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14"/>
  </p:notesMasterIdLst>
  <p:sldIdLst>
    <p:sldId id="256" r:id="rId2"/>
    <p:sldId id="323" r:id="rId3"/>
    <p:sldId id="324" r:id="rId4"/>
    <p:sldId id="325" r:id="rId5"/>
    <p:sldId id="326" r:id="rId6"/>
    <p:sldId id="327" r:id="rId7"/>
    <p:sldId id="333" r:id="rId8"/>
    <p:sldId id="328" r:id="rId9"/>
    <p:sldId id="329" r:id="rId10"/>
    <p:sldId id="330" r:id="rId11"/>
    <p:sldId id="331" r:id="rId12"/>
    <p:sldId id="332" r:id="rId1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893"/>
    <a:srgbClr val="F2F2F2"/>
    <a:srgbClr val="FF8A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06" autoAdjust="0"/>
    <p:restoredTop sz="94660"/>
  </p:normalViewPr>
  <p:slideViewPr>
    <p:cSldViewPr>
      <p:cViewPr varScale="1">
        <p:scale>
          <a:sx n="129" d="100"/>
          <a:sy n="129" d="100"/>
        </p:scale>
        <p:origin x="1254" y="13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D1B20-A248-FB47-8240-73C0C5F47C9D}" type="datetimeFigureOut">
              <a:t>2025/1/9</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A746F-AF1F-C048-A2ED-B38EF01E9631}" type="slidenum">
              <a:t>‹#›</a:t>
            </a:fld>
            <a:endParaRPr kumimoji="1" lang="ja-JP" altLang="en-US"/>
          </a:p>
        </p:txBody>
      </p:sp>
    </p:spTree>
    <p:extLst>
      <p:ext uri="{BB962C8B-B14F-4D97-AF65-F5344CB8AC3E}">
        <p14:creationId xmlns:p14="http://schemas.microsoft.com/office/powerpoint/2010/main" val="4255976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タイトル スライド">
    <p:spTree>
      <p:nvGrpSpPr>
        <p:cNvPr id="1" name=""/>
        <p:cNvGrpSpPr/>
        <p:nvPr/>
      </p:nvGrpSpPr>
      <p:grpSpPr>
        <a:xfrm>
          <a:off x="0" y="0"/>
          <a:ext cx="0" cy="0"/>
          <a:chOff x="0" y="0"/>
          <a:chExt cx="0" cy="0"/>
        </a:xfrm>
      </p:grpSpPr>
      <p:sp>
        <p:nvSpPr>
          <p:cNvPr id="4" name="円/楕円 3">
            <a:extLst>
              <a:ext uri="{FF2B5EF4-FFF2-40B4-BE49-F238E27FC236}">
                <a16:creationId xmlns:a16="http://schemas.microsoft.com/office/drawing/2014/main" id="{40BD511A-FE9E-B641-A323-1F2451D0C873}"/>
              </a:ext>
            </a:extLst>
          </p:cNvPr>
          <p:cNvSpPr/>
          <p:nvPr/>
        </p:nvSpPr>
        <p:spPr>
          <a:xfrm>
            <a:off x="8651631" y="6350558"/>
            <a:ext cx="411982" cy="411982"/>
          </a:xfrm>
          <a:prstGeom prst="ellipse">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latin typeface="+mj-ea"/>
              <a:ea typeface="+mj-ea"/>
            </a:endParaRPr>
          </a:p>
        </p:txBody>
      </p:sp>
      <p:sp>
        <p:nvSpPr>
          <p:cNvPr id="5" name="テキスト ボックス 4">
            <a:extLst>
              <a:ext uri="{FF2B5EF4-FFF2-40B4-BE49-F238E27FC236}">
                <a16:creationId xmlns:a16="http://schemas.microsoft.com/office/drawing/2014/main" id="{80A01A1C-B0C5-904D-963A-785848775F4A}"/>
              </a:ext>
            </a:extLst>
          </p:cNvPr>
          <p:cNvSpPr txBox="1"/>
          <p:nvPr/>
        </p:nvSpPr>
        <p:spPr>
          <a:xfrm>
            <a:off x="8661679" y="6400799"/>
            <a:ext cx="401072" cy="307777"/>
          </a:xfrm>
          <a:prstGeom prst="rect">
            <a:avLst/>
          </a:prstGeom>
          <a:noFill/>
        </p:spPr>
        <p:txBody>
          <a:bodyPr wrap="none" rtlCol="0">
            <a:spAutoFit/>
          </a:bodyPr>
          <a:lstStyle/>
          <a:p>
            <a:pPr algn="ctr"/>
            <a:fld id="{E8E17320-8F29-C346-80F3-7693511BE498}" type="slidenum">
              <a:rPr kumimoji="1" lang="ja-JP" altLang="en-US" sz="1400"/>
              <a:pPr algn="ctr"/>
              <a:t>‹#›</a:t>
            </a:fld>
            <a:endParaRPr kumimoji="1" lang="ja-JP" altLang="en-US" sz="1400"/>
          </a:p>
        </p:txBody>
      </p:sp>
      <p:sp>
        <p:nvSpPr>
          <p:cNvPr id="7" name="テキスト プレースホルダー 6">
            <a:extLst>
              <a:ext uri="{FF2B5EF4-FFF2-40B4-BE49-F238E27FC236}">
                <a16:creationId xmlns:a16="http://schemas.microsoft.com/office/drawing/2014/main" id="{1977278B-6103-7448-8885-11FCA29D84A1}"/>
              </a:ext>
            </a:extLst>
          </p:cNvPr>
          <p:cNvSpPr>
            <a:spLocks noGrp="1"/>
          </p:cNvSpPr>
          <p:nvPr>
            <p:ph type="body" sz="quarter" idx="10"/>
          </p:nvPr>
        </p:nvSpPr>
        <p:spPr>
          <a:xfrm>
            <a:off x="0" y="190133"/>
            <a:ext cx="9144000" cy="754062"/>
          </a:xfrm>
          <a:prstGeom prst="rect">
            <a:avLst/>
          </a:prstGeom>
        </p:spPr>
        <p:txBody>
          <a:bodyPr/>
          <a:lstStyle>
            <a:lvl1pPr marL="0" indent="0" algn="ctr">
              <a:buNone/>
              <a:defRPr sz="4000">
                <a:ln>
                  <a:solidFill>
                    <a:srgbClr val="011893"/>
                  </a:solidFill>
                </a:ln>
              </a:defRPr>
            </a:lvl1pPr>
          </a:lstStyle>
          <a:p>
            <a:pPr lvl="0"/>
            <a:r>
              <a:rPr kumimoji="1" lang="ja-JP" altLang="en-US"/>
              <a:t>マスター テキストの書式設定</a:t>
            </a:r>
          </a:p>
        </p:txBody>
      </p:sp>
      <p:sp>
        <p:nvSpPr>
          <p:cNvPr id="6" name="円/楕円 3">
            <a:extLst>
              <a:ext uri="{FF2B5EF4-FFF2-40B4-BE49-F238E27FC236}">
                <a16:creationId xmlns:a16="http://schemas.microsoft.com/office/drawing/2014/main" id="{0F7D37D9-6871-420F-A375-FFA87E2DF5B0}"/>
              </a:ext>
            </a:extLst>
          </p:cNvPr>
          <p:cNvSpPr/>
          <p:nvPr userDrawn="1"/>
        </p:nvSpPr>
        <p:spPr>
          <a:xfrm>
            <a:off x="8651631" y="6350558"/>
            <a:ext cx="411982" cy="411982"/>
          </a:xfrm>
          <a:prstGeom prst="ellipse">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latin typeface="+mj-ea"/>
              <a:ea typeface="+mj-ea"/>
            </a:endParaRPr>
          </a:p>
        </p:txBody>
      </p:sp>
      <p:sp>
        <p:nvSpPr>
          <p:cNvPr id="8" name="テキスト ボックス 7">
            <a:extLst>
              <a:ext uri="{FF2B5EF4-FFF2-40B4-BE49-F238E27FC236}">
                <a16:creationId xmlns:a16="http://schemas.microsoft.com/office/drawing/2014/main" id="{B8FFD72D-125B-4930-8D53-ADBC516419D3}"/>
              </a:ext>
            </a:extLst>
          </p:cNvPr>
          <p:cNvSpPr txBox="1"/>
          <p:nvPr userDrawn="1"/>
        </p:nvSpPr>
        <p:spPr>
          <a:xfrm>
            <a:off x="8661679" y="6400799"/>
            <a:ext cx="401072" cy="307777"/>
          </a:xfrm>
          <a:prstGeom prst="rect">
            <a:avLst/>
          </a:prstGeom>
          <a:noFill/>
        </p:spPr>
        <p:txBody>
          <a:bodyPr wrap="none" rtlCol="0">
            <a:spAutoFit/>
          </a:bodyPr>
          <a:lstStyle/>
          <a:p>
            <a:pPr algn="ctr"/>
            <a:fld id="{E8E17320-8F29-C346-80F3-7693511BE498}" type="slidenum">
              <a:rPr kumimoji="1" lang="ja-JP" altLang="en-US" sz="1400"/>
              <a:pPr algn="ctr"/>
              <a:t>‹#›</a:t>
            </a:fld>
            <a:endParaRPr kumimoji="1" lang="ja-JP" altLang="en-US" sz="1400"/>
          </a:p>
        </p:txBody>
      </p:sp>
    </p:spTree>
    <p:extLst>
      <p:ext uri="{BB962C8B-B14F-4D97-AF65-F5344CB8AC3E}">
        <p14:creationId xmlns:p14="http://schemas.microsoft.com/office/powerpoint/2010/main" val="853960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タイトル スライド">
    <p:spTree>
      <p:nvGrpSpPr>
        <p:cNvPr id="1" name=""/>
        <p:cNvGrpSpPr/>
        <p:nvPr/>
      </p:nvGrpSpPr>
      <p:grpSpPr>
        <a:xfrm>
          <a:off x="0" y="0"/>
          <a:ext cx="0" cy="0"/>
          <a:chOff x="0" y="0"/>
          <a:chExt cx="0" cy="0"/>
        </a:xfrm>
      </p:grpSpPr>
      <p:sp>
        <p:nvSpPr>
          <p:cNvPr id="4" name="円/楕円 3">
            <a:extLst>
              <a:ext uri="{FF2B5EF4-FFF2-40B4-BE49-F238E27FC236}">
                <a16:creationId xmlns:a16="http://schemas.microsoft.com/office/drawing/2014/main" id="{40BD511A-FE9E-B641-A323-1F2451D0C873}"/>
              </a:ext>
            </a:extLst>
          </p:cNvPr>
          <p:cNvSpPr/>
          <p:nvPr userDrawn="1"/>
        </p:nvSpPr>
        <p:spPr>
          <a:xfrm>
            <a:off x="8651631" y="6350558"/>
            <a:ext cx="411982" cy="411982"/>
          </a:xfrm>
          <a:prstGeom prst="ellipse">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latin typeface="+mj-ea"/>
              <a:ea typeface="+mj-ea"/>
            </a:endParaRPr>
          </a:p>
        </p:txBody>
      </p:sp>
      <p:sp>
        <p:nvSpPr>
          <p:cNvPr id="5" name="テキスト ボックス 4">
            <a:extLst>
              <a:ext uri="{FF2B5EF4-FFF2-40B4-BE49-F238E27FC236}">
                <a16:creationId xmlns:a16="http://schemas.microsoft.com/office/drawing/2014/main" id="{80A01A1C-B0C5-904D-963A-785848775F4A}"/>
              </a:ext>
            </a:extLst>
          </p:cNvPr>
          <p:cNvSpPr txBox="1"/>
          <p:nvPr userDrawn="1"/>
        </p:nvSpPr>
        <p:spPr>
          <a:xfrm>
            <a:off x="8661679" y="6400799"/>
            <a:ext cx="401072" cy="307777"/>
          </a:xfrm>
          <a:prstGeom prst="rect">
            <a:avLst/>
          </a:prstGeom>
          <a:noFill/>
        </p:spPr>
        <p:txBody>
          <a:bodyPr wrap="none" rtlCol="0">
            <a:spAutoFit/>
          </a:bodyPr>
          <a:lstStyle/>
          <a:p>
            <a:pPr algn="ctr"/>
            <a:fld id="{E8E17320-8F29-C346-80F3-7693511BE498}" type="slidenum">
              <a:rPr kumimoji="1" lang="ja-JP" altLang="en-US" sz="1400"/>
              <a:pPr algn="ctr"/>
              <a:t>‹#›</a:t>
            </a:fld>
            <a:endParaRPr kumimoji="1" lang="ja-JP" altLang="en-US" sz="1400"/>
          </a:p>
        </p:txBody>
      </p:sp>
      <p:sp>
        <p:nvSpPr>
          <p:cNvPr id="7" name="テキスト プレースホルダー 6">
            <a:extLst>
              <a:ext uri="{FF2B5EF4-FFF2-40B4-BE49-F238E27FC236}">
                <a16:creationId xmlns:a16="http://schemas.microsoft.com/office/drawing/2014/main" id="{1977278B-6103-7448-8885-11FCA29D84A1}"/>
              </a:ext>
            </a:extLst>
          </p:cNvPr>
          <p:cNvSpPr>
            <a:spLocks noGrp="1"/>
          </p:cNvSpPr>
          <p:nvPr>
            <p:ph type="body" sz="quarter" idx="10"/>
          </p:nvPr>
        </p:nvSpPr>
        <p:spPr>
          <a:xfrm>
            <a:off x="0" y="190133"/>
            <a:ext cx="9144000" cy="754062"/>
          </a:xfrm>
          <a:prstGeom prst="rect">
            <a:avLst/>
          </a:prstGeom>
        </p:spPr>
        <p:txBody>
          <a:bodyPr/>
          <a:lstStyle>
            <a:lvl1pPr marL="0" indent="0" algn="ctr">
              <a:buNone/>
              <a:defRPr sz="4000">
                <a:ln>
                  <a:solidFill>
                    <a:srgbClr val="011893"/>
                  </a:solidFill>
                </a:ln>
              </a:defRPr>
            </a:lvl1pPr>
          </a:lstStyle>
          <a:p>
            <a:endParaRPr kumimoji="1" lang="ja-JP" altLang="en-US"/>
          </a:p>
        </p:txBody>
      </p:sp>
    </p:spTree>
    <p:extLst>
      <p:ext uri="{BB962C8B-B14F-4D97-AF65-F5344CB8AC3E}">
        <p14:creationId xmlns:p14="http://schemas.microsoft.com/office/powerpoint/2010/main" val="238478159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48376861"/>
      </p:ext>
    </p:extLst>
  </p:cSld>
  <p:clrMap bg1="lt1" tx1="dk1" bg2="lt2" tx2="dk2" accent1="accent1" accent2="accent2" accent3="accent3" accent4="accent4" accent5="accent5" accent6="accent6" hlink="hlink" folHlink="folHlink"/>
  <p:sldLayoutIdLst>
    <p:sldLayoutId id="2147483666" r:id="rId1"/>
    <p:sldLayoutId id="2147483664" r:id="rId2"/>
  </p:sldLayoutIdLst>
  <p:hf hdr="0" ftr="0" dt="0"/>
  <p:txStyles>
    <p:titleStyle>
      <a:lvl1pPr algn="ctr" defTabSz="914400" rtl="0" eaLnBrk="1" latinLnBrk="0" hangingPunct="1">
        <a:lnSpc>
          <a:spcPct val="90000"/>
        </a:lnSpc>
        <a:spcBef>
          <a:spcPct val="0"/>
        </a:spcBef>
        <a:buNone/>
        <a:defRPr kumimoji="1"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36C4099E-EB60-DC4F-967D-225ED88E614D}"/>
              </a:ext>
            </a:extLst>
          </p:cNvPr>
          <p:cNvSpPr txBox="1"/>
          <p:nvPr/>
        </p:nvSpPr>
        <p:spPr>
          <a:xfrm>
            <a:off x="0" y="1249680"/>
            <a:ext cx="9144000" cy="584775"/>
          </a:xfrm>
          <a:prstGeom prst="rect">
            <a:avLst/>
          </a:prstGeom>
          <a:noFill/>
        </p:spPr>
        <p:txBody>
          <a:bodyPr wrap="square" rtlCol="0">
            <a:spAutoFit/>
          </a:bodyPr>
          <a:lstStyle/>
          <a:p>
            <a:pPr algn="ctr"/>
            <a:r>
              <a:rPr lang="ja-JP" altLang="en-US" sz="3200" dirty="0">
                <a:solidFill>
                  <a:srgbClr val="011893"/>
                </a:solidFill>
              </a:rPr>
              <a:t>渡辺研</a:t>
            </a:r>
            <a:r>
              <a:rPr lang="en-US" altLang="ja-JP" sz="3200" dirty="0">
                <a:solidFill>
                  <a:srgbClr val="011893"/>
                </a:solidFill>
              </a:rPr>
              <a:t>Slack</a:t>
            </a:r>
            <a:r>
              <a:rPr lang="ja-JP" altLang="en-US" sz="3200" dirty="0">
                <a:solidFill>
                  <a:srgbClr val="011893"/>
                </a:solidFill>
              </a:rPr>
              <a:t>の使い方</a:t>
            </a:r>
            <a:endParaRPr kumimoji="1" lang="ja-JP" altLang="en-US" sz="3200" dirty="0">
              <a:solidFill>
                <a:srgbClr val="011893"/>
              </a:solidFill>
            </a:endParaRPr>
          </a:p>
        </p:txBody>
      </p:sp>
      <p:sp>
        <p:nvSpPr>
          <p:cNvPr id="5" name="テキスト ボックス 4">
            <a:extLst>
              <a:ext uri="{FF2B5EF4-FFF2-40B4-BE49-F238E27FC236}">
                <a16:creationId xmlns:a16="http://schemas.microsoft.com/office/drawing/2014/main" id="{891C33B1-D329-9348-9718-97E836138DF6}"/>
              </a:ext>
            </a:extLst>
          </p:cNvPr>
          <p:cNvSpPr txBox="1"/>
          <p:nvPr/>
        </p:nvSpPr>
        <p:spPr>
          <a:xfrm>
            <a:off x="3627120" y="5242560"/>
            <a:ext cx="5416868" cy="461665"/>
          </a:xfrm>
          <a:prstGeom prst="rect">
            <a:avLst/>
          </a:prstGeom>
          <a:noFill/>
        </p:spPr>
        <p:txBody>
          <a:bodyPr wrap="none" rtlCol="0">
            <a:spAutoFit/>
          </a:bodyPr>
          <a:lstStyle/>
          <a:p>
            <a:r>
              <a:rPr lang="ja-JP" altLang="en-US" sz="2400"/>
              <a:t>慶應義塾大学理工学部物理情報工学科</a:t>
            </a:r>
            <a:endParaRPr lang="en-US" altLang="ja-JP" sz="2400"/>
          </a:p>
        </p:txBody>
      </p:sp>
      <p:sp>
        <p:nvSpPr>
          <p:cNvPr id="6" name="テキスト ボックス 5">
            <a:extLst>
              <a:ext uri="{FF2B5EF4-FFF2-40B4-BE49-F238E27FC236}">
                <a16:creationId xmlns:a16="http://schemas.microsoft.com/office/drawing/2014/main" id="{BF5EEEB6-32A6-914E-957E-5C31A877EF9C}"/>
              </a:ext>
            </a:extLst>
          </p:cNvPr>
          <p:cNvSpPr txBox="1"/>
          <p:nvPr/>
        </p:nvSpPr>
        <p:spPr>
          <a:xfrm>
            <a:off x="8172400" y="5661248"/>
            <a:ext cx="800219" cy="461665"/>
          </a:xfrm>
          <a:prstGeom prst="rect">
            <a:avLst/>
          </a:prstGeom>
          <a:noFill/>
        </p:spPr>
        <p:txBody>
          <a:bodyPr wrap="none" rtlCol="0">
            <a:spAutoFit/>
          </a:bodyPr>
          <a:lstStyle/>
          <a:p>
            <a:r>
              <a:rPr lang="ja-JP" altLang="en-US" sz="2400"/>
              <a:t>渡辺</a:t>
            </a:r>
            <a:endParaRPr lang="en-US" altLang="ja-JP" sz="2400"/>
          </a:p>
        </p:txBody>
      </p:sp>
      <p:sp>
        <p:nvSpPr>
          <p:cNvPr id="7" name="テキスト ボックス 6">
            <a:extLst>
              <a:ext uri="{FF2B5EF4-FFF2-40B4-BE49-F238E27FC236}">
                <a16:creationId xmlns:a16="http://schemas.microsoft.com/office/drawing/2014/main" id="{D5E05EE1-8957-9F44-8F8E-6BD27683056C}"/>
              </a:ext>
            </a:extLst>
          </p:cNvPr>
          <p:cNvSpPr txBox="1"/>
          <p:nvPr/>
        </p:nvSpPr>
        <p:spPr>
          <a:xfrm>
            <a:off x="3271520" y="4338320"/>
            <a:ext cx="2752677" cy="707886"/>
          </a:xfrm>
          <a:prstGeom prst="rect">
            <a:avLst/>
          </a:prstGeom>
          <a:noFill/>
        </p:spPr>
        <p:txBody>
          <a:bodyPr wrap="none" rtlCol="0">
            <a:spAutoFit/>
          </a:bodyPr>
          <a:lstStyle/>
          <a:p>
            <a:r>
              <a:rPr kumimoji="1" lang="en-US" altLang="ja-JP" sz="4000" dirty="0"/>
              <a:t>2025/01/09</a:t>
            </a:r>
            <a:endParaRPr kumimoji="1" lang="ja-JP" altLang="en-US" sz="4000" dirty="0"/>
          </a:p>
        </p:txBody>
      </p:sp>
    </p:spTree>
    <p:extLst>
      <p:ext uri="{BB962C8B-B14F-4D97-AF65-F5344CB8AC3E}">
        <p14:creationId xmlns:p14="http://schemas.microsoft.com/office/powerpoint/2010/main" val="407953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CCEB916-DA3D-6DB6-D276-D484F1EAB84C}"/>
              </a:ext>
            </a:extLst>
          </p:cNvPr>
          <p:cNvSpPr>
            <a:spLocks noGrp="1"/>
          </p:cNvSpPr>
          <p:nvPr>
            <p:ph type="body" sz="quarter" idx="10"/>
          </p:nvPr>
        </p:nvSpPr>
        <p:spPr/>
        <p:txBody>
          <a:bodyPr/>
          <a:lstStyle/>
          <a:p>
            <a:r>
              <a:rPr kumimoji="1" lang="ja-JP" altLang="en-US" dirty="0"/>
              <a:t>渡辺への連絡について</a:t>
            </a:r>
          </a:p>
        </p:txBody>
      </p:sp>
      <p:sp>
        <p:nvSpPr>
          <p:cNvPr id="3" name="テキスト ボックス 2">
            <a:extLst>
              <a:ext uri="{FF2B5EF4-FFF2-40B4-BE49-F238E27FC236}">
                <a16:creationId xmlns:a16="http://schemas.microsoft.com/office/drawing/2014/main" id="{10095FB1-D083-26C1-7127-E9D42F76B232}"/>
              </a:ext>
            </a:extLst>
          </p:cNvPr>
          <p:cNvSpPr txBox="1"/>
          <p:nvPr/>
        </p:nvSpPr>
        <p:spPr>
          <a:xfrm>
            <a:off x="1115616" y="1340768"/>
            <a:ext cx="6806672" cy="523220"/>
          </a:xfrm>
          <a:prstGeom prst="rect">
            <a:avLst/>
          </a:prstGeom>
          <a:noFill/>
        </p:spPr>
        <p:txBody>
          <a:bodyPr wrap="none" rtlCol="0">
            <a:spAutoFit/>
          </a:bodyPr>
          <a:lstStyle/>
          <a:p>
            <a:r>
              <a:rPr lang="ja-JP" altLang="en-US" sz="2800" dirty="0"/>
              <a:t>渡辺へのメンションや連絡は</a:t>
            </a:r>
            <a:r>
              <a:rPr lang="ja-JP" altLang="en-US" sz="2800" dirty="0">
                <a:solidFill>
                  <a:srgbClr val="FF0000"/>
                </a:solidFill>
              </a:rPr>
              <a:t>いつでも</a:t>
            </a:r>
            <a:r>
              <a:rPr lang="en-US" altLang="ja-JP" sz="2800" dirty="0">
                <a:solidFill>
                  <a:srgbClr val="FF0000"/>
                </a:solidFill>
              </a:rPr>
              <a:t>OK</a:t>
            </a:r>
            <a:endParaRPr kumimoji="1" lang="ja-JP" altLang="en-US" sz="2800" dirty="0">
              <a:solidFill>
                <a:srgbClr val="FF0000"/>
              </a:solidFill>
            </a:endParaRPr>
          </a:p>
        </p:txBody>
      </p:sp>
      <p:sp>
        <p:nvSpPr>
          <p:cNvPr id="4" name="テキスト ボックス 3">
            <a:extLst>
              <a:ext uri="{FF2B5EF4-FFF2-40B4-BE49-F238E27FC236}">
                <a16:creationId xmlns:a16="http://schemas.microsoft.com/office/drawing/2014/main" id="{8C24115C-2E92-5DCB-7BD2-7B94478E1D83}"/>
              </a:ext>
            </a:extLst>
          </p:cNvPr>
          <p:cNvSpPr txBox="1"/>
          <p:nvPr/>
        </p:nvSpPr>
        <p:spPr>
          <a:xfrm>
            <a:off x="179512" y="5373216"/>
            <a:ext cx="8744702" cy="923330"/>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dirty="0"/>
              <a:t>渡辺は頻繁に</a:t>
            </a:r>
            <a:r>
              <a:rPr kumimoji="1" lang="en-US" altLang="ja-JP" dirty="0"/>
              <a:t>Slack</a:t>
            </a:r>
            <a:r>
              <a:rPr kumimoji="1" lang="ja-JP" altLang="en-US" dirty="0"/>
              <a:t>をチェックしますが、スマホに通知は飛ばない設定です</a:t>
            </a:r>
            <a:endParaRPr kumimoji="1" lang="en-US" altLang="ja-JP" dirty="0"/>
          </a:p>
          <a:p>
            <a:pPr marL="285750" indent="-285750">
              <a:buFont typeface="Arial" panose="020B0604020202020204" pitchFamily="34" charset="0"/>
              <a:buChar char="•"/>
            </a:pPr>
            <a:r>
              <a:rPr lang="ja-JP" altLang="en-US" dirty="0"/>
              <a:t>自分の</a:t>
            </a:r>
            <a:r>
              <a:rPr lang="en-US" altLang="ja-JP" dirty="0"/>
              <a:t>z-</a:t>
            </a:r>
            <a:r>
              <a:rPr lang="ja-JP" altLang="en-US" dirty="0"/>
              <a:t>チャンネルに何か書いてもらえればメンション無しでもチェックします</a:t>
            </a:r>
            <a:endParaRPr lang="en-US" altLang="ja-JP" dirty="0"/>
          </a:p>
          <a:p>
            <a:pPr marL="285750" indent="-285750">
              <a:buFont typeface="Arial" panose="020B0604020202020204" pitchFamily="34" charset="0"/>
              <a:buChar char="•"/>
            </a:pPr>
            <a:r>
              <a:rPr lang="en-US" altLang="ja-JP" dirty="0"/>
              <a:t>※</a:t>
            </a:r>
            <a:r>
              <a:rPr lang="ja-JP" altLang="en-US" dirty="0"/>
              <a:t>即時反応を約束するものではありません</a:t>
            </a:r>
            <a:endParaRPr lang="en-US" altLang="ja-JP" dirty="0"/>
          </a:p>
        </p:txBody>
      </p:sp>
      <p:pic>
        <p:nvPicPr>
          <p:cNvPr id="1026" name="Picture 2" descr="コンビニエンスストアのイラスト">
            <a:extLst>
              <a:ext uri="{FF2B5EF4-FFF2-40B4-BE49-F238E27FC236}">
                <a16:creationId xmlns:a16="http://schemas.microsoft.com/office/drawing/2014/main" id="{2446126F-C5DB-A24C-FC1F-F0D5580476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2852936"/>
            <a:ext cx="2122165" cy="22942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24時間営業」のイラスト文字">
            <a:extLst>
              <a:ext uri="{FF2B5EF4-FFF2-40B4-BE49-F238E27FC236}">
                <a16:creationId xmlns:a16="http://schemas.microsoft.com/office/drawing/2014/main" id="{F1B14473-1F98-5C34-B86A-BA67D28DA4D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35896" y="4437112"/>
            <a:ext cx="587207" cy="449213"/>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EF4F6E4B-65D5-EB89-44AD-EEFD8DD9D193}"/>
              </a:ext>
            </a:extLst>
          </p:cNvPr>
          <p:cNvSpPr txBox="1"/>
          <p:nvPr/>
        </p:nvSpPr>
        <p:spPr>
          <a:xfrm>
            <a:off x="755576" y="2060848"/>
            <a:ext cx="7571303" cy="461665"/>
          </a:xfrm>
          <a:prstGeom prst="rect">
            <a:avLst/>
          </a:prstGeom>
          <a:noFill/>
        </p:spPr>
        <p:txBody>
          <a:bodyPr wrap="none" rtlCol="0">
            <a:spAutoFit/>
          </a:bodyPr>
          <a:lstStyle/>
          <a:p>
            <a:r>
              <a:rPr kumimoji="1" lang="ja-JP" altLang="en-US" sz="2400" dirty="0"/>
              <a:t>深夜、早朝、休日、年末、年始、いつ連絡しても</a:t>
            </a:r>
            <a:r>
              <a:rPr kumimoji="1" lang="en-US" altLang="ja-JP" sz="2400" dirty="0"/>
              <a:t>OK</a:t>
            </a:r>
            <a:endParaRPr kumimoji="1" lang="ja-JP" altLang="en-US" sz="2400" dirty="0"/>
          </a:p>
        </p:txBody>
      </p:sp>
    </p:spTree>
    <p:extLst>
      <p:ext uri="{BB962C8B-B14F-4D97-AF65-F5344CB8AC3E}">
        <p14:creationId xmlns:p14="http://schemas.microsoft.com/office/powerpoint/2010/main" val="3570777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0C18D00-3D5B-AB10-14E2-1E360A2E380E}"/>
              </a:ext>
            </a:extLst>
          </p:cNvPr>
          <p:cNvSpPr>
            <a:spLocks noGrp="1"/>
          </p:cNvSpPr>
          <p:nvPr>
            <p:ph type="body" sz="quarter" idx="10"/>
          </p:nvPr>
        </p:nvSpPr>
        <p:spPr/>
        <p:txBody>
          <a:bodyPr/>
          <a:lstStyle/>
          <a:p>
            <a:r>
              <a:rPr lang="en-US" altLang="ja-JP" dirty="0"/>
              <a:t>Slack</a:t>
            </a:r>
            <a:r>
              <a:rPr lang="ja-JP" altLang="en-US" dirty="0"/>
              <a:t>の絵文字の活用</a:t>
            </a:r>
            <a:endParaRPr kumimoji="1" lang="ja-JP" altLang="en-US" dirty="0"/>
          </a:p>
        </p:txBody>
      </p:sp>
      <p:sp>
        <p:nvSpPr>
          <p:cNvPr id="3" name="テキスト ボックス 2">
            <a:extLst>
              <a:ext uri="{FF2B5EF4-FFF2-40B4-BE49-F238E27FC236}">
                <a16:creationId xmlns:a16="http://schemas.microsoft.com/office/drawing/2014/main" id="{416815E1-CE55-2E75-A15C-378020824A16}"/>
              </a:ext>
            </a:extLst>
          </p:cNvPr>
          <p:cNvSpPr txBox="1"/>
          <p:nvPr/>
        </p:nvSpPr>
        <p:spPr>
          <a:xfrm>
            <a:off x="539552" y="836712"/>
            <a:ext cx="7848872" cy="707886"/>
          </a:xfrm>
          <a:prstGeom prst="rect">
            <a:avLst/>
          </a:prstGeom>
          <a:noFill/>
        </p:spPr>
        <p:txBody>
          <a:bodyPr wrap="square" rtlCol="0">
            <a:spAutoFit/>
          </a:bodyPr>
          <a:lstStyle/>
          <a:p>
            <a:r>
              <a:rPr lang="ja-JP" altLang="en-US" sz="2000" dirty="0"/>
              <a:t>自分宛のメッセージを読んだ場合は、絵文字で反応することを推奨</a:t>
            </a:r>
            <a:r>
              <a:rPr kumimoji="1" lang="en-US" altLang="ja-JP" sz="2000" dirty="0"/>
              <a:t>(</a:t>
            </a:r>
            <a:r>
              <a:rPr kumimoji="1" lang="ja-JP" altLang="en-US" sz="2000" dirty="0"/>
              <a:t>能動的既読通知</a:t>
            </a:r>
            <a:r>
              <a:rPr kumimoji="1" lang="en-US" altLang="ja-JP" sz="2000" dirty="0"/>
              <a:t>)</a:t>
            </a:r>
            <a:endParaRPr kumimoji="1" lang="ja-JP" altLang="en-US" sz="2000" dirty="0"/>
          </a:p>
        </p:txBody>
      </p:sp>
      <p:sp>
        <p:nvSpPr>
          <p:cNvPr id="11" name="テキスト ボックス 10">
            <a:extLst>
              <a:ext uri="{FF2B5EF4-FFF2-40B4-BE49-F238E27FC236}">
                <a16:creationId xmlns:a16="http://schemas.microsoft.com/office/drawing/2014/main" id="{EF75629C-A82C-7043-7A48-51C7C0E0662C}"/>
              </a:ext>
            </a:extLst>
          </p:cNvPr>
          <p:cNvSpPr txBox="1"/>
          <p:nvPr/>
        </p:nvSpPr>
        <p:spPr>
          <a:xfrm>
            <a:off x="1331640" y="2204864"/>
            <a:ext cx="6878806" cy="369332"/>
          </a:xfrm>
          <a:prstGeom prst="rect">
            <a:avLst/>
          </a:prstGeom>
          <a:noFill/>
        </p:spPr>
        <p:txBody>
          <a:bodyPr wrap="none" rtlCol="0">
            <a:spAutoFit/>
          </a:bodyPr>
          <a:lstStyle/>
          <a:p>
            <a:r>
              <a:rPr lang="ja-JP" altLang="en-US" dirty="0"/>
              <a:t>お礼に使う。添削しました系や、買いました系などに対して。</a:t>
            </a:r>
            <a:endParaRPr kumimoji="1" lang="ja-JP" altLang="en-US" dirty="0"/>
          </a:p>
        </p:txBody>
      </p:sp>
      <p:sp>
        <p:nvSpPr>
          <p:cNvPr id="12" name="テキスト ボックス 11">
            <a:extLst>
              <a:ext uri="{FF2B5EF4-FFF2-40B4-BE49-F238E27FC236}">
                <a16:creationId xmlns:a16="http://schemas.microsoft.com/office/drawing/2014/main" id="{8C492CF4-2035-C37C-4FDC-16DDB283E619}"/>
              </a:ext>
            </a:extLst>
          </p:cNvPr>
          <p:cNvSpPr txBox="1"/>
          <p:nvPr/>
        </p:nvSpPr>
        <p:spPr>
          <a:xfrm>
            <a:off x="107504" y="1628800"/>
            <a:ext cx="2339102" cy="461665"/>
          </a:xfrm>
          <a:prstGeom prst="rect">
            <a:avLst/>
          </a:prstGeom>
          <a:noFill/>
        </p:spPr>
        <p:txBody>
          <a:bodyPr wrap="none" rtlCol="0">
            <a:spAutoFit/>
          </a:bodyPr>
          <a:lstStyle/>
          <a:p>
            <a:r>
              <a:rPr kumimoji="1" lang="ja-JP" altLang="en-US" sz="2400" dirty="0">
                <a:solidFill>
                  <a:srgbClr val="011893"/>
                </a:solidFill>
              </a:rPr>
              <a:t>良く使う絵文字</a:t>
            </a:r>
          </a:p>
        </p:txBody>
      </p:sp>
      <p:pic>
        <p:nvPicPr>
          <p:cNvPr id="14" name="図 13">
            <a:extLst>
              <a:ext uri="{FF2B5EF4-FFF2-40B4-BE49-F238E27FC236}">
                <a16:creationId xmlns:a16="http://schemas.microsoft.com/office/drawing/2014/main" id="{4921084F-303E-BA60-637C-2E75F38F3176}"/>
              </a:ext>
            </a:extLst>
          </p:cNvPr>
          <p:cNvPicPr>
            <a:picLocks noChangeAspect="1"/>
          </p:cNvPicPr>
          <p:nvPr/>
        </p:nvPicPr>
        <p:blipFill>
          <a:blip r:embed="rId2"/>
          <a:stretch>
            <a:fillRect/>
          </a:stretch>
        </p:blipFill>
        <p:spPr>
          <a:xfrm>
            <a:off x="611560" y="3612212"/>
            <a:ext cx="480102" cy="472481"/>
          </a:xfrm>
          <a:prstGeom prst="rect">
            <a:avLst/>
          </a:prstGeom>
        </p:spPr>
      </p:pic>
      <p:sp>
        <p:nvSpPr>
          <p:cNvPr id="15" name="テキスト ボックス 14">
            <a:extLst>
              <a:ext uri="{FF2B5EF4-FFF2-40B4-BE49-F238E27FC236}">
                <a16:creationId xmlns:a16="http://schemas.microsoft.com/office/drawing/2014/main" id="{B12F52AA-F5EA-8266-2918-B8DFAE01F296}"/>
              </a:ext>
            </a:extLst>
          </p:cNvPr>
          <p:cNvSpPr txBox="1"/>
          <p:nvPr/>
        </p:nvSpPr>
        <p:spPr>
          <a:xfrm>
            <a:off x="1331640" y="3540204"/>
            <a:ext cx="6647974" cy="646331"/>
          </a:xfrm>
          <a:prstGeom prst="rect">
            <a:avLst/>
          </a:prstGeom>
          <a:noFill/>
        </p:spPr>
        <p:txBody>
          <a:bodyPr wrap="none" rtlCol="0">
            <a:spAutoFit/>
          </a:bodyPr>
          <a:lstStyle/>
          <a:p>
            <a:r>
              <a:rPr lang="ja-JP" altLang="en-US" dirty="0"/>
              <a:t>考え中。メッセージを読んだが、すぐに返事ができないので、</a:t>
            </a:r>
            <a:endParaRPr lang="en-US" altLang="ja-JP" dirty="0"/>
          </a:p>
          <a:p>
            <a:r>
              <a:rPr lang="ja-JP" altLang="en-US" dirty="0"/>
              <a:t>もう少し後で返事をする的な意味で使うことが多い。</a:t>
            </a:r>
            <a:endParaRPr kumimoji="1" lang="ja-JP" altLang="en-US" dirty="0"/>
          </a:p>
        </p:txBody>
      </p:sp>
      <p:pic>
        <p:nvPicPr>
          <p:cNvPr id="17" name="図 16">
            <a:extLst>
              <a:ext uri="{FF2B5EF4-FFF2-40B4-BE49-F238E27FC236}">
                <a16:creationId xmlns:a16="http://schemas.microsoft.com/office/drawing/2014/main" id="{0AAA6EA7-B1C7-E7A2-6196-F2D18C16BC42}"/>
              </a:ext>
            </a:extLst>
          </p:cNvPr>
          <p:cNvPicPr>
            <a:picLocks noChangeAspect="1"/>
          </p:cNvPicPr>
          <p:nvPr/>
        </p:nvPicPr>
        <p:blipFill>
          <a:blip r:embed="rId3"/>
          <a:stretch>
            <a:fillRect/>
          </a:stretch>
        </p:blipFill>
        <p:spPr>
          <a:xfrm>
            <a:off x="611560" y="4221088"/>
            <a:ext cx="457240" cy="464860"/>
          </a:xfrm>
          <a:prstGeom prst="rect">
            <a:avLst/>
          </a:prstGeom>
        </p:spPr>
      </p:pic>
      <p:sp>
        <p:nvSpPr>
          <p:cNvPr id="18" name="テキスト ボックス 17">
            <a:extLst>
              <a:ext uri="{FF2B5EF4-FFF2-40B4-BE49-F238E27FC236}">
                <a16:creationId xmlns:a16="http://schemas.microsoft.com/office/drawing/2014/main" id="{5EBDB348-A393-0CF9-63BB-20EF46DAB6F2}"/>
              </a:ext>
            </a:extLst>
          </p:cNvPr>
          <p:cNvSpPr txBox="1"/>
          <p:nvPr/>
        </p:nvSpPr>
        <p:spPr>
          <a:xfrm>
            <a:off x="1331640" y="4253900"/>
            <a:ext cx="6994222" cy="369332"/>
          </a:xfrm>
          <a:prstGeom prst="rect">
            <a:avLst/>
          </a:prstGeom>
          <a:noFill/>
        </p:spPr>
        <p:txBody>
          <a:bodyPr wrap="none" rtlCol="0">
            <a:spAutoFit/>
          </a:bodyPr>
          <a:lstStyle/>
          <a:p>
            <a:r>
              <a:rPr lang="ja-JP" altLang="en-US" dirty="0"/>
              <a:t>同意。「輪講の開始は</a:t>
            </a:r>
            <a:r>
              <a:rPr lang="en-US" altLang="ja-JP" dirty="0"/>
              <a:t>13:30</a:t>
            </a:r>
            <a:r>
              <a:rPr lang="ja-JP" altLang="en-US" dirty="0"/>
              <a:t>からで良いですか？」への反応など。</a:t>
            </a:r>
            <a:endParaRPr kumimoji="1" lang="ja-JP" altLang="en-US" dirty="0"/>
          </a:p>
        </p:txBody>
      </p:sp>
      <p:pic>
        <p:nvPicPr>
          <p:cNvPr id="20" name="図 19">
            <a:extLst>
              <a:ext uri="{FF2B5EF4-FFF2-40B4-BE49-F238E27FC236}">
                <a16:creationId xmlns:a16="http://schemas.microsoft.com/office/drawing/2014/main" id="{EA1CDF99-C46A-86C2-5169-E89FF30A2859}"/>
              </a:ext>
            </a:extLst>
          </p:cNvPr>
          <p:cNvPicPr>
            <a:picLocks noChangeAspect="1"/>
          </p:cNvPicPr>
          <p:nvPr/>
        </p:nvPicPr>
        <p:blipFill>
          <a:blip r:embed="rId4"/>
          <a:stretch>
            <a:fillRect/>
          </a:stretch>
        </p:blipFill>
        <p:spPr>
          <a:xfrm>
            <a:off x="611560" y="2132856"/>
            <a:ext cx="504056" cy="540060"/>
          </a:xfrm>
          <a:prstGeom prst="rect">
            <a:avLst/>
          </a:prstGeom>
        </p:spPr>
      </p:pic>
      <p:sp>
        <p:nvSpPr>
          <p:cNvPr id="23" name="テキスト ボックス 22">
            <a:extLst>
              <a:ext uri="{FF2B5EF4-FFF2-40B4-BE49-F238E27FC236}">
                <a16:creationId xmlns:a16="http://schemas.microsoft.com/office/drawing/2014/main" id="{0D70E7B7-89A8-00D0-AB9E-2C6C64DAB5EB}"/>
              </a:ext>
            </a:extLst>
          </p:cNvPr>
          <p:cNvSpPr txBox="1"/>
          <p:nvPr/>
        </p:nvSpPr>
        <p:spPr>
          <a:xfrm>
            <a:off x="1331640" y="2780928"/>
            <a:ext cx="6912768" cy="648072"/>
          </a:xfrm>
          <a:prstGeom prst="rect">
            <a:avLst/>
          </a:prstGeom>
          <a:noFill/>
        </p:spPr>
        <p:txBody>
          <a:bodyPr wrap="square" rtlCol="0">
            <a:spAutoFit/>
          </a:bodyPr>
          <a:lstStyle/>
          <a:p>
            <a:r>
              <a:rPr lang="ja-JP" altLang="en-US" dirty="0"/>
              <a:t>見た、</a:t>
            </a:r>
            <a:r>
              <a:rPr kumimoji="1" lang="ja-JP" altLang="en-US" dirty="0"/>
              <a:t>読んでいる、という意味。渡辺は</a:t>
            </a:r>
            <a:r>
              <a:rPr lang="ja-JP" altLang="en-US" dirty="0"/>
              <a:t>例えば</a:t>
            </a:r>
            <a:r>
              <a:rPr kumimoji="1" lang="ja-JP" altLang="en-US" dirty="0"/>
              <a:t>添削</a:t>
            </a:r>
            <a:r>
              <a:rPr kumimoji="1" lang="ja-JP" altLang="en-US"/>
              <a:t>依頼</a:t>
            </a:r>
            <a:r>
              <a:rPr lang="ja-JP" altLang="en-US"/>
              <a:t>などに</a:t>
            </a:r>
            <a:r>
              <a:rPr kumimoji="1" lang="ja-JP" altLang="en-US"/>
              <a:t>「</a:t>
            </a:r>
            <a:r>
              <a:rPr kumimoji="1" lang="ja-JP" altLang="en-US" dirty="0"/>
              <a:t>後で見て返事します</a:t>
            </a:r>
            <a:r>
              <a:rPr kumimoji="1" lang="en-US" altLang="ja-JP" dirty="0"/>
              <a:t>(</a:t>
            </a:r>
            <a:r>
              <a:rPr kumimoji="1" lang="ja-JP" altLang="en-US" dirty="0"/>
              <a:t>対応中</a:t>
            </a:r>
            <a:r>
              <a:rPr kumimoji="1" lang="en-US" altLang="ja-JP" dirty="0"/>
              <a:t>)</a:t>
            </a:r>
            <a:r>
              <a:rPr kumimoji="1" lang="ja-JP" altLang="en-US" dirty="0"/>
              <a:t>」の意味で使う。</a:t>
            </a:r>
          </a:p>
        </p:txBody>
      </p:sp>
      <p:pic>
        <p:nvPicPr>
          <p:cNvPr id="25" name="図 24">
            <a:extLst>
              <a:ext uri="{FF2B5EF4-FFF2-40B4-BE49-F238E27FC236}">
                <a16:creationId xmlns:a16="http://schemas.microsoft.com/office/drawing/2014/main" id="{94E08785-5996-5C6A-4C13-ABB829F5D5B4}"/>
              </a:ext>
            </a:extLst>
          </p:cNvPr>
          <p:cNvPicPr>
            <a:picLocks noChangeAspect="1"/>
          </p:cNvPicPr>
          <p:nvPr/>
        </p:nvPicPr>
        <p:blipFill>
          <a:blip r:embed="rId5"/>
          <a:stretch>
            <a:fillRect/>
          </a:stretch>
        </p:blipFill>
        <p:spPr>
          <a:xfrm>
            <a:off x="611560" y="4901972"/>
            <a:ext cx="449619" cy="457240"/>
          </a:xfrm>
          <a:prstGeom prst="rect">
            <a:avLst/>
          </a:prstGeom>
        </p:spPr>
      </p:pic>
      <p:sp>
        <p:nvSpPr>
          <p:cNvPr id="26" name="テキスト ボックス 25">
            <a:extLst>
              <a:ext uri="{FF2B5EF4-FFF2-40B4-BE49-F238E27FC236}">
                <a16:creationId xmlns:a16="http://schemas.microsoft.com/office/drawing/2014/main" id="{F2A3A573-D529-21ED-E498-68CA55414271}"/>
              </a:ext>
            </a:extLst>
          </p:cNvPr>
          <p:cNvSpPr txBox="1"/>
          <p:nvPr/>
        </p:nvSpPr>
        <p:spPr>
          <a:xfrm>
            <a:off x="1331640" y="4901972"/>
            <a:ext cx="7109639" cy="369332"/>
          </a:xfrm>
          <a:prstGeom prst="rect">
            <a:avLst/>
          </a:prstGeom>
          <a:noFill/>
        </p:spPr>
        <p:txBody>
          <a:bodyPr wrap="none" rtlCol="0">
            <a:spAutoFit/>
          </a:bodyPr>
          <a:lstStyle/>
          <a:p>
            <a:r>
              <a:rPr kumimoji="1" lang="ja-JP" altLang="en-US" dirty="0"/>
              <a:t>励まし。渡辺は主に「がんばってね」の意味で会話の最後に使う</a:t>
            </a:r>
            <a:r>
              <a:rPr lang="ja-JP" altLang="en-US" dirty="0"/>
              <a:t>。</a:t>
            </a:r>
            <a:endParaRPr kumimoji="1" lang="ja-JP" altLang="en-US" dirty="0"/>
          </a:p>
        </p:txBody>
      </p:sp>
      <p:pic>
        <p:nvPicPr>
          <p:cNvPr id="28" name="図 27">
            <a:extLst>
              <a:ext uri="{FF2B5EF4-FFF2-40B4-BE49-F238E27FC236}">
                <a16:creationId xmlns:a16="http://schemas.microsoft.com/office/drawing/2014/main" id="{E8008916-D7ED-FA41-3D1F-084964934B4A}"/>
              </a:ext>
            </a:extLst>
          </p:cNvPr>
          <p:cNvPicPr>
            <a:picLocks noChangeAspect="1"/>
          </p:cNvPicPr>
          <p:nvPr/>
        </p:nvPicPr>
        <p:blipFill>
          <a:blip r:embed="rId6"/>
          <a:stretch>
            <a:fillRect/>
          </a:stretch>
        </p:blipFill>
        <p:spPr>
          <a:xfrm>
            <a:off x="611560" y="5550044"/>
            <a:ext cx="449619" cy="449619"/>
          </a:xfrm>
          <a:prstGeom prst="rect">
            <a:avLst/>
          </a:prstGeom>
        </p:spPr>
      </p:pic>
      <p:sp>
        <p:nvSpPr>
          <p:cNvPr id="29" name="テキスト ボックス 28">
            <a:extLst>
              <a:ext uri="{FF2B5EF4-FFF2-40B4-BE49-F238E27FC236}">
                <a16:creationId xmlns:a16="http://schemas.microsoft.com/office/drawing/2014/main" id="{7D013E58-C429-8546-F8DD-F42E4FA883A7}"/>
              </a:ext>
            </a:extLst>
          </p:cNvPr>
          <p:cNvSpPr txBox="1"/>
          <p:nvPr/>
        </p:nvSpPr>
        <p:spPr>
          <a:xfrm>
            <a:off x="1331640" y="5478036"/>
            <a:ext cx="6981398" cy="646331"/>
          </a:xfrm>
          <a:prstGeom prst="rect">
            <a:avLst/>
          </a:prstGeom>
          <a:noFill/>
        </p:spPr>
        <p:txBody>
          <a:bodyPr wrap="none" rtlCol="0">
            <a:spAutoFit/>
          </a:bodyPr>
          <a:lstStyle/>
          <a:p>
            <a:r>
              <a:rPr lang="ja-JP" altLang="en-US" dirty="0"/>
              <a:t>同意にも使うが「〇〇を提出した人は</a:t>
            </a:r>
            <a:r>
              <a:rPr lang="en-US" altLang="ja-JP" dirty="0"/>
              <a:t>OK</a:t>
            </a:r>
            <a:r>
              <a:rPr lang="ja-JP" altLang="en-US" dirty="0"/>
              <a:t>つけてください」的に</a:t>
            </a:r>
            <a:endParaRPr lang="en-US" altLang="ja-JP" dirty="0"/>
          </a:p>
          <a:p>
            <a:r>
              <a:rPr lang="ja-JP" altLang="en-US" dirty="0"/>
              <a:t>使うことが多い。</a:t>
            </a:r>
            <a:endParaRPr kumimoji="1" lang="ja-JP" altLang="en-US" dirty="0"/>
          </a:p>
        </p:txBody>
      </p:sp>
      <p:pic>
        <p:nvPicPr>
          <p:cNvPr id="31" name="図 30">
            <a:extLst>
              <a:ext uri="{FF2B5EF4-FFF2-40B4-BE49-F238E27FC236}">
                <a16:creationId xmlns:a16="http://schemas.microsoft.com/office/drawing/2014/main" id="{2CAB0385-8A5F-89DC-0AD0-C1FDE7B10F49}"/>
              </a:ext>
            </a:extLst>
          </p:cNvPr>
          <p:cNvPicPr>
            <a:picLocks noChangeAspect="1"/>
          </p:cNvPicPr>
          <p:nvPr/>
        </p:nvPicPr>
        <p:blipFill>
          <a:blip r:embed="rId7"/>
          <a:stretch>
            <a:fillRect/>
          </a:stretch>
        </p:blipFill>
        <p:spPr>
          <a:xfrm>
            <a:off x="611560" y="2852936"/>
            <a:ext cx="504056" cy="504056"/>
          </a:xfrm>
          <a:prstGeom prst="rect">
            <a:avLst/>
          </a:prstGeom>
        </p:spPr>
      </p:pic>
    </p:spTree>
    <p:extLst>
      <p:ext uri="{BB962C8B-B14F-4D97-AF65-F5344CB8AC3E}">
        <p14:creationId xmlns:p14="http://schemas.microsoft.com/office/powerpoint/2010/main" val="1522857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338E6F2-C3A8-BBCE-05E0-0A5BB94C1501}"/>
              </a:ext>
            </a:extLst>
          </p:cNvPr>
          <p:cNvSpPr>
            <a:spLocks noGrp="1"/>
          </p:cNvSpPr>
          <p:nvPr>
            <p:ph type="body" sz="quarter" idx="10"/>
          </p:nvPr>
        </p:nvSpPr>
        <p:spPr/>
        <p:txBody>
          <a:bodyPr/>
          <a:lstStyle/>
          <a:p>
            <a:r>
              <a:rPr lang="ja-JP" altLang="en-US" dirty="0"/>
              <a:t>まとめ</a:t>
            </a:r>
            <a:endParaRPr kumimoji="1" lang="ja-JP" altLang="en-US" dirty="0"/>
          </a:p>
        </p:txBody>
      </p:sp>
      <p:sp>
        <p:nvSpPr>
          <p:cNvPr id="3" name="テキスト ボックス 2">
            <a:extLst>
              <a:ext uri="{FF2B5EF4-FFF2-40B4-BE49-F238E27FC236}">
                <a16:creationId xmlns:a16="http://schemas.microsoft.com/office/drawing/2014/main" id="{F364C089-DDF4-2141-792C-7E4AAA6C1C42}"/>
              </a:ext>
            </a:extLst>
          </p:cNvPr>
          <p:cNvSpPr txBox="1"/>
          <p:nvPr/>
        </p:nvSpPr>
        <p:spPr>
          <a:xfrm>
            <a:off x="395536" y="1412776"/>
            <a:ext cx="7992888" cy="3108543"/>
          </a:xfrm>
          <a:prstGeom prst="rect">
            <a:avLst/>
          </a:prstGeom>
          <a:noFill/>
        </p:spPr>
        <p:txBody>
          <a:bodyPr wrap="square" rtlCol="0">
            <a:spAutoFit/>
          </a:bodyPr>
          <a:lstStyle/>
          <a:p>
            <a:pPr marL="457200" indent="-457200">
              <a:buFont typeface="Arial" panose="020B0604020202020204" pitchFamily="34" charset="0"/>
              <a:buChar char="•"/>
            </a:pPr>
            <a:r>
              <a:rPr lang="ja-JP" altLang="en-US" sz="2800" dirty="0"/>
              <a:t>渡辺研の研究活動は、ほぼ全て</a:t>
            </a:r>
            <a:r>
              <a:rPr lang="en-US" altLang="ja-JP" sz="2800" dirty="0"/>
              <a:t>Slack</a:t>
            </a:r>
            <a:r>
              <a:rPr lang="ja-JP" altLang="en-US" sz="2800" dirty="0"/>
              <a:t>上で行うため、一日一度はチェックすること</a:t>
            </a:r>
            <a:endParaRPr lang="en-US" altLang="ja-JP" sz="2800" dirty="0"/>
          </a:p>
          <a:p>
            <a:pPr marL="457200" indent="-457200">
              <a:buFont typeface="Arial" panose="020B0604020202020204" pitchFamily="34" charset="0"/>
              <a:buChar char="•"/>
            </a:pPr>
            <a:r>
              <a:rPr kumimoji="1" lang="ja-JP" altLang="en-US" sz="2800" dirty="0"/>
              <a:t>原則として全ての会話は他のメンバーが見る可能性があることを意識して書き込むこと</a:t>
            </a:r>
            <a:endParaRPr kumimoji="1" lang="en-US" altLang="ja-JP" sz="2800" dirty="0"/>
          </a:p>
          <a:p>
            <a:pPr marL="457200" indent="-457200">
              <a:buFont typeface="Arial" panose="020B0604020202020204" pitchFamily="34" charset="0"/>
              <a:buChar char="•"/>
            </a:pPr>
            <a:r>
              <a:rPr kumimoji="1" lang="ja-JP" altLang="en-US" sz="2800" dirty="0"/>
              <a:t>ここでの「ルール」は渡辺研ローカルルール。他のワークスペースには別のルールがあるのでそれに従うこと。</a:t>
            </a:r>
          </a:p>
        </p:txBody>
      </p:sp>
      <p:pic>
        <p:nvPicPr>
          <p:cNvPr id="3074" name="Picture 2" descr="ガッツポーズをしている男の子のイラスト">
            <a:extLst>
              <a:ext uri="{FF2B5EF4-FFF2-40B4-BE49-F238E27FC236}">
                <a16:creationId xmlns:a16="http://schemas.microsoft.com/office/drawing/2014/main" id="{34D6956D-60D1-4229-02A7-FD6E0E58586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544" y="4941168"/>
            <a:ext cx="1296144" cy="1630370"/>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16ECFF01-BF17-ED55-F571-C973816C4F35}"/>
              </a:ext>
            </a:extLst>
          </p:cNvPr>
          <p:cNvSpPr txBox="1"/>
          <p:nvPr/>
        </p:nvSpPr>
        <p:spPr>
          <a:xfrm>
            <a:off x="1907704" y="5517232"/>
            <a:ext cx="6170279" cy="461665"/>
          </a:xfrm>
          <a:prstGeom prst="rect">
            <a:avLst/>
          </a:prstGeom>
          <a:noFill/>
        </p:spPr>
        <p:txBody>
          <a:bodyPr wrap="none" rtlCol="0">
            <a:spAutoFit/>
          </a:bodyPr>
          <a:lstStyle/>
          <a:p>
            <a:r>
              <a:rPr lang="en-US" altLang="ja-JP" sz="2400" dirty="0"/>
              <a:t>Slack</a:t>
            </a:r>
            <a:r>
              <a:rPr lang="ja-JP" altLang="en-US" sz="2400" dirty="0"/>
              <a:t>を有効に使って楽しく研究しましょう</a:t>
            </a:r>
            <a:endParaRPr kumimoji="1" lang="ja-JP" altLang="en-US" sz="2400" dirty="0"/>
          </a:p>
        </p:txBody>
      </p:sp>
    </p:spTree>
    <p:extLst>
      <p:ext uri="{BB962C8B-B14F-4D97-AF65-F5344CB8AC3E}">
        <p14:creationId xmlns:p14="http://schemas.microsoft.com/office/powerpoint/2010/main" val="1445054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6AF5160-35E1-AF48-A4E3-6CABBA3E1E52}"/>
              </a:ext>
            </a:extLst>
          </p:cNvPr>
          <p:cNvSpPr>
            <a:spLocks noGrp="1"/>
          </p:cNvSpPr>
          <p:nvPr>
            <p:ph type="body" sz="quarter" idx="10"/>
          </p:nvPr>
        </p:nvSpPr>
        <p:spPr/>
        <p:txBody>
          <a:bodyPr/>
          <a:lstStyle/>
          <a:p>
            <a:r>
              <a:rPr kumimoji="1" lang="en-US" altLang="ja-JP" dirty="0"/>
              <a:t>Slack</a:t>
            </a:r>
            <a:r>
              <a:rPr lang="ja-JP" altLang="en-US" dirty="0"/>
              <a:t>とは</a:t>
            </a:r>
            <a:endParaRPr kumimoji="1" lang="en-US" altLang="ja-JP" dirty="0"/>
          </a:p>
        </p:txBody>
      </p:sp>
      <p:sp>
        <p:nvSpPr>
          <p:cNvPr id="3" name="テキスト ボックス 2">
            <a:extLst>
              <a:ext uri="{FF2B5EF4-FFF2-40B4-BE49-F238E27FC236}">
                <a16:creationId xmlns:a16="http://schemas.microsoft.com/office/drawing/2014/main" id="{8E3B1EC6-686B-EA3C-26BB-D369DEF24214}"/>
              </a:ext>
            </a:extLst>
          </p:cNvPr>
          <p:cNvSpPr txBox="1"/>
          <p:nvPr/>
        </p:nvSpPr>
        <p:spPr>
          <a:xfrm>
            <a:off x="179512" y="908720"/>
            <a:ext cx="1981633" cy="523220"/>
          </a:xfrm>
          <a:prstGeom prst="rect">
            <a:avLst/>
          </a:prstGeom>
          <a:noFill/>
        </p:spPr>
        <p:txBody>
          <a:bodyPr wrap="none" rtlCol="0">
            <a:spAutoFit/>
          </a:bodyPr>
          <a:lstStyle/>
          <a:p>
            <a:r>
              <a:rPr kumimoji="1" lang="en-US" altLang="ja-JP" sz="2800" dirty="0">
                <a:solidFill>
                  <a:srgbClr val="011893"/>
                </a:solidFill>
              </a:rPr>
              <a:t>Slack</a:t>
            </a:r>
            <a:r>
              <a:rPr kumimoji="1" lang="ja-JP" altLang="en-US" sz="2800" dirty="0">
                <a:solidFill>
                  <a:srgbClr val="011893"/>
                </a:solidFill>
              </a:rPr>
              <a:t>とは</a:t>
            </a:r>
            <a:r>
              <a:rPr kumimoji="1" lang="en-US" altLang="ja-JP" sz="2800" dirty="0">
                <a:solidFill>
                  <a:srgbClr val="011893"/>
                </a:solidFill>
              </a:rPr>
              <a:t>?</a:t>
            </a:r>
            <a:endParaRPr kumimoji="1" lang="ja-JP" altLang="en-US" sz="2800" dirty="0">
              <a:solidFill>
                <a:srgbClr val="011893"/>
              </a:solidFill>
            </a:endParaRPr>
          </a:p>
        </p:txBody>
      </p:sp>
      <p:sp>
        <p:nvSpPr>
          <p:cNvPr id="5" name="テキスト ボックス 4">
            <a:extLst>
              <a:ext uri="{FF2B5EF4-FFF2-40B4-BE49-F238E27FC236}">
                <a16:creationId xmlns:a16="http://schemas.microsoft.com/office/drawing/2014/main" id="{CCA7AFB6-7EF1-5237-8136-6FA8AFF5180F}"/>
              </a:ext>
            </a:extLst>
          </p:cNvPr>
          <p:cNvSpPr txBox="1"/>
          <p:nvPr/>
        </p:nvSpPr>
        <p:spPr>
          <a:xfrm>
            <a:off x="611560" y="1412776"/>
            <a:ext cx="5544616" cy="1200329"/>
          </a:xfrm>
          <a:prstGeom prst="rect">
            <a:avLst/>
          </a:prstGeom>
          <a:noFill/>
        </p:spPr>
        <p:txBody>
          <a:bodyPr wrap="square">
            <a:spAutoFit/>
          </a:bodyPr>
          <a:lstStyle/>
          <a:p>
            <a:r>
              <a:rPr kumimoji="1" lang="ja-JP" altLang="en-US" sz="2400" dirty="0"/>
              <a:t>ビジネス</a:t>
            </a:r>
            <a:r>
              <a:rPr lang="ja-JP" altLang="en-US" sz="2400" dirty="0"/>
              <a:t>向け</a:t>
            </a:r>
            <a:r>
              <a:rPr kumimoji="1" lang="ja-JP" altLang="en-US" sz="2400" dirty="0"/>
              <a:t>チャットツール</a:t>
            </a:r>
            <a:endParaRPr kumimoji="1" lang="en-US" altLang="ja-JP" sz="2400" dirty="0"/>
          </a:p>
          <a:p>
            <a:r>
              <a:rPr kumimoji="1" lang="ja-JP" altLang="en-US" sz="2400" dirty="0"/>
              <a:t>必要な情報を一か所にまとめる</a:t>
            </a:r>
            <a:endParaRPr kumimoji="1" lang="en-US" altLang="ja-JP" sz="2400" dirty="0"/>
          </a:p>
          <a:p>
            <a:r>
              <a:rPr lang="ja-JP" altLang="en-US" sz="2400" dirty="0"/>
              <a:t>やりとりがテキストベースで残る</a:t>
            </a:r>
            <a:endParaRPr kumimoji="1" lang="ja-JP" altLang="en-US" sz="2400" dirty="0"/>
          </a:p>
        </p:txBody>
      </p:sp>
      <p:sp>
        <p:nvSpPr>
          <p:cNvPr id="6" name="テキスト ボックス 5">
            <a:extLst>
              <a:ext uri="{FF2B5EF4-FFF2-40B4-BE49-F238E27FC236}">
                <a16:creationId xmlns:a16="http://schemas.microsoft.com/office/drawing/2014/main" id="{BE42F9DB-02F6-EAD7-3987-C448E6086E51}"/>
              </a:ext>
            </a:extLst>
          </p:cNvPr>
          <p:cNvSpPr txBox="1"/>
          <p:nvPr/>
        </p:nvSpPr>
        <p:spPr>
          <a:xfrm>
            <a:off x="179512" y="2852936"/>
            <a:ext cx="2140330" cy="523220"/>
          </a:xfrm>
          <a:prstGeom prst="rect">
            <a:avLst/>
          </a:prstGeom>
          <a:noFill/>
        </p:spPr>
        <p:txBody>
          <a:bodyPr wrap="none" rtlCol="0">
            <a:spAutoFit/>
          </a:bodyPr>
          <a:lstStyle/>
          <a:p>
            <a:r>
              <a:rPr kumimoji="1" lang="en-US" altLang="ja-JP" sz="2800" dirty="0">
                <a:solidFill>
                  <a:srgbClr val="011893"/>
                </a:solidFill>
              </a:rPr>
              <a:t>Slack</a:t>
            </a:r>
            <a:r>
              <a:rPr kumimoji="1" lang="ja-JP" altLang="en-US" sz="2800" dirty="0">
                <a:solidFill>
                  <a:srgbClr val="011893"/>
                </a:solidFill>
              </a:rPr>
              <a:t>の用語</a:t>
            </a:r>
          </a:p>
        </p:txBody>
      </p:sp>
      <p:sp>
        <p:nvSpPr>
          <p:cNvPr id="9" name="テキスト ボックス 8">
            <a:extLst>
              <a:ext uri="{FF2B5EF4-FFF2-40B4-BE49-F238E27FC236}">
                <a16:creationId xmlns:a16="http://schemas.microsoft.com/office/drawing/2014/main" id="{363A3813-F7F0-92D1-B84C-07DE07CF8FC5}"/>
              </a:ext>
            </a:extLst>
          </p:cNvPr>
          <p:cNvSpPr txBox="1"/>
          <p:nvPr/>
        </p:nvSpPr>
        <p:spPr>
          <a:xfrm>
            <a:off x="755576" y="3429000"/>
            <a:ext cx="7632848" cy="923330"/>
          </a:xfrm>
          <a:prstGeom prst="rect">
            <a:avLst/>
          </a:prstGeom>
          <a:noFill/>
        </p:spPr>
        <p:txBody>
          <a:bodyPr wrap="square" rtlCol="0">
            <a:spAutoFit/>
          </a:bodyPr>
          <a:lstStyle/>
          <a:p>
            <a:r>
              <a:rPr kumimoji="1" lang="ja-JP" altLang="en-US" dirty="0"/>
              <a:t>ワークスペース：</a:t>
            </a:r>
            <a:endParaRPr kumimoji="1" lang="en-US" altLang="ja-JP" dirty="0"/>
          </a:p>
          <a:p>
            <a:r>
              <a:rPr kumimoji="1" lang="ja-JP" altLang="en-US" dirty="0"/>
              <a:t>チャンネルをまとめたもの。一つのチームで一つのワークスペース。</a:t>
            </a:r>
            <a:endParaRPr kumimoji="1" lang="en-US" altLang="ja-JP" dirty="0"/>
          </a:p>
          <a:p>
            <a:r>
              <a:rPr lang="ja-JP" altLang="en-US" dirty="0"/>
              <a:t>以下は渡辺研ワークスペースのローカルルールの話。</a:t>
            </a:r>
            <a:endParaRPr kumimoji="1" lang="ja-JP" altLang="en-US" dirty="0"/>
          </a:p>
        </p:txBody>
      </p:sp>
      <p:sp>
        <p:nvSpPr>
          <p:cNvPr id="10" name="テキスト ボックス 9">
            <a:extLst>
              <a:ext uri="{FF2B5EF4-FFF2-40B4-BE49-F238E27FC236}">
                <a16:creationId xmlns:a16="http://schemas.microsoft.com/office/drawing/2014/main" id="{F23D4E88-6821-0E52-D088-E66C7CE86289}"/>
              </a:ext>
            </a:extLst>
          </p:cNvPr>
          <p:cNvSpPr txBox="1"/>
          <p:nvPr/>
        </p:nvSpPr>
        <p:spPr>
          <a:xfrm>
            <a:off x="755576" y="4581128"/>
            <a:ext cx="7632848" cy="923330"/>
          </a:xfrm>
          <a:prstGeom prst="rect">
            <a:avLst/>
          </a:prstGeom>
          <a:noFill/>
        </p:spPr>
        <p:txBody>
          <a:bodyPr wrap="square" rtlCol="0">
            <a:spAutoFit/>
          </a:bodyPr>
          <a:lstStyle/>
          <a:p>
            <a:r>
              <a:rPr kumimoji="1" lang="ja-JP" altLang="en-US" dirty="0"/>
              <a:t>チャンネル：</a:t>
            </a:r>
            <a:endParaRPr kumimoji="1" lang="en-US" altLang="ja-JP" dirty="0"/>
          </a:p>
          <a:p>
            <a:r>
              <a:rPr lang="ja-JP" altLang="en-US" dirty="0"/>
              <a:t>話題毎に用意されたチャットスペース。チャンネルごとに公開</a:t>
            </a:r>
            <a:r>
              <a:rPr lang="en-US" altLang="ja-JP" dirty="0"/>
              <a:t>(public)</a:t>
            </a:r>
            <a:r>
              <a:rPr lang="ja-JP" altLang="en-US" dirty="0"/>
              <a:t>か非公開</a:t>
            </a:r>
            <a:r>
              <a:rPr lang="en-US" altLang="ja-JP" dirty="0"/>
              <a:t>(private)</a:t>
            </a:r>
            <a:r>
              <a:rPr lang="ja-JP" altLang="en-US" dirty="0"/>
              <a:t>か選べる。非公開だとメンバーしか閲覧できない。</a:t>
            </a:r>
            <a:endParaRPr kumimoji="1" lang="en-US" altLang="ja-JP" dirty="0"/>
          </a:p>
        </p:txBody>
      </p:sp>
      <p:sp>
        <p:nvSpPr>
          <p:cNvPr id="11" name="テキスト ボックス 10">
            <a:extLst>
              <a:ext uri="{FF2B5EF4-FFF2-40B4-BE49-F238E27FC236}">
                <a16:creationId xmlns:a16="http://schemas.microsoft.com/office/drawing/2014/main" id="{DC68279D-8789-23FE-7DA0-D8C884D46CED}"/>
              </a:ext>
            </a:extLst>
          </p:cNvPr>
          <p:cNvSpPr txBox="1"/>
          <p:nvPr/>
        </p:nvSpPr>
        <p:spPr>
          <a:xfrm>
            <a:off x="755576" y="5733256"/>
            <a:ext cx="8136904" cy="646331"/>
          </a:xfrm>
          <a:prstGeom prst="rect">
            <a:avLst/>
          </a:prstGeom>
          <a:noFill/>
        </p:spPr>
        <p:txBody>
          <a:bodyPr wrap="square" rtlCol="0">
            <a:spAutoFit/>
          </a:bodyPr>
          <a:lstStyle/>
          <a:p>
            <a:r>
              <a:rPr kumimoji="1" lang="en-US" altLang="ja-JP" dirty="0"/>
              <a:t>DM</a:t>
            </a:r>
            <a:r>
              <a:rPr kumimoji="1" lang="ja-JP" altLang="en-US" dirty="0"/>
              <a:t>：</a:t>
            </a:r>
            <a:endParaRPr kumimoji="1" lang="en-US" altLang="ja-JP" dirty="0"/>
          </a:p>
          <a:p>
            <a:r>
              <a:rPr lang="ja-JP" altLang="en-US" dirty="0"/>
              <a:t>ダイレクトメッセージ。メンバー同士の密談。他のメンバーは閲覧できない。</a:t>
            </a:r>
            <a:endParaRPr kumimoji="1" lang="en-US" altLang="ja-JP" dirty="0"/>
          </a:p>
        </p:txBody>
      </p:sp>
    </p:spTree>
    <p:extLst>
      <p:ext uri="{BB962C8B-B14F-4D97-AF65-F5344CB8AC3E}">
        <p14:creationId xmlns:p14="http://schemas.microsoft.com/office/powerpoint/2010/main" val="2768412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16782F0-BF9A-A1BA-9C25-2B1DECAE7DAC}"/>
              </a:ext>
            </a:extLst>
          </p:cNvPr>
          <p:cNvSpPr>
            <a:spLocks noGrp="1"/>
          </p:cNvSpPr>
          <p:nvPr>
            <p:ph type="body" sz="quarter" idx="10"/>
          </p:nvPr>
        </p:nvSpPr>
        <p:spPr/>
        <p:txBody>
          <a:bodyPr/>
          <a:lstStyle/>
          <a:p>
            <a:r>
              <a:rPr kumimoji="1" lang="ja-JP" altLang="en-US" dirty="0"/>
              <a:t>渡辺研</a:t>
            </a:r>
            <a:r>
              <a:rPr kumimoji="1" lang="en-US" altLang="ja-JP" dirty="0"/>
              <a:t>Slack</a:t>
            </a:r>
            <a:r>
              <a:rPr kumimoji="1" lang="ja-JP" altLang="en-US" dirty="0"/>
              <a:t>のルール</a:t>
            </a:r>
          </a:p>
        </p:txBody>
      </p:sp>
      <p:sp>
        <p:nvSpPr>
          <p:cNvPr id="3" name="テキスト ボックス 2">
            <a:extLst>
              <a:ext uri="{FF2B5EF4-FFF2-40B4-BE49-F238E27FC236}">
                <a16:creationId xmlns:a16="http://schemas.microsoft.com/office/drawing/2014/main" id="{1879BC4E-5CA4-46FD-C2D4-C0B5C5BB879C}"/>
              </a:ext>
            </a:extLst>
          </p:cNvPr>
          <p:cNvSpPr txBox="1"/>
          <p:nvPr/>
        </p:nvSpPr>
        <p:spPr>
          <a:xfrm>
            <a:off x="827584" y="1052736"/>
            <a:ext cx="7297190" cy="830997"/>
          </a:xfrm>
          <a:prstGeom prst="rect">
            <a:avLst/>
          </a:prstGeom>
          <a:noFill/>
        </p:spPr>
        <p:txBody>
          <a:bodyPr wrap="none" rtlCol="0">
            <a:spAutoFit/>
          </a:bodyPr>
          <a:lstStyle/>
          <a:p>
            <a:r>
              <a:rPr kumimoji="1" lang="ja-JP" altLang="en-US" sz="4800" dirty="0"/>
              <a:t>原則として</a:t>
            </a:r>
            <a:r>
              <a:rPr kumimoji="1" lang="en-US" altLang="ja-JP" sz="4800" dirty="0"/>
              <a:t>DM</a:t>
            </a:r>
            <a:r>
              <a:rPr kumimoji="1" lang="ja-JP" altLang="en-US" sz="4800" dirty="0"/>
              <a:t>は使わない</a:t>
            </a:r>
          </a:p>
        </p:txBody>
      </p:sp>
      <p:pic>
        <p:nvPicPr>
          <p:cNvPr id="1026" name="Picture 2" descr="内緒話のイラスト">
            <a:extLst>
              <a:ext uri="{FF2B5EF4-FFF2-40B4-BE49-F238E27FC236}">
                <a16:creationId xmlns:a16="http://schemas.microsoft.com/office/drawing/2014/main" id="{8021862F-D246-3CDA-1E72-908135F6DB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4" y="2204864"/>
            <a:ext cx="2880320" cy="2954174"/>
          </a:xfrm>
          <a:prstGeom prst="rect">
            <a:avLst/>
          </a:prstGeom>
          <a:noFill/>
          <a:extLst>
            <a:ext uri="{909E8E84-426E-40DD-AFC4-6F175D3DCCD1}">
              <a14:hiddenFill xmlns:a14="http://schemas.microsoft.com/office/drawing/2010/main">
                <a:solidFill>
                  <a:srgbClr val="FFFFFF"/>
                </a:solidFill>
              </a14:hiddenFill>
            </a:ext>
          </a:extLst>
        </p:spPr>
      </p:pic>
      <p:sp>
        <p:nvSpPr>
          <p:cNvPr id="4" name="十字形 3">
            <a:extLst>
              <a:ext uri="{FF2B5EF4-FFF2-40B4-BE49-F238E27FC236}">
                <a16:creationId xmlns:a16="http://schemas.microsoft.com/office/drawing/2014/main" id="{23A9FDCD-16F6-6F21-E2AE-9E2154ED2DA9}"/>
              </a:ext>
            </a:extLst>
          </p:cNvPr>
          <p:cNvSpPr/>
          <p:nvPr/>
        </p:nvSpPr>
        <p:spPr>
          <a:xfrm rot="2700000">
            <a:off x="3783091" y="3360173"/>
            <a:ext cx="1406094" cy="1406094"/>
          </a:xfrm>
          <a:prstGeom prst="plus">
            <a:avLst>
              <a:gd name="adj" fmla="val 46081"/>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8FA2C495-B14B-CEFD-6146-32EC3B0F7734}"/>
              </a:ext>
            </a:extLst>
          </p:cNvPr>
          <p:cNvSpPr txBox="1"/>
          <p:nvPr/>
        </p:nvSpPr>
        <p:spPr>
          <a:xfrm>
            <a:off x="204900" y="5221649"/>
            <a:ext cx="8111516" cy="1015663"/>
          </a:xfrm>
          <a:prstGeom prst="rect">
            <a:avLst/>
          </a:prstGeom>
          <a:noFill/>
        </p:spPr>
        <p:txBody>
          <a:bodyPr wrap="none" rtlCol="0">
            <a:spAutoFit/>
          </a:bodyPr>
          <a:lstStyle/>
          <a:p>
            <a:pPr marL="342900" indent="-342900">
              <a:buFont typeface="Arial" panose="020B0604020202020204" pitchFamily="34" charset="0"/>
              <a:buChar char="•"/>
            </a:pPr>
            <a:r>
              <a:rPr kumimoji="1" lang="ja-JP" altLang="en-US" sz="2000"/>
              <a:t>研究室</a:t>
            </a:r>
            <a:r>
              <a:rPr kumimoji="1" lang="ja-JP" altLang="en-US" sz="2000" dirty="0"/>
              <a:t>において個人的なやりとりはパワハラの温床となる</a:t>
            </a:r>
            <a:r>
              <a:rPr lang="ja-JP" altLang="en-US" sz="2000" dirty="0"/>
              <a:t>ため</a:t>
            </a:r>
            <a:endParaRPr lang="en-US" altLang="ja-JP" sz="2000" dirty="0"/>
          </a:p>
          <a:p>
            <a:pPr marL="342900" indent="-342900">
              <a:buFont typeface="Arial" panose="020B0604020202020204" pitchFamily="34" charset="0"/>
              <a:buChar char="•"/>
            </a:pPr>
            <a:r>
              <a:rPr lang="en-US" altLang="ja-JP" sz="2000" dirty="0"/>
              <a:t>DM</a:t>
            </a:r>
            <a:r>
              <a:rPr lang="ja-JP" altLang="en-US" sz="2000" dirty="0"/>
              <a:t>を使うのは健康関連や進路など、個人的な情報を含む場合のみ</a:t>
            </a:r>
            <a:endParaRPr lang="en-US" altLang="ja-JP" sz="2000" dirty="0"/>
          </a:p>
          <a:p>
            <a:pPr marL="342900" indent="-342900">
              <a:buFont typeface="Arial" panose="020B0604020202020204" pitchFamily="34" charset="0"/>
              <a:buChar char="•"/>
            </a:pPr>
            <a:r>
              <a:rPr kumimoji="1" lang="ja-JP" altLang="en-US" sz="2000" dirty="0"/>
              <a:t>研究のやりとりは全て公開チャンネルで行う</a:t>
            </a:r>
          </a:p>
        </p:txBody>
      </p:sp>
    </p:spTree>
    <p:extLst>
      <p:ext uri="{BB962C8B-B14F-4D97-AF65-F5344CB8AC3E}">
        <p14:creationId xmlns:p14="http://schemas.microsoft.com/office/powerpoint/2010/main" val="1033553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DCB6179-8F1F-A5B6-FEEC-9E009221C893}"/>
              </a:ext>
            </a:extLst>
          </p:cNvPr>
          <p:cNvSpPr>
            <a:spLocks noGrp="1"/>
          </p:cNvSpPr>
          <p:nvPr>
            <p:ph type="body" sz="quarter" idx="10"/>
          </p:nvPr>
        </p:nvSpPr>
        <p:spPr/>
        <p:txBody>
          <a:bodyPr/>
          <a:lstStyle/>
          <a:p>
            <a:r>
              <a:rPr lang="ja-JP" altLang="en-US" dirty="0"/>
              <a:t>チャンネルの種類</a:t>
            </a:r>
            <a:endParaRPr kumimoji="1" lang="ja-JP" altLang="en-US" dirty="0"/>
          </a:p>
        </p:txBody>
      </p:sp>
      <p:sp>
        <p:nvSpPr>
          <p:cNvPr id="3" name="テキスト ボックス 2">
            <a:extLst>
              <a:ext uri="{FF2B5EF4-FFF2-40B4-BE49-F238E27FC236}">
                <a16:creationId xmlns:a16="http://schemas.microsoft.com/office/drawing/2014/main" id="{A1EAA34C-8C43-46D3-93C3-C8D40BF3664D}"/>
              </a:ext>
            </a:extLst>
          </p:cNvPr>
          <p:cNvSpPr txBox="1"/>
          <p:nvPr/>
        </p:nvSpPr>
        <p:spPr>
          <a:xfrm>
            <a:off x="179512" y="980728"/>
            <a:ext cx="2182008" cy="707886"/>
          </a:xfrm>
          <a:prstGeom prst="rect">
            <a:avLst/>
          </a:prstGeom>
          <a:noFill/>
        </p:spPr>
        <p:txBody>
          <a:bodyPr wrap="none" rtlCol="0">
            <a:spAutoFit/>
          </a:bodyPr>
          <a:lstStyle/>
          <a:p>
            <a:r>
              <a:rPr kumimoji="1" lang="en-US" altLang="ja-JP" sz="4000" dirty="0">
                <a:solidFill>
                  <a:srgbClr val="011893"/>
                </a:solidFill>
              </a:rPr>
              <a:t>#general</a:t>
            </a:r>
            <a:endParaRPr kumimoji="1" lang="ja-JP" altLang="en-US" sz="4000" dirty="0">
              <a:solidFill>
                <a:srgbClr val="011893"/>
              </a:solidFill>
            </a:endParaRPr>
          </a:p>
        </p:txBody>
      </p:sp>
      <p:sp>
        <p:nvSpPr>
          <p:cNvPr id="4" name="テキスト ボックス 3">
            <a:extLst>
              <a:ext uri="{FF2B5EF4-FFF2-40B4-BE49-F238E27FC236}">
                <a16:creationId xmlns:a16="http://schemas.microsoft.com/office/drawing/2014/main" id="{54182C18-3DD7-6A89-B37E-95FFC9E801B0}"/>
              </a:ext>
            </a:extLst>
          </p:cNvPr>
          <p:cNvSpPr txBox="1"/>
          <p:nvPr/>
        </p:nvSpPr>
        <p:spPr>
          <a:xfrm>
            <a:off x="683568" y="1628800"/>
            <a:ext cx="7990577" cy="707886"/>
          </a:xfrm>
          <a:prstGeom prst="rect">
            <a:avLst/>
          </a:prstGeom>
          <a:noFill/>
        </p:spPr>
        <p:txBody>
          <a:bodyPr wrap="square" rtlCol="0">
            <a:spAutoFit/>
          </a:bodyPr>
          <a:lstStyle/>
          <a:p>
            <a:r>
              <a:rPr lang="ja-JP" altLang="en-US" sz="2000" dirty="0"/>
              <a:t>全体的なアナウンス用チャンネル。主に渡辺がミーティングの案内や締め切りの連絡に使う。</a:t>
            </a:r>
            <a:endParaRPr kumimoji="1" lang="ja-JP" altLang="en-US" sz="2000" dirty="0"/>
          </a:p>
        </p:txBody>
      </p:sp>
      <p:sp>
        <p:nvSpPr>
          <p:cNvPr id="5" name="テキスト ボックス 4">
            <a:extLst>
              <a:ext uri="{FF2B5EF4-FFF2-40B4-BE49-F238E27FC236}">
                <a16:creationId xmlns:a16="http://schemas.microsoft.com/office/drawing/2014/main" id="{E2C0EBBC-8C0D-E709-EDAC-188748EEB376}"/>
              </a:ext>
            </a:extLst>
          </p:cNvPr>
          <p:cNvSpPr txBox="1"/>
          <p:nvPr/>
        </p:nvSpPr>
        <p:spPr>
          <a:xfrm>
            <a:off x="251520" y="2348880"/>
            <a:ext cx="2210862" cy="707886"/>
          </a:xfrm>
          <a:prstGeom prst="rect">
            <a:avLst/>
          </a:prstGeom>
          <a:noFill/>
        </p:spPr>
        <p:txBody>
          <a:bodyPr wrap="none" rtlCol="0">
            <a:spAutoFit/>
          </a:bodyPr>
          <a:lstStyle/>
          <a:p>
            <a:r>
              <a:rPr kumimoji="1" lang="en-US" altLang="ja-JP" sz="4000" dirty="0">
                <a:solidFill>
                  <a:srgbClr val="011893"/>
                </a:solidFill>
              </a:rPr>
              <a:t>#random</a:t>
            </a:r>
            <a:endParaRPr kumimoji="1" lang="ja-JP" altLang="en-US" sz="4000" dirty="0">
              <a:solidFill>
                <a:srgbClr val="011893"/>
              </a:solidFill>
            </a:endParaRPr>
          </a:p>
        </p:txBody>
      </p:sp>
      <p:sp>
        <p:nvSpPr>
          <p:cNvPr id="7" name="テキスト ボックス 6">
            <a:extLst>
              <a:ext uri="{FF2B5EF4-FFF2-40B4-BE49-F238E27FC236}">
                <a16:creationId xmlns:a16="http://schemas.microsoft.com/office/drawing/2014/main" id="{C37565D2-5BD8-BF2A-8A96-5D8287D36A22}"/>
              </a:ext>
            </a:extLst>
          </p:cNvPr>
          <p:cNvSpPr txBox="1"/>
          <p:nvPr/>
        </p:nvSpPr>
        <p:spPr>
          <a:xfrm>
            <a:off x="683568" y="3140968"/>
            <a:ext cx="7776863" cy="400110"/>
          </a:xfrm>
          <a:prstGeom prst="rect">
            <a:avLst/>
          </a:prstGeom>
          <a:noFill/>
        </p:spPr>
        <p:txBody>
          <a:bodyPr wrap="square" rtlCol="0">
            <a:spAutoFit/>
          </a:bodyPr>
          <a:lstStyle/>
          <a:p>
            <a:r>
              <a:rPr kumimoji="1" lang="ja-JP" altLang="en-US" sz="2000" dirty="0"/>
              <a:t>雑談チャンネル。誰が何を書いてもよい。</a:t>
            </a:r>
          </a:p>
        </p:txBody>
      </p:sp>
      <p:sp>
        <p:nvSpPr>
          <p:cNvPr id="8" name="テキスト ボックス 7">
            <a:extLst>
              <a:ext uri="{FF2B5EF4-FFF2-40B4-BE49-F238E27FC236}">
                <a16:creationId xmlns:a16="http://schemas.microsoft.com/office/drawing/2014/main" id="{AE5B7174-D4E1-86A6-D190-0D7DF8CB1FA7}"/>
              </a:ext>
            </a:extLst>
          </p:cNvPr>
          <p:cNvSpPr txBox="1"/>
          <p:nvPr/>
        </p:nvSpPr>
        <p:spPr>
          <a:xfrm>
            <a:off x="251520" y="3645024"/>
            <a:ext cx="3462807" cy="707886"/>
          </a:xfrm>
          <a:prstGeom prst="rect">
            <a:avLst/>
          </a:prstGeom>
          <a:noFill/>
        </p:spPr>
        <p:txBody>
          <a:bodyPr wrap="none" rtlCol="0">
            <a:spAutoFit/>
          </a:bodyPr>
          <a:lstStyle/>
          <a:p>
            <a:r>
              <a:rPr kumimoji="1" lang="en-US" altLang="ja-JP" sz="4000" dirty="0">
                <a:solidFill>
                  <a:srgbClr val="011893"/>
                </a:solidFill>
              </a:rPr>
              <a:t>#z-</a:t>
            </a:r>
            <a:r>
              <a:rPr kumimoji="1" lang="ja-JP" altLang="en-US" sz="4000" dirty="0">
                <a:solidFill>
                  <a:srgbClr val="011893"/>
                </a:solidFill>
              </a:rPr>
              <a:t>チャンネル</a:t>
            </a:r>
          </a:p>
        </p:txBody>
      </p:sp>
      <p:sp>
        <p:nvSpPr>
          <p:cNvPr id="9" name="テキスト ボックス 8">
            <a:extLst>
              <a:ext uri="{FF2B5EF4-FFF2-40B4-BE49-F238E27FC236}">
                <a16:creationId xmlns:a16="http://schemas.microsoft.com/office/drawing/2014/main" id="{4EAABD88-2F0E-B9CB-6580-0D94B8BFF4F5}"/>
              </a:ext>
            </a:extLst>
          </p:cNvPr>
          <p:cNvSpPr txBox="1"/>
          <p:nvPr/>
        </p:nvSpPr>
        <p:spPr>
          <a:xfrm>
            <a:off x="611560" y="4365104"/>
            <a:ext cx="7848872" cy="1015663"/>
          </a:xfrm>
          <a:prstGeom prst="rect">
            <a:avLst/>
          </a:prstGeom>
          <a:noFill/>
        </p:spPr>
        <p:txBody>
          <a:bodyPr wrap="square" rtlCol="0">
            <a:spAutoFit/>
          </a:bodyPr>
          <a:lstStyle/>
          <a:p>
            <a:r>
              <a:rPr lang="ja-JP" altLang="en-US" sz="2000" dirty="0"/>
              <a:t>メインチャンネル。学生は「</a:t>
            </a:r>
            <a:r>
              <a:rPr lang="en-US" altLang="ja-JP" sz="2000" dirty="0"/>
              <a:t>z-</a:t>
            </a:r>
            <a:r>
              <a:rPr lang="ja-JP" altLang="en-US" sz="2000" dirty="0"/>
              <a:t>名前」という公開チャンネルを持ち、その学生と渡辺の二名が参加する。研究のやりとりはほぼ全てここで行う。</a:t>
            </a:r>
            <a:endParaRPr kumimoji="1" lang="ja-JP" altLang="en-US" sz="2000" dirty="0"/>
          </a:p>
        </p:txBody>
      </p:sp>
      <p:sp>
        <p:nvSpPr>
          <p:cNvPr id="11" name="テキスト ボックス 10">
            <a:extLst>
              <a:ext uri="{FF2B5EF4-FFF2-40B4-BE49-F238E27FC236}">
                <a16:creationId xmlns:a16="http://schemas.microsoft.com/office/drawing/2014/main" id="{0329E0C0-B80F-B223-2860-A8A09840F3CE}"/>
              </a:ext>
            </a:extLst>
          </p:cNvPr>
          <p:cNvSpPr txBox="1"/>
          <p:nvPr/>
        </p:nvSpPr>
        <p:spPr>
          <a:xfrm>
            <a:off x="251520" y="6021288"/>
            <a:ext cx="7340471" cy="369332"/>
          </a:xfrm>
          <a:prstGeom prst="rect">
            <a:avLst/>
          </a:prstGeom>
          <a:noFill/>
        </p:spPr>
        <p:txBody>
          <a:bodyPr wrap="none" rtlCol="0">
            <a:spAutoFit/>
          </a:bodyPr>
          <a:lstStyle/>
          <a:p>
            <a:r>
              <a:rPr lang="ja-JP" altLang="en-US"/>
              <a:t>その他、卒論、修論、輪講等、</a:t>
            </a:r>
            <a:r>
              <a:rPr lang="ja-JP" altLang="en-US" dirty="0"/>
              <a:t>必要に応じてチャンネルを作成する</a:t>
            </a:r>
            <a:endParaRPr kumimoji="1" lang="ja-JP" altLang="en-US" dirty="0"/>
          </a:p>
        </p:txBody>
      </p:sp>
    </p:spTree>
    <p:extLst>
      <p:ext uri="{BB962C8B-B14F-4D97-AF65-F5344CB8AC3E}">
        <p14:creationId xmlns:p14="http://schemas.microsoft.com/office/powerpoint/2010/main" val="59628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B6ECDC8-A83C-989E-2F46-7692C89A0CD9}"/>
              </a:ext>
            </a:extLst>
          </p:cNvPr>
          <p:cNvSpPr>
            <a:spLocks noGrp="1"/>
          </p:cNvSpPr>
          <p:nvPr>
            <p:ph type="body" sz="quarter" idx="10"/>
          </p:nvPr>
        </p:nvSpPr>
        <p:spPr/>
        <p:txBody>
          <a:bodyPr/>
          <a:lstStyle/>
          <a:p>
            <a:r>
              <a:rPr kumimoji="1" lang="en-US" altLang="ja-JP" dirty="0"/>
              <a:t>#general</a:t>
            </a:r>
            <a:endParaRPr kumimoji="1" lang="ja-JP" altLang="en-US" dirty="0"/>
          </a:p>
        </p:txBody>
      </p:sp>
      <p:pic>
        <p:nvPicPr>
          <p:cNvPr id="6" name="図 5">
            <a:extLst>
              <a:ext uri="{FF2B5EF4-FFF2-40B4-BE49-F238E27FC236}">
                <a16:creationId xmlns:a16="http://schemas.microsoft.com/office/drawing/2014/main" id="{05DBF3CB-7B21-DA26-3EB5-CFB43979619E}"/>
              </a:ext>
            </a:extLst>
          </p:cNvPr>
          <p:cNvPicPr>
            <a:picLocks noChangeAspect="1"/>
          </p:cNvPicPr>
          <p:nvPr/>
        </p:nvPicPr>
        <p:blipFill>
          <a:blip r:embed="rId2"/>
          <a:stretch>
            <a:fillRect/>
          </a:stretch>
        </p:blipFill>
        <p:spPr>
          <a:xfrm>
            <a:off x="323528" y="1916832"/>
            <a:ext cx="8064896" cy="1727499"/>
          </a:xfrm>
          <a:prstGeom prst="rect">
            <a:avLst/>
          </a:prstGeom>
        </p:spPr>
      </p:pic>
      <p:sp>
        <p:nvSpPr>
          <p:cNvPr id="7" name="テキスト ボックス 6">
            <a:extLst>
              <a:ext uri="{FF2B5EF4-FFF2-40B4-BE49-F238E27FC236}">
                <a16:creationId xmlns:a16="http://schemas.microsoft.com/office/drawing/2014/main" id="{56F17E71-C7C9-CA9D-402E-DE4532EDAFE9}"/>
              </a:ext>
            </a:extLst>
          </p:cNvPr>
          <p:cNvSpPr txBox="1"/>
          <p:nvPr/>
        </p:nvSpPr>
        <p:spPr>
          <a:xfrm>
            <a:off x="467544" y="4077072"/>
            <a:ext cx="7879080" cy="1015663"/>
          </a:xfrm>
          <a:prstGeom prst="rect">
            <a:avLst/>
          </a:prstGeom>
          <a:noFill/>
        </p:spPr>
        <p:txBody>
          <a:bodyPr wrap="none" rtlCol="0">
            <a:spAutoFit/>
          </a:bodyPr>
          <a:lstStyle/>
          <a:p>
            <a:r>
              <a:rPr lang="ja-JP" altLang="en-US" sz="2000" dirty="0"/>
              <a:t>基本的に研究室ミーティングの案内が流れる</a:t>
            </a:r>
            <a:endParaRPr lang="en-US" altLang="ja-JP" sz="2000" dirty="0"/>
          </a:p>
          <a:p>
            <a:r>
              <a:rPr lang="ja-JP" altLang="en-US" sz="2000" dirty="0"/>
              <a:t>原則として渡辺が投稿</a:t>
            </a:r>
            <a:endParaRPr lang="en-US" altLang="ja-JP" sz="2000" dirty="0"/>
          </a:p>
          <a:p>
            <a:r>
              <a:rPr kumimoji="1" lang="ja-JP" altLang="en-US" sz="2000" dirty="0"/>
              <a:t>欠席する時や遅れる時には学生さんが返事をする形で書くことも</a:t>
            </a:r>
          </a:p>
        </p:txBody>
      </p:sp>
      <p:sp>
        <p:nvSpPr>
          <p:cNvPr id="8" name="テキスト ボックス 7">
            <a:extLst>
              <a:ext uri="{FF2B5EF4-FFF2-40B4-BE49-F238E27FC236}">
                <a16:creationId xmlns:a16="http://schemas.microsoft.com/office/drawing/2014/main" id="{F1C63A02-2A9E-B861-E891-77ABE0EFB3BA}"/>
              </a:ext>
            </a:extLst>
          </p:cNvPr>
          <p:cNvSpPr txBox="1"/>
          <p:nvPr/>
        </p:nvSpPr>
        <p:spPr>
          <a:xfrm>
            <a:off x="2195736" y="1052736"/>
            <a:ext cx="5211683" cy="523220"/>
          </a:xfrm>
          <a:prstGeom prst="rect">
            <a:avLst/>
          </a:prstGeom>
          <a:noFill/>
        </p:spPr>
        <p:txBody>
          <a:bodyPr wrap="none" rtlCol="0">
            <a:spAutoFit/>
          </a:bodyPr>
          <a:lstStyle/>
          <a:p>
            <a:r>
              <a:rPr kumimoji="1" lang="ja-JP" altLang="en-US" sz="2800" dirty="0"/>
              <a:t>全体のアナウンス用チャンネル</a:t>
            </a:r>
          </a:p>
        </p:txBody>
      </p:sp>
    </p:spTree>
    <p:extLst>
      <p:ext uri="{BB962C8B-B14F-4D97-AF65-F5344CB8AC3E}">
        <p14:creationId xmlns:p14="http://schemas.microsoft.com/office/powerpoint/2010/main" val="873821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7E94BA7-2A00-B654-F807-8D0DA4143FA7}"/>
              </a:ext>
            </a:extLst>
          </p:cNvPr>
          <p:cNvSpPr>
            <a:spLocks noGrp="1"/>
          </p:cNvSpPr>
          <p:nvPr>
            <p:ph type="body" sz="quarter" idx="10"/>
          </p:nvPr>
        </p:nvSpPr>
        <p:spPr/>
        <p:txBody>
          <a:bodyPr/>
          <a:lstStyle/>
          <a:p>
            <a:r>
              <a:rPr kumimoji="1" lang="en-US" altLang="ja-JP" dirty="0"/>
              <a:t>#random</a:t>
            </a:r>
            <a:endParaRPr kumimoji="1" lang="ja-JP" altLang="en-US" dirty="0"/>
          </a:p>
        </p:txBody>
      </p:sp>
      <p:sp>
        <p:nvSpPr>
          <p:cNvPr id="3" name="テキスト ボックス 2">
            <a:extLst>
              <a:ext uri="{FF2B5EF4-FFF2-40B4-BE49-F238E27FC236}">
                <a16:creationId xmlns:a16="http://schemas.microsoft.com/office/drawing/2014/main" id="{3AE4D546-50E2-970F-1634-556D48DCA7DF}"/>
              </a:ext>
            </a:extLst>
          </p:cNvPr>
          <p:cNvSpPr txBox="1"/>
          <p:nvPr/>
        </p:nvSpPr>
        <p:spPr>
          <a:xfrm>
            <a:off x="1547664" y="908720"/>
            <a:ext cx="6288901" cy="523220"/>
          </a:xfrm>
          <a:prstGeom prst="rect">
            <a:avLst/>
          </a:prstGeom>
          <a:noFill/>
        </p:spPr>
        <p:txBody>
          <a:bodyPr wrap="none" rtlCol="0">
            <a:spAutoFit/>
          </a:bodyPr>
          <a:lstStyle/>
          <a:p>
            <a:r>
              <a:rPr kumimoji="1" lang="ja-JP" altLang="en-US" sz="2800" dirty="0"/>
              <a:t>雑談チャンネル。何を書いても良い。</a:t>
            </a:r>
          </a:p>
        </p:txBody>
      </p:sp>
      <p:pic>
        <p:nvPicPr>
          <p:cNvPr id="7" name="図 6">
            <a:extLst>
              <a:ext uri="{FF2B5EF4-FFF2-40B4-BE49-F238E27FC236}">
                <a16:creationId xmlns:a16="http://schemas.microsoft.com/office/drawing/2014/main" id="{D2D2F09B-302A-65DF-C072-D5766F1DB819}"/>
              </a:ext>
            </a:extLst>
          </p:cNvPr>
          <p:cNvPicPr>
            <a:picLocks noChangeAspect="1"/>
          </p:cNvPicPr>
          <p:nvPr/>
        </p:nvPicPr>
        <p:blipFill>
          <a:blip r:embed="rId2"/>
          <a:stretch>
            <a:fillRect/>
          </a:stretch>
        </p:blipFill>
        <p:spPr>
          <a:xfrm>
            <a:off x="395536" y="1988840"/>
            <a:ext cx="3409950" cy="4467225"/>
          </a:xfrm>
          <a:prstGeom prst="rect">
            <a:avLst/>
          </a:prstGeom>
        </p:spPr>
      </p:pic>
      <p:sp>
        <p:nvSpPr>
          <p:cNvPr id="8" name="テキスト ボックス 7">
            <a:extLst>
              <a:ext uri="{FF2B5EF4-FFF2-40B4-BE49-F238E27FC236}">
                <a16:creationId xmlns:a16="http://schemas.microsoft.com/office/drawing/2014/main" id="{F9199ACA-684B-0675-FF4C-60E17FBEEC79}"/>
              </a:ext>
            </a:extLst>
          </p:cNvPr>
          <p:cNvSpPr txBox="1"/>
          <p:nvPr/>
        </p:nvSpPr>
        <p:spPr>
          <a:xfrm>
            <a:off x="539552" y="1556792"/>
            <a:ext cx="2723823" cy="369332"/>
          </a:xfrm>
          <a:prstGeom prst="rect">
            <a:avLst/>
          </a:prstGeom>
          <a:noFill/>
        </p:spPr>
        <p:txBody>
          <a:bodyPr wrap="none" rtlCol="0">
            <a:spAutoFit/>
          </a:bodyPr>
          <a:lstStyle/>
          <a:p>
            <a:r>
              <a:rPr kumimoji="1" lang="ja-JP" altLang="en-US" dirty="0"/>
              <a:t>部屋にカメムシが出た！</a:t>
            </a:r>
          </a:p>
        </p:txBody>
      </p:sp>
      <p:pic>
        <p:nvPicPr>
          <p:cNvPr id="10" name="図 9">
            <a:extLst>
              <a:ext uri="{FF2B5EF4-FFF2-40B4-BE49-F238E27FC236}">
                <a16:creationId xmlns:a16="http://schemas.microsoft.com/office/drawing/2014/main" id="{D3D1A4CE-EFF0-DED0-2C5F-672271A8EC90}"/>
              </a:ext>
            </a:extLst>
          </p:cNvPr>
          <p:cNvPicPr>
            <a:picLocks noChangeAspect="1"/>
          </p:cNvPicPr>
          <p:nvPr/>
        </p:nvPicPr>
        <p:blipFill>
          <a:blip r:embed="rId3"/>
          <a:stretch>
            <a:fillRect/>
          </a:stretch>
        </p:blipFill>
        <p:spPr>
          <a:xfrm>
            <a:off x="4067944" y="2060848"/>
            <a:ext cx="4824174" cy="3258997"/>
          </a:xfrm>
          <a:prstGeom prst="rect">
            <a:avLst/>
          </a:prstGeom>
        </p:spPr>
      </p:pic>
      <p:sp>
        <p:nvSpPr>
          <p:cNvPr id="11" name="テキスト ボックス 10">
            <a:extLst>
              <a:ext uri="{FF2B5EF4-FFF2-40B4-BE49-F238E27FC236}">
                <a16:creationId xmlns:a16="http://schemas.microsoft.com/office/drawing/2014/main" id="{93C37F5C-814F-9C22-8AC5-02897FF43BF7}"/>
              </a:ext>
            </a:extLst>
          </p:cNvPr>
          <p:cNvSpPr txBox="1"/>
          <p:nvPr/>
        </p:nvSpPr>
        <p:spPr>
          <a:xfrm>
            <a:off x="5076056" y="1628800"/>
            <a:ext cx="2262158" cy="369332"/>
          </a:xfrm>
          <a:prstGeom prst="rect">
            <a:avLst/>
          </a:prstGeom>
          <a:noFill/>
        </p:spPr>
        <p:txBody>
          <a:bodyPr wrap="none" rtlCol="0">
            <a:spAutoFit/>
          </a:bodyPr>
          <a:lstStyle/>
          <a:p>
            <a:r>
              <a:rPr kumimoji="1" lang="ja-JP" altLang="en-US" dirty="0"/>
              <a:t>気になる情報の紹介</a:t>
            </a:r>
          </a:p>
        </p:txBody>
      </p:sp>
      <p:pic>
        <p:nvPicPr>
          <p:cNvPr id="13" name="図 12">
            <a:extLst>
              <a:ext uri="{FF2B5EF4-FFF2-40B4-BE49-F238E27FC236}">
                <a16:creationId xmlns:a16="http://schemas.microsoft.com/office/drawing/2014/main" id="{D9865A4F-D753-D0F7-DA35-9707ED2BE9FC}"/>
              </a:ext>
            </a:extLst>
          </p:cNvPr>
          <p:cNvPicPr>
            <a:picLocks noChangeAspect="1"/>
          </p:cNvPicPr>
          <p:nvPr/>
        </p:nvPicPr>
        <p:blipFill>
          <a:blip r:embed="rId4"/>
          <a:stretch>
            <a:fillRect/>
          </a:stretch>
        </p:blipFill>
        <p:spPr>
          <a:xfrm>
            <a:off x="3563888" y="5949280"/>
            <a:ext cx="5040560" cy="544151"/>
          </a:xfrm>
          <a:prstGeom prst="rect">
            <a:avLst/>
          </a:prstGeom>
        </p:spPr>
      </p:pic>
      <p:sp>
        <p:nvSpPr>
          <p:cNvPr id="14" name="テキスト ボックス 13">
            <a:extLst>
              <a:ext uri="{FF2B5EF4-FFF2-40B4-BE49-F238E27FC236}">
                <a16:creationId xmlns:a16="http://schemas.microsoft.com/office/drawing/2014/main" id="{9D0ABA2C-6099-427E-1547-C894AAB234D4}"/>
              </a:ext>
            </a:extLst>
          </p:cNvPr>
          <p:cNvSpPr txBox="1"/>
          <p:nvPr/>
        </p:nvSpPr>
        <p:spPr>
          <a:xfrm>
            <a:off x="5076056" y="5517232"/>
            <a:ext cx="1338828" cy="369332"/>
          </a:xfrm>
          <a:prstGeom prst="rect">
            <a:avLst/>
          </a:prstGeom>
          <a:noFill/>
        </p:spPr>
        <p:txBody>
          <a:bodyPr wrap="none" rtlCol="0">
            <a:spAutoFit/>
          </a:bodyPr>
          <a:lstStyle/>
          <a:p>
            <a:r>
              <a:rPr kumimoji="1" lang="ja-JP" altLang="en-US" dirty="0"/>
              <a:t>情報の募集</a:t>
            </a:r>
          </a:p>
        </p:txBody>
      </p:sp>
    </p:spTree>
    <p:extLst>
      <p:ext uri="{BB962C8B-B14F-4D97-AF65-F5344CB8AC3E}">
        <p14:creationId xmlns:p14="http://schemas.microsoft.com/office/powerpoint/2010/main" val="2552545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17B1655-A82F-66A9-E882-9B9530F760B9}"/>
              </a:ext>
            </a:extLst>
          </p:cNvPr>
          <p:cNvSpPr>
            <a:spLocks noGrp="1"/>
          </p:cNvSpPr>
          <p:nvPr>
            <p:ph type="body" sz="quarter" idx="10"/>
          </p:nvPr>
        </p:nvSpPr>
        <p:spPr/>
        <p:txBody>
          <a:bodyPr/>
          <a:lstStyle/>
          <a:p>
            <a:r>
              <a:rPr kumimoji="1" lang="en-US" altLang="ja-JP" dirty="0"/>
              <a:t>#</a:t>
            </a:r>
            <a:r>
              <a:rPr kumimoji="1" lang="ja-JP" altLang="en-US" dirty="0"/>
              <a:t>質問</a:t>
            </a:r>
          </a:p>
        </p:txBody>
      </p:sp>
      <p:sp>
        <p:nvSpPr>
          <p:cNvPr id="3" name="テキスト ボックス 2">
            <a:extLst>
              <a:ext uri="{FF2B5EF4-FFF2-40B4-BE49-F238E27FC236}">
                <a16:creationId xmlns:a16="http://schemas.microsoft.com/office/drawing/2014/main" id="{09D15573-3BD0-8D95-50E8-78396260699E}"/>
              </a:ext>
            </a:extLst>
          </p:cNvPr>
          <p:cNvSpPr txBox="1"/>
          <p:nvPr/>
        </p:nvSpPr>
        <p:spPr>
          <a:xfrm>
            <a:off x="683568" y="980728"/>
            <a:ext cx="7632848" cy="1015663"/>
          </a:xfrm>
          <a:prstGeom prst="rect">
            <a:avLst/>
          </a:prstGeom>
          <a:noFill/>
        </p:spPr>
        <p:txBody>
          <a:bodyPr wrap="square" rtlCol="0">
            <a:spAutoFit/>
          </a:bodyPr>
          <a:lstStyle/>
          <a:p>
            <a:r>
              <a:rPr kumimoji="1" lang="ja-JP" altLang="en-US" sz="2000" dirty="0"/>
              <a:t>何かわからないことがある時、他のメンバーにも有用そうな質問であればこちらに投げる。スパコン関連や</a:t>
            </a:r>
            <a:r>
              <a:rPr kumimoji="1" lang="en-US" altLang="ja-JP" sz="2000" dirty="0"/>
              <a:t>LAMMPS</a:t>
            </a:r>
            <a:r>
              <a:rPr kumimoji="1" lang="ja-JP" altLang="en-US" sz="2000" dirty="0"/>
              <a:t>関連が多い。</a:t>
            </a:r>
            <a:r>
              <a:rPr lang="ja-JP" altLang="en-US" sz="2000" dirty="0"/>
              <a:t>プログラム関連の質問でも</a:t>
            </a:r>
            <a:r>
              <a:rPr lang="en-US" altLang="ja-JP" sz="2000" dirty="0"/>
              <a:t>OK</a:t>
            </a:r>
            <a:r>
              <a:rPr lang="ja-JP" altLang="en-US" sz="2000" dirty="0"/>
              <a:t>。</a:t>
            </a:r>
            <a:endParaRPr lang="en-US" altLang="ja-JP" sz="2000" dirty="0"/>
          </a:p>
        </p:txBody>
      </p:sp>
      <p:sp>
        <p:nvSpPr>
          <p:cNvPr id="4" name="テキスト ボックス 3">
            <a:extLst>
              <a:ext uri="{FF2B5EF4-FFF2-40B4-BE49-F238E27FC236}">
                <a16:creationId xmlns:a16="http://schemas.microsoft.com/office/drawing/2014/main" id="{2336E3BA-7281-0452-8D14-8C979483FEE7}"/>
              </a:ext>
            </a:extLst>
          </p:cNvPr>
          <p:cNvSpPr txBox="1"/>
          <p:nvPr/>
        </p:nvSpPr>
        <p:spPr>
          <a:xfrm>
            <a:off x="179512" y="2420888"/>
            <a:ext cx="2031325" cy="461665"/>
          </a:xfrm>
          <a:prstGeom prst="rect">
            <a:avLst/>
          </a:prstGeom>
          <a:noFill/>
        </p:spPr>
        <p:txBody>
          <a:bodyPr wrap="none" rtlCol="0">
            <a:spAutoFit/>
          </a:bodyPr>
          <a:lstStyle/>
          <a:p>
            <a:r>
              <a:rPr lang="ja-JP" altLang="en-US" sz="2400" dirty="0"/>
              <a:t>実際の質問例</a:t>
            </a:r>
            <a:endParaRPr kumimoji="1" lang="ja-JP" altLang="en-US" sz="2400" dirty="0"/>
          </a:p>
        </p:txBody>
      </p:sp>
      <p:sp>
        <p:nvSpPr>
          <p:cNvPr id="6" name="テキスト ボックス 5">
            <a:extLst>
              <a:ext uri="{FF2B5EF4-FFF2-40B4-BE49-F238E27FC236}">
                <a16:creationId xmlns:a16="http://schemas.microsoft.com/office/drawing/2014/main" id="{18492B46-CEA7-CC52-2F26-3BA8A3984F80}"/>
              </a:ext>
            </a:extLst>
          </p:cNvPr>
          <p:cNvSpPr txBox="1"/>
          <p:nvPr/>
        </p:nvSpPr>
        <p:spPr>
          <a:xfrm>
            <a:off x="467544" y="2924944"/>
            <a:ext cx="7992888" cy="3416320"/>
          </a:xfrm>
          <a:prstGeom prst="rect">
            <a:avLst/>
          </a:prstGeom>
          <a:noFill/>
        </p:spPr>
        <p:txBody>
          <a:bodyPr wrap="square">
            <a:spAutoFit/>
          </a:bodyPr>
          <a:lstStyle/>
          <a:p>
            <a:pPr marL="285750" indent="-285750">
              <a:buFont typeface="Arial" panose="020B0604020202020204" pitchFamily="34" charset="0"/>
              <a:buChar char="•"/>
            </a:pPr>
            <a:r>
              <a:rPr lang="ja-JP" altLang="en-US" b="0" i="0" dirty="0">
                <a:solidFill>
                  <a:srgbClr val="1D1C1D"/>
                </a:solidFill>
                <a:effectLst/>
                <a:latin typeface="NotoSansJP"/>
              </a:rPr>
              <a:t>物性研スパコンのポイントって大体一人当たり何ポイントくらいまで使っていいみたいな目安ありますか？</a:t>
            </a:r>
            <a:endParaRPr lang="en-US" altLang="ja-JP" b="0" i="0" dirty="0">
              <a:solidFill>
                <a:srgbClr val="1D1C1D"/>
              </a:solidFill>
              <a:effectLst/>
              <a:latin typeface="NotoSansJP"/>
            </a:endParaRPr>
          </a:p>
          <a:p>
            <a:pPr marL="285750" indent="-285750">
              <a:buFont typeface="Arial" panose="020B0604020202020204" pitchFamily="34" charset="0"/>
              <a:buChar char="•"/>
            </a:pPr>
            <a:r>
              <a:rPr lang="en-US" altLang="ja-JP" b="0" i="0" dirty="0" err="1">
                <a:solidFill>
                  <a:srgbClr val="1D1C1D"/>
                </a:solidFill>
                <a:effectLst/>
                <a:latin typeface="NotoSansJP"/>
              </a:rPr>
              <a:t>kugui</a:t>
            </a:r>
            <a:r>
              <a:rPr lang="en-US" altLang="ja-JP" b="0" i="0" dirty="0">
                <a:solidFill>
                  <a:srgbClr val="1D1C1D"/>
                </a:solidFill>
                <a:effectLst/>
                <a:latin typeface="NotoSansJP"/>
              </a:rPr>
              <a:t>(</a:t>
            </a:r>
            <a:r>
              <a:rPr lang="ja-JP" altLang="en-US" b="0" i="0" dirty="0">
                <a:solidFill>
                  <a:srgbClr val="1D1C1D"/>
                </a:solidFill>
                <a:effectLst/>
                <a:latin typeface="NotoSansJP"/>
              </a:rPr>
              <a:t>スパコン</a:t>
            </a:r>
            <a:r>
              <a:rPr lang="en-US" altLang="ja-JP" b="0" i="0" dirty="0">
                <a:solidFill>
                  <a:srgbClr val="1D1C1D"/>
                </a:solidFill>
                <a:effectLst/>
                <a:latin typeface="NotoSansJP"/>
              </a:rPr>
              <a:t>)</a:t>
            </a:r>
            <a:r>
              <a:rPr lang="ja-JP" altLang="en-US" b="0" i="0" dirty="0">
                <a:solidFill>
                  <a:srgbClr val="1D1C1D"/>
                </a:solidFill>
                <a:effectLst/>
                <a:latin typeface="NotoSansJP"/>
              </a:rPr>
              <a:t>に</a:t>
            </a:r>
            <a:r>
              <a:rPr lang="en-US" altLang="ja-JP" b="0" i="0" dirty="0" err="1">
                <a:solidFill>
                  <a:srgbClr val="1D1C1D"/>
                </a:solidFill>
                <a:effectLst/>
                <a:latin typeface="NotoSansJP"/>
              </a:rPr>
              <a:t>gnuplot</a:t>
            </a:r>
            <a:r>
              <a:rPr lang="ja-JP" altLang="en-US" b="0" i="0" dirty="0">
                <a:solidFill>
                  <a:srgbClr val="1D1C1D"/>
                </a:solidFill>
                <a:effectLst/>
                <a:latin typeface="NotoSansJP"/>
              </a:rPr>
              <a:t>をインストールする権限ないと思うのですが、使う方法ってありますか？デフォルトでは入っていないみたいです。</a:t>
            </a:r>
            <a:endParaRPr lang="ja-JP" altLang="en-US" dirty="0"/>
          </a:p>
          <a:p>
            <a:pPr marL="285750" indent="-285750">
              <a:buFont typeface="Arial" panose="020B0604020202020204" pitchFamily="34" charset="0"/>
              <a:buChar char="•"/>
            </a:pPr>
            <a:r>
              <a:rPr lang="ja-JP" altLang="en-US" b="0" i="0" dirty="0">
                <a:solidFill>
                  <a:srgbClr val="1D1C1D"/>
                </a:solidFill>
                <a:effectLst/>
                <a:latin typeface="NotoSansJP"/>
              </a:rPr>
              <a:t>物性研システム</a:t>
            </a:r>
            <a:r>
              <a:rPr lang="en-US" altLang="ja-JP" b="0" i="0" dirty="0">
                <a:solidFill>
                  <a:srgbClr val="1D1C1D"/>
                </a:solidFill>
                <a:effectLst/>
                <a:latin typeface="NotoSansJP"/>
              </a:rPr>
              <a:t>B</a:t>
            </a:r>
            <a:r>
              <a:rPr lang="ja-JP" altLang="en-US" b="0" i="0" dirty="0">
                <a:solidFill>
                  <a:srgbClr val="1D1C1D"/>
                </a:solidFill>
                <a:effectLst/>
                <a:latin typeface="NotoSansJP"/>
              </a:rPr>
              <a:t>で、異常終了の際にもメールをもらうオプションはありますか？</a:t>
            </a:r>
            <a:endParaRPr lang="en-US" altLang="ja-JP" b="0" i="0" dirty="0">
              <a:solidFill>
                <a:srgbClr val="1D1C1D"/>
              </a:solidFill>
              <a:effectLst/>
              <a:latin typeface="NotoSansJP"/>
            </a:endParaRPr>
          </a:p>
          <a:p>
            <a:pPr marL="285750" indent="-285750">
              <a:buFont typeface="Arial" panose="020B0604020202020204" pitchFamily="34" charset="0"/>
              <a:buChar char="•"/>
            </a:pPr>
            <a:r>
              <a:rPr lang="en-US" altLang="ja-JP" b="0" i="0" dirty="0" err="1">
                <a:solidFill>
                  <a:srgbClr val="1D1C1D"/>
                </a:solidFill>
                <a:effectLst/>
                <a:latin typeface="NotoSansJP"/>
              </a:rPr>
              <a:t>ohtaka</a:t>
            </a:r>
            <a:r>
              <a:rPr lang="ja-JP" altLang="en-US" b="0" i="0" dirty="0">
                <a:solidFill>
                  <a:srgbClr val="1D1C1D"/>
                </a:solidFill>
                <a:effectLst/>
                <a:latin typeface="NotoSansJP"/>
              </a:rPr>
              <a:t>でバルクジョブを使う際、出力ファイル</a:t>
            </a:r>
            <a:r>
              <a:rPr lang="en-US" altLang="ja-JP" b="0" i="0" dirty="0">
                <a:solidFill>
                  <a:srgbClr val="1D1C1D"/>
                </a:solidFill>
                <a:effectLst/>
                <a:latin typeface="NotoSansJP"/>
              </a:rPr>
              <a:t>(*.out)</a:t>
            </a:r>
            <a:r>
              <a:rPr lang="ja-JP" altLang="en-US" b="0" i="0" dirty="0">
                <a:solidFill>
                  <a:srgbClr val="1D1C1D"/>
                </a:solidFill>
                <a:effectLst/>
                <a:latin typeface="NotoSansJP"/>
              </a:rPr>
              <a:t>を各ジョブごとに分けて出力するにはどうすればいいですか？</a:t>
            </a:r>
            <a:endParaRPr lang="en-US" altLang="ja-JP" b="0" i="0" dirty="0">
              <a:solidFill>
                <a:srgbClr val="1D1C1D"/>
              </a:solidFill>
              <a:effectLst/>
              <a:latin typeface="NotoSansJP"/>
            </a:endParaRPr>
          </a:p>
          <a:p>
            <a:pPr marL="285750" indent="-285750">
              <a:buFont typeface="Arial" panose="020B0604020202020204" pitchFamily="34" charset="0"/>
              <a:buChar char="•"/>
            </a:pPr>
            <a:r>
              <a:rPr lang="en-US" altLang="ja-JP" b="0" i="0" dirty="0" err="1">
                <a:solidFill>
                  <a:srgbClr val="1D1C1D"/>
                </a:solidFill>
                <a:effectLst/>
                <a:latin typeface="NotoSansJP"/>
              </a:rPr>
              <a:t>lammps</a:t>
            </a:r>
            <a:r>
              <a:rPr lang="ja-JP" altLang="en-US" b="0" i="0" dirty="0">
                <a:solidFill>
                  <a:srgbClr val="1D1C1D"/>
                </a:solidFill>
                <a:effectLst/>
                <a:latin typeface="NotoSansJP"/>
              </a:rPr>
              <a:t>の出力ファイルの</a:t>
            </a:r>
            <a:r>
              <a:rPr lang="en-US" altLang="ja-JP" b="0" i="0" dirty="0" err="1">
                <a:solidFill>
                  <a:srgbClr val="1D1C1D"/>
                </a:solidFill>
                <a:effectLst/>
                <a:latin typeface="NotoSansJP"/>
              </a:rPr>
              <a:t>E_pair</a:t>
            </a:r>
            <a:r>
              <a:rPr lang="ja-JP" altLang="en-US" b="0" i="0" dirty="0">
                <a:solidFill>
                  <a:srgbClr val="1D1C1D"/>
                </a:solidFill>
                <a:effectLst/>
                <a:latin typeface="NotoSansJP"/>
              </a:rPr>
              <a:t>、</a:t>
            </a:r>
            <a:r>
              <a:rPr lang="en-US" altLang="ja-JP" b="0" i="0" dirty="0" err="1">
                <a:solidFill>
                  <a:srgbClr val="1D1C1D"/>
                </a:solidFill>
                <a:effectLst/>
                <a:latin typeface="NotoSansJP"/>
              </a:rPr>
              <a:t>E_mol</a:t>
            </a:r>
            <a:r>
              <a:rPr lang="ja-JP" altLang="en-US" b="0" i="0" dirty="0">
                <a:solidFill>
                  <a:srgbClr val="1D1C1D"/>
                </a:solidFill>
                <a:effectLst/>
                <a:latin typeface="NotoSansJP"/>
              </a:rPr>
              <a:t>、</a:t>
            </a:r>
            <a:r>
              <a:rPr lang="en-US" altLang="ja-JP" b="0" i="0" dirty="0" err="1">
                <a:solidFill>
                  <a:srgbClr val="1D1C1D"/>
                </a:solidFill>
                <a:effectLst/>
                <a:latin typeface="NotoSansJP"/>
              </a:rPr>
              <a:t>TotEng</a:t>
            </a:r>
            <a:r>
              <a:rPr lang="ja-JP" altLang="en-US" b="0" i="0" dirty="0">
                <a:solidFill>
                  <a:srgbClr val="1D1C1D"/>
                </a:solidFill>
                <a:effectLst/>
                <a:latin typeface="NotoSansJP"/>
              </a:rPr>
              <a:t>って何ですか？</a:t>
            </a:r>
            <a:endParaRPr lang="en-US" altLang="ja-JP" b="0" i="0" dirty="0">
              <a:solidFill>
                <a:srgbClr val="1D1C1D"/>
              </a:solidFill>
              <a:effectLst/>
              <a:latin typeface="NotoSansJP"/>
            </a:endParaRPr>
          </a:p>
          <a:p>
            <a:pPr marL="285750" indent="-285750">
              <a:buFont typeface="Arial" panose="020B0604020202020204" pitchFamily="34" charset="0"/>
              <a:buChar char="•"/>
            </a:pPr>
            <a:r>
              <a:rPr lang="en-US" altLang="ja-JP" b="0" i="0" dirty="0">
                <a:solidFill>
                  <a:srgbClr val="1D1C1D"/>
                </a:solidFill>
                <a:effectLst/>
                <a:latin typeface="NotoSansJP"/>
              </a:rPr>
              <a:t>Python</a:t>
            </a:r>
            <a:r>
              <a:rPr lang="ja-JP" altLang="en-US" b="0" i="0" dirty="0">
                <a:solidFill>
                  <a:srgbClr val="1D1C1D"/>
                </a:solidFill>
                <a:effectLst/>
                <a:latin typeface="NotoSansJP"/>
              </a:rPr>
              <a:t>の</a:t>
            </a:r>
            <a:r>
              <a:rPr lang="en-US" altLang="ja-JP" b="0" i="0" dirty="0" err="1">
                <a:solidFill>
                  <a:srgbClr val="1D1C1D"/>
                </a:solidFill>
                <a:effectLst/>
                <a:latin typeface="NotoSansJP"/>
              </a:rPr>
              <a:t>numpy</a:t>
            </a:r>
            <a:r>
              <a:rPr lang="ja-JP" altLang="en-US" b="0" i="0" dirty="0">
                <a:solidFill>
                  <a:srgbClr val="1D1C1D"/>
                </a:solidFill>
                <a:effectLst/>
                <a:latin typeface="NotoSansJP"/>
              </a:rPr>
              <a:t>と似たような形で</a:t>
            </a:r>
            <a:r>
              <a:rPr lang="en-US" altLang="ja-JP" b="0" i="0" dirty="0">
                <a:solidFill>
                  <a:srgbClr val="1D1C1D"/>
                </a:solidFill>
                <a:effectLst/>
                <a:latin typeface="NotoSansJP"/>
              </a:rPr>
              <a:t>C++</a:t>
            </a:r>
            <a:r>
              <a:rPr lang="ja-JP" altLang="en-US" b="0" i="0" dirty="0">
                <a:solidFill>
                  <a:srgbClr val="1D1C1D"/>
                </a:solidFill>
                <a:effectLst/>
                <a:latin typeface="NotoSansJP"/>
              </a:rPr>
              <a:t>で行列を扱いたいのですが、調べたところだとライブラリ（例えば</a:t>
            </a:r>
            <a:r>
              <a:rPr lang="en-US" altLang="ja-JP" b="0" i="0" dirty="0">
                <a:solidFill>
                  <a:srgbClr val="1D1C1D"/>
                </a:solidFill>
                <a:effectLst/>
                <a:latin typeface="NotoSansJP"/>
              </a:rPr>
              <a:t>Eigen</a:t>
            </a:r>
            <a:r>
              <a:rPr lang="ja-JP" altLang="en-US" b="0" i="0" dirty="0">
                <a:solidFill>
                  <a:srgbClr val="1D1C1D"/>
                </a:solidFill>
                <a:effectLst/>
                <a:latin typeface="NotoSansJP"/>
              </a:rPr>
              <a:t>というのがあるそうです）を使うのかなという感じがしています。何かおすすめの方法はありますか？</a:t>
            </a:r>
            <a:endParaRPr lang="ja-JP" altLang="en-US" dirty="0"/>
          </a:p>
        </p:txBody>
      </p:sp>
      <p:sp>
        <p:nvSpPr>
          <p:cNvPr id="5" name="テキスト ボックス 4">
            <a:extLst>
              <a:ext uri="{FF2B5EF4-FFF2-40B4-BE49-F238E27FC236}">
                <a16:creationId xmlns:a16="http://schemas.microsoft.com/office/drawing/2014/main" id="{23825E8A-BB78-5713-7EFD-117CA2EAAC2D}"/>
              </a:ext>
            </a:extLst>
          </p:cNvPr>
          <p:cNvSpPr txBox="1"/>
          <p:nvPr/>
        </p:nvSpPr>
        <p:spPr>
          <a:xfrm>
            <a:off x="5364088" y="332656"/>
            <a:ext cx="3416320" cy="369332"/>
          </a:xfrm>
          <a:prstGeom prst="rect">
            <a:avLst/>
          </a:prstGeom>
          <a:noFill/>
        </p:spPr>
        <p:txBody>
          <a:bodyPr wrap="none" rtlCol="0">
            <a:spAutoFit/>
          </a:bodyPr>
          <a:lstStyle/>
          <a:p>
            <a:r>
              <a:rPr lang="ja-JP" altLang="en-US" dirty="0">
                <a:solidFill>
                  <a:schemeClr val="bg1">
                    <a:lumMod val="75000"/>
                  </a:schemeClr>
                </a:solidFill>
              </a:rPr>
              <a:t>最近あまり使われてない・・・</a:t>
            </a:r>
            <a:endParaRPr kumimoji="1" lang="ja-JP" altLang="en-US" dirty="0">
              <a:solidFill>
                <a:schemeClr val="bg1">
                  <a:lumMod val="75000"/>
                </a:schemeClr>
              </a:solidFill>
            </a:endParaRPr>
          </a:p>
        </p:txBody>
      </p:sp>
    </p:spTree>
    <p:extLst>
      <p:ext uri="{BB962C8B-B14F-4D97-AF65-F5344CB8AC3E}">
        <p14:creationId xmlns:p14="http://schemas.microsoft.com/office/powerpoint/2010/main" val="777161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0886BEC-E9F9-A39F-F2DA-128DFAA5ECD8}"/>
              </a:ext>
            </a:extLst>
          </p:cNvPr>
          <p:cNvSpPr>
            <a:spLocks noGrp="1"/>
          </p:cNvSpPr>
          <p:nvPr>
            <p:ph type="body" sz="quarter" idx="10"/>
          </p:nvPr>
        </p:nvSpPr>
        <p:spPr/>
        <p:txBody>
          <a:bodyPr/>
          <a:lstStyle/>
          <a:p>
            <a:r>
              <a:rPr kumimoji="1" lang="en-US" altLang="ja-JP" dirty="0"/>
              <a:t>#z-</a:t>
            </a:r>
            <a:r>
              <a:rPr kumimoji="1" lang="ja-JP" altLang="en-US" dirty="0"/>
              <a:t>チャンネル</a:t>
            </a:r>
          </a:p>
        </p:txBody>
      </p:sp>
      <p:sp>
        <p:nvSpPr>
          <p:cNvPr id="3" name="テキスト ボックス 2">
            <a:extLst>
              <a:ext uri="{FF2B5EF4-FFF2-40B4-BE49-F238E27FC236}">
                <a16:creationId xmlns:a16="http://schemas.microsoft.com/office/drawing/2014/main" id="{2370646A-3260-B0B8-2FDC-BD111E870462}"/>
              </a:ext>
            </a:extLst>
          </p:cNvPr>
          <p:cNvSpPr txBox="1"/>
          <p:nvPr/>
        </p:nvSpPr>
        <p:spPr>
          <a:xfrm>
            <a:off x="2195736" y="980728"/>
            <a:ext cx="4698722" cy="584775"/>
          </a:xfrm>
          <a:prstGeom prst="rect">
            <a:avLst/>
          </a:prstGeom>
          <a:noFill/>
        </p:spPr>
        <p:txBody>
          <a:bodyPr wrap="none" rtlCol="0">
            <a:spAutoFit/>
          </a:bodyPr>
          <a:lstStyle/>
          <a:p>
            <a:r>
              <a:rPr kumimoji="1" lang="ja-JP" altLang="en-US" sz="3200" dirty="0"/>
              <a:t>研究のメインチャンネル</a:t>
            </a:r>
          </a:p>
        </p:txBody>
      </p:sp>
      <p:sp>
        <p:nvSpPr>
          <p:cNvPr id="4" name="テキスト ボックス 3">
            <a:extLst>
              <a:ext uri="{FF2B5EF4-FFF2-40B4-BE49-F238E27FC236}">
                <a16:creationId xmlns:a16="http://schemas.microsoft.com/office/drawing/2014/main" id="{B3503BF4-F70A-9B93-A777-910A402706DB}"/>
              </a:ext>
            </a:extLst>
          </p:cNvPr>
          <p:cNvSpPr txBox="1"/>
          <p:nvPr/>
        </p:nvSpPr>
        <p:spPr>
          <a:xfrm>
            <a:off x="323528" y="1628800"/>
            <a:ext cx="8568952" cy="1569660"/>
          </a:xfrm>
          <a:prstGeom prst="rect">
            <a:avLst/>
          </a:prstGeom>
          <a:noFill/>
        </p:spPr>
        <p:txBody>
          <a:bodyPr wrap="square" rtlCol="0">
            <a:spAutoFit/>
          </a:bodyPr>
          <a:lstStyle/>
          <a:p>
            <a:r>
              <a:rPr kumimoji="1" lang="ja-JP" altLang="en-US" sz="2400" dirty="0"/>
              <a:t>渡辺と学生がやりとりをするための</a:t>
            </a:r>
            <a:r>
              <a:rPr kumimoji="1" lang="ja-JP" altLang="en-US" sz="2400" dirty="0">
                <a:solidFill>
                  <a:srgbClr val="FF0000"/>
                </a:solidFill>
              </a:rPr>
              <a:t>パブリックチャンネル</a:t>
            </a:r>
            <a:r>
              <a:rPr kumimoji="1" lang="ja-JP" altLang="en-US" sz="2400" dirty="0"/>
              <a:t>。</a:t>
            </a:r>
            <a:endParaRPr kumimoji="1" lang="en-US" altLang="ja-JP" sz="2400" dirty="0"/>
          </a:p>
          <a:p>
            <a:r>
              <a:rPr kumimoji="1" lang="ja-JP" altLang="en-US" sz="2400" dirty="0"/>
              <a:t>参加するのは、原則としてその学生と渡辺の二名だが、</a:t>
            </a:r>
            <a:r>
              <a:rPr kumimoji="1" lang="ja-JP" altLang="en-US" sz="2400" dirty="0">
                <a:solidFill>
                  <a:srgbClr val="FF0000"/>
                </a:solidFill>
              </a:rPr>
              <a:t>他の学生が他人の</a:t>
            </a:r>
            <a:r>
              <a:rPr kumimoji="1" lang="en-US" altLang="ja-JP" sz="2400" dirty="0">
                <a:solidFill>
                  <a:srgbClr val="FF0000"/>
                </a:solidFill>
              </a:rPr>
              <a:t>z</a:t>
            </a:r>
            <a:r>
              <a:rPr kumimoji="1" lang="ja-JP" altLang="en-US" sz="2400" dirty="0">
                <a:solidFill>
                  <a:srgbClr val="FF0000"/>
                </a:solidFill>
              </a:rPr>
              <a:t>チャンネルを覗いて良い</a:t>
            </a:r>
            <a:r>
              <a:rPr kumimoji="1" lang="ja-JP" altLang="en-US" sz="2400" dirty="0"/>
              <a:t>。論文や発表</a:t>
            </a:r>
            <a:r>
              <a:rPr lang="ja-JP" altLang="en-US" sz="2400" dirty="0"/>
              <a:t>スライド</a:t>
            </a:r>
            <a:r>
              <a:rPr kumimoji="1" lang="ja-JP" altLang="en-US" sz="2400" dirty="0"/>
              <a:t>の添削もここで行う。</a:t>
            </a:r>
            <a:endParaRPr kumimoji="1" lang="en-US" altLang="ja-JP" sz="2400" dirty="0"/>
          </a:p>
        </p:txBody>
      </p:sp>
      <p:pic>
        <p:nvPicPr>
          <p:cNvPr id="2050" name="Picture 2" descr="よく聞いている人のイラスト（女性）">
            <a:extLst>
              <a:ext uri="{FF2B5EF4-FFF2-40B4-BE49-F238E27FC236}">
                <a16:creationId xmlns:a16="http://schemas.microsoft.com/office/drawing/2014/main" id="{ACAF4CE9-8CA4-8EE6-0141-CB74460580C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88024" y="3861048"/>
            <a:ext cx="1256194" cy="136172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男性の先生に相談をしている男子生徒のイラスト">
            <a:extLst>
              <a:ext uri="{FF2B5EF4-FFF2-40B4-BE49-F238E27FC236}">
                <a16:creationId xmlns:a16="http://schemas.microsoft.com/office/drawing/2014/main" id="{6E496249-92B0-99AE-734E-0E0673B357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3573016"/>
            <a:ext cx="2082057" cy="1946723"/>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7006966A-24D4-A5A6-A573-31AD4BDF055E}"/>
              </a:ext>
            </a:extLst>
          </p:cNvPr>
          <p:cNvSpPr txBox="1"/>
          <p:nvPr/>
        </p:nvSpPr>
        <p:spPr>
          <a:xfrm>
            <a:off x="323528" y="5589240"/>
            <a:ext cx="7109639" cy="923330"/>
          </a:xfrm>
          <a:prstGeom prst="rect">
            <a:avLst/>
          </a:prstGeom>
          <a:noFill/>
        </p:spPr>
        <p:txBody>
          <a:bodyPr wrap="none" rtlCol="0">
            <a:spAutoFit/>
          </a:bodyPr>
          <a:lstStyle/>
          <a:p>
            <a:pPr marL="285750" indent="-285750">
              <a:buFont typeface="Arial" panose="020B0604020202020204" pitchFamily="34" charset="0"/>
              <a:buChar char="•"/>
            </a:pPr>
            <a:r>
              <a:rPr lang="ja-JP" altLang="en-US" dirty="0"/>
              <a:t>研究室で渡辺と学生さんが話しているのが聞こえてくるイメージ</a:t>
            </a:r>
            <a:endParaRPr lang="en-US" altLang="ja-JP" dirty="0"/>
          </a:p>
          <a:p>
            <a:pPr marL="285750" indent="-285750">
              <a:buFont typeface="Arial" panose="020B0604020202020204" pitchFamily="34" charset="0"/>
              <a:buChar char="•"/>
            </a:pPr>
            <a:r>
              <a:rPr lang="ja-JP" altLang="en-US" dirty="0"/>
              <a:t>やりとりは原則として公開</a:t>
            </a:r>
            <a:endParaRPr lang="en-US" altLang="ja-JP" dirty="0"/>
          </a:p>
          <a:p>
            <a:pPr marL="285750" indent="-285750">
              <a:buFont typeface="Arial" panose="020B0604020202020204" pitchFamily="34" charset="0"/>
              <a:buChar char="•"/>
            </a:pPr>
            <a:r>
              <a:rPr lang="ja-JP" altLang="en-US" dirty="0"/>
              <a:t>先輩の</a:t>
            </a:r>
            <a:r>
              <a:rPr lang="en-US" altLang="ja-JP" dirty="0"/>
              <a:t>z-</a:t>
            </a:r>
            <a:r>
              <a:rPr lang="ja-JP" altLang="en-US" dirty="0"/>
              <a:t>チャンネルは参考になるかも</a:t>
            </a:r>
            <a:endParaRPr lang="en-US" altLang="ja-JP" dirty="0"/>
          </a:p>
        </p:txBody>
      </p:sp>
    </p:spTree>
    <p:extLst>
      <p:ext uri="{BB962C8B-B14F-4D97-AF65-F5344CB8AC3E}">
        <p14:creationId xmlns:p14="http://schemas.microsoft.com/office/powerpoint/2010/main" val="2457140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E99EFB4-4483-C085-4D20-1E1EA2DFBDD3}"/>
              </a:ext>
            </a:extLst>
          </p:cNvPr>
          <p:cNvSpPr>
            <a:spLocks noGrp="1"/>
          </p:cNvSpPr>
          <p:nvPr>
            <p:ph type="body" sz="quarter" idx="10"/>
          </p:nvPr>
        </p:nvSpPr>
        <p:spPr/>
        <p:txBody>
          <a:bodyPr/>
          <a:lstStyle/>
          <a:p>
            <a:r>
              <a:rPr kumimoji="1" lang="ja-JP" altLang="en-US" dirty="0"/>
              <a:t>メンションについて</a:t>
            </a:r>
          </a:p>
        </p:txBody>
      </p:sp>
      <p:sp>
        <p:nvSpPr>
          <p:cNvPr id="4" name="テキスト ボックス 3">
            <a:extLst>
              <a:ext uri="{FF2B5EF4-FFF2-40B4-BE49-F238E27FC236}">
                <a16:creationId xmlns:a16="http://schemas.microsoft.com/office/drawing/2014/main" id="{30B03C6A-AA13-6645-CBE4-5C53D0184825}"/>
              </a:ext>
            </a:extLst>
          </p:cNvPr>
          <p:cNvSpPr txBox="1"/>
          <p:nvPr/>
        </p:nvSpPr>
        <p:spPr>
          <a:xfrm>
            <a:off x="395536" y="1268760"/>
            <a:ext cx="7848872" cy="1224136"/>
          </a:xfrm>
          <a:prstGeom prst="rect">
            <a:avLst/>
          </a:prstGeom>
          <a:noFill/>
        </p:spPr>
        <p:txBody>
          <a:bodyPr wrap="square" rtlCol="0">
            <a:spAutoFit/>
          </a:bodyPr>
          <a:lstStyle/>
          <a:p>
            <a:r>
              <a:rPr lang="ja-JP" altLang="en-US" sz="2400">
                <a:solidFill>
                  <a:srgbClr val="00B0F0"/>
                </a:solidFill>
              </a:rPr>
              <a:t>＠渡辺宙志</a:t>
            </a:r>
            <a:r>
              <a:rPr lang="ja-JP" altLang="en-US" sz="2400"/>
              <a:t>のように</a:t>
            </a:r>
            <a:r>
              <a:rPr lang="ja-JP" altLang="en-US" sz="2400" dirty="0"/>
              <a:t>、アカウントにアットマーク「</a:t>
            </a:r>
            <a:r>
              <a:rPr lang="en-US" altLang="ja-JP" sz="2400" dirty="0"/>
              <a:t>@</a:t>
            </a:r>
            <a:r>
              <a:rPr lang="ja-JP" altLang="en-US" sz="2400" dirty="0"/>
              <a:t>」をつけると</a:t>
            </a:r>
            <a:r>
              <a:rPr lang="ja-JP" altLang="en-US" sz="2400"/>
              <a:t>メンションとなり、相手に通知が飛ぶ。これを「メンションを飛ばす」と言う。</a:t>
            </a:r>
            <a:endParaRPr lang="en-US" altLang="ja-JP" sz="2400"/>
          </a:p>
        </p:txBody>
      </p:sp>
      <p:sp>
        <p:nvSpPr>
          <p:cNvPr id="10" name="テキスト ボックス 9">
            <a:extLst>
              <a:ext uri="{FF2B5EF4-FFF2-40B4-BE49-F238E27FC236}">
                <a16:creationId xmlns:a16="http://schemas.microsoft.com/office/drawing/2014/main" id="{BB1E964E-C06C-52FD-24AF-2D7745251708}"/>
              </a:ext>
            </a:extLst>
          </p:cNvPr>
          <p:cNvSpPr txBox="1"/>
          <p:nvPr/>
        </p:nvSpPr>
        <p:spPr>
          <a:xfrm>
            <a:off x="251520" y="3717032"/>
            <a:ext cx="8208912" cy="2308324"/>
          </a:xfrm>
          <a:prstGeom prst="rect">
            <a:avLst/>
          </a:prstGeom>
          <a:noFill/>
        </p:spPr>
        <p:txBody>
          <a:bodyPr wrap="square" rtlCol="0">
            <a:spAutoFit/>
          </a:bodyPr>
          <a:lstStyle/>
          <a:p>
            <a:pPr marL="285750" indent="-285750">
              <a:buFont typeface="Arial" panose="020B0604020202020204" pitchFamily="34" charset="0"/>
              <a:buChar char="•"/>
            </a:pPr>
            <a:r>
              <a:rPr lang="ja-JP" altLang="en-US" sz="2400" dirty="0"/>
              <a:t>相手に確実に反応して欲しい時に使う</a:t>
            </a:r>
            <a:endParaRPr lang="en-US" altLang="ja-JP" sz="2400" dirty="0"/>
          </a:p>
          <a:p>
            <a:pPr marL="285750" indent="-285750">
              <a:buFont typeface="Arial" panose="020B0604020202020204" pitchFamily="34" charset="0"/>
              <a:buChar char="•"/>
            </a:pPr>
            <a:r>
              <a:rPr lang="ja-JP" altLang="en-US" sz="2400" dirty="0"/>
              <a:t>デフォルトではメール通知が飛ぶ</a:t>
            </a:r>
            <a:endParaRPr lang="en-US" altLang="ja-JP" sz="2400" dirty="0"/>
          </a:p>
          <a:p>
            <a:pPr marL="285750" indent="-285750">
              <a:buFont typeface="Arial" panose="020B0604020202020204" pitchFamily="34" charset="0"/>
              <a:buChar char="•"/>
            </a:pPr>
            <a:r>
              <a:rPr lang="ja-JP" altLang="en-US" sz="2400" dirty="0"/>
              <a:t>通知をどのように受け取るかは各自設定すること</a:t>
            </a:r>
            <a:endParaRPr lang="en-US" altLang="ja-JP" sz="2400" dirty="0"/>
          </a:p>
          <a:p>
            <a:pPr marL="285750" indent="-285750">
              <a:buFont typeface="Arial" panose="020B0604020202020204" pitchFamily="34" charset="0"/>
              <a:buChar char="•"/>
            </a:pPr>
            <a:r>
              <a:rPr lang="ja-JP" altLang="en-US" sz="2400" dirty="0"/>
              <a:t>多人数に届くメンションは原則として使わない</a:t>
            </a:r>
            <a:endParaRPr lang="en-US" altLang="ja-JP" sz="2400" dirty="0"/>
          </a:p>
          <a:p>
            <a:pPr marL="742950" lvl="1" indent="-285750">
              <a:buFont typeface="Arial" panose="020B0604020202020204" pitchFamily="34" charset="0"/>
              <a:buChar char="•"/>
            </a:pPr>
            <a:r>
              <a:rPr lang="ja-JP" altLang="en-US" sz="2400" dirty="0"/>
              <a:t>チャンネル参加者全員に届く「</a:t>
            </a:r>
            <a:r>
              <a:rPr lang="en-US" altLang="ja-JP" sz="2400" dirty="0"/>
              <a:t>@channel</a:t>
            </a:r>
            <a:r>
              <a:rPr lang="ja-JP" altLang="en-US" sz="2400" dirty="0"/>
              <a:t>」や、ワークスペース参加者全員に「</a:t>
            </a:r>
            <a:r>
              <a:rPr lang="en-US" altLang="ja-JP" sz="2400" dirty="0"/>
              <a:t>@everyone</a:t>
            </a:r>
            <a:r>
              <a:rPr lang="ja-JP" altLang="en-US" sz="2400" dirty="0"/>
              <a:t>」など</a:t>
            </a:r>
            <a:endParaRPr lang="en-US" altLang="ja-JP" sz="2400" dirty="0"/>
          </a:p>
        </p:txBody>
      </p:sp>
    </p:spTree>
    <p:extLst>
      <p:ext uri="{BB962C8B-B14F-4D97-AF65-F5344CB8AC3E}">
        <p14:creationId xmlns:p14="http://schemas.microsoft.com/office/powerpoint/2010/main" val="1391593027"/>
      </p:ext>
    </p:extLst>
  </p:cSld>
  <p:clrMapOvr>
    <a:masterClrMapping/>
  </p:clrMapOvr>
</p:sld>
</file>

<file path=ppt/theme/theme1.xml><?xml version="1.0" encoding="utf-8"?>
<a:theme xmlns:a="http://schemas.openxmlformats.org/drawingml/2006/main" name="mytheme">
  <a:themeElements>
    <a:clrScheme name="パーセル">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日常使う用">
      <a:majorFont>
        <a:latin typeface="Arial"/>
        <a:ea typeface="HGｺﾞｼｯｸE"/>
        <a:cs typeface=""/>
      </a:majorFont>
      <a:minorFont>
        <a:latin typeface="Arial"/>
        <a:ea typeface="HGｺﾞｼｯｸE"/>
        <a:cs typeface=""/>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spDef>
      <a:spPr>
        <a:solidFill>
          <a:srgbClr val="FF0000"/>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mytheme" id="{E1BF1D55-1AD3-4BBB-A44C-816519D4C6CA}" vid="{196106AD-F892-4F38-BE8D-BAABCB0A2E1E}"/>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mytheme</Template>
  <TotalTime>1757</TotalTime>
  <Words>1041</Words>
  <Application>Microsoft Office PowerPoint</Application>
  <PresentationFormat>画面に合わせる (4:3)</PresentationFormat>
  <Paragraphs>86</Paragraphs>
  <Slides>12</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12</vt:i4>
      </vt:variant>
    </vt:vector>
  </HeadingPairs>
  <TitlesOfParts>
    <vt:vector size="16" baseType="lpstr">
      <vt:lpstr>NotoSansJP</vt:lpstr>
      <vt:lpstr>游ゴシック</vt:lpstr>
      <vt:lpstr>Arial</vt:lpstr>
      <vt:lpstr>mytheme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watanabe</dc:creator>
  <cp:lastModifiedBy>宙志 渡辺</cp:lastModifiedBy>
  <cp:revision>349</cp:revision>
  <dcterms:created xsi:type="dcterms:W3CDTF">2019-01-02T05:23:01Z</dcterms:created>
  <dcterms:modified xsi:type="dcterms:W3CDTF">2025-01-09T04:15:46Z</dcterms:modified>
</cp:coreProperties>
</file>