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
  </p:notesMasterIdLst>
  <p:sldIdLst>
    <p:sldId id="256" r:id="rId2"/>
    <p:sldId id="330" r:id="rId3"/>
    <p:sldId id="331" r:id="rId4"/>
    <p:sldId id="332" r:id="rId5"/>
    <p:sldId id="333" r:id="rId6"/>
    <p:sldId id="323" r:id="rId7"/>
    <p:sldId id="335" r:id="rId8"/>
    <p:sldId id="336" r:id="rId9"/>
    <p:sldId id="337" r:id="rId10"/>
    <p:sldId id="338" r:id="rId11"/>
    <p:sldId id="339" r:id="rId12"/>
    <p:sldId id="341" r:id="rId13"/>
    <p:sldId id="342" r:id="rId14"/>
    <p:sldId id="343" r:id="rId15"/>
    <p:sldId id="344" r:id="rId16"/>
    <p:sldId id="345" r:id="rId17"/>
    <p:sldId id="346"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7" d="100"/>
          <a:sy n="127" d="100"/>
        </p:scale>
        <p:origin x="190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2025/3/26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en-US" altLang="ja-JP" sz="3200">
                <a:solidFill>
                  <a:srgbClr val="011893"/>
                </a:solidFill>
              </a:rPr>
              <a:t>SSH</a:t>
            </a:r>
            <a:r>
              <a:rPr lang="ja-JP" altLang="en-US" sz="3200">
                <a:solidFill>
                  <a:srgbClr val="011893"/>
                </a:solidFill>
              </a:rPr>
              <a:t>公開鍵認証による接続</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029CCD-7DA5-EF15-6879-EC1457B83FD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二回目以降</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05790EB3-B905-367D-DF19-1847FFDD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43808" y="1124744"/>
            <a:ext cx="777586" cy="777586"/>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ABA577EE-1150-0ADB-B12F-061D004ADBE6}"/>
              </a:ext>
            </a:extLst>
          </p:cNvPr>
          <p:cNvPicPr>
            <a:picLocks noChangeAspect="1"/>
          </p:cNvPicPr>
          <p:nvPr/>
        </p:nvPicPr>
        <p:blipFill>
          <a:blip r:embed="rId3"/>
          <a:stretch>
            <a:fillRect/>
          </a:stretch>
        </p:blipFill>
        <p:spPr>
          <a:xfrm>
            <a:off x="523312" y="1249803"/>
            <a:ext cx="716898" cy="716898"/>
          </a:xfrm>
          <a:prstGeom prst="rect">
            <a:avLst/>
          </a:prstGeom>
        </p:spPr>
      </p:pic>
      <p:sp>
        <p:nvSpPr>
          <p:cNvPr id="7" name="テキスト ボックス 6">
            <a:extLst>
              <a:ext uri="{FF2B5EF4-FFF2-40B4-BE49-F238E27FC236}">
                <a16:creationId xmlns:a16="http://schemas.microsoft.com/office/drawing/2014/main" id="{CCD64365-DEA2-A469-B59B-7C8E5E34D679}"/>
              </a:ext>
            </a:extLst>
          </p:cNvPr>
          <p:cNvSpPr txBox="1"/>
          <p:nvPr/>
        </p:nvSpPr>
        <p:spPr>
          <a:xfrm>
            <a:off x="2447771" y="2019763"/>
            <a:ext cx="1569660" cy="369332"/>
          </a:xfrm>
          <a:prstGeom prst="rect">
            <a:avLst/>
          </a:prstGeom>
          <a:noFill/>
        </p:spPr>
        <p:txBody>
          <a:bodyPr wrap="none" rtlCol="0">
            <a:spAutoFit/>
          </a:bodyPr>
          <a:lstStyle/>
          <a:p>
            <a:r>
              <a:rPr kumimoji="1" lang="ja-JP" altLang="en-US"/>
              <a:t>クライアント</a:t>
            </a:r>
          </a:p>
        </p:txBody>
      </p:sp>
      <p:sp>
        <p:nvSpPr>
          <p:cNvPr id="8" name="テキスト ボックス 7">
            <a:extLst>
              <a:ext uri="{FF2B5EF4-FFF2-40B4-BE49-F238E27FC236}">
                <a16:creationId xmlns:a16="http://schemas.microsoft.com/office/drawing/2014/main" id="{F8399EF8-8834-8AE3-F059-C287580ED403}"/>
              </a:ext>
            </a:extLst>
          </p:cNvPr>
          <p:cNvSpPr txBox="1"/>
          <p:nvPr/>
        </p:nvSpPr>
        <p:spPr>
          <a:xfrm>
            <a:off x="523312" y="2029348"/>
            <a:ext cx="877163" cy="369332"/>
          </a:xfrm>
          <a:prstGeom prst="rect">
            <a:avLst/>
          </a:prstGeom>
          <a:noFill/>
        </p:spPr>
        <p:txBody>
          <a:bodyPr wrap="none" rtlCol="0">
            <a:spAutoFit/>
          </a:bodyPr>
          <a:lstStyle/>
          <a:p>
            <a:r>
              <a:rPr kumimoji="1" lang="ja-JP" altLang="en-US"/>
              <a:t>ホスト</a:t>
            </a:r>
          </a:p>
        </p:txBody>
      </p:sp>
      <p:grpSp>
        <p:nvGrpSpPr>
          <p:cNvPr id="25" name="グループ化 24">
            <a:extLst>
              <a:ext uri="{FF2B5EF4-FFF2-40B4-BE49-F238E27FC236}">
                <a16:creationId xmlns:a16="http://schemas.microsoft.com/office/drawing/2014/main" id="{1E4190AB-2E29-AD2F-A303-CAF56470D231}"/>
              </a:ext>
            </a:extLst>
          </p:cNvPr>
          <p:cNvGrpSpPr/>
          <p:nvPr/>
        </p:nvGrpSpPr>
        <p:grpSpPr>
          <a:xfrm>
            <a:off x="662699" y="2740414"/>
            <a:ext cx="438123" cy="495270"/>
            <a:chOff x="2339752" y="3645024"/>
            <a:chExt cx="828092" cy="936104"/>
          </a:xfrm>
        </p:grpSpPr>
        <p:sp>
          <p:nvSpPr>
            <p:cNvPr id="26" name="正方形/長方形 25">
              <a:extLst>
                <a:ext uri="{FF2B5EF4-FFF2-40B4-BE49-F238E27FC236}">
                  <a16:creationId xmlns:a16="http://schemas.microsoft.com/office/drawing/2014/main" id="{EDA11579-023A-3774-50F5-2D278360D4DA}"/>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57C7E320-8970-2E73-F536-DFF213BD0FA2}"/>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48D9A151-D29E-1047-C533-E6274F54B53E}"/>
              </a:ext>
            </a:extLst>
          </p:cNvPr>
          <p:cNvGrpSpPr/>
          <p:nvPr/>
        </p:nvGrpSpPr>
        <p:grpSpPr>
          <a:xfrm>
            <a:off x="2473728" y="2704780"/>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E363C6F8-B95D-C0B2-AFAC-540D1C605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D7E7F6BB-5475-BC7F-9E67-CF59B7036C53}"/>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6B9B11FD-5088-8052-8CDA-A4DC30FD32DD}"/>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6111DA25-A9D1-23BA-D296-A17587C88187}"/>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4" name="直線矢印コネクタ 33">
            <a:extLst>
              <a:ext uri="{FF2B5EF4-FFF2-40B4-BE49-F238E27FC236}">
                <a16:creationId xmlns:a16="http://schemas.microsoft.com/office/drawing/2014/main" id="{6B4C8C42-E8C7-D45F-D6D4-93FEAC8F3DEE}"/>
              </a:ext>
            </a:extLst>
          </p:cNvPr>
          <p:cNvCxnSpPr/>
          <p:nvPr/>
        </p:nvCxnSpPr>
        <p:spPr>
          <a:xfrm>
            <a:off x="1400475" y="2988049"/>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a:extLst>
              <a:ext uri="{FF2B5EF4-FFF2-40B4-BE49-F238E27FC236}">
                <a16:creationId xmlns:a16="http://schemas.microsoft.com/office/drawing/2014/main" id="{EDE1F0C6-A5EE-7AE0-4711-211334C7999D}"/>
              </a:ext>
            </a:extLst>
          </p:cNvPr>
          <p:cNvGrpSpPr/>
          <p:nvPr/>
        </p:nvGrpSpPr>
        <p:grpSpPr>
          <a:xfrm>
            <a:off x="3268247" y="2680410"/>
            <a:ext cx="491092" cy="555148"/>
            <a:chOff x="3980964" y="3583025"/>
            <a:chExt cx="828092" cy="936104"/>
          </a:xfrm>
        </p:grpSpPr>
        <p:sp>
          <p:nvSpPr>
            <p:cNvPr id="36" name="正方形/長方形 35">
              <a:extLst>
                <a:ext uri="{FF2B5EF4-FFF2-40B4-BE49-F238E27FC236}">
                  <a16:creationId xmlns:a16="http://schemas.microsoft.com/office/drawing/2014/main" id="{595D92C7-23F2-4B59-462B-E5704A9CC7F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三角形 36">
              <a:extLst>
                <a:ext uri="{FF2B5EF4-FFF2-40B4-BE49-F238E27FC236}">
                  <a16:creationId xmlns:a16="http://schemas.microsoft.com/office/drawing/2014/main" id="{D3975E65-47B0-5E8B-13A1-7EDC30EBC9D9}"/>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E66ACEB2-6820-A835-0B2D-BD5C1501108C}"/>
              </a:ext>
            </a:extLst>
          </p:cNvPr>
          <p:cNvSpPr txBox="1"/>
          <p:nvPr/>
        </p:nvSpPr>
        <p:spPr>
          <a:xfrm>
            <a:off x="4283968" y="2664883"/>
            <a:ext cx="4440683" cy="646331"/>
          </a:xfrm>
          <a:prstGeom prst="rect">
            <a:avLst/>
          </a:prstGeom>
          <a:noFill/>
        </p:spPr>
        <p:txBody>
          <a:bodyPr wrap="square" rtlCol="0">
            <a:spAutoFit/>
          </a:bodyPr>
          <a:lstStyle/>
          <a:p>
            <a:r>
              <a:rPr lang="ja-JP" altLang="en-US"/>
              <a:t>ホストが秘密鍵で署名したメッセージをすでに所持している公開鍵で検証</a:t>
            </a:r>
            <a:endParaRPr kumimoji="1" lang="ja-JP" altLang="en-US"/>
          </a:p>
        </p:txBody>
      </p:sp>
      <p:pic>
        <p:nvPicPr>
          <p:cNvPr id="39" name="Picture 2" descr="悪人のイラスト「黒いシルエット」">
            <a:extLst>
              <a:ext uri="{FF2B5EF4-FFF2-40B4-BE49-F238E27FC236}">
                <a16:creationId xmlns:a16="http://schemas.microsoft.com/office/drawing/2014/main" id="{21198BD6-33F3-9A14-4E86-589F3ED98E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32144" y="4100872"/>
            <a:ext cx="603987" cy="71689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491D156C-4ABB-EF0D-0C5B-AA3734279603}"/>
              </a:ext>
            </a:extLst>
          </p:cNvPr>
          <p:cNvGrpSpPr/>
          <p:nvPr/>
        </p:nvGrpSpPr>
        <p:grpSpPr>
          <a:xfrm>
            <a:off x="699512" y="4939102"/>
            <a:ext cx="404426" cy="495270"/>
            <a:chOff x="2043345" y="5485621"/>
            <a:chExt cx="404426" cy="495270"/>
          </a:xfrm>
        </p:grpSpPr>
        <p:sp>
          <p:nvSpPr>
            <p:cNvPr id="41" name="正方形/長方形 40">
              <a:extLst>
                <a:ext uri="{FF2B5EF4-FFF2-40B4-BE49-F238E27FC236}">
                  <a16:creationId xmlns:a16="http://schemas.microsoft.com/office/drawing/2014/main" id="{38D6CE04-4E20-5CEC-8DD9-BE7C5F94AD19}"/>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8F4C28EF-629A-4E62-6D95-DB8D1E054289}"/>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D3A0F885-9B43-148B-1D7F-D078F705F374}"/>
              </a:ext>
            </a:extLst>
          </p:cNvPr>
          <p:cNvGrpSpPr/>
          <p:nvPr/>
        </p:nvGrpSpPr>
        <p:grpSpPr>
          <a:xfrm>
            <a:off x="2541422" y="4897067"/>
            <a:ext cx="414075" cy="495270"/>
            <a:chOff x="2915816" y="5485621"/>
            <a:chExt cx="414075" cy="495270"/>
          </a:xfrm>
        </p:grpSpPr>
        <p:sp>
          <p:nvSpPr>
            <p:cNvPr id="43" name="正方形/長方形 42">
              <a:extLst>
                <a:ext uri="{FF2B5EF4-FFF2-40B4-BE49-F238E27FC236}">
                  <a16:creationId xmlns:a16="http://schemas.microsoft.com/office/drawing/2014/main" id="{B918C5E4-86DE-C5EC-7BDD-8D9A2C280B61}"/>
                </a:ext>
              </a:extLst>
            </p:cNvPr>
            <p:cNvSpPr/>
            <p:nvPr/>
          </p:nvSpPr>
          <p:spPr>
            <a:xfrm>
              <a:off x="3025110"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AA768FD0-4EEA-FF92-71DE-EB082AC0B8D2}"/>
                </a:ext>
              </a:extLst>
            </p:cNvPr>
            <p:cNvSpPr/>
            <p:nvPr/>
          </p:nvSpPr>
          <p:spPr>
            <a:xfrm>
              <a:off x="2915816" y="5625244"/>
              <a:ext cx="216024" cy="2160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F9AC79F-C63F-9B14-1E2D-EE24C10A5407}"/>
              </a:ext>
            </a:extLst>
          </p:cNvPr>
          <p:cNvGrpSpPr/>
          <p:nvPr/>
        </p:nvGrpSpPr>
        <p:grpSpPr>
          <a:xfrm>
            <a:off x="3254481" y="4861701"/>
            <a:ext cx="491092" cy="555148"/>
            <a:chOff x="3980964" y="3583025"/>
            <a:chExt cx="828092" cy="936104"/>
          </a:xfrm>
        </p:grpSpPr>
        <p:sp>
          <p:nvSpPr>
            <p:cNvPr id="49" name="正方形/長方形 48">
              <a:extLst>
                <a:ext uri="{FF2B5EF4-FFF2-40B4-BE49-F238E27FC236}">
                  <a16:creationId xmlns:a16="http://schemas.microsoft.com/office/drawing/2014/main" id="{32B2F2E0-57CD-ABB5-5115-EFF44FF3E45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DC0576ED-0905-833F-AC03-459274FFFF4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 name="Picture 8" descr="会社で働く人のイラスト（男性）">
            <a:extLst>
              <a:ext uri="{FF2B5EF4-FFF2-40B4-BE49-F238E27FC236}">
                <a16:creationId xmlns:a16="http://schemas.microsoft.com/office/drawing/2014/main" id="{217587CF-272B-B578-ECCF-0B8E2DE60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09455" y="3978053"/>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CA986DFD-155F-959C-AFD2-BCC903654E36}"/>
              </a:ext>
            </a:extLst>
          </p:cNvPr>
          <p:cNvSpPr txBox="1"/>
          <p:nvPr/>
        </p:nvSpPr>
        <p:spPr>
          <a:xfrm>
            <a:off x="3047332" y="4954609"/>
            <a:ext cx="311304" cy="369332"/>
          </a:xfrm>
          <a:prstGeom prst="rect">
            <a:avLst/>
          </a:prstGeom>
          <a:noFill/>
        </p:spPr>
        <p:txBody>
          <a:bodyPr wrap="none" rtlCol="0">
            <a:spAutoFit/>
          </a:bodyPr>
          <a:lstStyle/>
          <a:p>
            <a:r>
              <a:rPr kumimoji="1" lang="en-US" altLang="ja-JP" dirty="0"/>
              <a:t>≠</a:t>
            </a:r>
            <a:endParaRPr kumimoji="1" lang="ja-JP" altLang="en-US"/>
          </a:p>
        </p:txBody>
      </p:sp>
      <p:sp>
        <p:nvSpPr>
          <p:cNvPr id="53" name="テキスト ボックス 52">
            <a:extLst>
              <a:ext uri="{FF2B5EF4-FFF2-40B4-BE49-F238E27FC236}">
                <a16:creationId xmlns:a16="http://schemas.microsoft.com/office/drawing/2014/main" id="{BC951E55-1DE7-F830-7F8B-6E7EFF8A4309}"/>
              </a:ext>
            </a:extLst>
          </p:cNvPr>
          <p:cNvSpPr txBox="1"/>
          <p:nvPr/>
        </p:nvSpPr>
        <p:spPr>
          <a:xfrm>
            <a:off x="4229688" y="4708736"/>
            <a:ext cx="4440683" cy="646331"/>
          </a:xfrm>
          <a:prstGeom prst="rect">
            <a:avLst/>
          </a:prstGeom>
          <a:noFill/>
        </p:spPr>
        <p:txBody>
          <a:bodyPr wrap="square" rtlCol="0">
            <a:spAutoFit/>
          </a:bodyPr>
          <a:lstStyle/>
          <a:p>
            <a:r>
              <a:rPr lang="ja-JP" altLang="en-US"/>
              <a:t>ホストがなりすましである場合、異なる公開鍵を送ってくるのでわかる</a:t>
            </a:r>
            <a:endParaRPr kumimoji="1" lang="ja-JP" altLang="en-US"/>
          </a:p>
        </p:txBody>
      </p:sp>
      <p:cxnSp>
        <p:nvCxnSpPr>
          <p:cNvPr id="54" name="直線矢印コネクタ 53">
            <a:extLst>
              <a:ext uri="{FF2B5EF4-FFF2-40B4-BE49-F238E27FC236}">
                <a16:creationId xmlns:a16="http://schemas.microsoft.com/office/drawing/2014/main" id="{42D8F9FE-4162-C5A5-918C-EB2DA10C4CE5}"/>
              </a:ext>
            </a:extLst>
          </p:cNvPr>
          <p:cNvCxnSpPr/>
          <p:nvPr/>
        </p:nvCxnSpPr>
        <p:spPr>
          <a:xfrm>
            <a:off x="1400475" y="5139275"/>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615EAE7-2F5C-DA50-7F10-FE9C695296AD}"/>
              </a:ext>
            </a:extLst>
          </p:cNvPr>
          <p:cNvSpPr txBox="1"/>
          <p:nvPr/>
        </p:nvSpPr>
        <p:spPr>
          <a:xfrm>
            <a:off x="4254544" y="5877272"/>
            <a:ext cx="4530419" cy="646331"/>
          </a:xfrm>
          <a:prstGeom prst="rect">
            <a:avLst/>
          </a:prstGeom>
          <a:noFill/>
        </p:spPr>
        <p:txBody>
          <a:bodyPr wrap="square" rtlCol="0">
            <a:spAutoFit/>
          </a:bodyPr>
          <a:lstStyle/>
          <a:p>
            <a:r>
              <a:rPr lang="ja-JP" altLang="en-US"/>
              <a:t>公開鍵を偽装しても、秘密鍵を持っていないので公開鍵に対応した署名ができない</a:t>
            </a:r>
            <a:endParaRPr kumimoji="1" lang="ja-JP" altLang="en-US"/>
          </a:p>
        </p:txBody>
      </p:sp>
      <p:grpSp>
        <p:nvGrpSpPr>
          <p:cNvPr id="56" name="グループ化 55">
            <a:extLst>
              <a:ext uri="{FF2B5EF4-FFF2-40B4-BE49-F238E27FC236}">
                <a16:creationId xmlns:a16="http://schemas.microsoft.com/office/drawing/2014/main" id="{B4CF50FB-A5DD-2C8D-6406-0447E8AD29C6}"/>
              </a:ext>
            </a:extLst>
          </p:cNvPr>
          <p:cNvGrpSpPr/>
          <p:nvPr/>
        </p:nvGrpSpPr>
        <p:grpSpPr>
          <a:xfrm>
            <a:off x="699512" y="5893741"/>
            <a:ext cx="404426" cy="495270"/>
            <a:chOff x="2043345" y="5485621"/>
            <a:chExt cx="404426" cy="495270"/>
          </a:xfrm>
        </p:grpSpPr>
        <p:sp>
          <p:nvSpPr>
            <p:cNvPr id="57" name="正方形/長方形 56">
              <a:extLst>
                <a:ext uri="{FF2B5EF4-FFF2-40B4-BE49-F238E27FC236}">
                  <a16:creationId xmlns:a16="http://schemas.microsoft.com/office/drawing/2014/main" id="{558A95C9-95F8-0D42-2CD5-EB2DC629630D}"/>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1906CB8D-AA67-7D4F-298E-B56B848AC413}"/>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a:extLst>
              <a:ext uri="{FF2B5EF4-FFF2-40B4-BE49-F238E27FC236}">
                <a16:creationId xmlns:a16="http://schemas.microsoft.com/office/drawing/2014/main" id="{DCCFEDC2-8509-4194-AEEE-485A66DAA182}"/>
              </a:ext>
            </a:extLst>
          </p:cNvPr>
          <p:cNvCxnSpPr/>
          <p:nvPr/>
        </p:nvCxnSpPr>
        <p:spPr>
          <a:xfrm>
            <a:off x="1400475" y="6141376"/>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81A1F9B4-A837-4767-CE66-5FDC7DB7AA47}"/>
              </a:ext>
            </a:extLst>
          </p:cNvPr>
          <p:cNvGrpSpPr/>
          <p:nvPr/>
        </p:nvGrpSpPr>
        <p:grpSpPr>
          <a:xfrm>
            <a:off x="2447771" y="5840830"/>
            <a:ext cx="703773" cy="566537"/>
            <a:chOff x="3284687" y="5877272"/>
            <a:chExt cx="703773" cy="566537"/>
          </a:xfrm>
        </p:grpSpPr>
        <p:pic>
          <p:nvPicPr>
            <p:cNvPr id="64" name="Picture 2" descr="掲示板に貼られた紙のイラスト（メモ）">
              <a:extLst>
                <a:ext uri="{FF2B5EF4-FFF2-40B4-BE49-F238E27FC236}">
                  <a16:creationId xmlns:a16="http://schemas.microsoft.com/office/drawing/2014/main" id="{BC22D1C6-6F90-D206-9E3B-51EC9CD5C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687" y="587727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C7F3DFD1-5B97-759D-4EB4-BBE6A51959F7}"/>
                </a:ext>
              </a:extLst>
            </p:cNvPr>
            <p:cNvGrpSpPr/>
            <p:nvPr/>
          </p:nvGrpSpPr>
          <p:grpSpPr>
            <a:xfrm>
              <a:off x="3519970" y="6033364"/>
              <a:ext cx="250304" cy="306529"/>
              <a:chOff x="2043345" y="5485621"/>
              <a:chExt cx="404426" cy="495270"/>
            </a:xfrm>
            <a:solidFill>
              <a:srgbClr val="FF0000"/>
            </a:solidFill>
          </p:grpSpPr>
          <p:sp>
            <p:nvSpPr>
              <p:cNvPr id="61" name="正方形/長方形 60">
                <a:extLst>
                  <a:ext uri="{FF2B5EF4-FFF2-40B4-BE49-F238E27FC236}">
                    <a16:creationId xmlns:a16="http://schemas.microsoft.com/office/drawing/2014/main" id="{7DE788E0-CF84-19BB-72BC-C4EB1D5A08CA}"/>
                  </a:ext>
                </a:extLst>
              </p:cNvPr>
              <p:cNvSpPr/>
              <p:nvPr/>
            </p:nvSpPr>
            <p:spPr>
              <a:xfrm>
                <a:off x="2043345" y="5485621"/>
                <a:ext cx="304781" cy="495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16876F60-B928-F132-3FA7-09C6D0896512}"/>
                  </a:ext>
                </a:extLst>
              </p:cNvPr>
              <p:cNvSpPr/>
              <p:nvPr/>
            </p:nvSpPr>
            <p:spPr>
              <a:xfrm>
                <a:off x="2231747" y="562524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テキスト ボックス 68">
            <a:extLst>
              <a:ext uri="{FF2B5EF4-FFF2-40B4-BE49-F238E27FC236}">
                <a16:creationId xmlns:a16="http://schemas.microsoft.com/office/drawing/2014/main" id="{AB3BF710-270A-3505-FFDE-42A2A9668736}"/>
              </a:ext>
            </a:extLst>
          </p:cNvPr>
          <p:cNvSpPr txBox="1"/>
          <p:nvPr/>
        </p:nvSpPr>
        <p:spPr>
          <a:xfrm>
            <a:off x="3047332" y="5975265"/>
            <a:ext cx="311304" cy="369332"/>
          </a:xfrm>
          <a:prstGeom prst="rect">
            <a:avLst/>
          </a:prstGeom>
          <a:noFill/>
        </p:spPr>
        <p:txBody>
          <a:bodyPr wrap="none" rtlCol="0">
            <a:spAutoFit/>
          </a:bodyPr>
          <a:lstStyle/>
          <a:p>
            <a:r>
              <a:rPr kumimoji="1" lang="en-US" altLang="ja-JP" dirty="0"/>
              <a:t>≠</a:t>
            </a:r>
            <a:endParaRPr kumimoji="1" lang="ja-JP" altLang="en-US"/>
          </a:p>
        </p:txBody>
      </p:sp>
      <p:grpSp>
        <p:nvGrpSpPr>
          <p:cNvPr id="70" name="グループ化 69">
            <a:extLst>
              <a:ext uri="{FF2B5EF4-FFF2-40B4-BE49-F238E27FC236}">
                <a16:creationId xmlns:a16="http://schemas.microsoft.com/office/drawing/2014/main" id="{673CE9CF-9021-04C8-62C3-4DA19498F128}"/>
              </a:ext>
            </a:extLst>
          </p:cNvPr>
          <p:cNvGrpSpPr/>
          <p:nvPr/>
        </p:nvGrpSpPr>
        <p:grpSpPr>
          <a:xfrm>
            <a:off x="3298736" y="5846524"/>
            <a:ext cx="491092" cy="555148"/>
            <a:chOff x="3980964" y="3583025"/>
            <a:chExt cx="828092" cy="936104"/>
          </a:xfrm>
        </p:grpSpPr>
        <p:sp>
          <p:nvSpPr>
            <p:cNvPr id="71" name="正方形/長方形 70">
              <a:extLst>
                <a:ext uri="{FF2B5EF4-FFF2-40B4-BE49-F238E27FC236}">
                  <a16:creationId xmlns:a16="http://schemas.microsoft.com/office/drawing/2014/main" id="{0961A4F9-A234-EF0D-B8C5-FC5690C6E5B5}"/>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三角形 71">
              <a:extLst>
                <a:ext uri="{FF2B5EF4-FFF2-40B4-BE49-F238E27FC236}">
                  <a16:creationId xmlns:a16="http://schemas.microsoft.com/office/drawing/2014/main" id="{0552A2CD-57E1-0C6C-CB1B-0CD9F0A46FD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2566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13A30D-837B-05C9-7C01-7760780EDEBE}"/>
              </a:ext>
            </a:extLst>
          </p:cNvPr>
          <p:cNvSpPr>
            <a:spLocks noGrp="1"/>
          </p:cNvSpPr>
          <p:nvPr>
            <p:ph type="body" sz="quarter" idx="10"/>
          </p:nvPr>
        </p:nvSpPr>
        <p:spPr/>
        <p:txBody>
          <a:bodyPr/>
          <a:lstStyle/>
          <a:p>
            <a:r>
              <a:rPr lang="ja-JP" altLang="en-US"/>
              <a:t>公開鍵認証のまとめ</a:t>
            </a:r>
            <a:endParaRPr kumimoji="1" lang="ja-JP" altLang="en-US"/>
          </a:p>
        </p:txBody>
      </p:sp>
      <p:sp>
        <p:nvSpPr>
          <p:cNvPr id="3" name="テキスト ボックス 2">
            <a:extLst>
              <a:ext uri="{FF2B5EF4-FFF2-40B4-BE49-F238E27FC236}">
                <a16:creationId xmlns:a16="http://schemas.microsoft.com/office/drawing/2014/main" id="{FCB8D91F-28E1-6CB2-B2B8-7691E2DA0019}"/>
              </a:ext>
            </a:extLst>
          </p:cNvPr>
          <p:cNvSpPr txBox="1"/>
          <p:nvPr/>
        </p:nvSpPr>
        <p:spPr>
          <a:xfrm>
            <a:off x="539552" y="1700808"/>
            <a:ext cx="8352928"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公開鍵認証には、署名に使う秘密鍵と、検証に使う公開鍵のペアを使う</a:t>
            </a:r>
            <a:endParaRPr kumimoji="1" lang="en-US" altLang="ja-JP" sz="2400" dirty="0"/>
          </a:p>
          <a:p>
            <a:pPr marL="342900" indent="-342900">
              <a:buFont typeface="Arial" panose="020B0604020202020204" pitchFamily="34" charset="0"/>
              <a:buChar char="•"/>
            </a:pPr>
            <a:r>
              <a:rPr kumimoji="1" lang="ja-JP" altLang="en-US" sz="2400"/>
              <a:t>検証側は、あらかじめ相手の公開鍵を保持しておく</a:t>
            </a:r>
            <a:endParaRPr kumimoji="1" lang="en-US" altLang="ja-JP" sz="2400" dirty="0"/>
          </a:p>
          <a:p>
            <a:pPr marL="342900" indent="-342900">
              <a:buFont typeface="Arial" panose="020B0604020202020204" pitchFamily="34" charset="0"/>
              <a:buChar char="•"/>
            </a:pPr>
            <a:r>
              <a:rPr kumimoji="1" lang="ja-JP" altLang="en-US" sz="2400"/>
              <a:t>公開鍵で検証できる形で署名が可能なのは、秘密鍵の所持者のみ</a:t>
            </a:r>
            <a:endParaRPr kumimoji="1" lang="en-US" altLang="ja-JP" sz="2400" dirty="0"/>
          </a:p>
          <a:p>
            <a:pPr marL="342900" indent="-342900">
              <a:buFont typeface="Arial" panose="020B0604020202020204" pitchFamily="34" charset="0"/>
              <a:buChar char="•"/>
            </a:pPr>
            <a:r>
              <a:rPr lang="ja-JP" altLang="en-US" sz="2400"/>
              <a:t>正しく署名できた人を「公開鍵に対応する秘密鍵の所持者である」と認証できる</a:t>
            </a:r>
            <a:endParaRPr lang="en-US" altLang="ja-JP" sz="2400" dirty="0"/>
          </a:p>
        </p:txBody>
      </p:sp>
      <p:sp>
        <p:nvSpPr>
          <p:cNvPr id="4" name="テキスト ボックス 3">
            <a:extLst>
              <a:ext uri="{FF2B5EF4-FFF2-40B4-BE49-F238E27FC236}">
                <a16:creationId xmlns:a16="http://schemas.microsoft.com/office/drawing/2014/main" id="{B665F790-1A0F-AD3C-BCF5-1FD443BD7482}"/>
              </a:ext>
            </a:extLst>
          </p:cNvPr>
          <p:cNvSpPr txBox="1"/>
          <p:nvPr/>
        </p:nvSpPr>
        <p:spPr>
          <a:xfrm>
            <a:off x="179512" y="1091669"/>
            <a:ext cx="1723549" cy="461665"/>
          </a:xfrm>
          <a:prstGeom prst="rect">
            <a:avLst/>
          </a:prstGeom>
          <a:noFill/>
        </p:spPr>
        <p:txBody>
          <a:bodyPr wrap="none" rtlCol="0">
            <a:spAutoFit/>
          </a:bodyPr>
          <a:lstStyle/>
          <a:p>
            <a:r>
              <a:rPr kumimoji="1" lang="ja-JP" altLang="en-US" sz="2400">
                <a:solidFill>
                  <a:srgbClr val="011893"/>
                </a:solidFill>
              </a:rPr>
              <a:t>ユーザ認証</a:t>
            </a:r>
          </a:p>
        </p:txBody>
      </p:sp>
      <p:sp>
        <p:nvSpPr>
          <p:cNvPr id="5" name="テキスト ボックス 4">
            <a:extLst>
              <a:ext uri="{FF2B5EF4-FFF2-40B4-BE49-F238E27FC236}">
                <a16:creationId xmlns:a16="http://schemas.microsoft.com/office/drawing/2014/main" id="{21310A5C-E848-B8C3-B70C-7E8320890CCA}"/>
              </a:ext>
            </a:extLst>
          </p:cNvPr>
          <p:cNvSpPr txBox="1"/>
          <p:nvPr/>
        </p:nvSpPr>
        <p:spPr>
          <a:xfrm>
            <a:off x="179512" y="4352499"/>
            <a:ext cx="1723549" cy="461665"/>
          </a:xfrm>
          <a:prstGeom prst="rect">
            <a:avLst/>
          </a:prstGeom>
          <a:noFill/>
        </p:spPr>
        <p:txBody>
          <a:bodyPr wrap="none" rtlCol="0">
            <a:spAutoFit/>
          </a:bodyPr>
          <a:lstStyle/>
          <a:p>
            <a:r>
              <a:rPr kumimoji="1" lang="ja-JP" altLang="en-US" sz="2400">
                <a:solidFill>
                  <a:srgbClr val="011893"/>
                </a:solidFill>
              </a:rPr>
              <a:t>ホスト認証</a:t>
            </a:r>
          </a:p>
        </p:txBody>
      </p:sp>
      <p:sp>
        <p:nvSpPr>
          <p:cNvPr id="6" name="テキスト ボックス 5">
            <a:extLst>
              <a:ext uri="{FF2B5EF4-FFF2-40B4-BE49-F238E27FC236}">
                <a16:creationId xmlns:a16="http://schemas.microsoft.com/office/drawing/2014/main" id="{A24BBF06-CAD6-9B12-153A-78D3CDC702DC}"/>
              </a:ext>
            </a:extLst>
          </p:cNvPr>
          <p:cNvSpPr txBox="1"/>
          <p:nvPr/>
        </p:nvSpPr>
        <p:spPr>
          <a:xfrm>
            <a:off x="539552" y="4934234"/>
            <a:ext cx="835292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ホスト認証でも、あらかじめ相手の公開鍵を登録しておくことが望ましい</a:t>
            </a:r>
            <a:endParaRPr kumimoji="1" lang="en-US" altLang="ja-JP" sz="2400" dirty="0"/>
          </a:p>
          <a:p>
            <a:pPr marL="342900" indent="-342900">
              <a:buFont typeface="Arial" panose="020B0604020202020204" pitchFamily="34" charset="0"/>
              <a:buChar char="•"/>
            </a:pPr>
            <a:r>
              <a:rPr lang="ja-JP" altLang="en-US" sz="2400"/>
              <a:t>しかし、初回接続時に公開鍵のフィンガープリントを確認し、問題なければ登録する、という運用が多い</a:t>
            </a:r>
            <a:endParaRPr kumimoji="1" lang="en-US" altLang="ja-JP" sz="2400" dirty="0"/>
          </a:p>
        </p:txBody>
      </p:sp>
    </p:spTree>
    <p:extLst>
      <p:ext uri="{BB962C8B-B14F-4D97-AF65-F5344CB8AC3E}">
        <p14:creationId xmlns:p14="http://schemas.microsoft.com/office/powerpoint/2010/main" val="96995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E05B80A-0F97-332B-0984-33A39814ADA1}"/>
              </a:ext>
            </a:extLst>
          </p:cNvPr>
          <p:cNvSpPr>
            <a:spLocks noGrp="1"/>
          </p:cNvSpPr>
          <p:nvPr>
            <p:ph type="body" sz="quarter" idx="10"/>
          </p:nvPr>
        </p:nvSpPr>
        <p:spPr/>
        <p:txBody>
          <a:bodyPr/>
          <a:lstStyle/>
          <a:p>
            <a:r>
              <a:rPr kumimoji="1" lang="ja-JP" altLang="en-US"/>
              <a:t>秘密鍵の暗号化</a:t>
            </a:r>
          </a:p>
        </p:txBody>
      </p:sp>
      <p:grpSp>
        <p:nvGrpSpPr>
          <p:cNvPr id="37" name="グループ化 36">
            <a:extLst>
              <a:ext uri="{FF2B5EF4-FFF2-40B4-BE49-F238E27FC236}">
                <a16:creationId xmlns:a16="http://schemas.microsoft.com/office/drawing/2014/main" id="{8885BCE6-B8FA-A9D9-E5AE-BF4166D0776B}"/>
              </a:ext>
            </a:extLst>
          </p:cNvPr>
          <p:cNvGrpSpPr/>
          <p:nvPr/>
        </p:nvGrpSpPr>
        <p:grpSpPr>
          <a:xfrm>
            <a:off x="2700578" y="4022490"/>
            <a:ext cx="756083" cy="1008112"/>
            <a:chOff x="971600" y="980729"/>
            <a:chExt cx="756083" cy="1008112"/>
          </a:xfrm>
        </p:grpSpPr>
        <p:sp>
          <p:nvSpPr>
            <p:cNvPr id="38" name="正方形/長方形 37">
              <a:extLst>
                <a:ext uri="{FF2B5EF4-FFF2-40B4-BE49-F238E27FC236}">
                  <a16:creationId xmlns:a16="http://schemas.microsoft.com/office/drawing/2014/main" id="{0755CC97-3D12-8C68-A069-40E553B6A8B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53B247EE-92BF-F174-4FA0-98626D221714}"/>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D3571191-518B-7333-5A8C-90428950EE5F}"/>
              </a:ext>
            </a:extLst>
          </p:cNvPr>
          <p:cNvSpPr txBox="1"/>
          <p:nvPr/>
        </p:nvSpPr>
        <p:spPr>
          <a:xfrm>
            <a:off x="804884" y="1248777"/>
            <a:ext cx="8186857" cy="830997"/>
          </a:xfrm>
          <a:prstGeom prst="rect">
            <a:avLst/>
          </a:prstGeom>
          <a:noFill/>
        </p:spPr>
        <p:txBody>
          <a:bodyPr wrap="none" rtlCol="0">
            <a:spAutoFit/>
          </a:bodyPr>
          <a:lstStyle/>
          <a:p>
            <a:r>
              <a:rPr kumimoji="1" lang="ja-JP" altLang="en-US" sz="2400"/>
              <a:t>秘密鍵は電子ファイルなので、容易にコピーされてしまう</a:t>
            </a:r>
            <a:endParaRPr kumimoji="1" lang="en-US" altLang="ja-JP" sz="2400" dirty="0"/>
          </a:p>
          <a:p>
            <a:r>
              <a:rPr lang="ja-JP" altLang="en-US" sz="2400"/>
              <a:t>→</a:t>
            </a:r>
            <a:r>
              <a:rPr lang="en-US" altLang="ja-JP" sz="2400" dirty="0"/>
              <a:t> </a:t>
            </a:r>
            <a:r>
              <a:rPr lang="ja-JP" altLang="en-US" sz="2400"/>
              <a:t>暗号化により守る</a:t>
            </a:r>
            <a:endParaRPr kumimoji="1" lang="ja-JP" altLang="en-US" sz="2400"/>
          </a:p>
        </p:txBody>
      </p:sp>
      <p:pic>
        <p:nvPicPr>
          <p:cNvPr id="41" name="Picture 2" descr="シンプルな南京錠のイラスト（鎖つき）">
            <a:extLst>
              <a:ext uri="{FF2B5EF4-FFF2-40B4-BE49-F238E27FC236}">
                <a16:creationId xmlns:a16="http://schemas.microsoft.com/office/drawing/2014/main" id="{A9517A73-B2EA-8637-491E-E9471F029A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7006" y="4295446"/>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42" name="角丸四角形 41">
            <a:extLst>
              <a:ext uri="{FF2B5EF4-FFF2-40B4-BE49-F238E27FC236}">
                <a16:creationId xmlns:a16="http://schemas.microsoft.com/office/drawing/2014/main" id="{C7D3BD9E-A5CA-8E1E-BAD9-F95D855BA486}"/>
              </a:ext>
            </a:extLst>
          </p:cNvPr>
          <p:cNvSpPr/>
          <p:nvPr/>
        </p:nvSpPr>
        <p:spPr>
          <a:xfrm>
            <a:off x="2243004" y="3847415"/>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笑う男性のイラスト（段階2）">
            <a:extLst>
              <a:ext uri="{FF2B5EF4-FFF2-40B4-BE49-F238E27FC236}">
                <a16:creationId xmlns:a16="http://schemas.microsoft.com/office/drawing/2014/main" id="{C972656F-0208-3C00-CB21-1FBC4B2B2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959" y="3215669"/>
            <a:ext cx="672081" cy="903335"/>
          </a:xfrm>
          <a:prstGeom prst="rect">
            <a:avLst/>
          </a:prstGeom>
          <a:noFill/>
          <a:extLst>
            <a:ext uri="{909E8E84-426E-40DD-AFC4-6F175D3DCCD1}">
              <a14:hiddenFill xmlns:a14="http://schemas.microsoft.com/office/drawing/2010/main">
                <a:solidFill>
                  <a:srgbClr val="FFFFFF"/>
                </a:solidFill>
              </a14:hiddenFill>
            </a:ext>
          </a:extLst>
        </p:spPr>
      </p:pic>
      <p:sp>
        <p:nvSpPr>
          <p:cNvPr id="44" name="雲 43">
            <a:extLst>
              <a:ext uri="{FF2B5EF4-FFF2-40B4-BE49-F238E27FC236}">
                <a16:creationId xmlns:a16="http://schemas.microsoft.com/office/drawing/2014/main" id="{29B70805-EDED-5510-A0BF-7A8221C62B1A}"/>
              </a:ext>
            </a:extLst>
          </p:cNvPr>
          <p:cNvSpPr/>
          <p:nvPr/>
        </p:nvSpPr>
        <p:spPr>
          <a:xfrm>
            <a:off x="4711736" y="2578982"/>
            <a:ext cx="1697397" cy="78033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7D84B11-4E54-2DC4-EF96-80431F233ED6}"/>
              </a:ext>
            </a:extLst>
          </p:cNvPr>
          <p:cNvSpPr txBox="1"/>
          <p:nvPr/>
        </p:nvSpPr>
        <p:spPr>
          <a:xfrm>
            <a:off x="4925326" y="2778872"/>
            <a:ext cx="1483807" cy="369332"/>
          </a:xfrm>
          <a:prstGeom prst="rect">
            <a:avLst/>
          </a:prstGeom>
          <a:noFill/>
        </p:spPr>
        <p:txBody>
          <a:bodyPr wrap="square" rtlCol="0">
            <a:spAutoFit/>
          </a:bodyPr>
          <a:lstStyle/>
          <a:p>
            <a:r>
              <a:rPr lang="en" altLang="ja-JP" b="0" i="0" dirty="0">
                <a:solidFill>
                  <a:srgbClr val="202124"/>
                </a:solidFill>
                <a:effectLst/>
                <a:latin typeface="Google Sans"/>
              </a:rPr>
              <a:t>Abracadabra</a:t>
            </a:r>
            <a:endParaRPr kumimoji="1" lang="ja-JP" altLang="en-US"/>
          </a:p>
        </p:txBody>
      </p:sp>
      <p:sp>
        <p:nvSpPr>
          <p:cNvPr id="46" name="テキスト ボックス 45">
            <a:extLst>
              <a:ext uri="{FF2B5EF4-FFF2-40B4-BE49-F238E27FC236}">
                <a16:creationId xmlns:a16="http://schemas.microsoft.com/office/drawing/2014/main" id="{018F9A34-A7D1-8B5E-D529-A29AE141BFD0}"/>
              </a:ext>
            </a:extLst>
          </p:cNvPr>
          <p:cNvSpPr txBox="1"/>
          <p:nvPr/>
        </p:nvSpPr>
        <p:spPr>
          <a:xfrm>
            <a:off x="4839473" y="2183200"/>
            <a:ext cx="1569660" cy="369332"/>
          </a:xfrm>
          <a:prstGeom prst="rect">
            <a:avLst/>
          </a:prstGeom>
          <a:noFill/>
        </p:spPr>
        <p:txBody>
          <a:bodyPr wrap="none" rtlCol="0">
            <a:spAutoFit/>
          </a:bodyPr>
          <a:lstStyle/>
          <a:p>
            <a:r>
              <a:rPr kumimoji="1" lang="ja-JP" altLang="en-US">
                <a:solidFill>
                  <a:srgbClr val="011893"/>
                </a:solidFill>
              </a:rPr>
              <a:t>パスフレーズ</a:t>
            </a:r>
          </a:p>
        </p:txBody>
      </p:sp>
      <p:sp>
        <p:nvSpPr>
          <p:cNvPr id="47" name="右矢印 46">
            <a:extLst>
              <a:ext uri="{FF2B5EF4-FFF2-40B4-BE49-F238E27FC236}">
                <a16:creationId xmlns:a16="http://schemas.microsoft.com/office/drawing/2014/main" id="{45839021-8978-213C-20E5-0CFBC0BB7003}"/>
              </a:ext>
            </a:extLst>
          </p:cNvPr>
          <p:cNvSpPr/>
          <p:nvPr/>
        </p:nvSpPr>
        <p:spPr>
          <a:xfrm>
            <a:off x="3866911" y="4121733"/>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3923F0AD-C5FD-483E-5C57-298D0D055D8D}"/>
              </a:ext>
            </a:extLst>
          </p:cNvPr>
          <p:cNvGrpSpPr/>
          <p:nvPr/>
        </p:nvGrpSpPr>
        <p:grpSpPr>
          <a:xfrm>
            <a:off x="6132871" y="3880925"/>
            <a:ext cx="756083" cy="1008112"/>
            <a:chOff x="971600" y="980729"/>
            <a:chExt cx="756083" cy="1008112"/>
          </a:xfrm>
        </p:grpSpPr>
        <p:sp>
          <p:nvSpPr>
            <p:cNvPr id="49" name="正方形/長方形 48">
              <a:extLst>
                <a:ext uri="{FF2B5EF4-FFF2-40B4-BE49-F238E27FC236}">
                  <a16:creationId xmlns:a16="http://schemas.microsoft.com/office/drawing/2014/main" id="{8D7D8DB0-E9F2-E2EF-61DA-0CA721DB7225}"/>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B17F1B64-6CF3-8D92-B214-6B67EDFF460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5BCA3ECC-02FE-AA88-32AF-96D1B9E6C9C1}"/>
              </a:ext>
            </a:extLst>
          </p:cNvPr>
          <p:cNvSpPr txBox="1"/>
          <p:nvPr/>
        </p:nvSpPr>
        <p:spPr>
          <a:xfrm>
            <a:off x="881074" y="5518904"/>
            <a:ext cx="7661324" cy="707886"/>
          </a:xfrm>
          <a:prstGeom prst="rect">
            <a:avLst/>
          </a:prstGeom>
          <a:noFill/>
        </p:spPr>
        <p:txBody>
          <a:bodyPr wrap="square" rtlCol="0">
            <a:spAutoFit/>
          </a:bodyPr>
          <a:lstStyle/>
          <a:p>
            <a:r>
              <a:rPr kumimoji="1" lang="ja-JP" altLang="en-US" sz="2000"/>
              <a:t>もし秘密鍵が流出したとしても、暗号化に用いたパスフレーズがわからなければ</a:t>
            </a:r>
            <a:r>
              <a:rPr lang="ja-JP" altLang="en-US" sz="2000"/>
              <a:t>秘密鍵が使えない</a:t>
            </a:r>
            <a:r>
              <a:rPr lang="en-US" altLang="ja-JP" sz="2000" dirty="0"/>
              <a:t>(</a:t>
            </a:r>
            <a:r>
              <a:rPr lang="ja-JP" altLang="en-US" sz="2000">
                <a:solidFill>
                  <a:srgbClr val="FF0000"/>
                </a:solidFill>
              </a:rPr>
              <a:t>知識認証</a:t>
            </a:r>
            <a:r>
              <a:rPr lang="en-US" altLang="ja-JP" sz="2000" dirty="0"/>
              <a:t>)</a:t>
            </a:r>
            <a:endParaRPr kumimoji="1" lang="ja-JP" altLang="en-US" sz="2000"/>
          </a:p>
        </p:txBody>
      </p:sp>
    </p:spTree>
    <p:extLst>
      <p:ext uri="{BB962C8B-B14F-4D97-AF65-F5344CB8AC3E}">
        <p14:creationId xmlns:p14="http://schemas.microsoft.com/office/powerpoint/2010/main" val="23295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C17EAA-FC16-49B1-38B3-DC313708EE29}"/>
              </a:ext>
            </a:extLst>
          </p:cNvPr>
          <p:cNvSpPr>
            <a:spLocks noGrp="1"/>
          </p:cNvSpPr>
          <p:nvPr>
            <p:ph type="body" sz="quarter" idx="10"/>
          </p:nvPr>
        </p:nvSpPr>
        <p:spPr/>
        <p:txBody>
          <a:bodyPr/>
          <a:lstStyle/>
          <a:p>
            <a:r>
              <a:rPr kumimoji="1" lang="ja-JP" altLang="en-US"/>
              <a:t>秘密鍵の暗号化</a:t>
            </a:r>
          </a:p>
        </p:txBody>
      </p:sp>
      <p:sp>
        <p:nvSpPr>
          <p:cNvPr id="3" name="テキスト ボックス 2">
            <a:extLst>
              <a:ext uri="{FF2B5EF4-FFF2-40B4-BE49-F238E27FC236}">
                <a16:creationId xmlns:a16="http://schemas.microsoft.com/office/drawing/2014/main" id="{8AF44DE9-62E0-55B5-7F80-5863CE879BBD}"/>
              </a:ext>
            </a:extLst>
          </p:cNvPr>
          <p:cNvSpPr txBox="1"/>
          <p:nvPr/>
        </p:nvSpPr>
        <p:spPr>
          <a:xfrm>
            <a:off x="79513" y="1033648"/>
            <a:ext cx="5404043" cy="369332"/>
          </a:xfrm>
          <a:prstGeom prst="rect">
            <a:avLst/>
          </a:prstGeom>
          <a:noFill/>
        </p:spPr>
        <p:txBody>
          <a:bodyPr wrap="none" rtlCol="0">
            <a:spAutoFit/>
          </a:bodyPr>
          <a:lstStyle/>
          <a:p>
            <a:r>
              <a:rPr lang="en-US" altLang="ja-JP" dirty="0"/>
              <a:t>(1) </a:t>
            </a:r>
            <a:r>
              <a:rPr kumimoji="1" lang="ja-JP" altLang="en-US"/>
              <a:t>ターミナルから</a:t>
            </a:r>
            <a:r>
              <a:rPr kumimoji="1" lang="en-US" altLang="ja-JP" dirty="0"/>
              <a:t>GitHub</a:t>
            </a:r>
            <a:r>
              <a:rPr kumimoji="1" lang="ja-JP" altLang="en-US"/>
              <a:t>にアクセスしようとする</a:t>
            </a:r>
          </a:p>
        </p:txBody>
      </p:sp>
      <p:grpSp>
        <p:nvGrpSpPr>
          <p:cNvPr id="4" name="グループ化 3">
            <a:extLst>
              <a:ext uri="{FF2B5EF4-FFF2-40B4-BE49-F238E27FC236}">
                <a16:creationId xmlns:a16="http://schemas.microsoft.com/office/drawing/2014/main" id="{91DD0C3A-D8AA-ADC2-97A0-BD3D634D7E89}"/>
              </a:ext>
            </a:extLst>
          </p:cNvPr>
          <p:cNvGrpSpPr/>
          <p:nvPr/>
        </p:nvGrpSpPr>
        <p:grpSpPr>
          <a:xfrm>
            <a:off x="2950773" y="1492433"/>
            <a:ext cx="1399083" cy="1126574"/>
            <a:chOff x="3003289" y="4445023"/>
            <a:chExt cx="1623376" cy="1307180"/>
          </a:xfrm>
        </p:grpSpPr>
        <p:sp>
          <p:nvSpPr>
            <p:cNvPr id="5" name="角丸四角形 4">
              <a:extLst>
                <a:ext uri="{FF2B5EF4-FFF2-40B4-BE49-F238E27FC236}">
                  <a16:creationId xmlns:a16="http://schemas.microsoft.com/office/drawing/2014/main" id="{1CC12AA5-617E-8030-66BE-438BA500FB53}"/>
                </a:ext>
              </a:extLst>
            </p:cNvPr>
            <p:cNvSpPr/>
            <p:nvPr/>
          </p:nvSpPr>
          <p:spPr>
            <a:xfrm>
              <a:off x="3042489" y="4445023"/>
              <a:ext cx="1584176" cy="1307180"/>
            </a:xfrm>
            <a:prstGeom prst="roundRect">
              <a:avLst>
                <a:gd name="adj" fmla="val 3521"/>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845A462-FF07-CBD3-4AB6-A73976A2F1ED}"/>
                </a:ext>
              </a:extLst>
            </p:cNvPr>
            <p:cNvSpPr/>
            <p:nvPr/>
          </p:nvSpPr>
          <p:spPr>
            <a:xfrm>
              <a:off x="3042489" y="4683707"/>
              <a:ext cx="1584176" cy="10684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B96BEA2D-82C6-0C77-A005-5B5FF7CB144E}"/>
                </a:ext>
              </a:extLst>
            </p:cNvPr>
            <p:cNvSpPr/>
            <p:nvPr/>
          </p:nvSpPr>
          <p:spPr>
            <a:xfrm>
              <a:off x="3091957" y="4496522"/>
              <a:ext cx="116893" cy="1168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69B137F5-63EE-969A-1CFD-F6FBA23DB017}"/>
                </a:ext>
              </a:extLst>
            </p:cNvPr>
            <p:cNvSpPr/>
            <p:nvPr/>
          </p:nvSpPr>
          <p:spPr>
            <a:xfrm>
              <a:off x="3272517" y="4496522"/>
              <a:ext cx="116893" cy="11689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E2F8BC2-FC8F-7D8D-08EA-5E01AFCE7CE6}"/>
                </a:ext>
              </a:extLst>
            </p:cNvPr>
            <p:cNvSpPr/>
            <p:nvPr/>
          </p:nvSpPr>
          <p:spPr>
            <a:xfrm>
              <a:off x="3453076" y="4496522"/>
              <a:ext cx="116893" cy="1168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0D3B199-0B12-C36B-BDB9-FD4740ABD529}"/>
                </a:ext>
              </a:extLst>
            </p:cNvPr>
            <p:cNvSpPr txBox="1"/>
            <p:nvPr/>
          </p:nvSpPr>
          <p:spPr>
            <a:xfrm>
              <a:off x="3003289" y="4683707"/>
              <a:ext cx="1451038" cy="369332"/>
            </a:xfrm>
            <a:prstGeom prst="rect">
              <a:avLst/>
            </a:prstGeom>
            <a:noFill/>
          </p:spPr>
          <p:txBody>
            <a:bodyPr wrap="none" rtlCol="0">
              <a:spAutoFit/>
            </a:bodyPr>
            <a:lstStyle/>
            <a:p>
              <a:r>
                <a:rPr lang="en-US" altLang="ja-JP" dirty="0">
                  <a:solidFill>
                    <a:schemeClr val="bg1"/>
                  </a:solidFill>
                  <a:latin typeface="Consolas" panose="020B0609020204030204" pitchFamily="49" charset="0"/>
                  <a:cs typeface="Consolas" panose="020B0609020204030204" pitchFamily="49" charset="0"/>
                </a:rPr>
                <a:t>$ git push</a:t>
              </a:r>
              <a:endParaRPr kumimoji="1" lang="ja-JP" altLang="en-US">
                <a:solidFill>
                  <a:schemeClr val="bg1"/>
                </a:solidFill>
                <a:latin typeface="Consolas" panose="020B0609020204030204" pitchFamily="49" charset="0"/>
                <a:cs typeface="Consolas" panose="020B0609020204030204" pitchFamily="49" charset="0"/>
              </a:endParaRPr>
            </a:p>
          </p:txBody>
        </p:sp>
      </p:grpSp>
      <p:sp>
        <p:nvSpPr>
          <p:cNvPr id="11" name="テキスト ボックス 10">
            <a:extLst>
              <a:ext uri="{FF2B5EF4-FFF2-40B4-BE49-F238E27FC236}">
                <a16:creationId xmlns:a16="http://schemas.microsoft.com/office/drawing/2014/main" id="{60A57677-6D40-9644-7D5B-5390FA96090B}"/>
              </a:ext>
            </a:extLst>
          </p:cNvPr>
          <p:cNvSpPr txBox="1"/>
          <p:nvPr/>
        </p:nvSpPr>
        <p:spPr>
          <a:xfrm>
            <a:off x="79513" y="2746499"/>
            <a:ext cx="3993401" cy="369332"/>
          </a:xfrm>
          <a:prstGeom prst="rect">
            <a:avLst/>
          </a:prstGeom>
          <a:noFill/>
        </p:spPr>
        <p:txBody>
          <a:bodyPr wrap="none" rtlCol="0">
            <a:spAutoFit/>
          </a:bodyPr>
          <a:lstStyle/>
          <a:p>
            <a:r>
              <a:rPr lang="en-US" altLang="ja-JP" dirty="0"/>
              <a:t>(2) </a:t>
            </a:r>
            <a:r>
              <a:rPr lang="ja-JP" altLang="en-US"/>
              <a:t>パスフレーズにより秘密鍵を復号</a:t>
            </a:r>
            <a:endParaRPr kumimoji="1" lang="ja-JP" altLang="en-US"/>
          </a:p>
        </p:txBody>
      </p:sp>
      <p:grpSp>
        <p:nvGrpSpPr>
          <p:cNvPr id="12" name="グループ化 11">
            <a:extLst>
              <a:ext uri="{FF2B5EF4-FFF2-40B4-BE49-F238E27FC236}">
                <a16:creationId xmlns:a16="http://schemas.microsoft.com/office/drawing/2014/main" id="{F0C98587-0AFC-CBAC-60AC-5BEAA3229F94}"/>
              </a:ext>
            </a:extLst>
          </p:cNvPr>
          <p:cNvGrpSpPr/>
          <p:nvPr/>
        </p:nvGrpSpPr>
        <p:grpSpPr>
          <a:xfrm>
            <a:off x="2699166" y="3234711"/>
            <a:ext cx="2608407" cy="1117165"/>
            <a:chOff x="2321124" y="3325447"/>
            <a:chExt cx="3210107" cy="1374870"/>
          </a:xfrm>
        </p:grpSpPr>
        <p:grpSp>
          <p:nvGrpSpPr>
            <p:cNvPr id="13" name="グループ化 12">
              <a:extLst>
                <a:ext uri="{FF2B5EF4-FFF2-40B4-BE49-F238E27FC236}">
                  <a16:creationId xmlns:a16="http://schemas.microsoft.com/office/drawing/2014/main" id="{431078C2-3B85-B32A-4BB6-48634FA76505}"/>
                </a:ext>
              </a:extLst>
            </p:cNvPr>
            <p:cNvGrpSpPr/>
            <p:nvPr/>
          </p:nvGrpSpPr>
          <p:grpSpPr>
            <a:xfrm>
              <a:off x="2818645" y="3508826"/>
              <a:ext cx="756083" cy="1008112"/>
              <a:chOff x="971600" y="980729"/>
              <a:chExt cx="756083" cy="1008112"/>
            </a:xfrm>
          </p:grpSpPr>
          <p:sp>
            <p:nvSpPr>
              <p:cNvPr id="20" name="正方形/長方形 19">
                <a:extLst>
                  <a:ext uri="{FF2B5EF4-FFF2-40B4-BE49-F238E27FC236}">
                    <a16:creationId xmlns:a16="http://schemas.microsoft.com/office/drawing/2014/main" id="{4C76C97B-FFA3-F20E-4E4F-25B89F0289C0}"/>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3A8D96BE-8D0D-C095-2982-0DCA70A85471}"/>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Picture 2" descr="シンプルな南京錠のイラスト（鎖つき）">
              <a:extLst>
                <a:ext uri="{FF2B5EF4-FFF2-40B4-BE49-F238E27FC236}">
                  <a16:creationId xmlns:a16="http://schemas.microsoft.com/office/drawing/2014/main" id="{3487DBA5-823B-72C4-0D6C-2DB84A47A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124" y="3773478"/>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4">
              <a:extLst>
                <a:ext uri="{FF2B5EF4-FFF2-40B4-BE49-F238E27FC236}">
                  <a16:creationId xmlns:a16="http://schemas.microsoft.com/office/drawing/2014/main" id="{56D0CD66-DF54-4F60-5CDB-D5F266A889A7}"/>
                </a:ext>
              </a:extLst>
            </p:cNvPr>
            <p:cNvSpPr/>
            <p:nvPr/>
          </p:nvSpPr>
          <p:spPr>
            <a:xfrm>
              <a:off x="2397122" y="3325447"/>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a:extLst>
                <a:ext uri="{FF2B5EF4-FFF2-40B4-BE49-F238E27FC236}">
                  <a16:creationId xmlns:a16="http://schemas.microsoft.com/office/drawing/2014/main" id="{4E6501BF-31E3-BC46-6CAD-1798A14E2516}"/>
                </a:ext>
              </a:extLst>
            </p:cNvPr>
            <p:cNvSpPr/>
            <p:nvPr/>
          </p:nvSpPr>
          <p:spPr>
            <a:xfrm>
              <a:off x="3937191" y="3749756"/>
              <a:ext cx="735295" cy="434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7387CE7E-C8B4-3CEB-3F5A-57B0EAB58755}"/>
                </a:ext>
              </a:extLst>
            </p:cNvPr>
            <p:cNvGrpSpPr/>
            <p:nvPr/>
          </p:nvGrpSpPr>
          <p:grpSpPr>
            <a:xfrm>
              <a:off x="4775148" y="3462950"/>
              <a:ext cx="756083" cy="1008112"/>
              <a:chOff x="971600" y="980729"/>
              <a:chExt cx="756083" cy="1008112"/>
            </a:xfrm>
          </p:grpSpPr>
          <p:sp>
            <p:nvSpPr>
              <p:cNvPr id="18" name="正方形/長方形 17">
                <a:extLst>
                  <a:ext uri="{FF2B5EF4-FFF2-40B4-BE49-F238E27FC236}">
                    <a16:creationId xmlns:a16="http://schemas.microsoft.com/office/drawing/2014/main" id="{AD03CA07-FC49-8EEC-4B37-FB1CBFC1BB46}"/>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5B3C183-9942-B3C3-05EB-F392F2E4C39A}"/>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2" name="テキスト ボックス 21">
            <a:extLst>
              <a:ext uri="{FF2B5EF4-FFF2-40B4-BE49-F238E27FC236}">
                <a16:creationId xmlns:a16="http://schemas.microsoft.com/office/drawing/2014/main" id="{792DCCD1-36C5-436E-0C25-B9E6B7860E7E}"/>
              </a:ext>
            </a:extLst>
          </p:cNvPr>
          <p:cNvSpPr txBox="1"/>
          <p:nvPr/>
        </p:nvSpPr>
        <p:spPr>
          <a:xfrm>
            <a:off x="90760" y="4476725"/>
            <a:ext cx="2608406" cy="369332"/>
          </a:xfrm>
          <a:prstGeom prst="rect">
            <a:avLst/>
          </a:prstGeom>
          <a:noFill/>
        </p:spPr>
        <p:txBody>
          <a:bodyPr wrap="none" rtlCol="0">
            <a:spAutoFit/>
          </a:bodyPr>
          <a:lstStyle/>
          <a:p>
            <a:r>
              <a:rPr lang="en-US" altLang="ja-JP" dirty="0"/>
              <a:t>(3) </a:t>
            </a:r>
            <a:r>
              <a:rPr lang="ja-JP" altLang="en-US"/>
              <a:t>秘密鍵を使って認証</a:t>
            </a:r>
            <a:endParaRPr kumimoji="1" lang="ja-JP" altLang="en-US"/>
          </a:p>
        </p:txBody>
      </p:sp>
      <p:grpSp>
        <p:nvGrpSpPr>
          <p:cNvPr id="24" name="グループ化 23">
            <a:extLst>
              <a:ext uri="{FF2B5EF4-FFF2-40B4-BE49-F238E27FC236}">
                <a16:creationId xmlns:a16="http://schemas.microsoft.com/office/drawing/2014/main" id="{EF7E6CFD-8EEE-302B-099F-96C35BB2C98D}"/>
              </a:ext>
            </a:extLst>
          </p:cNvPr>
          <p:cNvGrpSpPr/>
          <p:nvPr/>
        </p:nvGrpSpPr>
        <p:grpSpPr>
          <a:xfrm>
            <a:off x="4929884" y="4977224"/>
            <a:ext cx="706486" cy="946642"/>
            <a:chOff x="3963655" y="1196752"/>
            <a:chExt cx="752361" cy="1008112"/>
          </a:xfrm>
        </p:grpSpPr>
        <p:sp>
          <p:nvSpPr>
            <p:cNvPr id="34" name="正方形/長方形 33">
              <a:extLst>
                <a:ext uri="{FF2B5EF4-FFF2-40B4-BE49-F238E27FC236}">
                  <a16:creationId xmlns:a16="http://schemas.microsoft.com/office/drawing/2014/main" id="{C73DB2D2-7550-C40D-334B-60263DDB7963}"/>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三角形 34">
              <a:extLst>
                <a:ext uri="{FF2B5EF4-FFF2-40B4-BE49-F238E27FC236}">
                  <a16:creationId xmlns:a16="http://schemas.microsoft.com/office/drawing/2014/main" id="{92ABF49E-1DF7-404C-DB23-3DCC49A2185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D8312649-2D7D-28CC-87D0-1C15E1877709}"/>
              </a:ext>
            </a:extLst>
          </p:cNvPr>
          <p:cNvGrpSpPr/>
          <p:nvPr/>
        </p:nvGrpSpPr>
        <p:grpSpPr>
          <a:xfrm>
            <a:off x="6546077" y="4771615"/>
            <a:ext cx="1336154" cy="1265695"/>
            <a:chOff x="6140761" y="2760383"/>
            <a:chExt cx="2118829" cy="2007096"/>
          </a:xfrm>
        </p:grpSpPr>
        <p:pic>
          <p:nvPicPr>
            <p:cNvPr id="32" name="図 31">
              <a:extLst>
                <a:ext uri="{FF2B5EF4-FFF2-40B4-BE49-F238E27FC236}">
                  <a16:creationId xmlns:a16="http://schemas.microsoft.com/office/drawing/2014/main" id="{096FA8EC-3154-BF73-37E2-1AE95413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3" name="図 32">
              <a:extLst>
                <a:ext uri="{FF2B5EF4-FFF2-40B4-BE49-F238E27FC236}">
                  <a16:creationId xmlns:a16="http://schemas.microsoft.com/office/drawing/2014/main" id="{C6846F67-EAC6-2779-F5EE-827BEEAB6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6" name="角丸四角形 25">
            <a:extLst>
              <a:ext uri="{FF2B5EF4-FFF2-40B4-BE49-F238E27FC236}">
                <a16:creationId xmlns:a16="http://schemas.microsoft.com/office/drawing/2014/main" id="{C8D2C1AC-5607-17B3-FEEF-EF5D6EF0D618}"/>
              </a:ext>
            </a:extLst>
          </p:cNvPr>
          <p:cNvSpPr/>
          <p:nvPr/>
        </p:nvSpPr>
        <p:spPr>
          <a:xfrm>
            <a:off x="5029747" y="4738001"/>
            <a:ext cx="1413656" cy="140827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磁気ディスク 26">
            <a:extLst>
              <a:ext uri="{FF2B5EF4-FFF2-40B4-BE49-F238E27FC236}">
                <a16:creationId xmlns:a16="http://schemas.microsoft.com/office/drawing/2014/main" id="{990E28D7-BE7F-C978-BBF8-47A8A24A3E49}"/>
              </a:ext>
            </a:extLst>
          </p:cNvPr>
          <p:cNvSpPr/>
          <p:nvPr/>
        </p:nvSpPr>
        <p:spPr>
          <a:xfrm>
            <a:off x="5769670" y="5043466"/>
            <a:ext cx="528882" cy="797348"/>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28" name="グループ化 27">
            <a:extLst>
              <a:ext uri="{FF2B5EF4-FFF2-40B4-BE49-F238E27FC236}">
                <a16:creationId xmlns:a16="http://schemas.microsoft.com/office/drawing/2014/main" id="{0BBEA7FC-FF1F-67B1-75D1-6FAF575ED73A}"/>
              </a:ext>
            </a:extLst>
          </p:cNvPr>
          <p:cNvGrpSpPr/>
          <p:nvPr/>
        </p:nvGrpSpPr>
        <p:grpSpPr>
          <a:xfrm>
            <a:off x="1913765" y="4977224"/>
            <a:ext cx="709981" cy="946642"/>
            <a:chOff x="971600" y="980729"/>
            <a:chExt cx="756083" cy="1008112"/>
          </a:xfrm>
        </p:grpSpPr>
        <p:sp>
          <p:nvSpPr>
            <p:cNvPr id="30" name="正方形/長方形 29">
              <a:extLst>
                <a:ext uri="{FF2B5EF4-FFF2-40B4-BE49-F238E27FC236}">
                  <a16:creationId xmlns:a16="http://schemas.microsoft.com/office/drawing/2014/main" id="{47CEFCDC-ED78-A18C-0DF0-B805E7A2DE5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三角形 30">
              <a:extLst>
                <a:ext uri="{FF2B5EF4-FFF2-40B4-BE49-F238E27FC236}">
                  <a16:creationId xmlns:a16="http://schemas.microsoft.com/office/drawing/2014/main" id="{3B56E216-E68D-2437-8605-7F2CAA2361C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右矢印 28">
            <a:extLst>
              <a:ext uri="{FF2B5EF4-FFF2-40B4-BE49-F238E27FC236}">
                <a16:creationId xmlns:a16="http://schemas.microsoft.com/office/drawing/2014/main" id="{770E8A67-37AF-A779-7FA4-8C86E19EB414}"/>
              </a:ext>
            </a:extLst>
          </p:cNvPr>
          <p:cNvSpPr/>
          <p:nvPr/>
        </p:nvSpPr>
        <p:spPr>
          <a:xfrm>
            <a:off x="3005693" y="5174201"/>
            <a:ext cx="1593898" cy="43962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1062BC0-F79B-DC2C-DEB9-3AA35476CBDD}"/>
              </a:ext>
            </a:extLst>
          </p:cNvPr>
          <p:cNvSpPr txBox="1"/>
          <p:nvPr/>
        </p:nvSpPr>
        <p:spPr>
          <a:xfrm>
            <a:off x="849049" y="6177738"/>
            <a:ext cx="6159701" cy="646331"/>
          </a:xfrm>
          <a:prstGeom prst="rect">
            <a:avLst/>
          </a:prstGeom>
          <a:noFill/>
        </p:spPr>
        <p:txBody>
          <a:bodyPr wrap="square" rtlCol="0">
            <a:spAutoFit/>
          </a:bodyPr>
          <a:lstStyle/>
          <a:p>
            <a:r>
              <a:rPr kumimoji="1" lang="ja-JP" altLang="en-US"/>
              <a:t>パスフレーズによる知識認証で</a:t>
            </a:r>
            <a:r>
              <a:rPr kumimoji="1" lang="en-US" altLang="ja-JP" dirty="0"/>
              <a:t>GitHub</a:t>
            </a:r>
            <a:r>
              <a:rPr kumimoji="1" lang="ja-JP" altLang="en-US"/>
              <a:t>にアクセスしているわけはないことに注意</a:t>
            </a:r>
          </a:p>
        </p:txBody>
      </p:sp>
    </p:spTree>
    <p:extLst>
      <p:ext uri="{BB962C8B-B14F-4D97-AF65-F5344CB8AC3E}">
        <p14:creationId xmlns:p14="http://schemas.microsoft.com/office/powerpoint/2010/main" val="369878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雲 21">
            <a:extLst>
              <a:ext uri="{FF2B5EF4-FFF2-40B4-BE49-F238E27FC236}">
                <a16:creationId xmlns:a16="http://schemas.microsoft.com/office/drawing/2014/main" id="{1BF7C766-0BC7-7586-3964-FEF7CF4ECE12}"/>
              </a:ext>
            </a:extLst>
          </p:cNvPr>
          <p:cNvSpPr/>
          <p:nvPr/>
        </p:nvSpPr>
        <p:spPr>
          <a:xfrm>
            <a:off x="3208241" y="4034666"/>
            <a:ext cx="1080120" cy="97837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122080EE-B04B-EC9A-AB25-B1FBFC32473D}"/>
              </a:ext>
            </a:extLst>
          </p:cNvPr>
          <p:cNvSpPr>
            <a:spLocks noGrp="1"/>
          </p:cNvSpPr>
          <p:nvPr>
            <p:ph type="body" sz="quarter" idx="10"/>
          </p:nvPr>
        </p:nvSpPr>
        <p:spPr/>
        <p:txBody>
          <a:bodyPr/>
          <a:lstStyle/>
          <a:p>
            <a:r>
              <a:rPr kumimoji="1" lang="en-US" altLang="ja-JP" dirty="0"/>
              <a:t>SSH</a:t>
            </a:r>
            <a:r>
              <a:rPr kumimoji="1" lang="ja-JP" altLang="en-US"/>
              <a:t>エージェント</a:t>
            </a:r>
          </a:p>
        </p:txBody>
      </p:sp>
      <p:sp>
        <p:nvSpPr>
          <p:cNvPr id="3" name="テキスト ボックス 2">
            <a:extLst>
              <a:ext uri="{FF2B5EF4-FFF2-40B4-BE49-F238E27FC236}">
                <a16:creationId xmlns:a16="http://schemas.microsoft.com/office/drawing/2014/main" id="{BEEC50E1-0964-F6C2-2892-9189BD241E7B}"/>
              </a:ext>
            </a:extLst>
          </p:cNvPr>
          <p:cNvSpPr txBox="1"/>
          <p:nvPr/>
        </p:nvSpPr>
        <p:spPr>
          <a:xfrm>
            <a:off x="334456" y="943720"/>
            <a:ext cx="5570756" cy="707886"/>
          </a:xfrm>
          <a:prstGeom prst="rect">
            <a:avLst/>
          </a:prstGeom>
          <a:noFill/>
        </p:spPr>
        <p:txBody>
          <a:bodyPr wrap="none" rtlCol="0">
            <a:spAutoFit/>
          </a:bodyPr>
          <a:lstStyle/>
          <a:p>
            <a:r>
              <a:rPr kumimoji="1" lang="ja-JP" altLang="en-US" sz="2000"/>
              <a:t>接続のたびにパスフレーズを入力するのは面倒</a:t>
            </a:r>
            <a:endParaRPr kumimoji="1" lang="en-US" altLang="ja-JP" sz="2000" dirty="0"/>
          </a:p>
          <a:p>
            <a:r>
              <a:rPr lang="ja-JP" altLang="en-US" sz="2000"/>
              <a:t>→</a:t>
            </a:r>
            <a:r>
              <a:rPr lang="en-US" altLang="ja-JP" sz="2000" dirty="0"/>
              <a:t> SSH</a:t>
            </a:r>
            <a:r>
              <a:rPr lang="ja-JP" altLang="en-US" sz="2000"/>
              <a:t>エージェント</a:t>
            </a:r>
            <a:endParaRPr kumimoji="1" lang="ja-JP" altLang="en-US" sz="2000"/>
          </a:p>
        </p:txBody>
      </p:sp>
      <p:pic>
        <p:nvPicPr>
          <p:cNvPr id="7172" name="Picture 4" descr="ホテルのフロントのイラスト（女性）">
            <a:extLst>
              <a:ext uri="{FF2B5EF4-FFF2-40B4-BE49-F238E27FC236}">
                <a16:creationId xmlns:a16="http://schemas.microsoft.com/office/drawing/2014/main" id="{3E087851-416F-CF14-BD33-21182C55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73" y="4136943"/>
            <a:ext cx="1026057" cy="1026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4D0E9F9-798A-23BF-1CBE-4E452C24BA1B}"/>
              </a:ext>
            </a:extLst>
          </p:cNvPr>
          <p:cNvSpPr txBox="1"/>
          <p:nvPr/>
        </p:nvSpPr>
        <p:spPr>
          <a:xfrm>
            <a:off x="294960" y="1709671"/>
            <a:ext cx="3993401" cy="369332"/>
          </a:xfrm>
          <a:prstGeom prst="rect">
            <a:avLst/>
          </a:prstGeom>
          <a:noFill/>
        </p:spPr>
        <p:txBody>
          <a:bodyPr wrap="none" rtlCol="0">
            <a:spAutoFit/>
          </a:bodyPr>
          <a:lstStyle/>
          <a:p>
            <a:r>
              <a:rPr lang="en-US" altLang="ja-JP" dirty="0"/>
              <a:t>(1) </a:t>
            </a:r>
            <a:r>
              <a:rPr lang="ja-JP" altLang="en-US"/>
              <a:t>パスフレーズにより秘密鍵を復号</a:t>
            </a:r>
            <a:endParaRPr kumimoji="1" lang="ja-JP" altLang="en-US"/>
          </a:p>
        </p:txBody>
      </p:sp>
      <p:grpSp>
        <p:nvGrpSpPr>
          <p:cNvPr id="6" name="グループ化 5">
            <a:extLst>
              <a:ext uri="{FF2B5EF4-FFF2-40B4-BE49-F238E27FC236}">
                <a16:creationId xmlns:a16="http://schemas.microsoft.com/office/drawing/2014/main" id="{3ABFD72B-AEC8-F343-E41B-906ECC439144}"/>
              </a:ext>
            </a:extLst>
          </p:cNvPr>
          <p:cNvGrpSpPr/>
          <p:nvPr/>
        </p:nvGrpSpPr>
        <p:grpSpPr>
          <a:xfrm>
            <a:off x="2493795" y="2480325"/>
            <a:ext cx="614363" cy="819152"/>
            <a:chOff x="971600" y="980729"/>
            <a:chExt cx="756083" cy="1008112"/>
          </a:xfrm>
        </p:grpSpPr>
        <p:sp>
          <p:nvSpPr>
            <p:cNvPr id="13" name="正方形/長方形 12">
              <a:extLst>
                <a:ext uri="{FF2B5EF4-FFF2-40B4-BE49-F238E27FC236}">
                  <a16:creationId xmlns:a16="http://schemas.microsoft.com/office/drawing/2014/main" id="{A6294361-22E9-96DA-4D79-321D7B28A79B}"/>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a:extLst>
                <a:ext uri="{FF2B5EF4-FFF2-40B4-BE49-F238E27FC236}">
                  <a16:creationId xmlns:a16="http://schemas.microsoft.com/office/drawing/2014/main" id="{742C4DBB-2565-9ABD-C733-C7FD64AB80E5}"/>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 name="Picture 2" descr="シンプルな南京錠のイラスト（鎖つき）">
            <a:extLst>
              <a:ext uri="{FF2B5EF4-FFF2-40B4-BE49-F238E27FC236}">
                <a16:creationId xmlns:a16="http://schemas.microsoft.com/office/drawing/2014/main" id="{DA697B8A-A52C-A3B9-C5DF-2A6C64427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29" y="2695370"/>
            <a:ext cx="1229734" cy="675235"/>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a:extLst>
              <a:ext uri="{FF2B5EF4-FFF2-40B4-BE49-F238E27FC236}">
                <a16:creationId xmlns:a16="http://schemas.microsoft.com/office/drawing/2014/main" id="{438806FA-FB35-EADB-59C8-55CF434686D8}"/>
              </a:ext>
            </a:extLst>
          </p:cNvPr>
          <p:cNvSpPr/>
          <p:nvPr/>
        </p:nvSpPr>
        <p:spPr>
          <a:xfrm>
            <a:off x="2151282" y="2331318"/>
            <a:ext cx="1106228" cy="1117165"/>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a:extLst>
              <a:ext uri="{FF2B5EF4-FFF2-40B4-BE49-F238E27FC236}">
                <a16:creationId xmlns:a16="http://schemas.microsoft.com/office/drawing/2014/main" id="{96F92E2D-0C94-F7BC-871C-8195626E9DAD}"/>
              </a:ext>
            </a:extLst>
          </p:cNvPr>
          <p:cNvSpPr/>
          <p:nvPr/>
        </p:nvSpPr>
        <p:spPr>
          <a:xfrm>
            <a:off x="3402682" y="2676095"/>
            <a:ext cx="597472" cy="35305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64A2D7E7-0914-F936-38BD-A4B5FEF4EC2D}"/>
              </a:ext>
            </a:extLst>
          </p:cNvPr>
          <p:cNvGrpSpPr/>
          <p:nvPr/>
        </p:nvGrpSpPr>
        <p:grpSpPr>
          <a:xfrm>
            <a:off x="4083573" y="2443048"/>
            <a:ext cx="614363" cy="819152"/>
            <a:chOff x="971600" y="980729"/>
            <a:chExt cx="756083" cy="1008112"/>
          </a:xfrm>
        </p:grpSpPr>
        <p:sp>
          <p:nvSpPr>
            <p:cNvPr id="11" name="正方形/長方形 10">
              <a:extLst>
                <a:ext uri="{FF2B5EF4-FFF2-40B4-BE49-F238E27FC236}">
                  <a16:creationId xmlns:a16="http://schemas.microsoft.com/office/drawing/2014/main" id="{6D58CA04-1A3F-4044-FFE6-13DC10F0775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三角形 11">
              <a:extLst>
                <a:ext uri="{FF2B5EF4-FFF2-40B4-BE49-F238E27FC236}">
                  <a16:creationId xmlns:a16="http://schemas.microsoft.com/office/drawing/2014/main" id="{53AF2A71-B6C1-326D-CD5C-125352B2CB3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5BB8A7FE-5E60-D7E0-2783-C72CF2865460}"/>
              </a:ext>
            </a:extLst>
          </p:cNvPr>
          <p:cNvSpPr txBox="1"/>
          <p:nvPr/>
        </p:nvSpPr>
        <p:spPr>
          <a:xfrm>
            <a:off x="303544" y="3736089"/>
            <a:ext cx="6083717" cy="369332"/>
          </a:xfrm>
          <a:prstGeom prst="rect">
            <a:avLst/>
          </a:prstGeom>
          <a:noFill/>
        </p:spPr>
        <p:txBody>
          <a:bodyPr wrap="none" rtlCol="0">
            <a:spAutoFit/>
          </a:bodyPr>
          <a:lstStyle/>
          <a:p>
            <a:r>
              <a:rPr lang="en-US" altLang="ja-JP" dirty="0"/>
              <a:t>(2) </a:t>
            </a:r>
            <a:r>
              <a:rPr lang="ja-JP" altLang="en-US"/>
              <a:t>復号した秘密鍵を</a:t>
            </a:r>
            <a:r>
              <a:rPr lang="en-US" altLang="ja-JP" dirty="0"/>
              <a:t>SSH</a:t>
            </a:r>
            <a:r>
              <a:rPr lang="ja-JP" altLang="en-US"/>
              <a:t>エージェントに記憶してもらう</a:t>
            </a:r>
            <a:endParaRPr kumimoji="1" lang="ja-JP" altLang="en-US"/>
          </a:p>
        </p:txBody>
      </p:sp>
      <p:grpSp>
        <p:nvGrpSpPr>
          <p:cNvPr id="19" name="グループ化 18">
            <a:extLst>
              <a:ext uri="{FF2B5EF4-FFF2-40B4-BE49-F238E27FC236}">
                <a16:creationId xmlns:a16="http://schemas.microsoft.com/office/drawing/2014/main" id="{EE355A22-F03B-188E-0C4A-FC13E20DA152}"/>
              </a:ext>
            </a:extLst>
          </p:cNvPr>
          <p:cNvGrpSpPr/>
          <p:nvPr/>
        </p:nvGrpSpPr>
        <p:grpSpPr>
          <a:xfrm>
            <a:off x="3537805" y="4232453"/>
            <a:ext cx="420991" cy="561322"/>
            <a:chOff x="971600" y="980729"/>
            <a:chExt cx="756083" cy="1008112"/>
          </a:xfrm>
        </p:grpSpPr>
        <p:sp>
          <p:nvSpPr>
            <p:cNvPr id="20" name="正方形/長方形 19">
              <a:extLst>
                <a:ext uri="{FF2B5EF4-FFF2-40B4-BE49-F238E27FC236}">
                  <a16:creationId xmlns:a16="http://schemas.microsoft.com/office/drawing/2014/main" id="{03CE7A97-D9EE-46E6-F2AF-3462218AAA03}"/>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1550AACA-06B3-5724-F6BE-00549CF6099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BE26D21F-ED25-B872-CF4D-4BD1C8119227}"/>
              </a:ext>
            </a:extLst>
          </p:cNvPr>
          <p:cNvSpPr txBox="1"/>
          <p:nvPr/>
        </p:nvSpPr>
        <p:spPr>
          <a:xfrm>
            <a:off x="347767" y="5282117"/>
            <a:ext cx="6917278" cy="369332"/>
          </a:xfrm>
          <a:prstGeom prst="rect">
            <a:avLst/>
          </a:prstGeom>
          <a:noFill/>
        </p:spPr>
        <p:txBody>
          <a:bodyPr wrap="none" rtlCol="0">
            <a:spAutoFit/>
          </a:bodyPr>
          <a:lstStyle/>
          <a:p>
            <a:r>
              <a:rPr lang="en-US" altLang="ja-JP" dirty="0"/>
              <a:t>(3) </a:t>
            </a:r>
            <a:r>
              <a:rPr lang="ja-JP" altLang="en-US"/>
              <a:t>次回接続から記憶した秘密鍵を使う</a:t>
            </a:r>
            <a:r>
              <a:rPr lang="en-US" altLang="ja-JP" dirty="0"/>
              <a:t>(</a:t>
            </a:r>
            <a:r>
              <a:rPr lang="ja-JP" altLang="en-US"/>
              <a:t>パスフレーズ入力を省略</a:t>
            </a:r>
            <a:r>
              <a:rPr lang="en-US" altLang="ja-JP" dirty="0"/>
              <a:t>)</a:t>
            </a:r>
            <a:endParaRPr kumimoji="1" lang="ja-JP" altLang="en-US"/>
          </a:p>
        </p:txBody>
      </p:sp>
      <p:pic>
        <p:nvPicPr>
          <p:cNvPr id="24" name="Picture 4" descr="ホテルのフロントのイラスト（女性）">
            <a:extLst>
              <a:ext uri="{FF2B5EF4-FFF2-40B4-BE49-F238E27FC236}">
                <a16:creationId xmlns:a16="http://schemas.microsoft.com/office/drawing/2014/main" id="{3BD61B1C-592A-707A-6C40-DDEB4FA22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1" y="5687914"/>
            <a:ext cx="949437" cy="94943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5FB834EB-7DF8-2FDA-91AF-1629B16C626F}"/>
              </a:ext>
            </a:extLst>
          </p:cNvPr>
          <p:cNvGrpSpPr/>
          <p:nvPr/>
        </p:nvGrpSpPr>
        <p:grpSpPr>
          <a:xfrm>
            <a:off x="2151282" y="5722042"/>
            <a:ext cx="4008532" cy="945825"/>
            <a:chOff x="1943082" y="4953593"/>
            <a:chExt cx="6356026" cy="1499724"/>
          </a:xfrm>
        </p:grpSpPr>
        <p:grpSp>
          <p:nvGrpSpPr>
            <p:cNvPr id="27" name="グループ化 26">
              <a:extLst>
                <a:ext uri="{FF2B5EF4-FFF2-40B4-BE49-F238E27FC236}">
                  <a16:creationId xmlns:a16="http://schemas.microsoft.com/office/drawing/2014/main" id="{F81AD2C7-49DF-C0F4-2545-F7AACF856A8D}"/>
                </a:ext>
              </a:extLst>
            </p:cNvPr>
            <p:cNvGrpSpPr/>
            <p:nvPr/>
          </p:nvGrpSpPr>
          <p:grpSpPr>
            <a:xfrm>
              <a:off x="5155051" y="5208350"/>
              <a:ext cx="752361" cy="1008112"/>
              <a:chOff x="3963655" y="1196752"/>
              <a:chExt cx="752361" cy="1008112"/>
            </a:xfrm>
          </p:grpSpPr>
          <p:sp>
            <p:nvSpPr>
              <p:cNvPr id="37" name="正方形/長方形 36">
                <a:extLst>
                  <a:ext uri="{FF2B5EF4-FFF2-40B4-BE49-F238E27FC236}">
                    <a16:creationId xmlns:a16="http://schemas.microsoft.com/office/drawing/2014/main" id="{96C0ABA8-54CF-56C5-7A46-C15FCF480AEA}"/>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2D960068-BBCB-0DBF-4D81-A90E650BAF1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E6DB69B0-A581-E6DD-1045-CEFD903606D0}"/>
                </a:ext>
              </a:extLst>
            </p:cNvPr>
            <p:cNvGrpSpPr/>
            <p:nvPr/>
          </p:nvGrpSpPr>
          <p:grpSpPr>
            <a:xfrm>
              <a:off x="6876191" y="4989390"/>
              <a:ext cx="1422917" cy="1347882"/>
              <a:chOff x="6140761" y="2760383"/>
              <a:chExt cx="2118829" cy="2007096"/>
            </a:xfrm>
          </p:grpSpPr>
          <p:pic>
            <p:nvPicPr>
              <p:cNvPr id="35" name="図 34">
                <a:extLst>
                  <a:ext uri="{FF2B5EF4-FFF2-40B4-BE49-F238E27FC236}">
                    <a16:creationId xmlns:a16="http://schemas.microsoft.com/office/drawing/2014/main" id="{3E138380-A635-F941-70D4-17B3264EB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6" name="図 35">
                <a:extLst>
                  <a:ext uri="{FF2B5EF4-FFF2-40B4-BE49-F238E27FC236}">
                    <a16:creationId xmlns:a16="http://schemas.microsoft.com/office/drawing/2014/main" id="{F0F6687E-7DAB-E5A0-B462-3C75ED4F0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9" name="角丸四角形 28">
              <a:extLst>
                <a:ext uri="{FF2B5EF4-FFF2-40B4-BE49-F238E27FC236}">
                  <a16:creationId xmlns:a16="http://schemas.microsoft.com/office/drawing/2014/main" id="{8A7776C9-7DC2-0176-1D93-53EA2D7107DD}"/>
                </a:ext>
              </a:extLst>
            </p:cNvPr>
            <p:cNvSpPr/>
            <p:nvPr/>
          </p:nvSpPr>
          <p:spPr>
            <a:xfrm>
              <a:off x="5261399" y="4953593"/>
              <a:ext cx="1505451" cy="1499724"/>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磁気ディスク 29">
              <a:extLst>
                <a:ext uri="{FF2B5EF4-FFF2-40B4-BE49-F238E27FC236}">
                  <a16:creationId xmlns:a16="http://schemas.microsoft.com/office/drawing/2014/main" id="{E496C0A3-80E5-2C9F-D74C-56259112BE29}"/>
                </a:ext>
              </a:extLst>
            </p:cNvPr>
            <p:cNvSpPr/>
            <p:nvPr/>
          </p:nvSpPr>
          <p:spPr>
            <a:xfrm>
              <a:off x="6049369" y="5278893"/>
              <a:ext cx="563225" cy="849124"/>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31" name="グループ化 30">
              <a:extLst>
                <a:ext uri="{FF2B5EF4-FFF2-40B4-BE49-F238E27FC236}">
                  <a16:creationId xmlns:a16="http://schemas.microsoft.com/office/drawing/2014/main" id="{EBFEF39F-F6A9-4F71-FA41-146E596384F4}"/>
                </a:ext>
              </a:extLst>
            </p:cNvPr>
            <p:cNvGrpSpPr/>
            <p:nvPr/>
          </p:nvGrpSpPr>
          <p:grpSpPr>
            <a:xfrm>
              <a:off x="1943082" y="5208350"/>
              <a:ext cx="756083" cy="1008112"/>
              <a:chOff x="971600" y="980729"/>
              <a:chExt cx="756083" cy="1008112"/>
            </a:xfrm>
          </p:grpSpPr>
          <p:sp>
            <p:nvSpPr>
              <p:cNvPr id="33" name="正方形/長方形 32">
                <a:extLst>
                  <a:ext uri="{FF2B5EF4-FFF2-40B4-BE49-F238E27FC236}">
                    <a16:creationId xmlns:a16="http://schemas.microsoft.com/office/drawing/2014/main" id="{6C247EA0-71D7-B8DE-0997-B4E950C0520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AB783E84-F7BD-1A04-29E1-2DD281F0109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矢印 31">
              <a:extLst>
                <a:ext uri="{FF2B5EF4-FFF2-40B4-BE49-F238E27FC236}">
                  <a16:creationId xmlns:a16="http://schemas.microsoft.com/office/drawing/2014/main" id="{465EB636-DB58-D11B-CD72-94E42584DFC2}"/>
                </a:ext>
              </a:extLst>
            </p:cNvPr>
            <p:cNvSpPr/>
            <p:nvPr/>
          </p:nvSpPr>
          <p:spPr>
            <a:xfrm>
              <a:off x="3105914" y="5418117"/>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4095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4E41DF-0114-7B5B-E541-E0BD2278C38C}"/>
              </a:ext>
            </a:extLst>
          </p:cNvPr>
          <p:cNvSpPr>
            <a:spLocks noGrp="1"/>
          </p:cNvSpPr>
          <p:nvPr>
            <p:ph type="body" sz="quarter" idx="10"/>
          </p:nvPr>
        </p:nvSpPr>
        <p:spPr/>
        <p:txBody>
          <a:bodyPr/>
          <a:lstStyle/>
          <a:p>
            <a:r>
              <a:rPr kumimoji="1" lang="ja-JP" altLang="en-US"/>
              <a:t>多段</a:t>
            </a:r>
            <a:r>
              <a:rPr kumimoji="1" lang="en-US" altLang="ja-JP" dirty="0"/>
              <a:t>SSH</a:t>
            </a:r>
          </a:p>
        </p:txBody>
      </p:sp>
      <p:pic>
        <p:nvPicPr>
          <p:cNvPr id="3" name="Picture 8" descr="パソコンを使う女性のイラスト">
            <a:extLst>
              <a:ext uri="{FF2B5EF4-FFF2-40B4-BE49-F238E27FC236}">
                <a16:creationId xmlns:a16="http://schemas.microsoft.com/office/drawing/2014/main" id="{7BE32CB3-C536-1042-81D7-086949F71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64164"/>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B2BB3EA-6099-97C6-204C-77D0B27EBD1E}"/>
              </a:ext>
            </a:extLst>
          </p:cNvPr>
          <p:cNvSpPr txBox="1"/>
          <p:nvPr/>
        </p:nvSpPr>
        <p:spPr>
          <a:xfrm>
            <a:off x="971600" y="2824615"/>
            <a:ext cx="1085554" cy="461665"/>
          </a:xfrm>
          <a:prstGeom prst="rect">
            <a:avLst/>
          </a:prstGeom>
          <a:noFill/>
        </p:spPr>
        <p:txBody>
          <a:bodyPr wrap="none" rtlCol="0">
            <a:spAutoFit/>
          </a:bodyPr>
          <a:lstStyle/>
          <a:p>
            <a:r>
              <a:rPr lang="ja-JP" altLang="en-US" sz="2400" dirty="0"/>
              <a:t>ユーザ</a:t>
            </a:r>
            <a:endParaRPr kumimoji="1" lang="ja-JP" altLang="en-US" sz="2400" dirty="0"/>
          </a:p>
        </p:txBody>
      </p:sp>
      <p:pic>
        <p:nvPicPr>
          <p:cNvPr id="5" name="Picture 6" descr="サーバのイラスト（グレー）">
            <a:extLst>
              <a:ext uri="{FF2B5EF4-FFF2-40B4-BE49-F238E27FC236}">
                <a16:creationId xmlns:a16="http://schemas.microsoft.com/office/drawing/2014/main" id="{3EF0C4FD-191D-6069-5300-4CEDE793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90" y="174305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B1C5B59-3B93-1405-ACD4-EE42FD823B73}"/>
              </a:ext>
            </a:extLst>
          </p:cNvPr>
          <p:cNvSpPr txBox="1"/>
          <p:nvPr/>
        </p:nvSpPr>
        <p:spPr>
          <a:xfrm>
            <a:off x="3670506" y="3008746"/>
            <a:ext cx="1107996" cy="461665"/>
          </a:xfrm>
          <a:prstGeom prst="rect">
            <a:avLst/>
          </a:prstGeom>
          <a:noFill/>
        </p:spPr>
        <p:txBody>
          <a:bodyPr wrap="none" rtlCol="0">
            <a:spAutoFit/>
          </a:bodyPr>
          <a:lstStyle/>
          <a:p>
            <a:r>
              <a:rPr lang="ja-JP" altLang="en-US" sz="2400"/>
              <a:t>サーバ</a:t>
            </a:r>
            <a:endParaRPr kumimoji="1" lang="ja-JP" altLang="en-US" sz="2400" dirty="0"/>
          </a:p>
        </p:txBody>
      </p:sp>
      <p:pic>
        <p:nvPicPr>
          <p:cNvPr id="8" name="図 7">
            <a:extLst>
              <a:ext uri="{FF2B5EF4-FFF2-40B4-BE49-F238E27FC236}">
                <a16:creationId xmlns:a16="http://schemas.microsoft.com/office/drawing/2014/main" id="{39BEFE46-6171-A6B0-8793-0D0B40C0B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6320" y="2287959"/>
            <a:ext cx="720787" cy="720787"/>
          </a:xfrm>
          <a:prstGeom prst="rect">
            <a:avLst/>
          </a:prstGeom>
        </p:spPr>
      </p:pic>
      <p:pic>
        <p:nvPicPr>
          <p:cNvPr id="9" name="図 8">
            <a:extLst>
              <a:ext uri="{FF2B5EF4-FFF2-40B4-BE49-F238E27FC236}">
                <a16:creationId xmlns:a16="http://schemas.microsoft.com/office/drawing/2014/main" id="{FA883302-2AE9-61AA-B2FD-9837128B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457" y="1743051"/>
            <a:ext cx="1336154" cy="547824"/>
          </a:xfrm>
          <a:prstGeom prst="rect">
            <a:avLst/>
          </a:prstGeom>
        </p:spPr>
      </p:pic>
      <p:sp>
        <p:nvSpPr>
          <p:cNvPr id="10" name="左右矢印 9">
            <a:extLst>
              <a:ext uri="{FF2B5EF4-FFF2-40B4-BE49-F238E27FC236}">
                <a16:creationId xmlns:a16="http://schemas.microsoft.com/office/drawing/2014/main" id="{BE3F9009-C33F-8DE3-1A4D-217172650585}"/>
              </a:ext>
            </a:extLst>
          </p:cNvPr>
          <p:cNvSpPr/>
          <p:nvPr/>
        </p:nvSpPr>
        <p:spPr>
          <a:xfrm>
            <a:off x="2411760"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6A704F7B-C0E4-1987-7F2E-2B598C4DF082}"/>
              </a:ext>
            </a:extLst>
          </p:cNvPr>
          <p:cNvSpPr/>
          <p:nvPr/>
        </p:nvSpPr>
        <p:spPr>
          <a:xfrm>
            <a:off x="5013151"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F792587-426B-6E69-F17D-1EDACEB3967A}"/>
              </a:ext>
            </a:extLst>
          </p:cNvPr>
          <p:cNvSpPr txBox="1"/>
          <p:nvPr/>
        </p:nvSpPr>
        <p:spPr>
          <a:xfrm>
            <a:off x="179512" y="1136431"/>
            <a:ext cx="6673622" cy="369332"/>
          </a:xfrm>
          <a:prstGeom prst="rect">
            <a:avLst/>
          </a:prstGeom>
          <a:noFill/>
        </p:spPr>
        <p:txBody>
          <a:bodyPr wrap="none" rtlCol="0">
            <a:spAutoFit/>
          </a:bodyPr>
          <a:lstStyle/>
          <a:p>
            <a:r>
              <a:rPr kumimoji="1" lang="ja-JP" altLang="en-US"/>
              <a:t>まずサーバにログインし、サーバから</a:t>
            </a:r>
            <a:r>
              <a:rPr kumimoji="1" lang="en-US" altLang="ja-JP" dirty="0"/>
              <a:t>GitHub</a:t>
            </a:r>
            <a:r>
              <a:rPr lang="ja-JP" altLang="en-US"/>
              <a:t>にアクセスしたい</a:t>
            </a:r>
            <a:endParaRPr kumimoji="1" lang="ja-JP" altLang="en-US"/>
          </a:p>
        </p:txBody>
      </p:sp>
      <p:sp>
        <p:nvSpPr>
          <p:cNvPr id="13" name="テキスト ボックス 12">
            <a:extLst>
              <a:ext uri="{FF2B5EF4-FFF2-40B4-BE49-F238E27FC236}">
                <a16:creationId xmlns:a16="http://schemas.microsoft.com/office/drawing/2014/main" id="{AAEF7A22-987A-2F68-0940-717A4F52B430}"/>
              </a:ext>
            </a:extLst>
          </p:cNvPr>
          <p:cNvSpPr txBox="1"/>
          <p:nvPr/>
        </p:nvSpPr>
        <p:spPr>
          <a:xfrm>
            <a:off x="323528" y="3920795"/>
            <a:ext cx="6904454" cy="646331"/>
          </a:xfrm>
          <a:prstGeom prst="rect">
            <a:avLst/>
          </a:prstGeom>
          <a:noFill/>
        </p:spPr>
        <p:txBody>
          <a:bodyPr wrap="none" rtlCol="0">
            <a:spAutoFit/>
          </a:bodyPr>
          <a:lstStyle/>
          <a:p>
            <a:r>
              <a:rPr lang="en-US" altLang="ja-JP" dirty="0"/>
              <a:t>GitHub</a:t>
            </a:r>
            <a:r>
              <a:rPr lang="ja-JP" altLang="en-US"/>
              <a:t>から見たらサーバが接続元なので、そこに秘密鍵が欲しい</a:t>
            </a:r>
            <a:endParaRPr lang="en-US" altLang="ja-JP" dirty="0"/>
          </a:p>
          <a:p>
            <a:r>
              <a:rPr kumimoji="1" lang="ja-JP" altLang="en-US"/>
              <a:t>しかし、サーバに秘密鍵を置きたくない→</a:t>
            </a:r>
            <a:r>
              <a:rPr kumimoji="1" lang="en-US" altLang="ja-JP" dirty="0"/>
              <a:t>SSH</a:t>
            </a:r>
            <a:r>
              <a:rPr kumimoji="1" lang="ja-JP" altLang="en-US"/>
              <a:t>エージェント転送</a:t>
            </a:r>
          </a:p>
        </p:txBody>
      </p:sp>
    </p:spTree>
    <p:extLst>
      <p:ext uri="{BB962C8B-B14F-4D97-AF65-F5344CB8AC3E}">
        <p14:creationId xmlns:p14="http://schemas.microsoft.com/office/powerpoint/2010/main" val="397992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5874B3-4B6B-30EB-73EC-6171500410C0}"/>
              </a:ext>
            </a:extLst>
          </p:cNvPr>
          <p:cNvSpPr>
            <a:spLocks noGrp="1"/>
          </p:cNvSpPr>
          <p:nvPr>
            <p:ph type="body" sz="quarter" idx="10"/>
          </p:nvPr>
        </p:nvSpPr>
        <p:spPr/>
        <p:txBody>
          <a:bodyPr/>
          <a:lstStyle/>
          <a:p>
            <a:r>
              <a:rPr kumimoji="1" lang="en-US" altLang="ja-JP" dirty="0"/>
              <a:t>SSH</a:t>
            </a:r>
            <a:r>
              <a:rPr kumimoji="1" lang="ja-JP" altLang="en-US"/>
              <a:t>エージェント転送</a:t>
            </a:r>
          </a:p>
        </p:txBody>
      </p:sp>
      <p:pic>
        <p:nvPicPr>
          <p:cNvPr id="3" name="Picture 8" descr="パソコンを使う女性のイラスト">
            <a:extLst>
              <a:ext uri="{FF2B5EF4-FFF2-40B4-BE49-F238E27FC236}">
                <a16:creationId xmlns:a16="http://schemas.microsoft.com/office/drawing/2014/main" id="{3DE45D33-6175-5DCE-13A6-C81AE015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55" y="1456223"/>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8AF8586-527A-77FC-56C2-A1A21AFB6C7D}"/>
              </a:ext>
            </a:extLst>
          </p:cNvPr>
          <p:cNvSpPr txBox="1"/>
          <p:nvPr/>
        </p:nvSpPr>
        <p:spPr>
          <a:xfrm>
            <a:off x="1341755" y="2616674"/>
            <a:ext cx="1085554" cy="461665"/>
          </a:xfrm>
          <a:prstGeom prst="rect">
            <a:avLst/>
          </a:prstGeom>
          <a:noFill/>
        </p:spPr>
        <p:txBody>
          <a:bodyPr wrap="none" rtlCol="0">
            <a:spAutoFit/>
          </a:bodyPr>
          <a:lstStyle/>
          <a:p>
            <a:r>
              <a:rPr lang="ja-JP" altLang="en-US" sz="2400" dirty="0"/>
              <a:t>ユーザ</a:t>
            </a:r>
            <a:endParaRPr kumimoji="1" lang="ja-JP" altLang="en-US" sz="2400" dirty="0"/>
          </a:p>
        </p:txBody>
      </p:sp>
      <p:grpSp>
        <p:nvGrpSpPr>
          <p:cNvPr id="5" name="グループ化 4">
            <a:extLst>
              <a:ext uri="{FF2B5EF4-FFF2-40B4-BE49-F238E27FC236}">
                <a16:creationId xmlns:a16="http://schemas.microsoft.com/office/drawing/2014/main" id="{0C11D945-E8B6-2B7C-F2B2-45D97F867FCA}"/>
              </a:ext>
            </a:extLst>
          </p:cNvPr>
          <p:cNvGrpSpPr/>
          <p:nvPr/>
        </p:nvGrpSpPr>
        <p:grpSpPr>
          <a:xfrm>
            <a:off x="2599952" y="3701275"/>
            <a:ext cx="420991" cy="561322"/>
            <a:chOff x="971600" y="980729"/>
            <a:chExt cx="756083" cy="1008112"/>
          </a:xfrm>
        </p:grpSpPr>
        <p:sp>
          <p:nvSpPr>
            <p:cNvPr id="6" name="正方形/長方形 5">
              <a:extLst>
                <a:ext uri="{FF2B5EF4-FFF2-40B4-BE49-F238E27FC236}">
                  <a16:creationId xmlns:a16="http://schemas.microsoft.com/office/drawing/2014/main" id="{78AE654B-1B2D-9A95-3BF3-247A86D4E772}"/>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三角形 6">
              <a:extLst>
                <a:ext uri="{FF2B5EF4-FFF2-40B4-BE49-F238E27FC236}">
                  <a16:creationId xmlns:a16="http://schemas.microsoft.com/office/drawing/2014/main" id="{2F70151C-C469-129A-7682-BF943D6133F5}"/>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Picture 4" descr="ホテルのフロントのイラスト（女性）">
            <a:extLst>
              <a:ext uri="{FF2B5EF4-FFF2-40B4-BE49-F238E27FC236}">
                <a16:creationId xmlns:a16="http://schemas.microsoft.com/office/drawing/2014/main" id="{E3EDFC80-AAE8-E1FF-5790-39ABBC29A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361" y="343652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ホテルのフロントのイラスト">
            <a:extLst>
              <a:ext uri="{FF2B5EF4-FFF2-40B4-BE49-F238E27FC236}">
                <a16:creationId xmlns:a16="http://schemas.microsoft.com/office/drawing/2014/main" id="{AE40D239-2359-8993-4360-FDC828E4F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9631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サーバのイラスト（グレー）">
            <a:extLst>
              <a:ext uri="{FF2B5EF4-FFF2-40B4-BE49-F238E27FC236}">
                <a16:creationId xmlns:a16="http://schemas.microsoft.com/office/drawing/2014/main" id="{B6B87ED8-4279-C746-F106-D065C2F60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121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FA7B8DA-267A-5359-BB19-1D64C9E0A654}"/>
              </a:ext>
            </a:extLst>
          </p:cNvPr>
          <p:cNvSpPr txBox="1"/>
          <p:nvPr/>
        </p:nvSpPr>
        <p:spPr>
          <a:xfrm>
            <a:off x="4399016" y="2706906"/>
            <a:ext cx="1107996" cy="461665"/>
          </a:xfrm>
          <a:prstGeom prst="rect">
            <a:avLst/>
          </a:prstGeom>
          <a:noFill/>
        </p:spPr>
        <p:txBody>
          <a:bodyPr wrap="none" rtlCol="0">
            <a:spAutoFit/>
          </a:bodyPr>
          <a:lstStyle/>
          <a:p>
            <a:r>
              <a:rPr lang="ja-JP" altLang="en-US" sz="2400"/>
              <a:t>サーバ</a:t>
            </a:r>
            <a:endParaRPr kumimoji="1" lang="ja-JP" altLang="en-US" sz="2400" dirty="0"/>
          </a:p>
        </p:txBody>
      </p:sp>
      <p:sp>
        <p:nvSpPr>
          <p:cNvPr id="11" name="テキスト ボックス 10">
            <a:extLst>
              <a:ext uri="{FF2B5EF4-FFF2-40B4-BE49-F238E27FC236}">
                <a16:creationId xmlns:a16="http://schemas.microsoft.com/office/drawing/2014/main" id="{8FBAB7C3-BFD4-F970-0121-CA85C0F86930}"/>
              </a:ext>
            </a:extLst>
          </p:cNvPr>
          <p:cNvSpPr txBox="1"/>
          <p:nvPr/>
        </p:nvSpPr>
        <p:spPr>
          <a:xfrm>
            <a:off x="1202140" y="4385957"/>
            <a:ext cx="1569660" cy="646331"/>
          </a:xfrm>
          <a:prstGeom prst="rect">
            <a:avLst/>
          </a:prstGeom>
          <a:noFill/>
        </p:spPr>
        <p:txBody>
          <a:bodyPr wrap="none" rtlCol="0">
            <a:spAutoFit/>
          </a:bodyPr>
          <a:lstStyle/>
          <a:p>
            <a:r>
              <a:rPr lang="ja-JP" altLang="en-US"/>
              <a:t>ユーザ</a:t>
            </a:r>
            <a:r>
              <a:rPr lang="en-US" altLang="ja-JP" dirty="0"/>
              <a:t>PC</a:t>
            </a:r>
            <a:r>
              <a:rPr lang="ja-JP" altLang="en-US"/>
              <a:t>の</a:t>
            </a:r>
            <a:endParaRPr lang="en-US" altLang="ja-JP" dirty="0"/>
          </a:p>
          <a:p>
            <a:r>
              <a:rPr kumimoji="1" lang="ja-JP" altLang="en-US"/>
              <a:t>エージェント</a:t>
            </a:r>
            <a:endParaRPr kumimoji="1" lang="ja-JP" altLang="en-US" dirty="0"/>
          </a:p>
        </p:txBody>
      </p:sp>
      <p:sp>
        <p:nvSpPr>
          <p:cNvPr id="12" name="テキスト ボックス 11">
            <a:extLst>
              <a:ext uri="{FF2B5EF4-FFF2-40B4-BE49-F238E27FC236}">
                <a16:creationId xmlns:a16="http://schemas.microsoft.com/office/drawing/2014/main" id="{A4ED8F4A-82CA-C9F6-2225-9EC96F173FB6}"/>
              </a:ext>
            </a:extLst>
          </p:cNvPr>
          <p:cNvSpPr txBox="1"/>
          <p:nvPr/>
        </p:nvSpPr>
        <p:spPr>
          <a:xfrm>
            <a:off x="4373817" y="4512652"/>
            <a:ext cx="1569660" cy="646331"/>
          </a:xfrm>
          <a:prstGeom prst="rect">
            <a:avLst/>
          </a:prstGeom>
          <a:noFill/>
        </p:spPr>
        <p:txBody>
          <a:bodyPr wrap="none" rtlCol="0">
            <a:spAutoFit/>
          </a:bodyPr>
          <a:lstStyle/>
          <a:p>
            <a:r>
              <a:rPr lang="ja-JP" altLang="en-US"/>
              <a:t>サーバの</a:t>
            </a:r>
            <a:endParaRPr lang="en-US" altLang="ja-JP" dirty="0"/>
          </a:p>
          <a:p>
            <a:r>
              <a:rPr kumimoji="1" lang="ja-JP" altLang="en-US"/>
              <a:t>エージェント</a:t>
            </a:r>
            <a:endParaRPr kumimoji="1" lang="ja-JP" altLang="en-US" dirty="0"/>
          </a:p>
        </p:txBody>
      </p:sp>
      <p:sp>
        <p:nvSpPr>
          <p:cNvPr id="13" name="左右矢印 12">
            <a:extLst>
              <a:ext uri="{FF2B5EF4-FFF2-40B4-BE49-F238E27FC236}">
                <a16:creationId xmlns:a16="http://schemas.microsoft.com/office/drawing/2014/main" id="{AB84E30F-8242-093D-BA87-98D217E6F7D9}"/>
              </a:ext>
            </a:extLst>
          </p:cNvPr>
          <p:cNvSpPr/>
          <p:nvPr/>
        </p:nvSpPr>
        <p:spPr>
          <a:xfrm>
            <a:off x="2810448" y="202062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B271FB25-61EA-760E-763F-BDBC31909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3758" y="2028798"/>
            <a:ext cx="720787" cy="720787"/>
          </a:xfrm>
          <a:prstGeom prst="rect">
            <a:avLst/>
          </a:prstGeom>
        </p:spPr>
      </p:pic>
      <p:pic>
        <p:nvPicPr>
          <p:cNvPr id="15" name="図 14">
            <a:extLst>
              <a:ext uri="{FF2B5EF4-FFF2-40B4-BE49-F238E27FC236}">
                <a16:creationId xmlns:a16="http://schemas.microsoft.com/office/drawing/2014/main" id="{491C1CEF-896E-FD03-ED83-47C5A6BBB2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5895" y="1483890"/>
            <a:ext cx="1336154" cy="547824"/>
          </a:xfrm>
          <a:prstGeom prst="rect">
            <a:avLst/>
          </a:prstGeom>
        </p:spPr>
      </p:pic>
      <p:sp>
        <p:nvSpPr>
          <p:cNvPr id="16" name="左右矢印 15">
            <a:extLst>
              <a:ext uri="{FF2B5EF4-FFF2-40B4-BE49-F238E27FC236}">
                <a16:creationId xmlns:a16="http://schemas.microsoft.com/office/drawing/2014/main" id="{3B4A6DAF-53D9-8ECD-AAD4-B74CC0CFAD6D}"/>
              </a:ext>
            </a:extLst>
          </p:cNvPr>
          <p:cNvSpPr/>
          <p:nvPr/>
        </p:nvSpPr>
        <p:spPr>
          <a:xfrm>
            <a:off x="5780589" y="1909059"/>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0D1F3938-6E87-BCCB-E612-86095570EC3A}"/>
              </a:ext>
            </a:extLst>
          </p:cNvPr>
          <p:cNvGrpSpPr/>
          <p:nvPr/>
        </p:nvGrpSpPr>
        <p:grpSpPr>
          <a:xfrm>
            <a:off x="3969659" y="3689430"/>
            <a:ext cx="420991" cy="561322"/>
            <a:chOff x="971600" y="980729"/>
            <a:chExt cx="756083" cy="1008112"/>
          </a:xfrm>
        </p:grpSpPr>
        <p:sp>
          <p:nvSpPr>
            <p:cNvPr id="18" name="正方形/長方形 17">
              <a:extLst>
                <a:ext uri="{FF2B5EF4-FFF2-40B4-BE49-F238E27FC236}">
                  <a16:creationId xmlns:a16="http://schemas.microsoft.com/office/drawing/2014/main" id="{360EBBEA-8D40-034B-4480-FA8F7B637A84}"/>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67FEE65-B2B4-7627-DBB0-DE5DB1AA27F6}"/>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右矢印 19">
            <a:extLst>
              <a:ext uri="{FF2B5EF4-FFF2-40B4-BE49-F238E27FC236}">
                <a16:creationId xmlns:a16="http://schemas.microsoft.com/office/drawing/2014/main" id="{FFB124EF-5393-1A15-9E0D-5769562B2E46}"/>
              </a:ext>
            </a:extLst>
          </p:cNvPr>
          <p:cNvSpPr/>
          <p:nvPr/>
        </p:nvSpPr>
        <p:spPr>
          <a:xfrm>
            <a:off x="3143717" y="379097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A6DFBD19-5BF6-6689-A118-710A4F7EDDDC}"/>
              </a:ext>
            </a:extLst>
          </p:cNvPr>
          <p:cNvGrpSpPr/>
          <p:nvPr/>
        </p:nvGrpSpPr>
        <p:grpSpPr>
          <a:xfrm>
            <a:off x="7270785" y="3639153"/>
            <a:ext cx="420991" cy="561322"/>
            <a:chOff x="971600" y="980729"/>
            <a:chExt cx="756083" cy="1008112"/>
          </a:xfrm>
        </p:grpSpPr>
        <p:sp>
          <p:nvSpPr>
            <p:cNvPr id="22" name="正方形/長方形 21">
              <a:extLst>
                <a:ext uri="{FF2B5EF4-FFF2-40B4-BE49-F238E27FC236}">
                  <a16:creationId xmlns:a16="http://schemas.microsoft.com/office/drawing/2014/main" id="{9DC29149-F1A3-F9FB-81A4-F368771810AD}"/>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三角形 22">
              <a:extLst>
                <a:ext uri="{FF2B5EF4-FFF2-40B4-BE49-F238E27FC236}">
                  <a16:creationId xmlns:a16="http://schemas.microsoft.com/office/drawing/2014/main" id="{B2DC0E5F-9BAC-B107-1FD5-0DBFD1A7087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右矢印 23">
            <a:extLst>
              <a:ext uri="{FF2B5EF4-FFF2-40B4-BE49-F238E27FC236}">
                <a16:creationId xmlns:a16="http://schemas.microsoft.com/office/drawing/2014/main" id="{EA9902B4-CDF7-2F30-AFBB-9F3A30FAAFD3}"/>
              </a:ext>
            </a:extLst>
          </p:cNvPr>
          <p:cNvSpPr/>
          <p:nvPr/>
        </p:nvSpPr>
        <p:spPr>
          <a:xfrm>
            <a:off x="5892732" y="3750745"/>
            <a:ext cx="936104"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DE222CC3-901E-F871-BF3D-9D525B3D868A}"/>
              </a:ext>
            </a:extLst>
          </p:cNvPr>
          <p:cNvGrpSpPr/>
          <p:nvPr/>
        </p:nvGrpSpPr>
        <p:grpSpPr>
          <a:xfrm>
            <a:off x="7730379" y="3639153"/>
            <a:ext cx="424166" cy="561322"/>
            <a:chOff x="3963655" y="1196752"/>
            <a:chExt cx="752361" cy="1008112"/>
          </a:xfrm>
        </p:grpSpPr>
        <p:sp>
          <p:nvSpPr>
            <p:cNvPr id="27" name="正方形/長方形 26">
              <a:extLst>
                <a:ext uri="{FF2B5EF4-FFF2-40B4-BE49-F238E27FC236}">
                  <a16:creationId xmlns:a16="http://schemas.microsoft.com/office/drawing/2014/main" id="{2E28D80F-215D-8256-ED97-8ED6C0A7BE64}"/>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三角形 27">
              <a:extLst>
                <a:ext uri="{FF2B5EF4-FFF2-40B4-BE49-F238E27FC236}">
                  <a16:creationId xmlns:a16="http://schemas.microsoft.com/office/drawing/2014/main" id="{F122AC2D-D795-FAA2-12CA-73C3734C8000}"/>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433CE9F-AD2F-0C81-B347-626F900456BF}"/>
              </a:ext>
            </a:extLst>
          </p:cNvPr>
          <p:cNvSpPr txBox="1"/>
          <p:nvPr/>
        </p:nvSpPr>
        <p:spPr>
          <a:xfrm>
            <a:off x="433896" y="5445946"/>
            <a:ext cx="7632848" cy="646331"/>
          </a:xfrm>
          <a:prstGeom prst="rect">
            <a:avLst/>
          </a:prstGeom>
          <a:noFill/>
        </p:spPr>
        <p:txBody>
          <a:bodyPr wrap="square" rtlCol="0">
            <a:spAutoFit/>
          </a:bodyPr>
          <a:lstStyle/>
          <a:p>
            <a:r>
              <a:rPr kumimoji="1" lang="en-US" altLang="ja-JP" dirty="0"/>
              <a:t>SSH</a:t>
            </a:r>
            <a:r>
              <a:rPr kumimoji="1" lang="ja-JP" altLang="en-US"/>
              <a:t>エージェントが秘密鍵の情報を転送することで、</a:t>
            </a:r>
            <a:r>
              <a:rPr kumimoji="1" lang="en-US" altLang="ja-JP" dirty="0"/>
              <a:t>GitHub</a:t>
            </a:r>
            <a:r>
              <a:rPr kumimoji="1" lang="ja-JP" altLang="en-US"/>
              <a:t>は接続したクライアントが登録済みの公開鍵の所持者であるとわかる</a:t>
            </a:r>
          </a:p>
        </p:txBody>
      </p:sp>
      <p:sp>
        <p:nvSpPr>
          <p:cNvPr id="30" name="テキスト ボックス 29">
            <a:extLst>
              <a:ext uri="{FF2B5EF4-FFF2-40B4-BE49-F238E27FC236}">
                <a16:creationId xmlns:a16="http://schemas.microsoft.com/office/drawing/2014/main" id="{6C96F780-056F-93F6-F4A5-BC78C314F080}"/>
              </a:ext>
            </a:extLst>
          </p:cNvPr>
          <p:cNvSpPr txBox="1"/>
          <p:nvPr/>
        </p:nvSpPr>
        <p:spPr>
          <a:xfrm>
            <a:off x="7164288" y="4571836"/>
            <a:ext cx="1107996" cy="369332"/>
          </a:xfrm>
          <a:prstGeom prst="rect">
            <a:avLst/>
          </a:prstGeom>
          <a:noFill/>
        </p:spPr>
        <p:txBody>
          <a:bodyPr wrap="none" rtlCol="0">
            <a:spAutoFit/>
          </a:bodyPr>
          <a:lstStyle/>
          <a:p>
            <a:r>
              <a:rPr lang="ja-JP" altLang="en-US"/>
              <a:t>認証成功</a:t>
            </a:r>
            <a:endParaRPr kumimoji="1" lang="ja-JP" altLang="en-US" dirty="0"/>
          </a:p>
        </p:txBody>
      </p:sp>
    </p:spTree>
    <p:extLst>
      <p:ext uri="{BB962C8B-B14F-4D97-AF65-F5344CB8AC3E}">
        <p14:creationId xmlns:p14="http://schemas.microsoft.com/office/powerpoint/2010/main" val="307124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A3F23F-16F9-8C1E-D672-B19E717DD6D5}"/>
              </a:ext>
            </a:extLst>
          </p:cNvPr>
          <p:cNvSpPr>
            <a:spLocks noGrp="1"/>
          </p:cNvSpPr>
          <p:nvPr>
            <p:ph type="body" sz="quarter" idx="10"/>
          </p:nvPr>
        </p:nvSpPr>
        <p:spPr/>
        <p:txBody>
          <a:bodyPr/>
          <a:lstStyle/>
          <a:p>
            <a:r>
              <a:rPr kumimoji="1" lang="en-US" altLang="ja-JP" dirty="0"/>
              <a:t>SSH</a:t>
            </a:r>
            <a:r>
              <a:rPr kumimoji="1" lang="ja-JP" altLang="en-US"/>
              <a:t>エージェントのまとめ</a:t>
            </a:r>
          </a:p>
        </p:txBody>
      </p:sp>
      <p:sp>
        <p:nvSpPr>
          <p:cNvPr id="3" name="テキスト ボックス 2">
            <a:extLst>
              <a:ext uri="{FF2B5EF4-FFF2-40B4-BE49-F238E27FC236}">
                <a16:creationId xmlns:a16="http://schemas.microsoft.com/office/drawing/2014/main" id="{0286F93C-0DF9-D94D-96DD-364750FB5434}"/>
              </a:ext>
            </a:extLst>
          </p:cNvPr>
          <p:cNvSpPr txBox="1"/>
          <p:nvPr/>
        </p:nvSpPr>
        <p:spPr>
          <a:xfrm>
            <a:off x="251520" y="1268760"/>
            <a:ext cx="6149440" cy="523220"/>
          </a:xfrm>
          <a:prstGeom prst="rect">
            <a:avLst/>
          </a:prstGeom>
          <a:noFill/>
        </p:spPr>
        <p:txBody>
          <a:bodyPr wrap="none" rtlCol="0">
            <a:spAutoFit/>
          </a:bodyPr>
          <a:lstStyle/>
          <a:p>
            <a:r>
              <a:rPr kumimoji="1" lang="en-US" altLang="ja-JP" sz="2800" dirty="0"/>
              <a:t>SSH</a:t>
            </a:r>
            <a:r>
              <a:rPr kumimoji="1" lang="ja-JP" altLang="en-US" sz="2800"/>
              <a:t>エージェントの役割は以下の</a:t>
            </a:r>
            <a:r>
              <a:rPr kumimoji="1" lang="en-US" altLang="ja-JP" sz="2800" dirty="0"/>
              <a:t>2</a:t>
            </a:r>
            <a:r>
              <a:rPr kumimoji="1" lang="ja-JP" altLang="en-US" sz="2800"/>
              <a:t>つ</a:t>
            </a:r>
          </a:p>
        </p:txBody>
      </p:sp>
      <p:sp>
        <p:nvSpPr>
          <p:cNvPr id="4" name="テキスト ボックス 3">
            <a:extLst>
              <a:ext uri="{FF2B5EF4-FFF2-40B4-BE49-F238E27FC236}">
                <a16:creationId xmlns:a16="http://schemas.microsoft.com/office/drawing/2014/main" id="{5E11E759-BAD2-8233-847A-63546F603B7D}"/>
              </a:ext>
            </a:extLst>
          </p:cNvPr>
          <p:cNvSpPr txBox="1"/>
          <p:nvPr/>
        </p:nvSpPr>
        <p:spPr>
          <a:xfrm>
            <a:off x="611560" y="1916832"/>
            <a:ext cx="4955203" cy="830997"/>
          </a:xfrm>
          <a:prstGeom prst="rect">
            <a:avLst/>
          </a:prstGeom>
          <a:noFill/>
        </p:spPr>
        <p:txBody>
          <a:bodyPr wrap="none" rtlCol="0">
            <a:spAutoFit/>
          </a:bodyPr>
          <a:lstStyle/>
          <a:p>
            <a:pPr marL="457200" indent="-457200">
              <a:buAutoNum type="arabicPeriod"/>
            </a:pPr>
            <a:r>
              <a:rPr kumimoji="1" lang="ja-JP" altLang="en-US" sz="2400"/>
              <a:t>復号済みの秘密鍵を記憶する</a:t>
            </a:r>
            <a:endParaRPr kumimoji="1" lang="en-US" altLang="ja-JP" sz="2400" dirty="0"/>
          </a:p>
          <a:p>
            <a:pPr marL="457200" indent="-457200">
              <a:buAutoNum type="arabicPeriod"/>
            </a:pPr>
            <a:r>
              <a:rPr kumimoji="1" lang="ja-JP" altLang="en-US" sz="2400"/>
              <a:t>別の接続先に秘密鍵を転送する</a:t>
            </a:r>
          </a:p>
        </p:txBody>
      </p:sp>
      <p:sp>
        <p:nvSpPr>
          <p:cNvPr id="5" name="テキスト ボックス 4">
            <a:extLst>
              <a:ext uri="{FF2B5EF4-FFF2-40B4-BE49-F238E27FC236}">
                <a16:creationId xmlns:a16="http://schemas.microsoft.com/office/drawing/2014/main" id="{9D4DF36D-DF8E-BB27-1E46-074B3E5BCE87}"/>
              </a:ext>
            </a:extLst>
          </p:cNvPr>
          <p:cNvSpPr txBox="1"/>
          <p:nvPr/>
        </p:nvSpPr>
        <p:spPr>
          <a:xfrm>
            <a:off x="134973" y="3140816"/>
            <a:ext cx="8874053" cy="830997"/>
          </a:xfrm>
          <a:prstGeom prst="rect">
            <a:avLst/>
          </a:prstGeom>
          <a:noFill/>
        </p:spPr>
        <p:txBody>
          <a:bodyPr wrap="square" rtlCol="0">
            <a:spAutoFit/>
          </a:bodyPr>
          <a:lstStyle/>
          <a:p>
            <a:r>
              <a:rPr kumimoji="1" lang="en-US" altLang="ja-JP" sz="2400" dirty="0"/>
              <a:t>SSH</a:t>
            </a:r>
            <a:r>
              <a:rPr kumimoji="1" lang="ja-JP" altLang="en-US" sz="2400"/>
              <a:t>エージェントを使うためには、</a:t>
            </a:r>
            <a:r>
              <a:rPr kumimoji="1" lang="en-US" altLang="ja-JP" sz="2400" dirty="0"/>
              <a:t>SSH</a:t>
            </a:r>
            <a:r>
              <a:rPr kumimoji="1" lang="ja-JP" altLang="en-US" sz="2400"/>
              <a:t>エージェントが起動し、常駐している必要がある</a:t>
            </a:r>
          </a:p>
        </p:txBody>
      </p:sp>
      <p:sp>
        <p:nvSpPr>
          <p:cNvPr id="6" name="テキスト ボックス 5">
            <a:extLst>
              <a:ext uri="{FF2B5EF4-FFF2-40B4-BE49-F238E27FC236}">
                <a16:creationId xmlns:a16="http://schemas.microsoft.com/office/drawing/2014/main" id="{6C224D0F-E929-3A7D-972D-B47C590E7624}"/>
              </a:ext>
            </a:extLst>
          </p:cNvPr>
          <p:cNvSpPr txBox="1"/>
          <p:nvPr/>
        </p:nvSpPr>
        <p:spPr>
          <a:xfrm>
            <a:off x="628224" y="4102423"/>
            <a:ext cx="6699270" cy="646331"/>
          </a:xfrm>
          <a:prstGeom prst="rect">
            <a:avLst/>
          </a:prstGeom>
          <a:noFill/>
        </p:spPr>
        <p:txBody>
          <a:bodyPr wrap="none" rtlCol="0">
            <a:spAutoFit/>
          </a:bodyPr>
          <a:lstStyle/>
          <a:p>
            <a:r>
              <a:rPr kumimoji="1" lang="en-US" altLang="ja-JP" dirty="0"/>
              <a:t>Mac</a:t>
            </a:r>
            <a:r>
              <a:rPr kumimoji="1" lang="ja-JP" altLang="en-US"/>
              <a:t>は</a:t>
            </a:r>
            <a:r>
              <a:rPr kumimoji="1" lang="en-US" altLang="ja-JP" dirty="0" err="1"/>
              <a:t>KeyChain</a:t>
            </a:r>
            <a:r>
              <a:rPr kumimoji="1" lang="ja-JP" altLang="en-US"/>
              <a:t>が</a:t>
            </a:r>
            <a:r>
              <a:rPr kumimoji="1" lang="en-US" altLang="ja-JP" dirty="0"/>
              <a:t>SSH</a:t>
            </a:r>
            <a:r>
              <a:rPr kumimoji="1" lang="ja-JP" altLang="en-US"/>
              <a:t>エージェントを兼ねる</a:t>
            </a:r>
            <a:endParaRPr kumimoji="1" lang="en-US" altLang="ja-JP" dirty="0"/>
          </a:p>
          <a:p>
            <a:r>
              <a:rPr lang="en-US" altLang="ja-JP" dirty="0"/>
              <a:t>Windows (WSL)</a:t>
            </a:r>
            <a:r>
              <a:rPr lang="ja-JP" altLang="en-US"/>
              <a:t>は別途</a:t>
            </a:r>
            <a:r>
              <a:rPr lang="en-US" altLang="ja-JP" dirty="0"/>
              <a:t>SSH</a:t>
            </a:r>
            <a:r>
              <a:rPr lang="ja-JP" altLang="en-US"/>
              <a:t>エージェントを起動する必要がある</a:t>
            </a:r>
            <a:endParaRPr kumimoji="1" lang="ja-JP" altLang="en-US"/>
          </a:p>
        </p:txBody>
      </p:sp>
      <p:sp>
        <p:nvSpPr>
          <p:cNvPr id="7" name="テキスト ボックス 6">
            <a:extLst>
              <a:ext uri="{FF2B5EF4-FFF2-40B4-BE49-F238E27FC236}">
                <a16:creationId xmlns:a16="http://schemas.microsoft.com/office/drawing/2014/main" id="{F70143F2-D750-C663-99E6-E7BDDACBF434}"/>
              </a:ext>
            </a:extLst>
          </p:cNvPr>
          <p:cNvSpPr txBox="1"/>
          <p:nvPr/>
        </p:nvSpPr>
        <p:spPr>
          <a:xfrm>
            <a:off x="108229" y="4989998"/>
            <a:ext cx="4008256" cy="461665"/>
          </a:xfrm>
          <a:prstGeom prst="rect">
            <a:avLst/>
          </a:prstGeom>
          <a:noFill/>
        </p:spPr>
        <p:txBody>
          <a:bodyPr wrap="square" rtlCol="0">
            <a:spAutoFit/>
          </a:bodyPr>
          <a:lstStyle/>
          <a:p>
            <a:r>
              <a:rPr kumimoji="1" lang="en-US" altLang="ja-JP" sz="2400" dirty="0"/>
              <a:t>SSH</a:t>
            </a:r>
            <a:r>
              <a:rPr kumimoji="1" lang="ja-JP" altLang="en-US" sz="2400"/>
              <a:t>エージェントの使い方</a:t>
            </a:r>
          </a:p>
        </p:txBody>
      </p:sp>
      <p:sp>
        <p:nvSpPr>
          <p:cNvPr id="8" name="テキスト ボックス 7">
            <a:extLst>
              <a:ext uri="{FF2B5EF4-FFF2-40B4-BE49-F238E27FC236}">
                <a16:creationId xmlns:a16="http://schemas.microsoft.com/office/drawing/2014/main" id="{9FC1A4F7-4D86-F49B-DC20-586A4002A949}"/>
              </a:ext>
            </a:extLst>
          </p:cNvPr>
          <p:cNvSpPr txBox="1"/>
          <p:nvPr/>
        </p:nvSpPr>
        <p:spPr>
          <a:xfrm>
            <a:off x="611560" y="5500752"/>
            <a:ext cx="5814412" cy="923330"/>
          </a:xfrm>
          <a:prstGeom prst="rect">
            <a:avLst/>
          </a:prstGeom>
          <a:noFill/>
        </p:spPr>
        <p:txBody>
          <a:bodyPr wrap="none" rtlCol="0">
            <a:spAutoFit/>
          </a:bodyPr>
          <a:lstStyle/>
          <a:p>
            <a:r>
              <a:rPr kumimoji="1" lang="ja-JP" altLang="en-US"/>
              <a:t>復号した秘密鍵の記憶には</a:t>
            </a:r>
            <a:r>
              <a:rPr kumimoji="1" lang="en-US" altLang="ja-JP" dirty="0"/>
              <a:t> ssh-add</a:t>
            </a:r>
          </a:p>
          <a:p>
            <a:r>
              <a:rPr lang="en-US" altLang="ja-JP" dirty="0"/>
              <a:t>SSH</a:t>
            </a:r>
            <a:r>
              <a:rPr lang="ja-JP" altLang="en-US"/>
              <a:t>エージェント転送をする場合は</a:t>
            </a:r>
            <a:r>
              <a:rPr lang="en-US" altLang="ja-JP" dirty="0"/>
              <a:t> ssh –A</a:t>
            </a:r>
            <a:r>
              <a:rPr lang="ja-JP" altLang="en-US"/>
              <a:t>オプション</a:t>
            </a:r>
            <a:endParaRPr lang="en-US" altLang="ja-JP" dirty="0"/>
          </a:p>
          <a:p>
            <a:r>
              <a:rPr kumimoji="1" lang="ja-JP" altLang="en-US"/>
              <a:t>ログアウトしたら秘密鍵の情報は消える</a:t>
            </a:r>
          </a:p>
        </p:txBody>
      </p:sp>
    </p:spTree>
    <p:extLst>
      <p:ext uri="{BB962C8B-B14F-4D97-AF65-F5344CB8AC3E}">
        <p14:creationId xmlns:p14="http://schemas.microsoft.com/office/powerpoint/2010/main" val="268466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1EB989-AE26-453E-1295-A5B195407E06}"/>
              </a:ext>
            </a:extLst>
          </p:cNvPr>
          <p:cNvSpPr>
            <a:spLocks noGrp="1"/>
          </p:cNvSpPr>
          <p:nvPr>
            <p:ph type="body" sz="quarter" idx="10"/>
          </p:nvPr>
        </p:nvSpPr>
        <p:spPr/>
        <p:txBody>
          <a:bodyPr/>
          <a:lstStyle/>
          <a:p>
            <a:r>
              <a:rPr kumimoji="1" lang="ja-JP" altLang="en-US"/>
              <a:t>端末とは</a:t>
            </a:r>
          </a:p>
        </p:txBody>
      </p:sp>
      <p:sp>
        <p:nvSpPr>
          <p:cNvPr id="5" name="テキスト ボックス 4">
            <a:extLst>
              <a:ext uri="{FF2B5EF4-FFF2-40B4-BE49-F238E27FC236}">
                <a16:creationId xmlns:a16="http://schemas.microsoft.com/office/drawing/2014/main" id="{B42D6352-F7F0-6DE5-DBB3-8D948F4413AF}"/>
              </a:ext>
            </a:extLst>
          </p:cNvPr>
          <p:cNvSpPr txBox="1"/>
          <p:nvPr/>
        </p:nvSpPr>
        <p:spPr>
          <a:xfrm>
            <a:off x="251520" y="1052736"/>
            <a:ext cx="8109592" cy="646331"/>
          </a:xfrm>
          <a:prstGeom prst="rect">
            <a:avLst/>
          </a:prstGeom>
          <a:noFill/>
        </p:spPr>
        <p:txBody>
          <a:bodyPr wrap="square" rtlCol="0">
            <a:spAutoFit/>
          </a:bodyPr>
          <a:lstStyle/>
          <a:p>
            <a:r>
              <a:rPr kumimoji="1" lang="ja-JP" altLang="en-US"/>
              <a:t>もともとは大型コンピュータ</a:t>
            </a:r>
            <a:r>
              <a:rPr kumimoji="1" lang="en-US" altLang="ja-JP" dirty="0"/>
              <a:t>(</a:t>
            </a:r>
            <a:r>
              <a:rPr kumimoji="1" lang="ja-JP" altLang="en-US"/>
              <a:t>ホスト</a:t>
            </a:r>
            <a:r>
              <a:rPr kumimoji="1" lang="en-US" altLang="ja-JP" dirty="0"/>
              <a:t>)</a:t>
            </a:r>
            <a:r>
              <a:rPr kumimoji="1" lang="ja-JP" altLang="en-US"/>
              <a:t>に接続され、利用者が命令を送るためのインタフェースのこと</a:t>
            </a:r>
          </a:p>
        </p:txBody>
      </p:sp>
      <p:pic>
        <p:nvPicPr>
          <p:cNvPr id="1030" name="Picture 6" descr="サーバーのイラスト">
            <a:extLst>
              <a:ext uri="{FF2B5EF4-FFF2-40B4-BE49-F238E27FC236}">
                <a16:creationId xmlns:a16="http://schemas.microsoft.com/office/drawing/2014/main" id="{827C6DD9-1126-6881-99E3-D06BD3042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578" y="1674649"/>
            <a:ext cx="2107952" cy="1965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会社で働く人のイラスト（男性）">
            <a:extLst>
              <a:ext uri="{FF2B5EF4-FFF2-40B4-BE49-F238E27FC236}">
                <a16:creationId xmlns:a16="http://schemas.microsoft.com/office/drawing/2014/main" id="{1173BDFD-98C2-620C-CCBD-34641B2E4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80"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会社で働く人のイラスト（女性）">
            <a:extLst>
              <a:ext uri="{FF2B5EF4-FFF2-40B4-BE49-F238E27FC236}">
                <a16:creationId xmlns:a16="http://schemas.microsoft.com/office/drawing/2014/main" id="{3257EB04-F786-B4F3-B10E-1A4CB60D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488"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働く人のイラスト（白人男性）">
            <a:extLst>
              <a:ext uri="{FF2B5EF4-FFF2-40B4-BE49-F238E27FC236}">
                <a16:creationId xmlns:a16="http://schemas.microsoft.com/office/drawing/2014/main" id="{7ED35470-A979-AD1A-1063-98802C85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784"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働く人のイラスト（白人女性）">
            <a:extLst>
              <a:ext uri="{FF2B5EF4-FFF2-40B4-BE49-F238E27FC236}">
                <a16:creationId xmlns:a16="http://schemas.microsoft.com/office/drawing/2014/main" id="{203068A8-17A8-E17F-3A92-E6DFC00BA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71FCA230-ACE0-21DF-C076-60CEF4057ECF}"/>
              </a:ext>
            </a:extLst>
          </p:cNvPr>
          <p:cNvSpPr txBox="1"/>
          <p:nvPr/>
        </p:nvSpPr>
        <p:spPr>
          <a:xfrm>
            <a:off x="5714012" y="1884321"/>
            <a:ext cx="2262158" cy="369332"/>
          </a:xfrm>
          <a:prstGeom prst="rect">
            <a:avLst/>
          </a:prstGeom>
          <a:noFill/>
        </p:spPr>
        <p:txBody>
          <a:bodyPr wrap="none" rtlCol="0">
            <a:spAutoFit/>
          </a:bodyPr>
          <a:lstStyle/>
          <a:p>
            <a:r>
              <a:rPr kumimoji="1" lang="ja-JP" altLang="en-US"/>
              <a:t>ホストコンピュータ</a:t>
            </a:r>
            <a:endParaRPr lang="en-US" altLang="ja-JP" dirty="0"/>
          </a:p>
        </p:txBody>
      </p:sp>
      <p:cxnSp>
        <p:nvCxnSpPr>
          <p:cNvPr id="26" name="カギ線コネクタ 25">
            <a:extLst>
              <a:ext uri="{FF2B5EF4-FFF2-40B4-BE49-F238E27FC236}">
                <a16:creationId xmlns:a16="http://schemas.microsoft.com/office/drawing/2014/main" id="{C69FC7ED-8495-24FB-B911-180E3EC7DF5B}"/>
              </a:ext>
            </a:extLst>
          </p:cNvPr>
          <p:cNvCxnSpPr>
            <a:stCxn id="1030" idx="2"/>
            <a:endCxn id="1032" idx="0"/>
          </p:cNvCxnSpPr>
          <p:nvPr/>
        </p:nvCxnSpPr>
        <p:spPr>
          <a:xfrm rot="5400000">
            <a:off x="2682826" y="2531362"/>
            <a:ext cx="615776" cy="2833680"/>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A402A9FB-5691-7338-21E3-3394A6D05EE0}"/>
              </a:ext>
            </a:extLst>
          </p:cNvPr>
          <p:cNvCxnSpPr>
            <a:stCxn id="1030" idx="2"/>
            <a:endCxn id="1036" idx="0"/>
          </p:cNvCxnSpPr>
          <p:nvPr/>
        </p:nvCxnSpPr>
        <p:spPr>
          <a:xfrm rot="5400000">
            <a:off x="3572678" y="3421214"/>
            <a:ext cx="615776" cy="10539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4C309BBF-ED99-13FC-561A-DE6460AF417B}"/>
              </a:ext>
            </a:extLst>
          </p:cNvPr>
          <p:cNvCxnSpPr>
            <a:stCxn id="1030" idx="2"/>
            <a:endCxn id="1034" idx="0"/>
          </p:cNvCxnSpPr>
          <p:nvPr/>
        </p:nvCxnSpPr>
        <p:spPr>
          <a:xfrm rot="16200000" flipH="1">
            <a:off x="4462530" y="3585338"/>
            <a:ext cx="615776" cy="725728"/>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7062E9CF-37F4-4005-3478-0E80DADDBDAB}"/>
              </a:ext>
            </a:extLst>
          </p:cNvPr>
          <p:cNvCxnSpPr>
            <a:stCxn id="1030" idx="2"/>
            <a:endCxn id="1038" idx="0"/>
          </p:cNvCxnSpPr>
          <p:nvPr/>
        </p:nvCxnSpPr>
        <p:spPr>
          <a:xfrm rot="16200000" flipH="1">
            <a:off x="5352382" y="2695486"/>
            <a:ext cx="615776" cy="250543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E3369DA-E9E7-7DAD-D7C3-911E4456D862}"/>
              </a:ext>
            </a:extLst>
          </p:cNvPr>
          <p:cNvSpPr txBox="1"/>
          <p:nvPr/>
        </p:nvSpPr>
        <p:spPr>
          <a:xfrm>
            <a:off x="2737866" y="5481678"/>
            <a:ext cx="3339376" cy="369332"/>
          </a:xfrm>
          <a:prstGeom prst="rect">
            <a:avLst/>
          </a:prstGeom>
          <a:noFill/>
        </p:spPr>
        <p:txBody>
          <a:bodyPr wrap="none" rtlCol="0">
            <a:spAutoFit/>
          </a:bodyPr>
          <a:lstStyle/>
          <a:p>
            <a:r>
              <a:rPr kumimoji="1" lang="ja-JP" altLang="en-US"/>
              <a:t>端末</a:t>
            </a:r>
            <a:r>
              <a:rPr kumimoji="1" lang="en-US" altLang="ja-JP" dirty="0"/>
              <a:t>(</a:t>
            </a:r>
            <a:r>
              <a:rPr kumimoji="1" lang="ja-JP" altLang="en-US"/>
              <a:t>ユーザーインタフェース</a:t>
            </a:r>
            <a:r>
              <a:rPr kumimoji="1" lang="en-US" altLang="ja-JP" dirty="0"/>
              <a:t>)</a:t>
            </a:r>
            <a:endParaRPr lang="en-US" altLang="ja-JP" dirty="0"/>
          </a:p>
        </p:txBody>
      </p:sp>
      <p:sp>
        <p:nvSpPr>
          <p:cNvPr id="34" name="テキスト ボックス 33">
            <a:extLst>
              <a:ext uri="{FF2B5EF4-FFF2-40B4-BE49-F238E27FC236}">
                <a16:creationId xmlns:a16="http://schemas.microsoft.com/office/drawing/2014/main" id="{19672534-9DF9-429A-D2E8-87BEE2455347}"/>
              </a:ext>
            </a:extLst>
          </p:cNvPr>
          <p:cNvSpPr txBox="1"/>
          <p:nvPr/>
        </p:nvSpPr>
        <p:spPr>
          <a:xfrm>
            <a:off x="467544" y="6060935"/>
            <a:ext cx="7274260" cy="646331"/>
          </a:xfrm>
          <a:prstGeom prst="rect">
            <a:avLst/>
          </a:prstGeom>
          <a:noFill/>
        </p:spPr>
        <p:txBody>
          <a:bodyPr wrap="square" rtlCol="0">
            <a:spAutoFit/>
          </a:bodyPr>
          <a:lstStyle/>
          <a:p>
            <a:r>
              <a:rPr kumimoji="1" lang="ja-JP" altLang="en-US"/>
              <a:t>ホストコンピュータは高価であり、複数人で共有して利用するために端末が必要だった</a:t>
            </a:r>
            <a:endParaRPr kumimoji="1" lang="en-US" altLang="ja-JP" dirty="0"/>
          </a:p>
        </p:txBody>
      </p:sp>
    </p:spTree>
    <p:extLst>
      <p:ext uri="{BB962C8B-B14F-4D97-AF65-F5344CB8AC3E}">
        <p14:creationId xmlns:p14="http://schemas.microsoft.com/office/powerpoint/2010/main" val="27048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B803B1-E013-4E0B-1A0C-9D5C31099E62}"/>
              </a:ext>
            </a:extLst>
          </p:cNvPr>
          <p:cNvSpPr>
            <a:spLocks noGrp="1"/>
          </p:cNvSpPr>
          <p:nvPr>
            <p:ph type="body" sz="quarter" idx="10"/>
          </p:nvPr>
        </p:nvSpPr>
        <p:spPr/>
        <p:txBody>
          <a:bodyPr/>
          <a:lstStyle/>
          <a:p>
            <a:r>
              <a:rPr kumimoji="1" lang="ja-JP" altLang="en-US"/>
              <a:t>端末エミュレータ</a:t>
            </a:r>
          </a:p>
        </p:txBody>
      </p:sp>
      <p:sp>
        <p:nvSpPr>
          <p:cNvPr id="3" name="テキスト ボックス 2">
            <a:extLst>
              <a:ext uri="{FF2B5EF4-FFF2-40B4-BE49-F238E27FC236}">
                <a16:creationId xmlns:a16="http://schemas.microsoft.com/office/drawing/2014/main" id="{AA90B78B-8A15-8C9C-BC3B-A4E535B9B1A7}"/>
              </a:ext>
            </a:extLst>
          </p:cNvPr>
          <p:cNvSpPr txBox="1"/>
          <p:nvPr/>
        </p:nvSpPr>
        <p:spPr>
          <a:xfrm>
            <a:off x="3131840" y="5336601"/>
            <a:ext cx="5181951" cy="923330"/>
          </a:xfrm>
          <a:prstGeom prst="rect">
            <a:avLst/>
          </a:prstGeom>
          <a:noFill/>
        </p:spPr>
        <p:txBody>
          <a:bodyPr wrap="square" rtlCol="0">
            <a:spAutoFit/>
          </a:bodyPr>
          <a:lstStyle/>
          <a:p>
            <a:r>
              <a:rPr kumimoji="1" lang="en-US" altLang="ja-JP" dirty="0"/>
              <a:t>Mac</a:t>
            </a:r>
            <a:r>
              <a:rPr kumimoji="1" lang="ja-JP" altLang="en-US"/>
              <a:t>の「ターミナル」や</a:t>
            </a:r>
            <a:r>
              <a:rPr kumimoji="1" lang="en-US" altLang="ja-JP" dirty="0"/>
              <a:t>WSL</a:t>
            </a:r>
            <a:r>
              <a:rPr kumimoji="1" lang="ja-JP" altLang="en-US"/>
              <a:t>の</a:t>
            </a:r>
            <a:r>
              <a:rPr kumimoji="1" lang="en-US" altLang="ja-JP" dirty="0"/>
              <a:t>Ubuntu</a:t>
            </a:r>
            <a:r>
              <a:rPr lang="ja-JP" altLang="en-US"/>
              <a:t>の画面は、「端末エミュレータ」と呼ばれ、</a:t>
            </a:r>
            <a:r>
              <a:rPr kumimoji="1" lang="en-US" altLang="ja-JP" dirty="0"/>
              <a:t>VT100</a:t>
            </a:r>
            <a:r>
              <a:rPr kumimoji="1" lang="ja-JP" altLang="en-US"/>
              <a:t>の動作をエミュレートするものがほとんど</a:t>
            </a:r>
          </a:p>
        </p:txBody>
      </p:sp>
      <p:pic>
        <p:nvPicPr>
          <p:cNvPr id="4" name="図 3">
            <a:extLst>
              <a:ext uri="{FF2B5EF4-FFF2-40B4-BE49-F238E27FC236}">
                <a16:creationId xmlns:a16="http://schemas.microsoft.com/office/drawing/2014/main" id="{7A7C1B7A-9A48-7172-799C-8CA0BD0A3208}"/>
              </a:ext>
            </a:extLst>
          </p:cNvPr>
          <p:cNvPicPr>
            <a:picLocks noChangeAspect="1"/>
          </p:cNvPicPr>
          <p:nvPr/>
        </p:nvPicPr>
        <p:blipFill>
          <a:blip r:embed="rId2"/>
          <a:stretch>
            <a:fillRect/>
          </a:stretch>
        </p:blipFill>
        <p:spPr>
          <a:xfrm>
            <a:off x="522195" y="5047907"/>
            <a:ext cx="2321902" cy="1635885"/>
          </a:xfrm>
          <a:prstGeom prst="rect">
            <a:avLst/>
          </a:prstGeom>
        </p:spPr>
      </p:pic>
      <p:sp>
        <p:nvSpPr>
          <p:cNvPr id="5" name="テキスト ボックス 4">
            <a:extLst>
              <a:ext uri="{FF2B5EF4-FFF2-40B4-BE49-F238E27FC236}">
                <a16:creationId xmlns:a16="http://schemas.microsoft.com/office/drawing/2014/main" id="{FD9299CD-8118-8D56-1190-73AD208042C9}"/>
              </a:ext>
            </a:extLst>
          </p:cNvPr>
          <p:cNvSpPr txBox="1"/>
          <p:nvPr/>
        </p:nvSpPr>
        <p:spPr>
          <a:xfrm>
            <a:off x="5646986" y="4414827"/>
            <a:ext cx="3320009" cy="369332"/>
          </a:xfrm>
          <a:prstGeom prst="rect">
            <a:avLst/>
          </a:prstGeom>
          <a:noFill/>
        </p:spPr>
        <p:txBody>
          <a:bodyPr wrap="square">
            <a:spAutoFit/>
          </a:bodyPr>
          <a:lstStyle/>
          <a:p>
            <a:pPr algn="ctr"/>
            <a:r>
              <a:rPr lang="ja-JP" altLang="en-US" sz="900"/>
              <a:t>ClickRick </a:t>
            </a:r>
            <a:r>
              <a:rPr lang="en-US" altLang="ja-JP" sz="900" dirty="0"/>
              <a:t>–</a:t>
            </a:r>
            <a:r>
              <a:rPr lang="ja-JP" altLang="en-US" sz="900"/>
              <a:t> </a:t>
            </a:r>
            <a:r>
              <a:rPr lang="en-US" altLang="ja-JP" sz="900" dirty="0"/>
              <a:t>CC-BY-SA 3.0</a:t>
            </a:r>
          </a:p>
          <a:p>
            <a:pPr algn="ctr"/>
            <a:r>
              <a:rPr lang="ja-JP" altLang="en-US" sz="900"/>
              <a:t>https://commons.wikimedia.org/w/index.php?curid=6693684</a:t>
            </a:r>
          </a:p>
        </p:txBody>
      </p:sp>
      <p:sp>
        <p:nvSpPr>
          <p:cNvPr id="7" name="テキスト ボックス 6">
            <a:extLst>
              <a:ext uri="{FF2B5EF4-FFF2-40B4-BE49-F238E27FC236}">
                <a16:creationId xmlns:a16="http://schemas.microsoft.com/office/drawing/2014/main" id="{6F9ACE68-5E52-7DF0-2B7B-A94FEF0F2D9F}"/>
              </a:ext>
            </a:extLst>
          </p:cNvPr>
          <p:cNvSpPr txBox="1"/>
          <p:nvPr/>
        </p:nvSpPr>
        <p:spPr>
          <a:xfrm>
            <a:off x="1776314" y="2592550"/>
            <a:ext cx="1107996" cy="461665"/>
          </a:xfrm>
          <a:prstGeom prst="rect">
            <a:avLst/>
          </a:prstGeom>
          <a:noFill/>
        </p:spPr>
        <p:txBody>
          <a:bodyPr wrap="none" rtlCol="0">
            <a:spAutoFit/>
          </a:bodyPr>
          <a:lstStyle/>
          <a:p>
            <a:r>
              <a:rPr lang="ja-JP" altLang="en-US" sz="2400"/>
              <a:t>ホスト</a:t>
            </a:r>
            <a:endParaRPr kumimoji="1" lang="ja-JP" altLang="en-US" sz="2400"/>
          </a:p>
        </p:txBody>
      </p:sp>
      <p:sp>
        <p:nvSpPr>
          <p:cNvPr id="8" name="テキスト ボックス 7">
            <a:extLst>
              <a:ext uri="{FF2B5EF4-FFF2-40B4-BE49-F238E27FC236}">
                <a16:creationId xmlns:a16="http://schemas.microsoft.com/office/drawing/2014/main" id="{19D79562-F43B-60E5-FE27-43A56147C10F}"/>
              </a:ext>
            </a:extLst>
          </p:cNvPr>
          <p:cNvSpPr txBox="1"/>
          <p:nvPr/>
        </p:nvSpPr>
        <p:spPr>
          <a:xfrm>
            <a:off x="1298619" y="3143066"/>
            <a:ext cx="2063385" cy="400110"/>
          </a:xfrm>
          <a:prstGeom prst="rect">
            <a:avLst/>
          </a:prstGeom>
          <a:noFill/>
        </p:spPr>
        <p:txBody>
          <a:bodyPr wrap="none" rtlCol="0">
            <a:spAutoFit/>
          </a:bodyPr>
          <a:lstStyle/>
          <a:p>
            <a:r>
              <a:rPr kumimoji="1" lang="en-US" altLang="ja-JP" sz="2000" dirty="0"/>
              <a:t>IBM System/360</a:t>
            </a:r>
            <a:endParaRPr kumimoji="1" lang="ja-JP" altLang="en-US" sz="2000"/>
          </a:p>
        </p:txBody>
      </p:sp>
      <p:sp>
        <p:nvSpPr>
          <p:cNvPr id="9" name="テキスト ボックス 8">
            <a:extLst>
              <a:ext uri="{FF2B5EF4-FFF2-40B4-BE49-F238E27FC236}">
                <a16:creationId xmlns:a16="http://schemas.microsoft.com/office/drawing/2014/main" id="{E2AF261E-A987-4368-E248-BA1894100846}"/>
              </a:ext>
            </a:extLst>
          </p:cNvPr>
          <p:cNvSpPr txBox="1"/>
          <p:nvPr/>
        </p:nvSpPr>
        <p:spPr>
          <a:xfrm>
            <a:off x="4389156" y="2567362"/>
            <a:ext cx="800219" cy="461665"/>
          </a:xfrm>
          <a:prstGeom prst="rect">
            <a:avLst/>
          </a:prstGeom>
          <a:noFill/>
        </p:spPr>
        <p:txBody>
          <a:bodyPr wrap="none" rtlCol="0">
            <a:spAutoFit/>
          </a:bodyPr>
          <a:lstStyle/>
          <a:p>
            <a:r>
              <a:rPr lang="ja-JP" altLang="en-US" sz="2400"/>
              <a:t>端末</a:t>
            </a:r>
            <a:endParaRPr kumimoji="1" lang="ja-JP" altLang="en-US" sz="2400"/>
          </a:p>
        </p:txBody>
      </p:sp>
      <p:sp>
        <p:nvSpPr>
          <p:cNvPr id="10" name="テキスト ボックス 9">
            <a:extLst>
              <a:ext uri="{FF2B5EF4-FFF2-40B4-BE49-F238E27FC236}">
                <a16:creationId xmlns:a16="http://schemas.microsoft.com/office/drawing/2014/main" id="{AB41C64B-93D7-3F61-79A3-BF72EC2C87AF}"/>
              </a:ext>
            </a:extLst>
          </p:cNvPr>
          <p:cNvSpPr txBox="1"/>
          <p:nvPr/>
        </p:nvSpPr>
        <p:spPr>
          <a:xfrm>
            <a:off x="4224586" y="3143066"/>
            <a:ext cx="1281120" cy="400110"/>
          </a:xfrm>
          <a:prstGeom prst="rect">
            <a:avLst/>
          </a:prstGeom>
          <a:noFill/>
        </p:spPr>
        <p:txBody>
          <a:bodyPr wrap="none" rtlCol="0">
            <a:spAutoFit/>
          </a:bodyPr>
          <a:lstStyle/>
          <a:p>
            <a:r>
              <a:rPr kumimoji="1" lang="en-US" altLang="ja-JP" sz="2000" dirty="0"/>
              <a:t>IBM 2260</a:t>
            </a:r>
            <a:endParaRPr kumimoji="1" lang="ja-JP" altLang="en-US" sz="2000"/>
          </a:p>
        </p:txBody>
      </p:sp>
      <p:cxnSp>
        <p:nvCxnSpPr>
          <p:cNvPr id="11" name="直線矢印コネクタ 10">
            <a:extLst>
              <a:ext uri="{FF2B5EF4-FFF2-40B4-BE49-F238E27FC236}">
                <a16:creationId xmlns:a16="http://schemas.microsoft.com/office/drawing/2014/main" id="{35E0E813-B6FD-851C-4D8F-EDB2AD8D0996}"/>
              </a:ext>
            </a:extLst>
          </p:cNvPr>
          <p:cNvCxnSpPr>
            <a:stCxn id="8" idx="3"/>
            <a:endCxn id="10" idx="1"/>
          </p:cNvCxnSpPr>
          <p:nvPr/>
        </p:nvCxnSpPr>
        <p:spPr>
          <a:xfrm>
            <a:off x="3362004" y="3343121"/>
            <a:ext cx="86258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A2C2FC-6555-BC21-35D7-8B0BA6144932}"/>
              </a:ext>
            </a:extLst>
          </p:cNvPr>
          <p:cNvSpPr txBox="1"/>
          <p:nvPr/>
        </p:nvSpPr>
        <p:spPr>
          <a:xfrm>
            <a:off x="1683146" y="3605972"/>
            <a:ext cx="1678858" cy="400110"/>
          </a:xfrm>
          <a:prstGeom prst="rect">
            <a:avLst/>
          </a:prstGeom>
          <a:noFill/>
        </p:spPr>
        <p:txBody>
          <a:bodyPr wrap="none" rtlCol="0">
            <a:spAutoFit/>
          </a:bodyPr>
          <a:lstStyle/>
          <a:p>
            <a:r>
              <a:rPr kumimoji="1" lang="en-US" altLang="ja-JP" sz="2000" dirty="0"/>
              <a:t>DEC PDP-11</a:t>
            </a:r>
            <a:endParaRPr kumimoji="1" lang="ja-JP" altLang="en-US" sz="2000"/>
          </a:p>
        </p:txBody>
      </p:sp>
      <p:sp>
        <p:nvSpPr>
          <p:cNvPr id="13" name="テキスト ボックス 12">
            <a:extLst>
              <a:ext uri="{FF2B5EF4-FFF2-40B4-BE49-F238E27FC236}">
                <a16:creationId xmlns:a16="http://schemas.microsoft.com/office/drawing/2014/main" id="{A237390C-368B-8544-2373-E694B0D956AF}"/>
              </a:ext>
            </a:extLst>
          </p:cNvPr>
          <p:cNvSpPr txBox="1"/>
          <p:nvPr/>
        </p:nvSpPr>
        <p:spPr>
          <a:xfrm>
            <a:off x="4224586" y="3605137"/>
            <a:ext cx="941283" cy="400110"/>
          </a:xfrm>
          <a:prstGeom prst="rect">
            <a:avLst/>
          </a:prstGeom>
          <a:noFill/>
        </p:spPr>
        <p:txBody>
          <a:bodyPr wrap="none" rtlCol="0">
            <a:spAutoFit/>
          </a:bodyPr>
          <a:lstStyle/>
          <a:p>
            <a:r>
              <a:rPr kumimoji="1" lang="en-US" altLang="ja-JP" sz="2000" dirty="0">
                <a:solidFill>
                  <a:srgbClr val="FF0000"/>
                </a:solidFill>
              </a:rPr>
              <a:t>VT100</a:t>
            </a:r>
            <a:endParaRPr kumimoji="1" lang="ja-JP" altLang="en-US" sz="2000">
              <a:solidFill>
                <a:srgbClr val="FF0000"/>
              </a:solidFill>
            </a:endParaRPr>
          </a:p>
        </p:txBody>
      </p:sp>
      <p:cxnSp>
        <p:nvCxnSpPr>
          <p:cNvPr id="14" name="直線矢印コネクタ 13">
            <a:extLst>
              <a:ext uri="{FF2B5EF4-FFF2-40B4-BE49-F238E27FC236}">
                <a16:creationId xmlns:a16="http://schemas.microsoft.com/office/drawing/2014/main" id="{47750A88-46E7-77ED-2FDE-C6C808ED904E}"/>
              </a:ext>
            </a:extLst>
          </p:cNvPr>
          <p:cNvCxnSpPr>
            <a:stCxn id="12" idx="3"/>
            <a:endCxn id="13" idx="1"/>
          </p:cNvCxnSpPr>
          <p:nvPr/>
        </p:nvCxnSpPr>
        <p:spPr>
          <a:xfrm flipV="1">
            <a:off x="3362004" y="3805192"/>
            <a:ext cx="862582" cy="8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4" descr="undefined">
            <a:extLst>
              <a:ext uri="{FF2B5EF4-FFF2-40B4-BE49-F238E27FC236}">
                <a16:creationId xmlns:a16="http://schemas.microsoft.com/office/drawing/2014/main" id="{6ABA94FE-F5ED-0BA7-5731-92971FF9B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40505"/>
            <a:ext cx="2301631" cy="1805342"/>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5B012FE4-53C8-E471-DFBC-83EB869973FD}"/>
              </a:ext>
            </a:extLst>
          </p:cNvPr>
          <p:cNvSpPr txBox="1"/>
          <p:nvPr/>
        </p:nvSpPr>
        <p:spPr>
          <a:xfrm>
            <a:off x="6694221" y="2223218"/>
            <a:ext cx="864339" cy="369332"/>
          </a:xfrm>
          <a:prstGeom prst="rect">
            <a:avLst/>
          </a:prstGeom>
          <a:noFill/>
        </p:spPr>
        <p:txBody>
          <a:bodyPr wrap="none" rtlCol="0">
            <a:spAutoFit/>
          </a:bodyPr>
          <a:lstStyle/>
          <a:p>
            <a:r>
              <a:rPr lang="en-US" altLang="ja-JP" dirty="0"/>
              <a:t>VT100</a:t>
            </a:r>
            <a:endParaRPr kumimoji="1" lang="ja-JP" altLang="en-US"/>
          </a:p>
        </p:txBody>
      </p:sp>
      <p:sp>
        <p:nvSpPr>
          <p:cNvPr id="19" name="テキスト ボックス 18">
            <a:extLst>
              <a:ext uri="{FF2B5EF4-FFF2-40B4-BE49-F238E27FC236}">
                <a16:creationId xmlns:a16="http://schemas.microsoft.com/office/drawing/2014/main" id="{F9ECE097-9278-3D6B-449C-945D783B818A}"/>
              </a:ext>
            </a:extLst>
          </p:cNvPr>
          <p:cNvSpPr txBox="1"/>
          <p:nvPr/>
        </p:nvSpPr>
        <p:spPr>
          <a:xfrm>
            <a:off x="190998" y="992150"/>
            <a:ext cx="8396316"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昔はタイプライターが端末であった</a:t>
            </a:r>
            <a:r>
              <a:rPr kumimoji="1" lang="en-US" altLang="ja-JP" dirty="0"/>
              <a:t>(</a:t>
            </a:r>
            <a:r>
              <a:rPr kumimoji="1" lang="ja-JP" altLang="en-US"/>
              <a:t>テレタイプ端末</a:t>
            </a:r>
            <a:r>
              <a:rPr kumimoji="1" lang="en-US" altLang="ja-JP" dirty="0"/>
              <a:t>, TTY</a:t>
            </a:r>
            <a:r>
              <a:rPr lang="ja-JP" altLang="en-US"/>
              <a:t>の語源</a:t>
            </a:r>
            <a:r>
              <a:rPr kumimoji="1" lang="en-US" altLang="ja-JP" dirty="0"/>
              <a:t>)</a:t>
            </a:r>
          </a:p>
          <a:p>
            <a:pPr marL="285750" indent="-285750">
              <a:buFont typeface="Arial" panose="020B0604020202020204" pitchFamily="34" charset="0"/>
              <a:buChar char="•"/>
            </a:pPr>
            <a:r>
              <a:rPr lang="ja-JP" altLang="en-US"/>
              <a:t>その後ディスプレイを使ったビデオ端末が出現</a:t>
            </a:r>
            <a:endParaRPr lang="en-US" altLang="ja-JP" dirty="0"/>
          </a:p>
          <a:p>
            <a:pPr marL="285750" indent="-285750">
              <a:buFont typeface="Arial" panose="020B0604020202020204" pitchFamily="34" charset="0"/>
              <a:buChar char="•"/>
            </a:pPr>
            <a:r>
              <a:rPr kumimoji="1" lang="ja-JP" altLang="en-US"/>
              <a:t>ホストコンピュータにはビデオ端末が付属していたが、</a:t>
            </a:r>
            <a:r>
              <a:rPr kumimoji="1" lang="en-US" altLang="ja-JP" dirty="0"/>
              <a:t>DEC</a:t>
            </a:r>
            <a:r>
              <a:rPr kumimoji="1" lang="ja-JP" altLang="en-US"/>
              <a:t>の</a:t>
            </a:r>
            <a:r>
              <a:rPr kumimoji="1" lang="en-US" altLang="ja-JP" dirty="0"/>
              <a:t>VT100</a:t>
            </a:r>
            <a:r>
              <a:rPr kumimoji="1" lang="ja-JP" altLang="en-US"/>
              <a:t>が端末のスタンダードに</a:t>
            </a:r>
          </a:p>
        </p:txBody>
      </p:sp>
    </p:spTree>
    <p:extLst>
      <p:ext uri="{BB962C8B-B14F-4D97-AF65-F5344CB8AC3E}">
        <p14:creationId xmlns:p14="http://schemas.microsoft.com/office/powerpoint/2010/main" val="113176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2D77A-7C9B-4509-AB65-EE2447454D86}"/>
              </a:ext>
            </a:extLst>
          </p:cNvPr>
          <p:cNvSpPr>
            <a:spLocks noGrp="1"/>
          </p:cNvSpPr>
          <p:nvPr>
            <p:ph type="body" sz="quarter" idx="10"/>
          </p:nvPr>
        </p:nvSpPr>
        <p:spPr/>
        <p:txBody>
          <a:bodyPr/>
          <a:lstStyle/>
          <a:p>
            <a:r>
              <a:rPr kumimoji="1" lang="ja-JP" altLang="en-US"/>
              <a:t>リモート接続</a:t>
            </a:r>
          </a:p>
        </p:txBody>
      </p:sp>
      <p:pic>
        <p:nvPicPr>
          <p:cNvPr id="3" name="Picture 8" descr="会社で働く人のイラスト（男性）">
            <a:extLst>
              <a:ext uri="{FF2B5EF4-FFF2-40B4-BE49-F238E27FC236}">
                <a16:creationId xmlns:a16="http://schemas.microsoft.com/office/drawing/2014/main" id="{8BCC0EDA-B8EA-A346-B4EF-D19718BC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2965342"/>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7262126-5429-9590-03EE-1820CC07BEC9}"/>
              </a:ext>
            </a:extLst>
          </p:cNvPr>
          <p:cNvSpPr txBox="1"/>
          <p:nvPr/>
        </p:nvSpPr>
        <p:spPr>
          <a:xfrm>
            <a:off x="179512" y="1196752"/>
            <a:ext cx="8208912" cy="646331"/>
          </a:xfrm>
          <a:prstGeom prst="rect">
            <a:avLst/>
          </a:prstGeom>
          <a:noFill/>
        </p:spPr>
        <p:txBody>
          <a:bodyPr wrap="square" rtlCol="0">
            <a:spAutoFit/>
          </a:bodyPr>
          <a:lstStyle/>
          <a:p>
            <a:r>
              <a:rPr kumimoji="1" lang="ja-JP" altLang="en-US"/>
              <a:t>パーソナルコンピュータの普及後も、強力な別のコンピュータに遠隔から接続するニーズがあった→リモート接続</a:t>
            </a:r>
          </a:p>
        </p:txBody>
      </p:sp>
      <p:sp>
        <p:nvSpPr>
          <p:cNvPr id="5" name="テキスト ボックス 4">
            <a:extLst>
              <a:ext uri="{FF2B5EF4-FFF2-40B4-BE49-F238E27FC236}">
                <a16:creationId xmlns:a16="http://schemas.microsoft.com/office/drawing/2014/main" id="{AD36F46E-D3E5-4873-0BAD-5F006405BD44}"/>
              </a:ext>
            </a:extLst>
          </p:cNvPr>
          <p:cNvSpPr txBox="1"/>
          <p:nvPr/>
        </p:nvSpPr>
        <p:spPr>
          <a:xfrm>
            <a:off x="1174889" y="2381437"/>
            <a:ext cx="1338828" cy="369332"/>
          </a:xfrm>
          <a:prstGeom prst="rect">
            <a:avLst/>
          </a:prstGeom>
          <a:noFill/>
        </p:spPr>
        <p:txBody>
          <a:bodyPr wrap="none" rtlCol="0">
            <a:spAutoFit/>
          </a:bodyPr>
          <a:lstStyle/>
          <a:p>
            <a:r>
              <a:rPr kumimoji="1" lang="ja-JP" altLang="en-US"/>
              <a:t>自宅や居室</a:t>
            </a:r>
          </a:p>
        </p:txBody>
      </p:sp>
      <p:sp>
        <p:nvSpPr>
          <p:cNvPr id="6" name="テキスト ボックス 5">
            <a:extLst>
              <a:ext uri="{FF2B5EF4-FFF2-40B4-BE49-F238E27FC236}">
                <a16:creationId xmlns:a16="http://schemas.microsoft.com/office/drawing/2014/main" id="{9200FBF1-8FE0-2628-17B9-5099424BDFB1}"/>
              </a:ext>
            </a:extLst>
          </p:cNvPr>
          <p:cNvSpPr txBox="1"/>
          <p:nvPr/>
        </p:nvSpPr>
        <p:spPr>
          <a:xfrm>
            <a:off x="5025053" y="2381437"/>
            <a:ext cx="3185487" cy="369332"/>
          </a:xfrm>
          <a:prstGeom prst="rect">
            <a:avLst/>
          </a:prstGeom>
          <a:noFill/>
        </p:spPr>
        <p:txBody>
          <a:bodyPr wrap="none" rtlCol="0">
            <a:spAutoFit/>
          </a:bodyPr>
          <a:lstStyle/>
          <a:p>
            <a:r>
              <a:rPr kumimoji="1" lang="ja-JP" altLang="en-US"/>
              <a:t>大学やサーバ室にあるサーバ</a:t>
            </a:r>
          </a:p>
        </p:txBody>
      </p:sp>
      <p:pic>
        <p:nvPicPr>
          <p:cNvPr id="3074" name="Picture 2" descr="サーバーのイラスト（1台）">
            <a:extLst>
              <a:ext uri="{FF2B5EF4-FFF2-40B4-BE49-F238E27FC236}">
                <a16:creationId xmlns:a16="http://schemas.microsoft.com/office/drawing/2014/main" id="{7FE47A05-1125-2DE5-6A6C-25FEAC595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852936"/>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C17C7867-2EC2-B619-935A-D8D8A1F27902}"/>
              </a:ext>
            </a:extLst>
          </p:cNvPr>
          <p:cNvCxnSpPr>
            <a:cxnSpLocks/>
            <a:stCxn id="3" idx="3"/>
            <a:endCxn id="3074" idx="1"/>
          </p:cNvCxnSpPr>
          <p:nvPr/>
        </p:nvCxnSpPr>
        <p:spPr>
          <a:xfrm>
            <a:off x="2578568" y="3578136"/>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D886B70-5DBD-9ECE-DA41-889CBA56D08D}"/>
              </a:ext>
            </a:extLst>
          </p:cNvPr>
          <p:cNvSpPr txBox="1"/>
          <p:nvPr/>
        </p:nvSpPr>
        <p:spPr>
          <a:xfrm>
            <a:off x="611560" y="4567636"/>
            <a:ext cx="7430239" cy="646331"/>
          </a:xfrm>
          <a:prstGeom prst="rect">
            <a:avLst/>
          </a:prstGeom>
          <a:noFill/>
        </p:spPr>
        <p:txBody>
          <a:bodyPr wrap="none" rtlCol="0">
            <a:spAutoFit/>
          </a:bodyPr>
          <a:lstStyle/>
          <a:p>
            <a:r>
              <a:rPr kumimoji="1" lang="ja-JP" altLang="en-US"/>
              <a:t>手元の</a:t>
            </a:r>
            <a:r>
              <a:rPr lang="en-US" altLang="ja-JP" dirty="0"/>
              <a:t>PC</a:t>
            </a:r>
            <a:r>
              <a:rPr lang="ja-JP" altLang="en-US"/>
              <a:t>の端末から、遠隔にあるマシンにリモートログインして作業</a:t>
            </a:r>
            <a:endParaRPr lang="en-US" altLang="ja-JP" dirty="0"/>
          </a:p>
          <a:p>
            <a:r>
              <a:rPr lang="ja-JP" altLang="en-US"/>
              <a:t>リモートにあるサーバに直接ログインしているかのよう作業できる</a:t>
            </a:r>
            <a:endParaRPr lang="en-US" altLang="ja-JP" dirty="0"/>
          </a:p>
        </p:txBody>
      </p:sp>
      <p:sp>
        <p:nvSpPr>
          <p:cNvPr id="13" name="テキスト ボックス 12">
            <a:extLst>
              <a:ext uri="{FF2B5EF4-FFF2-40B4-BE49-F238E27FC236}">
                <a16:creationId xmlns:a16="http://schemas.microsoft.com/office/drawing/2014/main" id="{95BD159E-D7C0-2735-846D-BC6188D23EA3}"/>
              </a:ext>
            </a:extLst>
          </p:cNvPr>
          <p:cNvSpPr txBox="1"/>
          <p:nvPr/>
        </p:nvSpPr>
        <p:spPr>
          <a:xfrm>
            <a:off x="611560" y="5406007"/>
            <a:ext cx="5006499" cy="369332"/>
          </a:xfrm>
          <a:prstGeom prst="rect">
            <a:avLst/>
          </a:prstGeom>
          <a:noFill/>
        </p:spPr>
        <p:txBody>
          <a:bodyPr wrap="none" rtlCol="0">
            <a:spAutoFit/>
          </a:bodyPr>
          <a:lstStyle/>
          <a:p>
            <a:r>
              <a:rPr kumimoji="1" lang="ja-JP" altLang="en-US"/>
              <a:t>リモートログインに使われたのが</a:t>
            </a:r>
            <a:r>
              <a:rPr kumimoji="1" lang="en-US" altLang="ja-JP" dirty="0"/>
              <a:t>telnet</a:t>
            </a:r>
            <a:r>
              <a:rPr kumimoji="1" lang="ja-JP" altLang="en-US"/>
              <a:t>や</a:t>
            </a:r>
            <a:r>
              <a:rPr kumimoji="1" lang="en-US" altLang="ja-JP" dirty="0"/>
              <a:t>rlogin</a:t>
            </a:r>
            <a:endParaRPr kumimoji="1" lang="ja-JP" altLang="en-US"/>
          </a:p>
        </p:txBody>
      </p:sp>
    </p:spTree>
    <p:extLst>
      <p:ext uri="{BB962C8B-B14F-4D97-AF65-F5344CB8AC3E}">
        <p14:creationId xmlns:p14="http://schemas.microsoft.com/office/powerpoint/2010/main" val="299532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4DBCD4-9EFB-38C8-31E9-6EE91659F879}"/>
              </a:ext>
            </a:extLst>
          </p:cNvPr>
          <p:cNvSpPr>
            <a:spLocks noGrp="1"/>
          </p:cNvSpPr>
          <p:nvPr>
            <p:ph type="body" sz="quarter" idx="10"/>
          </p:nvPr>
        </p:nvSpPr>
        <p:spPr/>
        <p:txBody>
          <a:bodyPr/>
          <a:lstStyle/>
          <a:p>
            <a:r>
              <a:rPr kumimoji="1" lang="ja-JP" altLang="en-US"/>
              <a:t>リモート接続とセキュリティ</a:t>
            </a:r>
          </a:p>
        </p:txBody>
      </p:sp>
      <p:pic>
        <p:nvPicPr>
          <p:cNvPr id="3" name="Picture 8" descr="会社で働く人のイラスト（男性）">
            <a:extLst>
              <a:ext uri="{FF2B5EF4-FFF2-40B4-BE49-F238E27FC236}">
                <a16:creationId xmlns:a16="http://schemas.microsoft.com/office/drawing/2014/main" id="{71FD5EE9-B510-EFC2-FC46-29237053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64" y="2533294"/>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47436A-3AF0-7101-5DDC-BA8ADA01F58F}"/>
              </a:ext>
            </a:extLst>
          </p:cNvPr>
          <p:cNvSpPr txBox="1"/>
          <p:nvPr/>
        </p:nvSpPr>
        <p:spPr>
          <a:xfrm>
            <a:off x="1030873" y="1949389"/>
            <a:ext cx="1338828" cy="369332"/>
          </a:xfrm>
          <a:prstGeom prst="rect">
            <a:avLst/>
          </a:prstGeom>
          <a:noFill/>
        </p:spPr>
        <p:txBody>
          <a:bodyPr wrap="none" rtlCol="0">
            <a:spAutoFit/>
          </a:bodyPr>
          <a:lstStyle/>
          <a:p>
            <a:r>
              <a:rPr kumimoji="1" lang="ja-JP" altLang="en-US"/>
              <a:t>自宅や居室</a:t>
            </a:r>
          </a:p>
        </p:txBody>
      </p:sp>
      <p:sp>
        <p:nvSpPr>
          <p:cNvPr id="5" name="テキスト ボックス 4">
            <a:extLst>
              <a:ext uri="{FF2B5EF4-FFF2-40B4-BE49-F238E27FC236}">
                <a16:creationId xmlns:a16="http://schemas.microsoft.com/office/drawing/2014/main" id="{DA3E0524-0BF8-C309-3CF1-4515858C5E34}"/>
              </a:ext>
            </a:extLst>
          </p:cNvPr>
          <p:cNvSpPr txBox="1"/>
          <p:nvPr/>
        </p:nvSpPr>
        <p:spPr>
          <a:xfrm>
            <a:off x="4881037" y="1949389"/>
            <a:ext cx="3185487" cy="369332"/>
          </a:xfrm>
          <a:prstGeom prst="rect">
            <a:avLst/>
          </a:prstGeom>
          <a:noFill/>
        </p:spPr>
        <p:txBody>
          <a:bodyPr wrap="none" rtlCol="0">
            <a:spAutoFit/>
          </a:bodyPr>
          <a:lstStyle/>
          <a:p>
            <a:r>
              <a:rPr kumimoji="1" lang="ja-JP" altLang="en-US"/>
              <a:t>大学やサーバ室にあるサーバ</a:t>
            </a:r>
          </a:p>
        </p:txBody>
      </p:sp>
      <p:pic>
        <p:nvPicPr>
          <p:cNvPr id="6" name="Picture 2" descr="サーバーのイラスト（1台）">
            <a:extLst>
              <a:ext uri="{FF2B5EF4-FFF2-40B4-BE49-F238E27FC236}">
                <a16:creationId xmlns:a16="http://schemas.microsoft.com/office/drawing/2014/main" id="{2D780F6E-2368-2995-C14F-4B4458F2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420888"/>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CB197782-3770-E570-DC72-08A5F7D1943D}"/>
              </a:ext>
            </a:extLst>
          </p:cNvPr>
          <p:cNvCxnSpPr>
            <a:cxnSpLocks/>
            <a:stCxn id="3" idx="3"/>
            <a:endCxn id="6" idx="1"/>
          </p:cNvCxnSpPr>
          <p:nvPr/>
        </p:nvCxnSpPr>
        <p:spPr>
          <a:xfrm>
            <a:off x="2434552" y="3146088"/>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4C1FA0A-9013-41FB-7B85-1AC60A32EAA0}"/>
              </a:ext>
            </a:extLst>
          </p:cNvPr>
          <p:cNvSpPr txBox="1"/>
          <p:nvPr/>
        </p:nvSpPr>
        <p:spPr>
          <a:xfrm>
            <a:off x="539552" y="1106739"/>
            <a:ext cx="4774064" cy="400110"/>
          </a:xfrm>
          <a:prstGeom prst="rect">
            <a:avLst/>
          </a:prstGeom>
          <a:noFill/>
        </p:spPr>
        <p:txBody>
          <a:bodyPr wrap="none" rtlCol="0">
            <a:spAutoFit/>
          </a:bodyPr>
          <a:lstStyle/>
          <a:p>
            <a:r>
              <a:rPr lang="en-US" altLang="ja-JP" sz="2000" dirty="0"/>
              <a:t>telnet</a:t>
            </a:r>
            <a:r>
              <a:rPr lang="ja-JP" altLang="en-US" sz="2000"/>
              <a:t>や</a:t>
            </a:r>
            <a:r>
              <a:rPr lang="en-US" altLang="ja-JP" sz="2000" dirty="0"/>
              <a:t>rlogin</a:t>
            </a:r>
            <a:r>
              <a:rPr lang="ja-JP" altLang="en-US" sz="2000"/>
              <a:t>は</a:t>
            </a:r>
            <a:r>
              <a:rPr lang="ja-JP" altLang="en-US" sz="2000">
                <a:solidFill>
                  <a:srgbClr val="FF0000"/>
                </a:solidFill>
              </a:rPr>
              <a:t>通信を平文で送受信</a:t>
            </a:r>
            <a:r>
              <a:rPr lang="ja-JP" altLang="en-US" sz="2000"/>
              <a:t>する</a:t>
            </a:r>
            <a:endParaRPr kumimoji="1" lang="ja-JP" altLang="en-US" sz="2000"/>
          </a:p>
        </p:txBody>
      </p:sp>
      <p:pic>
        <p:nvPicPr>
          <p:cNvPr id="4098" name="Picture 2" descr="悪人のイラスト「黒いシルエット」">
            <a:extLst>
              <a:ext uri="{FF2B5EF4-FFF2-40B4-BE49-F238E27FC236}">
                <a16:creationId xmlns:a16="http://schemas.microsoft.com/office/drawing/2014/main" id="{094235E5-A2E2-90E5-CE85-BB715FAAF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522714" y="3229868"/>
            <a:ext cx="1032559" cy="1225589"/>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63298FC-6718-9A30-F13D-63A040B5E407}"/>
              </a:ext>
            </a:extLst>
          </p:cNvPr>
          <p:cNvSpPr txBox="1"/>
          <p:nvPr/>
        </p:nvSpPr>
        <p:spPr>
          <a:xfrm>
            <a:off x="2987824" y="2559784"/>
            <a:ext cx="1749197" cy="369332"/>
          </a:xfrm>
          <a:prstGeom prst="rect">
            <a:avLst/>
          </a:prstGeom>
          <a:noFill/>
          <a:ln>
            <a:solidFill>
              <a:schemeClr val="tx1"/>
            </a:solidFill>
          </a:ln>
        </p:spPr>
        <p:txBody>
          <a:bodyPr wrap="none" rtlCol="0">
            <a:spAutoFit/>
          </a:bodyPr>
          <a:lstStyle/>
          <a:p>
            <a:r>
              <a:rPr lang="en-US" altLang="ja-JP" dirty="0"/>
              <a:t>user: password</a:t>
            </a:r>
            <a:endParaRPr kumimoji="1" lang="ja-JP" altLang="en-US"/>
          </a:p>
        </p:txBody>
      </p:sp>
      <p:sp>
        <p:nvSpPr>
          <p:cNvPr id="10" name="テキスト ボックス 9">
            <a:extLst>
              <a:ext uri="{FF2B5EF4-FFF2-40B4-BE49-F238E27FC236}">
                <a16:creationId xmlns:a16="http://schemas.microsoft.com/office/drawing/2014/main" id="{1AF3E030-1AF3-A338-3046-D6F1EA7DF578}"/>
              </a:ext>
            </a:extLst>
          </p:cNvPr>
          <p:cNvSpPr txBox="1"/>
          <p:nvPr/>
        </p:nvSpPr>
        <p:spPr>
          <a:xfrm>
            <a:off x="460102" y="4878012"/>
            <a:ext cx="4339650" cy="369332"/>
          </a:xfrm>
          <a:prstGeom prst="rect">
            <a:avLst/>
          </a:prstGeom>
          <a:noFill/>
        </p:spPr>
        <p:txBody>
          <a:bodyPr wrap="none" rtlCol="0">
            <a:spAutoFit/>
          </a:bodyPr>
          <a:lstStyle/>
          <a:p>
            <a:r>
              <a:rPr kumimoji="1" lang="ja-JP" altLang="en-US"/>
              <a:t>インターネットの通信は容易に傍受可能</a:t>
            </a:r>
          </a:p>
        </p:txBody>
      </p:sp>
      <p:sp>
        <p:nvSpPr>
          <p:cNvPr id="11" name="テキスト ボックス 10">
            <a:extLst>
              <a:ext uri="{FF2B5EF4-FFF2-40B4-BE49-F238E27FC236}">
                <a16:creationId xmlns:a16="http://schemas.microsoft.com/office/drawing/2014/main" id="{28A31221-92EC-40E5-D0EA-1860218429ED}"/>
              </a:ext>
            </a:extLst>
          </p:cNvPr>
          <p:cNvSpPr txBox="1"/>
          <p:nvPr/>
        </p:nvSpPr>
        <p:spPr>
          <a:xfrm>
            <a:off x="440099" y="5336048"/>
            <a:ext cx="8263801" cy="369332"/>
          </a:xfrm>
          <a:prstGeom prst="rect">
            <a:avLst/>
          </a:prstGeom>
          <a:noFill/>
        </p:spPr>
        <p:txBody>
          <a:bodyPr wrap="none" rtlCol="0">
            <a:spAutoFit/>
          </a:bodyPr>
          <a:lstStyle/>
          <a:p>
            <a:r>
              <a:rPr kumimoji="1" lang="ja-JP" altLang="en-US"/>
              <a:t>通信路を傍受すると、接続先、ユーザ名、パスワードなどが全て見えてしまう</a:t>
            </a:r>
          </a:p>
        </p:txBody>
      </p:sp>
    </p:spTree>
    <p:extLst>
      <p:ext uri="{BB962C8B-B14F-4D97-AF65-F5344CB8AC3E}">
        <p14:creationId xmlns:p14="http://schemas.microsoft.com/office/powerpoint/2010/main" val="337880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485677-F073-F6EB-BF30-94C6174D1A40}"/>
              </a:ext>
            </a:extLst>
          </p:cNvPr>
          <p:cNvSpPr>
            <a:spLocks noGrp="1"/>
          </p:cNvSpPr>
          <p:nvPr>
            <p:ph type="body" sz="quarter" idx="10"/>
          </p:nvPr>
        </p:nvSpPr>
        <p:spPr/>
        <p:txBody>
          <a:bodyPr/>
          <a:lstStyle/>
          <a:p>
            <a:r>
              <a:rPr kumimoji="1" lang="en-US" altLang="ja-JP" dirty="0"/>
              <a:t>SSH</a:t>
            </a:r>
            <a:r>
              <a:rPr kumimoji="1" lang="ja-JP" altLang="en-US"/>
              <a:t>とは</a:t>
            </a:r>
          </a:p>
        </p:txBody>
      </p:sp>
      <p:sp>
        <p:nvSpPr>
          <p:cNvPr id="3" name="テキスト ボックス 2">
            <a:extLst>
              <a:ext uri="{FF2B5EF4-FFF2-40B4-BE49-F238E27FC236}">
                <a16:creationId xmlns:a16="http://schemas.microsoft.com/office/drawing/2014/main" id="{A3D000EF-0AD4-B477-46F3-61D4A583784B}"/>
              </a:ext>
            </a:extLst>
          </p:cNvPr>
          <p:cNvSpPr txBox="1"/>
          <p:nvPr/>
        </p:nvSpPr>
        <p:spPr>
          <a:xfrm>
            <a:off x="323528" y="1052736"/>
            <a:ext cx="2855269" cy="461665"/>
          </a:xfrm>
          <a:prstGeom prst="rect">
            <a:avLst/>
          </a:prstGeom>
          <a:noFill/>
        </p:spPr>
        <p:txBody>
          <a:bodyPr wrap="none" rtlCol="0">
            <a:spAutoFit/>
          </a:bodyPr>
          <a:lstStyle/>
          <a:p>
            <a:r>
              <a:rPr kumimoji="1" lang="en-US" altLang="ja-JP" sz="2400" dirty="0"/>
              <a:t>SSH (Secure Shell)</a:t>
            </a:r>
            <a:endParaRPr kumimoji="1" lang="ja-JP" altLang="en-US" sz="2400"/>
          </a:p>
        </p:txBody>
      </p:sp>
      <p:sp>
        <p:nvSpPr>
          <p:cNvPr id="4" name="テキスト ボックス 3">
            <a:extLst>
              <a:ext uri="{FF2B5EF4-FFF2-40B4-BE49-F238E27FC236}">
                <a16:creationId xmlns:a16="http://schemas.microsoft.com/office/drawing/2014/main" id="{FA63859E-F8D2-19E7-1188-0610E2AABC4C}"/>
              </a:ext>
            </a:extLst>
          </p:cNvPr>
          <p:cNvSpPr txBox="1"/>
          <p:nvPr/>
        </p:nvSpPr>
        <p:spPr>
          <a:xfrm>
            <a:off x="611560" y="1560997"/>
            <a:ext cx="5814412" cy="646331"/>
          </a:xfrm>
          <a:prstGeom prst="rect">
            <a:avLst/>
          </a:prstGeom>
          <a:noFill/>
        </p:spPr>
        <p:txBody>
          <a:bodyPr wrap="none" rtlCol="0">
            <a:spAutoFit/>
          </a:bodyPr>
          <a:lstStyle/>
          <a:p>
            <a:r>
              <a:rPr kumimoji="1" lang="en-US" altLang="ja-JP" dirty="0"/>
              <a:t>telnet</a:t>
            </a:r>
            <a:r>
              <a:rPr kumimoji="1" lang="ja-JP" altLang="en-US"/>
              <a:t>や</a:t>
            </a:r>
            <a:r>
              <a:rPr kumimoji="1" lang="en-US" altLang="ja-JP" dirty="0"/>
              <a:t>rlogin</a:t>
            </a:r>
            <a:r>
              <a:rPr lang="ja-JP" altLang="en-US"/>
              <a:t>、</a:t>
            </a:r>
            <a:r>
              <a:rPr lang="en-US" altLang="ja-JP" dirty="0" err="1"/>
              <a:t>rsh</a:t>
            </a:r>
            <a:r>
              <a:rPr lang="ja-JP" altLang="en-US"/>
              <a:t>、</a:t>
            </a:r>
            <a:r>
              <a:rPr kumimoji="1" lang="en-US" altLang="ja-JP" dirty="0"/>
              <a:t>ftp</a:t>
            </a:r>
            <a:r>
              <a:rPr kumimoji="1" lang="ja-JP" altLang="en-US"/>
              <a:t>などを代替するために生まれた</a:t>
            </a:r>
            <a:endParaRPr kumimoji="1" lang="en-US" altLang="ja-JP" dirty="0"/>
          </a:p>
          <a:p>
            <a:r>
              <a:rPr lang="en-US" altLang="ja-JP" dirty="0"/>
              <a:t>SSH</a:t>
            </a:r>
            <a:r>
              <a:rPr lang="ja-JP" altLang="en-US"/>
              <a:t>は規格であり、その実装の一つが</a:t>
            </a:r>
            <a:r>
              <a:rPr lang="en-US" altLang="ja-JP" dirty="0"/>
              <a:t>OpenSSH</a:t>
            </a:r>
            <a:endParaRPr kumimoji="1" lang="ja-JP" altLang="en-US"/>
          </a:p>
        </p:txBody>
      </p:sp>
      <p:sp>
        <p:nvSpPr>
          <p:cNvPr id="5" name="テキスト ボックス 4">
            <a:extLst>
              <a:ext uri="{FF2B5EF4-FFF2-40B4-BE49-F238E27FC236}">
                <a16:creationId xmlns:a16="http://schemas.microsoft.com/office/drawing/2014/main" id="{8C063D3F-5C5A-0A76-5249-AC4B7FBA31C4}"/>
              </a:ext>
            </a:extLst>
          </p:cNvPr>
          <p:cNvSpPr txBox="1"/>
          <p:nvPr/>
        </p:nvSpPr>
        <p:spPr>
          <a:xfrm>
            <a:off x="1043608" y="2286541"/>
            <a:ext cx="3857146" cy="646331"/>
          </a:xfrm>
          <a:prstGeom prst="rect">
            <a:avLst/>
          </a:prstGeom>
          <a:solidFill>
            <a:schemeClr val="tx1"/>
          </a:solidFill>
        </p:spPr>
        <p:txBody>
          <a:bodyPr wrap="none" rtlCol="0">
            <a:spAutoFit/>
          </a:bodyPr>
          <a:lstStyle/>
          <a:p>
            <a:r>
              <a:rPr kumimoji="1" lang="en-US" altLang="ja-JP" dirty="0">
                <a:solidFill>
                  <a:schemeClr val="bg1"/>
                </a:solidFill>
                <a:latin typeface="Consolas" panose="020B0609020204030204" pitchFamily="49" charset="0"/>
                <a:cs typeface="Consolas" panose="020B0609020204030204" pitchFamily="49" charset="0"/>
              </a:rPr>
              <a:t>$ ssh –V</a:t>
            </a:r>
          </a:p>
          <a:p>
            <a:r>
              <a:rPr lang="en" altLang="ja-JP" dirty="0">
                <a:solidFill>
                  <a:schemeClr val="bg1"/>
                </a:solidFill>
                <a:effectLst/>
                <a:latin typeface="Consolas" panose="020B0609020204030204" pitchFamily="49" charset="0"/>
                <a:cs typeface="Consolas" panose="020B0609020204030204" pitchFamily="49" charset="0"/>
              </a:rPr>
              <a:t>OpenSSH_9.7p1, LibreSSL 3.3.6</a:t>
            </a:r>
          </a:p>
        </p:txBody>
      </p:sp>
      <p:sp>
        <p:nvSpPr>
          <p:cNvPr id="6" name="テキスト ボックス 5">
            <a:extLst>
              <a:ext uri="{FF2B5EF4-FFF2-40B4-BE49-F238E27FC236}">
                <a16:creationId xmlns:a16="http://schemas.microsoft.com/office/drawing/2014/main" id="{D182893B-F295-7A10-1C04-D49DF94EF438}"/>
              </a:ext>
            </a:extLst>
          </p:cNvPr>
          <p:cNvSpPr txBox="1"/>
          <p:nvPr/>
        </p:nvSpPr>
        <p:spPr>
          <a:xfrm>
            <a:off x="323528" y="3105834"/>
            <a:ext cx="1741182" cy="461665"/>
          </a:xfrm>
          <a:prstGeom prst="rect">
            <a:avLst/>
          </a:prstGeom>
          <a:noFill/>
        </p:spPr>
        <p:txBody>
          <a:bodyPr wrap="none" rtlCol="0">
            <a:spAutoFit/>
          </a:bodyPr>
          <a:lstStyle/>
          <a:p>
            <a:r>
              <a:rPr kumimoji="1" lang="en-US" altLang="ja-JP" sz="2400" dirty="0"/>
              <a:t>SSH</a:t>
            </a:r>
            <a:r>
              <a:rPr kumimoji="1" lang="ja-JP" altLang="en-US" sz="2400"/>
              <a:t>の役割</a:t>
            </a:r>
          </a:p>
        </p:txBody>
      </p:sp>
      <p:sp>
        <p:nvSpPr>
          <p:cNvPr id="7" name="テキスト ボックス 6">
            <a:extLst>
              <a:ext uri="{FF2B5EF4-FFF2-40B4-BE49-F238E27FC236}">
                <a16:creationId xmlns:a16="http://schemas.microsoft.com/office/drawing/2014/main" id="{83C02181-6C38-0C82-2E4C-FDE589EC2457}"/>
              </a:ext>
            </a:extLst>
          </p:cNvPr>
          <p:cNvSpPr txBox="1"/>
          <p:nvPr/>
        </p:nvSpPr>
        <p:spPr>
          <a:xfrm>
            <a:off x="613447" y="3571650"/>
            <a:ext cx="8090676"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通信路の暗号化</a:t>
            </a:r>
            <a:endParaRPr kumimoji="1" lang="en-US" altLang="ja-JP" dirty="0"/>
          </a:p>
          <a:p>
            <a:pPr marL="742950" lvl="1" indent="-285750">
              <a:buFont typeface="Arial" panose="020B0604020202020204" pitchFamily="34" charset="0"/>
              <a:buChar char="•"/>
            </a:pPr>
            <a:r>
              <a:rPr lang="ja-JP" altLang="en-US"/>
              <a:t>全ての通信を傍受されても、盗聴者が内容を復元できないようにする</a:t>
            </a:r>
            <a:endParaRPr lang="en-US" altLang="ja-JP" dirty="0"/>
          </a:p>
          <a:p>
            <a:pPr marL="285750" indent="-285750">
              <a:buFont typeface="Arial" panose="020B0604020202020204" pitchFamily="34" charset="0"/>
              <a:buChar char="•"/>
            </a:pPr>
            <a:r>
              <a:rPr kumimoji="1" lang="ja-JP" altLang="en-US"/>
              <a:t>認証</a:t>
            </a:r>
            <a:r>
              <a:rPr kumimoji="1" lang="en-US" altLang="ja-JP" dirty="0"/>
              <a:t>(</a:t>
            </a:r>
            <a:r>
              <a:rPr kumimoji="1" lang="ja-JP" altLang="en-US"/>
              <a:t>ホスト認証、ユーザ認証</a:t>
            </a:r>
            <a:r>
              <a:rPr kumimoji="1" lang="en-US" altLang="ja-JP" dirty="0"/>
              <a:t>)</a:t>
            </a:r>
          </a:p>
          <a:p>
            <a:pPr marL="742950" lvl="1" indent="-285750">
              <a:buFont typeface="Arial" panose="020B0604020202020204" pitchFamily="34" charset="0"/>
              <a:buChar char="•"/>
            </a:pPr>
            <a:r>
              <a:rPr kumimoji="1" lang="ja-JP" altLang="en-US"/>
              <a:t>ホスト認証：接続しようとしているホストが正しいことを確認</a:t>
            </a:r>
            <a:endParaRPr kumimoji="1" lang="en-US" altLang="ja-JP" dirty="0"/>
          </a:p>
          <a:p>
            <a:pPr marL="742950" lvl="1" indent="-285750">
              <a:buFont typeface="Arial" panose="020B0604020202020204" pitchFamily="34" charset="0"/>
              <a:buChar char="•"/>
            </a:pPr>
            <a:r>
              <a:rPr lang="ja-JP" altLang="en-US"/>
              <a:t>ユーザ認証：接続しようとしているユーザが正しいことを確認</a:t>
            </a:r>
            <a:endParaRPr kumimoji="1" lang="ja-JP" altLang="en-US"/>
          </a:p>
        </p:txBody>
      </p:sp>
      <p:sp>
        <p:nvSpPr>
          <p:cNvPr id="8" name="テキスト ボックス 7">
            <a:extLst>
              <a:ext uri="{FF2B5EF4-FFF2-40B4-BE49-F238E27FC236}">
                <a16:creationId xmlns:a16="http://schemas.microsoft.com/office/drawing/2014/main" id="{D8C268B2-796A-2C26-3CB6-F03E88747971}"/>
              </a:ext>
            </a:extLst>
          </p:cNvPr>
          <p:cNvSpPr txBox="1"/>
          <p:nvPr/>
        </p:nvSpPr>
        <p:spPr>
          <a:xfrm>
            <a:off x="323528" y="5158932"/>
            <a:ext cx="1800493" cy="369332"/>
          </a:xfrm>
          <a:prstGeom prst="rect">
            <a:avLst/>
          </a:prstGeom>
          <a:noFill/>
        </p:spPr>
        <p:txBody>
          <a:bodyPr wrap="none" rtlCol="0">
            <a:spAutoFit/>
          </a:bodyPr>
          <a:lstStyle/>
          <a:p>
            <a:r>
              <a:rPr kumimoji="1" lang="ja-JP" altLang="en-US"/>
              <a:t>接続時のフロー</a:t>
            </a:r>
          </a:p>
        </p:txBody>
      </p:sp>
      <p:sp>
        <p:nvSpPr>
          <p:cNvPr id="9" name="テキスト ボックス 8">
            <a:extLst>
              <a:ext uri="{FF2B5EF4-FFF2-40B4-BE49-F238E27FC236}">
                <a16:creationId xmlns:a16="http://schemas.microsoft.com/office/drawing/2014/main" id="{A4B32F61-4E08-62A6-EAF0-682CF8E26078}"/>
              </a:ext>
            </a:extLst>
          </p:cNvPr>
          <p:cNvSpPr txBox="1"/>
          <p:nvPr/>
        </p:nvSpPr>
        <p:spPr>
          <a:xfrm>
            <a:off x="827584" y="6066340"/>
            <a:ext cx="5724644" cy="369332"/>
          </a:xfrm>
          <a:prstGeom prst="rect">
            <a:avLst/>
          </a:prstGeom>
          <a:noFill/>
        </p:spPr>
        <p:txBody>
          <a:bodyPr wrap="none" rtlCol="0">
            <a:spAutoFit/>
          </a:bodyPr>
          <a:lstStyle/>
          <a:p>
            <a:r>
              <a:rPr kumimoji="1" lang="ja-JP" altLang="en-US"/>
              <a:t>鍵交換による通信路暗号化→ホスト認証→ユーザ認証</a:t>
            </a:r>
          </a:p>
        </p:txBody>
      </p:sp>
      <p:sp>
        <p:nvSpPr>
          <p:cNvPr id="10" name="テキスト ボックス 9">
            <a:extLst>
              <a:ext uri="{FF2B5EF4-FFF2-40B4-BE49-F238E27FC236}">
                <a16:creationId xmlns:a16="http://schemas.microsoft.com/office/drawing/2014/main" id="{492284EA-4689-4491-D385-23992AA23BB9}"/>
              </a:ext>
            </a:extLst>
          </p:cNvPr>
          <p:cNvSpPr txBox="1"/>
          <p:nvPr/>
        </p:nvSpPr>
        <p:spPr>
          <a:xfrm>
            <a:off x="1552956" y="5687756"/>
            <a:ext cx="1620957" cy="307777"/>
          </a:xfrm>
          <a:prstGeom prst="rect">
            <a:avLst/>
          </a:prstGeom>
          <a:noFill/>
        </p:spPr>
        <p:txBody>
          <a:bodyPr wrap="none" rtlCol="0">
            <a:spAutoFit/>
          </a:bodyPr>
          <a:lstStyle/>
          <a:p>
            <a:r>
              <a:rPr kumimoji="1" lang="ja-JP" altLang="en-US" sz="1400"/>
              <a:t>ここの説明は省略</a:t>
            </a:r>
          </a:p>
        </p:txBody>
      </p:sp>
      <p:sp>
        <p:nvSpPr>
          <p:cNvPr id="11" name="テキスト ボックス 10">
            <a:extLst>
              <a:ext uri="{FF2B5EF4-FFF2-40B4-BE49-F238E27FC236}">
                <a16:creationId xmlns:a16="http://schemas.microsoft.com/office/drawing/2014/main" id="{23A66A6C-4FE3-64BA-278E-BB66536D7C61}"/>
              </a:ext>
            </a:extLst>
          </p:cNvPr>
          <p:cNvSpPr txBox="1"/>
          <p:nvPr/>
        </p:nvSpPr>
        <p:spPr>
          <a:xfrm>
            <a:off x="3854053" y="5687755"/>
            <a:ext cx="2698175" cy="307777"/>
          </a:xfrm>
          <a:prstGeom prst="rect">
            <a:avLst/>
          </a:prstGeom>
          <a:noFill/>
        </p:spPr>
        <p:txBody>
          <a:bodyPr wrap="none" rtlCol="0">
            <a:spAutoFit/>
          </a:bodyPr>
          <a:lstStyle/>
          <a:p>
            <a:r>
              <a:rPr kumimoji="1" lang="ja-JP" altLang="en-US" sz="1400"/>
              <a:t>以後の通信は暗号化されている</a:t>
            </a:r>
          </a:p>
        </p:txBody>
      </p:sp>
    </p:spTree>
    <p:extLst>
      <p:ext uri="{BB962C8B-B14F-4D97-AF65-F5344CB8AC3E}">
        <p14:creationId xmlns:p14="http://schemas.microsoft.com/office/powerpoint/2010/main" val="298550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4F6EF7A6-FEE8-FBF5-62AE-48756FE6F463}"/>
              </a:ext>
            </a:extLst>
          </p:cNvPr>
          <p:cNvGrpSpPr/>
          <p:nvPr/>
        </p:nvGrpSpPr>
        <p:grpSpPr>
          <a:xfrm>
            <a:off x="1353711" y="4526728"/>
            <a:ext cx="599238" cy="677400"/>
            <a:chOff x="3980964" y="3583025"/>
            <a:chExt cx="828092" cy="936104"/>
          </a:xfrm>
        </p:grpSpPr>
        <p:sp>
          <p:nvSpPr>
            <p:cNvPr id="8" name="正方形/長方形 7">
              <a:extLst>
                <a:ext uri="{FF2B5EF4-FFF2-40B4-BE49-F238E27FC236}">
                  <a16:creationId xmlns:a16="http://schemas.microsoft.com/office/drawing/2014/main" id="{98CA4B85-66E3-DA08-C3F7-FA0A8F7CC906}"/>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a:extLst>
                <a:ext uri="{FF2B5EF4-FFF2-40B4-BE49-F238E27FC236}">
                  <a16:creationId xmlns:a16="http://schemas.microsoft.com/office/drawing/2014/main" id="{0B543320-B11A-30CD-8EB7-0A4562E5DFD0}"/>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プレースホルダー 1">
            <a:extLst>
              <a:ext uri="{FF2B5EF4-FFF2-40B4-BE49-F238E27FC236}">
                <a16:creationId xmlns:a16="http://schemas.microsoft.com/office/drawing/2014/main" id="{D2763AA1-478F-FDAE-08FD-6B7B1D685204}"/>
              </a:ext>
            </a:extLst>
          </p:cNvPr>
          <p:cNvSpPr>
            <a:spLocks noGrp="1"/>
          </p:cNvSpPr>
          <p:nvPr>
            <p:ph type="body" sz="quarter" idx="10"/>
          </p:nvPr>
        </p:nvSpPr>
        <p:spPr/>
        <p:txBody>
          <a:bodyPr/>
          <a:lstStyle/>
          <a:p>
            <a:r>
              <a:rPr kumimoji="1" lang="ja-JP" altLang="en-US"/>
              <a:t>公開鍵認証</a:t>
            </a:r>
          </a:p>
        </p:txBody>
      </p:sp>
      <p:pic>
        <p:nvPicPr>
          <p:cNvPr id="2050" name="Picture 2" descr="私服で仕事をする人のイラスト（男性）">
            <a:extLst>
              <a:ext uri="{FF2B5EF4-FFF2-40B4-BE49-F238E27FC236}">
                <a16:creationId xmlns:a16="http://schemas.microsoft.com/office/drawing/2014/main" id="{6E18B789-747A-BBC5-44CD-46AE6D766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07922"/>
            <a:ext cx="1138763" cy="1053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私服で働く人のイラスト（女性）">
            <a:extLst>
              <a:ext uri="{FF2B5EF4-FFF2-40B4-BE49-F238E27FC236}">
                <a16:creationId xmlns:a16="http://schemas.microsoft.com/office/drawing/2014/main" id="{704BF224-0C8B-2272-FEF1-4D4B5A920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807922"/>
            <a:ext cx="1053357" cy="10533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5D67835-EB9B-A5AE-3687-0AE742801319}"/>
              </a:ext>
            </a:extLst>
          </p:cNvPr>
          <p:cNvSpPr txBox="1"/>
          <p:nvPr/>
        </p:nvSpPr>
        <p:spPr>
          <a:xfrm>
            <a:off x="899592" y="2960050"/>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5" name="テキスト ボックス 4">
            <a:extLst>
              <a:ext uri="{FF2B5EF4-FFF2-40B4-BE49-F238E27FC236}">
                <a16:creationId xmlns:a16="http://schemas.microsoft.com/office/drawing/2014/main" id="{50AA8FE3-1AFC-9D96-24F2-E4D67F37C160}"/>
              </a:ext>
            </a:extLst>
          </p:cNvPr>
          <p:cNvSpPr txBox="1"/>
          <p:nvPr/>
        </p:nvSpPr>
        <p:spPr>
          <a:xfrm>
            <a:off x="6948264" y="2963606"/>
            <a:ext cx="595035" cy="369332"/>
          </a:xfrm>
          <a:prstGeom prst="rect">
            <a:avLst/>
          </a:prstGeom>
          <a:noFill/>
        </p:spPr>
        <p:txBody>
          <a:bodyPr wrap="none" rtlCol="0">
            <a:spAutoFit/>
          </a:bodyPr>
          <a:lstStyle/>
          <a:p>
            <a:r>
              <a:rPr kumimoji="1" lang="en-US" altLang="ja-JP" dirty="0"/>
              <a:t>Bob</a:t>
            </a:r>
            <a:endParaRPr kumimoji="1" lang="ja-JP" altLang="en-US"/>
          </a:p>
        </p:txBody>
      </p:sp>
      <p:sp>
        <p:nvSpPr>
          <p:cNvPr id="6" name="テキスト ボックス 5">
            <a:extLst>
              <a:ext uri="{FF2B5EF4-FFF2-40B4-BE49-F238E27FC236}">
                <a16:creationId xmlns:a16="http://schemas.microsoft.com/office/drawing/2014/main" id="{6C0562DB-67C1-C1A3-005C-E58FDC126C86}"/>
              </a:ext>
            </a:extLst>
          </p:cNvPr>
          <p:cNvSpPr txBox="1"/>
          <p:nvPr/>
        </p:nvSpPr>
        <p:spPr>
          <a:xfrm>
            <a:off x="395536" y="1052312"/>
            <a:ext cx="8250977" cy="369332"/>
          </a:xfrm>
          <a:prstGeom prst="rect">
            <a:avLst/>
          </a:prstGeom>
          <a:noFill/>
        </p:spPr>
        <p:txBody>
          <a:bodyPr wrap="none" rtlCol="0">
            <a:spAutoFit/>
          </a:bodyPr>
          <a:lstStyle/>
          <a:p>
            <a:r>
              <a:rPr kumimoji="1" lang="en-US" altLang="ja-JP" dirty="0"/>
              <a:t>Alice</a:t>
            </a:r>
            <a:r>
              <a:rPr kumimoji="1" lang="ja-JP" altLang="en-US"/>
              <a:t>が通信を通じて</a:t>
            </a:r>
            <a:r>
              <a:rPr kumimoji="1" lang="en-US" altLang="ja-JP" dirty="0"/>
              <a:t>Bob</a:t>
            </a:r>
            <a:r>
              <a:rPr kumimoji="1" lang="ja-JP" altLang="en-US"/>
              <a:t>に「いま通信しているのは自分である」と証明したい</a:t>
            </a:r>
          </a:p>
        </p:txBody>
      </p:sp>
      <p:grpSp>
        <p:nvGrpSpPr>
          <p:cNvPr id="12" name="グループ化 11">
            <a:extLst>
              <a:ext uri="{FF2B5EF4-FFF2-40B4-BE49-F238E27FC236}">
                <a16:creationId xmlns:a16="http://schemas.microsoft.com/office/drawing/2014/main" id="{6D1DD960-7467-7821-095E-06E8DC5CFF71}"/>
              </a:ext>
            </a:extLst>
          </p:cNvPr>
          <p:cNvGrpSpPr/>
          <p:nvPr/>
        </p:nvGrpSpPr>
        <p:grpSpPr>
          <a:xfrm>
            <a:off x="936850" y="4526728"/>
            <a:ext cx="599238" cy="677400"/>
            <a:chOff x="2339752" y="3645024"/>
            <a:chExt cx="828092" cy="936104"/>
          </a:xfrm>
        </p:grpSpPr>
        <p:sp>
          <p:nvSpPr>
            <p:cNvPr id="7" name="正方形/長方形 6">
              <a:extLst>
                <a:ext uri="{FF2B5EF4-FFF2-40B4-BE49-F238E27FC236}">
                  <a16:creationId xmlns:a16="http://schemas.microsoft.com/office/drawing/2014/main" id="{042E0050-1B52-E212-F64A-38DEB34A9587}"/>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a:extLst>
                <a:ext uri="{FF2B5EF4-FFF2-40B4-BE49-F238E27FC236}">
                  <a16:creationId xmlns:a16="http://schemas.microsoft.com/office/drawing/2014/main" id="{24B87E48-0C5F-1E3F-8668-22E176C80A6B}"/>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FF9EFFB-3154-190F-1C7A-9501A5F9835E}"/>
              </a:ext>
            </a:extLst>
          </p:cNvPr>
          <p:cNvSpPr txBox="1"/>
          <p:nvPr/>
        </p:nvSpPr>
        <p:spPr>
          <a:xfrm>
            <a:off x="551386" y="3693122"/>
            <a:ext cx="7391625" cy="369332"/>
          </a:xfrm>
          <a:prstGeom prst="rect">
            <a:avLst/>
          </a:prstGeom>
          <a:noFill/>
        </p:spPr>
        <p:txBody>
          <a:bodyPr wrap="square" rtlCol="0">
            <a:spAutoFit/>
          </a:bodyPr>
          <a:lstStyle/>
          <a:p>
            <a:r>
              <a:rPr kumimoji="1" lang="ja-JP" altLang="en-US"/>
              <a:t>あらかじめ</a:t>
            </a:r>
            <a:r>
              <a:rPr kumimoji="1" lang="en-US" altLang="ja-JP" dirty="0"/>
              <a:t>Alice</a:t>
            </a:r>
            <a:r>
              <a:rPr kumimoji="1" lang="ja-JP" altLang="en-US"/>
              <a:t>は鍵のペアを作っておき、公開鍵を</a:t>
            </a:r>
            <a:r>
              <a:rPr kumimoji="1" lang="en-US" altLang="ja-JP" dirty="0"/>
              <a:t>Bob</a:t>
            </a:r>
            <a:r>
              <a:rPr kumimoji="1" lang="ja-JP" altLang="en-US"/>
              <a:t>に渡しておく</a:t>
            </a:r>
          </a:p>
        </p:txBody>
      </p:sp>
      <p:cxnSp>
        <p:nvCxnSpPr>
          <p:cNvPr id="18" name="直線矢印コネクタ 17">
            <a:extLst>
              <a:ext uri="{FF2B5EF4-FFF2-40B4-BE49-F238E27FC236}">
                <a16:creationId xmlns:a16="http://schemas.microsoft.com/office/drawing/2014/main" id="{AE935331-CA68-547E-E84A-5BFB2A8E76E6}"/>
              </a:ext>
            </a:extLst>
          </p:cNvPr>
          <p:cNvCxnSpPr>
            <a:cxnSpLocks/>
          </p:cNvCxnSpPr>
          <p:nvPr/>
        </p:nvCxnSpPr>
        <p:spPr>
          <a:xfrm>
            <a:off x="2195736" y="4865428"/>
            <a:ext cx="4608512" cy="8934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153E7E0A-65D3-A76E-CDF5-3647C22B3848}"/>
              </a:ext>
            </a:extLst>
          </p:cNvPr>
          <p:cNvGrpSpPr/>
          <p:nvPr/>
        </p:nvGrpSpPr>
        <p:grpSpPr>
          <a:xfrm>
            <a:off x="920963" y="5512079"/>
            <a:ext cx="599238" cy="677400"/>
            <a:chOff x="2339752" y="3645024"/>
            <a:chExt cx="828092" cy="936104"/>
          </a:xfrm>
        </p:grpSpPr>
        <p:sp>
          <p:nvSpPr>
            <p:cNvPr id="20" name="正方形/長方形 19">
              <a:extLst>
                <a:ext uri="{FF2B5EF4-FFF2-40B4-BE49-F238E27FC236}">
                  <a16:creationId xmlns:a16="http://schemas.microsoft.com/office/drawing/2014/main" id="{A99C7546-DD0B-1CC8-FCD1-5F80AFC81549}"/>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79BFF8A9-18C2-35B2-CE50-6C421626EFCE}"/>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D0080E6E-DE08-C6B3-67A3-9D48F7E3F2B2}"/>
              </a:ext>
            </a:extLst>
          </p:cNvPr>
          <p:cNvGrpSpPr/>
          <p:nvPr/>
        </p:nvGrpSpPr>
        <p:grpSpPr>
          <a:xfrm>
            <a:off x="6907677" y="5466988"/>
            <a:ext cx="599238" cy="677400"/>
            <a:chOff x="3980964" y="3583025"/>
            <a:chExt cx="828092" cy="936104"/>
          </a:xfrm>
        </p:grpSpPr>
        <p:sp>
          <p:nvSpPr>
            <p:cNvPr id="23" name="正方形/長方形 22">
              <a:extLst>
                <a:ext uri="{FF2B5EF4-FFF2-40B4-BE49-F238E27FC236}">
                  <a16:creationId xmlns:a16="http://schemas.microsoft.com/office/drawing/2014/main" id="{9E8451D9-552A-9AF7-AD73-F064452DD69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三角形 23">
              <a:extLst>
                <a:ext uri="{FF2B5EF4-FFF2-40B4-BE49-F238E27FC236}">
                  <a16:creationId xmlns:a16="http://schemas.microsoft.com/office/drawing/2014/main" id="{0E155143-BD91-AC75-128F-35D994BF2C35}"/>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9F35639F-25DC-5635-1833-69F271795AF6}"/>
              </a:ext>
            </a:extLst>
          </p:cNvPr>
          <p:cNvSpPr txBox="1"/>
          <p:nvPr/>
        </p:nvSpPr>
        <p:spPr>
          <a:xfrm>
            <a:off x="683568" y="6281816"/>
            <a:ext cx="1723549" cy="369332"/>
          </a:xfrm>
          <a:prstGeom prst="rect">
            <a:avLst/>
          </a:prstGeom>
          <a:noFill/>
        </p:spPr>
        <p:txBody>
          <a:bodyPr wrap="none" rtlCol="0">
            <a:spAutoFit/>
          </a:bodyPr>
          <a:lstStyle/>
          <a:p>
            <a:r>
              <a:rPr lang="ja-JP" altLang="en-US"/>
              <a:t>秘密鍵</a:t>
            </a:r>
            <a:r>
              <a:rPr lang="en-US" altLang="ja-JP" dirty="0"/>
              <a:t>(</a:t>
            </a:r>
            <a:r>
              <a:rPr lang="ja-JP" altLang="en-US"/>
              <a:t>署名鍵</a:t>
            </a:r>
            <a:r>
              <a:rPr lang="en-US" altLang="ja-JP" dirty="0"/>
              <a:t>)</a:t>
            </a:r>
            <a:endParaRPr kumimoji="1" lang="ja-JP" altLang="en-US"/>
          </a:p>
        </p:txBody>
      </p:sp>
      <p:sp>
        <p:nvSpPr>
          <p:cNvPr id="28" name="テキスト ボックス 27">
            <a:extLst>
              <a:ext uri="{FF2B5EF4-FFF2-40B4-BE49-F238E27FC236}">
                <a16:creationId xmlns:a16="http://schemas.microsoft.com/office/drawing/2014/main" id="{BD4CC54B-8679-C121-59AD-34BD9772E917}"/>
              </a:ext>
            </a:extLst>
          </p:cNvPr>
          <p:cNvSpPr txBox="1"/>
          <p:nvPr/>
        </p:nvSpPr>
        <p:spPr>
          <a:xfrm>
            <a:off x="6436709" y="6281816"/>
            <a:ext cx="1723549" cy="369332"/>
          </a:xfrm>
          <a:prstGeom prst="rect">
            <a:avLst/>
          </a:prstGeom>
          <a:noFill/>
        </p:spPr>
        <p:txBody>
          <a:bodyPr wrap="none" rtlCol="0">
            <a:spAutoFit/>
          </a:bodyPr>
          <a:lstStyle/>
          <a:p>
            <a:r>
              <a:rPr lang="ja-JP" altLang="en-US"/>
              <a:t>公開鍵</a:t>
            </a:r>
            <a:r>
              <a:rPr lang="en-US" altLang="ja-JP" dirty="0"/>
              <a:t>(</a:t>
            </a:r>
            <a:r>
              <a:rPr lang="ja-JP" altLang="en-US"/>
              <a:t>検証鍵</a:t>
            </a:r>
            <a:r>
              <a:rPr lang="en-US" altLang="ja-JP" dirty="0"/>
              <a:t>)</a:t>
            </a:r>
            <a:endParaRPr kumimoji="1" lang="ja-JP" altLang="en-US"/>
          </a:p>
        </p:txBody>
      </p:sp>
    </p:spTree>
    <p:extLst>
      <p:ext uri="{BB962C8B-B14F-4D97-AF65-F5344CB8AC3E}">
        <p14:creationId xmlns:p14="http://schemas.microsoft.com/office/powerpoint/2010/main" val="281511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B39FAE-410F-0D78-934F-296756FE6C6F}"/>
              </a:ext>
            </a:extLst>
          </p:cNvPr>
          <p:cNvSpPr>
            <a:spLocks noGrp="1"/>
          </p:cNvSpPr>
          <p:nvPr>
            <p:ph type="body" sz="quarter" idx="10"/>
          </p:nvPr>
        </p:nvSpPr>
        <p:spPr/>
        <p:txBody>
          <a:bodyPr/>
          <a:lstStyle/>
          <a:p>
            <a:r>
              <a:rPr kumimoji="1" lang="ja-JP" altLang="en-US"/>
              <a:t>公開鍵認証</a:t>
            </a:r>
          </a:p>
        </p:txBody>
      </p:sp>
      <p:pic>
        <p:nvPicPr>
          <p:cNvPr id="3" name="Picture 2" descr="私服で仕事をする人のイラスト（男性）">
            <a:extLst>
              <a:ext uri="{FF2B5EF4-FFF2-40B4-BE49-F238E27FC236}">
                <a16:creationId xmlns:a16="http://schemas.microsoft.com/office/drawing/2014/main" id="{3555ACB6-2751-5B57-2306-D88AAC83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69" y="1093658"/>
            <a:ext cx="937506" cy="867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私服で働く人のイラスト（女性）">
            <a:extLst>
              <a:ext uri="{FF2B5EF4-FFF2-40B4-BE49-F238E27FC236}">
                <a16:creationId xmlns:a16="http://schemas.microsoft.com/office/drawing/2014/main" id="{93964CC5-5E83-4905-2B0A-FC60BAA8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64" y="1179340"/>
            <a:ext cx="867194" cy="86719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F6C0571-43C5-16AA-FB89-49750D8E8C8A}"/>
              </a:ext>
            </a:extLst>
          </p:cNvPr>
          <p:cNvSpPr txBox="1"/>
          <p:nvPr/>
        </p:nvSpPr>
        <p:spPr>
          <a:xfrm>
            <a:off x="710331" y="2012319"/>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6" name="テキスト ボックス 5">
            <a:extLst>
              <a:ext uri="{FF2B5EF4-FFF2-40B4-BE49-F238E27FC236}">
                <a16:creationId xmlns:a16="http://schemas.microsoft.com/office/drawing/2014/main" id="{5DEAC815-2AB3-F885-3555-B8BB89596A90}"/>
              </a:ext>
            </a:extLst>
          </p:cNvPr>
          <p:cNvSpPr txBox="1"/>
          <p:nvPr/>
        </p:nvSpPr>
        <p:spPr>
          <a:xfrm>
            <a:off x="3147615" y="2015875"/>
            <a:ext cx="595035" cy="369332"/>
          </a:xfrm>
          <a:prstGeom prst="rect">
            <a:avLst/>
          </a:prstGeom>
          <a:noFill/>
        </p:spPr>
        <p:txBody>
          <a:bodyPr wrap="none" rtlCol="0">
            <a:spAutoFit/>
          </a:bodyPr>
          <a:lstStyle/>
          <a:p>
            <a:r>
              <a:rPr kumimoji="1" lang="en-US" altLang="ja-JP" dirty="0"/>
              <a:t>Bob</a:t>
            </a:r>
            <a:endParaRPr kumimoji="1" lang="ja-JP" altLang="en-US"/>
          </a:p>
        </p:txBody>
      </p:sp>
      <p:pic>
        <p:nvPicPr>
          <p:cNvPr id="3074" name="Picture 2" descr="掲示板に貼られた紙のイラスト（メモ）">
            <a:extLst>
              <a:ext uri="{FF2B5EF4-FFF2-40B4-BE49-F238E27FC236}">
                <a16:creationId xmlns:a16="http://schemas.microsoft.com/office/drawing/2014/main" id="{66F1EA97-106A-F72D-0B49-58AB1926B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877" y="2481699"/>
            <a:ext cx="703773" cy="566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F392E027-D4A8-8BAF-86EC-BBD0E5E2502A}"/>
              </a:ext>
            </a:extLst>
          </p:cNvPr>
          <p:cNvCxnSpPr>
            <a:cxnSpLocks/>
          </p:cNvCxnSpPr>
          <p:nvPr/>
        </p:nvCxnSpPr>
        <p:spPr>
          <a:xfrm flipH="1">
            <a:off x="1735271" y="2764967"/>
            <a:ext cx="11243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34FB53-E697-065B-CA67-C1E943763344}"/>
              </a:ext>
            </a:extLst>
          </p:cNvPr>
          <p:cNvSpPr txBox="1"/>
          <p:nvPr/>
        </p:nvSpPr>
        <p:spPr>
          <a:xfrm>
            <a:off x="4763430" y="2772846"/>
            <a:ext cx="3659976" cy="369332"/>
          </a:xfrm>
          <a:prstGeom prst="rect">
            <a:avLst/>
          </a:prstGeom>
          <a:noFill/>
        </p:spPr>
        <p:txBody>
          <a:bodyPr wrap="none" rtlCol="0">
            <a:spAutoFit/>
          </a:bodyPr>
          <a:lstStyle/>
          <a:p>
            <a:r>
              <a:rPr kumimoji="1" lang="en-US" altLang="ja-JP" dirty="0"/>
              <a:t>1. Bob</a:t>
            </a:r>
            <a:r>
              <a:rPr kumimoji="1" lang="ja-JP" altLang="en-US"/>
              <a:t>は</a:t>
            </a:r>
            <a:r>
              <a:rPr kumimoji="1" lang="en-US" altLang="ja-JP" dirty="0"/>
              <a:t>Alice</a:t>
            </a:r>
            <a:r>
              <a:rPr kumimoji="1" lang="ja-JP" altLang="en-US"/>
              <a:t>にメッセージを送る</a:t>
            </a:r>
          </a:p>
        </p:txBody>
      </p:sp>
      <p:pic>
        <p:nvPicPr>
          <p:cNvPr id="10" name="Picture 2" descr="掲示板に貼られた紙のイラスト（メモ）">
            <a:extLst>
              <a:ext uri="{FF2B5EF4-FFF2-40B4-BE49-F238E27FC236}">
                <a16:creationId xmlns:a16="http://schemas.microsoft.com/office/drawing/2014/main" id="{A031513B-23A9-5C34-3F14-936A7E93A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31" y="3315904"/>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BE934F6F-43C3-7D46-7956-84A471C484A5}"/>
              </a:ext>
            </a:extLst>
          </p:cNvPr>
          <p:cNvGrpSpPr/>
          <p:nvPr/>
        </p:nvGrpSpPr>
        <p:grpSpPr>
          <a:xfrm>
            <a:off x="234111" y="3362924"/>
            <a:ext cx="438123" cy="495270"/>
            <a:chOff x="2339752" y="3645024"/>
            <a:chExt cx="828092" cy="936104"/>
          </a:xfrm>
        </p:grpSpPr>
        <p:sp>
          <p:nvSpPr>
            <p:cNvPr id="12" name="正方形/長方形 11">
              <a:extLst>
                <a:ext uri="{FF2B5EF4-FFF2-40B4-BE49-F238E27FC236}">
                  <a16:creationId xmlns:a16="http://schemas.microsoft.com/office/drawing/2014/main" id="{3A50336B-9998-F31A-FD34-D2807215FC95}"/>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461B27C2-3077-9EA7-CA6F-9BE38A4AC379}"/>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75C801EF-3920-DD19-C7CB-71F434FA5FD0}"/>
              </a:ext>
            </a:extLst>
          </p:cNvPr>
          <p:cNvGrpSpPr/>
          <p:nvPr/>
        </p:nvGrpSpPr>
        <p:grpSpPr>
          <a:xfrm>
            <a:off x="1031498" y="4117586"/>
            <a:ext cx="703773" cy="566537"/>
            <a:chOff x="1193558" y="4261389"/>
            <a:chExt cx="703773" cy="566537"/>
          </a:xfrm>
        </p:grpSpPr>
        <p:pic>
          <p:nvPicPr>
            <p:cNvPr id="14" name="Picture 2" descr="掲示板に貼られた紙のイラスト（メモ）">
              <a:extLst>
                <a:ext uri="{FF2B5EF4-FFF2-40B4-BE49-F238E27FC236}">
                  <a16:creationId xmlns:a16="http://schemas.microsoft.com/office/drawing/2014/main" id="{BC50FE0B-D03E-2B02-AC99-D8D9BD1A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385DE26A-818C-9043-C8C0-28F370C1FF20}"/>
                </a:ext>
              </a:extLst>
            </p:cNvPr>
            <p:cNvGrpSpPr/>
            <p:nvPr/>
          </p:nvGrpSpPr>
          <p:grpSpPr>
            <a:xfrm>
              <a:off x="1468290" y="4442527"/>
              <a:ext cx="236787" cy="267673"/>
              <a:chOff x="2339752" y="3645024"/>
              <a:chExt cx="828092" cy="936104"/>
            </a:xfrm>
            <a:solidFill>
              <a:srgbClr val="FF0000"/>
            </a:solidFill>
          </p:grpSpPr>
          <p:sp>
            <p:nvSpPr>
              <p:cNvPr id="16" name="正方形/長方形 15">
                <a:extLst>
                  <a:ext uri="{FF2B5EF4-FFF2-40B4-BE49-F238E27FC236}">
                    <a16:creationId xmlns:a16="http://schemas.microsoft.com/office/drawing/2014/main" id="{333C79EC-5065-65DA-A074-A3B120AB9182}"/>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a:extLst>
                  <a:ext uri="{FF2B5EF4-FFF2-40B4-BE49-F238E27FC236}">
                    <a16:creationId xmlns:a16="http://schemas.microsoft.com/office/drawing/2014/main" id="{081FE207-F854-8F06-4BC6-2D8F7DD98BEC}"/>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CD8D1D18-BF1C-CB8D-8C2B-3D333279C8CF}"/>
              </a:ext>
            </a:extLst>
          </p:cNvPr>
          <p:cNvSpPr txBox="1"/>
          <p:nvPr/>
        </p:nvSpPr>
        <p:spPr>
          <a:xfrm>
            <a:off x="4749918" y="3915193"/>
            <a:ext cx="3600400" cy="646331"/>
          </a:xfrm>
          <a:prstGeom prst="rect">
            <a:avLst/>
          </a:prstGeom>
          <a:noFill/>
        </p:spPr>
        <p:txBody>
          <a:bodyPr wrap="square" rtlCol="0">
            <a:spAutoFit/>
          </a:bodyPr>
          <a:lstStyle/>
          <a:p>
            <a:r>
              <a:rPr kumimoji="1" lang="en-US" altLang="ja-JP" dirty="0"/>
              <a:t>2. Alice</a:t>
            </a:r>
            <a:r>
              <a:rPr kumimoji="1" lang="ja-JP" altLang="en-US"/>
              <a:t>はメッセージに秘密鍵で署名をして</a:t>
            </a:r>
            <a:r>
              <a:rPr kumimoji="1" lang="en-US" altLang="ja-JP" dirty="0"/>
              <a:t>Bob</a:t>
            </a:r>
            <a:r>
              <a:rPr kumimoji="1" lang="ja-JP" altLang="en-US"/>
              <a:t>に送り返す</a:t>
            </a:r>
          </a:p>
        </p:txBody>
      </p:sp>
      <p:sp>
        <p:nvSpPr>
          <p:cNvPr id="20" name="下矢印 19">
            <a:extLst>
              <a:ext uri="{FF2B5EF4-FFF2-40B4-BE49-F238E27FC236}">
                <a16:creationId xmlns:a16="http://schemas.microsoft.com/office/drawing/2014/main" id="{2D4AD687-83E6-59AD-722E-0F4C6CBF4C8C}"/>
              </a:ext>
            </a:extLst>
          </p:cNvPr>
          <p:cNvSpPr/>
          <p:nvPr/>
        </p:nvSpPr>
        <p:spPr>
          <a:xfrm rot="19254955">
            <a:off x="614420" y="3973571"/>
            <a:ext cx="367388" cy="28803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62A1D4AE-C0A3-11AA-E89C-DA9311B00C1E}"/>
              </a:ext>
            </a:extLst>
          </p:cNvPr>
          <p:cNvCxnSpPr>
            <a:cxnSpLocks/>
          </p:cNvCxnSpPr>
          <p:nvPr/>
        </p:nvCxnSpPr>
        <p:spPr>
          <a:xfrm>
            <a:off x="1963007" y="4370790"/>
            <a:ext cx="9642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1E01EE04-5B35-9F4D-B8C3-9E83B648BF47}"/>
              </a:ext>
            </a:extLst>
          </p:cNvPr>
          <p:cNvGrpSpPr/>
          <p:nvPr/>
        </p:nvGrpSpPr>
        <p:grpSpPr>
          <a:xfrm>
            <a:off x="3689847" y="4973782"/>
            <a:ext cx="491092" cy="555148"/>
            <a:chOff x="3980964" y="3583025"/>
            <a:chExt cx="828092" cy="936104"/>
          </a:xfrm>
        </p:grpSpPr>
        <p:sp>
          <p:nvSpPr>
            <p:cNvPr id="26" name="正方形/長方形 25">
              <a:extLst>
                <a:ext uri="{FF2B5EF4-FFF2-40B4-BE49-F238E27FC236}">
                  <a16:creationId xmlns:a16="http://schemas.microsoft.com/office/drawing/2014/main" id="{86742212-5278-5F67-52AA-F67F9B0B80E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06DD0CA1-F6F7-DCED-EB97-85522C5FA1E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8F2A6287-6C04-1DFA-E9D4-A740BB6409FA}"/>
              </a:ext>
            </a:extLst>
          </p:cNvPr>
          <p:cNvGrpSpPr/>
          <p:nvPr/>
        </p:nvGrpSpPr>
        <p:grpSpPr>
          <a:xfrm>
            <a:off x="2927281" y="4962393"/>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4CBBBD5C-1BD0-EEFE-68EE-5F533BC8B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3F26D2D8-8587-38C4-47CC-5B340B41287B}"/>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D35A9024-249E-BDDF-0686-6354C2F24C93}"/>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A05AA85D-17A7-6ED5-5272-9E214B25DE8E}"/>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3" name="テキスト ボックス 32">
            <a:extLst>
              <a:ext uri="{FF2B5EF4-FFF2-40B4-BE49-F238E27FC236}">
                <a16:creationId xmlns:a16="http://schemas.microsoft.com/office/drawing/2014/main" id="{EA5E3B8E-AB26-4FED-7B4A-12533A2787D6}"/>
              </a:ext>
            </a:extLst>
          </p:cNvPr>
          <p:cNvSpPr txBox="1"/>
          <p:nvPr/>
        </p:nvSpPr>
        <p:spPr>
          <a:xfrm>
            <a:off x="4749918" y="5202029"/>
            <a:ext cx="4342040" cy="369332"/>
          </a:xfrm>
          <a:prstGeom prst="rect">
            <a:avLst/>
          </a:prstGeom>
          <a:noFill/>
        </p:spPr>
        <p:txBody>
          <a:bodyPr wrap="square" rtlCol="0">
            <a:spAutoFit/>
          </a:bodyPr>
          <a:lstStyle/>
          <a:p>
            <a:r>
              <a:rPr kumimoji="1" lang="en-US" altLang="ja-JP" dirty="0"/>
              <a:t>3. Bob</a:t>
            </a:r>
            <a:r>
              <a:rPr kumimoji="1" lang="ja-JP" altLang="en-US"/>
              <a:t>は</a:t>
            </a:r>
            <a:r>
              <a:rPr kumimoji="1" lang="en-US" altLang="ja-JP" dirty="0"/>
              <a:t>Alice</a:t>
            </a:r>
            <a:r>
              <a:rPr kumimoji="1" lang="ja-JP" altLang="en-US"/>
              <a:t>の公開鍵で署名を検証する</a:t>
            </a:r>
          </a:p>
        </p:txBody>
      </p:sp>
      <p:sp>
        <p:nvSpPr>
          <p:cNvPr id="34" name="テキスト ボックス 33">
            <a:extLst>
              <a:ext uri="{FF2B5EF4-FFF2-40B4-BE49-F238E27FC236}">
                <a16:creationId xmlns:a16="http://schemas.microsoft.com/office/drawing/2014/main" id="{E0224B29-1F89-3D0A-0909-485CE9CC0BA3}"/>
              </a:ext>
            </a:extLst>
          </p:cNvPr>
          <p:cNvSpPr txBox="1"/>
          <p:nvPr/>
        </p:nvSpPr>
        <p:spPr>
          <a:xfrm>
            <a:off x="4802385" y="6164269"/>
            <a:ext cx="3582066" cy="369332"/>
          </a:xfrm>
          <a:prstGeom prst="rect">
            <a:avLst/>
          </a:prstGeom>
          <a:noFill/>
        </p:spPr>
        <p:txBody>
          <a:bodyPr wrap="square" rtlCol="0">
            <a:spAutoFit/>
          </a:bodyPr>
          <a:lstStyle/>
          <a:p>
            <a:r>
              <a:rPr lang="en-US" altLang="ja-JP" dirty="0"/>
              <a:t>4</a:t>
            </a:r>
            <a:r>
              <a:rPr kumimoji="1" lang="en-US" altLang="ja-JP" dirty="0"/>
              <a:t>. </a:t>
            </a:r>
            <a:r>
              <a:rPr kumimoji="1" lang="ja-JP" altLang="en-US"/>
              <a:t>検証に成功したら認証完了</a:t>
            </a:r>
          </a:p>
        </p:txBody>
      </p:sp>
      <p:pic>
        <p:nvPicPr>
          <p:cNvPr id="3078" name="Picture 6" descr="握手する手のイラスト">
            <a:extLst>
              <a:ext uri="{FF2B5EF4-FFF2-40B4-BE49-F238E27FC236}">
                <a16:creationId xmlns:a16="http://schemas.microsoft.com/office/drawing/2014/main" id="{0A120654-C5C8-24EC-8E03-5A453798A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810088"/>
            <a:ext cx="1197218" cy="8500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掲示板に貼られた紙のイラスト（メモ）">
            <a:extLst>
              <a:ext uri="{FF2B5EF4-FFF2-40B4-BE49-F238E27FC236}">
                <a16:creationId xmlns:a16="http://schemas.microsoft.com/office/drawing/2014/main" id="{0EFF03B1-ACA5-0802-5E0A-7D14112F0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11" y="247402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a:extLst>
              <a:ext uri="{FF2B5EF4-FFF2-40B4-BE49-F238E27FC236}">
                <a16:creationId xmlns:a16="http://schemas.microsoft.com/office/drawing/2014/main" id="{EA86B244-4EEE-21A9-F131-501178BD6BD9}"/>
              </a:ext>
            </a:extLst>
          </p:cNvPr>
          <p:cNvGrpSpPr/>
          <p:nvPr/>
        </p:nvGrpSpPr>
        <p:grpSpPr>
          <a:xfrm>
            <a:off x="3124301" y="4049245"/>
            <a:ext cx="703773" cy="566537"/>
            <a:chOff x="1193558" y="4261389"/>
            <a:chExt cx="703773" cy="566537"/>
          </a:xfrm>
        </p:grpSpPr>
        <p:pic>
          <p:nvPicPr>
            <p:cNvPr id="39" name="Picture 2" descr="掲示板に貼られた紙のイラスト（メモ）">
              <a:extLst>
                <a:ext uri="{FF2B5EF4-FFF2-40B4-BE49-F238E27FC236}">
                  <a16:creationId xmlns:a16="http://schemas.microsoft.com/office/drawing/2014/main" id="{BB567167-9CD1-7D3D-3C20-BBFBAB612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4A7CB697-B395-A0F4-DD69-ECD8B00FB5BC}"/>
                </a:ext>
              </a:extLst>
            </p:cNvPr>
            <p:cNvGrpSpPr/>
            <p:nvPr/>
          </p:nvGrpSpPr>
          <p:grpSpPr>
            <a:xfrm>
              <a:off x="1468290" y="4442527"/>
              <a:ext cx="236787" cy="267673"/>
              <a:chOff x="2339752" y="3645024"/>
              <a:chExt cx="828092" cy="936104"/>
            </a:xfrm>
            <a:solidFill>
              <a:srgbClr val="FF0000"/>
            </a:solidFill>
          </p:grpSpPr>
          <p:sp>
            <p:nvSpPr>
              <p:cNvPr id="41" name="正方形/長方形 40">
                <a:extLst>
                  <a:ext uri="{FF2B5EF4-FFF2-40B4-BE49-F238E27FC236}">
                    <a16:creationId xmlns:a16="http://schemas.microsoft.com/office/drawing/2014/main" id="{8A1ABC4E-71A9-3014-F2BD-37FF20ED977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19124DAB-7C37-0AE4-A3E4-E6A97194CE06}"/>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94780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56B158-0DF0-BE58-5923-FC575624C2F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初回</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5865CAD8-412C-FB6E-9879-3A315EB39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91773" y="1711827"/>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1018928-47C5-F477-F7AF-E2A6FFA78943}"/>
              </a:ext>
            </a:extLst>
          </p:cNvPr>
          <p:cNvSpPr txBox="1"/>
          <p:nvPr/>
        </p:nvSpPr>
        <p:spPr>
          <a:xfrm>
            <a:off x="903937" y="1155573"/>
            <a:ext cx="7340471" cy="369332"/>
          </a:xfrm>
          <a:prstGeom prst="rect">
            <a:avLst/>
          </a:prstGeom>
          <a:noFill/>
        </p:spPr>
        <p:txBody>
          <a:bodyPr wrap="none" rtlCol="0">
            <a:spAutoFit/>
          </a:bodyPr>
          <a:lstStyle/>
          <a:p>
            <a:r>
              <a:rPr kumimoji="1" lang="ja-JP" altLang="en-US"/>
              <a:t>初めて接続するホストで、クライアントが公開鍵を持っていない場合</a:t>
            </a:r>
          </a:p>
        </p:txBody>
      </p:sp>
      <p:pic>
        <p:nvPicPr>
          <p:cNvPr id="6" name="図 5">
            <a:extLst>
              <a:ext uri="{FF2B5EF4-FFF2-40B4-BE49-F238E27FC236}">
                <a16:creationId xmlns:a16="http://schemas.microsoft.com/office/drawing/2014/main" id="{E9B42F60-4D44-414B-6C38-098BF38BFD85}"/>
              </a:ext>
            </a:extLst>
          </p:cNvPr>
          <p:cNvPicPr>
            <a:picLocks noChangeAspect="1"/>
          </p:cNvPicPr>
          <p:nvPr/>
        </p:nvPicPr>
        <p:blipFill>
          <a:blip r:embed="rId3"/>
          <a:stretch>
            <a:fillRect/>
          </a:stretch>
        </p:blipFill>
        <p:spPr>
          <a:xfrm>
            <a:off x="671277" y="1836886"/>
            <a:ext cx="716898" cy="716898"/>
          </a:xfrm>
          <a:prstGeom prst="rect">
            <a:avLst/>
          </a:prstGeom>
        </p:spPr>
      </p:pic>
      <p:sp>
        <p:nvSpPr>
          <p:cNvPr id="13" name="テキスト ボックス 12">
            <a:extLst>
              <a:ext uri="{FF2B5EF4-FFF2-40B4-BE49-F238E27FC236}">
                <a16:creationId xmlns:a16="http://schemas.microsoft.com/office/drawing/2014/main" id="{2DE1A010-C164-C9C7-DAAA-E16DC0190283}"/>
              </a:ext>
            </a:extLst>
          </p:cNvPr>
          <p:cNvSpPr txBox="1"/>
          <p:nvPr/>
        </p:nvSpPr>
        <p:spPr>
          <a:xfrm>
            <a:off x="4384576" y="3347700"/>
            <a:ext cx="3903633" cy="369332"/>
          </a:xfrm>
          <a:prstGeom prst="rect">
            <a:avLst/>
          </a:prstGeom>
          <a:noFill/>
        </p:spPr>
        <p:txBody>
          <a:bodyPr wrap="none" rtlCol="0">
            <a:spAutoFit/>
          </a:bodyPr>
          <a:lstStyle/>
          <a:p>
            <a:r>
              <a:rPr kumimoji="1" lang="en-US" altLang="ja-JP" dirty="0"/>
              <a:t>1. </a:t>
            </a:r>
            <a:r>
              <a:rPr kumimoji="1" lang="ja-JP" altLang="en-US"/>
              <a:t>ホストから公開鍵が送られてくる</a:t>
            </a:r>
          </a:p>
        </p:txBody>
      </p:sp>
      <p:cxnSp>
        <p:nvCxnSpPr>
          <p:cNvPr id="15" name="直線矢印コネクタ 14">
            <a:extLst>
              <a:ext uri="{FF2B5EF4-FFF2-40B4-BE49-F238E27FC236}">
                <a16:creationId xmlns:a16="http://schemas.microsoft.com/office/drawing/2014/main" id="{A6B8733E-A84D-DE8C-04ED-DFD3444C73EC}"/>
              </a:ext>
            </a:extLst>
          </p:cNvPr>
          <p:cNvCxnSpPr>
            <a:cxnSpLocks/>
          </p:cNvCxnSpPr>
          <p:nvPr/>
        </p:nvCxnSpPr>
        <p:spPr>
          <a:xfrm>
            <a:off x="1647118" y="3598743"/>
            <a:ext cx="94861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9095693-46F9-F492-703D-509C492B5E87}"/>
              </a:ext>
            </a:extLst>
          </p:cNvPr>
          <p:cNvSpPr txBox="1"/>
          <p:nvPr/>
        </p:nvSpPr>
        <p:spPr>
          <a:xfrm>
            <a:off x="4499992" y="4509120"/>
            <a:ext cx="3672800" cy="369332"/>
          </a:xfrm>
          <a:prstGeom prst="rect">
            <a:avLst/>
          </a:prstGeom>
          <a:noFill/>
        </p:spPr>
        <p:txBody>
          <a:bodyPr wrap="none" rtlCol="0">
            <a:spAutoFit/>
          </a:bodyPr>
          <a:lstStyle/>
          <a:p>
            <a:r>
              <a:rPr kumimoji="1" lang="en-US" altLang="ja-JP" dirty="0"/>
              <a:t>2. </a:t>
            </a:r>
            <a:r>
              <a:rPr kumimoji="1" lang="ja-JP" altLang="en-US"/>
              <a:t>この公開鍵を信じるか確認する</a:t>
            </a:r>
          </a:p>
        </p:txBody>
      </p:sp>
      <p:sp>
        <p:nvSpPr>
          <p:cNvPr id="24" name="テキスト ボックス 23">
            <a:extLst>
              <a:ext uri="{FF2B5EF4-FFF2-40B4-BE49-F238E27FC236}">
                <a16:creationId xmlns:a16="http://schemas.microsoft.com/office/drawing/2014/main" id="{67286F1D-A85E-4902-6BA6-55DD34456301}"/>
              </a:ext>
            </a:extLst>
          </p:cNvPr>
          <p:cNvSpPr txBox="1"/>
          <p:nvPr/>
        </p:nvSpPr>
        <p:spPr>
          <a:xfrm>
            <a:off x="4499992" y="5450128"/>
            <a:ext cx="4349080" cy="646331"/>
          </a:xfrm>
          <a:prstGeom prst="rect">
            <a:avLst/>
          </a:prstGeom>
          <a:noFill/>
        </p:spPr>
        <p:txBody>
          <a:bodyPr wrap="square" rtlCol="0">
            <a:spAutoFit/>
          </a:bodyPr>
          <a:lstStyle/>
          <a:p>
            <a:r>
              <a:rPr kumimoji="1" lang="en-US" altLang="ja-JP" dirty="0"/>
              <a:t>3. </a:t>
            </a:r>
            <a:r>
              <a:rPr kumimoji="1" lang="ja-JP" altLang="en-US"/>
              <a:t>鍵を信じる場合、この鍵を「知っているホスト」に登録する</a:t>
            </a:r>
          </a:p>
        </p:txBody>
      </p:sp>
      <p:sp>
        <p:nvSpPr>
          <p:cNvPr id="25" name="テキスト ボックス 24">
            <a:extLst>
              <a:ext uri="{FF2B5EF4-FFF2-40B4-BE49-F238E27FC236}">
                <a16:creationId xmlns:a16="http://schemas.microsoft.com/office/drawing/2014/main" id="{814DB56F-25A7-6EB6-2C90-2B2BA8D4473C}"/>
              </a:ext>
            </a:extLst>
          </p:cNvPr>
          <p:cNvSpPr txBox="1"/>
          <p:nvPr/>
        </p:nvSpPr>
        <p:spPr>
          <a:xfrm>
            <a:off x="2595736" y="2606846"/>
            <a:ext cx="1569660" cy="369332"/>
          </a:xfrm>
          <a:prstGeom prst="rect">
            <a:avLst/>
          </a:prstGeom>
          <a:noFill/>
        </p:spPr>
        <p:txBody>
          <a:bodyPr wrap="none" rtlCol="0">
            <a:spAutoFit/>
          </a:bodyPr>
          <a:lstStyle/>
          <a:p>
            <a:r>
              <a:rPr kumimoji="1" lang="ja-JP" altLang="en-US"/>
              <a:t>クライアント</a:t>
            </a:r>
          </a:p>
        </p:txBody>
      </p:sp>
      <p:sp>
        <p:nvSpPr>
          <p:cNvPr id="26" name="テキスト ボックス 25">
            <a:extLst>
              <a:ext uri="{FF2B5EF4-FFF2-40B4-BE49-F238E27FC236}">
                <a16:creationId xmlns:a16="http://schemas.microsoft.com/office/drawing/2014/main" id="{9000EECF-6FEE-425F-16E9-01B8B2CAD45B}"/>
              </a:ext>
            </a:extLst>
          </p:cNvPr>
          <p:cNvSpPr txBox="1"/>
          <p:nvPr/>
        </p:nvSpPr>
        <p:spPr>
          <a:xfrm>
            <a:off x="671277" y="2616431"/>
            <a:ext cx="877163" cy="369332"/>
          </a:xfrm>
          <a:prstGeom prst="rect">
            <a:avLst/>
          </a:prstGeom>
          <a:noFill/>
        </p:spPr>
        <p:txBody>
          <a:bodyPr wrap="none" rtlCol="0">
            <a:spAutoFit/>
          </a:bodyPr>
          <a:lstStyle/>
          <a:p>
            <a:r>
              <a:rPr kumimoji="1" lang="ja-JP" altLang="en-US"/>
              <a:t>ホスト</a:t>
            </a:r>
          </a:p>
        </p:txBody>
      </p:sp>
      <p:pic>
        <p:nvPicPr>
          <p:cNvPr id="5122" name="Picture 2" descr="ロッカーのイラスト（閉）">
            <a:extLst>
              <a:ext uri="{FF2B5EF4-FFF2-40B4-BE49-F238E27FC236}">
                <a16:creationId xmlns:a16="http://schemas.microsoft.com/office/drawing/2014/main" id="{FC563572-0F26-A989-51E9-9DA3E950D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2" y="5263442"/>
            <a:ext cx="591769" cy="104737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79A992EA-006C-C5C7-195D-8B7CD7B57E27}"/>
              </a:ext>
            </a:extLst>
          </p:cNvPr>
          <p:cNvGrpSpPr/>
          <p:nvPr/>
        </p:nvGrpSpPr>
        <p:grpSpPr>
          <a:xfrm>
            <a:off x="2976074" y="3260043"/>
            <a:ext cx="599238" cy="677400"/>
            <a:chOff x="3980964" y="3583025"/>
            <a:chExt cx="828092" cy="936104"/>
          </a:xfrm>
        </p:grpSpPr>
        <p:sp>
          <p:nvSpPr>
            <p:cNvPr id="32" name="正方形/長方形 31">
              <a:extLst>
                <a:ext uri="{FF2B5EF4-FFF2-40B4-BE49-F238E27FC236}">
                  <a16:creationId xmlns:a16="http://schemas.microsoft.com/office/drawing/2014/main" id="{468AA0BD-DF29-7FBB-6209-C7D02BEC451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三角形 32">
              <a:extLst>
                <a:ext uri="{FF2B5EF4-FFF2-40B4-BE49-F238E27FC236}">
                  <a16:creationId xmlns:a16="http://schemas.microsoft.com/office/drawing/2014/main" id="{4EDA9DCB-B6D0-0A33-2D69-592604627CEA}"/>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9B54F918-BE57-7772-B573-DAD005DB2BDB}"/>
              </a:ext>
            </a:extLst>
          </p:cNvPr>
          <p:cNvGrpSpPr/>
          <p:nvPr/>
        </p:nvGrpSpPr>
        <p:grpSpPr>
          <a:xfrm>
            <a:off x="788937" y="3194838"/>
            <a:ext cx="599238" cy="677400"/>
            <a:chOff x="2339752" y="3645024"/>
            <a:chExt cx="828092" cy="936104"/>
          </a:xfrm>
        </p:grpSpPr>
        <p:sp>
          <p:nvSpPr>
            <p:cNvPr id="35" name="正方形/長方形 34">
              <a:extLst>
                <a:ext uri="{FF2B5EF4-FFF2-40B4-BE49-F238E27FC236}">
                  <a16:creationId xmlns:a16="http://schemas.microsoft.com/office/drawing/2014/main" id="{72522722-D060-0480-FDFC-2520AB436111}"/>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三角形 35">
              <a:extLst>
                <a:ext uri="{FF2B5EF4-FFF2-40B4-BE49-F238E27FC236}">
                  <a16:creationId xmlns:a16="http://schemas.microsoft.com/office/drawing/2014/main" id="{8A1B9060-166B-DAA4-E63D-4CBECEE12693}"/>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2DF0EC30-91AF-AAFA-ADA3-1B475B543872}"/>
              </a:ext>
            </a:extLst>
          </p:cNvPr>
          <p:cNvGrpSpPr/>
          <p:nvPr/>
        </p:nvGrpSpPr>
        <p:grpSpPr>
          <a:xfrm>
            <a:off x="3216840" y="4403685"/>
            <a:ext cx="599238" cy="677400"/>
            <a:chOff x="3980964" y="3583025"/>
            <a:chExt cx="828092" cy="936104"/>
          </a:xfrm>
        </p:grpSpPr>
        <p:sp>
          <p:nvSpPr>
            <p:cNvPr id="38" name="正方形/長方形 37">
              <a:extLst>
                <a:ext uri="{FF2B5EF4-FFF2-40B4-BE49-F238E27FC236}">
                  <a16:creationId xmlns:a16="http://schemas.microsoft.com/office/drawing/2014/main" id="{DD7A39C0-534D-FED7-C942-42102D0EE60B}"/>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23764456-21BE-AE12-031B-EC762275025C}"/>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24" name="Picture 4" descr="虫眼鏡を持った男性会社員のイラスト">
            <a:extLst>
              <a:ext uri="{FF2B5EF4-FFF2-40B4-BE49-F238E27FC236}">
                <a16:creationId xmlns:a16="http://schemas.microsoft.com/office/drawing/2014/main" id="{419B33F9-C953-1CC3-D6C6-376EE1FB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551" y="4272351"/>
            <a:ext cx="689045" cy="8428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EF2C2EDD-3B50-BF35-6F4D-E22A802BA515}"/>
              </a:ext>
            </a:extLst>
          </p:cNvPr>
          <p:cNvGrpSpPr/>
          <p:nvPr/>
        </p:nvGrpSpPr>
        <p:grpSpPr>
          <a:xfrm>
            <a:off x="2273532" y="5396420"/>
            <a:ext cx="599238" cy="677400"/>
            <a:chOff x="3980964" y="3583025"/>
            <a:chExt cx="828092" cy="936104"/>
          </a:xfrm>
        </p:grpSpPr>
        <p:sp>
          <p:nvSpPr>
            <p:cNvPr id="41" name="正方形/長方形 40">
              <a:extLst>
                <a:ext uri="{FF2B5EF4-FFF2-40B4-BE49-F238E27FC236}">
                  <a16:creationId xmlns:a16="http://schemas.microsoft.com/office/drawing/2014/main" id="{8EC0F707-EA8B-6C70-BBEB-9800BDD1C2AD}"/>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7B26660F-7659-67FE-DEB5-38303905B526}"/>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右矢印 42">
            <a:extLst>
              <a:ext uri="{FF2B5EF4-FFF2-40B4-BE49-F238E27FC236}">
                <a16:creationId xmlns:a16="http://schemas.microsoft.com/office/drawing/2014/main" id="{2CA43408-AD91-6BD5-9008-4E3108819369}"/>
              </a:ext>
            </a:extLst>
          </p:cNvPr>
          <p:cNvSpPr/>
          <p:nvPr/>
        </p:nvSpPr>
        <p:spPr>
          <a:xfrm>
            <a:off x="3023304" y="5578797"/>
            <a:ext cx="344523" cy="3126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78FDE66-0CE7-FFBD-1935-53CB6E5EB1F7}"/>
              </a:ext>
            </a:extLst>
          </p:cNvPr>
          <p:cNvSpPr txBox="1"/>
          <p:nvPr/>
        </p:nvSpPr>
        <p:spPr>
          <a:xfrm>
            <a:off x="2779344" y="6355020"/>
            <a:ext cx="1980029"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.ssh/</a:t>
            </a:r>
            <a:r>
              <a:rPr lang="en-US" altLang="ja-JP" sz="1600" dirty="0" err="1">
                <a:latin typeface="Consolas" panose="020B0609020204030204" pitchFamily="49" charset="0"/>
                <a:cs typeface="Consolas" panose="020B0609020204030204" pitchFamily="49" charset="0"/>
              </a:rPr>
              <a:t>known_hosts</a:t>
            </a:r>
            <a:endParaRPr kumimoji="1" lang="ja-JP" altLang="en-US" sz="16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9574296"/>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3468</TotalTime>
  <Words>1129</Words>
  <Application>Microsoft Macintosh PowerPoint</Application>
  <PresentationFormat>画面に合わせる (4:3)</PresentationFormat>
  <Paragraphs>135</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Google Sans</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708</cp:revision>
  <dcterms:created xsi:type="dcterms:W3CDTF">2019-01-02T05:23:01Z</dcterms:created>
  <dcterms:modified xsi:type="dcterms:W3CDTF">2025-03-26T09:47:39Z</dcterms:modified>
</cp:coreProperties>
</file>