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56" r:id="rId2"/>
    <p:sldId id="323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7" r:id="rId11"/>
    <p:sldId id="416" r:id="rId12"/>
    <p:sldId id="418" r:id="rId13"/>
    <p:sldId id="419" r:id="rId14"/>
    <p:sldId id="420" r:id="rId15"/>
    <p:sldId id="421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3629" autoAdjust="0"/>
  </p:normalViewPr>
  <p:slideViewPr>
    <p:cSldViewPr>
      <p:cViewPr varScale="1">
        <p:scale>
          <a:sx n="117" d="100"/>
          <a:sy n="117" d="100"/>
        </p:scale>
        <p:origin x="21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rPr lang="ja-JP" altLang="en-US"/>
              <a:t>2025/10/1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20D74-CE09-BA9F-19A0-ACBBF4F7C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C9A076A-B6FF-15AB-85F8-1AFE9BC07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BCFFFA6-C2CA-FD61-83B3-0BBA146A0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711CEC-4191-F49F-447E-607BC4AA8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75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41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6D07911E-05C0-4FB5-A7CD-489C44533130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83F064-3404-4030-8FB0-4DC45BCBBB1B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DC15CFC8-D95C-4C25-A189-1DC5123CFA8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C18F37A-86C7-4E04-B764-66C8A3653543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>
                <a:solidFill>
                  <a:srgbClr val="011893"/>
                </a:solidFill>
              </a:rPr>
              <a:t>生成</a:t>
            </a:r>
            <a:r>
              <a:rPr lang="en-US" altLang="ja-JP" sz="4400" dirty="0">
                <a:solidFill>
                  <a:srgbClr val="011893"/>
                </a:solidFill>
              </a:rPr>
              <a:t>AI</a:t>
            </a:r>
            <a:r>
              <a:rPr lang="ja-JP" altLang="en-US" sz="4400">
                <a:solidFill>
                  <a:srgbClr val="011893"/>
                </a:solidFill>
              </a:rPr>
              <a:t>との付き合い方</a:t>
            </a:r>
            <a:endParaRPr kumimoji="1" lang="ja-JP" altLang="en-US" sz="440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D5555-7D50-40F6-7FDB-6CA1BEA60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1B70BCE-164D-E691-9E94-FD7B1F9D5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読書感想文</a:t>
            </a:r>
          </a:p>
        </p:txBody>
      </p:sp>
      <p:pic>
        <p:nvPicPr>
          <p:cNvPr id="10242" name="Picture 2" descr="OKサインを出す人のイラスト（女性）">
            <a:extLst>
              <a:ext uri="{FF2B5EF4-FFF2-40B4-BE49-F238E27FC236}">
                <a16:creationId xmlns:a16="http://schemas.microsoft.com/office/drawing/2014/main" id="{74F50B2F-FAC0-D743-2DA9-41682D5B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1075171" cy="117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バツマークを出している男性のイラスト">
            <a:extLst>
              <a:ext uri="{FF2B5EF4-FFF2-40B4-BE49-F238E27FC236}">
                <a16:creationId xmlns:a16="http://schemas.microsoft.com/office/drawing/2014/main" id="{BCDE9D26-A2AF-220B-15DB-D5BF6D6E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41984"/>
            <a:ext cx="952513" cy="11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ED5486-7777-FBE4-5F74-2F67904D01DE}"/>
              </a:ext>
            </a:extLst>
          </p:cNvPr>
          <p:cNvSpPr txBox="1"/>
          <p:nvPr/>
        </p:nvSpPr>
        <p:spPr>
          <a:xfrm>
            <a:off x="1619672" y="1418280"/>
            <a:ext cx="4831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全く</a:t>
            </a:r>
            <a:r>
              <a:rPr lang="en-US" altLang="ja-JP" sz="2800" dirty="0"/>
              <a:t>AI</a:t>
            </a:r>
            <a:r>
              <a:rPr lang="ja-JP" altLang="en-US" sz="2800"/>
              <a:t>を使わずに自分で書く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02CAD0-66CA-217C-E609-4FF5EBA63CBE}"/>
              </a:ext>
            </a:extLst>
          </p:cNvPr>
          <p:cNvSpPr txBox="1"/>
          <p:nvPr/>
        </p:nvSpPr>
        <p:spPr>
          <a:xfrm>
            <a:off x="1619672" y="5806621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完全に</a:t>
            </a:r>
            <a:r>
              <a:rPr lang="en-US" altLang="ja-JP" sz="2800" dirty="0"/>
              <a:t>AI</a:t>
            </a:r>
            <a:r>
              <a:rPr lang="ja-JP" altLang="en-US" sz="2800"/>
              <a:t>に書かせる</a:t>
            </a:r>
            <a:endParaRPr kumimoji="1" lang="ja-JP" altLang="en-US" sz="2800"/>
          </a:p>
        </p:txBody>
      </p:sp>
      <p:sp>
        <p:nvSpPr>
          <p:cNvPr id="9" name="上下矢印 8">
            <a:extLst>
              <a:ext uri="{FF2B5EF4-FFF2-40B4-BE49-F238E27FC236}">
                <a16:creationId xmlns:a16="http://schemas.microsoft.com/office/drawing/2014/main" id="{FB8D1250-E8B6-DFD0-A2D9-75761F327DB1}"/>
              </a:ext>
            </a:extLst>
          </p:cNvPr>
          <p:cNvSpPr/>
          <p:nvPr/>
        </p:nvSpPr>
        <p:spPr>
          <a:xfrm>
            <a:off x="1907704" y="2296592"/>
            <a:ext cx="504056" cy="3004616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C51215-34D7-0D53-D80E-55553B71BDA7}"/>
              </a:ext>
            </a:extLst>
          </p:cNvPr>
          <p:cNvSpPr txBox="1"/>
          <p:nvPr/>
        </p:nvSpPr>
        <p:spPr>
          <a:xfrm>
            <a:off x="7034450" y="149522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11893"/>
                </a:solidFill>
              </a:rPr>
              <a:t>絶対</a:t>
            </a:r>
            <a:r>
              <a:rPr kumimoji="1" lang="en-US" altLang="ja-JP" dirty="0">
                <a:solidFill>
                  <a:srgbClr val="011893"/>
                </a:solidFill>
              </a:rPr>
              <a:t>OK</a:t>
            </a:r>
            <a:endParaRPr kumimoji="1" lang="ja-JP" altLang="en-US">
              <a:solidFill>
                <a:srgbClr val="011893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059D75-C8EF-ACDF-5E2E-F6CCA0711D06}"/>
              </a:ext>
            </a:extLst>
          </p:cNvPr>
          <p:cNvSpPr txBox="1"/>
          <p:nvPr/>
        </p:nvSpPr>
        <p:spPr>
          <a:xfrm>
            <a:off x="7092280" y="588356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絶対</a:t>
            </a:r>
            <a:r>
              <a:rPr kumimoji="1" lang="en-US" altLang="ja-JP" dirty="0">
                <a:solidFill>
                  <a:srgbClr val="FF0000"/>
                </a:solidFill>
              </a:rPr>
              <a:t>NG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13AFE2-2AA1-F474-00A9-74BAD2A893E8}"/>
              </a:ext>
            </a:extLst>
          </p:cNvPr>
          <p:cNvSpPr txBox="1"/>
          <p:nvPr/>
        </p:nvSpPr>
        <p:spPr>
          <a:xfrm>
            <a:off x="2771800" y="34290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この間は？</a:t>
            </a:r>
          </a:p>
        </p:txBody>
      </p:sp>
    </p:spTree>
    <p:extLst>
      <p:ext uri="{BB962C8B-B14F-4D97-AF65-F5344CB8AC3E}">
        <p14:creationId xmlns:p14="http://schemas.microsoft.com/office/powerpoint/2010/main" val="323114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F10BE-06F0-689F-7523-5F5660732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4D28E95-5399-AE32-DF58-672D65726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読書感想文</a:t>
            </a:r>
          </a:p>
        </p:txBody>
      </p:sp>
      <p:pic>
        <p:nvPicPr>
          <p:cNvPr id="10242" name="Picture 2" descr="OKサインを出す人のイラスト（女性）">
            <a:extLst>
              <a:ext uri="{FF2B5EF4-FFF2-40B4-BE49-F238E27FC236}">
                <a16:creationId xmlns:a16="http://schemas.microsoft.com/office/drawing/2014/main" id="{5CF62026-5291-B55A-119F-CC8FCDE6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1075171" cy="117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バツマークを出している男性のイラスト">
            <a:extLst>
              <a:ext uri="{FF2B5EF4-FFF2-40B4-BE49-F238E27FC236}">
                <a16:creationId xmlns:a16="http://schemas.microsoft.com/office/drawing/2014/main" id="{1877DC33-3F63-D410-BE94-AE82184B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41984"/>
            <a:ext cx="952513" cy="11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0B10AA-0BC8-0326-DE58-04497A0785DE}"/>
              </a:ext>
            </a:extLst>
          </p:cNvPr>
          <p:cNvSpPr txBox="1"/>
          <p:nvPr/>
        </p:nvSpPr>
        <p:spPr>
          <a:xfrm>
            <a:off x="1619672" y="1418280"/>
            <a:ext cx="4831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全く</a:t>
            </a:r>
            <a:r>
              <a:rPr lang="en-US" altLang="ja-JP" sz="2800" dirty="0"/>
              <a:t>AI</a:t>
            </a:r>
            <a:r>
              <a:rPr lang="ja-JP" altLang="en-US" sz="2800"/>
              <a:t>を使わずに自分で書く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C1898D-04A5-A184-8063-AC9B0C133533}"/>
              </a:ext>
            </a:extLst>
          </p:cNvPr>
          <p:cNvSpPr txBox="1"/>
          <p:nvPr/>
        </p:nvSpPr>
        <p:spPr>
          <a:xfrm>
            <a:off x="1619672" y="5806621"/>
            <a:ext cx="339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完全に</a:t>
            </a:r>
            <a:r>
              <a:rPr lang="en-US" altLang="ja-JP" sz="2800" dirty="0"/>
              <a:t>AI</a:t>
            </a:r>
            <a:r>
              <a:rPr lang="ja-JP" altLang="en-US" sz="2800"/>
              <a:t>に書かせる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037117-3BFB-3B02-7588-D97419F575DB}"/>
              </a:ext>
            </a:extLst>
          </p:cNvPr>
          <p:cNvSpPr txBox="1"/>
          <p:nvPr/>
        </p:nvSpPr>
        <p:spPr>
          <a:xfrm>
            <a:off x="1619672" y="2123593"/>
            <a:ext cx="5908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自分で書いた文章を</a:t>
            </a:r>
            <a:r>
              <a:rPr lang="en-US" altLang="ja-JP" sz="2800" dirty="0"/>
              <a:t>AI</a:t>
            </a:r>
            <a:r>
              <a:rPr lang="ja-JP" altLang="en-US" sz="2800"/>
              <a:t>に添削させる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16764E-62B2-652B-9613-2DF81B2E20AD}"/>
              </a:ext>
            </a:extLst>
          </p:cNvPr>
          <p:cNvSpPr txBox="1"/>
          <p:nvPr/>
        </p:nvSpPr>
        <p:spPr>
          <a:xfrm>
            <a:off x="1619672" y="5101306"/>
            <a:ext cx="6627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箇条書きで書いたものを</a:t>
            </a:r>
            <a:r>
              <a:rPr lang="en-US" altLang="ja-JP" sz="2800" dirty="0"/>
              <a:t>AI</a:t>
            </a:r>
            <a:r>
              <a:rPr lang="ja-JP" altLang="en-US" sz="2800"/>
              <a:t>に膨らませる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1C668D-4BBA-A010-6AB2-40654351DED0}"/>
              </a:ext>
            </a:extLst>
          </p:cNvPr>
          <p:cNvSpPr txBox="1"/>
          <p:nvPr/>
        </p:nvSpPr>
        <p:spPr>
          <a:xfrm>
            <a:off x="1619672" y="2828906"/>
            <a:ext cx="6985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中心テーマを</a:t>
            </a:r>
            <a:r>
              <a:rPr lang="en-US" altLang="ja-JP" sz="2800" dirty="0"/>
              <a:t>AI</a:t>
            </a:r>
            <a:r>
              <a:rPr lang="ja-JP" altLang="en-US" sz="2800"/>
              <a:t>にいくつか提案させ、その中から選んで書く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3B6B25-659C-1D7D-2CB7-ABFD401DD117}"/>
              </a:ext>
            </a:extLst>
          </p:cNvPr>
          <p:cNvSpPr txBox="1"/>
          <p:nvPr/>
        </p:nvSpPr>
        <p:spPr>
          <a:xfrm>
            <a:off x="1619672" y="3965106"/>
            <a:ext cx="6985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AI</a:t>
            </a:r>
            <a:r>
              <a:rPr lang="ja-JP" altLang="en-US" sz="2800"/>
              <a:t>に書かせたものに修正指示を出し、何度も提出させて完成させる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B9E4BB-9091-8A44-48B2-6D0477B836DD}"/>
              </a:ext>
            </a:extLst>
          </p:cNvPr>
          <p:cNvSpPr txBox="1"/>
          <p:nvPr/>
        </p:nvSpPr>
        <p:spPr>
          <a:xfrm>
            <a:off x="7034450" y="149522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11893"/>
                </a:solidFill>
              </a:rPr>
              <a:t>絶対</a:t>
            </a:r>
            <a:r>
              <a:rPr kumimoji="1" lang="en-US" altLang="ja-JP" dirty="0">
                <a:solidFill>
                  <a:srgbClr val="011893"/>
                </a:solidFill>
              </a:rPr>
              <a:t>OK</a:t>
            </a:r>
            <a:endParaRPr kumimoji="1" lang="ja-JP" altLang="en-US">
              <a:solidFill>
                <a:srgbClr val="011893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570CBE-FD35-C628-ABFD-23593027A2B5}"/>
              </a:ext>
            </a:extLst>
          </p:cNvPr>
          <p:cNvSpPr txBox="1"/>
          <p:nvPr/>
        </p:nvSpPr>
        <p:spPr>
          <a:xfrm>
            <a:off x="7092280" y="588356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絶対</a:t>
            </a:r>
            <a:r>
              <a:rPr kumimoji="1" lang="en-US" altLang="ja-JP" dirty="0">
                <a:solidFill>
                  <a:srgbClr val="FF0000"/>
                </a:solidFill>
              </a:rPr>
              <a:t>NG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4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85E5402-AA22-17B7-CE13-1B4683885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/>
              <a:t>の仕事・人間の仕事</a:t>
            </a:r>
          </a:p>
        </p:txBody>
      </p:sp>
      <p:pic>
        <p:nvPicPr>
          <p:cNvPr id="13314" name="Picture 2" descr="コンピューターを使うロボットのイラスト">
            <a:extLst>
              <a:ext uri="{FF2B5EF4-FFF2-40B4-BE49-F238E27FC236}">
                <a16:creationId xmlns:a16="http://schemas.microsoft.com/office/drawing/2014/main" id="{0BBF0310-D721-090B-4A22-A4322C3A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950" y="2392386"/>
            <a:ext cx="1474325" cy="13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音楽を聴きながら仕事をする人のイラスト（女性）">
            <a:extLst>
              <a:ext uri="{FF2B5EF4-FFF2-40B4-BE49-F238E27FC236}">
                <a16:creationId xmlns:a16="http://schemas.microsoft.com/office/drawing/2014/main" id="{50478924-6634-8AB9-5C21-4F7911AFB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985" y="2345462"/>
            <a:ext cx="1573946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音楽を聴きながら仕事をする人のイラスト（男性）">
            <a:extLst>
              <a:ext uri="{FF2B5EF4-FFF2-40B4-BE49-F238E27FC236}">
                <a16:creationId xmlns:a16="http://schemas.microsoft.com/office/drawing/2014/main" id="{A2F9E821-7FE4-F934-9703-7E7B01D65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57" y="2369668"/>
            <a:ext cx="157394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ABC572-992F-1AC1-B436-4738CA7252A9}"/>
              </a:ext>
            </a:extLst>
          </p:cNvPr>
          <p:cNvSpPr txBox="1"/>
          <p:nvPr/>
        </p:nvSpPr>
        <p:spPr>
          <a:xfrm>
            <a:off x="682953" y="1102580"/>
            <a:ext cx="69862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今後ますます</a:t>
            </a:r>
            <a:r>
              <a:rPr kumimoji="1" lang="en-US" altLang="ja-JP" sz="2800" dirty="0"/>
              <a:t>AI</a:t>
            </a:r>
            <a:r>
              <a:rPr kumimoji="1" lang="ja-JP" altLang="en-US" sz="2800"/>
              <a:t>ができることが増えていく</a:t>
            </a:r>
            <a:endParaRPr kumimoji="1" lang="en-US" altLang="ja-JP" sz="2800" dirty="0"/>
          </a:p>
          <a:p>
            <a:r>
              <a:rPr lang="ja-JP" altLang="en-US" sz="2800"/>
              <a:t>その全てを人間が行うのは現実的ではない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45CA5A-F33B-0D82-86B2-D527F52102ED}"/>
              </a:ext>
            </a:extLst>
          </p:cNvPr>
          <p:cNvSpPr txBox="1"/>
          <p:nvPr/>
        </p:nvSpPr>
        <p:spPr>
          <a:xfrm>
            <a:off x="757193" y="4302533"/>
            <a:ext cx="3975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人間の仕事は以下の</a:t>
            </a:r>
            <a:r>
              <a:rPr kumimoji="1" lang="en-US" altLang="ja-JP" sz="2800" dirty="0"/>
              <a:t>2</a:t>
            </a:r>
            <a:r>
              <a:rPr kumimoji="1" lang="ja-JP" altLang="en-US" sz="2800"/>
              <a:t>つ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0C2642-F724-2BFB-D38D-D924E4670B5B}"/>
              </a:ext>
            </a:extLst>
          </p:cNvPr>
          <p:cNvSpPr txBox="1"/>
          <p:nvPr/>
        </p:nvSpPr>
        <p:spPr>
          <a:xfrm>
            <a:off x="1547664" y="5085184"/>
            <a:ext cx="5549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AI</a:t>
            </a:r>
            <a:r>
              <a:rPr kumimoji="1" lang="ja-JP" altLang="en-US" sz="2800"/>
              <a:t>の出力に責任を負うこと</a:t>
            </a:r>
            <a:endParaRPr kumimoji="1" lang="en-US" altLang="ja-JP" sz="2800" dirty="0"/>
          </a:p>
          <a:p>
            <a:r>
              <a:rPr lang="en-US" altLang="ja-JP" sz="2800" dirty="0"/>
              <a:t>AI</a:t>
            </a:r>
            <a:r>
              <a:rPr lang="ja-JP" altLang="en-US" sz="2800"/>
              <a:t>の出力に付加価値をつけること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10038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38874A-3F32-3803-9CC8-C15BBFD99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責任を取るということ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F1FF8A-D758-C5AA-F372-93A81D1A6233}"/>
              </a:ext>
            </a:extLst>
          </p:cNvPr>
          <p:cNvSpPr txBox="1"/>
          <p:nvPr/>
        </p:nvSpPr>
        <p:spPr>
          <a:xfrm>
            <a:off x="251520" y="1196752"/>
            <a:ext cx="6750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AI</a:t>
            </a:r>
            <a:r>
              <a:rPr kumimoji="1" lang="ja-JP" altLang="en-US" sz="3200"/>
              <a:t>の活用は</a:t>
            </a:r>
            <a:r>
              <a:rPr kumimoji="1" lang="en-US" altLang="ja-JP" sz="3200" dirty="0"/>
              <a:t>OK</a:t>
            </a:r>
          </a:p>
          <a:p>
            <a:r>
              <a:rPr lang="ja-JP" altLang="en-US" sz="3200"/>
              <a:t>ただし、その出力に責任をとること</a:t>
            </a:r>
            <a:endParaRPr kumimoji="1" lang="ja-JP" altLang="en-US" sz="3200"/>
          </a:p>
        </p:txBody>
      </p:sp>
      <p:pic>
        <p:nvPicPr>
          <p:cNvPr id="14338" name="Picture 2" descr="会社での相談のイラスト（女性の上司と男性の部下）">
            <a:extLst>
              <a:ext uri="{FF2B5EF4-FFF2-40B4-BE49-F238E27FC236}">
                <a16:creationId xmlns:a16="http://schemas.microsoft.com/office/drawing/2014/main" id="{C0A26AF1-6493-5CE1-5EEF-EC5791D4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516" y="2323528"/>
            <a:ext cx="2092744" cy="21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C885AD-787F-36F3-AC9F-10C48F995B22}"/>
              </a:ext>
            </a:extLst>
          </p:cNvPr>
          <p:cNvSpPr txBox="1"/>
          <p:nvPr/>
        </p:nvSpPr>
        <p:spPr>
          <a:xfrm>
            <a:off x="249830" y="4509120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「どうしてここはこうなっているのですか？」</a:t>
            </a:r>
            <a:endParaRPr kumimoji="1" lang="en-US" altLang="ja-JP" sz="2800" dirty="0"/>
          </a:p>
          <a:p>
            <a:r>
              <a:rPr lang="ja-JP" altLang="en-US" sz="2800"/>
              <a:t>「</a:t>
            </a:r>
            <a:r>
              <a:rPr lang="en-US" altLang="ja-JP" sz="2800" dirty="0">
                <a:solidFill>
                  <a:srgbClr val="FF0000"/>
                </a:solidFill>
              </a:rPr>
              <a:t>ChatGPT</a:t>
            </a:r>
            <a:r>
              <a:rPr lang="ja-JP" altLang="en-US" sz="2800">
                <a:solidFill>
                  <a:srgbClr val="FF0000"/>
                </a:solidFill>
              </a:rPr>
              <a:t>がそう言っていたので</a:t>
            </a:r>
            <a:r>
              <a:rPr lang="ja-JP" altLang="en-US" sz="2800"/>
              <a:t>」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F2DC42-AD18-03F3-BBA2-79278C730599}"/>
              </a:ext>
            </a:extLst>
          </p:cNvPr>
          <p:cNvSpPr txBox="1"/>
          <p:nvPr/>
        </p:nvSpPr>
        <p:spPr>
          <a:xfrm>
            <a:off x="1763688" y="601464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これは絶対だめ</a:t>
            </a:r>
            <a:endParaRPr kumimoji="1" lang="ja-JP" altLang="en-US" sz="36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1DD5866-E8B1-B71D-56DF-C0CE61D7BD5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71848" y="5537364"/>
            <a:ext cx="0" cy="4772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81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75D7F4-4FC8-CE11-5320-51625C948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責任を取るということ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73E5A7-BCE9-A0BB-F1FD-761385743E8F}"/>
              </a:ext>
            </a:extLst>
          </p:cNvPr>
          <p:cNvSpPr txBox="1"/>
          <p:nvPr/>
        </p:nvSpPr>
        <p:spPr>
          <a:xfrm>
            <a:off x="34347" y="2406436"/>
            <a:ext cx="7922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「検索エンジンがあるから、覚えることに意味はない」</a:t>
            </a:r>
            <a:endParaRPr kumimoji="1" lang="en-US" altLang="ja-JP" sz="2400" dirty="0"/>
          </a:p>
          <a:p>
            <a:r>
              <a:rPr lang="ja-JP" altLang="en-US" sz="2400"/>
              <a:t>→</a:t>
            </a:r>
            <a:r>
              <a:rPr lang="en-US" altLang="ja-JP" sz="2400" dirty="0"/>
              <a:t> </a:t>
            </a:r>
            <a:r>
              <a:rPr lang="ja-JP" altLang="en-US" sz="2400"/>
              <a:t>知らないことはそもそも検索できない</a:t>
            </a:r>
            <a:endParaRPr lang="en-US" altLang="ja-JP" sz="2400" dirty="0"/>
          </a:p>
          <a:p>
            <a:r>
              <a:rPr kumimoji="1" lang="ja-JP" altLang="en-US" sz="2400"/>
              <a:t>→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検索して出てきたものが正しいか判断できない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8C0E09-CB6F-D9D7-9A32-23E8B0849D0A}"/>
              </a:ext>
            </a:extLst>
          </p:cNvPr>
          <p:cNvSpPr txBox="1"/>
          <p:nvPr/>
        </p:nvSpPr>
        <p:spPr>
          <a:xfrm>
            <a:off x="34347" y="3858468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「翻訳アプリがあるから、外国語を学ぶ意味はない」</a:t>
            </a:r>
            <a:endParaRPr kumimoji="1" lang="en-US" altLang="ja-JP" sz="2400" dirty="0"/>
          </a:p>
          <a:p>
            <a:r>
              <a:rPr lang="ja-JP" altLang="en-US" sz="2400"/>
              <a:t>→</a:t>
            </a:r>
            <a:r>
              <a:rPr lang="en-US" altLang="ja-JP" sz="2400" dirty="0"/>
              <a:t> </a:t>
            </a:r>
            <a:r>
              <a:rPr lang="ja-JP" altLang="en-US" sz="2400"/>
              <a:t>出力された結果が正しいか判断できない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6F3CA-CA6B-78A7-2DC0-DFB669699845}"/>
              </a:ext>
            </a:extLst>
          </p:cNvPr>
          <p:cNvSpPr txBox="1"/>
          <p:nvPr/>
        </p:nvSpPr>
        <p:spPr>
          <a:xfrm>
            <a:off x="34347" y="954404"/>
            <a:ext cx="87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「電卓があるから、九九や筆算を学ぶ必要がない」</a:t>
            </a:r>
            <a:endParaRPr lang="en-US" altLang="ja-JP" sz="2400" dirty="0"/>
          </a:p>
          <a:p>
            <a:r>
              <a:rPr kumimoji="1" lang="ja-JP" altLang="en-US" sz="2400"/>
              <a:t>→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計算ができないと「数の感覚」が身につかず、データの間違いや異常に気づかない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18A6D9-2022-0E8E-66E7-88F9046583DA}"/>
              </a:ext>
            </a:extLst>
          </p:cNvPr>
          <p:cNvSpPr txBox="1"/>
          <p:nvPr/>
        </p:nvSpPr>
        <p:spPr>
          <a:xfrm>
            <a:off x="34347" y="4941168"/>
            <a:ext cx="75536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</a:t>
            </a:r>
            <a:r>
              <a:rPr kumimoji="1" lang="en-US" altLang="ja-JP" sz="2400" dirty="0"/>
              <a:t>AI</a:t>
            </a:r>
            <a:r>
              <a:rPr kumimoji="1" lang="ja-JP" altLang="en-US" sz="2400"/>
              <a:t>があるから、プログラミングを学ぶ必要はない」</a:t>
            </a:r>
            <a:endParaRPr kumimoji="1" lang="en-US" altLang="ja-JP" sz="2400" dirty="0"/>
          </a:p>
          <a:p>
            <a:r>
              <a:rPr lang="ja-JP" altLang="en-US" sz="2400"/>
              <a:t>→</a:t>
            </a:r>
            <a:r>
              <a:rPr lang="en-US" altLang="ja-JP" sz="2400" dirty="0"/>
              <a:t> </a:t>
            </a:r>
            <a:r>
              <a:rPr lang="ja-JP" altLang="en-US" sz="2400"/>
              <a:t>生成されたコードの正しさがわからない</a:t>
            </a:r>
            <a:endParaRPr lang="en-US" altLang="ja-JP" sz="2400" dirty="0"/>
          </a:p>
          <a:p>
            <a:r>
              <a:rPr kumimoji="1" lang="ja-JP" altLang="en-US" sz="2400"/>
              <a:t>→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セキュリティホールにも気づかない</a:t>
            </a:r>
            <a:endParaRPr kumimoji="1" lang="en-US" altLang="ja-JP" sz="2400" dirty="0"/>
          </a:p>
          <a:p>
            <a:r>
              <a:rPr lang="ja-JP" altLang="en-US" sz="2400"/>
              <a:t>→</a:t>
            </a:r>
            <a:r>
              <a:rPr lang="en-US" altLang="ja-JP" sz="2400" dirty="0"/>
              <a:t> </a:t>
            </a:r>
            <a:r>
              <a:rPr lang="ja-JP" altLang="en-US" sz="2400"/>
              <a:t>理解できないから保守できない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723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女性の表情のイラスト「疑問」">
            <a:extLst>
              <a:ext uri="{FF2B5EF4-FFF2-40B4-BE49-F238E27FC236}">
                <a16:creationId xmlns:a16="http://schemas.microsoft.com/office/drawing/2014/main" id="{0D3F1444-1759-F027-64D8-4AF6913B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33" y="1988840"/>
            <a:ext cx="1512168" cy="185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13E90B-8B3C-AADF-FEFF-656A20F7AB6F}"/>
              </a:ext>
            </a:extLst>
          </p:cNvPr>
          <p:cNvSpPr txBox="1"/>
          <p:nvPr/>
        </p:nvSpPr>
        <p:spPr>
          <a:xfrm>
            <a:off x="390406" y="1187089"/>
            <a:ext cx="836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結局、</a:t>
            </a:r>
            <a:r>
              <a:rPr kumimoji="1" lang="en-US" altLang="ja-JP" sz="4000" dirty="0"/>
              <a:t>AI</a:t>
            </a:r>
            <a:r>
              <a:rPr kumimoji="1" lang="ja-JP" altLang="en-US" sz="4000"/>
              <a:t>はどこまで使って良いの？</a:t>
            </a:r>
          </a:p>
        </p:txBody>
      </p:sp>
      <p:pic>
        <p:nvPicPr>
          <p:cNvPr id="15364" name="Picture 4" descr="博士のイラスト">
            <a:extLst>
              <a:ext uri="{FF2B5EF4-FFF2-40B4-BE49-F238E27FC236}">
                <a16:creationId xmlns:a16="http://schemas.microsoft.com/office/drawing/2014/main" id="{69B5B749-2EEB-DE19-2DC1-7F017C1BD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504" y="3785754"/>
            <a:ext cx="1774450" cy="228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D8ADCF-F142-DF48-BDA8-AA6ED4A9C1C1}"/>
              </a:ext>
            </a:extLst>
          </p:cNvPr>
          <p:cNvSpPr txBox="1"/>
          <p:nvPr/>
        </p:nvSpPr>
        <p:spPr>
          <a:xfrm>
            <a:off x="1796413" y="4572529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自分で考えてください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6A077B-8D37-54B2-71F6-215345B49C18}"/>
              </a:ext>
            </a:extLst>
          </p:cNvPr>
          <p:cNvSpPr txBox="1"/>
          <p:nvPr/>
        </p:nvSpPr>
        <p:spPr>
          <a:xfrm>
            <a:off x="1763688" y="5641384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大事なのは「不正になるかどうか」ではなく、</a:t>
            </a:r>
            <a:endParaRPr kumimoji="1" lang="en-US" altLang="ja-JP" sz="2400" dirty="0"/>
          </a:p>
          <a:p>
            <a:r>
              <a:rPr kumimoji="1" lang="ja-JP" altLang="en-US" sz="2400"/>
              <a:t>「自分の学びになるかどうか」で判断すること</a:t>
            </a:r>
          </a:p>
        </p:txBody>
      </p:sp>
    </p:spTree>
    <p:extLst>
      <p:ext uri="{BB962C8B-B14F-4D97-AF65-F5344CB8AC3E}">
        <p14:creationId xmlns:p14="http://schemas.microsoft.com/office/powerpoint/2010/main" val="181204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AF5160-35E1-AF48-A4E3-6CABBA3E1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生成</a:t>
            </a:r>
            <a:r>
              <a:rPr kumimoji="1" lang="en-US" altLang="ja-JP" dirty="0"/>
              <a:t>AI</a:t>
            </a:r>
            <a:r>
              <a:rPr kumimoji="1" lang="ja-JP" altLang="en-US"/>
              <a:t>とレポート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6C79DF2-198C-DE47-915C-0D56DF520568}"/>
              </a:ext>
            </a:extLst>
          </p:cNvPr>
          <p:cNvSpPr/>
          <p:nvPr/>
        </p:nvSpPr>
        <p:spPr>
          <a:xfrm>
            <a:off x="287016" y="1179016"/>
            <a:ext cx="8101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Q:</a:t>
            </a:r>
            <a:r>
              <a:rPr lang="ja-JP" altLang="en-US" sz="2800"/>
              <a:t>なぜ生成</a:t>
            </a:r>
            <a:r>
              <a:rPr lang="en-US" altLang="ja-JP" sz="2800" dirty="0"/>
              <a:t>AI</a:t>
            </a:r>
            <a:r>
              <a:rPr lang="ja-JP" altLang="en-US" sz="2800"/>
              <a:t>でレポートを作成してはいけないか</a:t>
            </a:r>
          </a:p>
        </p:txBody>
      </p:sp>
      <p:pic>
        <p:nvPicPr>
          <p:cNvPr id="1026" name="Picture 2" descr="スーツを着た男性のイラスト（疑問に思う顔）">
            <a:extLst>
              <a:ext uri="{FF2B5EF4-FFF2-40B4-BE49-F238E27FC236}">
                <a16:creationId xmlns:a16="http://schemas.microsoft.com/office/drawing/2014/main" id="{93FE5B86-DF96-9651-A67F-0F3CDC367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60519"/>
            <a:ext cx="116437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CA8AD8C-491E-CAE6-A29C-7D89E79D310D}"/>
              </a:ext>
            </a:extLst>
          </p:cNvPr>
          <p:cNvSpPr/>
          <p:nvPr/>
        </p:nvSpPr>
        <p:spPr>
          <a:xfrm>
            <a:off x="3163787" y="2261090"/>
            <a:ext cx="2816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/>
              <a:t>不正だから？</a:t>
            </a:r>
          </a:p>
        </p:txBody>
      </p:sp>
    </p:spTree>
    <p:extLst>
      <p:ext uri="{BB962C8B-B14F-4D97-AF65-F5344CB8AC3E}">
        <p14:creationId xmlns:p14="http://schemas.microsoft.com/office/powerpoint/2010/main" val="276841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8C8E4-6472-BFDE-D132-F611EC1A0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0838C2-3C25-AEDD-E35A-50D43D633D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生成</a:t>
            </a:r>
            <a:r>
              <a:rPr kumimoji="1" lang="en-US" altLang="ja-JP" dirty="0"/>
              <a:t>AI</a:t>
            </a:r>
            <a:r>
              <a:rPr kumimoji="1" lang="ja-JP" altLang="en-US"/>
              <a:t>とレポート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BDE128-9B7F-0C53-C80D-A7C99B425F15}"/>
              </a:ext>
            </a:extLst>
          </p:cNvPr>
          <p:cNvSpPr/>
          <p:nvPr/>
        </p:nvSpPr>
        <p:spPr>
          <a:xfrm>
            <a:off x="287016" y="1179016"/>
            <a:ext cx="8101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Q:</a:t>
            </a:r>
            <a:r>
              <a:rPr lang="ja-JP" altLang="en-US" sz="2800"/>
              <a:t>なぜ生成</a:t>
            </a:r>
            <a:r>
              <a:rPr lang="en-US" altLang="ja-JP" sz="2800" dirty="0"/>
              <a:t>AI</a:t>
            </a:r>
            <a:r>
              <a:rPr lang="ja-JP" altLang="en-US" sz="2800"/>
              <a:t>でレポートを作成してはいけないか</a:t>
            </a:r>
          </a:p>
        </p:txBody>
      </p:sp>
      <p:pic>
        <p:nvPicPr>
          <p:cNvPr id="1026" name="Picture 2" descr="スーツを着た男性のイラスト（疑問に思う顔）">
            <a:extLst>
              <a:ext uri="{FF2B5EF4-FFF2-40B4-BE49-F238E27FC236}">
                <a16:creationId xmlns:a16="http://schemas.microsoft.com/office/drawing/2014/main" id="{F0B92EE8-3685-D144-9D26-405B50A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60519"/>
            <a:ext cx="116437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4995AF-263C-46FF-7084-2A320AA6B181}"/>
              </a:ext>
            </a:extLst>
          </p:cNvPr>
          <p:cNvSpPr/>
          <p:nvPr/>
        </p:nvSpPr>
        <p:spPr>
          <a:xfrm>
            <a:off x="3163787" y="2261090"/>
            <a:ext cx="2816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/>
              <a:t>不正だから？</a:t>
            </a:r>
          </a:p>
        </p:txBody>
      </p:sp>
      <p:pic>
        <p:nvPicPr>
          <p:cNvPr id="1028" name="Picture 4" descr="先生のイラスト（女性）">
            <a:extLst>
              <a:ext uri="{FF2B5EF4-FFF2-40B4-BE49-F238E27FC236}">
                <a16:creationId xmlns:a16="http://schemas.microsoft.com/office/drawing/2014/main" id="{741A3A30-F9A8-A36F-3A84-257270849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87" y="4097216"/>
            <a:ext cx="1887007" cy="246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7E7840-3B65-EE5E-38B0-0732524A0133}"/>
              </a:ext>
            </a:extLst>
          </p:cNvPr>
          <p:cNvSpPr txBox="1"/>
          <p:nvPr/>
        </p:nvSpPr>
        <p:spPr>
          <a:xfrm>
            <a:off x="3491880" y="2953587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/>
              <a:t>もちろんそれもあるけど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000CD7-E0FF-B723-2A2B-B2B1E752BF92}"/>
              </a:ext>
            </a:extLst>
          </p:cNvPr>
          <p:cNvSpPr/>
          <p:nvPr/>
        </p:nvSpPr>
        <p:spPr>
          <a:xfrm>
            <a:off x="395536" y="4012136"/>
            <a:ext cx="442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A:</a:t>
            </a:r>
            <a:r>
              <a:rPr lang="ja-JP" altLang="en-US" sz="2800"/>
              <a:t>学習の機会を失うから</a:t>
            </a:r>
          </a:p>
        </p:txBody>
      </p:sp>
    </p:spTree>
    <p:extLst>
      <p:ext uri="{BB962C8B-B14F-4D97-AF65-F5344CB8AC3E}">
        <p14:creationId xmlns:p14="http://schemas.microsoft.com/office/powerpoint/2010/main" val="197597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C6F7BC3-381A-4D78-53F4-26B7D7875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生成</a:t>
            </a:r>
            <a:r>
              <a:rPr kumimoji="1" lang="en-US" altLang="ja-JP" dirty="0"/>
              <a:t>AI</a:t>
            </a:r>
            <a:r>
              <a:rPr kumimoji="1" lang="ja-JP" altLang="en-US"/>
              <a:t>とレポート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A1237D-8C56-F1AC-6C88-F10B1DC95D88}"/>
              </a:ext>
            </a:extLst>
          </p:cNvPr>
          <p:cNvSpPr txBox="1"/>
          <p:nvPr/>
        </p:nvSpPr>
        <p:spPr>
          <a:xfrm>
            <a:off x="395536" y="1107928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文章を正しく読み、正しく書くのは極めて重要な能力であり、是非大学で学んで欲しい</a:t>
            </a:r>
            <a:endParaRPr kumimoji="1" lang="en-US" altLang="ja-JP" sz="3200" dirty="0"/>
          </a:p>
        </p:txBody>
      </p:sp>
      <p:pic>
        <p:nvPicPr>
          <p:cNvPr id="4098" name="Picture 2" descr="焦って書類を書く白衣の人のイラスト（男性）">
            <a:extLst>
              <a:ext uri="{FF2B5EF4-FFF2-40B4-BE49-F238E27FC236}">
                <a16:creationId xmlns:a16="http://schemas.microsoft.com/office/drawing/2014/main" id="{B0004721-DBFF-2702-3598-B1458587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8332"/>
            <a:ext cx="2167384" cy="238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C2EAFF-AF80-51C8-3D09-66080905FD02}"/>
              </a:ext>
            </a:extLst>
          </p:cNvPr>
          <p:cNvSpPr txBox="1"/>
          <p:nvPr/>
        </p:nvSpPr>
        <p:spPr>
          <a:xfrm>
            <a:off x="287524" y="5053259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生成</a:t>
            </a:r>
            <a:r>
              <a:rPr kumimoji="1" lang="en-US" altLang="ja-JP" sz="2800" dirty="0"/>
              <a:t>AI</a:t>
            </a:r>
            <a:r>
              <a:rPr kumimoji="1" lang="ja-JP" altLang="en-US" sz="2800"/>
              <a:t>に文章生成を任せてしまうと、文章を書く能力が身につかない</a:t>
            </a:r>
          </a:p>
        </p:txBody>
      </p:sp>
      <p:pic>
        <p:nvPicPr>
          <p:cNvPr id="5" name="Picture 2" descr="眠そうに働く会社員のイラスト（男性）">
            <a:extLst>
              <a:ext uri="{FF2B5EF4-FFF2-40B4-BE49-F238E27FC236}">
                <a16:creationId xmlns:a16="http://schemas.microsoft.com/office/drawing/2014/main" id="{42A7DFF9-0016-D004-851A-E5EC42F68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44883"/>
            <a:ext cx="2369833" cy="238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89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E1EEB0-AFC3-2033-23B4-32C8C9271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生成</a:t>
            </a:r>
            <a:r>
              <a:rPr lang="en-US" altLang="ja-JP" dirty="0"/>
              <a:t>AI</a:t>
            </a:r>
            <a:r>
              <a:rPr lang="ja-JP" altLang="en-US"/>
              <a:t>とレポート</a:t>
            </a:r>
          </a:p>
        </p:txBody>
      </p:sp>
      <p:pic>
        <p:nvPicPr>
          <p:cNvPr id="3" name="Picture 2" descr="スーツを着た男性のイラスト（疑問に思う顔）">
            <a:extLst>
              <a:ext uri="{FF2B5EF4-FFF2-40B4-BE49-F238E27FC236}">
                <a16:creationId xmlns:a16="http://schemas.microsoft.com/office/drawing/2014/main" id="{6BD88A6A-6A60-84D0-87DA-A396F427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24134"/>
            <a:ext cx="116437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540AEE-67AA-ED90-CEC1-BB80B044F883}"/>
              </a:ext>
            </a:extLst>
          </p:cNvPr>
          <p:cNvSpPr/>
          <p:nvPr/>
        </p:nvSpPr>
        <p:spPr>
          <a:xfrm>
            <a:off x="1042592" y="1034733"/>
            <a:ext cx="8101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AI</a:t>
            </a:r>
            <a:r>
              <a:rPr lang="ja-JP" altLang="en-US" sz="2800"/>
              <a:t>にできることを、なぜ人間がやらないといけないの？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A37DC8D-B110-E272-5CEB-920329FDD387}"/>
              </a:ext>
            </a:extLst>
          </p:cNvPr>
          <p:cNvSpPr/>
          <p:nvPr/>
        </p:nvSpPr>
        <p:spPr>
          <a:xfrm>
            <a:off x="467544" y="1034733"/>
            <a:ext cx="675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Q:</a:t>
            </a:r>
            <a:endParaRPr lang="ja-JP" altLang="en-US" sz="28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C2C96F-DD68-6B62-9C04-489F6CF970C0}"/>
              </a:ext>
            </a:extLst>
          </p:cNvPr>
          <p:cNvSpPr/>
          <p:nvPr/>
        </p:nvSpPr>
        <p:spPr>
          <a:xfrm>
            <a:off x="1042592" y="3885845"/>
            <a:ext cx="6697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AI</a:t>
            </a:r>
            <a:r>
              <a:rPr lang="ja-JP" altLang="en-US" sz="2800"/>
              <a:t>の出力に責任を取れるようにするため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EE09CD3-225A-E5EA-4FB0-8E2C1894E177}"/>
              </a:ext>
            </a:extLst>
          </p:cNvPr>
          <p:cNvSpPr/>
          <p:nvPr/>
        </p:nvSpPr>
        <p:spPr>
          <a:xfrm>
            <a:off x="467544" y="3885845"/>
            <a:ext cx="675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A:</a:t>
            </a:r>
            <a:endParaRPr lang="ja-JP" altLang="en-US" sz="2800"/>
          </a:p>
        </p:txBody>
      </p:sp>
      <p:pic>
        <p:nvPicPr>
          <p:cNvPr id="9" name="Picture 4" descr="先生のイラスト（女性）">
            <a:extLst>
              <a:ext uri="{FF2B5EF4-FFF2-40B4-BE49-F238E27FC236}">
                <a16:creationId xmlns:a16="http://schemas.microsoft.com/office/drawing/2014/main" id="{CA551008-CC13-8587-F9DA-073452ED1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21" y="4655119"/>
            <a:ext cx="1665031" cy="217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6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B08F801-DCFF-61B5-E0DA-15BB85640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/>
              <a:t>と仕事</a:t>
            </a:r>
          </a:p>
        </p:txBody>
      </p:sp>
      <p:pic>
        <p:nvPicPr>
          <p:cNvPr id="6146" name="Picture 2" descr="玩具のロボットのイラスト（青）">
            <a:extLst>
              <a:ext uri="{FF2B5EF4-FFF2-40B4-BE49-F238E27FC236}">
                <a16:creationId xmlns:a16="http://schemas.microsoft.com/office/drawing/2014/main" id="{0F4D66E8-A698-7346-D7DD-4280D332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527" y="2872934"/>
            <a:ext cx="1138585" cy="13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パソコンを使うサラリーマンのイラスト">
            <a:extLst>
              <a:ext uri="{FF2B5EF4-FFF2-40B4-BE49-F238E27FC236}">
                <a16:creationId xmlns:a16="http://schemas.microsoft.com/office/drawing/2014/main" id="{32A37CB6-888B-0D77-1E89-8379E82C1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45982"/>
            <a:ext cx="1452580" cy="145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会社で働く人のイラスト（男性）">
            <a:extLst>
              <a:ext uri="{FF2B5EF4-FFF2-40B4-BE49-F238E27FC236}">
                <a16:creationId xmlns:a16="http://schemas.microsoft.com/office/drawing/2014/main" id="{6BB5F862-5C99-52A7-1DAB-50BB5EE7B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40" y="2890393"/>
            <a:ext cx="1371059" cy="137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61E6A6-6203-04F1-26CF-D40BAC1962C0}"/>
              </a:ext>
            </a:extLst>
          </p:cNvPr>
          <p:cNvSpPr txBox="1"/>
          <p:nvPr/>
        </p:nvSpPr>
        <p:spPr>
          <a:xfrm>
            <a:off x="105372" y="1275169"/>
            <a:ext cx="786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上司からなにかの仕事を頼まれ、それを</a:t>
            </a:r>
            <a:r>
              <a:rPr kumimoji="1" lang="en-US" altLang="ja-JP" sz="2400" dirty="0"/>
              <a:t>AI</a:t>
            </a:r>
            <a:r>
              <a:rPr kumimoji="1" lang="ja-JP" altLang="en-US" sz="2400"/>
              <a:t>に丸投げした</a:t>
            </a:r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A05649A3-7C19-A504-2B4C-04F2D57346D7}"/>
              </a:ext>
            </a:extLst>
          </p:cNvPr>
          <p:cNvSpPr/>
          <p:nvPr/>
        </p:nvSpPr>
        <p:spPr>
          <a:xfrm>
            <a:off x="1776108" y="2996952"/>
            <a:ext cx="1715772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9FC4396E-0A01-8D7A-616A-82E825B3B2B9}"/>
              </a:ext>
            </a:extLst>
          </p:cNvPr>
          <p:cNvSpPr/>
          <p:nvPr/>
        </p:nvSpPr>
        <p:spPr>
          <a:xfrm>
            <a:off x="5652120" y="2996952"/>
            <a:ext cx="1715772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02B473-05E3-9ABB-2F0F-63A099B986B4}"/>
              </a:ext>
            </a:extLst>
          </p:cNvPr>
          <p:cNvSpPr txBox="1"/>
          <p:nvPr/>
        </p:nvSpPr>
        <p:spPr>
          <a:xfrm>
            <a:off x="1907704" y="25649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仕事依頼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E94325-827C-DEC6-6324-5A384F602AA7}"/>
              </a:ext>
            </a:extLst>
          </p:cNvPr>
          <p:cNvSpPr txBox="1"/>
          <p:nvPr/>
        </p:nvSpPr>
        <p:spPr>
          <a:xfrm>
            <a:off x="5910122" y="2564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丸投げ</a:t>
            </a: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DAE3F027-1CD5-1776-713D-9BCB2B84193B}"/>
              </a:ext>
            </a:extLst>
          </p:cNvPr>
          <p:cNvSpPr/>
          <p:nvPr/>
        </p:nvSpPr>
        <p:spPr>
          <a:xfrm rot="10800000">
            <a:off x="5580112" y="3575922"/>
            <a:ext cx="1715772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EC473D-BCE3-6A80-1DE4-C636F5CAB09B}"/>
              </a:ext>
            </a:extLst>
          </p:cNvPr>
          <p:cNvSpPr txBox="1"/>
          <p:nvPr/>
        </p:nvSpPr>
        <p:spPr>
          <a:xfrm>
            <a:off x="5580111" y="41615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生成された仕事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29595EA3-9551-E706-9BEA-819CCDF07F28}"/>
              </a:ext>
            </a:extLst>
          </p:cNvPr>
          <p:cNvSpPr/>
          <p:nvPr/>
        </p:nvSpPr>
        <p:spPr>
          <a:xfrm rot="10800000">
            <a:off x="1733748" y="3726065"/>
            <a:ext cx="1715772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83831FB-312F-967A-2C8D-F0F9C7694A26}"/>
              </a:ext>
            </a:extLst>
          </p:cNvPr>
          <p:cNvSpPr txBox="1"/>
          <p:nvPr/>
        </p:nvSpPr>
        <p:spPr>
          <a:xfrm>
            <a:off x="1896783" y="41429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そのままパス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EBE4BB-127C-69AC-BB0C-AD983D4899A0}"/>
              </a:ext>
            </a:extLst>
          </p:cNvPr>
          <p:cNvSpPr txBox="1"/>
          <p:nvPr/>
        </p:nvSpPr>
        <p:spPr>
          <a:xfrm>
            <a:off x="546245" y="5728526"/>
            <a:ext cx="786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この人は、生成された結果について理解できていない</a:t>
            </a:r>
          </a:p>
        </p:txBody>
      </p:sp>
      <p:pic>
        <p:nvPicPr>
          <p:cNvPr id="6152" name="Picture 8" descr="書類とペンのイラスト">
            <a:extLst>
              <a:ext uri="{FF2B5EF4-FFF2-40B4-BE49-F238E27FC236}">
                <a16:creationId xmlns:a16="http://schemas.microsoft.com/office/drawing/2014/main" id="{E4D6BCEA-742C-C86F-F46F-24209DCC6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92" y="4512256"/>
            <a:ext cx="695649" cy="6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書類とペンのイラスト">
            <a:extLst>
              <a:ext uri="{FF2B5EF4-FFF2-40B4-BE49-F238E27FC236}">
                <a16:creationId xmlns:a16="http://schemas.microsoft.com/office/drawing/2014/main" id="{4BA16770-6787-3F5E-7FA8-BC66289DC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169" y="4530849"/>
            <a:ext cx="695649" cy="6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951D1F6-692C-1E87-BB42-469E5A969E22}"/>
              </a:ext>
            </a:extLst>
          </p:cNvPr>
          <p:cNvCxnSpPr>
            <a:cxnSpLocks/>
            <a:stCxn id="12" idx="0"/>
            <a:endCxn id="6150" idx="2"/>
          </p:cNvCxnSpPr>
          <p:nvPr/>
        </p:nvCxnSpPr>
        <p:spPr>
          <a:xfrm flipV="1">
            <a:off x="4476969" y="4261452"/>
            <a:ext cx="1" cy="14670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9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611B61B-9177-92B0-97C2-DE8BFEFDDC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AI</a:t>
            </a:r>
            <a:r>
              <a:rPr lang="ja-JP" altLang="en-US"/>
              <a:t>と仕事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7B7D3D-5672-9B47-6041-782E27AF9757}"/>
              </a:ext>
            </a:extLst>
          </p:cNvPr>
          <p:cNvSpPr txBox="1"/>
          <p:nvPr/>
        </p:nvSpPr>
        <p:spPr>
          <a:xfrm>
            <a:off x="179513" y="112474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上司から仕事に関して質問されても、内容を理解していないので全て</a:t>
            </a:r>
            <a:r>
              <a:rPr kumimoji="1" lang="en-US" altLang="ja-JP" sz="2400" dirty="0"/>
              <a:t>AI</a:t>
            </a:r>
            <a:r>
              <a:rPr kumimoji="1" lang="ja-JP" altLang="en-US" sz="2400"/>
              <a:t>に聞くことになる</a:t>
            </a:r>
          </a:p>
        </p:txBody>
      </p:sp>
      <p:pic>
        <p:nvPicPr>
          <p:cNvPr id="4" name="Picture 2" descr="玩具のロボットのイラスト（青）">
            <a:extLst>
              <a:ext uri="{FF2B5EF4-FFF2-40B4-BE49-F238E27FC236}">
                <a16:creationId xmlns:a16="http://schemas.microsoft.com/office/drawing/2014/main" id="{016D1F35-5E61-8B15-B462-D83D754E3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527" y="2872934"/>
            <a:ext cx="1138585" cy="13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パソコンを使うサラリーマンのイラスト">
            <a:extLst>
              <a:ext uri="{FF2B5EF4-FFF2-40B4-BE49-F238E27FC236}">
                <a16:creationId xmlns:a16="http://schemas.microsoft.com/office/drawing/2014/main" id="{A396ED5E-E1CA-39EE-29ED-0413B7A9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45982"/>
            <a:ext cx="1452580" cy="145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会社で働く人のイラスト（男性）">
            <a:extLst>
              <a:ext uri="{FF2B5EF4-FFF2-40B4-BE49-F238E27FC236}">
                <a16:creationId xmlns:a16="http://schemas.microsoft.com/office/drawing/2014/main" id="{B2B186B4-F4DC-87D8-C609-DEFF94D5F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40" y="2890393"/>
            <a:ext cx="1371059" cy="137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矢印 6">
            <a:extLst>
              <a:ext uri="{FF2B5EF4-FFF2-40B4-BE49-F238E27FC236}">
                <a16:creationId xmlns:a16="http://schemas.microsoft.com/office/drawing/2014/main" id="{647112C9-B090-EC80-246E-1E4E63845453}"/>
              </a:ext>
            </a:extLst>
          </p:cNvPr>
          <p:cNvSpPr/>
          <p:nvPr/>
        </p:nvSpPr>
        <p:spPr>
          <a:xfrm>
            <a:off x="1776108" y="2996952"/>
            <a:ext cx="1715772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F1BCD421-A289-154A-BAE6-05B81FBB04BF}"/>
              </a:ext>
            </a:extLst>
          </p:cNvPr>
          <p:cNvSpPr/>
          <p:nvPr/>
        </p:nvSpPr>
        <p:spPr>
          <a:xfrm>
            <a:off x="5652120" y="2996952"/>
            <a:ext cx="1715772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867056-FE38-2272-E952-1CDE6C12C55F}"/>
              </a:ext>
            </a:extLst>
          </p:cNvPr>
          <p:cNvSpPr txBox="1"/>
          <p:nvPr/>
        </p:nvSpPr>
        <p:spPr>
          <a:xfrm>
            <a:off x="2035282" y="2555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3FD4B-6C4F-79F9-E427-85E1CDCF5BE6}"/>
              </a:ext>
            </a:extLst>
          </p:cNvPr>
          <p:cNvSpPr txBox="1"/>
          <p:nvPr/>
        </p:nvSpPr>
        <p:spPr>
          <a:xfrm>
            <a:off x="5910122" y="2564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丸投げ</a:t>
            </a: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4E817CB6-E669-7FCB-870E-578A429F732F}"/>
              </a:ext>
            </a:extLst>
          </p:cNvPr>
          <p:cNvSpPr/>
          <p:nvPr/>
        </p:nvSpPr>
        <p:spPr>
          <a:xfrm rot="10800000">
            <a:off x="5580112" y="3575922"/>
            <a:ext cx="1715772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502326-0293-C2BA-A13A-BC1343A9E813}"/>
              </a:ext>
            </a:extLst>
          </p:cNvPr>
          <p:cNvSpPr txBox="1"/>
          <p:nvPr/>
        </p:nvSpPr>
        <p:spPr>
          <a:xfrm>
            <a:off x="6311989" y="41008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回答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6225098C-4D64-0667-3FDB-8C5CDE900107}"/>
              </a:ext>
            </a:extLst>
          </p:cNvPr>
          <p:cNvSpPr/>
          <p:nvPr/>
        </p:nvSpPr>
        <p:spPr>
          <a:xfrm rot="10800000">
            <a:off x="1733748" y="3726065"/>
            <a:ext cx="1715772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47C9D73-4DF0-07F3-E661-EEF9CF657EAE}"/>
              </a:ext>
            </a:extLst>
          </p:cNvPr>
          <p:cNvSpPr txBox="1"/>
          <p:nvPr/>
        </p:nvSpPr>
        <p:spPr>
          <a:xfrm>
            <a:off x="1896783" y="41429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そのままパス</a:t>
            </a:r>
          </a:p>
        </p:txBody>
      </p:sp>
      <p:pic>
        <p:nvPicPr>
          <p:cNvPr id="15" name="Picture 8" descr="書類とペンのイラスト">
            <a:extLst>
              <a:ext uri="{FF2B5EF4-FFF2-40B4-BE49-F238E27FC236}">
                <a16:creationId xmlns:a16="http://schemas.microsoft.com/office/drawing/2014/main" id="{3FE91F9D-7B98-BA50-D7BB-89AA7A5A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92" y="4512256"/>
            <a:ext cx="695649" cy="6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書類とペンのイラスト">
            <a:extLst>
              <a:ext uri="{FF2B5EF4-FFF2-40B4-BE49-F238E27FC236}">
                <a16:creationId xmlns:a16="http://schemas.microsoft.com/office/drawing/2014/main" id="{60593713-C3B6-436E-A79B-7A5ABCDD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169" y="4530849"/>
            <a:ext cx="695649" cy="6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4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E0161-ED65-33E2-E558-D1A45269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183ABE7-A949-BECC-8DD1-21F8C607E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AI</a:t>
            </a:r>
            <a:r>
              <a:rPr lang="ja-JP" altLang="en-US"/>
              <a:t>と仕事</a:t>
            </a:r>
          </a:p>
        </p:txBody>
      </p:sp>
      <p:pic>
        <p:nvPicPr>
          <p:cNvPr id="4" name="Picture 2" descr="玩具のロボットのイラスト（青）">
            <a:extLst>
              <a:ext uri="{FF2B5EF4-FFF2-40B4-BE49-F238E27FC236}">
                <a16:creationId xmlns:a16="http://schemas.microsoft.com/office/drawing/2014/main" id="{DD7BE7F2-26D0-DF2F-110F-75B89AE18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527" y="2872934"/>
            <a:ext cx="1138585" cy="13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パソコンを使うサラリーマンのイラスト">
            <a:extLst>
              <a:ext uri="{FF2B5EF4-FFF2-40B4-BE49-F238E27FC236}">
                <a16:creationId xmlns:a16="http://schemas.microsoft.com/office/drawing/2014/main" id="{F90C815B-1A3F-933D-143D-F7BEBCF60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45982"/>
            <a:ext cx="1452580" cy="145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会社で働く人のイラスト（男性）">
            <a:extLst>
              <a:ext uri="{FF2B5EF4-FFF2-40B4-BE49-F238E27FC236}">
                <a16:creationId xmlns:a16="http://schemas.microsoft.com/office/drawing/2014/main" id="{E4FDF1D1-F75E-9A8A-F260-38BC34E8F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40" y="2890393"/>
            <a:ext cx="1371059" cy="137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矢印 6">
            <a:extLst>
              <a:ext uri="{FF2B5EF4-FFF2-40B4-BE49-F238E27FC236}">
                <a16:creationId xmlns:a16="http://schemas.microsoft.com/office/drawing/2014/main" id="{C740C68F-B8B0-D995-B1E4-7E33B2D3A33C}"/>
              </a:ext>
            </a:extLst>
          </p:cNvPr>
          <p:cNvSpPr/>
          <p:nvPr/>
        </p:nvSpPr>
        <p:spPr>
          <a:xfrm>
            <a:off x="1776108" y="2996952"/>
            <a:ext cx="1715772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A500EE46-934C-F645-BA96-CEBFC3C5D1D5}"/>
              </a:ext>
            </a:extLst>
          </p:cNvPr>
          <p:cNvSpPr/>
          <p:nvPr/>
        </p:nvSpPr>
        <p:spPr>
          <a:xfrm>
            <a:off x="5652120" y="2996952"/>
            <a:ext cx="1715772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100EDD-947B-D4F9-4A12-AB871ABDD65F}"/>
              </a:ext>
            </a:extLst>
          </p:cNvPr>
          <p:cNvSpPr txBox="1"/>
          <p:nvPr/>
        </p:nvSpPr>
        <p:spPr>
          <a:xfrm>
            <a:off x="2035282" y="2555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D18C06-8A3A-9DF4-6BCB-5CD6F5AD5ACD}"/>
              </a:ext>
            </a:extLst>
          </p:cNvPr>
          <p:cNvSpPr txBox="1"/>
          <p:nvPr/>
        </p:nvSpPr>
        <p:spPr>
          <a:xfrm>
            <a:off x="5910122" y="2564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丸投げ</a:t>
            </a: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7E237168-7076-382C-5E13-C6F3FA311C74}"/>
              </a:ext>
            </a:extLst>
          </p:cNvPr>
          <p:cNvSpPr/>
          <p:nvPr/>
        </p:nvSpPr>
        <p:spPr>
          <a:xfrm rot="10800000">
            <a:off x="5580112" y="3575922"/>
            <a:ext cx="1715772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D4482A-0B7A-0DED-D11E-CB10712D8093}"/>
              </a:ext>
            </a:extLst>
          </p:cNvPr>
          <p:cNvSpPr txBox="1"/>
          <p:nvPr/>
        </p:nvSpPr>
        <p:spPr>
          <a:xfrm>
            <a:off x="6311989" y="41008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回答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8EC874E6-C251-28FA-8CC1-24F21640529B}"/>
              </a:ext>
            </a:extLst>
          </p:cNvPr>
          <p:cNvSpPr/>
          <p:nvPr/>
        </p:nvSpPr>
        <p:spPr>
          <a:xfrm rot="10800000">
            <a:off x="1733748" y="3726065"/>
            <a:ext cx="1715772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BC7412-0D1D-5F13-D8E7-4E6D224D5087}"/>
              </a:ext>
            </a:extLst>
          </p:cNvPr>
          <p:cNvSpPr txBox="1"/>
          <p:nvPr/>
        </p:nvSpPr>
        <p:spPr>
          <a:xfrm>
            <a:off x="1896783" y="41429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そのままパス</a:t>
            </a:r>
          </a:p>
        </p:txBody>
      </p:sp>
      <p:pic>
        <p:nvPicPr>
          <p:cNvPr id="15" name="Picture 8" descr="書類とペンのイラスト">
            <a:extLst>
              <a:ext uri="{FF2B5EF4-FFF2-40B4-BE49-F238E27FC236}">
                <a16:creationId xmlns:a16="http://schemas.microsoft.com/office/drawing/2014/main" id="{8F71F462-2854-25EE-2C98-5A0DD669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592" y="4512256"/>
            <a:ext cx="695649" cy="6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書類とペンのイラスト">
            <a:extLst>
              <a:ext uri="{FF2B5EF4-FFF2-40B4-BE49-F238E27FC236}">
                <a16:creationId xmlns:a16="http://schemas.microsoft.com/office/drawing/2014/main" id="{C8ABA852-02C4-17F8-99C5-6DF604BE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169" y="4530849"/>
            <a:ext cx="695649" cy="6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BE7179A7-C908-A605-ECDC-73DBDB030987}"/>
              </a:ext>
            </a:extLst>
          </p:cNvPr>
          <p:cNvSpPr/>
          <p:nvPr/>
        </p:nvSpPr>
        <p:spPr>
          <a:xfrm>
            <a:off x="3564701" y="2479579"/>
            <a:ext cx="1850360" cy="238589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194" name="Picture 2" descr="指の数え方のイラスト「2」">
            <a:extLst>
              <a:ext uri="{FF2B5EF4-FFF2-40B4-BE49-F238E27FC236}">
                <a16:creationId xmlns:a16="http://schemas.microsoft.com/office/drawing/2014/main" id="{1548734B-31D4-4045-9F36-F2EA3EA6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29134">
            <a:off x="2884386" y="4805465"/>
            <a:ext cx="869598" cy="101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917F5B-79DC-2812-6CE9-C0DF5BB3339F}"/>
              </a:ext>
            </a:extLst>
          </p:cNvPr>
          <p:cNvSpPr txBox="1"/>
          <p:nvPr/>
        </p:nvSpPr>
        <p:spPr>
          <a:xfrm>
            <a:off x="1211400" y="5994768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この人、必要なくない？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69A84E9-01EB-B58E-CC68-CEB06D1A8690}"/>
              </a:ext>
            </a:extLst>
          </p:cNvPr>
          <p:cNvSpPr txBox="1"/>
          <p:nvPr/>
        </p:nvSpPr>
        <p:spPr>
          <a:xfrm>
            <a:off x="179513" y="112474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上司から仕事に関して質問されても、内容を理解していないので全て</a:t>
            </a:r>
            <a:r>
              <a:rPr kumimoji="1" lang="en-US" altLang="ja-JP" sz="2400" dirty="0"/>
              <a:t>AI</a:t>
            </a:r>
            <a:r>
              <a:rPr kumimoji="1" lang="ja-JP" altLang="en-US" sz="2400"/>
              <a:t>に聞くことになる</a:t>
            </a:r>
          </a:p>
        </p:txBody>
      </p:sp>
    </p:spTree>
    <p:extLst>
      <p:ext uri="{BB962C8B-B14F-4D97-AF65-F5344CB8AC3E}">
        <p14:creationId xmlns:p14="http://schemas.microsoft.com/office/powerpoint/2010/main" val="177722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589EC96-08B9-4E60-8491-A58C5166F5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/>
              <a:t>との付き合い方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6BBA86-EFEF-0239-C211-8F772B3BED76}"/>
              </a:ext>
            </a:extLst>
          </p:cNvPr>
          <p:cNvSpPr txBox="1"/>
          <p:nvPr/>
        </p:nvSpPr>
        <p:spPr>
          <a:xfrm>
            <a:off x="395536" y="1282011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AI</a:t>
            </a:r>
            <a:r>
              <a:rPr lang="ja-JP" altLang="en-US" sz="3200"/>
              <a:t>の</a:t>
            </a:r>
            <a:r>
              <a:rPr kumimoji="1" lang="ja-JP" altLang="en-US" sz="3200">
                <a:solidFill>
                  <a:srgbClr val="011893"/>
                </a:solidFill>
              </a:rPr>
              <a:t>活用</a:t>
            </a:r>
            <a:r>
              <a:rPr kumimoji="1" lang="ja-JP" altLang="en-US" sz="3200"/>
              <a:t>は</a:t>
            </a:r>
            <a:r>
              <a:rPr kumimoji="1" lang="en-US" altLang="ja-JP" sz="3200" dirty="0"/>
              <a:t>OK</a:t>
            </a:r>
            <a:endParaRPr kumimoji="1" lang="ja-JP" alt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803D11-B855-26A2-B136-5EA8BAB60830}"/>
              </a:ext>
            </a:extLst>
          </p:cNvPr>
          <p:cNvSpPr txBox="1"/>
          <p:nvPr/>
        </p:nvSpPr>
        <p:spPr>
          <a:xfrm>
            <a:off x="4847507" y="1282011"/>
            <a:ext cx="4060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AI</a:t>
            </a:r>
            <a:r>
              <a:rPr lang="ja-JP" altLang="en-US" sz="3200"/>
              <a:t>による</a:t>
            </a:r>
            <a:r>
              <a:rPr lang="ja-JP" altLang="en-US" sz="3200">
                <a:solidFill>
                  <a:srgbClr val="FF0000"/>
                </a:solidFill>
              </a:rPr>
              <a:t>手抜き</a:t>
            </a:r>
            <a:r>
              <a:rPr lang="ja-JP" altLang="en-US" sz="3200"/>
              <a:t>は</a:t>
            </a:r>
            <a:r>
              <a:rPr lang="en-US" altLang="ja-JP" sz="3200" dirty="0"/>
              <a:t>NG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FB18CD-B88F-BF3B-95F2-76343D5AA1E6}"/>
              </a:ext>
            </a:extLst>
          </p:cNvPr>
          <p:cNvSpPr txBox="1"/>
          <p:nvPr/>
        </p:nvSpPr>
        <p:spPr>
          <a:xfrm>
            <a:off x="1259632" y="5229200"/>
            <a:ext cx="6728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AI</a:t>
            </a:r>
            <a:r>
              <a:rPr lang="ja-JP" altLang="en-US" sz="3200"/>
              <a:t>はどこまで使って良いのだろう？</a:t>
            </a:r>
            <a:endParaRPr kumimoji="1" lang="ja-JP" altLang="en-US" sz="3200"/>
          </a:p>
        </p:txBody>
      </p:sp>
      <p:pic>
        <p:nvPicPr>
          <p:cNvPr id="9218" name="Picture 2" descr="天秤のイラスト">
            <a:extLst>
              <a:ext uri="{FF2B5EF4-FFF2-40B4-BE49-F238E27FC236}">
                <a16:creationId xmlns:a16="http://schemas.microsoft.com/office/drawing/2014/main" id="{D6BF2C88-8DDD-AE8B-2B21-01E910F57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43" y="2162831"/>
            <a:ext cx="4060727" cy="265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88069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2898</TotalTime>
  <Words>642</Words>
  <Application>Microsoft Macintosh PowerPoint</Application>
  <PresentationFormat>画面に合わせる (4:3)</PresentationFormat>
  <Paragraphs>88</Paragraphs>
  <Slides>15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687</cp:revision>
  <dcterms:created xsi:type="dcterms:W3CDTF">2019-01-02T05:23:01Z</dcterms:created>
  <dcterms:modified xsi:type="dcterms:W3CDTF">2025-10-01T09:57:11Z</dcterms:modified>
</cp:coreProperties>
</file>