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5" r:id="rId9"/>
    <p:sldId id="266" r:id="rId10"/>
    <p:sldId id="267" r:id="rId11"/>
    <p:sldId id="268" r:id="rId12"/>
    <p:sldId id="262" r:id="rId13"/>
    <p:sldId id="270" r:id="rId14"/>
    <p:sldId id="264" r:id="rId15"/>
    <p:sldId id="269" r:id="rId16"/>
    <p:sldId id="272" r:id="rId17"/>
    <p:sldId id="271" r:id="rId18"/>
    <p:sldId id="273" r:id="rId1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CCECFF"/>
    <a:srgbClr val="FFFF99"/>
    <a:srgbClr val="CCFFCC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>
      <p:cViewPr varScale="1">
        <p:scale>
          <a:sx n="96" d="100"/>
          <a:sy n="96" d="100"/>
        </p:scale>
        <p:origin x="120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2022/8/24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円/楕円 3">
            <a:extLst>
              <a:ext uri="{FF2B5EF4-FFF2-40B4-BE49-F238E27FC236}">
                <a16:creationId xmlns:a16="http://schemas.microsoft.com/office/drawing/2014/main" id="{2F68171F-627A-8AE9-9191-345C8D2F2DC1}"/>
              </a:ext>
            </a:extLst>
          </p:cNvPr>
          <p:cNvSpPr/>
          <p:nvPr userDrawn="1"/>
        </p:nvSpPr>
        <p:spPr>
          <a:xfrm>
            <a:off x="8497721" y="6230795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219214-C907-B70D-8BED-8FE7B94857DD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6" name="弦 5">
            <a:extLst>
              <a:ext uri="{FF2B5EF4-FFF2-40B4-BE49-F238E27FC236}">
                <a16:creationId xmlns:a16="http://schemas.microsoft.com/office/drawing/2014/main" id="{62BFCE18-6583-C0F8-CC50-CD3FC337DC60}"/>
              </a:ext>
            </a:extLst>
          </p:cNvPr>
          <p:cNvSpPr/>
          <p:nvPr userDrawn="1"/>
        </p:nvSpPr>
        <p:spPr>
          <a:xfrm rot="16200000">
            <a:off x="8491626" y="6224701"/>
            <a:ext cx="588253" cy="576063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DE4218-D30F-FCAA-778C-DA745839911B}"/>
              </a:ext>
            </a:extLst>
          </p:cNvPr>
          <p:cNvSpPr txBox="1"/>
          <p:nvPr userDrawn="1"/>
        </p:nvSpPr>
        <p:spPr>
          <a:xfrm>
            <a:off x="8596070" y="6442913"/>
            <a:ext cx="49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研究発表の仕方</a:t>
            </a:r>
            <a:endParaRPr lang="en-US" altLang="ja-JP" sz="40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A5F49CE-3EC7-4372-9926-81CA4D61EA57}"/>
              </a:ext>
            </a:extLst>
          </p:cNvPr>
          <p:cNvSpPr txBox="1"/>
          <p:nvPr/>
        </p:nvSpPr>
        <p:spPr>
          <a:xfrm>
            <a:off x="3271520" y="4338320"/>
            <a:ext cx="2752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2022/08/24</a:t>
            </a:r>
            <a:endParaRPr kumimoji="1" lang="ja-JP" altLang="en-US" sz="4000" dirty="0"/>
          </a:p>
        </p:txBody>
      </p:sp>
      <p:sp>
        <p:nvSpPr>
          <p:cNvPr id="4" name="吹き出し: 角を丸めた四角形 3">
            <a:extLst>
              <a:ext uri="{FF2B5EF4-FFF2-40B4-BE49-F238E27FC236}">
                <a16:creationId xmlns:a16="http://schemas.microsoft.com/office/drawing/2014/main" id="{6A88C4FB-53A7-4D95-A2F0-E8E2BD0DD690}"/>
              </a:ext>
            </a:extLst>
          </p:cNvPr>
          <p:cNvSpPr/>
          <p:nvPr/>
        </p:nvSpPr>
        <p:spPr>
          <a:xfrm>
            <a:off x="1763688" y="836712"/>
            <a:ext cx="1728192" cy="432048"/>
          </a:xfrm>
          <a:prstGeom prst="wedgeRoundRectCallout">
            <a:avLst>
              <a:gd name="adj1" fmla="val -727"/>
              <a:gd name="adj2" fmla="val 7996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10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分くらいの</a:t>
            </a:r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6C8B9B-282C-4ABA-AD99-E277E4375E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lang="ja-JP" altLang="en-US" dirty="0"/>
              <a:t>と考察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08FD49-13EC-4A31-8767-0F049956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0928"/>
            <a:ext cx="4877481" cy="344853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1DE6C4-44D5-4BF7-84D4-CBC542C63108}"/>
              </a:ext>
            </a:extLst>
          </p:cNvPr>
          <p:cNvSpPr txBox="1"/>
          <p:nvPr/>
        </p:nvSpPr>
        <p:spPr>
          <a:xfrm>
            <a:off x="0" y="1124744"/>
            <a:ext cx="884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グラフなどの結果は「</a:t>
            </a:r>
            <a:r>
              <a:rPr lang="en-US" altLang="ja-JP" sz="2800" dirty="0"/>
              <a:t>1</a:t>
            </a:r>
            <a:r>
              <a:rPr lang="ja-JP" altLang="en-US" sz="2800" dirty="0"/>
              <a:t>スライド</a:t>
            </a:r>
            <a:r>
              <a:rPr lang="en-US" altLang="ja-JP" sz="2800" dirty="0"/>
              <a:t>1</a:t>
            </a:r>
            <a:r>
              <a:rPr lang="ja-JP" altLang="en-US" sz="2800" dirty="0"/>
              <a:t>メッセージ」が原則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98F7FD-DAEA-40F0-8F5A-11557C1FB7FD}"/>
              </a:ext>
            </a:extLst>
          </p:cNvPr>
          <p:cNvSpPr txBox="1"/>
          <p:nvPr/>
        </p:nvSpPr>
        <p:spPr>
          <a:xfrm>
            <a:off x="0" y="1844824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「そのグラフから読み取って欲しいこと」を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スライドに明記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F9E0C73-9FCD-4E0C-B44B-8E3A7F217513}"/>
              </a:ext>
            </a:extLst>
          </p:cNvPr>
          <p:cNvSpPr txBox="1"/>
          <p:nvPr/>
        </p:nvSpPr>
        <p:spPr>
          <a:xfrm>
            <a:off x="5652120" y="2348880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 口頭で伝えるだけではダメ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3A2C69-2A6C-4454-8D26-3B91733DEFAC}"/>
              </a:ext>
            </a:extLst>
          </p:cNvPr>
          <p:cNvSpPr txBox="1"/>
          <p:nvPr/>
        </p:nvSpPr>
        <p:spPr>
          <a:xfrm>
            <a:off x="1115616" y="6381328"/>
            <a:ext cx="73404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低密度では通常手法の方が高速だが、高密度では提案手法の方が高速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7AAA1612-4514-40F3-BCC7-3225F9ADE03A}"/>
              </a:ext>
            </a:extLst>
          </p:cNvPr>
          <p:cNvSpPr/>
          <p:nvPr/>
        </p:nvSpPr>
        <p:spPr>
          <a:xfrm>
            <a:off x="5796136" y="3933056"/>
            <a:ext cx="484632" cy="97840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8D4966-43D3-49A0-BEB6-AA23FDB0B7CB}"/>
              </a:ext>
            </a:extLst>
          </p:cNvPr>
          <p:cNvSpPr txBox="1"/>
          <p:nvPr/>
        </p:nvSpPr>
        <p:spPr>
          <a:xfrm>
            <a:off x="6228184" y="414908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高速化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CCE419-010A-48ED-8474-D46E8D26D18D}"/>
              </a:ext>
            </a:extLst>
          </p:cNvPr>
          <p:cNvSpPr txBox="1"/>
          <p:nvPr/>
        </p:nvSpPr>
        <p:spPr>
          <a:xfrm>
            <a:off x="6660232" y="530120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矢印などで視覚的に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799B6424-9D8C-4422-9178-4BF99708F668}"/>
              </a:ext>
            </a:extLst>
          </p:cNvPr>
          <p:cNvCxnSpPr>
            <a:stCxn id="11" idx="0"/>
            <a:endCxn id="10" idx="3"/>
          </p:cNvCxnSpPr>
          <p:nvPr/>
        </p:nvCxnSpPr>
        <p:spPr>
          <a:xfrm rot="16200000" flipV="1">
            <a:off x="7103099" y="4612995"/>
            <a:ext cx="921295" cy="45513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9FEE6D3-E32B-4CCE-89E3-7096D9899848}"/>
              </a:ext>
            </a:extLst>
          </p:cNvPr>
          <p:cNvSpPr txBox="1"/>
          <p:nvPr/>
        </p:nvSpPr>
        <p:spPr>
          <a:xfrm>
            <a:off x="539552" y="544522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読み取って</a:t>
            </a:r>
            <a:endParaRPr kumimoji="1" lang="en-US" altLang="ja-JP" dirty="0"/>
          </a:p>
          <a:p>
            <a:r>
              <a:rPr lang="ja-JP" altLang="en-US" dirty="0"/>
              <a:t>欲しいこと</a:t>
            </a:r>
            <a:endParaRPr kumimoji="1" lang="ja-JP" altLang="en-US" dirty="0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88C0D8C0-9498-4BAF-9086-60DF6E45FD56}"/>
              </a:ext>
            </a:extLst>
          </p:cNvPr>
          <p:cNvCxnSpPr>
            <a:stCxn id="17" idx="1"/>
            <a:endCxn id="8" idx="1"/>
          </p:cNvCxnSpPr>
          <p:nvPr/>
        </p:nvCxnSpPr>
        <p:spPr>
          <a:xfrm rot="10800000" flipH="1" flipV="1">
            <a:off x="539552" y="5768390"/>
            <a:ext cx="576064" cy="797604"/>
          </a:xfrm>
          <a:prstGeom prst="bentConnector3">
            <a:avLst>
              <a:gd name="adj1" fmla="val -3968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68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142A45-655A-43F1-8A12-BE4A4E99F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結果と考察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4D18C3-4791-493A-B3EB-E1BE252FD9F6}"/>
              </a:ext>
            </a:extLst>
          </p:cNvPr>
          <p:cNvSpPr txBox="1"/>
          <p:nvPr/>
        </p:nvSpPr>
        <p:spPr>
          <a:xfrm>
            <a:off x="395536" y="1124744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前</a:t>
            </a:r>
            <a:r>
              <a:rPr lang="ja-JP" altLang="en-US" sz="3200"/>
              <a:t>のスライドに書いた情報を前提</a:t>
            </a:r>
            <a:r>
              <a:rPr lang="ja-JP" altLang="en-US" sz="3200" dirty="0"/>
              <a:t>としない</a:t>
            </a:r>
            <a:endParaRPr kumimoji="1"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2081CD-42C2-49F7-98C2-E2030D042D21}"/>
              </a:ext>
            </a:extLst>
          </p:cNvPr>
          <p:cNvSpPr txBox="1"/>
          <p:nvPr/>
        </p:nvSpPr>
        <p:spPr>
          <a:xfrm>
            <a:off x="2200388" y="2708920"/>
            <a:ext cx="676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A=1</a:t>
            </a:r>
            <a:r>
              <a:rPr kumimoji="1" lang="ja-JP" altLang="en-US" sz="2000" dirty="0">
                <a:solidFill>
                  <a:srgbClr val="FF0000"/>
                </a:solidFill>
              </a:rPr>
              <a:t>の場合は</a:t>
            </a:r>
            <a:r>
              <a:rPr kumimoji="1" lang="ja-JP" altLang="en-US" sz="2000" dirty="0"/>
              <a:t>緩和が</a:t>
            </a:r>
            <a:r>
              <a:rPr lang="ja-JP" altLang="en-US" sz="2000" dirty="0"/>
              <a:t>遅い</a:t>
            </a:r>
            <a:r>
              <a:rPr kumimoji="1" lang="ja-JP" altLang="en-US" sz="2000" dirty="0"/>
              <a:t>が、</a:t>
            </a:r>
            <a:r>
              <a:rPr kumimoji="1" lang="en-US" altLang="ja-JP" sz="2000" dirty="0">
                <a:solidFill>
                  <a:srgbClr val="FF0000"/>
                </a:solidFill>
              </a:rPr>
              <a:t>A=10</a:t>
            </a:r>
            <a:r>
              <a:rPr kumimoji="1" lang="ja-JP" altLang="en-US" sz="2000" dirty="0">
                <a:solidFill>
                  <a:srgbClr val="FF0000"/>
                </a:solidFill>
              </a:rPr>
              <a:t>とすると</a:t>
            </a:r>
            <a:r>
              <a:rPr kumimoji="1" lang="ja-JP" altLang="en-US" sz="2000" dirty="0"/>
              <a:t>緩和が早くなる</a:t>
            </a:r>
          </a:p>
        </p:txBody>
      </p:sp>
      <p:pic>
        <p:nvPicPr>
          <p:cNvPr id="5" name="Picture 2" descr="丸のマークのイラスト「○」">
            <a:extLst>
              <a:ext uri="{FF2B5EF4-FFF2-40B4-BE49-F238E27FC236}">
                <a16:creationId xmlns:a16="http://schemas.microsoft.com/office/drawing/2014/main" id="{5F16892E-A3E4-42AA-9517-16A79E464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624" y="3717032"/>
            <a:ext cx="615280" cy="6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バツのマークのイラスト「×」">
            <a:extLst>
              <a:ext uri="{FF2B5EF4-FFF2-40B4-BE49-F238E27FC236}">
                <a16:creationId xmlns:a16="http://schemas.microsoft.com/office/drawing/2014/main" id="{E7166A23-AE9B-4B50-81B4-15084453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6" y="2708920"/>
            <a:ext cx="641648" cy="6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AC2812-F967-4556-86CC-D2C3794C55E6}"/>
              </a:ext>
            </a:extLst>
          </p:cNvPr>
          <p:cNvSpPr txBox="1"/>
          <p:nvPr/>
        </p:nvSpPr>
        <p:spPr>
          <a:xfrm>
            <a:off x="2128380" y="3645024"/>
            <a:ext cx="676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摩擦が弱い場合は</a:t>
            </a:r>
            <a:r>
              <a:rPr kumimoji="1" lang="ja-JP" altLang="en-US" sz="2000" dirty="0"/>
              <a:t>緩和が</a:t>
            </a:r>
            <a:r>
              <a:rPr lang="ja-JP" altLang="en-US" sz="2000" dirty="0"/>
              <a:t>遅い</a:t>
            </a:r>
            <a:r>
              <a:rPr kumimoji="1" lang="ja-JP" altLang="en-US" sz="2000" dirty="0"/>
              <a:t>が、</a:t>
            </a:r>
            <a:r>
              <a:rPr kumimoji="1" lang="ja-JP" altLang="en-US" sz="2000" dirty="0">
                <a:solidFill>
                  <a:srgbClr val="FF0000"/>
                </a:solidFill>
              </a:rPr>
              <a:t>摩擦を強くすると</a:t>
            </a:r>
            <a:r>
              <a:rPr kumimoji="1" lang="ja-JP" altLang="en-US" sz="2000" dirty="0"/>
              <a:t>緩和が早くなる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15E50AC-6060-4A46-9DF6-71D5ED5A444D}"/>
              </a:ext>
            </a:extLst>
          </p:cNvPr>
          <p:cNvSpPr txBox="1"/>
          <p:nvPr/>
        </p:nvSpPr>
        <p:spPr>
          <a:xfrm>
            <a:off x="323528" y="2060848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パラメータをそのまま使わない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48F212B-B901-4809-952A-88D54A615080}"/>
              </a:ext>
            </a:extLst>
          </p:cNvPr>
          <p:cNvSpPr txBox="1"/>
          <p:nvPr/>
        </p:nvSpPr>
        <p:spPr>
          <a:xfrm>
            <a:off x="395536" y="4581128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試料や実験を記号で呼ばない</a:t>
            </a:r>
            <a:endParaRPr kumimoji="1" lang="ja-JP" altLang="en-US" sz="2400" dirty="0"/>
          </a:p>
        </p:txBody>
      </p:sp>
      <p:pic>
        <p:nvPicPr>
          <p:cNvPr id="10" name="Picture 2" descr="丸のマークのイラスト「○」">
            <a:extLst>
              <a:ext uri="{FF2B5EF4-FFF2-40B4-BE49-F238E27FC236}">
                <a16:creationId xmlns:a16="http://schemas.microsoft.com/office/drawing/2014/main" id="{50C316B5-7937-426F-9078-755F52BEB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7624" y="6093296"/>
            <a:ext cx="615280" cy="6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バツのマークのイラスト「×」">
            <a:extLst>
              <a:ext uri="{FF2B5EF4-FFF2-40B4-BE49-F238E27FC236}">
                <a16:creationId xmlns:a16="http://schemas.microsoft.com/office/drawing/2014/main" id="{0BF5AE75-A57A-4FC0-92A3-8CA18A8E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296667"/>
            <a:ext cx="641648" cy="6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5C5406-DADD-493D-8208-9B0209DCBD01}"/>
              </a:ext>
            </a:extLst>
          </p:cNvPr>
          <p:cNvSpPr txBox="1"/>
          <p:nvPr/>
        </p:nvSpPr>
        <p:spPr>
          <a:xfrm>
            <a:off x="2195736" y="5301208"/>
            <a:ext cx="61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実験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ja-JP" altLang="en-US" dirty="0"/>
              <a:t>では既存手法が有利であったが、</a:t>
            </a:r>
            <a:r>
              <a:rPr kumimoji="1" lang="ja-JP" altLang="en-US" dirty="0">
                <a:solidFill>
                  <a:srgbClr val="FF0000"/>
                </a:solidFill>
              </a:rPr>
              <a:t>実験</a:t>
            </a:r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/>
              <a:t>では提案手法が有利であった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204A50-11B4-4665-BCA1-753D3C74BB22}"/>
              </a:ext>
            </a:extLst>
          </p:cNvPr>
          <p:cNvSpPr txBox="1"/>
          <p:nvPr/>
        </p:nvSpPr>
        <p:spPr>
          <a:xfrm>
            <a:off x="2123728" y="6093296"/>
            <a:ext cx="6199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ノイズを含まない場合</a:t>
            </a:r>
            <a:r>
              <a:rPr kumimoji="1" lang="ja-JP" altLang="en-US" dirty="0"/>
              <a:t>では既存手法が有利であったが、</a:t>
            </a:r>
            <a:r>
              <a:rPr kumimoji="1" lang="ja-JP" altLang="en-US" dirty="0">
                <a:solidFill>
                  <a:srgbClr val="FF0000"/>
                </a:solidFill>
              </a:rPr>
              <a:t>ノイズがある条件</a:t>
            </a:r>
            <a:r>
              <a:rPr kumimoji="1" lang="ja-JP" altLang="en-US" dirty="0"/>
              <a:t>では提案手法が有利であった</a:t>
            </a:r>
          </a:p>
        </p:txBody>
      </p:sp>
    </p:spTree>
    <p:extLst>
      <p:ext uri="{BB962C8B-B14F-4D97-AF65-F5344CB8AC3E}">
        <p14:creationId xmlns:p14="http://schemas.microsoft.com/office/powerpoint/2010/main" val="545706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334C06-88AF-45F6-A5AD-A3E5AB7BD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まとめと考察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84E744-3221-4CF7-BEFE-E102C3643F16}"/>
              </a:ext>
            </a:extLst>
          </p:cNvPr>
          <p:cNvSpPr txBox="1"/>
          <p:nvPr/>
        </p:nvSpPr>
        <p:spPr>
          <a:xfrm>
            <a:off x="107504" y="105273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発表の最後</a:t>
            </a:r>
            <a:r>
              <a:rPr lang="ja-JP" altLang="en-US" sz="2800" dirty="0"/>
              <a:t>に見せるのは</a:t>
            </a:r>
            <a:r>
              <a:rPr kumimoji="1" lang="ja-JP" altLang="en-US" sz="2800" dirty="0"/>
              <a:t>「まとめ」スライド</a:t>
            </a:r>
            <a:endParaRPr kumimoji="1" lang="en-US" altLang="ja-JP" sz="2800" dirty="0"/>
          </a:p>
          <a:p>
            <a:r>
              <a:rPr kumimoji="1" lang="ja-JP" altLang="en-US" sz="2800" dirty="0"/>
              <a:t>「</a:t>
            </a:r>
            <a:r>
              <a:rPr lang="ja-JP" altLang="en-US" sz="2800" dirty="0"/>
              <a:t>まとめ」と「今後の展望」を書く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F863B47-5D5F-4B48-9E45-233B226BAB5F}"/>
              </a:ext>
            </a:extLst>
          </p:cNvPr>
          <p:cNvSpPr txBox="1"/>
          <p:nvPr/>
        </p:nvSpPr>
        <p:spPr>
          <a:xfrm>
            <a:off x="683568" y="3102059"/>
            <a:ext cx="69942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何を目的に何をしたか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何が得られて、それはどのような意味を持つか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D31CFCA-B012-417E-9928-3710ADB7FBDD}"/>
              </a:ext>
            </a:extLst>
          </p:cNvPr>
          <p:cNvSpPr txBox="1"/>
          <p:nvPr/>
        </p:nvSpPr>
        <p:spPr>
          <a:xfrm>
            <a:off x="251520" y="2453987"/>
            <a:ext cx="1656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まとめ</a:t>
            </a:r>
            <a:endParaRPr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B002BC-1D70-4B77-BA89-6E5855127723}"/>
              </a:ext>
            </a:extLst>
          </p:cNvPr>
          <p:cNvSpPr txBox="1"/>
          <p:nvPr/>
        </p:nvSpPr>
        <p:spPr>
          <a:xfrm>
            <a:off x="683568" y="4974267"/>
            <a:ext cx="8225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/>
              <a:t>うまくいったところをもっと伸ばせるか</a:t>
            </a:r>
            <a:endParaRPr kumimoji="1" lang="en-US" altLang="ja-JP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/>
              <a:t>うまくいかなかったところはどうすれば改善できそうか</a:t>
            </a:r>
            <a:endParaRPr kumimoji="1" lang="en-US" altLang="ja-JP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C6C1EA-D4AC-467E-88B5-078115E93A7D}"/>
              </a:ext>
            </a:extLst>
          </p:cNvPr>
          <p:cNvSpPr txBox="1"/>
          <p:nvPr/>
        </p:nvSpPr>
        <p:spPr>
          <a:xfrm>
            <a:off x="251520" y="4326195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今後の展望</a:t>
            </a:r>
            <a:endParaRPr lang="ja-JP" altLang="en-US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582AD7-2492-4FB2-BA53-EE7549DC14A0}"/>
              </a:ext>
            </a:extLst>
          </p:cNvPr>
          <p:cNvSpPr txBox="1"/>
          <p:nvPr/>
        </p:nvSpPr>
        <p:spPr>
          <a:xfrm>
            <a:off x="4283968" y="6093296"/>
            <a:ext cx="457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それぞれ</a:t>
            </a:r>
            <a:r>
              <a:rPr lang="en-US" altLang="ja-JP" dirty="0"/>
              <a:t>2</a:t>
            </a:r>
            <a:r>
              <a:rPr lang="ja-JP" altLang="en-US" dirty="0"/>
              <a:t>行ずつくらいにまとめる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3725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C8B1F78-8F96-49EA-8D73-A046ED7C9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今後の展望</a:t>
            </a:r>
            <a:endParaRPr kumimoji="1" lang="ja-JP" altLang="en-US"/>
          </a:p>
        </p:txBody>
      </p:sp>
      <p:pic>
        <p:nvPicPr>
          <p:cNvPr id="2050" name="Picture 2" descr="アマ・ダブラムのイラスト（山）">
            <a:extLst>
              <a:ext uri="{FF2B5EF4-FFF2-40B4-BE49-F238E27FC236}">
                <a16:creationId xmlns:a16="http://schemas.microsoft.com/office/drawing/2014/main" id="{6017B83F-19FB-45A5-91ED-939081F5C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7" y="3717032"/>
            <a:ext cx="3970412" cy="271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雪山の登山のイラスト">
            <a:extLst>
              <a:ext uri="{FF2B5EF4-FFF2-40B4-BE49-F238E27FC236}">
                <a16:creationId xmlns:a16="http://schemas.microsoft.com/office/drawing/2014/main" id="{AA41CA81-E298-4C12-81EF-217DA1D4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467" y="3573016"/>
            <a:ext cx="1080120" cy="112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C29BD7B-1FEB-4E47-8715-AE2D0D36F611}"/>
              </a:ext>
            </a:extLst>
          </p:cNvPr>
          <p:cNvSpPr/>
          <p:nvPr/>
        </p:nvSpPr>
        <p:spPr>
          <a:xfrm>
            <a:off x="5923731" y="2996952"/>
            <a:ext cx="2160240" cy="72008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ysClr val="windowText" lastClr="000000"/>
                </a:solidFill>
              </a:rPr>
              <a:t>最終目標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pic>
        <p:nvPicPr>
          <p:cNvPr id="2054" name="Picture 6" descr="テントのイラスト">
            <a:extLst>
              <a:ext uri="{FF2B5EF4-FFF2-40B4-BE49-F238E27FC236}">
                <a16:creationId xmlns:a16="http://schemas.microsoft.com/office/drawing/2014/main" id="{78D02984-D643-402B-B726-D0800EE6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99" y="5157192"/>
            <a:ext cx="1345715" cy="10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テントのイラスト">
            <a:extLst>
              <a:ext uri="{FF2B5EF4-FFF2-40B4-BE49-F238E27FC236}">
                <a16:creationId xmlns:a16="http://schemas.microsoft.com/office/drawing/2014/main" id="{A30B0F94-1CFF-4D95-B50D-327A04548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4221088"/>
            <a:ext cx="1345715" cy="10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C65200-34CC-43FC-B6AE-C0648E02064C}"/>
              </a:ext>
            </a:extLst>
          </p:cNvPr>
          <p:cNvSpPr txBox="1"/>
          <p:nvPr/>
        </p:nvSpPr>
        <p:spPr>
          <a:xfrm>
            <a:off x="307107" y="6165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298E6-5612-41F1-829F-29DFB77D9B31}"/>
              </a:ext>
            </a:extLst>
          </p:cNvPr>
          <p:cNvSpPr txBox="1"/>
          <p:nvPr/>
        </p:nvSpPr>
        <p:spPr>
          <a:xfrm>
            <a:off x="1891283" y="52292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先行研究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BB0924B-2086-47EF-B0E6-37835D0FCBB1}"/>
              </a:ext>
            </a:extLst>
          </p:cNvPr>
          <p:cNvSpPr txBox="1"/>
          <p:nvPr/>
        </p:nvSpPr>
        <p:spPr>
          <a:xfrm>
            <a:off x="3331443" y="47971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自分の研究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73CCEB6-E4DF-4CBF-B2CA-4AA5F4E1304E}"/>
              </a:ext>
            </a:extLst>
          </p:cNvPr>
          <p:cNvSpPr/>
          <p:nvPr/>
        </p:nvSpPr>
        <p:spPr>
          <a:xfrm rot="19800000">
            <a:off x="1338044" y="4998705"/>
            <a:ext cx="357455" cy="475114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80040EFE-5457-4751-9DED-48325F12F9C8}"/>
              </a:ext>
            </a:extLst>
          </p:cNvPr>
          <p:cNvSpPr/>
          <p:nvPr/>
        </p:nvSpPr>
        <p:spPr>
          <a:xfrm rot="19800000">
            <a:off x="3066236" y="4134610"/>
            <a:ext cx="357455" cy="47511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FB58D2-8E03-4A72-83E2-8A7E578B660E}"/>
              </a:ext>
            </a:extLst>
          </p:cNvPr>
          <p:cNvSpPr txBox="1"/>
          <p:nvPr/>
        </p:nvSpPr>
        <p:spPr>
          <a:xfrm>
            <a:off x="4699595" y="407707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今後の展望</a:t>
            </a:r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3F2DC720-C50E-4EFA-B6B0-E9CAEC9ABDB6}"/>
              </a:ext>
            </a:extLst>
          </p:cNvPr>
          <p:cNvSpPr/>
          <p:nvPr/>
        </p:nvSpPr>
        <p:spPr>
          <a:xfrm rot="19800000">
            <a:off x="4794429" y="3630553"/>
            <a:ext cx="357455" cy="47511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989810-10E9-4593-A5CE-375AF024602A}"/>
              </a:ext>
            </a:extLst>
          </p:cNvPr>
          <p:cNvSpPr txBox="1"/>
          <p:nvPr/>
        </p:nvSpPr>
        <p:spPr>
          <a:xfrm>
            <a:off x="323528" y="1124744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研究はこれで終わりではない</a:t>
            </a:r>
            <a:endParaRPr lang="en-US" altLang="ja-JP" sz="3200"/>
          </a:p>
          <a:p>
            <a:r>
              <a:rPr kumimoji="1" lang="ja-JP" altLang="en-US" sz="3200"/>
              <a:t>今回の結果を足掛かりに「次の道」を示す</a:t>
            </a:r>
            <a:endParaRPr kumimoji="1" lang="en-US" altLang="ja-JP" sz="3200"/>
          </a:p>
          <a:p>
            <a:r>
              <a:rPr kumimoji="1" lang="ja-JP" altLang="en-US" sz="3200"/>
              <a:t>「最終目標」に向けて何をすればよいか？</a:t>
            </a:r>
          </a:p>
        </p:txBody>
      </p:sp>
    </p:spTree>
    <p:extLst>
      <p:ext uri="{BB962C8B-B14F-4D97-AF65-F5344CB8AC3E}">
        <p14:creationId xmlns:p14="http://schemas.microsoft.com/office/powerpoint/2010/main" val="342538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F0413A-8DC5-4B5C-98C6-F9333C194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発表の仕方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B4DC98-4923-4E9F-AFDE-EC629B842C64}"/>
              </a:ext>
            </a:extLst>
          </p:cNvPr>
          <p:cNvSpPr txBox="1"/>
          <p:nvPr/>
        </p:nvSpPr>
        <p:spPr>
          <a:xfrm>
            <a:off x="1835696" y="1196752"/>
            <a:ext cx="67505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「スライド一枚につき一分」が目安</a:t>
            </a:r>
            <a:endParaRPr lang="en-US" altLang="ja-JP" sz="3200" dirty="0"/>
          </a:p>
          <a:p>
            <a:r>
              <a:rPr lang="ja-JP" altLang="en-US" sz="3200" dirty="0"/>
              <a:t>必ず時間を測って練習すること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B569EA-2C91-4A4D-B866-5DCEFF80C64B}"/>
              </a:ext>
            </a:extLst>
          </p:cNvPr>
          <p:cNvSpPr txBox="1"/>
          <p:nvPr/>
        </p:nvSpPr>
        <p:spPr>
          <a:xfrm>
            <a:off x="251520" y="3429000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>
                <a:solidFill>
                  <a:srgbClr val="FF0000"/>
                </a:solidFill>
              </a:rPr>
              <a:t>原稿を読み上げない</a:t>
            </a:r>
          </a:p>
        </p:txBody>
      </p:sp>
      <p:pic>
        <p:nvPicPr>
          <p:cNvPr id="2052" name="Picture 4" descr="深読みのイラスト">
            <a:extLst>
              <a:ext uri="{FF2B5EF4-FFF2-40B4-BE49-F238E27FC236}">
                <a16:creationId xmlns:a16="http://schemas.microsoft.com/office/drawing/2014/main" id="{43CD0DD2-8D71-4FB3-B7C3-91CE9E57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4725144"/>
            <a:ext cx="1544960" cy="154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C99D62-8F61-46C4-BBC2-535BAAB86D75}"/>
              </a:ext>
            </a:extLst>
          </p:cNvPr>
          <p:cNvSpPr txBox="1"/>
          <p:nvPr/>
        </p:nvSpPr>
        <p:spPr>
          <a:xfrm>
            <a:off x="539552" y="4077072"/>
            <a:ext cx="75608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発表者ノートに話すことを書いて読み上げたりしない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(</a:t>
            </a:r>
            <a:r>
              <a:rPr lang="ja-JP" altLang="en-US" sz="2000" dirty="0"/>
              <a:t>特に英語発表では</a:t>
            </a:r>
            <a:r>
              <a:rPr lang="en-US" altLang="ja-JP" sz="2000" dirty="0"/>
              <a:t>)</a:t>
            </a:r>
            <a:r>
              <a:rPr lang="ja-JP" altLang="en-US" sz="2000" dirty="0"/>
              <a:t>原稿を用意してもよいが、その場合は暗記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発表者ノートには「話すのを忘れそうなこと」を書く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そもそもノートが不要なようにスライドを</a:t>
            </a:r>
            <a:r>
              <a:rPr lang="ja-JP" altLang="en-US" sz="2000"/>
              <a:t>準備する</a:t>
            </a:r>
            <a:endParaRPr lang="en-US" altLang="ja-JP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>
                <a:solidFill>
                  <a:srgbClr val="FF0000"/>
                </a:solidFill>
              </a:rPr>
              <a:t>何度も練習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pic>
        <p:nvPicPr>
          <p:cNvPr id="2054" name="Picture 6" descr="ストップウォッチのイラスト">
            <a:extLst>
              <a:ext uri="{FF2B5EF4-FFF2-40B4-BE49-F238E27FC236}">
                <a16:creationId xmlns:a16="http://schemas.microsoft.com/office/drawing/2014/main" id="{BF62A79B-8028-4D87-9DA5-F9C8C5BF3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1176793" cy="140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82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23B860-4841-4731-BE0B-69DC154A5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発表の仕方</a:t>
            </a:r>
          </a:p>
        </p:txBody>
      </p:sp>
      <p:pic>
        <p:nvPicPr>
          <p:cNvPr id="3" name="Picture 2" descr="丸のマークのイラスト「○」">
            <a:extLst>
              <a:ext uri="{FF2B5EF4-FFF2-40B4-BE49-F238E27FC236}">
                <a16:creationId xmlns:a16="http://schemas.microsoft.com/office/drawing/2014/main" id="{E66D7EF1-13C4-42BC-AD2E-1CD3B3BC9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3645024"/>
            <a:ext cx="615280" cy="6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バツのマークのイラスト「×」">
            <a:extLst>
              <a:ext uri="{FF2B5EF4-FFF2-40B4-BE49-F238E27FC236}">
                <a16:creationId xmlns:a16="http://schemas.microsoft.com/office/drawing/2014/main" id="{29891BE2-62C1-45F0-88B9-C8151F0A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348880"/>
            <a:ext cx="641648" cy="6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9D0F53-C985-4530-B250-B6D27C20B1E5}"/>
              </a:ext>
            </a:extLst>
          </p:cNvPr>
          <p:cNvSpPr txBox="1"/>
          <p:nvPr/>
        </p:nvSpPr>
        <p:spPr>
          <a:xfrm>
            <a:off x="899592" y="11247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発表中にスライドを行ったり来たりしない</a:t>
            </a:r>
            <a:endParaRPr kumimoji="1" lang="ja-JP" altLang="en-US" sz="280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15CE691-EF3D-4476-B330-5DFF7B7307B2}"/>
              </a:ext>
            </a:extLst>
          </p:cNvPr>
          <p:cNvGrpSpPr/>
          <p:nvPr/>
        </p:nvGrpSpPr>
        <p:grpSpPr>
          <a:xfrm>
            <a:off x="2123728" y="2276872"/>
            <a:ext cx="676181" cy="785242"/>
            <a:chOff x="3851920" y="3501008"/>
            <a:chExt cx="676181" cy="785242"/>
          </a:xfrm>
        </p:grpSpPr>
        <p:pic>
          <p:nvPicPr>
            <p:cNvPr id="1026" name="Picture 2" descr="ファイルアイコン（ブランク）">
              <a:extLst>
                <a:ext uri="{FF2B5EF4-FFF2-40B4-BE49-F238E27FC236}">
                  <a16:creationId xmlns:a16="http://schemas.microsoft.com/office/drawing/2014/main" id="{0CF0DD78-B254-43CE-91BB-67CAAB904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2332C96-A895-4C63-996F-68A4E71EA3ED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1</a:t>
              </a:r>
              <a:endParaRPr kumimoji="1" lang="ja-JP" altLang="en-US" sz="240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89C0BE7-4686-45C2-8D0E-703D067B0D8D}"/>
              </a:ext>
            </a:extLst>
          </p:cNvPr>
          <p:cNvGrpSpPr/>
          <p:nvPr/>
        </p:nvGrpSpPr>
        <p:grpSpPr>
          <a:xfrm>
            <a:off x="3275856" y="2276872"/>
            <a:ext cx="676181" cy="785242"/>
            <a:chOff x="3851920" y="3501008"/>
            <a:chExt cx="676181" cy="785242"/>
          </a:xfrm>
        </p:grpSpPr>
        <p:pic>
          <p:nvPicPr>
            <p:cNvPr id="10" name="Picture 2" descr="ファイルアイコン（ブランク）">
              <a:extLst>
                <a:ext uri="{FF2B5EF4-FFF2-40B4-BE49-F238E27FC236}">
                  <a16:creationId xmlns:a16="http://schemas.microsoft.com/office/drawing/2014/main" id="{C3140395-42A1-4216-A61D-977ECB242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8213F3D-D5B2-47BE-BFBA-2AB0F59F6DF9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2</a:t>
              </a:r>
              <a:endParaRPr kumimoji="1" lang="ja-JP" altLang="en-US" sz="240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E3876B4-A712-47E1-A8DC-F6F8DFA98CC0}"/>
              </a:ext>
            </a:extLst>
          </p:cNvPr>
          <p:cNvGrpSpPr/>
          <p:nvPr/>
        </p:nvGrpSpPr>
        <p:grpSpPr>
          <a:xfrm>
            <a:off x="4355976" y="2276872"/>
            <a:ext cx="676181" cy="785242"/>
            <a:chOff x="3851920" y="3501008"/>
            <a:chExt cx="676181" cy="785242"/>
          </a:xfrm>
        </p:grpSpPr>
        <p:pic>
          <p:nvPicPr>
            <p:cNvPr id="13" name="Picture 2" descr="ファイルアイコン（ブランク）">
              <a:extLst>
                <a:ext uri="{FF2B5EF4-FFF2-40B4-BE49-F238E27FC236}">
                  <a16:creationId xmlns:a16="http://schemas.microsoft.com/office/drawing/2014/main" id="{778977B2-6945-44CC-B5A3-71728070A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0488FA5-8FA4-49C5-9774-30A66BF52E92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3</a:t>
              </a:r>
              <a:endParaRPr kumimoji="1" lang="ja-JP" altLang="en-US" sz="240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D57462F-02EB-4EF2-B61D-9AABC084460C}"/>
              </a:ext>
            </a:extLst>
          </p:cNvPr>
          <p:cNvGrpSpPr/>
          <p:nvPr/>
        </p:nvGrpSpPr>
        <p:grpSpPr>
          <a:xfrm>
            <a:off x="5508104" y="2276872"/>
            <a:ext cx="676181" cy="785242"/>
            <a:chOff x="3851920" y="3501008"/>
            <a:chExt cx="676181" cy="785242"/>
          </a:xfrm>
        </p:grpSpPr>
        <p:pic>
          <p:nvPicPr>
            <p:cNvPr id="16" name="Picture 2" descr="ファイルアイコン（ブランク）">
              <a:extLst>
                <a:ext uri="{FF2B5EF4-FFF2-40B4-BE49-F238E27FC236}">
                  <a16:creationId xmlns:a16="http://schemas.microsoft.com/office/drawing/2014/main" id="{46D1D8A2-F086-4061-BCC4-4EBEF7400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11ED4754-E6D4-4816-8CE3-65C873A4E9DE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4</a:t>
              </a:r>
              <a:endParaRPr kumimoji="1" lang="ja-JP" altLang="en-US" sz="24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4DC3BC71-7559-4AF7-9C51-C5AC097B4F1A}"/>
              </a:ext>
            </a:extLst>
          </p:cNvPr>
          <p:cNvGrpSpPr/>
          <p:nvPr/>
        </p:nvGrpSpPr>
        <p:grpSpPr>
          <a:xfrm>
            <a:off x="6588224" y="2276872"/>
            <a:ext cx="676181" cy="785242"/>
            <a:chOff x="3851920" y="3501008"/>
            <a:chExt cx="676181" cy="785242"/>
          </a:xfrm>
        </p:grpSpPr>
        <p:pic>
          <p:nvPicPr>
            <p:cNvPr id="19" name="Picture 2" descr="ファイルアイコン（ブランク）">
              <a:extLst>
                <a:ext uri="{FF2B5EF4-FFF2-40B4-BE49-F238E27FC236}">
                  <a16:creationId xmlns:a16="http://schemas.microsoft.com/office/drawing/2014/main" id="{8804E314-A779-4A0B-9384-4D37E82E5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42D9320-03BB-414B-AEDF-1ADC8FE1690F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5</a:t>
              </a:r>
              <a:endParaRPr kumimoji="1" lang="ja-JP" altLang="en-US" sz="2400"/>
            </a:p>
          </p:txBody>
        </p:sp>
      </p:grp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A5AEC5D7-3684-4BD6-86C8-4AB58048DC36}"/>
              </a:ext>
            </a:extLst>
          </p:cNvPr>
          <p:cNvCxnSpPr>
            <a:stCxn id="1026" idx="3"/>
            <a:endCxn id="10" idx="1"/>
          </p:cNvCxnSpPr>
          <p:nvPr/>
        </p:nvCxnSpPr>
        <p:spPr>
          <a:xfrm>
            <a:off x="2799909" y="2669493"/>
            <a:ext cx="4759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6B5C75A-C0A9-4332-99E8-3A1A981CB11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3952037" y="2669493"/>
            <a:ext cx="4039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7BAC2A3-9BA4-49A0-B068-39E664C5BFE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>
            <a:off x="5032157" y="2669493"/>
            <a:ext cx="4759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B2BF4948-2C55-4C33-B1CA-9F8096B54BD5}"/>
              </a:ext>
            </a:extLst>
          </p:cNvPr>
          <p:cNvCxnSpPr>
            <a:stCxn id="16" idx="0"/>
            <a:endCxn id="10" idx="0"/>
          </p:cNvCxnSpPr>
          <p:nvPr/>
        </p:nvCxnSpPr>
        <p:spPr>
          <a:xfrm rot="16200000" flipV="1">
            <a:off x="4730071" y="1160748"/>
            <a:ext cx="12700" cy="223224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EC1BF3B5-4E1D-430F-8E1B-692A03549B2B}"/>
              </a:ext>
            </a:extLst>
          </p:cNvPr>
          <p:cNvCxnSpPr>
            <a:stCxn id="10" idx="2"/>
            <a:endCxn id="19" idx="2"/>
          </p:cNvCxnSpPr>
          <p:nvPr/>
        </p:nvCxnSpPr>
        <p:spPr>
          <a:xfrm rot="16200000" flipH="1">
            <a:off x="5270131" y="1405930"/>
            <a:ext cx="12700" cy="33123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3008462B-18B3-4500-91A1-172C4CE0E4B2}"/>
              </a:ext>
            </a:extLst>
          </p:cNvPr>
          <p:cNvGrpSpPr/>
          <p:nvPr/>
        </p:nvGrpSpPr>
        <p:grpSpPr>
          <a:xfrm>
            <a:off x="2123728" y="3573016"/>
            <a:ext cx="676181" cy="785242"/>
            <a:chOff x="3851920" y="3501008"/>
            <a:chExt cx="676181" cy="785242"/>
          </a:xfrm>
        </p:grpSpPr>
        <p:pic>
          <p:nvPicPr>
            <p:cNvPr id="32" name="Picture 2" descr="ファイルアイコン（ブランク）">
              <a:extLst>
                <a:ext uri="{FF2B5EF4-FFF2-40B4-BE49-F238E27FC236}">
                  <a16:creationId xmlns:a16="http://schemas.microsoft.com/office/drawing/2014/main" id="{98838615-179A-4F5E-B96E-4C800D9B9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0E6B18E-AA7E-4E18-A0DD-860DB37242AB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1</a:t>
              </a:r>
              <a:endParaRPr kumimoji="1" lang="ja-JP" altLang="en-US" sz="240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E5FC15D-DB47-40FB-BC29-CF6A0D50B114}"/>
              </a:ext>
            </a:extLst>
          </p:cNvPr>
          <p:cNvGrpSpPr/>
          <p:nvPr/>
        </p:nvGrpSpPr>
        <p:grpSpPr>
          <a:xfrm>
            <a:off x="3275856" y="3573016"/>
            <a:ext cx="676181" cy="785242"/>
            <a:chOff x="3851920" y="3501008"/>
            <a:chExt cx="676181" cy="785242"/>
          </a:xfrm>
        </p:grpSpPr>
        <p:pic>
          <p:nvPicPr>
            <p:cNvPr id="35" name="Picture 2" descr="ファイルアイコン（ブランク）">
              <a:extLst>
                <a:ext uri="{FF2B5EF4-FFF2-40B4-BE49-F238E27FC236}">
                  <a16:creationId xmlns:a16="http://schemas.microsoft.com/office/drawing/2014/main" id="{81DE3B76-91CE-422F-BA21-EBB8ECF3E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A361D00E-BD51-4390-83D1-29FDC9576B77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2</a:t>
              </a:r>
              <a:endParaRPr kumimoji="1" lang="ja-JP" altLang="en-US" sz="240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8F33E716-ADF3-4F7D-B3A2-D803DE07854B}"/>
              </a:ext>
            </a:extLst>
          </p:cNvPr>
          <p:cNvGrpSpPr/>
          <p:nvPr/>
        </p:nvGrpSpPr>
        <p:grpSpPr>
          <a:xfrm>
            <a:off x="4355976" y="3573016"/>
            <a:ext cx="676181" cy="785242"/>
            <a:chOff x="3851920" y="3501008"/>
            <a:chExt cx="676181" cy="785242"/>
          </a:xfrm>
        </p:grpSpPr>
        <p:pic>
          <p:nvPicPr>
            <p:cNvPr id="38" name="Picture 2" descr="ファイルアイコン（ブランク）">
              <a:extLst>
                <a:ext uri="{FF2B5EF4-FFF2-40B4-BE49-F238E27FC236}">
                  <a16:creationId xmlns:a16="http://schemas.microsoft.com/office/drawing/2014/main" id="{E4129B05-F8FF-478D-A508-08009243E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2E2786F3-2C36-4EE8-BECB-3D7AB885C650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3</a:t>
              </a:r>
              <a:endParaRPr kumimoji="1" lang="ja-JP" altLang="en-US" sz="24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3C544FB-D36D-487A-8A00-91C9F68FCD31}"/>
              </a:ext>
            </a:extLst>
          </p:cNvPr>
          <p:cNvGrpSpPr/>
          <p:nvPr/>
        </p:nvGrpSpPr>
        <p:grpSpPr>
          <a:xfrm>
            <a:off x="5508104" y="3573016"/>
            <a:ext cx="676181" cy="785242"/>
            <a:chOff x="3851920" y="3501008"/>
            <a:chExt cx="676181" cy="785242"/>
          </a:xfrm>
        </p:grpSpPr>
        <p:pic>
          <p:nvPicPr>
            <p:cNvPr id="41" name="Picture 2" descr="ファイルアイコン（ブランク）">
              <a:extLst>
                <a:ext uri="{FF2B5EF4-FFF2-40B4-BE49-F238E27FC236}">
                  <a16:creationId xmlns:a16="http://schemas.microsoft.com/office/drawing/2014/main" id="{45AAF822-08ED-46E9-B548-CCCB1AD33D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B2D031A0-0A97-4D93-9118-34EA71965567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4</a:t>
              </a:r>
              <a:endParaRPr kumimoji="1" lang="ja-JP" altLang="en-US" sz="2400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1AA1E97-7235-4725-B302-4215199AEE73}"/>
              </a:ext>
            </a:extLst>
          </p:cNvPr>
          <p:cNvGrpSpPr/>
          <p:nvPr/>
        </p:nvGrpSpPr>
        <p:grpSpPr>
          <a:xfrm>
            <a:off x="6588224" y="3573016"/>
            <a:ext cx="676181" cy="785242"/>
            <a:chOff x="3851920" y="3501008"/>
            <a:chExt cx="676181" cy="785242"/>
          </a:xfrm>
        </p:grpSpPr>
        <p:pic>
          <p:nvPicPr>
            <p:cNvPr id="44" name="Picture 2" descr="ファイルアイコン（ブランク）">
              <a:extLst>
                <a:ext uri="{FF2B5EF4-FFF2-40B4-BE49-F238E27FC236}">
                  <a16:creationId xmlns:a16="http://schemas.microsoft.com/office/drawing/2014/main" id="{00F51D58-76BA-4586-8678-6E1C5F2C5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3501008"/>
              <a:ext cx="676181" cy="785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2B8C370-D0E9-47D7-969B-EF6769B36E91}"/>
                </a:ext>
              </a:extLst>
            </p:cNvPr>
            <p:cNvSpPr txBox="1"/>
            <p:nvPr/>
          </p:nvSpPr>
          <p:spPr>
            <a:xfrm>
              <a:off x="3995936" y="3717032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/>
                <a:t>5</a:t>
              </a:r>
              <a:endParaRPr kumimoji="1" lang="ja-JP" altLang="en-US" sz="2400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1B3D3FB-9C86-4117-B011-3A789592C404}"/>
              </a:ext>
            </a:extLst>
          </p:cNvPr>
          <p:cNvCxnSpPr>
            <a:stCxn id="32" idx="3"/>
            <a:endCxn id="35" idx="1"/>
          </p:cNvCxnSpPr>
          <p:nvPr/>
        </p:nvCxnSpPr>
        <p:spPr>
          <a:xfrm>
            <a:off x="2799909" y="3965637"/>
            <a:ext cx="4759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0606900B-3C66-4582-B1D4-7A2A8AE7020C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>
            <a:off x="3952037" y="3965637"/>
            <a:ext cx="4039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E1E43EA-9344-48F7-8C49-BCEF1F7E1EFD}"/>
              </a:ext>
            </a:extLst>
          </p:cNvPr>
          <p:cNvCxnSpPr>
            <a:stCxn id="38" idx="3"/>
            <a:endCxn id="41" idx="1"/>
          </p:cNvCxnSpPr>
          <p:nvPr/>
        </p:nvCxnSpPr>
        <p:spPr>
          <a:xfrm>
            <a:off x="5032157" y="3965637"/>
            <a:ext cx="47594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300BEACE-B0CC-4B9C-BB60-4D3F05C5F31A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6184285" y="3965637"/>
            <a:ext cx="403939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4234837-F663-4B10-B1B3-7CDF12043DF5}"/>
              </a:ext>
            </a:extLst>
          </p:cNvPr>
          <p:cNvSpPr txBox="1"/>
          <p:nvPr/>
        </p:nvSpPr>
        <p:spPr>
          <a:xfrm>
            <a:off x="179512" y="4941168"/>
            <a:ext cx="85459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本番で行ったり来たりしてしまうのは</a:t>
            </a:r>
            <a:r>
              <a:rPr lang="ja-JP" altLang="en-US" sz="2800">
                <a:solidFill>
                  <a:srgbClr val="FF0000"/>
                </a:solidFill>
              </a:rPr>
              <a:t>準備不足</a:t>
            </a:r>
            <a:endParaRPr lang="en-US" altLang="ja-JP" sz="280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練習で「戻る必要」に気づいたら、構成を見直す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114313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6EB0FC5-C22F-490C-871D-38A99E9DD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何を話すか・話さないか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A2CB906-B857-4C0A-80C5-B3CAEB430996}"/>
              </a:ext>
            </a:extLst>
          </p:cNvPr>
          <p:cNvSpPr txBox="1"/>
          <p:nvPr/>
        </p:nvSpPr>
        <p:spPr>
          <a:xfrm>
            <a:off x="179512" y="1412776"/>
            <a:ext cx="88857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10</a:t>
            </a:r>
            <a:r>
              <a:rPr kumimoji="1" lang="ja-JP" altLang="en-US" sz="2800"/>
              <a:t>分の発表では</a:t>
            </a:r>
            <a:r>
              <a:rPr kumimoji="1" lang="en-US" altLang="ja-JP" sz="2800"/>
              <a:t>1</a:t>
            </a:r>
            <a:r>
              <a:rPr kumimoji="1" lang="ja-JP" altLang="en-US" sz="2800"/>
              <a:t>テーマ、</a:t>
            </a:r>
            <a:r>
              <a:rPr kumimoji="1" lang="en-US" altLang="ja-JP" sz="2800"/>
              <a:t>2</a:t>
            </a:r>
            <a:r>
              <a:rPr kumimoji="1" lang="ja-JP" altLang="en-US" sz="2800"/>
              <a:t>トピック程度しか話せない</a:t>
            </a:r>
            <a:endParaRPr kumimoji="1" lang="en-US" altLang="ja-JP" sz="2800"/>
          </a:p>
          <a:p>
            <a:r>
              <a:rPr lang="ja-JP" altLang="en-US" sz="2800"/>
              <a:t>「何を話すか」より「何を話さないか」が大事</a:t>
            </a:r>
            <a:endParaRPr kumimoji="1" lang="ja-JP" altLang="en-US" sz="28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FD6E4F-B36B-44A8-B5CF-1F38EDCF65E8}"/>
              </a:ext>
            </a:extLst>
          </p:cNvPr>
          <p:cNvSpPr txBox="1"/>
          <p:nvPr/>
        </p:nvSpPr>
        <p:spPr>
          <a:xfrm>
            <a:off x="179512" y="2852936"/>
            <a:ext cx="80842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「何を伝えたいか」を厳選し、それ以外をカット</a:t>
            </a:r>
            <a:endParaRPr kumimoji="1" lang="en-US" altLang="ja-JP" sz="2800"/>
          </a:p>
          <a:p>
            <a:r>
              <a:rPr kumimoji="1" lang="ja-JP" altLang="en-US" sz="2800"/>
              <a:t>　→　質問に備えて補足スライドへ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7BB422-9CB7-43FB-B3C6-B6C63A5D5591}"/>
              </a:ext>
            </a:extLst>
          </p:cNvPr>
          <p:cNvSpPr txBox="1"/>
          <p:nvPr/>
        </p:nvSpPr>
        <p:spPr>
          <a:xfrm>
            <a:off x="467544" y="4365104"/>
            <a:ext cx="74687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/>
              <a:t>この問題を解決するのに手法</a:t>
            </a:r>
            <a:r>
              <a:rPr lang="en-US" altLang="ja-JP" sz="2400"/>
              <a:t>A</a:t>
            </a:r>
            <a:r>
              <a:rPr lang="ja-JP" altLang="en-US" sz="2400"/>
              <a:t>と手法</a:t>
            </a:r>
            <a:r>
              <a:rPr lang="en-US" altLang="ja-JP" sz="2400"/>
              <a:t>B</a:t>
            </a:r>
            <a:r>
              <a:rPr lang="ja-JP" altLang="en-US" sz="2400"/>
              <a:t>が考えられる</a:t>
            </a:r>
            <a:endParaRPr lang="en-US" altLang="ja-JP" sz="2400"/>
          </a:p>
          <a:p>
            <a:r>
              <a:rPr lang="ja-JP" altLang="en-US" sz="2400"/>
              <a:t>しかし、手法</a:t>
            </a:r>
            <a:r>
              <a:rPr lang="en-US" altLang="ja-JP" sz="2400"/>
              <a:t>A</a:t>
            </a:r>
            <a:r>
              <a:rPr lang="ja-JP" altLang="en-US" sz="2400"/>
              <a:t>は今回のケースには使えない</a:t>
            </a:r>
            <a:endParaRPr lang="en-US" altLang="ja-JP" sz="2400"/>
          </a:p>
          <a:p>
            <a:r>
              <a:rPr lang="ja-JP" altLang="en-US" sz="2400"/>
              <a:t>そこで、手法</a:t>
            </a:r>
            <a:r>
              <a:rPr lang="en-US" altLang="ja-JP" sz="2400"/>
              <a:t>B</a:t>
            </a:r>
            <a:r>
              <a:rPr lang="ja-JP" altLang="en-US" sz="2400"/>
              <a:t>を用いる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9BC0B8-0577-4B39-90CA-ADED83E4C183}"/>
              </a:ext>
            </a:extLst>
          </p:cNvPr>
          <p:cNvSpPr txBox="1"/>
          <p:nvPr/>
        </p:nvSpPr>
        <p:spPr>
          <a:xfrm>
            <a:off x="780360" y="5733256"/>
            <a:ext cx="834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話の本筋は手法</a:t>
            </a:r>
            <a:r>
              <a:rPr kumimoji="1" lang="en-US" altLang="ja-JP"/>
              <a:t>B</a:t>
            </a:r>
            <a:r>
              <a:rPr kumimoji="1" lang="ja-JP" altLang="en-US"/>
              <a:t>なので「なぜ手法</a:t>
            </a:r>
            <a:r>
              <a:rPr kumimoji="1" lang="en-US" altLang="ja-JP"/>
              <a:t>A</a:t>
            </a:r>
            <a:r>
              <a:rPr kumimoji="1" lang="ja-JP" altLang="en-US"/>
              <a:t>は使えないか」は補足スライドへ逃がす</a:t>
            </a:r>
          </a:p>
        </p:txBody>
      </p:sp>
    </p:spTree>
    <p:extLst>
      <p:ext uri="{BB962C8B-B14F-4D97-AF65-F5344CB8AC3E}">
        <p14:creationId xmlns:p14="http://schemas.microsoft.com/office/powerpoint/2010/main" val="532291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9FC521-ED02-49C8-85C4-85B3457302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その他の注意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8EED4D-0086-41E5-AF8C-E8F4BF5D352F}"/>
              </a:ext>
            </a:extLst>
          </p:cNvPr>
          <p:cNvSpPr txBox="1"/>
          <p:nvPr/>
        </p:nvSpPr>
        <p:spPr>
          <a:xfrm>
            <a:off x="1259632" y="1628800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苦労と科学・技術の重要性は比例しない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D23A83A-D11F-4B9C-9225-D33C822A526D}"/>
              </a:ext>
            </a:extLst>
          </p:cNvPr>
          <p:cNvSpPr txBox="1"/>
          <p:nvPr/>
        </p:nvSpPr>
        <p:spPr>
          <a:xfrm>
            <a:off x="1043608" y="908720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研究発表は苦労話をする場ではない</a:t>
            </a:r>
          </a:p>
        </p:txBody>
      </p:sp>
      <p:pic>
        <p:nvPicPr>
          <p:cNvPr id="3074" name="Picture 2" descr="チェックボックス（チェック済み）のイラスト">
            <a:extLst>
              <a:ext uri="{FF2B5EF4-FFF2-40B4-BE49-F238E27FC236}">
                <a16:creationId xmlns:a16="http://schemas.microsoft.com/office/drawing/2014/main" id="{E2DDF2FA-6D71-4D80-8D39-314BF398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55365"/>
            <a:ext cx="793385" cy="6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FF4B1EE-C95C-4484-BFB6-8D44968AFFD3}"/>
              </a:ext>
            </a:extLst>
          </p:cNvPr>
          <p:cNvSpPr txBox="1"/>
          <p:nvPr/>
        </p:nvSpPr>
        <p:spPr>
          <a:xfrm>
            <a:off x="1043608" y="2258219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スライドにはページ番号を付ける</a:t>
            </a:r>
          </a:p>
        </p:txBody>
      </p:sp>
      <p:pic>
        <p:nvPicPr>
          <p:cNvPr id="21" name="Picture 2" descr="チェックボックス（チェック済み）のイラスト">
            <a:extLst>
              <a:ext uri="{FF2B5EF4-FFF2-40B4-BE49-F238E27FC236}">
                <a16:creationId xmlns:a16="http://schemas.microsoft.com/office/drawing/2014/main" id="{175AA291-D2EE-4048-A16A-FA1DEEAC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04864"/>
            <a:ext cx="793385" cy="6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206CB40-2412-4B47-9524-3D6852F79356}"/>
              </a:ext>
            </a:extLst>
          </p:cNvPr>
          <p:cNvSpPr txBox="1"/>
          <p:nvPr/>
        </p:nvSpPr>
        <p:spPr>
          <a:xfrm>
            <a:off x="1259632" y="292494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聴衆が質問しやすくなる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1CD68A-D754-454B-836B-3248E1E0761E}"/>
              </a:ext>
            </a:extLst>
          </p:cNvPr>
          <p:cNvSpPr txBox="1"/>
          <p:nvPr/>
        </p:nvSpPr>
        <p:spPr>
          <a:xfrm>
            <a:off x="1043608" y="5426571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最後に見せるスライドは「まとめ」</a:t>
            </a:r>
            <a:endParaRPr kumimoji="1" lang="ja-JP" altLang="en-US" sz="3200"/>
          </a:p>
        </p:txBody>
      </p:sp>
      <p:pic>
        <p:nvPicPr>
          <p:cNvPr id="24" name="Picture 2" descr="チェックボックス（チェック済み）のイラスト">
            <a:extLst>
              <a:ext uri="{FF2B5EF4-FFF2-40B4-BE49-F238E27FC236}">
                <a16:creationId xmlns:a16="http://schemas.microsoft.com/office/drawing/2014/main" id="{CADCC4CE-DD4D-4482-ADA7-51E0F116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373216"/>
            <a:ext cx="793385" cy="6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A22A69-8F31-4CE5-A4AF-7F619C0765B7}"/>
              </a:ext>
            </a:extLst>
          </p:cNvPr>
          <p:cNvSpPr txBox="1"/>
          <p:nvPr/>
        </p:nvSpPr>
        <p:spPr>
          <a:xfrm>
            <a:off x="1259632" y="6021288"/>
            <a:ext cx="68531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「ご清聴ありがとうございました」スライドは作らない</a:t>
            </a:r>
            <a:endParaRPr kumimoji="1" lang="en-US" altLang="ja-JP" sz="2000"/>
          </a:p>
          <a:p>
            <a:r>
              <a:rPr lang="ja-JP" altLang="en-US" sz="2000"/>
              <a:t>聴衆は自分の理解が正しいか「まとめ」で確認する</a:t>
            </a:r>
            <a:endParaRPr kumimoji="1" lang="ja-JP" altLang="en-US" sz="20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E73289E-5810-47A1-AB69-5553FBFC8E3A}"/>
              </a:ext>
            </a:extLst>
          </p:cNvPr>
          <p:cNvSpPr txBox="1"/>
          <p:nvPr/>
        </p:nvSpPr>
        <p:spPr>
          <a:xfrm>
            <a:off x="1043608" y="355436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引用は正確に</a:t>
            </a:r>
            <a:endParaRPr kumimoji="1" lang="ja-JP" altLang="en-US" sz="3200"/>
          </a:p>
        </p:txBody>
      </p:sp>
      <p:pic>
        <p:nvPicPr>
          <p:cNvPr id="27" name="Picture 2" descr="チェックボックス（チェック済み）のイラスト">
            <a:extLst>
              <a:ext uri="{FF2B5EF4-FFF2-40B4-BE49-F238E27FC236}">
                <a16:creationId xmlns:a16="http://schemas.microsoft.com/office/drawing/2014/main" id="{08DCE524-2CC9-467B-A38F-F989896C0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793385" cy="6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006849E-50BA-4300-9BD9-D9596A7AE744}"/>
              </a:ext>
            </a:extLst>
          </p:cNvPr>
          <p:cNvSpPr txBox="1"/>
          <p:nvPr/>
        </p:nvSpPr>
        <p:spPr>
          <a:xfrm>
            <a:off x="1259632" y="4221088"/>
            <a:ext cx="70230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他の論文やサイトから借りた図にはリファレンスを明示</a:t>
            </a:r>
            <a:endParaRPr kumimoji="1" lang="en-US" altLang="ja-JP" sz="2000" dirty="0"/>
          </a:p>
          <a:p>
            <a:r>
              <a:rPr kumimoji="1" lang="ja-JP" altLang="en-US" sz="2000" dirty="0"/>
              <a:t>自分の意見か？論文にあった記載か？</a:t>
            </a:r>
            <a:endParaRPr kumimoji="1" lang="en-US" altLang="ja-JP" sz="2000" dirty="0"/>
          </a:p>
          <a:p>
            <a:r>
              <a:rPr kumimoji="1" lang="ja-JP" altLang="en-US" sz="2000" dirty="0"/>
              <a:t>査読論文を引用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研究室の</a:t>
            </a:r>
            <a:r>
              <a:rPr lang="ja-JP" altLang="en-US" sz="2000" dirty="0"/>
              <a:t>先輩の卒論、修論の引用は避ける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44992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70B83B-447B-445C-9E88-EAA2902563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019CF5E-6A8E-48FB-AFEE-8C575F13D3BA}"/>
              </a:ext>
            </a:extLst>
          </p:cNvPr>
          <p:cNvSpPr txBox="1"/>
          <p:nvPr/>
        </p:nvSpPr>
        <p:spPr>
          <a:xfrm>
            <a:off x="179512" y="1157843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研究発表は「自分の貢献」を明確に伝える場</a:t>
            </a:r>
            <a:endParaRPr kumimoji="1" lang="ja-JP" altLang="en-US" sz="3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8075DB-F329-4F30-BB7C-3E11FDC8ACEA}"/>
              </a:ext>
            </a:extLst>
          </p:cNvPr>
          <p:cNvSpPr txBox="1"/>
          <p:nvPr/>
        </p:nvSpPr>
        <p:spPr>
          <a:xfrm>
            <a:off x="683568" y="1805915"/>
            <a:ext cx="8084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背景、先行研究をちゃんと把握する</a:t>
            </a:r>
            <a:endParaRPr kumimoji="1" lang="en-US" altLang="ja-JP" sz="2400"/>
          </a:p>
          <a:p>
            <a:r>
              <a:rPr lang="en-US" altLang="ja-JP" sz="2400"/>
              <a:t>(</a:t>
            </a:r>
            <a:r>
              <a:rPr lang="ja-JP" altLang="en-US" sz="2400"/>
              <a:t>自身の結果も含めた</a:t>
            </a:r>
            <a:r>
              <a:rPr lang="en-US" altLang="ja-JP" sz="2400"/>
              <a:t>)</a:t>
            </a:r>
            <a:r>
              <a:rPr lang="ja-JP" altLang="en-US" sz="2400"/>
              <a:t>研究のこれまで、これからを語る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61B6E8-A169-45C8-9535-ABC4CF190D35}"/>
              </a:ext>
            </a:extLst>
          </p:cNvPr>
          <p:cNvSpPr txBox="1"/>
          <p:nvPr/>
        </p:nvSpPr>
        <p:spPr>
          <a:xfrm>
            <a:off x="179512" y="292494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ひとりよがりな発表を避ける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361F99-D316-4E8C-9A23-6F390B959E5F}"/>
              </a:ext>
            </a:extLst>
          </p:cNvPr>
          <p:cNvSpPr txBox="1"/>
          <p:nvPr/>
        </p:nvSpPr>
        <p:spPr>
          <a:xfrm>
            <a:off x="683568" y="3645024"/>
            <a:ext cx="66479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その用語の意味は聴衆と共有しているか？</a:t>
            </a:r>
            <a:endParaRPr lang="en-US" altLang="ja-JP" sz="2400"/>
          </a:p>
          <a:p>
            <a:r>
              <a:rPr kumimoji="1" lang="ja-JP" altLang="en-US" sz="2400"/>
              <a:t>研究室内だけで伝わる話し方をしていないか？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82E29C-4C23-4AB8-95F9-FBCAFBCB43EB}"/>
              </a:ext>
            </a:extLst>
          </p:cNvPr>
          <p:cNvSpPr txBox="1"/>
          <p:nvPr/>
        </p:nvSpPr>
        <p:spPr>
          <a:xfrm>
            <a:off x="179512" y="4797152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とにかく練習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39E4691-9818-4A0D-B263-AD659252F72F}"/>
              </a:ext>
            </a:extLst>
          </p:cNvPr>
          <p:cNvSpPr txBox="1"/>
          <p:nvPr/>
        </p:nvSpPr>
        <p:spPr>
          <a:xfrm>
            <a:off x="755576" y="5445224"/>
            <a:ext cx="6375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時間を測って練習しないと</a:t>
            </a:r>
            <a:r>
              <a:rPr kumimoji="1" lang="en-US" altLang="ja-JP" sz="2400">
                <a:solidFill>
                  <a:srgbClr val="FF0000"/>
                </a:solidFill>
              </a:rPr>
              <a:t>10</a:t>
            </a:r>
            <a:r>
              <a:rPr kumimoji="1" lang="ja-JP" altLang="en-US" sz="2400">
                <a:solidFill>
                  <a:srgbClr val="FF0000"/>
                </a:solidFill>
              </a:rPr>
              <a:t>分発表は不可能</a:t>
            </a:r>
            <a:endParaRPr kumimoji="1" lang="en-US" altLang="ja-JP" sz="2400">
              <a:solidFill>
                <a:srgbClr val="FF0000"/>
              </a:solidFill>
            </a:endParaRPr>
          </a:p>
          <a:p>
            <a:r>
              <a:rPr kumimoji="1" lang="ja-JP" altLang="en-US" sz="2400"/>
              <a:t>発表しやすいスライドを作る</a:t>
            </a:r>
            <a:endParaRPr kumimoji="1" lang="en-US" altLang="ja-JP" sz="2400"/>
          </a:p>
        </p:txBody>
      </p:sp>
      <p:pic>
        <p:nvPicPr>
          <p:cNvPr id="4098" name="Picture 2" descr="ボイストレーニングのイラスト（大人）">
            <a:extLst>
              <a:ext uri="{FF2B5EF4-FFF2-40B4-BE49-F238E27FC236}">
                <a16:creationId xmlns:a16="http://schemas.microsoft.com/office/drawing/2014/main" id="{4700633C-71F8-41B0-AC4C-642EA4C3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797152"/>
            <a:ext cx="1750830" cy="160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604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03441F-339B-452B-987E-58BDF78F6F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発表の目的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5702DE-92F1-4DE5-9933-FC9F36294FAF}"/>
              </a:ext>
            </a:extLst>
          </p:cNvPr>
          <p:cNvSpPr txBox="1"/>
          <p:nvPr/>
        </p:nvSpPr>
        <p:spPr>
          <a:xfrm>
            <a:off x="1763688" y="1772816"/>
            <a:ext cx="59811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科学・技術に</a:t>
            </a:r>
            <a:r>
              <a:rPr lang="ja-JP" altLang="en-US" sz="3200" dirty="0"/>
              <a:t>おいて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rgbClr val="FF0000"/>
                </a:solidFill>
              </a:rPr>
              <a:t>自分がどんな貢献をしたかを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聴衆に</a:t>
            </a:r>
            <a:endParaRPr kumimoji="1" lang="en-US" altLang="ja-JP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F5871E0-9F46-4860-8141-A4C1F55D08A3}"/>
              </a:ext>
            </a:extLst>
          </p:cNvPr>
          <p:cNvSpPr txBox="1"/>
          <p:nvPr/>
        </p:nvSpPr>
        <p:spPr>
          <a:xfrm>
            <a:off x="6084168" y="3501008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説明すること</a:t>
            </a:r>
          </a:p>
        </p:txBody>
      </p:sp>
      <p:pic>
        <p:nvPicPr>
          <p:cNvPr id="1030" name="Picture 6" descr="プレゼンテーションのイラスト「ホワイトボード・グラフ・男性」">
            <a:extLst>
              <a:ext uri="{FF2B5EF4-FFF2-40B4-BE49-F238E27FC236}">
                <a16:creationId xmlns:a16="http://schemas.microsoft.com/office/drawing/2014/main" id="{13667841-F810-44BA-87EA-4019785DE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2952328" cy="275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D34170-0747-426D-A2D9-037DC84C97C5}"/>
              </a:ext>
            </a:extLst>
          </p:cNvPr>
          <p:cNvSpPr txBox="1"/>
          <p:nvPr/>
        </p:nvSpPr>
        <p:spPr>
          <a:xfrm>
            <a:off x="323528" y="908720"/>
            <a:ext cx="2808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3200" dirty="0"/>
              <a:t>研究発表とは</a:t>
            </a:r>
          </a:p>
        </p:txBody>
      </p:sp>
    </p:spTree>
    <p:extLst>
      <p:ext uri="{BB962C8B-B14F-4D97-AF65-F5344CB8AC3E}">
        <p14:creationId xmlns:p14="http://schemas.microsoft.com/office/powerpoint/2010/main" val="383646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7DD1AFD-8778-4603-817F-95B1F13DDF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自分の貢献の位置づけ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96CD46-1FBD-42F7-8412-E4A6879C51D4}"/>
              </a:ext>
            </a:extLst>
          </p:cNvPr>
          <p:cNvSpPr/>
          <p:nvPr/>
        </p:nvSpPr>
        <p:spPr>
          <a:xfrm>
            <a:off x="1691680" y="3717032"/>
            <a:ext cx="5040560" cy="1512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800" dirty="0">
                <a:solidFill>
                  <a:sysClr val="windowText" lastClr="000000"/>
                </a:solidFill>
              </a:rPr>
              <a:t>大きな目的</a:t>
            </a:r>
            <a:endParaRPr kumimoji="1" lang="ja-JP" altLang="en-US" sz="4800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058AA17-7FFE-4726-AE9B-400F6E17B89F}"/>
              </a:ext>
            </a:extLst>
          </p:cNvPr>
          <p:cNvSpPr/>
          <p:nvPr/>
        </p:nvSpPr>
        <p:spPr>
          <a:xfrm>
            <a:off x="2411760" y="2996952"/>
            <a:ext cx="3528392" cy="7200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ysClr val="windowText" lastClr="000000"/>
                </a:solidFill>
              </a:rPr>
              <a:t>先行研究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E93B8AE-6AFE-490E-B424-1A55ACB38047}"/>
              </a:ext>
            </a:extLst>
          </p:cNvPr>
          <p:cNvSpPr/>
          <p:nvPr/>
        </p:nvSpPr>
        <p:spPr>
          <a:xfrm>
            <a:off x="3851920" y="2780928"/>
            <a:ext cx="576064" cy="21602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600" dirty="0">
              <a:solidFill>
                <a:sysClr val="windowText" lastClr="00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B5D9EF-CCE3-4AEB-8D9A-6040B64E3384}"/>
              </a:ext>
            </a:extLst>
          </p:cNvPr>
          <p:cNvSpPr txBox="1"/>
          <p:nvPr/>
        </p:nvSpPr>
        <p:spPr>
          <a:xfrm>
            <a:off x="3470538" y="213285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自分の貢献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B61B30D-CA5B-484A-B43D-15F9C679C743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139952" y="2502188"/>
            <a:ext cx="0" cy="2787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4F18623-4A9D-4AFA-AB94-1E0526141C77}"/>
              </a:ext>
            </a:extLst>
          </p:cNvPr>
          <p:cNvSpPr txBox="1"/>
          <p:nvPr/>
        </p:nvSpPr>
        <p:spPr>
          <a:xfrm>
            <a:off x="827584" y="1196752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ここを一番強調したい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53B9860-FF11-46B2-9AF3-DE641578C19A}"/>
              </a:ext>
            </a:extLst>
          </p:cNvPr>
          <p:cNvCxnSpPr>
            <a:cxnSpLocks/>
            <a:stCxn id="10" idx="3"/>
            <a:endCxn id="5" idx="3"/>
          </p:cNvCxnSpPr>
          <p:nvPr/>
        </p:nvCxnSpPr>
        <p:spPr>
          <a:xfrm flipH="1">
            <a:off x="4427984" y="1489140"/>
            <a:ext cx="687953" cy="1399800"/>
          </a:xfrm>
          <a:prstGeom prst="bentConnector3">
            <a:avLst>
              <a:gd name="adj1" fmla="val -33229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50102AB5-3DB7-4132-8115-434A77E1FF2B}"/>
              </a:ext>
            </a:extLst>
          </p:cNvPr>
          <p:cNvSpPr/>
          <p:nvPr/>
        </p:nvSpPr>
        <p:spPr>
          <a:xfrm flipH="1">
            <a:off x="1115616" y="2996952"/>
            <a:ext cx="504056" cy="2376264"/>
          </a:xfrm>
          <a:prstGeom prst="rightBrace">
            <a:avLst>
              <a:gd name="adj1" fmla="val 8333"/>
              <a:gd name="adj2" fmla="val 5041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3BE578-98B4-4E00-8FC3-DBFA00B72C01}"/>
              </a:ext>
            </a:extLst>
          </p:cNvPr>
          <p:cNvSpPr txBox="1"/>
          <p:nvPr/>
        </p:nvSpPr>
        <p:spPr>
          <a:xfrm>
            <a:off x="3059832" y="5589240"/>
            <a:ext cx="52565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そのためにはここを明確に説明しなければ</a:t>
            </a:r>
            <a:r>
              <a:rPr lang="ja-JP" altLang="en-US" sz="3200" dirty="0"/>
              <a:t>ならない</a:t>
            </a:r>
            <a:endParaRPr kumimoji="1" lang="ja-JP" altLang="en-US" sz="3200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E71A530-459F-48C1-826C-0DE24FB570CB}"/>
              </a:ext>
            </a:extLst>
          </p:cNvPr>
          <p:cNvSpPr/>
          <p:nvPr/>
        </p:nvSpPr>
        <p:spPr>
          <a:xfrm>
            <a:off x="1043608" y="4113076"/>
            <a:ext cx="216024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FE28BE3D-7D33-4661-AD00-F1E823932302}"/>
              </a:ext>
            </a:extLst>
          </p:cNvPr>
          <p:cNvCxnSpPr>
            <a:cxnSpLocks/>
            <a:stCxn id="14" idx="1"/>
            <a:endCxn id="19" idx="2"/>
          </p:cNvCxnSpPr>
          <p:nvPr/>
        </p:nvCxnSpPr>
        <p:spPr>
          <a:xfrm rot="10800000">
            <a:off x="1043608" y="4221089"/>
            <a:ext cx="2016224" cy="1906761"/>
          </a:xfrm>
          <a:prstGeom prst="bentConnector3">
            <a:avLst>
              <a:gd name="adj1" fmla="val 111338"/>
            </a:avLst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36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F0C2333-D2B4-4550-8F9F-CFB477F040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発表の構成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CDBEEE9-CE2F-45CD-A7BC-97378F9DB824}"/>
              </a:ext>
            </a:extLst>
          </p:cNvPr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背景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A660201-D557-4000-8B9A-04699B639CDC}"/>
              </a:ext>
            </a:extLst>
          </p:cNvPr>
          <p:cNvSpPr txBox="1"/>
          <p:nvPr/>
        </p:nvSpPr>
        <p:spPr>
          <a:xfrm>
            <a:off x="3131840" y="134076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なぜこの研究が必要か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4678450-72E0-4F32-BAC7-E5BCB6124313}"/>
              </a:ext>
            </a:extLst>
          </p:cNvPr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目的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818A7B-561E-49C7-B2FF-2F5E326476E3}"/>
              </a:ext>
            </a:extLst>
          </p:cNvPr>
          <p:cNvSpPr txBox="1"/>
          <p:nvPr/>
        </p:nvSpPr>
        <p:spPr>
          <a:xfrm>
            <a:off x="3131840" y="1988840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最終的に何がしたいか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BEC0ADD-799B-455B-ACC3-3CBC2283F477}"/>
              </a:ext>
            </a:extLst>
          </p:cNvPr>
          <p:cNvSpPr/>
          <p:nvPr/>
        </p:nvSpPr>
        <p:spPr>
          <a:xfrm>
            <a:off x="251520" y="2708920"/>
            <a:ext cx="2160240" cy="72008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4702764-9281-488F-AC2C-8690424DEE09}"/>
              </a:ext>
            </a:extLst>
          </p:cNvPr>
          <p:cNvSpPr txBox="1"/>
          <p:nvPr/>
        </p:nvSpPr>
        <p:spPr>
          <a:xfrm>
            <a:off x="3131840" y="278092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どうやってそれを実現するか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4A5636C-E8F1-4A31-A9D0-21E978730F27}"/>
              </a:ext>
            </a:extLst>
          </p:cNvPr>
          <p:cNvSpPr/>
          <p:nvPr/>
        </p:nvSpPr>
        <p:spPr>
          <a:xfrm>
            <a:off x="251520" y="3429000"/>
            <a:ext cx="2160240" cy="72008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結果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421E31-CA94-4699-BE31-853AFDFDD69F}"/>
              </a:ext>
            </a:extLst>
          </p:cNvPr>
          <p:cNvSpPr txBox="1"/>
          <p:nvPr/>
        </p:nvSpPr>
        <p:spPr>
          <a:xfrm>
            <a:off x="3131840" y="350100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どんな結果が出たか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827E54-56E2-40BA-A968-DEB4D589ADF0}"/>
              </a:ext>
            </a:extLst>
          </p:cNvPr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まとめ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D28CC86-1C99-4271-8437-25604B008E50}"/>
              </a:ext>
            </a:extLst>
          </p:cNvPr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考察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82CACF-9DCA-413A-99E9-34486CACD6BE}"/>
              </a:ext>
            </a:extLst>
          </p:cNvPr>
          <p:cNvSpPr txBox="1"/>
          <p:nvPr/>
        </p:nvSpPr>
        <p:spPr>
          <a:xfrm>
            <a:off x="3131840" y="422108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それはどんな意味を持つか</a:t>
            </a:r>
            <a:endParaRPr kumimoji="1" lang="ja-JP" altLang="en-US" sz="3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C8609D-7178-4175-8F6F-C718E91B6CB9}"/>
              </a:ext>
            </a:extLst>
          </p:cNvPr>
          <p:cNvSpPr txBox="1"/>
          <p:nvPr/>
        </p:nvSpPr>
        <p:spPr>
          <a:xfrm>
            <a:off x="3131840" y="494116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何をしたか、どこへ向かうか</a:t>
            </a:r>
          </a:p>
        </p:txBody>
      </p:sp>
    </p:spTree>
    <p:extLst>
      <p:ext uri="{BB962C8B-B14F-4D97-AF65-F5344CB8AC3E}">
        <p14:creationId xmlns:p14="http://schemas.microsoft.com/office/powerpoint/2010/main" val="18757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5054244-3D1C-431F-9342-4B69E736D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枚数の目安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C48D4CC-D16F-4C53-A43E-A134A2C5E854}"/>
              </a:ext>
            </a:extLst>
          </p:cNvPr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背景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0991CE-7F3B-4D84-B1AA-70093FAF4A67}"/>
              </a:ext>
            </a:extLst>
          </p:cNvPr>
          <p:cNvSpPr/>
          <p:nvPr/>
        </p:nvSpPr>
        <p:spPr>
          <a:xfrm>
            <a:off x="251520" y="1988840"/>
            <a:ext cx="2160240" cy="720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目的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7DAF708-343B-405E-8EAD-F9147CFAAAD4}"/>
              </a:ext>
            </a:extLst>
          </p:cNvPr>
          <p:cNvSpPr/>
          <p:nvPr/>
        </p:nvSpPr>
        <p:spPr>
          <a:xfrm>
            <a:off x="251520" y="2708920"/>
            <a:ext cx="2160240" cy="72008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1D6BEA-3A85-4F66-A881-EC0EE0476596}"/>
              </a:ext>
            </a:extLst>
          </p:cNvPr>
          <p:cNvSpPr/>
          <p:nvPr/>
        </p:nvSpPr>
        <p:spPr>
          <a:xfrm>
            <a:off x="251520" y="3429000"/>
            <a:ext cx="2160240" cy="72008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結果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E85883-A5DD-4F52-ABE9-D06DEF36615F}"/>
              </a:ext>
            </a:extLst>
          </p:cNvPr>
          <p:cNvSpPr/>
          <p:nvPr/>
        </p:nvSpPr>
        <p:spPr>
          <a:xfrm>
            <a:off x="251520" y="4869160"/>
            <a:ext cx="2160240" cy="720080"/>
          </a:xfrm>
          <a:prstGeom prst="rect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まとめ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B6D29-9130-45EA-B5A0-2131163E29B7}"/>
              </a:ext>
            </a:extLst>
          </p:cNvPr>
          <p:cNvSpPr/>
          <p:nvPr/>
        </p:nvSpPr>
        <p:spPr>
          <a:xfrm>
            <a:off x="251520" y="414908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考察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184692-3DA4-4850-8D19-8C3117A537DD}"/>
              </a:ext>
            </a:extLst>
          </p:cNvPr>
          <p:cNvSpPr txBox="1"/>
          <p:nvPr/>
        </p:nvSpPr>
        <p:spPr>
          <a:xfrm>
            <a:off x="3059832" y="134076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2</a:t>
            </a:r>
            <a:r>
              <a:rPr lang="ja-JP" altLang="en-US" sz="3600" dirty="0"/>
              <a:t>枚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A41490B-996B-4704-BF86-1D0172C414F2}"/>
              </a:ext>
            </a:extLst>
          </p:cNvPr>
          <p:cNvSpPr txBox="1"/>
          <p:nvPr/>
        </p:nvSpPr>
        <p:spPr>
          <a:xfrm>
            <a:off x="3059832" y="270892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2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枚</a:t>
            </a:r>
            <a:endParaRPr kumimoji="1" lang="ja-JP" altLang="en-US" sz="3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740803F-8FFF-4613-97DA-CD0AD7310711}"/>
              </a:ext>
            </a:extLst>
          </p:cNvPr>
          <p:cNvSpPr txBox="1"/>
          <p:nvPr/>
        </p:nvSpPr>
        <p:spPr>
          <a:xfrm>
            <a:off x="3059832" y="378904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あわせて</a:t>
            </a:r>
            <a:r>
              <a:rPr kumimoji="1" lang="en-US" altLang="ja-JP" sz="3600" dirty="0"/>
              <a:t>2</a:t>
            </a:r>
            <a:r>
              <a:rPr lang="ja-JP" altLang="en-US" sz="3600" dirty="0"/>
              <a:t>～</a:t>
            </a:r>
            <a:r>
              <a:rPr lang="en-US" altLang="ja-JP" sz="3600" dirty="0"/>
              <a:t>3</a:t>
            </a:r>
            <a:r>
              <a:rPr lang="ja-JP" altLang="en-US" sz="3600" dirty="0"/>
              <a:t>枚</a:t>
            </a:r>
            <a:endParaRPr kumimoji="1" lang="ja-JP" altLang="en-US" sz="3600" dirty="0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BC1AD1E1-80C8-4400-9FB8-0CE258810835}"/>
              </a:ext>
            </a:extLst>
          </p:cNvPr>
          <p:cNvSpPr/>
          <p:nvPr/>
        </p:nvSpPr>
        <p:spPr>
          <a:xfrm>
            <a:off x="2627784" y="3429000"/>
            <a:ext cx="144016" cy="136815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F82ABD1-4589-400D-9F18-33912AE26646}"/>
              </a:ext>
            </a:extLst>
          </p:cNvPr>
          <p:cNvSpPr txBox="1"/>
          <p:nvPr/>
        </p:nvSpPr>
        <p:spPr>
          <a:xfrm>
            <a:off x="3059832" y="4941168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</a:t>
            </a:r>
            <a:r>
              <a:rPr lang="ja-JP" altLang="en-US" sz="3600" dirty="0"/>
              <a:t>枚</a:t>
            </a:r>
            <a:endParaRPr kumimoji="1" lang="ja-JP" altLang="en-US" sz="3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B3A9B16-3FE7-4EC5-9165-32B2D06B224C}"/>
              </a:ext>
            </a:extLst>
          </p:cNvPr>
          <p:cNvSpPr txBox="1"/>
          <p:nvPr/>
        </p:nvSpPr>
        <p:spPr>
          <a:xfrm>
            <a:off x="3059832" y="1988840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dirty="0"/>
              <a:t>1</a:t>
            </a:r>
            <a:r>
              <a:rPr lang="ja-JP" altLang="en-US" sz="3600" dirty="0"/>
              <a:t>～</a:t>
            </a:r>
            <a:r>
              <a:rPr lang="en-US" altLang="ja-JP" sz="3600" dirty="0"/>
              <a:t>2</a:t>
            </a:r>
            <a:r>
              <a:rPr lang="ja-JP" altLang="en-US" sz="3600" dirty="0"/>
              <a:t>枚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790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3027BB-F1D3-452B-A135-C60277CF79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E5D9931-DC04-4529-9CA0-A1BA579A3417}"/>
              </a:ext>
            </a:extLst>
          </p:cNvPr>
          <p:cNvSpPr/>
          <p:nvPr/>
        </p:nvSpPr>
        <p:spPr>
          <a:xfrm>
            <a:off x="251520" y="1268760"/>
            <a:ext cx="2160240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ysClr val="windowText" lastClr="000000"/>
                </a:solidFill>
              </a:rPr>
              <a:t>背景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7B0850-01C9-48A5-BF5E-3598190C98DD}"/>
              </a:ext>
            </a:extLst>
          </p:cNvPr>
          <p:cNvSpPr txBox="1"/>
          <p:nvPr/>
        </p:nvSpPr>
        <p:spPr>
          <a:xfrm>
            <a:off x="3131840" y="1340768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なぜこの研究が必要か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589C6AE-E209-40C5-B5EE-A3F0E470C335}"/>
              </a:ext>
            </a:extLst>
          </p:cNvPr>
          <p:cNvSpPr txBox="1"/>
          <p:nvPr/>
        </p:nvSpPr>
        <p:spPr>
          <a:xfrm>
            <a:off x="395536" y="2636912"/>
            <a:ext cx="7879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聴衆に「この研究</a:t>
            </a:r>
            <a:r>
              <a:rPr kumimoji="1" lang="ja-JP" altLang="en-US" sz="2400" b="1" dirty="0">
                <a:solidFill>
                  <a:srgbClr val="FF0000"/>
                </a:solidFill>
              </a:rPr>
              <a:t>分野</a:t>
            </a:r>
            <a:r>
              <a:rPr kumimoji="1" lang="ja-JP" altLang="en-US" sz="2400" dirty="0"/>
              <a:t>が必要であること」を納得させる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CF50D05-6754-47A6-92E5-A0B9A774C80F}"/>
              </a:ext>
            </a:extLst>
          </p:cNvPr>
          <p:cNvSpPr txBox="1"/>
          <p:nvPr/>
        </p:nvSpPr>
        <p:spPr>
          <a:xfrm>
            <a:off x="3779912" y="3501008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「</a:t>
            </a:r>
            <a:r>
              <a:rPr kumimoji="1" lang="ja-JP" altLang="en-US" sz="2400" dirty="0"/>
              <a:t>自分の研究」ではないことに注意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DFC79D-1261-4845-9967-CE3082995273}"/>
              </a:ext>
            </a:extLst>
          </p:cNvPr>
          <p:cNvSpPr txBox="1"/>
          <p:nvPr/>
        </p:nvSpPr>
        <p:spPr>
          <a:xfrm>
            <a:off x="395536" y="4293096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誰もが納得する「大きな理由」から入る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ECF01-FB24-4044-8CFA-CCD8B1F08751}"/>
              </a:ext>
            </a:extLst>
          </p:cNvPr>
          <p:cNvSpPr txBox="1"/>
          <p:nvPr/>
        </p:nvSpPr>
        <p:spPr>
          <a:xfrm>
            <a:off x="1403648" y="4941168"/>
            <a:ext cx="3608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エネルギー問題の解決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病気の早期発見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社会問題の解決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etc.</a:t>
            </a: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C9290E07-0259-45FD-A303-C8CE164E7567}"/>
              </a:ext>
            </a:extLst>
          </p:cNvPr>
          <p:cNvSpPr/>
          <p:nvPr/>
        </p:nvSpPr>
        <p:spPr>
          <a:xfrm>
            <a:off x="3131840" y="2852936"/>
            <a:ext cx="216024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C86A40B2-3A7B-4F8C-824B-79FF1332CA08}"/>
              </a:ext>
            </a:extLst>
          </p:cNvPr>
          <p:cNvCxnSpPr>
            <a:stCxn id="7" idx="1"/>
            <a:endCxn id="13" idx="4"/>
          </p:cNvCxnSpPr>
          <p:nvPr/>
        </p:nvCxnSpPr>
        <p:spPr>
          <a:xfrm rot="10800000">
            <a:off x="3239852" y="3068961"/>
            <a:ext cx="540060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400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04D8555-3A58-4B3A-9231-4C012AC07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研究背景</a:t>
            </a:r>
            <a:r>
              <a:rPr lang="ja-JP" altLang="en-US" dirty="0"/>
              <a:t>→目的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17D1D76-5F53-4B28-A93D-9A37B3D2E6EB}"/>
              </a:ext>
            </a:extLst>
          </p:cNvPr>
          <p:cNvSpPr txBox="1"/>
          <p:nvPr/>
        </p:nvSpPr>
        <p:spPr>
          <a:xfrm>
            <a:off x="179512" y="1052736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大きな目的</a:t>
            </a:r>
            <a:r>
              <a:rPr lang="ja-JP" altLang="en-US" sz="2800" dirty="0"/>
              <a:t>の後は、それを解決する小さな目的を話す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D8C81D-E593-4C7D-9588-6B5A90D0EC32}"/>
              </a:ext>
            </a:extLst>
          </p:cNvPr>
          <p:cNvSpPr txBox="1"/>
          <p:nvPr/>
        </p:nvSpPr>
        <p:spPr>
          <a:xfrm>
            <a:off x="683568" y="1916832"/>
            <a:ext cx="70070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大きな目的：</a:t>
            </a:r>
            <a:r>
              <a:rPr kumimoji="1" lang="ja-JP" altLang="en-US" sz="2800" dirty="0"/>
              <a:t>エネルギー問題を解決したい</a:t>
            </a:r>
            <a:endParaRPr kumimoji="1" lang="en-US" altLang="ja-JP" sz="2800" dirty="0"/>
          </a:p>
          <a:p>
            <a:r>
              <a:rPr lang="ja-JP" altLang="en-US" sz="2800" dirty="0"/>
              <a:t>小さな目的：高効率な燃料電池を開発する</a:t>
            </a:r>
            <a:endParaRPr kumimoji="1" lang="ja-JP" altLang="en-US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2F18A75-6815-4FCF-A21A-02F05D56C077}"/>
              </a:ext>
            </a:extLst>
          </p:cNvPr>
          <p:cNvSpPr txBox="1"/>
          <p:nvPr/>
        </p:nvSpPr>
        <p:spPr>
          <a:xfrm>
            <a:off x="179512" y="3284984"/>
            <a:ext cx="8443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「小さな目的」で</a:t>
            </a:r>
            <a:r>
              <a:rPr lang="ja-JP" altLang="en-US" sz="2800" dirty="0">
                <a:solidFill>
                  <a:srgbClr val="011893"/>
                </a:solidFill>
              </a:rPr>
              <a:t>先行研究</a:t>
            </a:r>
            <a:r>
              <a:rPr lang="ja-JP" altLang="en-US" sz="2800" dirty="0"/>
              <a:t>と</a:t>
            </a:r>
            <a:r>
              <a:rPr lang="ja-JP" altLang="en-US" sz="2800" dirty="0">
                <a:solidFill>
                  <a:srgbClr val="FF0000"/>
                </a:solidFill>
              </a:rPr>
              <a:t>その不満</a:t>
            </a:r>
            <a:r>
              <a:rPr lang="ja-JP" altLang="en-US" sz="2800" dirty="0"/>
              <a:t>について話す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C528D4-D9DD-4B68-9ADF-41BB83B5250A}"/>
              </a:ext>
            </a:extLst>
          </p:cNvPr>
          <p:cNvSpPr txBox="1"/>
          <p:nvPr/>
        </p:nvSpPr>
        <p:spPr>
          <a:xfrm>
            <a:off x="683568" y="4221088"/>
            <a:ext cx="716093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先行</a:t>
            </a:r>
            <a:r>
              <a:rPr lang="ja-JP" altLang="en-US" sz="2400">
                <a:solidFill>
                  <a:srgbClr val="011893"/>
                </a:solidFill>
              </a:rPr>
              <a:t>研究</a:t>
            </a:r>
            <a:r>
              <a:rPr lang="ja-JP" altLang="en-US" sz="2400"/>
              <a:t>：材料</a:t>
            </a:r>
            <a:r>
              <a:rPr lang="en-US" altLang="ja-JP" sz="2400"/>
              <a:t>X</a:t>
            </a:r>
            <a:r>
              <a:rPr lang="ja-JP" altLang="en-US" sz="2400"/>
              <a:t>を</a:t>
            </a:r>
            <a:r>
              <a:rPr lang="ja-JP" altLang="en-US" sz="2400" dirty="0"/>
              <a:t>使うことで高い効率を実現した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FF0000"/>
                </a:solidFill>
              </a:rPr>
              <a:t>その</a:t>
            </a:r>
            <a:r>
              <a:rPr lang="ja-JP" altLang="en-US" sz="2400">
                <a:solidFill>
                  <a:srgbClr val="FF0000"/>
                </a:solidFill>
              </a:rPr>
              <a:t>不満</a:t>
            </a:r>
            <a:r>
              <a:rPr lang="ja-JP" altLang="en-US" sz="2400"/>
              <a:t>：しかし、</a:t>
            </a:r>
            <a:r>
              <a:rPr lang="en-US" altLang="ja-JP" sz="2400"/>
              <a:t>X</a:t>
            </a:r>
            <a:r>
              <a:rPr lang="ja-JP" altLang="en-US" sz="2400" dirty="0"/>
              <a:t>を使うとコストが高くなる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E81130-0676-431C-B448-69037118AECA}"/>
              </a:ext>
            </a:extLst>
          </p:cNvPr>
          <p:cNvSpPr txBox="1"/>
          <p:nvPr/>
        </p:nvSpPr>
        <p:spPr>
          <a:xfrm>
            <a:off x="179512" y="5373216"/>
            <a:ext cx="832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その「</a:t>
            </a:r>
            <a:r>
              <a:rPr kumimoji="1" lang="ja-JP" altLang="en-US" sz="2800" dirty="0">
                <a:solidFill>
                  <a:srgbClr val="00B050"/>
                </a:solidFill>
              </a:rPr>
              <a:t>不満の解決</a:t>
            </a:r>
            <a:r>
              <a:rPr kumimoji="1" lang="ja-JP" altLang="en-US" sz="2800" dirty="0"/>
              <a:t>」を目指すことを宣言する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目的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26D785-4034-4155-8282-C768F51CF8FB}"/>
              </a:ext>
            </a:extLst>
          </p:cNvPr>
          <p:cNvSpPr txBox="1"/>
          <p:nvPr/>
        </p:nvSpPr>
        <p:spPr>
          <a:xfrm>
            <a:off x="611560" y="6093296"/>
            <a:ext cx="77048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不満の解決</a:t>
            </a:r>
            <a:r>
              <a:rPr lang="ja-JP" altLang="en-US" sz="2400" dirty="0"/>
              <a:t>：安い材料</a:t>
            </a:r>
            <a:r>
              <a:rPr lang="en-US" altLang="ja-JP" sz="2400"/>
              <a:t>Y</a:t>
            </a:r>
            <a:r>
              <a:rPr lang="ja-JP" altLang="en-US" sz="2400"/>
              <a:t>で材料</a:t>
            </a:r>
            <a:r>
              <a:rPr lang="en-US" altLang="ja-JP" sz="2400"/>
              <a:t>X</a:t>
            </a:r>
            <a:r>
              <a:rPr lang="ja-JP" altLang="en-US" sz="2400" dirty="0"/>
              <a:t>並みの効率を実現する</a:t>
            </a:r>
          </a:p>
        </p:txBody>
      </p:sp>
    </p:spTree>
    <p:extLst>
      <p:ext uri="{BB962C8B-B14F-4D97-AF65-F5344CB8AC3E}">
        <p14:creationId xmlns:p14="http://schemas.microsoft.com/office/powerpoint/2010/main" val="318104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C9BD2A3-4139-4BB1-8129-76096D224C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手法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003BB4A-3D2F-4B1E-9038-44D5D3FA5D42}"/>
              </a:ext>
            </a:extLst>
          </p:cNvPr>
          <p:cNvSpPr/>
          <p:nvPr/>
        </p:nvSpPr>
        <p:spPr>
          <a:xfrm>
            <a:off x="323528" y="1196752"/>
            <a:ext cx="2160240" cy="72008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手法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5035AF-1AE0-46A1-B4E2-C0AB0B536A3A}"/>
              </a:ext>
            </a:extLst>
          </p:cNvPr>
          <p:cNvSpPr txBox="1"/>
          <p:nvPr/>
        </p:nvSpPr>
        <p:spPr>
          <a:xfrm>
            <a:off x="3203848" y="126876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どうやってそれを実現するか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05B22B-2C01-4ED2-8937-75EEFF6333A4}"/>
              </a:ext>
            </a:extLst>
          </p:cNvPr>
          <p:cNvSpPr txBox="1"/>
          <p:nvPr/>
        </p:nvSpPr>
        <p:spPr>
          <a:xfrm>
            <a:off x="323528" y="234888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もっともオリジナリティが重視される部分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7E8301-1438-44EF-811A-83C8D703555E}"/>
              </a:ext>
            </a:extLst>
          </p:cNvPr>
          <p:cNvSpPr txBox="1"/>
          <p:nvPr/>
        </p:nvSpPr>
        <p:spPr>
          <a:xfrm>
            <a:off x="611560" y="3284984"/>
            <a:ext cx="76097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/>
              <a:t>先行研究の手法と何が違うか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どんなメリットがあり、どんなデメリットがあるか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dirty="0">
                <a:solidFill>
                  <a:srgbClr val="FF0000"/>
                </a:solidFill>
              </a:rPr>
              <a:t>なぜこれまでその手法が採用されなかったのか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CB8B90-4071-41E2-9869-13C3A4E5A18B}"/>
              </a:ext>
            </a:extLst>
          </p:cNvPr>
          <p:cNvSpPr txBox="1"/>
          <p:nvPr/>
        </p:nvSpPr>
        <p:spPr>
          <a:xfrm>
            <a:off x="971600" y="4725144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ここが一番大事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4D944AF-F2CA-49EE-B928-3285EC9478BF}"/>
              </a:ext>
            </a:extLst>
          </p:cNvPr>
          <p:cNvSpPr/>
          <p:nvPr/>
        </p:nvSpPr>
        <p:spPr>
          <a:xfrm>
            <a:off x="683568" y="4149080"/>
            <a:ext cx="216024" cy="21602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23ED5BD-7491-4BDC-9AD1-C20C1A178335}"/>
              </a:ext>
            </a:extLst>
          </p:cNvPr>
          <p:cNvCxnSpPr>
            <a:stCxn id="8" idx="1"/>
            <a:endCxn id="9" idx="2"/>
          </p:cNvCxnSpPr>
          <p:nvPr/>
        </p:nvCxnSpPr>
        <p:spPr>
          <a:xfrm rot="10800000">
            <a:off x="683568" y="4257093"/>
            <a:ext cx="288032" cy="698885"/>
          </a:xfrm>
          <a:prstGeom prst="bentConnector3">
            <a:avLst>
              <a:gd name="adj1" fmla="val 179366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ADFE573-A869-4491-8A32-1EEDFB74EF54}"/>
              </a:ext>
            </a:extLst>
          </p:cNvPr>
          <p:cNvSpPr txBox="1"/>
          <p:nvPr/>
        </p:nvSpPr>
        <p:spPr>
          <a:xfrm>
            <a:off x="1043608" y="5229200"/>
            <a:ext cx="71673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計算能力が足りなかった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致命的な問題があったが、別の手法により解決した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別の分野の手法であり、この分野に使えると思われていなかった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e</a:t>
            </a:r>
            <a:r>
              <a:rPr kumimoji="1" lang="en-US" altLang="ja-JP" dirty="0"/>
              <a:t>t</a:t>
            </a:r>
            <a:r>
              <a:rPr lang="en-US" altLang="ja-JP" dirty="0"/>
              <a:t>c.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2854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8AB8F79-6F1F-437C-938C-3FBC23A3A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  <a:r>
              <a:rPr lang="ja-JP" altLang="en-US" dirty="0"/>
              <a:t>と考察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44ABB2F-FE79-4B17-A569-AE21EF9796C1}"/>
              </a:ext>
            </a:extLst>
          </p:cNvPr>
          <p:cNvSpPr/>
          <p:nvPr/>
        </p:nvSpPr>
        <p:spPr>
          <a:xfrm>
            <a:off x="395536" y="1268760"/>
            <a:ext cx="2160240" cy="720080"/>
          </a:xfrm>
          <a:prstGeom prst="rect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結果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508E43-F5FC-4D44-AE15-C314CE5EDB33}"/>
              </a:ext>
            </a:extLst>
          </p:cNvPr>
          <p:cNvSpPr txBox="1"/>
          <p:nvPr/>
        </p:nvSpPr>
        <p:spPr>
          <a:xfrm>
            <a:off x="3275856" y="1340768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どんな結果が出たか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06AF54A-BA4D-4FC8-9A6D-53924B1B3E90}"/>
              </a:ext>
            </a:extLst>
          </p:cNvPr>
          <p:cNvSpPr/>
          <p:nvPr/>
        </p:nvSpPr>
        <p:spPr>
          <a:xfrm>
            <a:off x="395536" y="1988840"/>
            <a:ext cx="2160240" cy="72008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ysClr val="windowText" lastClr="000000"/>
                </a:solidFill>
              </a:rPr>
              <a:t>考察</a:t>
            </a:r>
            <a:endParaRPr kumimoji="1" lang="ja-JP" altLang="en-US" sz="2800" dirty="0">
              <a:solidFill>
                <a:sysClr val="windowText" lastClr="00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44198A-7978-4A73-A800-4A81DA20B295}"/>
              </a:ext>
            </a:extLst>
          </p:cNvPr>
          <p:cNvSpPr txBox="1"/>
          <p:nvPr/>
        </p:nvSpPr>
        <p:spPr>
          <a:xfrm>
            <a:off x="3275856" y="2060848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それはどんな意味を持つか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D571F9-8136-41D7-BFF6-85C54A7E4C98}"/>
              </a:ext>
            </a:extLst>
          </p:cNvPr>
          <p:cNvSpPr txBox="1"/>
          <p:nvPr/>
        </p:nvSpPr>
        <p:spPr>
          <a:xfrm>
            <a:off x="179512" y="3068960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短い発表では、結果と考察は合わせて発表すると良い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4088972-70F8-437A-AC1B-6318738B1F72}"/>
              </a:ext>
            </a:extLst>
          </p:cNvPr>
          <p:cNvSpPr txBox="1"/>
          <p:nvPr/>
        </p:nvSpPr>
        <p:spPr>
          <a:xfrm>
            <a:off x="1691680" y="4221088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結果</a:t>
            </a:r>
            <a:r>
              <a:rPr lang="en-US" altLang="ja-JP" sz="3200" dirty="0"/>
              <a:t>A</a:t>
            </a:r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FF0000"/>
                </a:solidFill>
              </a:rPr>
              <a:t>結果</a:t>
            </a:r>
            <a:r>
              <a:rPr lang="en-US" altLang="ja-JP" sz="3200" dirty="0"/>
              <a:t>B</a:t>
            </a:r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00B050"/>
                </a:solidFill>
              </a:rPr>
              <a:t>考察</a:t>
            </a:r>
            <a:r>
              <a:rPr lang="en-US" altLang="ja-JP" sz="3200" dirty="0"/>
              <a:t>A</a:t>
            </a:r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00B050"/>
                </a:solidFill>
              </a:rPr>
              <a:t>考察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FCB05A-F66E-4456-B075-F051595EA205}"/>
              </a:ext>
            </a:extLst>
          </p:cNvPr>
          <p:cNvSpPr txBox="1"/>
          <p:nvPr/>
        </p:nvSpPr>
        <p:spPr>
          <a:xfrm>
            <a:off x="1691680" y="4941168"/>
            <a:ext cx="57951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結果</a:t>
            </a:r>
            <a:r>
              <a:rPr lang="en-US" altLang="ja-JP" sz="3200" dirty="0"/>
              <a:t>A</a:t>
            </a:r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00B050"/>
                </a:solidFill>
              </a:rPr>
              <a:t>考察</a:t>
            </a:r>
            <a:r>
              <a:rPr lang="en-US" altLang="ja-JP" sz="3200" dirty="0"/>
              <a:t>A</a:t>
            </a:r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FF0000"/>
                </a:solidFill>
              </a:rPr>
              <a:t>結果</a:t>
            </a:r>
            <a:r>
              <a:rPr lang="en-US" altLang="ja-JP" sz="3200" dirty="0"/>
              <a:t>B</a:t>
            </a:r>
            <a:r>
              <a:rPr lang="ja-JP" altLang="en-US" sz="3200" dirty="0"/>
              <a:t>→</a:t>
            </a:r>
            <a:r>
              <a:rPr lang="ja-JP" altLang="en-US" sz="3200" dirty="0">
                <a:solidFill>
                  <a:srgbClr val="00B050"/>
                </a:solidFill>
              </a:rPr>
              <a:t>考察</a:t>
            </a:r>
            <a:r>
              <a:rPr lang="en-US" altLang="ja-JP" sz="3200" dirty="0"/>
              <a:t>B</a:t>
            </a:r>
            <a:endParaRPr kumimoji="1" lang="ja-JP" altLang="en-US" sz="3200" dirty="0"/>
          </a:p>
        </p:txBody>
      </p:sp>
      <p:pic>
        <p:nvPicPr>
          <p:cNvPr id="1026" name="Picture 2" descr="丸のマークのイラスト「○」">
            <a:extLst>
              <a:ext uri="{FF2B5EF4-FFF2-40B4-BE49-F238E27FC236}">
                <a16:creationId xmlns:a16="http://schemas.microsoft.com/office/drawing/2014/main" id="{C940E296-1DC4-4882-BF9C-719C785C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941168"/>
            <a:ext cx="615280" cy="61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バツのマークのイラスト「×」">
            <a:extLst>
              <a:ext uri="{FF2B5EF4-FFF2-40B4-BE49-F238E27FC236}">
                <a16:creationId xmlns:a16="http://schemas.microsoft.com/office/drawing/2014/main" id="{47959729-CF5D-432A-BC84-28A9B226E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641648" cy="64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C2919450-761F-4147-9C16-049DE7344C89}"/>
              </a:ext>
            </a:extLst>
          </p:cNvPr>
          <p:cNvSpPr/>
          <p:nvPr/>
        </p:nvSpPr>
        <p:spPr>
          <a:xfrm rot="5400000">
            <a:off x="2910100" y="4298812"/>
            <a:ext cx="299464" cy="259228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F67D7B99-634B-4C3D-8647-67EAE6572EEE}"/>
              </a:ext>
            </a:extLst>
          </p:cNvPr>
          <p:cNvSpPr/>
          <p:nvPr/>
        </p:nvSpPr>
        <p:spPr>
          <a:xfrm rot="5400000">
            <a:off x="5934436" y="4298812"/>
            <a:ext cx="299464" cy="259228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070F154-8964-4DD8-8E46-5A8498E0034D}"/>
              </a:ext>
            </a:extLst>
          </p:cNvPr>
          <p:cNvSpPr txBox="1"/>
          <p:nvPr/>
        </p:nvSpPr>
        <p:spPr>
          <a:xfrm>
            <a:off x="2339752" y="594928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それぞれ同じスライドで説明する</a:t>
            </a:r>
          </a:p>
        </p:txBody>
      </p:sp>
    </p:spTree>
    <p:extLst>
      <p:ext uri="{BB962C8B-B14F-4D97-AF65-F5344CB8AC3E}">
        <p14:creationId xmlns:p14="http://schemas.microsoft.com/office/powerpoint/2010/main" val="1555575302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5943</TotalTime>
  <Words>1180</Words>
  <Application>Microsoft Office PowerPoint</Application>
  <PresentationFormat>画面に合わせる (4:3)</PresentationFormat>
  <Paragraphs>172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HGｺﾞｼｯｸE</vt:lpstr>
      <vt:lpstr>游ゴシック</vt:lpstr>
      <vt:lpstr>Arial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1251</cp:revision>
  <dcterms:created xsi:type="dcterms:W3CDTF">2019-01-02T05:23:01Z</dcterms:created>
  <dcterms:modified xsi:type="dcterms:W3CDTF">2022-08-24T06:46:54Z</dcterms:modified>
</cp:coreProperties>
</file>