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8"/>
  </p:notesMasterIdLst>
  <p:sldIdLst>
    <p:sldId id="256" r:id="rId2"/>
    <p:sldId id="323" r:id="rId3"/>
    <p:sldId id="408" r:id="rId4"/>
    <p:sldId id="409" r:id="rId5"/>
    <p:sldId id="410" r:id="rId6"/>
    <p:sldId id="411" r:id="rId7"/>
    <p:sldId id="423" r:id="rId8"/>
    <p:sldId id="413" r:id="rId9"/>
    <p:sldId id="414" r:id="rId10"/>
    <p:sldId id="417" r:id="rId11"/>
    <p:sldId id="416" r:id="rId12"/>
    <p:sldId id="418" r:id="rId13"/>
    <p:sldId id="419" r:id="rId14"/>
    <p:sldId id="420" r:id="rId15"/>
    <p:sldId id="422" r:id="rId16"/>
    <p:sldId id="421"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3629" autoAdjust="0"/>
  </p:normalViewPr>
  <p:slideViewPr>
    <p:cSldViewPr>
      <p:cViewPr varScale="1">
        <p:scale>
          <a:sx n="117" d="100"/>
          <a:sy n="117" d="100"/>
        </p:scale>
        <p:origin x="218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rPr lang="ja-JP" altLang="en-US"/>
              <a:t>2025/10/3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rPr/>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0D74-CE09-BA9F-19A0-ACBBF4F7C8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9A076A-B6FF-15AB-85F8-1AFE9BC0761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CFFFA6-C2CA-FD61-83B3-0BBA146A09D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1711CEC-4191-F49F-447E-607BC4AA8BA1}"/>
              </a:ext>
            </a:extLst>
          </p:cNvPr>
          <p:cNvSpPr>
            <a:spLocks noGrp="1"/>
          </p:cNvSpPr>
          <p:nvPr>
            <p:ph type="sldNum" sz="quarter" idx="5"/>
          </p:nvPr>
        </p:nvSpPr>
        <p:spPr/>
        <p:txBody>
          <a:bodyPr/>
          <a:lstStyle/>
          <a:p>
            <a:fld id="{3DFA746F-AF1F-C048-A2ED-B38EF01E9631}" type="slidenum">
              <a:rPr lang="en-US" altLang="ja-JP" smtClean="0"/>
              <a:t>10</a:t>
            </a:fld>
            <a:endParaRPr kumimoji="1" lang="ja-JP" altLang="en-US"/>
          </a:p>
        </p:txBody>
      </p:sp>
    </p:spTree>
    <p:extLst>
      <p:ext uri="{BB962C8B-B14F-4D97-AF65-F5344CB8AC3E}">
        <p14:creationId xmlns:p14="http://schemas.microsoft.com/office/powerpoint/2010/main" val="195475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11</a:t>
            </a:fld>
            <a:endParaRPr kumimoji="1" lang="ja-JP" altLang="en-US"/>
          </a:p>
        </p:txBody>
      </p:sp>
    </p:spTree>
    <p:extLst>
      <p:ext uri="{BB962C8B-B14F-4D97-AF65-F5344CB8AC3E}">
        <p14:creationId xmlns:p14="http://schemas.microsoft.com/office/powerpoint/2010/main" val="2476413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15</a:t>
            </a:fld>
            <a:endParaRPr kumimoji="1" lang="ja-JP" altLang="en-US"/>
          </a:p>
        </p:txBody>
      </p:sp>
    </p:spTree>
    <p:extLst>
      <p:ext uri="{BB962C8B-B14F-4D97-AF65-F5344CB8AC3E}">
        <p14:creationId xmlns:p14="http://schemas.microsoft.com/office/powerpoint/2010/main" val="3577800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6" name="円/楕円 3">
            <a:extLst>
              <a:ext uri="{FF2B5EF4-FFF2-40B4-BE49-F238E27FC236}">
                <a16:creationId xmlns:a16="http://schemas.microsoft.com/office/drawing/2014/main" id="{6D07911E-05C0-4FB5-A7CD-489C44533130}"/>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2683F064-3404-4030-8FB0-4DC45BCBBB1B}"/>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9" name="弦 8">
            <a:extLst>
              <a:ext uri="{FF2B5EF4-FFF2-40B4-BE49-F238E27FC236}">
                <a16:creationId xmlns:a16="http://schemas.microsoft.com/office/drawing/2014/main" id="{DC15CFC8-D95C-4C25-A189-1DC5123CFA8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C18F37A-86C7-4E04-B764-66C8A3653543}"/>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16</a:t>
            </a:r>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769441"/>
          </a:xfrm>
          <a:prstGeom prst="rect">
            <a:avLst/>
          </a:prstGeom>
          <a:noFill/>
        </p:spPr>
        <p:txBody>
          <a:bodyPr wrap="square" rtlCol="0">
            <a:spAutoFit/>
          </a:bodyPr>
          <a:lstStyle/>
          <a:p>
            <a:pPr algn="ctr"/>
            <a:r>
              <a:rPr lang="ja-JP" altLang="en-US" sz="4400">
                <a:solidFill>
                  <a:srgbClr val="011893"/>
                </a:solidFill>
              </a:rPr>
              <a:t>生成</a:t>
            </a:r>
            <a:r>
              <a:rPr lang="en-US" altLang="ja-JP" sz="4400" dirty="0">
                <a:solidFill>
                  <a:srgbClr val="011893"/>
                </a:solidFill>
              </a:rPr>
              <a:t>AI</a:t>
            </a:r>
            <a:r>
              <a:rPr lang="ja-JP" altLang="en-US" sz="4400">
                <a:solidFill>
                  <a:srgbClr val="011893"/>
                </a:solidFill>
              </a:rPr>
              <a:t>との付き合い方</a:t>
            </a:r>
            <a:endParaRPr kumimoji="1" lang="ja-JP" altLang="en-US" sz="440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D5555-7D50-40F6-7FDB-6CA1BEA6075C}"/>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1B70BCE-164D-E691-9E94-FD7B1F9D5B6F}"/>
              </a:ext>
            </a:extLst>
          </p:cNvPr>
          <p:cNvSpPr>
            <a:spLocks noGrp="1"/>
          </p:cNvSpPr>
          <p:nvPr>
            <p:ph type="body" sz="quarter" idx="10"/>
          </p:nvPr>
        </p:nvSpPr>
        <p:spPr/>
        <p:txBody>
          <a:bodyPr/>
          <a:lstStyle/>
          <a:p>
            <a:r>
              <a:rPr kumimoji="1" lang="ja-JP" altLang="en-US"/>
              <a:t>読書感想文</a:t>
            </a:r>
          </a:p>
        </p:txBody>
      </p:sp>
      <p:pic>
        <p:nvPicPr>
          <p:cNvPr id="10242" name="Picture 2" descr="OKサインを出す人のイラスト（女性）">
            <a:extLst>
              <a:ext uri="{FF2B5EF4-FFF2-40B4-BE49-F238E27FC236}">
                <a16:creationId xmlns:a16="http://schemas.microsoft.com/office/drawing/2014/main" id="{74F50B2F-FAC0-D743-2DA9-41682D5BA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24744"/>
            <a:ext cx="1075171" cy="11718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バツマークを出している男性のイラスト">
            <a:extLst>
              <a:ext uri="{FF2B5EF4-FFF2-40B4-BE49-F238E27FC236}">
                <a16:creationId xmlns:a16="http://schemas.microsoft.com/office/drawing/2014/main" id="{BCDE9D26-A2AF-220B-15DB-D5BF6D6E1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541984"/>
            <a:ext cx="952513" cy="111405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AED5486-7777-FBE4-5F74-2F67904D01DE}"/>
              </a:ext>
            </a:extLst>
          </p:cNvPr>
          <p:cNvSpPr txBox="1"/>
          <p:nvPr/>
        </p:nvSpPr>
        <p:spPr>
          <a:xfrm>
            <a:off x="1619672" y="1418280"/>
            <a:ext cx="4831772" cy="523220"/>
          </a:xfrm>
          <a:prstGeom prst="rect">
            <a:avLst/>
          </a:prstGeom>
          <a:noFill/>
        </p:spPr>
        <p:txBody>
          <a:bodyPr wrap="none" rtlCol="0">
            <a:spAutoFit/>
          </a:bodyPr>
          <a:lstStyle/>
          <a:p>
            <a:r>
              <a:rPr lang="ja-JP" altLang="en-US" sz="2800"/>
              <a:t>全く</a:t>
            </a:r>
            <a:r>
              <a:rPr lang="en-US" altLang="ja-JP" sz="2800" dirty="0"/>
              <a:t>AI</a:t>
            </a:r>
            <a:r>
              <a:rPr lang="ja-JP" altLang="en-US" sz="2800"/>
              <a:t>を使わずに自分で書く</a:t>
            </a:r>
            <a:endParaRPr kumimoji="1" lang="ja-JP" altLang="en-US" sz="2800"/>
          </a:p>
        </p:txBody>
      </p:sp>
      <p:sp>
        <p:nvSpPr>
          <p:cNvPr id="4" name="テキスト ボックス 3">
            <a:extLst>
              <a:ext uri="{FF2B5EF4-FFF2-40B4-BE49-F238E27FC236}">
                <a16:creationId xmlns:a16="http://schemas.microsoft.com/office/drawing/2014/main" id="{4302CAD0-66CA-217C-E609-4FF5EBA63CBE}"/>
              </a:ext>
            </a:extLst>
          </p:cNvPr>
          <p:cNvSpPr txBox="1"/>
          <p:nvPr/>
        </p:nvSpPr>
        <p:spPr>
          <a:xfrm>
            <a:off x="1619672" y="5806621"/>
            <a:ext cx="3395481" cy="523220"/>
          </a:xfrm>
          <a:prstGeom prst="rect">
            <a:avLst/>
          </a:prstGeom>
          <a:noFill/>
        </p:spPr>
        <p:txBody>
          <a:bodyPr wrap="none" rtlCol="0">
            <a:spAutoFit/>
          </a:bodyPr>
          <a:lstStyle/>
          <a:p>
            <a:r>
              <a:rPr lang="ja-JP" altLang="en-US" sz="2800"/>
              <a:t>完全に</a:t>
            </a:r>
            <a:r>
              <a:rPr lang="en-US" altLang="ja-JP" sz="2800" dirty="0"/>
              <a:t>AI</a:t>
            </a:r>
            <a:r>
              <a:rPr lang="ja-JP" altLang="en-US" sz="2800"/>
              <a:t>に書かせる</a:t>
            </a:r>
            <a:endParaRPr kumimoji="1" lang="ja-JP" altLang="en-US" sz="2800"/>
          </a:p>
        </p:txBody>
      </p:sp>
      <p:sp>
        <p:nvSpPr>
          <p:cNvPr id="9" name="上下矢印 8">
            <a:extLst>
              <a:ext uri="{FF2B5EF4-FFF2-40B4-BE49-F238E27FC236}">
                <a16:creationId xmlns:a16="http://schemas.microsoft.com/office/drawing/2014/main" id="{FB8D1250-E8B6-DFD0-A2D9-75761F327DB1}"/>
              </a:ext>
            </a:extLst>
          </p:cNvPr>
          <p:cNvSpPr/>
          <p:nvPr/>
        </p:nvSpPr>
        <p:spPr>
          <a:xfrm>
            <a:off x="1907704" y="2296592"/>
            <a:ext cx="504056" cy="3004616"/>
          </a:xfrm>
          <a:prstGeom prst="up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DC51215-34D7-0D53-D80E-55553B71BDA7}"/>
              </a:ext>
            </a:extLst>
          </p:cNvPr>
          <p:cNvSpPr txBox="1"/>
          <p:nvPr/>
        </p:nvSpPr>
        <p:spPr>
          <a:xfrm>
            <a:off x="7034450" y="1495224"/>
            <a:ext cx="979755" cy="369332"/>
          </a:xfrm>
          <a:prstGeom prst="rect">
            <a:avLst/>
          </a:prstGeom>
          <a:noFill/>
        </p:spPr>
        <p:txBody>
          <a:bodyPr wrap="none" rtlCol="0">
            <a:spAutoFit/>
          </a:bodyPr>
          <a:lstStyle/>
          <a:p>
            <a:r>
              <a:rPr kumimoji="1" lang="ja-JP" altLang="en-US">
                <a:solidFill>
                  <a:srgbClr val="011893"/>
                </a:solidFill>
              </a:rPr>
              <a:t>絶対</a:t>
            </a:r>
            <a:r>
              <a:rPr kumimoji="1" lang="en-US" altLang="ja-JP" dirty="0">
                <a:solidFill>
                  <a:srgbClr val="011893"/>
                </a:solidFill>
              </a:rPr>
              <a:t>OK</a:t>
            </a:r>
            <a:endParaRPr kumimoji="1" lang="ja-JP" altLang="en-US">
              <a:solidFill>
                <a:srgbClr val="011893"/>
              </a:solidFill>
            </a:endParaRPr>
          </a:p>
        </p:txBody>
      </p:sp>
      <p:sp>
        <p:nvSpPr>
          <p:cNvPr id="11" name="テキスト ボックス 10">
            <a:extLst>
              <a:ext uri="{FF2B5EF4-FFF2-40B4-BE49-F238E27FC236}">
                <a16:creationId xmlns:a16="http://schemas.microsoft.com/office/drawing/2014/main" id="{3F059D75-C8EF-ACDF-5E2E-F6CCA0711D06}"/>
              </a:ext>
            </a:extLst>
          </p:cNvPr>
          <p:cNvSpPr txBox="1"/>
          <p:nvPr/>
        </p:nvSpPr>
        <p:spPr>
          <a:xfrm>
            <a:off x="7092280" y="5883565"/>
            <a:ext cx="992579" cy="369332"/>
          </a:xfrm>
          <a:prstGeom prst="rect">
            <a:avLst/>
          </a:prstGeom>
          <a:noFill/>
        </p:spPr>
        <p:txBody>
          <a:bodyPr wrap="none" rtlCol="0">
            <a:spAutoFit/>
          </a:bodyPr>
          <a:lstStyle/>
          <a:p>
            <a:r>
              <a:rPr kumimoji="1" lang="ja-JP" altLang="en-US">
                <a:solidFill>
                  <a:srgbClr val="FF0000"/>
                </a:solidFill>
              </a:rPr>
              <a:t>絶対</a:t>
            </a:r>
            <a:r>
              <a:rPr kumimoji="1" lang="en-US" altLang="ja-JP" dirty="0">
                <a:solidFill>
                  <a:srgbClr val="FF0000"/>
                </a:solidFill>
              </a:rPr>
              <a:t>NG</a:t>
            </a:r>
            <a:endParaRPr kumimoji="1" lang="ja-JP" altLang="en-US">
              <a:solidFill>
                <a:srgbClr val="FF0000"/>
              </a:solidFill>
            </a:endParaRPr>
          </a:p>
        </p:txBody>
      </p:sp>
      <p:sp>
        <p:nvSpPr>
          <p:cNvPr id="12" name="テキスト ボックス 11">
            <a:extLst>
              <a:ext uri="{FF2B5EF4-FFF2-40B4-BE49-F238E27FC236}">
                <a16:creationId xmlns:a16="http://schemas.microsoft.com/office/drawing/2014/main" id="{B813AFE2-2AA1-F474-00A9-74BAD2A893E8}"/>
              </a:ext>
            </a:extLst>
          </p:cNvPr>
          <p:cNvSpPr txBox="1"/>
          <p:nvPr/>
        </p:nvSpPr>
        <p:spPr>
          <a:xfrm>
            <a:off x="2771800" y="3429000"/>
            <a:ext cx="2492990" cy="646331"/>
          </a:xfrm>
          <a:prstGeom prst="rect">
            <a:avLst/>
          </a:prstGeom>
          <a:noFill/>
        </p:spPr>
        <p:txBody>
          <a:bodyPr wrap="none" rtlCol="0">
            <a:spAutoFit/>
          </a:bodyPr>
          <a:lstStyle/>
          <a:p>
            <a:r>
              <a:rPr kumimoji="1" lang="ja-JP" altLang="en-US" sz="3600"/>
              <a:t>この間は？</a:t>
            </a:r>
          </a:p>
        </p:txBody>
      </p:sp>
    </p:spTree>
    <p:extLst>
      <p:ext uri="{BB962C8B-B14F-4D97-AF65-F5344CB8AC3E}">
        <p14:creationId xmlns:p14="http://schemas.microsoft.com/office/powerpoint/2010/main" val="323114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F10BE-06F0-689F-7523-5F56607321A5}"/>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D28E95-5399-AE32-DF58-672D65726561}"/>
              </a:ext>
            </a:extLst>
          </p:cNvPr>
          <p:cNvSpPr>
            <a:spLocks noGrp="1"/>
          </p:cNvSpPr>
          <p:nvPr>
            <p:ph type="body" sz="quarter" idx="10"/>
          </p:nvPr>
        </p:nvSpPr>
        <p:spPr/>
        <p:txBody>
          <a:bodyPr/>
          <a:lstStyle/>
          <a:p>
            <a:r>
              <a:rPr kumimoji="1" lang="ja-JP" altLang="en-US"/>
              <a:t>読書感想文</a:t>
            </a:r>
          </a:p>
        </p:txBody>
      </p:sp>
      <p:pic>
        <p:nvPicPr>
          <p:cNvPr id="10242" name="Picture 2" descr="OKサインを出す人のイラスト（女性）">
            <a:extLst>
              <a:ext uri="{FF2B5EF4-FFF2-40B4-BE49-F238E27FC236}">
                <a16:creationId xmlns:a16="http://schemas.microsoft.com/office/drawing/2014/main" id="{5CF62026-5291-B55A-119F-CC8FCDE60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24744"/>
            <a:ext cx="1075171" cy="117184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バツマークを出している男性のイラスト">
            <a:extLst>
              <a:ext uri="{FF2B5EF4-FFF2-40B4-BE49-F238E27FC236}">
                <a16:creationId xmlns:a16="http://schemas.microsoft.com/office/drawing/2014/main" id="{1877DC33-3F63-D410-BE94-AE82184B75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541984"/>
            <a:ext cx="952513" cy="111405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EF0B10AA-0BC8-0326-DE58-04497A0785DE}"/>
              </a:ext>
            </a:extLst>
          </p:cNvPr>
          <p:cNvSpPr txBox="1"/>
          <p:nvPr/>
        </p:nvSpPr>
        <p:spPr>
          <a:xfrm>
            <a:off x="1619672" y="1418280"/>
            <a:ext cx="4831772" cy="523220"/>
          </a:xfrm>
          <a:prstGeom prst="rect">
            <a:avLst/>
          </a:prstGeom>
          <a:noFill/>
        </p:spPr>
        <p:txBody>
          <a:bodyPr wrap="none" rtlCol="0">
            <a:spAutoFit/>
          </a:bodyPr>
          <a:lstStyle/>
          <a:p>
            <a:r>
              <a:rPr lang="ja-JP" altLang="en-US" sz="2800"/>
              <a:t>全く</a:t>
            </a:r>
            <a:r>
              <a:rPr lang="en-US" altLang="ja-JP" sz="2800" dirty="0"/>
              <a:t>AI</a:t>
            </a:r>
            <a:r>
              <a:rPr lang="ja-JP" altLang="en-US" sz="2800"/>
              <a:t>を使わずに自分で書く</a:t>
            </a:r>
            <a:endParaRPr kumimoji="1" lang="ja-JP" altLang="en-US" sz="2800"/>
          </a:p>
        </p:txBody>
      </p:sp>
      <p:sp>
        <p:nvSpPr>
          <p:cNvPr id="4" name="テキスト ボックス 3">
            <a:extLst>
              <a:ext uri="{FF2B5EF4-FFF2-40B4-BE49-F238E27FC236}">
                <a16:creationId xmlns:a16="http://schemas.microsoft.com/office/drawing/2014/main" id="{51C1898D-04A5-A184-8063-AC9B0C133533}"/>
              </a:ext>
            </a:extLst>
          </p:cNvPr>
          <p:cNvSpPr txBox="1"/>
          <p:nvPr/>
        </p:nvSpPr>
        <p:spPr>
          <a:xfrm>
            <a:off x="1619672" y="5806621"/>
            <a:ext cx="3395481" cy="523220"/>
          </a:xfrm>
          <a:prstGeom prst="rect">
            <a:avLst/>
          </a:prstGeom>
          <a:noFill/>
        </p:spPr>
        <p:txBody>
          <a:bodyPr wrap="none" rtlCol="0">
            <a:spAutoFit/>
          </a:bodyPr>
          <a:lstStyle/>
          <a:p>
            <a:r>
              <a:rPr lang="ja-JP" altLang="en-US" sz="2800"/>
              <a:t>完全に</a:t>
            </a:r>
            <a:r>
              <a:rPr lang="en-US" altLang="ja-JP" sz="2800" dirty="0"/>
              <a:t>AI</a:t>
            </a:r>
            <a:r>
              <a:rPr lang="ja-JP" altLang="en-US" sz="2800"/>
              <a:t>に書かせる</a:t>
            </a:r>
            <a:endParaRPr kumimoji="1" lang="ja-JP" altLang="en-US" sz="2800"/>
          </a:p>
        </p:txBody>
      </p:sp>
      <p:sp>
        <p:nvSpPr>
          <p:cNvPr id="5" name="テキスト ボックス 4">
            <a:extLst>
              <a:ext uri="{FF2B5EF4-FFF2-40B4-BE49-F238E27FC236}">
                <a16:creationId xmlns:a16="http://schemas.microsoft.com/office/drawing/2014/main" id="{B5037117-3BFB-3B02-7588-D97419F575DB}"/>
              </a:ext>
            </a:extLst>
          </p:cNvPr>
          <p:cNvSpPr txBox="1"/>
          <p:nvPr/>
        </p:nvSpPr>
        <p:spPr>
          <a:xfrm>
            <a:off x="1619672" y="2123593"/>
            <a:ext cx="5908990" cy="523220"/>
          </a:xfrm>
          <a:prstGeom prst="rect">
            <a:avLst/>
          </a:prstGeom>
          <a:noFill/>
        </p:spPr>
        <p:txBody>
          <a:bodyPr wrap="none" rtlCol="0">
            <a:spAutoFit/>
          </a:bodyPr>
          <a:lstStyle/>
          <a:p>
            <a:r>
              <a:rPr lang="ja-JP" altLang="en-US" sz="2800"/>
              <a:t>自分で書いた文章を</a:t>
            </a:r>
            <a:r>
              <a:rPr lang="en-US" altLang="ja-JP" sz="2800" dirty="0"/>
              <a:t>AI</a:t>
            </a:r>
            <a:r>
              <a:rPr lang="ja-JP" altLang="en-US" sz="2800"/>
              <a:t>に添削させる</a:t>
            </a:r>
            <a:endParaRPr kumimoji="1" lang="ja-JP" altLang="en-US" sz="2800"/>
          </a:p>
        </p:txBody>
      </p:sp>
      <p:sp>
        <p:nvSpPr>
          <p:cNvPr id="6" name="テキスト ボックス 5">
            <a:extLst>
              <a:ext uri="{FF2B5EF4-FFF2-40B4-BE49-F238E27FC236}">
                <a16:creationId xmlns:a16="http://schemas.microsoft.com/office/drawing/2014/main" id="{5C16764E-62B2-652B-9613-2DF81B2E20AD}"/>
              </a:ext>
            </a:extLst>
          </p:cNvPr>
          <p:cNvSpPr txBox="1"/>
          <p:nvPr/>
        </p:nvSpPr>
        <p:spPr>
          <a:xfrm>
            <a:off x="1619672" y="4035782"/>
            <a:ext cx="6627135" cy="523220"/>
          </a:xfrm>
          <a:prstGeom prst="rect">
            <a:avLst/>
          </a:prstGeom>
          <a:noFill/>
        </p:spPr>
        <p:txBody>
          <a:bodyPr wrap="none" rtlCol="0">
            <a:spAutoFit/>
          </a:bodyPr>
          <a:lstStyle/>
          <a:p>
            <a:r>
              <a:rPr lang="ja-JP" altLang="en-US" sz="2800"/>
              <a:t>箇条書きで書いたものを</a:t>
            </a:r>
            <a:r>
              <a:rPr lang="en-US" altLang="ja-JP" sz="2800" dirty="0"/>
              <a:t>AI</a:t>
            </a:r>
            <a:r>
              <a:rPr lang="ja-JP" altLang="en-US" sz="2800"/>
              <a:t>に膨らませる</a:t>
            </a:r>
            <a:endParaRPr kumimoji="1" lang="ja-JP" altLang="en-US" sz="2800"/>
          </a:p>
        </p:txBody>
      </p:sp>
      <p:sp>
        <p:nvSpPr>
          <p:cNvPr id="7" name="テキスト ボックス 6">
            <a:extLst>
              <a:ext uri="{FF2B5EF4-FFF2-40B4-BE49-F238E27FC236}">
                <a16:creationId xmlns:a16="http://schemas.microsoft.com/office/drawing/2014/main" id="{5A1C668D-4BBA-A010-6AB2-40654351DED0}"/>
              </a:ext>
            </a:extLst>
          </p:cNvPr>
          <p:cNvSpPr txBox="1"/>
          <p:nvPr/>
        </p:nvSpPr>
        <p:spPr>
          <a:xfrm>
            <a:off x="1619672" y="2828906"/>
            <a:ext cx="6985790" cy="954107"/>
          </a:xfrm>
          <a:prstGeom prst="rect">
            <a:avLst/>
          </a:prstGeom>
          <a:noFill/>
        </p:spPr>
        <p:txBody>
          <a:bodyPr wrap="square" rtlCol="0">
            <a:spAutoFit/>
          </a:bodyPr>
          <a:lstStyle/>
          <a:p>
            <a:r>
              <a:rPr lang="ja-JP" altLang="en-US" sz="2800"/>
              <a:t>中心テーマを</a:t>
            </a:r>
            <a:r>
              <a:rPr lang="en-US" altLang="ja-JP" sz="2800" dirty="0"/>
              <a:t>AI</a:t>
            </a:r>
            <a:r>
              <a:rPr lang="ja-JP" altLang="en-US" sz="2800"/>
              <a:t>にいくつか提案させ、その中から選んで書く</a:t>
            </a:r>
            <a:endParaRPr kumimoji="1" lang="ja-JP" altLang="en-US" sz="2800"/>
          </a:p>
        </p:txBody>
      </p:sp>
      <p:sp>
        <p:nvSpPr>
          <p:cNvPr id="8" name="テキスト ボックス 7">
            <a:extLst>
              <a:ext uri="{FF2B5EF4-FFF2-40B4-BE49-F238E27FC236}">
                <a16:creationId xmlns:a16="http://schemas.microsoft.com/office/drawing/2014/main" id="{593B6B25-659C-1D7D-2CB7-ABFD401DD117}"/>
              </a:ext>
            </a:extLst>
          </p:cNvPr>
          <p:cNvSpPr txBox="1"/>
          <p:nvPr/>
        </p:nvSpPr>
        <p:spPr>
          <a:xfrm>
            <a:off x="1619672" y="4744230"/>
            <a:ext cx="6985790" cy="954107"/>
          </a:xfrm>
          <a:prstGeom prst="rect">
            <a:avLst/>
          </a:prstGeom>
          <a:noFill/>
        </p:spPr>
        <p:txBody>
          <a:bodyPr wrap="square" rtlCol="0">
            <a:spAutoFit/>
          </a:bodyPr>
          <a:lstStyle/>
          <a:p>
            <a:r>
              <a:rPr lang="en-US" altLang="ja-JP" sz="2800" dirty="0"/>
              <a:t>AI</a:t>
            </a:r>
            <a:r>
              <a:rPr lang="ja-JP" altLang="en-US" sz="2800"/>
              <a:t>に書かせたものに修正指示を出し、何度も提出させて完成させる</a:t>
            </a:r>
            <a:endParaRPr kumimoji="1" lang="ja-JP" altLang="en-US" sz="2800"/>
          </a:p>
        </p:txBody>
      </p:sp>
      <p:sp>
        <p:nvSpPr>
          <p:cNvPr id="9" name="テキスト ボックス 8">
            <a:extLst>
              <a:ext uri="{FF2B5EF4-FFF2-40B4-BE49-F238E27FC236}">
                <a16:creationId xmlns:a16="http://schemas.microsoft.com/office/drawing/2014/main" id="{C3B9E4BB-9091-8A44-48B2-6D0477B836DD}"/>
              </a:ext>
            </a:extLst>
          </p:cNvPr>
          <p:cNvSpPr txBox="1"/>
          <p:nvPr/>
        </p:nvSpPr>
        <p:spPr>
          <a:xfrm>
            <a:off x="7034450" y="1495224"/>
            <a:ext cx="979755" cy="369332"/>
          </a:xfrm>
          <a:prstGeom prst="rect">
            <a:avLst/>
          </a:prstGeom>
          <a:noFill/>
        </p:spPr>
        <p:txBody>
          <a:bodyPr wrap="none" rtlCol="0">
            <a:spAutoFit/>
          </a:bodyPr>
          <a:lstStyle/>
          <a:p>
            <a:r>
              <a:rPr kumimoji="1" lang="ja-JP" altLang="en-US">
                <a:solidFill>
                  <a:srgbClr val="011893"/>
                </a:solidFill>
              </a:rPr>
              <a:t>絶対</a:t>
            </a:r>
            <a:r>
              <a:rPr kumimoji="1" lang="en-US" altLang="ja-JP" dirty="0">
                <a:solidFill>
                  <a:srgbClr val="011893"/>
                </a:solidFill>
              </a:rPr>
              <a:t>OK</a:t>
            </a:r>
            <a:endParaRPr kumimoji="1" lang="ja-JP" altLang="en-US">
              <a:solidFill>
                <a:srgbClr val="011893"/>
              </a:solidFill>
            </a:endParaRPr>
          </a:p>
        </p:txBody>
      </p:sp>
      <p:sp>
        <p:nvSpPr>
          <p:cNvPr id="10" name="テキスト ボックス 9">
            <a:extLst>
              <a:ext uri="{FF2B5EF4-FFF2-40B4-BE49-F238E27FC236}">
                <a16:creationId xmlns:a16="http://schemas.microsoft.com/office/drawing/2014/main" id="{8F570CBE-FD35-C628-ABFD-23593027A2B5}"/>
              </a:ext>
            </a:extLst>
          </p:cNvPr>
          <p:cNvSpPr txBox="1"/>
          <p:nvPr/>
        </p:nvSpPr>
        <p:spPr>
          <a:xfrm>
            <a:off x="7092280" y="5883565"/>
            <a:ext cx="992579" cy="369332"/>
          </a:xfrm>
          <a:prstGeom prst="rect">
            <a:avLst/>
          </a:prstGeom>
          <a:noFill/>
        </p:spPr>
        <p:txBody>
          <a:bodyPr wrap="none" rtlCol="0">
            <a:spAutoFit/>
          </a:bodyPr>
          <a:lstStyle/>
          <a:p>
            <a:r>
              <a:rPr kumimoji="1" lang="ja-JP" altLang="en-US">
                <a:solidFill>
                  <a:srgbClr val="FF0000"/>
                </a:solidFill>
              </a:rPr>
              <a:t>絶対</a:t>
            </a:r>
            <a:r>
              <a:rPr kumimoji="1" lang="en-US" altLang="ja-JP" dirty="0">
                <a:solidFill>
                  <a:srgbClr val="FF0000"/>
                </a:solidFill>
              </a:rPr>
              <a:t>NG</a:t>
            </a:r>
            <a:endParaRPr kumimoji="1" lang="ja-JP" altLang="en-US">
              <a:solidFill>
                <a:srgbClr val="FF0000"/>
              </a:solidFill>
            </a:endParaRPr>
          </a:p>
        </p:txBody>
      </p:sp>
      <p:sp>
        <p:nvSpPr>
          <p:cNvPr id="11" name="テキスト ボックス 10">
            <a:extLst>
              <a:ext uri="{FF2B5EF4-FFF2-40B4-BE49-F238E27FC236}">
                <a16:creationId xmlns:a16="http://schemas.microsoft.com/office/drawing/2014/main" id="{0828CA86-2580-CD29-37D7-8F33718FB53B}"/>
              </a:ext>
            </a:extLst>
          </p:cNvPr>
          <p:cNvSpPr txBox="1"/>
          <p:nvPr/>
        </p:nvSpPr>
        <p:spPr>
          <a:xfrm>
            <a:off x="255819" y="3550267"/>
            <a:ext cx="1210588" cy="707886"/>
          </a:xfrm>
          <a:prstGeom prst="rect">
            <a:avLst/>
          </a:prstGeom>
          <a:noFill/>
        </p:spPr>
        <p:txBody>
          <a:bodyPr wrap="none" rtlCol="0">
            <a:spAutoFit/>
          </a:bodyPr>
          <a:lstStyle/>
          <a:p>
            <a:r>
              <a:rPr kumimoji="1" lang="ja-JP" altLang="en-US" sz="2000"/>
              <a:t>どこまで</a:t>
            </a:r>
            <a:endParaRPr kumimoji="1" lang="en-US" altLang="ja-JP" sz="2000" dirty="0"/>
          </a:p>
          <a:p>
            <a:r>
              <a:rPr lang="en-US" altLang="ja-JP" sz="2000" dirty="0"/>
              <a:t>OK</a:t>
            </a:r>
            <a:r>
              <a:rPr lang="ja-JP" altLang="en-US" sz="2000"/>
              <a:t>？</a:t>
            </a:r>
            <a:endParaRPr kumimoji="1" lang="ja-JP" altLang="en-US" sz="2000"/>
          </a:p>
        </p:txBody>
      </p:sp>
    </p:spTree>
    <p:extLst>
      <p:ext uri="{BB962C8B-B14F-4D97-AF65-F5344CB8AC3E}">
        <p14:creationId xmlns:p14="http://schemas.microsoft.com/office/powerpoint/2010/main" val="208564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85E5402-AA22-17B7-CE13-1B4683885D0B}"/>
              </a:ext>
            </a:extLst>
          </p:cNvPr>
          <p:cNvSpPr>
            <a:spLocks noGrp="1"/>
          </p:cNvSpPr>
          <p:nvPr>
            <p:ph type="body" sz="quarter" idx="10"/>
          </p:nvPr>
        </p:nvSpPr>
        <p:spPr/>
        <p:txBody>
          <a:bodyPr/>
          <a:lstStyle/>
          <a:p>
            <a:r>
              <a:rPr kumimoji="1" lang="en-US" altLang="ja-JP" dirty="0"/>
              <a:t>AI</a:t>
            </a:r>
            <a:r>
              <a:rPr kumimoji="1" lang="ja-JP" altLang="en-US"/>
              <a:t>の仕事・人間の仕事</a:t>
            </a:r>
          </a:p>
        </p:txBody>
      </p:sp>
      <p:pic>
        <p:nvPicPr>
          <p:cNvPr id="13314" name="Picture 2" descr="コンピューターを使うロボットのイラスト">
            <a:extLst>
              <a:ext uri="{FF2B5EF4-FFF2-40B4-BE49-F238E27FC236}">
                <a16:creationId xmlns:a16="http://schemas.microsoft.com/office/drawing/2014/main" id="{0BBF0310-D721-090B-4A22-A4322C3AD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950" y="2392386"/>
            <a:ext cx="1474325" cy="139323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音楽を聴きながら仕事をする人のイラスト（女性）">
            <a:extLst>
              <a:ext uri="{FF2B5EF4-FFF2-40B4-BE49-F238E27FC236}">
                <a16:creationId xmlns:a16="http://schemas.microsoft.com/office/drawing/2014/main" id="{50478924-6634-8AB9-5C21-4F7911AFB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985" y="2345462"/>
            <a:ext cx="1573946" cy="1440161"/>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音楽を聴きながら仕事をする人のイラスト（男性）">
            <a:extLst>
              <a:ext uri="{FF2B5EF4-FFF2-40B4-BE49-F238E27FC236}">
                <a16:creationId xmlns:a16="http://schemas.microsoft.com/office/drawing/2014/main" id="{A2F9E821-7FE4-F934-9703-7E7B01D65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4657" y="2369668"/>
            <a:ext cx="1573946" cy="144016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9CABC572-992F-1AC1-B436-4738CA7252A9}"/>
              </a:ext>
            </a:extLst>
          </p:cNvPr>
          <p:cNvSpPr txBox="1"/>
          <p:nvPr/>
        </p:nvSpPr>
        <p:spPr>
          <a:xfrm>
            <a:off x="682953" y="1102580"/>
            <a:ext cx="6986208" cy="954107"/>
          </a:xfrm>
          <a:prstGeom prst="rect">
            <a:avLst/>
          </a:prstGeom>
          <a:noFill/>
        </p:spPr>
        <p:txBody>
          <a:bodyPr wrap="none" rtlCol="0">
            <a:spAutoFit/>
          </a:bodyPr>
          <a:lstStyle/>
          <a:p>
            <a:r>
              <a:rPr kumimoji="1" lang="ja-JP" altLang="en-US" sz="2800"/>
              <a:t>今後ますます</a:t>
            </a:r>
            <a:r>
              <a:rPr kumimoji="1" lang="en-US" altLang="ja-JP" sz="2800" dirty="0"/>
              <a:t>AI</a:t>
            </a:r>
            <a:r>
              <a:rPr kumimoji="1" lang="ja-JP" altLang="en-US" sz="2800"/>
              <a:t>ができることが増えていく</a:t>
            </a:r>
            <a:endParaRPr kumimoji="1" lang="en-US" altLang="ja-JP" sz="2800" dirty="0"/>
          </a:p>
          <a:p>
            <a:r>
              <a:rPr lang="ja-JP" altLang="en-US" sz="2800"/>
              <a:t>その全てを人間が行うのは現実的ではない</a:t>
            </a:r>
            <a:endParaRPr kumimoji="1" lang="ja-JP" altLang="en-US" sz="2800"/>
          </a:p>
        </p:txBody>
      </p:sp>
      <p:sp>
        <p:nvSpPr>
          <p:cNvPr id="4" name="テキスト ボックス 3">
            <a:extLst>
              <a:ext uri="{FF2B5EF4-FFF2-40B4-BE49-F238E27FC236}">
                <a16:creationId xmlns:a16="http://schemas.microsoft.com/office/drawing/2014/main" id="{C345CA5A-F33B-0D82-86B2-D527F52102ED}"/>
              </a:ext>
            </a:extLst>
          </p:cNvPr>
          <p:cNvSpPr txBox="1"/>
          <p:nvPr/>
        </p:nvSpPr>
        <p:spPr>
          <a:xfrm>
            <a:off x="757193" y="4302533"/>
            <a:ext cx="3975768" cy="523220"/>
          </a:xfrm>
          <a:prstGeom prst="rect">
            <a:avLst/>
          </a:prstGeom>
          <a:noFill/>
        </p:spPr>
        <p:txBody>
          <a:bodyPr wrap="none" rtlCol="0">
            <a:spAutoFit/>
          </a:bodyPr>
          <a:lstStyle/>
          <a:p>
            <a:r>
              <a:rPr kumimoji="1" lang="ja-JP" altLang="en-US" sz="2800"/>
              <a:t>人間の仕事は以下の</a:t>
            </a:r>
            <a:r>
              <a:rPr kumimoji="1" lang="en-US" altLang="ja-JP" sz="2800" dirty="0"/>
              <a:t>2</a:t>
            </a:r>
            <a:r>
              <a:rPr kumimoji="1" lang="ja-JP" altLang="en-US" sz="2800"/>
              <a:t>つ</a:t>
            </a:r>
          </a:p>
        </p:txBody>
      </p:sp>
      <p:sp>
        <p:nvSpPr>
          <p:cNvPr id="5" name="テキスト ボックス 4">
            <a:extLst>
              <a:ext uri="{FF2B5EF4-FFF2-40B4-BE49-F238E27FC236}">
                <a16:creationId xmlns:a16="http://schemas.microsoft.com/office/drawing/2014/main" id="{2E0C2642-F724-2BFB-D38D-D924E4670B5B}"/>
              </a:ext>
            </a:extLst>
          </p:cNvPr>
          <p:cNvSpPr txBox="1"/>
          <p:nvPr/>
        </p:nvSpPr>
        <p:spPr>
          <a:xfrm>
            <a:off x="1547664" y="5085184"/>
            <a:ext cx="5549917" cy="954107"/>
          </a:xfrm>
          <a:prstGeom prst="rect">
            <a:avLst/>
          </a:prstGeom>
          <a:noFill/>
        </p:spPr>
        <p:txBody>
          <a:bodyPr wrap="none" rtlCol="0">
            <a:spAutoFit/>
          </a:bodyPr>
          <a:lstStyle/>
          <a:p>
            <a:r>
              <a:rPr kumimoji="1" lang="en-US" altLang="ja-JP" sz="2800" dirty="0"/>
              <a:t>AI</a:t>
            </a:r>
            <a:r>
              <a:rPr kumimoji="1" lang="ja-JP" altLang="en-US" sz="2800"/>
              <a:t>の出力に責任を負うこと</a:t>
            </a:r>
            <a:endParaRPr kumimoji="1" lang="en-US" altLang="ja-JP" sz="2800" dirty="0"/>
          </a:p>
          <a:p>
            <a:r>
              <a:rPr lang="en-US" altLang="ja-JP" sz="2800" dirty="0"/>
              <a:t>AI</a:t>
            </a:r>
            <a:r>
              <a:rPr lang="ja-JP" altLang="en-US" sz="2800"/>
              <a:t>の出力に付加価値をつけること</a:t>
            </a:r>
            <a:endParaRPr kumimoji="1" lang="ja-JP" altLang="en-US" sz="2800"/>
          </a:p>
        </p:txBody>
      </p:sp>
    </p:spTree>
    <p:extLst>
      <p:ext uri="{BB962C8B-B14F-4D97-AF65-F5344CB8AC3E}">
        <p14:creationId xmlns:p14="http://schemas.microsoft.com/office/powerpoint/2010/main" val="1100384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38874A-3F32-3803-9CC8-C15BBFD99248}"/>
              </a:ext>
            </a:extLst>
          </p:cNvPr>
          <p:cNvSpPr>
            <a:spLocks noGrp="1"/>
          </p:cNvSpPr>
          <p:nvPr>
            <p:ph type="body" sz="quarter" idx="10"/>
          </p:nvPr>
        </p:nvSpPr>
        <p:spPr/>
        <p:txBody>
          <a:bodyPr/>
          <a:lstStyle/>
          <a:p>
            <a:r>
              <a:rPr kumimoji="1" lang="ja-JP" altLang="en-US"/>
              <a:t>責任を取るということ</a:t>
            </a:r>
          </a:p>
        </p:txBody>
      </p:sp>
      <p:sp>
        <p:nvSpPr>
          <p:cNvPr id="3" name="テキスト ボックス 2">
            <a:extLst>
              <a:ext uri="{FF2B5EF4-FFF2-40B4-BE49-F238E27FC236}">
                <a16:creationId xmlns:a16="http://schemas.microsoft.com/office/drawing/2014/main" id="{FAF1FF8A-D758-C5AA-F372-93A81D1A6233}"/>
              </a:ext>
            </a:extLst>
          </p:cNvPr>
          <p:cNvSpPr txBox="1"/>
          <p:nvPr/>
        </p:nvSpPr>
        <p:spPr>
          <a:xfrm>
            <a:off x="251520" y="1196752"/>
            <a:ext cx="6750566" cy="1077218"/>
          </a:xfrm>
          <a:prstGeom prst="rect">
            <a:avLst/>
          </a:prstGeom>
          <a:noFill/>
        </p:spPr>
        <p:txBody>
          <a:bodyPr wrap="none" rtlCol="0">
            <a:spAutoFit/>
          </a:bodyPr>
          <a:lstStyle/>
          <a:p>
            <a:r>
              <a:rPr kumimoji="1" lang="en-US" altLang="ja-JP" sz="3200" dirty="0"/>
              <a:t>AI</a:t>
            </a:r>
            <a:r>
              <a:rPr kumimoji="1" lang="ja-JP" altLang="en-US" sz="3200"/>
              <a:t>の活用は</a:t>
            </a:r>
            <a:r>
              <a:rPr kumimoji="1" lang="en-US" altLang="ja-JP" sz="3200" dirty="0"/>
              <a:t>OK</a:t>
            </a:r>
          </a:p>
          <a:p>
            <a:r>
              <a:rPr lang="ja-JP" altLang="en-US" sz="3200"/>
              <a:t>ただし、その出力に責任をとること</a:t>
            </a:r>
            <a:endParaRPr kumimoji="1" lang="ja-JP" altLang="en-US" sz="3200"/>
          </a:p>
        </p:txBody>
      </p:sp>
      <p:pic>
        <p:nvPicPr>
          <p:cNvPr id="14338" name="Picture 2" descr="会社での相談のイラスト（女性の上司と男性の部下）">
            <a:extLst>
              <a:ext uri="{FF2B5EF4-FFF2-40B4-BE49-F238E27FC236}">
                <a16:creationId xmlns:a16="http://schemas.microsoft.com/office/drawing/2014/main" id="{C0A26AF1-6493-5CE1-5EEF-EC5791D4A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516" y="2323528"/>
            <a:ext cx="2092744" cy="21210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34C885AD-787F-36F3-AC9F-10C48F995B22}"/>
              </a:ext>
            </a:extLst>
          </p:cNvPr>
          <p:cNvSpPr txBox="1"/>
          <p:nvPr/>
        </p:nvSpPr>
        <p:spPr>
          <a:xfrm>
            <a:off x="249830" y="4509120"/>
            <a:ext cx="7725192" cy="954107"/>
          </a:xfrm>
          <a:prstGeom prst="rect">
            <a:avLst/>
          </a:prstGeom>
          <a:noFill/>
        </p:spPr>
        <p:txBody>
          <a:bodyPr wrap="none" rtlCol="0">
            <a:spAutoFit/>
          </a:bodyPr>
          <a:lstStyle/>
          <a:p>
            <a:r>
              <a:rPr kumimoji="1" lang="ja-JP" altLang="en-US" sz="2800"/>
              <a:t>「どうしてここはこうなっているのですか？」</a:t>
            </a:r>
            <a:endParaRPr kumimoji="1" lang="en-US" altLang="ja-JP" sz="2800" dirty="0"/>
          </a:p>
          <a:p>
            <a:r>
              <a:rPr lang="ja-JP" altLang="en-US" sz="2800"/>
              <a:t>「</a:t>
            </a:r>
            <a:r>
              <a:rPr lang="en-US" altLang="ja-JP" sz="2800" dirty="0">
                <a:solidFill>
                  <a:srgbClr val="FF0000"/>
                </a:solidFill>
              </a:rPr>
              <a:t>ChatGPT</a:t>
            </a:r>
            <a:r>
              <a:rPr lang="ja-JP" altLang="en-US" sz="2800">
                <a:solidFill>
                  <a:srgbClr val="FF0000"/>
                </a:solidFill>
              </a:rPr>
              <a:t>がそう言っていたので</a:t>
            </a:r>
            <a:r>
              <a:rPr lang="ja-JP" altLang="en-US" sz="2800"/>
              <a:t>」</a:t>
            </a:r>
            <a:endParaRPr kumimoji="1" lang="ja-JP" altLang="en-US" sz="2800"/>
          </a:p>
        </p:txBody>
      </p:sp>
      <p:sp>
        <p:nvSpPr>
          <p:cNvPr id="5" name="テキスト ボックス 4">
            <a:extLst>
              <a:ext uri="{FF2B5EF4-FFF2-40B4-BE49-F238E27FC236}">
                <a16:creationId xmlns:a16="http://schemas.microsoft.com/office/drawing/2014/main" id="{CAF2DC42-AD18-03F3-BBA2-79278C730599}"/>
              </a:ext>
            </a:extLst>
          </p:cNvPr>
          <p:cNvSpPr txBox="1"/>
          <p:nvPr/>
        </p:nvSpPr>
        <p:spPr>
          <a:xfrm>
            <a:off x="1763688" y="6014640"/>
            <a:ext cx="3416320" cy="646331"/>
          </a:xfrm>
          <a:prstGeom prst="rect">
            <a:avLst/>
          </a:prstGeom>
          <a:noFill/>
        </p:spPr>
        <p:txBody>
          <a:bodyPr wrap="none" rtlCol="0">
            <a:spAutoFit/>
          </a:bodyPr>
          <a:lstStyle/>
          <a:p>
            <a:r>
              <a:rPr lang="ja-JP" altLang="en-US" sz="3600"/>
              <a:t>これは絶対だめ</a:t>
            </a:r>
            <a:endParaRPr kumimoji="1" lang="ja-JP" altLang="en-US" sz="3600"/>
          </a:p>
        </p:txBody>
      </p:sp>
      <p:cxnSp>
        <p:nvCxnSpPr>
          <p:cNvPr id="7" name="直線矢印コネクタ 6">
            <a:extLst>
              <a:ext uri="{FF2B5EF4-FFF2-40B4-BE49-F238E27FC236}">
                <a16:creationId xmlns:a16="http://schemas.microsoft.com/office/drawing/2014/main" id="{E1DD5866-E8B1-B71D-56DF-C0CE61D7BD5A}"/>
              </a:ext>
            </a:extLst>
          </p:cNvPr>
          <p:cNvCxnSpPr>
            <a:cxnSpLocks/>
            <a:stCxn id="5" idx="0"/>
          </p:cNvCxnSpPr>
          <p:nvPr/>
        </p:nvCxnSpPr>
        <p:spPr>
          <a:xfrm flipV="1">
            <a:off x="3471848" y="5537364"/>
            <a:ext cx="0" cy="4772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818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吹き出し 8">
            <a:extLst>
              <a:ext uri="{FF2B5EF4-FFF2-40B4-BE49-F238E27FC236}">
                <a16:creationId xmlns:a16="http://schemas.microsoft.com/office/drawing/2014/main" id="{3F73ECC2-1C83-F545-2DAA-32D497201954}"/>
              </a:ext>
            </a:extLst>
          </p:cNvPr>
          <p:cNvSpPr/>
          <p:nvPr/>
        </p:nvSpPr>
        <p:spPr>
          <a:xfrm>
            <a:off x="1513003" y="1028932"/>
            <a:ext cx="4302297" cy="584775"/>
          </a:xfrm>
          <a:prstGeom prst="wedgeRoundRectCallout">
            <a:avLst>
              <a:gd name="adj1" fmla="val -54284"/>
              <a:gd name="adj2" fmla="val 3496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E075D7F4-4FC8-CE11-5320-51625C948F8F}"/>
              </a:ext>
            </a:extLst>
          </p:cNvPr>
          <p:cNvSpPr>
            <a:spLocks noGrp="1"/>
          </p:cNvSpPr>
          <p:nvPr>
            <p:ph type="body" sz="quarter" idx="10"/>
          </p:nvPr>
        </p:nvSpPr>
        <p:spPr/>
        <p:txBody>
          <a:bodyPr/>
          <a:lstStyle/>
          <a:p>
            <a:r>
              <a:rPr lang="ja-JP" altLang="en-US"/>
              <a:t>責任を取るということ</a:t>
            </a:r>
          </a:p>
        </p:txBody>
      </p:sp>
      <p:sp>
        <p:nvSpPr>
          <p:cNvPr id="7" name="テキスト ボックス 6">
            <a:extLst>
              <a:ext uri="{FF2B5EF4-FFF2-40B4-BE49-F238E27FC236}">
                <a16:creationId xmlns:a16="http://schemas.microsoft.com/office/drawing/2014/main" id="{67F6B96D-C976-28F8-A365-1A6408353B41}"/>
              </a:ext>
            </a:extLst>
          </p:cNvPr>
          <p:cNvSpPr txBox="1"/>
          <p:nvPr/>
        </p:nvSpPr>
        <p:spPr>
          <a:xfrm>
            <a:off x="1638836" y="1090486"/>
            <a:ext cx="3262432" cy="461665"/>
          </a:xfrm>
          <a:prstGeom prst="rect">
            <a:avLst/>
          </a:prstGeom>
          <a:noFill/>
        </p:spPr>
        <p:txBody>
          <a:bodyPr wrap="none" rtlCol="0">
            <a:spAutoFit/>
          </a:bodyPr>
          <a:lstStyle/>
          <a:p>
            <a:r>
              <a:rPr kumimoji="1" lang="ja-JP" altLang="en-US" sz="2400"/>
              <a:t>ファクトチェックして</a:t>
            </a:r>
          </a:p>
        </p:txBody>
      </p:sp>
      <p:pic>
        <p:nvPicPr>
          <p:cNvPr id="8" name="Picture 2" descr="玩具のロボットのイラスト（青）">
            <a:extLst>
              <a:ext uri="{FF2B5EF4-FFF2-40B4-BE49-F238E27FC236}">
                <a16:creationId xmlns:a16="http://schemas.microsoft.com/office/drawing/2014/main" id="{D5C15B81-12D5-F2FC-279F-4B5A765EC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07" y="2318878"/>
            <a:ext cx="865041" cy="10549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パソコンを使う会社員のイラスト（女性・笑顔）">
            <a:extLst>
              <a:ext uri="{FF2B5EF4-FFF2-40B4-BE49-F238E27FC236}">
                <a16:creationId xmlns:a16="http://schemas.microsoft.com/office/drawing/2014/main" id="{97065F28-98B5-B5E8-E39B-AEC427E2D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84" y="1028933"/>
            <a:ext cx="1026294" cy="1490468"/>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吹き出し 9">
            <a:extLst>
              <a:ext uri="{FF2B5EF4-FFF2-40B4-BE49-F238E27FC236}">
                <a16:creationId xmlns:a16="http://schemas.microsoft.com/office/drawing/2014/main" id="{DBC84435-B991-3B46-A92A-3635ECFC156B}"/>
              </a:ext>
            </a:extLst>
          </p:cNvPr>
          <p:cNvSpPr/>
          <p:nvPr/>
        </p:nvSpPr>
        <p:spPr>
          <a:xfrm>
            <a:off x="1459178" y="2015345"/>
            <a:ext cx="6462537" cy="885796"/>
          </a:xfrm>
          <a:prstGeom prst="wedgeRectCallout">
            <a:avLst>
              <a:gd name="adj1" fmla="val 53134"/>
              <a:gd name="adj2" fmla="val 27549"/>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017C83E-7116-80F9-42A6-5EE91F1FB67D}"/>
              </a:ext>
            </a:extLst>
          </p:cNvPr>
          <p:cNvSpPr txBox="1"/>
          <p:nvPr/>
        </p:nvSpPr>
        <p:spPr>
          <a:xfrm>
            <a:off x="1513003" y="2015345"/>
            <a:ext cx="6408712" cy="830997"/>
          </a:xfrm>
          <a:prstGeom prst="rect">
            <a:avLst/>
          </a:prstGeom>
          <a:noFill/>
        </p:spPr>
        <p:txBody>
          <a:bodyPr wrap="square" rtlCol="0">
            <a:spAutoFit/>
          </a:bodyPr>
          <a:lstStyle/>
          <a:p>
            <a:r>
              <a:rPr kumimoji="1" lang="ja-JP" altLang="en-US" sz="2400"/>
              <a:t>はい、これは事実です。</a:t>
            </a:r>
            <a:r>
              <a:rPr lang="ja-JP" altLang="en-US" sz="2400"/>
              <a:t>確かに</a:t>
            </a:r>
            <a:r>
              <a:rPr lang="en-US" altLang="ja-JP" sz="2400" dirty="0"/>
              <a:t>X</a:t>
            </a:r>
            <a:r>
              <a:rPr lang="ja-JP" altLang="en-US" sz="2400"/>
              <a:t>が原因で</a:t>
            </a:r>
            <a:r>
              <a:rPr lang="en-US" altLang="ja-JP" sz="2400" dirty="0"/>
              <a:t>Y</a:t>
            </a:r>
            <a:r>
              <a:rPr lang="ja-JP" altLang="en-US" sz="2400"/>
              <a:t>となることがあります。その理由は</a:t>
            </a:r>
            <a:r>
              <a:rPr lang="en-US" altLang="ja-JP" sz="2400" dirty="0"/>
              <a:t>……</a:t>
            </a:r>
          </a:p>
        </p:txBody>
      </p:sp>
      <p:sp>
        <p:nvSpPr>
          <p:cNvPr id="12" name="テキスト ボックス 11">
            <a:extLst>
              <a:ext uri="{FF2B5EF4-FFF2-40B4-BE49-F238E27FC236}">
                <a16:creationId xmlns:a16="http://schemas.microsoft.com/office/drawing/2014/main" id="{31519A51-C75F-6092-48B6-FE0F62902066}"/>
              </a:ext>
            </a:extLst>
          </p:cNvPr>
          <p:cNvSpPr txBox="1"/>
          <p:nvPr/>
        </p:nvSpPr>
        <p:spPr>
          <a:xfrm>
            <a:off x="135873" y="3117323"/>
            <a:ext cx="7785842" cy="1323439"/>
          </a:xfrm>
          <a:prstGeom prst="rect">
            <a:avLst/>
          </a:prstGeom>
          <a:noFill/>
        </p:spPr>
        <p:txBody>
          <a:bodyPr wrap="square" rtlCol="0">
            <a:spAutoFit/>
          </a:bodyPr>
          <a:lstStyle/>
          <a:p>
            <a:r>
              <a:rPr lang="ja-JP" altLang="en-US" sz="2000"/>
              <a:t>この出力が、</a:t>
            </a:r>
            <a:r>
              <a:rPr lang="en-US" altLang="ja-JP" sz="2000" dirty="0"/>
              <a:t>AI</a:t>
            </a:r>
            <a:r>
              <a:rPr lang="ja-JP" altLang="en-US" sz="2000"/>
              <a:t>がもともと持っていた知識</a:t>
            </a:r>
            <a:r>
              <a:rPr lang="en-US" altLang="ja-JP" sz="2000" dirty="0"/>
              <a:t>(</a:t>
            </a:r>
            <a:r>
              <a:rPr lang="ja-JP" altLang="en-US" sz="2000"/>
              <a:t>事実</a:t>
            </a:r>
            <a:r>
              <a:rPr lang="en-US" altLang="ja-JP" sz="2000" dirty="0"/>
              <a:t>)</a:t>
            </a:r>
            <a:r>
              <a:rPr lang="ja-JP" altLang="en-US" sz="2000"/>
              <a:t>なのか、それとも推論なのか判別できなければファクトチェックにならない。</a:t>
            </a:r>
            <a:endParaRPr lang="en-US" altLang="ja-JP" sz="2000" dirty="0"/>
          </a:p>
          <a:p>
            <a:r>
              <a:rPr lang="ja-JP" altLang="en-US" sz="2000"/>
              <a:t>しかし、</a:t>
            </a:r>
            <a:r>
              <a:rPr lang="en-US" altLang="ja-JP" sz="2000" dirty="0"/>
              <a:t>AI</a:t>
            </a:r>
            <a:r>
              <a:rPr lang="ja-JP" altLang="en-US" sz="2000"/>
              <a:t>出力が事実なのか推論なのか判断できるならもともとファクトチェックは不要</a:t>
            </a:r>
            <a:endParaRPr lang="en-US" altLang="ja-JP" sz="2000" dirty="0"/>
          </a:p>
        </p:txBody>
      </p:sp>
      <p:cxnSp>
        <p:nvCxnSpPr>
          <p:cNvPr id="14" name="直線矢印コネクタ 13">
            <a:extLst>
              <a:ext uri="{FF2B5EF4-FFF2-40B4-BE49-F238E27FC236}">
                <a16:creationId xmlns:a16="http://schemas.microsoft.com/office/drawing/2014/main" id="{7EB356AD-367E-4500-0438-006ED501C4FD}"/>
              </a:ext>
            </a:extLst>
          </p:cNvPr>
          <p:cNvCxnSpPr/>
          <p:nvPr/>
        </p:nvCxnSpPr>
        <p:spPr>
          <a:xfrm flipV="1">
            <a:off x="973304" y="2658323"/>
            <a:ext cx="341858"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E07FC03-F351-235B-8B57-A34AA009B66C}"/>
              </a:ext>
            </a:extLst>
          </p:cNvPr>
          <p:cNvSpPr txBox="1"/>
          <p:nvPr/>
        </p:nvSpPr>
        <p:spPr>
          <a:xfrm>
            <a:off x="779572" y="4386788"/>
            <a:ext cx="7571303" cy="461665"/>
          </a:xfrm>
          <a:prstGeom prst="rect">
            <a:avLst/>
          </a:prstGeom>
          <a:noFill/>
        </p:spPr>
        <p:txBody>
          <a:bodyPr wrap="none" rtlCol="0">
            <a:spAutoFit/>
          </a:bodyPr>
          <a:lstStyle/>
          <a:p>
            <a:r>
              <a:rPr kumimoji="1" lang="ja-JP" altLang="en-US" sz="2400">
                <a:solidFill>
                  <a:srgbClr val="FF0000"/>
                </a:solidFill>
              </a:rPr>
              <a:t>「ファクトチェックして」というプロンプトは無意味</a:t>
            </a:r>
          </a:p>
        </p:txBody>
      </p:sp>
      <p:sp>
        <p:nvSpPr>
          <p:cNvPr id="17" name="テキスト ボックス 16">
            <a:extLst>
              <a:ext uri="{FF2B5EF4-FFF2-40B4-BE49-F238E27FC236}">
                <a16:creationId xmlns:a16="http://schemas.microsoft.com/office/drawing/2014/main" id="{C261044A-4DF8-0603-7778-BDF341470497}"/>
              </a:ext>
            </a:extLst>
          </p:cNvPr>
          <p:cNvSpPr txBox="1"/>
          <p:nvPr/>
        </p:nvSpPr>
        <p:spPr>
          <a:xfrm>
            <a:off x="140890" y="4970336"/>
            <a:ext cx="8147367" cy="923330"/>
          </a:xfrm>
          <a:prstGeom prst="rect">
            <a:avLst/>
          </a:prstGeom>
          <a:noFill/>
        </p:spPr>
        <p:txBody>
          <a:bodyPr wrap="square" rtlCol="0">
            <a:spAutoFit/>
          </a:bodyPr>
          <a:lstStyle/>
          <a:p>
            <a:r>
              <a:rPr kumimoji="1" lang="ja-JP" altLang="en-US"/>
              <a:t>「事実かどうか判別できる資料を教えて」などと聞いて、外部資料にあたってチェックする。そもそも「真実」と「嘘」の二元論で捉えず、「どの程度確からしいか」を自分なりに分類して判断を保留すること。</a:t>
            </a:r>
          </a:p>
        </p:txBody>
      </p:sp>
      <p:sp>
        <p:nvSpPr>
          <p:cNvPr id="18" name="テキスト ボックス 17">
            <a:extLst>
              <a:ext uri="{FF2B5EF4-FFF2-40B4-BE49-F238E27FC236}">
                <a16:creationId xmlns:a16="http://schemas.microsoft.com/office/drawing/2014/main" id="{26828D50-C85A-C7FD-D951-FB21C9A5799D}"/>
              </a:ext>
            </a:extLst>
          </p:cNvPr>
          <p:cNvSpPr txBox="1"/>
          <p:nvPr/>
        </p:nvSpPr>
        <p:spPr>
          <a:xfrm>
            <a:off x="-165560" y="6027554"/>
            <a:ext cx="8784777" cy="461665"/>
          </a:xfrm>
          <a:prstGeom prst="rect">
            <a:avLst/>
          </a:prstGeom>
          <a:noFill/>
        </p:spPr>
        <p:txBody>
          <a:bodyPr wrap="none" rtlCol="0">
            <a:spAutoFit/>
          </a:bodyPr>
          <a:lstStyle/>
          <a:p>
            <a:r>
              <a:rPr kumimoji="1" lang="ja-JP" altLang="en-US" sz="2400">
                <a:solidFill>
                  <a:srgbClr val="FF0000"/>
                </a:solidFill>
              </a:rPr>
              <a:t>「</a:t>
            </a:r>
            <a:r>
              <a:rPr kumimoji="1" lang="en-US" altLang="ja-JP" sz="2400" dirty="0">
                <a:solidFill>
                  <a:srgbClr val="FF0000"/>
                </a:solidFill>
              </a:rPr>
              <a:t>AI</a:t>
            </a:r>
            <a:r>
              <a:rPr kumimoji="1" lang="ja-JP" altLang="en-US" sz="2400">
                <a:solidFill>
                  <a:srgbClr val="FF0000"/>
                </a:solidFill>
              </a:rPr>
              <a:t>がこう言っていたから自分の責任ではない」は通用しない</a:t>
            </a:r>
          </a:p>
        </p:txBody>
      </p:sp>
    </p:spTree>
    <p:extLst>
      <p:ext uri="{BB962C8B-B14F-4D97-AF65-F5344CB8AC3E}">
        <p14:creationId xmlns:p14="http://schemas.microsoft.com/office/powerpoint/2010/main" val="66723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306E67D-76EA-D9E7-0D7C-A5D3DC6453DA}"/>
              </a:ext>
            </a:extLst>
          </p:cNvPr>
          <p:cNvSpPr>
            <a:spLocks noGrp="1"/>
          </p:cNvSpPr>
          <p:nvPr>
            <p:ph type="body" sz="quarter" idx="10"/>
          </p:nvPr>
        </p:nvSpPr>
        <p:spPr/>
        <p:txBody>
          <a:bodyPr/>
          <a:lstStyle/>
          <a:p>
            <a:r>
              <a:rPr kumimoji="1" lang="ja-JP" altLang="en-US"/>
              <a:t>付加価値をつけるということ</a:t>
            </a:r>
          </a:p>
        </p:txBody>
      </p:sp>
      <p:sp>
        <p:nvSpPr>
          <p:cNvPr id="3" name="テキスト ボックス 2">
            <a:extLst>
              <a:ext uri="{FF2B5EF4-FFF2-40B4-BE49-F238E27FC236}">
                <a16:creationId xmlns:a16="http://schemas.microsoft.com/office/drawing/2014/main" id="{B904BB1E-17E2-2DB9-333C-74AC06DF4FE0}"/>
              </a:ext>
            </a:extLst>
          </p:cNvPr>
          <p:cNvSpPr txBox="1"/>
          <p:nvPr/>
        </p:nvSpPr>
        <p:spPr>
          <a:xfrm>
            <a:off x="395536" y="2971825"/>
            <a:ext cx="8477001" cy="461665"/>
          </a:xfrm>
          <a:prstGeom prst="rect">
            <a:avLst/>
          </a:prstGeom>
          <a:noFill/>
          <a:ln>
            <a:solidFill>
              <a:schemeClr val="tx1"/>
            </a:solidFill>
          </a:ln>
        </p:spPr>
        <p:txBody>
          <a:bodyPr wrap="none" rtlCol="0">
            <a:spAutoFit/>
          </a:bodyPr>
          <a:lstStyle/>
          <a:p>
            <a:r>
              <a:rPr kumimoji="1" lang="en-US" altLang="ja-JP" sz="2400" dirty="0"/>
              <a:t>AI</a:t>
            </a:r>
            <a:r>
              <a:rPr kumimoji="1" lang="ja-JP" altLang="en-US" sz="2400"/>
              <a:t>の出力に対してリテイクを出すためには専門知識が不可欠</a:t>
            </a:r>
          </a:p>
        </p:txBody>
      </p:sp>
      <p:sp>
        <p:nvSpPr>
          <p:cNvPr id="5" name="テキスト ボックス 4">
            <a:extLst>
              <a:ext uri="{FF2B5EF4-FFF2-40B4-BE49-F238E27FC236}">
                <a16:creationId xmlns:a16="http://schemas.microsoft.com/office/drawing/2014/main" id="{F50D9DEC-106B-4993-A75E-D772DE4AC20E}"/>
              </a:ext>
            </a:extLst>
          </p:cNvPr>
          <p:cNvSpPr txBox="1"/>
          <p:nvPr/>
        </p:nvSpPr>
        <p:spPr>
          <a:xfrm>
            <a:off x="176939" y="1006145"/>
            <a:ext cx="5907386" cy="584775"/>
          </a:xfrm>
          <a:prstGeom prst="rect">
            <a:avLst/>
          </a:prstGeom>
          <a:noFill/>
        </p:spPr>
        <p:txBody>
          <a:bodyPr wrap="none" rtlCol="0">
            <a:spAutoFit/>
          </a:bodyPr>
          <a:lstStyle/>
          <a:p>
            <a:r>
              <a:rPr kumimoji="1" lang="en-US" altLang="ja-JP" sz="3200" dirty="0">
                <a:solidFill>
                  <a:srgbClr val="011893"/>
                </a:solidFill>
              </a:rPr>
              <a:t>AI</a:t>
            </a:r>
            <a:r>
              <a:rPr kumimoji="1" lang="ja-JP" altLang="en-US" sz="3200">
                <a:solidFill>
                  <a:srgbClr val="011893"/>
                </a:solidFill>
              </a:rPr>
              <a:t>の出力の質を保証、改善する</a:t>
            </a:r>
          </a:p>
        </p:txBody>
      </p:sp>
      <p:sp>
        <p:nvSpPr>
          <p:cNvPr id="6" name="テキスト ボックス 5">
            <a:extLst>
              <a:ext uri="{FF2B5EF4-FFF2-40B4-BE49-F238E27FC236}">
                <a16:creationId xmlns:a16="http://schemas.microsoft.com/office/drawing/2014/main" id="{5EDAB037-03B0-B8AA-663E-9A2EC38F8CDB}"/>
              </a:ext>
            </a:extLst>
          </p:cNvPr>
          <p:cNvSpPr txBox="1"/>
          <p:nvPr/>
        </p:nvSpPr>
        <p:spPr>
          <a:xfrm>
            <a:off x="176939" y="1611908"/>
            <a:ext cx="8869086" cy="1323439"/>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t>AI</a:t>
            </a:r>
            <a:r>
              <a:rPr lang="ja-JP" altLang="en-US" sz="2000"/>
              <a:t>が出力したコードのセキュリティホールに気づいて修正</a:t>
            </a:r>
            <a:endParaRPr lang="en-US" altLang="ja-JP" sz="2000" dirty="0"/>
          </a:p>
          <a:p>
            <a:pPr marL="285750" indent="-285750">
              <a:buFont typeface="Arial" panose="020B0604020202020204" pitchFamily="34" charset="0"/>
              <a:buChar char="•"/>
            </a:pPr>
            <a:r>
              <a:rPr kumimoji="1" lang="en-US" altLang="ja-JP" sz="2000" dirty="0"/>
              <a:t>AI</a:t>
            </a:r>
            <a:r>
              <a:rPr kumimoji="1" lang="ja-JP" altLang="en-US" sz="2000"/>
              <a:t>が出力したコードの計算量が無駄に大きいことに気づいて修正</a:t>
            </a:r>
            <a:endParaRPr kumimoji="1" lang="en-US" altLang="ja-JP" sz="2000" dirty="0"/>
          </a:p>
          <a:p>
            <a:pPr marL="285750" indent="-285750">
              <a:buFont typeface="Arial" panose="020B0604020202020204" pitchFamily="34" charset="0"/>
              <a:buChar char="•"/>
            </a:pPr>
            <a:r>
              <a:rPr lang="en-US" altLang="ja-JP" sz="2000" dirty="0"/>
              <a:t>AI</a:t>
            </a:r>
            <a:r>
              <a:rPr lang="ja-JP" altLang="en-US" sz="2000"/>
              <a:t>が出力した文章の言葉遣いが業界では一般的でないことに気づいて修正</a:t>
            </a:r>
            <a:endParaRPr lang="en-US" altLang="ja-JP" sz="2000" dirty="0"/>
          </a:p>
          <a:p>
            <a:pPr marL="285750" indent="-285750">
              <a:buFont typeface="Arial" panose="020B0604020202020204" pitchFamily="34" charset="0"/>
              <a:buChar char="•"/>
            </a:pPr>
            <a:r>
              <a:rPr kumimoji="1" lang="ja-JP" altLang="en-US" sz="2000"/>
              <a:t>上記の問題がないことを確認してから自分の責任で提出</a:t>
            </a:r>
          </a:p>
        </p:txBody>
      </p:sp>
      <p:sp>
        <p:nvSpPr>
          <p:cNvPr id="7" name="テキスト ボックス 6">
            <a:extLst>
              <a:ext uri="{FF2B5EF4-FFF2-40B4-BE49-F238E27FC236}">
                <a16:creationId xmlns:a16="http://schemas.microsoft.com/office/drawing/2014/main" id="{4E9A2690-4280-C0F5-4ACA-8C10DF7869F2}"/>
              </a:ext>
            </a:extLst>
          </p:cNvPr>
          <p:cNvSpPr txBox="1"/>
          <p:nvPr/>
        </p:nvSpPr>
        <p:spPr>
          <a:xfrm>
            <a:off x="176939" y="3557553"/>
            <a:ext cx="7548861" cy="584775"/>
          </a:xfrm>
          <a:prstGeom prst="rect">
            <a:avLst/>
          </a:prstGeom>
          <a:noFill/>
        </p:spPr>
        <p:txBody>
          <a:bodyPr wrap="none" rtlCol="0">
            <a:spAutoFit/>
          </a:bodyPr>
          <a:lstStyle/>
          <a:p>
            <a:r>
              <a:rPr kumimoji="1" lang="en-US" altLang="ja-JP" sz="3200" dirty="0">
                <a:solidFill>
                  <a:srgbClr val="011893"/>
                </a:solidFill>
              </a:rPr>
              <a:t>AI</a:t>
            </a:r>
            <a:r>
              <a:rPr lang="ja-JP" altLang="en-US" sz="3200">
                <a:solidFill>
                  <a:srgbClr val="011893"/>
                </a:solidFill>
              </a:rPr>
              <a:t>に投げるプロンプトのレベルを上げる</a:t>
            </a:r>
            <a:endParaRPr kumimoji="1" lang="ja-JP" altLang="en-US" sz="3200">
              <a:solidFill>
                <a:srgbClr val="011893"/>
              </a:solidFill>
            </a:endParaRPr>
          </a:p>
        </p:txBody>
      </p:sp>
      <p:sp>
        <p:nvSpPr>
          <p:cNvPr id="8" name="テキスト ボックス 7">
            <a:extLst>
              <a:ext uri="{FF2B5EF4-FFF2-40B4-BE49-F238E27FC236}">
                <a16:creationId xmlns:a16="http://schemas.microsoft.com/office/drawing/2014/main" id="{E7D6E1A6-127F-C1AA-6272-E9A4421CDF55}"/>
              </a:ext>
            </a:extLst>
          </p:cNvPr>
          <p:cNvSpPr txBox="1"/>
          <p:nvPr/>
        </p:nvSpPr>
        <p:spPr>
          <a:xfrm>
            <a:off x="176939" y="4211219"/>
            <a:ext cx="8349683" cy="1015663"/>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a:t>「面白いゲームを作って」←誰でも思いつく</a:t>
            </a:r>
            <a:endParaRPr lang="en-US" altLang="ja-JP" sz="2000" dirty="0"/>
          </a:p>
          <a:p>
            <a:pPr marL="342900" indent="-342900">
              <a:buFont typeface="Arial" panose="020B0604020202020204" pitchFamily="34" charset="0"/>
              <a:buChar char="•"/>
            </a:pPr>
            <a:r>
              <a:rPr lang="ja-JP" altLang="en-US" sz="2000"/>
              <a:t>「</a:t>
            </a:r>
            <a:r>
              <a:rPr lang="en-US" altLang="ja-JP" sz="2000" dirty="0"/>
              <a:t>X</a:t>
            </a:r>
            <a:r>
              <a:rPr lang="ja-JP" altLang="en-US" sz="2000"/>
              <a:t>と</a:t>
            </a:r>
            <a:r>
              <a:rPr lang="en-US" altLang="ja-JP" sz="2000" dirty="0"/>
              <a:t>Y</a:t>
            </a:r>
            <a:r>
              <a:rPr lang="ja-JP" altLang="en-US" sz="2000"/>
              <a:t>を組み合わせたゲームを作って」←</a:t>
            </a:r>
            <a:r>
              <a:rPr lang="en-US" altLang="ja-JP" sz="2000" dirty="0"/>
              <a:t>X</a:t>
            </a:r>
            <a:r>
              <a:rPr lang="ja-JP" altLang="en-US" sz="2000"/>
              <a:t>と</a:t>
            </a:r>
            <a:r>
              <a:rPr lang="en-US" altLang="ja-JP" sz="2000" dirty="0"/>
              <a:t>Y</a:t>
            </a:r>
            <a:r>
              <a:rPr lang="ja-JP" altLang="en-US" sz="2000"/>
              <a:t>を両方知らないと思いつかない</a:t>
            </a:r>
            <a:endParaRPr kumimoji="1" lang="ja-JP" altLang="en-US" sz="2000"/>
          </a:p>
        </p:txBody>
      </p:sp>
      <p:sp>
        <p:nvSpPr>
          <p:cNvPr id="9" name="テキスト ボックス 8">
            <a:extLst>
              <a:ext uri="{FF2B5EF4-FFF2-40B4-BE49-F238E27FC236}">
                <a16:creationId xmlns:a16="http://schemas.microsoft.com/office/drawing/2014/main" id="{38C626AD-E63E-1245-0638-BE122C1B3937}"/>
              </a:ext>
            </a:extLst>
          </p:cNvPr>
          <p:cNvSpPr txBox="1"/>
          <p:nvPr/>
        </p:nvSpPr>
        <p:spPr>
          <a:xfrm>
            <a:off x="395536" y="5382483"/>
            <a:ext cx="7571303" cy="461665"/>
          </a:xfrm>
          <a:prstGeom prst="rect">
            <a:avLst/>
          </a:prstGeom>
          <a:noFill/>
          <a:ln>
            <a:solidFill>
              <a:schemeClr val="tx1"/>
            </a:solidFill>
          </a:ln>
        </p:spPr>
        <p:txBody>
          <a:bodyPr wrap="none" rtlCol="0">
            <a:spAutoFit/>
          </a:bodyPr>
          <a:lstStyle/>
          <a:p>
            <a:r>
              <a:rPr kumimoji="1" lang="ja-JP" altLang="en-US" sz="2400"/>
              <a:t>「</a:t>
            </a:r>
            <a:r>
              <a:rPr kumimoji="1" lang="ja-JP" altLang="en-US" sz="2400">
                <a:solidFill>
                  <a:srgbClr val="FF0000"/>
                </a:solidFill>
              </a:rPr>
              <a:t>あなたらしさ</a:t>
            </a:r>
            <a:r>
              <a:rPr kumimoji="1" lang="ja-JP" altLang="en-US" sz="2400"/>
              <a:t>はなにか？」に答えられるようにする</a:t>
            </a:r>
          </a:p>
        </p:txBody>
      </p:sp>
      <p:sp>
        <p:nvSpPr>
          <p:cNvPr id="4" name="テキスト ボックス 3">
            <a:extLst>
              <a:ext uri="{FF2B5EF4-FFF2-40B4-BE49-F238E27FC236}">
                <a16:creationId xmlns:a16="http://schemas.microsoft.com/office/drawing/2014/main" id="{2BDC0024-46AE-5775-1678-83052965BCCD}"/>
              </a:ext>
            </a:extLst>
          </p:cNvPr>
          <p:cNvSpPr txBox="1"/>
          <p:nvPr/>
        </p:nvSpPr>
        <p:spPr>
          <a:xfrm>
            <a:off x="1399452" y="5999749"/>
            <a:ext cx="5904656" cy="707886"/>
          </a:xfrm>
          <a:prstGeom prst="rect">
            <a:avLst/>
          </a:prstGeom>
          <a:noFill/>
        </p:spPr>
        <p:txBody>
          <a:bodyPr wrap="square" rtlCol="0">
            <a:spAutoFit/>
          </a:bodyPr>
          <a:lstStyle/>
          <a:p>
            <a:r>
              <a:rPr kumimoji="1" lang="ja-JP" altLang="en-US" sz="2000"/>
              <a:t>「</a:t>
            </a:r>
            <a:r>
              <a:rPr kumimoji="1" lang="en-US" altLang="ja-JP" sz="2000" dirty="0"/>
              <a:t>AI</a:t>
            </a:r>
            <a:r>
              <a:rPr kumimoji="1" lang="ja-JP" altLang="en-US" sz="2000"/>
              <a:t>の出力にあなたが付加価値をつける」から</a:t>
            </a:r>
            <a:endParaRPr kumimoji="1" lang="en-US" altLang="ja-JP" sz="2000" dirty="0"/>
          </a:p>
          <a:p>
            <a:r>
              <a:rPr lang="ja-JP" altLang="en-US" sz="2000"/>
              <a:t>「あなたに</a:t>
            </a:r>
            <a:r>
              <a:rPr lang="en-US" altLang="ja-JP" sz="2000" dirty="0"/>
              <a:t>AI</a:t>
            </a:r>
            <a:r>
              <a:rPr lang="ja-JP" altLang="en-US" sz="2000"/>
              <a:t>が付加価値をつける」状態へ</a:t>
            </a:r>
            <a:endParaRPr kumimoji="1" lang="ja-JP" altLang="en-US" sz="2000"/>
          </a:p>
        </p:txBody>
      </p:sp>
    </p:spTree>
    <p:extLst>
      <p:ext uri="{BB962C8B-B14F-4D97-AF65-F5344CB8AC3E}">
        <p14:creationId xmlns:p14="http://schemas.microsoft.com/office/powerpoint/2010/main" val="132135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女性の表情のイラスト「疑問」">
            <a:extLst>
              <a:ext uri="{FF2B5EF4-FFF2-40B4-BE49-F238E27FC236}">
                <a16:creationId xmlns:a16="http://schemas.microsoft.com/office/drawing/2014/main" id="{0D3F1444-1759-F027-64D8-4AF6913BA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233" y="1988840"/>
            <a:ext cx="1512168" cy="185922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713E90B-8B3C-AADF-FEFF-656A20F7AB6F}"/>
              </a:ext>
            </a:extLst>
          </p:cNvPr>
          <p:cNvSpPr txBox="1"/>
          <p:nvPr/>
        </p:nvSpPr>
        <p:spPr>
          <a:xfrm>
            <a:off x="390406" y="1187089"/>
            <a:ext cx="8363187" cy="707886"/>
          </a:xfrm>
          <a:prstGeom prst="rect">
            <a:avLst/>
          </a:prstGeom>
          <a:noFill/>
        </p:spPr>
        <p:txBody>
          <a:bodyPr wrap="none" rtlCol="0">
            <a:spAutoFit/>
          </a:bodyPr>
          <a:lstStyle/>
          <a:p>
            <a:r>
              <a:rPr kumimoji="1" lang="ja-JP" altLang="en-US" sz="4000"/>
              <a:t>結局、</a:t>
            </a:r>
            <a:r>
              <a:rPr kumimoji="1" lang="en-US" altLang="ja-JP" sz="4000" dirty="0"/>
              <a:t>AI</a:t>
            </a:r>
            <a:r>
              <a:rPr kumimoji="1" lang="ja-JP" altLang="en-US" sz="4000"/>
              <a:t>はどこまで使って良いの？</a:t>
            </a:r>
          </a:p>
        </p:txBody>
      </p:sp>
      <p:pic>
        <p:nvPicPr>
          <p:cNvPr id="15364" name="Picture 4" descr="博士のイラスト">
            <a:extLst>
              <a:ext uri="{FF2B5EF4-FFF2-40B4-BE49-F238E27FC236}">
                <a16:creationId xmlns:a16="http://schemas.microsoft.com/office/drawing/2014/main" id="{69B5B749-2EEB-DE19-2DC1-7F017C1BD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7504" y="3785754"/>
            <a:ext cx="1774450" cy="228143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ED8ADCF-F142-DF48-BDA8-AA6ED4A9C1C1}"/>
              </a:ext>
            </a:extLst>
          </p:cNvPr>
          <p:cNvSpPr txBox="1"/>
          <p:nvPr/>
        </p:nvSpPr>
        <p:spPr>
          <a:xfrm>
            <a:off x="1796413" y="4572529"/>
            <a:ext cx="5314275" cy="707886"/>
          </a:xfrm>
          <a:prstGeom prst="rect">
            <a:avLst/>
          </a:prstGeom>
          <a:noFill/>
        </p:spPr>
        <p:txBody>
          <a:bodyPr wrap="none" rtlCol="0">
            <a:spAutoFit/>
          </a:bodyPr>
          <a:lstStyle/>
          <a:p>
            <a:r>
              <a:rPr kumimoji="1" lang="ja-JP" altLang="en-US" sz="4000"/>
              <a:t>自分で考えてください</a:t>
            </a:r>
          </a:p>
        </p:txBody>
      </p:sp>
      <p:sp>
        <p:nvSpPr>
          <p:cNvPr id="5" name="テキスト ボックス 4">
            <a:extLst>
              <a:ext uri="{FF2B5EF4-FFF2-40B4-BE49-F238E27FC236}">
                <a16:creationId xmlns:a16="http://schemas.microsoft.com/office/drawing/2014/main" id="{566A077B-8D37-54B2-71F6-215345B49C18}"/>
              </a:ext>
            </a:extLst>
          </p:cNvPr>
          <p:cNvSpPr txBox="1"/>
          <p:nvPr/>
        </p:nvSpPr>
        <p:spPr>
          <a:xfrm>
            <a:off x="1619672" y="5629580"/>
            <a:ext cx="6647974" cy="830997"/>
          </a:xfrm>
          <a:prstGeom prst="rect">
            <a:avLst/>
          </a:prstGeom>
          <a:noFill/>
        </p:spPr>
        <p:txBody>
          <a:bodyPr wrap="none" rtlCol="0">
            <a:spAutoFit/>
          </a:bodyPr>
          <a:lstStyle/>
          <a:p>
            <a:r>
              <a:rPr kumimoji="1" lang="ja-JP" altLang="en-US" sz="2400"/>
              <a:t>大事なのは「不正になるかどうか」ではなく、</a:t>
            </a:r>
            <a:endParaRPr kumimoji="1" lang="en-US" altLang="ja-JP" sz="2400" dirty="0"/>
          </a:p>
          <a:p>
            <a:r>
              <a:rPr kumimoji="1" lang="ja-JP" altLang="en-US" sz="2400"/>
              <a:t>「自分の学びになるかどうか」で判断すること</a:t>
            </a:r>
          </a:p>
        </p:txBody>
      </p:sp>
    </p:spTree>
    <p:extLst>
      <p:ext uri="{BB962C8B-B14F-4D97-AF65-F5344CB8AC3E}">
        <p14:creationId xmlns:p14="http://schemas.microsoft.com/office/powerpoint/2010/main" val="181204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F5160-35E1-AF48-A4E3-6CABBA3E1E52}"/>
              </a:ext>
            </a:extLst>
          </p:cNvPr>
          <p:cNvSpPr>
            <a:spLocks noGrp="1"/>
          </p:cNvSpPr>
          <p:nvPr>
            <p:ph type="body" sz="quarter" idx="10"/>
          </p:nvPr>
        </p:nvSpPr>
        <p:spPr/>
        <p:txBody>
          <a:bodyPr/>
          <a:lstStyle/>
          <a:p>
            <a:r>
              <a:rPr kumimoji="1" lang="ja-JP" altLang="en-US"/>
              <a:t>生成</a:t>
            </a:r>
            <a:r>
              <a:rPr kumimoji="1" lang="en-US" altLang="ja-JP" dirty="0"/>
              <a:t>AI</a:t>
            </a:r>
            <a:r>
              <a:rPr kumimoji="1" lang="ja-JP" altLang="en-US"/>
              <a:t>とレポート</a:t>
            </a:r>
          </a:p>
        </p:txBody>
      </p:sp>
      <p:pic>
        <p:nvPicPr>
          <p:cNvPr id="1026" name="Picture 2" descr="スーツを着た男性のイラスト（疑問に思う顔）">
            <a:extLst>
              <a:ext uri="{FF2B5EF4-FFF2-40B4-BE49-F238E27FC236}">
                <a16:creationId xmlns:a16="http://schemas.microsoft.com/office/drawing/2014/main" id="{93FE5B86-DF96-9651-A67F-0F3CDC367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60519"/>
            <a:ext cx="1164370" cy="158417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8CA8AD8C-491E-CAE6-A29C-7D89E79D310D}"/>
              </a:ext>
            </a:extLst>
          </p:cNvPr>
          <p:cNvSpPr/>
          <p:nvPr/>
        </p:nvSpPr>
        <p:spPr>
          <a:xfrm>
            <a:off x="3163787" y="2261090"/>
            <a:ext cx="2816426" cy="584775"/>
          </a:xfrm>
          <a:prstGeom prst="rect">
            <a:avLst/>
          </a:prstGeom>
        </p:spPr>
        <p:txBody>
          <a:bodyPr wrap="square">
            <a:spAutoFit/>
          </a:bodyPr>
          <a:lstStyle/>
          <a:p>
            <a:r>
              <a:rPr lang="ja-JP" altLang="en-US" sz="3200"/>
              <a:t>不正だから？</a:t>
            </a:r>
          </a:p>
        </p:txBody>
      </p:sp>
      <p:sp>
        <p:nvSpPr>
          <p:cNvPr id="4" name="正方形/長方形 3">
            <a:extLst>
              <a:ext uri="{FF2B5EF4-FFF2-40B4-BE49-F238E27FC236}">
                <a16:creationId xmlns:a16="http://schemas.microsoft.com/office/drawing/2014/main" id="{738A5C32-0209-2376-667D-78277C504FEA}"/>
              </a:ext>
            </a:extLst>
          </p:cNvPr>
          <p:cNvSpPr/>
          <p:nvPr/>
        </p:nvSpPr>
        <p:spPr>
          <a:xfrm>
            <a:off x="287016" y="1179016"/>
            <a:ext cx="8461448" cy="523220"/>
          </a:xfrm>
          <a:prstGeom prst="rect">
            <a:avLst/>
          </a:prstGeom>
        </p:spPr>
        <p:txBody>
          <a:bodyPr wrap="square">
            <a:spAutoFit/>
          </a:bodyPr>
          <a:lstStyle/>
          <a:p>
            <a:r>
              <a:rPr lang="en-US" altLang="ja-JP" sz="2800" dirty="0"/>
              <a:t>Q:</a:t>
            </a:r>
            <a:r>
              <a:rPr lang="ja-JP" altLang="en-US" sz="2800"/>
              <a:t>なぜ生成</a:t>
            </a:r>
            <a:r>
              <a:rPr lang="en-US" altLang="ja-JP" sz="2800" dirty="0"/>
              <a:t>AI</a:t>
            </a:r>
            <a:r>
              <a:rPr lang="ja-JP" altLang="en-US" sz="2800"/>
              <a:t>でレポートを作成してはならないか？</a:t>
            </a:r>
          </a:p>
        </p:txBody>
      </p:sp>
    </p:spTree>
    <p:extLst>
      <p:ext uri="{BB962C8B-B14F-4D97-AF65-F5344CB8AC3E}">
        <p14:creationId xmlns:p14="http://schemas.microsoft.com/office/powerpoint/2010/main" val="276841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8C8E4-6472-BFDE-D132-F611EC1A0EA2}"/>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0838C2-3C25-AEDD-E35A-50D43D633D01}"/>
              </a:ext>
            </a:extLst>
          </p:cNvPr>
          <p:cNvSpPr>
            <a:spLocks noGrp="1"/>
          </p:cNvSpPr>
          <p:nvPr>
            <p:ph type="body" sz="quarter" idx="10"/>
          </p:nvPr>
        </p:nvSpPr>
        <p:spPr/>
        <p:txBody>
          <a:bodyPr/>
          <a:lstStyle/>
          <a:p>
            <a:r>
              <a:rPr kumimoji="1" lang="ja-JP" altLang="en-US"/>
              <a:t>生成</a:t>
            </a:r>
            <a:r>
              <a:rPr kumimoji="1" lang="en-US" altLang="ja-JP" dirty="0"/>
              <a:t>AI</a:t>
            </a:r>
            <a:r>
              <a:rPr kumimoji="1" lang="ja-JP" altLang="en-US"/>
              <a:t>とレポート</a:t>
            </a:r>
          </a:p>
        </p:txBody>
      </p:sp>
      <p:sp>
        <p:nvSpPr>
          <p:cNvPr id="11" name="正方形/長方形 10">
            <a:extLst>
              <a:ext uri="{FF2B5EF4-FFF2-40B4-BE49-F238E27FC236}">
                <a16:creationId xmlns:a16="http://schemas.microsoft.com/office/drawing/2014/main" id="{FBBDE128-9B7F-0C53-C80D-A7C99B425F15}"/>
              </a:ext>
            </a:extLst>
          </p:cNvPr>
          <p:cNvSpPr/>
          <p:nvPr/>
        </p:nvSpPr>
        <p:spPr>
          <a:xfrm>
            <a:off x="287016" y="1179016"/>
            <a:ext cx="8461448" cy="523220"/>
          </a:xfrm>
          <a:prstGeom prst="rect">
            <a:avLst/>
          </a:prstGeom>
        </p:spPr>
        <p:txBody>
          <a:bodyPr wrap="square">
            <a:spAutoFit/>
          </a:bodyPr>
          <a:lstStyle/>
          <a:p>
            <a:r>
              <a:rPr lang="en-US" altLang="ja-JP" sz="2800" dirty="0"/>
              <a:t>Q:</a:t>
            </a:r>
            <a:r>
              <a:rPr lang="ja-JP" altLang="en-US" sz="2800"/>
              <a:t>なぜ生成</a:t>
            </a:r>
            <a:r>
              <a:rPr lang="en-US" altLang="ja-JP" sz="2800" dirty="0"/>
              <a:t>AI</a:t>
            </a:r>
            <a:r>
              <a:rPr lang="ja-JP" altLang="en-US" sz="2800"/>
              <a:t>でレポートを作成してはならないか？</a:t>
            </a:r>
          </a:p>
        </p:txBody>
      </p:sp>
      <p:pic>
        <p:nvPicPr>
          <p:cNvPr id="1026" name="Picture 2" descr="スーツを着た男性のイラスト（疑問に思う顔）">
            <a:extLst>
              <a:ext uri="{FF2B5EF4-FFF2-40B4-BE49-F238E27FC236}">
                <a16:creationId xmlns:a16="http://schemas.microsoft.com/office/drawing/2014/main" id="{F0B92EE8-3685-D144-9D26-405B50A86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60519"/>
            <a:ext cx="1164370" cy="158417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F4995AF-263C-46FF-7084-2A320AA6B181}"/>
              </a:ext>
            </a:extLst>
          </p:cNvPr>
          <p:cNvSpPr/>
          <p:nvPr/>
        </p:nvSpPr>
        <p:spPr>
          <a:xfrm>
            <a:off x="3163787" y="2261090"/>
            <a:ext cx="2816426" cy="584775"/>
          </a:xfrm>
          <a:prstGeom prst="rect">
            <a:avLst/>
          </a:prstGeom>
        </p:spPr>
        <p:txBody>
          <a:bodyPr wrap="square">
            <a:spAutoFit/>
          </a:bodyPr>
          <a:lstStyle/>
          <a:p>
            <a:r>
              <a:rPr lang="ja-JP" altLang="en-US" sz="3200"/>
              <a:t>不正だから？</a:t>
            </a:r>
          </a:p>
        </p:txBody>
      </p:sp>
      <p:pic>
        <p:nvPicPr>
          <p:cNvPr id="1028" name="Picture 4" descr="先生のイラスト（女性）">
            <a:extLst>
              <a:ext uri="{FF2B5EF4-FFF2-40B4-BE49-F238E27FC236}">
                <a16:creationId xmlns:a16="http://schemas.microsoft.com/office/drawing/2014/main" id="{741A3A30-F9A8-A36F-3A84-257270849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087" y="4097216"/>
            <a:ext cx="1887007" cy="246131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27E7840-3B65-EE5E-38B0-0732524A0133}"/>
              </a:ext>
            </a:extLst>
          </p:cNvPr>
          <p:cNvSpPr txBox="1"/>
          <p:nvPr/>
        </p:nvSpPr>
        <p:spPr>
          <a:xfrm>
            <a:off x="3491880" y="2953587"/>
            <a:ext cx="2877711" cy="369332"/>
          </a:xfrm>
          <a:prstGeom prst="rect">
            <a:avLst/>
          </a:prstGeom>
          <a:noFill/>
        </p:spPr>
        <p:txBody>
          <a:bodyPr wrap="none" rtlCol="0">
            <a:spAutoFit/>
          </a:bodyPr>
          <a:lstStyle/>
          <a:p>
            <a:r>
              <a:rPr kumimoji="1" lang="en-US" altLang="ja-JP" dirty="0"/>
              <a:t>(</a:t>
            </a:r>
            <a:r>
              <a:rPr kumimoji="1" lang="ja-JP" altLang="en-US"/>
              <a:t>もちろんそれもあるけど</a:t>
            </a:r>
            <a:r>
              <a:rPr kumimoji="1" lang="en-US" altLang="ja-JP" dirty="0"/>
              <a:t>)</a:t>
            </a:r>
            <a:endParaRPr kumimoji="1" lang="ja-JP" altLang="en-US"/>
          </a:p>
        </p:txBody>
      </p:sp>
      <p:sp>
        <p:nvSpPr>
          <p:cNvPr id="5" name="正方形/長方形 4">
            <a:extLst>
              <a:ext uri="{FF2B5EF4-FFF2-40B4-BE49-F238E27FC236}">
                <a16:creationId xmlns:a16="http://schemas.microsoft.com/office/drawing/2014/main" id="{5E000CD7-E0FF-B723-2A2B-B2B1E752BF92}"/>
              </a:ext>
            </a:extLst>
          </p:cNvPr>
          <p:cNvSpPr/>
          <p:nvPr/>
        </p:nvSpPr>
        <p:spPr>
          <a:xfrm>
            <a:off x="395536" y="4012136"/>
            <a:ext cx="4429000" cy="523220"/>
          </a:xfrm>
          <a:prstGeom prst="rect">
            <a:avLst/>
          </a:prstGeom>
        </p:spPr>
        <p:txBody>
          <a:bodyPr wrap="square">
            <a:spAutoFit/>
          </a:bodyPr>
          <a:lstStyle/>
          <a:p>
            <a:r>
              <a:rPr lang="en-US" altLang="ja-JP" sz="2800" dirty="0"/>
              <a:t>A:</a:t>
            </a:r>
            <a:r>
              <a:rPr lang="ja-JP" altLang="en-US" sz="2800"/>
              <a:t>学習の機会を失うから</a:t>
            </a:r>
          </a:p>
        </p:txBody>
      </p:sp>
    </p:spTree>
    <p:extLst>
      <p:ext uri="{BB962C8B-B14F-4D97-AF65-F5344CB8AC3E}">
        <p14:creationId xmlns:p14="http://schemas.microsoft.com/office/powerpoint/2010/main" val="197597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6F7BC3-381A-4D78-53F4-26B7D78759AD}"/>
              </a:ext>
            </a:extLst>
          </p:cNvPr>
          <p:cNvSpPr>
            <a:spLocks noGrp="1"/>
          </p:cNvSpPr>
          <p:nvPr>
            <p:ph type="body" sz="quarter" idx="10"/>
          </p:nvPr>
        </p:nvSpPr>
        <p:spPr/>
        <p:txBody>
          <a:bodyPr/>
          <a:lstStyle/>
          <a:p>
            <a:r>
              <a:rPr kumimoji="1" lang="ja-JP" altLang="en-US"/>
              <a:t>生成</a:t>
            </a:r>
            <a:r>
              <a:rPr kumimoji="1" lang="en-US" altLang="ja-JP" dirty="0"/>
              <a:t>AI</a:t>
            </a:r>
            <a:r>
              <a:rPr kumimoji="1" lang="ja-JP" altLang="en-US"/>
              <a:t>とレポート</a:t>
            </a:r>
          </a:p>
        </p:txBody>
      </p:sp>
      <p:sp>
        <p:nvSpPr>
          <p:cNvPr id="3" name="テキスト ボックス 2">
            <a:extLst>
              <a:ext uri="{FF2B5EF4-FFF2-40B4-BE49-F238E27FC236}">
                <a16:creationId xmlns:a16="http://schemas.microsoft.com/office/drawing/2014/main" id="{98A1237D-8C56-F1AC-6C88-F10B1DC95D88}"/>
              </a:ext>
            </a:extLst>
          </p:cNvPr>
          <p:cNvSpPr txBox="1"/>
          <p:nvPr/>
        </p:nvSpPr>
        <p:spPr>
          <a:xfrm>
            <a:off x="395536" y="1107928"/>
            <a:ext cx="8568952" cy="1077218"/>
          </a:xfrm>
          <a:prstGeom prst="rect">
            <a:avLst/>
          </a:prstGeom>
          <a:noFill/>
        </p:spPr>
        <p:txBody>
          <a:bodyPr wrap="square" rtlCol="0">
            <a:spAutoFit/>
          </a:bodyPr>
          <a:lstStyle/>
          <a:p>
            <a:r>
              <a:rPr lang="ja-JP" altLang="en-US" sz="3200"/>
              <a:t>文章を正しく読み、正しく書くのは極めて重要な能力であり、是非大学で学んで欲しい</a:t>
            </a:r>
            <a:endParaRPr kumimoji="1" lang="en-US" altLang="ja-JP" sz="3200" dirty="0"/>
          </a:p>
        </p:txBody>
      </p:sp>
      <p:pic>
        <p:nvPicPr>
          <p:cNvPr id="4098" name="Picture 2" descr="焦って書類を書く白衣の人のイラスト（男性）">
            <a:extLst>
              <a:ext uri="{FF2B5EF4-FFF2-40B4-BE49-F238E27FC236}">
                <a16:creationId xmlns:a16="http://schemas.microsoft.com/office/drawing/2014/main" id="{B0004721-DBFF-2702-3598-B1458587B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8332"/>
            <a:ext cx="2167384" cy="238174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5C2EAFF-AF80-51C8-3D09-66080905FD02}"/>
              </a:ext>
            </a:extLst>
          </p:cNvPr>
          <p:cNvSpPr txBox="1"/>
          <p:nvPr/>
        </p:nvSpPr>
        <p:spPr>
          <a:xfrm>
            <a:off x="287524" y="5053259"/>
            <a:ext cx="8568952" cy="954107"/>
          </a:xfrm>
          <a:prstGeom prst="rect">
            <a:avLst/>
          </a:prstGeom>
          <a:noFill/>
        </p:spPr>
        <p:txBody>
          <a:bodyPr wrap="square" rtlCol="0">
            <a:spAutoFit/>
          </a:bodyPr>
          <a:lstStyle/>
          <a:p>
            <a:r>
              <a:rPr kumimoji="1" lang="ja-JP" altLang="en-US" sz="2800"/>
              <a:t>生成</a:t>
            </a:r>
            <a:r>
              <a:rPr kumimoji="1" lang="en-US" altLang="ja-JP" sz="2800" dirty="0"/>
              <a:t>AI</a:t>
            </a:r>
            <a:r>
              <a:rPr kumimoji="1" lang="ja-JP" altLang="en-US" sz="2800"/>
              <a:t>に文章生成を任せてしまうと、文章を書く能力が身につかない</a:t>
            </a:r>
          </a:p>
        </p:txBody>
      </p:sp>
      <p:pic>
        <p:nvPicPr>
          <p:cNvPr id="5" name="Picture 2" descr="眠そうに働く会社員のイラスト（男性）">
            <a:extLst>
              <a:ext uri="{FF2B5EF4-FFF2-40B4-BE49-F238E27FC236}">
                <a16:creationId xmlns:a16="http://schemas.microsoft.com/office/drawing/2014/main" id="{42A7DFF9-0016-D004-851A-E5EC42F68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544883"/>
            <a:ext cx="2369833" cy="238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89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E1EEB0-AFC3-2033-23B4-32C8C9271BDD}"/>
              </a:ext>
            </a:extLst>
          </p:cNvPr>
          <p:cNvSpPr>
            <a:spLocks noGrp="1"/>
          </p:cNvSpPr>
          <p:nvPr>
            <p:ph type="body" sz="quarter" idx="10"/>
          </p:nvPr>
        </p:nvSpPr>
        <p:spPr/>
        <p:txBody>
          <a:bodyPr/>
          <a:lstStyle/>
          <a:p>
            <a:r>
              <a:rPr lang="ja-JP" altLang="en-US"/>
              <a:t>生成</a:t>
            </a:r>
            <a:r>
              <a:rPr lang="en-US" altLang="ja-JP" dirty="0"/>
              <a:t>AI</a:t>
            </a:r>
            <a:r>
              <a:rPr lang="ja-JP" altLang="en-US"/>
              <a:t>とレポート</a:t>
            </a:r>
          </a:p>
        </p:txBody>
      </p:sp>
      <p:pic>
        <p:nvPicPr>
          <p:cNvPr id="3" name="Picture 2" descr="スーツを着た男性のイラスト（疑問に思う顔）">
            <a:extLst>
              <a:ext uri="{FF2B5EF4-FFF2-40B4-BE49-F238E27FC236}">
                <a16:creationId xmlns:a16="http://schemas.microsoft.com/office/drawing/2014/main" id="{6BD88A6A-6A60-84D0-87DA-A396F4271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024134"/>
            <a:ext cx="1164370" cy="158417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EA540AEE-67AA-ED90-CEC1-BB80B044F883}"/>
              </a:ext>
            </a:extLst>
          </p:cNvPr>
          <p:cNvSpPr/>
          <p:nvPr/>
        </p:nvSpPr>
        <p:spPr>
          <a:xfrm>
            <a:off x="1042592" y="1034733"/>
            <a:ext cx="8101408" cy="954107"/>
          </a:xfrm>
          <a:prstGeom prst="rect">
            <a:avLst/>
          </a:prstGeom>
        </p:spPr>
        <p:txBody>
          <a:bodyPr wrap="square">
            <a:spAutoFit/>
          </a:bodyPr>
          <a:lstStyle/>
          <a:p>
            <a:r>
              <a:rPr lang="en-US" altLang="ja-JP" sz="2800" dirty="0"/>
              <a:t>AI</a:t>
            </a:r>
            <a:r>
              <a:rPr lang="ja-JP" altLang="en-US" sz="2800"/>
              <a:t>にできることを、なぜ人間がやらないといけないの？</a:t>
            </a:r>
          </a:p>
        </p:txBody>
      </p:sp>
      <p:sp>
        <p:nvSpPr>
          <p:cNvPr id="5" name="正方形/長方形 4">
            <a:extLst>
              <a:ext uri="{FF2B5EF4-FFF2-40B4-BE49-F238E27FC236}">
                <a16:creationId xmlns:a16="http://schemas.microsoft.com/office/drawing/2014/main" id="{7A37DC8D-B110-E272-5CEB-920329FDD387}"/>
              </a:ext>
            </a:extLst>
          </p:cNvPr>
          <p:cNvSpPr/>
          <p:nvPr/>
        </p:nvSpPr>
        <p:spPr>
          <a:xfrm>
            <a:off x="467544" y="1034733"/>
            <a:ext cx="675116" cy="523220"/>
          </a:xfrm>
          <a:prstGeom prst="rect">
            <a:avLst/>
          </a:prstGeom>
        </p:spPr>
        <p:txBody>
          <a:bodyPr wrap="square">
            <a:spAutoFit/>
          </a:bodyPr>
          <a:lstStyle/>
          <a:p>
            <a:r>
              <a:rPr lang="en-US" altLang="ja-JP" sz="2800" dirty="0"/>
              <a:t>Q:</a:t>
            </a:r>
            <a:endParaRPr lang="ja-JP" altLang="en-US" sz="2800"/>
          </a:p>
        </p:txBody>
      </p:sp>
      <p:sp>
        <p:nvSpPr>
          <p:cNvPr id="7" name="正方形/長方形 6">
            <a:extLst>
              <a:ext uri="{FF2B5EF4-FFF2-40B4-BE49-F238E27FC236}">
                <a16:creationId xmlns:a16="http://schemas.microsoft.com/office/drawing/2014/main" id="{D3C2C96F-DD68-6B62-9C04-489F6CF970C0}"/>
              </a:ext>
            </a:extLst>
          </p:cNvPr>
          <p:cNvSpPr/>
          <p:nvPr/>
        </p:nvSpPr>
        <p:spPr>
          <a:xfrm>
            <a:off x="1042592" y="3885845"/>
            <a:ext cx="6697760" cy="523220"/>
          </a:xfrm>
          <a:prstGeom prst="rect">
            <a:avLst/>
          </a:prstGeom>
        </p:spPr>
        <p:txBody>
          <a:bodyPr wrap="square">
            <a:spAutoFit/>
          </a:bodyPr>
          <a:lstStyle/>
          <a:p>
            <a:r>
              <a:rPr lang="en-US" altLang="ja-JP" sz="2800" dirty="0"/>
              <a:t>AI</a:t>
            </a:r>
            <a:r>
              <a:rPr lang="ja-JP" altLang="en-US" sz="2800"/>
              <a:t>の出力に責任を取れるようにするため</a:t>
            </a:r>
          </a:p>
        </p:txBody>
      </p:sp>
      <p:sp>
        <p:nvSpPr>
          <p:cNvPr id="8" name="正方形/長方形 7">
            <a:extLst>
              <a:ext uri="{FF2B5EF4-FFF2-40B4-BE49-F238E27FC236}">
                <a16:creationId xmlns:a16="http://schemas.microsoft.com/office/drawing/2014/main" id="{4EE09CD3-225A-E5EA-4FB0-8E2C1894E177}"/>
              </a:ext>
            </a:extLst>
          </p:cNvPr>
          <p:cNvSpPr/>
          <p:nvPr/>
        </p:nvSpPr>
        <p:spPr>
          <a:xfrm>
            <a:off x="467544" y="3885845"/>
            <a:ext cx="675116" cy="523220"/>
          </a:xfrm>
          <a:prstGeom prst="rect">
            <a:avLst/>
          </a:prstGeom>
        </p:spPr>
        <p:txBody>
          <a:bodyPr wrap="square">
            <a:spAutoFit/>
          </a:bodyPr>
          <a:lstStyle/>
          <a:p>
            <a:r>
              <a:rPr lang="en-US" altLang="ja-JP" sz="2800" dirty="0"/>
              <a:t>A:</a:t>
            </a:r>
            <a:endParaRPr lang="ja-JP" altLang="en-US" sz="2800"/>
          </a:p>
        </p:txBody>
      </p:sp>
      <p:pic>
        <p:nvPicPr>
          <p:cNvPr id="9" name="Picture 4" descr="先生のイラスト（女性）">
            <a:extLst>
              <a:ext uri="{FF2B5EF4-FFF2-40B4-BE49-F238E27FC236}">
                <a16:creationId xmlns:a16="http://schemas.microsoft.com/office/drawing/2014/main" id="{CA551008-CC13-8587-F9DA-073452ED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5321" y="4655119"/>
            <a:ext cx="1665031" cy="217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860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08F801-DCFF-61B5-E0DA-15BB85640FCB}"/>
              </a:ext>
            </a:extLst>
          </p:cNvPr>
          <p:cNvSpPr>
            <a:spLocks noGrp="1"/>
          </p:cNvSpPr>
          <p:nvPr>
            <p:ph type="body" sz="quarter" idx="10"/>
          </p:nvPr>
        </p:nvSpPr>
        <p:spPr/>
        <p:txBody>
          <a:bodyPr/>
          <a:lstStyle/>
          <a:p>
            <a:r>
              <a:rPr kumimoji="1" lang="en-US" altLang="ja-JP" dirty="0"/>
              <a:t>AI</a:t>
            </a:r>
            <a:r>
              <a:rPr kumimoji="1" lang="ja-JP" altLang="en-US"/>
              <a:t>と仕事</a:t>
            </a:r>
          </a:p>
        </p:txBody>
      </p:sp>
      <p:pic>
        <p:nvPicPr>
          <p:cNvPr id="6146" name="Picture 2" descr="玩具のロボットのイラスト（青）">
            <a:extLst>
              <a:ext uri="{FF2B5EF4-FFF2-40B4-BE49-F238E27FC236}">
                <a16:creationId xmlns:a16="http://schemas.microsoft.com/office/drawing/2014/main" id="{0F4D66E8-A698-7346-D7DD-4280D332C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27" y="2872934"/>
            <a:ext cx="1138585" cy="13885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パソコンを使うサラリーマンのイラスト">
            <a:extLst>
              <a:ext uri="{FF2B5EF4-FFF2-40B4-BE49-F238E27FC236}">
                <a16:creationId xmlns:a16="http://schemas.microsoft.com/office/drawing/2014/main" id="{32A37CB6-888B-0D77-1E89-8379E82C1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45982"/>
            <a:ext cx="1452580" cy="145988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会社で働く人のイラスト（男性）">
            <a:extLst>
              <a:ext uri="{FF2B5EF4-FFF2-40B4-BE49-F238E27FC236}">
                <a16:creationId xmlns:a16="http://schemas.microsoft.com/office/drawing/2014/main" id="{6BB5F862-5C99-52A7-1DAB-50BB5EE7B2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440" y="2890393"/>
            <a:ext cx="1371059" cy="137105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0661E6A6-6203-04F1-26CF-D40BAC1962C0}"/>
              </a:ext>
            </a:extLst>
          </p:cNvPr>
          <p:cNvSpPr txBox="1"/>
          <p:nvPr/>
        </p:nvSpPr>
        <p:spPr>
          <a:xfrm>
            <a:off x="105372" y="1275169"/>
            <a:ext cx="7861447" cy="461665"/>
          </a:xfrm>
          <a:prstGeom prst="rect">
            <a:avLst/>
          </a:prstGeom>
          <a:noFill/>
        </p:spPr>
        <p:txBody>
          <a:bodyPr wrap="none" rtlCol="0">
            <a:spAutoFit/>
          </a:bodyPr>
          <a:lstStyle/>
          <a:p>
            <a:r>
              <a:rPr kumimoji="1" lang="ja-JP" altLang="en-US" sz="2400"/>
              <a:t>上司からなにかの仕事を頼まれ、それを</a:t>
            </a:r>
            <a:r>
              <a:rPr kumimoji="1" lang="en-US" altLang="ja-JP" sz="2400" dirty="0"/>
              <a:t>AI</a:t>
            </a:r>
            <a:r>
              <a:rPr kumimoji="1" lang="ja-JP" altLang="en-US" sz="2400"/>
              <a:t>に丸投げした</a:t>
            </a:r>
          </a:p>
        </p:txBody>
      </p:sp>
      <p:sp>
        <p:nvSpPr>
          <p:cNvPr id="4" name="右矢印 3">
            <a:extLst>
              <a:ext uri="{FF2B5EF4-FFF2-40B4-BE49-F238E27FC236}">
                <a16:creationId xmlns:a16="http://schemas.microsoft.com/office/drawing/2014/main" id="{A05649A3-7C19-A504-2B4C-04F2D57346D7}"/>
              </a:ext>
            </a:extLst>
          </p:cNvPr>
          <p:cNvSpPr/>
          <p:nvPr/>
        </p:nvSpPr>
        <p:spPr>
          <a:xfrm>
            <a:off x="1776108"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4">
            <a:extLst>
              <a:ext uri="{FF2B5EF4-FFF2-40B4-BE49-F238E27FC236}">
                <a16:creationId xmlns:a16="http://schemas.microsoft.com/office/drawing/2014/main" id="{9FC4396E-0A01-8D7A-616A-82E825B3B2B9}"/>
              </a:ext>
            </a:extLst>
          </p:cNvPr>
          <p:cNvSpPr/>
          <p:nvPr/>
        </p:nvSpPr>
        <p:spPr>
          <a:xfrm>
            <a:off x="5652120"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602B473-05E3-9ABB-2F0F-63A099B986B4}"/>
              </a:ext>
            </a:extLst>
          </p:cNvPr>
          <p:cNvSpPr txBox="1"/>
          <p:nvPr/>
        </p:nvSpPr>
        <p:spPr>
          <a:xfrm>
            <a:off x="1907704" y="2564904"/>
            <a:ext cx="1107996" cy="369332"/>
          </a:xfrm>
          <a:prstGeom prst="rect">
            <a:avLst/>
          </a:prstGeom>
          <a:noFill/>
        </p:spPr>
        <p:txBody>
          <a:bodyPr wrap="none" rtlCol="0">
            <a:spAutoFit/>
          </a:bodyPr>
          <a:lstStyle/>
          <a:p>
            <a:r>
              <a:rPr kumimoji="1" lang="ja-JP" altLang="en-US"/>
              <a:t>仕事依頼</a:t>
            </a:r>
          </a:p>
        </p:txBody>
      </p:sp>
      <p:sp>
        <p:nvSpPr>
          <p:cNvPr id="7" name="テキスト ボックス 6">
            <a:extLst>
              <a:ext uri="{FF2B5EF4-FFF2-40B4-BE49-F238E27FC236}">
                <a16:creationId xmlns:a16="http://schemas.microsoft.com/office/drawing/2014/main" id="{9BE94325-827C-DEC6-6324-5A384F602AA7}"/>
              </a:ext>
            </a:extLst>
          </p:cNvPr>
          <p:cNvSpPr txBox="1"/>
          <p:nvPr/>
        </p:nvSpPr>
        <p:spPr>
          <a:xfrm>
            <a:off x="5910122" y="2564904"/>
            <a:ext cx="877163" cy="369332"/>
          </a:xfrm>
          <a:prstGeom prst="rect">
            <a:avLst/>
          </a:prstGeom>
          <a:noFill/>
        </p:spPr>
        <p:txBody>
          <a:bodyPr wrap="none" rtlCol="0">
            <a:spAutoFit/>
          </a:bodyPr>
          <a:lstStyle/>
          <a:p>
            <a:r>
              <a:rPr kumimoji="1" lang="ja-JP" altLang="en-US"/>
              <a:t>丸投げ</a:t>
            </a:r>
          </a:p>
        </p:txBody>
      </p:sp>
      <p:sp>
        <p:nvSpPr>
          <p:cNvPr id="8" name="右矢印 7">
            <a:extLst>
              <a:ext uri="{FF2B5EF4-FFF2-40B4-BE49-F238E27FC236}">
                <a16:creationId xmlns:a16="http://schemas.microsoft.com/office/drawing/2014/main" id="{DAE3F027-1CD5-1776-713D-9BCB2B84193B}"/>
              </a:ext>
            </a:extLst>
          </p:cNvPr>
          <p:cNvSpPr/>
          <p:nvPr/>
        </p:nvSpPr>
        <p:spPr>
          <a:xfrm rot="10800000">
            <a:off x="5580112" y="357592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1EC473D-BCE3-6A80-1DE4-C636F5CAB09B}"/>
              </a:ext>
            </a:extLst>
          </p:cNvPr>
          <p:cNvSpPr txBox="1"/>
          <p:nvPr/>
        </p:nvSpPr>
        <p:spPr>
          <a:xfrm>
            <a:off x="5580111" y="4161517"/>
            <a:ext cx="1800493" cy="369332"/>
          </a:xfrm>
          <a:prstGeom prst="rect">
            <a:avLst/>
          </a:prstGeom>
          <a:noFill/>
        </p:spPr>
        <p:txBody>
          <a:bodyPr wrap="none" rtlCol="0">
            <a:spAutoFit/>
          </a:bodyPr>
          <a:lstStyle/>
          <a:p>
            <a:r>
              <a:rPr kumimoji="1" lang="ja-JP" altLang="en-US"/>
              <a:t>生成された仕事</a:t>
            </a:r>
          </a:p>
        </p:txBody>
      </p:sp>
      <p:sp>
        <p:nvSpPr>
          <p:cNvPr id="10" name="右矢印 9">
            <a:extLst>
              <a:ext uri="{FF2B5EF4-FFF2-40B4-BE49-F238E27FC236}">
                <a16:creationId xmlns:a16="http://schemas.microsoft.com/office/drawing/2014/main" id="{29595EA3-9551-E706-9BEA-819CCDF07F28}"/>
              </a:ext>
            </a:extLst>
          </p:cNvPr>
          <p:cNvSpPr/>
          <p:nvPr/>
        </p:nvSpPr>
        <p:spPr>
          <a:xfrm rot="10800000">
            <a:off x="1733748" y="3726065"/>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83831FB-312F-967A-2C8D-F0F9C7694A26}"/>
              </a:ext>
            </a:extLst>
          </p:cNvPr>
          <p:cNvSpPr txBox="1"/>
          <p:nvPr/>
        </p:nvSpPr>
        <p:spPr>
          <a:xfrm>
            <a:off x="1896783" y="4142924"/>
            <a:ext cx="1569660" cy="369332"/>
          </a:xfrm>
          <a:prstGeom prst="rect">
            <a:avLst/>
          </a:prstGeom>
          <a:noFill/>
        </p:spPr>
        <p:txBody>
          <a:bodyPr wrap="none" rtlCol="0">
            <a:spAutoFit/>
          </a:bodyPr>
          <a:lstStyle/>
          <a:p>
            <a:r>
              <a:rPr kumimoji="1" lang="ja-JP" altLang="en-US"/>
              <a:t>そのままパス</a:t>
            </a:r>
          </a:p>
        </p:txBody>
      </p:sp>
      <p:sp>
        <p:nvSpPr>
          <p:cNvPr id="12" name="テキスト ボックス 11">
            <a:extLst>
              <a:ext uri="{FF2B5EF4-FFF2-40B4-BE49-F238E27FC236}">
                <a16:creationId xmlns:a16="http://schemas.microsoft.com/office/drawing/2014/main" id="{44EBE4BB-127C-69AC-BB0C-AD983D4899A0}"/>
              </a:ext>
            </a:extLst>
          </p:cNvPr>
          <p:cNvSpPr txBox="1"/>
          <p:nvPr/>
        </p:nvSpPr>
        <p:spPr>
          <a:xfrm>
            <a:off x="546245" y="5728526"/>
            <a:ext cx="7861447" cy="461665"/>
          </a:xfrm>
          <a:prstGeom prst="rect">
            <a:avLst/>
          </a:prstGeom>
          <a:noFill/>
        </p:spPr>
        <p:txBody>
          <a:bodyPr wrap="square" rtlCol="0">
            <a:spAutoFit/>
          </a:bodyPr>
          <a:lstStyle/>
          <a:p>
            <a:r>
              <a:rPr kumimoji="1" lang="ja-JP" altLang="en-US" sz="2400"/>
              <a:t>この人は、生成された結果について理解できていない</a:t>
            </a:r>
          </a:p>
        </p:txBody>
      </p:sp>
      <p:pic>
        <p:nvPicPr>
          <p:cNvPr id="6152" name="Picture 8" descr="書類とペンのイラスト">
            <a:extLst>
              <a:ext uri="{FF2B5EF4-FFF2-40B4-BE49-F238E27FC236}">
                <a16:creationId xmlns:a16="http://schemas.microsoft.com/office/drawing/2014/main" id="{E4D6BCEA-742C-C86F-F46F-24209DCC60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592" y="4512256"/>
            <a:ext cx="695649" cy="6956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書類とペンのイラスト">
            <a:extLst>
              <a:ext uri="{FF2B5EF4-FFF2-40B4-BE49-F238E27FC236}">
                <a16:creationId xmlns:a16="http://schemas.microsoft.com/office/drawing/2014/main" id="{4BA16770-6787-3F5E-7FA8-BC66289DC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69" y="4530849"/>
            <a:ext cx="695649" cy="69564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矢印コネクタ 14">
            <a:extLst>
              <a:ext uri="{FF2B5EF4-FFF2-40B4-BE49-F238E27FC236}">
                <a16:creationId xmlns:a16="http://schemas.microsoft.com/office/drawing/2014/main" id="{E951D1F6-692C-1E87-BB42-469E5A969E22}"/>
              </a:ext>
            </a:extLst>
          </p:cNvPr>
          <p:cNvCxnSpPr>
            <a:cxnSpLocks/>
            <a:stCxn id="12" idx="0"/>
            <a:endCxn id="6150" idx="2"/>
          </p:cNvCxnSpPr>
          <p:nvPr/>
        </p:nvCxnSpPr>
        <p:spPr>
          <a:xfrm flipV="1">
            <a:off x="4476969" y="4261452"/>
            <a:ext cx="1" cy="14670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39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96835-3A70-FF62-264B-46914339E517}"/>
            </a:ext>
          </a:extLst>
        </p:cNvPr>
        <p:cNvGrpSpPr/>
        <p:nvPr/>
      </p:nvGrpSpPr>
      <p:grpSpPr>
        <a:xfrm>
          <a:off x="0" y="0"/>
          <a:ext cx="0" cy="0"/>
          <a:chOff x="0" y="0"/>
          <a:chExt cx="0" cy="0"/>
        </a:xfrm>
      </p:grpSpPr>
      <p:sp>
        <p:nvSpPr>
          <p:cNvPr id="25" name="角丸四角形吹き出し 24">
            <a:extLst>
              <a:ext uri="{FF2B5EF4-FFF2-40B4-BE49-F238E27FC236}">
                <a16:creationId xmlns:a16="http://schemas.microsoft.com/office/drawing/2014/main" id="{35BECF31-B325-D43F-617E-32247E55E209}"/>
              </a:ext>
            </a:extLst>
          </p:cNvPr>
          <p:cNvSpPr/>
          <p:nvPr/>
        </p:nvSpPr>
        <p:spPr>
          <a:xfrm>
            <a:off x="3961298" y="4420268"/>
            <a:ext cx="1351714" cy="562954"/>
          </a:xfrm>
          <a:prstGeom prst="wedgeRoundRectCallout">
            <a:avLst>
              <a:gd name="adj1" fmla="val -28149"/>
              <a:gd name="adj2" fmla="val -7560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55E012C8-6ABC-A8B1-5CFE-D2E210A7A4EF}"/>
              </a:ext>
            </a:extLst>
          </p:cNvPr>
          <p:cNvSpPr txBox="1"/>
          <p:nvPr/>
        </p:nvSpPr>
        <p:spPr>
          <a:xfrm>
            <a:off x="4064445" y="4470912"/>
            <a:ext cx="1210588" cy="461665"/>
          </a:xfrm>
          <a:prstGeom prst="rect">
            <a:avLst/>
          </a:prstGeom>
          <a:noFill/>
        </p:spPr>
        <p:txBody>
          <a:bodyPr wrap="none" rtlCol="0">
            <a:spAutoFit/>
          </a:bodyPr>
          <a:lstStyle/>
          <a:p>
            <a:r>
              <a:rPr kumimoji="1" lang="ja-JP" altLang="en-US" sz="1200"/>
              <a:t>それは</a:t>
            </a:r>
            <a:r>
              <a:rPr kumimoji="1" lang="en-US" altLang="ja-JP" sz="1200" dirty="0"/>
              <a:t>X</a:t>
            </a:r>
            <a:r>
              <a:rPr kumimoji="1" lang="ja-JP" altLang="en-US" sz="1200"/>
              <a:t>だから</a:t>
            </a:r>
            <a:endParaRPr kumimoji="1" lang="en-US" altLang="ja-JP" sz="1200" dirty="0"/>
          </a:p>
          <a:p>
            <a:r>
              <a:rPr lang="ja-JP" altLang="en-US" sz="1200"/>
              <a:t>だそうです</a:t>
            </a:r>
            <a:endParaRPr kumimoji="1" lang="ja-JP" altLang="en-US" sz="1200"/>
          </a:p>
        </p:txBody>
      </p:sp>
      <p:sp>
        <p:nvSpPr>
          <p:cNvPr id="21" name="角丸四角形吹き出し 20">
            <a:extLst>
              <a:ext uri="{FF2B5EF4-FFF2-40B4-BE49-F238E27FC236}">
                <a16:creationId xmlns:a16="http://schemas.microsoft.com/office/drawing/2014/main" id="{761FCA60-46D7-210E-4F2A-630EE7B11981}"/>
              </a:ext>
            </a:extLst>
          </p:cNvPr>
          <p:cNvSpPr/>
          <p:nvPr/>
        </p:nvSpPr>
        <p:spPr>
          <a:xfrm>
            <a:off x="4161605" y="2209135"/>
            <a:ext cx="1351714" cy="562954"/>
          </a:xfrm>
          <a:prstGeom prst="wedgeRoundRectCallout">
            <a:avLst>
              <a:gd name="adj1" fmla="val -33786"/>
              <a:gd name="adj2" fmla="val 6555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3358AFE-AC73-A314-66E7-64ADD0407C81}"/>
              </a:ext>
            </a:extLst>
          </p:cNvPr>
          <p:cNvSpPr txBox="1"/>
          <p:nvPr/>
        </p:nvSpPr>
        <p:spPr>
          <a:xfrm>
            <a:off x="4232168" y="2230272"/>
            <a:ext cx="1210588" cy="461665"/>
          </a:xfrm>
          <a:prstGeom prst="rect">
            <a:avLst/>
          </a:prstGeom>
          <a:noFill/>
        </p:spPr>
        <p:txBody>
          <a:bodyPr wrap="none" rtlCol="0">
            <a:spAutoFit/>
          </a:bodyPr>
          <a:lstStyle/>
          <a:p>
            <a:r>
              <a:rPr lang="ja-JP" altLang="en-US" sz="1200"/>
              <a:t>なぜ</a:t>
            </a:r>
            <a:r>
              <a:rPr lang="en-US" altLang="ja-JP" sz="1200" dirty="0"/>
              <a:t>A</a:t>
            </a:r>
            <a:r>
              <a:rPr lang="ja-JP" altLang="en-US" sz="1200"/>
              <a:t>ではなく</a:t>
            </a:r>
            <a:endParaRPr lang="en-US" altLang="ja-JP" sz="1200" dirty="0"/>
          </a:p>
          <a:p>
            <a:r>
              <a:rPr kumimoji="1" lang="en-US" altLang="ja-JP" sz="1200" dirty="0"/>
              <a:t>B</a:t>
            </a:r>
            <a:r>
              <a:rPr kumimoji="1" lang="ja-JP" altLang="en-US" sz="1200"/>
              <a:t>なのですか？</a:t>
            </a:r>
          </a:p>
        </p:txBody>
      </p:sp>
      <p:sp>
        <p:nvSpPr>
          <p:cNvPr id="2" name="テキスト プレースホルダー 1">
            <a:extLst>
              <a:ext uri="{FF2B5EF4-FFF2-40B4-BE49-F238E27FC236}">
                <a16:creationId xmlns:a16="http://schemas.microsoft.com/office/drawing/2014/main" id="{20E48CAB-94C4-B268-68B0-731718DA77B0}"/>
              </a:ext>
            </a:extLst>
          </p:cNvPr>
          <p:cNvSpPr>
            <a:spLocks noGrp="1"/>
          </p:cNvSpPr>
          <p:nvPr>
            <p:ph type="body" sz="quarter" idx="10"/>
          </p:nvPr>
        </p:nvSpPr>
        <p:spPr/>
        <p:txBody>
          <a:bodyPr/>
          <a:lstStyle/>
          <a:p>
            <a:r>
              <a:rPr lang="en-US" altLang="ja-JP" dirty="0"/>
              <a:t>AI</a:t>
            </a:r>
            <a:r>
              <a:rPr lang="ja-JP" altLang="en-US"/>
              <a:t>と仕事</a:t>
            </a:r>
          </a:p>
        </p:txBody>
      </p:sp>
      <p:pic>
        <p:nvPicPr>
          <p:cNvPr id="4" name="Picture 2" descr="玩具のロボットのイラスト（青）">
            <a:extLst>
              <a:ext uri="{FF2B5EF4-FFF2-40B4-BE49-F238E27FC236}">
                <a16:creationId xmlns:a16="http://schemas.microsoft.com/office/drawing/2014/main" id="{4A898D4C-8C7E-9E52-1E43-60AF18673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27" y="2872934"/>
            <a:ext cx="1138585" cy="1388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パソコンを使うサラリーマンのイラスト">
            <a:extLst>
              <a:ext uri="{FF2B5EF4-FFF2-40B4-BE49-F238E27FC236}">
                <a16:creationId xmlns:a16="http://schemas.microsoft.com/office/drawing/2014/main" id="{3CB386E9-E076-BB07-836C-914D5E6E0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45982"/>
            <a:ext cx="1452580" cy="1459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会社で働く人のイラスト（男性）">
            <a:extLst>
              <a:ext uri="{FF2B5EF4-FFF2-40B4-BE49-F238E27FC236}">
                <a16:creationId xmlns:a16="http://schemas.microsoft.com/office/drawing/2014/main" id="{3ED49060-FE92-3226-2527-54FE646E1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440" y="2890393"/>
            <a:ext cx="1371059" cy="1371059"/>
          </a:xfrm>
          <a:prstGeom prst="rect">
            <a:avLst/>
          </a:prstGeom>
          <a:noFill/>
          <a:extLst>
            <a:ext uri="{909E8E84-426E-40DD-AFC4-6F175D3DCCD1}">
              <a14:hiddenFill xmlns:a14="http://schemas.microsoft.com/office/drawing/2010/main">
                <a:solidFill>
                  <a:srgbClr val="FFFFFF"/>
                </a:solidFill>
              </a14:hiddenFill>
            </a:ext>
          </a:extLst>
        </p:spPr>
      </p:pic>
      <p:sp>
        <p:nvSpPr>
          <p:cNvPr id="7" name="右矢印 6">
            <a:extLst>
              <a:ext uri="{FF2B5EF4-FFF2-40B4-BE49-F238E27FC236}">
                <a16:creationId xmlns:a16="http://schemas.microsoft.com/office/drawing/2014/main" id="{36A95C72-11BC-DE07-5517-B35CD3D34ED1}"/>
              </a:ext>
            </a:extLst>
          </p:cNvPr>
          <p:cNvSpPr/>
          <p:nvPr/>
        </p:nvSpPr>
        <p:spPr>
          <a:xfrm>
            <a:off x="1776108"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633540C8-80F8-FD2F-F1EB-66DA2E234BBF}"/>
              </a:ext>
            </a:extLst>
          </p:cNvPr>
          <p:cNvSpPr/>
          <p:nvPr/>
        </p:nvSpPr>
        <p:spPr>
          <a:xfrm>
            <a:off x="5652120"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20E58D0-0A82-CB4C-1C8E-AD4085886D07}"/>
              </a:ext>
            </a:extLst>
          </p:cNvPr>
          <p:cNvSpPr txBox="1"/>
          <p:nvPr/>
        </p:nvSpPr>
        <p:spPr>
          <a:xfrm>
            <a:off x="2035282" y="2555269"/>
            <a:ext cx="646331" cy="369332"/>
          </a:xfrm>
          <a:prstGeom prst="rect">
            <a:avLst/>
          </a:prstGeom>
          <a:noFill/>
        </p:spPr>
        <p:txBody>
          <a:bodyPr wrap="none" rtlCol="0">
            <a:spAutoFit/>
          </a:bodyPr>
          <a:lstStyle/>
          <a:p>
            <a:r>
              <a:rPr kumimoji="1" lang="ja-JP" altLang="en-US"/>
              <a:t>質問</a:t>
            </a:r>
          </a:p>
        </p:txBody>
      </p:sp>
      <p:sp>
        <p:nvSpPr>
          <p:cNvPr id="10" name="テキスト ボックス 9">
            <a:extLst>
              <a:ext uri="{FF2B5EF4-FFF2-40B4-BE49-F238E27FC236}">
                <a16:creationId xmlns:a16="http://schemas.microsoft.com/office/drawing/2014/main" id="{64EDD6FB-9E22-A074-BDB9-010D0725B455}"/>
              </a:ext>
            </a:extLst>
          </p:cNvPr>
          <p:cNvSpPr txBox="1"/>
          <p:nvPr/>
        </p:nvSpPr>
        <p:spPr>
          <a:xfrm>
            <a:off x="5910122" y="2564904"/>
            <a:ext cx="877163" cy="369332"/>
          </a:xfrm>
          <a:prstGeom prst="rect">
            <a:avLst/>
          </a:prstGeom>
          <a:noFill/>
        </p:spPr>
        <p:txBody>
          <a:bodyPr wrap="none" rtlCol="0">
            <a:spAutoFit/>
          </a:bodyPr>
          <a:lstStyle/>
          <a:p>
            <a:r>
              <a:rPr kumimoji="1" lang="ja-JP" altLang="en-US"/>
              <a:t>丸投げ</a:t>
            </a:r>
          </a:p>
        </p:txBody>
      </p:sp>
      <p:sp>
        <p:nvSpPr>
          <p:cNvPr id="11" name="右矢印 10">
            <a:extLst>
              <a:ext uri="{FF2B5EF4-FFF2-40B4-BE49-F238E27FC236}">
                <a16:creationId xmlns:a16="http://schemas.microsoft.com/office/drawing/2014/main" id="{82270B6F-D716-0C80-C0C7-8F1AA5D90DD4}"/>
              </a:ext>
            </a:extLst>
          </p:cNvPr>
          <p:cNvSpPr/>
          <p:nvPr/>
        </p:nvSpPr>
        <p:spPr>
          <a:xfrm rot="10800000">
            <a:off x="5580112" y="357592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0BE818A-8AFB-E866-3A63-35ED4C97CB3F}"/>
              </a:ext>
            </a:extLst>
          </p:cNvPr>
          <p:cNvSpPr txBox="1"/>
          <p:nvPr/>
        </p:nvSpPr>
        <p:spPr>
          <a:xfrm>
            <a:off x="6311989" y="4100879"/>
            <a:ext cx="646331" cy="369332"/>
          </a:xfrm>
          <a:prstGeom prst="rect">
            <a:avLst/>
          </a:prstGeom>
          <a:noFill/>
        </p:spPr>
        <p:txBody>
          <a:bodyPr wrap="none" rtlCol="0">
            <a:spAutoFit/>
          </a:bodyPr>
          <a:lstStyle/>
          <a:p>
            <a:r>
              <a:rPr kumimoji="1" lang="ja-JP" altLang="en-US"/>
              <a:t>回答</a:t>
            </a:r>
          </a:p>
        </p:txBody>
      </p:sp>
      <p:sp>
        <p:nvSpPr>
          <p:cNvPr id="13" name="右矢印 12">
            <a:extLst>
              <a:ext uri="{FF2B5EF4-FFF2-40B4-BE49-F238E27FC236}">
                <a16:creationId xmlns:a16="http://schemas.microsoft.com/office/drawing/2014/main" id="{CA934920-5777-FA1D-6ADE-649249575BC9}"/>
              </a:ext>
            </a:extLst>
          </p:cNvPr>
          <p:cNvSpPr/>
          <p:nvPr/>
        </p:nvSpPr>
        <p:spPr>
          <a:xfrm rot="10800000">
            <a:off x="1733748" y="3726065"/>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9EBA824-BC6B-1616-EE6D-107AD99E8165}"/>
              </a:ext>
            </a:extLst>
          </p:cNvPr>
          <p:cNvSpPr txBox="1"/>
          <p:nvPr/>
        </p:nvSpPr>
        <p:spPr>
          <a:xfrm>
            <a:off x="1896783" y="4142924"/>
            <a:ext cx="1569660" cy="369332"/>
          </a:xfrm>
          <a:prstGeom prst="rect">
            <a:avLst/>
          </a:prstGeom>
          <a:noFill/>
        </p:spPr>
        <p:txBody>
          <a:bodyPr wrap="none" rtlCol="0">
            <a:spAutoFit/>
          </a:bodyPr>
          <a:lstStyle/>
          <a:p>
            <a:r>
              <a:rPr kumimoji="1" lang="ja-JP" altLang="en-US"/>
              <a:t>そのままパス</a:t>
            </a:r>
          </a:p>
        </p:txBody>
      </p:sp>
      <p:pic>
        <p:nvPicPr>
          <p:cNvPr id="15" name="Picture 8" descr="書類とペンのイラスト">
            <a:extLst>
              <a:ext uri="{FF2B5EF4-FFF2-40B4-BE49-F238E27FC236}">
                <a16:creationId xmlns:a16="http://schemas.microsoft.com/office/drawing/2014/main" id="{145EBFF3-DEB8-D1E2-9BA3-2EF0CD64EF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592" y="4512256"/>
            <a:ext cx="695649" cy="6956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書類とペンのイラスト">
            <a:extLst>
              <a:ext uri="{FF2B5EF4-FFF2-40B4-BE49-F238E27FC236}">
                <a16:creationId xmlns:a16="http://schemas.microsoft.com/office/drawing/2014/main" id="{158D9734-8D9B-4BFD-8762-439DD92CAF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69" y="4530849"/>
            <a:ext cx="695649" cy="69564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8B6603D-9F03-2F81-5226-9E108AE839F7}"/>
              </a:ext>
            </a:extLst>
          </p:cNvPr>
          <p:cNvSpPr txBox="1"/>
          <p:nvPr/>
        </p:nvSpPr>
        <p:spPr>
          <a:xfrm>
            <a:off x="179513" y="1124744"/>
            <a:ext cx="8568952" cy="830997"/>
          </a:xfrm>
          <a:prstGeom prst="rect">
            <a:avLst/>
          </a:prstGeom>
          <a:noFill/>
        </p:spPr>
        <p:txBody>
          <a:bodyPr wrap="square" rtlCol="0">
            <a:spAutoFit/>
          </a:bodyPr>
          <a:lstStyle/>
          <a:p>
            <a:r>
              <a:rPr kumimoji="1" lang="ja-JP" altLang="en-US" sz="2400"/>
              <a:t>上司から仕事に関して質問されても、内容を理解していないので全て</a:t>
            </a:r>
            <a:r>
              <a:rPr kumimoji="1" lang="en-US" altLang="ja-JP" sz="2400" dirty="0"/>
              <a:t>AI</a:t>
            </a:r>
            <a:r>
              <a:rPr kumimoji="1" lang="ja-JP" altLang="en-US" sz="2400"/>
              <a:t>に聞くことになる</a:t>
            </a:r>
          </a:p>
        </p:txBody>
      </p:sp>
      <p:sp>
        <p:nvSpPr>
          <p:cNvPr id="3" name="角丸四角形吹き出し 2">
            <a:extLst>
              <a:ext uri="{FF2B5EF4-FFF2-40B4-BE49-F238E27FC236}">
                <a16:creationId xmlns:a16="http://schemas.microsoft.com/office/drawing/2014/main" id="{9326E89F-D119-5D52-4B8F-45E38FE157EC}"/>
              </a:ext>
            </a:extLst>
          </p:cNvPr>
          <p:cNvSpPr/>
          <p:nvPr/>
        </p:nvSpPr>
        <p:spPr>
          <a:xfrm>
            <a:off x="683568" y="2283028"/>
            <a:ext cx="1351714" cy="562954"/>
          </a:xfrm>
          <a:prstGeom prst="wedgeRoundRectCallout">
            <a:avLst>
              <a:gd name="adj1" fmla="val -33786"/>
              <a:gd name="adj2" fmla="val 6555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38E95B2-3083-3D78-428B-114AD4F935E3}"/>
              </a:ext>
            </a:extLst>
          </p:cNvPr>
          <p:cNvSpPr txBox="1"/>
          <p:nvPr/>
        </p:nvSpPr>
        <p:spPr>
          <a:xfrm>
            <a:off x="754131" y="2304165"/>
            <a:ext cx="1210588" cy="461665"/>
          </a:xfrm>
          <a:prstGeom prst="rect">
            <a:avLst/>
          </a:prstGeom>
          <a:noFill/>
        </p:spPr>
        <p:txBody>
          <a:bodyPr wrap="none" rtlCol="0">
            <a:spAutoFit/>
          </a:bodyPr>
          <a:lstStyle/>
          <a:p>
            <a:r>
              <a:rPr lang="ja-JP" altLang="en-US" sz="1200"/>
              <a:t>なぜ</a:t>
            </a:r>
            <a:r>
              <a:rPr lang="en-US" altLang="ja-JP" sz="1200" dirty="0"/>
              <a:t>A</a:t>
            </a:r>
            <a:r>
              <a:rPr lang="ja-JP" altLang="en-US" sz="1200"/>
              <a:t>ではなく</a:t>
            </a:r>
            <a:endParaRPr lang="en-US" altLang="ja-JP" sz="1200" dirty="0"/>
          </a:p>
          <a:p>
            <a:r>
              <a:rPr kumimoji="1" lang="en-US" altLang="ja-JP" sz="1200" dirty="0"/>
              <a:t>B</a:t>
            </a:r>
            <a:r>
              <a:rPr kumimoji="1" lang="ja-JP" altLang="en-US" sz="1200"/>
              <a:t>なのですか？</a:t>
            </a:r>
          </a:p>
        </p:txBody>
      </p:sp>
      <p:sp>
        <p:nvSpPr>
          <p:cNvPr id="23" name="四角形吹き出し 22">
            <a:extLst>
              <a:ext uri="{FF2B5EF4-FFF2-40B4-BE49-F238E27FC236}">
                <a16:creationId xmlns:a16="http://schemas.microsoft.com/office/drawing/2014/main" id="{1FD7FF6B-2A17-F856-A984-D3ED0EC3E4E8}"/>
              </a:ext>
            </a:extLst>
          </p:cNvPr>
          <p:cNvSpPr/>
          <p:nvPr/>
        </p:nvSpPr>
        <p:spPr>
          <a:xfrm>
            <a:off x="7397528" y="4509822"/>
            <a:ext cx="1518364" cy="453502"/>
          </a:xfrm>
          <a:prstGeom prst="wedgeRectCallout">
            <a:avLst>
              <a:gd name="adj1" fmla="val -20833"/>
              <a:gd name="adj2" fmla="val -96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12F5E1F2-049F-0D6E-7C57-29C47363127A}"/>
              </a:ext>
            </a:extLst>
          </p:cNvPr>
          <p:cNvSpPr txBox="1"/>
          <p:nvPr/>
        </p:nvSpPr>
        <p:spPr>
          <a:xfrm>
            <a:off x="7397527" y="4548213"/>
            <a:ext cx="1518364" cy="276999"/>
          </a:xfrm>
          <a:prstGeom prst="rect">
            <a:avLst/>
          </a:prstGeom>
          <a:noFill/>
        </p:spPr>
        <p:txBody>
          <a:bodyPr wrap="none" rtlCol="0">
            <a:spAutoFit/>
          </a:bodyPr>
          <a:lstStyle/>
          <a:p>
            <a:r>
              <a:rPr lang="ja-JP" altLang="en-US" sz="1200"/>
              <a:t>それは</a:t>
            </a:r>
            <a:r>
              <a:rPr lang="en-US" altLang="ja-JP" sz="1200" dirty="0"/>
              <a:t>X</a:t>
            </a:r>
            <a:r>
              <a:rPr lang="ja-JP" altLang="en-US" sz="1200"/>
              <a:t>だからです</a:t>
            </a:r>
            <a:endParaRPr kumimoji="1" lang="ja-JP" altLang="en-US" sz="1200"/>
          </a:p>
        </p:txBody>
      </p:sp>
    </p:spTree>
    <p:extLst>
      <p:ext uri="{BB962C8B-B14F-4D97-AF65-F5344CB8AC3E}">
        <p14:creationId xmlns:p14="http://schemas.microsoft.com/office/powerpoint/2010/main" val="4142966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E0161-ED65-33E2-E558-D1A45269613B}"/>
            </a:ext>
          </a:extLst>
        </p:cNvPr>
        <p:cNvGrpSpPr/>
        <p:nvPr/>
      </p:nvGrpSpPr>
      <p:grpSpPr>
        <a:xfrm>
          <a:off x="0" y="0"/>
          <a:ext cx="0" cy="0"/>
          <a:chOff x="0" y="0"/>
          <a:chExt cx="0" cy="0"/>
        </a:xfrm>
      </p:grpSpPr>
      <p:sp>
        <p:nvSpPr>
          <p:cNvPr id="25" name="角丸四角形吹き出し 24">
            <a:extLst>
              <a:ext uri="{FF2B5EF4-FFF2-40B4-BE49-F238E27FC236}">
                <a16:creationId xmlns:a16="http://schemas.microsoft.com/office/drawing/2014/main" id="{B34E0747-3A52-D595-A706-75CDC3BE37E1}"/>
              </a:ext>
            </a:extLst>
          </p:cNvPr>
          <p:cNvSpPr/>
          <p:nvPr/>
        </p:nvSpPr>
        <p:spPr>
          <a:xfrm>
            <a:off x="3961298" y="4420268"/>
            <a:ext cx="1351714" cy="562954"/>
          </a:xfrm>
          <a:prstGeom prst="wedgeRoundRectCallout">
            <a:avLst>
              <a:gd name="adj1" fmla="val -28149"/>
              <a:gd name="adj2" fmla="val -7560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54C46BC0-6382-F22D-ABB2-77583CA86E70}"/>
              </a:ext>
            </a:extLst>
          </p:cNvPr>
          <p:cNvSpPr txBox="1"/>
          <p:nvPr/>
        </p:nvSpPr>
        <p:spPr>
          <a:xfrm>
            <a:off x="4064445" y="4470912"/>
            <a:ext cx="1210588" cy="461665"/>
          </a:xfrm>
          <a:prstGeom prst="rect">
            <a:avLst/>
          </a:prstGeom>
          <a:noFill/>
        </p:spPr>
        <p:txBody>
          <a:bodyPr wrap="none" rtlCol="0">
            <a:spAutoFit/>
          </a:bodyPr>
          <a:lstStyle/>
          <a:p>
            <a:r>
              <a:rPr kumimoji="1" lang="ja-JP" altLang="en-US" sz="1200"/>
              <a:t>それは</a:t>
            </a:r>
            <a:r>
              <a:rPr kumimoji="1" lang="en-US" altLang="ja-JP" sz="1200" dirty="0"/>
              <a:t>X</a:t>
            </a:r>
            <a:r>
              <a:rPr kumimoji="1" lang="ja-JP" altLang="en-US" sz="1200"/>
              <a:t>だから</a:t>
            </a:r>
            <a:endParaRPr kumimoji="1" lang="en-US" altLang="ja-JP" sz="1200" dirty="0"/>
          </a:p>
          <a:p>
            <a:r>
              <a:rPr lang="ja-JP" altLang="en-US" sz="1200"/>
              <a:t>だそうです</a:t>
            </a:r>
            <a:endParaRPr kumimoji="1" lang="ja-JP" altLang="en-US" sz="1200"/>
          </a:p>
        </p:txBody>
      </p:sp>
      <p:sp>
        <p:nvSpPr>
          <p:cNvPr id="21" name="角丸四角形吹き出し 20">
            <a:extLst>
              <a:ext uri="{FF2B5EF4-FFF2-40B4-BE49-F238E27FC236}">
                <a16:creationId xmlns:a16="http://schemas.microsoft.com/office/drawing/2014/main" id="{B1B9C3F1-3F66-21CF-C465-2399F820E4F3}"/>
              </a:ext>
            </a:extLst>
          </p:cNvPr>
          <p:cNvSpPr/>
          <p:nvPr/>
        </p:nvSpPr>
        <p:spPr>
          <a:xfrm>
            <a:off x="4161605" y="2209135"/>
            <a:ext cx="1351714" cy="562954"/>
          </a:xfrm>
          <a:prstGeom prst="wedgeRoundRectCallout">
            <a:avLst>
              <a:gd name="adj1" fmla="val -33786"/>
              <a:gd name="adj2" fmla="val 6555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6B708F99-1ECE-9A55-847B-F0AB761BCCDA}"/>
              </a:ext>
            </a:extLst>
          </p:cNvPr>
          <p:cNvSpPr txBox="1"/>
          <p:nvPr/>
        </p:nvSpPr>
        <p:spPr>
          <a:xfrm>
            <a:off x="4232168" y="2230272"/>
            <a:ext cx="1210588" cy="461665"/>
          </a:xfrm>
          <a:prstGeom prst="rect">
            <a:avLst/>
          </a:prstGeom>
          <a:noFill/>
        </p:spPr>
        <p:txBody>
          <a:bodyPr wrap="none" rtlCol="0">
            <a:spAutoFit/>
          </a:bodyPr>
          <a:lstStyle/>
          <a:p>
            <a:r>
              <a:rPr lang="ja-JP" altLang="en-US" sz="1200"/>
              <a:t>なぜ</a:t>
            </a:r>
            <a:r>
              <a:rPr lang="en-US" altLang="ja-JP" sz="1200" dirty="0"/>
              <a:t>A</a:t>
            </a:r>
            <a:r>
              <a:rPr lang="ja-JP" altLang="en-US" sz="1200"/>
              <a:t>ではなく</a:t>
            </a:r>
            <a:endParaRPr lang="en-US" altLang="ja-JP" sz="1200" dirty="0"/>
          </a:p>
          <a:p>
            <a:r>
              <a:rPr kumimoji="1" lang="en-US" altLang="ja-JP" sz="1200" dirty="0"/>
              <a:t>B</a:t>
            </a:r>
            <a:r>
              <a:rPr kumimoji="1" lang="ja-JP" altLang="en-US" sz="1200"/>
              <a:t>なのですか？</a:t>
            </a:r>
          </a:p>
        </p:txBody>
      </p:sp>
      <p:sp>
        <p:nvSpPr>
          <p:cNvPr id="2" name="テキスト プレースホルダー 1">
            <a:extLst>
              <a:ext uri="{FF2B5EF4-FFF2-40B4-BE49-F238E27FC236}">
                <a16:creationId xmlns:a16="http://schemas.microsoft.com/office/drawing/2014/main" id="{2183ABE7-A949-BECC-8DD1-21F8C607EC07}"/>
              </a:ext>
            </a:extLst>
          </p:cNvPr>
          <p:cNvSpPr>
            <a:spLocks noGrp="1"/>
          </p:cNvSpPr>
          <p:nvPr>
            <p:ph type="body" sz="quarter" idx="10"/>
          </p:nvPr>
        </p:nvSpPr>
        <p:spPr/>
        <p:txBody>
          <a:bodyPr/>
          <a:lstStyle/>
          <a:p>
            <a:r>
              <a:rPr lang="en-US" altLang="ja-JP" dirty="0"/>
              <a:t>AI</a:t>
            </a:r>
            <a:r>
              <a:rPr lang="ja-JP" altLang="en-US"/>
              <a:t>と仕事</a:t>
            </a:r>
          </a:p>
        </p:txBody>
      </p:sp>
      <p:pic>
        <p:nvPicPr>
          <p:cNvPr id="4" name="Picture 2" descr="玩具のロボットのイラスト（青）">
            <a:extLst>
              <a:ext uri="{FF2B5EF4-FFF2-40B4-BE49-F238E27FC236}">
                <a16:creationId xmlns:a16="http://schemas.microsoft.com/office/drawing/2014/main" id="{DD7BE7F2-26D0-DF2F-110F-75B89AE189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527" y="2872934"/>
            <a:ext cx="1138585" cy="1388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パソコンを使うサラリーマンのイラスト">
            <a:extLst>
              <a:ext uri="{FF2B5EF4-FFF2-40B4-BE49-F238E27FC236}">
                <a16:creationId xmlns:a16="http://schemas.microsoft.com/office/drawing/2014/main" id="{F90C815B-1A3F-933D-143D-F7BEBCF60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45982"/>
            <a:ext cx="1452580" cy="14598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会社で働く人のイラスト（男性）">
            <a:extLst>
              <a:ext uri="{FF2B5EF4-FFF2-40B4-BE49-F238E27FC236}">
                <a16:creationId xmlns:a16="http://schemas.microsoft.com/office/drawing/2014/main" id="{E4FDF1D1-F75E-9A8A-F260-38BC34E8F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440" y="2890393"/>
            <a:ext cx="1371059" cy="1371059"/>
          </a:xfrm>
          <a:prstGeom prst="rect">
            <a:avLst/>
          </a:prstGeom>
          <a:noFill/>
          <a:extLst>
            <a:ext uri="{909E8E84-426E-40DD-AFC4-6F175D3DCCD1}">
              <a14:hiddenFill xmlns:a14="http://schemas.microsoft.com/office/drawing/2010/main">
                <a:solidFill>
                  <a:srgbClr val="FFFFFF"/>
                </a:solidFill>
              </a14:hiddenFill>
            </a:ext>
          </a:extLst>
        </p:spPr>
      </p:pic>
      <p:sp>
        <p:nvSpPr>
          <p:cNvPr id="7" name="右矢印 6">
            <a:extLst>
              <a:ext uri="{FF2B5EF4-FFF2-40B4-BE49-F238E27FC236}">
                <a16:creationId xmlns:a16="http://schemas.microsoft.com/office/drawing/2014/main" id="{C740C68F-B8B0-D995-B1E4-7E33B2D3A33C}"/>
              </a:ext>
            </a:extLst>
          </p:cNvPr>
          <p:cNvSpPr/>
          <p:nvPr/>
        </p:nvSpPr>
        <p:spPr>
          <a:xfrm>
            <a:off x="1776108"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A500EE46-934C-F645-BA96-CEBFC3C5D1D5}"/>
              </a:ext>
            </a:extLst>
          </p:cNvPr>
          <p:cNvSpPr/>
          <p:nvPr/>
        </p:nvSpPr>
        <p:spPr>
          <a:xfrm>
            <a:off x="5652120" y="299695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2100EDD-947B-D4F9-4A12-AB871ABDD65F}"/>
              </a:ext>
            </a:extLst>
          </p:cNvPr>
          <p:cNvSpPr txBox="1"/>
          <p:nvPr/>
        </p:nvSpPr>
        <p:spPr>
          <a:xfrm>
            <a:off x="2035282" y="2555269"/>
            <a:ext cx="646331" cy="369332"/>
          </a:xfrm>
          <a:prstGeom prst="rect">
            <a:avLst/>
          </a:prstGeom>
          <a:noFill/>
        </p:spPr>
        <p:txBody>
          <a:bodyPr wrap="none" rtlCol="0">
            <a:spAutoFit/>
          </a:bodyPr>
          <a:lstStyle/>
          <a:p>
            <a:r>
              <a:rPr kumimoji="1" lang="ja-JP" altLang="en-US"/>
              <a:t>質問</a:t>
            </a:r>
          </a:p>
        </p:txBody>
      </p:sp>
      <p:sp>
        <p:nvSpPr>
          <p:cNvPr id="10" name="テキスト ボックス 9">
            <a:extLst>
              <a:ext uri="{FF2B5EF4-FFF2-40B4-BE49-F238E27FC236}">
                <a16:creationId xmlns:a16="http://schemas.microsoft.com/office/drawing/2014/main" id="{B6D18C06-8A3A-9DF4-6BCB-5CD6F5AD5ACD}"/>
              </a:ext>
            </a:extLst>
          </p:cNvPr>
          <p:cNvSpPr txBox="1"/>
          <p:nvPr/>
        </p:nvSpPr>
        <p:spPr>
          <a:xfrm>
            <a:off x="5910122" y="2564904"/>
            <a:ext cx="877163" cy="369332"/>
          </a:xfrm>
          <a:prstGeom prst="rect">
            <a:avLst/>
          </a:prstGeom>
          <a:noFill/>
        </p:spPr>
        <p:txBody>
          <a:bodyPr wrap="none" rtlCol="0">
            <a:spAutoFit/>
          </a:bodyPr>
          <a:lstStyle/>
          <a:p>
            <a:r>
              <a:rPr kumimoji="1" lang="ja-JP" altLang="en-US"/>
              <a:t>丸投げ</a:t>
            </a:r>
          </a:p>
        </p:txBody>
      </p:sp>
      <p:sp>
        <p:nvSpPr>
          <p:cNvPr id="11" name="右矢印 10">
            <a:extLst>
              <a:ext uri="{FF2B5EF4-FFF2-40B4-BE49-F238E27FC236}">
                <a16:creationId xmlns:a16="http://schemas.microsoft.com/office/drawing/2014/main" id="{7E237168-7076-382C-5E13-C6F3FA311C74}"/>
              </a:ext>
            </a:extLst>
          </p:cNvPr>
          <p:cNvSpPr/>
          <p:nvPr/>
        </p:nvSpPr>
        <p:spPr>
          <a:xfrm rot="10800000">
            <a:off x="5580112" y="3575922"/>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5D4482A-0B7A-0DED-D11E-CB10712D8093}"/>
              </a:ext>
            </a:extLst>
          </p:cNvPr>
          <p:cNvSpPr txBox="1"/>
          <p:nvPr/>
        </p:nvSpPr>
        <p:spPr>
          <a:xfrm>
            <a:off x="6311989" y="4100879"/>
            <a:ext cx="646331" cy="369332"/>
          </a:xfrm>
          <a:prstGeom prst="rect">
            <a:avLst/>
          </a:prstGeom>
          <a:noFill/>
        </p:spPr>
        <p:txBody>
          <a:bodyPr wrap="none" rtlCol="0">
            <a:spAutoFit/>
          </a:bodyPr>
          <a:lstStyle/>
          <a:p>
            <a:r>
              <a:rPr kumimoji="1" lang="ja-JP" altLang="en-US"/>
              <a:t>回答</a:t>
            </a:r>
          </a:p>
        </p:txBody>
      </p:sp>
      <p:sp>
        <p:nvSpPr>
          <p:cNvPr id="13" name="右矢印 12">
            <a:extLst>
              <a:ext uri="{FF2B5EF4-FFF2-40B4-BE49-F238E27FC236}">
                <a16:creationId xmlns:a16="http://schemas.microsoft.com/office/drawing/2014/main" id="{8EC874E6-C251-28FA-8CC1-24F21640529B}"/>
              </a:ext>
            </a:extLst>
          </p:cNvPr>
          <p:cNvSpPr/>
          <p:nvPr/>
        </p:nvSpPr>
        <p:spPr>
          <a:xfrm rot="10800000">
            <a:off x="1733748" y="3726065"/>
            <a:ext cx="1715772"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CBC7412-0D1D-5F13-D8E7-4E6D224D5087}"/>
              </a:ext>
            </a:extLst>
          </p:cNvPr>
          <p:cNvSpPr txBox="1"/>
          <p:nvPr/>
        </p:nvSpPr>
        <p:spPr>
          <a:xfrm>
            <a:off x="1896783" y="4142924"/>
            <a:ext cx="1569660" cy="369332"/>
          </a:xfrm>
          <a:prstGeom prst="rect">
            <a:avLst/>
          </a:prstGeom>
          <a:noFill/>
        </p:spPr>
        <p:txBody>
          <a:bodyPr wrap="none" rtlCol="0">
            <a:spAutoFit/>
          </a:bodyPr>
          <a:lstStyle/>
          <a:p>
            <a:r>
              <a:rPr kumimoji="1" lang="ja-JP" altLang="en-US"/>
              <a:t>そのままパス</a:t>
            </a:r>
          </a:p>
        </p:txBody>
      </p:sp>
      <p:pic>
        <p:nvPicPr>
          <p:cNvPr id="15" name="Picture 8" descr="書類とペンのイラスト">
            <a:extLst>
              <a:ext uri="{FF2B5EF4-FFF2-40B4-BE49-F238E27FC236}">
                <a16:creationId xmlns:a16="http://schemas.microsoft.com/office/drawing/2014/main" id="{8F71F462-2854-25EE-2C98-5A0DD66976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5592" y="4512256"/>
            <a:ext cx="695649" cy="6956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書類とペンのイラスト">
            <a:extLst>
              <a:ext uri="{FF2B5EF4-FFF2-40B4-BE49-F238E27FC236}">
                <a16:creationId xmlns:a16="http://schemas.microsoft.com/office/drawing/2014/main" id="{C8ABA852-02C4-17F8-99C5-6DF604BE15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169" y="4530849"/>
            <a:ext cx="695649" cy="695649"/>
          </a:xfrm>
          <a:prstGeom prst="rect">
            <a:avLst/>
          </a:prstGeom>
          <a:noFill/>
          <a:extLst>
            <a:ext uri="{909E8E84-426E-40DD-AFC4-6F175D3DCCD1}">
              <a14:hiddenFill xmlns:a14="http://schemas.microsoft.com/office/drawing/2010/main">
                <a:solidFill>
                  <a:srgbClr val="FFFFFF"/>
                </a:solidFill>
              </a14:hiddenFill>
            </a:ext>
          </a:extLst>
        </p:spPr>
      </p:pic>
      <p:sp>
        <p:nvSpPr>
          <p:cNvPr id="17" name="角丸四角形 16">
            <a:extLst>
              <a:ext uri="{FF2B5EF4-FFF2-40B4-BE49-F238E27FC236}">
                <a16:creationId xmlns:a16="http://schemas.microsoft.com/office/drawing/2014/main" id="{BE7179A7-C908-A605-ECDC-73DBDB030987}"/>
              </a:ext>
            </a:extLst>
          </p:cNvPr>
          <p:cNvSpPr/>
          <p:nvPr/>
        </p:nvSpPr>
        <p:spPr>
          <a:xfrm>
            <a:off x="3564701" y="2060849"/>
            <a:ext cx="2011695" cy="30243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194" name="Picture 2" descr="指の数え方のイラスト「2」">
            <a:extLst>
              <a:ext uri="{FF2B5EF4-FFF2-40B4-BE49-F238E27FC236}">
                <a16:creationId xmlns:a16="http://schemas.microsoft.com/office/drawing/2014/main" id="{1548734B-31D4-4045-9F36-F2EA3EA6DB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029134">
            <a:off x="2839719" y="5133325"/>
            <a:ext cx="869598" cy="1019060"/>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D7917F5B-79DC-2812-6CE9-C0DF5BB3339F}"/>
              </a:ext>
            </a:extLst>
          </p:cNvPr>
          <p:cNvSpPr txBox="1"/>
          <p:nvPr/>
        </p:nvSpPr>
        <p:spPr>
          <a:xfrm>
            <a:off x="1215340" y="6209585"/>
            <a:ext cx="4698722" cy="584775"/>
          </a:xfrm>
          <a:prstGeom prst="rect">
            <a:avLst/>
          </a:prstGeom>
          <a:noFill/>
        </p:spPr>
        <p:txBody>
          <a:bodyPr wrap="none" rtlCol="0">
            <a:spAutoFit/>
          </a:bodyPr>
          <a:lstStyle/>
          <a:p>
            <a:r>
              <a:rPr kumimoji="1" lang="ja-JP" altLang="en-US" sz="3200"/>
              <a:t>この人、必要なくない？</a:t>
            </a:r>
          </a:p>
        </p:txBody>
      </p:sp>
      <p:sp>
        <p:nvSpPr>
          <p:cNvPr id="19" name="テキスト ボックス 18">
            <a:extLst>
              <a:ext uri="{FF2B5EF4-FFF2-40B4-BE49-F238E27FC236}">
                <a16:creationId xmlns:a16="http://schemas.microsoft.com/office/drawing/2014/main" id="{B69A84E9-01EB-B58E-CC68-CEB06D1A8690}"/>
              </a:ext>
            </a:extLst>
          </p:cNvPr>
          <p:cNvSpPr txBox="1"/>
          <p:nvPr/>
        </p:nvSpPr>
        <p:spPr>
          <a:xfrm>
            <a:off x="179513" y="1124744"/>
            <a:ext cx="8568952" cy="830997"/>
          </a:xfrm>
          <a:prstGeom prst="rect">
            <a:avLst/>
          </a:prstGeom>
          <a:noFill/>
        </p:spPr>
        <p:txBody>
          <a:bodyPr wrap="square" rtlCol="0">
            <a:spAutoFit/>
          </a:bodyPr>
          <a:lstStyle/>
          <a:p>
            <a:r>
              <a:rPr kumimoji="1" lang="ja-JP" altLang="en-US" sz="2400"/>
              <a:t>上司から仕事に関して質問されても、内容を理解していないので全て</a:t>
            </a:r>
            <a:r>
              <a:rPr kumimoji="1" lang="en-US" altLang="ja-JP" sz="2400" dirty="0"/>
              <a:t>AI</a:t>
            </a:r>
            <a:r>
              <a:rPr kumimoji="1" lang="ja-JP" altLang="en-US" sz="2400"/>
              <a:t>に聞くことになる</a:t>
            </a:r>
          </a:p>
        </p:txBody>
      </p:sp>
      <p:sp>
        <p:nvSpPr>
          <p:cNvPr id="3" name="角丸四角形吹き出し 2">
            <a:extLst>
              <a:ext uri="{FF2B5EF4-FFF2-40B4-BE49-F238E27FC236}">
                <a16:creationId xmlns:a16="http://schemas.microsoft.com/office/drawing/2014/main" id="{22A232FA-0222-EBCE-458D-28774962760B}"/>
              </a:ext>
            </a:extLst>
          </p:cNvPr>
          <p:cNvSpPr/>
          <p:nvPr/>
        </p:nvSpPr>
        <p:spPr>
          <a:xfrm>
            <a:off x="683568" y="2283028"/>
            <a:ext cx="1351714" cy="562954"/>
          </a:xfrm>
          <a:prstGeom prst="wedgeRoundRectCallout">
            <a:avLst>
              <a:gd name="adj1" fmla="val -33786"/>
              <a:gd name="adj2" fmla="val 6555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F7BC364-B19F-CA95-3AAB-E89BFF345139}"/>
              </a:ext>
            </a:extLst>
          </p:cNvPr>
          <p:cNvSpPr txBox="1"/>
          <p:nvPr/>
        </p:nvSpPr>
        <p:spPr>
          <a:xfrm>
            <a:off x="754131" y="2304165"/>
            <a:ext cx="1210588" cy="461665"/>
          </a:xfrm>
          <a:prstGeom prst="rect">
            <a:avLst/>
          </a:prstGeom>
          <a:noFill/>
        </p:spPr>
        <p:txBody>
          <a:bodyPr wrap="none" rtlCol="0">
            <a:spAutoFit/>
          </a:bodyPr>
          <a:lstStyle/>
          <a:p>
            <a:r>
              <a:rPr lang="ja-JP" altLang="en-US" sz="1200"/>
              <a:t>なぜ</a:t>
            </a:r>
            <a:r>
              <a:rPr lang="en-US" altLang="ja-JP" sz="1200" dirty="0"/>
              <a:t>A</a:t>
            </a:r>
            <a:r>
              <a:rPr lang="ja-JP" altLang="en-US" sz="1200"/>
              <a:t>ではなく</a:t>
            </a:r>
            <a:endParaRPr lang="en-US" altLang="ja-JP" sz="1200" dirty="0"/>
          </a:p>
          <a:p>
            <a:r>
              <a:rPr kumimoji="1" lang="en-US" altLang="ja-JP" sz="1200" dirty="0"/>
              <a:t>B</a:t>
            </a:r>
            <a:r>
              <a:rPr kumimoji="1" lang="ja-JP" altLang="en-US" sz="1200"/>
              <a:t>なのですか？</a:t>
            </a:r>
          </a:p>
        </p:txBody>
      </p:sp>
      <p:sp>
        <p:nvSpPr>
          <p:cNvPr id="23" name="四角形吹き出し 22">
            <a:extLst>
              <a:ext uri="{FF2B5EF4-FFF2-40B4-BE49-F238E27FC236}">
                <a16:creationId xmlns:a16="http://schemas.microsoft.com/office/drawing/2014/main" id="{60569E4A-BC8B-0516-33D2-E9FC554B030B}"/>
              </a:ext>
            </a:extLst>
          </p:cNvPr>
          <p:cNvSpPr/>
          <p:nvPr/>
        </p:nvSpPr>
        <p:spPr>
          <a:xfrm>
            <a:off x="7397528" y="4509822"/>
            <a:ext cx="1518364" cy="453502"/>
          </a:xfrm>
          <a:prstGeom prst="wedgeRectCallout">
            <a:avLst>
              <a:gd name="adj1" fmla="val -20833"/>
              <a:gd name="adj2" fmla="val -96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260DB77-AA3E-9EFE-055C-04A4304A394C}"/>
              </a:ext>
            </a:extLst>
          </p:cNvPr>
          <p:cNvSpPr txBox="1"/>
          <p:nvPr/>
        </p:nvSpPr>
        <p:spPr>
          <a:xfrm>
            <a:off x="7397527" y="4548213"/>
            <a:ext cx="1518364" cy="276999"/>
          </a:xfrm>
          <a:prstGeom prst="rect">
            <a:avLst/>
          </a:prstGeom>
          <a:noFill/>
        </p:spPr>
        <p:txBody>
          <a:bodyPr wrap="none" rtlCol="0">
            <a:spAutoFit/>
          </a:bodyPr>
          <a:lstStyle/>
          <a:p>
            <a:r>
              <a:rPr lang="ja-JP" altLang="en-US" sz="1200"/>
              <a:t>それは</a:t>
            </a:r>
            <a:r>
              <a:rPr lang="en-US" altLang="ja-JP" sz="1200" dirty="0"/>
              <a:t>X</a:t>
            </a:r>
            <a:r>
              <a:rPr lang="ja-JP" altLang="en-US" sz="1200"/>
              <a:t>だからです</a:t>
            </a:r>
            <a:endParaRPr kumimoji="1" lang="ja-JP" altLang="en-US" sz="1200"/>
          </a:p>
        </p:txBody>
      </p:sp>
    </p:spTree>
    <p:extLst>
      <p:ext uri="{BB962C8B-B14F-4D97-AF65-F5344CB8AC3E}">
        <p14:creationId xmlns:p14="http://schemas.microsoft.com/office/powerpoint/2010/main" val="177722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89EC96-08B9-4E60-8491-A58C5166F518}"/>
              </a:ext>
            </a:extLst>
          </p:cNvPr>
          <p:cNvSpPr>
            <a:spLocks noGrp="1"/>
          </p:cNvSpPr>
          <p:nvPr>
            <p:ph type="body" sz="quarter" idx="10"/>
          </p:nvPr>
        </p:nvSpPr>
        <p:spPr/>
        <p:txBody>
          <a:bodyPr/>
          <a:lstStyle/>
          <a:p>
            <a:r>
              <a:rPr kumimoji="1" lang="en-US" altLang="ja-JP" dirty="0"/>
              <a:t>AI</a:t>
            </a:r>
            <a:r>
              <a:rPr kumimoji="1" lang="ja-JP" altLang="en-US"/>
              <a:t>との付き合い方</a:t>
            </a:r>
          </a:p>
        </p:txBody>
      </p:sp>
      <p:sp>
        <p:nvSpPr>
          <p:cNvPr id="3" name="テキスト ボックス 2">
            <a:extLst>
              <a:ext uri="{FF2B5EF4-FFF2-40B4-BE49-F238E27FC236}">
                <a16:creationId xmlns:a16="http://schemas.microsoft.com/office/drawing/2014/main" id="{FE6BBA86-EFEF-0239-C211-8F772B3BED76}"/>
              </a:ext>
            </a:extLst>
          </p:cNvPr>
          <p:cNvSpPr txBox="1"/>
          <p:nvPr/>
        </p:nvSpPr>
        <p:spPr>
          <a:xfrm>
            <a:off x="395536" y="1282011"/>
            <a:ext cx="2807179" cy="584775"/>
          </a:xfrm>
          <a:prstGeom prst="rect">
            <a:avLst/>
          </a:prstGeom>
          <a:noFill/>
        </p:spPr>
        <p:txBody>
          <a:bodyPr wrap="none" rtlCol="0">
            <a:spAutoFit/>
          </a:bodyPr>
          <a:lstStyle/>
          <a:p>
            <a:r>
              <a:rPr kumimoji="1" lang="en-US" altLang="ja-JP" sz="3200" dirty="0"/>
              <a:t>AI</a:t>
            </a:r>
            <a:r>
              <a:rPr lang="ja-JP" altLang="en-US" sz="3200"/>
              <a:t>の</a:t>
            </a:r>
            <a:r>
              <a:rPr kumimoji="1" lang="ja-JP" altLang="en-US" sz="3200">
                <a:solidFill>
                  <a:srgbClr val="011893"/>
                </a:solidFill>
              </a:rPr>
              <a:t>活用</a:t>
            </a:r>
            <a:r>
              <a:rPr kumimoji="1" lang="ja-JP" altLang="en-US" sz="3200"/>
              <a:t>は</a:t>
            </a:r>
            <a:r>
              <a:rPr kumimoji="1" lang="en-US" altLang="ja-JP" sz="3200" dirty="0"/>
              <a:t>OK</a:t>
            </a:r>
            <a:endParaRPr kumimoji="1" lang="ja-JP" altLang="en-US" sz="3200"/>
          </a:p>
        </p:txBody>
      </p:sp>
      <p:sp>
        <p:nvSpPr>
          <p:cNvPr id="4" name="テキスト ボックス 3">
            <a:extLst>
              <a:ext uri="{FF2B5EF4-FFF2-40B4-BE49-F238E27FC236}">
                <a16:creationId xmlns:a16="http://schemas.microsoft.com/office/drawing/2014/main" id="{13803D11-B855-26A2-B136-5EA8BAB60830}"/>
              </a:ext>
            </a:extLst>
          </p:cNvPr>
          <p:cNvSpPr txBox="1"/>
          <p:nvPr/>
        </p:nvSpPr>
        <p:spPr>
          <a:xfrm>
            <a:off x="4847507" y="1282011"/>
            <a:ext cx="4060727" cy="584775"/>
          </a:xfrm>
          <a:prstGeom prst="rect">
            <a:avLst/>
          </a:prstGeom>
          <a:noFill/>
        </p:spPr>
        <p:txBody>
          <a:bodyPr wrap="none" rtlCol="0">
            <a:spAutoFit/>
          </a:bodyPr>
          <a:lstStyle/>
          <a:p>
            <a:r>
              <a:rPr kumimoji="1" lang="en-US" altLang="ja-JP" sz="3200" dirty="0"/>
              <a:t>AI</a:t>
            </a:r>
            <a:r>
              <a:rPr lang="ja-JP" altLang="en-US" sz="3200"/>
              <a:t>による</a:t>
            </a:r>
            <a:r>
              <a:rPr lang="ja-JP" altLang="en-US" sz="3200">
                <a:solidFill>
                  <a:srgbClr val="FF0000"/>
                </a:solidFill>
              </a:rPr>
              <a:t>手抜き</a:t>
            </a:r>
            <a:r>
              <a:rPr lang="ja-JP" altLang="en-US" sz="3200"/>
              <a:t>は</a:t>
            </a:r>
            <a:r>
              <a:rPr lang="en-US" altLang="ja-JP" sz="3200" dirty="0"/>
              <a:t>NG</a:t>
            </a:r>
            <a:endParaRPr kumimoji="1" lang="ja-JP" altLang="en-US" sz="3200"/>
          </a:p>
        </p:txBody>
      </p:sp>
      <p:sp>
        <p:nvSpPr>
          <p:cNvPr id="5" name="テキスト ボックス 4">
            <a:extLst>
              <a:ext uri="{FF2B5EF4-FFF2-40B4-BE49-F238E27FC236}">
                <a16:creationId xmlns:a16="http://schemas.microsoft.com/office/drawing/2014/main" id="{C1FB18CD-B88F-BF3B-95F2-76343D5AA1E6}"/>
              </a:ext>
            </a:extLst>
          </p:cNvPr>
          <p:cNvSpPr txBox="1"/>
          <p:nvPr/>
        </p:nvSpPr>
        <p:spPr>
          <a:xfrm>
            <a:off x="1259632" y="5229200"/>
            <a:ext cx="6728124" cy="584775"/>
          </a:xfrm>
          <a:prstGeom prst="rect">
            <a:avLst/>
          </a:prstGeom>
          <a:noFill/>
        </p:spPr>
        <p:txBody>
          <a:bodyPr wrap="none" rtlCol="0">
            <a:spAutoFit/>
          </a:bodyPr>
          <a:lstStyle/>
          <a:p>
            <a:r>
              <a:rPr lang="en-US" altLang="ja-JP" sz="3200" dirty="0"/>
              <a:t>AI</a:t>
            </a:r>
            <a:r>
              <a:rPr lang="ja-JP" altLang="en-US" sz="3200"/>
              <a:t>はどこまで使って良いのだろう？</a:t>
            </a:r>
            <a:endParaRPr kumimoji="1" lang="ja-JP" altLang="en-US" sz="3200"/>
          </a:p>
        </p:txBody>
      </p:sp>
      <p:pic>
        <p:nvPicPr>
          <p:cNvPr id="9218" name="Picture 2" descr="天秤のイラスト">
            <a:extLst>
              <a:ext uri="{FF2B5EF4-FFF2-40B4-BE49-F238E27FC236}">
                <a16:creationId xmlns:a16="http://schemas.microsoft.com/office/drawing/2014/main" id="{D6BF2C88-8DDD-AE8B-2B21-01E910F57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143" y="2162831"/>
            <a:ext cx="4060727" cy="265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88069"/>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2956</TotalTime>
  <Words>894</Words>
  <Application>Microsoft Macintosh PowerPoint</Application>
  <PresentationFormat>画面に合わせる (4:3)</PresentationFormat>
  <Paragraphs>114</Paragraphs>
  <Slides>16</Slides>
  <Notes>3</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16</vt:i4>
      </vt:variant>
    </vt:vector>
  </HeadingPairs>
  <TitlesOfParts>
    <vt:vector size="19" baseType="lpstr">
      <vt:lpstr>游ゴシック</vt:lpstr>
      <vt:lpstr>Arial</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699</cp:revision>
  <dcterms:created xsi:type="dcterms:W3CDTF">2019-01-02T05:23:01Z</dcterms:created>
  <dcterms:modified xsi:type="dcterms:W3CDTF">2025-10-03T03:14:14Z</dcterms:modified>
</cp:coreProperties>
</file>