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8"/>
  </p:notesMasterIdLst>
  <p:sldIdLst>
    <p:sldId id="256" r:id="rId2"/>
    <p:sldId id="323" r:id="rId3"/>
    <p:sldId id="408" r:id="rId4"/>
    <p:sldId id="409" r:id="rId5"/>
    <p:sldId id="410" r:id="rId6"/>
    <p:sldId id="411" r:id="rId7"/>
    <p:sldId id="412" r:id="rId8"/>
    <p:sldId id="413" r:id="rId9"/>
    <p:sldId id="414" r:id="rId10"/>
    <p:sldId id="417" r:id="rId11"/>
    <p:sldId id="416" r:id="rId12"/>
    <p:sldId id="418" r:id="rId13"/>
    <p:sldId id="419" r:id="rId14"/>
    <p:sldId id="420" r:id="rId15"/>
    <p:sldId id="422" r:id="rId16"/>
    <p:sldId id="421"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3629" autoAdjust="0"/>
  </p:normalViewPr>
  <p:slideViewPr>
    <p:cSldViewPr>
      <p:cViewPr varScale="1">
        <p:scale>
          <a:sx n="117" d="100"/>
          <a:sy n="117" d="100"/>
        </p:scale>
        <p:origin x="2184"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rPr lang="ja-JP" altLang="en-US"/>
              <a:t>2025/10/1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rPr/>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20D74-CE09-BA9F-19A0-ACBBF4F7C85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C9A076A-B6FF-15AB-85F8-1AFE9BC0761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BCFFFA6-C2CA-FD61-83B3-0BBA146A09D7}"/>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1711CEC-4191-F49F-447E-607BC4AA8BA1}"/>
              </a:ext>
            </a:extLst>
          </p:cNvPr>
          <p:cNvSpPr>
            <a:spLocks noGrp="1"/>
          </p:cNvSpPr>
          <p:nvPr>
            <p:ph type="sldNum" sz="quarter" idx="5"/>
          </p:nvPr>
        </p:nvSpPr>
        <p:spPr/>
        <p:txBody>
          <a:bodyPr/>
          <a:lstStyle/>
          <a:p>
            <a:fld id="{3DFA746F-AF1F-C048-A2ED-B38EF01E9631}" type="slidenum">
              <a:rPr lang="en-US" altLang="ja-JP" smtClean="0"/>
              <a:t>10</a:t>
            </a:fld>
            <a:endParaRPr kumimoji="1" lang="ja-JP" altLang="en-US"/>
          </a:p>
        </p:txBody>
      </p:sp>
    </p:spTree>
    <p:extLst>
      <p:ext uri="{BB962C8B-B14F-4D97-AF65-F5344CB8AC3E}">
        <p14:creationId xmlns:p14="http://schemas.microsoft.com/office/powerpoint/2010/main" val="1954758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11</a:t>
            </a:fld>
            <a:endParaRPr kumimoji="1" lang="ja-JP" altLang="en-US"/>
          </a:p>
        </p:txBody>
      </p:sp>
    </p:spTree>
    <p:extLst>
      <p:ext uri="{BB962C8B-B14F-4D97-AF65-F5344CB8AC3E}">
        <p14:creationId xmlns:p14="http://schemas.microsoft.com/office/powerpoint/2010/main" val="247641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15</a:t>
            </a:fld>
            <a:endParaRPr kumimoji="1" lang="ja-JP" altLang="en-US"/>
          </a:p>
        </p:txBody>
      </p:sp>
    </p:spTree>
    <p:extLst>
      <p:ext uri="{BB962C8B-B14F-4D97-AF65-F5344CB8AC3E}">
        <p14:creationId xmlns:p14="http://schemas.microsoft.com/office/powerpoint/2010/main" val="3577800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6" name="円/楕円 3">
            <a:extLst>
              <a:ext uri="{FF2B5EF4-FFF2-40B4-BE49-F238E27FC236}">
                <a16:creationId xmlns:a16="http://schemas.microsoft.com/office/drawing/2014/main" id="{6D07911E-05C0-4FB5-A7CD-489C44533130}"/>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8" name="テキスト ボックス 7">
            <a:extLst>
              <a:ext uri="{FF2B5EF4-FFF2-40B4-BE49-F238E27FC236}">
                <a16:creationId xmlns:a16="http://schemas.microsoft.com/office/drawing/2014/main" id="{2683F064-3404-4030-8FB0-4DC45BCBBB1B}"/>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9" name="弦 8">
            <a:extLst>
              <a:ext uri="{FF2B5EF4-FFF2-40B4-BE49-F238E27FC236}">
                <a16:creationId xmlns:a16="http://schemas.microsoft.com/office/drawing/2014/main" id="{DC15CFC8-D95C-4C25-A189-1DC5123CFA8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C18F37A-86C7-4E04-B764-66C8A3653543}"/>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16</a:t>
            </a:r>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769441"/>
          </a:xfrm>
          <a:prstGeom prst="rect">
            <a:avLst/>
          </a:prstGeom>
          <a:noFill/>
        </p:spPr>
        <p:txBody>
          <a:bodyPr wrap="square" rtlCol="0">
            <a:spAutoFit/>
          </a:bodyPr>
          <a:lstStyle/>
          <a:p>
            <a:pPr algn="ctr"/>
            <a:r>
              <a:rPr lang="ja-JP" altLang="en-US" sz="4400">
                <a:solidFill>
                  <a:srgbClr val="011893"/>
                </a:solidFill>
              </a:rPr>
              <a:t>生成</a:t>
            </a:r>
            <a:r>
              <a:rPr lang="en-US" altLang="ja-JP" sz="4400" dirty="0">
                <a:solidFill>
                  <a:srgbClr val="011893"/>
                </a:solidFill>
              </a:rPr>
              <a:t>AI</a:t>
            </a:r>
            <a:r>
              <a:rPr lang="ja-JP" altLang="en-US" sz="4400">
                <a:solidFill>
                  <a:srgbClr val="011893"/>
                </a:solidFill>
              </a:rPr>
              <a:t>との付き合い方</a:t>
            </a:r>
            <a:endParaRPr kumimoji="1" lang="ja-JP" altLang="en-US" sz="4400">
              <a:solidFill>
                <a:srgbClr val="011893"/>
              </a:solidFill>
            </a:endParaRPr>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D5555-7D50-40F6-7FDB-6CA1BEA6075C}"/>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1B70BCE-164D-E691-9E94-FD7B1F9D5B6F}"/>
              </a:ext>
            </a:extLst>
          </p:cNvPr>
          <p:cNvSpPr>
            <a:spLocks noGrp="1"/>
          </p:cNvSpPr>
          <p:nvPr>
            <p:ph type="body" sz="quarter" idx="10"/>
          </p:nvPr>
        </p:nvSpPr>
        <p:spPr/>
        <p:txBody>
          <a:bodyPr/>
          <a:lstStyle/>
          <a:p>
            <a:r>
              <a:rPr kumimoji="1" lang="ja-JP" altLang="en-US"/>
              <a:t>読書感想文</a:t>
            </a:r>
          </a:p>
        </p:txBody>
      </p:sp>
      <p:pic>
        <p:nvPicPr>
          <p:cNvPr id="10242" name="Picture 2" descr="OKサインを出す人のイラスト（女性）">
            <a:extLst>
              <a:ext uri="{FF2B5EF4-FFF2-40B4-BE49-F238E27FC236}">
                <a16:creationId xmlns:a16="http://schemas.microsoft.com/office/drawing/2014/main" id="{74F50B2F-FAC0-D743-2DA9-41682D5BA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24744"/>
            <a:ext cx="1075171" cy="117184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バツマークを出している男性のイラスト">
            <a:extLst>
              <a:ext uri="{FF2B5EF4-FFF2-40B4-BE49-F238E27FC236}">
                <a16:creationId xmlns:a16="http://schemas.microsoft.com/office/drawing/2014/main" id="{BCDE9D26-A2AF-220B-15DB-D5BF6D6E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5541984"/>
            <a:ext cx="952513" cy="111405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AED5486-7777-FBE4-5F74-2F67904D01DE}"/>
              </a:ext>
            </a:extLst>
          </p:cNvPr>
          <p:cNvSpPr txBox="1"/>
          <p:nvPr/>
        </p:nvSpPr>
        <p:spPr>
          <a:xfrm>
            <a:off x="1619672" y="1418280"/>
            <a:ext cx="4831772" cy="523220"/>
          </a:xfrm>
          <a:prstGeom prst="rect">
            <a:avLst/>
          </a:prstGeom>
          <a:noFill/>
        </p:spPr>
        <p:txBody>
          <a:bodyPr wrap="none" rtlCol="0">
            <a:spAutoFit/>
          </a:bodyPr>
          <a:lstStyle/>
          <a:p>
            <a:r>
              <a:rPr lang="ja-JP" altLang="en-US" sz="2800"/>
              <a:t>全く</a:t>
            </a:r>
            <a:r>
              <a:rPr lang="en-US" altLang="ja-JP" sz="2800" dirty="0"/>
              <a:t>AI</a:t>
            </a:r>
            <a:r>
              <a:rPr lang="ja-JP" altLang="en-US" sz="2800"/>
              <a:t>を使わずに自分で書く</a:t>
            </a:r>
            <a:endParaRPr kumimoji="1" lang="ja-JP" altLang="en-US" sz="2800"/>
          </a:p>
        </p:txBody>
      </p:sp>
      <p:sp>
        <p:nvSpPr>
          <p:cNvPr id="4" name="テキスト ボックス 3">
            <a:extLst>
              <a:ext uri="{FF2B5EF4-FFF2-40B4-BE49-F238E27FC236}">
                <a16:creationId xmlns:a16="http://schemas.microsoft.com/office/drawing/2014/main" id="{4302CAD0-66CA-217C-E609-4FF5EBA63CBE}"/>
              </a:ext>
            </a:extLst>
          </p:cNvPr>
          <p:cNvSpPr txBox="1"/>
          <p:nvPr/>
        </p:nvSpPr>
        <p:spPr>
          <a:xfrm>
            <a:off x="1619672" y="5806621"/>
            <a:ext cx="3395481" cy="523220"/>
          </a:xfrm>
          <a:prstGeom prst="rect">
            <a:avLst/>
          </a:prstGeom>
          <a:noFill/>
        </p:spPr>
        <p:txBody>
          <a:bodyPr wrap="none" rtlCol="0">
            <a:spAutoFit/>
          </a:bodyPr>
          <a:lstStyle/>
          <a:p>
            <a:r>
              <a:rPr lang="ja-JP" altLang="en-US" sz="2800"/>
              <a:t>完全に</a:t>
            </a:r>
            <a:r>
              <a:rPr lang="en-US" altLang="ja-JP" sz="2800" dirty="0"/>
              <a:t>AI</a:t>
            </a:r>
            <a:r>
              <a:rPr lang="ja-JP" altLang="en-US" sz="2800"/>
              <a:t>に書かせる</a:t>
            </a:r>
            <a:endParaRPr kumimoji="1" lang="ja-JP" altLang="en-US" sz="2800"/>
          </a:p>
        </p:txBody>
      </p:sp>
      <p:sp>
        <p:nvSpPr>
          <p:cNvPr id="9" name="上下矢印 8">
            <a:extLst>
              <a:ext uri="{FF2B5EF4-FFF2-40B4-BE49-F238E27FC236}">
                <a16:creationId xmlns:a16="http://schemas.microsoft.com/office/drawing/2014/main" id="{FB8D1250-E8B6-DFD0-A2D9-75761F327DB1}"/>
              </a:ext>
            </a:extLst>
          </p:cNvPr>
          <p:cNvSpPr/>
          <p:nvPr/>
        </p:nvSpPr>
        <p:spPr>
          <a:xfrm>
            <a:off x="1907704" y="2296592"/>
            <a:ext cx="504056" cy="3004616"/>
          </a:xfrm>
          <a:prstGeom prst="up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DC51215-34D7-0D53-D80E-55553B71BDA7}"/>
              </a:ext>
            </a:extLst>
          </p:cNvPr>
          <p:cNvSpPr txBox="1"/>
          <p:nvPr/>
        </p:nvSpPr>
        <p:spPr>
          <a:xfrm>
            <a:off x="7034450" y="1495224"/>
            <a:ext cx="979755" cy="369332"/>
          </a:xfrm>
          <a:prstGeom prst="rect">
            <a:avLst/>
          </a:prstGeom>
          <a:noFill/>
        </p:spPr>
        <p:txBody>
          <a:bodyPr wrap="none" rtlCol="0">
            <a:spAutoFit/>
          </a:bodyPr>
          <a:lstStyle/>
          <a:p>
            <a:r>
              <a:rPr kumimoji="1" lang="ja-JP" altLang="en-US">
                <a:solidFill>
                  <a:srgbClr val="011893"/>
                </a:solidFill>
              </a:rPr>
              <a:t>絶対</a:t>
            </a:r>
            <a:r>
              <a:rPr kumimoji="1" lang="en-US" altLang="ja-JP" dirty="0">
                <a:solidFill>
                  <a:srgbClr val="011893"/>
                </a:solidFill>
              </a:rPr>
              <a:t>OK</a:t>
            </a:r>
            <a:endParaRPr kumimoji="1" lang="ja-JP" altLang="en-US">
              <a:solidFill>
                <a:srgbClr val="011893"/>
              </a:solidFill>
            </a:endParaRPr>
          </a:p>
        </p:txBody>
      </p:sp>
      <p:sp>
        <p:nvSpPr>
          <p:cNvPr id="11" name="テキスト ボックス 10">
            <a:extLst>
              <a:ext uri="{FF2B5EF4-FFF2-40B4-BE49-F238E27FC236}">
                <a16:creationId xmlns:a16="http://schemas.microsoft.com/office/drawing/2014/main" id="{3F059D75-C8EF-ACDF-5E2E-F6CCA0711D06}"/>
              </a:ext>
            </a:extLst>
          </p:cNvPr>
          <p:cNvSpPr txBox="1"/>
          <p:nvPr/>
        </p:nvSpPr>
        <p:spPr>
          <a:xfrm>
            <a:off x="7092280" y="5883565"/>
            <a:ext cx="992579" cy="369332"/>
          </a:xfrm>
          <a:prstGeom prst="rect">
            <a:avLst/>
          </a:prstGeom>
          <a:noFill/>
        </p:spPr>
        <p:txBody>
          <a:bodyPr wrap="none" rtlCol="0">
            <a:spAutoFit/>
          </a:bodyPr>
          <a:lstStyle/>
          <a:p>
            <a:r>
              <a:rPr kumimoji="1" lang="ja-JP" altLang="en-US">
                <a:solidFill>
                  <a:srgbClr val="FF0000"/>
                </a:solidFill>
              </a:rPr>
              <a:t>絶対</a:t>
            </a:r>
            <a:r>
              <a:rPr kumimoji="1" lang="en-US" altLang="ja-JP" dirty="0">
                <a:solidFill>
                  <a:srgbClr val="FF0000"/>
                </a:solidFill>
              </a:rPr>
              <a:t>NG</a:t>
            </a:r>
            <a:endParaRPr kumimoji="1" lang="ja-JP" altLang="en-US">
              <a:solidFill>
                <a:srgbClr val="FF0000"/>
              </a:solidFill>
            </a:endParaRPr>
          </a:p>
        </p:txBody>
      </p:sp>
      <p:sp>
        <p:nvSpPr>
          <p:cNvPr id="12" name="テキスト ボックス 11">
            <a:extLst>
              <a:ext uri="{FF2B5EF4-FFF2-40B4-BE49-F238E27FC236}">
                <a16:creationId xmlns:a16="http://schemas.microsoft.com/office/drawing/2014/main" id="{B813AFE2-2AA1-F474-00A9-74BAD2A893E8}"/>
              </a:ext>
            </a:extLst>
          </p:cNvPr>
          <p:cNvSpPr txBox="1"/>
          <p:nvPr/>
        </p:nvSpPr>
        <p:spPr>
          <a:xfrm>
            <a:off x="2771800" y="3429000"/>
            <a:ext cx="2492990" cy="646331"/>
          </a:xfrm>
          <a:prstGeom prst="rect">
            <a:avLst/>
          </a:prstGeom>
          <a:noFill/>
        </p:spPr>
        <p:txBody>
          <a:bodyPr wrap="none" rtlCol="0">
            <a:spAutoFit/>
          </a:bodyPr>
          <a:lstStyle/>
          <a:p>
            <a:r>
              <a:rPr kumimoji="1" lang="ja-JP" altLang="en-US" sz="3600"/>
              <a:t>この間は？</a:t>
            </a:r>
          </a:p>
        </p:txBody>
      </p:sp>
    </p:spTree>
    <p:extLst>
      <p:ext uri="{BB962C8B-B14F-4D97-AF65-F5344CB8AC3E}">
        <p14:creationId xmlns:p14="http://schemas.microsoft.com/office/powerpoint/2010/main" val="323114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F10BE-06F0-689F-7523-5F56607321A5}"/>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4D28E95-5399-AE32-DF58-672D65726561}"/>
              </a:ext>
            </a:extLst>
          </p:cNvPr>
          <p:cNvSpPr>
            <a:spLocks noGrp="1"/>
          </p:cNvSpPr>
          <p:nvPr>
            <p:ph type="body" sz="quarter" idx="10"/>
          </p:nvPr>
        </p:nvSpPr>
        <p:spPr/>
        <p:txBody>
          <a:bodyPr/>
          <a:lstStyle/>
          <a:p>
            <a:r>
              <a:rPr kumimoji="1" lang="ja-JP" altLang="en-US"/>
              <a:t>読書感想文</a:t>
            </a:r>
          </a:p>
        </p:txBody>
      </p:sp>
      <p:pic>
        <p:nvPicPr>
          <p:cNvPr id="10242" name="Picture 2" descr="OKサインを出す人のイラスト（女性）">
            <a:extLst>
              <a:ext uri="{FF2B5EF4-FFF2-40B4-BE49-F238E27FC236}">
                <a16:creationId xmlns:a16="http://schemas.microsoft.com/office/drawing/2014/main" id="{5CF62026-5291-B55A-119F-CC8FCDE609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24744"/>
            <a:ext cx="1075171" cy="117184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バツマークを出している男性のイラスト">
            <a:extLst>
              <a:ext uri="{FF2B5EF4-FFF2-40B4-BE49-F238E27FC236}">
                <a16:creationId xmlns:a16="http://schemas.microsoft.com/office/drawing/2014/main" id="{1877DC33-3F63-D410-BE94-AE82184B75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5541984"/>
            <a:ext cx="952513" cy="111405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EF0B10AA-0BC8-0326-DE58-04497A0785DE}"/>
              </a:ext>
            </a:extLst>
          </p:cNvPr>
          <p:cNvSpPr txBox="1"/>
          <p:nvPr/>
        </p:nvSpPr>
        <p:spPr>
          <a:xfrm>
            <a:off x="1619672" y="1418280"/>
            <a:ext cx="4831772" cy="523220"/>
          </a:xfrm>
          <a:prstGeom prst="rect">
            <a:avLst/>
          </a:prstGeom>
          <a:noFill/>
        </p:spPr>
        <p:txBody>
          <a:bodyPr wrap="none" rtlCol="0">
            <a:spAutoFit/>
          </a:bodyPr>
          <a:lstStyle/>
          <a:p>
            <a:r>
              <a:rPr lang="ja-JP" altLang="en-US" sz="2800"/>
              <a:t>全く</a:t>
            </a:r>
            <a:r>
              <a:rPr lang="en-US" altLang="ja-JP" sz="2800" dirty="0"/>
              <a:t>AI</a:t>
            </a:r>
            <a:r>
              <a:rPr lang="ja-JP" altLang="en-US" sz="2800"/>
              <a:t>を使わずに自分で書く</a:t>
            </a:r>
            <a:endParaRPr kumimoji="1" lang="ja-JP" altLang="en-US" sz="2800"/>
          </a:p>
        </p:txBody>
      </p:sp>
      <p:sp>
        <p:nvSpPr>
          <p:cNvPr id="4" name="テキスト ボックス 3">
            <a:extLst>
              <a:ext uri="{FF2B5EF4-FFF2-40B4-BE49-F238E27FC236}">
                <a16:creationId xmlns:a16="http://schemas.microsoft.com/office/drawing/2014/main" id="{51C1898D-04A5-A184-8063-AC9B0C133533}"/>
              </a:ext>
            </a:extLst>
          </p:cNvPr>
          <p:cNvSpPr txBox="1"/>
          <p:nvPr/>
        </p:nvSpPr>
        <p:spPr>
          <a:xfrm>
            <a:off x="1619672" y="5806621"/>
            <a:ext cx="3395481" cy="523220"/>
          </a:xfrm>
          <a:prstGeom prst="rect">
            <a:avLst/>
          </a:prstGeom>
          <a:noFill/>
        </p:spPr>
        <p:txBody>
          <a:bodyPr wrap="none" rtlCol="0">
            <a:spAutoFit/>
          </a:bodyPr>
          <a:lstStyle/>
          <a:p>
            <a:r>
              <a:rPr lang="ja-JP" altLang="en-US" sz="2800"/>
              <a:t>完全に</a:t>
            </a:r>
            <a:r>
              <a:rPr lang="en-US" altLang="ja-JP" sz="2800" dirty="0"/>
              <a:t>AI</a:t>
            </a:r>
            <a:r>
              <a:rPr lang="ja-JP" altLang="en-US" sz="2800"/>
              <a:t>に書かせる</a:t>
            </a:r>
            <a:endParaRPr kumimoji="1" lang="ja-JP" altLang="en-US" sz="2800"/>
          </a:p>
        </p:txBody>
      </p:sp>
      <p:sp>
        <p:nvSpPr>
          <p:cNvPr id="5" name="テキスト ボックス 4">
            <a:extLst>
              <a:ext uri="{FF2B5EF4-FFF2-40B4-BE49-F238E27FC236}">
                <a16:creationId xmlns:a16="http://schemas.microsoft.com/office/drawing/2014/main" id="{B5037117-3BFB-3B02-7588-D97419F575DB}"/>
              </a:ext>
            </a:extLst>
          </p:cNvPr>
          <p:cNvSpPr txBox="1"/>
          <p:nvPr/>
        </p:nvSpPr>
        <p:spPr>
          <a:xfrm>
            <a:off x="1619672" y="2123593"/>
            <a:ext cx="5908990" cy="523220"/>
          </a:xfrm>
          <a:prstGeom prst="rect">
            <a:avLst/>
          </a:prstGeom>
          <a:noFill/>
        </p:spPr>
        <p:txBody>
          <a:bodyPr wrap="none" rtlCol="0">
            <a:spAutoFit/>
          </a:bodyPr>
          <a:lstStyle/>
          <a:p>
            <a:r>
              <a:rPr lang="ja-JP" altLang="en-US" sz="2800"/>
              <a:t>自分で書いた文章を</a:t>
            </a:r>
            <a:r>
              <a:rPr lang="en-US" altLang="ja-JP" sz="2800" dirty="0"/>
              <a:t>AI</a:t>
            </a:r>
            <a:r>
              <a:rPr lang="ja-JP" altLang="en-US" sz="2800"/>
              <a:t>に添削させる</a:t>
            </a:r>
            <a:endParaRPr kumimoji="1" lang="ja-JP" altLang="en-US" sz="2800"/>
          </a:p>
        </p:txBody>
      </p:sp>
      <p:sp>
        <p:nvSpPr>
          <p:cNvPr id="6" name="テキスト ボックス 5">
            <a:extLst>
              <a:ext uri="{FF2B5EF4-FFF2-40B4-BE49-F238E27FC236}">
                <a16:creationId xmlns:a16="http://schemas.microsoft.com/office/drawing/2014/main" id="{5C16764E-62B2-652B-9613-2DF81B2E20AD}"/>
              </a:ext>
            </a:extLst>
          </p:cNvPr>
          <p:cNvSpPr txBox="1"/>
          <p:nvPr/>
        </p:nvSpPr>
        <p:spPr>
          <a:xfrm>
            <a:off x="1619672" y="4035782"/>
            <a:ext cx="6627135" cy="523220"/>
          </a:xfrm>
          <a:prstGeom prst="rect">
            <a:avLst/>
          </a:prstGeom>
          <a:noFill/>
        </p:spPr>
        <p:txBody>
          <a:bodyPr wrap="none" rtlCol="0">
            <a:spAutoFit/>
          </a:bodyPr>
          <a:lstStyle/>
          <a:p>
            <a:r>
              <a:rPr lang="ja-JP" altLang="en-US" sz="2800"/>
              <a:t>箇条書きで書いたものを</a:t>
            </a:r>
            <a:r>
              <a:rPr lang="en-US" altLang="ja-JP" sz="2800" dirty="0"/>
              <a:t>AI</a:t>
            </a:r>
            <a:r>
              <a:rPr lang="ja-JP" altLang="en-US" sz="2800"/>
              <a:t>に膨らませる</a:t>
            </a:r>
            <a:endParaRPr kumimoji="1" lang="ja-JP" altLang="en-US" sz="2800"/>
          </a:p>
        </p:txBody>
      </p:sp>
      <p:sp>
        <p:nvSpPr>
          <p:cNvPr id="7" name="テキスト ボックス 6">
            <a:extLst>
              <a:ext uri="{FF2B5EF4-FFF2-40B4-BE49-F238E27FC236}">
                <a16:creationId xmlns:a16="http://schemas.microsoft.com/office/drawing/2014/main" id="{5A1C668D-4BBA-A010-6AB2-40654351DED0}"/>
              </a:ext>
            </a:extLst>
          </p:cNvPr>
          <p:cNvSpPr txBox="1"/>
          <p:nvPr/>
        </p:nvSpPr>
        <p:spPr>
          <a:xfrm>
            <a:off x="1619672" y="2828906"/>
            <a:ext cx="6985790" cy="954107"/>
          </a:xfrm>
          <a:prstGeom prst="rect">
            <a:avLst/>
          </a:prstGeom>
          <a:noFill/>
        </p:spPr>
        <p:txBody>
          <a:bodyPr wrap="square" rtlCol="0">
            <a:spAutoFit/>
          </a:bodyPr>
          <a:lstStyle/>
          <a:p>
            <a:r>
              <a:rPr lang="ja-JP" altLang="en-US" sz="2800"/>
              <a:t>中心テーマを</a:t>
            </a:r>
            <a:r>
              <a:rPr lang="en-US" altLang="ja-JP" sz="2800" dirty="0"/>
              <a:t>AI</a:t>
            </a:r>
            <a:r>
              <a:rPr lang="ja-JP" altLang="en-US" sz="2800"/>
              <a:t>にいくつか提案させ、その中から選んで書く</a:t>
            </a:r>
            <a:endParaRPr kumimoji="1" lang="ja-JP" altLang="en-US" sz="2800"/>
          </a:p>
        </p:txBody>
      </p:sp>
      <p:sp>
        <p:nvSpPr>
          <p:cNvPr id="8" name="テキスト ボックス 7">
            <a:extLst>
              <a:ext uri="{FF2B5EF4-FFF2-40B4-BE49-F238E27FC236}">
                <a16:creationId xmlns:a16="http://schemas.microsoft.com/office/drawing/2014/main" id="{593B6B25-659C-1D7D-2CB7-ABFD401DD117}"/>
              </a:ext>
            </a:extLst>
          </p:cNvPr>
          <p:cNvSpPr txBox="1"/>
          <p:nvPr/>
        </p:nvSpPr>
        <p:spPr>
          <a:xfrm>
            <a:off x="1619672" y="4744230"/>
            <a:ext cx="6985790" cy="954107"/>
          </a:xfrm>
          <a:prstGeom prst="rect">
            <a:avLst/>
          </a:prstGeom>
          <a:noFill/>
        </p:spPr>
        <p:txBody>
          <a:bodyPr wrap="square" rtlCol="0">
            <a:spAutoFit/>
          </a:bodyPr>
          <a:lstStyle/>
          <a:p>
            <a:r>
              <a:rPr lang="en-US" altLang="ja-JP" sz="2800" dirty="0"/>
              <a:t>AI</a:t>
            </a:r>
            <a:r>
              <a:rPr lang="ja-JP" altLang="en-US" sz="2800"/>
              <a:t>に書かせたものに修正指示を出し、何度も提出させて完成させる</a:t>
            </a:r>
            <a:endParaRPr kumimoji="1" lang="ja-JP" altLang="en-US" sz="2800"/>
          </a:p>
        </p:txBody>
      </p:sp>
      <p:sp>
        <p:nvSpPr>
          <p:cNvPr id="9" name="テキスト ボックス 8">
            <a:extLst>
              <a:ext uri="{FF2B5EF4-FFF2-40B4-BE49-F238E27FC236}">
                <a16:creationId xmlns:a16="http://schemas.microsoft.com/office/drawing/2014/main" id="{C3B9E4BB-9091-8A44-48B2-6D0477B836DD}"/>
              </a:ext>
            </a:extLst>
          </p:cNvPr>
          <p:cNvSpPr txBox="1"/>
          <p:nvPr/>
        </p:nvSpPr>
        <p:spPr>
          <a:xfrm>
            <a:off x="7034450" y="1495224"/>
            <a:ext cx="979755" cy="369332"/>
          </a:xfrm>
          <a:prstGeom prst="rect">
            <a:avLst/>
          </a:prstGeom>
          <a:noFill/>
        </p:spPr>
        <p:txBody>
          <a:bodyPr wrap="none" rtlCol="0">
            <a:spAutoFit/>
          </a:bodyPr>
          <a:lstStyle/>
          <a:p>
            <a:r>
              <a:rPr kumimoji="1" lang="ja-JP" altLang="en-US">
                <a:solidFill>
                  <a:srgbClr val="011893"/>
                </a:solidFill>
              </a:rPr>
              <a:t>絶対</a:t>
            </a:r>
            <a:r>
              <a:rPr kumimoji="1" lang="en-US" altLang="ja-JP" dirty="0">
                <a:solidFill>
                  <a:srgbClr val="011893"/>
                </a:solidFill>
              </a:rPr>
              <a:t>OK</a:t>
            </a:r>
            <a:endParaRPr kumimoji="1" lang="ja-JP" altLang="en-US">
              <a:solidFill>
                <a:srgbClr val="011893"/>
              </a:solidFill>
            </a:endParaRPr>
          </a:p>
        </p:txBody>
      </p:sp>
      <p:sp>
        <p:nvSpPr>
          <p:cNvPr id="10" name="テキスト ボックス 9">
            <a:extLst>
              <a:ext uri="{FF2B5EF4-FFF2-40B4-BE49-F238E27FC236}">
                <a16:creationId xmlns:a16="http://schemas.microsoft.com/office/drawing/2014/main" id="{8F570CBE-FD35-C628-ABFD-23593027A2B5}"/>
              </a:ext>
            </a:extLst>
          </p:cNvPr>
          <p:cNvSpPr txBox="1"/>
          <p:nvPr/>
        </p:nvSpPr>
        <p:spPr>
          <a:xfrm>
            <a:off x="7092280" y="5883565"/>
            <a:ext cx="992579" cy="369332"/>
          </a:xfrm>
          <a:prstGeom prst="rect">
            <a:avLst/>
          </a:prstGeom>
          <a:noFill/>
        </p:spPr>
        <p:txBody>
          <a:bodyPr wrap="none" rtlCol="0">
            <a:spAutoFit/>
          </a:bodyPr>
          <a:lstStyle/>
          <a:p>
            <a:r>
              <a:rPr kumimoji="1" lang="ja-JP" altLang="en-US">
                <a:solidFill>
                  <a:srgbClr val="FF0000"/>
                </a:solidFill>
              </a:rPr>
              <a:t>絶対</a:t>
            </a:r>
            <a:r>
              <a:rPr kumimoji="1" lang="en-US" altLang="ja-JP" dirty="0">
                <a:solidFill>
                  <a:srgbClr val="FF0000"/>
                </a:solidFill>
              </a:rPr>
              <a:t>NG</a:t>
            </a:r>
            <a:endParaRPr kumimoji="1" lang="ja-JP" altLang="en-US">
              <a:solidFill>
                <a:srgbClr val="FF0000"/>
              </a:solidFill>
            </a:endParaRPr>
          </a:p>
        </p:txBody>
      </p:sp>
    </p:spTree>
    <p:extLst>
      <p:ext uri="{BB962C8B-B14F-4D97-AF65-F5344CB8AC3E}">
        <p14:creationId xmlns:p14="http://schemas.microsoft.com/office/powerpoint/2010/main" val="2085644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85E5402-AA22-17B7-CE13-1B4683885D0B}"/>
              </a:ext>
            </a:extLst>
          </p:cNvPr>
          <p:cNvSpPr>
            <a:spLocks noGrp="1"/>
          </p:cNvSpPr>
          <p:nvPr>
            <p:ph type="body" sz="quarter" idx="10"/>
          </p:nvPr>
        </p:nvSpPr>
        <p:spPr/>
        <p:txBody>
          <a:bodyPr/>
          <a:lstStyle/>
          <a:p>
            <a:r>
              <a:rPr kumimoji="1" lang="en-US" altLang="ja-JP" dirty="0"/>
              <a:t>AI</a:t>
            </a:r>
            <a:r>
              <a:rPr kumimoji="1" lang="ja-JP" altLang="en-US"/>
              <a:t>の仕事・人間の仕事</a:t>
            </a:r>
          </a:p>
        </p:txBody>
      </p:sp>
      <p:pic>
        <p:nvPicPr>
          <p:cNvPr id="13314" name="Picture 2" descr="コンピューターを使うロボットのイラスト">
            <a:extLst>
              <a:ext uri="{FF2B5EF4-FFF2-40B4-BE49-F238E27FC236}">
                <a16:creationId xmlns:a16="http://schemas.microsoft.com/office/drawing/2014/main" id="{0BBF0310-D721-090B-4A22-A4322C3AD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950" y="2392386"/>
            <a:ext cx="1474325" cy="1393237"/>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音楽を聴きながら仕事をする人のイラスト（女性）">
            <a:extLst>
              <a:ext uri="{FF2B5EF4-FFF2-40B4-BE49-F238E27FC236}">
                <a16:creationId xmlns:a16="http://schemas.microsoft.com/office/drawing/2014/main" id="{50478924-6634-8AB9-5C21-4F7911AFB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8985" y="2345462"/>
            <a:ext cx="1573946" cy="1440161"/>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音楽を聴きながら仕事をする人のイラスト（男性）">
            <a:extLst>
              <a:ext uri="{FF2B5EF4-FFF2-40B4-BE49-F238E27FC236}">
                <a16:creationId xmlns:a16="http://schemas.microsoft.com/office/drawing/2014/main" id="{A2F9E821-7FE4-F934-9703-7E7B01D65F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4657" y="2369668"/>
            <a:ext cx="1573946" cy="144016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9CABC572-992F-1AC1-B436-4738CA7252A9}"/>
              </a:ext>
            </a:extLst>
          </p:cNvPr>
          <p:cNvSpPr txBox="1"/>
          <p:nvPr/>
        </p:nvSpPr>
        <p:spPr>
          <a:xfrm>
            <a:off x="682953" y="1102580"/>
            <a:ext cx="6986208" cy="954107"/>
          </a:xfrm>
          <a:prstGeom prst="rect">
            <a:avLst/>
          </a:prstGeom>
          <a:noFill/>
        </p:spPr>
        <p:txBody>
          <a:bodyPr wrap="none" rtlCol="0">
            <a:spAutoFit/>
          </a:bodyPr>
          <a:lstStyle/>
          <a:p>
            <a:r>
              <a:rPr kumimoji="1" lang="ja-JP" altLang="en-US" sz="2800"/>
              <a:t>今後ますます</a:t>
            </a:r>
            <a:r>
              <a:rPr kumimoji="1" lang="en-US" altLang="ja-JP" sz="2800" dirty="0"/>
              <a:t>AI</a:t>
            </a:r>
            <a:r>
              <a:rPr kumimoji="1" lang="ja-JP" altLang="en-US" sz="2800"/>
              <a:t>ができることが増えていく</a:t>
            </a:r>
            <a:endParaRPr kumimoji="1" lang="en-US" altLang="ja-JP" sz="2800" dirty="0"/>
          </a:p>
          <a:p>
            <a:r>
              <a:rPr lang="ja-JP" altLang="en-US" sz="2800"/>
              <a:t>その全てを人間が行うのは現実的ではない</a:t>
            </a:r>
            <a:endParaRPr kumimoji="1" lang="ja-JP" altLang="en-US" sz="2800"/>
          </a:p>
        </p:txBody>
      </p:sp>
      <p:sp>
        <p:nvSpPr>
          <p:cNvPr id="4" name="テキスト ボックス 3">
            <a:extLst>
              <a:ext uri="{FF2B5EF4-FFF2-40B4-BE49-F238E27FC236}">
                <a16:creationId xmlns:a16="http://schemas.microsoft.com/office/drawing/2014/main" id="{C345CA5A-F33B-0D82-86B2-D527F52102ED}"/>
              </a:ext>
            </a:extLst>
          </p:cNvPr>
          <p:cNvSpPr txBox="1"/>
          <p:nvPr/>
        </p:nvSpPr>
        <p:spPr>
          <a:xfrm>
            <a:off x="757193" y="4302533"/>
            <a:ext cx="3975768" cy="523220"/>
          </a:xfrm>
          <a:prstGeom prst="rect">
            <a:avLst/>
          </a:prstGeom>
          <a:noFill/>
        </p:spPr>
        <p:txBody>
          <a:bodyPr wrap="none" rtlCol="0">
            <a:spAutoFit/>
          </a:bodyPr>
          <a:lstStyle/>
          <a:p>
            <a:r>
              <a:rPr kumimoji="1" lang="ja-JP" altLang="en-US" sz="2800"/>
              <a:t>人間の仕事は以下の</a:t>
            </a:r>
            <a:r>
              <a:rPr kumimoji="1" lang="en-US" altLang="ja-JP" sz="2800" dirty="0"/>
              <a:t>2</a:t>
            </a:r>
            <a:r>
              <a:rPr kumimoji="1" lang="ja-JP" altLang="en-US" sz="2800"/>
              <a:t>つ</a:t>
            </a:r>
          </a:p>
        </p:txBody>
      </p:sp>
      <p:sp>
        <p:nvSpPr>
          <p:cNvPr id="5" name="テキスト ボックス 4">
            <a:extLst>
              <a:ext uri="{FF2B5EF4-FFF2-40B4-BE49-F238E27FC236}">
                <a16:creationId xmlns:a16="http://schemas.microsoft.com/office/drawing/2014/main" id="{2E0C2642-F724-2BFB-D38D-D924E4670B5B}"/>
              </a:ext>
            </a:extLst>
          </p:cNvPr>
          <p:cNvSpPr txBox="1"/>
          <p:nvPr/>
        </p:nvSpPr>
        <p:spPr>
          <a:xfrm>
            <a:off x="1547664" y="5085184"/>
            <a:ext cx="5549917" cy="954107"/>
          </a:xfrm>
          <a:prstGeom prst="rect">
            <a:avLst/>
          </a:prstGeom>
          <a:noFill/>
        </p:spPr>
        <p:txBody>
          <a:bodyPr wrap="none" rtlCol="0">
            <a:spAutoFit/>
          </a:bodyPr>
          <a:lstStyle/>
          <a:p>
            <a:r>
              <a:rPr kumimoji="1" lang="en-US" altLang="ja-JP" sz="2800" dirty="0"/>
              <a:t>AI</a:t>
            </a:r>
            <a:r>
              <a:rPr kumimoji="1" lang="ja-JP" altLang="en-US" sz="2800"/>
              <a:t>の出力に責任を負うこと</a:t>
            </a:r>
            <a:endParaRPr kumimoji="1" lang="en-US" altLang="ja-JP" sz="2800" dirty="0"/>
          </a:p>
          <a:p>
            <a:r>
              <a:rPr lang="en-US" altLang="ja-JP" sz="2800" dirty="0"/>
              <a:t>AI</a:t>
            </a:r>
            <a:r>
              <a:rPr lang="ja-JP" altLang="en-US" sz="2800"/>
              <a:t>の出力に付加価値をつけること</a:t>
            </a:r>
            <a:endParaRPr kumimoji="1" lang="ja-JP" altLang="en-US" sz="2800"/>
          </a:p>
        </p:txBody>
      </p:sp>
    </p:spTree>
    <p:extLst>
      <p:ext uri="{BB962C8B-B14F-4D97-AF65-F5344CB8AC3E}">
        <p14:creationId xmlns:p14="http://schemas.microsoft.com/office/powerpoint/2010/main" val="1100384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38874A-3F32-3803-9CC8-C15BBFD99248}"/>
              </a:ext>
            </a:extLst>
          </p:cNvPr>
          <p:cNvSpPr>
            <a:spLocks noGrp="1"/>
          </p:cNvSpPr>
          <p:nvPr>
            <p:ph type="body" sz="quarter" idx="10"/>
          </p:nvPr>
        </p:nvSpPr>
        <p:spPr/>
        <p:txBody>
          <a:bodyPr/>
          <a:lstStyle/>
          <a:p>
            <a:r>
              <a:rPr kumimoji="1" lang="ja-JP" altLang="en-US"/>
              <a:t>責任を取るということ</a:t>
            </a:r>
          </a:p>
        </p:txBody>
      </p:sp>
      <p:sp>
        <p:nvSpPr>
          <p:cNvPr id="3" name="テキスト ボックス 2">
            <a:extLst>
              <a:ext uri="{FF2B5EF4-FFF2-40B4-BE49-F238E27FC236}">
                <a16:creationId xmlns:a16="http://schemas.microsoft.com/office/drawing/2014/main" id="{FAF1FF8A-D758-C5AA-F372-93A81D1A6233}"/>
              </a:ext>
            </a:extLst>
          </p:cNvPr>
          <p:cNvSpPr txBox="1"/>
          <p:nvPr/>
        </p:nvSpPr>
        <p:spPr>
          <a:xfrm>
            <a:off x="251520" y="1196752"/>
            <a:ext cx="6750566" cy="1077218"/>
          </a:xfrm>
          <a:prstGeom prst="rect">
            <a:avLst/>
          </a:prstGeom>
          <a:noFill/>
        </p:spPr>
        <p:txBody>
          <a:bodyPr wrap="none" rtlCol="0">
            <a:spAutoFit/>
          </a:bodyPr>
          <a:lstStyle/>
          <a:p>
            <a:r>
              <a:rPr kumimoji="1" lang="en-US" altLang="ja-JP" sz="3200" dirty="0"/>
              <a:t>AI</a:t>
            </a:r>
            <a:r>
              <a:rPr kumimoji="1" lang="ja-JP" altLang="en-US" sz="3200"/>
              <a:t>の活用は</a:t>
            </a:r>
            <a:r>
              <a:rPr kumimoji="1" lang="en-US" altLang="ja-JP" sz="3200" dirty="0"/>
              <a:t>OK</a:t>
            </a:r>
          </a:p>
          <a:p>
            <a:r>
              <a:rPr lang="ja-JP" altLang="en-US" sz="3200"/>
              <a:t>ただし、その出力に責任をとること</a:t>
            </a:r>
            <a:endParaRPr kumimoji="1" lang="ja-JP" altLang="en-US" sz="3200"/>
          </a:p>
        </p:txBody>
      </p:sp>
      <p:pic>
        <p:nvPicPr>
          <p:cNvPr id="14338" name="Picture 2" descr="会社での相談のイラスト（女性の上司と男性の部下）">
            <a:extLst>
              <a:ext uri="{FF2B5EF4-FFF2-40B4-BE49-F238E27FC236}">
                <a16:creationId xmlns:a16="http://schemas.microsoft.com/office/drawing/2014/main" id="{C0A26AF1-6493-5CE1-5EEF-EC5791D4A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516" y="2323528"/>
            <a:ext cx="2092744" cy="212102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34C885AD-787F-36F3-AC9F-10C48F995B22}"/>
              </a:ext>
            </a:extLst>
          </p:cNvPr>
          <p:cNvSpPr txBox="1"/>
          <p:nvPr/>
        </p:nvSpPr>
        <p:spPr>
          <a:xfrm>
            <a:off x="249830" y="4509120"/>
            <a:ext cx="7725192" cy="954107"/>
          </a:xfrm>
          <a:prstGeom prst="rect">
            <a:avLst/>
          </a:prstGeom>
          <a:noFill/>
        </p:spPr>
        <p:txBody>
          <a:bodyPr wrap="none" rtlCol="0">
            <a:spAutoFit/>
          </a:bodyPr>
          <a:lstStyle/>
          <a:p>
            <a:r>
              <a:rPr kumimoji="1" lang="ja-JP" altLang="en-US" sz="2800"/>
              <a:t>「どうしてここはこうなっているのですか？」</a:t>
            </a:r>
            <a:endParaRPr kumimoji="1" lang="en-US" altLang="ja-JP" sz="2800" dirty="0"/>
          </a:p>
          <a:p>
            <a:r>
              <a:rPr lang="ja-JP" altLang="en-US" sz="2800"/>
              <a:t>「</a:t>
            </a:r>
            <a:r>
              <a:rPr lang="en-US" altLang="ja-JP" sz="2800" dirty="0">
                <a:solidFill>
                  <a:srgbClr val="FF0000"/>
                </a:solidFill>
              </a:rPr>
              <a:t>ChatGPT</a:t>
            </a:r>
            <a:r>
              <a:rPr lang="ja-JP" altLang="en-US" sz="2800">
                <a:solidFill>
                  <a:srgbClr val="FF0000"/>
                </a:solidFill>
              </a:rPr>
              <a:t>がそう言っていたので</a:t>
            </a:r>
            <a:r>
              <a:rPr lang="ja-JP" altLang="en-US" sz="2800"/>
              <a:t>」</a:t>
            </a:r>
            <a:endParaRPr kumimoji="1" lang="ja-JP" altLang="en-US" sz="2800"/>
          </a:p>
        </p:txBody>
      </p:sp>
      <p:sp>
        <p:nvSpPr>
          <p:cNvPr id="5" name="テキスト ボックス 4">
            <a:extLst>
              <a:ext uri="{FF2B5EF4-FFF2-40B4-BE49-F238E27FC236}">
                <a16:creationId xmlns:a16="http://schemas.microsoft.com/office/drawing/2014/main" id="{CAF2DC42-AD18-03F3-BBA2-79278C730599}"/>
              </a:ext>
            </a:extLst>
          </p:cNvPr>
          <p:cNvSpPr txBox="1"/>
          <p:nvPr/>
        </p:nvSpPr>
        <p:spPr>
          <a:xfrm>
            <a:off x="1763688" y="6014640"/>
            <a:ext cx="3416320" cy="646331"/>
          </a:xfrm>
          <a:prstGeom prst="rect">
            <a:avLst/>
          </a:prstGeom>
          <a:noFill/>
        </p:spPr>
        <p:txBody>
          <a:bodyPr wrap="none" rtlCol="0">
            <a:spAutoFit/>
          </a:bodyPr>
          <a:lstStyle/>
          <a:p>
            <a:r>
              <a:rPr lang="ja-JP" altLang="en-US" sz="3600"/>
              <a:t>これは絶対だめ</a:t>
            </a:r>
            <a:endParaRPr kumimoji="1" lang="ja-JP" altLang="en-US" sz="3600"/>
          </a:p>
        </p:txBody>
      </p:sp>
      <p:cxnSp>
        <p:nvCxnSpPr>
          <p:cNvPr id="7" name="直線矢印コネクタ 6">
            <a:extLst>
              <a:ext uri="{FF2B5EF4-FFF2-40B4-BE49-F238E27FC236}">
                <a16:creationId xmlns:a16="http://schemas.microsoft.com/office/drawing/2014/main" id="{E1DD5866-E8B1-B71D-56DF-C0CE61D7BD5A}"/>
              </a:ext>
            </a:extLst>
          </p:cNvPr>
          <p:cNvCxnSpPr>
            <a:cxnSpLocks/>
            <a:stCxn id="5" idx="0"/>
          </p:cNvCxnSpPr>
          <p:nvPr/>
        </p:nvCxnSpPr>
        <p:spPr>
          <a:xfrm flipV="1">
            <a:off x="3471848" y="5537364"/>
            <a:ext cx="0" cy="47727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81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075D7F4-4FC8-CE11-5320-51625C948F8F}"/>
              </a:ext>
            </a:extLst>
          </p:cNvPr>
          <p:cNvSpPr>
            <a:spLocks noGrp="1"/>
          </p:cNvSpPr>
          <p:nvPr>
            <p:ph type="body" sz="quarter" idx="10"/>
          </p:nvPr>
        </p:nvSpPr>
        <p:spPr/>
        <p:txBody>
          <a:bodyPr/>
          <a:lstStyle/>
          <a:p>
            <a:r>
              <a:rPr lang="ja-JP" altLang="en-US"/>
              <a:t>責任を取るということ</a:t>
            </a:r>
          </a:p>
        </p:txBody>
      </p:sp>
      <p:sp>
        <p:nvSpPr>
          <p:cNvPr id="3" name="テキスト ボックス 2">
            <a:extLst>
              <a:ext uri="{FF2B5EF4-FFF2-40B4-BE49-F238E27FC236}">
                <a16:creationId xmlns:a16="http://schemas.microsoft.com/office/drawing/2014/main" id="{CD73E5A7-BCE9-A0BB-F1FD-761385743E8F}"/>
              </a:ext>
            </a:extLst>
          </p:cNvPr>
          <p:cNvSpPr txBox="1"/>
          <p:nvPr/>
        </p:nvSpPr>
        <p:spPr>
          <a:xfrm>
            <a:off x="34347" y="2406436"/>
            <a:ext cx="7922029" cy="1200329"/>
          </a:xfrm>
          <a:prstGeom prst="rect">
            <a:avLst/>
          </a:prstGeom>
          <a:noFill/>
        </p:spPr>
        <p:txBody>
          <a:bodyPr wrap="square" rtlCol="0">
            <a:spAutoFit/>
          </a:bodyPr>
          <a:lstStyle/>
          <a:p>
            <a:r>
              <a:rPr kumimoji="1" lang="ja-JP" altLang="en-US" sz="2400"/>
              <a:t>「検索エンジンがあるから、覚えることに意味はない」</a:t>
            </a:r>
            <a:endParaRPr kumimoji="1" lang="en-US" altLang="ja-JP" sz="2400" dirty="0"/>
          </a:p>
          <a:p>
            <a:r>
              <a:rPr lang="ja-JP" altLang="en-US" sz="2400"/>
              <a:t>→</a:t>
            </a:r>
            <a:r>
              <a:rPr lang="en-US" altLang="ja-JP" sz="2400" dirty="0"/>
              <a:t> </a:t>
            </a:r>
            <a:r>
              <a:rPr lang="ja-JP" altLang="en-US" sz="2400"/>
              <a:t>知らないことはそもそも検索できない</a:t>
            </a:r>
            <a:endParaRPr lang="en-US" altLang="ja-JP" sz="2400" dirty="0"/>
          </a:p>
          <a:p>
            <a:r>
              <a:rPr kumimoji="1" lang="ja-JP" altLang="en-US" sz="2400"/>
              <a:t>→</a:t>
            </a:r>
            <a:r>
              <a:rPr kumimoji="1" lang="en-US" altLang="ja-JP" sz="2400" dirty="0"/>
              <a:t> </a:t>
            </a:r>
            <a:r>
              <a:rPr kumimoji="1" lang="ja-JP" altLang="en-US" sz="2400"/>
              <a:t>検索して出てきたものが正しいか判断できない</a:t>
            </a:r>
          </a:p>
        </p:txBody>
      </p:sp>
      <p:sp>
        <p:nvSpPr>
          <p:cNvPr id="4" name="テキスト ボックス 3">
            <a:extLst>
              <a:ext uri="{FF2B5EF4-FFF2-40B4-BE49-F238E27FC236}">
                <a16:creationId xmlns:a16="http://schemas.microsoft.com/office/drawing/2014/main" id="{A78C0E09-CB6F-D9D7-9A32-23E8B0849D0A}"/>
              </a:ext>
            </a:extLst>
          </p:cNvPr>
          <p:cNvSpPr txBox="1"/>
          <p:nvPr/>
        </p:nvSpPr>
        <p:spPr>
          <a:xfrm>
            <a:off x="34347" y="3858468"/>
            <a:ext cx="7571303" cy="830997"/>
          </a:xfrm>
          <a:prstGeom prst="rect">
            <a:avLst/>
          </a:prstGeom>
          <a:noFill/>
        </p:spPr>
        <p:txBody>
          <a:bodyPr wrap="none" rtlCol="0">
            <a:spAutoFit/>
          </a:bodyPr>
          <a:lstStyle/>
          <a:p>
            <a:r>
              <a:rPr kumimoji="1" lang="ja-JP" altLang="en-US" sz="2400"/>
              <a:t>「翻訳アプリがあるから、外国語を学ぶ意味はない」</a:t>
            </a:r>
            <a:endParaRPr kumimoji="1" lang="en-US" altLang="ja-JP" sz="2400" dirty="0"/>
          </a:p>
          <a:p>
            <a:r>
              <a:rPr lang="ja-JP" altLang="en-US" sz="2400"/>
              <a:t>→</a:t>
            </a:r>
            <a:r>
              <a:rPr lang="en-US" altLang="ja-JP" sz="2400" dirty="0"/>
              <a:t> </a:t>
            </a:r>
            <a:r>
              <a:rPr lang="ja-JP" altLang="en-US" sz="2400"/>
              <a:t>出力された結果が正しいか判断できない</a:t>
            </a:r>
            <a:endParaRPr kumimoji="1" lang="ja-JP" altLang="en-US" sz="2400"/>
          </a:p>
        </p:txBody>
      </p:sp>
      <p:sp>
        <p:nvSpPr>
          <p:cNvPr id="5" name="テキスト ボックス 4">
            <a:extLst>
              <a:ext uri="{FF2B5EF4-FFF2-40B4-BE49-F238E27FC236}">
                <a16:creationId xmlns:a16="http://schemas.microsoft.com/office/drawing/2014/main" id="{CB76F3CA-CA6B-78A7-2DC0-DFB669699845}"/>
              </a:ext>
            </a:extLst>
          </p:cNvPr>
          <p:cNvSpPr txBox="1"/>
          <p:nvPr/>
        </p:nvSpPr>
        <p:spPr>
          <a:xfrm>
            <a:off x="34347" y="954404"/>
            <a:ext cx="8775907" cy="1200329"/>
          </a:xfrm>
          <a:prstGeom prst="rect">
            <a:avLst/>
          </a:prstGeom>
          <a:noFill/>
        </p:spPr>
        <p:txBody>
          <a:bodyPr wrap="square" rtlCol="0">
            <a:spAutoFit/>
          </a:bodyPr>
          <a:lstStyle/>
          <a:p>
            <a:r>
              <a:rPr lang="ja-JP" altLang="en-US" sz="2400"/>
              <a:t>「電卓があるから、九九や筆算を学ぶ必要がない」</a:t>
            </a:r>
            <a:endParaRPr lang="en-US" altLang="ja-JP" sz="2400" dirty="0"/>
          </a:p>
          <a:p>
            <a:r>
              <a:rPr kumimoji="1" lang="ja-JP" altLang="en-US" sz="2400"/>
              <a:t>→</a:t>
            </a:r>
            <a:r>
              <a:rPr kumimoji="1" lang="en-US" altLang="ja-JP" sz="2400" dirty="0"/>
              <a:t> </a:t>
            </a:r>
            <a:r>
              <a:rPr kumimoji="1" lang="ja-JP" altLang="en-US" sz="2400"/>
              <a:t>計算ができないと「数の感覚」が身につかず、データの間違いや異常に気づかない</a:t>
            </a:r>
          </a:p>
        </p:txBody>
      </p:sp>
      <p:sp>
        <p:nvSpPr>
          <p:cNvPr id="6" name="テキスト ボックス 5">
            <a:extLst>
              <a:ext uri="{FF2B5EF4-FFF2-40B4-BE49-F238E27FC236}">
                <a16:creationId xmlns:a16="http://schemas.microsoft.com/office/drawing/2014/main" id="{4618A6D9-2022-0E8E-66E7-88F9046583DA}"/>
              </a:ext>
            </a:extLst>
          </p:cNvPr>
          <p:cNvSpPr txBox="1"/>
          <p:nvPr/>
        </p:nvSpPr>
        <p:spPr>
          <a:xfrm>
            <a:off x="34347" y="4941168"/>
            <a:ext cx="7553671" cy="1569660"/>
          </a:xfrm>
          <a:prstGeom prst="rect">
            <a:avLst/>
          </a:prstGeom>
          <a:noFill/>
        </p:spPr>
        <p:txBody>
          <a:bodyPr wrap="none" rtlCol="0">
            <a:spAutoFit/>
          </a:bodyPr>
          <a:lstStyle/>
          <a:p>
            <a:r>
              <a:rPr kumimoji="1" lang="ja-JP" altLang="en-US" sz="2400"/>
              <a:t>「</a:t>
            </a:r>
            <a:r>
              <a:rPr kumimoji="1" lang="en-US" altLang="ja-JP" sz="2400" dirty="0"/>
              <a:t>AI</a:t>
            </a:r>
            <a:r>
              <a:rPr kumimoji="1" lang="ja-JP" altLang="en-US" sz="2400"/>
              <a:t>があるから、プログラミングを学ぶ必要はない」</a:t>
            </a:r>
            <a:endParaRPr kumimoji="1" lang="en-US" altLang="ja-JP" sz="2400" dirty="0"/>
          </a:p>
          <a:p>
            <a:r>
              <a:rPr lang="ja-JP" altLang="en-US" sz="2400"/>
              <a:t>→</a:t>
            </a:r>
            <a:r>
              <a:rPr lang="en-US" altLang="ja-JP" sz="2400" dirty="0"/>
              <a:t> </a:t>
            </a:r>
            <a:r>
              <a:rPr lang="ja-JP" altLang="en-US" sz="2400"/>
              <a:t>生成されたコードの正しさがわからない</a:t>
            </a:r>
            <a:endParaRPr lang="en-US" altLang="ja-JP" sz="2400" dirty="0"/>
          </a:p>
          <a:p>
            <a:r>
              <a:rPr kumimoji="1" lang="ja-JP" altLang="en-US" sz="2400"/>
              <a:t>→</a:t>
            </a:r>
            <a:r>
              <a:rPr kumimoji="1" lang="en-US" altLang="ja-JP" sz="2400" dirty="0"/>
              <a:t> </a:t>
            </a:r>
            <a:r>
              <a:rPr kumimoji="1" lang="ja-JP" altLang="en-US" sz="2400"/>
              <a:t>セキュリティホールにも気づかない</a:t>
            </a:r>
            <a:endParaRPr kumimoji="1" lang="en-US" altLang="ja-JP" sz="2400" dirty="0"/>
          </a:p>
          <a:p>
            <a:r>
              <a:rPr lang="ja-JP" altLang="en-US" sz="2400"/>
              <a:t>→</a:t>
            </a:r>
            <a:r>
              <a:rPr lang="en-US" altLang="ja-JP" sz="2400" dirty="0"/>
              <a:t> </a:t>
            </a:r>
            <a:r>
              <a:rPr lang="ja-JP" altLang="en-US" sz="2400"/>
              <a:t>理解できないから保守できない</a:t>
            </a:r>
            <a:endParaRPr kumimoji="1" lang="ja-JP" altLang="en-US" sz="2400"/>
          </a:p>
        </p:txBody>
      </p:sp>
    </p:spTree>
    <p:extLst>
      <p:ext uri="{BB962C8B-B14F-4D97-AF65-F5344CB8AC3E}">
        <p14:creationId xmlns:p14="http://schemas.microsoft.com/office/powerpoint/2010/main" val="66723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306E67D-76EA-D9E7-0D7C-A5D3DC6453DA}"/>
              </a:ext>
            </a:extLst>
          </p:cNvPr>
          <p:cNvSpPr>
            <a:spLocks noGrp="1"/>
          </p:cNvSpPr>
          <p:nvPr>
            <p:ph type="body" sz="quarter" idx="10"/>
          </p:nvPr>
        </p:nvSpPr>
        <p:spPr/>
        <p:txBody>
          <a:bodyPr/>
          <a:lstStyle/>
          <a:p>
            <a:r>
              <a:rPr kumimoji="1" lang="ja-JP" altLang="en-US"/>
              <a:t>付加価値をつけるということ</a:t>
            </a:r>
          </a:p>
        </p:txBody>
      </p:sp>
      <p:sp>
        <p:nvSpPr>
          <p:cNvPr id="3" name="テキスト ボックス 2">
            <a:extLst>
              <a:ext uri="{FF2B5EF4-FFF2-40B4-BE49-F238E27FC236}">
                <a16:creationId xmlns:a16="http://schemas.microsoft.com/office/drawing/2014/main" id="{B904BB1E-17E2-2DB9-333C-74AC06DF4FE0}"/>
              </a:ext>
            </a:extLst>
          </p:cNvPr>
          <p:cNvSpPr txBox="1"/>
          <p:nvPr/>
        </p:nvSpPr>
        <p:spPr>
          <a:xfrm>
            <a:off x="467544" y="3382807"/>
            <a:ext cx="8477001" cy="461665"/>
          </a:xfrm>
          <a:prstGeom prst="rect">
            <a:avLst/>
          </a:prstGeom>
          <a:noFill/>
          <a:ln>
            <a:solidFill>
              <a:schemeClr val="tx1"/>
            </a:solidFill>
          </a:ln>
        </p:spPr>
        <p:txBody>
          <a:bodyPr wrap="none" rtlCol="0">
            <a:spAutoFit/>
          </a:bodyPr>
          <a:lstStyle/>
          <a:p>
            <a:r>
              <a:rPr kumimoji="1" lang="en-US" altLang="ja-JP" sz="2400" dirty="0"/>
              <a:t>AI</a:t>
            </a:r>
            <a:r>
              <a:rPr kumimoji="1" lang="ja-JP" altLang="en-US" sz="2400"/>
              <a:t>の出力に対してリテイクを出すためには専門知識が不可欠</a:t>
            </a:r>
          </a:p>
        </p:txBody>
      </p:sp>
      <p:sp>
        <p:nvSpPr>
          <p:cNvPr id="5" name="テキスト ボックス 4">
            <a:extLst>
              <a:ext uri="{FF2B5EF4-FFF2-40B4-BE49-F238E27FC236}">
                <a16:creationId xmlns:a16="http://schemas.microsoft.com/office/drawing/2014/main" id="{F50D9DEC-106B-4993-A75E-D772DE4AC20E}"/>
              </a:ext>
            </a:extLst>
          </p:cNvPr>
          <p:cNvSpPr txBox="1"/>
          <p:nvPr/>
        </p:nvSpPr>
        <p:spPr>
          <a:xfrm>
            <a:off x="251520" y="1255959"/>
            <a:ext cx="4676280" cy="584775"/>
          </a:xfrm>
          <a:prstGeom prst="rect">
            <a:avLst/>
          </a:prstGeom>
          <a:noFill/>
        </p:spPr>
        <p:txBody>
          <a:bodyPr wrap="none" rtlCol="0">
            <a:spAutoFit/>
          </a:bodyPr>
          <a:lstStyle/>
          <a:p>
            <a:r>
              <a:rPr kumimoji="1" lang="en-US" altLang="ja-JP" sz="3200" dirty="0">
                <a:solidFill>
                  <a:srgbClr val="011893"/>
                </a:solidFill>
              </a:rPr>
              <a:t>AI</a:t>
            </a:r>
            <a:r>
              <a:rPr kumimoji="1" lang="ja-JP" altLang="en-US" sz="3200">
                <a:solidFill>
                  <a:srgbClr val="011893"/>
                </a:solidFill>
              </a:rPr>
              <a:t>の出力の質を保証する</a:t>
            </a:r>
          </a:p>
        </p:txBody>
      </p:sp>
      <p:sp>
        <p:nvSpPr>
          <p:cNvPr id="6" name="テキスト ボックス 5">
            <a:extLst>
              <a:ext uri="{FF2B5EF4-FFF2-40B4-BE49-F238E27FC236}">
                <a16:creationId xmlns:a16="http://schemas.microsoft.com/office/drawing/2014/main" id="{5EDAB037-03B0-B8AA-663E-9A2EC38F8CDB}"/>
              </a:ext>
            </a:extLst>
          </p:cNvPr>
          <p:cNvSpPr txBox="1"/>
          <p:nvPr/>
        </p:nvSpPr>
        <p:spPr>
          <a:xfrm>
            <a:off x="274914" y="1920922"/>
            <a:ext cx="8280920" cy="1323439"/>
          </a:xfrm>
          <a:prstGeom prst="rect">
            <a:avLst/>
          </a:prstGeom>
          <a:noFill/>
        </p:spPr>
        <p:txBody>
          <a:bodyPr wrap="square" rtlCol="0">
            <a:spAutoFit/>
          </a:bodyPr>
          <a:lstStyle/>
          <a:p>
            <a:pPr marL="285750" indent="-285750">
              <a:buFont typeface="Arial" panose="020B0604020202020204" pitchFamily="34" charset="0"/>
              <a:buChar char="•"/>
            </a:pPr>
            <a:r>
              <a:rPr lang="en-US" altLang="ja-JP" sz="2000" dirty="0"/>
              <a:t>AI</a:t>
            </a:r>
            <a:r>
              <a:rPr lang="ja-JP" altLang="en-US" sz="2000"/>
              <a:t>が出力したコードのセキュリティホールに気づいて修正</a:t>
            </a:r>
            <a:endParaRPr lang="en-US" altLang="ja-JP" sz="2000" dirty="0"/>
          </a:p>
          <a:p>
            <a:pPr marL="285750" indent="-285750">
              <a:buFont typeface="Arial" panose="020B0604020202020204" pitchFamily="34" charset="0"/>
              <a:buChar char="•"/>
            </a:pPr>
            <a:r>
              <a:rPr kumimoji="1" lang="en-US" altLang="ja-JP" sz="2000" dirty="0"/>
              <a:t>AI</a:t>
            </a:r>
            <a:r>
              <a:rPr kumimoji="1" lang="ja-JP" altLang="en-US" sz="2000"/>
              <a:t>が出力したコードの計算量が無駄に大きいことに気づいて修正</a:t>
            </a:r>
            <a:endParaRPr kumimoji="1" lang="en-US" altLang="ja-JP" sz="2000" dirty="0"/>
          </a:p>
          <a:p>
            <a:pPr marL="285750" indent="-285750">
              <a:buFont typeface="Arial" panose="020B0604020202020204" pitchFamily="34" charset="0"/>
              <a:buChar char="•"/>
            </a:pPr>
            <a:r>
              <a:rPr lang="en-US" altLang="ja-JP" sz="2000" dirty="0"/>
              <a:t>AI</a:t>
            </a:r>
            <a:r>
              <a:rPr lang="ja-JP" altLang="en-US" sz="2000"/>
              <a:t>が出力した文章の言葉遣いが業界では一般的でないことに気づいて修正</a:t>
            </a:r>
            <a:endParaRPr kumimoji="1" lang="ja-JP" altLang="en-US" sz="2000"/>
          </a:p>
        </p:txBody>
      </p:sp>
      <p:sp>
        <p:nvSpPr>
          <p:cNvPr id="7" name="テキスト ボックス 6">
            <a:extLst>
              <a:ext uri="{FF2B5EF4-FFF2-40B4-BE49-F238E27FC236}">
                <a16:creationId xmlns:a16="http://schemas.microsoft.com/office/drawing/2014/main" id="{4E9A2690-4280-C0F5-4ACA-8C10DF7869F2}"/>
              </a:ext>
            </a:extLst>
          </p:cNvPr>
          <p:cNvSpPr txBox="1"/>
          <p:nvPr/>
        </p:nvSpPr>
        <p:spPr>
          <a:xfrm>
            <a:off x="225624" y="4038969"/>
            <a:ext cx="7548861" cy="584775"/>
          </a:xfrm>
          <a:prstGeom prst="rect">
            <a:avLst/>
          </a:prstGeom>
          <a:noFill/>
        </p:spPr>
        <p:txBody>
          <a:bodyPr wrap="none" rtlCol="0">
            <a:spAutoFit/>
          </a:bodyPr>
          <a:lstStyle/>
          <a:p>
            <a:r>
              <a:rPr kumimoji="1" lang="en-US" altLang="ja-JP" sz="3200" dirty="0">
                <a:solidFill>
                  <a:srgbClr val="011893"/>
                </a:solidFill>
              </a:rPr>
              <a:t>AI</a:t>
            </a:r>
            <a:r>
              <a:rPr lang="ja-JP" altLang="en-US" sz="3200">
                <a:solidFill>
                  <a:srgbClr val="011893"/>
                </a:solidFill>
              </a:rPr>
              <a:t>に投げるプロンプトのレベルを上げる</a:t>
            </a:r>
            <a:endParaRPr kumimoji="1" lang="ja-JP" altLang="en-US" sz="3200">
              <a:solidFill>
                <a:srgbClr val="011893"/>
              </a:solidFill>
            </a:endParaRPr>
          </a:p>
        </p:txBody>
      </p:sp>
      <p:sp>
        <p:nvSpPr>
          <p:cNvPr id="8" name="テキスト ボックス 7">
            <a:extLst>
              <a:ext uri="{FF2B5EF4-FFF2-40B4-BE49-F238E27FC236}">
                <a16:creationId xmlns:a16="http://schemas.microsoft.com/office/drawing/2014/main" id="{E7D6E1A6-127F-C1AA-6272-E9A4421CDF55}"/>
              </a:ext>
            </a:extLst>
          </p:cNvPr>
          <p:cNvSpPr txBox="1"/>
          <p:nvPr/>
        </p:nvSpPr>
        <p:spPr>
          <a:xfrm>
            <a:off x="397157" y="4667310"/>
            <a:ext cx="8349683" cy="1015663"/>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000"/>
              <a:t>「面白いゲームを作って」←誰でも思いつく</a:t>
            </a:r>
            <a:endParaRPr lang="en-US" altLang="ja-JP" sz="2000" dirty="0"/>
          </a:p>
          <a:p>
            <a:pPr marL="342900" indent="-342900">
              <a:buFont typeface="Arial" panose="020B0604020202020204" pitchFamily="34" charset="0"/>
              <a:buChar char="•"/>
            </a:pPr>
            <a:r>
              <a:rPr lang="ja-JP" altLang="en-US" sz="2000"/>
              <a:t>「</a:t>
            </a:r>
            <a:r>
              <a:rPr lang="en-US" altLang="ja-JP" sz="2000" dirty="0"/>
              <a:t>X</a:t>
            </a:r>
            <a:r>
              <a:rPr lang="ja-JP" altLang="en-US" sz="2000"/>
              <a:t>と</a:t>
            </a:r>
            <a:r>
              <a:rPr lang="en-US" altLang="ja-JP" sz="2000" dirty="0"/>
              <a:t>Y</a:t>
            </a:r>
            <a:r>
              <a:rPr lang="ja-JP" altLang="en-US" sz="2000"/>
              <a:t>を組み合わせたゲームを作って」←</a:t>
            </a:r>
            <a:r>
              <a:rPr lang="en-US" altLang="ja-JP" sz="2000" dirty="0"/>
              <a:t>X</a:t>
            </a:r>
            <a:r>
              <a:rPr lang="ja-JP" altLang="en-US" sz="2000"/>
              <a:t>と</a:t>
            </a:r>
            <a:r>
              <a:rPr lang="en-US" altLang="ja-JP" sz="2000" dirty="0"/>
              <a:t>Y</a:t>
            </a:r>
            <a:r>
              <a:rPr lang="ja-JP" altLang="en-US" sz="2000"/>
              <a:t>を同時に知っている必要がある</a:t>
            </a:r>
            <a:endParaRPr kumimoji="1" lang="ja-JP" altLang="en-US" sz="2000"/>
          </a:p>
        </p:txBody>
      </p:sp>
      <p:sp>
        <p:nvSpPr>
          <p:cNvPr id="9" name="テキスト ボックス 8">
            <a:extLst>
              <a:ext uri="{FF2B5EF4-FFF2-40B4-BE49-F238E27FC236}">
                <a16:creationId xmlns:a16="http://schemas.microsoft.com/office/drawing/2014/main" id="{38C626AD-E63E-1245-0638-BE122C1B3937}"/>
              </a:ext>
            </a:extLst>
          </p:cNvPr>
          <p:cNvSpPr txBox="1"/>
          <p:nvPr/>
        </p:nvSpPr>
        <p:spPr>
          <a:xfrm>
            <a:off x="310945" y="5907423"/>
            <a:ext cx="7571303" cy="461665"/>
          </a:xfrm>
          <a:prstGeom prst="rect">
            <a:avLst/>
          </a:prstGeom>
          <a:noFill/>
          <a:ln>
            <a:solidFill>
              <a:schemeClr val="tx1"/>
            </a:solidFill>
          </a:ln>
        </p:spPr>
        <p:txBody>
          <a:bodyPr wrap="none" rtlCol="0">
            <a:spAutoFit/>
          </a:bodyPr>
          <a:lstStyle/>
          <a:p>
            <a:r>
              <a:rPr kumimoji="1" lang="ja-JP" altLang="en-US" sz="2400"/>
              <a:t>「</a:t>
            </a:r>
            <a:r>
              <a:rPr kumimoji="1" lang="ja-JP" altLang="en-US" sz="2400">
                <a:solidFill>
                  <a:srgbClr val="FF0000"/>
                </a:solidFill>
              </a:rPr>
              <a:t>あなたらしさ</a:t>
            </a:r>
            <a:r>
              <a:rPr kumimoji="1" lang="ja-JP" altLang="en-US" sz="2400"/>
              <a:t>はなにか？」に答えられるようにする</a:t>
            </a:r>
          </a:p>
        </p:txBody>
      </p:sp>
    </p:spTree>
    <p:extLst>
      <p:ext uri="{BB962C8B-B14F-4D97-AF65-F5344CB8AC3E}">
        <p14:creationId xmlns:p14="http://schemas.microsoft.com/office/powerpoint/2010/main" val="1321354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女性の表情のイラスト「疑問」">
            <a:extLst>
              <a:ext uri="{FF2B5EF4-FFF2-40B4-BE49-F238E27FC236}">
                <a16:creationId xmlns:a16="http://schemas.microsoft.com/office/drawing/2014/main" id="{0D3F1444-1759-F027-64D8-4AF6913BA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233" y="1988840"/>
            <a:ext cx="1512168" cy="1859223"/>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6713E90B-8B3C-AADF-FEFF-656A20F7AB6F}"/>
              </a:ext>
            </a:extLst>
          </p:cNvPr>
          <p:cNvSpPr txBox="1"/>
          <p:nvPr/>
        </p:nvSpPr>
        <p:spPr>
          <a:xfrm>
            <a:off x="390406" y="1187089"/>
            <a:ext cx="8363187" cy="707886"/>
          </a:xfrm>
          <a:prstGeom prst="rect">
            <a:avLst/>
          </a:prstGeom>
          <a:noFill/>
        </p:spPr>
        <p:txBody>
          <a:bodyPr wrap="none" rtlCol="0">
            <a:spAutoFit/>
          </a:bodyPr>
          <a:lstStyle/>
          <a:p>
            <a:r>
              <a:rPr kumimoji="1" lang="ja-JP" altLang="en-US" sz="4000"/>
              <a:t>結局、</a:t>
            </a:r>
            <a:r>
              <a:rPr kumimoji="1" lang="en-US" altLang="ja-JP" sz="4000" dirty="0"/>
              <a:t>AI</a:t>
            </a:r>
            <a:r>
              <a:rPr kumimoji="1" lang="ja-JP" altLang="en-US" sz="4000"/>
              <a:t>はどこまで使って良いの？</a:t>
            </a:r>
          </a:p>
        </p:txBody>
      </p:sp>
      <p:pic>
        <p:nvPicPr>
          <p:cNvPr id="15364" name="Picture 4" descr="博士のイラスト">
            <a:extLst>
              <a:ext uri="{FF2B5EF4-FFF2-40B4-BE49-F238E27FC236}">
                <a16:creationId xmlns:a16="http://schemas.microsoft.com/office/drawing/2014/main" id="{69B5B749-2EEB-DE19-2DC1-7F017C1BD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7504" y="3785754"/>
            <a:ext cx="1774450" cy="2281436"/>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9ED8ADCF-F142-DF48-BDA8-AA6ED4A9C1C1}"/>
              </a:ext>
            </a:extLst>
          </p:cNvPr>
          <p:cNvSpPr txBox="1"/>
          <p:nvPr/>
        </p:nvSpPr>
        <p:spPr>
          <a:xfrm>
            <a:off x="1796413" y="4572529"/>
            <a:ext cx="5314275" cy="707886"/>
          </a:xfrm>
          <a:prstGeom prst="rect">
            <a:avLst/>
          </a:prstGeom>
          <a:noFill/>
        </p:spPr>
        <p:txBody>
          <a:bodyPr wrap="none" rtlCol="0">
            <a:spAutoFit/>
          </a:bodyPr>
          <a:lstStyle/>
          <a:p>
            <a:r>
              <a:rPr kumimoji="1" lang="ja-JP" altLang="en-US" sz="4000"/>
              <a:t>自分で考えてください</a:t>
            </a:r>
          </a:p>
        </p:txBody>
      </p:sp>
      <p:sp>
        <p:nvSpPr>
          <p:cNvPr id="5" name="テキスト ボックス 4">
            <a:extLst>
              <a:ext uri="{FF2B5EF4-FFF2-40B4-BE49-F238E27FC236}">
                <a16:creationId xmlns:a16="http://schemas.microsoft.com/office/drawing/2014/main" id="{566A077B-8D37-54B2-71F6-215345B49C18}"/>
              </a:ext>
            </a:extLst>
          </p:cNvPr>
          <p:cNvSpPr txBox="1"/>
          <p:nvPr/>
        </p:nvSpPr>
        <p:spPr>
          <a:xfrm>
            <a:off x="1763688" y="5641384"/>
            <a:ext cx="6647974" cy="830997"/>
          </a:xfrm>
          <a:prstGeom prst="rect">
            <a:avLst/>
          </a:prstGeom>
          <a:noFill/>
        </p:spPr>
        <p:txBody>
          <a:bodyPr wrap="none" rtlCol="0">
            <a:spAutoFit/>
          </a:bodyPr>
          <a:lstStyle/>
          <a:p>
            <a:r>
              <a:rPr kumimoji="1" lang="ja-JP" altLang="en-US" sz="2400"/>
              <a:t>大事なのは「不正になるかどうか」ではなく、</a:t>
            </a:r>
            <a:endParaRPr kumimoji="1" lang="en-US" altLang="ja-JP" sz="2400" dirty="0"/>
          </a:p>
          <a:p>
            <a:r>
              <a:rPr kumimoji="1" lang="ja-JP" altLang="en-US" sz="2400"/>
              <a:t>「自分の学びになるかどうか」で判断すること</a:t>
            </a:r>
          </a:p>
        </p:txBody>
      </p:sp>
    </p:spTree>
    <p:extLst>
      <p:ext uri="{BB962C8B-B14F-4D97-AF65-F5344CB8AC3E}">
        <p14:creationId xmlns:p14="http://schemas.microsoft.com/office/powerpoint/2010/main" val="181204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AF5160-35E1-AF48-A4E3-6CABBA3E1E52}"/>
              </a:ext>
            </a:extLst>
          </p:cNvPr>
          <p:cNvSpPr>
            <a:spLocks noGrp="1"/>
          </p:cNvSpPr>
          <p:nvPr>
            <p:ph type="body" sz="quarter" idx="10"/>
          </p:nvPr>
        </p:nvSpPr>
        <p:spPr/>
        <p:txBody>
          <a:bodyPr/>
          <a:lstStyle/>
          <a:p>
            <a:r>
              <a:rPr kumimoji="1" lang="ja-JP" altLang="en-US"/>
              <a:t>生成</a:t>
            </a:r>
            <a:r>
              <a:rPr kumimoji="1" lang="en-US" altLang="ja-JP" dirty="0"/>
              <a:t>AI</a:t>
            </a:r>
            <a:r>
              <a:rPr kumimoji="1" lang="ja-JP" altLang="en-US"/>
              <a:t>とレポート</a:t>
            </a:r>
          </a:p>
        </p:txBody>
      </p:sp>
      <p:sp>
        <p:nvSpPr>
          <p:cNvPr id="11" name="正方形/長方形 10">
            <a:extLst>
              <a:ext uri="{FF2B5EF4-FFF2-40B4-BE49-F238E27FC236}">
                <a16:creationId xmlns:a16="http://schemas.microsoft.com/office/drawing/2014/main" id="{96C79DF2-198C-DE47-915C-0D56DF520568}"/>
              </a:ext>
            </a:extLst>
          </p:cNvPr>
          <p:cNvSpPr/>
          <p:nvPr/>
        </p:nvSpPr>
        <p:spPr>
          <a:xfrm>
            <a:off x="287016" y="1179016"/>
            <a:ext cx="8101408" cy="523220"/>
          </a:xfrm>
          <a:prstGeom prst="rect">
            <a:avLst/>
          </a:prstGeom>
        </p:spPr>
        <p:txBody>
          <a:bodyPr wrap="square">
            <a:spAutoFit/>
          </a:bodyPr>
          <a:lstStyle/>
          <a:p>
            <a:r>
              <a:rPr lang="en-US" altLang="ja-JP" sz="2800" dirty="0"/>
              <a:t>Q:</a:t>
            </a:r>
            <a:r>
              <a:rPr lang="ja-JP" altLang="en-US" sz="2800"/>
              <a:t>なぜ生成</a:t>
            </a:r>
            <a:r>
              <a:rPr lang="en-US" altLang="ja-JP" sz="2800" dirty="0"/>
              <a:t>AI</a:t>
            </a:r>
            <a:r>
              <a:rPr lang="ja-JP" altLang="en-US" sz="2800"/>
              <a:t>でレポートを作成してはいけないか</a:t>
            </a:r>
          </a:p>
        </p:txBody>
      </p:sp>
      <p:pic>
        <p:nvPicPr>
          <p:cNvPr id="1026" name="Picture 2" descr="スーツを着た男性のイラスト（疑問に思う顔）">
            <a:extLst>
              <a:ext uri="{FF2B5EF4-FFF2-40B4-BE49-F238E27FC236}">
                <a16:creationId xmlns:a16="http://schemas.microsoft.com/office/drawing/2014/main" id="{93FE5B86-DF96-9651-A67F-0F3CDC367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60519"/>
            <a:ext cx="1164370" cy="158417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8CA8AD8C-491E-CAE6-A29C-7D89E79D310D}"/>
              </a:ext>
            </a:extLst>
          </p:cNvPr>
          <p:cNvSpPr/>
          <p:nvPr/>
        </p:nvSpPr>
        <p:spPr>
          <a:xfrm>
            <a:off x="3163787" y="2261090"/>
            <a:ext cx="2816426" cy="584775"/>
          </a:xfrm>
          <a:prstGeom prst="rect">
            <a:avLst/>
          </a:prstGeom>
        </p:spPr>
        <p:txBody>
          <a:bodyPr wrap="square">
            <a:spAutoFit/>
          </a:bodyPr>
          <a:lstStyle/>
          <a:p>
            <a:r>
              <a:rPr lang="ja-JP" altLang="en-US" sz="3200"/>
              <a:t>不正だから？</a:t>
            </a:r>
          </a:p>
        </p:txBody>
      </p:sp>
    </p:spTree>
    <p:extLst>
      <p:ext uri="{BB962C8B-B14F-4D97-AF65-F5344CB8AC3E}">
        <p14:creationId xmlns:p14="http://schemas.microsoft.com/office/powerpoint/2010/main" val="276841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8C8E4-6472-BFDE-D132-F611EC1A0EA2}"/>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0838C2-3C25-AEDD-E35A-50D43D633D01}"/>
              </a:ext>
            </a:extLst>
          </p:cNvPr>
          <p:cNvSpPr>
            <a:spLocks noGrp="1"/>
          </p:cNvSpPr>
          <p:nvPr>
            <p:ph type="body" sz="quarter" idx="10"/>
          </p:nvPr>
        </p:nvSpPr>
        <p:spPr/>
        <p:txBody>
          <a:bodyPr/>
          <a:lstStyle/>
          <a:p>
            <a:r>
              <a:rPr kumimoji="1" lang="ja-JP" altLang="en-US"/>
              <a:t>生成</a:t>
            </a:r>
            <a:r>
              <a:rPr kumimoji="1" lang="en-US" altLang="ja-JP" dirty="0"/>
              <a:t>AI</a:t>
            </a:r>
            <a:r>
              <a:rPr kumimoji="1" lang="ja-JP" altLang="en-US"/>
              <a:t>とレポート</a:t>
            </a:r>
          </a:p>
        </p:txBody>
      </p:sp>
      <p:sp>
        <p:nvSpPr>
          <p:cNvPr id="11" name="正方形/長方形 10">
            <a:extLst>
              <a:ext uri="{FF2B5EF4-FFF2-40B4-BE49-F238E27FC236}">
                <a16:creationId xmlns:a16="http://schemas.microsoft.com/office/drawing/2014/main" id="{FBBDE128-9B7F-0C53-C80D-A7C99B425F15}"/>
              </a:ext>
            </a:extLst>
          </p:cNvPr>
          <p:cNvSpPr/>
          <p:nvPr/>
        </p:nvSpPr>
        <p:spPr>
          <a:xfrm>
            <a:off x="287016" y="1179016"/>
            <a:ext cx="8101408" cy="523220"/>
          </a:xfrm>
          <a:prstGeom prst="rect">
            <a:avLst/>
          </a:prstGeom>
        </p:spPr>
        <p:txBody>
          <a:bodyPr wrap="square">
            <a:spAutoFit/>
          </a:bodyPr>
          <a:lstStyle/>
          <a:p>
            <a:r>
              <a:rPr lang="en-US" altLang="ja-JP" sz="2800" dirty="0"/>
              <a:t>Q:</a:t>
            </a:r>
            <a:r>
              <a:rPr lang="ja-JP" altLang="en-US" sz="2800"/>
              <a:t>なぜ生成</a:t>
            </a:r>
            <a:r>
              <a:rPr lang="en-US" altLang="ja-JP" sz="2800" dirty="0"/>
              <a:t>AI</a:t>
            </a:r>
            <a:r>
              <a:rPr lang="ja-JP" altLang="en-US" sz="2800"/>
              <a:t>でレポートを作成してはいけないか</a:t>
            </a:r>
          </a:p>
        </p:txBody>
      </p:sp>
      <p:pic>
        <p:nvPicPr>
          <p:cNvPr id="1026" name="Picture 2" descr="スーツを着た男性のイラスト（疑問に思う顔）">
            <a:extLst>
              <a:ext uri="{FF2B5EF4-FFF2-40B4-BE49-F238E27FC236}">
                <a16:creationId xmlns:a16="http://schemas.microsoft.com/office/drawing/2014/main" id="{F0B92EE8-3685-D144-9D26-405B50A86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60519"/>
            <a:ext cx="1164370" cy="158417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F4995AF-263C-46FF-7084-2A320AA6B181}"/>
              </a:ext>
            </a:extLst>
          </p:cNvPr>
          <p:cNvSpPr/>
          <p:nvPr/>
        </p:nvSpPr>
        <p:spPr>
          <a:xfrm>
            <a:off x="3163787" y="2261090"/>
            <a:ext cx="2816426" cy="584775"/>
          </a:xfrm>
          <a:prstGeom prst="rect">
            <a:avLst/>
          </a:prstGeom>
        </p:spPr>
        <p:txBody>
          <a:bodyPr wrap="square">
            <a:spAutoFit/>
          </a:bodyPr>
          <a:lstStyle/>
          <a:p>
            <a:r>
              <a:rPr lang="ja-JP" altLang="en-US" sz="3200"/>
              <a:t>不正だから？</a:t>
            </a:r>
          </a:p>
        </p:txBody>
      </p:sp>
      <p:pic>
        <p:nvPicPr>
          <p:cNvPr id="1028" name="Picture 4" descr="先生のイラスト（女性）">
            <a:extLst>
              <a:ext uri="{FF2B5EF4-FFF2-40B4-BE49-F238E27FC236}">
                <a16:creationId xmlns:a16="http://schemas.microsoft.com/office/drawing/2014/main" id="{741A3A30-F9A8-A36F-3A84-2572708495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6087" y="4097216"/>
            <a:ext cx="1887007" cy="2461313"/>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A27E7840-3B65-EE5E-38B0-0732524A0133}"/>
              </a:ext>
            </a:extLst>
          </p:cNvPr>
          <p:cNvSpPr txBox="1"/>
          <p:nvPr/>
        </p:nvSpPr>
        <p:spPr>
          <a:xfrm>
            <a:off x="3491880" y="2953587"/>
            <a:ext cx="2877711" cy="369332"/>
          </a:xfrm>
          <a:prstGeom prst="rect">
            <a:avLst/>
          </a:prstGeom>
          <a:noFill/>
        </p:spPr>
        <p:txBody>
          <a:bodyPr wrap="none" rtlCol="0">
            <a:spAutoFit/>
          </a:bodyPr>
          <a:lstStyle/>
          <a:p>
            <a:r>
              <a:rPr kumimoji="1" lang="en-US" altLang="ja-JP" dirty="0"/>
              <a:t>(</a:t>
            </a:r>
            <a:r>
              <a:rPr kumimoji="1" lang="ja-JP" altLang="en-US"/>
              <a:t>もちろんそれもあるけど</a:t>
            </a:r>
            <a:r>
              <a:rPr kumimoji="1" lang="en-US" altLang="ja-JP" dirty="0"/>
              <a:t>)</a:t>
            </a:r>
            <a:endParaRPr kumimoji="1" lang="ja-JP" altLang="en-US"/>
          </a:p>
        </p:txBody>
      </p:sp>
      <p:sp>
        <p:nvSpPr>
          <p:cNvPr id="5" name="正方形/長方形 4">
            <a:extLst>
              <a:ext uri="{FF2B5EF4-FFF2-40B4-BE49-F238E27FC236}">
                <a16:creationId xmlns:a16="http://schemas.microsoft.com/office/drawing/2014/main" id="{5E000CD7-E0FF-B723-2A2B-B2B1E752BF92}"/>
              </a:ext>
            </a:extLst>
          </p:cNvPr>
          <p:cNvSpPr/>
          <p:nvPr/>
        </p:nvSpPr>
        <p:spPr>
          <a:xfrm>
            <a:off x="395536" y="4012136"/>
            <a:ext cx="4429000" cy="523220"/>
          </a:xfrm>
          <a:prstGeom prst="rect">
            <a:avLst/>
          </a:prstGeom>
        </p:spPr>
        <p:txBody>
          <a:bodyPr wrap="square">
            <a:spAutoFit/>
          </a:bodyPr>
          <a:lstStyle/>
          <a:p>
            <a:r>
              <a:rPr lang="en-US" altLang="ja-JP" sz="2800" dirty="0"/>
              <a:t>A:</a:t>
            </a:r>
            <a:r>
              <a:rPr lang="ja-JP" altLang="en-US" sz="2800"/>
              <a:t>学習の機会を失うから</a:t>
            </a:r>
          </a:p>
        </p:txBody>
      </p:sp>
    </p:spTree>
    <p:extLst>
      <p:ext uri="{BB962C8B-B14F-4D97-AF65-F5344CB8AC3E}">
        <p14:creationId xmlns:p14="http://schemas.microsoft.com/office/powerpoint/2010/main" val="197597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6F7BC3-381A-4D78-53F4-26B7D78759AD}"/>
              </a:ext>
            </a:extLst>
          </p:cNvPr>
          <p:cNvSpPr>
            <a:spLocks noGrp="1"/>
          </p:cNvSpPr>
          <p:nvPr>
            <p:ph type="body" sz="quarter" idx="10"/>
          </p:nvPr>
        </p:nvSpPr>
        <p:spPr/>
        <p:txBody>
          <a:bodyPr/>
          <a:lstStyle/>
          <a:p>
            <a:r>
              <a:rPr kumimoji="1" lang="ja-JP" altLang="en-US"/>
              <a:t>生成</a:t>
            </a:r>
            <a:r>
              <a:rPr kumimoji="1" lang="en-US" altLang="ja-JP" dirty="0"/>
              <a:t>AI</a:t>
            </a:r>
            <a:r>
              <a:rPr kumimoji="1" lang="ja-JP" altLang="en-US"/>
              <a:t>とレポート</a:t>
            </a:r>
          </a:p>
        </p:txBody>
      </p:sp>
      <p:sp>
        <p:nvSpPr>
          <p:cNvPr id="3" name="テキスト ボックス 2">
            <a:extLst>
              <a:ext uri="{FF2B5EF4-FFF2-40B4-BE49-F238E27FC236}">
                <a16:creationId xmlns:a16="http://schemas.microsoft.com/office/drawing/2014/main" id="{98A1237D-8C56-F1AC-6C88-F10B1DC95D88}"/>
              </a:ext>
            </a:extLst>
          </p:cNvPr>
          <p:cNvSpPr txBox="1"/>
          <p:nvPr/>
        </p:nvSpPr>
        <p:spPr>
          <a:xfrm>
            <a:off x="395536" y="1107928"/>
            <a:ext cx="8568952" cy="1077218"/>
          </a:xfrm>
          <a:prstGeom prst="rect">
            <a:avLst/>
          </a:prstGeom>
          <a:noFill/>
        </p:spPr>
        <p:txBody>
          <a:bodyPr wrap="square" rtlCol="0">
            <a:spAutoFit/>
          </a:bodyPr>
          <a:lstStyle/>
          <a:p>
            <a:r>
              <a:rPr lang="ja-JP" altLang="en-US" sz="3200"/>
              <a:t>文章を正しく読み、正しく書くのは極めて重要な能力であり、是非大学で学んで欲しい</a:t>
            </a:r>
            <a:endParaRPr kumimoji="1" lang="en-US" altLang="ja-JP" sz="3200" dirty="0"/>
          </a:p>
        </p:txBody>
      </p:sp>
      <p:pic>
        <p:nvPicPr>
          <p:cNvPr id="4098" name="Picture 2" descr="焦って書類を書く白衣の人のイラスト（男性）">
            <a:extLst>
              <a:ext uri="{FF2B5EF4-FFF2-40B4-BE49-F238E27FC236}">
                <a16:creationId xmlns:a16="http://schemas.microsoft.com/office/drawing/2014/main" id="{B0004721-DBFF-2702-3598-B1458587B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8332"/>
            <a:ext cx="2167384" cy="238174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5C2EAFF-AF80-51C8-3D09-66080905FD02}"/>
              </a:ext>
            </a:extLst>
          </p:cNvPr>
          <p:cNvSpPr txBox="1"/>
          <p:nvPr/>
        </p:nvSpPr>
        <p:spPr>
          <a:xfrm>
            <a:off x="287524" y="5053259"/>
            <a:ext cx="8568952" cy="954107"/>
          </a:xfrm>
          <a:prstGeom prst="rect">
            <a:avLst/>
          </a:prstGeom>
          <a:noFill/>
        </p:spPr>
        <p:txBody>
          <a:bodyPr wrap="square" rtlCol="0">
            <a:spAutoFit/>
          </a:bodyPr>
          <a:lstStyle/>
          <a:p>
            <a:r>
              <a:rPr kumimoji="1" lang="ja-JP" altLang="en-US" sz="2800"/>
              <a:t>生成</a:t>
            </a:r>
            <a:r>
              <a:rPr kumimoji="1" lang="en-US" altLang="ja-JP" sz="2800" dirty="0"/>
              <a:t>AI</a:t>
            </a:r>
            <a:r>
              <a:rPr kumimoji="1" lang="ja-JP" altLang="en-US" sz="2800"/>
              <a:t>に文章生成を任せてしまうと、文章を書く能力が身につかない</a:t>
            </a:r>
          </a:p>
        </p:txBody>
      </p:sp>
      <p:pic>
        <p:nvPicPr>
          <p:cNvPr id="5" name="Picture 2" descr="眠そうに働く会社員のイラスト（男性）">
            <a:extLst>
              <a:ext uri="{FF2B5EF4-FFF2-40B4-BE49-F238E27FC236}">
                <a16:creationId xmlns:a16="http://schemas.microsoft.com/office/drawing/2014/main" id="{42A7DFF9-0016-D004-851A-E5EC42F68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544883"/>
            <a:ext cx="2369833" cy="2381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89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E1EEB0-AFC3-2033-23B4-32C8C9271BDD}"/>
              </a:ext>
            </a:extLst>
          </p:cNvPr>
          <p:cNvSpPr>
            <a:spLocks noGrp="1"/>
          </p:cNvSpPr>
          <p:nvPr>
            <p:ph type="body" sz="quarter" idx="10"/>
          </p:nvPr>
        </p:nvSpPr>
        <p:spPr/>
        <p:txBody>
          <a:bodyPr/>
          <a:lstStyle/>
          <a:p>
            <a:r>
              <a:rPr lang="ja-JP" altLang="en-US"/>
              <a:t>生成</a:t>
            </a:r>
            <a:r>
              <a:rPr lang="en-US" altLang="ja-JP" dirty="0"/>
              <a:t>AI</a:t>
            </a:r>
            <a:r>
              <a:rPr lang="ja-JP" altLang="en-US"/>
              <a:t>とレポート</a:t>
            </a:r>
          </a:p>
        </p:txBody>
      </p:sp>
      <p:pic>
        <p:nvPicPr>
          <p:cNvPr id="3" name="Picture 2" descr="スーツを着た男性のイラスト（疑問に思う顔）">
            <a:extLst>
              <a:ext uri="{FF2B5EF4-FFF2-40B4-BE49-F238E27FC236}">
                <a16:creationId xmlns:a16="http://schemas.microsoft.com/office/drawing/2014/main" id="{6BD88A6A-6A60-84D0-87DA-A396F4271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024134"/>
            <a:ext cx="1164370" cy="1584176"/>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EA540AEE-67AA-ED90-CEC1-BB80B044F883}"/>
              </a:ext>
            </a:extLst>
          </p:cNvPr>
          <p:cNvSpPr/>
          <p:nvPr/>
        </p:nvSpPr>
        <p:spPr>
          <a:xfrm>
            <a:off x="1042592" y="1034733"/>
            <a:ext cx="8101408" cy="954107"/>
          </a:xfrm>
          <a:prstGeom prst="rect">
            <a:avLst/>
          </a:prstGeom>
        </p:spPr>
        <p:txBody>
          <a:bodyPr wrap="square">
            <a:spAutoFit/>
          </a:bodyPr>
          <a:lstStyle/>
          <a:p>
            <a:r>
              <a:rPr lang="en-US" altLang="ja-JP" sz="2800" dirty="0"/>
              <a:t>AI</a:t>
            </a:r>
            <a:r>
              <a:rPr lang="ja-JP" altLang="en-US" sz="2800"/>
              <a:t>にできることを、なぜ人間がやらないといけないの？</a:t>
            </a:r>
          </a:p>
        </p:txBody>
      </p:sp>
      <p:sp>
        <p:nvSpPr>
          <p:cNvPr id="5" name="正方形/長方形 4">
            <a:extLst>
              <a:ext uri="{FF2B5EF4-FFF2-40B4-BE49-F238E27FC236}">
                <a16:creationId xmlns:a16="http://schemas.microsoft.com/office/drawing/2014/main" id="{7A37DC8D-B110-E272-5CEB-920329FDD387}"/>
              </a:ext>
            </a:extLst>
          </p:cNvPr>
          <p:cNvSpPr/>
          <p:nvPr/>
        </p:nvSpPr>
        <p:spPr>
          <a:xfrm>
            <a:off x="467544" y="1034733"/>
            <a:ext cx="675116" cy="523220"/>
          </a:xfrm>
          <a:prstGeom prst="rect">
            <a:avLst/>
          </a:prstGeom>
        </p:spPr>
        <p:txBody>
          <a:bodyPr wrap="square">
            <a:spAutoFit/>
          </a:bodyPr>
          <a:lstStyle/>
          <a:p>
            <a:r>
              <a:rPr lang="en-US" altLang="ja-JP" sz="2800" dirty="0"/>
              <a:t>Q:</a:t>
            </a:r>
            <a:endParaRPr lang="ja-JP" altLang="en-US" sz="2800"/>
          </a:p>
        </p:txBody>
      </p:sp>
      <p:sp>
        <p:nvSpPr>
          <p:cNvPr id="7" name="正方形/長方形 6">
            <a:extLst>
              <a:ext uri="{FF2B5EF4-FFF2-40B4-BE49-F238E27FC236}">
                <a16:creationId xmlns:a16="http://schemas.microsoft.com/office/drawing/2014/main" id="{D3C2C96F-DD68-6B62-9C04-489F6CF970C0}"/>
              </a:ext>
            </a:extLst>
          </p:cNvPr>
          <p:cNvSpPr/>
          <p:nvPr/>
        </p:nvSpPr>
        <p:spPr>
          <a:xfrm>
            <a:off x="1042592" y="3885845"/>
            <a:ext cx="6697760" cy="523220"/>
          </a:xfrm>
          <a:prstGeom prst="rect">
            <a:avLst/>
          </a:prstGeom>
        </p:spPr>
        <p:txBody>
          <a:bodyPr wrap="square">
            <a:spAutoFit/>
          </a:bodyPr>
          <a:lstStyle/>
          <a:p>
            <a:r>
              <a:rPr lang="en-US" altLang="ja-JP" sz="2800" dirty="0"/>
              <a:t>AI</a:t>
            </a:r>
            <a:r>
              <a:rPr lang="ja-JP" altLang="en-US" sz="2800"/>
              <a:t>の出力に責任を取れるようにするため</a:t>
            </a:r>
          </a:p>
        </p:txBody>
      </p:sp>
      <p:sp>
        <p:nvSpPr>
          <p:cNvPr id="8" name="正方形/長方形 7">
            <a:extLst>
              <a:ext uri="{FF2B5EF4-FFF2-40B4-BE49-F238E27FC236}">
                <a16:creationId xmlns:a16="http://schemas.microsoft.com/office/drawing/2014/main" id="{4EE09CD3-225A-E5EA-4FB0-8E2C1894E177}"/>
              </a:ext>
            </a:extLst>
          </p:cNvPr>
          <p:cNvSpPr/>
          <p:nvPr/>
        </p:nvSpPr>
        <p:spPr>
          <a:xfrm>
            <a:off x="467544" y="3885845"/>
            <a:ext cx="675116" cy="523220"/>
          </a:xfrm>
          <a:prstGeom prst="rect">
            <a:avLst/>
          </a:prstGeom>
        </p:spPr>
        <p:txBody>
          <a:bodyPr wrap="square">
            <a:spAutoFit/>
          </a:bodyPr>
          <a:lstStyle/>
          <a:p>
            <a:r>
              <a:rPr lang="en-US" altLang="ja-JP" sz="2800" dirty="0"/>
              <a:t>A:</a:t>
            </a:r>
            <a:endParaRPr lang="ja-JP" altLang="en-US" sz="2800"/>
          </a:p>
        </p:txBody>
      </p:sp>
      <p:pic>
        <p:nvPicPr>
          <p:cNvPr id="9" name="Picture 4" descr="先生のイラスト（女性）">
            <a:extLst>
              <a:ext uri="{FF2B5EF4-FFF2-40B4-BE49-F238E27FC236}">
                <a16:creationId xmlns:a16="http://schemas.microsoft.com/office/drawing/2014/main" id="{CA551008-CC13-8587-F9DA-073452ED1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5321" y="4655119"/>
            <a:ext cx="1665031" cy="2171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86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08F801-DCFF-61B5-E0DA-15BB85640FCB}"/>
              </a:ext>
            </a:extLst>
          </p:cNvPr>
          <p:cNvSpPr>
            <a:spLocks noGrp="1"/>
          </p:cNvSpPr>
          <p:nvPr>
            <p:ph type="body" sz="quarter" idx="10"/>
          </p:nvPr>
        </p:nvSpPr>
        <p:spPr/>
        <p:txBody>
          <a:bodyPr/>
          <a:lstStyle/>
          <a:p>
            <a:r>
              <a:rPr kumimoji="1" lang="en-US" altLang="ja-JP" dirty="0"/>
              <a:t>AI</a:t>
            </a:r>
            <a:r>
              <a:rPr kumimoji="1" lang="ja-JP" altLang="en-US"/>
              <a:t>と仕事</a:t>
            </a:r>
          </a:p>
        </p:txBody>
      </p:sp>
      <p:pic>
        <p:nvPicPr>
          <p:cNvPr id="6146" name="Picture 2" descr="玩具のロボットのイラスト（青）">
            <a:extLst>
              <a:ext uri="{FF2B5EF4-FFF2-40B4-BE49-F238E27FC236}">
                <a16:creationId xmlns:a16="http://schemas.microsoft.com/office/drawing/2014/main" id="{0F4D66E8-A698-7346-D7DD-4280D332C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527" y="2872934"/>
            <a:ext cx="1138585" cy="138851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パソコンを使うサラリーマンのイラスト">
            <a:extLst>
              <a:ext uri="{FF2B5EF4-FFF2-40B4-BE49-F238E27FC236}">
                <a16:creationId xmlns:a16="http://schemas.microsoft.com/office/drawing/2014/main" id="{32A37CB6-888B-0D77-1E89-8379E82C1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845982"/>
            <a:ext cx="1452580" cy="145988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会社で働く人のイラスト（男性）">
            <a:extLst>
              <a:ext uri="{FF2B5EF4-FFF2-40B4-BE49-F238E27FC236}">
                <a16:creationId xmlns:a16="http://schemas.microsoft.com/office/drawing/2014/main" id="{6BB5F862-5C99-52A7-1DAB-50BB5EE7B2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440" y="2890393"/>
            <a:ext cx="1371059" cy="1371059"/>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0661E6A6-6203-04F1-26CF-D40BAC1962C0}"/>
              </a:ext>
            </a:extLst>
          </p:cNvPr>
          <p:cNvSpPr txBox="1"/>
          <p:nvPr/>
        </p:nvSpPr>
        <p:spPr>
          <a:xfrm>
            <a:off x="105372" y="1275169"/>
            <a:ext cx="7861447" cy="461665"/>
          </a:xfrm>
          <a:prstGeom prst="rect">
            <a:avLst/>
          </a:prstGeom>
          <a:noFill/>
        </p:spPr>
        <p:txBody>
          <a:bodyPr wrap="none" rtlCol="0">
            <a:spAutoFit/>
          </a:bodyPr>
          <a:lstStyle/>
          <a:p>
            <a:r>
              <a:rPr kumimoji="1" lang="ja-JP" altLang="en-US" sz="2400"/>
              <a:t>上司からなにかの仕事を頼まれ、それを</a:t>
            </a:r>
            <a:r>
              <a:rPr kumimoji="1" lang="en-US" altLang="ja-JP" sz="2400" dirty="0"/>
              <a:t>AI</a:t>
            </a:r>
            <a:r>
              <a:rPr kumimoji="1" lang="ja-JP" altLang="en-US" sz="2400"/>
              <a:t>に丸投げした</a:t>
            </a:r>
          </a:p>
        </p:txBody>
      </p:sp>
      <p:sp>
        <p:nvSpPr>
          <p:cNvPr id="4" name="右矢印 3">
            <a:extLst>
              <a:ext uri="{FF2B5EF4-FFF2-40B4-BE49-F238E27FC236}">
                <a16:creationId xmlns:a16="http://schemas.microsoft.com/office/drawing/2014/main" id="{A05649A3-7C19-A504-2B4C-04F2D57346D7}"/>
              </a:ext>
            </a:extLst>
          </p:cNvPr>
          <p:cNvSpPr/>
          <p:nvPr/>
        </p:nvSpPr>
        <p:spPr>
          <a:xfrm>
            <a:off x="1776108"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右矢印 4">
            <a:extLst>
              <a:ext uri="{FF2B5EF4-FFF2-40B4-BE49-F238E27FC236}">
                <a16:creationId xmlns:a16="http://schemas.microsoft.com/office/drawing/2014/main" id="{9FC4396E-0A01-8D7A-616A-82E825B3B2B9}"/>
              </a:ext>
            </a:extLst>
          </p:cNvPr>
          <p:cNvSpPr/>
          <p:nvPr/>
        </p:nvSpPr>
        <p:spPr>
          <a:xfrm>
            <a:off x="5652120"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602B473-05E3-9ABB-2F0F-63A099B986B4}"/>
              </a:ext>
            </a:extLst>
          </p:cNvPr>
          <p:cNvSpPr txBox="1"/>
          <p:nvPr/>
        </p:nvSpPr>
        <p:spPr>
          <a:xfrm>
            <a:off x="1907704" y="2564904"/>
            <a:ext cx="1107996" cy="369332"/>
          </a:xfrm>
          <a:prstGeom prst="rect">
            <a:avLst/>
          </a:prstGeom>
          <a:noFill/>
        </p:spPr>
        <p:txBody>
          <a:bodyPr wrap="none" rtlCol="0">
            <a:spAutoFit/>
          </a:bodyPr>
          <a:lstStyle/>
          <a:p>
            <a:r>
              <a:rPr kumimoji="1" lang="ja-JP" altLang="en-US"/>
              <a:t>仕事依頼</a:t>
            </a:r>
          </a:p>
        </p:txBody>
      </p:sp>
      <p:sp>
        <p:nvSpPr>
          <p:cNvPr id="7" name="テキスト ボックス 6">
            <a:extLst>
              <a:ext uri="{FF2B5EF4-FFF2-40B4-BE49-F238E27FC236}">
                <a16:creationId xmlns:a16="http://schemas.microsoft.com/office/drawing/2014/main" id="{9BE94325-827C-DEC6-6324-5A384F602AA7}"/>
              </a:ext>
            </a:extLst>
          </p:cNvPr>
          <p:cNvSpPr txBox="1"/>
          <p:nvPr/>
        </p:nvSpPr>
        <p:spPr>
          <a:xfrm>
            <a:off x="5910122" y="2564904"/>
            <a:ext cx="877163" cy="369332"/>
          </a:xfrm>
          <a:prstGeom prst="rect">
            <a:avLst/>
          </a:prstGeom>
          <a:noFill/>
        </p:spPr>
        <p:txBody>
          <a:bodyPr wrap="none" rtlCol="0">
            <a:spAutoFit/>
          </a:bodyPr>
          <a:lstStyle/>
          <a:p>
            <a:r>
              <a:rPr kumimoji="1" lang="ja-JP" altLang="en-US"/>
              <a:t>丸投げ</a:t>
            </a:r>
          </a:p>
        </p:txBody>
      </p:sp>
      <p:sp>
        <p:nvSpPr>
          <p:cNvPr id="8" name="右矢印 7">
            <a:extLst>
              <a:ext uri="{FF2B5EF4-FFF2-40B4-BE49-F238E27FC236}">
                <a16:creationId xmlns:a16="http://schemas.microsoft.com/office/drawing/2014/main" id="{DAE3F027-1CD5-1776-713D-9BCB2B84193B}"/>
              </a:ext>
            </a:extLst>
          </p:cNvPr>
          <p:cNvSpPr/>
          <p:nvPr/>
        </p:nvSpPr>
        <p:spPr>
          <a:xfrm rot="10800000">
            <a:off x="5580112" y="357592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1EC473D-BCE3-6A80-1DE4-C636F5CAB09B}"/>
              </a:ext>
            </a:extLst>
          </p:cNvPr>
          <p:cNvSpPr txBox="1"/>
          <p:nvPr/>
        </p:nvSpPr>
        <p:spPr>
          <a:xfrm>
            <a:off x="5580111" y="4161517"/>
            <a:ext cx="1800493" cy="369332"/>
          </a:xfrm>
          <a:prstGeom prst="rect">
            <a:avLst/>
          </a:prstGeom>
          <a:noFill/>
        </p:spPr>
        <p:txBody>
          <a:bodyPr wrap="none" rtlCol="0">
            <a:spAutoFit/>
          </a:bodyPr>
          <a:lstStyle/>
          <a:p>
            <a:r>
              <a:rPr kumimoji="1" lang="ja-JP" altLang="en-US"/>
              <a:t>生成された仕事</a:t>
            </a:r>
          </a:p>
        </p:txBody>
      </p:sp>
      <p:sp>
        <p:nvSpPr>
          <p:cNvPr id="10" name="右矢印 9">
            <a:extLst>
              <a:ext uri="{FF2B5EF4-FFF2-40B4-BE49-F238E27FC236}">
                <a16:creationId xmlns:a16="http://schemas.microsoft.com/office/drawing/2014/main" id="{29595EA3-9551-E706-9BEA-819CCDF07F28}"/>
              </a:ext>
            </a:extLst>
          </p:cNvPr>
          <p:cNvSpPr/>
          <p:nvPr/>
        </p:nvSpPr>
        <p:spPr>
          <a:xfrm rot="10800000">
            <a:off x="1733748" y="3726065"/>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83831FB-312F-967A-2C8D-F0F9C7694A26}"/>
              </a:ext>
            </a:extLst>
          </p:cNvPr>
          <p:cNvSpPr txBox="1"/>
          <p:nvPr/>
        </p:nvSpPr>
        <p:spPr>
          <a:xfrm>
            <a:off x="1896783" y="4142924"/>
            <a:ext cx="1569660" cy="369332"/>
          </a:xfrm>
          <a:prstGeom prst="rect">
            <a:avLst/>
          </a:prstGeom>
          <a:noFill/>
        </p:spPr>
        <p:txBody>
          <a:bodyPr wrap="none" rtlCol="0">
            <a:spAutoFit/>
          </a:bodyPr>
          <a:lstStyle/>
          <a:p>
            <a:r>
              <a:rPr kumimoji="1" lang="ja-JP" altLang="en-US"/>
              <a:t>そのままパス</a:t>
            </a:r>
          </a:p>
        </p:txBody>
      </p:sp>
      <p:sp>
        <p:nvSpPr>
          <p:cNvPr id="12" name="テキスト ボックス 11">
            <a:extLst>
              <a:ext uri="{FF2B5EF4-FFF2-40B4-BE49-F238E27FC236}">
                <a16:creationId xmlns:a16="http://schemas.microsoft.com/office/drawing/2014/main" id="{44EBE4BB-127C-69AC-BB0C-AD983D4899A0}"/>
              </a:ext>
            </a:extLst>
          </p:cNvPr>
          <p:cNvSpPr txBox="1"/>
          <p:nvPr/>
        </p:nvSpPr>
        <p:spPr>
          <a:xfrm>
            <a:off x="546245" y="5728526"/>
            <a:ext cx="7861447" cy="461665"/>
          </a:xfrm>
          <a:prstGeom prst="rect">
            <a:avLst/>
          </a:prstGeom>
          <a:noFill/>
        </p:spPr>
        <p:txBody>
          <a:bodyPr wrap="square" rtlCol="0">
            <a:spAutoFit/>
          </a:bodyPr>
          <a:lstStyle/>
          <a:p>
            <a:r>
              <a:rPr kumimoji="1" lang="ja-JP" altLang="en-US" sz="2400"/>
              <a:t>この人は、生成された結果について理解できていない</a:t>
            </a:r>
          </a:p>
        </p:txBody>
      </p:sp>
      <p:pic>
        <p:nvPicPr>
          <p:cNvPr id="6152" name="Picture 8" descr="書類とペンのイラスト">
            <a:extLst>
              <a:ext uri="{FF2B5EF4-FFF2-40B4-BE49-F238E27FC236}">
                <a16:creationId xmlns:a16="http://schemas.microsoft.com/office/drawing/2014/main" id="{E4D6BCEA-742C-C86F-F46F-24209DCC60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5592" y="4512256"/>
            <a:ext cx="695649" cy="6956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書類とペンのイラスト">
            <a:extLst>
              <a:ext uri="{FF2B5EF4-FFF2-40B4-BE49-F238E27FC236}">
                <a16:creationId xmlns:a16="http://schemas.microsoft.com/office/drawing/2014/main" id="{4BA16770-6787-3F5E-7FA8-BC66289DC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169" y="4530849"/>
            <a:ext cx="695649" cy="695649"/>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矢印コネクタ 14">
            <a:extLst>
              <a:ext uri="{FF2B5EF4-FFF2-40B4-BE49-F238E27FC236}">
                <a16:creationId xmlns:a16="http://schemas.microsoft.com/office/drawing/2014/main" id="{E951D1F6-692C-1E87-BB42-469E5A969E22}"/>
              </a:ext>
            </a:extLst>
          </p:cNvPr>
          <p:cNvCxnSpPr>
            <a:cxnSpLocks/>
            <a:stCxn id="12" idx="0"/>
            <a:endCxn id="6150" idx="2"/>
          </p:cNvCxnSpPr>
          <p:nvPr/>
        </p:nvCxnSpPr>
        <p:spPr>
          <a:xfrm flipV="1">
            <a:off x="4476969" y="4261452"/>
            <a:ext cx="1" cy="14670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39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611B61B-9177-92B0-97C2-DE8BFEFDDCC1}"/>
              </a:ext>
            </a:extLst>
          </p:cNvPr>
          <p:cNvSpPr>
            <a:spLocks noGrp="1"/>
          </p:cNvSpPr>
          <p:nvPr>
            <p:ph type="body" sz="quarter" idx="10"/>
          </p:nvPr>
        </p:nvSpPr>
        <p:spPr/>
        <p:txBody>
          <a:bodyPr/>
          <a:lstStyle/>
          <a:p>
            <a:r>
              <a:rPr lang="en-US" altLang="ja-JP" dirty="0"/>
              <a:t>AI</a:t>
            </a:r>
            <a:r>
              <a:rPr lang="ja-JP" altLang="en-US"/>
              <a:t>と仕事</a:t>
            </a:r>
          </a:p>
        </p:txBody>
      </p:sp>
      <p:sp>
        <p:nvSpPr>
          <p:cNvPr id="3" name="テキスト ボックス 2">
            <a:extLst>
              <a:ext uri="{FF2B5EF4-FFF2-40B4-BE49-F238E27FC236}">
                <a16:creationId xmlns:a16="http://schemas.microsoft.com/office/drawing/2014/main" id="{937B7D3D-5672-9B47-6041-782E27AF9757}"/>
              </a:ext>
            </a:extLst>
          </p:cNvPr>
          <p:cNvSpPr txBox="1"/>
          <p:nvPr/>
        </p:nvSpPr>
        <p:spPr>
          <a:xfrm>
            <a:off x="179513" y="1124744"/>
            <a:ext cx="8568952" cy="830997"/>
          </a:xfrm>
          <a:prstGeom prst="rect">
            <a:avLst/>
          </a:prstGeom>
          <a:noFill/>
        </p:spPr>
        <p:txBody>
          <a:bodyPr wrap="square" rtlCol="0">
            <a:spAutoFit/>
          </a:bodyPr>
          <a:lstStyle/>
          <a:p>
            <a:r>
              <a:rPr kumimoji="1" lang="ja-JP" altLang="en-US" sz="2400"/>
              <a:t>上司から仕事に関して質問されても、内容を理解していないので全て</a:t>
            </a:r>
            <a:r>
              <a:rPr kumimoji="1" lang="en-US" altLang="ja-JP" sz="2400" dirty="0"/>
              <a:t>AI</a:t>
            </a:r>
            <a:r>
              <a:rPr kumimoji="1" lang="ja-JP" altLang="en-US" sz="2400"/>
              <a:t>に聞くことになる</a:t>
            </a:r>
          </a:p>
        </p:txBody>
      </p:sp>
      <p:pic>
        <p:nvPicPr>
          <p:cNvPr id="4" name="Picture 2" descr="玩具のロボットのイラスト（青）">
            <a:extLst>
              <a:ext uri="{FF2B5EF4-FFF2-40B4-BE49-F238E27FC236}">
                <a16:creationId xmlns:a16="http://schemas.microsoft.com/office/drawing/2014/main" id="{016D1F35-5E61-8B15-B462-D83D754E31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527" y="2872934"/>
            <a:ext cx="1138585" cy="13885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パソコンを使うサラリーマンのイラスト">
            <a:extLst>
              <a:ext uri="{FF2B5EF4-FFF2-40B4-BE49-F238E27FC236}">
                <a16:creationId xmlns:a16="http://schemas.microsoft.com/office/drawing/2014/main" id="{A396ED5E-E1CA-39EE-29ED-0413B7A9E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845982"/>
            <a:ext cx="1452580" cy="14598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会社で働く人のイラスト（男性）">
            <a:extLst>
              <a:ext uri="{FF2B5EF4-FFF2-40B4-BE49-F238E27FC236}">
                <a16:creationId xmlns:a16="http://schemas.microsoft.com/office/drawing/2014/main" id="{B2B186B4-F4DC-87D8-C609-DEFF94D5FE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440" y="2890393"/>
            <a:ext cx="1371059" cy="1371059"/>
          </a:xfrm>
          <a:prstGeom prst="rect">
            <a:avLst/>
          </a:prstGeom>
          <a:noFill/>
          <a:extLst>
            <a:ext uri="{909E8E84-426E-40DD-AFC4-6F175D3DCCD1}">
              <a14:hiddenFill xmlns:a14="http://schemas.microsoft.com/office/drawing/2010/main">
                <a:solidFill>
                  <a:srgbClr val="FFFFFF"/>
                </a:solidFill>
              </a14:hiddenFill>
            </a:ext>
          </a:extLst>
        </p:spPr>
      </p:pic>
      <p:sp>
        <p:nvSpPr>
          <p:cNvPr id="7" name="右矢印 6">
            <a:extLst>
              <a:ext uri="{FF2B5EF4-FFF2-40B4-BE49-F238E27FC236}">
                <a16:creationId xmlns:a16="http://schemas.microsoft.com/office/drawing/2014/main" id="{647112C9-B090-EC80-246E-1E4E63845453}"/>
              </a:ext>
            </a:extLst>
          </p:cNvPr>
          <p:cNvSpPr/>
          <p:nvPr/>
        </p:nvSpPr>
        <p:spPr>
          <a:xfrm>
            <a:off x="1776108"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a:extLst>
              <a:ext uri="{FF2B5EF4-FFF2-40B4-BE49-F238E27FC236}">
                <a16:creationId xmlns:a16="http://schemas.microsoft.com/office/drawing/2014/main" id="{F1BCD421-A289-154A-BAE6-05B81FBB04BF}"/>
              </a:ext>
            </a:extLst>
          </p:cNvPr>
          <p:cNvSpPr/>
          <p:nvPr/>
        </p:nvSpPr>
        <p:spPr>
          <a:xfrm>
            <a:off x="5652120"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3867056-FE38-2272-E952-1CDE6C12C55F}"/>
              </a:ext>
            </a:extLst>
          </p:cNvPr>
          <p:cNvSpPr txBox="1"/>
          <p:nvPr/>
        </p:nvSpPr>
        <p:spPr>
          <a:xfrm>
            <a:off x="2035282" y="2555269"/>
            <a:ext cx="646331" cy="369332"/>
          </a:xfrm>
          <a:prstGeom prst="rect">
            <a:avLst/>
          </a:prstGeom>
          <a:noFill/>
        </p:spPr>
        <p:txBody>
          <a:bodyPr wrap="none" rtlCol="0">
            <a:spAutoFit/>
          </a:bodyPr>
          <a:lstStyle/>
          <a:p>
            <a:r>
              <a:rPr kumimoji="1" lang="ja-JP" altLang="en-US"/>
              <a:t>質問</a:t>
            </a:r>
          </a:p>
        </p:txBody>
      </p:sp>
      <p:sp>
        <p:nvSpPr>
          <p:cNvPr id="10" name="テキスト ボックス 9">
            <a:extLst>
              <a:ext uri="{FF2B5EF4-FFF2-40B4-BE49-F238E27FC236}">
                <a16:creationId xmlns:a16="http://schemas.microsoft.com/office/drawing/2014/main" id="{8783FD4B-6C4F-79F9-E427-85E1CDCF5BE6}"/>
              </a:ext>
            </a:extLst>
          </p:cNvPr>
          <p:cNvSpPr txBox="1"/>
          <p:nvPr/>
        </p:nvSpPr>
        <p:spPr>
          <a:xfrm>
            <a:off x="5910122" y="2564904"/>
            <a:ext cx="877163" cy="369332"/>
          </a:xfrm>
          <a:prstGeom prst="rect">
            <a:avLst/>
          </a:prstGeom>
          <a:noFill/>
        </p:spPr>
        <p:txBody>
          <a:bodyPr wrap="none" rtlCol="0">
            <a:spAutoFit/>
          </a:bodyPr>
          <a:lstStyle/>
          <a:p>
            <a:r>
              <a:rPr kumimoji="1" lang="ja-JP" altLang="en-US"/>
              <a:t>丸投げ</a:t>
            </a:r>
          </a:p>
        </p:txBody>
      </p:sp>
      <p:sp>
        <p:nvSpPr>
          <p:cNvPr id="11" name="右矢印 10">
            <a:extLst>
              <a:ext uri="{FF2B5EF4-FFF2-40B4-BE49-F238E27FC236}">
                <a16:creationId xmlns:a16="http://schemas.microsoft.com/office/drawing/2014/main" id="{4E817CB6-E669-7FCB-870E-578A429F732F}"/>
              </a:ext>
            </a:extLst>
          </p:cNvPr>
          <p:cNvSpPr/>
          <p:nvPr/>
        </p:nvSpPr>
        <p:spPr>
          <a:xfrm rot="10800000">
            <a:off x="5580112" y="357592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D502326-0293-C2BA-A13A-BC1343A9E813}"/>
              </a:ext>
            </a:extLst>
          </p:cNvPr>
          <p:cNvSpPr txBox="1"/>
          <p:nvPr/>
        </p:nvSpPr>
        <p:spPr>
          <a:xfrm>
            <a:off x="6311989" y="4100879"/>
            <a:ext cx="646331" cy="369332"/>
          </a:xfrm>
          <a:prstGeom prst="rect">
            <a:avLst/>
          </a:prstGeom>
          <a:noFill/>
        </p:spPr>
        <p:txBody>
          <a:bodyPr wrap="none" rtlCol="0">
            <a:spAutoFit/>
          </a:bodyPr>
          <a:lstStyle/>
          <a:p>
            <a:r>
              <a:rPr kumimoji="1" lang="ja-JP" altLang="en-US"/>
              <a:t>回答</a:t>
            </a:r>
          </a:p>
        </p:txBody>
      </p:sp>
      <p:sp>
        <p:nvSpPr>
          <p:cNvPr id="13" name="右矢印 12">
            <a:extLst>
              <a:ext uri="{FF2B5EF4-FFF2-40B4-BE49-F238E27FC236}">
                <a16:creationId xmlns:a16="http://schemas.microsoft.com/office/drawing/2014/main" id="{6225098C-4D64-0667-3FDB-8C5CDE900107}"/>
              </a:ext>
            </a:extLst>
          </p:cNvPr>
          <p:cNvSpPr/>
          <p:nvPr/>
        </p:nvSpPr>
        <p:spPr>
          <a:xfrm rot="10800000">
            <a:off x="1733748" y="3726065"/>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47C9D73-4DF0-07F3-E661-EEF9CF657EAE}"/>
              </a:ext>
            </a:extLst>
          </p:cNvPr>
          <p:cNvSpPr txBox="1"/>
          <p:nvPr/>
        </p:nvSpPr>
        <p:spPr>
          <a:xfrm>
            <a:off x="1896783" y="4142924"/>
            <a:ext cx="1569660" cy="369332"/>
          </a:xfrm>
          <a:prstGeom prst="rect">
            <a:avLst/>
          </a:prstGeom>
          <a:noFill/>
        </p:spPr>
        <p:txBody>
          <a:bodyPr wrap="none" rtlCol="0">
            <a:spAutoFit/>
          </a:bodyPr>
          <a:lstStyle/>
          <a:p>
            <a:r>
              <a:rPr kumimoji="1" lang="ja-JP" altLang="en-US"/>
              <a:t>そのままパス</a:t>
            </a:r>
          </a:p>
        </p:txBody>
      </p:sp>
      <p:pic>
        <p:nvPicPr>
          <p:cNvPr id="15" name="Picture 8" descr="書類とペンのイラスト">
            <a:extLst>
              <a:ext uri="{FF2B5EF4-FFF2-40B4-BE49-F238E27FC236}">
                <a16:creationId xmlns:a16="http://schemas.microsoft.com/office/drawing/2014/main" id="{3FE91F9D-7B98-BA50-D7BB-89AA7A5AF5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5592" y="4512256"/>
            <a:ext cx="695649" cy="6956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書類とペンのイラスト">
            <a:extLst>
              <a:ext uri="{FF2B5EF4-FFF2-40B4-BE49-F238E27FC236}">
                <a16:creationId xmlns:a16="http://schemas.microsoft.com/office/drawing/2014/main" id="{60593713-C3B6-436E-A79B-7A5ABCDD1B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169" y="4530849"/>
            <a:ext cx="695649" cy="6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94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E0161-ED65-33E2-E558-D1A45269613B}"/>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183ABE7-A949-BECC-8DD1-21F8C607EC07}"/>
              </a:ext>
            </a:extLst>
          </p:cNvPr>
          <p:cNvSpPr>
            <a:spLocks noGrp="1"/>
          </p:cNvSpPr>
          <p:nvPr>
            <p:ph type="body" sz="quarter" idx="10"/>
          </p:nvPr>
        </p:nvSpPr>
        <p:spPr/>
        <p:txBody>
          <a:bodyPr/>
          <a:lstStyle/>
          <a:p>
            <a:r>
              <a:rPr lang="en-US" altLang="ja-JP" dirty="0"/>
              <a:t>AI</a:t>
            </a:r>
            <a:r>
              <a:rPr lang="ja-JP" altLang="en-US"/>
              <a:t>と仕事</a:t>
            </a:r>
          </a:p>
        </p:txBody>
      </p:sp>
      <p:pic>
        <p:nvPicPr>
          <p:cNvPr id="4" name="Picture 2" descr="玩具のロボットのイラスト（青）">
            <a:extLst>
              <a:ext uri="{FF2B5EF4-FFF2-40B4-BE49-F238E27FC236}">
                <a16:creationId xmlns:a16="http://schemas.microsoft.com/office/drawing/2014/main" id="{DD7BE7F2-26D0-DF2F-110F-75B89AE18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527" y="2872934"/>
            <a:ext cx="1138585" cy="13885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パソコンを使うサラリーマンのイラスト">
            <a:extLst>
              <a:ext uri="{FF2B5EF4-FFF2-40B4-BE49-F238E27FC236}">
                <a16:creationId xmlns:a16="http://schemas.microsoft.com/office/drawing/2014/main" id="{F90C815B-1A3F-933D-143D-F7BEBCF60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845982"/>
            <a:ext cx="1452580" cy="14598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会社で働く人のイラスト（男性）">
            <a:extLst>
              <a:ext uri="{FF2B5EF4-FFF2-40B4-BE49-F238E27FC236}">
                <a16:creationId xmlns:a16="http://schemas.microsoft.com/office/drawing/2014/main" id="{E4FDF1D1-F75E-9A8A-F260-38BC34E8F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440" y="2890393"/>
            <a:ext cx="1371059" cy="1371059"/>
          </a:xfrm>
          <a:prstGeom prst="rect">
            <a:avLst/>
          </a:prstGeom>
          <a:noFill/>
          <a:extLst>
            <a:ext uri="{909E8E84-426E-40DD-AFC4-6F175D3DCCD1}">
              <a14:hiddenFill xmlns:a14="http://schemas.microsoft.com/office/drawing/2010/main">
                <a:solidFill>
                  <a:srgbClr val="FFFFFF"/>
                </a:solidFill>
              </a14:hiddenFill>
            </a:ext>
          </a:extLst>
        </p:spPr>
      </p:pic>
      <p:sp>
        <p:nvSpPr>
          <p:cNvPr id="7" name="右矢印 6">
            <a:extLst>
              <a:ext uri="{FF2B5EF4-FFF2-40B4-BE49-F238E27FC236}">
                <a16:creationId xmlns:a16="http://schemas.microsoft.com/office/drawing/2014/main" id="{C740C68F-B8B0-D995-B1E4-7E33B2D3A33C}"/>
              </a:ext>
            </a:extLst>
          </p:cNvPr>
          <p:cNvSpPr/>
          <p:nvPr/>
        </p:nvSpPr>
        <p:spPr>
          <a:xfrm>
            <a:off x="1776108"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a:extLst>
              <a:ext uri="{FF2B5EF4-FFF2-40B4-BE49-F238E27FC236}">
                <a16:creationId xmlns:a16="http://schemas.microsoft.com/office/drawing/2014/main" id="{A500EE46-934C-F645-BA96-CEBFC3C5D1D5}"/>
              </a:ext>
            </a:extLst>
          </p:cNvPr>
          <p:cNvSpPr/>
          <p:nvPr/>
        </p:nvSpPr>
        <p:spPr>
          <a:xfrm>
            <a:off x="5652120"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2100EDD-947B-D4F9-4A12-AB871ABDD65F}"/>
              </a:ext>
            </a:extLst>
          </p:cNvPr>
          <p:cNvSpPr txBox="1"/>
          <p:nvPr/>
        </p:nvSpPr>
        <p:spPr>
          <a:xfrm>
            <a:off x="2035282" y="2555269"/>
            <a:ext cx="646331" cy="369332"/>
          </a:xfrm>
          <a:prstGeom prst="rect">
            <a:avLst/>
          </a:prstGeom>
          <a:noFill/>
        </p:spPr>
        <p:txBody>
          <a:bodyPr wrap="none" rtlCol="0">
            <a:spAutoFit/>
          </a:bodyPr>
          <a:lstStyle/>
          <a:p>
            <a:r>
              <a:rPr kumimoji="1" lang="ja-JP" altLang="en-US"/>
              <a:t>質問</a:t>
            </a:r>
          </a:p>
        </p:txBody>
      </p:sp>
      <p:sp>
        <p:nvSpPr>
          <p:cNvPr id="10" name="テキスト ボックス 9">
            <a:extLst>
              <a:ext uri="{FF2B5EF4-FFF2-40B4-BE49-F238E27FC236}">
                <a16:creationId xmlns:a16="http://schemas.microsoft.com/office/drawing/2014/main" id="{B6D18C06-8A3A-9DF4-6BCB-5CD6F5AD5ACD}"/>
              </a:ext>
            </a:extLst>
          </p:cNvPr>
          <p:cNvSpPr txBox="1"/>
          <p:nvPr/>
        </p:nvSpPr>
        <p:spPr>
          <a:xfrm>
            <a:off x="5910122" y="2564904"/>
            <a:ext cx="877163" cy="369332"/>
          </a:xfrm>
          <a:prstGeom prst="rect">
            <a:avLst/>
          </a:prstGeom>
          <a:noFill/>
        </p:spPr>
        <p:txBody>
          <a:bodyPr wrap="none" rtlCol="0">
            <a:spAutoFit/>
          </a:bodyPr>
          <a:lstStyle/>
          <a:p>
            <a:r>
              <a:rPr kumimoji="1" lang="ja-JP" altLang="en-US"/>
              <a:t>丸投げ</a:t>
            </a:r>
          </a:p>
        </p:txBody>
      </p:sp>
      <p:sp>
        <p:nvSpPr>
          <p:cNvPr id="11" name="右矢印 10">
            <a:extLst>
              <a:ext uri="{FF2B5EF4-FFF2-40B4-BE49-F238E27FC236}">
                <a16:creationId xmlns:a16="http://schemas.microsoft.com/office/drawing/2014/main" id="{7E237168-7076-382C-5E13-C6F3FA311C74}"/>
              </a:ext>
            </a:extLst>
          </p:cNvPr>
          <p:cNvSpPr/>
          <p:nvPr/>
        </p:nvSpPr>
        <p:spPr>
          <a:xfrm rot="10800000">
            <a:off x="5580112" y="357592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5D4482A-0B7A-0DED-D11E-CB10712D8093}"/>
              </a:ext>
            </a:extLst>
          </p:cNvPr>
          <p:cNvSpPr txBox="1"/>
          <p:nvPr/>
        </p:nvSpPr>
        <p:spPr>
          <a:xfrm>
            <a:off x="6311989" y="4100879"/>
            <a:ext cx="646331" cy="369332"/>
          </a:xfrm>
          <a:prstGeom prst="rect">
            <a:avLst/>
          </a:prstGeom>
          <a:noFill/>
        </p:spPr>
        <p:txBody>
          <a:bodyPr wrap="none" rtlCol="0">
            <a:spAutoFit/>
          </a:bodyPr>
          <a:lstStyle/>
          <a:p>
            <a:r>
              <a:rPr kumimoji="1" lang="ja-JP" altLang="en-US"/>
              <a:t>回答</a:t>
            </a:r>
          </a:p>
        </p:txBody>
      </p:sp>
      <p:sp>
        <p:nvSpPr>
          <p:cNvPr id="13" name="右矢印 12">
            <a:extLst>
              <a:ext uri="{FF2B5EF4-FFF2-40B4-BE49-F238E27FC236}">
                <a16:creationId xmlns:a16="http://schemas.microsoft.com/office/drawing/2014/main" id="{8EC874E6-C251-28FA-8CC1-24F21640529B}"/>
              </a:ext>
            </a:extLst>
          </p:cNvPr>
          <p:cNvSpPr/>
          <p:nvPr/>
        </p:nvSpPr>
        <p:spPr>
          <a:xfrm rot="10800000">
            <a:off x="1733748" y="3726065"/>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CBC7412-0D1D-5F13-D8E7-4E6D224D5087}"/>
              </a:ext>
            </a:extLst>
          </p:cNvPr>
          <p:cNvSpPr txBox="1"/>
          <p:nvPr/>
        </p:nvSpPr>
        <p:spPr>
          <a:xfrm>
            <a:off x="1896783" y="4142924"/>
            <a:ext cx="1569660" cy="369332"/>
          </a:xfrm>
          <a:prstGeom prst="rect">
            <a:avLst/>
          </a:prstGeom>
          <a:noFill/>
        </p:spPr>
        <p:txBody>
          <a:bodyPr wrap="none" rtlCol="0">
            <a:spAutoFit/>
          </a:bodyPr>
          <a:lstStyle/>
          <a:p>
            <a:r>
              <a:rPr kumimoji="1" lang="ja-JP" altLang="en-US"/>
              <a:t>そのままパス</a:t>
            </a:r>
          </a:p>
        </p:txBody>
      </p:sp>
      <p:pic>
        <p:nvPicPr>
          <p:cNvPr id="15" name="Picture 8" descr="書類とペンのイラスト">
            <a:extLst>
              <a:ext uri="{FF2B5EF4-FFF2-40B4-BE49-F238E27FC236}">
                <a16:creationId xmlns:a16="http://schemas.microsoft.com/office/drawing/2014/main" id="{8F71F462-2854-25EE-2C98-5A0DD66976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5592" y="4512256"/>
            <a:ext cx="695649" cy="6956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書類とペンのイラスト">
            <a:extLst>
              <a:ext uri="{FF2B5EF4-FFF2-40B4-BE49-F238E27FC236}">
                <a16:creationId xmlns:a16="http://schemas.microsoft.com/office/drawing/2014/main" id="{C8ABA852-02C4-17F8-99C5-6DF604BE15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169" y="4530849"/>
            <a:ext cx="695649" cy="695649"/>
          </a:xfrm>
          <a:prstGeom prst="rect">
            <a:avLst/>
          </a:prstGeom>
          <a:noFill/>
          <a:extLst>
            <a:ext uri="{909E8E84-426E-40DD-AFC4-6F175D3DCCD1}">
              <a14:hiddenFill xmlns:a14="http://schemas.microsoft.com/office/drawing/2010/main">
                <a:solidFill>
                  <a:srgbClr val="FFFFFF"/>
                </a:solidFill>
              </a14:hiddenFill>
            </a:ext>
          </a:extLst>
        </p:spPr>
      </p:pic>
      <p:sp>
        <p:nvSpPr>
          <p:cNvPr id="17" name="角丸四角形 16">
            <a:extLst>
              <a:ext uri="{FF2B5EF4-FFF2-40B4-BE49-F238E27FC236}">
                <a16:creationId xmlns:a16="http://schemas.microsoft.com/office/drawing/2014/main" id="{BE7179A7-C908-A605-ECDC-73DBDB030987}"/>
              </a:ext>
            </a:extLst>
          </p:cNvPr>
          <p:cNvSpPr/>
          <p:nvPr/>
        </p:nvSpPr>
        <p:spPr>
          <a:xfrm>
            <a:off x="3564701" y="2479579"/>
            <a:ext cx="1850360" cy="2385899"/>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194" name="Picture 2" descr="指の数え方のイラスト「2」">
            <a:extLst>
              <a:ext uri="{FF2B5EF4-FFF2-40B4-BE49-F238E27FC236}">
                <a16:creationId xmlns:a16="http://schemas.microsoft.com/office/drawing/2014/main" id="{1548734B-31D4-4045-9F36-F2EA3EA6DB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3029134">
            <a:off x="2884386" y="4805465"/>
            <a:ext cx="869598" cy="1019060"/>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D7917F5B-79DC-2812-6CE9-C0DF5BB3339F}"/>
              </a:ext>
            </a:extLst>
          </p:cNvPr>
          <p:cNvSpPr txBox="1"/>
          <p:nvPr/>
        </p:nvSpPr>
        <p:spPr>
          <a:xfrm>
            <a:off x="1211400" y="5994768"/>
            <a:ext cx="4698722" cy="584775"/>
          </a:xfrm>
          <a:prstGeom prst="rect">
            <a:avLst/>
          </a:prstGeom>
          <a:noFill/>
        </p:spPr>
        <p:txBody>
          <a:bodyPr wrap="none" rtlCol="0">
            <a:spAutoFit/>
          </a:bodyPr>
          <a:lstStyle/>
          <a:p>
            <a:r>
              <a:rPr kumimoji="1" lang="ja-JP" altLang="en-US" sz="3200"/>
              <a:t>この人、必要なくない？</a:t>
            </a:r>
          </a:p>
        </p:txBody>
      </p:sp>
      <p:sp>
        <p:nvSpPr>
          <p:cNvPr id="19" name="テキスト ボックス 18">
            <a:extLst>
              <a:ext uri="{FF2B5EF4-FFF2-40B4-BE49-F238E27FC236}">
                <a16:creationId xmlns:a16="http://schemas.microsoft.com/office/drawing/2014/main" id="{B69A84E9-01EB-B58E-CC68-CEB06D1A8690}"/>
              </a:ext>
            </a:extLst>
          </p:cNvPr>
          <p:cNvSpPr txBox="1"/>
          <p:nvPr/>
        </p:nvSpPr>
        <p:spPr>
          <a:xfrm>
            <a:off x="179513" y="1124744"/>
            <a:ext cx="8568952" cy="830997"/>
          </a:xfrm>
          <a:prstGeom prst="rect">
            <a:avLst/>
          </a:prstGeom>
          <a:noFill/>
        </p:spPr>
        <p:txBody>
          <a:bodyPr wrap="square" rtlCol="0">
            <a:spAutoFit/>
          </a:bodyPr>
          <a:lstStyle/>
          <a:p>
            <a:r>
              <a:rPr kumimoji="1" lang="ja-JP" altLang="en-US" sz="2400"/>
              <a:t>上司から仕事に関して質問されても、内容を理解していないので全て</a:t>
            </a:r>
            <a:r>
              <a:rPr kumimoji="1" lang="en-US" altLang="ja-JP" sz="2400" dirty="0"/>
              <a:t>AI</a:t>
            </a:r>
            <a:r>
              <a:rPr kumimoji="1" lang="ja-JP" altLang="en-US" sz="2400"/>
              <a:t>に聞くことになる</a:t>
            </a:r>
          </a:p>
        </p:txBody>
      </p:sp>
    </p:spTree>
    <p:extLst>
      <p:ext uri="{BB962C8B-B14F-4D97-AF65-F5344CB8AC3E}">
        <p14:creationId xmlns:p14="http://schemas.microsoft.com/office/powerpoint/2010/main" val="177722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89EC96-08B9-4E60-8491-A58C5166F518}"/>
              </a:ext>
            </a:extLst>
          </p:cNvPr>
          <p:cNvSpPr>
            <a:spLocks noGrp="1"/>
          </p:cNvSpPr>
          <p:nvPr>
            <p:ph type="body" sz="quarter" idx="10"/>
          </p:nvPr>
        </p:nvSpPr>
        <p:spPr/>
        <p:txBody>
          <a:bodyPr/>
          <a:lstStyle/>
          <a:p>
            <a:r>
              <a:rPr kumimoji="1" lang="en-US" altLang="ja-JP" dirty="0"/>
              <a:t>AI</a:t>
            </a:r>
            <a:r>
              <a:rPr kumimoji="1" lang="ja-JP" altLang="en-US"/>
              <a:t>との付き合い方</a:t>
            </a:r>
          </a:p>
        </p:txBody>
      </p:sp>
      <p:sp>
        <p:nvSpPr>
          <p:cNvPr id="3" name="テキスト ボックス 2">
            <a:extLst>
              <a:ext uri="{FF2B5EF4-FFF2-40B4-BE49-F238E27FC236}">
                <a16:creationId xmlns:a16="http://schemas.microsoft.com/office/drawing/2014/main" id="{FE6BBA86-EFEF-0239-C211-8F772B3BED76}"/>
              </a:ext>
            </a:extLst>
          </p:cNvPr>
          <p:cNvSpPr txBox="1"/>
          <p:nvPr/>
        </p:nvSpPr>
        <p:spPr>
          <a:xfrm>
            <a:off x="395536" y="1282011"/>
            <a:ext cx="2807179" cy="584775"/>
          </a:xfrm>
          <a:prstGeom prst="rect">
            <a:avLst/>
          </a:prstGeom>
          <a:noFill/>
        </p:spPr>
        <p:txBody>
          <a:bodyPr wrap="none" rtlCol="0">
            <a:spAutoFit/>
          </a:bodyPr>
          <a:lstStyle/>
          <a:p>
            <a:r>
              <a:rPr kumimoji="1" lang="en-US" altLang="ja-JP" sz="3200" dirty="0"/>
              <a:t>AI</a:t>
            </a:r>
            <a:r>
              <a:rPr lang="ja-JP" altLang="en-US" sz="3200"/>
              <a:t>の</a:t>
            </a:r>
            <a:r>
              <a:rPr kumimoji="1" lang="ja-JP" altLang="en-US" sz="3200">
                <a:solidFill>
                  <a:srgbClr val="011893"/>
                </a:solidFill>
              </a:rPr>
              <a:t>活用</a:t>
            </a:r>
            <a:r>
              <a:rPr kumimoji="1" lang="ja-JP" altLang="en-US" sz="3200"/>
              <a:t>は</a:t>
            </a:r>
            <a:r>
              <a:rPr kumimoji="1" lang="en-US" altLang="ja-JP" sz="3200" dirty="0"/>
              <a:t>OK</a:t>
            </a:r>
            <a:endParaRPr kumimoji="1" lang="ja-JP" altLang="en-US" sz="3200"/>
          </a:p>
        </p:txBody>
      </p:sp>
      <p:sp>
        <p:nvSpPr>
          <p:cNvPr id="4" name="テキスト ボックス 3">
            <a:extLst>
              <a:ext uri="{FF2B5EF4-FFF2-40B4-BE49-F238E27FC236}">
                <a16:creationId xmlns:a16="http://schemas.microsoft.com/office/drawing/2014/main" id="{13803D11-B855-26A2-B136-5EA8BAB60830}"/>
              </a:ext>
            </a:extLst>
          </p:cNvPr>
          <p:cNvSpPr txBox="1"/>
          <p:nvPr/>
        </p:nvSpPr>
        <p:spPr>
          <a:xfrm>
            <a:off x="4847507" y="1282011"/>
            <a:ext cx="4060727" cy="584775"/>
          </a:xfrm>
          <a:prstGeom prst="rect">
            <a:avLst/>
          </a:prstGeom>
          <a:noFill/>
        </p:spPr>
        <p:txBody>
          <a:bodyPr wrap="none" rtlCol="0">
            <a:spAutoFit/>
          </a:bodyPr>
          <a:lstStyle/>
          <a:p>
            <a:r>
              <a:rPr kumimoji="1" lang="en-US" altLang="ja-JP" sz="3200" dirty="0"/>
              <a:t>AI</a:t>
            </a:r>
            <a:r>
              <a:rPr lang="ja-JP" altLang="en-US" sz="3200"/>
              <a:t>による</a:t>
            </a:r>
            <a:r>
              <a:rPr lang="ja-JP" altLang="en-US" sz="3200">
                <a:solidFill>
                  <a:srgbClr val="FF0000"/>
                </a:solidFill>
              </a:rPr>
              <a:t>手抜き</a:t>
            </a:r>
            <a:r>
              <a:rPr lang="ja-JP" altLang="en-US" sz="3200"/>
              <a:t>は</a:t>
            </a:r>
            <a:r>
              <a:rPr lang="en-US" altLang="ja-JP" sz="3200" dirty="0"/>
              <a:t>NG</a:t>
            </a:r>
            <a:endParaRPr kumimoji="1" lang="ja-JP" altLang="en-US" sz="3200"/>
          </a:p>
        </p:txBody>
      </p:sp>
      <p:sp>
        <p:nvSpPr>
          <p:cNvPr id="5" name="テキスト ボックス 4">
            <a:extLst>
              <a:ext uri="{FF2B5EF4-FFF2-40B4-BE49-F238E27FC236}">
                <a16:creationId xmlns:a16="http://schemas.microsoft.com/office/drawing/2014/main" id="{C1FB18CD-B88F-BF3B-95F2-76343D5AA1E6}"/>
              </a:ext>
            </a:extLst>
          </p:cNvPr>
          <p:cNvSpPr txBox="1"/>
          <p:nvPr/>
        </p:nvSpPr>
        <p:spPr>
          <a:xfrm>
            <a:off x="1259632" y="5229200"/>
            <a:ext cx="6728124" cy="584775"/>
          </a:xfrm>
          <a:prstGeom prst="rect">
            <a:avLst/>
          </a:prstGeom>
          <a:noFill/>
        </p:spPr>
        <p:txBody>
          <a:bodyPr wrap="none" rtlCol="0">
            <a:spAutoFit/>
          </a:bodyPr>
          <a:lstStyle/>
          <a:p>
            <a:r>
              <a:rPr lang="en-US" altLang="ja-JP" sz="3200" dirty="0"/>
              <a:t>AI</a:t>
            </a:r>
            <a:r>
              <a:rPr lang="ja-JP" altLang="en-US" sz="3200"/>
              <a:t>はどこまで使って良いのだろう？</a:t>
            </a:r>
            <a:endParaRPr kumimoji="1" lang="ja-JP" altLang="en-US" sz="3200"/>
          </a:p>
        </p:txBody>
      </p:sp>
      <p:pic>
        <p:nvPicPr>
          <p:cNvPr id="9218" name="Picture 2" descr="天秤のイラスト">
            <a:extLst>
              <a:ext uri="{FF2B5EF4-FFF2-40B4-BE49-F238E27FC236}">
                <a16:creationId xmlns:a16="http://schemas.microsoft.com/office/drawing/2014/main" id="{D6BF2C88-8DDD-AE8B-2B21-01E910F57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143" y="2162831"/>
            <a:ext cx="4060727" cy="265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588069"/>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2907</TotalTime>
  <Words>769</Words>
  <Application>Microsoft Macintosh PowerPoint</Application>
  <PresentationFormat>画面に合わせる (4:3)</PresentationFormat>
  <Paragraphs>99</Paragraphs>
  <Slides>16</Slides>
  <Notes>3</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16</vt:i4>
      </vt:variant>
    </vt:vector>
  </HeadingPairs>
  <TitlesOfParts>
    <vt:vector size="19" baseType="lpstr">
      <vt:lpstr>游ゴシック</vt:lpstr>
      <vt:lpstr>Arial</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690</cp:revision>
  <dcterms:created xsi:type="dcterms:W3CDTF">2019-01-02T05:23:01Z</dcterms:created>
  <dcterms:modified xsi:type="dcterms:W3CDTF">2025-10-01T10:13:26Z</dcterms:modified>
</cp:coreProperties>
</file>