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256" r:id="rId2"/>
    <p:sldId id="330" r:id="rId3"/>
    <p:sldId id="331" r:id="rId4"/>
    <p:sldId id="332" r:id="rId5"/>
    <p:sldId id="333" r:id="rId6"/>
    <p:sldId id="323" r:id="rId7"/>
    <p:sldId id="33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>
      <p:cViewPr varScale="1">
        <p:scale>
          <a:sx n="127" d="100"/>
          <a:sy n="127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2025/3/26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>
                <a:solidFill>
                  <a:srgbClr val="011893"/>
                </a:solidFill>
              </a:rPr>
              <a:t>SSH</a:t>
            </a:r>
            <a:r>
              <a:rPr lang="ja-JP" altLang="en-US" sz="3200">
                <a:solidFill>
                  <a:srgbClr val="011893"/>
                </a:solidFill>
              </a:rPr>
              <a:t>公開鍵認証による接続</a:t>
            </a:r>
            <a:endParaRPr lang="en-US" altLang="ja-JP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31EB989-AE26-453E-1295-A5B195407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端末とは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2D6352-F7F0-6DE5-DBB3-8D948F4413AF}"/>
              </a:ext>
            </a:extLst>
          </p:cNvPr>
          <p:cNvSpPr txBox="1"/>
          <p:nvPr/>
        </p:nvSpPr>
        <p:spPr>
          <a:xfrm>
            <a:off x="251520" y="1052736"/>
            <a:ext cx="810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もともとは大型コンピュータ</a:t>
            </a:r>
            <a:r>
              <a:rPr kumimoji="1" lang="en-US" altLang="ja-JP" dirty="0"/>
              <a:t>(</a:t>
            </a:r>
            <a:r>
              <a:rPr kumimoji="1" lang="ja-JP" altLang="en-US"/>
              <a:t>ホスト</a:t>
            </a:r>
            <a:r>
              <a:rPr kumimoji="1" lang="en-US" altLang="ja-JP" dirty="0"/>
              <a:t>)</a:t>
            </a:r>
            <a:r>
              <a:rPr kumimoji="1" lang="ja-JP" altLang="en-US"/>
              <a:t>に接続され、利用者が命令を送るためのインタフェースのこと</a:t>
            </a:r>
          </a:p>
        </p:txBody>
      </p:sp>
      <p:pic>
        <p:nvPicPr>
          <p:cNvPr id="1030" name="Picture 6" descr="サーバーのイラスト">
            <a:extLst>
              <a:ext uri="{FF2B5EF4-FFF2-40B4-BE49-F238E27FC236}">
                <a16:creationId xmlns:a16="http://schemas.microsoft.com/office/drawing/2014/main" id="{827C6DD9-1126-6881-99E3-D06BD304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78" y="1674649"/>
            <a:ext cx="2107952" cy="19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会社で働く人のイラスト（男性）">
            <a:extLst>
              <a:ext uri="{FF2B5EF4-FFF2-40B4-BE49-F238E27FC236}">
                <a16:creationId xmlns:a16="http://schemas.microsoft.com/office/drawing/2014/main" id="{1173BDFD-98C2-620C-CCBD-34641B2E4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0" y="4256090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会社で働く人のイラスト（女性）">
            <a:extLst>
              <a:ext uri="{FF2B5EF4-FFF2-40B4-BE49-F238E27FC236}">
                <a16:creationId xmlns:a16="http://schemas.microsoft.com/office/drawing/2014/main" id="{3257EB04-F786-B4F3-B10E-1A4CB60D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88" y="4256090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働く人のイラスト（白人男性）">
            <a:extLst>
              <a:ext uri="{FF2B5EF4-FFF2-40B4-BE49-F238E27FC236}">
                <a16:creationId xmlns:a16="http://schemas.microsoft.com/office/drawing/2014/main" id="{7ED35470-A979-AD1A-1063-98802C85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84" y="4256090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働く人のイラスト（白人女性）">
            <a:extLst>
              <a:ext uri="{FF2B5EF4-FFF2-40B4-BE49-F238E27FC236}">
                <a16:creationId xmlns:a16="http://schemas.microsoft.com/office/drawing/2014/main" id="{203068A8-17A8-E17F-3A92-E6DFC00B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56090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FCA230-ACE0-21DF-C076-60CEF4057ECF}"/>
              </a:ext>
            </a:extLst>
          </p:cNvPr>
          <p:cNvSpPr txBox="1"/>
          <p:nvPr/>
        </p:nvSpPr>
        <p:spPr>
          <a:xfrm>
            <a:off x="5714012" y="18843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ホストコンピュータ</a:t>
            </a:r>
            <a:endParaRPr lang="en-US" altLang="ja-JP" dirty="0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C69FC7ED-8495-24FB-B911-180E3EC7DF5B}"/>
              </a:ext>
            </a:extLst>
          </p:cNvPr>
          <p:cNvCxnSpPr>
            <a:stCxn id="1030" idx="2"/>
            <a:endCxn id="1032" idx="0"/>
          </p:cNvCxnSpPr>
          <p:nvPr/>
        </p:nvCxnSpPr>
        <p:spPr>
          <a:xfrm rot="5400000">
            <a:off x="2682826" y="2531362"/>
            <a:ext cx="615776" cy="28336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A402A9FB-5691-7338-21E3-3394A6D05EE0}"/>
              </a:ext>
            </a:extLst>
          </p:cNvPr>
          <p:cNvCxnSpPr>
            <a:stCxn id="1030" idx="2"/>
            <a:endCxn id="1036" idx="0"/>
          </p:cNvCxnSpPr>
          <p:nvPr/>
        </p:nvCxnSpPr>
        <p:spPr>
          <a:xfrm rot="5400000">
            <a:off x="3572678" y="3421214"/>
            <a:ext cx="615776" cy="10539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4C309BBF-ED99-13FC-561A-DE6460AF417B}"/>
              </a:ext>
            </a:extLst>
          </p:cNvPr>
          <p:cNvCxnSpPr>
            <a:stCxn id="1030" idx="2"/>
            <a:endCxn id="1034" idx="0"/>
          </p:cNvCxnSpPr>
          <p:nvPr/>
        </p:nvCxnSpPr>
        <p:spPr>
          <a:xfrm rot="16200000" flipH="1">
            <a:off x="4462530" y="3585338"/>
            <a:ext cx="615776" cy="7257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7062E9CF-37F4-4005-3478-0E80DADDBDAB}"/>
              </a:ext>
            </a:extLst>
          </p:cNvPr>
          <p:cNvCxnSpPr>
            <a:stCxn id="1030" idx="2"/>
            <a:endCxn id="1038" idx="0"/>
          </p:cNvCxnSpPr>
          <p:nvPr/>
        </p:nvCxnSpPr>
        <p:spPr>
          <a:xfrm rot="16200000" flipH="1">
            <a:off x="5352382" y="2695486"/>
            <a:ext cx="615776" cy="25054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3369DA-E9E7-7DAD-D7C3-911E4456D862}"/>
              </a:ext>
            </a:extLst>
          </p:cNvPr>
          <p:cNvSpPr txBox="1"/>
          <p:nvPr/>
        </p:nvSpPr>
        <p:spPr>
          <a:xfrm>
            <a:off x="2737866" y="548167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端末</a:t>
            </a:r>
            <a:r>
              <a:rPr kumimoji="1" lang="en-US" altLang="ja-JP" dirty="0"/>
              <a:t>(</a:t>
            </a:r>
            <a:r>
              <a:rPr kumimoji="1" lang="ja-JP" altLang="en-US"/>
              <a:t>ユーザーインタフェース</a:t>
            </a:r>
            <a:r>
              <a:rPr kumimoji="1" lang="en-US" altLang="ja-JP" dirty="0"/>
              <a:t>)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672534-9DF9-429A-D2E8-87BEE2455347}"/>
              </a:ext>
            </a:extLst>
          </p:cNvPr>
          <p:cNvSpPr txBox="1"/>
          <p:nvPr/>
        </p:nvSpPr>
        <p:spPr>
          <a:xfrm>
            <a:off x="467544" y="6060935"/>
            <a:ext cx="727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ホストコンピュータは高価であり、複数人で共有して利用するために端末が必要だった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48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B803B1-E013-4E0B-1A0C-9D5C31099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端末エミュレータ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90B78B-8A15-8C9C-BC3B-A4E535B9B1A7}"/>
              </a:ext>
            </a:extLst>
          </p:cNvPr>
          <p:cNvSpPr txBox="1"/>
          <p:nvPr/>
        </p:nvSpPr>
        <p:spPr>
          <a:xfrm>
            <a:off x="3131840" y="5336601"/>
            <a:ext cx="518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Mac</a:t>
            </a:r>
            <a:r>
              <a:rPr kumimoji="1" lang="ja-JP" altLang="en-US"/>
              <a:t>の「ターミナル」や</a:t>
            </a:r>
            <a:r>
              <a:rPr kumimoji="1" lang="en-US" altLang="ja-JP" dirty="0"/>
              <a:t>WSL</a:t>
            </a:r>
            <a:r>
              <a:rPr kumimoji="1" lang="ja-JP" altLang="en-US"/>
              <a:t>の</a:t>
            </a:r>
            <a:r>
              <a:rPr kumimoji="1" lang="en-US" altLang="ja-JP" dirty="0"/>
              <a:t>Ubuntu</a:t>
            </a:r>
            <a:r>
              <a:rPr lang="ja-JP" altLang="en-US"/>
              <a:t>の画面は、「端末エミュレータ」と呼ばれ、</a:t>
            </a:r>
            <a:r>
              <a:rPr kumimoji="1" lang="en-US" altLang="ja-JP" dirty="0"/>
              <a:t>VT100</a:t>
            </a:r>
            <a:r>
              <a:rPr kumimoji="1" lang="ja-JP" altLang="en-US"/>
              <a:t>の動作をエミュレートするものがほとんど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7C1B7A-9A48-7172-799C-8CA0BD0A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5" y="5047907"/>
            <a:ext cx="2321902" cy="16358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9299CD-8118-8D56-1190-73AD208042C9}"/>
              </a:ext>
            </a:extLst>
          </p:cNvPr>
          <p:cNvSpPr txBox="1"/>
          <p:nvPr/>
        </p:nvSpPr>
        <p:spPr>
          <a:xfrm>
            <a:off x="5646986" y="4414827"/>
            <a:ext cx="332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900"/>
              <a:t>ClickRick </a:t>
            </a:r>
            <a:r>
              <a:rPr lang="en-US" altLang="ja-JP" sz="900" dirty="0"/>
              <a:t>–</a:t>
            </a:r>
            <a:r>
              <a:rPr lang="ja-JP" altLang="en-US" sz="900"/>
              <a:t> </a:t>
            </a:r>
            <a:r>
              <a:rPr lang="en-US" altLang="ja-JP" sz="900" dirty="0"/>
              <a:t>CC-BY-SA 3.0</a:t>
            </a:r>
          </a:p>
          <a:p>
            <a:pPr algn="ctr"/>
            <a:r>
              <a:rPr lang="ja-JP" altLang="en-US" sz="900"/>
              <a:t>https://commons.wikimedia.org/w/index.php?curid=6693684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ACE68-5E52-7DF0-2B7B-A94FEF0F2D9F}"/>
              </a:ext>
            </a:extLst>
          </p:cNvPr>
          <p:cNvSpPr txBox="1"/>
          <p:nvPr/>
        </p:nvSpPr>
        <p:spPr>
          <a:xfrm>
            <a:off x="1776314" y="25925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ホスト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D79562-F43B-60E5-FE27-43A56147C10F}"/>
              </a:ext>
            </a:extLst>
          </p:cNvPr>
          <p:cNvSpPr txBox="1"/>
          <p:nvPr/>
        </p:nvSpPr>
        <p:spPr>
          <a:xfrm>
            <a:off x="1298619" y="3143066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IBM System/360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AF261E-A987-4368-E248-BA1894100846}"/>
              </a:ext>
            </a:extLst>
          </p:cNvPr>
          <p:cNvSpPr txBox="1"/>
          <p:nvPr/>
        </p:nvSpPr>
        <p:spPr>
          <a:xfrm>
            <a:off x="4389156" y="25673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端末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41C64B-93D7-3F61-79A3-BF72EC2C87AF}"/>
              </a:ext>
            </a:extLst>
          </p:cNvPr>
          <p:cNvSpPr txBox="1"/>
          <p:nvPr/>
        </p:nvSpPr>
        <p:spPr>
          <a:xfrm>
            <a:off x="4224586" y="3143066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IBM 2260</a:t>
            </a:r>
            <a:endParaRPr kumimoji="1" lang="ja-JP" altLang="en-US" sz="20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E0E813-B6FD-851C-4D8F-EDB2AD8D099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362004" y="3343121"/>
            <a:ext cx="8625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A2C2FC-6555-BC21-35D7-8B0BA6144932}"/>
              </a:ext>
            </a:extLst>
          </p:cNvPr>
          <p:cNvSpPr txBox="1"/>
          <p:nvPr/>
        </p:nvSpPr>
        <p:spPr>
          <a:xfrm>
            <a:off x="1683146" y="3605972"/>
            <a:ext cx="1678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DEC PDP-11</a:t>
            </a:r>
            <a:endParaRPr kumimoji="1" lang="ja-JP" alt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237390C-368B-8544-2373-E694B0D956AF}"/>
              </a:ext>
            </a:extLst>
          </p:cNvPr>
          <p:cNvSpPr txBox="1"/>
          <p:nvPr/>
        </p:nvSpPr>
        <p:spPr>
          <a:xfrm>
            <a:off x="4224586" y="360513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VT100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750A88-46E7-77ED-2FDE-C6C808ED904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362004" y="3805192"/>
            <a:ext cx="862582" cy="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undefined">
            <a:extLst>
              <a:ext uri="{FF2B5EF4-FFF2-40B4-BE49-F238E27FC236}">
                <a16:creationId xmlns:a16="http://schemas.microsoft.com/office/drawing/2014/main" id="{6ABA94FE-F5ED-0BA7-5731-92971FF9B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40505"/>
            <a:ext cx="2301631" cy="18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012FE4-53C8-E471-DFBC-83EB869973FD}"/>
              </a:ext>
            </a:extLst>
          </p:cNvPr>
          <p:cNvSpPr txBox="1"/>
          <p:nvPr/>
        </p:nvSpPr>
        <p:spPr>
          <a:xfrm>
            <a:off x="6694221" y="22232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VT100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ECE097-9278-3D6B-449C-945D783B818A}"/>
              </a:ext>
            </a:extLst>
          </p:cNvPr>
          <p:cNvSpPr txBox="1"/>
          <p:nvPr/>
        </p:nvSpPr>
        <p:spPr>
          <a:xfrm>
            <a:off x="190998" y="992150"/>
            <a:ext cx="839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昔はタイプライターが端末であった</a:t>
            </a:r>
            <a:r>
              <a:rPr kumimoji="1" lang="en-US" altLang="ja-JP" dirty="0"/>
              <a:t>(</a:t>
            </a:r>
            <a:r>
              <a:rPr kumimoji="1" lang="ja-JP" altLang="en-US"/>
              <a:t>テレタイプ端末</a:t>
            </a:r>
            <a:r>
              <a:rPr kumimoji="1" lang="en-US" altLang="ja-JP" dirty="0"/>
              <a:t>, TTY</a:t>
            </a:r>
            <a:r>
              <a:rPr lang="ja-JP" altLang="en-US"/>
              <a:t>の語源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その後ディスプレイを使ったビデオ端末が出現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ホストコンピュータにはビデオ端末が付属していたが、</a:t>
            </a:r>
            <a:r>
              <a:rPr kumimoji="1" lang="en-US" altLang="ja-JP" dirty="0"/>
              <a:t>DEC</a:t>
            </a:r>
            <a:r>
              <a:rPr kumimoji="1" lang="ja-JP" altLang="en-US"/>
              <a:t>の</a:t>
            </a:r>
            <a:r>
              <a:rPr kumimoji="1" lang="en-US" altLang="ja-JP" dirty="0"/>
              <a:t>VT100</a:t>
            </a:r>
            <a:r>
              <a:rPr kumimoji="1" lang="ja-JP" altLang="en-US"/>
              <a:t>が端末のスタンダードに</a:t>
            </a:r>
          </a:p>
        </p:txBody>
      </p:sp>
    </p:spTree>
    <p:extLst>
      <p:ext uri="{BB962C8B-B14F-4D97-AF65-F5344CB8AC3E}">
        <p14:creationId xmlns:p14="http://schemas.microsoft.com/office/powerpoint/2010/main" val="11317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22D77A-7C9B-4509-AB65-EE2447454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リモート接続</a:t>
            </a:r>
          </a:p>
        </p:txBody>
      </p:sp>
      <p:pic>
        <p:nvPicPr>
          <p:cNvPr id="3" name="Picture 8" descr="会社で働く人のイラスト（男性）">
            <a:extLst>
              <a:ext uri="{FF2B5EF4-FFF2-40B4-BE49-F238E27FC236}">
                <a16:creationId xmlns:a16="http://schemas.microsoft.com/office/drawing/2014/main" id="{8BCC0EDA-B8EA-A346-B4EF-D19718BC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80" y="2965342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262126-5429-9590-03EE-1820CC07BEC9}"/>
              </a:ext>
            </a:extLst>
          </p:cNvPr>
          <p:cNvSpPr txBox="1"/>
          <p:nvPr/>
        </p:nvSpPr>
        <p:spPr>
          <a:xfrm>
            <a:off x="179512" y="11967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パーソナルコンピュータの普及後も、強力な別のコンピュータに遠隔から接続するニーズがあった→リモート接続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36F46E-D3E5-4873-0BAD-5F006405BD44}"/>
              </a:ext>
            </a:extLst>
          </p:cNvPr>
          <p:cNvSpPr txBox="1"/>
          <p:nvPr/>
        </p:nvSpPr>
        <p:spPr>
          <a:xfrm>
            <a:off x="1174889" y="2381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自宅や居室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00FBF1-8FE0-2628-17B9-5099424BDFB1}"/>
              </a:ext>
            </a:extLst>
          </p:cNvPr>
          <p:cNvSpPr txBox="1"/>
          <p:nvPr/>
        </p:nvSpPr>
        <p:spPr>
          <a:xfrm>
            <a:off x="5025053" y="238143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大学やサーバ室にあるサーバ</a:t>
            </a:r>
          </a:p>
        </p:txBody>
      </p:sp>
      <p:pic>
        <p:nvPicPr>
          <p:cNvPr id="3074" name="Picture 2" descr="サーバーのイラスト（1台）">
            <a:extLst>
              <a:ext uri="{FF2B5EF4-FFF2-40B4-BE49-F238E27FC236}">
                <a16:creationId xmlns:a16="http://schemas.microsoft.com/office/drawing/2014/main" id="{7FE47A05-1125-2DE5-6A6C-25FEAC59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1225588" cy="14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17C7867-2EC2-B619-935A-D8D8A1F27902}"/>
              </a:ext>
            </a:extLst>
          </p:cNvPr>
          <p:cNvCxnSpPr>
            <a:cxnSpLocks/>
            <a:stCxn id="3" idx="3"/>
            <a:endCxn id="3074" idx="1"/>
          </p:cNvCxnSpPr>
          <p:nvPr/>
        </p:nvCxnSpPr>
        <p:spPr>
          <a:xfrm>
            <a:off x="2578568" y="3578136"/>
            <a:ext cx="3361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86B70-5DBD-9ECE-DA41-889CBA56D08D}"/>
              </a:ext>
            </a:extLst>
          </p:cNvPr>
          <p:cNvSpPr txBox="1"/>
          <p:nvPr/>
        </p:nvSpPr>
        <p:spPr>
          <a:xfrm>
            <a:off x="611560" y="4567636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手元の</a:t>
            </a:r>
            <a:r>
              <a:rPr lang="en-US" altLang="ja-JP" dirty="0"/>
              <a:t>PC</a:t>
            </a:r>
            <a:r>
              <a:rPr lang="ja-JP" altLang="en-US"/>
              <a:t>の端末から、遠隔にあるマシンにリモートログインして作業</a:t>
            </a:r>
            <a:endParaRPr lang="en-US" altLang="ja-JP" dirty="0"/>
          </a:p>
          <a:p>
            <a:r>
              <a:rPr lang="ja-JP" altLang="en-US"/>
              <a:t>リモートにあるサーバに直接ログインしているかのよう作業できる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BD159E-D7C0-2735-846D-BC6188D23EA3}"/>
              </a:ext>
            </a:extLst>
          </p:cNvPr>
          <p:cNvSpPr txBox="1"/>
          <p:nvPr/>
        </p:nvSpPr>
        <p:spPr>
          <a:xfrm>
            <a:off x="611560" y="5406007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リモートログインに使われたのが</a:t>
            </a:r>
            <a:r>
              <a:rPr kumimoji="1" lang="en-US" altLang="ja-JP" dirty="0"/>
              <a:t>telnet</a:t>
            </a:r>
            <a:r>
              <a:rPr kumimoji="1" lang="ja-JP" altLang="en-US"/>
              <a:t>や</a:t>
            </a:r>
            <a:r>
              <a:rPr kumimoji="1" lang="en-US" altLang="ja-JP" dirty="0"/>
              <a:t>rlogin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2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4DBCD4-9EFB-38C8-31E9-6EE91659F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リモート接続とセキュリティ</a:t>
            </a:r>
          </a:p>
        </p:txBody>
      </p:sp>
      <p:pic>
        <p:nvPicPr>
          <p:cNvPr id="3" name="Picture 8" descr="会社で働く人のイラスト（男性）">
            <a:extLst>
              <a:ext uri="{FF2B5EF4-FFF2-40B4-BE49-F238E27FC236}">
                <a16:creationId xmlns:a16="http://schemas.microsoft.com/office/drawing/2014/main" id="{71FD5EE9-B510-EFC2-FC46-29237053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64" y="2533294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47436A-3AF0-7101-5DDC-BA8ADA01F58F}"/>
              </a:ext>
            </a:extLst>
          </p:cNvPr>
          <p:cNvSpPr txBox="1"/>
          <p:nvPr/>
        </p:nvSpPr>
        <p:spPr>
          <a:xfrm>
            <a:off x="1030873" y="19493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自宅や居室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3E0524-0BF8-C309-3CF1-4515858C5E34}"/>
              </a:ext>
            </a:extLst>
          </p:cNvPr>
          <p:cNvSpPr txBox="1"/>
          <p:nvPr/>
        </p:nvSpPr>
        <p:spPr>
          <a:xfrm>
            <a:off x="4881037" y="19493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大学やサーバ室にあるサーバ</a:t>
            </a:r>
          </a:p>
        </p:txBody>
      </p:sp>
      <p:pic>
        <p:nvPicPr>
          <p:cNvPr id="6" name="Picture 2" descr="サーバーのイラスト（1台）">
            <a:extLst>
              <a:ext uri="{FF2B5EF4-FFF2-40B4-BE49-F238E27FC236}">
                <a16:creationId xmlns:a16="http://schemas.microsoft.com/office/drawing/2014/main" id="{2D780F6E-2368-2995-C14F-4B4458F2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1225588" cy="14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B197782-3770-E570-DC72-08A5F7D1943D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34552" y="3146088"/>
            <a:ext cx="3361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C1FA0A-9013-41FB-7B85-1AC60A32EAA0}"/>
              </a:ext>
            </a:extLst>
          </p:cNvPr>
          <p:cNvSpPr txBox="1"/>
          <p:nvPr/>
        </p:nvSpPr>
        <p:spPr>
          <a:xfrm>
            <a:off x="539552" y="1106739"/>
            <a:ext cx="4774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telnet</a:t>
            </a:r>
            <a:r>
              <a:rPr lang="ja-JP" altLang="en-US" sz="2000"/>
              <a:t>や</a:t>
            </a:r>
            <a:r>
              <a:rPr lang="en-US" altLang="ja-JP" sz="2000" dirty="0"/>
              <a:t>rlogin</a:t>
            </a:r>
            <a:r>
              <a:rPr lang="ja-JP" altLang="en-US" sz="2000"/>
              <a:t>は</a:t>
            </a:r>
            <a:r>
              <a:rPr lang="ja-JP" altLang="en-US" sz="2000">
                <a:solidFill>
                  <a:srgbClr val="FF0000"/>
                </a:solidFill>
              </a:rPr>
              <a:t>通信を平文で送受信</a:t>
            </a:r>
            <a:r>
              <a:rPr lang="ja-JP" altLang="en-US" sz="2000"/>
              <a:t>する</a:t>
            </a:r>
            <a:endParaRPr kumimoji="1" lang="ja-JP" altLang="en-US" sz="2000"/>
          </a:p>
        </p:txBody>
      </p:sp>
      <p:pic>
        <p:nvPicPr>
          <p:cNvPr id="4098" name="Picture 2" descr="悪人のイラスト「黒いシルエット」">
            <a:extLst>
              <a:ext uri="{FF2B5EF4-FFF2-40B4-BE49-F238E27FC236}">
                <a16:creationId xmlns:a16="http://schemas.microsoft.com/office/drawing/2014/main" id="{094235E5-A2E2-90E5-CE85-BB715FAA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2714" y="3229868"/>
            <a:ext cx="1032559" cy="122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3298FC-6718-9A30-F13D-63A040B5E407}"/>
              </a:ext>
            </a:extLst>
          </p:cNvPr>
          <p:cNvSpPr txBox="1"/>
          <p:nvPr/>
        </p:nvSpPr>
        <p:spPr>
          <a:xfrm>
            <a:off x="2987824" y="2559784"/>
            <a:ext cx="174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user: password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3E030-1AF3-A338-3046-D6F1EA7DF578}"/>
              </a:ext>
            </a:extLst>
          </p:cNvPr>
          <p:cNvSpPr txBox="1"/>
          <p:nvPr/>
        </p:nvSpPr>
        <p:spPr>
          <a:xfrm>
            <a:off x="460102" y="487801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インターネットの通信は容易に傍受可能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A31221-92EC-40E5-D0EA-1860218429ED}"/>
              </a:ext>
            </a:extLst>
          </p:cNvPr>
          <p:cNvSpPr txBox="1"/>
          <p:nvPr/>
        </p:nvSpPr>
        <p:spPr>
          <a:xfrm>
            <a:off x="440099" y="533604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通信路を傍受すると、接続先、ユーザ名、パスワードなどが全て見えてしまう</a:t>
            </a:r>
          </a:p>
        </p:txBody>
      </p:sp>
    </p:spTree>
    <p:extLst>
      <p:ext uri="{BB962C8B-B14F-4D97-AF65-F5344CB8AC3E}">
        <p14:creationId xmlns:p14="http://schemas.microsoft.com/office/powerpoint/2010/main" val="337880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485677-F073-F6EB-BF30-94C6174D1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SSH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D000EF-0AD4-B477-46F3-61D4A583784B}"/>
              </a:ext>
            </a:extLst>
          </p:cNvPr>
          <p:cNvSpPr txBox="1"/>
          <p:nvPr/>
        </p:nvSpPr>
        <p:spPr>
          <a:xfrm>
            <a:off x="323528" y="1052736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 (Secure Shell)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63859E-F8D2-19E7-1188-0610E2AABC4C}"/>
              </a:ext>
            </a:extLst>
          </p:cNvPr>
          <p:cNvSpPr txBox="1"/>
          <p:nvPr/>
        </p:nvSpPr>
        <p:spPr>
          <a:xfrm>
            <a:off x="611560" y="1560997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telnet</a:t>
            </a:r>
            <a:r>
              <a:rPr kumimoji="1" lang="ja-JP" altLang="en-US"/>
              <a:t>や</a:t>
            </a:r>
            <a:r>
              <a:rPr kumimoji="1" lang="en-US" altLang="ja-JP" dirty="0"/>
              <a:t>rlogin</a:t>
            </a:r>
            <a:r>
              <a:rPr lang="ja-JP" altLang="en-US"/>
              <a:t>、</a:t>
            </a:r>
            <a:r>
              <a:rPr lang="en-US" altLang="ja-JP" dirty="0" err="1"/>
              <a:t>rsh</a:t>
            </a:r>
            <a:r>
              <a:rPr lang="ja-JP" altLang="en-US"/>
              <a:t>、</a:t>
            </a:r>
            <a:r>
              <a:rPr kumimoji="1" lang="en-US" altLang="ja-JP" dirty="0"/>
              <a:t>ftp</a:t>
            </a:r>
            <a:r>
              <a:rPr kumimoji="1" lang="ja-JP" altLang="en-US"/>
              <a:t>などを代替するために生まれた</a:t>
            </a:r>
            <a:endParaRPr kumimoji="1" lang="en-US" altLang="ja-JP" dirty="0"/>
          </a:p>
          <a:p>
            <a:r>
              <a:rPr lang="en-US" altLang="ja-JP" dirty="0"/>
              <a:t>SSH</a:t>
            </a:r>
            <a:r>
              <a:rPr lang="ja-JP" altLang="en-US"/>
              <a:t>は規格であり、その実装の一つが</a:t>
            </a:r>
            <a:r>
              <a:rPr lang="en-US" altLang="ja-JP" dirty="0"/>
              <a:t>OpenSSH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063D3F-5C5A-0A76-5249-AC4B7FBA31C4}"/>
              </a:ext>
            </a:extLst>
          </p:cNvPr>
          <p:cNvSpPr txBox="1"/>
          <p:nvPr/>
        </p:nvSpPr>
        <p:spPr>
          <a:xfrm>
            <a:off x="1043608" y="2420888"/>
            <a:ext cx="385714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ssh –V</a:t>
            </a:r>
          </a:p>
          <a:p>
            <a:r>
              <a:rPr lang="en" altLang="ja-JP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OpenSSH_9.7p1, LibreSSL 3.3.6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82893B-F295-7A10-1C04-D49DF94EF438}"/>
              </a:ext>
            </a:extLst>
          </p:cNvPr>
          <p:cNvSpPr txBox="1"/>
          <p:nvPr/>
        </p:nvSpPr>
        <p:spPr>
          <a:xfrm>
            <a:off x="323528" y="3412929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SSH</a:t>
            </a:r>
            <a:r>
              <a:rPr kumimoji="1" lang="ja-JP" altLang="en-US" sz="2400"/>
              <a:t>の役割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C02181-6C38-0C82-2E4C-FDE589EC2457}"/>
              </a:ext>
            </a:extLst>
          </p:cNvPr>
          <p:cNvSpPr txBox="1"/>
          <p:nvPr/>
        </p:nvSpPr>
        <p:spPr>
          <a:xfrm>
            <a:off x="611560" y="4002060"/>
            <a:ext cx="8090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通信路の暗号化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全ての通信を傍受されても、盗聴者が内容を復元できないようにする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認証</a:t>
            </a:r>
            <a:r>
              <a:rPr kumimoji="1" lang="en-US" altLang="ja-JP" dirty="0"/>
              <a:t>(</a:t>
            </a:r>
            <a:r>
              <a:rPr kumimoji="1" lang="ja-JP" altLang="en-US"/>
              <a:t>ホスト認証、ユーザ認証</a:t>
            </a:r>
            <a:r>
              <a:rPr kumimoji="1" lang="en-US" altLang="ja-JP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ホスト認証：接続しようとしているホストが正しいことを確認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ユーザ認証：接続しようとしているユーザが正しいことを確認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C268B2-796A-2C26-3CB6-F03E88747971}"/>
              </a:ext>
            </a:extLst>
          </p:cNvPr>
          <p:cNvSpPr txBox="1"/>
          <p:nvPr/>
        </p:nvSpPr>
        <p:spPr>
          <a:xfrm>
            <a:off x="395536" y="56205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接続時のフロー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B32F61-4E08-62A6-EAF0-682CF8E26078}"/>
              </a:ext>
            </a:extLst>
          </p:cNvPr>
          <p:cNvSpPr txBox="1"/>
          <p:nvPr/>
        </p:nvSpPr>
        <p:spPr>
          <a:xfrm>
            <a:off x="827584" y="6038029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鍵交換による通信路暗号化→ホスト認証→ユーザ認証</a:t>
            </a:r>
          </a:p>
        </p:txBody>
      </p:sp>
    </p:spTree>
    <p:extLst>
      <p:ext uri="{BB962C8B-B14F-4D97-AF65-F5344CB8AC3E}">
        <p14:creationId xmlns:p14="http://schemas.microsoft.com/office/powerpoint/2010/main" val="298550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0807634-5F89-2BD0-A238-F5CEE29CF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ホスト認証</a:t>
            </a:r>
          </a:p>
        </p:txBody>
      </p:sp>
    </p:spTree>
    <p:extLst>
      <p:ext uri="{BB962C8B-B14F-4D97-AF65-F5344CB8AC3E}">
        <p14:creationId xmlns:p14="http://schemas.microsoft.com/office/powerpoint/2010/main" val="136461841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3290</TotalTime>
  <Words>416</Words>
  <Application>Microsoft Macintosh PowerPoint</Application>
  <PresentationFormat>画面に合わせる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680</cp:revision>
  <dcterms:created xsi:type="dcterms:W3CDTF">2019-01-02T05:23:01Z</dcterms:created>
  <dcterms:modified xsi:type="dcterms:W3CDTF">2025-03-26T06:48:43Z</dcterms:modified>
</cp:coreProperties>
</file>