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309" r:id="rId3"/>
    <p:sldId id="33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24" r:id="rId19"/>
    <p:sldId id="326" r:id="rId20"/>
    <p:sldId id="332" r:id="rId21"/>
    <p:sldId id="327" r:id="rId22"/>
    <p:sldId id="328" r:id="rId23"/>
    <p:sldId id="329" r:id="rId24"/>
    <p:sldId id="330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000000"/>
    <a:srgbClr val="EBACE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8991" autoAdjust="0"/>
  </p:normalViewPr>
  <p:slideViewPr>
    <p:cSldViewPr snapToGrid="0">
      <p:cViewPr varScale="1">
        <p:scale>
          <a:sx n="98" d="100"/>
          <a:sy n="98" d="100"/>
        </p:scale>
        <p:origin x="12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2022/12/16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1FB5C531-EEC9-BA9B-D767-DB089752DAD8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8FA460-6A6D-0978-1383-23993DE4DA4D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873429F4-25B3-945D-42B4-B402FA9E6718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FA19AD-A43E-D33D-C47F-1A03A09DBCC6}"/>
              </a:ext>
            </a:extLst>
          </p:cNvPr>
          <p:cNvSpPr txBox="1"/>
          <p:nvPr userDrawn="1"/>
        </p:nvSpPr>
        <p:spPr>
          <a:xfrm>
            <a:off x="8717318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24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>
                <a:solidFill>
                  <a:srgbClr val="011893"/>
                </a:solidFill>
              </a:rPr>
              <a:t>Python</a:t>
            </a:r>
            <a:r>
              <a:rPr kumimoji="1" lang="ja-JP" altLang="en-US" sz="3200">
                <a:solidFill>
                  <a:srgbClr val="011893"/>
                </a:solidFill>
              </a:rPr>
              <a:t>はどうやって動くのか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8A030F-34C1-124B-ADD2-C00A42488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コンパイラのお仕事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4E5F2C-A769-6D45-82A5-2795E1972596}"/>
              </a:ext>
            </a:extLst>
          </p:cNvPr>
          <p:cNvSpPr txBox="1"/>
          <p:nvPr/>
        </p:nvSpPr>
        <p:spPr>
          <a:xfrm>
            <a:off x="151674" y="1824504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25D704-ACC5-B34A-BAC8-6AE70843A7FE}"/>
              </a:ext>
            </a:extLst>
          </p:cNvPr>
          <p:cNvSpPr txBox="1"/>
          <p:nvPr/>
        </p:nvSpPr>
        <p:spPr>
          <a:xfrm>
            <a:off x="2627784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66F23F-1181-5D4C-9748-1D9504EA6BC6}"/>
              </a:ext>
            </a:extLst>
          </p:cNvPr>
          <p:cNvSpPr txBox="1"/>
          <p:nvPr/>
        </p:nvSpPr>
        <p:spPr>
          <a:xfrm>
            <a:off x="2167898" y="2256551"/>
            <a:ext cx="265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 AST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6CAA6-2525-284C-9FC3-74E569B7BE06}"/>
              </a:ext>
            </a:extLst>
          </p:cNvPr>
          <p:cNvSpPr txBox="1"/>
          <p:nvPr/>
        </p:nvSpPr>
        <p:spPr>
          <a:xfrm>
            <a:off x="4716016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アセンブリ言語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31F45C-840C-B441-8821-FA791089231D}"/>
              </a:ext>
            </a:extLst>
          </p:cNvPr>
          <p:cNvSpPr txBox="1"/>
          <p:nvPr/>
        </p:nvSpPr>
        <p:spPr>
          <a:xfrm>
            <a:off x="4830524" y="2256551"/>
            <a:ext cx="1617168" cy="59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24A58-F4AE-B54F-8576-01E39A07C452}"/>
              </a:ext>
            </a:extLst>
          </p:cNvPr>
          <p:cNvSpPr txBox="1"/>
          <p:nvPr/>
        </p:nvSpPr>
        <p:spPr>
          <a:xfrm>
            <a:off x="7352474" y="18245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985C2-07ED-F84E-B35B-141000AE622F}"/>
              </a:ext>
            </a:extLst>
          </p:cNvPr>
          <p:cNvSpPr txBox="1"/>
          <p:nvPr/>
        </p:nvSpPr>
        <p:spPr>
          <a:xfrm>
            <a:off x="6809341" y="2200175"/>
            <a:ext cx="21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9226D5F6-D1FE-1D46-9C84-6E57851EFAEC}"/>
              </a:ext>
            </a:extLst>
          </p:cNvPr>
          <p:cNvSpPr/>
          <p:nvPr/>
        </p:nvSpPr>
        <p:spPr>
          <a:xfrm rot="16200000">
            <a:off x="1703156" y="3153341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294A4107-4881-1845-B571-BA77DBCAC9DA}"/>
              </a:ext>
            </a:extLst>
          </p:cNvPr>
          <p:cNvSpPr/>
          <p:nvPr/>
        </p:nvSpPr>
        <p:spPr>
          <a:xfrm rot="16200000">
            <a:off x="4223437" y="3153341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6A5CAE77-0E0D-E04D-8533-D08CDC7E2131}"/>
              </a:ext>
            </a:extLst>
          </p:cNvPr>
          <p:cNvSpPr/>
          <p:nvPr/>
        </p:nvSpPr>
        <p:spPr>
          <a:xfrm rot="16200000">
            <a:off x="6599701" y="3153341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B84962C-DF7E-9B47-85B1-8CD7069D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2" y="4776832"/>
            <a:ext cx="1152128" cy="115212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EB723D-C497-6D4A-B454-8C4924E1CD7A}"/>
              </a:ext>
            </a:extLst>
          </p:cNvPr>
          <p:cNvSpPr txBox="1"/>
          <p:nvPr/>
        </p:nvSpPr>
        <p:spPr>
          <a:xfrm>
            <a:off x="7658" y="43235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AC0A39D-2B42-614D-9498-231F9132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82" y="4704824"/>
            <a:ext cx="938221" cy="114978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423F86-08A2-B348-BB0C-F850B3D08955}"/>
              </a:ext>
            </a:extLst>
          </p:cNvPr>
          <p:cNvSpPr txBox="1"/>
          <p:nvPr/>
        </p:nvSpPr>
        <p:spPr>
          <a:xfrm>
            <a:off x="7064442" y="43235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計算機が読める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54E5790-445B-3445-B2D9-14340438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426" y="4797152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B9CDC4-FE8E-A144-B213-D1F05B2D1B5A}"/>
              </a:ext>
            </a:extLst>
          </p:cNvPr>
          <p:cNvSpPr txBox="1"/>
          <p:nvPr/>
        </p:nvSpPr>
        <p:spPr>
          <a:xfrm>
            <a:off x="3579354" y="4323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49D84E7-83F4-5149-AAEF-53CB4A079387}"/>
              </a:ext>
            </a:extLst>
          </p:cNvPr>
          <p:cNvGrpSpPr/>
          <p:nvPr/>
        </p:nvGrpSpPr>
        <p:grpSpPr>
          <a:xfrm>
            <a:off x="7208458" y="3192656"/>
            <a:ext cx="1296144" cy="434281"/>
            <a:chOff x="6012160" y="4945846"/>
            <a:chExt cx="1296144" cy="43428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7155C0F-57EF-3445-B572-6B3EDEB7B49A}"/>
                </a:ext>
              </a:extLst>
            </p:cNvPr>
            <p:cNvSpPr/>
            <p:nvPr/>
          </p:nvSpPr>
          <p:spPr>
            <a:xfrm>
              <a:off x="6012160" y="4945846"/>
              <a:ext cx="432048" cy="4342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8FD7AE6-3C4A-7749-85D5-CC7016418CDD}"/>
                </a:ext>
              </a:extLst>
            </p:cNvPr>
            <p:cNvSpPr txBox="1"/>
            <p:nvPr/>
          </p:nvSpPr>
          <p:spPr>
            <a:xfrm>
              <a:off x="6014042" y="5003884"/>
              <a:ext cx="43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E36B1B6-802C-D641-A11A-386D2C68B318}"/>
                </a:ext>
              </a:extLst>
            </p:cNvPr>
            <p:cNvSpPr/>
            <p:nvPr/>
          </p:nvSpPr>
          <p:spPr>
            <a:xfrm>
              <a:off x="6444208" y="4945846"/>
              <a:ext cx="864096" cy="434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7E587E3-FF43-D740-8C2C-1BEE754D8D34}"/>
                </a:ext>
              </a:extLst>
            </p:cNvPr>
            <p:cNvSpPr txBox="1"/>
            <p:nvPr/>
          </p:nvSpPr>
          <p:spPr>
            <a:xfrm>
              <a:off x="6444208" y="49965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BF01795-F941-EE43-8742-8820139BB56F}"/>
                </a:ext>
              </a:extLst>
            </p:cNvPr>
            <p:cNvSpPr txBox="1"/>
            <p:nvPr/>
          </p:nvSpPr>
          <p:spPr>
            <a:xfrm>
              <a:off x="6876256" y="5003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46C43F-EC6F-6E4E-86C6-09E3297B0598}"/>
              </a:ext>
            </a:extLst>
          </p:cNvPr>
          <p:cNvSpPr txBox="1"/>
          <p:nvPr/>
        </p:nvSpPr>
        <p:spPr>
          <a:xfrm>
            <a:off x="6982854" y="261659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10FC843-B121-C142-AACB-2DBB4497D847}"/>
              </a:ext>
            </a:extLst>
          </p:cNvPr>
          <p:cNvSpPr txBox="1"/>
          <p:nvPr/>
        </p:nvSpPr>
        <p:spPr>
          <a:xfrm>
            <a:off x="7588818" y="3881368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C1269A1-0572-2E4A-884B-E2C51EDF47F7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7424482" y="2985924"/>
            <a:ext cx="0" cy="20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4F41A43-C09E-2042-9843-F0472C20E88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8075522" y="3626336"/>
            <a:ext cx="0" cy="255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EA0F5EF5-B7B3-C64A-829D-B575F5D831D7}"/>
              </a:ext>
            </a:extLst>
          </p:cNvPr>
          <p:cNvSpPr/>
          <p:nvPr/>
        </p:nvSpPr>
        <p:spPr>
          <a:xfrm>
            <a:off x="2195426" y="1716256"/>
            <a:ext cx="4368800" cy="257048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748D75-149B-1C49-BD53-6F60FB35A4A9}"/>
              </a:ext>
            </a:extLst>
          </p:cNvPr>
          <p:cNvSpPr txBox="1"/>
          <p:nvPr/>
        </p:nvSpPr>
        <p:spPr>
          <a:xfrm>
            <a:off x="5009746" y="489633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字句解析</a:t>
            </a:r>
            <a:endParaRPr kumimoji="1" lang="en-US" altLang="ja-JP" sz="1200"/>
          </a:p>
          <a:p>
            <a:r>
              <a:rPr lang="ja-JP" altLang="en-US" sz="1200"/>
              <a:t>構文解析</a:t>
            </a:r>
            <a:endParaRPr lang="en-US" altLang="ja-JP" sz="1200"/>
          </a:p>
          <a:p>
            <a:r>
              <a:rPr kumimoji="1" lang="ja-JP" altLang="en-US" sz="1200"/>
              <a:t>意味解析</a:t>
            </a:r>
            <a:endParaRPr kumimoji="1" lang="en-US" altLang="ja-JP" sz="1200"/>
          </a:p>
          <a:p>
            <a:r>
              <a:rPr lang="en-US" altLang="ja-JP" sz="1200"/>
              <a:t>etc. 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52A58C-31CB-2349-A0E3-337BA266E2C0}"/>
              </a:ext>
            </a:extLst>
          </p:cNvPr>
          <p:cNvSpPr txBox="1"/>
          <p:nvPr/>
        </p:nvSpPr>
        <p:spPr>
          <a:xfrm>
            <a:off x="107504" y="2924944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5E6013CF-FEAC-AF48-91D8-ECC27BDD08C8}"/>
              </a:ext>
            </a:extLst>
          </p:cNvPr>
          <p:cNvGrpSpPr/>
          <p:nvPr/>
        </p:nvGrpSpPr>
        <p:grpSpPr>
          <a:xfrm>
            <a:off x="2339752" y="2780928"/>
            <a:ext cx="1944216" cy="1296144"/>
            <a:chOff x="2339752" y="2780928"/>
            <a:chExt cx="1944216" cy="1296144"/>
          </a:xfrm>
        </p:grpSpPr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4FC70323-BC45-0A49-8B42-035B8DF50C1C}"/>
                </a:ext>
              </a:extLst>
            </p:cNvPr>
            <p:cNvSpPr/>
            <p:nvPr/>
          </p:nvSpPr>
          <p:spPr>
            <a:xfrm>
              <a:off x="2339752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4DC612D-46EE-2B43-A5A7-2CDFCCE084F0}"/>
                </a:ext>
              </a:extLst>
            </p:cNvPr>
            <p:cNvSpPr/>
            <p:nvPr/>
          </p:nvSpPr>
          <p:spPr>
            <a:xfrm>
              <a:off x="2987824" y="27809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1A8D8B5F-9B36-7046-8508-6D844E3390D6}"/>
                </a:ext>
              </a:extLst>
            </p:cNvPr>
            <p:cNvSpPr/>
            <p:nvPr/>
          </p:nvSpPr>
          <p:spPr>
            <a:xfrm>
              <a:off x="3707904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F225A262-7DE4-D044-997D-E2FDC116BC12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831453" y="3272629"/>
              <a:ext cx="240734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29D68A3-F8B3-9143-B8DA-7123B21A8CA0}"/>
                </a:ext>
              </a:extLst>
            </p:cNvPr>
            <p:cNvCxnSpPr>
              <a:stCxn id="41" idx="5"/>
              <a:endCxn id="42" idx="1"/>
            </p:cNvCxnSpPr>
            <p:nvPr/>
          </p:nvCxnSpPr>
          <p:spPr>
            <a:xfrm>
              <a:off x="3479525" y="3272629"/>
              <a:ext cx="312742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35C33D9-968D-FA42-8AE6-3C5CBA3DD11C}"/>
              </a:ext>
            </a:extLst>
          </p:cNvPr>
          <p:cNvSpPr txBox="1"/>
          <p:nvPr/>
        </p:nvSpPr>
        <p:spPr>
          <a:xfrm>
            <a:off x="4788024" y="306896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ADD 3,4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4B7A8A1-59D0-2B4D-A8CB-07E370961B05}"/>
              </a:ext>
            </a:extLst>
          </p:cNvPr>
          <p:cNvSpPr txBox="1"/>
          <p:nvPr/>
        </p:nvSpPr>
        <p:spPr>
          <a:xfrm>
            <a:off x="179512" y="2132856"/>
            <a:ext cx="15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51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9A4406E-3327-6C44-9426-980FB5F2B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インタプリタのお仕事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771F78-0A20-134B-BEA2-FD8D5B5BAE48}"/>
              </a:ext>
            </a:extLst>
          </p:cNvPr>
          <p:cNvSpPr txBox="1"/>
          <p:nvPr/>
        </p:nvSpPr>
        <p:spPr>
          <a:xfrm>
            <a:off x="217693" y="128802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08ABD9-B6C3-5C48-A070-2E07706F4428}"/>
              </a:ext>
            </a:extLst>
          </p:cNvPr>
          <p:cNvSpPr txBox="1"/>
          <p:nvPr/>
        </p:nvSpPr>
        <p:spPr>
          <a:xfrm>
            <a:off x="2665077" y="12473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080238-8475-E442-A930-132BA4FF3D1E}"/>
              </a:ext>
            </a:extLst>
          </p:cNvPr>
          <p:cNvSpPr txBox="1"/>
          <p:nvPr/>
        </p:nvSpPr>
        <p:spPr>
          <a:xfrm>
            <a:off x="2244077" y="1709916"/>
            <a:ext cx="23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Abstract Syntax Tree,  AST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0D7198-3ABA-1E4D-9B39-1BAB4E536897}"/>
              </a:ext>
            </a:extLst>
          </p:cNvPr>
          <p:cNvSpPr txBox="1"/>
          <p:nvPr/>
        </p:nvSpPr>
        <p:spPr>
          <a:xfrm>
            <a:off x="4826205" y="1288028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バイトコード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6D8F26-6E3E-B041-BBB3-D9B0E0E7BB5F}"/>
              </a:ext>
            </a:extLst>
          </p:cNvPr>
          <p:cNvSpPr txBox="1"/>
          <p:nvPr/>
        </p:nvSpPr>
        <p:spPr>
          <a:xfrm>
            <a:off x="4858460" y="2370813"/>
            <a:ext cx="16126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LOAD_CONST 3</a:t>
            </a:r>
          </a:p>
          <a:p>
            <a:r>
              <a:rPr kumimoji="1" lang="en-US" altLang="ja-JP" sz="1400" dirty="0"/>
              <a:t>LOAD_CONST 4</a:t>
            </a:r>
          </a:p>
          <a:p>
            <a:r>
              <a:rPr lang="en-US" altLang="ja-JP" sz="1400" dirty="0"/>
              <a:t>BINARY_ADD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32F8B4-B89B-3844-9C17-C6ACC5B31527}"/>
              </a:ext>
            </a:extLst>
          </p:cNvPr>
          <p:cNvSpPr txBox="1"/>
          <p:nvPr/>
        </p:nvSpPr>
        <p:spPr>
          <a:xfrm>
            <a:off x="4866845" y="1720076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75843D-402E-A74B-AE1B-9FF35057AE55}"/>
              </a:ext>
            </a:extLst>
          </p:cNvPr>
          <p:cNvSpPr txBox="1"/>
          <p:nvPr/>
        </p:nvSpPr>
        <p:spPr>
          <a:xfrm>
            <a:off x="251520" y="1628800"/>
            <a:ext cx="151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34483BC9-5D11-8546-B044-90D22E8692C0}"/>
              </a:ext>
            </a:extLst>
          </p:cNvPr>
          <p:cNvSpPr/>
          <p:nvPr/>
        </p:nvSpPr>
        <p:spPr>
          <a:xfrm rot="16200000">
            <a:off x="1606616" y="260670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837F75AF-5B2A-454E-ADE2-14FD81DF4C7F}"/>
              </a:ext>
            </a:extLst>
          </p:cNvPr>
          <p:cNvSpPr/>
          <p:nvPr/>
        </p:nvSpPr>
        <p:spPr>
          <a:xfrm rot="16200000">
            <a:off x="4289456" y="261686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31920B9-3EF8-3044-BB21-CE4FE3EB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1" y="4240356"/>
            <a:ext cx="1152128" cy="1152128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7AEB98-76FC-3540-9966-578382728E2E}"/>
              </a:ext>
            </a:extLst>
          </p:cNvPr>
          <p:cNvSpPr txBox="1"/>
          <p:nvPr/>
        </p:nvSpPr>
        <p:spPr>
          <a:xfrm>
            <a:off x="73677" y="37871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436F2ED-2DF0-F440-AD90-A391BFCC8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62" y="2581860"/>
            <a:ext cx="616136" cy="755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99F1018-AB2C-4044-A9A7-EA663CA07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725" y="4108276"/>
            <a:ext cx="1224136" cy="122413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8083BC-4B23-5041-94B5-CC26C20BCDDD}"/>
              </a:ext>
            </a:extLst>
          </p:cNvPr>
          <p:cNvSpPr txBox="1"/>
          <p:nvPr/>
        </p:nvSpPr>
        <p:spPr>
          <a:xfrm>
            <a:off x="3927006" y="3776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パーサ</a:t>
            </a:r>
            <a:endParaRPr kumimoji="1" lang="en-US" altLang="ja-JP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57F2442-BF09-404D-9B1A-9E9AD0C63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04048" y="5750968"/>
            <a:ext cx="1134416" cy="1134416"/>
          </a:xfrm>
          <a:prstGeom prst="rect">
            <a:avLst/>
          </a:prstGeom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E87AD9C3-DF95-B84C-AEAC-DC76EB7ABDA1}"/>
              </a:ext>
            </a:extLst>
          </p:cNvPr>
          <p:cNvSpPr/>
          <p:nvPr/>
        </p:nvSpPr>
        <p:spPr>
          <a:xfrm>
            <a:off x="7890085" y="3851860"/>
            <a:ext cx="33528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6351345-FDD6-BD4D-90C1-76CE4C6A25E1}"/>
              </a:ext>
            </a:extLst>
          </p:cNvPr>
          <p:cNvSpPr/>
          <p:nvPr/>
        </p:nvSpPr>
        <p:spPr>
          <a:xfrm>
            <a:off x="7666565" y="3445460"/>
            <a:ext cx="619760" cy="23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B815EE6-D40E-4246-BE06-D64C0A00C386}"/>
              </a:ext>
            </a:extLst>
          </p:cNvPr>
          <p:cNvSpPr/>
          <p:nvPr/>
        </p:nvSpPr>
        <p:spPr>
          <a:xfrm>
            <a:off x="7006165" y="2165300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2B53633B-6742-2E49-994D-886E79E458FC}"/>
              </a:ext>
            </a:extLst>
          </p:cNvPr>
          <p:cNvSpPr/>
          <p:nvPr/>
        </p:nvSpPr>
        <p:spPr>
          <a:xfrm rot="16200000">
            <a:off x="6504337" y="261686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5D7080-7203-E346-8916-7FAD9796EF70}"/>
              </a:ext>
            </a:extLst>
          </p:cNvPr>
          <p:cNvSpPr txBox="1"/>
          <p:nvPr/>
        </p:nvSpPr>
        <p:spPr>
          <a:xfrm>
            <a:off x="7213805" y="1277868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仮想マシン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3C0567C-03AD-4647-852C-CC6636C46EEF}"/>
              </a:ext>
            </a:extLst>
          </p:cNvPr>
          <p:cNvSpPr txBox="1"/>
          <p:nvPr/>
        </p:nvSpPr>
        <p:spPr>
          <a:xfrm>
            <a:off x="6822831" y="1679436"/>
            <a:ext cx="208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FCD64358-D6DF-2443-8BAF-8D4575C39549}"/>
              </a:ext>
            </a:extLst>
          </p:cNvPr>
          <p:cNvSpPr/>
          <p:nvPr/>
        </p:nvSpPr>
        <p:spPr>
          <a:xfrm>
            <a:off x="2220805" y="1179780"/>
            <a:ext cx="4277360" cy="252984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47EABBAA-2C67-2842-8FED-2485FBB1BE74}"/>
              </a:ext>
            </a:extLst>
          </p:cNvPr>
          <p:cNvSpPr/>
          <p:nvPr/>
        </p:nvSpPr>
        <p:spPr>
          <a:xfrm>
            <a:off x="2170005" y="1108660"/>
            <a:ext cx="6776720" cy="4307840"/>
          </a:xfrm>
          <a:prstGeom prst="roundRect">
            <a:avLst>
              <a:gd name="adj" fmla="val 58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59BD95D-9D9E-D54C-A73D-EA5EA8AD3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25" y="4159200"/>
            <a:ext cx="1143000" cy="1143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CF8A37-C192-C642-AAA4-5B4DEEA746C0}"/>
              </a:ext>
            </a:extLst>
          </p:cNvPr>
          <p:cNvSpPr txBox="1"/>
          <p:nvPr/>
        </p:nvSpPr>
        <p:spPr>
          <a:xfrm>
            <a:off x="4830438" y="5483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D380A06-0417-F348-AD60-813389AD9C99}"/>
              </a:ext>
            </a:extLst>
          </p:cNvPr>
          <p:cNvSpPr txBox="1"/>
          <p:nvPr/>
        </p:nvSpPr>
        <p:spPr>
          <a:xfrm>
            <a:off x="7308792" y="232786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9BABF5-6519-894F-B553-7857A61FAEBE}"/>
              </a:ext>
            </a:extLst>
          </p:cNvPr>
          <p:cNvGrpSpPr/>
          <p:nvPr/>
        </p:nvGrpSpPr>
        <p:grpSpPr>
          <a:xfrm>
            <a:off x="2555776" y="2420888"/>
            <a:ext cx="1728192" cy="1152128"/>
            <a:chOff x="2339752" y="2780928"/>
            <a:chExt cx="1944216" cy="1296144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AB7755D6-A814-5744-983F-E6CB6AFE0E22}"/>
                </a:ext>
              </a:extLst>
            </p:cNvPr>
            <p:cNvSpPr/>
            <p:nvPr/>
          </p:nvSpPr>
          <p:spPr>
            <a:xfrm>
              <a:off x="2339752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4323BC04-06B6-784D-B355-5D3CF2B9C503}"/>
                </a:ext>
              </a:extLst>
            </p:cNvPr>
            <p:cNvSpPr/>
            <p:nvPr/>
          </p:nvSpPr>
          <p:spPr>
            <a:xfrm>
              <a:off x="2987824" y="27809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162CFF6F-ACF7-FE46-9AF0-C2E35852AE94}"/>
                </a:ext>
              </a:extLst>
            </p:cNvPr>
            <p:cNvSpPr/>
            <p:nvPr/>
          </p:nvSpPr>
          <p:spPr>
            <a:xfrm>
              <a:off x="3707904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366405ED-FA3B-1E48-9467-D6A611A941A0}"/>
                </a:ext>
              </a:extLst>
            </p:cNvPr>
            <p:cNvCxnSpPr>
              <a:cxnSpLocks/>
              <a:stCxn id="38" idx="3"/>
              <a:endCxn id="37" idx="7"/>
            </p:cNvCxnSpPr>
            <p:nvPr/>
          </p:nvCxnSpPr>
          <p:spPr>
            <a:xfrm flipH="1">
              <a:off x="2831453" y="3272629"/>
              <a:ext cx="240734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0BE2397-D8B1-C345-965F-99C3F90E2D0F}"/>
                </a:ext>
              </a:extLst>
            </p:cNvPr>
            <p:cNvCxnSpPr>
              <a:stCxn id="38" idx="5"/>
              <a:endCxn id="39" idx="1"/>
            </p:cNvCxnSpPr>
            <p:nvPr/>
          </p:nvCxnSpPr>
          <p:spPr>
            <a:xfrm>
              <a:off x="3479525" y="3272629"/>
              <a:ext cx="312742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179512" y="2492896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85301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7BF8D5-43CF-954F-B569-90CDB5A80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バイトコードと仮想マシン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182A7C-1801-144C-BB03-AFCDE45DABDF}"/>
              </a:ext>
            </a:extLst>
          </p:cNvPr>
          <p:cNvSpPr txBox="1"/>
          <p:nvPr/>
        </p:nvSpPr>
        <p:spPr>
          <a:xfrm>
            <a:off x="971600" y="2060848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4134AA-4431-624E-AC2C-800F644D1FB9}"/>
              </a:ext>
            </a:extLst>
          </p:cNvPr>
          <p:cNvSpPr txBox="1"/>
          <p:nvPr/>
        </p:nvSpPr>
        <p:spPr>
          <a:xfrm>
            <a:off x="3347864" y="1988840"/>
            <a:ext cx="19442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LOAD_CONST 3</a:t>
            </a:r>
          </a:p>
          <a:p>
            <a:r>
              <a:rPr kumimoji="1" lang="en-US" altLang="ja-JP" sz="1600" dirty="0"/>
              <a:t>LOAD_CONST 4</a:t>
            </a:r>
          </a:p>
          <a:p>
            <a:r>
              <a:rPr lang="en-US" altLang="ja-JP" sz="1600" dirty="0"/>
              <a:t>BINARY_ADD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F54BC3-3AE3-F442-AC3F-D9C3C63E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44824"/>
            <a:ext cx="1143000" cy="1143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4DA4E-DE89-5947-B4E3-5032ADE53EF0}"/>
              </a:ext>
            </a:extLst>
          </p:cNvPr>
          <p:cNvSpPr txBox="1"/>
          <p:nvPr/>
        </p:nvSpPr>
        <p:spPr>
          <a:xfrm>
            <a:off x="899592" y="13407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プログラム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4BB08E-C548-C842-9DFA-16F88912A3A7}"/>
              </a:ext>
            </a:extLst>
          </p:cNvPr>
          <p:cNvSpPr txBox="1"/>
          <p:nvPr/>
        </p:nvSpPr>
        <p:spPr>
          <a:xfrm>
            <a:off x="3275856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バイトコード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5804B2-E361-0241-9C6D-9B1BE62B8ED1}"/>
              </a:ext>
            </a:extLst>
          </p:cNvPr>
          <p:cNvSpPr txBox="1"/>
          <p:nvPr/>
        </p:nvSpPr>
        <p:spPr>
          <a:xfrm>
            <a:off x="6084168" y="13407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仮想マシン</a:t>
            </a: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1E72C975-1336-F440-ACAD-D04055490497}"/>
              </a:ext>
            </a:extLst>
          </p:cNvPr>
          <p:cNvSpPr/>
          <p:nvPr/>
        </p:nvSpPr>
        <p:spPr>
          <a:xfrm rot="16200000">
            <a:off x="2739107" y="216555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B61CADE-8FDA-3E46-80EE-165033C219AE}"/>
              </a:ext>
            </a:extLst>
          </p:cNvPr>
          <p:cNvSpPr/>
          <p:nvPr/>
        </p:nvSpPr>
        <p:spPr>
          <a:xfrm rot="16200000">
            <a:off x="5547419" y="216555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FB0F9-7BE3-9F4A-8CE0-15123DFC9F4F}"/>
              </a:ext>
            </a:extLst>
          </p:cNvPr>
          <p:cNvSpPr txBox="1"/>
          <p:nvPr/>
        </p:nvSpPr>
        <p:spPr>
          <a:xfrm>
            <a:off x="395536" y="50851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バイトコード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377DFB7-BD4E-1C4E-9358-2CE5588B592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仮想マシン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AEF1EC-4C88-B24A-AE00-90102FFE9B98}"/>
              </a:ext>
            </a:extLst>
          </p:cNvPr>
          <p:cNvSpPr txBox="1"/>
          <p:nvPr/>
        </p:nvSpPr>
        <p:spPr>
          <a:xfrm>
            <a:off x="899592" y="378904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仮想的なコンピュータの動作をエミュレートするもの</a:t>
            </a:r>
            <a:endParaRPr kumimoji="1" lang="en-US" altLang="ja-JP" sz="2000"/>
          </a:p>
          <a:p>
            <a:r>
              <a:rPr lang="ja-JP" altLang="en-US" sz="2000">
                <a:solidFill>
                  <a:srgbClr val="FF0000"/>
                </a:solidFill>
              </a:rPr>
              <a:t>スタックマシン</a:t>
            </a:r>
            <a:r>
              <a:rPr lang="ja-JP" altLang="en-US" sz="2000"/>
              <a:t>の形を取ることが多い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98C23E-4714-9D48-9928-F82A4F407B37}"/>
              </a:ext>
            </a:extLst>
          </p:cNvPr>
          <p:cNvSpPr txBox="1"/>
          <p:nvPr/>
        </p:nvSpPr>
        <p:spPr>
          <a:xfrm>
            <a:off x="1043608" y="558924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仮想マシンのためのアセンブリ言語</a:t>
            </a:r>
            <a:endParaRPr lang="en-US" altLang="ja-JP" sz="2400"/>
          </a:p>
          <a:p>
            <a:r>
              <a:rPr kumimoji="1" lang="ja-JP" altLang="en-US" sz="2400"/>
              <a:t>プログラムの中間表現</a:t>
            </a:r>
          </a:p>
        </p:txBody>
      </p:sp>
    </p:spTree>
    <p:extLst>
      <p:ext uri="{BB962C8B-B14F-4D97-AF65-F5344CB8AC3E}">
        <p14:creationId xmlns:p14="http://schemas.microsoft.com/office/powerpoint/2010/main" val="4659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8F019D-D72C-2748-8255-8F16F5DC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スタックとは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76653E-071F-A843-8D38-9CEC0553EB23}"/>
              </a:ext>
            </a:extLst>
          </p:cNvPr>
          <p:cNvSpPr txBox="1"/>
          <p:nvPr/>
        </p:nvSpPr>
        <p:spPr>
          <a:xfrm>
            <a:off x="251520" y="1484784"/>
            <a:ext cx="4246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荷物置き場が一つだけあり</a:t>
            </a:r>
            <a:endParaRPr kumimoji="1" lang="en-US" altLang="ja-JP" sz="2400"/>
          </a:p>
          <a:p>
            <a:r>
              <a:rPr lang="ja-JP" altLang="en-US" sz="2400"/>
              <a:t>　・</a:t>
            </a:r>
            <a:r>
              <a:rPr kumimoji="1" lang="ja-JP" altLang="en-US" sz="2400"/>
              <a:t>一番上に積む</a:t>
            </a:r>
            <a:r>
              <a:rPr kumimoji="1" lang="en-US" altLang="ja-JP" sz="2400"/>
              <a:t>(push)</a:t>
            </a:r>
          </a:p>
          <a:p>
            <a:r>
              <a:rPr lang="ja-JP" altLang="en-US" sz="2400"/>
              <a:t>　・一番上から取り出す</a:t>
            </a:r>
            <a:r>
              <a:rPr lang="en-US" altLang="ja-JP" sz="2400"/>
              <a:t>(pop)</a:t>
            </a:r>
          </a:p>
          <a:p>
            <a:r>
              <a:rPr lang="ja-JP" altLang="en-US" sz="2400"/>
              <a:t>ことしかできないデータ構造</a:t>
            </a:r>
            <a:endParaRPr kumimoji="1" lang="ja-JP" altLang="en-US" sz="2400"/>
          </a:p>
        </p:txBody>
      </p:sp>
      <p:sp>
        <p:nvSpPr>
          <p:cNvPr id="4" name="円弧 3">
            <a:extLst>
              <a:ext uri="{FF2B5EF4-FFF2-40B4-BE49-F238E27FC236}">
                <a16:creationId xmlns:a16="http://schemas.microsoft.com/office/drawing/2014/main" id="{DF806055-A7F5-C548-8A93-6C36A78B04F6}"/>
              </a:ext>
            </a:extLst>
          </p:cNvPr>
          <p:cNvSpPr/>
          <p:nvPr/>
        </p:nvSpPr>
        <p:spPr>
          <a:xfrm>
            <a:off x="4644008" y="148478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弧 4">
            <a:extLst>
              <a:ext uri="{FF2B5EF4-FFF2-40B4-BE49-F238E27FC236}">
                <a16:creationId xmlns:a16="http://schemas.microsoft.com/office/drawing/2014/main" id="{E38C62CE-2961-0947-8346-209AEB11B8E5}"/>
              </a:ext>
            </a:extLst>
          </p:cNvPr>
          <p:cNvSpPr/>
          <p:nvPr/>
        </p:nvSpPr>
        <p:spPr>
          <a:xfrm rot="16200000">
            <a:off x="6156176" y="1268760"/>
            <a:ext cx="648072" cy="108012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D19A37-45A8-1542-A1F2-A7F709E90AB7}"/>
              </a:ext>
            </a:extLst>
          </p:cNvPr>
          <p:cNvSpPr txBox="1"/>
          <p:nvPr/>
        </p:nvSpPr>
        <p:spPr>
          <a:xfrm>
            <a:off x="5076056" y="105273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A89F06-6BFE-EA48-BC2F-88AF578AA01F}"/>
              </a:ext>
            </a:extLst>
          </p:cNvPr>
          <p:cNvSpPr txBox="1"/>
          <p:nvPr/>
        </p:nvSpPr>
        <p:spPr>
          <a:xfrm>
            <a:off x="5940152" y="105273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9F20562-ADF3-5840-A175-131C2F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708920"/>
            <a:ext cx="643508" cy="6435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1944AF5-C774-7E41-8265-38C2EEE3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276872"/>
            <a:ext cx="643508" cy="64350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280606E-8737-FD40-98BC-759B7D18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844824"/>
            <a:ext cx="643508" cy="6435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6113FD5-63B8-3F47-B9AB-375AB314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96752"/>
            <a:ext cx="643508" cy="6435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7A5D90C-CD86-E540-B889-45BD70AA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124744"/>
            <a:ext cx="643508" cy="64350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564176-5DFB-0246-950E-39E918C5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949280"/>
            <a:ext cx="643508" cy="64350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D1D4AAA-9F96-DA43-838E-2303C698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517232"/>
            <a:ext cx="643508" cy="64350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6D1C5EF-10BE-8D4D-A0B0-7642F005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085184"/>
            <a:ext cx="643508" cy="64350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C0C6BCE-F0AA-7046-BE1C-6325FC7B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869160"/>
            <a:ext cx="643508" cy="643508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C5D86F5-30C0-8A45-B214-B97C240800B1}"/>
              </a:ext>
            </a:extLst>
          </p:cNvPr>
          <p:cNvCxnSpPr>
            <a:stCxn id="16" idx="1"/>
          </p:cNvCxnSpPr>
          <p:nvPr/>
        </p:nvCxnSpPr>
        <p:spPr>
          <a:xfrm flipH="1">
            <a:off x="1835696" y="5190914"/>
            <a:ext cx="792088" cy="398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3C5E7C74-F14A-6640-BD60-EBD1D59A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157192"/>
            <a:ext cx="427484" cy="42748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A27439-0026-5141-BD23-C3D546CAB7A3}"/>
              </a:ext>
            </a:extLst>
          </p:cNvPr>
          <p:cNvSpPr txBox="1"/>
          <p:nvPr/>
        </p:nvSpPr>
        <p:spPr>
          <a:xfrm>
            <a:off x="611560" y="400506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途中にデータを挿入する</a:t>
            </a:r>
            <a:endParaRPr kumimoji="1" lang="en-US" altLang="ja-JP"/>
          </a:p>
          <a:p>
            <a:r>
              <a:rPr kumimoji="1" lang="ja-JP" altLang="en-US"/>
              <a:t>ことはできない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ECC47D5-C04E-C04D-A3FF-1AF1DF3F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949280"/>
            <a:ext cx="643508" cy="64350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4F7CCF9-CECC-6C41-BCED-C23FABE7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517232"/>
            <a:ext cx="643508" cy="64350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50F69EC-8207-EB44-ACF2-30452245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085184"/>
            <a:ext cx="643508" cy="643508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B19DB9-F11A-3C42-93A5-0B38FD8B60F1}"/>
              </a:ext>
            </a:extLst>
          </p:cNvPr>
          <p:cNvCxnSpPr>
            <a:cxnSpLocks/>
          </p:cNvCxnSpPr>
          <p:nvPr/>
        </p:nvCxnSpPr>
        <p:spPr>
          <a:xfrm>
            <a:off x="6372200" y="5812408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9380B60B-7E49-4D48-B09B-1074CFB7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5589240"/>
            <a:ext cx="427484" cy="42748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FCC7A5-56DD-9949-9BA6-2AA2711CAD55}"/>
              </a:ext>
            </a:extLst>
          </p:cNvPr>
          <p:cNvSpPr txBox="1"/>
          <p:nvPr/>
        </p:nvSpPr>
        <p:spPr>
          <a:xfrm>
            <a:off x="5004048" y="407707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途中のデータを</a:t>
            </a:r>
            <a:endParaRPr kumimoji="1" lang="en-US" altLang="ja-JP"/>
          </a:p>
          <a:p>
            <a:r>
              <a:rPr kumimoji="1" lang="ja-JP" altLang="en-US"/>
              <a:t>取り出すこともできない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E5931D8-917A-1A41-B381-93EB0AB0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2060848"/>
            <a:ext cx="1089081" cy="1213085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515466-53AA-8F45-8F96-45D2600B9EAD}"/>
              </a:ext>
            </a:extLst>
          </p:cNvPr>
          <p:cNvSpPr txBox="1"/>
          <p:nvPr/>
        </p:nvSpPr>
        <p:spPr>
          <a:xfrm>
            <a:off x="5548144" y="335699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※</a:t>
            </a:r>
            <a:r>
              <a:rPr lang="ja-JP" altLang="en-US" sz="1400"/>
              <a:t>荷物は重いので一度に一つしか持てない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73560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E7A52B-E605-BB4A-902F-D4C0C3C41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スタックマシン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97477A-BFBF-8C4F-808F-E0E85609F3B2}"/>
              </a:ext>
            </a:extLst>
          </p:cNvPr>
          <p:cNvSpPr txBox="1"/>
          <p:nvPr/>
        </p:nvSpPr>
        <p:spPr>
          <a:xfrm>
            <a:off x="1331640" y="134076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メモリとしてスタックを使う仮想マシン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D2EE1C-B0ED-5F49-85EE-C2E1D449F458}"/>
              </a:ext>
            </a:extLst>
          </p:cNvPr>
          <p:cNvSpPr txBox="1"/>
          <p:nvPr/>
        </p:nvSpPr>
        <p:spPr>
          <a:xfrm>
            <a:off x="545872" y="3501008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A99F18-1D2D-FF49-9815-722A7D4390F7}"/>
              </a:ext>
            </a:extLst>
          </p:cNvPr>
          <p:cNvSpPr txBox="1"/>
          <p:nvPr/>
        </p:nvSpPr>
        <p:spPr>
          <a:xfrm>
            <a:off x="2562096" y="3212976"/>
            <a:ext cx="2520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LOAD_CONST 3</a:t>
            </a:r>
          </a:p>
          <a:p>
            <a:r>
              <a:rPr kumimoji="1" lang="en-US" altLang="ja-JP" sz="2400" dirty="0"/>
              <a:t>LOAD_CONST 4</a:t>
            </a:r>
          </a:p>
          <a:p>
            <a:r>
              <a:rPr lang="en-US" altLang="ja-JP" sz="2400" dirty="0"/>
              <a:t>BINARY_ADD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A0B885-46CD-BA40-92BA-EA81201B5D2D}"/>
              </a:ext>
            </a:extLst>
          </p:cNvPr>
          <p:cNvSpPr txBox="1"/>
          <p:nvPr/>
        </p:nvSpPr>
        <p:spPr>
          <a:xfrm>
            <a:off x="539552" y="263691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プログラム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75C904-C1CC-484E-91A6-81C2B403A3A1}"/>
              </a:ext>
            </a:extLst>
          </p:cNvPr>
          <p:cNvSpPr txBox="1"/>
          <p:nvPr/>
        </p:nvSpPr>
        <p:spPr>
          <a:xfrm>
            <a:off x="2922136" y="263691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バイトコード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8EA1A3-33E1-574D-A5F1-95295326000A}"/>
              </a:ext>
            </a:extLst>
          </p:cNvPr>
          <p:cNvSpPr txBox="1"/>
          <p:nvPr/>
        </p:nvSpPr>
        <p:spPr>
          <a:xfrm>
            <a:off x="5565989" y="3212976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スタック</a:t>
            </a:r>
            <a:r>
              <a:rPr kumimoji="1" lang="ja-JP" altLang="en-US" sz="2400"/>
              <a:t>に</a:t>
            </a:r>
            <a:r>
              <a:rPr kumimoji="1" lang="en-US" altLang="ja-JP" sz="2400"/>
              <a:t>3</a:t>
            </a:r>
            <a:r>
              <a:rPr kumimoji="1" lang="ja-JP" altLang="en-US" sz="2400"/>
              <a:t>を積む</a:t>
            </a:r>
            <a:endParaRPr kumimoji="1" lang="en-US" altLang="ja-JP" sz="2400"/>
          </a:p>
          <a:p>
            <a:r>
              <a:rPr lang="ja-JP" altLang="en-US" sz="2400">
                <a:solidFill>
                  <a:srgbClr val="011893"/>
                </a:solidFill>
              </a:rPr>
              <a:t>スタック</a:t>
            </a:r>
            <a:r>
              <a:rPr lang="ja-JP" altLang="en-US" sz="2400"/>
              <a:t>に</a:t>
            </a:r>
            <a:r>
              <a:rPr lang="en-US" altLang="ja-JP" sz="2400"/>
              <a:t>4</a:t>
            </a:r>
            <a:r>
              <a:rPr lang="ja-JP" altLang="en-US" sz="2400"/>
              <a:t>を積む</a:t>
            </a:r>
            <a:endParaRPr lang="en-US" altLang="ja-JP" sz="2400"/>
          </a:p>
          <a:p>
            <a:r>
              <a:rPr kumimoji="1" lang="ja-JP" altLang="en-US" sz="2400">
                <a:solidFill>
                  <a:srgbClr val="011893"/>
                </a:solidFill>
              </a:rPr>
              <a:t>スタック</a:t>
            </a:r>
            <a:r>
              <a:rPr kumimoji="1" lang="ja-JP" altLang="en-US" sz="2400"/>
              <a:t>の上二つを足す</a:t>
            </a:r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C61DD7CD-FCDB-7B48-B93B-57DF370D66B1}"/>
              </a:ext>
            </a:extLst>
          </p:cNvPr>
          <p:cNvSpPr/>
          <p:nvPr/>
        </p:nvSpPr>
        <p:spPr>
          <a:xfrm rot="16200000">
            <a:off x="2082112" y="361463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E9AAA0D3-9C4F-AB43-B1F1-FA0F6FF8ADDF}"/>
              </a:ext>
            </a:extLst>
          </p:cNvPr>
          <p:cNvSpPr/>
          <p:nvPr/>
        </p:nvSpPr>
        <p:spPr>
          <a:xfrm rot="16200000">
            <a:off x="5178456" y="3614633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E8F017-C4B2-D344-97DF-E7496BF668F6}"/>
              </a:ext>
            </a:extLst>
          </p:cNvPr>
          <p:cNvSpPr txBox="1"/>
          <p:nvPr/>
        </p:nvSpPr>
        <p:spPr>
          <a:xfrm>
            <a:off x="5724128" y="263691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スタックマシンでの動作</a:t>
            </a:r>
          </a:p>
        </p:txBody>
      </p:sp>
    </p:spTree>
    <p:extLst>
      <p:ext uri="{BB962C8B-B14F-4D97-AF65-F5344CB8AC3E}">
        <p14:creationId xmlns:p14="http://schemas.microsoft.com/office/powerpoint/2010/main" val="73835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D0439C-1F06-464C-A56F-807F92C6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スタックマシン</a:t>
            </a:r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F7CE282B-83ED-5F41-8B95-48AAB41C8338}"/>
              </a:ext>
            </a:extLst>
          </p:cNvPr>
          <p:cNvSpPr/>
          <p:nvPr/>
        </p:nvSpPr>
        <p:spPr>
          <a:xfrm rot="221800">
            <a:off x="5298214" y="267890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798C36-4EAC-E84B-96D0-84C9E0C44F3E}"/>
              </a:ext>
            </a:extLst>
          </p:cNvPr>
          <p:cNvSpPr/>
          <p:nvPr/>
        </p:nvSpPr>
        <p:spPr>
          <a:xfrm>
            <a:off x="1547664" y="1124744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LOAD_CONST 3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50EC068-CA51-064F-BC6D-BAA235492F7B}"/>
              </a:ext>
            </a:extLst>
          </p:cNvPr>
          <p:cNvGrpSpPr/>
          <p:nvPr/>
        </p:nvGrpSpPr>
        <p:grpSpPr>
          <a:xfrm>
            <a:off x="2339753" y="1916832"/>
            <a:ext cx="643508" cy="643508"/>
            <a:chOff x="1115616" y="1556792"/>
            <a:chExt cx="643508" cy="64350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7A63AAC-0042-8340-8158-EABF70B4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DED2F0C-2A50-034D-B24E-50C0B972FD81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8" name="円弧 7">
            <a:extLst>
              <a:ext uri="{FF2B5EF4-FFF2-40B4-BE49-F238E27FC236}">
                <a16:creationId xmlns:a16="http://schemas.microsoft.com/office/drawing/2014/main" id="{F33C7885-B107-A94B-8CA5-F72D6166D599}"/>
              </a:ext>
            </a:extLst>
          </p:cNvPr>
          <p:cNvSpPr/>
          <p:nvPr/>
        </p:nvSpPr>
        <p:spPr>
          <a:xfrm>
            <a:off x="2339753" y="2276872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692A38-C611-E944-9D12-2142E9C272A9}"/>
              </a:ext>
            </a:extLst>
          </p:cNvPr>
          <p:cNvSpPr txBox="1"/>
          <p:nvPr/>
        </p:nvSpPr>
        <p:spPr>
          <a:xfrm>
            <a:off x="2987825" y="184482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6047764-DE39-CD47-BCD1-8BDE3E58B7BA}"/>
              </a:ext>
            </a:extLst>
          </p:cNvPr>
          <p:cNvSpPr/>
          <p:nvPr/>
        </p:nvSpPr>
        <p:spPr>
          <a:xfrm>
            <a:off x="5148064" y="112474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LOAD_CONST 4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200493-2246-AE4C-8B6B-A0256757A7BF}"/>
              </a:ext>
            </a:extLst>
          </p:cNvPr>
          <p:cNvGrpSpPr/>
          <p:nvPr/>
        </p:nvGrpSpPr>
        <p:grpSpPr>
          <a:xfrm>
            <a:off x="4644008" y="1556793"/>
            <a:ext cx="643508" cy="643508"/>
            <a:chOff x="1115616" y="1556792"/>
            <a:chExt cx="643508" cy="643508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3C17D02-F617-CE4B-A353-BABA1D71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0186D4-DCE2-7847-B2F3-EDD944FD722D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14" name="円弧 13">
            <a:extLst>
              <a:ext uri="{FF2B5EF4-FFF2-40B4-BE49-F238E27FC236}">
                <a16:creationId xmlns:a16="http://schemas.microsoft.com/office/drawing/2014/main" id="{D0A66275-C35B-154B-A8A1-422DE97BAD8E}"/>
              </a:ext>
            </a:extLst>
          </p:cNvPr>
          <p:cNvSpPr/>
          <p:nvPr/>
        </p:nvSpPr>
        <p:spPr>
          <a:xfrm>
            <a:off x="4716016" y="1916833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DDCE2F-552F-6945-9587-85E9F769566C}"/>
              </a:ext>
            </a:extLst>
          </p:cNvPr>
          <p:cNvSpPr txBox="1"/>
          <p:nvPr/>
        </p:nvSpPr>
        <p:spPr>
          <a:xfrm>
            <a:off x="5364088" y="155679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4784EC-B749-3746-B8E5-76FAEB2BD975}"/>
              </a:ext>
            </a:extLst>
          </p:cNvPr>
          <p:cNvGrpSpPr/>
          <p:nvPr/>
        </p:nvGrpSpPr>
        <p:grpSpPr>
          <a:xfrm>
            <a:off x="5436096" y="2276873"/>
            <a:ext cx="643508" cy="643508"/>
            <a:chOff x="1115616" y="1556792"/>
            <a:chExt cx="643508" cy="64350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DE6B3AB-453C-154E-B15E-FDF8BCF4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FC1C837-78DB-7343-9840-4E4C059F76E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3ABF2781-CD83-4343-AF39-D50FE327E462}"/>
              </a:ext>
            </a:extLst>
          </p:cNvPr>
          <p:cNvSpPr/>
          <p:nvPr/>
        </p:nvSpPr>
        <p:spPr>
          <a:xfrm rot="221800">
            <a:off x="2921949" y="266646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279669BA-715F-F24A-A089-FB86FA8E19E8}"/>
              </a:ext>
            </a:extLst>
          </p:cNvPr>
          <p:cNvSpPr/>
          <p:nvPr/>
        </p:nvSpPr>
        <p:spPr>
          <a:xfrm rot="221800">
            <a:off x="7026406" y="266646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9DC1DD0-A36E-0544-91BF-FDCA8C2833DE}"/>
              </a:ext>
            </a:extLst>
          </p:cNvPr>
          <p:cNvGrpSpPr/>
          <p:nvPr/>
        </p:nvGrpSpPr>
        <p:grpSpPr>
          <a:xfrm>
            <a:off x="7164288" y="2264429"/>
            <a:ext cx="643508" cy="643508"/>
            <a:chOff x="1115616" y="1556792"/>
            <a:chExt cx="643508" cy="643508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9FE9DD5-0D06-684C-9309-0E26F2BB5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DD1E4AC-465C-EB4E-8FFB-5E0D3C9B3E1C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23D81F-932B-A94B-AC86-012FD91E39ED}"/>
              </a:ext>
            </a:extLst>
          </p:cNvPr>
          <p:cNvGrpSpPr/>
          <p:nvPr/>
        </p:nvGrpSpPr>
        <p:grpSpPr>
          <a:xfrm>
            <a:off x="7164289" y="1844825"/>
            <a:ext cx="643508" cy="643508"/>
            <a:chOff x="1115616" y="1556792"/>
            <a:chExt cx="643508" cy="643508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E5C5DD3-1F11-EE47-AD64-909257F9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306E4B2-31C1-5E4F-A4F5-7C613676ACA0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971B70E8-60D0-F345-9CD0-D3827C1FD5EF}"/>
              </a:ext>
            </a:extLst>
          </p:cNvPr>
          <p:cNvSpPr/>
          <p:nvPr/>
        </p:nvSpPr>
        <p:spPr>
          <a:xfrm rot="221800">
            <a:off x="761710" y="267890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7BB60FCA-A74D-0C49-800C-52172C62C074}"/>
              </a:ext>
            </a:extLst>
          </p:cNvPr>
          <p:cNvSpPr/>
          <p:nvPr/>
        </p:nvSpPr>
        <p:spPr>
          <a:xfrm rot="16200000">
            <a:off x="1835213" y="211490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0CF128A3-1460-3A4B-9937-62D8268C206A}"/>
              </a:ext>
            </a:extLst>
          </p:cNvPr>
          <p:cNvSpPr/>
          <p:nvPr/>
        </p:nvSpPr>
        <p:spPr>
          <a:xfrm rot="16200000">
            <a:off x="4139469" y="2114909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42FAA549-526B-B940-B5BF-CB21F6AC5BA8}"/>
              </a:ext>
            </a:extLst>
          </p:cNvPr>
          <p:cNvSpPr/>
          <p:nvPr/>
        </p:nvSpPr>
        <p:spPr>
          <a:xfrm rot="16200000">
            <a:off x="6443725" y="204290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D15CF740-2ECA-494C-BFFA-EB018FB8F285}"/>
              </a:ext>
            </a:extLst>
          </p:cNvPr>
          <p:cNvSpPr/>
          <p:nvPr/>
        </p:nvSpPr>
        <p:spPr>
          <a:xfrm rot="221800">
            <a:off x="3525115" y="469454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8F468D6D-8D18-1149-8698-C74B7387899A}"/>
              </a:ext>
            </a:extLst>
          </p:cNvPr>
          <p:cNvSpPr/>
          <p:nvPr/>
        </p:nvSpPr>
        <p:spPr>
          <a:xfrm rot="221800">
            <a:off x="1265767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549D95-8A88-7946-BD37-5B7611529D16}"/>
              </a:ext>
            </a:extLst>
          </p:cNvPr>
          <p:cNvGrpSpPr/>
          <p:nvPr/>
        </p:nvGrpSpPr>
        <p:grpSpPr>
          <a:xfrm>
            <a:off x="1403649" y="4280653"/>
            <a:ext cx="643508" cy="643508"/>
            <a:chOff x="1115616" y="1556792"/>
            <a:chExt cx="643508" cy="643508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3F8E9972-DCA5-F246-A986-47C73BE2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E02A0D7-BFC7-AC43-A34A-1D2BBBA86866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5EC5AB3-CA46-ED4C-A8F1-7336134A0AB4}"/>
              </a:ext>
            </a:extLst>
          </p:cNvPr>
          <p:cNvGrpSpPr/>
          <p:nvPr/>
        </p:nvGrpSpPr>
        <p:grpSpPr>
          <a:xfrm>
            <a:off x="1403650" y="3861049"/>
            <a:ext cx="643508" cy="643508"/>
            <a:chOff x="1115616" y="1556792"/>
            <a:chExt cx="643508" cy="643508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0C3758EE-6171-854B-B509-998E70C1E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E656D82-AD92-4D4B-93E3-841FCCE0E3D4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4B20A7A-AC84-D94E-885B-32CBA136EFA6}"/>
              </a:ext>
            </a:extLst>
          </p:cNvPr>
          <p:cNvSpPr/>
          <p:nvPr/>
        </p:nvSpPr>
        <p:spPr>
          <a:xfrm>
            <a:off x="3563888" y="3068960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40" name="下矢印 39">
            <a:extLst>
              <a:ext uri="{FF2B5EF4-FFF2-40B4-BE49-F238E27FC236}">
                <a16:creationId xmlns:a16="http://schemas.microsoft.com/office/drawing/2014/main" id="{4F5BEDF9-7B3F-7D4C-B3A4-81D1DCC0C7EF}"/>
              </a:ext>
            </a:extLst>
          </p:cNvPr>
          <p:cNvSpPr/>
          <p:nvPr/>
        </p:nvSpPr>
        <p:spPr>
          <a:xfrm rot="16200000">
            <a:off x="2352488" y="39433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7D3867C4-31DD-0246-B1CA-38CF43731C8B}"/>
              </a:ext>
            </a:extLst>
          </p:cNvPr>
          <p:cNvSpPr/>
          <p:nvPr/>
        </p:nvSpPr>
        <p:spPr>
          <a:xfrm rot="221800">
            <a:off x="2690045" y="465220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8D556FF-0853-CB42-ADA7-6258009B0293}"/>
              </a:ext>
            </a:extLst>
          </p:cNvPr>
          <p:cNvGrpSpPr/>
          <p:nvPr/>
        </p:nvGrpSpPr>
        <p:grpSpPr>
          <a:xfrm>
            <a:off x="2827927" y="4250173"/>
            <a:ext cx="643508" cy="643508"/>
            <a:chOff x="1115616" y="1556792"/>
            <a:chExt cx="643508" cy="643508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C91401E4-ED42-014F-A62D-46A641F4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A6E1C08-EF2A-6B46-A5BB-2521C985C5D6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4517AE6-2F61-DE40-907F-693B546EDD61}"/>
              </a:ext>
            </a:extLst>
          </p:cNvPr>
          <p:cNvGrpSpPr/>
          <p:nvPr/>
        </p:nvGrpSpPr>
        <p:grpSpPr>
          <a:xfrm>
            <a:off x="3692024" y="4283824"/>
            <a:ext cx="643508" cy="643508"/>
            <a:chOff x="1115616" y="1556792"/>
            <a:chExt cx="643508" cy="643508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F979359B-34F4-2840-9D33-6D866102B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C0B95BF-F50E-E040-B7DC-6D63963512D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E73DD05-6EA2-5447-A966-295F6CC6DAB4}"/>
              </a:ext>
            </a:extLst>
          </p:cNvPr>
          <p:cNvSpPr txBox="1"/>
          <p:nvPr/>
        </p:nvSpPr>
        <p:spPr>
          <a:xfrm>
            <a:off x="3331984" y="36145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3D29BCC0-A246-F146-A4B3-AB52C9CF7A4F}"/>
              </a:ext>
            </a:extLst>
          </p:cNvPr>
          <p:cNvSpPr/>
          <p:nvPr/>
        </p:nvSpPr>
        <p:spPr>
          <a:xfrm rot="16200000">
            <a:off x="5098067" y="396362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747EDD9-9586-444D-A43B-592FB4FB7CBF}"/>
              </a:ext>
            </a:extLst>
          </p:cNvPr>
          <p:cNvGrpSpPr/>
          <p:nvPr/>
        </p:nvGrpSpPr>
        <p:grpSpPr>
          <a:xfrm>
            <a:off x="2277904" y="5733256"/>
            <a:ext cx="643508" cy="643508"/>
            <a:chOff x="1115616" y="1556792"/>
            <a:chExt cx="643508" cy="643508"/>
          </a:xfrm>
        </p:grpSpPr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734265B8-CC90-984B-85D0-F74923CA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F8DD3FC-DE8D-6B4B-AAED-4C94A8A84A35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D8342A1-4EB5-2A4A-9C61-D7852D6EE4D9}"/>
              </a:ext>
            </a:extLst>
          </p:cNvPr>
          <p:cNvGrpSpPr/>
          <p:nvPr/>
        </p:nvGrpSpPr>
        <p:grpSpPr>
          <a:xfrm>
            <a:off x="1279064" y="5733256"/>
            <a:ext cx="643508" cy="643508"/>
            <a:chOff x="1115616" y="1556792"/>
            <a:chExt cx="643508" cy="643508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D055E369-8F66-464B-8A5B-CD6446BB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D48DFA7-5ACA-A242-80D4-F8128C01951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E4BCCC8-6327-8B44-B299-B25BC6D0CE9A}"/>
              </a:ext>
            </a:extLst>
          </p:cNvPr>
          <p:cNvSpPr txBox="1"/>
          <p:nvPr/>
        </p:nvSpPr>
        <p:spPr>
          <a:xfrm>
            <a:off x="19280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7B9499-66E2-5E4F-948C-F025CC912B7B}"/>
              </a:ext>
            </a:extLst>
          </p:cNvPr>
          <p:cNvSpPr txBox="1"/>
          <p:nvPr/>
        </p:nvSpPr>
        <p:spPr>
          <a:xfrm>
            <a:off x="29878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5D5068A-7089-4043-9D22-2E08831A82D5}"/>
              </a:ext>
            </a:extLst>
          </p:cNvPr>
          <p:cNvGrpSpPr/>
          <p:nvPr/>
        </p:nvGrpSpPr>
        <p:grpSpPr>
          <a:xfrm>
            <a:off x="3347864" y="5733256"/>
            <a:ext cx="643508" cy="643508"/>
            <a:chOff x="1115616" y="1556792"/>
            <a:chExt cx="643508" cy="643508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F5E429FE-980B-5949-ACC1-C357996A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B2B35888-1109-5B42-B4AB-24A7042CA574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61" name="下矢印 60">
            <a:extLst>
              <a:ext uri="{FF2B5EF4-FFF2-40B4-BE49-F238E27FC236}">
                <a16:creationId xmlns:a16="http://schemas.microsoft.com/office/drawing/2014/main" id="{63B65F05-9B59-E74C-9DD4-AF80DB5A560C}"/>
              </a:ext>
            </a:extLst>
          </p:cNvPr>
          <p:cNvSpPr/>
          <p:nvPr/>
        </p:nvSpPr>
        <p:spPr>
          <a:xfrm rot="16200000">
            <a:off x="4530384" y="555884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229C54AE-8A93-384B-A9AF-BCB8DEFD7097}"/>
              </a:ext>
            </a:extLst>
          </p:cNvPr>
          <p:cNvGrpSpPr/>
          <p:nvPr/>
        </p:nvGrpSpPr>
        <p:grpSpPr>
          <a:xfrm>
            <a:off x="5148066" y="5445224"/>
            <a:ext cx="643508" cy="643508"/>
            <a:chOff x="1115616" y="1556792"/>
            <a:chExt cx="643508" cy="643508"/>
          </a:xfrm>
        </p:grpSpPr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80740013-ACCB-D647-A75C-BF7BFAC16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3DA57AAF-E370-C54D-8972-DCF9AF44C04F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65" name="円弧 64">
            <a:extLst>
              <a:ext uri="{FF2B5EF4-FFF2-40B4-BE49-F238E27FC236}">
                <a16:creationId xmlns:a16="http://schemas.microsoft.com/office/drawing/2014/main" id="{48FAF098-8842-224F-B794-924C0389464A}"/>
              </a:ext>
            </a:extLst>
          </p:cNvPr>
          <p:cNvSpPr/>
          <p:nvPr/>
        </p:nvSpPr>
        <p:spPr>
          <a:xfrm>
            <a:off x="5148066" y="580526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2F1DFE0-DD27-5448-9384-BB193C87BDA9}"/>
              </a:ext>
            </a:extLst>
          </p:cNvPr>
          <p:cNvSpPr txBox="1"/>
          <p:nvPr/>
        </p:nvSpPr>
        <p:spPr>
          <a:xfrm>
            <a:off x="5796138" y="53732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67" name="平行四辺形 66">
            <a:extLst>
              <a:ext uri="{FF2B5EF4-FFF2-40B4-BE49-F238E27FC236}">
                <a16:creationId xmlns:a16="http://schemas.microsoft.com/office/drawing/2014/main" id="{1E9CBBF0-67F9-6841-BDB3-D6868F505CA1}"/>
              </a:ext>
            </a:extLst>
          </p:cNvPr>
          <p:cNvSpPr/>
          <p:nvPr/>
        </p:nvSpPr>
        <p:spPr>
          <a:xfrm rot="221800">
            <a:off x="573026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>
            <a:extLst>
              <a:ext uri="{FF2B5EF4-FFF2-40B4-BE49-F238E27FC236}">
                <a16:creationId xmlns:a16="http://schemas.microsoft.com/office/drawing/2014/main" id="{40ACDFE5-04D0-444C-8D62-76B0FA829EDC}"/>
              </a:ext>
            </a:extLst>
          </p:cNvPr>
          <p:cNvSpPr/>
          <p:nvPr/>
        </p:nvSpPr>
        <p:spPr>
          <a:xfrm rot="4248037">
            <a:off x="4507508" y="4586861"/>
            <a:ext cx="253274" cy="1403229"/>
          </a:xfrm>
          <a:prstGeom prst="downArrow">
            <a:avLst>
              <a:gd name="adj1" fmla="val 50000"/>
              <a:gd name="adj2" fmla="val 6182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CC643081-EC38-3C4A-B087-656EBCB17B91}"/>
              </a:ext>
            </a:extLst>
          </p:cNvPr>
          <p:cNvSpPr/>
          <p:nvPr/>
        </p:nvSpPr>
        <p:spPr>
          <a:xfrm>
            <a:off x="971600" y="3501008"/>
            <a:ext cx="7128792" cy="32403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>
            <a:extLst>
              <a:ext uri="{FF2B5EF4-FFF2-40B4-BE49-F238E27FC236}">
                <a16:creationId xmlns:a16="http://schemas.microsoft.com/office/drawing/2014/main" id="{96DC7CBE-791D-F34F-B18C-EDF917100B8B}"/>
              </a:ext>
            </a:extLst>
          </p:cNvPr>
          <p:cNvSpPr/>
          <p:nvPr/>
        </p:nvSpPr>
        <p:spPr>
          <a:xfrm rot="16200000">
            <a:off x="6762632" y="563085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5A0C019A-3894-6544-975F-FC84AC2111F8}"/>
              </a:ext>
            </a:extLst>
          </p:cNvPr>
          <p:cNvSpPr/>
          <p:nvPr/>
        </p:nvSpPr>
        <p:spPr>
          <a:xfrm rot="221800">
            <a:off x="717042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CEDFD97-6942-7D4E-BA4A-8499B04C2440}"/>
              </a:ext>
            </a:extLst>
          </p:cNvPr>
          <p:cNvGrpSpPr/>
          <p:nvPr/>
        </p:nvGrpSpPr>
        <p:grpSpPr>
          <a:xfrm>
            <a:off x="7308304" y="5792821"/>
            <a:ext cx="643508" cy="643508"/>
            <a:chOff x="1115616" y="1556792"/>
            <a:chExt cx="643508" cy="643508"/>
          </a:xfrm>
        </p:grpSpPr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D5671014-76D7-1A41-AACE-B34BD5AE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7311911-86AB-0343-8B0E-02E9EBBA4DC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A2EBD050-3550-1846-8222-579EEC6F6854}"/>
              </a:ext>
            </a:extLst>
          </p:cNvPr>
          <p:cNvSpPr/>
          <p:nvPr/>
        </p:nvSpPr>
        <p:spPr>
          <a:xfrm>
            <a:off x="3331984" y="3974584"/>
            <a:ext cx="568960" cy="264176"/>
          </a:xfrm>
          <a:custGeom>
            <a:avLst/>
            <a:gdLst>
              <a:gd name="connsiteX0" fmla="*/ 0 w 568960"/>
              <a:gd name="connsiteY0" fmla="*/ 264176 h 264176"/>
              <a:gd name="connsiteX1" fmla="*/ 304800 w 568960"/>
              <a:gd name="connsiteY1" fmla="*/ 16 h 264176"/>
              <a:gd name="connsiteX2" fmla="*/ 568960 w 568960"/>
              <a:gd name="connsiteY2" fmla="*/ 254016 h 26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264176">
                <a:moveTo>
                  <a:pt x="0" y="264176"/>
                </a:moveTo>
                <a:cubicBezTo>
                  <a:pt x="104986" y="132942"/>
                  <a:pt x="209973" y="1709"/>
                  <a:pt x="304800" y="16"/>
                </a:cubicBezTo>
                <a:cubicBezTo>
                  <a:pt x="399627" y="-1677"/>
                  <a:pt x="484293" y="126169"/>
                  <a:pt x="568960" y="2540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2DDAD88A-7839-E545-9304-F0E3795F04ED}"/>
              </a:ext>
            </a:extLst>
          </p:cNvPr>
          <p:cNvSpPr/>
          <p:nvPr/>
        </p:nvSpPr>
        <p:spPr>
          <a:xfrm rot="221800">
            <a:off x="6400396" y="466406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97976C38-1809-3E46-8F82-F2AE1D8900E2}"/>
              </a:ext>
            </a:extLst>
          </p:cNvPr>
          <p:cNvSpPr/>
          <p:nvPr/>
        </p:nvSpPr>
        <p:spPr>
          <a:xfrm rot="221800">
            <a:off x="5565326" y="462172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2903789-6BCD-3D4A-8421-F3DB3FB621DA}"/>
              </a:ext>
            </a:extLst>
          </p:cNvPr>
          <p:cNvGrpSpPr/>
          <p:nvPr/>
        </p:nvGrpSpPr>
        <p:grpSpPr>
          <a:xfrm>
            <a:off x="7186568" y="4280653"/>
            <a:ext cx="643508" cy="643508"/>
            <a:chOff x="1115616" y="1556792"/>
            <a:chExt cx="643508" cy="643508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77CF1B35-7261-3D47-83A3-51941F449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3761CD0D-7116-7748-A997-1AC5DAAB9D04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3606EB8-7EB8-084E-8D56-AC5A3D291EEC}"/>
              </a:ext>
            </a:extLst>
          </p:cNvPr>
          <p:cNvGrpSpPr/>
          <p:nvPr/>
        </p:nvGrpSpPr>
        <p:grpSpPr>
          <a:xfrm>
            <a:off x="6567305" y="4253344"/>
            <a:ext cx="643508" cy="643508"/>
            <a:chOff x="1115616" y="1556792"/>
            <a:chExt cx="643508" cy="643508"/>
          </a:xfrm>
        </p:grpSpPr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C4AAD499-FF9B-6F4F-8FF4-9E00F63E0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1E0AC920-6C97-0C47-9814-7171D88873F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2447D86-2C6F-0F49-85E1-8370A6938794}"/>
              </a:ext>
            </a:extLst>
          </p:cNvPr>
          <p:cNvSpPr txBox="1"/>
          <p:nvPr/>
        </p:nvSpPr>
        <p:spPr>
          <a:xfrm>
            <a:off x="6522225" y="354342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9A2CEB3-FF5E-2B4A-8F5D-858946DE4E95}"/>
              </a:ext>
            </a:extLst>
          </p:cNvPr>
          <p:cNvSpPr/>
          <p:nvPr/>
        </p:nvSpPr>
        <p:spPr>
          <a:xfrm>
            <a:off x="6207265" y="3944104"/>
            <a:ext cx="1138416" cy="363736"/>
          </a:xfrm>
          <a:custGeom>
            <a:avLst/>
            <a:gdLst>
              <a:gd name="connsiteX0" fmla="*/ 0 w 568960"/>
              <a:gd name="connsiteY0" fmla="*/ 264176 h 264176"/>
              <a:gd name="connsiteX1" fmla="*/ 304800 w 568960"/>
              <a:gd name="connsiteY1" fmla="*/ 16 h 264176"/>
              <a:gd name="connsiteX2" fmla="*/ 568960 w 568960"/>
              <a:gd name="connsiteY2" fmla="*/ 254016 h 26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264176">
                <a:moveTo>
                  <a:pt x="0" y="264176"/>
                </a:moveTo>
                <a:cubicBezTo>
                  <a:pt x="104986" y="132942"/>
                  <a:pt x="209973" y="1709"/>
                  <a:pt x="304800" y="16"/>
                </a:cubicBezTo>
                <a:cubicBezTo>
                  <a:pt x="399627" y="-1677"/>
                  <a:pt x="484293" y="126169"/>
                  <a:pt x="568960" y="2540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60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7C94F6-186B-1644-B742-D31FA15A3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逆ポーランド記法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EB0947-73D4-E147-9A8D-0FB6651855F0}"/>
              </a:ext>
            </a:extLst>
          </p:cNvPr>
          <p:cNvSpPr txBox="1"/>
          <p:nvPr/>
        </p:nvSpPr>
        <p:spPr>
          <a:xfrm>
            <a:off x="539552" y="2708920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C1EF28-D715-0946-96F6-0B6FD476C82F}"/>
              </a:ext>
            </a:extLst>
          </p:cNvPr>
          <p:cNvSpPr txBox="1"/>
          <p:nvPr/>
        </p:nvSpPr>
        <p:spPr>
          <a:xfrm>
            <a:off x="3059832" y="2420888"/>
            <a:ext cx="2520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LOAD_CONST 3</a:t>
            </a:r>
          </a:p>
          <a:p>
            <a:r>
              <a:rPr kumimoji="1" lang="en-US" altLang="ja-JP" sz="2400" dirty="0"/>
              <a:t>LOAD_CONST 4</a:t>
            </a:r>
          </a:p>
          <a:p>
            <a:r>
              <a:rPr lang="en-US" altLang="ja-JP" sz="2400" dirty="0"/>
              <a:t>BINARY_ADD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AD336D-0F16-3243-A131-F54A300D23FF}"/>
              </a:ext>
            </a:extLst>
          </p:cNvPr>
          <p:cNvSpPr txBox="1"/>
          <p:nvPr/>
        </p:nvSpPr>
        <p:spPr>
          <a:xfrm>
            <a:off x="611560" y="177281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プログラム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中置記法</a:t>
            </a:r>
            <a:r>
              <a:rPr lang="en-US" altLang="ja-JP" sz="2000"/>
              <a:t>)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E96CD4-4C93-7746-9D7D-9B2C28D1216F}"/>
              </a:ext>
            </a:extLst>
          </p:cNvPr>
          <p:cNvSpPr txBox="1"/>
          <p:nvPr/>
        </p:nvSpPr>
        <p:spPr>
          <a:xfrm>
            <a:off x="3419872" y="18448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バイトコード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190B1-AFCA-874D-A654-7610A31BEB2A}"/>
              </a:ext>
            </a:extLst>
          </p:cNvPr>
          <p:cNvSpPr txBox="1"/>
          <p:nvPr/>
        </p:nvSpPr>
        <p:spPr>
          <a:xfrm>
            <a:off x="6444208" y="184482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/>
              <a:t>逆ポーランド記法</a:t>
            </a:r>
            <a:endParaRPr kumimoji="1"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lang="ja-JP" altLang="en-US" sz="2000"/>
              <a:t>後置記法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1DC995-3ECF-2A46-8BD8-B14FDAA4F4BA}"/>
              </a:ext>
            </a:extLst>
          </p:cNvPr>
          <p:cNvSpPr txBox="1"/>
          <p:nvPr/>
        </p:nvSpPr>
        <p:spPr>
          <a:xfrm>
            <a:off x="6732240" y="2636912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3 4 +</a:t>
            </a:r>
            <a:endParaRPr kumimoji="1" lang="ja-JP" altLang="en-US" sz="4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3EB193-67E9-F249-8F54-45D2927D3611}"/>
              </a:ext>
            </a:extLst>
          </p:cNvPr>
          <p:cNvSpPr txBox="1"/>
          <p:nvPr/>
        </p:nvSpPr>
        <p:spPr>
          <a:xfrm>
            <a:off x="611560" y="105273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演算子を、被演算子の後ろに置く記法</a:t>
            </a:r>
          </a:p>
        </p:txBody>
      </p:sp>
    </p:spTree>
    <p:extLst>
      <p:ext uri="{BB962C8B-B14F-4D97-AF65-F5344CB8AC3E}">
        <p14:creationId xmlns:p14="http://schemas.microsoft.com/office/powerpoint/2010/main" val="403926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FA7B09-83AE-7B43-9FF2-AB36F3D063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逆ポーランド記法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910095-93E5-D24B-A67C-D4F454812371}"/>
              </a:ext>
            </a:extLst>
          </p:cNvPr>
          <p:cNvSpPr txBox="1"/>
          <p:nvPr/>
        </p:nvSpPr>
        <p:spPr>
          <a:xfrm>
            <a:off x="395536" y="1844824"/>
            <a:ext cx="855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演算子でないものはスタックに積む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二項</a:t>
            </a:r>
            <a:r>
              <a:rPr lang="en-US" altLang="ja-JP" sz="2000"/>
              <a:t>)</a:t>
            </a:r>
            <a:r>
              <a:rPr lang="ja-JP" altLang="en-US" sz="2000"/>
              <a:t>演算子が来たら、スタックの上から二つ取り出し、演算結果を積む</a:t>
            </a:r>
            <a:endParaRPr kumimoji="1" lang="ja-JP" altLang="en-US" sz="2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F94C2A-422E-F846-8E96-E5789A5C627A}"/>
              </a:ext>
            </a:extLst>
          </p:cNvPr>
          <p:cNvSpPr txBox="1"/>
          <p:nvPr/>
        </p:nvSpPr>
        <p:spPr>
          <a:xfrm>
            <a:off x="179512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逆ポーランド記法の読み方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401E4F-FA4E-DC4C-8E51-FAD6EE5832FB}"/>
              </a:ext>
            </a:extLst>
          </p:cNvPr>
          <p:cNvSpPr txBox="1"/>
          <p:nvPr/>
        </p:nvSpPr>
        <p:spPr>
          <a:xfrm>
            <a:off x="107504" y="3140968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3 4 +</a:t>
            </a:r>
            <a:endParaRPr kumimoji="1" lang="ja-JP" altLang="en-US" sz="4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14B4FA-2328-3648-9C7F-0642A8DCC99C}"/>
              </a:ext>
            </a:extLst>
          </p:cNvPr>
          <p:cNvSpPr txBox="1"/>
          <p:nvPr/>
        </p:nvSpPr>
        <p:spPr>
          <a:xfrm>
            <a:off x="1691680" y="2996952"/>
            <a:ext cx="4251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3</a:t>
            </a:r>
            <a:r>
              <a:rPr kumimoji="1" lang="ja-JP" altLang="en-US" sz="2000"/>
              <a:t>をスタックに積む</a:t>
            </a:r>
            <a:endParaRPr kumimoji="1" lang="en-US" altLang="ja-JP" sz="2000"/>
          </a:p>
          <a:p>
            <a:r>
              <a:rPr kumimoji="1" lang="en-US" altLang="ja-JP" sz="2000"/>
              <a:t>4</a:t>
            </a:r>
            <a:r>
              <a:rPr kumimoji="1" lang="ja-JP" altLang="en-US" sz="2000"/>
              <a:t>をスタックに積む</a:t>
            </a:r>
            <a:endParaRPr kumimoji="1" lang="en-US" altLang="ja-JP" sz="2000"/>
          </a:p>
          <a:p>
            <a:r>
              <a:rPr lang="en-US" altLang="ja-JP" sz="2000"/>
              <a:t>+ </a:t>
            </a:r>
            <a:r>
              <a:rPr lang="ja-JP" altLang="en-US" sz="2000"/>
              <a:t>スタックから二つ取り出して加算</a:t>
            </a:r>
            <a:endParaRPr kumimoji="1" lang="ja-JP" altLang="en-US" sz="2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9DBC1E-FB0A-DC4E-932D-A44267B1E1BF}"/>
              </a:ext>
            </a:extLst>
          </p:cNvPr>
          <p:cNvSpPr txBox="1"/>
          <p:nvPr/>
        </p:nvSpPr>
        <p:spPr>
          <a:xfrm>
            <a:off x="6372200" y="2852936"/>
            <a:ext cx="2520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LOAD_CONST 3</a:t>
            </a:r>
          </a:p>
          <a:p>
            <a:r>
              <a:rPr kumimoji="1" lang="en-US" altLang="ja-JP" sz="2400" dirty="0"/>
              <a:t>LOAD_CONST 4</a:t>
            </a:r>
          </a:p>
          <a:p>
            <a:r>
              <a:rPr lang="en-US" altLang="ja-JP" sz="2400" dirty="0"/>
              <a:t>BINARY_ADD</a:t>
            </a:r>
            <a:endParaRPr kumimoji="1" lang="ja-JP" altLang="en-US" sz="2400" dirty="0"/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52656F87-EB86-D44A-92E2-3B06DFCCD7D0}"/>
              </a:ext>
            </a:extLst>
          </p:cNvPr>
          <p:cNvSpPr/>
          <p:nvPr/>
        </p:nvSpPr>
        <p:spPr>
          <a:xfrm rot="16200000">
            <a:off x="1381843" y="3378798"/>
            <a:ext cx="288422" cy="24481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578F0FFE-6735-1340-BB61-BAD94B97FD6F}"/>
              </a:ext>
            </a:extLst>
          </p:cNvPr>
          <p:cNvSpPr/>
          <p:nvPr/>
        </p:nvSpPr>
        <p:spPr>
          <a:xfrm rot="16200000">
            <a:off x="5846339" y="3378798"/>
            <a:ext cx="288422" cy="24481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7E5D3E-599B-4448-A483-3151A47B0ED2}"/>
              </a:ext>
            </a:extLst>
          </p:cNvPr>
          <p:cNvSpPr txBox="1"/>
          <p:nvPr/>
        </p:nvSpPr>
        <p:spPr>
          <a:xfrm>
            <a:off x="611560" y="5085184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スタックマシンのバイトコードは逆ポーランド記法で記述されている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70315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13269D1-0DE3-C944-A33D-BB32A14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逆ポーランド記法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DF2C773-92D6-9242-B4FA-959A06FCD3AE}"/>
              </a:ext>
            </a:extLst>
          </p:cNvPr>
          <p:cNvSpPr/>
          <p:nvPr/>
        </p:nvSpPr>
        <p:spPr>
          <a:xfrm>
            <a:off x="5220072" y="1484784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b * c +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437CCB-C051-2E45-BA39-D4A4BA450976}"/>
              </a:ext>
            </a:extLst>
          </p:cNvPr>
          <p:cNvSpPr/>
          <p:nvPr/>
        </p:nvSpPr>
        <p:spPr>
          <a:xfrm>
            <a:off x="1691680" y="1484784"/>
            <a:ext cx="24064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* b + c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1E553E-D3F6-274C-BD92-8A23487D2884}"/>
              </a:ext>
            </a:extLst>
          </p:cNvPr>
          <p:cNvSpPr txBox="1"/>
          <p:nvPr/>
        </p:nvSpPr>
        <p:spPr>
          <a:xfrm>
            <a:off x="2411760" y="1052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中置記法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FC129-445C-A14B-AB83-F12E709A2578}"/>
              </a:ext>
            </a:extLst>
          </p:cNvPr>
          <p:cNvSpPr txBox="1"/>
          <p:nvPr/>
        </p:nvSpPr>
        <p:spPr>
          <a:xfrm>
            <a:off x="5436096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逆ポーランド記法</a:t>
            </a: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35BD7A5A-CA01-3F44-9CC7-697107A11D45}"/>
              </a:ext>
            </a:extLst>
          </p:cNvPr>
          <p:cNvSpPr/>
          <p:nvPr/>
        </p:nvSpPr>
        <p:spPr>
          <a:xfrm rot="16200000">
            <a:off x="4458377" y="159840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>
            <a:extLst>
              <a:ext uri="{FF2B5EF4-FFF2-40B4-BE49-F238E27FC236}">
                <a16:creationId xmlns:a16="http://schemas.microsoft.com/office/drawing/2014/main" id="{691C873F-CD96-9542-9D92-7CBAEAC9B7EA}"/>
              </a:ext>
            </a:extLst>
          </p:cNvPr>
          <p:cNvSpPr/>
          <p:nvPr/>
        </p:nvSpPr>
        <p:spPr>
          <a:xfrm rot="221800">
            <a:off x="6930108" y="3550721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346A6C0-159E-D24A-81E5-2AC7356A5372}"/>
              </a:ext>
            </a:extLst>
          </p:cNvPr>
          <p:cNvGrpSpPr/>
          <p:nvPr/>
        </p:nvGrpSpPr>
        <p:grpSpPr>
          <a:xfrm>
            <a:off x="371812" y="2852936"/>
            <a:ext cx="643508" cy="643508"/>
            <a:chOff x="1115616" y="1556792"/>
            <a:chExt cx="643508" cy="64350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485E7EA-AAFD-0344-AE4D-43EF1B3F5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7FD2C4F-1C6F-4E4E-B24C-043A8A1FD32C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12" name="円弧 11">
            <a:extLst>
              <a:ext uri="{FF2B5EF4-FFF2-40B4-BE49-F238E27FC236}">
                <a16:creationId xmlns:a16="http://schemas.microsoft.com/office/drawing/2014/main" id="{1046D994-B099-1844-8199-F338474EFC8B}"/>
              </a:ext>
            </a:extLst>
          </p:cNvPr>
          <p:cNvSpPr/>
          <p:nvPr/>
        </p:nvSpPr>
        <p:spPr>
          <a:xfrm>
            <a:off x="371812" y="3212976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9BB12F-5FC8-1741-8850-F53300599274}"/>
              </a:ext>
            </a:extLst>
          </p:cNvPr>
          <p:cNvSpPr txBox="1"/>
          <p:nvPr/>
        </p:nvSpPr>
        <p:spPr>
          <a:xfrm>
            <a:off x="1019884" y="278092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7FC3021D-87A4-9C47-8268-024DD232921B}"/>
              </a:ext>
            </a:extLst>
          </p:cNvPr>
          <p:cNvSpPr/>
          <p:nvPr/>
        </p:nvSpPr>
        <p:spPr>
          <a:xfrm rot="221800">
            <a:off x="954008" y="360256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AD2791D-F98C-B948-922E-CB3177804E74}"/>
              </a:ext>
            </a:extLst>
          </p:cNvPr>
          <p:cNvGrpSpPr/>
          <p:nvPr/>
        </p:nvGrpSpPr>
        <p:grpSpPr>
          <a:xfrm>
            <a:off x="2172012" y="2564904"/>
            <a:ext cx="643508" cy="643508"/>
            <a:chOff x="1115616" y="1556792"/>
            <a:chExt cx="643508" cy="643508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8F90A2B-4185-D640-A23E-4C476B52B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7E3B0A5-C675-144A-A31B-86F38687AF87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18" name="円弧 17">
            <a:extLst>
              <a:ext uri="{FF2B5EF4-FFF2-40B4-BE49-F238E27FC236}">
                <a16:creationId xmlns:a16="http://schemas.microsoft.com/office/drawing/2014/main" id="{485B930B-991A-3F4A-A35A-3CA6995F2E43}"/>
              </a:ext>
            </a:extLst>
          </p:cNvPr>
          <p:cNvSpPr/>
          <p:nvPr/>
        </p:nvSpPr>
        <p:spPr>
          <a:xfrm>
            <a:off x="2172012" y="292494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73B41-AD3F-9743-AFA7-53AC99791570}"/>
              </a:ext>
            </a:extLst>
          </p:cNvPr>
          <p:cNvSpPr txBox="1"/>
          <p:nvPr/>
        </p:nvSpPr>
        <p:spPr>
          <a:xfrm>
            <a:off x="2820084" y="23488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FA4E04FF-4D46-5142-B790-5770AFE6D2BE}"/>
              </a:ext>
            </a:extLst>
          </p:cNvPr>
          <p:cNvSpPr/>
          <p:nvPr/>
        </p:nvSpPr>
        <p:spPr>
          <a:xfrm rot="221800">
            <a:off x="2826217" y="360256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A2FA4B2-6CF9-A940-8260-9A29C09F5349}"/>
              </a:ext>
            </a:extLst>
          </p:cNvPr>
          <p:cNvGrpSpPr/>
          <p:nvPr/>
        </p:nvGrpSpPr>
        <p:grpSpPr>
          <a:xfrm>
            <a:off x="2964100" y="3212976"/>
            <a:ext cx="643508" cy="643508"/>
            <a:chOff x="1115616" y="1556792"/>
            <a:chExt cx="643508" cy="643508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2B2C73F4-A498-CF42-B0AB-DAB2B7393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1D3F041-3CD4-4048-A64A-7FEB5E4BC824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E1C22B3-72DD-6245-8765-022D7A849489}"/>
              </a:ext>
            </a:extLst>
          </p:cNvPr>
          <p:cNvGrpSpPr/>
          <p:nvPr/>
        </p:nvGrpSpPr>
        <p:grpSpPr>
          <a:xfrm>
            <a:off x="7716629" y="3140966"/>
            <a:ext cx="643508" cy="643508"/>
            <a:chOff x="1115616" y="1556792"/>
            <a:chExt cx="643508" cy="643508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30008BD4-62EC-6B4C-B65F-D77B109F5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D3174A3-0DFE-6041-AA06-A024DCB8057E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373E6017-2312-A44E-AB03-6DD227344BE0}"/>
              </a:ext>
            </a:extLst>
          </p:cNvPr>
          <p:cNvSpPr/>
          <p:nvPr/>
        </p:nvSpPr>
        <p:spPr>
          <a:xfrm rot="221800">
            <a:off x="5682814" y="353055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D58831-85E0-E844-899E-3B5253DAEB53}"/>
              </a:ext>
            </a:extLst>
          </p:cNvPr>
          <p:cNvGrpSpPr/>
          <p:nvPr/>
        </p:nvGrpSpPr>
        <p:grpSpPr>
          <a:xfrm>
            <a:off x="7068557" y="3140966"/>
            <a:ext cx="643508" cy="643508"/>
            <a:chOff x="1115616" y="1556792"/>
            <a:chExt cx="643508" cy="643508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1B0448DF-7EA2-5C4E-B100-3C055BB7F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0BE3129-EC60-E34A-B690-F981F29DD86F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</a:t>
              </a:r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4980562-8119-DB4B-ACDB-9977631BD73F}"/>
              </a:ext>
            </a:extLst>
          </p:cNvPr>
          <p:cNvGrpSpPr/>
          <p:nvPr/>
        </p:nvGrpSpPr>
        <p:grpSpPr>
          <a:xfrm>
            <a:off x="5820697" y="3140966"/>
            <a:ext cx="643508" cy="643508"/>
            <a:chOff x="1115616" y="1556792"/>
            <a:chExt cx="643508" cy="643508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87F905C2-7B83-1845-A98A-E1C75C3D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1C27500-C8A5-A541-B695-D01BEF2C7A3F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796C6B4-D0DD-C147-9066-254BC329F030}"/>
              </a:ext>
            </a:extLst>
          </p:cNvPr>
          <p:cNvCxnSpPr/>
          <p:nvPr/>
        </p:nvCxnSpPr>
        <p:spPr>
          <a:xfrm flipH="1">
            <a:off x="6612785" y="35010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E441D98E-450D-DB44-8360-2BCF41E7D65B}"/>
              </a:ext>
            </a:extLst>
          </p:cNvPr>
          <p:cNvSpPr/>
          <p:nvPr/>
        </p:nvSpPr>
        <p:spPr>
          <a:xfrm rot="221800">
            <a:off x="1458066" y="605084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708DB6F-6373-CF45-A0EA-F509DF607440}"/>
              </a:ext>
            </a:extLst>
          </p:cNvPr>
          <p:cNvGrpSpPr/>
          <p:nvPr/>
        </p:nvGrpSpPr>
        <p:grpSpPr>
          <a:xfrm>
            <a:off x="1595949" y="5661248"/>
            <a:ext cx="643508" cy="643508"/>
            <a:chOff x="1115616" y="1556792"/>
            <a:chExt cx="643508" cy="643508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7E0B180F-0D12-284D-B3F0-D00C2DF43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8C8E458-6A7B-114A-8A2F-6460713CE7B4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B0F73AE-EE9C-524A-AEBA-E379E80D9358}"/>
              </a:ext>
            </a:extLst>
          </p:cNvPr>
          <p:cNvGrpSpPr/>
          <p:nvPr/>
        </p:nvGrpSpPr>
        <p:grpSpPr>
          <a:xfrm>
            <a:off x="803860" y="5013178"/>
            <a:ext cx="643508" cy="643508"/>
            <a:chOff x="1115616" y="1556792"/>
            <a:chExt cx="643508" cy="643508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634165DB-38E5-E141-B079-304E16D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B86BAD4-4077-E04E-8F6F-4D203ADA3099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E545C55-F188-A048-9405-D3A4865A156F}"/>
              </a:ext>
            </a:extLst>
          </p:cNvPr>
          <p:cNvSpPr txBox="1"/>
          <p:nvPr/>
        </p:nvSpPr>
        <p:spPr>
          <a:xfrm>
            <a:off x="1523940" y="49411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57D71B37-9F6F-9640-B231-1C8B7A8B4616}"/>
              </a:ext>
            </a:extLst>
          </p:cNvPr>
          <p:cNvSpPr/>
          <p:nvPr/>
        </p:nvSpPr>
        <p:spPr>
          <a:xfrm>
            <a:off x="803860" y="5373218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1925F678-77BB-0945-B1C4-46BECFC9B0F0}"/>
              </a:ext>
            </a:extLst>
          </p:cNvPr>
          <p:cNvSpPr/>
          <p:nvPr/>
        </p:nvSpPr>
        <p:spPr>
          <a:xfrm rot="221800">
            <a:off x="2970236" y="605084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8EF81A2-3329-1B4A-8107-A057E66E18F1}"/>
              </a:ext>
            </a:extLst>
          </p:cNvPr>
          <p:cNvGrpSpPr/>
          <p:nvPr/>
        </p:nvGrpSpPr>
        <p:grpSpPr>
          <a:xfrm>
            <a:off x="3108119" y="5661250"/>
            <a:ext cx="643508" cy="643508"/>
            <a:chOff x="1115616" y="1556792"/>
            <a:chExt cx="643508" cy="643508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9DC0DA87-6F47-9B47-A824-AC3B763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603E14D-49DD-574F-92F9-0181589E68DC}"/>
                </a:ext>
              </a:extLst>
            </p:cNvPr>
            <p:cNvSpPr txBox="1"/>
            <p:nvPr/>
          </p:nvSpPr>
          <p:spPr>
            <a:xfrm>
              <a:off x="1115616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3775FAE-3117-F54D-8C81-BD756EE243F0}"/>
              </a:ext>
            </a:extLst>
          </p:cNvPr>
          <p:cNvGrpSpPr/>
          <p:nvPr/>
        </p:nvGrpSpPr>
        <p:grpSpPr>
          <a:xfrm>
            <a:off x="3108117" y="5229202"/>
            <a:ext cx="643508" cy="643508"/>
            <a:chOff x="1115616" y="1556792"/>
            <a:chExt cx="643508" cy="64350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478D693C-8BC4-584B-BC22-D3F2F1B00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ABF1F93-29F1-4A4F-BFFF-766F8A613ACC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1A486746-5F3A-F040-A08A-EC96B33EE0E9}"/>
              </a:ext>
            </a:extLst>
          </p:cNvPr>
          <p:cNvSpPr/>
          <p:nvPr/>
        </p:nvSpPr>
        <p:spPr>
          <a:xfrm rot="221800">
            <a:off x="4266378" y="3602568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5325C927-2C29-AD43-802C-234F73DC1E6D}"/>
              </a:ext>
            </a:extLst>
          </p:cNvPr>
          <p:cNvGrpSpPr/>
          <p:nvPr/>
        </p:nvGrpSpPr>
        <p:grpSpPr>
          <a:xfrm>
            <a:off x="4404261" y="3212975"/>
            <a:ext cx="643508" cy="643508"/>
            <a:chOff x="1115616" y="1556792"/>
            <a:chExt cx="643508" cy="643508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9C815191-CF5D-F44F-B330-331F69E9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8EEDBCB-8D12-CA46-A629-76AF11469C82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8D945A9-A9DE-044D-948C-C38AA09745DF}"/>
              </a:ext>
            </a:extLst>
          </p:cNvPr>
          <p:cNvGrpSpPr/>
          <p:nvPr/>
        </p:nvGrpSpPr>
        <p:grpSpPr>
          <a:xfrm>
            <a:off x="4404260" y="2780928"/>
            <a:ext cx="643508" cy="643508"/>
            <a:chOff x="1115616" y="1556792"/>
            <a:chExt cx="643508" cy="643508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8716A137-77FB-B24B-99C4-770663FF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8B79418-ED48-3C4A-AB3E-33A59B74A15C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24B3E0F9-5B12-B84D-9CF4-C6DCC80A3DBB}"/>
              </a:ext>
            </a:extLst>
          </p:cNvPr>
          <p:cNvSpPr/>
          <p:nvPr/>
        </p:nvSpPr>
        <p:spPr>
          <a:xfrm>
            <a:off x="6441345" y="2805101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5166AE1D-8AFC-7145-B701-79F2A7F0ED6C}"/>
              </a:ext>
            </a:extLst>
          </p:cNvPr>
          <p:cNvSpPr/>
          <p:nvPr/>
        </p:nvSpPr>
        <p:spPr>
          <a:xfrm rot="221800">
            <a:off x="5849990" y="5998995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B6CC9F-5DFE-D04C-A853-3BAA0B2D255E}"/>
              </a:ext>
            </a:extLst>
          </p:cNvPr>
          <p:cNvGrpSpPr/>
          <p:nvPr/>
        </p:nvGrpSpPr>
        <p:grpSpPr>
          <a:xfrm>
            <a:off x="6636511" y="5589240"/>
            <a:ext cx="643508" cy="643508"/>
            <a:chOff x="1115616" y="1556792"/>
            <a:chExt cx="643508" cy="643508"/>
          </a:xfrm>
        </p:grpSpPr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29710419-E4E1-DB49-9FCF-E931EF6C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ACA334E3-F11E-8A42-AC79-44423C75FB0A}"/>
                </a:ext>
              </a:extLst>
            </p:cNvPr>
            <p:cNvSpPr txBox="1"/>
            <p:nvPr/>
          </p:nvSpPr>
          <p:spPr>
            <a:xfrm>
              <a:off x="1187624" y="17728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ab</a:t>
              </a:r>
              <a:endParaRPr kumimoji="1" lang="ja-JP" altLang="en-US"/>
            </a:p>
          </p:txBody>
        </p:sp>
      </p:grp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4DB7C549-5700-724A-83ED-02FB90E820B3}"/>
              </a:ext>
            </a:extLst>
          </p:cNvPr>
          <p:cNvSpPr/>
          <p:nvPr/>
        </p:nvSpPr>
        <p:spPr>
          <a:xfrm rot="221800">
            <a:off x="4602696" y="597883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6D6075-FF93-6149-98DF-3CB5893FA6FC}"/>
              </a:ext>
            </a:extLst>
          </p:cNvPr>
          <p:cNvGrpSpPr/>
          <p:nvPr/>
        </p:nvGrpSpPr>
        <p:grpSpPr>
          <a:xfrm>
            <a:off x="5988439" y="5589240"/>
            <a:ext cx="643508" cy="643508"/>
            <a:chOff x="1115616" y="1556792"/>
            <a:chExt cx="643508" cy="643508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BDFB8D62-706B-6240-86BB-B54E10B49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FED28A8-EA68-7E43-90BA-C769969952CA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6AE0A8D-0E61-3540-B436-DC08B3DAE9D8}"/>
              </a:ext>
            </a:extLst>
          </p:cNvPr>
          <p:cNvGrpSpPr/>
          <p:nvPr/>
        </p:nvGrpSpPr>
        <p:grpSpPr>
          <a:xfrm>
            <a:off x="4692293" y="5589240"/>
            <a:ext cx="691794" cy="643508"/>
            <a:chOff x="1067330" y="1556792"/>
            <a:chExt cx="691794" cy="643508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23D4B843-409D-1047-A8B3-F2320B41F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2B3B709-9A1E-D34C-8815-9D6782FE8ACF}"/>
                </a:ext>
              </a:extLst>
            </p:cNvPr>
            <p:cNvSpPr txBox="1"/>
            <p:nvPr/>
          </p:nvSpPr>
          <p:spPr>
            <a:xfrm>
              <a:off x="1067330" y="17728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ab+c</a:t>
              </a:r>
              <a:endParaRPr kumimoji="1" lang="ja-JP" altLang="en-US"/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1CAC5BD-04EA-C649-A5F0-E12CE4FC7381}"/>
              </a:ext>
            </a:extLst>
          </p:cNvPr>
          <p:cNvCxnSpPr/>
          <p:nvPr/>
        </p:nvCxnSpPr>
        <p:spPr>
          <a:xfrm flipH="1">
            <a:off x="5532667" y="594928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2D19D781-A759-A14D-B752-53A6A5F9B6F1}"/>
              </a:ext>
            </a:extLst>
          </p:cNvPr>
          <p:cNvSpPr/>
          <p:nvPr/>
        </p:nvSpPr>
        <p:spPr>
          <a:xfrm>
            <a:off x="5361227" y="5253375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下矢印 71">
            <a:extLst>
              <a:ext uri="{FF2B5EF4-FFF2-40B4-BE49-F238E27FC236}">
                <a16:creationId xmlns:a16="http://schemas.microsoft.com/office/drawing/2014/main" id="{F56DB3B9-B763-B84F-B6E0-DFCD11C3BB38}"/>
              </a:ext>
            </a:extLst>
          </p:cNvPr>
          <p:cNvSpPr/>
          <p:nvPr/>
        </p:nvSpPr>
        <p:spPr>
          <a:xfrm rot="16200000">
            <a:off x="1842364" y="311057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下矢印 72">
            <a:extLst>
              <a:ext uri="{FF2B5EF4-FFF2-40B4-BE49-F238E27FC236}">
                <a16:creationId xmlns:a16="http://schemas.microsoft.com/office/drawing/2014/main" id="{A59EA37E-0A2D-5E4F-B719-3AAD290615E8}"/>
              </a:ext>
            </a:extLst>
          </p:cNvPr>
          <p:cNvSpPr/>
          <p:nvPr/>
        </p:nvSpPr>
        <p:spPr>
          <a:xfrm rot="16200000">
            <a:off x="3858588" y="303856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下矢印 73">
            <a:extLst>
              <a:ext uri="{FF2B5EF4-FFF2-40B4-BE49-F238E27FC236}">
                <a16:creationId xmlns:a16="http://schemas.microsoft.com/office/drawing/2014/main" id="{BA7626ED-BA69-A04D-BFE6-3163D4450394}"/>
              </a:ext>
            </a:extLst>
          </p:cNvPr>
          <p:cNvSpPr/>
          <p:nvPr/>
        </p:nvSpPr>
        <p:spPr>
          <a:xfrm rot="16200000">
            <a:off x="5298748" y="303856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下矢印 74">
            <a:extLst>
              <a:ext uri="{FF2B5EF4-FFF2-40B4-BE49-F238E27FC236}">
                <a16:creationId xmlns:a16="http://schemas.microsoft.com/office/drawing/2014/main" id="{6A5447AF-3E44-B743-BCC3-B21A8F7BE69B}"/>
              </a:ext>
            </a:extLst>
          </p:cNvPr>
          <p:cNvSpPr/>
          <p:nvPr/>
        </p:nvSpPr>
        <p:spPr>
          <a:xfrm rot="16200000">
            <a:off x="258188" y="555884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6" name="下矢印 75">
            <a:extLst>
              <a:ext uri="{FF2B5EF4-FFF2-40B4-BE49-F238E27FC236}">
                <a16:creationId xmlns:a16="http://schemas.microsoft.com/office/drawing/2014/main" id="{77E2A835-05D4-4B4D-BCFB-614392626738}"/>
              </a:ext>
            </a:extLst>
          </p:cNvPr>
          <p:cNvSpPr/>
          <p:nvPr/>
        </p:nvSpPr>
        <p:spPr>
          <a:xfrm rot="16200000">
            <a:off x="2490436" y="548684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下矢印 76">
            <a:extLst>
              <a:ext uri="{FF2B5EF4-FFF2-40B4-BE49-F238E27FC236}">
                <a16:creationId xmlns:a16="http://schemas.microsoft.com/office/drawing/2014/main" id="{E65B8374-4544-B640-8059-0F769CE33042}"/>
              </a:ext>
            </a:extLst>
          </p:cNvPr>
          <p:cNvSpPr/>
          <p:nvPr/>
        </p:nvSpPr>
        <p:spPr>
          <a:xfrm rot="16200000">
            <a:off x="4074612" y="548684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下矢印 77">
            <a:extLst>
              <a:ext uri="{FF2B5EF4-FFF2-40B4-BE49-F238E27FC236}">
                <a16:creationId xmlns:a16="http://schemas.microsoft.com/office/drawing/2014/main" id="{4B9F3871-FAA7-F54B-B22F-09898F5DEBB8}"/>
              </a:ext>
            </a:extLst>
          </p:cNvPr>
          <p:cNvSpPr/>
          <p:nvPr/>
        </p:nvSpPr>
        <p:spPr>
          <a:xfrm rot="16200000">
            <a:off x="7530996" y="5414832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平行四辺形 78">
            <a:extLst>
              <a:ext uri="{FF2B5EF4-FFF2-40B4-BE49-F238E27FC236}">
                <a16:creationId xmlns:a16="http://schemas.microsoft.com/office/drawing/2014/main" id="{A933F93F-34DE-224D-AC7D-328266394C92}"/>
              </a:ext>
            </a:extLst>
          </p:cNvPr>
          <p:cNvSpPr/>
          <p:nvPr/>
        </p:nvSpPr>
        <p:spPr>
          <a:xfrm rot="221800">
            <a:off x="7938787" y="5978833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3E351EA-7F71-A64F-99A9-F90D11AE71A5}"/>
              </a:ext>
            </a:extLst>
          </p:cNvPr>
          <p:cNvGrpSpPr/>
          <p:nvPr/>
        </p:nvGrpSpPr>
        <p:grpSpPr>
          <a:xfrm>
            <a:off x="8028384" y="5589240"/>
            <a:ext cx="691794" cy="643508"/>
            <a:chOff x="1067330" y="1556792"/>
            <a:chExt cx="691794" cy="643508"/>
          </a:xfrm>
        </p:grpSpPr>
        <p:pic>
          <p:nvPicPr>
            <p:cNvPr id="81" name="図 80">
              <a:extLst>
                <a:ext uri="{FF2B5EF4-FFF2-40B4-BE49-F238E27FC236}">
                  <a16:creationId xmlns:a16="http://schemas.microsoft.com/office/drawing/2014/main" id="{ACC804B4-AA27-7A4C-A85E-053DF8CE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5206DD4C-A636-A949-ACD5-FEB0E7603022}"/>
                </a:ext>
              </a:extLst>
            </p:cNvPr>
            <p:cNvSpPr txBox="1"/>
            <p:nvPr/>
          </p:nvSpPr>
          <p:spPr>
            <a:xfrm>
              <a:off x="1067330" y="177281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ab+c</a:t>
              </a:r>
              <a:endParaRPr kumimoji="1" lang="ja-JP" altLang="en-US"/>
            </a:p>
          </p:txBody>
        </p:sp>
      </p:grp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3E621E2-0908-9A4D-928B-0DA2C2CA2563}"/>
              </a:ext>
            </a:extLst>
          </p:cNvPr>
          <p:cNvSpPr/>
          <p:nvPr/>
        </p:nvSpPr>
        <p:spPr>
          <a:xfrm>
            <a:off x="5796136" y="2420888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BINARY_MULTIPLY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DE309E5-83B2-324B-B692-0AC13B6348EE}"/>
              </a:ext>
            </a:extLst>
          </p:cNvPr>
          <p:cNvSpPr/>
          <p:nvPr/>
        </p:nvSpPr>
        <p:spPr>
          <a:xfrm>
            <a:off x="5220072" y="4725144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</p:spTree>
    <p:extLst>
      <p:ext uri="{BB962C8B-B14F-4D97-AF65-F5344CB8AC3E}">
        <p14:creationId xmlns:p14="http://schemas.microsoft.com/office/powerpoint/2010/main" val="60663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58C550-443A-A344-8CE6-EE43A701FB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lang="ja-JP" altLang="en-US"/>
              <a:t>逆ポーランド記法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C98422-7919-4A45-8BF6-98E75F8FEA1F}"/>
              </a:ext>
            </a:extLst>
          </p:cNvPr>
          <p:cNvSpPr/>
          <p:nvPr/>
        </p:nvSpPr>
        <p:spPr>
          <a:xfrm>
            <a:off x="5148064" y="980728"/>
            <a:ext cx="1858201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b c * +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852305-1FB6-C144-B5EF-1BA68FCBB8B6}"/>
              </a:ext>
            </a:extLst>
          </p:cNvPr>
          <p:cNvSpPr/>
          <p:nvPr/>
        </p:nvSpPr>
        <p:spPr>
          <a:xfrm>
            <a:off x="1907704" y="980728"/>
            <a:ext cx="1858201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 + b * c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AA07AC-6875-E94E-8EEF-080C194C95D0}"/>
              </a:ext>
            </a:extLst>
          </p:cNvPr>
          <p:cNvSpPr txBox="1"/>
          <p:nvPr/>
        </p:nvSpPr>
        <p:spPr>
          <a:xfrm>
            <a:off x="395536" y="1026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中置記法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DE06FE-C0AE-094F-955C-25F249FD6ED5}"/>
              </a:ext>
            </a:extLst>
          </p:cNvPr>
          <p:cNvSpPr txBox="1"/>
          <p:nvPr/>
        </p:nvSpPr>
        <p:spPr>
          <a:xfrm>
            <a:off x="7020272" y="10268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逆ポーランド記法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2D73C11-352B-AC4B-A565-158EDFC84F72}"/>
              </a:ext>
            </a:extLst>
          </p:cNvPr>
          <p:cNvGrpSpPr/>
          <p:nvPr/>
        </p:nvGrpSpPr>
        <p:grpSpPr>
          <a:xfrm>
            <a:off x="395535" y="2276873"/>
            <a:ext cx="643508" cy="643508"/>
            <a:chOff x="1115616" y="1556792"/>
            <a:chExt cx="643508" cy="64350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5AE70A4-95C1-7348-8487-3424BB700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997848E-4A0B-664B-A295-FD982C5EF3B6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10" name="円弧 9">
            <a:extLst>
              <a:ext uri="{FF2B5EF4-FFF2-40B4-BE49-F238E27FC236}">
                <a16:creationId xmlns:a16="http://schemas.microsoft.com/office/drawing/2014/main" id="{7A4BDFE5-B8DA-1E48-904B-F72B74608911}"/>
              </a:ext>
            </a:extLst>
          </p:cNvPr>
          <p:cNvSpPr/>
          <p:nvPr/>
        </p:nvSpPr>
        <p:spPr>
          <a:xfrm>
            <a:off x="395535" y="2636913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111F86-47ED-F747-A110-B847DD6D3AE7}"/>
              </a:ext>
            </a:extLst>
          </p:cNvPr>
          <p:cNvSpPr txBox="1"/>
          <p:nvPr/>
        </p:nvSpPr>
        <p:spPr>
          <a:xfrm>
            <a:off x="1043607" y="22048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0A0AD576-B3F7-1F43-A884-EB3910A88469}"/>
              </a:ext>
            </a:extLst>
          </p:cNvPr>
          <p:cNvSpPr/>
          <p:nvPr/>
        </p:nvSpPr>
        <p:spPr>
          <a:xfrm rot="221800">
            <a:off x="977731" y="302650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64B2DF5-4523-8446-9521-0E97FB4F9EC4}"/>
              </a:ext>
            </a:extLst>
          </p:cNvPr>
          <p:cNvGrpSpPr/>
          <p:nvPr/>
        </p:nvGrpSpPr>
        <p:grpSpPr>
          <a:xfrm>
            <a:off x="2483767" y="1988841"/>
            <a:ext cx="643508" cy="643508"/>
            <a:chOff x="1115616" y="1556792"/>
            <a:chExt cx="643508" cy="643508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6481E67-D1BC-4948-9116-A062BEC07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E7375E8-E55A-CF4D-B498-062BC2BD57A3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16" name="円弧 15">
            <a:extLst>
              <a:ext uri="{FF2B5EF4-FFF2-40B4-BE49-F238E27FC236}">
                <a16:creationId xmlns:a16="http://schemas.microsoft.com/office/drawing/2014/main" id="{7DEF5FFE-94C5-E84E-9BCD-6A6900C2D1C7}"/>
              </a:ext>
            </a:extLst>
          </p:cNvPr>
          <p:cNvSpPr/>
          <p:nvPr/>
        </p:nvSpPr>
        <p:spPr>
          <a:xfrm>
            <a:off x="2483767" y="2348881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0A8422-217A-EA49-9F44-0FA96F879383}"/>
              </a:ext>
            </a:extLst>
          </p:cNvPr>
          <p:cNvSpPr txBox="1"/>
          <p:nvPr/>
        </p:nvSpPr>
        <p:spPr>
          <a:xfrm>
            <a:off x="3131839" y="17728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7D7A0124-B19D-484E-9778-135B1719669D}"/>
              </a:ext>
            </a:extLst>
          </p:cNvPr>
          <p:cNvSpPr/>
          <p:nvPr/>
        </p:nvSpPr>
        <p:spPr>
          <a:xfrm rot="221800">
            <a:off x="3137972" y="302650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6F8A39A-AF2D-A347-94BB-467A9DB25A37}"/>
              </a:ext>
            </a:extLst>
          </p:cNvPr>
          <p:cNvGrpSpPr/>
          <p:nvPr/>
        </p:nvGrpSpPr>
        <p:grpSpPr>
          <a:xfrm>
            <a:off x="3275855" y="2636913"/>
            <a:ext cx="643508" cy="643508"/>
            <a:chOff x="1115616" y="1556792"/>
            <a:chExt cx="643508" cy="643508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5AA6AE45-1302-5E44-86EF-94549977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A3FD53A-DB48-324D-AA7A-B160DEC56AEB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2543A944-7B49-1E4D-B0B3-5CE853011926}"/>
              </a:ext>
            </a:extLst>
          </p:cNvPr>
          <p:cNvSpPr/>
          <p:nvPr/>
        </p:nvSpPr>
        <p:spPr>
          <a:xfrm rot="221800">
            <a:off x="5298213" y="302650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E4000F-FEBF-3D40-978D-587EFEE61D44}"/>
              </a:ext>
            </a:extLst>
          </p:cNvPr>
          <p:cNvGrpSpPr/>
          <p:nvPr/>
        </p:nvGrpSpPr>
        <p:grpSpPr>
          <a:xfrm>
            <a:off x="5436096" y="2636913"/>
            <a:ext cx="643508" cy="643508"/>
            <a:chOff x="1115616" y="1556792"/>
            <a:chExt cx="643508" cy="643508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EDECE29B-8E9C-A943-9B47-04B9FF990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1EED461-E771-A347-B288-95B97FDAF6DA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BE2C4D-D8EA-B44E-ABCE-883FDECDB013}"/>
              </a:ext>
            </a:extLst>
          </p:cNvPr>
          <p:cNvGrpSpPr/>
          <p:nvPr/>
        </p:nvGrpSpPr>
        <p:grpSpPr>
          <a:xfrm>
            <a:off x="5436095" y="2204866"/>
            <a:ext cx="643508" cy="643508"/>
            <a:chOff x="1115616" y="1556792"/>
            <a:chExt cx="643508" cy="643508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7BDEF2F-4C11-DA44-8332-2DB8A1E7B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76396A9-6AEB-4549-933E-7B8EB89C2938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29" name="下矢印 28">
            <a:extLst>
              <a:ext uri="{FF2B5EF4-FFF2-40B4-BE49-F238E27FC236}">
                <a16:creationId xmlns:a16="http://schemas.microsoft.com/office/drawing/2014/main" id="{38978888-017F-DA4B-92C1-633B348298D3}"/>
              </a:ext>
            </a:extLst>
          </p:cNvPr>
          <p:cNvSpPr/>
          <p:nvPr/>
        </p:nvSpPr>
        <p:spPr>
          <a:xfrm rot="16200000">
            <a:off x="1866087" y="2534513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5B35AA57-443F-0446-A878-035B6ABC691B}"/>
              </a:ext>
            </a:extLst>
          </p:cNvPr>
          <p:cNvSpPr/>
          <p:nvPr/>
        </p:nvSpPr>
        <p:spPr>
          <a:xfrm rot="16200000">
            <a:off x="4314358" y="2462505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DD1FEB-98F7-EF47-B386-082EF0221D18}"/>
              </a:ext>
            </a:extLst>
          </p:cNvPr>
          <p:cNvGrpSpPr/>
          <p:nvPr/>
        </p:nvGrpSpPr>
        <p:grpSpPr>
          <a:xfrm>
            <a:off x="4644007" y="1556794"/>
            <a:ext cx="643508" cy="643508"/>
            <a:chOff x="1115616" y="1556792"/>
            <a:chExt cx="643508" cy="643508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082EFA4-375A-1340-B9C7-8CA98D539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BCC0375-4D7F-114D-BD7A-47A3692B24C6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34" name="円弧 33">
            <a:extLst>
              <a:ext uri="{FF2B5EF4-FFF2-40B4-BE49-F238E27FC236}">
                <a16:creationId xmlns:a16="http://schemas.microsoft.com/office/drawing/2014/main" id="{9BB318EF-674E-DA4B-96E5-FD315F2451D1}"/>
              </a:ext>
            </a:extLst>
          </p:cNvPr>
          <p:cNvSpPr/>
          <p:nvPr/>
        </p:nvSpPr>
        <p:spPr>
          <a:xfrm>
            <a:off x="4644007" y="191683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07C2D7-FF14-B04A-82F6-AAB994D1FC3D}"/>
              </a:ext>
            </a:extLst>
          </p:cNvPr>
          <p:cNvSpPr txBox="1"/>
          <p:nvPr/>
        </p:nvSpPr>
        <p:spPr>
          <a:xfrm>
            <a:off x="5436095" y="155679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C0C44074-5DCE-114A-883B-1507FDC6020A}"/>
              </a:ext>
            </a:extLst>
          </p:cNvPr>
          <p:cNvSpPr/>
          <p:nvPr/>
        </p:nvSpPr>
        <p:spPr>
          <a:xfrm rot="221800">
            <a:off x="7242429" y="3026505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2B94B50-5554-C247-AE31-9357A197CAA4}"/>
              </a:ext>
            </a:extLst>
          </p:cNvPr>
          <p:cNvGrpSpPr/>
          <p:nvPr/>
        </p:nvGrpSpPr>
        <p:grpSpPr>
          <a:xfrm>
            <a:off x="7380312" y="2636912"/>
            <a:ext cx="643508" cy="643508"/>
            <a:chOff x="1115616" y="1556792"/>
            <a:chExt cx="643508" cy="643508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461D1BDC-6726-334E-9F1B-BA7C3566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7250F2C-97E2-4546-9F81-608828E4E803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5E01CBE-77BE-954F-87DE-13FF279A1B31}"/>
              </a:ext>
            </a:extLst>
          </p:cNvPr>
          <p:cNvGrpSpPr/>
          <p:nvPr/>
        </p:nvGrpSpPr>
        <p:grpSpPr>
          <a:xfrm>
            <a:off x="7380311" y="2204865"/>
            <a:ext cx="643508" cy="643508"/>
            <a:chOff x="1115616" y="1556792"/>
            <a:chExt cx="643508" cy="643508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2E03E3B7-13CE-D74E-8A77-1996AABC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2B904513-BD95-7F44-A74E-41508EA55959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43" name="下矢印 42">
            <a:extLst>
              <a:ext uri="{FF2B5EF4-FFF2-40B4-BE49-F238E27FC236}">
                <a16:creationId xmlns:a16="http://schemas.microsoft.com/office/drawing/2014/main" id="{210DDB1B-4C36-D14D-9D6A-BB6A1C7C3ABB}"/>
              </a:ext>
            </a:extLst>
          </p:cNvPr>
          <p:cNvSpPr/>
          <p:nvPr/>
        </p:nvSpPr>
        <p:spPr>
          <a:xfrm rot="16200000">
            <a:off x="6618615" y="246250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DE36530-8B44-E347-A44E-0D9317DC69DF}"/>
              </a:ext>
            </a:extLst>
          </p:cNvPr>
          <p:cNvGrpSpPr/>
          <p:nvPr/>
        </p:nvGrpSpPr>
        <p:grpSpPr>
          <a:xfrm>
            <a:off x="7380310" y="1772816"/>
            <a:ext cx="643508" cy="643508"/>
            <a:chOff x="1115616" y="1556792"/>
            <a:chExt cx="643508" cy="643508"/>
          </a:xfrm>
        </p:grpSpPr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F596E10E-7EAC-BF40-AB2C-2050B450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7878364-948F-9F41-A6CC-669C254AF9B8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47" name="平行四辺形 46">
            <a:extLst>
              <a:ext uri="{FF2B5EF4-FFF2-40B4-BE49-F238E27FC236}">
                <a16:creationId xmlns:a16="http://schemas.microsoft.com/office/drawing/2014/main" id="{F328D094-D101-7648-BE6E-4B27D2D4F2E8}"/>
              </a:ext>
            </a:extLst>
          </p:cNvPr>
          <p:cNvSpPr/>
          <p:nvPr/>
        </p:nvSpPr>
        <p:spPr>
          <a:xfrm rot="221800">
            <a:off x="2561346" y="4702850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F07EDCC-CD56-3F4F-8277-929E7DCC3101}"/>
              </a:ext>
            </a:extLst>
          </p:cNvPr>
          <p:cNvGrpSpPr/>
          <p:nvPr/>
        </p:nvGrpSpPr>
        <p:grpSpPr>
          <a:xfrm>
            <a:off x="3347867" y="4293095"/>
            <a:ext cx="643508" cy="643508"/>
            <a:chOff x="1115616" y="1556792"/>
            <a:chExt cx="643508" cy="643508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4249332A-11D3-7E42-AE35-28520ADE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35A6CBDA-4806-4842-9DAD-DA52BBC497D9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</p:grp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FBFD1B31-5906-6C4F-864C-28CBE18A2C29}"/>
              </a:ext>
            </a:extLst>
          </p:cNvPr>
          <p:cNvSpPr/>
          <p:nvPr/>
        </p:nvSpPr>
        <p:spPr>
          <a:xfrm rot="221800">
            <a:off x="1314052" y="4682688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3D00EAE-D074-6446-9B5B-E2D7C9D6C109}"/>
              </a:ext>
            </a:extLst>
          </p:cNvPr>
          <p:cNvGrpSpPr/>
          <p:nvPr/>
        </p:nvGrpSpPr>
        <p:grpSpPr>
          <a:xfrm>
            <a:off x="2699795" y="4293095"/>
            <a:ext cx="643508" cy="643508"/>
            <a:chOff x="1115616" y="1556792"/>
            <a:chExt cx="643508" cy="643508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5963F485-FB62-1540-8879-8669670B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E525534-CCC0-E54B-BF96-AF6BED73CAC3}"/>
                </a:ext>
              </a:extLst>
            </p:cNvPr>
            <p:cNvSpPr txBox="1"/>
            <p:nvPr/>
          </p:nvSpPr>
          <p:spPr>
            <a:xfrm>
              <a:off x="1187624" y="177281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c</a:t>
              </a:r>
              <a:endParaRPr kumimoji="1" lang="ja-JP" altLang="en-US"/>
            </a:p>
          </p:txBody>
        </p:sp>
      </p:grp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9915E9FA-07A6-0A41-AAF5-E1C2CF3808A3}"/>
              </a:ext>
            </a:extLst>
          </p:cNvPr>
          <p:cNvSpPr/>
          <p:nvPr/>
        </p:nvSpPr>
        <p:spPr>
          <a:xfrm>
            <a:off x="2339755" y="3861048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2D1E8A0-5897-DA40-86CF-1EE8574584D0}"/>
              </a:ext>
            </a:extLst>
          </p:cNvPr>
          <p:cNvGrpSpPr/>
          <p:nvPr/>
        </p:nvGrpSpPr>
        <p:grpSpPr>
          <a:xfrm>
            <a:off x="1475659" y="4293096"/>
            <a:ext cx="643508" cy="643508"/>
            <a:chOff x="1115616" y="1556792"/>
            <a:chExt cx="643508" cy="643508"/>
          </a:xfrm>
        </p:grpSpPr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FF9FD44A-C38B-534A-A77D-1A82134BC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DC82007-1EBE-3940-8B5B-A3DB67279028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58DE7858-DD0D-6C42-AA6C-5F634B570B58}"/>
              </a:ext>
            </a:extLst>
          </p:cNvPr>
          <p:cNvSpPr/>
          <p:nvPr/>
        </p:nvSpPr>
        <p:spPr>
          <a:xfrm rot="221800">
            <a:off x="5873712" y="4630842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平行四辺形 59">
            <a:extLst>
              <a:ext uri="{FF2B5EF4-FFF2-40B4-BE49-F238E27FC236}">
                <a16:creationId xmlns:a16="http://schemas.microsoft.com/office/drawing/2014/main" id="{F51DBCE3-DB53-ED44-8989-C214CEF08F59}"/>
              </a:ext>
            </a:extLst>
          </p:cNvPr>
          <p:cNvSpPr/>
          <p:nvPr/>
        </p:nvSpPr>
        <p:spPr>
          <a:xfrm rot="221800">
            <a:off x="4866166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C39634B-4316-7440-AEA3-937093D8BCA8}"/>
              </a:ext>
            </a:extLst>
          </p:cNvPr>
          <p:cNvGrpSpPr/>
          <p:nvPr/>
        </p:nvGrpSpPr>
        <p:grpSpPr>
          <a:xfrm>
            <a:off x="5027773" y="4293097"/>
            <a:ext cx="643508" cy="643508"/>
            <a:chOff x="1115616" y="1556792"/>
            <a:chExt cx="643508" cy="643508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827E49DD-5177-CA4E-955A-B861CAC1E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84E0790B-F5B7-334E-ADDA-508B7D0D8DA2}"/>
                </a:ext>
              </a:extLst>
            </p:cNvPr>
            <p:cNvSpPr txBox="1"/>
            <p:nvPr/>
          </p:nvSpPr>
          <p:spPr>
            <a:xfrm>
              <a:off x="1187624" y="17728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F05CF0B-C054-274D-A501-DE797115B112}"/>
              </a:ext>
            </a:extLst>
          </p:cNvPr>
          <p:cNvGrpSpPr/>
          <p:nvPr/>
        </p:nvGrpSpPr>
        <p:grpSpPr>
          <a:xfrm>
            <a:off x="5004049" y="3861049"/>
            <a:ext cx="667230" cy="643508"/>
            <a:chOff x="1091894" y="1556792"/>
            <a:chExt cx="667230" cy="643508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F2E421D3-5557-D446-B5B7-AF35C0B2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26DDCD7-277E-724F-9F87-62041C034CE0}"/>
                </a:ext>
              </a:extLst>
            </p:cNvPr>
            <p:cNvSpPr txBox="1"/>
            <p:nvPr/>
          </p:nvSpPr>
          <p:spPr>
            <a:xfrm>
              <a:off x="1091894" y="1772815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bc</a:t>
              </a:r>
              <a:endParaRPr kumimoji="1" lang="ja-JP" altLang="en-US"/>
            </a:p>
          </p:txBody>
        </p:sp>
      </p:grp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883E8D70-DADF-C345-B8DB-A6E8BDDC29F0}"/>
              </a:ext>
            </a:extLst>
          </p:cNvPr>
          <p:cNvSpPr/>
          <p:nvPr/>
        </p:nvSpPr>
        <p:spPr>
          <a:xfrm>
            <a:off x="5436097" y="3645024"/>
            <a:ext cx="1148080" cy="908379"/>
          </a:xfrm>
          <a:custGeom>
            <a:avLst/>
            <a:gdLst>
              <a:gd name="connsiteX0" fmla="*/ 1148080 w 1148080"/>
              <a:gd name="connsiteY0" fmla="*/ 908379 h 908379"/>
              <a:gd name="connsiteX1" fmla="*/ 436880 w 1148080"/>
              <a:gd name="connsiteY1" fmla="*/ 34619 h 908379"/>
              <a:gd name="connsiteX2" fmla="*/ 0 w 1148080"/>
              <a:gd name="connsiteY2" fmla="*/ 258139 h 90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080" h="908379">
                <a:moveTo>
                  <a:pt x="1148080" y="908379"/>
                </a:moveTo>
                <a:cubicBezTo>
                  <a:pt x="888153" y="525685"/>
                  <a:pt x="628227" y="142992"/>
                  <a:pt x="436880" y="34619"/>
                </a:cubicBezTo>
                <a:cubicBezTo>
                  <a:pt x="245533" y="-73754"/>
                  <a:pt x="122766" y="92192"/>
                  <a:pt x="0" y="25813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C75B340B-B653-6444-92B4-6252E110C1BB}"/>
              </a:ext>
            </a:extLst>
          </p:cNvPr>
          <p:cNvSpPr/>
          <p:nvPr/>
        </p:nvSpPr>
        <p:spPr>
          <a:xfrm rot="221800">
            <a:off x="2705361" y="6396933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BCC09CF-B44B-0F49-8FC9-8EB40B8BD204}"/>
              </a:ext>
            </a:extLst>
          </p:cNvPr>
          <p:cNvGrpSpPr/>
          <p:nvPr/>
        </p:nvGrpSpPr>
        <p:grpSpPr>
          <a:xfrm>
            <a:off x="3491882" y="5987178"/>
            <a:ext cx="643508" cy="643508"/>
            <a:chOff x="1115616" y="1556792"/>
            <a:chExt cx="643508" cy="643508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7F876406-65AC-F040-8A36-F645CA45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F5B29EC-37BA-0D40-B68A-BB46E0FB33EE}"/>
                </a:ext>
              </a:extLst>
            </p:cNvPr>
            <p:cNvSpPr txBox="1"/>
            <p:nvPr/>
          </p:nvSpPr>
          <p:spPr>
            <a:xfrm>
              <a:off x="1187624" y="177281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</a:t>
              </a:r>
              <a:endParaRPr kumimoji="1" lang="ja-JP" altLang="en-US"/>
            </a:p>
          </p:txBody>
        </p:sp>
      </p:grp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ADC64597-3F37-3348-894F-EF6C53D4E343}"/>
              </a:ext>
            </a:extLst>
          </p:cNvPr>
          <p:cNvSpPr/>
          <p:nvPr/>
        </p:nvSpPr>
        <p:spPr>
          <a:xfrm rot="221800">
            <a:off x="1458067" y="637677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0D1DF6-862C-A448-B398-9D20452E22B4}"/>
              </a:ext>
            </a:extLst>
          </p:cNvPr>
          <p:cNvGrpSpPr/>
          <p:nvPr/>
        </p:nvGrpSpPr>
        <p:grpSpPr>
          <a:xfrm>
            <a:off x="2843810" y="5987178"/>
            <a:ext cx="643508" cy="643508"/>
            <a:chOff x="1115616" y="1556792"/>
            <a:chExt cx="643508" cy="643508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54E26231-EC24-5B4A-A34C-5FD9AF710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C36803E-C465-D24E-BA1C-D9F9E06F1617}"/>
                </a:ext>
              </a:extLst>
            </p:cNvPr>
            <p:cNvSpPr txBox="1"/>
            <p:nvPr/>
          </p:nvSpPr>
          <p:spPr>
            <a:xfrm>
              <a:off x="1187624" y="177281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bc</a:t>
              </a:r>
              <a:endParaRPr kumimoji="1" lang="ja-JP" altLang="en-US"/>
            </a:p>
          </p:txBody>
        </p:sp>
      </p:grp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B1F7710-7E62-A247-8E55-125495962FB9}"/>
              </a:ext>
            </a:extLst>
          </p:cNvPr>
          <p:cNvSpPr/>
          <p:nvPr/>
        </p:nvSpPr>
        <p:spPr>
          <a:xfrm>
            <a:off x="2483770" y="5555131"/>
            <a:ext cx="1127760" cy="345491"/>
          </a:xfrm>
          <a:custGeom>
            <a:avLst/>
            <a:gdLst>
              <a:gd name="connsiteX0" fmla="*/ 0 w 1127760"/>
              <a:gd name="connsiteY0" fmla="*/ 345491 h 345491"/>
              <a:gd name="connsiteX1" fmla="*/ 518160 w 1127760"/>
              <a:gd name="connsiteY1" fmla="*/ 51 h 345491"/>
              <a:gd name="connsiteX2" fmla="*/ 1127760 w 1127760"/>
              <a:gd name="connsiteY2" fmla="*/ 325171 h 3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345491">
                <a:moveTo>
                  <a:pt x="0" y="345491"/>
                </a:moveTo>
                <a:cubicBezTo>
                  <a:pt x="165100" y="174464"/>
                  <a:pt x="330200" y="3438"/>
                  <a:pt x="518160" y="51"/>
                </a:cubicBezTo>
                <a:cubicBezTo>
                  <a:pt x="706120" y="-3336"/>
                  <a:pt x="916940" y="160917"/>
                  <a:pt x="1127760" y="3251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8D091456-FF12-F14C-A3EE-3D8B0F3CED33}"/>
              </a:ext>
            </a:extLst>
          </p:cNvPr>
          <p:cNvSpPr/>
          <p:nvPr/>
        </p:nvSpPr>
        <p:spPr>
          <a:xfrm rot="221800">
            <a:off x="5873712" y="6251322"/>
            <a:ext cx="1549317" cy="222713"/>
          </a:xfrm>
          <a:prstGeom prst="parallelogram">
            <a:avLst>
              <a:gd name="adj" fmla="val 13934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E69BE426-6F1B-9341-9170-3225B3A73696}"/>
              </a:ext>
            </a:extLst>
          </p:cNvPr>
          <p:cNvSpPr/>
          <p:nvPr/>
        </p:nvSpPr>
        <p:spPr>
          <a:xfrm rot="221800">
            <a:off x="4866166" y="630316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B606CFAF-DE00-1445-9961-22D414FA0C20}"/>
              </a:ext>
            </a:extLst>
          </p:cNvPr>
          <p:cNvGrpSpPr/>
          <p:nvPr/>
        </p:nvGrpSpPr>
        <p:grpSpPr>
          <a:xfrm>
            <a:off x="5004048" y="5913577"/>
            <a:ext cx="667233" cy="643508"/>
            <a:chOff x="1091891" y="1556792"/>
            <a:chExt cx="667233" cy="643508"/>
          </a:xfrm>
        </p:grpSpPr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CBC9A3A1-8338-3440-B809-426E8B47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930C549-E2AD-FE45-A444-B359173208C2}"/>
                </a:ext>
              </a:extLst>
            </p:cNvPr>
            <p:cNvSpPr txBox="1"/>
            <p:nvPr/>
          </p:nvSpPr>
          <p:spPr>
            <a:xfrm>
              <a:off x="1091891" y="173651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a+bc</a:t>
              </a:r>
              <a:endParaRPr kumimoji="1" lang="ja-JP" altLang="en-US"/>
            </a:p>
          </p:txBody>
        </p:sp>
      </p:grpSp>
      <p:sp>
        <p:nvSpPr>
          <p:cNvPr id="82" name="下矢印 81">
            <a:extLst>
              <a:ext uri="{FF2B5EF4-FFF2-40B4-BE49-F238E27FC236}">
                <a16:creationId xmlns:a16="http://schemas.microsoft.com/office/drawing/2014/main" id="{6F318F52-7223-924D-A232-6E0FF242A225}"/>
              </a:ext>
            </a:extLst>
          </p:cNvPr>
          <p:cNvSpPr/>
          <p:nvPr/>
        </p:nvSpPr>
        <p:spPr>
          <a:xfrm rot="16200000">
            <a:off x="4314361" y="433471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下矢印 82">
            <a:extLst>
              <a:ext uri="{FF2B5EF4-FFF2-40B4-BE49-F238E27FC236}">
                <a16:creationId xmlns:a16="http://schemas.microsoft.com/office/drawing/2014/main" id="{F0D19DFE-34DA-F24E-8FC6-1480DF24FE62}"/>
              </a:ext>
            </a:extLst>
          </p:cNvPr>
          <p:cNvSpPr/>
          <p:nvPr/>
        </p:nvSpPr>
        <p:spPr>
          <a:xfrm rot="16200000">
            <a:off x="713961" y="419069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下矢印 83">
            <a:extLst>
              <a:ext uri="{FF2B5EF4-FFF2-40B4-BE49-F238E27FC236}">
                <a16:creationId xmlns:a16="http://schemas.microsoft.com/office/drawing/2014/main" id="{FD0B9D67-174F-4240-88F1-322966A77491}"/>
              </a:ext>
            </a:extLst>
          </p:cNvPr>
          <p:cNvSpPr/>
          <p:nvPr/>
        </p:nvSpPr>
        <p:spPr>
          <a:xfrm rot="16200000">
            <a:off x="713960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下矢印 84">
            <a:extLst>
              <a:ext uri="{FF2B5EF4-FFF2-40B4-BE49-F238E27FC236}">
                <a16:creationId xmlns:a16="http://schemas.microsoft.com/office/drawing/2014/main" id="{9C13485E-838D-7542-A33A-17B53232D9A7}"/>
              </a:ext>
            </a:extLst>
          </p:cNvPr>
          <p:cNvSpPr/>
          <p:nvPr/>
        </p:nvSpPr>
        <p:spPr>
          <a:xfrm rot="16200000">
            <a:off x="4386368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フリーフォーム 85">
            <a:extLst>
              <a:ext uri="{FF2B5EF4-FFF2-40B4-BE49-F238E27FC236}">
                <a16:creationId xmlns:a16="http://schemas.microsoft.com/office/drawing/2014/main" id="{63D2CCD6-6B02-5245-9BE6-652D08AA9C49}"/>
              </a:ext>
            </a:extLst>
          </p:cNvPr>
          <p:cNvSpPr/>
          <p:nvPr/>
        </p:nvSpPr>
        <p:spPr>
          <a:xfrm>
            <a:off x="5311016" y="5549992"/>
            <a:ext cx="1198880" cy="541672"/>
          </a:xfrm>
          <a:custGeom>
            <a:avLst/>
            <a:gdLst>
              <a:gd name="connsiteX0" fmla="*/ 1198880 w 1198880"/>
              <a:gd name="connsiteY0" fmla="*/ 541672 h 541672"/>
              <a:gd name="connsiteX1" fmla="*/ 538480 w 1198880"/>
              <a:gd name="connsiteY1" fmla="*/ 3192 h 541672"/>
              <a:gd name="connsiteX2" fmla="*/ 0 w 1198880"/>
              <a:gd name="connsiteY2" fmla="*/ 358792 h 5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8880" h="541672">
                <a:moveTo>
                  <a:pt x="1198880" y="541672"/>
                </a:moveTo>
                <a:cubicBezTo>
                  <a:pt x="968586" y="287672"/>
                  <a:pt x="738293" y="33672"/>
                  <a:pt x="538480" y="3192"/>
                </a:cubicBezTo>
                <a:cubicBezTo>
                  <a:pt x="338667" y="-27288"/>
                  <a:pt x="169333" y="165752"/>
                  <a:pt x="0" y="35879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下矢印 86">
            <a:extLst>
              <a:ext uri="{FF2B5EF4-FFF2-40B4-BE49-F238E27FC236}">
                <a16:creationId xmlns:a16="http://schemas.microsoft.com/office/drawing/2014/main" id="{932D5B9C-FA17-6042-96FB-62D22DD0123E}"/>
              </a:ext>
            </a:extLst>
          </p:cNvPr>
          <p:cNvSpPr/>
          <p:nvPr/>
        </p:nvSpPr>
        <p:spPr>
          <a:xfrm rot="16200000">
            <a:off x="7595853" y="584688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平行四辺形 87">
            <a:extLst>
              <a:ext uri="{FF2B5EF4-FFF2-40B4-BE49-F238E27FC236}">
                <a16:creationId xmlns:a16="http://schemas.microsoft.com/office/drawing/2014/main" id="{B580CB9D-C1E6-4B44-AF41-F355388AA607}"/>
              </a:ext>
            </a:extLst>
          </p:cNvPr>
          <p:cNvSpPr/>
          <p:nvPr/>
        </p:nvSpPr>
        <p:spPr>
          <a:xfrm rot="221800">
            <a:off x="7890502" y="6231161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D552A00B-0381-5046-89BF-3123AE8B7FA2}"/>
              </a:ext>
            </a:extLst>
          </p:cNvPr>
          <p:cNvGrpSpPr/>
          <p:nvPr/>
        </p:nvGrpSpPr>
        <p:grpSpPr>
          <a:xfrm>
            <a:off x="8028385" y="5841569"/>
            <a:ext cx="667232" cy="643508"/>
            <a:chOff x="1091892" y="1556792"/>
            <a:chExt cx="667232" cy="643508"/>
          </a:xfrm>
        </p:grpSpPr>
        <p:pic>
          <p:nvPicPr>
            <p:cNvPr id="90" name="図 89">
              <a:extLst>
                <a:ext uri="{FF2B5EF4-FFF2-40B4-BE49-F238E27FC236}">
                  <a16:creationId xmlns:a16="http://schemas.microsoft.com/office/drawing/2014/main" id="{7D9C55A5-BD00-5D4F-AA48-D78F5B01B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7C89967-B58A-1049-B87C-05E482E843B9}"/>
                </a:ext>
              </a:extLst>
            </p:cNvPr>
            <p:cNvSpPr txBox="1"/>
            <p:nvPr/>
          </p:nvSpPr>
          <p:spPr>
            <a:xfrm>
              <a:off x="1091892" y="177281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a+bc</a:t>
              </a:r>
              <a:endParaRPr kumimoji="1" lang="ja-JP" altLang="en-US"/>
            </a:p>
          </p:txBody>
        </p:sp>
      </p:grpSp>
      <p:sp>
        <p:nvSpPr>
          <p:cNvPr id="92" name="下矢印 91">
            <a:extLst>
              <a:ext uri="{FF2B5EF4-FFF2-40B4-BE49-F238E27FC236}">
                <a16:creationId xmlns:a16="http://schemas.microsoft.com/office/drawing/2014/main" id="{D4619E2A-A015-1D48-A2AC-30A1F3CCE6F7}"/>
              </a:ext>
            </a:extLst>
          </p:cNvPr>
          <p:cNvSpPr/>
          <p:nvPr/>
        </p:nvSpPr>
        <p:spPr>
          <a:xfrm rot="16200000">
            <a:off x="4026327" y="1016103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593D305-BCA2-3C46-BD78-3C3C202AC562}"/>
              </a:ext>
            </a:extLst>
          </p:cNvPr>
          <p:cNvSpPr/>
          <p:nvPr/>
        </p:nvSpPr>
        <p:spPr>
          <a:xfrm>
            <a:off x="3491880" y="321297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BINARY_MULTIPLY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3B9B5A6-1AED-184A-B00D-1C504E0527EB}"/>
              </a:ext>
            </a:extLst>
          </p:cNvPr>
          <p:cNvSpPr/>
          <p:nvPr/>
        </p:nvSpPr>
        <p:spPr>
          <a:xfrm>
            <a:off x="3635896" y="5085184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94088912-20FB-8044-B604-80264C9A4D8E}"/>
              </a:ext>
            </a:extLst>
          </p:cNvPr>
          <p:cNvSpPr/>
          <p:nvPr/>
        </p:nvSpPr>
        <p:spPr>
          <a:xfrm>
            <a:off x="1187624" y="3645024"/>
            <a:ext cx="6336704" cy="144016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角丸四角形 95">
            <a:extLst>
              <a:ext uri="{FF2B5EF4-FFF2-40B4-BE49-F238E27FC236}">
                <a16:creationId xmlns:a16="http://schemas.microsoft.com/office/drawing/2014/main" id="{EBDFA31E-5BEE-3245-8710-D7AF2B7E7841}"/>
              </a:ext>
            </a:extLst>
          </p:cNvPr>
          <p:cNvSpPr/>
          <p:nvPr/>
        </p:nvSpPr>
        <p:spPr>
          <a:xfrm>
            <a:off x="1187624" y="5445224"/>
            <a:ext cx="6336704" cy="13053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276777-F683-0948-9AFE-D599DC0BB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BE75C-56B0-7040-B99F-CE953BF491EF}"/>
              </a:ext>
            </a:extLst>
          </p:cNvPr>
          <p:cNvSpPr txBox="1"/>
          <p:nvPr/>
        </p:nvSpPr>
        <p:spPr>
          <a:xfrm>
            <a:off x="251520" y="1412776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Python</a:t>
            </a:r>
            <a:r>
              <a:rPr kumimoji="1" lang="ja-JP" altLang="en-US" sz="3600"/>
              <a:t>が動く仕組み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4447BA-A136-5D48-9233-151B127A7F73}"/>
              </a:ext>
            </a:extLst>
          </p:cNvPr>
          <p:cNvSpPr txBox="1"/>
          <p:nvPr/>
        </p:nvSpPr>
        <p:spPr>
          <a:xfrm>
            <a:off x="827584" y="2132856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抽象構文木</a:t>
            </a:r>
            <a:endParaRPr kumimoji="1" lang="en-US" altLang="ja-JP" sz="3600"/>
          </a:p>
          <a:p>
            <a:r>
              <a:rPr lang="ja-JP" altLang="en-US" sz="3600"/>
              <a:t>仮想マシンとバイトコード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85067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AE0226-B846-BC4D-B3CE-ACE551047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今日これだけは覚えて欲しい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F0152E-FD0E-B841-A849-82A818E9AA33}"/>
              </a:ext>
            </a:extLst>
          </p:cNvPr>
          <p:cNvSpPr/>
          <p:nvPr/>
        </p:nvSpPr>
        <p:spPr>
          <a:xfrm>
            <a:off x="5863389" y="412054"/>
            <a:ext cx="2093496" cy="587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E4C5D1-4B0A-654F-A275-B4D4524DE236}"/>
              </a:ext>
            </a:extLst>
          </p:cNvPr>
          <p:cNvSpPr/>
          <p:nvPr/>
        </p:nvSpPr>
        <p:spPr>
          <a:xfrm>
            <a:off x="5863389" y="620601"/>
            <a:ext cx="2093496" cy="587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DCE67BD4-EDD0-A843-A981-56F29D596209}"/>
              </a:ext>
            </a:extLst>
          </p:cNvPr>
          <p:cNvSpPr/>
          <p:nvPr/>
        </p:nvSpPr>
        <p:spPr>
          <a:xfrm>
            <a:off x="4195011" y="786063"/>
            <a:ext cx="657726" cy="537411"/>
          </a:xfrm>
          <a:custGeom>
            <a:avLst/>
            <a:gdLst>
              <a:gd name="connsiteX0" fmla="*/ 657726 w 657726"/>
              <a:gd name="connsiteY0" fmla="*/ 0 h 537411"/>
              <a:gd name="connsiteX1" fmla="*/ 585536 w 657726"/>
              <a:gd name="connsiteY1" fmla="*/ 112295 h 537411"/>
              <a:gd name="connsiteX2" fmla="*/ 561473 w 657726"/>
              <a:gd name="connsiteY2" fmla="*/ 144379 h 537411"/>
              <a:gd name="connsiteX3" fmla="*/ 537410 w 657726"/>
              <a:gd name="connsiteY3" fmla="*/ 184484 h 537411"/>
              <a:gd name="connsiteX4" fmla="*/ 497305 w 657726"/>
              <a:gd name="connsiteY4" fmla="*/ 216569 h 537411"/>
              <a:gd name="connsiteX5" fmla="*/ 385010 w 657726"/>
              <a:gd name="connsiteY5" fmla="*/ 312821 h 537411"/>
              <a:gd name="connsiteX6" fmla="*/ 328863 w 657726"/>
              <a:gd name="connsiteY6" fmla="*/ 360948 h 537411"/>
              <a:gd name="connsiteX7" fmla="*/ 264694 w 657726"/>
              <a:gd name="connsiteY7" fmla="*/ 401053 h 537411"/>
              <a:gd name="connsiteX8" fmla="*/ 184484 w 657726"/>
              <a:gd name="connsiteY8" fmla="*/ 449179 h 537411"/>
              <a:gd name="connsiteX9" fmla="*/ 104273 w 657726"/>
              <a:gd name="connsiteY9" fmla="*/ 489284 h 537411"/>
              <a:gd name="connsiteX10" fmla="*/ 72189 w 657726"/>
              <a:gd name="connsiteY10" fmla="*/ 505326 h 537411"/>
              <a:gd name="connsiteX11" fmla="*/ 48126 w 657726"/>
              <a:gd name="connsiteY11" fmla="*/ 513348 h 537411"/>
              <a:gd name="connsiteX12" fmla="*/ 24063 w 657726"/>
              <a:gd name="connsiteY12" fmla="*/ 529390 h 537411"/>
              <a:gd name="connsiteX13" fmla="*/ 0 w 657726"/>
              <a:gd name="connsiteY13" fmla="*/ 5374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7726" h="537411">
                <a:moveTo>
                  <a:pt x="657726" y="0"/>
                </a:moveTo>
                <a:cubicBezTo>
                  <a:pt x="608875" y="109916"/>
                  <a:pt x="650788" y="38888"/>
                  <a:pt x="585536" y="112295"/>
                </a:cubicBezTo>
                <a:cubicBezTo>
                  <a:pt x="576654" y="122287"/>
                  <a:pt x="568888" y="133256"/>
                  <a:pt x="561473" y="144379"/>
                </a:cubicBezTo>
                <a:cubicBezTo>
                  <a:pt x="552825" y="157351"/>
                  <a:pt x="547767" y="172832"/>
                  <a:pt x="537410" y="184484"/>
                </a:cubicBezTo>
                <a:cubicBezTo>
                  <a:pt x="526036" y="197280"/>
                  <a:pt x="509850" y="204920"/>
                  <a:pt x="497305" y="216569"/>
                </a:cubicBezTo>
                <a:cubicBezTo>
                  <a:pt x="352904" y="350656"/>
                  <a:pt x="482327" y="247943"/>
                  <a:pt x="385010" y="312821"/>
                </a:cubicBezTo>
                <a:cubicBezTo>
                  <a:pt x="332227" y="348010"/>
                  <a:pt x="372242" y="323766"/>
                  <a:pt x="328863" y="360948"/>
                </a:cubicBezTo>
                <a:cubicBezTo>
                  <a:pt x="290525" y="393809"/>
                  <a:pt x="305772" y="377580"/>
                  <a:pt x="264694" y="401053"/>
                </a:cubicBezTo>
                <a:cubicBezTo>
                  <a:pt x="237622" y="416523"/>
                  <a:pt x="213434" y="437599"/>
                  <a:pt x="184484" y="449179"/>
                </a:cubicBezTo>
                <a:cubicBezTo>
                  <a:pt x="116063" y="476547"/>
                  <a:pt x="171710" y="451819"/>
                  <a:pt x="104273" y="489284"/>
                </a:cubicBezTo>
                <a:cubicBezTo>
                  <a:pt x="93821" y="495091"/>
                  <a:pt x="83179" y="500616"/>
                  <a:pt x="72189" y="505326"/>
                </a:cubicBezTo>
                <a:cubicBezTo>
                  <a:pt x="64418" y="508657"/>
                  <a:pt x="55688" y="509567"/>
                  <a:pt x="48126" y="513348"/>
                </a:cubicBezTo>
                <a:cubicBezTo>
                  <a:pt x="39504" y="517659"/>
                  <a:pt x="32685" y="525079"/>
                  <a:pt x="24063" y="529390"/>
                </a:cubicBezTo>
                <a:cubicBezTo>
                  <a:pt x="16501" y="533171"/>
                  <a:pt x="0" y="537411"/>
                  <a:pt x="0" y="53741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846058CD-FB65-7A41-A67B-98232D89A9B9}"/>
              </a:ext>
            </a:extLst>
          </p:cNvPr>
          <p:cNvSpPr/>
          <p:nvPr/>
        </p:nvSpPr>
        <p:spPr>
          <a:xfrm>
            <a:off x="4828674" y="794084"/>
            <a:ext cx="858252" cy="433137"/>
          </a:xfrm>
          <a:custGeom>
            <a:avLst/>
            <a:gdLst>
              <a:gd name="connsiteX0" fmla="*/ 0 w 858252"/>
              <a:gd name="connsiteY0" fmla="*/ 0 h 433137"/>
              <a:gd name="connsiteX1" fmla="*/ 40105 w 858252"/>
              <a:gd name="connsiteY1" fmla="*/ 56148 h 433137"/>
              <a:gd name="connsiteX2" fmla="*/ 128337 w 858252"/>
              <a:gd name="connsiteY2" fmla="*/ 136358 h 433137"/>
              <a:gd name="connsiteX3" fmla="*/ 176463 w 858252"/>
              <a:gd name="connsiteY3" fmla="*/ 184485 h 433137"/>
              <a:gd name="connsiteX4" fmla="*/ 224589 w 858252"/>
              <a:gd name="connsiteY4" fmla="*/ 224590 h 433137"/>
              <a:gd name="connsiteX5" fmla="*/ 352926 w 858252"/>
              <a:gd name="connsiteY5" fmla="*/ 336885 h 433137"/>
              <a:gd name="connsiteX6" fmla="*/ 409073 w 858252"/>
              <a:gd name="connsiteY6" fmla="*/ 368969 h 433137"/>
              <a:gd name="connsiteX7" fmla="*/ 457200 w 858252"/>
              <a:gd name="connsiteY7" fmla="*/ 409074 h 433137"/>
              <a:gd name="connsiteX8" fmla="*/ 489284 w 858252"/>
              <a:gd name="connsiteY8" fmla="*/ 417095 h 433137"/>
              <a:gd name="connsiteX9" fmla="*/ 537410 w 858252"/>
              <a:gd name="connsiteY9" fmla="*/ 433137 h 433137"/>
              <a:gd name="connsiteX10" fmla="*/ 858252 w 858252"/>
              <a:gd name="connsiteY10" fmla="*/ 433137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8252" h="433137">
                <a:moveTo>
                  <a:pt x="0" y="0"/>
                </a:moveTo>
                <a:cubicBezTo>
                  <a:pt x="13368" y="18716"/>
                  <a:pt x="25541" y="38347"/>
                  <a:pt x="40105" y="56148"/>
                </a:cubicBezTo>
                <a:cubicBezTo>
                  <a:pt x="61985" y="82890"/>
                  <a:pt x="105745" y="115504"/>
                  <a:pt x="128337" y="136358"/>
                </a:cubicBezTo>
                <a:cubicBezTo>
                  <a:pt x="145008" y="151746"/>
                  <a:pt x="159739" y="169155"/>
                  <a:pt x="176463" y="184485"/>
                </a:cubicBezTo>
                <a:cubicBezTo>
                  <a:pt x="191856" y="198596"/>
                  <a:pt x="209196" y="210480"/>
                  <a:pt x="224589" y="224590"/>
                </a:cubicBezTo>
                <a:cubicBezTo>
                  <a:pt x="271429" y="267527"/>
                  <a:pt x="293482" y="302917"/>
                  <a:pt x="352926" y="336885"/>
                </a:cubicBezTo>
                <a:cubicBezTo>
                  <a:pt x="371642" y="347580"/>
                  <a:pt x="391414" y="356608"/>
                  <a:pt x="409073" y="368969"/>
                </a:cubicBezTo>
                <a:cubicBezTo>
                  <a:pt x="439501" y="390268"/>
                  <a:pt x="424084" y="394881"/>
                  <a:pt x="457200" y="409074"/>
                </a:cubicBezTo>
                <a:cubicBezTo>
                  <a:pt x="467332" y="413416"/>
                  <a:pt x="478725" y="413927"/>
                  <a:pt x="489284" y="417095"/>
                </a:cubicBezTo>
                <a:cubicBezTo>
                  <a:pt x="505481" y="421954"/>
                  <a:pt x="520500" y="433137"/>
                  <a:pt x="537410" y="433137"/>
                </a:cubicBezTo>
                <a:lnTo>
                  <a:pt x="858252" y="43313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520BCA-03BA-F746-A6B6-2426595D5DB6}"/>
              </a:ext>
            </a:extLst>
          </p:cNvPr>
          <p:cNvSpPr/>
          <p:nvPr/>
        </p:nvSpPr>
        <p:spPr>
          <a:xfrm>
            <a:off x="6052228" y="82999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なくて良い</a:t>
            </a:r>
            <a:endParaRPr lang="ja-JP" altLang="en-US" sz="2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73C5C3-F382-5D46-9C45-CD23AE5D4A03}"/>
              </a:ext>
            </a:extLst>
          </p:cNvPr>
          <p:cNvSpPr/>
          <p:nvPr/>
        </p:nvSpPr>
        <p:spPr>
          <a:xfrm>
            <a:off x="4351765" y="11428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別に</a:t>
            </a:r>
            <a:endParaRPr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90A57A-C839-6F40-AD4F-115A9A35427A}"/>
              </a:ext>
            </a:extLst>
          </p:cNvPr>
          <p:cNvSpPr txBox="1"/>
          <p:nvPr/>
        </p:nvSpPr>
        <p:spPr>
          <a:xfrm>
            <a:off x="208548" y="2013284"/>
            <a:ext cx="8758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・</a:t>
            </a:r>
            <a:r>
              <a:rPr kumimoji="1" lang="en-US" altLang="ja-JP" sz="2800"/>
              <a:t>Python</a:t>
            </a:r>
            <a:r>
              <a:rPr kumimoji="1" lang="ja-JP" altLang="en-US" sz="2800"/>
              <a:t>ではプログラムを</a:t>
            </a:r>
            <a:r>
              <a:rPr lang="ja-JP" altLang="en-US" sz="2800">
                <a:solidFill>
                  <a:srgbClr val="FF0000"/>
                </a:solidFill>
              </a:rPr>
              <a:t>抽象構文木</a:t>
            </a:r>
            <a:r>
              <a:rPr lang="ja-JP" altLang="en-US" sz="2800"/>
              <a:t>に、さらに</a:t>
            </a:r>
            <a:endParaRPr lang="en-US" altLang="ja-JP" sz="2800"/>
          </a:p>
          <a:p>
            <a:r>
              <a:rPr lang="ja-JP" altLang="en-US" sz="2800"/>
              <a:t>　</a:t>
            </a:r>
            <a:r>
              <a:rPr lang="ja-JP" altLang="en-US" sz="2800">
                <a:solidFill>
                  <a:srgbClr val="FF0000"/>
                </a:solidFill>
              </a:rPr>
              <a:t>バイトコード</a:t>
            </a:r>
            <a:r>
              <a:rPr lang="ja-JP" altLang="en-US" sz="2800"/>
              <a:t>に変換し、</a:t>
            </a:r>
            <a:r>
              <a:rPr lang="ja-JP" altLang="en-US" sz="2800">
                <a:solidFill>
                  <a:srgbClr val="FF0000"/>
                </a:solidFill>
              </a:rPr>
              <a:t>仮想マシン</a:t>
            </a:r>
            <a:r>
              <a:rPr lang="ja-JP" altLang="en-US" sz="2800"/>
              <a:t>上で実行する</a:t>
            </a:r>
            <a:endParaRPr lang="en-US" altLang="ja-JP" sz="2800"/>
          </a:p>
          <a:p>
            <a:r>
              <a:rPr lang="ja-JP" altLang="en-US" sz="2800"/>
              <a:t>・</a:t>
            </a:r>
            <a:r>
              <a:rPr kumimoji="1" lang="ja-JP" altLang="en-US" sz="2800"/>
              <a:t>バイトコードは仮想的なコンピュータの</a:t>
            </a:r>
            <a:r>
              <a:rPr kumimoji="1" lang="ja-JP" altLang="en-US" sz="2800">
                <a:solidFill>
                  <a:srgbClr val="011893"/>
                </a:solidFill>
              </a:rPr>
              <a:t>アセンブリ</a:t>
            </a:r>
            <a:endParaRPr kumimoji="1" lang="en-US" altLang="ja-JP" sz="2800">
              <a:solidFill>
                <a:srgbClr val="011893"/>
              </a:solidFill>
            </a:endParaRPr>
          </a:p>
          <a:p>
            <a:r>
              <a:rPr lang="ja-JP" altLang="en-US" sz="2800"/>
              <a:t>・</a:t>
            </a:r>
            <a:r>
              <a:rPr lang="en-US" altLang="ja-JP" sz="2800"/>
              <a:t>Python</a:t>
            </a:r>
            <a:r>
              <a:rPr lang="ja-JP" altLang="en-US" sz="2800"/>
              <a:t>の仮想マシンは</a:t>
            </a:r>
            <a:r>
              <a:rPr lang="ja-JP" altLang="en-US" sz="2800">
                <a:solidFill>
                  <a:srgbClr val="FF0000"/>
                </a:solidFill>
              </a:rPr>
              <a:t>スタックマシン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kumimoji="1" lang="ja-JP" altLang="en-US" sz="2800"/>
              <a:t>・スタックマシンと逆ポーランド記法は相性が良い</a:t>
            </a:r>
          </a:p>
        </p:txBody>
      </p:sp>
    </p:spTree>
    <p:extLst>
      <p:ext uri="{BB962C8B-B14F-4D97-AF65-F5344CB8AC3E}">
        <p14:creationId xmlns:p14="http://schemas.microsoft.com/office/powerpoint/2010/main" val="53502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1-1</a:t>
            </a:r>
            <a:r>
              <a:rPr kumimoji="1" lang="ja-JP" altLang="en-US" dirty="0"/>
              <a:t>：抽象構文木の確認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71F78-0A20-134B-BEA2-FD8D5B5BAE48}"/>
              </a:ext>
            </a:extLst>
          </p:cNvPr>
          <p:cNvSpPr txBox="1"/>
          <p:nvPr/>
        </p:nvSpPr>
        <p:spPr>
          <a:xfrm>
            <a:off x="395536" y="1772816"/>
            <a:ext cx="188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08ABD9-B6C3-5C48-A070-2E07706F4428}"/>
              </a:ext>
            </a:extLst>
          </p:cNvPr>
          <p:cNvSpPr txBox="1"/>
          <p:nvPr/>
        </p:nvSpPr>
        <p:spPr>
          <a:xfrm>
            <a:off x="3624848" y="1814345"/>
            <a:ext cx="203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080238-8475-E442-A930-132BA4FF3D1E}"/>
              </a:ext>
            </a:extLst>
          </p:cNvPr>
          <p:cNvSpPr txBox="1"/>
          <p:nvPr/>
        </p:nvSpPr>
        <p:spPr>
          <a:xfrm>
            <a:off x="3203848" y="22768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Abstract Syntax Tree,  AST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0D7198-3ABA-1E4D-9B39-1BAB4E536897}"/>
              </a:ext>
            </a:extLst>
          </p:cNvPr>
          <p:cNvSpPr txBox="1"/>
          <p:nvPr/>
        </p:nvSpPr>
        <p:spPr>
          <a:xfrm>
            <a:off x="6588224" y="1844824"/>
            <a:ext cx="222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バイトコード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D8F26-6E3E-B041-BBB3-D9B0E0E7BB5F}"/>
              </a:ext>
            </a:extLst>
          </p:cNvPr>
          <p:cNvSpPr txBox="1"/>
          <p:nvPr/>
        </p:nvSpPr>
        <p:spPr>
          <a:xfrm>
            <a:off x="6588224" y="3212976"/>
            <a:ext cx="20882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LOAD_CONST 3</a:t>
            </a:r>
          </a:p>
          <a:p>
            <a:r>
              <a:rPr kumimoji="1" lang="en-US" altLang="ja-JP" dirty="0"/>
              <a:t>LOAD_CONST 4</a:t>
            </a:r>
          </a:p>
          <a:p>
            <a:r>
              <a:rPr lang="en-US" altLang="ja-JP" dirty="0"/>
              <a:t>BINARY_ADD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2F8B4-B89B-3844-9C17-C6ACC5B31527}"/>
              </a:ext>
            </a:extLst>
          </p:cNvPr>
          <p:cNvSpPr txBox="1"/>
          <p:nvPr/>
        </p:nvSpPr>
        <p:spPr>
          <a:xfrm>
            <a:off x="6628864" y="2276871"/>
            <a:ext cx="184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Byte Code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75843D-402E-A74B-AE1B-9FF35057AE55}"/>
              </a:ext>
            </a:extLst>
          </p:cNvPr>
          <p:cNvSpPr txBox="1"/>
          <p:nvPr/>
        </p:nvSpPr>
        <p:spPr>
          <a:xfrm>
            <a:off x="429363" y="2185596"/>
            <a:ext cx="198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Programming Language</a:t>
            </a:r>
            <a:endParaRPr kumimoji="1" lang="ja-JP" altLang="en-US" sz="2000" dirty="0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34483BC9-5D11-8546-B044-90D22E8692C0}"/>
              </a:ext>
            </a:extLst>
          </p:cNvPr>
          <p:cNvSpPr/>
          <p:nvPr/>
        </p:nvSpPr>
        <p:spPr>
          <a:xfrm rot="16200000">
            <a:off x="2451075" y="3461693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837F75AF-5B2A-454E-ADE2-14FD81DF4C7F}"/>
              </a:ext>
            </a:extLst>
          </p:cNvPr>
          <p:cNvSpPr/>
          <p:nvPr/>
        </p:nvSpPr>
        <p:spPr>
          <a:xfrm rot="16200000">
            <a:off x="5979467" y="3461693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79BABF5-6519-894F-B553-7857A61FAEBE}"/>
              </a:ext>
            </a:extLst>
          </p:cNvPr>
          <p:cNvGrpSpPr/>
          <p:nvPr/>
        </p:nvGrpSpPr>
        <p:grpSpPr>
          <a:xfrm>
            <a:off x="3563888" y="3068960"/>
            <a:ext cx="1728192" cy="1152128"/>
            <a:chOff x="2339752" y="2780928"/>
            <a:chExt cx="1944216" cy="1296144"/>
          </a:xfrm>
        </p:grpSpPr>
        <p:sp>
          <p:nvSpPr>
            <p:cNvPr id="14" name="円/楕円 36">
              <a:extLst>
                <a:ext uri="{FF2B5EF4-FFF2-40B4-BE49-F238E27FC236}">
                  <a16:creationId xmlns:a16="http://schemas.microsoft.com/office/drawing/2014/main" id="{AB7755D6-A814-5744-983F-E6CB6AFE0E22}"/>
                </a:ext>
              </a:extLst>
            </p:cNvPr>
            <p:cNvSpPr/>
            <p:nvPr/>
          </p:nvSpPr>
          <p:spPr>
            <a:xfrm>
              <a:off x="2339752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円/楕円 37">
              <a:extLst>
                <a:ext uri="{FF2B5EF4-FFF2-40B4-BE49-F238E27FC236}">
                  <a16:creationId xmlns:a16="http://schemas.microsoft.com/office/drawing/2014/main" id="{4323BC04-06B6-784D-B355-5D3CF2B9C503}"/>
                </a:ext>
              </a:extLst>
            </p:cNvPr>
            <p:cNvSpPr/>
            <p:nvPr/>
          </p:nvSpPr>
          <p:spPr>
            <a:xfrm>
              <a:off x="2987824" y="27809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6" name="円/楕円 38">
              <a:extLst>
                <a:ext uri="{FF2B5EF4-FFF2-40B4-BE49-F238E27FC236}">
                  <a16:creationId xmlns:a16="http://schemas.microsoft.com/office/drawing/2014/main" id="{162CFF6F-ACF7-FE46-9AF0-C2E35852AE94}"/>
                </a:ext>
              </a:extLst>
            </p:cNvPr>
            <p:cNvSpPr/>
            <p:nvPr/>
          </p:nvSpPr>
          <p:spPr>
            <a:xfrm>
              <a:off x="3707904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66405ED-FA3B-1E48-9467-D6A611A941A0}"/>
                </a:ext>
              </a:extLst>
            </p:cNvPr>
            <p:cNvCxnSpPr>
              <a:cxnSpLocks/>
              <a:stCxn id="15" idx="3"/>
              <a:endCxn id="14" idx="7"/>
            </p:cNvCxnSpPr>
            <p:nvPr/>
          </p:nvCxnSpPr>
          <p:spPr>
            <a:xfrm flipH="1">
              <a:off x="2831453" y="3272629"/>
              <a:ext cx="240734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0BE2397-D8B1-C345-965F-99C3F90E2D0F}"/>
                </a:ext>
              </a:extLst>
            </p:cNvPr>
            <p:cNvCxnSpPr>
              <a:stCxn id="15" idx="5"/>
              <a:endCxn id="16" idx="1"/>
            </p:cNvCxnSpPr>
            <p:nvPr/>
          </p:nvCxnSpPr>
          <p:spPr>
            <a:xfrm>
              <a:off x="3479525" y="3272629"/>
              <a:ext cx="312742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539552" y="3284984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"3 + 4"</a:t>
            </a:r>
            <a:endParaRPr kumimoji="1" lang="ja-JP" altLang="en-US" sz="3600" dirty="0"/>
          </a:p>
        </p:txBody>
      </p:sp>
      <p:pic>
        <p:nvPicPr>
          <p:cNvPr id="1026" name="Picture 2" descr="女性教師のイラスト（職業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09120"/>
            <a:ext cx="1337471" cy="20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/>
          <p:cNvSpPr/>
          <p:nvPr/>
        </p:nvSpPr>
        <p:spPr>
          <a:xfrm>
            <a:off x="2987824" y="1628800"/>
            <a:ext cx="2952328" cy="27363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47864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ここを確認する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7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1-2</a:t>
            </a:r>
            <a:r>
              <a:rPr lang="ja-JP" altLang="en-US" dirty="0"/>
              <a:t>：バイトコードの確認</a:t>
            </a:r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71F78-0A20-134B-BEA2-FD8D5B5BAE48}"/>
              </a:ext>
            </a:extLst>
          </p:cNvPr>
          <p:cNvSpPr txBox="1"/>
          <p:nvPr/>
        </p:nvSpPr>
        <p:spPr>
          <a:xfrm>
            <a:off x="395536" y="1772816"/>
            <a:ext cx="188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08ABD9-B6C3-5C48-A070-2E07706F4428}"/>
              </a:ext>
            </a:extLst>
          </p:cNvPr>
          <p:cNvSpPr txBox="1"/>
          <p:nvPr/>
        </p:nvSpPr>
        <p:spPr>
          <a:xfrm>
            <a:off x="3624848" y="1814345"/>
            <a:ext cx="203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080238-8475-E442-A930-132BA4FF3D1E}"/>
              </a:ext>
            </a:extLst>
          </p:cNvPr>
          <p:cNvSpPr txBox="1"/>
          <p:nvPr/>
        </p:nvSpPr>
        <p:spPr>
          <a:xfrm>
            <a:off x="3203848" y="22768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Abstract Syntax Tree,  AST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0D7198-3ABA-1E4D-9B39-1BAB4E536897}"/>
              </a:ext>
            </a:extLst>
          </p:cNvPr>
          <p:cNvSpPr txBox="1"/>
          <p:nvPr/>
        </p:nvSpPr>
        <p:spPr>
          <a:xfrm>
            <a:off x="6588224" y="1844824"/>
            <a:ext cx="222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バイトコード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D8F26-6E3E-B041-BBB3-D9B0E0E7BB5F}"/>
              </a:ext>
            </a:extLst>
          </p:cNvPr>
          <p:cNvSpPr txBox="1"/>
          <p:nvPr/>
        </p:nvSpPr>
        <p:spPr>
          <a:xfrm>
            <a:off x="6588224" y="3212976"/>
            <a:ext cx="20882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LOAD_CONST 3</a:t>
            </a:r>
          </a:p>
          <a:p>
            <a:r>
              <a:rPr kumimoji="1" lang="en-US" altLang="ja-JP" dirty="0"/>
              <a:t>LOAD_CONST 4</a:t>
            </a:r>
          </a:p>
          <a:p>
            <a:r>
              <a:rPr lang="en-US" altLang="ja-JP" dirty="0"/>
              <a:t>BINARY_ADD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2F8B4-B89B-3844-9C17-C6ACC5B31527}"/>
              </a:ext>
            </a:extLst>
          </p:cNvPr>
          <p:cNvSpPr txBox="1"/>
          <p:nvPr/>
        </p:nvSpPr>
        <p:spPr>
          <a:xfrm>
            <a:off x="6628864" y="2276871"/>
            <a:ext cx="184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Byte Code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75843D-402E-A74B-AE1B-9FF35057AE55}"/>
              </a:ext>
            </a:extLst>
          </p:cNvPr>
          <p:cNvSpPr txBox="1"/>
          <p:nvPr/>
        </p:nvSpPr>
        <p:spPr>
          <a:xfrm>
            <a:off x="429363" y="2185596"/>
            <a:ext cx="198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Programming Language</a:t>
            </a:r>
            <a:endParaRPr kumimoji="1" lang="ja-JP" altLang="en-US" sz="2000" dirty="0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34483BC9-5D11-8546-B044-90D22E8692C0}"/>
              </a:ext>
            </a:extLst>
          </p:cNvPr>
          <p:cNvSpPr/>
          <p:nvPr/>
        </p:nvSpPr>
        <p:spPr>
          <a:xfrm rot="16200000">
            <a:off x="2451075" y="3461693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837F75AF-5B2A-454E-ADE2-14FD81DF4C7F}"/>
              </a:ext>
            </a:extLst>
          </p:cNvPr>
          <p:cNvSpPr/>
          <p:nvPr/>
        </p:nvSpPr>
        <p:spPr>
          <a:xfrm rot="16200000">
            <a:off x="5979467" y="3461693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9BABF5-6519-894F-B553-7857A61FAEBE}"/>
              </a:ext>
            </a:extLst>
          </p:cNvPr>
          <p:cNvGrpSpPr/>
          <p:nvPr/>
        </p:nvGrpSpPr>
        <p:grpSpPr>
          <a:xfrm>
            <a:off x="3563888" y="3068960"/>
            <a:ext cx="1728192" cy="1152128"/>
            <a:chOff x="2339752" y="2780928"/>
            <a:chExt cx="1944216" cy="1296144"/>
          </a:xfrm>
        </p:grpSpPr>
        <p:sp>
          <p:nvSpPr>
            <p:cNvPr id="13" name="円/楕円 36">
              <a:extLst>
                <a:ext uri="{FF2B5EF4-FFF2-40B4-BE49-F238E27FC236}">
                  <a16:creationId xmlns:a16="http://schemas.microsoft.com/office/drawing/2014/main" id="{AB7755D6-A814-5744-983F-E6CB6AFE0E22}"/>
                </a:ext>
              </a:extLst>
            </p:cNvPr>
            <p:cNvSpPr/>
            <p:nvPr/>
          </p:nvSpPr>
          <p:spPr>
            <a:xfrm>
              <a:off x="2339752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円/楕円 37">
              <a:extLst>
                <a:ext uri="{FF2B5EF4-FFF2-40B4-BE49-F238E27FC236}">
                  <a16:creationId xmlns:a16="http://schemas.microsoft.com/office/drawing/2014/main" id="{4323BC04-06B6-784D-B355-5D3CF2B9C503}"/>
                </a:ext>
              </a:extLst>
            </p:cNvPr>
            <p:cNvSpPr/>
            <p:nvPr/>
          </p:nvSpPr>
          <p:spPr>
            <a:xfrm>
              <a:off x="2987824" y="27809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5" name="円/楕円 38">
              <a:extLst>
                <a:ext uri="{FF2B5EF4-FFF2-40B4-BE49-F238E27FC236}">
                  <a16:creationId xmlns:a16="http://schemas.microsoft.com/office/drawing/2014/main" id="{162CFF6F-ACF7-FE46-9AF0-C2E35852AE94}"/>
                </a:ext>
              </a:extLst>
            </p:cNvPr>
            <p:cNvSpPr/>
            <p:nvPr/>
          </p:nvSpPr>
          <p:spPr>
            <a:xfrm>
              <a:off x="3707904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66405ED-FA3B-1E48-9467-D6A611A941A0}"/>
                </a:ext>
              </a:extLst>
            </p:cNvPr>
            <p:cNvCxnSpPr>
              <a:cxnSpLocks/>
              <a:stCxn id="14" idx="3"/>
              <a:endCxn id="13" idx="7"/>
            </p:cNvCxnSpPr>
            <p:nvPr/>
          </p:nvCxnSpPr>
          <p:spPr>
            <a:xfrm flipH="1">
              <a:off x="2831453" y="3272629"/>
              <a:ext cx="240734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0BE2397-D8B1-C345-965F-99C3F90E2D0F}"/>
                </a:ext>
              </a:extLst>
            </p:cNvPr>
            <p:cNvCxnSpPr>
              <a:stCxn id="14" idx="5"/>
              <a:endCxn id="15" idx="1"/>
            </p:cNvCxnSpPr>
            <p:nvPr/>
          </p:nvCxnSpPr>
          <p:spPr>
            <a:xfrm>
              <a:off x="3479525" y="3272629"/>
              <a:ext cx="312742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539552" y="3284984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"3 + 4"</a:t>
            </a:r>
            <a:endParaRPr kumimoji="1" lang="ja-JP" altLang="en-US" sz="3600" dirty="0"/>
          </a:p>
        </p:txBody>
      </p:sp>
      <p:pic>
        <p:nvPicPr>
          <p:cNvPr id="19" name="Picture 2" descr="女性教師のイラスト（職業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53136"/>
            <a:ext cx="1337471" cy="20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/>
          <p:cNvSpPr/>
          <p:nvPr/>
        </p:nvSpPr>
        <p:spPr>
          <a:xfrm>
            <a:off x="6444208" y="1628800"/>
            <a:ext cx="2448272" cy="27363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16216" y="10527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ここを確認する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324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：スタックマシンの実装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スタックマシンで計算機を</a:t>
            </a:r>
            <a:r>
              <a:rPr lang="ja-JP" altLang="en-US" sz="2800" dirty="0"/>
              <a:t>実装する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771F78-0A20-134B-BEA2-FD8D5B5BAE48}"/>
              </a:ext>
            </a:extLst>
          </p:cNvPr>
          <p:cNvSpPr txBox="1"/>
          <p:nvPr/>
        </p:nvSpPr>
        <p:spPr>
          <a:xfrm>
            <a:off x="264632" y="2488496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08ABD9-B6C3-5C48-A070-2E07706F4428}"/>
              </a:ext>
            </a:extLst>
          </p:cNvPr>
          <p:cNvSpPr txBox="1"/>
          <p:nvPr/>
        </p:nvSpPr>
        <p:spPr>
          <a:xfrm>
            <a:off x="2712016" y="24884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080238-8475-E442-A930-132BA4FF3D1E}"/>
              </a:ext>
            </a:extLst>
          </p:cNvPr>
          <p:cNvSpPr txBox="1"/>
          <p:nvPr/>
        </p:nvSpPr>
        <p:spPr>
          <a:xfrm>
            <a:off x="2291016" y="2951024"/>
            <a:ext cx="22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Abstract Syntax Tree,  AST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0D7198-3ABA-1E4D-9B39-1BAB4E536897}"/>
              </a:ext>
            </a:extLst>
          </p:cNvPr>
          <p:cNvSpPr txBox="1"/>
          <p:nvPr/>
        </p:nvSpPr>
        <p:spPr>
          <a:xfrm>
            <a:off x="4873144" y="2488496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</a:rPr>
              <a:t>バイトコード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6D8F26-6E3E-B041-BBB3-D9B0E0E7BB5F}"/>
              </a:ext>
            </a:extLst>
          </p:cNvPr>
          <p:cNvSpPr txBox="1"/>
          <p:nvPr/>
        </p:nvSpPr>
        <p:spPr>
          <a:xfrm>
            <a:off x="4905399" y="3611921"/>
            <a:ext cx="16360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LOAD_CONST 3</a:t>
            </a:r>
          </a:p>
          <a:p>
            <a:r>
              <a:rPr kumimoji="1" lang="en-US" altLang="ja-JP" sz="1400" dirty="0"/>
              <a:t>LOAD_CONST 4</a:t>
            </a:r>
          </a:p>
          <a:p>
            <a:r>
              <a:rPr lang="en-US" altLang="ja-JP" sz="1400" dirty="0"/>
              <a:t>BINARY_ADD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32F8B4-B89B-3844-9C17-C6ACC5B31527}"/>
              </a:ext>
            </a:extLst>
          </p:cNvPr>
          <p:cNvSpPr txBox="1"/>
          <p:nvPr/>
        </p:nvSpPr>
        <p:spPr>
          <a:xfrm>
            <a:off x="4913784" y="2961184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75843D-402E-A74B-AE1B-9FF35057AE55}"/>
              </a:ext>
            </a:extLst>
          </p:cNvPr>
          <p:cNvSpPr txBox="1"/>
          <p:nvPr/>
        </p:nvSpPr>
        <p:spPr>
          <a:xfrm>
            <a:off x="298459" y="2869908"/>
            <a:ext cx="15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34483BC9-5D11-8546-B044-90D22E8692C0}"/>
              </a:ext>
            </a:extLst>
          </p:cNvPr>
          <p:cNvSpPr/>
          <p:nvPr/>
        </p:nvSpPr>
        <p:spPr>
          <a:xfrm rot="16200000">
            <a:off x="1653555" y="3847813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837F75AF-5B2A-454E-ADE2-14FD81DF4C7F}"/>
              </a:ext>
            </a:extLst>
          </p:cNvPr>
          <p:cNvSpPr/>
          <p:nvPr/>
        </p:nvSpPr>
        <p:spPr>
          <a:xfrm rot="16200000">
            <a:off x="4336395" y="3857973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436F2ED-2DF0-F440-AD90-A391BFCC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601" y="3822968"/>
            <a:ext cx="616136" cy="755068"/>
          </a:xfrm>
          <a:prstGeom prst="rect">
            <a:avLst/>
          </a:prstGeom>
        </p:spPr>
      </p:pic>
      <p:sp>
        <p:nvSpPr>
          <p:cNvPr id="15" name="円/楕円 26">
            <a:extLst>
              <a:ext uri="{FF2B5EF4-FFF2-40B4-BE49-F238E27FC236}">
                <a16:creationId xmlns:a16="http://schemas.microsoft.com/office/drawing/2014/main" id="{0B815EE6-D40E-4246-BE06-D64C0A00C386}"/>
              </a:ext>
            </a:extLst>
          </p:cNvPr>
          <p:cNvSpPr/>
          <p:nvPr/>
        </p:nvSpPr>
        <p:spPr>
          <a:xfrm>
            <a:off x="7053104" y="3406408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2B53633B-6742-2E49-994D-886E79E458FC}"/>
              </a:ext>
            </a:extLst>
          </p:cNvPr>
          <p:cNvSpPr/>
          <p:nvPr/>
        </p:nvSpPr>
        <p:spPr>
          <a:xfrm rot="16200000">
            <a:off x="6551276" y="385797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5D7080-7203-E346-8916-7FAD9796EF70}"/>
              </a:ext>
            </a:extLst>
          </p:cNvPr>
          <p:cNvSpPr txBox="1"/>
          <p:nvPr/>
        </p:nvSpPr>
        <p:spPr>
          <a:xfrm>
            <a:off x="7260744" y="2488496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</a:rPr>
              <a:t>仮想マシン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3C0567C-03AD-4647-852C-CC6636C46EEF}"/>
              </a:ext>
            </a:extLst>
          </p:cNvPr>
          <p:cNvSpPr txBox="1"/>
          <p:nvPr/>
        </p:nvSpPr>
        <p:spPr>
          <a:xfrm>
            <a:off x="6986423" y="2920544"/>
            <a:ext cx="204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380A06-0417-F348-AD60-813389AD9C99}"/>
              </a:ext>
            </a:extLst>
          </p:cNvPr>
          <p:cNvSpPr txBox="1"/>
          <p:nvPr/>
        </p:nvSpPr>
        <p:spPr>
          <a:xfrm>
            <a:off x="7355731" y="356896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79BABF5-6519-894F-B553-7857A61FAEBE}"/>
              </a:ext>
            </a:extLst>
          </p:cNvPr>
          <p:cNvGrpSpPr/>
          <p:nvPr/>
        </p:nvGrpSpPr>
        <p:grpSpPr>
          <a:xfrm>
            <a:off x="2602715" y="3661996"/>
            <a:ext cx="1728192" cy="1152128"/>
            <a:chOff x="2339752" y="2780928"/>
            <a:chExt cx="1944216" cy="1296144"/>
          </a:xfrm>
        </p:grpSpPr>
        <p:sp>
          <p:nvSpPr>
            <p:cNvPr id="22" name="円/楕円 36">
              <a:extLst>
                <a:ext uri="{FF2B5EF4-FFF2-40B4-BE49-F238E27FC236}">
                  <a16:creationId xmlns:a16="http://schemas.microsoft.com/office/drawing/2014/main" id="{AB7755D6-A814-5744-983F-E6CB6AFE0E22}"/>
                </a:ext>
              </a:extLst>
            </p:cNvPr>
            <p:cNvSpPr/>
            <p:nvPr/>
          </p:nvSpPr>
          <p:spPr>
            <a:xfrm>
              <a:off x="2339752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円/楕円 37">
              <a:extLst>
                <a:ext uri="{FF2B5EF4-FFF2-40B4-BE49-F238E27FC236}">
                  <a16:creationId xmlns:a16="http://schemas.microsoft.com/office/drawing/2014/main" id="{4323BC04-06B6-784D-B355-5D3CF2B9C503}"/>
                </a:ext>
              </a:extLst>
            </p:cNvPr>
            <p:cNvSpPr/>
            <p:nvPr/>
          </p:nvSpPr>
          <p:spPr>
            <a:xfrm>
              <a:off x="2987824" y="27809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4" name="円/楕円 38">
              <a:extLst>
                <a:ext uri="{FF2B5EF4-FFF2-40B4-BE49-F238E27FC236}">
                  <a16:creationId xmlns:a16="http://schemas.microsoft.com/office/drawing/2014/main" id="{162CFF6F-ACF7-FE46-9AF0-C2E35852AE94}"/>
                </a:ext>
              </a:extLst>
            </p:cNvPr>
            <p:cNvSpPr/>
            <p:nvPr/>
          </p:nvSpPr>
          <p:spPr>
            <a:xfrm>
              <a:off x="3707904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66405ED-FA3B-1E48-9467-D6A611A941A0}"/>
                </a:ext>
              </a:extLst>
            </p:cNvPr>
            <p:cNvCxnSpPr>
              <a:cxnSpLocks/>
              <a:stCxn id="23" idx="3"/>
              <a:endCxn id="22" idx="7"/>
            </p:cNvCxnSpPr>
            <p:nvPr/>
          </p:nvCxnSpPr>
          <p:spPr>
            <a:xfrm flipH="1">
              <a:off x="2831453" y="3272629"/>
              <a:ext cx="240734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50BE2397-D8B1-C345-965F-99C3F90E2D0F}"/>
                </a:ext>
              </a:extLst>
            </p:cNvPr>
            <p:cNvCxnSpPr>
              <a:stCxn id="23" idx="5"/>
              <a:endCxn id="24" idx="1"/>
            </p:cNvCxnSpPr>
            <p:nvPr/>
          </p:nvCxnSpPr>
          <p:spPr>
            <a:xfrm>
              <a:off x="3479525" y="3272629"/>
              <a:ext cx="312742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226451" y="3734004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  <p:sp>
        <p:nvSpPr>
          <p:cNvPr id="28" name="角丸四角形 27"/>
          <p:cNvSpPr/>
          <p:nvPr/>
        </p:nvSpPr>
        <p:spPr>
          <a:xfrm>
            <a:off x="7020272" y="2420888"/>
            <a:ext cx="1944216" cy="244827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36296" y="19888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39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発展課題：逆ポーランド記法へ変換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71F78-0A20-134B-BEA2-FD8D5B5BAE48}"/>
              </a:ext>
            </a:extLst>
          </p:cNvPr>
          <p:cNvSpPr txBox="1"/>
          <p:nvPr/>
        </p:nvSpPr>
        <p:spPr>
          <a:xfrm>
            <a:off x="363280" y="1657503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08ABD9-B6C3-5C48-A070-2E07706F4428}"/>
              </a:ext>
            </a:extLst>
          </p:cNvPr>
          <p:cNvSpPr txBox="1"/>
          <p:nvPr/>
        </p:nvSpPr>
        <p:spPr>
          <a:xfrm>
            <a:off x="2810664" y="165750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080238-8475-E442-A930-132BA4FF3D1E}"/>
              </a:ext>
            </a:extLst>
          </p:cNvPr>
          <p:cNvSpPr txBox="1"/>
          <p:nvPr/>
        </p:nvSpPr>
        <p:spPr>
          <a:xfrm>
            <a:off x="2389664" y="2120031"/>
            <a:ext cx="22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Abstract Syntax Tree,  AST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0D7198-3ABA-1E4D-9B39-1BAB4E536897}"/>
              </a:ext>
            </a:extLst>
          </p:cNvPr>
          <p:cNvSpPr txBox="1"/>
          <p:nvPr/>
        </p:nvSpPr>
        <p:spPr>
          <a:xfrm>
            <a:off x="4971792" y="1657503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</a:rPr>
              <a:t>バイトコード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D8F26-6E3E-B041-BBB3-D9B0E0E7BB5F}"/>
              </a:ext>
            </a:extLst>
          </p:cNvPr>
          <p:cNvSpPr txBox="1"/>
          <p:nvPr/>
        </p:nvSpPr>
        <p:spPr>
          <a:xfrm>
            <a:off x="4847740" y="2780928"/>
            <a:ext cx="162339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LOAD_CONST 3</a:t>
            </a:r>
          </a:p>
          <a:p>
            <a:r>
              <a:rPr kumimoji="1" lang="en-US" altLang="ja-JP" sz="1400" dirty="0"/>
              <a:t>LOAD_CONST 4</a:t>
            </a:r>
          </a:p>
          <a:p>
            <a:r>
              <a:rPr lang="en-US" altLang="ja-JP" sz="1400" dirty="0"/>
              <a:t>BINARY_ADD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2F8B4-B89B-3844-9C17-C6ACC5B31527}"/>
              </a:ext>
            </a:extLst>
          </p:cNvPr>
          <p:cNvSpPr txBox="1"/>
          <p:nvPr/>
        </p:nvSpPr>
        <p:spPr>
          <a:xfrm>
            <a:off x="5012432" y="2130191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75843D-402E-A74B-AE1B-9FF35057AE55}"/>
              </a:ext>
            </a:extLst>
          </p:cNvPr>
          <p:cNvSpPr txBox="1"/>
          <p:nvPr/>
        </p:nvSpPr>
        <p:spPr>
          <a:xfrm>
            <a:off x="397107" y="2038915"/>
            <a:ext cx="156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34483BC9-5D11-8546-B044-90D22E8692C0}"/>
              </a:ext>
            </a:extLst>
          </p:cNvPr>
          <p:cNvSpPr/>
          <p:nvPr/>
        </p:nvSpPr>
        <p:spPr>
          <a:xfrm rot="16200000">
            <a:off x="1752203" y="30168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837F75AF-5B2A-454E-ADE2-14FD81DF4C7F}"/>
              </a:ext>
            </a:extLst>
          </p:cNvPr>
          <p:cNvSpPr/>
          <p:nvPr/>
        </p:nvSpPr>
        <p:spPr>
          <a:xfrm rot="16200000">
            <a:off x="4435043" y="302698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436F2ED-2DF0-F440-AD90-A391BFCC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49" y="2991975"/>
            <a:ext cx="616136" cy="755068"/>
          </a:xfrm>
          <a:prstGeom prst="rect">
            <a:avLst/>
          </a:prstGeom>
        </p:spPr>
      </p:pic>
      <p:sp>
        <p:nvSpPr>
          <p:cNvPr id="13" name="円/楕円 26">
            <a:extLst>
              <a:ext uri="{FF2B5EF4-FFF2-40B4-BE49-F238E27FC236}">
                <a16:creationId xmlns:a16="http://schemas.microsoft.com/office/drawing/2014/main" id="{0B815EE6-D40E-4246-BE06-D64C0A00C386}"/>
              </a:ext>
            </a:extLst>
          </p:cNvPr>
          <p:cNvSpPr/>
          <p:nvPr/>
        </p:nvSpPr>
        <p:spPr>
          <a:xfrm>
            <a:off x="7151752" y="2575415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2B53633B-6742-2E49-994D-886E79E458FC}"/>
              </a:ext>
            </a:extLst>
          </p:cNvPr>
          <p:cNvSpPr/>
          <p:nvPr/>
        </p:nvSpPr>
        <p:spPr>
          <a:xfrm rot="16200000">
            <a:off x="6649924" y="302697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5D7080-7203-E346-8916-7FAD9796EF70}"/>
              </a:ext>
            </a:extLst>
          </p:cNvPr>
          <p:cNvSpPr txBox="1"/>
          <p:nvPr/>
        </p:nvSpPr>
        <p:spPr>
          <a:xfrm>
            <a:off x="7359392" y="1657503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</a:rPr>
              <a:t>仮想マシン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C0567C-03AD-4647-852C-CC6636C46EEF}"/>
              </a:ext>
            </a:extLst>
          </p:cNvPr>
          <p:cNvSpPr txBox="1"/>
          <p:nvPr/>
        </p:nvSpPr>
        <p:spPr>
          <a:xfrm>
            <a:off x="6811534" y="2112997"/>
            <a:ext cx="220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380A06-0417-F348-AD60-813389AD9C99}"/>
              </a:ext>
            </a:extLst>
          </p:cNvPr>
          <p:cNvSpPr txBox="1"/>
          <p:nvPr/>
        </p:nvSpPr>
        <p:spPr>
          <a:xfrm>
            <a:off x="7454379" y="273797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9BABF5-6519-894F-B553-7857A61FAEBE}"/>
              </a:ext>
            </a:extLst>
          </p:cNvPr>
          <p:cNvGrpSpPr/>
          <p:nvPr/>
        </p:nvGrpSpPr>
        <p:grpSpPr>
          <a:xfrm>
            <a:off x="2701363" y="2831003"/>
            <a:ext cx="1728192" cy="1152128"/>
            <a:chOff x="2339752" y="2780928"/>
            <a:chExt cx="1944216" cy="1296144"/>
          </a:xfrm>
        </p:grpSpPr>
        <p:sp>
          <p:nvSpPr>
            <p:cNvPr id="19" name="円/楕円 36">
              <a:extLst>
                <a:ext uri="{FF2B5EF4-FFF2-40B4-BE49-F238E27FC236}">
                  <a16:creationId xmlns:a16="http://schemas.microsoft.com/office/drawing/2014/main" id="{AB7755D6-A814-5744-983F-E6CB6AFE0E22}"/>
                </a:ext>
              </a:extLst>
            </p:cNvPr>
            <p:cNvSpPr/>
            <p:nvPr/>
          </p:nvSpPr>
          <p:spPr>
            <a:xfrm>
              <a:off x="2339752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円/楕円 37">
              <a:extLst>
                <a:ext uri="{FF2B5EF4-FFF2-40B4-BE49-F238E27FC236}">
                  <a16:creationId xmlns:a16="http://schemas.microsoft.com/office/drawing/2014/main" id="{4323BC04-06B6-784D-B355-5D3CF2B9C503}"/>
                </a:ext>
              </a:extLst>
            </p:cNvPr>
            <p:cNvSpPr/>
            <p:nvPr/>
          </p:nvSpPr>
          <p:spPr>
            <a:xfrm>
              <a:off x="2987824" y="27809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1" name="円/楕円 38">
              <a:extLst>
                <a:ext uri="{FF2B5EF4-FFF2-40B4-BE49-F238E27FC236}">
                  <a16:creationId xmlns:a16="http://schemas.microsoft.com/office/drawing/2014/main" id="{162CFF6F-ACF7-FE46-9AF0-C2E35852AE94}"/>
                </a:ext>
              </a:extLst>
            </p:cNvPr>
            <p:cNvSpPr/>
            <p:nvPr/>
          </p:nvSpPr>
          <p:spPr>
            <a:xfrm>
              <a:off x="3707904" y="350100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66405ED-FA3B-1E48-9467-D6A611A941A0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2831453" y="3272629"/>
              <a:ext cx="240734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0BE2397-D8B1-C345-965F-99C3F90E2D0F}"/>
                </a:ext>
              </a:extLst>
            </p:cNvPr>
            <p:cNvCxnSpPr>
              <a:stCxn id="20" idx="5"/>
              <a:endCxn id="21" idx="1"/>
            </p:cNvCxnSpPr>
            <p:nvPr/>
          </p:nvCxnSpPr>
          <p:spPr>
            <a:xfrm>
              <a:off x="3479525" y="3272629"/>
              <a:ext cx="312742" cy="31274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325099" y="290301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"3 + 4"</a:t>
            </a:r>
            <a:endParaRPr kumimoji="1" lang="ja-JP" altLang="en-US" sz="3600" dirty="0"/>
          </a:p>
        </p:txBody>
      </p:sp>
      <p:sp>
        <p:nvSpPr>
          <p:cNvPr id="25" name="角丸四角形 24"/>
          <p:cNvSpPr/>
          <p:nvPr/>
        </p:nvSpPr>
        <p:spPr>
          <a:xfrm>
            <a:off x="251520" y="1556792"/>
            <a:ext cx="6336704" cy="259228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39752" y="10335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ここを作る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87624" y="4581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中置</a:t>
            </a:r>
            <a:r>
              <a:rPr lang="ja-JP" altLang="en-US" sz="3200" dirty="0"/>
              <a:t>記法</a:t>
            </a:r>
            <a:endParaRPr kumimoji="1" lang="ja-JP" altLang="en-US" sz="3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457241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逆ポーランド記法</a:t>
            </a:r>
            <a:endParaRPr kumimoji="1" lang="ja-JP" altLang="en-US" sz="3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1475656" y="515719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3 + 4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5724128" y="515719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3 4 +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1187624" y="5805264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 + b x c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301DB1C-A295-BE47-9593-3D6FE6DAA2ED}"/>
              </a:ext>
            </a:extLst>
          </p:cNvPr>
          <p:cNvSpPr txBox="1"/>
          <p:nvPr/>
        </p:nvSpPr>
        <p:spPr>
          <a:xfrm>
            <a:off x="5292080" y="580526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 b c * + 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34483BC9-5D11-8546-B044-90D22E8692C0}"/>
              </a:ext>
            </a:extLst>
          </p:cNvPr>
          <p:cNvSpPr/>
          <p:nvPr/>
        </p:nvSpPr>
        <p:spPr>
          <a:xfrm rot="16200000">
            <a:off x="3851921" y="5301208"/>
            <a:ext cx="648072" cy="64807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76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8E74EB8-03A4-303F-B51D-CC3224AC00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本講義の内容を覚える必要は無い</a:t>
            </a:r>
            <a:endParaRPr kumimoji="1" lang="ja-JP" altLang="en-US" dirty="0"/>
          </a:p>
        </p:txBody>
      </p:sp>
      <p:pic>
        <p:nvPicPr>
          <p:cNvPr id="1026" name="Picture 2" descr="手で止めている工事現場の人のイラスト「立入禁止・ストップ！」">
            <a:extLst>
              <a:ext uri="{FF2B5EF4-FFF2-40B4-BE49-F238E27FC236}">
                <a16:creationId xmlns:a16="http://schemas.microsoft.com/office/drawing/2014/main" id="{F50FA547-6502-A740-ABEA-69E477CB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12" y="1262430"/>
            <a:ext cx="2035864" cy="28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4C6CB5-185B-0720-5D75-6EF7A5181295}"/>
              </a:ext>
            </a:extLst>
          </p:cNvPr>
          <p:cNvSpPr txBox="1"/>
          <p:nvPr/>
        </p:nvSpPr>
        <p:spPr>
          <a:xfrm>
            <a:off x="765908" y="4259383"/>
            <a:ext cx="7334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が動く仕組みを知らなくても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は使える</a:t>
            </a:r>
            <a:endParaRPr kumimoji="1" lang="en-US" altLang="ja-JP" sz="2400" dirty="0"/>
          </a:p>
          <a:p>
            <a:r>
              <a:rPr lang="ja-JP" altLang="en-US" sz="2400" dirty="0"/>
              <a:t>ではなぜ学ぶか？</a:t>
            </a:r>
            <a:r>
              <a:rPr kumimoji="1" lang="ja-JP" altLang="en-US" sz="2400" dirty="0"/>
              <a:t>→</a:t>
            </a:r>
            <a:r>
              <a:rPr kumimoji="1" lang="ja-JP" altLang="en-US" sz="2400" dirty="0">
                <a:solidFill>
                  <a:srgbClr val="FF0000"/>
                </a:solidFill>
              </a:rPr>
              <a:t>それが教養だから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E9923F-4314-1641-4285-C418EFC1C541}"/>
              </a:ext>
            </a:extLst>
          </p:cNvPr>
          <p:cNvSpPr txBox="1"/>
          <p:nvPr/>
        </p:nvSpPr>
        <p:spPr>
          <a:xfrm>
            <a:off x="820615" y="5838093"/>
            <a:ext cx="7109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電子レンジも冷蔵庫も、仕組みを知らなくても問題なく使えるが、</a:t>
            </a:r>
            <a:endParaRPr kumimoji="1" lang="en-US" altLang="ja-JP" dirty="0"/>
          </a:p>
          <a:p>
            <a:r>
              <a:rPr lang="ja-JP" altLang="en-US" dirty="0"/>
              <a:t>我々はなんとなく仕組みを知っているし、知っているべき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16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97E0F9-4511-8045-A426-9CD8DDE9D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コンピュータの仕組み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65F82A-6611-0D4E-870D-07905AB713F8}"/>
              </a:ext>
            </a:extLst>
          </p:cNvPr>
          <p:cNvSpPr txBox="1"/>
          <p:nvPr/>
        </p:nvSpPr>
        <p:spPr>
          <a:xfrm>
            <a:off x="395536" y="105273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コンピュータは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A92B93-85FD-2640-953C-58E18DC2CB4A}"/>
              </a:ext>
            </a:extLst>
          </p:cNvPr>
          <p:cNvSpPr txBox="1"/>
          <p:nvPr/>
        </p:nvSpPr>
        <p:spPr>
          <a:xfrm>
            <a:off x="1115616" y="1556792"/>
            <a:ext cx="5799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1. </a:t>
            </a:r>
            <a:r>
              <a:rPr kumimoji="1" lang="ja-JP" altLang="en-US" sz="2000"/>
              <a:t>メモリから命令</a:t>
            </a:r>
            <a:r>
              <a:rPr lang="ja-JP" altLang="en-US" sz="2000"/>
              <a:t>とデータを取ってくる</a:t>
            </a:r>
            <a:endParaRPr lang="en-US" altLang="ja-JP" sz="2000"/>
          </a:p>
          <a:p>
            <a:r>
              <a:rPr kumimoji="1" lang="en-US" altLang="ja-JP" sz="2000"/>
              <a:t>2. </a:t>
            </a:r>
            <a:r>
              <a:rPr kumimoji="1" lang="ja-JP" altLang="en-US" sz="2000"/>
              <a:t>命令に従って演算器にデータを投げる</a:t>
            </a:r>
            <a:endParaRPr kumimoji="1" lang="en-US" altLang="ja-JP" sz="2000"/>
          </a:p>
          <a:p>
            <a:r>
              <a:rPr lang="en-US" altLang="ja-JP" sz="2000"/>
              <a:t>3. </a:t>
            </a:r>
            <a:r>
              <a:rPr lang="ja-JP" altLang="en-US" sz="2000"/>
              <a:t>演算器から返ってきた結果をメモリに書き戻す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5DA1FB-E2CF-314D-9DF3-A68F9E204E6B}"/>
              </a:ext>
            </a:extLst>
          </p:cNvPr>
          <p:cNvSpPr txBox="1"/>
          <p:nvPr/>
        </p:nvSpPr>
        <p:spPr>
          <a:xfrm>
            <a:off x="467544" y="256490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という処理を繰り返す</a:t>
            </a:r>
          </a:p>
        </p:txBody>
      </p:sp>
      <p:pic>
        <p:nvPicPr>
          <p:cNvPr id="7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DF9F06D8-A5EF-A243-9999-3193A261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01208"/>
            <a:ext cx="800754" cy="7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18CA2B8F-207F-2E4D-8F8A-96A36820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33" y="4213205"/>
            <a:ext cx="800754" cy="7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8D7B76E-D412-C249-9ADD-915B602D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725144"/>
            <a:ext cx="1133455" cy="97760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5C902D-88F5-C949-A7D1-12B81511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789040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772ECD2-EECC-3F43-B702-85ACF671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861048"/>
            <a:ext cx="1143000" cy="1143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ADFD88D-1FEF-DF45-898B-06554D7E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33056"/>
            <a:ext cx="1143000" cy="1143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4741250-9FF9-8D4E-8711-06317215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445224"/>
            <a:ext cx="715516" cy="71551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61F9470-4633-F44D-9F07-C85D9934A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733256"/>
            <a:ext cx="715516" cy="71551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6DF8686-E77F-B74B-8FD7-CBD46BBD9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445224"/>
            <a:ext cx="715516" cy="71551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444C3F1-1B02-8849-9BDF-93FA6D46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733256"/>
            <a:ext cx="715516" cy="71551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07A47C-44DD-7E4A-B5E4-ABB1B753BF61}"/>
              </a:ext>
            </a:extLst>
          </p:cNvPr>
          <p:cNvSpPr txBox="1"/>
          <p:nvPr/>
        </p:nvSpPr>
        <p:spPr>
          <a:xfrm>
            <a:off x="1547664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096E21E-0DDA-9D4A-8662-065FD7D39EA9}"/>
              </a:ext>
            </a:extLst>
          </p:cNvPr>
          <p:cNvSpPr txBox="1"/>
          <p:nvPr/>
        </p:nvSpPr>
        <p:spPr>
          <a:xfrm>
            <a:off x="5580112" y="3284984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CPU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717CB0-6489-514C-8BCF-7DA2B46D2A00}"/>
              </a:ext>
            </a:extLst>
          </p:cNvPr>
          <p:cNvSpPr txBox="1"/>
          <p:nvPr/>
        </p:nvSpPr>
        <p:spPr>
          <a:xfrm>
            <a:off x="6516216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演算器</a:t>
            </a:r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E7162678-D795-5741-B004-BFD833BC7AF6}"/>
              </a:ext>
            </a:extLst>
          </p:cNvPr>
          <p:cNvSpPr/>
          <p:nvPr/>
        </p:nvSpPr>
        <p:spPr>
          <a:xfrm rot="2063692">
            <a:off x="3400006" y="4621713"/>
            <a:ext cx="504056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A213E643-E30E-F547-BCC3-CFE38F9A9EE9}"/>
              </a:ext>
            </a:extLst>
          </p:cNvPr>
          <p:cNvSpPr/>
          <p:nvPr/>
        </p:nvSpPr>
        <p:spPr>
          <a:xfrm>
            <a:off x="5796136" y="4797152"/>
            <a:ext cx="504056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054467B4-4035-D145-8D5A-FAF994482A56}"/>
              </a:ext>
            </a:extLst>
          </p:cNvPr>
          <p:cNvSpPr/>
          <p:nvPr/>
        </p:nvSpPr>
        <p:spPr>
          <a:xfrm rot="10800000">
            <a:off x="5796136" y="5445224"/>
            <a:ext cx="504056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24848890-3244-ED47-8F6B-DA507EB6A117}"/>
              </a:ext>
            </a:extLst>
          </p:cNvPr>
          <p:cNvSpPr/>
          <p:nvPr/>
        </p:nvSpPr>
        <p:spPr>
          <a:xfrm rot="8100000">
            <a:off x="3491880" y="5733256"/>
            <a:ext cx="504056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5676730-B4BE-C248-9793-F19C29969559}"/>
              </a:ext>
            </a:extLst>
          </p:cNvPr>
          <p:cNvSpPr/>
          <p:nvPr/>
        </p:nvSpPr>
        <p:spPr>
          <a:xfrm>
            <a:off x="4283968" y="3789040"/>
            <a:ext cx="3600400" cy="266429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3DB49831-D76B-504C-A923-E5CCD5DF390F}"/>
              </a:ext>
            </a:extLst>
          </p:cNvPr>
          <p:cNvSpPr/>
          <p:nvPr/>
        </p:nvSpPr>
        <p:spPr>
          <a:xfrm>
            <a:off x="755576" y="3789040"/>
            <a:ext cx="2520280" cy="266429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A4574C5-39B1-6144-A942-74565574C07C}"/>
              </a:ext>
            </a:extLst>
          </p:cNvPr>
          <p:cNvSpPr txBox="1"/>
          <p:nvPr/>
        </p:nvSpPr>
        <p:spPr>
          <a:xfrm>
            <a:off x="3419872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321CA8-4616-144A-B64E-AC16BB54C8AC}"/>
              </a:ext>
            </a:extLst>
          </p:cNvPr>
          <p:cNvSpPr txBox="1"/>
          <p:nvPr/>
        </p:nvSpPr>
        <p:spPr>
          <a:xfrm>
            <a:off x="5508104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製造依頼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1643D7-5C77-5042-A50B-EF8424227232}"/>
              </a:ext>
            </a:extLst>
          </p:cNvPr>
          <p:cNvSpPr txBox="1"/>
          <p:nvPr/>
        </p:nvSpPr>
        <p:spPr>
          <a:xfrm>
            <a:off x="5724128" y="5805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製品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CF244E-5946-8A47-A830-A3F6A1BD3BF7}"/>
              </a:ext>
            </a:extLst>
          </p:cNvPr>
          <p:cNvSpPr txBox="1"/>
          <p:nvPr/>
        </p:nvSpPr>
        <p:spPr>
          <a:xfrm>
            <a:off x="3347864" y="623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</p:spTree>
    <p:extLst>
      <p:ext uri="{BB962C8B-B14F-4D97-AF65-F5344CB8AC3E}">
        <p14:creationId xmlns:p14="http://schemas.microsoft.com/office/powerpoint/2010/main" val="18288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E869DC-04D9-3642-9EB8-8845EB64E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オペコードとオペランド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67F2C2-1616-8D40-98DA-BB57AFF3C983}"/>
              </a:ext>
            </a:extLst>
          </p:cNvPr>
          <p:cNvSpPr txBox="1"/>
          <p:nvPr/>
        </p:nvSpPr>
        <p:spPr>
          <a:xfrm>
            <a:off x="467544" y="1196752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整数を二つ受け取って四則演算をして返す計算機を考える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235493A-A367-AA4D-A470-14B57EFE6E06}"/>
              </a:ext>
            </a:extLst>
          </p:cNvPr>
          <p:cNvSpPr txBox="1"/>
          <p:nvPr/>
        </p:nvSpPr>
        <p:spPr>
          <a:xfrm>
            <a:off x="611560" y="1844824"/>
            <a:ext cx="7534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「</a:t>
            </a:r>
            <a:r>
              <a:rPr kumimoji="1" lang="en-US" altLang="ja-JP" sz="3200"/>
              <a:t>3+4</a:t>
            </a:r>
            <a:r>
              <a:rPr lang="ja-JP" altLang="en-US" sz="3200"/>
              <a:t>」や「</a:t>
            </a:r>
            <a:r>
              <a:rPr lang="en-US" altLang="ja-JP" sz="3200"/>
              <a:t>8-5</a:t>
            </a:r>
            <a:r>
              <a:rPr lang="ja-JP" altLang="en-US" sz="3200"/>
              <a:t>」という式を数字で表現</a:t>
            </a:r>
            <a:endParaRPr kumimoji="1" lang="en-US" altLang="ja-JP" sz="3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0C11676-F8DA-804F-BE42-7864C3847B7A}"/>
              </a:ext>
            </a:extLst>
          </p:cNvPr>
          <p:cNvSpPr txBox="1"/>
          <p:nvPr/>
        </p:nvSpPr>
        <p:spPr>
          <a:xfrm>
            <a:off x="1835696" y="26369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演算方法を数字で表現する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FE000E58-DFFA-E94B-BE2A-3955E9B7024F}"/>
              </a:ext>
            </a:extLst>
          </p:cNvPr>
          <p:cNvSpPr/>
          <p:nvPr/>
        </p:nvSpPr>
        <p:spPr>
          <a:xfrm>
            <a:off x="1259632" y="2708920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7FB39506-FB88-424B-86C9-0D41A371BF57}"/>
              </a:ext>
            </a:extLst>
          </p:cNvPr>
          <p:cNvGrpSpPr/>
          <p:nvPr/>
        </p:nvGrpSpPr>
        <p:grpSpPr>
          <a:xfrm>
            <a:off x="683568" y="4365104"/>
            <a:ext cx="2916456" cy="1909270"/>
            <a:chOff x="467544" y="4581128"/>
            <a:chExt cx="2916456" cy="1909270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A948876-3DF9-CC4B-8C38-59C93D08B616}"/>
                </a:ext>
              </a:extLst>
            </p:cNvPr>
            <p:cNvSpPr/>
            <p:nvPr/>
          </p:nvSpPr>
          <p:spPr>
            <a:xfrm>
              <a:off x="485840" y="5042794"/>
              <a:ext cx="2898160" cy="14476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869E48A-98B2-C04A-9007-A74EBD3D0BBB}"/>
                </a:ext>
              </a:extLst>
            </p:cNvPr>
            <p:cNvSpPr txBox="1"/>
            <p:nvPr/>
          </p:nvSpPr>
          <p:spPr>
            <a:xfrm>
              <a:off x="467544" y="504719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0</a:t>
              </a:r>
              <a:endParaRPr kumimoji="1" lang="ja-JP" altLang="en-US" sz="40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7BC008B-C5D5-B449-93A8-DCFE7306DF56}"/>
                </a:ext>
              </a:extLst>
            </p:cNvPr>
            <p:cNvSpPr txBox="1"/>
            <p:nvPr/>
          </p:nvSpPr>
          <p:spPr>
            <a:xfrm>
              <a:off x="487368" y="5767271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/>
                <a:t>＋</a:t>
              </a:r>
              <a:endParaRPr kumimoji="1" lang="ja-JP" altLang="en-US" sz="4000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9D02859-A2B7-BF49-A7A3-E0F96061089E}"/>
                </a:ext>
              </a:extLst>
            </p:cNvPr>
            <p:cNvSpPr txBox="1"/>
            <p:nvPr/>
          </p:nvSpPr>
          <p:spPr>
            <a:xfrm>
              <a:off x="1180560" y="504279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5A6556D-71AF-0144-B637-26AACBD76F2E}"/>
                </a:ext>
              </a:extLst>
            </p:cNvPr>
            <p:cNvSpPr txBox="1"/>
            <p:nvPr/>
          </p:nvSpPr>
          <p:spPr>
            <a:xfrm>
              <a:off x="1212984" y="5745450"/>
              <a:ext cx="694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/>
                <a:t>－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1CBE792-B87A-6F44-8EDC-53C376F8ADB7}"/>
                </a:ext>
              </a:extLst>
            </p:cNvPr>
            <p:cNvSpPr txBox="1"/>
            <p:nvPr/>
          </p:nvSpPr>
          <p:spPr>
            <a:xfrm>
              <a:off x="1907704" y="502537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6B8CB40-92FC-8841-AEAC-B0D335820FCA}"/>
                </a:ext>
              </a:extLst>
            </p:cNvPr>
            <p:cNvSpPr txBox="1"/>
            <p:nvPr/>
          </p:nvSpPr>
          <p:spPr>
            <a:xfrm>
              <a:off x="1918936" y="5733256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2EEF812-F2F4-084F-8E41-C0D8FC2DC2B8}"/>
                </a:ext>
              </a:extLst>
            </p:cNvPr>
            <p:cNvSpPr txBox="1"/>
            <p:nvPr/>
          </p:nvSpPr>
          <p:spPr>
            <a:xfrm>
              <a:off x="2627784" y="504279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98BDE53-4A5B-704C-96E9-972E3018DEC1}"/>
                </a:ext>
              </a:extLst>
            </p:cNvPr>
            <p:cNvSpPr txBox="1"/>
            <p:nvPr/>
          </p:nvSpPr>
          <p:spPr>
            <a:xfrm>
              <a:off x="2627784" y="574545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÷</a:t>
              </a:r>
              <a:endParaRPr kumimoji="1" lang="ja-JP" altLang="en-US" sz="40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7132D30-E7E8-B645-8F72-82AB57D2FE79}"/>
                </a:ext>
              </a:extLst>
            </p:cNvPr>
            <p:cNvSpPr txBox="1"/>
            <p:nvPr/>
          </p:nvSpPr>
          <p:spPr>
            <a:xfrm>
              <a:off x="494680" y="4581128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命令表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オペコード</a:t>
              </a:r>
              <a:r>
                <a:rPr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DADA04E-C028-D74E-B88D-4C48032E5B23}"/>
              </a:ext>
            </a:extLst>
          </p:cNvPr>
          <p:cNvSpPr txBox="1"/>
          <p:nvPr/>
        </p:nvSpPr>
        <p:spPr>
          <a:xfrm>
            <a:off x="539552" y="3284984"/>
            <a:ext cx="750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例えば「</a:t>
            </a:r>
            <a:r>
              <a:rPr lang="en-US" altLang="ja-JP" sz="2400"/>
              <a:t>3+4</a:t>
            </a:r>
            <a:r>
              <a:rPr lang="ja-JP" altLang="en-US" sz="2400"/>
              <a:t>」は「</a:t>
            </a:r>
            <a:r>
              <a:rPr lang="en-US" altLang="ja-JP" sz="2400">
                <a:solidFill>
                  <a:srgbClr val="FF0000"/>
                </a:solidFill>
              </a:rPr>
              <a:t>0</a:t>
            </a:r>
            <a:r>
              <a:rPr lang="en-US" altLang="ja-JP" sz="2400"/>
              <a:t>,</a:t>
            </a:r>
            <a:r>
              <a:rPr lang="en-US" altLang="ja-JP" sz="2400">
                <a:solidFill>
                  <a:srgbClr val="011893"/>
                </a:solidFill>
              </a:rPr>
              <a:t>3</a:t>
            </a:r>
            <a:r>
              <a:rPr lang="en-US" altLang="ja-JP" sz="2400"/>
              <a:t>,</a:t>
            </a:r>
            <a:r>
              <a:rPr lang="en-US" altLang="ja-JP" sz="2400">
                <a:solidFill>
                  <a:srgbClr val="011893"/>
                </a:solidFill>
              </a:rPr>
              <a:t>4</a:t>
            </a:r>
            <a:r>
              <a:rPr lang="ja-JP" altLang="en-US" sz="2400"/>
              <a:t>」、「</a:t>
            </a:r>
            <a:r>
              <a:rPr lang="en-US" altLang="ja-JP" sz="2400"/>
              <a:t>8-5</a:t>
            </a:r>
            <a:r>
              <a:rPr lang="ja-JP" altLang="en-US" sz="2400"/>
              <a:t>」は「</a:t>
            </a:r>
            <a:r>
              <a:rPr lang="en-US" altLang="ja-JP" sz="2400">
                <a:solidFill>
                  <a:srgbClr val="FF0000"/>
                </a:solidFill>
              </a:rPr>
              <a:t>1</a:t>
            </a:r>
            <a:r>
              <a:rPr lang="en-US" altLang="ja-JP" sz="2400"/>
              <a:t>,</a:t>
            </a:r>
            <a:r>
              <a:rPr lang="en-US" altLang="ja-JP" sz="2400">
                <a:solidFill>
                  <a:srgbClr val="011893"/>
                </a:solidFill>
              </a:rPr>
              <a:t>8</a:t>
            </a:r>
            <a:r>
              <a:rPr lang="en-US" altLang="ja-JP" sz="2400"/>
              <a:t>,</a:t>
            </a:r>
            <a:r>
              <a:rPr lang="en-US" altLang="ja-JP" sz="2400">
                <a:solidFill>
                  <a:srgbClr val="011893"/>
                </a:solidFill>
              </a:rPr>
              <a:t>5</a:t>
            </a:r>
            <a:r>
              <a:rPr lang="ja-JP" altLang="en-US" sz="2400"/>
              <a:t>」で表す</a:t>
            </a:r>
            <a:endParaRPr lang="en-US" altLang="ja-JP" sz="24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8BE2EA2-215A-5B4E-B76B-D4B4B18E1D5E}"/>
              </a:ext>
            </a:extLst>
          </p:cNvPr>
          <p:cNvSpPr/>
          <p:nvPr/>
        </p:nvSpPr>
        <p:spPr>
          <a:xfrm>
            <a:off x="5023207" y="4228884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9E75DF9-82CD-3842-9045-B985D9699954}"/>
              </a:ext>
            </a:extLst>
          </p:cNvPr>
          <p:cNvSpPr txBox="1"/>
          <p:nvPr/>
        </p:nvSpPr>
        <p:spPr>
          <a:xfrm>
            <a:off x="5026343" y="423328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132760-90DC-5941-B8D0-6680C04E0043}"/>
              </a:ext>
            </a:extLst>
          </p:cNvPr>
          <p:cNvGrpSpPr/>
          <p:nvPr/>
        </p:nvGrpSpPr>
        <p:grpSpPr>
          <a:xfrm>
            <a:off x="5743287" y="4221088"/>
            <a:ext cx="1440160" cy="731599"/>
            <a:chOff x="4572000" y="1988840"/>
            <a:chExt cx="1440160" cy="731599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1179670-C965-1940-856F-E60803BCF769}"/>
                </a:ext>
              </a:extLst>
            </p:cNvPr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F729F57-1A64-0943-B989-5229BC18E27E}"/>
                </a:ext>
              </a:extLst>
            </p:cNvPr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71DB22EE-E52C-8548-8A6E-9A49C17CFB52}"/>
                </a:ext>
              </a:extLst>
            </p:cNvPr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2AF5BFC-7DC9-D147-BD3B-661A6B1D518A}"/>
              </a:ext>
            </a:extLst>
          </p:cNvPr>
          <p:cNvSpPr txBox="1"/>
          <p:nvPr/>
        </p:nvSpPr>
        <p:spPr>
          <a:xfrm>
            <a:off x="4932040" y="486916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9AFDD9-1638-4741-AE2C-3977999E4EBE}"/>
              </a:ext>
            </a:extLst>
          </p:cNvPr>
          <p:cNvSpPr txBox="1"/>
          <p:nvPr/>
        </p:nvSpPr>
        <p:spPr>
          <a:xfrm>
            <a:off x="6012160" y="486916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CD243E4-898F-2148-80AB-A627148ED2D0}"/>
              </a:ext>
            </a:extLst>
          </p:cNvPr>
          <p:cNvSpPr txBox="1"/>
          <p:nvPr/>
        </p:nvSpPr>
        <p:spPr>
          <a:xfrm>
            <a:off x="4499992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何をするか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CD2D20E-7B89-9545-8242-C5CEA7E438F0}"/>
              </a:ext>
            </a:extLst>
          </p:cNvPr>
          <p:cNvSpPr txBox="1"/>
          <p:nvPr/>
        </p:nvSpPr>
        <p:spPr>
          <a:xfrm>
            <a:off x="6012160" y="522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38239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66A691-F4DE-0B41-9901-13D1CC952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命令の実行の流れ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449630-87FF-FE40-9BF0-D335F81260BE}"/>
              </a:ext>
            </a:extLst>
          </p:cNvPr>
          <p:cNvSpPr/>
          <p:nvPr/>
        </p:nvSpPr>
        <p:spPr>
          <a:xfrm>
            <a:off x="3203848" y="1556792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7E3763-E4F8-9C40-98B3-23339C7DB571}"/>
              </a:ext>
            </a:extLst>
          </p:cNvPr>
          <p:cNvCxnSpPr/>
          <p:nvPr/>
        </p:nvCxnSpPr>
        <p:spPr>
          <a:xfrm>
            <a:off x="3923928" y="1556792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1F7799E-96BB-DE49-9074-1181D4D77FC0}"/>
              </a:ext>
            </a:extLst>
          </p:cNvPr>
          <p:cNvCxnSpPr/>
          <p:nvPr/>
        </p:nvCxnSpPr>
        <p:spPr>
          <a:xfrm>
            <a:off x="4644008" y="1556792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EEB494-2C74-A54D-9811-B65A1D3A8550}"/>
              </a:ext>
            </a:extLst>
          </p:cNvPr>
          <p:cNvCxnSpPr/>
          <p:nvPr/>
        </p:nvCxnSpPr>
        <p:spPr>
          <a:xfrm>
            <a:off x="5364088" y="1556792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A14EA8-1671-3D44-BC21-B730B21C2876}"/>
              </a:ext>
            </a:extLst>
          </p:cNvPr>
          <p:cNvCxnSpPr/>
          <p:nvPr/>
        </p:nvCxnSpPr>
        <p:spPr>
          <a:xfrm>
            <a:off x="6084168" y="1556792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423EA4D-0899-9541-B994-CBC943FF7942}"/>
              </a:ext>
            </a:extLst>
          </p:cNvPr>
          <p:cNvCxnSpPr/>
          <p:nvPr/>
        </p:nvCxnSpPr>
        <p:spPr>
          <a:xfrm>
            <a:off x="6804248" y="1556792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56DB2FF-F579-5C48-8993-88662F4FAD07}"/>
              </a:ext>
            </a:extLst>
          </p:cNvPr>
          <p:cNvCxnSpPr/>
          <p:nvPr/>
        </p:nvCxnSpPr>
        <p:spPr>
          <a:xfrm>
            <a:off x="7524328" y="1556792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B1378AC-67D3-1C48-9D45-54D7784A356F}"/>
              </a:ext>
            </a:extLst>
          </p:cNvPr>
          <p:cNvCxnSpPr/>
          <p:nvPr/>
        </p:nvCxnSpPr>
        <p:spPr>
          <a:xfrm>
            <a:off x="7524328" y="2276872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4B9685-3C66-1A49-86CC-BA42300048EB}"/>
              </a:ext>
            </a:extLst>
          </p:cNvPr>
          <p:cNvCxnSpPr/>
          <p:nvPr/>
        </p:nvCxnSpPr>
        <p:spPr>
          <a:xfrm>
            <a:off x="7524328" y="1556792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7E7342-5A63-CD4D-AFBD-823B6E40625E}"/>
              </a:ext>
            </a:extLst>
          </p:cNvPr>
          <p:cNvSpPr txBox="1"/>
          <p:nvPr/>
        </p:nvSpPr>
        <p:spPr>
          <a:xfrm>
            <a:off x="3203848" y="155679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1D9DB9-C8E5-9B4D-9EA9-0E9A92BB9287}"/>
              </a:ext>
            </a:extLst>
          </p:cNvPr>
          <p:cNvSpPr txBox="1"/>
          <p:nvPr/>
        </p:nvSpPr>
        <p:spPr>
          <a:xfrm>
            <a:off x="3923928" y="155679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5FE959-B17B-7248-8B2D-1631D8A8076C}"/>
              </a:ext>
            </a:extLst>
          </p:cNvPr>
          <p:cNvSpPr txBox="1"/>
          <p:nvPr/>
        </p:nvSpPr>
        <p:spPr>
          <a:xfrm>
            <a:off x="4644008" y="156898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E2B474-389A-3D4B-BB92-89B331B956A3}"/>
              </a:ext>
            </a:extLst>
          </p:cNvPr>
          <p:cNvSpPr txBox="1"/>
          <p:nvPr/>
        </p:nvSpPr>
        <p:spPr>
          <a:xfrm>
            <a:off x="5364088" y="156898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AB5A6B-3462-2845-9890-23F28629B6CE}"/>
              </a:ext>
            </a:extLst>
          </p:cNvPr>
          <p:cNvSpPr txBox="1"/>
          <p:nvPr/>
        </p:nvSpPr>
        <p:spPr>
          <a:xfrm>
            <a:off x="6084168" y="1556791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927C0-BA9B-7D48-B6FC-6217AF33C7A5}"/>
              </a:ext>
            </a:extLst>
          </p:cNvPr>
          <p:cNvSpPr txBox="1"/>
          <p:nvPr/>
        </p:nvSpPr>
        <p:spPr>
          <a:xfrm>
            <a:off x="6804248" y="1556791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87315C-D827-E84B-96AB-C7863C21DB99}"/>
              </a:ext>
            </a:extLst>
          </p:cNvPr>
          <p:cNvSpPr txBox="1"/>
          <p:nvPr/>
        </p:nvSpPr>
        <p:spPr>
          <a:xfrm>
            <a:off x="1691680" y="16288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3B39DA-8BFB-C54A-9E3D-A47C3C9A61E9}"/>
              </a:ext>
            </a:extLst>
          </p:cNvPr>
          <p:cNvSpPr txBox="1"/>
          <p:nvPr/>
        </p:nvSpPr>
        <p:spPr>
          <a:xfrm>
            <a:off x="323528" y="105273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メモリから命令とデータを取ってくる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22B229A-0CF3-E34F-8C23-53E6A419D6B7}"/>
              </a:ext>
            </a:extLst>
          </p:cNvPr>
          <p:cNvCxnSpPr/>
          <p:nvPr/>
        </p:nvCxnSpPr>
        <p:spPr>
          <a:xfrm>
            <a:off x="3203848" y="2420888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矢印 20">
            <a:extLst>
              <a:ext uri="{FF2B5EF4-FFF2-40B4-BE49-F238E27FC236}">
                <a16:creationId xmlns:a16="http://schemas.microsoft.com/office/drawing/2014/main" id="{89388A78-0D64-8348-93AA-1AD2685DF77A}"/>
              </a:ext>
            </a:extLst>
          </p:cNvPr>
          <p:cNvSpPr/>
          <p:nvPr/>
        </p:nvSpPr>
        <p:spPr>
          <a:xfrm>
            <a:off x="4067944" y="2492896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9409D5-6F17-AB46-860A-D877238BC717}"/>
              </a:ext>
            </a:extLst>
          </p:cNvPr>
          <p:cNvSpPr/>
          <p:nvPr/>
        </p:nvSpPr>
        <p:spPr>
          <a:xfrm>
            <a:off x="3223007" y="2932740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2A75FC-3BE6-2E47-B77C-A189A0FD0160}"/>
              </a:ext>
            </a:extLst>
          </p:cNvPr>
          <p:cNvSpPr txBox="1"/>
          <p:nvPr/>
        </p:nvSpPr>
        <p:spPr>
          <a:xfrm>
            <a:off x="3226143" y="2937138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FB955AD-C6A9-234C-9BEF-D58CBCB831FA}"/>
              </a:ext>
            </a:extLst>
          </p:cNvPr>
          <p:cNvGrpSpPr/>
          <p:nvPr/>
        </p:nvGrpSpPr>
        <p:grpSpPr>
          <a:xfrm>
            <a:off x="3943087" y="2924944"/>
            <a:ext cx="1440160" cy="731599"/>
            <a:chOff x="4572000" y="1988840"/>
            <a:chExt cx="1440160" cy="73159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08D2654-F9D7-D34B-BAFB-21126FE65427}"/>
                </a:ext>
              </a:extLst>
            </p:cNvPr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2929705-78D4-BC45-83C4-9A7811A1C0DD}"/>
                </a:ext>
              </a:extLst>
            </p:cNvPr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3516C99-18DA-BF40-AA80-4E7D652DF9AD}"/>
                </a:ext>
              </a:extLst>
            </p:cNvPr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E8B0BA8-709D-E547-A0E6-0220B7ED69A3}"/>
              </a:ext>
            </a:extLst>
          </p:cNvPr>
          <p:cNvSpPr txBox="1"/>
          <p:nvPr/>
        </p:nvSpPr>
        <p:spPr>
          <a:xfrm>
            <a:off x="3131840" y="364502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6B32D0-7319-8147-A083-167B694E9FAC}"/>
              </a:ext>
            </a:extLst>
          </p:cNvPr>
          <p:cNvSpPr txBox="1"/>
          <p:nvPr/>
        </p:nvSpPr>
        <p:spPr>
          <a:xfrm>
            <a:off x="4283968" y="3645024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6A3CB44-2B63-6F46-8A7F-96AB3ADB31A5}"/>
              </a:ext>
            </a:extLst>
          </p:cNvPr>
          <p:cNvSpPr txBox="1"/>
          <p:nvPr/>
        </p:nvSpPr>
        <p:spPr>
          <a:xfrm>
            <a:off x="3995936" y="436510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命令</a:t>
            </a:r>
            <a:r>
              <a:rPr lang="ja-JP" altLang="en-US" dirty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34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5EE10B51-2AB2-1E4B-A927-9DD10364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7" y="5237083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1573A6C8-983D-B742-ADF7-28F1642F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88" y="5237083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BA307D6-07F1-5E41-B863-8D186BE7AB03}"/>
              </a:ext>
            </a:extLst>
          </p:cNvPr>
          <p:cNvSpPr txBox="1"/>
          <p:nvPr/>
        </p:nvSpPr>
        <p:spPr>
          <a:xfrm>
            <a:off x="1299688" y="6360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加算器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FB6578-AD97-9946-B7E4-2E3C42D7A04E}"/>
              </a:ext>
            </a:extLst>
          </p:cNvPr>
          <p:cNvSpPr txBox="1"/>
          <p:nvPr/>
        </p:nvSpPr>
        <p:spPr>
          <a:xfrm>
            <a:off x="2855514" y="6379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減</a:t>
            </a:r>
            <a:r>
              <a:rPr kumimoji="1" lang="ja-JP" altLang="en-US" dirty="0"/>
              <a:t>算器</a:t>
            </a:r>
          </a:p>
        </p:txBody>
      </p:sp>
      <p:pic>
        <p:nvPicPr>
          <p:cNvPr id="38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8EB602EA-BDBD-9B41-B092-045622EA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22920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85199421-C0C2-714A-92FA-69D60559B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522920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C0B505E-D731-0B4E-829E-5787E45D1A95}"/>
              </a:ext>
            </a:extLst>
          </p:cNvPr>
          <p:cNvSpPr txBox="1"/>
          <p:nvPr/>
        </p:nvSpPr>
        <p:spPr>
          <a:xfrm>
            <a:off x="4607085" y="6352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/>
              <a:t>器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B0AB5D-CAEF-C847-A67D-EDEFDCAB05E8}"/>
              </a:ext>
            </a:extLst>
          </p:cNvPr>
          <p:cNvSpPr txBox="1"/>
          <p:nvPr/>
        </p:nvSpPr>
        <p:spPr>
          <a:xfrm>
            <a:off x="6162911" y="6372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/>
              <a:t>器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B5C9FEE-F684-9C4A-9360-34CFFE4406FF}"/>
              </a:ext>
            </a:extLst>
          </p:cNvPr>
          <p:cNvGrpSpPr/>
          <p:nvPr/>
        </p:nvGrpSpPr>
        <p:grpSpPr>
          <a:xfrm>
            <a:off x="1380207" y="4373095"/>
            <a:ext cx="1055386" cy="593675"/>
            <a:chOff x="4572000" y="1988840"/>
            <a:chExt cx="1440162" cy="8133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20EDFAD-54AA-0440-A546-486D17FFABBC}"/>
                </a:ext>
              </a:extLst>
            </p:cNvPr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411D07F-D734-3B4C-AB88-77223726C262}"/>
                </a:ext>
              </a:extLst>
            </p:cNvPr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3</a:t>
              </a:r>
              <a:endParaRPr kumimoji="1" lang="ja-JP" altLang="en-US" sz="32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619B1AC-C644-2E46-8DA0-CE1E69F1BD8B}"/>
                </a:ext>
              </a:extLst>
            </p:cNvPr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4</a:t>
              </a:r>
              <a:endParaRPr kumimoji="1" lang="ja-JP" altLang="en-US" sz="3200" dirty="0"/>
            </a:p>
          </p:txBody>
        </p:sp>
      </p:grpSp>
      <p:sp>
        <p:nvSpPr>
          <p:cNvPr id="46" name="下矢印 45">
            <a:extLst>
              <a:ext uri="{FF2B5EF4-FFF2-40B4-BE49-F238E27FC236}">
                <a16:creationId xmlns:a16="http://schemas.microsoft.com/office/drawing/2014/main" id="{AE825542-AC25-1547-94FD-D78EBD8B904E}"/>
              </a:ext>
            </a:extLst>
          </p:cNvPr>
          <p:cNvSpPr/>
          <p:nvPr/>
        </p:nvSpPr>
        <p:spPr>
          <a:xfrm>
            <a:off x="1691680" y="5013176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4662825A-DD55-4B49-A5EB-CA25AB6C49C8}"/>
              </a:ext>
            </a:extLst>
          </p:cNvPr>
          <p:cNvGrpSpPr/>
          <p:nvPr/>
        </p:nvGrpSpPr>
        <p:grpSpPr>
          <a:xfrm>
            <a:off x="323528" y="2492896"/>
            <a:ext cx="2146498" cy="1405214"/>
            <a:chOff x="467544" y="4581128"/>
            <a:chExt cx="2916456" cy="1909270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6492FC2-25D8-AC4D-8DB8-EB4F53AF4C00}"/>
                </a:ext>
              </a:extLst>
            </p:cNvPr>
            <p:cNvSpPr/>
            <p:nvPr/>
          </p:nvSpPr>
          <p:spPr>
            <a:xfrm>
              <a:off x="485840" y="5042794"/>
              <a:ext cx="2898160" cy="14476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D1D96299-AF42-0445-ADCD-D08045BC760B}"/>
                </a:ext>
              </a:extLst>
            </p:cNvPr>
            <p:cNvSpPr txBox="1"/>
            <p:nvPr/>
          </p:nvSpPr>
          <p:spPr>
            <a:xfrm>
              <a:off x="467544" y="5047191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0</a:t>
              </a:r>
              <a:endParaRPr kumimoji="1" lang="ja-JP" altLang="en-US" sz="2800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3DBBA681-6A73-D045-B43C-19DEAA1F7A14}"/>
                </a:ext>
              </a:extLst>
            </p:cNvPr>
            <p:cNvSpPr txBox="1"/>
            <p:nvPr/>
          </p:nvSpPr>
          <p:spPr>
            <a:xfrm>
              <a:off x="487367" y="5767271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＋</a:t>
              </a:r>
              <a:endParaRPr kumimoji="1" lang="ja-JP" altLang="en-US" sz="2800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0868065-9BE3-034C-B486-B7B26ED1A59E}"/>
                </a:ext>
              </a:extLst>
            </p:cNvPr>
            <p:cNvSpPr txBox="1"/>
            <p:nvPr/>
          </p:nvSpPr>
          <p:spPr>
            <a:xfrm>
              <a:off x="1180559" y="5042794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1</a:t>
              </a:r>
              <a:endParaRPr kumimoji="1" lang="ja-JP" altLang="en-US" sz="28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0A92226D-4801-3F4B-ADAB-41F2C76112D1}"/>
                </a:ext>
              </a:extLst>
            </p:cNvPr>
            <p:cNvSpPr txBox="1"/>
            <p:nvPr/>
          </p:nvSpPr>
          <p:spPr>
            <a:xfrm>
              <a:off x="1212984" y="5745452"/>
              <a:ext cx="694720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－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26D412E3-5584-8045-B3C3-5EC57079F8EF}"/>
                </a:ext>
              </a:extLst>
            </p:cNvPr>
            <p:cNvSpPr txBox="1"/>
            <p:nvPr/>
          </p:nvSpPr>
          <p:spPr>
            <a:xfrm>
              <a:off x="1907704" y="5025370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endParaRPr kumimoji="1" lang="ja-JP" altLang="en-US" sz="2800" dirty="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B9FE1E59-E902-6E41-A2AB-958663C58323}"/>
                </a:ext>
              </a:extLst>
            </p:cNvPr>
            <p:cNvSpPr txBox="1"/>
            <p:nvPr/>
          </p:nvSpPr>
          <p:spPr>
            <a:xfrm>
              <a:off x="1918936" y="5733256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×</a:t>
              </a:r>
              <a:endParaRPr kumimoji="1" lang="ja-JP" altLang="en-US" sz="28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5352B514-2348-634C-9761-38EE0E63E8FE}"/>
                </a:ext>
              </a:extLst>
            </p:cNvPr>
            <p:cNvSpPr txBox="1"/>
            <p:nvPr/>
          </p:nvSpPr>
          <p:spPr>
            <a:xfrm>
              <a:off x="2627785" y="5042794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3</a:t>
              </a:r>
              <a:endParaRPr kumimoji="1" lang="ja-JP" altLang="en-US" sz="28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8BFA762-486F-8A41-AFBE-64A07AAAE2CC}"/>
                </a:ext>
              </a:extLst>
            </p:cNvPr>
            <p:cNvSpPr txBox="1"/>
            <p:nvPr/>
          </p:nvSpPr>
          <p:spPr>
            <a:xfrm>
              <a:off x="2627785" y="5745452"/>
              <a:ext cx="720081" cy="71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÷</a:t>
              </a:r>
              <a:endParaRPr kumimoji="1" lang="ja-JP" altLang="en-US" sz="28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8922B961-EBFE-3241-A79F-397EA5F7A235}"/>
                </a:ext>
              </a:extLst>
            </p:cNvPr>
            <p:cNvSpPr txBox="1"/>
            <p:nvPr/>
          </p:nvSpPr>
          <p:spPr>
            <a:xfrm>
              <a:off x="494680" y="4581128"/>
              <a:ext cx="2659782" cy="459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命令表</a:t>
              </a:r>
              <a:r>
                <a:rPr lang="en-US" altLang="ja-JP" sz="1600" dirty="0"/>
                <a:t>(</a:t>
              </a:r>
              <a:r>
                <a:rPr lang="ja-JP" altLang="en-US" sz="1600" dirty="0"/>
                <a:t>オペコード</a:t>
              </a:r>
              <a:r>
                <a:rPr lang="en-US" altLang="ja-JP" sz="1600" dirty="0"/>
                <a:t>)</a:t>
              </a:r>
              <a:endParaRPr kumimoji="1" lang="ja-JP" altLang="en-US" sz="1600" dirty="0"/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DD6C082-84F9-A54F-BAE3-0C38C2311157}"/>
              </a:ext>
            </a:extLst>
          </p:cNvPr>
          <p:cNvSpPr/>
          <p:nvPr/>
        </p:nvSpPr>
        <p:spPr>
          <a:xfrm>
            <a:off x="3295015" y="4437112"/>
            <a:ext cx="512923" cy="515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05DDB4F-ADE6-7444-BE5B-44939F5E4189}"/>
              </a:ext>
            </a:extLst>
          </p:cNvPr>
          <p:cNvSpPr txBox="1"/>
          <p:nvPr/>
        </p:nvSpPr>
        <p:spPr>
          <a:xfrm>
            <a:off x="3203848" y="443711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264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985BD5-6156-D945-82FE-9478DFC88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ja-JP" altLang="en-US"/>
              <a:t>機械語とアセンブリ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B9C868-31E2-444D-91D6-3C210D51A638}"/>
              </a:ext>
            </a:extLst>
          </p:cNvPr>
          <p:cNvSpPr txBox="1"/>
          <p:nvPr/>
        </p:nvSpPr>
        <p:spPr>
          <a:xfrm>
            <a:off x="899592" y="1844824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機械語は数字の羅列</a:t>
            </a:r>
            <a:endParaRPr kumimoji="1" lang="en-US" altLang="ja-JP" sz="2800"/>
          </a:p>
          <a:p>
            <a:r>
              <a:rPr kumimoji="1" lang="ja-JP" altLang="en-US" sz="2800"/>
              <a:t>コンピュータは機械語しか理解できない</a:t>
            </a:r>
            <a:endParaRPr kumimoji="1" lang="en-US" altLang="ja-JP" sz="2800"/>
          </a:p>
          <a:p>
            <a:r>
              <a:rPr kumimoji="1" lang="ja-JP" altLang="en-US" sz="2800"/>
              <a:t>「</a:t>
            </a:r>
            <a:r>
              <a:rPr kumimoji="1" lang="en-US" altLang="ja-JP" sz="2800"/>
              <a:t>3+4</a:t>
            </a:r>
            <a:r>
              <a:rPr kumimoji="1" lang="ja-JP" altLang="en-US" sz="2800"/>
              <a:t>」は「</a:t>
            </a:r>
            <a:r>
              <a:rPr kumimoji="1" lang="en-US" altLang="ja-JP" sz="2800"/>
              <a:t>0,3,4</a:t>
            </a:r>
            <a:r>
              <a:rPr kumimoji="1" lang="ja-JP" altLang="en-US" sz="2800"/>
              <a:t>」という数字列で表現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60A3D9-7217-6E4D-BA64-D7174FE2CDC3}"/>
              </a:ext>
            </a:extLst>
          </p:cNvPr>
          <p:cNvSpPr txBox="1"/>
          <p:nvPr/>
        </p:nvSpPr>
        <p:spPr>
          <a:xfrm>
            <a:off x="395536" y="1124744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機械語</a:t>
            </a:r>
            <a:r>
              <a:rPr kumimoji="1" lang="en-US" altLang="ja-JP" sz="2800"/>
              <a:t> (Machine Language)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EDA839-D3C8-0448-A72E-979261107AD8}"/>
              </a:ext>
            </a:extLst>
          </p:cNvPr>
          <p:cNvSpPr txBox="1"/>
          <p:nvPr/>
        </p:nvSpPr>
        <p:spPr>
          <a:xfrm>
            <a:off x="467544" y="3501008"/>
            <a:ext cx="5825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アセンブリ言語</a:t>
            </a:r>
            <a:r>
              <a:rPr kumimoji="1" lang="en-US" altLang="ja-JP" sz="2800"/>
              <a:t> (Assembly Language)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E0E7E-FBE4-0149-B3E1-C64F0CED3A45}"/>
              </a:ext>
            </a:extLst>
          </p:cNvPr>
          <p:cNvSpPr txBox="1"/>
          <p:nvPr/>
        </p:nvSpPr>
        <p:spPr>
          <a:xfrm>
            <a:off x="899592" y="4077072"/>
            <a:ext cx="71945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</a:t>
            </a:r>
            <a:r>
              <a:rPr kumimoji="1" lang="en-US" altLang="ja-JP" sz="2800"/>
              <a:t>0,3,4</a:t>
            </a:r>
            <a:r>
              <a:rPr kumimoji="1" lang="ja-JP" altLang="en-US" sz="2800"/>
              <a:t>」が「</a:t>
            </a:r>
            <a:r>
              <a:rPr kumimoji="1" lang="en-US" altLang="ja-JP" sz="2800"/>
              <a:t>3+4</a:t>
            </a:r>
            <a:r>
              <a:rPr lang="ja-JP" altLang="en-US" sz="2800"/>
              <a:t>」というのは分かりづらい</a:t>
            </a:r>
            <a:endParaRPr kumimoji="1" lang="en-US" altLang="ja-JP" sz="2800"/>
          </a:p>
          <a:p>
            <a:r>
              <a:rPr lang="ja-JP" altLang="en-US" sz="2800"/>
              <a:t>機械語と一対一対応する形でわかりやすく</a:t>
            </a:r>
            <a:endParaRPr kumimoji="1" lang="ja-JP" altLang="en-US" sz="28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BADCC34-9B83-2A46-920D-3EAE34C91598}"/>
              </a:ext>
            </a:extLst>
          </p:cNvPr>
          <p:cNvSpPr/>
          <p:nvPr/>
        </p:nvSpPr>
        <p:spPr>
          <a:xfrm>
            <a:off x="4712880" y="544082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136A99-F972-0A40-992E-949E2BF39E43}"/>
              </a:ext>
            </a:extLst>
          </p:cNvPr>
          <p:cNvSpPr txBox="1"/>
          <p:nvPr/>
        </p:nvSpPr>
        <p:spPr>
          <a:xfrm>
            <a:off x="4716016" y="544522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708257-1C51-C042-B137-D16801817572}"/>
              </a:ext>
            </a:extLst>
          </p:cNvPr>
          <p:cNvGrpSpPr/>
          <p:nvPr/>
        </p:nvGrpSpPr>
        <p:grpSpPr>
          <a:xfrm>
            <a:off x="5432960" y="5433030"/>
            <a:ext cx="1440160" cy="731599"/>
            <a:chOff x="4572000" y="1988840"/>
            <a:chExt cx="1440160" cy="73159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11206CD-FCFA-AC4C-8498-77F3B7B3DCF2}"/>
                </a:ext>
              </a:extLst>
            </p:cNvPr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F6EC2BB-4D04-0442-B5C0-F498A69EA232}"/>
                </a:ext>
              </a:extLst>
            </p:cNvPr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AC3B683-7DE7-9942-ABD9-E4317B38BB08}"/>
                </a:ext>
              </a:extLst>
            </p:cNvPr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40180B-BE81-4B46-BF28-7C57DF0D85A6}"/>
              </a:ext>
            </a:extLst>
          </p:cNvPr>
          <p:cNvSpPr txBox="1"/>
          <p:nvPr/>
        </p:nvSpPr>
        <p:spPr>
          <a:xfrm>
            <a:off x="4621713" y="615311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4F3730-F02A-7542-AFE1-2041CA8FF3AA}"/>
              </a:ext>
            </a:extLst>
          </p:cNvPr>
          <p:cNvSpPr txBox="1"/>
          <p:nvPr/>
        </p:nvSpPr>
        <p:spPr>
          <a:xfrm>
            <a:off x="5773841" y="615311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0AC37A-A5AE-FD46-9C17-7C07E540C84C}"/>
              </a:ext>
            </a:extLst>
          </p:cNvPr>
          <p:cNvSpPr txBox="1"/>
          <p:nvPr/>
        </p:nvSpPr>
        <p:spPr>
          <a:xfrm>
            <a:off x="1475656" y="5517232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ADD 3,4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876C9F13-A5F6-FA4A-B898-444B5E664AA3}"/>
              </a:ext>
            </a:extLst>
          </p:cNvPr>
          <p:cNvSpPr/>
          <p:nvPr/>
        </p:nvSpPr>
        <p:spPr>
          <a:xfrm rot="16200000">
            <a:off x="3747219" y="5693941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749677B-8EE1-B342-A6DD-F29B3778E824}"/>
              </a:ext>
            </a:extLst>
          </p:cNvPr>
          <p:cNvSpPr txBox="1"/>
          <p:nvPr/>
        </p:nvSpPr>
        <p:spPr>
          <a:xfrm>
            <a:off x="3419872" y="52292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アセンブラ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26699D-E3D0-B541-AE89-DE2EF059BF66}"/>
              </a:ext>
            </a:extLst>
          </p:cNvPr>
          <p:cNvSpPr txBox="1"/>
          <p:nvPr/>
        </p:nvSpPr>
        <p:spPr>
          <a:xfrm>
            <a:off x="5220072" y="6505599"/>
            <a:ext cx="328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※ </a:t>
            </a:r>
            <a:r>
              <a:rPr lang="ja-JP" altLang="en-US" sz="1400"/>
              <a:t>実行バイナリ作成</a:t>
            </a:r>
            <a:r>
              <a:rPr kumimoji="1" lang="ja-JP" altLang="en-US" sz="1400"/>
              <a:t>にはリンカも必要</a:t>
            </a:r>
          </a:p>
        </p:txBody>
      </p:sp>
    </p:spTree>
    <p:extLst>
      <p:ext uri="{BB962C8B-B14F-4D97-AF65-F5344CB8AC3E}">
        <p14:creationId xmlns:p14="http://schemas.microsoft.com/office/powerpoint/2010/main" val="14301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7B95C-C58B-474C-A046-3FDEB6B3D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プログラム言語とアセンブリ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615CD0-B91F-C346-82CA-AF48C2C8899B}"/>
              </a:ext>
            </a:extLst>
          </p:cNvPr>
          <p:cNvSpPr txBox="1"/>
          <p:nvPr/>
        </p:nvSpPr>
        <p:spPr>
          <a:xfrm>
            <a:off x="1115616" y="1772816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ADD 3,4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0A1C8-DA7F-3249-86FF-52A82C17037A}"/>
              </a:ext>
            </a:extLst>
          </p:cNvPr>
          <p:cNvSpPr txBox="1"/>
          <p:nvPr/>
        </p:nvSpPr>
        <p:spPr>
          <a:xfrm>
            <a:off x="323528" y="1124744"/>
            <a:ext cx="5825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アセンブリ言語</a:t>
            </a:r>
            <a:r>
              <a:rPr kumimoji="1" lang="en-US" altLang="ja-JP" sz="2800"/>
              <a:t> (Assembly Language)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B98752-4B7A-1945-840B-DAA76895A3E1}"/>
              </a:ext>
            </a:extLst>
          </p:cNvPr>
          <p:cNvSpPr txBox="1"/>
          <p:nvPr/>
        </p:nvSpPr>
        <p:spPr>
          <a:xfrm>
            <a:off x="2915816" y="18448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ではまだわかりづらい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F2C213-8481-4E41-B4EB-9E59688E99BE}"/>
              </a:ext>
            </a:extLst>
          </p:cNvPr>
          <p:cNvSpPr txBox="1"/>
          <p:nvPr/>
        </p:nvSpPr>
        <p:spPr>
          <a:xfrm>
            <a:off x="899592" y="2348880"/>
            <a:ext cx="7656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機械語は</a:t>
            </a:r>
            <a:r>
              <a:rPr kumimoji="1" lang="en-US" altLang="ja-JP" sz="2400"/>
              <a:t>CPU</a:t>
            </a:r>
            <a:r>
              <a:rPr kumimoji="1" lang="ja-JP" altLang="en-US" sz="2400"/>
              <a:t>によって異なる</a:t>
            </a:r>
            <a:endParaRPr kumimoji="1" lang="en-US" altLang="ja-JP" sz="2400"/>
          </a:p>
          <a:p>
            <a:r>
              <a:rPr lang="ja-JP" altLang="en-US" sz="2400"/>
              <a:t>→</a:t>
            </a:r>
            <a:r>
              <a:rPr lang="en-US" altLang="ja-JP" sz="2400"/>
              <a:t> </a:t>
            </a:r>
            <a:r>
              <a:rPr lang="ja-JP" altLang="en-US" sz="2400"/>
              <a:t>アセンブリ言語も</a:t>
            </a:r>
            <a:r>
              <a:rPr lang="en-US" altLang="ja-JP" sz="2400"/>
              <a:t>CPU</a:t>
            </a:r>
            <a:r>
              <a:rPr lang="ja-JP" altLang="en-US" sz="2400"/>
              <a:t>によって異なる</a:t>
            </a:r>
            <a:endParaRPr lang="en-US" altLang="ja-JP" sz="2400"/>
          </a:p>
          <a:p>
            <a:r>
              <a:rPr kumimoji="1" lang="ja-JP" altLang="en-US" sz="2400"/>
              <a:t>→</a:t>
            </a:r>
            <a:r>
              <a:rPr kumimoji="1" lang="en-US" altLang="ja-JP" sz="2400"/>
              <a:t> </a:t>
            </a:r>
            <a:r>
              <a:rPr kumimoji="1" lang="ja-JP" altLang="en-US" sz="2400"/>
              <a:t>人間にわかりやすい形、かつ共通な書き方をしたい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5126E4-2269-BC4F-9FF5-2F00B154CFA2}"/>
              </a:ext>
            </a:extLst>
          </p:cNvPr>
          <p:cNvSpPr txBox="1"/>
          <p:nvPr/>
        </p:nvSpPr>
        <p:spPr>
          <a:xfrm>
            <a:off x="395536" y="3789040"/>
            <a:ext cx="638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プログラム言語</a:t>
            </a:r>
            <a:r>
              <a:rPr kumimoji="1" lang="en-US" altLang="ja-JP" sz="2800"/>
              <a:t> (Programming Language)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38CA88-2784-2348-8EAE-6F92FE95975E}"/>
              </a:ext>
            </a:extLst>
          </p:cNvPr>
          <p:cNvSpPr txBox="1"/>
          <p:nvPr/>
        </p:nvSpPr>
        <p:spPr>
          <a:xfrm>
            <a:off x="1619672" y="5095636"/>
            <a:ext cx="997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FFC000"/>
                </a:solidFill>
              </a:rPr>
              <a:t>3+4</a:t>
            </a:r>
            <a:endParaRPr kumimoji="1" lang="ja-JP" altLang="en-US" sz="4000">
              <a:solidFill>
                <a:srgbClr val="FFC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A49F2F-603A-0940-AEE7-37F053EE1540}"/>
              </a:ext>
            </a:extLst>
          </p:cNvPr>
          <p:cNvSpPr txBox="1"/>
          <p:nvPr/>
        </p:nvSpPr>
        <p:spPr>
          <a:xfrm>
            <a:off x="467544" y="4653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人間がわかりやすい形で書く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17B172-75F0-5845-A352-45AAC49E56E3}"/>
              </a:ext>
            </a:extLst>
          </p:cNvPr>
          <p:cNvSpPr txBox="1"/>
          <p:nvPr/>
        </p:nvSpPr>
        <p:spPr>
          <a:xfrm>
            <a:off x="4211960" y="51571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ADD 3,4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0954A-1F33-974C-A357-EAE44A5AD195}"/>
              </a:ext>
            </a:extLst>
          </p:cNvPr>
          <p:cNvSpPr txBox="1"/>
          <p:nvPr/>
        </p:nvSpPr>
        <p:spPr>
          <a:xfrm>
            <a:off x="3923928" y="46531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アセンブリに変換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8A2F49-9F68-524C-AE91-F8B1ECA0D7C0}"/>
              </a:ext>
            </a:extLst>
          </p:cNvPr>
          <p:cNvSpPr txBox="1"/>
          <p:nvPr/>
        </p:nvSpPr>
        <p:spPr>
          <a:xfrm>
            <a:off x="6444208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機械語に変換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1C77B8-6ABB-7447-9588-EFC99861E485}"/>
              </a:ext>
            </a:extLst>
          </p:cNvPr>
          <p:cNvSpPr/>
          <p:nvPr/>
        </p:nvSpPr>
        <p:spPr>
          <a:xfrm>
            <a:off x="6804248" y="5157192"/>
            <a:ext cx="97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>
                <a:solidFill>
                  <a:srgbClr val="FF0000"/>
                </a:solidFill>
              </a:rPr>
              <a:t>0</a:t>
            </a:r>
            <a:r>
              <a:rPr lang="en-US" altLang="ja-JP" sz="3200"/>
              <a:t>,</a:t>
            </a:r>
            <a:r>
              <a:rPr lang="en-US" altLang="ja-JP" sz="3200">
                <a:solidFill>
                  <a:srgbClr val="011893"/>
                </a:solidFill>
              </a:rPr>
              <a:t>3</a:t>
            </a:r>
            <a:r>
              <a:rPr lang="en-US" altLang="ja-JP" sz="3200"/>
              <a:t>,</a:t>
            </a:r>
            <a:r>
              <a:rPr lang="en-US" altLang="ja-JP" sz="3200">
                <a:solidFill>
                  <a:srgbClr val="011893"/>
                </a:solidFill>
              </a:rPr>
              <a:t>4</a:t>
            </a:r>
            <a:endParaRPr lang="ja-JP" altLang="en-US" sz="3200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CB1FF05C-E0B1-0B43-B406-71D8E59A6B89}"/>
              </a:ext>
            </a:extLst>
          </p:cNvPr>
          <p:cNvSpPr/>
          <p:nvPr/>
        </p:nvSpPr>
        <p:spPr>
          <a:xfrm>
            <a:off x="3203848" y="5269559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128B30-885B-0A4B-A24A-E07986BD31EF}"/>
              </a:ext>
            </a:extLst>
          </p:cNvPr>
          <p:cNvSpPr txBox="1"/>
          <p:nvPr/>
        </p:nvSpPr>
        <p:spPr>
          <a:xfrm>
            <a:off x="1331640" y="62373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ここの変換を行うのがコンパイラ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3A96F346-FF9C-DD4F-B4BA-024081439407}"/>
              </a:ext>
            </a:extLst>
          </p:cNvPr>
          <p:cNvSpPr/>
          <p:nvPr/>
        </p:nvSpPr>
        <p:spPr>
          <a:xfrm>
            <a:off x="6084168" y="5269559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DDCA8F-ED82-0F4A-8256-A23861EC335E}"/>
              </a:ext>
            </a:extLst>
          </p:cNvPr>
          <p:cNvSpPr txBox="1"/>
          <p:nvPr/>
        </p:nvSpPr>
        <p:spPr>
          <a:xfrm>
            <a:off x="5796136" y="56612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アセンブラ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24BFB34-B5A8-D14C-831F-0846E7C7FB8D}"/>
              </a:ext>
            </a:extLst>
          </p:cNvPr>
          <p:cNvCxnSpPr/>
          <p:nvPr/>
        </p:nvCxnSpPr>
        <p:spPr>
          <a:xfrm flipV="1">
            <a:off x="3491880" y="573325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0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5EC24EC-E76F-F346-8EF9-4C79685D1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コンパイラの仕事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E935C-4554-354E-A639-8BB47071725E}"/>
              </a:ext>
            </a:extLst>
          </p:cNvPr>
          <p:cNvSpPr txBox="1"/>
          <p:nvPr/>
        </p:nvSpPr>
        <p:spPr>
          <a:xfrm>
            <a:off x="395536" y="908720"/>
            <a:ext cx="800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/>
              <a:t>3+4</a:t>
            </a:r>
            <a:r>
              <a:rPr kumimoji="1" lang="ja-JP" altLang="en-US" sz="2400"/>
              <a:t>」を「</a:t>
            </a:r>
            <a:r>
              <a:rPr kumimoji="1" lang="en-US" altLang="ja-JP" sz="2400"/>
              <a:t>ADD 3, 4</a:t>
            </a:r>
            <a:r>
              <a:rPr kumimoji="1" lang="ja-JP" altLang="en-US" sz="2400"/>
              <a:t>」に変換したい・・・どうやって？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41F995-B986-A84A-A84B-BF8BCF887E25}"/>
              </a:ext>
            </a:extLst>
          </p:cNvPr>
          <p:cNvSpPr txBox="1"/>
          <p:nvPr/>
        </p:nvSpPr>
        <p:spPr>
          <a:xfrm>
            <a:off x="306978" y="14847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字句解析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F28E72-DCBD-0B45-A3FB-51E25BD85B54}"/>
              </a:ext>
            </a:extLst>
          </p:cNvPr>
          <p:cNvSpPr txBox="1"/>
          <p:nvPr/>
        </p:nvSpPr>
        <p:spPr>
          <a:xfrm>
            <a:off x="811034" y="2780928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"3 + 4"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77E679-D24D-5947-814F-D3348BF1AC5F}"/>
              </a:ext>
            </a:extLst>
          </p:cNvPr>
          <p:cNvSpPr txBox="1"/>
          <p:nvPr/>
        </p:nvSpPr>
        <p:spPr>
          <a:xfrm>
            <a:off x="739026" y="2132856"/>
            <a:ext cx="746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プログラムを意味のある最小単位</a:t>
            </a:r>
            <a:r>
              <a:rPr kumimoji="1" lang="en-US" altLang="ja-JP" sz="2400"/>
              <a:t>(</a:t>
            </a:r>
            <a:r>
              <a:rPr kumimoji="1" lang="ja-JP" altLang="en-US" sz="2400"/>
              <a:t>トークン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にバラす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9552F396-454A-A240-ACC1-AD6518DE43F5}"/>
              </a:ext>
            </a:extLst>
          </p:cNvPr>
          <p:cNvSpPr/>
          <p:nvPr/>
        </p:nvSpPr>
        <p:spPr>
          <a:xfrm>
            <a:off x="2467218" y="2924944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E6AA4870-4F3B-C44F-9D49-F775319A18E5}"/>
              </a:ext>
            </a:extLst>
          </p:cNvPr>
          <p:cNvSpPr/>
          <p:nvPr/>
        </p:nvSpPr>
        <p:spPr>
          <a:xfrm>
            <a:off x="3403322" y="278092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651FD3C-854A-2D49-9B57-C2D5BC6F5E13}"/>
              </a:ext>
            </a:extLst>
          </p:cNvPr>
          <p:cNvSpPr/>
          <p:nvPr/>
        </p:nvSpPr>
        <p:spPr>
          <a:xfrm>
            <a:off x="4411434" y="278092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9A7A636-725D-1747-968C-C914BAC41CFD}"/>
              </a:ext>
            </a:extLst>
          </p:cNvPr>
          <p:cNvSpPr/>
          <p:nvPr/>
        </p:nvSpPr>
        <p:spPr>
          <a:xfrm>
            <a:off x="5491554" y="2780928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C95D0F-BE6C-8145-A31E-6C11D0BE5212}"/>
              </a:ext>
            </a:extLst>
          </p:cNvPr>
          <p:cNvSpPr txBox="1"/>
          <p:nvPr/>
        </p:nvSpPr>
        <p:spPr>
          <a:xfrm>
            <a:off x="3475330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7B9982-7CA7-2149-9F24-ECD7461F59A4}"/>
              </a:ext>
            </a:extLst>
          </p:cNvPr>
          <p:cNvSpPr txBox="1"/>
          <p:nvPr/>
        </p:nvSpPr>
        <p:spPr>
          <a:xfrm>
            <a:off x="4195410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加算記号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8E97AB-B155-2B4C-B2B3-465C46B796F3}"/>
              </a:ext>
            </a:extLst>
          </p:cNvPr>
          <p:cNvSpPr txBox="1"/>
          <p:nvPr/>
        </p:nvSpPr>
        <p:spPr>
          <a:xfrm>
            <a:off x="5580112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41704A-F68A-C34D-9089-026B6AE013F0}"/>
              </a:ext>
            </a:extLst>
          </p:cNvPr>
          <p:cNvSpPr txBox="1"/>
          <p:nvPr/>
        </p:nvSpPr>
        <p:spPr>
          <a:xfrm>
            <a:off x="395536" y="40050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構文解析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263BF3-07C8-3141-A495-731FCAC1258E}"/>
              </a:ext>
            </a:extLst>
          </p:cNvPr>
          <p:cNvSpPr txBox="1"/>
          <p:nvPr/>
        </p:nvSpPr>
        <p:spPr>
          <a:xfrm>
            <a:off x="755576" y="465313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トークンの関係を解析する</a:t>
            </a: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6C5F1097-CBF4-0044-9CD4-610358D3C020}"/>
              </a:ext>
            </a:extLst>
          </p:cNvPr>
          <p:cNvSpPr/>
          <p:nvPr/>
        </p:nvSpPr>
        <p:spPr>
          <a:xfrm>
            <a:off x="611560" y="573325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96072CA-9084-C647-AD23-FF457198FA8F}"/>
              </a:ext>
            </a:extLst>
          </p:cNvPr>
          <p:cNvSpPr/>
          <p:nvPr/>
        </p:nvSpPr>
        <p:spPr>
          <a:xfrm>
            <a:off x="1259632" y="573325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68BBCF6-1F93-654F-AB37-1DBCE29DFE3C}"/>
              </a:ext>
            </a:extLst>
          </p:cNvPr>
          <p:cNvSpPr/>
          <p:nvPr/>
        </p:nvSpPr>
        <p:spPr>
          <a:xfrm>
            <a:off x="1979712" y="573325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FE69E78D-D191-F74F-ABB5-2FBDA6CB8CD6}"/>
              </a:ext>
            </a:extLst>
          </p:cNvPr>
          <p:cNvSpPr/>
          <p:nvPr/>
        </p:nvSpPr>
        <p:spPr>
          <a:xfrm>
            <a:off x="2915816" y="5805264"/>
            <a:ext cx="45005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55DF1EC-D385-6C44-8FFC-39AF9C615102}"/>
              </a:ext>
            </a:extLst>
          </p:cNvPr>
          <p:cNvSpPr/>
          <p:nvPr/>
        </p:nvSpPr>
        <p:spPr>
          <a:xfrm>
            <a:off x="4716016" y="573325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4454196-C481-6D4C-9D23-E6953ED5AB5D}"/>
              </a:ext>
            </a:extLst>
          </p:cNvPr>
          <p:cNvSpPr/>
          <p:nvPr/>
        </p:nvSpPr>
        <p:spPr>
          <a:xfrm>
            <a:off x="5364088" y="501317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0111AB78-A198-2846-A6A8-1C9028BAE068}"/>
              </a:ext>
            </a:extLst>
          </p:cNvPr>
          <p:cNvSpPr/>
          <p:nvPr/>
        </p:nvSpPr>
        <p:spPr>
          <a:xfrm>
            <a:off x="6084168" y="5733256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26440F6-0CC7-EB43-A074-9CA0711A1734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5207717" y="5504877"/>
            <a:ext cx="240734" cy="3127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ED0D095-B376-4D46-AFD6-AFD578544CF9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5855789" y="5504877"/>
            <a:ext cx="312742" cy="3127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14A852-1FC3-D144-BFD0-5BABFAF21A5F}"/>
              </a:ext>
            </a:extLst>
          </p:cNvPr>
          <p:cNvSpPr txBox="1"/>
          <p:nvPr/>
        </p:nvSpPr>
        <p:spPr>
          <a:xfrm>
            <a:off x="3779912" y="6381328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抽象構文木</a:t>
            </a:r>
            <a:r>
              <a:rPr kumimoji="1" lang="en-US" altLang="ja-JP" sz="2000"/>
              <a:t>(</a:t>
            </a:r>
            <a:r>
              <a:rPr kumimoji="1" lang="en-US" altLang="ja-JP" sz="2000">
                <a:solidFill>
                  <a:srgbClr val="FF0000"/>
                </a:solidFill>
              </a:rPr>
              <a:t>A</a:t>
            </a:r>
            <a:r>
              <a:rPr kumimoji="1" lang="en-US" altLang="ja-JP" sz="2000"/>
              <a:t>bstract </a:t>
            </a:r>
            <a:r>
              <a:rPr kumimoji="1" lang="en-US" altLang="ja-JP" sz="2000">
                <a:solidFill>
                  <a:srgbClr val="FF0000"/>
                </a:solidFill>
              </a:rPr>
              <a:t>S</a:t>
            </a:r>
            <a:r>
              <a:rPr kumimoji="1" lang="en-US" altLang="ja-JP" sz="2000"/>
              <a:t>yntax </a:t>
            </a:r>
            <a:r>
              <a:rPr kumimoji="1" lang="en-US" altLang="ja-JP" sz="2000">
                <a:solidFill>
                  <a:srgbClr val="FF0000"/>
                </a:solidFill>
              </a:rPr>
              <a:t>T</a:t>
            </a:r>
            <a:r>
              <a:rPr kumimoji="1" lang="en-US" altLang="ja-JP" sz="2000"/>
              <a:t>ree, AST) 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80642279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講義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6458</TotalTime>
  <Words>1250</Words>
  <Application>Microsoft Office PowerPoint</Application>
  <PresentationFormat>画面に合わせる (4:3)</PresentationFormat>
  <Paragraphs>400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HGｺﾞｼｯｸE</vt:lpstr>
      <vt:lpstr>Menlo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1248</cp:revision>
  <dcterms:created xsi:type="dcterms:W3CDTF">2019-01-02T05:23:01Z</dcterms:created>
  <dcterms:modified xsi:type="dcterms:W3CDTF">2022-12-16T04:54:00Z</dcterms:modified>
</cp:coreProperties>
</file>