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9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9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15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7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F021-7DFD-498D-BCE3-EE303F1D4C84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8E6195-78BB-7B41-8723-3E8A8E69787B}"/>
              </a:ext>
            </a:extLst>
          </p:cNvPr>
          <p:cNvSpPr/>
          <p:nvPr/>
        </p:nvSpPr>
        <p:spPr>
          <a:xfrm>
            <a:off x="5513294" y="1046291"/>
            <a:ext cx="3742466" cy="22884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initialize set S to empty</a:t>
            </a:r>
          </a:p>
          <a:p>
            <a:r>
              <a:rPr lang="ja-JP" altLang="en-US" sz="2000" dirty="0"/>
              <a:t>    for J := N-M + 1 to N do</a:t>
            </a:r>
          </a:p>
          <a:p>
            <a:r>
              <a:rPr lang="ja-JP" altLang="en-US" sz="2000" dirty="0"/>
              <a:t>      T := RandInt(1, J)</a:t>
            </a:r>
          </a:p>
          <a:p>
            <a:r>
              <a:rPr lang="ja-JP" altLang="en-US" sz="2000" dirty="0"/>
              <a:t>      if T is not in S then</a:t>
            </a:r>
          </a:p>
          <a:p>
            <a:r>
              <a:rPr lang="ja-JP" altLang="en-US" sz="2000" dirty="0"/>
              <a:t>        insert T in S</a:t>
            </a:r>
          </a:p>
          <a:p>
            <a:r>
              <a:rPr lang="ja-JP" altLang="en-US" sz="2000" dirty="0"/>
              <a:t>      else</a:t>
            </a:r>
          </a:p>
          <a:p>
            <a:r>
              <a:rPr lang="ja-JP" altLang="en-US" sz="2000" dirty="0"/>
              <a:t>        insert J in 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5C11E8-8B7E-334A-ADAF-F311169677A0}"/>
              </a:ext>
            </a:extLst>
          </p:cNvPr>
          <p:cNvSpPr txBox="1"/>
          <p:nvPr/>
        </p:nvSpPr>
        <p:spPr>
          <a:xfrm>
            <a:off x="376518" y="1366220"/>
            <a:ext cx="3035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Choose 2 from 4. N=4, M=2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73CF5E-7346-924E-A742-D9B9569C4510}"/>
              </a:ext>
            </a:extLst>
          </p:cNvPr>
          <p:cNvSpPr txBox="1"/>
          <p:nvPr/>
        </p:nvSpPr>
        <p:spPr>
          <a:xfrm>
            <a:off x="161364" y="2140773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 J=3</a:t>
            </a:r>
            <a:endParaRPr kumimoji="1" lang="ja-JP" altLang="en-US" sz="2000" dirty="0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47DEC8CB-BBC7-9F42-8232-B13345F4CED6}"/>
              </a:ext>
            </a:extLst>
          </p:cNvPr>
          <p:cNvSpPr/>
          <p:nvPr/>
        </p:nvSpPr>
        <p:spPr>
          <a:xfrm>
            <a:off x="1369813" y="2181750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620BC44-7319-F248-8A32-1BD8D78F0A55}"/>
              </a:ext>
            </a:extLst>
          </p:cNvPr>
          <p:cNvSpPr/>
          <p:nvPr/>
        </p:nvSpPr>
        <p:spPr>
          <a:xfrm>
            <a:off x="1812669" y="2183543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A3E77E2-78DB-0B48-80C5-2B47256EA9CF}"/>
              </a:ext>
            </a:extLst>
          </p:cNvPr>
          <p:cNvSpPr/>
          <p:nvPr/>
        </p:nvSpPr>
        <p:spPr>
          <a:xfrm>
            <a:off x="2266283" y="2185336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19FFA2F-BD2F-0740-A58D-3525C8661F0C}"/>
              </a:ext>
            </a:extLst>
          </p:cNvPr>
          <p:cNvSpPr/>
          <p:nvPr/>
        </p:nvSpPr>
        <p:spPr>
          <a:xfrm>
            <a:off x="2698382" y="2187129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26BF042D-1608-124A-9A88-6462AE078C85}"/>
              </a:ext>
            </a:extLst>
          </p:cNvPr>
          <p:cNvSpPr/>
          <p:nvPr/>
        </p:nvSpPr>
        <p:spPr>
          <a:xfrm rot="5400000">
            <a:off x="1871831" y="2033194"/>
            <a:ext cx="204394" cy="1237130"/>
          </a:xfrm>
          <a:prstGeom prst="rightBrac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7C2E69D-AF5F-CA47-AE03-98929A2C638A}"/>
              </a:ext>
            </a:extLst>
          </p:cNvPr>
          <p:cNvSpPr/>
          <p:nvPr/>
        </p:nvSpPr>
        <p:spPr>
          <a:xfrm>
            <a:off x="1350091" y="3140974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305A875-7E32-5C4D-B24B-558AD0F44D28}"/>
              </a:ext>
            </a:extLst>
          </p:cNvPr>
          <p:cNvSpPr/>
          <p:nvPr/>
        </p:nvSpPr>
        <p:spPr>
          <a:xfrm>
            <a:off x="1792947" y="3142767"/>
            <a:ext cx="330925" cy="33092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A7110DC5-31A2-514B-8AD8-87D7F8247E71}"/>
              </a:ext>
            </a:extLst>
          </p:cNvPr>
          <p:cNvSpPr/>
          <p:nvPr/>
        </p:nvSpPr>
        <p:spPr>
          <a:xfrm>
            <a:off x="2246561" y="3144560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62D905F-19FD-AB43-941A-F07D7214420A}"/>
              </a:ext>
            </a:extLst>
          </p:cNvPr>
          <p:cNvSpPr/>
          <p:nvPr/>
        </p:nvSpPr>
        <p:spPr>
          <a:xfrm>
            <a:off x="2678660" y="3146353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6D49F5-0E1D-454B-8762-A49261A34A32}"/>
              </a:ext>
            </a:extLst>
          </p:cNvPr>
          <p:cNvSpPr txBox="1"/>
          <p:nvPr/>
        </p:nvSpPr>
        <p:spPr>
          <a:xfrm>
            <a:off x="141642" y="3745457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2. J=4</a:t>
            </a:r>
            <a:endParaRPr kumimoji="1" lang="ja-JP" altLang="en-US" sz="2000" dirty="0"/>
          </a:p>
        </p:txBody>
      </p:sp>
      <p:sp>
        <p:nvSpPr>
          <p:cNvPr id="18" name="円/楕円 21">
            <a:extLst>
              <a:ext uri="{FF2B5EF4-FFF2-40B4-BE49-F238E27FC236}">
                <a16:creationId xmlns:a16="http://schemas.microsoft.com/office/drawing/2014/main" id="{E18405BA-8250-6149-AAC2-D32D7326A6C8}"/>
              </a:ext>
            </a:extLst>
          </p:cNvPr>
          <p:cNvSpPr/>
          <p:nvPr/>
        </p:nvSpPr>
        <p:spPr>
          <a:xfrm>
            <a:off x="1330368" y="3788227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9" name="円/楕円 22">
            <a:extLst>
              <a:ext uri="{FF2B5EF4-FFF2-40B4-BE49-F238E27FC236}">
                <a16:creationId xmlns:a16="http://schemas.microsoft.com/office/drawing/2014/main" id="{675A018F-9E1B-0642-846A-52C09C680A36}"/>
              </a:ext>
            </a:extLst>
          </p:cNvPr>
          <p:cNvSpPr/>
          <p:nvPr/>
        </p:nvSpPr>
        <p:spPr>
          <a:xfrm>
            <a:off x="1773224" y="3790020"/>
            <a:ext cx="330925" cy="3309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20" name="円/楕円 23">
            <a:extLst>
              <a:ext uri="{FF2B5EF4-FFF2-40B4-BE49-F238E27FC236}">
                <a16:creationId xmlns:a16="http://schemas.microsoft.com/office/drawing/2014/main" id="{73C25FFF-915B-4749-AAC8-2898E508C247}"/>
              </a:ext>
            </a:extLst>
          </p:cNvPr>
          <p:cNvSpPr/>
          <p:nvPr/>
        </p:nvSpPr>
        <p:spPr>
          <a:xfrm>
            <a:off x="2226838" y="3791813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21" name="円/楕円 24">
            <a:extLst>
              <a:ext uri="{FF2B5EF4-FFF2-40B4-BE49-F238E27FC236}">
                <a16:creationId xmlns:a16="http://schemas.microsoft.com/office/drawing/2014/main" id="{BB99E01A-7946-EE4B-88C0-535FC94DD059}"/>
              </a:ext>
            </a:extLst>
          </p:cNvPr>
          <p:cNvSpPr/>
          <p:nvPr/>
        </p:nvSpPr>
        <p:spPr>
          <a:xfrm>
            <a:off x="2658937" y="3793606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64759C0F-83CF-6949-961E-9CB1D5D3ACF3}"/>
              </a:ext>
            </a:extLst>
          </p:cNvPr>
          <p:cNvSpPr/>
          <p:nvPr/>
        </p:nvSpPr>
        <p:spPr>
          <a:xfrm rot="5400000">
            <a:off x="2091337" y="2763434"/>
            <a:ext cx="306337" cy="33041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F40FE49B-D36D-6644-97F3-B5D4227CC64E}"/>
              </a:ext>
            </a:extLst>
          </p:cNvPr>
          <p:cNvSpPr/>
          <p:nvPr/>
        </p:nvSpPr>
        <p:spPr>
          <a:xfrm rot="5400000">
            <a:off x="2017059" y="3395830"/>
            <a:ext cx="238460" cy="1665642"/>
          </a:xfrm>
          <a:prstGeom prst="rightBrac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C5C4FA-7858-7641-9770-C02B83681E2D}"/>
              </a:ext>
            </a:extLst>
          </p:cNvPr>
          <p:cNvCxnSpPr/>
          <p:nvPr/>
        </p:nvCxnSpPr>
        <p:spPr>
          <a:xfrm flipH="1">
            <a:off x="1430767" y="4432150"/>
            <a:ext cx="699247" cy="69924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44F7D6E-A2EE-C541-921C-2128E34EFE11}"/>
              </a:ext>
            </a:extLst>
          </p:cNvPr>
          <p:cNvCxnSpPr>
            <a:cxnSpLocks/>
          </p:cNvCxnSpPr>
          <p:nvPr/>
        </p:nvCxnSpPr>
        <p:spPr>
          <a:xfrm>
            <a:off x="2248348" y="4464423"/>
            <a:ext cx="1065007" cy="74227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円/楕円 31">
            <a:extLst>
              <a:ext uri="{FF2B5EF4-FFF2-40B4-BE49-F238E27FC236}">
                <a16:creationId xmlns:a16="http://schemas.microsoft.com/office/drawing/2014/main" id="{4DE7CA04-0039-2B4C-A2C8-9BE690B885C4}"/>
              </a:ext>
            </a:extLst>
          </p:cNvPr>
          <p:cNvSpPr/>
          <p:nvPr/>
        </p:nvSpPr>
        <p:spPr>
          <a:xfrm>
            <a:off x="342457" y="5285333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27" name="円/楕円 32">
            <a:extLst>
              <a:ext uri="{FF2B5EF4-FFF2-40B4-BE49-F238E27FC236}">
                <a16:creationId xmlns:a16="http://schemas.microsoft.com/office/drawing/2014/main" id="{047B6E20-12FA-AE4D-9CC5-D34B2A1A67F9}"/>
              </a:ext>
            </a:extLst>
          </p:cNvPr>
          <p:cNvSpPr/>
          <p:nvPr/>
        </p:nvSpPr>
        <p:spPr>
          <a:xfrm>
            <a:off x="785313" y="5287126"/>
            <a:ext cx="330925" cy="3309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28" name="円/楕円 33">
            <a:extLst>
              <a:ext uri="{FF2B5EF4-FFF2-40B4-BE49-F238E27FC236}">
                <a16:creationId xmlns:a16="http://schemas.microsoft.com/office/drawing/2014/main" id="{E2F54FC1-17B2-0648-8ADF-E7949141F811}"/>
              </a:ext>
            </a:extLst>
          </p:cNvPr>
          <p:cNvSpPr/>
          <p:nvPr/>
        </p:nvSpPr>
        <p:spPr>
          <a:xfrm>
            <a:off x="1238927" y="5288919"/>
            <a:ext cx="330925" cy="33092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29" name="円/楕円 34">
            <a:extLst>
              <a:ext uri="{FF2B5EF4-FFF2-40B4-BE49-F238E27FC236}">
                <a16:creationId xmlns:a16="http://schemas.microsoft.com/office/drawing/2014/main" id="{71B56DFF-8BF2-C24D-8FD8-58519E185180}"/>
              </a:ext>
            </a:extLst>
          </p:cNvPr>
          <p:cNvSpPr/>
          <p:nvPr/>
        </p:nvSpPr>
        <p:spPr>
          <a:xfrm>
            <a:off x="1671026" y="5290712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CC15D9-A005-B64E-93E1-4917D6170823}"/>
              </a:ext>
            </a:extLst>
          </p:cNvPr>
          <p:cNvSpPr txBox="1"/>
          <p:nvPr/>
        </p:nvSpPr>
        <p:spPr>
          <a:xfrm>
            <a:off x="914400" y="4615031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T=3</a:t>
            </a:r>
            <a:endParaRPr kumimoji="1" lang="ja-JP" altLang="en-US" sz="2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1F75D0C-44BC-2E4C-BCB5-D946F8635E56}"/>
              </a:ext>
            </a:extLst>
          </p:cNvPr>
          <p:cNvSpPr txBox="1"/>
          <p:nvPr/>
        </p:nvSpPr>
        <p:spPr>
          <a:xfrm>
            <a:off x="3013934" y="454152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T=2</a:t>
            </a:r>
            <a:endParaRPr kumimoji="1" lang="ja-JP" altLang="en-US" sz="2000" dirty="0"/>
          </a:p>
        </p:txBody>
      </p:sp>
      <p:sp>
        <p:nvSpPr>
          <p:cNvPr id="32" name="円/楕円 38">
            <a:extLst>
              <a:ext uri="{FF2B5EF4-FFF2-40B4-BE49-F238E27FC236}">
                <a16:creationId xmlns:a16="http://schemas.microsoft.com/office/drawing/2014/main" id="{8C4E08BE-5603-7540-B3A9-84E93365BEAE}"/>
              </a:ext>
            </a:extLst>
          </p:cNvPr>
          <p:cNvSpPr/>
          <p:nvPr/>
        </p:nvSpPr>
        <p:spPr>
          <a:xfrm>
            <a:off x="2816716" y="5339121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33" name="円/楕円 39">
            <a:extLst>
              <a:ext uri="{FF2B5EF4-FFF2-40B4-BE49-F238E27FC236}">
                <a16:creationId xmlns:a16="http://schemas.microsoft.com/office/drawing/2014/main" id="{4A1CE47A-CBB3-7A4D-A238-1BDF1352F223}"/>
              </a:ext>
            </a:extLst>
          </p:cNvPr>
          <p:cNvSpPr/>
          <p:nvPr/>
        </p:nvSpPr>
        <p:spPr>
          <a:xfrm>
            <a:off x="3259572" y="5340914"/>
            <a:ext cx="330925" cy="3309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34" name="円/楕円 40">
            <a:extLst>
              <a:ext uri="{FF2B5EF4-FFF2-40B4-BE49-F238E27FC236}">
                <a16:creationId xmlns:a16="http://schemas.microsoft.com/office/drawing/2014/main" id="{A43F1F7B-B428-1B40-8E59-43D5358DC7B7}"/>
              </a:ext>
            </a:extLst>
          </p:cNvPr>
          <p:cNvSpPr/>
          <p:nvPr/>
        </p:nvSpPr>
        <p:spPr>
          <a:xfrm>
            <a:off x="3713186" y="5342707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35" name="円/楕円 41">
            <a:extLst>
              <a:ext uri="{FF2B5EF4-FFF2-40B4-BE49-F238E27FC236}">
                <a16:creationId xmlns:a16="http://schemas.microsoft.com/office/drawing/2014/main" id="{6AD24755-4DD8-B846-937C-F469DBAA9DE9}"/>
              </a:ext>
            </a:extLst>
          </p:cNvPr>
          <p:cNvSpPr/>
          <p:nvPr/>
        </p:nvSpPr>
        <p:spPr>
          <a:xfrm>
            <a:off x="4145285" y="5344500"/>
            <a:ext cx="330925" cy="33092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92D8EF0-6C15-FE48-B324-E3FCE30B504C}"/>
              </a:ext>
            </a:extLst>
          </p:cNvPr>
          <p:cNvSpPr txBox="1"/>
          <p:nvPr/>
        </p:nvSpPr>
        <p:spPr>
          <a:xfrm>
            <a:off x="2465295" y="2701963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T=2</a:t>
            </a:r>
            <a:endParaRPr kumimoji="1" lang="ja-JP" altLang="en-US" sz="2000" dirty="0"/>
          </a:p>
        </p:txBody>
      </p:sp>
      <p:sp>
        <p:nvSpPr>
          <p:cNvPr id="37" name="円/楕円 47">
            <a:extLst>
              <a:ext uri="{FF2B5EF4-FFF2-40B4-BE49-F238E27FC236}">
                <a16:creationId xmlns:a16="http://schemas.microsoft.com/office/drawing/2014/main" id="{F657C43A-C606-CA48-884D-1DF5FE15A40D}"/>
              </a:ext>
            </a:extLst>
          </p:cNvPr>
          <p:cNvSpPr/>
          <p:nvPr/>
        </p:nvSpPr>
        <p:spPr>
          <a:xfrm>
            <a:off x="6072697" y="3958555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38" name="円/楕円 48">
            <a:extLst>
              <a:ext uri="{FF2B5EF4-FFF2-40B4-BE49-F238E27FC236}">
                <a16:creationId xmlns:a16="http://schemas.microsoft.com/office/drawing/2014/main" id="{00BEB8BF-C841-3A4F-9893-35EBCE506FCD}"/>
              </a:ext>
            </a:extLst>
          </p:cNvPr>
          <p:cNvSpPr/>
          <p:nvPr/>
        </p:nvSpPr>
        <p:spPr>
          <a:xfrm>
            <a:off x="6515553" y="3960348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39" name="円/楕円 49">
            <a:extLst>
              <a:ext uri="{FF2B5EF4-FFF2-40B4-BE49-F238E27FC236}">
                <a16:creationId xmlns:a16="http://schemas.microsoft.com/office/drawing/2014/main" id="{7E7F0BAA-E89F-1742-961E-F60E61BC07ED}"/>
              </a:ext>
            </a:extLst>
          </p:cNvPr>
          <p:cNvSpPr/>
          <p:nvPr/>
        </p:nvSpPr>
        <p:spPr>
          <a:xfrm>
            <a:off x="6969167" y="3962141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40" name="円/楕円 50">
            <a:extLst>
              <a:ext uri="{FF2B5EF4-FFF2-40B4-BE49-F238E27FC236}">
                <a16:creationId xmlns:a16="http://schemas.microsoft.com/office/drawing/2014/main" id="{76834ED5-816D-B04E-AF97-81CECAD005C5}"/>
              </a:ext>
            </a:extLst>
          </p:cNvPr>
          <p:cNvSpPr/>
          <p:nvPr/>
        </p:nvSpPr>
        <p:spPr>
          <a:xfrm>
            <a:off x="7401266" y="3963934"/>
            <a:ext cx="330925" cy="330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957B347B-2C13-314C-AE19-CE0CE83A1BE0}"/>
              </a:ext>
            </a:extLst>
          </p:cNvPr>
          <p:cNvSpPr/>
          <p:nvPr/>
        </p:nvSpPr>
        <p:spPr>
          <a:xfrm rot="5400000">
            <a:off x="6574715" y="3809999"/>
            <a:ext cx="204394" cy="1237130"/>
          </a:xfrm>
          <a:prstGeom prst="rightBrac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CCA69AF3-0480-8945-B35F-69DD0517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68" y="5012092"/>
            <a:ext cx="1485900" cy="46990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CB7D29F-CB9F-AD47-85EF-6B796DEF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012" y="5001334"/>
            <a:ext cx="1485900" cy="4699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726C207-7D61-604B-BDE9-256ABE09C9F6}"/>
              </a:ext>
            </a:extLst>
          </p:cNvPr>
          <p:cNvCxnSpPr/>
          <p:nvPr/>
        </p:nvCxnSpPr>
        <p:spPr>
          <a:xfrm flipH="1">
            <a:off x="6002767" y="4550484"/>
            <a:ext cx="634701" cy="36576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F2BDEA-4C60-AE4A-9A40-C78042A8793D}"/>
              </a:ext>
            </a:extLst>
          </p:cNvPr>
          <p:cNvCxnSpPr/>
          <p:nvPr/>
        </p:nvCxnSpPr>
        <p:spPr>
          <a:xfrm>
            <a:off x="7648687" y="4346089"/>
            <a:ext cx="193637" cy="49485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97DD816-F1F9-8842-8BA2-ACF5B8A4010D}"/>
              </a:ext>
            </a:extLst>
          </p:cNvPr>
          <p:cNvSpPr/>
          <p:nvPr/>
        </p:nvSpPr>
        <p:spPr>
          <a:xfrm>
            <a:off x="108725" y="651742"/>
            <a:ext cx="3730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Robert Floyd's sampling algorithm</a:t>
            </a:r>
            <a:endParaRPr lang="ja-JP" altLang="en-US" sz="2000"/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D458340D-C4C1-9846-A838-F2CADF9E7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591" y="1008960"/>
            <a:ext cx="3694161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EF5AA3-14DE-3247-B723-45183AC7EACB}"/>
              </a:ext>
            </a:extLst>
          </p:cNvPr>
          <p:cNvSpPr/>
          <p:nvPr/>
        </p:nvSpPr>
        <p:spPr>
          <a:xfrm>
            <a:off x="736900" y="6300856"/>
            <a:ext cx="719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You can prove it for general condition with mathematical induction.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6A868DC-6B2D-0F45-BC94-8369C88402C9}"/>
              </a:ext>
            </a:extLst>
          </p:cNvPr>
          <p:cNvSpPr/>
          <p:nvPr/>
        </p:nvSpPr>
        <p:spPr>
          <a:xfrm>
            <a:off x="4027714" y="3334715"/>
            <a:ext cx="51162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http://www.nowherenearithaca.com/2013/05/robert-floyds-tiny-and-beautiful.html</a:t>
            </a:r>
          </a:p>
        </p:txBody>
      </p:sp>
    </p:spTree>
    <p:extLst>
      <p:ext uri="{BB962C8B-B14F-4D97-AF65-F5344CB8AC3E}">
        <p14:creationId xmlns:p14="http://schemas.microsoft.com/office/powerpoint/2010/main" val="362847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07157C-C787-F24D-8DC6-9DB3F3C9B093}"/>
              </a:ext>
            </a:extLst>
          </p:cNvPr>
          <p:cNvSpPr txBox="1"/>
          <p:nvPr/>
        </p:nvSpPr>
        <p:spPr>
          <a:xfrm>
            <a:off x="1563936" y="117520"/>
            <a:ext cx="374974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Binomial-Shuffle Method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2C3C73-5C9F-2E44-91FE-04A406D3F286}"/>
              </a:ext>
            </a:extLst>
          </p:cNvPr>
          <p:cNvSpPr txBox="1"/>
          <p:nvPr/>
        </p:nvSpPr>
        <p:spPr>
          <a:xfrm>
            <a:off x="839416" y="1340768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111</a:t>
            </a:r>
            <a:r>
              <a:rPr kumimoji="1" lang="en-US" altLang="ja-JP" sz="3200" b="1" dirty="0"/>
              <a:t>00000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80A948-E86B-0841-93EE-843CA96D0AC7}"/>
              </a:ext>
            </a:extLst>
          </p:cNvPr>
          <p:cNvSpPr txBox="1"/>
          <p:nvPr/>
        </p:nvSpPr>
        <p:spPr>
          <a:xfrm>
            <a:off x="3935760" y="1340768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</a:t>
            </a:r>
            <a:r>
              <a:rPr kumimoji="1" lang="en-US" altLang="ja-JP" sz="3200" b="1" dirty="0"/>
              <a:t>00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11</a:t>
            </a:r>
            <a:r>
              <a:rPr kumimoji="1" lang="en-US" altLang="ja-JP" sz="3200" b="1" dirty="0"/>
              <a:t>00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30FFC9D9-EE25-1F4D-BEED-313338D1A9EB}"/>
              </a:ext>
            </a:extLst>
          </p:cNvPr>
          <p:cNvSpPr/>
          <p:nvPr/>
        </p:nvSpPr>
        <p:spPr>
          <a:xfrm rot="16200000">
            <a:off x="1199456" y="980728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EE933A-E2DC-0448-BA77-BC969F80C22E}"/>
              </a:ext>
            </a:extLst>
          </p:cNvPr>
          <p:cNvSpPr txBox="1"/>
          <p:nvPr/>
        </p:nvSpPr>
        <p:spPr>
          <a:xfrm>
            <a:off x="551384" y="908720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Binomial Distribution</a:t>
            </a:r>
            <a:endParaRPr kumimoji="1" lang="ja-JP" altLang="en-US" sz="1050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7F2D0B61-698B-7646-BB8B-C59E02686EC2}"/>
              </a:ext>
            </a:extLst>
          </p:cNvPr>
          <p:cNvSpPr/>
          <p:nvPr/>
        </p:nvSpPr>
        <p:spPr>
          <a:xfrm>
            <a:off x="3215680" y="141277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3B0151-3CEE-E04D-AF76-A1D93C74F5D9}"/>
              </a:ext>
            </a:extLst>
          </p:cNvPr>
          <p:cNvSpPr txBox="1"/>
          <p:nvPr/>
        </p:nvSpPr>
        <p:spPr>
          <a:xfrm>
            <a:off x="3071664" y="908720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Shuffle</a:t>
            </a:r>
            <a:endParaRPr kumimoji="1" lang="ja-JP" altLang="en-US" sz="105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6FD5A0-00A0-D14D-998D-745482351FFD}"/>
              </a:ext>
            </a:extLst>
          </p:cNvPr>
          <p:cNvSpPr txBox="1"/>
          <p:nvPr/>
        </p:nvSpPr>
        <p:spPr>
          <a:xfrm>
            <a:off x="1851080" y="2204864"/>
            <a:ext cx="30524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Poisson-OR Method</a:t>
            </a:r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BFEFBE-2B14-1240-9A22-C4E3458E157D}"/>
              </a:ext>
            </a:extLst>
          </p:cNvPr>
          <p:cNvSpPr txBox="1"/>
          <p:nvPr/>
        </p:nvSpPr>
        <p:spPr>
          <a:xfrm>
            <a:off x="911424" y="2772217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00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</a:t>
            </a:r>
            <a:r>
              <a:rPr kumimoji="1" lang="en-US" altLang="ja-JP" sz="3200" b="1" dirty="0"/>
              <a:t>00000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6F89C5-6206-0D45-B5E2-25959F104D4B}"/>
              </a:ext>
            </a:extLst>
          </p:cNvPr>
          <p:cNvSpPr txBox="1"/>
          <p:nvPr/>
        </p:nvSpPr>
        <p:spPr>
          <a:xfrm>
            <a:off x="911424" y="3204265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0000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</a:t>
            </a:r>
            <a:r>
              <a:rPr kumimoji="1" lang="en-US" altLang="ja-JP" sz="3200" b="1" dirty="0"/>
              <a:t>000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EB1101-6482-6D49-B467-DDA1590C6BE3}"/>
              </a:ext>
            </a:extLst>
          </p:cNvPr>
          <p:cNvSpPr txBox="1"/>
          <p:nvPr/>
        </p:nvSpPr>
        <p:spPr>
          <a:xfrm>
            <a:off x="911424" y="3636313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00000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</a:t>
            </a:r>
            <a:r>
              <a:rPr kumimoji="1" lang="en-US" altLang="ja-JP" sz="3200" b="1" dirty="0"/>
              <a:t>00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5C02949B-7E70-9147-B363-8EEA90352853}"/>
              </a:ext>
            </a:extLst>
          </p:cNvPr>
          <p:cNvSpPr/>
          <p:nvPr/>
        </p:nvSpPr>
        <p:spPr>
          <a:xfrm>
            <a:off x="767408" y="2844225"/>
            <a:ext cx="216024" cy="1224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86004B-FA6E-6B40-BE72-C3DBD842448F}"/>
              </a:ext>
            </a:extLst>
          </p:cNvPr>
          <p:cNvSpPr txBox="1"/>
          <p:nvPr/>
        </p:nvSpPr>
        <p:spPr>
          <a:xfrm rot="16200000">
            <a:off x="-117582" y="3369175"/>
            <a:ext cx="1447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Poisson Distribution</a:t>
            </a:r>
            <a:endParaRPr kumimoji="1" lang="ja-JP" altLang="en-US" sz="1050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7F47A004-1BAE-6E4D-BCB3-AA3DCD571B57}"/>
              </a:ext>
            </a:extLst>
          </p:cNvPr>
          <p:cNvSpPr/>
          <p:nvPr/>
        </p:nvSpPr>
        <p:spPr>
          <a:xfrm>
            <a:off x="3215680" y="3276273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3F36E0-0E7D-9846-857E-30817B988799}"/>
              </a:ext>
            </a:extLst>
          </p:cNvPr>
          <p:cNvSpPr txBox="1"/>
          <p:nvPr/>
        </p:nvSpPr>
        <p:spPr>
          <a:xfrm>
            <a:off x="3863752" y="3204265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00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</a:t>
            </a:r>
            <a:r>
              <a:rPr kumimoji="1" lang="en-US" altLang="ja-JP" sz="3200" b="1" dirty="0"/>
              <a:t>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11</a:t>
            </a:r>
            <a:r>
              <a:rPr kumimoji="1" lang="en-US" altLang="ja-JP" sz="3200" b="1" dirty="0"/>
              <a:t>00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C318A7-2211-224D-878D-BC53B44A76DF}"/>
              </a:ext>
            </a:extLst>
          </p:cNvPr>
          <p:cNvSpPr txBox="1"/>
          <p:nvPr/>
        </p:nvSpPr>
        <p:spPr>
          <a:xfrm>
            <a:off x="1995096" y="4356393"/>
            <a:ext cx="29209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Finite-digit Method</a:t>
            </a:r>
            <a:endParaRPr kumimoji="1" lang="ja-JP" alt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3EE492-8440-B342-8EB2-FF62BC1B6E7D}"/>
              </a:ext>
            </a:extLst>
          </p:cNvPr>
          <p:cNvSpPr txBox="1"/>
          <p:nvPr/>
        </p:nvSpPr>
        <p:spPr>
          <a:xfrm>
            <a:off x="623392" y="4860449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00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11111</a:t>
            </a:r>
            <a:r>
              <a:rPr kumimoji="1" lang="en-US" altLang="ja-JP" sz="3200" b="1" dirty="0"/>
              <a:t>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5EF12E-1943-8C4F-96B9-3A38710EBF37}"/>
              </a:ext>
            </a:extLst>
          </p:cNvPr>
          <p:cNvSpPr txBox="1"/>
          <p:nvPr/>
        </p:nvSpPr>
        <p:spPr>
          <a:xfrm>
            <a:off x="623392" y="5292497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</a:t>
            </a:r>
            <a:r>
              <a:rPr kumimoji="1" lang="en-US" altLang="ja-JP" sz="3200" b="1" dirty="0"/>
              <a:t>0000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8BCF9E-9705-D54C-A677-637EA2031337}"/>
              </a:ext>
            </a:extLst>
          </p:cNvPr>
          <p:cNvSpPr txBox="1"/>
          <p:nvPr/>
        </p:nvSpPr>
        <p:spPr>
          <a:xfrm>
            <a:off x="623392" y="5724545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00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11</a:t>
            </a:r>
            <a:r>
              <a:rPr kumimoji="1" lang="en-US" altLang="ja-JP" sz="3200" b="1" dirty="0"/>
              <a:t>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11</a:t>
            </a:r>
            <a:r>
              <a:rPr kumimoji="1" lang="en-US" altLang="ja-JP" sz="3200" b="1" dirty="0"/>
              <a:t>0</a:t>
            </a:r>
          </a:p>
        </p:txBody>
      </p: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E014F311-62EC-1144-AE8C-C40C3C0F1849}"/>
              </a:ext>
            </a:extLst>
          </p:cNvPr>
          <p:cNvCxnSpPr>
            <a:stCxn id="20" idx="3"/>
            <a:endCxn id="21" idx="3"/>
          </p:cNvCxnSpPr>
          <p:nvPr/>
        </p:nvCxnSpPr>
        <p:spPr>
          <a:xfrm>
            <a:off x="2693189" y="5152837"/>
            <a:ext cx="12700" cy="43204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70290F2-0CF4-3F4A-B0CD-6ED1234C679C}"/>
              </a:ext>
            </a:extLst>
          </p:cNvPr>
          <p:cNvSpPr txBox="1"/>
          <p:nvPr/>
        </p:nvSpPr>
        <p:spPr>
          <a:xfrm>
            <a:off x="2999656" y="52111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OR</a:t>
            </a:r>
            <a:endParaRPr kumimoji="1" lang="ja-JP" altLang="en-US"/>
          </a:p>
        </p:txBody>
      </p: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16206446-81B1-B348-9CB6-6FF60BD21C6C}"/>
              </a:ext>
            </a:extLst>
          </p:cNvPr>
          <p:cNvCxnSpPr>
            <a:stCxn id="24" idx="3"/>
            <a:endCxn id="22" idx="3"/>
          </p:cNvCxnSpPr>
          <p:nvPr/>
        </p:nvCxnSpPr>
        <p:spPr>
          <a:xfrm flipH="1">
            <a:off x="2693189" y="5395863"/>
            <a:ext cx="813337" cy="621070"/>
          </a:xfrm>
          <a:prstGeom prst="bentConnector3">
            <a:avLst>
              <a:gd name="adj1" fmla="val -281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24C9BC7-C0C0-CF4C-A802-0700A3EE5D58}"/>
              </a:ext>
            </a:extLst>
          </p:cNvPr>
          <p:cNvSpPr txBox="1"/>
          <p:nvPr/>
        </p:nvSpPr>
        <p:spPr>
          <a:xfrm>
            <a:off x="3833433" y="557123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AND</a:t>
            </a:r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0F16D27E-D78B-6342-99DE-9D49F01F0F5E}"/>
              </a:ext>
            </a:extLst>
          </p:cNvPr>
          <p:cNvSpPr/>
          <p:nvPr/>
        </p:nvSpPr>
        <p:spPr>
          <a:xfrm>
            <a:off x="4583832" y="5364505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A679E4-644D-D04E-BDAC-E43115CA9F36}"/>
              </a:ext>
            </a:extLst>
          </p:cNvPr>
          <p:cNvSpPr txBox="1"/>
          <p:nvPr/>
        </p:nvSpPr>
        <p:spPr>
          <a:xfrm>
            <a:off x="5087888" y="5292497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00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11</a:t>
            </a:r>
            <a:r>
              <a:rPr kumimoji="1" lang="en-US" altLang="ja-JP" sz="3200" b="1" dirty="0"/>
              <a:t>0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1</a:t>
            </a:r>
            <a:r>
              <a:rPr kumimoji="1" lang="en-US" altLang="ja-JP" sz="3200" b="1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93944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C46AC46-979D-714D-9411-C9DD37A8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26" y="872033"/>
            <a:ext cx="721595" cy="7215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A066A51-A039-C24A-B8A0-808D4F82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69" y="1040761"/>
            <a:ext cx="454296" cy="4542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D70B66B-26BA-3047-BAF7-9A313067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20" y="2378102"/>
            <a:ext cx="721595" cy="7215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8C6206-151E-5842-BE78-C533E836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60" y="2379895"/>
            <a:ext cx="721595" cy="72159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1602B34-5422-BA42-BE71-063C10E17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35" y="2602413"/>
            <a:ext cx="454296" cy="45429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8AD26-A412-944A-8BA3-06E2381F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137" y="2604206"/>
            <a:ext cx="454296" cy="4542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F71C35D-3BA0-AC46-9ABD-B342D534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26" y="4176422"/>
            <a:ext cx="721595" cy="7215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EF0EE4F-ABDB-AE4F-8094-A5230F09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66" y="4178215"/>
            <a:ext cx="721595" cy="7215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512F898-B358-9541-A83A-BC6473D1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48" y="4190766"/>
            <a:ext cx="721595" cy="72159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1A5B693-4726-EA40-8406-AEEC20B3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21" y="4045731"/>
            <a:ext cx="454296" cy="45429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68387B3-BF30-1F47-97CF-8ABE9FD7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23" y="4047524"/>
            <a:ext cx="454296" cy="45429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F353A9E-6B72-F14C-A022-8104AECF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65" y="4856141"/>
            <a:ext cx="454296" cy="45429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745B57-B610-4D43-9961-27A57662D743}"/>
              </a:ext>
            </a:extLst>
          </p:cNvPr>
          <p:cNvSpPr txBox="1"/>
          <p:nvPr/>
        </p:nvSpPr>
        <p:spPr>
          <a:xfrm>
            <a:off x="4980193" y="4472193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or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FAC33E-C84E-7C47-AFC7-A1A33D25B06F}"/>
              </a:ext>
            </a:extLst>
          </p:cNvPr>
          <p:cNvSpPr txBox="1"/>
          <p:nvPr/>
        </p:nvSpPr>
        <p:spPr>
          <a:xfrm>
            <a:off x="5722471" y="4052645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1/4</a:t>
            </a:r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B33F33-84A9-454B-805B-A49E17867AC1}"/>
              </a:ext>
            </a:extLst>
          </p:cNvPr>
          <p:cNvSpPr txBox="1"/>
          <p:nvPr/>
        </p:nvSpPr>
        <p:spPr>
          <a:xfrm>
            <a:off x="5283201" y="4904292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1/2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107157C-C787-F24D-8DC6-9DB3F3C9B093}"/>
              </a:ext>
            </a:extLst>
          </p:cNvPr>
          <p:cNvSpPr txBox="1"/>
          <p:nvPr/>
        </p:nvSpPr>
        <p:spPr>
          <a:xfrm>
            <a:off x="5159617" y="1079909"/>
            <a:ext cx="283122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コインを一度投げて表がでる確率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107157C-C787-F24D-8DC6-9DB3F3C9B093}"/>
              </a:ext>
            </a:extLst>
          </p:cNvPr>
          <p:cNvSpPr txBox="1"/>
          <p:nvPr/>
        </p:nvSpPr>
        <p:spPr>
          <a:xfrm>
            <a:off x="271939" y="1040761"/>
            <a:ext cx="171858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 = 1/2</a:t>
            </a:r>
            <a:endParaRPr kumimoji="1" lang="ja-JP" altLang="en-US" sz="3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07157C-C787-F24D-8DC6-9DB3F3C9B093}"/>
              </a:ext>
            </a:extLst>
          </p:cNvPr>
          <p:cNvSpPr txBox="1"/>
          <p:nvPr/>
        </p:nvSpPr>
        <p:spPr>
          <a:xfrm>
            <a:off x="271939" y="2514922"/>
            <a:ext cx="171858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 = 1/4</a:t>
            </a:r>
            <a:endParaRPr kumimoji="1" lang="ja-JP" altLang="en-US" sz="3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07157C-C787-F24D-8DC6-9DB3F3C9B093}"/>
              </a:ext>
            </a:extLst>
          </p:cNvPr>
          <p:cNvSpPr txBox="1"/>
          <p:nvPr/>
        </p:nvSpPr>
        <p:spPr>
          <a:xfrm>
            <a:off x="5283201" y="2602413"/>
            <a:ext cx="28312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二回とも表がでる確率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107157C-C787-F24D-8DC6-9DB3F3C9B093}"/>
              </a:ext>
            </a:extLst>
          </p:cNvPr>
          <p:cNvSpPr txBox="1"/>
          <p:nvPr/>
        </p:nvSpPr>
        <p:spPr>
          <a:xfrm>
            <a:off x="271939" y="4244831"/>
            <a:ext cx="171858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 = 5/8</a:t>
            </a:r>
            <a:endParaRPr kumimoji="1" lang="ja-JP" altLang="en-US" sz="3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107157C-C787-F24D-8DC6-9DB3F3C9B093}"/>
              </a:ext>
            </a:extLst>
          </p:cNvPr>
          <p:cNvSpPr txBox="1"/>
          <p:nvPr/>
        </p:nvSpPr>
        <p:spPr>
          <a:xfrm>
            <a:off x="6451777" y="4266030"/>
            <a:ext cx="283122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二回連続で表が出るか、</a:t>
            </a:r>
            <a:endParaRPr lang="en-US" altLang="ja-JP" dirty="0" smtClean="0"/>
          </a:p>
          <a:p>
            <a:r>
              <a:rPr kumimoji="1" lang="ja-JP" altLang="en-US" dirty="0" smtClean="0"/>
              <a:t>三回目に表がでる確率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46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168</Words>
  <Application>Microsoft Office PowerPoint</Application>
  <PresentationFormat>ワイド画面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5</cp:revision>
  <dcterms:created xsi:type="dcterms:W3CDTF">2019-01-30T03:23:17Z</dcterms:created>
  <dcterms:modified xsi:type="dcterms:W3CDTF">2019-01-30T04:06:38Z</dcterms:modified>
</cp:coreProperties>
</file>