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159" d="100"/>
          <a:sy n="159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16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 rot="5400000">
            <a:off x="1871700" y="209685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3164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117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5292080" y="234888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二等辺三角形 9"/>
          <p:cNvSpPr/>
          <p:nvPr/>
        </p:nvSpPr>
        <p:spPr>
          <a:xfrm rot="5400000">
            <a:off x="4391980" y="144878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6192180" y="144878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9" idx="1"/>
            <a:endCxn id="10" idx="0"/>
          </p:cNvCxnSpPr>
          <p:nvPr/>
        </p:nvCxnSpPr>
        <p:spPr>
          <a:xfrm flipH="1">
            <a:off x="493204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3"/>
            <a:endCxn id="11" idx="0"/>
          </p:cNvCxnSpPr>
          <p:nvPr/>
        </p:nvCxnSpPr>
        <p:spPr>
          <a:xfrm>
            <a:off x="601216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2"/>
            <a:endCxn id="8" idx="0"/>
          </p:cNvCxnSpPr>
          <p:nvPr/>
        </p:nvCxnSpPr>
        <p:spPr>
          <a:xfrm>
            <a:off x="56521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 rot="5400000">
            <a:off x="5472100" y="28169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119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73224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3236495" y="1268760"/>
                <a:ext cx="5434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95" y="1268760"/>
                <a:ext cx="54341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1259632" y="7647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元のテンソル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71558" y="75541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近似されたテンソル</a:t>
            </a:r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3527884" y="396906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3347864" y="41490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067944" y="407707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19872" y="3284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復元行列</a:t>
            </a:r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763688" y="378904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/>
          <p:cNvCxnSpPr>
            <a:stCxn id="40" idx="1"/>
          </p:cNvCxnSpPr>
          <p:nvPr/>
        </p:nvCxnSpPr>
        <p:spPr>
          <a:xfrm flipH="1">
            <a:off x="1403648" y="41490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0" idx="3"/>
          </p:cNvCxnSpPr>
          <p:nvPr/>
        </p:nvCxnSpPr>
        <p:spPr>
          <a:xfrm>
            <a:off x="2483768" y="41490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>
            <a:off x="2123728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403648" y="32129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コアテンソル</a:t>
            </a:r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883774" y="1916832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Tucker</a:t>
            </a:r>
            <a:r>
              <a:rPr kumimoji="1" lang="ja-JP" altLang="en-US"/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329873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16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>
            <a:stCxn id="2" idx="1"/>
          </p:cNvCxnSpPr>
          <p:nvPr/>
        </p:nvCxnSpPr>
        <p:spPr>
          <a:xfrm flipH="1">
            <a:off x="133164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>
            <a:stCxn id="2" idx="3"/>
          </p:cNvCxnSpPr>
          <p:nvPr/>
        </p:nvCxnSpPr>
        <p:spPr>
          <a:xfrm>
            <a:off x="241176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2" idx="2"/>
          </p:cNvCxnSpPr>
          <p:nvPr/>
        </p:nvCxnSpPr>
        <p:spPr>
          <a:xfrm>
            <a:off x="20517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31640" y="692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コアテンソル</a:t>
            </a:r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4211960" y="1268760"/>
            <a:ext cx="1080120" cy="720080"/>
            <a:chOff x="4211960" y="1268760"/>
            <a:chExt cx="1080120" cy="720080"/>
          </a:xfrm>
        </p:grpSpPr>
        <p:sp>
          <p:nvSpPr>
            <p:cNvPr id="7" name="二等辺三角形 6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 rot="16200000">
            <a:off x="5112060" y="2168860"/>
            <a:ext cx="1080120" cy="720080"/>
            <a:chOff x="4211960" y="1268760"/>
            <a:chExt cx="1080120" cy="720080"/>
          </a:xfrm>
        </p:grpSpPr>
        <p:sp>
          <p:nvSpPr>
            <p:cNvPr id="12" name="二等辺三角形 11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 rot="10800000">
            <a:off x="6012160" y="1268760"/>
            <a:ext cx="1080120" cy="720080"/>
            <a:chOff x="4211960" y="1268760"/>
            <a:chExt cx="1080120" cy="720080"/>
          </a:xfrm>
        </p:grpSpPr>
        <p:sp>
          <p:nvSpPr>
            <p:cNvPr id="16" name="二等辺三角形 15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75856" y="11967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=</a:t>
            </a:r>
            <a:endParaRPr kumimoji="1" lang="ja-JP" altLang="en-US" sz="4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60032" y="476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元のテンソル</a:t>
            </a:r>
            <a:endParaRPr kumimoji="1" lang="ja-JP" altLang="en-US"/>
          </a:p>
        </p:txBody>
      </p:sp>
      <p:cxnSp>
        <p:nvCxnSpPr>
          <p:cNvPr id="23" name="直線矢印コネクタ 22"/>
          <p:cNvCxnSpPr>
            <a:stCxn id="21" idx="2"/>
            <a:endCxn id="19" idx="0"/>
          </p:cNvCxnSpPr>
          <p:nvPr/>
        </p:nvCxnSpPr>
        <p:spPr>
          <a:xfrm>
            <a:off x="5644862" y="846004"/>
            <a:ext cx="7258" cy="422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/>
          <p:cNvSpPr/>
          <p:nvPr/>
        </p:nvSpPr>
        <p:spPr>
          <a:xfrm rot="16200000">
            <a:off x="2231740" y="360902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205172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771800" y="37170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23728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復元行列</a:t>
            </a:r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 rot="10800000">
            <a:off x="3851920" y="3429000"/>
            <a:ext cx="1080120" cy="720080"/>
            <a:chOff x="3851920" y="3429000"/>
            <a:chExt cx="1080120" cy="720080"/>
          </a:xfrm>
        </p:grpSpPr>
        <p:sp>
          <p:nvSpPr>
            <p:cNvPr id="28" name="二等辺三角形 27"/>
            <p:cNvSpPr/>
            <p:nvPr/>
          </p:nvSpPr>
          <p:spPr>
            <a:xfrm rot="16200000">
              <a:off x="4031940" y="360902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H="1">
              <a:off x="3851920" y="378904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4572000" y="371703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707904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圧縮行列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483768" y="4221088"/>
                <a:ext cx="52879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221088"/>
                <a:ext cx="52879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923928" y="4221088"/>
                <a:ext cx="5287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221088"/>
                <a:ext cx="52879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779912" y="4149080"/>
                <a:ext cx="2316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149080"/>
                <a:ext cx="2316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93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 rot="5400000">
            <a:off x="1151620" y="209685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115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9168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4211960" y="1268760"/>
            <a:ext cx="1080120" cy="720080"/>
            <a:chOff x="4211960" y="1268760"/>
            <a:chExt cx="1080120" cy="720080"/>
          </a:xfrm>
        </p:grpSpPr>
        <p:sp>
          <p:nvSpPr>
            <p:cNvPr id="20" name="二等辺三角形 19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 rot="16200000">
            <a:off x="5112060" y="2168860"/>
            <a:ext cx="1080120" cy="720080"/>
            <a:chOff x="4211960" y="1268760"/>
            <a:chExt cx="1080120" cy="720080"/>
          </a:xfrm>
        </p:grpSpPr>
        <p:sp>
          <p:nvSpPr>
            <p:cNvPr id="24" name="二等辺三角形 23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/>
        </p:nvGrpSpPr>
        <p:grpSpPr>
          <a:xfrm rot="10800000">
            <a:off x="6012160" y="1268760"/>
            <a:ext cx="1080120" cy="720080"/>
            <a:chOff x="4211960" y="1268760"/>
            <a:chExt cx="1080120" cy="720080"/>
          </a:xfrm>
        </p:grpSpPr>
        <p:sp>
          <p:nvSpPr>
            <p:cNvPr id="28" name="二等辺三角形 27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3491880" y="1268760"/>
            <a:ext cx="720080" cy="720080"/>
            <a:chOff x="2051720" y="4149080"/>
            <a:chExt cx="720080" cy="720080"/>
          </a:xfrm>
        </p:grpSpPr>
        <p:sp>
          <p:nvSpPr>
            <p:cNvPr id="32" name="二等辺三角形 31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/>
        </p:nvGrpSpPr>
        <p:grpSpPr>
          <a:xfrm rot="10800000">
            <a:off x="7092280" y="1268760"/>
            <a:ext cx="720080" cy="720080"/>
            <a:chOff x="2051720" y="4149080"/>
            <a:chExt cx="720080" cy="720080"/>
          </a:xfrm>
        </p:grpSpPr>
        <p:sp>
          <p:nvSpPr>
            <p:cNvPr id="38" name="二等辺三角形 37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 rot="16200000">
            <a:off x="5292080" y="3068960"/>
            <a:ext cx="720080" cy="720080"/>
            <a:chOff x="2051720" y="4149080"/>
            <a:chExt cx="720080" cy="720080"/>
          </a:xfrm>
        </p:grpSpPr>
        <p:sp>
          <p:nvSpPr>
            <p:cNvPr id="41" name="二等辺三角形 40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611560" y="476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元のテンソル</a:t>
            </a:r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427984" y="980728"/>
            <a:ext cx="2520280" cy="187220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372399" y="1268760"/>
                <a:ext cx="5434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399" y="1268760"/>
                <a:ext cx="54341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6300192" y="31409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コアテンソル</a:t>
            </a:r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3203848" y="548680"/>
            <a:ext cx="4968552" cy="3456384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0032" y="332656"/>
            <a:ext cx="15696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近似テンソル</a:t>
            </a:r>
            <a:endParaRPr kumimoji="1" lang="ja-JP" altLang="en-US"/>
          </a:p>
        </p:txBody>
      </p:sp>
      <p:cxnSp>
        <p:nvCxnSpPr>
          <p:cNvPr id="49" name="直線矢印コネクタ 48"/>
          <p:cNvCxnSpPr>
            <a:stCxn id="46" idx="0"/>
          </p:cNvCxnSpPr>
          <p:nvPr/>
        </p:nvCxnSpPr>
        <p:spPr>
          <a:xfrm flipH="1" flipV="1">
            <a:off x="6876256" y="2780928"/>
            <a:ext cx="20876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2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15616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M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55576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835696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572000" y="1268760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0"/>
                <a:ext cx="720080" cy="72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3491880" y="1268760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1268760"/>
                <a:ext cx="720080" cy="72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5652120" y="1268760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268760"/>
                <a:ext cx="720080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/>
          <p:cNvSpPr/>
          <p:nvPr/>
        </p:nvSpPr>
        <p:spPr>
          <a:xfrm>
            <a:off x="313184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2119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29208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37220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491880" y="2204864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204864"/>
                <a:ext cx="720080" cy="720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4572000" y="2204864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04864"/>
                <a:ext cx="720080" cy="7200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3131840" y="2492896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11960" y="2492896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5292080" y="2492896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3491880" y="3140968"/>
                <a:ext cx="720080" cy="7200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140968"/>
                <a:ext cx="720080" cy="720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5724128" y="3140968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kumimoji="1" lang="el-GR" altLang="ja-JP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140968"/>
                <a:ext cx="720080" cy="720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3131840" y="342900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211960" y="342900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 rot="10800000">
            <a:off x="4644008" y="4221088"/>
            <a:ext cx="1080120" cy="720080"/>
            <a:chOff x="4211960" y="1268760"/>
            <a:chExt cx="1080120" cy="720080"/>
          </a:xfrm>
        </p:grpSpPr>
        <p:sp>
          <p:nvSpPr>
            <p:cNvPr id="27" name="二等辺三角形 26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 rot="10800000">
            <a:off x="5724128" y="4221088"/>
            <a:ext cx="720080" cy="720080"/>
            <a:chOff x="2051720" y="4149080"/>
            <a:chExt cx="720080" cy="720080"/>
          </a:xfrm>
        </p:grpSpPr>
        <p:sp>
          <p:nvSpPr>
            <p:cNvPr id="31" name="二等辺三角形 30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6444208" y="342900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4572000" y="3140968"/>
                <a:ext cx="720080" cy="72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l-GR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40968"/>
                <a:ext cx="720080" cy="720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/>
          <p:cNvCxnSpPr>
            <a:stCxn id="34" idx="3"/>
          </p:cNvCxnSpPr>
          <p:nvPr/>
        </p:nvCxnSpPr>
        <p:spPr>
          <a:xfrm>
            <a:off x="5292080" y="350100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411760" y="11967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=</a:t>
            </a:r>
            <a:endParaRPr kumimoji="1" lang="ja-JP" alt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411760" y="3140968"/>
                <a:ext cx="5434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40968"/>
                <a:ext cx="5434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2411760" y="213285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=</a:t>
            </a:r>
            <a:endParaRPr kumimoji="1" lang="ja-JP" altLang="en-US" sz="4400"/>
          </a:p>
        </p:txBody>
      </p:sp>
      <p:sp>
        <p:nvSpPr>
          <p:cNvPr id="42" name="左中かっこ 41"/>
          <p:cNvSpPr/>
          <p:nvPr/>
        </p:nvSpPr>
        <p:spPr>
          <a:xfrm rot="16200000">
            <a:off x="5400092" y="2816932"/>
            <a:ext cx="288032" cy="25202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3491880" y="191683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4211960" y="1988840"/>
            <a:ext cx="108012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5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35696" y="901169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 rot="5400000">
            <a:off x="2015716" y="172926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475656" y="118920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55776" y="118920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923928" y="901169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63888" y="1045185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4008" y="118920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63888" y="1333217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923928" y="1837273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004048" y="1837273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63888" y="1981289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644008" y="2125305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724128" y="2125305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563888" y="2269321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563888" y="3133417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99792" y="829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67744" y="1693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31640" y="829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5400000">
            <a:off x="4824028" y="3025405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/>
          <p:nvPr/>
        </p:nvCxnSpPr>
        <p:spPr>
          <a:xfrm rot="10800000" flipH="1">
            <a:off x="5364088" y="3205425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 rot="10800000">
            <a:off x="4644008" y="3133417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16200000">
            <a:off x="5544108" y="3025405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0800000">
            <a:off x="6084168" y="3133417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923928" y="2845385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990394" y="305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796136" y="305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90932" y="872133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=</a:t>
            </a:r>
            <a:endParaRPr kumimoji="1" lang="ja-JP" alt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3023828" y="2845385"/>
                <a:ext cx="39940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2845385"/>
                <a:ext cx="399401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/>
          <p:cNvSpPr txBox="1"/>
          <p:nvPr/>
        </p:nvSpPr>
        <p:spPr>
          <a:xfrm>
            <a:off x="2990932" y="176526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=</a:t>
            </a:r>
            <a:endParaRPr kumimoji="1" lang="ja-JP" altLang="en-US" sz="4400"/>
          </a:p>
        </p:txBody>
      </p:sp>
      <p:sp>
        <p:nvSpPr>
          <p:cNvPr id="35" name="正方形/長方形 34"/>
          <p:cNvSpPr/>
          <p:nvPr/>
        </p:nvSpPr>
        <p:spPr>
          <a:xfrm>
            <a:off x="1835696" y="479715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>
            <a:stCxn id="35" idx="1"/>
          </p:cNvCxnSpPr>
          <p:nvPr/>
        </p:nvCxnSpPr>
        <p:spPr>
          <a:xfrm flipH="1">
            <a:off x="1475656" y="51571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5" idx="3"/>
          </p:cNvCxnSpPr>
          <p:nvPr/>
        </p:nvCxnSpPr>
        <p:spPr>
          <a:xfrm>
            <a:off x="2555776" y="515719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35" idx="2"/>
          </p:cNvCxnSpPr>
          <p:nvPr/>
        </p:nvCxnSpPr>
        <p:spPr>
          <a:xfrm>
            <a:off x="2195736" y="5517232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475656" y="4293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コアテンソル</a:t>
            </a:r>
            <a:endParaRPr kumimoji="1" lang="ja-JP" altLang="en-US"/>
          </a:p>
        </p:txBody>
      </p:sp>
      <p:grpSp>
        <p:nvGrpSpPr>
          <p:cNvPr id="40" name="グループ化 39"/>
          <p:cNvGrpSpPr/>
          <p:nvPr/>
        </p:nvGrpSpPr>
        <p:grpSpPr>
          <a:xfrm>
            <a:off x="4355976" y="4797152"/>
            <a:ext cx="1080120" cy="720080"/>
            <a:chOff x="4211960" y="1268760"/>
            <a:chExt cx="1080120" cy="720080"/>
          </a:xfrm>
        </p:grpSpPr>
        <p:sp>
          <p:nvSpPr>
            <p:cNvPr id="41" name="二等辺三角形 40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/>
        </p:nvGrpSpPr>
        <p:grpSpPr>
          <a:xfrm rot="16200000">
            <a:off x="5256076" y="5697252"/>
            <a:ext cx="1080120" cy="720080"/>
            <a:chOff x="4211960" y="1268760"/>
            <a:chExt cx="1080120" cy="720080"/>
          </a:xfrm>
        </p:grpSpPr>
        <p:sp>
          <p:nvSpPr>
            <p:cNvPr id="45" name="二等辺三角形 44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正方形/長方形 46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 rot="10800000">
            <a:off x="6156176" y="4797152"/>
            <a:ext cx="1080120" cy="720080"/>
            <a:chOff x="4211960" y="1268760"/>
            <a:chExt cx="1080120" cy="720080"/>
          </a:xfrm>
        </p:grpSpPr>
        <p:sp>
          <p:nvSpPr>
            <p:cNvPr id="49" name="二等辺三角形 48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正方形/長方形 51"/>
          <p:cNvSpPr/>
          <p:nvPr/>
        </p:nvSpPr>
        <p:spPr>
          <a:xfrm>
            <a:off x="5436096" y="479715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419872" y="4725144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=</a:t>
            </a:r>
            <a:endParaRPr kumimoji="1" lang="ja-JP" altLang="en-US" sz="440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02562" y="5003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52120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88024" y="50038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796136" y="104518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番以外の足をまとめる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02740" y="197199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行列と思って</a:t>
            </a:r>
            <a:r>
              <a:rPr kumimoji="1" lang="en-US" altLang="ja-JP"/>
              <a:t>SVD</a:t>
            </a:r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60232" y="2989401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番の足用の</a:t>
            </a:r>
            <a:endParaRPr kumimoji="1" lang="en-US" altLang="ja-JP"/>
          </a:p>
          <a:p>
            <a:r>
              <a:rPr lang="ja-JP" altLang="en-US"/>
              <a:t>圧縮</a:t>
            </a:r>
            <a:r>
              <a:rPr lang="en-US" altLang="ja-JP"/>
              <a:t>/</a:t>
            </a:r>
            <a:r>
              <a:rPr lang="ja-JP" altLang="en-US"/>
              <a:t>復元行列を得る</a:t>
            </a:r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051720" y="3707740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残りの</a:t>
            </a:r>
            <a:r>
              <a:rPr lang="en-US" altLang="ja-JP"/>
              <a:t>2</a:t>
            </a:r>
            <a:r>
              <a:rPr lang="ja-JP" altLang="en-US"/>
              <a:t>本の足についても同様な処理をする</a:t>
            </a:r>
            <a:endParaRPr kumimoji="1" lang="ja-JP" altLang="en-US"/>
          </a:p>
        </p:txBody>
      </p:sp>
      <p:sp>
        <p:nvSpPr>
          <p:cNvPr id="63" name="下矢印 62"/>
          <p:cNvSpPr/>
          <p:nvPr/>
        </p:nvSpPr>
        <p:spPr>
          <a:xfrm>
            <a:off x="3923928" y="4283804"/>
            <a:ext cx="504056" cy="40234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635896" y="116632"/>
            <a:ext cx="138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HOSVD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75274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AB4F025-E1A4-764D-A0EE-6930577539F2}"/>
              </a:ext>
            </a:extLst>
          </p:cNvPr>
          <p:cNvSpPr/>
          <p:nvPr/>
        </p:nvSpPr>
        <p:spPr>
          <a:xfrm>
            <a:off x="1403648" y="23488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D38A21-5EB8-F64F-8FE1-716470BFE721}"/>
              </a:ext>
            </a:extLst>
          </p:cNvPr>
          <p:cNvSpPr/>
          <p:nvPr/>
        </p:nvSpPr>
        <p:spPr>
          <a:xfrm>
            <a:off x="2123728" y="263691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9F9F1A-E8F1-5843-99E8-BF711E9AB499}"/>
              </a:ext>
            </a:extLst>
          </p:cNvPr>
          <p:cNvSpPr txBox="1"/>
          <p:nvPr/>
        </p:nvSpPr>
        <p:spPr>
          <a:xfrm>
            <a:off x="2267744" y="2276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12A13CB-9E1E-2B4A-BDE4-DBB2FEC73058}"/>
              </a:ext>
            </a:extLst>
          </p:cNvPr>
          <p:cNvGrpSpPr/>
          <p:nvPr/>
        </p:nvGrpSpPr>
        <p:grpSpPr>
          <a:xfrm rot="16200000">
            <a:off x="1223628" y="3248980"/>
            <a:ext cx="1080120" cy="720080"/>
            <a:chOff x="4211960" y="1268760"/>
            <a:chExt cx="1080120" cy="720080"/>
          </a:xfrm>
        </p:grpSpPr>
        <p:sp>
          <p:nvSpPr>
            <p:cNvPr id="15" name="二等辺三角形 44">
              <a:extLst>
                <a:ext uri="{FF2B5EF4-FFF2-40B4-BE49-F238E27FC236}">
                  <a16:creationId xmlns:a16="http://schemas.microsoft.com/office/drawing/2014/main" id="{CDC6BA78-B870-6541-A002-3B03540B3AAB}"/>
                </a:ext>
              </a:extLst>
            </p:cNvPr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65DE4878-9631-3549-8763-ACA70A8E1150}"/>
                </a:ext>
              </a:extLst>
            </p:cNvPr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E677B36-0666-CE40-8384-8BB045144A5F}"/>
                </a:ext>
              </a:extLst>
            </p:cNvPr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072898F-9540-6943-AA09-6DB2F45D7F86}"/>
              </a:ext>
            </a:extLst>
          </p:cNvPr>
          <p:cNvSpPr txBox="1"/>
          <p:nvPr/>
        </p:nvSpPr>
        <p:spPr>
          <a:xfrm>
            <a:off x="1619672" y="341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E8F86F2-5F07-EA46-BDB7-992A7A693D93}"/>
              </a:ext>
            </a:extLst>
          </p:cNvPr>
          <p:cNvGrpSpPr/>
          <p:nvPr/>
        </p:nvGrpSpPr>
        <p:grpSpPr>
          <a:xfrm>
            <a:off x="323528" y="2348880"/>
            <a:ext cx="1080120" cy="720080"/>
            <a:chOff x="4211960" y="1268760"/>
            <a:chExt cx="1080120" cy="720080"/>
          </a:xfrm>
        </p:grpSpPr>
        <p:sp>
          <p:nvSpPr>
            <p:cNvPr id="20" name="二等辺三角形 40">
              <a:extLst>
                <a:ext uri="{FF2B5EF4-FFF2-40B4-BE49-F238E27FC236}">
                  <a16:creationId xmlns:a16="http://schemas.microsoft.com/office/drawing/2014/main" id="{610E5379-A35B-D949-B801-9A8F8B82C547}"/>
                </a:ext>
              </a:extLst>
            </p:cNvPr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E9BD135-EB5A-A64A-93AD-CC626BE9E72A}"/>
                </a:ext>
              </a:extLst>
            </p:cNvPr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A7F4AC9-821C-DA49-A0FA-E8F307D89A38}"/>
                </a:ext>
              </a:extLst>
            </p:cNvPr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C5D5AEC-0047-B349-B18A-925462F1BE8A}"/>
              </a:ext>
            </a:extLst>
          </p:cNvPr>
          <p:cNvSpPr txBox="1"/>
          <p:nvPr/>
        </p:nvSpPr>
        <p:spPr>
          <a:xfrm>
            <a:off x="755576" y="249289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D41339E-FD64-224B-A6FA-473DF6AC5AB3}"/>
              </a:ext>
            </a:extLst>
          </p:cNvPr>
          <p:cNvSpPr txBox="1"/>
          <p:nvPr/>
        </p:nvSpPr>
        <p:spPr>
          <a:xfrm>
            <a:off x="395536" y="1844824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番の足以外を潰しておく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080B0CE-2601-6349-9524-A4AC0A579F79}"/>
              </a:ext>
            </a:extLst>
          </p:cNvPr>
          <p:cNvSpPr/>
          <p:nvPr/>
        </p:nvSpPr>
        <p:spPr>
          <a:xfrm>
            <a:off x="3635896" y="227687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6AFDCC3-9C65-2D4F-B4A6-ABE7314AD711}"/>
              </a:ext>
            </a:extLst>
          </p:cNvPr>
          <p:cNvSpPr/>
          <p:nvPr/>
        </p:nvSpPr>
        <p:spPr>
          <a:xfrm>
            <a:off x="4355976" y="2564904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F592BF8-4D09-1644-BEF0-1C927F14012A}"/>
              </a:ext>
            </a:extLst>
          </p:cNvPr>
          <p:cNvSpPr/>
          <p:nvPr/>
        </p:nvSpPr>
        <p:spPr>
          <a:xfrm>
            <a:off x="3635896" y="3212976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FD0C452-A635-E344-B0E1-D64F43C11259}"/>
              </a:ext>
            </a:extLst>
          </p:cNvPr>
          <p:cNvSpPr/>
          <p:nvPr/>
        </p:nvSpPr>
        <p:spPr>
          <a:xfrm>
            <a:off x="4716016" y="3212976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D94325A-8DD5-7441-87AF-361F50676AC9}"/>
              </a:ext>
            </a:extLst>
          </p:cNvPr>
          <p:cNvSpPr/>
          <p:nvPr/>
        </p:nvSpPr>
        <p:spPr>
          <a:xfrm>
            <a:off x="4355976" y="3501008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BCE95D-2123-EE4F-804A-1AE71A83F27A}"/>
              </a:ext>
            </a:extLst>
          </p:cNvPr>
          <p:cNvSpPr/>
          <p:nvPr/>
        </p:nvSpPr>
        <p:spPr>
          <a:xfrm>
            <a:off x="5436096" y="3501008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22">
            <a:extLst>
              <a:ext uri="{FF2B5EF4-FFF2-40B4-BE49-F238E27FC236}">
                <a16:creationId xmlns:a16="http://schemas.microsoft.com/office/drawing/2014/main" id="{430A89F6-4FD0-124F-8441-13F28757AAEF}"/>
              </a:ext>
            </a:extLst>
          </p:cNvPr>
          <p:cNvSpPr/>
          <p:nvPr/>
        </p:nvSpPr>
        <p:spPr>
          <a:xfrm rot="5400000">
            <a:off x="4535996" y="4401108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59CFEC0-903E-C14D-80CA-2434328B8AB1}"/>
              </a:ext>
            </a:extLst>
          </p:cNvPr>
          <p:cNvCxnSpPr/>
          <p:nvPr/>
        </p:nvCxnSpPr>
        <p:spPr>
          <a:xfrm rot="10800000" flipH="1">
            <a:off x="5076056" y="4581128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4AB4C7A-49E5-6641-8E53-EFEC99F7B8D5}"/>
              </a:ext>
            </a:extLst>
          </p:cNvPr>
          <p:cNvSpPr/>
          <p:nvPr/>
        </p:nvSpPr>
        <p:spPr>
          <a:xfrm rot="10800000">
            <a:off x="4355976" y="450912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26">
            <a:extLst>
              <a:ext uri="{FF2B5EF4-FFF2-40B4-BE49-F238E27FC236}">
                <a16:creationId xmlns:a16="http://schemas.microsoft.com/office/drawing/2014/main" id="{A05BB3ED-8F12-5E40-AA43-CE667C0438C7}"/>
              </a:ext>
            </a:extLst>
          </p:cNvPr>
          <p:cNvSpPr/>
          <p:nvPr/>
        </p:nvSpPr>
        <p:spPr>
          <a:xfrm rot="16200000">
            <a:off x="5256076" y="4401108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CCCB72B-98B0-134F-9CC7-304172DB503C}"/>
              </a:ext>
            </a:extLst>
          </p:cNvPr>
          <p:cNvSpPr/>
          <p:nvPr/>
        </p:nvSpPr>
        <p:spPr>
          <a:xfrm rot="10800000">
            <a:off x="5796136" y="450912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4965238-B4AE-3048-A66D-8F8CE4432735}"/>
              </a:ext>
            </a:extLst>
          </p:cNvPr>
          <p:cNvSpPr/>
          <p:nvPr/>
        </p:nvSpPr>
        <p:spPr>
          <a:xfrm>
            <a:off x="3635896" y="4221088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AA86CB-E1FD-C947-B9DE-C7A6522CFD94}"/>
              </a:ext>
            </a:extLst>
          </p:cNvPr>
          <p:cNvSpPr txBox="1"/>
          <p:nvPr/>
        </p:nvSpPr>
        <p:spPr>
          <a:xfrm>
            <a:off x="4702362" y="4427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7D80EE-31E4-2745-B4E4-189575E7E2D0}"/>
              </a:ext>
            </a:extLst>
          </p:cNvPr>
          <p:cNvSpPr txBox="1"/>
          <p:nvPr/>
        </p:nvSpPr>
        <p:spPr>
          <a:xfrm>
            <a:off x="5508104" y="4427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D56B18-9981-B049-BED5-409F49A3214D}"/>
              </a:ext>
            </a:extLst>
          </p:cNvPr>
          <p:cNvSpPr txBox="1"/>
          <p:nvPr/>
        </p:nvSpPr>
        <p:spPr>
          <a:xfrm>
            <a:off x="2702900" y="224783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=</a:t>
            </a:r>
            <a:endParaRPr kumimoji="1" lang="ja-JP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947BB1-8F01-1548-914F-C60066211CA9}"/>
                  </a:ext>
                </a:extLst>
              </p:cNvPr>
              <p:cNvSpPr txBox="1"/>
              <p:nvPr/>
            </p:nvSpPr>
            <p:spPr>
              <a:xfrm>
                <a:off x="2735796" y="4221088"/>
                <a:ext cx="39940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9C947BB1-8F01-1548-914F-C60066211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4221088"/>
                <a:ext cx="399401" cy="677108"/>
              </a:xfrm>
              <a:prstGeom prst="rect">
                <a:avLst/>
              </a:prstGeom>
              <a:blipFill>
                <a:blip r:embed="rId2"/>
                <a:stretch>
                  <a:fillRect l="-30303" r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6BA0C3E-B738-1546-9955-551B453A8346}"/>
              </a:ext>
            </a:extLst>
          </p:cNvPr>
          <p:cNvSpPr txBox="1"/>
          <p:nvPr/>
        </p:nvSpPr>
        <p:spPr>
          <a:xfrm>
            <a:off x="2702900" y="314096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=</a:t>
            </a:r>
            <a:endParaRPr kumimoji="1" lang="ja-JP" altLang="en-US" sz="4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A6C40C-8FC0-864A-A55F-A92EC03085DA}"/>
              </a:ext>
            </a:extLst>
          </p:cNvPr>
          <p:cNvSpPr txBox="1"/>
          <p:nvPr/>
        </p:nvSpPr>
        <p:spPr>
          <a:xfrm>
            <a:off x="5508104" y="2420888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番以外の足をまとめる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7DF3642-FFA9-AD45-A0E3-BA3FF335A4C3}"/>
              </a:ext>
            </a:extLst>
          </p:cNvPr>
          <p:cNvSpPr txBox="1"/>
          <p:nvPr/>
        </p:nvSpPr>
        <p:spPr>
          <a:xfrm>
            <a:off x="6314708" y="334770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行列と思って</a:t>
            </a:r>
            <a:r>
              <a:rPr kumimoji="1" lang="en-US" altLang="ja-JP"/>
              <a:t>SVD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445065F-7A36-F54A-8B73-C06D5AD9F9DF}"/>
              </a:ext>
            </a:extLst>
          </p:cNvPr>
          <p:cNvSpPr txBox="1"/>
          <p:nvPr/>
        </p:nvSpPr>
        <p:spPr>
          <a:xfrm>
            <a:off x="6319884" y="4293096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lang="ja-JP" altLang="en-US"/>
              <a:t>番用の新たな</a:t>
            </a:r>
            <a:endParaRPr lang="en-US" altLang="ja-JP"/>
          </a:p>
          <a:p>
            <a:r>
              <a:rPr lang="ja-JP" altLang="en-US"/>
              <a:t>圧縮</a:t>
            </a:r>
            <a:r>
              <a:rPr lang="en-US" altLang="ja-JP"/>
              <a:t>/</a:t>
            </a:r>
            <a:r>
              <a:rPr lang="ja-JP" altLang="en-US"/>
              <a:t>復元行列を得る</a:t>
            </a:r>
            <a:endParaRPr lang="en-US" altLang="ja-JP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93FE979-2A71-3A45-8B93-24B9D2227EA6}"/>
              </a:ext>
            </a:extLst>
          </p:cNvPr>
          <p:cNvCxnSpPr/>
          <p:nvPr/>
        </p:nvCxnSpPr>
        <p:spPr>
          <a:xfrm flipH="1">
            <a:off x="3203848" y="2492896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33D2C2E-17F6-664E-A48B-4D5409C5E460}"/>
              </a:ext>
            </a:extLst>
          </p:cNvPr>
          <p:cNvCxnSpPr/>
          <p:nvPr/>
        </p:nvCxnSpPr>
        <p:spPr>
          <a:xfrm flipH="1">
            <a:off x="3203848" y="2780928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2BCA43B-D134-914B-AD88-7FE6886A1D95}"/>
              </a:ext>
            </a:extLst>
          </p:cNvPr>
          <p:cNvCxnSpPr/>
          <p:nvPr/>
        </p:nvCxnSpPr>
        <p:spPr>
          <a:xfrm flipH="1">
            <a:off x="3203848" y="3429000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88A6E9F-BFA6-014A-B31A-3039ECB328FE}"/>
              </a:ext>
            </a:extLst>
          </p:cNvPr>
          <p:cNvCxnSpPr/>
          <p:nvPr/>
        </p:nvCxnSpPr>
        <p:spPr>
          <a:xfrm flipH="1">
            <a:off x="3203848" y="371703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AAF4EA8-753B-7144-A7D6-C7E9537F4490}"/>
              </a:ext>
            </a:extLst>
          </p:cNvPr>
          <p:cNvCxnSpPr/>
          <p:nvPr/>
        </p:nvCxnSpPr>
        <p:spPr>
          <a:xfrm flipH="1">
            <a:off x="3203848" y="4437112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D44BDE6-D049-8F4C-B4A1-AB3842E36E4C}"/>
              </a:ext>
            </a:extLst>
          </p:cNvPr>
          <p:cNvCxnSpPr/>
          <p:nvPr/>
        </p:nvCxnSpPr>
        <p:spPr>
          <a:xfrm flipH="1">
            <a:off x="3203848" y="472514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二等辺三角形 22">
            <a:extLst>
              <a:ext uri="{FF2B5EF4-FFF2-40B4-BE49-F238E27FC236}">
                <a16:creationId xmlns:a16="http://schemas.microsoft.com/office/drawing/2014/main" id="{6C740918-993E-1D4D-8231-6877D871092D}"/>
              </a:ext>
            </a:extLst>
          </p:cNvPr>
          <p:cNvSpPr/>
          <p:nvPr/>
        </p:nvSpPr>
        <p:spPr>
          <a:xfrm rot="5400000">
            <a:off x="1295636" y="800708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F5726E5-7FB8-2C45-B154-BDE47080F1BB}"/>
              </a:ext>
            </a:extLst>
          </p:cNvPr>
          <p:cNvSpPr/>
          <p:nvPr/>
        </p:nvSpPr>
        <p:spPr>
          <a:xfrm rot="10800000">
            <a:off x="1115616" y="90872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75BFEB4-BFD4-F847-8554-7461D5F7C6BF}"/>
              </a:ext>
            </a:extLst>
          </p:cNvPr>
          <p:cNvSpPr txBox="1"/>
          <p:nvPr/>
        </p:nvSpPr>
        <p:spPr>
          <a:xfrm>
            <a:off x="1462002" y="827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C990B2E-28FF-234D-926C-72E051775BD7}"/>
                  </a:ext>
                </a:extLst>
              </p:cNvPr>
              <p:cNvSpPr txBox="1"/>
              <p:nvPr/>
            </p:nvSpPr>
            <p:spPr>
              <a:xfrm>
                <a:off x="1259632" y="1412776"/>
                <a:ext cx="45826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C990B2E-28FF-234D-926C-72E05177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412776"/>
                <a:ext cx="458267" cy="358431"/>
              </a:xfrm>
              <a:prstGeom prst="rect">
                <a:avLst/>
              </a:prstGeom>
              <a:blipFill>
                <a:blip r:embed="rId3"/>
                <a:stretch>
                  <a:fillRect l="-8108" t="-3448" r="-10811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二等辺三角形 22">
            <a:extLst>
              <a:ext uri="{FF2B5EF4-FFF2-40B4-BE49-F238E27FC236}">
                <a16:creationId xmlns:a16="http://schemas.microsoft.com/office/drawing/2014/main" id="{9E342D9E-56AE-F947-B05D-04B4B63AA343}"/>
              </a:ext>
            </a:extLst>
          </p:cNvPr>
          <p:cNvSpPr/>
          <p:nvPr/>
        </p:nvSpPr>
        <p:spPr>
          <a:xfrm rot="5400000">
            <a:off x="2591780" y="800708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F6B85C8-6E54-1B4A-B6F1-4C64B3C12B18}"/>
              </a:ext>
            </a:extLst>
          </p:cNvPr>
          <p:cNvSpPr/>
          <p:nvPr/>
        </p:nvSpPr>
        <p:spPr>
          <a:xfrm rot="10800000">
            <a:off x="2411760" y="90872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C0815BE-CF8B-D44A-8360-399DABD15BB6}"/>
              </a:ext>
            </a:extLst>
          </p:cNvPr>
          <p:cNvSpPr txBox="1"/>
          <p:nvPr/>
        </p:nvSpPr>
        <p:spPr>
          <a:xfrm>
            <a:off x="2758146" y="827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C5328A8-EC05-2E47-9F19-030E38D6BA30}"/>
                  </a:ext>
                </a:extLst>
              </p:cNvPr>
              <p:cNvSpPr txBox="1"/>
              <p:nvPr/>
            </p:nvSpPr>
            <p:spPr>
              <a:xfrm>
                <a:off x="2555776" y="1412776"/>
                <a:ext cx="45826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C5328A8-EC05-2E47-9F19-030E38D6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412776"/>
                <a:ext cx="458267" cy="358431"/>
              </a:xfrm>
              <a:prstGeom prst="rect">
                <a:avLst/>
              </a:prstGeom>
              <a:blipFill>
                <a:blip r:embed="rId4"/>
                <a:stretch>
                  <a:fillRect l="-8108" t="-3448" r="-810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二等辺三角形 22">
            <a:extLst>
              <a:ext uri="{FF2B5EF4-FFF2-40B4-BE49-F238E27FC236}">
                <a16:creationId xmlns:a16="http://schemas.microsoft.com/office/drawing/2014/main" id="{D582A22A-038E-AF4C-B22B-3218E0FFD6DD}"/>
              </a:ext>
            </a:extLst>
          </p:cNvPr>
          <p:cNvSpPr/>
          <p:nvPr/>
        </p:nvSpPr>
        <p:spPr>
          <a:xfrm rot="5400000">
            <a:off x="3887924" y="800708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DDBA510-0F7C-9C4B-91C9-CFC613022D56}"/>
              </a:ext>
            </a:extLst>
          </p:cNvPr>
          <p:cNvSpPr/>
          <p:nvPr/>
        </p:nvSpPr>
        <p:spPr>
          <a:xfrm rot="10800000">
            <a:off x="3707904" y="90872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7F23A5B-BDA4-9343-A1F3-7E1077A59964}"/>
              </a:ext>
            </a:extLst>
          </p:cNvPr>
          <p:cNvSpPr txBox="1"/>
          <p:nvPr/>
        </p:nvSpPr>
        <p:spPr>
          <a:xfrm>
            <a:off x="4054290" y="827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284EA271-91CC-B949-BD49-11EB57F4299F}"/>
                  </a:ext>
                </a:extLst>
              </p:cNvPr>
              <p:cNvSpPr txBox="1"/>
              <p:nvPr/>
            </p:nvSpPr>
            <p:spPr>
              <a:xfrm>
                <a:off x="3851920" y="1412776"/>
                <a:ext cx="45826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284EA271-91CC-B949-BD49-11EB57F42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12776"/>
                <a:ext cx="458267" cy="358431"/>
              </a:xfrm>
              <a:prstGeom prst="rect">
                <a:avLst/>
              </a:prstGeom>
              <a:blipFill>
                <a:blip r:embed="rId5"/>
                <a:stretch>
                  <a:fillRect l="-8108" t="-3448" r="-10811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8208F59-1DF9-8140-A3BA-2C1CEA8467A2}"/>
              </a:ext>
            </a:extLst>
          </p:cNvPr>
          <p:cNvSpPr txBox="1"/>
          <p:nvPr/>
        </p:nvSpPr>
        <p:spPr>
          <a:xfrm>
            <a:off x="395536" y="11663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それぞれの足の圧縮行列をランダムに用意しておく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CBE0B98-5840-644E-A443-9FEF8005B2CA}"/>
                  </a:ext>
                </a:extLst>
              </p:cNvPr>
              <p:cNvSpPr txBox="1"/>
              <p:nvPr/>
            </p:nvSpPr>
            <p:spPr>
              <a:xfrm>
                <a:off x="4644008" y="4941168"/>
                <a:ext cx="45826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CBE0B98-5840-644E-A443-9FEF8005B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941168"/>
                <a:ext cx="458267" cy="358431"/>
              </a:xfrm>
              <a:prstGeom prst="rect">
                <a:avLst/>
              </a:prstGeom>
              <a:blipFill>
                <a:blip r:embed="rId6"/>
                <a:stretch>
                  <a:fillRect l="-10811" t="-3448" r="-810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4E097FB-BC61-BC4E-9931-FA299D42FDE2}"/>
              </a:ext>
            </a:extLst>
          </p:cNvPr>
          <p:cNvCxnSpPr/>
          <p:nvPr/>
        </p:nvCxnSpPr>
        <p:spPr>
          <a:xfrm flipH="1">
            <a:off x="1835696" y="980728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5A2A7FA-D78A-5248-AD3E-7C38FBC82B5D}"/>
              </a:ext>
            </a:extLst>
          </p:cNvPr>
          <p:cNvCxnSpPr/>
          <p:nvPr/>
        </p:nvCxnSpPr>
        <p:spPr>
          <a:xfrm flipH="1">
            <a:off x="3131840" y="980728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C57E3EA-0D75-544F-81B0-1199E66CE755}"/>
              </a:ext>
            </a:extLst>
          </p:cNvPr>
          <p:cNvCxnSpPr/>
          <p:nvPr/>
        </p:nvCxnSpPr>
        <p:spPr>
          <a:xfrm flipH="1">
            <a:off x="4427984" y="980728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右矢印 88">
            <a:extLst>
              <a:ext uri="{FF2B5EF4-FFF2-40B4-BE49-F238E27FC236}">
                <a16:creationId xmlns:a16="http://schemas.microsoft.com/office/drawing/2014/main" id="{AD9902D1-BE18-C745-A585-6CF9EFCB3F3D}"/>
              </a:ext>
            </a:extLst>
          </p:cNvPr>
          <p:cNvSpPr/>
          <p:nvPr/>
        </p:nvSpPr>
        <p:spPr>
          <a:xfrm>
            <a:off x="3419872" y="5805264"/>
            <a:ext cx="360040" cy="2686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二等辺三角形 22">
            <a:extLst>
              <a:ext uri="{FF2B5EF4-FFF2-40B4-BE49-F238E27FC236}">
                <a16:creationId xmlns:a16="http://schemas.microsoft.com/office/drawing/2014/main" id="{3FEB0F7F-C9BC-404B-8D22-CA14D006C7A0}"/>
              </a:ext>
            </a:extLst>
          </p:cNvPr>
          <p:cNvSpPr/>
          <p:nvPr/>
        </p:nvSpPr>
        <p:spPr>
          <a:xfrm rot="5400000">
            <a:off x="2317402" y="5562528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F6E646D-1A73-7545-80F7-821A931E02E4}"/>
              </a:ext>
            </a:extLst>
          </p:cNvPr>
          <p:cNvSpPr/>
          <p:nvPr/>
        </p:nvSpPr>
        <p:spPr>
          <a:xfrm rot="10800000">
            <a:off x="2137382" y="5670540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FCEB5DA-5F88-C947-8EDB-417B5B9DF150}"/>
              </a:ext>
            </a:extLst>
          </p:cNvPr>
          <p:cNvSpPr txBox="1"/>
          <p:nvPr/>
        </p:nvSpPr>
        <p:spPr>
          <a:xfrm>
            <a:off x="2483768" y="5589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4A9CA33E-DEF8-A146-95C9-D5823A63494C}"/>
                  </a:ext>
                </a:extLst>
              </p:cNvPr>
              <p:cNvSpPr txBox="1"/>
              <p:nvPr/>
            </p:nvSpPr>
            <p:spPr>
              <a:xfrm>
                <a:off x="2281398" y="6174596"/>
                <a:ext cx="45826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4A9CA33E-DEF8-A146-95C9-D5823A634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98" y="6174596"/>
                <a:ext cx="458267" cy="358431"/>
              </a:xfrm>
              <a:prstGeom prst="rect">
                <a:avLst/>
              </a:prstGeom>
              <a:blipFill>
                <a:blip r:embed="rId7"/>
                <a:stretch>
                  <a:fillRect l="-13889" r="-8333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B4E5BF4-F771-0A4C-B96F-1F4F9D89C251}"/>
              </a:ext>
            </a:extLst>
          </p:cNvPr>
          <p:cNvCxnSpPr/>
          <p:nvPr/>
        </p:nvCxnSpPr>
        <p:spPr>
          <a:xfrm flipH="1">
            <a:off x="2857462" y="5742548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二等辺三角形 22">
            <a:extLst>
              <a:ext uri="{FF2B5EF4-FFF2-40B4-BE49-F238E27FC236}">
                <a16:creationId xmlns:a16="http://schemas.microsoft.com/office/drawing/2014/main" id="{35823C64-4250-2B42-A8B3-20767B560AA5}"/>
              </a:ext>
            </a:extLst>
          </p:cNvPr>
          <p:cNvSpPr/>
          <p:nvPr/>
        </p:nvSpPr>
        <p:spPr>
          <a:xfrm rot="5400000">
            <a:off x="4247964" y="5625244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E69D71C-12C8-074A-BFAA-DA6B51FE919A}"/>
              </a:ext>
            </a:extLst>
          </p:cNvPr>
          <p:cNvSpPr/>
          <p:nvPr/>
        </p:nvSpPr>
        <p:spPr>
          <a:xfrm rot="10800000">
            <a:off x="4067944" y="5733256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C21EE77-6F38-EB49-9B81-2A43266D4381}"/>
              </a:ext>
            </a:extLst>
          </p:cNvPr>
          <p:cNvSpPr txBox="1"/>
          <p:nvPr/>
        </p:nvSpPr>
        <p:spPr>
          <a:xfrm>
            <a:off x="4414330" y="5651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B6FF7FD-4366-D14E-9D1C-25EFDE745340}"/>
                  </a:ext>
                </a:extLst>
              </p:cNvPr>
              <p:cNvSpPr txBox="1"/>
              <p:nvPr/>
            </p:nvSpPr>
            <p:spPr>
              <a:xfrm>
                <a:off x="4211960" y="6237312"/>
                <a:ext cx="45826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B6FF7FD-4366-D14E-9D1C-25EFDE74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6237312"/>
                <a:ext cx="458267" cy="345929"/>
              </a:xfrm>
              <a:prstGeom prst="rect">
                <a:avLst/>
              </a:prstGeom>
              <a:blipFill>
                <a:blip r:embed="rId8"/>
                <a:stretch>
                  <a:fillRect l="-10811" r="-8108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4DB4D533-DA54-6F4B-A738-9991BEC9DE70}"/>
              </a:ext>
            </a:extLst>
          </p:cNvPr>
          <p:cNvCxnSpPr/>
          <p:nvPr/>
        </p:nvCxnSpPr>
        <p:spPr>
          <a:xfrm flipH="1">
            <a:off x="4788024" y="5805264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76E43C1-6F7B-0E49-A20D-3692014CD649}"/>
              </a:ext>
            </a:extLst>
          </p:cNvPr>
          <p:cNvSpPr txBox="1"/>
          <p:nvPr/>
        </p:nvSpPr>
        <p:spPr>
          <a:xfrm>
            <a:off x="5868144" y="5805264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r>
              <a:rPr lang="ja-JP" altLang="en-US"/>
              <a:t>番の圧縮行列が更新された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872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C98F8E-A4CA-B94A-A6ED-54B191BE5902}"/>
              </a:ext>
            </a:extLst>
          </p:cNvPr>
          <p:cNvSpPr/>
          <p:nvPr/>
        </p:nvSpPr>
        <p:spPr>
          <a:xfrm>
            <a:off x="1331640" y="5486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B7D2FC-125D-F145-B342-8A04CA5403CD}"/>
              </a:ext>
            </a:extLst>
          </p:cNvPr>
          <p:cNvSpPr/>
          <p:nvPr/>
        </p:nvSpPr>
        <p:spPr>
          <a:xfrm rot="10800000">
            <a:off x="971600" y="83671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3E51B8-8AEF-E146-A1A7-281D1FE1E742}"/>
              </a:ext>
            </a:extLst>
          </p:cNvPr>
          <p:cNvSpPr txBox="1"/>
          <p:nvPr/>
        </p:nvSpPr>
        <p:spPr>
          <a:xfrm>
            <a:off x="971600" y="4766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0380F4-4704-BE4F-B2A2-9A3C31F0C888}"/>
              </a:ext>
            </a:extLst>
          </p:cNvPr>
          <p:cNvSpPr txBox="1"/>
          <p:nvPr/>
        </p:nvSpPr>
        <p:spPr>
          <a:xfrm>
            <a:off x="2051720" y="4766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W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06F72A-3135-F146-96D2-66A039019144}"/>
              </a:ext>
            </a:extLst>
          </p:cNvPr>
          <p:cNvSpPr/>
          <p:nvPr/>
        </p:nvSpPr>
        <p:spPr>
          <a:xfrm rot="10800000">
            <a:off x="2051720" y="83671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8C59D7-2939-0C45-B417-CB0AA625C7C8}"/>
              </a:ext>
            </a:extLst>
          </p:cNvPr>
          <p:cNvSpPr txBox="1"/>
          <p:nvPr/>
        </p:nvSpPr>
        <p:spPr>
          <a:xfrm>
            <a:off x="1259632" y="1340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BD43512-F2D1-F94F-BDDA-BFF753B7CD60}"/>
              </a:ext>
            </a:extLst>
          </p:cNvPr>
          <p:cNvCxnSpPr/>
          <p:nvPr/>
        </p:nvCxnSpPr>
        <p:spPr>
          <a:xfrm rot="16200000" flipH="1">
            <a:off x="1511660" y="14487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6BE14FF-7503-B643-B43F-D686E81B6B78}"/>
                  </a:ext>
                </a:extLst>
              </p:cNvPr>
              <p:cNvSpPr txBox="1"/>
              <p:nvPr/>
            </p:nvSpPr>
            <p:spPr>
              <a:xfrm>
                <a:off x="2699792" y="620688"/>
                <a:ext cx="39940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6BE14FF-7503-B643-B43F-D686E81B6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20688"/>
                <a:ext cx="399401" cy="677108"/>
              </a:xfrm>
              <a:prstGeom prst="rect">
                <a:avLst/>
              </a:prstGeom>
              <a:blipFill>
                <a:blip r:embed="rId2"/>
                <a:stretch>
                  <a:fillRect l="-31250" r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BF65582-1111-714B-AF52-627588BC4D46}"/>
              </a:ext>
            </a:extLst>
          </p:cNvPr>
          <p:cNvSpPr/>
          <p:nvPr/>
        </p:nvSpPr>
        <p:spPr>
          <a:xfrm>
            <a:off x="5220072" y="5486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6348F2F-6E5A-A04E-A1F9-42D42726010C}"/>
              </a:ext>
            </a:extLst>
          </p:cNvPr>
          <p:cNvCxnSpPr>
            <a:stCxn id="10" idx="1"/>
          </p:cNvCxnSpPr>
          <p:nvPr/>
        </p:nvCxnSpPr>
        <p:spPr>
          <a:xfrm flipH="1">
            <a:off x="4860032" y="90872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1D9CAB6-3473-3A46-89A1-8959FD9C6F75}"/>
              </a:ext>
            </a:extLst>
          </p:cNvPr>
          <p:cNvCxnSpPr>
            <a:stCxn id="10" idx="3"/>
          </p:cNvCxnSpPr>
          <p:nvPr/>
        </p:nvCxnSpPr>
        <p:spPr>
          <a:xfrm>
            <a:off x="5940152" y="90872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51AD6C2-C905-3340-92F0-712589817D2D}"/>
              </a:ext>
            </a:extLst>
          </p:cNvPr>
          <p:cNvCxnSpPr>
            <a:stCxn id="10" idx="2"/>
          </p:cNvCxnSpPr>
          <p:nvPr/>
        </p:nvCxnSpPr>
        <p:spPr>
          <a:xfrm>
            <a:off x="5580112" y="126876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二等辺三角形 22">
            <a:extLst>
              <a:ext uri="{FF2B5EF4-FFF2-40B4-BE49-F238E27FC236}">
                <a16:creationId xmlns:a16="http://schemas.microsoft.com/office/drawing/2014/main" id="{C97E618D-6581-6F4E-8665-FC7908547337}"/>
              </a:ext>
            </a:extLst>
          </p:cNvPr>
          <p:cNvSpPr/>
          <p:nvPr/>
        </p:nvSpPr>
        <p:spPr>
          <a:xfrm rot="5400000">
            <a:off x="4333626" y="737992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552982-C747-2740-A787-01B12FF03FDA}"/>
              </a:ext>
            </a:extLst>
          </p:cNvPr>
          <p:cNvSpPr/>
          <p:nvPr/>
        </p:nvSpPr>
        <p:spPr>
          <a:xfrm rot="10800000">
            <a:off x="4153606" y="846004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2CE8FF3-E536-0B4E-A2C3-20C66FBE9ABB}"/>
              </a:ext>
            </a:extLst>
          </p:cNvPr>
          <p:cNvSpPr/>
          <p:nvPr/>
        </p:nvSpPr>
        <p:spPr>
          <a:xfrm>
            <a:off x="4499992" y="692696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L</a:t>
            </a:r>
            <a:endParaRPr lang="ja-JP" altLang="en-US" dirty="0"/>
          </a:p>
        </p:txBody>
      </p:sp>
      <p:sp>
        <p:nvSpPr>
          <p:cNvPr id="18" name="二等辺三角形 22">
            <a:extLst>
              <a:ext uri="{FF2B5EF4-FFF2-40B4-BE49-F238E27FC236}">
                <a16:creationId xmlns:a16="http://schemas.microsoft.com/office/drawing/2014/main" id="{1DDEB345-B728-0C43-99DC-55BE7F527D73}"/>
              </a:ext>
            </a:extLst>
          </p:cNvPr>
          <p:cNvSpPr/>
          <p:nvPr/>
        </p:nvSpPr>
        <p:spPr>
          <a:xfrm rot="16200000">
            <a:off x="6120172" y="72870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78A5BD5-87CD-3940-8573-226C6C09876C}"/>
              </a:ext>
            </a:extLst>
          </p:cNvPr>
          <p:cNvSpPr/>
          <p:nvPr/>
        </p:nvSpPr>
        <p:spPr>
          <a:xfrm rot="10800000">
            <a:off x="6660232" y="83671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B3EF256-391C-D248-B88E-D2FCA450448C}"/>
              </a:ext>
            </a:extLst>
          </p:cNvPr>
          <p:cNvSpPr txBox="1"/>
          <p:nvPr/>
        </p:nvSpPr>
        <p:spPr>
          <a:xfrm>
            <a:off x="4139952" y="4766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3AF9F0-969E-8346-9964-DA97E55C096C}"/>
              </a:ext>
            </a:extLst>
          </p:cNvPr>
          <p:cNvSpPr txBox="1"/>
          <p:nvPr/>
        </p:nvSpPr>
        <p:spPr>
          <a:xfrm>
            <a:off x="6732240" y="4766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W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E3AFC8-1393-4F44-BA8B-836E57DFF4F3}"/>
              </a:ext>
            </a:extLst>
          </p:cNvPr>
          <p:cNvSpPr txBox="1"/>
          <p:nvPr/>
        </p:nvSpPr>
        <p:spPr>
          <a:xfrm>
            <a:off x="5580112" y="12687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77CEBD-9804-BB4E-8752-26109E1A2905}"/>
              </a:ext>
            </a:extLst>
          </p:cNvPr>
          <p:cNvSpPr txBox="1"/>
          <p:nvPr/>
        </p:nvSpPr>
        <p:spPr>
          <a:xfrm>
            <a:off x="4932040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0FE9B-C636-D749-8B39-0A91D7757C2A}"/>
              </a:ext>
            </a:extLst>
          </p:cNvPr>
          <p:cNvSpPr txBox="1"/>
          <p:nvPr/>
        </p:nvSpPr>
        <p:spPr>
          <a:xfrm>
            <a:off x="6012160" y="5486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FD9DE6-F193-6546-9DB5-F82485C8E01D}"/>
              </a:ext>
            </a:extLst>
          </p:cNvPr>
          <p:cNvSpPr/>
          <p:nvPr/>
        </p:nvSpPr>
        <p:spPr>
          <a:xfrm>
            <a:off x="6358575" y="69269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R</a:t>
            </a:r>
            <a:endParaRPr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35325E7-75F0-6448-8F2C-5C27D7B0DB6C}"/>
              </a:ext>
            </a:extLst>
          </p:cNvPr>
          <p:cNvSpPr/>
          <p:nvPr/>
        </p:nvSpPr>
        <p:spPr>
          <a:xfrm>
            <a:off x="1331640" y="227687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57A0273-44EF-5F4D-886B-6A7642A205D4}"/>
              </a:ext>
            </a:extLst>
          </p:cNvPr>
          <p:cNvCxnSpPr>
            <a:stCxn id="26" idx="1"/>
          </p:cNvCxnSpPr>
          <p:nvPr/>
        </p:nvCxnSpPr>
        <p:spPr>
          <a:xfrm flipH="1">
            <a:off x="971600" y="263691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59FA50C-71D9-DB4B-B16B-59486866BB51}"/>
              </a:ext>
            </a:extLst>
          </p:cNvPr>
          <p:cNvCxnSpPr>
            <a:stCxn id="26" idx="3"/>
          </p:cNvCxnSpPr>
          <p:nvPr/>
        </p:nvCxnSpPr>
        <p:spPr>
          <a:xfrm>
            <a:off x="2051720" y="2636912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564B7D0-2854-964A-A1A4-078B57CC8F48}"/>
              </a:ext>
            </a:extLst>
          </p:cNvPr>
          <p:cNvCxnSpPr>
            <a:stCxn id="26" idx="2"/>
          </p:cNvCxnSpPr>
          <p:nvPr/>
        </p:nvCxnSpPr>
        <p:spPr>
          <a:xfrm>
            <a:off x="1691680" y="2996952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6669E0-50CD-854F-A160-D98DED622E62}"/>
              </a:ext>
            </a:extLst>
          </p:cNvPr>
          <p:cNvSpPr txBox="1"/>
          <p:nvPr/>
        </p:nvSpPr>
        <p:spPr>
          <a:xfrm>
            <a:off x="1691680" y="29969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339D53-4715-CF41-80E5-7E0ED66860B3}"/>
              </a:ext>
            </a:extLst>
          </p:cNvPr>
          <p:cNvSpPr txBox="1"/>
          <p:nvPr/>
        </p:nvSpPr>
        <p:spPr>
          <a:xfrm>
            <a:off x="1043608" y="227687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2AB9E2-B9FD-174A-8098-670832C4308E}"/>
              </a:ext>
            </a:extLst>
          </p:cNvPr>
          <p:cNvSpPr txBox="1"/>
          <p:nvPr/>
        </p:nvSpPr>
        <p:spPr>
          <a:xfrm>
            <a:off x="2123728" y="227687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565D498-694A-BC43-A040-7CDF9C2CB870}"/>
              </a:ext>
            </a:extLst>
          </p:cNvPr>
          <p:cNvSpPr txBox="1"/>
          <p:nvPr/>
        </p:nvSpPr>
        <p:spPr>
          <a:xfrm>
            <a:off x="2627784" y="227687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/>
              <a:t>=</a:t>
            </a:r>
            <a:endParaRPr kumimoji="1" lang="ja-JP" altLang="en-US" sz="44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2663FB6-1BB9-8948-B512-4B60CC007EA7}"/>
              </a:ext>
            </a:extLst>
          </p:cNvPr>
          <p:cNvSpPr/>
          <p:nvPr/>
        </p:nvSpPr>
        <p:spPr>
          <a:xfrm>
            <a:off x="4932040" y="23488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B5BD4EF-1433-DF41-9DA1-A49B8A3D6EFC}"/>
              </a:ext>
            </a:extLst>
          </p:cNvPr>
          <p:cNvSpPr/>
          <p:nvPr/>
        </p:nvSpPr>
        <p:spPr>
          <a:xfrm rot="10800000">
            <a:off x="4572000" y="263691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A9E38C8-36CD-C744-AD0E-5CAB196116CA}"/>
              </a:ext>
            </a:extLst>
          </p:cNvPr>
          <p:cNvSpPr txBox="1"/>
          <p:nvPr/>
        </p:nvSpPr>
        <p:spPr>
          <a:xfrm>
            <a:off x="4572000" y="22768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2A2F289-E2D2-BA45-8F04-1CFE5667189F}"/>
              </a:ext>
            </a:extLst>
          </p:cNvPr>
          <p:cNvSpPr txBox="1"/>
          <p:nvPr/>
        </p:nvSpPr>
        <p:spPr>
          <a:xfrm>
            <a:off x="5652120" y="22768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W</a:t>
            </a:r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F9CED72-D8F5-8849-AE68-C40937F470D9}"/>
              </a:ext>
            </a:extLst>
          </p:cNvPr>
          <p:cNvSpPr/>
          <p:nvPr/>
        </p:nvSpPr>
        <p:spPr>
          <a:xfrm rot="10800000">
            <a:off x="5652120" y="263691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FECF060-7C96-464E-BCD4-D2BB50E136C2}"/>
              </a:ext>
            </a:extLst>
          </p:cNvPr>
          <p:cNvSpPr txBox="1"/>
          <p:nvPr/>
        </p:nvSpPr>
        <p:spPr>
          <a:xfrm>
            <a:off x="4860032" y="31409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D3FB52-C202-CC4D-8769-42D6749B661A}"/>
              </a:ext>
            </a:extLst>
          </p:cNvPr>
          <p:cNvCxnSpPr/>
          <p:nvPr/>
        </p:nvCxnSpPr>
        <p:spPr>
          <a:xfrm rot="16200000" flipH="1">
            <a:off x="5112060" y="32489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二等辺三角形 22">
            <a:extLst>
              <a:ext uri="{FF2B5EF4-FFF2-40B4-BE49-F238E27FC236}">
                <a16:creationId xmlns:a16="http://schemas.microsoft.com/office/drawing/2014/main" id="{B7EE7572-843B-924B-93F7-1952BB03B164}"/>
              </a:ext>
            </a:extLst>
          </p:cNvPr>
          <p:cNvSpPr/>
          <p:nvPr/>
        </p:nvSpPr>
        <p:spPr>
          <a:xfrm rot="16200000">
            <a:off x="4031940" y="252890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A59DC66-1626-2049-BDB0-BF768F479C5E}"/>
              </a:ext>
            </a:extLst>
          </p:cNvPr>
          <p:cNvCxnSpPr/>
          <p:nvPr/>
        </p:nvCxnSpPr>
        <p:spPr>
          <a:xfrm flipH="1">
            <a:off x="3851920" y="270892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AA68045-9D2F-DA4D-B93B-8DDFAA46A860}"/>
              </a:ext>
            </a:extLst>
          </p:cNvPr>
          <p:cNvSpPr txBox="1"/>
          <p:nvPr/>
        </p:nvSpPr>
        <p:spPr>
          <a:xfrm>
            <a:off x="3923928" y="234888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585899A-5A04-5D42-A9EC-4C8AB4E60B23}"/>
              </a:ext>
            </a:extLst>
          </p:cNvPr>
          <p:cNvCxnSpPr/>
          <p:nvPr/>
        </p:nvCxnSpPr>
        <p:spPr>
          <a:xfrm flipH="1">
            <a:off x="6358546" y="2699628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二等辺三角形 22">
            <a:extLst>
              <a:ext uri="{FF2B5EF4-FFF2-40B4-BE49-F238E27FC236}">
                <a16:creationId xmlns:a16="http://schemas.microsoft.com/office/drawing/2014/main" id="{67579BB2-550A-7A46-A798-E8009052FB7A}"/>
              </a:ext>
            </a:extLst>
          </p:cNvPr>
          <p:cNvSpPr/>
          <p:nvPr/>
        </p:nvSpPr>
        <p:spPr>
          <a:xfrm rot="5400000">
            <a:off x="5832140" y="252890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49743FA-EC4E-3148-BA5B-FDE67648B81B}"/>
              </a:ext>
            </a:extLst>
          </p:cNvPr>
          <p:cNvSpPr txBox="1"/>
          <p:nvPr/>
        </p:nvSpPr>
        <p:spPr>
          <a:xfrm>
            <a:off x="6430554" y="233958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8E66978-E8D4-C741-BEFE-FD4CC93E2A48}"/>
              </a:ext>
            </a:extLst>
          </p:cNvPr>
          <p:cNvSpPr txBox="1"/>
          <p:nvPr/>
        </p:nvSpPr>
        <p:spPr>
          <a:xfrm>
            <a:off x="4289550" y="255561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</a:t>
            </a:r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ABF4796-A788-F44E-BDE3-0BA66C9F3084}"/>
              </a:ext>
            </a:extLst>
          </p:cNvPr>
          <p:cNvSpPr txBox="1"/>
          <p:nvPr/>
        </p:nvSpPr>
        <p:spPr>
          <a:xfrm>
            <a:off x="4355976" y="249289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t</a:t>
            </a:r>
            <a:endParaRPr kumimoji="1" lang="ja-JP" altLang="en-US" sz="12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0E371B8-A8C1-1440-9E46-E43F13B9E448}"/>
              </a:ext>
            </a:extLst>
          </p:cNvPr>
          <p:cNvSpPr txBox="1"/>
          <p:nvPr/>
        </p:nvSpPr>
        <p:spPr>
          <a:xfrm>
            <a:off x="5940152" y="25649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F80297F-B789-EF4D-8F98-B1B87827597F}"/>
              </a:ext>
            </a:extLst>
          </p:cNvPr>
          <p:cNvSpPr txBox="1"/>
          <p:nvPr/>
        </p:nvSpPr>
        <p:spPr>
          <a:xfrm>
            <a:off x="6078586" y="2502188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t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85878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203</Words>
  <Application>Microsoft Macintosh PowerPoint</Application>
  <PresentationFormat>画面に合わせる (4:3)</PresentationFormat>
  <Paragraphs>116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渡辺宙志</cp:lastModifiedBy>
  <cp:revision>229</cp:revision>
  <dcterms:created xsi:type="dcterms:W3CDTF">2019-01-02T05:23:01Z</dcterms:created>
  <dcterms:modified xsi:type="dcterms:W3CDTF">2020-12-25T08:31:22Z</dcterms:modified>
</cp:coreProperties>
</file>