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0FDE05A-91CD-F147-B65A-E3DE7AD2057C}"/>
              </a:ext>
            </a:extLst>
          </p:cNvPr>
          <p:cNvCxnSpPr/>
          <p:nvPr/>
        </p:nvCxnSpPr>
        <p:spPr>
          <a:xfrm>
            <a:off x="1893104" y="1530752"/>
            <a:ext cx="5400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 6">
            <a:extLst>
              <a:ext uri="{FF2B5EF4-FFF2-40B4-BE49-F238E27FC236}">
                <a16:creationId xmlns:a16="http://schemas.microsoft.com/office/drawing/2014/main" id="{B62FAA41-C927-1B46-931C-322DE534ED1B}"/>
              </a:ext>
            </a:extLst>
          </p:cNvPr>
          <p:cNvSpPr/>
          <p:nvPr/>
        </p:nvSpPr>
        <p:spPr>
          <a:xfrm>
            <a:off x="3765312" y="738664"/>
            <a:ext cx="2160240" cy="795496"/>
          </a:xfrm>
          <a:custGeom>
            <a:avLst/>
            <a:gdLst>
              <a:gd name="connsiteX0" fmla="*/ 0 w 3830320"/>
              <a:gd name="connsiteY0" fmla="*/ 538644 h 538644"/>
              <a:gd name="connsiteX1" fmla="*/ 812800 w 3830320"/>
              <a:gd name="connsiteY1" fmla="*/ 447204 h 538644"/>
              <a:gd name="connsiteX2" fmla="*/ 1828800 w 3830320"/>
              <a:gd name="connsiteY2" fmla="*/ 164 h 538644"/>
              <a:gd name="connsiteX3" fmla="*/ 2702560 w 3830320"/>
              <a:gd name="connsiteY3" fmla="*/ 396404 h 538644"/>
              <a:gd name="connsiteX4" fmla="*/ 3169920 w 3830320"/>
              <a:gd name="connsiteY4" fmla="*/ 508164 h 538644"/>
              <a:gd name="connsiteX5" fmla="*/ 3830320 w 3830320"/>
              <a:gd name="connsiteY5" fmla="*/ 538644 h 53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0320" h="538644">
                <a:moveTo>
                  <a:pt x="0" y="538644"/>
                </a:moveTo>
                <a:cubicBezTo>
                  <a:pt x="254000" y="537797"/>
                  <a:pt x="508000" y="536951"/>
                  <a:pt x="812800" y="447204"/>
                </a:cubicBezTo>
                <a:cubicBezTo>
                  <a:pt x="1117600" y="357457"/>
                  <a:pt x="1513840" y="8631"/>
                  <a:pt x="1828800" y="164"/>
                </a:cubicBezTo>
                <a:cubicBezTo>
                  <a:pt x="2143760" y="-8303"/>
                  <a:pt x="2479040" y="311737"/>
                  <a:pt x="2702560" y="396404"/>
                </a:cubicBezTo>
                <a:cubicBezTo>
                  <a:pt x="2926080" y="481071"/>
                  <a:pt x="2981960" y="484457"/>
                  <a:pt x="3169920" y="508164"/>
                </a:cubicBezTo>
                <a:cubicBezTo>
                  <a:pt x="3357880" y="531871"/>
                  <a:pt x="3594100" y="535257"/>
                  <a:pt x="3830320" y="53864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51F145B-7CBF-1242-9AD2-83AA43CBD6A7}"/>
              </a:ext>
            </a:extLst>
          </p:cNvPr>
          <p:cNvCxnSpPr>
            <a:cxnSpLocks/>
          </p:cNvCxnSpPr>
          <p:nvPr/>
        </p:nvCxnSpPr>
        <p:spPr>
          <a:xfrm>
            <a:off x="4773424" y="738664"/>
            <a:ext cx="0" cy="791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11">
            <a:extLst>
              <a:ext uri="{FF2B5EF4-FFF2-40B4-BE49-F238E27FC236}">
                <a16:creationId xmlns:a16="http://schemas.microsoft.com/office/drawing/2014/main" id="{3D54CE3C-54BE-E04F-9A57-9303F780F428}"/>
              </a:ext>
            </a:extLst>
          </p:cNvPr>
          <p:cNvSpPr/>
          <p:nvPr/>
        </p:nvSpPr>
        <p:spPr>
          <a:xfrm>
            <a:off x="2253144" y="131472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77ECE7B-9487-FE46-8B46-2AF5BD3F7A79}"/>
              </a:ext>
            </a:extLst>
          </p:cNvPr>
          <p:cNvCxnSpPr>
            <a:cxnSpLocks/>
          </p:cNvCxnSpPr>
          <p:nvPr/>
        </p:nvCxnSpPr>
        <p:spPr>
          <a:xfrm>
            <a:off x="2470056" y="1407944"/>
            <a:ext cx="4153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1E22A73-14B4-A842-BC92-F9B427110616}"/>
                  </a:ext>
                </a:extLst>
              </p:cNvPr>
              <p:cNvSpPr txBox="1"/>
              <p:nvPr/>
            </p:nvSpPr>
            <p:spPr>
              <a:xfrm>
                <a:off x="2570480" y="1102360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1E22A73-14B4-A842-BC92-F9B427110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480" y="1102360"/>
                <a:ext cx="184666" cy="276999"/>
              </a:xfrm>
              <a:prstGeom prst="rect">
                <a:avLst/>
              </a:prstGeom>
              <a:blipFill>
                <a:blip r:embed="rId2"/>
                <a:stretch>
                  <a:fillRect l="-12500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31EE581-87CF-CC47-ADD7-0C4E8C39FFC7}"/>
                  </a:ext>
                </a:extLst>
              </p:cNvPr>
              <p:cNvSpPr txBox="1"/>
              <p:nvPr/>
            </p:nvSpPr>
            <p:spPr>
              <a:xfrm>
                <a:off x="4876800" y="1082040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31EE581-87CF-CC47-ADD7-0C4E8C39F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082040"/>
                <a:ext cx="184666" cy="276999"/>
              </a:xfrm>
              <a:prstGeom prst="rect">
                <a:avLst/>
              </a:prstGeom>
              <a:blipFill>
                <a:blip r:embed="rId3"/>
                <a:stretch>
                  <a:fillRect l="-33333" r="-20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C08DB26-4C2C-EA4A-A061-FE9AAB14F019}"/>
                  </a:ext>
                </a:extLst>
              </p:cNvPr>
              <p:cNvSpPr txBox="1"/>
              <p:nvPr/>
            </p:nvSpPr>
            <p:spPr>
              <a:xfrm>
                <a:off x="5689600" y="116840"/>
                <a:ext cx="10091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sz="2400" b="0" i="1">
                          <a:latin typeface="Cambria Math" panose="02040503050406030204" pitchFamily="18" charset="0"/>
                        </a:rPr>
                        <m:t>h𝑔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C08DB26-4C2C-EA4A-A061-FE9AAB14F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0" y="116840"/>
                <a:ext cx="1009187" cy="369332"/>
              </a:xfrm>
              <a:prstGeom prst="rect">
                <a:avLst/>
              </a:prstGeom>
              <a:blipFill>
                <a:blip r:embed="rId4"/>
                <a:stretch>
                  <a:fillRect l="-2500" r="-10000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101C866-A6A3-9145-9207-5C3D43CF9628}"/>
              </a:ext>
            </a:extLst>
          </p:cNvPr>
          <p:cNvSpPr txBox="1"/>
          <p:nvPr/>
        </p:nvSpPr>
        <p:spPr>
          <a:xfrm>
            <a:off x="2255520" y="14224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障壁の高さを超えられない初速</a:t>
            </a: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6E13C7AC-98F9-344F-89CC-5A1928529192}"/>
              </a:ext>
            </a:extLst>
          </p:cNvPr>
          <p:cNvGrpSpPr/>
          <p:nvPr/>
        </p:nvGrpSpPr>
        <p:grpSpPr>
          <a:xfrm>
            <a:off x="1117600" y="3098800"/>
            <a:ext cx="2987040" cy="812800"/>
            <a:chOff x="1117600" y="3098800"/>
            <a:chExt cx="2987040" cy="812800"/>
          </a:xfrm>
        </p:grpSpPr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05F77C5-ED79-2F4E-88D4-138F9C5D2612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3908192"/>
              <a:ext cx="2987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C3ED4775-F447-AC48-9787-E7A02A1E2007}"/>
                </a:ext>
              </a:extLst>
            </p:cNvPr>
            <p:cNvSpPr/>
            <p:nvPr/>
          </p:nvSpPr>
          <p:spPr>
            <a:xfrm>
              <a:off x="1692672" y="3116104"/>
              <a:ext cx="2160240" cy="795496"/>
            </a:xfrm>
            <a:custGeom>
              <a:avLst/>
              <a:gdLst>
                <a:gd name="connsiteX0" fmla="*/ 0 w 3830320"/>
                <a:gd name="connsiteY0" fmla="*/ 538644 h 538644"/>
                <a:gd name="connsiteX1" fmla="*/ 812800 w 3830320"/>
                <a:gd name="connsiteY1" fmla="*/ 447204 h 538644"/>
                <a:gd name="connsiteX2" fmla="*/ 1828800 w 3830320"/>
                <a:gd name="connsiteY2" fmla="*/ 164 h 538644"/>
                <a:gd name="connsiteX3" fmla="*/ 2702560 w 3830320"/>
                <a:gd name="connsiteY3" fmla="*/ 396404 h 538644"/>
                <a:gd name="connsiteX4" fmla="*/ 3169920 w 3830320"/>
                <a:gd name="connsiteY4" fmla="*/ 508164 h 538644"/>
                <a:gd name="connsiteX5" fmla="*/ 3830320 w 3830320"/>
                <a:gd name="connsiteY5" fmla="*/ 538644 h 53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30320" h="538644">
                  <a:moveTo>
                    <a:pt x="0" y="538644"/>
                  </a:moveTo>
                  <a:cubicBezTo>
                    <a:pt x="254000" y="537797"/>
                    <a:pt x="508000" y="536951"/>
                    <a:pt x="812800" y="447204"/>
                  </a:cubicBezTo>
                  <a:cubicBezTo>
                    <a:pt x="1117600" y="357457"/>
                    <a:pt x="1513840" y="8631"/>
                    <a:pt x="1828800" y="164"/>
                  </a:cubicBezTo>
                  <a:cubicBezTo>
                    <a:pt x="2143760" y="-8303"/>
                    <a:pt x="2479040" y="311737"/>
                    <a:pt x="2702560" y="396404"/>
                  </a:cubicBezTo>
                  <a:cubicBezTo>
                    <a:pt x="2926080" y="481071"/>
                    <a:pt x="2981960" y="484457"/>
                    <a:pt x="3169920" y="508164"/>
                  </a:cubicBezTo>
                  <a:cubicBezTo>
                    <a:pt x="3357880" y="531871"/>
                    <a:pt x="3594100" y="535257"/>
                    <a:pt x="3830320" y="53864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>
              <a:extLst>
                <a:ext uri="{FF2B5EF4-FFF2-40B4-BE49-F238E27FC236}">
                  <a16:creationId xmlns:a16="http://schemas.microsoft.com/office/drawing/2014/main" id="{2D86B5DD-6E60-AA40-A66B-636A57EB8398}"/>
                </a:ext>
              </a:extLst>
            </p:cNvPr>
            <p:cNvSpPr/>
            <p:nvPr/>
          </p:nvSpPr>
          <p:spPr>
            <a:xfrm>
              <a:off x="2222664" y="325528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5DA6A7C9-03A2-2644-B203-E9F4D7639A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20" y="3098800"/>
              <a:ext cx="132080" cy="1625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EE12B1AC-74A9-2640-9A31-0FB55D32DB11}"/>
              </a:ext>
            </a:extLst>
          </p:cNvPr>
          <p:cNvGrpSpPr/>
          <p:nvPr/>
        </p:nvGrpSpPr>
        <p:grpSpPr>
          <a:xfrm>
            <a:off x="4958080" y="3098800"/>
            <a:ext cx="2987040" cy="812800"/>
            <a:chOff x="4958080" y="3098800"/>
            <a:chExt cx="2987040" cy="812800"/>
          </a:xfrm>
        </p:grpSpPr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F8B8F3EF-D14A-E146-A885-8E123B6C7E9A}"/>
                </a:ext>
              </a:extLst>
            </p:cNvPr>
            <p:cNvCxnSpPr>
              <a:cxnSpLocks/>
            </p:cNvCxnSpPr>
            <p:nvPr/>
          </p:nvCxnSpPr>
          <p:spPr>
            <a:xfrm>
              <a:off x="4958080" y="3908192"/>
              <a:ext cx="2987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521DFE44-3029-4947-8C26-04E17F65C60A}"/>
                </a:ext>
              </a:extLst>
            </p:cNvPr>
            <p:cNvSpPr/>
            <p:nvPr/>
          </p:nvSpPr>
          <p:spPr>
            <a:xfrm>
              <a:off x="5533152" y="3116104"/>
              <a:ext cx="2160240" cy="795496"/>
            </a:xfrm>
            <a:custGeom>
              <a:avLst/>
              <a:gdLst>
                <a:gd name="connsiteX0" fmla="*/ 0 w 3830320"/>
                <a:gd name="connsiteY0" fmla="*/ 538644 h 538644"/>
                <a:gd name="connsiteX1" fmla="*/ 812800 w 3830320"/>
                <a:gd name="connsiteY1" fmla="*/ 447204 h 538644"/>
                <a:gd name="connsiteX2" fmla="*/ 1828800 w 3830320"/>
                <a:gd name="connsiteY2" fmla="*/ 164 h 538644"/>
                <a:gd name="connsiteX3" fmla="*/ 2702560 w 3830320"/>
                <a:gd name="connsiteY3" fmla="*/ 396404 h 538644"/>
                <a:gd name="connsiteX4" fmla="*/ 3169920 w 3830320"/>
                <a:gd name="connsiteY4" fmla="*/ 508164 h 538644"/>
                <a:gd name="connsiteX5" fmla="*/ 3830320 w 3830320"/>
                <a:gd name="connsiteY5" fmla="*/ 538644 h 53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30320" h="538644">
                  <a:moveTo>
                    <a:pt x="0" y="538644"/>
                  </a:moveTo>
                  <a:cubicBezTo>
                    <a:pt x="254000" y="537797"/>
                    <a:pt x="508000" y="536951"/>
                    <a:pt x="812800" y="447204"/>
                  </a:cubicBezTo>
                  <a:cubicBezTo>
                    <a:pt x="1117600" y="357457"/>
                    <a:pt x="1513840" y="8631"/>
                    <a:pt x="1828800" y="164"/>
                  </a:cubicBezTo>
                  <a:cubicBezTo>
                    <a:pt x="2143760" y="-8303"/>
                    <a:pt x="2479040" y="311737"/>
                    <a:pt x="2702560" y="396404"/>
                  </a:cubicBezTo>
                  <a:cubicBezTo>
                    <a:pt x="2926080" y="481071"/>
                    <a:pt x="2981960" y="484457"/>
                    <a:pt x="3169920" y="508164"/>
                  </a:cubicBezTo>
                  <a:cubicBezTo>
                    <a:pt x="3357880" y="531871"/>
                    <a:pt x="3594100" y="535257"/>
                    <a:pt x="3830320" y="53864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37A5CE6C-141C-7A48-A212-EE07809E4E07}"/>
                </a:ext>
              </a:extLst>
            </p:cNvPr>
            <p:cNvSpPr/>
            <p:nvPr/>
          </p:nvSpPr>
          <p:spPr>
            <a:xfrm>
              <a:off x="5290984" y="369216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A738A9AF-45A7-904B-A5EC-FFA2A74B1844}"/>
                </a:ext>
              </a:extLst>
            </p:cNvPr>
            <p:cNvSpPr/>
            <p:nvPr/>
          </p:nvSpPr>
          <p:spPr>
            <a:xfrm>
              <a:off x="5577840" y="3098800"/>
              <a:ext cx="690880" cy="660400"/>
            </a:xfrm>
            <a:custGeom>
              <a:avLst/>
              <a:gdLst>
                <a:gd name="connsiteX0" fmla="*/ 690880 w 690880"/>
                <a:gd name="connsiteY0" fmla="*/ 0 h 660400"/>
                <a:gd name="connsiteX1" fmla="*/ 325120 w 690880"/>
                <a:gd name="connsiteY1" fmla="*/ 467360 h 660400"/>
                <a:gd name="connsiteX2" fmla="*/ 0 w 690880"/>
                <a:gd name="connsiteY2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880" h="660400">
                  <a:moveTo>
                    <a:pt x="690880" y="0"/>
                  </a:moveTo>
                  <a:cubicBezTo>
                    <a:pt x="565573" y="178646"/>
                    <a:pt x="440267" y="357293"/>
                    <a:pt x="325120" y="467360"/>
                  </a:cubicBezTo>
                  <a:cubicBezTo>
                    <a:pt x="209973" y="577427"/>
                    <a:pt x="104986" y="618913"/>
                    <a:pt x="0" y="66040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右矢印 36">
            <a:extLst>
              <a:ext uri="{FF2B5EF4-FFF2-40B4-BE49-F238E27FC236}">
                <a16:creationId xmlns:a16="http://schemas.microsoft.com/office/drawing/2014/main" id="{66AD449F-88A3-9542-9D50-248793984898}"/>
              </a:ext>
            </a:extLst>
          </p:cNvPr>
          <p:cNvSpPr/>
          <p:nvPr/>
        </p:nvSpPr>
        <p:spPr>
          <a:xfrm>
            <a:off x="4274096" y="3291840"/>
            <a:ext cx="426997" cy="3202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171BB10-3480-B24D-8983-0561A86DB012}"/>
              </a:ext>
            </a:extLst>
          </p:cNvPr>
          <p:cNvSpPr txBox="1"/>
          <p:nvPr/>
        </p:nvSpPr>
        <p:spPr>
          <a:xfrm>
            <a:off x="355600" y="19812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古典系の場合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996A768-81E1-B54D-874F-FC2B5AB8A259}"/>
              </a:ext>
            </a:extLst>
          </p:cNvPr>
          <p:cNvSpPr txBox="1"/>
          <p:nvPr/>
        </p:nvSpPr>
        <p:spPr>
          <a:xfrm>
            <a:off x="4815840" y="2357120"/>
            <a:ext cx="393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坂を登りきれずに</a:t>
            </a:r>
            <a:r>
              <a:rPr kumimoji="1" lang="en-US" altLang="ja-JP"/>
              <a:t>100%</a:t>
            </a:r>
            <a:r>
              <a:rPr kumimoji="1" lang="ja-JP" altLang="en-US"/>
              <a:t>跳ね返される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A18BFF9-9913-1D47-804E-0961752C24E5}"/>
              </a:ext>
            </a:extLst>
          </p:cNvPr>
          <p:cNvSpPr txBox="1"/>
          <p:nvPr/>
        </p:nvSpPr>
        <p:spPr>
          <a:xfrm>
            <a:off x="345440" y="45516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量子</a:t>
            </a:r>
            <a:r>
              <a:rPr kumimoji="1" lang="ja-JP" altLang="en-US"/>
              <a:t>系の場合</a:t>
            </a:r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37C1089F-E522-3C49-A295-6078FE0B042C}"/>
              </a:ext>
            </a:extLst>
          </p:cNvPr>
          <p:cNvGrpSpPr/>
          <p:nvPr/>
        </p:nvGrpSpPr>
        <p:grpSpPr>
          <a:xfrm>
            <a:off x="762000" y="5148104"/>
            <a:ext cx="2987040" cy="795496"/>
            <a:chOff x="762000" y="5148104"/>
            <a:chExt cx="2987040" cy="795496"/>
          </a:xfrm>
        </p:grpSpPr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36FCD983-1FDE-7F48-932C-AFCC4D32366B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" y="5940192"/>
              <a:ext cx="2987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フリーフォーム 41">
              <a:extLst>
                <a:ext uri="{FF2B5EF4-FFF2-40B4-BE49-F238E27FC236}">
                  <a16:creationId xmlns:a16="http://schemas.microsoft.com/office/drawing/2014/main" id="{175BA7B8-AF80-7349-A74C-516E42A74C3E}"/>
                </a:ext>
              </a:extLst>
            </p:cNvPr>
            <p:cNvSpPr/>
            <p:nvPr/>
          </p:nvSpPr>
          <p:spPr>
            <a:xfrm>
              <a:off x="1337072" y="5148104"/>
              <a:ext cx="2160240" cy="795496"/>
            </a:xfrm>
            <a:custGeom>
              <a:avLst/>
              <a:gdLst>
                <a:gd name="connsiteX0" fmla="*/ 0 w 3830320"/>
                <a:gd name="connsiteY0" fmla="*/ 538644 h 538644"/>
                <a:gd name="connsiteX1" fmla="*/ 812800 w 3830320"/>
                <a:gd name="connsiteY1" fmla="*/ 447204 h 538644"/>
                <a:gd name="connsiteX2" fmla="*/ 1828800 w 3830320"/>
                <a:gd name="connsiteY2" fmla="*/ 164 h 538644"/>
                <a:gd name="connsiteX3" fmla="*/ 2702560 w 3830320"/>
                <a:gd name="connsiteY3" fmla="*/ 396404 h 538644"/>
                <a:gd name="connsiteX4" fmla="*/ 3169920 w 3830320"/>
                <a:gd name="connsiteY4" fmla="*/ 508164 h 538644"/>
                <a:gd name="connsiteX5" fmla="*/ 3830320 w 3830320"/>
                <a:gd name="connsiteY5" fmla="*/ 538644 h 53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30320" h="538644">
                  <a:moveTo>
                    <a:pt x="0" y="538644"/>
                  </a:moveTo>
                  <a:cubicBezTo>
                    <a:pt x="254000" y="537797"/>
                    <a:pt x="508000" y="536951"/>
                    <a:pt x="812800" y="447204"/>
                  </a:cubicBezTo>
                  <a:cubicBezTo>
                    <a:pt x="1117600" y="357457"/>
                    <a:pt x="1513840" y="8631"/>
                    <a:pt x="1828800" y="164"/>
                  </a:cubicBezTo>
                  <a:cubicBezTo>
                    <a:pt x="2143760" y="-8303"/>
                    <a:pt x="2479040" y="311737"/>
                    <a:pt x="2702560" y="396404"/>
                  </a:cubicBezTo>
                  <a:cubicBezTo>
                    <a:pt x="2926080" y="481071"/>
                    <a:pt x="2981960" y="484457"/>
                    <a:pt x="3169920" y="508164"/>
                  </a:cubicBezTo>
                  <a:cubicBezTo>
                    <a:pt x="3357880" y="531871"/>
                    <a:pt x="3594100" y="535257"/>
                    <a:pt x="3830320" y="53864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>
              <a:extLst>
                <a:ext uri="{FF2B5EF4-FFF2-40B4-BE49-F238E27FC236}">
                  <a16:creationId xmlns:a16="http://schemas.microsoft.com/office/drawing/2014/main" id="{621A1338-92F4-334F-9D35-66ED7E65B702}"/>
                </a:ext>
              </a:extLst>
            </p:cNvPr>
            <p:cNvSpPr/>
            <p:nvPr/>
          </p:nvSpPr>
          <p:spPr>
            <a:xfrm>
              <a:off x="810424" y="57140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FC1CEF80-C638-6547-A78B-3157CC33CFB0}"/>
                </a:ext>
              </a:extLst>
            </p:cNvPr>
            <p:cNvCxnSpPr>
              <a:cxnSpLocks/>
            </p:cNvCxnSpPr>
            <p:nvPr/>
          </p:nvCxnSpPr>
          <p:spPr>
            <a:xfrm>
              <a:off x="1027336" y="5817384"/>
              <a:ext cx="4153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右矢印 45">
            <a:extLst>
              <a:ext uri="{FF2B5EF4-FFF2-40B4-BE49-F238E27FC236}">
                <a16:creationId xmlns:a16="http://schemas.microsoft.com/office/drawing/2014/main" id="{56024AC8-5B78-2946-9D81-1E56ECABC22F}"/>
              </a:ext>
            </a:extLst>
          </p:cNvPr>
          <p:cNvSpPr/>
          <p:nvPr/>
        </p:nvSpPr>
        <p:spPr>
          <a:xfrm rot="19800000">
            <a:off x="4172496" y="5242560"/>
            <a:ext cx="426997" cy="3202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>
            <a:extLst>
              <a:ext uri="{FF2B5EF4-FFF2-40B4-BE49-F238E27FC236}">
                <a16:creationId xmlns:a16="http://schemas.microsoft.com/office/drawing/2014/main" id="{B167B278-56A9-284E-B758-52128E795A18}"/>
              </a:ext>
            </a:extLst>
          </p:cNvPr>
          <p:cNvSpPr/>
          <p:nvPr/>
        </p:nvSpPr>
        <p:spPr>
          <a:xfrm rot="1800000">
            <a:off x="4202976" y="6096000"/>
            <a:ext cx="426997" cy="3202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F6CC4CDB-E61C-E24F-8FDF-4A8AAAC396A0}"/>
              </a:ext>
            </a:extLst>
          </p:cNvPr>
          <p:cNvGrpSpPr/>
          <p:nvPr/>
        </p:nvGrpSpPr>
        <p:grpSpPr>
          <a:xfrm>
            <a:off x="4876800" y="5963920"/>
            <a:ext cx="2987040" cy="812800"/>
            <a:chOff x="4876800" y="5963920"/>
            <a:chExt cx="2987040" cy="812800"/>
          </a:xfrm>
        </p:grpSpPr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2C76190F-0485-A648-952B-8045261A4A68}"/>
                </a:ext>
              </a:extLst>
            </p:cNvPr>
            <p:cNvCxnSpPr>
              <a:cxnSpLocks/>
            </p:cNvCxnSpPr>
            <p:nvPr/>
          </p:nvCxnSpPr>
          <p:spPr>
            <a:xfrm>
              <a:off x="4876800" y="6773312"/>
              <a:ext cx="2987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フリーフォーム 48">
              <a:extLst>
                <a:ext uri="{FF2B5EF4-FFF2-40B4-BE49-F238E27FC236}">
                  <a16:creationId xmlns:a16="http://schemas.microsoft.com/office/drawing/2014/main" id="{4620BCEE-4365-8C45-8386-0447EA0157ED}"/>
                </a:ext>
              </a:extLst>
            </p:cNvPr>
            <p:cNvSpPr/>
            <p:nvPr/>
          </p:nvSpPr>
          <p:spPr>
            <a:xfrm>
              <a:off x="5451872" y="5981224"/>
              <a:ext cx="2160240" cy="795496"/>
            </a:xfrm>
            <a:custGeom>
              <a:avLst/>
              <a:gdLst>
                <a:gd name="connsiteX0" fmla="*/ 0 w 3830320"/>
                <a:gd name="connsiteY0" fmla="*/ 538644 h 538644"/>
                <a:gd name="connsiteX1" fmla="*/ 812800 w 3830320"/>
                <a:gd name="connsiteY1" fmla="*/ 447204 h 538644"/>
                <a:gd name="connsiteX2" fmla="*/ 1828800 w 3830320"/>
                <a:gd name="connsiteY2" fmla="*/ 164 h 538644"/>
                <a:gd name="connsiteX3" fmla="*/ 2702560 w 3830320"/>
                <a:gd name="connsiteY3" fmla="*/ 396404 h 538644"/>
                <a:gd name="connsiteX4" fmla="*/ 3169920 w 3830320"/>
                <a:gd name="connsiteY4" fmla="*/ 508164 h 538644"/>
                <a:gd name="connsiteX5" fmla="*/ 3830320 w 3830320"/>
                <a:gd name="connsiteY5" fmla="*/ 538644 h 53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30320" h="538644">
                  <a:moveTo>
                    <a:pt x="0" y="538644"/>
                  </a:moveTo>
                  <a:cubicBezTo>
                    <a:pt x="254000" y="537797"/>
                    <a:pt x="508000" y="536951"/>
                    <a:pt x="812800" y="447204"/>
                  </a:cubicBezTo>
                  <a:cubicBezTo>
                    <a:pt x="1117600" y="357457"/>
                    <a:pt x="1513840" y="8631"/>
                    <a:pt x="1828800" y="164"/>
                  </a:cubicBezTo>
                  <a:cubicBezTo>
                    <a:pt x="2143760" y="-8303"/>
                    <a:pt x="2479040" y="311737"/>
                    <a:pt x="2702560" y="396404"/>
                  </a:cubicBezTo>
                  <a:cubicBezTo>
                    <a:pt x="2926080" y="481071"/>
                    <a:pt x="2981960" y="484457"/>
                    <a:pt x="3169920" y="508164"/>
                  </a:cubicBezTo>
                  <a:cubicBezTo>
                    <a:pt x="3357880" y="531871"/>
                    <a:pt x="3594100" y="535257"/>
                    <a:pt x="3830320" y="53864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5EE03C1F-B925-BF44-8F44-69DAFC25E3F7}"/>
                </a:ext>
              </a:extLst>
            </p:cNvPr>
            <p:cNvSpPr/>
            <p:nvPr/>
          </p:nvSpPr>
          <p:spPr>
            <a:xfrm>
              <a:off x="5209704" y="655728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フリーフォーム 50">
              <a:extLst>
                <a:ext uri="{FF2B5EF4-FFF2-40B4-BE49-F238E27FC236}">
                  <a16:creationId xmlns:a16="http://schemas.microsoft.com/office/drawing/2014/main" id="{8215CDB7-BF49-1B49-999A-F291000DF2A9}"/>
                </a:ext>
              </a:extLst>
            </p:cNvPr>
            <p:cNvSpPr/>
            <p:nvPr/>
          </p:nvSpPr>
          <p:spPr>
            <a:xfrm>
              <a:off x="5496560" y="5963920"/>
              <a:ext cx="690880" cy="660400"/>
            </a:xfrm>
            <a:custGeom>
              <a:avLst/>
              <a:gdLst>
                <a:gd name="connsiteX0" fmla="*/ 690880 w 690880"/>
                <a:gd name="connsiteY0" fmla="*/ 0 h 660400"/>
                <a:gd name="connsiteX1" fmla="*/ 325120 w 690880"/>
                <a:gd name="connsiteY1" fmla="*/ 467360 h 660400"/>
                <a:gd name="connsiteX2" fmla="*/ 0 w 690880"/>
                <a:gd name="connsiteY2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880" h="660400">
                  <a:moveTo>
                    <a:pt x="690880" y="0"/>
                  </a:moveTo>
                  <a:cubicBezTo>
                    <a:pt x="565573" y="178646"/>
                    <a:pt x="440267" y="357293"/>
                    <a:pt x="325120" y="467360"/>
                  </a:cubicBezTo>
                  <a:cubicBezTo>
                    <a:pt x="209973" y="577427"/>
                    <a:pt x="104986" y="618913"/>
                    <a:pt x="0" y="66040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28A93F73-9E6B-3F49-8845-2A88334F105D}"/>
              </a:ext>
            </a:extLst>
          </p:cNvPr>
          <p:cNvGrpSpPr/>
          <p:nvPr/>
        </p:nvGrpSpPr>
        <p:grpSpPr>
          <a:xfrm>
            <a:off x="4826000" y="4558824"/>
            <a:ext cx="2987328" cy="795496"/>
            <a:chOff x="4826000" y="4558824"/>
            <a:chExt cx="2987328" cy="795496"/>
          </a:xfrm>
        </p:grpSpPr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CBEB3184-A0B3-8F4B-A024-F6F508E4D9B0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0" y="5350912"/>
              <a:ext cx="2987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フリーフォーム 52">
              <a:extLst>
                <a:ext uri="{FF2B5EF4-FFF2-40B4-BE49-F238E27FC236}">
                  <a16:creationId xmlns:a16="http://schemas.microsoft.com/office/drawing/2014/main" id="{188642E1-0F81-FF42-9B18-F89401D0E9EF}"/>
                </a:ext>
              </a:extLst>
            </p:cNvPr>
            <p:cNvSpPr/>
            <p:nvPr/>
          </p:nvSpPr>
          <p:spPr>
            <a:xfrm>
              <a:off x="5401072" y="4558824"/>
              <a:ext cx="2160240" cy="795496"/>
            </a:xfrm>
            <a:custGeom>
              <a:avLst/>
              <a:gdLst>
                <a:gd name="connsiteX0" fmla="*/ 0 w 3830320"/>
                <a:gd name="connsiteY0" fmla="*/ 538644 h 538644"/>
                <a:gd name="connsiteX1" fmla="*/ 812800 w 3830320"/>
                <a:gd name="connsiteY1" fmla="*/ 447204 h 538644"/>
                <a:gd name="connsiteX2" fmla="*/ 1828800 w 3830320"/>
                <a:gd name="connsiteY2" fmla="*/ 164 h 538644"/>
                <a:gd name="connsiteX3" fmla="*/ 2702560 w 3830320"/>
                <a:gd name="connsiteY3" fmla="*/ 396404 h 538644"/>
                <a:gd name="connsiteX4" fmla="*/ 3169920 w 3830320"/>
                <a:gd name="connsiteY4" fmla="*/ 508164 h 538644"/>
                <a:gd name="connsiteX5" fmla="*/ 3830320 w 3830320"/>
                <a:gd name="connsiteY5" fmla="*/ 538644 h 53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30320" h="538644">
                  <a:moveTo>
                    <a:pt x="0" y="538644"/>
                  </a:moveTo>
                  <a:cubicBezTo>
                    <a:pt x="254000" y="537797"/>
                    <a:pt x="508000" y="536951"/>
                    <a:pt x="812800" y="447204"/>
                  </a:cubicBezTo>
                  <a:cubicBezTo>
                    <a:pt x="1117600" y="357457"/>
                    <a:pt x="1513840" y="8631"/>
                    <a:pt x="1828800" y="164"/>
                  </a:cubicBezTo>
                  <a:cubicBezTo>
                    <a:pt x="2143760" y="-8303"/>
                    <a:pt x="2479040" y="311737"/>
                    <a:pt x="2702560" y="396404"/>
                  </a:cubicBezTo>
                  <a:cubicBezTo>
                    <a:pt x="2926080" y="481071"/>
                    <a:pt x="2981960" y="484457"/>
                    <a:pt x="3169920" y="508164"/>
                  </a:cubicBezTo>
                  <a:cubicBezTo>
                    <a:pt x="3357880" y="531871"/>
                    <a:pt x="3594100" y="535257"/>
                    <a:pt x="3830320" y="53864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/楕円 53">
              <a:extLst>
                <a:ext uri="{FF2B5EF4-FFF2-40B4-BE49-F238E27FC236}">
                  <a16:creationId xmlns:a16="http://schemas.microsoft.com/office/drawing/2014/main" id="{902DB832-B083-0840-8254-1CA37441A979}"/>
                </a:ext>
              </a:extLst>
            </p:cNvPr>
            <p:cNvSpPr/>
            <p:nvPr/>
          </p:nvSpPr>
          <p:spPr>
            <a:xfrm>
              <a:off x="7597304" y="512472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D8D34AFC-6E28-944B-85C5-D96D1E183371}"/>
                </a:ext>
              </a:extLst>
            </p:cNvPr>
            <p:cNvSpPr/>
            <p:nvPr/>
          </p:nvSpPr>
          <p:spPr>
            <a:xfrm>
              <a:off x="6357784" y="5114568"/>
              <a:ext cx="216024" cy="216024"/>
            </a:xfrm>
            <a:prstGeom prst="ellipse">
              <a:avLst/>
            </a:prstGeom>
            <a:solidFill>
              <a:srgbClr val="FF0000">
                <a:alpha val="25882"/>
              </a:srgbClr>
            </a:solidFill>
            <a:ln>
              <a:solidFill>
                <a:srgbClr val="000000">
                  <a:alpha val="43137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8A32997C-4554-1A4A-ADB2-1DED18B00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0278" y="5222240"/>
              <a:ext cx="1618282" cy="2751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B24BD1D-B0DF-9E49-A6F7-312A2290A8DB}"/>
              </a:ext>
            </a:extLst>
          </p:cNvPr>
          <p:cNvSpPr txBox="1"/>
          <p:nvPr/>
        </p:nvSpPr>
        <p:spPr>
          <a:xfrm>
            <a:off x="5029200" y="424688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低確率で障壁をすり抜ける</a:t>
            </a:r>
          </a:p>
        </p:txBody>
      </p:sp>
    </p:spTree>
    <p:extLst>
      <p:ext uri="{BB962C8B-B14F-4D97-AF65-F5344CB8AC3E}">
        <p14:creationId xmlns:p14="http://schemas.microsoft.com/office/powerpoint/2010/main" val="119314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4EC4149-D8DE-7E48-B7BC-F6B96893476C}"/>
              </a:ext>
            </a:extLst>
          </p:cNvPr>
          <p:cNvGrpSpPr/>
          <p:nvPr/>
        </p:nvGrpSpPr>
        <p:grpSpPr>
          <a:xfrm>
            <a:off x="436880" y="2805610"/>
            <a:ext cx="2346960" cy="638629"/>
            <a:chOff x="1117600" y="3098800"/>
            <a:chExt cx="2987040" cy="812800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1723E09F-4042-8C43-8A43-5A46A23FB3A6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3908192"/>
              <a:ext cx="2987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309E326C-AE4F-8344-87A8-68E97261C612}"/>
                </a:ext>
              </a:extLst>
            </p:cNvPr>
            <p:cNvSpPr/>
            <p:nvPr/>
          </p:nvSpPr>
          <p:spPr>
            <a:xfrm>
              <a:off x="1692672" y="3116104"/>
              <a:ext cx="2160240" cy="795496"/>
            </a:xfrm>
            <a:custGeom>
              <a:avLst/>
              <a:gdLst>
                <a:gd name="connsiteX0" fmla="*/ 0 w 3830320"/>
                <a:gd name="connsiteY0" fmla="*/ 538644 h 538644"/>
                <a:gd name="connsiteX1" fmla="*/ 812800 w 3830320"/>
                <a:gd name="connsiteY1" fmla="*/ 447204 h 538644"/>
                <a:gd name="connsiteX2" fmla="*/ 1828800 w 3830320"/>
                <a:gd name="connsiteY2" fmla="*/ 164 h 538644"/>
                <a:gd name="connsiteX3" fmla="*/ 2702560 w 3830320"/>
                <a:gd name="connsiteY3" fmla="*/ 396404 h 538644"/>
                <a:gd name="connsiteX4" fmla="*/ 3169920 w 3830320"/>
                <a:gd name="connsiteY4" fmla="*/ 508164 h 538644"/>
                <a:gd name="connsiteX5" fmla="*/ 3830320 w 3830320"/>
                <a:gd name="connsiteY5" fmla="*/ 538644 h 53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30320" h="538644">
                  <a:moveTo>
                    <a:pt x="0" y="538644"/>
                  </a:moveTo>
                  <a:cubicBezTo>
                    <a:pt x="254000" y="537797"/>
                    <a:pt x="508000" y="536951"/>
                    <a:pt x="812800" y="447204"/>
                  </a:cubicBezTo>
                  <a:cubicBezTo>
                    <a:pt x="1117600" y="357457"/>
                    <a:pt x="1513840" y="8631"/>
                    <a:pt x="1828800" y="164"/>
                  </a:cubicBezTo>
                  <a:cubicBezTo>
                    <a:pt x="2143760" y="-8303"/>
                    <a:pt x="2479040" y="311737"/>
                    <a:pt x="2702560" y="396404"/>
                  </a:cubicBezTo>
                  <a:cubicBezTo>
                    <a:pt x="2926080" y="481071"/>
                    <a:pt x="2981960" y="484457"/>
                    <a:pt x="3169920" y="508164"/>
                  </a:cubicBezTo>
                  <a:cubicBezTo>
                    <a:pt x="3357880" y="531871"/>
                    <a:pt x="3594100" y="535257"/>
                    <a:pt x="3830320" y="53864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86EA9B4B-D0A2-7E46-8CC3-40F8B3052C46}"/>
                </a:ext>
              </a:extLst>
            </p:cNvPr>
            <p:cNvSpPr/>
            <p:nvPr/>
          </p:nvSpPr>
          <p:spPr>
            <a:xfrm>
              <a:off x="2222664" y="325528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DAD597BA-97AE-014A-A268-8F04D4D6E2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20" y="3098800"/>
              <a:ext cx="132080" cy="1625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9DD46C3-CF70-554E-84C5-C45497EA04BF}"/>
              </a:ext>
            </a:extLst>
          </p:cNvPr>
          <p:cNvGrpSpPr/>
          <p:nvPr/>
        </p:nvGrpSpPr>
        <p:grpSpPr>
          <a:xfrm>
            <a:off x="416560" y="4786810"/>
            <a:ext cx="2346960" cy="638629"/>
            <a:chOff x="4958080" y="3098800"/>
            <a:chExt cx="2987040" cy="812800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9D631625-E9D0-5147-9EEC-9D39E8EAA75A}"/>
                </a:ext>
              </a:extLst>
            </p:cNvPr>
            <p:cNvCxnSpPr>
              <a:cxnSpLocks/>
            </p:cNvCxnSpPr>
            <p:nvPr/>
          </p:nvCxnSpPr>
          <p:spPr>
            <a:xfrm>
              <a:off x="4958080" y="3908192"/>
              <a:ext cx="2987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 8">
              <a:extLst>
                <a:ext uri="{FF2B5EF4-FFF2-40B4-BE49-F238E27FC236}">
                  <a16:creationId xmlns:a16="http://schemas.microsoft.com/office/drawing/2014/main" id="{91D11AE4-204A-0443-9F09-80562AA536DB}"/>
                </a:ext>
              </a:extLst>
            </p:cNvPr>
            <p:cNvSpPr/>
            <p:nvPr/>
          </p:nvSpPr>
          <p:spPr>
            <a:xfrm>
              <a:off x="5533152" y="3116104"/>
              <a:ext cx="2160240" cy="795496"/>
            </a:xfrm>
            <a:custGeom>
              <a:avLst/>
              <a:gdLst>
                <a:gd name="connsiteX0" fmla="*/ 0 w 3830320"/>
                <a:gd name="connsiteY0" fmla="*/ 538644 h 538644"/>
                <a:gd name="connsiteX1" fmla="*/ 812800 w 3830320"/>
                <a:gd name="connsiteY1" fmla="*/ 447204 h 538644"/>
                <a:gd name="connsiteX2" fmla="*/ 1828800 w 3830320"/>
                <a:gd name="connsiteY2" fmla="*/ 164 h 538644"/>
                <a:gd name="connsiteX3" fmla="*/ 2702560 w 3830320"/>
                <a:gd name="connsiteY3" fmla="*/ 396404 h 538644"/>
                <a:gd name="connsiteX4" fmla="*/ 3169920 w 3830320"/>
                <a:gd name="connsiteY4" fmla="*/ 508164 h 538644"/>
                <a:gd name="connsiteX5" fmla="*/ 3830320 w 3830320"/>
                <a:gd name="connsiteY5" fmla="*/ 538644 h 53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30320" h="538644">
                  <a:moveTo>
                    <a:pt x="0" y="538644"/>
                  </a:moveTo>
                  <a:cubicBezTo>
                    <a:pt x="254000" y="537797"/>
                    <a:pt x="508000" y="536951"/>
                    <a:pt x="812800" y="447204"/>
                  </a:cubicBezTo>
                  <a:cubicBezTo>
                    <a:pt x="1117600" y="357457"/>
                    <a:pt x="1513840" y="8631"/>
                    <a:pt x="1828800" y="164"/>
                  </a:cubicBezTo>
                  <a:cubicBezTo>
                    <a:pt x="2143760" y="-8303"/>
                    <a:pt x="2479040" y="311737"/>
                    <a:pt x="2702560" y="396404"/>
                  </a:cubicBezTo>
                  <a:cubicBezTo>
                    <a:pt x="2926080" y="481071"/>
                    <a:pt x="2981960" y="484457"/>
                    <a:pt x="3169920" y="508164"/>
                  </a:cubicBezTo>
                  <a:cubicBezTo>
                    <a:pt x="3357880" y="531871"/>
                    <a:pt x="3594100" y="535257"/>
                    <a:pt x="3830320" y="53864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1EC25116-E6DC-E242-8DD6-0398E54DD276}"/>
                </a:ext>
              </a:extLst>
            </p:cNvPr>
            <p:cNvSpPr/>
            <p:nvPr/>
          </p:nvSpPr>
          <p:spPr>
            <a:xfrm>
              <a:off x="5290984" y="369216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 10">
              <a:extLst>
                <a:ext uri="{FF2B5EF4-FFF2-40B4-BE49-F238E27FC236}">
                  <a16:creationId xmlns:a16="http://schemas.microsoft.com/office/drawing/2014/main" id="{6B0F8DDC-7878-2949-99B3-0D3B93A3237C}"/>
                </a:ext>
              </a:extLst>
            </p:cNvPr>
            <p:cNvSpPr/>
            <p:nvPr/>
          </p:nvSpPr>
          <p:spPr>
            <a:xfrm>
              <a:off x="5577840" y="3098800"/>
              <a:ext cx="690880" cy="660400"/>
            </a:xfrm>
            <a:custGeom>
              <a:avLst/>
              <a:gdLst>
                <a:gd name="connsiteX0" fmla="*/ 690880 w 690880"/>
                <a:gd name="connsiteY0" fmla="*/ 0 h 660400"/>
                <a:gd name="connsiteX1" fmla="*/ 325120 w 690880"/>
                <a:gd name="connsiteY1" fmla="*/ 467360 h 660400"/>
                <a:gd name="connsiteX2" fmla="*/ 0 w 690880"/>
                <a:gd name="connsiteY2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880" h="660400">
                  <a:moveTo>
                    <a:pt x="690880" y="0"/>
                  </a:moveTo>
                  <a:cubicBezTo>
                    <a:pt x="565573" y="178646"/>
                    <a:pt x="440267" y="357293"/>
                    <a:pt x="325120" y="467360"/>
                  </a:cubicBezTo>
                  <a:cubicBezTo>
                    <a:pt x="209973" y="577427"/>
                    <a:pt x="104986" y="618913"/>
                    <a:pt x="0" y="66040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CA7C191-1D60-0F43-9781-F8211EFD564B}"/>
              </a:ext>
            </a:extLst>
          </p:cNvPr>
          <p:cNvGrpSpPr/>
          <p:nvPr/>
        </p:nvGrpSpPr>
        <p:grpSpPr>
          <a:xfrm>
            <a:off x="4897120" y="2798886"/>
            <a:ext cx="2346960" cy="625033"/>
            <a:chOff x="762000" y="5148104"/>
            <a:chExt cx="2987040" cy="795496"/>
          </a:xfrm>
        </p:grpSpPr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0222C2A4-55CB-AA4C-8204-8F7467EBA6EC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" y="5940192"/>
              <a:ext cx="2987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フリーフォーム 13">
              <a:extLst>
                <a:ext uri="{FF2B5EF4-FFF2-40B4-BE49-F238E27FC236}">
                  <a16:creationId xmlns:a16="http://schemas.microsoft.com/office/drawing/2014/main" id="{3F5AB789-EE2C-104A-9DE3-54F55B2371C9}"/>
                </a:ext>
              </a:extLst>
            </p:cNvPr>
            <p:cNvSpPr/>
            <p:nvPr/>
          </p:nvSpPr>
          <p:spPr>
            <a:xfrm>
              <a:off x="1337072" y="5148104"/>
              <a:ext cx="2160240" cy="795496"/>
            </a:xfrm>
            <a:custGeom>
              <a:avLst/>
              <a:gdLst>
                <a:gd name="connsiteX0" fmla="*/ 0 w 3830320"/>
                <a:gd name="connsiteY0" fmla="*/ 538644 h 538644"/>
                <a:gd name="connsiteX1" fmla="*/ 812800 w 3830320"/>
                <a:gd name="connsiteY1" fmla="*/ 447204 h 538644"/>
                <a:gd name="connsiteX2" fmla="*/ 1828800 w 3830320"/>
                <a:gd name="connsiteY2" fmla="*/ 164 h 538644"/>
                <a:gd name="connsiteX3" fmla="*/ 2702560 w 3830320"/>
                <a:gd name="connsiteY3" fmla="*/ 396404 h 538644"/>
                <a:gd name="connsiteX4" fmla="*/ 3169920 w 3830320"/>
                <a:gd name="connsiteY4" fmla="*/ 508164 h 538644"/>
                <a:gd name="connsiteX5" fmla="*/ 3830320 w 3830320"/>
                <a:gd name="connsiteY5" fmla="*/ 538644 h 53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30320" h="538644">
                  <a:moveTo>
                    <a:pt x="0" y="538644"/>
                  </a:moveTo>
                  <a:cubicBezTo>
                    <a:pt x="254000" y="537797"/>
                    <a:pt x="508000" y="536951"/>
                    <a:pt x="812800" y="447204"/>
                  </a:cubicBezTo>
                  <a:cubicBezTo>
                    <a:pt x="1117600" y="357457"/>
                    <a:pt x="1513840" y="8631"/>
                    <a:pt x="1828800" y="164"/>
                  </a:cubicBezTo>
                  <a:cubicBezTo>
                    <a:pt x="2143760" y="-8303"/>
                    <a:pt x="2479040" y="311737"/>
                    <a:pt x="2702560" y="396404"/>
                  </a:cubicBezTo>
                  <a:cubicBezTo>
                    <a:pt x="2926080" y="481071"/>
                    <a:pt x="2981960" y="484457"/>
                    <a:pt x="3169920" y="508164"/>
                  </a:cubicBezTo>
                  <a:cubicBezTo>
                    <a:pt x="3357880" y="531871"/>
                    <a:pt x="3594100" y="535257"/>
                    <a:pt x="3830320" y="53864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60D1B95B-2FDC-124C-9106-74AEBAA27AB2}"/>
                </a:ext>
              </a:extLst>
            </p:cNvPr>
            <p:cNvSpPr/>
            <p:nvPr/>
          </p:nvSpPr>
          <p:spPr>
            <a:xfrm>
              <a:off x="810424" y="57140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55391B24-D6BC-D149-94BE-147236621CAF}"/>
                </a:ext>
              </a:extLst>
            </p:cNvPr>
            <p:cNvCxnSpPr>
              <a:cxnSpLocks/>
            </p:cNvCxnSpPr>
            <p:nvPr/>
          </p:nvCxnSpPr>
          <p:spPr>
            <a:xfrm>
              <a:off x="1027336" y="5817384"/>
              <a:ext cx="4153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6E2E43A-3CE3-434E-8D44-1CB5A2FB3AB9}"/>
              </a:ext>
            </a:extLst>
          </p:cNvPr>
          <p:cNvGrpSpPr/>
          <p:nvPr/>
        </p:nvGrpSpPr>
        <p:grpSpPr>
          <a:xfrm>
            <a:off x="6532880" y="4820728"/>
            <a:ext cx="2347186" cy="625032"/>
            <a:chOff x="4826000" y="4558824"/>
            <a:chExt cx="2987328" cy="795496"/>
          </a:xfrm>
        </p:grpSpPr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94111A38-E517-4142-A6A6-9CC540E904F0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0" y="5350912"/>
              <a:ext cx="2987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22509EB8-79CA-1E4E-B07E-47795826501F}"/>
                </a:ext>
              </a:extLst>
            </p:cNvPr>
            <p:cNvSpPr/>
            <p:nvPr/>
          </p:nvSpPr>
          <p:spPr>
            <a:xfrm>
              <a:off x="5401072" y="4558824"/>
              <a:ext cx="2160240" cy="795496"/>
            </a:xfrm>
            <a:custGeom>
              <a:avLst/>
              <a:gdLst>
                <a:gd name="connsiteX0" fmla="*/ 0 w 3830320"/>
                <a:gd name="connsiteY0" fmla="*/ 538644 h 538644"/>
                <a:gd name="connsiteX1" fmla="*/ 812800 w 3830320"/>
                <a:gd name="connsiteY1" fmla="*/ 447204 h 538644"/>
                <a:gd name="connsiteX2" fmla="*/ 1828800 w 3830320"/>
                <a:gd name="connsiteY2" fmla="*/ 164 h 538644"/>
                <a:gd name="connsiteX3" fmla="*/ 2702560 w 3830320"/>
                <a:gd name="connsiteY3" fmla="*/ 396404 h 538644"/>
                <a:gd name="connsiteX4" fmla="*/ 3169920 w 3830320"/>
                <a:gd name="connsiteY4" fmla="*/ 508164 h 538644"/>
                <a:gd name="connsiteX5" fmla="*/ 3830320 w 3830320"/>
                <a:gd name="connsiteY5" fmla="*/ 538644 h 53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30320" h="538644">
                  <a:moveTo>
                    <a:pt x="0" y="538644"/>
                  </a:moveTo>
                  <a:cubicBezTo>
                    <a:pt x="254000" y="537797"/>
                    <a:pt x="508000" y="536951"/>
                    <a:pt x="812800" y="447204"/>
                  </a:cubicBezTo>
                  <a:cubicBezTo>
                    <a:pt x="1117600" y="357457"/>
                    <a:pt x="1513840" y="8631"/>
                    <a:pt x="1828800" y="164"/>
                  </a:cubicBezTo>
                  <a:cubicBezTo>
                    <a:pt x="2143760" y="-8303"/>
                    <a:pt x="2479040" y="311737"/>
                    <a:pt x="2702560" y="396404"/>
                  </a:cubicBezTo>
                  <a:cubicBezTo>
                    <a:pt x="2926080" y="481071"/>
                    <a:pt x="2981960" y="484457"/>
                    <a:pt x="3169920" y="508164"/>
                  </a:cubicBezTo>
                  <a:cubicBezTo>
                    <a:pt x="3357880" y="531871"/>
                    <a:pt x="3594100" y="535257"/>
                    <a:pt x="3830320" y="53864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1AD12D10-2082-F04D-9864-B646ED5EF3E2}"/>
                </a:ext>
              </a:extLst>
            </p:cNvPr>
            <p:cNvSpPr/>
            <p:nvPr/>
          </p:nvSpPr>
          <p:spPr>
            <a:xfrm>
              <a:off x="7597304" y="512472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E801C04F-8F9C-494D-84B9-582B7C95162A}"/>
                </a:ext>
              </a:extLst>
            </p:cNvPr>
            <p:cNvSpPr/>
            <p:nvPr/>
          </p:nvSpPr>
          <p:spPr>
            <a:xfrm>
              <a:off x="6357784" y="5114568"/>
              <a:ext cx="216024" cy="216024"/>
            </a:xfrm>
            <a:prstGeom prst="ellipse">
              <a:avLst/>
            </a:prstGeom>
            <a:solidFill>
              <a:srgbClr val="FF0000">
                <a:alpha val="25882"/>
              </a:srgbClr>
            </a:solidFill>
            <a:ln>
              <a:solidFill>
                <a:srgbClr val="000000">
                  <a:alpha val="43137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4D63B226-F0D3-154F-BBB4-388872209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0278" y="5222240"/>
              <a:ext cx="1618282" cy="2751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C8A3642-6235-CF4D-92EB-2F79AA93C14D}"/>
              </a:ext>
            </a:extLst>
          </p:cNvPr>
          <p:cNvGrpSpPr/>
          <p:nvPr/>
        </p:nvGrpSpPr>
        <p:grpSpPr>
          <a:xfrm>
            <a:off x="3850640" y="4807130"/>
            <a:ext cx="2346960" cy="638629"/>
            <a:chOff x="4876800" y="5963920"/>
            <a:chExt cx="2987040" cy="812800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CA7658EA-57F6-D545-BEDE-45684F03C660}"/>
                </a:ext>
              </a:extLst>
            </p:cNvPr>
            <p:cNvCxnSpPr>
              <a:cxnSpLocks/>
            </p:cNvCxnSpPr>
            <p:nvPr/>
          </p:nvCxnSpPr>
          <p:spPr>
            <a:xfrm>
              <a:off x="4876800" y="6773312"/>
              <a:ext cx="2987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93A098E8-C89D-5A4A-8D2F-908870764EC0}"/>
                </a:ext>
              </a:extLst>
            </p:cNvPr>
            <p:cNvSpPr/>
            <p:nvPr/>
          </p:nvSpPr>
          <p:spPr>
            <a:xfrm>
              <a:off x="5451872" y="5981224"/>
              <a:ext cx="2160240" cy="795496"/>
            </a:xfrm>
            <a:custGeom>
              <a:avLst/>
              <a:gdLst>
                <a:gd name="connsiteX0" fmla="*/ 0 w 3830320"/>
                <a:gd name="connsiteY0" fmla="*/ 538644 h 538644"/>
                <a:gd name="connsiteX1" fmla="*/ 812800 w 3830320"/>
                <a:gd name="connsiteY1" fmla="*/ 447204 h 538644"/>
                <a:gd name="connsiteX2" fmla="*/ 1828800 w 3830320"/>
                <a:gd name="connsiteY2" fmla="*/ 164 h 538644"/>
                <a:gd name="connsiteX3" fmla="*/ 2702560 w 3830320"/>
                <a:gd name="connsiteY3" fmla="*/ 396404 h 538644"/>
                <a:gd name="connsiteX4" fmla="*/ 3169920 w 3830320"/>
                <a:gd name="connsiteY4" fmla="*/ 508164 h 538644"/>
                <a:gd name="connsiteX5" fmla="*/ 3830320 w 3830320"/>
                <a:gd name="connsiteY5" fmla="*/ 538644 h 53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30320" h="538644">
                  <a:moveTo>
                    <a:pt x="0" y="538644"/>
                  </a:moveTo>
                  <a:cubicBezTo>
                    <a:pt x="254000" y="537797"/>
                    <a:pt x="508000" y="536951"/>
                    <a:pt x="812800" y="447204"/>
                  </a:cubicBezTo>
                  <a:cubicBezTo>
                    <a:pt x="1117600" y="357457"/>
                    <a:pt x="1513840" y="8631"/>
                    <a:pt x="1828800" y="164"/>
                  </a:cubicBezTo>
                  <a:cubicBezTo>
                    <a:pt x="2143760" y="-8303"/>
                    <a:pt x="2479040" y="311737"/>
                    <a:pt x="2702560" y="396404"/>
                  </a:cubicBezTo>
                  <a:cubicBezTo>
                    <a:pt x="2926080" y="481071"/>
                    <a:pt x="2981960" y="484457"/>
                    <a:pt x="3169920" y="508164"/>
                  </a:cubicBezTo>
                  <a:cubicBezTo>
                    <a:pt x="3357880" y="531871"/>
                    <a:pt x="3594100" y="535257"/>
                    <a:pt x="3830320" y="53864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83301D96-CFB5-F04D-8157-56C795AF0754}"/>
                </a:ext>
              </a:extLst>
            </p:cNvPr>
            <p:cNvSpPr/>
            <p:nvPr/>
          </p:nvSpPr>
          <p:spPr>
            <a:xfrm>
              <a:off x="5209704" y="655728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リーフォーム 26">
              <a:extLst>
                <a:ext uri="{FF2B5EF4-FFF2-40B4-BE49-F238E27FC236}">
                  <a16:creationId xmlns:a16="http://schemas.microsoft.com/office/drawing/2014/main" id="{35CD3F67-CE50-FA4A-94F8-7EAD6DC53E80}"/>
                </a:ext>
              </a:extLst>
            </p:cNvPr>
            <p:cNvSpPr/>
            <p:nvPr/>
          </p:nvSpPr>
          <p:spPr>
            <a:xfrm>
              <a:off x="5496560" y="5963920"/>
              <a:ext cx="690880" cy="660400"/>
            </a:xfrm>
            <a:custGeom>
              <a:avLst/>
              <a:gdLst>
                <a:gd name="connsiteX0" fmla="*/ 690880 w 690880"/>
                <a:gd name="connsiteY0" fmla="*/ 0 h 660400"/>
                <a:gd name="connsiteX1" fmla="*/ 325120 w 690880"/>
                <a:gd name="connsiteY1" fmla="*/ 467360 h 660400"/>
                <a:gd name="connsiteX2" fmla="*/ 0 w 690880"/>
                <a:gd name="connsiteY2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880" h="660400">
                  <a:moveTo>
                    <a:pt x="690880" y="0"/>
                  </a:moveTo>
                  <a:cubicBezTo>
                    <a:pt x="565573" y="178646"/>
                    <a:pt x="440267" y="357293"/>
                    <a:pt x="325120" y="467360"/>
                  </a:cubicBezTo>
                  <a:cubicBezTo>
                    <a:pt x="209973" y="577427"/>
                    <a:pt x="104986" y="618913"/>
                    <a:pt x="0" y="66040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121E9F2-34C3-D84F-B199-2D2ACF2A913D}"/>
              </a:ext>
            </a:extLst>
          </p:cNvPr>
          <p:cNvCxnSpPr/>
          <p:nvPr/>
        </p:nvCxnSpPr>
        <p:spPr>
          <a:xfrm>
            <a:off x="1882944" y="1622192"/>
            <a:ext cx="5400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リーフォーム 28">
            <a:extLst>
              <a:ext uri="{FF2B5EF4-FFF2-40B4-BE49-F238E27FC236}">
                <a16:creationId xmlns:a16="http://schemas.microsoft.com/office/drawing/2014/main" id="{B002C010-5363-4344-B610-EB02973DDD26}"/>
              </a:ext>
            </a:extLst>
          </p:cNvPr>
          <p:cNvSpPr/>
          <p:nvPr/>
        </p:nvSpPr>
        <p:spPr>
          <a:xfrm>
            <a:off x="3755152" y="830104"/>
            <a:ext cx="2160240" cy="795496"/>
          </a:xfrm>
          <a:custGeom>
            <a:avLst/>
            <a:gdLst>
              <a:gd name="connsiteX0" fmla="*/ 0 w 3830320"/>
              <a:gd name="connsiteY0" fmla="*/ 538644 h 538644"/>
              <a:gd name="connsiteX1" fmla="*/ 812800 w 3830320"/>
              <a:gd name="connsiteY1" fmla="*/ 447204 h 538644"/>
              <a:gd name="connsiteX2" fmla="*/ 1828800 w 3830320"/>
              <a:gd name="connsiteY2" fmla="*/ 164 h 538644"/>
              <a:gd name="connsiteX3" fmla="*/ 2702560 w 3830320"/>
              <a:gd name="connsiteY3" fmla="*/ 396404 h 538644"/>
              <a:gd name="connsiteX4" fmla="*/ 3169920 w 3830320"/>
              <a:gd name="connsiteY4" fmla="*/ 508164 h 538644"/>
              <a:gd name="connsiteX5" fmla="*/ 3830320 w 3830320"/>
              <a:gd name="connsiteY5" fmla="*/ 538644 h 53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30320" h="538644">
                <a:moveTo>
                  <a:pt x="0" y="538644"/>
                </a:moveTo>
                <a:cubicBezTo>
                  <a:pt x="254000" y="537797"/>
                  <a:pt x="508000" y="536951"/>
                  <a:pt x="812800" y="447204"/>
                </a:cubicBezTo>
                <a:cubicBezTo>
                  <a:pt x="1117600" y="357457"/>
                  <a:pt x="1513840" y="8631"/>
                  <a:pt x="1828800" y="164"/>
                </a:cubicBezTo>
                <a:cubicBezTo>
                  <a:pt x="2143760" y="-8303"/>
                  <a:pt x="2479040" y="311737"/>
                  <a:pt x="2702560" y="396404"/>
                </a:cubicBezTo>
                <a:cubicBezTo>
                  <a:pt x="2926080" y="481071"/>
                  <a:pt x="2981960" y="484457"/>
                  <a:pt x="3169920" y="508164"/>
                </a:cubicBezTo>
                <a:cubicBezTo>
                  <a:pt x="3357880" y="531871"/>
                  <a:pt x="3594100" y="535257"/>
                  <a:pt x="3830320" y="53864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D4FE1B0-209C-C243-A344-8BDAB46823C3}"/>
              </a:ext>
            </a:extLst>
          </p:cNvPr>
          <p:cNvCxnSpPr>
            <a:cxnSpLocks/>
          </p:cNvCxnSpPr>
          <p:nvPr/>
        </p:nvCxnSpPr>
        <p:spPr>
          <a:xfrm>
            <a:off x="4763264" y="830104"/>
            <a:ext cx="0" cy="791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30">
            <a:extLst>
              <a:ext uri="{FF2B5EF4-FFF2-40B4-BE49-F238E27FC236}">
                <a16:creationId xmlns:a16="http://schemas.microsoft.com/office/drawing/2014/main" id="{F9BCFAA6-A069-0243-9D5C-29FB5DB9A986}"/>
              </a:ext>
            </a:extLst>
          </p:cNvPr>
          <p:cNvSpPr/>
          <p:nvPr/>
        </p:nvSpPr>
        <p:spPr>
          <a:xfrm>
            <a:off x="2242984" y="140616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8E99B99-BA07-F843-87EF-4401065D65A0}"/>
              </a:ext>
            </a:extLst>
          </p:cNvPr>
          <p:cNvCxnSpPr>
            <a:cxnSpLocks/>
          </p:cNvCxnSpPr>
          <p:nvPr/>
        </p:nvCxnSpPr>
        <p:spPr>
          <a:xfrm>
            <a:off x="2459896" y="1499384"/>
            <a:ext cx="4153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EF28B72-1E9D-224E-B127-8486F308D581}"/>
                  </a:ext>
                </a:extLst>
              </p:cNvPr>
              <p:cNvSpPr txBox="1"/>
              <p:nvPr/>
            </p:nvSpPr>
            <p:spPr>
              <a:xfrm>
                <a:off x="2560320" y="1193800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EF28B72-1E9D-224E-B127-8486F308D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20" y="1193800"/>
                <a:ext cx="184666" cy="276999"/>
              </a:xfrm>
              <a:prstGeom prst="rect">
                <a:avLst/>
              </a:prstGeom>
              <a:blipFill>
                <a:blip r:embed="rId2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403247F-4DA4-CC48-9DC5-74979F1A0059}"/>
                  </a:ext>
                </a:extLst>
              </p:cNvPr>
              <p:cNvSpPr txBox="1"/>
              <p:nvPr/>
            </p:nvSpPr>
            <p:spPr>
              <a:xfrm>
                <a:off x="4866640" y="1173480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403247F-4DA4-CC48-9DC5-74979F1A0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640" y="1173480"/>
                <a:ext cx="184666" cy="276999"/>
              </a:xfrm>
              <a:prstGeom prst="rect">
                <a:avLst/>
              </a:prstGeom>
              <a:blipFill>
                <a:blip r:embed="rId3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253E9BC-8DB0-1741-8DE5-3E595D134C55}"/>
              </a:ext>
            </a:extLst>
          </p:cNvPr>
          <p:cNvSpPr txBox="1"/>
          <p:nvPr/>
        </p:nvSpPr>
        <p:spPr>
          <a:xfrm>
            <a:off x="1209040" y="57912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山の高さを</a:t>
            </a:r>
            <a:endParaRPr kumimoji="1" lang="en-US" altLang="ja-JP"/>
          </a:p>
          <a:p>
            <a:r>
              <a:rPr kumimoji="1" lang="ja-JP" altLang="en-US"/>
              <a:t>超えられない初速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4EDE6D8-AD85-D942-A0FA-064CBFC0C9A7}"/>
              </a:ext>
            </a:extLst>
          </p:cNvPr>
          <p:cNvSpPr txBox="1"/>
          <p:nvPr/>
        </p:nvSpPr>
        <p:spPr>
          <a:xfrm>
            <a:off x="894080" y="210312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古典系の場合</a:t>
            </a:r>
          </a:p>
        </p:txBody>
      </p:sp>
      <p:sp>
        <p:nvSpPr>
          <p:cNvPr id="38" name="右矢印 37">
            <a:extLst>
              <a:ext uri="{FF2B5EF4-FFF2-40B4-BE49-F238E27FC236}">
                <a16:creationId xmlns:a16="http://schemas.microsoft.com/office/drawing/2014/main" id="{459BDD46-5CD1-5A40-960B-A5D05F45CFE4}"/>
              </a:ext>
            </a:extLst>
          </p:cNvPr>
          <p:cNvSpPr/>
          <p:nvPr/>
        </p:nvSpPr>
        <p:spPr>
          <a:xfrm rot="5400000">
            <a:off x="1480096" y="3850641"/>
            <a:ext cx="426997" cy="3202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6AEB115-FD27-4A46-B32E-657EE1643A14}"/>
              </a:ext>
            </a:extLst>
          </p:cNvPr>
          <p:cNvSpPr txBox="1"/>
          <p:nvPr/>
        </p:nvSpPr>
        <p:spPr>
          <a:xfrm>
            <a:off x="548640" y="5791200"/>
            <a:ext cx="2085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山</a:t>
            </a:r>
            <a:r>
              <a:rPr kumimoji="1" lang="ja-JP" altLang="en-US"/>
              <a:t>を登りきれずに</a:t>
            </a:r>
            <a:endParaRPr kumimoji="1" lang="en-US" altLang="ja-JP"/>
          </a:p>
          <a:p>
            <a:r>
              <a:rPr kumimoji="1" lang="en-US" altLang="ja-JP"/>
              <a:t>100%</a:t>
            </a:r>
            <a:r>
              <a:rPr kumimoji="1" lang="ja-JP" altLang="en-US"/>
              <a:t>跳ね返される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119AEAD-68DF-8E48-B9D1-12F1C3B6BA3F}"/>
              </a:ext>
            </a:extLst>
          </p:cNvPr>
          <p:cNvSpPr txBox="1"/>
          <p:nvPr/>
        </p:nvSpPr>
        <p:spPr>
          <a:xfrm>
            <a:off x="5445760" y="211328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量子系の場合</a:t>
            </a:r>
          </a:p>
        </p:txBody>
      </p:sp>
      <p:sp>
        <p:nvSpPr>
          <p:cNvPr id="41" name="右矢印 40">
            <a:extLst>
              <a:ext uri="{FF2B5EF4-FFF2-40B4-BE49-F238E27FC236}">
                <a16:creationId xmlns:a16="http://schemas.microsoft.com/office/drawing/2014/main" id="{BB72EFCC-6B66-1946-9D59-AF076E205365}"/>
              </a:ext>
            </a:extLst>
          </p:cNvPr>
          <p:cNvSpPr/>
          <p:nvPr/>
        </p:nvSpPr>
        <p:spPr>
          <a:xfrm rot="7279526">
            <a:off x="5279938" y="4013201"/>
            <a:ext cx="426997" cy="3202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右矢印 41">
            <a:extLst>
              <a:ext uri="{FF2B5EF4-FFF2-40B4-BE49-F238E27FC236}">
                <a16:creationId xmlns:a16="http://schemas.microsoft.com/office/drawing/2014/main" id="{76FD552D-3B6B-9949-910B-5A7722CA8E32}"/>
              </a:ext>
            </a:extLst>
          </p:cNvPr>
          <p:cNvSpPr/>
          <p:nvPr/>
        </p:nvSpPr>
        <p:spPr>
          <a:xfrm rot="3492407">
            <a:off x="6763299" y="3982721"/>
            <a:ext cx="426997" cy="3202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C45EE15-2241-7941-A87C-C55043CD9000}"/>
              </a:ext>
            </a:extLst>
          </p:cNvPr>
          <p:cNvSpPr txBox="1"/>
          <p:nvPr/>
        </p:nvSpPr>
        <p:spPr>
          <a:xfrm>
            <a:off x="3464560" y="5892800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ほとんど跳ね返されるが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6F40E66-F6E8-F04D-AB74-BEB0239266C8}"/>
              </a:ext>
            </a:extLst>
          </p:cNvPr>
          <p:cNvSpPr txBox="1"/>
          <p:nvPr/>
        </p:nvSpPr>
        <p:spPr>
          <a:xfrm>
            <a:off x="6729442" y="58521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低確率ですり抜ける</a:t>
            </a:r>
          </a:p>
        </p:txBody>
      </p:sp>
      <p:sp>
        <p:nvSpPr>
          <p:cNvPr id="45" name="角丸四角形 44">
            <a:extLst>
              <a:ext uri="{FF2B5EF4-FFF2-40B4-BE49-F238E27FC236}">
                <a16:creationId xmlns:a16="http://schemas.microsoft.com/office/drawing/2014/main" id="{0D3F975F-0729-244F-8EA9-85681CC2896E}"/>
              </a:ext>
            </a:extLst>
          </p:cNvPr>
          <p:cNvSpPr/>
          <p:nvPr/>
        </p:nvSpPr>
        <p:spPr>
          <a:xfrm>
            <a:off x="264160" y="2448560"/>
            <a:ext cx="2905760" cy="4043680"/>
          </a:xfrm>
          <a:prstGeom prst="roundRect">
            <a:avLst>
              <a:gd name="adj" fmla="val 135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FD94E098-F480-104D-9682-BC0E09E5ED4A}"/>
              </a:ext>
            </a:extLst>
          </p:cNvPr>
          <p:cNvSpPr/>
          <p:nvPr/>
        </p:nvSpPr>
        <p:spPr>
          <a:xfrm>
            <a:off x="3464560" y="2468880"/>
            <a:ext cx="5588000" cy="4043680"/>
          </a:xfrm>
          <a:prstGeom prst="roundRect">
            <a:avLst>
              <a:gd name="adj" fmla="val 1038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A01CF6B-6981-3948-AF44-3BBD5390B723}"/>
              </a:ext>
            </a:extLst>
          </p:cNvPr>
          <p:cNvSpPr txBox="1"/>
          <p:nvPr/>
        </p:nvSpPr>
        <p:spPr>
          <a:xfrm>
            <a:off x="3647440" y="9144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トンネル効果</a:t>
            </a:r>
          </a:p>
        </p:txBody>
      </p:sp>
    </p:spTree>
    <p:extLst>
      <p:ext uri="{BB962C8B-B14F-4D97-AF65-F5344CB8AC3E}">
        <p14:creationId xmlns:p14="http://schemas.microsoft.com/office/powerpoint/2010/main" val="241551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217161" y="3512882"/>
            <a:ext cx="1856206" cy="13921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200" dirty="0">
                <a:solidFill>
                  <a:schemeClr val="tx1"/>
                </a:solidFill>
              </a:rPr>
              <a:t>A</a:t>
            </a:r>
            <a:endParaRPr kumimoji="1" lang="ja-JP" altLang="en-US" sz="72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073367" y="1656676"/>
            <a:ext cx="2320258" cy="1856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tx1"/>
                </a:solidFill>
              </a:rPr>
              <a:t>B</a:t>
            </a:r>
            <a:endParaRPr kumimoji="1" lang="ja-JP" altLang="en-US" sz="72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073367" y="3512882"/>
            <a:ext cx="2320258" cy="1392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tx1"/>
                </a:solidFill>
              </a:rPr>
              <a:t>C</a:t>
            </a:r>
            <a:endParaRPr kumimoji="1" lang="ja-JP" altLang="en-US" sz="7200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 flipH="1">
            <a:off x="1713105" y="3888924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m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 flipH="1">
            <a:off x="2865233" y="2989662"/>
            <a:ext cx="482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n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 flipH="1">
            <a:off x="3657321" y="2232740"/>
            <a:ext cx="482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n</a:t>
            </a:r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 flipH="1">
            <a:off x="5046898" y="1152620"/>
            <a:ext cx="482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k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 flipH="1">
            <a:off x="3657321" y="3869760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m</a:t>
            </a:r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 flipH="1">
            <a:off x="5046898" y="3077672"/>
            <a:ext cx="482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k</a:t>
            </a:r>
            <a:endParaRPr kumimoji="1" lang="ja-JP" altLang="en-US" sz="2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47864" y="116632"/>
            <a:ext cx="23903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/>
              <a:t>C = AB</a:t>
            </a:r>
            <a:endParaRPr kumimoji="1" lang="ja-JP" altLang="en-US" sz="6600" dirty="0"/>
          </a:p>
        </p:txBody>
      </p:sp>
      <p:sp>
        <p:nvSpPr>
          <p:cNvPr id="15" name="円弧 14"/>
          <p:cNvSpPr/>
          <p:nvPr/>
        </p:nvSpPr>
        <p:spPr>
          <a:xfrm rot="15933660">
            <a:off x="3090063" y="2323885"/>
            <a:ext cx="1342217" cy="1565063"/>
          </a:xfrm>
          <a:prstGeom prst="arc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36888" y="24117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ここが等しい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18188" y="5308016"/>
            <a:ext cx="4706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(</a:t>
            </a:r>
            <a:r>
              <a:rPr kumimoji="1" lang="en-US" altLang="ja-JP" sz="4000" dirty="0">
                <a:solidFill>
                  <a:srgbClr val="FF0000"/>
                </a:solidFill>
              </a:rPr>
              <a:t>m</a:t>
            </a:r>
            <a:r>
              <a:rPr kumimoji="1" lang="en-US" altLang="ja-JP" sz="4000" dirty="0"/>
              <a:t>,</a:t>
            </a:r>
            <a:r>
              <a:rPr kumimoji="1" lang="en-US" altLang="ja-JP" sz="4000" dirty="0">
                <a:solidFill>
                  <a:srgbClr val="0070C0"/>
                </a:solidFill>
              </a:rPr>
              <a:t>n</a:t>
            </a:r>
            <a:r>
              <a:rPr kumimoji="1" lang="en-US" altLang="ja-JP" sz="4000" dirty="0"/>
              <a:t>)</a:t>
            </a:r>
            <a:r>
              <a:rPr lang="ja-JP" altLang="en-US" sz="4000" dirty="0"/>
              <a:t> </a:t>
            </a:r>
            <a:r>
              <a:rPr lang="en-US" altLang="ja-JP" sz="4000" dirty="0"/>
              <a:t>x (</a:t>
            </a:r>
            <a:r>
              <a:rPr kumimoji="1" lang="en-US" altLang="ja-JP" sz="4000" dirty="0">
                <a:solidFill>
                  <a:srgbClr val="0070C0"/>
                </a:solidFill>
              </a:rPr>
              <a:t>n</a:t>
            </a:r>
            <a:r>
              <a:rPr lang="en-US" altLang="ja-JP" sz="4000" dirty="0"/>
              <a:t>, </a:t>
            </a:r>
            <a:r>
              <a:rPr kumimoji="1" lang="en-US" altLang="ja-JP" sz="4000" dirty="0">
                <a:solidFill>
                  <a:srgbClr val="00B050"/>
                </a:solidFill>
              </a:rPr>
              <a:t>k</a:t>
            </a:r>
            <a:r>
              <a:rPr kumimoji="1" lang="en-US" altLang="ja-JP" sz="4000" dirty="0"/>
              <a:t>) </a:t>
            </a:r>
            <a:r>
              <a:rPr kumimoji="1" lang="ja-JP" altLang="en-US" sz="4000" dirty="0"/>
              <a:t>→ </a:t>
            </a:r>
            <a:r>
              <a:rPr kumimoji="1" lang="en-US" altLang="ja-JP" sz="4000" dirty="0"/>
              <a:t>(</a:t>
            </a:r>
            <a:r>
              <a:rPr kumimoji="1" lang="en-US" altLang="ja-JP" sz="4000" dirty="0">
                <a:solidFill>
                  <a:srgbClr val="FF0000"/>
                </a:solidFill>
              </a:rPr>
              <a:t>m</a:t>
            </a:r>
            <a:r>
              <a:rPr lang="en-US" altLang="ja-JP" sz="4000" dirty="0"/>
              <a:t>, </a:t>
            </a:r>
            <a:r>
              <a:rPr kumimoji="1" lang="en-US" altLang="ja-JP" sz="4000" dirty="0">
                <a:solidFill>
                  <a:srgbClr val="00B050"/>
                </a:solidFill>
              </a:rPr>
              <a:t>k</a:t>
            </a:r>
            <a:r>
              <a:rPr kumimoji="1" lang="en-US" altLang="ja-JP" sz="4000" dirty="0"/>
              <a:t>)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7866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411760" y="1988839"/>
            <a:ext cx="720080" cy="3608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200" dirty="0">
                <a:solidFill>
                  <a:schemeClr val="tx1"/>
                </a:solidFill>
              </a:rPr>
              <a:t>A</a:t>
            </a:r>
            <a:endParaRPr kumimoji="1" lang="ja-JP" altLang="en-US" sz="72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131840" y="1268759"/>
            <a:ext cx="3600400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tx1"/>
                </a:solidFill>
              </a:rPr>
              <a:t>B</a:t>
            </a:r>
            <a:endParaRPr kumimoji="1" lang="ja-JP" altLang="en-US" sz="72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131840" y="1988840"/>
            <a:ext cx="3600400" cy="3608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tx1"/>
                </a:solidFill>
              </a:rPr>
              <a:t>C</a:t>
            </a:r>
            <a:endParaRPr kumimoji="1" lang="ja-JP" altLang="en-US" sz="7200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91880" y="92755"/>
            <a:ext cx="23903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/>
              <a:t>C = AB</a:t>
            </a:r>
            <a:endParaRPr kumimoji="1" lang="ja-JP" altLang="en-US" sz="6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1600" y="5733256"/>
            <a:ext cx="7034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A</a:t>
            </a:r>
            <a:r>
              <a:rPr lang="ja-JP" altLang="en-US" sz="2400" dirty="0"/>
              <a:t>と</a:t>
            </a:r>
            <a:r>
              <a:rPr lang="en-US" altLang="ja-JP" sz="2400" dirty="0"/>
              <a:t>B</a:t>
            </a:r>
            <a:r>
              <a:rPr lang="ja-JP" altLang="en-US" sz="2400" dirty="0"/>
              <a:t>の要素数</a:t>
            </a:r>
            <a:r>
              <a:rPr lang="en-US" altLang="ja-JP" sz="2400" dirty="0"/>
              <a:t>(</a:t>
            </a:r>
            <a:r>
              <a:rPr lang="ja-JP" altLang="en-US" sz="2400" dirty="0"/>
              <a:t>面積</a:t>
            </a:r>
            <a:r>
              <a:rPr lang="en-US" altLang="ja-JP" sz="2400" dirty="0"/>
              <a:t>)</a:t>
            </a:r>
            <a:r>
              <a:rPr lang="ja-JP" altLang="en-US" sz="2400" dirty="0"/>
              <a:t>の合計は</a:t>
            </a:r>
            <a:r>
              <a:rPr lang="en-US" altLang="ja-JP" sz="2400" dirty="0"/>
              <a:t>C</a:t>
            </a:r>
            <a:r>
              <a:rPr lang="ja-JP" altLang="en-US" sz="2400" dirty="0"/>
              <a:t>の要素数より小さい</a:t>
            </a:r>
            <a:endParaRPr kumimoji="1" lang="ja-JP" altLang="en-US" sz="2400" dirty="0"/>
          </a:p>
        </p:txBody>
      </p:sp>
      <p:sp>
        <p:nvSpPr>
          <p:cNvPr id="7" name="右矢印 6"/>
          <p:cNvSpPr/>
          <p:nvPr/>
        </p:nvSpPr>
        <p:spPr>
          <a:xfrm>
            <a:off x="1835696" y="6309320"/>
            <a:ext cx="576064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55776" y="6330937"/>
            <a:ext cx="3462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行列</a:t>
            </a:r>
            <a:r>
              <a:rPr lang="en-US" altLang="ja-JP" sz="2400" dirty="0"/>
              <a:t>C</a:t>
            </a:r>
            <a:r>
              <a:rPr lang="ja-JP" altLang="en-US" sz="2400" dirty="0"/>
              <a:t>を</a:t>
            </a:r>
            <a:r>
              <a:rPr lang="en-US" altLang="ja-JP" sz="2400" dirty="0"/>
              <a:t>A</a:t>
            </a:r>
            <a:r>
              <a:rPr lang="ja-JP" altLang="en-US" sz="2400" dirty="0"/>
              <a:t>と</a:t>
            </a:r>
            <a:r>
              <a:rPr lang="en-US" altLang="ja-JP" sz="2400" dirty="0"/>
              <a:t>B</a:t>
            </a:r>
            <a:r>
              <a:rPr lang="ja-JP" altLang="en-US" sz="2400" dirty="0"/>
              <a:t>で近似する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966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127935" y="1470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特異値分解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279803" y="629741"/>
                <a:ext cx="2347630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803" y="629741"/>
                <a:ext cx="2347630" cy="631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/>
          <p:cNvSpPr/>
          <p:nvPr/>
        </p:nvSpPr>
        <p:spPr>
          <a:xfrm>
            <a:off x="741683" y="1420224"/>
            <a:ext cx="1656184" cy="1104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387738" y="1420003"/>
            <a:ext cx="1104123" cy="1104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905667" y="1420003"/>
            <a:ext cx="1104123" cy="1104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502323" y="1060030"/>
            <a:ext cx="1658935" cy="1656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33886" y="1651389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15392" y="1651389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55347" y="163631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340705" y="1643810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705" y="1643810"/>
                <a:ext cx="458139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656988" y="1643810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988" y="1643810"/>
                <a:ext cx="47808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7078387" y="1523283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387" y="1523283"/>
                <a:ext cx="703654" cy="6314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5206927" y="1643810"/>
                <a:ext cx="3959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927" y="1643810"/>
                <a:ext cx="395942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/>
          <p:cNvSpPr/>
          <p:nvPr/>
        </p:nvSpPr>
        <p:spPr>
          <a:xfrm>
            <a:off x="3410790" y="3136371"/>
            <a:ext cx="1104123" cy="1104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419420" y="3346383"/>
                <a:ext cx="1095493" cy="6840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  <m:rad>
                        <m:radPr>
                          <m:degHide m:val="on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rad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420" y="3346383"/>
                <a:ext cx="1095493" cy="6840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正方形/長方形 18"/>
          <p:cNvSpPr/>
          <p:nvPr/>
        </p:nvSpPr>
        <p:spPr>
          <a:xfrm>
            <a:off x="5059412" y="2860230"/>
            <a:ext cx="1658935" cy="1656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604747" y="3396045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202980" y="3346383"/>
                <a:ext cx="1321067" cy="6840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sz="4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l-GR" altLang="ja-JP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rad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980" y="3346383"/>
                <a:ext cx="1321067" cy="6840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/>
          <p:cNvSpPr txBox="1"/>
          <p:nvPr/>
        </p:nvSpPr>
        <p:spPr>
          <a:xfrm>
            <a:off x="2748691" y="32922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23" name="正方形/長方形 22"/>
          <p:cNvSpPr/>
          <p:nvPr/>
        </p:nvSpPr>
        <p:spPr>
          <a:xfrm>
            <a:off x="755576" y="5349213"/>
            <a:ext cx="1656184" cy="1104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1354598" y="5572799"/>
                <a:ext cx="458138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598" y="5572799"/>
                <a:ext cx="458138" cy="6266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/>
          <p:cNvSpPr txBox="1"/>
          <p:nvPr/>
        </p:nvSpPr>
        <p:spPr>
          <a:xfrm>
            <a:off x="2699792" y="558924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26" name="正方形/長方形 25"/>
          <p:cNvSpPr/>
          <p:nvPr/>
        </p:nvSpPr>
        <p:spPr>
          <a:xfrm>
            <a:off x="3331213" y="5417721"/>
            <a:ext cx="1104123" cy="1104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4979835" y="5141580"/>
            <a:ext cx="1658935" cy="1656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525170" y="5677395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31" name="正方形/長方形 30"/>
          <p:cNvSpPr/>
          <p:nvPr/>
        </p:nvSpPr>
        <p:spPr>
          <a:xfrm>
            <a:off x="3331213" y="5417721"/>
            <a:ext cx="232675" cy="110412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979835" y="5141580"/>
            <a:ext cx="1658934" cy="24598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3313493" y="5589240"/>
                <a:ext cx="1095493" cy="6840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ad>
                        <m:radPr>
                          <m:degHide m:val="on"/>
                          <m:ctrlPr>
                            <a:rPr kumimoji="1" lang="en-US" altLang="ja-JP" sz="40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kumimoji="1" lang="el-GR" altLang="ja-JP" sz="40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rad>
                    </m:oMath>
                  </m:oMathPara>
                </a14:m>
                <a:endParaRPr kumimoji="1" lang="ja-JP" altLang="en-US" sz="4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493" y="5589240"/>
                <a:ext cx="1095493" cy="6840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5195149" y="5627733"/>
                <a:ext cx="1321067" cy="6840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sz="40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l-GR" altLang="ja-JP" sz="4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rad>
                      <m:sSup>
                        <m:sSupPr>
                          <m:ctrlPr>
                            <a:rPr kumimoji="1" lang="el-GR" altLang="ja-JP" sz="40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149" y="5627733"/>
                <a:ext cx="1321067" cy="6840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/>
          <p:cNvSpPr txBox="1"/>
          <p:nvPr/>
        </p:nvSpPr>
        <p:spPr>
          <a:xfrm>
            <a:off x="3123686" y="4633455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ここ</a:t>
            </a:r>
            <a:r>
              <a:rPr lang="ja-JP" altLang="en-US" dirty="0"/>
              <a:t>と</a:t>
            </a:r>
            <a:r>
              <a:rPr lang="ja-JP" altLang="en-US" b="1" dirty="0">
                <a:solidFill>
                  <a:srgbClr val="0070C0"/>
                </a:solidFill>
              </a:rPr>
              <a:t>ここ</a:t>
            </a:r>
            <a:r>
              <a:rPr kumimoji="1" lang="ja-JP" altLang="en-US" dirty="0"/>
              <a:t>だけ使って再構成</a:t>
            </a: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3447550" y="4987802"/>
            <a:ext cx="0" cy="399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endCxn id="32" idx="1"/>
          </p:cNvCxnSpPr>
          <p:nvPr/>
        </p:nvCxnSpPr>
        <p:spPr>
          <a:xfrm>
            <a:off x="4135068" y="4987802"/>
            <a:ext cx="844767" cy="276770"/>
          </a:xfrm>
          <a:prstGeom prst="bentConnector3">
            <a:avLst>
              <a:gd name="adj1" fmla="val -2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04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</TotalTime>
  <Words>162</Words>
  <Application>Microsoft Macintosh PowerPoint</Application>
  <PresentationFormat>画面に合わせる (4:3)</PresentationFormat>
  <Paragraphs>56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130</cp:revision>
  <dcterms:created xsi:type="dcterms:W3CDTF">2019-01-02T05:23:01Z</dcterms:created>
  <dcterms:modified xsi:type="dcterms:W3CDTF">2019-09-13T07:48:41Z</dcterms:modified>
</cp:coreProperties>
</file>