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0"/>
  </p:notesMasterIdLst>
  <p:sldIdLst>
    <p:sldId id="256" r:id="rId2"/>
    <p:sldId id="339" r:id="rId3"/>
    <p:sldId id="418" r:id="rId4"/>
    <p:sldId id="421" r:id="rId5"/>
    <p:sldId id="420" r:id="rId6"/>
    <p:sldId id="438" r:id="rId7"/>
    <p:sldId id="422" r:id="rId8"/>
    <p:sldId id="423" r:id="rId9"/>
    <p:sldId id="424" r:id="rId10"/>
    <p:sldId id="425" r:id="rId11"/>
    <p:sldId id="426" r:id="rId12"/>
    <p:sldId id="427" r:id="rId13"/>
    <p:sldId id="428" r:id="rId14"/>
    <p:sldId id="429" r:id="rId15"/>
    <p:sldId id="430" r:id="rId16"/>
    <p:sldId id="431" r:id="rId17"/>
    <p:sldId id="432" r:id="rId18"/>
    <p:sldId id="437" r:id="rId19"/>
    <p:sldId id="433" r:id="rId20"/>
    <p:sldId id="435" r:id="rId21"/>
    <p:sldId id="434" r:id="rId22"/>
    <p:sldId id="436"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CCFF99"/>
    <a:srgbClr val="FFFFCC"/>
    <a:srgbClr val="FFCCFF"/>
    <a:srgbClr val="CCECFF"/>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autoAdjust="0"/>
    <p:restoredTop sz="95767" autoAdjust="0"/>
  </p:normalViewPr>
  <p:slideViewPr>
    <p:cSldViewPr>
      <p:cViewPr varScale="1">
        <p:scale>
          <a:sx n="160" d="100"/>
          <a:sy n="160" d="100"/>
        </p:scale>
        <p:origin x="112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2024/5/2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5.png"/><Relationship Id="rId7" Type="http://schemas.openxmlformats.org/officeDocument/2006/relationships/image" Target="../media/image51.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37.png"/><Relationship Id="rId10" Type="http://schemas.openxmlformats.org/officeDocument/2006/relationships/image" Target="../media/image54.png"/><Relationship Id="rId4" Type="http://schemas.openxmlformats.org/officeDocument/2006/relationships/image" Target="../media/image36.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10.png"/></Relationships>
</file>

<file path=ppt/slides/_rels/slide24.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74.png"/><Relationship Id="rId7" Type="http://schemas.openxmlformats.org/officeDocument/2006/relationships/image" Target="../media/image111.png"/><Relationship Id="rId2" Type="http://schemas.openxmlformats.org/officeDocument/2006/relationships/image" Target="../media/image610.png"/><Relationship Id="rId1" Type="http://schemas.openxmlformats.org/officeDocument/2006/relationships/slideLayout" Target="../slideLayouts/slideLayout1.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 Id="rId9" Type="http://schemas.openxmlformats.org/officeDocument/2006/relationships/image" Target="../media/image130.png"/></Relationships>
</file>

<file path=ppt/slides/_rels/slide2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72.png"/><Relationship Id="rId4" Type="http://schemas.openxmlformats.org/officeDocument/2006/relationships/image" Target="../media/image17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1.png"/><Relationship Id="rId1" Type="http://schemas.openxmlformats.org/officeDocument/2006/relationships/slideLayout" Target="../slideLayouts/slideLayout1.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image" Target="../media/image280.png"/><Relationship Id="rId1" Type="http://schemas.openxmlformats.org/officeDocument/2006/relationships/slideLayout" Target="../slideLayouts/slideLayout1.xml"/><Relationship Id="rId6" Type="http://schemas.openxmlformats.org/officeDocument/2006/relationships/image" Target="../media/image320.png"/><Relationship Id="rId5" Type="http://schemas.openxmlformats.org/officeDocument/2006/relationships/image" Target="../media/image311.png"/><Relationship Id="rId4" Type="http://schemas.openxmlformats.org/officeDocument/2006/relationships/image" Target="../media/image300.png"/></Relationships>
</file>

<file path=ppt/slides/_rels/slide3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80.png"/><Relationship Id="rId2" Type="http://schemas.openxmlformats.org/officeDocument/2006/relationships/image" Target="../media/image380.png"/><Relationship Id="rId1" Type="http://schemas.openxmlformats.org/officeDocument/2006/relationships/slideLayout" Target="../slideLayouts/slideLayout1.xml"/><Relationship Id="rId6" Type="http://schemas.openxmlformats.org/officeDocument/2006/relationships/image" Target="../media/image420.png"/><Relationship Id="rId11" Type="http://schemas.openxmlformats.org/officeDocument/2006/relationships/image" Target="../media/image47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35.xml.rels><?xml version="1.0" encoding="UTF-8" standalone="yes"?>
<Relationships xmlns="http://schemas.openxmlformats.org/package/2006/relationships"><Relationship Id="rId3" Type="http://schemas.openxmlformats.org/officeDocument/2006/relationships/image" Target="../media/image500.png"/><Relationship Id="rId7" Type="http://schemas.openxmlformats.org/officeDocument/2006/relationships/image" Target="../media/image540.png"/><Relationship Id="rId2" Type="http://schemas.openxmlformats.org/officeDocument/2006/relationships/image" Target="../media/image490.png"/><Relationship Id="rId1" Type="http://schemas.openxmlformats.org/officeDocument/2006/relationships/slideLayout" Target="../slideLayouts/slideLayout1.xml"/><Relationship Id="rId6" Type="http://schemas.openxmlformats.org/officeDocument/2006/relationships/image" Target="../media/image530.png"/><Relationship Id="rId5" Type="http://schemas.openxmlformats.org/officeDocument/2006/relationships/image" Target="../media/image520.png"/><Relationship Id="rId4" Type="http://schemas.openxmlformats.org/officeDocument/2006/relationships/image" Target="../media/image511.png"/></Relationships>
</file>

<file path=ppt/slides/_rels/slide36.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570.png"/></Relationships>
</file>

<file path=ppt/slides/_rels/slide37.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マルコフ遷移行列</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0F0D1E-4D00-776F-2B43-A99D6D85949A}"/>
              </a:ext>
            </a:extLst>
          </p:cNvPr>
          <p:cNvSpPr>
            <a:spLocks noGrp="1"/>
          </p:cNvSpPr>
          <p:nvPr>
            <p:ph type="body" sz="quarter" idx="10"/>
          </p:nvPr>
        </p:nvSpPr>
        <p:spPr/>
        <p:txBody>
          <a:bodyPr/>
          <a:lstStyle/>
          <a:p>
            <a:r>
              <a:rPr kumimoji="1" lang="ja-JP" altLang="en-US"/>
              <a:t>マルコフ行列の性質</a:t>
            </a:r>
          </a:p>
        </p:txBody>
      </p:sp>
      <p:sp>
        <p:nvSpPr>
          <p:cNvPr id="4" name="テキスト ボックス 3">
            <a:extLst>
              <a:ext uri="{FF2B5EF4-FFF2-40B4-BE49-F238E27FC236}">
                <a16:creationId xmlns:a16="http://schemas.microsoft.com/office/drawing/2014/main" id="{E43B47CE-3FEF-008B-230C-A16DF254E6C6}"/>
              </a:ext>
            </a:extLst>
          </p:cNvPr>
          <p:cNvSpPr txBox="1"/>
          <p:nvPr/>
        </p:nvSpPr>
        <p:spPr>
          <a:xfrm>
            <a:off x="683568" y="1031187"/>
            <a:ext cx="5801588" cy="707886"/>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すべての要素が</a:t>
            </a:r>
            <a:r>
              <a:rPr kumimoji="1" lang="en-US" altLang="ja-JP" sz="2000" dirty="0"/>
              <a:t>0</a:t>
            </a:r>
            <a:r>
              <a:rPr kumimoji="1" lang="ja-JP" altLang="en-US" sz="2000"/>
              <a:t>から</a:t>
            </a:r>
            <a:r>
              <a:rPr kumimoji="1" lang="en-US" altLang="ja-JP" sz="2000" dirty="0"/>
              <a:t>1</a:t>
            </a:r>
            <a:r>
              <a:rPr kumimoji="1" lang="ja-JP" altLang="en-US" sz="2000"/>
              <a:t>の間の実数</a:t>
            </a:r>
            <a:r>
              <a:rPr kumimoji="1" lang="en-US" altLang="ja-JP" sz="2000" dirty="0"/>
              <a:t>(</a:t>
            </a:r>
            <a:r>
              <a:rPr kumimoji="1" lang="ja-JP" altLang="en-US" sz="2000"/>
              <a:t>確率だから</a:t>
            </a:r>
            <a:r>
              <a:rPr kumimoji="1" lang="en-US" altLang="ja-JP" sz="2000" dirty="0"/>
              <a:t>)</a:t>
            </a:r>
          </a:p>
          <a:p>
            <a:pPr marL="285750" indent="-285750">
              <a:buFont typeface="Arial" panose="020B0604020202020204" pitchFamily="34" charset="0"/>
              <a:buChar char="•"/>
            </a:pPr>
            <a:r>
              <a:rPr lang="ja-JP" altLang="en-US" sz="2000"/>
              <a:t>各列の値の総和は</a:t>
            </a:r>
            <a:r>
              <a:rPr lang="en-US" altLang="ja-JP" sz="2000" dirty="0"/>
              <a:t>1(</a:t>
            </a:r>
            <a:r>
              <a:rPr lang="ja-JP" altLang="en-US" sz="2000"/>
              <a:t>確率の保存則</a:t>
            </a:r>
            <a:r>
              <a:rPr lang="en-US" altLang="ja-JP" sz="2000" dirty="0"/>
              <a:t>)</a:t>
            </a:r>
            <a:endParaRPr kumimoji="1" lang="ja-JP" altLang="en-US" sz="20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4B69BA1-E6DF-0CD0-841D-D498FBBDC6B8}"/>
                  </a:ext>
                </a:extLst>
              </p:cNvPr>
              <p:cNvSpPr txBox="1"/>
              <p:nvPr/>
            </p:nvSpPr>
            <p:spPr>
              <a:xfrm>
                <a:off x="1619672" y="2208228"/>
                <a:ext cx="4826771" cy="1620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𝑀</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3"/>
                                    <m:mcJc m:val="center"/>
                                  </m:mcPr>
                                </m:mc>
                              </m:mcs>
                              <m:ctrlPr>
                                <a:rPr lang="en-US" altLang="ja-JP" sz="3600" i="1">
                                  <a:latin typeface="Cambria Math" panose="02040503050406030204" pitchFamily="18" charset="0"/>
                                </a:rPr>
                              </m:ctrlPr>
                            </m:mPr>
                            <m:mr>
                              <m:e>
                                <m:r>
                                  <m:rPr>
                                    <m:brk m:alnAt="7"/>
                                  </m:rPr>
                                  <a:rPr lang="en-US" altLang="ja-JP" sz="3600" b="0" i="1" smtClean="0">
                                    <a:latin typeface="Cambria Math" panose="02040503050406030204" pitchFamily="18" charset="0"/>
                                  </a:rPr>
                                  <m:t>1</m:t>
                                </m:r>
                                <m:r>
                                  <a:rPr lang="en-US" altLang="ja-JP" sz="3600" b="0" i="1" smtClean="0">
                                    <a:latin typeface="Cambria Math" panose="02040503050406030204" pitchFamily="18" charset="0"/>
                                  </a:rPr>
                                  <m:t>/6</m:t>
                                </m:r>
                              </m:e>
                              <m:e>
                                <m:r>
                                  <a:rPr lang="en-US" altLang="ja-JP" sz="3600" b="0" i="1" smtClean="0">
                                    <a:latin typeface="Cambria Math" panose="02040503050406030204" pitchFamily="18" charset="0"/>
                                  </a:rPr>
                                  <m:t>1/6</m:t>
                                </m:r>
                              </m:e>
                              <m:e>
                                <m:r>
                                  <a:rPr lang="en-US" altLang="ja-JP" sz="3600" b="0" i="1" smtClean="0">
                                    <a:latin typeface="Cambria Math" panose="02040503050406030204" pitchFamily="18" charset="0"/>
                                  </a:rPr>
                                  <m:t>1/6</m:t>
                                </m:r>
                              </m:e>
                            </m:mr>
                            <m:mr>
                              <m:e>
                                <m:r>
                                  <a:rPr lang="en-US" altLang="ja-JP" sz="3600" b="0" i="1" smtClean="0">
                                    <a:latin typeface="Cambria Math" panose="02040503050406030204" pitchFamily="18" charset="0"/>
                                  </a:rPr>
                                  <m:t>1/3</m:t>
                                </m:r>
                              </m:e>
                              <m:e>
                                <m:r>
                                  <a:rPr lang="en-US" altLang="ja-JP" sz="3600" b="0" i="1" smtClean="0">
                                    <a:latin typeface="Cambria Math" panose="02040503050406030204" pitchFamily="18" charset="0"/>
                                  </a:rPr>
                                  <m:t>1/3</m:t>
                                </m:r>
                              </m:e>
                              <m:e>
                                <m:r>
                                  <a:rPr lang="en-US" altLang="ja-JP" sz="3600" b="0" i="1" smtClean="0">
                                    <a:latin typeface="Cambria Math" panose="02040503050406030204" pitchFamily="18" charset="0"/>
                                  </a:rPr>
                                  <m:t>1/3</m:t>
                                </m:r>
                              </m:e>
                            </m:mr>
                            <m:mr>
                              <m:e>
                                <m:r>
                                  <a:rPr lang="en-US" altLang="ja-JP" sz="3600" b="0" i="1" smtClean="0">
                                    <a:latin typeface="Cambria Math" panose="02040503050406030204" pitchFamily="18" charset="0"/>
                                  </a:rPr>
                                  <m:t>1/6</m:t>
                                </m:r>
                              </m:e>
                              <m:e>
                                <m:r>
                                  <a:rPr lang="en-US" altLang="ja-JP" sz="3600" b="0" i="1" smtClean="0">
                                    <a:latin typeface="Cambria Math" panose="02040503050406030204" pitchFamily="18" charset="0"/>
                                  </a:rPr>
                                  <m:t>1/3</m:t>
                                </m:r>
                              </m:e>
                              <m:e>
                                <m:r>
                                  <a:rPr lang="en-US" altLang="ja-JP" sz="3600" b="0" i="1" smtClean="0">
                                    <a:latin typeface="Cambria Math" panose="02040503050406030204" pitchFamily="18" charset="0"/>
                                  </a:rPr>
                                  <m:t>1/2</m:t>
                                </m:r>
                              </m:e>
                            </m:mr>
                          </m:m>
                        </m:e>
                      </m:d>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24B69BA1-E6DF-0CD0-841D-D498FBBDC6B8}"/>
                  </a:ext>
                </a:extLst>
              </p:cNvPr>
              <p:cNvSpPr txBox="1">
                <a:spLocks noRot="1" noChangeAspect="1" noMove="1" noResize="1" noEditPoints="1" noAdjustHandles="1" noChangeArrowheads="1" noChangeShapeType="1" noTextEdit="1"/>
              </p:cNvSpPr>
              <p:nvPr/>
            </p:nvSpPr>
            <p:spPr>
              <a:xfrm>
                <a:off x="1619672" y="2208228"/>
                <a:ext cx="4826771" cy="1620700"/>
              </a:xfrm>
              <a:prstGeom prst="rect">
                <a:avLst/>
              </a:prstGeom>
              <a:blipFill>
                <a:blip r:embed="rId2"/>
                <a:stretch>
                  <a:fillRect l="-1575" t="-2326" b="-12403"/>
                </a:stretch>
              </a:blipFill>
            </p:spPr>
            <p:txBody>
              <a:bodyPr/>
              <a:lstStyle/>
              <a:p>
                <a:r>
                  <a:rPr lang="ja-JP" altLang="en-US">
                    <a:noFill/>
                  </a:rPr>
                  <a:t> </a:t>
                </a:r>
              </a:p>
            </p:txBody>
          </p:sp>
        </mc:Fallback>
      </mc:AlternateContent>
      <p:sp>
        <p:nvSpPr>
          <p:cNvPr id="6" name="角丸四角形 5">
            <a:extLst>
              <a:ext uri="{FF2B5EF4-FFF2-40B4-BE49-F238E27FC236}">
                <a16:creationId xmlns:a16="http://schemas.microsoft.com/office/drawing/2014/main" id="{519993BC-209E-4259-BE08-CA5F6FC8D5EE}"/>
              </a:ext>
            </a:extLst>
          </p:cNvPr>
          <p:cNvSpPr/>
          <p:nvPr/>
        </p:nvSpPr>
        <p:spPr>
          <a:xfrm>
            <a:off x="2987825" y="2064212"/>
            <a:ext cx="785554" cy="1800484"/>
          </a:xfrm>
          <a:prstGeom prst="round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a:extLst>
              <a:ext uri="{FF2B5EF4-FFF2-40B4-BE49-F238E27FC236}">
                <a16:creationId xmlns:a16="http://schemas.microsoft.com/office/drawing/2014/main" id="{3AE55BCE-071F-4F98-211E-D2095A04DDA3}"/>
              </a:ext>
            </a:extLst>
          </p:cNvPr>
          <p:cNvSpPr/>
          <p:nvPr/>
        </p:nvSpPr>
        <p:spPr>
          <a:xfrm>
            <a:off x="4137802" y="2065835"/>
            <a:ext cx="794238" cy="1800484"/>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A8B296F9-4693-D9DA-FF89-528DC3DD42EB}"/>
              </a:ext>
            </a:extLst>
          </p:cNvPr>
          <p:cNvSpPr/>
          <p:nvPr/>
        </p:nvSpPr>
        <p:spPr>
          <a:xfrm>
            <a:off x="5287780" y="2064212"/>
            <a:ext cx="794239" cy="180048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2E990D3-FC23-30BC-CD02-9A93C003126A}"/>
              </a:ext>
            </a:extLst>
          </p:cNvPr>
          <p:cNvSpPr txBox="1"/>
          <p:nvPr/>
        </p:nvSpPr>
        <p:spPr>
          <a:xfrm>
            <a:off x="683568" y="3972639"/>
            <a:ext cx="6628738"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状態ベクトルにかけると次の状態ベクトルが得られる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309513-BCC9-86DE-0514-A8F35CFF75B5}"/>
                  </a:ext>
                </a:extLst>
              </p:cNvPr>
              <p:cNvSpPr txBox="1"/>
              <p:nvPr/>
            </p:nvSpPr>
            <p:spPr>
              <a:xfrm>
                <a:off x="2627784" y="4340928"/>
                <a:ext cx="321632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+1</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𝑀</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17309513-BCC9-86DE-0514-A8F35CFF75B5}"/>
                  </a:ext>
                </a:extLst>
              </p:cNvPr>
              <p:cNvSpPr txBox="1">
                <a:spLocks noRot="1" noChangeAspect="1" noMove="1" noResize="1" noEditPoints="1" noAdjustHandles="1" noChangeArrowheads="1" noChangeShapeType="1" noTextEdit="1"/>
              </p:cNvSpPr>
              <p:nvPr/>
            </p:nvSpPr>
            <p:spPr>
              <a:xfrm>
                <a:off x="2627784" y="4340928"/>
                <a:ext cx="3216329" cy="492443"/>
              </a:xfrm>
              <a:prstGeom prst="rect">
                <a:avLst/>
              </a:prstGeom>
              <a:blipFill>
                <a:blip r:embed="rId3"/>
                <a:stretch>
                  <a:fillRect l="-1961" t="-35000" r="-3529" b="-375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0D23D07-8383-2EC6-D239-7C13E9FACA82}"/>
              </a:ext>
            </a:extLst>
          </p:cNvPr>
          <p:cNvSpPr txBox="1"/>
          <p:nvPr/>
        </p:nvSpPr>
        <p:spPr>
          <a:xfrm>
            <a:off x="683568" y="4912289"/>
            <a:ext cx="6401111" cy="400110"/>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dirty="0"/>
              <a:t>n</a:t>
            </a:r>
            <a:r>
              <a:rPr kumimoji="1" lang="ja-JP" altLang="en-US" sz="2000"/>
              <a:t>回かけると</a:t>
            </a:r>
            <a:r>
              <a:rPr kumimoji="1" lang="en-US" altLang="ja-JP" sz="2000" dirty="0"/>
              <a:t>n</a:t>
            </a:r>
            <a:r>
              <a:rPr kumimoji="1" lang="ja-JP" altLang="en-US" sz="2000"/>
              <a:t>ステップ後の状態ベクトルが得られる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7C47A79-2341-4447-DC45-F970664BB731}"/>
                  </a:ext>
                </a:extLst>
              </p:cNvPr>
              <p:cNvSpPr txBox="1"/>
              <p:nvPr/>
            </p:nvSpPr>
            <p:spPr>
              <a:xfrm>
                <a:off x="2627784" y="5326809"/>
                <a:ext cx="344748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𝑛</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𝑀</m:t>
                          </m:r>
                        </m:e>
                        <m:sup>
                          <m:r>
                            <a:rPr kumimoji="1" lang="en-US" altLang="ja-JP" sz="3200" b="0" i="1" smtClean="0">
                              <a:latin typeface="Cambria Math" panose="02040503050406030204" pitchFamily="18" charset="0"/>
                            </a:rPr>
                            <m:t>𝑛</m:t>
                          </m:r>
                        </m:sup>
                      </m:sSup>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2" name="テキスト ボックス 11">
                <a:extLst>
                  <a:ext uri="{FF2B5EF4-FFF2-40B4-BE49-F238E27FC236}">
                    <a16:creationId xmlns:a16="http://schemas.microsoft.com/office/drawing/2014/main" id="{17C47A79-2341-4447-DC45-F970664BB731}"/>
                  </a:ext>
                </a:extLst>
              </p:cNvPr>
              <p:cNvSpPr txBox="1">
                <a:spLocks noRot="1" noChangeAspect="1" noMove="1" noResize="1" noEditPoints="1" noAdjustHandles="1" noChangeArrowheads="1" noChangeShapeType="1" noTextEdit="1"/>
              </p:cNvSpPr>
              <p:nvPr/>
            </p:nvSpPr>
            <p:spPr>
              <a:xfrm>
                <a:off x="2627784" y="5326809"/>
                <a:ext cx="3447482" cy="492443"/>
              </a:xfrm>
              <a:prstGeom prst="rect">
                <a:avLst/>
              </a:prstGeom>
              <a:blipFill>
                <a:blip r:embed="rId4"/>
                <a:stretch>
                  <a:fillRect l="-1832" t="-35000" r="-3297" b="-35000"/>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FC48AF28-2FBF-FC9F-8624-41F0F1AE879B}"/>
              </a:ext>
            </a:extLst>
          </p:cNvPr>
          <p:cNvSpPr txBox="1"/>
          <p:nvPr/>
        </p:nvSpPr>
        <p:spPr>
          <a:xfrm>
            <a:off x="545096" y="5949280"/>
            <a:ext cx="7027886"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solidFill>
                  <a:srgbClr val="FF0000"/>
                </a:solidFill>
              </a:rPr>
              <a:t>最大固有値は</a:t>
            </a:r>
            <a:r>
              <a:rPr kumimoji="1" lang="en-US" altLang="ja-JP" sz="2000" dirty="0">
                <a:solidFill>
                  <a:srgbClr val="FF0000"/>
                </a:solidFill>
              </a:rPr>
              <a:t>1</a:t>
            </a:r>
            <a:r>
              <a:rPr kumimoji="1" lang="ja-JP" altLang="en-US" sz="2000">
                <a:solidFill>
                  <a:srgbClr val="FF0000"/>
                </a:solidFill>
              </a:rPr>
              <a:t>であり、対応する固有ベクトルが定常状態</a:t>
            </a:r>
          </a:p>
        </p:txBody>
      </p:sp>
      <p:sp>
        <p:nvSpPr>
          <p:cNvPr id="13" name="テキスト ボックス 12">
            <a:extLst>
              <a:ext uri="{FF2B5EF4-FFF2-40B4-BE49-F238E27FC236}">
                <a16:creationId xmlns:a16="http://schemas.microsoft.com/office/drawing/2014/main" id="{D57656CC-F2E4-5651-C2C2-50D1320F0483}"/>
              </a:ext>
            </a:extLst>
          </p:cNvPr>
          <p:cNvSpPr txBox="1"/>
          <p:nvPr/>
        </p:nvSpPr>
        <p:spPr>
          <a:xfrm>
            <a:off x="2639232" y="6409902"/>
            <a:ext cx="4673074" cy="307777"/>
          </a:xfrm>
          <a:prstGeom prst="rect">
            <a:avLst/>
          </a:prstGeom>
          <a:noFill/>
        </p:spPr>
        <p:txBody>
          <a:bodyPr wrap="none" rtlCol="0">
            <a:spAutoFit/>
          </a:bodyPr>
          <a:lstStyle/>
          <a:p>
            <a:r>
              <a:rPr kumimoji="1" lang="en-US" altLang="ja-JP" sz="1400" dirty="0"/>
              <a:t>※</a:t>
            </a:r>
            <a:r>
              <a:rPr kumimoji="1" lang="ja-JP" altLang="en-US" sz="1400"/>
              <a:t>マルコフ過程が非周期的、正再帰的、既約である場合</a:t>
            </a:r>
          </a:p>
        </p:txBody>
      </p:sp>
    </p:spTree>
    <p:extLst>
      <p:ext uri="{BB962C8B-B14F-4D97-AF65-F5344CB8AC3E}">
        <p14:creationId xmlns:p14="http://schemas.microsoft.com/office/powerpoint/2010/main" val="402707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8362D-A5E6-FDCC-2590-D455BE994B76}"/>
              </a:ext>
            </a:extLst>
          </p:cNvPr>
          <p:cNvSpPr>
            <a:spLocks noGrp="1"/>
          </p:cNvSpPr>
          <p:nvPr>
            <p:ph type="body" sz="quarter" idx="10"/>
          </p:nvPr>
        </p:nvSpPr>
        <p:spPr/>
        <p:txBody>
          <a:bodyPr/>
          <a:lstStyle/>
          <a:p>
            <a:r>
              <a:rPr kumimoji="1" lang="ja-JP" altLang="en-US"/>
              <a:t>マルコフ行列</a:t>
            </a:r>
          </a:p>
        </p:txBody>
      </p:sp>
      <p:sp>
        <p:nvSpPr>
          <p:cNvPr id="4" name="テキスト ボックス 3">
            <a:extLst>
              <a:ext uri="{FF2B5EF4-FFF2-40B4-BE49-F238E27FC236}">
                <a16:creationId xmlns:a16="http://schemas.microsoft.com/office/drawing/2014/main" id="{7CFF0E31-313E-4EB9-A750-DF7AC1F8F54E}"/>
              </a:ext>
            </a:extLst>
          </p:cNvPr>
          <p:cNvSpPr txBox="1"/>
          <p:nvPr/>
        </p:nvSpPr>
        <p:spPr>
          <a:xfrm>
            <a:off x="568482" y="1061049"/>
            <a:ext cx="7236804" cy="400110"/>
          </a:xfrm>
          <a:prstGeom prst="rect">
            <a:avLst/>
          </a:prstGeom>
          <a:noFill/>
        </p:spPr>
        <p:txBody>
          <a:bodyPr wrap="square">
            <a:spAutoFit/>
          </a:bodyPr>
          <a:lstStyle/>
          <a:p>
            <a:r>
              <a:rPr kumimoji="1" lang="ja-JP" altLang="en-US" sz="2000"/>
              <a:t>最初に状態</a:t>
            </a:r>
            <a:r>
              <a:rPr kumimoji="1" lang="en-US" altLang="ja-JP" sz="2000" dirty="0"/>
              <a:t>1</a:t>
            </a:r>
            <a:r>
              <a:rPr kumimoji="1" lang="ja-JP" altLang="en-US" sz="2000"/>
              <a:t>にいたとき、</a:t>
            </a:r>
            <a:r>
              <a:rPr kumimoji="1" lang="en-US" altLang="ja-JP" sz="2000" dirty="0"/>
              <a:t>t</a:t>
            </a:r>
            <a:r>
              <a:rPr kumimoji="1" lang="ja-JP" altLang="en-US" sz="2000"/>
              <a:t>ステップ後に各状態にいる確率</a:t>
            </a:r>
            <a:endParaRPr kumimoji="1" lang="en-US" altLang="ja-JP" sz="2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F87866-3623-BE6D-7E60-44E386A13A74}"/>
                  </a:ext>
                </a:extLst>
              </p:cNvPr>
              <p:cNvSpPr txBox="1"/>
              <p:nvPr/>
            </p:nvSpPr>
            <p:spPr>
              <a:xfrm>
                <a:off x="683568" y="1700808"/>
                <a:ext cx="1630831"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1</m:t>
                                </m:r>
                              </m:e>
                            </m:mr>
                            <m:mr>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mr>
                          </m:m>
                        </m:e>
                      </m:d>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75F87866-3623-BE6D-7E60-44E386A13A74}"/>
                  </a:ext>
                </a:extLst>
              </p:cNvPr>
              <p:cNvSpPr txBox="1">
                <a:spLocks noRot="1" noChangeAspect="1" noMove="1" noResize="1" noEditPoints="1" noAdjustHandles="1" noChangeArrowheads="1" noChangeShapeType="1" noTextEdit="1"/>
              </p:cNvSpPr>
              <p:nvPr/>
            </p:nvSpPr>
            <p:spPr>
              <a:xfrm>
                <a:off x="683568" y="1700808"/>
                <a:ext cx="1630831" cy="976614"/>
              </a:xfrm>
              <a:prstGeom prst="rect">
                <a:avLst/>
              </a:prstGeom>
              <a:blipFill>
                <a:blip r:embed="rId2"/>
                <a:stretch>
                  <a:fillRect l="-3077" b="-10256"/>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3226054-D688-C620-899A-D4180B67C9C3}"/>
              </a:ext>
            </a:extLst>
          </p:cNvPr>
          <p:cNvSpPr txBox="1"/>
          <p:nvPr/>
        </p:nvSpPr>
        <p:spPr>
          <a:xfrm>
            <a:off x="2483768" y="2004449"/>
            <a:ext cx="877163" cy="369332"/>
          </a:xfrm>
          <a:prstGeom prst="rect">
            <a:avLst/>
          </a:prstGeom>
          <a:noFill/>
        </p:spPr>
        <p:txBody>
          <a:bodyPr wrap="none" rtlCol="0">
            <a:spAutoFit/>
          </a:bodyPr>
          <a:lstStyle/>
          <a:p>
            <a:r>
              <a:rPr kumimoji="1" lang="ja-JP" altLang="en-US"/>
              <a:t>として</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AD62547-8B94-E3B5-4300-B5ED071C9D21}"/>
                  </a:ext>
                </a:extLst>
              </p:cNvPr>
              <p:cNvSpPr txBox="1"/>
              <p:nvPr/>
            </p:nvSpPr>
            <p:spPr>
              <a:xfrm>
                <a:off x="3530300" y="1881338"/>
                <a:ext cx="27124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𝑀</m:t>
                          </m:r>
                        </m:e>
                        <m:sup>
                          <m:r>
                            <a:rPr kumimoji="1" lang="en-US" altLang="ja-JP" sz="3200" b="0" i="1" smtClean="0">
                              <a:latin typeface="Cambria Math" panose="02040503050406030204" pitchFamily="18" charset="0"/>
                            </a:rPr>
                            <m:t>𝑡</m:t>
                          </m:r>
                        </m:sup>
                      </m:sSup>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7AD62547-8B94-E3B5-4300-B5ED071C9D21}"/>
                  </a:ext>
                </a:extLst>
              </p:cNvPr>
              <p:cNvSpPr txBox="1">
                <a:spLocks noRot="1" noChangeAspect="1" noMove="1" noResize="1" noEditPoints="1" noAdjustHandles="1" noChangeArrowheads="1" noChangeShapeType="1" noTextEdit="1"/>
              </p:cNvSpPr>
              <p:nvPr/>
            </p:nvSpPr>
            <p:spPr>
              <a:xfrm>
                <a:off x="3530300" y="1881338"/>
                <a:ext cx="2712409" cy="492443"/>
              </a:xfrm>
              <a:prstGeom prst="rect">
                <a:avLst/>
              </a:prstGeom>
              <a:blipFill>
                <a:blip r:embed="rId3"/>
                <a:stretch>
                  <a:fillRect l="-2326" t="-38462" r="-4651" b="-3846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8D785BD-10DB-4ADE-C0F1-DFDDFA58B176}"/>
              </a:ext>
            </a:extLst>
          </p:cNvPr>
          <p:cNvSpPr txBox="1"/>
          <p:nvPr/>
        </p:nvSpPr>
        <p:spPr>
          <a:xfrm>
            <a:off x="6300192" y="1988840"/>
            <a:ext cx="2031325" cy="369332"/>
          </a:xfrm>
          <a:prstGeom prst="rect">
            <a:avLst/>
          </a:prstGeom>
          <a:noFill/>
        </p:spPr>
        <p:txBody>
          <a:bodyPr wrap="none" rtlCol="0">
            <a:spAutoFit/>
          </a:bodyPr>
          <a:lstStyle/>
          <a:p>
            <a:r>
              <a:rPr kumimoji="1" lang="ja-JP" altLang="en-US"/>
              <a:t>を計算すれば良い</a:t>
            </a:r>
          </a:p>
        </p:txBody>
      </p:sp>
      <p:sp>
        <p:nvSpPr>
          <p:cNvPr id="3" name="テキスト ボックス 2">
            <a:extLst>
              <a:ext uri="{FF2B5EF4-FFF2-40B4-BE49-F238E27FC236}">
                <a16:creationId xmlns:a16="http://schemas.microsoft.com/office/drawing/2014/main" id="{13A7E8EA-3659-DBE2-CA76-413428C40FA4}"/>
              </a:ext>
            </a:extLst>
          </p:cNvPr>
          <p:cNvSpPr txBox="1"/>
          <p:nvPr/>
        </p:nvSpPr>
        <p:spPr>
          <a:xfrm>
            <a:off x="611560" y="2904322"/>
            <a:ext cx="4108817" cy="369332"/>
          </a:xfrm>
          <a:prstGeom prst="rect">
            <a:avLst/>
          </a:prstGeom>
          <a:noFill/>
        </p:spPr>
        <p:txBody>
          <a:bodyPr wrap="none" rtlCol="0">
            <a:spAutoFit/>
          </a:bodyPr>
          <a:lstStyle/>
          <a:p>
            <a:r>
              <a:rPr kumimoji="1" lang="ja-JP" altLang="en-US"/>
              <a:t>行列の</a:t>
            </a:r>
            <a:r>
              <a:rPr lang="ja-JP" altLang="en-US"/>
              <a:t>ベキ</a:t>
            </a:r>
            <a:r>
              <a:rPr kumimoji="1" lang="ja-JP" altLang="en-US"/>
              <a:t>乗を求めるには対角化する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7929479-D87E-CBDE-1CE7-1744F15072EA}"/>
                  </a:ext>
                </a:extLst>
              </p:cNvPr>
              <p:cNvSpPr txBox="1"/>
              <p:nvPr/>
            </p:nvSpPr>
            <p:spPr>
              <a:xfrm>
                <a:off x="2314399" y="3413669"/>
                <a:ext cx="248157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𝑀</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𝑃</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𝐴𝑃</m:t>
                      </m:r>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C7929479-D87E-CBDE-1CE7-1744F15072EA}"/>
                  </a:ext>
                </a:extLst>
              </p:cNvPr>
              <p:cNvSpPr txBox="1">
                <a:spLocks noRot="1" noChangeAspect="1" noMove="1" noResize="1" noEditPoints="1" noAdjustHandles="1" noChangeArrowheads="1" noChangeShapeType="1" noTextEdit="1"/>
              </p:cNvSpPr>
              <p:nvPr/>
            </p:nvSpPr>
            <p:spPr>
              <a:xfrm>
                <a:off x="2314399" y="3413669"/>
                <a:ext cx="2481577" cy="553998"/>
              </a:xfrm>
              <a:prstGeom prst="rect">
                <a:avLst/>
              </a:prstGeom>
              <a:blipFill>
                <a:blip r:embed="rId4"/>
                <a:stretch>
                  <a:fillRect l="-3061" r="-3061"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B814AFD-044E-E077-9D7B-F8C1EBC83556}"/>
                  </a:ext>
                </a:extLst>
              </p:cNvPr>
              <p:cNvSpPr txBox="1"/>
              <p:nvPr/>
            </p:nvSpPr>
            <p:spPr>
              <a:xfrm>
                <a:off x="2120142" y="4208152"/>
                <a:ext cx="321934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𝑀</m:t>
                          </m:r>
                        </m:e>
                        <m:sup>
                          <m:r>
                            <a:rPr kumimoji="1" lang="en-US" altLang="ja-JP" sz="3600" b="0" i="1" smtClean="0">
                              <a:latin typeface="Cambria Math" panose="02040503050406030204" pitchFamily="18" charset="0"/>
                            </a:rPr>
                            <m:t>𝑡</m:t>
                          </m:r>
                        </m:sup>
                      </m:sSup>
                      <m:r>
                        <a:rPr lang="en-US" altLang="ja-JP" sz="3600" i="1">
                          <a:latin typeface="Cambria Math" panose="02040503050406030204" pitchFamily="18" charset="0"/>
                        </a:rPr>
                        <m:t>=</m:t>
                      </m:r>
                      <m:sSup>
                        <m:sSupPr>
                          <m:ctrlPr>
                            <a:rPr lang="en-US" altLang="ja-JP" sz="3600" i="1">
                              <a:latin typeface="Cambria Math" panose="02040503050406030204" pitchFamily="18" charset="0"/>
                            </a:rPr>
                          </m:ctrlPr>
                        </m:sSupPr>
                        <m:e>
                          <m:d>
                            <m:dPr>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𝑃</m:t>
                                  </m:r>
                                </m:e>
                                <m:sup>
                                  <m:r>
                                    <a:rPr lang="en-US" altLang="ja-JP" sz="3600" i="1">
                                      <a:latin typeface="Cambria Math" panose="02040503050406030204" pitchFamily="18" charset="0"/>
                                    </a:rPr>
                                    <m:t>−1</m:t>
                                  </m:r>
                                </m:sup>
                              </m:sSup>
                              <m:r>
                                <a:rPr lang="en-US" altLang="ja-JP" sz="3600" i="1">
                                  <a:latin typeface="Cambria Math" panose="02040503050406030204" pitchFamily="18" charset="0"/>
                                </a:rPr>
                                <m:t>𝐴𝑃</m:t>
                              </m:r>
                            </m:e>
                          </m:d>
                        </m:e>
                        <m:sup>
                          <m:r>
                            <a:rPr lang="en-US" altLang="ja-JP" sz="3600" i="1">
                              <a:latin typeface="Cambria Math" panose="02040503050406030204" pitchFamily="18" charset="0"/>
                            </a:rPr>
                            <m:t>𝑡</m:t>
                          </m:r>
                        </m:sup>
                      </m:sSup>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DB814AFD-044E-E077-9D7B-F8C1EBC83556}"/>
                  </a:ext>
                </a:extLst>
              </p:cNvPr>
              <p:cNvSpPr txBox="1">
                <a:spLocks noRot="1" noChangeAspect="1" noMove="1" noResize="1" noEditPoints="1" noAdjustHandles="1" noChangeArrowheads="1" noChangeShapeType="1" noTextEdit="1"/>
              </p:cNvSpPr>
              <p:nvPr/>
            </p:nvSpPr>
            <p:spPr>
              <a:xfrm>
                <a:off x="2120142" y="4208152"/>
                <a:ext cx="3219343" cy="553998"/>
              </a:xfrm>
              <a:prstGeom prst="rect">
                <a:avLst/>
              </a:prstGeom>
              <a:blipFill>
                <a:blip r:embed="rId5"/>
                <a:stretch>
                  <a:fillRect l="-2756"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F1EBA6C-81B0-107C-EE39-C20EFBE65932}"/>
                  </a:ext>
                </a:extLst>
              </p:cNvPr>
              <p:cNvSpPr txBox="1"/>
              <p:nvPr/>
            </p:nvSpPr>
            <p:spPr>
              <a:xfrm>
                <a:off x="2743854" y="4803034"/>
                <a:ext cx="4572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𝑃</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𝐴𝑃</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𝑃</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𝐴𝑃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𝐴𝑃</m:t>
                      </m:r>
                    </m:oMath>
                  </m:oMathPara>
                </a14:m>
                <a:endParaRPr lang="ja-JP" altLang="en-US" sz="3600"/>
              </a:p>
            </p:txBody>
          </p:sp>
        </mc:Choice>
        <mc:Fallback xmlns="">
          <p:sp>
            <p:nvSpPr>
              <p:cNvPr id="12" name="テキスト ボックス 11">
                <a:extLst>
                  <a:ext uri="{FF2B5EF4-FFF2-40B4-BE49-F238E27FC236}">
                    <a16:creationId xmlns:a16="http://schemas.microsoft.com/office/drawing/2014/main" id="{0F1EBA6C-81B0-107C-EE39-C20EFBE65932}"/>
                  </a:ext>
                </a:extLst>
              </p:cNvPr>
              <p:cNvSpPr txBox="1">
                <a:spLocks noRot="1" noChangeAspect="1" noMove="1" noResize="1" noEditPoints="1" noAdjustHandles="1" noChangeArrowheads="1" noChangeShapeType="1" noTextEdit="1"/>
              </p:cNvSpPr>
              <p:nvPr/>
            </p:nvSpPr>
            <p:spPr>
              <a:xfrm>
                <a:off x="2743854" y="4803034"/>
                <a:ext cx="4572000" cy="6463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B2EA28-A3A1-8CA6-F77C-8FEE171A10B3}"/>
                  </a:ext>
                </a:extLst>
              </p:cNvPr>
              <p:cNvSpPr txBox="1"/>
              <p:nvPr/>
            </p:nvSpPr>
            <p:spPr>
              <a:xfrm>
                <a:off x="1619672" y="5385194"/>
                <a:ext cx="4572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𝑃</m:t>
                          </m:r>
                        </m:e>
                        <m:sup>
                          <m:r>
                            <a:rPr kumimoji="1" lang="en-US" altLang="ja-JP" sz="3600" b="0" i="1" smtClean="0">
                              <a:latin typeface="Cambria Math" panose="02040503050406030204" pitchFamily="18" charset="0"/>
                            </a:rPr>
                            <m:t>−1</m:t>
                          </m:r>
                        </m:sup>
                      </m:sSup>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𝐴</m:t>
                          </m:r>
                        </m:e>
                        <m:sup>
                          <m:r>
                            <a:rPr kumimoji="1" lang="en-US" altLang="ja-JP" sz="3600" b="0" i="1" smtClean="0">
                              <a:latin typeface="Cambria Math" panose="02040503050406030204" pitchFamily="18" charset="0"/>
                            </a:rPr>
                            <m:t>𝑡</m:t>
                          </m:r>
                        </m:sup>
                      </m:sSup>
                      <m:r>
                        <a:rPr kumimoji="1" lang="en-US" altLang="ja-JP" sz="3600" b="0" i="1" smtClean="0">
                          <a:latin typeface="Cambria Math" panose="02040503050406030204" pitchFamily="18" charset="0"/>
                        </a:rPr>
                        <m:t>𝑃</m:t>
                      </m:r>
                    </m:oMath>
                  </m:oMathPara>
                </a14:m>
                <a:endParaRPr lang="ja-JP" altLang="en-US" sz="3600"/>
              </a:p>
            </p:txBody>
          </p:sp>
        </mc:Choice>
        <mc:Fallback xmlns="">
          <p:sp>
            <p:nvSpPr>
              <p:cNvPr id="13" name="テキスト ボックス 12">
                <a:extLst>
                  <a:ext uri="{FF2B5EF4-FFF2-40B4-BE49-F238E27FC236}">
                    <a16:creationId xmlns:a16="http://schemas.microsoft.com/office/drawing/2014/main" id="{4AB2EA28-A3A1-8CA6-F77C-8FEE171A10B3}"/>
                  </a:ext>
                </a:extLst>
              </p:cNvPr>
              <p:cNvSpPr txBox="1">
                <a:spLocks noRot="1" noChangeAspect="1" noMove="1" noResize="1" noEditPoints="1" noAdjustHandles="1" noChangeArrowheads="1" noChangeShapeType="1" noTextEdit="1"/>
              </p:cNvSpPr>
              <p:nvPr/>
            </p:nvSpPr>
            <p:spPr>
              <a:xfrm>
                <a:off x="1619672" y="5385194"/>
                <a:ext cx="4572000" cy="64633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651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9B89B0-AB4D-E7CD-2F87-15813429BFAF}"/>
              </a:ext>
            </a:extLst>
          </p:cNvPr>
          <p:cNvSpPr>
            <a:spLocks noGrp="1"/>
          </p:cNvSpPr>
          <p:nvPr>
            <p:ph type="body" sz="quarter" idx="10"/>
          </p:nvPr>
        </p:nvSpPr>
        <p:spPr/>
        <p:txBody>
          <a:bodyPr/>
          <a:lstStyle/>
          <a:p>
            <a:r>
              <a:rPr kumimoji="1" lang="ja-JP" altLang="en-US"/>
              <a:t>マルコフ行列</a:t>
            </a:r>
          </a:p>
        </p:txBody>
      </p:sp>
      <p:sp>
        <p:nvSpPr>
          <p:cNvPr id="4" name="テキスト ボックス 3">
            <a:extLst>
              <a:ext uri="{FF2B5EF4-FFF2-40B4-BE49-F238E27FC236}">
                <a16:creationId xmlns:a16="http://schemas.microsoft.com/office/drawing/2014/main" id="{E61976F1-AD6F-56A6-27E6-F979BA76424D}"/>
              </a:ext>
            </a:extLst>
          </p:cNvPr>
          <p:cNvSpPr txBox="1"/>
          <p:nvPr/>
        </p:nvSpPr>
        <p:spPr>
          <a:xfrm>
            <a:off x="324851" y="994626"/>
            <a:ext cx="7632848" cy="400110"/>
          </a:xfrm>
          <a:prstGeom prst="rect">
            <a:avLst/>
          </a:prstGeom>
          <a:noFill/>
        </p:spPr>
        <p:txBody>
          <a:bodyPr wrap="square">
            <a:spAutoFit/>
          </a:bodyPr>
          <a:lstStyle/>
          <a:p>
            <a:r>
              <a:rPr lang="ja-JP" altLang="en-US" sz="2000"/>
              <a:t>十分に時間が経過したとき、各状態にいる確率</a:t>
            </a:r>
            <a:endParaRPr kumimoji="1" lang="ja-JP" altLang="en-US" sz="20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D29D57-0FBA-62AD-C388-1A5C98F3C197}"/>
                  </a:ext>
                </a:extLst>
              </p:cNvPr>
              <p:cNvSpPr txBox="1"/>
              <p:nvPr/>
            </p:nvSpPr>
            <p:spPr>
              <a:xfrm>
                <a:off x="1575042" y="1577906"/>
                <a:ext cx="264925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𝑀</m:t>
                          </m:r>
                        </m:e>
                        <m:sup>
                          <m:r>
                            <a:rPr kumimoji="1" lang="en-US" altLang="ja-JP" sz="2800" b="0" i="1" smtClean="0">
                              <a:latin typeface="Cambria Math" panose="02040503050406030204" pitchFamily="18" charset="0"/>
                            </a:rPr>
                            <m:t>∞</m:t>
                          </m:r>
                        </m:sup>
                      </m:sSup>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(0)</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ED29D57-0FBA-62AD-C388-1A5C98F3C197}"/>
                  </a:ext>
                </a:extLst>
              </p:cNvPr>
              <p:cNvSpPr txBox="1">
                <a:spLocks noRot="1" noChangeAspect="1" noMove="1" noResize="1" noEditPoints="1" noAdjustHandles="1" noChangeArrowheads="1" noChangeShapeType="1" noTextEdit="1"/>
              </p:cNvSpPr>
              <p:nvPr/>
            </p:nvSpPr>
            <p:spPr>
              <a:xfrm>
                <a:off x="1575042" y="1577906"/>
                <a:ext cx="2649250" cy="430887"/>
              </a:xfrm>
              <a:prstGeom prst="rect">
                <a:avLst/>
              </a:prstGeom>
              <a:blipFill>
                <a:blip r:embed="rId2"/>
                <a:stretch>
                  <a:fillRect l="-1905" t="-37143" r="-3810" b="-34286"/>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46958B-7AD1-30D8-012C-37CCDFB3EE1D}"/>
              </a:ext>
            </a:extLst>
          </p:cNvPr>
          <p:cNvSpPr txBox="1"/>
          <p:nvPr/>
        </p:nvSpPr>
        <p:spPr>
          <a:xfrm>
            <a:off x="4240641" y="1555089"/>
            <a:ext cx="1723549" cy="461665"/>
          </a:xfrm>
          <a:prstGeom prst="rect">
            <a:avLst/>
          </a:prstGeom>
          <a:noFill/>
        </p:spPr>
        <p:txBody>
          <a:bodyPr wrap="none" rtlCol="0">
            <a:spAutoFit/>
          </a:bodyPr>
          <a:lstStyle/>
          <a:p>
            <a:r>
              <a:rPr kumimoji="1" lang="ja-JP" altLang="en-US" sz="2400"/>
              <a:t>を求めたい</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A780C9F-1462-6AC8-12EA-80D4AB673ED3}"/>
                  </a:ext>
                </a:extLst>
              </p:cNvPr>
              <p:cNvSpPr txBox="1"/>
              <p:nvPr/>
            </p:nvSpPr>
            <p:spPr>
              <a:xfrm>
                <a:off x="348705" y="2213590"/>
                <a:ext cx="7288727" cy="400110"/>
              </a:xfrm>
              <a:prstGeom prst="rect">
                <a:avLst/>
              </a:prstGeom>
              <a:noFill/>
            </p:spPr>
            <p:txBody>
              <a:bodyPr wrap="none" rtlCol="0">
                <a:spAutoFit/>
              </a:bodyPr>
              <a:lstStyle/>
              <a:p>
                <a:r>
                  <a:rPr kumimoji="1" lang="ja-JP" altLang="en-US" sz="2000"/>
                  <a:t>マルコフ行列の固有値を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𝜆</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m:t>
                    </m:r>
                  </m:oMath>
                </a14:m>
                <a:r>
                  <a:rPr kumimoji="1" lang="ja-JP" altLang="en-US" sz="2000"/>
                  <a:t>対応する固有ベクトルを</a:t>
                </a:r>
                <a14:m>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𝑣</m:t>
                            </m:r>
                          </m:e>
                        </m:acc>
                      </m:e>
                      <m:sub>
                        <m:r>
                          <a:rPr kumimoji="1" lang="en-US" altLang="ja-JP" sz="2000" b="0" i="1" smtClean="0">
                            <a:latin typeface="Cambria Math" panose="02040503050406030204" pitchFamily="18" charset="0"/>
                          </a:rPr>
                          <m:t>𝑖</m:t>
                        </m:r>
                      </m:sub>
                    </m:sSub>
                  </m:oMath>
                </a14:m>
                <a:r>
                  <a:rPr kumimoji="1" lang="ja-JP" altLang="en-US" sz="2000"/>
                  <a:t>とする</a:t>
                </a:r>
              </a:p>
            </p:txBody>
          </p:sp>
        </mc:Choice>
        <mc:Fallback xmlns="">
          <p:sp>
            <p:nvSpPr>
              <p:cNvPr id="8" name="テキスト ボックス 7">
                <a:extLst>
                  <a:ext uri="{FF2B5EF4-FFF2-40B4-BE49-F238E27FC236}">
                    <a16:creationId xmlns:a16="http://schemas.microsoft.com/office/drawing/2014/main" id="{9A780C9F-1462-6AC8-12EA-80D4AB673ED3}"/>
                  </a:ext>
                </a:extLst>
              </p:cNvPr>
              <p:cNvSpPr txBox="1">
                <a:spLocks noRot="1" noChangeAspect="1" noMove="1" noResize="1" noEditPoints="1" noAdjustHandles="1" noChangeArrowheads="1" noChangeShapeType="1" noTextEdit="1"/>
              </p:cNvSpPr>
              <p:nvPr/>
            </p:nvSpPr>
            <p:spPr>
              <a:xfrm>
                <a:off x="348705" y="2213590"/>
                <a:ext cx="7288727" cy="400110"/>
              </a:xfrm>
              <a:prstGeom prst="rect">
                <a:avLst/>
              </a:prstGeom>
              <a:blipFill>
                <a:blip r:embed="rId3"/>
                <a:stretch>
                  <a:fillRect l="-870" t="-15625" b="-25000"/>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B85D22E3-74A5-D167-305A-AAEB1A8A61A1}"/>
              </a:ext>
            </a:extLst>
          </p:cNvPr>
          <p:cNvSpPr txBox="1"/>
          <p:nvPr/>
        </p:nvSpPr>
        <p:spPr>
          <a:xfrm>
            <a:off x="357914" y="3409222"/>
            <a:ext cx="6226384" cy="400110"/>
          </a:xfrm>
          <a:prstGeom prst="rect">
            <a:avLst/>
          </a:prstGeom>
          <a:noFill/>
        </p:spPr>
        <p:txBody>
          <a:bodyPr wrap="none" rtlCol="0">
            <a:spAutoFit/>
          </a:bodyPr>
          <a:lstStyle/>
          <a:p>
            <a:r>
              <a:rPr kumimoji="1" lang="ja-JP" altLang="en-US" sz="2000"/>
              <a:t>マルコフ行列の最大固有値の絶対値は</a:t>
            </a:r>
            <a:r>
              <a:rPr kumimoji="1" lang="en-US" altLang="ja-JP" sz="2000" dirty="0"/>
              <a:t>1</a:t>
            </a:r>
            <a:r>
              <a:rPr kumimoji="1" lang="ja-JP" altLang="en-US" sz="2000"/>
              <a:t>であるから、</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F006139-3AB2-2E15-2038-A7A6860C4542}"/>
                  </a:ext>
                </a:extLst>
              </p:cNvPr>
              <p:cNvSpPr txBox="1"/>
              <p:nvPr/>
            </p:nvSpPr>
            <p:spPr>
              <a:xfrm>
                <a:off x="1043271" y="4016678"/>
                <a:ext cx="29413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𝜆</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|&gt;</m:t>
                      </m:r>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𝜆</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rPr>
                        <m:t>&gt;|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𝜆</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7" name="テキスト ボックス 16">
                <a:extLst>
                  <a:ext uri="{FF2B5EF4-FFF2-40B4-BE49-F238E27FC236}">
                    <a16:creationId xmlns:a16="http://schemas.microsoft.com/office/drawing/2014/main" id="{9F006139-3AB2-2E15-2038-A7A6860C4542}"/>
                  </a:ext>
                </a:extLst>
              </p:cNvPr>
              <p:cNvSpPr txBox="1">
                <a:spLocks noRot="1" noChangeAspect="1" noMove="1" noResize="1" noEditPoints="1" noAdjustHandles="1" noChangeArrowheads="1" noChangeShapeType="1" noTextEdit="1"/>
              </p:cNvSpPr>
              <p:nvPr/>
            </p:nvSpPr>
            <p:spPr>
              <a:xfrm>
                <a:off x="1043271" y="4016678"/>
                <a:ext cx="2941318" cy="369332"/>
              </a:xfrm>
              <a:prstGeom prst="rect">
                <a:avLst/>
              </a:prstGeom>
              <a:blipFill>
                <a:blip r:embed="rId4"/>
                <a:stretch>
                  <a:fillRect l="-1724" r="-3017" b="-3333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684C9D50-96CE-5E30-D8DD-9543FA3CF12C}"/>
              </a:ext>
            </a:extLst>
          </p:cNvPr>
          <p:cNvSpPr txBox="1"/>
          <p:nvPr/>
        </p:nvSpPr>
        <p:spPr>
          <a:xfrm>
            <a:off x="4002452" y="4029225"/>
            <a:ext cx="1210588" cy="400110"/>
          </a:xfrm>
          <a:prstGeom prst="rect">
            <a:avLst/>
          </a:prstGeom>
          <a:noFill/>
        </p:spPr>
        <p:txBody>
          <a:bodyPr wrap="none" rtlCol="0">
            <a:spAutoFit/>
          </a:bodyPr>
          <a:lstStyle/>
          <a:p>
            <a:r>
              <a:rPr kumimoji="1" lang="ja-JP" altLang="en-US" sz="2000"/>
              <a:t>とすると</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5FF0BDC-48CF-15B5-9DA2-78055FEFD75E}"/>
                  </a:ext>
                </a:extLst>
              </p:cNvPr>
              <p:cNvSpPr txBox="1"/>
              <p:nvPr/>
            </p:nvSpPr>
            <p:spPr>
              <a:xfrm>
                <a:off x="3192865" y="4612699"/>
                <a:ext cx="1583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𝑀</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a:rPr kumimoji="1" lang="en-US" altLang="ja-JP" sz="2800" b="0" i="1" smtClean="0">
                              <a:latin typeface="Cambria Math" panose="02040503050406030204" pitchFamily="18" charset="0"/>
                            </a:rPr>
                            <m:t>1</m:t>
                          </m:r>
                        </m:sub>
                      </m:sSub>
                    </m:oMath>
                  </m:oMathPara>
                </a14:m>
                <a:endParaRPr kumimoji="1" lang="ja-JP" altLang="en-US" sz="2800"/>
              </a:p>
            </p:txBody>
          </p:sp>
        </mc:Choice>
        <mc:Fallback xmlns="">
          <p:sp>
            <p:nvSpPr>
              <p:cNvPr id="19" name="テキスト ボックス 18">
                <a:extLst>
                  <a:ext uri="{FF2B5EF4-FFF2-40B4-BE49-F238E27FC236}">
                    <a16:creationId xmlns:a16="http://schemas.microsoft.com/office/drawing/2014/main" id="{05FF0BDC-48CF-15B5-9DA2-78055FEFD75E}"/>
                  </a:ext>
                </a:extLst>
              </p:cNvPr>
              <p:cNvSpPr txBox="1">
                <a:spLocks noRot="1" noChangeAspect="1" noMove="1" noResize="1" noEditPoints="1" noAdjustHandles="1" noChangeArrowheads="1" noChangeShapeType="1" noTextEdit="1"/>
              </p:cNvSpPr>
              <p:nvPr/>
            </p:nvSpPr>
            <p:spPr>
              <a:xfrm>
                <a:off x="3192865" y="4612699"/>
                <a:ext cx="1583447" cy="430887"/>
              </a:xfrm>
              <a:prstGeom prst="rect">
                <a:avLst/>
              </a:prstGeom>
              <a:blipFill>
                <a:blip r:embed="rId5"/>
                <a:stretch>
                  <a:fillRect l="-3968" t="-38235" r="-79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604A016-D5F0-199C-345A-E62020148464}"/>
                  </a:ext>
                </a:extLst>
              </p:cNvPr>
              <p:cNvSpPr txBox="1"/>
              <p:nvPr/>
            </p:nvSpPr>
            <p:spPr>
              <a:xfrm>
                <a:off x="3151896" y="2783717"/>
                <a:ext cx="17970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𝑀</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𝜆</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0604A016-D5F0-199C-345A-E62020148464}"/>
                  </a:ext>
                </a:extLst>
              </p:cNvPr>
              <p:cNvSpPr txBox="1">
                <a:spLocks noRot="1" noChangeAspect="1" noMove="1" noResize="1" noEditPoints="1" noAdjustHandles="1" noChangeArrowheads="1" noChangeShapeType="1" noTextEdit="1"/>
              </p:cNvSpPr>
              <p:nvPr/>
            </p:nvSpPr>
            <p:spPr>
              <a:xfrm>
                <a:off x="3151896" y="2783717"/>
                <a:ext cx="1797094" cy="430887"/>
              </a:xfrm>
              <a:prstGeom prst="rect">
                <a:avLst/>
              </a:prstGeom>
              <a:blipFill>
                <a:blip r:embed="rId6"/>
                <a:stretch>
                  <a:fillRect l="-4225" t="-38235" r="-704" b="-20588"/>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CA2BA40E-476E-3B40-7230-BFE9783A5C52}"/>
              </a:ext>
            </a:extLst>
          </p:cNvPr>
          <p:cNvSpPr txBox="1"/>
          <p:nvPr/>
        </p:nvSpPr>
        <p:spPr>
          <a:xfrm>
            <a:off x="557937" y="5161782"/>
            <a:ext cx="3005951" cy="400110"/>
          </a:xfrm>
          <a:prstGeom prst="rect">
            <a:avLst/>
          </a:prstGeom>
          <a:noFill/>
        </p:spPr>
        <p:txBody>
          <a:bodyPr wrap="none" rtlCol="0">
            <a:spAutoFit/>
          </a:bodyPr>
          <a:lstStyle/>
          <a:p>
            <a:r>
              <a:rPr kumimoji="1" lang="ja-JP" altLang="en-US" sz="2000"/>
              <a:t>定常状態が存在するなら</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9243C2B-1E3B-1DC7-E2D0-9B881D8FFE48}"/>
                  </a:ext>
                </a:extLst>
              </p:cNvPr>
              <p:cNvSpPr txBox="1"/>
              <p:nvPr/>
            </p:nvSpPr>
            <p:spPr>
              <a:xfrm>
                <a:off x="3563888" y="5064650"/>
                <a:ext cx="24997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𝑀</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2" name="テキスト ボックス 21">
                <a:extLst>
                  <a:ext uri="{FF2B5EF4-FFF2-40B4-BE49-F238E27FC236}">
                    <a16:creationId xmlns:a16="http://schemas.microsoft.com/office/drawing/2014/main" id="{C9243C2B-1E3B-1DC7-E2D0-9B881D8FFE48}"/>
                  </a:ext>
                </a:extLst>
              </p:cNvPr>
              <p:cNvSpPr txBox="1">
                <a:spLocks noRot="1" noChangeAspect="1" noMove="1" noResize="1" noEditPoints="1" noAdjustHandles="1" noChangeArrowheads="1" noChangeShapeType="1" noTextEdit="1"/>
              </p:cNvSpPr>
              <p:nvPr/>
            </p:nvSpPr>
            <p:spPr>
              <a:xfrm>
                <a:off x="3563888" y="5064650"/>
                <a:ext cx="2499722" cy="430887"/>
              </a:xfrm>
              <a:prstGeom prst="rect">
                <a:avLst/>
              </a:prstGeom>
              <a:blipFill>
                <a:blip r:embed="rId7"/>
                <a:stretch>
                  <a:fillRect l="-2525" t="-34286" r="-4040" b="-34286"/>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FBB1981E-1178-6734-8BF3-CB85F50173EB}"/>
              </a:ext>
            </a:extLst>
          </p:cNvPr>
          <p:cNvSpPr txBox="1"/>
          <p:nvPr/>
        </p:nvSpPr>
        <p:spPr>
          <a:xfrm>
            <a:off x="6028245" y="5095427"/>
            <a:ext cx="1467068" cy="400110"/>
          </a:xfrm>
          <a:prstGeom prst="rect">
            <a:avLst/>
          </a:prstGeom>
          <a:noFill/>
        </p:spPr>
        <p:txBody>
          <a:bodyPr wrap="none" rtlCol="0">
            <a:spAutoFit/>
          </a:bodyPr>
          <a:lstStyle/>
          <a:p>
            <a:r>
              <a:rPr kumimoji="1" lang="ja-JP" altLang="en-US" sz="2000"/>
              <a:t>であるから</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195789C-1112-D750-A3D5-DC8EE6D86932}"/>
                  </a:ext>
                </a:extLst>
              </p:cNvPr>
              <p:cNvSpPr txBox="1"/>
              <p:nvPr/>
            </p:nvSpPr>
            <p:spPr>
              <a:xfrm>
                <a:off x="3049685" y="5613733"/>
                <a:ext cx="17266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a:rPr kumimoji="1" lang="en-US" altLang="ja-JP" sz="2800" b="0" i="1" smtClean="0">
                              <a:latin typeface="Cambria Math" panose="02040503050406030204" pitchFamily="18" charset="0"/>
                            </a:rPr>
                            <m:t>1</m:t>
                          </m:r>
                        </m:sub>
                      </m:sSub>
                    </m:oMath>
                  </m:oMathPara>
                </a14:m>
                <a:endParaRPr kumimoji="1" lang="ja-JP" altLang="en-US" sz="2800"/>
              </a:p>
            </p:txBody>
          </p:sp>
        </mc:Choice>
        <mc:Fallback xmlns="">
          <p:sp>
            <p:nvSpPr>
              <p:cNvPr id="24" name="テキスト ボックス 23">
                <a:extLst>
                  <a:ext uri="{FF2B5EF4-FFF2-40B4-BE49-F238E27FC236}">
                    <a16:creationId xmlns:a16="http://schemas.microsoft.com/office/drawing/2014/main" id="{3195789C-1112-D750-A3D5-DC8EE6D86932}"/>
                  </a:ext>
                </a:extLst>
              </p:cNvPr>
              <p:cNvSpPr txBox="1">
                <a:spLocks noRot="1" noChangeAspect="1" noMove="1" noResize="1" noEditPoints="1" noAdjustHandles="1" noChangeArrowheads="1" noChangeShapeType="1" noTextEdit="1"/>
              </p:cNvSpPr>
              <p:nvPr/>
            </p:nvSpPr>
            <p:spPr>
              <a:xfrm>
                <a:off x="3049685" y="5613733"/>
                <a:ext cx="1726627" cy="430887"/>
              </a:xfrm>
              <a:prstGeom prst="rect">
                <a:avLst/>
              </a:prstGeom>
              <a:blipFill>
                <a:blip r:embed="rId8"/>
                <a:stretch>
                  <a:fillRect l="-4380" t="-37143" r="-730" b="-34286"/>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A19FAA0-8321-55BF-DDC0-4C0028B26C60}"/>
              </a:ext>
            </a:extLst>
          </p:cNvPr>
          <p:cNvSpPr txBox="1"/>
          <p:nvPr/>
        </p:nvSpPr>
        <p:spPr>
          <a:xfrm>
            <a:off x="848060" y="6192351"/>
            <a:ext cx="7109639" cy="369332"/>
          </a:xfrm>
          <a:prstGeom prst="rect">
            <a:avLst/>
          </a:prstGeom>
          <a:noFill/>
        </p:spPr>
        <p:txBody>
          <a:bodyPr wrap="none" rtlCol="0">
            <a:spAutoFit/>
          </a:bodyPr>
          <a:lstStyle/>
          <a:p>
            <a:r>
              <a:rPr kumimoji="1" lang="ja-JP" altLang="en-US">
                <a:solidFill>
                  <a:srgbClr val="FF0000"/>
                </a:solidFill>
              </a:rPr>
              <a:t>定常状態とは、マルコフ行列の最大固有値に対応する固有ベクトル</a:t>
            </a:r>
          </a:p>
        </p:txBody>
      </p:sp>
    </p:spTree>
    <p:extLst>
      <p:ext uri="{BB962C8B-B14F-4D97-AF65-F5344CB8AC3E}">
        <p14:creationId xmlns:p14="http://schemas.microsoft.com/office/powerpoint/2010/main" val="185651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9E2B0F-22D3-E9ED-F565-201181EBB2B8}"/>
              </a:ext>
            </a:extLst>
          </p:cNvPr>
          <p:cNvSpPr>
            <a:spLocks noGrp="1"/>
          </p:cNvSpPr>
          <p:nvPr>
            <p:ph type="body" sz="quarter" idx="10"/>
          </p:nvPr>
        </p:nvSpPr>
        <p:spPr/>
        <p:txBody>
          <a:bodyPr/>
          <a:lstStyle/>
          <a:p>
            <a:r>
              <a:rPr kumimoji="1" lang="ja-JP" altLang="en-US"/>
              <a:t>詳細釣り合い条件</a:t>
            </a:r>
          </a:p>
        </p:txBody>
      </p:sp>
      <p:sp>
        <p:nvSpPr>
          <p:cNvPr id="10" name="テキスト ボックス 9">
            <a:extLst>
              <a:ext uri="{FF2B5EF4-FFF2-40B4-BE49-F238E27FC236}">
                <a16:creationId xmlns:a16="http://schemas.microsoft.com/office/drawing/2014/main" id="{63EF9657-8780-D22F-25C2-BEDB832BFA76}"/>
              </a:ext>
            </a:extLst>
          </p:cNvPr>
          <p:cNvSpPr txBox="1"/>
          <p:nvPr/>
        </p:nvSpPr>
        <p:spPr>
          <a:xfrm>
            <a:off x="215516" y="908720"/>
            <a:ext cx="8712968" cy="830997"/>
          </a:xfrm>
          <a:prstGeom prst="rect">
            <a:avLst/>
          </a:prstGeom>
          <a:noFill/>
        </p:spPr>
        <p:txBody>
          <a:bodyPr wrap="square" rtlCol="0">
            <a:spAutoFit/>
          </a:bodyPr>
          <a:lstStyle/>
          <a:p>
            <a:r>
              <a:rPr kumimoji="1" lang="ja-JP" altLang="en-US" sz="2400"/>
              <a:t>定常状態はマルコフ行列の最大固有状態だが、行列の対角化をせずに定常状態を求めたい</a:t>
            </a:r>
            <a:endParaRPr kumimoji="1"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17E7938-913F-180B-9252-89C266686963}"/>
                  </a:ext>
                </a:extLst>
              </p:cNvPr>
              <p:cNvSpPr txBox="1"/>
              <p:nvPr/>
            </p:nvSpPr>
            <p:spPr>
              <a:xfrm>
                <a:off x="683568" y="1875228"/>
                <a:ext cx="2193741" cy="1135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𝜋</m:t>
                                    </m:r>
                                  </m:e>
                                  <m:sub>
                                    <m:r>
                                      <a:rPr kumimoji="1" lang="en-US" altLang="ja-JP" sz="2800" b="0" i="1" smtClean="0">
                                        <a:latin typeface="Cambria Math" panose="02040503050406030204" pitchFamily="18" charset="0"/>
                                      </a:rPr>
                                      <m:t>1</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𝜋</m:t>
                                    </m:r>
                                  </m:e>
                                  <m:sub>
                                    <m:r>
                                      <a:rPr kumimoji="1" lang="en-US" altLang="ja-JP" sz="2800" b="0" i="1" smtClean="0">
                                        <a:latin typeface="Cambria Math" panose="02040503050406030204" pitchFamily="18" charset="0"/>
                                      </a:rPr>
                                      <m:t>2</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𝜋</m:t>
                                    </m:r>
                                  </m:e>
                                  <m:sub>
                                    <m:r>
                                      <a:rPr kumimoji="1" lang="en-US" altLang="ja-JP" sz="2800" b="0" i="1" smtClean="0">
                                        <a:latin typeface="Cambria Math" panose="02040503050406030204" pitchFamily="18" charset="0"/>
                                      </a:rPr>
                                      <m:t>3</m:t>
                                    </m:r>
                                  </m:sub>
                                </m:sSub>
                              </m:e>
                            </m:mr>
                          </m:m>
                        </m:e>
                      </m:d>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817E7938-913F-180B-9252-89C266686963}"/>
                  </a:ext>
                </a:extLst>
              </p:cNvPr>
              <p:cNvSpPr txBox="1">
                <a:spLocks noRot="1" noChangeAspect="1" noMove="1" noResize="1" noEditPoints="1" noAdjustHandles="1" noChangeArrowheads="1" noChangeShapeType="1" noTextEdit="1"/>
              </p:cNvSpPr>
              <p:nvPr/>
            </p:nvSpPr>
            <p:spPr>
              <a:xfrm>
                <a:off x="683568" y="1875228"/>
                <a:ext cx="2193741" cy="1135375"/>
              </a:xfrm>
              <a:prstGeom prst="rect">
                <a:avLst/>
              </a:prstGeom>
              <a:blipFill>
                <a:blip r:embed="rId2"/>
                <a:stretch>
                  <a:fillRect l="-2874" b="-54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4AC7251-B686-96C9-36A0-53A6816B390D}"/>
                  </a:ext>
                </a:extLst>
              </p:cNvPr>
              <p:cNvSpPr txBox="1"/>
              <p:nvPr/>
            </p:nvSpPr>
            <p:spPr>
              <a:xfrm>
                <a:off x="3347864" y="2212082"/>
                <a:ext cx="5190588"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𝑖</m:t>
                        </m:r>
                      </m:sub>
                    </m:sSub>
                  </m:oMath>
                </a14:m>
                <a:r>
                  <a:rPr kumimoji="1" lang="ja-JP" altLang="en-US" sz="2400"/>
                  <a:t>定常状態において状態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a:t>にいる確率</a:t>
                </a:r>
              </a:p>
            </p:txBody>
          </p:sp>
        </mc:Choice>
        <mc:Fallback xmlns="">
          <p:sp>
            <p:nvSpPr>
              <p:cNvPr id="12" name="テキスト ボックス 11">
                <a:extLst>
                  <a:ext uri="{FF2B5EF4-FFF2-40B4-BE49-F238E27FC236}">
                    <a16:creationId xmlns:a16="http://schemas.microsoft.com/office/drawing/2014/main" id="{A4AC7251-B686-96C9-36A0-53A6816B390D}"/>
                  </a:ext>
                </a:extLst>
              </p:cNvPr>
              <p:cNvSpPr txBox="1">
                <a:spLocks noRot="1" noChangeAspect="1" noMove="1" noResize="1" noEditPoints="1" noAdjustHandles="1" noChangeArrowheads="1" noChangeShapeType="1" noTextEdit="1"/>
              </p:cNvSpPr>
              <p:nvPr/>
            </p:nvSpPr>
            <p:spPr>
              <a:xfrm>
                <a:off x="3347864" y="2212082"/>
                <a:ext cx="5190588" cy="461665"/>
              </a:xfrm>
              <a:prstGeom prst="rect">
                <a:avLst/>
              </a:prstGeom>
              <a:blipFill>
                <a:blip r:embed="rId3"/>
                <a:stretch>
                  <a:fillRect t="-13514" r="-732" b="-2702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FD385FA-A108-90DE-30DE-2C0CC72F7A63}"/>
              </a:ext>
            </a:extLst>
          </p:cNvPr>
          <p:cNvSpPr txBox="1"/>
          <p:nvPr/>
        </p:nvSpPr>
        <p:spPr>
          <a:xfrm>
            <a:off x="323528" y="3356992"/>
            <a:ext cx="6482865" cy="400110"/>
          </a:xfrm>
          <a:prstGeom prst="rect">
            <a:avLst/>
          </a:prstGeom>
          <a:noFill/>
        </p:spPr>
        <p:txBody>
          <a:bodyPr wrap="none" rtlCol="0">
            <a:spAutoFit/>
          </a:bodyPr>
          <a:lstStyle/>
          <a:p>
            <a:r>
              <a:rPr kumimoji="1" lang="ja-JP" altLang="en-US" sz="2000"/>
              <a:t>ここで、マルコフ遷移図のある</a:t>
            </a:r>
            <a:r>
              <a:rPr kumimoji="1" lang="en-US" altLang="ja-JP" sz="2000" dirty="0"/>
              <a:t>2</a:t>
            </a:r>
            <a:r>
              <a:rPr kumimoji="1" lang="ja-JP" altLang="en-US" sz="2000"/>
              <a:t>状態の遷移に注目する</a:t>
            </a:r>
          </a:p>
        </p:txBody>
      </p:sp>
      <p:grpSp>
        <p:nvGrpSpPr>
          <p:cNvPr id="14" name="グループ化 13">
            <a:extLst>
              <a:ext uri="{FF2B5EF4-FFF2-40B4-BE49-F238E27FC236}">
                <a16:creationId xmlns:a16="http://schemas.microsoft.com/office/drawing/2014/main" id="{A5A24321-B22F-FA2C-7BB9-1F05A463A259}"/>
              </a:ext>
            </a:extLst>
          </p:cNvPr>
          <p:cNvGrpSpPr/>
          <p:nvPr/>
        </p:nvGrpSpPr>
        <p:grpSpPr>
          <a:xfrm>
            <a:off x="2339752" y="4103491"/>
            <a:ext cx="2936584" cy="2030002"/>
            <a:chOff x="1230562" y="1770270"/>
            <a:chExt cx="7087598" cy="4899517"/>
          </a:xfrm>
        </p:grpSpPr>
        <p:sp>
          <p:nvSpPr>
            <p:cNvPr id="15" name="円/楕円 14">
              <a:extLst>
                <a:ext uri="{FF2B5EF4-FFF2-40B4-BE49-F238E27FC236}">
                  <a16:creationId xmlns:a16="http://schemas.microsoft.com/office/drawing/2014/main" id="{ACA97C7D-34BD-E291-2F8B-11AAEAB80241}"/>
                </a:ext>
              </a:extLst>
            </p:cNvPr>
            <p:cNvSpPr/>
            <p:nvPr/>
          </p:nvSpPr>
          <p:spPr>
            <a:xfrm>
              <a:off x="4064653" y="2564904"/>
              <a:ext cx="1014694" cy="101469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1</a:t>
              </a:r>
              <a:endParaRPr kumimoji="1" lang="ja-JP" altLang="en-US" sz="2800">
                <a:solidFill>
                  <a:schemeClr val="bg1"/>
                </a:solidFill>
              </a:endParaRPr>
            </a:p>
          </p:txBody>
        </p:sp>
        <p:sp>
          <p:nvSpPr>
            <p:cNvPr id="16" name="円/楕円 15">
              <a:extLst>
                <a:ext uri="{FF2B5EF4-FFF2-40B4-BE49-F238E27FC236}">
                  <a16:creationId xmlns:a16="http://schemas.microsoft.com/office/drawing/2014/main" id="{A6D3F90D-0343-B512-4A0F-FE08B57950CE}"/>
                </a:ext>
              </a:extLst>
            </p:cNvPr>
            <p:cNvSpPr/>
            <p:nvPr/>
          </p:nvSpPr>
          <p:spPr>
            <a:xfrm>
              <a:off x="2480477" y="5081148"/>
              <a:ext cx="1014694" cy="1014694"/>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a:t>
              </a:r>
              <a:endParaRPr kumimoji="1" lang="ja-JP" altLang="en-US" sz="2800">
                <a:solidFill>
                  <a:schemeClr val="tx1"/>
                </a:solidFill>
              </a:endParaRPr>
            </a:p>
          </p:txBody>
        </p:sp>
        <p:sp>
          <p:nvSpPr>
            <p:cNvPr id="17" name="円/楕円 16">
              <a:extLst>
                <a:ext uri="{FF2B5EF4-FFF2-40B4-BE49-F238E27FC236}">
                  <a16:creationId xmlns:a16="http://schemas.microsoft.com/office/drawing/2014/main" id="{31BB3C25-0BE1-3048-BFD5-74E15237406C}"/>
                </a:ext>
              </a:extLst>
            </p:cNvPr>
            <p:cNvSpPr/>
            <p:nvPr/>
          </p:nvSpPr>
          <p:spPr>
            <a:xfrm>
              <a:off x="5648829" y="5081148"/>
              <a:ext cx="1014694" cy="101469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a:t>
              </a:r>
              <a:endParaRPr kumimoji="1" lang="ja-JP" altLang="en-US" sz="2800">
                <a:solidFill>
                  <a:schemeClr val="tx1"/>
                </a:solidFill>
              </a:endParaRPr>
            </a:p>
          </p:txBody>
        </p:sp>
        <p:cxnSp>
          <p:nvCxnSpPr>
            <p:cNvPr id="18" name="直線矢印コネクタ 17">
              <a:extLst>
                <a:ext uri="{FF2B5EF4-FFF2-40B4-BE49-F238E27FC236}">
                  <a16:creationId xmlns:a16="http://schemas.microsoft.com/office/drawing/2014/main" id="{832BDDF4-A6E4-BDEB-3C96-871D395BA381}"/>
                </a:ext>
              </a:extLst>
            </p:cNvPr>
            <p:cNvCxnSpPr/>
            <p:nvPr/>
          </p:nvCxnSpPr>
          <p:spPr>
            <a:xfrm flipH="1">
              <a:off x="3136776" y="357959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1C17D37-276E-DC3D-0AC3-6C7C765EABE8}"/>
                </a:ext>
              </a:extLst>
            </p:cNvPr>
            <p:cNvCxnSpPr/>
            <p:nvPr/>
          </p:nvCxnSpPr>
          <p:spPr>
            <a:xfrm flipH="1">
              <a:off x="3495170" y="3790313"/>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BE2B16E-3D84-ECA8-78DA-F55EF504649F}"/>
                </a:ext>
              </a:extLst>
            </p:cNvPr>
            <p:cNvCxnSpPr>
              <a:cxnSpLocks/>
            </p:cNvCxnSpPr>
            <p:nvPr/>
          </p:nvCxnSpPr>
          <p:spPr>
            <a:xfrm rot="17353769" flipH="1">
              <a:off x="5054305" y="378106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8FDCFA2-ECE7-AA2B-4D9F-4045DC6CC62E}"/>
                </a:ext>
              </a:extLst>
            </p:cNvPr>
            <p:cNvCxnSpPr>
              <a:cxnSpLocks/>
            </p:cNvCxnSpPr>
            <p:nvPr/>
          </p:nvCxnSpPr>
          <p:spPr>
            <a:xfrm rot="17353769" flipH="1">
              <a:off x="5395896" y="3539945"/>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450C234-22E3-6DCE-669A-F9C027AA5D8E}"/>
                </a:ext>
              </a:extLst>
            </p:cNvPr>
            <p:cNvCxnSpPr>
              <a:cxnSpLocks/>
            </p:cNvCxnSpPr>
            <p:nvPr/>
          </p:nvCxnSpPr>
          <p:spPr>
            <a:xfrm flipH="1">
              <a:off x="3971630" y="5547977"/>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932A4A4-5E48-5700-A0F8-A41115CA8E6B}"/>
                </a:ext>
              </a:extLst>
            </p:cNvPr>
            <p:cNvCxnSpPr/>
            <p:nvPr/>
          </p:nvCxnSpPr>
          <p:spPr>
            <a:xfrm>
              <a:off x="3971630" y="6021288"/>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フリーフォーム 23">
              <a:extLst>
                <a:ext uri="{FF2B5EF4-FFF2-40B4-BE49-F238E27FC236}">
                  <a16:creationId xmlns:a16="http://schemas.microsoft.com/office/drawing/2014/main" id="{72926708-F3E5-7E6B-3C24-A31EA644DB41}"/>
                </a:ext>
              </a:extLst>
            </p:cNvPr>
            <p:cNvSpPr/>
            <p:nvPr/>
          </p:nvSpPr>
          <p:spPr>
            <a:xfrm rot="2700000">
              <a:off x="4984048" y="2061183"/>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5" name="フリーフォーム 24">
              <a:extLst>
                <a:ext uri="{FF2B5EF4-FFF2-40B4-BE49-F238E27FC236}">
                  <a16:creationId xmlns:a16="http://schemas.microsoft.com/office/drawing/2014/main" id="{301C7971-2A52-4B89-25A1-DE5E5D907842}"/>
                </a:ext>
              </a:extLst>
            </p:cNvPr>
            <p:cNvSpPr/>
            <p:nvPr/>
          </p:nvSpPr>
          <p:spPr>
            <a:xfrm rot="5400000">
              <a:off x="6810579" y="5499808"/>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フリーフォーム 25">
              <a:extLst>
                <a:ext uri="{FF2B5EF4-FFF2-40B4-BE49-F238E27FC236}">
                  <a16:creationId xmlns:a16="http://schemas.microsoft.com/office/drawing/2014/main" id="{3688C309-4CD4-BBBE-80BC-435239CFE356}"/>
                </a:ext>
              </a:extLst>
            </p:cNvPr>
            <p:cNvSpPr/>
            <p:nvPr/>
          </p:nvSpPr>
          <p:spPr>
            <a:xfrm rot="14211246">
              <a:off x="1869550" y="5621375"/>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7" name="テキスト ボックス 26">
              <a:extLst>
                <a:ext uri="{FF2B5EF4-FFF2-40B4-BE49-F238E27FC236}">
                  <a16:creationId xmlns:a16="http://schemas.microsoft.com/office/drawing/2014/main" id="{DDE080B3-531E-4B15-D268-D24988E98200}"/>
                </a:ext>
              </a:extLst>
            </p:cNvPr>
            <p:cNvSpPr txBox="1"/>
            <p:nvPr/>
          </p:nvSpPr>
          <p:spPr>
            <a:xfrm>
              <a:off x="5414201" y="1770270"/>
              <a:ext cx="917710" cy="631410"/>
            </a:xfrm>
            <a:prstGeom prst="rect">
              <a:avLst/>
            </a:prstGeom>
            <a:noFill/>
          </p:spPr>
          <p:txBody>
            <a:bodyPr wrap="none" rtlCol="0">
              <a:spAutoFit/>
            </a:bodyPr>
            <a:lstStyle/>
            <a:p>
              <a:r>
                <a:rPr kumimoji="1" lang="en-US" altLang="ja-JP" sz="1100" dirty="0">
                  <a:solidFill>
                    <a:srgbClr val="7030A0"/>
                  </a:solidFill>
                </a:rPr>
                <a:t>1/6</a:t>
              </a:r>
              <a:endParaRPr kumimoji="1" lang="ja-JP" altLang="en-US" sz="1100">
                <a:solidFill>
                  <a:srgbClr val="7030A0"/>
                </a:solidFill>
              </a:endParaRPr>
            </a:p>
          </p:txBody>
        </p:sp>
        <p:sp>
          <p:nvSpPr>
            <p:cNvPr id="28" name="テキスト ボックス 27">
              <a:extLst>
                <a:ext uri="{FF2B5EF4-FFF2-40B4-BE49-F238E27FC236}">
                  <a16:creationId xmlns:a16="http://schemas.microsoft.com/office/drawing/2014/main" id="{3647224F-C49C-F797-B515-15DD3D733048}"/>
                </a:ext>
              </a:extLst>
            </p:cNvPr>
            <p:cNvSpPr txBox="1"/>
            <p:nvPr/>
          </p:nvSpPr>
          <p:spPr>
            <a:xfrm>
              <a:off x="2843104" y="3599516"/>
              <a:ext cx="917710" cy="631410"/>
            </a:xfrm>
            <a:prstGeom prst="rect">
              <a:avLst/>
            </a:prstGeom>
            <a:noFill/>
          </p:spPr>
          <p:txBody>
            <a:bodyPr wrap="none" rtlCol="0">
              <a:spAutoFit/>
            </a:bodyPr>
            <a:lstStyle/>
            <a:p>
              <a:r>
                <a:rPr kumimoji="1" lang="en-US" altLang="ja-JP" sz="1100" dirty="0">
                  <a:solidFill>
                    <a:srgbClr val="7030A0"/>
                  </a:solidFill>
                </a:rPr>
                <a:t>1/3</a:t>
              </a:r>
              <a:endParaRPr kumimoji="1" lang="ja-JP" altLang="en-US" sz="1100">
                <a:solidFill>
                  <a:srgbClr val="7030A0"/>
                </a:solidFill>
              </a:endParaRPr>
            </a:p>
          </p:txBody>
        </p:sp>
        <p:sp>
          <p:nvSpPr>
            <p:cNvPr id="29" name="テキスト ボックス 28">
              <a:extLst>
                <a:ext uri="{FF2B5EF4-FFF2-40B4-BE49-F238E27FC236}">
                  <a16:creationId xmlns:a16="http://schemas.microsoft.com/office/drawing/2014/main" id="{70FDFD34-28C1-2051-32B1-1BAC3A8BC828}"/>
                </a:ext>
              </a:extLst>
            </p:cNvPr>
            <p:cNvSpPr txBox="1"/>
            <p:nvPr/>
          </p:nvSpPr>
          <p:spPr>
            <a:xfrm>
              <a:off x="4849133" y="4269439"/>
              <a:ext cx="917710" cy="631410"/>
            </a:xfrm>
            <a:prstGeom prst="rect">
              <a:avLst/>
            </a:prstGeom>
            <a:noFill/>
          </p:spPr>
          <p:txBody>
            <a:bodyPr wrap="none" rtlCol="0">
              <a:spAutoFit/>
            </a:bodyPr>
            <a:lstStyle/>
            <a:p>
              <a:r>
                <a:rPr kumimoji="1" lang="en-US" altLang="ja-JP" sz="1100" dirty="0">
                  <a:solidFill>
                    <a:srgbClr val="7030A0"/>
                  </a:solidFill>
                </a:rPr>
                <a:t>1/2</a:t>
              </a:r>
              <a:endParaRPr kumimoji="1" lang="ja-JP" altLang="en-US" sz="1100">
                <a:solidFill>
                  <a:srgbClr val="7030A0"/>
                </a:solidFill>
              </a:endParaRPr>
            </a:p>
          </p:txBody>
        </p:sp>
        <p:sp>
          <p:nvSpPr>
            <p:cNvPr id="30" name="テキスト ボックス 29">
              <a:extLst>
                <a:ext uri="{FF2B5EF4-FFF2-40B4-BE49-F238E27FC236}">
                  <a16:creationId xmlns:a16="http://schemas.microsoft.com/office/drawing/2014/main" id="{C41A0B4C-AC25-569F-D8A5-5C29E9AF8606}"/>
                </a:ext>
              </a:extLst>
            </p:cNvPr>
            <p:cNvSpPr txBox="1"/>
            <p:nvPr/>
          </p:nvSpPr>
          <p:spPr>
            <a:xfrm>
              <a:off x="1230562" y="5890832"/>
              <a:ext cx="917710" cy="631410"/>
            </a:xfrm>
            <a:prstGeom prst="rect">
              <a:avLst/>
            </a:prstGeom>
            <a:noFill/>
          </p:spPr>
          <p:txBody>
            <a:bodyPr wrap="none" rtlCol="0">
              <a:spAutoFit/>
            </a:bodyPr>
            <a:lstStyle/>
            <a:p>
              <a:r>
                <a:rPr kumimoji="1" lang="en-US" altLang="ja-JP" sz="1100" dirty="0">
                  <a:solidFill>
                    <a:srgbClr val="92D050"/>
                  </a:solidFill>
                </a:rPr>
                <a:t>1/3</a:t>
              </a:r>
              <a:endParaRPr kumimoji="1" lang="ja-JP" altLang="en-US" sz="1100">
                <a:solidFill>
                  <a:srgbClr val="92D050"/>
                </a:solidFill>
              </a:endParaRPr>
            </a:p>
          </p:txBody>
        </p:sp>
        <p:sp>
          <p:nvSpPr>
            <p:cNvPr id="31" name="テキスト ボックス 30">
              <a:extLst>
                <a:ext uri="{FF2B5EF4-FFF2-40B4-BE49-F238E27FC236}">
                  <a16:creationId xmlns:a16="http://schemas.microsoft.com/office/drawing/2014/main" id="{6D33A304-7B6B-050E-8051-BC1DC023DDC8}"/>
                </a:ext>
              </a:extLst>
            </p:cNvPr>
            <p:cNvSpPr txBox="1"/>
            <p:nvPr/>
          </p:nvSpPr>
          <p:spPr>
            <a:xfrm>
              <a:off x="7400450" y="5559533"/>
              <a:ext cx="917710" cy="631410"/>
            </a:xfrm>
            <a:prstGeom prst="rect">
              <a:avLst/>
            </a:prstGeom>
            <a:noFill/>
          </p:spPr>
          <p:txBody>
            <a:bodyPr wrap="none" rtlCol="0">
              <a:spAutoFit/>
            </a:bodyPr>
            <a:lstStyle/>
            <a:p>
              <a:r>
                <a:rPr kumimoji="1" lang="en-US" altLang="ja-JP" sz="1100" dirty="0">
                  <a:solidFill>
                    <a:srgbClr val="FFC000"/>
                  </a:solidFill>
                </a:rPr>
                <a:t>1/2</a:t>
              </a:r>
              <a:endParaRPr kumimoji="1" lang="ja-JP" altLang="en-US" sz="1100">
                <a:solidFill>
                  <a:srgbClr val="FFC000"/>
                </a:solidFill>
              </a:endParaRPr>
            </a:p>
          </p:txBody>
        </p:sp>
        <p:sp>
          <p:nvSpPr>
            <p:cNvPr id="32" name="テキスト ボックス 31">
              <a:extLst>
                <a:ext uri="{FF2B5EF4-FFF2-40B4-BE49-F238E27FC236}">
                  <a16:creationId xmlns:a16="http://schemas.microsoft.com/office/drawing/2014/main" id="{A5CC7137-7EC8-2B0F-095D-6EE035380066}"/>
                </a:ext>
              </a:extLst>
            </p:cNvPr>
            <p:cNvSpPr txBox="1"/>
            <p:nvPr/>
          </p:nvSpPr>
          <p:spPr>
            <a:xfrm>
              <a:off x="3725328" y="4241857"/>
              <a:ext cx="917710" cy="631410"/>
            </a:xfrm>
            <a:prstGeom prst="rect">
              <a:avLst/>
            </a:prstGeom>
            <a:noFill/>
          </p:spPr>
          <p:txBody>
            <a:bodyPr wrap="none" rtlCol="0">
              <a:spAutoFit/>
            </a:bodyPr>
            <a:lstStyle/>
            <a:p>
              <a:r>
                <a:rPr kumimoji="1" lang="en-US" altLang="ja-JP" sz="1100" dirty="0">
                  <a:solidFill>
                    <a:srgbClr val="92D050"/>
                  </a:solidFill>
                </a:rPr>
                <a:t>1/6</a:t>
              </a:r>
              <a:endParaRPr kumimoji="1" lang="ja-JP" altLang="en-US" sz="1100">
                <a:solidFill>
                  <a:srgbClr val="92D050"/>
                </a:solidFill>
              </a:endParaRPr>
            </a:p>
          </p:txBody>
        </p:sp>
        <p:sp>
          <p:nvSpPr>
            <p:cNvPr id="33" name="テキスト ボックス 32">
              <a:extLst>
                <a:ext uri="{FF2B5EF4-FFF2-40B4-BE49-F238E27FC236}">
                  <a16:creationId xmlns:a16="http://schemas.microsoft.com/office/drawing/2014/main" id="{3D8006D2-7D6B-9713-195E-7FF85FA081BD}"/>
                </a:ext>
              </a:extLst>
            </p:cNvPr>
            <p:cNvSpPr txBox="1"/>
            <p:nvPr/>
          </p:nvSpPr>
          <p:spPr>
            <a:xfrm>
              <a:off x="4204447" y="6038377"/>
              <a:ext cx="917710" cy="631410"/>
            </a:xfrm>
            <a:prstGeom prst="rect">
              <a:avLst/>
            </a:prstGeom>
            <a:noFill/>
          </p:spPr>
          <p:txBody>
            <a:bodyPr wrap="none" rtlCol="0">
              <a:spAutoFit/>
            </a:bodyPr>
            <a:lstStyle/>
            <a:p>
              <a:r>
                <a:rPr kumimoji="1" lang="en-US" altLang="ja-JP" sz="1100" dirty="0">
                  <a:solidFill>
                    <a:srgbClr val="92D050"/>
                  </a:solidFill>
                </a:rPr>
                <a:t>1/2</a:t>
              </a:r>
              <a:endParaRPr kumimoji="1" lang="ja-JP" altLang="en-US" sz="1100">
                <a:solidFill>
                  <a:srgbClr val="92D050"/>
                </a:solidFill>
              </a:endParaRPr>
            </a:p>
          </p:txBody>
        </p:sp>
        <p:sp>
          <p:nvSpPr>
            <p:cNvPr id="34" name="テキスト ボックス 33">
              <a:extLst>
                <a:ext uri="{FF2B5EF4-FFF2-40B4-BE49-F238E27FC236}">
                  <a16:creationId xmlns:a16="http://schemas.microsoft.com/office/drawing/2014/main" id="{030EA1F3-DFD3-86AA-BF25-5C967B92607A}"/>
                </a:ext>
              </a:extLst>
            </p:cNvPr>
            <p:cNvSpPr txBox="1"/>
            <p:nvPr/>
          </p:nvSpPr>
          <p:spPr>
            <a:xfrm>
              <a:off x="5700622" y="3671447"/>
              <a:ext cx="917710" cy="631410"/>
            </a:xfrm>
            <a:prstGeom prst="rect">
              <a:avLst/>
            </a:prstGeom>
            <a:noFill/>
          </p:spPr>
          <p:txBody>
            <a:bodyPr wrap="none" rtlCol="0">
              <a:spAutoFit/>
            </a:bodyPr>
            <a:lstStyle/>
            <a:p>
              <a:r>
                <a:rPr kumimoji="1" lang="en-US" altLang="ja-JP" sz="1100" dirty="0">
                  <a:solidFill>
                    <a:srgbClr val="FFC000"/>
                  </a:solidFill>
                </a:rPr>
                <a:t>1/6</a:t>
              </a:r>
              <a:endParaRPr kumimoji="1" lang="ja-JP" altLang="en-US" sz="1100">
                <a:solidFill>
                  <a:srgbClr val="FFC000"/>
                </a:solidFill>
              </a:endParaRPr>
            </a:p>
          </p:txBody>
        </p:sp>
        <p:sp>
          <p:nvSpPr>
            <p:cNvPr id="35" name="テキスト ボックス 34">
              <a:extLst>
                <a:ext uri="{FF2B5EF4-FFF2-40B4-BE49-F238E27FC236}">
                  <a16:creationId xmlns:a16="http://schemas.microsoft.com/office/drawing/2014/main" id="{594AF152-EB72-8B38-E587-460FA3331022}"/>
                </a:ext>
              </a:extLst>
            </p:cNvPr>
            <p:cNvSpPr txBox="1"/>
            <p:nvPr/>
          </p:nvSpPr>
          <p:spPr>
            <a:xfrm>
              <a:off x="4204447" y="5060367"/>
              <a:ext cx="917710" cy="631410"/>
            </a:xfrm>
            <a:prstGeom prst="rect">
              <a:avLst/>
            </a:prstGeom>
            <a:noFill/>
          </p:spPr>
          <p:txBody>
            <a:bodyPr wrap="none" rtlCol="0">
              <a:spAutoFit/>
            </a:bodyPr>
            <a:lstStyle/>
            <a:p>
              <a:r>
                <a:rPr kumimoji="1" lang="en-US" altLang="ja-JP" sz="1100" dirty="0">
                  <a:solidFill>
                    <a:srgbClr val="FFC000"/>
                  </a:solidFill>
                </a:rPr>
                <a:t>1/3</a:t>
              </a:r>
              <a:endParaRPr kumimoji="1" lang="ja-JP" altLang="en-US" sz="1100">
                <a:solidFill>
                  <a:srgbClr val="FFC000"/>
                </a:solidFill>
              </a:endParaRPr>
            </a:p>
          </p:txBody>
        </p:sp>
      </p:grpSp>
      <p:sp>
        <p:nvSpPr>
          <p:cNvPr id="36" name="角丸四角形 35">
            <a:extLst>
              <a:ext uri="{FF2B5EF4-FFF2-40B4-BE49-F238E27FC236}">
                <a16:creationId xmlns:a16="http://schemas.microsoft.com/office/drawing/2014/main" id="{9D8AA3E5-2D42-226A-DD88-85FA8E9D48B2}"/>
              </a:ext>
            </a:extLst>
          </p:cNvPr>
          <p:cNvSpPr/>
          <p:nvPr/>
        </p:nvSpPr>
        <p:spPr>
          <a:xfrm rot="2333837">
            <a:off x="2983500" y="3671132"/>
            <a:ext cx="744336" cy="2947262"/>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300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0C5A67D-A3EC-3135-5620-F4F0A981090C}"/>
              </a:ext>
            </a:extLst>
          </p:cNvPr>
          <p:cNvSpPr>
            <a:spLocks noGrp="1"/>
          </p:cNvSpPr>
          <p:nvPr>
            <p:ph type="body" sz="quarter" idx="10"/>
          </p:nvPr>
        </p:nvSpPr>
        <p:spPr/>
        <p:txBody>
          <a:bodyPr/>
          <a:lstStyle/>
          <a:p>
            <a:r>
              <a:rPr kumimoji="1" lang="ja-JP" altLang="en-US"/>
              <a:t>詳細釣り合い条件</a:t>
            </a:r>
          </a:p>
        </p:txBody>
      </p:sp>
      <p:sp>
        <p:nvSpPr>
          <p:cNvPr id="3" name="円/楕円 2">
            <a:extLst>
              <a:ext uri="{FF2B5EF4-FFF2-40B4-BE49-F238E27FC236}">
                <a16:creationId xmlns:a16="http://schemas.microsoft.com/office/drawing/2014/main" id="{12464381-23E1-552D-CE4A-98EEF39199B0}"/>
              </a:ext>
            </a:extLst>
          </p:cNvPr>
          <p:cNvSpPr/>
          <p:nvPr/>
        </p:nvSpPr>
        <p:spPr>
          <a:xfrm>
            <a:off x="2554802"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tx1"/>
                </a:solidFill>
              </a:rPr>
              <a:t>1</a:t>
            </a:r>
            <a:endParaRPr kumimoji="1" lang="ja-JP" altLang="en-US" sz="4000">
              <a:solidFill>
                <a:schemeClr val="tx1"/>
              </a:solidFill>
            </a:endParaRPr>
          </a:p>
        </p:txBody>
      </p:sp>
      <p:sp>
        <p:nvSpPr>
          <p:cNvPr id="4" name="円/楕円 3">
            <a:extLst>
              <a:ext uri="{FF2B5EF4-FFF2-40B4-BE49-F238E27FC236}">
                <a16:creationId xmlns:a16="http://schemas.microsoft.com/office/drawing/2014/main" id="{D6CB75BE-175E-54C9-322F-6F0943B810A9}"/>
              </a:ext>
            </a:extLst>
          </p:cNvPr>
          <p:cNvSpPr/>
          <p:nvPr/>
        </p:nvSpPr>
        <p:spPr>
          <a:xfrm>
            <a:off x="5652120"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tx1"/>
                </a:solidFill>
              </a:rPr>
              <a:t>2</a:t>
            </a:r>
            <a:endParaRPr kumimoji="1" lang="ja-JP" altLang="en-US" sz="4000">
              <a:solidFill>
                <a:schemeClr val="tx1"/>
              </a:solidFill>
            </a:endParaRPr>
          </a:p>
        </p:txBody>
      </p:sp>
      <p:sp>
        <p:nvSpPr>
          <p:cNvPr id="5" name="フリーフォーム 4">
            <a:extLst>
              <a:ext uri="{FF2B5EF4-FFF2-40B4-BE49-F238E27FC236}">
                <a16:creationId xmlns:a16="http://schemas.microsoft.com/office/drawing/2014/main" id="{936D165E-F4CF-5786-DAB0-9A2546EB6863}"/>
              </a:ext>
            </a:extLst>
          </p:cNvPr>
          <p:cNvSpPr/>
          <p:nvPr/>
        </p:nvSpPr>
        <p:spPr>
          <a:xfrm rot="18815011">
            <a:off x="2203380" y="1319080"/>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 name="フリーフォーム 5">
            <a:extLst>
              <a:ext uri="{FF2B5EF4-FFF2-40B4-BE49-F238E27FC236}">
                <a16:creationId xmlns:a16="http://schemas.microsoft.com/office/drawing/2014/main" id="{A4D42D35-4239-079B-6E4F-5D1FE0C74E5E}"/>
              </a:ext>
            </a:extLst>
          </p:cNvPr>
          <p:cNvSpPr/>
          <p:nvPr/>
        </p:nvSpPr>
        <p:spPr>
          <a:xfrm rot="3600000">
            <a:off x="6509180" y="1384764"/>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8" name="直線矢印コネクタ 7">
            <a:extLst>
              <a:ext uri="{FF2B5EF4-FFF2-40B4-BE49-F238E27FC236}">
                <a16:creationId xmlns:a16="http://schemas.microsoft.com/office/drawing/2014/main" id="{40AEB25C-427E-761F-5995-74E62F0924B1}"/>
              </a:ext>
            </a:extLst>
          </p:cNvPr>
          <p:cNvCxnSpPr/>
          <p:nvPr/>
        </p:nvCxnSpPr>
        <p:spPr>
          <a:xfrm>
            <a:off x="3635896" y="1860850"/>
            <a:ext cx="18002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1A4CB1E-1875-2177-6619-2839882878E4}"/>
              </a:ext>
            </a:extLst>
          </p:cNvPr>
          <p:cNvCxnSpPr>
            <a:cxnSpLocks/>
          </p:cNvCxnSpPr>
          <p:nvPr/>
        </p:nvCxnSpPr>
        <p:spPr>
          <a:xfrm flipH="1">
            <a:off x="3634922" y="2361428"/>
            <a:ext cx="18011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9F84E42-6A0F-5270-7070-B90BD4D1C8B3}"/>
              </a:ext>
            </a:extLst>
          </p:cNvPr>
          <p:cNvSpPr txBox="1"/>
          <p:nvPr/>
        </p:nvSpPr>
        <p:spPr>
          <a:xfrm>
            <a:off x="4283968" y="1353316"/>
            <a:ext cx="505267" cy="369332"/>
          </a:xfrm>
          <a:prstGeom prst="rect">
            <a:avLst/>
          </a:prstGeom>
          <a:noFill/>
        </p:spPr>
        <p:txBody>
          <a:bodyPr wrap="none" rtlCol="0">
            <a:spAutoFit/>
          </a:bodyPr>
          <a:lstStyle/>
          <a:p>
            <a:r>
              <a:rPr kumimoji="1" lang="en-US" altLang="ja-JP" dirty="0"/>
              <a:t>1/3</a:t>
            </a:r>
            <a:endParaRPr kumimoji="1" lang="ja-JP" altLang="en-US"/>
          </a:p>
        </p:txBody>
      </p:sp>
      <p:sp>
        <p:nvSpPr>
          <p:cNvPr id="13" name="テキスト ボックス 12">
            <a:extLst>
              <a:ext uri="{FF2B5EF4-FFF2-40B4-BE49-F238E27FC236}">
                <a16:creationId xmlns:a16="http://schemas.microsoft.com/office/drawing/2014/main" id="{1F80D7FB-1E9D-0051-1FD8-05B9F03B54A4}"/>
              </a:ext>
            </a:extLst>
          </p:cNvPr>
          <p:cNvSpPr txBox="1"/>
          <p:nvPr/>
        </p:nvSpPr>
        <p:spPr>
          <a:xfrm>
            <a:off x="4268384" y="2469189"/>
            <a:ext cx="505267" cy="369332"/>
          </a:xfrm>
          <a:prstGeom prst="rect">
            <a:avLst/>
          </a:prstGeom>
          <a:noFill/>
        </p:spPr>
        <p:txBody>
          <a:bodyPr wrap="none" rtlCol="0">
            <a:spAutoFit/>
          </a:bodyPr>
          <a:lstStyle/>
          <a:p>
            <a:r>
              <a:rPr kumimoji="1" lang="en-US" altLang="ja-JP" dirty="0"/>
              <a:t>1/6</a:t>
            </a:r>
            <a:endParaRPr kumimoji="1" lang="ja-JP" altLang="en-US"/>
          </a:p>
        </p:txBody>
      </p:sp>
      <p:sp>
        <p:nvSpPr>
          <p:cNvPr id="15" name="テキスト ボックス 14">
            <a:extLst>
              <a:ext uri="{FF2B5EF4-FFF2-40B4-BE49-F238E27FC236}">
                <a16:creationId xmlns:a16="http://schemas.microsoft.com/office/drawing/2014/main" id="{54776A9D-526E-E98D-0E88-A62B9D42308A}"/>
              </a:ext>
            </a:extLst>
          </p:cNvPr>
          <p:cNvSpPr txBox="1"/>
          <p:nvPr/>
        </p:nvSpPr>
        <p:spPr>
          <a:xfrm>
            <a:off x="690707" y="2951946"/>
            <a:ext cx="5303055" cy="830997"/>
          </a:xfrm>
          <a:prstGeom prst="rect">
            <a:avLst/>
          </a:prstGeom>
          <a:noFill/>
        </p:spPr>
        <p:txBody>
          <a:bodyPr wrap="none" rtlCol="0">
            <a:spAutoFit/>
          </a:bodyPr>
          <a:lstStyle/>
          <a:p>
            <a:pPr marL="342900" indent="-342900">
              <a:buFont typeface="Arial" panose="020B0604020202020204" pitchFamily="34" charset="0"/>
              <a:buChar char="•"/>
            </a:pPr>
            <a:r>
              <a:rPr lang="ja-JP" altLang="en-US" sz="2400"/>
              <a:t>状態</a:t>
            </a:r>
            <a:r>
              <a:rPr lang="en-US" altLang="ja-JP" sz="2400" dirty="0"/>
              <a:t>1</a:t>
            </a:r>
            <a:r>
              <a:rPr lang="ja-JP" altLang="en-US" sz="2400"/>
              <a:t>から</a:t>
            </a:r>
            <a:r>
              <a:rPr lang="en-US" altLang="ja-JP" sz="2400" dirty="0"/>
              <a:t>2</a:t>
            </a:r>
            <a:r>
              <a:rPr lang="ja-JP" altLang="en-US" sz="2400"/>
              <a:t>へは確率</a:t>
            </a:r>
            <a:r>
              <a:rPr lang="en-US" altLang="ja-JP" sz="2400" dirty="0"/>
              <a:t>1/3</a:t>
            </a:r>
            <a:r>
              <a:rPr lang="ja-JP" altLang="en-US" sz="2400"/>
              <a:t>で遷移する</a:t>
            </a:r>
            <a:endParaRPr lang="en-US" altLang="ja-JP" sz="2400" dirty="0"/>
          </a:p>
          <a:p>
            <a:pPr marL="342900" indent="-342900">
              <a:buFont typeface="Arial" panose="020B0604020202020204" pitchFamily="34" charset="0"/>
              <a:buChar char="•"/>
            </a:pPr>
            <a:r>
              <a:rPr lang="ja-JP" altLang="en-US" sz="2400"/>
              <a:t>状態</a:t>
            </a:r>
            <a:r>
              <a:rPr lang="en-US" altLang="ja-JP" sz="2400" dirty="0"/>
              <a:t>2</a:t>
            </a:r>
            <a:r>
              <a:rPr lang="ja-JP" altLang="en-US" sz="2400"/>
              <a:t>から</a:t>
            </a:r>
            <a:r>
              <a:rPr lang="en-US" altLang="ja-JP" sz="2400" dirty="0"/>
              <a:t>1</a:t>
            </a:r>
            <a:r>
              <a:rPr lang="ja-JP" altLang="en-US" sz="2400"/>
              <a:t>へは確率</a:t>
            </a:r>
            <a:r>
              <a:rPr lang="en-US" altLang="ja-JP" sz="2400" dirty="0"/>
              <a:t>1/6</a:t>
            </a:r>
            <a:r>
              <a:rPr lang="ja-JP" altLang="en-US" sz="2400"/>
              <a:t>で遷移する</a:t>
            </a:r>
            <a:endParaRPr kumimoji="1" lang="ja-JP" altLang="en-US" sz="2400"/>
          </a:p>
        </p:txBody>
      </p:sp>
      <p:sp>
        <p:nvSpPr>
          <p:cNvPr id="18" name="テキスト ボックス 17">
            <a:extLst>
              <a:ext uri="{FF2B5EF4-FFF2-40B4-BE49-F238E27FC236}">
                <a16:creationId xmlns:a16="http://schemas.microsoft.com/office/drawing/2014/main" id="{B07DAFB1-6050-F203-98DC-966810C6EB9A}"/>
              </a:ext>
            </a:extLst>
          </p:cNvPr>
          <p:cNvSpPr txBox="1"/>
          <p:nvPr/>
        </p:nvSpPr>
        <p:spPr>
          <a:xfrm>
            <a:off x="690707" y="3777104"/>
            <a:ext cx="7432408" cy="461665"/>
          </a:xfrm>
          <a:prstGeom prst="rect">
            <a:avLst/>
          </a:prstGeom>
          <a:noFill/>
        </p:spPr>
        <p:txBody>
          <a:bodyPr wrap="square">
            <a:spAutoFit/>
          </a:bodyPr>
          <a:lstStyle/>
          <a:p>
            <a:r>
              <a:rPr kumimoji="1" lang="ja-JP" altLang="en-US" sz="2400"/>
              <a:t>定常状態なら、上記のやりとりで確率が変わらない</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7ECA856-B90D-6D4E-2543-AC4F3BA6A115}"/>
                  </a:ext>
                </a:extLst>
              </p:cNvPr>
              <p:cNvSpPr txBox="1"/>
              <p:nvPr/>
            </p:nvSpPr>
            <p:spPr>
              <a:xfrm>
                <a:off x="3609601" y="4369180"/>
                <a:ext cx="2098267"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3</m:t>
                              </m:r>
                            </m:den>
                          </m:f>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19" name="テキスト ボックス 18">
                <a:extLst>
                  <a:ext uri="{FF2B5EF4-FFF2-40B4-BE49-F238E27FC236}">
                    <a16:creationId xmlns:a16="http://schemas.microsoft.com/office/drawing/2014/main" id="{97ECA856-B90D-6D4E-2543-AC4F3BA6A115}"/>
                  </a:ext>
                </a:extLst>
              </p:cNvPr>
              <p:cNvSpPr txBox="1">
                <a:spLocks noRot="1" noChangeAspect="1" noMove="1" noResize="1" noEditPoints="1" noAdjustHandles="1" noChangeArrowheads="1" noChangeShapeType="1" noTextEdit="1"/>
              </p:cNvSpPr>
              <p:nvPr/>
            </p:nvSpPr>
            <p:spPr>
              <a:xfrm>
                <a:off x="3609601" y="4369180"/>
                <a:ext cx="2098267" cy="925190"/>
              </a:xfrm>
              <a:prstGeom prst="rect">
                <a:avLst/>
              </a:prstGeom>
              <a:blipFill>
                <a:blip r:embed="rId2"/>
                <a:stretch>
                  <a:fillRect l="-3614" t="-1370" r="-602" b="-13699"/>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E7250726-01F6-3619-5792-BEFADE1805EC}"/>
              </a:ext>
            </a:extLst>
          </p:cNvPr>
          <p:cNvSpPr txBox="1"/>
          <p:nvPr/>
        </p:nvSpPr>
        <p:spPr>
          <a:xfrm>
            <a:off x="1915355" y="5397813"/>
            <a:ext cx="2518638" cy="369332"/>
          </a:xfrm>
          <a:prstGeom prst="rect">
            <a:avLst/>
          </a:prstGeom>
          <a:noFill/>
        </p:spPr>
        <p:txBody>
          <a:bodyPr wrap="none" rtlCol="0">
            <a:spAutoFit/>
          </a:bodyPr>
          <a:lstStyle/>
          <a:p>
            <a:r>
              <a:rPr kumimoji="1" lang="ja-JP" altLang="en-US"/>
              <a:t>状態</a:t>
            </a:r>
            <a:r>
              <a:rPr kumimoji="1" lang="en-US" altLang="ja-JP" dirty="0"/>
              <a:t>1</a:t>
            </a:r>
            <a:r>
              <a:rPr kumimoji="1" lang="ja-JP" altLang="en-US"/>
              <a:t>から</a:t>
            </a:r>
            <a:r>
              <a:rPr kumimoji="1" lang="en-US" altLang="ja-JP" dirty="0"/>
              <a:t>2</a:t>
            </a:r>
            <a:r>
              <a:rPr kumimoji="1" lang="ja-JP" altLang="en-US"/>
              <a:t>に行く流れ</a:t>
            </a:r>
          </a:p>
        </p:txBody>
      </p:sp>
      <p:sp>
        <p:nvSpPr>
          <p:cNvPr id="21" name="テキスト ボックス 20">
            <a:extLst>
              <a:ext uri="{FF2B5EF4-FFF2-40B4-BE49-F238E27FC236}">
                <a16:creationId xmlns:a16="http://schemas.microsoft.com/office/drawing/2014/main" id="{82F1364C-CFE8-95CB-BB93-6EA7C533E62D}"/>
              </a:ext>
            </a:extLst>
          </p:cNvPr>
          <p:cNvSpPr txBox="1"/>
          <p:nvPr/>
        </p:nvSpPr>
        <p:spPr>
          <a:xfrm>
            <a:off x="4734443" y="5421362"/>
            <a:ext cx="2518638" cy="369332"/>
          </a:xfrm>
          <a:prstGeom prst="rect">
            <a:avLst/>
          </a:prstGeom>
          <a:noFill/>
        </p:spPr>
        <p:txBody>
          <a:bodyPr wrap="none" rtlCol="0">
            <a:spAutoFit/>
          </a:bodyPr>
          <a:lstStyle/>
          <a:p>
            <a:r>
              <a:rPr kumimoji="1" lang="ja-JP" altLang="en-US"/>
              <a:t>状態</a:t>
            </a:r>
            <a:r>
              <a:rPr lang="en-US" altLang="ja-JP" dirty="0"/>
              <a:t>2</a:t>
            </a:r>
            <a:r>
              <a:rPr kumimoji="1" lang="ja-JP" altLang="en-US"/>
              <a:t>から</a:t>
            </a:r>
            <a:r>
              <a:rPr kumimoji="1" lang="en-US" altLang="ja-JP" dirty="0"/>
              <a:t>1</a:t>
            </a:r>
            <a:r>
              <a:rPr kumimoji="1" lang="ja-JP" altLang="en-US"/>
              <a:t>に行く流れ</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036737C-86AB-D5E1-B16A-F34DA23E49AE}"/>
                  </a:ext>
                </a:extLst>
              </p:cNvPr>
              <p:cNvSpPr txBox="1"/>
              <p:nvPr/>
            </p:nvSpPr>
            <p:spPr>
              <a:xfrm>
                <a:off x="3275856" y="6032901"/>
                <a:ext cx="231627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=1:2</m:t>
                      </m:r>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A036737C-86AB-D5E1-B16A-F34DA23E49AE}"/>
                  </a:ext>
                </a:extLst>
              </p:cNvPr>
              <p:cNvSpPr txBox="1">
                <a:spLocks noRot="1" noChangeAspect="1" noMove="1" noResize="1" noEditPoints="1" noAdjustHandles="1" noChangeArrowheads="1" noChangeShapeType="1" noTextEdit="1"/>
              </p:cNvSpPr>
              <p:nvPr/>
            </p:nvSpPr>
            <p:spPr>
              <a:xfrm>
                <a:off x="3275856" y="6032901"/>
                <a:ext cx="2316275" cy="492443"/>
              </a:xfrm>
              <a:prstGeom prst="rect">
                <a:avLst/>
              </a:prstGeom>
              <a:blipFill>
                <a:blip r:embed="rId3"/>
                <a:stretch>
                  <a:fillRect l="-1087" r="-3261"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456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5FCB33-3F55-7FC6-D642-7DCB9E1FD454}"/>
              </a:ext>
            </a:extLst>
          </p:cNvPr>
          <p:cNvSpPr>
            <a:spLocks noGrp="1"/>
          </p:cNvSpPr>
          <p:nvPr>
            <p:ph type="body" sz="quarter" idx="10"/>
          </p:nvPr>
        </p:nvSpPr>
        <p:spPr/>
        <p:txBody>
          <a:bodyPr/>
          <a:lstStyle/>
          <a:p>
            <a:r>
              <a:rPr kumimoji="1" lang="ja-JP" altLang="en-US"/>
              <a:t>詳細釣り合い条件</a:t>
            </a:r>
          </a:p>
        </p:txBody>
      </p:sp>
      <p:sp>
        <p:nvSpPr>
          <p:cNvPr id="3" name="円/楕円 2">
            <a:extLst>
              <a:ext uri="{FF2B5EF4-FFF2-40B4-BE49-F238E27FC236}">
                <a16:creationId xmlns:a16="http://schemas.microsoft.com/office/drawing/2014/main" id="{840CF7B4-0BB8-6E3D-483B-59CAD5A38732}"/>
              </a:ext>
            </a:extLst>
          </p:cNvPr>
          <p:cNvSpPr/>
          <p:nvPr/>
        </p:nvSpPr>
        <p:spPr>
          <a:xfrm>
            <a:off x="2554802"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tx1"/>
                </a:solidFill>
              </a:rPr>
              <a:t>2</a:t>
            </a:r>
            <a:endParaRPr kumimoji="1" lang="ja-JP" altLang="en-US" sz="4000">
              <a:solidFill>
                <a:schemeClr val="tx1"/>
              </a:solidFill>
            </a:endParaRPr>
          </a:p>
        </p:txBody>
      </p:sp>
      <p:sp>
        <p:nvSpPr>
          <p:cNvPr id="4" name="円/楕円 3">
            <a:extLst>
              <a:ext uri="{FF2B5EF4-FFF2-40B4-BE49-F238E27FC236}">
                <a16:creationId xmlns:a16="http://schemas.microsoft.com/office/drawing/2014/main" id="{AC1F89A3-A439-BC69-45CA-AD6C2DD63BFF}"/>
              </a:ext>
            </a:extLst>
          </p:cNvPr>
          <p:cNvSpPr/>
          <p:nvPr/>
        </p:nvSpPr>
        <p:spPr>
          <a:xfrm>
            <a:off x="5652120"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tx1"/>
                </a:solidFill>
              </a:rPr>
              <a:t>3</a:t>
            </a:r>
            <a:endParaRPr kumimoji="1" lang="ja-JP" altLang="en-US" sz="4000">
              <a:solidFill>
                <a:schemeClr val="tx1"/>
              </a:solidFill>
            </a:endParaRPr>
          </a:p>
        </p:txBody>
      </p:sp>
      <p:sp>
        <p:nvSpPr>
          <p:cNvPr id="5" name="フリーフォーム 4">
            <a:extLst>
              <a:ext uri="{FF2B5EF4-FFF2-40B4-BE49-F238E27FC236}">
                <a16:creationId xmlns:a16="http://schemas.microsoft.com/office/drawing/2014/main" id="{C3CCAF73-F7B1-5152-F783-8CCC77A6266D}"/>
              </a:ext>
            </a:extLst>
          </p:cNvPr>
          <p:cNvSpPr/>
          <p:nvPr/>
        </p:nvSpPr>
        <p:spPr>
          <a:xfrm rot="18815011">
            <a:off x="2203380" y="1319080"/>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 name="フリーフォーム 5">
            <a:extLst>
              <a:ext uri="{FF2B5EF4-FFF2-40B4-BE49-F238E27FC236}">
                <a16:creationId xmlns:a16="http://schemas.microsoft.com/office/drawing/2014/main" id="{D9DE68AC-7458-8380-0C87-84A33F2EA5EB}"/>
              </a:ext>
            </a:extLst>
          </p:cNvPr>
          <p:cNvSpPr/>
          <p:nvPr/>
        </p:nvSpPr>
        <p:spPr>
          <a:xfrm rot="3600000">
            <a:off x="6509180" y="1384764"/>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7" name="直線矢印コネクタ 6">
            <a:extLst>
              <a:ext uri="{FF2B5EF4-FFF2-40B4-BE49-F238E27FC236}">
                <a16:creationId xmlns:a16="http://schemas.microsoft.com/office/drawing/2014/main" id="{F0BE192C-8D11-6D96-5A23-CD31D694769E}"/>
              </a:ext>
            </a:extLst>
          </p:cNvPr>
          <p:cNvCxnSpPr/>
          <p:nvPr/>
        </p:nvCxnSpPr>
        <p:spPr>
          <a:xfrm>
            <a:off x="3635896" y="1860850"/>
            <a:ext cx="18002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33436886-1F15-6060-9F35-ED555A8C85F0}"/>
              </a:ext>
            </a:extLst>
          </p:cNvPr>
          <p:cNvCxnSpPr>
            <a:cxnSpLocks/>
          </p:cNvCxnSpPr>
          <p:nvPr/>
        </p:nvCxnSpPr>
        <p:spPr>
          <a:xfrm flipH="1">
            <a:off x="3634922" y="2361428"/>
            <a:ext cx="18011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C9336C6-D8E9-3E2D-6A8F-3C2BD9A387B7}"/>
              </a:ext>
            </a:extLst>
          </p:cNvPr>
          <p:cNvSpPr txBox="1"/>
          <p:nvPr/>
        </p:nvSpPr>
        <p:spPr>
          <a:xfrm>
            <a:off x="4283968" y="1353316"/>
            <a:ext cx="505267" cy="369332"/>
          </a:xfrm>
          <a:prstGeom prst="rect">
            <a:avLst/>
          </a:prstGeom>
          <a:noFill/>
        </p:spPr>
        <p:txBody>
          <a:bodyPr wrap="none" rtlCol="0">
            <a:spAutoFit/>
          </a:bodyPr>
          <a:lstStyle/>
          <a:p>
            <a:r>
              <a:rPr kumimoji="1" lang="en-US" altLang="ja-JP" dirty="0"/>
              <a:t>1/2</a:t>
            </a:r>
            <a:endParaRPr kumimoji="1" lang="ja-JP" altLang="en-US"/>
          </a:p>
        </p:txBody>
      </p:sp>
      <p:sp>
        <p:nvSpPr>
          <p:cNvPr id="10" name="テキスト ボックス 9">
            <a:extLst>
              <a:ext uri="{FF2B5EF4-FFF2-40B4-BE49-F238E27FC236}">
                <a16:creationId xmlns:a16="http://schemas.microsoft.com/office/drawing/2014/main" id="{38E114BD-F845-C929-AE0A-B5905B51FE8C}"/>
              </a:ext>
            </a:extLst>
          </p:cNvPr>
          <p:cNvSpPr txBox="1"/>
          <p:nvPr/>
        </p:nvSpPr>
        <p:spPr>
          <a:xfrm>
            <a:off x="4268384" y="2469189"/>
            <a:ext cx="505267" cy="369332"/>
          </a:xfrm>
          <a:prstGeom prst="rect">
            <a:avLst/>
          </a:prstGeom>
          <a:noFill/>
        </p:spPr>
        <p:txBody>
          <a:bodyPr wrap="none" rtlCol="0">
            <a:spAutoFit/>
          </a:bodyPr>
          <a:lstStyle/>
          <a:p>
            <a:r>
              <a:rPr kumimoji="1" lang="en-US" altLang="ja-JP" dirty="0"/>
              <a:t>1/3</a:t>
            </a:r>
            <a:endParaRPr kumimoji="1" lang="ja-JP" altLang="en-US"/>
          </a:p>
        </p:txBody>
      </p:sp>
      <p:sp>
        <p:nvSpPr>
          <p:cNvPr id="11" name="テキスト ボックス 10">
            <a:extLst>
              <a:ext uri="{FF2B5EF4-FFF2-40B4-BE49-F238E27FC236}">
                <a16:creationId xmlns:a16="http://schemas.microsoft.com/office/drawing/2014/main" id="{3B69E9F1-DCD6-28AE-3E3B-F451291DAC58}"/>
              </a:ext>
            </a:extLst>
          </p:cNvPr>
          <p:cNvSpPr txBox="1"/>
          <p:nvPr/>
        </p:nvSpPr>
        <p:spPr>
          <a:xfrm>
            <a:off x="690707" y="2951946"/>
            <a:ext cx="5303055" cy="830997"/>
          </a:xfrm>
          <a:prstGeom prst="rect">
            <a:avLst/>
          </a:prstGeom>
          <a:noFill/>
        </p:spPr>
        <p:txBody>
          <a:bodyPr wrap="none" rtlCol="0">
            <a:spAutoFit/>
          </a:bodyPr>
          <a:lstStyle/>
          <a:p>
            <a:pPr marL="342900" indent="-342900">
              <a:buFont typeface="Arial" panose="020B0604020202020204" pitchFamily="34" charset="0"/>
              <a:buChar char="•"/>
            </a:pPr>
            <a:r>
              <a:rPr lang="ja-JP" altLang="en-US" sz="2400"/>
              <a:t>状態</a:t>
            </a:r>
            <a:r>
              <a:rPr lang="en-US" altLang="ja-JP" sz="2400" dirty="0"/>
              <a:t>2</a:t>
            </a:r>
            <a:r>
              <a:rPr lang="ja-JP" altLang="en-US" sz="2400"/>
              <a:t>から</a:t>
            </a:r>
            <a:r>
              <a:rPr lang="en-US" altLang="ja-JP" sz="2400" dirty="0"/>
              <a:t>3</a:t>
            </a:r>
            <a:r>
              <a:rPr lang="ja-JP" altLang="en-US" sz="2400"/>
              <a:t>へは確率</a:t>
            </a:r>
            <a:r>
              <a:rPr lang="en-US" altLang="ja-JP" sz="2400" dirty="0"/>
              <a:t>1/2</a:t>
            </a:r>
            <a:r>
              <a:rPr lang="ja-JP" altLang="en-US" sz="2400"/>
              <a:t>で遷移する</a:t>
            </a:r>
            <a:endParaRPr lang="en-US" altLang="ja-JP" sz="2400" dirty="0"/>
          </a:p>
          <a:p>
            <a:pPr marL="342900" indent="-342900">
              <a:buFont typeface="Arial" panose="020B0604020202020204" pitchFamily="34" charset="0"/>
              <a:buChar char="•"/>
            </a:pPr>
            <a:r>
              <a:rPr lang="ja-JP" altLang="en-US" sz="2400"/>
              <a:t>状態</a:t>
            </a:r>
            <a:r>
              <a:rPr lang="en-US" altLang="ja-JP" sz="2400" dirty="0"/>
              <a:t>3</a:t>
            </a:r>
            <a:r>
              <a:rPr lang="ja-JP" altLang="en-US" sz="2400"/>
              <a:t>から</a:t>
            </a:r>
            <a:r>
              <a:rPr lang="en-US" altLang="ja-JP" sz="2400" dirty="0"/>
              <a:t>2</a:t>
            </a:r>
            <a:r>
              <a:rPr lang="ja-JP" altLang="en-US" sz="2400"/>
              <a:t>へは確率</a:t>
            </a:r>
            <a:r>
              <a:rPr lang="en-US" altLang="ja-JP" sz="2400" dirty="0"/>
              <a:t>1/3</a:t>
            </a:r>
            <a:r>
              <a:rPr lang="ja-JP" altLang="en-US" sz="2400"/>
              <a:t>で遷移する</a:t>
            </a:r>
            <a:endParaRPr kumimoji="1" lang="ja-JP" altLang="en-US" sz="24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D293804-3750-E255-CBC9-0249C07B875C}"/>
                  </a:ext>
                </a:extLst>
              </p:cNvPr>
              <p:cNvSpPr txBox="1"/>
              <p:nvPr/>
            </p:nvSpPr>
            <p:spPr>
              <a:xfrm>
                <a:off x="3522866" y="3929616"/>
                <a:ext cx="2098267"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3</m:t>
                          </m:r>
                        </m:den>
                      </m:f>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12" name="テキスト ボックス 11">
                <a:extLst>
                  <a:ext uri="{FF2B5EF4-FFF2-40B4-BE49-F238E27FC236}">
                    <a16:creationId xmlns:a16="http://schemas.microsoft.com/office/drawing/2014/main" id="{8D293804-3750-E255-CBC9-0249C07B875C}"/>
                  </a:ext>
                </a:extLst>
              </p:cNvPr>
              <p:cNvSpPr txBox="1">
                <a:spLocks noRot="1" noChangeAspect="1" noMove="1" noResize="1" noEditPoints="1" noAdjustHandles="1" noChangeArrowheads="1" noChangeShapeType="1" noTextEdit="1"/>
              </p:cNvSpPr>
              <p:nvPr/>
            </p:nvSpPr>
            <p:spPr>
              <a:xfrm>
                <a:off x="3522866" y="3929616"/>
                <a:ext cx="2098267" cy="925190"/>
              </a:xfrm>
              <a:prstGeom prst="rect">
                <a:avLst/>
              </a:prstGeom>
              <a:blipFill>
                <a:blip r:embed="rId2"/>
                <a:stretch>
                  <a:fillRect l="-3614" t="-1351" r="-1205" b="-13514"/>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C249470-4CAB-7587-8986-F31FB4ABCA45}"/>
              </a:ext>
            </a:extLst>
          </p:cNvPr>
          <p:cNvSpPr txBox="1"/>
          <p:nvPr/>
        </p:nvSpPr>
        <p:spPr>
          <a:xfrm>
            <a:off x="1907704" y="5023467"/>
            <a:ext cx="2518638" cy="369332"/>
          </a:xfrm>
          <a:prstGeom prst="rect">
            <a:avLst/>
          </a:prstGeom>
          <a:noFill/>
        </p:spPr>
        <p:txBody>
          <a:bodyPr wrap="none" rtlCol="0">
            <a:spAutoFit/>
          </a:bodyPr>
          <a:lstStyle/>
          <a:p>
            <a:r>
              <a:rPr kumimoji="1" lang="ja-JP" altLang="en-US"/>
              <a:t>状態</a:t>
            </a:r>
            <a:r>
              <a:rPr kumimoji="1" lang="en-US" altLang="ja-JP" dirty="0"/>
              <a:t>2</a:t>
            </a:r>
            <a:r>
              <a:rPr kumimoji="1" lang="ja-JP" altLang="en-US"/>
              <a:t>から</a:t>
            </a:r>
            <a:r>
              <a:rPr kumimoji="1" lang="en-US" altLang="ja-JP" dirty="0"/>
              <a:t>3</a:t>
            </a:r>
            <a:r>
              <a:rPr kumimoji="1" lang="ja-JP" altLang="en-US"/>
              <a:t>に行く流れ</a:t>
            </a:r>
          </a:p>
        </p:txBody>
      </p:sp>
      <p:sp>
        <p:nvSpPr>
          <p:cNvPr id="14" name="テキスト ボックス 13">
            <a:extLst>
              <a:ext uri="{FF2B5EF4-FFF2-40B4-BE49-F238E27FC236}">
                <a16:creationId xmlns:a16="http://schemas.microsoft.com/office/drawing/2014/main" id="{3BB80EE0-CBF9-ED18-09C5-9339C664B1DF}"/>
              </a:ext>
            </a:extLst>
          </p:cNvPr>
          <p:cNvSpPr txBox="1"/>
          <p:nvPr/>
        </p:nvSpPr>
        <p:spPr>
          <a:xfrm>
            <a:off x="4726792" y="5047016"/>
            <a:ext cx="2518638" cy="369332"/>
          </a:xfrm>
          <a:prstGeom prst="rect">
            <a:avLst/>
          </a:prstGeom>
          <a:noFill/>
        </p:spPr>
        <p:txBody>
          <a:bodyPr wrap="none" rtlCol="0">
            <a:spAutoFit/>
          </a:bodyPr>
          <a:lstStyle/>
          <a:p>
            <a:r>
              <a:rPr kumimoji="1" lang="ja-JP" altLang="en-US"/>
              <a:t>状態</a:t>
            </a:r>
            <a:r>
              <a:rPr lang="en-US" altLang="ja-JP" dirty="0"/>
              <a:t>3</a:t>
            </a:r>
            <a:r>
              <a:rPr kumimoji="1" lang="ja-JP" altLang="en-US"/>
              <a:t>から</a:t>
            </a:r>
            <a:r>
              <a:rPr kumimoji="1" lang="en-US" altLang="ja-JP" dirty="0"/>
              <a:t>2</a:t>
            </a:r>
            <a:r>
              <a:rPr kumimoji="1" lang="ja-JP" altLang="en-US"/>
              <a:t>に行く流れ</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8C7645D-C148-4DB0-C580-7C5F582DA5AE}"/>
                  </a:ext>
                </a:extLst>
              </p:cNvPr>
              <p:cNvSpPr txBox="1"/>
              <p:nvPr/>
            </p:nvSpPr>
            <p:spPr>
              <a:xfrm>
                <a:off x="3418898" y="5608558"/>
                <a:ext cx="231627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=2:3</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C8C7645D-C148-4DB0-C580-7C5F582DA5AE}"/>
                  </a:ext>
                </a:extLst>
              </p:cNvPr>
              <p:cNvSpPr txBox="1">
                <a:spLocks noRot="1" noChangeAspect="1" noMove="1" noResize="1" noEditPoints="1" noAdjustHandles="1" noChangeArrowheads="1" noChangeShapeType="1" noTextEdit="1"/>
              </p:cNvSpPr>
              <p:nvPr/>
            </p:nvSpPr>
            <p:spPr>
              <a:xfrm>
                <a:off x="3418898" y="5608558"/>
                <a:ext cx="2316275" cy="492443"/>
              </a:xfrm>
              <a:prstGeom prst="rect">
                <a:avLst/>
              </a:prstGeom>
              <a:blipFill>
                <a:blip r:embed="rId3"/>
                <a:stretch>
                  <a:fillRect l="-1639" r="-3279" b="-17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4477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0948209-04AB-60AE-0FD5-C5F9C6D44B98}"/>
              </a:ext>
            </a:extLst>
          </p:cNvPr>
          <p:cNvSpPr>
            <a:spLocks noGrp="1"/>
          </p:cNvSpPr>
          <p:nvPr>
            <p:ph type="body" sz="quarter" idx="10"/>
          </p:nvPr>
        </p:nvSpPr>
        <p:spPr/>
        <p:txBody>
          <a:bodyPr/>
          <a:lstStyle/>
          <a:p>
            <a:r>
              <a:rPr lang="ja-JP" altLang="en-US"/>
              <a:t>詳細釣り合い条件</a:t>
            </a:r>
            <a:endParaRPr kumimoji="1" lang="ja-JP" altLang="en-US"/>
          </a:p>
        </p:txBody>
      </p:sp>
      <p:sp>
        <p:nvSpPr>
          <p:cNvPr id="3" name="テキスト ボックス 2">
            <a:extLst>
              <a:ext uri="{FF2B5EF4-FFF2-40B4-BE49-F238E27FC236}">
                <a16:creationId xmlns:a16="http://schemas.microsoft.com/office/drawing/2014/main" id="{D7ECD345-D491-B1C4-0986-FD036E25E1D9}"/>
              </a:ext>
            </a:extLst>
          </p:cNvPr>
          <p:cNvSpPr txBox="1"/>
          <p:nvPr/>
        </p:nvSpPr>
        <p:spPr>
          <a:xfrm>
            <a:off x="683568" y="1196752"/>
            <a:ext cx="1620957" cy="523220"/>
          </a:xfrm>
          <a:prstGeom prst="rect">
            <a:avLst/>
          </a:prstGeom>
          <a:noFill/>
        </p:spPr>
        <p:txBody>
          <a:bodyPr wrap="none" rtlCol="0">
            <a:spAutoFit/>
          </a:bodyPr>
          <a:lstStyle/>
          <a:p>
            <a:r>
              <a:rPr kumimoji="1" lang="ja-JP" altLang="en-US" sz="2800"/>
              <a:t>以上から</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5D662C0-0374-6FA0-4424-475880099B93}"/>
                  </a:ext>
                </a:extLst>
              </p:cNvPr>
              <p:cNvSpPr txBox="1"/>
              <p:nvPr/>
            </p:nvSpPr>
            <p:spPr>
              <a:xfrm>
                <a:off x="1494046" y="1719972"/>
                <a:ext cx="333257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=1:2:3</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15D662C0-0374-6FA0-4424-475880099B93}"/>
                  </a:ext>
                </a:extLst>
              </p:cNvPr>
              <p:cNvSpPr txBox="1">
                <a:spLocks noRot="1" noChangeAspect="1" noMove="1" noResize="1" noEditPoints="1" noAdjustHandles="1" noChangeArrowheads="1" noChangeShapeType="1" noTextEdit="1"/>
              </p:cNvSpPr>
              <p:nvPr/>
            </p:nvSpPr>
            <p:spPr>
              <a:xfrm>
                <a:off x="1494046" y="1719972"/>
                <a:ext cx="3332579" cy="492443"/>
              </a:xfrm>
              <a:prstGeom prst="rect">
                <a:avLst/>
              </a:prstGeom>
              <a:blipFill>
                <a:blip r:embed="rId2"/>
                <a:stretch>
                  <a:fillRect l="-758" r="-1894" b="-1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75769D9-80BC-FD62-CD13-B9370DB59C44}"/>
                  </a:ext>
                </a:extLst>
              </p:cNvPr>
              <p:cNvSpPr txBox="1"/>
              <p:nvPr/>
            </p:nvSpPr>
            <p:spPr>
              <a:xfrm>
                <a:off x="755576" y="2564904"/>
                <a:ext cx="2193741" cy="1135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𝜋</m:t>
                                    </m:r>
                                  </m:e>
                                  <m:sub>
                                    <m:r>
                                      <a:rPr kumimoji="1" lang="en-US" altLang="ja-JP" sz="2800" b="0" i="1" smtClean="0">
                                        <a:latin typeface="Cambria Math" panose="02040503050406030204" pitchFamily="18" charset="0"/>
                                      </a:rPr>
                                      <m:t>1</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𝜋</m:t>
                                    </m:r>
                                  </m:e>
                                  <m:sub>
                                    <m:r>
                                      <a:rPr kumimoji="1" lang="en-US" altLang="ja-JP" sz="2800" b="0" i="1" smtClean="0">
                                        <a:latin typeface="Cambria Math" panose="02040503050406030204" pitchFamily="18" charset="0"/>
                                      </a:rPr>
                                      <m:t>2</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𝜋</m:t>
                                    </m:r>
                                  </m:e>
                                  <m:sub>
                                    <m:r>
                                      <a:rPr kumimoji="1" lang="en-US" altLang="ja-JP" sz="2800" b="0" i="1" smtClean="0">
                                        <a:latin typeface="Cambria Math" panose="02040503050406030204" pitchFamily="18" charset="0"/>
                                      </a:rPr>
                                      <m:t>3</m:t>
                                    </m:r>
                                  </m:sub>
                                </m:sSub>
                              </m:e>
                            </m:mr>
                          </m:m>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E75769D9-80BC-FD62-CD13-B9370DB59C44}"/>
                  </a:ext>
                </a:extLst>
              </p:cNvPr>
              <p:cNvSpPr txBox="1">
                <a:spLocks noRot="1" noChangeAspect="1" noMove="1" noResize="1" noEditPoints="1" noAdjustHandles="1" noChangeArrowheads="1" noChangeShapeType="1" noTextEdit="1"/>
              </p:cNvSpPr>
              <p:nvPr/>
            </p:nvSpPr>
            <p:spPr>
              <a:xfrm>
                <a:off x="755576" y="2564904"/>
                <a:ext cx="2193741" cy="1135375"/>
              </a:xfrm>
              <a:prstGeom prst="rect">
                <a:avLst/>
              </a:prstGeom>
              <a:blipFill>
                <a:blip r:embed="rId3"/>
                <a:stretch>
                  <a:fillRect l="-2874" b="-555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2137283-BFC4-7E68-2260-F3FC0A5EC4D5}"/>
              </a:ext>
            </a:extLst>
          </p:cNvPr>
          <p:cNvSpPr txBox="1"/>
          <p:nvPr/>
        </p:nvSpPr>
        <p:spPr>
          <a:xfrm>
            <a:off x="3059832" y="2901758"/>
            <a:ext cx="1107996" cy="461665"/>
          </a:xfrm>
          <a:prstGeom prst="rect">
            <a:avLst/>
          </a:prstGeom>
          <a:noFill/>
        </p:spPr>
        <p:txBody>
          <a:bodyPr wrap="none" rtlCol="0">
            <a:spAutoFit/>
          </a:bodyPr>
          <a:lstStyle/>
          <a:p>
            <a:r>
              <a:rPr kumimoji="1" lang="ja-JP" altLang="en-US" sz="2400"/>
              <a:t>であり</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BC0C09-5CC6-020E-8543-910236EC3785}"/>
                  </a:ext>
                </a:extLst>
              </p:cNvPr>
              <p:cNvSpPr txBox="1"/>
              <p:nvPr/>
            </p:nvSpPr>
            <p:spPr>
              <a:xfrm>
                <a:off x="667849" y="3897179"/>
                <a:ext cx="314470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2CBC0C09-5CC6-020E-8543-910236EC3785}"/>
                  </a:ext>
                </a:extLst>
              </p:cNvPr>
              <p:cNvSpPr txBox="1">
                <a:spLocks noRot="1" noChangeAspect="1" noMove="1" noResize="1" noEditPoints="1" noAdjustHandles="1" noChangeArrowheads="1" noChangeShapeType="1" noTextEdit="1"/>
              </p:cNvSpPr>
              <p:nvPr/>
            </p:nvSpPr>
            <p:spPr>
              <a:xfrm>
                <a:off x="667849" y="3897179"/>
                <a:ext cx="3144707" cy="492443"/>
              </a:xfrm>
              <a:prstGeom prst="rect">
                <a:avLst/>
              </a:prstGeom>
              <a:blipFill>
                <a:blip r:embed="rId4"/>
                <a:stretch>
                  <a:fillRect l="-806" r="-2419" b="-2000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B165577-EAE9-83D1-C8C6-B2170EB4C7D4}"/>
              </a:ext>
            </a:extLst>
          </p:cNvPr>
          <p:cNvSpPr txBox="1"/>
          <p:nvPr/>
        </p:nvSpPr>
        <p:spPr>
          <a:xfrm>
            <a:off x="3910884" y="3927957"/>
            <a:ext cx="1107996" cy="461665"/>
          </a:xfrm>
          <a:prstGeom prst="rect">
            <a:avLst/>
          </a:prstGeom>
          <a:noFill/>
        </p:spPr>
        <p:txBody>
          <a:bodyPr wrap="none" rtlCol="0">
            <a:spAutoFit/>
          </a:bodyPr>
          <a:lstStyle/>
          <a:p>
            <a:r>
              <a:rPr lang="ja-JP" altLang="en-US" sz="2400"/>
              <a:t>だから</a:t>
            </a:r>
            <a:endParaRPr kumimoji="1" lang="ja-JP" altLang="en-US" sz="24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548A651-0E5E-4C5D-D551-BE70939A4E6F}"/>
                  </a:ext>
                </a:extLst>
              </p:cNvPr>
              <p:cNvSpPr txBox="1"/>
              <p:nvPr/>
            </p:nvSpPr>
            <p:spPr>
              <a:xfrm>
                <a:off x="2631624" y="4529674"/>
                <a:ext cx="2387256" cy="1260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1/6</m:t>
                                </m:r>
                              </m:e>
                            </m:mr>
                            <m:mr>
                              <m:e>
                                <m:r>
                                  <a:rPr kumimoji="1" lang="en-US" altLang="ja-JP" sz="2800" b="0" i="1" smtClean="0">
                                    <a:latin typeface="Cambria Math" panose="02040503050406030204" pitchFamily="18" charset="0"/>
                                  </a:rPr>
                                  <m:t>2/6</m:t>
                                </m:r>
                              </m:e>
                            </m:mr>
                            <m:mr>
                              <m:e>
                                <m:r>
                                  <a:rPr kumimoji="1" lang="en-US" altLang="ja-JP" sz="2800" b="0" i="1" smtClean="0">
                                    <a:latin typeface="Cambria Math" panose="02040503050406030204" pitchFamily="18" charset="0"/>
                                  </a:rPr>
                                  <m:t>3/6</m:t>
                                </m:r>
                              </m:e>
                            </m:mr>
                          </m:m>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F548A651-0E5E-4C5D-D551-BE70939A4E6F}"/>
                  </a:ext>
                </a:extLst>
              </p:cNvPr>
              <p:cNvSpPr txBox="1">
                <a:spLocks noRot="1" noChangeAspect="1" noMove="1" noResize="1" noEditPoints="1" noAdjustHandles="1" noChangeArrowheads="1" noChangeShapeType="1" noTextEdit="1"/>
              </p:cNvSpPr>
              <p:nvPr/>
            </p:nvSpPr>
            <p:spPr>
              <a:xfrm>
                <a:off x="2631624" y="4529674"/>
                <a:ext cx="2387256" cy="1260410"/>
              </a:xfrm>
              <a:prstGeom prst="rect">
                <a:avLst/>
              </a:prstGeom>
              <a:blipFill>
                <a:blip r:embed="rId5"/>
                <a:stretch>
                  <a:fillRect l="-2646" t="-2970" b="-11881"/>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69B3375-0AE5-222E-7F47-CF21A1CF2151}"/>
              </a:ext>
            </a:extLst>
          </p:cNvPr>
          <p:cNvSpPr txBox="1"/>
          <p:nvPr/>
        </p:nvSpPr>
        <p:spPr>
          <a:xfrm>
            <a:off x="755576" y="5949280"/>
            <a:ext cx="7571303" cy="369332"/>
          </a:xfrm>
          <a:prstGeom prst="rect">
            <a:avLst/>
          </a:prstGeom>
          <a:noFill/>
        </p:spPr>
        <p:txBody>
          <a:bodyPr wrap="none" rtlCol="0">
            <a:spAutoFit/>
          </a:bodyPr>
          <a:lstStyle/>
          <a:p>
            <a:r>
              <a:rPr lang="ja-JP" altLang="en-US"/>
              <a:t>定常状態が、マルコフ行列の固有値、固有ベクトルを求めずに決まった</a:t>
            </a:r>
            <a:endParaRPr kumimoji="1" lang="ja-JP" altLang="en-US"/>
          </a:p>
        </p:txBody>
      </p:sp>
    </p:spTree>
    <p:extLst>
      <p:ext uri="{BB962C8B-B14F-4D97-AF65-F5344CB8AC3E}">
        <p14:creationId xmlns:p14="http://schemas.microsoft.com/office/powerpoint/2010/main" val="106989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72E4E9-15D1-0F55-0312-7982504B348C}"/>
              </a:ext>
            </a:extLst>
          </p:cNvPr>
          <p:cNvSpPr>
            <a:spLocks noGrp="1"/>
          </p:cNvSpPr>
          <p:nvPr>
            <p:ph type="body" sz="quarter" idx="10"/>
          </p:nvPr>
        </p:nvSpPr>
        <p:spPr/>
        <p:txBody>
          <a:bodyPr/>
          <a:lstStyle/>
          <a:p>
            <a:r>
              <a:rPr kumimoji="1" lang="ja-JP" altLang="en-US"/>
              <a:t>詳細釣り合い条件</a:t>
            </a:r>
          </a:p>
        </p:txBody>
      </p:sp>
      <p:sp>
        <p:nvSpPr>
          <p:cNvPr id="3" name="円/楕円 2">
            <a:extLst>
              <a:ext uri="{FF2B5EF4-FFF2-40B4-BE49-F238E27FC236}">
                <a16:creationId xmlns:a16="http://schemas.microsoft.com/office/drawing/2014/main" id="{505CA5CA-7C53-F84E-6128-44D977B90998}"/>
              </a:ext>
            </a:extLst>
          </p:cNvPr>
          <p:cNvSpPr/>
          <p:nvPr/>
        </p:nvSpPr>
        <p:spPr>
          <a:xfrm>
            <a:off x="2554802"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solidFill>
                <a:schemeClr val="tx1"/>
              </a:solidFill>
            </a:endParaRPr>
          </a:p>
        </p:txBody>
      </p:sp>
      <p:sp>
        <p:nvSpPr>
          <p:cNvPr id="4" name="円/楕円 3">
            <a:extLst>
              <a:ext uri="{FF2B5EF4-FFF2-40B4-BE49-F238E27FC236}">
                <a16:creationId xmlns:a16="http://schemas.microsoft.com/office/drawing/2014/main" id="{037C3C17-D144-8D8D-8E4F-6F756F8C8702}"/>
              </a:ext>
            </a:extLst>
          </p:cNvPr>
          <p:cNvSpPr/>
          <p:nvPr/>
        </p:nvSpPr>
        <p:spPr>
          <a:xfrm>
            <a:off x="5652120"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solidFill>
                <a:schemeClr val="tx1"/>
              </a:solidFill>
            </a:endParaRPr>
          </a:p>
        </p:txBody>
      </p:sp>
      <p:sp>
        <p:nvSpPr>
          <p:cNvPr id="5" name="フリーフォーム 4">
            <a:extLst>
              <a:ext uri="{FF2B5EF4-FFF2-40B4-BE49-F238E27FC236}">
                <a16:creationId xmlns:a16="http://schemas.microsoft.com/office/drawing/2014/main" id="{587AEF39-F0D1-739C-4C35-9D041DCC406F}"/>
              </a:ext>
            </a:extLst>
          </p:cNvPr>
          <p:cNvSpPr/>
          <p:nvPr/>
        </p:nvSpPr>
        <p:spPr>
          <a:xfrm rot="18815011">
            <a:off x="2203380" y="1319080"/>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 name="フリーフォーム 5">
            <a:extLst>
              <a:ext uri="{FF2B5EF4-FFF2-40B4-BE49-F238E27FC236}">
                <a16:creationId xmlns:a16="http://schemas.microsoft.com/office/drawing/2014/main" id="{5289523A-9A4B-E6F3-B8EF-52D2107AF642}"/>
              </a:ext>
            </a:extLst>
          </p:cNvPr>
          <p:cNvSpPr/>
          <p:nvPr/>
        </p:nvSpPr>
        <p:spPr>
          <a:xfrm rot="3600000">
            <a:off x="6509180" y="1384764"/>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7" name="直線矢印コネクタ 6">
            <a:extLst>
              <a:ext uri="{FF2B5EF4-FFF2-40B4-BE49-F238E27FC236}">
                <a16:creationId xmlns:a16="http://schemas.microsoft.com/office/drawing/2014/main" id="{5CFCA883-4E35-6703-D918-E3E08C484059}"/>
              </a:ext>
            </a:extLst>
          </p:cNvPr>
          <p:cNvCxnSpPr/>
          <p:nvPr/>
        </p:nvCxnSpPr>
        <p:spPr>
          <a:xfrm>
            <a:off x="3635896" y="1860850"/>
            <a:ext cx="18002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B6A8C4F-505B-923A-092C-0C16EE39C455}"/>
              </a:ext>
            </a:extLst>
          </p:cNvPr>
          <p:cNvCxnSpPr>
            <a:cxnSpLocks/>
          </p:cNvCxnSpPr>
          <p:nvPr/>
        </p:nvCxnSpPr>
        <p:spPr>
          <a:xfrm flipH="1">
            <a:off x="3634922" y="2361428"/>
            <a:ext cx="18011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73EBBA9-C87B-C920-419E-22F3D4BD6182}"/>
                  </a:ext>
                </a:extLst>
              </p:cNvPr>
              <p:cNvSpPr txBox="1"/>
              <p:nvPr/>
            </p:nvSpPr>
            <p:spPr>
              <a:xfrm>
                <a:off x="2843808" y="1844824"/>
                <a:ext cx="28879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𝑖</m:t>
                      </m:r>
                    </m:oMath>
                  </m:oMathPara>
                </a14:m>
                <a:endParaRPr kumimoji="1" lang="ja-JP" altLang="en-US" sz="3600"/>
              </a:p>
            </p:txBody>
          </p:sp>
        </mc:Choice>
        <mc:Fallback xmlns="">
          <p:sp>
            <p:nvSpPr>
              <p:cNvPr id="11" name="テキスト ボックス 10">
                <a:extLst>
                  <a:ext uri="{FF2B5EF4-FFF2-40B4-BE49-F238E27FC236}">
                    <a16:creationId xmlns:a16="http://schemas.microsoft.com/office/drawing/2014/main" id="{A73EBBA9-C87B-C920-419E-22F3D4BD6182}"/>
                  </a:ext>
                </a:extLst>
              </p:cNvPr>
              <p:cNvSpPr txBox="1">
                <a:spLocks noRot="1" noChangeAspect="1" noMove="1" noResize="1" noEditPoints="1" noAdjustHandles="1" noChangeArrowheads="1" noChangeShapeType="1" noTextEdit="1"/>
              </p:cNvSpPr>
              <p:nvPr/>
            </p:nvSpPr>
            <p:spPr>
              <a:xfrm>
                <a:off x="2843808" y="1844824"/>
                <a:ext cx="288797" cy="553998"/>
              </a:xfrm>
              <a:prstGeom prst="rect">
                <a:avLst/>
              </a:prstGeom>
              <a:blipFill>
                <a:blip r:embed="rId2"/>
                <a:stretch>
                  <a:fillRect l="-34783" r="-26087"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00ED878-9B8D-1AAE-0A31-F3D4D3079B1C}"/>
                  </a:ext>
                </a:extLst>
              </p:cNvPr>
              <p:cNvSpPr txBox="1"/>
              <p:nvPr/>
            </p:nvSpPr>
            <p:spPr>
              <a:xfrm>
                <a:off x="5940152" y="1818498"/>
                <a:ext cx="3028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𝑗</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E00ED878-9B8D-1AAE-0A31-F3D4D3079B1C}"/>
                  </a:ext>
                </a:extLst>
              </p:cNvPr>
              <p:cNvSpPr txBox="1">
                <a:spLocks noRot="1" noChangeAspect="1" noMove="1" noResize="1" noEditPoints="1" noAdjustHandles="1" noChangeArrowheads="1" noChangeShapeType="1" noTextEdit="1"/>
              </p:cNvSpPr>
              <p:nvPr/>
            </p:nvSpPr>
            <p:spPr>
              <a:xfrm>
                <a:off x="5940152" y="1818498"/>
                <a:ext cx="302839" cy="553998"/>
              </a:xfrm>
              <a:prstGeom prst="rect">
                <a:avLst/>
              </a:prstGeom>
              <a:blipFill>
                <a:blip r:embed="rId3"/>
                <a:stretch>
                  <a:fillRect l="-44000" r="-44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7789FB3-D5C7-67DC-116D-067EE2AF7211}"/>
                  </a:ext>
                </a:extLst>
              </p:cNvPr>
              <p:cNvSpPr txBox="1"/>
              <p:nvPr/>
            </p:nvSpPr>
            <p:spPr>
              <a:xfrm>
                <a:off x="3707904" y="1249596"/>
                <a:ext cx="15759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4" name="テキスト ボックス 13">
                <a:extLst>
                  <a:ext uri="{FF2B5EF4-FFF2-40B4-BE49-F238E27FC236}">
                    <a16:creationId xmlns:a16="http://schemas.microsoft.com/office/drawing/2014/main" id="{67789FB3-D5C7-67DC-116D-067EE2AF7211}"/>
                  </a:ext>
                </a:extLst>
              </p:cNvPr>
              <p:cNvSpPr txBox="1">
                <a:spLocks noRot="1" noChangeAspect="1" noMove="1" noResize="1" noEditPoints="1" noAdjustHandles="1" noChangeArrowheads="1" noChangeShapeType="1" noTextEdit="1"/>
              </p:cNvSpPr>
              <p:nvPr/>
            </p:nvSpPr>
            <p:spPr>
              <a:xfrm>
                <a:off x="3707904" y="1249596"/>
                <a:ext cx="1575944" cy="523220"/>
              </a:xfrm>
              <a:prstGeom prst="rect">
                <a:avLst/>
              </a:prstGeom>
              <a:blipFill>
                <a:blip r:embed="rId4"/>
                <a:stretch>
                  <a:fillRect r="-794"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0D0F0CF-D96C-5B90-83CA-D0C8CA734DD8}"/>
                  </a:ext>
                </a:extLst>
              </p:cNvPr>
              <p:cNvSpPr txBox="1"/>
              <p:nvPr/>
            </p:nvSpPr>
            <p:spPr>
              <a:xfrm>
                <a:off x="3716136" y="2420888"/>
                <a:ext cx="15759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40D0F0CF-D96C-5B90-83CA-D0C8CA734DD8}"/>
                  </a:ext>
                </a:extLst>
              </p:cNvPr>
              <p:cNvSpPr txBox="1">
                <a:spLocks noRot="1" noChangeAspect="1" noMove="1" noResize="1" noEditPoints="1" noAdjustHandles="1" noChangeArrowheads="1" noChangeShapeType="1" noTextEdit="1"/>
              </p:cNvSpPr>
              <p:nvPr/>
            </p:nvSpPr>
            <p:spPr>
              <a:xfrm>
                <a:off x="3716136" y="2420888"/>
                <a:ext cx="1575944" cy="523220"/>
              </a:xfrm>
              <a:prstGeom prst="rect">
                <a:avLst/>
              </a:prstGeom>
              <a:blipFill>
                <a:blip r:embed="rId5"/>
                <a:stretch>
                  <a:fillRect r="-1600"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DA95863-B2CD-0A2D-C463-F12646E77E36}"/>
                  </a:ext>
                </a:extLst>
              </p:cNvPr>
              <p:cNvSpPr txBox="1"/>
              <p:nvPr/>
            </p:nvSpPr>
            <p:spPr>
              <a:xfrm>
                <a:off x="791580" y="3190049"/>
                <a:ext cx="7560840" cy="830997"/>
              </a:xfrm>
              <a:prstGeom prst="rect">
                <a:avLst/>
              </a:prstGeom>
              <a:noFill/>
            </p:spPr>
            <p:txBody>
              <a:bodyPr wrap="square" rtlCol="0">
                <a:spAutoFit/>
              </a:bodyPr>
              <a:lstStyle/>
              <a:p>
                <a:r>
                  <a:rPr kumimoji="1" lang="ja-JP" altLang="en-US" sz="240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a:t>の定常状態の確率を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𝑖</m:t>
                        </m:r>
                      </m:sub>
                    </m:sSub>
                  </m:oMath>
                </a14:m>
                <a:r>
                  <a:rPr kumimoji="1" lang="ja-JP" altLang="en-US" sz="2400"/>
                  <a:t>として、</a:t>
                </a:r>
                <a:r>
                  <a:rPr kumimoji="1" lang="ja-JP" altLang="en-US" sz="2400">
                    <a:solidFill>
                      <a:srgbClr val="FF0000"/>
                    </a:solidFill>
                  </a:rPr>
                  <a:t>任意</a:t>
                </a:r>
                <a:r>
                  <a:rPr kumimoji="1" lang="ja-JP" altLang="en-US" sz="2400"/>
                  <a:t>の</a:t>
                </a:r>
                <a:r>
                  <a:rPr kumimoji="1" lang="en-US" altLang="ja-JP" sz="2400" dirty="0"/>
                  <a:t>2</a:t>
                </a:r>
                <a:r>
                  <a:rPr kumimoji="1" lang="ja-JP" altLang="en-US" sz="2400"/>
                  <a:t>状態</a:t>
                </a:r>
                <a14:m>
                  <m:oMath xmlns:m="http://schemas.openxmlformats.org/officeDocument/2006/math">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oMath>
                </a14:m>
                <a:r>
                  <a:rPr kumimoji="1" lang="ja-JP" altLang="en-US" sz="2400"/>
                  <a:t>について以下が成立することを</a:t>
                </a:r>
                <a:r>
                  <a:rPr kumimoji="1" lang="ja-JP" altLang="en-US" sz="2400">
                    <a:solidFill>
                      <a:srgbClr val="FF0000"/>
                    </a:solidFill>
                  </a:rPr>
                  <a:t>詳細釣り合い条件</a:t>
                </a:r>
                <a:r>
                  <a:rPr kumimoji="1" lang="ja-JP" altLang="en-US" sz="2400"/>
                  <a:t>と呼ぶ</a:t>
                </a:r>
              </a:p>
            </p:txBody>
          </p:sp>
        </mc:Choice>
        <mc:Fallback xmlns="">
          <p:sp>
            <p:nvSpPr>
              <p:cNvPr id="16" name="テキスト ボックス 15">
                <a:extLst>
                  <a:ext uri="{FF2B5EF4-FFF2-40B4-BE49-F238E27FC236}">
                    <a16:creationId xmlns:a16="http://schemas.microsoft.com/office/drawing/2014/main" id="{3DA95863-B2CD-0A2D-C463-F12646E77E36}"/>
                  </a:ext>
                </a:extLst>
              </p:cNvPr>
              <p:cNvSpPr txBox="1">
                <a:spLocks noRot="1" noChangeAspect="1" noMove="1" noResize="1" noEditPoints="1" noAdjustHandles="1" noChangeArrowheads="1" noChangeShapeType="1" noTextEdit="1"/>
              </p:cNvSpPr>
              <p:nvPr/>
            </p:nvSpPr>
            <p:spPr>
              <a:xfrm>
                <a:off x="791580" y="3190049"/>
                <a:ext cx="7560840" cy="830997"/>
              </a:xfrm>
              <a:prstGeom prst="rect">
                <a:avLst/>
              </a:prstGeom>
              <a:blipFill>
                <a:blip r:embed="rId6"/>
                <a:stretch>
                  <a:fillRect l="-1342" t="-7576" r="-503"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FE7EA76-9E6C-DCE3-5C46-15381492C990}"/>
                  </a:ext>
                </a:extLst>
              </p:cNvPr>
              <p:cNvSpPr txBox="1"/>
              <p:nvPr/>
            </p:nvSpPr>
            <p:spPr>
              <a:xfrm>
                <a:off x="2206817" y="4186420"/>
                <a:ext cx="4535088"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𝑗</m:t>
                          </m:r>
                        </m:e>
                      </m:d>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𝑗</m:t>
                          </m:r>
                        </m:sub>
                      </m:sSub>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𝑗</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0FE7EA76-9E6C-DCE3-5C46-15381492C990}"/>
                  </a:ext>
                </a:extLst>
              </p:cNvPr>
              <p:cNvSpPr txBox="1">
                <a:spLocks noRot="1" noChangeAspect="1" noMove="1" noResize="1" noEditPoints="1" noAdjustHandles="1" noChangeArrowheads="1" noChangeShapeType="1" noTextEdit="1"/>
              </p:cNvSpPr>
              <p:nvPr/>
            </p:nvSpPr>
            <p:spPr>
              <a:xfrm>
                <a:off x="2206817" y="4186420"/>
                <a:ext cx="4535088" cy="624338"/>
              </a:xfrm>
              <a:prstGeom prst="rect">
                <a:avLst/>
              </a:prstGeom>
              <a:blipFill>
                <a:blip r:embed="rId7"/>
                <a:stretch>
                  <a:fillRect r="-559" b="-1600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313688E-AD1E-9D32-FBA0-276624A2D22D}"/>
              </a:ext>
            </a:extLst>
          </p:cNvPr>
          <p:cNvSpPr txBox="1"/>
          <p:nvPr/>
        </p:nvSpPr>
        <p:spPr>
          <a:xfrm>
            <a:off x="722288" y="5290886"/>
            <a:ext cx="6340197" cy="461665"/>
          </a:xfrm>
          <a:prstGeom prst="rect">
            <a:avLst/>
          </a:prstGeom>
          <a:noFill/>
        </p:spPr>
        <p:txBody>
          <a:bodyPr wrap="none" rtlCol="0">
            <a:spAutoFit/>
          </a:bodyPr>
          <a:lstStyle/>
          <a:p>
            <a:r>
              <a:rPr kumimoji="1" lang="ja-JP" altLang="en-US" sz="2400"/>
              <a:t>遷移確率が決まる</a:t>
            </a:r>
            <a:r>
              <a:rPr lang="ja-JP" altLang="en-US" sz="2400"/>
              <a:t>と、定常分布の</a:t>
            </a:r>
            <a:r>
              <a:rPr lang="ja-JP" altLang="en-US" sz="2400">
                <a:solidFill>
                  <a:srgbClr val="FF0000"/>
                </a:solidFill>
              </a:rPr>
              <a:t>比</a:t>
            </a:r>
            <a:r>
              <a:rPr lang="ja-JP" altLang="en-US" sz="2400"/>
              <a:t>が決まる</a:t>
            </a:r>
            <a:endParaRPr kumimoji="1" lang="ja-JP" altLang="en-US" sz="24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3476200-C31B-AA08-5B80-7CE7CF2DB755}"/>
                  </a:ext>
                </a:extLst>
              </p:cNvPr>
              <p:cNvSpPr txBox="1"/>
              <p:nvPr/>
            </p:nvSpPr>
            <p:spPr>
              <a:xfrm>
                <a:off x="1728980" y="1770464"/>
                <a:ext cx="47469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𝑖</m:t>
                          </m:r>
                        </m:sub>
                      </m:sSub>
                    </m:oMath>
                  </m:oMathPara>
                </a14:m>
                <a:endParaRPr lang="ja-JP" altLang="en-US" sz="3200"/>
              </a:p>
            </p:txBody>
          </p:sp>
        </mc:Choice>
        <mc:Fallback xmlns="">
          <p:sp>
            <p:nvSpPr>
              <p:cNvPr id="10" name="テキスト ボックス 9">
                <a:extLst>
                  <a:ext uri="{FF2B5EF4-FFF2-40B4-BE49-F238E27FC236}">
                    <a16:creationId xmlns:a16="http://schemas.microsoft.com/office/drawing/2014/main" id="{33476200-C31B-AA08-5B80-7CE7CF2DB755}"/>
                  </a:ext>
                </a:extLst>
              </p:cNvPr>
              <p:cNvSpPr txBox="1">
                <a:spLocks noRot="1" noChangeAspect="1" noMove="1" noResize="1" noEditPoints="1" noAdjustHandles="1" noChangeArrowheads="1" noChangeShapeType="1" noTextEdit="1"/>
              </p:cNvSpPr>
              <p:nvPr/>
            </p:nvSpPr>
            <p:spPr>
              <a:xfrm>
                <a:off x="1728980" y="1770464"/>
                <a:ext cx="474690" cy="584775"/>
              </a:xfrm>
              <a:prstGeom prst="rect">
                <a:avLst/>
              </a:prstGeom>
              <a:blipFill>
                <a:blip r:embed="rId8"/>
                <a:stretch>
                  <a:fillRect l="-2632" r="-15789" b="-106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A94A1EA-57DF-B2C5-78B2-8DB98E88FBBD}"/>
                  </a:ext>
                </a:extLst>
              </p:cNvPr>
              <p:cNvSpPr txBox="1"/>
              <p:nvPr/>
            </p:nvSpPr>
            <p:spPr>
              <a:xfrm>
                <a:off x="7070956" y="1770464"/>
                <a:ext cx="474690" cy="624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𝑗</m:t>
                          </m:r>
                        </m:sub>
                      </m:sSub>
                    </m:oMath>
                  </m:oMathPara>
                </a14:m>
                <a:endParaRPr lang="ja-JP" altLang="en-US" sz="3200"/>
              </a:p>
            </p:txBody>
          </p:sp>
        </mc:Choice>
        <mc:Fallback xmlns="">
          <p:sp>
            <p:nvSpPr>
              <p:cNvPr id="12" name="テキスト ボックス 11">
                <a:extLst>
                  <a:ext uri="{FF2B5EF4-FFF2-40B4-BE49-F238E27FC236}">
                    <a16:creationId xmlns:a16="http://schemas.microsoft.com/office/drawing/2014/main" id="{1A94A1EA-57DF-B2C5-78B2-8DB98E88FBBD}"/>
                  </a:ext>
                </a:extLst>
              </p:cNvPr>
              <p:cNvSpPr txBox="1">
                <a:spLocks noRot="1" noChangeAspect="1" noMove="1" noResize="1" noEditPoints="1" noAdjustHandles="1" noChangeArrowheads="1" noChangeShapeType="1" noTextEdit="1"/>
              </p:cNvSpPr>
              <p:nvPr/>
            </p:nvSpPr>
            <p:spPr>
              <a:xfrm>
                <a:off x="7070956" y="1770464"/>
                <a:ext cx="474690" cy="624338"/>
              </a:xfrm>
              <a:prstGeom prst="rect">
                <a:avLst/>
              </a:prstGeom>
              <a:blipFill>
                <a:blip r:embed="rId9"/>
                <a:stretch>
                  <a:fillRect r="-17949" b="-16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649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C1C406-0D40-0BDF-5992-6A99328D150D}"/>
              </a:ext>
            </a:extLst>
          </p:cNvPr>
          <p:cNvSpPr>
            <a:spLocks noGrp="1"/>
          </p:cNvSpPr>
          <p:nvPr>
            <p:ph type="body" sz="quarter" idx="10"/>
          </p:nvPr>
        </p:nvSpPr>
        <p:spPr/>
        <p:txBody>
          <a:bodyPr/>
          <a:lstStyle/>
          <a:p>
            <a:r>
              <a:rPr kumimoji="1" lang="ja-JP" altLang="en-US"/>
              <a:t>ここまでのまとめ</a:t>
            </a:r>
          </a:p>
        </p:txBody>
      </p:sp>
      <p:sp>
        <p:nvSpPr>
          <p:cNvPr id="3" name="テキスト ボックス 2">
            <a:extLst>
              <a:ext uri="{FF2B5EF4-FFF2-40B4-BE49-F238E27FC236}">
                <a16:creationId xmlns:a16="http://schemas.microsoft.com/office/drawing/2014/main" id="{DB2687BB-266F-473B-CE76-7BE7CFC960A2}"/>
              </a:ext>
            </a:extLst>
          </p:cNvPr>
          <p:cNvSpPr txBox="1"/>
          <p:nvPr/>
        </p:nvSpPr>
        <p:spPr>
          <a:xfrm>
            <a:off x="786348" y="1700808"/>
            <a:ext cx="7917552" cy="461665"/>
          </a:xfrm>
          <a:prstGeom prst="rect">
            <a:avLst/>
          </a:prstGeom>
          <a:noFill/>
        </p:spPr>
        <p:txBody>
          <a:bodyPr wrap="none" rtlCol="0">
            <a:spAutoFit/>
          </a:bodyPr>
          <a:lstStyle/>
          <a:p>
            <a:pPr marL="342900" indent="-342900">
              <a:buFont typeface="Arial" panose="020B0604020202020204" pitchFamily="34" charset="0"/>
              <a:buChar char="•"/>
            </a:pPr>
            <a:r>
              <a:rPr lang="ja-JP" altLang="en-US" sz="2400"/>
              <a:t>履歴によらず、次の状態が現在の状態だけ決まること</a:t>
            </a:r>
            <a:endParaRPr kumimoji="1" lang="ja-JP" altLang="en-US" sz="2400"/>
          </a:p>
        </p:txBody>
      </p:sp>
      <p:sp>
        <p:nvSpPr>
          <p:cNvPr id="4" name="テキスト ボックス 3">
            <a:extLst>
              <a:ext uri="{FF2B5EF4-FFF2-40B4-BE49-F238E27FC236}">
                <a16:creationId xmlns:a16="http://schemas.microsoft.com/office/drawing/2014/main" id="{DAFBCEC6-F722-9F16-79A6-80C116DC52C2}"/>
              </a:ext>
            </a:extLst>
          </p:cNvPr>
          <p:cNvSpPr txBox="1"/>
          <p:nvPr/>
        </p:nvSpPr>
        <p:spPr>
          <a:xfrm>
            <a:off x="251520" y="1239143"/>
            <a:ext cx="1723549" cy="461665"/>
          </a:xfrm>
          <a:prstGeom prst="rect">
            <a:avLst/>
          </a:prstGeom>
          <a:noFill/>
        </p:spPr>
        <p:txBody>
          <a:bodyPr wrap="none" rtlCol="0">
            <a:spAutoFit/>
          </a:bodyPr>
          <a:lstStyle/>
          <a:p>
            <a:r>
              <a:rPr lang="ja-JP" altLang="en-US" sz="2400">
                <a:solidFill>
                  <a:srgbClr val="011893"/>
                </a:solidFill>
              </a:rPr>
              <a:t>マルコフ性</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7666360D-E77E-D7D0-7C67-371DD2CBCD92}"/>
              </a:ext>
            </a:extLst>
          </p:cNvPr>
          <p:cNvSpPr txBox="1"/>
          <p:nvPr/>
        </p:nvSpPr>
        <p:spPr>
          <a:xfrm>
            <a:off x="786348" y="2780928"/>
            <a:ext cx="6378669" cy="461665"/>
          </a:xfrm>
          <a:prstGeom prst="rect">
            <a:avLst/>
          </a:prstGeom>
          <a:noFill/>
        </p:spPr>
        <p:txBody>
          <a:bodyPr wrap="none" rtlCol="0">
            <a:spAutoFit/>
          </a:bodyPr>
          <a:lstStyle/>
          <a:p>
            <a:pPr marL="342900" indent="-342900">
              <a:buFont typeface="Arial" panose="020B0604020202020204" pitchFamily="34" charset="0"/>
              <a:buChar char="•"/>
            </a:pPr>
            <a:r>
              <a:rPr lang="ja-JP" altLang="en-US" sz="2400"/>
              <a:t>マルコフ性を持つ離散的な確率過程のこと</a:t>
            </a:r>
            <a:endParaRPr kumimoji="1" lang="ja-JP" altLang="en-US" sz="2400"/>
          </a:p>
        </p:txBody>
      </p:sp>
      <p:sp>
        <p:nvSpPr>
          <p:cNvPr id="6" name="テキスト ボックス 5">
            <a:extLst>
              <a:ext uri="{FF2B5EF4-FFF2-40B4-BE49-F238E27FC236}">
                <a16:creationId xmlns:a16="http://schemas.microsoft.com/office/drawing/2014/main" id="{74ADC4D6-EF2D-D297-90B2-E35E04CFAF2A}"/>
              </a:ext>
            </a:extLst>
          </p:cNvPr>
          <p:cNvSpPr txBox="1"/>
          <p:nvPr/>
        </p:nvSpPr>
        <p:spPr>
          <a:xfrm>
            <a:off x="251520" y="2319263"/>
            <a:ext cx="2031325" cy="461665"/>
          </a:xfrm>
          <a:prstGeom prst="rect">
            <a:avLst/>
          </a:prstGeom>
          <a:noFill/>
        </p:spPr>
        <p:txBody>
          <a:bodyPr wrap="none" rtlCol="0">
            <a:spAutoFit/>
          </a:bodyPr>
          <a:lstStyle/>
          <a:p>
            <a:r>
              <a:rPr lang="ja-JP" altLang="en-US" sz="2400">
                <a:solidFill>
                  <a:srgbClr val="011893"/>
                </a:solidFill>
              </a:rPr>
              <a:t>マルコフ連鎖</a:t>
            </a:r>
            <a:endParaRPr kumimoji="1" lang="ja-JP" altLang="en-US" sz="2400">
              <a:solidFill>
                <a:srgbClr val="011893"/>
              </a:solidFill>
            </a:endParaRPr>
          </a:p>
        </p:txBody>
      </p:sp>
      <p:sp>
        <p:nvSpPr>
          <p:cNvPr id="7" name="テキスト ボックス 6">
            <a:extLst>
              <a:ext uri="{FF2B5EF4-FFF2-40B4-BE49-F238E27FC236}">
                <a16:creationId xmlns:a16="http://schemas.microsoft.com/office/drawing/2014/main" id="{0FEAFCFA-16A2-0818-4DEF-97775E8CFA0D}"/>
              </a:ext>
            </a:extLst>
          </p:cNvPr>
          <p:cNvSpPr txBox="1"/>
          <p:nvPr/>
        </p:nvSpPr>
        <p:spPr>
          <a:xfrm>
            <a:off x="251520" y="3384575"/>
            <a:ext cx="2646878" cy="461665"/>
          </a:xfrm>
          <a:prstGeom prst="rect">
            <a:avLst/>
          </a:prstGeom>
          <a:noFill/>
        </p:spPr>
        <p:txBody>
          <a:bodyPr wrap="none" rtlCol="0">
            <a:spAutoFit/>
          </a:bodyPr>
          <a:lstStyle/>
          <a:p>
            <a:r>
              <a:rPr lang="ja-JP" altLang="en-US" sz="2400">
                <a:solidFill>
                  <a:srgbClr val="011893"/>
                </a:solidFill>
              </a:rPr>
              <a:t>詳細釣り合い条件</a:t>
            </a:r>
            <a:endParaRPr kumimoji="1" lang="ja-JP" altLang="en-US" sz="2400">
              <a:solidFill>
                <a:srgbClr val="011893"/>
              </a:solidFill>
            </a:endParaRPr>
          </a:p>
        </p:txBody>
      </p:sp>
      <p:sp>
        <p:nvSpPr>
          <p:cNvPr id="8" name="テキスト ボックス 7">
            <a:extLst>
              <a:ext uri="{FF2B5EF4-FFF2-40B4-BE49-F238E27FC236}">
                <a16:creationId xmlns:a16="http://schemas.microsoft.com/office/drawing/2014/main" id="{3EA74F7E-68BD-22E7-ED46-5D1767CD9653}"/>
              </a:ext>
            </a:extLst>
          </p:cNvPr>
          <p:cNvSpPr txBox="1"/>
          <p:nvPr/>
        </p:nvSpPr>
        <p:spPr>
          <a:xfrm>
            <a:off x="786348" y="3891347"/>
            <a:ext cx="727280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任意の二状態において、定常分布の比</a:t>
            </a:r>
            <a:r>
              <a:rPr lang="en-US" altLang="ja-JP" sz="2400" dirty="0"/>
              <a:t>(</a:t>
            </a:r>
            <a:r>
              <a:rPr lang="ja-JP" altLang="en-US" sz="2400"/>
              <a:t>重みの比</a:t>
            </a:r>
            <a:r>
              <a:rPr lang="en-US" altLang="ja-JP" sz="2400" dirty="0"/>
              <a:t>)</a:t>
            </a:r>
            <a:r>
              <a:rPr lang="ja-JP" altLang="en-US" sz="2400"/>
              <a:t>と遷移確率の比が満たす性質</a:t>
            </a:r>
            <a:endParaRPr lang="en-US" altLang="ja-JP" sz="2400" dirty="0"/>
          </a:p>
          <a:p>
            <a:pPr marL="342900" indent="-342900">
              <a:buFont typeface="Arial" panose="020B0604020202020204" pitchFamily="34" charset="0"/>
              <a:buChar char="•"/>
            </a:pPr>
            <a:r>
              <a:rPr kumimoji="1" lang="ja-JP" altLang="en-US" sz="2400"/>
              <a:t>遷移確率が決まると、定常分布の比が決まる</a:t>
            </a:r>
          </a:p>
        </p:txBody>
      </p:sp>
    </p:spTree>
    <p:extLst>
      <p:ext uri="{BB962C8B-B14F-4D97-AF65-F5344CB8AC3E}">
        <p14:creationId xmlns:p14="http://schemas.microsoft.com/office/powerpoint/2010/main" val="397093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543995-A33A-6A91-9D2E-EDCC1E4DAF3D}"/>
              </a:ext>
            </a:extLst>
          </p:cNvPr>
          <p:cNvSpPr>
            <a:spLocks noGrp="1"/>
          </p:cNvSpPr>
          <p:nvPr>
            <p:ph type="body" sz="quarter" idx="10"/>
          </p:nvPr>
        </p:nvSpPr>
        <p:spPr/>
        <p:txBody>
          <a:bodyPr/>
          <a:lstStyle/>
          <a:p>
            <a:r>
              <a:rPr kumimoji="1" lang="ja-JP" altLang="en-US"/>
              <a:t>重みと遷移確率</a:t>
            </a:r>
          </a:p>
        </p:txBody>
      </p:sp>
      <p:grpSp>
        <p:nvGrpSpPr>
          <p:cNvPr id="4" name="グループ化 3">
            <a:extLst>
              <a:ext uri="{FF2B5EF4-FFF2-40B4-BE49-F238E27FC236}">
                <a16:creationId xmlns:a16="http://schemas.microsoft.com/office/drawing/2014/main" id="{B7BF3DE9-BA28-1601-08AA-1CE22F99A51D}"/>
              </a:ext>
            </a:extLst>
          </p:cNvPr>
          <p:cNvGrpSpPr/>
          <p:nvPr/>
        </p:nvGrpSpPr>
        <p:grpSpPr>
          <a:xfrm>
            <a:off x="993544" y="1567781"/>
            <a:ext cx="2943576" cy="2034838"/>
            <a:chOff x="1230562" y="1770270"/>
            <a:chExt cx="7085093" cy="4897793"/>
          </a:xfrm>
        </p:grpSpPr>
        <p:sp>
          <p:nvSpPr>
            <p:cNvPr id="5" name="円/楕円 4">
              <a:extLst>
                <a:ext uri="{FF2B5EF4-FFF2-40B4-BE49-F238E27FC236}">
                  <a16:creationId xmlns:a16="http://schemas.microsoft.com/office/drawing/2014/main" id="{224F74EE-734F-E11B-BAA1-98B97FC82769}"/>
                </a:ext>
              </a:extLst>
            </p:cNvPr>
            <p:cNvSpPr/>
            <p:nvPr/>
          </p:nvSpPr>
          <p:spPr>
            <a:xfrm>
              <a:off x="4064653" y="2564904"/>
              <a:ext cx="1014694" cy="101469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1</a:t>
              </a:r>
              <a:endParaRPr kumimoji="1" lang="ja-JP" altLang="en-US" sz="2800">
                <a:solidFill>
                  <a:schemeClr val="bg1"/>
                </a:solidFill>
              </a:endParaRPr>
            </a:p>
          </p:txBody>
        </p:sp>
        <p:sp>
          <p:nvSpPr>
            <p:cNvPr id="6" name="円/楕円 5">
              <a:extLst>
                <a:ext uri="{FF2B5EF4-FFF2-40B4-BE49-F238E27FC236}">
                  <a16:creationId xmlns:a16="http://schemas.microsoft.com/office/drawing/2014/main" id="{6E746711-6B60-B8AB-B41C-2141F57DC44C}"/>
                </a:ext>
              </a:extLst>
            </p:cNvPr>
            <p:cNvSpPr/>
            <p:nvPr/>
          </p:nvSpPr>
          <p:spPr>
            <a:xfrm>
              <a:off x="2480477" y="5081148"/>
              <a:ext cx="1014694" cy="1014694"/>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a:t>
              </a:r>
              <a:endParaRPr kumimoji="1" lang="ja-JP" altLang="en-US" sz="2800">
                <a:solidFill>
                  <a:schemeClr val="tx1"/>
                </a:solidFill>
              </a:endParaRPr>
            </a:p>
          </p:txBody>
        </p:sp>
        <p:sp>
          <p:nvSpPr>
            <p:cNvPr id="7" name="円/楕円 6">
              <a:extLst>
                <a:ext uri="{FF2B5EF4-FFF2-40B4-BE49-F238E27FC236}">
                  <a16:creationId xmlns:a16="http://schemas.microsoft.com/office/drawing/2014/main" id="{9CD24EE4-04B7-A923-9611-F07A674672A4}"/>
                </a:ext>
              </a:extLst>
            </p:cNvPr>
            <p:cNvSpPr/>
            <p:nvPr/>
          </p:nvSpPr>
          <p:spPr>
            <a:xfrm>
              <a:off x="5648829" y="5081148"/>
              <a:ext cx="1014694" cy="101469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a:t>
              </a:r>
              <a:endParaRPr kumimoji="1" lang="ja-JP" altLang="en-US" sz="2800">
                <a:solidFill>
                  <a:schemeClr val="tx1"/>
                </a:solidFill>
              </a:endParaRPr>
            </a:p>
          </p:txBody>
        </p:sp>
        <p:cxnSp>
          <p:nvCxnSpPr>
            <p:cNvPr id="8" name="直線矢印コネクタ 7">
              <a:extLst>
                <a:ext uri="{FF2B5EF4-FFF2-40B4-BE49-F238E27FC236}">
                  <a16:creationId xmlns:a16="http://schemas.microsoft.com/office/drawing/2014/main" id="{4C4DB146-C07F-3341-43AB-1FA21E2A2F09}"/>
                </a:ext>
              </a:extLst>
            </p:cNvPr>
            <p:cNvCxnSpPr/>
            <p:nvPr/>
          </p:nvCxnSpPr>
          <p:spPr>
            <a:xfrm flipH="1">
              <a:off x="3136776" y="357959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EB001E4-9AE3-C85F-8746-E1A8E4EEC088}"/>
                </a:ext>
              </a:extLst>
            </p:cNvPr>
            <p:cNvCxnSpPr/>
            <p:nvPr/>
          </p:nvCxnSpPr>
          <p:spPr>
            <a:xfrm flipH="1">
              <a:off x="3495170" y="3790313"/>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AEBD730-4F1F-1A1F-E540-EE16509A9CE1}"/>
                </a:ext>
              </a:extLst>
            </p:cNvPr>
            <p:cNvCxnSpPr>
              <a:cxnSpLocks/>
            </p:cNvCxnSpPr>
            <p:nvPr/>
          </p:nvCxnSpPr>
          <p:spPr>
            <a:xfrm rot="17353769" flipH="1">
              <a:off x="5054305" y="378106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6CAFB4F-6C69-C7FA-C5D8-CC6409DBFB21}"/>
                </a:ext>
              </a:extLst>
            </p:cNvPr>
            <p:cNvCxnSpPr>
              <a:cxnSpLocks/>
            </p:cNvCxnSpPr>
            <p:nvPr/>
          </p:nvCxnSpPr>
          <p:spPr>
            <a:xfrm rot="17353769" flipH="1">
              <a:off x="5395896" y="3539945"/>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17C9083-CF47-4C41-44A2-4917DF5D2956}"/>
                </a:ext>
              </a:extLst>
            </p:cNvPr>
            <p:cNvCxnSpPr>
              <a:cxnSpLocks/>
            </p:cNvCxnSpPr>
            <p:nvPr/>
          </p:nvCxnSpPr>
          <p:spPr>
            <a:xfrm flipH="1">
              <a:off x="3971630" y="5547977"/>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DEEE36F-5715-289A-706E-42E953757AA3}"/>
                </a:ext>
              </a:extLst>
            </p:cNvPr>
            <p:cNvCxnSpPr/>
            <p:nvPr/>
          </p:nvCxnSpPr>
          <p:spPr>
            <a:xfrm>
              <a:off x="3971630" y="6021288"/>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a:extLst>
                <a:ext uri="{FF2B5EF4-FFF2-40B4-BE49-F238E27FC236}">
                  <a16:creationId xmlns:a16="http://schemas.microsoft.com/office/drawing/2014/main" id="{E6D205BD-4BE5-9482-D915-5DEA2480ED08}"/>
                </a:ext>
              </a:extLst>
            </p:cNvPr>
            <p:cNvSpPr/>
            <p:nvPr/>
          </p:nvSpPr>
          <p:spPr>
            <a:xfrm rot="2700000">
              <a:off x="4984048" y="2061183"/>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5" name="フリーフォーム 14">
              <a:extLst>
                <a:ext uri="{FF2B5EF4-FFF2-40B4-BE49-F238E27FC236}">
                  <a16:creationId xmlns:a16="http://schemas.microsoft.com/office/drawing/2014/main" id="{9011A27C-C9E8-A61C-8982-D9738AC730E9}"/>
                </a:ext>
              </a:extLst>
            </p:cNvPr>
            <p:cNvSpPr/>
            <p:nvPr/>
          </p:nvSpPr>
          <p:spPr>
            <a:xfrm rot="5400000">
              <a:off x="6810579" y="5499808"/>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6" name="フリーフォーム 15">
              <a:extLst>
                <a:ext uri="{FF2B5EF4-FFF2-40B4-BE49-F238E27FC236}">
                  <a16:creationId xmlns:a16="http://schemas.microsoft.com/office/drawing/2014/main" id="{06E01F76-6EE4-945E-3D35-C3133ABA30D0}"/>
                </a:ext>
              </a:extLst>
            </p:cNvPr>
            <p:cNvSpPr/>
            <p:nvPr/>
          </p:nvSpPr>
          <p:spPr>
            <a:xfrm rot="14211246">
              <a:off x="1869550" y="5621375"/>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7" name="テキスト ボックス 16">
              <a:extLst>
                <a:ext uri="{FF2B5EF4-FFF2-40B4-BE49-F238E27FC236}">
                  <a16:creationId xmlns:a16="http://schemas.microsoft.com/office/drawing/2014/main" id="{262BE5C4-F657-A26A-6F13-EAC9EE5453A6}"/>
                </a:ext>
              </a:extLst>
            </p:cNvPr>
            <p:cNvSpPr txBox="1"/>
            <p:nvPr/>
          </p:nvSpPr>
          <p:spPr>
            <a:xfrm>
              <a:off x="5414200" y="1770270"/>
              <a:ext cx="915206" cy="629687"/>
            </a:xfrm>
            <a:prstGeom prst="rect">
              <a:avLst/>
            </a:prstGeom>
            <a:noFill/>
          </p:spPr>
          <p:txBody>
            <a:bodyPr wrap="none" rtlCol="0">
              <a:spAutoFit/>
            </a:bodyPr>
            <a:lstStyle/>
            <a:p>
              <a:r>
                <a:rPr kumimoji="1" lang="en-US" altLang="ja-JP" sz="1100" dirty="0">
                  <a:solidFill>
                    <a:srgbClr val="7030A0"/>
                  </a:solidFill>
                </a:rPr>
                <a:t>1/6</a:t>
              </a:r>
              <a:endParaRPr kumimoji="1" lang="ja-JP" altLang="en-US" sz="1100">
                <a:solidFill>
                  <a:srgbClr val="7030A0"/>
                </a:solidFill>
              </a:endParaRPr>
            </a:p>
          </p:txBody>
        </p:sp>
        <p:sp>
          <p:nvSpPr>
            <p:cNvPr id="18" name="テキスト ボックス 17">
              <a:extLst>
                <a:ext uri="{FF2B5EF4-FFF2-40B4-BE49-F238E27FC236}">
                  <a16:creationId xmlns:a16="http://schemas.microsoft.com/office/drawing/2014/main" id="{F0837DCC-24D9-9ED2-7FFC-E4951338F13D}"/>
                </a:ext>
              </a:extLst>
            </p:cNvPr>
            <p:cNvSpPr txBox="1"/>
            <p:nvPr/>
          </p:nvSpPr>
          <p:spPr>
            <a:xfrm>
              <a:off x="2843103" y="3599514"/>
              <a:ext cx="915206" cy="629687"/>
            </a:xfrm>
            <a:prstGeom prst="rect">
              <a:avLst/>
            </a:prstGeom>
            <a:noFill/>
          </p:spPr>
          <p:txBody>
            <a:bodyPr wrap="none" rtlCol="0">
              <a:spAutoFit/>
            </a:bodyPr>
            <a:lstStyle/>
            <a:p>
              <a:r>
                <a:rPr kumimoji="1" lang="en-US" altLang="ja-JP" sz="1100" dirty="0">
                  <a:solidFill>
                    <a:srgbClr val="7030A0"/>
                  </a:solidFill>
                </a:rPr>
                <a:t>1/3</a:t>
              </a:r>
              <a:endParaRPr kumimoji="1" lang="ja-JP" altLang="en-US" sz="1100">
                <a:solidFill>
                  <a:srgbClr val="7030A0"/>
                </a:solidFill>
              </a:endParaRPr>
            </a:p>
          </p:txBody>
        </p:sp>
        <p:sp>
          <p:nvSpPr>
            <p:cNvPr id="19" name="テキスト ボックス 18">
              <a:extLst>
                <a:ext uri="{FF2B5EF4-FFF2-40B4-BE49-F238E27FC236}">
                  <a16:creationId xmlns:a16="http://schemas.microsoft.com/office/drawing/2014/main" id="{21F98906-A663-F5BF-4A32-19D9E4763EE7}"/>
                </a:ext>
              </a:extLst>
            </p:cNvPr>
            <p:cNvSpPr txBox="1"/>
            <p:nvPr/>
          </p:nvSpPr>
          <p:spPr>
            <a:xfrm>
              <a:off x="4849135" y="4269441"/>
              <a:ext cx="915206" cy="629687"/>
            </a:xfrm>
            <a:prstGeom prst="rect">
              <a:avLst/>
            </a:prstGeom>
            <a:noFill/>
          </p:spPr>
          <p:txBody>
            <a:bodyPr wrap="none" rtlCol="0">
              <a:spAutoFit/>
            </a:bodyPr>
            <a:lstStyle/>
            <a:p>
              <a:r>
                <a:rPr kumimoji="1" lang="en-US" altLang="ja-JP" sz="1100" dirty="0">
                  <a:solidFill>
                    <a:srgbClr val="7030A0"/>
                  </a:solidFill>
                </a:rPr>
                <a:t>1/2</a:t>
              </a:r>
              <a:endParaRPr kumimoji="1" lang="ja-JP" altLang="en-US" sz="1100">
                <a:solidFill>
                  <a:srgbClr val="7030A0"/>
                </a:solidFill>
              </a:endParaRPr>
            </a:p>
          </p:txBody>
        </p:sp>
        <p:sp>
          <p:nvSpPr>
            <p:cNvPr id="20" name="テキスト ボックス 19">
              <a:extLst>
                <a:ext uri="{FF2B5EF4-FFF2-40B4-BE49-F238E27FC236}">
                  <a16:creationId xmlns:a16="http://schemas.microsoft.com/office/drawing/2014/main" id="{6BE18389-172D-BE89-6D63-FAB3133C7144}"/>
                </a:ext>
              </a:extLst>
            </p:cNvPr>
            <p:cNvSpPr txBox="1"/>
            <p:nvPr/>
          </p:nvSpPr>
          <p:spPr>
            <a:xfrm>
              <a:off x="1230562" y="5890833"/>
              <a:ext cx="915206" cy="629687"/>
            </a:xfrm>
            <a:prstGeom prst="rect">
              <a:avLst/>
            </a:prstGeom>
            <a:noFill/>
          </p:spPr>
          <p:txBody>
            <a:bodyPr wrap="none" rtlCol="0">
              <a:spAutoFit/>
            </a:bodyPr>
            <a:lstStyle/>
            <a:p>
              <a:r>
                <a:rPr kumimoji="1" lang="en-US" altLang="ja-JP" sz="1100" dirty="0">
                  <a:solidFill>
                    <a:srgbClr val="92D050"/>
                  </a:solidFill>
                </a:rPr>
                <a:t>1/3</a:t>
              </a:r>
              <a:endParaRPr kumimoji="1" lang="ja-JP" altLang="en-US" sz="1100">
                <a:solidFill>
                  <a:srgbClr val="92D050"/>
                </a:solidFill>
              </a:endParaRPr>
            </a:p>
          </p:txBody>
        </p:sp>
        <p:sp>
          <p:nvSpPr>
            <p:cNvPr id="21" name="テキスト ボックス 20">
              <a:extLst>
                <a:ext uri="{FF2B5EF4-FFF2-40B4-BE49-F238E27FC236}">
                  <a16:creationId xmlns:a16="http://schemas.microsoft.com/office/drawing/2014/main" id="{56485A29-567E-47DE-88D2-E68D2680E607}"/>
                </a:ext>
              </a:extLst>
            </p:cNvPr>
            <p:cNvSpPr txBox="1"/>
            <p:nvPr/>
          </p:nvSpPr>
          <p:spPr>
            <a:xfrm>
              <a:off x="7400449" y="5559531"/>
              <a:ext cx="915206" cy="629687"/>
            </a:xfrm>
            <a:prstGeom prst="rect">
              <a:avLst/>
            </a:prstGeom>
            <a:noFill/>
          </p:spPr>
          <p:txBody>
            <a:bodyPr wrap="none" rtlCol="0">
              <a:spAutoFit/>
            </a:bodyPr>
            <a:lstStyle/>
            <a:p>
              <a:r>
                <a:rPr kumimoji="1" lang="en-US" altLang="ja-JP" sz="1100" dirty="0">
                  <a:solidFill>
                    <a:srgbClr val="FFC000"/>
                  </a:solidFill>
                </a:rPr>
                <a:t>1/2</a:t>
              </a:r>
              <a:endParaRPr kumimoji="1" lang="ja-JP" altLang="en-US" sz="1100">
                <a:solidFill>
                  <a:srgbClr val="FFC000"/>
                </a:solidFill>
              </a:endParaRPr>
            </a:p>
          </p:txBody>
        </p:sp>
        <p:sp>
          <p:nvSpPr>
            <p:cNvPr id="22" name="テキスト ボックス 21">
              <a:extLst>
                <a:ext uri="{FF2B5EF4-FFF2-40B4-BE49-F238E27FC236}">
                  <a16:creationId xmlns:a16="http://schemas.microsoft.com/office/drawing/2014/main" id="{B1F91F55-5E58-CA48-F2D9-0176D74A186B}"/>
                </a:ext>
              </a:extLst>
            </p:cNvPr>
            <p:cNvSpPr txBox="1"/>
            <p:nvPr/>
          </p:nvSpPr>
          <p:spPr>
            <a:xfrm>
              <a:off x="3725326" y="4241857"/>
              <a:ext cx="915206" cy="629687"/>
            </a:xfrm>
            <a:prstGeom prst="rect">
              <a:avLst/>
            </a:prstGeom>
            <a:noFill/>
          </p:spPr>
          <p:txBody>
            <a:bodyPr wrap="none" rtlCol="0">
              <a:spAutoFit/>
            </a:bodyPr>
            <a:lstStyle/>
            <a:p>
              <a:r>
                <a:rPr kumimoji="1" lang="en-US" altLang="ja-JP" sz="1100" dirty="0">
                  <a:solidFill>
                    <a:srgbClr val="92D050"/>
                  </a:solidFill>
                </a:rPr>
                <a:t>1/6</a:t>
              </a:r>
              <a:endParaRPr kumimoji="1" lang="ja-JP" altLang="en-US" sz="1100">
                <a:solidFill>
                  <a:srgbClr val="92D050"/>
                </a:solidFill>
              </a:endParaRPr>
            </a:p>
          </p:txBody>
        </p:sp>
        <p:sp>
          <p:nvSpPr>
            <p:cNvPr id="23" name="テキスト ボックス 22">
              <a:extLst>
                <a:ext uri="{FF2B5EF4-FFF2-40B4-BE49-F238E27FC236}">
                  <a16:creationId xmlns:a16="http://schemas.microsoft.com/office/drawing/2014/main" id="{2F8ECC2B-9019-43E8-8D0E-1F44A7659A0E}"/>
                </a:ext>
              </a:extLst>
            </p:cNvPr>
            <p:cNvSpPr txBox="1"/>
            <p:nvPr/>
          </p:nvSpPr>
          <p:spPr>
            <a:xfrm>
              <a:off x="4204448" y="6038376"/>
              <a:ext cx="915206" cy="629687"/>
            </a:xfrm>
            <a:prstGeom prst="rect">
              <a:avLst/>
            </a:prstGeom>
            <a:noFill/>
          </p:spPr>
          <p:txBody>
            <a:bodyPr wrap="none" rtlCol="0">
              <a:spAutoFit/>
            </a:bodyPr>
            <a:lstStyle/>
            <a:p>
              <a:r>
                <a:rPr kumimoji="1" lang="en-US" altLang="ja-JP" sz="1100" dirty="0">
                  <a:solidFill>
                    <a:srgbClr val="92D050"/>
                  </a:solidFill>
                </a:rPr>
                <a:t>1/2</a:t>
              </a:r>
              <a:endParaRPr kumimoji="1" lang="ja-JP" altLang="en-US" sz="1100">
                <a:solidFill>
                  <a:srgbClr val="92D050"/>
                </a:solidFill>
              </a:endParaRPr>
            </a:p>
          </p:txBody>
        </p:sp>
        <p:sp>
          <p:nvSpPr>
            <p:cNvPr id="24" name="テキスト ボックス 23">
              <a:extLst>
                <a:ext uri="{FF2B5EF4-FFF2-40B4-BE49-F238E27FC236}">
                  <a16:creationId xmlns:a16="http://schemas.microsoft.com/office/drawing/2014/main" id="{60C12D1B-6B81-D5C5-66DA-5A1C6710C65F}"/>
                </a:ext>
              </a:extLst>
            </p:cNvPr>
            <p:cNvSpPr txBox="1"/>
            <p:nvPr/>
          </p:nvSpPr>
          <p:spPr>
            <a:xfrm>
              <a:off x="5700622" y="3671446"/>
              <a:ext cx="915206" cy="629687"/>
            </a:xfrm>
            <a:prstGeom prst="rect">
              <a:avLst/>
            </a:prstGeom>
            <a:noFill/>
          </p:spPr>
          <p:txBody>
            <a:bodyPr wrap="none" rtlCol="0">
              <a:spAutoFit/>
            </a:bodyPr>
            <a:lstStyle/>
            <a:p>
              <a:r>
                <a:rPr kumimoji="1" lang="en-US" altLang="ja-JP" sz="1100" dirty="0">
                  <a:solidFill>
                    <a:srgbClr val="FFC000"/>
                  </a:solidFill>
                </a:rPr>
                <a:t>1/6</a:t>
              </a:r>
              <a:endParaRPr kumimoji="1" lang="ja-JP" altLang="en-US" sz="1100">
                <a:solidFill>
                  <a:srgbClr val="FFC000"/>
                </a:solidFill>
              </a:endParaRPr>
            </a:p>
          </p:txBody>
        </p:sp>
        <p:sp>
          <p:nvSpPr>
            <p:cNvPr id="25" name="テキスト ボックス 24">
              <a:extLst>
                <a:ext uri="{FF2B5EF4-FFF2-40B4-BE49-F238E27FC236}">
                  <a16:creationId xmlns:a16="http://schemas.microsoft.com/office/drawing/2014/main" id="{5A5A4DC5-7291-8A55-F7D5-16C2B63EF08B}"/>
                </a:ext>
              </a:extLst>
            </p:cNvPr>
            <p:cNvSpPr txBox="1"/>
            <p:nvPr/>
          </p:nvSpPr>
          <p:spPr>
            <a:xfrm>
              <a:off x="4204448" y="5060369"/>
              <a:ext cx="915206" cy="629687"/>
            </a:xfrm>
            <a:prstGeom prst="rect">
              <a:avLst/>
            </a:prstGeom>
            <a:noFill/>
          </p:spPr>
          <p:txBody>
            <a:bodyPr wrap="none" rtlCol="0">
              <a:spAutoFit/>
            </a:bodyPr>
            <a:lstStyle/>
            <a:p>
              <a:r>
                <a:rPr kumimoji="1" lang="en-US" altLang="ja-JP" sz="1100" dirty="0">
                  <a:solidFill>
                    <a:srgbClr val="FFC000"/>
                  </a:solidFill>
                </a:rPr>
                <a:t>1/3</a:t>
              </a:r>
              <a:endParaRPr kumimoji="1" lang="ja-JP" altLang="en-US" sz="1100">
                <a:solidFill>
                  <a:srgbClr val="FFC000"/>
                </a:solidFill>
              </a:endParaRPr>
            </a:p>
          </p:txBody>
        </p:sp>
      </p:grpSp>
      <p:sp>
        <p:nvSpPr>
          <p:cNvPr id="26" name="テキスト ボックス 25">
            <a:extLst>
              <a:ext uri="{FF2B5EF4-FFF2-40B4-BE49-F238E27FC236}">
                <a16:creationId xmlns:a16="http://schemas.microsoft.com/office/drawing/2014/main" id="{283CDC6A-9F23-981F-3234-7951E3101A1B}"/>
              </a:ext>
            </a:extLst>
          </p:cNvPr>
          <p:cNvSpPr txBox="1"/>
          <p:nvPr/>
        </p:nvSpPr>
        <p:spPr>
          <a:xfrm>
            <a:off x="627311" y="1148165"/>
            <a:ext cx="5493812" cy="369332"/>
          </a:xfrm>
          <a:prstGeom prst="rect">
            <a:avLst/>
          </a:prstGeom>
          <a:noFill/>
        </p:spPr>
        <p:txBody>
          <a:bodyPr wrap="none" rtlCol="0">
            <a:spAutoFit/>
          </a:bodyPr>
          <a:lstStyle/>
          <a:p>
            <a:r>
              <a:rPr kumimoji="1" lang="ja-JP" altLang="en-US"/>
              <a:t>遷移確率が決まると、定常状態の分布の比が決まる</a:t>
            </a:r>
          </a:p>
        </p:txBody>
      </p:sp>
      <p:sp>
        <p:nvSpPr>
          <p:cNvPr id="27" name="右矢印 26">
            <a:extLst>
              <a:ext uri="{FF2B5EF4-FFF2-40B4-BE49-F238E27FC236}">
                <a16:creationId xmlns:a16="http://schemas.microsoft.com/office/drawing/2014/main" id="{A409F4E4-C2DA-208B-92D3-C2C5D98291D4}"/>
              </a:ext>
            </a:extLst>
          </p:cNvPr>
          <p:cNvSpPr/>
          <p:nvPr/>
        </p:nvSpPr>
        <p:spPr>
          <a:xfrm>
            <a:off x="4427984" y="2873459"/>
            <a:ext cx="720080" cy="45251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a:extLst>
              <a:ext uri="{FF2B5EF4-FFF2-40B4-BE49-F238E27FC236}">
                <a16:creationId xmlns:a16="http://schemas.microsoft.com/office/drawing/2014/main" id="{D6B7A825-767F-8FF9-D7F5-26C0C2161907}"/>
              </a:ext>
            </a:extLst>
          </p:cNvPr>
          <p:cNvGrpSpPr/>
          <p:nvPr/>
        </p:nvGrpSpPr>
        <p:grpSpPr>
          <a:xfrm>
            <a:off x="5763649" y="1595251"/>
            <a:ext cx="2496004" cy="2048005"/>
            <a:chOff x="5475062" y="1591067"/>
            <a:chExt cx="3407678" cy="2796045"/>
          </a:xfrm>
        </p:grpSpPr>
        <p:sp>
          <p:nvSpPr>
            <p:cNvPr id="28" name="円/楕円 27">
              <a:extLst>
                <a:ext uri="{FF2B5EF4-FFF2-40B4-BE49-F238E27FC236}">
                  <a16:creationId xmlns:a16="http://schemas.microsoft.com/office/drawing/2014/main" id="{235E8B4B-CE50-0B98-3DD5-83E40502E721}"/>
                </a:ext>
              </a:extLst>
            </p:cNvPr>
            <p:cNvSpPr/>
            <p:nvPr/>
          </p:nvSpPr>
          <p:spPr>
            <a:xfrm>
              <a:off x="6684360" y="2064011"/>
              <a:ext cx="496106" cy="496106"/>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1</a:t>
              </a:r>
              <a:endParaRPr kumimoji="1" lang="ja-JP" altLang="en-US" sz="3200">
                <a:solidFill>
                  <a:schemeClr val="bg1"/>
                </a:solidFill>
              </a:endParaRPr>
            </a:p>
          </p:txBody>
        </p:sp>
        <p:sp>
          <p:nvSpPr>
            <p:cNvPr id="29" name="円/楕円 28">
              <a:extLst>
                <a:ext uri="{FF2B5EF4-FFF2-40B4-BE49-F238E27FC236}">
                  <a16:creationId xmlns:a16="http://schemas.microsoft.com/office/drawing/2014/main" id="{7A015C68-1A19-AC9F-7D9F-7E269F022404}"/>
                </a:ext>
              </a:extLst>
            </p:cNvPr>
            <p:cNvSpPr/>
            <p:nvPr/>
          </p:nvSpPr>
          <p:spPr>
            <a:xfrm>
              <a:off x="5909822" y="3294257"/>
              <a:ext cx="496106" cy="496106"/>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2</a:t>
              </a:r>
              <a:endParaRPr kumimoji="1" lang="ja-JP" altLang="en-US" sz="3200">
                <a:solidFill>
                  <a:schemeClr val="tx1"/>
                </a:solidFill>
              </a:endParaRPr>
            </a:p>
          </p:txBody>
        </p:sp>
        <p:sp>
          <p:nvSpPr>
            <p:cNvPr id="30" name="円/楕円 29">
              <a:extLst>
                <a:ext uri="{FF2B5EF4-FFF2-40B4-BE49-F238E27FC236}">
                  <a16:creationId xmlns:a16="http://schemas.microsoft.com/office/drawing/2014/main" id="{8B4CF25A-5D74-BD1A-3245-AA927350DE87}"/>
                </a:ext>
              </a:extLst>
            </p:cNvPr>
            <p:cNvSpPr/>
            <p:nvPr/>
          </p:nvSpPr>
          <p:spPr>
            <a:xfrm>
              <a:off x="7458898" y="3294257"/>
              <a:ext cx="496106" cy="49610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3</a:t>
              </a:r>
              <a:endParaRPr kumimoji="1" lang="ja-JP" altLang="en-US" sz="3200">
                <a:solidFill>
                  <a:schemeClr val="tx1"/>
                </a:solidFill>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1CB99301-1138-F2E3-8950-F8CDF865FACF}"/>
                    </a:ext>
                  </a:extLst>
                </p:cNvPr>
                <p:cNvSpPr txBox="1"/>
                <p:nvPr/>
              </p:nvSpPr>
              <p:spPr>
                <a:xfrm>
                  <a:off x="6608377" y="1591067"/>
                  <a:ext cx="648072" cy="546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𝜋</m:t>
                            </m:r>
                          </m:e>
                          <m:sub>
                            <m:r>
                              <a:rPr kumimoji="1" lang="en-US" altLang="ja-JP" sz="2000" b="0" i="1" smtClean="0">
                                <a:latin typeface="Cambria Math" panose="02040503050406030204" pitchFamily="18" charset="0"/>
                              </a:rPr>
                              <m:t>1</m:t>
                            </m:r>
                          </m:sub>
                        </m:sSub>
                      </m:oMath>
                    </m:oMathPara>
                  </a14:m>
                  <a:endParaRPr lang="ja-JP" altLang="en-US" sz="2000"/>
                </a:p>
              </p:txBody>
            </p:sp>
          </mc:Choice>
          <mc:Fallback xmlns="">
            <p:sp>
              <p:nvSpPr>
                <p:cNvPr id="32" name="テキスト ボックス 31">
                  <a:extLst>
                    <a:ext uri="{FF2B5EF4-FFF2-40B4-BE49-F238E27FC236}">
                      <a16:creationId xmlns:a16="http://schemas.microsoft.com/office/drawing/2014/main" id="{1CB99301-1138-F2E3-8950-F8CDF865FACF}"/>
                    </a:ext>
                  </a:extLst>
                </p:cNvPr>
                <p:cNvSpPr txBox="1">
                  <a:spLocks noRot="1" noChangeAspect="1" noMove="1" noResize="1" noEditPoints="1" noAdjustHandles="1" noChangeArrowheads="1" noChangeShapeType="1" noTextEdit="1"/>
                </p:cNvSpPr>
                <p:nvPr/>
              </p:nvSpPr>
              <p:spPr>
                <a:xfrm>
                  <a:off x="6608377" y="1591067"/>
                  <a:ext cx="648072" cy="5462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36A21E0-9402-F206-A987-DE1ADF268DAB}"/>
                    </a:ext>
                  </a:extLst>
                </p:cNvPr>
                <p:cNvSpPr txBox="1"/>
                <p:nvPr/>
              </p:nvSpPr>
              <p:spPr>
                <a:xfrm>
                  <a:off x="5869649" y="2774344"/>
                  <a:ext cx="648072" cy="546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𝜋</m:t>
                            </m:r>
                          </m:e>
                          <m:sub>
                            <m:r>
                              <a:rPr kumimoji="1" lang="en-US" altLang="ja-JP" sz="2000" b="0" i="1" smtClean="0">
                                <a:latin typeface="Cambria Math" panose="02040503050406030204" pitchFamily="18" charset="0"/>
                              </a:rPr>
                              <m:t>2</m:t>
                            </m:r>
                          </m:sub>
                        </m:sSub>
                      </m:oMath>
                    </m:oMathPara>
                  </a14:m>
                  <a:endParaRPr lang="ja-JP" altLang="en-US" sz="2000"/>
                </a:p>
              </p:txBody>
            </p:sp>
          </mc:Choice>
          <mc:Fallback xmlns="">
            <p:sp>
              <p:nvSpPr>
                <p:cNvPr id="33" name="テキスト ボックス 32">
                  <a:extLst>
                    <a:ext uri="{FF2B5EF4-FFF2-40B4-BE49-F238E27FC236}">
                      <a16:creationId xmlns:a16="http://schemas.microsoft.com/office/drawing/2014/main" id="{136A21E0-9402-F206-A987-DE1ADF268DAB}"/>
                    </a:ext>
                  </a:extLst>
                </p:cNvPr>
                <p:cNvSpPr txBox="1">
                  <a:spLocks noRot="1" noChangeAspect="1" noMove="1" noResize="1" noEditPoints="1" noAdjustHandles="1" noChangeArrowheads="1" noChangeShapeType="1" noTextEdit="1"/>
                </p:cNvSpPr>
                <p:nvPr/>
              </p:nvSpPr>
              <p:spPr>
                <a:xfrm>
                  <a:off x="5869649" y="2774344"/>
                  <a:ext cx="648072" cy="5462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0CF3A9D-BC16-6CD0-0BEE-A4F850AFF940}"/>
                    </a:ext>
                  </a:extLst>
                </p:cNvPr>
                <p:cNvSpPr txBox="1"/>
                <p:nvPr/>
              </p:nvSpPr>
              <p:spPr>
                <a:xfrm>
                  <a:off x="7382915" y="2765702"/>
                  <a:ext cx="648072" cy="546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𝜋</m:t>
                            </m:r>
                          </m:e>
                          <m:sub>
                            <m:r>
                              <a:rPr kumimoji="1" lang="en-US" altLang="ja-JP" sz="2000" b="0" i="1" smtClean="0">
                                <a:latin typeface="Cambria Math" panose="02040503050406030204" pitchFamily="18" charset="0"/>
                              </a:rPr>
                              <m:t>3</m:t>
                            </m:r>
                          </m:sub>
                        </m:sSub>
                      </m:oMath>
                    </m:oMathPara>
                  </a14:m>
                  <a:endParaRPr lang="ja-JP" altLang="en-US" sz="2000"/>
                </a:p>
              </p:txBody>
            </p:sp>
          </mc:Choice>
          <mc:Fallback xmlns="">
            <p:sp>
              <p:nvSpPr>
                <p:cNvPr id="34" name="テキスト ボックス 33">
                  <a:extLst>
                    <a:ext uri="{FF2B5EF4-FFF2-40B4-BE49-F238E27FC236}">
                      <a16:creationId xmlns:a16="http://schemas.microsoft.com/office/drawing/2014/main" id="{90CF3A9D-BC16-6CD0-0BEE-A4F850AFF940}"/>
                    </a:ext>
                  </a:extLst>
                </p:cNvPr>
                <p:cNvSpPr txBox="1">
                  <a:spLocks noRot="1" noChangeAspect="1" noMove="1" noResize="1" noEditPoints="1" noAdjustHandles="1" noChangeArrowheads="1" noChangeShapeType="1" noTextEdit="1"/>
                </p:cNvSpPr>
                <p:nvPr/>
              </p:nvSpPr>
              <p:spPr>
                <a:xfrm>
                  <a:off x="7382915" y="2765702"/>
                  <a:ext cx="648072" cy="54625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BC962F40-0729-C15C-0644-D9A504F9F49D}"/>
                    </a:ext>
                  </a:extLst>
                </p:cNvPr>
                <p:cNvSpPr txBox="1"/>
                <p:nvPr/>
              </p:nvSpPr>
              <p:spPr>
                <a:xfrm>
                  <a:off x="5475062" y="3882880"/>
                  <a:ext cx="3407678" cy="504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=1:2:3</m:t>
                        </m:r>
                      </m:oMath>
                    </m:oMathPara>
                  </a14:m>
                  <a:endParaRPr kumimoji="1" lang="ja-JP" altLang="en-US" sz="2400"/>
                </a:p>
              </p:txBody>
            </p:sp>
          </mc:Choice>
          <mc:Fallback xmlns="">
            <p:sp>
              <p:nvSpPr>
                <p:cNvPr id="35" name="テキスト ボックス 34">
                  <a:extLst>
                    <a:ext uri="{FF2B5EF4-FFF2-40B4-BE49-F238E27FC236}">
                      <a16:creationId xmlns:a16="http://schemas.microsoft.com/office/drawing/2014/main" id="{BC962F40-0729-C15C-0644-D9A504F9F49D}"/>
                    </a:ext>
                  </a:extLst>
                </p:cNvPr>
                <p:cNvSpPr txBox="1">
                  <a:spLocks noRot="1" noChangeAspect="1" noMove="1" noResize="1" noEditPoints="1" noAdjustHandles="1" noChangeArrowheads="1" noChangeShapeType="1" noTextEdit="1"/>
                </p:cNvSpPr>
                <p:nvPr/>
              </p:nvSpPr>
              <p:spPr>
                <a:xfrm>
                  <a:off x="5475062" y="3882880"/>
                  <a:ext cx="3407678" cy="504232"/>
                </a:xfrm>
                <a:prstGeom prst="rect">
                  <a:avLst/>
                </a:prstGeom>
                <a:blipFill>
                  <a:blip r:embed="rId5"/>
                  <a:stretch>
                    <a:fillRect l="-505" r="-2020" b="-12903"/>
                  </a:stretch>
                </a:blipFill>
              </p:spPr>
              <p:txBody>
                <a:bodyPr/>
                <a:lstStyle/>
                <a:p>
                  <a:r>
                    <a:rPr lang="ja-JP" altLang="en-US">
                      <a:noFill/>
                    </a:rPr>
                    <a:t> </a:t>
                  </a:r>
                </a:p>
              </p:txBody>
            </p:sp>
          </mc:Fallback>
        </mc:AlternateContent>
      </p:grpSp>
      <p:sp>
        <p:nvSpPr>
          <p:cNvPr id="36" name="テキスト ボックス 35">
            <a:extLst>
              <a:ext uri="{FF2B5EF4-FFF2-40B4-BE49-F238E27FC236}">
                <a16:creationId xmlns:a16="http://schemas.microsoft.com/office/drawing/2014/main" id="{25ED2FA3-CC9F-AEFE-7C8D-409EBE7FBAE5}"/>
              </a:ext>
            </a:extLst>
          </p:cNvPr>
          <p:cNvSpPr txBox="1"/>
          <p:nvPr/>
        </p:nvSpPr>
        <p:spPr>
          <a:xfrm>
            <a:off x="440099" y="3839897"/>
            <a:ext cx="8263801" cy="369332"/>
          </a:xfrm>
          <a:prstGeom prst="rect">
            <a:avLst/>
          </a:prstGeom>
          <a:noFill/>
        </p:spPr>
        <p:txBody>
          <a:bodyPr wrap="none" rtlCol="0">
            <a:spAutoFit/>
          </a:bodyPr>
          <a:lstStyle/>
          <a:p>
            <a:r>
              <a:rPr kumimoji="1" lang="ja-JP" altLang="en-US"/>
              <a:t>逆に、希望する定常状態が実現するように遷移確率を決められないだろうか？</a:t>
            </a:r>
          </a:p>
        </p:txBody>
      </p:sp>
      <p:sp>
        <p:nvSpPr>
          <p:cNvPr id="37" name="右矢印 36">
            <a:extLst>
              <a:ext uri="{FF2B5EF4-FFF2-40B4-BE49-F238E27FC236}">
                <a16:creationId xmlns:a16="http://schemas.microsoft.com/office/drawing/2014/main" id="{EB147CA7-B468-FD6F-B507-E37FB83FFD17}"/>
              </a:ext>
            </a:extLst>
          </p:cNvPr>
          <p:cNvSpPr/>
          <p:nvPr/>
        </p:nvSpPr>
        <p:spPr>
          <a:xfrm rot="10800000">
            <a:off x="4427984" y="4966630"/>
            <a:ext cx="720080" cy="45251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99013AB-1E32-9848-8ED1-3FBF8E80971B}"/>
              </a:ext>
            </a:extLst>
          </p:cNvPr>
          <p:cNvGrpSpPr/>
          <p:nvPr/>
        </p:nvGrpSpPr>
        <p:grpSpPr>
          <a:xfrm>
            <a:off x="5763649" y="4306970"/>
            <a:ext cx="2496004" cy="2048005"/>
            <a:chOff x="5475062" y="1591067"/>
            <a:chExt cx="3407678" cy="2796045"/>
          </a:xfrm>
        </p:grpSpPr>
        <p:sp>
          <p:nvSpPr>
            <p:cNvPr id="40" name="円/楕円 39">
              <a:extLst>
                <a:ext uri="{FF2B5EF4-FFF2-40B4-BE49-F238E27FC236}">
                  <a16:creationId xmlns:a16="http://schemas.microsoft.com/office/drawing/2014/main" id="{0E31900E-7685-0E7F-6067-39A7A05AFAA9}"/>
                </a:ext>
              </a:extLst>
            </p:cNvPr>
            <p:cNvSpPr/>
            <p:nvPr/>
          </p:nvSpPr>
          <p:spPr>
            <a:xfrm>
              <a:off x="6684360" y="2064011"/>
              <a:ext cx="496106" cy="496106"/>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1</a:t>
              </a:r>
              <a:endParaRPr kumimoji="1" lang="ja-JP" altLang="en-US" sz="3200">
                <a:solidFill>
                  <a:schemeClr val="bg1"/>
                </a:solidFill>
              </a:endParaRPr>
            </a:p>
          </p:txBody>
        </p:sp>
        <p:sp>
          <p:nvSpPr>
            <p:cNvPr id="41" name="円/楕円 40">
              <a:extLst>
                <a:ext uri="{FF2B5EF4-FFF2-40B4-BE49-F238E27FC236}">
                  <a16:creationId xmlns:a16="http://schemas.microsoft.com/office/drawing/2014/main" id="{62A2211D-26D5-D219-7D81-A91D3BAE4D76}"/>
                </a:ext>
              </a:extLst>
            </p:cNvPr>
            <p:cNvSpPr/>
            <p:nvPr/>
          </p:nvSpPr>
          <p:spPr>
            <a:xfrm>
              <a:off x="5909822" y="3294257"/>
              <a:ext cx="496106" cy="496106"/>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2</a:t>
              </a:r>
              <a:endParaRPr kumimoji="1" lang="ja-JP" altLang="en-US" sz="3200">
                <a:solidFill>
                  <a:schemeClr val="tx1"/>
                </a:solidFill>
              </a:endParaRPr>
            </a:p>
          </p:txBody>
        </p:sp>
        <p:sp>
          <p:nvSpPr>
            <p:cNvPr id="42" name="円/楕円 41">
              <a:extLst>
                <a:ext uri="{FF2B5EF4-FFF2-40B4-BE49-F238E27FC236}">
                  <a16:creationId xmlns:a16="http://schemas.microsoft.com/office/drawing/2014/main" id="{69C582EA-598E-08D1-2D1F-DAA291D5D91A}"/>
                </a:ext>
              </a:extLst>
            </p:cNvPr>
            <p:cNvSpPr/>
            <p:nvPr/>
          </p:nvSpPr>
          <p:spPr>
            <a:xfrm>
              <a:off x="7458898" y="3294257"/>
              <a:ext cx="496106" cy="49610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3</a:t>
              </a:r>
              <a:endParaRPr kumimoji="1" lang="ja-JP" altLang="en-US" sz="3200">
                <a:solidFill>
                  <a:schemeClr val="tx1"/>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11D1B7F-F523-1730-EEBC-4132D42AB18D}"/>
                    </a:ext>
                  </a:extLst>
                </p:cNvPr>
                <p:cNvSpPr txBox="1"/>
                <p:nvPr/>
              </p:nvSpPr>
              <p:spPr>
                <a:xfrm>
                  <a:off x="6608377" y="1591067"/>
                  <a:ext cx="648072" cy="546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𝜋</m:t>
                            </m:r>
                          </m:e>
                          <m:sub>
                            <m:r>
                              <a:rPr kumimoji="1" lang="en-US" altLang="ja-JP" sz="2000" b="0" i="1" smtClean="0">
                                <a:latin typeface="Cambria Math" panose="02040503050406030204" pitchFamily="18" charset="0"/>
                              </a:rPr>
                              <m:t>1</m:t>
                            </m:r>
                          </m:sub>
                        </m:sSub>
                      </m:oMath>
                    </m:oMathPara>
                  </a14:m>
                  <a:endParaRPr lang="ja-JP" altLang="en-US" sz="2000"/>
                </a:p>
              </p:txBody>
            </p:sp>
          </mc:Choice>
          <mc:Fallback xmlns="">
            <p:sp>
              <p:nvSpPr>
                <p:cNvPr id="43" name="テキスト ボックス 42">
                  <a:extLst>
                    <a:ext uri="{FF2B5EF4-FFF2-40B4-BE49-F238E27FC236}">
                      <a16:creationId xmlns:a16="http://schemas.microsoft.com/office/drawing/2014/main" id="{411D1B7F-F523-1730-EEBC-4132D42AB18D}"/>
                    </a:ext>
                  </a:extLst>
                </p:cNvPr>
                <p:cNvSpPr txBox="1">
                  <a:spLocks noRot="1" noChangeAspect="1" noMove="1" noResize="1" noEditPoints="1" noAdjustHandles="1" noChangeArrowheads="1" noChangeShapeType="1" noTextEdit="1"/>
                </p:cNvSpPr>
                <p:nvPr/>
              </p:nvSpPr>
              <p:spPr>
                <a:xfrm>
                  <a:off x="6608377" y="1591067"/>
                  <a:ext cx="648072" cy="5462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BD750480-BE2C-BA7E-5AFE-E57DF33D96FE}"/>
                    </a:ext>
                  </a:extLst>
                </p:cNvPr>
                <p:cNvSpPr txBox="1"/>
                <p:nvPr/>
              </p:nvSpPr>
              <p:spPr>
                <a:xfrm>
                  <a:off x="5869649" y="2774344"/>
                  <a:ext cx="648072" cy="546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𝜋</m:t>
                            </m:r>
                          </m:e>
                          <m:sub>
                            <m:r>
                              <a:rPr kumimoji="1" lang="en-US" altLang="ja-JP" sz="2000" b="0" i="1" smtClean="0">
                                <a:latin typeface="Cambria Math" panose="02040503050406030204" pitchFamily="18" charset="0"/>
                              </a:rPr>
                              <m:t>2</m:t>
                            </m:r>
                          </m:sub>
                        </m:sSub>
                      </m:oMath>
                    </m:oMathPara>
                  </a14:m>
                  <a:endParaRPr lang="ja-JP" altLang="en-US" sz="2000"/>
                </a:p>
              </p:txBody>
            </p:sp>
          </mc:Choice>
          <mc:Fallback xmlns="">
            <p:sp>
              <p:nvSpPr>
                <p:cNvPr id="44" name="テキスト ボックス 43">
                  <a:extLst>
                    <a:ext uri="{FF2B5EF4-FFF2-40B4-BE49-F238E27FC236}">
                      <a16:creationId xmlns:a16="http://schemas.microsoft.com/office/drawing/2014/main" id="{BD750480-BE2C-BA7E-5AFE-E57DF33D96FE}"/>
                    </a:ext>
                  </a:extLst>
                </p:cNvPr>
                <p:cNvSpPr txBox="1">
                  <a:spLocks noRot="1" noChangeAspect="1" noMove="1" noResize="1" noEditPoints="1" noAdjustHandles="1" noChangeArrowheads="1" noChangeShapeType="1" noTextEdit="1"/>
                </p:cNvSpPr>
                <p:nvPr/>
              </p:nvSpPr>
              <p:spPr>
                <a:xfrm>
                  <a:off x="5869649" y="2774344"/>
                  <a:ext cx="648072" cy="5462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25D576E-6A2F-2EAC-17E8-9904DA01771C}"/>
                    </a:ext>
                  </a:extLst>
                </p:cNvPr>
                <p:cNvSpPr txBox="1"/>
                <p:nvPr/>
              </p:nvSpPr>
              <p:spPr>
                <a:xfrm>
                  <a:off x="7382915" y="2765702"/>
                  <a:ext cx="648072" cy="5462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𝜋</m:t>
                            </m:r>
                          </m:e>
                          <m:sub>
                            <m:r>
                              <a:rPr kumimoji="1" lang="en-US" altLang="ja-JP" sz="2000" b="0" i="1" smtClean="0">
                                <a:latin typeface="Cambria Math" panose="02040503050406030204" pitchFamily="18" charset="0"/>
                              </a:rPr>
                              <m:t>3</m:t>
                            </m:r>
                          </m:sub>
                        </m:sSub>
                      </m:oMath>
                    </m:oMathPara>
                  </a14:m>
                  <a:endParaRPr lang="ja-JP" altLang="en-US" sz="2000"/>
                </a:p>
              </p:txBody>
            </p:sp>
          </mc:Choice>
          <mc:Fallback xmlns="">
            <p:sp>
              <p:nvSpPr>
                <p:cNvPr id="45" name="テキスト ボックス 44">
                  <a:extLst>
                    <a:ext uri="{FF2B5EF4-FFF2-40B4-BE49-F238E27FC236}">
                      <a16:creationId xmlns:a16="http://schemas.microsoft.com/office/drawing/2014/main" id="{925D576E-6A2F-2EAC-17E8-9904DA01771C}"/>
                    </a:ext>
                  </a:extLst>
                </p:cNvPr>
                <p:cNvSpPr txBox="1">
                  <a:spLocks noRot="1" noChangeAspect="1" noMove="1" noResize="1" noEditPoints="1" noAdjustHandles="1" noChangeArrowheads="1" noChangeShapeType="1" noTextEdit="1"/>
                </p:cNvSpPr>
                <p:nvPr/>
              </p:nvSpPr>
              <p:spPr>
                <a:xfrm>
                  <a:off x="7382915" y="2765702"/>
                  <a:ext cx="648072" cy="5462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C393F98-8335-DC00-A239-0227AD5E5E8E}"/>
                    </a:ext>
                  </a:extLst>
                </p:cNvPr>
                <p:cNvSpPr txBox="1"/>
                <p:nvPr/>
              </p:nvSpPr>
              <p:spPr>
                <a:xfrm>
                  <a:off x="5475062" y="3882880"/>
                  <a:ext cx="3407678" cy="504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=1:2:3</m:t>
                        </m:r>
                      </m:oMath>
                    </m:oMathPara>
                  </a14:m>
                  <a:endParaRPr kumimoji="1" lang="ja-JP" altLang="en-US" sz="2400"/>
                </a:p>
              </p:txBody>
            </p:sp>
          </mc:Choice>
          <mc:Fallback xmlns="">
            <p:sp>
              <p:nvSpPr>
                <p:cNvPr id="46" name="テキスト ボックス 45">
                  <a:extLst>
                    <a:ext uri="{FF2B5EF4-FFF2-40B4-BE49-F238E27FC236}">
                      <a16:creationId xmlns:a16="http://schemas.microsoft.com/office/drawing/2014/main" id="{6C393F98-8335-DC00-A239-0227AD5E5E8E}"/>
                    </a:ext>
                  </a:extLst>
                </p:cNvPr>
                <p:cNvSpPr txBox="1">
                  <a:spLocks noRot="1" noChangeAspect="1" noMove="1" noResize="1" noEditPoints="1" noAdjustHandles="1" noChangeArrowheads="1" noChangeShapeType="1" noTextEdit="1"/>
                </p:cNvSpPr>
                <p:nvPr/>
              </p:nvSpPr>
              <p:spPr>
                <a:xfrm>
                  <a:off x="5475062" y="3882880"/>
                  <a:ext cx="3407678" cy="504232"/>
                </a:xfrm>
                <a:prstGeom prst="rect">
                  <a:avLst/>
                </a:prstGeom>
                <a:blipFill>
                  <a:blip r:embed="rId9"/>
                  <a:stretch>
                    <a:fillRect l="-505" r="-2020" b="-13333"/>
                  </a:stretch>
                </a:blipFill>
              </p:spPr>
              <p:txBody>
                <a:bodyPr/>
                <a:lstStyle/>
                <a:p>
                  <a:r>
                    <a:rPr lang="ja-JP" altLang="en-US">
                      <a:noFill/>
                    </a:rPr>
                    <a:t> </a:t>
                  </a:r>
                </a:p>
              </p:txBody>
            </p:sp>
          </mc:Fallback>
        </mc:AlternateContent>
      </p:grpSp>
      <p:sp>
        <p:nvSpPr>
          <p:cNvPr id="48" name="円/楕円 47">
            <a:extLst>
              <a:ext uri="{FF2B5EF4-FFF2-40B4-BE49-F238E27FC236}">
                <a16:creationId xmlns:a16="http://schemas.microsoft.com/office/drawing/2014/main" id="{95B8F093-50B6-E56A-34C3-8BB8F70ACED4}"/>
              </a:ext>
            </a:extLst>
          </p:cNvPr>
          <p:cNvSpPr/>
          <p:nvPr/>
        </p:nvSpPr>
        <p:spPr>
          <a:xfrm>
            <a:off x="2140106" y="4654199"/>
            <a:ext cx="421565" cy="42156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1</a:t>
            </a:r>
            <a:endParaRPr kumimoji="1" lang="ja-JP" altLang="en-US" sz="2800">
              <a:solidFill>
                <a:schemeClr val="bg1"/>
              </a:solidFill>
            </a:endParaRPr>
          </a:p>
        </p:txBody>
      </p:sp>
      <p:sp>
        <p:nvSpPr>
          <p:cNvPr id="49" name="円/楕円 48">
            <a:extLst>
              <a:ext uri="{FF2B5EF4-FFF2-40B4-BE49-F238E27FC236}">
                <a16:creationId xmlns:a16="http://schemas.microsoft.com/office/drawing/2014/main" id="{0D59FABD-416F-A4D9-48E6-259599CFF3C7}"/>
              </a:ext>
            </a:extLst>
          </p:cNvPr>
          <p:cNvSpPr/>
          <p:nvPr/>
        </p:nvSpPr>
        <p:spPr>
          <a:xfrm>
            <a:off x="1481943" y="5699598"/>
            <a:ext cx="421565" cy="421565"/>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a:t>
            </a:r>
            <a:endParaRPr kumimoji="1" lang="ja-JP" altLang="en-US" sz="2800">
              <a:solidFill>
                <a:schemeClr val="tx1"/>
              </a:solidFill>
            </a:endParaRPr>
          </a:p>
        </p:txBody>
      </p:sp>
      <p:sp>
        <p:nvSpPr>
          <p:cNvPr id="50" name="円/楕円 49">
            <a:extLst>
              <a:ext uri="{FF2B5EF4-FFF2-40B4-BE49-F238E27FC236}">
                <a16:creationId xmlns:a16="http://schemas.microsoft.com/office/drawing/2014/main" id="{F0678C9F-6EB4-9BC6-890F-1134E20A7129}"/>
              </a:ext>
            </a:extLst>
          </p:cNvPr>
          <p:cNvSpPr/>
          <p:nvPr/>
        </p:nvSpPr>
        <p:spPr>
          <a:xfrm>
            <a:off x="2798268" y="5699598"/>
            <a:ext cx="421565" cy="42156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a:t>
            </a:r>
            <a:endParaRPr kumimoji="1" lang="ja-JP" altLang="en-US" sz="2800">
              <a:solidFill>
                <a:schemeClr val="tx1"/>
              </a:solidFill>
            </a:endParaRPr>
          </a:p>
        </p:txBody>
      </p:sp>
      <p:cxnSp>
        <p:nvCxnSpPr>
          <p:cNvPr id="51" name="直線矢印コネクタ 50">
            <a:extLst>
              <a:ext uri="{FF2B5EF4-FFF2-40B4-BE49-F238E27FC236}">
                <a16:creationId xmlns:a16="http://schemas.microsoft.com/office/drawing/2014/main" id="{4A7806CD-C59D-A11E-D433-99ABC287BCA8}"/>
              </a:ext>
            </a:extLst>
          </p:cNvPr>
          <p:cNvCxnSpPr/>
          <p:nvPr/>
        </p:nvCxnSpPr>
        <p:spPr>
          <a:xfrm flipH="1">
            <a:off x="1754610" y="5075764"/>
            <a:ext cx="297797" cy="44874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64130624-D995-83BE-0AE0-4C8574960D8C}"/>
              </a:ext>
            </a:extLst>
          </p:cNvPr>
          <p:cNvCxnSpPr/>
          <p:nvPr/>
        </p:nvCxnSpPr>
        <p:spPr>
          <a:xfrm flipH="1">
            <a:off x="1903508" y="5163307"/>
            <a:ext cx="297797" cy="44874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84E7455-A762-3042-739E-5210B6368C45}"/>
              </a:ext>
            </a:extLst>
          </p:cNvPr>
          <p:cNvCxnSpPr>
            <a:cxnSpLocks/>
          </p:cNvCxnSpPr>
          <p:nvPr/>
        </p:nvCxnSpPr>
        <p:spPr>
          <a:xfrm rot="17353769" flipH="1">
            <a:off x="2551267" y="5159466"/>
            <a:ext cx="297797" cy="44874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D92D975-E0E1-1996-5EB2-71171BECA6CD}"/>
              </a:ext>
            </a:extLst>
          </p:cNvPr>
          <p:cNvCxnSpPr>
            <a:cxnSpLocks/>
          </p:cNvCxnSpPr>
          <p:nvPr/>
        </p:nvCxnSpPr>
        <p:spPr>
          <a:xfrm rot="17353769" flipH="1">
            <a:off x="2693185" y="5059289"/>
            <a:ext cx="297797" cy="44874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04D3E51-CBD8-7C35-2C60-D788A0AD7381}"/>
              </a:ext>
            </a:extLst>
          </p:cNvPr>
          <p:cNvCxnSpPr>
            <a:cxnSpLocks/>
          </p:cNvCxnSpPr>
          <p:nvPr/>
        </p:nvCxnSpPr>
        <p:spPr>
          <a:xfrm flipH="1">
            <a:off x="2101458" y="5893547"/>
            <a:ext cx="51731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8D4A7941-8FA1-ACDD-A189-D3B17BF777A2}"/>
              </a:ext>
            </a:extLst>
          </p:cNvPr>
          <p:cNvCxnSpPr/>
          <p:nvPr/>
        </p:nvCxnSpPr>
        <p:spPr>
          <a:xfrm>
            <a:off x="2101458" y="6090189"/>
            <a:ext cx="51731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フリーフォーム 56">
            <a:extLst>
              <a:ext uri="{FF2B5EF4-FFF2-40B4-BE49-F238E27FC236}">
                <a16:creationId xmlns:a16="http://schemas.microsoft.com/office/drawing/2014/main" id="{80067D03-DAB4-C61A-3708-0C5ED38869BB}"/>
              </a:ext>
            </a:extLst>
          </p:cNvPr>
          <p:cNvSpPr/>
          <p:nvPr/>
        </p:nvSpPr>
        <p:spPr>
          <a:xfrm rot="2700000">
            <a:off x="2522078" y="4444923"/>
            <a:ext cx="236806" cy="209484"/>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8" name="フリーフォーム 57">
            <a:extLst>
              <a:ext uri="{FF2B5EF4-FFF2-40B4-BE49-F238E27FC236}">
                <a16:creationId xmlns:a16="http://schemas.microsoft.com/office/drawing/2014/main" id="{91978554-1252-9602-CACC-2AE004C77A35}"/>
              </a:ext>
            </a:extLst>
          </p:cNvPr>
          <p:cNvSpPr/>
          <p:nvPr/>
        </p:nvSpPr>
        <p:spPr>
          <a:xfrm rot="5400000">
            <a:off x="3280930" y="5873534"/>
            <a:ext cx="236806" cy="209484"/>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 name="フリーフォーム 58">
            <a:extLst>
              <a:ext uri="{FF2B5EF4-FFF2-40B4-BE49-F238E27FC236}">
                <a16:creationId xmlns:a16="http://schemas.microsoft.com/office/drawing/2014/main" id="{BBB42380-5709-0165-BF8D-B99758DE5154}"/>
              </a:ext>
            </a:extLst>
          </p:cNvPr>
          <p:cNvSpPr/>
          <p:nvPr/>
        </p:nvSpPr>
        <p:spPr>
          <a:xfrm rot="14211246">
            <a:off x="1228127" y="5924041"/>
            <a:ext cx="236806" cy="209484"/>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0" name="テキスト ボックス 59">
            <a:extLst>
              <a:ext uri="{FF2B5EF4-FFF2-40B4-BE49-F238E27FC236}">
                <a16:creationId xmlns:a16="http://schemas.microsoft.com/office/drawing/2014/main" id="{20A494EF-45C1-DA69-66DF-9BE6038CFC37}"/>
              </a:ext>
            </a:extLst>
          </p:cNvPr>
          <p:cNvSpPr txBox="1"/>
          <p:nvPr/>
        </p:nvSpPr>
        <p:spPr>
          <a:xfrm>
            <a:off x="2700789" y="4324060"/>
            <a:ext cx="420308" cy="261610"/>
          </a:xfrm>
          <a:prstGeom prst="rect">
            <a:avLst/>
          </a:prstGeom>
          <a:noFill/>
        </p:spPr>
        <p:txBody>
          <a:bodyPr wrap="none" rtlCol="0">
            <a:spAutoFit/>
          </a:bodyPr>
          <a:lstStyle/>
          <a:p>
            <a:r>
              <a:rPr lang="en-US" altLang="ja-JP" sz="1100" dirty="0">
                <a:solidFill>
                  <a:srgbClr val="7030A0"/>
                </a:solidFill>
              </a:rPr>
              <a:t>???</a:t>
            </a:r>
            <a:endParaRPr kumimoji="1" lang="ja-JP" altLang="en-US" sz="1100">
              <a:solidFill>
                <a:srgbClr val="7030A0"/>
              </a:solidFill>
            </a:endParaRPr>
          </a:p>
        </p:txBody>
      </p:sp>
      <p:sp>
        <p:nvSpPr>
          <p:cNvPr id="61" name="テキスト ボックス 60">
            <a:extLst>
              <a:ext uri="{FF2B5EF4-FFF2-40B4-BE49-F238E27FC236}">
                <a16:creationId xmlns:a16="http://schemas.microsoft.com/office/drawing/2014/main" id="{3AA85564-D6EE-FCDB-A9D3-48AA5D3B6EA5}"/>
              </a:ext>
            </a:extLst>
          </p:cNvPr>
          <p:cNvSpPr txBox="1"/>
          <p:nvPr/>
        </p:nvSpPr>
        <p:spPr>
          <a:xfrm>
            <a:off x="1632600" y="5084038"/>
            <a:ext cx="420308" cy="261610"/>
          </a:xfrm>
          <a:prstGeom prst="rect">
            <a:avLst/>
          </a:prstGeom>
          <a:noFill/>
        </p:spPr>
        <p:txBody>
          <a:bodyPr wrap="none" rtlCol="0">
            <a:spAutoFit/>
          </a:bodyPr>
          <a:lstStyle/>
          <a:p>
            <a:r>
              <a:rPr kumimoji="1" lang="en-US" altLang="ja-JP" sz="1100" dirty="0">
                <a:solidFill>
                  <a:srgbClr val="7030A0"/>
                </a:solidFill>
              </a:rPr>
              <a:t>???</a:t>
            </a:r>
            <a:endParaRPr kumimoji="1" lang="ja-JP" altLang="en-US" sz="1100">
              <a:solidFill>
                <a:srgbClr val="7030A0"/>
              </a:solidFill>
            </a:endParaRPr>
          </a:p>
        </p:txBody>
      </p:sp>
      <p:sp>
        <p:nvSpPr>
          <p:cNvPr id="62" name="テキスト ボックス 61">
            <a:extLst>
              <a:ext uri="{FF2B5EF4-FFF2-40B4-BE49-F238E27FC236}">
                <a16:creationId xmlns:a16="http://schemas.microsoft.com/office/drawing/2014/main" id="{A1F4D3B8-10EB-525B-F1B0-BB9A238DFD5B}"/>
              </a:ext>
            </a:extLst>
          </p:cNvPr>
          <p:cNvSpPr txBox="1"/>
          <p:nvPr/>
        </p:nvSpPr>
        <p:spPr>
          <a:xfrm>
            <a:off x="2466027" y="5362366"/>
            <a:ext cx="420308" cy="261610"/>
          </a:xfrm>
          <a:prstGeom prst="rect">
            <a:avLst/>
          </a:prstGeom>
          <a:noFill/>
        </p:spPr>
        <p:txBody>
          <a:bodyPr wrap="none" rtlCol="0">
            <a:spAutoFit/>
          </a:bodyPr>
          <a:lstStyle/>
          <a:p>
            <a:r>
              <a:rPr kumimoji="1" lang="en-US" altLang="ja-JP" sz="1100" dirty="0">
                <a:solidFill>
                  <a:srgbClr val="7030A0"/>
                </a:solidFill>
              </a:rPr>
              <a:t>???</a:t>
            </a:r>
            <a:endParaRPr kumimoji="1" lang="ja-JP" altLang="en-US" sz="1100">
              <a:solidFill>
                <a:srgbClr val="7030A0"/>
              </a:solidFill>
            </a:endParaRPr>
          </a:p>
        </p:txBody>
      </p:sp>
      <p:sp>
        <p:nvSpPr>
          <p:cNvPr id="63" name="テキスト ボックス 62">
            <a:extLst>
              <a:ext uri="{FF2B5EF4-FFF2-40B4-BE49-F238E27FC236}">
                <a16:creationId xmlns:a16="http://schemas.microsoft.com/office/drawing/2014/main" id="{F2B398A3-92CF-984A-746E-89235F7C2616}"/>
              </a:ext>
            </a:extLst>
          </p:cNvPr>
          <p:cNvSpPr txBox="1"/>
          <p:nvPr/>
        </p:nvSpPr>
        <p:spPr>
          <a:xfrm>
            <a:off x="840520" y="6063003"/>
            <a:ext cx="420308" cy="261610"/>
          </a:xfrm>
          <a:prstGeom prst="rect">
            <a:avLst/>
          </a:prstGeom>
          <a:noFill/>
        </p:spPr>
        <p:txBody>
          <a:bodyPr wrap="none" rtlCol="0">
            <a:spAutoFit/>
          </a:bodyPr>
          <a:lstStyle/>
          <a:p>
            <a:r>
              <a:rPr kumimoji="1" lang="en-US" altLang="ja-JP" sz="1100" dirty="0">
                <a:solidFill>
                  <a:srgbClr val="92D050"/>
                </a:solidFill>
              </a:rPr>
              <a:t>???</a:t>
            </a:r>
            <a:endParaRPr kumimoji="1" lang="ja-JP" altLang="en-US" sz="1100">
              <a:solidFill>
                <a:srgbClr val="92D050"/>
              </a:solidFill>
            </a:endParaRPr>
          </a:p>
        </p:txBody>
      </p:sp>
      <p:sp>
        <p:nvSpPr>
          <p:cNvPr id="64" name="テキスト ボックス 63">
            <a:extLst>
              <a:ext uri="{FF2B5EF4-FFF2-40B4-BE49-F238E27FC236}">
                <a16:creationId xmlns:a16="http://schemas.microsoft.com/office/drawing/2014/main" id="{5DBDC078-D07D-4448-C27D-93B1B737B49F}"/>
              </a:ext>
            </a:extLst>
          </p:cNvPr>
          <p:cNvSpPr txBox="1"/>
          <p:nvPr/>
        </p:nvSpPr>
        <p:spPr>
          <a:xfrm>
            <a:off x="3525997" y="5898347"/>
            <a:ext cx="420308" cy="261610"/>
          </a:xfrm>
          <a:prstGeom prst="rect">
            <a:avLst/>
          </a:prstGeom>
          <a:noFill/>
        </p:spPr>
        <p:txBody>
          <a:bodyPr wrap="none" rtlCol="0">
            <a:spAutoFit/>
          </a:bodyPr>
          <a:lstStyle/>
          <a:p>
            <a:r>
              <a:rPr kumimoji="1" lang="en-US" altLang="ja-JP" sz="1100" dirty="0">
                <a:solidFill>
                  <a:srgbClr val="FFC000"/>
                </a:solidFill>
              </a:rPr>
              <a:t>???</a:t>
            </a:r>
            <a:endParaRPr kumimoji="1" lang="ja-JP" altLang="en-US" sz="1100">
              <a:solidFill>
                <a:srgbClr val="FFC000"/>
              </a:solidFill>
            </a:endParaRPr>
          </a:p>
        </p:txBody>
      </p:sp>
      <p:sp>
        <p:nvSpPr>
          <p:cNvPr id="65" name="テキスト ボックス 64">
            <a:extLst>
              <a:ext uri="{FF2B5EF4-FFF2-40B4-BE49-F238E27FC236}">
                <a16:creationId xmlns:a16="http://schemas.microsoft.com/office/drawing/2014/main" id="{D63CF458-B71C-203C-E424-F8B9965DBFE0}"/>
              </a:ext>
            </a:extLst>
          </p:cNvPr>
          <p:cNvSpPr txBox="1"/>
          <p:nvPr/>
        </p:nvSpPr>
        <p:spPr>
          <a:xfrm>
            <a:off x="1999129" y="5350906"/>
            <a:ext cx="420308" cy="261610"/>
          </a:xfrm>
          <a:prstGeom prst="rect">
            <a:avLst/>
          </a:prstGeom>
          <a:noFill/>
        </p:spPr>
        <p:txBody>
          <a:bodyPr wrap="none" rtlCol="0">
            <a:spAutoFit/>
          </a:bodyPr>
          <a:lstStyle/>
          <a:p>
            <a:r>
              <a:rPr kumimoji="1" lang="en-US" altLang="ja-JP" sz="1100" dirty="0">
                <a:solidFill>
                  <a:srgbClr val="92D050"/>
                </a:solidFill>
              </a:rPr>
              <a:t>???</a:t>
            </a:r>
            <a:endParaRPr kumimoji="1" lang="ja-JP" altLang="en-US" sz="1100">
              <a:solidFill>
                <a:srgbClr val="92D050"/>
              </a:solidFill>
            </a:endParaRPr>
          </a:p>
        </p:txBody>
      </p:sp>
      <p:sp>
        <p:nvSpPr>
          <p:cNvPr id="66" name="テキスト ボックス 65">
            <a:extLst>
              <a:ext uri="{FF2B5EF4-FFF2-40B4-BE49-F238E27FC236}">
                <a16:creationId xmlns:a16="http://schemas.microsoft.com/office/drawing/2014/main" id="{A21B7A59-E744-FD97-DE20-2E6A822B4176}"/>
              </a:ext>
            </a:extLst>
          </p:cNvPr>
          <p:cNvSpPr txBox="1"/>
          <p:nvPr/>
        </p:nvSpPr>
        <p:spPr>
          <a:xfrm>
            <a:off x="2198185" y="6097288"/>
            <a:ext cx="420308" cy="261610"/>
          </a:xfrm>
          <a:prstGeom prst="rect">
            <a:avLst/>
          </a:prstGeom>
          <a:noFill/>
        </p:spPr>
        <p:txBody>
          <a:bodyPr wrap="none" rtlCol="0">
            <a:spAutoFit/>
          </a:bodyPr>
          <a:lstStyle/>
          <a:p>
            <a:r>
              <a:rPr kumimoji="1" lang="en-US" altLang="ja-JP" sz="1100" dirty="0">
                <a:solidFill>
                  <a:srgbClr val="92D050"/>
                </a:solidFill>
              </a:rPr>
              <a:t>???</a:t>
            </a:r>
            <a:endParaRPr kumimoji="1" lang="ja-JP" altLang="en-US" sz="1100">
              <a:solidFill>
                <a:srgbClr val="92D050"/>
              </a:solidFill>
            </a:endParaRPr>
          </a:p>
        </p:txBody>
      </p:sp>
      <p:sp>
        <p:nvSpPr>
          <p:cNvPr id="67" name="テキスト ボックス 66">
            <a:extLst>
              <a:ext uri="{FF2B5EF4-FFF2-40B4-BE49-F238E27FC236}">
                <a16:creationId xmlns:a16="http://schemas.microsoft.com/office/drawing/2014/main" id="{719DD9FD-4C2F-313A-BBA3-6012EA95BF70}"/>
              </a:ext>
            </a:extLst>
          </p:cNvPr>
          <p:cNvSpPr txBox="1"/>
          <p:nvPr/>
        </p:nvSpPr>
        <p:spPr>
          <a:xfrm>
            <a:off x="2819786" y="5113923"/>
            <a:ext cx="420308" cy="261610"/>
          </a:xfrm>
          <a:prstGeom prst="rect">
            <a:avLst/>
          </a:prstGeom>
          <a:noFill/>
        </p:spPr>
        <p:txBody>
          <a:bodyPr wrap="none" rtlCol="0">
            <a:spAutoFit/>
          </a:bodyPr>
          <a:lstStyle/>
          <a:p>
            <a:r>
              <a:rPr kumimoji="1" lang="en-US" altLang="ja-JP" sz="1100" dirty="0">
                <a:solidFill>
                  <a:srgbClr val="FFC000"/>
                </a:solidFill>
              </a:rPr>
              <a:t>???</a:t>
            </a:r>
            <a:endParaRPr kumimoji="1" lang="ja-JP" altLang="en-US" sz="1100">
              <a:solidFill>
                <a:srgbClr val="FFC000"/>
              </a:solidFill>
            </a:endParaRPr>
          </a:p>
        </p:txBody>
      </p:sp>
      <p:sp>
        <p:nvSpPr>
          <p:cNvPr id="68" name="テキスト ボックス 67">
            <a:extLst>
              <a:ext uri="{FF2B5EF4-FFF2-40B4-BE49-F238E27FC236}">
                <a16:creationId xmlns:a16="http://schemas.microsoft.com/office/drawing/2014/main" id="{56794B4D-8D8B-8B58-BC07-ECE44A229C26}"/>
              </a:ext>
            </a:extLst>
          </p:cNvPr>
          <p:cNvSpPr txBox="1"/>
          <p:nvPr/>
        </p:nvSpPr>
        <p:spPr>
          <a:xfrm>
            <a:off x="2198185" y="5690965"/>
            <a:ext cx="420308" cy="261610"/>
          </a:xfrm>
          <a:prstGeom prst="rect">
            <a:avLst/>
          </a:prstGeom>
          <a:noFill/>
        </p:spPr>
        <p:txBody>
          <a:bodyPr wrap="none" rtlCol="0">
            <a:spAutoFit/>
          </a:bodyPr>
          <a:lstStyle/>
          <a:p>
            <a:r>
              <a:rPr kumimoji="1" lang="en-US" altLang="ja-JP" sz="1100" dirty="0">
                <a:solidFill>
                  <a:srgbClr val="FFC000"/>
                </a:solidFill>
              </a:rPr>
              <a:t>???</a:t>
            </a:r>
            <a:endParaRPr kumimoji="1" lang="ja-JP" altLang="en-US" sz="1100">
              <a:solidFill>
                <a:srgbClr val="FFC000"/>
              </a:solidFill>
            </a:endParaRPr>
          </a:p>
        </p:txBody>
      </p:sp>
    </p:spTree>
    <p:extLst>
      <p:ext uri="{BB962C8B-B14F-4D97-AF65-F5344CB8AC3E}">
        <p14:creationId xmlns:p14="http://schemas.microsoft.com/office/powerpoint/2010/main" val="6753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384995"/>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状態遷移図を理解し、描けるようになる</a:t>
            </a:r>
            <a:endParaRPr lang="en-US" altLang="ja-JP" sz="2800" dirty="0"/>
          </a:p>
          <a:p>
            <a:pPr marL="571500" indent="-571500">
              <a:buFont typeface="Arial" panose="020B0604020202020204" pitchFamily="34" charset="0"/>
              <a:buChar char="•"/>
            </a:pPr>
            <a:r>
              <a:rPr lang="ja-JP" altLang="en-US" sz="2800"/>
              <a:t>マルコフ遷移行列の固有値、固有ベクトルの意味を理解する</a:t>
            </a:r>
            <a:endParaRPr lang="en-US" altLang="ja-JP" sz="2800" dirty="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72E4E9-15D1-0F55-0312-7982504B348C}"/>
              </a:ext>
            </a:extLst>
          </p:cNvPr>
          <p:cNvSpPr>
            <a:spLocks noGrp="1"/>
          </p:cNvSpPr>
          <p:nvPr>
            <p:ph type="body" sz="quarter" idx="10"/>
          </p:nvPr>
        </p:nvSpPr>
        <p:spPr/>
        <p:txBody>
          <a:bodyPr/>
          <a:lstStyle/>
          <a:p>
            <a:r>
              <a:rPr kumimoji="1" lang="ja-JP" altLang="en-US"/>
              <a:t>詳細釣り合い条件</a:t>
            </a:r>
          </a:p>
        </p:txBody>
      </p:sp>
      <p:sp>
        <p:nvSpPr>
          <p:cNvPr id="3" name="円/楕円 2">
            <a:extLst>
              <a:ext uri="{FF2B5EF4-FFF2-40B4-BE49-F238E27FC236}">
                <a16:creationId xmlns:a16="http://schemas.microsoft.com/office/drawing/2014/main" id="{505CA5CA-7C53-F84E-6128-44D977B90998}"/>
              </a:ext>
            </a:extLst>
          </p:cNvPr>
          <p:cNvSpPr/>
          <p:nvPr/>
        </p:nvSpPr>
        <p:spPr>
          <a:xfrm>
            <a:off x="2554802"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solidFill>
                <a:schemeClr val="tx1"/>
              </a:solidFill>
            </a:endParaRPr>
          </a:p>
        </p:txBody>
      </p:sp>
      <p:sp>
        <p:nvSpPr>
          <p:cNvPr id="4" name="円/楕円 3">
            <a:extLst>
              <a:ext uri="{FF2B5EF4-FFF2-40B4-BE49-F238E27FC236}">
                <a16:creationId xmlns:a16="http://schemas.microsoft.com/office/drawing/2014/main" id="{037C3C17-D144-8D8D-8E4F-6F756F8C8702}"/>
              </a:ext>
            </a:extLst>
          </p:cNvPr>
          <p:cNvSpPr/>
          <p:nvPr/>
        </p:nvSpPr>
        <p:spPr>
          <a:xfrm>
            <a:off x="5652120"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solidFill>
                <a:schemeClr val="tx1"/>
              </a:solidFill>
            </a:endParaRPr>
          </a:p>
        </p:txBody>
      </p:sp>
      <p:sp>
        <p:nvSpPr>
          <p:cNvPr id="5" name="フリーフォーム 4">
            <a:extLst>
              <a:ext uri="{FF2B5EF4-FFF2-40B4-BE49-F238E27FC236}">
                <a16:creationId xmlns:a16="http://schemas.microsoft.com/office/drawing/2014/main" id="{587AEF39-F0D1-739C-4C35-9D041DCC406F}"/>
              </a:ext>
            </a:extLst>
          </p:cNvPr>
          <p:cNvSpPr/>
          <p:nvPr/>
        </p:nvSpPr>
        <p:spPr>
          <a:xfrm rot="18815011">
            <a:off x="2203380" y="1319080"/>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 name="フリーフォーム 5">
            <a:extLst>
              <a:ext uri="{FF2B5EF4-FFF2-40B4-BE49-F238E27FC236}">
                <a16:creationId xmlns:a16="http://schemas.microsoft.com/office/drawing/2014/main" id="{5289523A-9A4B-E6F3-B8EF-52D2107AF642}"/>
              </a:ext>
            </a:extLst>
          </p:cNvPr>
          <p:cNvSpPr/>
          <p:nvPr/>
        </p:nvSpPr>
        <p:spPr>
          <a:xfrm rot="3600000">
            <a:off x="6509180" y="1384764"/>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7" name="直線矢印コネクタ 6">
            <a:extLst>
              <a:ext uri="{FF2B5EF4-FFF2-40B4-BE49-F238E27FC236}">
                <a16:creationId xmlns:a16="http://schemas.microsoft.com/office/drawing/2014/main" id="{5CFCA883-4E35-6703-D918-E3E08C484059}"/>
              </a:ext>
            </a:extLst>
          </p:cNvPr>
          <p:cNvCxnSpPr/>
          <p:nvPr/>
        </p:nvCxnSpPr>
        <p:spPr>
          <a:xfrm>
            <a:off x="3635896" y="1860850"/>
            <a:ext cx="18002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B6A8C4F-505B-923A-092C-0C16EE39C455}"/>
              </a:ext>
            </a:extLst>
          </p:cNvPr>
          <p:cNvCxnSpPr>
            <a:cxnSpLocks/>
          </p:cNvCxnSpPr>
          <p:nvPr/>
        </p:nvCxnSpPr>
        <p:spPr>
          <a:xfrm flipH="1">
            <a:off x="3634922" y="2361428"/>
            <a:ext cx="18011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73EBBA9-C87B-C920-419E-22F3D4BD6182}"/>
                  </a:ext>
                </a:extLst>
              </p:cNvPr>
              <p:cNvSpPr txBox="1"/>
              <p:nvPr/>
            </p:nvSpPr>
            <p:spPr>
              <a:xfrm>
                <a:off x="2843808" y="1844824"/>
                <a:ext cx="28879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𝑖</m:t>
                      </m:r>
                    </m:oMath>
                  </m:oMathPara>
                </a14:m>
                <a:endParaRPr kumimoji="1" lang="ja-JP" altLang="en-US" sz="3600"/>
              </a:p>
            </p:txBody>
          </p:sp>
        </mc:Choice>
        <mc:Fallback xmlns="">
          <p:sp>
            <p:nvSpPr>
              <p:cNvPr id="11" name="テキスト ボックス 10">
                <a:extLst>
                  <a:ext uri="{FF2B5EF4-FFF2-40B4-BE49-F238E27FC236}">
                    <a16:creationId xmlns:a16="http://schemas.microsoft.com/office/drawing/2014/main" id="{A73EBBA9-C87B-C920-419E-22F3D4BD6182}"/>
                  </a:ext>
                </a:extLst>
              </p:cNvPr>
              <p:cNvSpPr txBox="1">
                <a:spLocks noRot="1" noChangeAspect="1" noMove="1" noResize="1" noEditPoints="1" noAdjustHandles="1" noChangeArrowheads="1" noChangeShapeType="1" noTextEdit="1"/>
              </p:cNvSpPr>
              <p:nvPr/>
            </p:nvSpPr>
            <p:spPr>
              <a:xfrm>
                <a:off x="2843808" y="1844824"/>
                <a:ext cx="288797" cy="553998"/>
              </a:xfrm>
              <a:prstGeom prst="rect">
                <a:avLst/>
              </a:prstGeom>
              <a:blipFill>
                <a:blip r:embed="rId2"/>
                <a:stretch>
                  <a:fillRect l="-34783" r="-26087"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00ED878-9B8D-1AAE-0A31-F3D4D3079B1C}"/>
                  </a:ext>
                </a:extLst>
              </p:cNvPr>
              <p:cNvSpPr txBox="1"/>
              <p:nvPr/>
            </p:nvSpPr>
            <p:spPr>
              <a:xfrm>
                <a:off x="5940152" y="1818498"/>
                <a:ext cx="3028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𝑗</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E00ED878-9B8D-1AAE-0A31-F3D4D3079B1C}"/>
                  </a:ext>
                </a:extLst>
              </p:cNvPr>
              <p:cNvSpPr txBox="1">
                <a:spLocks noRot="1" noChangeAspect="1" noMove="1" noResize="1" noEditPoints="1" noAdjustHandles="1" noChangeArrowheads="1" noChangeShapeType="1" noTextEdit="1"/>
              </p:cNvSpPr>
              <p:nvPr/>
            </p:nvSpPr>
            <p:spPr>
              <a:xfrm>
                <a:off x="5940152" y="1818498"/>
                <a:ext cx="302839" cy="553998"/>
              </a:xfrm>
              <a:prstGeom prst="rect">
                <a:avLst/>
              </a:prstGeom>
              <a:blipFill>
                <a:blip r:embed="rId3"/>
                <a:stretch>
                  <a:fillRect l="-44000" r="-44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7789FB3-D5C7-67DC-116D-067EE2AF7211}"/>
                  </a:ext>
                </a:extLst>
              </p:cNvPr>
              <p:cNvSpPr txBox="1"/>
              <p:nvPr/>
            </p:nvSpPr>
            <p:spPr>
              <a:xfrm>
                <a:off x="3707904" y="1249596"/>
                <a:ext cx="15759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4" name="テキスト ボックス 13">
                <a:extLst>
                  <a:ext uri="{FF2B5EF4-FFF2-40B4-BE49-F238E27FC236}">
                    <a16:creationId xmlns:a16="http://schemas.microsoft.com/office/drawing/2014/main" id="{67789FB3-D5C7-67DC-116D-067EE2AF7211}"/>
                  </a:ext>
                </a:extLst>
              </p:cNvPr>
              <p:cNvSpPr txBox="1">
                <a:spLocks noRot="1" noChangeAspect="1" noMove="1" noResize="1" noEditPoints="1" noAdjustHandles="1" noChangeArrowheads="1" noChangeShapeType="1" noTextEdit="1"/>
              </p:cNvSpPr>
              <p:nvPr/>
            </p:nvSpPr>
            <p:spPr>
              <a:xfrm>
                <a:off x="3707904" y="1249596"/>
                <a:ext cx="1575944" cy="523220"/>
              </a:xfrm>
              <a:prstGeom prst="rect">
                <a:avLst/>
              </a:prstGeom>
              <a:blipFill>
                <a:blip r:embed="rId4"/>
                <a:stretch>
                  <a:fillRect r="-794"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0D0F0CF-D96C-5B90-83CA-D0C8CA734DD8}"/>
                  </a:ext>
                </a:extLst>
              </p:cNvPr>
              <p:cNvSpPr txBox="1"/>
              <p:nvPr/>
            </p:nvSpPr>
            <p:spPr>
              <a:xfrm>
                <a:off x="3716136" y="2420888"/>
                <a:ext cx="15759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40D0F0CF-D96C-5B90-83CA-D0C8CA734DD8}"/>
                  </a:ext>
                </a:extLst>
              </p:cNvPr>
              <p:cNvSpPr txBox="1">
                <a:spLocks noRot="1" noChangeAspect="1" noMove="1" noResize="1" noEditPoints="1" noAdjustHandles="1" noChangeArrowheads="1" noChangeShapeType="1" noTextEdit="1"/>
              </p:cNvSpPr>
              <p:nvPr/>
            </p:nvSpPr>
            <p:spPr>
              <a:xfrm>
                <a:off x="3716136" y="2420888"/>
                <a:ext cx="1575944" cy="523220"/>
              </a:xfrm>
              <a:prstGeom prst="rect">
                <a:avLst/>
              </a:prstGeom>
              <a:blipFill>
                <a:blip r:embed="rId5"/>
                <a:stretch>
                  <a:fillRect r="-1600"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DA95863-B2CD-0A2D-C463-F12646E77E36}"/>
                  </a:ext>
                </a:extLst>
              </p:cNvPr>
              <p:cNvSpPr txBox="1"/>
              <p:nvPr/>
            </p:nvSpPr>
            <p:spPr>
              <a:xfrm>
                <a:off x="723688" y="3045999"/>
                <a:ext cx="7560840" cy="830997"/>
              </a:xfrm>
              <a:prstGeom prst="rect">
                <a:avLst/>
              </a:prstGeom>
              <a:noFill/>
            </p:spPr>
            <p:txBody>
              <a:bodyPr wrap="square" rtlCol="0">
                <a:spAutoFit/>
              </a:bodyPr>
              <a:lstStyle/>
              <a:p>
                <a:r>
                  <a:rPr kumimoji="1" lang="ja-JP" altLang="en-US" sz="2400" b="0"/>
                  <a:t>一般に、定常分布の確率</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𝑖</m:t>
                        </m:r>
                      </m:sub>
                    </m:sSub>
                  </m:oMath>
                </a14:m>
                <a:r>
                  <a:rPr kumimoji="1" lang="ja-JP" altLang="en-US" sz="2400"/>
                  <a:t>は求められないが、それに比例する重み</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a:t>はわかる</a:t>
                </a:r>
              </a:p>
            </p:txBody>
          </p:sp>
        </mc:Choice>
        <mc:Fallback xmlns="">
          <p:sp>
            <p:nvSpPr>
              <p:cNvPr id="16" name="テキスト ボックス 15">
                <a:extLst>
                  <a:ext uri="{FF2B5EF4-FFF2-40B4-BE49-F238E27FC236}">
                    <a16:creationId xmlns:a16="http://schemas.microsoft.com/office/drawing/2014/main" id="{3DA95863-B2CD-0A2D-C463-F12646E77E36}"/>
                  </a:ext>
                </a:extLst>
              </p:cNvPr>
              <p:cNvSpPr txBox="1">
                <a:spLocks noRot="1" noChangeAspect="1" noMove="1" noResize="1" noEditPoints="1" noAdjustHandles="1" noChangeArrowheads="1" noChangeShapeType="1" noTextEdit="1"/>
              </p:cNvSpPr>
              <p:nvPr/>
            </p:nvSpPr>
            <p:spPr>
              <a:xfrm>
                <a:off x="723688" y="3045999"/>
                <a:ext cx="7560840" cy="830997"/>
              </a:xfrm>
              <a:prstGeom prst="rect">
                <a:avLst/>
              </a:prstGeom>
              <a:blipFill>
                <a:blip r:embed="rId6"/>
                <a:stretch>
                  <a:fillRect l="-1342" t="-9091"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FE7EA76-9E6C-DCE3-5C46-15381492C990}"/>
                  </a:ext>
                </a:extLst>
              </p:cNvPr>
              <p:cNvSpPr txBox="1"/>
              <p:nvPr/>
            </p:nvSpPr>
            <p:spPr>
              <a:xfrm>
                <a:off x="1707903" y="3962654"/>
                <a:ext cx="4535088"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𝑗</m:t>
                          </m:r>
                        </m:e>
                      </m:d>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𝑗</m:t>
                          </m:r>
                        </m:sub>
                      </m:sSub>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𝑗</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0FE7EA76-9E6C-DCE3-5C46-15381492C990}"/>
                  </a:ext>
                </a:extLst>
              </p:cNvPr>
              <p:cNvSpPr txBox="1">
                <a:spLocks noRot="1" noChangeAspect="1" noMove="1" noResize="1" noEditPoints="1" noAdjustHandles="1" noChangeArrowheads="1" noChangeShapeType="1" noTextEdit="1"/>
              </p:cNvSpPr>
              <p:nvPr/>
            </p:nvSpPr>
            <p:spPr>
              <a:xfrm>
                <a:off x="1707903" y="3962654"/>
                <a:ext cx="4535088" cy="624338"/>
              </a:xfrm>
              <a:prstGeom prst="rect">
                <a:avLst/>
              </a:prstGeom>
              <a:blipFill>
                <a:blip r:embed="rId7"/>
                <a:stretch>
                  <a:fillRect r="-559" b="-183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3476200-C31B-AA08-5B80-7CE7CF2DB755}"/>
                  </a:ext>
                </a:extLst>
              </p:cNvPr>
              <p:cNvSpPr txBox="1"/>
              <p:nvPr/>
            </p:nvSpPr>
            <p:spPr>
              <a:xfrm>
                <a:off x="934135" y="1858145"/>
                <a:ext cx="151216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𝑖</m:t>
                          </m:r>
                        </m:sub>
                      </m:sSub>
                    </m:oMath>
                  </m:oMathPara>
                </a14:m>
                <a:endParaRPr lang="ja-JP" altLang="en-US" sz="3200"/>
              </a:p>
            </p:txBody>
          </p:sp>
        </mc:Choice>
        <mc:Fallback xmlns="">
          <p:sp>
            <p:nvSpPr>
              <p:cNvPr id="10" name="テキスト ボックス 9">
                <a:extLst>
                  <a:ext uri="{FF2B5EF4-FFF2-40B4-BE49-F238E27FC236}">
                    <a16:creationId xmlns:a16="http://schemas.microsoft.com/office/drawing/2014/main" id="{33476200-C31B-AA08-5B80-7CE7CF2DB755}"/>
                  </a:ext>
                </a:extLst>
              </p:cNvPr>
              <p:cNvSpPr txBox="1">
                <a:spLocks noRot="1" noChangeAspect="1" noMove="1" noResize="1" noEditPoints="1" noAdjustHandles="1" noChangeArrowheads="1" noChangeShapeType="1" noTextEdit="1"/>
              </p:cNvSpPr>
              <p:nvPr/>
            </p:nvSpPr>
            <p:spPr>
              <a:xfrm>
                <a:off x="934135" y="1858145"/>
                <a:ext cx="1512168" cy="584775"/>
              </a:xfrm>
              <a:prstGeom prst="rect">
                <a:avLst/>
              </a:prstGeom>
              <a:blipFill>
                <a:blip r:embed="rId8"/>
                <a:stretch>
                  <a:fillRect b="-106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2503F3F-53BD-835B-8079-CDD2249B0BE3}"/>
                  </a:ext>
                </a:extLst>
              </p:cNvPr>
              <p:cNvSpPr txBox="1"/>
              <p:nvPr/>
            </p:nvSpPr>
            <p:spPr>
              <a:xfrm>
                <a:off x="6892641" y="1772815"/>
                <a:ext cx="1512168" cy="624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𝑗</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𝜋</m:t>
                          </m:r>
                        </m:e>
                        <m:sub>
                          <m:r>
                            <a:rPr kumimoji="1" lang="en-US" altLang="ja-JP" sz="3200" b="0" i="1" smtClean="0">
                              <a:latin typeface="Cambria Math" panose="02040503050406030204" pitchFamily="18" charset="0"/>
                            </a:rPr>
                            <m:t>𝑗</m:t>
                          </m:r>
                        </m:sub>
                      </m:sSub>
                    </m:oMath>
                  </m:oMathPara>
                </a14:m>
                <a:endParaRPr lang="ja-JP" altLang="en-US" sz="3200"/>
              </a:p>
            </p:txBody>
          </p:sp>
        </mc:Choice>
        <mc:Fallback xmlns="">
          <p:sp>
            <p:nvSpPr>
              <p:cNvPr id="18" name="テキスト ボックス 17">
                <a:extLst>
                  <a:ext uri="{FF2B5EF4-FFF2-40B4-BE49-F238E27FC236}">
                    <a16:creationId xmlns:a16="http://schemas.microsoft.com/office/drawing/2014/main" id="{42503F3F-53BD-835B-8079-CDD2249B0BE3}"/>
                  </a:ext>
                </a:extLst>
              </p:cNvPr>
              <p:cNvSpPr txBox="1">
                <a:spLocks noRot="1" noChangeAspect="1" noMove="1" noResize="1" noEditPoints="1" noAdjustHandles="1" noChangeArrowheads="1" noChangeShapeType="1" noTextEdit="1"/>
              </p:cNvSpPr>
              <p:nvPr/>
            </p:nvSpPr>
            <p:spPr>
              <a:xfrm>
                <a:off x="6892641" y="1772815"/>
                <a:ext cx="1512168" cy="624338"/>
              </a:xfrm>
              <a:prstGeom prst="rect">
                <a:avLst/>
              </a:prstGeom>
              <a:blipFill>
                <a:blip r:embed="rId9"/>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0264F9D-5F37-9471-1B53-BCA3FB40D018}"/>
                  </a:ext>
                </a:extLst>
              </p:cNvPr>
              <p:cNvSpPr txBox="1"/>
              <p:nvPr/>
            </p:nvSpPr>
            <p:spPr>
              <a:xfrm>
                <a:off x="2954713" y="4666708"/>
                <a:ext cx="3755387" cy="118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𝑗</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e>
                          </m:d>
                        </m:num>
                        <m:den>
                          <m:r>
                            <a:rPr lang="en-US" altLang="ja-JP" sz="3200" i="1">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𝑖</m:t>
                              </m:r>
                              <m:r>
                                <a:rPr lang="en-US" altLang="ja-JP" sz="3200" i="1">
                                  <a:latin typeface="Cambria Math" panose="02040503050406030204" pitchFamily="18" charset="0"/>
                                </a:rPr>
                                <m:t>→</m:t>
                              </m:r>
                              <m:r>
                                <a:rPr lang="en-US" altLang="ja-JP" sz="3200" i="1">
                                  <a:latin typeface="Cambria Math" panose="02040503050406030204" pitchFamily="18" charset="0"/>
                                </a:rPr>
                                <m:t>𝑗</m:t>
                              </m:r>
                            </m:e>
                          </m:d>
                          <m:r>
                            <m:rPr>
                              <m:nor/>
                            </m:rPr>
                            <a:rPr lang="ja-JP" altLang="en-US" sz="3200"/>
                            <m:t> </m:t>
                          </m:r>
                        </m:den>
                      </m:f>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𝜋</m:t>
                              </m:r>
                            </m:e>
                            <m:sub>
                              <m:r>
                                <a:rPr lang="en-US" altLang="ja-JP" sz="3200" i="1">
                                  <a:latin typeface="Cambria Math" panose="02040503050406030204" pitchFamily="18" charset="0"/>
                                </a:rPr>
                                <m:t>𝑖</m:t>
                              </m:r>
                            </m:sub>
                          </m:sSub>
                        </m:num>
                        <m:den>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𝜋</m:t>
                              </m:r>
                            </m:e>
                            <m:sub>
                              <m:r>
                                <a:rPr lang="en-US" altLang="ja-JP" sz="3200" i="1">
                                  <a:latin typeface="Cambria Math" panose="02040503050406030204" pitchFamily="18" charset="0"/>
                                </a:rPr>
                                <m:t>𝑗</m:t>
                              </m:r>
                            </m:sub>
                          </m:sSub>
                        </m:den>
                      </m:f>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𝑤</m:t>
                              </m:r>
                            </m:e>
                            <m:sub>
                              <m:r>
                                <a:rPr lang="en-US" altLang="ja-JP" sz="3200" b="0" i="1" smtClean="0">
                                  <a:latin typeface="Cambria Math" panose="02040503050406030204" pitchFamily="18" charset="0"/>
                                </a:rPr>
                                <m:t>𝑖</m:t>
                              </m:r>
                            </m:sub>
                          </m:sSub>
                        </m:num>
                        <m:den>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𝑤</m:t>
                              </m:r>
                            </m:e>
                            <m:sub>
                              <m:r>
                                <a:rPr lang="en-US" altLang="ja-JP" sz="3200" i="1">
                                  <a:latin typeface="Cambria Math" panose="02040503050406030204" pitchFamily="18" charset="0"/>
                                </a:rPr>
                                <m:t>𝑗</m:t>
                              </m:r>
                            </m:sub>
                          </m:sSub>
                        </m:den>
                      </m:f>
                    </m:oMath>
                  </m:oMathPara>
                </a14:m>
                <a:endParaRPr kumimoji="1" lang="ja-JP" altLang="en-US" sz="3200"/>
              </a:p>
            </p:txBody>
          </p:sp>
        </mc:Choice>
        <mc:Fallback xmlns="">
          <p:sp>
            <p:nvSpPr>
              <p:cNvPr id="19" name="テキスト ボックス 18">
                <a:extLst>
                  <a:ext uri="{FF2B5EF4-FFF2-40B4-BE49-F238E27FC236}">
                    <a16:creationId xmlns:a16="http://schemas.microsoft.com/office/drawing/2014/main" id="{F0264F9D-5F37-9471-1B53-BCA3FB40D018}"/>
                  </a:ext>
                </a:extLst>
              </p:cNvPr>
              <p:cNvSpPr txBox="1">
                <a:spLocks noRot="1" noChangeAspect="1" noMove="1" noResize="1" noEditPoints="1" noAdjustHandles="1" noChangeArrowheads="1" noChangeShapeType="1" noTextEdit="1"/>
              </p:cNvSpPr>
              <p:nvPr/>
            </p:nvSpPr>
            <p:spPr>
              <a:xfrm>
                <a:off x="2954713" y="4666708"/>
                <a:ext cx="3755387" cy="1186928"/>
              </a:xfrm>
              <a:prstGeom prst="rect">
                <a:avLst/>
              </a:prstGeom>
              <a:blipFill>
                <a:blip r:embed="rId10"/>
                <a:stretch>
                  <a:fillRect b="-8511"/>
                </a:stretch>
              </a:blipFill>
            </p:spPr>
            <p:txBody>
              <a:bodyPr/>
              <a:lstStyle/>
              <a:p>
                <a:r>
                  <a:rPr lang="ja-JP" altLang="en-US">
                    <a:noFill/>
                  </a:rPr>
                  <a:t> </a:t>
                </a:r>
              </a:p>
            </p:txBody>
          </p:sp>
        </mc:Fallback>
      </mc:AlternateContent>
      <p:sp>
        <p:nvSpPr>
          <p:cNvPr id="20" name="右矢印 19">
            <a:extLst>
              <a:ext uri="{FF2B5EF4-FFF2-40B4-BE49-F238E27FC236}">
                <a16:creationId xmlns:a16="http://schemas.microsoft.com/office/drawing/2014/main" id="{AC134030-8DEB-E21A-69BC-5CB2F7C3C48F}"/>
              </a:ext>
            </a:extLst>
          </p:cNvPr>
          <p:cNvSpPr/>
          <p:nvPr/>
        </p:nvSpPr>
        <p:spPr>
          <a:xfrm>
            <a:off x="2315319" y="5048029"/>
            <a:ext cx="466591" cy="4242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623F54C-CC64-D19A-F5D6-09584188E10A}"/>
              </a:ext>
            </a:extLst>
          </p:cNvPr>
          <p:cNvSpPr txBox="1"/>
          <p:nvPr/>
        </p:nvSpPr>
        <p:spPr>
          <a:xfrm>
            <a:off x="611560" y="5962480"/>
            <a:ext cx="6340197" cy="461665"/>
          </a:xfrm>
          <a:prstGeom prst="rect">
            <a:avLst/>
          </a:prstGeom>
          <a:noFill/>
        </p:spPr>
        <p:txBody>
          <a:bodyPr wrap="none" rtlCol="0">
            <a:spAutoFit/>
          </a:bodyPr>
          <a:lstStyle/>
          <a:p>
            <a:r>
              <a:rPr kumimoji="1" lang="ja-JP" altLang="en-US" sz="2400"/>
              <a:t>上記を満たすように遷移確率を決めれば良い</a:t>
            </a:r>
          </a:p>
        </p:txBody>
      </p:sp>
    </p:spTree>
    <p:extLst>
      <p:ext uri="{BB962C8B-B14F-4D97-AF65-F5344CB8AC3E}">
        <p14:creationId xmlns:p14="http://schemas.microsoft.com/office/powerpoint/2010/main" val="12342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1C345D-8027-0BAA-74E1-D9736AE5D999}"/>
              </a:ext>
            </a:extLst>
          </p:cNvPr>
          <p:cNvSpPr>
            <a:spLocks noGrp="1"/>
          </p:cNvSpPr>
          <p:nvPr>
            <p:ph type="body" sz="quarter" idx="10"/>
          </p:nvPr>
        </p:nvSpPr>
        <p:spPr/>
        <p:txBody>
          <a:bodyPr/>
          <a:lstStyle/>
          <a:p>
            <a:r>
              <a:rPr kumimoji="1" lang="ja-JP" altLang="en-US"/>
              <a:t>詳細釣り合い条件</a:t>
            </a:r>
          </a:p>
        </p:txBody>
      </p:sp>
      <p:grpSp>
        <p:nvGrpSpPr>
          <p:cNvPr id="25" name="グループ化 24">
            <a:extLst>
              <a:ext uri="{FF2B5EF4-FFF2-40B4-BE49-F238E27FC236}">
                <a16:creationId xmlns:a16="http://schemas.microsoft.com/office/drawing/2014/main" id="{5B0BD5F2-0A85-B7A4-3673-490744AA580C}"/>
              </a:ext>
            </a:extLst>
          </p:cNvPr>
          <p:cNvGrpSpPr/>
          <p:nvPr/>
        </p:nvGrpSpPr>
        <p:grpSpPr>
          <a:xfrm>
            <a:off x="1145791" y="1073924"/>
            <a:ext cx="6676291" cy="1543073"/>
            <a:chOff x="688220" y="987986"/>
            <a:chExt cx="7716589" cy="1934510"/>
          </a:xfrm>
        </p:grpSpPr>
        <p:sp>
          <p:nvSpPr>
            <p:cNvPr id="3" name="円/楕円 2">
              <a:extLst>
                <a:ext uri="{FF2B5EF4-FFF2-40B4-BE49-F238E27FC236}">
                  <a16:creationId xmlns:a16="http://schemas.microsoft.com/office/drawing/2014/main" id="{31C1FD00-9C05-09CB-012E-B83E50526344}"/>
                </a:ext>
              </a:extLst>
            </p:cNvPr>
            <p:cNvSpPr/>
            <p:nvPr/>
          </p:nvSpPr>
          <p:spPr>
            <a:xfrm>
              <a:off x="2554802"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4" name="円/楕円 3">
              <a:extLst>
                <a:ext uri="{FF2B5EF4-FFF2-40B4-BE49-F238E27FC236}">
                  <a16:creationId xmlns:a16="http://schemas.microsoft.com/office/drawing/2014/main" id="{B9944BDA-E228-33EE-C114-D128B88739E4}"/>
                </a:ext>
              </a:extLst>
            </p:cNvPr>
            <p:cNvSpPr/>
            <p:nvPr/>
          </p:nvSpPr>
          <p:spPr>
            <a:xfrm>
              <a:off x="5652120" y="1700808"/>
              <a:ext cx="864096"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5" name="フリーフォーム 4">
              <a:extLst>
                <a:ext uri="{FF2B5EF4-FFF2-40B4-BE49-F238E27FC236}">
                  <a16:creationId xmlns:a16="http://schemas.microsoft.com/office/drawing/2014/main" id="{03230E85-EC2F-774B-CAB9-290AC4C59305}"/>
                </a:ext>
              </a:extLst>
            </p:cNvPr>
            <p:cNvSpPr/>
            <p:nvPr/>
          </p:nvSpPr>
          <p:spPr>
            <a:xfrm rot="18815011">
              <a:off x="2203380" y="1319080"/>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6" name="フリーフォーム 5">
              <a:extLst>
                <a:ext uri="{FF2B5EF4-FFF2-40B4-BE49-F238E27FC236}">
                  <a16:creationId xmlns:a16="http://schemas.microsoft.com/office/drawing/2014/main" id="{175919DA-A2FD-246B-6F20-939736627074}"/>
                </a:ext>
              </a:extLst>
            </p:cNvPr>
            <p:cNvSpPr/>
            <p:nvPr/>
          </p:nvSpPr>
          <p:spPr>
            <a:xfrm rot="3600000">
              <a:off x="6509180" y="1384764"/>
              <a:ext cx="488330" cy="431989"/>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cxnSp>
          <p:nvCxnSpPr>
            <p:cNvPr id="7" name="直線矢印コネクタ 6">
              <a:extLst>
                <a:ext uri="{FF2B5EF4-FFF2-40B4-BE49-F238E27FC236}">
                  <a16:creationId xmlns:a16="http://schemas.microsoft.com/office/drawing/2014/main" id="{974E5A29-4CA6-2410-ABF2-80122AA5442A}"/>
                </a:ext>
              </a:extLst>
            </p:cNvPr>
            <p:cNvCxnSpPr/>
            <p:nvPr/>
          </p:nvCxnSpPr>
          <p:spPr>
            <a:xfrm>
              <a:off x="3635896" y="1860850"/>
              <a:ext cx="18002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73F52E7-B3CC-FED0-2610-6DF50E923C17}"/>
                </a:ext>
              </a:extLst>
            </p:cNvPr>
            <p:cNvCxnSpPr>
              <a:cxnSpLocks/>
            </p:cNvCxnSpPr>
            <p:nvPr/>
          </p:nvCxnSpPr>
          <p:spPr>
            <a:xfrm flipH="1">
              <a:off x="3634922" y="2361428"/>
              <a:ext cx="18011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384DA01-7A5D-2462-2A81-B50BB389629B}"/>
                    </a:ext>
                  </a:extLst>
                </p:cNvPr>
                <p:cNvSpPr txBox="1"/>
                <p:nvPr/>
              </p:nvSpPr>
              <p:spPr>
                <a:xfrm>
                  <a:off x="2843808" y="1844824"/>
                  <a:ext cx="259612" cy="5401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5384DA01-7A5D-2462-2A81-B50BB389629B}"/>
                    </a:ext>
                  </a:extLst>
                </p:cNvPr>
                <p:cNvSpPr txBox="1">
                  <a:spLocks noRot="1" noChangeAspect="1" noMove="1" noResize="1" noEditPoints="1" noAdjustHandles="1" noChangeArrowheads="1" noChangeShapeType="1" noTextEdit="1"/>
                </p:cNvSpPr>
                <p:nvPr/>
              </p:nvSpPr>
              <p:spPr>
                <a:xfrm>
                  <a:off x="2843808" y="1844824"/>
                  <a:ext cx="259612" cy="540192"/>
                </a:xfrm>
                <a:prstGeom prst="rect">
                  <a:avLst/>
                </a:prstGeom>
                <a:blipFill>
                  <a:blip r:embed="rId2"/>
                  <a:stretch>
                    <a:fillRect l="-33333" r="-27778" b="-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B64BDB5-BCA4-F1EE-8171-E17BB0FC5C94}"/>
                    </a:ext>
                  </a:extLst>
                </p:cNvPr>
                <p:cNvSpPr txBox="1"/>
                <p:nvPr/>
              </p:nvSpPr>
              <p:spPr>
                <a:xfrm>
                  <a:off x="5940152" y="1818498"/>
                  <a:ext cx="272061" cy="5401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𝑗</m:t>
                        </m:r>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AB64BDB5-BCA4-F1EE-8171-E17BB0FC5C94}"/>
                    </a:ext>
                  </a:extLst>
                </p:cNvPr>
                <p:cNvSpPr txBox="1">
                  <a:spLocks noRot="1" noChangeAspect="1" noMove="1" noResize="1" noEditPoints="1" noAdjustHandles="1" noChangeArrowheads="1" noChangeShapeType="1" noTextEdit="1"/>
                </p:cNvSpPr>
                <p:nvPr/>
              </p:nvSpPr>
              <p:spPr>
                <a:xfrm>
                  <a:off x="5940152" y="1818498"/>
                  <a:ext cx="272061" cy="540192"/>
                </a:xfrm>
                <a:prstGeom prst="rect">
                  <a:avLst/>
                </a:prstGeom>
                <a:blipFill>
                  <a:blip r:embed="rId3"/>
                  <a:stretch>
                    <a:fillRect l="-40000" r="-40000" b="-3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234CD1-AE55-430B-5BB5-2FEAE36200C4}"/>
                    </a:ext>
                  </a:extLst>
                </p:cNvPr>
                <p:cNvSpPr txBox="1"/>
                <p:nvPr/>
              </p:nvSpPr>
              <p:spPr>
                <a:xfrm>
                  <a:off x="3707903" y="1249596"/>
                  <a:ext cx="1359571" cy="50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m:t>
                        </m:r>
                      </m:oMath>
                    </m:oMathPara>
                  </a14:m>
                  <a:endParaRPr kumimoji="1" lang="ja-JP" altLang="en-US" sz="2000"/>
                </a:p>
              </p:txBody>
            </p:sp>
          </mc:Choice>
          <mc:Fallback xmlns="">
            <p:sp>
              <p:nvSpPr>
                <p:cNvPr id="11" name="テキスト ボックス 10">
                  <a:extLst>
                    <a:ext uri="{FF2B5EF4-FFF2-40B4-BE49-F238E27FC236}">
                      <a16:creationId xmlns:a16="http://schemas.microsoft.com/office/drawing/2014/main" id="{02234CD1-AE55-430B-5BB5-2FEAE36200C4}"/>
                    </a:ext>
                  </a:extLst>
                </p:cNvPr>
                <p:cNvSpPr txBox="1">
                  <a:spLocks noRot="1" noChangeAspect="1" noMove="1" noResize="1" noEditPoints="1" noAdjustHandles="1" noChangeArrowheads="1" noChangeShapeType="1" noTextEdit="1"/>
                </p:cNvSpPr>
                <p:nvPr/>
              </p:nvSpPr>
              <p:spPr>
                <a:xfrm>
                  <a:off x="3707903" y="1249596"/>
                  <a:ext cx="1359571" cy="501607"/>
                </a:xfrm>
                <a:prstGeom prst="rect">
                  <a:avLst/>
                </a:prstGeom>
                <a:blipFill>
                  <a:blip r:embed="rId4"/>
                  <a:stretch>
                    <a:fillRect b="-121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0D13D98-BD07-554A-1028-B21DF01DD24E}"/>
                    </a:ext>
                  </a:extLst>
                </p:cNvPr>
                <p:cNvSpPr txBox="1"/>
                <p:nvPr/>
              </p:nvSpPr>
              <p:spPr>
                <a:xfrm>
                  <a:off x="3716136" y="2420889"/>
                  <a:ext cx="1359571" cy="50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oMath>
                    </m:oMathPara>
                  </a14:m>
                  <a:endParaRPr kumimoji="1" lang="ja-JP" altLang="en-US" sz="2000"/>
                </a:p>
              </p:txBody>
            </p:sp>
          </mc:Choice>
          <mc:Fallback xmlns="">
            <p:sp>
              <p:nvSpPr>
                <p:cNvPr id="12" name="テキスト ボックス 11">
                  <a:extLst>
                    <a:ext uri="{FF2B5EF4-FFF2-40B4-BE49-F238E27FC236}">
                      <a16:creationId xmlns:a16="http://schemas.microsoft.com/office/drawing/2014/main" id="{80D13D98-BD07-554A-1028-B21DF01DD24E}"/>
                    </a:ext>
                  </a:extLst>
                </p:cNvPr>
                <p:cNvSpPr txBox="1">
                  <a:spLocks noRot="1" noChangeAspect="1" noMove="1" noResize="1" noEditPoints="1" noAdjustHandles="1" noChangeArrowheads="1" noChangeShapeType="1" noTextEdit="1"/>
                </p:cNvSpPr>
                <p:nvPr/>
              </p:nvSpPr>
              <p:spPr>
                <a:xfrm>
                  <a:off x="3716136" y="2420889"/>
                  <a:ext cx="1359571" cy="501607"/>
                </a:xfrm>
                <a:prstGeom prst="rect">
                  <a:avLst/>
                </a:prstGeom>
                <a:blipFill>
                  <a:blip r:embed="rId5"/>
                  <a:stretch>
                    <a:fillRect b="-156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2FEA64-1006-CEA2-ED41-E60E8DDB1375}"/>
                    </a:ext>
                  </a:extLst>
                </p:cNvPr>
                <p:cNvSpPr txBox="1"/>
                <p:nvPr/>
              </p:nvSpPr>
              <p:spPr>
                <a:xfrm>
                  <a:off x="934135" y="1858145"/>
                  <a:ext cx="1512168" cy="578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𝑖</m:t>
                            </m:r>
                          </m:sub>
                        </m:sSub>
                      </m:oMath>
                    </m:oMathPara>
                  </a14:m>
                  <a:endParaRPr lang="ja-JP" altLang="en-US" sz="2400"/>
                </a:p>
              </p:txBody>
            </p:sp>
          </mc:Choice>
          <mc:Fallback xmlns="">
            <p:sp>
              <p:nvSpPr>
                <p:cNvPr id="13" name="テキスト ボックス 12">
                  <a:extLst>
                    <a:ext uri="{FF2B5EF4-FFF2-40B4-BE49-F238E27FC236}">
                      <a16:creationId xmlns:a16="http://schemas.microsoft.com/office/drawing/2014/main" id="{3B2FEA64-1006-CEA2-ED41-E60E8DDB1375}"/>
                    </a:ext>
                  </a:extLst>
                </p:cNvPr>
                <p:cNvSpPr txBox="1">
                  <a:spLocks noRot="1" noChangeAspect="1" noMove="1" noResize="1" noEditPoints="1" noAdjustHandles="1" noChangeArrowheads="1" noChangeShapeType="1" noTextEdit="1"/>
                </p:cNvSpPr>
                <p:nvPr/>
              </p:nvSpPr>
              <p:spPr>
                <a:xfrm>
                  <a:off x="934135" y="1858145"/>
                  <a:ext cx="1512168" cy="578777"/>
                </a:xfrm>
                <a:prstGeom prst="rect">
                  <a:avLst/>
                </a:prstGeom>
                <a:blipFill>
                  <a:blip r:embed="rId6"/>
                  <a:stretch>
                    <a:fillRect b="-54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B6012-A38E-3536-EA71-A468CCF54345}"/>
                    </a:ext>
                  </a:extLst>
                </p:cNvPr>
                <p:cNvSpPr txBox="1"/>
                <p:nvPr/>
              </p:nvSpPr>
              <p:spPr>
                <a:xfrm>
                  <a:off x="6892641" y="1772815"/>
                  <a:ext cx="1512168" cy="616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𝜋</m:t>
                            </m:r>
                          </m:e>
                          <m:sub>
                            <m:r>
                              <a:rPr kumimoji="1" lang="en-US" altLang="ja-JP" sz="2400" b="0" i="1" smtClean="0">
                                <a:latin typeface="Cambria Math" panose="02040503050406030204" pitchFamily="18" charset="0"/>
                              </a:rPr>
                              <m:t>𝑗</m:t>
                            </m:r>
                          </m:sub>
                        </m:sSub>
                      </m:oMath>
                    </m:oMathPara>
                  </a14:m>
                  <a:endParaRPr lang="ja-JP" altLang="en-US" sz="2400"/>
                </a:p>
              </p:txBody>
            </p:sp>
          </mc:Choice>
          <mc:Fallback xmlns="">
            <p:sp>
              <p:nvSpPr>
                <p:cNvPr id="14" name="テキスト ボックス 13">
                  <a:extLst>
                    <a:ext uri="{FF2B5EF4-FFF2-40B4-BE49-F238E27FC236}">
                      <a16:creationId xmlns:a16="http://schemas.microsoft.com/office/drawing/2014/main" id="{0B4B6012-A38E-3536-EA71-A468CCF54345}"/>
                    </a:ext>
                  </a:extLst>
                </p:cNvPr>
                <p:cNvSpPr txBox="1">
                  <a:spLocks noRot="1" noChangeAspect="1" noMove="1" noResize="1" noEditPoints="1" noAdjustHandles="1" noChangeArrowheads="1" noChangeShapeType="1" noTextEdit="1"/>
                </p:cNvSpPr>
                <p:nvPr/>
              </p:nvSpPr>
              <p:spPr>
                <a:xfrm>
                  <a:off x="6892641" y="1772815"/>
                  <a:ext cx="1512168" cy="616077"/>
                </a:xfrm>
                <a:prstGeom prst="rect">
                  <a:avLst/>
                </a:prstGeom>
                <a:blipFill>
                  <a:blip r:embed="rId7"/>
                  <a:stretch>
                    <a:fillRect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C0F7541-F8BC-E8A3-09D5-24B6EA62A357}"/>
                    </a:ext>
                  </a:extLst>
                </p:cNvPr>
                <p:cNvSpPr txBox="1"/>
                <p:nvPr/>
              </p:nvSpPr>
              <p:spPr>
                <a:xfrm>
                  <a:off x="688220" y="1050396"/>
                  <a:ext cx="1350975" cy="50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oMath>
                    </m:oMathPara>
                  </a14:m>
                  <a:endParaRPr kumimoji="1" lang="ja-JP" altLang="en-US" sz="2000"/>
                </a:p>
              </p:txBody>
            </p:sp>
          </mc:Choice>
          <mc:Fallback xmlns="">
            <p:sp>
              <p:nvSpPr>
                <p:cNvPr id="15" name="テキスト ボックス 14">
                  <a:extLst>
                    <a:ext uri="{FF2B5EF4-FFF2-40B4-BE49-F238E27FC236}">
                      <a16:creationId xmlns:a16="http://schemas.microsoft.com/office/drawing/2014/main" id="{7C0F7541-F8BC-E8A3-09D5-24B6EA62A357}"/>
                    </a:ext>
                  </a:extLst>
                </p:cNvPr>
                <p:cNvSpPr txBox="1">
                  <a:spLocks noRot="1" noChangeAspect="1" noMove="1" noResize="1" noEditPoints="1" noAdjustHandles="1" noChangeArrowheads="1" noChangeShapeType="1" noTextEdit="1"/>
                </p:cNvSpPr>
                <p:nvPr/>
              </p:nvSpPr>
              <p:spPr>
                <a:xfrm>
                  <a:off x="688220" y="1050396"/>
                  <a:ext cx="1350975" cy="501607"/>
                </a:xfrm>
                <a:prstGeom prst="rect">
                  <a:avLst/>
                </a:prstGeom>
                <a:blipFill>
                  <a:blip r:embed="rId8"/>
                  <a:stretch>
                    <a:fillRect b="-121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EB24C0-652B-2F8B-E236-F018359CFE02}"/>
                    </a:ext>
                  </a:extLst>
                </p:cNvPr>
                <p:cNvSpPr txBox="1"/>
                <p:nvPr/>
              </p:nvSpPr>
              <p:spPr>
                <a:xfrm>
                  <a:off x="6836357" y="987986"/>
                  <a:ext cx="1368169" cy="50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m:t>
                        </m:r>
                      </m:oMath>
                    </m:oMathPara>
                  </a14:m>
                  <a:endParaRPr kumimoji="1" lang="ja-JP" altLang="en-US" sz="2000"/>
                </a:p>
              </p:txBody>
            </p:sp>
          </mc:Choice>
          <mc:Fallback xmlns="">
            <p:sp>
              <p:nvSpPr>
                <p:cNvPr id="16" name="テキスト ボックス 15">
                  <a:extLst>
                    <a:ext uri="{FF2B5EF4-FFF2-40B4-BE49-F238E27FC236}">
                      <a16:creationId xmlns:a16="http://schemas.microsoft.com/office/drawing/2014/main" id="{79EB24C0-652B-2F8B-E236-F018359CFE02}"/>
                    </a:ext>
                  </a:extLst>
                </p:cNvPr>
                <p:cNvSpPr txBox="1">
                  <a:spLocks noRot="1" noChangeAspect="1" noMove="1" noResize="1" noEditPoints="1" noAdjustHandles="1" noChangeArrowheads="1" noChangeShapeType="1" noTextEdit="1"/>
                </p:cNvSpPr>
                <p:nvPr/>
              </p:nvSpPr>
              <p:spPr>
                <a:xfrm>
                  <a:off x="6836357" y="987986"/>
                  <a:ext cx="1368169" cy="501607"/>
                </a:xfrm>
                <a:prstGeom prst="rect">
                  <a:avLst/>
                </a:prstGeom>
                <a:blipFill>
                  <a:blip r:embed="rId9"/>
                  <a:stretch>
                    <a:fillRect b="-12121"/>
                  </a:stretch>
                </a:blipFill>
              </p:spPr>
              <p:txBody>
                <a:bodyPr/>
                <a:lstStyle/>
                <a:p>
                  <a:r>
                    <a:rPr lang="ja-JP" altLang="en-US">
                      <a:noFill/>
                    </a:rPr>
                    <a:t> </a:t>
                  </a:r>
                </a:p>
              </p:txBody>
            </p:sp>
          </mc:Fallback>
        </mc:AlternateContent>
      </p:grpSp>
      <p:sp>
        <p:nvSpPr>
          <p:cNvPr id="17" name="テキスト ボックス 16">
            <a:extLst>
              <a:ext uri="{FF2B5EF4-FFF2-40B4-BE49-F238E27FC236}">
                <a16:creationId xmlns:a16="http://schemas.microsoft.com/office/drawing/2014/main" id="{756B1ECF-710F-0A3A-42D6-633EC7A54474}"/>
              </a:ext>
            </a:extLst>
          </p:cNvPr>
          <p:cNvSpPr txBox="1"/>
          <p:nvPr/>
        </p:nvSpPr>
        <p:spPr>
          <a:xfrm>
            <a:off x="305950" y="2716622"/>
            <a:ext cx="4049507" cy="461665"/>
          </a:xfrm>
          <a:prstGeom prst="rect">
            <a:avLst/>
          </a:prstGeom>
          <a:noFill/>
        </p:spPr>
        <p:txBody>
          <a:bodyPr wrap="none" rtlCol="0">
            <a:spAutoFit/>
          </a:bodyPr>
          <a:lstStyle/>
          <a:p>
            <a:r>
              <a:rPr kumimoji="1" lang="ja-JP" altLang="en-US" sz="2400"/>
              <a:t>決めるべき確率は以下の</a:t>
            </a:r>
            <a:r>
              <a:rPr kumimoji="1" lang="en-US" altLang="ja-JP" sz="2400" dirty="0">
                <a:solidFill>
                  <a:srgbClr val="FF0000"/>
                </a:solidFill>
              </a:rPr>
              <a:t>4</a:t>
            </a:r>
            <a:r>
              <a:rPr kumimoji="1" lang="ja-JP" altLang="en-US" sz="2400">
                <a:solidFill>
                  <a:srgbClr val="FF0000"/>
                </a:solidFill>
              </a:rPr>
              <a:t>つ</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2AC7EE7-4005-DA41-8FC6-B7CD388B3790}"/>
                  </a:ext>
                </a:extLst>
              </p:cNvPr>
              <p:cNvSpPr txBox="1"/>
              <p:nvPr/>
            </p:nvSpPr>
            <p:spPr>
              <a:xfrm>
                <a:off x="1091366" y="3193246"/>
                <a:ext cx="6766098" cy="523220"/>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a14:m>
                <a:r>
                  <a:rPr kumimoji="1" lang="en-US" altLang="ja-JP" sz="2800" dirty="0"/>
                  <a:t>,</a:t>
                </a:r>
                <a:r>
                  <a:rPr lang="en-US" altLang="ja-JP" sz="2800" dirty="0"/>
                  <a:t> </a:t>
                </a:r>
                <a14:m>
                  <m:oMath xmlns:m="http://schemas.openxmlformats.org/officeDocument/2006/math">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b="0" i="1" smtClean="0">
                        <a:latin typeface="Cambria Math" panose="02040503050406030204" pitchFamily="18" charset="0"/>
                      </a:rPr>
                      <m:t>𝑗</m:t>
                    </m:r>
                    <m:r>
                      <a:rPr lang="en-US" altLang="ja-JP" sz="2800" i="1">
                        <a:latin typeface="Cambria Math" panose="02040503050406030204" pitchFamily="18" charset="0"/>
                      </a:rPr>
                      <m:t>)</m:t>
                    </m:r>
                  </m:oMath>
                </a14:m>
                <a:r>
                  <a:rPr kumimoji="1" lang="en-US" altLang="ja-JP" sz="2800" dirty="0"/>
                  <a:t>,</a:t>
                </a:r>
                <a:r>
                  <a:rPr kumimoji="1" lang="en-US" altLang="ja-JP" sz="2800" b="0" dirty="0"/>
                  <a:t> </a:t>
                </a:r>
                <a14:m>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a14:m>
                <a:r>
                  <a:rPr kumimoji="1" lang="en-US" altLang="ja-JP" sz="2800" dirty="0"/>
                  <a:t>,</a:t>
                </a:r>
                <a:r>
                  <a:rPr kumimoji="1" lang="en-US" altLang="ja-JP" sz="2800" b="0" dirty="0"/>
                  <a:t> </a:t>
                </a:r>
                <a14:m>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oMath>
                </a14:m>
                <a:endParaRPr kumimoji="1" lang="ja-JP" altLang="en-US" sz="2800"/>
              </a:p>
            </p:txBody>
          </p:sp>
        </mc:Choice>
        <mc:Fallback xmlns="">
          <p:sp>
            <p:nvSpPr>
              <p:cNvPr id="18" name="テキスト ボックス 17">
                <a:extLst>
                  <a:ext uri="{FF2B5EF4-FFF2-40B4-BE49-F238E27FC236}">
                    <a16:creationId xmlns:a16="http://schemas.microsoft.com/office/drawing/2014/main" id="{F2AC7EE7-4005-DA41-8FC6-B7CD388B3790}"/>
                  </a:ext>
                </a:extLst>
              </p:cNvPr>
              <p:cNvSpPr txBox="1">
                <a:spLocks noRot="1" noChangeAspect="1" noMove="1" noResize="1" noEditPoints="1" noAdjustHandles="1" noChangeArrowheads="1" noChangeShapeType="1" noTextEdit="1"/>
              </p:cNvSpPr>
              <p:nvPr/>
            </p:nvSpPr>
            <p:spPr>
              <a:xfrm>
                <a:off x="1091366" y="3193246"/>
                <a:ext cx="6766098" cy="523220"/>
              </a:xfrm>
              <a:prstGeom prst="rect">
                <a:avLst/>
              </a:prstGeom>
              <a:blipFill>
                <a:blip r:embed="rId10"/>
                <a:stretch>
                  <a:fillRect l="-375" t="-11905" b="-30952"/>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AD7D9AB2-DCBF-E72B-2C87-E7959B3EEA1F}"/>
              </a:ext>
            </a:extLst>
          </p:cNvPr>
          <p:cNvSpPr txBox="1"/>
          <p:nvPr/>
        </p:nvSpPr>
        <p:spPr>
          <a:xfrm>
            <a:off x="279627" y="3670061"/>
            <a:ext cx="2031325" cy="461665"/>
          </a:xfrm>
          <a:prstGeom prst="rect">
            <a:avLst/>
          </a:prstGeom>
          <a:noFill/>
        </p:spPr>
        <p:txBody>
          <a:bodyPr wrap="none" rtlCol="0">
            <a:spAutoFit/>
          </a:bodyPr>
          <a:lstStyle/>
          <a:p>
            <a:r>
              <a:rPr kumimoji="1" lang="ja-JP" altLang="en-US" sz="2400"/>
              <a:t>確率の保存則</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1EFCC39-1876-798F-A518-EB02F8B21EF2}"/>
                  </a:ext>
                </a:extLst>
              </p:cNvPr>
              <p:cNvSpPr txBox="1"/>
              <p:nvPr/>
            </p:nvSpPr>
            <p:spPr>
              <a:xfrm>
                <a:off x="1610848" y="4109662"/>
                <a:ext cx="396953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e>
                      </m:d>
                      <m:r>
                        <a:rPr kumimoji="1" lang="en-US" altLang="ja-JP" sz="2800" b="0" i="0"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b="0" i="1" smtClean="0">
                              <a:latin typeface="Cambria Math" panose="02040503050406030204" pitchFamily="18" charset="0"/>
                            </a:rPr>
                            <m:t>𝑗</m:t>
                          </m:r>
                        </m:e>
                      </m:d>
                      <m:r>
                        <a:rPr lang="en-US" altLang="ja-JP" sz="2800" b="0" i="1" smtClean="0">
                          <a:latin typeface="Cambria Math" panose="02040503050406030204" pitchFamily="18" charset="0"/>
                        </a:rPr>
                        <m:t>=1</m:t>
                      </m:r>
                    </m:oMath>
                    <m:oMath xmlns:m="http://schemas.openxmlformats.org/officeDocument/2006/math">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𝑗</m:t>
                          </m:r>
                          <m:r>
                            <a:rPr lang="en-US" altLang="ja-JP" sz="2800" i="1">
                              <a:latin typeface="Cambria Math" panose="02040503050406030204" pitchFamily="18" charset="0"/>
                            </a:rPr>
                            <m:t>→</m:t>
                          </m:r>
                          <m:r>
                            <a:rPr lang="en-US" altLang="ja-JP" sz="2800" b="0" i="1" smtClean="0">
                              <a:latin typeface="Cambria Math" panose="02040503050406030204" pitchFamily="18" charset="0"/>
                            </a:rPr>
                            <m:t>𝑗</m:t>
                          </m:r>
                        </m:e>
                      </m:d>
                      <m:r>
                        <a:rPr lang="en-US" altLang="ja-JP" sz="280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𝑗</m:t>
                          </m:r>
                          <m:r>
                            <a:rPr lang="en-US" altLang="ja-JP" sz="2800" i="1">
                              <a:latin typeface="Cambria Math" panose="02040503050406030204" pitchFamily="18" charset="0"/>
                            </a:rPr>
                            <m:t>→</m:t>
                          </m:r>
                          <m:r>
                            <a:rPr lang="en-US" altLang="ja-JP" sz="2800" b="0" i="1" smtClean="0">
                              <a:latin typeface="Cambria Math" panose="02040503050406030204" pitchFamily="18" charset="0"/>
                            </a:rPr>
                            <m:t>𝑖</m:t>
                          </m:r>
                        </m:e>
                      </m:d>
                      <m:r>
                        <a:rPr lang="en-US" altLang="ja-JP" sz="2800" i="1">
                          <a:latin typeface="Cambria Math" panose="02040503050406030204" pitchFamily="18" charset="0"/>
                        </a:rPr>
                        <m:t>=1</m:t>
                      </m:r>
                    </m:oMath>
                  </m:oMathPara>
                </a14:m>
                <a:endParaRPr kumimoji="1" lang="ja-JP" altLang="en-US" sz="2800"/>
              </a:p>
            </p:txBody>
          </p:sp>
        </mc:Choice>
        <mc:Fallback xmlns="">
          <p:sp>
            <p:nvSpPr>
              <p:cNvPr id="22" name="テキスト ボックス 21">
                <a:extLst>
                  <a:ext uri="{FF2B5EF4-FFF2-40B4-BE49-F238E27FC236}">
                    <a16:creationId xmlns:a16="http://schemas.microsoft.com/office/drawing/2014/main" id="{B1EFCC39-1876-798F-A518-EB02F8B21EF2}"/>
                  </a:ext>
                </a:extLst>
              </p:cNvPr>
              <p:cNvSpPr txBox="1">
                <a:spLocks noRot="1" noChangeAspect="1" noMove="1" noResize="1" noEditPoints="1" noAdjustHandles="1" noChangeArrowheads="1" noChangeShapeType="1" noTextEdit="1"/>
              </p:cNvSpPr>
              <p:nvPr/>
            </p:nvSpPr>
            <p:spPr>
              <a:xfrm>
                <a:off x="1610848" y="4109662"/>
                <a:ext cx="3969535" cy="954107"/>
              </a:xfrm>
              <a:prstGeom prst="rect">
                <a:avLst/>
              </a:prstGeom>
              <a:blipFill>
                <a:blip r:embed="rId11"/>
                <a:stretch>
                  <a:fillRect b="-105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9EC9CED9-C89A-EBAE-D39F-24A9AA53EF94}"/>
                  </a:ext>
                </a:extLst>
              </p:cNvPr>
              <p:cNvSpPr txBox="1"/>
              <p:nvPr/>
            </p:nvSpPr>
            <p:spPr>
              <a:xfrm>
                <a:off x="1560346" y="5519880"/>
                <a:ext cx="4070537" cy="557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23" name="テキスト ボックス 22">
                <a:extLst>
                  <a:ext uri="{FF2B5EF4-FFF2-40B4-BE49-F238E27FC236}">
                    <a16:creationId xmlns:a16="http://schemas.microsoft.com/office/drawing/2014/main" id="{9EC9CED9-C89A-EBAE-D39F-24A9AA53EF94}"/>
                  </a:ext>
                </a:extLst>
              </p:cNvPr>
              <p:cNvSpPr txBox="1">
                <a:spLocks noRot="1" noChangeAspect="1" noMove="1" noResize="1" noEditPoints="1" noAdjustHandles="1" noChangeArrowheads="1" noChangeShapeType="1" noTextEdit="1"/>
              </p:cNvSpPr>
              <p:nvPr/>
            </p:nvSpPr>
            <p:spPr>
              <a:xfrm>
                <a:off x="1560346" y="5519880"/>
                <a:ext cx="4070537" cy="557910"/>
              </a:xfrm>
              <a:prstGeom prst="rect">
                <a:avLst/>
              </a:prstGeom>
              <a:blipFill>
                <a:blip r:embed="rId12"/>
                <a:stretch>
                  <a:fillRect r="-311" b="-13333"/>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B17B10F0-652B-D0A9-D8AD-222269EB2761}"/>
              </a:ext>
            </a:extLst>
          </p:cNvPr>
          <p:cNvSpPr txBox="1"/>
          <p:nvPr/>
        </p:nvSpPr>
        <p:spPr>
          <a:xfrm>
            <a:off x="302993" y="5058215"/>
            <a:ext cx="2646878" cy="461665"/>
          </a:xfrm>
          <a:prstGeom prst="rect">
            <a:avLst/>
          </a:prstGeom>
          <a:noFill/>
        </p:spPr>
        <p:txBody>
          <a:bodyPr wrap="none" rtlCol="0">
            <a:spAutoFit/>
          </a:bodyPr>
          <a:lstStyle/>
          <a:p>
            <a:r>
              <a:rPr kumimoji="1" lang="ja-JP" altLang="en-US" sz="2400"/>
              <a:t>詳細釣り合い条件</a:t>
            </a:r>
          </a:p>
        </p:txBody>
      </p:sp>
      <p:sp>
        <p:nvSpPr>
          <p:cNvPr id="19" name="右中かっこ 18">
            <a:extLst>
              <a:ext uri="{FF2B5EF4-FFF2-40B4-BE49-F238E27FC236}">
                <a16:creationId xmlns:a16="http://schemas.microsoft.com/office/drawing/2014/main" id="{D9D79ACD-37A8-495B-22DE-3E628EE2E0ED}"/>
              </a:ext>
            </a:extLst>
          </p:cNvPr>
          <p:cNvSpPr/>
          <p:nvPr/>
        </p:nvSpPr>
        <p:spPr>
          <a:xfrm>
            <a:off x="5580383" y="4109662"/>
            <a:ext cx="344694" cy="212765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27E67AF-D23B-6F27-BFD8-864EB9A277E9}"/>
              </a:ext>
            </a:extLst>
          </p:cNvPr>
          <p:cNvSpPr txBox="1"/>
          <p:nvPr/>
        </p:nvSpPr>
        <p:spPr>
          <a:xfrm>
            <a:off x="6084168" y="4908709"/>
            <a:ext cx="2646878" cy="461665"/>
          </a:xfrm>
          <a:prstGeom prst="rect">
            <a:avLst/>
          </a:prstGeom>
          <a:noFill/>
        </p:spPr>
        <p:txBody>
          <a:bodyPr wrap="none" rtlCol="0">
            <a:spAutoFit/>
          </a:bodyPr>
          <a:lstStyle/>
          <a:p>
            <a:r>
              <a:rPr kumimoji="1" lang="ja-JP" altLang="en-US" sz="2400"/>
              <a:t>式が一本足りない</a:t>
            </a:r>
          </a:p>
        </p:txBody>
      </p:sp>
    </p:spTree>
    <p:extLst>
      <p:ext uri="{BB962C8B-B14F-4D97-AF65-F5344CB8AC3E}">
        <p14:creationId xmlns:p14="http://schemas.microsoft.com/office/powerpoint/2010/main" val="2514346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9C1038-4866-B353-5238-8F2DED0492CD}"/>
              </a:ext>
            </a:extLst>
          </p:cNvPr>
          <p:cNvSpPr>
            <a:spLocks noGrp="1"/>
          </p:cNvSpPr>
          <p:nvPr>
            <p:ph type="body" sz="quarter" idx="10"/>
          </p:nvPr>
        </p:nvSpPr>
        <p:spPr/>
        <p:txBody>
          <a:bodyPr/>
          <a:lstStyle/>
          <a:p>
            <a:r>
              <a:rPr lang="ja-JP" altLang="en-US"/>
              <a:t>確率の決め方</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5368D68-A021-F21C-12F9-F922948D8149}"/>
                  </a:ext>
                </a:extLst>
              </p:cNvPr>
              <p:cNvSpPr txBox="1"/>
              <p:nvPr/>
            </p:nvSpPr>
            <p:spPr>
              <a:xfrm>
                <a:off x="522721" y="1052736"/>
                <a:ext cx="4070537" cy="557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85368D68-A021-F21C-12F9-F922948D8149}"/>
                  </a:ext>
                </a:extLst>
              </p:cNvPr>
              <p:cNvSpPr txBox="1">
                <a:spLocks noRot="1" noChangeAspect="1" noMove="1" noResize="1" noEditPoints="1" noAdjustHandles="1" noChangeArrowheads="1" noChangeShapeType="1" noTextEdit="1"/>
              </p:cNvSpPr>
              <p:nvPr/>
            </p:nvSpPr>
            <p:spPr>
              <a:xfrm>
                <a:off x="522721" y="1052736"/>
                <a:ext cx="4070537" cy="557910"/>
              </a:xfrm>
              <a:prstGeom prst="rect">
                <a:avLst/>
              </a:prstGeom>
              <a:blipFill>
                <a:blip r:embed="rId2"/>
                <a:stretch>
                  <a:fillRect r="-312" b="-1363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9C047A5-72ED-D6BF-8357-2D6FA1357C61}"/>
              </a:ext>
            </a:extLst>
          </p:cNvPr>
          <p:cNvSpPr txBox="1"/>
          <p:nvPr/>
        </p:nvSpPr>
        <p:spPr>
          <a:xfrm>
            <a:off x="4541169" y="1147025"/>
            <a:ext cx="3877985" cy="369332"/>
          </a:xfrm>
          <a:prstGeom prst="rect">
            <a:avLst/>
          </a:prstGeom>
          <a:noFill/>
        </p:spPr>
        <p:txBody>
          <a:bodyPr wrap="none" rtlCol="0">
            <a:spAutoFit/>
          </a:bodyPr>
          <a:lstStyle/>
          <a:p>
            <a:r>
              <a:rPr kumimoji="1" lang="ja-JP" altLang="en-US"/>
              <a:t>を満たすように遷移確率を決めたい</a:t>
            </a:r>
          </a:p>
        </p:txBody>
      </p:sp>
      <p:sp>
        <p:nvSpPr>
          <p:cNvPr id="5" name="テキスト ボックス 4">
            <a:extLst>
              <a:ext uri="{FF2B5EF4-FFF2-40B4-BE49-F238E27FC236}">
                <a16:creationId xmlns:a16="http://schemas.microsoft.com/office/drawing/2014/main" id="{82C92AAE-5EA0-F9FC-F51B-F4C5BCBC0758}"/>
              </a:ext>
            </a:extLst>
          </p:cNvPr>
          <p:cNvSpPr txBox="1"/>
          <p:nvPr/>
        </p:nvSpPr>
        <p:spPr>
          <a:xfrm>
            <a:off x="165289" y="1885705"/>
            <a:ext cx="4402167" cy="523220"/>
          </a:xfrm>
          <a:prstGeom prst="rect">
            <a:avLst/>
          </a:prstGeom>
          <a:noFill/>
        </p:spPr>
        <p:txBody>
          <a:bodyPr wrap="none" rtlCol="0">
            <a:spAutoFit/>
          </a:bodyPr>
          <a:lstStyle/>
          <a:p>
            <a:r>
              <a:rPr kumimoji="1" lang="ja-JP" altLang="en-US" sz="2800">
                <a:solidFill>
                  <a:srgbClr val="011893"/>
                </a:solidFill>
              </a:rPr>
              <a:t>熱浴法</a:t>
            </a:r>
            <a:r>
              <a:rPr kumimoji="1" lang="en-US" altLang="ja-JP" sz="2800" dirty="0">
                <a:solidFill>
                  <a:srgbClr val="011893"/>
                </a:solidFill>
              </a:rPr>
              <a:t> (heat bath method)</a:t>
            </a:r>
            <a:endParaRPr kumimoji="1" lang="ja-JP" altLang="en-US" sz="2800">
              <a:solidFill>
                <a:srgbClr val="011893"/>
              </a:solidFill>
            </a:endParaRP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26164F3-7788-6374-B5A8-A9D19BB4179A}"/>
                  </a:ext>
                </a:extLst>
              </p:cNvPr>
              <p:cNvSpPr txBox="1"/>
              <p:nvPr/>
            </p:nvSpPr>
            <p:spPr>
              <a:xfrm>
                <a:off x="767531" y="2583283"/>
                <a:ext cx="3205878" cy="9613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den>
                      </m:f>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126164F3-7788-6374-B5A8-A9D19BB4179A}"/>
                  </a:ext>
                </a:extLst>
              </p:cNvPr>
              <p:cNvSpPr txBox="1">
                <a:spLocks noRot="1" noChangeAspect="1" noMove="1" noResize="1" noEditPoints="1" noAdjustHandles="1" noChangeArrowheads="1" noChangeShapeType="1" noTextEdit="1"/>
              </p:cNvSpPr>
              <p:nvPr/>
            </p:nvSpPr>
            <p:spPr>
              <a:xfrm>
                <a:off x="767531" y="2583283"/>
                <a:ext cx="3205878" cy="961353"/>
              </a:xfrm>
              <a:prstGeom prst="rect">
                <a:avLst/>
              </a:prstGeom>
              <a:blipFill>
                <a:blip r:embed="rId3"/>
                <a:stretch>
                  <a:fillRect b="-78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3F4967A-2A29-482F-3B40-5DF233223337}"/>
                  </a:ext>
                </a:extLst>
              </p:cNvPr>
              <p:cNvSpPr txBox="1"/>
              <p:nvPr/>
            </p:nvSpPr>
            <p:spPr>
              <a:xfrm>
                <a:off x="4283968" y="2589696"/>
                <a:ext cx="3205878" cy="9613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den>
                      </m:f>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C3F4967A-2A29-482F-3B40-5DF233223337}"/>
                  </a:ext>
                </a:extLst>
              </p:cNvPr>
              <p:cNvSpPr txBox="1">
                <a:spLocks noRot="1" noChangeAspect="1" noMove="1" noResize="1" noEditPoints="1" noAdjustHandles="1" noChangeArrowheads="1" noChangeShapeType="1" noTextEdit="1"/>
              </p:cNvSpPr>
              <p:nvPr/>
            </p:nvSpPr>
            <p:spPr>
              <a:xfrm>
                <a:off x="4283968" y="2589696"/>
                <a:ext cx="3205878" cy="961353"/>
              </a:xfrm>
              <a:prstGeom prst="rect">
                <a:avLst/>
              </a:prstGeom>
              <a:blipFill>
                <a:blip r:embed="rId4"/>
                <a:stretch>
                  <a:fillRect b="-526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7C6B758-4961-A716-8A67-1B6D0FC60ECF}"/>
              </a:ext>
            </a:extLst>
          </p:cNvPr>
          <p:cNvSpPr txBox="1"/>
          <p:nvPr/>
        </p:nvSpPr>
        <p:spPr>
          <a:xfrm>
            <a:off x="35375" y="3731820"/>
            <a:ext cx="5998758" cy="523220"/>
          </a:xfrm>
          <a:prstGeom prst="rect">
            <a:avLst/>
          </a:prstGeom>
          <a:noFill/>
        </p:spPr>
        <p:txBody>
          <a:bodyPr wrap="none" rtlCol="0">
            <a:spAutoFit/>
          </a:bodyPr>
          <a:lstStyle/>
          <a:p>
            <a:r>
              <a:rPr kumimoji="1" lang="ja-JP" altLang="en-US" sz="2800">
                <a:solidFill>
                  <a:srgbClr val="011893"/>
                </a:solidFill>
              </a:rPr>
              <a:t>メトロポリス法</a:t>
            </a:r>
            <a:r>
              <a:rPr kumimoji="1" lang="en-US" altLang="ja-JP" sz="2800" dirty="0">
                <a:solidFill>
                  <a:srgbClr val="011893"/>
                </a:solidFill>
              </a:rPr>
              <a:t> (Metropolis method)</a:t>
            </a:r>
            <a:endParaRPr kumimoji="1" lang="ja-JP" altLang="en-US" sz="2800">
              <a:solidFill>
                <a:srgbClr val="011893"/>
              </a:solidFill>
            </a:endParaRP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471B06C-9330-E836-D172-F3464E97B102}"/>
                  </a:ext>
                </a:extLst>
              </p:cNvPr>
              <p:cNvSpPr txBox="1"/>
              <p:nvPr/>
            </p:nvSpPr>
            <p:spPr>
              <a:xfrm>
                <a:off x="471896" y="4288178"/>
                <a:ext cx="1488484" cy="557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&lt;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oMath>
                  </m:oMathPara>
                </a14:m>
                <a:endParaRPr kumimoji="1" lang="ja-JP" altLang="en-US" sz="2800"/>
              </a:p>
            </p:txBody>
          </p:sp>
        </mc:Choice>
        <mc:Fallback>
          <p:sp>
            <p:nvSpPr>
              <p:cNvPr id="9" name="テキスト ボックス 8">
                <a:extLst>
                  <a:ext uri="{FF2B5EF4-FFF2-40B4-BE49-F238E27FC236}">
                    <a16:creationId xmlns:a16="http://schemas.microsoft.com/office/drawing/2014/main" id="{5471B06C-9330-E836-D172-F3464E97B102}"/>
                  </a:ext>
                </a:extLst>
              </p:cNvPr>
              <p:cNvSpPr txBox="1">
                <a:spLocks noRot="1" noChangeAspect="1" noMove="1" noResize="1" noEditPoints="1" noAdjustHandles="1" noChangeArrowheads="1" noChangeShapeType="1" noTextEdit="1"/>
              </p:cNvSpPr>
              <p:nvPr/>
            </p:nvSpPr>
            <p:spPr>
              <a:xfrm>
                <a:off x="471896" y="4288178"/>
                <a:ext cx="1488484" cy="557910"/>
              </a:xfrm>
              <a:prstGeom prst="rect">
                <a:avLst/>
              </a:prstGeom>
              <a:blipFill>
                <a:blip r:embed="rId5"/>
                <a:stretch>
                  <a:fillRect b="-13333"/>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3FC18C0-6E6B-624A-6E0F-BB1156BED989}"/>
              </a:ext>
            </a:extLst>
          </p:cNvPr>
          <p:cNvSpPr txBox="1"/>
          <p:nvPr/>
        </p:nvSpPr>
        <p:spPr>
          <a:xfrm>
            <a:off x="1884180" y="4425637"/>
            <a:ext cx="1107996" cy="369332"/>
          </a:xfrm>
          <a:prstGeom prst="rect">
            <a:avLst/>
          </a:prstGeom>
          <a:noFill/>
        </p:spPr>
        <p:txBody>
          <a:bodyPr wrap="none" rtlCol="0">
            <a:spAutoFit/>
          </a:bodyPr>
          <a:lstStyle/>
          <a:p>
            <a:r>
              <a:rPr kumimoji="1" lang="ja-JP" altLang="en-US"/>
              <a:t>である時</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EB4C8BBD-1DB2-7AB1-C6B0-9B0730F4AC5D}"/>
                  </a:ext>
                </a:extLst>
              </p:cNvPr>
              <p:cNvSpPr txBox="1"/>
              <p:nvPr/>
            </p:nvSpPr>
            <p:spPr>
              <a:xfrm>
                <a:off x="789806" y="5105690"/>
                <a:ext cx="22418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1</m:t>
                      </m:r>
                    </m:oMath>
                  </m:oMathPara>
                </a14:m>
                <a:endParaRPr kumimoji="1" lang="ja-JP" altLang="en-US" sz="2800"/>
              </a:p>
            </p:txBody>
          </p:sp>
        </mc:Choice>
        <mc:Fallback>
          <p:sp>
            <p:nvSpPr>
              <p:cNvPr id="11" name="テキスト ボックス 10">
                <a:extLst>
                  <a:ext uri="{FF2B5EF4-FFF2-40B4-BE49-F238E27FC236}">
                    <a16:creationId xmlns:a16="http://schemas.microsoft.com/office/drawing/2014/main" id="{EB4C8BBD-1DB2-7AB1-C6B0-9B0730F4AC5D}"/>
                  </a:ext>
                </a:extLst>
              </p:cNvPr>
              <p:cNvSpPr txBox="1">
                <a:spLocks noRot="1" noChangeAspect="1" noMove="1" noResize="1" noEditPoints="1" noAdjustHandles="1" noChangeArrowheads="1" noChangeShapeType="1" noTextEdit="1"/>
              </p:cNvSpPr>
              <p:nvPr/>
            </p:nvSpPr>
            <p:spPr>
              <a:xfrm>
                <a:off x="789806" y="5105690"/>
                <a:ext cx="2241831" cy="523220"/>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E99E0AC-0F5E-5D5C-96D3-61A0FB788D26}"/>
                  </a:ext>
                </a:extLst>
              </p:cNvPr>
              <p:cNvSpPr txBox="1"/>
              <p:nvPr/>
            </p:nvSpPr>
            <p:spPr>
              <a:xfrm>
                <a:off x="3973409" y="4892875"/>
                <a:ext cx="2410916" cy="9488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𝑖</m:t>
                              </m:r>
                            </m:sub>
                          </m:sSub>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𝑗</m:t>
                              </m:r>
                            </m:sub>
                          </m:sSub>
                        </m:den>
                      </m:f>
                    </m:oMath>
                  </m:oMathPara>
                </a14:m>
                <a:endParaRPr kumimoji="1" lang="ja-JP" altLang="en-US" sz="2800"/>
              </a:p>
            </p:txBody>
          </p:sp>
        </mc:Choice>
        <mc:Fallback>
          <p:sp>
            <p:nvSpPr>
              <p:cNvPr id="12" name="テキスト ボックス 11">
                <a:extLst>
                  <a:ext uri="{FF2B5EF4-FFF2-40B4-BE49-F238E27FC236}">
                    <a16:creationId xmlns:a16="http://schemas.microsoft.com/office/drawing/2014/main" id="{AE99E0AC-0F5E-5D5C-96D3-61A0FB788D26}"/>
                  </a:ext>
                </a:extLst>
              </p:cNvPr>
              <p:cNvSpPr txBox="1">
                <a:spLocks noRot="1" noChangeAspect="1" noMove="1" noResize="1" noEditPoints="1" noAdjustHandles="1" noChangeArrowheads="1" noChangeShapeType="1" noTextEdit="1"/>
              </p:cNvSpPr>
              <p:nvPr/>
            </p:nvSpPr>
            <p:spPr>
              <a:xfrm>
                <a:off x="3973409" y="4892875"/>
                <a:ext cx="2410916" cy="948849"/>
              </a:xfrm>
              <a:prstGeom prst="rect">
                <a:avLst/>
              </a:prstGeom>
              <a:blipFill>
                <a:blip r:embed="rId7"/>
                <a:stretch>
                  <a:fillRect b="-8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004EB81D-5BA5-828B-F476-8BD78D529498}"/>
              </a:ext>
            </a:extLst>
          </p:cNvPr>
          <p:cNvSpPr txBox="1"/>
          <p:nvPr/>
        </p:nvSpPr>
        <p:spPr>
          <a:xfrm>
            <a:off x="555726" y="5864749"/>
            <a:ext cx="2492990" cy="646331"/>
          </a:xfrm>
          <a:prstGeom prst="rect">
            <a:avLst/>
          </a:prstGeom>
          <a:noFill/>
        </p:spPr>
        <p:txBody>
          <a:bodyPr wrap="none" rtlCol="0">
            <a:spAutoFit/>
          </a:bodyPr>
          <a:lstStyle/>
          <a:p>
            <a:r>
              <a:rPr kumimoji="1" lang="ja-JP" altLang="en-US"/>
              <a:t>重みが増える向きには</a:t>
            </a:r>
            <a:endParaRPr kumimoji="1" lang="en-US" altLang="ja-JP" dirty="0"/>
          </a:p>
          <a:p>
            <a:r>
              <a:rPr lang="ja-JP" altLang="en-US"/>
              <a:t>必ず遷移する</a:t>
            </a:r>
            <a:endParaRPr kumimoji="1" lang="ja-JP" altLang="en-US"/>
          </a:p>
        </p:txBody>
      </p:sp>
      <p:sp>
        <p:nvSpPr>
          <p:cNvPr id="14" name="テキスト ボックス 13">
            <a:extLst>
              <a:ext uri="{FF2B5EF4-FFF2-40B4-BE49-F238E27FC236}">
                <a16:creationId xmlns:a16="http://schemas.microsoft.com/office/drawing/2014/main" id="{309F52F4-D0F6-D1E2-2B4F-DC43BD9706BD}"/>
              </a:ext>
            </a:extLst>
          </p:cNvPr>
          <p:cNvSpPr txBox="1"/>
          <p:nvPr/>
        </p:nvSpPr>
        <p:spPr>
          <a:xfrm>
            <a:off x="3973409" y="5864748"/>
            <a:ext cx="2262158" cy="646331"/>
          </a:xfrm>
          <a:prstGeom prst="rect">
            <a:avLst/>
          </a:prstGeom>
          <a:noFill/>
        </p:spPr>
        <p:txBody>
          <a:bodyPr wrap="none" rtlCol="0">
            <a:spAutoFit/>
          </a:bodyPr>
          <a:lstStyle/>
          <a:p>
            <a:r>
              <a:rPr kumimoji="1" lang="ja-JP" altLang="en-US"/>
              <a:t>重みが減る向きには</a:t>
            </a:r>
            <a:endParaRPr kumimoji="1" lang="en-US" altLang="ja-JP" dirty="0"/>
          </a:p>
          <a:p>
            <a:r>
              <a:rPr lang="ja-JP" altLang="en-US"/>
              <a:t>確率的に遷移する</a:t>
            </a:r>
            <a:endParaRPr kumimoji="1" lang="ja-JP" altLang="en-US"/>
          </a:p>
        </p:txBody>
      </p:sp>
    </p:spTree>
    <p:extLst>
      <p:ext uri="{BB962C8B-B14F-4D97-AF65-F5344CB8AC3E}">
        <p14:creationId xmlns:p14="http://schemas.microsoft.com/office/powerpoint/2010/main" val="162445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955807" y="4845931"/>
                <a:ext cx="3998419"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𝑤</m:t>
                          </m:r>
                        </m:e>
                        <m:sub>
                          <m:r>
                            <a:rPr kumimoji="1" lang="en-US" altLang="ja-JP" sz="4000" b="0" i="1" smtClean="0">
                              <a:latin typeface="Cambria Math" panose="02040503050406030204" pitchFamily="18" charset="0"/>
                            </a:rPr>
                            <m:t>𝑖</m:t>
                          </m:r>
                        </m:sub>
                      </m:sSub>
                      <m:r>
                        <a:rPr kumimoji="1" lang="en-US" altLang="ja-JP" sz="4000" b="0" i="0" smtClean="0">
                          <a:latin typeface="Cambria Math" panose="02040503050406030204" pitchFamily="18" charset="0"/>
                        </a:rPr>
                        <m:t>= </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955807" y="4845931"/>
                <a:ext cx="3998419" cy="615553"/>
              </a:xfrm>
              <a:prstGeom prst="rect">
                <a:avLst/>
              </a:prstGeom>
              <a:blipFill>
                <a:blip r:embed="rId5"/>
                <a:stretch>
                  <a:fillRect t="-4000" r="-1582" b="-38000"/>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906461DC-98D2-EBE1-A32D-1EAD7E78628E}"/>
              </a:ext>
            </a:extLst>
          </p:cNvPr>
          <p:cNvSpPr/>
          <p:nvPr/>
        </p:nvSpPr>
        <p:spPr>
          <a:xfrm rot="5400000">
            <a:off x="6156176" y="4437112"/>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0A9AD-5A32-B82F-716B-81D7A90279EA}"/>
              </a:ext>
            </a:extLst>
          </p:cNvPr>
          <p:cNvSpPr/>
          <p:nvPr/>
        </p:nvSpPr>
        <p:spPr>
          <a:xfrm rot="1836777">
            <a:off x="5429834" y="3345588"/>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5D50B6-22A3-7320-9B4E-E9E7324A630A}"/>
              </a:ext>
            </a:extLst>
          </p:cNvPr>
          <p:cNvSpPr/>
          <p:nvPr/>
        </p:nvSpPr>
        <p:spPr>
          <a:xfrm rot="19603671">
            <a:off x="6852176" y="3367138"/>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84AFCF7F-E33A-0C28-5515-23A16F58F03D}"/>
              </a:ext>
            </a:extLst>
          </p:cNvPr>
          <p:cNvSpPr>
            <a:spLocks noGrp="1"/>
          </p:cNvSpPr>
          <p:nvPr>
            <p:ph type="body" sz="quarter" idx="10"/>
          </p:nvPr>
        </p:nvSpPr>
        <p:spPr/>
        <p:txBody>
          <a:bodyPr/>
          <a:lstStyle/>
          <a:p>
            <a:r>
              <a:rPr lang="ja-JP" altLang="en-US"/>
              <a:t>状態遷移図</a:t>
            </a:r>
            <a:endParaRPr kumimoji="1" lang="ja-JP" altLang="en-US"/>
          </a:p>
        </p:txBody>
      </p:sp>
      <p:sp>
        <p:nvSpPr>
          <p:cNvPr id="3" name="テキスト ボックス 2">
            <a:extLst>
              <a:ext uri="{FF2B5EF4-FFF2-40B4-BE49-F238E27FC236}">
                <a16:creationId xmlns:a16="http://schemas.microsoft.com/office/drawing/2014/main" id="{B3AE197C-6624-9A5D-1E90-B09EE7697520}"/>
              </a:ext>
            </a:extLst>
          </p:cNvPr>
          <p:cNvSpPr txBox="1"/>
          <p:nvPr/>
        </p:nvSpPr>
        <p:spPr>
          <a:xfrm>
            <a:off x="251520" y="980728"/>
            <a:ext cx="7569701" cy="707886"/>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dirty="0"/>
              <a:t>3</a:t>
            </a:r>
            <a:r>
              <a:rPr kumimoji="1" lang="ja-JP" altLang="en-US" sz="2000"/>
              <a:t>つのマスがある「すごろく」を考える</a:t>
            </a:r>
            <a:endParaRPr kumimoji="1" lang="en-US" altLang="ja-JP" sz="2000" dirty="0"/>
          </a:p>
          <a:p>
            <a:pPr marL="285750" indent="-285750">
              <a:buFont typeface="Arial" panose="020B0604020202020204" pitchFamily="34" charset="0"/>
              <a:buChar char="•"/>
            </a:pPr>
            <a:r>
              <a:rPr lang="ja-JP" altLang="en-US" sz="2000"/>
              <a:t>マスをそれぞれ「マス</a:t>
            </a:r>
            <a:r>
              <a:rPr lang="en-US" altLang="ja-JP" sz="2000" dirty="0"/>
              <a:t>1</a:t>
            </a:r>
            <a:r>
              <a:rPr lang="ja-JP" altLang="en-US" sz="2000"/>
              <a:t>」「マス</a:t>
            </a:r>
            <a:r>
              <a:rPr lang="en-US" altLang="ja-JP" sz="2000" dirty="0"/>
              <a:t>2</a:t>
            </a:r>
            <a:r>
              <a:rPr lang="ja-JP" altLang="en-US" sz="2000"/>
              <a:t>」「マス</a:t>
            </a:r>
            <a:r>
              <a:rPr lang="en-US" altLang="ja-JP" sz="2000" dirty="0"/>
              <a:t>3</a:t>
            </a:r>
            <a:r>
              <a:rPr lang="ja-JP" altLang="en-US" sz="2000"/>
              <a:t>」と名前をつける</a:t>
            </a:r>
            <a:endParaRPr lang="en-US" altLang="ja-JP" sz="2000" dirty="0"/>
          </a:p>
        </p:txBody>
      </p:sp>
      <p:sp>
        <p:nvSpPr>
          <p:cNvPr id="5" name="テキスト ボックス 4">
            <a:extLst>
              <a:ext uri="{FF2B5EF4-FFF2-40B4-BE49-F238E27FC236}">
                <a16:creationId xmlns:a16="http://schemas.microsoft.com/office/drawing/2014/main" id="{0EA532A9-A660-54DD-896A-3F68A3A1BBA0}"/>
              </a:ext>
            </a:extLst>
          </p:cNvPr>
          <p:cNvSpPr txBox="1"/>
          <p:nvPr/>
        </p:nvSpPr>
        <p:spPr>
          <a:xfrm>
            <a:off x="296866" y="2046409"/>
            <a:ext cx="3960440" cy="4093428"/>
          </a:xfrm>
          <a:prstGeom prst="rect">
            <a:avLst/>
          </a:prstGeom>
          <a:noFill/>
        </p:spPr>
        <p:txBody>
          <a:bodyPr wrap="square">
            <a:spAutoFit/>
          </a:bodyPr>
          <a:lstStyle/>
          <a:p>
            <a:r>
              <a:rPr lang="ja-JP" altLang="en-US" sz="2000"/>
              <a:t>サイコロを振って・・・</a:t>
            </a:r>
            <a:endParaRPr lang="en-US" altLang="ja-JP" sz="2000" dirty="0"/>
          </a:p>
          <a:p>
            <a:pPr marL="285750" indent="-285750">
              <a:buFont typeface="Arial" panose="020B0604020202020204" pitchFamily="34" charset="0"/>
              <a:buChar char="•"/>
            </a:pPr>
            <a:r>
              <a:rPr lang="ja-JP" altLang="en-US" sz="2000"/>
              <a:t>マス</a:t>
            </a:r>
            <a:r>
              <a:rPr lang="en-US" altLang="ja-JP" sz="2000" dirty="0"/>
              <a:t>1</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t>1</a:t>
            </a:r>
            <a:r>
              <a:rPr lang="ja-JP" altLang="en-US" sz="2000"/>
              <a:t>が出たらそのまま</a:t>
            </a:r>
            <a:endParaRPr lang="en-US" altLang="ja-JP" sz="2000" dirty="0"/>
          </a:p>
          <a:p>
            <a:pPr marL="742950" lvl="1" indent="-285750">
              <a:buFont typeface="Arial" panose="020B0604020202020204" pitchFamily="34" charset="0"/>
              <a:buChar char="•"/>
            </a:pPr>
            <a:r>
              <a:rPr lang="en-US" altLang="ja-JP" sz="2000" dirty="0"/>
              <a:t>2,3</a:t>
            </a:r>
            <a:r>
              <a:rPr lang="ja-JP" altLang="en-US" sz="2000"/>
              <a:t>が出たらマス</a:t>
            </a:r>
            <a:r>
              <a:rPr lang="en-US" altLang="ja-JP" sz="2000" dirty="0"/>
              <a:t>2</a:t>
            </a:r>
            <a:r>
              <a:rPr lang="ja-JP" altLang="en-US" sz="2000"/>
              <a:t>へ</a:t>
            </a:r>
            <a:endParaRPr lang="en-US" altLang="ja-JP" sz="2000" dirty="0"/>
          </a:p>
          <a:p>
            <a:pPr marL="742950" lvl="1" indent="-285750">
              <a:buFont typeface="Arial" panose="020B0604020202020204" pitchFamily="34" charset="0"/>
              <a:buChar char="•"/>
            </a:pPr>
            <a:r>
              <a:rPr lang="en-US" altLang="ja-JP" sz="2000" dirty="0"/>
              <a:t>4,5,6</a:t>
            </a:r>
            <a:r>
              <a:rPr lang="ja-JP" altLang="en-US" sz="2000"/>
              <a:t>が出たらマス</a:t>
            </a:r>
            <a:r>
              <a:rPr lang="en-US" altLang="ja-JP" sz="2000" dirty="0"/>
              <a:t>3</a:t>
            </a:r>
            <a:r>
              <a:rPr lang="ja-JP" altLang="en-US" sz="2000"/>
              <a:t>へ</a:t>
            </a:r>
            <a:endParaRPr lang="en-US" altLang="ja-JP" sz="2000" dirty="0"/>
          </a:p>
          <a:p>
            <a:pPr marL="285750" indent="-285750">
              <a:buFont typeface="Arial" panose="020B0604020202020204" pitchFamily="34" charset="0"/>
              <a:buChar char="•"/>
            </a:pPr>
            <a:r>
              <a:rPr lang="ja-JP" altLang="en-US" sz="2000"/>
              <a:t>マス</a:t>
            </a:r>
            <a:r>
              <a:rPr lang="en-US" altLang="ja-JP" sz="2000" dirty="0"/>
              <a:t>2</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t>1,2</a:t>
            </a:r>
            <a:r>
              <a:rPr lang="ja-JP" altLang="en-US" sz="2000"/>
              <a:t>が出たらそのまま</a:t>
            </a:r>
            <a:endParaRPr lang="en-US" altLang="ja-JP" sz="2000" dirty="0"/>
          </a:p>
          <a:p>
            <a:pPr marL="742950" lvl="1" indent="-285750">
              <a:buFont typeface="Arial" panose="020B0604020202020204" pitchFamily="34" charset="0"/>
              <a:buChar char="•"/>
            </a:pPr>
            <a:r>
              <a:rPr lang="en-US" altLang="ja-JP" sz="2000" dirty="0"/>
              <a:t>3</a:t>
            </a:r>
            <a:r>
              <a:rPr lang="ja-JP" altLang="en-US" sz="2000"/>
              <a:t>が出たらマス</a:t>
            </a:r>
            <a:r>
              <a:rPr lang="en-US" altLang="ja-JP" sz="2000" dirty="0"/>
              <a:t>1</a:t>
            </a:r>
            <a:r>
              <a:rPr lang="ja-JP" altLang="en-US" sz="2000"/>
              <a:t>へ</a:t>
            </a:r>
            <a:endParaRPr lang="en-US" altLang="ja-JP" sz="2000" dirty="0"/>
          </a:p>
          <a:p>
            <a:pPr marL="742950" lvl="1" indent="-285750">
              <a:buFont typeface="Arial" panose="020B0604020202020204" pitchFamily="34" charset="0"/>
              <a:buChar char="•"/>
            </a:pPr>
            <a:r>
              <a:rPr lang="en-US" altLang="ja-JP" sz="2000" dirty="0"/>
              <a:t>4,5,6</a:t>
            </a:r>
            <a:r>
              <a:rPr lang="ja-JP" altLang="en-US" sz="2000"/>
              <a:t>が出たらマス</a:t>
            </a:r>
            <a:r>
              <a:rPr lang="en-US" altLang="ja-JP" sz="2000" dirty="0"/>
              <a:t>3</a:t>
            </a:r>
            <a:r>
              <a:rPr lang="ja-JP" altLang="en-US" sz="2000"/>
              <a:t>へ</a:t>
            </a:r>
            <a:endParaRPr lang="en-US" altLang="ja-JP" sz="2000" dirty="0"/>
          </a:p>
          <a:p>
            <a:pPr marL="285750" indent="-285750">
              <a:buFont typeface="Arial" panose="020B0604020202020204" pitchFamily="34" charset="0"/>
              <a:buChar char="•"/>
            </a:pPr>
            <a:r>
              <a:rPr lang="ja-JP" altLang="en-US" sz="2000"/>
              <a:t>マス</a:t>
            </a:r>
            <a:r>
              <a:rPr lang="en-US" altLang="ja-JP" sz="2000" dirty="0"/>
              <a:t>3</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t>1,2,3</a:t>
            </a:r>
            <a:r>
              <a:rPr lang="ja-JP" altLang="en-US" sz="2000"/>
              <a:t>が出たらそのまま</a:t>
            </a:r>
            <a:endParaRPr lang="en-US" altLang="ja-JP" sz="2000" dirty="0"/>
          </a:p>
          <a:p>
            <a:pPr marL="742950" lvl="1" indent="-285750">
              <a:buFont typeface="Arial" panose="020B0604020202020204" pitchFamily="34" charset="0"/>
              <a:buChar char="•"/>
            </a:pPr>
            <a:r>
              <a:rPr lang="en-US" altLang="ja-JP" sz="2000" dirty="0"/>
              <a:t>4</a:t>
            </a:r>
            <a:r>
              <a:rPr lang="ja-JP" altLang="en-US" sz="2000"/>
              <a:t>が出たらマス</a:t>
            </a:r>
            <a:r>
              <a:rPr lang="en-US" altLang="ja-JP" sz="2000" dirty="0"/>
              <a:t>1</a:t>
            </a:r>
            <a:r>
              <a:rPr lang="ja-JP" altLang="en-US" sz="2000"/>
              <a:t>へ</a:t>
            </a:r>
            <a:endParaRPr lang="en-US" altLang="ja-JP" sz="2000" dirty="0"/>
          </a:p>
          <a:p>
            <a:pPr marL="742950" lvl="1" indent="-285750">
              <a:buFont typeface="Arial" panose="020B0604020202020204" pitchFamily="34" charset="0"/>
              <a:buChar char="•"/>
            </a:pPr>
            <a:r>
              <a:rPr lang="en-US" altLang="ja-JP" sz="2000" dirty="0"/>
              <a:t>5,6</a:t>
            </a:r>
            <a:r>
              <a:rPr lang="ja-JP" altLang="en-US" sz="2000"/>
              <a:t>が出たらマス</a:t>
            </a:r>
            <a:r>
              <a:rPr lang="en-US" altLang="ja-JP" sz="2000" dirty="0"/>
              <a:t>2</a:t>
            </a:r>
            <a:r>
              <a:rPr lang="ja-JP" altLang="en-US" sz="2000"/>
              <a:t>へ</a:t>
            </a:r>
            <a:endParaRPr lang="en-US" altLang="ja-JP" sz="2000" dirty="0"/>
          </a:p>
        </p:txBody>
      </p:sp>
      <p:sp>
        <p:nvSpPr>
          <p:cNvPr id="4" name="円/楕円 3">
            <a:extLst>
              <a:ext uri="{FF2B5EF4-FFF2-40B4-BE49-F238E27FC236}">
                <a16:creationId xmlns:a16="http://schemas.microsoft.com/office/drawing/2014/main" id="{D76FE4BD-0666-70C2-182D-1519B0F67F2B}"/>
              </a:ext>
            </a:extLst>
          </p:cNvPr>
          <p:cNvSpPr/>
          <p:nvPr/>
        </p:nvSpPr>
        <p:spPr>
          <a:xfrm>
            <a:off x="5681542" y="2839529"/>
            <a:ext cx="1368152" cy="1368152"/>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solidFill>
                  <a:schemeClr val="bg1"/>
                </a:solidFill>
              </a:rPr>
              <a:t>1</a:t>
            </a:r>
            <a:endParaRPr kumimoji="1" lang="ja-JP" altLang="en-US" sz="6000">
              <a:solidFill>
                <a:schemeClr val="bg1"/>
              </a:solidFill>
            </a:endParaRPr>
          </a:p>
        </p:txBody>
      </p:sp>
      <p:sp>
        <p:nvSpPr>
          <p:cNvPr id="14" name="円/楕円 13">
            <a:extLst>
              <a:ext uri="{FF2B5EF4-FFF2-40B4-BE49-F238E27FC236}">
                <a16:creationId xmlns:a16="http://schemas.microsoft.com/office/drawing/2014/main" id="{A1D63403-8A89-055C-F156-F64124C62DA0}"/>
              </a:ext>
            </a:extLst>
          </p:cNvPr>
          <p:cNvSpPr/>
          <p:nvPr/>
        </p:nvSpPr>
        <p:spPr>
          <a:xfrm>
            <a:off x="4331158" y="4931767"/>
            <a:ext cx="1368152" cy="1368152"/>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solidFill>
                  <a:schemeClr val="tx1"/>
                </a:solidFill>
              </a:rPr>
              <a:t>2</a:t>
            </a:r>
            <a:endParaRPr kumimoji="1" lang="ja-JP" altLang="en-US" sz="6000">
              <a:solidFill>
                <a:schemeClr val="tx1"/>
              </a:solidFill>
            </a:endParaRPr>
          </a:p>
        </p:txBody>
      </p:sp>
      <p:sp>
        <p:nvSpPr>
          <p:cNvPr id="15" name="円/楕円 14">
            <a:extLst>
              <a:ext uri="{FF2B5EF4-FFF2-40B4-BE49-F238E27FC236}">
                <a16:creationId xmlns:a16="http://schemas.microsoft.com/office/drawing/2014/main" id="{3A98C341-5ACA-DBBE-8A5E-9865A0206BCC}"/>
              </a:ext>
            </a:extLst>
          </p:cNvPr>
          <p:cNvSpPr/>
          <p:nvPr/>
        </p:nvSpPr>
        <p:spPr>
          <a:xfrm>
            <a:off x="6912260" y="4931767"/>
            <a:ext cx="1368152" cy="1368152"/>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solidFill>
                  <a:schemeClr val="tx1"/>
                </a:solidFill>
              </a:rPr>
              <a:t>3</a:t>
            </a:r>
            <a:endParaRPr kumimoji="1" lang="ja-JP" altLang="en-US" sz="6000">
              <a:solidFill>
                <a:schemeClr val="tx1"/>
              </a:solidFill>
            </a:endParaRPr>
          </a:p>
        </p:txBody>
      </p:sp>
      <p:cxnSp>
        <p:nvCxnSpPr>
          <p:cNvPr id="16" name="直線矢印コネクタ 15">
            <a:extLst>
              <a:ext uri="{FF2B5EF4-FFF2-40B4-BE49-F238E27FC236}">
                <a16:creationId xmlns:a16="http://schemas.microsoft.com/office/drawing/2014/main" id="{9516C606-29BE-2149-A84F-078E371883B9}"/>
              </a:ext>
            </a:extLst>
          </p:cNvPr>
          <p:cNvCxnSpPr>
            <a:cxnSpLocks/>
          </p:cNvCxnSpPr>
          <p:nvPr/>
        </p:nvCxnSpPr>
        <p:spPr>
          <a:xfrm flipH="1">
            <a:off x="5026871" y="3861048"/>
            <a:ext cx="594590" cy="9654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DEFDB7FB-7113-6FE3-5995-B628EBB6C431}"/>
              </a:ext>
            </a:extLst>
          </p:cNvPr>
          <p:cNvGrpSpPr/>
          <p:nvPr/>
        </p:nvGrpSpPr>
        <p:grpSpPr>
          <a:xfrm>
            <a:off x="4815785" y="3703625"/>
            <a:ext cx="504056" cy="504056"/>
            <a:chOff x="2555776" y="5085184"/>
            <a:chExt cx="792088" cy="792088"/>
          </a:xfrm>
        </p:grpSpPr>
        <p:sp>
          <p:nvSpPr>
            <p:cNvPr id="20" name="角丸四角形 11">
              <a:extLst>
                <a:ext uri="{FF2B5EF4-FFF2-40B4-BE49-F238E27FC236}">
                  <a16:creationId xmlns:a16="http://schemas.microsoft.com/office/drawing/2014/main" id="{EC935B44-D335-A571-7B66-0E1E5DFF9B22}"/>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2">
              <a:extLst>
                <a:ext uri="{FF2B5EF4-FFF2-40B4-BE49-F238E27FC236}">
                  <a16:creationId xmlns:a16="http://schemas.microsoft.com/office/drawing/2014/main" id="{A4674C2A-21D7-B2CB-949C-6026E5E2BA1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3">
              <a:extLst>
                <a:ext uri="{FF2B5EF4-FFF2-40B4-BE49-F238E27FC236}">
                  <a16:creationId xmlns:a16="http://schemas.microsoft.com/office/drawing/2014/main" id="{2315A664-8CD9-884D-C8DA-571B3FB20DA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4">
              <a:extLst>
                <a:ext uri="{FF2B5EF4-FFF2-40B4-BE49-F238E27FC236}">
                  <a16:creationId xmlns:a16="http://schemas.microsoft.com/office/drawing/2014/main" id="{49564BE2-F578-B49B-5D2C-1B2EC2B7DD2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57DAAEF-C8FF-1E8D-9ED7-EDE78FC7D6F1}"/>
              </a:ext>
            </a:extLst>
          </p:cNvPr>
          <p:cNvGrpSpPr/>
          <p:nvPr/>
        </p:nvGrpSpPr>
        <p:grpSpPr>
          <a:xfrm>
            <a:off x="4152464" y="3703625"/>
            <a:ext cx="504056" cy="504056"/>
            <a:chOff x="2555776" y="5085184"/>
            <a:chExt cx="792088" cy="792088"/>
          </a:xfrm>
        </p:grpSpPr>
        <p:sp>
          <p:nvSpPr>
            <p:cNvPr id="25" name="角丸四角形 24">
              <a:extLst>
                <a:ext uri="{FF2B5EF4-FFF2-40B4-BE49-F238E27FC236}">
                  <a16:creationId xmlns:a16="http://schemas.microsoft.com/office/drawing/2014/main" id="{9E9A77F2-EC83-7067-CAA9-385DC249AC1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50F2F7E-6E01-E21B-80CC-FA51EE36902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EF6B12E-C299-641D-FB66-7B4D29C9F6D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26" name="Picture 2" descr="立っている男の子のイラスト（ポーズ）">
            <a:extLst>
              <a:ext uri="{FF2B5EF4-FFF2-40B4-BE49-F238E27FC236}">
                <a16:creationId xmlns:a16="http://schemas.microsoft.com/office/drawing/2014/main" id="{9C4F05BB-BF73-5704-9EFE-FD3FE8561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371" y="1794954"/>
            <a:ext cx="836493" cy="124385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グループ化 27">
            <a:extLst>
              <a:ext uri="{FF2B5EF4-FFF2-40B4-BE49-F238E27FC236}">
                <a16:creationId xmlns:a16="http://schemas.microsoft.com/office/drawing/2014/main" id="{A3D09BA8-DCF5-A8CA-FBA7-4835B60A7790}"/>
              </a:ext>
            </a:extLst>
          </p:cNvPr>
          <p:cNvGrpSpPr/>
          <p:nvPr/>
        </p:nvGrpSpPr>
        <p:grpSpPr>
          <a:xfrm>
            <a:off x="7850930" y="4237784"/>
            <a:ext cx="504056" cy="504056"/>
            <a:chOff x="6588224" y="2996952"/>
            <a:chExt cx="792088" cy="792088"/>
          </a:xfrm>
        </p:grpSpPr>
        <p:sp>
          <p:nvSpPr>
            <p:cNvPr id="29" name="角丸四角形 26">
              <a:extLst>
                <a:ext uri="{FF2B5EF4-FFF2-40B4-BE49-F238E27FC236}">
                  <a16:creationId xmlns:a16="http://schemas.microsoft.com/office/drawing/2014/main" id="{8F9A7440-BCEA-AE2D-3058-71C8569A54A4}"/>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a:extLst>
                <a:ext uri="{FF2B5EF4-FFF2-40B4-BE49-F238E27FC236}">
                  <a16:creationId xmlns:a16="http://schemas.microsoft.com/office/drawing/2014/main" id="{EE43C4F5-7A7F-D97B-2EDF-888EBECB2242}"/>
                </a:ext>
              </a:extLst>
            </p:cNvPr>
            <p:cNvGrpSpPr/>
            <p:nvPr/>
          </p:nvGrpSpPr>
          <p:grpSpPr>
            <a:xfrm>
              <a:off x="6713476" y="3083520"/>
              <a:ext cx="541584" cy="618953"/>
              <a:chOff x="6228184" y="4149080"/>
              <a:chExt cx="504056" cy="576064"/>
            </a:xfrm>
          </p:grpSpPr>
          <p:sp>
            <p:nvSpPr>
              <p:cNvPr id="31" name="円/楕円 28">
                <a:extLst>
                  <a:ext uri="{FF2B5EF4-FFF2-40B4-BE49-F238E27FC236}">
                    <a16:creationId xmlns:a16="http://schemas.microsoft.com/office/drawing/2014/main" id="{D368A5D2-AFAE-965E-2870-4C46F6B5516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0">
                <a:extLst>
                  <a:ext uri="{FF2B5EF4-FFF2-40B4-BE49-F238E27FC236}">
                    <a16:creationId xmlns:a16="http://schemas.microsoft.com/office/drawing/2014/main" id="{4516F707-C7DB-82E1-C939-DCEC77D26825}"/>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4E78C3CA-F43B-7516-2BB5-9CF7497AF993}"/>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02D9F0B-1D47-0567-6F39-022ACB783427}"/>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708EC81A-3B75-2811-E273-D3AB466599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6CFA9955-EA0D-92A1-7C21-41323CBABD04}"/>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7" name="グループ化 36">
            <a:extLst>
              <a:ext uri="{FF2B5EF4-FFF2-40B4-BE49-F238E27FC236}">
                <a16:creationId xmlns:a16="http://schemas.microsoft.com/office/drawing/2014/main" id="{2A5039D9-4A61-A4A7-5848-5C3CFABCB525}"/>
              </a:ext>
            </a:extLst>
          </p:cNvPr>
          <p:cNvGrpSpPr/>
          <p:nvPr/>
        </p:nvGrpSpPr>
        <p:grpSpPr>
          <a:xfrm>
            <a:off x="8154251" y="3657802"/>
            <a:ext cx="504056" cy="504056"/>
            <a:chOff x="2123728" y="3573016"/>
            <a:chExt cx="792088" cy="792088"/>
          </a:xfrm>
        </p:grpSpPr>
        <p:sp>
          <p:nvSpPr>
            <p:cNvPr id="38" name="角丸四角形 15">
              <a:extLst>
                <a:ext uri="{FF2B5EF4-FFF2-40B4-BE49-F238E27FC236}">
                  <a16:creationId xmlns:a16="http://schemas.microsoft.com/office/drawing/2014/main" id="{99BCBB8E-7C0E-8090-4538-6F37A7EE1347}"/>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7AD9621-5AF9-226C-BA39-DD1E8EF2A739}"/>
                </a:ext>
              </a:extLst>
            </p:cNvPr>
            <p:cNvGrpSpPr/>
            <p:nvPr/>
          </p:nvGrpSpPr>
          <p:grpSpPr>
            <a:xfrm>
              <a:off x="2213097" y="3662385"/>
              <a:ext cx="613351" cy="613351"/>
              <a:chOff x="5508104" y="2996952"/>
              <a:chExt cx="613351" cy="613351"/>
            </a:xfrm>
          </p:grpSpPr>
          <p:sp>
            <p:nvSpPr>
              <p:cNvPr id="40" name="円/楕円 16">
                <a:extLst>
                  <a:ext uri="{FF2B5EF4-FFF2-40B4-BE49-F238E27FC236}">
                    <a16:creationId xmlns:a16="http://schemas.microsoft.com/office/drawing/2014/main" id="{D5984E61-7AB8-2222-D2CB-C90AE4D3DA2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17">
                <a:extLst>
                  <a:ext uri="{FF2B5EF4-FFF2-40B4-BE49-F238E27FC236}">
                    <a16:creationId xmlns:a16="http://schemas.microsoft.com/office/drawing/2014/main" id="{FF4D2CEC-D141-A3DD-AFF0-360975A7F9CD}"/>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8">
                <a:extLst>
                  <a:ext uri="{FF2B5EF4-FFF2-40B4-BE49-F238E27FC236}">
                    <a16:creationId xmlns:a16="http://schemas.microsoft.com/office/drawing/2014/main" id="{141FA596-74C9-AD9E-13BA-0C32169FB01B}"/>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9">
                <a:extLst>
                  <a:ext uri="{FF2B5EF4-FFF2-40B4-BE49-F238E27FC236}">
                    <a16:creationId xmlns:a16="http://schemas.microsoft.com/office/drawing/2014/main" id="{080259E4-AAAC-CE8C-4DE7-67FE7345FF54}"/>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19">
                <a:extLst>
                  <a:ext uri="{FF2B5EF4-FFF2-40B4-BE49-F238E27FC236}">
                    <a16:creationId xmlns:a16="http://schemas.microsoft.com/office/drawing/2014/main" id="{C7B4755B-8A19-955E-4303-746D11047F1A}"/>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5" name="グループ化 44">
            <a:extLst>
              <a:ext uri="{FF2B5EF4-FFF2-40B4-BE49-F238E27FC236}">
                <a16:creationId xmlns:a16="http://schemas.microsoft.com/office/drawing/2014/main" id="{2FF81872-15ED-5D52-C3B0-7DFD666F02EF}"/>
              </a:ext>
            </a:extLst>
          </p:cNvPr>
          <p:cNvGrpSpPr/>
          <p:nvPr/>
        </p:nvGrpSpPr>
        <p:grpSpPr>
          <a:xfrm>
            <a:off x="7532661" y="3657802"/>
            <a:ext cx="504056" cy="504056"/>
            <a:chOff x="3563888" y="5085184"/>
            <a:chExt cx="792088" cy="792088"/>
          </a:xfrm>
        </p:grpSpPr>
        <p:sp>
          <p:nvSpPr>
            <p:cNvPr id="46" name="角丸四角形 67">
              <a:extLst>
                <a:ext uri="{FF2B5EF4-FFF2-40B4-BE49-F238E27FC236}">
                  <a16:creationId xmlns:a16="http://schemas.microsoft.com/office/drawing/2014/main" id="{7437D3C7-43EE-BA65-0757-C8BBEE6865E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68">
              <a:extLst>
                <a:ext uri="{FF2B5EF4-FFF2-40B4-BE49-F238E27FC236}">
                  <a16:creationId xmlns:a16="http://schemas.microsoft.com/office/drawing/2014/main" id="{1260E12B-224B-11F3-F0B1-30E998E3BF79}"/>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69">
              <a:extLst>
                <a:ext uri="{FF2B5EF4-FFF2-40B4-BE49-F238E27FC236}">
                  <a16:creationId xmlns:a16="http://schemas.microsoft.com/office/drawing/2014/main" id="{7BD5D969-495E-AF2C-2A42-6524E63909B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70">
              <a:extLst>
                <a:ext uri="{FF2B5EF4-FFF2-40B4-BE49-F238E27FC236}">
                  <a16:creationId xmlns:a16="http://schemas.microsoft.com/office/drawing/2014/main" id="{2EE1CF7E-5A6C-2F71-C172-229DCF544F6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1">
              <a:extLst>
                <a:ext uri="{FF2B5EF4-FFF2-40B4-BE49-F238E27FC236}">
                  <a16:creationId xmlns:a16="http://schemas.microsoft.com/office/drawing/2014/main" id="{B7ED5548-03D8-7B3B-BFE9-97506D5315D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1" name="直線矢印コネクタ 50">
            <a:extLst>
              <a:ext uri="{FF2B5EF4-FFF2-40B4-BE49-F238E27FC236}">
                <a16:creationId xmlns:a16="http://schemas.microsoft.com/office/drawing/2014/main" id="{DE028786-586D-EBD0-E2A1-F1F040EA58FB}"/>
              </a:ext>
            </a:extLst>
          </p:cNvPr>
          <p:cNvCxnSpPr>
            <a:cxnSpLocks/>
          </p:cNvCxnSpPr>
          <p:nvPr/>
        </p:nvCxnSpPr>
        <p:spPr>
          <a:xfrm>
            <a:off x="7068200" y="3886918"/>
            <a:ext cx="559618" cy="9125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フリーフォーム 53">
            <a:extLst>
              <a:ext uri="{FF2B5EF4-FFF2-40B4-BE49-F238E27FC236}">
                <a16:creationId xmlns:a16="http://schemas.microsoft.com/office/drawing/2014/main" id="{9D164C53-50D1-72B7-1F26-E4DDF4642466}"/>
              </a:ext>
            </a:extLst>
          </p:cNvPr>
          <p:cNvSpPr/>
          <p:nvPr/>
        </p:nvSpPr>
        <p:spPr>
          <a:xfrm rot="2700000">
            <a:off x="6686614" y="2270187"/>
            <a:ext cx="846321" cy="748677"/>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9E8F30F3-A05F-85E9-0B3E-70F9132D446F}"/>
              </a:ext>
            </a:extLst>
          </p:cNvPr>
          <p:cNvGrpSpPr/>
          <p:nvPr/>
        </p:nvGrpSpPr>
        <p:grpSpPr>
          <a:xfrm>
            <a:off x="7395191" y="1839760"/>
            <a:ext cx="504056" cy="504056"/>
            <a:chOff x="395536" y="5085184"/>
            <a:chExt cx="792088" cy="792088"/>
          </a:xfrm>
        </p:grpSpPr>
        <p:sp>
          <p:nvSpPr>
            <p:cNvPr id="56" name="角丸四角形 6">
              <a:extLst>
                <a:ext uri="{FF2B5EF4-FFF2-40B4-BE49-F238E27FC236}">
                  <a16:creationId xmlns:a16="http://schemas.microsoft.com/office/drawing/2014/main" id="{002CB665-5923-1742-096C-C48515B0F922}"/>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7">
              <a:extLst>
                <a:ext uri="{FF2B5EF4-FFF2-40B4-BE49-F238E27FC236}">
                  <a16:creationId xmlns:a16="http://schemas.microsoft.com/office/drawing/2014/main" id="{3A441CC6-9113-666D-E552-FE86E5BD879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6183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07179" y="1819115"/>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=1</m:t>
                      </m:r>
                    </m:oMath>
                  </m:oMathPara>
                </a14:m>
                <a:endParaRPr kumimoji="1" lang="en-US" altLang="ja-JP" sz="2800" b="0" i="1"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𝐴</m:t>
                          </m:r>
                          <m:r>
                            <a:rPr lang="en-US" altLang="ja-JP" sz="2800" i="1">
                              <a:latin typeface="Cambria Math" panose="02040503050406030204" pitchFamily="18" charset="0"/>
                            </a:rPr>
                            <m:t>→</m:t>
                          </m:r>
                          <m:r>
                            <a:rPr lang="en-US" altLang="ja-JP" sz="2800" b="0" i="1" smtClean="0">
                              <a:latin typeface="Cambria Math" panose="02040503050406030204" pitchFamily="18" charset="0"/>
                            </a:rPr>
                            <m:t>𝐵</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dirty="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dirty="0"/>
                  <a:t>なので</a:t>
                </a:r>
                <a:r>
                  <a:rPr lang="ja-JP" altLang="en-US" sz="2800" dirty="0"/>
                  <a:t>、</a:t>
                </a:r>
                <a:r>
                  <a:rPr lang="en-US" altLang="ja-JP" sz="2800" dirty="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dirty="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07179" y="5445224"/>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07179" y="5445224"/>
                <a:ext cx="7109639" cy="707886"/>
              </a:xfrm>
              <a:prstGeom prst="rect">
                <a:avLst/>
              </a:prstGeom>
              <a:blipFill>
                <a:blip r:embed="rId5"/>
                <a:stretch>
                  <a:fillRect l="-891" t="-5263" b="-122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906461DC-98D2-EBE1-A32D-1EAD7E78628E}"/>
              </a:ext>
            </a:extLst>
          </p:cNvPr>
          <p:cNvSpPr/>
          <p:nvPr/>
        </p:nvSpPr>
        <p:spPr>
          <a:xfrm rot="5400000">
            <a:off x="6156176" y="4437112"/>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0A9AD-5A32-B82F-716B-81D7A90279EA}"/>
              </a:ext>
            </a:extLst>
          </p:cNvPr>
          <p:cNvSpPr/>
          <p:nvPr/>
        </p:nvSpPr>
        <p:spPr>
          <a:xfrm rot="1836777">
            <a:off x="5429834" y="3345588"/>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5D50B6-22A3-7320-9B4E-E9E7324A630A}"/>
              </a:ext>
            </a:extLst>
          </p:cNvPr>
          <p:cNvSpPr/>
          <p:nvPr/>
        </p:nvSpPr>
        <p:spPr>
          <a:xfrm rot="19603671">
            <a:off x="6852176" y="3367138"/>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84AFCF7F-E33A-0C28-5515-23A16F58F03D}"/>
              </a:ext>
            </a:extLst>
          </p:cNvPr>
          <p:cNvSpPr>
            <a:spLocks noGrp="1"/>
          </p:cNvSpPr>
          <p:nvPr>
            <p:ph type="body" sz="quarter" idx="10"/>
          </p:nvPr>
        </p:nvSpPr>
        <p:spPr/>
        <p:txBody>
          <a:bodyPr/>
          <a:lstStyle/>
          <a:p>
            <a:r>
              <a:rPr lang="ja-JP" altLang="en-US"/>
              <a:t>状態遷移図</a:t>
            </a:r>
            <a:endParaRPr kumimoji="1" lang="ja-JP" altLang="en-US"/>
          </a:p>
        </p:txBody>
      </p:sp>
      <p:sp>
        <p:nvSpPr>
          <p:cNvPr id="3" name="テキスト ボックス 2">
            <a:extLst>
              <a:ext uri="{FF2B5EF4-FFF2-40B4-BE49-F238E27FC236}">
                <a16:creationId xmlns:a16="http://schemas.microsoft.com/office/drawing/2014/main" id="{B3AE197C-6624-9A5D-1E90-B09EE7697520}"/>
              </a:ext>
            </a:extLst>
          </p:cNvPr>
          <p:cNvSpPr txBox="1"/>
          <p:nvPr/>
        </p:nvSpPr>
        <p:spPr>
          <a:xfrm>
            <a:off x="251520" y="980728"/>
            <a:ext cx="7569701" cy="707886"/>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a:t>3</a:t>
            </a:r>
            <a:r>
              <a:rPr kumimoji="1" lang="ja-JP" altLang="en-US" sz="2000"/>
              <a:t>つのマスがある「すごろく」を考える</a:t>
            </a:r>
            <a:endParaRPr kumimoji="1" lang="en-US" altLang="ja-JP" sz="2000"/>
          </a:p>
          <a:p>
            <a:pPr marL="285750" indent="-285750">
              <a:buFont typeface="Arial" panose="020B0604020202020204" pitchFamily="34" charset="0"/>
              <a:buChar char="•"/>
            </a:pPr>
            <a:r>
              <a:rPr lang="ja-JP" altLang="en-US" sz="2000"/>
              <a:t>マスをそれぞれ「マス</a:t>
            </a:r>
            <a:r>
              <a:rPr lang="en-US" altLang="ja-JP" sz="2000"/>
              <a:t>1</a:t>
            </a:r>
            <a:r>
              <a:rPr lang="ja-JP" altLang="en-US" sz="2000"/>
              <a:t>」「マス</a:t>
            </a:r>
            <a:r>
              <a:rPr lang="en-US" altLang="ja-JP" sz="2000"/>
              <a:t>2</a:t>
            </a:r>
            <a:r>
              <a:rPr lang="ja-JP" altLang="en-US" sz="2000"/>
              <a:t>」「マス</a:t>
            </a:r>
            <a:r>
              <a:rPr lang="en-US" altLang="ja-JP" sz="2000"/>
              <a:t>3</a:t>
            </a:r>
            <a:r>
              <a:rPr lang="ja-JP" altLang="en-US" sz="2000"/>
              <a:t>」と名前をつける</a:t>
            </a:r>
            <a:endParaRPr lang="en-US" altLang="ja-JP" sz="2000"/>
          </a:p>
        </p:txBody>
      </p:sp>
      <p:sp>
        <p:nvSpPr>
          <p:cNvPr id="5" name="テキスト ボックス 4">
            <a:extLst>
              <a:ext uri="{FF2B5EF4-FFF2-40B4-BE49-F238E27FC236}">
                <a16:creationId xmlns:a16="http://schemas.microsoft.com/office/drawing/2014/main" id="{0EA532A9-A660-54DD-896A-3F68A3A1BBA0}"/>
              </a:ext>
            </a:extLst>
          </p:cNvPr>
          <p:cNvSpPr txBox="1"/>
          <p:nvPr/>
        </p:nvSpPr>
        <p:spPr>
          <a:xfrm>
            <a:off x="296866" y="2046409"/>
            <a:ext cx="3960440" cy="4093428"/>
          </a:xfrm>
          <a:prstGeom prst="rect">
            <a:avLst/>
          </a:prstGeom>
          <a:noFill/>
        </p:spPr>
        <p:txBody>
          <a:bodyPr wrap="square">
            <a:spAutoFit/>
          </a:bodyPr>
          <a:lstStyle/>
          <a:p>
            <a:r>
              <a:rPr lang="ja-JP" altLang="en-US" sz="2000"/>
              <a:t>サイコロを振って・・・</a:t>
            </a:r>
            <a:endParaRPr lang="en-US" altLang="ja-JP" sz="2000" dirty="0"/>
          </a:p>
          <a:p>
            <a:pPr marL="285750" indent="-285750">
              <a:buFont typeface="Arial" panose="020B0604020202020204" pitchFamily="34" charset="0"/>
              <a:buChar char="•"/>
            </a:pPr>
            <a:r>
              <a:rPr lang="ja-JP" altLang="en-US" sz="2000"/>
              <a:t>マス</a:t>
            </a:r>
            <a:r>
              <a:rPr lang="en-US" altLang="ja-JP" sz="2000" dirty="0"/>
              <a:t>1</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solidFill>
                  <a:srgbClr val="FF0000"/>
                </a:solidFill>
              </a:rPr>
              <a:t>1/6</a:t>
            </a:r>
            <a:r>
              <a:rPr lang="ja-JP" altLang="en-US" sz="2000">
                <a:solidFill>
                  <a:srgbClr val="FF0000"/>
                </a:solidFill>
              </a:rPr>
              <a:t>の確率で</a:t>
            </a:r>
            <a:r>
              <a:rPr lang="ja-JP" altLang="en-US" sz="2000"/>
              <a:t>そのまま</a:t>
            </a:r>
            <a:endParaRPr lang="en-US" altLang="ja-JP" sz="2000" dirty="0"/>
          </a:p>
          <a:p>
            <a:pPr marL="742950" lvl="1" indent="-285750">
              <a:buFont typeface="Arial" panose="020B0604020202020204" pitchFamily="34" charset="0"/>
              <a:buChar char="•"/>
            </a:pPr>
            <a:r>
              <a:rPr lang="en-US" altLang="ja-JP" sz="2000" dirty="0">
                <a:solidFill>
                  <a:srgbClr val="FF0000"/>
                </a:solidFill>
              </a:rPr>
              <a:t>1/3</a:t>
            </a:r>
            <a:r>
              <a:rPr lang="ja-JP" altLang="en-US" sz="2000">
                <a:solidFill>
                  <a:srgbClr val="FF0000"/>
                </a:solidFill>
              </a:rPr>
              <a:t>の確率で</a:t>
            </a:r>
            <a:r>
              <a:rPr lang="ja-JP" altLang="en-US" sz="2000"/>
              <a:t>マス</a:t>
            </a:r>
            <a:r>
              <a:rPr lang="en-US" altLang="ja-JP" sz="2000" dirty="0"/>
              <a:t>2</a:t>
            </a:r>
            <a:r>
              <a:rPr lang="ja-JP" altLang="en-US" sz="2000"/>
              <a:t>へ</a:t>
            </a:r>
            <a:endParaRPr lang="en-US" altLang="ja-JP" sz="2000" dirty="0"/>
          </a:p>
          <a:p>
            <a:pPr marL="742950" lvl="1" indent="-285750">
              <a:buFont typeface="Arial" panose="020B0604020202020204" pitchFamily="34" charset="0"/>
              <a:buChar char="•"/>
            </a:pPr>
            <a:r>
              <a:rPr lang="en-US" altLang="ja-JP" sz="2000" dirty="0">
                <a:solidFill>
                  <a:srgbClr val="FF0000"/>
                </a:solidFill>
              </a:rPr>
              <a:t>1/2</a:t>
            </a:r>
            <a:r>
              <a:rPr lang="ja-JP" altLang="en-US" sz="2000">
                <a:solidFill>
                  <a:srgbClr val="FF0000"/>
                </a:solidFill>
              </a:rPr>
              <a:t>の確率で</a:t>
            </a:r>
            <a:r>
              <a:rPr lang="ja-JP" altLang="en-US" sz="2000"/>
              <a:t>マス</a:t>
            </a:r>
            <a:r>
              <a:rPr lang="en-US" altLang="ja-JP" sz="2000" dirty="0"/>
              <a:t>3</a:t>
            </a:r>
            <a:r>
              <a:rPr lang="ja-JP" altLang="en-US" sz="2000"/>
              <a:t>へ</a:t>
            </a:r>
            <a:endParaRPr lang="en-US" altLang="ja-JP" sz="2000" dirty="0"/>
          </a:p>
          <a:p>
            <a:pPr marL="285750" indent="-285750">
              <a:buFont typeface="Arial" panose="020B0604020202020204" pitchFamily="34" charset="0"/>
              <a:buChar char="•"/>
            </a:pPr>
            <a:r>
              <a:rPr lang="ja-JP" altLang="en-US" sz="2000"/>
              <a:t>マス</a:t>
            </a:r>
            <a:r>
              <a:rPr lang="en-US" altLang="ja-JP" sz="2000" dirty="0"/>
              <a:t>2</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solidFill>
                  <a:srgbClr val="FF0000"/>
                </a:solidFill>
              </a:rPr>
              <a:t>1/3</a:t>
            </a:r>
            <a:r>
              <a:rPr lang="ja-JP" altLang="en-US" sz="2000">
                <a:solidFill>
                  <a:srgbClr val="FF0000"/>
                </a:solidFill>
              </a:rPr>
              <a:t>の確率で</a:t>
            </a:r>
            <a:r>
              <a:rPr lang="ja-JP" altLang="en-US" sz="2000"/>
              <a:t>そのまま</a:t>
            </a:r>
            <a:endParaRPr lang="en-US" altLang="ja-JP" sz="2000" dirty="0"/>
          </a:p>
          <a:p>
            <a:pPr marL="742950" lvl="1" indent="-285750">
              <a:buFont typeface="Arial" panose="020B0604020202020204" pitchFamily="34" charset="0"/>
              <a:buChar char="•"/>
            </a:pPr>
            <a:r>
              <a:rPr lang="en-US" altLang="ja-JP" sz="2000" dirty="0">
                <a:solidFill>
                  <a:srgbClr val="FF0000"/>
                </a:solidFill>
              </a:rPr>
              <a:t>1/6</a:t>
            </a:r>
            <a:r>
              <a:rPr lang="ja-JP" altLang="en-US" sz="2000">
                <a:solidFill>
                  <a:srgbClr val="FF0000"/>
                </a:solidFill>
              </a:rPr>
              <a:t>の確率で</a:t>
            </a:r>
            <a:r>
              <a:rPr lang="ja-JP" altLang="en-US" sz="2000"/>
              <a:t>マス</a:t>
            </a:r>
            <a:r>
              <a:rPr lang="en-US" altLang="ja-JP" sz="2000" dirty="0"/>
              <a:t>1</a:t>
            </a:r>
            <a:r>
              <a:rPr lang="ja-JP" altLang="en-US" sz="2000"/>
              <a:t>へ</a:t>
            </a:r>
            <a:endParaRPr lang="en-US" altLang="ja-JP" sz="2000" dirty="0"/>
          </a:p>
          <a:p>
            <a:pPr marL="742950" lvl="1" indent="-285750">
              <a:buFont typeface="Arial" panose="020B0604020202020204" pitchFamily="34" charset="0"/>
              <a:buChar char="•"/>
            </a:pPr>
            <a:r>
              <a:rPr lang="en-US" altLang="ja-JP" sz="2000" dirty="0">
                <a:solidFill>
                  <a:srgbClr val="FF0000"/>
                </a:solidFill>
              </a:rPr>
              <a:t>1/2</a:t>
            </a:r>
            <a:r>
              <a:rPr lang="ja-JP" altLang="en-US" sz="2000">
                <a:solidFill>
                  <a:srgbClr val="FF0000"/>
                </a:solidFill>
              </a:rPr>
              <a:t>の確率で</a:t>
            </a:r>
            <a:r>
              <a:rPr lang="ja-JP" altLang="en-US" sz="2000"/>
              <a:t>マス</a:t>
            </a:r>
            <a:r>
              <a:rPr lang="en-US" altLang="ja-JP" sz="2000" dirty="0"/>
              <a:t>3</a:t>
            </a:r>
            <a:r>
              <a:rPr lang="ja-JP" altLang="en-US" sz="2000"/>
              <a:t>へ</a:t>
            </a:r>
            <a:endParaRPr lang="en-US" altLang="ja-JP" sz="2000" dirty="0"/>
          </a:p>
          <a:p>
            <a:pPr marL="285750" indent="-285750">
              <a:buFont typeface="Arial" panose="020B0604020202020204" pitchFamily="34" charset="0"/>
              <a:buChar char="•"/>
            </a:pPr>
            <a:r>
              <a:rPr lang="ja-JP" altLang="en-US" sz="2000"/>
              <a:t>マス</a:t>
            </a:r>
            <a:r>
              <a:rPr lang="en-US" altLang="ja-JP" sz="2000" dirty="0"/>
              <a:t>3</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solidFill>
                  <a:srgbClr val="FF0000"/>
                </a:solidFill>
              </a:rPr>
              <a:t>1/2</a:t>
            </a:r>
            <a:r>
              <a:rPr lang="ja-JP" altLang="en-US" sz="2000">
                <a:solidFill>
                  <a:srgbClr val="FF0000"/>
                </a:solidFill>
              </a:rPr>
              <a:t>の確率で</a:t>
            </a:r>
            <a:r>
              <a:rPr lang="ja-JP" altLang="en-US" sz="2000"/>
              <a:t>そのまま</a:t>
            </a:r>
            <a:endParaRPr lang="en-US" altLang="ja-JP" sz="2000" dirty="0"/>
          </a:p>
          <a:p>
            <a:pPr marL="742950" lvl="1" indent="-285750">
              <a:buFont typeface="Arial" panose="020B0604020202020204" pitchFamily="34" charset="0"/>
              <a:buChar char="•"/>
            </a:pPr>
            <a:r>
              <a:rPr lang="en-US" altLang="ja-JP" sz="2000" dirty="0">
                <a:solidFill>
                  <a:srgbClr val="FF0000"/>
                </a:solidFill>
              </a:rPr>
              <a:t>1/6</a:t>
            </a:r>
            <a:r>
              <a:rPr lang="ja-JP" altLang="en-US" sz="2000">
                <a:solidFill>
                  <a:srgbClr val="FF0000"/>
                </a:solidFill>
              </a:rPr>
              <a:t>の確率で</a:t>
            </a:r>
            <a:r>
              <a:rPr lang="ja-JP" altLang="en-US" sz="2000"/>
              <a:t>マス</a:t>
            </a:r>
            <a:r>
              <a:rPr lang="en-US" altLang="ja-JP" sz="2000" dirty="0"/>
              <a:t>1</a:t>
            </a:r>
            <a:r>
              <a:rPr lang="ja-JP" altLang="en-US" sz="2000"/>
              <a:t>へ</a:t>
            </a:r>
            <a:endParaRPr lang="en-US" altLang="ja-JP" sz="2000" dirty="0"/>
          </a:p>
          <a:p>
            <a:pPr marL="742950" lvl="1" indent="-285750">
              <a:buFont typeface="Arial" panose="020B0604020202020204" pitchFamily="34" charset="0"/>
              <a:buChar char="•"/>
            </a:pPr>
            <a:r>
              <a:rPr lang="en-US" altLang="ja-JP" sz="2000" dirty="0">
                <a:solidFill>
                  <a:srgbClr val="FF0000"/>
                </a:solidFill>
              </a:rPr>
              <a:t>1/3</a:t>
            </a:r>
            <a:r>
              <a:rPr lang="ja-JP" altLang="en-US" sz="2000">
                <a:solidFill>
                  <a:srgbClr val="FF0000"/>
                </a:solidFill>
              </a:rPr>
              <a:t>の確率で</a:t>
            </a:r>
            <a:r>
              <a:rPr lang="ja-JP" altLang="en-US" sz="2000"/>
              <a:t>マス</a:t>
            </a:r>
            <a:r>
              <a:rPr lang="en-US" altLang="ja-JP" sz="2000" dirty="0"/>
              <a:t>2</a:t>
            </a:r>
            <a:r>
              <a:rPr lang="ja-JP" altLang="en-US" sz="2000"/>
              <a:t>へ</a:t>
            </a:r>
            <a:endParaRPr lang="en-US" altLang="ja-JP" sz="2000" dirty="0"/>
          </a:p>
        </p:txBody>
      </p:sp>
      <p:sp>
        <p:nvSpPr>
          <p:cNvPr id="4" name="円/楕円 3">
            <a:extLst>
              <a:ext uri="{FF2B5EF4-FFF2-40B4-BE49-F238E27FC236}">
                <a16:creationId xmlns:a16="http://schemas.microsoft.com/office/drawing/2014/main" id="{D76FE4BD-0666-70C2-182D-1519B0F67F2B}"/>
              </a:ext>
            </a:extLst>
          </p:cNvPr>
          <p:cNvSpPr/>
          <p:nvPr/>
        </p:nvSpPr>
        <p:spPr>
          <a:xfrm>
            <a:off x="5681542" y="2839529"/>
            <a:ext cx="1368152" cy="1368152"/>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solidFill>
                  <a:schemeClr val="bg1"/>
                </a:solidFill>
              </a:rPr>
              <a:t>1</a:t>
            </a:r>
            <a:endParaRPr kumimoji="1" lang="ja-JP" altLang="en-US" sz="6000">
              <a:solidFill>
                <a:schemeClr val="bg1"/>
              </a:solidFill>
            </a:endParaRPr>
          </a:p>
        </p:txBody>
      </p:sp>
      <p:sp>
        <p:nvSpPr>
          <p:cNvPr id="14" name="円/楕円 13">
            <a:extLst>
              <a:ext uri="{FF2B5EF4-FFF2-40B4-BE49-F238E27FC236}">
                <a16:creationId xmlns:a16="http://schemas.microsoft.com/office/drawing/2014/main" id="{A1D63403-8A89-055C-F156-F64124C62DA0}"/>
              </a:ext>
            </a:extLst>
          </p:cNvPr>
          <p:cNvSpPr/>
          <p:nvPr/>
        </p:nvSpPr>
        <p:spPr>
          <a:xfrm>
            <a:off x="4331158" y="4931767"/>
            <a:ext cx="1368152" cy="1368152"/>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solidFill>
                  <a:schemeClr val="tx1"/>
                </a:solidFill>
              </a:rPr>
              <a:t>2</a:t>
            </a:r>
            <a:endParaRPr kumimoji="1" lang="ja-JP" altLang="en-US" sz="6000">
              <a:solidFill>
                <a:schemeClr val="tx1"/>
              </a:solidFill>
            </a:endParaRPr>
          </a:p>
        </p:txBody>
      </p:sp>
      <p:sp>
        <p:nvSpPr>
          <p:cNvPr id="15" name="円/楕円 14">
            <a:extLst>
              <a:ext uri="{FF2B5EF4-FFF2-40B4-BE49-F238E27FC236}">
                <a16:creationId xmlns:a16="http://schemas.microsoft.com/office/drawing/2014/main" id="{3A98C341-5ACA-DBBE-8A5E-9865A0206BCC}"/>
              </a:ext>
            </a:extLst>
          </p:cNvPr>
          <p:cNvSpPr/>
          <p:nvPr/>
        </p:nvSpPr>
        <p:spPr>
          <a:xfrm>
            <a:off x="6912260" y="4931767"/>
            <a:ext cx="1368152" cy="1368152"/>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solidFill>
                  <a:schemeClr val="tx1"/>
                </a:solidFill>
              </a:rPr>
              <a:t>3</a:t>
            </a:r>
            <a:endParaRPr kumimoji="1" lang="ja-JP" altLang="en-US" sz="6000">
              <a:solidFill>
                <a:schemeClr val="tx1"/>
              </a:solidFill>
            </a:endParaRPr>
          </a:p>
        </p:txBody>
      </p:sp>
      <p:cxnSp>
        <p:nvCxnSpPr>
          <p:cNvPr id="16" name="直線矢印コネクタ 15">
            <a:extLst>
              <a:ext uri="{FF2B5EF4-FFF2-40B4-BE49-F238E27FC236}">
                <a16:creationId xmlns:a16="http://schemas.microsoft.com/office/drawing/2014/main" id="{9516C606-29BE-2149-A84F-078E371883B9}"/>
              </a:ext>
            </a:extLst>
          </p:cNvPr>
          <p:cNvCxnSpPr>
            <a:cxnSpLocks/>
          </p:cNvCxnSpPr>
          <p:nvPr/>
        </p:nvCxnSpPr>
        <p:spPr>
          <a:xfrm flipH="1">
            <a:off x="5026871" y="3861048"/>
            <a:ext cx="594590" cy="9654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立っている男の子のイラスト（ポーズ）">
            <a:extLst>
              <a:ext uri="{FF2B5EF4-FFF2-40B4-BE49-F238E27FC236}">
                <a16:creationId xmlns:a16="http://schemas.microsoft.com/office/drawing/2014/main" id="{9C4F05BB-BF73-5704-9EFE-FD3FE8561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371" y="1794954"/>
            <a:ext cx="836493" cy="1243856"/>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矢印コネクタ 50">
            <a:extLst>
              <a:ext uri="{FF2B5EF4-FFF2-40B4-BE49-F238E27FC236}">
                <a16:creationId xmlns:a16="http://schemas.microsoft.com/office/drawing/2014/main" id="{DE028786-586D-EBD0-E2A1-F1F040EA58FB}"/>
              </a:ext>
            </a:extLst>
          </p:cNvPr>
          <p:cNvCxnSpPr>
            <a:cxnSpLocks/>
          </p:cNvCxnSpPr>
          <p:nvPr/>
        </p:nvCxnSpPr>
        <p:spPr>
          <a:xfrm>
            <a:off x="7068200" y="3886918"/>
            <a:ext cx="559618" cy="9125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フリーフォーム 53">
            <a:extLst>
              <a:ext uri="{FF2B5EF4-FFF2-40B4-BE49-F238E27FC236}">
                <a16:creationId xmlns:a16="http://schemas.microsoft.com/office/drawing/2014/main" id="{9D164C53-50D1-72B7-1F26-E4DDF4642466}"/>
              </a:ext>
            </a:extLst>
          </p:cNvPr>
          <p:cNvSpPr/>
          <p:nvPr/>
        </p:nvSpPr>
        <p:spPr>
          <a:xfrm rot="2700000">
            <a:off x="6686614" y="2270187"/>
            <a:ext cx="846321" cy="748677"/>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C721783-E4E0-5A69-9974-79B72C2D8B50}"/>
              </a:ext>
            </a:extLst>
          </p:cNvPr>
          <p:cNvSpPr txBox="1"/>
          <p:nvPr/>
        </p:nvSpPr>
        <p:spPr>
          <a:xfrm>
            <a:off x="7596336" y="1985158"/>
            <a:ext cx="898003" cy="707886"/>
          </a:xfrm>
          <a:prstGeom prst="rect">
            <a:avLst/>
          </a:prstGeom>
          <a:noFill/>
        </p:spPr>
        <p:txBody>
          <a:bodyPr wrap="none" rtlCol="0">
            <a:spAutoFit/>
          </a:bodyPr>
          <a:lstStyle/>
          <a:p>
            <a:r>
              <a:rPr kumimoji="1" lang="en-US" altLang="ja-JP" sz="4000" dirty="0"/>
              <a:t>1/6</a:t>
            </a:r>
            <a:endParaRPr kumimoji="1" lang="ja-JP" altLang="en-US" sz="4000"/>
          </a:p>
        </p:txBody>
      </p:sp>
      <p:sp>
        <p:nvSpPr>
          <p:cNvPr id="7" name="テキスト ボックス 6">
            <a:extLst>
              <a:ext uri="{FF2B5EF4-FFF2-40B4-BE49-F238E27FC236}">
                <a16:creationId xmlns:a16="http://schemas.microsoft.com/office/drawing/2014/main" id="{35E5F904-9546-8976-3C18-31FB36E54B28}"/>
              </a:ext>
            </a:extLst>
          </p:cNvPr>
          <p:cNvSpPr txBox="1"/>
          <p:nvPr/>
        </p:nvSpPr>
        <p:spPr>
          <a:xfrm>
            <a:off x="4312449" y="3801234"/>
            <a:ext cx="898003" cy="707886"/>
          </a:xfrm>
          <a:prstGeom prst="rect">
            <a:avLst/>
          </a:prstGeom>
          <a:noFill/>
        </p:spPr>
        <p:txBody>
          <a:bodyPr wrap="none" rtlCol="0">
            <a:spAutoFit/>
          </a:bodyPr>
          <a:lstStyle/>
          <a:p>
            <a:r>
              <a:rPr kumimoji="1" lang="en-US" altLang="ja-JP" sz="4000" dirty="0"/>
              <a:t>1/3</a:t>
            </a:r>
            <a:endParaRPr kumimoji="1" lang="ja-JP" altLang="en-US" sz="4000"/>
          </a:p>
        </p:txBody>
      </p:sp>
      <p:sp>
        <p:nvSpPr>
          <p:cNvPr id="8" name="テキスト ボックス 7">
            <a:extLst>
              <a:ext uri="{FF2B5EF4-FFF2-40B4-BE49-F238E27FC236}">
                <a16:creationId xmlns:a16="http://schemas.microsoft.com/office/drawing/2014/main" id="{9A39FD81-DE1D-C578-4925-A7A7DE5E8918}"/>
              </a:ext>
            </a:extLst>
          </p:cNvPr>
          <p:cNvSpPr txBox="1"/>
          <p:nvPr/>
        </p:nvSpPr>
        <p:spPr>
          <a:xfrm>
            <a:off x="7393032" y="3721900"/>
            <a:ext cx="898003" cy="707886"/>
          </a:xfrm>
          <a:prstGeom prst="rect">
            <a:avLst/>
          </a:prstGeom>
          <a:noFill/>
        </p:spPr>
        <p:txBody>
          <a:bodyPr wrap="none" rtlCol="0">
            <a:spAutoFit/>
          </a:bodyPr>
          <a:lstStyle/>
          <a:p>
            <a:r>
              <a:rPr kumimoji="1" lang="en-US" altLang="ja-JP" sz="4000" dirty="0"/>
              <a:t>1/2</a:t>
            </a:r>
            <a:endParaRPr kumimoji="1" lang="ja-JP" altLang="en-US" sz="4000"/>
          </a:p>
        </p:txBody>
      </p:sp>
    </p:spTree>
    <p:extLst>
      <p:ext uri="{BB962C8B-B14F-4D97-AF65-F5344CB8AC3E}">
        <p14:creationId xmlns:p14="http://schemas.microsoft.com/office/powerpoint/2010/main" val="87197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26F47DB-9499-F2DD-1ABA-8E47EE9B3E10}"/>
              </a:ext>
            </a:extLst>
          </p:cNvPr>
          <p:cNvSpPr>
            <a:spLocks noGrp="1"/>
          </p:cNvSpPr>
          <p:nvPr>
            <p:ph type="body" sz="quarter" idx="10"/>
          </p:nvPr>
        </p:nvSpPr>
        <p:spPr/>
        <p:txBody>
          <a:bodyPr/>
          <a:lstStyle/>
          <a:p>
            <a:r>
              <a:rPr lang="ja-JP" altLang="en-US"/>
              <a:t>状態遷移図</a:t>
            </a:r>
            <a:endParaRPr kumimoji="1" lang="ja-JP" altLang="en-US"/>
          </a:p>
        </p:txBody>
      </p:sp>
      <p:sp>
        <p:nvSpPr>
          <p:cNvPr id="41" name="テキスト ボックス 40">
            <a:extLst>
              <a:ext uri="{FF2B5EF4-FFF2-40B4-BE49-F238E27FC236}">
                <a16:creationId xmlns:a16="http://schemas.microsoft.com/office/drawing/2014/main" id="{F111DCF4-CE9D-B3FC-008F-14996E3DD0F6}"/>
              </a:ext>
            </a:extLst>
          </p:cNvPr>
          <p:cNvSpPr txBox="1"/>
          <p:nvPr/>
        </p:nvSpPr>
        <p:spPr>
          <a:xfrm>
            <a:off x="405734" y="1010553"/>
            <a:ext cx="8557429" cy="830997"/>
          </a:xfrm>
          <a:prstGeom prst="rect">
            <a:avLst/>
          </a:prstGeom>
          <a:noFill/>
        </p:spPr>
        <p:txBody>
          <a:bodyPr wrap="square" rtlCol="0">
            <a:spAutoFit/>
          </a:bodyPr>
          <a:lstStyle/>
          <a:p>
            <a:r>
              <a:rPr kumimoji="1" lang="ja-JP" altLang="en-US" sz="2400"/>
              <a:t>ある状態から、次のステップにどんな確率でどこに行くかを表した図を</a:t>
            </a:r>
            <a:r>
              <a:rPr lang="ja-JP" altLang="en-US" sz="2400">
                <a:solidFill>
                  <a:srgbClr val="FF0000"/>
                </a:solidFill>
              </a:rPr>
              <a:t>状態遷移図</a:t>
            </a:r>
            <a:r>
              <a:rPr lang="ja-JP" altLang="en-US" sz="2400"/>
              <a:t>と呼ぶ</a:t>
            </a:r>
            <a:endParaRPr kumimoji="1" lang="en-US" altLang="ja-JP" sz="2400" dirty="0"/>
          </a:p>
        </p:txBody>
      </p:sp>
      <p:grpSp>
        <p:nvGrpSpPr>
          <p:cNvPr id="6" name="グループ化 5">
            <a:extLst>
              <a:ext uri="{FF2B5EF4-FFF2-40B4-BE49-F238E27FC236}">
                <a16:creationId xmlns:a16="http://schemas.microsoft.com/office/drawing/2014/main" id="{EBF08A1C-82DD-57D6-92B8-B450F40462F0}"/>
              </a:ext>
            </a:extLst>
          </p:cNvPr>
          <p:cNvGrpSpPr/>
          <p:nvPr/>
        </p:nvGrpSpPr>
        <p:grpSpPr>
          <a:xfrm>
            <a:off x="1547664" y="2204864"/>
            <a:ext cx="5637821" cy="3937884"/>
            <a:chOff x="1230562" y="1770270"/>
            <a:chExt cx="6922122" cy="4834939"/>
          </a:xfrm>
        </p:grpSpPr>
        <p:sp>
          <p:nvSpPr>
            <p:cNvPr id="11" name="円/楕円 10">
              <a:extLst>
                <a:ext uri="{FF2B5EF4-FFF2-40B4-BE49-F238E27FC236}">
                  <a16:creationId xmlns:a16="http://schemas.microsoft.com/office/drawing/2014/main" id="{2549BA08-7135-46CE-49D1-40C555E54D7A}"/>
                </a:ext>
              </a:extLst>
            </p:cNvPr>
            <p:cNvSpPr/>
            <p:nvPr/>
          </p:nvSpPr>
          <p:spPr>
            <a:xfrm>
              <a:off x="4064653" y="2564904"/>
              <a:ext cx="1014694" cy="101469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solidFill>
                    <a:schemeClr val="bg1"/>
                  </a:solidFill>
                </a:rPr>
                <a:t>1</a:t>
              </a:r>
              <a:endParaRPr kumimoji="1" lang="ja-JP" altLang="en-US" sz="5400">
                <a:solidFill>
                  <a:schemeClr val="bg1"/>
                </a:solidFill>
              </a:endParaRPr>
            </a:p>
          </p:txBody>
        </p:sp>
        <p:sp>
          <p:nvSpPr>
            <p:cNvPr id="12" name="円/楕円 11">
              <a:extLst>
                <a:ext uri="{FF2B5EF4-FFF2-40B4-BE49-F238E27FC236}">
                  <a16:creationId xmlns:a16="http://schemas.microsoft.com/office/drawing/2014/main" id="{F8D5EDBB-2A9E-FE23-F73A-EFBA772E6696}"/>
                </a:ext>
              </a:extLst>
            </p:cNvPr>
            <p:cNvSpPr/>
            <p:nvPr/>
          </p:nvSpPr>
          <p:spPr>
            <a:xfrm>
              <a:off x="2480477" y="5081148"/>
              <a:ext cx="1014694" cy="1014694"/>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solidFill>
                    <a:schemeClr val="tx1"/>
                  </a:solidFill>
                </a:rPr>
                <a:t>2</a:t>
              </a:r>
              <a:endParaRPr kumimoji="1" lang="ja-JP" altLang="en-US" sz="5400">
                <a:solidFill>
                  <a:schemeClr val="tx1"/>
                </a:solidFill>
              </a:endParaRPr>
            </a:p>
          </p:txBody>
        </p:sp>
        <p:sp>
          <p:nvSpPr>
            <p:cNvPr id="13" name="円/楕円 12">
              <a:extLst>
                <a:ext uri="{FF2B5EF4-FFF2-40B4-BE49-F238E27FC236}">
                  <a16:creationId xmlns:a16="http://schemas.microsoft.com/office/drawing/2014/main" id="{999DD903-BBDC-5730-809B-0FC2C6897944}"/>
                </a:ext>
              </a:extLst>
            </p:cNvPr>
            <p:cNvSpPr/>
            <p:nvPr/>
          </p:nvSpPr>
          <p:spPr>
            <a:xfrm>
              <a:off x="5648829" y="5081148"/>
              <a:ext cx="1014694" cy="101469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solidFill>
                    <a:schemeClr val="tx1"/>
                  </a:solidFill>
                </a:rPr>
                <a:t>3</a:t>
              </a:r>
              <a:endParaRPr kumimoji="1" lang="ja-JP" altLang="en-US" sz="5400">
                <a:solidFill>
                  <a:schemeClr val="tx1"/>
                </a:solidFill>
              </a:endParaRPr>
            </a:p>
          </p:txBody>
        </p:sp>
        <p:cxnSp>
          <p:nvCxnSpPr>
            <p:cNvPr id="14" name="直線矢印コネクタ 13">
              <a:extLst>
                <a:ext uri="{FF2B5EF4-FFF2-40B4-BE49-F238E27FC236}">
                  <a16:creationId xmlns:a16="http://schemas.microsoft.com/office/drawing/2014/main" id="{3092DEF6-0892-CFD7-4F05-F89554B1B86A}"/>
                </a:ext>
              </a:extLst>
            </p:cNvPr>
            <p:cNvCxnSpPr/>
            <p:nvPr/>
          </p:nvCxnSpPr>
          <p:spPr>
            <a:xfrm flipH="1">
              <a:off x="3136776" y="357959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E4D3EA4-3A88-B88F-2F2F-D928DC41D1A5}"/>
                </a:ext>
              </a:extLst>
            </p:cNvPr>
            <p:cNvCxnSpPr/>
            <p:nvPr/>
          </p:nvCxnSpPr>
          <p:spPr>
            <a:xfrm flipH="1">
              <a:off x="3495170" y="3790313"/>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06EF7FB-B002-34ED-7509-89DDA56D27E5}"/>
                </a:ext>
              </a:extLst>
            </p:cNvPr>
            <p:cNvCxnSpPr>
              <a:cxnSpLocks/>
            </p:cNvCxnSpPr>
            <p:nvPr/>
          </p:nvCxnSpPr>
          <p:spPr>
            <a:xfrm rot="17353769" flipH="1">
              <a:off x="5054305" y="378106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833EBB2-FC65-2F16-49F1-D35AE1381E18}"/>
                </a:ext>
              </a:extLst>
            </p:cNvPr>
            <p:cNvCxnSpPr>
              <a:cxnSpLocks/>
            </p:cNvCxnSpPr>
            <p:nvPr/>
          </p:nvCxnSpPr>
          <p:spPr>
            <a:xfrm rot="17353769" flipH="1">
              <a:off x="5395896" y="3539945"/>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6BBB73E-6534-FB0D-D5FA-76B2DC6753AC}"/>
                </a:ext>
              </a:extLst>
            </p:cNvPr>
            <p:cNvCxnSpPr>
              <a:cxnSpLocks/>
            </p:cNvCxnSpPr>
            <p:nvPr/>
          </p:nvCxnSpPr>
          <p:spPr>
            <a:xfrm flipH="1">
              <a:off x="3971630" y="5547977"/>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302436F-4A22-23A9-02D9-476CEF1E0ACA}"/>
                </a:ext>
              </a:extLst>
            </p:cNvPr>
            <p:cNvCxnSpPr/>
            <p:nvPr/>
          </p:nvCxnSpPr>
          <p:spPr>
            <a:xfrm>
              <a:off x="3971630" y="6021288"/>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リーフォーム 19">
              <a:extLst>
                <a:ext uri="{FF2B5EF4-FFF2-40B4-BE49-F238E27FC236}">
                  <a16:creationId xmlns:a16="http://schemas.microsoft.com/office/drawing/2014/main" id="{AC8F4A6A-B1FA-B117-CBD9-B776FA856EDD}"/>
                </a:ext>
              </a:extLst>
            </p:cNvPr>
            <p:cNvSpPr/>
            <p:nvPr/>
          </p:nvSpPr>
          <p:spPr>
            <a:xfrm rot="2700000">
              <a:off x="4984048" y="2061183"/>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1" name="フリーフォーム 20">
              <a:extLst>
                <a:ext uri="{FF2B5EF4-FFF2-40B4-BE49-F238E27FC236}">
                  <a16:creationId xmlns:a16="http://schemas.microsoft.com/office/drawing/2014/main" id="{600BF415-FDC0-1522-DB36-3F1423EBAFC7}"/>
                </a:ext>
              </a:extLst>
            </p:cNvPr>
            <p:cNvSpPr/>
            <p:nvPr/>
          </p:nvSpPr>
          <p:spPr>
            <a:xfrm rot="5400000">
              <a:off x="6810579" y="5499808"/>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フリーフォーム 21">
              <a:extLst>
                <a:ext uri="{FF2B5EF4-FFF2-40B4-BE49-F238E27FC236}">
                  <a16:creationId xmlns:a16="http://schemas.microsoft.com/office/drawing/2014/main" id="{CB074EC7-28F5-0285-2933-14B76F5C00F0}"/>
                </a:ext>
              </a:extLst>
            </p:cNvPr>
            <p:cNvSpPr/>
            <p:nvPr/>
          </p:nvSpPr>
          <p:spPr>
            <a:xfrm rot="14211246">
              <a:off x="1869550" y="5621375"/>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テキスト ボックス 22">
              <a:extLst>
                <a:ext uri="{FF2B5EF4-FFF2-40B4-BE49-F238E27FC236}">
                  <a16:creationId xmlns:a16="http://schemas.microsoft.com/office/drawing/2014/main" id="{EA3BE6F4-22C6-FF6F-87F4-9C65226F187C}"/>
                </a:ext>
              </a:extLst>
            </p:cNvPr>
            <p:cNvSpPr txBox="1"/>
            <p:nvPr/>
          </p:nvSpPr>
          <p:spPr>
            <a:xfrm>
              <a:off x="5414201" y="1770270"/>
              <a:ext cx="752234" cy="566833"/>
            </a:xfrm>
            <a:prstGeom prst="rect">
              <a:avLst/>
            </a:prstGeom>
            <a:noFill/>
          </p:spPr>
          <p:txBody>
            <a:bodyPr wrap="none" rtlCol="0">
              <a:spAutoFit/>
            </a:bodyPr>
            <a:lstStyle/>
            <a:p>
              <a:r>
                <a:rPr kumimoji="1" lang="en-US" altLang="ja-JP" sz="2400" dirty="0">
                  <a:solidFill>
                    <a:srgbClr val="7030A0"/>
                  </a:solidFill>
                </a:rPr>
                <a:t>1/6</a:t>
              </a:r>
              <a:endParaRPr kumimoji="1" lang="ja-JP" altLang="en-US" sz="2400">
                <a:solidFill>
                  <a:srgbClr val="7030A0"/>
                </a:solidFill>
              </a:endParaRPr>
            </a:p>
          </p:txBody>
        </p:sp>
        <p:sp>
          <p:nvSpPr>
            <p:cNvPr id="25" name="テキスト ボックス 24">
              <a:extLst>
                <a:ext uri="{FF2B5EF4-FFF2-40B4-BE49-F238E27FC236}">
                  <a16:creationId xmlns:a16="http://schemas.microsoft.com/office/drawing/2014/main" id="{51E0D8C3-AA79-2483-7C84-FC4C34233D33}"/>
                </a:ext>
              </a:extLst>
            </p:cNvPr>
            <p:cNvSpPr txBox="1"/>
            <p:nvPr/>
          </p:nvSpPr>
          <p:spPr>
            <a:xfrm>
              <a:off x="2843104" y="3599515"/>
              <a:ext cx="752234" cy="566833"/>
            </a:xfrm>
            <a:prstGeom prst="rect">
              <a:avLst/>
            </a:prstGeom>
            <a:noFill/>
          </p:spPr>
          <p:txBody>
            <a:bodyPr wrap="none" rtlCol="0">
              <a:spAutoFit/>
            </a:bodyPr>
            <a:lstStyle/>
            <a:p>
              <a:r>
                <a:rPr kumimoji="1" lang="en-US" altLang="ja-JP" sz="2400" dirty="0">
                  <a:solidFill>
                    <a:srgbClr val="7030A0"/>
                  </a:solidFill>
                </a:rPr>
                <a:t>1/3</a:t>
              </a:r>
              <a:endParaRPr kumimoji="1" lang="ja-JP" altLang="en-US" sz="2400">
                <a:solidFill>
                  <a:srgbClr val="7030A0"/>
                </a:solidFill>
              </a:endParaRPr>
            </a:p>
          </p:txBody>
        </p:sp>
        <p:sp>
          <p:nvSpPr>
            <p:cNvPr id="26" name="テキスト ボックス 25">
              <a:extLst>
                <a:ext uri="{FF2B5EF4-FFF2-40B4-BE49-F238E27FC236}">
                  <a16:creationId xmlns:a16="http://schemas.microsoft.com/office/drawing/2014/main" id="{33CBE563-A004-1ACE-6B32-FC51D7BA02AC}"/>
                </a:ext>
              </a:extLst>
            </p:cNvPr>
            <p:cNvSpPr txBox="1"/>
            <p:nvPr/>
          </p:nvSpPr>
          <p:spPr>
            <a:xfrm>
              <a:off x="4849134" y="4269439"/>
              <a:ext cx="752234" cy="566833"/>
            </a:xfrm>
            <a:prstGeom prst="rect">
              <a:avLst/>
            </a:prstGeom>
            <a:noFill/>
          </p:spPr>
          <p:txBody>
            <a:bodyPr wrap="none" rtlCol="0">
              <a:spAutoFit/>
            </a:bodyPr>
            <a:lstStyle/>
            <a:p>
              <a:r>
                <a:rPr kumimoji="1" lang="en-US" altLang="ja-JP" sz="2400" dirty="0">
                  <a:solidFill>
                    <a:srgbClr val="7030A0"/>
                  </a:solidFill>
                </a:rPr>
                <a:t>1/2</a:t>
              </a:r>
              <a:endParaRPr kumimoji="1" lang="ja-JP" altLang="en-US" sz="2400">
                <a:solidFill>
                  <a:srgbClr val="7030A0"/>
                </a:solidFill>
              </a:endParaRPr>
            </a:p>
          </p:txBody>
        </p:sp>
        <p:sp>
          <p:nvSpPr>
            <p:cNvPr id="27" name="テキスト ボックス 26">
              <a:extLst>
                <a:ext uri="{FF2B5EF4-FFF2-40B4-BE49-F238E27FC236}">
                  <a16:creationId xmlns:a16="http://schemas.microsoft.com/office/drawing/2014/main" id="{C6B26070-169F-29AF-7338-B7E9023A712E}"/>
                </a:ext>
              </a:extLst>
            </p:cNvPr>
            <p:cNvSpPr txBox="1"/>
            <p:nvPr/>
          </p:nvSpPr>
          <p:spPr>
            <a:xfrm>
              <a:off x="1230562" y="5890832"/>
              <a:ext cx="752234" cy="566833"/>
            </a:xfrm>
            <a:prstGeom prst="rect">
              <a:avLst/>
            </a:prstGeom>
            <a:noFill/>
          </p:spPr>
          <p:txBody>
            <a:bodyPr wrap="none" rtlCol="0">
              <a:spAutoFit/>
            </a:bodyPr>
            <a:lstStyle/>
            <a:p>
              <a:r>
                <a:rPr kumimoji="1" lang="en-US" altLang="ja-JP" sz="2400" dirty="0">
                  <a:solidFill>
                    <a:srgbClr val="92D050"/>
                  </a:solidFill>
                </a:rPr>
                <a:t>1/3</a:t>
              </a:r>
              <a:endParaRPr kumimoji="1" lang="ja-JP" altLang="en-US" sz="2400">
                <a:solidFill>
                  <a:srgbClr val="92D050"/>
                </a:solidFill>
              </a:endParaRPr>
            </a:p>
          </p:txBody>
        </p:sp>
        <p:sp>
          <p:nvSpPr>
            <p:cNvPr id="43" name="テキスト ボックス 42">
              <a:extLst>
                <a:ext uri="{FF2B5EF4-FFF2-40B4-BE49-F238E27FC236}">
                  <a16:creationId xmlns:a16="http://schemas.microsoft.com/office/drawing/2014/main" id="{16AA2501-E4C6-3E2C-EDFF-E05865CAAC93}"/>
                </a:ext>
              </a:extLst>
            </p:cNvPr>
            <p:cNvSpPr txBox="1"/>
            <p:nvPr/>
          </p:nvSpPr>
          <p:spPr>
            <a:xfrm>
              <a:off x="7400450" y="5559531"/>
              <a:ext cx="752234" cy="566833"/>
            </a:xfrm>
            <a:prstGeom prst="rect">
              <a:avLst/>
            </a:prstGeom>
            <a:noFill/>
          </p:spPr>
          <p:txBody>
            <a:bodyPr wrap="none" rtlCol="0">
              <a:spAutoFit/>
            </a:bodyPr>
            <a:lstStyle/>
            <a:p>
              <a:r>
                <a:rPr kumimoji="1" lang="en-US" altLang="ja-JP" sz="2400" dirty="0">
                  <a:solidFill>
                    <a:srgbClr val="FFC000"/>
                  </a:solidFill>
                </a:rPr>
                <a:t>1/2</a:t>
              </a:r>
              <a:endParaRPr kumimoji="1" lang="ja-JP" altLang="en-US" sz="2400">
                <a:solidFill>
                  <a:srgbClr val="FFC000"/>
                </a:solidFill>
              </a:endParaRPr>
            </a:p>
          </p:txBody>
        </p:sp>
        <p:sp>
          <p:nvSpPr>
            <p:cNvPr id="44" name="テキスト ボックス 43">
              <a:extLst>
                <a:ext uri="{FF2B5EF4-FFF2-40B4-BE49-F238E27FC236}">
                  <a16:creationId xmlns:a16="http://schemas.microsoft.com/office/drawing/2014/main" id="{85080A09-F342-81EF-7949-8A7EFB480BC9}"/>
                </a:ext>
              </a:extLst>
            </p:cNvPr>
            <p:cNvSpPr txBox="1"/>
            <p:nvPr/>
          </p:nvSpPr>
          <p:spPr>
            <a:xfrm>
              <a:off x="3725328" y="4241857"/>
              <a:ext cx="752234" cy="566833"/>
            </a:xfrm>
            <a:prstGeom prst="rect">
              <a:avLst/>
            </a:prstGeom>
            <a:noFill/>
          </p:spPr>
          <p:txBody>
            <a:bodyPr wrap="none" rtlCol="0">
              <a:spAutoFit/>
            </a:bodyPr>
            <a:lstStyle/>
            <a:p>
              <a:r>
                <a:rPr kumimoji="1" lang="en-US" altLang="ja-JP" sz="2400" dirty="0">
                  <a:solidFill>
                    <a:srgbClr val="92D050"/>
                  </a:solidFill>
                </a:rPr>
                <a:t>1/6</a:t>
              </a:r>
              <a:endParaRPr kumimoji="1" lang="ja-JP" altLang="en-US" sz="2400">
                <a:solidFill>
                  <a:srgbClr val="92D050"/>
                </a:solidFill>
              </a:endParaRPr>
            </a:p>
          </p:txBody>
        </p:sp>
        <p:sp>
          <p:nvSpPr>
            <p:cNvPr id="45" name="テキスト ボックス 44">
              <a:extLst>
                <a:ext uri="{FF2B5EF4-FFF2-40B4-BE49-F238E27FC236}">
                  <a16:creationId xmlns:a16="http://schemas.microsoft.com/office/drawing/2014/main" id="{44737543-9FF1-1CD1-7087-ADD1AA05D332}"/>
                </a:ext>
              </a:extLst>
            </p:cNvPr>
            <p:cNvSpPr txBox="1"/>
            <p:nvPr/>
          </p:nvSpPr>
          <p:spPr>
            <a:xfrm>
              <a:off x="4204447" y="6038376"/>
              <a:ext cx="752234" cy="566833"/>
            </a:xfrm>
            <a:prstGeom prst="rect">
              <a:avLst/>
            </a:prstGeom>
            <a:noFill/>
          </p:spPr>
          <p:txBody>
            <a:bodyPr wrap="none" rtlCol="0">
              <a:spAutoFit/>
            </a:bodyPr>
            <a:lstStyle/>
            <a:p>
              <a:r>
                <a:rPr kumimoji="1" lang="en-US" altLang="ja-JP" sz="2400" dirty="0">
                  <a:solidFill>
                    <a:srgbClr val="92D050"/>
                  </a:solidFill>
                </a:rPr>
                <a:t>1/2</a:t>
              </a:r>
              <a:endParaRPr kumimoji="1" lang="ja-JP" altLang="en-US" sz="2400">
                <a:solidFill>
                  <a:srgbClr val="92D050"/>
                </a:solidFill>
              </a:endParaRPr>
            </a:p>
          </p:txBody>
        </p:sp>
        <p:sp>
          <p:nvSpPr>
            <p:cNvPr id="46" name="テキスト ボックス 45">
              <a:extLst>
                <a:ext uri="{FF2B5EF4-FFF2-40B4-BE49-F238E27FC236}">
                  <a16:creationId xmlns:a16="http://schemas.microsoft.com/office/drawing/2014/main" id="{3DAB5D66-98B8-07B3-5049-1FB363F95916}"/>
                </a:ext>
              </a:extLst>
            </p:cNvPr>
            <p:cNvSpPr txBox="1"/>
            <p:nvPr/>
          </p:nvSpPr>
          <p:spPr>
            <a:xfrm>
              <a:off x="5700621" y="3671447"/>
              <a:ext cx="752234" cy="566833"/>
            </a:xfrm>
            <a:prstGeom prst="rect">
              <a:avLst/>
            </a:prstGeom>
            <a:noFill/>
          </p:spPr>
          <p:txBody>
            <a:bodyPr wrap="none" rtlCol="0">
              <a:spAutoFit/>
            </a:bodyPr>
            <a:lstStyle/>
            <a:p>
              <a:r>
                <a:rPr kumimoji="1" lang="en-US" altLang="ja-JP" sz="2400" dirty="0">
                  <a:solidFill>
                    <a:srgbClr val="FFC000"/>
                  </a:solidFill>
                </a:rPr>
                <a:t>1/6</a:t>
              </a:r>
              <a:endParaRPr kumimoji="1" lang="ja-JP" altLang="en-US" sz="2400">
                <a:solidFill>
                  <a:srgbClr val="FFC000"/>
                </a:solidFill>
              </a:endParaRPr>
            </a:p>
          </p:txBody>
        </p:sp>
        <p:sp>
          <p:nvSpPr>
            <p:cNvPr id="47" name="テキスト ボックス 46">
              <a:extLst>
                <a:ext uri="{FF2B5EF4-FFF2-40B4-BE49-F238E27FC236}">
                  <a16:creationId xmlns:a16="http://schemas.microsoft.com/office/drawing/2014/main" id="{7C34D409-8F88-7688-3197-4E6683B346E7}"/>
                </a:ext>
              </a:extLst>
            </p:cNvPr>
            <p:cNvSpPr txBox="1"/>
            <p:nvPr/>
          </p:nvSpPr>
          <p:spPr>
            <a:xfrm>
              <a:off x="4204447" y="5060369"/>
              <a:ext cx="752234" cy="566833"/>
            </a:xfrm>
            <a:prstGeom prst="rect">
              <a:avLst/>
            </a:prstGeom>
            <a:noFill/>
          </p:spPr>
          <p:txBody>
            <a:bodyPr wrap="none" rtlCol="0">
              <a:spAutoFit/>
            </a:bodyPr>
            <a:lstStyle/>
            <a:p>
              <a:r>
                <a:rPr kumimoji="1" lang="en-US" altLang="ja-JP" sz="2400" dirty="0">
                  <a:solidFill>
                    <a:srgbClr val="FFC000"/>
                  </a:solidFill>
                </a:rPr>
                <a:t>1/3</a:t>
              </a:r>
              <a:endParaRPr kumimoji="1" lang="ja-JP" altLang="en-US" sz="2400">
                <a:solidFill>
                  <a:srgbClr val="FFC000"/>
                </a:solidFill>
              </a:endParaRPr>
            </a:p>
          </p:txBody>
        </p:sp>
      </p:grpSp>
    </p:spTree>
    <p:extLst>
      <p:ext uri="{BB962C8B-B14F-4D97-AF65-F5344CB8AC3E}">
        <p14:creationId xmlns:p14="http://schemas.microsoft.com/office/powerpoint/2010/main" val="42456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DC89E2-3F2C-42C5-5C83-4823DE34212A}"/>
              </a:ext>
            </a:extLst>
          </p:cNvPr>
          <p:cNvSpPr>
            <a:spLocks noGrp="1"/>
          </p:cNvSpPr>
          <p:nvPr>
            <p:ph type="body" sz="quarter" idx="10"/>
          </p:nvPr>
        </p:nvSpPr>
        <p:spPr/>
        <p:txBody>
          <a:bodyPr/>
          <a:lstStyle/>
          <a:p>
            <a:r>
              <a:rPr kumimoji="1" lang="ja-JP" altLang="en-US"/>
              <a:t>マルコフ連鎖</a:t>
            </a:r>
          </a:p>
        </p:txBody>
      </p:sp>
      <p:sp>
        <p:nvSpPr>
          <p:cNvPr id="4" name="テキスト ボックス 3">
            <a:extLst>
              <a:ext uri="{FF2B5EF4-FFF2-40B4-BE49-F238E27FC236}">
                <a16:creationId xmlns:a16="http://schemas.microsoft.com/office/drawing/2014/main" id="{5A096155-191F-3B6A-66EC-F1F10BB0CFE0}"/>
              </a:ext>
            </a:extLst>
          </p:cNvPr>
          <p:cNvSpPr txBox="1"/>
          <p:nvPr/>
        </p:nvSpPr>
        <p:spPr>
          <a:xfrm>
            <a:off x="755576" y="1196752"/>
            <a:ext cx="3960440" cy="1631216"/>
          </a:xfrm>
          <a:prstGeom prst="rect">
            <a:avLst/>
          </a:prstGeom>
          <a:noFill/>
        </p:spPr>
        <p:txBody>
          <a:bodyPr wrap="square">
            <a:spAutoFit/>
          </a:bodyPr>
          <a:lstStyle/>
          <a:p>
            <a:r>
              <a:rPr lang="ja-JP" altLang="en-US" sz="2000"/>
              <a:t>サイコロを振って・・・</a:t>
            </a:r>
            <a:endParaRPr lang="en-US" altLang="ja-JP" sz="2000" dirty="0"/>
          </a:p>
          <a:p>
            <a:pPr marL="285750" indent="-285750">
              <a:buFont typeface="Arial" panose="020B0604020202020204" pitchFamily="34" charset="0"/>
              <a:buChar char="•"/>
            </a:pPr>
            <a:r>
              <a:rPr lang="ja-JP" altLang="en-US" sz="2000"/>
              <a:t>マス</a:t>
            </a:r>
            <a:r>
              <a:rPr lang="en-US" altLang="ja-JP" sz="2000" dirty="0"/>
              <a:t>1</a:t>
            </a:r>
            <a:r>
              <a:rPr lang="ja-JP" altLang="en-US" sz="2000"/>
              <a:t>にいるとき</a:t>
            </a:r>
            <a:endParaRPr lang="en-US" altLang="ja-JP" sz="2000" dirty="0"/>
          </a:p>
          <a:p>
            <a:pPr marL="742950" lvl="1" indent="-285750">
              <a:buFont typeface="Arial" panose="020B0604020202020204" pitchFamily="34" charset="0"/>
              <a:buChar char="•"/>
            </a:pPr>
            <a:r>
              <a:rPr lang="en-US" altLang="ja-JP" sz="2000" dirty="0">
                <a:solidFill>
                  <a:srgbClr val="FF0000"/>
                </a:solidFill>
              </a:rPr>
              <a:t>1/6</a:t>
            </a:r>
            <a:r>
              <a:rPr lang="ja-JP" altLang="en-US" sz="2000">
                <a:solidFill>
                  <a:srgbClr val="FF0000"/>
                </a:solidFill>
              </a:rPr>
              <a:t>の確率で</a:t>
            </a:r>
            <a:r>
              <a:rPr lang="ja-JP" altLang="en-US" sz="2000"/>
              <a:t>そのまま</a:t>
            </a:r>
            <a:endParaRPr lang="en-US" altLang="ja-JP" sz="2000" dirty="0"/>
          </a:p>
          <a:p>
            <a:pPr marL="742950" lvl="1" indent="-285750">
              <a:buFont typeface="Arial" panose="020B0604020202020204" pitchFamily="34" charset="0"/>
              <a:buChar char="•"/>
            </a:pPr>
            <a:r>
              <a:rPr lang="en-US" altLang="ja-JP" sz="2000" dirty="0">
                <a:solidFill>
                  <a:srgbClr val="FF0000"/>
                </a:solidFill>
              </a:rPr>
              <a:t>1/3</a:t>
            </a:r>
            <a:r>
              <a:rPr lang="ja-JP" altLang="en-US" sz="2000">
                <a:solidFill>
                  <a:srgbClr val="FF0000"/>
                </a:solidFill>
              </a:rPr>
              <a:t>の確率で</a:t>
            </a:r>
            <a:r>
              <a:rPr lang="ja-JP" altLang="en-US" sz="2000"/>
              <a:t>マス</a:t>
            </a:r>
            <a:r>
              <a:rPr lang="en-US" altLang="ja-JP" sz="2000" dirty="0"/>
              <a:t>2</a:t>
            </a:r>
            <a:r>
              <a:rPr lang="ja-JP" altLang="en-US" sz="2000"/>
              <a:t>へ</a:t>
            </a:r>
            <a:endParaRPr lang="en-US" altLang="ja-JP" sz="2000" dirty="0"/>
          </a:p>
          <a:p>
            <a:pPr marL="742950" lvl="1" indent="-285750">
              <a:buFont typeface="Arial" panose="020B0604020202020204" pitchFamily="34" charset="0"/>
              <a:buChar char="•"/>
            </a:pPr>
            <a:r>
              <a:rPr lang="en-US" altLang="ja-JP" sz="2000" dirty="0">
                <a:solidFill>
                  <a:srgbClr val="FF0000"/>
                </a:solidFill>
              </a:rPr>
              <a:t>1/2</a:t>
            </a:r>
            <a:r>
              <a:rPr lang="ja-JP" altLang="en-US" sz="2000">
                <a:solidFill>
                  <a:srgbClr val="FF0000"/>
                </a:solidFill>
              </a:rPr>
              <a:t>の確率で</a:t>
            </a:r>
            <a:r>
              <a:rPr lang="ja-JP" altLang="en-US" sz="2000"/>
              <a:t>マス</a:t>
            </a:r>
            <a:r>
              <a:rPr lang="en-US" altLang="ja-JP" sz="2000" dirty="0"/>
              <a:t>3</a:t>
            </a:r>
            <a:r>
              <a:rPr lang="ja-JP" altLang="en-US" sz="2000"/>
              <a:t>へ</a:t>
            </a:r>
            <a:endParaRPr lang="en-US" altLang="ja-JP" sz="2000" dirty="0"/>
          </a:p>
        </p:txBody>
      </p:sp>
      <p:sp>
        <p:nvSpPr>
          <p:cNvPr id="6" name="円/楕円 5">
            <a:extLst>
              <a:ext uri="{FF2B5EF4-FFF2-40B4-BE49-F238E27FC236}">
                <a16:creationId xmlns:a16="http://schemas.microsoft.com/office/drawing/2014/main" id="{F77010FD-B046-17CE-87E4-CB83560CF56D}"/>
              </a:ext>
            </a:extLst>
          </p:cNvPr>
          <p:cNvSpPr/>
          <p:nvPr/>
        </p:nvSpPr>
        <p:spPr>
          <a:xfrm>
            <a:off x="1913525" y="2979035"/>
            <a:ext cx="690658" cy="690658"/>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2</a:t>
            </a:r>
            <a:endParaRPr kumimoji="1" lang="ja-JP" altLang="en-US" sz="4800">
              <a:solidFill>
                <a:schemeClr val="tx1"/>
              </a:solidFill>
            </a:endParaRPr>
          </a:p>
        </p:txBody>
      </p:sp>
      <p:sp>
        <p:nvSpPr>
          <p:cNvPr id="7" name="円/楕円 6">
            <a:extLst>
              <a:ext uri="{FF2B5EF4-FFF2-40B4-BE49-F238E27FC236}">
                <a16:creationId xmlns:a16="http://schemas.microsoft.com/office/drawing/2014/main" id="{85F8220F-CD66-B4A4-FD6E-0286B6CFC7EB}"/>
              </a:ext>
            </a:extLst>
          </p:cNvPr>
          <p:cNvSpPr/>
          <p:nvPr/>
        </p:nvSpPr>
        <p:spPr>
          <a:xfrm>
            <a:off x="4325114" y="2979035"/>
            <a:ext cx="690658" cy="69065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3</a:t>
            </a:r>
            <a:endParaRPr kumimoji="1" lang="ja-JP" altLang="en-US" sz="4800">
              <a:solidFill>
                <a:schemeClr val="tx1"/>
              </a:solidFill>
            </a:endParaRPr>
          </a:p>
        </p:txBody>
      </p:sp>
      <p:sp>
        <p:nvSpPr>
          <p:cNvPr id="8" name="円/楕円 7">
            <a:extLst>
              <a:ext uri="{FF2B5EF4-FFF2-40B4-BE49-F238E27FC236}">
                <a16:creationId xmlns:a16="http://schemas.microsoft.com/office/drawing/2014/main" id="{D88AB8F0-6607-EC38-99BF-65A2346B94F2}"/>
              </a:ext>
            </a:extLst>
          </p:cNvPr>
          <p:cNvSpPr/>
          <p:nvPr/>
        </p:nvSpPr>
        <p:spPr>
          <a:xfrm>
            <a:off x="3119319" y="2979035"/>
            <a:ext cx="690658" cy="690658"/>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bg1"/>
                </a:solidFill>
              </a:rPr>
              <a:t>1</a:t>
            </a:r>
            <a:endParaRPr kumimoji="1" lang="ja-JP" altLang="en-US" sz="4800">
              <a:solidFill>
                <a:schemeClr val="bg1"/>
              </a:solidFill>
            </a:endParaRPr>
          </a:p>
        </p:txBody>
      </p:sp>
      <p:sp>
        <p:nvSpPr>
          <p:cNvPr id="11" name="円/楕円 10">
            <a:extLst>
              <a:ext uri="{FF2B5EF4-FFF2-40B4-BE49-F238E27FC236}">
                <a16:creationId xmlns:a16="http://schemas.microsoft.com/office/drawing/2014/main" id="{9345437C-1526-9704-D732-E3C224AC5898}"/>
              </a:ext>
            </a:extLst>
          </p:cNvPr>
          <p:cNvSpPr/>
          <p:nvPr/>
        </p:nvSpPr>
        <p:spPr>
          <a:xfrm>
            <a:off x="1920377" y="4081156"/>
            <a:ext cx="690658" cy="690658"/>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2</a:t>
            </a:r>
            <a:endParaRPr kumimoji="1" lang="ja-JP" altLang="en-US" sz="4800">
              <a:solidFill>
                <a:schemeClr val="tx1"/>
              </a:solidFill>
            </a:endParaRPr>
          </a:p>
        </p:txBody>
      </p:sp>
      <p:sp>
        <p:nvSpPr>
          <p:cNvPr id="12" name="円/楕円 11">
            <a:extLst>
              <a:ext uri="{FF2B5EF4-FFF2-40B4-BE49-F238E27FC236}">
                <a16:creationId xmlns:a16="http://schemas.microsoft.com/office/drawing/2014/main" id="{35627D34-6AE9-9C0B-CAC6-7C97B6FD70D2}"/>
              </a:ext>
            </a:extLst>
          </p:cNvPr>
          <p:cNvSpPr/>
          <p:nvPr/>
        </p:nvSpPr>
        <p:spPr>
          <a:xfrm>
            <a:off x="3142223" y="4081156"/>
            <a:ext cx="690658" cy="690658"/>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2</a:t>
            </a:r>
            <a:endParaRPr kumimoji="1" lang="ja-JP" altLang="en-US" sz="4800">
              <a:solidFill>
                <a:schemeClr val="tx1"/>
              </a:solidFill>
            </a:endParaRPr>
          </a:p>
        </p:txBody>
      </p:sp>
      <p:sp>
        <p:nvSpPr>
          <p:cNvPr id="13" name="円/楕円 12">
            <a:extLst>
              <a:ext uri="{FF2B5EF4-FFF2-40B4-BE49-F238E27FC236}">
                <a16:creationId xmlns:a16="http://schemas.microsoft.com/office/drawing/2014/main" id="{2CAD55EC-A0FA-3F79-672A-431C8B2A2064}"/>
              </a:ext>
            </a:extLst>
          </p:cNvPr>
          <p:cNvSpPr/>
          <p:nvPr/>
        </p:nvSpPr>
        <p:spPr>
          <a:xfrm>
            <a:off x="4364069" y="4081156"/>
            <a:ext cx="690658" cy="690658"/>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2</a:t>
            </a:r>
            <a:endParaRPr kumimoji="1" lang="ja-JP" altLang="en-US" sz="4800">
              <a:solidFill>
                <a:schemeClr val="tx1"/>
              </a:solidFill>
            </a:endParaRPr>
          </a:p>
        </p:txBody>
      </p:sp>
      <p:sp>
        <p:nvSpPr>
          <p:cNvPr id="14" name="円/楕円 13">
            <a:extLst>
              <a:ext uri="{FF2B5EF4-FFF2-40B4-BE49-F238E27FC236}">
                <a16:creationId xmlns:a16="http://schemas.microsoft.com/office/drawing/2014/main" id="{66358D55-6564-881E-8C1D-A5ACEE84CB0A}"/>
              </a:ext>
            </a:extLst>
          </p:cNvPr>
          <p:cNvSpPr/>
          <p:nvPr/>
        </p:nvSpPr>
        <p:spPr>
          <a:xfrm>
            <a:off x="5580112" y="3002738"/>
            <a:ext cx="690658" cy="690658"/>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bg1"/>
                </a:solidFill>
              </a:rPr>
              <a:t>1</a:t>
            </a:r>
            <a:endParaRPr kumimoji="1" lang="ja-JP" altLang="en-US" sz="4800">
              <a:solidFill>
                <a:schemeClr val="bg1"/>
              </a:solidFill>
            </a:endParaRPr>
          </a:p>
        </p:txBody>
      </p:sp>
      <p:sp>
        <p:nvSpPr>
          <p:cNvPr id="15" name="右矢印 14">
            <a:extLst>
              <a:ext uri="{FF2B5EF4-FFF2-40B4-BE49-F238E27FC236}">
                <a16:creationId xmlns:a16="http://schemas.microsoft.com/office/drawing/2014/main" id="{B490B881-2CD4-E7FE-32B2-53ED57218C80}"/>
              </a:ext>
            </a:extLst>
          </p:cNvPr>
          <p:cNvSpPr/>
          <p:nvPr/>
        </p:nvSpPr>
        <p:spPr>
          <a:xfrm>
            <a:off x="1494173" y="3177759"/>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a:extLst>
              <a:ext uri="{FF2B5EF4-FFF2-40B4-BE49-F238E27FC236}">
                <a16:creationId xmlns:a16="http://schemas.microsoft.com/office/drawing/2014/main" id="{2251D116-CEEB-270B-D088-694A61862505}"/>
              </a:ext>
            </a:extLst>
          </p:cNvPr>
          <p:cNvSpPr/>
          <p:nvPr/>
        </p:nvSpPr>
        <p:spPr>
          <a:xfrm>
            <a:off x="1505693" y="4253362"/>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a:extLst>
              <a:ext uri="{FF2B5EF4-FFF2-40B4-BE49-F238E27FC236}">
                <a16:creationId xmlns:a16="http://schemas.microsoft.com/office/drawing/2014/main" id="{E6F165EB-36B1-AB5F-9995-0F73D7C07FB5}"/>
              </a:ext>
            </a:extLst>
          </p:cNvPr>
          <p:cNvSpPr/>
          <p:nvPr/>
        </p:nvSpPr>
        <p:spPr>
          <a:xfrm>
            <a:off x="2681731" y="3154056"/>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a:extLst>
              <a:ext uri="{FF2B5EF4-FFF2-40B4-BE49-F238E27FC236}">
                <a16:creationId xmlns:a16="http://schemas.microsoft.com/office/drawing/2014/main" id="{3FC21106-2EC0-38BB-E2BC-CC236A3401EE}"/>
              </a:ext>
            </a:extLst>
          </p:cNvPr>
          <p:cNvSpPr/>
          <p:nvPr/>
        </p:nvSpPr>
        <p:spPr>
          <a:xfrm>
            <a:off x="3887525" y="3137707"/>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a:extLst>
              <a:ext uri="{FF2B5EF4-FFF2-40B4-BE49-F238E27FC236}">
                <a16:creationId xmlns:a16="http://schemas.microsoft.com/office/drawing/2014/main" id="{BBD83EC2-C912-7398-C50E-754BB41B44F2}"/>
              </a:ext>
            </a:extLst>
          </p:cNvPr>
          <p:cNvSpPr/>
          <p:nvPr/>
        </p:nvSpPr>
        <p:spPr>
          <a:xfrm>
            <a:off x="5117922" y="3162395"/>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6F0FA9FA-1347-6ED5-31E0-F5EE3F46BAB1}"/>
              </a:ext>
            </a:extLst>
          </p:cNvPr>
          <p:cNvSpPr/>
          <p:nvPr/>
        </p:nvSpPr>
        <p:spPr>
          <a:xfrm>
            <a:off x="2694254" y="4256177"/>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a:extLst>
              <a:ext uri="{FF2B5EF4-FFF2-40B4-BE49-F238E27FC236}">
                <a16:creationId xmlns:a16="http://schemas.microsoft.com/office/drawing/2014/main" id="{B2704302-A8BD-3AF6-2B1F-F3A77E409F48}"/>
              </a:ext>
            </a:extLst>
          </p:cNvPr>
          <p:cNvSpPr/>
          <p:nvPr/>
        </p:nvSpPr>
        <p:spPr>
          <a:xfrm>
            <a:off x="3887525" y="424139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右矢印 21">
            <a:extLst>
              <a:ext uri="{FF2B5EF4-FFF2-40B4-BE49-F238E27FC236}">
                <a16:creationId xmlns:a16="http://schemas.microsoft.com/office/drawing/2014/main" id="{745BC46D-A38A-AED2-F5AF-0A059A97CD83}"/>
              </a:ext>
            </a:extLst>
          </p:cNvPr>
          <p:cNvSpPr/>
          <p:nvPr/>
        </p:nvSpPr>
        <p:spPr>
          <a:xfrm>
            <a:off x="5171231" y="4195099"/>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B697FCDF-1041-6292-3F0A-F33CF3C58507}"/>
              </a:ext>
            </a:extLst>
          </p:cNvPr>
          <p:cNvSpPr/>
          <p:nvPr/>
        </p:nvSpPr>
        <p:spPr>
          <a:xfrm>
            <a:off x="5580112" y="4030033"/>
            <a:ext cx="690658" cy="690658"/>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bg1"/>
                </a:solidFill>
              </a:rPr>
              <a:t>1</a:t>
            </a:r>
            <a:endParaRPr kumimoji="1" lang="ja-JP" altLang="en-US" sz="4800">
              <a:solidFill>
                <a:schemeClr val="bg1"/>
              </a:solidFill>
            </a:endParaRPr>
          </a:p>
        </p:txBody>
      </p:sp>
      <p:sp>
        <p:nvSpPr>
          <p:cNvPr id="24" name="テキスト ボックス 23">
            <a:extLst>
              <a:ext uri="{FF2B5EF4-FFF2-40B4-BE49-F238E27FC236}">
                <a16:creationId xmlns:a16="http://schemas.microsoft.com/office/drawing/2014/main" id="{93B51404-74D7-F4D2-13DE-3B7CC9F53EB7}"/>
              </a:ext>
            </a:extLst>
          </p:cNvPr>
          <p:cNvSpPr txBox="1"/>
          <p:nvPr/>
        </p:nvSpPr>
        <p:spPr>
          <a:xfrm>
            <a:off x="491251" y="3162395"/>
            <a:ext cx="877163" cy="369332"/>
          </a:xfrm>
          <a:prstGeom prst="rect">
            <a:avLst/>
          </a:prstGeom>
          <a:noFill/>
        </p:spPr>
        <p:txBody>
          <a:bodyPr wrap="square" rtlCol="0">
            <a:spAutoFit/>
          </a:bodyPr>
          <a:lstStyle/>
          <a:p>
            <a:r>
              <a:rPr kumimoji="1" lang="ja-JP" altLang="en-US"/>
              <a:t>・・・</a:t>
            </a:r>
          </a:p>
        </p:txBody>
      </p:sp>
      <p:sp>
        <p:nvSpPr>
          <p:cNvPr id="25" name="テキスト ボックス 24">
            <a:extLst>
              <a:ext uri="{FF2B5EF4-FFF2-40B4-BE49-F238E27FC236}">
                <a16:creationId xmlns:a16="http://schemas.microsoft.com/office/drawing/2014/main" id="{3CE4A7D2-8DB4-F124-5133-B2BF7A4C262C}"/>
              </a:ext>
            </a:extLst>
          </p:cNvPr>
          <p:cNvSpPr txBox="1"/>
          <p:nvPr/>
        </p:nvSpPr>
        <p:spPr>
          <a:xfrm>
            <a:off x="491251" y="4212674"/>
            <a:ext cx="877163" cy="369332"/>
          </a:xfrm>
          <a:prstGeom prst="rect">
            <a:avLst/>
          </a:prstGeom>
          <a:noFill/>
        </p:spPr>
        <p:txBody>
          <a:bodyPr wrap="square" rtlCol="0">
            <a:spAutoFit/>
          </a:bodyPr>
          <a:lstStyle/>
          <a:p>
            <a:r>
              <a:rPr kumimoji="1" lang="ja-JP" altLang="en-US"/>
              <a:t>・・・</a:t>
            </a:r>
          </a:p>
        </p:txBody>
      </p:sp>
      <p:sp>
        <p:nvSpPr>
          <p:cNvPr id="26" name="テキスト ボックス 25">
            <a:extLst>
              <a:ext uri="{FF2B5EF4-FFF2-40B4-BE49-F238E27FC236}">
                <a16:creationId xmlns:a16="http://schemas.microsoft.com/office/drawing/2014/main" id="{9DD10963-85B2-842E-805E-6D89A5E44298}"/>
              </a:ext>
            </a:extLst>
          </p:cNvPr>
          <p:cNvSpPr txBox="1"/>
          <p:nvPr/>
        </p:nvSpPr>
        <p:spPr>
          <a:xfrm>
            <a:off x="115664" y="4839560"/>
            <a:ext cx="8263801" cy="369332"/>
          </a:xfrm>
          <a:prstGeom prst="rect">
            <a:avLst/>
          </a:prstGeom>
          <a:noFill/>
        </p:spPr>
        <p:txBody>
          <a:bodyPr wrap="none" rtlCol="0">
            <a:spAutoFit/>
          </a:bodyPr>
          <a:lstStyle/>
          <a:p>
            <a:r>
              <a:rPr kumimoji="1" lang="ja-JP" altLang="en-US"/>
              <a:t>どのような履歴をたどっていたとしても、次の状態が現在の状態だけで決まる</a:t>
            </a:r>
          </a:p>
        </p:txBody>
      </p:sp>
      <p:sp>
        <p:nvSpPr>
          <p:cNvPr id="27" name="テキスト ボックス 26">
            <a:extLst>
              <a:ext uri="{FF2B5EF4-FFF2-40B4-BE49-F238E27FC236}">
                <a16:creationId xmlns:a16="http://schemas.microsoft.com/office/drawing/2014/main" id="{F1B7EEA4-7F3E-54A6-11C2-911F1B44A321}"/>
              </a:ext>
            </a:extLst>
          </p:cNvPr>
          <p:cNvSpPr txBox="1"/>
          <p:nvPr/>
        </p:nvSpPr>
        <p:spPr>
          <a:xfrm>
            <a:off x="136709" y="5506264"/>
            <a:ext cx="8034572" cy="707886"/>
          </a:xfrm>
          <a:prstGeom prst="rect">
            <a:avLst/>
          </a:prstGeom>
          <a:noFill/>
        </p:spPr>
        <p:txBody>
          <a:bodyPr wrap="none" rtlCol="0">
            <a:spAutoFit/>
          </a:bodyPr>
          <a:lstStyle/>
          <a:p>
            <a:r>
              <a:rPr lang="ja-JP" altLang="en-US" sz="2000"/>
              <a:t>この性質を</a:t>
            </a:r>
            <a:r>
              <a:rPr lang="ja-JP" altLang="en-US" sz="2000">
                <a:solidFill>
                  <a:srgbClr val="FF0000"/>
                </a:solidFill>
              </a:rPr>
              <a:t>マルコフ性</a:t>
            </a:r>
            <a:r>
              <a:rPr lang="en-US" altLang="ja-JP" sz="2000" dirty="0">
                <a:solidFill>
                  <a:srgbClr val="FF0000"/>
                </a:solidFill>
              </a:rPr>
              <a:t>(Markov property)</a:t>
            </a:r>
            <a:r>
              <a:rPr lang="ja-JP" altLang="en-US" sz="2000"/>
              <a:t>と呼ぶ</a:t>
            </a:r>
            <a:endParaRPr lang="en-US" altLang="ja-JP" sz="2000" dirty="0"/>
          </a:p>
          <a:p>
            <a:r>
              <a:rPr kumimoji="1" lang="ja-JP" altLang="en-US" sz="2000"/>
              <a:t>この性質を持つ状態遷移の連鎖を</a:t>
            </a:r>
            <a:r>
              <a:rPr kumimoji="1" lang="ja-JP" altLang="en-US" sz="2000">
                <a:solidFill>
                  <a:srgbClr val="FF0000"/>
                </a:solidFill>
              </a:rPr>
              <a:t>マルコフ連鎖</a:t>
            </a:r>
            <a:r>
              <a:rPr kumimoji="1" lang="en-US" altLang="ja-JP" sz="2000" dirty="0">
                <a:solidFill>
                  <a:srgbClr val="FF0000"/>
                </a:solidFill>
              </a:rPr>
              <a:t>(Markov chain)</a:t>
            </a:r>
            <a:r>
              <a:rPr kumimoji="1" lang="ja-JP" altLang="en-US" sz="2000"/>
              <a:t>と呼ぶ</a:t>
            </a:r>
          </a:p>
        </p:txBody>
      </p:sp>
    </p:spTree>
    <p:extLst>
      <p:ext uri="{BB962C8B-B14F-4D97-AF65-F5344CB8AC3E}">
        <p14:creationId xmlns:p14="http://schemas.microsoft.com/office/powerpoint/2010/main" val="198740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924637-A0C4-2122-BE70-C0A964927557}"/>
              </a:ext>
            </a:extLst>
          </p:cNvPr>
          <p:cNvSpPr>
            <a:spLocks noGrp="1"/>
          </p:cNvSpPr>
          <p:nvPr>
            <p:ph type="body" sz="quarter" idx="10"/>
          </p:nvPr>
        </p:nvSpPr>
        <p:spPr/>
        <p:txBody>
          <a:bodyPr/>
          <a:lstStyle/>
          <a:p>
            <a:r>
              <a:rPr kumimoji="1" lang="ja-JP" altLang="en-US"/>
              <a:t>マルコフ行列</a:t>
            </a:r>
          </a:p>
        </p:txBody>
      </p:sp>
      <p:sp>
        <p:nvSpPr>
          <p:cNvPr id="25" name="テキスト ボックス 24">
            <a:extLst>
              <a:ext uri="{FF2B5EF4-FFF2-40B4-BE49-F238E27FC236}">
                <a16:creationId xmlns:a16="http://schemas.microsoft.com/office/drawing/2014/main" id="{C2655D24-DCA0-FFE1-9486-3F4563A92273}"/>
              </a:ext>
            </a:extLst>
          </p:cNvPr>
          <p:cNvSpPr txBox="1"/>
          <p:nvPr/>
        </p:nvSpPr>
        <p:spPr>
          <a:xfrm>
            <a:off x="323528" y="1039267"/>
            <a:ext cx="7156126" cy="1015663"/>
          </a:xfrm>
          <a:prstGeom prst="rect">
            <a:avLst/>
          </a:prstGeom>
          <a:noFill/>
        </p:spPr>
        <p:txBody>
          <a:bodyPr wrap="none" rtlCol="0">
            <a:spAutoFit/>
          </a:bodyPr>
          <a:lstStyle/>
          <a:p>
            <a:r>
              <a:rPr kumimoji="1" lang="ja-JP" altLang="en-US" sz="2000"/>
              <a:t>以下の状態遷移図において、以下のようなことを知りたい</a:t>
            </a:r>
            <a:endParaRPr kumimoji="1" lang="en-US" altLang="ja-JP" sz="2000" dirty="0"/>
          </a:p>
          <a:p>
            <a:pPr marL="342900" indent="-342900">
              <a:buFont typeface="Arial" panose="020B0604020202020204" pitchFamily="34" charset="0"/>
              <a:buChar char="•"/>
            </a:pPr>
            <a:r>
              <a:rPr kumimoji="1" lang="ja-JP" altLang="en-US" sz="2000"/>
              <a:t>最初に状態</a:t>
            </a:r>
            <a:r>
              <a:rPr kumimoji="1" lang="en-US" altLang="ja-JP" sz="2000" dirty="0"/>
              <a:t>1</a:t>
            </a:r>
            <a:r>
              <a:rPr kumimoji="1" lang="ja-JP" altLang="en-US" sz="2000"/>
              <a:t>にいたとき、</a:t>
            </a:r>
            <a:r>
              <a:rPr kumimoji="1" lang="en-US" altLang="ja-JP" sz="2000" dirty="0"/>
              <a:t>t</a:t>
            </a:r>
            <a:r>
              <a:rPr kumimoji="1" lang="ja-JP" altLang="en-US" sz="2000"/>
              <a:t>ステップ後に各状態にいる確率</a:t>
            </a:r>
            <a:endParaRPr kumimoji="1" lang="en-US" altLang="ja-JP" sz="2000" dirty="0"/>
          </a:p>
          <a:p>
            <a:pPr marL="285750" indent="-285750">
              <a:buFont typeface="Arial" panose="020B0604020202020204" pitchFamily="34" charset="0"/>
              <a:buChar char="•"/>
            </a:pPr>
            <a:r>
              <a:rPr lang="ja-JP" altLang="en-US" sz="2000"/>
              <a:t>十分に時間が経過したとき、各状態にいる確率</a:t>
            </a:r>
            <a:endParaRPr kumimoji="1" lang="ja-JP" altLang="en-US" sz="2000"/>
          </a:p>
        </p:txBody>
      </p:sp>
      <p:grpSp>
        <p:nvGrpSpPr>
          <p:cNvPr id="48" name="グループ化 47">
            <a:extLst>
              <a:ext uri="{FF2B5EF4-FFF2-40B4-BE49-F238E27FC236}">
                <a16:creationId xmlns:a16="http://schemas.microsoft.com/office/drawing/2014/main" id="{317FB542-35CC-1618-D793-518FE82D063C}"/>
              </a:ext>
            </a:extLst>
          </p:cNvPr>
          <p:cNvGrpSpPr/>
          <p:nvPr/>
        </p:nvGrpSpPr>
        <p:grpSpPr>
          <a:xfrm>
            <a:off x="1547664" y="2492896"/>
            <a:ext cx="5637821" cy="3937884"/>
            <a:chOff x="1230562" y="1770270"/>
            <a:chExt cx="6922122" cy="4834939"/>
          </a:xfrm>
        </p:grpSpPr>
        <p:sp>
          <p:nvSpPr>
            <p:cNvPr id="49" name="円/楕円 48">
              <a:extLst>
                <a:ext uri="{FF2B5EF4-FFF2-40B4-BE49-F238E27FC236}">
                  <a16:creationId xmlns:a16="http://schemas.microsoft.com/office/drawing/2014/main" id="{62789A41-8150-57FC-5377-963B060564D2}"/>
                </a:ext>
              </a:extLst>
            </p:cNvPr>
            <p:cNvSpPr/>
            <p:nvPr/>
          </p:nvSpPr>
          <p:spPr>
            <a:xfrm>
              <a:off x="4064653" y="2564904"/>
              <a:ext cx="1014694" cy="101469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solidFill>
                    <a:schemeClr val="bg1"/>
                  </a:solidFill>
                </a:rPr>
                <a:t>1</a:t>
              </a:r>
              <a:endParaRPr kumimoji="1" lang="ja-JP" altLang="en-US" sz="5400">
                <a:solidFill>
                  <a:schemeClr val="bg1"/>
                </a:solidFill>
              </a:endParaRPr>
            </a:p>
          </p:txBody>
        </p:sp>
        <p:sp>
          <p:nvSpPr>
            <p:cNvPr id="50" name="円/楕円 49">
              <a:extLst>
                <a:ext uri="{FF2B5EF4-FFF2-40B4-BE49-F238E27FC236}">
                  <a16:creationId xmlns:a16="http://schemas.microsoft.com/office/drawing/2014/main" id="{15AC7ECB-6101-D135-BAB0-AC3011DA6F62}"/>
                </a:ext>
              </a:extLst>
            </p:cNvPr>
            <p:cNvSpPr/>
            <p:nvPr/>
          </p:nvSpPr>
          <p:spPr>
            <a:xfrm>
              <a:off x="2480477" y="5081148"/>
              <a:ext cx="1014694" cy="1014694"/>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solidFill>
                    <a:schemeClr val="tx1"/>
                  </a:solidFill>
                </a:rPr>
                <a:t>2</a:t>
              </a:r>
              <a:endParaRPr kumimoji="1" lang="ja-JP" altLang="en-US" sz="5400">
                <a:solidFill>
                  <a:schemeClr val="tx1"/>
                </a:solidFill>
              </a:endParaRPr>
            </a:p>
          </p:txBody>
        </p:sp>
        <p:sp>
          <p:nvSpPr>
            <p:cNvPr id="51" name="円/楕円 50">
              <a:extLst>
                <a:ext uri="{FF2B5EF4-FFF2-40B4-BE49-F238E27FC236}">
                  <a16:creationId xmlns:a16="http://schemas.microsoft.com/office/drawing/2014/main" id="{E867D8EB-E8C5-2FCE-1869-D964DF08C9AA}"/>
                </a:ext>
              </a:extLst>
            </p:cNvPr>
            <p:cNvSpPr/>
            <p:nvPr/>
          </p:nvSpPr>
          <p:spPr>
            <a:xfrm>
              <a:off x="5648829" y="5081148"/>
              <a:ext cx="1014694" cy="101469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solidFill>
                    <a:schemeClr val="tx1"/>
                  </a:solidFill>
                </a:rPr>
                <a:t>3</a:t>
              </a:r>
              <a:endParaRPr kumimoji="1" lang="ja-JP" altLang="en-US" sz="5400">
                <a:solidFill>
                  <a:schemeClr val="tx1"/>
                </a:solidFill>
              </a:endParaRPr>
            </a:p>
          </p:txBody>
        </p:sp>
        <p:cxnSp>
          <p:nvCxnSpPr>
            <p:cNvPr id="52" name="直線矢印コネクタ 51">
              <a:extLst>
                <a:ext uri="{FF2B5EF4-FFF2-40B4-BE49-F238E27FC236}">
                  <a16:creationId xmlns:a16="http://schemas.microsoft.com/office/drawing/2014/main" id="{9C135364-159A-371E-E674-9C57C681C974}"/>
                </a:ext>
              </a:extLst>
            </p:cNvPr>
            <p:cNvCxnSpPr/>
            <p:nvPr/>
          </p:nvCxnSpPr>
          <p:spPr>
            <a:xfrm flipH="1">
              <a:off x="3136776" y="357959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66FF0B1-E977-CE6A-A03F-E1E85710BF89}"/>
                </a:ext>
              </a:extLst>
            </p:cNvPr>
            <p:cNvCxnSpPr/>
            <p:nvPr/>
          </p:nvCxnSpPr>
          <p:spPr>
            <a:xfrm flipH="1">
              <a:off x="3495170" y="3790313"/>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0904F1CF-7CA7-F875-1960-BE4D2D0A9C4B}"/>
                </a:ext>
              </a:extLst>
            </p:cNvPr>
            <p:cNvCxnSpPr>
              <a:cxnSpLocks/>
            </p:cNvCxnSpPr>
            <p:nvPr/>
          </p:nvCxnSpPr>
          <p:spPr>
            <a:xfrm rot="17353769" flipH="1">
              <a:off x="5054305" y="378106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5DDAD7CF-70DE-164E-3F37-B48E0D649BE8}"/>
                </a:ext>
              </a:extLst>
            </p:cNvPr>
            <p:cNvCxnSpPr>
              <a:cxnSpLocks/>
            </p:cNvCxnSpPr>
            <p:nvPr/>
          </p:nvCxnSpPr>
          <p:spPr>
            <a:xfrm rot="17353769" flipH="1">
              <a:off x="5395896" y="3539945"/>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719E76B-FE17-A923-9D74-400EF9427B0F}"/>
                </a:ext>
              </a:extLst>
            </p:cNvPr>
            <p:cNvCxnSpPr>
              <a:cxnSpLocks/>
            </p:cNvCxnSpPr>
            <p:nvPr/>
          </p:nvCxnSpPr>
          <p:spPr>
            <a:xfrm flipH="1">
              <a:off x="3971630" y="5547977"/>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C615F31C-457F-481D-9D74-989165CCBC34}"/>
                </a:ext>
              </a:extLst>
            </p:cNvPr>
            <p:cNvCxnSpPr/>
            <p:nvPr/>
          </p:nvCxnSpPr>
          <p:spPr>
            <a:xfrm>
              <a:off x="3971630" y="6021288"/>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フリーフォーム 57">
              <a:extLst>
                <a:ext uri="{FF2B5EF4-FFF2-40B4-BE49-F238E27FC236}">
                  <a16:creationId xmlns:a16="http://schemas.microsoft.com/office/drawing/2014/main" id="{B674915C-1E9F-E077-2874-377044747C05}"/>
                </a:ext>
              </a:extLst>
            </p:cNvPr>
            <p:cNvSpPr/>
            <p:nvPr/>
          </p:nvSpPr>
          <p:spPr>
            <a:xfrm rot="2700000">
              <a:off x="4984048" y="2061183"/>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フリーフォーム 58">
              <a:extLst>
                <a:ext uri="{FF2B5EF4-FFF2-40B4-BE49-F238E27FC236}">
                  <a16:creationId xmlns:a16="http://schemas.microsoft.com/office/drawing/2014/main" id="{A95E6FE5-59D0-BE28-7FA6-DA831641F4C2}"/>
                </a:ext>
              </a:extLst>
            </p:cNvPr>
            <p:cNvSpPr/>
            <p:nvPr/>
          </p:nvSpPr>
          <p:spPr>
            <a:xfrm rot="5400000">
              <a:off x="6810579" y="5499808"/>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フリーフォーム 59">
              <a:extLst>
                <a:ext uri="{FF2B5EF4-FFF2-40B4-BE49-F238E27FC236}">
                  <a16:creationId xmlns:a16="http://schemas.microsoft.com/office/drawing/2014/main" id="{04F4C843-49A1-973C-F4CB-DFD3D8683AFB}"/>
                </a:ext>
              </a:extLst>
            </p:cNvPr>
            <p:cNvSpPr/>
            <p:nvPr/>
          </p:nvSpPr>
          <p:spPr>
            <a:xfrm rot="14211246">
              <a:off x="1869550" y="5621375"/>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1" name="テキスト ボックス 60">
              <a:extLst>
                <a:ext uri="{FF2B5EF4-FFF2-40B4-BE49-F238E27FC236}">
                  <a16:creationId xmlns:a16="http://schemas.microsoft.com/office/drawing/2014/main" id="{4B99BBFC-73AC-9997-A135-BA385886DEFA}"/>
                </a:ext>
              </a:extLst>
            </p:cNvPr>
            <p:cNvSpPr txBox="1"/>
            <p:nvPr/>
          </p:nvSpPr>
          <p:spPr>
            <a:xfrm>
              <a:off x="5414201" y="1770270"/>
              <a:ext cx="752234" cy="566833"/>
            </a:xfrm>
            <a:prstGeom prst="rect">
              <a:avLst/>
            </a:prstGeom>
            <a:noFill/>
          </p:spPr>
          <p:txBody>
            <a:bodyPr wrap="none" rtlCol="0">
              <a:spAutoFit/>
            </a:bodyPr>
            <a:lstStyle/>
            <a:p>
              <a:r>
                <a:rPr kumimoji="1" lang="en-US" altLang="ja-JP" sz="2400" dirty="0">
                  <a:solidFill>
                    <a:srgbClr val="7030A0"/>
                  </a:solidFill>
                </a:rPr>
                <a:t>1/6</a:t>
              </a:r>
              <a:endParaRPr kumimoji="1" lang="ja-JP" altLang="en-US" sz="2400">
                <a:solidFill>
                  <a:srgbClr val="7030A0"/>
                </a:solidFill>
              </a:endParaRPr>
            </a:p>
          </p:txBody>
        </p:sp>
        <p:sp>
          <p:nvSpPr>
            <p:cNvPr id="62" name="テキスト ボックス 61">
              <a:extLst>
                <a:ext uri="{FF2B5EF4-FFF2-40B4-BE49-F238E27FC236}">
                  <a16:creationId xmlns:a16="http://schemas.microsoft.com/office/drawing/2014/main" id="{3AF89F23-857B-90FC-BC2F-B0B45DB97A4B}"/>
                </a:ext>
              </a:extLst>
            </p:cNvPr>
            <p:cNvSpPr txBox="1"/>
            <p:nvPr/>
          </p:nvSpPr>
          <p:spPr>
            <a:xfrm>
              <a:off x="2843104" y="3599515"/>
              <a:ext cx="752234" cy="566833"/>
            </a:xfrm>
            <a:prstGeom prst="rect">
              <a:avLst/>
            </a:prstGeom>
            <a:noFill/>
          </p:spPr>
          <p:txBody>
            <a:bodyPr wrap="none" rtlCol="0">
              <a:spAutoFit/>
            </a:bodyPr>
            <a:lstStyle/>
            <a:p>
              <a:r>
                <a:rPr kumimoji="1" lang="en-US" altLang="ja-JP" sz="2400" dirty="0">
                  <a:solidFill>
                    <a:srgbClr val="7030A0"/>
                  </a:solidFill>
                </a:rPr>
                <a:t>1/3</a:t>
              </a:r>
              <a:endParaRPr kumimoji="1" lang="ja-JP" altLang="en-US" sz="2400">
                <a:solidFill>
                  <a:srgbClr val="7030A0"/>
                </a:solidFill>
              </a:endParaRPr>
            </a:p>
          </p:txBody>
        </p:sp>
        <p:sp>
          <p:nvSpPr>
            <p:cNvPr id="63" name="テキスト ボックス 62">
              <a:extLst>
                <a:ext uri="{FF2B5EF4-FFF2-40B4-BE49-F238E27FC236}">
                  <a16:creationId xmlns:a16="http://schemas.microsoft.com/office/drawing/2014/main" id="{EF6A553C-1706-4AB9-AABD-BBE88E856F27}"/>
                </a:ext>
              </a:extLst>
            </p:cNvPr>
            <p:cNvSpPr txBox="1"/>
            <p:nvPr/>
          </p:nvSpPr>
          <p:spPr>
            <a:xfrm>
              <a:off x="4849134" y="4269439"/>
              <a:ext cx="752234" cy="566833"/>
            </a:xfrm>
            <a:prstGeom prst="rect">
              <a:avLst/>
            </a:prstGeom>
            <a:noFill/>
          </p:spPr>
          <p:txBody>
            <a:bodyPr wrap="none" rtlCol="0">
              <a:spAutoFit/>
            </a:bodyPr>
            <a:lstStyle/>
            <a:p>
              <a:r>
                <a:rPr kumimoji="1" lang="en-US" altLang="ja-JP" sz="2400" dirty="0">
                  <a:solidFill>
                    <a:srgbClr val="7030A0"/>
                  </a:solidFill>
                </a:rPr>
                <a:t>1/2</a:t>
              </a:r>
              <a:endParaRPr kumimoji="1" lang="ja-JP" altLang="en-US" sz="2400">
                <a:solidFill>
                  <a:srgbClr val="7030A0"/>
                </a:solidFill>
              </a:endParaRPr>
            </a:p>
          </p:txBody>
        </p:sp>
        <p:sp>
          <p:nvSpPr>
            <p:cNvPr id="64" name="テキスト ボックス 63">
              <a:extLst>
                <a:ext uri="{FF2B5EF4-FFF2-40B4-BE49-F238E27FC236}">
                  <a16:creationId xmlns:a16="http://schemas.microsoft.com/office/drawing/2014/main" id="{C2799E1F-17F6-4B42-252E-72AAEE4E6628}"/>
                </a:ext>
              </a:extLst>
            </p:cNvPr>
            <p:cNvSpPr txBox="1"/>
            <p:nvPr/>
          </p:nvSpPr>
          <p:spPr>
            <a:xfrm>
              <a:off x="1230562" y="5890832"/>
              <a:ext cx="752234" cy="566833"/>
            </a:xfrm>
            <a:prstGeom prst="rect">
              <a:avLst/>
            </a:prstGeom>
            <a:noFill/>
          </p:spPr>
          <p:txBody>
            <a:bodyPr wrap="none" rtlCol="0">
              <a:spAutoFit/>
            </a:bodyPr>
            <a:lstStyle/>
            <a:p>
              <a:r>
                <a:rPr kumimoji="1" lang="en-US" altLang="ja-JP" sz="2400" dirty="0">
                  <a:solidFill>
                    <a:srgbClr val="92D050"/>
                  </a:solidFill>
                </a:rPr>
                <a:t>1/3</a:t>
              </a:r>
              <a:endParaRPr kumimoji="1" lang="ja-JP" altLang="en-US" sz="2400">
                <a:solidFill>
                  <a:srgbClr val="92D050"/>
                </a:solidFill>
              </a:endParaRPr>
            </a:p>
          </p:txBody>
        </p:sp>
        <p:sp>
          <p:nvSpPr>
            <p:cNvPr id="65" name="テキスト ボックス 64">
              <a:extLst>
                <a:ext uri="{FF2B5EF4-FFF2-40B4-BE49-F238E27FC236}">
                  <a16:creationId xmlns:a16="http://schemas.microsoft.com/office/drawing/2014/main" id="{03B54ED9-08A2-8D17-9873-32E222BA8686}"/>
                </a:ext>
              </a:extLst>
            </p:cNvPr>
            <p:cNvSpPr txBox="1"/>
            <p:nvPr/>
          </p:nvSpPr>
          <p:spPr>
            <a:xfrm>
              <a:off x="7400450" y="5559531"/>
              <a:ext cx="752234" cy="566833"/>
            </a:xfrm>
            <a:prstGeom prst="rect">
              <a:avLst/>
            </a:prstGeom>
            <a:noFill/>
          </p:spPr>
          <p:txBody>
            <a:bodyPr wrap="none" rtlCol="0">
              <a:spAutoFit/>
            </a:bodyPr>
            <a:lstStyle/>
            <a:p>
              <a:r>
                <a:rPr kumimoji="1" lang="en-US" altLang="ja-JP" sz="2400" dirty="0">
                  <a:solidFill>
                    <a:srgbClr val="FFC000"/>
                  </a:solidFill>
                </a:rPr>
                <a:t>1/2</a:t>
              </a:r>
              <a:endParaRPr kumimoji="1" lang="ja-JP" altLang="en-US" sz="2400">
                <a:solidFill>
                  <a:srgbClr val="FFC000"/>
                </a:solidFill>
              </a:endParaRPr>
            </a:p>
          </p:txBody>
        </p:sp>
        <p:sp>
          <p:nvSpPr>
            <p:cNvPr id="66" name="テキスト ボックス 65">
              <a:extLst>
                <a:ext uri="{FF2B5EF4-FFF2-40B4-BE49-F238E27FC236}">
                  <a16:creationId xmlns:a16="http://schemas.microsoft.com/office/drawing/2014/main" id="{28932C00-31E2-0FBA-1E65-80FE02968E16}"/>
                </a:ext>
              </a:extLst>
            </p:cNvPr>
            <p:cNvSpPr txBox="1"/>
            <p:nvPr/>
          </p:nvSpPr>
          <p:spPr>
            <a:xfrm>
              <a:off x="3725328" y="4241857"/>
              <a:ext cx="752234" cy="566833"/>
            </a:xfrm>
            <a:prstGeom prst="rect">
              <a:avLst/>
            </a:prstGeom>
            <a:noFill/>
          </p:spPr>
          <p:txBody>
            <a:bodyPr wrap="none" rtlCol="0">
              <a:spAutoFit/>
            </a:bodyPr>
            <a:lstStyle/>
            <a:p>
              <a:r>
                <a:rPr kumimoji="1" lang="en-US" altLang="ja-JP" sz="2400" dirty="0">
                  <a:solidFill>
                    <a:srgbClr val="92D050"/>
                  </a:solidFill>
                </a:rPr>
                <a:t>1/6</a:t>
              </a:r>
              <a:endParaRPr kumimoji="1" lang="ja-JP" altLang="en-US" sz="2400">
                <a:solidFill>
                  <a:srgbClr val="92D050"/>
                </a:solidFill>
              </a:endParaRPr>
            </a:p>
          </p:txBody>
        </p:sp>
        <p:sp>
          <p:nvSpPr>
            <p:cNvPr id="67" name="テキスト ボックス 66">
              <a:extLst>
                <a:ext uri="{FF2B5EF4-FFF2-40B4-BE49-F238E27FC236}">
                  <a16:creationId xmlns:a16="http://schemas.microsoft.com/office/drawing/2014/main" id="{A044A6A2-E154-E758-D20E-ACE4BC0AA476}"/>
                </a:ext>
              </a:extLst>
            </p:cNvPr>
            <p:cNvSpPr txBox="1"/>
            <p:nvPr/>
          </p:nvSpPr>
          <p:spPr>
            <a:xfrm>
              <a:off x="4204447" y="6038376"/>
              <a:ext cx="752234" cy="566833"/>
            </a:xfrm>
            <a:prstGeom prst="rect">
              <a:avLst/>
            </a:prstGeom>
            <a:noFill/>
          </p:spPr>
          <p:txBody>
            <a:bodyPr wrap="none" rtlCol="0">
              <a:spAutoFit/>
            </a:bodyPr>
            <a:lstStyle/>
            <a:p>
              <a:r>
                <a:rPr kumimoji="1" lang="en-US" altLang="ja-JP" sz="2400" dirty="0">
                  <a:solidFill>
                    <a:srgbClr val="92D050"/>
                  </a:solidFill>
                </a:rPr>
                <a:t>1/2</a:t>
              </a:r>
              <a:endParaRPr kumimoji="1" lang="ja-JP" altLang="en-US" sz="2400">
                <a:solidFill>
                  <a:srgbClr val="92D050"/>
                </a:solidFill>
              </a:endParaRPr>
            </a:p>
          </p:txBody>
        </p:sp>
        <p:sp>
          <p:nvSpPr>
            <p:cNvPr id="68" name="テキスト ボックス 67">
              <a:extLst>
                <a:ext uri="{FF2B5EF4-FFF2-40B4-BE49-F238E27FC236}">
                  <a16:creationId xmlns:a16="http://schemas.microsoft.com/office/drawing/2014/main" id="{5D2675B7-7A50-1CF1-431C-88888541C26B}"/>
                </a:ext>
              </a:extLst>
            </p:cNvPr>
            <p:cNvSpPr txBox="1"/>
            <p:nvPr/>
          </p:nvSpPr>
          <p:spPr>
            <a:xfrm>
              <a:off x="5700621" y="3671447"/>
              <a:ext cx="752234" cy="566833"/>
            </a:xfrm>
            <a:prstGeom prst="rect">
              <a:avLst/>
            </a:prstGeom>
            <a:noFill/>
          </p:spPr>
          <p:txBody>
            <a:bodyPr wrap="none" rtlCol="0">
              <a:spAutoFit/>
            </a:bodyPr>
            <a:lstStyle/>
            <a:p>
              <a:r>
                <a:rPr kumimoji="1" lang="en-US" altLang="ja-JP" sz="2400" dirty="0">
                  <a:solidFill>
                    <a:srgbClr val="FFC000"/>
                  </a:solidFill>
                </a:rPr>
                <a:t>1/6</a:t>
              </a:r>
              <a:endParaRPr kumimoji="1" lang="ja-JP" altLang="en-US" sz="2400">
                <a:solidFill>
                  <a:srgbClr val="FFC000"/>
                </a:solidFill>
              </a:endParaRPr>
            </a:p>
          </p:txBody>
        </p:sp>
        <p:sp>
          <p:nvSpPr>
            <p:cNvPr id="69" name="テキスト ボックス 68">
              <a:extLst>
                <a:ext uri="{FF2B5EF4-FFF2-40B4-BE49-F238E27FC236}">
                  <a16:creationId xmlns:a16="http://schemas.microsoft.com/office/drawing/2014/main" id="{3791258E-F8E8-86CD-17EE-028D819624E3}"/>
                </a:ext>
              </a:extLst>
            </p:cNvPr>
            <p:cNvSpPr txBox="1"/>
            <p:nvPr/>
          </p:nvSpPr>
          <p:spPr>
            <a:xfrm>
              <a:off x="4204447" y="5060369"/>
              <a:ext cx="752234" cy="566833"/>
            </a:xfrm>
            <a:prstGeom prst="rect">
              <a:avLst/>
            </a:prstGeom>
            <a:noFill/>
          </p:spPr>
          <p:txBody>
            <a:bodyPr wrap="none" rtlCol="0">
              <a:spAutoFit/>
            </a:bodyPr>
            <a:lstStyle/>
            <a:p>
              <a:r>
                <a:rPr kumimoji="1" lang="en-US" altLang="ja-JP" sz="2400" dirty="0">
                  <a:solidFill>
                    <a:srgbClr val="FFC000"/>
                  </a:solidFill>
                </a:rPr>
                <a:t>1/3</a:t>
              </a:r>
              <a:endParaRPr kumimoji="1" lang="ja-JP" altLang="en-US" sz="2400">
                <a:solidFill>
                  <a:srgbClr val="FFC000"/>
                </a:solidFill>
              </a:endParaRPr>
            </a:p>
          </p:txBody>
        </p:sp>
      </p:grpSp>
    </p:spTree>
    <p:extLst>
      <p:ext uri="{BB962C8B-B14F-4D97-AF65-F5344CB8AC3E}">
        <p14:creationId xmlns:p14="http://schemas.microsoft.com/office/powerpoint/2010/main" val="87959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4FB4D9-006D-0E17-7D68-9F83FC72323D}"/>
              </a:ext>
            </a:extLst>
          </p:cNvPr>
          <p:cNvSpPr>
            <a:spLocks noGrp="1"/>
          </p:cNvSpPr>
          <p:nvPr>
            <p:ph type="body" sz="quarter" idx="10"/>
          </p:nvPr>
        </p:nvSpPr>
        <p:spPr/>
        <p:txBody>
          <a:bodyPr/>
          <a:lstStyle/>
          <a:p>
            <a:r>
              <a:rPr kumimoji="1" lang="ja-JP" altLang="en-US"/>
              <a:t>マルコフ行列</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B2DB03D-E750-8A84-6F7B-6024F305AF2F}"/>
                  </a:ext>
                </a:extLst>
              </p:cNvPr>
              <p:cNvSpPr txBox="1"/>
              <p:nvPr/>
            </p:nvSpPr>
            <p:spPr>
              <a:xfrm>
                <a:off x="683568" y="942673"/>
                <a:ext cx="97488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FB2DB03D-E750-8A84-6F7B-6024F305AF2F}"/>
                  </a:ext>
                </a:extLst>
              </p:cNvPr>
              <p:cNvSpPr txBox="1">
                <a:spLocks noRot="1" noChangeAspect="1" noMove="1" noResize="1" noEditPoints="1" noAdjustHandles="1" noChangeArrowheads="1" noChangeShapeType="1" noTextEdit="1"/>
              </p:cNvSpPr>
              <p:nvPr/>
            </p:nvSpPr>
            <p:spPr>
              <a:xfrm>
                <a:off x="683568" y="942673"/>
                <a:ext cx="974882" cy="492443"/>
              </a:xfrm>
              <a:prstGeom prst="rect">
                <a:avLst/>
              </a:prstGeom>
              <a:blipFill>
                <a:blip r:embed="rId2"/>
                <a:stretch>
                  <a:fillRect l="-7692" r="-14103" b="-3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6871870-8BA6-C808-FD9C-ACC2E3F5678B}"/>
                  </a:ext>
                </a:extLst>
              </p:cNvPr>
              <p:cNvSpPr txBox="1"/>
              <p:nvPr/>
            </p:nvSpPr>
            <p:spPr>
              <a:xfrm>
                <a:off x="1763688" y="973451"/>
                <a:ext cx="4730398" cy="461665"/>
              </a:xfrm>
              <a:prstGeom prst="rect">
                <a:avLst/>
              </a:prstGeom>
              <a:noFill/>
            </p:spPr>
            <p:txBody>
              <a:bodyPr wrap="none" rtlCol="0">
                <a:spAutoFit/>
              </a:bodyPr>
              <a:lstStyle/>
              <a:p>
                <a:r>
                  <a:rPr kumimoji="1" lang="ja-JP" altLang="en-US" sz="2400"/>
                  <a:t>時刻</a:t>
                </a:r>
                <a14:m>
                  <m:oMath xmlns:m="http://schemas.openxmlformats.org/officeDocument/2006/math">
                    <m:r>
                      <a:rPr kumimoji="1" lang="en-US" altLang="ja-JP" sz="2400" b="0" i="1" smtClean="0">
                        <a:latin typeface="Cambria Math" panose="02040503050406030204" pitchFamily="18" charset="0"/>
                      </a:rPr>
                      <m:t>𝑡</m:t>
                    </m:r>
                  </m:oMath>
                </a14:m>
                <a:r>
                  <a:rPr kumimoji="1" lang="ja-JP" altLang="en-US" sz="2400"/>
                  <a:t>において、状態</a:t>
                </a:r>
                <a14:m>
                  <m:oMath xmlns:m="http://schemas.openxmlformats.org/officeDocument/2006/math">
                    <m:r>
                      <a:rPr kumimoji="1" lang="en-US" altLang="ja-JP" sz="2400" b="0" i="1" smtClean="0">
                        <a:latin typeface="Cambria Math" panose="02040503050406030204" pitchFamily="18" charset="0"/>
                      </a:rPr>
                      <m:t>𝑖</m:t>
                    </m:r>
                  </m:oMath>
                </a14:m>
                <a:r>
                  <a:rPr lang="ja-JP" altLang="en-US" sz="2400"/>
                  <a:t>にいる確率</a:t>
                </a:r>
                <a:endParaRPr kumimoji="1" lang="ja-JP" altLang="en-US" sz="2400"/>
              </a:p>
            </p:txBody>
          </p:sp>
        </mc:Choice>
        <mc:Fallback xmlns="">
          <p:sp>
            <p:nvSpPr>
              <p:cNvPr id="4" name="テキスト ボックス 3">
                <a:extLst>
                  <a:ext uri="{FF2B5EF4-FFF2-40B4-BE49-F238E27FC236}">
                    <a16:creationId xmlns:a16="http://schemas.microsoft.com/office/drawing/2014/main" id="{96871870-8BA6-C808-FD9C-ACC2E3F5678B}"/>
                  </a:ext>
                </a:extLst>
              </p:cNvPr>
              <p:cNvSpPr txBox="1">
                <a:spLocks noRot="1" noChangeAspect="1" noMove="1" noResize="1" noEditPoints="1" noAdjustHandles="1" noChangeArrowheads="1" noChangeShapeType="1" noTextEdit="1"/>
              </p:cNvSpPr>
              <p:nvPr/>
            </p:nvSpPr>
            <p:spPr>
              <a:xfrm>
                <a:off x="1763688" y="973451"/>
                <a:ext cx="4730398" cy="461665"/>
              </a:xfrm>
              <a:prstGeom prst="rect">
                <a:avLst/>
              </a:prstGeom>
              <a:blipFill>
                <a:blip r:embed="rId3"/>
                <a:stretch>
                  <a:fillRect l="-1872" t="-10811" r="-1070"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9465BC-3282-8CD0-91E4-47D756B5A097}"/>
                  </a:ext>
                </a:extLst>
              </p:cNvPr>
              <p:cNvSpPr txBox="1"/>
              <p:nvPr/>
            </p:nvSpPr>
            <p:spPr>
              <a:xfrm>
                <a:off x="1645671" y="3887858"/>
                <a:ext cx="5167440" cy="2081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smtClean="0">
                              <a:solidFill>
                                <a:srgbClr val="7030A0"/>
                              </a:solidFill>
                              <a:latin typeface="Cambria Math" panose="02040503050406030204" pitchFamily="18" charset="0"/>
                            </a:rPr>
                          </m:ctrlPr>
                        </m:fPr>
                        <m:num>
                          <m:r>
                            <a:rPr lang="en-US" altLang="ja-JP" sz="2400" i="1">
                              <a:solidFill>
                                <a:srgbClr val="7030A0"/>
                              </a:solidFill>
                              <a:latin typeface="Cambria Math" panose="02040503050406030204" pitchFamily="18" charset="0"/>
                            </a:rPr>
                            <m:t>1</m:t>
                          </m:r>
                        </m:num>
                        <m:den>
                          <m:r>
                            <a:rPr lang="en-US" altLang="ja-JP" sz="2400" i="1">
                              <a:solidFill>
                                <a:srgbClr val="7030A0"/>
                              </a:solidFill>
                              <a:latin typeface="Cambria Math" panose="02040503050406030204" pitchFamily="18" charset="0"/>
                            </a:rPr>
                            <m:t>6</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r>
                        <a:rPr lang="en-US" altLang="ja-JP" sz="2400" i="1">
                          <a:latin typeface="Cambria Math" panose="02040503050406030204" pitchFamily="18" charset="0"/>
                        </a:rPr>
                        <m:t>+</m:t>
                      </m:r>
                      <m:f>
                        <m:fPr>
                          <m:ctrlPr>
                            <a:rPr lang="en-US" altLang="ja-JP" sz="2400" i="1" smtClean="0">
                              <a:solidFill>
                                <a:srgbClr val="92D050"/>
                              </a:solidFill>
                              <a:latin typeface="Cambria Math" panose="02040503050406030204" pitchFamily="18" charset="0"/>
                            </a:rPr>
                          </m:ctrlPr>
                        </m:fPr>
                        <m:num>
                          <m:r>
                            <a:rPr lang="en-US" altLang="ja-JP" sz="2400" i="1">
                              <a:solidFill>
                                <a:srgbClr val="92D050"/>
                              </a:solidFill>
                              <a:latin typeface="Cambria Math" panose="02040503050406030204" pitchFamily="18" charset="0"/>
                            </a:rPr>
                            <m:t>1</m:t>
                          </m:r>
                        </m:num>
                        <m:den>
                          <m:r>
                            <a:rPr lang="en-US" altLang="ja-JP" sz="2400" i="1">
                              <a:solidFill>
                                <a:srgbClr val="92D050"/>
                              </a:solidFill>
                              <a:latin typeface="Cambria Math" panose="02040503050406030204" pitchFamily="18" charset="0"/>
                            </a:rPr>
                            <m:t>6</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2</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r>
                        <a:rPr lang="en-US" altLang="ja-JP" sz="2400" i="1">
                          <a:latin typeface="Cambria Math" panose="02040503050406030204" pitchFamily="18" charset="0"/>
                        </a:rPr>
                        <m:t>+</m:t>
                      </m:r>
                      <m:f>
                        <m:fPr>
                          <m:ctrlPr>
                            <a:rPr lang="en-US" altLang="ja-JP" sz="2400" i="1" smtClean="0">
                              <a:solidFill>
                                <a:srgbClr val="FFC000"/>
                              </a:solidFill>
                              <a:latin typeface="Cambria Math" panose="02040503050406030204" pitchFamily="18" charset="0"/>
                            </a:rPr>
                          </m:ctrlPr>
                        </m:fPr>
                        <m:num>
                          <m:r>
                            <a:rPr lang="en-US" altLang="ja-JP" sz="2400" i="1">
                              <a:solidFill>
                                <a:srgbClr val="FFC000"/>
                              </a:solidFill>
                              <a:latin typeface="Cambria Math" panose="02040503050406030204" pitchFamily="18" charset="0"/>
                            </a:rPr>
                            <m:t>1</m:t>
                          </m:r>
                        </m:num>
                        <m:den>
                          <m:r>
                            <a:rPr lang="en-US" altLang="ja-JP" sz="2400" i="1">
                              <a:solidFill>
                                <a:srgbClr val="FFC000"/>
                              </a:solidFill>
                              <a:latin typeface="Cambria Math" panose="02040503050406030204" pitchFamily="18" charset="0"/>
                            </a:rPr>
                            <m:t>6</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3</m:t>
                          </m:r>
                        </m:sub>
                      </m:sSub>
                      <m:r>
                        <a:rPr lang="en-US" altLang="ja-JP" sz="2400" i="1">
                          <a:latin typeface="Cambria Math" panose="02040503050406030204" pitchFamily="18" charset="0"/>
                        </a:rPr>
                        <m:t>(</m:t>
                      </m:r>
                      <m:r>
                        <a:rPr lang="en-US" altLang="ja-JP" sz="2400" i="1">
                          <a:latin typeface="Cambria Math" panose="02040503050406030204" pitchFamily="18" charset="0"/>
                        </a:rPr>
                        <m:t>𝑡</m:t>
                      </m:r>
                      <m:r>
                        <a:rPr lang="en-US" altLang="ja-JP" sz="2400" i="1">
                          <a:latin typeface="Cambria Math" panose="02040503050406030204" pitchFamily="18" charset="0"/>
                        </a:rPr>
                        <m:t>)</m:t>
                      </m:r>
                    </m:oMath>
                  </m:oMathPara>
                </a14:m>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2</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f>
                        <m:fPr>
                          <m:ctrlPr>
                            <a:rPr kumimoji="1" lang="en-US" altLang="ja-JP" sz="2400" b="0" i="1" smtClean="0">
                              <a:solidFill>
                                <a:srgbClr val="7030A0"/>
                              </a:solidFill>
                              <a:latin typeface="Cambria Math" panose="02040503050406030204" pitchFamily="18" charset="0"/>
                            </a:rPr>
                          </m:ctrlPr>
                        </m:fPr>
                        <m:num>
                          <m:r>
                            <a:rPr kumimoji="1" lang="en-US" altLang="ja-JP" sz="2400" b="0" i="1" smtClean="0">
                              <a:solidFill>
                                <a:srgbClr val="7030A0"/>
                              </a:solidFill>
                              <a:latin typeface="Cambria Math" panose="02040503050406030204" pitchFamily="18" charset="0"/>
                            </a:rPr>
                            <m:t>1</m:t>
                          </m:r>
                        </m:num>
                        <m:den>
                          <m:r>
                            <a:rPr kumimoji="1" lang="en-US" altLang="ja-JP" sz="2400" b="0" i="1" smtClean="0">
                              <a:solidFill>
                                <a:srgbClr val="7030A0"/>
                              </a:solidFill>
                              <a:latin typeface="Cambria Math" panose="02040503050406030204" pitchFamily="18" charset="0"/>
                            </a:rPr>
                            <m:t>3</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f>
                        <m:fPr>
                          <m:ctrlPr>
                            <a:rPr kumimoji="1" lang="en-US" altLang="ja-JP" sz="2400" b="0" i="1" smtClean="0">
                              <a:solidFill>
                                <a:srgbClr val="92D050"/>
                              </a:solidFill>
                              <a:latin typeface="Cambria Math" panose="02040503050406030204" pitchFamily="18" charset="0"/>
                            </a:rPr>
                          </m:ctrlPr>
                        </m:fPr>
                        <m:num>
                          <m:r>
                            <a:rPr kumimoji="1" lang="en-US" altLang="ja-JP" sz="2400" b="0" i="1" smtClean="0">
                              <a:solidFill>
                                <a:srgbClr val="92D050"/>
                              </a:solidFill>
                              <a:latin typeface="Cambria Math" panose="02040503050406030204" pitchFamily="18" charset="0"/>
                            </a:rPr>
                            <m:t>1</m:t>
                          </m:r>
                        </m:num>
                        <m:den>
                          <m:r>
                            <a:rPr kumimoji="1" lang="en-US" altLang="ja-JP" sz="2400" b="0" i="1" smtClean="0">
                              <a:solidFill>
                                <a:srgbClr val="92D050"/>
                              </a:solidFill>
                              <a:latin typeface="Cambria Math" panose="02040503050406030204" pitchFamily="18" charset="0"/>
                            </a:rPr>
                            <m:t>3</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2</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f>
                        <m:fPr>
                          <m:ctrlPr>
                            <a:rPr kumimoji="1" lang="en-US" altLang="ja-JP" sz="2400" b="0" i="1" smtClean="0">
                              <a:solidFill>
                                <a:srgbClr val="FFC000"/>
                              </a:solidFill>
                              <a:latin typeface="Cambria Math" panose="02040503050406030204" pitchFamily="18" charset="0"/>
                            </a:rPr>
                          </m:ctrlPr>
                        </m:fPr>
                        <m:num>
                          <m:r>
                            <a:rPr kumimoji="1" lang="en-US" altLang="ja-JP" sz="2400" b="0" i="1" smtClean="0">
                              <a:solidFill>
                                <a:srgbClr val="FFC000"/>
                              </a:solidFill>
                              <a:latin typeface="Cambria Math" panose="02040503050406030204" pitchFamily="18" charset="0"/>
                            </a:rPr>
                            <m:t>1</m:t>
                          </m:r>
                        </m:num>
                        <m:den>
                          <m:r>
                            <a:rPr kumimoji="1" lang="en-US" altLang="ja-JP" sz="2400" b="0" i="1" smtClean="0">
                              <a:solidFill>
                                <a:srgbClr val="FFC000"/>
                              </a:solidFill>
                              <a:latin typeface="Cambria Math" panose="02040503050406030204" pitchFamily="18" charset="0"/>
                            </a:rPr>
                            <m:t>3</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3</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f>
                        <m:fPr>
                          <m:ctrlPr>
                            <a:rPr kumimoji="1" lang="en-US" altLang="ja-JP" sz="2400" b="0" i="1" smtClean="0">
                              <a:solidFill>
                                <a:srgbClr val="7030A0"/>
                              </a:solidFill>
                              <a:latin typeface="Cambria Math" panose="02040503050406030204" pitchFamily="18" charset="0"/>
                            </a:rPr>
                          </m:ctrlPr>
                        </m:fPr>
                        <m:num>
                          <m:r>
                            <a:rPr kumimoji="1" lang="en-US" altLang="ja-JP" sz="2400" b="0" i="1" smtClean="0">
                              <a:solidFill>
                                <a:srgbClr val="7030A0"/>
                              </a:solidFill>
                              <a:latin typeface="Cambria Math" panose="02040503050406030204" pitchFamily="18" charset="0"/>
                            </a:rPr>
                            <m:t>1</m:t>
                          </m:r>
                        </m:num>
                        <m:den>
                          <m:r>
                            <a:rPr kumimoji="1" lang="en-US" altLang="ja-JP" sz="2400" b="0" i="1" smtClean="0">
                              <a:solidFill>
                                <a:srgbClr val="7030A0"/>
                              </a:solidFill>
                              <a:latin typeface="Cambria Math" panose="02040503050406030204" pitchFamily="18" charset="0"/>
                            </a:rPr>
                            <m:t>6</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f>
                        <m:fPr>
                          <m:ctrlPr>
                            <a:rPr kumimoji="1" lang="en-US" altLang="ja-JP" sz="2400" b="0" i="1" smtClean="0">
                              <a:solidFill>
                                <a:srgbClr val="92D050"/>
                              </a:solidFill>
                              <a:latin typeface="Cambria Math" panose="02040503050406030204" pitchFamily="18" charset="0"/>
                            </a:rPr>
                          </m:ctrlPr>
                        </m:fPr>
                        <m:num>
                          <m:r>
                            <a:rPr kumimoji="1" lang="en-US" altLang="ja-JP" sz="2400" b="0" i="1" smtClean="0">
                              <a:solidFill>
                                <a:srgbClr val="92D050"/>
                              </a:solidFill>
                              <a:latin typeface="Cambria Math" panose="02040503050406030204" pitchFamily="18" charset="0"/>
                            </a:rPr>
                            <m:t>1</m:t>
                          </m:r>
                        </m:num>
                        <m:den>
                          <m:r>
                            <a:rPr kumimoji="1" lang="en-US" altLang="ja-JP" sz="2400" b="0" i="1" smtClean="0">
                              <a:solidFill>
                                <a:srgbClr val="92D050"/>
                              </a:solidFill>
                              <a:latin typeface="Cambria Math" panose="02040503050406030204" pitchFamily="18" charset="0"/>
                            </a:rPr>
                            <m:t>2</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2</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f>
                        <m:fPr>
                          <m:ctrlPr>
                            <a:rPr kumimoji="1" lang="en-US" altLang="ja-JP" sz="2400" b="0" i="1" smtClean="0">
                              <a:solidFill>
                                <a:srgbClr val="FFC000"/>
                              </a:solidFill>
                              <a:latin typeface="Cambria Math" panose="02040503050406030204" pitchFamily="18" charset="0"/>
                            </a:rPr>
                          </m:ctrlPr>
                        </m:fPr>
                        <m:num>
                          <m:r>
                            <a:rPr kumimoji="1" lang="en-US" altLang="ja-JP" sz="2400" b="0" i="1" smtClean="0">
                              <a:solidFill>
                                <a:srgbClr val="FFC000"/>
                              </a:solidFill>
                              <a:latin typeface="Cambria Math" panose="02040503050406030204" pitchFamily="18" charset="0"/>
                            </a:rPr>
                            <m:t>1</m:t>
                          </m:r>
                        </m:num>
                        <m:den>
                          <m:r>
                            <a:rPr kumimoji="1" lang="en-US" altLang="ja-JP" sz="2400" b="0" i="1" smtClean="0">
                              <a:solidFill>
                                <a:srgbClr val="FFC000"/>
                              </a:solidFill>
                              <a:latin typeface="Cambria Math" panose="02040503050406030204" pitchFamily="18" charset="0"/>
                            </a:rPr>
                            <m:t>2</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50" name="テキスト ボックス 49">
                <a:extLst>
                  <a:ext uri="{FF2B5EF4-FFF2-40B4-BE49-F238E27FC236}">
                    <a16:creationId xmlns:a16="http://schemas.microsoft.com/office/drawing/2014/main" id="{5E9465BC-3282-8CD0-91E4-47D756B5A097}"/>
                  </a:ext>
                </a:extLst>
              </p:cNvPr>
              <p:cNvSpPr txBox="1">
                <a:spLocks noRot="1" noChangeAspect="1" noMove="1" noResize="1" noEditPoints="1" noAdjustHandles="1" noChangeArrowheads="1" noChangeShapeType="1" noTextEdit="1"/>
              </p:cNvSpPr>
              <p:nvPr/>
            </p:nvSpPr>
            <p:spPr>
              <a:xfrm>
                <a:off x="1645671" y="3887858"/>
                <a:ext cx="5167440" cy="2081532"/>
              </a:xfrm>
              <a:prstGeom prst="rect">
                <a:avLst/>
              </a:prstGeom>
              <a:blipFill>
                <a:blip r:embed="rId4"/>
                <a:stretch>
                  <a:fillRect l="-735" t="-610" r="-1471" b="-426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518BC864-8755-A5A6-90C8-667854DFB8C7}"/>
              </a:ext>
            </a:extLst>
          </p:cNvPr>
          <p:cNvSpPr txBox="1"/>
          <p:nvPr/>
        </p:nvSpPr>
        <p:spPr>
          <a:xfrm>
            <a:off x="899592" y="6087190"/>
            <a:ext cx="4493538" cy="461665"/>
          </a:xfrm>
          <a:prstGeom prst="rect">
            <a:avLst/>
          </a:prstGeom>
          <a:noFill/>
        </p:spPr>
        <p:txBody>
          <a:bodyPr wrap="none" rtlCol="0">
            <a:spAutoFit/>
          </a:bodyPr>
          <a:lstStyle/>
          <a:p>
            <a:r>
              <a:rPr kumimoji="1" lang="ja-JP" altLang="en-US" sz="2400"/>
              <a:t>行列とベクトルの形にかけそう</a:t>
            </a:r>
          </a:p>
        </p:txBody>
      </p:sp>
      <p:grpSp>
        <p:nvGrpSpPr>
          <p:cNvPr id="52" name="グループ化 51">
            <a:extLst>
              <a:ext uri="{FF2B5EF4-FFF2-40B4-BE49-F238E27FC236}">
                <a16:creationId xmlns:a16="http://schemas.microsoft.com/office/drawing/2014/main" id="{41B667F4-6DE8-AB5D-FFDD-5E63ACC4AEE7}"/>
              </a:ext>
            </a:extLst>
          </p:cNvPr>
          <p:cNvGrpSpPr/>
          <p:nvPr/>
        </p:nvGrpSpPr>
        <p:grpSpPr>
          <a:xfrm>
            <a:off x="2987824" y="1711496"/>
            <a:ext cx="2936584" cy="2030002"/>
            <a:chOff x="1230562" y="1770270"/>
            <a:chExt cx="7087598" cy="4899517"/>
          </a:xfrm>
        </p:grpSpPr>
        <p:sp>
          <p:nvSpPr>
            <p:cNvPr id="53" name="円/楕円 52">
              <a:extLst>
                <a:ext uri="{FF2B5EF4-FFF2-40B4-BE49-F238E27FC236}">
                  <a16:creationId xmlns:a16="http://schemas.microsoft.com/office/drawing/2014/main" id="{C5383E99-19D5-B462-C955-3B15749D43FC}"/>
                </a:ext>
              </a:extLst>
            </p:cNvPr>
            <p:cNvSpPr/>
            <p:nvPr/>
          </p:nvSpPr>
          <p:spPr>
            <a:xfrm>
              <a:off x="4064653" y="2564904"/>
              <a:ext cx="1014694" cy="101469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1</a:t>
              </a:r>
              <a:endParaRPr kumimoji="1" lang="ja-JP" altLang="en-US" sz="2800">
                <a:solidFill>
                  <a:schemeClr val="bg1"/>
                </a:solidFill>
              </a:endParaRPr>
            </a:p>
          </p:txBody>
        </p:sp>
        <p:sp>
          <p:nvSpPr>
            <p:cNvPr id="54" name="円/楕円 53">
              <a:extLst>
                <a:ext uri="{FF2B5EF4-FFF2-40B4-BE49-F238E27FC236}">
                  <a16:creationId xmlns:a16="http://schemas.microsoft.com/office/drawing/2014/main" id="{ECD19664-C528-0873-4F94-062B6C225965}"/>
                </a:ext>
              </a:extLst>
            </p:cNvPr>
            <p:cNvSpPr/>
            <p:nvPr/>
          </p:nvSpPr>
          <p:spPr>
            <a:xfrm>
              <a:off x="2480477" y="5081148"/>
              <a:ext cx="1014694" cy="1014694"/>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a:t>
              </a:r>
              <a:endParaRPr kumimoji="1" lang="ja-JP" altLang="en-US" sz="2800">
                <a:solidFill>
                  <a:schemeClr val="tx1"/>
                </a:solidFill>
              </a:endParaRPr>
            </a:p>
          </p:txBody>
        </p:sp>
        <p:sp>
          <p:nvSpPr>
            <p:cNvPr id="55" name="円/楕円 54">
              <a:extLst>
                <a:ext uri="{FF2B5EF4-FFF2-40B4-BE49-F238E27FC236}">
                  <a16:creationId xmlns:a16="http://schemas.microsoft.com/office/drawing/2014/main" id="{047CE342-CAF5-6BBB-C66F-6616C500F000}"/>
                </a:ext>
              </a:extLst>
            </p:cNvPr>
            <p:cNvSpPr/>
            <p:nvPr/>
          </p:nvSpPr>
          <p:spPr>
            <a:xfrm>
              <a:off x="5648829" y="5081148"/>
              <a:ext cx="1014694" cy="101469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a:t>
              </a:r>
              <a:endParaRPr kumimoji="1" lang="ja-JP" altLang="en-US" sz="2800">
                <a:solidFill>
                  <a:schemeClr val="tx1"/>
                </a:solidFill>
              </a:endParaRPr>
            </a:p>
          </p:txBody>
        </p:sp>
        <p:cxnSp>
          <p:nvCxnSpPr>
            <p:cNvPr id="56" name="直線矢印コネクタ 55">
              <a:extLst>
                <a:ext uri="{FF2B5EF4-FFF2-40B4-BE49-F238E27FC236}">
                  <a16:creationId xmlns:a16="http://schemas.microsoft.com/office/drawing/2014/main" id="{BCC67E4B-193E-31F5-2EBA-41898F28D2FC}"/>
                </a:ext>
              </a:extLst>
            </p:cNvPr>
            <p:cNvCxnSpPr/>
            <p:nvPr/>
          </p:nvCxnSpPr>
          <p:spPr>
            <a:xfrm flipH="1">
              <a:off x="3136776" y="357959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9A44299-741F-51C5-CDF3-DD44499E9B25}"/>
                </a:ext>
              </a:extLst>
            </p:cNvPr>
            <p:cNvCxnSpPr/>
            <p:nvPr/>
          </p:nvCxnSpPr>
          <p:spPr>
            <a:xfrm flipH="1">
              <a:off x="3495170" y="3790313"/>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946DB80B-3D1D-0934-7798-E15365CD0D82}"/>
                </a:ext>
              </a:extLst>
            </p:cNvPr>
            <p:cNvCxnSpPr>
              <a:cxnSpLocks/>
            </p:cNvCxnSpPr>
            <p:nvPr/>
          </p:nvCxnSpPr>
          <p:spPr>
            <a:xfrm rot="17353769" flipH="1">
              <a:off x="5054305" y="3781068"/>
              <a:ext cx="716789" cy="10801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AC5794D8-1CB9-731F-53CC-C1786F09CDF6}"/>
                </a:ext>
              </a:extLst>
            </p:cNvPr>
            <p:cNvCxnSpPr>
              <a:cxnSpLocks/>
            </p:cNvCxnSpPr>
            <p:nvPr/>
          </p:nvCxnSpPr>
          <p:spPr>
            <a:xfrm rot="17353769" flipH="1">
              <a:off x="5395896" y="3539945"/>
              <a:ext cx="716789" cy="108012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D82D05EC-BE84-9A60-AC1D-98E68C294FBF}"/>
                </a:ext>
              </a:extLst>
            </p:cNvPr>
            <p:cNvCxnSpPr>
              <a:cxnSpLocks/>
            </p:cNvCxnSpPr>
            <p:nvPr/>
          </p:nvCxnSpPr>
          <p:spPr>
            <a:xfrm flipH="1">
              <a:off x="3971630" y="5547977"/>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D45ECC76-B5D5-FBFE-B3B5-2B44AE21C05C}"/>
                </a:ext>
              </a:extLst>
            </p:cNvPr>
            <p:cNvCxnSpPr/>
            <p:nvPr/>
          </p:nvCxnSpPr>
          <p:spPr>
            <a:xfrm>
              <a:off x="3971630" y="6021288"/>
              <a:ext cx="124515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フリーフォーム 61">
              <a:extLst>
                <a:ext uri="{FF2B5EF4-FFF2-40B4-BE49-F238E27FC236}">
                  <a16:creationId xmlns:a16="http://schemas.microsoft.com/office/drawing/2014/main" id="{BAC35619-AFCB-8E13-1040-2912730EA45C}"/>
                </a:ext>
              </a:extLst>
            </p:cNvPr>
            <p:cNvSpPr/>
            <p:nvPr/>
          </p:nvSpPr>
          <p:spPr>
            <a:xfrm rot="2700000">
              <a:off x="4984048" y="2061183"/>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3" name="フリーフォーム 62">
              <a:extLst>
                <a:ext uri="{FF2B5EF4-FFF2-40B4-BE49-F238E27FC236}">
                  <a16:creationId xmlns:a16="http://schemas.microsoft.com/office/drawing/2014/main" id="{7D899C1E-7631-1135-0C9B-214846844D3B}"/>
                </a:ext>
              </a:extLst>
            </p:cNvPr>
            <p:cNvSpPr/>
            <p:nvPr/>
          </p:nvSpPr>
          <p:spPr>
            <a:xfrm rot="5400000">
              <a:off x="6810579" y="5499808"/>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4" name="フリーフォーム 63">
              <a:extLst>
                <a:ext uri="{FF2B5EF4-FFF2-40B4-BE49-F238E27FC236}">
                  <a16:creationId xmlns:a16="http://schemas.microsoft.com/office/drawing/2014/main" id="{A271C009-E075-293C-0981-48CA75D065BE}"/>
                </a:ext>
              </a:extLst>
            </p:cNvPr>
            <p:cNvSpPr/>
            <p:nvPr/>
          </p:nvSpPr>
          <p:spPr>
            <a:xfrm rot="14211246">
              <a:off x="1869550" y="5621375"/>
              <a:ext cx="569984" cy="504222"/>
            </a:xfrm>
            <a:custGeom>
              <a:avLst/>
              <a:gdLst>
                <a:gd name="connsiteX0" fmla="*/ 340243 w 994728"/>
                <a:gd name="connsiteY0" fmla="*/ 904555 h 904555"/>
                <a:gd name="connsiteX1" fmla="*/ 3912 w 994728"/>
                <a:gd name="connsiteY1" fmla="*/ 347507 h 904555"/>
                <a:gd name="connsiteX2" fmla="*/ 539940 w 994728"/>
                <a:gd name="connsiteY2" fmla="*/ 665 h 904555"/>
                <a:gd name="connsiteX3" fmla="*/ 991884 w 994728"/>
                <a:gd name="connsiteY3" fmla="*/ 431590 h 904555"/>
                <a:gd name="connsiteX4" fmla="*/ 697595 w 994728"/>
                <a:gd name="connsiteY4" fmla="*/ 830983 h 904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728" h="904555">
                  <a:moveTo>
                    <a:pt x="340243" y="904555"/>
                  </a:moveTo>
                  <a:cubicBezTo>
                    <a:pt x="155436" y="701355"/>
                    <a:pt x="-29371" y="498155"/>
                    <a:pt x="3912" y="347507"/>
                  </a:cubicBezTo>
                  <a:cubicBezTo>
                    <a:pt x="37195" y="196859"/>
                    <a:pt x="375278" y="-13349"/>
                    <a:pt x="539940" y="665"/>
                  </a:cubicBezTo>
                  <a:cubicBezTo>
                    <a:pt x="704602" y="14679"/>
                    <a:pt x="965608" y="293204"/>
                    <a:pt x="991884" y="431590"/>
                  </a:cubicBezTo>
                  <a:cubicBezTo>
                    <a:pt x="1018160" y="569976"/>
                    <a:pt x="857877" y="700479"/>
                    <a:pt x="697595" y="830983"/>
                  </a:cubicBezTo>
                </a:path>
              </a:pathLst>
            </a:custGeom>
            <a:noFill/>
            <a:ln>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5" name="テキスト ボックス 64">
              <a:extLst>
                <a:ext uri="{FF2B5EF4-FFF2-40B4-BE49-F238E27FC236}">
                  <a16:creationId xmlns:a16="http://schemas.microsoft.com/office/drawing/2014/main" id="{91B1921A-3C2C-CA91-8887-F1F34B831F8F}"/>
                </a:ext>
              </a:extLst>
            </p:cNvPr>
            <p:cNvSpPr txBox="1"/>
            <p:nvPr/>
          </p:nvSpPr>
          <p:spPr>
            <a:xfrm>
              <a:off x="5414201" y="1770270"/>
              <a:ext cx="917710" cy="631410"/>
            </a:xfrm>
            <a:prstGeom prst="rect">
              <a:avLst/>
            </a:prstGeom>
            <a:noFill/>
          </p:spPr>
          <p:txBody>
            <a:bodyPr wrap="none" rtlCol="0">
              <a:spAutoFit/>
            </a:bodyPr>
            <a:lstStyle/>
            <a:p>
              <a:r>
                <a:rPr kumimoji="1" lang="en-US" altLang="ja-JP" sz="1100" dirty="0">
                  <a:solidFill>
                    <a:srgbClr val="7030A0"/>
                  </a:solidFill>
                </a:rPr>
                <a:t>1/6</a:t>
              </a:r>
              <a:endParaRPr kumimoji="1" lang="ja-JP" altLang="en-US" sz="1100">
                <a:solidFill>
                  <a:srgbClr val="7030A0"/>
                </a:solidFill>
              </a:endParaRPr>
            </a:p>
          </p:txBody>
        </p:sp>
        <p:sp>
          <p:nvSpPr>
            <p:cNvPr id="66" name="テキスト ボックス 65">
              <a:extLst>
                <a:ext uri="{FF2B5EF4-FFF2-40B4-BE49-F238E27FC236}">
                  <a16:creationId xmlns:a16="http://schemas.microsoft.com/office/drawing/2014/main" id="{7A41F6CD-DEC7-BD35-FD85-82AF039598F4}"/>
                </a:ext>
              </a:extLst>
            </p:cNvPr>
            <p:cNvSpPr txBox="1"/>
            <p:nvPr/>
          </p:nvSpPr>
          <p:spPr>
            <a:xfrm>
              <a:off x="2843104" y="3599516"/>
              <a:ext cx="917710" cy="631410"/>
            </a:xfrm>
            <a:prstGeom prst="rect">
              <a:avLst/>
            </a:prstGeom>
            <a:noFill/>
          </p:spPr>
          <p:txBody>
            <a:bodyPr wrap="none" rtlCol="0">
              <a:spAutoFit/>
            </a:bodyPr>
            <a:lstStyle/>
            <a:p>
              <a:r>
                <a:rPr kumimoji="1" lang="en-US" altLang="ja-JP" sz="1100" dirty="0">
                  <a:solidFill>
                    <a:srgbClr val="7030A0"/>
                  </a:solidFill>
                </a:rPr>
                <a:t>1/3</a:t>
              </a:r>
              <a:endParaRPr kumimoji="1" lang="ja-JP" altLang="en-US" sz="1100">
                <a:solidFill>
                  <a:srgbClr val="7030A0"/>
                </a:solidFill>
              </a:endParaRPr>
            </a:p>
          </p:txBody>
        </p:sp>
        <p:sp>
          <p:nvSpPr>
            <p:cNvPr id="67" name="テキスト ボックス 66">
              <a:extLst>
                <a:ext uri="{FF2B5EF4-FFF2-40B4-BE49-F238E27FC236}">
                  <a16:creationId xmlns:a16="http://schemas.microsoft.com/office/drawing/2014/main" id="{B6C87C58-5DC2-206D-A9B9-83A8B4F6959C}"/>
                </a:ext>
              </a:extLst>
            </p:cNvPr>
            <p:cNvSpPr txBox="1"/>
            <p:nvPr/>
          </p:nvSpPr>
          <p:spPr>
            <a:xfrm>
              <a:off x="4849133" y="4269439"/>
              <a:ext cx="917710" cy="631410"/>
            </a:xfrm>
            <a:prstGeom prst="rect">
              <a:avLst/>
            </a:prstGeom>
            <a:noFill/>
          </p:spPr>
          <p:txBody>
            <a:bodyPr wrap="none" rtlCol="0">
              <a:spAutoFit/>
            </a:bodyPr>
            <a:lstStyle/>
            <a:p>
              <a:r>
                <a:rPr kumimoji="1" lang="en-US" altLang="ja-JP" sz="1100" dirty="0">
                  <a:solidFill>
                    <a:srgbClr val="7030A0"/>
                  </a:solidFill>
                </a:rPr>
                <a:t>1/2</a:t>
              </a:r>
              <a:endParaRPr kumimoji="1" lang="ja-JP" altLang="en-US" sz="1100">
                <a:solidFill>
                  <a:srgbClr val="7030A0"/>
                </a:solidFill>
              </a:endParaRPr>
            </a:p>
          </p:txBody>
        </p:sp>
        <p:sp>
          <p:nvSpPr>
            <p:cNvPr id="68" name="テキスト ボックス 67">
              <a:extLst>
                <a:ext uri="{FF2B5EF4-FFF2-40B4-BE49-F238E27FC236}">
                  <a16:creationId xmlns:a16="http://schemas.microsoft.com/office/drawing/2014/main" id="{68ED9CC4-EE92-C850-2EE1-855EE9413F15}"/>
                </a:ext>
              </a:extLst>
            </p:cNvPr>
            <p:cNvSpPr txBox="1"/>
            <p:nvPr/>
          </p:nvSpPr>
          <p:spPr>
            <a:xfrm>
              <a:off x="1230562" y="5890832"/>
              <a:ext cx="917710" cy="631410"/>
            </a:xfrm>
            <a:prstGeom prst="rect">
              <a:avLst/>
            </a:prstGeom>
            <a:noFill/>
          </p:spPr>
          <p:txBody>
            <a:bodyPr wrap="none" rtlCol="0">
              <a:spAutoFit/>
            </a:bodyPr>
            <a:lstStyle/>
            <a:p>
              <a:r>
                <a:rPr kumimoji="1" lang="en-US" altLang="ja-JP" sz="1100" dirty="0">
                  <a:solidFill>
                    <a:srgbClr val="92D050"/>
                  </a:solidFill>
                </a:rPr>
                <a:t>1/3</a:t>
              </a:r>
              <a:endParaRPr kumimoji="1" lang="ja-JP" altLang="en-US" sz="1100">
                <a:solidFill>
                  <a:srgbClr val="92D050"/>
                </a:solidFill>
              </a:endParaRPr>
            </a:p>
          </p:txBody>
        </p:sp>
        <p:sp>
          <p:nvSpPr>
            <p:cNvPr id="69" name="テキスト ボックス 68">
              <a:extLst>
                <a:ext uri="{FF2B5EF4-FFF2-40B4-BE49-F238E27FC236}">
                  <a16:creationId xmlns:a16="http://schemas.microsoft.com/office/drawing/2014/main" id="{B8A934F7-09E3-1577-5F94-544046121235}"/>
                </a:ext>
              </a:extLst>
            </p:cNvPr>
            <p:cNvSpPr txBox="1"/>
            <p:nvPr/>
          </p:nvSpPr>
          <p:spPr>
            <a:xfrm>
              <a:off x="7400450" y="5559533"/>
              <a:ext cx="917710" cy="631410"/>
            </a:xfrm>
            <a:prstGeom prst="rect">
              <a:avLst/>
            </a:prstGeom>
            <a:noFill/>
          </p:spPr>
          <p:txBody>
            <a:bodyPr wrap="none" rtlCol="0">
              <a:spAutoFit/>
            </a:bodyPr>
            <a:lstStyle/>
            <a:p>
              <a:r>
                <a:rPr kumimoji="1" lang="en-US" altLang="ja-JP" sz="1100" dirty="0">
                  <a:solidFill>
                    <a:srgbClr val="FFC000"/>
                  </a:solidFill>
                </a:rPr>
                <a:t>1/2</a:t>
              </a:r>
              <a:endParaRPr kumimoji="1" lang="ja-JP" altLang="en-US" sz="1100">
                <a:solidFill>
                  <a:srgbClr val="FFC000"/>
                </a:solidFill>
              </a:endParaRPr>
            </a:p>
          </p:txBody>
        </p:sp>
        <p:sp>
          <p:nvSpPr>
            <p:cNvPr id="70" name="テキスト ボックス 69">
              <a:extLst>
                <a:ext uri="{FF2B5EF4-FFF2-40B4-BE49-F238E27FC236}">
                  <a16:creationId xmlns:a16="http://schemas.microsoft.com/office/drawing/2014/main" id="{D15F830A-7E3E-6D97-144F-90750FBEAF26}"/>
                </a:ext>
              </a:extLst>
            </p:cNvPr>
            <p:cNvSpPr txBox="1"/>
            <p:nvPr/>
          </p:nvSpPr>
          <p:spPr>
            <a:xfrm>
              <a:off x="3725328" y="4241857"/>
              <a:ext cx="917710" cy="631410"/>
            </a:xfrm>
            <a:prstGeom prst="rect">
              <a:avLst/>
            </a:prstGeom>
            <a:noFill/>
          </p:spPr>
          <p:txBody>
            <a:bodyPr wrap="none" rtlCol="0">
              <a:spAutoFit/>
            </a:bodyPr>
            <a:lstStyle/>
            <a:p>
              <a:r>
                <a:rPr kumimoji="1" lang="en-US" altLang="ja-JP" sz="1100" dirty="0">
                  <a:solidFill>
                    <a:srgbClr val="92D050"/>
                  </a:solidFill>
                </a:rPr>
                <a:t>1/6</a:t>
              </a:r>
              <a:endParaRPr kumimoji="1" lang="ja-JP" altLang="en-US" sz="1100">
                <a:solidFill>
                  <a:srgbClr val="92D050"/>
                </a:solidFill>
              </a:endParaRPr>
            </a:p>
          </p:txBody>
        </p:sp>
        <p:sp>
          <p:nvSpPr>
            <p:cNvPr id="71" name="テキスト ボックス 70">
              <a:extLst>
                <a:ext uri="{FF2B5EF4-FFF2-40B4-BE49-F238E27FC236}">
                  <a16:creationId xmlns:a16="http://schemas.microsoft.com/office/drawing/2014/main" id="{3B53E99E-9BFE-C99D-7811-851214D1FC7D}"/>
                </a:ext>
              </a:extLst>
            </p:cNvPr>
            <p:cNvSpPr txBox="1"/>
            <p:nvPr/>
          </p:nvSpPr>
          <p:spPr>
            <a:xfrm>
              <a:off x="4204447" y="6038377"/>
              <a:ext cx="917710" cy="631410"/>
            </a:xfrm>
            <a:prstGeom prst="rect">
              <a:avLst/>
            </a:prstGeom>
            <a:noFill/>
          </p:spPr>
          <p:txBody>
            <a:bodyPr wrap="none" rtlCol="0">
              <a:spAutoFit/>
            </a:bodyPr>
            <a:lstStyle/>
            <a:p>
              <a:r>
                <a:rPr kumimoji="1" lang="en-US" altLang="ja-JP" sz="1100" dirty="0">
                  <a:solidFill>
                    <a:srgbClr val="92D050"/>
                  </a:solidFill>
                </a:rPr>
                <a:t>1/2</a:t>
              </a:r>
              <a:endParaRPr kumimoji="1" lang="ja-JP" altLang="en-US" sz="1100">
                <a:solidFill>
                  <a:srgbClr val="92D050"/>
                </a:solidFill>
              </a:endParaRPr>
            </a:p>
          </p:txBody>
        </p:sp>
        <p:sp>
          <p:nvSpPr>
            <p:cNvPr id="72" name="テキスト ボックス 71">
              <a:extLst>
                <a:ext uri="{FF2B5EF4-FFF2-40B4-BE49-F238E27FC236}">
                  <a16:creationId xmlns:a16="http://schemas.microsoft.com/office/drawing/2014/main" id="{4FF047A7-0D79-C701-C97F-457F11092401}"/>
                </a:ext>
              </a:extLst>
            </p:cNvPr>
            <p:cNvSpPr txBox="1"/>
            <p:nvPr/>
          </p:nvSpPr>
          <p:spPr>
            <a:xfrm>
              <a:off x="5700622" y="3671447"/>
              <a:ext cx="917710" cy="631410"/>
            </a:xfrm>
            <a:prstGeom prst="rect">
              <a:avLst/>
            </a:prstGeom>
            <a:noFill/>
          </p:spPr>
          <p:txBody>
            <a:bodyPr wrap="none" rtlCol="0">
              <a:spAutoFit/>
            </a:bodyPr>
            <a:lstStyle/>
            <a:p>
              <a:r>
                <a:rPr kumimoji="1" lang="en-US" altLang="ja-JP" sz="1100" dirty="0">
                  <a:solidFill>
                    <a:srgbClr val="FFC000"/>
                  </a:solidFill>
                </a:rPr>
                <a:t>1/6</a:t>
              </a:r>
              <a:endParaRPr kumimoji="1" lang="ja-JP" altLang="en-US" sz="1100">
                <a:solidFill>
                  <a:srgbClr val="FFC000"/>
                </a:solidFill>
              </a:endParaRPr>
            </a:p>
          </p:txBody>
        </p:sp>
        <p:sp>
          <p:nvSpPr>
            <p:cNvPr id="73" name="テキスト ボックス 72">
              <a:extLst>
                <a:ext uri="{FF2B5EF4-FFF2-40B4-BE49-F238E27FC236}">
                  <a16:creationId xmlns:a16="http://schemas.microsoft.com/office/drawing/2014/main" id="{D7CA5732-1E51-88B1-64F0-C1D69405B004}"/>
                </a:ext>
              </a:extLst>
            </p:cNvPr>
            <p:cNvSpPr txBox="1"/>
            <p:nvPr/>
          </p:nvSpPr>
          <p:spPr>
            <a:xfrm>
              <a:off x="4204447" y="5060367"/>
              <a:ext cx="917710" cy="631410"/>
            </a:xfrm>
            <a:prstGeom prst="rect">
              <a:avLst/>
            </a:prstGeom>
            <a:noFill/>
          </p:spPr>
          <p:txBody>
            <a:bodyPr wrap="none" rtlCol="0">
              <a:spAutoFit/>
            </a:bodyPr>
            <a:lstStyle/>
            <a:p>
              <a:r>
                <a:rPr kumimoji="1" lang="en-US" altLang="ja-JP" sz="1100" dirty="0">
                  <a:solidFill>
                    <a:srgbClr val="FFC000"/>
                  </a:solidFill>
                </a:rPr>
                <a:t>1/3</a:t>
              </a:r>
              <a:endParaRPr kumimoji="1" lang="ja-JP" altLang="en-US" sz="1100">
                <a:solidFill>
                  <a:srgbClr val="FFC000"/>
                </a:solidFill>
              </a:endParaRPr>
            </a:p>
          </p:txBody>
        </p:sp>
      </p:grpSp>
    </p:spTree>
    <p:extLst>
      <p:ext uri="{BB962C8B-B14F-4D97-AF65-F5344CB8AC3E}">
        <p14:creationId xmlns:p14="http://schemas.microsoft.com/office/powerpoint/2010/main" val="131002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7A17A-0F63-B347-0C29-0F75FF998A47}"/>
              </a:ext>
            </a:extLst>
          </p:cNvPr>
          <p:cNvSpPr>
            <a:spLocks noGrp="1"/>
          </p:cNvSpPr>
          <p:nvPr>
            <p:ph type="body" sz="quarter" idx="10"/>
          </p:nvPr>
        </p:nvSpPr>
        <p:spPr/>
        <p:txBody>
          <a:bodyPr/>
          <a:lstStyle/>
          <a:p>
            <a:r>
              <a:rPr kumimoji="1" lang="ja-JP" altLang="en-US"/>
              <a:t>マルコフ行列</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2AE69D-FCBF-D176-4EA4-9759DE7496D9}"/>
                  </a:ext>
                </a:extLst>
              </p:cNvPr>
              <p:cNvSpPr txBox="1"/>
              <p:nvPr/>
            </p:nvSpPr>
            <p:spPr>
              <a:xfrm>
                <a:off x="683568" y="1124744"/>
                <a:ext cx="2155014" cy="1189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𝑝</m:t>
                                    </m:r>
                                  </m:e>
                                  <m:sub>
                                    <m:r>
                                      <m:rPr>
                                        <m:brk m:alnAt="7"/>
                                      </m:rPr>
                                      <a:rPr lang="en-US" altLang="ja-JP" sz="2400" b="0" i="1" smtClean="0">
                                        <a:latin typeface="Cambria Math" panose="02040503050406030204" pitchFamily="18" charset="0"/>
                                      </a:rPr>
                                      <m:t>1</m:t>
                                    </m:r>
                                  </m:sub>
                                </m:sSub>
                                <m:d>
                                  <m:dPr>
                                    <m:ctrlPr>
                                      <a:rPr lang="en-US" altLang="ja-JP" sz="2400" b="0" i="1" smtClean="0">
                                        <a:latin typeface="Cambria Math" panose="02040503050406030204" pitchFamily="18" charset="0"/>
                                      </a:rPr>
                                    </m:ctrlPr>
                                  </m:dPr>
                                  <m:e>
                                    <m:r>
                                      <m:rPr>
                                        <m:brk m:alnAt="7"/>
                                      </m:rPr>
                                      <a:rPr lang="en-US" altLang="ja-JP" sz="2400" b="0" i="1" smtClean="0">
                                        <a:latin typeface="Cambria Math" panose="02040503050406030204" pitchFamily="18" charset="0"/>
                                      </a:rPr>
                                      <m:t>𝑡</m:t>
                                    </m:r>
                                  </m:e>
                                </m:d>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e>
                            </m:mr>
                          </m:m>
                        </m:e>
                      </m:d>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FF2AE69D-FCBF-D176-4EA4-9759DE7496D9}"/>
                  </a:ext>
                </a:extLst>
              </p:cNvPr>
              <p:cNvSpPr txBox="1">
                <a:spLocks noRot="1" noChangeAspect="1" noMove="1" noResize="1" noEditPoints="1" noAdjustHandles="1" noChangeArrowheads="1" noChangeShapeType="1" noTextEdit="1"/>
              </p:cNvSpPr>
              <p:nvPr/>
            </p:nvSpPr>
            <p:spPr>
              <a:xfrm>
                <a:off x="683568" y="1124744"/>
                <a:ext cx="2155014" cy="1189043"/>
              </a:xfrm>
              <a:prstGeom prst="rect">
                <a:avLst/>
              </a:prstGeom>
              <a:blipFill>
                <a:blip r:embed="rId2"/>
                <a:stretch>
                  <a:fillRect l="-2339" b="-736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1C4396F-A522-181E-9019-B35BF24346BB}"/>
              </a:ext>
            </a:extLst>
          </p:cNvPr>
          <p:cNvSpPr txBox="1"/>
          <p:nvPr/>
        </p:nvSpPr>
        <p:spPr>
          <a:xfrm>
            <a:off x="3057328" y="1488432"/>
            <a:ext cx="3962944" cy="461665"/>
          </a:xfrm>
          <a:prstGeom prst="rect">
            <a:avLst/>
          </a:prstGeom>
          <a:noFill/>
        </p:spPr>
        <p:txBody>
          <a:bodyPr wrap="none" rtlCol="0">
            <a:spAutoFit/>
          </a:bodyPr>
          <a:lstStyle/>
          <a:p>
            <a:r>
              <a:rPr kumimoji="1" lang="ja-JP" altLang="en-US" sz="2400"/>
              <a:t>時刻</a:t>
            </a:r>
            <a:r>
              <a:rPr kumimoji="1" lang="en-US" altLang="ja-JP" sz="2400" dirty="0"/>
              <a:t>t</a:t>
            </a:r>
            <a:r>
              <a:rPr kumimoji="1" lang="ja-JP" altLang="en-US" sz="2400"/>
              <a:t>における状態ベクトル</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F914D4C-EA64-A1A8-450E-4FE3749A4614}"/>
                  </a:ext>
                </a:extLst>
              </p:cNvPr>
              <p:cNvSpPr txBox="1"/>
              <p:nvPr/>
            </p:nvSpPr>
            <p:spPr>
              <a:xfrm>
                <a:off x="2627784" y="2769496"/>
                <a:ext cx="362150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𝑝</m:t>
                          </m:r>
                        </m:e>
                      </m:acc>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+1</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𝑀</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𝑝</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F914D4C-EA64-A1A8-450E-4FE3749A4614}"/>
                  </a:ext>
                </a:extLst>
              </p:cNvPr>
              <p:cNvSpPr txBox="1">
                <a:spLocks noRot="1" noChangeAspect="1" noMove="1" noResize="1" noEditPoints="1" noAdjustHandles="1" noChangeArrowheads="1" noChangeShapeType="1" noTextEdit="1"/>
              </p:cNvSpPr>
              <p:nvPr/>
            </p:nvSpPr>
            <p:spPr>
              <a:xfrm>
                <a:off x="2627784" y="2769496"/>
                <a:ext cx="3621504" cy="553998"/>
              </a:xfrm>
              <a:prstGeom prst="rect">
                <a:avLst/>
              </a:prstGeom>
              <a:blipFill>
                <a:blip r:embed="rId3"/>
                <a:stretch>
                  <a:fillRect l="-2091" t="-31111" r="-3484"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B40C825-D04D-72B5-6DAC-C84F769DF927}"/>
                  </a:ext>
                </a:extLst>
              </p:cNvPr>
              <p:cNvSpPr txBox="1"/>
              <p:nvPr/>
            </p:nvSpPr>
            <p:spPr>
              <a:xfrm>
                <a:off x="1593102" y="3779204"/>
                <a:ext cx="4826771" cy="1620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𝑀</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3"/>
                                    <m:mcJc m:val="center"/>
                                  </m:mcPr>
                                </m:mc>
                              </m:mcs>
                              <m:ctrlPr>
                                <a:rPr lang="en-US" altLang="ja-JP" sz="3600" i="1">
                                  <a:latin typeface="Cambria Math" panose="02040503050406030204" pitchFamily="18" charset="0"/>
                                </a:rPr>
                              </m:ctrlPr>
                            </m:mPr>
                            <m:mr>
                              <m:e>
                                <m:r>
                                  <m:rPr>
                                    <m:brk m:alnAt="7"/>
                                  </m:rPr>
                                  <a:rPr lang="en-US" altLang="ja-JP" sz="3600" b="0" i="1" smtClean="0">
                                    <a:latin typeface="Cambria Math" panose="02040503050406030204" pitchFamily="18" charset="0"/>
                                  </a:rPr>
                                  <m:t>1</m:t>
                                </m:r>
                                <m:r>
                                  <a:rPr lang="en-US" altLang="ja-JP" sz="3600" b="0" i="1" smtClean="0">
                                    <a:latin typeface="Cambria Math" panose="02040503050406030204" pitchFamily="18" charset="0"/>
                                  </a:rPr>
                                  <m:t>/6</m:t>
                                </m:r>
                              </m:e>
                              <m:e>
                                <m:r>
                                  <a:rPr lang="en-US" altLang="ja-JP" sz="3600" b="0" i="1" smtClean="0">
                                    <a:latin typeface="Cambria Math" panose="02040503050406030204" pitchFamily="18" charset="0"/>
                                  </a:rPr>
                                  <m:t>1/6</m:t>
                                </m:r>
                              </m:e>
                              <m:e>
                                <m:r>
                                  <a:rPr lang="en-US" altLang="ja-JP" sz="3600" b="0" i="1" smtClean="0">
                                    <a:latin typeface="Cambria Math" panose="02040503050406030204" pitchFamily="18" charset="0"/>
                                  </a:rPr>
                                  <m:t>1/6</m:t>
                                </m:r>
                              </m:e>
                            </m:mr>
                            <m:mr>
                              <m:e>
                                <m:r>
                                  <a:rPr lang="en-US" altLang="ja-JP" sz="3600" b="0" i="1" smtClean="0">
                                    <a:latin typeface="Cambria Math" panose="02040503050406030204" pitchFamily="18" charset="0"/>
                                  </a:rPr>
                                  <m:t>1/3</m:t>
                                </m:r>
                              </m:e>
                              <m:e>
                                <m:r>
                                  <a:rPr lang="en-US" altLang="ja-JP" sz="3600" b="0" i="1" smtClean="0">
                                    <a:latin typeface="Cambria Math" panose="02040503050406030204" pitchFamily="18" charset="0"/>
                                  </a:rPr>
                                  <m:t>1/3</m:t>
                                </m:r>
                              </m:e>
                              <m:e>
                                <m:r>
                                  <a:rPr lang="en-US" altLang="ja-JP" sz="3600" b="0" i="1" smtClean="0">
                                    <a:latin typeface="Cambria Math" panose="02040503050406030204" pitchFamily="18" charset="0"/>
                                  </a:rPr>
                                  <m:t>1/3</m:t>
                                </m:r>
                              </m:e>
                            </m:mr>
                            <m:mr>
                              <m:e>
                                <m:r>
                                  <a:rPr lang="en-US" altLang="ja-JP" sz="3600" b="0" i="1" smtClean="0">
                                    <a:latin typeface="Cambria Math" panose="02040503050406030204" pitchFamily="18" charset="0"/>
                                  </a:rPr>
                                  <m:t>1/6</m:t>
                                </m:r>
                              </m:e>
                              <m:e>
                                <m:r>
                                  <a:rPr lang="en-US" altLang="ja-JP" sz="3600" b="0" i="1" smtClean="0">
                                    <a:latin typeface="Cambria Math" panose="02040503050406030204" pitchFamily="18" charset="0"/>
                                  </a:rPr>
                                  <m:t>1/2</m:t>
                                </m:r>
                              </m:e>
                              <m:e>
                                <m:r>
                                  <a:rPr lang="en-US" altLang="ja-JP" sz="3600" b="0" i="1" smtClean="0">
                                    <a:latin typeface="Cambria Math" panose="02040503050406030204" pitchFamily="18" charset="0"/>
                                  </a:rPr>
                                  <m:t>1/2</m:t>
                                </m:r>
                              </m:e>
                            </m:mr>
                          </m:m>
                        </m:e>
                      </m:d>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AB40C825-D04D-72B5-6DAC-C84F769DF927}"/>
                  </a:ext>
                </a:extLst>
              </p:cNvPr>
              <p:cNvSpPr txBox="1">
                <a:spLocks noRot="1" noChangeAspect="1" noMove="1" noResize="1" noEditPoints="1" noAdjustHandles="1" noChangeArrowheads="1" noChangeShapeType="1" noTextEdit="1"/>
              </p:cNvSpPr>
              <p:nvPr/>
            </p:nvSpPr>
            <p:spPr>
              <a:xfrm>
                <a:off x="1593102" y="3779204"/>
                <a:ext cx="4826771" cy="1620700"/>
              </a:xfrm>
              <a:prstGeom prst="rect">
                <a:avLst/>
              </a:prstGeom>
              <a:blipFill>
                <a:blip r:embed="rId4"/>
                <a:stretch>
                  <a:fillRect l="-1312" t="-2326" b="-1240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C46CC1-E44B-46E3-9ED2-2F85B454AD2D}"/>
              </a:ext>
            </a:extLst>
          </p:cNvPr>
          <p:cNvSpPr txBox="1"/>
          <p:nvPr/>
        </p:nvSpPr>
        <p:spPr>
          <a:xfrm>
            <a:off x="456180" y="4358721"/>
            <a:ext cx="1107996" cy="461665"/>
          </a:xfrm>
          <a:prstGeom prst="rect">
            <a:avLst/>
          </a:prstGeom>
          <a:noFill/>
        </p:spPr>
        <p:txBody>
          <a:bodyPr wrap="none" rtlCol="0">
            <a:spAutoFit/>
          </a:bodyPr>
          <a:lstStyle/>
          <a:p>
            <a:r>
              <a:rPr lang="ja-JP" altLang="en-US" sz="2400"/>
              <a:t>ただし</a:t>
            </a:r>
            <a:endParaRPr kumimoji="1" lang="ja-JP" altLang="en-US" sz="2400"/>
          </a:p>
        </p:txBody>
      </p:sp>
      <p:sp>
        <p:nvSpPr>
          <p:cNvPr id="8" name="テキスト ボックス 7">
            <a:extLst>
              <a:ext uri="{FF2B5EF4-FFF2-40B4-BE49-F238E27FC236}">
                <a16:creationId xmlns:a16="http://schemas.microsoft.com/office/drawing/2014/main" id="{06C73032-8394-6712-E6E7-BBD724106D89}"/>
              </a:ext>
            </a:extLst>
          </p:cNvPr>
          <p:cNvSpPr txBox="1"/>
          <p:nvPr/>
        </p:nvSpPr>
        <p:spPr>
          <a:xfrm>
            <a:off x="467544" y="5847655"/>
            <a:ext cx="7776488" cy="461665"/>
          </a:xfrm>
          <a:prstGeom prst="rect">
            <a:avLst/>
          </a:prstGeom>
          <a:noFill/>
        </p:spPr>
        <p:txBody>
          <a:bodyPr wrap="none" rtlCol="0">
            <a:spAutoFit/>
          </a:bodyPr>
          <a:lstStyle/>
          <a:p>
            <a:r>
              <a:rPr lang="ja-JP" altLang="en-US" sz="2400"/>
              <a:t>この行列を</a:t>
            </a:r>
            <a:r>
              <a:rPr lang="ja-JP" altLang="en-US" sz="2400">
                <a:solidFill>
                  <a:srgbClr val="FF0000"/>
                </a:solidFill>
              </a:rPr>
              <a:t>マルコフ行列</a:t>
            </a:r>
            <a:r>
              <a:rPr lang="en-US" altLang="ja-JP" sz="2400" dirty="0"/>
              <a:t>(</a:t>
            </a:r>
            <a:r>
              <a:rPr lang="ja-JP" altLang="en-US" sz="2400"/>
              <a:t>もしくは遷移確率行列</a:t>
            </a:r>
            <a:r>
              <a:rPr lang="en-US" altLang="ja-JP" sz="2400" dirty="0"/>
              <a:t>)</a:t>
            </a:r>
            <a:r>
              <a:rPr lang="ja-JP" altLang="en-US" sz="2400"/>
              <a:t>と呼ぶ</a:t>
            </a:r>
            <a:endParaRPr kumimoji="1" lang="ja-JP" altLang="en-US" sz="2400"/>
          </a:p>
        </p:txBody>
      </p:sp>
    </p:spTree>
    <p:extLst>
      <p:ext uri="{BB962C8B-B14F-4D97-AF65-F5344CB8AC3E}">
        <p14:creationId xmlns:p14="http://schemas.microsoft.com/office/powerpoint/2010/main" val="2675861494"/>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6183</TotalTime>
  <Words>2619</Words>
  <Application>Microsoft Macintosh PowerPoint</Application>
  <PresentationFormat>画面に合わせる (4:3)</PresentationFormat>
  <Paragraphs>464</Paragraphs>
  <Slides>38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38</vt:i4>
      </vt:variant>
    </vt:vector>
  </HeadingPairs>
  <TitlesOfParts>
    <vt:vector size="42" baseType="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938</cp:revision>
  <dcterms:created xsi:type="dcterms:W3CDTF">2019-01-02T05:23:01Z</dcterms:created>
  <dcterms:modified xsi:type="dcterms:W3CDTF">2024-05-02T11:06:59Z</dcterms:modified>
</cp:coreProperties>
</file>