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65"/>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60" r:id="rId23"/>
    <p:sldId id="361" r:id="rId24"/>
    <p:sldId id="359" r:id="rId25"/>
    <p:sldId id="363" r:id="rId26"/>
    <p:sldId id="364" r:id="rId27"/>
    <p:sldId id="365" r:id="rId28"/>
    <p:sldId id="362" r:id="rId29"/>
    <p:sldId id="366" r:id="rId30"/>
    <p:sldId id="367" r:id="rId31"/>
    <p:sldId id="368" r:id="rId32"/>
    <p:sldId id="369" r:id="rId33"/>
    <p:sldId id="370" r:id="rId34"/>
    <p:sldId id="371" r:id="rId35"/>
    <p:sldId id="372" r:id="rId36"/>
    <p:sldId id="373" r:id="rId37"/>
    <p:sldId id="376" r:id="rId38"/>
    <p:sldId id="374" r:id="rId39"/>
    <p:sldId id="377" r:id="rId40"/>
    <p:sldId id="375" r:id="rId41"/>
    <p:sldId id="378" r:id="rId42"/>
    <p:sldId id="379" r:id="rId43"/>
    <p:sldId id="380" r:id="rId44"/>
    <p:sldId id="381" r:id="rId45"/>
    <p:sldId id="382" r:id="rId46"/>
    <p:sldId id="383" r:id="rId47"/>
    <p:sldId id="384" r:id="rId48"/>
    <p:sldId id="385" r:id="rId49"/>
    <p:sldId id="386" r:id="rId50"/>
    <p:sldId id="387" r:id="rId51"/>
    <p:sldId id="388" r:id="rId52"/>
    <p:sldId id="389" r:id="rId53"/>
    <p:sldId id="390" r:id="rId54"/>
    <p:sldId id="391" r:id="rId55"/>
    <p:sldId id="392" r:id="rId56"/>
    <p:sldId id="395" r:id="rId57"/>
    <p:sldId id="393" r:id="rId58"/>
    <p:sldId id="394" r:id="rId59"/>
    <p:sldId id="396" r:id="rId60"/>
    <p:sldId id="397" r:id="rId61"/>
    <p:sldId id="398" r:id="rId62"/>
    <p:sldId id="399" r:id="rId63"/>
    <p:sldId id="400" r:id="rId6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0000"/>
    <a:srgbClr val="F2F2F2"/>
    <a:srgbClr val="FFCCFF"/>
    <a:srgbClr val="CCECFF"/>
    <a:srgbClr val="FFFFCC"/>
    <a:srgbClr val="CCFF99"/>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820" autoAdjust="0"/>
  </p:normalViewPr>
  <p:slideViewPr>
    <p:cSldViewPr>
      <p:cViewPr varScale="1">
        <p:scale>
          <a:sx n="98" d="100"/>
          <a:sy n="98" d="100"/>
        </p:scale>
        <p:origin x="907"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2022/5/6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85</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 Id="rId5" Type="http://schemas.openxmlformats.org/officeDocument/2006/relationships/image" Target="../media/image71.png"/><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1.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2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xml"/><Relationship Id="rId4" Type="http://schemas.openxmlformats.org/officeDocument/2006/relationships/image" Target="../media/image92.png"/></Relationships>
</file>

<file path=ppt/slides/_rels/slide2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35.pd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xml"/><Relationship Id="rId4" Type="http://schemas.openxmlformats.org/officeDocument/2006/relationships/image" Target="../media/image99.png"/></Relationships>
</file>

<file path=ppt/slides/_rels/slide3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xml"/><Relationship Id="rId5" Type="http://schemas.openxmlformats.org/officeDocument/2006/relationships/image" Target="../media/image103.png"/><Relationship Id="rId4" Type="http://schemas.openxmlformats.org/officeDocument/2006/relationships/image" Target="../media/image102.png"/></Relationships>
</file>

<file path=ppt/slides/_rels/slide3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1.xml"/><Relationship Id="rId5" Type="http://schemas.openxmlformats.org/officeDocument/2006/relationships/image" Target="../media/image107.png"/><Relationship Id="rId4" Type="http://schemas.openxmlformats.org/officeDocument/2006/relationships/image" Target="../media/image106.png"/></Relationships>
</file>

<file path=ppt/slides/_rels/slide3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1.xml"/><Relationship Id="rId5" Type="http://schemas.openxmlformats.org/officeDocument/2006/relationships/image" Target="../media/image111.png"/><Relationship Id="rId4" Type="http://schemas.openxmlformats.org/officeDocument/2006/relationships/image" Target="../media/image110.png"/></Relationships>
</file>

<file path=ppt/slides/_rels/slide3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xml"/><Relationship Id="rId4" Type="http://schemas.openxmlformats.org/officeDocument/2006/relationships/image" Target="../media/image1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0.png"/><Relationship Id="rId1" Type="http://schemas.openxmlformats.org/officeDocument/2006/relationships/slideLayout" Target="../slideLayouts/slideLayout1.xml"/><Relationship Id="rId4" Type="http://schemas.openxmlformats.org/officeDocument/2006/relationships/image" Target="../media/image117.png"/></Relationships>
</file>

<file path=ppt/slides/_rels/slide39.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19.png"/><Relationship Id="rId7" Type="http://schemas.openxmlformats.org/officeDocument/2006/relationships/image" Target="../media/image123.png"/><Relationship Id="rId2" Type="http://schemas.openxmlformats.org/officeDocument/2006/relationships/image" Target="../media/image118.png"/><Relationship Id="rId1" Type="http://schemas.openxmlformats.org/officeDocument/2006/relationships/slideLayout" Target="../slideLayouts/slideLayout1.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1.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41.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image" Target="../media/image130.png"/><Relationship Id="rId1" Type="http://schemas.openxmlformats.org/officeDocument/2006/relationships/slideLayout" Target="../slideLayouts/slideLayout1.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 Id="rId9" Type="http://schemas.openxmlformats.org/officeDocument/2006/relationships/image" Target="../media/image137.png"/></Relationships>
</file>

<file path=ppt/slides/_rels/slide42.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1.xml"/><Relationship Id="rId4" Type="http://schemas.openxmlformats.org/officeDocument/2006/relationships/image" Target="../media/image140.png"/></Relationships>
</file>

<file path=ppt/slides/_rels/slide43.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1.xml"/><Relationship Id="rId4" Type="http://schemas.openxmlformats.org/officeDocument/2006/relationships/image" Target="../media/image143.png"/></Relationships>
</file>

<file path=ppt/slides/_rels/slide44.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1.xml"/><Relationship Id="rId4" Type="http://schemas.openxmlformats.org/officeDocument/2006/relationships/image" Target="../media/image1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xml"/><Relationship Id="rId5" Type="http://schemas.openxmlformats.org/officeDocument/2006/relationships/image" Target="../media/image152.png"/><Relationship Id="rId4" Type="http://schemas.openxmlformats.org/officeDocument/2006/relationships/image" Target="../media/image151.png"/></Relationships>
</file>

<file path=ppt/slides/_rels/slide4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xml"/><Relationship Id="rId6" Type="http://schemas.openxmlformats.org/officeDocument/2006/relationships/image" Target="../media/image153.png"/><Relationship Id="rId5" Type="http://schemas.openxmlformats.org/officeDocument/2006/relationships/image" Target="../media/image152.png"/><Relationship Id="rId4" Type="http://schemas.openxmlformats.org/officeDocument/2006/relationships/image" Target="../media/image15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1.xml"/><Relationship Id="rId4" Type="http://schemas.openxmlformats.org/officeDocument/2006/relationships/image" Target="../media/image157.png"/></Relationships>
</file>

<file path=ppt/slides/_rels/slide52.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1.xml"/><Relationship Id="rId4" Type="http://schemas.openxmlformats.org/officeDocument/2006/relationships/image" Target="../media/image160.png"/></Relationships>
</file>

<file path=ppt/slides/_rels/slide53.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1.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54.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1.xml"/><Relationship Id="rId4" Type="http://schemas.openxmlformats.org/officeDocument/2006/relationships/image" Target="../media/image170.png"/></Relationships>
</file>

<file path=ppt/slides/_rels/slide56.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1.xml"/><Relationship Id="rId5" Type="http://schemas.openxmlformats.org/officeDocument/2006/relationships/image" Target="../media/image176.png"/><Relationship Id="rId4" Type="http://schemas.openxmlformats.org/officeDocument/2006/relationships/image" Target="../media/image175.png"/></Relationships>
</file>

<file path=ppt/slides/_rels/slide59.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1.xml"/><Relationship Id="rId6" Type="http://schemas.openxmlformats.org/officeDocument/2006/relationships/image" Target="../media/image181.png"/><Relationship Id="rId5" Type="http://schemas.openxmlformats.org/officeDocument/2006/relationships/image" Target="../media/image180.png"/><Relationship Id="rId4" Type="http://schemas.openxmlformats.org/officeDocument/2006/relationships/image" Target="../media/image17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188.png"/><Relationship Id="rId3" Type="http://schemas.openxmlformats.org/officeDocument/2006/relationships/image" Target="../media/image183.png"/><Relationship Id="rId7" Type="http://schemas.openxmlformats.org/officeDocument/2006/relationships/image" Target="../media/image187.png"/><Relationship Id="rId2" Type="http://schemas.openxmlformats.org/officeDocument/2006/relationships/image" Target="../media/image182.png"/><Relationship Id="rId1" Type="http://schemas.openxmlformats.org/officeDocument/2006/relationships/slideLayout" Target="../slideLayouts/slideLayout1.xml"/><Relationship Id="rId6" Type="http://schemas.openxmlformats.org/officeDocument/2006/relationships/image" Target="../media/image186.png"/><Relationship Id="rId5" Type="http://schemas.openxmlformats.org/officeDocument/2006/relationships/image" Target="../media/image185.png"/><Relationship Id="rId10" Type="http://schemas.openxmlformats.org/officeDocument/2006/relationships/image" Target="../media/image190.png"/><Relationship Id="rId4" Type="http://schemas.openxmlformats.org/officeDocument/2006/relationships/image" Target="../media/image184.png"/><Relationship Id="rId9" Type="http://schemas.openxmlformats.org/officeDocument/2006/relationships/image" Target="../media/image189.png"/></Relationships>
</file>

<file path=ppt/slides/_rels/slide61.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1.xml"/><Relationship Id="rId4" Type="http://schemas.openxmlformats.org/officeDocument/2006/relationships/image" Target="../media/image193.png"/></Relationships>
</file>

<file path=ppt/slides/_rels/slide62.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1.xml"/><Relationship Id="rId4" Type="http://schemas.openxmlformats.org/officeDocument/2006/relationships/image" Target="../media/image19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分子動力学法</a:t>
            </a:r>
            <a:r>
              <a:rPr lang="en-US" altLang="ja-JP" sz="3200" dirty="0">
                <a:solidFill>
                  <a:srgbClr val="011893"/>
                </a:solidFill>
              </a:rPr>
              <a:t>(2) </a:t>
            </a:r>
            <a:r>
              <a:rPr lang="ja-JP" altLang="en-US" sz="3200" dirty="0">
                <a:solidFill>
                  <a:srgbClr val="011893"/>
                </a:solidFill>
              </a:rPr>
              <a:t>温度制御と圧力制御</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48636E-12E9-312C-6A00-986681CD5436}"/>
              </a:ext>
            </a:extLst>
          </p:cNvPr>
          <p:cNvSpPr>
            <a:spLocks noGrp="1"/>
          </p:cNvSpPr>
          <p:nvPr>
            <p:ph type="body" sz="quarter" idx="10"/>
          </p:nvPr>
        </p:nvSpPr>
        <p:spPr/>
        <p:txBody>
          <a:bodyPr/>
          <a:lstStyle/>
          <a:p>
            <a:r>
              <a:rPr lang="ja-JP" altLang="en-US"/>
              <a:t>熱力学量</a:t>
            </a:r>
            <a:endParaRPr kumimoji="1" lang="ja-JP" altLang="en-US"/>
          </a:p>
        </p:txBody>
      </p:sp>
      <p:sp>
        <p:nvSpPr>
          <p:cNvPr id="4" name="テキスト ボックス 3">
            <a:extLst>
              <a:ext uri="{FF2B5EF4-FFF2-40B4-BE49-F238E27FC236}">
                <a16:creationId xmlns:a16="http://schemas.microsoft.com/office/drawing/2014/main" id="{B520F88D-2F29-514F-B919-559C7F0E6524}"/>
              </a:ext>
            </a:extLst>
          </p:cNvPr>
          <p:cNvSpPr txBox="1"/>
          <p:nvPr/>
        </p:nvSpPr>
        <p:spPr>
          <a:xfrm>
            <a:off x="395536" y="1340768"/>
            <a:ext cx="5583580" cy="584775"/>
          </a:xfrm>
          <a:prstGeom prst="rect">
            <a:avLst/>
          </a:prstGeom>
          <a:noFill/>
        </p:spPr>
        <p:txBody>
          <a:bodyPr wrap="none" rtlCol="0">
            <a:spAutoFit/>
          </a:bodyPr>
          <a:lstStyle/>
          <a:p>
            <a:r>
              <a:rPr lang="ja-JP" altLang="en-US" sz="3200">
                <a:solidFill>
                  <a:srgbClr val="011893"/>
                </a:solidFill>
              </a:rPr>
              <a:t>示量変数</a:t>
            </a:r>
            <a:r>
              <a:rPr lang="en-US" altLang="ja-JP" sz="3200">
                <a:solidFill>
                  <a:srgbClr val="011893"/>
                </a:solidFill>
              </a:rPr>
              <a:t>(extensive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0CE964B-14DA-A1EC-E053-6412D4482BCE}"/>
                  </a:ext>
                </a:extLst>
              </p:cNvPr>
              <p:cNvSpPr txBox="1"/>
              <p:nvPr/>
            </p:nvSpPr>
            <p:spPr>
              <a:xfrm>
                <a:off x="899592" y="2132856"/>
                <a:ext cx="7007046" cy="954107"/>
              </a:xfrm>
              <a:prstGeom prst="rect">
                <a:avLst/>
              </a:prstGeom>
              <a:noFill/>
            </p:spPr>
            <p:txBody>
              <a:bodyPr wrap="none" rtlCol="0">
                <a:spAutoFit/>
              </a:bodyPr>
              <a:lstStyle/>
              <a:p>
                <a:r>
                  <a:rPr lang="ja-JP" altLang="en-US" sz="2800"/>
                  <a:t>全く同じ系を二つつけた時、二倍になる量</a:t>
                </a:r>
                <a:endParaRPr lang="en-US" altLang="ja-JP" sz="2800"/>
              </a:p>
              <a:p>
                <a:r>
                  <a:rPr kumimoji="1" lang="ja-JP" altLang="en-US" sz="2800"/>
                  <a:t>体積</a:t>
                </a:r>
                <a14:m>
                  <m:oMath xmlns:m="http://schemas.openxmlformats.org/officeDocument/2006/math">
                    <m:r>
                      <a:rPr kumimoji="1" lang="en-US" altLang="ja-JP" sz="2800" b="0" i="1" smtClean="0">
                        <a:latin typeface="Cambria Math" panose="02040503050406030204" pitchFamily="18" charset="0"/>
                      </a:rPr>
                      <m:t>𝑉</m:t>
                    </m:r>
                  </m:oMath>
                </a14:m>
                <a:r>
                  <a:rPr kumimoji="1" lang="ja-JP" altLang="en-US" sz="2800"/>
                  <a:t>、エントロピー</a:t>
                </a:r>
                <a14:m>
                  <m:oMath xmlns:m="http://schemas.openxmlformats.org/officeDocument/2006/math">
                    <m:r>
                      <a:rPr kumimoji="1" lang="en-US" altLang="ja-JP" sz="2800" b="0" i="1" smtClean="0">
                        <a:latin typeface="Cambria Math" panose="02040503050406030204" pitchFamily="18" charset="0"/>
                      </a:rPr>
                      <m:t>𝑆</m:t>
                    </m:r>
                  </m:oMath>
                </a14:m>
                <a:r>
                  <a:rPr kumimoji="1" lang="ja-JP" altLang="en-US" sz="2800"/>
                  <a:t>、物質量</a:t>
                </a:r>
                <a14:m>
                  <m:oMath xmlns:m="http://schemas.openxmlformats.org/officeDocument/2006/math">
                    <m:r>
                      <a:rPr kumimoji="1" lang="en-US" altLang="ja-JP" sz="2800" b="0" i="1" smtClean="0">
                        <a:latin typeface="Cambria Math" panose="02040503050406030204" pitchFamily="18" charset="0"/>
                      </a:rPr>
                      <m:t>𝑁</m:t>
                    </m:r>
                  </m:oMath>
                </a14:m>
                <a:endParaRPr kumimoji="1" lang="ja-JP" altLang="en-US" sz="2800"/>
              </a:p>
            </p:txBody>
          </p:sp>
        </mc:Choice>
        <mc:Fallback xmlns="">
          <p:sp>
            <p:nvSpPr>
              <p:cNvPr id="5" name="テキスト ボックス 4">
                <a:extLst>
                  <a:ext uri="{FF2B5EF4-FFF2-40B4-BE49-F238E27FC236}">
                    <a16:creationId xmlns:a16="http://schemas.microsoft.com/office/drawing/2014/main" id="{E0CE964B-14DA-A1EC-E053-6412D4482BCE}"/>
                  </a:ext>
                </a:extLst>
              </p:cNvPr>
              <p:cNvSpPr txBox="1">
                <a:spLocks noRot="1" noChangeAspect="1" noMove="1" noResize="1" noEditPoints="1" noAdjustHandles="1" noChangeArrowheads="1" noChangeShapeType="1" noTextEdit="1"/>
              </p:cNvSpPr>
              <p:nvPr/>
            </p:nvSpPr>
            <p:spPr>
              <a:xfrm>
                <a:off x="899592" y="2132856"/>
                <a:ext cx="7007046" cy="954107"/>
              </a:xfrm>
              <a:prstGeom prst="rect">
                <a:avLst/>
              </a:prstGeom>
              <a:blipFill>
                <a:blip r:embed="rId2"/>
                <a:stretch>
                  <a:fillRect l="-1828" t="-8974" r="-870" b="-1538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E956DA-4FEF-8407-4F7C-996F09EEC5DA}"/>
              </a:ext>
            </a:extLst>
          </p:cNvPr>
          <p:cNvSpPr txBox="1"/>
          <p:nvPr/>
        </p:nvSpPr>
        <p:spPr>
          <a:xfrm>
            <a:off x="467544" y="3356992"/>
            <a:ext cx="5264583" cy="584775"/>
          </a:xfrm>
          <a:prstGeom prst="rect">
            <a:avLst/>
          </a:prstGeom>
          <a:noFill/>
        </p:spPr>
        <p:txBody>
          <a:bodyPr wrap="none" rtlCol="0">
            <a:spAutoFit/>
          </a:bodyPr>
          <a:lstStyle/>
          <a:p>
            <a:r>
              <a:rPr lang="ja-JP" altLang="en-US" sz="3200">
                <a:solidFill>
                  <a:srgbClr val="011893"/>
                </a:solidFill>
              </a:rPr>
              <a:t>示強変数</a:t>
            </a:r>
            <a:r>
              <a:rPr lang="en-US" altLang="ja-JP" sz="3200">
                <a:solidFill>
                  <a:srgbClr val="011893"/>
                </a:solidFill>
              </a:rPr>
              <a:t>(intensive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3F7915F-4D70-15DB-4D71-DDBC8E5EA0F0}"/>
                  </a:ext>
                </a:extLst>
              </p:cNvPr>
              <p:cNvSpPr txBox="1"/>
              <p:nvPr/>
            </p:nvSpPr>
            <p:spPr>
              <a:xfrm>
                <a:off x="971600" y="3933056"/>
                <a:ext cx="7725192" cy="954107"/>
              </a:xfrm>
              <a:prstGeom prst="rect">
                <a:avLst/>
              </a:prstGeom>
              <a:noFill/>
            </p:spPr>
            <p:txBody>
              <a:bodyPr wrap="none" rtlCol="0">
                <a:spAutoFit/>
              </a:bodyPr>
              <a:lstStyle/>
              <a:p>
                <a:r>
                  <a:rPr lang="ja-JP" altLang="en-US" sz="2800"/>
                  <a:t>全く同じ系を二つつけた時、値が変わらない量</a:t>
                </a:r>
                <a:endParaRPr lang="en-US" altLang="ja-JP" sz="2800"/>
              </a:p>
              <a:p>
                <a:r>
                  <a:rPr lang="ja-JP" altLang="en-US" sz="2800"/>
                  <a:t>圧力</a:t>
                </a:r>
                <a14:m>
                  <m:oMath xmlns:m="http://schemas.openxmlformats.org/officeDocument/2006/math">
                    <m:r>
                      <a:rPr lang="en-US" altLang="ja-JP" sz="2800" b="0" i="1" smtClean="0">
                        <a:latin typeface="Cambria Math" panose="02040503050406030204" pitchFamily="18" charset="0"/>
                      </a:rPr>
                      <m:t>𝑃</m:t>
                    </m:r>
                  </m:oMath>
                </a14:m>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oMath>
                </a14:m>
                <a:r>
                  <a:rPr kumimoji="1" lang="ja-JP" altLang="en-US" sz="2800"/>
                  <a:t>、化学ポテンシャル</a:t>
                </a:r>
                <a14:m>
                  <m:oMath xmlns:m="http://schemas.openxmlformats.org/officeDocument/2006/math">
                    <m:r>
                      <a:rPr kumimoji="1" lang="en-US" altLang="ja-JP" sz="2800" b="0" i="1" smtClean="0">
                        <a:latin typeface="Cambria Math" panose="02040503050406030204" pitchFamily="18" charset="0"/>
                      </a:rPr>
                      <m:t>𝜇</m:t>
                    </m:r>
                  </m:oMath>
                </a14:m>
                <a:endParaRPr kumimoji="1" lang="ja-JP" altLang="en-US" sz="2800"/>
              </a:p>
            </p:txBody>
          </p:sp>
        </mc:Choice>
        <mc:Fallback xmlns="">
          <p:sp>
            <p:nvSpPr>
              <p:cNvPr id="7" name="テキスト ボックス 6">
                <a:extLst>
                  <a:ext uri="{FF2B5EF4-FFF2-40B4-BE49-F238E27FC236}">
                    <a16:creationId xmlns:a16="http://schemas.microsoft.com/office/drawing/2014/main" id="{23F7915F-4D70-15DB-4D71-DDBC8E5EA0F0}"/>
                  </a:ext>
                </a:extLst>
              </p:cNvPr>
              <p:cNvSpPr txBox="1">
                <a:spLocks noRot="1" noChangeAspect="1" noMove="1" noResize="1" noEditPoints="1" noAdjustHandles="1" noChangeArrowheads="1" noChangeShapeType="1" noTextEdit="1"/>
              </p:cNvSpPr>
              <p:nvPr/>
            </p:nvSpPr>
            <p:spPr>
              <a:xfrm>
                <a:off x="971600" y="3933056"/>
                <a:ext cx="7725192" cy="954107"/>
              </a:xfrm>
              <a:prstGeom prst="rect">
                <a:avLst/>
              </a:prstGeom>
              <a:blipFill>
                <a:blip r:embed="rId3"/>
                <a:stretch>
                  <a:fillRect l="-1577" t="-8280" r="-631" b="-14650"/>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12170971-DB67-E6AC-7EC8-348C0A137B6D}"/>
              </a:ext>
            </a:extLst>
          </p:cNvPr>
          <p:cNvSpPr/>
          <p:nvPr/>
        </p:nvSpPr>
        <p:spPr>
          <a:xfrm>
            <a:off x="971600"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E2EB8D1-FB1B-A62B-9896-21286092D812}"/>
              </a:ext>
            </a:extLst>
          </p:cNvPr>
          <p:cNvSpPr/>
          <p:nvPr/>
        </p:nvSpPr>
        <p:spPr>
          <a:xfrm>
            <a:off x="1979712"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9A1AFA81-22CC-43F0-2EB1-D4586DAE84AD}"/>
              </a:ext>
            </a:extLst>
          </p:cNvPr>
          <p:cNvSpPr/>
          <p:nvPr/>
        </p:nvSpPr>
        <p:spPr>
          <a:xfrm>
            <a:off x="2987824"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2A73A57-A1BC-AC65-F6A2-2A7AC67036E0}"/>
              </a:ext>
            </a:extLst>
          </p:cNvPr>
          <p:cNvSpPr/>
          <p:nvPr/>
        </p:nvSpPr>
        <p:spPr>
          <a:xfrm>
            <a:off x="406794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E211CC1-9D14-DA67-5C1C-0B1E28BF2DEF}"/>
              </a:ext>
            </a:extLst>
          </p:cNvPr>
          <p:cNvSpPr/>
          <p:nvPr/>
        </p:nvSpPr>
        <p:spPr>
          <a:xfrm>
            <a:off x="478802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4F58E69C-82B6-A300-1745-B448B72941F6}"/>
              </a:ext>
            </a:extLst>
          </p:cNvPr>
          <p:cNvSpPr/>
          <p:nvPr/>
        </p:nvSpPr>
        <p:spPr>
          <a:xfrm>
            <a:off x="5796136" y="5661248"/>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92B9B91C-A7A3-B228-3A76-D8AA88F04069}"/>
              </a:ext>
            </a:extLst>
          </p:cNvPr>
          <p:cNvSpPr/>
          <p:nvPr/>
        </p:nvSpPr>
        <p:spPr>
          <a:xfrm>
            <a:off x="6732240" y="5589240"/>
            <a:ext cx="144016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525073E4-2465-B5CB-6623-349C14E390BA}"/>
              </a:ext>
            </a:extLst>
          </p:cNvPr>
          <p:cNvCxnSpPr>
            <a:cxnSpLocks/>
          </p:cNvCxnSpPr>
          <p:nvPr/>
        </p:nvCxnSpPr>
        <p:spPr>
          <a:xfrm flipV="1">
            <a:off x="7452320" y="52292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矢印: 右 17">
            <a:extLst>
              <a:ext uri="{FF2B5EF4-FFF2-40B4-BE49-F238E27FC236}">
                <a16:creationId xmlns:a16="http://schemas.microsoft.com/office/drawing/2014/main" id="{61AC1E52-D29E-CC99-A6C6-EADB06640A61}"/>
              </a:ext>
            </a:extLst>
          </p:cNvPr>
          <p:cNvSpPr/>
          <p:nvPr/>
        </p:nvSpPr>
        <p:spPr>
          <a:xfrm rot="16200000">
            <a:off x="7279445" y="4826011"/>
            <a:ext cx="363659" cy="3059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094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chemeClr val="tx1"/>
                    </a:solidFill>
                  </a:rPr>
                  <a:t>温度</a:t>
                </a:r>
                <a14:m>
                  <m:oMath xmlns:m="http://schemas.openxmlformats.org/officeDocument/2006/math">
                    <m:r>
                      <a:rPr kumimoji="1" lang="en-US" altLang="ja-JP" sz="3600" b="0" i="1" smtClean="0">
                        <a:solidFill>
                          <a:schemeClr val="tx1"/>
                        </a:solidFill>
                        <a:latin typeface="Cambria Math" panose="02040503050406030204" pitchFamily="18" charset="0"/>
                      </a:rPr>
                      <m:t>𝑇</m:t>
                    </m:r>
                  </m:oMath>
                </a14:m>
                <a:endParaRPr kumimoji="1" lang="ja-JP" altLang="en-US" sz="3600">
                  <a:solidFill>
                    <a:schemeClr val="tx1"/>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chemeClr val="tx1"/>
                    </a:solidFill>
                  </a:rPr>
                  <a:t>エントロピー</a:t>
                </a:r>
                <a14:m>
                  <m:oMath xmlns:m="http://schemas.openxmlformats.org/officeDocument/2006/math">
                    <m:r>
                      <a:rPr kumimoji="1" lang="en-US" altLang="ja-JP" sz="3600" b="0" i="1" smtClean="0">
                        <a:solidFill>
                          <a:schemeClr val="tx1"/>
                        </a:solidFill>
                        <a:latin typeface="Cambria Math" panose="02040503050406030204" pitchFamily="18" charset="0"/>
                      </a:rPr>
                      <m:t>𝑆</m:t>
                    </m:r>
                  </m:oMath>
                </a14:m>
                <a:endParaRPr kumimoji="1" lang="ja-JP" altLang="en-US" sz="3600">
                  <a:solidFill>
                    <a:schemeClr val="tx1"/>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696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42ACAD-722D-B65C-FC56-4457170B7EF1}"/>
              </a:ext>
            </a:extLst>
          </p:cNvPr>
          <p:cNvSpPr>
            <a:spLocks noGrp="1"/>
          </p:cNvSpPr>
          <p:nvPr>
            <p:ph type="body" sz="quarter" idx="10"/>
          </p:nvPr>
        </p:nvSpPr>
        <p:spPr/>
        <p:txBody>
          <a:bodyPr/>
          <a:lstStyle/>
          <a:p>
            <a:r>
              <a:rPr lang="ja-JP" altLang="en-US"/>
              <a:t>熱力学量</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B59C4E3-5821-4331-51D3-3B49008A138C}"/>
                  </a:ext>
                </a:extLst>
              </p:cNvPr>
              <p:cNvSpPr txBox="1"/>
              <p:nvPr/>
            </p:nvSpPr>
            <p:spPr>
              <a:xfrm>
                <a:off x="2699792" y="1196752"/>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𝑈</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3" name="テキスト ボックス 2">
                <a:extLst>
                  <a:ext uri="{FF2B5EF4-FFF2-40B4-BE49-F238E27FC236}">
                    <a16:creationId xmlns:a16="http://schemas.microsoft.com/office/drawing/2014/main" id="{6B59C4E3-5821-4331-51D3-3B49008A138C}"/>
                  </a:ext>
                </a:extLst>
              </p:cNvPr>
              <p:cNvSpPr txBox="1">
                <a:spLocks noRot="1" noChangeAspect="1" noMove="1" noResize="1" noEditPoints="1" noAdjustHandles="1" noChangeArrowheads="1" noChangeShapeType="1" noTextEdit="1"/>
              </p:cNvSpPr>
              <p:nvPr/>
            </p:nvSpPr>
            <p:spPr>
              <a:xfrm>
                <a:off x="2699792" y="1196752"/>
                <a:ext cx="2729145" cy="7694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1BCAAC4-D27B-FFA0-4516-1D966A9AED1D}"/>
                  </a:ext>
                </a:extLst>
              </p:cNvPr>
              <p:cNvSpPr txBox="1"/>
              <p:nvPr/>
            </p:nvSpPr>
            <p:spPr>
              <a:xfrm>
                <a:off x="683568" y="2564904"/>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𝐻</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4" name="テキスト ボックス 3">
                <a:extLst>
                  <a:ext uri="{FF2B5EF4-FFF2-40B4-BE49-F238E27FC236}">
                    <a16:creationId xmlns:a16="http://schemas.microsoft.com/office/drawing/2014/main" id="{51BCAAC4-D27B-FFA0-4516-1D966A9AED1D}"/>
                  </a:ext>
                </a:extLst>
              </p:cNvPr>
              <p:cNvSpPr txBox="1">
                <a:spLocks noRot="1" noChangeAspect="1" noMove="1" noResize="1" noEditPoints="1" noAdjustHandles="1" noChangeArrowheads="1" noChangeShapeType="1" noTextEdit="1"/>
              </p:cNvSpPr>
              <p:nvPr/>
            </p:nvSpPr>
            <p:spPr>
              <a:xfrm>
                <a:off x="683568" y="2564904"/>
                <a:ext cx="2729145" cy="76944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EF7B4EB-7ACD-B624-4CF0-7E6AB5E5FA01}"/>
                  </a:ext>
                </a:extLst>
              </p:cNvPr>
              <p:cNvSpPr txBox="1"/>
              <p:nvPr/>
            </p:nvSpPr>
            <p:spPr>
              <a:xfrm>
                <a:off x="5004048" y="2468215"/>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𝐹</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DEF7B4EB-7ACD-B624-4CF0-7E6AB5E5FA01}"/>
                  </a:ext>
                </a:extLst>
              </p:cNvPr>
              <p:cNvSpPr txBox="1">
                <a:spLocks noRot="1" noChangeAspect="1" noMove="1" noResize="1" noEditPoints="1" noAdjustHandles="1" noChangeArrowheads="1" noChangeShapeType="1" noTextEdit="1"/>
              </p:cNvSpPr>
              <p:nvPr/>
            </p:nvSpPr>
            <p:spPr>
              <a:xfrm>
                <a:off x="5004048" y="2468215"/>
                <a:ext cx="2756652" cy="76944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1F9773D-3B8B-F1EA-C255-990BA2A85313}"/>
                  </a:ext>
                </a:extLst>
              </p:cNvPr>
              <p:cNvSpPr txBox="1"/>
              <p:nvPr/>
            </p:nvSpPr>
            <p:spPr>
              <a:xfrm>
                <a:off x="1763688" y="4797152"/>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𝐺</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6" name="テキスト ボックス 5">
                <a:extLst>
                  <a:ext uri="{FF2B5EF4-FFF2-40B4-BE49-F238E27FC236}">
                    <a16:creationId xmlns:a16="http://schemas.microsoft.com/office/drawing/2014/main" id="{D1F9773D-3B8B-F1EA-C255-990BA2A85313}"/>
                  </a:ext>
                </a:extLst>
              </p:cNvPr>
              <p:cNvSpPr txBox="1">
                <a:spLocks noRot="1" noChangeAspect="1" noMove="1" noResize="1" noEditPoints="1" noAdjustHandles="1" noChangeArrowheads="1" noChangeShapeType="1" noTextEdit="1"/>
              </p:cNvSpPr>
              <p:nvPr/>
            </p:nvSpPr>
            <p:spPr>
              <a:xfrm>
                <a:off x="1763688" y="4797152"/>
                <a:ext cx="2756652" cy="769441"/>
              </a:xfrm>
              <a:prstGeom prst="rect">
                <a:avLst/>
              </a:prstGeom>
              <a:blipFill>
                <a:blip r:embed="rId5"/>
                <a:stretch>
                  <a:fillRect/>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9D17888B-A53E-F57E-F2F8-59E98D42A44F}"/>
              </a:ext>
            </a:extLst>
          </p:cNvPr>
          <p:cNvCxnSpPr>
            <a:cxnSpLocks/>
            <a:stCxn id="3" idx="2"/>
            <a:endCxn id="4" idx="0"/>
          </p:cNvCxnSpPr>
          <p:nvPr/>
        </p:nvCxnSpPr>
        <p:spPr>
          <a:xfrm flipH="1">
            <a:off x="2048141" y="1966193"/>
            <a:ext cx="2016224" cy="59871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8893F0C1-35F3-8194-5DDB-A9F8B38CA189}"/>
              </a:ext>
            </a:extLst>
          </p:cNvPr>
          <p:cNvCxnSpPr>
            <a:cxnSpLocks/>
            <a:stCxn id="3" idx="2"/>
            <a:endCxn id="5" idx="0"/>
          </p:cNvCxnSpPr>
          <p:nvPr/>
        </p:nvCxnSpPr>
        <p:spPr>
          <a:xfrm>
            <a:off x="4064365" y="1966193"/>
            <a:ext cx="2318009" cy="5020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62A5B95-D753-FE55-5EC6-B2F874EC72A0}"/>
              </a:ext>
            </a:extLst>
          </p:cNvPr>
          <p:cNvCxnSpPr>
            <a:cxnSpLocks/>
            <a:stCxn id="5" idx="2"/>
            <a:endCxn id="6" idx="0"/>
          </p:cNvCxnSpPr>
          <p:nvPr/>
        </p:nvCxnSpPr>
        <p:spPr>
          <a:xfrm flipH="1">
            <a:off x="3142014" y="3237656"/>
            <a:ext cx="3240360"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07196D7-96E0-6CD4-BACB-7B434E12909B}"/>
              </a:ext>
            </a:extLst>
          </p:cNvPr>
          <p:cNvCxnSpPr>
            <a:cxnSpLocks/>
            <a:stCxn id="4" idx="2"/>
            <a:endCxn id="6" idx="0"/>
          </p:cNvCxnSpPr>
          <p:nvPr/>
        </p:nvCxnSpPr>
        <p:spPr>
          <a:xfrm>
            <a:off x="2048141" y="3334345"/>
            <a:ext cx="1093873" cy="146280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3F3C0F3-0592-801F-DA86-D088E3D878C4}"/>
                  </a:ext>
                </a:extLst>
              </p:cNvPr>
              <p:cNvSpPr txBox="1"/>
              <p:nvPr/>
            </p:nvSpPr>
            <p:spPr>
              <a:xfrm>
                <a:off x="5868144" y="4797152"/>
                <a:ext cx="265598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4400" i="0" smtClean="0">
                          <a:latin typeface="Cambria Math" panose="02040503050406030204" pitchFamily="18" charset="0"/>
                        </a:rPr>
                        <m:t>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𝜇</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18" name="テキスト ボックス 17">
                <a:extLst>
                  <a:ext uri="{FF2B5EF4-FFF2-40B4-BE49-F238E27FC236}">
                    <a16:creationId xmlns:a16="http://schemas.microsoft.com/office/drawing/2014/main" id="{43F3C0F3-0592-801F-DA86-D088E3D878C4}"/>
                  </a:ext>
                </a:extLst>
              </p:cNvPr>
              <p:cNvSpPr txBox="1">
                <a:spLocks noRot="1" noChangeAspect="1" noMove="1" noResize="1" noEditPoints="1" noAdjustHandles="1" noChangeArrowheads="1" noChangeShapeType="1" noTextEdit="1"/>
              </p:cNvSpPr>
              <p:nvPr/>
            </p:nvSpPr>
            <p:spPr>
              <a:xfrm>
                <a:off x="5868144" y="4797152"/>
                <a:ext cx="2655983" cy="76944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20878908-B4BA-6027-C357-E73C625E5B9A}"/>
                  </a:ext>
                </a:extLst>
              </p:cNvPr>
              <p:cNvSpPr txBox="1"/>
              <p:nvPr/>
            </p:nvSpPr>
            <p:spPr>
              <a:xfrm>
                <a:off x="6084168" y="1844824"/>
                <a:ext cx="180536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0" name="テキスト ボックス 29">
                <a:extLst>
                  <a:ext uri="{FF2B5EF4-FFF2-40B4-BE49-F238E27FC236}">
                    <a16:creationId xmlns:a16="http://schemas.microsoft.com/office/drawing/2014/main" id="{20878908-B4BA-6027-C357-E73C625E5B9A}"/>
                  </a:ext>
                </a:extLst>
              </p:cNvPr>
              <p:cNvSpPr txBox="1">
                <a:spLocks noRot="1" noChangeAspect="1" noMove="1" noResize="1" noEditPoints="1" noAdjustHandles="1" noChangeArrowheads="1" noChangeShapeType="1" noTextEdit="1"/>
              </p:cNvSpPr>
              <p:nvPr/>
            </p:nvSpPr>
            <p:spPr>
              <a:xfrm>
                <a:off x="6084168" y="1844824"/>
                <a:ext cx="1805366"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4E7F108-33C4-42DE-BCB3-50E0E526CA54}"/>
                  </a:ext>
                </a:extLst>
              </p:cNvPr>
              <p:cNvSpPr txBox="1"/>
              <p:nvPr/>
            </p:nvSpPr>
            <p:spPr>
              <a:xfrm>
                <a:off x="755576" y="1772816"/>
                <a:ext cx="18798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1" name="テキスト ボックス 30">
                <a:extLst>
                  <a:ext uri="{FF2B5EF4-FFF2-40B4-BE49-F238E27FC236}">
                    <a16:creationId xmlns:a16="http://schemas.microsoft.com/office/drawing/2014/main" id="{E4E7F108-33C4-42DE-BCB3-50E0E526CA54}"/>
                  </a:ext>
                </a:extLst>
              </p:cNvPr>
              <p:cNvSpPr txBox="1">
                <a:spLocks noRot="1" noChangeAspect="1" noMove="1" noResize="1" noEditPoints="1" noAdjustHandles="1" noChangeArrowheads="1" noChangeShapeType="1" noTextEdit="1"/>
              </p:cNvSpPr>
              <p:nvPr/>
            </p:nvSpPr>
            <p:spPr>
              <a:xfrm>
                <a:off x="755576" y="1772816"/>
                <a:ext cx="1879810"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87867B22-8EB9-81EE-BA9B-FAF7AFD1AC2F}"/>
                  </a:ext>
                </a:extLst>
              </p:cNvPr>
              <p:cNvSpPr txBox="1"/>
              <p:nvPr/>
            </p:nvSpPr>
            <p:spPr>
              <a:xfrm>
                <a:off x="395536" y="3933056"/>
                <a:ext cx="18290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2" name="テキスト ボックス 31">
                <a:extLst>
                  <a:ext uri="{FF2B5EF4-FFF2-40B4-BE49-F238E27FC236}">
                    <a16:creationId xmlns:a16="http://schemas.microsoft.com/office/drawing/2014/main" id="{87867B22-8EB9-81EE-BA9B-FAF7AFD1AC2F}"/>
                  </a:ext>
                </a:extLst>
              </p:cNvPr>
              <p:cNvSpPr txBox="1">
                <a:spLocks noRot="1" noChangeAspect="1" noMove="1" noResize="1" noEditPoints="1" noAdjustHandles="1" noChangeArrowheads="1" noChangeShapeType="1" noTextEdit="1"/>
              </p:cNvSpPr>
              <p:nvPr/>
            </p:nvSpPr>
            <p:spPr>
              <a:xfrm>
                <a:off x="395536" y="3933056"/>
                <a:ext cx="1829090"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F8DF1863-D4C1-7CF5-EA91-08070FB2704D}"/>
                  </a:ext>
                </a:extLst>
              </p:cNvPr>
              <p:cNvSpPr txBox="1"/>
              <p:nvPr/>
            </p:nvSpPr>
            <p:spPr>
              <a:xfrm>
                <a:off x="4139952" y="4149080"/>
                <a:ext cx="1835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3" name="テキスト ボックス 32">
                <a:extLst>
                  <a:ext uri="{FF2B5EF4-FFF2-40B4-BE49-F238E27FC236}">
                    <a16:creationId xmlns:a16="http://schemas.microsoft.com/office/drawing/2014/main" id="{F8DF1863-D4C1-7CF5-EA91-08070FB2704D}"/>
                  </a:ext>
                </a:extLst>
              </p:cNvPr>
              <p:cNvSpPr txBox="1">
                <a:spLocks noRot="1" noChangeAspect="1" noMove="1" noResize="1" noEditPoints="1" noAdjustHandles="1" noChangeArrowheads="1" noChangeShapeType="1" noTextEdit="1"/>
              </p:cNvSpPr>
              <p:nvPr/>
            </p:nvSpPr>
            <p:spPr>
              <a:xfrm>
                <a:off x="4139952" y="4149080"/>
                <a:ext cx="1835824" cy="461665"/>
              </a:xfrm>
              <a:prstGeom prst="rect">
                <a:avLst/>
              </a:prstGeom>
              <a:blipFill>
                <a:blip r:embed="rId10"/>
                <a:stretch>
                  <a:fillRect/>
                </a:stretch>
              </a:blipFill>
            </p:spPr>
            <p:txBody>
              <a:bodyPr/>
              <a:lstStyle/>
              <a:p>
                <a:r>
                  <a:rPr lang="ja-JP" altLang="en-US">
                    <a:noFill/>
                  </a:rPr>
                  <a:t> </a:t>
                </a:r>
              </a:p>
            </p:txBody>
          </p:sp>
        </mc:Fallback>
      </mc:AlternateContent>
      <p:cxnSp>
        <p:nvCxnSpPr>
          <p:cNvPr id="38" name="直線矢印コネクタ 37">
            <a:extLst>
              <a:ext uri="{FF2B5EF4-FFF2-40B4-BE49-F238E27FC236}">
                <a16:creationId xmlns:a16="http://schemas.microsoft.com/office/drawing/2014/main" id="{8E6C5C16-CBB7-94FF-830B-B6B65FEF98DE}"/>
              </a:ext>
            </a:extLst>
          </p:cNvPr>
          <p:cNvCxnSpPr>
            <a:stCxn id="5" idx="2"/>
            <a:endCxn id="18" idx="0"/>
          </p:cNvCxnSpPr>
          <p:nvPr/>
        </p:nvCxnSpPr>
        <p:spPr>
          <a:xfrm>
            <a:off x="6382374" y="3237656"/>
            <a:ext cx="813762"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F067703-938E-ED81-9B40-65BF1B9D3850}"/>
                  </a:ext>
                </a:extLst>
              </p:cNvPr>
              <p:cNvSpPr txBox="1"/>
              <p:nvPr/>
            </p:nvSpPr>
            <p:spPr>
              <a:xfrm>
                <a:off x="6948264" y="3789040"/>
                <a:ext cx="18456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𝜇</m:t>
                      </m:r>
                      <m:r>
                        <a:rPr kumimoji="1" lang="en-US" altLang="ja-JP" sz="2400" b="0" i="1" smtClean="0">
                          <a:latin typeface="Cambria Math" panose="02040503050406030204" pitchFamily="18" charset="0"/>
                        </a:rPr>
                        <m:t>𝑁</m:t>
                      </m:r>
                    </m:oMath>
                  </m:oMathPara>
                </a14:m>
                <a:endParaRPr kumimoji="1" lang="ja-JP" altLang="en-US" sz="2400"/>
              </a:p>
            </p:txBody>
          </p:sp>
        </mc:Choice>
        <mc:Fallback xmlns="">
          <p:sp>
            <p:nvSpPr>
              <p:cNvPr id="39" name="テキスト ボックス 38">
                <a:extLst>
                  <a:ext uri="{FF2B5EF4-FFF2-40B4-BE49-F238E27FC236}">
                    <a16:creationId xmlns:a16="http://schemas.microsoft.com/office/drawing/2014/main" id="{CF067703-938E-ED81-9B40-65BF1B9D3850}"/>
                  </a:ext>
                </a:extLst>
              </p:cNvPr>
              <p:cNvSpPr txBox="1">
                <a:spLocks noRot="1" noChangeAspect="1" noMove="1" noResize="1" noEditPoints="1" noAdjustHandles="1" noChangeArrowheads="1" noChangeShapeType="1" noTextEdit="1"/>
              </p:cNvSpPr>
              <p:nvPr/>
            </p:nvSpPr>
            <p:spPr>
              <a:xfrm>
                <a:off x="6948264" y="3789040"/>
                <a:ext cx="1845698" cy="461665"/>
              </a:xfrm>
              <a:prstGeom prst="rect">
                <a:avLst/>
              </a:prstGeom>
              <a:blipFill>
                <a:blip r:embed="rId11"/>
                <a:stretch>
                  <a:fillRect b="-18667"/>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EEEEB50E-7AF5-2474-38C7-55D8D6E93403}"/>
              </a:ext>
            </a:extLst>
          </p:cNvPr>
          <p:cNvSpPr txBox="1"/>
          <p:nvPr/>
        </p:nvSpPr>
        <p:spPr>
          <a:xfrm>
            <a:off x="755576" y="6021288"/>
            <a:ext cx="6955750" cy="461665"/>
          </a:xfrm>
          <a:prstGeom prst="rect">
            <a:avLst/>
          </a:prstGeom>
          <a:noFill/>
        </p:spPr>
        <p:txBody>
          <a:bodyPr wrap="none" rtlCol="0">
            <a:spAutoFit/>
          </a:bodyPr>
          <a:lstStyle/>
          <a:p>
            <a:r>
              <a:rPr lang="ja-JP" altLang="en-US" sz="2400"/>
              <a:t>共役な量＝ルジャンドル変換で互いに変換する量</a:t>
            </a:r>
            <a:endParaRPr kumimoji="1" lang="ja-JP" altLang="en-US" sz="2400"/>
          </a:p>
        </p:txBody>
      </p:sp>
      <p:sp>
        <p:nvSpPr>
          <p:cNvPr id="43" name="四角形: 角を丸くする 42">
            <a:extLst>
              <a:ext uri="{FF2B5EF4-FFF2-40B4-BE49-F238E27FC236}">
                <a16:creationId xmlns:a16="http://schemas.microsoft.com/office/drawing/2014/main" id="{FA121DAB-1292-1CA9-9109-DAD2DF6EB610}"/>
              </a:ext>
            </a:extLst>
          </p:cNvPr>
          <p:cNvSpPr/>
          <p:nvPr/>
        </p:nvSpPr>
        <p:spPr>
          <a:xfrm>
            <a:off x="1619672" y="3933056"/>
            <a:ext cx="504056"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a:extLst>
              <a:ext uri="{FF2B5EF4-FFF2-40B4-BE49-F238E27FC236}">
                <a16:creationId xmlns:a16="http://schemas.microsoft.com/office/drawing/2014/main" id="{2761A366-14E7-4D64-131A-2EEF28DDC92E}"/>
              </a:ext>
            </a:extLst>
          </p:cNvPr>
          <p:cNvCxnSpPr>
            <a:stCxn id="43" idx="2"/>
            <a:endCxn id="40" idx="1"/>
          </p:cNvCxnSpPr>
          <p:nvPr/>
        </p:nvCxnSpPr>
        <p:spPr>
          <a:xfrm rot="5400000">
            <a:off x="370130" y="4750550"/>
            <a:ext cx="1887017" cy="1116124"/>
          </a:xfrm>
          <a:prstGeom prst="bentConnector4">
            <a:avLst>
              <a:gd name="adj1" fmla="val 43884"/>
              <a:gd name="adj2" fmla="val 12048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F8852D74-A17D-02FB-EC7F-3C7266D3CB8D}"/>
              </a:ext>
            </a:extLst>
          </p:cNvPr>
          <p:cNvSpPr txBox="1"/>
          <p:nvPr/>
        </p:nvSpPr>
        <p:spPr>
          <a:xfrm>
            <a:off x="6372200" y="908720"/>
            <a:ext cx="1569660" cy="369332"/>
          </a:xfrm>
          <a:prstGeom prst="rect">
            <a:avLst/>
          </a:prstGeom>
          <a:noFill/>
        </p:spPr>
        <p:txBody>
          <a:bodyPr wrap="none" rtlCol="0">
            <a:spAutoFit/>
          </a:bodyPr>
          <a:lstStyle/>
          <a:p>
            <a:r>
              <a:rPr kumimoji="1" lang="ja-JP" altLang="en-US"/>
              <a:t>全て示量変数</a:t>
            </a:r>
          </a:p>
        </p:txBody>
      </p:sp>
      <p:cxnSp>
        <p:nvCxnSpPr>
          <p:cNvPr id="11" name="直線矢印コネクタ 10">
            <a:extLst>
              <a:ext uri="{FF2B5EF4-FFF2-40B4-BE49-F238E27FC236}">
                <a16:creationId xmlns:a16="http://schemas.microsoft.com/office/drawing/2014/main" id="{05CC4623-9429-B2B2-07BC-F899A831CA80}"/>
              </a:ext>
            </a:extLst>
          </p:cNvPr>
          <p:cNvCxnSpPr>
            <a:stCxn id="7" idx="1"/>
          </p:cNvCxnSpPr>
          <p:nvPr/>
        </p:nvCxnSpPr>
        <p:spPr>
          <a:xfrm flipH="1">
            <a:off x="5292080" y="1093386"/>
            <a:ext cx="1080120" cy="39139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69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rgbClr val="FF0000"/>
                    </a:solidFill>
                  </a:rPr>
                  <a:t>温度</a:t>
                </a:r>
                <a14:m>
                  <m:oMath xmlns:m="http://schemas.openxmlformats.org/officeDocument/2006/math">
                    <m:r>
                      <a:rPr kumimoji="1" lang="en-US" altLang="ja-JP" sz="3600" b="0" i="1" smtClean="0">
                        <a:solidFill>
                          <a:srgbClr val="FF0000"/>
                        </a:solidFill>
                        <a:latin typeface="Cambria Math" panose="02040503050406030204" pitchFamily="18" charset="0"/>
                      </a:rPr>
                      <m:t>𝑇</m:t>
                    </m:r>
                  </m:oMath>
                </a14:m>
                <a:endParaRPr kumimoji="1" lang="ja-JP" altLang="en-US" sz="3600">
                  <a:solidFill>
                    <a:srgbClr val="FF0000"/>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rgbClr val="FF0000"/>
                    </a:solidFill>
                  </a:rPr>
                  <a:t>エントロピー</a:t>
                </a:r>
                <a14:m>
                  <m:oMath xmlns:m="http://schemas.openxmlformats.org/officeDocument/2006/math">
                    <m:r>
                      <a:rPr kumimoji="1" lang="en-US" altLang="ja-JP" sz="3600" b="0" i="1" smtClean="0">
                        <a:solidFill>
                          <a:srgbClr val="FF0000"/>
                        </a:solidFill>
                        <a:latin typeface="Cambria Math" panose="02040503050406030204" pitchFamily="18" charset="0"/>
                      </a:rPr>
                      <m:t>𝑆</m:t>
                    </m:r>
                  </m:oMath>
                </a14:m>
                <a:endParaRPr kumimoji="1" lang="ja-JP" altLang="en-US" sz="3600">
                  <a:solidFill>
                    <a:srgbClr val="FF0000"/>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11BCCB09-8B18-A476-197B-D8C91EC61ECA}"/>
              </a:ext>
            </a:extLst>
          </p:cNvPr>
          <p:cNvSpPr txBox="1"/>
          <p:nvPr/>
        </p:nvSpPr>
        <p:spPr>
          <a:xfrm>
            <a:off x="251520" y="6093296"/>
            <a:ext cx="8186857" cy="461665"/>
          </a:xfrm>
          <a:prstGeom prst="rect">
            <a:avLst/>
          </a:prstGeom>
          <a:noFill/>
        </p:spPr>
        <p:txBody>
          <a:bodyPr wrap="none" rtlCol="0">
            <a:spAutoFit/>
          </a:bodyPr>
          <a:lstStyle/>
          <a:p>
            <a:r>
              <a:rPr kumimoji="1" lang="ja-JP" altLang="en-US" sz="2400"/>
              <a:t>示量変数と示強変数、どちらが「基本的な量」だろうか？</a:t>
            </a:r>
          </a:p>
        </p:txBody>
      </p:sp>
    </p:spTree>
    <p:extLst>
      <p:ext uri="{BB962C8B-B14F-4D97-AF65-F5344CB8AC3E}">
        <p14:creationId xmlns:p14="http://schemas.microsoft.com/office/powerpoint/2010/main" val="1999213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1FBE89-6F78-84F8-42E5-F71C9F222C9D}"/>
              </a:ext>
            </a:extLst>
          </p:cNvPr>
          <p:cNvSpPr>
            <a:spLocks noGrp="1"/>
          </p:cNvSpPr>
          <p:nvPr>
            <p:ph type="body" sz="quarter" idx="10"/>
          </p:nvPr>
        </p:nvSpPr>
        <p:spPr/>
        <p:txBody>
          <a:bodyPr/>
          <a:lstStyle/>
          <a:p>
            <a:r>
              <a:rPr kumimoji="1" lang="ja-JP" altLang="en-US"/>
              <a:t>変数と観測量</a:t>
            </a:r>
            <a:r>
              <a:rPr lang="ja-JP" altLang="en-US"/>
              <a:t>のまとめ</a:t>
            </a:r>
            <a:endParaRPr kumimoji="1" lang="ja-JP" altLang="en-US"/>
          </a:p>
        </p:txBody>
      </p:sp>
      <p:sp>
        <p:nvSpPr>
          <p:cNvPr id="4" name="テキスト ボックス 3">
            <a:extLst>
              <a:ext uri="{FF2B5EF4-FFF2-40B4-BE49-F238E27FC236}">
                <a16:creationId xmlns:a16="http://schemas.microsoft.com/office/drawing/2014/main" id="{0228DD81-D0ED-81F8-1E8C-1BBDFF3500D3}"/>
              </a:ext>
            </a:extLst>
          </p:cNvPr>
          <p:cNvSpPr txBox="1"/>
          <p:nvPr/>
        </p:nvSpPr>
        <p:spPr>
          <a:xfrm>
            <a:off x="395536" y="1340768"/>
            <a:ext cx="7749237" cy="523220"/>
          </a:xfrm>
          <a:prstGeom prst="rect">
            <a:avLst/>
          </a:prstGeom>
          <a:noFill/>
        </p:spPr>
        <p:txBody>
          <a:bodyPr wrap="none" rtlCol="0">
            <a:spAutoFit/>
          </a:bodyPr>
          <a:lstStyle/>
          <a:p>
            <a:r>
              <a:rPr kumimoji="1" lang="en-US" altLang="ja-JP" sz="2800"/>
              <a:t>a priori</a:t>
            </a:r>
            <a:r>
              <a:rPr kumimoji="1" lang="ja-JP" altLang="en-US" sz="2800"/>
              <a:t>な量とは、我々が未定義で使う量のこと</a:t>
            </a:r>
          </a:p>
        </p:txBody>
      </p:sp>
      <p:sp>
        <p:nvSpPr>
          <p:cNvPr id="5" name="テキスト ボックス 4">
            <a:extLst>
              <a:ext uri="{FF2B5EF4-FFF2-40B4-BE49-F238E27FC236}">
                <a16:creationId xmlns:a16="http://schemas.microsoft.com/office/drawing/2014/main" id="{2FD241DF-7DB2-4F7F-526D-1E001C67669B}"/>
              </a:ext>
            </a:extLst>
          </p:cNvPr>
          <p:cNvSpPr txBox="1"/>
          <p:nvPr/>
        </p:nvSpPr>
        <p:spPr>
          <a:xfrm>
            <a:off x="827584" y="2060848"/>
            <a:ext cx="7749237" cy="954107"/>
          </a:xfrm>
          <a:prstGeom prst="rect">
            <a:avLst/>
          </a:prstGeom>
          <a:noFill/>
        </p:spPr>
        <p:txBody>
          <a:bodyPr wrap="none" rtlCol="0">
            <a:spAutoFit/>
          </a:bodyPr>
          <a:lstStyle/>
          <a:p>
            <a:r>
              <a:rPr kumimoji="1" lang="ja-JP" altLang="en-US" sz="2800"/>
              <a:t>熱力学では、共役な量のどちらかが</a:t>
            </a:r>
            <a:r>
              <a:rPr kumimoji="1" lang="en-US" altLang="ja-JP" sz="2800"/>
              <a:t>a priori</a:t>
            </a:r>
            <a:r>
              <a:rPr kumimoji="1" lang="ja-JP" altLang="en-US" sz="2800"/>
              <a:t>な量</a:t>
            </a:r>
            <a:endParaRPr kumimoji="1" lang="en-US" altLang="ja-JP" sz="2800"/>
          </a:p>
          <a:p>
            <a:r>
              <a:rPr kumimoji="1" lang="ja-JP" altLang="en-US" sz="2800"/>
              <a:t>数値計算では、支配方程式に含まれる変数</a:t>
            </a:r>
          </a:p>
        </p:txBody>
      </p:sp>
      <p:sp>
        <p:nvSpPr>
          <p:cNvPr id="6" name="テキスト ボックス 5">
            <a:extLst>
              <a:ext uri="{FF2B5EF4-FFF2-40B4-BE49-F238E27FC236}">
                <a16:creationId xmlns:a16="http://schemas.microsoft.com/office/drawing/2014/main" id="{CFFB7074-E15E-B4FD-8BB6-6E81C54E3DC4}"/>
              </a:ext>
            </a:extLst>
          </p:cNvPr>
          <p:cNvSpPr txBox="1"/>
          <p:nvPr/>
        </p:nvSpPr>
        <p:spPr>
          <a:xfrm>
            <a:off x="425097" y="3501008"/>
            <a:ext cx="8467383" cy="523220"/>
          </a:xfrm>
          <a:prstGeom prst="rect">
            <a:avLst/>
          </a:prstGeom>
          <a:noFill/>
        </p:spPr>
        <p:txBody>
          <a:bodyPr wrap="none" rtlCol="0">
            <a:spAutoFit/>
          </a:bodyPr>
          <a:lstStyle/>
          <a:p>
            <a:r>
              <a:rPr kumimoji="1" lang="ja-JP" altLang="en-US" sz="2800"/>
              <a:t>それ以外の物理量は全て</a:t>
            </a:r>
            <a:r>
              <a:rPr kumimoji="1" lang="en-US" altLang="ja-JP" sz="2800"/>
              <a:t>a priori</a:t>
            </a:r>
            <a:r>
              <a:rPr kumimoji="1" lang="ja-JP" altLang="en-US" sz="2800"/>
              <a:t>な量から定義される</a:t>
            </a:r>
          </a:p>
        </p:txBody>
      </p:sp>
      <p:sp>
        <p:nvSpPr>
          <p:cNvPr id="3" name="テキスト ボックス 2">
            <a:extLst>
              <a:ext uri="{FF2B5EF4-FFF2-40B4-BE49-F238E27FC236}">
                <a16:creationId xmlns:a16="http://schemas.microsoft.com/office/drawing/2014/main" id="{DC3A739A-4813-39B4-E884-C1B6B5BB4CC2}"/>
              </a:ext>
            </a:extLst>
          </p:cNvPr>
          <p:cNvSpPr txBox="1"/>
          <p:nvPr/>
        </p:nvSpPr>
        <p:spPr>
          <a:xfrm>
            <a:off x="971600" y="5013176"/>
            <a:ext cx="8084264" cy="523220"/>
          </a:xfrm>
          <a:prstGeom prst="rect">
            <a:avLst/>
          </a:prstGeom>
          <a:noFill/>
        </p:spPr>
        <p:txBody>
          <a:bodyPr wrap="none" rtlCol="0">
            <a:spAutoFit/>
          </a:bodyPr>
          <a:lstStyle/>
          <a:p>
            <a:r>
              <a:rPr lang="ja-JP" altLang="en-US" sz="2800"/>
              <a:t>分子動力学法において、温度や圧力を定義しよう</a:t>
            </a:r>
            <a:endParaRPr kumimoji="1" lang="ja-JP" altLang="en-US" sz="2800"/>
          </a:p>
        </p:txBody>
      </p:sp>
      <p:sp>
        <p:nvSpPr>
          <p:cNvPr id="7" name="矢印: 右 6">
            <a:extLst>
              <a:ext uri="{FF2B5EF4-FFF2-40B4-BE49-F238E27FC236}">
                <a16:creationId xmlns:a16="http://schemas.microsoft.com/office/drawing/2014/main" id="{4A2DB7A1-3E82-B7E1-A9DA-D50EBA2F6253}"/>
              </a:ext>
            </a:extLst>
          </p:cNvPr>
          <p:cNvSpPr/>
          <p:nvPr/>
        </p:nvSpPr>
        <p:spPr>
          <a:xfrm>
            <a:off x="323528" y="508518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453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4BE97D-FF22-7C73-B97E-95E0C2481E22}"/>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AC02551-FA35-D837-0887-057204FE4031}"/>
                  </a:ext>
                </a:extLst>
              </p:cNvPr>
              <p:cNvSpPr txBox="1"/>
              <p:nvPr/>
            </p:nvSpPr>
            <p:spPr>
              <a:xfrm>
                <a:off x="467544" y="1196752"/>
                <a:ext cx="5334666" cy="523220"/>
              </a:xfrm>
              <a:prstGeom prst="rect">
                <a:avLst/>
              </a:prstGeom>
              <a:noFill/>
            </p:spPr>
            <p:txBody>
              <a:bodyPr wrap="none" rtlCol="0">
                <a:spAutoFit/>
              </a:bodyPr>
              <a:lstStyle/>
              <a:p>
                <a:r>
                  <a:rPr lang="ja-JP" altLang="en-US" sz="2800"/>
                  <a:t>温度</a:t>
                </a:r>
                <a14:m>
                  <m:oMath xmlns:m="http://schemas.openxmlformats.org/officeDocument/2006/math">
                    <m:r>
                      <a:rPr lang="en-US" altLang="ja-JP" sz="2800" b="0" i="1" smtClean="0">
                        <a:latin typeface="Cambria Math" panose="02040503050406030204" pitchFamily="18" charset="0"/>
                      </a:rPr>
                      <m:t>𝑇</m:t>
                    </m:r>
                  </m:oMath>
                </a14:m>
                <a:r>
                  <a:rPr lang="ja-JP" altLang="en-US" sz="2800"/>
                  <a:t>は運動エネルギー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a:t>に比例</a:t>
                </a:r>
                <a:endParaRPr kumimoji="1" lang="ja-JP" altLang="en-US" sz="2800"/>
              </a:p>
            </p:txBody>
          </p:sp>
        </mc:Choice>
        <mc:Fallback xmlns="">
          <p:sp>
            <p:nvSpPr>
              <p:cNvPr id="3" name="テキスト ボックス 2">
                <a:extLst>
                  <a:ext uri="{FF2B5EF4-FFF2-40B4-BE49-F238E27FC236}">
                    <a16:creationId xmlns:a16="http://schemas.microsoft.com/office/drawing/2014/main" id="{3AC02551-FA35-D837-0887-057204FE4031}"/>
                  </a:ext>
                </a:extLst>
              </p:cNvPr>
              <p:cNvSpPr txBox="1">
                <a:spLocks noRot="1" noChangeAspect="1" noMove="1" noResize="1" noEditPoints="1" noAdjustHandles="1" noChangeArrowheads="1" noChangeShapeType="1" noTextEdit="1"/>
              </p:cNvSpPr>
              <p:nvPr/>
            </p:nvSpPr>
            <p:spPr>
              <a:xfrm>
                <a:off x="467544" y="1196752"/>
                <a:ext cx="5334666" cy="523220"/>
              </a:xfrm>
              <a:prstGeom prst="rect">
                <a:avLst/>
              </a:prstGeom>
              <a:blipFill>
                <a:blip r:embed="rId2"/>
                <a:stretch>
                  <a:fillRect l="-2400" t="-15116" r="-1257"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1917905-B24B-5FAC-7D31-42DDB278154E}"/>
                  </a:ext>
                </a:extLst>
              </p:cNvPr>
              <p:cNvSpPr txBox="1"/>
              <p:nvPr/>
            </p:nvSpPr>
            <p:spPr>
              <a:xfrm>
                <a:off x="2555776" y="184482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1917905-B24B-5FAC-7D31-42DDB278154E}"/>
                  </a:ext>
                </a:extLst>
              </p:cNvPr>
              <p:cNvSpPr txBox="1">
                <a:spLocks noRot="1" noChangeAspect="1" noMove="1" noResize="1" noEditPoints="1" noAdjustHandles="1" noChangeArrowheads="1" noChangeShapeType="1" noTextEdit="1"/>
              </p:cNvSpPr>
              <p:nvPr/>
            </p:nvSpPr>
            <p:spPr>
              <a:xfrm>
                <a:off x="2555776" y="1844824"/>
                <a:ext cx="1852430" cy="101752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9FFA2B-A0F1-248E-817F-52186B97CA17}"/>
                  </a:ext>
                </a:extLst>
              </p:cNvPr>
              <p:cNvSpPr txBox="1"/>
              <p:nvPr/>
            </p:nvSpPr>
            <p:spPr>
              <a:xfrm>
                <a:off x="5220072" y="1988840"/>
                <a:ext cx="2816797" cy="83099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：粒子数</a:t>
                </a:r>
                <a:endParaRPr kumimoji="1" lang="en-US" altLang="ja-JP" sz="2400"/>
              </a:p>
              <a:p>
                <a14:m>
                  <m:oMath xmlns:m="http://schemas.openxmlformats.org/officeDocument/2006/math">
                    <m:r>
                      <a:rPr kumimoji="1" lang="en-US" altLang="ja-JP" sz="2400" b="0" i="1" smtClean="0">
                        <a:latin typeface="Cambria Math" panose="02040503050406030204" pitchFamily="18" charset="0"/>
                      </a:rPr>
                      <m:t>𝑘</m:t>
                    </m:r>
                    <m:r>
                      <a:rPr lang="ja-JP" altLang="en-US" sz="2400" i="1">
                        <a:latin typeface="Cambria Math" panose="02040503050406030204" pitchFamily="18" charset="0"/>
                      </a:rPr>
                      <m:t>：</m:t>
                    </m:r>
                  </m:oMath>
                </a14:m>
                <a:r>
                  <a:rPr kumimoji="1" lang="ja-JP" altLang="en-US" sz="2400"/>
                  <a:t>ボルツマン定数</a:t>
                </a:r>
              </a:p>
            </p:txBody>
          </p:sp>
        </mc:Choice>
        <mc:Fallback xmlns="">
          <p:sp>
            <p:nvSpPr>
              <p:cNvPr id="5" name="テキスト ボックス 4">
                <a:extLst>
                  <a:ext uri="{FF2B5EF4-FFF2-40B4-BE49-F238E27FC236}">
                    <a16:creationId xmlns:a16="http://schemas.microsoft.com/office/drawing/2014/main" id="{0B9FFA2B-A0F1-248E-817F-52186B97CA17}"/>
                  </a:ext>
                </a:extLst>
              </p:cNvPr>
              <p:cNvSpPr txBox="1">
                <a:spLocks noRot="1" noChangeAspect="1" noMove="1" noResize="1" noEditPoints="1" noAdjustHandles="1" noChangeArrowheads="1" noChangeShapeType="1" noTextEdit="1"/>
              </p:cNvSpPr>
              <p:nvPr/>
            </p:nvSpPr>
            <p:spPr>
              <a:xfrm>
                <a:off x="5220072" y="1988840"/>
                <a:ext cx="2816797" cy="830997"/>
              </a:xfrm>
              <a:prstGeom prst="rect">
                <a:avLst/>
              </a:prstGeom>
              <a:blipFill>
                <a:blip r:embed="rId4"/>
                <a:stretch>
                  <a:fillRect l="-649" t="-8029" r="-2597" b="-131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FDF1CA0-0C9B-C1B8-24DC-BF4434D5D9D8}"/>
                  </a:ext>
                </a:extLst>
              </p:cNvPr>
              <p:cNvSpPr txBox="1"/>
              <p:nvPr/>
            </p:nvSpPr>
            <p:spPr>
              <a:xfrm>
                <a:off x="395536" y="2996952"/>
                <a:ext cx="5831725" cy="523220"/>
              </a:xfrm>
              <a:prstGeom prst="rect">
                <a:avLst/>
              </a:prstGeom>
              <a:noFill/>
            </p:spPr>
            <p:txBody>
              <a:bodyPr wrap="none" rtlCol="0">
                <a:spAutoFit/>
              </a:bodyPr>
              <a:lstStyle/>
              <a:p>
                <a:r>
                  <a:rPr lang="ja-JP" altLang="en-US" sz="2800"/>
                  <a:t>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b="0"/>
                  <a:t>は運動量の二乗和</a:t>
                </a:r>
                <a:endParaRPr lang="en-US" altLang="ja-JP" sz="2800" b="0"/>
              </a:p>
            </p:txBody>
          </p:sp>
        </mc:Choice>
        <mc:Fallback xmlns="">
          <p:sp>
            <p:nvSpPr>
              <p:cNvPr id="6" name="テキスト ボックス 5">
                <a:extLst>
                  <a:ext uri="{FF2B5EF4-FFF2-40B4-BE49-F238E27FC236}">
                    <a16:creationId xmlns:a16="http://schemas.microsoft.com/office/drawing/2014/main" id="{9FDF1CA0-0C9B-C1B8-24DC-BF4434D5D9D8}"/>
                  </a:ext>
                </a:extLst>
              </p:cNvPr>
              <p:cNvSpPr txBox="1">
                <a:spLocks noRot="1" noChangeAspect="1" noMove="1" noResize="1" noEditPoints="1" noAdjustHandles="1" noChangeArrowheads="1" noChangeShapeType="1" noTextEdit="1"/>
              </p:cNvSpPr>
              <p:nvPr/>
            </p:nvSpPr>
            <p:spPr>
              <a:xfrm>
                <a:off x="395536" y="2996952"/>
                <a:ext cx="5831725" cy="523220"/>
              </a:xfrm>
              <a:prstGeom prst="rect">
                <a:avLst/>
              </a:prstGeom>
              <a:blipFill>
                <a:blip r:embed="rId5"/>
                <a:stretch>
                  <a:fillRect l="-2194" t="-16471" r="-1045"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2704026-CECF-5408-EC8E-2D5411B5615E}"/>
                  </a:ext>
                </a:extLst>
              </p:cNvPr>
              <p:cNvSpPr txBox="1"/>
              <p:nvPr/>
            </p:nvSpPr>
            <p:spPr>
              <a:xfrm>
                <a:off x="2555776" y="3501008"/>
                <a:ext cx="2323713"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C2704026-CECF-5408-EC8E-2D5411B5615E}"/>
                  </a:ext>
                </a:extLst>
              </p:cNvPr>
              <p:cNvSpPr txBox="1">
                <a:spLocks noRot="1" noChangeAspect="1" noMove="1" noResize="1" noEditPoints="1" noAdjustHandles="1" noChangeArrowheads="1" noChangeShapeType="1" noTextEdit="1"/>
              </p:cNvSpPr>
              <p:nvPr/>
            </p:nvSpPr>
            <p:spPr>
              <a:xfrm>
                <a:off x="2555776" y="3501008"/>
                <a:ext cx="2323713" cy="1344920"/>
              </a:xfrm>
              <a:prstGeom prst="rect">
                <a:avLst/>
              </a:prstGeom>
              <a:blipFill>
                <a:blip r:embed="rId6"/>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209714DD-B775-FBBE-160F-3A27011161DA}"/>
              </a:ext>
            </a:extLst>
          </p:cNvPr>
          <p:cNvSpPr txBox="1"/>
          <p:nvPr/>
        </p:nvSpPr>
        <p:spPr>
          <a:xfrm>
            <a:off x="467544" y="4797152"/>
            <a:ext cx="1620957" cy="523220"/>
          </a:xfrm>
          <a:prstGeom prst="rect">
            <a:avLst/>
          </a:prstGeom>
          <a:noFill/>
        </p:spPr>
        <p:txBody>
          <a:bodyPr wrap="none" rtlCol="0">
            <a:spAutoFit/>
          </a:bodyPr>
          <a:lstStyle/>
          <a:p>
            <a:r>
              <a:rPr lang="ja-JP" altLang="en-US" sz="2800" b="0"/>
              <a:t>以上から</a:t>
            </a:r>
            <a:endParaRPr lang="en-US" altLang="ja-JP" sz="2800" b="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F061341-CC39-33A0-2C10-785F9BCF6E26}"/>
                  </a:ext>
                </a:extLst>
              </p:cNvPr>
              <p:cNvSpPr txBox="1"/>
              <p:nvPr/>
            </p:nvSpPr>
            <p:spPr>
              <a:xfrm>
                <a:off x="2483768" y="5301208"/>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1F061341-CC39-33A0-2C10-785F9BCF6E26}"/>
                  </a:ext>
                </a:extLst>
              </p:cNvPr>
              <p:cNvSpPr txBox="1">
                <a:spLocks noRot="1" noChangeAspect="1" noMove="1" noResize="1" noEditPoints="1" noAdjustHandles="1" noChangeArrowheads="1" noChangeShapeType="1" noTextEdit="1"/>
              </p:cNvSpPr>
              <p:nvPr/>
            </p:nvSpPr>
            <p:spPr>
              <a:xfrm>
                <a:off x="2483768" y="5301208"/>
                <a:ext cx="3112519" cy="134492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5913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7830846-2CA9-7BC8-3C8C-5A93420B16DE}"/>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68C3301-1E5B-8D9D-730B-720C0B05BF38}"/>
                  </a:ext>
                </a:extLst>
              </p:cNvPr>
              <p:cNvSpPr txBox="1"/>
              <p:nvPr/>
            </p:nvSpPr>
            <p:spPr>
              <a:xfrm>
                <a:off x="2915816" y="1916832"/>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68C3301-1E5B-8D9D-730B-720C0B05BF38}"/>
                  </a:ext>
                </a:extLst>
              </p:cNvPr>
              <p:cNvSpPr txBox="1">
                <a:spLocks noRot="1" noChangeAspect="1" noMove="1" noResize="1" noEditPoints="1" noAdjustHandles="1" noChangeArrowheads="1" noChangeShapeType="1" noTextEdit="1"/>
              </p:cNvSpPr>
              <p:nvPr/>
            </p:nvSpPr>
            <p:spPr>
              <a:xfrm>
                <a:off x="2915816" y="1916832"/>
                <a:ext cx="3112519" cy="1344920"/>
              </a:xfrm>
              <a:prstGeom prst="rect">
                <a:avLst/>
              </a:prstGeom>
              <a:blipFill>
                <a:blip r:embed="rId2"/>
                <a:stretch>
                  <a:fillRect/>
                </a:stretch>
              </a:blipFill>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D0575931-809F-6838-EAB6-13294DE3A9CF}"/>
              </a:ext>
            </a:extLst>
          </p:cNvPr>
          <p:cNvSpPr/>
          <p:nvPr/>
        </p:nvSpPr>
        <p:spPr>
          <a:xfrm>
            <a:off x="3779912" y="1844824"/>
            <a:ext cx="2304256"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F33E7DE-0CDC-59AE-7108-36B3C6780B59}"/>
              </a:ext>
            </a:extLst>
          </p:cNvPr>
          <p:cNvSpPr/>
          <p:nvPr/>
        </p:nvSpPr>
        <p:spPr>
          <a:xfrm>
            <a:off x="2843808" y="2204864"/>
            <a:ext cx="567680" cy="65645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CDD0A2C-AC39-D9A2-FEBA-1D56569D79CD}"/>
              </a:ext>
            </a:extLst>
          </p:cNvPr>
          <p:cNvSpPr txBox="1"/>
          <p:nvPr/>
        </p:nvSpPr>
        <p:spPr>
          <a:xfrm>
            <a:off x="1043608" y="1124744"/>
            <a:ext cx="3518912" cy="400110"/>
          </a:xfrm>
          <a:prstGeom prst="rect">
            <a:avLst/>
          </a:prstGeom>
          <a:noFill/>
        </p:spPr>
        <p:txBody>
          <a:bodyPr wrap="none" rtlCol="0">
            <a:spAutoFit/>
          </a:bodyPr>
          <a:lstStyle/>
          <a:p>
            <a:r>
              <a:rPr kumimoji="1" lang="ja-JP" altLang="en-US" sz="2000"/>
              <a:t>こちらは全部知っているので</a:t>
            </a:r>
          </a:p>
        </p:txBody>
      </p:sp>
      <p:cxnSp>
        <p:nvCxnSpPr>
          <p:cNvPr id="9" name="コネクタ: カギ線 8">
            <a:extLst>
              <a:ext uri="{FF2B5EF4-FFF2-40B4-BE49-F238E27FC236}">
                <a16:creationId xmlns:a16="http://schemas.microsoft.com/office/drawing/2014/main" id="{C6DA85E6-C13C-B9DA-8681-E33FFF462A7A}"/>
              </a:ext>
            </a:extLst>
          </p:cNvPr>
          <p:cNvCxnSpPr>
            <a:stCxn id="7" idx="3"/>
            <a:endCxn id="5" idx="0"/>
          </p:cNvCxnSpPr>
          <p:nvPr/>
        </p:nvCxnSpPr>
        <p:spPr>
          <a:xfrm>
            <a:off x="4562520" y="1324799"/>
            <a:ext cx="369520" cy="52002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F3C7E27-C143-F126-58DB-883F5513855E}"/>
              </a:ext>
            </a:extLst>
          </p:cNvPr>
          <p:cNvSpPr txBox="1"/>
          <p:nvPr/>
        </p:nvSpPr>
        <p:spPr>
          <a:xfrm>
            <a:off x="4139952" y="3501008"/>
            <a:ext cx="2236510" cy="400110"/>
          </a:xfrm>
          <a:prstGeom prst="rect">
            <a:avLst/>
          </a:prstGeom>
          <a:noFill/>
        </p:spPr>
        <p:txBody>
          <a:bodyPr wrap="none" rtlCol="0">
            <a:spAutoFit/>
          </a:bodyPr>
          <a:lstStyle/>
          <a:p>
            <a:r>
              <a:rPr kumimoji="1" lang="ja-JP" altLang="en-US" sz="2000"/>
              <a:t>これが計算できる</a:t>
            </a:r>
          </a:p>
        </p:txBody>
      </p:sp>
      <p:cxnSp>
        <p:nvCxnSpPr>
          <p:cNvPr id="12" name="コネクタ: カギ線 11">
            <a:extLst>
              <a:ext uri="{FF2B5EF4-FFF2-40B4-BE49-F238E27FC236}">
                <a16:creationId xmlns:a16="http://schemas.microsoft.com/office/drawing/2014/main" id="{0DEC2567-471B-E081-A7FC-7649A3C4FD7B}"/>
              </a:ext>
            </a:extLst>
          </p:cNvPr>
          <p:cNvCxnSpPr>
            <a:stCxn id="10" idx="1"/>
            <a:endCxn id="6" idx="2"/>
          </p:cNvCxnSpPr>
          <p:nvPr/>
        </p:nvCxnSpPr>
        <p:spPr>
          <a:xfrm rot="10800000">
            <a:off x="3127648" y="2861321"/>
            <a:ext cx="1012304" cy="83974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8D9AB1-B258-D50F-74C0-514AD788C401}"/>
                  </a:ext>
                </a:extLst>
              </p:cNvPr>
              <p:cNvSpPr txBox="1"/>
              <p:nvPr/>
            </p:nvSpPr>
            <p:spPr>
              <a:xfrm>
                <a:off x="611560" y="4077072"/>
                <a:ext cx="2054409" cy="1188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𝑚</m:t>
                              </m:r>
                            </m:den>
                          </m:f>
                        </m:e>
                      </m:nary>
                    </m:oMath>
                  </m:oMathPara>
                </a14:m>
                <a:endParaRPr kumimoji="1" lang="ja-JP" altLang="en-US" sz="2800"/>
              </a:p>
            </p:txBody>
          </p:sp>
        </mc:Choice>
        <mc:Fallback xmlns="">
          <p:sp>
            <p:nvSpPr>
              <p:cNvPr id="15" name="テキスト ボックス 14">
                <a:extLst>
                  <a:ext uri="{FF2B5EF4-FFF2-40B4-BE49-F238E27FC236}">
                    <a16:creationId xmlns:a16="http://schemas.microsoft.com/office/drawing/2014/main" id="{B08D9AB1-B258-D50F-74C0-514AD788C401}"/>
                  </a:ext>
                </a:extLst>
              </p:cNvPr>
              <p:cNvSpPr txBox="1">
                <a:spLocks noRot="1" noChangeAspect="1" noMove="1" noResize="1" noEditPoints="1" noAdjustHandles="1" noChangeArrowheads="1" noChangeShapeType="1" noTextEdit="1"/>
              </p:cNvSpPr>
              <p:nvPr/>
            </p:nvSpPr>
            <p:spPr>
              <a:xfrm>
                <a:off x="611560" y="4077072"/>
                <a:ext cx="2054409" cy="1188210"/>
              </a:xfrm>
              <a:prstGeom prst="rect">
                <a:avLst/>
              </a:prstGeom>
              <a:blipFill>
                <a:blip r:embed="rId3"/>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56D2EF6A-5808-7D43-3269-28E4A6E1B133}"/>
              </a:ext>
            </a:extLst>
          </p:cNvPr>
          <p:cNvSpPr txBox="1"/>
          <p:nvPr/>
        </p:nvSpPr>
        <p:spPr>
          <a:xfrm>
            <a:off x="2771800" y="4293096"/>
            <a:ext cx="3515706" cy="523220"/>
          </a:xfrm>
          <a:prstGeom prst="rect">
            <a:avLst/>
          </a:prstGeom>
          <a:noFill/>
        </p:spPr>
        <p:txBody>
          <a:bodyPr wrap="none" rtlCol="0">
            <a:spAutoFit/>
          </a:bodyPr>
          <a:lstStyle/>
          <a:p>
            <a:r>
              <a:rPr lang="ja-JP" altLang="en-US" sz="2800"/>
              <a:t>← これは単なる定義</a:t>
            </a:r>
            <a:endParaRPr kumimoji="1" lang="ja-JP" altLang="en-US" sz="280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C2912B5-CE5D-E1BA-4D79-5CE7680E5EBE}"/>
                  </a:ext>
                </a:extLst>
              </p:cNvPr>
              <p:cNvSpPr txBox="1"/>
              <p:nvPr/>
            </p:nvSpPr>
            <p:spPr>
              <a:xfrm>
                <a:off x="683568" y="5373216"/>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2C2912B5-CE5D-E1BA-4D79-5CE7680E5EBE}"/>
                  </a:ext>
                </a:extLst>
              </p:cNvPr>
              <p:cNvSpPr txBox="1">
                <a:spLocks noRot="1" noChangeAspect="1" noMove="1" noResize="1" noEditPoints="1" noAdjustHandles="1" noChangeArrowheads="1" noChangeShapeType="1" noTextEdit="1"/>
              </p:cNvSpPr>
              <p:nvPr/>
            </p:nvSpPr>
            <p:spPr>
              <a:xfrm>
                <a:off x="683568" y="5373216"/>
                <a:ext cx="1852430" cy="1017523"/>
              </a:xfrm>
              <a:prstGeom prst="rect">
                <a:avLst/>
              </a:prstGeom>
              <a:blipFill>
                <a:blip r:embed="rId4"/>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BC4A56C4-3210-8D7D-AECE-954DB9A66D5D}"/>
              </a:ext>
            </a:extLst>
          </p:cNvPr>
          <p:cNvSpPr txBox="1"/>
          <p:nvPr/>
        </p:nvSpPr>
        <p:spPr>
          <a:xfrm>
            <a:off x="2771800" y="5589240"/>
            <a:ext cx="4951997" cy="523220"/>
          </a:xfrm>
          <a:prstGeom prst="rect">
            <a:avLst/>
          </a:prstGeom>
          <a:noFill/>
        </p:spPr>
        <p:txBody>
          <a:bodyPr wrap="none" rtlCol="0">
            <a:spAutoFit/>
          </a:bodyPr>
          <a:lstStyle/>
          <a:p>
            <a:r>
              <a:rPr lang="ja-JP" altLang="en-US" sz="2800"/>
              <a:t>← これはどこからきたのか？</a:t>
            </a:r>
            <a:endParaRPr kumimoji="1" lang="ja-JP" altLang="en-US" sz="2800"/>
          </a:p>
        </p:txBody>
      </p:sp>
    </p:spTree>
    <p:extLst>
      <p:ext uri="{BB962C8B-B14F-4D97-AF65-F5344CB8AC3E}">
        <p14:creationId xmlns:p14="http://schemas.microsoft.com/office/powerpoint/2010/main" val="363023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5C61DD7-98F5-F5C4-B7AC-3DF19258C95E}"/>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7B619D0-40C4-1F47-8C09-7D559C6FE6E8}"/>
                  </a:ext>
                </a:extLst>
              </p:cNvPr>
              <p:cNvSpPr txBox="1"/>
              <p:nvPr/>
            </p:nvSpPr>
            <p:spPr>
              <a:xfrm>
                <a:off x="323528" y="1196752"/>
                <a:ext cx="8243347" cy="954107"/>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空間の</m:t>
                    </m:r>
                  </m:oMath>
                </a14:m>
                <a:r>
                  <a:rPr kumimoji="1" lang="ja-JP" altLang="en-US" sz="2800"/>
                  <a:t>分布関数</a:t>
                </a:r>
                <a14:m>
                  <m:oMath xmlns:m="http://schemas.openxmlformats.org/officeDocument/2006/math">
                    <m:r>
                      <a:rPr kumimoji="1" lang="en-US" altLang="ja-JP" sz="2800" b="0" i="1" smtClean="0">
                        <a:latin typeface="Cambria Math" panose="02040503050406030204" pitchFamily="18" charset="0"/>
                      </a:rPr>
                      <m:t>𝑓</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考える</a:t>
                </a:r>
                <a:endParaRPr kumimoji="1" lang="en-US" altLang="ja-JP" sz="2800"/>
              </a:p>
              <a:p>
                <a:r>
                  <a:rPr lang="ja-JP" altLang="en-US" sz="2800"/>
                  <a:t>ある点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おけるエネルギー</a:t>
                </a:r>
                <a14:m>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を定義する</a:t>
                </a:r>
              </a:p>
            </p:txBody>
          </p:sp>
        </mc:Choice>
        <mc:Fallback xmlns="">
          <p:sp>
            <p:nvSpPr>
              <p:cNvPr id="3" name="テキスト ボックス 2">
                <a:extLst>
                  <a:ext uri="{FF2B5EF4-FFF2-40B4-BE49-F238E27FC236}">
                    <a16:creationId xmlns:a16="http://schemas.microsoft.com/office/drawing/2014/main" id="{97B619D0-40C4-1F47-8C09-7D559C6FE6E8}"/>
                  </a:ext>
                </a:extLst>
              </p:cNvPr>
              <p:cNvSpPr txBox="1">
                <a:spLocks noRot="1" noChangeAspect="1" noMove="1" noResize="1" noEditPoints="1" noAdjustHandles="1" noChangeArrowheads="1" noChangeShapeType="1" noTextEdit="1"/>
              </p:cNvSpPr>
              <p:nvPr/>
            </p:nvSpPr>
            <p:spPr>
              <a:xfrm>
                <a:off x="323528" y="1196752"/>
                <a:ext cx="8243347" cy="954107"/>
              </a:xfrm>
              <a:prstGeom prst="rect">
                <a:avLst/>
              </a:prstGeom>
              <a:blipFill>
                <a:blip r:embed="rId2"/>
                <a:stretch>
                  <a:fillRect l="-1479" t="-8280" r="-592" b="-1465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ADA349C-726E-23A5-61A9-3483443DCBA7}"/>
              </a:ext>
            </a:extLst>
          </p:cNvPr>
          <p:cNvSpPr txBox="1"/>
          <p:nvPr/>
        </p:nvSpPr>
        <p:spPr>
          <a:xfrm>
            <a:off x="1115616" y="2996952"/>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0117BE1-A7C1-7092-6021-974C60955C30}"/>
                  </a:ext>
                </a:extLst>
              </p:cNvPr>
              <p:cNvSpPr txBox="1"/>
              <p:nvPr/>
            </p:nvSpPr>
            <p:spPr>
              <a:xfrm>
                <a:off x="3635896" y="2420888"/>
                <a:ext cx="3230179"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=1</m:t>
                      </m:r>
                    </m:oMath>
                  </m:oMathPara>
                </a14:m>
                <a:endParaRPr kumimoji="1" lang="ja-JP" altLang="en-US" sz="4000"/>
              </a:p>
            </p:txBody>
          </p:sp>
        </mc:Choice>
        <mc:Fallback xmlns="">
          <p:sp>
            <p:nvSpPr>
              <p:cNvPr id="7" name="テキスト ボックス 6">
                <a:extLst>
                  <a:ext uri="{FF2B5EF4-FFF2-40B4-BE49-F238E27FC236}">
                    <a16:creationId xmlns:a16="http://schemas.microsoft.com/office/drawing/2014/main" id="{30117BE1-A7C1-7092-6021-974C60955C30}"/>
                  </a:ext>
                </a:extLst>
              </p:cNvPr>
              <p:cNvSpPr txBox="1">
                <a:spLocks noRot="1" noChangeAspect="1" noMove="1" noResize="1" noEditPoints="1" noAdjustHandles="1" noChangeArrowheads="1" noChangeShapeType="1" noTextEdit="1"/>
              </p:cNvSpPr>
              <p:nvPr/>
            </p:nvSpPr>
            <p:spPr>
              <a:xfrm>
                <a:off x="3635896" y="2420888"/>
                <a:ext cx="3230179" cy="1706878"/>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0C72EEF6-E6C0-0ABB-77C7-A0590808D8DA}"/>
              </a:ext>
            </a:extLst>
          </p:cNvPr>
          <p:cNvSpPr txBox="1"/>
          <p:nvPr/>
        </p:nvSpPr>
        <p:spPr>
          <a:xfrm>
            <a:off x="611560" y="4365104"/>
            <a:ext cx="2698175" cy="523220"/>
          </a:xfrm>
          <a:prstGeom prst="rect">
            <a:avLst/>
          </a:prstGeom>
          <a:noFill/>
        </p:spPr>
        <p:txBody>
          <a:bodyPr wrap="none" rtlCol="0">
            <a:spAutoFit/>
          </a:bodyPr>
          <a:lstStyle/>
          <a:p>
            <a:r>
              <a:rPr lang="ja-JP" altLang="en-US" sz="2800"/>
              <a:t>内部エネルギー</a:t>
            </a:r>
            <a:endParaRPr kumimoji="1" lang="ja-JP" altLang="en-US" sz="280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A0F4298-C868-17FF-7CEC-E9A89B5C7C27}"/>
                  </a:ext>
                </a:extLst>
              </p:cNvPr>
              <p:cNvSpPr txBox="1"/>
              <p:nvPr/>
            </p:nvSpPr>
            <p:spPr>
              <a:xfrm>
                <a:off x="3563888" y="3861048"/>
                <a:ext cx="3682610"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kumimoji="1" lang="en-US" altLang="ja-JP" sz="4000" b="0" i="1" smtClean="0">
                              <a:latin typeface="Cambria Math" panose="02040503050406030204" pitchFamily="18" charset="0"/>
                            </a:rPr>
                            <m:t>𝐻</m:t>
                          </m:r>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𝑈</m:t>
                      </m:r>
                    </m:oMath>
                  </m:oMathPara>
                </a14:m>
                <a:endParaRPr kumimoji="1" lang="ja-JP" altLang="en-US" sz="4000"/>
              </a:p>
            </p:txBody>
          </p:sp>
        </mc:Choice>
        <mc:Fallback xmlns="">
          <p:sp>
            <p:nvSpPr>
              <p:cNvPr id="9" name="テキスト ボックス 8">
                <a:extLst>
                  <a:ext uri="{FF2B5EF4-FFF2-40B4-BE49-F238E27FC236}">
                    <a16:creationId xmlns:a16="http://schemas.microsoft.com/office/drawing/2014/main" id="{DA0F4298-C868-17FF-7CEC-E9A89B5C7C27}"/>
                  </a:ext>
                </a:extLst>
              </p:cNvPr>
              <p:cNvSpPr txBox="1">
                <a:spLocks noRot="1" noChangeAspect="1" noMove="1" noResize="1" noEditPoints="1" noAdjustHandles="1" noChangeArrowheads="1" noChangeShapeType="1" noTextEdit="1"/>
              </p:cNvSpPr>
              <p:nvPr/>
            </p:nvSpPr>
            <p:spPr>
              <a:xfrm>
                <a:off x="3563888" y="3861048"/>
                <a:ext cx="3682610" cy="170687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7983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BAA168-A674-EA6C-FA69-E4215A3B3229}"/>
              </a:ext>
            </a:extLst>
          </p:cNvPr>
          <p:cNvSpPr>
            <a:spLocks noGrp="1"/>
          </p:cNvSpPr>
          <p:nvPr>
            <p:ph type="body" sz="quarter" idx="10"/>
          </p:nvPr>
        </p:nvSpPr>
        <p:spPr/>
        <p:txBody>
          <a:bodyPr/>
          <a:lstStyle/>
          <a:p>
            <a:r>
              <a:rPr kumimoji="1" lang="ja-JP" altLang="en-US"/>
              <a:t>カノニカル分布と逆温度</a:t>
            </a:r>
          </a:p>
        </p:txBody>
      </p:sp>
      <p:sp>
        <p:nvSpPr>
          <p:cNvPr id="3" name="テキスト ボックス 2">
            <a:extLst>
              <a:ext uri="{FF2B5EF4-FFF2-40B4-BE49-F238E27FC236}">
                <a16:creationId xmlns:a16="http://schemas.microsoft.com/office/drawing/2014/main" id="{DD278D98-67B4-8316-9E9D-BF29F81969E8}"/>
              </a:ext>
            </a:extLst>
          </p:cNvPr>
          <p:cNvSpPr txBox="1"/>
          <p:nvPr/>
        </p:nvSpPr>
        <p:spPr>
          <a:xfrm>
            <a:off x="251520" y="1340768"/>
            <a:ext cx="7725192" cy="523220"/>
          </a:xfrm>
          <a:prstGeom prst="rect">
            <a:avLst/>
          </a:prstGeom>
          <a:noFill/>
        </p:spPr>
        <p:txBody>
          <a:bodyPr wrap="none" rtlCol="0">
            <a:spAutoFit/>
          </a:bodyPr>
          <a:lstStyle/>
          <a:p>
            <a:r>
              <a:rPr kumimoji="1" lang="ja-JP" altLang="en-US" sz="2800"/>
              <a:t>この系のエントロピーを以下のように定義する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1B6384D-F58B-A80A-09D8-828DE9CDFAAD}"/>
                  </a:ext>
                </a:extLst>
              </p:cNvPr>
              <p:cNvSpPr txBox="1"/>
              <p:nvPr/>
            </p:nvSpPr>
            <p:spPr>
              <a:xfrm>
                <a:off x="2195736" y="206084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31B6384D-F58B-A80A-09D8-828DE9CDFAAD}"/>
                  </a:ext>
                </a:extLst>
              </p:cNvPr>
              <p:cNvSpPr txBox="1">
                <a:spLocks noRot="1" noChangeAspect="1" noMove="1" noResize="1" noEditPoints="1" noAdjustHandles="1" noChangeArrowheads="1" noChangeShapeType="1" noTextEdit="1"/>
              </p:cNvSpPr>
              <p:nvPr/>
            </p:nvSpPr>
            <p:spPr>
              <a:xfrm>
                <a:off x="2195736" y="2060848"/>
                <a:ext cx="4223400" cy="13840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EA26DA5-6645-B993-6463-BBE45DF33803}"/>
                  </a:ext>
                </a:extLst>
              </p:cNvPr>
              <p:cNvSpPr txBox="1"/>
              <p:nvPr/>
            </p:nvSpPr>
            <p:spPr>
              <a:xfrm>
                <a:off x="724704" y="4292704"/>
                <a:ext cx="2318712"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=1</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BEA26DA5-6645-B993-6463-BBE45DF33803}"/>
                  </a:ext>
                </a:extLst>
              </p:cNvPr>
              <p:cNvSpPr txBox="1">
                <a:spLocks noRot="1" noChangeAspect="1" noMove="1" noResize="1" noEditPoints="1" noAdjustHandles="1" noChangeArrowheads="1" noChangeShapeType="1" noTextEdit="1"/>
              </p:cNvSpPr>
              <p:nvPr/>
            </p:nvSpPr>
            <p:spPr>
              <a:xfrm>
                <a:off x="724704" y="4292704"/>
                <a:ext cx="2318712" cy="12225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61A021C-B450-6E9D-0071-39FD0952E467}"/>
                  </a:ext>
                </a:extLst>
              </p:cNvPr>
              <p:cNvSpPr txBox="1"/>
              <p:nvPr/>
            </p:nvSpPr>
            <p:spPr>
              <a:xfrm>
                <a:off x="611560" y="5445224"/>
                <a:ext cx="2635080"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561A021C-B450-6E9D-0071-39FD0952E467}"/>
                  </a:ext>
                </a:extLst>
              </p:cNvPr>
              <p:cNvSpPr txBox="1">
                <a:spLocks noRot="1" noChangeAspect="1" noMove="1" noResize="1" noEditPoints="1" noAdjustHandles="1" noChangeArrowheads="1" noChangeShapeType="1" noTextEdit="1"/>
              </p:cNvSpPr>
              <p:nvPr/>
            </p:nvSpPr>
            <p:spPr>
              <a:xfrm>
                <a:off x="611560" y="5445224"/>
                <a:ext cx="2635080" cy="122251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8E34414-EF9B-1E8B-7317-7814C2A3018F}"/>
              </a:ext>
            </a:extLst>
          </p:cNvPr>
          <p:cNvSpPr txBox="1"/>
          <p:nvPr/>
        </p:nvSpPr>
        <p:spPr>
          <a:xfrm>
            <a:off x="395536" y="3356992"/>
            <a:ext cx="8208912" cy="864096"/>
          </a:xfrm>
          <a:prstGeom prst="rect">
            <a:avLst/>
          </a:prstGeom>
          <a:noFill/>
        </p:spPr>
        <p:txBody>
          <a:bodyPr wrap="square" rtlCol="0">
            <a:spAutoFit/>
          </a:bodyPr>
          <a:lstStyle/>
          <a:p>
            <a:r>
              <a:rPr lang="ja-JP" altLang="en-US" sz="2400"/>
              <a:t>以下の条件を満たしつつ、エントロピーを最大化する分布関数を求めたい</a:t>
            </a:r>
            <a:endParaRPr kumimoji="1" lang="ja-JP" altLang="en-US" sz="2400"/>
          </a:p>
        </p:txBody>
      </p:sp>
      <p:sp>
        <p:nvSpPr>
          <p:cNvPr id="8" name="テキスト ボックス 7">
            <a:extLst>
              <a:ext uri="{FF2B5EF4-FFF2-40B4-BE49-F238E27FC236}">
                <a16:creationId xmlns:a16="http://schemas.microsoft.com/office/drawing/2014/main" id="{F52C8A1C-A677-4030-266F-DF3325A928E8}"/>
              </a:ext>
            </a:extLst>
          </p:cNvPr>
          <p:cNvSpPr txBox="1"/>
          <p:nvPr/>
        </p:nvSpPr>
        <p:spPr>
          <a:xfrm>
            <a:off x="4067944" y="4581128"/>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43036E6-B767-3D5F-3316-E130B694A292}"/>
                  </a:ext>
                </a:extLst>
              </p:cNvPr>
              <p:cNvSpPr txBox="1"/>
              <p:nvPr/>
            </p:nvSpPr>
            <p:spPr>
              <a:xfrm>
                <a:off x="4143155" y="5661248"/>
                <a:ext cx="4029245" cy="523220"/>
              </a:xfrm>
              <a:prstGeom prst="rect">
                <a:avLst/>
              </a:prstGeom>
              <a:noFill/>
            </p:spPr>
            <p:txBody>
              <a:bodyPr wrap="none" rtlCol="0">
                <a:spAutoFit/>
              </a:bodyPr>
              <a:lstStyle/>
              <a:p>
                <a:r>
                  <a:rPr kumimoji="1" lang="ja-JP" altLang="en-US" sz="2800"/>
                  <a:t>エネルギーの期待値が</a:t>
                </a:r>
                <a14:m>
                  <m:oMath xmlns:m="http://schemas.openxmlformats.org/officeDocument/2006/math">
                    <m:r>
                      <a:rPr kumimoji="1" lang="en-US" altLang="ja-JP" sz="2800" b="0" i="1" smtClean="0">
                        <a:latin typeface="Cambria Math" panose="02040503050406030204" pitchFamily="18" charset="0"/>
                      </a:rPr>
                      <m:t>𝑈</m:t>
                    </m:r>
                  </m:oMath>
                </a14:m>
                <a:endParaRPr kumimoji="1" lang="ja-JP" altLang="en-US" sz="2800"/>
              </a:p>
            </p:txBody>
          </p:sp>
        </mc:Choice>
        <mc:Fallback xmlns="">
          <p:sp>
            <p:nvSpPr>
              <p:cNvPr id="9" name="テキスト ボックス 8">
                <a:extLst>
                  <a:ext uri="{FF2B5EF4-FFF2-40B4-BE49-F238E27FC236}">
                    <a16:creationId xmlns:a16="http://schemas.microsoft.com/office/drawing/2014/main" id="{F43036E6-B767-3D5F-3316-E130B694A292}"/>
                  </a:ext>
                </a:extLst>
              </p:cNvPr>
              <p:cNvSpPr txBox="1">
                <a:spLocks noRot="1" noChangeAspect="1" noMove="1" noResize="1" noEditPoints="1" noAdjustHandles="1" noChangeArrowheads="1" noChangeShapeType="1" noTextEdit="1"/>
              </p:cNvSpPr>
              <p:nvPr/>
            </p:nvSpPr>
            <p:spPr>
              <a:xfrm>
                <a:off x="4143155" y="5661248"/>
                <a:ext cx="4029245" cy="523220"/>
              </a:xfrm>
              <a:prstGeom prst="rect">
                <a:avLst/>
              </a:prstGeom>
              <a:blipFill>
                <a:blip r:embed="rId5"/>
                <a:stretch>
                  <a:fillRect l="-3177" t="-16279" b="-27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7806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45ADFAC-D57D-49D7-EAFC-72AE65280F2C}"/>
              </a:ext>
            </a:extLst>
          </p:cNvPr>
          <p:cNvSpPr>
            <a:spLocks noGrp="1"/>
          </p:cNvSpPr>
          <p:nvPr>
            <p:ph type="body" sz="quarter" idx="10"/>
          </p:nvPr>
        </p:nvSpPr>
        <p:spPr/>
        <p:txBody>
          <a:bodyPr/>
          <a:lstStyle/>
          <a:p>
            <a:r>
              <a:rPr kumimoji="1" lang="ja-JP" altLang="en-US"/>
              <a:t>カノニカル分布と逆温度</a:t>
            </a:r>
          </a:p>
        </p:txBody>
      </p:sp>
      <p:sp>
        <p:nvSpPr>
          <p:cNvPr id="4" name="テキスト ボックス 3">
            <a:extLst>
              <a:ext uri="{FF2B5EF4-FFF2-40B4-BE49-F238E27FC236}">
                <a16:creationId xmlns:a16="http://schemas.microsoft.com/office/drawing/2014/main" id="{69276943-CA1C-43CD-A5C7-29723D2E691C}"/>
              </a:ext>
            </a:extLst>
          </p:cNvPr>
          <p:cNvSpPr txBox="1"/>
          <p:nvPr/>
        </p:nvSpPr>
        <p:spPr>
          <a:xfrm>
            <a:off x="251520" y="1340768"/>
            <a:ext cx="5006499" cy="461665"/>
          </a:xfrm>
          <a:prstGeom prst="rect">
            <a:avLst/>
          </a:prstGeom>
          <a:noFill/>
        </p:spPr>
        <p:txBody>
          <a:bodyPr wrap="none" rtlCol="0">
            <a:spAutoFit/>
          </a:bodyPr>
          <a:lstStyle/>
          <a:p>
            <a:r>
              <a:rPr lang="ja-JP" altLang="en-US" sz="2400"/>
              <a:t>ラグランジュの未定定数法より</a:t>
            </a:r>
            <a:r>
              <a:rPr lang="en-US" altLang="ja-JP" sz="2400"/>
              <a:t>(※)</a:t>
            </a:r>
            <a:endParaRPr kumimoji="1" lang="ja-JP" altLang="en-US" sz="24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209BDC6-A8D6-CEB4-CA8E-BD20341512A0}"/>
                  </a:ext>
                </a:extLst>
              </p:cNvPr>
              <p:cNvSpPr txBox="1"/>
              <p:nvPr/>
            </p:nvSpPr>
            <p:spPr>
              <a:xfrm>
                <a:off x="827584" y="1844824"/>
                <a:ext cx="7559057"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𝛼</m:t>
                      </m:r>
                      <m:nary>
                        <m:naryPr>
                          <m:limLoc m:val="undOvr"/>
                          <m:subHide m:val="on"/>
                          <m:supHide m:val="on"/>
                          <m:ctrlPr>
                            <a:rPr lang="en-US" altLang="ja-JP" sz="2800" i="1">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r>
                        <a:rPr lang="en-US" altLang="ja-JP" sz="2800" b="0" i="1" smtClean="0">
                          <a:latin typeface="Cambria Math" panose="02040503050406030204" pitchFamily="18" charset="0"/>
                        </a:rPr>
                        <m:t>𝛽</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𝑓</m:t>
                          </m:r>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log</m:t>
                              </m:r>
                            </m:fName>
                            <m:e>
                              <m:r>
                                <a:rPr lang="en-US" altLang="ja-JP" sz="2800" b="0" i="1" smtClean="0">
                                  <a:latin typeface="Cambria Math" panose="02040503050406030204" pitchFamily="18" charset="0"/>
                                </a:rPr>
                                <m:t>𝑓</m:t>
                              </m:r>
                            </m:e>
                          </m:func>
                          <m:r>
                            <a:rPr lang="en-US" altLang="ja-JP" sz="2800" i="1">
                              <a:latin typeface="Cambria Math" panose="02040503050406030204" pitchFamily="18" charset="0"/>
                            </a:rPr>
                            <m:t>𝑑𝑝𝑑𝑞</m:t>
                          </m:r>
                        </m:e>
                      </m:nary>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D209BDC6-A8D6-CEB4-CA8E-BD20341512A0}"/>
                  </a:ext>
                </a:extLst>
              </p:cNvPr>
              <p:cNvSpPr txBox="1">
                <a:spLocks noRot="1" noChangeAspect="1" noMove="1" noResize="1" noEditPoints="1" noAdjustHandles="1" noChangeArrowheads="1" noChangeShapeType="1" noTextEdit="1"/>
              </p:cNvSpPr>
              <p:nvPr/>
            </p:nvSpPr>
            <p:spPr>
              <a:xfrm>
                <a:off x="827584" y="1844824"/>
                <a:ext cx="7559057" cy="1222514"/>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79727D6-8EEC-4510-981E-7A3A7216A1C0}"/>
              </a:ext>
            </a:extLst>
          </p:cNvPr>
          <p:cNvSpPr txBox="1"/>
          <p:nvPr/>
        </p:nvSpPr>
        <p:spPr>
          <a:xfrm>
            <a:off x="755576" y="6381328"/>
            <a:ext cx="7423827" cy="338554"/>
          </a:xfrm>
          <a:prstGeom prst="rect">
            <a:avLst/>
          </a:prstGeom>
          <a:noFill/>
        </p:spPr>
        <p:txBody>
          <a:bodyPr wrap="none" rtlCol="0">
            <a:spAutoFit/>
          </a:bodyPr>
          <a:lstStyle/>
          <a:p>
            <a:r>
              <a:rPr lang="en-US" altLang="ja-JP" sz="1600"/>
              <a:t>※ </a:t>
            </a:r>
            <a:r>
              <a:rPr lang="ja-JP" altLang="en-US" sz="1600"/>
              <a:t>あとの便利のために符号をかえたりボルツマン定数を吸収させたりしている</a:t>
            </a:r>
            <a:endParaRPr kumimoji="1" lang="ja-JP" altLang="en-US" sz="1600"/>
          </a:p>
        </p:txBody>
      </p:sp>
      <p:sp>
        <p:nvSpPr>
          <p:cNvPr id="7" name="テキスト ボックス 6">
            <a:extLst>
              <a:ext uri="{FF2B5EF4-FFF2-40B4-BE49-F238E27FC236}">
                <a16:creationId xmlns:a16="http://schemas.microsoft.com/office/drawing/2014/main" id="{A04C2DDE-FC93-8DD5-0A51-F857D0304C9E}"/>
              </a:ext>
            </a:extLst>
          </p:cNvPr>
          <p:cNvSpPr txBox="1"/>
          <p:nvPr/>
        </p:nvSpPr>
        <p:spPr>
          <a:xfrm>
            <a:off x="323528" y="2996952"/>
            <a:ext cx="2339102" cy="461665"/>
          </a:xfrm>
          <a:prstGeom prst="rect">
            <a:avLst/>
          </a:prstGeom>
          <a:noFill/>
        </p:spPr>
        <p:txBody>
          <a:bodyPr wrap="none" rtlCol="0">
            <a:spAutoFit/>
          </a:bodyPr>
          <a:lstStyle/>
          <a:p>
            <a:r>
              <a:rPr kumimoji="1" lang="ja-JP" altLang="en-US" sz="2400"/>
              <a:t>汎関数微分から</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F193168-4E89-234A-D395-A3009CC7EEC3}"/>
                  </a:ext>
                </a:extLst>
              </p:cNvPr>
              <p:cNvSpPr txBox="1"/>
              <p:nvPr/>
            </p:nvSpPr>
            <p:spPr>
              <a:xfrm>
                <a:off x="1619672" y="3645024"/>
                <a:ext cx="14500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𝛿</m:t>
                      </m:r>
                      <m:r>
                        <a:rPr kumimoji="1" lang="en-US" altLang="ja-JP" sz="3200" b="0" i="1" smtClean="0">
                          <a:latin typeface="Cambria Math" panose="02040503050406030204" pitchFamily="18" charset="0"/>
                        </a:rPr>
                        <m:t>𝐼</m:t>
                      </m:r>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7F193168-4E89-234A-D395-A3009CC7EEC3}"/>
                  </a:ext>
                </a:extLst>
              </p:cNvPr>
              <p:cNvSpPr txBox="1">
                <a:spLocks noRot="1" noChangeAspect="1" noMove="1" noResize="1" noEditPoints="1" noAdjustHandles="1" noChangeArrowheads="1" noChangeShapeType="1" noTextEdit="1"/>
              </p:cNvSpPr>
              <p:nvPr/>
            </p:nvSpPr>
            <p:spPr>
              <a:xfrm>
                <a:off x="1619672" y="3645024"/>
                <a:ext cx="145001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125A1BA-4DD2-81A5-8043-02A2B47FB10A}"/>
                  </a:ext>
                </a:extLst>
              </p:cNvPr>
              <p:cNvSpPr txBox="1"/>
              <p:nvPr/>
            </p:nvSpPr>
            <p:spPr>
              <a:xfrm>
                <a:off x="3779912" y="3645024"/>
                <a:ext cx="455041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𝛼</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𝛽</m:t>
                      </m:r>
                      <m:r>
                        <a:rPr lang="en-US" altLang="ja-JP" sz="3200" b="0" i="1" smtClean="0">
                          <a:latin typeface="Cambria Math" panose="02040503050406030204" pitchFamily="18" charset="0"/>
                        </a:rPr>
                        <m:t>𝐻</m:t>
                      </m:r>
                      <m:r>
                        <a:rPr lang="en-US" altLang="ja-JP" sz="3200" b="0" i="1" smtClean="0">
                          <a:latin typeface="Cambria Math" panose="02040503050406030204" pitchFamily="18" charset="0"/>
                        </a:rPr>
                        <m:t>+1+</m:t>
                      </m:r>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10" name="テキスト ボックス 9">
                <a:extLst>
                  <a:ext uri="{FF2B5EF4-FFF2-40B4-BE49-F238E27FC236}">
                    <a16:creationId xmlns:a16="http://schemas.microsoft.com/office/drawing/2014/main" id="{4125A1BA-4DD2-81A5-8043-02A2B47FB10A}"/>
                  </a:ext>
                </a:extLst>
              </p:cNvPr>
              <p:cNvSpPr txBox="1">
                <a:spLocks noRot="1" noChangeAspect="1" noMove="1" noResize="1" noEditPoints="1" noAdjustHandles="1" noChangeArrowheads="1" noChangeShapeType="1" noTextEdit="1"/>
              </p:cNvSpPr>
              <p:nvPr/>
            </p:nvSpPr>
            <p:spPr>
              <a:xfrm>
                <a:off x="3779912" y="3645024"/>
                <a:ext cx="4550413" cy="584775"/>
              </a:xfrm>
              <a:prstGeom prst="rect">
                <a:avLst/>
              </a:prstGeom>
              <a:blipFill>
                <a:blip r:embed="rId4"/>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4102D609-159C-2FB7-FC21-18F76B04ACA2}"/>
              </a:ext>
            </a:extLst>
          </p:cNvPr>
          <p:cNvSpPr/>
          <p:nvPr/>
        </p:nvSpPr>
        <p:spPr>
          <a:xfrm>
            <a:off x="3347864" y="3717032"/>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601571A-9179-8353-D11E-807FE23F57CA}"/>
              </a:ext>
            </a:extLst>
          </p:cNvPr>
          <p:cNvSpPr txBox="1"/>
          <p:nvPr/>
        </p:nvSpPr>
        <p:spPr>
          <a:xfrm>
            <a:off x="323528" y="4437112"/>
            <a:ext cx="1415772" cy="461665"/>
          </a:xfrm>
          <a:prstGeom prst="rect">
            <a:avLst/>
          </a:prstGeom>
          <a:noFill/>
        </p:spPr>
        <p:txBody>
          <a:bodyPr wrap="none" rtlCol="0">
            <a:spAutoFit/>
          </a:bodyPr>
          <a:lstStyle/>
          <a:p>
            <a:r>
              <a:rPr lang="ja-JP" altLang="en-US" sz="2400"/>
              <a:t>以上から</a:t>
            </a:r>
            <a:endParaRPr kumimoji="1" lang="ja-JP" altLang="en-US" sz="240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CDDCF3E-E6C0-AF45-4F5F-E7C70B410AE9}"/>
                  </a:ext>
                </a:extLst>
              </p:cNvPr>
              <p:cNvSpPr txBox="1"/>
              <p:nvPr/>
            </p:nvSpPr>
            <p:spPr>
              <a:xfrm>
                <a:off x="899592" y="5085184"/>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13" name="テキスト ボックス 12">
                <a:extLst>
                  <a:ext uri="{FF2B5EF4-FFF2-40B4-BE49-F238E27FC236}">
                    <a16:creationId xmlns:a16="http://schemas.microsoft.com/office/drawing/2014/main" id="{4CDDCF3E-E6C0-AF45-4F5F-E7C70B410AE9}"/>
                  </a:ext>
                </a:extLst>
              </p:cNvPr>
              <p:cNvSpPr txBox="1">
                <a:spLocks noRot="1" noChangeAspect="1" noMove="1" noResize="1" noEditPoints="1" noAdjustHandles="1" noChangeArrowheads="1" noChangeShapeType="1" noTextEdit="1"/>
              </p:cNvSpPr>
              <p:nvPr/>
            </p:nvSpPr>
            <p:spPr>
              <a:xfrm>
                <a:off x="899592" y="5085184"/>
                <a:ext cx="3571042"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2ADA5EA-756E-CC2A-648F-2E8F985C2CF3}"/>
                  </a:ext>
                </a:extLst>
              </p:cNvPr>
              <p:cNvSpPr txBox="1"/>
              <p:nvPr/>
            </p:nvSpPr>
            <p:spPr>
              <a:xfrm>
                <a:off x="5621928" y="5085184"/>
                <a:ext cx="30283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+1)</m:t>
                      </m:r>
                    </m:oMath>
                  </m:oMathPara>
                </a14:m>
                <a:endParaRPr kumimoji="1" lang="ja-JP" altLang="en-US" sz="3200"/>
              </a:p>
            </p:txBody>
          </p:sp>
        </mc:Choice>
        <mc:Fallback xmlns="">
          <p:sp>
            <p:nvSpPr>
              <p:cNvPr id="14" name="テキスト ボックス 13">
                <a:extLst>
                  <a:ext uri="{FF2B5EF4-FFF2-40B4-BE49-F238E27FC236}">
                    <a16:creationId xmlns:a16="http://schemas.microsoft.com/office/drawing/2014/main" id="{32ADA5EA-756E-CC2A-648F-2E8F985C2CF3}"/>
                  </a:ext>
                </a:extLst>
              </p:cNvPr>
              <p:cNvSpPr txBox="1">
                <a:spLocks noRot="1" noChangeAspect="1" noMove="1" noResize="1" noEditPoints="1" noAdjustHandles="1" noChangeArrowheads="1" noChangeShapeType="1" noTextEdit="1"/>
              </p:cNvSpPr>
              <p:nvPr/>
            </p:nvSpPr>
            <p:spPr>
              <a:xfrm>
                <a:off x="5621928" y="5085184"/>
                <a:ext cx="3028393" cy="584775"/>
              </a:xfrm>
              <a:prstGeom prst="rect">
                <a:avLst/>
              </a:prstGeom>
              <a:blipFill>
                <a:blip r:embed="rId6"/>
                <a:stretch>
                  <a:fillRect/>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9966CDB5-13FE-2678-B84B-1492FEF7D087}"/>
              </a:ext>
            </a:extLst>
          </p:cNvPr>
          <p:cNvCxnSpPr/>
          <p:nvPr/>
        </p:nvCxnSpPr>
        <p:spPr>
          <a:xfrm flipH="1">
            <a:off x="971600" y="5733256"/>
            <a:ext cx="345638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914E5EB1-E15A-1FCF-43CF-D2607762290F}"/>
              </a:ext>
            </a:extLst>
          </p:cNvPr>
          <p:cNvSpPr txBox="1"/>
          <p:nvPr/>
        </p:nvSpPr>
        <p:spPr>
          <a:xfrm>
            <a:off x="1691387" y="5867980"/>
            <a:ext cx="1800493" cy="369332"/>
          </a:xfrm>
          <a:prstGeom prst="rect">
            <a:avLst/>
          </a:prstGeom>
          <a:noFill/>
        </p:spPr>
        <p:txBody>
          <a:bodyPr wrap="none" rtlCol="0">
            <a:spAutoFit/>
          </a:bodyPr>
          <a:lstStyle/>
          <a:p>
            <a:r>
              <a:rPr lang="ja-JP" altLang="en-US"/>
              <a:t>カノニカル分布</a:t>
            </a:r>
            <a:endParaRPr kumimoji="1" lang="ja-JP" altLang="en-US"/>
          </a:p>
        </p:txBody>
      </p:sp>
      <p:cxnSp>
        <p:nvCxnSpPr>
          <p:cNvPr id="21" name="直線コネクタ 20">
            <a:extLst>
              <a:ext uri="{FF2B5EF4-FFF2-40B4-BE49-F238E27FC236}">
                <a16:creationId xmlns:a16="http://schemas.microsoft.com/office/drawing/2014/main" id="{D5D2F569-40CA-1330-CD97-0CEE4D01541C}"/>
              </a:ext>
            </a:extLst>
          </p:cNvPr>
          <p:cNvCxnSpPr>
            <a:cxnSpLocks/>
          </p:cNvCxnSpPr>
          <p:nvPr/>
        </p:nvCxnSpPr>
        <p:spPr>
          <a:xfrm flipH="1">
            <a:off x="5765944" y="5661248"/>
            <a:ext cx="27363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DF5C52A-99F9-520F-A87C-78C32F51D4FA}"/>
              </a:ext>
            </a:extLst>
          </p:cNvPr>
          <p:cNvSpPr txBox="1"/>
          <p:nvPr/>
        </p:nvSpPr>
        <p:spPr>
          <a:xfrm>
            <a:off x="5364088" y="5795972"/>
            <a:ext cx="3570208" cy="369332"/>
          </a:xfrm>
          <a:prstGeom prst="rect">
            <a:avLst/>
          </a:prstGeom>
          <a:noFill/>
        </p:spPr>
        <p:txBody>
          <a:bodyPr wrap="none" rtlCol="0">
            <a:spAutoFit/>
          </a:bodyPr>
          <a:lstStyle/>
          <a:p>
            <a:r>
              <a:rPr kumimoji="1" lang="ja-JP" altLang="en-US"/>
              <a:t>分配関数</a:t>
            </a:r>
            <a:r>
              <a:rPr kumimoji="1" lang="en-US" altLang="ja-JP"/>
              <a:t>(</a:t>
            </a:r>
            <a:r>
              <a:rPr kumimoji="1" lang="ja-JP" altLang="en-US"/>
              <a:t>規格化</a:t>
            </a:r>
            <a:r>
              <a:rPr lang="ja-JP" altLang="en-US"/>
              <a:t>条件</a:t>
            </a:r>
            <a:r>
              <a:rPr kumimoji="1" lang="ja-JP" altLang="en-US"/>
              <a:t>から決まる</a:t>
            </a:r>
            <a:r>
              <a:rPr kumimoji="1" lang="en-US" altLang="ja-JP"/>
              <a:t>)</a:t>
            </a:r>
            <a:endParaRPr kumimoji="1" lang="ja-JP" altLang="en-US"/>
          </a:p>
        </p:txBody>
      </p:sp>
    </p:spTree>
    <p:extLst>
      <p:ext uri="{BB962C8B-B14F-4D97-AF65-F5344CB8AC3E}">
        <p14:creationId xmlns:p14="http://schemas.microsoft.com/office/powerpoint/2010/main" val="236725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lang="ja-JP" altLang="en-US" sz="2800" dirty="0"/>
              <a:t>分子動力学法における温度や圧力の定義</a:t>
            </a:r>
            <a:endParaRPr lang="en-US" altLang="ja-JP" sz="2800" dirty="0"/>
          </a:p>
          <a:p>
            <a:pPr marL="571500" indent="-571500">
              <a:buFont typeface="Arial" panose="020B0604020202020204" pitchFamily="34" charset="0"/>
              <a:buChar char="•"/>
            </a:pPr>
            <a:r>
              <a:rPr lang="ja-JP" altLang="en-US" sz="2800" dirty="0"/>
              <a:t>温度や</a:t>
            </a:r>
            <a:r>
              <a:rPr lang="ja-JP" altLang="en-US" sz="2800"/>
              <a:t>圧力制御アルゴリズム</a:t>
            </a:r>
            <a:endParaRPr lang="en-US" altLang="ja-JP" sz="2800"/>
          </a:p>
          <a:p>
            <a:pPr marL="571500" indent="-571500">
              <a:buFont typeface="Arial" panose="020B0604020202020204" pitchFamily="34" charset="0"/>
              <a:buChar char="•"/>
            </a:pPr>
            <a:r>
              <a:rPr lang="ja-JP" altLang="en-US" sz="2800">
                <a:solidFill>
                  <a:srgbClr val="FF0000"/>
                </a:solidFill>
              </a:rPr>
              <a:t>温度や圧力といった物理量の定義が、必ずしも自明ではないということを知る</a:t>
            </a:r>
            <a:endParaRPr lang="en-US" altLang="ja-JP" sz="2800" dirty="0">
              <a:solidFill>
                <a:srgbClr val="FF0000"/>
              </a:solidFill>
            </a:endParaRPr>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kumimoji="1" lang="ja-JP" altLang="en-US" sz="2800" dirty="0">
                <a:solidFill>
                  <a:srgbClr val="011893"/>
                </a:solidFill>
              </a:rPr>
              <a:t>物理量の定義と制御</a:t>
            </a: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分子動力学法における温度や圧力の定義は非自明</a:t>
            </a:r>
            <a:endParaRPr lang="en-US" altLang="ja-JP" sz="2800" dirty="0"/>
          </a:p>
          <a:p>
            <a:pPr marL="457200" indent="-457200">
              <a:buFont typeface="Arial" panose="020B0604020202020204" pitchFamily="34" charset="0"/>
              <a:buChar char="•"/>
            </a:pPr>
            <a:r>
              <a:rPr kumimoji="1" lang="ja-JP" altLang="en-US" sz="2800" dirty="0"/>
              <a:t>温度とは？圧力とは？</a:t>
            </a:r>
            <a:endParaRPr kumimoji="1" lang="en-US" altLang="ja-JP" sz="2800" dirty="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99CE07-22D4-4623-F0B2-6416665DFA7D}"/>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316ECE-BA9F-CA67-AC8F-FC263019D802}"/>
                  </a:ext>
                </a:extLst>
              </p:cNvPr>
              <p:cNvSpPr txBox="1"/>
              <p:nvPr/>
            </p:nvSpPr>
            <p:spPr>
              <a:xfrm>
                <a:off x="539552" y="134076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E2316ECE-BA9F-CA67-AC8F-FC263019D802}"/>
                  </a:ext>
                </a:extLst>
              </p:cNvPr>
              <p:cNvSpPr txBox="1">
                <a:spLocks noRot="1" noChangeAspect="1" noMove="1" noResize="1" noEditPoints="1" noAdjustHandles="1" noChangeArrowheads="1" noChangeShapeType="1" noTextEdit="1"/>
              </p:cNvSpPr>
              <p:nvPr/>
            </p:nvSpPr>
            <p:spPr>
              <a:xfrm>
                <a:off x="539552" y="1340768"/>
                <a:ext cx="4223400" cy="1384033"/>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C2C3C6B-83F8-92F4-5539-F09A9CA902FD}"/>
              </a:ext>
            </a:extLst>
          </p:cNvPr>
          <p:cNvSpPr txBox="1"/>
          <p:nvPr/>
        </p:nvSpPr>
        <p:spPr>
          <a:xfrm>
            <a:off x="5044112" y="1753652"/>
            <a:ext cx="3416320" cy="523220"/>
          </a:xfrm>
          <a:prstGeom prst="rect">
            <a:avLst/>
          </a:prstGeom>
          <a:noFill/>
        </p:spPr>
        <p:txBody>
          <a:bodyPr wrap="none" rtlCol="0">
            <a:spAutoFit/>
          </a:bodyPr>
          <a:lstStyle/>
          <a:p>
            <a:r>
              <a:rPr lang="ja-JP" altLang="en-US" sz="2800"/>
              <a:t>エントロピーの定義</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32C3259-DF3C-170A-737F-18D28E556A9D}"/>
                  </a:ext>
                </a:extLst>
              </p:cNvPr>
              <p:cNvSpPr txBox="1"/>
              <p:nvPr/>
            </p:nvSpPr>
            <p:spPr>
              <a:xfrm>
                <a:off x="467544" y="3123546"/>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B32C3259-DF3C-170A-737F-18D28E556A9D}"/>
                  </a:ext>
                </a:extLst>
              </p:cNvPr>
              <p:cNvSpPr txBox="1">
                <a:spLocks noRot="1" noChangeAspect="1" noMove="1" noResize="1" noEditPoints="1" noAdjustHandles="1" noChangeArrowheads="1" noChangeShapeType="1" noTextEdit="1"/>
              </p:cNvSpPr>
              <p:nvPr/>
            </p:nvSpPr>
            <p:spPr>
              <a:xfrm>
                <a:off x="467544" y="3123546"/>
                <a:ext cx="357104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DDB1B44-47EE-B0A8-EF2B-14818A92E8D6}"/>
                  </a:ext>
                </a:extLst>
              </p:cNvPr>
              <p:cNvSpPr txBox="1"/>
              <p:nvPr/>
            </p:nvSpPr>
            <p:spPr>
              <a:xfrm>
                <a:off x="4427984" y="3132257"/>
                <a:ext cx="400526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𝑍</m:t>
                          </m:r>
                        </m:e>
                      </m:func>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5DDB1B44-47EE-B0A8-EF2B-14818A92E8D6}"/>
                  </a:ext>
                </a:extLst>
              </p:cNvPr>
              <p:cNvSpPr txBox="1">
                <a:spLocks noRot="1" noChangeAspect="1" noMove="1" noResize="1" noEditPoints="1" noAdjustHandles="1" noChangeArrowheads="1" noChangeShapeType="1" noTextEdit="1"/>
              </p:cNvSpPr>
              <p:nvPr/>
            </p:nvSpPr>
            <p:spPr>
              <a:xfrm>
                <a:off x="4427984" y="3132257"/>
                <a:ext cx="4005264" cy="584775"/>
              </a:xfrm>
              <a:prstGeom prst="rect">
                <a:avLst/>
              </a:prstGeom>
              <a:blipFill>
                <a:blip r:embed="rId4"/>
                <a:stretch>
                  <a:fillRect/>
                </a:stretch>
              </a:blipFill>
            </p:spPr>
            <p:txBody>
              <a:bodyPr/>
              <a:lstStyle/>
              <a:p>
                <a:r>
                  <a:rPr lang="ja-JP" altLang="en-US">
                    <a:noFill/>
                  </a:rPr>
                  <a:t> </a:t>
                </a:r>
              </a:p>
            </p:txBody>
          </p:sp>
        </mc:Fallback>
      </mc:AlternateContent>
      <p:sp>
        <p:nvSpPr>
          <p:cNvPr id="8" name="矢印: 右 7">
            <a:extLst>
              <a:ext uri="{FF2B5EF4-FFF2-40B4-BE49-F238E27FC236}">
                <a16:creationId xmlns:a16="http://schemas.microsoft.com/office/drawing/2014/main" id="{EA00E360-C71F-039C-116A-BFDBC9417EF6}"/>
              </a:ext>
            </a:extLst>
          </p:cNvPr>
          <p:cNvSpPr/>
          <p:nvPr/>
        </p:nvSpPr>
        <p:spPr>
          <a:xfrm>
            <a:off x="4067944" y="319555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18EB098-547E-4238-D0C8-2677E2FF59EF}"/>
                  </a:ext>
                </a:extLst>
              </p:cNvPr>
              <p:cNvSpPr txBox="1"/>
              <p:nvPr/>
            </p:nvSpPr>
            <p:spPr>
              <a:xfrm>
                <a:off x="1187624" y="4005064"/>
                <a:ext cx="4226478"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𝐻𝑓</m:t>
                          </m:r>
                          <m:r>
                            <a:rPr lang="en-US" altLang="ja-JP" sz="3200" i="1">
                              <a:latin typeface="Cambria Math" panose="02040503050406030204" pitchFamily="18" charset="0"/>
                            </a:rPr>
                            <m:t>𝑑𝑝𝑑𝑞</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𝐶</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C18EB098-547E-4238-D0C8-2677E2FF59EF}"/>
                  </a:ext>
                </a:extLst>
              </p:cNvPr>
              <p:cNvSpPr txBox="1">
                <a:spLocks noRot="1" noChangeAspect="1" noMove="1" noResize="1" noEditPoints="1" noAdjustHandles="1" noChangeArrowheads="1" noChangeShapeType="1" noTextEdit="1"/>
              </p:cNvSpPr>
              <p:nvPr/>
            </p:nvSpPr>
            <p:spPr>
              <a:xfrm>
                <a:off x="1187624" y="4005064"/>
                <a:ext cx="4226478" cy="1384033"/>
              </a:xfrm>
              <a:prstGeom prst="rect">
                <a:avLst/>
              </a:prstGeom>
              <a:blipFill>
                <a:blip r:embed="rId5"/>
                <a:stretch>
                  <a:fillRect/>
                </a:stretch>
              </a:blipFill>
            </p:spPr>
            <p:txBody>
              <a:bodyPr/>
              <a:lstStyle/>
              <a:p>
                <a:r>
                  <a:rPr lang="ja-JP" altLang="en-US">
                    <a:noFill/>
                  </a:rPr>
                  <a:t> </a:t>
                </a:r>
              </a:p>
            </p:txBody>
          </p:sp>
        </mc:Fallback>
      </mc:AlternateContent>
      <p:sp>
        <p:nvSpPr>
          <p:cNvPr id="10" name="四角形: 角を丸くする 9">
            <a:extLst>
              <a:ext uri="{FF2B5EF4-FFF2-40B4-BE49-F238E27FC236}">
                <a16:creationId xmlns:a16="http://schemas.microsoft.com/office/drawing/2014/main" id="{454EB1FA-DF07-9798-7AA8-93DB6F974108}"/>
              </a:ext>
            </a:extLst>
          </p:cNvPr>
          <p:cNvSpPr/>
          <p:nvPr/>
        </p:nvSpPr>
        <p:spPr>
          <a:xfrm>
            <a:off x="2915816" y="4293096"/>
            <a:ext cx="1656184" cy="72008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A28230A-DFDD-8CE0-2284-D2A7DFBC1D6C}"/>
                  </a:ext>
                </a:extLst>
              </p:cNvPr>
              <p:cNvSpPr txBox="1"/>
              <p:nvPr/>
            </p:nvSpPr>
            <p:spPr>
              <a:xfrm>
                <a:off x="3419872" y="5013176"/>
                <a:ext cx="90537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4A28230A-DFDD-8CE0-2284-D2A7DFBC1D6C}"/>
                  </a:ext>
                </a:extLst>
              </p:cNvPr>
              <p:cNvSpPr txBox="1">
                <a:spLocks noRot="1" noChangeAspect="1" noMove="1" noResize="1" noEditPoints="1" noAdjustHandles="1" noChangeArrowheads="1" noChangeShapeType="1" noTextEdit="1"/>
              </p:cNvSpPr>
              <p:nvPr/>
            </p:nvSpPr>
            <p:spPr>
              <a:xfrm>
                <a:off x="3419872" y="5013176"/>
                <a:ext cx="905376" cy="523220"/>
              </a:xfrm>
              <a:prstGeom prst="rect">
                <a:avLst/>
              </a:prstGeom>
              <a:blipFill>
                <a:blip r:embed="rId6"/>
                <a:stretch>
                  <a:fillRect/>
                </a:stretch>
              </a:blipFill>
            </p:spPr>
            <p:txBody>
              <a:bodyPr/>
              <a:lstStyle/>
              <a:p>
                <a:r>
                  <a:rPr lang="ja-JP" altLang="en-US">
                    <a:noFill/>
                  </a:rPr>
                  <a:t> </a:t>
                </a:r>
              </a:p>
            </p:txBody>
          </p:sp>
        </mc:Fallback>
      </mc:AlternateContent>
      <p:sp>
        <p:nvSpPr>
          <p:cNvPr id="12" name="四角形: 角を丸くする 11">
            <a:extLst>
              <a:ext uri="{FF2B5EF4-FFF2-40B4-BE49-F238E27FC236}">
                <a16:creationId xmlns:a16="http://schemas.microsoft.com/office/drawing/2014/main" id="{E424EF04-9256-3C16-B1DA-E031BDEAF8D9}"/>
              </a:ext>
            </a:extLst>
          </p:cNvPr>
          <p:cNvSpPr/>
          <p:nvPr/>
        </p:nvSpPr>
        <p:spPr>
          <a:xfrm>
            <a:off x="2699792" y="170080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FA3EB2B3-A592-34EE-84BD-0F392530C78B}"/>
              </a:ext>
            </a:extLst>
          </p:cNvPr>
          <p:cNvSpPr/>
          <p:nvPr/>
        </p:nvSpPr>
        <p:spPr>
          <a:xfrm>
            <a:off x="4572000" y="314096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FA1B130C-64A3-22BC-6DC3-D84A0F9E37CB}"/>
              </a:ext>
            </a:extLst>
          </p:cNvPr>
          <p:cNvCxnSpPr>
            <a:stCxn id="13" idx="0"/>
            <a:endCxn id="12" idx="2"/>
          </p:cNvCxnSpPr>
          <p:nvPr/>
        </p:nvCxnSpPr>
        <p:spPr>
          <a:xfrm rot="16200000" flipV="1">
            <a:off x="3707904" y="1808820"/>
            <a:ext cx="792088" cy="18722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07EED1A-AB82-2819-D1DB-5CC6E2BA2E98}"/>
              </a:ext>
            </a:extLst>
          </p:cNvPr>
          <p:cNvSpPr txBox="1"/>
          <p:nvPr/>
        </p:nvSpPr>
        <p:spPr>
          <a:xfrm>
            <a:off x="5220072" y="2492896"/>
            <a:ext cx="2492990" cy="369332"/>
          </a:xfrm>
          <a:prstGeom prst="rect">
            <a:avLst/>
          </a:prstGeom>
          <a:noFill/>
        </p:spPr>
        <p:txBody>
          <a:bodyPr wrap="none" rtlCol="0">
            <a:spAutoFit/>
          </a:bodyPr>
          <a:lstStyle/>
          <a:p>
            <a:r>
              <a:rPr kumimoji="1" lang="ja-JP" altLang="en-US"/>
              <a:t>カノニカル分布を代入</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77E3B5E-B581-A89A-72A4-EF9CCEB0FDCD}"/>
                  </a:ext>
                </a:extLst>
              </p:cNvPr>
              <p:cNvSpPr txBox="1"/>
              <p:nvPr/>
            </p:nvSpPr>
            <p:spPr>
              <a:xfrm>
                <a:off x="3059832" y="566124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977E3B5E-B581-A89A-72A4-EF9CCEB0FDCD}"/>
                  </a:ext>
                </a:extLst>
              </p:cNvPr>
              <p:cNvSpPr txBox="1">
                <a:spLocks noRot="1" noChangeAspect="1" noMove="1" noResize="1" noEditPoints="1" noAdjustHandles="1" noChangeArrowheads="1" noChangeShapeType="1" noTextEdit="1"/>
              </p:cNvSpPr>
              <p:nvPr/>
            </p:nvSpPr>
            <p:spPr>
              <a:xfrm>
                <a:off x="3059832" y="5661248"/>
                <a:ext cx="1846596" cy="1027525"/>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00037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36986C-E9FB-5383-57BD-80C9EF962920}"/>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D6E88B1-31A4-4CE0-6974-E628126B7C43}"/>
                  </a:ext>
                </a:extLst>
              </p:cNvPr>
              <p:cNvSpPr txBox="1"/>
              <p:nvPr/>
            </p:nvSpPr>
            <p:spPr>
              <a:xfrm>
                <a:off x="971600" y="134076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D6E88B1-31A4-4CE0-6974-E628126B7C43}"/>
                  </a:ext>
                </a:extLst>
              </p:cNvPr>
              <p:cNvSpPr txBox="1">
                <a:spLocks noRot="1" noChangeAspect="1" noMove="1" noResize="1" noEditPoints="1" noAdjustHandles="1" noChangeArrowheads="1" noChangeShapeType="1" noTextEdit="1"/>
              </p:cNvSpPr>
              <p:nvPr/>
            </p:nvSpPr>
            <p:spPr>
              <a:xfrm>
                <a:off x="971600" y="1340768"/>
                <a:ext cx="1846596" cy="102752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F2A5A90-ACC7-6F95-CCB1-7A569F7E29DB}"/>
                  </a:ext>
                </a:extLst>
              </p:cNvPr>
              <p:cNvSpPr txBox="1"/>
              <p:nvPr/>
            </p:nvSpPr>
            <p:spPr>
              <a:xfrm>
                <a:off x="971600" y="2708920"/>
                <a:ext cx="1612749"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𝑇</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F2A5A90-ACC7-6F95-CCB1-7A569F7E29DB}"/>
                  </a:ext>
                </a:extLst>
              </p:cNvPr>
              <p:cNvSpPr txBox="1">
                <a:spLocks noRot="1" noChangeAspect="1" noMove="1" noResize="1" noEditPoints="1" noAdjustHandles="1" noChangeArrowheads="1" noChangeShapeType="1" noTextEdit="1"/>
              </p:cNvSpPr>
              <p:nvPr/>
            </p:nvSpPr>
            <p:spPr>
              <a:xfrm>
                <a:off x="971600" y="2708920"/>
                <a:ext cx="1612749" cy="1027525"/>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8F5A44D-09B6-4761-C6C7-3D00FA2D1CB2}"/>
              </a:ext>
            </a:extLst>
          </p:cNvPr>
          <p:cNvSpPr txBox="1"/>
          <p:nvPr/>
        </p:nvSpPr>
        <p:spPr>
          <a:xfrm>
            <a:off x="3059832" y="1628800"/>
            <a:ext cx="4288353" cy="584775"/>
          </a:xfrm>
          <a:prstGeom prst="rect">
            <a:avLst/>
          </a:prstGeom>
          <a:noFill/>
        </p:spPr>
        <p:txBody>
          <a:bodyPr wrap="none" rtlCol="0">
            <a:spAutoFit/>
          </a:bodyPr>
          <a:lstStyle/>
          <a:p>
            <a:r>
              <a:rPr lang="ja-JP" altLang="en-US" sz="3200"/>
              <a:t>さきほど求めた関係式</a:t>
            </a:r>
            <a:endParaRPr kumimoji="1" lang="ja-JP" altLang="en-US" sz="3200"/>
          </a:p>
        </p:txBody>
      </p:sp>
      <p:sp>
        <p:nvSpPr>
          <p:cNvPr id="6" name="テキスト ボックス 5">
            <a:extLst>
              <a:ext uri="{FF2B5EF4-FFF2-40B4-BE49-F238E27FC236}">
                <a16:creationId xmlns:a16="http://schemas.microsoft.com/office/drawing/2014/main" id="{B119039D-3BA3-ACDC-0925-8081DB13C3DE}"/>
              </a:ext>
            </a:extLst>
          </p:cNvPr>
          <p:cNvSpPr txBox="1"/>
          <p:nvPr/>
        </p:nvSpPr>
        <p:spPr>
          <a:xfrm>
            <a:off x="3131840" y="2924944"/>
            <a:ext cx="2646878" cy="584775"/>
          </a:xfrm>
          <a:prstGeom prst="rect">
            <a:avLst/>
          </a:prstGeom>
          <a:noFill/>
        </p:spPr>
        <p:txBody>
          <a:bodyPr wrap="none" rtlCol="0">
            <a:spAutoFit/>
          </a:bodyPr>
          <a:lstStyle/>
          <a:p>
            <a:r>
              <a:rPr kumimoji="1" lang="ja-JP" altLang="en-US" sz="3200"/>
              <a:t>熱力学関係式</a:t>
            </a:r>
          </a:p>
        </p:txBody>
      </p:sp>
      <p:sp>
        <p:nvSpPr>
          <p:cNvPr id="7" name="テキスト ボックス 6">
            <a:extLst>
              <a:ext uri="{FF2B5EF4-FFF2-40B4-BE49-F238E27FC236}">
                <a16:creationId xmlns:a16="http://schemas.microsoft.com/office/drawing/2014/main" id="{FD2DD400-FF97-6EF2-3E2D-4A74AAC1EA84}"/>
              </a:ext>
            </a:extLst>
          </p:cNvPr>
          <p:cNvSpPr txBox="1"/>
          <p:nvPr/>
        </p:nvSpPr>
        <p:spPr>
          <a:xfrm>
            <a:off x="755576" y="4365104"/>
            <a:ext cx="5109091" cy="584775"/>
          </a:xfrm>
          <a:prstGeom prst="rect">
            <a:avLst/>
          </a:prstGeom>
          <a:noFill/>
        </p:spPr>
        <p:txBody>
          <a:bodyPr wrap="none" rtlCol="0">
            <a:spAutoFit/>
          </a:bodyPr>
          <a:lstStyle/>
          <a:p>
            <a:r>
              <a:rPr kumimoji="1" lang="ja-JP" altLang="en-US" sz="3200"/>
              <a:t>逆温度と温度が結びついた</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184B0F0-8F01-9149-63DA-CE3B226409B7}"/>
                  </a:ext>
                </a:extLst>
              </p:cNvPr>
              <p:cNvSpPr txBox="1"/>
              <p:nvPr/>
            </p:nvSpPr>
            <p:spPr>
              <a:xfrm>
                <a:off x="3059832" y="5229200"/>
                <a:ext cx="1747658" cy="1133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𝑘𝑇</m:t>
                          </m:r>
                        </m:den>
                      </m:f>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4184B0F0-8F01-9149-63DA-CE3B226409B7}"/>
                  </a:ext>
                </a:extLst>
              </p:cNvPr>
              <p:cNvSpPr txBox="1">
                <a:spLocks noRot="1" noChangeAspect="1" noMove="1" noResize="1" noEditPoints="1" noAdjustHandles="1" noChangeArrowheads="1" noChangeShapeType="1" noTextEdit="1"/>
              </p:cNvSpPr>
              <p:nvPr/>
            </p:nvSpPr>
            <p:spPr>
              <a:xfrm>
                <a:off x="3059832" y="5229200"/>
                <a:ext cx="1747658" cy="113313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0127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88D169-A6E9-6155-2B3A-AB4112A455F4}"/>
              </a:ext>
            </a:extLst>
          </p:cNvPr>
          <p:cNvSpPr>
            <a:spLocks noGrp="1"/>
          </p:cNvSpPr>
          <p:nvPr>
            <p:ph type="body" sz="quarter" idx="10"/>
          </p:nvPr>
        </p:nvSpPr>
        <p:spPr/>
        <p:txBody>
          <a:bodyPr/>
          <a:lstStyle/>
          <a:p>
            <a:r>
              <a:rPr lang="ja-JP" altLang="en-US"/>
              <a:t>物理量の期待値</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9D3E289-FB4F-A294-0A59-01C9B96C5FA5}"/>
                  </a:ext>
                </a:extLst>
              </p:cNvPr>
              <p:cNvSpPr txBox="1"/>
              <p:nvPr/>
            </p:nvSpPr>
            <p:spPr>
              <a:xfrm>
                <a:off x="323528" y="1196752"/>
                <a:ext cx="7130222" cy="523220"/>
              </a:xfrm>
              <a:prstGeom prst="rect">
                <a:avLst/>
              </a:prstGeom>
              <a:noFill/>
            </p:spPr>
            <p:txBody>
              <a:bodyPr wrap="none" rtlCol="0">
                <a:spAutoFit/>
              </a:bodyPr>
              <a:lstStyle/>
              <a:p>
                <a:r>
                  <a:rPr kumimoji="1" lang="ja-JP" altLang="en-US" sz="2800"/>
                  <a:t>全ての物理量は位相空間の座標</a:t>
                </a:r>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の関数</a:t>
                </a:r>
              </a:p>
            </p:txBody>
          </p:sp>
        </mc:Choice>
        <mc:Fallback xmlns="">
          <p:sp>
            <p:nvSpPr>
              <p:cNvPr id="3" name="テキスト ボックス 2">
                <a:extLst>
                  <a:ext uri="{FF2B5EF4-FFF2-40B4-BE49-F238E27FC236}">
                    <a16:creationId xmlns:a16="http://schemas.microsoft.com/office/drawing/2014/main" id="{A9D3E289-FB4F-A294-0A59-01C9B96C5FA5}"/>
                  </a:ext>
                </a:extLst>
              </p:cNvPr>
              <p:cNvSpPr txBox="1">
                <a:spLocks noRot="1" noChangeAspect="1" noMove="1" noResize="1" noEditPoints="1" noAdjustHandles="1" noChangeArrowheads="1" noChangeShapeType="1" noTextEdit="1"/>
              </p:cNvSpPr>
              <p:nvPr/>
            </p:nvSpPr>
            <p:spPr>
              <a:xfrm>
                <a:off x="323528" y="1196752"/>
                <a:ext cx="7130222" cy="523220"/>
              </a:xfrm>
              <a:prstGeom prst="rect">
                <a:avLst/>
              </a:prstGeom>
              <a:blipFill>
                <a:blip r:embed="rId2"/>
                <a:stretch>
                  <a:fillRect l="-1709" t="-15116" r="-855"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3DD3F02-E48E-7B82-F0CE-15FD62A791A6}"/>
                  </a:ext>
                </a:extLst>
              </p:cNvPr>
              <p:cNvSpPr txBox="1"/>
              <p:nvPr/>
            </p:nvSpPr>
            <p:spPr>
              <a:xfrm>
                <a:off x="323528" y="1988840"/>
                <a:ext cx="3770648" cy="523220"/>
              </a:xfrm>
              <a:prstGeom prst="rect">
                <a:avLst/>
              </a:prstGeom>
              <a:noFill/>
            </p:spPr>
            <p:txBody>
              <a:bodyPr wrap="none" rtlCol="0">
                <a:spAutoFit/>
              </a:bodyPr>
              <a:lstStyle/>
              <a:p>
                <a:r>
                  <a:rPr kumimoji="1" lang="ja-JP" altLang="en-US" sz="2800"/>
                  <a:t>物理量</a:t>
                </a:r>
                <a14:m>
                  <m:oMath xmlns:m="http://schemas.openxmlformats.org/officeDocument/2006/math">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の期待値</a:t>
                </a:r>
              </a:p>
            </p:txBody>
          </p:sp>
        </mc:Choice>
        <mc:Fallback xmlns="">
          <p:sp>
            <p:nvSpPr>
              <p:cNvPr id="4" name="テキスト ボックス 3">
                <a:extLst>
                  <a:ext uri="{FF2B5EF4-FFF2-40B4-BE49-F238E27FC236}">
                    <a16:creationId xmlns:a16="http://schemas.microsoft.com/office/drawing/2014/main" id="{93DD3F02-E48E-7B82-F0CE-15FD62A791A6}"/>
                  </a:ext>
                </a:extLst>
              </p:cNvPr>
              <p:cNvSpPr txBox="1">
                <a:spLocks noRot="1" noChangeAspect="1" noMove="1" noResize="1" noEditPoints="1" noAdjustHandles="1" noChangeArrowheads="1" noChangeShapeType="1" noTextEdit="1"/>
              </p:cNvSpPr>
              <p:nvPr/>
            </p:nvSpPr>
            <p:spPr>
              <a:xfrm>
                <a:off x="323528" y="1988840"/>
                <a:ext cx="3770648" cy="523220"/>
              </a:xfrm>
              <a:prstGeom prst="rect">
                <a:avLst/>
              </a:prstGeom>
              <a:blipFill>
                <a:blip r:embed="rId3"/>
                <a:stretch>
                  <a:fillRect l="-3231" t="-15116" r="-2262"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A771012-B018-C002-C513-3388DEE3CA35}"/>
                  </a:ext>
                </a:extLst>
              </p:cNvPr>
              <p:cNvSpPr txBox="1"/>
              <p:nvPr/>
            </p:nvSpPr>
            <p:spPr>
              <a:xfrm>
                <a:off x="2771800" y="2852936"/>
                <a:ext cx="3213893"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AA771012-B018-C002-C513-3388DEE3CA35}"/>
                  </a:ext>
                </a:extLst>
              </p:cNvPr>
              <p:cNvSpPr txBox="1">
                <a:spLocks noRot="1" noChangeAspect="1" noMove="1" noResize="1" noEditPoints="1" noAdjustHandles="1" noChangeArrowheads="1" noChangeShapeType="1" noTextEdit="1"/>
              </p:cNvSpPr>
              <p:nvPr/>
            </p:nvSpPr>
            <p:spPr>
              <a:xfrm>
                <a:off x="2771800" y="2852936"/>
                <a:ext cx="3213893" cy="138403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6360E5D-D002-1BE6-E857-A8CD5BFB0AD9}"/>
                  </a:ext>
                </a:extLst>
              </p:cNvPr>
              <p:cNvSpPr txBox="1"/>
              <p:nvPr/>
            </p:nvSpPr>
            <p:spPr>
              <a:xfrm>
                <a:off x="611560" y="4653136"/>
                <a:ext cx="8136904" cy="1384995"/>
              </a:xfrm>
              <a:prstGeom prst="rect">
                <a:avLst/>
              </a:prstGeom>
              <a:noFill/>
            </p:spPr>
            <p:txBody>
              <a:bodyPr wrap="square" rtlCol="0">
                <a:spAutoFit/>
              </a:bodyPr>
              <a:lstStyle/>
              <a:p>
                <a:r>
                  <a:rPr lang="ja-JP" altLang="en-US" sz="2800"/>
                  <a:t>位相空間の各点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ja-JP" altLang="en-US" sz="2800" i="1">
                        <a:latin typeface="Cambria Math" panose="02040503050406030204" pitchFamily="18" charset="0"/>
                      </a:rPr>
                      <m:t>で</m:t>
                    </m:r>
                  </m:oMath>
                </a14:m>
                <a:r>
                  <a:rPr lang="ja-JP" altLang="en-US" sz="2800"/>
                  <a:t>定義される物理量</a:t>
                </a:r>
                <a14:m>
                  <m:oMath xmlns:m="http://schemas.openxmlformats.org/officeDocument/2006/math">
                    <m:r>
                      <a:rPr lang="en-US" altLang="ja-JP" sz="2800" b="0" i="1" smtClean="0">
                        <a:latin typeface="Cambria Math" panose="02040503050406030204" pitchFamily="18" charset="0"/>
                      </a:rPr>
                      <m:t>𝐴</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その点における</a:t>
                </a:r>
                <a:r>
                  <a:rPr lang="ja-JP" altLang="en-US" sz="2800"/>
                  <a:t>分布関数</a:t>
                </a:r>
                <a14:m>
                  <m:oMath xmlns:m="http://schemas.openxmlformats.org/officeDocument/2006/math">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oMath>
                </a14:m>
                <a:r>
                  <a:rPr kumimoji="1" lang="ja-JP" altLang="en-US" sz="2800"/>
                  <a:t>をかけて全位相空間において平均せよ</a:t>
                </a:r>
              </a:p>
            </p:txBody>
          </p:sp>
        </mc:Choice>
        <mc:Fallback xmlns="">
          <p:sp>
            <p:nvSpPr>
              <p:cNvPr id="6" name="テキスト ボックス 5">
                <a:extLst>
                  <a:ext uri="{FF2B5EF4-FFF2-40B4-BE49-F238E27FC236}">
                    <a16:creationId xmlns:a16="http://schemas.microsoft.com/office/drawing/2014/main" id="{36360E5D-D002-1BE6-E857-A8CD5BFB0AD9}"/>
                  </a:ext>
                </a:extLst>
              </p:cNvPr>
              <p:cNvSpPr txBox="1">
                <a:spLocks noRot="1" noChangeAspect="1" noMove="1" noResize="1" noEditPoints="1" noAdjustHandles="1" noChangeArrowheads="1" noChangeShapeType="1" noTextEdit="1"/>
              </p:cNvSpPr>
              <p:nvPr/>
            </p:nvSpPr>
            <p:spPr>
              <a:xfrm>
                <a:off x="611560" y="4653136"/>
                <a:ext cx="8136904" cy="1384995"/>
              </a:xfrm>
              <a:prstGeom prst="rect">
                <a:avLst/>
              </a:prstGeom>
              <a:blipFill>
                <a:blip r:embed="rId5"/>
                <a:stretch>
                  <a:fillRect l="-1498" t="-5263" b="-9649"/>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D16B4B08-1675-A275-2961-B959342B5E33}"/>
              </a:ext>
            </a:extLst>
          </p:cNvPr>
          <p:cNvSpPr/>
          <p:nvPr/>
        </p:nvSpPr>
        <p:spPr>
          <a:xfrm>
            <a:off x="2699792" y="2780928"/>
            <a:ext cx="3312368"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5266230A-6EEB-0925-036A-9FB88E066B1D}"/>
              </a:ext>
            </a:extLst>
          </p:cNvPr>
          <p:cNvCxnSpPr>
            <a:stCxn id="6" idx="1"/>
            <a:endCxn id="7" idx="1"/>
          </p:cNvCxnSpPr>
          <p:nvPr/>
        </p:nvCxnSpPr>
        <p:spPr>
          <a:xfrm rot="10800000" flipH="1">
            <a:off x="611560" y="3465004"/>
            <a:ext cx="2088232" cy="1880630"/>
          </a:xfrm>
          <a:prstGeom prst="bentConnector3">
            <a:avLst>
              <a:gd name="adj1" fmla="val -10947"/>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689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9DADBF-686E-184E-DD14-0F3866518CFE}"/>
              </a:ext>
            </a:extLst>
          </p:cNvPr>
          <p:cNvSpPr>
            <a:spLocks noGrp="1"/>
          </p:cNvSpPr>
          <p:nvPr>
            <p:ph type="body" sz="quarter" idx="10"/>
          </p:nvPr>
        </p:nvSpPr>
        <p:spPr/>
        <p:txBody>
          <a:bodyPr/>
          <a:lstStyle/>
          <a:p>
            <a:r>
              <a:rPr lang="ja-JP" altLang="en-US"/>
              <a:t>物理量の期待値</a:t>
            </a:r>
            <a:endParaRPr kumimoji="1" lang="ja-JP" altLang="en-US"/>
          </a:p>
        </p:txBody>
      </p:sp>
      <p:sp>
        <p:nvSpPr>
          <p:cNvPr id="4" name="テキスト ボックス 3">
            <a:extLst>
              <a:ext uri="{FF2B5EF4-FFF2-40B4-BE49-F238E27FC236}">
                <a16:creationId xmlns:a16="http://schemas.microsoft.com/office/drawing/2014/main" id="{247CEDBF-0E11-798A-84DA-2DD7D536C813}"/>
              </a:ext>
            </a:extLst>
          </p:cNvPr>
          <p:cNvSpPr txBox="1"/>
          <p:nvPr/>
        </p:nvSpPr>
        <p:spPr>
          <a:xfrm>
            <a:off x="395536" y="1124744"/>
            <a:ext cx="5211683" cy="523220"/>
          </a:xfrm>
          <a:prstGeom prst="rect">
            <a:avLst/>
          </a:prstGeom>
          <a:noFill/>
        </p:spPr>
        <p:txBody>
          <a:bodyPr wrap="none" rtlCol="0">
            <a:spAutoFit/>
          </a:bodyPr>
          <a:lstStyle/>
          <a:p>
            <a:r>
              <a:rPr kumimoji="1" lang="ja-JP" altLang="en-US" sz="2800"/>
              <a:t>分布がカノニカル分布である時</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9BD4232-1150-BC81-4D8A-EE7A2367CBD4}"/>
                  </a:ext>
                </a:extLst>
              </p:cNvPr>
              <p:cNvSpPr txBox="1"/>
              <p:nvPr/>
            </p:nvSpPr>
            <p:spPr>
              <a:xfrm>
                <a:off x="6660232" y="1124744"/>
                <a:ext cx="136127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800" i="1">
                          <a:latin typeface="Cambria Math" panose="02040503050406030204" pitchFamily="18" charset="0"/>
                        </a:rPr>
                        <m:t>という</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E9BD4232-1150-BC81-4D8A-EE7A2367CBD4}"/>
                  </a:ext>
                </a:extLst>
              </p:cNvPr>
              <p:cNvSpPr txBox="1">
                <a:spLocks noRot="1" noChangeAspect="1" noMove="1" noResize="1" noEditPoints="1" noAdjustHandles="1" noChangeArrowheads="1" noChangeShapeType="1" noTextEdit="1"/>
              </p:cNvSpPr>
              <p:nvPr/>
            </p:nvSpPr>
            <p:spPr>
              <a:xfrm>
                <a:off x="6660232" y="1124744"/>
                <a:ext cx="1361270"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0B9A06B-2211-2FFC-E044-E532D6928D84}"/>
                  </a:ext>
                </a:extLst>
              </p:cNvPr>
              <p:cNvSpPr txBox="1"/>
              <p:nvPr/>
            </p:nvSpPr>
            <p:spPr>
              <a:xfrm>
                <a:off x="5076056" y="836712"/>
                <a:ext cx="2051720"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oMath>
                  </m:oMathPara>
                </a14:m>
                <a:endParaRPr lang="ja-JP" altLang="en-US" sz="3200"/>
              </a:p>
            </p:txBody>
          </p:sp>
        </mc:Choice>
        <mc:Fallback xmlns="">
          <p:sp>
            <p:nvSpPr>
              <p:cNvPr id="7" name="テキスト ボックス 6">
                <a:extLst>
                  <a:ext uri="{FF2B5EF4-FFF2-40B4-BE49-F238E27FC236}">
                    <a16:creationId xmlns:a16="http://schemas.microsoft.com/office/drawing/2014/main" id="{80B9A06B-2211-2FFC-E044-E532D6928D84}"/>
                  </a:ext>
                </a:extLst>
              </p:cNvPr>
              <p:cNvSpPr txBox="1">
                <a:spLocks noRot="1" noChangeAspect="1" noMove="1" noResize="1" noEditPoints="1" noAdjustHandles="1" noChangeArrowheads="1" noChangeShapeType="1" noTextEdit="1"/>
              </p:cNvSpPr>
              <p:nvPr/>
            </p:nvSpPr>
            <p:spPr>
              <a:xfrm>
                <a:off x="5076056" y="836712"/>
                <a:ext cx="2051720" cy="111165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C066692-2F8C-8E2E-5C1F-74F2CA9CB2DA}"/>
                  </a:ext>
                </a:extLst>
              </p:cNvPr>
              <p:cNvSpPr txBox="1"/>
              <p:nvPr/>
            </p:nvSpPr>
            <p:spPr>
              <a:xfrm>
                <a:off x="1619672" y="5373216"/>
                <a:ext cx="5982342" cy="1270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𝑝</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a:rPr lang="en-US" altLang="ja-JP" sz="2800" b="0" i="1" smtClean="0">
                                      <a:latin typeface="Cambria Math" panose="02040503050406030204" pitchFamily="18" charset="0"/>
                                    </a:rPr>
                                    <m:t>𝐻</m:t>
                                  </m:r>
                                </m:e>
                              </m:d>
                              <m:r>
                                <a:rPr lang="en-US" altLang="ja-JP" sz="2800" b="0" i="1" smtClean="0">
                                  <a:latin typeface="Cambria Math" panose="02040503050406030204" pitchFamily="18" charset="0"/>
                                </a:rPr>
                                <m:t>𝑑𝑝𝑑𝑞</m:t>
                              </m:r>
                            </m:e>
                          </m:func>
                        </m:e>
                      </m:nary>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FC066692-2F8C-8E2E-5C1F-74F2CA9CB2DA}"/>
                  </a:ext>
                </a:extLst>
              </p:cNvPr>
              <p:cNvSpPr txBox="1">
                <a:spLocks noRot="1" noChangeAspect="1" noMove="1" noResize="1" noEditPoints="1" noAdjustHandles="1" noChangeArrowheads="1" noChangeShapeType="1" noTextEdit="1"/>
              </p:cNvSpPr>
              <p:nvPr/>
            </p:nvSpPr>
            <p:spPr>
              <a:xfrm>
                <a:off x="1619672" y="5373216"/>
                <a:ext cx="5982342" cy="127015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F0399A3-65CB-B6A2-D1CB-C4BE4A99341B}"/>
                  </a:ext>
                </a:extLst>
              </p:cNvPr>
              <p:cNvSpPr txBox="1"/>
              <p:nvPr/>
            </p:nvSpPr>
            <p:spPr>
              <a:xfrm>
                <a:off x="3203848" y="2636912"/>
                <a:ext cx="3213893"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0F0399A3-65CB-B6A2-D1CB-C4BE4A99341B}"/>
                  </a:ext>
                </a:extLst>
              </p:cNvPr>
              <p:cNvSpPr txBox="1">
                <a:spLocks noRot="1" noChangeAspect="1" noMove="1" noResize="1" noEditPoints="1" noAdjustHandles="1" noChangeArrowheads="1" noChangeShapeType="1" noTextEdit="1"/>
              </p:cNvSpPr>
              <p:nvPr/>
            </p:nvSpPr>
            <p:spPr>
              <a:xfrm>
                <a:off x="3203848" y="2636912"/>
                <a:ext cx="3213893" cy="138403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9CDD499-11A4-B675-7A17-6A9048EA4267}"/>
                  </a:ext>
                </a:extLst>
              </p:cNvPr>
              <p:cNvSpPr txBox="1"/>
              <p:nvPr/>
            </p:nvSpPr>
            <p:spPr>
              <a:xfrm>
                <a:off x="5508104" y="4077072"/>
                <a:ext cx="294974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oMath>
                  </m:oMathPara>
                </a14:m>
                <a:endParaRPr lang="ja-JP" altLang="en-US" sz="2400"/>
              </a:p>
            </p:txBody>
          </p:sp>
        </mc:Choice>
        <mc:Fallback xmlns="">
          <p:sp>
            <p:nvSpPr>
              <p:cNvPr id="11" name="テキスト ボックス 10">
                <a:extLst>
                  <a:ext uri="{FF2B5EF4-FFF2-40B4-BE49-F238E27FC236}">
                    <a16:creationId xmlns:a16="http://schemas.microsoft.com/office/drawing/2014/main" id="{A9CDD499-11A4-B675-7A17-6A9048EA4267}"/>
                  </a:ext>
                </a:extLst>
              </p:cNvPr>
              <p:cNvSpPr txBox="1">
                <a:spLocks noRot="1" noChangeAspect="1" noMove="1" noResize="1" noEditPoints="1" noAdjustHandles="1" noChangeArrowheads="1" noChangeShapeType="1" noTextEdit="1"/>
              </p:cNvSpPr>
              <p:nvPr/>
            </p:nvSpPr>
            <p:spPr>
              <a:xfrm>
                <a:off x="5508104" y="4077072"/>
                <a:ext cx="2949744" cy="461665"/>
              </a:xfrm>
              <a:prstGeom prst="rect">
                <a:avLst/>
              </a:prstGeom>
              <a:blipFill>
                <a:blip r:embed="rId6"/>
                <a:stretch>
                  <a:fillRect b="-19737"/>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7E915953-45A0-0AD4-66DD-B36A5D4DC30C}"/>
              </a:ext>
            </a:extLst>
          </p:cNvPr>
          <p:cNvSpPr txBox="1"/>
          <p:nvPr/>
        </p:nvSpPr>
        <p:spPr>
          <a:xfrm>
            <a:off x="467544" y="1916832"/>
            <a:ext cx="4572000" cy="523220"/>
          </a:xfrm>
          <a:prstGeom prst="rect">
            <a:avLst/>
          </a:prstGeom>
          <a:noFill/>
        </p:spPr>
        <p:txBody>
          <a:bodyPr wrap="square">
            <a:spAutoFit/>
          </a:bodyPr>
          <a:lstStyle/>
          <a:p>
            <a:r>
              <a:rPr kumimoji="1" lang="ja-JP" altLang="en-US" sz="2800"/>
              <a:t>物理量の期待値を考える</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14B8C1F-E6B0-C1E1-C420-6ACBD48BFBE0}"/>
                  </a:ext>
                </a:extLst>
              </p:cNvPr>
              <p:cNvSpPr txBox="1"/>
              <p:nvPr/>
            </p:nvSpPr>
            <p:spPr>
              <a:xfrm>
                <a:off x="539552" y="3068960"/>
                <a:ext cx="2537682" cy="461665"/>
              </a:xfrm>
              <a:prstGeom prst="rect">
                <a:avLst/>
              </a:prstGeom>
              <a:noFill/>
            </p:spPr>
            <p:txBody>
              <a:bodyPr wrap="none" rtlCol="0">
                <a:spAutoFit/>
              </a:bodyPr>
              <a:lstStyle/>
              <a:p>
                <a:r>
                  <a:rPr lang="ja-JP" altLang="en-US" sz="2400"/>
                  <a:t>物理量</a:t>
                </a:r>
                <a14:m>
                  <m:oMath xmlns:m="http://schemas.openxmlformats.org/officeDocument/2006/math">
                    <m:r>
                      <a:rPr lang="en-US" altLang="ja-JP" sz="2400" b="0" i="1" smtClean="0">
                        <a:latin typeface="Cambria Math" panose="02040503050406030204" pitchFamily="18" charset="0"/>
                      </a:rPr>
                      <m:t>𝐴</m:t>
                    </m:r>
                  </m:oMath>
                </a14:m>
                <a:r>
                  <a:rPr lang="ja-JP" altLang="en-US" sz="2400"/>
                  <a:t>の期待値</a:t>
                </a:r>
                <a:endParaRPr kumimoji="1" lang="ja-JP" altLang="en-US" sz="2400"/>
              </a:p>
            </p:txBody>
          </p:sp>
        </mc:Choice>
        <mc:Fallback xmlns="">
          <p:sp>
            <p:nvSpPr>
              <p:cNvPr id="14" name="テキスト ボックス 13">
                <a:extLst>
                  <a:ext uri="{FF2B5EF4-FFF2-40B4-BE49-F238E27FC236}">
                    <a16:creationId xmlns:a16="http://schemas.microsoft.com/office/drawing/2014/main" id="{B14B8C1F-E6B0-C1E1-C420-6ACBD48BFBE0}"/>
                  </a:ext>
                </a:extLst>
              </p:cNvPr>
              <p:cNvSpPr txBox="1">
                <a:spLocks noRot="1" noChangeAspect="1" noMove="1" noResize="1" noEditPoints="1" noAdjustHandles="1" noChangeArrowheads="1" noChangeShapeType="1" noTextEdit="1"/>
              </p:cNvSpPr>
              <p:nvPr/>
            </p:nvSpPr>
            <p:spPr>
              <a:xfrm>
                <a:off x="539552" y="3068960"/>
                <a:ext cx="2537682" cy="461665"/>
              </a:xfrm>
              <a:prstGeom prst="rect">
                <a:avLst/>
              </a:prstGeom>
              <a:blipFill>
                <a:blip r:embed="rId7"/>
                <a:stretch>
                  <a:fillRect l="-3846" t="-14474" r="-264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4DC99F7-F5F1-1E66-C712-706B820F6CA6}"/>
                  </a:ext>
                </a:extLst>
              </p:cNvPr>
              <p:cNvSpPr txBox="1"/>
              <p:nvPr/>
            </p:nvSpPr>
            <p:spPr>
              <a:xfrm>
                <a:off x="1835696" y="4077072"/>
                <a:ext cx="2016224" cy="4901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𝐻</m:t>
                      </m:r>
                    </m:oMath>
                  </m:oMathPara>
                </a14:m>
                <a:endParaRPr lang="ja-JP" altLang="en-US" sz="2400"/>
              </a:p>
            </p:txBody>
          </p:sp>
        </mc:Choice>
        <mc:Fallback xmlns="">
          <p:sp>
            <p:nvSpPr>
              <p:cNvPr id="15" name="テキスト ボックス 14">
                <a:extLst>
                  <a:ext uri="{FF2B5EF4-FFF2-40B4-BE49-F238E27FC236}">
                    <a16:creationId xmlns:a16="http://schemas.microsoft.com/office/drawing/2014/main" id="{24DC99F7-F5F1-1E66-C712-706B820F6CA6}"/>
                  </a:ext>
                </a:extLst>
              </p:cNvPr>
              <p:cNvSpPr txBox="1">
                <a:spLocks noRot="1" noChangeAspect="1" noMove="1" noResize="1" noEditPoints="1" noAdjustHandles="1" noChangeArrowheads="1" noChangeShapeType="1" noTextEdit="1"/>
              </p:cNvSpPr>
              <p:nvPr/>
            </p:nvSpPr>
            <p:spPr>
              <a:xfrm>
                <a:off x="1835696" y="4077072"/>
                <a:ext cx="2016224" cy="490199"/>
              </a:xfrm>
              <a:prstGeom prst="rect">
                <a:avLst/>
              </a:prstGeom>
              <a:blipFill>
                <a:blip r:embed="rId8"/>
                <a:stretch>
                  <a:fillRect b="-6250"/>
                </a:stretch>
              </a:blipFill>
            </p:spPr>
            <p:txBody>
              <a:bodyPr/>
              <a:lstStyle/>
              <a:p>
                <a:r>
                  <a:rPr lang="ja-JP" altLang="en-US">
                    <a:noFill/>
                  </a:rPr>
                  <a:t> </a:t>
                </a:r>
              </a:p>
            </p:txBody>
          </p:sp>
        </mc:Fallback>
      </mc:AlternateContent>
      <p:sp>
        <p:nvSpPr>
          <p:cNvPr id="16" name="楕円 15">
            <a:extLst>
              <a:ext uri="{FF2B5EF4-FFF2-40B4-BE49-F238E27FC236}">
                <a16:creationId xmlns:a16="http://schemas.microsoft.com/office/drawing/2014/main" id="{5AC7C736-261D-276A-0AE6-CEC2A6D3E5F3}"/>
              </a:ext>
            </a:extLst>
          </p:cNvPr>
          <p:cNvSpPr/>
          <p:nvPr/>
        </p:nvSpPr>
        <p:spPr>
          <a:xfrm>
            <a:off x="3563888" y="342900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EF8142E-3FFB-DD81-8F21-F6E153A712DB}"/>
              </a:ext>
            </a:extLst>
          </p:cNvPr>
          <p:cNvSpPr/>
          <p:nvPr/>
        </p:nvSpPr>
        <p:spPr>
          <a:xfrm>
            <a:off x="4860032" y="343916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D8EC69C8-D91B-FC09-522A-46F85059FC5E}"/>
              </a:ext>
            </a:extLst>
          </p:cNvPr>
          <p:cNvCxnSpPr>
            <a:stCxn id="15" idx="0"/>
            <a:endCxn id="16" idx="3"/>
          </p:cNvCxnSpPr>
          <p:nvPr/>
        </p:nvCxnSpPr>
        <p:spPr>
          <a:xfrm rot="5400000" flipH="1" flipV="1">
            <a:off x="2951820" y="3443914"/>
            <a:ext cx="525147" cy="741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A6A23D03-8AE2-02D5-7C3B-F223B2A5DB42}"/>
              </a:ext>
            </a:extLst>
          </p:cNvPr>
          <p:cNvCxnSpPr>
            <a:stCxn id="15" idx="0"/>
            <a:endCxn id="17" idx="4"/>
          </p:cNvCxnSpPr>
          <p:nvPr/>
        </p:nvCxnSpPr>
        <p:spPr>
          <a:xfrm rot="5400000" flipH="1" flipV="1">
            <a:off x="3640976" y="2786008"/>
            <a:ext cx="493896" cy="208823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FBEAB1C5-4EC1-1F02-7238-FBAE52C98EFE}"/>
              </a:ext>
            </a:extLst>
          </p:cNvPr>
          <p:cNvSpPr txBox="1"/>
          <p:nvPr/>
        </p:nvSpPr>
        <p:spPr>
          <a:xfrm>
            <a:off x="1043608" y="4581128"/>
            <a:ext cx="2723823" cy="369332"/>
          </a:xfrm>
          <a:prstGeom prst="rect">
            <a:avLst/>
          </a:prstGeom>
          <a:noFill/>
        </p:spPr>
        <p:txBody>
          <a:bodyPr wrap="none" rtlCol="0">
            <a:spAutoFit/>
          </a:bodyPr>
          <a:lstStyle/>
          <a:p>
            <a:r>
              <a:rPr lang="ja-JP" altLang="en-US"/>
              <a:t>期待値を求めたい物理量</a:t>
            </a:r>
            <a:endParaRPr kumimoji="1" lang="ja-JP" altLang="en-US"/>
          </a:p>
        </p:txBody>
      </p:sp>
      <p:sp>
        <p:nvSpPr>
          <p:cNvPr id="24" name="楕円 23">
            <a:extLst>
              <a:ext uri="{FF2B5EF4-FFF2-40B4-BE49-F238E27FC236}">
                <a16:creationId xmlns:a16="http://schemas.microsoft.com/office/drawing/2014/main" id="{1FF11991-5CEB-7124-623F-88939EA1E020}"/>
              </a:ext>
            </a:extLst>
          </p:cNvPr>
          <p:cNvSpPr/>
          <p:nvPr/>
        </p:nvSpPr>
        <p:spPr>
          <a:xfrm>
            <a:off x="5148064" y="347052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コネクタ: カギ線 25">
            <a:extLst>
              <a:ext uri="{FF2B5EF4-FFF2-40B4-BE49-F238E27FC236}">
                <a16:creationId xmlns:a16="http://schemas.microsoft.com/office/drawing/2014/main" id="{2F6504A9-181F-E96E-5C05-49FB37A22E8F}"/>
              </a:ext>
            </a:extLst>
          </p:cNvPr>
          <p:cNvCxnSpPr>
            <a:cxnSpLocks/>
            <a:stCxn id="11" idx="0"/>
            <a:endCxn id="24" idx="4"/>
          </p:cNvCxnSpPr>
          <p:nvPr/>
        </p:nvCxnSpPr>
        <p:spPr>
          <a:xfrm rot="16200000" flipV="1">
            <a:off x="5870260" y="2964356"/>
            <a:ext cx="462528" cy="176290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677463B3-0F27-0647-C600-FE7C9ACB6152}"/>
              </a:ext>
            </a:extLst>
          </p:cNvPr>
          <p:cNvSpPr txBox="1"/>
          <p:nvPr/>
        </p:nvSpPr>
        <p:spPr>
          <a:xfrm>
            <a:off x="6228184" y="4653136"/>
            <a:ext cx="1800493" cy="369332"/>
          </a:xfrm>
          <a:prstGeom prst="rect">
            <a:avLst/>
          </a:prstGeom>
          <a:noFill/>
        </p:spPr>
        <p:txBody>
          <a:bodyPr wrap="none" rtlCol="0">
            <a:spAutoFit/>
          </a:bodyPr>
          <a:lstStyle/>
          <a:p>
            <a:r>
              <a:rPr kumimoji="1" lang="ja-JP" altLang="en-US"/>
              <a:t>カノニカル分布</a:t>
            </a:r>
          </a:p>
        </p:txBody>
      </p:sp>
    </p:spTree>
    <p:extLst>
      <p:ext uri="{BB962C8B-B14F-4D97-AF65-F5344CB8AC3E}">
        <p14:creationId xmlns:p14="http://schemas.microsoft.com/office/powerpoint/2010/main" val="1278245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AAB564-92FE-2FBC-1D17-FFB2B93268E1}"/>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0C8E7C4-AFE9-0FDA-F76F-A71245DAC8BD}"/>
                  </a:ext>
                </a:extLst>
              </p:cNvPr>
              <p:cNvSpPr txBox="1"/>
              <p:nvPr/>
            </p:nvSpPr>
            <p:spPr>
              <a:xfrm>
                <a:off x="539552" y="1124744"/>
                <a:ext cx="4751749"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func>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90C8E7C4-AFE9-0FDA-F76F-A71245DAC8BD}"/>
                  </a:ext>
                </a:extLst>
              </p:cNvPr>
              <p:cNvSpPr txBox="1">
                <a:spLocks noRot="1" noChangeAspect="1" noMove="1" noResize="1" noEditPoints="1" noAdjustHandles="1" noChangeArrowheads="1" noChangeShapeType="1" noTextEdit="1"/>
              </p:cNvSpPr>
              <p:nvPr/>
            </p:nvSpPr>
            <p:spPr>
              <a:xfrm>
                <a:off x="539552" y="1124744"/>
                <a:ext cx="4751749" cy="856838"/>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FACDBF38-D3E3-B5CD-A077-C17E864D241A}"/>
              </a:ext>
            </a:extLst>
          </p:cNvPr>
          <p:cNvSpPr txBox="1"/>
          <p:nvPr/>
        </p:nvSpPr>
        <p:spPr>
          <a:xfrm>
            <a:off x="5364088" y="1340768"/>
            <a:ext cx="1338828" cy="369332"/>
          </a:xfrm>
          <a:prstGeom prst="rect">
            <a:avLst/>
          </a:prstGeom>
          <a:noFill/>
        </p:spPr>
        <p:txBody>
          <a:bodyPr wrap="none" rtlCol="0">
            <a:spAutoFit/>
          </a:bodyPr>
          <a:lstStyle/>
          <a:p>
            <a:r>
              <a:rPr lang="ja-JP" altLang="en-US"/>
              <a:t>であるから</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7817C5-92FF-3F43-EF79-D12EFDE47047}"/>
                  </a:ext>
                </a:extLst>
              </p:cNvPr>
              <p:cNvSpPr txBox="1"/>
              <p:nvPr/>
            </p:nvSpPr>
            <p:spPr>
              <a:xfrm>
                <a:off x="1259632" y="2132856"/>
                <a:ext cx="5151025" cy="1101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r>
                            <a:rPr lang="en-US" altLang="ja-JP" sz="2400" i="1">
                              <a:latin typeface="Cambria Math" panose="02040503050406030204" pitchFamily="18" charset="0"/>
                            </a:rPr>
                            <m:t>𝑝</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r>
                                    <a:rPr lang="en-US" altLang="ja-JP" sz="2400" b="0" i="1" smtClean="0">
                                      <a:latin typeface="Cambria Math" panose="02040503050406030204" pitchFamily="18" charset="0"/>
                                    </a:rPr>
                                    <m:t>𝐻</m:t>
                                  </m:r>
                                </m:e>
                              </m:d>
                              <m:r>
                                <a:rPr lang="en-US" altLang="ja-JP" sz="2400" b="0" i="1" smtClean="0">
                                  <a:latin typeface="Cambria Math" panose="02040503050406030204" pitchFamily="18" charset="0"/>
                                </a:rPr>
                                <m:t>𝑑𝑝𝑑𝑞</m:t>
                              </m:r>
                            </m:e>
                          </m:func>
                        </m:e>
                      </m:nary>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EC7817C5-92FF-3F43-EF79-D12EFDE47047}"/>
                  </a:ext>
                </a:extLst>
              </p:cNvPr>
              <p:cNvSpPr txBox="1">
                <a:spLocks noRot="1" noChangeAspect="1" noMove="1" noResize="1" noEditPoints="1" noAdjustHandles="1" noChangeArrowheads="1" noChangeShapeType="1" noTextEdit="1"/>
              </p:cNvSpPr>
              <p:nvPr/>
            </p:nvSpPr>
            <p:spPr>
              <a:xfrm>
                <a:off x="1259632" y="2132856"/>
                <a:ext cx="5151025" cy="11018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54C9AC8-B756-5563-F059-00EFF709D1C5}"/>
                  </a:ext>
                </a:extLst>
              </p:cNvPr>
              <p:cNvSpPr txBox="1"/>
              <p:nvPr/>
            </p:nvSpPr>
            <p:spPr>
              <a:xfrm>
                <a:off x="2195736" y="3501008"/>
                <a:ext cx="5197833"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𝑝</m:t>
                                  </m:r>
                                </m:num>
                                <m:den>
                                  <m:r>
                                    <a:rPr kumimoji="1" lang="en-US" altLang="ja-JP" sz="2400" b="0" i="1" smtClean="0">
                                      <a:latin typeface="Cambria Math" panose="02040503050406030204" pitchFamily="18" charset="0"/>
                                    </a:rPr>
                                    <m:t>𝛽</m:t>
                                  </m:r>
                                </m:den>
                              </m:f>
                            </m:e>
                          </m:d>
                          <m:d>
                            <m:dPr>
                              <m:ctrlPr>
                                <a:rPr kumimoji="1" lang="en-US" altLang="ja-JP" sz="2400" b="0" i="1" smtClean="0">
                                  <a:latin typeface="Cambria Math" panose="02040503050406030204" pitchFamily="18" charset="0"/>
                                </a:rPr>
                              </m:ctrlPr>
                            </m:dPr>
                            <m:e>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d>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854C9AC8-B756-5563-F059-00EFF709D1C5}"/>
                  </a:ext>
                </a:extLst>
              </p:cNvPr>
              <p:cNvSpPr txBox="1">
                <a:spLocks noRot="1" noChangeAspect="1" noMove="1" noResize="1" noEditPoints="1" noAdjustHandles="1" noChangeArrowheads="1" noChangeShapeType="1" noTextEdit="1"/>
              </p:cNvSpPr>
              <p:nvPr/>
            </p:nvSpPr>
            <p:spPr>
              <a:xfrm>
                <a:off x="2195736" y="3501008"/>
                <a:ext cx="5197833" cy="106106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18A384C-8D25-A520-38CE-499E3935F335}"/>
                  </a:ext>
                </a:extLst>
              </p:cNvPr>
              <p:cNvSpPr txBox="1"/>
              <p:nvPr/>
            </p:nvSpPr>
            <p:spPr>
              <a:xfrm>
                <a:off x="2195736" y="4653136"/>
                <a:ext cx="4166012"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𝛽</m:t>
                                  </m:r>
                                </m:den>
                              </m:f>
                            </m:e>
                          </m:d>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exp</m:t>
                              </m:r>
                            </m:fName>
                            <m:e>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func>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D18A384C-8D25-A520-38CE-499E3935F335}"/>
                  </a:ext>
                </a:extLst>
              </p:cNvPr>
              <p:cNvSpPr txBox="1">
                <a:spLocks noRot="1" noChangeAspect="1" noMove="1" noResize="1" noEditPoints="1" noAdjustHandles="1" noChangeArrowheads="1" noChangeShapeType="1" noTextEdit="1"/>
              </p:cNvSpPr>
              <p:nvPr/>
            </p:nvSpPr>
            <p:spPr>
              <a:xfrm>
                <a:off x="2195736" y="4653136"/>
                <a:ext cx="4166012" cy="1061060"/>
              </a:xfrm>
              <a:prstGeom prst="rect">
                <a:avLst/>
              </a:prstGeom>
              <a:blipFill>
                <a:blip r:embed="rId5"/>
                <a:stretch>
                  <a:fillRect/>
                </a:stretch>
              </a:blipFill>
            </p:spPr>
            <p:txBody>
              <a:bodyPr/>
              <a:lstStyle/>
              <a:p>
                <a:r>
                  <a:rPr lang="ja-JP" altLang="en-US">
                    <a:noFill/>
                  </a:rPr>
                  <a:t> </a:t>
                </a:r>
              </a:p>
            </p:txBody>
          </p:sp>
        </mc:Fallback>
      </mc:AlternateContent>
      <p:cxnSp>
        <p:nvCxnSpPr>
          <p:cNvPr id="10" name="コネクタ: カギ線 9">
            <a:extLst>
              <a:ext uri="{FF2B5EF4-FFF2-40B4-BE49-F238E27FC236}">
                <a16:creationId xmlns:a16="http://schemas.microsoft.com/office/drawing/2014/main" id="{EDB47492-7CB0-6799-402E-DB8DB8AF742F}"/>
              </a:ext>
            </a:extLst>
          </p:cNvPr>
          <p:cNvCxnSpPr>
            <a:stCxn id="7" idx="3"/>
            <a:endCxn id="8" idx="3"/>
          </p:cNvCxnSpPr>
          <p:nvPr/>
        </p:nvCxnSpPr>
        <p:spPr>
          <a:xfrm flipH="1">
            <a:off x="6361748" y="4031538"/>
            <a:ext cx="1031821" cy="1152128"/>
          </a:xfrm>
          <a:prstGeom prst="bentConnector3">
            <a:avLst>
              <a:gd name="adj1" fmla="val -221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D9E8FA4-2FBD-D9E2-C795-12AE62FB725E}"/>
              </a:ext>
            </a:extLst>
          </p:cNvPr>
          <p:cNvSpPr txBox="1"/>
          <p:nvPr/>
        </p:nvSpPr>
        <p:spPr>
          <a:xfrm>
            <a:off x="7740352" y="4437112"/>
            <a:ext cx="1107996" cy="369332"/>
          </a:xfrm>
          <a:prstGeom prst="rect">
            <a:avLst/>
          </a:prstGeom>
          <a:noFill/>
        </p:spPr>
        <p:txBody>
          <a:bodyPr wrap="none" rtlCol="0">
            <a:spAutoFit/>
          </a:bodyPr>
          <a:lstStyle/>
          <a:p>
            <a:r>
              <a:rPr lang="ja-JP" altLang="en-US"/>
              <a:t>部分積分</a:t>
            </a:r>
            <a:endParaRPr kumimoji="1" lang="ja-JP" altLang="en-US"/>
          </a:p>
        </p:txBody>
      </p:sp>
      <p:sp>
        <p:nvSpPr>
          <p:cNvPr id="12" name="四角形: 角を丸くする 11">
            <a:extLst>
              <a:ext uri="{FF2B5EF4-FFF2-40B4-BE49-F238E27FC236}">
                <a16:creationId xmlns:a16="http://schemas.microsoft.com/office/drawing/2014/main" id="{54F19360-66FD-904E-FCF1-3CCA83276C43}"/>
              </a:ext>
            </a:extLst>
          </p:cNvPr>
          <p:cNvSpPr/>
          <p:nvPr/>
        </p:nvSpPr>
        <p:spPr>
          <a:xfrm>
            <a:off x="3779912" y="4653136"/>
            <a:ext cx="2520280" cy="93610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3970E1C-7075-BAF3-8D90-76111AA90829}"/>
                  </a:ext>
                </a:extLst>
              </p:cNvPr>
              <p:cNvSpPr txBox="1"/>
              <p:nvPr/>
            </p:nvSpPr>
            <p:spPr>
              <a:xfrm>
                <a:off x="5652120" y="5589240"/>
                <a:ext cx="8735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𝑍</m:t>
                      </m:r>
                    </m:oMath>
                  </m:oMathPara>
                </a14:m>
                <a:endParaRPr kumimoji="1" lang="ja-JP" altLang="en-US" sz="2800"/>
              </a:p>
            </p:txBody>
          </p:sp>
        </mc:Choice>
        <mc:Fallback xmlns="">
          <p:sp>
            <p:nvSpPr>
              <p:cNvPr id="13" name="テキスト ボックス 12">
                <a:extLst>
                  <a:ext uri="{FF2B5EF4-FFF2-40B4-BE49-F238E27FC236}">
                    <a16:creationId xmlns:a16="http://schemas.microsoft.com/office/drawing/2014/main" id="{43970E1C-7075-BAF3-8D90-76111AA90829}"/>
                  </a:ext>
                </a:extLst>
              </p:cNvPr>
              <p:cNvSpPr txBox="1">
                <a:spLocks noRot="1" noChangeAspect="1" noMove="1" noResize="1" noEditPoints="1" noAdjustHandles="1" noChangeArrowheads="1" noChangeShapeType="1" noTextEdit="1"/>
              </p:cNvSpPr>
              <p:nvPr/>
            </p:nvSpPr>
            <p:spPr>
              <a:xfrm>
                <a:off x="5652120" y="5589240"/>
                <a:ext cx="873508"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1D507E87-A699-4805-28BD-326FEC976891}"/>
                  </a:ext>
                </a:extLst>
              </p:cNvPr>
              <p:cNvSpPr txBox="1"/>
              <p:nvPr/>
            </p:nvSpPr>
            <p:spPr>
              <a:xfrm>
                <a:off x="2123728" y="6093296"/>
                <a:ext cx="11001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𝛽</m:t>
                      </m:r>
                    </m:oMath>
                  </m:oMathPara>
                </a14:m>
                <a:endParaRPr kumimoji="1" lang="ja-JP" altLang="en-US" sz="2400"/>
              </a:p>
            </p:txBody>
          </p:sp>
        </mc:Choice>
        <mc:Fallback xmlns="">
          <p:sp>
            <p:nvSpPr>
              <p:cNvPr id="14" name="テキスト ボックス 13">
                <a:extLst>
                  <a:ext uri="{FF2B5EF4-FFF2-40B4-BE49-F238E27FC236}">
                    <a16:creationId xmlns:a16="http://schemas.microsoft.com/office/drawing/2014/main" id="{1D507E87-A699-4805-28BD-326FEC976891}"/>
                  </a:ext>
                </a:extLst>
              </p:cNvPr>
              <p:cNvSpPr txBox="1">
                <a:spLocks noRot="1" noChangeAspect="1" noMove="1" noResize="1" noEditPoints="1" noAdjustHandles="1" noChangeArrowheads="1" noChangeShapeType="1" noTextEdit="1"/>
              </p:cNvSpPr>
              <p:nvPr/>
            </p:nvSpPr>
            <p:spPr>
              <a:xfrm>
                <a:off x="2123728" y="6093296"/>
                <a:ext cx="1100173" cy="461665"/>
              </a:xfrm>
              <a:prstGeom prst="rect">
                <a:avLst/>
              </a:prstGeom>
              <a:blipFill>
                <a:blip r:embed="rId7"/>
                <a:stretch>
                  <a:fillRect b="-21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826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66284E-0D7E-9D92-B8AB-C49DF887BBBC}"/>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3AAD301-0806-D590-7564-959D3EB8618E}"/>
                  </a:ext>
                </a:extLst>
              </p:cNvPr>
              <p:cNvSpPr txBox="1"/>
              <p:nvPr/>
            </p:nvSpPr>
            <p:spPr>
              <a:xfrm>
                <a:off x="2915816" y="1052736"/>
                <a:ext cx="2493310" cy="10314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𝛽</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oMath>
                  </m:oMathPara>
                </a14:m>
                <a:endParaRPr kumimoji="1" lang="ja-JP" altLang="en-US" sz="2400"/>
              </a:p>
            </p:txBody>
          </p:sp>
        </mc:Choice>
        <mc:Fallback xmlns="">
          <p:sp>
            <p:nvSpPr>
              <p:cNvPr id="3" name="テキスト ボックス 2">
                <a:extLst>
                  <a:ext uri="{FF2B5EF4-FFF2-40B4-BE49-F238E27FC236}">
                    <a16:creationId xmlns:a16="http://schemas.microsoft.com/office/drawing/2014/main" id="{B3AAD301-0806-D590-7564-959D3EB8618E}"/>
                  </a:ext>
                </a:extLst>
              </p:cNvPr>
              <p:cNvSpPr txBox="1">
                <a:spLocks noRot="1" noChangeAspect="1" noMove="1" noResize="1" noEditPoints="1" noAdjustHandles="1" noChangeArrowheads="1" noChangeShapeType="1" noTextEdit="1"/>
              </p:cNvSpPr>
              <p:nvPr/>
            </p:nvSpPr>
            <p:spPr>
              <a:xfrm>
                <a:off x="2915816" y="1052736"/>
                <a:ext cx="2493310" cy="103143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4326971-BF98-4B52-CD98-A5A6ACA008B4}"/>
                  </a:ext>
                </a:extLst>
              </p:cNvPr>
              <p:cNvSpPr txBox="1"/>
              <p:nvPr/>
            </p:nvSpPr>
            <p:spPr>
              <a:xfrm>
                <a:off x="683568" y="2492896"/>
                <a:ext cx="7560840" cy="668388"/>
              </a:xfrm>
              <a:prstGeom prst="rect">
                <a:avLst/>
              </a:prstGeom>
              <a:noFill/>
            </p:spPr>
            <p:txBody>
              <a:bodyPr wrap="square" rtlCol="0">
                <a:spAutoFit/>
              </a:bodyPr>
              <a:lstStyle/>
              <a:p>
                <a:r>
                  <a:rPr lang="ja-JP" altLang="en-US" sz="2400"/>
                  <a:t>ハミルトニアンが</a:t>
                </a:r>
                <a14:m>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𝑝</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oMath>
                </a14:m>
                <a:r>
                  <a:rPr lang="ja-JP" altLang="en-US" sz="2400"/>
                  <a:t>の形をしている場合</a:t>
                </a:r>
                <a:endParaRPr kumimoji="1" lang="ja-JP" altLang="en-US" sz="2400"/>
              </a:p>
            </p:txBody>
          </p:sp>
        </mc:Choice>
        <mc:Fallback xmlns="">
          <p:sp>
            <p:nvSpPr>
              <p:cNvPr id="4" name="テキスト ボックス 3">
                <a:extLst>
                  <a:ext uri="{FF2B5EF4-FFF2-40B4-BE49-F238E27FC236}">
                    <a16:creationId xmlns:a16="http://schemas.microsoft.com/office/drawing/2014/main" id="{B4326971-BF98-4B52-CD98-A5A6ACA008B4}"/>
                  </a:ext>
                </a:extLst>
              </p:cNvPr>
              <p:cNvSpPr txBox="1">
                <a:spLocks noRot="1" noChangeAspect="1" noMove="1" noResize="1" noEditPoints="1" noAdjustHandles="1" noChangeArrowheads="1" noChangeShapeType="1" noTextEdit="1"/>
              </p:cNvSpPr>
              <p:nvPr/>
            </p:nvSpPr>
            <p:spPr>
              <a:xfrm>
                <a:off x="683568" y="2492896"/>
                <a:ext cx="7560840" cy="668388"/>
              </a:xfrm>
              <a:prstGeom prst="rect">
                <a:avLst/>
              </a:prstGeom>
              <a:blipFill>
                <a:blip r:embed="rId3"/>
                <a:stretch>
                  <a:fillRect l="-1210" b="-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3E3749A-7506-8BF4-C7AD-029025A9D507}"/>
                  </a:ext>
                </a:extLst>
              </p:cNvPr>
              <p:cNvSpPr txBox="1"/>
              <p:nvPr/>
            </p:nvSpPr>
            <p:spPr>
              <a:xfrm>
                <a:off x="683568" y="3429000"/>
                <a:ext cx="3746987"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f>
                            <m:fPr>
                              <m:ctrlPr>
                                <a:rPr lang="en-US" altLang="ja-JP" sz="3200" b="0" i="1" smtClean="0">
                                  <a:latin typeface="Cambria Math" panose="02040503050406030204" pitchFamily="18" charset="0"/>
                                </a:rPr>
                              </m:ctrlPr>
                            </m:fPr>
                            <m:num>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𝑝</m:t>
                                  </m:r>
                                </m:e>
                                <m:sup>
                                  <m:r>
                                    <a:rPr lang="en-US" altLang="ja-JP" sz="3200" b="0" i="1" smtClean="0">
                                      <a:latin typeface="Cambria Math" panose="02040503050406030204" pitchFamily="18" charset="0"/>
                                    </a:rPr>
                                    <m:t>2</m:t>
                                  </m:r>
                                </m:sup>
                              </m:sSup>
                            </m:num>
                            <m:den>
                              <m:r>
                                <a:rPr lang="en-US" altLang="ja-JP" sz="3200" b="0" i="1" smtClean="0">
                                  <a:latin typeface="Cambria Math" panose="02040503050406030204" pitchFamily="18" charset="0"/>
                                </a:rPr>
                                <m:t>𝑚</m:t>
                              </m:r>
                            </m:den>
                          </m:f>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73E3749A-7506-8BF4-C7AD-029025A9D507}"/>
                  </a:ext>
                </a:extLst>
              </p:cNvPr>
              <p:cNvSpPr txBox="1">
                <a:spLocks noRot="1" noChangeAspect="1" noMove="1" noResize="1" noEditPoints="1" noAdjustHandles="1" noChangeArrowheads="1" noChangeShapeType="1" noTextEdit="1"/>
              </p:cNvSpPr>
              <p:nvPr/>
            </p:nvSpPr>
            <p:spPr>
              <a:xfrm>
                <a:off x="683568" y="3429000"/>
                <a:ext cx="3746987" cy="1344535"/>
              </a:xfrm>
              <a:prstGeom prst="rect">
                <a:avLst/>
              </a:prstGeom>
              <a:blipFill>
                <a:blip r:embed="rId4"/>
                <a:stretch>
                  <a:fillRect/>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83E8EEA0-14A8-6ECB-1BD9-8604A73DEEAC}"/>
              </a:ext>
            </a:extLst>
          </p:cNvPr>
          <p:cNvSpPr/>
          <p:nvPr/>
        </p:nvSpPr>
        <p:spPr>
          <a:xfrm>
            <a:off x="4427984" y="3861048"/>
            <a:ext cx="432048"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6FC76AE-36A8-4458-FB69-6E81912B54D4}"/>
                  </a:ext>
                </a:extLst>
              </p:cNvPr>
              <p:cNvSpPr txBox="1"/>
              <p:nvPr/>
            </p:nvSpPr>
            <p:spPr>
              <a:xfrm>
                <a:off x="4860032" y="3573016"/>
                <a:ext cx="2699792" cy="11879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𝑝</m:t>
                                  </m:r>
                                </m:e>
                                <m:sup>
                                  <m:r>
                                    <a:rPr lang="en-US" altLang="ja-JP" sz="2800" b="0" i="1" smtClean="0">
                                      <a:latin typeface="Cambria Math" panose="02040503050406030204" pitchFamily="18" charset="0"/>
                                    </a:rPr>
                                    <m:t>2</m:t>
                                  </m:r>
                                </m:sup>
                              </m:sSup>
                            </m:num>
                            <m:den>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𝑚</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𝑘𝑇</m:t>
                      </m:r>
                    </m:oMath>
                  </m:oMathPara>
                </a14:m>
                <a:endParaRPr lang="ja-JP" altLang="en-US" sz="2800"/>
              </a:p>
            </p:txBody>
          </p:sp>
        </mc:Choice>
        <mc:Fallback xmlns="">
          <p:sp>
            <p:nvSpPr>
              <p:cNvPr id="9" name="テキスト ボックス 8">
                <a:extLst>
                  <a:ext uri="{FF2B5EF4-FFF2-40B4-BE49-F238E27FC236}">
                    <a16:creationId xmlns:a16="http://schemas.microsoft.com/office/drawing/2014/main" id="{36FC76AE-36A8-4458-FB69-6E81912B54D4}"/>
                  </a:ext>
                </a:extLst>
              </p:cNvPr>
              <p:cNvSpPr txBox="1">
                <a:spLocks noRot="1" noChangeAspect="1" noMove="1" noResize="1" noEditPoints="1" noAdjustHandles="1" noChangeArrowheads="1" noChangeShapeType="1" noTextEdit="1"/>
              </p:cNvSpPr>
              <p:nvPr/>
            </p:nvSpPr>
            <p:spPr>
              <a:xfrm>
                <a:off x="4860032" y="3573016"/>
                <a:ext cx="2699792" cy="1187954"/>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27E7831C-464C-5C55-061E-AD3FA422DAB8}"/>
              </a:ext>
            </a:extLst>
          </p:cNvPr>
          <p:cNvSpPr txBox="1"/>
          <p:nvPr/>
        </p:nvSpPr>
        <p:spPr>
          <a:xfrm>
            <a:off x="7380312" y="3933056"/>
            <a:ext cx="1415772" cy="461665"/>
          </a:xfrm>
          <a:prstGeom prst="rect">
            <a:avLst/>
          </a:prstGeom>
          <a:noFill/>
        </p:spPr>
        <p:txBody>
          <a:bodyPr wrap="none" rtlCol="0">
            <a:spAutoFit/>
          </a:bodyPr>
          <a:lstStyle/>
          <a:p>
            <a:r>
              <a:rPr lang="ja-JP" altLang="en-US" sz="2400"/>
              <a:t>等分配則</a:t>
            </a:r>
            <a:endParaRPr kumimoji="1" lang="ja-JP" altLang="en-US" sz="2400"/>
          </a:p>
        </p:txBody>
      </p:sp>
      <p:sp>
        <p:nvSpPr>
          <p:cNvPr id="11" name="テキスト ボックス 10">
            <a:extLst>
              <a:ext uri="{FF2B5EF4-FFF2-40B4-BE49-F238E27FC236}">
                <a16:creationId xmlns:a16="http://schemas.microsoft.com/office/drawing/2014/main" id="{BB59CC3A-D689-0626-5CFB-C3506724E80E}"/>
              </a:ext>
            </a:extLst>
          </p:cNvPr>
          <p:cNvSpPr txBox="1"/>
          <p:nvPr/>
        </p:nvSpPr>
        <p:spPr>
          <a:xfrm>
            <a:off x="539552" y="5517232"/>
            <a:ext cx="3126177" cy="461665"/>
          </a:xfrm>
          <a:prstGeom prst="rect">
            <a:avLst/>
          </a:prstGeom>
          <a:noFill/>
        </p:spPr>
        <p:txBody>
          <a:bodyPr wrap="none" rtlCol="0">
            <a:spAutoFit/>
          </a:bodyPr>
          <a:lstStyle/>
          <a:p>
            <a:r>
              <a:rPr kumimoji="1" lang="en-US" altLang="ja-JP" sz="2400"/>
              <a:t>3</a:t>
            </a:r>
            <a:r>
              <a:rPr kumimoji="1" lang="ja-JP" altLang="en-US" sz="2400"/>
              <a:t>次元多粒子系の場合</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80D5E43-419F-C15E-92EA-EA0CD01B88A7}"/>
                  </a:ext>
                </a:extLst>
              </p:cNvPr>
              <p:cNvSpPr txBox="1"/>
              <p:nvPr/>
            </p:nvSpPr>
            <p:spPr>
              <a:xfrm>
                <a:off x="3563888" y="4941168"/>
                <a:ext cx="3600400"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𝑁𝑘𝑇</m:t>
                      </m:r>
                    </m:oMath>
                  </m:oMathPara>
                </a14:m>
                <a:endParaRPr lang="ja-JP" altLang="en-US" sz="2800"/>
              </a:p>
            </p:txBody>
          </p:sp>
        </mc:Choice>
        <mc:Fallback xmlns="">
          <p:sp>
            <p:nvSpPr>
              <p:cNvPr id="12" name="テキスト ボックス 11">
                <a:extLst>
                  <a:ext uri="{FF2B5EF4-FFF2-40B4-BE49-F238E27FC236}">
                    <a16:creationId xmlns:a16="http://schemas.microsoft.com/office/drawing/2014/main" id="{C80D5E43-419F-C15E-92EA-EA0CD01B88A7}"/>
                  </a:ext>
                </a:extLst>
              </p:cNvPr>
              <p:cNvSpPr txBox="1">
                <a:spLocks noRot="1" noChangeAspect="1" noMove="1" noResize="1" noEditPoints="1" noAdjustHandles="1" noChangeArrowheads="1" noChangeShapeType="1" noTextEdit="1"/>
              </p:cNvSpPr>
              <p:nvPr/>
            </p:nvSpPr>
            <p:spPr>
              <a:xfrm>
                <a:off x="3563888" y="4941168"/>
                <a:ext cx="3600400" cy="1656094"/>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9731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3DB3F0-C47B-9098-8C7F-2492C1914C87}"/>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1152A59-7D05-27E1-3159-C554143BC46F}"/>
                  </a:ext>
                </a:extLst>
              </p:cNvPr>
              <p:cNvSpPr txBox="1"/>
              <p:nvPr/>
            </p:nvSpPr>
            <p:spPr>
              <a:xfrm>
                <a:off x="1053497" y="508518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81152A59-7D05-27E1-3159-C554143BC46F}"/>
                  </a:ext>
                </a:extLst>
              </p:cNvPr>
              <p:cNvSpPr txBox="1">
                <a:spLocks noRot="1" noChangeAspect="1" noMove="1" noResize="1" noEditPoints="1" noAdjustHandles="1" noChangeArrowheads="1" noChangeShapeType="1" noTextEdit="1"/>
              </p:cNvSpPr>
              <p:nvPr/>
            </p:nvSpPr>
            <p:spPr>
              <a:xfrm>
                <a:off x="1053497" y="5085184"/>
                <a:ext cx="1852430" cy="101752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C89EE63-116E-458A-4603-57DB0A918471}"/>
                  </a:ext>
                </a:extLst>
              </p:cNvPr>
              <p:cNvSpPr txBox="1"/>
              <p:nvPr/>
            </p:nvSpPr>
            <p:spPr>
              <a:xfrm>
                <a:off x="1043608" y="1268760"/>
                <a:ext cx="3024336"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𝑁𝑘𝑇</m:t>
                      </m:r>
                    </m:oMath>
                  </m:oMathPara>
                </a14:m>
                <a:endParaRPr lang="ja-JP" altLang="en-US" sz="2800"/>
              </a:p>
            </p:txBody>
          </p:sp>
        </mc:Choice>
        <mc:Fallback xmlns="">
          <p:sp>
            <p:nvSpPr>
              <p:cNvPr id="4" name="テキスト ボックス 3">
                <a:extLst>
                  <a:ext uri="{FF2B5EF4-FFF2-40B4-BE49-F238E27FC236}">
                    <a16:creationId xmlns:a16="http://schemas.microsoft.com/office/drawing/2014/main" id="{7C89EE63-116E-458A-4603-57DB0A918471}"/>
                  </a:ext>
                </a:extLst>
              </p:cNvPr>
              <p:cNvSpPr txBox="1">
                <a:spLocks noRot="1" noChangeAspect="1" noMove="1" noResize="1" noEditPoints="1" noAdjustHandles="1" noChangeArrowheads="1" noChangeShapeType="1" noTextEdit="1"/>
              </p:cNvSpPr>
              <p:nvPr/>
            </p:nvSpPr>
            <p:spPr>
              <a:xfrm>
                <a:off x="1043608" y="1268760"/>
                <a:ext cx="3024336" cy="1656094"/>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9C4155A-AA19-1558-D436-FD9ADE2C1354}"/>
              </a:ext>
            </a:extLst>
          </p:cNvPr>
          <p:cNvSpPr txBox="1"/>
          <p:nvPr/>
        </p:nvSpPr>
        <p:spPr>
          <a:xfrm>
            <a:off x="3995936" y="1916832"/>
            <a:ext cx="4493538" cy="461665"/>
          </a:xfrm>
          <a:prstGeom prst="rect">
            <a:avLst/>
          </a:prstGeom>
          <a:noFill/>
        </p:spPr>
        <p:txBody>
          <a:bodyPr wrap="none" rtlCol="0">
            <a:spAutoFit/>
          </a:bodyPr>
          <a:lstStyle/>
          <a:p>
            <a:r>
              <a:rPr kumimoji="1" lang="ja-JP" altLang="en-US" sz="2400"/>
              <a:t>カノニカル分布の部分積分から</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5E982EB-BC70-ED66-2AF0-3DAEFAB39478}"/>
                  </a:ext>
                </a:extLst>
              </p:cNvPr>
              <p:cNvSpPr txBox="1"/>
              <p:nvPr/>
            </p:nvSpPr>
            <p:spPr>
              <a:xfrm>
                <a:off x="971600" y="3068960"/>
                <a:ext cx="2592288"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𝐾</m:t>
                      </m:r>
                    </m:oMath>
                  </m:oMathPara>
                </a14:m>
                <a:endParaRPr lang="ja-JP" altLang="en-US" sz="2800"/>
              </a:p>
            </p:txBody>
          </p:sp>
        </mc:Choice>
        <mc:Fallback xmlns="">
          <p:sp>
            <p:nvSpPr>
              <p:cNvPr id="6" name="テキスト ボックス 5">
                <a:extLst>
                  <a:ext uri="{FF2B5EF4-FFF2-40B4-BE49-F238E27FC236}">
                    <a16:creationId xmlns:a16="http://schemas.microsoft.com/office/drawing/2014/main" id="{25E982EB-BC70-ED66-2AF0-3DAEFAB39478}"/>
                  </a:ext>
                </a:extLst>
              </p:cNvPr>
              <p:cNvSpPr txBox="1">
                <a:spLocks noRot="1" noChangeAspect="1" noMove="1" noResize="1" noEditPoints="1" noAdjustHandles="1" noChangeArrowheads="1" noChangeShapeType="1" noTextEdit="1"/>
              </p:cNvSpPr>
              <p:nvPr/>
            </p:nvSpPr>
            <p:spPr>
              <a:xfrm>
                <a:off x="971600" y="3068960"/>
                <a:ext cx="2592288" cy="165609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71B388FA-0FCB-9EA9-AF17-35AABC4FEC98}"/>
              </a:ext>
            </a:extLst>
          </p:cNvPr>
          <p:cNvSpPr txBox="1"/>
          <p:nvPr/>
        </p:nvSpPr>
        <p:spPr>
          <a:xfrm>
            <a:off x="3995936" y="3717032"/>
            <a:ext cx="3262432" cy="461665"/>
          </a:xfrm>
          <a:prstGeom prst="rect">
            <a:avLst/>
          </a:prstGeom>
          <a:noFill/>
        </p:spPr>
        <p:txBody>
          <a:bodyPr wrap="none" rtlCol="0">
            <a:spAutoFit/>
          </a:bodyPr>
          <a:lstStyle/>
          <a:p>
            <a:r>
              <a:rPr lang="ja-JP" altLang="en-US" sz="2400"/>
              <a:t>運動エネルギーの定義</a:t>
            </a:r>
            <a:endParaRPr kumimoji="1" lang="ja-JP" altLang="en-US" sz="2400"/>
          </a:p>
        </p:txBody>
      </p:sp>
      <p:cxnSp>
        <p:nvCxnSpPr>
          <p:cNvPr id="9" name="コネクタ: カギ線 8">
            <a:extLst>
              <a:ext uri="{FF2B5EF4-FFF2-40B4-BE49-F238E27FC236}">
                <a16:creationId xmlns:a16="http://schemas.microsoft.com/office/drawing/2014/main" id="{07B74ED1-3DD2-E031-9C7F-00D7AC517693}"/>
              </a:ext>
            </a:extLst>
          </p:cNvPr>
          <p:cNvCxnSpPr>
            <a:cxnSpLocks/>
            <a:stCxn id="4" idx="1"/>
            <a:endCxn id="6" idx="1"/>
          </p:cNvCxnSpPr>
          <p:nvPr/>
        </p:nvCxnSpPr>
        <p:spPr>
          <a:xfrm rot="10800000" flipV="1">
            <a:off x="971600" y="2096807"/>
            <a:ext cx="72008" cy="1800200"/>
          </a:xfrm>
          <a:prstGeom prst="bentConnector3">
            <a:avLst>
              <a:gd name="adj1" fmla="val 417465"/>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51B3BE83-7EAC-1539-7761-79D42F48C5C8}"/>
              </a:ext>
            </a:extLst>
          </p:cNvPr>
          <p:cNvCxnSpPr>
            <a:cxnSpLocks/>
            <a:stCxn id="16" idx="2"/>
            <a:endCxn id="3" idx="1"/>
          </p:cNvCxnSpPr>
          <p:nvPr/>
        </p:nvCxnSpPr>
        <p:spPr>
          <a:xfrm rot="10800000" flipH="1" flipV="1">
            <a:off x="642927" y="3032956"/>
            <a:ext cx="410569" cy="2560990"/>
          </a:xfrm>
          <a:prstGeom prst="bentConnector3">
            <a:avLst>
              <a:gd name="adj1" fmla="val -55679"/>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F407843D-C6D4-7324-D337-6F6B9B5990A9}"/>
              </a:ext>
            </a:extLst>
          </p:cNvPr>
          <p:cNvSpPr/>
          <p:nvPr/>
        </p:nvSpPr>
        <p:spPr>
          <a:xfrm>
            <a:off x="642928" y="2924944"/>
            <a:ext cx="216024" cy="21602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AFC56AF2-0D2B-BCF9-6B77-060CD0A56936}"/>
              </a:ext>
            </a:extLst>
          </p:cNvPr>
          <p:cNvSpPr txBox="1"/>
          <p:nvPr/>
        </p:nvSpPr>
        <p:spPr>
          <a:xfrm>
            <a:off x="3131840" y="5229200"/>
            <a:ext cx="5929828" cy="830997"/>
          </a:xfrm>
          <a:prstGeom prst="rect">
            <a:avLst/>
          </a:prstGeom>
          <a:noFill/>
        </p:spPr>
        <p:txBody>
          <a:bodyPr wrap="none" rtlCol="0">
            <a:spAutoFit/>
          </a:bodyPr>
          <a:lstStyle/>
          <a:p>
            <a:r>
              <a:rPr kumimoji="1" lang="ja-JP" altLang="en-US" sz="2400"/>
              <a:t>分子動力学法における</a:t>
            </a:r>
            <a:r>
              <a:rPr kumimoji="1" lang="en-US" altLang="ja-JP" sz="2400"/>
              <a:t>(</a:t>
            </a:r>
            <a:r>
              <a:rPr kumimoji="1" lang="ja-JP" altLang="en-US" sz="2400"/>
              <a:t>解析力学における</a:t>
            </a:r>
            <a:r>
              <a:rPr kumimoji="1" lang="en-US" altLang="ja-JP" sz="2400"/>
              <a:t>)</a:t>
            </a:r>
          </a:p>
          <a:p>
            <a:r>
              <a:rPr lang="ja-JP" altLang="en-US" sz="2400"/>
              <a:t>温度の定義</a:t>
            </a:r>
            <a:endParaRPr kumimoji="1" lang="ja-JP" altLang="en-US" sz="2400"/>
          </a:p>
        </p:txBody>
      </p:sp>
    </p:spTree>
    <p:extLst>
      <p:ext uri="{BB962C8B-B14F-4D97-AF65-F5344CB8AC3E}">
        <p14:creationId xmlns:p14="http://schemas.microsoft.com/office/powerpoint/2010/main" val="2910383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5C8B2C5-A442-D94F-BC25-E7C2A4F26EFD}"/>
              </a:ext>
            </a:extLst>
          </p:cNvPr>
          <p:cNvSpPr>
            <a:spLocks noGrp="1"/>
          </p:cNvSpPr>
          <p:nvPr>
            <p:ph type="body" sz="quarter" idx="10"/>
          </p:nvPr>
        </p:nvSpPr>
        <p:spPr/>
        <p:txBody>
          <a:bodyPr/>
          <a:lstStyle/>
          <a:p>
            <a:r>
              <a:rPr lang="ja-JP" altLang="en-US"/>
              <a:t>カノニカル分布と温度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0475C72-09F0-B27E-E902-4B073314F89E}"/>
                  </a:ext>
                </a:extLst>
              </p:cNvPr>
              <p:cNvSpPr txBox="1"/>
              <p:nvPr/>
            </p:nvSpPr>
            <p:spPr>
              <a:xfrm>
                <a:off x="2915816" y="1988840"/>
                <a:ext cx="2880660" cy="11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A0475C72-09F0-B27E-E902-4B073314F89E}"/>
                  </a:ext>
                </a:extLst>
              </p:cNvPr>
              <p:cNvSpPr txBox="1">
                <a:spLocks noRot="1" noChangeAspect="1" noMove="1" noResize="1" noEditPoints="1" noAdjustHandles="1" noChangeArrowheads="1" noChangeShapeType="1" noTextEdit="1"/>
              </p:cNvSpPr>
              <p:nvPr/>
            </p:nvSpPr>
            <p:spPr>
              <a:xfrm>
                <a:off x="2915816" y="1988840"/>
                <a:ext cx="2880660" cy="118795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DEA8EAD-A1B3-3469-C5FC-D37DA6FB423A}"/>
              </a:ext>
            </a:extLst>
          </p:cNvPr>
          <p:cNvSpPr txBox="1"/>
          <p:nvPr/>
        </p:nvSpPr>
        <p:spPr>
          <a:xfrm>
            <a:off x="467544" y="1268760"/>
            <a:ext cx="6647974" cy="461665"/>
          </a:xfrm>
          <a:prstGeom prst="rect">
            <a:avLst/>
          </a:prstGeom>
          <a:noFill/>
        </p:spPr>
        <p:txBody>
          <a:bodyPr wrap="none" rtlCol="0">
            <a:spAutoFit/>
          </a:bodyPr>
          <a:lstStyle/>
          <a:p>
            <a:r>
              <a:rPr lang="ja-JP" altLang="en-US" sz="2400"/>
              <a:t>以下の量が温度になったのは部分積分したから</a:t>
            </a:r>
            <a:endParaRPr kumimoji="1" lang="ja-JP" altLang="en-US" sz="2400"/>
          </a:p>
        </p:txBody>
      </p:sp>
      <p:sp>
        <p:nvSpPr>
          <p:cNvPr id="5" name="テキスト ボックス 4">
            <a:extLst>
              <a:ext uri="{FF2B5EF4-FFF2-40B4-BE49-F238E27FC236}">
                <a16:creationId xmlns:a16="http://schemas.microsoft.com/office/drawing/2014/main" id="{6CC629A4-7B11-BA40-A0B2-91AEEDAD0C87}"/>
              </a:ext>
            </a:extLst>
          </p:cNvPr>
          <p:cNvSpPr txBox="1"/>
          <p:nvPr/>
        </p:nvSpPr>
        <p:spPr>
          <a:xfrm>
            <a:off x="451276" y="3399383"/>
            <a:ext cx="5416868" cy="461665"/>
          </a:xfrm>
          <a:prstGeom prst="rect">
            <a:avLst/>
          </a:prstGeom>
          <a:noFill/>
        </p:spPr>
        <p:txBody>
          <a:bodyPr wrap="none" rtlCol="0">
            <a:spAutoFit/>
          </a:bodyPr>
          <a:lstStyle/>
          <a:p>
            <a:r>
              <a:rPr kumimoji="1" lang="ja-JP" altLang="en-US" sz="2400"/>
              <a:t>全く同じ導出で以下の等式も成り立つ</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345C48E-4550-FCE4-75B7-AC8D88D46A55}"/>
                  </a:ext>
                </a:extLst>
              </p:cNvPr>
              <p:cNvSpPr txBox="1"/>
              <p:nvPr/>
            </p:nvSpPr>
            <p:spPr>
              <a:xfrm>
                <a:off x="2915816" y="4077072"/>
                <a:ext cx="2880789" cy="11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𝑞</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C345C48E-4550-FCE4-75B7-AC8D88D46A55}"/>
                  </a:ext>
                </a:extLst>
              </p:cNvPr>
              <p:cNvSpPr txBox="1">
                <a:spLocks noRot="1" noChangeAspect="1" noMove="1" noResize="1" noEditPoints="1" noAdjustHandles="1" noChangeArrowheads="1" noChangeShapeType="1" noTextEdit="1"/>
              </p:cNvSpPr>
              <p:nvPr/>
            </p:nvSpPr>
            <p:spPr>
              <a:xfrm>
                <a:off x="2915816" y="4077072"/>
                <a:ext cx="2880789" cy="118795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2814511-9372-D5D8-1445-9AB25AF15FC8}"/>
              </a:ext>
            </a:extLst>
          </p:cNvPr>
          <p:cNvSpPr txBox="1"/>
          <p:nvPr/>
        </p:nvSpPr>
        <p:spPr>
          <a:xfrm>
            <a:off x="6660232" y="2348880"/>
            <a:ext cx="1620957" cy="523220"/>
          </a:xfrm>
          <a:prstGeom prst="rect">
            <a:avLst/>
          </a:prstGeom>
          <a:noFill/>
        </p:spPr>
        <p:txBody>
          <a:bodyPr wrap="none" rtlCol="0">
            <a:spAutoFit/>
          </a:bodyPr>
          <a:lstStyle/>
          <a:p>
            <a:r>
              <a:rPr kumimoji="1" lang="ja-JP" altLang="en-US" sz="2800"/>
              <a:t>運動温度</a:t>
            </a:r>
            <a:endParaRPr kumimoji="1" lang="en-US" altLang="ja-JP" sz="2800"/>
          </a:p>
        </p:txBody>
      </p:sp>
      <p:sp>
        <p:nvSpPr>
          <p:cNvPr id="8" name="テキスト ボックス 7">
            <a:extLst>
              <a:ext uri="{FF2B5EF4-FFF2-40B4-BE49-F238E27FC236}">
                <a16:creationId xmlns:a16="http://schemas.microsoft.com/office/drawing/2014/main" id="{3628E23E-4ECB-169E-CDBB-F52D7EE25651}"/>
              </a:ext>
            </a:extLst>
          </p:cNvPr>
          <p:cNvSpPr txBox="1"/>
          <p:nvPr/>
        </p:nvSpPr>
        <p:spPr>
          <a:xfrm>
            <a:off x="6660232" y="4365104"/>
            <a:ext cx="1620957" cy="523220"/>
          </a:xfrm>
          <a:prstGeom prst="rect">
            <a:avLst/>
          </a:prstGeom>
          <a:noFill/>
        </p:spPr>
        <p:txBody>
          <a:bodyPr wrap="none" rtlCol="0">
            <a:spAutoFit/>
          </a:bodyPr>
          <a:lstStyle/>
          <a:p>
            <a:r>
              <a:rPr lang="ja-JP" altLang="en-US" sz="2800"/>
              <a:t>状態</a:t>
            </a:r>
            <a:r>
              <a:rPr kumimoji="1" lang="ja-JP" altLang="en-US" sz="2800"/>
              <a:t>温度</a:t>
            </a:r>
          </a:p>
        </p:txBody>
      </p:sp>
      <p:sp>
        <p:nvSpPr>
          <p:cNvPr id="9" name="テキスト ボックス 8">
            <a:extLst>
              <a:ext uri="{FF2B5EF4-FFF2-40B4-BE49-F238E27FC236}">
                <a16:creationId xmlns:a16="http://schemas.microsoft.com/office/drawing/2014/main" id="{1C9A7C97-B08C-EE89-FA96-B32409BB79E3}"/>
              </a:ext>
            </a:extLst>
          </p:cNvPr>
          <p:cNvSpPr txBox="1"/>
          <p:nvPr/>
        </p:nvSpPr>
        <p:spPr>
          <a:xfrm>
            <a:off x="683568" y="5589240"/>
            <a:ext cx="7128792" cy="954107"/>
          </a:xfrm>
          <a:prstGeom prst="rect">
            <a:avLst/>
          </a:prstGeom>
          <a:noFill/>
        </p:spPr>
        <p:txBody>
          <a:bodyPr wrap="square" rtlCol="0">
            <a:spAutoFit/>
          </a:bodyPr>
          <a:lstStyle/>
          <a:p>
            <a:r>
              <a:rPr kumimoji="1" lang="ja-JP" altLang="en-US" sz="2800"/>
              <a:t>平衡状態では両者は同じ温度を与えるが、非平衡状態では一般に一致しない</a:t>
            </a:r>
          </a:p>
        </p:txBody>
      </p:sp>
    </p:spTree>
    <p:extLst>
      <p:ext uri="{BB962C8B-B14F-4D97-AF65-F5344CB8AC3E}">
        <p14:creationId xmlns:p14="http://schemas.microsoft.com/office/powerpoint/2010/main" val="2687076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57F34E-52B8-DD42-2A85-53A2F16EB3DF}"/>
              </a:ext>
            </a:extLst>
          </p:cNvPr>
          <p:cNvSpPr>
            <a:spLocks noGrp="1"/>
          </p:cNvSpPr>
          <p:nvPr>
            <p:ph type="body" sz="quarter" idx="10"/>
          </p:nvPr>
        </p:nvSpPr>
        <p:spPr/>
        <p:txBody>
          <a:bodyPr/>
          <a:lstStyle/>
          <a:p>
            <a:r>
              <a:rPr lang="ja-JP" altLang="en-US"/>
              <a:t>カノニカル分布と温度</a:t>
            </a:r>
            <a:endParaRPr kumimoji="1" lang="ja-JP" altLang="en-US"/>
          </a:p>
        </p:txBody>
      </p:sp>
      <p:pic>
        <p:nvPicPr>
          <p:cNvPr id="3" name="図 2" descr="temperature.eps">
            <a:extLst>
              <a:ext uri="{FF2B5EF4-FFF2-40B4-BE49-F238E27FC236}">
                <a16:creationId xmlns:a16="http://schemas.microsoft.com/office/drawing/2014/main" id="{2126C1E8-3658-D58C-5DB6-189890792E64}"/>
              </a:ext>
            </a:extLst>
          </p:cNvPr>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611560" y="1052736"/>
            <a:ext cx="7097932" cy="4968552"/>
          </a:xfrm>
          <a:prstGeom prst="rect">
            <a:avLst/>
          </a:prstGeom>
        </p:spPr>
      </p:pic>
      <p:sp>
        <p:nvSpPr>
          <p:cNvPr id="4" name="テキスト ボックス 3">
            <a:extLst>
              <a:ext uri="{FF2B5EF4-FFF2-40B4-BE49-F238E27FC236}">
                <a16:creationId xmlns:a16="http://schemas.microsoft.com/office/drawing/2014/main" id="{2AC43311-5C9E-3777-798F-F2C128086145}"/>
              </a:ext>
            </a:extLst>
          </p:cNvPr>
          <p:cNvSpPr txBox="1"/>
          <p:nvPr/>
        </p:nvSpPr>
        <p:spPr>
          <a:xfrm>
            <a:off x="1794548" y="4725144"/>
            <a:ext cx="1826141" cy="584775"/>
          </a:xfrm>
          <a:prstGeom prst="rect">
            <a:avLst/>
          </a:prstGeom>
          <a:noFill/>
        </p:spPr>
        <p:txBody>
          <a:bodyPr wrap="none" rtlCol="0">
            <a:spAutoFit/>
          </a:bodyPr>
          <a:lstStyle/>
          <a:p>
            <a:r>
              <a:rPr lang="ja-JP" altLang="en-US" sz="3200"/>
              <a:t>運動温度</a:t>
            </a:r>
            <a:endParaRPr kumimoji="1" lang="ja-JP" altLang="en-US" sz="3200"/>
          </a:p>
        </p:txBody>
      </p:sp>
      <p:sp>
        <p:nvSpPr>
          <p:cNvPr id="5" name="テキスト ボックス 4">
            <a:extLst>
              <a:ext uri="{FF2B5EF4-FFF2-40B4-BE49-F238E27FC236}">
                <a16:creationId xmlns:a16="http://schemas.microsoft.com/office/drawing/2014/main" id="{553565C0-F792-BDE2-B835-8E7BDE487C40}"/>
              </a:ext>
            </a:extLst>
          </p:cNvPr>
          <p:cNvSpPr txBox="1"/>
          <p:nvPr/>
        </p:nvSpPr>
        <p:spPr>
          <a:xfrm>
            <a:off x="3851920" y="5661248"/>
            <a:ext cx="1005403" cy="584775"/>
          </a:xfrm>
          <a:prstGeom prst="rect">
            <a:avLst/>
          </a:prstGeom>
          <a:noFill/>
        </p:spPr>
        <p:txBody>
          <a:bodyPr wrap="none" rtlCol="0">
            <a:spAutoFit/>
          </a:bodyPr>
          <a:lstStyle/>
          <a:p>
            <a:r>
              <a:rPr kumimoji="1" lang="ja-JP" altLang="en-US" sz="3200"/>
              <a:t>時間</a:t>
            </a:r>
          </a:p>
        </p:txBody>
      </p:sp>
      <p:sp>
        <p:nvSpPr>
          <p:cNvPr id="6" name="テキスト ボックス 5">
            <a:extLst>
              <a:ext uri="{FF2B5EF4-FFF2-40B4-BE49-F238E27FC236}">
                <a16:creationId xmlns:a16="http://schemas.microsoft.com/office/drawing/2014/main" id="{7C968ED5-0F0C-DF3A-7A7B-A4FD0B67AA92}"/>
              </a:ext>
            </a:extLst>
          </p:cNvPr>
          <p:cNvSpPr txBox="1"/>
          <p:nvPr/>
        </p:nvSpPr>
        <p:spPr>
          <a:xfrm>
            <a:off x="1691680" y="1772816"/>
            <a:ext cx="1826141" cy="584775"/>
          </a:xfrm>
          <a:prstGeom prst="rect">
            <a:avLst/>
          </a:prstGeom>
          <a:noFill/>
        </p:spPr>
        <p:txBody>
          <a:bodyPr wrap="none" rtlCol="0">
            <a:spAutoFit/>
          </a:bodyPr>
          <a:lstStyle/>
          <a:p>
            <a:r>
              <a:rPr lang="ja-JP" altLang="en-US" sz="3200"/>
              <a:t>状態温度</a:t>
            </a:r>
            <a:endParaRPr kumimoji="1" lang="ja-JP" altLang="en-US" sz="3200"/>
          </a:p>
        </p:txBody>
      </p:sp>
      <p:cxnSp>
        <p:nvCxnSpPr>
          <p:cNvPr id="8" name="直線矢印コネクタ 7">
            <a:extLst>
              <a:ext uri="{FF2B5EF4-FFF2-40B4-BE49-F238E27FC236}">
                <a16:creationId xmlns:a16="http://schemas.microsoft.com/office/drawing/2014/main" id="{F114BA74-74CC-5E62-6D96-036F1ECE9A55}"/>
              </a:ext>
            </a:extLst>
          </p:cNvPr>
          <p:cNvCxnSpPr>
            <a:cxnSpLocks/>
          </p:cNvCxnSpPr>
          <p:nvPr/>
        </p:nvCxnSpPr>
        <p:spPr>
          <a:xfrm>
            <a:off x="2154588" y="2420888"/>
            <a:ext cx="0" cy="9273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83C9DD19-3E93-42ED-38E2-95E675020FA2}"/>
              </a:ext>
            </a:extLst>
          </p:cNvPr>
          <p:cNvCxnSpPr>
            <a:cxnSpLocks/>
          </p:cNvCxnSpPr>
          <p:nvPr/>
        </p:nvCxnSpPr>
        <p:spPr>
          <a:xfrm flipV="1">
            <a:off x="2154588" y="4005064"/>
            <a:ext cx="0" cy="64839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22197252-6791-A78E-DECE-F0307845F5AF}"/>
              </a:ext>
            </a:extLst>
          </p:cNvPr>
          <p:cNvSpPr txBox="1"/>
          <p:nvPr/>
        </p:nvSpPr>
        <p:spPr>
          <a:xfrm>
            <a:off x="971600" y="6396335"/>
            <a:ext cx="6853158" cy="461665"/>
          </a:xfrm>
          <a:prstGeom prst="rect">
            <a:avLst/>
          </a:prstGeom>
          <a:noFill/>
        </p:spPr>
        <p:txBody>
          <a:bodyPr wrap="none" rtlCol="0">
            <a:spAutoFit/>
          </a:bodyPr>
          <a:lstStyle/>
          <a:p>
            <a:r>
              <a:rPr kumimoji="1" lang="ja-JP" altLang="en-US" sz="2400"/>
              <a:t>両者が一致していなければ緩和不足</a:t>
            </a:r>
            <a:r>
              <a:rPr kumimoji="1" lang="en-US" altLang="ja-JP" sz="2400"/>
              <a:t>(</a:t>
            </a:r>
            <a:r>
              <a:rPr kumimoji="1" lang="ja-JP" altLang="en-US" sz="2400"/>
              <a:t>非平衡状態</a:t>
            </a:r>
            <a:r>
              <a:rPr kumimoji="1" lang="en-US" altLang="ja-JP" sz="2400"/>
              <a:t>)</a:t>
            </a:r>
            <a:endParaRPr kumimoji="1" lang="ja-JP" altLang="en-US" sz="2400"/>
          </a:p>
        </p:txBody>
      </p:sp>
      <p:cxnSp>
        <p:nvCxnSpPr>
          <p:cNvPr id="11" name="直線矢印コネクタ 10">
            <a:extLst>
              <a:ext uri="{FF2B5EF4-FFF2-40B4-BE49-F238E27FC236}">
                <a16:creationId xmlns:a16="http://schemas.microsoft.com/office/drawing/2014/main" id="{6F64E8C5-1C25-1484-609E-E09C20A6DDC2}"/>
              </a:ext>
            </a:extLst>
          </p:cNvPr>
          <p:cNvCxnSpPr/>
          <p:nvPr/>
        </p:nvCxnSpPr>
        <p:spPr>
          <a:xfrm>
            <a:off x="5292080" y="3356992"/>
            <a:ext cx="18002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F8D7E769-4965-F731-E84A-F7DED3C89048}"/>
              </a:ext>
            </a:extLst>
          </p:cNvPr>
          <p:cNvSpPr txBox="1"/>
          <p:nvPr/>
        </p:nvSpPr>
        <p:spPr>
          <a:xfrm>
            <a:off x="5508104" y="2708920"/>
            <a:ext cx="1415772" cy="461665"/>
          </a:xfrm>
          <a:prstGeom prst="rect">
            <a:avLst/>
          </a:prstGeom>
          <a:noFill/>
        </p:spPr>
        <p:txBody>
          <a:bodyPr wrap="none" rtlCol="0">
            <a:spAutoFit/>
          </a:bodyPr>
          <a:lstStyle/>
          <a:p>
            <a:r>
              <a:rPr lang="ja-JP" altLang="en-US" sz="2400"/>
              <a:t>平衡状態</a:t>
            </a:r>
            <a:endParaRPr kumimoji="1" lang="ja-JP" altLang="en-US" sz="2400"/>
          </a:p>
        </p:txBody>
      </p:sp>
      <p:cxnSp>
        <p:nvCxnSpPr>
          <p:cNvPr id="14" name="直線矢印コネクタ 13">
            <a:extLst>
              <a:ext uri="{FF2B5EF4-FFF2-40B4-BE49-F238E27FC236}">
                <a16:creationId xmlns:a16="http://schemas.microsoft.com/office/drawing/2014/main" id="{5A02B72D-6288-FCA7-C47A-CED8FADC960C}"/>
              </a:ext>
            </a:extLst>
          </p:cNvPr>
          <p:cNvCxnSpPr>
            <a:cxnSpLocks/>
          </p:cNvCxnSpPr>
          <p:nvPr/>
        </p:nvCxnSpPr>
        <p:spPr>
          <a:xfrm>
            <a:off x="2771800" y="3356992"/>
            <a:ext cx="237626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C6FD6767-20FA-76EC-319D-AC3E611E65D9}"/>
              </a:ext>
            </a:extLst>
          </p:cNvPr>
          <p:cNvSpPr txBox="1"/>
          <p:nvPr/>
        </p:nvSpPr>
        <p:spPr>
          <a:xfrm>
            <a:off x="3660284" y="2708920"/>
            <a:ext cx="1723549" cy="461665"/>
          </a:xfrm>
          <a:prstGeom prst="rect">
            <a:avLst/>
          </a:prstGeom>
          <a:noFill/>
        </p:spPr>
        <p:txBody>
          <a:bodyPr wrap="none" rtlCol="0">
            <a:spAutoFit/>
          </a:bodyPr>
          <a:lstStyle/>
          <a:p>
            <a:r>
              <a:rPr lang="ja-JP" altLang="en-US" sz="2400"/>
              <a:t>非平衡状態</a:t>
            </a:r>
            <a:endParaRPr kumimoji="1" lang="ja-JP" altLang="en-US" sz="2400"/>
          </a:p>
        </p:txBody>
      </p:sp>
    </p:spTree>
    <p:extLst>
      <p:ext uri="{BB962C8B-B14F-4D97-AF65-F5344CB8AC3E}">
        <p14:creationId xmlns:p14="http://schemas.microsoft.com/office/powerpoint/2010/main" val="2771212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E26E81-9BB5-5E87-7B58-21D3CBFF5527}"/>
              </a:ext>
            </a:extLst>
          </p:cNvPr>
          <p:cNvSpPr>
            <a:spLocks noGrp="1"/>
          </p:cNvSpPr>
          <p:nvPr>
            <p:ph type="body" sz="quarter" idx="10"/>
          </p:nvPr>
        </p:nvSpPr>
        <p:spPr/>
        <p:txBody>
          <a:bodyPr/>
          <a:lstStyle/>
          <a:p>
            <a:r>
              <a:rPr kumimoji="1" lang="ja-JP" altLang="en-US"/>
              <a:t>温度の定義のまとめ</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27194EE-5675-79B0-B707-EC33E7BC2A74}"/>
                  </a:ext>
                </a:extLst>
              </p:cNvPr>
              <p:cNvSpPr txBox="1"/>
              <p:nvPr/>
            </p:nvSpPr>
            <p:spPr>
              <a:xfrm>
                <a:off x="251521" y="1412776"/>
                <a:ext cx="8280920" cy="48985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温度が運動エネルギーに比例するのは等分配則のため</a:t>
                </a:r>
                <a:endParaRPr lang="en-US" altLang="ja-JP" sz="2800"/>
              </a:p>
              <a:p>
                <a:pPr marL="457200" indent="-457200">
                  <a:buFont typeface="Arial" panose="020B0604020202020204" pitchFamily="34" charset="0"/>
                  <a:buChar char="•"/>
                </a:pPr>
                <a:r>
                  <a:rPr lang="ja-JP" altLang="en-US" sz="2800"/>
                  <a:t>逆温度はエントロピーを最大化する際のラグランジュの未定定数であり、熱力学関係を要請することで温度と結びつく</a:t>
                </a:r>
                <a:endParaRPr lang="en-US" altLang="ja-JP" sz="2800"/>
              </a:p>
              <a:p>
                <a:pPr marL="457200" indent="-457200">
                  <a:buFont typeface="Arial" panose="020B0604020202020204" pitchFamily="34" charset="0"/>
                  <a:buChar char="•"/>
                </a:pPr>
                <a:r>
                  <a:rPr kumimoji="1" lang="ja-JP" altLang="en-US" sz="2800"/>
                  <a:t>等分配則はカノニカル分布をする系において</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の</m:t>
                    </m:r>
                  </m:oMath>
                </a14:m>
                <a:r>
                  <a:rPr kumimoji="1" lang="ja-JP" altLang="en-US" sz="2800"/>
                  <a:t>形の物理量の期待値が温度に比例することによる</a:t>
                </a:r>
                <a:r>
                  <a:rPr kumimoji="1" lang="en-US" altLang="ja-JP" sz="2800"/>
                  <a:t>(</a:t>
                </a:r>
                <a:r>
                  <a:rPr kumimoji="1" lang="ja-JP" altLang="en-US" sz="2800">
                    <a:solidFill>
                      <a:srgbClr val="011893"/>
                    </a:solidFill>
                  </a:rPr>
                  <a:t>運動温度</a:t>
                </a:r>
                <a:r>
                  <a:rPr kumimoji="1" lang="en-US" altLang="ja-JP" sz="2800"/>
                  <a:t>)</a:t>
                </a:r>
              </a:p>
              <a:p>
                <a:pPr marL="457200" indent="-457200">
                  <a:buFont typeface="Arial" panose="020B0604020202020204" pitchFamily="34" charset="0"/>
                  <a:buChar char="•"/>
                </a:pPr>
                <a:r>
                  <a:rPr kumimoji="1" lang="ja-JP" altLang="en-US" sz="2800"/>
                  <a:t>同様に</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oMath>
                </a14:m>
                <a:r>
                  <a:rPr kumimoji="1" lang="ja-JP" altLang="en-US" sz="2800"/>
                  <a:t>も温度に比例する</a:t>
                </a:r>
                <a:r>
                  <a:rPr kumimoji="1" lang="en-US" altLang="ja-JP" sz="2800"/>
                  <a:t>(</a:t>
                </a:r>
                <a:r>
                  <a:rPr kumimoji="1" lang="ja-JP" altLang="en-US" sz="2800">
                    <a:solidFill>
                      <a:srgbClr val="011893"/>
                    </a:solidFill>
                  </a:rPr>
                  <a:t>状態温度</a:t>
                </a:r>
                <a:r>
                  <a:rPr kumimoji="1" lang="en-US" altLang="ja-JP" sz="2800"/>
                  <a:t>)</a:t>
                </a:r>
              </a:p>
              <a:p>
                <a:pPr marL="457200" indent="-457200">
                  <a:buFont typeface="Arial" panose="020B0604020202020204" pitchFamily="34" charset="0"/>
                  <a:buChar char="•"/>
                </a:pPr>
                <a:r>
                  <a:rPr lang="ja-JP" altLang="en-US" sz="2800"/>
                  <a:t>運動温度と状態温度は、平衡状態では一致するが、非平衡状態では必ずしも一致しない</a:t>
                </a:r>
                <a:endParaRPr kumimoji="1" lang="ja-JP" altLang="en-US" sz="2800"/>
              </a:p>
            </p:txBody>
          </p:sp>
        </mc:Choice>
        <mc:Fallback xmlns="">
          <p:sp>
            <p:nvSpPr>
              <p:cNvPr id="3" name="テキスト ボックス 2">
                <a:extLst>
                  <a:ext uri="{FF2B5EF4-FFF2-40B4-BE49-F238E27FC236}">
                    <a16:creationId xmlns:a16="http://schemas.microsoft.com/office/drawing/2014/main" id="{927194EE-5675-79B0-B707-EC33E7BC2A74}"/>
                  </a:ext>
                </a:extLst>
              </p:cNvPr>
              <p:cNvSpPr txBox="1">
                <a:spLocks noRot="1" noChangeAspect="1" noMove="1" noResize="1" noEditPoints="1" noAdjustHandles="1" noChangeArrowheads="1" noChangeShapeType="1" noTextEdit="1"/>
              </p:cNvSpPr>
              <p:nvPr/>
            </p:nvSpPr>
            <p:spPr>
              <a:xfrm>
                <a:off x="251521" y="1412776"/>
                <a:ext cx="8280920" cy="4898520"/>
              </a:xfrm>
              <a:prstGeom prst="rect">
                <a:avLst/>
              </a:prstGeom>
              <a:blipFill>
                <a:blip r:embed="rId2"/>
                <a:stretch>
                  <a:fillRect l="-1325" t="-1370" r="-662" b="-22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521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75EF1A-B5AA-4738-97B8-744B1F7ABFA7}"/>
              </a:ext>
            </a:extLst>
          </p:cNvPr>
          <p:cNvSpPr>
            <a:spLocks noGrp="1"/>
          </p:cNvSpPr>
          <p:nvPr>
            <p:ph type="body" sz="quarter" idx="10"/>
          </p:nvPr>
        </p:nvSpPr>
        <p:spPr/>
        <p:txBody>
          <a:bodyPr/>
          <a:lstStyle/>
          <a:p>
            <a:r>
              <a:rPr lang="ja-JP" altLang="en-US" dirty="0"/>
              <a:t>温度とは何か</a:t>
            </a:r>
            <a:endParaRPr kumimoji="1" lang="ja-JP" altLang="en-US" dirty="0"/>
          </a:p>
        </p:txBody>
      </p:sp>
      <p:pic>
        <p:nvPicPr>
          <p:cNvPr id="1026" name="Picture 2" descr="寒気・悪寒のイラスト（女性）">
            <a:extLst>
              <a:ext uri="{FF2B5EF4-FFF2-40B4-BE49-F238E27FC236}">
                <a16:creationId xmlns:a16="http://schemas.microsoft.com/office/drawing/2014/main" id="{D08B16E2-EC45-4DCE-8D92-70DED81C0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1736541" cy="2049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お風呂のイラスト「お父さんと息子」">
            <a:extLst>
              <a:ext uri="{FF2B5EF4-FFF2-40B4-BE49-F238E27FC236}">
                <a16:creationId xmlns:a16="http://schemas.microsoft.com/office/drawing/2014/main" id="{DE8CF3A0-36B7-4B7C-AEE2-8330353EC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844824"/>
            <a:ext cx="2278098" cy="21983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アイロンのイラスト">
            <a:extLst>
              <a:ext uri="{FF2B5EF4-FFF2-40B4-BE49-F238E27FC236}">
                <a16:creationId xmlns:a16="http://schemas.microsoft.com/office/drawing/2014/main" id="{AA970D79-0E6B-4F5E-9187-4E6A07A9D7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100000" flipV="1">
            <a:off x="5551567" y="2875899"/>
            <a:ext cx="1369121" cy="6900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やけどのイラスト（女性）">
            <a:extLst>
              <a:ext uri="{FF2B5EF4-FFF2-40B4-BE49-F238E27FC236}">
                <a16:creationId xmlns:a16="http://schemas.microsoft.com/office/drawing/2014/main" id="{E91FE0BF-FFE4-4454-A999-B1E3548F3F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2132856"/>
            <a:ext cx="1751383" cy="1641922"/>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40CE10AE-558C-4E39-938E-9E8AD39A884F}"/>
              </a:ext>
            </a:extLst>
          </p:cNvPr>
          <p:cNvSpPr txBox="1"/>
          <p:nvPr/>
        </p:nvSpPr>
        <p:spPr>
          <a:xfrm>
            <a:off x="655692" y="1124744"/>
            <a:ext cx="1107996" cy="461665"/>
          </a:xfrm>
          <a:prstGeom prst="rect">
            <a:avLst/>
          </a:prstGeom>
          <a:noFill/>
        </p:spPr>
        <p:txBody>
          <a:bodyPr wrap="none" rtlCol="0">
            <a:spAutoFit/>
          </a:bodyPr>
          <a:lstStyle/>
          <a:p>
            <a:r>
              <a:rPr lang="ja-JP" altLang="en-US" sz="2400" dirty="0"/>
              <a:t>肌寒い</a:t>
            </a:r>
            <a:endParaRPr kumimoji="1" lang="ja-JP" altLang="en-US" sz="2400" dirty="0"/>
          </a:p>
        </p:txBody>
      </p:sp>
      <p:sp>
        <p:nvSpPr>
          <p:cNvPr id="8" name="テキスト ボックス 7">
            <a:extLst>
              <a:ext uri="{FF2B5EF4-FFF2-40B4-BE49-F238E27FC236}">
                <a16:creationId xmlns:a16="http://schemas.microsoft.com/office/drawing/2014/main" id="{6B66359A-284A-4AD2-9963-23D02AB91902}"/>
              </a:ext>
            </a:extLst>
          </p:cNvPr>
          <p:cNvSpPr txBox="1"/>
          <p:nvPr/>
        </p:nvSpPr>
        <p:spPr>
          <a:xfrm>
            <a:off x="2987824" y="1167135"/>
            <a:ext cx="2339102" cy="461665"/>
          </a:xfrm>
          <a:prstGeom prst="rect">
            <a:avLst/>
          </a:prstGeom>
          <a:noFill/>
        </p:spPr>
        <p:txBody>
          <a:bodyPr wrap="none" rtlCol="0">
            <a:spAutoFit/>
          </a:bodyPr>
          <a:lstStyle/>
          <a:p>
            <a:r>
              <a:rPr lang="ja-JP" altLang="en-US" sz="2400" dirty="0"/>
              <a:t>お風呂がぬるい</a:t>
            </a:r>
            <a:endParaRPr kumimoji="1" lang="ja-JP" altLang="en-US" sz="2400" dirty="0"/>
          </a:p>
        </p:txBody>
      </p:sp>
      <p:sp>
        <p:nvSpPr>
          <p:cNvPr id="9" name="テキスト ボックス 8">
            <a:extLst>
              <a:ext uri="{FF2B5EF4-FFF2-40B4-BE49-F238E27FC236}">
                <a16:creationId xmlns:a16="http://schemas.microsoft.com/office/drawing/2014/main" id="{96F44244-2482-4578-97ED-AD78A21DDB37}"/>
              </a:ext>
            </a:extLst>
          </p:cNvPr>
          <p:cNvSpPr txBox="1"/>
          <p:nvPr/>
        </p:nvSpPr>
        <p:spPr>
          <a:xfrm>
            <a:off x="6012160" y="1196752"/>
            <a:ext cx="2339102" cy="461665"/>
          </a:xfrm>
          <a:prstGeom prst="rect">
            <a:avLst/>
          </a:prstGeom>
          <a:noFill/>
        </p:spPr>
        <p:txBody>
          <a:bodyPr wrap="none" rtlCol="0">
            <a:spAutoFit/>
          </a:bodyPr>
          <a:lstStyle/>
          <a:p>
            <a:r>
              <a:rPr lang="ja-JP" altLang="en-US" sz="2400" dirty="0"/>
              <a:t>アイロンが熱い</a:t>
            </a:r>
            <a:endParaRPr kumimoji="1" lang="ja-JP" altLang="en-US" sz="2400" dirty="0"/>
          </a:p>
        </p:txBody>
      </p:sp>
      <p:sp>
        <p:nvSpPr>
          <p:cNvPr id="4" name="テキスト ボックス 3">
            <a:extLst>
              <a:ext uri="{FF2B5EF4-FFF2-40B4-BE49-F238E27FC236}">
                <a16:creationId xmlns:a16="http://schemas.microsoft.com/office/drawing/2014/main" id="{F2F17954-A333-4BFE-9680-A422C5D1C4F9}"/>
              </a:ext>
            </a:extLst>
          </p:cNvPr>
          <p:cNvSpPr txBox="1"/>
          <p:nvPr/>
        </p:nvSpPr>
        <p:spPr>
          <a:xfrm>
            <a:off x="323528" y="4293096"/>
            <a:ext cx="1723549" cy="461665"/>
          </a:xfrm>
          <a:prstGeom prst="rect">
            <a:avLst/>
          </a:prstGeom>
          <a:noFill/>
        </p:spPr>
        <p:txBody>
          <a:bodyPr wrap="none" rtlCol="0">
            <a:spAutoFit/>
          </a:bodyPr>
          <a:lstStyle/>
          <a:p>
            <a:r>
              <a:rPr lang="ja-JP" altLang="en-US" sz="2400" dirty="0"/>
              <a:t>気体の温度</a:t>
            </a:r>
            <a:endParaRPr kumimoji="1" lang="ja-JP" altLang="en-US" sz="2400" dirty="0"/>
          </a:p>
        </p:txBody>
      </p:sp>
      <p:sp>
        <p:nvSpPr>
          <p:cNvPr id="11" name="テキスト ボックス 10">
            <a:extLst>
              <a:ext uri="{FF2B5EF4-FFF2-40B4-BE49-F238E27FC236}">
                <a16:creationId xmlns:a16="http://schemas.microsoft.com/office/drawing/2014/main" id="{9F0DC60D-FBF9-412B-9FC9-3617BAF7265F}"/>
              </a:ext>
            </a:extLst>
          </p:cNvPr>
          <p:cNvSpPr txBox="1"/>
          <p:nvPr/>
        </p:nvSpPr>
        <p:spPr>
          <a:xfrm>
            <a:off x="3347864" y="4293096"/>
            <a:ext cx="1723549" cy="461665"/>
          </a:xfrm>
          <a:prstGeom prst="rect">
            <a:avLst/>
          </a:prstGeom>
          <a:noFill/>
        </p:spPr>
        <p:txBody>
          <a:bodyPr wrap="none" rtlCol="0">
            <a:spAutoFit/>
          </a:bodyPr>
          <a:lstStyle/>
          <a:p>
            <a:r>
              <a:rPr lang="ja-JP" altLang="en-US" sz="2400" dirty="0"/>
              <a:t>液体の温度</a:t>
            </a:r>
            <a:endParaRPr kumimoji="1" lang="ja-JP" altLang="en-US" sz="2400" dirty="0"/>
          </a:p>
        </p:txBody>
      </p:sp>
      <p:sp>
        <p:nvSpPr>
          <p:cNvPr id="12" name="テキスト ボックス 11">
            <a:extLst>
              <a:ext uri="{FF2B5EF4-FFF2-40B4-BE49-F238E27FC236}">
                <a16:creationId xmlns:a16="http://schemas.microsoft.com/office/drawing/2014/main" id="{C3B7D6C3-CDE9-4AF3-9346-09FEB3B3BC63}"/>
              </a:ext>
            </a:extLst>
          </p:cNvPr>
          <p:cNvSpPr txBox="1"/>
          <p:nvPr/>
        </p:nvSpPr>
        <p:spPr>
          <a:xfrm>
            <a:off x="6372200" y="4293096"/>
            <a:ext cx="1723549" cy="461665"/>
          </a:xfrm>
          <a:prstGeom prst="rect">
            <a:avLst/>
          </a:prstGeom>
          <a:noFill/>
        </p:spPr>
        <p:txBody>
          <a:bodyPr wrap="none" rtlCol="0">
            <a:spAutoFit/>
          </a:bodyPr>
          <a:lstStyle/>
          <a:p>
            <a:r>
              <a:rPr lang="ja-JP" altLang="en-US" sz="2400"/>
              <a:t>固体</a:t>
            </a:r>
            <a:r>
              <a:rPr lang="ja-JP" altLang="en-US" sz="2400" dirty="0"/>
              <a:t>の温度</a:t>
            </a:r>
            <a:endParaRPr kumimoji="1" lang="ja-JP" altLang="en-US" sz="2400" dirty="0"/>
          </a:p>
        </p:txBody>
      </p:sp>
      <p:pic>
        <p:nvPicPr>
          <p:cNvPr id="1034" name="Picture 10" descr="いろいろな温度の温度計のイラスト3">
            <a:extLst>
              <a:ext uri="{FF2B5EF4-FFF2-40B4-BE49-F238E27FC236}">
                <a16:creationId xmlns:a16="http://schemas.microsoft.com/office/drawing/2014/main" id="{84CD56DF-750A-4B0B-9ABF-540A3DF55A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800000">
            <a:off x="663461" y="5028657"/>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B4E3348F-FB26-4B8A-B9E6-6CF6BA968E67}"/>
              </a:ext>
            </a:extLst>
          </p:cNvPr>
          <p:cNvSpPr txBox="1"/>
          <p:nvPr/>
        </p:nvSpPr>
        <p:spPr>
          <a:xfrm>
            <a:off x="1691680" y="5517232"/>
            <a:ext cx="6955750" cy="830997"/>
          </a:xfrm>
          <a:prstGeom prst="rect">
            <a:avLst/>
          </a:prstGeom>
          <a:noFill/>
        </p:spPr>
        <p:txBody>
          <a:bodyPr wrap="none" rtlCol="0">
            <a:spAutoFit/>
          </a:bodyPr>
          <a:lstStyle/>
          <a:p>
            <a:r>
              <a:rPr kumimoji="1" lang="ja-JP" altLang="en-US" sz="2400" dirty="0"/>
              <a:t>これら全てに共通する「温度」とはなんだろう？</a:t>
            </a:r>
            <a:endParaRPr kumimoji="1" lang="en-US" altLang="ja-JP" sz="2400" dirty="0"/>
          </a:p>
          <a:p>
            <a:r>
              <a:rPr lang="ja-JP" altLang="en-US" sz="2400" dirty="0"/>
              <a:t>どうやって数値化しているのだろう？</a:t>
            </a:r>
            <a:endParaRPr kumimoji="1" lang="ja-JP" altLang="en-US" sz="2400" dirty="0"/>
          </a:p>
        </p:txBody>
      </p:sp>
    </p:spTree>
    <p:extLst>
      <p:ext uri="{BB962C8B-B14F-4D97-AF65-F5344CB8AC3E}">
        <p14:creationId xmlns:p14="http://schemas.microsoft.com/office/powerpoint/2010/main" val="1702260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CD78F4-0E9F-6902-A965-60D7CC9FD96C}"/>
              </a:ext>
            </a:extLst>
          </p:cNvPr>
          <p:cNvSpPr>
            <a:spLocks noGrp="1"/>
          </p:cNvSpPr>
          <p:nvPr>
            <p:ph type="body" sz="quarter" idx="10"/>
          </p:nvPr>
        </p:nvSpPr>
        <p:spPr/>
        <p:txBody>
          <a:bodyPr/>
          <a:lstStyle/>
          <a:p>
            <a:r>
              <a:rPr lang="ja-JP" altLang="en-US"/>
              <a:t>分子動力学法における圧力</a:t>
            </a:r>
            <a:endParaRPr kumimoji="1" lang="ja-JP" altLang="en-US"/>
          </a:p>
        </p:txBody>
      </p:sp>
      <p:sp>
        <p:nvSpPr>
          <p:cNvPr id="4" name="テキスト ボックス 3">
            <a:extLst>
              <a:ext uri="{FF2B5EF4-FFF2-40B4-BE49-F238E27FC236}">
                <a16:creationId xmlns:a16="http://schemas.microsoft.com/office/drawing/2014/main" id="{E1D1E08C-25DB-6C29-E4F7-D315D390243F}"/>
              </a:ext>
            </a:extLst>
          </p:cNvPr>
          <p:cNvSpPr txBox="1"/>
          <p:nvPr/>
        </p:nvSpPr>
        <p:spPr>
          <a:xfrm>
            <a:off x="2339752" y="1340768"/>
            <a:ext cx="4134465" cy="523220"/>
          </a:xfrm>
          <a:prstGeom prst="rect">
            <a:avLst/>
          </a:prstGeom>
          <a:noFill/>
        </p:spPr>
        <p:txBody>
          <a:bodyPr wrap="none" rtlCol="0">
            <a:spAutoFit/>
          </a:bodyPr>
          <a:lstStyle/>
          <a:p>
            <a:r>
              <a:rPr lang="ja-JP" altLang="en-US" sz="2800"/>
              <a:t>圧力：粒子が壁を押す力</a:t>
            </a:r>
            <a:endParaRPr kumimoji="1" lang="ja-JP" altLang="en-US" sz="2800"/>
          </a:p>
        </p:txBody>
      </p:sp>
      <p:grpSp>
        <p:nvGrpSpPr>
          <p:cNvPr id="9" name="グループ化 8">
            <a:extLst>
              <a:ext uri="{FF2B5EF4-FFF2-40B4-BE49-F238E27FC236}">
                <a16:creationId xmlns:a16="http://schemas.microsoft.com/office/drawing/2014/main" id="{7969CD08-3534-4E28-F07A-C783951C75D4}"/>
              </a:ext>
            </a:extLst>
          </p:cNvPr>
          <p:cNvGrpSpPr/>
          <p:nvPr/>
        </p:nvGrpSpPr>
        <p:grpSpPr>
          <a:xfrm>
            <a:off x="2123728" y="2276872"/>
            <a:ext cx="504056" cy="288032"/>
            <a:chOff x="5148064" y="2564904"/>
            <a:chExt cx="504056" cy="288032"/>
          </a:xfrm>
          <a:solidFill>
            <a:srgbClr val="011893"/>
          </a:solidFill>
        </p:grpSpPr>
        <p:sp>
          <p:nvSpPr>
            <p:cNvPr id="6" name="楕円 5">
              <a:extLst>
                <a:ext uri="{FF2B5EF4-FFF2-40B4-BE49-F238E27FC236}">
                  <a16:creationId xmlns:a16="http://schemas.microsoft.com/office/drawing/2014/main" id="{B4613A59-9B76-4054-05F0-17048DB20C2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47D3EEF-348F-75CB-2B84-B512E6CFA170}"/>
                </a:ext>
              </a:extLst>
            </p:cNvPr>
            <p:cNvCxnSpPr>
              <a:stCxn id="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グループ化 9">
            <a:extLst>
              <a:ext uri="{FF2B5EF4-FFF2-40B4-BE49-F238E27FC236}">
                <a16:creationId xmlns:a16="http://schemas.microsoft.com/office/drawing/2014/main" id="{474E4FD5-AF41-D055-D598-6E51AEE26AFD}"/>
              </a:ext>
            </a:extLst>
          </p:cNvPr>
          <p:cNvGrpSpPr/>
          <p:nvPr/>
        </p:nvGrpSpPr>
        <p:grpSpPr>
          <a:xfrm rot="18289369">
            <a:off x="1341755" y="2566006"/>
            <a:ext cx="504056" cy="288032"/>
            <a:chOff x="5148064" y="2564904"/>
            <a:chExt cx="504056" cy="288032"/>
          </a:xfrm>
          <a:solidFill>
            <a:srgbClr val="011893"/>
          </a:solidFill>
        </p:grpSpPr>
        <p:sp>
          <p:nvSpPr>
            <p:cNvPr id="11" name="楕円 10">
              <a:extLst>
                <a:ext uri="{FF2B5EF4-FFF2-40B4-BE49-F238E27FC236}">
                  <a16:creationId xmlns:a16="http://schemas.microsoft.com/office/drawing/2014/main" id="{95D6D524-F415-3C2E-2F8E-9A69F4A3085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0417B643-D04F-BA49-F2D7-13B22819BB1A}"/>
                </a:ext>
              </a:extLst>
            </p:cNvPr>
            <p:cNvCxnSpPr>
              <a:stCxn id="1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8AA787D7-C3A1-DFC3-EAE9-807640C707FD}"/>
              </a:ext>
            </a:extLst>
          </p:cNvPr>
          <p:cNvGrpSpPr/>
          <p:nvPr/>
        </p:nvGrpSpPr>
        <p:grpSpPr>
          <a:xfrm rot="15972260">
            <a:off x="2123728" y="3645024"/>
            <a:ext cx="504056" cy="288032"/>
            <a:chOff x="5148064" y="2564904"/>
            <a:chExt cx="504056" cy="288032"/>
          </a:xfrm>
          <a:solidFill>
            <a:srgbClr val="011893"/>
          </a:solidFill>
        </p:grpSpPr>
        <p:sp>
          <p:nvSpPr>
            <p:cNvPr id="14" name="楕円 13">
              <a:extLst>
                <a:ext uri="{FF2B5EF4-FFF2-40B4-BE49-F238E27FC236}">
                  <a16:creationId xmlns:a16="http://schemas.microsoft.com/office/drawing/2014/main" id="{EEA123F1-CE32-DC4D-C0CF-A6F35354C2F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70253E99-A1D1-1416-5585-C22212A6F0FB}"/>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05DE9729-C6AF-E465-10B8-C55BE2CBB39D}"/>
              </a:ext>
            </a:extLst>
          </p:cNvPr>
          <p:cNvGrpSpPr/>
          <p:nvPr/>
        </p:nvGrpSpPr>
        <p:grpSpPr>
          <a:xfrm rot="12022274">
            <a:off x="1475656" y="3429000"/>
            <a:ext cx="504056" cy="288032"/>
            <a:chOff x="5148064" y="2564904"/>
            <a:chExt cx="504056" cy="288032"/>
          </a:xfrm>
          <a:solidFill>
            <a:srgbClr val="011893"/>
          </a:solidFill>
        </p:grpSpPr>
        <p:sp>
          <p:nvSpPr>
            <p:cNvPr id="17" name="楕円 16">
              <a:extLst>
                <a:ext uri="{FF2B5EF4-FFF2-40B4-BE49-F238E27FC236}">
                  <a16:creationId xmlns:a16="http://schemas.microsoft.com/office/drawing/2014/main" id="{0C28A59F-F0CA-D467-6B6F-B77A5691B46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A328EAAC-6716-7628-9137-B2530B9C10A5}"/>
                </a:ext>
              </a:extLst>
            </p:cNvPr>
            <p:cNvCxnSpPr>
              <a:stCxn id="1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B4BF26C7-8DC0-0318-8B95-36EDB1B9404C}"/>
              </a:ext>
            </a:extLst>
          </p:cNvPr>
          <p:cNvGrpSpPr/>
          <p:nvPr/>
        </p:nvGrpSpPr>
        <p:grpSpPr>
          <a:xfrm rot="7341928">
            <a:off x="3131840" y="2204864"/>
            <a:ext cx="504056" cy="288032"/>
            <a:chOff x="5148064" y="2564904"/>
            <a:chExt cx="504056" cy="288032"/>
          </a:xfrm>
          <a:solidFill>
            <a:srgbClr val="011893"/>
          </a:solidFill>
        </p:grpSpPr>
        <p:sp>
          <p:nvSpPr>
            <p:cNvPr id="20" name="楕円 19">
              <a:extLst>
                <a:ext uri="{FF2B5EF4-FFF2-40B4-BE49-F238E27FC236}">
                  <a16:creationId xmlns:a16="http://schemas.microsoft.com/office/drawing/2014/main" id="{9C9A2766-4E50-F9CF-98CD-CE96338919A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555181BC-6564-7AD0-61B5-AF6C47A707EA}"/>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BB54496F-5C4F-D981-2ACC-91D33359EC91}"/>
              </a:ext>
            </a:extLst>
          </p:cNvPr>
          <p:cNvGrpSpPr/>
          <p:nvPr/>
        </p:nvGrpSpPr>
        <p:grpSpPr>
          <a:xfrm rot="16951017">
            <a:off x="2426955" y="3130187"/>
            <a:ext cx="504056" cy="288032"/>
            <a:chOff x="5148064" y="2564904"/>
            <a:chExt cx="504056" cy="288032"/>
          </a:xfrm>
          <a:solidFill>
            <a:srgbClr val="011893"/>
          </a:solidFill>
        </p:grpSpPr>
        <p:sp>
          <p:nvSpPr>
            <p:cNvPr id="23" name="楕円 22">
              <a:extLst>
                <a:ext uri="{FF2B5EF4-FFF2-40B4-BE49-F238E27FC236}">
                  <a16:creationId xmlns:a16="http://schemas.microsoft.com/office/drawing/2014/main" id="{8BE5DFB6-4471-3406-3AD8-72EE712F57FE}"/>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984E44C1-112D-812C-8883-470A773421AC}"/>
                </a:ext>
              </a:extLst>
            </p:cNvPr>
            <p:cNvCxnSpPr>
              <a:stCxn id="23"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4677DA9C-72C5-9617-1BD2-143166820F76}"/>
              </a:ext>
            </a:extLst>
          </p:cNvPr>
          <p:cNvGrpSpPr/>
          <p:nvPr/>
        </p:nvGrpSpPr>
        <p:grpSpPr>
          <a:xfrm rot="11596178">
            <a:off x="3086159" y="4203084"/>
            <a:ext cx="504056" cy="288032"/>
            <a:chOff x="5148064" y="2564904"/>
            <a:chExt cx="504056" cy="288032"/>
          </a:xfrm>
          <a:solidFill>
            <a:srgbClr val="011893"/>
          </a:solidFill>
        </p:grpSpPr>
        <p:sp>
          <p:nvSpPr>
            <p:cNvPr id="26" name="楕円 25">
              <a:extLst>
                <a:ext uri="{FF2B5EF4-FFF2-40B4-BE49-F238E27FC236}">
                  <a16:creationId xmlns:a16="http://schemas.microsoft.com/office/drawing/2014/main" id="{8542F75A-B915-B946-EA38-FC4FDF53B72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0939FD13-7C93-3575-7C68-09ECE8F46540}"/>
                </a:ext>
              </a:extLst>
            </p:cNvPr>
            <p:cNvCxnSpPr>
              <a:stCxn id="2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id="{7222F16D-66BE-B31F-ED40-3B8B9A76E552}"/>
              </a:ext>
            </a:extLst>
          </p:cNvPr>
          <p:cNvGrpSpPr/>
          <p:nvPr/>
        </p:nvGrpSpPr>
        <p:grpSpPr>
          <a:xfrm rot="4771280">
            <a:off x="1835696" y="4221088"/>
            <a:ext cx="504056" cy="288032"/>
            <a:chOff x="5148064" y="2564904"/>
            <a:chExt cx="504056" cy="288032"/>
          </a:xfrm>
          <a:solidFill>
            <a:srgbClr val="011893"/>
          </a:solidFill>
        </p:grpSpPr>
        <p:sp>
          <p:nvSpPr>
            <p:cNvPr id="29" name="楕円 28">
              <a:extLst>
                <a:ext uri="{FF2B5EF4-FFF2-40B4-BE49-F238E27FC236}">
                  <a16:creationId xmlns:a16="http://schemas.microsoft.com/office/drawing/2014/main" id="{4535DFA4-F08A-E5E6-C85E-0DB02214FA0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38675E52-D79D-12CE-C5CC-D8C691CD9F15}"/>
                </a:ext>
              </a:extLst>
            </p:cNvPr>
            <p:cNvCxnSpPr>
              <a:stCxn id="2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32" name="直線コネクタ 31">
            <a:extLst>
              <a:ext uri="{FF2B5EF4-FFF2-40B4-BE49-F238E27FC236}">
                <a16:creationId xmlns:a16="http://schemas.microsoft.com/office/drawing/2014/main" id="{C8586EFC-4D29-C93D-8F7D-521A1984D335}"/>
              </a:ext>
            </a:extLst>
          </p:cNvPr>
          <p:cNvCxnSpPr/>
          <p:nvPr/>
        </p:nvCxnSpPr>
        <p:spPr>
          <a:xfrm flipH="1">
            <a:off x="971600" y="1988840"/>
            <a:ext cx="43204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7EE3482-BC8F-7A64-31C5-4B8D4F1293BA}"/>
              </a:ext>
            </a:extLst>
          </p:cNvPr>
          <p:cNvCxnSpPr/>
          <p:nvPr/>
        </p:nvCxnSpPr>
        <p:spPr>
          <a:xfrm flipH="1">
            <a:off x="971600" y="4869160"/>
            <a:ext cx="43204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4316974-D0A8-AAF3-E91A-49F06B73E4CB}"/>
              </a:ext>
            </a:extLst>
          </p:cNvPr>
          <p:cNvCxnSpPr/>
          <p:nvPr/>
        </p:nvCxnSpPr>
        <p:spPr>
          <a:xfrm>
            <a:off x="971600" y="1988840"/>
            <a:ext cx="0" cy="28803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1973FC02-AF68-61B2-D7D8-EF7F5A80ABA3}"/>
              </a:ext>
            </a:extLst>
          </p:cNvPr>
          <p:cNvSpPr/>
          <p:nvPr/>
        </p:nvSpPr>
        <p:spPr>
          <a:xfrm>
            <a:off x="3851920" y="1988840"/>
            <a:ext cx="288032" cy="2880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892D08CB-1B4A-2223-AB23-41111A2F3899}"/>
              </a:ext>
            </a:extLst>
          </p:cNvPr>
          <p:cNvSpPr/>
          <p:nvPr/>
        </p:nvSpPr>
        <p:spPr>
          <a:xfrm>
            <a:off x="4139952" y="3284984"/>
            <a:ext cx="3024336"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6A593D26-0EAA-57F0-151F-20AFD9D95142}"/>
              </a:ext>
            </a:extLst>
          </p:cNvPr>
          <p:cNvSpPr/>
          <p:nvPr/>
        </p:nvSpPr>
        <p:spPr>
          <a:xfrm>
            <a:off x="3203848" y="3068960"/>
            <a:ext cx="504056" cy="7006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3A6D598E-3BD6-0E4D-B312-40484E593851}"/>
              </a:ext>
            </a:extLst>
          </p:cNvPr>
          <p:cNvSpPr/>
          <p:nvPr/>
        </p:nvSpPr>
        <p:spPr>
          <a:xfrm rot="10800000">
            <a:off x="4283968" y="2348880"/>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FFA07CBB-6F4F-BF99-BF22-7A5D4FE3A524}"/>
              </a:ext>
            </a:extLst>
          </p:cNvPr>
          <p:cNvSpPr/>
          <p:nvPr/>
        </p:nvSpPr>
        <p:spPr>
          <a:xfrm rot="10800000">
            <a:off x="4283968" y="3933056"/>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A7EB498-2C5C-23C4-0C54-867DB7BB639F}"/>
              </a:ext>
            </a:extLst>
          </p:cNvPr>
          <p:cNvSpPr txBox="1"/>
          <p:nvPr/>
        </p:nvSpPr>
        <p:spPr>
          <a:xfrm>
            <a:off x="251520" y="5085184"/>
            <a:ext cx="8683787" cy="954107"/>
          </a:xfrm>
          <a:prstGeom prst="rect">
            <a:avLst/>
          </a:prstGeom>
          <a:noFill/>
        </p:spPr>
        <p:txBody>
          <a:bodyPr wrap="none" rtlCol="0">
            <a:spAutoFit/>
          </a:bodyPr>
          <a:lstStyle/>
          <a:p>
            <a:r>
              <a:rPr lang="ja-JP" altLang="en-US" sz="2800"/>
              <a:t>壁がない系</a:t>
            </a:r>
            <a:r>
              <a:rPr lang="en-US" altLang="ja-JP" sz="2800"/>
              <a:t>(</a:t>
            </a:r>
            <a:r>
              <a:rPr lang="ja-JP" altLang="en-US" sz="2800"/>
              <a:t>周期的境界条件</a:t>
            </a:r>
            <a:r>
              <a:rPr lang="en-US" altLang="ja-JP" sz="2800"/>
              <a:t>)</a:t>
            </a:r>
            <a:r>
              <a:rPr lang="ja-JP" altLang="en-US" sz="2800"/>
              <a:t>で圧力は定義できるか？</a:t>
            </a:r>
            <a:endParaRPr lang="en-US" altLang="ja-JP" sz="2800"/>
          </a:p>
          <a:p>
            <a:r>
              <a:rPr kumimoji="1" lang="ja-JP" altLang="en-US" sz="2800"/>
              <a:t>負の圧力はあり得るか？</a:t>
            </a:r>
          </a:p>
        </p:txBody>
      </p:sp>
    </p:spTree>
    <p:extLst>
      <p:ext uri="{BB962C8B-B14F-4D97-AF65-F5344CB8AC3E}">
        <p14:creationId xmlns:p14="http://schemas.microsoft.com/office/powerpoint/2010/main" val="2493942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8810827-6F46-B2A3-3F80-A020FF1E341C}"/>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2724749-6A0E-6838-B886-8CD4015F67FC}"/>
                  </a:ext>
                </a:extLst>
              </p:cNvPr>
              <p:cNvSpPr txBox="1"/>
              <p:nvPr/>
            </p:nvSpPr>
            <p:spPr>
              <a:xfrm>
                <a:off x="3635896" y="4077072"/>
                <a:ext cx="2135200"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𝐺</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F2724749-6A0E-6838-B886-8CD4015F67FC}"/>
                  </a:ext>
                </a:extLst>
              </p:cNvPr>
              <p:cNvSpPr txBox="1">
                <a:spLocks noRot="1" noChangeAspect="1" noMove="1" noResize="1" noEditPoints="1" noAdjustHandles="1" noChangeArrowheads="1" noChangeShapeType="1" noTextEdit="1"/>
              </p:cNvSpPr>
              <p:nvPr/>
            </p:nvSpPr>
            <p:spPr>
              <a:xfrm>
                <a:off x="3635896" y="4077072"/>
                <a:ext cx="2135200" cy="1137876"/>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02A97DC-91DA-9416-956C-8D224A7CA510}"/>
              </a:ext>
            </a:extLst>
          </p:cNvPr>
          <p:cNvSpPr txBox="1"/>
          <p:nvPr/>
        </p:nvSpPr>
        <p:spPr>
          <a:xfrm>
            <a:off x="539552" y="3429000"/>
            <a:ext cx="4493538" cy="523220"/>
          </a:xfrm>
          <a:prstGeom prst="rect">
            <a:avLst/>
          </a:prstGeom>
          <a:noFill/>
        </p:spPr>
        <p:txBody>
          <a:bodyPr wrap="none" rtlCol="0">
            <a:spAutoFit/>
          </a:bodyPr>
          <a:lstStyle/>
          <a:p>
            <a:r>
              <a:rPr lang="ja-JP" altLang="en-US" sz="2800"/>
              <a:t>この系で以下の量を考える</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C605D47-944A-0E7F-814B-2558547E3097}"/>
                  </a:ext>
                </a:extLst>
              </p:cNvPr>
              <p:cNvSpPr txBox="1"/>
              <p:nvPr/>
            </p:nvSpPr>
            <p:spPr>
              <a:xfrm>
                <a:off x="395536" y="1268760"/>
                <a:ext cx="5056128" cy="523220"/>
              </a:xfrm>
              <a:prstGeom prst="rect">
                <a:avLst/>
              </a:prstGeom>
              <a:noFill/>
            </p:spPr>
            <p:txBody>
              <a:bodyPr wrap="none" rtlCol="0">
                <a:spAutoFit/>
              </a:bodyPr>
              <a:lstStyle/>
              <a:p>
                <a:r>
                  <a:rPr lang="en-US" altLang="ja-JP" sz="2800"/>
                  <a:t>3</a:t>
                </a:r>
                <a:r>
                  <a:rPr lang="ja-JP" altLang="en-US" sz="2800"/>
                  <a:t>次元</a:t>
                </a:r>
                <a:r>
                  <a:rPr lang="en-US" altLang="ja-JP" sz="2800"/>
                  <a:t>N</a:t>
                </a:r>
                <a:r>
                  <a:rPr lang="ja-JP" altLang="en-US" sz="2800"/>
                  <a:t>粒子系</a:t>
                </a:r>
                <a14:m>
                  <m:oMath xmlns:m="http://schemas.openxmlformats.org/officeDocument/2006/math">
                    <m:r>
                      <m:rPr>
                        <m:lit/>
                      </m:rP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𝑝</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𝑞</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oMath>
                </a14:m>
                <a:r>
                  <a:rPr lang="ja-JP" altLang="en-US" sz="2800"/>
                  <a:t>を考える</a:t>
                </a:r>
                <a:endParaRPr lang="en-US" altLang="ja-JP" sz="2800"/>
              </a:p>
            </p:txBody>
          </p:sp>
        </mc:Choice>
        <mc:Fallback xmlns="">
          <p:sp>
            <p:nvSpPr>
              <p:cNvPr id="5" name="テキスト ボックス 4">
                <a:extLst>
                  <a:ext uri="{FF2B5EF4-FFF2-40B4-BE49-F238E27FC236}">
                    <a16:creationId xmlns:a16="http://schemas.microsoft.com/office/drawing/2014/main" id="{8C605D47-944A-0E7F-814B-2558547E3097}"/>
                  </a:ext>
                </a:extLst>
              </p:cNvPr>
              <p:cNvSpPr txBox="1">
                <a:spLocks noRot="1" noChangeAspect="1" noMove="1" noResize="1" noEditPoints="1" noAdjustHandles="1" noChangeArrowheads="1" noChangeShapeType="1" noTextEdit="1"/>
              </p:cNvSpPr>
              <p:nvPr/>
            </p:nvSpPr>
            <p:spPr>
              <a:xfrm>
                <a:off x="395536" y="1268760"/>
                <a:ext cx="5056128" cy="523220"/>
              </a:xfrm>
              <a:prstGeom prst="rect">
                <a:avLst/>
              </a:prstGeom>
              <a:blipFill>
                <a:blip r:embed="rId3"/>
                <a:stretch>
                  <a:fillRect l="-2533" t="-15116" b="-31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AB6C2C2-5EAA-A360-23B4-FBDA4D813FA2}"/>
                  </a:ext>
                </a:extLst>
              </p:cNvPr>
              <p:cNvSpPr txBox="1"/>
              <p:nvPr/>
            </p:nvSpPr>
            <p:spPr>
              <a:xfrm>
                <a:off x="467544" y="1916832"/>
                <a:ext cx="8156977" cy="954107"/>
              </a:xfrm>
              <a:prstGeom prst="rect">
                <a:avLst/>
              </a:prstGeom>
              <a:noFill/>
            </p:spPr>
            <p:txBody>
              <a:bodyPr wrap="none" rtlCol="0">
                <a:spAutoFit/>
              </a:bodyPr>
              <a:lstStyle/>
              <a:p>
                <a:r>
                  <a:rPr lang="en-US" altLang="ja-JP" sz="2800"/>
                  <a:t>x,y,z</a:t>
                </a:r>
                <a:r>
                  <a:rPr lang="ja-JP" altLang="en-US" sz="2800"/>
                  <a:t>座標をまとめて</a:t>
                </a:r>
                <a:r>
                  <a:rPr lang="en-US" altLang="ja-JP" sz="2800"/>
                  <a:t>i</a:t>
                </a:r>
                <a:r>
                  <a:rPr lang="ja-JP" altLang="en-US" sz="2800"/>
                  <a:t>のインデックスに押し込める</a:t>
                </a:r>
                <a:endParaRPr lang="en-US" altLang="ja-JP" sz="280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=1,2,⋯,3</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AAB6C2C2-5EAA-A360-23B4-FBDA4D813FA2}"/>
                  </a:ext>
                </a:extLst>
              </p:cNvPr>
              <p:cNvSpPr txBox="1">
                <a:spLocks noRot="1" noChangeAspect="1" noMove="1" noResize="1" noEditPoints="1" noAdjustHandles="1" noChangeArrowheads="1" noChangeShapeType="1" noTextEdit="1"/>
              </p:cNvSpPr>
              <p:nvPr/>
            </p:nvSpPr>
            <p:spPr>
              <a:xfrm>
                <a:off x="467544" y="1916832"/>
                <a:ext cx="8156977" cy="954107"/>
              </a:xfrm>
              <a:prstGeom prst="rect">
                <a:avLst/>
              </a:prstGeom>
              <a:blipFill>
                <a:blip r:embed="rId4"/>
                <a:stretch>
                  <a:fillRect l="-1570" t="-8280" r="-149"/>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D12582B-7E82-D1C3-8F2E-5279A4105990}"/>
              </a:ext>
            </a:extLst>
          </p:cNvPr>
          <p:cNvSpPr txBox="1"/>
          <p:nvPr/>
        </p:nvSpPr>
        <p:spPr>
          <a:xfrm>
            <a:off x="117170" y="5373216"/>
            <a:ext cx="9026830" cy="461665"/>
          </a:xfrm>
          <a:prstGeom prst="rect">
            <a:avLst/>
          </a:prstGeom>
          <a:noFill/>
        </p:spPr>
        <p:txBody>
          <a:bodyPr wrap="none" rtlCol="0">
            <a:spAutoFit/>
          </a:bodyPr>
          <a:lstStyle/>
          <a:p>
            <a:r>
              <a:rPr kumimoji="1" lang="ja-JP" altLang="en-US" sz="2400"/>
              <a:t>この量を</a:t>
            </a:r>
            <a:r>
              <a:rPr kumimoji="1" lang="ja-JP" altLang="en-US" sz="2400">
                <a:solidFill>
                  <a:srgbClr val="FF0000"/>
                </a:solidFill>
              </a:rPr>
              <a:t>ビリアル</a:t>
            </a:r>
            <a:r>
              <a:rPr kumimoji="1" lang="en-US" altLang="ja-JP" sz="2400">
                <a:solidFill>
                  <a:srgbClr val="FF0000"/>
                </a:solidFill>
              </a:rPr>
              <a:t>(virial)</a:t>
            </a:r>
            <a:r>
              <a:rPr kumimoji="1" lang="ja-JP" altLang="en-US" sz="2400"/>
              <a:t>と呼び、クラウジウスにより導入された</a:t>
            </a:r>
          </a:p>
        </p:txBody>
      </p:sp>
      <p:sp>
        <p:nvSpPr>
          <p:cNvPr id="10" name="テキスト ボックス 9">
            <a:extLst>
              <a:ext uri="{FF2B5EF4-FFF2-40B4-BE49-F238E27FC236}">
                <a16:creationId xmlns:a16="http://schemas.microsoft.com/office/drawing/2014/main" id="{89A7AB8E-F231-4698-2C6F-42F1911BF6E9}"/>
              </a:ext>
            </a:extLst>
          </p:cNvPr>
          <p:cNvSpPr txBox="1"/>
          <p:nvPr/>
        </p:nvSpPr>
        <p:spPr>
          <a:xfrm>
            <a:off x="2411760" y="6021288"/>
            <a:ext cx="4493538" cy="523220"/>
          </a:xfrm>
          <a:prstGeom prst="rect">
            <a:avLst/>
          </a:prstGeom>
          <a:noFill/>
        </p:spPr>
        <p:txBody>
          <a:bodyPr wrap="none" rtlCol="0">
            <a:spAutoFit/>
          </a:bodyPr>
          <a:lstStyle/>
          <a:p>
            <a:r>
              <a:rPr kumimoji="1" lang="ja-JP" altLang="en-US" sz="2800"/>
              <a:t>この量から圧力を定義する</a:t>
            </a:r>
          </a:p>
        </p:txBody>
      </p:sp>
    </p:spTree>
    <p:extLst>
      <p:ext uri="{BB962C8B-B14F-4D97-AF65-F5344CB8AC3E}">
        <p14:creationId xmlns:p14="http://schemas.microsoft.com/office/powerpoint/2010/main" val="103353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541B58-D853-31AB-166A-42D6E3CD22AB}"/>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D6FAB16-A68F-7039-1DD7-A5DC0D5ABBF6}"/>
                  </a:ext>
                </a:extLst>
              </p:cNvPr>
              <p:cNvSpPr txBox="1"/>
              <p:nvPr/>
            </p:nvSpPr>
            <p:spPr>
              <a:xfrm>
                <a:off x="1842249" y="994980"/>
                <a:ext cx="2135200"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𝐺</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ED6FAB16-A68F-7039-1DD7-A5DC0D5ABBF6}"/>
                  </a:ext>
                </a:extLst>
              </p:cNvPr>
              <p:cNvSpPr txBox="1">
                <a:spLocks noRot="1" noChangeAspect="1" noMove="1" noResize="1" noEditPoints="1" noAdjustHandles="1" noChangeArrowheads="1" noChangeShapeType="1" noTextEdit="1"/>
              </p:cNvSpPr>
              <p:nvPr/>
            </p:nvSpPr>
            <p:spPr>
              <a:xfrm>
                <a:off x="1842249" y="994980"/>
                <a:ext cx="2135200" cy="11378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BA4DC8D-5C3E-E558-8AC5-72DFAF348C26}"/>
                  </a:ext>
                </a:extLst>
              </p:cNvPr>
              <p:cNvSpPr txBox="1"/>
              <p:nvPr/>
            </p:nvSpPr>
            <p:spPr>
              <a:xfrm>
                <a:off x="1885057" y="250714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6BA4DC8D-5C3E-E558-8AC5-72DFAF348C26}"/>
                  </a:ext>
                </a:extLst>
              </p:cNvPr>
              <p:cNvSpPr txBox="1">
                <a:spLocks noRot="1" noChangeAspect="1" noMove="1" noResize="1" noEditPoints="1" noAdjustHandles="1" noChangeArrowheads="1" noChangeShapeType="1" noTextEdit="1"/>
              </p:cNvSpPr>
              <p:nvPr/>
            </p:nvSpPr>
            <p:spPr>
              <a:xfrm>
                <a:off x="1885057" y="2507148"/>
                <a:ext cx="3407023" cy="1137876"/>
              </a:xfrm>
              <a:prstGeom prst="rect">
                <a:avLst/>
              </a:prstGeom>
              <a:blipFill>
                <a:blip r:embed="rId3"/>
                <a:stretch>
                  <a:fillRect/>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815F62A8-2371-8B9A-8956-E823E890658B}"/>
              </a:ext>
            </a:extLst>
          </p:cNvPr>
          <p:cNvCxnSpPr/>
          <p:nvPr/>
        </p:nvCxnSpPr>
        <p:spPr>
          <a:xfrm>
            <a:off x="3354417" y="3284984"/>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B766269-63A2-72BB-0763-A8903307B91F}"/>
                  </a:ext>
                </a:extLst>
              </p:cNvPr>
              <p:cNvSpPr txBox="1"/>
              <p:nvPr/>
            </p:nvSpPr>
            <p:spPr>
              <a:xfrm>
                <a:off x="1331640" y="3861048"/>
                <a:ext cx="2969659" cy="10969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𝑚</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7B766269-63A2-72BB-0763-A8903307B91F}"/>
                  </a:ext>
                </a:extLst>
              </p:cNvPr>
              <p:cNvSpPr txBox="1">
                <a:spLocks noRot="1" noChangeAspect="1" noMove="1" noResize="1" noEditPoints="1" noAdjustHandles="1" noChangeArrowheads="1" noChangeShapeType="1" noTextEdit="1"/>
              </p:cNvSpPr>
              <p:nvPr/>
            </p:nvSpPr>
            <p:spPr>
              <a:xfrm>
                <a:off x="1331640" y="3861048"/>
                <a:ext cx="2969659" cy="1096967"/>
              </a:xfrm>
              <a:prstGeom prst="rect">
                <a:avLst/>
              </a:prstGeom>
              <a:blipFill>
                <a:blip r:embed="rId4"/>
                <a:stretch>
                  <a:fillRect/>
                </a:stretch>
              </a:blipFill>
            </p:spPr>
            <p:txBody>
              <a:bodyPr/>
              <a:lstStyle/>
              <a:p>
                <a:r>
                  <a:rPr lang="ja-JP" altLang="en-US">
                    <a:noFill/>
                  </a:rPr>
                  <a:t> </a:t>
                </a:r>
              </a:p>
            </p:txBody>
          </p:sp>
        </mc:Fallback>
      </mc:AlternateContent>
      <p:cxnSp>
        <p:nvCxnSpPr>
          <p:cNvPr id="11" name="コネクタ: カギ線 10">
            <a:extLst>
              <a:ext uri="{FF2B5EF4-FFF2-40B4-BE49-F238E27FC236}">
                <a16:creationId xmlns:a16="http://schemas.microsoft.com/office/drawing/2014/main" id="{106C3387-8343-9D64-2404-E8C67DF39EA1}"/>
              </a:ext>
            </a:extLst>
          </p:cNvPr>
          <p:cNvCxnSpPr>
            <a:stCxn id="3" idx="1"/>
            <a:endCxn id="4" idx="1"/>
          </p:cNvCxnSpPr>
          <p:nvPr/>
        </p:nvCxnSpPr>
        <p:spPr>
          <a:xfrm rot="10800000" flipH="1" flipV="1">
            <a:off x="1842249" y="1563918"/>
            <a:ext cx="42808" cy="1512168"/>
          </a:xfrm>
          <a:prstGeom prst="bentConnector3">
            <a:avLst>
              <a:gd name="adj1" fmla="val -53401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76C4D07-8BCA-C8A7-160B-BC8B8A6F6D67}"/>
              </a:ext>
            </a:extLst>
          </p:cNvPr>
          <p:cNvSpPr txBox="1"/>
          <p:nvPr/>
        </p:nvSpPr>
        <p:spPr>
          <a:xfrm>
            <a:off x="323528" y="2132856"/>
            <a:ext cx="1210588" cy="400110"/>
          </a:xfrm>
          <a:prstGeom prst="rect">
            <a:avLst/>
          </a:prstGeom>
          <a:noFill/>
        </p:spPr>
        <p:txBody>
          <a:bodyPr wrap="none" rtlCol="0">
            <a:spAutoFit/>
          </a:bodyPr>
          <a:lstStyle/>
          <a:p>
            <a:r>
              <a:rPr lang="ja-JP" altLang="en-US" sz="2000"/>
              <a:t>時間微分</a:t>
            </a:r>
            <a:endParaRPr kumimoji="1" lang="ja-JP" altLang="en-US" sz="2000"/>
          </a:p>
        </p:txBody>
      </p:sp>
      <p:sp>
        <p:nvSpPr>
          <p:cNvPr id="15" name="テキスト ボックス 14">
            <a:extLst>
              <a:ext uri="{FF2B5EF4-FFF2-40B4-BE49-F238E27FC236}">
                <a16:creationId xmlns:a16="http://schemas.microsoft.com/office/drawing/2014/main" id="{502A0B77-A815-E103-A134-E2FA4E7CD4B6}"/>
              </a:ext>
            </a:extLst>
          </p:cNvPr>
          <p:cNvSpPr txBox="1"/>
          <p:nvPr/>
        </p:nvSpPr>
        <p:spPr>
          <a:xfrm>
            <a:off x="4427984" y="4293096"/>
            <a:ext cx="3262432" cy="461665"/>
          </a:xfrm>
          <a:prstGeom prst="rect">
            <a:avLst/>
          </a:prstGeom>
          <a:noFill/>
        </p:spPr>
        <p:txBody>
          <a:bodyPr wrap="none" rtlCol="0">
            <a:spAutoFit/>
          </a:bodyPr>
          <a:lstStyle/>
          <a:p>
            <a:r>
              <a:rPr kumimoji="1" lang="ja-JP" altLang="en-US" sz="2400"/>
              <a:t>エネルギーの等分配則</a:t>
            </a:r>
          </a:p>
        </p:txBody>
      </p:sp>
      <p:sp>
        <p:nvSpPr>
          <p:cNvPr id="17" name="楕円 16">
            <a:extLst>
              <a:ext uri="{FF2B5EF4-FFF2-40B4-BE49-F238E27FC236}">
                <a16:creationId xmlns:a16="http://schemas.microsoft.com/office/drawing/2014/main" id="{FA23D14F-2BAC-4071-9F52-5668C5CEE768}"/>
              </a:ext>
            </a:extLst>
          </p:cNvPr>
          <p:cNvSpPr/>
          <p:nvPr/>
        </p:nvSpPr>
        <p:spPr>
          <a:xfrm>
            <a:off x="1259632" y="450912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56111892-ADD8-2297-3176-61EBAE6EE756}"/>
              </a:ext>
            </a:extLst>
          </p:cNvPr>
          <p:cNvCxnSpPr>
            <a:cxnSpLocks/>
            <a:stCxn id="21" idx="4"/>
            <a:endCxn id="17" idx="2"/>
          </p:cNvCxnSpPr>
          <p:nvPr/>
        </p:nvCxnSpPr>
        <p:spPr>
          <a:xfrm rot="5400000">
            <a:off x="1861540" y="2765244"/>
            <a:ext cx="1213976" cy="2417792"/>
          </a:xfrm>
          <a:prstGeom prst="bentConnector4">
            <a:avLst>
              <a:gd name="adj1" fmla="val 47034"/>
              <a:gd name="adj2" fmla="val 1094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9E931D3E-94B8-447D-30F5-925E7461F90E}"/>
              </a:ext>
            </a:extLst>
          </p:cNvPr>
          <p:cNvSpPr/>
          <p:nvPr/>
        </p:nvSpPr>
        <p:spPr>
          <a:xfrm>
            <a:off x="3605416" y="322313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CB82EBA-7711-5208-586B-F4A704E77525}"/>
                  </a:ext>
                </a:extLst>
              </p:cNvPr>
              <p:cNvSpPr txBox="1"/>
              <p:nvPr/>
            </p:nvSpPr>
            <p:spPr>
              <a:xfrm>
                <a:off x="1043608" y="5229200"/>
                <a:ext cx="3148426"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m:rPr>
                                  <m:brk m:alnAt="7"/>
                                </m:rPr>
                                <a:rPr kumimoji="1" lang="en-US" altLang="ja-JP" sz="3200" b="0" i="1" smtClean="0">
                                  <a:latin typeface="Cambria Math" panose="02040503050406030204" pitchFamily="18" charset="0"/>
                                </a:rPr>
                                <m:t>𝑖</m:t>
                              </m:r>
                            </m:sub>
                          </m:sSub>
                        </m:e>
                      </m:nary>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𝑁𝑘𝑇</m:t>
                      </m:r>
                    </m:oMath>
                  </m:oMathPara>
                </a14:m>
                <a:endParaRPr kumimoji="1" lang="ja-JP" altLang="en-US" sz="3200"/>
              </a:p>
            </p:txBody>
          </p:sp>
        </mc:Choice>
        <mc:Fallback xmlns="">
          <p:sp>
            <p:nvSpPr>
              <p:cNvPr id="23" name="テキスト ボックス 22">
                <a:extLst>
                  <a:ext uri="{FF2B5EF4-FFF2-40B4-BE49-F238E27FC236}">
                    <a16:creationId xmlns:a16="http://schemas.microsoft.com/office/drawing/2014/main" id="{4CB82EBA-7711-5208-586B-F4A704E77525}"/>
                  </a:ext>
                </a:extLst>
              </p:cNvPr>
              <p:cNvSpPr txBox="1">
                <a:spLocks noRot="1" noChangeAspect="1" noMove="1" noResize="1" noEditPoints="1" noAdjustHandles="1" noChangeArrowheads="1" noChangeShapeType="1" noTextEdit="1"/>
              </p:cNvSpPr>
              <p:nvPr/>
            </p:nvSpPr>
            <p:spPr>
              <a:xfrm>
                <a:off x="1043608" y="5229200"/>
                <a:ext cx="3148426" cy="1287340"/>
              </a:xfrm>
              <a:prstGeom prst="rect">
                <a:avLst/>
              </a:prstGeom>
              <a:blipFill>
                <a:blip r:embed="rId5"/>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4B0038DC-77C8-05B8-02C7-99962E0C8CF6}"/>
              </a:ext>
            </a:extLst>
          </p:cNvPr>
          <p:cNvSpPr txBox="1"/>
          <p:nvPr/>
        </p:nvSpPr>
        <p:spPr>
          <a:xfrm>
            <a:off x="4499992" y="5589240"/>
            <a:ext cx="2954655" cy="461665"/>
          </a:xfrm>
          <a:prstGeom prst="rect">
            <a:avLst/>
          </a:prstGeom>
          <a:noFill/>
        </p:spPr>
        <p:txBody>
          <a:bodyPr wrap="none" rtlCol="0">
            <a:spAutoFit/>
          </a:bodyPr>
          <a:lstStyle/>
          <a:p>
            <a:r>
              <a:rPr lang="ja-JP" altLang="en-US" sz="2400"/>
              <a:t>理想気体からの寄与</a:t>
            </a:r>
            <a:endParaRPr kumimoji="1" lang="ja-JP" altLang="en-US" sz="2400"/>
          </a:p>
        </p:txBody>
      </p:sp>
    </p:spTree>
    <p:extLst>
      <p:ext uri="{BB962C8B-B14F-4D97-AF65-F5344CB8AC3E}">
        <p14:creationId xmlns:p14="http://schemas.microsoft.com/office/powerpoint/2010/main" val="1005342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6548B2-5189-423D-C976-81DF7E3D6DC3}"/>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7327FED-D9FD-E55A-A453-DF82A74FF486}"/>
                  </a:ext>
                </a:extLst>
              </p:cNvPr>
              <p:cNvSpPr txBox="1"/>
              <p:nvPr/>
            </p:nvSpPr>
            <p:spPr>
              <a:xfrm>
                <a:off x="755576" y="98072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67327FED-D9FD-E55A-A453-DF82A74FF486}"/>
                  </a:ext>
                </a:extLst>
              </p:cNvPr>
              <p:cNvSpPr txBox="1">
                <a:spLocks noRot="1" noChangeAspect="1" noMove="1" noResize="1" noEditPoints="1" noAdjustHandles="1" noChangeArrowheads="1" noChangeShapeType="1" noTextEdit="1"/>
              </p:cNvSpPr>
              <p:nvPr/>
            </p:nvSpPr>
            <p:spPr>
              <a:xfrm>
                <a:off x="755576" y="980728"/>
                <a:ext cx="3407023" cy="1137876"/>
              </a:xfrm>
              <a:prstGeom prst="rect">
                <a:avLst/>
              </a:prstGeom>
              <a:blipFill>
                <a:blip r:embed="rId2"/>
                <a:stretch>
                  <a:fillRect/>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889D8F7A-1830-4880-62CD-B0D439C06FEB}"/>
              </a:ext>
            </a:extLst>
          </p:cNvPr>
          <p:cNvCxnSpPr/>
          <p:nvPr/>
        </p:nvCxnSpPr>
        <p:spPr>
          <a:xfrm>
            <a:off x="3203848" y="1830572"/>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617953A-23E3-418F-CAF6-5C6E3FB5DA6F}"/>
                  </a:ext>
                </a:extLst>
              </p:cNvPr>
              <p:cNvSpPr txBox="1"/>
              <p:nvPr/>
            </p:nvSpPr>
            <p:spPr>
              <a:xfrm>
                <a:off x="3195717" y="2751311"/>
                <a:ext cx="230383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e>
                      </m:acc>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𝐹</m:t>
                          </m:r>
                        </m:e>
                        <m:sub>
                          <m:r>
                            <a:rPr kumimoji="1" lang="en-US" altLang="ja-JP" sz="3200" b="0" i="1" smtClean="0">
                              <a:latin typeface="Cambria Math" panose="02040503050406030204" pitchFamily="18" charset="0"/>
                            </a:rPr>
                            <m:t>𝑖</m:t>
                          </m:r>
                        </m:sub>
                      </m:sSub>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0617953A-23E3-418F-CAF6-5C6E3FB5DA6F}"/>
                  </a:ext>
                </a:extLst>
              </p:cNvPr>
              <p:cNvSpPr txBox="1">
                <a:spLocks noRot="1" noChangeAspect="1" noMove="1" noResize="1" noEditPoints="1" noAdjustHandles="1" noChangeArrowheads="1" noChangeShapeType="1" noTextEdit="1"/>
              </p:cNvSpPr>
              <p:nvPr/>
            </p:nvSpPr>
            <p:spPr>
              <a:xfrm>
                <a:off x="3195717" y="2751311"/>
                <a:ext cx="2303836" cy="584775"/>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0307DBE-FEFE-C6B0-5A53-1903DA4FDCA7}"/>
              </a:ext>
            </a:extLst>
          </p:cNvPr>
          <p:cNvSpPr txBox="1"/>
          <p:nvPr/>
        </p:nvSpPr>
        <p:spPr>
          <a:xfrm>
            <a:off x="467544" y="2204864"/>
            <a:ext cx="5109091" cy="461665"/>
          </a:xfrm>
          <a:prstGeom prst="rect">
            <a:avLst/>
          </a:prstGeom>
          <a:noFill/>
        </p:spPr>
        <p:txBody>
          <a:bodyPr wrap="none" rtlCol="0">
            <a:spAutoFit/>
          </a:bodyPr>
          <a:lstStyle/>
          <a:p>
            <a:r>
              <a:rPr lang="ja-JP" altLang="en-US" sz="2400"/>
              <a:t>運動量の時間変化＝粒子にかかる力</a:t>
            </a:r>
            <a:endParaRPr kumimoji="1" lang="ja-JP" altLang="en-US" sz="2400"/>
          </a:p>
        </p:txBody>
      </p:sp>
      <p:cxnSp>
        <p:nvCxnSpPr>
          <p:cNvPr id="8" name="直線コネクタ 7">
            <a:extLst>
              <a:ext uri="{FF2B5EF4-FFF2-40B4-BE49-F238E27FC236}">
                <a16:creationId xmlns:a16="http://schemas.microsoft.com/office/drawing/2014/main" id="{608D77D4-30F1-2B1D-5CB8-C9F527419262}"/>
              </a:ext>
            </a:extLst>
          </p:cNvPr>
          <p:cNvCxnSpPr>
            <a:cxnSpLocks/>
          </p:cNvCxnSpPr>
          <p:nvPr/>
        </p:nvCxnSpPr>
        <p:spPr>
          <a:xfrm>
            <a:off x="4131821" y="3399383"/>
            <a:ext cx="43204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55A2AB7-8AAE-DA5B-F469-45D112679C31}"/>
              </a:ext>
            </a:extLst>
          </p:cNvPr>
          <p:cNvCxnSpPr>
            <a:cxnSpLocks/>
          </p:cNvCxnSpPr>
          <p:nvPr/>
        </p:nvCxnSpPr>
        <p:spPr>
          <a:xfrm>
            <a:off x="4923909" y="3399383"/>
            <a:ext cx="43204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F9BEFEAE-9865-249C-D58A-5AC958E0A196}"/>
              </a:ext>
            </a:extLst>
          </p:cNvPr>
          <p:cNvSpPr txBox="1"/>
          <p:nvPr/>
        </p:nvSpPr>
        <p:spPr>
          <a:xfrm>
            <a:off x="5868144" y="3717032"/>
            <a:ext cx="3024336" cy="769441"/>
          </a:xfrm>
          <a:prstGeom prst="rect">
            <a:avLst/>
          </a:prstGeom>
          <a:noFill/>
        </p:spPr>
        <p:txBody>
          <a:bodyPr wrap="square" rtlCol="0">
            <a:spAutoFit/>
          </a:bodyPr>
          <a:lstStyle/>
          <a:p>
            <a:r>
              <a:rPr lang="ja-JP" altLang="en-US" sz="2400"/>
              <a:t>外力</a:t>
            </a:r>
            <a:endParaRPr lang="en-US" altLang="ja-JP" sz="2400"/>
          </a:p>
          <a:p>
            <a:r>
              <a:rPr lang="en-US" altLang="ja-JP" sz="2000"/>
              <a:t>(</a:t>
            </a:r>
            <a:r>
              <a:rPr lang="ja-JP" altLang="en-US" sz="2000"/>
              <a:t>壁から粒子</a:t>
            </a:r>
            <a:r>
              <a:rPr lang="en-US" altLang="ja-JP" sz="2000"/>
              <a:t>i</a:t>
            </a:r>
            <a:r>
              <a:rPr lang="ja-JP" altLang="en-US" sz="2000"/>
              <a:t>に働く力</a:t>
            </a:r>
            <a:r>
              <a:rPr lang="en-US" altLang="ja-JP" sz="2000"/>
              <a:t>)</a:t>
            </a:r>
            <a:endParaRPr kumimoji="1" lang="ja-JP" altLang="en-US" sz="2000"/>
          </a:p>
        </p:txBody>
      </p:sp>
      <p:sp>
        <p:nvSpPr>
          <p:cNvPr id="12" name="テキスト ボックス 11">
            <a:extLst>
              <a:ext uri="{FF2B5EF4-FFF2-40B4-BE49-F238E27FC236}">
                <a16:creationId xmlns:a16="http://schemas.microsoft.com/office/drawing/2014/main" id="{0FD3DFEB-40D3-6622-2646-9C10603F9B45}"/>
              </a:ext>
            </a:extLst>
          </p:cNvPr>
          <p:cNvSpPr txBox="1"/>
          <p:nvPr/>
        </p:nvSpPr>
        <p:spPr>
          <a:xfrm>
            <a:off x="611560" y="3717032"/>
            <a:ext cx="4003019" cy="769441"/>
          </a:xfrm>
          <a:prstGeom prst="rect">
            <a:avLst/>
          </a:prstGeom>
          <a:noFill/>
        </p:spPr>
        <p:txBody>
          <a:bodyPr wrap="none" rtlCol="0">
            <a:spAutoFit/>
          </a:bodyPr>
          <a:lstStyle/>
          <a:p>
            <a:r>
              <a:rPr kumimoji="1" lang="ja-JP" altLang="en-US" sz="2400"/>
              <a:t>粒子間に働く力</a:t>
            </a:r>
            <a:endParaRPr kumimoji="1" lang="en-US" altLang="ja-JP" sz="2400"/>
          </a:p>
          <a:p>
            <a:r>
              <a:rPr kumimoji="1" lang="en-US" altLang="ja-JP" sz="2000"/>
              <a:t>(</a:t>
            </a:r>
            <a:r>
              <a:rPr kumimoji="1" lang="ja-JP" altLang="en-US" sz="2000"/>
              <a:t>他</a:t>
            </a:r>
            <a:r>
              <a:rPr lang="ja-JP" altLang="en-US" sz="2000"/>
              <a:t>粒子</a:t>
            </a:r>
            <a:r>
              <a:rPr kumimoji="1" lang="ja-JP" altLang="en-US" sz="2000"/>
              <a:t>から粒子</a:t>
            </a:r>
            <a:r>
              <a:rPr kumimoji="1" lang="en-US" altLang="ja-JP" sz="2000"/>
              <a:t>i</a:t>
            </a:r>
            <a:r>
              <a:rPr kumimoji="1" lang="ja-JP" altLang="en-US" sz="2000"/>
              <a:t>に働く力の合計</a:t>
            </a:r>
            <a:r>
              <a:rPr kumimoji="1" lang="en-US" altLang="ja-JP" sz="2000"/>
              <a:t>)</a:t>
            </a:r>
            <a:endParaRPr kumimoji="1" lang="ja-JP" altLang="en-US" sz="2000"/>
          </a:p>
        </p:txBody>
      </p:sp>
      <p:sp>
        <p:nvSpPr>
          <p:cNvPr id="13" name="楕円 12">
            <a:extLst>
              <a:ext uri="{FF2B5EF4-FFF2-40B4-BE49-F238E27FC236}">
                <a16:creationId xmlns:a16="http://schemas.microsoft.com/office/drawing/2014/main" id="{4F025346-0A1D-AA6E-112D-60A75AA7E9F8}"/>
              </a:ext>
            </a:extLst>
          </p:cNvPr>
          <p:cNvSpPr/>
          <p:nvPr/>
        </p:nvSpPr>
        <p:spPr>
          <a:xfrm>
            <a:off x="4296157" y="332737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F0CE2E0-9330-B9D9-2F9A-7DF706A93793}"/>
              </a:ext>
            </a:extLst>
          </p:cNvPr>
          <p:cNvSpPr/>
          <p:nvPr/>
        </p:nvSpPr>
        <p:spPr>
          <a:xfrm>
            <a:off x="5089133" y="332737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コネクタ: カギ線 15">
            <a:extLst>
              <a:ext uri="{FF2B5EF4-FFF2-40B4-BE49-F238E27FC236}">
                <a16:creationId xmlns:a16="http://schemas.microsoft.com/office/drawing/2014/main" id="{6E22AC30-4208-C154-EDE0-58F057DC1935}"/>
              </a:ext>
            </a:extLst>
          </p:cNvPr>
          <p:cNvCxnSpPr>
            <a:cxnSpLocks/>
            <a:stCxn id="12" idx="0"/>
            <a:endCxn id="13" idx="4"/>
          </p:cNvCxnSpPr>
          <p:nvPr/>
        </p:nvCxnSpPr>
        <p:spPr>
          <a:xfrm rot="5400000" flipH="1" flipV="1">
            <a:off x="3367797" y="2716665"/>
            <a:ext cx="245641" cy="1755095"/>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0796370A-C1C8-4EF8-D08B-CB2D8452BC6B}"/>
              </a:ext>
            </a:extLst>
          </p:cNvPr>
          <p:cNvCxnSpPr>
            <a:cxnSpLocks/>
            <a:stCxn id="11" idx="0"/>
            <a:endCxn id="14" idx="4"/>
          </p:cNvCxnSpPr>
          <p:nvPr/>
        </p:nvCxnSpPr>
        <p:spPr>
          <a:xfrm rot="16200000" flipV="1">
            <a:off x="6147907" y="2484626"/>
            <a:ext cx="245641" cy="2219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784B2A9B-AFD5-8D3A-C098-916B952D29C9}"/>
              </a:ext>
            </a:extLst>
          </p:cNvPr>
          <p:cNvSpPr/>
          <p:nvPr/>
        </p:nvSpPr>
        <p:spPr>
          <a:xfrm>
            <a:off x="4283968" y="5373216"/>
            <a:ext cx="504056" cy="504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DEC352F-2EF2-B91B-62D5-492F5525981E}"/>
              </a:ext>
            </a:extLst>
          </p:cNvPr>
          <p:cNvSpPr/>
          <p:nvPr/>
        </p:nvSpPr>
        <p:spPr>
          <a:xfrm>
            <a:off x="2843808" y="5301208"/>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7A7DCC26-5929-3624-1A30-93AE75F24B4D}"/>
              </a:ext>
            </a:extLst>
          </p:cNvPr>
          <p:cNvSpPr/>
          <p:nvPr/>
        </p:nvSpPr>
        <p:spPr>
          <a:xfrm>
            <a:off x="5436096" y="4797152"/>
            <a:ext cx="288032" cy="14401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4FC8F035-39DE-BE04-2077-11574D19632A}"/>
                  </a:ext>
                </a:extLst>
              </p:cNvPr>
              <p:cNvSpPr txBox="1"/>
              <p:nvPr/>
            </p:nvSpPr>
            <p:spPr>
              <a:xfrm>
                <a:off x="3707904" y="4797152"/>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xmlns="">
          <p:sp>
            <p:nvSpPr>
              <p:cNvPr id="28" name="テキスト ボックス 27">
                <a:extLst>
                  <a:ext uri="{FF2B5EF4-FFF2-40B4-BE49-F238E27FC236}">
                    <a16:creationId xmlns:a16="http://schemas.microsoft.com/office/drawing/2014/main" id="{4FC8F035-39DE-BE04-2077-11574D19632A}"/>
                  </a:ext>
                </a:extLst>
              </p:cNvPr>
              <p:cNvSpPr txBox="1">
                <a:spLocks noRot="1" noChangeAspect="1" noMove="1" noResize="1" noEditPoints="1" noAdjustHandles="1" noChangeArrowheads="1" noChangeShapeType="1" noTextEdit="1"/>
              </p:cNvSpPr>
              <p:nvPr/>
            </p:nvSpPr>
            <p:spPr>
              <a:xfrm>
                <a:off x="3707904" y="4797152"/>
                <a:ext cx="504056" cy="523220"/>
              </a:xfrm>
              <a:prstGeom prst="rect">
                <a:avLst/>
              </a:prstGeom>
              <a:blipFill>
                <a:blip r:embed="rId4"/>
                <a:stretch>
                  <a:fillRect/>
                </a:stretch>
              </a:blipFill>
            </p:spPr>
            <p:txBody>
              <a:bodyPr/>
              <a:lstStyle/>
              <a:p>
                <a:r>
                  <a:rPr lang="ja-JP" altLang="en-US">
                    <a:noFill/>
                  </a:rPr>
                  <a:t> </a:t>
                </a:r>
              </a:p>
            </p:txBody>
          </p:sp>
        </mc:Fallback>
      </mc:AlternateContent>
      <p:sp>
        <p:nvSpPr>
          <p:cNvPr id="29" name="楕円 28">
            <a:extLst>
              <a:ext uri="{FF2B5EF4-FFF2-40B4-BE49-F238E27FC236}">
                <a16:creationId xmlns:a16="http://schemas.microsoft.com/office/drawing/2014/main" id="{DCC444FD-7C32-9550-5091-35FFD4EA2747}"/>
              </a:ext>
            </a:extLst>
          </p:cNvPr>
          <p:cNvSpPr/>
          <p:nvPr/>
        </p:nvSpPr>
        <p:spPr>
          <a:xfrm>
            <a:off x="3203848" y="4797152"/>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B61B866D-DDC2-F7BD-D1C1-CE15E90C118A}"/>
              </a:ext>
            </a:extLst>
          </p:cNvPr>
          <p:cNvSpPr/>
          <p:nvPr/>
        </p:nvSpPr>
        <p:spPr>
          <a:xfrm>
            <a:off x="3275856" y="5733256"/>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351AAB8E-4B33-41A0-B65D-D1C3B7D0BD74}"/>
              </a:ext>
            </a:extLst>
          </p:cNvPr>
          <p:cNvSpPr/>
          <p:nvPr/>
        </p:nvSpPr>
        <p:spPr>
          <a:xfrm>
            <a:off x="3779912" y="5392640"/>
            <a:ext cx="432048"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C7A9200-7B1F-68B2-ADD3-16111A32C1B4}"/>
                  </a:ext>
                </a:extLst>
              </p:cNvPr>
              <p:cNvSpPr txBox="1"/>
              <p:nvPr/>
            </p:nvSpPr>
            <p:spPr>
              <a:xfrm>
                <a:off x="4788024" y="4797152"/>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𝐹</m:t>
                          </m:r>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xmlns="">
          <p:sp>
            <p:nvSpPr>
              <p:cNvPr id="32" name="テキスト ボックス 31">
                <a:extLst>
                  <a:ext uri="{FF2B5EF4-FFF2-40B4-BE49-F238E27FC236}">
                    <a16:creationId xmlns:a16="http://schemas.microsoft.com/office/drawing/2014/main" id="{EC7A9200-7B1F-68B2-ADD3-16111A32C1B4}"/>
                  </a:ext>
                </a:extLst>
              </p:cNvPr>
              <p:cNvSpPr txBox="1">
                <a:spLocks noRot="1" noChangeAspect="1" noMove="1" noResize="1" noEditPoints="1" noAdjustHandles="1" noChangeArrowheads="1" noChangeShapeType="1" noTextEdit="1"/>
              </p:cNvSpPr>
              <p:nvPr/>
            </p:nvSpPr>
            <p:spPr>
              <a:xfrm>
                <a:off x="4788024" y="4797152"/>
                <a:ext cx="504056" cy="523220"/>
              </a:xfrm>
              <a:prstGeom prst="rect">
                <a:avLst/>
              </a:prstGeom>
              <a:blipFill>
                <a:blip r:embed="rId5"/>
                <a:stretch>
                  <a:fillRect/>
                </a:stretch>
              </a:blipFill>
            </p:spPr>
            <p:txBody>
              <a:bodyPr/>
              <a:lstStyle/>
              <a:p>
                <a:r>
                  <a:rPr lang="ja-JP" altLang="en-US">
                    <a:noFill/>
                  </a:rPr>
                  <a:t> </a:t>
                </a:r>
              </a:p>
            </p:txBody>
          </p:sp>
        </mc:Fallback>
      </mc:AlternateContent>
      <p:sp>
        <p:nvSpPr>
          <p:cNvPr id="33" name="矢印: 右 32">
            <a:extLst>
              <a:ext uri="{FF2B5EF4-FFF2-40B4-BE49-F238E27FC236}">
                <a16:creationId xmlns:a16="http://schemas.microsoft.com/office/drawing/2014/main" id="{EB1C212F-49D2-453D-C7C1-C32A7696B2A4}"/>
              </a:ext>
            </a:extLst>
          </p:cNvPr>
          <p:cNvSpPr/>
          <p:nvPr/>
        </p:nvSpPr>
        <p:spPr>
          <a:xfrm rot="10800000">
            <a:off x="4932040" y="5373216"/>
            <a:ext cx="432048"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00758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306C01-D1B0-D6EB-8524-0774CA97FA9B}"/>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3783A52-6897-B1B3-94D9-57C13D46E35F}"/>
                  </a:ext>
                </a:extLst>
              </p:cNvPr>
              <p:cNvSpPr txBox="1"/>
              <p:nvPr/>
            </p:nvSpPr>
            <p:spPr>
              <a:xfrm>
                <a:off x="1043608" y="1772816"/>
                <a:ext cx="3146631"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r>
                            <m:rPr>
                              <m:brk m:alnAt="7"/>
                            </m:rPr>
                            <a:rPr kumimoji="1" lang="en-US" altLang="ja-JP" sz="2800" b="0" i="1" smtClean="0">
                              <a:latin typeface="Cambria Math" panose="02040503050406030204" pitchFamily="18" charset="0"/>
                            </a:rPr>
                            <m:t>=</m:t>
                          </m:r>
                        </m:e>
                      </m:nary>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𝑗</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43783A52-6897-B1B3-94D9-57C13D46E35F}"/>
                  </a:ext>
                </a:extLst>
              </p:cNvPr>
              <p:cNvSpPr txBox="1">
                <a:spLocks noRot="1" noChangeAspect="1" noMove="1" noResize="1" noEditPoints="1" noAdjustHandles="1" noChangeArrowheads="1" noChangeShapeType="1" noTextEdit="1"/>
              </p:cNvSpPr>
              <p:nvPr/>
            </p:nvSpPr>
            <p:spPr>
              <a:xfrm>
                <a:off x="1043608" y="1772816"/>
                <a:ext cx="3146631" cy="1186672"/>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65EDAC40-036F-4659-E60B-6D9821A402CF}"/>
              </a:ext>
            </a:extLst>
          </p:cNvPr>
          <p:cNvSpPr txBox="1"/>
          <p:nvPr/>
        </p:nvSpPr>
        <p:spPr>
          <a:xfrm>
            <a:off x="539552" y="1196752"/>
            <a:ext cx="7007046" cy="523220"/>
          </a:xfrm>
          <a:prstGeom prst="rect">
            <a:avLst/>
          </a:prstGeom>
          <a:noFill/>
        </p:spPr>
        <p:txBody>
          <a:bodyPr wrap="none" rtlCol="0">
            <a:spAutoFit/>
          </a:bodyPr>
          <a:lstStyle/>
          <a:p>
            <a:r>
              <a:rPr kumimoji="1" lang="ja-JP" altLang="en-US" sz="2800"/>
              <a:t>粒子間に働く力</a:t>
            </a:r>
            <a:r>
              <a:rPr lang="ja-JP" altLang="en-US" sz="2800"/>
              <a:t>を作用反作用を使って整理</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7FAA7B2-D835-0F5C-5FA0-2BA37778097D}"/>
                  </a:ext>
                </a:extLst>
              </p:cNvPr>
              <p:cNvSpPr txBox="1"/>
              <p:nvPr/>
            </p:nvSpPr>
            <p:spPr>
              <a:xfrm>
                <a:off x="6084168" y="1772816"/>
                <a:ext cx="2240422" cy="10234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𝑗</m:t>
                          </m:r>
                        </m:sub>
                      </m:sSub>
                    </m:oMath>
                  </m:oMathPara>
                </a14:m>
                <a:endParaRPr lang="en-US" altLang="ja-JP" sz="2800"/>
              </a:p>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𝑗</m:t>
                          </m:r>
                        </m:sub>
                      </m:sSub>
                    </m:oMath>
                  </m:oMathPara>
                </a14:m>
                <a:endParaRPr kumimoji="1" lang="en-US" altLang="ja-JP" sz="2800"/>
              </a:p>
            </p:txBody>
          </p:sp>
        </mc:Choice>
        <mc:Fallback xmlns="">
          <p:sp>
            <p:nvSpPr>
              <p:cNvPr id="5" name="テキスト ボックス 4">
                <a:extLst>
                  <a:ext uri="{FF2B5EF4-FFF2-40B4-BE49-F238E27FC236}">
                    <a16:creationId xmlns:a16="http://schemas.microsoft.com/office/drawing/2014/main" id="{A7FAA7B2-D835-0F5C-5FA0-2BA37778097D}"/>
                  </a:ext>
                </a:extLst>
              </p:cNvPr>
              <p:cNvSpPr txBox="1">
                <a:spLocks noRot="1" noChangeAspect="1" noMove="1" noResize="1" noEditPoints="1" noAdjustHandles="1" noChangeArrowheads="1" noChangeShapeType="1" noTextEdit="1"/>
              </p:cNvSpPr>
              <p:nvPr/>
            </p:nvSpPr>
            <p:spPr>
              <a:xfrm>
                <a:off x="6084168" y="1772816"/>
                <a:ext cx="2240422" cy="1023485"/>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62E6994A-6F69-FC1D-B5A2-63DE542C7B77}"/>
              </a:ext>
            </a:extLst>
          </p:cNvPr>
          <p:cNvSpPr txBox="1"/>
          <p:nvPr/>
        </p:nvSpPr>
        <p:spPr>
          <a:xfrm>
            <a:off x="611560" y="3212976"/>
            <a:ext cx="6170279" cy="523220"/>
          </a:xfrm>
          <a:prstGeom prst="rect">
            <a:avLst/>
          </a:prstGeom>
          <a:noFill/>
        </p:spPr>
        <p:txBody>
          <a:bodyPr wrap="none" rtlCol="0">
            <a:spAutoFit/>
          </a:bodyPr>
          <a:lstStyle/>
          <a:p>
            <a:r>
              <a:rPr kumimoji="1" lang="ja-JP" altLang="en-US" sz="2800"/>
              <a:t>外力</a:t>
            </a:r>
            <a:r>
              <a:rPr lang="ja-JP" altLang="en-US" sz="2800"/>
              <a:t>をガウスの定理を使って整理</a:t>
            </a:r>
            <a:r>
              <a:rPr lang="en-US" altLang="ja-JP" sz="2800"/>
              <a:t>(※)</a:t>
            </a:r>
            <a:endParaRPr kumimoji="1" lang="ja-JP" altLang="en-US" sz="28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B97844A-CBAA-1763-B677-A5D68E3C2DF7}"/>
                  </a:ext>
                </a:extLst>
              </p:cNvPr>
              <p:cNvSpPr txBox="1"/>
              <p:nvPr/>
            </p:nvSpPr>
            <p:spPr>
              <a:xfrm>
                <a:off x="899592" y="3933056"/>
                <a:ext cx="7961218"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𝐹</m:t>
                              </m:r>
                            </m:e>
                            <m:sub>
                              <m:r>
                                <a:rPr kumimoji="1" lang="en-US" altLang="ja-JP" sz="2800" b="0" i="1" smtClean="0">
                                  <a:latin typeface="Cambria Math" panose="02040503050406030204" pitchFamily="18" charset="0"/>
                                </a:rPr>
                                <m:t>𝑖</m:t>
                              </m:r>
                            </m:sub>
                          </m:sSub>
                          <m:r>
                            <m:rPr>
                              <m:brk m:alnAt="7"/>
                            </m:rPr>
                            <a:rPr kumimoji="1" lang="en-US" altLang="ja-JP" sz="2800" b="0" i="1" smtClean="0">
                              <a:latin typeface="Cambria Math" panose="02040503050406030204" pitchFamily="18" charset="0"/>
                            </a:rPr>
                            <m:t>=</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nary>
                        <m:naryPr>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sub>
                        <m:sup/>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𝑟</m:t>
                              </m:r>
                            </m:e>
                          </m:acc>
                          <m:r>
                            <a:rPr kumimoji="1" lang="en-US" altLang="ja-JP" sz="2800" b="0" i="1" smtClean="0">
                              <a:latin typeface="Cambria Math" panose="02040503050406030204" pitchFamily="18" charset="0"/>
                            </a:rPr>
                            <m:t>⋅</m:t>
                          </m:r>
                        </m:e>
                      </m:nary>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𝑛</m:t>
                          </m:r>
                        </m:e>
                      </m:acc>
                      <m:r>
                        <a:rPr kumimoji="1" lang="en-US" altLang="ja-JP" sz="2800" b="0" i="1" smtClean="0">
                          <a:latin typeface="Cambria Math" panose="02040503050406030204" pitchFamily="18" charset="0"/>
                        </a:rPr>
                        <m:t>𝑑𝐴</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nary>
                        <m:naryPr>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𝑉</m:t>
                          </m:r>
                        </m:sub>
                        <m:sup/>
                        <m:e>
                          <m:r>
                            <m:rPr>
                              <m:sty m:val="p"/>
                            </m:rPr>
                            <a:rPr lang="en-US" altLang="ja-JP" sz="2800" b="0" i="0" smtClean="0">
                              <a:latin typeface="Cambria Math" panose="02040503050406030204" pitchFamily="18" charset="0"/>
                            </a:rPr>
                            <m:t>∇</m:t>
                          </m:r>
                          <m:r>
                            <a:rPr lang="en-US" altLang="ja-JP" sz="2800" b="0" i="1" smtClean="0">
                              <a:latin typeface="Cambria Math" panose="02040503050406030204" pitchFamily="18" charset="0"/>
                            </a:rPr>
                            <m:t>⋅</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𝑛</m:t>
                              </m:r>
                            </m:e>
                          </m:acc>
                          <m:r>
                            <a:rPr lang="en-US" altLang="ja-JP" sz="2800" b="0" i="1" smtClean="0">
                              <a:latin typeface="Cambria Math" panose="02040503050406030204" pitchFamily="18" charset="0"/>
                            </a:rPr>
                            <m:t>𝑑𝑉</m:t>
                          </m:r>
                        </m:e>
                      </m:nary>
                      <m:r>
                        <a:rPr lang="en-US" altLang="ja-JP" sz="2800" b="0" i="1" smtClean="0">
                          <a:latin typeface="Cambria Math" panose="02040503050406030204" pitchFamily="18" charset="0"/>
                        </a:rPr>
                        <m:t>=−3</m:t>
                      </m:r>
                      <m:r>
                        <a:rPr lang="en-US" altLang="ja-JP" sz="2800" b="0" i="1" smtClean="0">
                          <a:latin typeface="Cambria Math" panose="02040503050406030204" pitchFamily="18" charset="0"/>
                        </a:rPr>
                        <m:t>𝑃𝑉</m:t>
                      </m:r>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8B97844A-CBAA-1763-B677-A5D68E3C2DF7}"/>
                  </a:ext>
                </a:extLst>
              </p:cNvPr>
              <p:cNvSpPr txBox="1">
                <a:spLocks noRot="1" noChangeAspect="1" noMove="1" noResize="1" noEditPoints="1" noAdjustHandles="1" noChangeArrowheads="1" noChangeShapeType="1" noTextEdit="1"/>
              </p:cNvSpPr>
              <p:nvPr/>
            </p:nvSpPr>
            <p:spPr>
              <a:xfrm>
                <a:off x="899592" y="3933056"/>
                <a:ext cx="7961218" cy="1137876"/>
              </a:xfrm>
              <a:prstGeom prst="rect">
                <a:avLst/>
              </a:prstGeom>
              <a:blipFill>
                <a:blip r:embed="rId4"/>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71EC6AAC-03F5-703A-0CB9-09B48088C8EB}"/>
              </a:ext>
            </a:extLst>
          </p:cNvPr>
          <p:cNvSpPr txBox="1"/>
          <p:nvPr/>
        </p:nvSpPr>
        <p:spPr>
          <a:xfrm>
            <a:off x="611560" y="5445224"/>
            <a:ext cx="1980029" cy="523220"/>
          </a:xfrm>
          <a:prstGeom prst="rect">
            <a:avLst/>
          </a:prstGeom>
          <a:noFill/>
        </p:spPr>
        <p:txBody>
          <a:bodyPr wrap="none" rtlCol="0">
            <a:spAutoFit/>
          </a:bodyPr>
          <a:lstStyle/>
          <a:p>
            <a:r>
              <a:rPr kumimoji="1" lang="ja-JP" altLang="en-US" sz="2800"/>
              <a:t>まとめると</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F1D634B-1322-F5DC-CAF2-10EEE848F2E3}"/>
                  </a:ext>
                </a:extLst>
              </p:cNvPr>
              <p:cNvSpPr txBox="1"/>
              <p:nvPr/>
            </p:nvSpPr>
            <p:spPr>
              <a:xfrm>
                <a:off x="2699792" y="5157192"/>
                <a:ext cx="4319131"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m:rPr>
                                  <m:brk m:alnAt="7"/>
                                </m:rPr>
                                <a:rPr kumimoji="1" lang="en-US" altLang="ja-JP" sz="2800" b="0" i="1" smtClean="0">
                                  <a:latin typeface="Cambria Math" panose="02040503050406030204" pitchFamily="18" charset="0"/>
                                </a:rPr>
                                <m:t>𝑖</m:t>
                              </m:r>
                            </m:sub>
                          </m:sSub>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𝑓</m:t>
                              </m:r>
                            </m:e>
                            <m:sub>
                              <m:r>
                                <a:rPr lang="en-US" altLang="ja-JP" sz="2800" i="1">
                                  <a:latin typeface="Cambria Math" panose="02040503050406030204" pitchFamily="18" charset="0"/>
                                </a:rPr>
                                <m:t>𝑖𝑗</m:t>
                              </m:r>
                            </m:sub>
                          </m:sSub>
                        </m:e>
                      </m:nary>
                      <m:r>
                        <a:rPr lang="en-US" altLang="ja-JP" sz="2800" b="0" i="1" smtClean="0">
                          <a:latin typeface="Cambria Math" panose="02040503050406030204" pitchFamily="18" charset="0"/>
                        </a:rPr>
                        <m:t>−3</m:t>
                      </m:r>
                      <m:r>
                        <a:rPr lang="en-US" altLang="ja-JP" sz="2800" b="0" i="1" smtClean="0">
                          <a:latin typeface="Cambria Math" panose="02040503050406030204" pitchFamily="18" charset="0"/>
                        </a:rPr>
                        <m:t>𝑃𝑉</m:t>
                      </m:r>
                    </m:oMath>
                  </m:oMathPara>
                </a14:m>
                <a:endParaRPr kumimoji="1" lang="ja-JP" altLang="en-US" sz="2800"/>
              </a:p>
            </p:txBody>
          </p:sp>
        </mc:Choice>
        <mc:Fallback xmlns="">
          <p:sp>
            <p:nvSpPr>
              <p:cNvPr id="9" name="テキスト ボックス 8">
                <a:extLst>
                  <a:ext uri="{FF2B5EF4-FFF2-40B4-BE49-F238E27FC236}">
                    <a16:creationId xmlns:a16="http://schemas.microsoft.com/office/drawing/2014/main" id="{9F1D634B-1322-F5DC-CAF2-10EEE848F2E3}"/>
                  </a:ext>
                </a:extLst>
              </p:cNvPr>
              <p:cNvSpPr txBox="1">
                <a:spLocks noRot="1" noChangeAspect="1" noMove="1" noResize="1" noEditPoints="1" noAdjustHandles="1" noChangeArrowheads="1" noChangeShapeType="1" noTextEdit="1"/>
              </p:cNvSpPr>
              <p:nvPr/>
            </p:nvSpPr>
            <p:spPr>
              <a:xfrm>
                <a:off x="2699792" y="5157192"/>
                <a:ext cx="4319131" cy="1186672"/>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0F92E6A-724E-9DDE-CC73-A23AAF6F5DEC}"/>
              </a:ext>
            </a:extLst>
          </p:cNvPr>
          <p:cNvSpPr txBox="1"/>
          <p:nvPr/>
        </p:nvSpPr>
        <p:spPr>
          <a:xfrm>
            <a:off x="3681814" y="6381328"/>
            <a:ext cx="4634602" cy="369332"/>
          </a:xfrm>
          <a:prstGeom prst="rect">
            <a:avLst/>
          </a:prstGeom>
          <a:noFill/>
        </p:spPr>
        <p:txBody>
          <a:bodyPr wrap="none" rtlCol="0">
            <a:spAutoFit/>
          </a:bodyPr>
          <a:lstStyle/>
          <a:p>
            <a:r>
              <a:rPr lang="en-US" altLang="ja-JP"/>
              <a:t>※ </a:t>
            </a:r>
            <a:r>
              <a:rPr lang="ja-JP" altLang="en-US"/>
              <a:t>計算の詳細は今は気にしなくて良いです</a:t>
            </a:r>
            <a:endParaRPr kumimoji="1" lang="ja-JP" altLang="en-US"/>
          </a:p>
        </p:txBody>
      </p:sp>
    </p:spTree>
    <p:extLst>
      <p:ext uri="{BB962C8B-B14F-4D97-AF65-F5344CB8AC3E}">
        <p14:creationId xmlns:p14="http://schemas.microsoft.com/office/powerpoint/2010/main" val="3736515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657A3A-B8B7-0B73-7D90-DC1DF44E26CA}"/>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DC5D088-F578-BED8-861F-1AB040BD88B0}"/>
                  </a:ext>
                </a:extLst>
              </p:cNvPr>
              <p:cNvSpPr txBox="1"/>
              <p:nvPr/>
            </p:nvSpPr>
            <p:spPr>
              <a:xfrm>
                <a:off x="251520" y="98072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8DC5D088-F578-BED8-861F-1AB040BD88B0}"/>
                  </a:ext>
                </a:extLst>
              </p:cNvPr>
              <p:cNvSpPr txBox="1">
                <a:spLocks noRot="1" noChangeAspect="1" noMove="1" noResize="1" noEditPoints="1" noAdjustHandles="1" noChangeArrowheads="1" noChangeShapeType="1" noTextEdit="1"/>
              </p:cNvSpPr>
              <p:nvPr/>
            </p:nvSpPr>
            <p:spPr>
              <a:xfrm>
                <a:off x="251520" y="980728"/>
                <a:ext cx="3407023" cy="11378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5ED6994-9089-7353-A7DC-138E0D1A8420}"/>
                  </a:ext>
                </a:extLst>
              </p:cNvPr>
              <p:cNvSpPr txBox="1"/>
              <p:nvPr/>
            </p:nvSpPr>
            <p:spPr>
              <a:xfrm>
                <a:off x="3419872" y="980728"/>
                <a:ext cx="4386009"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𝑁𝑘𝑇</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𝑗</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e>
                      </m:nary>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𝑃𝑉</m:t>
                      </m:r>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C5ED6994-9089-7353-A7DC-138E0D1A8420}"/>
                  </a:ext>
                </a:extLst>
              </p:cNvPr>
              <p:cNvSpPr txBox="1">
                <a:spLocks noRot="1" noChangeAspect="1" noMove="1" noResize="1" noEditPoints="1" noAdjustHandles="1" noChangeArrowheads="1" noChangeShapeType="1" noTextEdit="1"/>
              </p:cNvSpPr>
              <p:nvPr/>
            </p:nvSpPr>
            <p:spPr>
              <a:xfrm>
                <a:off x="3419872" y="980728"/>
                <a:ext cx="4386009" cy="1186672"/>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44B3953-FA3F-B432-49B6-4570DDBF264A}"/>
              </a:ext>
            </a:extLst>
          </p:cNvPr>
          <p:cNvSpPr txBox="1"/>
          <p:nvPr/>
        </p:nvSpPr>
        <p:spPr>
          <a:xfrm>
            <a:off x="1331640" y="2564904"/>
            <a:ext cx="6340197" cy="461665"/>
          </a:xfrm>
          <a:prstGeom prst="rect">
            <a:avLst/>
          </a:prstGeom>
          <a:noFill/>
        </p:spPr>
        <p:txBody>
          <a:bodyPr wrap="none" rtlCol="0">
            <a:spAutoFit/>
          </a:bodyPr>
          <a:lstStyle/>
          <a:p>
            <a:r>
              <a:rPr lang="ja-JP" altLang="en-US" sz="2400"/>
              <a:t>ビリアルの時間平均がゼロであることを仮定</a:t>
            </a:r>
            <a:endParaRPr kumimoji="1" lang="ja-JP" altLang="en-US" sz="24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7CB7326-9664-7414-89BC-2423BAD494FE}"/>
                  </a:ext>
                </a:extLst>
              </p:cNvPr>
              <p:cNvSpPr txBox="1"/>
              <p:nvPr/>
            </p:nvSpPr>
            <p:spPr>
              <a:xfrm>
                <a:off x="1691680" y="4077072"/>
                <a:ext cx="5243551" cy="14993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𝑃𝑉</m:t>
                      </m:r>
                      <m:r>
                        <a:rPr kumimoji="1" lang="en-US" altLang="ja-JP" sz="3600" b="0" i="1" smtClean="0">
                          <a:latin typeface="Cambria Math" panose="02040503050406030204" pitchFamily="18" charset="0"/>
                        </a:rPr>
                        <m:t>=3</m:t>
                      </m:r>
                      <m:r>
                        <a:rPr kumimoji="1" lang="en-US" altLang="ja-JP" sz="3600" b="0" i="1" smtClean="0">
                          <a:latin typeface="Cambria Math" panose="02040503050406030204" pitchFamily="18" charset="0"/>
                        </a:rPr>
                        <m:t>𝑁𝑘𝑇</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3</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𝑗</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𝑖𝑗</m:t>
                              </m:r>
                            </m:sub>
                          </m:sSub>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a:rPr kumimoji="1" lang="en-US" altLang="ja-JP" sz="3600" b="0" i="1" smtClean="0">
                                  <a:latin typeface="Cambria Math" panose="02040503050406030204" pitchFamily="18" charset="0"/>
                                </a:rPr>
                                <m:t>𝑖𝑗</m:t>
                              </m:r>
                            </m:sub>
                          </m:sSub>
                        </m:e>
                      </m:nary>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47CB7326-9664-7414-89BC-2423BAD494FE}"/>
                  </a:ext>
                </a:extLst>
              </p:cNvPr>
              <p:cNvSpPr txBox="1">
                <a:spLocks noRot="1" noChangeAspect="1" noMove="1" noResize="1" noEditPoints="1" noAdjustHandles="1" noChangeArrowheads="1" noChangeShapeType="1" noTextEdit="1"/>
              </p:cNvSpPr>
              <p:nvPr/>
            </p:nvSpPr>
            <p:spPr>
              <a:xfrm>
                <a:off x="1691680" y="4077072"/>
                <a:ext cx="5243551" cy="1499321"/>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0F1DAA70-9703-227B-745C-5B7EE8CBE3F5}"/>
              </a:ext>
            </a:extLst>
          </p:cNvPr>
          <p:cNvCxnSpPr/>
          <p:nvPr/>
        </p:nvCxnSpPr>
        <p:spPr>
          <a:xfrm>
            <a:off x="251520" y="1772816"/>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15DAF113-31B8-E44F-D898-CB7F60C0CE27}"/>
              </a:ext>
            </a:extLst>
          </p:cNvPr>
          <p:cNvSpPr/>
          <p:nvPr/>
        </p:nvSpPr>
        <p:spPr>
          <a:xfrm>
            <a:off x="467544" y="170080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コネクタ: カギ線 12">
            <a:extLst>
              <a:ext uri="{FF2B5EF4-FFF2-40B4-BE49-F238E27FC236}">
                <a16:creationId xmlns:a16="http://schemas.microsoft.com/office/drawing/2014/main" id="{7677AADF-4689-BB3E-1DB1-FA044481E178}"/>
              </a:ext>
            </a:extLst>
          </p:cNvPr>
          <p:cNvCxnSpPr>
            <a:stCxn id="5" idx="1"/>
          </p:cNvCxnSpPr>
          <p:nvPr/>
        </p:nvCxnSpPr>
        <p:spPr>
          <a:xfrm rot="10800000">
            <a:off x="539552" y="1916833"/>
            <a:ext cx="792088" cy="87890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90330DA-9818-AE68-50AD-91F61ACE727B}"/>
              </a:ext>
            </a:extLst>
          </p:cNvPr>
          <p:cNvSpPr txBox="1"/>
          <p:nvPr/>
        </p:nvSpPr>
        <p:spPr>
          <a:xfrm>
            <a:off x="539552" y="3429000"/>
            <a:ext cx="5570756" cy="523220"/>
          </a:xfrm>
          <a:prstGeom prst="rect">
            <a:avLst/>
          </a:prstGeom>
          <a:noFill/>
        </p:spPr>
        <p:txBody>
          <a:bodyPr wrap="none" rtlCol="0">
            <a:spAutoFit/>
          </a:bodyPr>
          <a:lstStyle/>
          <a:p>
            <a:r>
              <a:rPr lang="ja-JP" altLang="en-US" sz="2800"/>
              <a:t>分子動力学法における圧力の定義</a:t>
            </a:r>
            <a:endParaRPr kumimoji="1" lang="ja-JP" altLang="en-US" sz="2800"/>
          </a:p>
        </p:txBody>
      </p:sp>
      <p:sp>
        <p:nvSpPr>
          <p:cNvPr id="15" name="四角形: 角を丸くする 14">
            <a:extLst>
              <a:ext uri="{FF2B5EF4-FFF2-40B4-BE49-F238E27FC236}">
                <a16:creationId xmlns:a16="http://schemas.microsoft.com/office/drawing/2014/main" id="{6E29483D-BDC0-49DC-59F1-FA2D35DA63BB}"/>
              </a:ext>
            </a:extLst>
          </p:cNvPr>
          <p:cNvSpPr/>
          <p:nvPr/>
        </p:nvSpPr>
        <p:spPr>
          <a:xfrm>
            <a:off x="2915816" y="4437112"/>
            <a:ext cx="1296144" cy="57606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3C806884-D06F-A415-C2B6-1D64E5290154}"/>
              </a:ext>
            </a:extLst>
          </p:cNvPr>
          <p:cNvSpPr/>
          <p:nvPr/>
        </p:nvSpPr>
        <p:spPr>
          <a:xfrm>
            <a:off x="4644008" y="4077072"/>
            <a:ext cx="2232248" cy="1584176"/>
          </a:xfrm>
          <a:prstGeom prst="roundRect">
            <a:avLst/>
          </a:prstGeom>
          <a:noFill/>
          <a:ln w="38100">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1EE6B41-AC86-1301-57C5-5295FACEECF7}"/>
              </a:ext>
            </a:extLst>
          </p:cNvPr>
          <p:cNvSpPr txBox="1"/>
          <p:nvPr/>
        </p:nvSpPr>
        <p:spPr>
          <a:xfrm>
            <a:off x="611560" y="6021288"/>
            <a:ext cx="2698175" cy="523220"/>
          </a:xfrm>
          <a:prstGeom prst="rect">
            <a:avLst/>
          </a:prstGeom>
          <a:noFill/>
        </p:spPr>
        <p:txBody>
          <a:bodyPr wrap="none" rtlCol="0">
            <a:spAutoFit/>
          </a:bodyPr>
          <a:lstStyle/>
          <a:p>
            <a:r>
              <a:rPr kumimoji="1" lang="ja-JP" altLang="en-US" sz="2800"/>
              <a:t>理想気体の寄与</a:t>
            </a:r>
            <a:endParaRPr kumimoji="1" lang="en-US" altLang="ja-JP" sz="2800"/>
          </a:p>
        </p:txBody>
      </p:sp>
      <p:sp>
        <p:nvSpPr>
          <p:cNvPr id="18" name="テキスト ボックス 17">
            <a:extLst>
              <a:ext uri="{FF2B5EF4-FFF2-40B4-BE49-F238E27FC236}">
                <a16:creationId xmlns:a16="http://schemas.microsoft.com/office/drawing/2014/main" id="{79D3B353-F023-68CA-08F6-4487DDF96322}"/>
              </a:ext>
            </a:extLst>
          </p:cNvPr>
          <p:cNvSpPr txBox="1"/>
          <p:nvPr/>
        </p:nvSpPr>
        <p:spPr>
          <a:xfrm>
            <a:off x="4499992" y="6021288"/>
            <a:ext cx="3416320" cy="523220"/>
          </a:xfrm>
          <a:prstGeom prst="rect">
            <a:avLst/>
          </a:prstGeom>
          <a:noFill/>
        </p:spPr>
        <p:txBody>
          <a:bodyPr wrap="none" rtlCol="0">
            <a:spAutoFit/>
          </a:bodyPr>
          <a:lstStyle/>
          <a:p>
            <a:r>
              <a:rPr lang="ja-JP" altLang="en-US" sz="2800"/>
              <a:t>相互作用から</a:t>
            </a:r>
            <a:r>
              <a:rPr kumimoji="1" lang="ja-JP" altLang="en-US" sz="2800"/>
              <a:t>の寄与</a:t>
            </a:r>
            <a:endParaRPr kumimoji="1" lang="en-US" altLang="ja-JP" sz="2800"/>
          </a:p>
        </p:txBody>
      </p:sp>
      <p:cxnSp>
        <p:nvCxnSpPr>
          <p:cNvPr id="20" name="コネクタ: カギ線 19">
            <a:extLst>
              <a:ext uri="{FF2B5EF4-FFF2-40B4-BE49-F238E27FC236}">
                <a16:creationId xmlns:a16="http://schemas.microsoft.com/office/drawing/2014/main" id="{301EFD09-25A4-4782-F84B-A884272C63F8}"/>
              </a:ext>
            </a:extLst>
          </p:cNvPr>
          <p:cNvCxnSpPr>
            <a:stCxn id="17" idx="0"/>
            <a:endCxn id="15" idx="2"/>
          </p:cNvCxnSpPr>
          <p:nvPr/>
        </p:nvCxnSpPr>
        <p:spPr>
          <a:xfrm rot="5400000" flipH="1" flipV="1">
            <a:off x="2258212" y="4715612"/>
            <a:ext cx="1008112" cy="160324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C645882C-7871-5560-1EEF-0644E3BE2130}"/>
              </a:ext>
            </a:extLst>
          </p:cNvPr>
          <p:cNvCxnSpPr>
            <a:stCxn id="18" idx="0"/>
            <a:endCxn id="16" idx="2"/>
          </p:cNvCxnSpPr>
          <p:nvPr/>
        </p:nvCxnSpPr>
        <p:spPr>
          <a:xfrm rot="16200000" flipV="1">
            <a:off x="5804122" y="5617258"/>
            <a:ext cx="360040" cy="44802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048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AEAC8B3-70AA-8EE4-3E7F-780C0DBD5AEE}"/>
              </a:ext>
            </a:extLst>
          </p:cNvPr>
          <p:cNvSpPr>
            <a:spLocks noGrp="1"/>
          </p:cNvSpPr>
          <p:nvPr>
            <p:ph type="body" sz="quarter" idx="10"/>
          </p:nvPr>
        </p:nvSpPr>
        <p:spPr/>
        <p:txBody>
          <a:bodyPr/>
          <a:lstStyle/>
          <a:p>
            <a:r>
              <a:rPr lang="ja-JP" altLang="en-US"/>
              <a:t>ビリアル定理の疑問点</a:t>
            </a:r>
            <a:endParaRPr kumimoji="1" lang="ja-JP" altLang="en-US"/>
          </a:p>
        </p:txBody>
      </p:sp>
      <p:sp>
        <p:nvSpPr>
          <p:cNvPr id="4" name="テキスト ボックス 3">
            <a:extLst>
              <a:ext uri="{FF2B5EF4-FFF2-40B4-BE49-F238E27FC236}">
                <a16:creationId xmlns:a16="http://schemas.microsoft.com/office/drawing/2014/main" id="{84AF1A52-76A7-52DA-3350-F710F3C1E9DE}"/>
              </a:ext>
            </a:extLst>
          </p:cNvPr>
          <p:cNvSpPr txBox="1"/>
          <p:nvPr/>
        </p:nvSpPr>
        <p:spPr>
          <a:xfrm>
            <a:off x="323528" y="1196752"/>
            <a:ext cx="8280920" cy="3046988"/>
          </a:xfrm>
          <a:prstGeom prst="rect">
            <a:avLst/>
          </a:prstGeom>
          <a:noFill/>
        </p:spPr>
        <p:txBody>
          <a:bodyPr wrap="square" rtlCol="0">
            <a:spAutoFit/>
          </a:bodyPr>
          <a:lstStyle/>
          <a:p>
            <a:pPr marL="342900" indent="-342900">
              <a:buFont typeface="Arial" panose="020B0604020202020204" pitchFamily="34" charset="0"/>
              <a:buChar char="•"/>
            </a:pPr>
            <a:r>
              <a:rPr lang="ja-JP" altLang="en-US" sz="3200"/>
              <a:t>粒子に働く力を粒子間力と外力にわけたが、周期的境界条件など、壁がない系では圧力は定義できないのか？</a:t>
            </a:r>
            <a:endParaRPr lang="en-US" altLang="ja-JP" sz="3200"/>
          </a:p>
          <a:p>
            <a:pPr marL="342900" indent="-342900">
              <a:buFont typeface="Arial" panose="020B0604020202020204" pitchFamily="34" charset="0"/>
              <a:buChar char="•"/>
            </a:pPr>
            <a:r>
              <a:rPr kumimoji="1" lang="ja-JP" altLang="en-US" sz="3200"/>
              <a:t>ビリアルの時間微分の平均がゼロであるという仮定はどういう意味を持つのか？</a:t>
            </a:r>
            <a:endParaRPr kumimoji="1" lang="en-US" altLang="ja-JP" sz="3200"/>
          </a:p>
          <a:p>
            <a:pPr marL="342900" indent="-342900">
              <a:buFont typeface="Arial" panose="020B0604020202020204" pitchFamily="34" charset="0"/>
              <a:buChar char="•"/>
            </a:pPr>
            <a:r>
              <a:rPr lang="ja-JP" altLang="en-US" sz="3200">
                <a:solidFill>
                  <a:srgbClr val="FF0000"/>
                </a:solidFill>
              </a:rPr>
              <a:t>そもそもビリアルってなに？</a:t>
            </a:r>
            <a:endParaRPr kumimoji="1" lang="ja-JP" altLang="en-US" sz="3200">
              <a:solidFill>
                <a:srgbClr val="FF0000"/>
              </a:solidFill>
            </a:endParaRPr>
          </a:p>
        </p:txBody>
      </p:sp>
      <p:sp>
        <p:nvSpPr>
          <p:cNvPr id="5" name="矢印: 右 4">
            <a:extLst>
              <a:ext uri="{FF2B5EF4-FFF2-40B4-BE49-F238E27FC236}">
                <a16:creationId xmlns:a16="http://schemas.microsoft.com/office/drawing/2014/main" id="{C53FC81A-8102-D6B0-BE2C-6365B33AAB9F}"/>
              </a:ext>
            </a:extLst>
          </p:cNvPr>
          <p:cNvSpPr/>
          <p:nvPr/>
        </p:nvSpPr>
        <p:spPr>
          <a:xfrm>
            <a:off x="395536" y="50131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4D664C5-8270-E423-E475-2EE7AC798FE5}"/>
              </a:ext>
            </a:extLst>
          </p:cNvPr>
          <p:cNvSpPr txBox="1"/>
          <p:nvPr/>
        </p:nvSpPr>
        <p:spPr>
          <a:xfrm>
            <a:off x="1259632" y="5013176"/>
            <a:ext cx="7725192" cy="523220"/>
          </a:xfrm>
          <a:prstGeom prst="rect">
            <a:avLst/>
          </a:prstGeom>
          <a:noFill/>
        </p:spPr>
        <p:txBody>
          <a:bodyPr wrap="none" rtlCol="0">
            <a:spAutoFit/>
          </a:bodyPr>
          <a:lstStyle/>
          <a:p>
            <a:r>
              <a:rPr lang="ja-JP" altLang="en-US" sz="2800"/>
              <a:t>熱力学関係式とハミルトニアンから圧力を導出</a:t>
            </a:r>
            <a:endParaRPr kumimoji="1" lang="ja-JP" altLang="en-US" sz="2800"/>
          </a:p>
        </p:txBody>
      </p:sp>
    </p:spTree>
    <p:extLst>
      <p:ext uri="{BB962C8B-B14F-4D97-AF65-F5344CB8AC3E}">
        <p14:creationId xmlns:p14="http://schemas.microsoft.com/office/powerpoint/2010/main" val="1144592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F8E16EA-265D-07AF-CFAA-01A99A7E9417}"/>
              </a:ext>
            </a:extLst>
          </p:cNvPr>
          <p:cNvSpPr>
            <a:spLocks noGrp="1"/>
          </p:cNvSpPr>
          <p:nvPr>
            <p:ph type="body" sz="quarter" idx="10"/>
          </p:nvPr>
        </p:nvSpPr>
        <p:spPr/>
        <p:txBody>
          <a:bodyPr/>
          <a:lstStyle/>
          <a:p>
            <a:r>
              <a:rPr kumimoji="1" lang="ja-JP" altLang="en-US" dirty="0"/>
              <a:t>分配関数からの圧力定義</a:t>
            </a:r>
          </a:p>
        </p:txBody>
      </p:sp>
      <p:pic>
        <p:nvPicPr>
          <p:cNvPr id="3" name="Picture 2" descr="手で止めている工事現場の人のイラスト「立入禁止・ストップ！」">
            <a:extLst>
              <a:ext uri="{FF2B5EF4-FFF2-40B4-BE49-F238E27FC236}">
                <a16:creationId xmlns:a16="http://schemas.microsoft.com/office/drawing/2014/main" id="{1BE20886-DA06-4C04-DC5B-5B5A54BD4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836712"/>
            <a:ext cx="2705420" cy="381642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0976946-3C43-342B-8A29-527DEBF06F70}"/>
              </a:ext>
            </a:extLst>
          </p:cNvPr>
          <p:cNvSpPr txBox="1"/>
          <p:nvPr/>
        </p:nvSpPr>
        <p:spPr>
          <a:xfrm>
            <a:off x="467544" y="4725144"/>
            <a:ext cx="8352928" cy="461665"/>
          </a:xfrm>
          <a:prstGeom prst="rect">
            <a:avLst/>
          </a:prstGeom>
          <a:noFill/>
        </p:spPr>
        <p:txBody>
          <a:bodyPr wrap="square" rtlCol="0">
            <a:spAutoFit/>
          </a:bodyPr>
          <a:lstStyle/>
          <a:p>
            <a:r>
              <a:rPr kumimoji="1" lang="ja-JP" altLang="en-US" sz="2400" dirty="0"/>
              <a:t>これから計算がごちゃごちゃするが</a:t>
            </a:r>
            <a:r>
              <a:rPr lang="ja-JP" altLang="en-US" sz="2400" dirty="0"/>
              <a:t>全部追う必要はない</a:t>
            </a:r>
            <a:endParaRPr kumimoji="1" lang="ja-JP" altLang="en-US" sz="2400" dirty="0"/>
          </a:p>
        </p:txBody>
      </p:sp>
      <p:sp>
        <p:nvSpPr>
          <p:cNvPr id="5" name="テキスト ボックス 4">
            <a:extLst>
              <a:ext uri="{FF2B5EF4-FFF2-40B4-BE49-F238E27FC236}">
                <a16:creationId xmlns:a16="http://schemas.microsoft.com/office/drawing/2014/main" id="{EEEF5998-6DC4-6985-BE18-317B45FE2086}"/>
              </a:ext>
            </a:extLst>
          </p:cNvPr>
          <p:cNvSpPr txBox="1"/>
          <p:nvPr/>
        </p:nvSpPr>
        <p:spPr>
          <a:xfrm>
            <a:off x="1259632" y="5517232"/>
            <a:ext cx="6696744" cy="830997"/>
          </a:xfrm>
          <a:prstGeom prst="rect">
            <a:avLst/>
          </a:prstGeom>
          <a:noFill/>
        </p:spPr>
        <p:txBody>
          <a:bodyPr wrap="square" rtlCol="0">
            <a:spAutoFit/>
          </a:bodyPr>
          <a:lstStyle/>
          <a:p>
            <a:r>
              <a:rPr kumimoji="1" lang="ja-JP" altLang="en-US" sz="2400" dirty="0"/>
              <a:t>分配関数から必要な物理量が全て求められる、という感覚だけ身に着ける</a:t>
            </a:r>
          </a:p>
        </p:txBody>
      </p:sp>
    </p:spTree>
    <p:extLst>
      <p:ext uri="{BB962C8B-B14F-4D97-AF65-F5344CB8AC3E}">
        <p14:creationId xmlns:p14="http://schemas.microsoft.com/office/powerpoint/2010/main" val="3323291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7F1D1A-721A-25ED-4E53-19FEBD7EF167}"/>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DF63D34-E2A7-054C-FCB2-5C0086C7A38D}"/>
                  </a:ext>
                </a:extLst>
              </p:cNvPr>
              <p:cNvSpPr txBox="1"/>
              <p:nvPr/>
            </p:nvSpPr>
            <p:spPr>
              <a:xfrm>
                <a:off x="2267744" y="1916832"/>
                <a:ext cx="2665217" cy="12629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𝐹</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e>
                        <m:sub>
                          <m:r>
                            <a:rPr kumimoji="1" lang="en-US" altLang="ja-JP" sz="3200" b="0" i="1" smtClean="0">
                              <a:latin typeface="Cambria Math" panose="02040503050406030204" pitchFamily="18" charset="0"/>
                            </a:rPr>
                            <m:t>𝑇</m:t>
                          </m:r>
                        </m:sub>
                      </m:sSub>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2DF63D34-E2A7-054C-FCB2-5C0086C7A38D}"/>
                  </a:ext>
                </a:extLst>
              </p:cNvPr>
              <p:cNvSpPr txBox="1">
                <a:spLocks noRot="1" noChangeAspect="1" noMove="1" noResize="1" noEditPoints="1" noAdjustHandles="1" noChangeArrowheads="1" noChangeShapeType="1" noTextEdit="1"/>
              </p:cNvSpPr>
              <p:nvPr/>
            </p:nvSpPr>
            <p:spPr>
              <a:xfrm>
                <a:off x="2267744" y="1916832"/>
                <a:ext cx="2665217" cy="126297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472F2C17-BF86-1123-5F1C-9F5C368D240A}"/>
              </a:ext>
            </a:extLst>
          </p:cNvPr>
          <p:cNvSpPr txBox="1"/>
          <p:nvPr/>
        </p:nvSpPr>
        <p:spPr>
          <a:xfrm>
            <a:off x="539552" y="1340768"/>
            <a:ext cx="4801314" cy="461665"/>
          </a:xfrm>
          <a:prstGeom prst="rect">
            <a:avLst/>
          </a:prstGeom>
          <a:noFill/>
        </p:spPr>
        <p:txBody>
          <a:bodyPr wrap="none" rtlCol="0">
            <a:spAutoFit/>
          </a:bodyPr>
          <a:lstStyle/>
          <a:p>
            <a:r>
              <a:rPr lang="ja-JP" altLang="en-US" sz="2400"/>
              <a:t>以下の熱力学関係式から出発する</a:t>
            </a:r>
            <a:endParaRPr kumimoji="1" lang="ja-JP" altLang="en-US" sz="2400"/>
          </a:p>
        </p:txBody>
      </p:sp>
      <p:sp>
        <p:nvSpPr>
          <p:cNvPr id="6" name="テキスト ボックス 5">
            <a:extLst>
              <a:ext uri="{FF2B5EF4-FFF2-40B4-BE49-F238E27FC236}">
                <a16:creationId xmlns:a16="http://schemas.microsoft.com/office/drawing/2014/main" id="{15BD7E1A-4B46-85DF-5785-A0BE3DD2FA7A}"/>
              </a:ext>
            </a:extLst>
          </p:cNvPr>
          <p:cNvSpPr txBox="1"/>
          <p:nvPr/>
        </p:nvSpPr>
        <p:spPr>
          <a:xfrm>
            <a:off x="683568" y="3284984"/>
            <a:ext cx="5724644" cy="461665"/>
          </a:xfrm>
          <a:prstGeom prst="rect">
            <a:avLst/>
          </a:prstGeom>
          <a:noFill/>
        </p:spPr>
        <p:txBody>
          <a:bodyPr wrap="none" rtlCol="0">
            <a:spAutoFit/>
          </a:bodyPr>
          <a:lstStyle/>
          <a:p>
            <a:r>
              <a:rPr kumimoji="1" lang="ja-JP" altLang="en-US" sz="2400"/>
              <a:t>ヘルムホルツ自由エネルギーと分配関数</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471439E-20A3-209F-0E9F-CA05A2CB5C2D}"/>
                  </a:ext>
                </a:extLst>
              </p:cNvPr>
              <p:cNvSpPr txBox="1"/>
              <p:nvPr/>
            </p:nvSpPr>
            <p:spPr>
              <a:xfrm>
                <a:off x="2051720" y="3861048"/>
                <a:ext cx="323614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𝐹</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𝑘𝑇</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r>
                        <a:rPr kumimoji="1" lang="en-US" altLang="ja-JP" sz="3600" b="0" i="1" smtClean="0">
                          <a:latin typeface="Cambria Math" panose="02040503050406030204" pitchFamily="18" charset="0"/>
                        </a:rPr>
                        <m:t> </m:t>
                      </m:r>
                    </m:oMath>
                  </m:oMathPara>
                </a14:m>
                <a:endParaRPr kumimoji="1" lang="ja-JP" altLang="en-US" sz="3600"/>
              </a:p>
            </p:txBody>
          </p:sp>
        </mc:Choice>
        <mc:Fallback xmlns="">
          <p:sp>
            <p:nvSpPr>
              <p:cNvPr id="7" name="テキスト ボックス 6">
                <a:extLst>
                  <a:ext uri="{FF2B5EF4-FFF2-40B4-BE49-F238E27FC236}">
                    <a16:creationId xmlns:a16="http://schemas.microsoft.com/office/drawing/2014/main" id="{B471439E-20A3-209F-0E9F-CA05A2CB5C2D}"/>
                  </a:ext>
                </a:extLst>
              </p:cNvPr>
              <p:cNvSpPr txBox="1">
                <a:spLocks noRot="1" noChangeAspect="1" noMove="1" noResize="1" noEditPoints="1" noAdjustHandles="1" noChangeArrowheads="1" noChangeShapeType="1" noTextEdit="1"/>
              </p:cNvSpPr>
              <p:nvPr/>
            </p:nvSpPr>
            <p:spPr>
              <a:xfrm>
                <a:off x="2051720" y="3861048"/>
                <a:ext cx="3236142"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6C87A61-9EF9-57F1-5E8E-B274D86832CB}"/>
                  </a:ext>
                </a:extLst>
              </p:cNvPr>
              <p:cNvSpPr txBox="1"/>
              <p:nvPr/>
            </p:nvSpPr>
            <p:spPr>
              <a:xfrm>
                <a:off x="1979712" y="5229200"/>
                <a:ext cx="4385496"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log</m:t>
                              </m:r>
                            </m:fName>
                            <m:e>
                              <m:r>
                                <a:rPr lang="en-US" altLang="ja-JP" sz="3200" i="1">
                                  <a:latin typeface="Cambria Math" panose="02040503050406030204" pitchFamily="18" charset="0"/>
                                </a:rPr>
                                <m:t>𝑍</m:t>
                              </m:r>
                            </m:e>
                          </m:func>
                        </m:num>
                        <m:den>
                          <m:r>
                            <a:rPr lang="en-US" altLang="ja-JP" sz="3200" i="1">
                              <a:latin typeface="Cambria Math" panose="02040503050406030204" pitchFamily="18" charset="0"/>
                            </a:rPr>
                            <m:t>𝜕</m:t>
                          </m:r>
                          <m:r>
                            <a:rPr lang="en-US" altLang="ja-JP" sz="3200" i="1">
                              <a:latin typeface="Cambria Math" panose="02040503050406030204" pitchFamily="18" charset="0"/>
                            </a:rPr>
                            <m:t>𝑉</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𝑘𝑇</m:t>
                          </m:r>
                        </m:num>
                        <m:den>
                          <m:r>
                            <a:rPr lang="en-US" altLang="ja-JP" sz="3200" i="1">
                              <a:latin typeface="Cambria Math" panose="02040503050406030204" pitchFamily="18" charset="0"/>
                            </a:rPr>
                            <m:t>𝑍</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dirty="0"/>
              </a:p>
            </p:txBody>
          </p:sp>
        </mc:Choice>
        <mc:Fallback xmlns="">
          <p:sp>
            <p:nvSpPr>
              <p:cNvPr id="12" name="テキスト ボックス 11">
                <a:extLst>
                  <a:ext uri="{FF2B5EF4-FFF2-40B4-BE49-F238E27FC236}">
                    <a16:creationId xmlns:a16="http://schemas.microsoft.com/office/drawing/2014/main" id="{E6C87A61-9EF9-57F1-5E8E-B274D86832CB}"/>
                  </a:ext>
                </a:extLst>
              </p:cNvPr>
              <p:cNvSpPr txBox="1">
                <a:spLocks noRot="1" noChangeAspect="1" noMove="1" noResize="1" noEditPoints="1" noAdjustHandles="1" noChangeArrowheads="1" noChangeShapeType="1" noTextEdit="1"/>
              </p:cNvSpPr>
              <p:nvPr/>
            </p:nvSpPr>
            <p:spPr>
              <a:xfrm>
                <a:off x="1979712" y="5229200"/>
                <a:ext cx="4385496" cy="1028743"/>
              </a:xfrm>
              <a:prstGeom prst="rect">
                <a:avLst/>
              </a:prstGeom>
              <a:blipFill>
                <a:blip r:embed="rId4"/>
                <a:stretch>
                  <a:fillRect/>
                </a:stretch>
              </a:blipFill>
            </p:spPr>
            <p:txBody>
              <a:bodyPr/>
              <a:lstStyle/>
              <a:p>
                <a:r>
                  <a:rPr lang="ja-JP" altLang="en-US">
                    <a:noFill/>
                  </a:rPr>
                  <a:t> </a:t>
                </a:r>
              </a:p>
            </p:txBody>
          </p:sp>
        </mc:Fallback>
      </mc:AlternateContent>
      <p:sp>
        <p:nvSpPr>
          <p:cNvPr id="13" name="矢印: 右 12">
            <a:extLst>
              <a:ext uri="{FF2B5EF4-FFF2-40B4-BE49-F238E27FC236}">
                <a16:creationId xmlns:a16="http://schemas.microsoft.com/office/drawing/2014/main" id="{53B3FBBE-8961-1CF6-F700-5ED66972237C}"/>
              </a:ext>
            </a:extLst>
          </p:cNvPr>
          <p:cNvSpPr/>
          <p:nvPr/>
        </p:nvSpPr>
        <p:spPr>
          <a:xfrm>
            <a:off x="1187624" y="5589240"/>
            <a:ext cx="648072"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7795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8FE3C6-01B1-5CAD-4EB8-85796CAC3151}"/>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C3DCA1B-DBAE-DF96-20D5-A0BE40F90D99}"/>
                  </a:ext>
                </a:extLst>
              </p:cNvPr>
              <p:cNvSpPr txBox="1"/>
              <p:nvPr/>
            </p:nvSpPr>
            <p:spPr>
              <a:xfrm>
                <a:off x="683568" y="908720"/>
                <a:ext cx="936104" cy="1028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lang="ja-JP" altLang="en-US" sz="3200" dirty="0"/>
              </a:p>
            </p:txBody>
          </p:sp>
        </mc:Choice>
        <mc:Fallback xmlns="">
          <p:sp>
            <p:nvSpPr>
              <p:cNvPr id="4" name="テキスト ボックス 3">
                <a:extLst>
                  <a:ext uri="{FF2B5EF4-FFF2-40B4-BE49-F238E27FC236}">
                    <a16:creationId xmlns:a16="http://schemas.microsoft.com/office/drawing/2014/main" id="{6C3DCA1B-DBAE-DF96-20D5-A0BE40F90D99}"/>
                  </a:ext>
                </a:extLst>
              </p:cNvPr>
              <p:cNvSpPr txBox="1">
                <a:spLocks noRot="1" noChangeAspect="1" noMove="1" noResize="1" noEditPoints="1" noAdjustHandles="1" noChangeArrowheads="1" noChangeShapeType="1" noTextEdit="1"/>
              </p:cNvSpPr>
              <p:nvPr/>
            </p:nvSpPr>
            <p:spPr>
              <a:xfrm>
                <a:off x="683568" y="908720"/>
                <a:ext cx="936104" cy="1028743"/>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CED4A37-DF85-D007-1A19-2B640A4CD39E}"/>
              </a:ext>
            </a:extLst>
          </p:cNvPr>
          <p:cNvSpPr txBox="1"/>
          <p:nvPr/>
        </p:nvSpPr>
        <p:spPr>
          <a:xfrm>
            <a:off x="1763688" y="1268760"/>
            <a:ext cx="2492990" cy="400110"/>
          </a:xfrm>
          <a:prstGeom prst="rect">
            <a:avLst/>
          </a:prstGeom>
          <a:noFill/>
        </p:spPr>
        <p:txBody>
          <a:bodyPr wrap="none" rtlCol="0">
            <a:spAutoFit/>
          </a:bodyPr>
          <a:lstStyle/>
          <a:p>
            <a:r>
              <a:rPr kumimoji="1" lang="ja-JP" altLang="en-US" sz="2000" dirty="0"/>
              <a:t>この量を計算したい</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852B03C-1D7C-CC4B-3056-2EA9DA9037EF}"/>
                  </a:ext>
                </a:extLst>
              </p:cNvPr>
              <p:cNvSpPr txBox="1"/>
              <p:nvPr/>
            </p:nvSpPr>
            <p:spPr>
              <a:xfrm>
                <a:off x="755576" y="2132856"/>
                <a:ext cx="377488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exp</m:t>
                              </m:r>
                            </m:fName>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e>
                              </m:d>
                              <m:r>
                                <a:rPr kumimoji="1" lang="en-US" altLang="ja-JP" sz="3200" b="0" i="1" smtClean="0">
                                  <a:latin typeface="Cambria Math" panose="02040503050406030204" pitchFamily="18" charset="0"/>
                                </a:rPr>
                                <m:t>𝑑</m:t>
                              </m:r>
                              <m:r>
                                <m:rPr>
                                  <m:sty m:val="p"/>
                                </m:rPr>
                                <a:rPr kumimoji="1" lang="en-US" altLang="ja-JP" sz="3200" b="0" i="0" smtClean="0">
                                  <a:latin typeface="Cambria Math" panose="02040503050406030204" pitchFamily="18" charset="0"/>
                                </a:rPr>
                                <m:t>Γ</m:t>
                              </m:r>
                            </m:e>
                          </m:func>
                        </m:e>
                      </m:nary>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A852B03C-1D7C-CC4B-3056-2EA9DA9037EF}"/>
                  </a:ext>
                </a:extLst>
              </p:cNvPr>
              <p:cNvSpPr txBox="1">
                <a:spLocks noRot="1" noChangeAspect="1" noMove="1" noResize="1" noEditPoints="1" noAdjustHandles="1" noChangeArrowheads="1" noChangeShapeType="1" noTextEdit="1"/>
              </p:cNvSpPr>
              <p:nvPr/>
            </p:nvSpPr>
            <p:spPr>
              <a:xfrm>
                <a:off x="755576" y="2132856"/>
                <a:ext cx="3774880" cy="1384033"/>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49AB5AA-7E07-CEEA-4955-FE00B9E4A4FF}"/>
              </a:ext>
            </a:extLst>
          </p:cNvPr>
          <p:cNvSpPr txBox="1"/>
          <p:nvPr/>
        </p:nvSpPr>
        <p:spPr>
          <a:xfrm>
            <a:off x="4594005" y="2420888"/>
            <a:ext cx="4544834" cy="707886"/>
          </a:xfrm>
          <a:prstGeom prst="rect">
            <a:avLst/>
          </a:prstGeom>
          <a:noFill/>
        </p:spPr>
        <p:txBody>
          <a:bodyPr wrap="none" rtlCol="0">
            <a:spAutoFit/>
          </a:bodyPr>
          <a:lstStyle/>
          <a:p>
            <a:r>
              <a:rPr kumimoji="1" lang="ja-JP" altLang="en-US" sz="2000" dirty="0"/>
              <a:t>分配関数は陽に体積に依存しない</a:t>
            </a:r>
            <a:endParaRPr kumimoji="1" lang="en-US" altLang="ja-JP" sz="2000" dirty="0"/>
          </a:p>
          <a:p>
            <a:r>
              <a:rPr lang="ja-JP" altLang="en-US" sz="2000" dirty="0"/>
              <a:t>体積変化はハミルトニアンにのみ影響</a:t>
            </a:r>
            <a:endParaRPr kumimoji="1" lang="ja-JP" altLang="en-US" sz="2000" dirty="0"/>
          </a:p>
        </p:txBody>
      </p:sp>
      <p:sp>
        <p:nvSpPr>
          <p:cNvPr id="8" name="正方形/長方形 7">
            <a:extLst>
              <a:ext uri="{FF2B5EF4-FFF2-40B4-BE49-F238E27FC236}">
                <a16:creationId xmlns:a16="http://schemas.microsoft.com/office/drawing/2014/main" id="{1DB1E111-BB78-65EB-C28B-637794B28030}"/>
              </a:ext>
            </a:extLst>
          </p:cNvPr>
          <p:cNvSpPr/>
          <p:nvPr/>
        </p:nvSpPr>
        <p:spPr>
          <a:xfrm>
            <a:off x="1547664" y="5085184"/>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C64DF9C-16B6-831A-B8AF-4793E57B7E57}"/>
              </a:ext>
            </a:extLst>
          </p:cNvPr>
          <p:cNvSpPr txBox="1"/>
          <p:nvPr/>
        </p:nvSpPr>
        <p:spPr>
          <a:xfrm>
            <a:off x="1907704" y="4005064"/>
            <a:ext cx="6340197" cy="400110"/>
          </a:xfrm>
          <a:prstGeom prst="rect">
            <a:avLst/>
          </a:prstGeom>
          <a:noFill/>
        </p:spPr>
        <p:txBody>
          <a:bodyPr wrap="none" rtlCol="0">
            <a:spAutoFit/>
          </a:bodyPr>
          <a:lstStyle/>
          <a:p>
            <a:r>
              <a:rPr kumimoji="1" lang="ja-JP" altLang="en-US" sz="2000" dirty="0"/>
              <a:t>体積が変化したときのハミルトニアンの応答を調べる</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7CA1F18-C1C7-51AB-94E7-0508514E96BE}"/>
                  </a:ext>
                </a:extLst>
              </p:cNvPr>
              <p:cNvSpPr txBox="1"/>
              <p:nvPr/>
            </p:nvSpPr>
            <p:spPr>
              <a:xfrm>
                <a:off x="899592" y="3645024"/>
                <a:ext cx="936104" cy="1028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lang="ja-JP" altLang="en-US" sz="3200" dirty="0"/>
              </a:p>
            </p:txBody>
          </p:sp>
        </mc:Choice>
        <mc:Fallback xmlns="">
          <p:sp>
            <p:nvSpPr>
              <p:cNvPr id="10" name="テキスト ボックス 9">
                <a:extLst>
                  <a:ext uri="{FF2B5EF4-FFF2-40B4-BE49-F238E27FC236}">
                    <a16:creationId xmlns:a16="http://schemas.microsoft.com/office/drawing/2014/main" id="{97CA1F18-C1C7-51AB-94E7-0508514E96BE}"/>
                  </a:ext>
                </a:extLst>
              </p:cNvPr>
              <p:cNvSpPr txBox="1">
                <a:spLocks noRot="1" noChangeAspect="1" noMove="1" noResize="1" noEditPoints="1" noAdjustHandles="1" noChangeArrowheads="1" noChangeShapeType="1" noTextEdit="1"/>
              </p:cNvSpPr>
              <p:nvPr/>
            </p:nvSpPr>
            <p:spPr>
              <a:xfrm>
                <a:off x="899592" y="3645024"/>
                <a:ext cx="936104" cy="1028743"/>
              </a:xfrm>
              <a:prstGeom prst="rect">
                <a:avLst/>
              </a:prstGeom>
              <a:blipFill>
                <a:blip r:embed="rId4"/>
                <a:stretch>
                  <a:fillRect/>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24C6E775-580F-58A8-4A60-005FEC8B8A58}"/>
              </a:ext>
            </a:extLst>
          </p:cNvPr>
          <p:cNvGrpSpPr/>
          <p:nvPr/>
        </p:nvGrpSpPr>
        <p:grpSpPr>
          <a:xfrm>
            <a:off x="2483768" y="5085184"/>
            <a:ext cx="504056" cy="288032"/>
            <a:chOff x="5148064" y="2564904"/>
            <a:chExt cx="504056" cy="288032"/>
          </a:xfrm>
          <a:solidFill>
            <a:srgbClr val="011893"/>
          </a:solidFill>
        </p:grpSpPr>
        <p:sp>
          <p:nvSpPr>
            <p:cNvPr id="12" name="楕円 11">
              <a:extLst>
                <a:ext uri="{FF2B5EF4-FFF2-40B4-BE49-F238E27FC236}">
                  <a16:creationId xmlns:a16="http://schemas.microsoft.com/office/drawing/2014/main" id="{CC66FF24-E976-E867-3151-8C7BFFC9F7A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3F4DAADB-55E1-FFF7-B3A0-ECB9094802FE}"/>
                </a:ext>
              </a:extLst>
            </p:cNvPr>
            <p:cNvCxnSpPr>
              <a:stCxn id="1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79BEE9A4-7B14-F183-111B-1FA0A10878F4}"/>
              </a:ext>
            </a:extLst>
          </p:cNvPr>
          <p:cNvGrpSpPr/>
          <p:nvPr/>
        </p:nvGrpSpPr>
        <p:grpSpPr>
          <a:xfrm rot="18289369">
            <a:off x="1773803" y="5374318"/>
            <a:ext cx="504056" cy="288032"/>
            <a:chOff x="5148064" y="2564904"/>
            <a:chExt cx="504056" cy="288032"/>
          </a:xfrm>
          <a:solidFill>
            <a:srgbClr val="011893"/>
          </a:solidFill>
        </p:grpSpPr>
        <p:sp>
          <p:nvSpPr>
            <p:cNvPr id="15" name="楕円 14">
              <a:extLst>
                <a:ext uri="{FF2B5EF4-FFF2-40B4-BE49-F238E27FC236}">
                  <a16:creationId xmlns:a16="http://schemas.microsoft.com/office/drawing/2014/main" id="{434366FF-609A-4C53-EFCE-DAC6527ED27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1908DC1C-BBCF-1161-6764-2B4AFB6FE589}"/>
                </a:ext>
              </a:extLst>
            </p:cNvPr>
            <p:cNvCxnSpPr>
              <a:stCxn id="1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78A58B64-5585-D453-4A9D-D70FD4200C86}"/>
              </a:ext>
            </a:extLst>
          </p:cNvPr>
          <p:cNvGrpSpPr/>
          <p:nvPr/>
        </p:nvGrpSpPr>
        <p:grpSpPr>
          <a:xfrm rot="15972260">
            <a:off x="2464131" y="6066274"/>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BCC03BF4-47C0-59FD-21E2-443F6A36EE1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71152525-23FC-2B0C-FBEE-C985F8914549}"/>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F72B2901-8EF2-0B25-8CE3-CBE5A619143E}"/>
              </a:ext>
            </a:extLst>
          </p:cNvPr>
          <p:cNvGrpSpPr/>
          <p:nvPr/>
        </p:nvGrpSpPr>
        <p:grpSpPr>
          <a:xfrm rot="12022274">
            <a:off x="1510026" y="6028005"/>
            <a:ext cx="504056" cy="288032"/>
            <a:chOff x="5148064" y="2564904"/>
            <a:chExt cx="504056" cy="288032"/>
          </a:xfrm>
          <a:solidFill>
            <a:srgbClr val="011893"/>
          </a:solidFill>
        </p:grpSpPr>
        <p:sp>
          <p:nvSpPr>
            <p:cNvPr id="21" name="楕円 20">
              <a:extLst>
                <a:ext uri="{FF2B5EF4-FFF2-40B4-BE49-F238E27FC236}">
                  <a16:creationId xmlns:a16="http://schemas.microsoft.com/office/drawing/2014/main" id="{1F721A1E-534A-686E-0327-F21D6979F51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7A2BF628-BAF2-0C7A-6EF6-342EF9C8705F}"/>
                </a:ext>
              </a:extLst>
            </p:cNvPr>
            <p:cNvCxnSpPr>
              <a:stCxn id="2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5B53C234-BC91-9D98-1C83-C3B0FB9FA146}"/>
              </a:ext>
            </a:extLst>
          </p:cNvPr>
          <p:cNvGrpSpPr/>
          <p:nvPr/>
        </p:nvGrpSpPr>
        <p:grpSpPr>
          <a:xfrm rot="16951017">
            <a:off x="2498963" y="5506450"/>
            <a:ext cx="504056" cy="288032"/>
            <a:chOff x="5148064" y="2564904"/>
            <a:chExt cx="504056" cy="288032"/>
          </a:xfrm>
          <a:solidFill>
            <a:srgbClr val="011893"/>
          </a:solidFill>
        </p:grpSpPr>
        <p:sp>
          <p:nvSpPr>
            <p:cNvPr id="24" name="楕円 23">
              <a:extLst>
                <a:ext uri="{FF2B5EF4-FFF2-40B4-BE49-F238E27FC236}">
                  <a16:creationId xmlns:a16="http://schemas.microsoft.com/office/drawing/2014/main" id="{AE53B94C-B9E3-5156-D420-C7ADC2E3BEC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40852502-EED0-CC79-F079-82C6C000EEF2}"/>
                </a:ext>
              </a:extLst>
            </p:cNvPr>
            <p:cNvCxnSpPr>
              <a:stCxn id="2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6" name="グループ化 25">
            <a:extLst>
              <a:ext uri="{FF2B5EF4-FFF2-40B4-BE49-F238E27FC236}">
                <a16:creationId xmlns:a16="http://schemas.microsoft.com/office/drawing/2014/main" id="{2FC29234-3DEF-8B8C-6A1A-C4E4DC6ED8A0}"/>
              </a:ext>
            </a:extLst>
          </p:cNvPr>
          <p:cNvGrpSpPr/>
          <p:nvPr/>
        </p:nvGrpSpPr>
        <p:grpSpPr>
          <a:xfrm rot="4771280">
            <a:off x="1987142" y="5791249"/>
            <a:ext cx="504056" cy="288032"/>
            <a:chOff x="5148064" y="2564904"/>
            <a:chExt cx="504056" cy="288032"/>
          </a:xfrm>
          <a:solidFill>
            <a:srgbClr val="011893"/>
          </a:solidFill>
        </p:grpSpPr>
        <p:sp>
          <p:nvSpPr>
            <p:cNvPr id="27" name="楕円 26">
              <a:extLst>
                <a:ext uri="{FF2B5EF4-FFF2-40B4-BE49-F238E27FC236}">
                  <a16:creationId xmlns:a16="http://schemas.microsoft.com/office/drawing/2014/main" id="{8A14A913-5898-0DDA-B362-BDD6F66303E1}"/>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F28BDB0B-F5B1-A449-8B94-01307CE4E5A2}"/>
                </a:ext>
              </a:extLst>
            </p:cNvPr>
            <p:cNvCxnSpPr>
              <a:stCxn id="2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0" name="正方形/長方形 29">
            <a:extLst>
              <a:ext uri="{FF2B5EF4-FFF2-40B4-BE49-F238E27FC236}">
                <a16:creationId xmlns:a16="http://schemas.microsoft.com/office/drawing/2014/main" id="{7BE600AF-1228-5AAB-9AB9-ECED87AC4F85}"/>
              </a:ext>
            </a:extLst>
          </p:cNvPr>
          <p:cNvSpPr/>
          <p:nvPr/>
        </p:nvSpPr>
        <p:spPr>
          <a:xfrm>
            <a:off x="5508104" y="4797152"/>
            <a:ext cx="1791030" cy="17910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92ED65C1-30F1-A926-1FD2-9E2A746249B5}"/>
              </a:ext>
            </a:extLst>
          </p:cNvPr>
          <p:cNvGrpSpPr/>
          <p:nvPr/>
        </p:nvGrpSpPr>
        <p:grpSpPr>
          <a:xfrm>
            <a:off x="6672273" y="4879446"/>
            <a:ext cx="482845" cy="275911"/>
            <a:chOff x="5148064" y="2564904"/>
            <a:chExt cx="504056" cy="288032"/>
          </a:xfrm>
          <a:solidFill>
            <a:srgbClr val="011893"/>
          </a:solidFill>
        </p:grpSpPr>
        <p:sp>
          <p:nvSpPr>
            <p:cNvPr id="32" name="楕円 31">
              <a:extLst>
                <a:ext uri="{FF2B5EF4-FFF2-40B4-BE49-F238E27FC236}">
                  <a16:creationId xmlns:a16="http://schemas.microsoft.com/office/drawing/2014/main" id="{3F38407B-D421-0039-F9D5-4AE12B12BA12}"/>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C95D5FC7-679B-3B5F-6295-08F6385C10BF}"/>
                </a:ext>
              </a:extLst>
            </p:cNvPr>
            <p:cNvCxnSpPr>
              <a:stCxn id="3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4A6AA967-23AC-80A7-DF1C-8ADA767D9A1A}"/>
              </a:ext>
            </a:extLst>
          </p:cNvPr>
          <p:cNvGrpSpPr/>
          <p:nvPr/>
        </p:nvGrpSpPr>
        <p:grpSpPr>
          <a:xfrm rot="18289369">
            <a:off x="5786448" y="5143940"/>
            <a:ext cx="482845" cy="275911"/>
            <a:chOff x="5148064" y="2564904"/>
            <a:chExt cx="504056" cy="288032"/>
          </a:xfrm>
          <a:solidFill>
            <a:srgbClr val="011893"/>
          </a:solidFill>
        </p:grpSpPr>
        <p:sp>
          <p:nvSpPr>
            <p:cNvPr id="35" name="楕円 34">
              <a:extLst>
                <a:ext uri="{FF2B5EF4-FFF2-40B4-BE49-F238E27FC236}">
                  <a16:creationId xmlns:a16="http://schemas.microsoft.com/office/drawing/2014/main" id="{A2C5A587-8766-C296-298C-0DAE802474A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670320DC-F814-17BD-37AB-9D393B12FE8F}"/>
                </a:ext>
              </a:extLst>
            </p:cNvPr>
            <p:cNvCxnSpPr>
              <a:stCxn id="3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9C5BBE26-5506-D761-D0B6-27E6D9F0702D}"/>
              </a:ext>
            </a:extLst>
          </p:cNvPr>
          <p:cNvGrpSpPr/>
          <p:nvPr/>
        </p:nvGrpSpPr>
        <p:grpSpPr>
          <a:xfrm rot="15972260">
            <a:off x="6683569" y="6132989"/>
            <a:ext cx="482845" cy="275911"/>
            <a:chOff x="5148064" y="2564904"/>
            <a:chExt cx="504056" cy="288032"/>
          </a:xfrm>
          <a:solidFill>
            <a:srgbClr val="011893"/>
          </a:solidFill>
        </p:grpSpPr>
        <p:sp>
          <p:nvSpPr>
            <p:cNvPr id="38" name="楕円 37">
              <a:extLst>
                <a:ext uri="{FF2B5EF4-FFF2-40B4-BE49-F238E27FC236}">
                  <a16:creationId xmlns:a16="http://schemas.microsoft.com/office/drawing/2014/main" id="{71F24ACD-ECD6-76CA-19B3-2F8B7F4BA3E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1F2CA03C-C54B-DD30-0499-E59F79B9FB5E}"/>
                </a:ext>
              </a:extLst>
            </p:cNvPr>
            <p:cNvCxnSpPr>
              <a:stCxn id="3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ABB64EB0-5544-8363-2D80-E8384D9F98BD}"/>
              </a:ext>
            </a:extLst>
          </p:cNvPr>
          <p:cNvGrpSpPr/>
          <p:nvPr/>
        </p:nvGrpSpPr>
        <p:grpSpPr>
          <a:xfrm rot="12022274">
            <a:off x="5451475" y="5934778"/>
            <a:ext cx="482845" cy="275911"/>
            <a:chOff x="5148064" y="2564904"/>
            <a:chExt cx="504056" cy="288032"/>
          </a:xfrm>
          <a:solidFill>
            <a:srgbClr val="011893"/>
          </a:solidFill>
        </p:grpSpPr>
        <p:sp>
          <p:nvSpPr>
            <p:cNvPr id="41" name="楕円 40">
              <a:extLst>
                <a:ext uri="{FF2B5EF4-FFF2-40B4-BE49-F238E27FC236}">
                  <a16:creationId xmlns:a16="http://schemas.microsoft.com/office/drawing/2014/main" id="{BFA37DE1-36C2-F0D2-595A-0F195CBB2D4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BF9FC4B1-41FF-0846-EA1E-27EE033950AF}"/>
                </a:ext>
              </a:extLst>
            </p:cNvPr>
            <p:cNvCxnSpPr>
              <a:stCxn id="4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BBB39763-1B82-77F4-4D39-CBFD713FB032}"/>
              </a:ext>
            </a:extLst>
          </p:cNvPr>
          <p:cNvGrpSpPr/>
          <p:nvPr/>
        </p:nvGrpSpPr>
        <p:grpSpPr>
          <a:xfrm rot="16951017">
            <a:off x="6707402" y="5423577"/>
            <a:ext cx="482845" cy="275911"/>
            <a:chOff x="5148064" y="2564904"/>
            <a:chExt cx="504056" cy="288032"/>
          </a:xfrm>
          <a:solidFill>
            <a:srgbClr val="011893"/>
          </a:solidFill>
        </p:grpSpPr>
        <p:sp>
          <p:nvSpPr>
            <p:cNvPr id="44" name="楕円 43">
              <a:extLst>
                <a:ext uri="{FF2B5EF4-FFF2-40B4-BE49-F238E27FC236}">
                  <a16:creationId xmlns:a16="http://schemas.microsoft.com/office/drawing/2014/main" id="{79050845-FAAB-7F80-68DF-933365643C14}"/>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A0FAAA08-F60B-4964-8A40-44AAE97D1416}"/>
                </a:ext>
              </a:extLst>
            </p:cNvPr>
            <p:cNvCxnSpPr>
              <a:stCxn id="4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5358FB4B-176A-384E-0675-1A7B95390542}"/>
              </a:ext>
            </a:extLst>
          </p:cNvPr>
          <p:cNvGrpSpPr/>
          <p:nvPr/>
        </p:nvGrpSpPr>
        <p:grpSpPr>
          <a:xfrm rot="4771280">
            <a:off x="6099296" y="5794674"/>
            <a:ext cx="482845" cy="275911"/>
            <a:chOff x="5148064" y="2564904"/>
            <a:chExt cx="504056" cy="288032"/>
          </a:xfrm>
          <a:solidFill>
            <a:srgbClr val="011893"/>
          </a:solidFill>
        </p:grpSpPr>
        <p:sp>
          <p:nvSpPr>
            <p:cNvPr id="47" name="楕円 46">
              <a:extLst>
                <a:ext uri="{FF2B5EF4-FFF2-40B4-BE49-F238E27FC236}">
                  <a16:creationId xmlns:a16="http://schemas.microsoft.com/office/drawing/2014/main" id="{DBBE533C-D3C4-6DAE-E9AE-A211E09B9C6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a:extLst>
                <a:ext uri="{FF2B5EF4-FFF2-40B4-BE49-F238E27FC236}">
                  <a16:creationId xmlns:a16="http://schemas.microsoft.com/office/drawing/2014/main" id="{70394B49-AED5-683A-FBA3-4F32FD5D962D}"/>
                </a:ext>
              </a:extLst>
            </p:cNvPr>
            <p:cNvCxnSpPr>
              <a:stCxn id="4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51" name="直線矢印コネクタ 50">
            <a:extLst>
              <a:ext uri="{FF2B5EF4-FFF2-40B4-BE49-F238E27FC236}">
                <a16:creationId xmlns:a16="http://schemas.microsoft.com/office/drawing/2014/main" id="{D0BAB05B-2716-F2EE-AFD4-39A1715A705B}"/>
              </a:ext>
            </a:extLst>
          </p:cNvPr>
          <p:cNvCxnSpPr>
            <a:cxnSpLocks/>
          </p:cNvCxnSpPr>
          <p:nvPr/>
        </p:nvCxnSpPr>
        <p:spPr>
          <a:xfrm>
            <a:off x="1331640" y="5085184"/>
            <a:ext cx="0" cy="144016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08370FDB-36E0-3C73-3ED4-0A8BCDAD7528}"/>
              </a:ext>
            </a:extLst>
          </p:cNvPr>
          <p:cNvCxnSpPr>
            <a:cxnSpLocks/>
          </p:cNvCxnSpPr>
          <p:nvPr/>
        </p:nvCxnSpPr>
        <p:spPr>
          <a:xfrm>
            <a:off x="5282910" y="4787982"/>
            <a:ext cx="0" cy="1800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5F543BB9-98A5-5920-B3AB-5C38D90F7D7F}"/>
                  </a:ext>
                </a:extLst>
              </p:cNvPr>
              <p:cNvSpPr txBox="1"/>
              <p:nvPr/>
            </p:nvSpPr>
            <p:spPr>
              <a:xfrm>
                <a:off x="899592" y="5589240"/>
                <a:ext cx="3769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𝐿</m:t>
                      </m:r>
                    </m:oMath>
                  </m:oMathPara>
                </a14:m>
                <a:endParaRPr kumimoji="1" lang="ja-JP" altLang="en-US" dirty="0"/>
              </a:p>
            </p:txBody>
          </p:sp>
        </mc:Choice>
        <mc:Fallback xmlns="">
          <p:sp>
            <p:nvSpPr>
              <p:cNvPr id="55" name="テキスト ボックス 54">
                <a:extLst>
                  <a:ext uri="{FF2B5EF4-FFF2-40B4-BE49-F238E27FC236}">
                    <a16:creationId xmlns:a16="http://schemas.microsoft.com/office/drawing/2014/main" id="{5F543BB9-98A5-5920-B3AB-5C38D90F7D7F}"/>
                  </a:ext>
                </a:extLst>
              </p:cNvPr>
              <p:cNvSpPr txBox="1">
                <a:spLocks noRot="1" noChangeAspect="1" noMove="1" noResize="1" noEditPoints="1" noAdjustHandles="1" noChangeArrowheads="1" noChangeShapeType="1" noTextEdit="1"/>
              </p:cNvSpPr>
              <p:nvPr/>
            </p:nvSpPr>
            <p:spPr>
              <a:xfrm>
                <a:off x="899592" y="5589240"/>
                <a:ext cx="376962"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BAB6915-A930-36DE-B3AB-B0541278E158}"/>
                  </a:ext>
                </a:extLst>
              </p:cNvPr>
              <p:cNvSpPr txBox="1"/>
              <p:nvPr/>
            </p:nvSpPr>
            <p:spPr>
              <a:xfrm>
                <a:off x="4716016" y="5517232"/>
                <a:ext cx="5148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𝐿</m:t>
                      </m:r>
                    </m:oMath>
                  </m:oMathPara>
                </a14:m>
                <a:endParaRPr kumimoji="1" lang="ja-JP" altLang="en-US" dirty="0"/>
              </a:p>
            </p:txBody>
          </p:sp>
        </mc:Choice>
        <mc:Fallback xmlns="">
          <p:sp>
            <p:nvSpPr>
              <p:cNvPr id="56" name="テキスト ボックス 55">
                <a:extLst>
                  <a:ext uri="{FF2B5EF4-FFF2-40B4-BE49-F238E27FC236}">
                    <a16:creationId xmlns:a16="http://schemas.microsoft.com/office/drawing/2014/main" id="{4BAB6915-A930-36DE-B3AB-B0541278E158}"/>
                  </a:ext>
                </a:extLst>
              </p:cNvPr>
              <p:cNvSpPr txBox="1">
                <a:spLocks noRot="1" noChangeAspect="1" noMove="1" noResize="1" noEditPoints="1" noAdjustHandles="1" noChangeArrowheads="1" noChangeShapeType="1" noTextEdit="1"/>
              </p:cNvSpPr>
              <p:nvPr/>
            </p:nvSpPr>
            <p:spPr>
              <a:xfrm>
                <a:off x="4716016" y="5517232"/>
                <a:ext cx="514820" cy="369332"/>
              </a:xfrm>
              <a:prstGeom prst="rect">
                <a:avLst/>
              </a:prstGeom>
              <a:blipFill>
                <a:blip r:embed="rId6"/>
                <a:stretch>
                  <a:fillRect/>
                </a:stretch>
              </a:blipFill>
            </p:spPr>
            <p:txBody>
              <a:bodyPr/>
              <a:lstStyle/>
              <a:p>
                <a:r>
                  <a:rPr lang="ja-JP" altLang="en-US">
                    <a:noFill/>
                  </a:rPr>
                  <a:t> </a:t>
                </a:r>
              </a:p>
            </p:txBody>
          </p:sp>
        </mc:Fallback>
      </mc:AlternateContent>
      <p:sp>
        <p:nvSpPr>
          <p:cNvPr id="57" name="矢印: 右 56">
            <a:extLst>
              <a:ext uri="{FF2B5EF4-FFF2-40B4-BE49-F238E27FC236}">
                <a16:creationId xmlns:a16="http://schemas.microsoft.com/office/drawing/2014/main" id="{26FF1252-07E0-1004-741B-6587F42885DF}"/>
              </a:ext>
            </a:extLst>
          </p:cNvPr>
          <p:cNvSpPr/>
          <p:nvPr/>
        </p:nvSpPr>
        <p:spPr>
          <a:xfrm>
            <a:off x="3851920" y="5589240"/>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1D98D27F-FFCC-44CF-BBB6-1106E03707BA}"/>
                  </a:ext>
                </a:extLst>
              </p:cNvPr>
              <p:cNvSpPr txBox="1"/>
              <p:nvPr/>
            </p:nvSpPr>
            <p:spPr>
              <a:xfrm>
                <a:off x="3347864" y="5013176"/>
                <a:ext cx="1252843" cy="369332"/>
              </a:xfrm>
              <a:prstGeom prst="rect">
                <a:avLst/>
              </a:prstGeom>
              <a:noFill/>
            </p:spPr>
            <p:txBody>
              <a:bodyPr wrap="none" rtlCol="0">
                <a:spAutoFit/>
              </a:bodyPr>
              <a:lstStyle/>
              <a:p>
                <a:r>
                  <a:rPr lang="ja-JP" altLang="en-US" dirty="0"/>
                  <a:t>サイズ</a:t>
                </a:r>
                <a14:m>
                  <m:oMath xmlns:m="http://schemas.openxmlformats.org/officeDocument/2006/math">
                    <m:r>
                      <a:rPr lang="en-US" altLang="ja-JP" b="0" i="1" smtClean="0">
                        <a:latin typeface="Cambria Math" panose="02040503050406030204" pitchFamily="18" charset="0"/>
                      </a:rPr>
                      <m:t>𝛼</m:t>
                    </m:r>
                  </m:oMath>
                </a14:m>
                <a:r>
                  <a:rPr lang="ja-JP" altLang="en-US" dirty="0"/>
                  <a:t>倍</a:t>
                </a:r>
                <a:endParaRPr kumimoji="1" lang="ja-JP" altLang="en-US" dirty="0"/>
              </a:p>
            </p:txBody>
          </p:sp>
        </mc:Choice>
        <mc:Fallback xmlns="">
          <p:sp>
            <p:nvSpPr>
              <p:cNvPr id="58" name="テキスト ボックス 57">
                <a:extLst>
                  <a:ext uri="{FF2B5EF4-FFF2-40B4-BE49-F238E27FC236}">
                    <a16:creationId xmlns:a16="http://schemas.microsoft.com/office/drawing/2014/main" id="{1D98D27F-FFCC-44CF-BBB6-1106E03707BA}"/>
                  </a:ext>
                </a:extLst>
              </p:cNvPr>
              <p:cNvSpPr txBox="1">
                <a:spLocks noRot="1" noChangeAspect="1" noMove="1" noResize="1" noEditPoints="1" noAdjustHandles="1" noChangeArrowheads="1" noChangeShapeType="1" noTextEdit="1"/>
              </p:cNvSpPr>
              <p:nvPr/>
            </p:nvSpPr>
            <p:spPr>
              <a:xfrm>
                <a:off x="3347864" y="5013176"/>
                <a:ext cx="1252843" cy="369332"/>
              </a:xfrm>
              <a:prstGeom prst="rect">
                <a:avLst/>
              </a:prstGeom>
              <a:blipFill>
                <a:blip r:embed="rId7"/>
                <a:stretch>
                  <a:fillRect l="-3883" t="-11475" r="-3398"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29D9F5E1-2637-BBD4-B98B-53FFFC0AE057}"/>
                  </a:ext>
                </a:extLst>
              </p:cNvPr>
              <p:cNvSpPr txBox="1"/>
              <p:nvPr/>
            </p:nvSpPr>
            <p:spPr>
              <a:xfrm>
                <a:off x="3491880" y="6011996"/>
                <a:ext cx="1133837" cy="369332"/>
              </a:xfrm>
              <a:prstGeom prst="rect">
                <a:avLst/>
              </a:prstGeom>
              <a:noFill/>
            </p:spPr>
            <p:txBody>
              <a:bodyPr wrap="none" rtlCol="0">
                <a:spAutoFit/>
              </a:bodyPr>
              <a:lstStyle/>
              <a:p>
                <a:r>
                  <a:rPr lang="ja-JP" altLang="en-US" dirty="0"/>
                  <a:t>体積</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𝛼</m:t>
                        </m:r>
                      </m:e>
                      <m:sup>
                        <m:r>
                          <a:rPr lang="en-US" altLang="ja-JP" b="0" i="1" smtClean="0">
                            <a:latin typeface="Cambria Math" panose="02040503050406030204" pitchFamily="18" charset="0"/>
                          </a:rPr>
                          <m:t>3</m:t>
                        </m:r>
                      </m:sup>
                    </m:sSup>
                  </m:oMath>
                </a14:m>
                <a:r>
                  <a:rPr lang="ja-JP" altLang="en-US" dirty="0"/>
                  <a:t>倍</a:t>
                </a:r>
                <a:endParaRPr kumimoji="1" lang="ja-JP" altLang="en-US" dirty="0"/>
              </a:p>
            </p:txBody>
          </p:sp>
        </mc:Choice>
        <mc:Fallback xmlns="">
          <p:sp>
            <p:nvSpPr>
              <p:cNvPr id="59" name="テキスト ボックス 58">
                <a:extLst>
                  <a:ext uri="{FF2B5EF4-FFF2-40B4-BE49-F238E27FC236}">
                    <a16:creationId xmlns:a16="http://schemas.microsoft.com/office/drawing/2014/main" id="{29D9F5E1-2637-BBD4-B98B-53FFFC0AE057}"/>
                  </a:ext>
                </a:extLst>
              </p:cNvPr>
              <p:cNvSpPr txBox="1">
                <a:spLocks noRot="1" noChangeAspect="1" noMove="1" noResize="1" noEditPoints="1" noAdjustHandles="1" noChangeArrowheads="1" noChangeShapeType="1" noTextEdit="1"/>
              </p:cNvSpPr>
              <p:nvPr/>
            </p:nvSpPr>
            <p:spPr>
              <a:xfrm>
                <a:off x="3491880" y="6011996"/>
                <a:ext cx="1133837" cy="369332"/>
              </a:xfrm>
              <a:prstGeom prst="rect">
                <a:avLst/>
              </a:prstGeom>
              <a:blipFill>
                <a:blip r:embed="rId8"/>
                <a:stretch>
                  <a:fillRect l="-4839" t="-11475" r="-3226" b="-213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6259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4ADD5D-A24A-416C-AC18-6D72C2D8B7A4}"/>
              </a:ext>
            </a:extLst>
          </p:cNvPr>
          <p:cNvSpPr>
            <a:spLocks noGrp="1"/>
          </p:cNvSpPr>
          <p:nvPr>
            <p:ph type="body" sz="quarter" idx="10"/>
          </p:nvPr>
        </p:nvSpPr>
        <p:spPr/>
        <p:txBody>
          <a:bodyPr/>
          <a:lstStyle/>
          <a:p>
            <a:r>
              <a:rPr lang="ja-JP" altLang="en-US" dirty="0"/>
              <a:t>温度の測り方</a:t>
            </a:r>
            <a:endParaRPr kumimoji="1" lang="ja-JP" altLang="en-US" dirty="0"/>
          </a:p>
        </p:txBody>
      </p:sp>
      <p:pic>
        <p:nvPicPr>
          <p:cNvPr id="3" name="Picture 10" descr="いろいろな温度の温度計のイラスト3">
            <a:extLst>
              <a:ext uri="{FF2B5EF4-FFF2-40B4-BE49-F238E27FC236}">
                <a16:creationId xmlns:a16="http://schemas.microsoft.com/office/drawing/2014/main" id="{3FB3B638-9C3D-474D-92EE-A080DB582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00000">
            <a:off x="807475" y="996208"/>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AD2250A-A163-43EC-9CE1-E851D0E63155}"/>
              </a:ext>
            </a:extLst>
          </p:cNvPr>
          <p:cNvSpPr txBox="1"/>
          <p:nvPr/>
        </p:nvSpPr>
        <p:spPr>
          <a:xfrm>
            <a:off x="2300536" y="1268760"/>
            <a:ext cx="2339102" cy="523220"/>
          </a:xfrm>
          <a:prstGeom prst="rect">
            <a:avLst/>
          </a:prstGeom>
          <a:noFill/>
        </p:spPr>
        <p:txBody>
          <a:bodyPr wrap="none" rtlCol="0">
            <a:spAutoFit/>
          </a:bodyPr>
          <a:lstStyle/>
          <a:p>
            <a:r>
              <a:rPr kumimoji="1" lang="ja-JP" altLang="en-US" sz="2800" dirty="0">
                <a:solidFill>
                  <a:srgbClr val="011893"/>
                </a:solidFill>
              </a:rPr>
              <a:t>ガラス温度計</a:t>
            </a:r>
          </a:p>
        </p:txBody>
      </p:sp>
      <p:sp>
        <p:nvSpPr>
          <p:cNvPr id="5" name="テキスト ボックス 4">
            <a:extLst>
              <a:ext uri="{FF2B5EF4-FFF2-40B4-BE49-F238E27FC236}">
                <a16:creationId xmlns:a16="http://schemas.microsoft.com/office/drawing/2014/main" id="{D86D15A5-E3F6-4FA8-99C8-B28CFA4FCE03}"/>
              </a:ext>
            </a:extLst>
          </p:cNvPr>
          <p:cNvSpPr txBox="1"/>
          <p:nvPr/>
        </p:nvSpPr>
        <p:spPr>
          <a:xfrm>
            <a:off x="2339752" y="1772816"/>
            <a:ext cx="4493538" cy="523220"/>
          </a:xfrm>
          <a:prstGeom prst="rect">
            <a:avLst/>
          </a:prstGeom>
          <a:noFill/>
        </p:spPr>
        <p:txBody>
          <a:bodyPr wrap="none" rtlCol="0">
            <a:spAutoFit/>
          </a:bodyPr>
          <a:lstStyle/>
          <a:p>
            <a:r>
              <a:rPr kumimoji="1" lang="ja-JP" altLang="en-US" sz="2800" dirty="0"/>
              <a:t>液体の膨張による体積変化</a:t>
            </a:r>
          </a:p>
        </p:txBody>
      </p:sp>
      <p:pic>
        <p:nvPicPr>
          <p:cNvPr id="2050" name="Picture 2" descr="温度計・湿度計のイラスト">
            <a:extLst>
              <a:ext uri="{FF2B5EF4-FFF2-40B4-BE49-F238E27FC236}">
                <a16:creationId xmlns:a16="http://schemas.microsoft.com/office/drawing/2014/main" id="{A57777FE-EB9C-456D-B4DF-44D9DD0084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996952"/>
            <a:ext cx="1616968" cy="161696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A57C2AAF-16B0-4E36-8F03-66974A815E4D}"/>
              </a:ext>
            </a:extLst>
          </p:cNvPr>
          <p:cNvSpPr txBox="1"/>
          <p:nvPr/>
        </p:nvSpPr>
        <p:spPr>
          <a:xfrm>
            <a:off x="2444552" y="3068960"/>
            <a:ext cx="4374916" cy="523220"/>
          </a:xfrm>
          <a:prstGeom prst="rect">
            <a:avLst/>
          </a:prstGeom>
          <a:noFill/>
        </p:spPr>
        <p:txBody>
          <a:bodyPr wrap="none" rtlCol="0">
            <a:spAutoFit/>
          </a:bodyPr>
          <a:lstStyle/>
          <a:p>
            <a:r>
              <a:rPr kumimoji="1" lang="ja-JP" altLang="en-US" sz="2800" dirty="0">
                <a:solidFill>
                  <a:srgbClr val="011893"/>
                </a:solidFill>
              </a:rPr>
              <a:t>温湿度計</a:t>
            </a:r>
            <a:r>
              <a:rPr kumimoji="1" lang="en-US" altLang="ja-JP" sz="2800" dirty="0">
                <a:solidFill>
                  <a:srgbClr val="011893"/>
                </a:solidFill>
              </a:rPr>
              <a:t>(</a:t>
            </a:r>
            <a:r>
              <a:rPr kumimoji="1" lang="ja-JP" altLang="en-US" sz="2800" dirty="0">
                <a:solidFill>
                  <a:srgbClr val="011893"/>
                </a:solidFill>
              </a:rPr>
              <a:t>バイメタル方式</a:t>
            </a:r>
            <a:r>
              <a:rPr kumimoji="1" lang="en-US" altLang="ja-JP" sz="2800" dirty="0">
                <a:solidFill>
                  <a:srgbClr val="011893"/>
                </a:solidFill>
              </a:rPr>
              <a:t>)</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235CD837-A943-49CA-9484-D6203E27413E}"/>
              </a:ext>
            </a:extLst>
          </p:cNvPr>
          <p:cNvSpPr txBox="1"/>
          <p:nvPr/>
        </p:nvSpPr>
        <p:spPr>
          <a:xfrm>
            <a:off x="2483768" y="3573016"/>
            <a:ext cx="6336704" cy="954107"/>
          </a:xfrm>
          <a:prstGeom prst="rect">
            <a:avLst/>
          </a:prstGeom>
          <a:noFill/>
        </p:spPr>
        <p:txBody>
          <a:bodyPr wrap="square" rtlCol="0">
            <a:spAutoFit/>
          </a:bodyPr>
          <a:lstStyle/>
          <a:p>
            <a:r>
              <a:rPr kumimoji="1" lang="ja-JP" altLang="en-US" sz="2800" dirty="0"/>
              <a:t>熱膨張率の異なる</a:t>
            </a:r>
            <a:r>
              <a:rPr lang="ja-JP" altLang="en-US" sz="2800" dirty="0"/>
              <a:t>金属を貼り合わせたもの</a:t>
            </a:r>
            <a:endParaRPr kumimoji="1" lang="ja-JP" altLang="en-US" sz="2800" dirty="0"/>
          </a:p>
        </p:txBody>
      </p:sp>
      <p:pic>
        <p:nvPicPr>
          <p:cNvPr id="2054" name="Picture 6" descr="体温計のイラスト">
            <a:extLst>
              <a:ext uri="{FF2B5EF4-FFF2-40B4-BE49-F238E27FC236}">
                <a16:creationId xmlns:a16="http://schemas.microsoft.com/office/drawing/2014/main" id="{0656F5E7-AAD7-4013-B854-90F0742C4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725144"/>
            <a:ext cx="1688976" cy="1688976"/>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02D64BC5-0C25-4035-B9D7-E582989508B5}"/>
              </a:ext>
            </a:extLst>
          </p:cNvPr>
          <p:cNvSpPr txBox="1"/>
          <p:nvPr/>
        </p:nvSpPr>
        <p:spPr>
          <a:xfrm>
            <a:off x="2516560" y="5013176"/>
            <a:ext cx="5452134" cy="523220"/>
          </a:xfrm>
          <a:prstGeom prst="rect">
            <a:avLst/>
          </a:prstGeom>
          <a:noFill/>
        </p:spPr>
        <p:txBody>
          <a:bodyPr wrap="none" rtlCol="0">
            <a:spAutoFit/>
          </a:bodyPr>
          <a:lstStyle/>
          <a:p>
            <a:r>
              <a:rPr lang="ja-JP" altLang="en-US" sz="2800" dirty="0">
                <a:solidFill>
                  <a:srgbClr val="011893"/>
                </a:solidFill>
              </a:rPr>
              <a:t>デジタル体温計</a:t>
            </a:r>
            <a:r>
              <a:rPr lang="en-US" altLang="ja-JP" sz="2800" dirty="0">
                <a:solidFill>
                  <a:srgbClr val="011893"/>
                </a:solidFill>
              </a:rPr>
              <a:t>(</a:t>
            </a:r>
            <a:r>
              <a:rPr lang="ja-JP" altLang="en-US" sz="2800" dirty="0">
                <a:solidFill>
                  <a:srgbClr val="011893"/>
                </a:solidFill>
              </a:rPr>
              <a:t>サーミスタ方式</a:t>
            </a:r>
            <a:r>
              <a:rPr lang="en-US" altLang="ja-JP" sz="2800" dirty="0">
                <a:solidFill>
                  <a:srgbClr val="011893"/>
                </a:solidFill>
              </a:rPr>
              <a:t>)</a:t>
            </a:r>
            <a:endParaRPr kumimoji="1" lang="ja-JP" altLang="en-US" sz="2800" dirty="0">
              <a:solidFill>
                <a:srgbClr val="011893"/>
              </a:solidFill>
            </a:endParaRPr>
          </a:p>
        </p:txBody>
      </p:sp>
      <p:sp>
        <p:nvSpPr>
          <p:cNvPr id="12" name="テキスト ボックス 11">
            <a:extLst>
              <a:ext uri="{FF2B5EF4-FFF2-40B4-BE49-F238E27FC236}">
                <a16:creationId xmlns:a16="http://schemas.microsoft.com/office/drawing/2014/main" id="{C9BEFBA8-ED5D-4BBE-BEEE-6E7C711D083E}"/>
              </a:ext>
            </a:extLst>
          </p:cNvPr>
          <p:cNvSpPr txBox="1"/>
          <p:nvPr/>
        </p:nvSpPr>
        <p:spPr>
          <a:xfrm>
            <a:off x="2555776" y="5517232"/>
            <a:ext cx="5929828" cy="523220"/>
          </a:xfrm>
          <a:prstGeom prst="rect">
            <a:avLst/>
          </a:prstGeom>
          <a:noFill/>
        </p:spPr>
        <p:txBody>
          <a:bodyPr wrap="none" rtlCol="0">
            <a:spAutoFit/>
          </a:bodyPr>
          <a:lstStyle/>
          <a:p>
            <a:r>
              <a:rPr kumimoji="1" lang="ja-JP" altLang="en-US" sz="2800" dirty="0"/>
              <a:t>温度により抵抗が変わる物質を利用</a:t>
            </a:r>
          </a:p>
        </p:txBody>
      </p:sp>
    </p:spTree>
    <p:extLst>
      <p:ext uri="{BB962C8B-B14F-4D97-AF65-F5344CB8AC3E}">
        <p14:creationId xmlns:p14="http://schemas.microsoft.com/office/powerpoint/2010/main" val="17534502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4E7F32-524D-20AA-0DDC-50EAC4B3165C}"/>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A6EE57B-0347-3AC1-24A0-ECE6FD17E078}"/>
                  </a:ext>
                </a:extLst>
              </p:cNvPr>
              <p:cNvSpPr txBox="1"/>
              <p:nvPr/>
            </p:nvSpPr>
            <p:spPr>
              <a:xfrm>
                <a:off x="539552" y="1700808"/>
                <a:ext cx="3327258"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0A6EE57B-0347-3AC1-24A0-ECE6FD17E078}"/>
                  </a:ext>
                </a:extLst>
              </p:cNvPr>
              <p:cNvSpPr txBox="1">
                <a:spLocks noRot="1" noChangeAspect="1" noMove="1" noResize="1" noEditPoints="1" noAdjustHandles="1" noChangeArrowheads="1" noChangeShapeType="1" noTextEdit="1"/>
              </p:cNvSpPr>
              <p:nvPr/>
            </p:nvSpPr>
            <p:spPr>
              <a:xfrm>
                <a:off x="539552" y="1700808"/>
                <a:ext cx="3327258" cy="12225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8867D3C-BC18-7244-E12C-405B747EAC02}"/>
                  </a:ext>
                </a:extLst>
              </p:cNvPr>
              <p:cNvSpPr txBox="1"/>
              <p:nvPr/>
            </p:nvSpPr>
            <p:spPr>
              <a:xfrm>
                <a:off x="6516216" y="1340768"/>
                <a:ext cx="2520280" cy="9885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𝑑</m:t>
                      </m:r>
                      <m:r>
                        <m:rPr>
                          <m:sty m:val="p"/>
                        </m:rPr>
                        <a:rPr kumimoji="1" lang="en-US" altLang="ja-JP" sz="2400" b="0" i="0" smtClean="0">
                          <a:latin typeface="Cambria Math" panose="02040503050406030204" pitchFamily="18" charset="0"/>
                        </a:rPr>
                        <m:t>Γ</m:t>
                      </m:r>
                      <m:r>
                        <a:rPr kumimoji="1" lang="en-US" altLang="ja-JP" sz="2400" b="0" i="0"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m:t>
                              </m:r>
                            </m:sub>
                          </m:sSub>
                        </m:e>
                      </m:nary>
                    </m:oMath>
                  </m:oMathPara>
                </a14:m>
                <a:endParaRPr lang="ja-JP" altLang="en-US" sz="2400" dirty="0"/>
              </a:p>
            </p:txBody>
          </p:sp>
        </mc:Choice>
        <mc:Fallback xmlns="">
          <p:sp>
            <p:nvSpPr>
              <p:cNvPr id="5" name="テキスト ボックス 4">
                <a:extLst>
                  <a:ext uri="{FF2B5EF4-FFF2-40B4-BE49-F238E27FC236}">
                    <a16:creationId xmlns:a16="http://schemas.microsoft.com/office/drawing/2014/main" id="{B8867D3C-BC18-7244-E12C-405B747EAC02}"/>
                  </a:ext>
                </a:extLst>
              </p:cNvPr>
              <p:cNvSpPr txBox="1">
                <a:spLocks noRot="1" noChangeAspect="1" noMove="1" noResize="1" noEditPoints="1" noAdjustHandles="1" noChangeArrowheads="1" noChangeShapeType="1" noTextEdit="1"/>
              </p:cNvSpPr>
              <p:nvPr/>
            </p:nvSpPr>
            <p:spPr>
              <a:xfrm>
                <a:off x="6516216" y="1340768"/>
                <a:ext cx="2520280" cy="988540"/>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4CB33E67-03BC-16DC-6A06-134CE5CECBE8}"/>
              </a:ext>
            </a:extLst>
          </p:cNvPr>
          <p:cNvSpPr txBox="1"/>
          <p:nvPr/>
        </p:nvSpPr>
        <p:spPr>
          <a:xfrm>
            <a:off x="611560" y="1268760"/>
            <a:ext cx="3877985" cy="461665"/>
          </a:xfrm>
          <a:prstGeom prst="rect">
            <a:avLst/>
          </a:prstGeom>
          <a:noFill/>
        </p:spPr>
        <p:txBody>
          <a:bodyPr wrap="none" rtlCol="0">
            <a:spAutoFit/>
          </a:bodyPr>
          <a:lstStyle/>
          <a:p>
            <a:r>
              <a:rPr lang="ja-JP" altLang="en-US" sz="2400"/>
              <a:t>分配関数とハミルトニアン</a:t>
            </a:r>
            <a:endParaRPr kumimoji="1" lang="ja-JP" altLang="en-US" sz="2400"/>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2CEE64F-E1C4-4A77-C1AA-DE1515D6C4A3}"/>
                  </a:ext>
                </a:extLst>
              </p:cNvPr>
              <p:cNvSpPr txBox="1"/>
              <p:nvPr/>
            </p:nvSpPr>
            <p:spPr>
              <a:xfrm>
                <a:off x="539553" y="2924944"/>
                <a:ext cx="4968552" cy="1222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𝑍</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e>
                              </m:d>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dirty="0"/>
              </a:p>
            </p:txBody>
          </p:sp>
        </mc:Choice>
        <mc:Fallback xmlns="">
          <p:sp>
            <p:nvSpPr>
              <p:cNvPr id="32" name="テキスト ボックス 31">
                <a:extLst>
                  <a:ext uri="{FF2B5EF4-FFF2-40B4-BE49-F238E27FC236}">
                    <a16:creationId xmlns:a16="http://schemas.microsoft.com/office/drawing/2014/main" id="{52CEE64F-E1C4-4A77-C1AA-DE1515D6C4A3}"/>
                  </a:ext>
                </a:extLst>
              </p:cNvPr>
              <p:cNvSpPr txBox="1">
                <a:spLocks noRot="1" noChangeAspect="1" noMove="1" noResize="1" noEditPoints="1" noAdjustHandles="1" noChangeArrowheads="1" noChangeShapeType="1" noTextEdit="1"/>
              </p:cNvSpPr>
              <p:nvPr/>
            </p:nvSpPr>
            <p:spPr>
              <a:xfrm>
                <a:off x="539553" y="2924944"/>
                <a:ext cx="4968552"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27050AB1-18F5-4D56-485D-6F115D7406A1}"/>
                  </a:ext>
                </a:extLst>
              </p:cNvPr>
              <p:cNvSpPr txBox="1"/>
              <p:nvPr/>
            </p:nvSpPr>
            <p:spPr>
              <a:xfrm>
                <a:off x="539552" y="4221088"/>
                <a:ext cx="2141804"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𝑘𝑇</m:t>
                          </m:r>
                        </m:num>
                        <m:den>
                          <m:r>
                            <a:rPr lang="en-US" altLang="ja-JP" sz="3200" i="1">
                              <a:latin typeface="Cambria Math" panose="02040503050406030204" pitchFamily="18" charset="0"/>
                            </a:rPr>
                            <m:t>𝑍</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dirty="0"/>
              </a:p>
            </p:txBody>
          </p:sp>
        </mc:Choice>
        <mc:Fallback xmlns="">
          <p:sp>
            <p:nvSpPr>
              <p:cNvPr id="34" name="テキスト ボックス 33">
                <a:extLst>
                  <a:ext uri="{FF2B5EF4-FFF2-40B4-BE49-F238E27FC236}">
                    <a16:creationId xmlns:a16="http://schemas.microsoft.com/office/drawing/2014/main" id="{27050AB1-18F5-4D56-485D-6F115D7406A1}"/>
                  </a:ext>
                </a:extLst>
              </p:cNvPr>
              <p:cNvSpPr txBox="1">
                <a:spLocks noRot="1" noChangeAspect="1" noMove="1" noResize="1" noEditPoints="1" noAdjustHandles="1" noChangeArrowheads="1" noChangeShapeType="1" noTextEdit="1"/>
              </p:cNvSpPr>
              <p:nvPr/>
            </p:nvSpPr>
            <p:spPr>
              <a:xfrm>
                <a:off x="539552" y="4221088"/>
                <a:ext cx="2141804" cy="1028743"/>
              </a:xfrm>
              <a:prstGeom prst="rect">
                <a:avLst/>
              </a:prstGeom>
              <a:blipFill>
                <a:blip r:embed="rId5"/>
                <a:stretch>
                  <a:fillRect/>
                </a:stretch>
              </a:blipFill>
            </p:spPr>
            <p:txBody>
              <a:bodyPr/>
              <a:lstStyle/>
              <a:p>
                <a:r>
                  <a:rPr lang="ja-JP" altLang="en-US">
                    <a:noFill/>
                  </a:rPr>
                  <a:t> </a:t>
                </a:r>
              </a:p>
            </p:txBody>
          </p:sp>
        </mc:Fallback>
      </mc:AlternateContent>
      <p:cxnSp>
        <p:nvCxnSpPr>
          <p:cNvPr id="35" name="コネクタ: カギ線 34">
            <a:extLst>
              <a:ext uri="{FF2B5EF4-FFF2-40B4-BE49-F238E27FC236}">
                <a16:creationId xmlns:a16="http://schemas.microsoft.com/office/drawing/2014/main" id="{96F085DE-7440-2EBA-3942-6FE70B7EDFF4}"/>
              </a:ext>
            </a:extLst>
          </p:cNvPr>
          <p:cNvCxnSpPr>
            <a:cxnSpLocks/>
            <a:stCxn id="3" idx="3"/>
            <a:endCxn id="32" idx="3"/>
          </p:cNvCxnSpPr>
          <p:nvPr/>
        </p:nvCxnSpPr>
        <p:spPr>
          <a:xfrm>
            <a:off x="3866810" y="2312065"/>
            <a:ext cx="1641295" cy="1224136"/>
          </a:xfrm>
          <a:prstGeom prst="bentConnector3">
            <a:avLst>
              <a:gd name="adj1" fmla="val 113928"/>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2F21C994-AD9F-0719-69EF-998AFDE94788}"/>
              </a:ext>
            </a:extLst>
          </p:cNvPr>
          <p:cNvSpPr txBox="1"/>
          <p:nvPr/>
        </p:nvSpPr>
        <p:spPr>
          <a:xfrm>
            <a:off x="5868144" y="2636912"/>
            <a:ext cx="1031051" cy="369332"/>
          </a:xfrm>
          <a:prstGeom prst="rect">
            <a:avLst/>
          </a:prstGeom>
          <a:noFill/>
        </p:spPr>
        <p:txBody>
          <a:bodyPr wrap="none" rtlCol="0">
            <a:spAutoFit/>
          </a:bodyPr>
          <a:lstStyle/>
          <a:p>
            <a:r>
              <a:rPr kumimoji="1" lang="en-US" altLang="ja-JP"/>
              <a:t>V</a:t>
            </a:r>
            <a:r>
              <a:rPr kumimoji="1" lang="ja-JP" altLang="en-US" dirty="0"/>
              <a:t>で微分</a:t>
            </a:r>
          </a:p>
        </p:txBody>
      </p:sp>
      <p:sp>
        <p:nvSpPr>
          <p:cNvPr id="38" name="テキスト ボックス 37">
            <a:extLst>
              <a:ext uri="{FF2B5EF4-FFF2-40B4-BE49-F238E27FC236}">
                <a16:creationId xmlns:a16="http://schemas.microsoft.com/office/drawing/2014/main" id="{C0BB55EF-C819-9215-BE1B-6E5EDC2A2CC2}"/>
              </a:ext>
            </a:extLst>
          </p:cNvPr>
          <p:cNvSpPr txBox="1"/>
          <p:nvPr/>
        </p:nvSpPr>
        <p:spPr>
          <a:xfrm>
            <a:off x="2843808" y="4437112"/>
            <a:ext cx="1261884" cy="523220"/>
          </a:xfrm>
          <a:prstGeom prst="rect">
            <a:avLst/>
          </a:prstGeom>
          <a:noFill/>
        </p:spPr>
        <p:txBody>
          <a:bodyPr wrap="none" rtlCol="0">
            <a:spAutoFit/>
          </a:bodyPr>
          <a:lstStyle/>
          <a:p>
            <a:r>
              <a:rPr kumimoji="1" lang="ja-JP" altLang="en-US" sz="2800" dirty="0"/>
              <a:t>に代入</a:t>
            </a:r>
          </a:p>
        </p:txBody>
      </p:sp>
      <p:sp>
        <p:nvSpPr>
          <p:cNvPr id="39" name="四角形: 角を丸くする 38">
            <a:extLst>
              <a:ext uri="{FF2B5EF4-FFF2-40B4-BE49-F238E27FC236}">
                <a16:creationId xmlns:a16="http://schemas.microsoft.com/office/drawing/2014/main" id="{BD87ABB2-477A-F554-F2D7-6CC2AC21B402}"/>
              </a:ext>
            </a:extLst>
          </p:cNvPr>
          <p:cNvSpPr/>
          <p:nvPr/>
        </p:nvSpPr>
        <p:spPr>
          <a:xfrm>
            <a:off x="539552" y="2924944"/>
            <a:ext cx="648072"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E88602D8-E7D0-E33F-E1EC-F6D33FECDAA7}"/>
              </a:ext>
            </a:extLst>
          </p:cNvPr>
          <p:cNvSpPr/>
          <p:nvPr/>
        </p:nvSpPr>
        <p:spPr>
          <a:xfrm>
            <a:off x="1979712" y="4221088"/>
            <a:ext cx="648072"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コネクタ: カギ線 41">
            <a:extLst>
              <a:ext uri="{FF2B5EF4-FFF2-40B4-BE49-F238E27FC236}">
                <a16:creationId xmlns:a16="http://schemas.microsoft.com/office/drawing/2014/main" id="{7A5E84B1-E6BB-4751-6D68-B6256E4BF586}"/>
              </a:ext>
            </a:extLst>
          </p:cNvPr>
          <p:cNvCxnSpPr>
            <a:stCxn id="39" idx="2"/>
            <a:endCxn id="40" idx="0"/>
          </p:cNvCxnSpPr>
          <p:nvPr/>
        </p:nvCxnSpPr>
        <p:spPr>
          <a:xfrm rot="16200000" flipH="1">
            <a:off x="1439652" y="3356992"/>
            <a:ext cx="288032" cy="144016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A42292F2-2900-F59D-4ECD-EFBA817356FB}"/>
                  </a:ext>
                </a:extLst>
              </p:cNvPr>
              <p:cNvSpPr txBox="1"/>
              <p:nvPr/>
            </p:nvSpPr>
            <p:spPr>
              <a:xfrm>
                <a:off x="539552" y="5445224"/>
                <a:ext cx="6080767" cy="1270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𝑘𝑇</m:t>
                          </m:r>
                        </m:num>
                        <m:den>
                          <m:r>
                            <a:rPr lang="en-US" altLang="ja-JP" sz="2800" i="1">
                              <a:latin typeface="Cambria Math" panose="02040503050406030204" pitchFamily="18" charset="0"/>
                            </a:rPr>
                            <m:t>𝑍</m:t>
                          </m:r>
                        </m:den>
                      </m:f>
                      <m:nary>
                        <m:naryPr>
                          <m:limLoc m:val="undOvr"/>
                          <m:subHide m:val="on"/>
                          <m:supHide m:val="on"/>
                          <m:ctrlPr>
                            <a:rPr lang="en-US" altLang="ja-JP" sz="2800" i="1">
                              <a:latin typeface="Cambria Math" panose="02040503050406030204" pitchFamily="18" charset="0"/>
                            </a:rPr>
                          </m:ctrlPr>
                        </m:naryPr>
                        <m:sub/>
                        <m:sup/>
                        <m:e>
                          <m:func>
                            <m:funcPr>
                              <m:ctrlPr>
                                <a:rPr lang="en-US" altLang="ja-JP" sz="2800" i="1">
                                  <a:latin typeface="Cambria Math" panose="02040503050406030204" pitchFamily="18" charset="0"/>
                                </a:rPr>
                              </m:ctrlPr>
                            </m:funcPr>
                            <m:fNa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𝑉</m:t>
                                      </m:r>
                                    </m:den>
                                  </m:f>
                                </m:e>
                              </m:d>
                              <m:sSup>
                                <m:sSupPr>
                                  <m:ctrlPr>
                                    <a:rPr lang="en-US" altLang="ja-JP" sz="2800" b="0" i="1" smtClean="0">
                                      <a:latin typeface="Cambria Math" panose="02040503050406030204" pitchFamily="18" charset="0"/>
                                    </a:rPr>
                                  </m:ctrlPr>
                                </m:sSupPr>
                                <m:e>
                                  <m:r>
                                    <m:rPr>
                                      <m:sty m:val="p"/>
                                    </m:rPr>
                                    <a:rPr lang="en-US" altLang="ja-JP" sz="2800" b="0" i="0" smtClean="0">
                                      <a:latin typeface="Cambria Math" panose="02040503050406030204" pitchFamily="18" charset="0"/>
                                    </a:rPr>
                                    <m:t>e</m:t>
                                  </m:r>
                                </m:e>
                                <m:sup>
                                  <m:r>
                                    <a:rPr lang="en-US" altLang="ja-JP" sz="2800" b="0" i="0" smtClean="0">
                                      <a:latin typeface="Cambria Math" panose="02040503050406030204" pitchFamily="18" charset="0"/>
                                    </a:rPr>
                                    <m:t>−</m:t>
                                  </m:r>
                                  <m:r>
                                    <a:rPr lang="en-US" altLang="ja-JP" sz="2800" b="0" i="1" smtClean="0">
                                      <a:latin typeface="Cambria Math" panose="02040503050406030204" pitchFamily="18" charset="0"/>
                                    </a:rPr>
                                    <m:t>𝛽</m:t>
                                  </m:r>
                                  <m:r>
                                    <a:rPr lang="en-US" altLang="ja-JP" sz="2800" b="0" i="1" smtClean="0">
                                      <a:latin typeface="Cambria Math" panose="02040503050406030204" pitchFamily="18" charset="0"/>
                                    </a:rPr>
                                    <m:t>𝐻</m:t>
                                  </m:r>
                                </m:sup>
                              </m:sSup>
                            </m:fName>
                            <m:e>
                              <m:r>
                                <a:rPr lang="en-US" altLang="ja-JP" sz="2800" i="1">
                                  <a:latin typeface="Cambria Math" panose="02040503050406030204" pitchFamily="18" charset="0"/>
                                </a:rPr>
                                <m:t>𝑑</m:t>
                              </m:r>
                              <m:r>
                                <m:rPr>
                                  <m:sty m:val="p"/>
                                </m:rPr>
                                <a:rPr lang="en-US" altLang="ja-JP" sz="2800">
                                  <a:latin typeface="Cambria Math" panose="02040503050406030204" pitchFamily="18" charset="0"/>
                                </a:rPr>
                                <m:t>Γ</m:t>
                              </m:r>
                              <m:r>
                                <a:rPr lang="en-US" altLang="ja-JP" sz="2800" b="0" i="1" smtClean="0">
                                  <a:latin typeface="Cambria Math" panose="02040503050406030204" pitchFamily="18" charset="0"/>
                                </a:rPr>
                                <m:t>=−</m:t>
                              </m:r>
                            </m:e>
                          </m:func>
                          <m:d>
                            <m:dPr>
                              <m:begChr m:val="⟨"/>
                              <m:endChr m:val="⟩"/>
                              <m:ctrlPr>
                                <a:rPr lang="en-US" altLang="ja-JP" sz="2800" b="0" i="1" smtClean="0">
                                  <a:latin typeface="Cambria Math" panose="02040503050406030204" pitchFamily="18" charset="0"/>
                                </a:rPr>
                              </m:ctrlPr>
                            </m:dPr>
                            <m:e>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𝑉</m:t>
                                  </m:r>
                                </m:den>
                              </m:f>
                            </m:e>
                          </m:d>
                        </m:e>
                      </m:nary>
                    </m:oMath>
                  </m:oMathPara>
                </a14:m>
                <a:endParaRPr kumimoji="1" lang="ja-JP" altLang="en-US" sz="2800" dirty="0"/>
              </a:p>
            </p:txBody>
          </p:sp>
        </mc:Choice>
        <mc:Fallback xmlns="">
          <p:sp>
            <p:nvSpPr>
              <p:cNvPr id="43" name="テキスト ボックス 42">
                <a:extLst>
                  <a:ext uri="{FF2B5EF4-FFF2-40B4-BE49-F238E27FC236}">
                    <a16:creationId xmlns:a16="http://schemas.microsoft.com/office/drawing/2014/main" id="{A42292F2-2900-F59D-4ECD-EFBA817356FB}"/>
                  </a:ext>
                </a:extLst>
              </p:cNvPr>
              <p:cNvSpPr txBox="1">
                <a:spLocks noRot="1" noChangeAspect="1" noMove="1" noResize="1" noEditPoints="1" noAdjustHandles="1" noChangeArrowheads="1" noChangeShapeType="1" noTextEdit="1"/>
              </p:cNvSpPr>
              <p:nvPr/>
            </p:nvSpPr>
            <p:spPr>
              <a:xfrm>
                <a:off x="539552" y="5445224"/>
                <a:ext cx="6080767" cy="1270156"/>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0625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F04F1CE-B16F-DFFA-7E4F-4606B14F26E8}"/>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671C02A-5CBB-67A3-622C-20B851CC4793}"/>
                  </a:ext>
                </a:extLst>
              </p:cNvPr>
              <p:cNvSpPr txBox="1"/>
              <p:nvPr/>
            </p:nvSpPr>
            <p:spPr>
              <a:xfrm>
                <a:off x="395536" y="1052736"/>
                <a:ext cx="2326214"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0671C02A-5CBB-67A3-622C-20B851CC4793}"/>
                  </a:ext>
                </a:extLst>
              </p:cNvPr>
              <p:cNvSpPr txBox="1">
                <a:spLocks noRot="1" noChangeAspect="1" noMove="1" noResize="1" noEditPoints="1" noAdjustHandles="1" noChangeArrowheads="1" noChangeShapeType="1" noTextEdit="1"/>
              </p:cNvSpPr>
              <p:nvPr/>
            </p:nvSpPr>
            <p:spPr>
              <a:xfrm>
                <a:off x="395536" y="1052736"/>
                <a:ext cx="2326214" cy="134453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8D74A6E-E5B9-894E-4F05-1F4601A4E299}"/>
                  </a:ext>
                </a:extLst>
              </p:cNvPr>
              <p:cNvSpPr txBox="1"/>
              <p:nvPr/>
            </p:nvSpPr>
            <p:spPr>
              <a:xfrm>
                <a:off x="2843808" y="1484784"/>
                <a:ext cx="5981125" cy="400110"/>
              </a:xfrm>
              <a:prstGeom prst="rect">
                <a:avLst/>
              </a:prstGeom>
              <a:noFill/>
            </p:spPr>
            <p:txBody>
              <a:bodyPr wrap="none" rtlCol="0">
                <a:spAutoFit/>
              </a:bodyPr>
              <a:lstStyle/>
              <a:p>
                <a:r>
                  <a:rPr lang="ja-JP" altLang="en-US" sz="2000" dirty="0"/>
                  <a:t>を計算するために</a:t>
                </a:r>
                <a:r>
                  <a:rPr kumimoji="1" lang="ja-JP" altLang="en-US" sz="2000" dirty="0"/>
                  <a:t>空間を一様に</a:t>
                </a:r>
                <a14:m>
                  <m:oMath xmlns:m="http://schemas.openxmlformats.org/officeDocument/2006/math">
                    <m:r>
                      <a:rPr kumimoji="1" lang="en-US" altLang="ja-JP" sz="2000" b="0" i="1" smtClean="0">
                        <a:latin typeface="Cambria Math" panose="02040503050406030204" pitchFamily="18" charset="0"/>
                      </a:rPr>
                      <m:t>𝛼</m:t>
                    </m:r>
                    <m:r>
                      <a:rPr lang="ja-JP" altLang="en-US" sz="2000" i="1">
                        <a:latin typeface="Cambria Math" panose="02040503050406030204" pitchFamily="18" charset="0"/>
                      </a:rPr>
                      <m:t>倍</m:t>
                    </m:r>
                  </m:oMath>
                </a14:m>
                <a:r>
                  <a:rPr kumimoji="1" lang="ja-JP" altLang="en-US" sz="2000" dirty="0"/>
                  <a:t>にスケールする</a:t>
                </a:r>
              </a:p>
            </p:txBody>
          </p:sp>
        </mc:Choice>
        <mc:Fallback xmlns="">
          <p:sp>
            <p:nvSpPr>
              <p:cNvPr id="5" name="テキスト ボックス 4">
                <a:extLst>
                  <a:ext uri="{FF2B5EF4-FFF2-40B4-BE49-F238E27FC236}">
                    <a16:creationId xmlns:a16="http://schemas.microsoft.com/office/drawing/2014/main" id="{C8D74A6E-E5B9-894E-4F05-1F4601A4E299}"/>
                  </a:ext>
                </a:extLst>
              </p:cNvPr>
              <p:cNvSpPr txBox="1">
                <a:spLocks noRot="1" noChangeAspect="1" noMove="1" noResize="1" noEditPoints="1" noAdjustHandles="1" noChangeArrowheads="1" noChangeShapeType="1" noTextEdit="1"/>
              </p:cNvSpPr>
              <p:nvPr/>
            </p:nvSpPr>
            <p:spPr>
              <a:xfrm>
                <a:off x="2843808" y="1484784"/>
                <a:ext cx="5981125" cy="400110"/>
              </a:xfrm>
              <a:prstGeom prst="rect">
                <a:avLst/>
              </a:prstGeom>
              <a:blipFill>
                <a:blip r:embed="rId3"/>
                <a:stretch>
                  <a:fillRect l="-1121" t="-12308" r="-102" b="-2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F59C556-07B2-D1C5-B155-04A61CE80B1B}"/>
                  </a:ext>
                </a:extLst>
              </p:cNvPr>
              <p:cNvSpPr txBox="1"/>
              <p:nvPr/>
            </p:nvSpPr>
            <p:spPr>
              <a:xfrm>
                <a:off x="827584" y="3645024"/>
                <a:ext cx="16149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2F59C556-07B2-D1C5-B155-04A61CE80B1B}"/>
                  </a:ext>
                </a:extLst>
              </p:cNvPr>
              <p:cNvSpPr txBox="1">
                <a:spLocks noRot="1" noChangeAspect="1" noMove="1" noResize="1" noEditPoints="1" noAdjustHandles="1" noChangeArrowheads="1" noChangeShapeType="1" noTextEdit="1"/>
              </p:cNvSpPr>
              <p:nvPr/>
            </p:nvSpPr>
            <p:spPr>
              <a:xfrm>
                <a:off x="827584" y="3645024"/>
                <a:ext cx="1614929"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A849B4C-C79F-117D-2427-CF0F239B79DE}"/>
                  </a:ext>
                </a:extLst>
              </p:cNvPr>
              <p:cNvSpPr txBox="1"/>
              <p:nvPr/>
            </p:nvSpPr>
            <p:spPr>
              <a:xfrm>
                <a:off x="6444208" y="3573016"/>
                <a:ext cx="179523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1A849B4C-C79F-117D-2427-CF0F239B79DE}"/>
                  </a:ext>
                </a:extLst>
              </p:cNvPr>
              <p:cNvSpPr txBox="1">
                <a:spLocks noRot="1" noChangeAspect="1" noMove="1" noResize="1" noEditPoints="1" noAdjustHandles="1" noChangeArrowheads="1" noChangeShapeType="1" noTextEdit="1"/>
              </p:cNvSpPr>
              <p:nvPr/>
            </p:nvSpPr>
            <p:spPr>
              <a:xfrm>
                <a:off x="6444208" y="3573016"/>
                <a:ext cx="1795235"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9EC58C4-6D45-4F53-866C-F066592D406D}"/>
                  </a:ext>
                </a:extLst>
              </p:cNvPr>
              <p:cNvSpPr txBox="1"/>
              <p:nvPr/>
            </p:nvSpPr>
            <p:spPr>
              <a:xfrm>
                <a:off x="4067944" y="3356992"/>
                <a:ext cx="16149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49EC58C4-6D45-4F53-866C-F066592D406D}"/>
                  </a:ext>
                </a:extLst>
              </p:cNvPr>
              <p:cNvSpPr txBox="1">
                <a:spLocks noRot="1" noChangeAspect="1" noMove="1" noResize="1" noEditPoints="1" noAdjustHandles="1" noChangeArrowheads="1" noChangeShapeType="1" noTextEdit="1"/>
              </p:cNvSpPr>
              <p:nvPr/>
            </p:nvSpPr>
            <p:spPr>
              <a:xfrm>
                <a:off x="4067944" y="3356992"/>
                <a:ext cx="1614929"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B7E865B-B7F6-169F-2272-481D0A662123}"/>
                  </a:ext>
                </a:extLst>
              </p:cNvPr>
              <p:cNvSpPr txBox="1"/>
              <p:nvPr/>
            </p:nvSpPr>
            <p:spPr>
              <a:xfrm>
                <a:off x="4067944" y="3933056"/>
                <a:ext cx="1567031" cy="9843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𝐿</m:t>
                          </m:r>
                        </m:num>
                        <m:den>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den>
                      </m:f>
                    </m:oMath>
                  </m:oMathPara>
                </a14:m>
                <a:endParaRPr kumimoji="1" lang="ja-JP" altLang="en-US" sz="2800" dirty="0"/>
              </a:p>
            </p:txBody>
          </p:sp>
        </mc:Choice>
        <mc:Fallback xmlns="">
          <p:sp>
            <p:nvSpPr>
              <p:cNvPr id="10" name="テキスト ボックス 9">
                <a:extLst>
                  <a:ext uri="{FF2B5EF4-FFF2-40B4-BE49-F238E27FC236}">
                    <a16:creationId xmlns:a16="http://schemas.microsoft.com/office/drawing/2014/main" id="{4B7E865B-B7F6-169F-2272-481D0A662123}"/>
                  </a:ext>
                </a:extLst>
              </p:cNvPr>
              <p:cNvSpPr txBox="1">
                <a:spLocks noRot="1" noChangeAspect="1" noMove="1" noResize="1" noEditPoints="1" noAdjustHandles="1" noChangeArrowheads="1" noChangeShapeType="1" noTextEdit="1"/>
              </p:cNvSpPr>
              <p:nvPr/>
            </p:nvSpPr>
            <p:spPr>
              <a:xfrm>
                <a:off x="4067944" y="3933056"/>
                <a:ext cx="1567031" cy="984372"/>
              </a:xfrm>
              <a:prstGeom prst="rect">
                <a:avLst/>
              </a:prstGeom>
              <a:blipFill>
                <a:blip r:embed="rId7"/>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2B2C9624-EA98-9282-357C-9617C7AD0793}"/>
              </a:ext>
            </a:extLst>
          </p:cNvPr>
          <p:cNvSpPr/>
          <p:nvPr/>
        </p:nvSpPr>
        <p:spPr>
          <a:xfrm>
            <a:off x="5868144" y="3717032"/>
            <a:ext cx="432048" cy="49166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7E5E565-144C-8985-6AE7-0688C18B50DA}"/>
              </a:ext>
            </a:extLst>
          </p:cNvPr>
          <p:cNvSpPr txBox="1"/>
          <p:nvPr/>
        </p:nvSpPr>
        <p:spPr>
          <a:xfrm>
            <a:off x="6372200" y="4221088"/>
            <a:ext cx="2492990" cy="646331"/>
          </a:xfrm>
          <a:prstGeom prst="rect">
            <a:avLst/>
          </a:prstGeom>
          <a:noFill/>
        </p:spPr>
        <p:txBody>
          <a:bodyPr wrap="none" rtlCol="0">
            <a:spAutoFit/>
          </a:bodyPr>
          <a:lstStyle/>
          <a:p>
            <a:r>
              <a:rPr lang="ja-JP" altLang="en-US" dirty="0"/>
              <a:t>座標とスケーリングが</a:t>
            </a:r>
            <a:endParaRPr lang="en-US" altLang="ja-JP" dirty="0"/>
          </a:p>
          <a:p>
            <a:r>
              <a:rPr kumimoji="1" lang="ja-JP" altLang="en-US" dirty="0"/>
              <a:t>異なることに注意</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593C73-380E-E8F5-1ADE-218D30A19673}"/>
                  </a:ext>
                </a:extLst>
              </p:cNvPr>
              <p:cNvSpPr txBox="1"/>
              <p:nvPr/>
            </p:nvSpPr>
            <p:spPr>
              <a:xfrm>
                <a:off x="899592" y="5589240"/>
                <a:ext cx="16564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𝑉</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3</m:t>
                          </m:r>
                        </m:sup>
                      </m:sSup>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14" name="テキスト ボックス 13">
                <a:extLst>
                  <a:ext uri="{FF2B5EF4-FFF2-40B4-BE49-F238E27FC236}">
                    <a16:creationId xmlns:a16="http://schemas.microsoft.com/office/drawing/2014/main" id="{F1593C73-380E-E8F5-1ADE-218D30A19673}"/>
                  </a:ext>
                </a:extLst>
              </p:cNvPr>
              <p:cNvSpPr txBox="1">
                <a:spLocks noRot="1" noChangeAspect="1" noMove="1" noResize="1" noEditPoints="1" noAdjustHandles="1" noChangeArrowheads="1" noChangeShapeType="1" noTextEdit="1"/>
              </p:cNvSpPr>
              <p:nvPr/>
            </p:nvSpPr>
            <p:spPr>
              <a:xfrm>
                <a:off x="899592" y="5589240"/>
                <a:ext cx="1656479" cy="52322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0EE9176-10E5-4E46-5DB8-1BD72E08663E}"/>
                  </a:ext>
                </a:extLst>
              </p:cNvPr>
              <p:cNvSpPr txBox="1"/>
              <p:nvPr/>
            </p:nvSpPr>
            <p:spPr>
              <a:xfrm>
                <a:off x="3635896" y="5517232"/>
                <a:ext cx="2063642"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𝑑𝑉</m:t>
                          </m:r>
                        </m:num>
                        <m:den>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den>
                      </m:f>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15" name="テキスト ボックス 14">
                <a:extLst>
                  <a:ext uri="{FF2B5EF4-FFF2-40B4-BE49-F238E27FC236}">
                    <a16:creationId xmlns:a16="http://schemas.microsoft.com/office/drawing/2014/main" id="{70EE9176-10E5-4E46-5DB8-1BD72E08663E}"/>
                  </a:ext>
                </a:extLst>
              </p:cNvPr>
              <p:cNvSpPr txBox="1">
                <a:spLocks noRot="1" noChangeAspect="1" noMove="1" noResize="1" noEditPoints="1" noAdjustHandles="1" noChangeArrowheads="1" noChangeShapeType="1" noTextEdit="1"/>
              </p:cNvSpPr>
              <p:nvPr/>
            </p:nvSpPr>
            <p:spPr>
              <a:xfrm>
                <a:off x="3635896" y="5517232"/>
                <a:ext cx="2063642" cy="910377"/>
              </a:xfrm>
              <a:prstGeom prst="rect">
                <a:avLst/>
              </a:prstGeom>
              <a:blipFill>
                <a:blip r:embed="rId9"/>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0F2D7153-D7F7-B8A8-CEBE-6ABE0CE31768}"/>
              </a:ext>
            </a:extLst>
          </p:cNvPr>
          <p:cNvSpPr txBox="1"/>
          <p:nvPr/>
        </p:nvSpPr>
        <p:spPr>
          <a:xfrm>
            <a:off x="467544" y="2708920"/>
            <a:ext cx="2954655" cy="461665"/>
          </a:xfrm>
          <a:prstGeom prst="rect">
            <a:avLst/>
          </a:prstGeom>
          <a:noFill/>
        </p:spPr>
        <p:txBody>
          <a:bodyPr wrap="none" rtlCol="0">
            <a:spAutoFit/>
          </a:bodyPr>
          <a:lstStyle/>
          <a:p>
            <a:r>
              <a:rPr kumimoji="1" lang="ja-JP" altLang="en-US" sz="2400" dirty="0"/>
              <a:t>座標と運動量の変化</a:t>
            </a:r>
          </a:p>
        </p:txBody>
      </p:sp>
      <p:sp>
        <p:nvSpPr>
          <p:cNvPr id="17" name="テキスト ボックス 16">
            <a:extLst>
              <a:ext uri="{FF2B5EF4-FFF2-40B4-BE49-F238E27FC236}">
                <a16:creationId xmlns:a16="http://schemas.microsoft.com/office/drawing/2014/main" id="{12ED92BA-F6D9-5AD8-C56E-C2EF1B7E8826}"/>
              </a:ext>
            </a:extLst>
          </p:cNvPr>
          <p:cNvSpPr txBox="1"/>
          <p:nvPr/>
        </p:nvSpPr>
        <p:spPr>
          <a:xfrm>
            <a:off x="467544" y="4941168"/>
            <a:ext cx="1415772" cy="461665"/>
          </a:xfrm>
          <a:prstGeom prst="rect">
            <a:avLst/>
          </a:prstGeom>
          <a:noFill/>
        </p:spPr>
        <p:txBody>
          <a:bodyPr wrap="none" rtlCol="0">
            <a:spAutoFit/>
          </a:bodyPr>
          <a:lstStyle/>
          <a:p>
            <a:r>
              <a:rPr lang="ja-JP" altLang="en-US" sz="2400" dirty="0"/>
              <a:t>体積変化</a:t>
            </a:r>
            <a:endParaRPr kumimoji="1" lang="ja-JP" altLang="en-US" sz="2400" dirty="0"/>
          </a:p>
        </p:txBody>
      </p:sp>
    </p:spTree>
    <p:extLst>
      <p:ext uri="{BB962C8B-B14F-4D97-AF65-F5344CB8AC3E}">
        <p14:creationId xmlns:p14="http://schemas.microsoft.com/office/powerpoint/2010/main" val="265590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2C28AF-EFC6-04BC-044D-09DAC4023A2C}"/>
              </a:ext>
            </a:extLst>
          </p:cNvPr>
          <p:cNvSpPr>
            <a:spLocks noGrp="1"/>
          </p:cNvSpPr>
          <p:nvPr>
            <p:ph type="body" sz="quarter" idx="10"/>
          </p:nvPr>
        </p:nvSpPr>
        <p:spPr/>
        <p:txBody>
          <a:bodyPr/>
          <a:lstStyle/>
          <a:p>
            <a:r>
              <a:rPr kumimoji="1" lang="ja-JP" altLang="en-US" dirty="0"/>
              <a:t>分配関数からの圧力定義</a:t>
            </a:r>
          </a:p>
        </p:txBody>
      </p:sp>
      <p:sp>
        <p:nvSpPr>
          <p:cNvPr id="3" name="テキスト ボックス 2">
            <a:extLst>
              <a:ext uri="{FF2B5EF4-FFF2-40B4-BE49-F238E27FC236}">
                <a16:creationId xmlns:a16="http://schemas.microsoft.com/office/drawing/2014/main" id="{29DA1DFD-6BC3-2556-7DAA-BB0EEF645D61}"/>
              </a:ext>
            </a:extLst>
          </p:cNvPr>
          <p:cNvSpPr txBox="1"/>
          <p:nvPr/>
        </p:nvSpPr>
        <p:spPr>
          <a:xfrm>
            <a:off x="467544" y="1268760"/>
            <a:ext cx="3877985" cy="461665"/>
          </a:xfrm>
          <a:prstGeom prst="rect">
            <a:avLst/>
          </a:prstGeom>
          <a:noFill/>
        </p:spPr>
        <p:txBody>
          <a:bodyPr wrap="none" rtlCol="0">
            <a:spAutoFit/>
          </a:bodyPr>
          <a:lstStyle/>
          <a:p>
            <a:r>
              <a:rPr kumimoji="1" lang="ja-JP" altLang="en-US" sz="2400" dirty="0"/>
              <a:t>もともとのハミルトニアン</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037508-2791-D092-B1AF-7A3BFA8E5B5F}"/>
                  </a:ext>
                </a:extLst>
              </p:cNvPr>
              <p:cNvSpPr txBox="1"/>
              <p:nvPr/>
            </p:nvSpPr>
            <p:spPr>
              <a:xfrm>
                <a:off x="1763688" y="1628800"/>
                <a:ext cx="6321025"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d>
                        <m:dPr>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e>
                          </m:d>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13037508-2791-D092-B1AF-7A3BFA8E5B5F}"/>
                  </a:ext>
                </a:extLst>
              </p:cNvPr>
              <p:cNvSpPr txBox="1">
                <a:spLocks noRot="1" noChangeAspect="1" noMove="1" noResize="1" noEditPoints="1" noAdjustHandles="1" noChangeArrowheads="1" noChangeShapeType="1" noTextEdit="1"/>
              </p:cNvSpPr>
              <p:nvPr/>
            </p:nvSpPr>
            <p:spPr>
              <a:xfrm>
                <a:off x="1763688" y="1628800"/>
                <a:ext cx="6321025" cy="1073499"/>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12A44F7-C6B7-6238-FD62-2BF35E5AE544}"/>
              </a:ext>
            </a:extLst>
          </p:cNvPr>
          <p:cNvSpPr txBox="1"/>
          <p:nvPr/>
        </p:nvSpPr>
        <p:spPr>
          <a:xfrm>
            <a:off x="539552" y="2852936"/>
            <a:ext cx="4493538" cy="461665"/>
          </a:xfrm>
          <a:prstGeom prst="rect">
            <a:avLst/>
          </a:prstGeom>
          <a:noFill/>
        </p:spPr>
        <p:txBody>
          <a:bodyPr wrap="none" rtlCol="0">
            <a:spAutoFit/>
          </a:bodyPr>
          <a:lstStyle/>
          <a:p>
            <a:r>
              <a:rPr lang="ja-JP" altLang="en-US" sz="2400" dirty="0"/>
              <a:t>スケールされた</a:t>
            </a:r>
            <a:r>
              <a:rPr kumimoji="1" lang="ja-JP" altLang="en-US" sz="2400" dirty="0"/>
              <a:t>ハミルトニアン</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D92F184-3F9D-1C6E-6392-5CE009BE9D94}"/>
                  </a:ext>
                </a:extLst>
              </p:cNvPr>
              <p:cNvSpPr txBox="1"/>
              <p:nvPr/>
            </p:nvSpPr>
            <p:spPr>
              <a:xfrm>
                <a:off x="1763688" y="3429000"/>
                <a:ext cx="4302396"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7D92F184-3F9D-1C6E-6392-5CE009BE9D94}"/>
                  </a:ext>
                </a:extLst>
              </p:cNvPr>
              <p:cNvSpPr txBox="1">
                <a:spLocks noRot="1" noChangeAspect="1" noMove="1" noResize="1" noEditPoints="1" noAdjustHandles="1" noChangeArrowheads="1" noChangeShapeType="1" noTextEdit="1"/>
              </p:cNvSpPr>
              <p:nvPr/>
            </p:nvSpPr>
            <p:spPr>
              <a:xfrm>
                <a:off x="1763688" y="3429000"/>
                <a:ext cx="4302396" cy="107349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9FDF603-5462-085B-29D9-4654E71EDCD2}"/>
                  </a:ext>
                </a:extLst>
              </p:cNvPr>
              <p:cNvSpPr txBox="1"/>
              <p:nvPr/>
            </p:nvSpPr>
            <p:spPr>
              <a:xfrm>
                <a:off x="1907704" y="5301208"/>
                <a:ext cx="4862357"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r>
                        <a:rPr kumimoji="1" lang="en-US" altLang="ja-JP" sz="2800" b="0" i="1" smtClean="0">
                          <a:latin typeface="Cambria Math" panose="02040503050406030204" pitchFamily="18" charset="0"/>
                        </a:rPr>
                        <m:t>=</m:t>
                      </m:r>
                      <m:limLow>
                        <m:limLowPr>
                          <m:ctrlPr>
                            <a:rPr lang="en-US" altLang="ja-JP" sz="2800" i="1">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𝑑𝑉</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𝑉</m:t>
                          </m:r>
                        </m:den>
                      </m:f>
                      <m:limLow>
                        <m:limLowPr>
                          <m:ctrlPr>
                            <a:rPr lang="en-US" altLang="ja-JP" sz="2800" i="1">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𝛼</m:t>
                          </m:r>
                        </m:den>
                      </m:f>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89FDF603-5462-085B-29D9-4654E71EDCD2}"/>
                  </a:ext>
                </a:extLst>
              </p:cNvPr>
              <p:cNvSpPr txBox="1">
                <a:spLocks noRot="1" noChangeAspect="1" noMove="1" noResize="1" noEditPoints="1" noAdjustHandles="1" noChangeArrowheads="1" noChangeShapeType="1" noTextEdit="1"/>
              </p:cNvSpPr>
              <p:nvPr/>
            </p:nvSpPr>
            <p:spPr>
              <a:xfrm>
                <a:off x="1907704" y="5301208"/>
                <a:ext cx="4862357" cy="911596"/>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1B5271B8-5818-5C8F-797F-8F93BD9D6845}"/>
              </a:ext>
            </a:extLst>
          </p:cNvPr>
          <p:cNvSpPr txBox="1"/>
          <p:nvPr/>
        </p:nvSpPr>
        <p:spPr>
          <a:xfrm>
            <a:off x="611560" y="4581128"/>
            <a:ext cx="3877985" cy="461665"/>
          </a:xfrm>
          <a:prstGeom prst="rect">
            <a:avLst/>
          </a:prstGeom>
          <a:noFill/>
        </p:spPr>
        <p:txBody>
          <a:bodyPr wrap="none" rtlCol="0">
            <a:spAutoFit/>
          </a:bodyPr>
          <a:lstStyle/>
          <a:p>
            <a:r>
              <a:rPr lang="ja-JP" altLang="en-US" sz="2400" dirty="0"/>
              <a:t>ハミルトニアンの体積微分</a:t>
            </a:r>
            <a:endParaRPr kumimoji="1" lang="ja-JP" altLang="en-US" sz="2400" dirty="0"/>
          </a:p>
        </p:txBody>
      </p:sp>
      <p:cxnSp>
        <p:nvCxnSpPr>
          <p:cNvPr id="11" name="直線コネクタ 10">
            <a:extLst>
              <a:ext uri="{FF2B5EF4-FFF2-40B4-BE49-F238E27FC236}">
                <a16:creationId xmlns:a16="http://schemas.microsoft.com/office/drawing/2014/main" id="{E6934123-72F5-5BC8-4C5F-A48E51B40CD0}"/>
              </a:ext>
            </a:extLst>
          </p:cNvPr>
          <p:cNvCxnSpPr/>
          <p:nvPr/>
        </p:nvCxnSpPr>
        <p:spPr>
          <a:xfrm>
            <a:off x="5508104" y="2348880"/>
            <a:ext cx="10801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009DBB6-6636-84D9-0B50-48079D589FCB}"/>
              </a:ext>
            </a:extLst>
          </p:cNvPr>
          <p:cNvCxnSpPr/>
          <p:nvPr/>
        </p:nvCxnSpPr>
        <p:spPr>
          <a:xfrm>
            <a:off x="6804248" y="2348880"/>
            <a:ext cx="10801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56D79E7F-8E98-52CC-667C-3A08F7A0DF3E}"/>
              </a:ext>
            </a:extLst>
          </p:cNvPr>
          <p:cNvSpPr txBox="1"/>
          <p:nvPr/>
        </p:nvSpPr>
        <p:spPr>
          <a:xfrm>
            <a:off x="5580112" y="2420888"/>
            <a:ext cx="877163" cy="369332"/>
          </a:xfrm>
          <a:prstGeom prst="rect">
            <a:avLst/>
          </a:prstGeom>
          <a:noFill/>
        </p:spPr>
        <p:txBody>
          <a:bodyPr wrap="none" rtlCol="0">
            <a:spAutoFit/>
          </a:bodyPr>
          <a:lstStyle/>
          <a:p>
            <a:r>
              <a:rPr lang="ja-JP" altLang="en-US" dirty="0"/>
              <a:t>運動項</a:t>
            </a:r>
            <a:endParaRPr kumimoji="1" lang="ja-JP" altLang="en-US" dirty="0"/>
          </a:p>
        </p:txBody>
      </p:sp>
      <p:sp>
        <p:nvSpPr>
          <p:cNvPr id="14" name="テキスト ボックス 13">
            <a:extLst>
              <a:ext uri="{FF2B5EF4-FFF2-40B4-BE49-F238E27FC236}">
                <a16:creationId xmlns:a16="http://schemas.microsoft.com/office/drawing/2014/main" id="{DA49DA08-7055-40D0-AC70-85C5A019E544}"/>
              </a:ext>
            </a:extLst>
          </p:cNvPr>
          <p:cNvSpPr txBox="1"/>
          <p:nvPr/>
        </p:nvSpPr>
        <p:spPr>
          <a:xfrm>
            <a:off x="6731947" y="2420888"/>
            <a:ext cx="1800493" cy="369332"/>
          </a:xfrm>
          <a:prstGeom prst="rect">
            <a:avLst/>
          </a:prstGeom>
          <a:noFill/>
        </p:spPr>
        <p:txBody>
          <a:bodyPr wrap="none" rtlCol="0">
            <a:spAutoFit/>
          </a:bodyPr>
          <a:lstStyle/>
          <a:p>
            <a:r>
              <a:rPr lang="ja-JP" altLang="en-US" dirty="0"/>
              <a:t>ポテンシャル項</a:t>
            </a:r>
            <a:endParaRPr kumimoji="1" lang="ja-JP" altLang="en-US" dirty="0"/>
          </a:p>
        </p:txBody>
      </p:sp>
    </p:spTree>
    <p:extLst>
      <p:ext uri="{BB962C8B-B14F-4D97-AF65-F5344CB8AC3E}">
        <p14:creationId xmlns:p14="http://schemas.microsoft.com/office/powerpoint/2010/main" val="2122008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A4ACC0D-5861-2B0D-ABC4-E84CD75EC70D}"/>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462A724-C272-3833-1A62-BDE37D07AAE7}"/>
                  </a:ext>
                </a:extLst>
              </p:cNvPr>
              <p:cNvSpPr txBox="1"/>
              <p:nvPr/>
            </p:nvSpPr>
            <p:spPr>
              <a:xfrm>
                <a:off x="683568" y="1772816"/>
                <a:ext cx="6840760" cy="11882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altLang="ja-JP" sz="2800" i="1" smtClean="0">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𝜕𝛼</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𝛼</m:t>
                              </m:r>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𝑁𝑘𝑇</m:t>
                      </m:r>
                    </m:oMath>
                  </m:oMathPara>
                </a14:m>
                <a:endParaRPr lang="ja-JP" altLang="en-US" sz="2800" dirty="0"/>
              </a:p>
            </p:txBody>
          </p:sp>
        </mc:Choice>
        <mc:Fallback xmlns="">
          <p:sp>
            <p:nvSpPr>
              <p:cNvPr id="4" name="テキスト ボックス 3">
                <a:extLst>
                  <a:ext uri="{FF2B5EF4-FFF2-40B4-BE49-F238E27FC236}">
                    <a16:creationId xmlns:a16="http://schemas.microsoft.com/office/drawing/2014/main" id="{7462A724-C272-3833-1A62-BDE37D07AAE7}"/>
                  </a:ext>
                </a:extLst>
              </p:cNvPr>
              <p:cNvSpPr txBox="1">
                <a:spLocks noRot="1" noChangeAspect="1" noMove="1" noResize="1" noEditPoints="1" noAdjustHandles="1" noChangeArrowheads="1" noChangeShapeType="1" noTextEdit="1"/>
              </p:cNvSpPr>
              <p:nvPr/>
            </p:nvSpPr>
            <p:spPr>
              <a:xfrm>
                <a:off x="683568" y="1772816"/>
                <a:ext cx="6840760" cy="118821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8E4AE32D-F922-DC36-3AC6-6DD563D0E7B4}"/>
              </a:ext>
            </a:extLst>
          </p:cNvPr>
          <p:cNvSpPr txBox="1"/>
          <p:nvPr/>
        </p:nvSpPr>
        <p:spPr>
          <a:xfrm>
            <a:off x="755576" y="1196752"/>
            <a:ext cx="1261884" cy="523220"/>
          </a:xfrm>
          <a:prstGeom prst="rect">
            <a:avLst/>
          </a:prstGeom>
          <a:noFill/>
        </p:spPr>
        <p:txBody>
          <a:bodyPr wrap="none" rtlCol="0">
            <a:spAutoFit/>
          </a:bodyPr>
          <a:lstStyle/>
          <a:p>
            <a:r>
              <a:rPr kumimoji="1" lang="ja-JP" altLang="en-US" sz="2800" dirty="0"/>
              <a:t>運動項</a:t>
            </a:r>
          </a:p>
        </p:txBody>
      </p:sp>
      <p:sp>
        <p:nvSpPr>
          <p:cNvPr id="6" name="テキスト ボックス 5">
            <a:extLst>
              <a:ext uri="{FF2B5EF4-FFF2-40B4-BE49-F238E27FC236}">
                <a16:creationId xmlns:a16="http://schemas.microsoft.com/office/drawing/2014/main" id="{41BFDB6E-CAAF-8E8D-1B3F-85E38353C4D2}"/>
              </a:ext>
            </a:extLst>
          </p:cNvPr>
          <p:cNvSpPr txBox="1"/>
          <p:nvPr/>
        </p:nvSpPr>
        <p:spPr>
          <a:xfrm>
            <a:off x="611560" y="3212976"/>
            <a:ext cx="2698175" cy="523220"/>
          </a:xfrm>
          <a:prstGeom prst="rect">
            <a:avLst/>
          </a:prstGeom>
          <a:noFill/>
        </p:spPr>
        <p:txBody>
          <a:bodyPr wrap="none" rtlCol="0">
            <a:spAutoFit/>
          </a:bodyPr>
          <a:lstStyle/>
          <a:p>
            <a:r>
              <a:rPr kumimoji="1" lang="ja-JP" altLang="en-US" sz="2800" dirty="0"/>
              <a:t>ポテンシャル項</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33CD6DF-4FAD-6409-E43F-5BBAB50D8AAA}"/>
                  </a:ext>
                </a:extLst>
              </p:cNvPr>
              <p:cNvSpPr txBox="1"/>
              <p:nvPr/>
            </p:nvSpPr>
            <p:spPr>
              <a:xfrm>
                <a:off x="1475656" y="3861048"/>
                <a:ext cx="5107104" cy="86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limLow>
                        <m:limLowPr>
                          <m:ctrlPr>
                            <a:rPr lang="en-US" altLang="ja-JP" sz="2400" i="1" smtClean="0">
                              <a:latin typeface="Cambria Math" panose="02040503050406030204" pitchFamily="18" charset="0"/>
                            </a:rPr>
                          </m:ctrlPr>
                        </m:limLowPr>
                        <m:e>
                          <m:r>
                            <m:rPr>
                              <m:sty m:val="p"/>
                            </m:rPr>
                            <a:rPr lang="en-US" altLang="ja-JP" sz="2400">
                              <a:latin typeface="Cambria Math" panose="02040503050406030204" pitchFamily="18" charset="0"/>
                            </a:rPr>
                            <m:t>lim</m:t>
                          </m:r>
                        </m:e>
                        <m:lim>
                          <m:r>
                            <a:rPr lang="en-US" altLang="ja-JP" sz="2400" i="1">
                              <a:latin typeface="Cambria Math" panose="02040503050406030204" pitchFamily="18" charset="0"/>
                            </a:rPr>
                            <m:t>𝛼</m:t>
                          </m:r>
                          <m:r>
                            <a:rPr lang="en-US" altLang="ja-JP" sz="2400" i="1">
                              <a:latin typeface="Cambria Math" panose="02040503050406030204" pitchFamily="18" charset="0"/>
                            </a:rPr>
                            <m:t>→1</m:t>
                          </m:r>
                        </m:lim>
                      </m:limLow>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Φ</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𝛼</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e>
                          </m:d>
                        </m:num>
                        <m:den>
                          <m:r>
                            <a:rPr kumimoji="1" lang="en-US" altLang="ja-JP" sz="2400" b="0" i="1" smtClean="0">
                              <a:latin typeface="Cambria Math" panose="02040503050406030204" pitchFamily="18" charset="0"/>
                            </a:rPr>
                            <m:t>𝜕𝛼</m:t>
                          </m:r>
                        </m:den>
                      </m:f>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Φ</m:t>
                          </m:r>
                        </m:e>
                        <m:sup>
                          <m:r>
                            <a:rPr kumimoji="1" lang="en-US" altLang="ja-JP" sz="2400" b="0" i="1" smtClean="0">
                              <a:latin typeface="Cambria Math" panose="02040503050406030204" pitchFamily="18" charset="0"/>
                            </a:rPr>
                            <m:t>′</m:t>
                          </m:r>
                        </m:sup>
                      </m:sSup>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e>
                      </m:d>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𝑖𝑗</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B33CD6DF-4FAD-6409-E43F-5BBAB50D8AAA}"/>
                  </a:ext>
                </a:extLst>
              </p:cNvPr>
              <p:cNvSpPr txBox="1">
                <a:spLocks noRot="1" noChangeAspect="1" noMove="1" noResize="1" noEditPoints="1" noAdjustHandles="1" noChangeArrowheads="1" noChangeShapeType="1" noTextEdit="1"/>
              </p:cNvSpPr>
              <p:nvPr/>
            </p:nvSpPr>
            <p:spPr>
              <a:xfrm>
                <a:off x="1475656" y="3861048"/>
                <a:ext cx="5107104" cy="863121"/>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2ECF5BB-8514-E403-66AF-AD3D0D536EB7}"/>
              </a:ext>
            </a:extLst>
          </p:cNvPr>
          <p:cNvSpPr txBox="1"/>
          <p:nvPr/>
        </p:nvSpPr>
        <p:spPr>
          <a:xfrm>
            <a:off x="611560" y="4941168"/>
            <a:ext cx="1980029" cy="523220"/>
          </a:xfrm>
          <a:prstGeom prst="rect">
            <a:avLst/>
          </a:prstGeom>
          <a:noFill/>
        </p:spPr>
        <p:txBody>
          <a:bodyPr wrap="none" rtlCol="0">
            <a:spAutoFit/>
          </a:bodyPr>
          <a:lstStyle/>
          <a:p>
            <a:r>
              <a:rPr lang="ja-JP" altLang="en-US" sz="2800" dirty="0"/>
              <a:t>まとめると</a:t>
            </a:r>
            <a:endParaRPr kumimoji="1" lang="ja-JP" altLang="en-US"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5C1220F-758D-3303-B924-C8939954B5E3}"/>
                  </a:ext>
                </a:extLst>
              </p:cNvPr>
              <p:cNvSpPr txBox="1"/>
              <p:nvPr/>
            </p:nvSpPr>
            <p:spPr>
              <a:xfrm>
                <a:off x="1619672" y="5661248"/>
                <a:ext cx="6126677"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𝑉</m:t>
                          </m:r>
                        </m:den>
                      </m:f>
                      <m:limLow>
                        <m:limLowPr>
                          <m:ctrlPr>
                            <a:rPr kumimoji="1" lang="en-US" altLang="ja-JP" sz="2400" b="0" i="1" smtClean="0">
                              <a:latin typeface="Cambria Math" panose="02040503050406030204" pitchFamily="18" charset="0"/>
                            </a:rPr>
                          </m:ctrlPr>
                        </m:limLowPr>
                        <m:e>
                          <m:r>
                            <m:rPr>
                              <m:sty m:val="p"/>
                            </m:rPr>
                            <a:rPr kumimoji="1" lang="en-US" altLang="ja-JP" sz="2400" b="0" i="0" smtClean="0">
                              <a:latin typeface="Cambria Math" panose="02040503050406030204" pitchFamily="18" charset="0"/>
                            </a:rPr>
                            <m:t>lim</m:t>
                          </m:r>
                        </m:e>
                        <m:lim>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→1</m:t>
                          </m:r>
                        </m:lim>
                      </m:limLow>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𝛼</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𝑉</m:t>
                          </m:r>
                        </m:den>
                      </m:f>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𝑁𝑘𝑇</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&lt;</m:t>
                              </m:r>
                              <m:r>
                                <a:rPr lang="en-US" altLang="ja-JP" sz="2400" b="0" i="1" smtClean="0">
                                  <a:latin typeface="Cambria Math" panose="02040503050406030204" pitchFamily="18" charset="0"/>
                                </a:rPr>
                                <m:t>𝑗</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𝑖𝑗</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𝑖𝑗</m:t>
                                  </m:r>
                                </m:sub>
                              </m:sSub>
                            </m:e>
                          </m:nary>
                        </m:e>
                      </m:d>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95C1220F-758D-3303-B924-C8939954B5E3}"/>
                  </a:ext>
                </a:extLst>
              </p:cNvPr>
              <p:cNvSpPr txBox="1">
                <a:spLocks noRot="1" noChangeAspect="1" noMove="1" noResize="1" noEditPoints="1" noAdjustHandles="1" noChangeArrowheads="1" noChangeShapeType="1" noTextEdit="1"/>
              </p:cNvSpPr>
              <p:nvPr/>
            </p:nvSpPr>
            <p:spPr>
              <a:xfrm>
                <a:off x="1619672" y="5661248"/>
                <a:ext cx="6126677" cy="104689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5437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CB2686-7C14-F741-F67C-491287777292}"/>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E816700-1AF4-BFF3-F9C8-EBACD9B22CD1}"/>
                  </a:ext>
                </a:extLst>
              </p:cNvPr>
              <p:cNvSpPr txBox="1"/>
              <p:nvPr/>
            </p:nvSpPr>
            <p:spPr>
              <a:xfrm>
                <a:off x="971600" y="1052736"/>
                <a:ext cx="2326214"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0E816700-1AF4-BFF3-F9C8-EBACD9B22CD1}"/>
                  </a:ext>
                </a:extLst>
              </p:cNvPr>
              <p:cNvSpPr txBox="1">
                <a:spLocks noRot="1" noChangeAspect="1" noMove="1" noResize="1" noEditPoints="1" noAdjustHandles="1" noChangeArrowheads="1" noChangeShapeType="1" noTextEdit="1"/>
              </p:cNvSpPr>
              <p:nvPr/>
            </p:nvSpPr>
            <p:spPr>
              <a:xfrm>
                <a:off x="971600" y="1052736"/>
                <a:ext cx="2326214" cy="1344535"/>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E3D7C18-C136-6A9F-275B-9829F0373FF5}"/>
              </a:ext>
            </a:extLst>
          </p:cNvPr>
          <p:cNvSpPr txBox="1"/>
          <p:nvPr/>
        </p:nvSpPr>
        <p:spPr>
          <a:xfrm>
            <a:off x="3203848" y="1556792"/>
            <a:ext cx="1261884" cy="523220"/>
          </a:xfrm>
          <a:prstGeom prst="rect">
            <a:avLst/>
          </a:prstGeom>
          <a:noFill/>
        </p:spPr>
        <p:txBody>
          <a:bodyPr wrap="none" rtlCol="0">
            <a:spAutoFit/>
          </a:bodyPr>
          <a:lstStyle/>
          <a:p>
            <a:r>
              <a:rPr lang="ja-JP" altLang="en-US" sz="2800" dirty="0"/>
              <a:t>であり</a:t>
            </a:r>
            <a:endParaRPr kumimoji="1" lang="ja-JP" altLang="en-US" sz="28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3EC9F1F-AE57-0818-FB98-83BC903C1C9D}"/>
                  </a:ext>
                </a:extLst>
              </p:cNvPr>
              <p:cNvSpPr txBox="1"/>
              <p:nvPr/>
            </p:nvSpPr>
            <p:spPr>
              <a:xfrm>
                <a:off x="971600" y="2564904"/>
                <a:ext cx="4373633"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𝑉</m:t>
                          </m:r>
                        </m:den>
                      </m:f>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𝑁𝑘𝑇</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&lt;</m:t>
                              </m:r>
                              <m:r>
                                <a:rPr lang="en-US" altLang="ja-JP" sz="2400" b="0" i="1" smtClean="0">
                                  <a:latin typeface="Cambria Math" panose="02040503050406030204" pitchFamily="18" charset="0"/>
                                </a:rPr>
                                <m:t>𝑗</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𝑖𝑗</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𝑖𝑗</m:t>
                                  </m:r>
                                </m:sub>
                              </m:sSub>
                            </m:e>
                          </m:nary>
                        </m:e>
                      </m:d>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3EC9F1F-AE57-0818-FB98-83BC903C1C9D}"/>
                  </a:ext>
                </a:extLst>
              </p:cNvPr>
              <p:cNvSpPr txBox="1">
                <a:spLocks noRot="1" noChangeAspect="1" noMove="1" noResize="1" noEditPoints="1" noAdjustHandles="1" noChangeArrowheads="1" noChangeShapeType="1" noTextEdit="1"/>
              </p:cNvSpPr>
              <p:nvPr/>
            </p:nvSpPr>
            <p:spPr>
              <a:xfrm>
                <a:off x="971600" y="2564904"/>
                <a:ext cx="4373633" cy="104689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C2F9125-9ABB-A7D5-8C3B-4066A256EBD3}"/>
              </a:ext>
            </a:extLst>
          </p:cNvPr>
          <p:cNvSpPr txBox="1"/>
          <p:nvPr/>
        </p:nvSpPr>
        <p:spPr>
          <a:xfrm>
            <a:off x="5292080" y="2708920"/>
            <a:ext cx="1980029" cy="523220"/>
          </a:xfrm>
          <a:prstGeom prst="rect">
            <a:avLst/>
          </a:prstGeom>
          <a:noFill/>
        </p:spPr>
        <p:txBody>
          <a:bodyPr wrap="none" rtlCol="0">
            <a:spAutoFit/>
          </a:bodyPr>
          <a:lstStyle/>
          <a:p>
            <a:r>
              <a:rPr lang="ja-JP" altLang="en-US" sz="2800" dirty="0"/>
              <a:t>であるから</a:t>
            </a:r>
            <a:endParaRPr kumimoji="1" lang="ja-JP" altLang="en-US"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35E19DF-50E8-A80A-A167-5B48C89DAC54}"/>
                  </a:ext>
                </a:extLst>
              </p:cNvPr>
              <p:cNvSpPr txBox="1"/>
              <p:nvPr/>
            </p:nvSpPr>
            <p:spPr>
              <a:xfrm>
                <a:off x="1187624" y="4221088"/>
                <a:ext cx="5599290" cy="15009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𝑃𝑉</m:t>
                      </m:r>
                      <m:r>
                        <a:rPr kumimoji="1" lang="en-US" altLang="ja-JP" sz="3600" b="0" i="1" smtClean="0">
                          <a:latin typeface="Cambria Math" panose="02040503050406030204" pitchFamily="18" charset="0"/>
                        </a:rPr>
                        <m:t>=3</m:t>
                      </m:r>
                      <m:r>
                        <a:rPr kumimoji="1" lang="en-US" altLang="ja-JP" sz="3600" b="0" i="1" smtClean="0">
                          <a:latin typeface="Cambria Math" panose="02040503050406030204" pitchFamily="18" charset="0"/>
                        </a:rPr>
                        <m:t>𝑁𝑘𝑇</m:t>
                      </m:r>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f>
                            <m:fPr>
                              <m:ctrlPr>
                                <a:rPr lang="en-US" altLang="ja-JP" sz="3600" i="1">
                                  <a:latin typeface="Cambria Math" panose="02040503050406030204" pitchFamily="18" charset="0"/>
                                </a:rPr>
                              </m:ctrlPr>
                            </m:fPr>
                            <m:num>
                              <m:r>
                                <a:rPr lang="en-US" altLang="ja-JP" sz="3600" i="1">
                                  <a:latin typeface="Cambria Math" panose="02040503050406030204" pitchFamily="18" charset="0"/>
                                </a:rPr>
                                <m:t>1</m:t>
                              </m:r>
                            </m:num>
                            <m:den>
                              <m:r>
                                <a:rPr lang="en-US" altLang="ja-JP" sz="3600" i="1">
                                  <a:latin typeface="Cambria Math" panose="02040503050406030204" pitchFamily="18" charset="0"/>
                                </a:rPr>
                                <m:t>3</m:t>
                              </m:r>
                            </m:den>
                          </m:f>
                          <m:nary>
                            <m:naryPr>
                              <m:chr m:val="∑"/>
                              <m:supHide m:val="on"/>
                              <m:ctrlPr>
                                <a:rPr lang="en-US" altLang="ja-JP" sz="3600" i="1">
                                  <a:latin typeface="Cambria Math" panose="02040503050406030204" pitchFamily="18" charset="0"/>
                                </a:rPr>
                              </m:ctrlPr>
                            </m:naryPr>
                            <m:sub>
                              <m:r>
                                <a:rPr lang="en-US" altLang="ja-JP" sz="3600" i="1">
                                  <a:latin typeface="Cambria Math" panose="02040503050406030204" pitchFamily="18" charset="0"/>
                                </a:rPr>
                                <m:t>𝑖</m:t>
                              </m:r>
                              <m:r>
                                <a:rPr lang="en-US" altLang="ja-JP" sz="3600" i="1">
                                  <a:latin typeface="Cambria Math" panose="02040503050406030204" pitchFamily="18" charset="0"/>
                                </a:rPr>
                                <m:t>&lt;</m:t>
                              </m:r>
                              <m:r>
                                <a:rPr lang="en-US" altLang="ja-JP" sz="3600" i="1">
                                  <a:latin typeface="Cambria Math" panose="02040503050406030204" pitchFamily="18" charset="0"/>
                                </a:rPr>
                                <m:t>𝑗</m:t>
                              </m:r>
                            </m:sub>
                            <m:sup/>
                            <m:e>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𝑞</m:t>
                                  </m:r>
                                </m:e>
                                <m:sub>
                                  <m:r>
                                    <a:rPr lang="en-US" altLang="ja-JP" sz="3600" i="1">
                                      <a:latin typeface="Cambria Math" panose="02040503050406030204" pitchFamily="18" charset="0"/>
                                    </a:rPr>
                                    <m:t>𝑖𝑗</m:t>
                                  </m:r>
                                </m:sub>
                              </m:sSub>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𝑓</m:t>
                                  </m:r>
                                </m:e>
                                <m:sub>
                                  <m:r>
                                    <a:rPr lang="en-US" altLang="ja-JP" sz="3600" i="1">
                                      <a:latin typeface="Cambria Math" panose="02040503050406030204" pitchFamily="18" charset="0"/>
                                    </a:rPr>
                                    <m:t>𝑖𝑗</m:t>
                                  </m:r>
                                </m:sub>
                              </m:sSub>
                            </m:e>
                          </m:nary>
                        </m:e>
                      </m:d>
                    </m:oMath>
                  </m:oMathPara>
                </a14:m>
                <a:endParaRPr kumimoji="1" lang="ja-JP" altLang="en-US" sz="3600" dirty="0"/>
              </a:p>
            </p:txBody>
          </p:sp>
        </mc:Choice>
        <mc:Fallback xmlns="">
          <p:sp>
            <p:nvSpPr>
              <p:cNvPr id="8" name="テキスト ボックス 7">
                <a:extLst>
                  <a:ext uri="{FF2B5EF4-FFF2-40B4-BE49-F238E27FC236}">
                    <a16:creationId xmlns:a16="http://schemas.microsoft.com/office/drawing/2014/main" id="{F35E19DF-50E8-A80A-A167-5B48C89DAC54}"/>
                  </a:ext>
                </a:extLst>
              </p:cNvPr>
              <p:cNvSpPr txBox="1">
                <a:spLocks noRot="1" noChangeAspect="1" noMove="1" noResize="1" noEditPoints="1" noAdjustHandles="1" noChangeArrowheads="1" noChangeShapeType="1" noTextEdit="1"/>
              </p:cNvSpPr>
              <p:nvPr/>
            </p:nvSpPr>
            <p:spPr>
              <a:xfrm>
                <a:off x="1187624" y="4221088"/>
                <a:ext cx="5599290" cy="1500988"/>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7E0B687C-C790-567E-BD1A-C1787D8D1436}"/>
              </a:ext>
            </a:extLst>
          </p:cNvPr>
          <p:cNvSpPr txBox="1"/>
          <p:nvPr/>
        </p:nvSpPr>
        <p:spPr>
          <a:xfrm>
            <a:off x="1475656" y="6021288"/>
            <a:ext cx="5109091" cy="461665"/>
          </a:xfrm>
          <a:prstGeom prst="rect">
            <a:avLst/>
          </a:prstGeom>
          <a:noFill/>
        </p:spPr>
        <p:txBody>
          <a:bodyPr wrap="none" rtlCol="0">
            <a:spAutoFit/>
          </a:bodyPr>
          <a:lstStyle/>
          <a:p>
            <a:r>
              <a:rPr kumimoji="1" lang="ja-JP" altLang="en-US" sz="2400" dirty="0"/>
              <a:t>ビリアル定理と同じ公式が得られた</a:t>
            </a:r>
          </a:p>
        </p:txBody>
      </p:sp>
    </p:spTree>
    <p:extLst>
      <p:ext uri="{BB962C8B-B14F-4D97-AF65-F5344CB8AC3E}">
        <p14:creationId xmlns:p14="http://schemas.microsoft.com/office/powerpoint/2010/main" val="701860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81FEE0-C32F-EE69-44A6-2EA0A5D90C3C}"/>
              </a:ext>
            </a:extLst>
          </p:cNvPr>
          <p:cNvSpPr>
            <a:spLocks noGrp="1"/>
          </p:cNvSpPr>
          <p:nvPr>
            <p:ph type="body" sz="quarter" idx="10"/>
          </p:nvPr>
        </p:nvSpPr>
        <p:spPr/>
        <p:txBody>
          <a:bodyPr/>
          <a:lstStyle/>
          <a:p>
            <a:r>
              <a:rPr kumimoji="1" lang="ja-JP" altLang="en-US" dirty="0"/>
              <a:t>分配関数からの圧力定義のまとめ</a:t>
            </a:r>
          </a:p>
        </p:txBody>
      </p:sp>
      <p:sp>
        <p:nvSpPr>
          <p:cNvPr id="3" name="テキスト ボックス 2">
            <a:extLst>
              <a:ext uri="{FF2B5EF4-FFF2-40B4-BE49-F238E27FC236}">
                <a16:creationId xmlns:a16="http://schemas.microsoft.com/office/drawing/2014/main" id="{A667365A-3C82-43E4-BF8B-E6D76827D163}"/>
              </a:ext>
            </a:extLst>
          </p:cNvPr>
          <p:cNvSpPr txBox="1"/>
          <p:nvPr/>
        </p:nvSpPr>
        <p:spPr>
          <a:xfrm>
            <a:off x="323528" y="1268760"/>
            <a:ext cx="8280920" cy="3539430"/>
          </a:xfrm>
          <a:prstGeom prst="rect">
            <a:avLst/>
          </a:prstGeom>
          <a:noFill/>
        </p:spPr>
        <p:txBody>
          <a:bodyPr wrap="square" rtlCol="0">
            <a:spAutoFit/>
          </a:bodyPr>
          <a:lstStyle/>
          <a:p>
            <a:pPr marL="342900" indent="-342900">
              <a:buFont typeface="Arial" panose="020B0604020202020204" pitchFamily="34" charset="0"/>
              <a:buChar char="•"/>
            </a:pPr>
            <a:r>
              <a:rPr lang="ja-JP" altLang="en-US" sz="2800" dirty="0"/>
              <a:t>分子動力学法の世界には、一般化運動量、一般化座標、そしてハミルトニアンしか存在しない→</a:t>
            </a:r>
            <a:r>
              <a:rPr lang="ja-JP" altLang="en-US" sz="2800" dirty="0">
                <a:solidFill>
                  <a:srgbClr val="FF0000"/>
                </a:solidFill>
              </a:rPr>
              <a:t>圧力は与えられるものではなく定義するもの</a:t>
            </a:r>
            <a:endParaRPr kumimoji="1" lang="en-US" altLang="ja-JP" sz="2800" dirty="0">
              <a:solidFill>
                <a:srgbClr val="FF0000"/>
              </a:solidFill>
            </a:endParaRPr>
          </a:p>
          <a:p>
            <a:pPr marL="342900" indent="-342900">
              <a:buFont typeface="Arial" panose="020B0604020202020204" pitchFamily="34" charset="0"/>
              <a:buChar char="•"/>
            </a:pPr>
            <a:r>
              <a:rPr kumimoji="1" lang="ja-JP" altLang="en-US" sz="2800" dirty="0"/>
              <a:t>熱力学関係式から出発し、分配関数から圧力の表式をもとめた</a:t>
            </a:r>
            <a:endParaRPr kumimoji="1" lang="en-US" altLang="ja-JP" sz="2800" dirty="0"/>
          </a:p>
          <a:p>
            <a:pPr marL="342900" indent="-342900">
              <a:buFont typeface="Arial" panose="020B0604020202020204" pitchFamily="34" charset="0"/>
              <a:buChar char="•"/>
            </a:pPr>
            <a:r>
              <a:rPr kumimoji="1" lang="ja-JP" altLang="en-US" sz="2800" dirty="0"/>
              <a:t>外力や内力、ビリアルといった概念を使わずに、系のスケーリングへの応答だけから圧力を定義</a:t>
            </a:r>
            <a:r>
              <a:rPr lang="ja-JP" altLang="en-US" sz="2800" dirty="0"/>
              <a:t>→周期的境界条件でも適用可能</a:t>
            </a:r>
            <a:endParaRPr kumimoji="1" lang="en-US" altLang="ja-JP" sz="2800" dirty="0"/>
          </a:p>
        </p:txBody>
      </p:sp>
      <p:sp>
        <p:nvSpPr>
          <p:cNvPr id="4" name="テキスト ボックス 3">
            <a:extLst>
              <a:ext uri="{FF2B5EF4-FFF2-40B4-BE49-F238E27FC236}">
                <a16:creationId xmlns:a16="http://schemas.microsoft.com/office/drawing/2014/main" id="{D0525D26-52D4-31FA-4AD4-B484058507BB}"/>
              </a:ext>
            </a:extLst>
          </p:cNvPr>
          <p:cNvSpPr txBox="1"/>
          <p:nvPr/>
        </p:nvSpPr>
        <p:spPr>
          <a:xfrm>
            <a:off x="323528" y="5229200"/>
            <a:ext cx="8186857" cy="461665"/>
          </a:xfrm>
          <a:prstGeom prst="rect">
            <a:avLst/>
          </a:prstGeom>
          <a:noFill/>
        </p:spPr>
        <p:txBody>
          <a:bodyPr wrap="none" rtlCol="0">
            <a:spAutoFit/>
          </a:bodyPr>
          <a:lstStyle/>
          <a:p>
            <a:r>
              <a:rPr kumimoji="1" lang="ja-JP" altLang="en-US" sz="2400" dirty="0">
                <a:solidFill>
                  <a:srgbClr val="FF0000"/>
                </a:solidFill>
              </a:rPr>
              <a:t>分配関数から必要な物理量をなんでも求めることができる</a:t>
            </a:r>
          </a:p>
        </p:txBody>
      </p:sp>
    </p:spTree>
    <p:extLst>
      <p:ext uri="{BB962C8B-B14F-4D97-AF65-F5344CB8AC3E}">
        <p14:creationId xmlns:p14="http://schemas.microsoft.com/office/powerpoint/2010/main" val="2980682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060971-86D3-4E9B-8A1B-14A63C965CFA}"/>
              </a:ext>
            </a:extLst>
          </p:cNvPr>
          <p:cNvSpPr>
            <a:spLocks noGrp="1"/>
          </p:cNvSpPr>
          <p:nvPr>
            <p:ph type="body" sz="quarter" idx="10"/>
          </p:nvPr>
        </p:nvSpPr>
        <p:spPr/>
        <p:txBody>
          <a:bodyPr/>
          <a:lstStyle/>
          <a:p>
            <a:r>
              <a:rPr lang="ja-JP" altLang="en-US" dirty="0"/>
              <a:t>温度と圧力制御</a:t>
            </a:r>
            <a:endParaRPr kumimoji="1" lang="ja-JP" altLang="en-US" dirty="0"/>
          </a:p>
        </p:txBody>
      </p:sp>
      <p:sp>
        <p:nvSpPr>
          <p:cNvPr id="4" name="テキスト ボックス 3">
            <a:extLst>
              <a:ext uri="{FF2B5EF4-FFF2-40B4-BE49-F238E27FC236}">
                <a16:creationId xmlns:a16="http://schemas.microsoft.com/office/drawing/2014/main" id="{524863EB-6579-EC3D-CA74-1C08C43BE5FE}"/>
              </a:ext>
            </a:extLst>
          </p:cNvPr>
          <p:cNvSpPr txBox="1"/>
          <p:nvPr/>
        </p:nvSpPr>
        <p:spPr>
          <a:xfrm>
            <a:off x="467544" y="1196752"/>
            <a:ext cx="4134465" cy="523220"/>
          </a:xfrm>
          <a:prstGeom prst="rect">
            <a:avLst/>
          </a:prstGeom>
          <a:noFill/>
        </p:spPr>
        <p:txBody>
          <a:bodyPr wrap="none" rtlCol="0">
            <a:spAutoFit/>
          </a:bodyPr>
          <a:lstStyle/>
          <a:p>
            <a:r>
              <a:rPr kumimoji="1" lang="ja-JP" altLang="en-US" sz="2800" dirty="0"/>
              <a:t>ハミルトンの運動方程式</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BAD97E8-3B67-5DF3-8559-5713134C77DE}"/>
                  </a:ext>
                </a:extLst>
              </p:cNvPr>
              <p:cNvSpPr txBox="1"/>
              <p:nvPr/>
            </p:nvSpPr>
            <p:spPr>
              <a:xfrm>
                <a:off x="1259632" y="1988840"/>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5BAD97E8-3B67-5DF3-8559-5713134C77DE}"/>
                  </a:ext>
                </a:extLst>
              </p:cNvPr>
              <p:cNvSpPr txBox="1">
                <a:spLocks noRot="1" noChangeAspect="1" noMove="1" noResize="1" noEditPoints="1" noAdjustHandles="1" noChangeArrowheads="1" noChangeShapeType="1" noTextEdit="1"/>
              </p:cNvSpPr>
              <p:nvPr/>
            </p:nvSpPr>
            <p:spPr>
              <a:xfrm>
                <a:off x="1259632" y="1988840"/>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7DD2AE9-5B33-18E0-7507-DA4D5530FE49}"/>
                  </a:ext>
                </a:extLst>
              </p:cNvPr>
              <p:cNvSpPr txBox="1"/>
              <p:nvPr/>
            </p:nvSpPr>
            <p:spPr>
              <a:xfrm>
                <a:off x="4860032" y="1988840"/>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D7DD2AE9-5B33-18E0-7507-DA4D5530FE49}"/>
                  </a:ext>
                </a:extLst>
              </p:cNvPr>
              <p:cNvSpPr txBox="1">
                <a:spLocks noRot="1" noChangeAspect="1" noMove="1" noResize="1" noEditPoints="1" noAdjustHandles="1" noChangeArrowheads="1" noChangeShapeType="1" noTextEdit="1"/>
              </p:cNvSpPr>
              <p:nvPr/>
            </p:nvSpPr>
            <p:spPr>
              <a:xfrm>
                <a:off x="4860032" y="1988840"/>
                <a:ext cx="2290819" cy="123931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933D516-0A14-B869-5CAA-9793D14F91C8}"/>
              </a:ext>
            </a:extLst>
          </p:cNvPr>
          <p:cNvSpPr txBox="1"/>
          <p:nvPr/>
        </p:nvSpPr>
        <p:spPr>
          <a:xfrm>
            <a:off x="3923928" y="3501008"/>
            <a:ext cx="3570208" cy="1200329"/>
          </a:xfrm>
          <a:prstGeom prst="rect">
            <a:avLst/>
          </a:prstGeom>
          <a:noFill/>
        </p:spPr>
        <p:txBody>
          <a:bodyPr wrap="none" rtlCol="0">
            <a:spAutoFit/>
          </a:bodyPr>
          <a:lstStyle/>
          <a:p>
            <a:r>
              <a:rPr kumimoji="1" lang="ja-JP" altLang="en-US" sz="2400" dirty="0"/>
              <a:t>エネルギーが変化しない</a:t>
            </a:r>
            <a:endParaRPr kumimoji="1" lang="en-US" altLang="ja-JP" sz="2400" dirty="0"/>
          </a:p>
          <a:p>
            <a:r>
              <a:rPr lang="ja-JP" altLang="en-US" sz="2400" dirty="0"/>
              <a:t>通常は体積も変化しない</a:t>
            </a:r>
            <a:endParaRPr lang="en-US" altLang="ja-JP" sz="2400" dirty="0"/>
          </a:p>
          <a:p>
            <a:r>
              <a:rPr kumimoji="1" lang="ja-JP" altLang="en-US" sz="2400" dirty="0"/>
              <a:t>熱の出入りもない</a:t>
            </a:r>
          </a:p>
        </p:txBody>
      </p:sp>
      <p:sp>
        <p:nvSpPr>
          <p:cNvPr id="8" name="矢印: 右 7">
            <a:extLst>
              <a:ext uri="{FF2B5EF4-FFF2-40B4-BE49-F238E27FC236}">
                <a16:creationId xmlns:a16="http://schemas.microsoft.com/office/drawing/2014/main" id="{697FAA61-A4F4-5145-2225-D6FC5AEB7132}"/>
              </a:ext>
            </a:extLst>
          </p:cNvPr>
          <p:cNvSpPr/>
          <p:nvPr/>
        </p:nvSpPr>
        <p:spPr>
          <a:xfrm>
            <a:off x="1403648" y="5301208"/>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9" name="テキスト ボックス 8">
            <a:extLst>
              <a:ext uri="{FF2B5EF4-FFF2-40B4-BE49-F238E27FC236}">
                <a16:creationId xmlns:a16="http://schemas.microsoft.com/office/drawing/2014/main" id="{92E6637D-4DCA-B385-A380-08683ACC8838}"/>
              </a:ext>
            </a:extLst>
          </p:cNvPr>
          <p:cNvSpPr txBox="1"/>
          <p:nvPr/>
        </p:nvSpPr>
        <p:spPr>
          <a:xfrm>
            <a:off x="2195736" y="5013176"/>
            <a:ext cx="6288901" cy="954107"/>
          </a:xfrm>
          <a:prstGeom prst="rect">
            <a:avLst/>
          </a:prstGeom>
          <a:noFill/>
        </p:spPr>
        <p:txBody>
          <a:bodyPr wrap="none" rtlCol="0">
            <a:spAutoFit/>
          </a:bodyPr>
          <a:lstStyle/>
          <a:p>
            <a:r>
              <a:rPr lang="ja-JP" altLang="en-US" sz="2800" dirty="0"/>
              <a:t>ミクロカノニカル</a:t>
            </a:r>
            <a:r>
              <a:rPr kumimoji="1" lang="ja-JP" altLang="en-US" sz="2800" dirty="0"/>
              <a:t>アンサンブルになる</a:t>
            </a:r>
            <a:endParaRPr kumimoji="1" lang="en-US" altLang="ja-JP" sz="2800" dirty="0"/>
          </a:p>
          <a:p>
            <a:r>
              <a:rPr kumimoji="1" lang="en-US" altLang="ja-JP" sz="2800"/>
              <a:t>(NVE)</a:t>
            </a:r>
            <a:endParaRPr kumimoji="1" lang="ja-JP" altLang="en-US" sz="2800" dirty="0"/>
          </a:p>
        </p:txBody>
      </p:sp>
      <p:sp>
        <p:nvSpPr>
          <p:cNvPr id="10" name="テキスト ボックス 9">
            <a:extLst>
              <a:ext uri="{FF2B5EF4-FFF2-40B4-BE49-F238E27FC236}">
                <a16:creationId xmlns:a16="http://schemas.microsoft.com/office/drawing/2014/main" id="{2231DB0B-DBD0-A47F-C47B-EE0972DED1CF}"/>
              </a:ext>
            </a:extLst>
          </p:cNvPr>
          <p:cNvSpPr txBox="1"/>
          <p:nvPr/>
        </p:nvSpPr>
        <p:spPr>
          <a:xfrm>
            <a:off x="683568" y="3861048"/>
            <a:ext cx="3057247" cy="523220"/>
          </a:xfrm>
          <a:prstGeom prst="rect">
            <a:avLst/>
          </a:prstGeom>
          <a:noFill/>
        </p:spPr>
        <p:txBody>
          <a:bodyPr wrap="none" rtlCol="0">
            <a:spAutoFit/>
          </a:bodyPr>
          <a:lstStyle/>
          <a:p>
            <a:r>
              <a:rPr lang="ja-JP" altLang="en-US" sz="2800" dirty="0"/>
              <a:t>時間発展について</a:t>
            </a:r>
            <a:endParaRPr kumimoji="1" lang="ja-JP" altLang="en-US" sz="2800" dirty="0"/>
          </a:p>
        </p:txBody>
      </p:sp>
      <p:sp>
        <p:nvSpPr>
          <p:cNvPr id="11" name="左中かっこ 10">
            <a:extLst>
              <a:ext uri="{FF2B5EF4-FFF2-40B4-BE49-F238E27FC236}">
                <a16:creationId xmlns:a16="http://schemas.microsoft.com/office/drawing/2014/main" id="{93A7D4B2-EE65-6725-D32D-78C31B04C40E}"/>
              </a:ext>
            </a:extLst>
          </p:cNvPr>
          <p:cNvSpPr/>
          <p:nvPr/>
        </p:nvSpPr>
        <p:spPr>
          <a:xfrm>
            <a:off x="3635896" y="3501008"/>
            <a:ext cx="360040" cy="113042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975876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06AD00-0FC2-CE6E-AC8C-126A505E1EA1}"/>
              </a:ext>
            </a:extLst>
          </p:cNvPr>
          <p:cNvSpPr>
            <a:spLocks noGrp="1"/>
          </p:cNvSpPr>
          <p:nvPr>
            <p:ph type="body" sz="quarter" idx="10"/>
          </p:nvPr>
        </p:nvSpPr>
        <p:spPr/>
        <p:txBody>
          <a:bodyPr/>
          <a:lstStyle/>
          <a:p>
            <a:r>
              <a:rPr lang="ja-JP" altLang="en-US"/>
              <a:t>アンサンブル</a:t>
            </a:r>
            <a:endParaRPr kumimoji="1" lang="ja-JP" altLang="en-US"/>
          </a:p>
        </p:txBody>
      </p:sp>
      <p:sp>
        <p:nvSpPr>
          <p:cNvPr id="3" name="正方形/長方形 2">
            <a:extLst>
              <a:ext uri="{FF2B5EF4-FFF2-40B4-BE49-F238E27FC236}">
                <a16:creationId xmlns:a16="http://schemas.microsoft.com/office/drawing/2014/main" id="{D167197E-66E7-2FF8-0287-0F3DEE090129}"/>
              </a:ext>
            </a:extLst>
          </p:cNvPr>
          <p:cNvSpPr/>
          <p:nvPr/>
        </p:nvSpPr>
        <p:spPr>
          <a:xfrm>
            <a:off x="971600" y="1268760"/>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C7C4919-603A-FBC9-D877-157C30B73E0F}"/>
              </a:ext>
            </a:extLst>
          </p:cNvPr>
          <p:cNvSpPr/>
          <p:nvPr/>
        </p:nvSpPr>
        <p:spPr>
          <a:xfrm>
            <a:off x="539552" y="4149080"/>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8C213DE-9C95-DD32-C659-3F827A0E49E4}"/>
              </a:ext>
            </a:extLst>
          </p:cNvPr>
          <p:cNvSpPr/>
          <p:nvPr/>
        </p:nvSpPr>
        <p:spPr>
          <a:xfrm>
            <a:off x="971600" y="126876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C8DC7FC-80E5-68DF-EF91-BA6905185C69}"/>
              </a:ext>
            </a:extLst>
          </p:cNvPr>
          <p:cNvSpPr/>
          <p:nvPr/>
        </p:nvSpPr>
        <p:spPr>
          <a:xfrm>
            <a:off x="971600" y="314096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D48272A-8E55-CD85-AA25-50B6A7C71FC0}"/>
              </a:ext>
            </a:extLst>
          </p:cNvPr>
          <p:cNvSpPr/>
          <p:nvPr/>
        </p:nvSpPr>
        <p:spPr>
          <a:xfrm rot="5400000">
            <a:off x="35496" y="220486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BB96C68-F62F-BE30-B650-70302BEAD5E2}"/>
              </a:ext>
            </a:extLst>
          </p:cNvPr>
          <p:cNvSpPr/>
          <p:nvPr/>
        </p:nvSpPr>
        <p:spPr>
          <a:xfrm rot="5400000">
            <a:off x="1907704" y="220486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5D123ADD-9EAD-E3CB-B7CF-5130088790DF}"/>
              </a:ext>
            </a:extLst>
          </p:cNvPr>
          <p:cNvGrpSpPr/>
          <p:nvPr/>
        </p:nvGrpSpPr>
        <p:grpSpPr>
          <a:xfrm rot="18289369">
            <a:off x="1629788" y="1773919"/>
            <a:ext cx="504056" cy="288032"/>
            <a:chOff x="5148064" y="2564904"/>
            <a:chExt cx="504056" cy="288032"/>
          </a:xfrm>
          <a:solidFill>
            <a:srgbClr val="011893"/>
          </a:solidFill>
        </p:grpSpPr>
        <p:sp>
          <p:nvSpPr>
            <p:cNvPr id="10" name="楕円 9">
              <a:extLst>
                <a:ext uri="{FF2B5EF4-FFF2-40B4-BE49-F238E27FC236}">
                  <a16:creationId xmlns:a16="http://schemas.microsoft.com/office/drawing/2014/main" id="{1132D526-55CC-CC49-9601-9E29CD68BF5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9A6E0651-59A7-AC67-DD83-CC3720E5F972}"/>
                </a:ext>
              </a:extLst>
            </p:cNvPr>
            <p:cNvCxnSpPr>
              <a:stCxn id="1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10C8DB59-112F-E4C7-8B10-0C8D44222F7D}"/>
              </a:ext>
            </a:extLst>
          </p:cNvPr>
          <p:cNvGrpSpPr/>
          <p:nvPr/>
        </p:nvGrpSpPr>
        <p:grpSpPr>
          <a:xfrm rot="12022274">
            <a:off x="1366011" y="2427606"/>
            <a:ext cx="504056" cy="288032"/>
            <a:chOff x="5148064" y="2564904"/>
            <a:chExt cx="504056" cy="288032"/>
          </a:xfrm>
          <a:solidFill>
            <a:srgbClr val="011893"/>
          </a:solidFill>
        </p:grpSpPr>
        <p:sp>
          <p:nvSpPr>
            <p:cNvPr id="13" name="楕円 12">
              <a:extLst>
                <a:ext uri="{FF2B5EF4-FFF2-40B4-BE49-F238E27FC236}">
                  <a16:creationId xmlns:a16="http://schemas.microsoft.com/office/drawing/2014/main" id="{7BE33D29-18AB-04B8-39F1-A77B6EEF42F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C3DB7B58-ACCD-98B5-BBDF-8AF597B49D55}"/>
                </a:ext>
              </a:extLst>
            </p:cNvPr>
            <p:cNvCxnSpPr>
              <a:stCxn id="13"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 name="グループ化 14">
            <a:extLst>
              <a:ext uri="{FF2B5EF4-FFF2-40B4-BE49-F238E27FC236}">
                <a16:creationId xmlns:a16="http://schemas.microsoft.com/office/drawing/2014/main" id="{EA7E9D00-0B3A-9583-91F2-BDB8247FEB2C}"/>
              </a:ext>
            </a:extLst>
          </p:cNvPr>
          <p:cNvGrpSpPr/>
          <p:nvPr/>
        </p:nvGrpSpPr>
        <p:grpSpPr>
          <a:xfrm rot="12022274">
            <a:off x="1942073" y="2283588"/>
            <a:ext cx="504056" cy="288032"/>
            <a:chOff x="5148064" y="2564904"/>
            <a:chExt cx="504056" cy="288032"/>
          </a:xfrm>
          <a:solidFill>
            <a:srgbClr val="011893"/>
          </a:solidFill>
        </p:grpSpPr>
        <p:sp>
          <p:nvSpPr>
            <p:cNvPr id="16" name="楕円 15">
              <a:extLst>
                <a:ext uri="{FF2B5EF4-FFF2-40B4-BE49-F238E27FC236}">
                  <a16:creationId xmlns:a16="http://schemas.microsoft.com/office/drawing/2014/main" id="{4DEBA82A-81D3-AE1E-6E0B-62F1FB18E14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07EA95FE-3ED8-E3D7-4506-E63E1B02B04A}"/>
                </a:ext>
              </a:extLst>
            </p:cNvPr>
            <p:cNvCxnSpPr>
              <a:stCxn id="1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 name="グループ化 17">
            <a:extLst>
              <a:ext uri="{FF2B5EF4-FFF2-40B4-BE49-F238E27FC236}">
                <a16:creationId xmlns:a16="http://schemas.microsoft.com/office/drawing/2014/main" id="{B02D7BEF-F438-A553-F55D-ABCB6405D061}"/>
              </a:ext>
            </a:extLst>
          </p:cNvPr>
          <p:cNvGrpSpPr/>
          <p:nvPr/>
        </p:nvGrpSpPr>
        <p:grpSpPr>
          <a:xfrm rot="4101219">
            <a:off x="2230105" y="1923548"/>
            <a:ext cx="504056" cy="288032"/>
            <a:chOff x="5148064" y="2564904"/>
            <a:chExt cx="504056" cy="288032"/>
          </a:xfrm>
          <a:solidFill>
            <a:srgbClr val="011893"/>
          </a:solidFill>
        </p:grpSpPr>
        <p:sp>
          <p:nvSpPr>
            <p:cNvPr id="19" name="楕円 18">
              <a:extLst>
                <a:ext uri="{FF2B5EF4-FFF2-40B4-BE49-F238E27FC236}">
                  <a16:creationId xmlns:a16="http://schemas.microsoft.com/office/drawing/2014/main" id="{62BF1BAB-6D0A-E652-ADCC-4C9F196B4EED}"/>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F97656F6-4538-BF2D-0696-55C05F5C8363}"/>
                </a:ext>
              </a:extLst>
            </p:cNvPr>
            <p:cNvCxnSpPr>
              <a:stCxn id="1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21B3195-4455-0E3A-028F-3B062029099F}"/>
              </a:ext>
            </a:extLst>
          </p:cNvPr>
          <p:cNvSpPr txBox="1"/>
          <p:nvPr/>
        </p:nvSpPr>
        <p:spPr>
          <a:xfrm>
            <a:off x="3491880" y="1628800"/>
            <a:ext cx="5434501" cy="1200329"/>
          </a:xfrm>
          <a:prstGeom prst="rect">
            <a:avLst/>
          </a:prstGeom>
          <a:noFill/>
        </p:spPr>
        <p:txBody>
          <a:bodyPr wrap="none" rtlCol="0">
            <a:spAutoFit/>
          </a:bodyPr>
          <a:lstStyle/>
          <a:p>
            <a:r>
              <a:rPr lang="ja-JP" altLang="en-US" sz="2400"/>
              <a:t>ミクロカノニカルアンサンブル</a:t>
            </a:r>
            <a:endParaRPr lang="en-US" altLang="ja-JP" sz="2400"/>
          </a:p>
          <a:p>
            <a:r>
              <a:rPr lang="ja-JP" altLang="en-US" sz="2400"/>
              <a:t>粒子数</a:t>
            </a:r>
            <a:r>
              <a:rPr lang="en-US" altLang="ja-JP" sz="2400"/>
              <a:t>N</a:t>
            </a:r>
            <a:r>
              <a:rPr lang="ja-JP" altLang="en-US" sz="2400"/>
              <a:t>、体積</a:t>
            </a:r>
            <a:r>
              <a:rPr lang="en-US" altLang="ja-JP" sz="2400"/>
              <a:t>V</a:t>
            </a:r>
            <a:r>
              <a:rPr lang="ja-JP" altLang="en-US" sz="2400"/>
              <a:t>、</a:t>
            </a:r>
            <a:r>
              <a:rPr lang="ja-JP" altLang="en-US" sz="2400">
                <a:solidFill>
                  <a:srgbClr val="FF0000"/>
                </a:solidFill>
              </a:rPr>
              <a:t>エネルギー</a:t>
            </a:r>
            <a:r>
              <a:rPr lang="en-US" altLang="ja-JP" sz="2400">
                <a:solidFill>
                  <a:srgbClr val="FF0000"/>
                </a:solidFill>
              </a:rPr>
              <a:t>E</a:t>
            </a:r>
            <a:r>
              <a:rPr lang="ja-JP" altLang="en-US" sz="2400"/>
              <a:t>が一定</a:t>
            </a:r>
            <a:endParaRPr lang="en-US" altLang="ja-JP" sz="2400"/>
          </a:p>
          <a:p>
            <a:r>
              <a:rPr lang="en-US" altLang="ja-JP" sz="2400"/>
              <a:t>NVE</a:t>
            </a:r>
            <a:r>
              <a:rPr lang="ja-JP" altLang="en-US" sz="2400"/>
              <a:t>アンサンブル</a:t>
            </a:r>
            <a:endParaRPr lang="en-US" altLang="ja-JP" sz="2400"/>
          </a:p>
        </p:txBody>
      </p:sp>
      <p:sp>
        <p:nvSpPr>
          <p:cNvPr id="22" name="正方形/長方形 21">
            <a:extLst>
              <a:ext uri="{FF2B5EF4-FFF2-40B4-BE49-F238E27FC236}">
                <a16:creationId xmlns:a16="http://schemas.microsoft.com/office/drawing/2014/main" id="{6D60B277-D1C0-A4DC-F641-E80D00F299CB}"/>
              </a:ext>
            </a:extLst>
          </p:cNvPr>
          <p:cNvSpPr/>
          <p:nvPr/>
        </p:nvSpPr>
        <p:spPr>
          <a:xfrm>
            <a:off x="539552" y="414908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18D81E99-4F21-5607-7625-F5831522A290}"/>
              </a:ext>
            </a:extLst>
          </p:cNvPr>
          <p:cNvSpPr/>
          <p:nvPr/>
        </p:nvSpPr>
        <p:spPr>
          <a:xfrm>
            <a:off x="539552" y="60212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57272D95-4335-0B8A-AF8D-70DB7914D17F}"/>
              </a:ext>
            </a:extLst>
          </p:cNvPr>
          <p:cNvSpPr/>
          <p:nvPr/>
        </p:nvSpPr>
        <p:spPr>
          <a:xfrm rot="5400000">
            <a:off x="-396552" y="508518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C0C7D38D-DA36-98FA-3827-5F379B6F9DB9}"/>
              </a:ext>
            </a:extLst>
          </p:cNvPr>
          <p:cNvGrpSpPr/>
          <p:nvPr/>
        </p:nvGrpSpPr>
        <p:grpSpPr>
          <a:xfrm rot="18289369">
            <a:off x="1125732" y="4654239"/>
            <a:ext cx="504056" cy="288032"/>
            <a:chOff x="5148064" y="2564904"/>
            <a:chExt cx="504056" cy="288032"/>
          </a:xfrm>
          <a:solidFill>
            <a:srgbClr val="011893"/>
          </a:solidFill>
        </p:grpSpPr>
        <p:sp>
          <p:nvSpPr>
            <p:cNvPr id="26" name="楕円 25">
              <a:extLst>
                <a:ext uri="{FF2B5EF4-FFF2-40B4-BE49-F238E27FC236}">
                  <a16:creationId xmlns:a16="http://schemas.microsoft.com/office/drawing/2014/main" id="{A292CAB1-52EA-8456-BC9D-06B678DF273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EE1DA9CE-17A6-D238-61DC-55C6CA126611}"/>
                </a:ext>
              </a:extLst>
            </p:cNvPr>
            <p:cNvCxnSpPr>
              <a:stCxn id="2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id="{B81560FC-314E-6C1B-5289-F7AA1CA386B5}"/>
              </a:ext>
            </a:extLst>
          </p:cNvPr>
          <p:cNvGrpSpPr/>
          <p:nvPr/>
        </p:nvGrpSpPr>
        <p:grpSpPr>
          <a:xfrm rot="12022274">
            <a:off x="861955" y="5307926"/>
            <a:ext cx="504056" cy="288032"/>
            <a:chOff x="5148064" y="2564904"/>
            <a:chExt cx="504056" cy="288032"/>
          </a:xfrm>
          <a:solidFill>
            <a:srgbClr val="011893"/>
          </a:solidFill>
        </p:grpSpPr>
        <p:sp>
          <p:nvSpPr>
            <p:cNvPr id="29" name="楕円 28">
              <a:extLst>
                <a:ext uri="{FF2B5EF4-FFF2-40B4-BE49-F238E27FC236}">
                  <a16:creationId xmlns:a16="http://schemas.microsoft.com/office/drawing/2014/main" id="{952DD745-D7C7-BA5A-F6ED-42C2942D126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A4223E1D-8034-C682-8207-F86F7AB49C12}"/>
                </a:ext>
              </a:extLst>
            </p:cNvPr>
            <p:cNvCxnSpPr>
              <a:stCxn id="2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1" name="グループ化 30">
            <a:extLst>
              <a:ext uri="{FF2B5EF4-FFF2-40B4-BE49-F238E27FC236}">
                <a16:creationId xmlns:a16="http://schemas.microsoft.com/office/drawing/2014/main" id="{6EAF0529-0C02-F0FC-7D9F-CF7092656208}"/>
              </a:ext>
            </a:extLst>
          </p:cNvPr>
          <p:cNvGrpSpPr/>
          <p:nvPr/>
        </p:nvGrpSpPr>
        <p:grpSpPr>
          <a:xfrm rot="12022274">
            <a:off x="1438017" y="5163908"/>
            <a:ext cx="504056" cy="288032"/>
            <a:chOff x="5148064" y="2564904"/>
            <a:chExt cx="504056" cy="288032"/>
          </a:xfrm>
          <a:solidFill>
            <a:srgbClr val="011893"/>
          </a:solidFill>
        </p:grpSpPr>
        <p:sp>
          <p:nvSpPr>
            <p:cNvPr id="32" name="楕円 31">
              <a:extLst>
                <a:ext uri="{FF2B5EF4-FFF2-40B4-BE49-F238E27FC236}">
                  <a16:creationId xmlns:a16="http://schemas.microsoft.com/office/drawing/2014/main" id="{560938D8-01F2-23EC-246E-2437F5525C7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6619BEA0-95F0-08C3-F11A-E4D04070E8A1}"/>
                </a:ext>
              </a:extLst>
            </p:cNvPr>
            <p:cNvCxnSpPr>
              <a:stCxn id="3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B5486C91-5526-0E44-F9FC-F5BBDD71AD06}"/>
              </a:ext>
            </a:extLst>
          </p:cNvPr>
          <p:cNvGrpSpPr/>
          <p:nvPr/>
        </p:nvGrpSpPr>
        <p:grpSpPr>
          <a:xfrm rot="4101219">
            <a:off x="1726049" y="4803868"/>
            <a:ext cx="504056" cy="288032"/>
            <a:chOff x="5148064" y="2564904"/>
            <a:chExt cx="504056" cy="288032"/>
          </a:xfrm>
          <a:solidFill>
            <a:srgbClr val="011893"/>
          </a:solidFill>
        </p:grpSpPr>
        <p:sp>
          <p:nvSpPr>
            <p:cNvPr id="35" name="楕円 34">
              <a:extLst>
                <a:ext uri="{FF2B5EF4-FFF2-40B4-BE49-F238E27FC236}">
                  <a16:creationId xmlns:a16="http://schemas.microsoft.com/office/drawing/2014/main" id="{F06408A8-C6E1-0F2F-8D0F-24264B902D4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4827DE78-D6D5-42DB-3AB1-9C2B8FAD8C00}"/>
                </a:ext>
              </a:extLst>
            </p:cNvPr>
            <p:cNvCxnSpPr>
              <a:stCxn id="3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7" name="正方形/長方形 36">
            <a:extLst>
              <a:ext uri="{FF2B5EF4-FFF2-40B4-BE49-F238E27FC236}">
                <a16:creationId xmlns:a16="http://schemas.microsoft.com/office/drawing/2014/main" id="{C1194FB2-ED27-CD27-21D3-7EA26E3E3F7E}"/>
              </a:ext>
            </a:extLst>
          </p:cNvPr>
          <p:cNvSpPr/>
          <p:nvPr/>
        </p:nvSpPr>
        <p:spPr>
          <a:xfrm rot="5400000">
            <a:off x="1979712" y="4869160"/>
            <a:ext cx="2160240" cy="72008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E1EF08C7-62E7-A4BC-FC5B-898D50CC6726}"/>
              </a:ext>
            </a:extLst>
          </p:cNvPr>
          <p:cNvSpPr txBox="1"/>
          <p:nvPr/>
        </p:nvSpPr>
        <p:spPr>
          <a:xfrm>
            <a:off x="2267744" y="6381328"/>
            <a:ext cx="1697901" cy="369332"/>
          </a:xfrm>
          <a:prstGeom prst="rect">
            <a:avLst/>
          </a:prstGeom>
          <a:noFill/>
        </p:spPr>
        <p:txBody>
          <a:bodyPr wrap="none" rtlCol="0">
            <a:spAutoFit/>
          </a:bodyPr>
          <a:lstStyle/>
          <a:p>
            <a:r>
              <a:rPr kumimoji="1" lang="ja-JP" altLang="en-US"/>
              <a:t>熱浴</a:t>
            </a:r>
            <a:r>
              <a:rPr lang="en-US" altLang="ja-JP"/>
              <a:t>(heatbath)</a:t>
            </a:r>
          </a:p>
        </p:txBody>
      </p:sp>
      <p:sp>
        <p:nvSpPr>
          <p:cNvPr id="39" name="テキスト ボックス 38">
            <a:extLst>
              <a:ext uri="{FF2B5EF4-FFF2-40B4-BE49-F238E27FC236}">
                <a16:creationId xmlns:a16="http://schemas.microsoft.com/office/drawing/2014/main" id="{89CC317E-7F29-724A-933A-95C2FD77BEA3}"/>
              </a:ext>
            </a:extLst>
          </p:cNvPr>
          <p:cNvSpPr txBox="1"/>
          <p:nvPr/>
        </p:nvSpPr>
        <p:spPr>
          <a:xfrm>
            <a:off x="3676955" y="4293096"/>
            <a:ext cx="4493538" cy="1569660"/>
          </a:xfrm>
          <a:prstGeom prst="rect">
            <a:avLst/>
          </a:prstGeom>
          <a:noFill/>
        </p:spPr>
        <p:txBody>
          <a:bodyPr wrap="none" rtlCol="0">
            <a:spAutoFit/>
          </a:bodyPr>
          <a:lstStyle/>
          <a:p>
            <a:r>
              <a:rPr lang="ja-JP" altLang="en-US" sz="2400"/>
              <a:t>カノニカルアンサンブル</a:t>
            </a:r>
            <a:endParaRPr lang="en-US" altLang="ja-JP" sz="2400"/>
          </a:p>
          <a:p>
            <a:r>
              <a:rPr lang="ja-JP" altLang="en-US" sz="2400"/>
              <a:t>粒子数</a:t>
            </a:r>
            <a:r>
              <a:rPr lang="en-US" altLang="ja-JP" sz="2400"/>
              <a:t>N</a:t>
            </a:r>
            <a:r>
              <a:rPr lang="ja-JP" altLang="en-US" sz="2400"/>
              <a:t>、体積</a:t>
            </a:r>
            <a:r>
              <a:rPr lang="en-US" altLang="ja-JP" sz="2400"/>
              <a:t>V</a:t>
            </a:r>
            <a:r>
              <a:rPr lang="ja-JP" altLang="en-US" sz="2400"/>
              <a:t>、</a:t>
            </a:r>
            <a:r>
              <a:rPr lang="ja-JP" altLang="en-US" sz="2400">
                <a:solidFill>
                  <a:srgbClr val="FF0000"/>
                </a:solidFill>
              </a:rPr>
              <a:t>温度</a:t>
            </a:r>
            <a:r>
              <a:rPr lang="en-US" altLang="ja-JP" sz="2400">
                <a:solidFill>
                  <a:srgbClr val="FF0000"/>
                </a:solidFill>
              </a:rPr>
              <a:t>T</a:t>
            </a:r>
            <a:r>
              <a:rPr lang="ja-JP" altLang="en-US" sz="2400"/>
              <a:t>が一定</a:t>
            </a:r>
            <a:endParaRPr lang="en-US" altLang="ja-JP" sz="2400"/>
          </a:p>
          <a:p>
            <a:r>
              <a:rPr lang="en-US" altLang="ja-JP" sz="2400"/>
              <a:t>NVE</a:t>
            </a:r>
            <a:r>
              <a:rPr lang="ja-JP" altLang="en-US" sz="2400"/>
              <a:t>アンサンブル</a:t>
            </a:r>
            <a:endParaRPr lang="en-US" altLang="ja-JP" sz="2400"/>
          </a:p>
          <a:p>
            <a:r>
              <a:rPr lang="ja-JP" altLang="en-US" sz="2400"/>
              <a:t>エネルギーが揺らぐ</a:t>
            </a:r>
            <a:endParaRPr lang="en-US" altLang="ja-JP" sz="2400"/>
          </a:p>
        </p:txBody>
      </p:sp>
    </p:spTree>
    <p:extLst>
      <p:ext uri="{BB962C8B-B14F-4D97-AF65-F5344CB8AC3E}">
        <p14:creationId xmlns:p14="http://schemas.microsoft.com/office/powerpoint/2010/main" val="21699674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1DADD3-E99B-8796-9A68-87BC42C2540C}"/>
              </a:ext>
            </a:extLst>
          </p:cNvPr>
          <p:cNvSpPr>
            <a:spLocks noGrp="1"/>
          </p:cNvSpPr>
          <p:nvPr>
            <p:ph type="body" sz="quarter" idx="10"/>
          </p:nvPr>
        </p:nvSpPr>
        <p:spPr/>
        <p:txBody>
          <a:bodyPr/>
          <a:lstStyle/>
          <a:p>
            <a:r>
              <a:rPr lang="ja-JP" altLang="en-US"/>
              <a:t>アンサンブル</a:t>
            </a:r>
            <a:endParaRPr kumimoji="1" lang="ja-JP" altLang="en-US"/>
          </a:p>
        </p:txBody>
      </p:sp>
      <p:cxnSp>
        <p:nvCxnSpPr>
          <p:cNvPr id="4" name="直線矢印コネクタ 3">
            <a:extLst>
              <a:ext uri="{FF2B5EF4-FFF2-40B4-BE49-F238E27FC236}">
                <a16:creationId xmlns:a16="http://schemas.microsoft.com/office/drawing/2014/main" id="{69643D4F-D63C-520C-0422-6528F9E8E003}"/>
              </a:ext>
            </a:extLst>
          </p:cNvPr>
          <p:cNvCxnSpPr>
            <a:cxnSpLocks/>
          </p:cNvCxnSpPr>
          <p:nvPr/>
        </p:nvCxnSpPr>
        <p:spPr>
          <a:xfrm>
            <a:off x="641575"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FFF70CA3-C819-C2D7-4F88-30ABB278E0B7}"/>
              </a:ext>
            </a:extLst>
          </p:cNvPr>
          <p:cNvCxnSpPr>
            <a:cxnSpLocks/>
          </p:cNvCxnSpPr>
          <p:nvPr/>
        </p:nvCxnSpPr>
        <p:spPr>
          <a:xfrm flipV="1">
            <a:off x="929607"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35CCB86-65F2-6E80-08FF-FC9F011BF46D}"/>
                  </a:ext>
                </a:extLst>
              </p:cNvPr>
              <p:cNvSpPr txBox="1"/>
              <p:nvPr/>
            </p:nvSpPr>
            <p:spPr>
              <a:xfrm>
                <a:off x="4385991"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D35CCB86-65F2-6E80-08FF-FC9F011BF46D}"/>
                  </a:ext>
                </a:extLst>
              </p:cNvPr>
              <p:cNvSpPr txBox="1">
                <a:spLocks noRot="1" noChangeAspect="1" noMove="1" noResize="1" noEditPoints="1" noAdjustHandles="1" noChangeArrowheads="1" noChangeShapeType="1" noTextEdit="1"/>
              </p:cNvSpPr>
              <p:nvPr/>
            </p:nvSpPr>
            <p:spPr>
              <a:xfrm>
                <a:off x="4385991" y="4653136"/>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688EE1E-2465-3345-7A42-F21B1622BA6D}"/>
                  </a:ext>
                </a:extLst>
              </p:cNvPr>
              <p:cNvSpPr txBox="1"/>
              <p:nvPr/>
            </p:nvSpPr>
            <p:spPr>
              <a:xfrm>
                <a:off x="569567"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9" name="テキスト ボックス 8">
                <a:extLst>
                  <a:ext uri="{FF2B5EF4-FFF2-40B4-BE49-F238E27FC236}">
                    <a16:creationId xmlns:a16="http://schemas.microsoft.com/office/drawing/2014/main" id="{B688EE1E-2465-3345-7A42-F21B1622BA6D}"/>
                  </a:ext>
                </a:extLst>
              </p:cNvPr>
              <p:cNvSpPr txBox="1">
                <a:spLocks noRot="1" noChangeAspect="1" noMove="1" noResize="1" noEditPoints="1" noAdjustHandles="1" noChangeArrowheads="1" noChangeShapeType="1" noTextEdit="1"/>
              </p:cNvSpPr>
              <p:nvPr/>
            </p:nvSpPr>
            <p:spPr>
              <a:xfrm>
                <a:off x="569567" y="2132856"/>
                <a:ext cx="909480" cy="461665"/>
              </a:xfrm>
              <a:prstGeom prst="rect">
                <a:avLst/>
              </a:prstGeom>
              <a:blipFill>
                <a:blip r:embed="rId3"/>
                <a:stretch>
                  <a:fillRect r="-667" b="-19737"/>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C1E9ED24-1AD2-F86C-30A9-EFD4E73E21AE}"/>
              </a:ext>
            </a:extLst>
          </p:cNvPr>
          <p:cNvCxnSpPr>
            <a:cxnSpLocks/>
          </p:cNvCxnSpPr>
          <p:nvPr/>
        </p:nvCxnSpPr>
        <p:spPr>
          <a:xfrm flipV="1">
            <a:off x="2369767"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F0387B14-9CD9-F4D4-11F9-A5EAF8A73A67}"/>
              </a:ext>
            </a:extLst>
          </p:cNvPr>
          <p:cNvSpPr/>
          <p:nvPr/>
        </p:nvSpPr>
        <p:spPr>
          <a:xfrm>
            <a:off x="2297759"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55CFD0AA-8A51-DFD8-AC72-7AB04BBEA993}"/>
              </a:ext>
            </a:extLst>
          </p:cNvPr>
          <p:cNvSpPr txBox="1"/>
          <p:nvPr/>
        </p:nvSpPr>
        <p:spPr>
          <a:xfrm>
            <a:off x="373464" y="5517232"/>
            <a:ext cx="3877985" cy="830997"/>
          </a:xfrm>
          <a:prstGeom prst="rect">
            <a:avLst/>
          </a:prstGeom>
          <a:noFill/>
        </p:spPr>
        <p:txBody>
          <a:bodyPr wrap="none" rtlCol="0">
            <a:spAutoFit/>
          </a:bodyPr>
          <a:lstStyle/>
          <a:p>
            <a:r>
              <a:rPr lang="ja-JP" altLang="en-US" sz="2400"/>
              <a:t>エネルギーが完全に固定で</a:t>
            </a:r>
            <a:endParaRPr lang="en-US" altLang="ja-JP" sz="2400"/>
          </a:p>
          <a:p>
            <a:r>
              <a:rPr kumimoji="1" lang="ja-JP" altLang="en-US" sz="2400"/>
              <a:t>揺らがない</a:t>
            </a:r>
            <a:endParaRPr kumimoji="1" lang="en-US" altLang="ja-JP" sz="2400"/>
          </a:p>
        </p:txBody>
      </p:sp>
      <p:sp>
        <p:nvSpPr>
          <p:cNvPr id="16" name="テキスト ボックス 15">
            <a:extLst>
              <a:ext uri="{FF2B5EF4-FFF2-40B4-BE49-F238E27FC236}">
                <a16:creationId xmlns:a16="http://schemas.microsoft.com/office/drawing/2014/main" id="{441BCB1E-FE25-1F80-9BC5-73C53591AD2F}"/>
              </a:ext>
            </a:extLst>
          </p:cNvPr>
          <p:cNvSpPr txBox="1"/>
          <p:nvPr/>
        </p:nvSpPr>
        <p:spPr>
          <a:xfrm>
            <a:off x="89959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17" name="直線矢印コネクタ 16">
            <a:extLst>
              <a:ext uri="{FF2B5EF4-FFF2-40B4-BE49-F238E27FC236}">
                <a16:creationId xmlns:a16="http://schemas.microsoft.com/office/drawing/2014/main" id="{8A48BBDC-24D9-081B-1A39-CE6C2A0D4267}"/>
              </a:ext>
            </a:extLst>
          </p:cNvPr>
          <p:cNvCxnSpPr>
            <a:cxnSpLocks/>
          </p:cNvCxnSpPr>
          <p:nvPr/>
        </p:nvCxnSpPr>
        <p:spPr>
          <a:xfrm>
            <a:off x="5004048"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439053AD-48C3-4082-C09F-238193783491}"/>
              </a:ext>
            </a:extLst>
          </p:cNvPr>
          <p:cNvCxnSpPr>
            <a:cxnSpLocks/>
          </p:cNvCxnSpPr>
          <p:nvPr/>
        </p:nvCxnSpPr>
        <p:spPr>
          <a:xfrm flipV="1">
            <a:off x="5292080"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19FFF0A-867D-093D-8933-925E86845D52}"/>
                  </a:ext>
                </a:extLst>
              </p:cNvPr>
              <p:cNvSpPr txBox="1"/>
              <p:nvPr/>
            </p:nvSpPr>
            <p:spPr>
              <a:xfrm>
                <a:off x="8748464"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19" name="テキスト ボックス 18">
                <a:extLst>
                  <a:ext uri="{FF2B5EF4-FFF2-40B4-BE49-F238E27FC236}">
                    <a16:creationId xmlns:a16="http://schemas.microsoft.com/office/drawing/2014/main" id="{D19FFF0A-867D-093D-8933-925E86845D52}"/>
                  </a:ext>
                </a:extLst>
              </p:cNvPr>
              <p:cNvSpPr txBox="1">
                <a:spLocks noRot="1" noChangeAspect="1" noMove="1" noResize="1" noEditPoints="1" noAdjustHandles="1" noChangeArrowheads="1" noChangeShapeType="1" noTextEdit="1"/>
              </p:cNvSpPr>
              <p:nvPr/>
            </p:nvSpPr>
            <p:spPr>
              <a:xfrm>
                <a:off x="8748464" y="4653136"/>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1FF42A83-BBA7-322B-DFD8-56DAFD14D7F8}"/>
                  </a:ext>
                </a:extLst>
              </p:cNvPr>
              <p:cNvSpPr txBox="1"/>
              <p:nvPr/>
            </p:nvSpPr>
            <p:spPr>
              <a:xfrm>
                <a:off x="4932040"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20" name="テキスト ボックス 19">
                <a:extLst>
                  <a:ext uri="{FF2B5EF4-FFF2-40B4-BE49-F238E27FC236}">
                    <a16:creationId xmlns:a16="http://schemas.microsoft.com/office/drawing/2014/main" id="{1FF42A83-BBA7-322B-DFD8-56DAFD14D7F8}"/>
                  </a:ext>
                </a:extLst>
              </p:cNvPr>
              <p:cNvSpPr txBox="1">
                <a:spLocks noRot="1" noChangeAspect="1" noMove="1" noResize="1" noEditPoints="1" noAdjustHandles="1" noChangeArrowheads="1" noChangeShapeType="1" noTextEdit="1"/>
              </p:cNvSpPr>
              <p:nvPr/>
            </p:nvSpPr>
            <p:spPr>
              <a:xfrm>
                <a:off x="4932040" y="2132856"/>
                <a:ext cx="909480" cy="461665"/>
              </a:xfrm>
              <a:prstGeom prst="rect">
                <a:avLst/>
              </a:prstGeom>
              <a:blipFill>
                <a:blip r:embed="rId5"/>
                <a:stretch>
                  <a:fillRect r="-1342" b="-19737"/>
                </a:stretch>
              </a:blipFill>
            </p:spPr>
            <p:txBody>
              <a:bodyPr/>
              <a:lstStyle/>
              <a:p>
                <a:r>
                  <a:rPr lang="ja-JP" altLang="en-US">
                    <a:noFill/>
                  </a:rPr>
                  <a:t> </a:t>
                </a:r>
              </a:p>
            </p:txBody>
          </p:sp>
        </mc:Fallback>
      </mc:AlternateContent>
      <p:sp>
        <p:nvSpPr>
          <p:cNvPr id="23" name="フリーフォーム: 図形 22">
            <a:extLst>
              <a:ext uri="{FF2B5EF4-FFF2-40B4-BE49-F238E27FC236}">
                <a16:creationId xmlns:a16="http://schemas.microsoft.com/office/drawing/2014/main" id="{BD3D95AE-C99B-A942-AD26-52EE2043168B}"/>
              </a:ext>
            </a:extLst>
          </p:cNvPr>
          <p:cNvSpPr/>
          <p:nvPr/>
        </p:nvSpPr>
        <p:spPr>
          <a:xfrm>
            <a:off x="6628760" y="3140968"/>
            <a:ext cx="247496" cy="1725672"/>
          </a:xfrm>
          <a:custGeom>
            <a:avLst/>
            <a:gdLst>
              <a:gd name="connsiteX0" fmla="*/ 0 w 1391920"/>
              <a:gd name="connsiteY0" fmla="*/ 2337140 h 2357460"/>
              <a:gd name="connsiteX1" fmla="*/ 548640 w 1391920"/>
              <a:gd name="connsiteY1" fmla="*/ 1585300 h 2357460"/>
              <a:gd name="connsiteX2" fmla="*/ 812800 w 1391920"/>
              <a:gd name="connsiteY2" fmla="*/ 340 h 2357460"/>
              <a:gd name="connsiteX3" fmla="*/ 1016000 w 1391920"/>
              <a:gd name="connsiteY3" fmla="*/ 1727540 h 2357460"/>
              <a:gd name="connsiteX4" fmla="*/ 1391920 w 1391920"/>
              <a:gd name="connsiteY4" fmla="*/ 2357460 h 2357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920" h="2357460">
                <a:moveTo>
                  <a:pt x="0" y="2337140"/>
                </a:moveTo>
                <a:cubicBezTo>
                  <a:pt x="206586" y="2155953"/>
                  <a:pt x="413173" y="1974767"/>
                  <a:pt x="548640" y="1585300"/>
                </a:cubicBezTo>
                <a:cubicBezTo>
                  <a:pt x="684107" y="1195833"/>
                  <a:pt x="734907" y="-23367"/>
                  <a:pt x="812800" y="340"/>
                </a:cubicBezTo>
                <a:cubicBezTo>
                  <a:pt x="890693" y="24047"/>
                  <a:pt x="919480" y="1334687"/>
                  <a:pt x="1016000" y="1727540"/>
                </a:cubicBezTo>
                <a:cubicBezTo>
                  <a:pt x="1112520" y="2120393"/>
                  <a:pt x="1252220" y="2238926"/>
                  <a:pt x="1391920" y="23574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6A162771-0941-1410-0A3D-C52E82632640}"/>
              </a:ext>
            </a:extLst>
          </p:cNvPr>
          <p:cNvSpPr txBox="1"/>
          <p:nvPr/>
        </p:nvSpPr>
        <p:spPr>
          <a:xfrm>
            <a:off x="5436096" y="5478323"/>
            <a:ext cx="3262432" cy="830997"/>
          </a:xfrm>
          <a:prstGeom prst="rect">
            <a:avLst/>
          </a:prstGeom>
          <a:noFill/>
        </p:spPr>
        <p:txBody>
          <a:bodyPr wrap="none" rtlCol="0">
            <a:spAutoFit/>
          </a:bodyPr>
          <a:lstStyle/>
          <a:p>
            <a:r>
              <a:rPr lang="ja-JP" altLang="en-US" sz="2400"/>
              <a:t>エネルギーはある幅を</a:t>
            </a:r>
            <a:endParaRPr lang="en-US" altLang="ja-JP" sz="2400"/>
          </a:p>
          <a:p>
            <a:r>
              <a:rPr lang="ja-JP" altLang="en-US" sz="2400"/>
              <a:t>もって揺らぐ</a:t>
            </a:r>
            <a:endParaRPr kumimoji="1" lang="en-US" altLang="ja-JP" sz="2400"/>
          </a:p>
        </p:txBody>
      </p:sp>
      <p:sp>
        <p:nvSpPr>
          <p:cNvPr id="25" name="テキスト ボックス 24">
            <a:extLst>
              <a:ext uri="{FF2B5EF4-FFF2-40B4-BE49-F238E27FC236}">
                <a16:creationId xmlns:a16="http://schemas.microsoft.com/office/drawing/2014/main" id="{18BD2F86-85A9-4029-9A71-1D5994B69EC9}"/>
              </a:ext>
            </a:extLst>
          </p:cNvPr>
          <p:cNvSpPr txBox="1"/>
          <p:nvPr/>
        </p:nvSpPr>
        <p:spPr>
          <a:xfrm>
            <a:off x="558011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spTree>
    <p:extLst>
      <p:ext uri="{BB962C8B-B14F-4D97-AF65-F5344CB8AC3E}">
        <p14:creationId xmlns:p14="http://schemas.microsoft.com/office/powerpoint/2010/main" val="4085575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0FA5B7-B2A8-5C77-44D9-46492F30F991}"/>
              </a:ext>
            </a:extLst>
          </p:cNvPr>
          <p:cNvSpPr>
            <a:spLocks noGrp="1"/>
          </p:cNvSpPr>
          <p:nvPr>
            <p:ph type="body" sz="quarter" idx="10"/>
          </p:nvPr>
        </p:nvSpPr>
        <p:spPr/>
        <p:txBody>
          <a:bodyPr/>
          <a:lstStyle/>
          <a:p>
            <a:r>
              <a:rPr lang="ja-JP" altLang="en-US"/>
              <a:t>アンサンブル</a:t>
            </a:r>
            <a:endParaRPr kumimoji="1" lang="ja-JP" altLang="en-US"/>
          </a:p>
        </p:txBody>
      </p:sp>
      <p:sp>
        <p:nvSpPr>
          <p:cNvPr id="3" name="テキスト ボックス 2">
            <a:extLst>
              <a:ext uri="{FF2B5EF4-FFF2-40B4-BE49-F238E27FC236}">
                <a16:creationId xmlns:a16="http://schemas.microsoft.com/office/drawing/2014/main" id="{41D270A7-A7C8-CE04-1B88-D1CDDF3716EB}"/>
              </a:ext>
            </a:extLst>
          </p:cNvPr>
          <p:cNvSpPr txBox="1"/>
          <p:nvPr/>
        </p:nvSpPr>
        <p:spPr>
          <a:xfrm>
            <a:off x="539552" y="5445224"/>
            <a:ext cx="7776864" cy="954107"/>
          </a:xfrm>
          <a:prstGeom prst="rect">
            <a:avLst/>
          </a:prstGeom>
          <a:noFill/>
        </p:spPr>
        <p:txBody>
          <a:bodyPr wrap="square" rtlCol="0">
            <a:spAutoFit/>
          </a:bodyPr>
          <a:lstStyle/>
          <a:p>
            <a:r>
              <a:rPr lang="ja-JP" altLang="en-US" sz="2800"/>
              <a:t>実際の物質は</a:t>
            </a:r>
            <a:r>
              <a:rPr lang="en-US" altLang="ja-JP" sz="2800"/>
              <a:t>N</a:t>
            </a:r>
            <a:r>
              <a:rPr lang="ja-JP" altLang="en-US" sz="2800"/>
              <a:t>が非常に大きいため、</a:t>
            </a:r>
            <a:r>
              <a:rPr lang="en-US" altLang="ja-JP" sz="2800"/>
              <a:t>NVT</a:t>
            </a:r>
            <a:r>
              <a:rPr lang="ja-JP" altLang="en-US" sz="2800"/>
              <a:t>アンサンブルでも事実上エネルギーは揺らがない</a:t>
            </a:r>
            <a:endParaRPr kumimoji="1" lang="ja-JP" altLang="en-US" sz="2800"/>
          </a:p>
        </p:txBody>
      </p:sp>
      <p:cxnSp>
        <p:nvCxnSpPr>
          <p:cNvPr id="4" name="直線矢印コネクタ 3">
            <a:extLst>
              <a:ext uri="{FF2B5EF4-FFF2-40B4-BE49-F238E27FC236}">
                <a16:creationId xmlns:a16="http://schemas.microsoft.com/office/drawing/2014/main" id="{72D25002-0748-99CC-3733-E1985B12A6B9}"/>
              </a:ext>
            </a:extLst>
          </p:cNvPr>
          <p:cNvCxnSpPr>
            <a:cxnSpLocks/>
          </p:cNvCxnSpPr>
          <p:nvPr/>
        </p:nvCxnSpPr>
        <p:spPr>
          <a:xfrm>
            <a:off x="641575"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a:extLst>
              <a:ext uri="{FF2B5EF4-FFF2-40B4-BE49-F238E27FC236}">
                <a16:creationId xmlns:a16="http://schemas.microsoft.com/office/drawing/2014/main" id="{B57EE38F-FB10-543F-A9F8-2AFDFF7698E7}"/>
              </a:ext>
            </a:extLst>
          </p:cNvPr>
          <p:cNvCxnSpPr>
            <a:cxnSpLocks/>
          </p:cNvCxnSpPr>
          <p:nvPr/>
        </p:nvCxnSpPr>
        <p:spPr>
          <a:xfrm flipV="1">
            <a:off x="929607"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C687155-AD28-5D55-32F8-34E7B21890FE}"/>
                  </a:ext>
                </a:extLst>
              </p:cNvPr>
              <p:cNvSpPr txBox="1"/>
              <p:nvPr/>
            </p:nvSpPr>
            <p:spPr>
              <a:xfrm>
                <a:off x="4385991"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DC687155-AD28-5D55-32F8-34E7B21890FE}"/>
                  </a:ext>
                </a:extLst>
              </p:cNvPr>
              <p:cNvSpPr txBox="1">
                <a:spLocks noRot="1" noChangeAspect="1" noMove="1" noResize="1" noEditPoints="1" noAdjustHandles="1" noChangeArrowheads="1" noChangeShapeType="1" noTextEdit="1"/>
              </p:cNvSpPr>
              <p:nvPr/>
            </p:nvSpPr>
            <p:spPr>
              <a:xfrm>
                <a:off x="4385991" y="4653136"/>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1B29557-8532-EAB4-68FD-19D3347021E4}"/>
                  </a:ext>
                </a:extLst>
              </p:cNvPr>
              <p:cNvSpPr txBox="1"/>
              <p:nvPr/>
            </p:nvSpPr>
            <p:spPr>
              <a:xfrm>
                <a:off x="569567"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41B29557-8532-EAB4-68FD-19D3347021E4}"/>
                  </a:ext>
                </a:extLst>
              </p:cNvPr>
              <p:cNvSpPr txBox="1">
                <a:spLocks noRot="1" noChangeAspect="1" noMove="1" noResize="1" noEditPoints="1" noAdjustHandles="1" noChangeArrowheads="1" noChangeShapeType="1" noTextEdit="1"/>
              </p:cNvSpPr>
              <p:nvPr/>
            </p:nvSpPr>
            <p:spPr>
              <a:xfrm>
                <a:off x="569567" y="2132856"/>
                <a:ext cx="909480" cy="461665"/>
              </a:xfrm>
              <a:prstGeom prst="rect">
                <a:avLst/>
              </a:prstGeom>
              <a:blipFill>
                <a:blip r:embed="rId3"/>
                <a:stretch>
                  <a:fillRect r="-667" b="-19737"/>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338228D3-D093-A58E-322E-890FE076BF05}"/>
              </a:ext>
            </a:extLst>
          </p:cNvPr>
          <p:cNvCxnSpPr>
            <a:cxnSpLocks/>
          </p:cNvCxnSpPr>
          <p:nvPr/>
        </p:nvCxnSpPr>
        <p:spPr>
          <a:xfrm flipV="1">
            <a:off x="2369767"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BC174102-CFD2-1561-3532-017DBD6D4924}"/>
              </a:ext>
            </a:extLst>
          </p:cNvPr>
          <p:cNvSpPr/>
          <p:nvPr/>
        </p:nvSpPr>
        <p:spPr>
          <a:xfrm>
            <a:off x="2297759"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08EA160-F8D7-2E4A-BAB0-68B1A886BD27}"/>
              </a:ext>
            </a:extLst>
          </p:cNvPr>
          <p:cNvSpPr txBox="1"/>
          <p:nvPr/>
        </p:nvSpPr>
        <p:spPr>
          <a:xfrm>
            <a:off x="89959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12" name="直線矢印コネクタ 11">
            <a:extLst>
              <a:ext uri="{FF2B5EF4-FFF2-40B4-BE49-F238E27FC236}">
                <a16:creationId xmlns:a16="http://schemas.microsoft.com/office/drawing/2014/main" id="{7FD64318-E190-3271-A936-0C155C8B7AC8}"/>
              </a:ext>
            </a:extLst>
          </p:cNvPr>
          <p:cNvCxnSpPr>
            <a:cxnSpLocks/>
          </p:cNvCxnSpPr>
          <p:nvPr/>
        </p:nvCxnSpPr>
        <p:spPr>
          <a:xfrm>
            <a:off x="5004048"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311FF11-C2A7-F52C-234E-A148F2FAB826}"/>
              </a:ext>
            </a:extLst>
          </p:cNvPr>
          <p:cNvCxnSpPr>
            <a:cxnSpLocks/>
          </p:cNvCxnSpPr>
          <p:nvPr/>
        </p:nvCxnSpPr>
        <p:spPr>
          <a:xfrm flipV="1">
            <a:off x="5292080"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6602EBB-4DCA-7C3A-D818-E5EE6A99C83C}"/>
                  </a:ext>
                </a:extLst>
              </p:cNvPr>
              <p:cNvSpPr txBox="1"/>
              <p:nvPr/>
            </p:nvSpPr>
            <p:spPr>
              <a:xfrm>
                <a:off x="8748464"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14" name="テキスト ボックス 13">
                <a:extLst>
                  <a:ext uri="{FF2B5EF4-FFF2-40B4-BE49-F238E27FC236}">
                    <a16:creationId xmlns:a16="http://schemas.microsoft.com/office/drawing/2014/main" id="{56602EBB-4DCA-7C3A-D818-E5EE6A99C83C}"/>
                  </a:ext>
                </a:extLst>
              </p:cNvPr>
              <p:cNvSpPr txBox="1">
                <a:spLocks noRot="1" noChangeAspect="1" noMove="1" noResize="1" noEditPoints="1" noAdjustHandles="1" noChangeArrowheads="1" noChangeShapeType="1" noTextEdit="1"/>
              </p:cNvSpPr>
              <p:nvPr/>
            </p:nvSpPr>
            <p:spPr>
              <a:xfrm>
                <a:off x="8748464" y="4653136"/>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1521DE7-F04F-2F72-5BFF-17A109025C9F}"/>
                  </a:ext>
                </a:extLst>
              </p:cNvPr>
              <p:cNvSpPr txBox="1"/>
              <p:nvPr/>
            </p:nvSpPr>
            <p:spPr>
              <a:xfrm>
                <a:off x="4932040"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15" name="テキスト ボックス 14">
                <a:extLst>
                  <a:ext uri="{FF2B5EF4-FFF2-40B4-BE49-F238E27FC236}">
                    <a16:creationId xmlns:a16="http://schemas.microsoft.com/office/drawing/2014/main" id="{E1521DE7-F04F-2F72-5BFF-17A109025C9F}"/>
                  </a:ext>
                </a:extLst>
              </p:cNvPr>
              <p:cNvSpPr txBox="1">
                <a:spLocks noRot="1" noChangeAspect="1" noMove="1" noResize="1" noEditPoints="1" noAdjustHandles="1" noChangeArrowheads="1" noChangeShapeType="1" noTextEdit="1"/>
              </p:cNvSpPr>
              <p:nvPr/>
            </p:nvSpPr>
            <p:spPr>
              <a:xfrm>
                <a:off x="4932040" y="2132856"/>
                <a:ext cx="909480" cy="461665"/>
              </a:xfrm>
              <a:prstGeom prst="rect">
                <a:avLst/>
              </a:prstGeom>
              <a:blipFill>
                <a:blip r:embed="rId5"/>
                <a:stretch>
                  <a:fillRect r="-1342" b="-19737"/>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EB723B9B-3BFC-4734-C2FC-57A97A8C6835}"/>
              </a:ext>
            </a:extLst>
          </p:cNvPr>
          <p:cNvSpPr txBox="1"/>
          <p:nvPr/>
        </p:nvSpPr>
        <p:spPr>
          <a:xfrm>
            <a:off x="558011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cxnSp>
        <p:nvCxnSpPr>
          <p:cNvPr id="19" name="直線コネクタ 18">
            <a:extLst>
              <a:ext uri="{FF2B5EF4-FFF2-40B4-BE49-F238E27FC236}">
                <a16:creationId xmlns:a16="http://schemas.microsoft.com/office/drawing/2014/main" id="{6D0505B7-598D-BEB3-38EA-1C2B909EA4F6}"/>
              </a:ext>
            </a:extLst>
          </p:cNvPr>
          <p:cNvCxnSpPr>
            <a:cxnSpLocks/>
          </p:cNvCxnSpPr>
          <p:nvPr/>
        </p:nvCxnSpPr>
        <p:spPr>
          <a:xfrm flipV="1">
            <a:off x="6732240"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楕円 19">
            <a:extLst>
              <a:ext uri="{FF2B5EF4-FFF2-40B4-BE49-F238E27FC236}">
                <a16:creationId xmlns:a16="http://schemas.microsoft.com/office/drawing/2014/main" id="{10E7E154-F436-7195-FD6C-7C0910C1C4B6}"/>
              </a:ext>
            </a:extLst>
          </p:cNvPr>
          <p:cNvSpPr/>
          <p:nvPr/>
        </p:nvSpPr>
        <p:spPr>
          <a:xfrm>
            <a:off x="6660232"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349BC55-A71A-882D-12FF-4B0A6A7F1FBF}"/>
                  </a:ext>
                </a:extLst>
              </p:cNvPr>
              <p:cNvSpPr txBox="1"/>
              <p:nvPr/>
            </p:nvSpPr>
            <p:spPr>
              <a:xfrm>
                <a:off x="6156176" y="1988840"/>
                <a:ext cx="1893403" cy="523220"/>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oMath>
                </a14:m>
                <a:r>
                  <a:rPr kumimoji="1" lang="ja-JP" altLang="en-US" sz="2800"/>
                  <a:t>の時</a:t>
                </a:r>
              </a:p>
            </p:txBody>
          </p:sp>
        </mc:Choice>
        <mc:Fallback xmlns="">
          <p:sp>
            <p:nvSpPr>
              <p:cNvPr id="21" name="テキスト ボックス 20">
                <a:extLst>
                  <a:ext uri="{FF2B5EF4-FFF2-40B4-BE49-F238E27FC236}">
                    <a16:creationId xmlns:a16="http://schemas.microsoft.com/office/drawing/2014/main" id="{B349BC55-A71A-882D-12FF-4B0A6A7F1FBF}"/>
                  </a:ext>
                </a:extLst>
              </p:cNvPr>
              <p:cNvSpPr txBox="1">
                <a:spLocks noRot="1" noChangeAspect="1" noMove="1" noResize="1" noEditPoints="1" noAdjustHandles="1" noChangeArrowheads="1" noChangeShapeType="1" noTextEdit="1"/>
              </p:cNvSpPr>
              <p:nvPr/>
            </p:nvSpPr>
            <p:spPr>
              <a:xfrm>
                <a:off x="6156176" y="1988840"/>
                <a:ext cx="1893403" cy="523220"/>
              </a:xfrm>
              <a:prstGeom prst="rect">
                <a:avLst/>
              </a:prstGeom>
              <a:blipFill>
                <a:blip r:embed="rId6"/>
                <a:stretch>
                  <a:fillRect t="-15116" r="-5806" b="-27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5386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ABA72D-A6F4-492D-AE27-E7E55DEA5406}"/>
              </a:ext>
            </a:extLst>
          </p:cNvPr>
          <p:cNvSpPr>
            <a:spLocks noGrp="1"/>
          </p:cNvSpPr>
          <p:nvPr>
            <p:ph type="body" sz="quarter" idx="10"/>
          </p:nvPr>
        </p:nvSpPr>
        <p:spPr/>
        <p:txBody>
          <a:bodyPr/>
          <a:lstStyle/>
          <a:p>
            <a:r>
              <a:rPr kumimoji="1" lang="ja-JP" altLang="en-US" dirty="0"/>
              <a:t>温度の測り方</a:t>
            </a:r>
          </a:p>
        </p:txBody>
      </p:sp>
      <p:pic>
        <p:nvPicPr>
          <p:cNvPr id="3074" name="Picture 2" descr="黒いケーブルのイラスト">
            <a:extLst>
              <a:ext uri="{FF2B5EF4-FFF2-40B4-BE49-F238E27FC236}">
                <a16:creationId xmlns:a16="http://schemas.microsoft.com/office/drawing/2014/main" id="{642E06D1-22F1-45FD-AAA8-8750D8CFE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8"/>
            <a:ext cx="2419343" cy="203224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9A9C775-6E42-40A5-B4EF-D637EE2D27BE}"/>
              </a:ext>
            </a:extLst>
          </p:cNvPr>
          <p:cNvSpPr txBox="1"/>
          <p:nvPr/>
        </p:nvSpPr>
        <p:spPr>
          <a:xfrm>
            <a:off x="2771800" y="1340768"/>
            <a:ext cx="1261884" cy="523220"/>
          </a:xfrm>
          <a:prstGeom prst="rect">
            <a:avLst/>
          </a:prstGeom>
          <a:noFill/>
        </p:spPr>
        <p:txBody>
          <a:bodyPr wrap="none" rtlCol="0">
            <a:spAutoFit/>
          </a:bodyPr>
          <a:lstStyle/>
          <a:p>
            <a:r>
              <a:rPr kumimoji="1" lang="ja-JP" altLang="en-US" sz="2800" dirty="0">
                <a:solidFill>
                  <a:srgbClr val="011893"/>
                </a:solidFill>
              </a:rPr>
              <a:t>熱電対</a:t>
            </a:r>
          </a:p>
        </p:txBody>
      </p:sp>
      <p:sp>
        <p:nvSpPr>
          <p:cNvPr id="5" name="テキスト ボックス 4">
            <a:extLst>
              <a:ext uri="{FF2B5EF4-FFF2-40B4-BE49-F238E27FC236}">
                <a16:creationId xmlns:a16="http://schemas.microsoft.com/office/drawing/2014/main" id="{404354C7-210F-422A-B7C0-DA735D5919F9}"/>
              </a:ext>
            </a:extLst>
          </p:cNvPr>
          <p:cNvSpPr txBox="1"/>
          <p:nvPr/>
        </p:nvSpPr>
        <p:spPr>
          <a:xfrm>
            <a:off x="2771800" y="1844824"/>
            <a:ext cx="5616623" cy="954107"/>
          </a:xfrm>
          <a:prstGeom prst="rect">
            <a:avLst/>
          </a:prstGeom>
          <a:noFill/>
        </p:spPr>
        <p:txBody>
          <a:bodyPr wrap="square" rtlCol="0">
            <a:spAutoFit/>
          </a:bodyPr>
          <a:lstStyle/>
          <a:p>
            <a:r>
              <a:rPr kumimoji="1" lang="ja-JP" altLang="en-US" sz="2800" dirty="0"/>
              <a:t>二種類の金属の熱電能の差を起電力に変える</a:t>
            </a:r>
            <a:r>
              <a:rPr kumimoji="1" lang="en-US" altLang="ja-JP" sz="2800" dirty="0"/>
              <a:t>(</a:t>
            </a:r>
            <a:r>
              <a:rPr kumimoji="1" lang="ja-JP" altLang="en-US" sz="2800" dirty="0"/>
              <a:t>ゼーベック効果</a:t>
            </a:r>
            <a:r>
              <a:rPr kumimoji="1" lang="en-US" altLang="ja-JP" sz="2800" dirty="0"/>
              <a:t>)</a:t>
            </a:r>
            <a:endParaRPr kumimoji="1" lang="ja-JP" altLang="en-US" sz="2800" dirty="0"/>
          </a:p>
        </p:txBody>
      </p:sp>
      <p:pic>
        <p:nvPicPr>
          <p:cNvPr id="3076" name="Picture 4" descr="赤外線温度計のイラスト">
            <a:extLst>
              <a:ext uri="{FF2B5EF4-FFF2-40B4-BE49-F238E27FC236}">
                <a16:creationId xmlns:a16="http://schemas.microsoft.com/office/drawing/2014/main" id="{48957A1C-BB62-417E-932B-EBA2538DD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996952"/>
            <a:ext cx="1944216" cy="1944216"/>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8A7DEBBA-C6E5-43C4-9D99-12F20057A2CD}"/>
              </a:ext>
            </a:extLst>
          </p:cNvPr>
          <p:cNvSpPr txBox="1"/>
          <p:nvPr/>
        </p:nvSpPr>
        <p:spPr>
          <a:xfrm>
            <a:off x="2843808" y="3140968"/>
            <a:ext cx="2339102" cy="523220"/>
          </a:xfrm>
          <a:prstGeom prst="rect">
            <a:avLst/>
          </a:prstGeom>
          <a:noFill/>
        </p:spPr>
        <p:txBody>
          <a:bodyPr wrap="none" rtlCol="0">
            <a:spAutoFit/>
          </a:bodyPr>
          <a:lstStyle/>
          <a:p>
            <a:r>
              <a:rPr lang="ja-JP" altLang="en-US" sz="2800" dirty="0">
                <a:solidFill>
                  <a:srgbClr val="011893"/>
                </a:solidFill>
              </a:rPr>
              <a:t>赤外線温度計</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A7B94176-ECE3-4067-BEFF-ABDD00E2F8EC}"/>
              </a:ext>
            </a:extLst>
          </p:cNvPr>
          <p:cNvSpPr txBox="1"/>
          <p:nvPr/>
        </p:nvSpPr>
        <p:spPr>
          <a:xfrm>
            <a:off x="2843808" y="3645024"/>
            <a:ext cx="5616623" cy="954107"/>
          </a:xfrm>
          <a:prstGeom prst="rect">
            <a:avLst/>
          </a:prstGeom>
          <a:noFill/>
        </p:spPr>
        <p:txBody>
          <a:bodyPr wrap="square" rtlCol="0">
            <a:spAutoFit/>
          </a:bodyPr>
          <a:lstStyle/>
          <a:p>
            <a:r>
              <a:rPr lang="ja-JP" altLang="en-US" sz="2800" dirty="0"/>
              <a:t>物体から放出される赤外線のエネルギーを測定</a:t>
            </a:r>
            <a:endParaRPr lang="en-US" altLang="ja-JP" sz="2800" dirty="0"/>
          </a:p>
        </p:txBody>
      </p:sp>
      <p:sp>
        <p:nvSpPr>
          <p:cNvPr id="3" name="テキスト ボックス 2">
            <a:extLst>
              <a:ext uri="{FF2B5EF4-FFF2-40B4-BE49-F238E27FC236}">
                <a16:creationId xmlns:a16="http://schemas.microsoft.com/office/drawing/2014/main" id="{9BCEBF09-CD87-4D23-95F2-EF2B4E4663FC}"/>
              </a:ext>
            </a:extLst>
          </p:cNvPr>
          <p:cNvSpPr txBox="1"/>
          <p:nvPr/>
        </p:nvSpPr>
        <p:spPr>
          <a:xfrm>
            <a:off x="179512" y="5085184"/>
            <a:ext cx="8802410" cy="830997"/>
          </a:xfrm>
          <a:prstGeom prst="rect">
            <a:avLst/>
          </a:prstGeom>
          <a:noFill/>
        </p:spPr>
        <p:txBody>
          <a:bodyPr wrap="none" rtlCol="0">
            <a:spAutoFit/>
          </a:bodyPr>
          <a:lstStyle/>
          <a:p>
            <a:r>
              <a:rPr lang="ja-JP" altLang="en-US" sz="2400" dirty="0"/>
              <a:t>これら全ては、現実物質の温度変化に対する性質の変化を利用</a:t>
            </a:r>
            <a:endParaRPr lang="en-US" altLang="ja-JP" sz="2400" dirty="0"/>
          </a:p>
          <a:p>
            <a:r>
              <a:rPr kumimoji="1" lang="ja-JP" altLang="en-US" sz="2400" dirty="0"/>
              <a:t>基準となる温度を使って較正する必要がある</a:t>
            </a:r>
          </a:p>
        </p:txBody>
      </p:sp>
      <p:sp>
        <p:nvSpPr>
          <p:cNvPr id="6" name="矢印: 右 5">
            <a:extLst>
              <a:ext uri="{FF2B5EF4-FFF2-40B4-BE49-F238E27FC236}">
                <a16:creationId xmlns:a16="http://schemas.microsoft.com/office/drawing/2014/main" id="{2394B7D2-FB4A-49D4-9AA5-C9B9A3EAE8B6}"/>
              </a:ext>
            </a:extLst>
          </p:cNvPr>
          <p:cNvSpPr/>
          <p:nvPr/>
        </p:nvSpPr>
        <p:spPr>
          <a:xfrm>
            <a:off x="323528" y="6165304"/>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F890956-03B7-4C73-9C79-A8157754670F}"/>
              </a:ext>
            </a:extLst>
          </p:cNvPr>
          <p:cNvSpPr txBox="1"/>
          <p:nvPr/>
        </p:nvSpPr>
        <p:spPr>
          <a:xfrm>
            <a:off x="1475656" y="6165304"/>
            <a:ext cx="3416320" cy="523220"/>
          </a:xfrm>
          <a:prstGeom prst="rect">
            <a:avLst/>
          </a:prstGeom>
          <a:noFill/>
        </p:spPr>
        <p:txBody>
          <a:bodyPr wrap="none" rtlCol="0">
            <a:spAutoFit/>
          </a:bodyPr>
          <a:lstStyle/>
          <a:p>
            <a:r>
              <a:rPr lang="ja-JP" altLang="en-US" sz="2800"/>
              <a:t>そもそも温度とは？</a:t>
            </a:r>
            <a:endParaRPr kumimoji="1" lang="ja-JP" altLang="en-US" sz="2800" dirty="0"/>
          </a:p>
        </p:txBody>
      </p:sp>
    </p:spTree>
    <p:extLst>
      <p:ext uri="{BB962C8B-B14F-4D97-AF65-F5344CB8AC3E}">
        <p14:creationId xmlns:p14="http://schemas.microsoft.com/office/powerpoint/2010/main" val="19457142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1DADB3-0490-F407-051A-6CFC5ADBC476}"/>
              </a:ext>
            </a:extLst>
          </p:cNvPr>
          <p:cNvSpPr>
            <a:spLocks noGrp="1"/>
          </p:cNvSpPr>
          <p:nvPr>
            <p:ph type="body" sz="quarter" idx="10"/>
          </p:nvPr>
        </p:nvSpPr>
        <p:spPr/>
        <p:txBody>
          <a:bodyPr/>
          <a:lstStyle/>
          <a:p>
            <a:r>
              <a:rPr lang="ja-JP" altLang="en-US"/>
              <a:t>なぜ温度制御が必要か？</a:t>
            </a:r>
            <a:endParaRPr kumimoji="1" lang="ja-JP" altLang="en-US"/>
          </a:p>
        </p:txBody>
      </p:sp>
      <p:sp>
        <p:nvSpPr>
          <p:cNvPr id="3" name="テキスト ボックス 2">
            <a:extLst>
              <a:ext uri="{FF2B5EF4-FFF2-40B4-BE49-F238E27FC236}">
                <a16:creationId xmlns:a16="http://schemas.microsoft.com/office/drawing/2014/main" id="{A39451F1-E858-0AAE-C3A1-847043F59209}"/>
              </a:ext>
            </a:extLst>
          </p:cNvPr>
          <p:cNvSpPr txBox="1"/>
          <p:nvPr/>
        </p:nvSpPr>
        <p:spPr>
          <a:xfrm>
            <a:off x="395536" y="1340768"/>
            <a:ext cx="8084264" cy="523220"/>
          </a:xfrm>
          <a:prstGeom prst="rect">
            <a:avLst/>
          </a:prstGeom>
          <a:noFill/>
        </p:spPr>
        <p:txBody>
          <a:bodyPr wrap="none" rtlCol="0">
            <a:spAutoFit/>
          </a:bodyPr>
          <a:lstStyle/>
          <a:p>
            <a:r>
              <a:rPr kumimoji="1" lang="ja-JP" altLang="en-US" sz="2800"/>
              <a:t>我々が知りたい量は温度依存性であることが多い</a:t>
            </a:r>
          </a:p>
        </p:txBody>
      </p:sp>
      <p:sp>
        <p:nvSpPr>
          <p:cNvPr id="4" name="テキスト ボックス 3">
            <a:extLst>
              <a:ext uri="{FF2B5EF4-FFF2-40B4-BE49-F238E27FC236}">
                <a16:creationId xmlns:a16="http://schemas.microsoft.com/office/drawing/2014/main" id="{1D4C9270-AA5F-7ABF-C8E1-2C7934FBF3AD}"/>
              </a:ext>
            </a:extLst>
          </p:cNvPr>
          <p:cNvSpPr txBox="1"/>
          <p:nvPr/>
        </p:nvSpPr>
        <p:spPr>
          <a:xfrm>
            <a:off x="1403648" y="2204864"/>
            <a:ext cx="6769802" cy="954107"/>
          </a:xfrm>
          <a:prstGeom prst="rect">
            <a:avLst/>
          </a:prstGeom>
          <a:noFill/>
        </p:spPr>
        <p:txBody>
          <a:bodyPr wrap="none" rtlCol="0">
            <a:spAutoFit/>
          </a:bodyPr>
          <a:lstStyle/>
          <a:p>
            <a:r>
              <a:rPr kumimoji="1" lang="en-US" altLang="ja-JP" sz="2800"/>
              <a:t>300K</a:t>
            </a:r>
            <a:r>
              <a:rPr kumimoji="1" lang="ja-JP" altLang="en-US" sz="2800"/>
              <a:t>における水の圧力は？</a:t>
            </a:r>
            <a:endParaRPr kumimoji="1" lang="en-US" altLang="ja-JP" sz="2800"/>
          </a:p>
          <a:p>
            <a:r>
              <a:rPr kumimoji="1" lang="en-US" altLang="ja-JP" sz="2800"/>
              <a:t>300K</a:t>
            </a:r>
            <a:r>
              <a:rPr kumimoji="1" lang="ja-JP" altLang="en-US" sz="2800"/>
              <a:t>におけるポリエチレンの弾性率は？</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07701EA-6786-C49B-34D8-B5C1BDEBDA4C}"/>
                  </a:ext>
                </a:extLst>
              </p:cNvPr>
              <p:cNvSpPr txBox="1"/>
              <p:nvPr/>
            </p:nvSpPr>
            <p:spPr>
              <a:xfrm>
                <a:off x="323528" y="3501008"/>
                <a:ext cx="8568952" cy="1815882"/>
              </a:xfrm>
              <a:prstGeom prst="rect">
                <a:avLst/>
              </a:prstGeom>
              <a:noFill/>
            </p:spPr>
            <p:txBody>
              <a:bodyPr wrap="square">
                <a:spAutoFit/>
              </a:bodyPr>
              <a:lstStyle/>
              <a:p>
                <a:r>
                  <a:rPr kumimoji="1" lang="ja-JP" altLang="en-US" sz="2800"/>
                  <a:t>ミクロカノニカル分布とカノニカル分布は本質的に変わらないので、</a:t>
                </a:r>
                <a:r>
                  <a:rPr kumimoji="1" lang="ja-JP" altLang="en-US" sz="2800">
                    <a:solidFill>
                      <a:srgbClr val="FF0000"/>
                    </a:solidFill>
                  </a:rPr>
                  <a:t>興味ある温度</a:t>
                </a:r>
                <a14:m>
                  <m:oMath xmlns:m="http://schemas.openxmlformats.org/officeDocument/2006/math">
                    <m:r>
                      <a:rPr kumimoji="1" lang="en-US" altLang="ja-JP" sz="2800" b="0" i="1" smtClean="0">
                        <a:solidFill>
                          <a:srgbClr val="FF0000"/>
                        </a:solidFill>
                        <a:latin typeface="Cambria Math" panose="02040503050406030204" pitchFamily="18" charset="0"/>
                      </a:rPr>
                      <m:t>𝑇</m:t>
                    </m:r>
                  </m:oMath>
                </a14:m>
                <a:r>
                  <a:rPr kumimoji="1" lang="ja-JP" altLang="en-US" sz="2800">
                    <a:solidFill>
                      <a:srgbClr val="FF0000"/>
                    </a:solidFill>
                  </a:rPr>
                  <a:t>に対応するエネルギー</a:t>
                </a:r>
                <a14:m>
                  <m:oMath xmlns:m="http://schemas.openxmlformats.org/officeDocument/2006/math">
                    <m:r>
                      <a:rPr kumimoji="1" lang="en-US" altLang="ja-JP" sz="2800" b="0" i="1" smtClean="0">
                        <a:solidFill>
                          <a:srgbClr val="FF0000"/>
                        </a:solidFill>
                        <a:latin typeface="Cambria Math" panose="02040503050406030204" pitchFamily="18" charset="0"/>
                      </a:rPr>
                      <m:t>𝑈</m:t>
                    </m:r>
                    <m:r>
                      <a:rPr kumimoji="1" lang="en-US" altLang="ja-JP" sz="2800" b="0" i="1" smtClean="0">
                        <a:solidFill>
                          <a:srgbClr val="FF0000"/>
                        </a:solidFill>
                        <a:latin typeface="Cambria Math" panose="02040503050406030204" pitchFamily="18" charset="0"/>
                      </a:rPr>
                      <m:t>(</m:t>
                    </m:r>
                    <m:r>
                      <a:rPr kumimoji="1" lang="en-US" altLang="ja-JP" sz="2800" b="0" i="1" smtClean="0">
                        <a:solidFill>
                          <a:srgbClr val="FF0000"/>
                        </a:solidFill>
                        <a:latin typeface="Cambria Math" panose="02040503050406030204" pitchFamily="18" charset="0"/>
                      </a:rPr>
                      <m:t>𝑇</m:t>
                    </m:r>
                    <m:r>
                      <a:rPr kumimoji="1" lang="en-US" altLang="ja-JP" sz="2800" b="0" i="1" smtClean="0">
                        <a:solidFill>
                          <a:srgbClr val="FF0000"/>
                        </a:solidFill>
                        <a:latin typeface="Cambria Math" panose="02040503050406030204" pitchFamily="18" charset="0"/>
                      </a:rPr>
                      <m:t>)</m:t>
                    </m:r>
                  </m:oMath>
                </a14:m>
                <a:r>
                  <a:rPr kumimoji="1" lang="ja-JP" altLang="en-US" sz="2800">
                    <a:solidFill>
                      <a:srgbClr val="FF0000"/>
                    </a:solidFill>
                  </a:rPr>
                  <a:t>を持った系</a:t>
                </a:r>
                <a:r>
                  <a:rPr kumimoji="1" lang="ja-JP" altLang="en-US" sz="2800"/>
                  <a:t>で</a:t>
                </a:r>
                <a:r>
                  <a:rPr kumimoji="1" lang="en-US" altLang="ja-JP" sz="2800"/>
                  <a:t>NVE</a:t>
                </a:r>
                <a:r>
                  <a:rPr kumimoji="1" lang="ja-JP" altLang="en-US" sz="2800"/>
                  <a:t>シミュレーションをすれば良い</a:t>
                </a:r>
                <a:endParaRPr lang="en-US" altLang="ja-JP" sz="2800"/>
              </a:p>
            </p:txBody>
          </p:sp>
        </mc:Choice>
        <mc:Fallback xmlns="">
          <p:sp>
            <p:nvSpPr>
              <p:cNvPr id="7" name="テキスト ボックス 6">
                <a:extLst>
                  <a:ext uri="{FF2B5EF4-FFF2-40B4-BE49-F238E27FC236}">
                    <a16:creationId xmlns:a16="http://schemas.microsoft.com/office/drawing/2014/main" id="{907701EA-6786-C49B-34D8-B5C1BDEBDA4C}"/>
                  </a:ext>
                </a:extLst>
              </p:cNvPr>
              <p:cNvSpPr txBox="1">
                <a:spLocks noRot="1" noChangeAspect="1" noMove="1" noResize="1" noEditPoints="1" noAdjustHandles="1" noChangeArrowheads="1" noChangeShapeType="1" noTextEdit="1"/>
              </p:cNvSpPr>
              <p:nvPr/>
            </p:nvSpPr>
            <p:spPr>
              <a:xfrm>
                <a:off x="323528" y="3501008"/>
                <a:ext cx="8568952" cy="1815882"/>
              </a:xfrm>
              <a:prstGeom prst="rect">
                <a:avLst/>
              </a:prstGeom>
              <a:blipFill>
                <a:blip r:embed="rId2"/>
                <a:stretch>
                  <a:fillRect l="-1422" t="-3356" b="-73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592035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6DF41FB-768D-78C5-6590-E2A4D756006B}"/>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B01F994-5F56-B044-2506-5054E8DD0387}"/>
                  </a:ext>
                </a:extLst>
              </p:cNvPr>
              <p:cNvSpPr txBox="1"/>
              <p:nvPr/>
            </p:nvSpPr>
            <p:spPr>
              <a:xfrm>
                <a:off x="467544" y="1196752"/>
                <a:ext cx="7065204" cy="1077218"/>
              </a:xfrm>
              <a:prstGeom prst="rect">
                <a:avLst/>
              </a:prstGeom>
              <a:noFill/>
            </p:spPr>
            <p:txBody>
              <a:bodyPr wrap="none" rtlCol="0">
                <a:spAutoFit/>
              </a:bodyPr>
              <a:lstStyle/>
              <a:p>
                <a:r>
                  <a:rPr kumimoji="1" lang="ja-JP" altLang="en-US" sz="3200"/>
                  <a:t>温度</a:t>
                </a:r>
                <a14:m>
                  <m:oMath xmlns:m="http://schemas.openxmlformats.org/officeDocument/2006/math">
                    <m:r>
                      <a:rPr kumimoji="1" lang="en-US" altLang="ja-JP" sz="3200" b="0" i="1" smtClean="0">
                        <a:latin typeface="Cambria Math" panose="02040503050406030204" pitchFamily="18" charset="0"/>
                      </a:rPr>
                      <m:t>𝑇</m:t>
                    </m:r>
                  </m:oMath>
                </a14:m>
                <a:r>
                  <a:rPr kumimoji="1" lang="ja-JP" altLang="en-US" sz="3200"/>
                  <a:t>における内部エネルギー</a:t>
                </a:r>
                <a14:m>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oMath>
                </a14:m>
                <a:r>
                  <a:rPr kumimoji="1" lang="ja-JP" altLang="en-US" sz="3200"/>
                  <a:t>は</a:t>
                </a:r>
                <a:endParaRPr kumimoji="1" lang="en-US" altLang="ja-JP" sz="3200"/>
              </a:p>
              <a:p>
                <a:r>
                  <a:rPr kumimoji="1" lang="ja-JP" altLang="en-US" sz="3200">
                    <a:solidFill>
                      <a:srgbClr val="FF0000"/>
                    </a:solidFill>
                  </a:rPr>
                  <a:t>物質により異なる</a:t>
                </a:r>
              </a:p>
            </p:txBody>
          </p:sp>
        </mc:Choice>
        <mc:Fallback xmlns="">
          <p:sp>
            <p:nvSpPr>
              <p:cNvPr id="3" name="テキスト ボックス 2">
                <a:extLst>
                  <a:ext uri="{FF2B5EF4-FFF2-40B4-BE49-F238E27FC236}">
                    <a16:creationId xmlns:a16="http://schemas.microsoft.com/office/drawing/2014/main" id="{AB01F994-5F56-B044-2506-5054E8DD0387}"/>
                  </a:ext>
                </a:extLst>
              </p:cNvPr>
              <p:cNvSpPr txBox="1">
                <a:spLocks noRot="1" noChangeAspect="1" noMove="1" noResize="1" noEditPoints="1" noAdjustHandles="1" noChangeArrowheads="1" noChangeShapeType="1" noTextEdit="1"/>
              </p:cNvSpPr>
              <p:nvPr/>
            </p:nvSpPr>
            <p:spPr>
              <a:xfrm>
                <a:off x="467544" y="1196752"/>
                <a:ext cx="7065204" cy="1077218"/>
              </a:xfrm>
              <a:prstGeom prst="rect">
                <a:avLst/>
              </a:prstGeom>
              <a:blipFill>
                <a:blip r:embed="rId2"/>
                <a:stretch>
                  <a:fillRect l="-2243" t="-9040" r="-1122" b="-15819"/>
                </a:stretch>
              </a:blipFill>
            </p:spPr>
            <p:txBody>
              <a:bodyPr/>
              <a:lstStyle/>
              <a:p>
                <a:r>
                  <a:rPr lang="ja-JP" altLang="en-US">
                    <a:noFill/>
                  </a:rPr>
                  <a:t> </a:t>
                </a:r>
              </a:p>
            </p:txBody>
          </p:sp>
        </mc:Fallback>
      </mc:AlternateContent>
      <p:pic>
        <p:nvPicPr>
          <p:cNvPr id="1026" name="Picture 2" descr="コップと水のイラスト">
            <a:extLst>
              <a:ext uri="{FF2B5EF4-FFF2-40B4-BE49-F238E27FC236}">
                <a16:creationId xmlns:a16="http://schemas.microsoft.com/office/drawing/2014/main" id="{5592A920-9159-B3B9-B1A2-271FD2E75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543399"/>
            <a:ext cx="1215079" cy="17609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金の延べ棒のイラスト">
            <a:extLst>
              <a:ext uri="{FF2B5EF4-FFF2-40B4-BE49-F238E27FC236}">
                <a16:creationId xmlns:a16="http://schemas.microsoft.com/office/drawing/2014/main" id="{6B22BB38-627D-AD78-09E3-EE9AD29E16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3255367"/>
            <a:ext cx="2592288" cy="221208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517EAC69-C432-957B-B6E9-67BEB4EECC3A}"/>
              </a:ext>
            </a:extLst>
          </p:cNvPr>
          <p:cNvSpPr txBox="1"/>
          <p:nvPr/>
        </p:nvSpPr>
        <p:spPr>
          <a:xfrm>
            <a:off x="4572000" y="5559623"/>
            <a:ext cx="3449983" cy="461665"/>
          </a:xfrm>
          <a:prstGeom prst="rect">
            <a:avLst/>
          </a:prstGeom>
          <a:noFill/>
        </p:spPr>
        <p:txBody>
          <a:bodyPr wrap="none" rtlCol="0">
            <a:spAutoFit/>
          </a:bodyPr>
          <a:lstStyle/>
          <a:p>
            <a:r>
              <a:rPr kumimoji="1" lang="ja-JP" altLang="en-US" sz="2400"/>
              <a:t>金の比熱：</a:t>
            </a:r>
            <a:r>
              <a:rPr kumimoji="1" lang="en-US" altLang="ja-JP" sz="2400"/>
              <a:t>130 [J/kg </a:t>
            </a:r>
            <a:r>
              <a:rPr kumimoji="1" lang="ja-JP" altLang="en-US" sz="2400"/>
              <a:t>℃</a:t>
            </a:r>
            <a:r>
              <a:rPr kumimoji="1" lang="en-US" altLang="ja-JP" sz="2400"/>
              <a:t>]</a:t>
            </a:r>
            <a:endParaRPr kumimoji="1" lang="ja-JP" altLang="en-US" sz="2400"/>
          </a:p>
        </p:txBody>
      </p:sp>
      <p:sp>
        <p:nvSpPr>
          <p:cNvPr id="9" name="テキスト ボックス 8">
            <a:extLst>
              <a:ext uri="{FF2B5EF4-FFF2-40B4-BE49-F238E27FC236}">
                <a16:creationId xmlns:a16="http://schemas.microsoft.com/office/drawing/2014/main" id="{D2694DFF-A7BB-ACB7-FF6C-487F01E1AC56}"/>
              </a:ext>
            </a:extLst>
          </p:cNvPr>
          <p:cNvSpPr txBox="1"/>
          <p:nvPr/>
        </p:nvSpPr>
        <p:spPr>
          <a:xfrm>
            <a:off x="467544" y="5559623"/>
            <a:ext cx="3621504" cy="461665"/>
          </a:xfrm>
          <a:prstGeom prst="rect">
            <a:avLst/>
          </a:prstGeom>
          <a:noFill/>
        </p:spPr>
        <p:txBody>
          <a:bodyPr wrap="none" rtlCol="0">
            <a:spAutoFit/>
          </a:bodyPr>
          <a:lstStyle/>
          <a:p>
            <a:r>
              <a:rPr lang="ja-JP" altLang="en-US" sz="2400"/>
              <a:t>水の</a:t>
            </a:r>
            <a:r>
              <a:rPr kumimoji="1" lang="ja-JP" altLang="en-US" sz="2400"/>
              <a:t>比熱：</a:t>
            </a:r>
            <a:r>
              <a:rPr kumimoji="1" lang="en-US" altLang="ja-JP" sz="2400"/>
              <a:t>4182 [J/kg </a:t>
            </a:r>
            <a:r>
              <a:rPr kumimoji="1" lang="ja-JP" altLang="en-US" sz="2400"/>
              <a:t>℃</a:t>
            </a:r>
            <a:r>
              <a:rPr kumimoji="1" lang="en-US" altLang="ja-JP" sz="2400"/>
              <a:t>]</a:t>
            </a:r>
            <a:endParaRPr kumimoji="1" lang="ja-JP" altLang="en-US" sz="2400"/>
          </a:p>
        </p:txBody>
      </p:sp>
      <p:sp>
        <p:nvSpPr>
          <p:cNvPr id="10" name="テキスト ボックス 9">
            <a:extLst>
              <a:ext uri="{FF2B5EF4-FFF2-40B4-BE49-F238E27FC236}">
                <a16:creationId xmlns:a16="http://schemas.microsoft.com/office/drawing/2014/main" id="{FE98A298-F010-2316-04EE-017FE22A1D1F}"/>
              </a:ext>
            </a:extLst>
          </p:cNvPr>
          <p:cNvSpPr txBox="1"/>
          <p:nvPr/>
        </p:nvSpPr>
        <p:spPr>
          <a:xfrm>
            <a:off x="395536" y="2492896"/>
            <a:ext cx="8443337" cy="954107"/>
          </a:xfrm>
          <a:prstGeom prst="rect">
            <a:avLst/>
          </a:prstGeom>
          <a:noFill/>
        </p:spPr>
        <p:txBody>
          <a:bodyPr wrap="none" rtlCol="0">
            <a:spAutoFit/>
          </a:bodyPr>
          <a:lstStyle/>
          <a:p>
            <a:r>
              <a:rPr kumimoji="1" lang="ja-JP" altLang="en-US" sz="2800"/>
              <a:t>同じ温度でも、温まり易い物質はエネルギーが低く</a:t>
            </a:r>
            <a:endParaRPr kumimoji="1" lang="en-US" altLang="ja-JP" sz="2800"/>
          </a:p>
          <a:p>
            <a:r>
              <a:rPr lang="ja-JP" altLang="en-US" sz="2800"/>
              <a:t>温まり難い物質はエネルギーが高い</a:t>
            </a:r>
            <a:endParaRPr kumimoji="1" lang="ja-JP" altLang="en-US" sz="2800"/>
          </a:p>
        </p:txBody>
      </p:sp>
      <p:sp>
        <p:nvSpPr>
          <p:cNvPr id="8" name="テキスト ボックス 7">
            <a:extLst>
              <a:ext uri="{FF2B5EF4-FFF2-40B4-BE49-F238E27FC236}">
                <a16:creationId xmlns:a16="http://schemas.microsoft.com/office/drawing/2014/main" id="{ED189221-4C10-9C6E-1261-60755BB57658}"/>
              </a:ext>
            </a:extLst>
          </p:cNvPr>
          <p:cNvSpPr txBox="1"/>
          <p:nvPr/>
        </p:nvSpPr>
        <p:spPr>
          <a:xfrm>
            <a:off x="4983961" y="6309320"/>
            <a:ext cx="3044423" cy="369332"/>
          </a:xfrm>
          <a:prstGeom prst="rect">
            <a:avLst/>
          </a:prstGeom>
          <a:noFill/>
        </p:spPr>
        <p:txBody>
          <a:bodyPr wrap="none" rtlCol="0">
            <a:spAutoFit/>
          </a:bodyPr>
          <a:lstStyle/>
          <a:p>
            <a:r>
              <a:rPr kumimoji="1" lang="en-US" altLang="ja-JP"/>
              <a:t>※ </a:t>
            </a:r>
            <a:r>
              <a:rPr kumimoji="1" lang="ja-JP" altLang="en-US"/>
              <a:t>いずれも</a:t>
            </a:r>
            <a:r>
              <a:rPr kumimoji="1" lang="en-US" altLang="ja-JP"/>
              <a:t>20</a:t>
            </a:r>
            <a:r>
              <a:rPr kumimoji="1" lang="ja-JP" altLang="en-US"/>
              <a:t>℃における値</a:t>
            </a:r>
          </a:p>
        </p:txBody>
      </p:sp>
    </p:spTree>
    <p:extLst>
      <p:ext uri="{BB962C8B-B14F-4D97-AF65-F5344CB8AC3E}">
        <p14:creationId xmlns:p14="http://schemas.microsoft.com/office/powerpoint/2010/main" val="35467276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F7CF4D3-93B6-72F0-4154-D713FAF1CF14}"/>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3CEC05B-7246-E81F-7055-FBE40BC44E1B}"/>
                  </a:ext>
                </a:extLst>
              </p:cNvPr>
              <p:cNvSpPr txBox="1"/>
              <p:nvPr/>
            </p:nvSpPr>
            <p:spPr>
              <a:xfrm>
                <a:off x="467544" y="1340768"/>
                <a:ext cx="7725192" cy="954107"/>
              </a:xfrm>
              <a:prstGeom prst="rect">
                <a:avLst/>
              </a:prstGeom>
              <a:noFill/>
            </p:spPr>
            <p:txBody>
              <a:bodyPr wrap="none" rtlCol="0">
                <a:spAutoFit/>
              </a:bodyPr>
              <a:lstStyle/>
              <a:p>
                <a:r>
                  <a:rPr kumimoji="1" lang="ja-JP" altLang="en-US" sz="2800"/>
                  <a:t>ある温度</a:t>
                </a:r>
                <a14:m>
                  <m:oMath xmlns:m="http://schemas.openxmlformats.org/officeDocument/2006/math">
                    <m:r>
                      <a:rPr kumimoji="1" lang="en-US" altLang="ja-JP" sz="2800" b="0" i="1" smtClean="0">
                        <a:latin typeface="Cambria Math" panose="02040503050406030204" pitchFamily="18" charset="0"/>
                      </a:rPr>
                      <m:t>𝑇</m:t>
                    </m:r>
                    <m:r>
                      <a:rPr lang="ja-JP" altLang="en-US" sz="2800" i="1">
                        <a:latin typeface="Cambria Math" panose="02040503050406030204" pitchFamily="18" charset="0"/>
                      </a:rPr>
                      <m:t>に</m:t>
                    </m:r>
                  </m:oMath>
                </a14:m>
                <a:r>
                  <a:rPr kumimoji="1" lang="ja-JP" altLang="en-US" sz="2800"/>
                  <a:t>おけるエネルギー</a:t>
                </a:r>
                <a14:m>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知りたい</a:t>
                </a:r>
                <a:endParaRPr kumimoji="1" lang="en-US" altLang="ja-JP" sz="2800"/>
              </a:p>
              <a:p>
                <a:r>
                  <a:rPr kumimoji="1" lang="ja-JP" altLang="en-US" sz="2800"/>
                  <a:t>比熱が高いほど同じ温度でのエネルギーは高い</a:t>
                </a:r>
              </a:p>
            </p:txBody>
          </p:sp>
        </mc:Choice>
        <mc:Fallback xmlns="">
          <p:sp>
            <p:nvSpPr>
              <p:cNvPr id="5" name="テキスト ボックス 4">
                <a:extLst>
                  <a:ext uri="{FF2B5EF4-FFF2-40B4-BE49-F238E27FC236}">
                    <a16:creationId xmlns:a16="http://schemas.microsoft.com/office/drawing/2014/main" id="{E3CEC05B-7246-E81F-7055-FBE40BC44E1B}"/>
                  </a:ext>
                </a:extLst>
              </p:cNvPr>
              <p:cNvSpPr txBox="1">
                <a:spLocks noRot="1" noChangeAspect="1" noMove="1" noResize="1" noEditPoints="1" noAdjustHandles="1" noChangeArrowheads="1" noChangeShapeType="1" noTextEdit="1"/>
              </p:cNvSpPr>
              <p:nvPr/>
            </p:nvSpPr>
            <p:spPr>
              <a:xfrm>
                <a:off x="467544" y="1340768"/>
                <a:ext cx="7725192" cy="954107"/>
              </a:xfrm>
              <a:prstGeom prst="rect">
                <a:avLst/>
              </a:prstGeom>
              <a:blipFill>
                <a:blip r:embed="rId2"/>
                <a:stretch>
                  <a:fillRect l="-1657" t="-8974" r="-631" b="-15385"/>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60C08854-BEC2-B233-C555-0701EC25CB6D}"/>
              </a:ext>
            </a:extLst>
          </p:cNvPr>
          <p:cNvSpPr txBox="1"/>
          <p:nvPr/>
        </p:nvSpPr>
        <p:spPr>
          <a:xfrm>
            <a:off x="467544" y="2733428"/>
            <a:ext cx="7366119" cy="523220"/>
          </a:xfrm>
          <a:prstGeom prst="rect">
            <a:avLst/>
          </a:prstGeom>
          <a:noFill/>
        </p:spPr>
        <p:txBody>
          <a:bodyPr wrap="none" rtlCol="0">
            <a:spAutoFit/>
          </a:bodyPr>
          <a:lstStyle/>
          <a:p>
            <a:r>
              <a:rPr kumimoji="1" lang="ja-JP" altLang="en-US" sz="2800"/>
              <a:t>温度変化に対するエネルギーの変化率が比熱</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E311D4A-869D-D68D-64D3-4735A38644AA}"/>
                  </a:ext>
                </a:extLst>
              </p:cNvPr>
              <p:cNvSpPr txBox="1"/>
              <p:nvPr/>
            </p:nvSpPr>
            <p:spPr>
              <a:xfrm>
                <a:off x="3707904" y="3356992"/>
                <a:ext cx="1436098"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𝐶</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den>
                      </m:f>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DE311D4A-869D-D68D-64D3-4735A38644AA}"/>
                  </a:ext>
                </a:extLst>
              </p:cNvPr>
              <p:cNvSpPr txBox="1">
                <a:spLocks noRot="1" noChangeAspect="1" noMove="1" noResize="1" noEditPoints="1" noAdjustHandles="1" noChangeArrowheads="1" noChangeShapeType="1" noTextEdit="1"/>
              </p:cNvSpPr>
              <p:nvPr/>
            </p:nvSpPr>
            <p:spPr>
              <a:xfrm>
                <a:off x="3707904" y="3356992"/>
                <a:ext cx="1436098" cy="91159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7AAF4F4-B6F6-CF54-67A8-47F204882598}"/>
                  </a:ext>
                </a:extLst>
              </p:cNvPr>
              <p:cNvSpPr txBox="1"/>
              <p:nvPr/>
            </p:nvSpPr>
            <p:spPr>
              <a:xfrm>
                <a:off x="3059832" y="5013176"/>
                <a:ext cx="2626425" cy="10613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r>
                            <m:rPr>
                              <m:brk m:alnAt="23"/>
                            </m:rPr>
                            <a:rPr kumimoji="1" lang="en-US" altLang="ja-JP" sz="2800" b="0" i="1" smtClean="0">
                              <a:latin typeface="Cambria Math" panose="02040503050406030204" pitchFamily="18" charset="0"/>
                            </a:rPr>
                            <m:t>0</m:t>
                          </m:r>
                        </m:sub>
                        <m:sup>
                          <m:r>
                            <a:rPr kumimoji="1" lang="en-US" altLang="ja-JP" sz="2800" b="0" i="1" smtClean="0">
                              <a:latin typeface="Cambria Math" panose="02040503050406030204" pitchFamily="18" charset="0"/>
                            </a:rPr>
                            <m:t>𝑇</m:t>
                          </m:r>
                        </m:sup>
                        <m:e>
                          <m:r>
                            <a:rPr kumimoji="1" lang="en-US" altLang="ja-JP" sz="2800" b="0" i="1" smtClean="0">
                              <a:latin typeface="Cambria Math" panose="02040503050406030204" pitchFamily="18" charset="0"/>
                            </a:rPr>
                            <m:t>𝐶𝑑𝑇</m:t>
                          </m:r>
                        </m:e>
                      </m:nary>
                    </m:oMath>
                  </m:oMathPara>
                </a14:m>
                <a:endParaRPr kumimoji="1" lang="ja-JP" altLang="en-US" sz="2800"/>
              </a:p>
            </p:txBody>
          </p:sp>
        </mc:Choice>
        <mc:Fallback xmlns="">
          <p:sp>
            <p:nvSpPr>
              <p:cNvPr id="12" name="テキスト ボックス 11">
                <a:extLst>
                  <a:ext uri="{FF2B5EF4-FFF2-40B4-BE49-F238E27FC236}">
                    <a16:creationId xmlns:a16="http://schemas.microsoft.com/office/drawing/2014/main" id="{F7AAF4F4-B6F6-CF54-67A8-47F204882598}"/>
                  </a:ext>
                </a:extLst>
              </p:cNvPr>
              <p:cNvSpPr txBox="1">
                <a:spLocks noRot="1" noChangeAspect="1" noMove="1" noResize="1" noEditPoints="1" noAdjustHandles="1" noChangeArrowheads="1" noChangeShapeType="1" noTextEdit="1"/>
              </p:cNvSpPr>
              <p:nvPr/>
            </p:nvSpPr>
            <p:spPr>
              <a:xfrm>
                <a:off x="3059832" y="5013176"/>
                <a:ext cx="2626425" cy="1061381"/>
              </a:xfrm>
              <a:prstGeom prst="rect">
                <a:avLst/>
              </a:prstGeom>
              <a:blipFill>
                <a:blip r:embed="rId4"/>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F1F44EE4-36E1-958D-AE3C-C237AE49807F}"/>
              </a:ext>
            </a:extLst>
          </p:cNvPr>
          <p:cNvSpPr txBox="1"/>
          <p:nvPr/>
        </p:nvSpPr>
        <p:spPr>
          <a:xfrm>
            <a:off x="539552" y="4365104"/>
            <a:ext cx="5929828" cy="523220"/>
          </a:xfrm>
          <a:prstGeom prst="rect">
            <a:avLst/>
          </a:prstGeom>
          <a:noFill/>
        </p:spPr>
        <p:txBody>
          <a:bodyPr wrap="none" rtlCol="0">
            <a:spAutoFit/>
          </a:bodyPr>
          <a:lstStyle/>
          <a:p>
            <a:r>
              <a:rPr lang="ja-JP" altLang="en-US" sz="2800"/>
              <a:t>それを積分したものが全エネルギー</a:t>
            </a:r>
            <a:endParaRPr kumimoji="1" lang="ja-JP" altLang="en-US" sz="2800"/>
          </a:p>
        </p:txBody>
      </p:sp>
      <p:sp>
        <p:nvSpPr>
          <p:cNvPr id="14" name="四角形: 角を丸くする 13">
            <a:extLst>
              <a:ext uri="{FF2B5EF4-FFF2-40B4-BE49-F238E27FC236}">
                <a16:creationId xmlns:a16="http://schemas.microsoft.com/office/drawing/2014/main" id="{637B0298-DB7C-6EF8-56CA-E7761D1E4713}"/>
              </a:ext>
            </a:extLst>
          </p:cNvPr>
          <p:cNvSpPr/>
          <p:nvPr/>
        </p:nvSpPr>
        <p:spPr>
          <a:xfrm>
            <a:off x="3131840" y="5085184"/>
            <a:ext cx="864096" cy="86409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CAC4664-D650-435C-6CED-3538E5186367}"/>
              </a:ext>
            </a:extLst>
          </p:cNvPr>
          <p:cNvSpPr txBox="1"/>
          <p:nvPr/>
        </p:nvSpPr>
        <p:spPr>
          <a:xfrm>
            <a:off x="5004048" y="6165304"/>
            <a:ext cx="2031325" cy="369332"/>
          </a:xfrm>
          <a:prstGeom prst="rect">
            <a:avLst/>
          </a:prstGeom>
          <a:noFill/>
        </p:spPr>
        <p:txBody>
          <a:bodyPr wrap="none" rtlCol="0">
            <a:spAutoFit/>
          </a:bodyPr>
          <a:lstStyle/>
          <a:p>
            <a:r>
              <a:rPr kumimoji="1" lang="ja-JP" altLang="en-US"/>
              <a:t>この量を知りたい</a:t>
            </a:r>
          </a:p>
        </p:txBody>
      </p:sp>
      <p:cxnSp>
        <p:nvCxnSpPr>
          <p:cNvPr id="17" name="コネクタ: カギ線 16">
            <a:extLst>
              <a:ext uri="{FF2B5EF4-FFF2-40B4-BE49-F238E27FC236}">
                <a16:creationId xmlns:a16="http://schemas.microsoft.com/office/drawing/2014/main" id="{C91083C6-AD7E-6FC7-21FE-07C9D664D97B}"/>
              </a:ext>
            </a:extLst>
          </p:cNvPr>
          <p:cNvCxnSpPr>
            <a:stCxn id="15" idx="1"/>
            <a:endCxn id="14" idx="2"/>
          </p:cNvCxnSpPr>
          <p:nvPr/>
        </p:nvCxnSpPr>
        <p:spPr>
          <a:xfrm rot="10800000">
            <a:off x="3563888" y="5949280"/>
            <a:ext cx="1440160" cy="40069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730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C8BCA30-3682-3BF3-7666-7E2B5D1D91CE}"/>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2BD1205-EF30-0E57-F8EA-048A08825716}"/>
                  </a:ext>
                </a:extLst>
              </p:cNvPr>
              <p:cNvSpPr txBox="1"/>
              <p:nvPr/>
            </p:nvSpPr>
            <p:spPr>
              <a:xfrm>
                <a:off x="1259632" y="1484784"/>
                <a:ext cx="5852949"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92BD1205-EF30-0E57-F8EA-048A08825716}"/>
                  </a:ext>
                </a:extLst>
              </p:cNvPr>
              <p:cNvSpPr txBox="1">
                <a:spLocks noRot="1" noChangeAspect="1" noMove="1" noResize="1" noEditPoints="1" noAdjustHandles="1" noChangeArrowheads="1" noChangeShapeType="1" noTextEdit="1"/>
              </p:cNvSpPr>
              <p:nvPr/>
            </p:nvSpPr>
            <p:spPr>
              <a:xfrm>
                <a:off x="1259632" y="1484784"/>
                <a:ext cx="5852949" cy="122251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1AC3638-1655-0E0F-1223-8B89EE8B9434}"/>
              </a:ext>
            </a:extLst>
          </p:cNvPr>
          <p:cNvSpPr txBox="1"/>
          <p:nvPr/>
        </p:nvSpPr>
        <p:spPr>
          <a:xfrm>
            <a:off x="755576" y="1052736"/>
            <a:ext cx="3775393" cy="523220"/>
          </a:xfrm>
          <a:prstGeom prst="rect">
            <a:avLst/>
          </a:prstGeom>
          <a:noFill/>
        </p:spPr>
        <p:txBody>
          <a:bodyPr wrap="none" rtlCol="0">
            <a:spAutoFit/>
          </a:bodyPr>
          <a:lstStyle/>
          <a:p>
            <a:r>
              <a:rPr lang="ja-JP" altLang="en-US" sz="2800"/>
              <a:t>内部エネルギーの定義</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51BCE2F-06AE-F2A1-23AE-36F8DCA5549D}"/>
                  </a:ext>
                </a:extLst>
              </p:cNvPr>
              <p:cNvSpPr txBox="1"/>
              <p:nvPr/>
            </p:nvSpPr>
            <p:spPr>
              <a:xfrm>
                <a:off x="1828865" y="3212976"/>
                <a:ext cx="3327258"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751BCE2F-06AE-F2A1-23AE-36F8DCA5549D}"/>
                  </a:ext>
                </a:extLst>
              </p:cNvPr>
              <p:cNvSpPr txBox="1">
                <a:spLocks noRot="1" noChangeAspect="1" noMove="1" noResize="1" noEditPoints="1" noAdjustHandles="1" noChangeArrowheads="1" noChangeShapeType="1" noTextEdit="1"/>
              </p:cNvSpPr>
              <p:nvPr/>
            </p:nvSpPr>
            <p:spPr>
              <a:xfrm>
                <a:off x="1828865" y="3212976"/>
                <a:ext cx="3327258" cy="1222514"/>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3A658B11-C124-1DD3-621A-CA66C7151410}"/>
              </a:ext>
            </a:extLst>
          </p:cNvPr>
          <p:cNvSpPr txBox="1"/>
          <p:nvPr/>
        </p:nvSpPr>
        <p:spPr>
          <a:xfrm>
            <a:off x="683568" y="2564904"/>
            <a:ext cx="2698175" cy="523220"/>
          </a:xfrm>
          <a:prstGeom prst="rect">
            <a:avLst/>
          </a:prstGeom>
          <a:noFill/>
        </p:spPr>
        <p:txBody>
          <a:bodyPr wrap="none" rtlCol="0">
            <a:spAutoFit/>
          </a:bodyPr>
          <a:lstStyle/>
          <a:p>
            <a:r>
              <a:rPr lang="ja-JP" altLang="en-US" sz="2800"/>
              <a:t>分配関数の定義</a:t>
            </a:r>
            <a:endParaRPr kumimoji="1" lang="ja-JP" altLang="en-US" sz="28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9E56F0C-9B7A-A162-D9C1-3239B5E0CF12}"/>
                  </a:ext>
                </a:extLst>
              </p:cNvPr>
              <p:cNvSpPr txBox="1"/>
              <p:nvPr/>
            </p:nvSpPr>
            <p:spPr>
              <a:xfrm>
                <a:off x="1684849" y="4221088"/>
                <a:ext cx="6127511"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m:t>
                          </m:r>
                          <m:r>
                            <a:rPr kumimoji="1" lang="en-US" altLang="ja-JP" sz="2800" b="0" i="1" smtClean="0">
                              <a:latin typeface="Cambria Math" panose="02040503050406030204" pitchFamily="18" charset="0"/>
                            </a:rPr>
                            <m:t>𝑍</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r>
                        <a:rPr lang="en-US" altLang="ja-JP" sz="2800" i="1">
                          <a:latin typeface="Cambria Math" panose="02040503050406030204" pitchFamily="18" charset="0"/>
                        </a:rPr>
                        <m:t>=−</m:t>
                      </m:r>
                      <m:r>
                        <a:rPr lang="en-US" altLang="ja-JP" sz="2800" i="1">
                          <a:latin typeface="Cambria Math" panose="02040503050406030204" pitchFamily="18" charset="0"/>
                        </a:rPr>
                        <m:t>𝛽</m:t>
                      </m:r>
                      <m:r>
                        <a:rPr lang="en-US" altLang="ja-JP" sz="2800" i="1">
                          <a:latin typeface="Cambria Math" panose="02040503050406030204" pitchFamily="18" charset="0"/>
                        </a:rPr>
                        <m:t>𝑍</m:t>
                      </m:r>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𝐻</m:t>
                          </m:r>
                        </m:e>
                      </m:d>
                    </m:oMath>
                  </m:oMathPara>
                </a14:m>
                <a:endParaRPr lang="ja-JP" altLang="en-US" sz="2800"/>
              </a:p>
            </p:txBody>
          </p:sp>
        </mc:Choice>
        <mc:Fallback xmlns="">
          <p:sp>
            <p:nvSpPr>
              <p:cNvPr id="7" name="テキスト ボックス 6">
                <a:extLst>
                  <a:ext uri="{FF2B5EF4-FFF2-40B4-BE49-F238E27FC236}">
                    <a16:creationId xmlns:a16="http://schemas.microsoft.com/office/drawing/2014/main" id="{D9E56F0C-9B7A-A162-D9C1-3239B5E0CF12}"/>
                  </a:ext>
                </a:extLst>
              </p:cNvPr>
              <p:cNvSpPr txBox="1">
                <a:spLocks noRot="1" noChangeAspect="1" noMove="1" noResize="1" noEditPoints="1" noAdjustHandles="1" noChangeArrowheads="1" noChangeShapeType="1" noTextEdit="1"/>
              </p:cNvSpPr>
              <p:nvPr/>
            </p:nvSpPr>
            <p:spPr>
              <a:xfrm>
                <a:off x="1684849" y="4221088"/>
                <a:ext cx="6127511"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9006602-A886-9B1F-F368-F98970629A75}"/>
                  </a:ext>
                </a:extLst>
              </p:cNvPr>
              <p:cNvSpPr txBox="1"/>
              <p:nvPr/>
            </p:nvSpPr>
            <p:spPr>
              <a:xfrm>
                <a:off x="1187624" y="5373216"/>
                <a:ext cx="5328592" cy="12390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𝑈</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𝑇</m:t>
                          </m:r>
                        </m:e>
                      </m:d>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num>
                        <m:den>
                          <m:r>
                            <a:rPr kumimoji="1" lang="en-US" altLang="ja-JP" sz="3600" b="0" i="1" smtClean="0">
                              <a:latin typeface="Cambria Math" panose="02040503050406030204" pitchFamily="18" charset="0"/>
                            </a:rPr>
                            <m:t>𝜕𝛽</m:t>
                          </m:r>
                        </m:den>
                      </m:f>
                    </m:oMath>
                  </m:oMathPara>
                </a14:m>
                <a:endParaRPr lang="ja-JP" altLang="en-US" sz="3600"/>
              </a:p>
            </p:txBody>
          </p:sp>
        </mc:Choice>
        <mc:Fallback xmlns="">
          <p:sp>
            <p:nvSpPr>
              <p:cNvPr id="10" name="テキスト ボックス 9">
                <a:extLst>
                  <a:ext uri="{FF2B5EF4-FFF2-40B4-BE49-F238E27FC236}">
                    <a16:creationId xmlns:a16="http://schemas.microsoft.com/office/drawing/2014/main" id="{69006602-A886-9B1F-F368-F98970629A75}"/>
                  </a:ext>
                </a:extLst>
              </p:cNvPr>
              <p:cNvSpPr txBox="1">
                <a:spLocks noRot="1" noChangeAspect="1" noMove="1" noResize="1" noEditPoints="1" noAdjustHandles="1" noChangeArrowheads="1" noChangeShapeType="1" noTextEdit="1"/>
              </p:cNvSpPr>
              <p:nvPr/>
            </p:nvSpPr>
            <p:spPr>
              <a:xfrm>
                <a:off x="1187624" y="5373216"/>
                <a:ext cx="5328592" cy="1239057"/>
              </a:xfrm>
              <a:prstGeom prst="rect">
                <a:avLst/>
              </a:prstGeom>
              <a:blipFill>
                <a:blip r:embed="rId5"/>
                <a:stretch>
                  <a:fillRect/>
                </a:stretch>
              </a:blipFill>
            </p:spPr>
            <p:txBody>
              <a:bodyPr/>
              <a:lstStyle/>
              <a:p>
                <a:r>
                  <a:rPr lang="ja-JP" altLang="en-US">
                    <a:noFill/>
                  </a:rPr>
                  <a:t> </a:t>
                </a:r>
              </a:p>
            </p:txBody>
          </p:sp>
        </mc:Fallback>
      </mc:AlternateContent>
      <p:cxnSp>
        <p:nvCxnSpPr>
          <p:cNvPr id="12" name="コネクタ: カギ線 11">
            <a:extLst>
              <a:ext uri="{FF2B5EF4-FFF2-40B4-BE49-F238E27FC236}">
                <a16:creationId xmlns:a16="http://schemas.microsoft.com/office/drawing/2014/main" id="{E51173F0-4372-FED4-83B9-065EE6171A33}"/>
              </a:ext>
            </a:extLst>
          </p:cNvPr>
          <p:cNvCxnSpPr>
            <a:stCxn id="5" idx="1"/>
            <a:endCxn id="7" idx="1"/>
          </p:cNvCxnSpPr>
          <p:nvPr/>
        </p:nvCxnSpPr>
        <p:spPr>
          <a:xfrm rot="10800000" flipV="1">
            <a:off x="1684849" y="3824233"/>
            <a:ext cx="144016" cy="1008112"/>
          </a:xfrm>
          <a:prstGeom prst="bentConnector3">
            <a:avLst>
              <a:gd name="adj1" fmla="val 25873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F675111-C296-5766-8846-E21BC7EB842C}"/>
                  </a:ext>
                </a:extLst>
              </p:cNvPr>
              <p:cNvSpPr txBox="1"/>
              <p:nvPr/>
            </p:nvSpPr>
            <p:spPr>
              <a:xfrm>
                <a:off x="323528" y="4221088"/>
                <a:ext cx="1016625"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𝛽</m:t>
                    </m:r>
                    <m:r>
                      <a:rPr lang="ja-JP" altLang="en-US" i="1">
                        <a:latin typeface="Cambria Math" panose="02040503050406030204" pitchFamily="18" charset="0"/>
                      </a:rPr>
                      <m:t>で</m:t>
                    </m:r>
                  </m:oMath>
                </a14:m>
                <a:r>
                  <a:rPr kumimoji="1" lang="ja-JP" altLang="en-US"/>
                  <a:t>微分</a:t>
                </a:r>
              </a:p>
            </p:txBody>
          </p:sp>
        </mc:Choice>
        <mc:Fallback xmlns="">
          <p:sp>
            <p:nvSpPr>
              <p:cNvPr id="13" name="テキスト ボックス 12">
                <a:extLst>
                  <a:ext uri="{FF2B5EF4-FFF2-40B4-BE49-F238E27FC236}">
                    <a16:creationId xmlns:a16="http://schemas.microsoft.com/office/drawing/2014/main" id="{2F675111-C296-5766-8846-E21BC7EB842C}"/>
                  </a:ext>
                </a:extLst>
              </p:cNvPr>
              <p:cNvSpPr txBox="1">
                <a:spLocks noRot="1" noChangeAspect="1" noMove="1" noResize="1" noEditPoints="1" noAdjustHandles="1" noChangeArrowheads="1" noChangeShapeType="1" noTextEdit="1"/>
              </p:cNvSpPr>
              <p:nvPr/>
            </p:nvSpPr>
            <p:spPr>
              <a:xfrm>
                <a:off x="323528" y="4221088"/>
                <a:ext cx="1016625" cy="369332"/>
              </a:xfrm>
              <a:prstGeom prst="rect">
                <a:avLst/>
              </a:prstGeom>
              <a:blipFill>
                <a:blip r:embed="rId6"/>
                <a:stretch>
                  <a:fillRect l="-1796" t="-11475" r="-4192" b="-21311"/>
                </a:stretch>
              </a:blipFill>
            </p:spPr>
            <p:txBody>
              <a:bodyPr/>
              <a:lstStyle/>
              <a:p>
                <a:r>
                  <a:rPr lang="ja-JP" altLang="en-US">
                    <a:noFill/>
                  </a:rPr>
                  <a:t> </a:t>
                </a:r>
              </a:p>
            </p:txBody>
          </p:sp>
        </mc:Fallback>
      </mc:AlternateContent>
      <p:sp>
        <p:nvSpPr>
          <p:cNvPr id="14" name="矢印: 右 13">
            <a:extLst>
              <a:ext uri="{FF2B5EF4-FFF2-40B4-BE49-F238E27FC236}">
                <a16:creationId xmlns:a16="http://schemas.microsoft.com/office/drawing/2014/main" id="{0B8E2C62-E04B-27D8-5071-1285CDFC65A7}"/>
              </a:ext>
            </a:extLst>
          </p:cNvPr>
          <p:cNvSpPr/>
          <p:nvPr/>
        </p:nvSpPr>
        <p:spPr>
          <a:xfrm>
            <a:off x="1331640" y="5733256"/>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26953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F67EE2-D078-A1DD-23D6-D248E6E5CCEF}"/>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729F15E-208E-8B90-E01C-3A97B080B75E}"/>
                  </a:ext>
                </a:extLst>
              </p:cNvPr>
              <p:cNvSpPr txBox="1"/>
              <p:nvPr/>
            </p:nvSpPr>
            <p:spPr>
              <a:xfrm>
                <a:off x="2267744" y="2276872"/>
                <a:ext cx="3816424" cy="12390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𝑈</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𝑇</m:t>
                          </m:r>
                        </m:e>
                      </m:d>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num>
                        <m:den>
                          <m:r>
                            <a:rPr kumimoji="1" lang="en-US" altLang="ja-JP" sz="3600" b="0" i="1" smtClean="0">
                              <a:latin typeface="Cambria Math" panose="02040503050406030204" pitchFamily="18" charset="0"/>
                            </a:rPr>
                            <m:t>𝜕𝛽</m:t>
                          </m:r>
                        </m:den>
                      </m:f>
                    </m:oMath>
                  </m:oMathPara>
                </a14:m>
                <a:endParaRPr lang="ja-JP" altLang="en-US" sz="3600" dirty="0"/>
              </a:p>
            </p:txBody>
          </p:sp>
        </mc:Choice>
        <mc:Fallback xmlns="">
          <p:sp>
            <p:nvSpPr>
              <p:cNvPr id="3" name="テキスト ボックス 2">
                <a:extLst>
                  <a:ext uri="{FF2B5EF4-FFF2-40B4-BE49-F238E27FC236}">
                    <a16:creationId xmlns:a16="http://schemas.microsoft.com/office/drawing/2014/main" id="{1729F15E-208E-8B90-E01C-3A97B080B75E}"/>
                  </a:ext>
                </a:extLst>
              </p:cNvPr>
              <p:cNvSpPr txBox="1">
                <a:spLocks noRot="1" noChangeAspect="1" noMove="1" noResize="1" noEditPoints="1" noAdjustHandles="1" noChangeArrowheads="1" noChangeShapeType="1" noTextEdit="1"/>
              </p:cNvSpPr>
              <p:nvPr/>
            </p:nvSpPr>
            <p:spPr>
              <a:xfrm>
                <a:off x="2267744" y="2276872"/>
                <a:ext cx="3816424" cy="1239057"/>
              </a:xfrm>
              <a:prstGeom prst="rect">
                <a:avLst/>
              </a:prstGeom>
              <a:blipFill>
                <a:blip r:embed="rId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0FF7304E-5841-9E61-B540-320ADCB6B99F}"/>
              </a:ext>
            </a:extLst>
          </p:cNvPr>
          <p:cNvSpPr/>
          <p:nvPr/>
        </p:nvSpPr>
        <p:spPr>
          <a:xfrm>
            <a:off x="2411760" y="2420889"/>
            <a:ext cx="1152128" cy="86409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391363C1-1694-D224-2BF3-AC83BE3BB692}"/>
              </a:ext>
            </a:extLst>
          </p:cNvPr>
          <p:cNvSpPr/>
          <p:nvPr/>
        </p:nvSpPr>
        <p:spPr>
          <a:xfrm>
            <a:off x="4139952" y="2276873"/>
            <a:ext cx="1944216" cy="122413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57FBF15-1C22-6318-2F6F-1C7301C1B1CF}"/>
              </a:ext>
            </a:extLst>
          </p:cNvPr>
          <p:cNvSpPr txBox="1"/>
          <p:nvPr/>
        </p:nvSpPr>
        <p:spPr>
          <a:xfrm>
            <a:off x="611560" y="1268760"/>
            <a:ext cx="6288901" cy="523220"/>
          </a:xfrm>
          <a:prstGeom prst="rect">
            <a:avLst/>
          </a:prstGeom>
          <a:noFill/>
        </p:spPr>
        <p:txBody>
          <a:bodyPr wrap="none" rtlCol="0">
            <a:spAutoFit/>
          </a:bodyPr>
          <a:lstStyle/>
          <a:p>
            <a:r>
              <a:rPr kumimoji="1" lang="ja-JP" altLang="en-US" sz="2800"/>
              <a:t>内部エネルギーの温度依存性がわかる</a:t>
            </a:r>
          </a:p>
        </p:txBody>
      </p:sp>
      <p:cxnSp>
        <p:nvCxnSpPr>
          <p:cNvPr id="8" name="コネクタ: カギ線 7">
            <a:extLst>
              <a:ext uri="{FF2B5EF4-FFF2-40B4-BE49-F238E27FC236}">
                <a16:creationId xmlns:a16="http://schemas.microsoft.com/office/drawing/2014/main" id="{DD6E2977-23C7-FD87-7EBD-322F19762C6E}"/>
              </a:ext>
            </a:extLst>
          </p:cNvPr>
          <p:cNvCxnSpPr>
            <a:cxnSpLocks/>
            <a:stCxn id="6" idx="2"/>
            <a:endCxn id="4" idx="0"/>
          </p:cNvCxnSpPr>
          <p:nvPr/>
        </p:nvCxnSpPr>
        <p:spPr>
          <a:xfrm rot="5400000">
            <a:off x="3057464" y="1722341"/>
            <a:ext cx="628909" cy="768187"/>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CC3DAEE-D171-E69F-2BE7-B4EFA65AB4CA}"/>
              </a:ext>
            </a:extLst>
          </p:cNvPr>
          <p:cNvSpPr txBox="1"/>
          <p:nvPr/>
        </p:nvSpPr>
        <p:spPr>
          <a:xfrm>
            <a:off x="755576" y="4293096"/>
            <a:ext cx="7217040" cy="523220"/>
          </a:xfrm>
          <a:prstGeom prst="rect">
            <a:avLst/>
          </a:prstGeom>
          <a:noFill/>
        </p:spPr>
        <p:txBody>
          <a:bodyPr wrap="none" rtlCol="0">
            <a:spAutoFit/>
          </a:bodyPr>
          <a:lstStyle/>
          <a:p>
            <a:r>
              <a:rPr kumimoji="1" lang="ja-JP" altLang="en-US" sz="2800"/>
              <a:t>分配関数がわかる</a:t>
            </a:r>
            <a:r>
              <a:rPr kumimoji="1" lang="en-US" altLang="ja-JP" sz="2800"/>
              <a:t>=</a:t>
            </a:r>
            <a:r>
              <a:rPr kumimoji="1" lang="ja-JP" altLang="en-US" sz="2800"/>
              <a:t>問題が厳密に解けている</a:t>
            </a:r>
          </a:p>
        </p:txBody>
      </p:sp>
      <p:cxnSp>
        <p:nvCxnSpPr>
          <p:cNvPr id="13" name="コネクタ: カギ線 12">
            <a:extLst>
              <a:ext uri="{FF2B5EF4-FFF2-40B4-BE49-F238E27FC236}">
                <a16:creationId xmlns:a16="http://schemas.microsoft.com/office/drawing/2014/main" id="{DDCA949D-DF16-662C-0FDF-92230A4D6A5B}"/>
              </a:ext>
            </a:extLst>
          </p:cNvPr>
          <p:cNvCxnSpPr>
            <a:cxnSpLocks/>
            <a:stCxn id="5" idx="2"/>
            <a:endCxn id="11" idx="0"/>
          </p:cNvCxnSpPr>
          <p:nvPr/>
        </p:nvCxnSpPr>
        <p:spPr>
          <a:xfrm rot="5400000">
            <a:off x="4342035" y="3523070"/>
            <a:ext cx="792087" cy="747964"/>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D2F68301-4E0B-74F8-1A5A-4D383F2C158C}"/>
                  </a:ext>
                </a:extLst>
              </p:cNvPr>
              <p:cNvSpPr txBox="1"/>
              <p:nvPr/>
            </p:nvSpPr>
            <p:spPr>
              <a:xfrm>
                <a:off x="467544" y="5013176"/>
                <a:ext cx="7007046" cy="954107"/>
              </a:xfrm>
              <a:prstGeom prst="rect">
                <a:avLst/>
              </a:prstGeom>
              <a:noFill/>
            </p:spPr>
            <p:txBody>
              <a:bodyPr wrap="none" rtlCol="0">
                <a:spAutoFit/>
              </a:bodyPr>
              <a:lstStyle/>
              <a:p>
                <a:r>
                  <a:rPr kumimoji="1" lang="ja-JP" altLang="en-US" sz="2800"/>
                  <a:t>厳密に解けてない問題を解きたいのだから</a:t>
                </a:r>
                <a:endParaRPr kumimoji="1" lang="en-US" altLang="ja-JP" sz="2800"/>
              </a:p>
              <a:p>
                <a:r>
                  <a:rPr kumimoji="1" lang="ja-JP" altLang="en-US" sz="2800"/>
                  <a:t>一般に</a:t>
                </a:r>
                <a14:m>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oMath>
                </a14:m>
                <a:r>
                  <a:rPr kumimoji="1" lang="ja-JP" altLang="en-US" sz="2800"/>
                  <a:t>はわからない</a:t>
                </a:r>
              </a:p>
            </p:txBody>
          </p:sp>
        </mc:Choice>
        <mc:Fallback xmlns="">
          <p:sp>
            <p:nvSpPr>
              <p:cNvPr id="25" name="テキスト ボックス 24">
                <a:extLst>
                  <a:ext uri="{FF2B5EF4-FFF2-40B4-BE49-F238E27FC236}">
                    <a16:creationId xmlns:a16="http://schemas.microsoft.com/office/drawing/2014/main" id="{D2F68301-4E0B-74F8-1A5A-4D383F2C158C}"/>
                  </a:ext>
                </a:extLst>
              </p:cNvPr>
              <p:cNvSpPr txBox="1">
                <a:spLocks noRot="1" noChangeAspect="1" noMove="1" noResize="1" noEditPoints="1" noAdjustHandles="1" noChangeArrowheads="1" noChangeShapeType="1" noTextEdit="1"/>
              </p:cNvSpPr>
              <p:nvPr/>
            </p:nvSpPr>
            <p:spPr>
              <a:xfrm>
                <a:off x="467544" y="5013176"/>
                <a:ext cx="7007046" cy="954107"/>
              </a:xfrm>
              <a:prstGeom prst="rect">
                <a:avLst/>
              </a:prstGeom>
              <a:blipFill>
                <a:blip r:embed="rId3"/>
                <a:stretch>
                  <a:fillRect l="-1828" t="-8280" r="-870" b="-14650"/>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D24B9360-3FB2-109A-43A8-C01B861BAEFB}"/>
              </a:ext>
            </a:extLst>
          </p:cNvPr>
          <p:cNvSpPr/>
          <p:nvPr/>
        </p:nvSpPr>
        <p:spPr>
          <a:xfrm>
            <a:off x="1475656" y="6165304"/>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D554B1A-A094-F578-0C03-7A28C66B51E4}"/>
              </a:ext>
            </a:extLst>
          </p:cNvPr>
          <p:cNvSpPr txBox="1"/>
          <p:nvPr/>
        </p:nvSpPr>
        <p:spPr>
          <a:xfrm>
            <a:off x="2123728" y="6165304"/>
            <a:ext cx="5929828" cy="523220"/>
          </a:xfrm>
          <a:prstGeom prst="rect">
            <a:avLst/>
          </a:prstGeom>
          <a:noFill/>
        </p:spPr>
        <p:txBody>
          <a:bodyPr wrap="none" rtlCol="0">
            <a:spAutoFit/>
          </a:bodyPr>
          <a:lstStyle/>
          <a:p>
            <a:r>
              <a:rPr kumimoji="1" lang="ja-JP" altLang="en-US" sz="2800"/>
              <a:t>フィードバック制御による温度調整</a:t>
            </a:r>
          </a:p>
        </p:txBody>
      </p:sp>
    </p:spTree>
    <p:extLst>
      <p:ext uri="{BB962C8B-B14F-4D97-AF65-F5344CB8AC3E}">
        <p14:creationId xmlns:p14="http://schemas.microsoft.com/office/powerpoint/2010/main" val="2089575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F707275-6FE9-C36E-79B4-E2E79DAF2ACF}"/>
              </a:ext>
            </a:extLst>
          </p:cNvPr>
          <p:cNvSpPr>
            <a:spLocks noGrp="1"/>
          </p:cNvSpPr>
          <p:nvPr>
            <p:ph type="body" sz="quarter" idx="10"/>
          </p:nvPr>
        </p:nvSpPr>
        <p:spPr/>
        <p:txBody>
          <a:bodyPr/>
          <a:lstStyle/>
          <a:p>
            <a:r>
              <a:rPr lang="ja-JP" altLang="en-US" dirty="0"/>
              <a:t>温度制御</a:t>
            </a:r>
            <a:endParaRPr kumimoji="1" lang="ja-JP" altLang="en-US" dirty="0"/>
          </a:p>
        </p:txBody>
      </p:sp>
      <p:grpSp>
        <p:nvGrpSpPr>
          <p:cNvPr id="23" name="グループ化 22">
            <a:extLst>
              <a:ext uri="{FF2B5EF4-FFF2-40B4-BE49-F238E27FC236}">
                <a16:creationId xmlns:a16="http://schemas.microsoft.com/office/drawing/2014/main" id="{6A5E1350-9CFB-90DF-DA16-047D245951D9}"/>
              </a:ext>
            </a:extLst>
          </p:cNvPr>
          <p:cNvGrpSpPr/>
          <p:nvPr/>
        </p:nvGrpSpPr>
        <p:grpSpPr>
          <a:xfrm>
            <a:off x="1403648" y="3501008"/>
            <a:ext cx="2160240" cy="2160240"/>
            <a:chOff x="395536" y="1484784"/>
            <a:chExt cx="2160240" cy="2160240"/>
          </a:xfrm>
        </p:grpSpPr>
        <p:sp>
          <p:nvSpPr>
            <p:cNvPr id="3" name="正方形/長方形 2">
              <a:extLst>
                <a:ext uri="{FF2B5EF4-FFF2-40B4-BE49-F238E27FC236}">
                  <a16:creationId xmlns:a16="http://schemas.microsoft.com/office/drawing/2014/main" id="{2D7AEB30-A9EA-1791-0208-794D5426C561}"/>
                </a:ext>
              </a:extLst>
            </p:cNvPr>
            <p:cNvSpPr/>
            <p:nvPr/>
          </p:nvSpPr>
          <p:spPr>
            <a:xfrm>
              <a:off x="395536" y="1484784"/>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3243A88-424D-F604-70F2-3BCF836ADAF2}"/>
                </a:ext>
              </a:extLst>
            </p:cNvPr>
            <p:cNvSpPr/>
            <p:nvPr/>
          </p:nvSpPr>
          <p:spPr>
            <a:xfrm>
              <a:off x="395536" y="148478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77AD501-865B-2CA4-CE54-34E930F00951}"/>
                </a:ext>
              </a:extLst>
            </p:cNvPr>
            <p:cNvSpPr/>
            <p:nvPr/>
          </p:nvSpPr>
          <p:spPr>
            <a:xfrm>
              <a:off x="395536" y="3356992"/>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3E1E667-3CF9-DA92-127C-33BA24A9DE97}"/>
                </a:ext>
              </a:extLst>
            </p:cNvPr>
            <p:cNvSpPr/>
            <p:nvPr/>
          </p:nvSpPr>
          <p:spPr>
            <a:xfrm rot="5400000">
              <a:off x="-540568" y="24208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307B038-C1E8-552E-3D18-EE11A87F904E}"/>
                </a:ext>
              </a:extLst>
            </p:cNvPr>
            <p:cNvSpPr/>
            <p:nvPr/>
          </p:nvSpPr>
          <p:spPr>
            <a:xfrm rot="5400000">
              <a:off x="1331640" y="24208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815D8546-7BC4-5C6F-0086-A091B9DD1FAF}"/>
                </a:ext>
              </a:extLst>
            </p:cNvPr>
            <p:cNvGrpSpPr/>
            <p:nvPr/>
          </p:nvGrpSpPr>
          <p:grpSpPr>
            <a:xfrm rot="18289369">
              <a:off x="1053724" y="1989943"/>
              <a:ext cx="504056" cy="288032"/>
              <a:chOff x="5148064" y="2564904"/>
              <a:chExt cx="504056" cy="288032"/>
            </a:xfrm>
            <a:solidFill>
              <a:srgbClr val="011893"/>
            </a:solidFill>
          </p:grpSpPr>
          <p:sp>
            <p:nvSpPr>
              <p:cNvPr id="9" name="楕円 8">
                <a:extLst>
                  <a:ext uri="{FF2B5EF4-FFF2-40B4-BE49-F238E27FC236}">
                    <a16:creationId xmlns:a16="http://schemas.microsoft.com/office/drawing/2014/main" id="{6FF65B66-DF0D-829E-5BAC-B6E3BAA8C95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4026321F-2B48-E127-1B4E-46FDBBC3BB64}"/>
                  </a:ext>
                </a:extLst>
              </p:cNvPr>
              <p:cNvCxnSpPr>
                <a:stCxn id="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B63FF370-CEBB-69F5-DB5C-CFB830212189}"/>
                </a:ext>
              </a:extLst>
            </p:cNvPr>
            <p:cNvGrpSpPr/>
            <p:nvPr/>
          </p:nvGrpSpPr>
          <p:grpSpPr>
            <a:xfrm rot="12022274">
              <a:off x="789947" y="2643630"/>
              <a:ext cx="504056" cy="288032"/>
              <a:chOff x="5148064" y="2564904"/>
              <a:chExt cx="504056" cy="288032"/>
            </a:xfrm>
            <a:solidFill>
              <a:srgbClr val="011893"/>
            </a:solidFill>
          </p:grpSpPr>
          <p:sp>
            <p:nvSpPr>
              <p:cNvPr id="12" name="楕円 11">
                <a:extLst>
                  <a:ext uri="{FF2B5EF4-FFF2-40B4-BE49-F238E27FC236}">
                    <a16:creationId xmlns:a16="http://schemas.microsoft.com/office/drawing/2014/main" id="{FCDACB36-C2E5-E3D2-20A9-733305C5434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78DBD30D-B6E1-CA61-EF9A-21CBBE69DB0E}"/>
                  </a:ext>
                </a:extLst>
              </p:cNvPr>
              <p:cNvCxnSpPr>
                <a:stCxn id="1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6FB4FE12-6379-91A7-12DD-86A496295C51}"/>
                </a:ext>
              </a:extLst>
            </p:cNvPr>
            <p:cNvGrpSpPr/>
            <p:nvPr/>
          </p:nvGrpSpPr>
          <p:grpSpPr>
            <a:xfrm rot="12022274">
              <a:off x="1366009" y="2499612"/>
              <a:ext cx="504056" cy="288032"/>
              <a:chOff x="5148064" y="2564904"/>
              <a:chExt cx="504056" cy="288032"/>
            </a:xfrm>
            <a:solidFill>
              <a:srgbClr val="011893"/>
            </a:solidFill>
          </p:grpSpPr>
          <p:sp>
            <p:nvSpPr>
              <p:cNvPr id="15" name="楕円 14">
                <a:extLst>
                  <a:ext uri="{FF2B5EF4-FFF2-40B4-BE49-F238E27FC236}">
                    <a16:creationId xmlns:a16="http://schemas.microsoft.com/office/drawing/2014/main" id="{1ED8BF5B-90FF-31A3-1DB1-24CA3864D33B}"/>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E14A4011-7EBF-2D98-F4BC-CC5EA15A0A08}"/>
                  </a:ext>
                </a:extLst>
              </p:cNvPr>
              <p:cNvCxnSpPr>
                <a:stCxn id="1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41273BBF-5EFB-8652-E0A9-C34D228F1951}"/>
                </a:ext>
              </a:extLst>
            </p:cNvPr>
            <p:cNvGrpSpPr/>
            <p:nvPr/>
          </p:nvGrpSpPr>
          <p:grpSpPr>
            <a:xfrm rot="4101219">
              <a:off x="1654041" y="2139572"/>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B894384E-1568-1D6C-578E-9B85D607A83B}"/>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B5EDE510-AACC-2165-25E8-C97683824057}"/>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sp>
        <p:nvSpPr>
          <p:cNvPr id="20" name="テキスト ボックス 19">
            <a:extLst>
              <a:ext uri="{FF2B5EF4-FFF2-40B4-BE49-F238E27FC236}">
                <a16:creationId xmlns:a16="http://schemas.microsoft.com/office/drawing/2014/main" id="{D970F5D4-B22F-4E44-70DA-DA7C8DC35D91}"/>
              </a:ext>
            </a:extLst>
          </p:cNvPr>
          <p:cNvSpPr txBox="1"/>
          <p:nvPr/>
        </p:nvSpPr>
        <p:spPr>
          <a:xfrm>
            <a:off x="395536" y="1124744"/>
            <a:ext cx="7167347" cy="1815882"/>
          </a:xfrm>
          <a:prstGeom prst="rect">
            <a:avLst/>
          </a:prstGeom>
          <a:noFill/>
        </p:spPr>
        <p:txBody>
          <a:bodyPr wrap="none" rtlCol="0">
            <a:spAutoFit/>
          </a:bodyPr>
          <a:lstStyle/>
          <a:p>
            <a:pPr marL="514350" indent="-514350">
              <a:buFont typeface="+mj-lt"/>
              <a:buAutoNum type="arabicPeriod"/>
            </a:pPr>
            <a:r>
              <a:rPr lang="ja-JP" altLang="en-US" sz="2800" dirty="0"/>
              <a:t>全エネルギー一定の計算を行う</a:t>
            </a:r>
            <a:endParaRPr lang="en-US" altLang="ja-JP" sz="2800" dirty="0"/>
          </a:p>
          <a:p>
            <a:pPr marL="514350" indent="-514350">
              <a:buFont typeface="+mj-lt"/>
              <a:buAutoNum type="arabicPeriod"/>
            </a:pPr>
            <a:r>
              <a:rPr kumimoji="1" lang="ja-JP" altLang="en-US" sz="2800" dirty="0"/>
              <a:t>運動エネルギーから温度を計算する</a:t>
            </a:r>
          </a:p>
          <a:p>
            <a:pPr marL="514350" indent="-514350">
              <a:buFont typeface="+mj-lt"/>
              <a:buAutoNum type="arabicPeriod"/>
            </a:pPr>
            <a:r>
              <a:rPr kumimoji="1" lang="ja-JP" altLang="en-US" sz="2800" dirty="0"/>
              <a:t>目標温度との差を見てエネルギーを調整</a:t>
            </a:r>
            <a:endParaRPr kumimoji="1" lang="en-US" altLang="ja-JP" sz="2800" dirty="0"/>
          </a:p>
          <a:p>
            <a:pPr marL="514350" indent="-514350">
              <a:buFont typeface="+mj-lt"/>
              <a:buAutoNum type="arabicPeriod"/>
            </a:pPr>
            <a:r>
              <a:rPr lang="en-US" altLang="ja-JP" sz="2800" dirty="0"/>
              <a:t>1.</a:t>
            </a:r>
            <a:r>
              <a:rPr lang="ja-JP" altLang="en-US" sz="2800" dirty="0"/>
              <a:t>～</a:t>
            </a:r>
            <a:r>
              <a:rPr lang="en-US" altLang="ja-JP" sz="2800" dirty="0"/>
              <a:t>3.</a:t>
            </a:r>
            <a:r>
              <a:rPr lang="ja-JP" altLang="en-US" sz="2800" dirty="0"/>
              <a:t>を繰り返す</a:t>
            </a:r>
            <a:endParaRPr kumimoji="1" lang="ja-JP" altLang="en-US" sz="2800" dirty="0"/>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0619F12D-8B49-B3C7-161A-4BC0D2EB790E}"/>
                  </a:ext>
                </a:extLst>
              </p:cNvPr>
              <p:cNvSpPr txBox="1"/>
              <p:nvPr/>
            </p:nvSpPr>
            <p:spPr>
              <a:xfrm>
                <a:off x="4427984" y="2636912"/>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22" name="テキスト ボックス 21">
                <a:extLst>
                  <a:ext uri="{FF2B5EF4-FFF2-40B4-BE49-F238E27FC236}">
                    <a16:creationId xmlns:a16="http://schemas.microsoft.com/office/drawing/2014/main" id="{0619F12D-8B49-B3C7-161A-4BC0D2EB790E}"/>
                  </a:ext>
                </a:extLst>
              </p:cNvPr>
              <p:cNvSpPr txBox="1">
                <a:spLocks noRot="1" noChangeAspect="1" noMove="1" noResize="1" noEditPoints="1" noAdjustHandles="1" noChangeArrowheads="1" noChangeShapeType="1" noTextEdit="1"/>
              </p:cNvSpPr>
              <p:nvPr/>
            </p:nvSpPr>
            <p:spPr>
              <a:xfrm>
                <a:off x="4427984" y="2636912"/>
                <a:ext cx="1852430" cy="1017523"/>
              </a:xfrm>
              <a:prstGeom prst="rect">
                <a:avLst/>
              </a:prstGeom>
              <a:blipFill>
                <a:blip r:embed="rId2"/>
                <a:stretch>
                  <a:fillRect/>
                </a:stretch>
              </a:blipFill>
            </p:spPr>
            <p:txBody>
              <a:bodyPr/>
              <a:lstStyle/>
              <a:p>
                <a:r>
                  <a:rPr lang="ja-JP" altLang="en-US">
                    <a:noFill/>
                  </a:rPr>
                  <a:t> </a:t>
                </a:r>
              </a:p>
            </p:txBody>
          </p:sp>
        </mc:Fallback>
      </mc:AlternateContent>
      <p:pic>
        <p:nvPicPr>
          <p:cNvPr id="1026" name="Picture 2" descr="温度計のイラスト">
            <a:extLst>
              <a:ext uri="{FF2B5EF4-FFF2-40B4-BE49-F238E27FC236}">
                <a16:creationId xmlns:a16="http://schemas.microsoft.com/office/drawing/2014/main" id="{680E84CE-E3FF-8766-8F88-641AC3727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645024"/>
            <a:ext cx="1755090" cy="18329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火加減のイラスト「中火」">
            <a:extLst>
              <a:ext uri="{FF2B5EF4-FFF2-40B4-BE49-F238E27FC236}">
                <a16:creationId xmlns:a16="http://schemas.microsoft.com/office/drawing/2014/main" id="{6F729100-7330-D1DE-9E72-5A1D14BC86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5661248"/>
            <a:ext cx="2016224" cy="887139"/>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直線矢印コネクタ 24">
            <a:extLst>
              <a:ext uri="{FF2B5EF4-FFF2-40B4-BE49-F238E27FC236}">
                <a16:creationId xmlns:a16="http://schemas.microsoft.com/office/drawing/2014/main" id="{A6C5E700-4BE0-123B-6A42-B46E25ADA78F}"/>
              </a:ext>
            </a:extLst>
          </p:cNvPr>
          <p:cNvCxnSpPr>
            <a:stCxn id="7" idx="0"/>
            <a:endCxn id="1026" idx="1"/>
          </p:cNvCxnSpPr>
          <p:nvPr/>
        </p:nvCxnSpPr>
        <p:spPr>
          <a:xfrm flipV="1">
            <a:off x="3563888" y="4561520"/>
            <a:ext cx="936104" cy="1960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15F38A3E-F734-0439-029C-1864B33B181F}"/>
              </a:ext>
            </a:extLst>
          </p:cNvPr>
          <p:cNvCxnSpPr>
            <a:stCxn id="1026" idx="2"/>
            <a:endCxn id="1028" idx="3"/>
          </p:cNvCxnSpPr>
          <p:nvPr/>
        </p:nvCxnSpPr>
        <p:spPr>
          <a:xfrm rot="5400000">
            <a:off x="4121308" y="4848589"/>
            <a:ext cx="626802" cy="188565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006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3A0EC7-FCE7-F971-4EB3-226145BC3062}"/>
              </a:ext>
            </a:extLst>
          </p:cNvPr>
          <p:cNvSpPr>
            <a:spLocks noGrp="1"/>
          </p:cNvSpPr>
          <p:nvPr>
            <p:ph type="body" sz="quarter" idx="10"/>
          </p:nvPr>
        </p:nvSpPr>
        <p:spPr/>
        <p:txBody>
          <a:bodyPr/>
          <a:lstStyle/>
          <a:p>
            <a:r>
              <a:rPr lang="ja-JP" altLang="en-US" dirty="0"/>
              <a:t>圧力と体積</a:t>
            </a:r>
            <a:endParaRPr kumimoji="1" lang="ja-JP" altLang="en-US" dirty="0"/>
          </a:p>
        </p:txBody>
      </p:sp>
      <p:sp>
        <p:nvSpPr>
          <p:cNvPr id="3" name="テキスト ボックス 2">
            <a:extLst>
              <a:ext uri="{FF2B5EF4-FFF2-40B4-BE49-F238E27FC236}">
                <a16:creationId xmlns:a16="http://schemas.microsoft.com/office/drawing/2014/main" id="{661281CC-A363-D0A3-1DC3-29A40FEFE729}"/>
              </a:ext>
            </a:extLst>
          </p:cNvPr>
          <p:cNvSpPr txBox="1"/>
          <p:nvPr/>
        </p:nvSpPr>
        <p:spPr>
          <a:xfrm>
            <a:off x="467544" y="908720"/>
            <a:ext cx="8084264" cy="523220"/>
          </a:xfrm>
          <a:prstGeom prst="rect">
            <a:avLst/>
          </a:prstGeom>
          <a:noFill/>
        </p:spPr>
        <p:txBody>
          <a:bodyPr wrap="none" rtlCol="0">
            <a:spAutoFit/>
          </a:bodyPr>
          <a:lstStyle/>
          <a:p>
            <a:r>
              <a:rPr kumimoji="1" lang="ja-JP" altLang="en-US" sz="2800" dirty="0"/>
              <a:t>圧縮率：圧力が</a:t>
            </a:r>
            <a:r>
              <a:rPr kumimoji="1" lang="ja-JP" altLang="en-US" sz="2800" dirty="0">
                <a:solidFill>
                  <a:srgbClr val="FF0000"/>
                </a:solidFill>
              </a:rPr>
              <a:t>増えた</a:t>
            </a:r>
            <a:r>
              <a:rPr kumimoji="1" lang="ja-JP" altLang="en-US" sz="2800" dirty="0"/>
              <a:t>時、どれだけ体積が</a:t>
            </a:r>
            <a:r>
              <a:rPr kumimoji="1" lang="ja-JP" altLang="en-US" sz="2800" dirty="0">
                <a:solidFill>
                  <a:srgbClr val="011893"/>
                </a:solidFill>
              </a:rPr>
              <a:t>減る</a:t>
            </a:r>
            <a:r>
              <a:rPr kumimoji="1" lang="ja-JP" altLang="en-US" sz="2800" dirty="0"/>
              <a:t>か</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252D6C3D-8606-E019-88CE-D8FA2F3C6D12}"/>
                  </a:ext>
                </a:extLst>
              </p:cNvPr>
              <p:cNvSpPr txBox="1"/>
              <p:nvPr/>
            </p:nvSpPr>
            <p:spPr>
              <a:xfrm>
                <a:off x="3419872" y="1412776"/>
                <a:ext cx="2014269" cy="9115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𝜅</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1</m:t>
                          </m:r>
                        </m:num>
                        <m:den>
                          <m:r>
                            <a:rPr lang="en-US" altLang="ja-JP" sz="2800" i="1">
                              <a:latin typeface="Cambria Math" panose="02040503050406030204" pitchFamily="18" charset="0"/>
                            </a:rPr>
                            <m:t>𝑉</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den>
                      </m:f>
                    </m:oMath>
                  </m:oMathPara>
                </a14:m>
                <a:endParaRPr kumimoji="1" lang="ja-JP" altLang="en-US" sz="2800" dirty="0"/>
              </a:p>
            </p:txBody>
          </p:sp>
        </mc:Choice>
        <mc:Fallback>
          <p:sp>
            <p:nvSpPr>
              <p:cNvPr id="4" name="テキスト ボックス 3">
                <a:extLst>
                  <a:ext uri="{FF2B5EF4-FFF2-40B4-BE49-F238E27FC236}">
                    <a16:creationId xmlns:a16="http://schemas.microsoft.com/office/drawing/2014/main" id="{252D6C3D-8606-E019-88CE-D8FA2F3C6D12}"/>
                  </a:ext>
                </a:extLst>
              </p:cNvPr>
              <p:cNvSpPr txBox="1">
                <a:spLocks noRot="1" noChangeAspect="1" noMove="1" noResize="1" noEditPoints="1" noAdjustHandles="1" noChangeArrowheads="1" noChangeShapeType="1" noTextEdit="1"/>
              </p:cNvSpPr>
              <p:nvPr/>
            </p:nvSpPr>
            <p:spPr>
              <a:xfrm>
                <a:off x="3419872" y="1412776"/>
                <a:ext cx="2014269" cy="911596"/>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C6E7A81E-FF18-D4A4-B9A0-9E500FD67272}"/>
              </a:ext>
            </a:extLst>
          </p:cNvPr>
          <p:cNvSpPr txBox="1"/>
          <p:nvPr/>
        </p:nvSpPr>
        <p:spPr>
          <a:xfrm>
            <a:off x="467544" y="5229200"/>
            <a:ext cx="7879080" cy="461665"/>
          </a:xfrm>
          <a:prstGeom prst="rect">
            <a:avLst/>
          </a:prstGeom>
          <a:noFill/>
        </p:spPr>
        <p:txBody>
          <a:bodyPr wrap="none" rtlCol="0">
            <a:spAutoFit/>
          </a:bodyPr>
          <a:lstStyle/>
          <a:p>
            <a:r>
              <a:rPr kumimoji="1" lang="ja-JP" altLang="en-US" sz="2400" dirty="0"/>
              <a:t>熱力学的に安定な系は、圧縮率が正でなくてはならない</a:t>
            </a:r>
            <a:endParaRPr lang="en-US" altLang="ja-JP" sz="2400" dirty="0"/>
          </a:p>
        </p:txBody>
      </p:sp>
      <p:sp>
        <p:nvSpPr>
          <p:cNvPr id="7" name="正方形/長方形 6">
            <a:extLst>
              <a:ext uri="{FF2B5EF4-FFF2-40B4-BE49-F238E27FC236}">
                <a16:creationId xmlns:a16="http://schemas.microsoft.com/office/drawing/2014/main" id="{5A6B250B-AD2D-1B04-8378-22BA0BE190C8}"/>
              </a:ext>
            </a:extLst>
          </p:cNvPr>
          <p:cNvSpPr/>
          <p:nvPr/>
        </p:nvSpPr>
        <p:spPr>
          <a:xfrm>
            <a:off x="880923" y="3271650"/>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F4E994F-C415-427A-009B-B477048365E0}"/>
              </a:ext>
            </a:extLst>
          </p:cNvPr>
          <p:cNvSpPr/>
          <p:nvPr/>
        </p:nvSpPr>
        <p:spPr>
          <a:xfrm>
            <a:off x="880923" y="4450448"/>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3D9017F-DF91-7C42-6DF7-E77565A97409}"/>
              </a:ext>
            </a:extLst>
          </p:cNvPr>
          <p:cNvSpPr/>
          <p:nvPr/>
        </p:nvSpPr>
        <p:spPr>
          <a:xfrm rot="5400000">
            <a:off x="291524" y="3861049"/>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E1326FE0-7DA4-A632-426E-C2B7A855F01F}"/>
              </a:ext>
            </a:extLst>
          </p:cNvPr>
          <p:cNvGrpSpPr/>
          <p:nvPr/>
        </p:nvGrpSpPr>
        <p:grpSpPr>
          <a:xfrm rot="18289369">
            <a:off x="1295338" y="3589713"/>
            <a:ext cx="317369" cy="181353"/>
            <a:chOff x="5148064" y="2564904"/>
            <a:chExt cx="504056" cy="288032"/>
          </a:xfrm>
          <a:solidFill>
            <a:srgbClr val="011893"/>
          </a:solidFill>
        </p:grpSpPr>
        <p:sp>
          <p:nvSpPr>
            <p:cNvPr id="11" name="楕円 10">
              <a:extLst>
                <a:ext uri="{FF2B5EF4-FFF2-40B4-BE49-F238E27FC236}">
                  <a16:creationId xmlns:a16="http://schemas.microsoft.com/office/drawing/2014/main" id="{491183FB-84C7-3D17-6DFE-E5C7CB67713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FCA25D02-37A7-49B9-1667-307165929C9A}"/>
                </a:ext>
              </a:extLst>
            </p:cNvPr>
            <p:cNvCxnSpPr>
              <a:stCxn id="1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08E12FAD-D49E-6875-3CB1-11689EFB0C6B}"/>
              </a:ext>
            </a:extLst>
          </p:cNvPr>
          <p:cNvGrpSpPr/>
          <p:nvPr/>
        </p:nvGrpSpPr>
        <p:grpSpPr>
          <a:xfrm rot="12022274">
            <a:off x="1129256" y="4001294"/>
            <a:ext cx="317369" cy="181353"/>
            <a:chOff x="5148064" y="2564904"/>
            <a:chExt cx="504056" cy="288032"/>
          </a:xfrm>
          <a:solidFill>
            <a:srgbClr val="011893"/>
          </a:solidFill>
        </p:grpSpPr>
        <p:sp>
          <p:nvSpPr>
            <p:cNvPr id="14" name="楕円 13">
              <a:extLst>
                <a:ext uri="{FF2B5EF4-FFF2-40B4-BE49-F238E27FC236}">
                  <a16:creationId xmlns:a16="http://schemas.microsoft.com/office/drawing/2014/main" id="{0CF753D0-9A09-FD0B-8247-C4EDF69CCAF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33CFDB0C-301B-84CB-821D-941B09EA8C0A}"/>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6A11D9FB-9479-9DAB-C078-A16A0CDE1058}"/>
              </a:ext>
            </a:extLst>
          </p:cNvPr>
          <p:cNvGrpSpPr/>
          <p:nvPr/>
        </p:nvGrpSpPr>
        <p:grpSpPr>
          <a:xfrm rot="12022274">
            <a:off x="1491962" y="3910616"/>
            <a:ext cx="317369" cy="181353"/>
            <a:chOff x="5148064" y="2564904"/>
            <a:chExt cx="504056" cy="288032"/>
          </a:xfrm>
          <a:solidFill>
            <a:srgbClr val="011893"/>
          </a:solidFill>
        </p:grpSpPr>
        <p:sp>
          <p:nvSpPr>
            <p:cNvPr id="17" name="楕円 16">
              <a:extLst>
                <a:ext uri="{FF2B5EF4-FFF2-40B4-BE49-F238E27FC236}">
                  <a16:creationId xmlns:a16="http://schemas.microsoft.com/office/drawing/2014/main" id="{39C00F85-01BB-25CA-C5B9-6A3840554D1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169FD11E-A999-1501-9B15-648E2AB80414}"/>
                </a:ext>
              </a:extLst>
            </p:cNvPr>
            <p:cNvCxnSpPr>
              <a:stCxn id="1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E976A3F3-A462-3041-D41A-3A11C829461D}"/>
              </a:ext>
            </a:extLst>
          </p:cNvPr>
          <p:cNvGrpSpPr/>
          <p:nvPr/>
        </p:nvGrpSpPr>
        <p:grpSpPr>
          <a:xfrm rot="4101219">
            <a:off x="1673315" y="3683924"/>
            <a:ext cx="317369" cy="181353"/>
            <a:chOff x="5148064" y="2564904"/>
            <a:chExt cx="504056" cy="288032"/>
          </a:xfrm>
          <a:solidFill>
            <a:srgbClr val="011893"/>
          </a:solidFill>
        </p:grpSpPr>
        <p:sp>
          <p:nvSpPr>
            <p:cNvPr id="20" name="楕円 19">
              <a:extLst>
                <a:ext uri="{FF2B5EF4-FFF2-40B4-BE49-F238E27FC236}">
                  <a16:creationId xmlns:a16="http://schemas.microsoft.com/office/drawing/2014/main" id="{185D24F0-B2F8-1439-0BCF-83A6EA5AD85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8CC23741-CD69-20CF-7884-ADFA039F56AA}"/>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2" name="正方形/長方形 21">
            <a:extLst>
              <a:ext uri="{FF2B5EF4-FFF2-40B4-BE49-F238E27FC236}">
                <a16:creationId xmlns:a16="http://schemas.microsoft.com/office/drawing/2014/main" id="{DEB09E27-7852-CA34-CEBC-F2FDD2172CF1}"/>
              </a:ext>
            </a:extLst>
          </p:cNvPr>
          <p:cNvSpPr/>
          <p:nvPr/>
        </p:nvSpPr>
        <p:spPr>
          <a:xfrm rot="5400000">
            <a:off x="1560999" y="3906387"/>
            <a:ext cx="997444" cy="90677"/>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A0A0160-3CFA-FDF7-05D1-4D64EAFA5EB9}"/>
              </a:ext>
            </a:extLst>
          </p:cNvPr>
          <p:cNvSpPr/>
          <p:nvPr/>
        </p:nvSpPr>
        <p:spPr>
          <a:xfrm rot="5400000">
            <a:off x="2354421" y="3670362"/>
            <a:ext cx="77340" cy="5760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7DC6CBDB-B572-9222-4749-E365C8D16715}"/>
              </a:ext>
            </a:extLst>
          </p:cNvPr>
          <p:cNvSpPr txBox="1"/>
          <p:nvPr/>
        </p:nvSpPr>
        <p:spPr>
          <a:xfrm>
            <a:off x="467544" y="2492896"/>
            <a:ext cx="5211683" cy="523220"/>
          </a:xfrm>
          <a:prstGeom prst="rect">
            <a:avLst/>
          </a:prstGeom>
          <a:noFill/>
        </p:spPr>
        <p:txBody>
          <a:bodyPr wrap="none" rtlCol="0">
            <a:spAutoFit/>
          </a:bodyPr>
          <a:lstStyle/>
          <a:p>
            <a:r>
              <a:rPr kumimoji="1" lang="ja-JP" altLang="en-US" sz="2800" dirty="0"/>
              <a:t>平衡状態で</a:t>
            </a:r>
            <a:r>
              <a:rPr lang="ja-JP" altLang="en-US" sz="2800" dirty="0"/>
              <a:t>ピストンを少し押す</a:t>
            </a:r>
            <a:endParaRPr kumimoji="1" lang="ja-JP" altLang="en-US" sz="2800" dirty="0"/>
          </a:p>
        </p:txBody>
      </p:sp>
      <p:sp>
        <p:nvSpPr>
          <p:cNvPr id="26" name="矢印: 右 25">
            <a:extLst>
              <a:ext uri="{FF2B5EF4-FFF2-40B4-BE49-F238E27FC236}">
                <a16:creationId xmlns:a16="http://schemas.microsoft.com/office/drawing/2014/main" id="{2A77D678-1A5A-36DF-5B06-0D26EA41409A}"/>
              </a:ext>
            </a:extLst>
          </p:cNvPr>
          <p:cNvSpPr/>
          <p:nvPr/>
        </p:nvSpPr>
        <p:spPr>
          <a:xfrm rot="10800000">
            <a:off x="2753131" y="370369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4B06AA9D-C799-4429-D6CC-369E64C93B5E}"/>
              </a:ext>
            </a:extLst>
          </p:cNvPr>
          <p:cNvSpPr/>
          <p:nvPr/>
        </p:nvSpPr>
        <p:spPr>
          <a:xfrm>
            <a:off x="3977267" y="3271650"/>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CE0832C-E2EC-FBD6-DAE3-09B48D9C2E8D}"/>
              </a:ext>
            </a:extLst>
          </p:cNvPr>
          <p:cNvSpPr/>
          <p:nvPr/>
        </p:nvSpPr>
        <p:spPr>
          <a:xfrm>
            <a:off x="3977267" y="4450448"/>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4F0D5FBD-F274-0C2A-21E9-12FDCB92A4B8}"/>
              </a:ext>
            </a:extLst>
          </p:cNvPr>
          <p:cNvSpPr/>
          <p:nvPr/>
        </p:nvSpPr>
        <p:spPr>
          <a:xfrm rot="5400000">
            <a:off x="3387868" y="3861049"/>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41958C4F-020F-28C3-0412-9D3756510354}"/>
              </a:ext>
            </a:extLst>
          </p:cNvPr>
          <p:cNvGrpSpPr/>
          <p:nvPr/>
        </p:nvGrpSpPr>
        <p:grpSpPr>
          <a:xfrm rot="18289369">
            <a:off x="4271668" y="3579045"/>
            <a:ext cx="317369" cy="181353"/>
            <a:chOff x="5148064" y="2564904"/>
            <a:chExt cx="504056" cy="288032"/>
          </a:xfrm>
          <a:solidFill>
            <a:srgbClr val="011893"/>
          </a:solidFill>
        </p:grpSpPr>
        <p:sp>
          <p:nvSpPr>
            <p:cNvPr id="44" name="楕円 43">
              <a:extLst>
                <a:ext uri="{FF2B5EF4-FFF2-40B4-BE49-F238E27FC236}">
                  <a16:creationId xmlns:a16="http://schemas.microsoft.com/office/drawing/2014/main" id="{A4DEC41A-CB64-7CEA-A6DC-8D8B387354D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51D35D90-7D8A-9A21-9B62-F30946B3D951}"/>
                </a:ext>
              </a:extLst>
            </p:cNvPr>
            <p:cNvCxnSpPr>
              <a:stCxn id="4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3" name="グループ化 32">
            <a:extLst>
              <a:ext uri="{FF2B5EF4-FFF2-40B4-BE49-F238E27FC236}">
                <a16:creationId xmlns:a16="http://schemas.microsoft.com/office/drawing/2014/main" id="{59A9AAE5-5DBB-9C8C-8C2F-A925C0EF1E26}"/>
              </a:ext>
            </a:extLst>
          </p:cNvPr>
          <p:cNvGrpSpPr/>
          <p:nvPr/>
        </p:nvGrpSpPr>
        <p:grpSpPr>
          <a:xfrm rot="12022274">
            <a:off x="4142923" y="4041298"/>
            <a:ext cx="317369" cy="181353"/>
            <a:chOff x="5148064" y="2564904"/>
            <a:chExt cx="504056" cy="288032"/>
          </a:xfrm>
          <a:solidFill>
            <a:srgbClr val="011893"/>
          </a:solidFill>
        </p:grpSpPr>
        <p:sp>
          <p:nvSpPr>
            <p:cNvPr id="42" name="楕円 41">
              <a:extLst>
                <a:ext uri="{FF2B5EF4-FFF2-40B4-BE49-F238E27FC236}">
                  <a16:creationId xmlns:a16="http://schemas.microsoft.com/office/drawing/2014/main" id="{0620236D-5AA8-7533-0E2E-D4D433AAC99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矢印コネクタ 42">
              <a:extLst>
                <a:ext uri="{FF2B5EF4-FFF2-40B4-BE49-F238E27FC236}">
                  <a16:creationId xmlns:a16="http://schemas.microsoft.com/office/drawing/2014/main" id="{9BFC0525-95F6-714F-794C-7E1AF225681D}"/>
                </a:ext>
              </a:extLst>
            </p:cNvPr>
            <p:cNvCxnSpPr>
              <a:stCxn id="4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10D7F47B-FA74-3E38-5495-25528F313ADF}"/>
              </a:ext>
            </a:extLst>
          </p:cNvPr>
          <p:cNvGrpSpPr/>
          <p:nvPr/>
        </p:nvGrpSpPr>
        <p:grpSpPr>
          <a:xfrm rot="12022274">
            <a:off x="4358947" y="4185312"/>
            <a:ext cx="317369" cy="181353"/>
            <a:chOff x="5148064" y="2564904"/>
            <a:chExt cx="504056" cy="288032"/>
          </a:xfrm>
          <a:solidFill>
            <a:srgbClr val="011893"/>
          </a:solidFill>
        </p:grpSpPr>
        <p:sp>
          <p:nvSpPr>
            <p:cNvPr id="40" name="楕円 39">
              <a:extLst>
                <a:ext uri="{FF2B5EF4-FFF2-40B4-BE49-F238E27FC236}">
                  <a16:creationId xmlns:a16="http://schemas.microsoft.com/office/drawing/2014/main" id="{7EA8BF5C-1D45-A5E3-FDA2-49C8F4FA8A0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13208B33-EC5F-346E-3F76-C58B116DE0FA}"/>
                </a:ext>
              </a:extLst>
            </p:cNvPr>
            <p:cNvCxnSpPr>
              <a:stCxn id="4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96617DF2-C325-7A75-2B11-D05E209667F5}"/>
              </a:ext>
            </a:extLst>
          </p:cNvPr>
          <p:cNvGrpSpPr/>
          <p:nvPr/>
        </p:nvGrpSpPr>
        <p:grpSpPr>
          <a:xfrm rot="4101219">
            <a:off x="4465455" y="3793963"/>
            <a:ext cx="317369" cy="181353"/>
            <a:chOff x="5148064" y="2564904"/>
            <a:chExt cx="504056" cy="288032"/>
          </a:xfrm>
          <a:solidFill>
            <a:srgbClr val="011893"/>
          </a:solidFill>
        </p:grpSpPr>
        <p:sp>
          <p:nvSpPr>
            <p:cNvPr id="38" name="楕円 37">
              <a:extLst>
                <a:ext uri="{FF2B5EF4-FFF2-40B4-BE49-F238E27FC236}">
                  <a16:creationId xmlns:a16="http://schemas.microsoft.com/office/drawing/2014/main" id="{99E109B2-9189-362F-B296-594A94940C8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B106C503-FD22-9959-9484-2F0B40BAD297}"/>
                </a:ext>
              </a:extLst>
            </p:cNvPr>
            <p:cNvCxnSpPr>
              <a:stCxn id="3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6" name="正方形/長方形 35">
            <a:extLst>
              <a:ext uri="{FF2B5EF4-FFF2-40B4-BE49-F238E27FC236}">
                <a16:creationId xmlns:a16="http://schemas.microsoft.com/office/drawing/2014/main" id="{07426771-EC26-B199-ED17-7A6A72556202}"/>
              </a:ext>
            </a:extLst>
          </p:cNvPr>
          <p:cNvSpPr/>
          <p:nvPr/>
        </p:nvSpPr>
        <p:spPr>
          <a:xfrm rot="5400000">
            <a:off x="4315972" y="3906387"/>
            <a:ext cx="997444" cy="90677"/>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9C02997C-E55E-3758-676D-7510F4964902}"/>
              </a:ext>
            </a:extLst>
          </p:cNvPr>
          <p:cNvSpPr/>
          <p:nvPr/>
        </p:nvSpPr>
        <p:spPr>
          <a:xfrm rot="5400000">
            <a:off x="5404092" y="3316988"/>
            <a:ext cx="136015" cy="1224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B5ECD280-D3FE-F603-D699-E61C257E44BD}"/>
              </a:ext>
            </a:extLst>
          </p:cNvPr>
          <p:cNvSpPr txBox="1"/>
          <p:nvPr/>
        </p:nvSpPr>
        <p:spPr>
          <a:xfrm>
            <a:off x="6516216" y="2996952"/>
            <a:ext cx="2185214" cy="646331"/>
          </a:xfrm>
          <a:prstGeom prst="rect">
            <a:avLst/>
          </a:prstGeom>
          <a:noFill/>
        </p:spPr>
        <p:txBody>
          <a:bodyPr wrap="none" rtlCol="0">
            <a:spAutoFit/>
          </a:bodyPr>
          <a:lstStyle/>
          <a:p>
            <a:r>
              <a:rPr kumimoji="1" lang="ja-JP" altLang="en-US" dirty="0"/>
              <a:t>圧縮率が正</a:t>
            </a:r>
            <a:r>
              <a:rPr lang="ja-JP" altLang="en-US" dirty="0"/>
              <a:t>なら</a:t>
            </a:r>
            <a:endParaRPr lang="en-US" altLang="ja-JP" dirty="0"/>
          </a:p>
          <a:p>
            <a:r>
              <a:rPr kumimoji="1" lang="ja-JP" altLang="en-US" dirty="0"/>
              <a:t>押し返される</a:t>
            </a:r>
            <a:r>
              <a:rPr kumimoji="1" lang="en-US" altLang="ja-JP" dirty="0"/>
              <a:t>(</a:t>
            </a:r>
            <a:r>
              <a:rPr kumimoji="1" lang="ja-JP" altLang="en-US" dirty="0"/>
              <a:t>安定</a:t>
            </a:r>
            <a:r>
              <a:rPr kumimoji="1" lang="en-US" altLang="ja-JP" dirty="0"/>
              <a:t>)</a:t>
            </a:r>
            <a:endParaRPr kumimoji="1" lang="ja-JP" altLang="en-US" dirty="0"/>
          </a:p>
        </p:txBody>
      </p:sp>
      <p:sp>
        <p:nvSpPr>
          <p:cNvPr id="65" name="テキスト ボックス 64">
            <a:extLst>
              <a:ext uri="{FF2B5EF4-FFF2-40B4-BE49-F238E27FC236}">
                <a16:creationId xmlns:a16="http://schemas.microsoft.com/office/drawing/2014/main" id="{D2835B8F-715C-3FCE-0DF5-DB5E55D95669}"/>
              </a:ext>
            </a:extLst>
          </p:cNvPr>
          <p:cNvSpPr txBox="1"/>
          <p:nvPr/>
        </p:nvSpPr>
        <p:spPr>
          <a:xfrm>
            <a:off x="6372200" y="4077072"/>
            <a:ext cx="2262158" cy="923330"/>
          </a:xfrm>
          <a:prstGeom prst="rect">
            <a:avLst/>
          </a:prstGeom>
          <a:noFill/>
        </p:spPr>
        <p:txBody>
          <a:bodyPr wrap="none" rtlCol="0">
            <a:spAutoFit/>
          </a:bodyPr>
          <a:lstStyle/>
          <a:p>
            <a:r>
              <a:rPr kumimoji="1" lang="ja-JP" altLang="en-US" dirty="0"/>
              <a:t>圧縮率が負なら</a:t>
            </a:r>
            <a:endParaRPr kumimoji="1" lang="en-US" altLang="ja-JP" dirty="0"/>
          </a:p>
          <a:p>
            <a:r>
              <a:rPr lang="ja-JP" altLang="en-US" dirty="0"/>
              <a:t>さらに引き込まれる</a:t>
            </a:r>
            <a:endParaRPr lang="en-US" altLang="ja-JP" dirty="0"/>
          </a:p>
          <a:p>
            <a:r>
              <a:rPr kumimoji="1" lang="en-US" altLang="ja-JP" dirty="0"/>
              <a:t>(</a:t>
            </a:r>
            <a:r>
              <a:rPr kumimoji="1" lang="ja-JP" altLang="en-US" dirty="0"/>
              <a:t>不安定</a:t>
            </a:r>
            <a:r>
              <a:rPr kumimoji="1" lang="en-US" altLang="ja-JP" dirty="0"/>
              <a:t>)</a:t>
            </a:r>
            <a:endParaRPr kumimoji="1" lang="ja-JP" altLang="en-US" dirty="0"/>
          </a:p>
        </p:txBody>
      </p:sp>
      <p:sp>
        <p:nvSpPr>
          <p:cNvPr id="66" name="矢印: 右 65">
            <a:extLst>
              <a:ext uri="{FF2B5EF4-FFF2-40B4-BE49-F238E27FC236}">
                <a16:creationId xmlns:a16="http://schemas.microsoft.com/office/drawing/2014/main" id="{9C731C5F-C539-FA6A-DB62-AE47EBD1A311}"/>
              </a:ext>
            </a:extLst>
          </p:cNvPr>
          <p:cNvSpPr/>
          <p:nvPr/>
        </p:nvSpPr>
        <p:spPr>
          <a:xfrm>
            <a:off x="5796136" y="314096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矢印: 右 66">
            <a:extLst>
              <a:ext uri="{FF2B5EF4-FFF2-40B4-BE49-F238E27FC236}">
                <a16:creationId xmlns:a16="http://schemas.microsoft.com/office/drawing/2014/main" id="{CC96FE3A-9BFF-1EC2-0E32-647F2D51A206}"/>
              </a:ext>
            </a:extLst>
          </p:cNvPr>
          <p:cNvSpPr/>
          <p:nvPr/>
        </p:nvSpPr>
        <p:spPr>
          <a:xfrm rot="10800000">
            <a:off x="5796136" y="422108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C54EE125-16FA-24BA-E2EF-DD544567E695}"/>
              </a:ext>
            </a:extLst>
          </p:cNvPr>
          <p:cNvSpPr txBox="1"/>
          <p:nvPr/>
        </p:nvSpPr>
        <p:spPr>
          <a:xfrm>
            <a:off x="683568" y="6021288"/>
            <a:ext cx="1872208" cy="461665"/>
          </a:xfrm>
          <a:prstGeom prst="rect">
            <a:avLst/>
          </a:prstGeom>
          <a:noFill/>
        </p:spPr>
        <p:txBody>
          <a:bodyPr wrap="square">
            <a:spAutoFit/>
          </a:bodyPr>
          <a:lstStyle/>
          <a:p>
            <a:r>
              <a:rPr kumimoji="1" lang="ja-JP" altLang="en-US" sz="2400" dirty="0"/>
              <a:t>圧縮率が正</a:t>
            </a:r>
            <a:endParaRPr lang="ja-JP" altLang="en-US" sz="2400" dirty="0"/>
          </a:p>
        </p:txBody>
      </p:sp>
      <p:sp>
        <p:nvSpPr>
          <p:cNvPr id="70" name="テキスト ボックス 69">
            <a:extLst>
              <a:ext uri="{FF2B5EF4-FFF2-40B4-BE49-F238E27FC236}">
                <a16:creationId xmlns:a16="http://schemas.microsoft.com/office/drawing/2014/main" id="{8A5D7ED3-E166-03ED-935C-61643A2A3505}"/>
              </a:ext>
            </a:extLst>
          </p:cNvPr>
          <p:cNvSpPr txBox="1"/>
          <p:nvPr/>
        </p:nvSpPr>
        <p:spPr>
          <a:xfrm>
            <a:off x="3275856" y="5805264"/>
            <a:ext cx="4248472" cy="830997"/>
          </a:xfrm>
          <a:prstGeom prst="rect">
            <a:avLst/>
          </a:prstGeom>
          <a:noFill/>
        </p:spPr>
        <p:txBody>
          <a:bodyPr wrap="square">
            <a:spAutoFit/>
          </a:bodyPr>
          <a:lstStyle/>
          <a:p>
            <a:r>
              <a:rPr kumimoji="1" lang="ja-JP" altLang="en-US" sz="2400" dirty="0"/>
              <a:t>体積を</a:t>
            </a:r>
            <a:r>
              <a:rPr kumimoji="1" lang="ja-JP" altLang="en-US" sz="2400" dirty="0">
                <a:solidFill>
                  <a:srgbClr val="FF0000"/>
                </a:solidFill>
              </a:rPr>
              <a:t>増やせば</a:t>
            </a:r>
            <a:r>
              <a:rPr kumimoji="1" lang="ja-JP" altLang="en-US" sz="2400" dirty="0"/>
              <a:t>圧力が</a:t>
            </a:r>
            <a:r>
              <a:rPr kumimoji="1" lang="ja-JP" altLang="en-US" sz="2400" dirty="0">
                <a:solidFill>
                  <a:srgbClr val="011893"/>
                </a:solidFill>
              </a:rPr>
              <a:t>下がる</a:t>
            </a:r>
            <a:endParaRPr kumimoji="1" lang="en-US" altLang="ja-JP" sz="2400" dirty="0">
              <a:solidFill>
                <a:srgbClr val="011893"/>
              </a:solidFill>
            </a:endParaRPr>
          </a:p>
          <a:p>
            <a:r>
              <a:rPr lang="ja-JP" altLang="en-US" sz="2400" dirty="0"/>
              <a:t>体積を</a:t>
            </a:r>
            <a:r>
              <a:rPr lang="ja-JP" altLang="en-US" sz="2400" dirty="0">
                <a:solidFill>
                  <a:srgbClr val="011893"/>
                </a:solidFill>
              </a:rPr>
              <a:t>減らせば</a:t>
            </a:r>
            <a:r>
              <a:rPr lang="ja-JP" altLang="en-US" sz="2400" dirty="0"/>
              <a:t>圧力が</a:t>
            </a:r>
            <a:r>
              <a:rPr lang="ja-JP" altLang="en-US" sz="2400" dirty="0">
                <a:solidFill>
                  <a:srgbClr val="FF0000"/>
                </a:solidFill>
              </a:rPr>
              <a:t>上がる</a:t>
            </a:r>
          </a:p>
        </p:txBody>
      </p:sp>
      <p:sp>
        <p:nvSpPr>
          <p:cNvPr id="71" name="矢印: 右 70">
            <a:extLst>
              <a:ext uri="{FF2B5EF4-FFF2-40B4-BE49-F238E27FC236}">
                <a16:creationId xmlns:a16="http://schemas.microsoft.com/office/drawing/2014/main" id="{66BB10C4-E784-C8FE-BAB8-1C12C5334620}"/>
              </a:ext>
            </a:extLst>
          </p:cNvPr>
          <p:cNvSpPr/>
          <p:nvPr/>
        </p:nvSpPr>
        <p:spPr>
          <a:xfrm>
            <a:off x="2483768" y="6093296"/>
            <a:ext cx="36004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6497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46A14F-0CE3-DEB2-1B3D-4F4CE5FA9039}"/>
              </a:ext>
            </a:extLst>
          </p:cNvPr>
          <p:cNvSpPr>
            <a:spLocks noGrp="1"/>
          </p:cNvSpPr>
          <p:nvPr>
            <p:ph type="body" sz="quarter" idx="10"/>
          </p:nvPr>
        </p:nvSpPr>
        <p:spPr/>
        <p:txBody>
          <a:bodyPr/>
          <a:lstStyle/>
          <a:p>
            <a:r>
              <a:rPr lang="ja-JP" altLang="en-US" dirty="0"/>
              <a:t>圧力制御</a:t>
            </a:r>
            <a:endParaRPr kumimoji="1" lang="ja-JP" altLang="en-US" dirty="0"/>
          </a:p>
        </p:txBody>
      </p:sp>
      <p:sp>
        <p:nvSpPr>
          <p:cNvPr id="3" name="テキスト ボックス 2">
            <a:extLst>
              <a:ext uri="{FF2B5EF4-FFF2-40B4-BE49-F238E27FC236}">
                <a16:creationId xmlns:a16="http://schemas.microsoft.com/office/drawing/2014/main" id="{42C4CA74-76F2-0E95-0EA3-57D18CA4A6D3}"/>
              </a:ext>
            </a:extLst>
          </p:cNvPr>
          <p:cNvSpPr txBox="1"/>
          <p:nvPr/>
        </p:nvSpPr>
        <p:spPr>
          <a:xfrm>
            <a:off x="395536" y="1124744"/>
            <a:ext cx="6090129" cy="1815882"/>
          </a:xfrm>
          <a:prstGeom prst="rect">
            <a:avLst/>
          </a:prstGeom>
          <a:noFill/>
        </p:spPr>
        <p:txBody>
          <a:bodyPr wrap="none" rtlCol="0">
            <a:spAutoFit/>
          </a:bodyPr>
          <a:lstStyle/>
          <a:p>
            <a:pPr marL="514350" indent="-514350">
              <a:buFont typeface="+mj-lt"/>
              <a:buAutoNum type="arabicPeriod"/>
            </a:pPr>
            <a:r>
              <a:rPr lang="ja-JP" altLang="en-US" sz="2800" dirty="0"/>
              <a:t>全エネルギー一定の計算を行う</a:t>
            </a:r>
            <a:endParaRPr lang="en-US" altLang="ja-JP" sz="2800" dirty="0"/>
          </a:p>
          <a:p>
            <a:pPr marL="514350" indent="-514350">
              <a:buFont typeface="+mj-lt"/>
              <a:buAutoNum type="arabicPeriod"/>
            </a:pPr>
            <a:r>
              <a:rPr kumimoji="1" lang="ja-JP" altLang="en-US" sz="2800" dirty="0"/>
              <a:t>ビリアル定理から圧力を計算する</a:t>
            </a:r>
          </a:p>
          <a:p>
            <a:pPr marL="514350" indent="-514350">
              <a:buFont typeface="+mj-lt"/>
              <a:buAutoNum type="arabicPeriod"/>
            </a:pPr>
            <a:r>
              <a:rPr kumimoji="1" lang="ja-JP" altLang="en-US" sz="2800" dirty="0"/>
              <a:t>目標</a:t>
            </a:r>
            <a:r>
              <a:rPr lang="ja-JP" altLang="en-US" sz="2800" dirty="0"/>
              <a:t>圧力</a:t>
            </a:r>
            <a:r>
              <a:rPr kumimoji="1" lang="ja-JP" altLang="en-US" sz="2800" dirty="0"/>
              <a:t>との差を見て体積を調整</a:t>
            </a:r>
            <a:endParaRPr kumimoji="1" lang="en-US" altLang="ja-JP" sz="2800" dirty="0"/>
          </a:p>
          <a:p>
            <a:pPr marL="514350" indent="-514350">
              <a:buFont typeface="+mj-lt"/>
              <a:buAutoNum type="arabicPeriod"/>
            </a:pPr>
            <a:r>
              <a:rPr lang="en-US" altLang="ja-JP" sz="2800" dirty="0"/>
              <a:t>1.</a:t>
            </a:r>
            <a:r>
              <a:rPr lang="ja-JP" altLang="en-US" sz="2800" dirty="0"/>
              <a:t>～</a:t>
            </a:r>
            <a:r>
              <a:rPr lang="en-US" altLang="ja-JP" sz="2800" dirty="0"/>
              <a:t>3.</a:t>
            </a:r>
            <a:r>
              <a:rPr lang="ja-JP" altLang="en-US" sz="2800" dirty="0"/>
              <a:t>を繰り返す</a:t>
            </a:r>
            <a:endParaRPr kumimoji="1" lang="ja-JP" altLang="en-US" sz="2800" dirty="0"/>
          </a:p>
        </p:txBody>
      </p:sp>
      <p:sp>
        <p:nvSpPr>
          <p:cNvPr id="6" name="正方形/長方形 5">
            <a:extLst>
              <a:ext uri="{FF2B5EF4-FFF2-40B4-BE49-F238E27FC236}">
                <a16:creationId xmlns:a16="http://schemas.microsoft.com/office/drawing/2014/main" id="{DDB0C218-38BF-42DA-151C-F7E451823F17}"/>
              </a:ext>
            </a:extLst>
          </p:cNvPr>
          <p:cNvSpPr/>
          <p:nvPr/>
        </p:nvSpPr>
        <p:spPr>
          <a:xfrm>
            <a:off x="971600" y="3573016"/>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1740892-4B55-F9B8-D6B3-C2E042979B4F}"/>
              </a:ext>
            </a:extLst>
          </p:cNvPr>
          <p:cNvSpPr/>
          <p:nvPr/>
        </p:nvSpPr>
        <p:spPr>
          <a:xfrm>
            <a:off x="971600" y="544522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EE1BC5C-6D2E-C91E-52A6-F97529862855}"/>
              </a:ext>
            </a:extLst>
          </p:cNvPr>
          <p:cNvSpPr/>
          <p:nvPr/>
        </p:nvSpPr>
        <p:spPr>
          <a:xfrm rot="5400000">
            <a:off x="35496" y="450912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99507F5B-EE19-D2D1-EF0A-892461F4A2F8}"/>
              </a:ext>
            </a:extLst>
          </p:cNvPr>
          <p:cNvGrpSpPr/>
          <p:nvPr/>
        </p:nvGrpSpPr>
        <p:grpSpPr>
          <a:xfrm rot="18289369">
            <a:off x="1629788" y="4078175"/>
            <a:ext cx="504056" cy="288032"/>
            <a:chOff x="5148064" y="2564904"/>
            <a:chExt cx="504056" cy="288032"/>
          </a:xfrm>
          <a:solidFill>
            <a:srgbClr val="011893"/>
          </a:solidFill>
        </p:grpSpPr>
        <p:sp>
          <p:nvSpPr>
            <p:cNvPr id="20" name="楕円 19">
              <a:extLst>
                <a:ext uri="{FF2B5EF4-FFF2-40B4-BE49-F238E27FC236}">
                  <a16:creationId xmlns:a16="http://schemas.microsoft.com/office/drawing/2014/main" id="{DE32FAA3-6014-6A71-BD3B-4DEEC14E25C1}"/>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B7CAB5F5-C875-3CE3-8C68-185C9C9A1097}"/>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F20DAA72-5690-1825-2BE8-F3822E3E103E}"/>
              </a:ext>
            </a:extLst>
          </p:cNvPr>
          <p:cNvGrpSpPr/>
          <p:nvPr/>
        </p:nvGrpSpPr>
        <p:grpSpPr>
          <a:xfrm rot="12022274">
            <a:off x="1366011" y="4731862"/>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8FF59924-F5FD-01E0-CAFC-45725725320D}"/>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3AE72211-093C-0938-06AF-CEC026FE1A16}"/>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CAF6DC6A-1BA6-B4FA-994F-0142578CC3ED}"/>
              </a:ext>
            </a:extLst>
          </p:cNvPr>
          <p:cNvGrpSpPr/>
          <p:nvPr/>
        </p:nvGrpSpPr>
        <p:grpSpPr>
          <a:xfrm rot="12022274">
            <a:off x="1942073" y="4587844"/>
            <a:ext cx="504056" cy="288032"/>
            <a:chOff x="5148064" y="2564904"/>
            <a:chExt cx="504056" cy="288032"/>
          </a:xfrm>
          <a:solidFill>
            <a:srgbClr val="011893"/>
          </a:solidFill>
        </p:grpSpPr>
        <p:sp>
          <p:nvSpPr>
            <p:cNvPr id="16" name="楕円 15">
              <a:extLst>
                <a:ext uri="{FF2B5EF4-FFF2-40B4-BE49-F238E27FC236}">
                  <a16:creationId xmlns:a16="http://schemas.microsoft.com/office/drawing/2014/main" id="{9F4B788F-762D-45F4-9776-604028BEA6E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E221AF58-34B2-B4CB-BC7E-45958DF3E83A}"/>
                </a:ext>
              </a:extLst>
            </p:cNvPr>
            <p:cNvCxnSpPr>
              <a:stCxn id="1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90873DA5-07FA-12BE-74D2-A6A734C44C9A}"/>
              </a:ext>
            </a:extLst>
          </p:cNvPr>
          <p:cNvGrpSpPr/>
          <p:nvPr/>
        </p:nvGrpSpPr>
        <p:grpSpPr>
          <a:xfrm rot="4101219">
            <a:off x="2230105" y="4227804"/>
            <a:ext cx="504056" cy="288032"/>
            <a:chOff x="5148064" y="2564904"/>
            <a:chExt cx="504056" cy="288032"/>
          </a:xfrm>
          <a:solidFill>
            <a:srgbClr val="011893"/>
          </a:solidFill>
        </p:grpSpPr>
        <p:sp>
          <p:nvSpPr>
            <p:cNvPr id="14" name="楕円 13">
              <a:extLst>
                <a:ext uri="{FF2B5EF4-FFF2-40B4-BE49-F238E27FC236}">
                  <a16:creationId xmlns:a16="http://schemas.microsoft.com/office/drawing/2014/main" id="{328247F9-2C70-B15E-43D9-9485CCAA1E8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00F1DD67-F6C2-81ED-9C2A-65DDF2532547}"/>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pic>
        <p:nvPicPr>
          <p:cNvPr id="1026" name="Picture 2" descr="圧力計のイラスト">
            <a:extLst>
              <a:ext uri="{FF2B5EF4-FFF2-40B4-BE49-F238E27FC236}">
                <a16:creationId xmlns:a16="http://schemas.microsoft.com/office/drawing/2014/main" id="{51451CB8-987B-1AD3-9A68-118E329728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48" y="2636912"/>
            <a:ext cx="1215185" cy="1472952"/>
          </a:xfrm>
          <a:prstGeom prst="rect">
            <a:avLst/>
          </a:prstGeom>
          <a:noFill/>
          <a:extLst>
            <a:ext uri="{909E8E84-426E-40DD-AFC4-6F175D3DCCD1}">
              <a14:hiddenFill xmlns:a14="http://schemas.microsoft.com/office/drawing/2010/main">
                <a:solidFill>
                  <a:srgbClr val="FFFFFF"/>
                </a:solidFill>
              </a14:hiddenFill>
            </a:ext>
          </a:extLst>
        </p:spPr>
      </p:pic>
      <p:sp>
        <p:nvSpPr>
          <p:cNvPr id="23" name="正方形/長方形 22">
            <a:extLst>
              <a:ext uri="{FF2B5EF4-FFF2-40B4-BE49-F238E27FC236}">
                <a16:creationId xmlns:a16="http://schemas.microsoft.com/office/drawing/2014/main" id="{C5EA9AC2-5E96-B8C7-2013-442519249207}"/>
              </a:ext>
            </a:extLst>
          </p:cNvPr>
          <p:cNvSpPr/>
          <p:nvPr/>
        </p:nvSpPr>
        <p:spPr>
          <a:xfrm rot="5400000">
            <a:off x="2051720" y="4581128"/>
            <a:ext cx="1584176" cy="144016"/>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1DF96CAF-4E1A-D2C3-F05B-04509C200769}"/>
              </a:ext>
            </a:extLst>
          </p:cNvPr>
          <p:cNvSpPr/>
          <p:nvPr/>
        </p:nvSpPr>
        <p:spPr>
          <a:xfrm rot="5400000">
            <a:off x="3779912" y="3645024"/>
            <a:ext cx="216024" cy="19442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F3443BD4-D2AB-2C82-E797-FF95DC21ED51}"/>
              </a:ext>
            </a:extLst>
          </p:cNvPr>
          <p:cNvCxnSpPr/>
          <p:nvPr/>
        </p:nvCxnSpPr>
        <p:spPr>
          <a:xfrm flipV="1">
            <a:off x="2627784" y="3429000"/>
            <a:ext cx="2232248" cy="57606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矢印: 右 25">
            <a:extLst>
              <a:ext uri="{FF2B5EF4-FFF2-40B4-BE49-F238E27FC236}">
                <a16:creationId xmlns:a16="http://schemas.microsoft.com/office/drawing/2014/main" id="{7513BA4E-38CB-6FDE-D135-58AE1F2E7A9F}"/>
              </a:ext>
            </a:extLst>
          </p:cNvPr>
          <p:cNvSpPr/>
          <p:nvPr/>
        </p:nvSpPr>
        <p:spPr>
          <a:xfrm rot="10800000">
            <a:off x="5076056" y="4437112"/>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コネクタ: カギ線 27">
            <a:extLst>
              <a:ext uri="{FF2B5EF4-FFF2-40B4-BE49-F238E27FC236}">
                <a16:creationId xmlns:a16="http://schemas.microsoft.com/office/drawing/2014/main" id="{D9BC4D2E-8C86-50C5-0CF4-56747339A8E0}"/>
              </a:ext>
            </a:extLst>
          </p:cNvPr>
          <p:cNvCxnSpPr>
            <a:stCxn id="1026" idx="3"/>
            <a:endCxn id="26" idx="1"/>
          </p:cNvCxnSpPr>
          <p:nvPr/>
        </p:nvCxnSpPr>
        <p:spPr>
          <a:xfrm flipH="1">
            <a:off x="5508104" y="3373388"/>
            <a:ext cx="711129" cy="1279748"/>
          </a:xfrm>
          <a:prstGeom prst="bentConnector3">
            <a:avLst>
              <a:gd name="adj1" fmla="val -32146"/>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B5B26B5-2E8B-97BE-9609-E5978C095227}"/>
              </a:ext>
            </a:extLst>
          </p:cNvPr>
          <p:cNvSpPr txBox="1"/>
          <p:nvPr/>
        </p:nvSpPr>
        <p:spPr>
          <a:xfrm>
            <a:off x="1115616" y="5877272"/>
            <a:ext cx="6647974" cy="830997"/>
          </a:xfrm>
          <a:prstGeom prst="rect">
            <a:avLst/>
          </a:prstGeom>
          <a:noFill/>
        </p:spPr>
        <p:txBody>
          <a:bodyPr wrap="none" rtlCol="0">
            <a:spAutoFit/>
          </a:bodyPr>
          <a:lstStyle/>
          <a:p>
            <a:r>
              <a:rPr lang="ja-JP" altLang="en-US" sz="2400" dirty="0"/>
              <a:t>数値シミュレーションにおける体積変化とは？</a:t>
            </a:r>
            <a:endParaRPr lang="en-US" altLang="ja-JP" sz="2400" dirty="0"/>
          </a:p>
          <a:p>
            <a:r>
              <a:rPr kumimoji="1" lang="ja-JP" altLang="en-US" sz="2400" dirty="0"/>
              <a:t>周期的境界条件ではどうするか？</a:t>
            </a:r>
          </a:p>
        </p:txBody>
      </p:sp>
    </p:spTree>
    <p:extLst>
      <p:ext uri="{BB962C8B-B14F-4D97-AF65-F5344CB8AC3E}">
        <p14:creationId xmlns:p14="http://schemas.microsoft.com/office/powerpoint/2010/main" val="38802107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1592860-D029-B083-62A4-BBB405787686}"/>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p:sp>
        <p:nvSpPr>
          <p:cNvPr id="7" name="テキスト ボックス 6">
            <a:extLst>
              <a:ext uri="{FF2B5EF4-FFF2-40B4-BE49-F238E27FC236}">
                <a16:creationId xmlns:a16="http://schemas.microsoft.com/office/drawing/2014/main" id="{BE9B7848-B355-6726-E13A-764270896456}"/>
              </a:ext>
            </a:extLst>
          </p:cNvPr>
          <p:cNvSpPr txBox="1"/>
          <p:nvPr/>
        </p:nvSpPr>
        <p:spPr>
          <a:xfrm>
            <a:off x="323528" y="1268760"/>
            <a:ext cx="4493538" cy="461665"/>
          </a:xfrm>
          <a:prstGeom prst="rect">
            <a:avLst/>
          </a:prstGeom>
          <a:noFill/>
        </p:spPr>
        <p:txBody>
          <a:bodyPr wrap="none" rtlCol="0">
            <a:spAutoFit/>
          </a:bodyPr>
          <a:lstStyle/>
          <a:p>
            <a:r>
              <a:rPr lang="ja-JP" altLang="en-US" sz="2400" dirty="0"/>
              <a:t>スケールされた</a:t>
            </a:r>
            <a:r>
              <a:rPr kumimoji="1" lang="ja-JP" altLang="en-US" sz="2400" dirty="0"/>
              <a:t>ハミルトニアン</a:t>
            </a:r>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79B7C028-B057-3C61-8164-77C0D0C815DB}"/>
                  </a:ext>
                </a:extLst>
              </p:cNvPr>
              <p:cNvSpPr txBox="1"/>
              <p:nvPr/>
            </p:nvSpPr>
            <p:spPr>
              <a:xfrm>
                <a:off x="1547664" y="1844824"/>
                <a:ext cx="4302396"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oMath>
                  </m:oMathPara>
                </a14:m>
                <a:endParaRPr kumimoji="1" lang="ja-JP" altLang="en-US" sz="2400" dirty="0"/>
              </a:p>
            </p:txBody>
          </p:sp>
        </mc:Choice>
        <mc:Fallback>
          <p:sp>
            <p:nvSpPr>
              <p:cNvPr id="8" name="テキスト ボックス 7">
                <a:extLst>
                  <a:ext uri="{FF2B5EF4-FFF2-40B4-BE49-F238E27FC236}">
                    <a16:creationId xmlns:a16="http://schemas.microsoft.com/office/drawing/2014/main" id="{79B7C028-B057-3C61-8164-77C0D0C815DB}"/>
                  </a:ext>
                </a:extLst>
              </p:cNvPr>
              <p:cNvSpPr txBox="1">
                <a:spLocks noRot="1" noChangeAspect="1" noMove="1" noResize="1" noEditPoints="1" noAdjustHandles="1" noChangeArrowheads="1" noChangeShapeType="1" noTextEdit="1"/>
              </p:cNvSpPr>
              <p:nvPr/>
            </p:nvSpPr>
            <p:spPr>
              <a:xfrm>
                <a:off x="1547664" y="1844824"/>
                <a:ext cx="4302396"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691D9FC7-7E68-C085-1ECC-9CBBB7996E9D}"/>
                  </a:ext>
                </a:extLst>
              </p:cNvPr>
              <p:cNvSpPr txBox="1"/>
              <p:nvPr/>
            </p:nvSpPr>
            <p:spPr>
              <a:xfrm>
                <a:off x="323528" y="3284984"/>
                <a:ext cx="7457170"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𝛼</m:t>
                    </m:r>
                  </m:oMath>
                </a14:m>
                <a:r>
                  <a:rPr kumimoji="1" lang="ja-JP" altLang="en-US" sz="2400" dirty="0"/>
                  <a:t>を一般化座標に含めたハミルトニアン</a:t>
                </a:r>
              </a:p>
            </p:txBody>
          </p:sp>
        </mc:Choice>
        <mc:Fallback>
          <p:sp>
            <p:nvSpPr>
              <p:cNvPr id="9" name="テキスト ボックス 8">
                <a:extLst>
                  <a:ext uri="{FF2B5EF4-FFF2-40B4-BE49-F238E27FC236}">
                    <a16:creationId xmlns:a16="http://schemas.microsoft.com/office/drawing/2014/main" id="{691D9FC7-7E68-C085-1ECC-9CBBB7996E9D}"/>
                  </a:ext>
                </a:extLst>
              </p:cNvPr>
              <p:cNvSpPr txBox="1">
                <a:spLocks noRot="1" noChangeAspect="1" noMove="1" noResize="1" noEditPoints="1" noAdjustHandles="1" noChangeArrowheads="1" noChangeShapeType="1" noTextEdit="1"/>
              </p:cNvSpPr>
              <p:nvPr/>
            </p:nvSpPr>
            <p:spPr>
              <a:xfrm>
                <a:off x="323528" y="3284984"/>
                <a:ext cx="7457170" cy="461665"/>
              </a:xfrm>
              <a:prstGeom prst="rect">
                <a:avLst/>
              </a:prstGeom>
              <a:blipFill>
                <a:blip r:embed="rId3"/>
                <a:stretch>
                  <a:fillRect l="-1226" t="-14474" r="-327" b="-25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E892E3FF-DD1B-A600-BACF-24389181BB98}"/>
                  </a:ext>
                </a:extLst>
              </p:cNvPr>
              <p:cNvSpPr txBox="1"/>
              <p:nvPr/>
            </p:nvSpPr>
            <p:spPr>
              <a:xfrm>
                <a:off x="1259632" y="393305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p:sp>
            <p:nvSpPr>
              <p:cNvPr id="10" name="テキスト ボックス 9">
                <a:extLst>
                  <a:ext uri="{FF2B5EF4-FFF2-40B4-BE49-F238E27FC236}">
                    <a16:creationId xmlns:a16="http://schemas.microsoft.com/office/drawing/2014/main" id="{E892E3FF-DD1B-A600-BACF-24389181BB98}"/>
                  </a:ext>
                </a:extLst>
              </p:cNvPr>
              <p:cNvSpPr txBox="1">
                <a:spLocks noRot="1" noChangeAspect="1" noMove="1" noResize="1" noEditPoints="1" noAdjustHandles="1" noChangeArrowheads="1" noChangeShapeType="1" noTextEdit="1"/>
              </p:cNvSpPr>
              <p:nvPr/>
            </p:nvSpPr>
            <p:spPr>
              <a:xfrm>
                <a:off x="1259632" y="3933056"/>
                <a:ext cx="5856860" cy="107349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36F4F9E1-AEFA-1CD1-9BB9-F5A8F1509123}"/>
                  </a:ext>
                </a:extLst>
              </p:cNvPr>
              <p:cNvSpPr txBox="1"/>
              <p:nvPr/>
            </p:nvSpPr>
            <p:spPr>
              <a:xfrm>
                <a:off x="323528" y="5229200"/>
                <a:ext cx="8179355" cy="830997"/>
              </a:xfrm>
              <a:prstGeom prst="rect">
                <a:avLst/>
              </a:prstGeom>
              <a:noFill/>
            </p:spPr>
            <p:txBody>
              <a:bodyPr wrap="none" rtlCol="0">
                <a:spAutoFit/>
              </a:bodyPr>
              <a:lstStyle/>
              <a:p>
                <a:r>
                  <a:rPr lang="ja-JP" altLang="en-US" sz="2400" dirty="0"/>
                  <a:t>このハミルトニアンに従う系は、目標圧力</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0</m:t>
                        </m:r>
                      </m:sub>
                    </m:sSub>
                  </m:oMath>
                </a14:m>
                <a:r>
                  <a:rPr kumimoji="1" lang="ja-JP" altLang="en-US" sz="2400" dirty="0"/>
                  <a:t>に制御される</a:t>
                </a:r>
                <a:endParaRPr kumimoji="1" lang="en-US" altLang="ja-JP" sz="2400" dirty="0"/>
              </a:p>
              <a:p>
                <a:r>
                  <a:rPr kumimoji="1" lang="en-US" altLang="ja-JP" sz="2400" dirty="0"/>
                  <a:t>(Andersen</a:t>
                </a:r>
                <a:r>
                  <a:rPr kumimoji="1" lang="ja-JP" altLang="en-US" sz="2400" dirty="0"/>
                  <a:t>のハミルトニアン</a:t>
                </a:r>
                <a:r>
                  <a:rPr kumimoji="1" lang="en-US" altLang="ja-JP" sz="2400" dirty="0"/>
                  <a:t>)</a:t>
                </a:r>
                <a:endParaRPr kumimoji="1" lang="ja-JP" altLang="en-US" sz="2400" dirty="0"/>
              </a:p>
            </p:txBody>
          </p:sp>
        </mc:Choice>
        <mc:Fallback>
          <p:sp>
            <p:nvSpPr>
              <p:cNvPr id="12" name="テキスト ボックス 11">
                <a:extLst>
                  <a:ext uri="{FF2B5EF4-FFF2-40B4-BE49-F238E27FC236}">
                    <a16:creationId xmlns:a16="http://schemas.microsoft.com/office/drawing/2014/main" id="{36F4F9E1-AEFA-1CD1-9BB9-F5A8F1509123}"/>
                  </a:ext>
                </a:extLst>
              </p:cNvPr>
              <p:cNvSpPr txBox="1">
                <a:spLocks noRot="1" noChangeAspect="1" noMove="1" noResize="1" noEditPoints="1" noAdjustHandles="1" noChangeArrowheads="1" noChangeShapeType="1" noTextEdit="1"/>
              </p:cNvSpPr>
              <p:nvPr/>
            </p:nvSpPr>
            <p:spPr>
              <a:xfrm>
                <a:off x="323528" y="5229200"/>
                <a:ext cx="8179355" cy="830997"/>
              </a:xfrm>
              <a:prstGeom prst="rect">
                <a:avLst/>
              </a:prstGeom>
              <a:blipFill>
                <a:blip r:embed="rId5"/>
                <a:stretch>
                  <a:fillRect l="-1118" t="-8088" r="-224" b="-169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766011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AA29826-B256-979B-15C1-9FAD12ABC4F7}"/>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140A476F-D3B2-6707-227C-D003AF2B5AEA}"/>
                  </a:ext>
                </a:extLst>
              </p:cNvPr>
              <p:cNvSpPr txBox="1"/>
              <p:nvPr/>
            </p:nvSpPr>
            <p:spPr>
              <a:xfrm>
                <a:off x="1115616" y="105273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p:sp>
            <p:nvSpPr>
              <p:cNvPr id="3" name="テキスト ボックス 2">
                <a:extLst>
                  <a:ext uri="{FF2B5EF4-FFF2-40B4-BE49-F238E27FC236}">
                    <a16:creationId xmlns:a16="http://schemas.microsoft.com/office/drawing/2014/main" id="{140A476F-D3B2-6707-227C-D003AF2B5AEA}"/>
                  </a:ext>
                </a:extLst>
              </p:cNvPr>
              <p:cNvSpPr txBox="1">
                <a:spLocks noRot="1" noChangeAspect="1" noMove="1" noResize="1" noEditPoints="1" noAdjustHandles="1" noChangeArrowheads="1" noChangeShapeType="1" noTextEdit="1"/>
              </p:cNvSpPr>
              <p:nvPr/>
            </p:nvSpPr>
            <p:spPr>
              <a:xfrm>
                <a:off x="1115616" y="1052736"/>
                <a:ext cx="5856860"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89F37DE8-3D3C-2430-7808-6494E5F2FA01}"/>
                  </a:ext>
                </a:extLst>
              </p:cNvPr>
              <p:cNvSpPr txBox="1"/>
              <p:nvPr/>
            </p:nvSpPr>
            <p:spPr>
              <a:xfrm>
                <a:off x="611560" y="2276872"/>
                <a:ext cx="4896544" cy="461665"/>
              </a:xfrm>
              <a:prstGeom prst="rect">
                <a:avLst/>
              </a:prstGeom>
              <a:noFill/>
            </p:spPr>
            <p:txBody>
              <a:bodyPr wrap="square" rtlCol="0">
                <a:spAutoFit/>
              </a:bodyPr>
              <a:lstStyle/>
              <a:p>
                <a14:m>
                  <m:oMath xmlns:m="http://schemas.openxmlformats.org/officeDocument/2006/math">
                    <m:r>
                      <a:rPr kumimoji="1" lang="en-US" altLang="ja-JP" sz="2400" b="0" i="1" smtClean="0">
                        <a:latin typeface="Cambria Math" panose="02040503050406030204" pitchFamily="18" charset="0"/>
                      </a:rPr>
                      <m:t>𝜋</m:t>
                    </m:r>
                    <m:r>
                      <a:rPr lang="ja-JP" altLang="en-US" sz="2400" i="1">
                        <a:latin typeface="Cambria Math" panose="02040503050406030204" pitchFamily="18" charset="0"/>
                      </a:rPr>
                      <m:t>と</m:t>
                    </m:r>
                    <m:r>
                      <a:rPr lang="en-US" altLang="ja-JP" sz="2400" b="0" i="1" smtClean="0">
                        <a:latin typeface="Cambria Math" panose="02040503050406030204" pitchFamily="18" charset="0"/>
                      </a:rPr>
                      <m:t>𝛼</m:t>
                    </m:r>
                  </m:oMath>
                </a14:m>
                <a:r>
                  <a:rPr kumimoji="1" lang="ja-JP" altLang="en-US" sz="2400" b="0" dirty="0"/>
                  <a:t>が共役な変数であると考える</a:t>
                </a:r>
                <a:endParaRPr kumimoji="1" lang="en-US" altLang="ja-JP" sz="2400" b="0" dirty="0"/>
              </a:p>
            </p:txBody>
          </p:sp>
        </mc:Choice>
        <mc:Fallback>
          <p:sp>
            <p:nvSpPr>
              <p:cNvPr id="5" name="テキスト ボックス 4">
                <a:extLst>
                  <a:ext uri="{FF2B5EF4-FFF2-40B4-BE49-F238E27FC236}">
                    <a16:creationId xmlns:a16="http://schemas.microsoft.com/office/drawing/2014/main" id="{89F37DE8-3D3C-2430-7808-6494E5F2FA01}"/>
                  </a:ext>
                </a:extLst>
              </p:cNvPr>
              <p:cNvSpPr txBox="1">
                <a:spLocks noRot="1" noChangeAspect="1" noMove="1" noResize="1" noEditPoints="1" noAdjustHandles="1" noChangeArrowheads="1" noChangeShapeType="1" noTextEdit="1"/>
              </p:cNvSpPr>
              <p:nvPr/>
            </p:nvSpPr>
            <p:spPr>
              <a:xfrm>
                <a:off x="611560" y="2276872"/>
                <a:ext cx="4896544" cy="461665"/>
              </a:xfrm>
              <a:prstGeom prst="rect">
                <a:avLst/>
              </a:prstGeom>
              <a:blipFill>
                <a:blip r:embed="rId3"/>
                <a:stretch>
                  <a:fillRect t="-14667" r="-373" b="-2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23410608-FADC-F326-DF46-EE2064BC89DA}"/>
                  </a:ext>
                </a:extLst>
              </p:cNvPr>
              <p:cNvSpPr txBox="1"/>
              <p:nvPr/>
            </p:nvSpPr>
            <p:spPr>
              <a:xfrm>
                <a:off x="467544" y="3068960"/>
                <a:ext cx="2439770" cy="9115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𝜕𝜋</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𝑀</m:t>
                          </m:r>
                        </m:den>
                      </m:f>
                    </m:oMath>
                  </m:oMathPara>
                </a14:m>
                <a:endParaRPr kumimoji="1" lang="en-US" altLang="ja-JP" sz="2800" b="0" dirty="0"/>
              </a:p>
            </p:txBody>
          </p:sp>
        </mc:Choice>
        <mc:Fallback>
          <p:sp>
            <p:nvSpPr>
              <p:cNvPr id="6" name="テキスト ボックス 5">
                <a:extLst>
                  <a:ext uri="{FF2B5EF4-FFF2-40B4-BE49-F238E27FC236}">
                    <a16:creationId xmlns:a16="http://schemas.microsoft.com/office/drawing/2014/main" id="{23410608-FADC-F326-DF46-EE2064BC89DA}"/>
                  </a:ext>
                </a:extLst>
              </p:cNvPr>
              <p:cNvSpPr txBox="1">
                <a:spLocks noRot="1" noChangeAspect="1" noMove="1" noResize="1" noEditPoints="1" noAdjustHandles="1" noChangeArrowheads="1" noChangeShapeType="1" noTextEdit="1"/>
              </p:cNvSpPr>
              <p:nvPr/>
            </p:nvSpPr>
            <p:spPr>
              <a:xfrm>
                <a:off x="467544" y="3068960"/>
                <a:ext cx="2439770" cy="91159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BA5AED8A-B854-6307-086F-75473C5C2D33}"/>
                  </a:ext>
                </a:extLst>
              </p:cNvPr>
              <p:cNvSpPr txBox="1"/>
              <p:nvPr/>
            </p:nvSpPr>
            <p:spPr>
              <a:xfrm>
                <a:off x="3275856" y="3212976"/>
                <a:ext cx="5437194" cy="83240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𝛼</m:t>
                    </m:r>
                    <m:r>
                      <a:rPr lang="ja-JP" altLang="en-US" sz="2400" i="1">
                        <a:latin typeface="Cambria Math" panose="02040503050406030204" pitchFamily="18" charset="0"/>
                      </a:rPr>
                      <m:t>が</m:t>
                    </m:r>
                  </m:oMath>
                </a14:m>
                <a:r>
                  <a:rPr kumimoji="1" lang="ja-JP" altLang="en-US" sz="2400" dirty="0"/>
                  <a:t>座標、</a:t>
                </a:r>
                <a14:m>
                  <m:oMath xmlns:m="http://schemas.openxmlformats.org/officeDocument/2006/math">
                    <m:r>
                      <a:rPr kumimoji="1" lang="en-US" altLang="ja-JP" sz="2400" b="0" i="1" smtClean="0">
                        <a:latin typeface="Cambria Math" panose="02040503050406030204" pitchFamily="18" charset="0"/>
                      </a:rPr>
                      <m:t>𝜋</m:t>
                    </m:r>
                    <m:r>
                      <a:rPr lang="ja-JP" altLang="en-US" sz="2400" i="1">
                        <a:latin typeface="Cambria Math" panose="02040503050406030204" pitchFamily="18" charset="0"/>
                      </a:rPr>
                      <m:t>が</m:t>
                    </m:r>
                  </m:oMath>
                </a14:m>
                <a:r>
                  <a:rPr kumimoji="1" lang="ja-JP" altLang="en-US" sz="2400" dirty="0"/>
                  <a:t>運動量、</a:t>
                </a:r>
                <a14:m>
                  <m:oMath xmlns:m="http://schemas.openxmlformats.org/officeDocument/2006/math">
                    <m:r>
                      <a:rPr kumimoji="1" lang="en-US" altLang="ja-JP" sz="2400" b="0" i="1" smtClean="0">
                        <a:latin typeface="Cambria Math" panose="02040503050406030204" pitchFamily="18" charset="0"/>
                      </a:rPr>
                      <m:t>𝑀</m:t>
                    </m:r>
                  </m:oMath>
                </a14:m>
                <a:r>
                  <a:rPr kumimoji="1" lang="ja-JP" altLang="en-US" sz="2400" dirty="0"/>
                  <a:t>が質量となる</a:t>
                </a:r>
                <a:endParaRPr kumimoji="1" lang="en-US" altLang="ja-JP" sz="2400" dirty="0"/>
              </a:p>
              <a:p>
                <a:r>
                  <a:rPr lang="ja-JP" altLang="en-US" sz="2400" dirty="0"/>
                  <a:t>仮想粒子</a:t>
                </a:r>
                <a:endParaRPr kumimoji="1" lang="ja-JP" altLang="en-US" sz="2400" dirty="0"/>
              </a:p>
            </p:txBody>
          </p:sp>
        </mc:Choice>
        <mc:Fallback>
          <p:sp>
            <p:nvSpPr>
              <p:cNvPr id="7" name="テキスト ボックス 6">
                <a:extLst>
                  <a:ext uri="{FF2B5EF4-FFF2-40B4-BE49-F238E27FC236}">
                    <a16:creationId xmlns:a16="http://schemas.microsoft.com/office/drawing/2014/main" id="{BA5AED8A-B854-6307-086F-75473C5C2D33}"/>
                  </a:ext>
                </a:extLst>
              </p:cNvPr>
              <p:cNvSpPr txBox="1">
                <a:spLocks noRot="1" noChangeAspect="1" noMove="1" noResize="1" noEditPoints="1" noAdjustHandles="1" noChangeArrowheads="1" noChangeShapeType="1" noTextEdit="1"/>
              </p:cNvSpPr>
              <p:nvPr/>
            </p:nvSpPr>
            <p:spPr>
              <a:xfrm>
                <a:off x="3275856" y="3212976"/>
                <a:ext cx="5437194" cy="832407"/>
              </a:xfrm>
              <a:prstGeom prst="rect">
                <a:avLst/>
              </a:prstGeom>
              <a:blipFill>
                <a:blip r:embed="rId5"/>
                <a:stretch>
                  <a:fillRect l="-1682" t="-8029" r="-897" b="-131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8C078A4E-316A-4850-DFE2-2FF56BFD6D47}"/>
                  </a:ext>
                </a:extLst>
              </p:cNvPr>
              <p:cNvSpPr txBox="1"/>
              <p:nvPr/>
            </p:nvSpPr>
            <p:spPr>
              <a:xfrm>
                <a:off x="467544" y="4365104"/>
                <a:ext cx="7944354" cy="123700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𝜕𝛼</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3</m:t>
                              </m:r>
                            </m:sup>
                          </m:sSup>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p>
                            <m:sSupPr>
                              <m:ctrlPr>
                                <a:rPr lang="en-US" altLang="ja-JP" sz="2800" b="0" i="1" smtClean="0">
                                  <a:latin typeface="Cambria Math" panose="02040503050406030204" pitchFamily="18" charset="0"/>
                                </a:rPr>
                              </m:ctrlPr>
                            </m:sSupPr>
                            <m:e>
                              <m:r>
                                <m:rPr>
                                  <m:sty m:val="p"/>
                                </m:rPr>
                                <a:rPr lang="en-US" altLang="ja-JP" sz="2800">
                                  <a:latin typeface="Cambria Math" panose="02040503050406030204" pitchFamily="18" charset="0"/>
                                </a:rPr>
                                <m:t>Φ</m:t>
                              </m:r>
                            </m:e>
                            <m:sup>
                              <m:r>
                                <a:rPr lang="en-US" altLang="ja-JP" sz="2800" b="0" i="1" smtClean="0">
                                  <a:latin typeface="Cambria Math" panose="02040503050406030204" pitchFamily="18" charset="0"/>
                                </a:rPr>
                                <m:t>′</m:t>
                              </m:r>
                            </m:sup>
                          </m:sSup>
                          <m:d>
                            <m:dPr>
                              <m:ctrlPr>
                                <a:rPr lang="en-US" altLang="ja-JP" sz="2800" b="0" i="1" smtClean="0">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𝛼</m:t>
                                  </m:r>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e>
                          </m:d>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𝑞</m:t>
                              </m:r>
                            </m:e>
                            <m:sub>
                              <m:r>
                                <a:rPr lang="en-US" altLang="ja-JP" sz="2800" b="0" i="1" smtClean="0">
                                  <a:latin typeface="Cambria Math" panose="02040503050406030204" pitchFamily="18" charset="0"/>
                                </a:rPr>
                                <m:t>𝑖𝑗</m:t>
                              </m:r>
                            </m:sub>
                          </m:sSub>
                          <m:r>
                            <a:rPr lang="en-US" altLang="ja-JP" sz="2800" b="0" i="1" smtClean="0">
                              <a:latin typeface="Cambria Math" panose="02040503050406030204" pitchFamily="18" charset="0"/>
                            </a:rPr>
                            <m:t>−3</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𝛼</m:t>
                              </m:r>
                            </m:e>
                            <m:sup>
                              <m:r>
                                <a:rPr lang="en-US" altLang="ja-JP" sz="2800" b="0" i="1" smtClean="0">
                                  <a:latin typeface="Cambria Math" panose="02040503050406030204" pitchFamily="18" charset="0"/>
                                </a:rPr>
                                <m:t>2</m:t>
                              </m:r>
                            </m:sup>
                          </m:sSup>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𝑃</m:t>
                              </m:r>
                            </m:e>
                            <m:sub>
                              <m:r>
                                <a:rPr lang="en-US" altLang="ja-JP" sz="2800" b="0" i="1" smtClean="0">
                                  <a:latin typeface="Cambria Math" panose="02040503050406030204" pitchFamily="18" charset="0"/>
                                </a:rPr>
                                <m:t>0</m:t>
                              </m:r>
                            </m:sub>
                          </m:sSub>
                        </m:e>
                      </m:nary>
                    </m:oMath>
                  </m:oMathPara>
                </a14:m>
                <a:endParaRPr kumimoji="1" lang="en-US" altLang="ja-JP" sz="2800" b="0" dirty="0"/>
              </a:p>
            </p:txBody>
          </p:sp>
        </mc:Choice>
        <mc:Fallback>
          <p:sp>
            <p:nvSpPr>
              <p:cNvPr id="8" name="テキスト ボックス 7">
                <a:extLst>
                  <a:ext uri="{FF2B5EF4-FFF2-40B4-BE49-F238E27FC236}">
                    <a16:creationId xmlns:a16="http://schemas.microsoft.com/office/drawing/2014/main" id="{8C078A4E-316A-4850-DFE2-2FF56BFD6D47}"/>
                  </a:ext>
                </a:extLst>
              </p:cNvPr>
              <p:cNvSpPr txBox="1">
                <a:spLocks noRot="1" noChangeAspect="1" noMove="1" noResize="1" noEditPoints="1" noAdjustHandles="1" noChangeArrowheads="1" noChangeShapeType="1" noTextEdit="1"/>
              </p:cNvSpPr>
              <p:nvPr/>
            </p:nvSpPr>
            <p:spPr>
              <a:xfrm>
                <a:off x="467544" y="4365104"/>
                <a:ext cx="7944354" cy="1237005"/>
              </a:xfrm>
              <a:prstGeom prst="rect">
                <a:avLst/>
              </a:prstGeom>
              <a:blipFill>
                <a:blip r:embed="rId6"/>
                <a:stretch>
                  <a:fillRect/>
                </a:stretch>
              </a:blipFill>
            </p:spPr>
            <p:txBody>
              <a:bodyPr/>
              <a:lstStyle/>
              <a:p>
                <a:r>
                  <a:rPr lang="ja-JP" altLang="en-US">
                    <a:noFill/>
                  </a:rPr>
                  <a:t> </a:t>
                </a:r>
              </a:p>
            </p:txBody>
          </p:sp>
        </mc:Fallback>
      </mc:AlternateContent>
      <p:sp>
        <p:nvSpPr>
          <p:cNvPr id="9" name="四角形: 角を丸くする 8">
            <a:extLst>
              <a:ext uri="{FF2B5EF4-FFF2-40B4-BE49-F238E27FC236}">
                <a16:creationId xmlns:a16="http://schemas.microsoft.com/office/drawing/2014/main" id="{E0346703-AC60-8BFB-812D-00560785A163}"/>
              </a:ext>
            </a:extLst>
          </p:cNvPr>
          <p:cNvSpPr/>
          <p:nvPr/>
        </p:nvSpPr>
        <p:spPr>
          <a:xfrm>
            <a:off x="2699792" y="4365104"/>
            <a:ext cx="5688632" cy="122413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86A99DC-8253-030B-8C20-7789A086644C}"/>
              </a:ext>
            </a:extLst>
          </p:cNvPr>
          <p:cNvSpPr txBox="1"/>
          <p:nvPr/>
        </p:nvSpPr>
        <p:spPr>
          <a:xfrm>
            <a:off x="3995936" y="5733256"/>
            <a:ext cx="2646878" cy="461665"/>
          </a:xfrm>
          <a:prstGeom prst="rect">
            <a:avLst/>
          </a:prstGeom>
          <a:noFill/>
        </p:spPr>
        <p:txBody>
          <a:bodyPr wrap="none" rtlCol="0">
            <a:spAutoFit/>
          </a:bodyPr>
          <a:lstStyle/>
          <a:p>
            <a:r>
              <a:rPr lang="ja-JP" altLang="en-US" sz="2400" dirty="0"/>
              <a:t>仮想粒子に働く力</a:t>
            </a:r>
            <a:endParaRPr kumimoji="1" lang="ja-JP" altLang="en-US" sz="2400" dirty="0"/>
          </a:p>
        </p:txBody>
      </p:sp>
    </p:spTree>
    <p:extLst>
      <p:ext uri="{BB962C8B-B14F-4D97-AF65-F5344CB8AC3E}">
        <p14:creationId xmlns:p14="http://schemas.microsoft.com/office/powerpoint/2010/main" val="1582398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08F968-A80C-F382-4386-5E436CB405AF}"/>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2F02D26D-D18A-B70E-2897-DE02C5F9FDE4}"/>
              </a:ext>
            </a:extLst>
          </p:cNvPr>
          <p:cNvSpPr txBox="1"/>
          <p:nvPr/>
        </p:nvSpPr>
        <p:spPr>
          <a:xfrm>
            <a:off x="251520" y="1268760"/>
            <a:ext cx="2751074" cy="584775"/>
          </a:xfrm>
          <a:prstGeom prst="rect">
            <a:avLst/>
          </a:prstGeom>
          <a:noFill/>
        </p:spPr>
        <p:txBody>
          <a:bodyPr wrap="none" rtlCol="0">
            <a:spAutoFit/>
          </a:bodyPr>
          <a:lstStyle/>
          <a:p>
            <a:r>
              <a:rPr lang="ja-JP" altLang="en-US" sz="3200">
                <a:solidFill>
                  <a:srgbClr val="011893"/>
                </a:solidFill>
              </a:rPr>
              <a:t>変数</a:t>
            </a:r>
            <a:r>
              <a:rPr lang="en-US" altLang="ja-JP" sz="3200">
                <a:solidFill>
                  <a:srgbClr val="011893"/>
                </a:solidFill>
              </a:rPr>
              <a:t>(Variable)</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FFF13417-84AA-BCE6-C0D3-9722E5800831}"/>
              </a:ext>
            </a:extLst>
          </p:cNvPr>
          <p:cNvSpPr txBox="1"/>
          <p:nvPr/>
        </p:nvSpPr>
        <p:spPr>
          <a:xfrm>
            <a:off x="827584" y="1988840"/>
            <a:ext cx="5540299" cy="1077218"/>
          </a:xfrm>
          <a:prstGeom prst="rect">
            <a:avLst/>
          </a:prstGeom>
          <a:noFill/>
        </p:spPr>
        <p:txBody>
          <a:bodyPr wrap="none" rtlCol="0">
            <a:spAutoFit/>
          </a:bodyPr>
          <a:lstStyle/>
          <a:p>
            <a:r>
              <a:rPr lang="ja-JP" altLang="en-US" sz="3200"/>
              <a:t>我々が</a:t>
            </a:r>
            <a:r>
              <a:rPr lang="en-US" altLang="ja-JP" sz="3200"/>
              <a:t>a priori</a:t>
            </a:r>
            <a:r>
              <a:rPr lang="ja-JP" altLang="en-US" sz="3200"/>
              <a:t>に認める物理量</a:t>
            </a:r>
            <a:endParaRPr lang="en-US" altLang="ja-JP" sz="3200"/>
          </a:p>
          <a:p>
            <a:r>
              <a:rPr kumimoji="1" lang="ja-JP" altLang="en-US" sz="3200"/>
              <a:t>支配方程式に直接でてくる量</a:t>
            </a:r>
          </a:p>
        </p:txBody>
      </p:sp>
      <p:sp>
        <p:nvSpPr>
          <p:cNvPr id="5" name="テキスト ボックス 4">
            <a:extLst>
              <a:ext uri="{FF2B5EF4-FFF2-40B4-BE49-F238E27FC236}">
                <a16:creationId xmlns:a16="http://schemas.microsoft.com/office/drawing/2014/main" id="{39700BD8-9BB7-F8FA-31EE-A5A9416E4BC0}"/>
              </a:ext>
            </a:extLst>
          </p:cNvPr>
          <p:cNvSpPr txBox="1"/>
          <p:nvPr/>
        </p:nvSpPr>
        <p:spPr>
          <a:xfrm>
            <a:off x="179512" y="3276273"/>
            <a:ext cx="3783408" cy="584775"/>
          </a:xfrm>
          <a:prstGeom prst="rect">
            <a:avLst/>
          </a:prstGeom>
          <a:noFill/>
        </p:spPr>
        <p:txBody>
          <a:bodyPr wrap="none" rtlCol="0">
            <a:spAutoFit/>
          </a:bodyPr>
          <a:lstStyle/>
          <a:p>
            <a:r>
              <a:rPr lang="ja-JP" altLang="en-US" sz="3200">
                <a:solidFill>
                  <a:srgbClr val="011893"/>
                </a:solidFill>
              </a:rPr>
              <a:t>観測量</a:t>
            </a:r>
            <a:r>
              <a:rPr lang="en-US" altLang="ja-JP" sz="3200">
                <a:solidFill>
                  <a:srgbClr val="011893"/>
                </a:solidFill>
              </a:rPr>
              <a:t>(Observable)</a:t>
            </a:r>
            <a:endParaRPr kumimoji="1" lang="ja-JP" altLang="en-US" sz="3200">
              <a:solidFill>
                <a:srgbClr val="011893"/>
              </a:solidFill>
            </a:endParaRPr>
          </a:p>
        </p:txBody>
      </p:sp>
      <p:sp>
        <p:nvSpPr>
          <p:cNvPr id="6" name="テキスト ボックス 5">
            <a:extLst>
              <a:ext uri="{FF2B5EF4-FFF2-40B4-BE49-F238E27FC236}">
                <a16:creationId xmlns:a16="http://schemas.microsoft.com/office/drawing/2014/main" id="{24C69BBA-BDEB-124F-56F2-4415737427B3}"/>
              </a:ext>
            </a:extLst>
          </p:cNvPr>
          <p:cNvSpPr txBox="1"/>
          <p:nvPr/>
        </p:nvSpPr>
        <p:spPr>
          <a:xfrm>
            <a:off x="827584" y="3933056"/>
            <a:ext cx="5519460" cy="1077218"/>
          </a:xfrm>
          <a:prstGeom prst="rect">
            <a:avLst/>
          </a:prstGeom>
          <a:noFill/>
        </p:spPr>
        <p:txBody>
          <a:bodyPr wrap="none" rtlCol="0">
            <a:spAutoFit/>
          </a:bodyPr>
          <a:lstStyle/>
          <a:p>
            <a:r>
              <a:rPr kumimoji="1" lang="ja-JP" altLang="en-US" sz="3200"/>
              <a:t>支配方程式には含まれない量</a:t>
            </a:r>
            <a:endParaRPr kumimoji="1" lang="en-US" altLang="ja-JP" sz="3200"/>
          </a:p>
          <a:p>
            <a:r>
              <a:rPr kumimoji="1" lang="ja-JP" altLang="en-US" sz="3200"/>
              <a:t>変数から導かれる量</a:t>
            </a:r>
          </a:p>
        </p:txBody>
      </p:sp>
      <p:sp>
        <p:nvSpPr>
          <p:cNvPr id="7" name="テキスト ボックス 6">
            <a:extLst>
              <a:ext uri="{FF2B5EF4-FFF2-40B4-BE49-F238E27FC236}">
                <a16:creationId xmlns:a16="http://schemas.microsoft.com/office/drawing/2014/main" id="{B3BD8CCB-4C0E-BEAF-79DB-20DBBC0110A0}"/>
              </a:ext>
            </a:extLst>
          </p:cNvPr>
          <p:cNvSpPr txBox="1"/>
          <p:nvPr/>
        </p:nvSpPr>
        <p:spPr>
          <a:xfrm>
            <a:off x="323528" y="5445224"/>
            <a:ext cx="8443337" cy="523220"/>
          </a:xfrm>
          <a:prstGeom prst="rect">
            <a:avLst/>
          </a:prstGeom>
          <a:noFill/>
        </p:spPr>
        <p:txBody>
          <a:bodyPr wrap="none" rtlCol="0">
            <a:spAutoFit/>
          </a:bodyPr>
          <a:lstStyle/>
          <a:p>
            <a:r>
              <a:rPr kumimoji="1" lang="ja-JP" altLang="en-US" sz="2800"/>
              <a:t>何が変数で何が観測量かは支配方程式により異なる</a:t>
            </a:r>
          </a:p>
        </p:txBody>
      </p:sp>
    </p:spTree>
    <p:extLst>
      <p:ext uri="{BB962C8B-B14F-4D97-AF65-F5344CB8AC3E}">
        <p14:creationId xmlns:p14="http://schemas.microsoft.com/office/powerpoint/2010/main" val="9475923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02C418-6222-012D-533E-2F46C037AE18}"/>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p:sp>
        <p:nvSpPr>
          <p:cNvPr id="3" name="テキスト ボックス 2">
            <a:extLst>
              <a:ext uri="{FF2B5EF4-FFF2-40B4-BE49-F238E27FC236}">
                <a16:creationId xmlns:a16="http://schemas.microsoft.com/office/drawing/2014/main" id="{4879A880-A79B-28F7-9DD1-C0BF38A7B3D0}"/>
              </a:ext>
            </a:extLst>
          </p:cNvPr>
          <p:cNvSpPr txBox="1"/>
          <p:nvPr/>
        </p:nvSpPr>
        <p:spPr>
          <a:xfrm>
            <a:off x="467544" y="1196752"/>
            <a:ext cx="6955750" cy="461665"/>
          </a:xfrm>
          <a:prstGeom prst="rect">
            <a:avLst/>
          </a:prstGeom>
          <a:noFill/>
        </p:spPr>
        <p:txBody>
          <a:bodyPr wrap="none" rtlCol="0">
            <a:spAutoFit/>
          </a:bodyPr>
          <a:lstStyle/>
          <a:p>
            <a:r>
              <a:rPr kumimoji="1" lang="ja-JP" altLang="en-US" sz="2400" dirty="0"/>
              <a:t>スケールされた運動量と座標を導入</a:t>
            </a:r>
            <a:r>
              <a:rPr lang="ja-JP" altLang="en-US" sz="2400" dirty="0"/>
              <a:t>して書き直す</a:t>
            </a:r>
            <a:endParaRPr kumimoji="1" lang="ja-JP" altLang="en-US" sz="2400" dirty="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E10A3AB3-1C98-5765-7674-C8D834CBAA18}"/>
                  </a:ext>
                </a:extLst>
              </p:cNvPr>
              <p:cNvSpPr txBox="1"/>
              <p:nvPr/>
            </p:nvSpPr>
            <p:spPr>
              <a:xfrm>
                <a:off x="1979712" y="1700808"/>
                <a:ext cx="1992597"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oMath>
                  </m:oMathPara>
                </a14:m>
                <a:endParaRPr kumimoji="1" lang="ja-JP" altLang="en-US" sz="3200" dirty="0"/>
              </a:p>
            </p:txBody>
          </p:sp>
        </mc:Choice>
        <mc:Fallback>
          <p:sp>
            <p:nvSpPr>
              <p:cNvPr id="4" name="テキスト ボックス 3">
                <a:extLst>
                  <a:ext uri="{FF2B5EF4-FFF2-40B4-BE49-F238E27FC236}">
                    <a16:creationId xmlns:a16="http://schemas.microsoft.com/office/drawing/2014/main" id="{E10A3AB3-1C98-5765-7674-C8D834CBAA18}"/>
                  </a:ext>
                </a:extLst>
              </p:cNvPr>
              <p:cNvSpPr txBox="1">
                <a:spLocks noRot="1" noChangeAspect="1" noMove="1" noResize="1" noEditPoints="1" noAdjustHandles="1" noChangeArrowheads="1" noChangeShapeType="1" noTextEdit="1"/>
              </p:cNvSpPr>
              <p:nvPr/>
            </p:nvSpPr>
            <p:spPr>
              <a:xfrm>
                <a:off x="1979712" y="1700808"/>
                <a:ext cx="1992597"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4D134306-8B3F-2BCB-F990-609DFDF1744A}"/>
                  </a:ext>
                </a:extLst>
              </p:cNvPr>
              <p:cNvSpPr txBox="1"/>
              <p:nvPr/>
            </p:nvSpPr>
            <p:spPr>
              <a:xfrm>
                <a:off x="4499992" y="1700808"/>
                <a:ext cx="1659492"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𝑞</m:t>
                      </m:r>
                    </m:oMath>
                  </m:oMathPara>
                </a14:m>
                <a:endParaRPr kumimoji="1" lang="ja-JP" altLang="en-US" sz="3200" dirty="0"/>
              </a:p>
            </p:txBody>
          </p:sp>
        </mc:Choice>
        <mc:Fallback>
          <p:sp>
            <p:nvSpPr>
              <p:cNvPr id="5" name="テキスト ボックス 4">
                <a:extLst>
                  <a:ext uri="{FF2B5EF4-FFF2-40B4-BE49-F238E27FC236}">
                    <a16:creationId xmlns:a16="http://schemas.microsoft.com/office/drawing/2014/main" id="{4D134306-8B3F-2BCB-F990-609DFDF1744A}"/>
                  </a:ext>
                </a:extLst>
              </p:cNvPr>
              <p:cNvSpPr txBox="1">
                <a:spLocks noRot="1" noChangeAspect="1" noMove="1" noResize="1" noEditPoints="1" noAdjustHandles="1" noChangeArrowheads="1" noChangeShapeType="1" noTextEdit="1"/>
              </p:cNvSpPr>
              <p:nvPr/>
            </p:nvSpPr>
            <p:spPr>
              <a:xfrm>
                <a:off x="4499992" y="1700808"/>
                <a:ext cx="165949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364388EE-FA34-179B-D6F1-75867E197D2E}"/>
                  </a:ext>
                </a:extLst>
              </p:cNvPr>
              <p:cNvSpPr txBox="1"/>
              <p:nvPr/>
            </p:nvSpPr>
            <p:spPr>
              <a:xfrm>
                <a:off x="683568" y="2348880"/>
                <a:ext cx="6573979" cy="123700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𝛼</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𝛼</m:t>
                          </m:r>
                        </m:den>
                      </m:f>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p>
                            <m:sSupPr>
                              <m:ctrlPr>
                                <a:rPr lang="en-US" altLang="ja-JP" sz="2800" b="0" i="1" smtClean="0">
                                  <a:latin typeface="Cambria Math" panose="02040503050406030204" pitchFamily="18" charset="0"/>
                                </a:rPr>
                              </m:ctrlPr>
                            </m:sSupPr>
                            <m:e>
                              <m:r>
                                <m:rPr>
                                  <m:sty m:val="p"/>
                                </m:rPr>
                                <a:rPr lang="en-US" altLang="ja-JP" sz="2800">
                                  <a:latin typeface="Cambria Math" panose="02040503050406030204" pitchFamily="18" charset="0"/>
                                </a:rPr>
                                <m:t>Φ</m:t>
                              </m:r>
                            </m:e>
                            <m:sup>
                              <m:r>
                                <a:rPr lang="en-US" altLang="ja-JP" sz="2800" b="0" i="1" smtClean="0">
                                  <a:latin typeface="Cambria Math" panose="02040503050406030204" pitchFamily="18" charset="0"/>
                                </a:rPr>
                                <m:t>′</m:t>
                              </m:r>
                            </m:sup>
                          </m:sSup>
                          <m:d>
                            <m:dPr>
                              <m:ctrlPr>
                                <a:rPr lang="en-US" altLang="ja-JP" sz="2800" b="0" i="1" smtClean="0">
                                  <a:latin typeface="Cambria Math" panose="02040503050406030204" pitchFamily="18" charset="0"/>
                                </a:rPr>
                              </m:ctrlPr>
                            </m:dPr>
                            <m:e>
                              <m:sSub>
                                <m:sSubPr>
                                  <m:ctrlPr>
                                    <a:rPr lang="en-US" altLang="ja-JP" sz="2800" i="1">
                                      <a:latin typeface="Cambria Math" panose="02040503050406030204" pitchFamily="18" charset="0"/>
                                    </a:rPr>
                                  </m:ctrlPr>
                                </m:sSubPr>
                                <m:e>
                                  <m:acc>
                                    <m:accPr>
                                      <m:chr m:val="̃"/>
                                      <m:ctrlPr>
                                        <a:rPr lang="en-US" altLang="ja-JP" sz="2800" b="0" i="1" smtClean="0">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𝑖𝑗</m:t>
                                  </m:r>
                                </m:sub>
                              </m:sSub>
                            </m:e>
                          </m:d>
                          <m:sSub>
                            <m:sSubPr>
                              <m:ctrlPr>
                                <a:rPr lang="en-US" altLang="ja-JP" sz="2800" b="0" i="1" smtClean="0">
                                  <a:latin typeface="Cambria Math" panose="02040503050406030204" pitchFamily="18" charset="0"/>
                                </a:rPr>
                              </m:ctrlPr>
                            </m:sSubPr>
                            <m:e>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𝑞</m:t>
                                  </m:r>
                                </m:e>
                              </m:acc>
                            </m:e>
                            <m:sub>
                              <m:r>
                                <a:rPr lang="en-US" altLang="ja-JP" sz="2800" b="0" i="1" smtClean="0">
                                  <a:latin typeface="Cambria Math" panose="02040503050406030204" pitchFamily="18" charset="0"/>
                                </a:rPr>
                                <m:t>𝑖𝑗</m:t>
                              </m:r>
                            </m:sub>
                          </m:sSub>
                          <m:r>
                            <a:rPr lang="en-US" altLang="ja-JP" sz="2800" b="0" i="1" smtClean="0">
                              <a:latin typeface="Cambria Math" panose="02040503050406030204" pitchFamily="18" charset="0"/>
                            </a:rPr>
                            <m:t>−3</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𝛼</m:t>
                              </m:r>
                            </m:e>
                            <m:sup>
                              <m:r>
                                <a:rPr lang="en-US" altLang="ja-JP" sz="2800" b="0" i="1" smtClean="0">
                                  <a:latin typeface="Cambria Math" panose="02040503050406030204" pitchFamily="18" charset="0"/>
                                </a:rPr>
                                <m:t>2</m:t>
                              </m:r>
                            </m:sup>
                          </m:sSup>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𝑃</m:t>
                              </m:r>
                            </m:e>
                            <m:sub>
                              <m:r>
                                <a:rPr lang="en-US" altLang="ja-JP" sz="2800" b="0" i="1" smtClean="0">
                                  <a:latin typeface="Cambria Math" panose="02040503050406030204" pitchFamily="18" charset="0"/>
                                </a:rPr>
                                <m:t>0</m:t>
                              </m:r>
                            </m:sub>
                          </m:sSub>
                        </m:e>
                      </m:nary>
                    </m:oMath>
                  </m:oMathPara>
                </a14:m>
                <a:endParaRPr kumimoji="1" lang="en-US" altLang="ja-JP" sz="2800" b="0" dirty="0"/>
              </a:p>
            </p:txBody>
          </p:sp>
        </mc:Choice>
        <mc:Fallback>
          <p:sp>
            <p:nvSpPr>
              <p:cNvPr id="6" name="テキスト ボックス 5">
                <a:extLst>
                  <a:ext uri="{FF2B5EF4-FFF2-40B4-BE49-F238E27FC236}">
                    <a16:creationId xmlns:a16="http://schemas.microsoft.com/office/drawing/2014/main" id="{364388EE-FA34-179B-D6F1-75867E197D2E}"/>
                  </a:ext>
                </a:extLst>
              </p:cNvPr>
              <p:cNvSpPr txBox="1">
                <a:spLocks noRot="1" noChangeAspect="1" noMove="1" noResize="1" noEditPoints="1" noAdjustHandles="1" noChangeArrowheads="1" noChangeShapeType="1" noTextEdit="1"/>
              </p:cNvSpPr>
              <p:nvPr/>
            </p:nvSpPr>
            <p:spPr>
              <a:xfrm>
                <a:off x="683568" y="2348880"/>
                <a:ext cx="6573979" cy="1237005"/>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F147155E-6596-56C9-F13D-D2B16C570BDE}"/>
              </a:ext>
            </a:extLst>
          </p:cNvPr>
          <p:cNvCxnSpPr/>
          <p:nvPr/>
        </p:nvCxnSpPr>
        <p:spPr>
          <a:xfrm>
            <a:off x="2051720" y="3501008"/>
            <a:ext cx="9361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E6D1172F-8175-7C96-E3F5-5AF71B43E947}"/>
                  </a:ext>
                </a:extLst>
              </p:cNvPr>
              <p:cNvSpPr txBox="1"/>
              <p:nvPr/>
            </p:nvSpPr>
            <p:spPr>
              <a:xfrm flipH="1">
                <a:off x="2051720" y="3645024"/>
                <a:ext cx="792088"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=2</m:t>
                      </m:r>
                      <m:r>
                        <a:rPr kumimoji="1" lang="en-US" altLang="ja-JP" sz="2000" b="0" i="1" smtClean="0">
                          <a:latin typeface="Cambria Math" panose="02040503050406030204" pitchFamily="18" charset="0"/>
                        </a:rPr>
                        <m:t>𝐾</m:t>
                      </m:r>
                    </m:oMath>
                  </m:oMathPara>
                </a14:m>
                <a:endParaRPr kumimoji="1" lang="ja-JP" altLang="en-US" sz="2000" dirty="0"/>
              </a:p>
            </p:txBody>
          </p:sp>
        </mc:Choice>
        <mc:Fallback>
          <p:sp>
            <p:nvSpPr>
              <p:cNvPr id="9" name="テキスト ボックス 8">
                <a:extLst>
                  <a:ext uri="{FF2B5EF4-FFF2-40B4-BE49-F238E27FC236}">
                    <a16:creationId xmlns:a16="http://schemas.microsoft.com/office/drawing/2014/main" id="{E6D1172F-8175-7C96-E3F5-5AF71B43E947}"/>
                  </a:ext>
                </a:extLst>
              </p:cNvPr>
              <p:cNvSpPr txBox="1">
                <a:spLocks noRot="1" noChangeAspect="1" noMove="1" noResize="1" noEditPoints="1" noAdjustHandles="1" noChangeArrowheads="1" noChangeShapeType="1" noTextEdit="1"/>
              </p:cNvSpPr>
              <p:nvPr/>
            </p:nvSpPr>
            <p:spPr>
              <a:xfrm flipH="1">
                <a:off x="2051720" y="3645024"/>
                <a:ext cx="792088" cy="400110"/>
              </a:xfrm>
              <a:prstGeom prst="rect">
                <a:avLst/>
              </a:prstGeom>
              <a:blipFill>
                <a:blip r:embed="rId5"/>
                <a:stretch>
                  <a:fillRect/>
                </a:stretch>
              </a:blipFill>
            </p:spPr>
            <p:txBody>
              <a:bodyPr/>
              <a:lstStyle/>
              <a:p>
                <a:r>
                  <a:rPr lang="ja-JP" altLang="en-US">
                    <a:noFill/>
                  </a:rPr>
                  <a:t> </a:t>
                </a:r>
              </a:p>
            </p:txBody>
          </p:sp>
        </mc:Fallback>
      </mc:AlternateContent>
      <p:cxnSp>
        <p:nvCxnSpPr>
          <p:cNvPr id="10" name="直線コネクタ 9">
            <a:extLst>
              <a:ext uri="{FF2B5EF4-FFF2-40B4-BE49-F238E27FC236}">
                <a16:creationId xmlns:a16="http://schemas.microsoft.com/office/drawing/2014/main" id="{4AADED1B-5C50-5D72-13CF-6CE148EC06FB}"/>
              </a:ext>
            </a:extLst>
          </p:cNvPr>
          <p:cNvCxnSpPr/>
          <p:nvPr/>
        </p:nvCxnSpPr>
        <p:spPr>
          <a:xfrm>
            <a:off x="4211960" y="3284984"/>
            <a:ext cx="9361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AB67D0B8-FC99-C05A-FBC3-1C3B99959FD4}"/>
                  </a:ext>
                </a:extLst>
              </p:cNvPr>
              <p:cNvSpPr txBox="1"/>
              <p:nvPr/>
            </p:nvSpPr>
            <p:spPr>
              <a:xfrm flipH="1">
                <a:off x="4283968" y="3429000"/>
                <a:ext cx="792088" cy="44518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m:t>
                          </m:r>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𝑓</m:t>
                              </m:r>
                            </m:e>
                          </m:acc>
                        </m:e>
                        <m:sub>
                          <m:r>
                            <a:rPr kumimoji="1" lang="en-US" altLang="ja-JP" sz="2000" b="0" i="1" smtClean="0">
                              <a:latin typeface="Cambria Math" panose="02040503050406030204" pitchFamily="18" charset="0"/>
                            </a:rPr>
                            <m:t>𝑖𝑗</m:t>
                          </m:r>
                        </m:sub>
                      </m:sSub>
                    </m:oMath>
                  </m:oMathPara>
                </a14:m>
                <a:endParaRPr kumimoji="1" lang="ja-JP" altLang="en-US" sz="2000" dirty="0"/>
              </a:p>
            </p:txBody>
          </p:sp>
        </mc:Choice>
        <mc:Fallback>
          <p:sp>
            <p:nvSpPr>
              <p:cNvPr id="11" name="テキスト ボックス 10">
                <a:extLst>
                  <a:ext uri="{FF2B5EF4-FFF2-40B4-BE49-F238E27FC236}">
                    <a16:creationId xmlns:a16="http://schemas.microsoft.com/office/drawing/2014/main" id="{AB67D0B8-FC99-C05A-FBC3-1C3B99959FD4}"/>
                  </a:ext>
                </a:extLst>
              </p:cNvPr>
              <p:cNvSpPr txBox="1">
                <a:spLocks noRot="1" noChangeAspect="1" noMove="1" noResize="1" noEditPoints="1" noAdjustHandles="1" noChangeArrowheads="1" noChangeShapeType="1" noTextEdit="1"/>
              </p:cNvSpPr>
              <p:nvPr/>
            </p:nvSpPr>
            <p:spPr>
              <a:xfrm flipH="1">
                <a:off x="4283968" y="3429000"/>
                <a:ext cx="792088" cy="445186"/>
              </a:xfrm>
              <a:prstGeom prst="rect">
                <a:avLst/>
              </a:prstGeom>
              <a:blipFill>
                <a:blip r:embed="rId6"/>
                <a:stretch>
                  <a:fillRect t="-4110" r="-28462" b="-8219"/>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E80D919B-A8C6-CFB4-74EA-2F1A30C636C0}"/>
              </a:ext>
            </a:extLst>
          </p:cNvPr>
          <p:cNvCxnSpPr>
            <a:cxnSpLocks/>
          </p:cNvCxnSpPr>
          <p:nvPr/>
        </p:nvCxnSpPr>
        <p:spPr>
          <a:xfrm>
            <a:off x="6084168" y="3140968"/>
            <a:ext cx="57606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B10D612C-5083-EAB7-BEAC-9A189521834E}"/>
                  </a:ext>
                </a:extLst>
              </p:cNvPr>
              <p:cNvSpPr txBox="1"/>
              <p:nvPr/>
            </p:nvSpPr>
            <p:spPr>
              <a:xfrm flipH="1">
                <a:off x="6012160" y="3212976"/>
                <a:ext cx="1152128"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𝑉</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𝛼</m:t>
                      </m:r>
                    </m:oMath>
                  </m:oMathPara>
                </a14:m>
                <a:endParaRPr kumimoji="1" lang="ja-JP" altLang="en-US" sz="2000" dirty="0"/>
              </a:p>
            </p:txBody>
          </p:sp>
        </mc:Choice>
        <mc:Fallback>
          <p:sp>
            <p:nvSpPr>
              <p:cNvPr id="15" name="テキスト ボックス 14">
                <a:extLst>
                  <a:ext uri="{FF2B5EF4-FFF2-40B4-BE49-F238E27FC236}">
                    <a16:creationId xmlns:a16="http://schemas.microsoft.com/office/drawing/2014/main" id="{B10D612C-5083-EAB7-BEAC-9A189521834E}"/>
                  </a:ext>
                </a:extLst>
              </p:cNvPr>
              <p:cNvSpPr txBox="1">
                <a:spLocks noRot="1" noChangeAspect="1" noMove="1" noResize="1" noEditPoints="1" noAdjustHandles="1" noChangeArrowheads="1" noChangeShapeType="1" noTextEdit="1"/>
              </p:cNvSpPr>
              <p:nvPr/>
            </p:nvSpPr>
            <p:spPr>
              <a:xfrm flipH="1">
                <a:off x="6012160" y="3212976"/>
                <a:ext cx="1152128" cy="400110"/>
              </a:xfrm>
              <a:prstGeom prst="rect">
                <a:avLst/>
              </a:prstGeom>
              <a:blipFill>
                <a:blip r:embed="rId7"/>
                <a:stretch>
                  <a:fillRect b="-1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F6E42C66-7A79-5535-850F-79BBE656F6B0}"/>
                  </a:ext>
                </a:extLst>
              </p:cNvPr>
              <p:cNvSpPr txBox="1"/>
              <p:nvPr/>
            </p:nvSpPr>
            <p:spPr>
              <a:xfrm>
                <a:off x="1331640" y="4149080"/>
                <a:ext cx="4152612" cy="104689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𝛼</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𝑓</m:t>
                                      </m:r>
                                    </m:e>
                                  </m:acc>
                                </m:e>
                                <m:sub>
                                  <m:r>
                                    <a:rPr kumimoji="1" lang="en-US" altLang="ja-JP" sz="2400" b="0" i="1" smtClean="0">
                                      <a:latin typeface="Cambria Math" panose="02040503050406030204" pitchFamily="18" charset="0"/>
                                    </a:rPr>
                                    <m:t>𝑖𝑗</m:t>
                                  </m:r>
                                </m:sub>
                              </m:sSub>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−3</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𝑉</m:t>
                              </m:r>
                            </m:e>
                          </m:nary>
                        </m:e>
                      </m:d>
                    </m:oMath>
                  </m:oMathPara>
                </a14:m>
                <a:endParaRPr kumimoji="1" lang="ja-JP" altLang="en-US" sz="2400" dirty="0"/>
              </a:p>
            </p:txBody>
          </p:sp>
        </mc:Choice>
        <mc:Fallback>
          <p:sp>
            <p:nvSpPr>
              <p:cNvPr id="16" name="テキスト ボックス 15">
                <a:extLst>
                  <a:ext uri="{FF2B5EF4-FFF2-40B4-BE49-F238E27FC236}">
                    <a16:creationId xmlns:a16="http://schemas.microsoft.com/office/drawing/2014/main" id="{F6E42C66-7A79-5535-850F-79BBE656F6B0}"/>
                  </a:ext>
                </a:extLst>
              </p:cNvPr>
              <p:cNvSpPr txBox="1">
                <a:spLocks noRot="1" noChangeAspect="1" noMove="1" noResize="1" noEditPoints="1" noAdjustHandles="1" noChangeArrowheads="1" noChangeShapeType="1" noTextEdit="1"/>
              </p:cNvSpPr>
              <p:nvPr/>
            </p:nvSpPr>
            <p:spPr>
              <a:xfrm>
                <a:off x="1331640" y="4149080"/>
                <a:ext cx="4152612" cy="1046890"/>
              </a:xfrm>
              <a:prstGeom prst="rect">
                <a:avLst/>
              </a:prstGeom>
              <a:blipFill>
                <a:blip r:embed="rId8"/>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3FDEF6EC-E3FD-8A67-91FE-9CBA345A1E7B}"/>
              </a:ext>
            </a:extLst>
          </p:cNvPr>
          <p:cNvCxnSpPr>
            <a:cxnSpLocks/>
          </p:cNvCxnSpPr>
          <p:nvPr/>
        </p:nvCxnSpPr>
        <p:spPr>
          <a:xfrm>
            <a:off x="2267744" y="5229200"/>
            <a:ext cx="187220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452CF2BF-D299-7A10-BD37-ED39793F58E4}"/>
                  </a:ext>
                </a:extLst>
              </p:cNvPr>
              <p:cNvSpPr txBox="1"/>
              <p:nvPr/>
            </p:nvSpPr>
            <p:spPr>
              <a:xfrm flipH="1">
                <a:off x="2771800" y="5301208"/>
                <a:ext cx="792088" cy="4001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𝑃𝑉</m:t>
                      </m:r>
                    </m:oMath>
                  </m:oMathPara>
                </a14:m>
                <a:endParaRPr kumimoji="1" lang="ja-JP" altLang="en-US" sz="2000" dirty="0"/>
              </a:p>
            </p:txBody>
          </p:sp>
        </mc:Choice>
        <mc:Fallback>
          <p:sp>
            <p:nvSpPr>
              <p:cNvPr id="19" name="テキスト ボックス 18">
                <a:extLst>
                  <a:ext uri="{FF2B5EF4-FFF2-40B4-BE49-F238E27FC236}">
                    <a16:creationId xmlns:a16="http://schemas.microsoft.com/office/drawing/2014/main" id="{452CF2BF-D299-7A10-BD37-ED39793F58E4}"/>
                  </a:ext>
                </a:extLst>
              </p:cNvPr>
              <p:cNvSpPr txBox="1">
                <a:spLocks noRot="1" noChangeAspect="1" noMove="1" noResize="1" noEditPoints="1" noAdjustHandles="1" noChangeArrowheads="1" noChangeShapeType="1" noTextEdit="1"/>
              </p:cNvSpPr>
              <p:nvPr/>
            </p:nvSpPr>
            <p:spPr>
              <a:xfrm flipH="1">
                <a:off x="2771800" y="5301208"/>
                <a:ext cx="792088" cy="400110"/>
              </a:xfrm>
              <a:prstGeom prst="rect">
                <a:avLst/>
              </a:prstGeom>
              <a:blipFill>
                <a:blip r:embed="rId9"/>
                <a:stretch>
                  <a:fillRect r="-1307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66B7F567-AA58-47AE-F4C2-68BF38AE3EAB}"/>
                  </a:ext>
                </a:extLst>
              </p:cNvPr>
              <p:cNvSpPr txBox="1"/>
              <p:nvPr/>
            </p:nvSpPr>
            <p:spPr>
              <a:xfrm>
                <a:off x="1331640" y="5661248"/>
                <a:ext cx="2127698" cy="78624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𝑉</m:t>
                          </m:r>
                        </m:num>
                        <m:den>
                          <m:r>
                            <a:rPr kumimoji="1" lang="en-US" altLang="ja-JP" sz="2400" b="0" i="1" smtClean="0">
                              <a:latin typeface="Cambria Math" panose="02040503050406030204" pitchFamily="18" charset="0"/>
                            </a:rPr>
                            <m:t>𝛼</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e>
                      </m:d>
                    </m:oMath>
                  </m:oMathPara>
                </a14:m>
                <a:endParaRPr kumimoji="1" lang="ja-JP" altLang="en-US" sz="2400" dirty="0"/>
              </a:p>
            </p:txBody>
          </p:sp>
        </mc:Choice>
        <mc:Fallback>
          <p:sp>
            <p:nvSpPr>
              <p:cNvPr id="20" name="テキスト ボックス 19">
                <a:extLst>
                  <a:ext uri="{FF2B5EF4-FFF2-40B4-BE49-F238E27FC236}">
                    <a16:creationId xmlns:a16="http://schemas.microsoft.com/office/drawing/2014/main" id="{66B7F567-AA58-47AE-F4C2-68BF38AE3EAB}"/>
                  </a:ext>
                </a:extLst>
              </p:cNvPr>
              <p:cNvSpPr txBox="1">
                <a:spLocks noRot="1" noChangeAspect="1" noMove="1" noResize="1" noEditPoints="1" noAdjustHandles="1" noChangeArrowheads="1" noChangeShapeType="1" noTextEdit="1"/>
              </p:cNvSpPr>
              <p:nvPr/>
            </p:nvSpPr>
            <p:spPr>
              <a:xfrm>
                <a:off x="1331640" y="5661248"/>
                <a:ext cx="2127698" cy="786241"/>
              </a:xfrm>
              <a:prstGeom prst="rect">
                <a:avLst/>
              </a:prstGeom>
              <a:blipFill>
                <a:blip r:embed="rId1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609788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2344267-839F-983B-1616-2FBE997A9B94}"/>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D1F20AAF-2B98-AE18-CE71-075EDA3B2069}"/>
                  </a:ext>
                </a:extLst>
              </p:cNvPr>
              <p:cNvSpPr txBox="1"/>
              <p:nvPr/>
            </p:nvSpPr>
            <p:spPr>
              <a:xfrm>
                <a:off x="611560" y="3789040"/>
                <a:ext cx="2439770" cy="9115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𝜕𝜋</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𝑀</m:t>
                          </m:r>
                        </m:den>
                      </m:f>
                    </m:oMath>
                  </m:oMathPara>
                </a14:m>
                <a:endParaRPr kumimoji="1" lang="en-US" altLang="ja-JP" sz="2800" b="0" dirty="0"/>
              </a:p>
            </p:txBody>
          </p:sp>
        </mc:Choice>
        <mc:Fallback>
          <p:sp>
            <p:nvSpPr>
              <p:cNvPr id="3" name="テキスト ボックス 2">
                <a:extLst>
                  <a:ext uri="{FF2B5EF4-FFF2-40B4-BE49-F238E27FC236}">
                    <a16:creationId xmlns:a16="http://schemas.microsoft.com/office/drawing/2014/main" id="{D1F20AAF-2B98-AE18-CE71-075EDA3B2069}"/>
                  </a:ext>
                </a:extLst>
              </p:cNvPr>
              <p:cNvSpPr txBox="1">
                <a:spLocks noRot="1" noChangeAspect="1" noMove="1" noResize="1" noEditPoints="1" noAdjustHandles="1" noChangeArrowheads="1" noChangeShapeType="1" noTextEdit="1"/>
              </p:cNvSpPr>
              <p:nvPr/>
            </p:nvSpPr>
            <p:spPr>
              <a:xfrm>
                <a:off x="611560" y="3789040"/>
                <a:ext cx="2439770" cy="91159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DE356F7A-9EAE-F8E5-588C-915D0EEF09B3}"/>
                  </a:ext>
                </a:extLst>
              </p:cNvPr>
              <p:cNvSpPr txBox="1"/>
              <p:nvPr/>
            </p:nvSpPr>
            <p:spPr>
              <a:xfrm>
                <a:off x="539552" y="2636912"/>
                <a:ext cx="2983253" cy="91037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𝑉</m:t>
                          </m:r>
                        </m:num>
                        <m:den>
                          <m:r>
                            <a:rPr kumimoji="1" lang="en-US" altLang="ja-JP" sz="2800" b="0" i="1" smtClean="0">
                              <a:latin typeface="Cambria Math" panose="02040503050406030204" pitchFamily="18" charset="0"/>
                            </a:rPr>
                            <m:t>𝛼</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𝑃</m:t>
                              </m:r>
                            </m:e>
                            <m:sub>
                              <m:r>
                                <a:rPr kumimoji="1" lang="en-US" altLang="ja-JP" sz="2800" b="0" i="1" smtClean="0">
                                  <a:latin typeface="Cambria Math" panose="02040503050406030204" pitchFamily="18" charset="0"/>
                                </a:rPr>
                                <m:t>0</m:t>
                              </m:r>
                            </m:sub>
                          </m:sSub>
                        </m:e>
                      </m:d>
                    </m:oMath>
                  </m:oMathPara>
                </a14:m>
                <a:endParaRPr kumimoji="1" lang="en-US" altLang="ja-JP" sz="2800" b="0" dirty="0"/>
              </a:p>
            </p:txBody>
          </p:sp>
        </mc:Choice>
        <mc:Fallback>
          <p:sp>
            <p:nvSpPr>
              <p:cNvPr id="4" name="テキスト ボックス 3">
                <a:extLst>
                  <a:ext uri="{FF2B5EF4-FFF2-40B4-BE49-F238E27FC236}">
                    <a16:creationId xmlns:a16="http://schemas.microsoft.com/office/drawing/2014/main" id="{DE356F7A-9EAE-F8E5-588C-915D0EEF09B3}"/>
                  </a:ext>
                </a:extLst>
              </p:cNvPr>
              <p:cNvSpPr txBox="1">
                <a:spLocks noRot="1" noChangeAspect="1" noMove="1" noResize="1" noEditPoints="1" noAdjustHandles="1" noChangeArrowheads="1" noChangeShapeType="1" noTextEdit="1"/>
              </p:cNvSpPr>
              <p:nvPr/>
            </p:nvSpPr>
            <p:spPr>
              <a:xfrm>
                <a:off x="539552" y="2636912"/>
                <a:ext cx="2983253" cy="9103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50EC8373-3903-E8A8-744D-B00C2043B387}"/>
                  </a:ext>
                </a:extLst>
              </p:cNvPr>
              <p:cNvSpPr txBox="1"/>
              <p:nvPr/>
            </p:nvSpPr>
            <p:spPr>
              <a:xfrm>
                <a:off x="683568" y="980728"/>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p:sp>
            <p:nvSpPr>
              <p:cNvPr id="5" name="テキスト ボックス 4">
                <a:extLst>
                  <a:ext uri="{FF2B5EF4-FFF2-40B4-BE49-F238E27FC236}">
                    <a16:creationId xmlns:a16="http://schemas.microsoft.com/office/drawing/2014/main" id="{50EC8373-3903-E8A8-744D-B00C2043B387}"/>
                  </a:ext>
                </a:extLst>
              </p:cNvPr>
              <p:cNvSpPr txBox="1">
                <a:spLocks noRot="1" noChangeAspect="1" noMove="1" noResize="1" noEditPoints="1" noAdjustHandles="1" noChangeArrowheads="1" noChangeShapeType="1" noTextEdit="1"/>
              </p:cNvSpPr>
              <p:nvPr/>
            </p:nvSpPr>
            <p:spPr>
              <a:xfrm>
                <a:off x="683568" y="980728"/>
                <a:ext cx="5856860" cy="1073499"/>
              </a:xfrm>
              <a:prstGeom prst="rect">
                <a:avLst/>
              </a:prstGeom>
              <a:blipFill>
                <a:blip r:embed="rId4"/>
                <a:stretch>
                  <a:fillRect/>
                </a:stretch>
              </a:blipFill>
            </p:spPr>
            <p:txBody>
              <a:bodyPr/>
              <a:lstStyle/>
              <a:p>
                <a:r>
                  <a:rPr lang="ja-JP" altLang="en-US">
                    <a:noFill/>
                  </a:rPr>
                  <a:t> </a:t>
                </a:r>
              </a:p>
            </p:txBody>
          </p:sp>
        </mc:Fallback>
      </mc:AlternateContent>
      <p:sp>
        <p:nvSpPr>
          <p:cNvPr id="6" name="四角形: 角を丸くする 5">
            <a:extLst>
              <a:ext uri="{FF2B5EF4-FFF2-40B4-BE49-F238E27FC236}">
                <a16:creationId xmlns:a16="http://schemas.microsoft.com/office/drawing/2014/main" id="{45C7BB8F-16A6-E1E0-119F-C2200DFFBDBD}"/>
              </a:ext>
            </a:extLst>
          </p:cNvPr>
          <p:cNvSpPr/>
          <p:nvPr/>
        </p:nvSpPr>
        <p:spPr>
          <a:xfrm>
            <a:off x="4499992" y="980728"/>
            <a:ext cx="1800200"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FE13754-85B5-3A8B-6A55-2584EFD9D5ED}"/>
              </a:ext>
            </a:extLst>
          </p:cNvPr>
          <p:cNvSpPr txBox="1"/>
          <p:nvPr/>
        </p:nvSpPr>
        <p:spPr>
          <a:xfrm>
            <a:off x="4427984" y="2132856"/>
            <a:ext cx="2492990" cy="400110"/>
          </a:xfrm>
          <a:prstGeom prst="rect">
            <a:avLst/>
          </a:prstGeom>
          <a:noFill/>
        </p:spPr>
        <p:txBody>
          <a:bodyPr wrap="none" rtlCol="0">
            <a:spAutoFit/>
          </a:bodyPr>
          <a:lstStyle/>
          <a:p>
            <a:r>
              <a:rPr lang="ja-JP" altLang="en-US" sz="2000" dirty="0"/>
              <a:t>追加された仮想粒子</a:t>
            </a:r>
            <a:endParaRPr kumimoji="1" lang="ja-JP" altLang="en-US" sz="2000" dirty="0"/>
          </a:p>
        </p:txBody>
      </p:sp>
      <p:sp>
        <p:nvSpPr>
          <p:cNvPr id="8" name="テキスト ボックス 7">
            <a:extLst>
              <a:ext uri="{FF2B5EF4-FFF2-40B4-BE49-F238E27FC236}">
                <a16:creationId xmlns:a16="http://schemas.microsoft.com/office/drawing/2014/main" id="{DF291AE7-80D5-8469-D03F-2E784F488CED}"/>
              </a:ext>
            </a:extLst>
          </p:cNvPr>
          <p:cNvSpPr txBox="1"/>
          <p:nvPr/>
        </p:nvSpPr>
        <p:spPr>
          <a:xfrm>
            <a:off x="3635896" y="2852936"/>
            <a:ext cx="4801314" cy="707886"/>
          </a:xfrm>
          <a:prstGeom prst="rect">
            <a:avLst/>
          </a:prstGeom>
          <a:noFill/>
        </p:spPr>
        <p:txBody>
          <a:bodyPr wrap="none" rtlCol="0">
            <a:spAutoFit/>
          </a:bodyPr>
          <a:lstStyle/>
          <a:p>
            <a:r>
              <a:rPr lang="ja-JP" altLang="en-US" sz="2000" dirty="0"/>
              <a:t>現在の圧力が設定圧力より高ければ加速</a:t>
            </a:r>
            <a:endParaRPr lang="en-US" altLang="ja-JP" sz="2000" dirty="0"/>
          </a:p>
          <a:p>
            <a:r>
              <a:rPr kumimoji="1" lang="ja-JP" altLang="en-US" sz="2000" dirty="0"/>
              <a:t>そうでなければ減速</a:t>
            </a:r>
          </a:p>
        </p:txBody>
      </p:sp>
      <p:sp>
        <p:nvSpPr>
          <p:cNvPr id="9" name="テキスト ボックス 8">
            <a:extLst>
              <a:ext uri="{FF2B5EF4-FFF2-40B4-BE49-F238E27FC236}">
                <a16:creationId xmlns:a16="http://schemas.microsoft.com/office/drawing/2014/main" id="{0D1A2A52-A12A-735F-7D51-A0E42009112E}"/>
              </a:ext>
            </a:extLst>
          </p:cNvPr>
          <p:cNvSpPr txBox="1"/>
          <p:nvPr/>
        </p:nvSpPr>
        <p:spPr>
          <a:xfrm>
            <a:off x="3707904" y="3933056"/>
            <a:ext cx="3775393" cy="707886"/>
          </a:xfrm>
          <a:prstGeom prst="rect">
            <a:avLst/>
          </a:prstGeom>
          <a:noFill/>
        </p:spPr>
        <p:txBody>
          <a:bodyPr wrap="none" rtlCol="0">
            <a:spAutoFit/>
          </a:bodyPr>
          <a:lstStyle/>
          <a:p>
            <a:r>
              <a:rPr kumimoji="1" lang="ja-JP" altLang="en-US" sz="2000" dirty="0"/>
              <a:t>仮想粒子の運動量が正なら膨張</a:t>
            </a:r>
            <a:endParaRPr kumimoji="1" lang="en-US" altLang="ja-JP" sz="2000" dirty="0"/>
          </a:p>
          <a:p>
            <a:r>
              <a:rPr lang="ja-JP" altLang="en-US" sz="2000" dirty="0"/>
              <a:t>負なら収縮</a:t>
            </a:r>
            <a:endParaRPr kumimoji="1" lang="ja-JP" altLang="en-US" sz="2000" dirty="0"/>
          </a:p>
        </p:txBody>
      </p:sp>
      <p:sp>
        <p:nvSpPr>
          <p:cNvPr id="10" name="テキスト ボックス 9">
            <a:extLst>
              <a:ext uri="{FF2B5EF4-FFF2-40B4-BE49-F238E27FC236}">
                <a16:creationId xmlns:a16="http://schemas.microsoft.com/office/drawing/2014/main" id="{63E6F379-664E-8FF9-74B1-584F10E9BC56}"/>
              </a:ext>
            </a:extLst>
          </p:cNvPr>
          <p:cNvSpPr txBox="1"/>
          <p:nvPr/>
        </p:nvSpPr>
        <p:spPr>
          <a:xfrm>
            <a:off x="611560" y="5229200"/>
            <a:ext cx="1872208" cy="461665"/>
          </a:xfrm>
          <a:prstGeom prst="rect">
            <a:avLst/>
          </a:prstGeom>
          <a:noFill/>
        </p:spPr>
        <p:txBody>
          <a:bodyPr wrap="square">
            <a:spAutoFit/>
          </a:bodyPr>
          <a:lstStyle/>
          <a:p>
            <a:r>
              <a:rPr kumimoji="1" lang="ja-JP" altLang="en-US" sz="2400" dirty="0"/>
              <a:t>圧縮率が正</a:t>
            </a:r>
            <a:endParaRPr lang="ja-JP" altLang="en-US" sz="2400" dirty="0"/>
          </a:p>
        </p:txBody>
      </p:sp>
      <p:sp>
        <p:nvSpPr>
          <p:cNvPr id="11" name="テキスト ボックス 10">
            <a:extLst>
              <a:ext uri="{FF2B5EF4-FFF2-40B4-BE49-F238E27FC236}">
                <a16:creationId xmlns:a16="http://schemas.microsoft.com/office/drawing/2014/main" id="{DADACA6F-FE97-6610-CD33-E84CA6B4B6B6}"/>
              </a:ext>
            </a:extLst>
          </p:cNvPr>
          <p:cNvSpPr txBox="1"/>
          <p:nvPr/>
        </p:nvSpPr>
        <p:spPr>
          <a:xfrm>
            <a:off x="3203848" y="5013176"/>
            <a:ext cx="4248472" cy="830997"/>
          </a:xfrm>
          <a:prstGeom prst="rect">
            <a:avLst/>
          </a:prstGeom>
          <a:noFill/>
        </p:spPr>
        <p:txBody>
          <a:bodyPr wrap="square">
            <a:spAutoFit/>
          </a:bodyPr>
          <a:lstStyle/>
          <a:p>
            <a:r>
              <a:rPr kumimoji="1" lang="ja-JP" altLang="en-US" sz="2400" dirty="0"/>
              <a:t>体積を</a:t>
            </a:r>
            <a:r>
              <a:rPr kumimoji="1" lang="ja-JP" altLang="en-US" sz="2400" dirty="0">
                <a:solidFill>
                  <a:srgbClr val="FF0000"/>
                </a:solidFill>
              </a:rPr>
              <a:t>増やせば</a:t>
            </a:r>
            <a:r>
              <a:rPr kumimoji="1" lang="ja-JP" altLang="en-US" sz="2400" dirty="0"/>
              <a:t>圧力が</a:t>
            </a:r>
            <a:r>
              <a:rPr kumimoji="1" lang="ja-JP" altLang="en-US" sz="2400" dirty="0">
                <a:solidFill>
                  <a:srgbClr val="011893"/>
                </a:solidFill>
              </a:rPr>
              <a:t>下がる</a:t>
            </a:r>
            <a:endParaRPr kumimoji="1" lang="en-US" altLang="ja-JP" sz="2400" dirty="0">
              <a:solidFill>
                <a:srgbClr val="011893"/>
              </a:solidFill>
            </a:endParaRPr>
          </a:p>
          <a:p>
            <a:r>
              <a:rPr lang="ja-JP" altLang="en-US" sz="2400" dirty="0"/>
              <a:t>体積を</a:t>
            </a:r>
            <a:r>
              <a:rPr lang="ja-JP" altLang="en-US" sz="2400" dirty="0">
                <a:solidFill>
                  <a:srgbClr val="011893"/>
                </a:solidFill>
              </a:rPr>
              <a:t>減らせば</a:t>
            </a:r>
            <a:r>
              <a:rPr lang="ja-JP" altLang="en-US" sz="2400" dirty="0"/>
              <a:t>圧力が</a:t>
            </a:r>
            <a:r>
              <a:rPr lang="ja-JP" altLang="en-US" sz="2400" dirty="0">
                <a:solidFill>
                  <a:srgbClr val="FF0000"/>
                </a:solidFill>
              </a:rPr>
              <a:t>上がる</a:t>
            </a:r>
          </a:p>
        </p:txBody>
      </p:sp>
      <p:sp>
        <p:nvSpPr>
          <p:cNvPr id="12" name="矢印: 右 11">
            <a:extLst>
              <a:ext uri="{FF2B5EF4-FFF2-40B4-BE49-F238E27FC236}">
                <a16:creationId xmlns:a16="http://schemas.microsoft.com/office/drawing/2014/main" id="{3600000E-7165-4ABE-7941-D61B1BE23717}"/>
              </a:ext>
            </a:extLst>
          </p:cNvPr>
          <p:cNvSpPr/>
          <p:nvPr/>
        </p:nvSpPr>
        <p:spPr>
          <a:xfrm>
            <a:off x="2411760" y="5301208"/>
            <a:ext cx="36004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7CF3660-48DD-4F8B-2C03-BF9D63CC54BB}"/>
              </a:ext>
            </a:extLst>
          </p:cNvPr>
          <p:cNvSpPr txBox="1"/>
          <p:nvPr/>
        </p:nvSpPr>
        <p:spPr>
          <a:xfrm>
            <a:off x="1331640" y="6093296"/>
            <a:ext cx="5929828" cy="523220"/>
          </a:xfrm>
          <a:prstGeom prst="rect">
            <a:avLst/>
          </a:prstGeom>
          <a:noFill/>
        </p:spPr>
        <p:txBody>
          <a:bodyPr wrap="none" rtlCol="0">
            <a:spAutoFit/>
          </a:bodyPr>
          <a:lstStyle/>
          <a:p>
            <a:r>
              <a:rPr kumimoji="1" lang="ja-JP" altLang="en-US" sz="2800" dirty="0"/>
              <a:t>最終的に圧力が目標圧力に収束する</a:t>
            </a:r>
          </a:p>
        </p:txBody>
      </p:sp>
    </p:spTree>
    <p:extLst>
      <p:ext uri="{BB962C8B-B14F-4D97-AF65-F5344CB8AC3E}">
        <p14:creationId xmlns:p14="http://schemas.microsoft.com/office/powerpoint/2010/main" val="39052122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9479A16-FBEE-BF60-ECF9-BDB230ACA9E6}"/>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E0D59383-EF07-1F7D-1EC7-C1277BF79393}"/>
                  </a:ext>
                </a:extLst>
              </p:cNvPr>
              <p:cNvSpPr txBox="1"/>
              <p:nvPr/>
            </p:nvSpPr>
            <p:spPr>
              <a:xfrm>
                <a:off x="1403648" y="177281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p:sp>
            <p:nvSpPr>
              <p:cNvPr id="3" name="テキスト ボックス 2">
                <a:extLst>
                  <a:ext uri="{FF2B5EF4-FFF2-40B4-BE49-F238E27FC236}">
                    <a16:creationId xmlns:a16="http://schemas.microsoft.com/office/drawing/2014/main" id="{E0D59383-EF07-1F7D-1EC7-C1277BF79393}"/>
                  </a:ext>
                </a:extLst>
              </p:cNvPr>
              <p:cNvSpPr txBox="1">
                <a:spLocks noRot="1" noChangeAspect="1" noMove="1" noResize="1" noEditPoints="1" noAdjustHandles="1" noChangeArrowheads="1" noChangeShapeType="1" noTextEdit="1"/>
              </p:cNvSpPr>
              <p:nvPr/>
            </p:nvSpPr>
            <p:spPr>
              <a:xfrm>
                <a:off x="1403648" y="1772816"/>
                <a:ext cx="5856860" cy="1073499"/>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B5FE543-0EC8-55C3-C124-95857B928E09}"/>
              </a:ext>
            </a:extLst>
          </p:cNvPr>
          <p:cNvSpPr txBox="1"/>
          <p:nvPr/>
        </p:nvSpPr>
        <p:spPr>
          <a:xfrm>
            <a:off x="755576" y="1105580"/>
            <a:ext cx="5211683" cy="523220"/>
          </a:xfrm>
          <a:prstGeom prst="rect">
            <a:avLst/>
          </a:prstGeom>
          <a:noFill/>
        </p:spPr>
        <p:txBody>
          <a:bodyPr wrap="none" rtlCol="0">
            <a:spAutoFit/>
          </a:bodyPr>
          <a:lstStyle/>
          <a:p>
            <a:r>
              <a:rPr kumimoji="1" lang="ja-JP" altLang="en-US" sz="2800" dirty="0"/>
              <a:t>運動を支配するハミルトニアン</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C96BB785-37AE-09C6-33F5-C8B1FD2E8CB3}"/>
                  </a:ext>
                </a:extLst>
              </p:cNvPr>
              <p:cNvSpPr txBox="1"/>
              <p:nvPr/>
            </p:nvSpPr>
            <p:spPr>
              <a:xfrm>
                <a:off x="1907704" y="3573016"/>
                <a:ext cx="1992597"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oMath>
                  </m:oMathPara>
                </a14:m>
                <a:endParaRPr kumimoji="1" lang="ja-JP" altLang="en-US" sz="3200" dirty="0"/>
              </a:p>
            </p:txBody>
          </p:sp>
        </mc:Choice>
        <mc:Fallback>
          <p:sp>
            <p:nvSpPr>
              <p:cNvPr id="5" name="テキスト ボックス 4">
                <a:extLst>
                  <a:ext uri="{FF2B5EF4-FFF2-40B4-BE49-F238E27FC236}">
                    <a16:creationId xmlns:a16="http://schemas.microsoft.com/office/drawing/2014/main" id="{C96BB785-37AE-09C6-33F5-C8B1FD2E8CB3}"/>
                  </a:ext>
                </a:extLst>
              </p:cNvPr>
              <p:cNvSpPr txBox="1">
                <a:spLocks noRot="1" noChangeAspect="1" noMove="1" noResize="1" noEditPoints="1" noAdjustHandles="1" noChangeArrowheads="1" noChangeShapeType="1" noTextEdit="1"/>
              </p:cNvSpPr>
              <p:nvPr/>
            </p:nvSpPr>
            <p:spPr>
              <a:xfrm>
                <a:off x="1907704" y="3573016"/>
                <a:ext cx="1992597"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BD81EAC3-F41A-E0D8-36CB-3D6989A511AB}"/>
                  </a:ext>
                </a:extLst>
              </p:cNvPr>
              <p:cNvSpPr txBox="1"/>
              <p:nvPr/>
            </p:nvSpPr>
            <p:spPr>
              <a:xfrm>
                <a:off x="4427984" y="3573016"/>
                <a:ext cx="1659492"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𝑞</m:t>
                      </m:r>
                    </m:oMath>
                  </m:oMathPara>
                </a14:m>
                <a:endParaRPr kumimoji="1" lang="ja-JP" altLang="en-US" sz="3200" dirty="0"/>
              </a:p>
            </p:txBody>
          </p:sp>
        </mc:Choice>
        <mc:Fallback>
          <p:sp>
            <p:nvSpPr>
              <p:cNvPr id="6" name="テキスト ボックス 5">
                <a:extLst>
                  <a:ext uri="{FF2B5EF4-FFF2-40B4-BE49-F238E27FC236}">
                    <a16:creationId xmlns:a16="http://schemas.microsoft.com/office/drawing/2014/main" id="{BD81EAC3-F41A-E0D8-36CB-3D6989A511AB}"/>
                  </a:ext>
                </a:extLst>
              </p:cNvPr>
              <p:cNvSpPr txBox="1">
                <a:spLocks noRot="1" noChangeAspect="1" noMove="1" noResize="1" noEditPoints="1" noAdjustHandles="1" noChangeArrowheads="1" noChangeShapeType="1" noTextEdit="1"/>
              </p:cNvSpPr>
              <p:nvPr/>
            </p:nvSpPr>
            <p:spPr>
              <a:xfrm>
                <a:off x="4427984" y="3573016"/>
                <a:ext cx="1659492" cy="584775"/>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907EBAA-B574-7311-2416-AAACEA3E0A8E}"/>
              </a:ext>
            </a:extLst>
          </p:cNvPr>
          <p:cNvSpPr txBox="1"/>
          <p:nvPr/>
        </p:nvSpPr>
        <p:spPr>
          <a:xfrm>
            <a:off x="755576" y="2996952"/>
            <a:ext cx="4852610" cy="523220"/>
          </a:xfrm>
          <a:prstGeom prst="rect">
            <a:avLst/>
          </a:prstGeom>
          <a:noFill/>
        </p:spPr>
        <p:txBody>
          <a:bodyPr wrap="none" rtlCol="0">
            <a:spAutoFit/>
          </a:bodyPr>
          <a:lstStyle/>
          <a:p>
            <a:r>
              <a:rPr kumimoji="1" lang="ja-JP" altLang="en-US" sz="2800" dirty="0"/>
              <a:t>スケールされた運動量と座標</a:t>
            </a:r>
          </a:p>
        </p:txBody>
      </p:sp>
      <p:sp>
        <p:nvSpPr>
          <p:cNvPr id="8" name="テキスト ボックス 7">
            <a:extLst>
              <a:ext uri="{FF2B5EF4-FFF2-40B4-BE49-F238E27FC236}">
                <a16:creationId xmlns:a16="http://schemas.microsoft.com/office/drawing/2014/main" id="{EC8D7A50-B34E-6286-1130-229C359030C3}"/>
              </a:ext>
            </a:extLst>
          </p:cNvPr>
          <p:cNvSpPr txBox="1"/>
          <p:nvPr/>
        </p:nvSpPr>
        <p:spPr>
          <a:xfrm>
            <a:off x="611560" y="4509120"/>
            <a:ext cx="7366119" cy="523220"/>
          </a:xfrm>
          <a:prstGeom prst="rect">
            <a:avLst/>
          </a:prstGeom>
          <a:noFill/>
        </p:spPr>
        <p:txBody>
          <a:bodyPr wrap="none" rtlCol="0">
            <a:spAutoFit/>
          </a:bodyPr>
          <a:lstStyle/>
          <a:p>
            <a:r>
              <a:rPr kumimoji="1" lang="ja-JP" altLang="en-US" sz="2800" dirty="0"/>
              <a:t>圧力が制御されるのは、スケールされた世界</a:t>
            </a:r>
          </a:p>
        </p:txBody>
      </p:sp>
      <p:sp>
        <p:nvSpPr>
          <p:cNvPr id="9" name="テキスト ボックス 8">
            <a:extLst>
              <a:ext uri="{FF2B5EF4-FFF2-40B4-BE49-F238E27FC236}">
                <a16:creationId xmlns:a16="http://schemas.microsoft.com/office/drawing/2014/main" id="{FF8AFAE6-7273-081A-2BA6-A02423D34C09}"/>
              </a:ext>
            </a:extLst>
          </p:cNvPr>
          <p:cNvSpPr txBox="1"/>
          <p:nvPr/>
        </p:nvSpPr>
        <p:spPr>
          <a:xfrm>
            <a:off x="1547664" y="5229200"/>
            <a:ext cx="7007046" cy="954107"/>
          </a:xfrm>
          <a:prstGeom prst="rect">
            <a:avLst/>
          </a:prstGeom>
          <a:noFill/>
        </p:spPr>
        <p:txBody>
          <a:bodyPr wrap="none" rtlCol="0">
            <a:spAutoFit/>
          </a:bodyPr>
          <a:lstStyle/>
          <a:p>
            <a:r>
              <a:rPr kumimoji="1" lang="ja-JP" altLang="en-US" sz="2800" dirty="0"/>
              <a:t>「運動方程式に従う座標と運動量」と</a:t>
            </a:r>
            <a:endParaRPr kumimoji="1" lang="en-US" altLang="ja-JP" sz="2800" dirty="0"/>
          </a:p>
          <a:p>
            <a:r>
              <a:rPr lang="ja-JP" altLang="en-US" sz="2800" dirty="0"/>
              <a:t>「我々が観測する座標と運動量」が異なる</a:t>
            </a:r>
            <a:endParaRPr kumimoji="1" lang="ja-JP" altLang="en-US" sz="2800" dirty="0"/>
          </a:p>
        </p:txBody>
      </p:sp>
      <p:sp>
        <p:nvSpPr>
          <p:cNvPr id="10" name="矢印: 右 9">
            <a:extLst>
              <a:ext uri="{FF2B5EF4-FFF2-40B4-BE49-F238E27FC236}">
                <a16:creationId xmlns:a16="http://schemas.microsoft.com/office/drawing/2014/main" id="{FB13621C-7C7D-3FEF-8E69-0F63596E3F19}"/>
              </a:ext>
            </a:extLst>
          </p:cNvPr>
          <p:cNvSpPr/>
          <p:nvPr/>
        </p:nvSpPr>
        <p:spPr>
          <a:xfrm>
            <a:off x="1115616" y="5445224"/>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470814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8E47ACE-88CA-8EF3-0812-20C7A848BC43}"/>
              </a:ext>
            </a:extLst>
          </p:cNvPr>
          <p:cNvSpPr>
            <a:spLocks noGrp="1"/>
          </p:cNvSpPr>
          <p:nvPr>
            <p:ph type="body" sz="quarter" idx="10"/>
          </p:nvPr>
        </p:nvSpPr>
        <p:spPr/>
        <p:txBody>
          <a:bodyPr/>
          <a:lstStyle/>
          <a:p>
            <a:r>
              <a:rPr kumimoji="1" lang="ja-JP" altLang="en-US" dirty="0"/>
              <a:t>圧力制御のまとめ</a:t>
            </a:r>
          </a:p>
        </p:txBody>
      </p:sp>
      <p:sp>
        <p:nvSpPr>
          <p:cNvPr id="3" name="テキスト ボックス 2">
            <a:extLst>
              <a:ext uri="{FF2B5EF4-FFF2-40B4-BE49-F238E27FC236}">
                <a16:creationId xmlns:a16="http://schemas.microsoft.com/office/drawing/2014/main" id="{46DC13CC-D49C-56B1-A58B-1D9DFBF1CBAF}"/>
              </a:ext>
            </a:extLst>
          </p:cNvPr>
          <p:cNvSpPr txBox="1"/>
          <p:nvPr/>
        </p:nvSpPr>
        <p:spPr>
          <a:xfrm>
            <a:off x="323528" y="1484784"/>
            <a:ext cx="8496944" cy="378565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t>熱力学的に安定な系では、体積が増えると圧力は下がり、体積が減ると圧力が上がる</a:t>
            </a:r>
            <a:endParaRPr kumimoji="1" lang="en-US" altLang="ja-JP" sz="2400" dirty="0"/>
          </a:p>
          <a:p>
            <a:pPr marL="285750" indent="-285750">
              <a:buFont typeface="Arial" panose="020B0604020202020204" pitchFamily="34" charset="0"/>
              <a:buChar char="•"/>
            </a:pPr>
            <a:r>
              <a:rPr kumimoji="1" lang="ja-JP" altLang="en-US" sz="2400" dirty="0"/>
              <a:t>ハミルトニアンにスケールをつかさどる仮想粒子を追加したハミルトニアンを考える</a:t>
            </a:r>
            <a:r>
              <a:rPr kumimoji="1" lang="en-US" altLang="ja-JP" sz="2400" dirty="0"/>
              <a:t>(Andersen</a:t>
            </a:r>
            <a:r>
              <a:rPr kumimoji="1" lang="ja-JP" altLang="en-US" sz="2400" dirty="0"/>
              <a:t>のハミルトニアン</a:t>
            </a:r>
            <a:r>
              <a:rPr kumimoji="1" lang="en-US" altLang="ja-JP" sz="2400" dirty="0"/>
              <a:t>)</a:t>
            </a:r>
          </a:p>
          <a:p>
            <a:pPr marL="285750" indent="-285750">
              <a:buFont typeface="Arial" panose="020B0604020202020204" pitchFamily="34" charset="0"/>
              <a:buChar char="•"/>
            </a:pPr>
            <a:r>
              <a:rPr kumimoji="1" lang="en-US" altLang="ja-JP" sz="2400" dirty="0"/>
              <a:t>Andersen</a:t>
            </a:r>
            <a:r>
              <a:rPr kumimoji="1" lang="ja-JP" altLang="en-US" sz="2400" dirty="0"/>
              <a:t>のハミルトニアンは、現在の圧力が目標圧力より高いと系が膨張し、低いと系が収縮するダイナミクスを記述する</a:t>
            </a:r>
            <a:endParaRPr kumimoji="1" lang="en-US" altLang="ja-JP" sz="2400" dirty="0"/>
          </a:p>
          <a:p>
            <a:pPr marL="285750" indent="-285750">
              <a:buFont typeface="Arial" panose="020B0604020202020204" pitchFamily="34" charset="0"/>
              <a:buChar char="•"/>
            </a:pPr>
            <a:r>
              <a:rPr kumimoji="1" lang="ja-JP" altLang="en-US" sz="2400" dirty="0"/>
              <a:t>スケールされた座標と運動量を観測すると、圧力が制御されているように見える</a:t>
            </a:r>
            <a:endParaRPr lang="en-US" altLang="ja-JP" sz="2400" dirty="0"/>
          </a:p>
          <a:p>
            <a:pPr marL="285750" indent="-285750">
              <a:buFont typeface="Arial" panose="020B0604020202020204" pitchFamily="34" charset="0"/>
              <a:buChar char="•"/>
            </a:pPr>
            <a:r>
              <a:rPr lang="ja-JP" altLang="en-US" sz="2400" dirty="0">
                <a:solidFill>
                  <a:srgbClr val="FF0000"/>
                </a:solidFill>
              </a:rPr>
              <a:t>「</a:t>
            </a:r>
            <a:r>
              <a:rPr kumimoji="1" lang="ja-JP" altLang="en-US" sz="2400" dirty="0">
                <a:solidFill>
                  <a:srgbClr val="FF0000"/>
                </a:solidFill>
              </a:rPr>
              <a:t>運動に従う変数」と「観測する変数」が異なる</a:t>
            </a:r>
            <a:endParaRPr kumimoji="1" lang="en-US" altLang="ja-JP" sz="2400" dirty="0">
              <a:solidFill>
                <a:srgbClr val="FF0000"/>
              </a:solidFill>
            </a:endParaRPr>
          </a:p>
        </p:txBody>
      </p:sp>
    </p:spTree>
    <p:extLst>
      <p:ext uri="{BB962C8B-B14F-4D97-AF65-F5344CB8AC3E}">
        <p14:creationId xmlns:p14="http://schemas.microsoft.com/office/powerpoint/2010/main" val="3758958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74A420-992E-70D0-5340-2E6EBB408E62}"/>
              </a:ext>
            </a:extLst>
          </p:cNvPr>
          <p:cNvSpPr>
            <a:spLocks noGrp="1"/>
          </p:cNvSpPr>
          <p:nvPr>
            <p:ph type="body" sz="quarter" idx="10"/>
          </p:nvPr>
        </p:nvSpPr>
        <p:spPr/>
        <p:txBody>
          <a:bodyPr/>
          <a:lstStyle/>
          <a:p>
            <a:r>
              <a:rPr kumimoji="1" lang="ja-JP" altLang="en-US"/>
              <a:t>変数と観測量</a:t>
            </a:r>
          </a:p>
        </p:txBody>
      </p:sp>
      <p:sp>
        <p:nvSpPr>
          <p:cNvPr id="4" name="テキスト ボックス 3">
            <a:extLst>
              <a:ext uri="{FF2B5EF4-FFF2-40B4-BE49-F238E27FC236}">
                <a16:creationId xmlns:a16="http://schemas.microsoft.com/office/drawing/2014/main" id="{D7FDD895-B010-559D-3647-88923FF9AC8B}"/>
              </a:ext>
            </a:extLst>
          </p:cNvPr>
          <p:cNvSpPr txBox="1"/>
          <p:nvPr/>
        </p:nvSpPr>
        <p:spPr>
          <a:xfrm>
            <a:off x="395536" y="1268760"/>
            <a:ext cx="2954655" cy="646331"/>
          </a:xfrm>
          <a:prstGeom prst="rect">
            <a:avLst/>
          </a:prstGeom>
          <a:noFill/>
        </p:spPr>
        <p:txBody>
          <a:bodyPr wrap="none" rtlCol="0">
            <a:spAutoFit/>
          </a:bodyPr>
          <a:lstStyle/>
          <a:p>
            <a:r>
              <a:rPr lang="ja-JP" altLang="en-US" sz="3600"/>
              <a:t>熱伝導方程式</a:t>
            </a:r>
            <a:endParaRPr kumimoji="1" lang="ja-JP" altLang="en-US" sz="36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3BDE375-4931-FCD5-DF31-186278447288}"/>
                  </a:ext>
                </a:extLst>
              </p:cNvPr>
              <p:cNvSpPr txBox="1"/>
              <p:nvPr/>
            </p:nvSpPr>
            <p:spPr>
              <a:xfrm>
                <a:off x="3059832" y="1988840"/>
                <a:ext cx="2570384" cy="1203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𝜅</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𝑥</m:t>
                              </m:r>
                            </m:e>
                            <m:sup>
                              <m:r>
                                <a:rPr kumimoji="1" lang="en-US" altLang="ja-JP" sz="3600" b="0" i="1" smtClean="0">
                                  <a:latin typeface="Cambria Math" panose="02040503050406030204" pitchFamily="18" charset="0"/>
                                </a:rPr>
                                <m:t>2</m:t>
                              </m:r>
                            </m:sup>
                          </m:sSup>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F3BDE375-4931-FCD5-DF31-186278447288}"/>
                  </a:ext>
                </a:extLst>
              </p:cNvPr>
              <p:cNvSpPr txBox="1">
                <a:spLocks noRot="1" noChangeAspect="1" noMove="1" noResize="1" noEditPoints="1" noAdjustHandles="1" noChangeArrowheads="1" noChangeShapeType="1" noTextEdit="1"/>
              </p:cNvSpPr>
              <p:nvPr/>
            </p:nvSpPr>
            <p:spPr>
              <a:xfrm>
                <a:off x="3059832" y="1988840"/>
                <a:ext cx="2570384" cy="120398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63AF859-B5AF-45B7-AEF1-6EA90B23691A}"/>
                  </a:ext>
                </a:extLst>
              </p:cNvPr>
              <p:cNvSpPr txBox="1"/>
              <p:nvPr/>
            </p:nvSpPr>
            <p:spPr>
              <a:xfrm>
                <a:off x="251520" y="3645024"/>
                <a:ext cx="8568952" cy="523220"/>
              </a:xfrm>
              <a:prstGeom prst="rect">
                <a:avLst/>
              </a:prstGeom>
              <a:noFill/>
            </p:spPr>
            <p:txBody>
              <a:bodyPr wrap="square" rtlCol="0">
                <a:spAutoFit/>
              </a:bodyPr>
              <a:lstStyle/>
              <a:p>
                <a:r>
                  <a:rPr lang="ja-JP" altLang="en-US" sz="2800"/>
                  <a:t>位置</a:t>
                </a:r>
                <a14:m>
                  <m:oMath xmlns:m="http://schemas.openxmlformats.org/officeDocument/2006/math">
                    <m:r>
                      <a:rPr lang="en-US" altLang="ja-JP" sz="2800" b="0" i="1" smtClean="0">
                        <a:latin typeface="Cambria Math" panose="02040503050406030204" pitchFamily="18" charset="0"/>
                      </a:rPr>
                      <m:t>𝑥</m:t>
                    </m:r>
                    <m:r>
                      <a:rPr lang="ja-JP" altLang="en-US" sz="2800" i="1">
                        <a:latin typeface="Cambria Math" panose="02040503050406030204" pitchFamily="18" charset="0"/>
                      </a:rPr>
                      <m:t>、</m:t>
                    </m:r>
                  </m:oMath>
                </a14:m>
                <a:r>
                  <a:rPr lang="ja-JP" altLang="en-US" sz="2800"/>
                  <a:t>時刻</a:t>
                </a:r>
                <a14:m>
                  <m:oMath xmlns:m="http://schemas.openxmlformats.org/officeDocument/2006/math">
                    <m:r>
                      <a:rPr lang="en-US" altLang="ja-JP" sz="2800" b="0" i="1" smtClean="0">
                        <a:latin typeface="Cambria Math" panose="02040503050406030204" pitchFamily="18" charset="0"/>
                      </a:rPr>
                      <m:t>𝑡</m:t>
                    </m:r>
                  </m:oMath>
                </a14:m>
                <a:r>
                  <a:rPr lang="ja-JP" altLang="en-US" sz="2800"/>
                  <a:t>、温度</a:t>
                </a:r>
                <a14:m>
                  <m:oMath xmlns:m="http://schemas.openxmlformats.org/officeDocument/2006/math">
                    <m:r>
                      <a:rPr lang="en-US" altLang="ja-JP" sz="2800" b="0" i="1" smtClean="0">
                        <a:latin typeface="Cambria Math" panose="02040503050406030204" pitchFamily="18" charset="0"/>
                      </a:rPr>
                      <m:t>𝑇</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𝑡</m:t>
                    </m:r>
                    <m:r>
                      <a:rPr lang="en-US" altLang="ja-JP" sz="2800" b="0" i="1" smtClean="0">
                        <a:latin typeface="Cambria Math" panose="02040503050406030204" pitchFamily="18" charset="0"/>
                      </a:rPr>
                      <m:t>)</m:t>
                    </m:r>
                  </m:oMath>
                </a14:m>
                <a:r>
                  <a:rPr kumimoji="1" lang="ja-JP" altLang="en-US" sz="2800"/>
                  <a:t>は全て</a:t>
                </a:r>
                <a:r>
                  <a:rPr lang="ja-JP" altLang="en-US" sz="2800">
                    <a:solidFill>
                      <a:srgbClr val="FF0000"/>
                    </a:solidFill>
                  </a:rPr>
                  <a:t>変数</a:t>
                </a:r>
                <a:r>
                  <a:rPr lang="en-US" altLang="ja-JP" sz="2800">
                    <a:solidFill>
                      <a:srgbClr val="FF0000"/>
                    </a:solidFill>
                  </a:rPr>
                  <a:t>(variable)</a:t>
                </a:r>
              </a:p>
            </p:txBody>
          </p:sp>
        </mc:Choice>
        <mc:Fallback xmlns="">
          <p:sp>
            <p:nvSpPr>
              <p:cNvPr id="6" name="テキスト ボックス 5">
                <a:extLst>
                  <a:ext uri="{FF2B5EF4-FFF2-40B4-BE49-F238E27FC236}">
                    <a16:creationId xmlns:a16="http://schemas.microsoft.com/office/drawing/2014/main" id="{163AF859-B5AF-45B7-AEF1-6EA90B23691A}"/>
                  </a:ext>
                </a:extLst>
              </p:cNvPr>
              <p:cNvSpPr txBox="1">
                <a:spLocks noRot="1" noChangeAspect="1" noMove="1" noResize="1" noEditPoints="1" noAdjustHandles="1" noChangeArrowheads="1" noChangeShapeType="1" noTextEdit="1"/>
              </p:cNvSpPr>
              <p:nvPr/>
            </p:nvSpPr>
            <p:spPr>
              <a:xfrm>
                <a:off x="251520" y="3645024"/>
                <a:ext cx="8568952" cy="523220"/>
              </a:xfrm>
              <a:prstGeom prst="rect">
                <a:avLst/>
              </a:prstGeom>
              <a:blipFill>
                <a:blip r:embed="rId3"/>
                <a:stretch>
                  <a:fillRect l="-1422" t="-16279" b="-31395"/>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E5B08163-694A-6AFB-F241-92BD305993E8}"/>
              </a:ext>
            </a:extLst>
          </p:cNvPr>
          <p:cNvSpPr txBox="1"/>
          <p:nvPr/>
        </p:nvSpPr>
        <p:spPr>
          <a:xfrm>
            <a:off x="251520" y="4653136"/>
            <a:ext cx="8568952" cy="954107"/>
          </a:xfrm>
          <a:prstGeom prst="rect">
            <a:avLst/>
          </a:prstGeom>
          <a:noFill/>
        </p:spPr>
        <p:txBody>
          <a:bodyPr wrap="square">
            <a:spAutoFit/>
          </a:bodyPr>
          <a:lstStyle/>
          <a:p>
            <a:r>
              <a:rPr lang="ja-JP" altLang="en-US" sz="2800"/>
              <a:t>この支配方程式を認めた時点で「この世界には温度というものがあり、この方程式に従う」と宣言</a:t>
            </a:r>
            <a:endParaRPr lang="en-US" altLang="ja-JP" sz="2800"/>
          </a:p>
        </p:txBody>
      </p:sp>
    </p:spTree>
    <p:extLst>
      <p:ext uri="{BB962C8B-B14F-4D97-AF65-F5344CB8AC3E}">
        <p14:creationId xmlns:p14="http://schemas.microsoft.com/office/powerpoint/2010/main" val="1523585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00E66-0840-E595-0FA2-4B894B0FE1F8}"/>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3EF5BEF5-633A-E28D-17C9-77DA3F38541C}"/>
              </a:ext>
            </a:extLst>
          </p:cNvPr>
          <p:cNvSpPr txBox="1"/>
          <p:nvPr/>
        </p:nvSpPr>
        <p:spPr>
          <a:xfrm>
            <a:off x="251520" y="1268760"/>
            <a:ext cx="7417415" cy="646331"/>
          </a:xfrm>
          <a:prstGeom prst="rect">
            <a:avLst/>
          </a:prstGeom>
          <a:noFill/>
        </p:spPr>
        <p:txBody>
          <a:bodyPr wrap="none" rtlCol="0">
            <a:spAutoFit/>
          </a:bodyPr>
          <a:lstStyle/>
          <a:p>
            <a:r>
              <a:rPr kumimoji="1" lang="ja-JP" altLang="en-US" sz="3600"/>
              <a:t>ナビエ・ストークス方程式</a:t>
            </a:r>
            <a:r>
              <a:rPr kumimoji="1" lang="en-US" altLang="ja-JP" sz="3600"/>
              <a:t>(</a:t>
            </a:r>
            <a:r>
              <a:rPr kumimoji="1" lang="ja-JP" altLang="en-US" sz="3600"/>
              <a:t>非圧縮</a:t>
            </a:r>
            <a:r>
              <a:rPr kumimoji="1" lang="en-US" altLang="ja-JP" sz="3600"/>
              <a:t>)</a:t>
            </a:r>
            <a:endParaRPr kumimoji="1" lang="ja-JP" altLang="en-US" sz="36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B975BF0-6A0C-3C9A-025D-A6FC0093C886}"/>
                  </a:ext>
                </a:extLst>
              </p:cNvPr>
              <p:cNvSpPr txBox="1"/>
              <p:nvPr/>
            </p:nvSpPr>
            <p:spPr>
              <a:xfrm>
                <a:off x="1331640" y="2132856"/>
                <a:ext cx="5300554" cy="10153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𝜌</m:t>
                          </m:r>
                        </m:den>
                      </m:f>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𝜈</m:t>
                      </m:r>
                      <m:r>
                        <m:rPr>
                          <m:sty m:val="p"/>
                        </m:rPr>
                        <a:rPr kumimoji="1" lang="en-US" altLang="ja-JP" sz="2800" b="0" i="0" smtClean="0">
                          <a:latin typeface="Cambria Math" panose="02040503050406030204" pitchFamily="18" charset="0"/>
                        </a:rPr>
                        <m:t>Δ</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𝐹</m:t>
                          </m:r>
                        </m:e>
                      </m:acc>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DB975BF0-6A0C-3C9A-025D-A6FC0093C886}"/>
                  </a:ext>
                </a:extLst>
              </p:cNvPr>
              <p:cNvSpPr txBox="1">
                <a:spLocks noRot="1" noChangeAspect="1" noMove="1" noResize="1" noEditPoints="1" noAdjustHandles="1" noChangeArrowheads="1" noChangeShapeType="1" noTextEdit="1"/>
              </p:cNvSpPr>
              <p:nvPr/>
            </p:nvSpPr>
            <p:spPr>
              <a:xfrm>
                <a:off x="1331640" y="2132856"/>
                <a:ext cx="5300554" cy="101534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6CB238D-BD41-F070-EBDD-00C659FB3646}"/>
                  </a:ext>
                </a:extLst>
              </p:cNvPr>
              <p:cNvSpPr txBox="1"/>
              <p:nvPr/>
            </p:nvSpPr>
            <p:spPr>
              <a:xfrm>
                <a:off x="323528" y="3429000"/>
                <a:ext cx="5715091" cy="523220"/>
              </a:xfrm>
              <a:prstGeom prst="rect">
                <a:avLst/>
              </a:prstGeom>
              <a:noFill/>
            </p:spPr>
            <p:txBody>
              <a:bodyPr wrap="none" rtlCol="0">
                <a:spAutoFit/>
              </a:bodyPr>
              <a:lstStyle/>
              <a:p>
                <a:r>
                  <a:rPr kumimoji="1" lang="ja-JP" altLang="en-US" sz="2800"/>
                  <a:t>速度場</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oMath>
                </a14:m>
                <a:r>
                  <a:rPr kumimoji="1" lang="ja-JP" altLang="en-US" sz="2800"/>
                  <a:t>と圧力場</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が</a:t>
                </a:r>
                <a:r>
                  <a:rPr kumimoji="1" lang="ja-JP" altLang="en-US" sz="2800">
                    <a:solidFill>
                      <a:srgbClr val="FF0000"/>
                    </a:solidFill>
                  </a:rPr>
                  <a:t>変数</a:t>
                </a:r>
                <a:r>
                  <a:rPr kumimoji="1" lang="en-US" altLang="ja-JP" sz="2800">
                    <a:solidFill>
                      <a:srgbClr val="FF0000"/>
                    </a:solidFill>
                  </a:rPr>
                  <a:t>(variable)</a:t>
                </a:r>
                <a:endParaRPr kumimoji="1" lang="ja-JP" altLang="en-US" sz="2800">
                  <a:solidFill>
                    <a:srgbClr val="FF0000"/>
                  </a:solidFill>
                </a:endParaRPr>
              </a:p>
            </p:txBody>
          </p:sp>
        </mc:Choice>
        <mc:Fallback xmlns="">
          <p:sp>
            <p:nvSpPr>
              <p:cNvPr id="5" name="テキスト ボックス 4">
                <a:extLst>
                  <a:ext uri="{FF2B5EF4-FFF2-40B4-BE49-F238E27FC236}">
                    <a16:creationId xmlns:a16="http://schemas.microsoft.com/office/drawing/2014/main" id="{46CB238D-BD41-F070-EBDD-00C659FB3646}"/>
                  </a:ext>
                </a:extLst>
              </p:cNvPr>
              <p:cNvSpPr txBox="1">
                <a:spLocks noRot="1" noChangeAspect="1" noMove="1" noResize="1" noEditPoints="1" noAdjustHandles="1" noChangeArrowheads="1" noChangeShapeType="1" noTextEdit="1"/>
              </p:cNvSpPr>
              <p:nvPr/>
            </p:nvSpPr>
            <p:spPr>
              <a:xfrm>
                <a:off x="323528" y="3429000"/>
                <a:ext cx="5715091" cy="523220"/>
              </a:xfrm>
              <a:prstGeom prst="rect">
                <a:avLst/>
              </a:prstGeom>
              <a:blipFill>
                <a:blip r:embed="rId3"/>
                <a:stretch>
                  <a:fillRect l="-2132" t="-16471" r="-640" b="-3176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2074DEF-8EEE-58E4-FE1C-454D737F7ADA}"/>
              </a:ext>
            </a:extLst>
          </p:cNvPr>
          <p:cNvSpPr txBox="1"/>
          <p:nvPr/>
        </p:nvSpPr>
        <p:spPr>
          <a:xfrm>
            <a:off x="323528" y="4293096"/>
            <a:ext cx="7920880" cy="954107"/>
          </a:xfrm>
          <a:prstGeom prst="rect">
            <a:avLst/>
          </a:prstGeom>
          <a:noFill/>
        </p:spPr>
        <p:txBody>
          <a:bodyPr wrap="square" rtlCol="0">
            <a:spAutoFit/>
          </a:bodyPr>
          <a:lstStyle/>
          <a:p>
            <a:r>
              <a:rPr lang="ja-JP" altLang="en-US" sz="2800"/>
              <a:t>この支配方程式を認めた時点で、圧力という量の存在を認めている。</a:t>
            </a:r>
            <a:endParaRPr kumimoji="1" lang="ja-JP" altLang="en-US" sz="2800"/>
          </a:p>
        </p:txBody>
      </p:sp>
      <p:sp>
        <p:nvSpPr>
          <p:cNvPr id="7" name="矢印: 右 6">
            <a:extLst>
              <a:ext uri="{FF2B5EF4-FFF2-40B4-BE49-F238E27FC236}">
                <a16:creationId xmlns:a16="http://schemas.microsoft.com/office/drawing/2014/main" id="{39F3D141-DFE5-372D-ED12-0FB98565F734}"/>
              </a:ext>
            </a:extLst>
          </p:cNvPr>
          <p:cNvSpPr/>
          <p:nvPr/>
        </p:nvSpPr>
        <p:spPr>
          <a:xfrm>
            <a:off x="683568"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CCA1F0-49DD-D30E-F5E4-BFF4038CC960}"/>
              </a:ext>
            </a:extLst>
          </p:cNvPr>
          <p:cNvSpPr txBox="1"/>
          <p:nvPr/>
        </p:nvSpPr>
        <p:spPr>
          <a:xfrm>
            <a:off x="1403648" y="5733256"/>
            <a:ext cx="6955750" cy="461665"/>
          </a:xfrm>
          <a:prstGeom prst="rect">
            <a:avLst/>
          </a:prstGeom>
          <a:noFill/>
        </p:spPr>
        <p:txBody>
          <a:bodyPr wrap="none" rtlCol="0">
            <a:spAutoFit/>
          </a:bodyPr>
          <a:lstStyle/>
          <a:p>
            <a:r>
              <a:rPr kumimoji="1" lang="ja-JP" altLang="en-US" sz="2400"/>
              <a:t>「圧力とは何か？」という問いが意味をもたない</a:t>
            </a:r>
          </a:p>
        </p:txBody>
      </p:sp>
    </p:spTree>
    <p:extLst>
      <p:ext uri="{BB962C8B-B14F-4D97-AF65-F5344CB8AC3E}">
        <p14:creationId xmlns:p14="http://schemas.microsoft.com/office/powerpoint/2010/main" val="3962489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C7E27C4-965A-426E-5A1F-05AE3FA8FF7A}"/>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4661984B-B0DE-AAA3-77F8-C17B29D2C8AF}"/>
              </a:ext>
            </a:extLst>
          </p:cNvPr>
          <p:cNvSpPr txBox="1"/>
          <p:nvPr/>
        </p:nvSpPr>
        <p:spPr>
          <a:xfrm>
            <a:off x="395536" y="1268760"/>
            <a:ext cx="5262979" cy="646331"/>
          </a:xfrm>
          <a:prstGeom prst="rect">
            <a:avLst/>
          </a:prstGeom>
          <a:noFill/>
        </p:spPr>
        <p:txBody>
          <a:bodyPr wrap="none" rtlCol="0">
            <a:spAutoFit/>
          </a:bodyPr>
          <a:lstStyle/>
          <a:p>
            <a:r>
              <a:rPr kumimoji="1" lang="ja-JP" altLang="en-US" sz="3600"/>
              <a:t>ハミルトンの運動方程式</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358AEB3-10C1-DA8C-AE93-D9EB42104122}"/>
                  </a:ext>
                </a:extLst>
              </p:cNvPr>
              <p:cNvSpPr txBox="1"/>
              <p:nvPr/>
            </p:nvSpPr>
            <p:spPr>
              <a:xfrm>
                <a:off x="1187624" y="2132856"/>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6358AEB3-10C1-DA8C-AE93-D9EB42104122}"/>
                  </a:ext>
                </a:extLst>
              </p:cNvPr>
              <p:cNvSpPr txBox="1">
                <a:spLocks noRot="1" noChangeAspect="1" noMove="1" noResize="1" noEditPoints="1" noAdjustHandles="1" noChangeArrowheads="1" noChangeShapeType="1" noTextEdit="1"/>
              </p:cNvSpPr>
              <p:nvPr/>
            </p:nvSpPr>
            <p:spPr>
              <a:xfrm>
                <a:off x="1187624" y="2132856"/>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FCCFE0-68BC-CF6F-FA74-A7C95260AB33}"/>
                  </a:ext>
                </a:extLst>
              </p:cNvPr>
              <p:cNvSpPr txBox="1"/>
              <p:nvPr/>
            </p:nvSpPr>
            <p:spPr>
              <a:xfrm>
                <a:off x="4788024" y="2132856"/>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D9FCCFE0-68BC-CF6F-FA74-A7C95260AB33}"/>
                  </a:ext>
                </a:extLst>
              </p:cNvPr>
              <p:cNvSpPr txBox="1">
                <a:spLocks noRot="1" noChangeAspect="1" noMove="1" noResize="1" noEditPoints="1" noAdjustHandles="1" noChangeArrowheads="1" noChangeShapeType="1" noTextEdit="1"/>
              </p:cNvSpPr>
              <p:nvPr/>
            </p:nvSpPr>
            <p:spPr>
              <a:xfrm>
                <a:off x="4788024" y="2132856"/>
                <a:ext cx="2290819" cy="12393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8E4DA20-3851-3B02-BC7B-7C8CDAAF3039}"/>
                  </a:ext>
                </a:extLst>
              </p:cNvPr>
              <p:cNvSpPr txBox="1"/>
              <p:nvPr/>
            </p:nvSpPr>
            <p:spPr>
              <a:xfrm>
                <a:off x="467544" y="3717032"/>
                <a:ext cx="7940315" cy="524824"/>
              </a:xfrm>
              <a:prstGeom prst="rect">
                <a:avLst/>
              </a:prstGeom>
              <a:noFill/>
            </p:spPr>
            <p:txBody>
              <a:bodyPr wrap="none" rtlCol="0">
                <a:spAutoFit/>
              </a:bodyPr>
              <a:lstStyle/>
              <a:p>
                <a:r>
                  <a:rPr kumimoji="1" lang="ja-JP" altLang="en-US" sz="2800"/>
                  <a:t>エネルギー</a:t>
                </a:r>
                <a14:m>
                  <m:oMath xmlns:m="http://schemas.openxmlformats.org/officeDocument/2006/math">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m:t>
                    </m:r>
                  </m:oMath>
                </a14:m>
                <a:r>
                  <a:rPr kumimoji="1" lang="ja-JP" altLang="en-US" sz="2800"/>
                  <a:t>座標</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a14:m>
                <a:r>
                  <a:rPr kumimoji="1" lang="ja-JP" altLang="en-US" sz="2800"/>
                  <a:t>、運動量</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lang="ja-JP" altLang="en-US" sz="2800" i="1">
                        <a:latin typeface="Cambria Math" panose="02040503050406030204" pitchFamily="18" charset="0"/>
                      </a:rPr>
                      <m:t>が</m:t>
                    </m:r>
                  </m:oMath>
                </a14:m>
                <a:r>
                  <a:rPr kumimoji="1" lang="ja-JP" altLang="en-US" sz="2800">
                    <a:solidFill>
                      <a:srgbClr val="FF0000"/>
                    </a:solidFill>
                  </a:rPr>
                  <a:t>変数</a:t>
                </a:r>
                <a:r>
                  <a:rPr kumimoji="1" lang="en-US" altLang="ja-JP" sz="2800">
                    <a:solidFill>
                      <a:srgbClr val="FF0000"/>
                    </a:solidFill>
                  </a:rPr>
                  <a:t>(variable)</a:t>
                </a:r>
                <a:endParaRPr kumimoji="1" lang="ja-JP" altLang="en-US" sz="2800">
                  <a:solidFill>
                    <a:srgbClr val="FF0000"/>
                  </a:solidFill>
                </a:endParaRPr>
              </a:p>
            </p:txBody>
          </p:sp>
        </mc:Choice>
        <mc:Fallback xmlns="">
          <p:sp>
            <p:nvSpPr>
              <p:cNvPr id="6" name="テキスト ボックス 5">
                <a:extLst>
                  <a:ext uri="{FF2B5EF4-FFF2-40B4-BE49-F238E27FC236}">
                    <a16:creationId xmlns:a16="http://schemas.microsoft.com/office/drawing/2014/main" id="{58E4DA20-3851-3B02-BC7B-7C8CDAAF3039}"/>
                  </a:ext>
                </a:extLst>
              </p:cNvPr>
              <p:cNvSpPr txBox="1">
                <a:spLocks noRot="1" noChangeAspect="1" noMove="1" noResize="1" noEditPoints="1" noAdjustHandles="1" noChangeArrowheads="1" noChangeShapeType="1" noTextEdit="1"/>
              </p:cNvSpPr>
              <p:nvPr/>
            </p:nvSpPr>
            <p:spPr>
              <a:xfrm>
                <a:off x="467544" y="3717032"/>
                <a:ext cx="7940315" cy="524824"/>
              </a:xfrm>
              <a:prstGeom prst="rect">
                <a:avLst/>
              </a:prstGeom>
              <a:blipFill>
                <a:blip r:embed="rId4"/>
                <a:stretch>
                  <a:fillRect l="-1613" t="-15116" r="-230" b="-32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C477B20-1249-99EC-2B1A-B833F29842D7}"/>
                  </a:ext>
                </a:extLst>
              </p:cNvPr>
              <p:cNvSpPr txBox="1"/>
              <p:nvPr/>
            </p:nvSpPr>
            <p:spPr>
              <a:xfrm>
                <a:off x="582871" y="4345940"/>
                <a:ext cx="6581417" cy="523220"/>
              </a:xfrm>
              <a:prstGeom prst="rect">
                <a:avLst/>
              </a:prstGeom>
              <a:noFill/>
            </p:spPr>
            <p:txBody>
              <a:bodyPr wrap="none" rtlCol="0">
                <a:spAutoFit/>
              </a:bodyPr>
              <a:lstStyle/>
              <a:p>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r>
                      <a:rPr lang="ja-JP" altLang="en-US" sz="2800" i="1">
                        <a:latin typeface="Cambria Math" panose="02040503050406030204" pitchFamily="18" charset="0"/>
                      </a:rPr>
                      <m:t>や</m:t>
                    </m:r>
                  </m:oMath>
                </a14:m>
                <a:r>
                  <a:rPr kumimoji="1" lang="ja-JP" altLang="en-US" sz="2800"/>
                  <a:t>圧力</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は全て</a:t>
                </a:r>
                <a:r>
                  <a:rPr kumimoji="1" lang="ja-JP" altLang="en-US" sz="2800">
                    <a:solidFill>
                      <a:srgbClr val="FF0000"/>
                    </a:solidFill>
                  </a:rPr>
                  <a:t>観測量</a:t>
                </a:r>
                <a:r>
                  <a:rPr kumimoji="1" lang="en-US" altLang="ja-JP" sz="2800">
                    <a:solidFill>
                      <a:srgbClr val="FF0000"/>
                    </a:solidFill>
                  </a:rPr>
                  <a:t>(observable</a:t>
                </a:r>
                <a:r>
                  <a:rPr kumimoji="1" lang="en-US" altLang="ja-JP" sz="2800"/>
                  <a:t>)</a:t>
                </a:r>
              </a:p>
            </p:txBody>
          </p:sp>
        </mc:Choice>
        <mc:Fallback xmlns="">
          <p:sp>
            <p:nvSpPr>
              <p:cNvPr id="8" name="テキスト ボックス 7">
                <a:extLst>
                  <a:ext uri="{FF2B5EF4-FFF2-40B4-BE49-F238E27FC236}">
                    <a16:creationId xmlns:a16="http://schemas.microsoft.com/office/drawing/2014/main" id="{7C477B20-1249-99EC-2B1A-B833F29842D7}"/>
                  </a:ext>
                </a:extLst>
              </p:cNvPr>
              <p:cNvSpPr txBox="1">
                <a:spLocks noRot="1" noChangeAspect="1" noMove="1" noResize="1" noEditPoints="1" noAdjustHandles="1" noChangeArrowheads="1" noChangeShapeType="1" noTextEdit="1"/>
              </p:cNvSpPr>
              <p:nvPr/>
            </p:nvSpPr>
            <p:spPr>
              <a:xfrm>
                <a:off x="582871" y="4345940"/>
                <a:ext cx="6581417" cy="523220"/>
              </a:xfrm>
              <a:prstGeom prst="rect">
                <a:avLst/>
              </a:prstGeom>
              <a:blipFill>
                <a:blip r:embed="rId5"/>
                <a:stretch>
                  <a:fillRect l="-1946" t="-16279" r="-556" b="-31395"/>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9C38FC1F-2E33-9BBF-0E9A-593728C566A2}"/>
              </a:ext>
            </a:extLst>
          </p:cNvPr>
          <p:cNvSpPr txBox="1"/>
          <p:nvPr/>
        </p:nvSpPr>
        <p:spPr>
          <a:xfrm>
            <a:off x="1572697" y="5157192"/>
            <a:ext cx="7571303" cy="461665"/>
          </a:xfrm>
          <a:prstGeom prst="rect">
            <a:avLst/>
          </a:prstGeom>
          <a:noFill/>
        </p:spPr>
        <p:txBody>
          <a:bodyPr wrap="none" rtlCol="0">
            <a:spAutoFit/>
          </a:bodyPr>
          <a:lstStyle/>
          <a:p>
            <a:r>
              <a:rPr lang="ja-JP" altLang="en-US" sz="2400"/>
              <a:t>この世界では、温度や圧力は定義しなければならない</a:t>
            </a:r>
            <a:endParaRPr kumimoji="1" lang="ja-JP" altLang="en-US" sz="2400"/>
          </a:p>
        </p:txBody>
      </p:sp>
      <p:sp>
        <p:nvSpPr>
          <p:cNvPr id="10" name="矢印: 右 9">
            <a:extLst>
              <a:ext uri="{FF2B5EF4-FFF2-40B4-BE49-F238E27FC236}">
                <a16:creationId xmlns:a16="http://schemas.microsoft.com/office/drawing/2014/main" id="{CE43C00A-DEC7-EB5C-A0BA-29716328E17F}"/>
              </a:ext>
            </a:extLst>
          </p:cNvPr>
          <p:cNvSpPr/>
          <p:nvPr/>
        </p:nvSpPr>
        <p:spPr>
          <a:xfrm>
            <a:off x="827584" y="5157192"/>
            <a:ext cx="576064"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3427895"/>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7988</TotalTime>
  <Words>3265</Words>
  <Application>Microsoft Office PowerPoint</Application>
  <PresentationFormat>画面に合わせる (4:3)</PresentationFormat>
  <Paragraphs>511</Paragraphs>
  <Slides>63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63</vt:i4>
      </vt:variant>
    </vt:vector>
  </HeadingPairs>
  <TitlesOfParts>
    <vt:vector size="68" baseType="lpstr">
      <vt:lpstr>HGｺﾞｼｯｸE</vt:lpstr>
      <vt:lpstr>游ゴシック</vt:lpstr>
      <vt:lpstr>Arial</vt:lpstr>
      <vt:lpstr>Cambria Math</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1026</cp:revision>
  <dcterms:created xsi:type="dcterms:W3CDTF">2019-01-02T05:23:01Z</dcterms:created>
  <dcterms:modified xsi:type="dcterms:W3CDTF">2022-05-06T09:03:55Z</dcterms:modified>
</cp:coreProperties>
</file>