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3" r:id="rId66"/>
    <p:sldId id="402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413" r:id="rId77"/>
    <p:sldId id="415" r:id="rId78"/>
    <p:sldId id="416" r:id="rId79"/>
    <p:sldId id="417" r:id="rId80"/>
    <p:sldId id="414" r:id="rId81"/>
    <p:sldId id="418" r:id="rId82"/>
    <p:sldId id="419" r:id="rId83"/>
    <p:sldId id="420" r:id="rId84"/>
    <p:sldId id="421" r:id="rId85"/>
    <p:sldId id="422" r:id="rId8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128" d="100"/>
          <a:sy n="128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3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4.png"/><Relationship Id="rId4" Type="http://schemas.openxmlformats.org/officeDocument/2006/relationships/image" Target="../media/image2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0.png"/><Relationship Id="rId13" Type="http://schemas.openxmlformats.org/officeDocument/2006/relationships/image" Target="../media/image299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12" Type="http://schemas.openxmlformats.org/officeDocument/2006/relationships/image" Target="../media/image298.png"/><Relationship Id="rId2" Type="http://schemas.openxmlformats.org/officeDocument/2006/relationships/image" Target="../media/image28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3.png"/><Relationship Id="rId11" Type="http://schemas.openxmlformats.org/officeDocument/2006/relationships/image" Target="../media/image297.png"/><Relationship Id="rId5" Type="http://schemas.openxmlformats.org/officeDocument/2006/relationships/image" Target="../media/image292.png"/><Relationship Id="rId10" Type="http://schemas.openxmlformats.org/officeDocument/2006/relationships/image" Target="../media/image296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3.png"/><Relationship Id="rId7" Type="http://schemas.openxmlformats.org/officeDocument/2006/relationships/image" Target="../media/image317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(1)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 l="-625" r="-4375" b="-274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0983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09836" cy="769441"/>
              </a:xfrm>
              <a:prstGeom prst="rect">
                <a:avLst/>
              </a:prstGeom>
              <a:blipFill>
                <a:blip r:embed="rId3"/>
                <a:stretch>
                  <a:fillRect l="-568" r="-3409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64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6452" cy="646331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654914-B1E6-4B14-A539-D7AF83E575A2}"/>
              </a:ext>
            </a:extLst>
          </p:cNvPr>
          <p:cNvSpPr txBox="1"/>
          <p:nvPr/>
        </p:nvSpPr>
        <p:spPr>
          <a:xfrm>
            <a:off x="827584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時間を進める演算子が時間発展演算子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/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E62FD1-153A-4DF9-B659-6FB7C943BA18}"/>
              </a:ext>
            </a:extLst>
          </p:cNvPr>
          <p:cNvSpPr txBox="1"/>
          <p:nvPr/>
        </p:nvSpPr>
        <p:spPr>
          <a:xfrm>
            <a:off x="827584" y="24208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時間で微分する演算子がリュービル演算子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/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777DB0-7149-43BB-B216-9DF1C52BE23A}"/>
              </a:ext>
            </a:extLst>
          </p:cNvPr>
          <p:cNvSpPr txBox="1"/>
          <p:nvPr/>
        </p:nvSpPr>
        <p:spPr>
          <a:xfrm>
            <a:off x="827584" y="37170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リュービル演算子を指数関数の肩に載せたものが時間発展演算子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/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56F11-D6F9-494C-AF0F-DA361FBEBED9}"/>
              </a:ext>
            </a:extLst>
          </p:cNvPr>
          <p:cNvSpPr txBox="1"/>
          <p:nvPr/>
        </p:nvSpPr>
        <p:spPr>
          <a:xfrm>
            <a:off x="827584" y="5229200"/>
            <a:ext cx="75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時間発展とは回転であり、有限の回転を表現するのが時間発展演算子で、無限小の回転を表現するのがリュービル演算子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116F3B-FFD3-4CA1-9532-428F4574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/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/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6DB7D5-6CE8-4273-99DE-BE7A8D1222F6}"/>
              </a:ext>
            </a:extLst>
          </p:cNvPr>
          <p:cNvSpPr txBox="1"/>
          <p:nvPr/>
        </p:nvSpPr>
        <p:spPr>
          <a:xfrm>
            <a:off x="539552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調和振動子にオイラー法を適用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171243-A47A-40C5-A36C-8D32573FCC02}"/>
              </a:ext>
            </a:extLst>
          </p:cNvPr>
          <p:cNvSpPr txBox="1"/>
          <p:nvPr/>
        </p:nvSpPr>
        <p:spPr>
          <a:xfrm>
            <a:off x="251520" y="3284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/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/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085BD-5873-41FC-8039-1FD79BD9A6C6}"/>
              </a:ext>
            </a:extLst>
          </p:cNvPr>
          <p:cNvSpPr txBox="1"/>
          <p:nvPr/>
        </p:nvSpPr>
        <p:spPr>
          <a:xfrm>
            <a:off x="467544" y="4797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6923CEC-5198-4C37-BE01-B3B5B8E385AB}"/>
              </a:ext>
            </a:extLst>
          </p:cNvPr>
          <p:cNvSpPr/>
          <p:nvPr/>
        </p:nvSpPr>
        <p:spPr>
          <a:xfrm>
            <a:off x="3995936" y="3068960"/>
            <a:ext cx="144016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/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blipFill>
                <a:blip r:embed="rId6"/>
                <a:stretch>
                  <a:fillRect l="-320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AC10C8A-9381-461C-80EB-A0806CFE3B23}"/>
              </a:ext>
            </a:extLst>
          </p:cNvPr>
          <p:cNvSpPr/>
          <p:nvPr/>
        </p:nvSpPr>
        <p:spPr>
          <a:xfrm>
            <a:off x="3995936" y="4653136"/>
            <a:ext cx="259228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/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3EAC94B-607B-4C12-9EAF-DE9DC6D80AC4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4716016" y="4005065"/>
            <a:ext cx="86409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0F945F6-8C1C-4907-86BD-7F79EB4544BA}"/>
              </a:ext>
            </a:extLst>
          </p:cNvPr>
          <p:cNvCxnSpPr>
            <a:stCxn id="16" idx="1"/>
            <a:endCxn id="15" idx="2"/>
          </p:cNvCxnSpPr>
          <p:nvPr/>
        </p:nvCxnSpPr>
        <p:spPr>
          <a:xfrm rot="10800000">
            <a:off x="5292080" y="5517233"/>
            <a:ext cx="504056" cy="3748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768A64-6C99-4D6E-ABFE-99D1614DBA8A}"/>
              </a:ext>
            </a:extLst>
          </p:cNvPr>
          <p:cNvSpPr txBox="1"/>
          <p:nvPr/>
        </p:nvSpPr>
        <p:spPr>
          <a:xfrm>
            <a:off x="683568" y="623731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位相空間の面積非保存がエネルギー非保存の原因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223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395536" y="112474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オイラー法は、テイラー展開の一次まで正しいコード</a:t>
            </a:r>
            <a:endParaRPr lang="en-US" altLang="ja-JP" sz="2400" dirty="0"/>
          </a:p>
          <a:p>
            <a:r>
              <a:rPr lang="ja-JP" altLang="en-US" sz="2400" dirty="0"/>
              <a:t>→高次の積分法を構築する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/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/>
              <p:nvPr/>
            </p:nvSpPr>
            <p:spPr>
              <a:xfrm>
                <a:off x="2555776" y="2636912"/>
                <a:ext cx="28805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2880532" cy="584775"/>
              </a:xfrm>
              <a:prstGeom prst="rect">
                <a:avLst/>
              </a:prstGeom>
              <a:blipFill>
                <a:blip r:embed="rId3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EC6B6-FD72-4BA4-97D5-D1D71C551A60}"/>
              </a:ext>
            </a:extLst>
          </p:cNvPr>
          <p:cNvSpPr txBox="1"/>
          <p:nvPr/>
        </p:nvSpPr>
        <p:spPr>
          <a:xfrm>
            <a:off x="539552" y="21328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以下の運動方程式を考える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087AA5-E802-432E-871E-03C0ABB0F652}"/>
              </a:ext>
            </a:extLst>
          </p:cNvPr>
          <p:cNvSpPr txBox="1"/>
          <p:nvPr/>
        </p:nvSpPr>
        <p:spPr>
          <a:xfrm>
            <a:off x="539552" y="357301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位置を二次までテイラー展開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/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202849D-9871-4BE1-84D8-7B5AA3B61039}"/>
              </a:ext>
            </a:extLst>
          </p:cNvPr>
          <p:cNvCxnSpPr>
            <a:cxnSpLocks/>
          </p:cNvCxnSpPr>
          <p:nvPr/>
        </p:nvCxnSpPr>
        <p:spPr>
          <a:xfrm>
            <a:off x="3419872" y="32129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EEAD45C-DB58-4594-B565-540AF19C1AA0}"/>
              </a:ext>
            </a:extLst>
          </p:cNvPr>
          <p:cNvSpPr/>
          <p:nvPr/>
        </p:nvSpPr>
        <p:spPr>
          <a:xfrm>
            <a:off x="3779912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064F44-3C7C-485D-B7B7-838FCFA7182A}"/>
              </a:ext>
            </a:extLst>
          </p:cNvPr>
          <p:cNvSpPr txBox="1"/>
          <p:nvPr/>
        </p:nvSpPr>
        <p:spPr>
          <a:xfrm>
            <a:off x="5868144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ポテンシャル力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A321AC0-312B-4FAE-A113-23E0BC7212EA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rot="16200000" flipH="1">
            <a:off x="4767699" y="2369205"/>
            <a:ext cx="184666" cy="201622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C52CFC-8F6A-414E-AB3E-201B7382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/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1572D0-30EA-4B81-9CED-FE04DC41C0BD}"/>
              </a:ext>
            </a:extLst>
          </p:cNvPr>
          <p:cNvSpPr txBox="1"/>
          <p:nvPr/>
        </p:nvSpPr>
        <p:spPr>
          <a:xfrm>
            <a:off x="611560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運動量も二次までテイラー展開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/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3FEB41-0BEB-423B-9743-481E8D35C663}"/>
              </a:ext>
            </a:extLst>
          </p:cNvPr>
          <p:cNvSpPr txBox="1"/>
          <p:nvPr/>
        </p:nvSpPr>
        <p:spPr>
          <a:xfrm>
            <a:off x="4427984" y="39330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力の時間微分を差分近似して代入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203A7CF-9A10-4694-81D3-38FA623BB562}"/>
              </a:ext>
            </a:extLst>
          </p:cNvPr>
          <p:cNvSpPr/>
          <p:nvPr/>
        </p:nvSpPr>
        <p:spPr>
          <a:xfrm>
            <a:off x="5004048" y="2492896"/>
            <a:ext cx="720080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F5AA1-5DB9-4155-85DC-12F3A27DA2D5}"/>
              </a:ext>
            </a:extLst>
          </p:cNvPr>
          <p:cNvSpPr/>
          <p:nvPr/>
        </p:nvSpPr>
        <p:spPr>
          <a:xfrm>
            <a:off x="899592" y="3789040"/>
            <a:ext cx="648072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FE8F2E1-D0EB-4CF9-A1A7-478DB1E82E1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2933818" y="1358770"/>
            <a:ext cx="720080" cy="4140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/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D01AA34-CFE5-45BA-A2AB-201510F8E7E0}"/>
              </a:ext>
            </a:extLst>
          </p:cNvPr>
          <p:cNvSpPr/>
          <p:nvPr/>
        </p:nvSpPr>
        <p:spPr>
          <a:xfrm>
            <a:off x="3707904" y="5013176"/>
            <a:ext cx="1368152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/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先に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が求まっているので値がわかる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blipFill>
                <a:blip r:embed="rId6"/>
                <a:stretch>
                  <a:fillRect l="-1472" t="-14474" r="-58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8B261A6-C639-4888-A714-9A6339C866B5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3766775" y="5612108"/>
            <a:ext cx="648072" cy="6023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8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45791E-103A-40D7-8F6D-3EEF65087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/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5FA65A-89F5-403C-89EF-5F6BA3E13D7C}"/>
              </a:ext>
            </a:extLst>
          </p:cNvPr>
          <p:cNvSpPr txBox="1"/>
          <p:nvPr/>
        </p:nvSpPr>
        <p:spPr>
          <a:xfrm>
            <a:off x="395536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/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/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36527-BECC-4146-A215-E01AB9E88B99}"/>
              </a:ext>
            </a:extLst>
          </p:cNvPr>
          <p:cNvSpPr txBox="1"/>
          <p:nvPr/>
        </p:nvSpPr>
        <p:spPr>
          <a:xfrm>
            <a:off x="467544" y="29249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以下の二次の数値積分法を得た</a:t>
            </a:r>
            <a:endParaRPr kumimoji="1" lang="ja-JP" altLang="en-US" sz="2400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80C600D4-3CD9-46AD-A980-8E462AA5FCFD}"/>
              </a:ext>
            </a:extLst>
          </p:cNvPr>
          <p:cNvSpPr/>
          <p:nvPr/>
        </p:nvSpPr>
        <p:spPr>
          <a:xfrm>
            <a:off x="1187624" y="3645024"/>
            <a:ext cx="288032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EE8B7-9BF4-4033-8F63-5A7A9BD4F45F}"/>
              </a:ext>
            </a:extLst>
          </p:cNvPr>
          <p:cNvSpPr txBox="1"/>
          <p:nvPr/>
        </p:nvSpPr>
        <p:spPr>
          <a:xfrm>
            <a:off x="899592" y="5517232"/>
            <a:ext cx="495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en-US" altLang="ja-JP" sz="2800" dirty="0"/>
              <a:t>Velocity Verlet</a:t>
            </a:r>
            <a:r>
              <a:rPr lang="ja-JP" altLang="en-US" sz="2800" dirty="0"/>
              <a:t>法と呼ぶ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DF299B-1048-4FD3-93C4-05CD289788E6}"/>
              </a:ext>
            </a:extLst>
          </p:cNvPr>
          <p:cNvSpPr txBox="1"/>
          <p:nvPr/>
        </p:nvSpPr>
        <p:spPr>
          <a:xfrm>
            <a:off x="2915816" y="623731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速度ベルレ法や、ベレの方法などとも呼ばれる</a:t>
            </a:r>
          </a:p>
        </p:txBody>
      </p:sp>
    </p:spTree>
    <p:extLst>
      <p:ext uri="{BB962C8B-B14F-4D97-AF65-F5344CB8AC3E}">
        <p14:creationId xmlns:p14="http://schemas.microsoft.com/office/powerpoint/2010/main" val="1189805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EEA657-A947-4A46-AF1C-458F881B4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36FA2A-F6EA-412B-AD25-4BEC8B381345}"/>
              </a:ext>
            </a:extLst>
          </p:cNvPr>
          <p:cNvSpPr txBox="1"/>
          <p:nvPr/>
        </p:nvSpPr>
        <p:spPr>
          <a:xfrm>
            <a:off x="467544" y="1700808"/>
            <a:ext cx="457590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ft)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6DCDA5-6E18-4BFB-9D22-11D7E7CFD085}"/>
              </a:ext>
            </a:extLst>
          </p:cNvPr>
          <p:cNvSpPr txBox="1"/>
          <p:nvPr/>
        </p:nvSpPr>
        <p:spPr>
          <a:xfrm>
            <a:off x="539552" y="1052736"/>
            <a:ext cx="796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/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/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DF5A74-EB0E-4E28-96EB-2960F6845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EBC10-D658-4AD7-A4D8-8AFD5F82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096000" cy="457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CFB25-85AF-448F-B442-7E2AC213114A}"/>
              </a:ext>
            </a:extLst>
          </p:cNvPr>
          <p:cNvSpPr txBox="1"/>
          <p:nvPr/>
        </p:nvSpPr>
        <p:spPr>
          <a:xfrm>
            <a:off x="323528" y="1124744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15AAF5-62CD-42AB-B715-F817F20326A8}"/>
              </a:ext>
            </a:extLst>
          </p:cNvPr>
          <p:cNvSpPr txBox="1"/>
          <p:nvPr/>
        </p:nvSpPr>
        <p:spPr>
          <a:xfrm>
            <a:off x="5580112" y="328498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軌道が完全な円を描いている</a:t>
            </a:r>
          </a:p>
        </p:txBody>
      </p:sp>
    </p:spTree>
    <p:extLst>
      <p:ext uri="{BB962C8B-B14F-4D97-AF65-F5344CB8AC3E}">
        <p14:creationId xmlns:p14="http://schemas.microsoft.com/office/powerpoint/2010/main" val="4250003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EF7495-98D7-4834-8DB4-E8A230090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/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7831-D340-4F0F-993E-EF5B5DF9139E}"/>
              </a:ext>
            </a:extLst>
          </p:cNvPr>
          <p:cNvSpPr txBox="1"/>
          <p:nvPr/>
        </p:nvSpPr>
        <p:spPr>
          <a:xfrm>
            <a:off x="539552" y="1052736"/>
            <a:ext cx="519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法を適用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/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578978-141F-40E6-B6BD-4077C36A05A5}"/>
              </a:ext>
            </a:extLst>
          </p:cNvPr>
          <p:cNvSpPr txBox="1"/>
          <p:nvPr/>
        </p:nvSpPr>
        <p:spPr>
          <a:xfrm>
            <a:off x="179512" y="29249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/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08802D-A589-4D4C-9FFA-1DD44E69853E}"/>
              </a:ext>
            </a:extLst>
          </p:cNvPr>
          <p:cNvSpPr txBox="1"/>
          <p:nvPr/>
        </p:nvSpPr>
        <p:spPr>
          <a:xfrm>
            <a:off x="467544" y="45811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78FEBD-535F-461A-B693-F4930E4715CD}"/>
              </a:ext>
            </a:extLst>
          </p:cNvPr>
          <p:cNvSpPr/>
          <p:nvPr/>
        </p:nvSpPr>
        <p:spPr>
          <a:xfrm>
            <a:off x="3995936" y="2636912"/>
            <a:ext cx="381642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A9FD6B8-3B99-46E7-B99A-3D10604AC6D1}"/>
              </a:ext>
            </a:extLst>
          </p:cNvPr>
          <p:cNvSpPr/>
          <p:nvPr/>
        </p:nvSpPr>
        <p:spPr>
          <a:xfrm>
            <a:off x="4067944" y="4293096"/>
            <a:ext cx="252028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/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blipFill>
                <a:blip r:embed="rId6"/>
                <a:stretch>
                  <a:fillRect l="-572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81FD7B5-AEE6-4B6F-A870-3DEE89F1E3CD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5328084" y="5229201"/>
            <a:ext cx="684076" cy="4468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/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FF35EE0-7A75-4D4C-9214-CF3EE183A2B7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10800000">
            <a:off x="5904148" y="3717033"/>
            <a:ext cx="140415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1C5E78-7EFC-498E-ABD8-AB901ECF7972}"/>
              </a:ext>
            </a:extLst>
          </p:cNvPr>
          <p:cNvSpPr txBox="1"/>
          <p:nvPr/>
        </p:nvSpPr>
        <p:spPr>
          <a:xfrm>
            <a:off x="539552" y="587727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法は時間発展演算子を近似しているが、</a:t>
            </a:r>
            <a:r>
              <a:rPr lang="ja-JP" altLang="en-US" sz="2400" dirty="0">
                <a:solidFill>
                  <a:srgbClr val="FF0000"/>
                </a:solidFill>
              </a:rPr>
              <a:t>行列式は厳密に</a:t>
            </a:r>
            <a:r>
              <a:rPr lang="en-US" altLang="ja-JP" sz="2400" dirty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9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8BB7D8-5945-4459-8180-A9612EC2B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/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0E1DE8-6FED-4EA5-9DCE-FF55D765E0B4}"/>
              </a:ext>
            </a:extLst>
          </p:cNvPr>
          <p:cNvSpPr txBox="1"/>
          <p:nvPr/>
        </p:nvSpPr>
        <p:spPr>
          <a:xfrm>
            <a:off x="5364088" y="12687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と書く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/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数値積分法とは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への写像を作るもの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blipFill>
                <a:blip r:embed="rId3"/>
                <a:stretch>
                  <a:fillRect l="-1265" t="-14474" r="-42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55C56-5E1B-41CC-BDDB-D60C8425FA1D}"/>
              </a:ext>
            </a:extLst>
          </p:cNvPr>
          <p:cNvSpPr txBox="1"/>
          <p:nvPr/>
        </p:nvSpPr>
        <p:spPr>
          <a:xfrm>
            <a:off x="611560" y="285293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厳密な時間発展ではエネルギーが保存する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/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E1C71E-3466-4C52-A672-410338C0348C}"/>
              </a:ext>
            </a:extLst>
          </p:cNvPr>
          <p:cNvSpPr txBox="1"/>
          <p:nvPr/>
        </p:nvSpPr>
        <p:spPr>
          <a:xfrm>
            <a:off x="395536" y="4365104"/>
            <a:ext cx="8274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では「ずれた」エネルギーが厳密に保存する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/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F607B8A-F600-489E-B178-6A57CF1B44E0}"/>
              </a:ext>
            </a:extLst>
          </p:cNvPr>
          <p:cNvSpPr/>
          <p:nvPr/>
        </p:nvSpPr>
        <p:spPr>
          <a:xfrm>
            <a:off x="899592" y="609329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29CBC-7278-451B-8875-BF6614BCE337}"/>
              </a:ext>
            </a:extLst>
          </p:cNvPr>
          <p:cNvSpPr txBox="1"/>
          <p:nvPr/>
        </p:nvSpPr>
        <p:spPr>
          <a:xfrm>
            <a:off x="1475656" y="616530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エネルギーが真の値のまわり</a:t>
            </a:r>
            <a:r>
              <a:rPr lang="ja-JP" altLang="en-US"/>
              <a:t>を揺らぎながらも保存する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3125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46A0D4-2EA6-41CA-852C-AB1C110A9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/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928338-A1B9-4780-B0B3-5D7DB7034C24}"/>
              </a:ext>
            </a:extLst>
          </p:cNvPr>
          <p:cNvSpPr txBox="1"/>
          <p:nvPr/>
        </p:nvSpPr>
        <p:spPr>
          <a:xfrm>
            <a:off x="683568" y="11247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90BD86-35B0-4CF3-A52B-F9E9DECED181}"/>
              </a:ext>
            </a:extLst>
          </p:cNvPr>
          <p:cNvSpPr txBox="1"/>
          <p:nvPr/>
        </p:nvSpPr>
        <p:spPr>
          <a:xfrm>
            <a:off x="755576" y="28529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/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161EAF-805C-4CFC-91A2-A84C72839018}"/>
              </a:ext>
            </a:extLst>
          </p:cNvPr>
          <p:cNvSpPr/>
          <p:nvPr/>
        </p:nvSpPr>
        <p:spPr>
          <a:xfrm>
            <a:off x="3275856" y="3284984"/>
            <a:ext cx="2016224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BC9AE-D76F-4C12-9BB8-B85706A23792}"/>
              </a:ext>
            </a:extLst>
          </p:cNvPr>
          <p:cNvSpPr txBox="1"/>
          <p:nvPr/>
        </p:nvSpPr>
        <p:spPr>
          <a:xfrm>
            <a:off x="4932040" y="42930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一般に厳密に計算できない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C08005-43FE-4EB8-B309-ADB66B8729EB}"/>
              </a:ext>
            </a:extLst>
          </p:cNvPr>
          <p:cNvSpPr txBox="1"/>
          <p:nvPr/>
        </p:nvSpPr>
        <p:spPr>
          <a:xfrm>
            <a:off x="395536" y="522920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リュービル演算子から近似した時間発展演算子を作りたい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4467800-08A3-479F-9B7F-C231BD2E56FE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283968" y="3933056"/>
            <a:ext cx="648072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8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D5B44C-5806-40D3-AFAF-08D0256D3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/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/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0C2F7AB-6B2D-4380-898D-74E7B7CA662C}"/>
              </a:ext>
            </a:extLst>
          </p:cNvPr>
          <p:cNvCxnSpPr>
            <a:cxnSpLocks/>
          </p:cNvCxnSpPr>
          <p:nvPr/>
        </p:nvCxnSpPr>
        <p:spPr>
          <a:xfrm>
            <a:off x="3419872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5A6A96-7DD1-4A3B-BCA9-FFA1EEBE8F3D}"/>
              </a:ext>
            </a:extLst>
          </p:cNvPr>
          <p:cNvCxnSpPr>
            <a:cxnSpLocks/>
          </p:cNvCxnSpPr>
          <p:nvPr/>
        </p:nvCxnSpPr>
        <p:spPr>
          <a:xfrm>
            <a:off x="5004048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/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/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3E0218-1E8B-460F-922D-33F2A3B5DABE}"/>
              </a:ext>
            </a:extLst>
          </p:cNvPr>
          <p:cNvSpPr txBox="1"/>
          <p:nvPr/>
        </p:nvSpPr>
        <p:spPr>
          <a:xfrm>
            <a:off x="323528" y="24928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</a:t>
            </a:r>
            <a:r>
              <a:rPr lang="ja-JP" altLang="en-US" sz="2400" dirty="0"/>
              <a:t>も</a:t>
            </a:r>
            <a:r>
              <a:rPr kumimoji="1" lang="ja-JP" altLang="en-US" sz="2400" dirty="0"/>
              <a:t>二つに分解する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CDC22E-EA69-4D23-A101-397F63B32294}"/>
              </a:ext>
            </a:extLst>
          </p:cNvPr>
          <p:cNvSpPr txBox="1"/>
          <p:nvPr/>
        </p:nvSpPr>
        <p:spPr>
          <a:xfrm>
            <a:off x="323528" y="105273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ハミルトニアンが運動項とポテンシャル項に分離しているとする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/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/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3AA0E-020E-4A83-9690-FF65E610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/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二回演算すると消える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blipFill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/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/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22D9EF-ECAC-4CDC-8AFC-E2F9757DB69C}"/>
              </a:ext>
            </a:extLst>
          </p:cNvPr>
          <p:cNvSpPr/>
          <p:nvPr/>
        </p:nvSpPr>
        <p:spPr>
          <a:xfrm>
            <a:off x="4355976" y="5229200"/>
            <a:ext cx="115212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/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B01EC1-E08C-48A7-95EE-9649B5558C87}"/>
              </a:ext>
            </a:extLst>
          </p:cNvPr>
          <p:cNvSpPr txBox="1"/>
          <p:nvPr/>
        </p:nvSpPr>
        <p:spPr>
          <a:xfrm>
            <a:off x="251520" y="98072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ハミルトニアンが運動項とポテンシャル項に分かれている時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B6002A-176B-4D7E-AF22-7A4CCD394815}"/>
              </a:ext>
            </a:extLst>
          </p:cNvPr>
          <p:cNvSpPr txBox="1"/>
          <p:nvPr/>
        </p:nvSpPr>
        <p:spPr>
          <a:xfrm>
            <a:off x="5148064" y="6309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だけの関数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A2DC337-46A0-4458-96EA-0EC368EEDCC2}"/>
              </a:ext>
            </a:extLst>
          </p:cNvPr>
          <p:cNvSpPr/>
          <p:nvPr/>
        </p:nvSpPr>
        <p:spPr>
          <a:xfrm>
            <a:off x="3779912" y="5229200"/>
            <a:ext cx="43204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8B1B5-EC04-4E40-965B-8E25BBD89AE1}"/>
              </a:ext>
            </a:extLst>
          </p:cNvPr>
          <p:cNvSpPr txBox="1"/>
          <p:nvPr/>
        </p:nvSpPr>
        <p:spPr>
          <a:xfrm>
            <a:off x="2555776" y="63093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による偏微分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/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演算すると消える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blipFill>
                <a:blip r:embed="rId6"/>
                <a:stretch>
                  <a:fillRect t="-14474" r="-8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/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/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※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も同様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blipFill>
                <a:blip r:embed="rId8"/>
                <a:stretch>
                  <a:fillRect l="-1648" t="-14474" r="-412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94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376DC8-05DD-408B-9BA1-2E29D0E21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/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39AC306-42A1-4D3C-BAF3-764D192104F1}"/>
              </a:ext>
            </a:extLst>
          </p:cNvPr>
          <p:cNvSpPr/>
          <p:nvPr/>
        </p:nvSpPr>
        <p:spPr>
          <a:xfrm>
            <a:off x="3995936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/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A81278-2F3A-409A-93CF-92AAEB9538AC}"/>
              </a:ext>
            </a:extLst>
          </p:cNvPr>
          <p:cNvSpPr/>
          <p:nvPr/>
        </p:nvSpPr>
        <p:spPr>
          <a:xfrm>
            <a:off x="5940152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A22167-3856-4256-A9AE-0488B673B907}"/>
              </a:ext>
            </a:extLst>
          </p:cNvPr>
          <p:cNvSpPr txBox="1"/>
          <p:nvPr/>
        </p:nvSpPr>
        <p:spPr>
          <a:xfrm>
            <a:off x="4139952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ここがゼロなので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E072AA-DBE4-47B5-9988-0D9A41ECD1A0}"/>
              </a:ext>
            </a:extLst>
          </p:cNvPr>
          <p:cNvSpPr txBox="1"/>
          <p:nvPr/>
        </p:nvSpPr>
        <p:spPr>
          <a:xfrm>
            <a:off x="6372200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これ以降全部ゼロ</a:t>
            </a:r>
            <a:endParaRPr kumimoji="1" lang="ja-JP" altLang="en-US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0FB0B77-3B44-4548-9A77-C87DB07DA262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737794" y="2795154"/>
            <a:ext cx="432048" cy="4035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8289740-413C-4BCC-AD69-C8ACB9E8011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6826026" y="2651138"/>
            <a:ext cx="432048" cy="69162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/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/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=1+(−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22D737-08F0-4948-AD89-85B3461AC688}"/>
              </a:ext>
            </a:extLst>
          </p:cNvPr>
          <p:cNvSpPr txBox="1"/>
          <p:nvPr/>
        </p:nvSpPr>
        <p:spPr>
          <a:xfrm>
            <a:off x="467544" y="40050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同様に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/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𝑖h𝐿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400" dirty="0"/>
                  <a:t>は厳密に求められないが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blipFill>
                <a:blip r:embed="rId6"/>
                <a:stretch>
                  <a:fillRect l="-304" t="-14474" r="-60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/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や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は厳密に求めることができる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blipFill>
                <a:blip r:embed="rId7"/>
                <a:stretch>
                  <a:fillRect l="-251" t="-14667" r="-33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9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8CA811-31DA-4E10-BB0D-2B0BB6D31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/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一般に演算子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につい</a:t>
                </a:r>
                <a:r>
                  <a:rPr lang="ja-JP" altLang="en-US" sz="2400" dirty="0"/>
                  <a:t>て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blipFill>
                <a:blip r:embed="rId2"/>
                <a:stretch>
                  <a:fillRect l="-2450" t="-14667" r="-122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/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95DFF-351A-449A-B182-A1B2D0D4E155}"/>
              </a:ext>
            </a:extLst>
          </p:cNvPr>
          <p:cNvSpPr txBox="1"/>
          <p:nvPr/>
        </p:nvSpPr>
        <p:spPr>
          <a:xfrm>
            <a:off x="539552" y="2420888"/>
            <a:ext cx="579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しかし、以下が成り立つ</a:t>
            </a:r>
            <a:r>
              <a:rPr lang="en-US" altLang="ja-JP" sz="2400" dirty="0"/>
              <a:t>(Lie-Trotter</a:t>
            </a:r>
            <a:r>
              <a:rPr lang="ja-JP" altLang="en-US" sz="2400" dirty="0"/>
              <a:t>公式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/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7B1062-328B-4447-9706-C55075E1AEF0}"/>
              </a:ext>
            </a:extLst>
          </p:cNvPr>
          <p:cNvSpPr txBox="1"/>
          <p:nvPr/>
        </p:nvSpPr>
        <p:spPr>
          <a:xfrm>
            <a:off x="611560" y="3789040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有限の</a:t>
            </a:r>
            <a:r>
              <a:rPr lang="en-US" altLang="ja-JP" sz="2400" dirty="0"/>
              <a:t>n</a:t>
            </a:r>
            <a:r>
              <a:rPr lang="ja-JP" altLang="en-US" sz="2400" dirty="0"/>
              <a:t>で止めることで、以下の近似式を得る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/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/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40DC4-1AFD-4E78-859D-DAA7AB3256AB}"/>
              </a:ext>
            </a:extLst>
          </p:cNvPr>
          <p:cNvSpPr txBox="1"/>
          <p:nvPr/>
        </p:nvSpPr>
        <p:spPr>
          <a:xfrm>
            <a:off x="323528" y="47251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一次の公式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B9BE40-B759-4F29-BC9B-BC902D303D3D}"/>
              </a:ext>
            </a:extLst>
          </p:cNvPr>
          <p:cNvSpPr txBox="1"/>
          <p:nvPr/>
        </p:nvSpPr>
        <p:spPr>
          <a:xfrm>
            <a:off x="323528" y="58052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二次の公式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7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42FB7-DB5E-4F4B-9F6F-A44328D5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/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EA0008-2EB4-47BF-BEDA-AACD886BE1B7}"/>
              </a:ext>
            </a:extLst>
          </p:cNvPr>
          <p:cNvSpPr txBox="1"/>
          <p:nvPr/>
        </p:nvSpPr>
        <p:spPr>
          <a:xfrm>
            <a:off x="323528" y="126876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リュービル演算子を二つに分解する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D3A7A0-EF04-4ACC-8D44-E8575A1F0002}"/>
              </a:ext>
            </a:extLst>
          </p:cNvPr>
          <p:cNvSpPr txBox="1"/>
          <p:nvPr/>
        </p:nvSpPr>
        <p:spPr>
          <a:xfrm>
            <a:off x="323528" y="2492896"/>
            <a:ext cx="744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求めたい時間発展演算子を</a:t>
            </a:r>
            <a:r>
              <a:rPr lang="en-US" altLang="ja-JP" sz="2400" dirty="0"/>
              <a:t>Lie-Trotter</a:t>
            </a:r>
            <a:r>
              <a:rPr lang="ja-JP" altLang="en-US" sz="2400" dirty="0"/>
              <a:t>公式で分解する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/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/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/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/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64C9171-0473-4E26-A0B9-C42A7ADB2A7B}"/>
              </a:ext>
            </a:extLst>
          </p:cNvPr>
          <p:cNvCxnSpPr>
            <a:cxnSpLocks/>
          </p:cNvCxnSpPr>
          <p:nvPr/>
        </p:nvCxnSpPr>
        <p:spPr>
          <a:xfrm>
            <a:off x="1835696" y="4509120"/>
            <a:ext cx="30963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/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blipFill>
                <a:blip r:embed="rId7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CADAFA-F749-46A8-B7EC-2E9FF6C87564}"/>
              </a:ext>
            </a:extLst>
          </p:cNvPr>
          <p:cNvCxnSpPr>
            <a:cxnSpLocks/>
          </p:cNvCxnSpPr>
          <p:nvPr/>
        </p:nvCxnSpPr>
        <p:spPr>
          <a:xfrm>
            <a:off x="1763688" y="5517232"/>
            <a:ext cx="532859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/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blipFill>
                <a:blip r:embed="rId8"/>
                <a:stretch>
                  <a:fillRect t="-6557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83706D-FECA-4028-8D44-3FD709C2C2E2}"/>
              </a:ext>
            </a:extLst>
          </p:cNvPr>
          <p:cNvSpPr txBox="1"/>
          <p:nvPr/>
        </p:nvSpPr>
        <p:spPr>
          <a:xfrm>
            <a:off x="2915816" y="45811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一次近似された時間発展演算子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FF1FA4-03B1-46A0-AEF2-22E9CF1B4D23}"/>
              </a:ext>
            </a:extLst>
          </p:cNvPr>
          <p:cNvSpPr txBox="1"/>
          <p:nvPr/>
        </p:nvSpPr>
        <p:spPr>
          <a:xfrm>
            <a:off x="2771800" y="56612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二次近似された時間発展演算子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674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A3EBBF-1C84-4B25-AB60-8550C81BC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C705EA-2801-4881-8297-27EE467DFEA4}"/>
              </a:ext>
            </a:extLst>
          </p:cNvPr>
          <p:cNvSpPr txBox="1"/>
          <p:nvPr/>
        </p:nvSpPr>
        <p:spPr>
          <a:xfrm>
            <a:off x="539552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厳密な時間発展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/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𝑖h𝐿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68C5BA-7EAA-4C41-847C-12C8CC35B9F3}"/>
              </a:ext>
            </a:extLst>
          </p:cNvPr>
          <p:cNvSpPr txBox="1"/>
          <p:nvPr/>
        </p:nvSpPr>
        <p:spPr>
          <a:xfrm>
            <a:off x="539552" y="292494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一次近似された時間発展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/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C2FC63-B6D6-4F5B-AC7E-77D9EF384C50}"/>
              </a:ext>
            </a:extLst>
          </p:cNvPr>
          <p:cNvSpPr/>
          <p:nvPr/>
        </p:nvSpPr>
        <p:spPr>
          <a:xfrm>
            <a:off x="5724128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4201F1E-E123-489E-A618-A750DD5D8BCA}"/>
              </a:ext>
            </a:extLst>
          </p:cNvPr>
          <p:cNvSpPr/>
          <p:nvPr/>
        </p:nvSpPr>
        <p:spPr>
          <a:xfrm>
            <a:off x="3851920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C4077E-90B3-4E68-87D3-6257FD35A47A}"/>
              </a:ext>
            </a:extLst>
          </p:cNvPr>
          <p:cNvSpPr txBox="1"/>
          <p:nvPr/>
        </p:nvSpPr>
        <p:spPr>
          <a:xfrm>
            <a:off x="2987824" y="35010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最初にこれを演算して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2166BADC-E136-4ED9-BA57-3996AC291DE2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5480814" y="3685674"/>
            <a:ext cx="1179418" cy="5354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E4025D-7E7E-4661-A906-EAC84494DF9A}"/>
              </a:ext>
            </a:extLst>
          </p:cNvPr>
          <p:cNvSpPr txBox="1"/>
          <p:nvPr/>
        </p:nvSpPr>
        <p:spPr>
          <a:xfrm>
            <a:off x="5652120" y="51571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次にこれを演算する</a:t>
            </a:r>
            <a:endParaRPr kumimoji="1" lang="ja-JP" altLang="en-US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BABBE49-9CAB-4F66-8A98-A9D2CF01E4E7}"/>
              </a:ext>
            </a:extLst>
          </p:cNvPr>
          <p:cNvCxnSpPr>
            <a:stCxn id="12" idx="1"/>
            <a:endCxn id="8" idx="2"/>
          </p:cNvCxnSpPr>
          <p:nvPr/>
        </p:nvCxnSpPr>
        <p:spPr>
          <a:xfrm rot="10800000">
            <a:off x="4788024" y="4797152"/>
            <a:ext cx="864096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D8DFB3-7B52-42D5-B2A9-1635A2933575}"/>
              </a:ext>
            </a:extLst>
          </p:cNvPr>
          <p:cNvSpPr txBox="1"/>
          <p:nvPr/>
        </p:nvSpPr>
        <p:spPr>
          <a:xfrm>
            <a:off x="539552" y="5805264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このように、指数分解公式で作られた時間発展演算子を使う</a:t>
            </a:r>
            <a:endParaRPr lang="en-US" altLang="ja-JP" sz="2000" dirty="0"/>
          </a:p>
          <a:p>
            <a:r>
              <a:rPr kumimoji="1" lang="ja-JP" altLang="en-US" sz="2000" dirty="0"/>
              <a:t>数値積分法を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シンプレクティック積分法</a:t>
            </a:r>
            <a:r>
              <a:rPr kumimoji="1" lang="ja-JP" altLang="en-US" sz="2000" dirty="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234191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F2EDE9-1A53-4768-9C3D-339AACE1E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/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blipFill>
                <a:blip r:embed="rId2"/>
                <a:stretch>
                  <a:fillRect t="-15116" r="-1594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/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/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/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/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/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それぞれ、お互いを無視して時間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だけ運動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blipFill>
                <a:blip r:embed="rId7"/>
                <a:stretch>
                  <a:fillRect l="-1775" t="-15116" r="-76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/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blipFill>
                <a:blip r:embed="rId8"/>
                <a:stretch>
                  <a:fillRect t="-15116" r="-57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/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/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/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/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blipFill>
                <a:blip r:embed="rId13"/>
                <a:stretch>
                  <a:fillRect l="-552" t="-14474" r="-184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/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blipFill>
                <a:blip r:embed="rId14"/>
                <a:stretch>
                  <a:fillRect l="-554" t="-14474" r="-184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83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55F1E5-9B7A-4DE5-98AC-B4DF9675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3847D-9C74-4AFC-AF76-AC554DB8215F}"/>
              </a:ext>
            </a:extLst>
          </p:cNvPr>
          <p:cNvSpPr txBox="1"/>
          <p:nvPr/>
        </p:nvSpPr>
        <p:spPr>
          <a:xfrm>
            <a:off x="395536" y="11967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調和振動子の場合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/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/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/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blipFill>
                <a:blip r:embed="rId4"/>
                <a:stretch>
                  <a:fillRect l="-432" t="-14474" r="-129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/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blipFill>
                <a:blip r:embed="rId5"/>
                <a:stretch>
                  <a:fillRect l="-433" t="-14474" r="-129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/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二つ</m:t>
                    </m:r>
                  </m:oMath>
                </a14:m>
                <a:r>
                  <a:rPr kumimoji="1" lang="ja-JP" altLang="en-US" sz="2400" dirty="0"/>
                  <a:t>ともかけると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blipFill>
                <a:blip r:embed="rId6"/>
                <a:stretch>
                  <a:fillRect l="-691" t="-14474" r="-253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/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D608D43-08A0-46CC-A6FE-298E8C3187F8}"/>
              </a:ext>
            </a:extLst>
          </p:cNvPr>
          <p:cNvSpPr/>
          <p:nvPr/>
        </p:nvSpPr>
        <p:spPr>
          <a:xfrm>
            <a:off x="4211960" y="5445224"/>
            <a:ext cx="187220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327084-3407-4EE8-B9A7-C4CAE39D17B5}"/>
              </a:ext>
            </a:extLst>
          </p:cNvPr>
          <p:cNvSpPr txBox="1"/>
          <p:nvPr/>
        </p:nvSpPr>
        <p:spPr>
          <a:xfrm>
            <a:off x="5004048" y="638132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行列式が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6732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7AA94D-A94D-4C4D-A74E-CE4F71E9C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への変換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blipFill>
                <a:blip r:embed="rId2"/>
                <a:stretch>
                  <a:fillRect t="-14667" r="-155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/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/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おいて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blipFill>
                <a:blip r:embed="rId4"/>
                <a:stretch>
                  <a:fillRect l="-2586" t="-14667" r="-560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/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B44BCD-8EB3-4913-BD8E-11A8CB86EA2C}"/>
              </a:ext>
            </a:extLst>
          </p:cNvPr>
          <p:cNvSpPr txBox="1"/>
          <p:nvPr/>
        </p:nvSpPr>
        <p:spPr>
          <a:xfrm>
            <a:off x="467544" y="371703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が満たされる時、この変換を</a:t>
            </a:r>
            <a:r>
              <a:rPr lang="ja-JP" altLang="en-US" sz="2400" dirty="0">
                <a:solidFill>
                  <a:srgbClr val="FF0000"/>
                </a:solidFill>
              </a:rPr>
              <a:t>シンプレクティック変換</a:t>
            </a:r>
            <a:r>
              <a:rPr lang="ja-JP" altLang="en-US" sz="2400" dirty="0"/>
              <a:t>と呼ぶ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/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CABDB7-15A0-4F08-84E8-3CF9F6AFC55D}"/>
              </a:ext>
            </a:extLst>
          </p:cNvPr>
          <p:cNvSpPr txBox="1"/>
          <p:nvPr/>
        </p:nvSpPr>
        <p:spPr>
          <a:xfrm>
            <a:off x="5508104" y="465313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であるから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41F6A1-65FF-4AA4-906C-BCAC835F40D1}"/>
              </a:ext>
            </a:extLst>
          </p:cNvPr>
          <p:cNvSpPr txBox="1"/>
          <p:nvPr/>
        </p:nvSpPr>
        <p:spPr>
          <a:xfrm>
            <a:off x="467544" y="5733256"/>
            <a:ext cx="750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シンプレクティック変換とは、変換のヤコビアンが</a:t>
            </a:r>
            <a:r>
              <a:rPr lang="en-US" altLang="ja-JP" sz="2000" dirty="0"/>
              <a:t>1</a:t>
            </a:r>
            <a:r>
              <a:rPr lang="ja-JP" altLang="en-US" sz="2000" dirty="0"/>
              <a:t>であること</a:t>
            </a: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448053-1048-48A8-A70A-20C8CF6A8ADF}"/>
              </a:ext>
            </a:extLst>
          </p:cNvPr>
          <p:cNvSpPr txBox="1"/>
          <p:nvPr/>
        </p:nvSpPr>
        <p:spPr>
          <a:xfrm>
            <a:off x="2699792" y="6237312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時間発展演算子を行列表示したときの行列式が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157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05F20F5-20BB-4600-B00D-1E6894304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/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blipFill>
                <a:blip r:embed="rId2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DF67B-66BE-42DF-B1E9-8AF9E5D2E468}"/>
              </a:ext>
            </a:extLst>
          </p:cNvPr>
          <p:cNvSpPr txBox="1"/>
          <p:nvPr/>
        </p:nvSpPr>
        <p:spPr>
          <a:xfrm>
            <a:off x="323528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二次の指数分解公式</a:t>
            </a:r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173856-F937-47E5-B218-094F49182BC3}"/>
              </a:ext>
            </a:extLst>
          </p:cNvPr>
          <p:cNvCxnSpPr/>
          <p:nvPr/>
        </p:nvCxnSpPr>
        <p:spPr>
          <a:xfrm>
            <a:off x="56521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CE46F73-F42F-474B-8719-4D1737B93898}"/>
              </a:ext>
            </a:extLst>
          </p:cNvPr>
          <p:cNvCxnSpPr>
            <a:cxnSpLocks/>
          </p:cNvCxnSpPr>
          <p:nvPr/>
        </p:nvCxnSpPr>
        <p:spPr>
          <a:xfrm>
            <a:off x="3923928" y="2132856"/>
            <a:ext cx="158417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14F7BDC-FECC-4B49-8B99-914426F2C9B6}"/>
              </a:ext>
            </a:extLst>
          </p:cNvPr>
          <p:cNvCxnSpPr>
            <a:cxnSpLocks/>
          </p:cNvCxnSpPr>
          <p:nvPr/>
        </p:nvCxnSpPr>
        <p:spPr>
          <a:xfrm>
            <a:off x="20517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E17E13-A1AF-4901-BDA2-FFCACCD6876A}"/>
              </a:ext>
            </a:extLst>
          </p:cNvPr>
          <p:cNvSpPr txBox="1"/>
          <p:nvPr/>
        </p:nvSpPr>
        <p:spPr>
          <a:xfrm>
            <a:off x="6481470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295ADF-F79E-4663-9BE2-9588B43A2ECE}"/>
              </a:ext>
            </a:extLst>
          </p:cNvPr>
          <p:cNvSpPr txBox="1"/>
          <p:nvPr/>
        </p:nvSpPr>
        <p:spPr>
          <a:xfrm>
            <a:off x="4537254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5A3D5-7AE6-4A7C-A8E4-04DBB335E08A}"/>
              </a:ext>
            </a:extLst>
          </p:cNvPr>
          <p:cNvSpPr txBox="1"/>
          <p:nvPr/>
        </p:nvSpPr>
        <p:spPr>
          <a:xfrm>
            <a:off x="2987824" y="22048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FC526-2F00-44FB-909D-F56FEBBFA3BC}"/>
              </a:ext>
            </a:extLst>
          </p:cNvPr>
          <p:cNvSpPr txBox="1"/>
          <p:nvPr/>
        </p:nvSpPr>
        <p:spPr>
          <a:xfrm>
            <a:off x="755576" y="28529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/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C537DF-283D-49CE-A41D-7B7014A6466B}"/>
              </a:ext>
            </a:extLst>
          </p:cNvPr>
          <p:cNvSpPr txBox="1"/>
          <p:nvPr/>
        </p:nvSpPr>
        <p:spPr>
          <a:xfrm>
            <a:off x="755576" y="4149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/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6068D6-FD9F-485C-AF21-4B8183D6A903}"/>
              </a:ext>
            </a:extLst>
          </p:cNvPr>
          <p:cNvSpPr txBox="1"/>
          <p:nvPr/>
        </p:nvSpPr>
        <p:spPr>
          <a:xfrm>
            <a:off x="755576" y="54452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/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/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現在の力がそのまま続いたとして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blipFill>
                <a:blip r:embed="rId6"/>
                <a:stretch>
                  <a:fillRect l="-900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/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(1)</a:t>
                </a:r>
                <a:r>
                  <a:rPr lang="ja-JP" altLang="en-US" dirty="0"/>
                  <a:t>で得た速度がそのまま続いたとして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dirty="0"/>
                  <a:t>だけ時間をすすめる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blipFill>
                <a:blip r:embed="rId7"/>
                <a:stretch>
                  <a:fillRect l="-766" t="-13333" r="-96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(2)</a:t>
                </a:r>
                <a:r>
                  <a:rPr lang="ja-JP" altLang="en-US" dirty="0"/>
                  <a:t>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blipFill>
                <a:blip r:embed="rId8"/>
                <a:stretch>
                  <a:fillRect l="-857" t="-11475" r="-21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2018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D559DE-25A4-4DBB-9E63-4E2334B4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/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/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:a16="http://schemas.microsoft.com/office/drawing/2014/main" id="{C46A1D83-9111-422F-8CF8-9DFE7AF6AAB8}"/>
              </a:ext>
            </a:extLst>
          </p:cNvPr>
          <p:cNvSpPr/>
          <p:nvPr/>
        </p:nvSpPr>
        <p:spPr>
          <a:xfrm>
            <a:off x="683568" y="1052736"/>
            <a:ext cx="360040" cy="208823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/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kumimoji="1" lang="ja-JP" altLang="en-US" sz="2400" dirty="0"/>
                  <a:t>を消去して整理する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Velocity Verlet</a:t>
                </a:r>
                <a:r>
                  <a:rPr lang="ja-JP" altLang="en-US" sz="2400" dirty="0"/>
                  <a:t>公式を得る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blipFill>
                <a:blip r:embed="rId5"/>
                <a:stretch>
                  <a:fillRect l="-224" t="-14667" r="-149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/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/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8D5AC19-5C4D-42FA-AA66-72D40D763A34}"/>
              </a:ext>
            </a:extLst>
          </p:cNvPr>
          <p:cNvSpPr/>
          <p:nvPr/>
        </p:nvSpPr>
        <p:spPr>
          <a:xfrm>
            <a:off x="899592" y="4149080"/>
            <a:ext cx="360040" cy="15841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215C5D-3CBD-4462-93D8-56DDEEE6B932}"/>
              </a:ext>
            </a:extLst>
          </p:cNvPr>
          <p:cNvSpPr txBox="1"/>
          <p:nvPr/>
        </p:nvSpPr>
        <p:spPr>
          <a:xfrm>
            <a:off x="899592" y="6093296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lang="ja-JP" altLang="en-US" sz="2400" dirty="0"/>
              <a:t>法は、シンプレクティック積分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4333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ACF969-71B9-4C9E-8230-8E050926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シンプレクティック積分のまとめ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/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数値積分とは、現在時刻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から、時刻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得る写像</a:t>
                </a:r>
                <a:r>
                  <a:rPr lang="ja-JP" altLang="en-US" sz="2400" dirty="0"/>
                  <a:t>である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写像を表す変換のヤコビアンが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であるとき、位相空間の体積が保存される。このような</a:t>
                </a:r>
                <a:r>
                  <a:rPr kumimoji="1" lang="ja-JP" altLang="en-US" sz="2400" dirty="0"/>
                  <a:t>写像を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シンプレクティック写像</a:t>
                </a:r>
                <a:r>
                  <a:rPr kumimoji="1"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変換</a:t>
                </a:r>
                <a:r>
                  <a:rPr lang="ja-JP" altLang="en-US" sz="2400" dirty="0"/>
                  <a:t>がシンプレクティック写像であるような数値積分法を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シンプレクティック積分</a:t>
                </a:r>
                <a:r>
                  <a:rPr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シンプレクティック積分は、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Lie-Trotter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の指数分解公式</a:t>
                </a:r>
                <a:r>
                  <a:rPr kumimoji="1" lang="ja-JP" altLang="en-US" sz="2400" dirty="0"/>
                  <a:t>から構築できる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blipFill>
                <a:blip r:embed="rId2"/>
                <a:stretch>
                  <a:fillRect l="-1078" t="-1964" r="-154" b="-2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DF6E4C3-3DA7-4A67-9A06-F1D89D5136A9}"/>
              </a:ext>
            </a:extLst>
          </p:cNvPr>
          <p:cNvGrpSpPr/>
          <p:nvPr/>
        </p:nvGrpSpPr>
        <p:grpSpPr>
          <a:xfrm>
            <a:off x="5292080" y="4509120"/>
            <a:ext cx="2213992" cy="1800200"/>
            <a:chOff x="3275856" y="1772816"/>
            <a:chExt cx="2213992" cy="180020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D0E84A0-8516-4497-BFA3-BA7E3A389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1772816"/>
              <a:ext cx="0" cy="1800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3124FC7-61A3-469F-8734-DA385708288A}"/>
                </a:ext>
              </a:extLst>
            </p:cNvPr>
            <p:cNvCxnSpPr/>
            <p:nvPr/>
          </p:nvCxnSpPr>
          <p:spPr>
            <a:xfrm>
              <a:off x="3275856" y="3356992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68E1D36-B8FD-4C53-B168-061DF10F8D03}"/>
                </a:ext>
              </a:extLst>
            </p:cNvPr>
            <p:cNvSpPr/>
            <p:nvPr/>
          </p:nvSpPr>
          <p:spPr>
            <a:xfrm>
              <a:off x="457200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B4F05A8-B546-41E8-A3E7-6857B134BC95}"/>
                </a:ext>
              </a:extLst>
            </p:cNvPr>
            <p:cNvSpPr/>
            <p:nvPr/>
          </p:nvSpPr>
          <p:spPr>
            <a:xfrm>
              <a:off x="4283968" y="2492896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/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09" r="-5217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/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09" r="-12174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AAAFA96-F057-4AF3-A9B5-E74CA48A24E1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4427984" y="2636912"/>
              <a:ext cx="216024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/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8159</TotalTime>
  <Words>5011</Words>
  <Application>Microsoft Macintosh PowerPoint</Application>
  <PresentationFormat>画面に合わせる (4:3)</PresentationFormat>
  <Paragraphs>766</Paragraphs>
  <Slides>85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985</cp:revision>
  <dcterms:created xsi:type="dcterms:W3CDTF">2019-01-02T05:23:01Z</dcterms:created>
  <dcterms:modified xsi:type="dcterms:W3CDTF">2023-08-18T10:29:49Z</dcterms:modified>
</cp:coreProperties>
</file>