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6"/>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1" r:id="rId44"/>
    <p:sldId id="380" r:id="rId45"/>
    <p:sldId id="382" r:id="rId46"/>
    <p:sldId id="383" r:id="rId47"/>
    <p:sldId id="384" r:id="rId48"/>
    <p:sldId id="385" r:id="rId49"/>
    <p:sldId id="394" r:id="rId50"/>
    <p:sldId id="386" r:id="rId51"/>
    <p:sldId id="387" r:id="rId52"/>
    <p:sldId id="388" r:id="rId53"/>
    <p:sldId id="389" r:id="rId54"/>
    <p:sldId id="390" r:id="rId55"/>
    <p:sldId id="391" r:id="rId56"/>
    <p:sldId id="392" r:id="rId57"/>
    <p:sldId id="393" r:id="rId58"/>
    <p:sldId id="395" r:id="rId59"/>
    <p:sldId id="396" r:id="rId60"/>
    <p:sldId id="397" r:id="rId61"/>
    <p:sldId id="398" r:id="rId62"/>
    <p:sldId id="399" r:id="rId63"/>
    <p:sldId id="400" r:id="rId64"/>
    <p:sldId id="401" r:id="rId6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59" d="100"/>
          <a:sy n="59" d="100"/>
        </p:scale>
        <p:origin x="146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exi</a:t>
            </a:r>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44</a:t>
            </a:fld>
            <a:endParaRPr kumimoji="1" lang="ja-JP" altLang="en-US"/>
          </a:p>
        </p:txBody>
      </p:sp>
    </p:spTree>
    <p:extLst>
      <p:ext uri="{BB962C8B-B14F-4D97-AF65-F5344CB8AC3E}">
        <p14:creationId xmlns:p14="http://schemas.microsoft.com/office/powerpoint/2010/main" val="419360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tiff"/><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51.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1010.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52.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3.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5" Type="http://schemas.openxmlformats.org/officeDocument/2006/relationships/image" Target="../media/image118.png"/><Relationship Id="rId4" Type="http://schemas.openxmlformats.org/officeDocument/2006/relationships/image" Target="../media/image117.png"/></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s>
</file>

<file path=ppt/slides/_rels/slide5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5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4" Type="http://schemas.openxmlformats.org/officeDocument/2006/relationships/image" Target="../media/image1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1.xml"/><Relationship Id="rId5" Type="http://schemas.openxmlformats.org/officeDocument/2006/relationships/image" Target="../media/image132.png"/><Relationship Id="rId4" Type="http://schemas.openxmlformats.org/officeDocument/2006/relationships/image" Target="../media/image13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23.png"/><Relationship Id="rId1" Type="http://schemas.openxmlformats.org/officeDocument/2006/relationships/slideLayout" Target="../slideLayouts/slideLayout1.xml"/><Relationship Id="rId5" Type="http://schemas.openxmlformats.org/officeDocument/2006/relationships/image" Target="../media/image141.png"/><Relationship Id="rId4" Type="http://schemas.openxmlformats.org/officeDocument/2006/relationships/image" Target="../media/image140.png"/></Relationships>
</file>

<file path=ppt/slides/_rels/slide62.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6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誤差解析と不偏推定量</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xmlns="">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1196752"/>
                <a:ext cx="8568951" cy="483209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xmlns="">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1196752"/>
                <a:ext cx="8568951" cy="4832092"/>
              </a:xfrm>
              <a:prstGeom prst="rect">
                <a:avLst/>
              </a:prstGeom>
              <a:blipFill>
                <a:blip r:embed="rId2"/>
                <a:stretch>
                  <a:fillRect l="-1281" t="-1261" r="-4413" b="-2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エラーバーとは何か、どのような性質を持つかを理解する</a:t>
            </a:r>
            <a:endParaRPr lang="en-US" altLang="ja-JP" sz="2800" dirty="0"/>
          </a:p>
          <a:p>
            <a:pPr marL="571500" indent="-571500">
              <a:buFont typeface="Arial" panose="020B0604020202020204" pitchFamily="34" charset="0"/>
              <a:buChar char="•"/>
            </a:pPr>
            <a:r>
              <a:rPr lang="ja-JP" altLang="en-US" sz="2800" dirty="0"/>
              <a:t>統計誤差と系統誤差について理解する</a:t>
            </a:r>
            <a:endParaRPr lang="en-US" altLang="ja-JP" sz="2800" dirty="0"/>
          </a:p>
          <a:p>
            <a:pPr marL="571500" indent="-571500">
              <a:buFont typeface="Arial" panose="020B0604020202020204" pitchFamily="34" charset="0"/>
              <a:buChar char="•"/>
            </a:pPr>
            <a:r>
              <a:rPr lang="ja-JP" altLang="en-US" sz="2800" dirty="0"/>
              <a:t>系統</a:t>
            </a:r>
            <a:r>
              <a:rPr kumimoji="1" lang="ja-JP" altLang="en-US" sz="2800" dirty="0"/>
              <a:t>誤差を除去する</a:t>
            </a:r>
            <a:r>
              <a:rPr kumimoji="1" lang="en-US" altLang="ja-JP" sz="2800" dirty="0"/>
              <a:t>(Jackknife</a:t>
            </a:r>
            <a:r>
              <a:rPr kumimoji="1" lang="ja-JP" altLang="en-US" sz="2800" dirty="0"/>
              <a:t>法</a:t>
            </a:r>
            <a:r>
              <a:rPr kumimoji="1" lang="en-US" altLang="ja-JP" sz="2800" dirty="0"/>
              <a:t>)</a:t>
            </a: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949280"/>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890886" y="2708920"/>
                <a:ext cx="3244158"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890886" y="2708920"/>
                <a:ext cx="3244158"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xmlns="">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xmlns="">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251520" y="5805264"/>
            <a:ext cx="8392041" cy="400110"/>
          </a:xfrm>
          <a:prstGeom prst="rect">
            <a:avLst/>
          </a:prstGeom>
          <a:noFill/>
          <a:ln>
            <a:solidFill>
              <a:schemeClr val="tx1"/>
            </a:solidFill>
          </a:ln>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43821C-FB17-4506-831E-E99325D0477C}"/>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129792A2-816F-4E1C-8E37-183A071112F5}"/>
              </a:ext>
            </a:extLst>
          </p:cNvPr>
          <p:cNvSpPr/>
          <p:nvPr/>
        </p:nvSpPr>
        <p:spPr>
          <a:xfrm>
            <a:off x="971600" y="1628800"/>
            <a:ext cx="720080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F4642D-C73B-404D-845D-BCE69D91B784}"/>
              </a:ext>
            </a:extLst>
          </p:cNvPr>
          <p:cNvSpPr txBox="1"/>
          <p:nvPr/>
        </p:nvSpPr>
        <p:spPr>
          <a:xfrm>
            <a:off x="899592" y="1196752"/>
            <a:ext cx="2449710" cy="400110"/>
          </a:xfrm>
          <a:prstGeom prst="rect">
            <a:avLst/>
          </a:prstGeom>
          <a:noFill/>
        </p:spPr>
        <p:txBody>
          <a:bodyPr wrap="none" rtlCol="0">
            <a:spAutoFit/>
          </a:bodyPr>
          <a:lstStyle/>
          <a:p>
            <a:r>
              <a:rPr lang="en-US" altLang="ja-JP" sz="2000" dirty="0"/>
              <a:t>M</a:t>
            </a:r>
            <a:r>
              <a:rPr lang="ja-JP" altLang="en-US" sz="2000" dirty="0"/>
              <a:t>個のデータがある</a:t>
            </a:r>
            <a:endParaRPr kumimoji="1" lang="ja-JP" altLang="en-US" sz="2000" dirty="0"/>
          </a:p>
        </p:txBody>
      </p:sp>
      <p:sp>
        <p:nvSpPr>
          <p:cNvPr id="7" name="テキスト ボックス 6">
            <a:extLst>
              <a:ext uri="{FF2B5EF4-FFF2-40B4-BE49-F238E27FC236}">
                <a16:creationId xmlns:a16="http://schemas.microsoft.com/office/drawing/2014/main" id="{98880F17-2BE2-45A0-ADE0-9BD5118F13A7}"/>
              </a:ext>
            </a:extLst>
          </p:cNvPr>
          <p:cNvSpPr txBox="1"/>
          <p:nvPr/>
        </p:nvSpPr>
        <p:spPr>
          <a:xfrm>
            <a:off x="971600" y="2761764"/>
            <a:ext cx="4501553" cy="400110"/>
          </a:xfrm>
          <a:prstGeom prst="rect">
            <a:avLst/>
          </a:prstGeom>
          <a:noFill/>
        </p:spPr>
        <p:txBody>
          <a:bodyPr wrap="none" rtlCol="0">
            <a:spAutoFit/>
          </a:bodyPr>
          <a:lstStyle/>
          <a:p>
            <a:r>
              <a:rPr lang="ja-JP" altLang="en-US" sz="2000" dirty="0"/>
              <a:t>それを</a:t>
            </a:r>
            <a:r>
              <a:rPr lang="en-US" altLang="ja-JP" sz="2000" dirty="0"/>
              <a:t>N</a:t>
            </a:r>
            <a:r>
              <a:rPr lang="ja-JP" altLang="en-US" sz="2000" dirty="0"/>
              <a:t>個ずつのブロックに分割する</a:t>
            </a:r>
            <a:endParaRPr kumimoji="1" lang="ja-JP" altLang="en-US" sz="2000" dirty="0"/>
          </a:p>
        </p:txBody>
      </p:sp>
      <p:sp>
        <p:nvSpPr>
          <p:cNvPr id="8" name="正方形/長方形 7">
            <a:extLst>
              <a:ext uri="{FF2B5EF4-FFF2-40B4-BE49-F238E27FC236}">
                <a16:creationId xmlns:a16="http://schemas.microsoft.com/office/drawing/2014/main" id="{5EC9B545-FBDD-4235-82CC-58ADE403840A}"/>
              </a:ext>
            </a:extLst>
          </p:cNvPr>
          <p:cNvSpPr/>
          <p:nvPr/>
        </p:nvSpPr>
        <p:spPr>
          <a:xfrm>
            <a:off x="9716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8B72027-17C4-47DB-A487-772B69B4A1C6}"/>
              </a:ext>
            </a:extLst>
          </p:cNvPr>
          <p:cNvSpPr/>
          <p:nvPr/>
        </p:nvSpPr>
        <p:spPr>
          <a:xfrm>
            <a:off x="16916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7AAE71C-DC8A-4A09-8B64-6D59CC92C0F9}"/>
              </a:ext>
            </a:extLst>
          </p:cNvPr>
          <p:cNvSpPr/>
          <p:nvPr/>
        </p:nvSpPr>
        <p:spPr>
          <a:xfrm>
            <a:off x="24117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EFA20-CE4E-4614-8616-C5E2CEC820BD}"/>
              </a:ext>
            </a:extLst>
          </p:cNvPr>
          <p:cNvSpPr/>
          <p:nvPr/>
        </p:nvSpPr>
        <p:spPr>
          <a:xfrm>
            <a:off x="31318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A5E30EC-DE1F-457D-AD37-7A48DC54C714}"/>
              </a:ext>
            </a:extLst>
          </p:cNvPr>
          <p:cNvSpPr/>
          <p:nvPr/>
        </p:nvSpPr>
        <p:spPr>
          <a:xfrm>
            <a:off x="38519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02A0BD-D291-4B8F-8AD3-47E08968C9B3}"/>
              </a:ext>
            </a:extLst>
          </p:cNvPr>
          <p:cNvSpPr/>
          <p:nvPr/>
        </p:nvSpPr>
        <p:spPr>
          <a:xfrm>
            <a:off x="45720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F378A82-116D-4C5D-B0A5-E9230F059C89}"/>
              </a:ext>
            </a:extLst>
          </p:cNvPr>
          <p:cNvSpPr/>
          <p:nvPr/>
        </p:nvSpPr>
        <p:spPr>
          <a:xfrm>
            <a:off x="52920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6BE6C93-C62B-4EC1-8E8B-91541063776E}"/>
              </a:ext>
            </a:extLst>
          </p:cNvPr>
          <p:cNvSpPr/>
          <p:nvPr/>
        </p:nvSpPr>
        <p:spPr>
          <a:xfrm>
            <a:off x="60121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77D5BB-D928-44DC-858F-A7F1B1E6BDB6}"/>
              </a:ext>
            </a:extLst>
          </p:cNvPr>
          <p:cNvSpPr/>
          <p:nvPr/>
        </p:nvSpPr>
        <p:spPr>
          <a:xfrm>
            <a:off x="67322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0DDF48-D24A-4EE8-914D-CDB8981C091F}"/>
              </a:ext>
            </a:extLst>
          </p:cNvPr>
          <p:cNvSpPr/>
          <p:nvPr/>
        </p:nvSpPr>
        <p:spPr>
          <a:xfrm>
            <a:off x="74523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DE6FE78-B622-41B7-B442-CD177C68F0A2}"/>
              </a:ext>
            </a:extLst>
          </p:cNvPr>
          <p:cNvCxnSpPr/>
          <p:nvPr/>
        </p:nvCxnSpPr>
        <p:spPr>
          <a:xfrm>
            <a:off x="971600" y="3769876"/>
            <a:ext cx="720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F85B66E2-BB46-4F85-A8CD-899C01F52BCF}"/>
                  </a:ext>
                </a:extLst>
              </p:cNvPr>
              <p:cNvSpPr/>
              <p:nvPr/>
            </p:nvSpPr>
            <p:spPr>
              <a:xfrm>
                <a:off x="1043608" y="3697868"/>
                <a:ext cx="5557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F85B66E2-BB46-4F85-A8CD-899C01F52BCF}"/>
                  </a:ext>
                </a:extLst>
              </p:cNvPr>
              <p:cNvSpPr>
                <a:spLocks noRot="1" noChangeAspect="1" noMove="1" noResize="1" noEditPoints="1" noAdjustHandles="1" noChangeArrowheads="1" noChangeShapeType="1" noTextEdit="1"/>
              </p:cNvSpPr>
              <p:nvPr/>
            </p:nvSpPr>
            <p:spPr>
              <a:xfrm>
                <a:off x="1043608" y="3697868"/>
                <a:ext cx="555729" cy="523220"/>
              </a:xfrm>
              <a:prstGeom prst="rect">
                <a:avLst/>
              </a:prstGeom>
              <a:blipFill>
                <a:blip r:embed="rId2"/>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B9358E96-E1DA-4E2C-8A89-E1AA0BD1FA4C}"/>
              </a:ext>
            </a:extLst>
          </p:cNvPr>
          <p:cNvSpPr/>
          <p:nvPr/>
        </p:nvSpPr>
        <p:spPr>
          <a:xfrm>
            <a:off x="9716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D0A2CFD-37E6-472E-8B38-C47D218FF4EA}"/>
              </a:ext>
            </a:extLst>
          </p:cNvPr>
          <p:cNvSpPr/>
          <p:nvPr/>
        </p:nvSpPr>
        <p:spPr>
          <a:xfrm>
            <a:off x="16916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690D3C7-D81F-4998-B6AC-0C44CF6CD53C}"/>
              </a:ext>
            </a:extLst>
          </p:cNvPr>
          <p:cNvSpPr/>
          <p:nvPr/>
        </p:nvSpPr>
        <p:spPr>
          <a:xfrm>
            <a:off x="24117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368200A-D915-40CE-954A-6F25D0F1ADF9}"/>
              </a:ext>
            </a:extLst>
          </p:cNvPr>
          <p:cNvSpPr/>
          <p:nvPr/>
        </p:nvSpPr>
        <p:spPr>
          <a:xfrm>
            <a:off x="31318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1C466BF-FEFD-4B23-AAA2-22ECB92BBCB1}"/>
              </a:ext>
            </a:extLst>
          </p:cNvPr>
          <p:cNvSpPr/>
          <p:nvPr/>
        </p:nvSpPr>
        <p:spPr>
          <a:xfrm>
            <a:off x="38519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D89D32D-70A4-45A1-BE6D-CFA7B6C8F385}"/>
              </a:ext>
            </a:extLst>
          </p:cNvPr>
          <p:cNvSpPr/>
          <p:nvPr/>
        </p:nvSpPr>
        <p:spPr>
          <a:xfrm>
            <a:off x="45720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1D742D6-2553-4DDD-A62B-A357921F5B59}"/>
              </a:ext>
            </a:extLst>
          </p:cNvPr>
          <p:cNvSpPr/>
          <p:nvPr/>
        </p:nvSpPr>
        <p:spPr>
          <a:xfrm>
            <a:off x="52920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7DA240F-B662-4418-B3C0-06F2D423D7F3}"/>
              </a:ext>
            </a:extLst>
          </p:cNvPr>
          <p:cNvSpPr/>
          <p:nvPr/>
        </p:nvSpPr>
        <p:spPr>
          <a:xfrm>
            <a:off x="60121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C1FB815-803E-48EA-807E-BEA41FFC0F08}"/>
              </a:ext>
            </a:extLst>
          </p:cNvPr>
          <p:cNvSpPr/>
          <p:nvPr/>
        </p:nvSpPr>
        <p:spPr>
          <a:xfrm>
            <a:off x="67322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CD5E892-0195-4896-B82B-63EB2A6409F8}"/>
              </a:ext>
            </a:extLst>
          </p:cNvPr>
          <p:cNvSpPr/>
          <p:nvPr/>
        </p:nvSpPr>
        <p:spPr>
          <a:xfrm>
            <a:off x="74523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5ECC05-E6CF-439A-8CDD-AE11ABBD5246}"/>
                  </a:ext>
                </a:extLst>
              </p:cNvPr>
              <p:cNvSpPr/>
              <p:nvPr/>
            </p:nvSpPr>
            <p:spPr>
              <a:xfrm>
                <a:off x="7377313" y="4653136"/>
                <a:ext cx="939103"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sub>
                      </m:sSub>
                    </m:oMath>
                  </m:oMathPara>
                </a14:m>
                <a:endParaRPr lang="ja-JP" altLang="en-US" sz="2400" dirty="0"/>
              </a:p>
            </p:txBody>
          </p:sp>
        </mc:Choice>
        <mc:Fallback xmlns="">
          <p:sp>
            <p:nvSpPr>
              <p:cNvPr id="31" name="正方形/長方形 30">
                <a:extLst>
                  <a:ext uri="{FF2B5EF4-FFF2-40B4-BE49-F238E27FC236}">
                    <a16:creationId xmlns:a16="http://schemas.microsoft.com/office/drawing/2014/main" id="{FA5ECC05-E6CF-439A-8CDD-AE11ABBD5246}"/>
                  </a:ext>
                </a:extLst>
              </p:cNvPr>
              <p:cNvSpPr>
                <a:spLocks noRot="1" noChangeAspect="1" noMove="1" noResize="1" noEditPoints="1" noAdjustHandles="1" noChangeArrowheads="1" noChangeShapeType="1" noTextEdit="1"/>
              </p:cNvSpPr>
              <p:nvPr/>
            </p:nvSpPr>
            <p:spPr>
              <a:xfrm>
                <a:off x="7377313" y="4653136"/>
                <a:ext cx="939103" cy="494815"/>
              </a:xfrm>
              <a:prstGeom prst="rect">
                <a:avLst/>
              </a:prstGeom>
              <a:blipFill>
                <a:blip r:embed="rId3"/>
                <a:stretch>
                  <a:fillRect b="-123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66B366DB-3004-4F7E-A896-8CE3BAD2DFDB}"/>
                  </a:ext>
                </a:extLst>
              </p:cNvPr>
              <p:cNvSpPr/>
              <p:nvPr/>
            </p:nvSpPr>
            <p:spPr>
              <a:xfrm>
                <a:off x="1043608" y="4633972"/>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66B366DB-3004-4F7E-A896-8CE3BAD2DFDB}"/>
                  </a:ext>
                </a:extLst>
              </p:cNvPr>
              <p:cNvSpPr>
                <a:spLocks noRot="1" noChangeAspect="1" noMove="1" noResize="1" noEditPoints="1" noAdjustHandles="1" noChangeArrowheads="1" noChangeShapeType="1" noTextEdit="1"/>
              </p:cNvSpPr>
              <p:nvPr/>
            </p:nvSpPr>
            <p:spPr>
              <a:xfrm>
                <a:off x="1043608" y="4633972"/>
                <a:ext cx="64011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7D58F050-1E43-4E55-84BD-DAD0A7322896}"/>
                  </a:ext>
                </a:extLst>
              </p:cNvPr>
              <p:cNvSpPr/>
              <p:nvPr/>
            </p:nvSpPr>
            <p:spPr>
              <a:xfrm>
                <a:off x="1763688" y="4633972"/>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33" name="正方形/長方形 32">
                <a:extLst>
                  <a:ext uri="{FF2B5EF4-FFF2-40B4-BE49-F238E27FC236}">
                    <a16:creationId xmlns:a16="http://schemas.microsoft.com/office/drawing/2014/main" id="{7D58F050-1E43-4E55-84BD-DAD0A7322896}"/>
                  </a:ext>
                </a:extLst>
              </p:cNvPr>
              <p:cNvSpPr>
                <a:spLocks noRot="1" noChangeAspect="1" noMove="1" noResize="1" noEditPoints="1" noAdjustHandles="1" noChangeArrowheads="1" noChangeShapeType="1" noTextEdit="1"/>
              </p:cNvSpPr>
              <p:nvPr/>
            </p:nvSpPr>
            <p:spPr>
              <a:xfrm>
                <a:off x="1763688" y="4633972"/>
                <a:ext cx="648383" cy="523220"/>
              </a:xfrm>
              <a:prstGeom prst="rect">
                <a:avLst/>
              </a:prstGeom>
              <a:blipFill>
                <a:blip r:embed="rId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401084-09A5-4491-A760-AE41ADDBF728}"/>
              </a:ext>
            </a:extLst>
          </p:cNvPr>
          <p:cNvSpPr txBox="1"/>
          <p:nvPr/>
        </p:nvSpPr>
        <p:spPr>
          <a:xfrm>
            <a:off x="971600" y="4273932"/>
            <a:ext cx="4801314" cy="400110"/>
          </a:xfrm>
          <a:prstGeom prst="rect">
            <a:avLst/>
          </a:prstGeom>
          <a:noFill/>
        </p:spPr>
        <p:txBody>
          <a:bodyPr wrap="none" rtlCol="0">
            <a:spAutoFit/>
          </a:bodyPr>
          <a:lstStyle/>
          <a:p>
            <a:r>
              <a:rPr kumimoji="1" lang="ja-JP" altLang="en-US" sz="2000" dirty="0"/>
              <a:t>それぞれのブロックで期待値を計算する</a:t>
            </a:r>
          </a:p>
        </p:txBody>
      </p:sp>
      <p:sp>
        <p:nvSpPr>
          <p:cNvPr id="35" name="テキスト ボックス 34">
            <a:extLst>
              <a:ext uri="{FF2B5EF4-FFF2-40B4-BE49-F238E27FC236}">
                <a16:creationId xmlns:a16="http://schemas.microsoft.com/office/drawing/2014/main" id="{5418FB4C-5764-4CFF-A1F3-F3892DCC9DA0}"/>
              </a:ext>
            </a:extLst>
          </p:cNvPr>
          <p:cNvSpPr txBox="1"/>
          <p:nvPr/>
        </p:nvSpPr>
        <p:spPr>
          <a:xfrm>
            <a:off x="1187624" y="5445224"/>
            <a:ext cx="3262432" cy="400110"/>
          </a:xfrm>
          <a:prstGeom prst="rect">
            <a:avLst/>
          </a:prstGeom>
          <a:noFill/>
        </p:spPr>
        <p:txBody>
          <a:bodyPr wrap="none" rtlCol="0">
            <a:spAutoFit/>
          </a:bodyPr>
          <a:lstStyle/>
          <a:p>
            <a:r>
              <a:rPr kumimoji="1" lang="ja-JP" altLang="en-US" sz="2000" dirty="0"/>
              <a:t>期待値の期待値を計算する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FA44F56-E062-4198-AAE4-5E17998C1DB4}"/>
                  </a:ext>
                </a:extLst>
              </p:cNvPr>
              <p:cNvSpPr txBox="1"/>
              <p:nvPr/>
            </p:nvSpPr>
            <p:spPr>
              <a:xfrm>
                <a:off x="4572000" y="5157192"/>
                <a:ext cx="211429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𝜇</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𝑁</m:t>
                          </m:r>
                        </m:num>
                        <m:den>
                          <m:r>
                            <a:rPr kumimoji="1" lang="en-US" altLang="ja-JP" sz="2400" b="0" i="1" smtClean="0">
                              <a:latin typeface="Cambria Math" panose="02040503050406030204" pitchFamily="18" charset="0"/>
                            </a:rPr>
                            <m:t>𝑀</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36" name="テキスト ボックス 35">
                <a:extLst>
                  <a:ext uri="{FF2B5EF4-FFF2-40B4-BE49-F238E27FC236}">
                    <a16:creationId xmlns:a16="http://schemas.microsoft.com/office/drawing/2014/main" id="{1FA44F56-E062-4198-AAE4-5E17998C1DB4}"/>
                  </a:ext>
                </a:extLst>
              </p:cNvPr>
              <p:cNvSpPr txBox="1">
                <a:spLocks noRot="1" noChangeAspect="1" noMove="1" noResize="1" noEditPoints="1" noAdjustHandles="1" noChangeArrowheads="1" noChangeShapeType="1" noTextEdit="1"/>
              </p:cNvSpPr>
              <p:nvPr/>
            </p:nvSpPr>
            <p:spPr>
              <a:xfrm>
                <a:off x="4572000" y="5157192"/>
                <a:ext cx="2114297" cy="988540"/>
              </a:xfrm>
              <a:prstGeom prst="rect">
                <a:avLst/>
              </a:prstGeom>
              <a:blipFill>
                <a:blip r:embed="rId6"/>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B0CBEFED-8687-4A8F-9B70-CE63AA191DAD}"/>
              </a:ext>
            </a:extLst>
          </p:cNvPr>
          <p:cNvCxnSpPr>
            <a:cxnSpLocks/>
          </p:cNvCxnSpPr>
          <p:nvPr/>
        </p:nvCxnSpPr>
        <p:spPr>
          <a:xfrm>
            <a:off x="971600" y="220486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CCCED3C0-CE3E-4828-9EF4-70EAC1C72146}"/>
                  </a:ext>
                </a:extLst>
              </p:cNvPr>
              <p:cNvSpPr/>
              <p:nvPr/>
            </p:nvSpPr>
            <p:spPr>
              <a:xfrm>
                <a:off x="4283968" y="2132856"/>
                <a:ext cx="5990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𝑀</m:t>
                      </m:r>
                    </m:oMath>
                  </m:oMathPara>
                </a14:m>
                <a:endParaRPr lang="ja-JP" altLang="en-US" sz="2800" dirty="0"/>
              </a:p>
            </p:txBody>
          </p:sp>
        </mc:Choice>
        <mc:Fallback xmlns="">
          <p:sp>
            <p:nvSpPr>
              <p:cNvPr id="38" name="正方形/長方形 37">
                <a:extLst>
                  <a:ext uri="{FF2B5EF4-FFF2-40B4-BE49-F238E27FC236}">
                    <a16:creationId xmlns:a16="http://schemas.microsoft.com/office/drawing/2014/main" id="{CCCED3C0-CE3E-4828-9EF4-70EAC1C72146}"/>
                  </a:ext>
                </a:extLst>
              </p:cNvPr>
              <p:cNvSpPr>
                <a:spLocks noRot="1" noChangeAspect="1" noMove="1" noResize="1" noEditPoints="1" noAdjustHandles="1" noChangeArrowheads="1" noChangeShapeType="1" noTextEdit="1"/>
              </p:cNvSpPr>
              <p:nvPr/>
            </p:nvSpPr>
            <p:spPr>
              <a:xfrm>
                <a:off x="4283968" y="2132856"/>
                <a:ext cx="5990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DD9A6076-ABF5-4D87-ABCF-ED179545E393}"/>
                  </a:ext>
                </a:extLst>
              </p:cNvPr>
              <p:cNvSpPr txBox="1"/>
              <p:nvPr/>
            </p:nvSpPr>
            <p:spPr>
              <a:xfrm>
                <a:off x="1115616" y="6237312"/>
                <a:ext cx="6348469" cy="461665"/>
              </a:xfrm>
              <a:prstGeom prst="rect">
                <a:avLst/>
              </a:prstGeom>
              <a:noFill/>
            </p:spPr>
            <p:txBody>
              <a:bodyPr wrap="none" rtlCol="0">
                <a:spAutoFit/>
              </a:bodyPr>
              <a:lstStyle/>
              <a:p>
                <a:r>
                  <a:rPr lang="ja-JP" altLang="en-US" sz="2400" dirty="0"/>
                  <a:t>ブロックサイズ</a:t>
                </a:r>
                <a14:m>
                  <m:oMath xmlns:m="http://schemas.openxmlformats.org/officeDocument/2006/math">
                    <m:r>
                      <a:rPr kumimoji="1" lang="en-US" altLang="ja-JP" sz="2400" b="0" i="1" smtClean="0">
                        <a:latin typeface="Cambria Math" panose="02040503050406030204" pitchFamily="18" charset="0"/>
                      </a:rPr>
                      <m:t>𝑁</m:t>
                    </m:r>
                    <m:r>
                      <a:rPr lang="ja-JP" altLang="en-US" sz="2400" i="1">
                        <a:latin typeface="Cambria Math" panose="02040503050406030204" pitchFamily="18" charset="0"/>
                      </a:rPr>
                      <m:t>を</m:t>
                    </m:r>
                  </m:oMath>
                </a14:m>
                <a:r>
                  <a:rPr kumimoji="1" lang="ja-JP" altLang="en-US" sz="2400" dirty="0"/>
                  <a:t>変えた時</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𝜇</m:t>
                        </m:r>
                      </m:e>
                    </m:d>
                  </m:oMath>
                </a14:m>
                <a:r>
                  <a:rPr kumimoji="1" lang="ja-JP" altLang="en-US" sz="2400" dirty="0"/>
                  <a:t>は変わるか？</a:t>
                </a:r>
              </a:p>
            </p:txBody>
          </p:sp>
        </mc:Choice>
        <mc:Fallback xmlns="">
          <p:sp>
            <p:nvSpPr>
              <p:cNvPr id="41" name="テキスト ボックス 40">
                <a:extLst>
                  <a:ext uri="{FF2B5EF4-FFF2-40B4-BE49-F238E27FC236}">
                    <a16:creationId xmlns:a16="http://schemas.microsoft.com/office/drawing/2014/main" id="{DD9A6076-ABF5-4D87-ABCF-ED179545E393}"/>
                  </a:ext>
                </a:extLst>
              </p:cNvPr>
              <p:cNvSpPr txBox="1">
                <a:spLocks noRot="1" noChangeAspect="1" noMove="1" noResize="1" noEditPoints="1" noAdjustHandles="1" noChangeArrowheads="1" noChangeShapeType="1" noTextEdit="1"/>
              </p:cNvSpPr>
              <p:nvPr/>
            </p:nvSpPr>
            <p:spPr>
              <a:xfrm>
                <a:off x="1115616" y="6237312"/>
                <a:ext cx="6348469" cy="461665"/>
              </a:xfrm>
              <a:prstGeom prst="rect">
                <a:avLst/>
              </a:prstGeom>
              <a:blipFill>
                <a:blip r:embed="rId8"/>
                <a:stretch>
                  <a:fillRect l="-1441" t="-14474" r="-672"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458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ABACCD-43ED-4402-BA29-4BD3667E5A6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1FC525A-3C14-474B-875A-D04B444FDF9B}"/>
                  </a:ext>
                </a:extLst>
              </p:cNvPr>
              <p:cNvSpPr txBox="1"/>
              <p:nvPr/>
            </p:nvSpPr>
            <p:spPr>
              <a:xfrm>
                <a:off x="4716016" y="2060848"/>
                <a:ext cx="2760884"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1FC525A-3C14-474B-875A-D04B444FDF9B}"/>
                  </a:ext>
                </a:extLst>
              </p:cNvPr>
              <p:cNvSpPr txBox="1">
                <a:spLocks noRot="1" noChangeAspect="1" noMove="1" noResize="1" noEditPoints="1" noAdjustHandles="1" noChangeArrowheads="1" noChangeShapeType="1" noTextEdit="1"/>
              </p:cNvSpPr>
              <p:nvPr/>
            </p:nvSpPr>
            <p:spPr>
              <a:xfrm>
                <a:off x="4716016" y="2060848"/>
                <a:ext cx="2760884"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163B2B-FCBA-4573-BD0E-A189784FB08C}"/>
                  </a:ext>
                </a:extLst>
              </p:cNvPr>
              <p:cNvSpPr txBox="1"/>
              <p:nvPr/>
            </p:nvSpPr>
            <p:spPr>
              <a:xfrm>
                <a:off x="1403648" y="1916832"/>
                <a:ext cx="2635850"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𝑘</m:t>
                              </m:r>
                            </m:sub>
                          </m:sSub>
                        </m:e>
                      </m:nary>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6163B2B-FCBA-4573-BD0E-A189784FB08C}"/>
                  </a:ext>
                </a:extLst>
              </p:cNvPr>
              <p:cNvSpPr txBox="1">
                <a:spLocks noRot="1" noChangeAspect="1" noMove="1" noResize="1" noEditPoints="1" noAdjustHandles="1" noChangeArrowheads="1" noChangeShapeType="1" noTextEdit="1"/>
              </p:cNvSpPr>
              <p:nvPr/>
            </p:nvSpPr>
            <p:spPr>
              <a:xfrm>
                <a:off x="1403648" y="1916832"/>
                <a:ext cx="2635850" cy="12873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5AAA68-6C1A-40DB-BA16-811A79FAF3C2}"/>
              </a:ext>
            </a:extLst>
          </p:cNvPr>
          <p:cNvSpPr txBox="1"/>
          <p:nvPr/>
        </p:nvSpPr>
        <p:spPr>
          <a:xfrm>
            <a:off x="1403648" y="1340768"/>
            <a:ext cx="2749471" cy="400110"/>
          </a:xfrm>
          <a:prstGeom prst="rect">
            <a:avLst/>
          </a:prstGeom>
          <a:noFill/>
        </p:spPr>
        <p:txBody>
          <a:bodyPr wrap="none" rtlCol="0">
            <a:spAutoFit/>
          </a:bodyPr>
          <a:lstStyle/>
          <a:p>
            <a:r>
              <a:rPr lang="ja-JP" altLang="en-US" sz="2000" dirty="0"/>
              <a:t>ブロックごとの期待値</a:t>
            </a:r>
            <a:endParaRPr kumimoji="1" lang="ja-JP" altLang="en-US" sz="2000" dirty="0"/>
          </a:p>
        </p:txBody>
      </p:sp>
      <p:sp>
        <p:nvSpPr>
          <p:cNvPr id="7" name="テキスト ボックス 6">
            <a:extLst>
              <a:ext uri="{FF2B5EF4-FFF2-40B4-BE49-F238E27FC236}">
                <a16:creationId xmlns:a16="http://schemas.microsoft.com/office/drawing/2014/main" id="{D834FA19-47FE-418E-A218-B436601E6AD6}"/>
              </a:ext>
            </a:extLst>
          </p:cNvPr>
          <p:cNvSpPr txBox="1"/>
          <p:nvPr/>
        </p:nvSpPr>
        <p:spPr>
          <a:xfrm>
            <a:off x="5076056" y="1340768"/>
            <a:ext cx="1980029" cy="400110"/>
          </a:xfrm>
          <a:prstGeom prst="rect">
            <a:avLst/>
          </a:prstGeom>
          <a:noFill/>
        </p:spPr>
        <p:txBody>
          <a:bodyPr wrap="none" rtlCol="0">
            <a:spAutoFit/>
          </a:bodyPr>
          <a:lstStyle/>
          <a:p>
            <a:r>
              <a:rPr lang="ja-JP" altLang="en-US" sz="2000" dirty="0"/>
              <a:t>期待値の期待値</a:t>
            </a:r>
            <a:endParaRPr kumimoji="1" lang="ja-JP" altLang="en-US" sz="20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CE52B94-4B2F-44B9-86DF-18B3EB5AFA1E}"/>
                  </a:ext>
                </a:extLst>
              </p:cNvPr>
              <p:cNvSpPr txBox="1"/>
              <p:nvPr/>
            </p:nvSpPr>
            <p:spPr>
              <a:xfrm>
                <a:off x="3995936" y="4005064"/>
                <a:ext cx="2781659" cy="1343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ECE52B94-4B2F-44B9-86DF-18B3EB5AFA1E}"/>
                  </a:ext>
                </a:extLst>
              </p:cNvPr>
              <p:cNvSpPr txBox="1">
                <a:spLocks noRot="1" noChangeAspect="1" noMove="1" noResize="1" noEditPoints="1" noAdjustHandles="1" noChangeArrowheads="1" noChangeShapeType="1" noTextEdit="1"/>
              </p:cNvSpPr>
              <p:nvPr/>
            </p:nvSpPr>
            <p:spPr>
              <a:xfrm>
                <a:off x="3995936" y="4005064"/>
                <a:ext cx="2781659" cy="1343060"/>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207C7B67-DFA1-44BB-96BC-7636FA6E695C}"/>
              </a:ext>
            </a:extLst>
          </p:cNvPr>
          <p:cNvSpPr/>
          <p:nvPr/>
        </p:nvSpPr>
        <p:spPr>
          <a:xfrm rot="2700000">
            <a:off x="5637999" y="335772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FA4C2CBC-8FFC-4EEE-8CB0-A3C86D8262DB}"/>
              </a:ext>
            </a:extLst>
          </p:cNvPr>
          <p:cNvSpPr/>
          <p:nvPr/>
        </p:nvSpPr>
        <p:spPr>
          <a:xfrm rot="19072165">
            <a:off x="3259278" y="335931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43070A1-5433-4AFB-9EBF-85CAA28F89CD}"/>
              </a:ext>
            </a:extLst>
          </p:cNvPr>
          <p:cNvSpPr txBox="1"/>
          <p:nvPr/>
        </p:nvSpPr>
        <p:spPr>
          <a:xfrm>
            <a:off x="251520" y="4365104"/>
            <a:ext cx="3570208" cy="461665"/>
          </a:xfrm>
          <a:prstGeom prst="rect">
            <a:avLst/>
          </a:prstGeom>
          <a:noFill/>
        </p:spPr>
        <p:txBody>
          <a:bodyPr wrap="none" rtlCol="0">
            <a:spAutoFit/>
          </a:bodyPr>
          <a:lstStyle/>
          <a:p>
            <a:r>
              <a:rPr lang="ja-JP" altLang="en-US" sz="2400" dirty="0"/>
              <a:t>単なる全体の平均になる</a:t>
            </a:r>
            <a:endParaRPr lang="en-US" altLang="ja-JP" sz="24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279904-6016-4B79-BD4D-2C23AFF071E5}"/>
                  </a:ext>
                </a:extLst>
              </p:cNvPr>
              <p:cNvSpPr txBox="1"/>
              <p:nvPr/>
            </p:nvSpPr>
            <p:spPr>
              <a:xfrm>
                <a:off x="2051720" y="5733256"/>
                <a:ext cx="4572000" cy="523220"/>
              </a:xfrm>
              <a:prstGeom prst="rect">
                <a:avLst/>
              </a:prstGeom>
              <a:noFill/>
              <a:ln>
                <a:solidFill>
                  <a:schemeClr val="tx1"/>
                </a:solidFill>
              </a:ln>
            </p:spPr>
            <p:txBody>
              <a:bodyPr wrap="square">
                <a:spAutoFit/>
              </a:bodyPr>
              <a:lstStyle/>
              <a:p>
                <a14:m>
                  <m:oMath xmlns:m="http://schemas.openxmlformats.org/officeDocument/2006/math">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𝜇</m:t>
                        </m:r>
                      </m:e>
                    </m:d>
                  </m:oMath>
                </a14:m>
                <a:r>
                  <a:rPr kumimoji="1" lang="ja-JP" altLang="en-US" sz="2800" dirty="0"/>
                  <a:t>は</a:t>
                </a:r>
                <a14:m>
                  <m:oMath xmlns:m="http://schemas.openxmlformats.org/officeDocument/2006/math">
                    <m:r>
                      <a:rPr kumimoji="1" lang="en-US" altLang="ja-JP" sz="2800" b="0" i="1" dirty="0" smtClean="0">
                        <a:latin typeface="Cambria Math" panose="02040503050406030204" pitchFamily="18" charset="0"/>
                      </a:rPr>
                      <m:t>𝑁</m:t>
                    </m:r>
                  </m:oMath>
                </a14:m>
                <a:r>
                  <a:rPr lang="ja-JP" altLang="en-US" sz="2800" dirty="0"/>
                  <a:t>依存性をもたない</a:t>
                </a:r>
              </a:p>
            </p:txBody>
          </p:sp>
        </mc:Choice>
        <mc:Fallback xmlns="">
          <p:sp>
            <p:nvSpPr>
              <p:cNvPr id="14" name="テキスト ボックス 13">
                <a:extLst>
                  <a:ext uri="{FF2B5EF4-FFF2-40B4-BE49-F238E27FC236}">
                    <a16:creationId xmlns:a16="http://schemas.microsoft.com/office/drawing/2014/main" id="{54279904-6016-4B79-BD4D-2C23AFF071E5}"/>
                  </a:ext>
                </a:extLst>
              </p:cNvPr>
              <p:cNvSpPr txBox="1">
                <a:spLocks noRot="1" noChangeAspect="1" noMove="1" noResize="1" noEditPoints="1" noAdjustHandles="1" noChangeArrowheads="1" noChangeShapeType="1" noTextEdit="1"/>
              </p:cNvSpPr>
              <p:nvPr/>
            </p:nvSpPr>
            <p:spPr>
              <a:xfrm>
                <a:off x="2051720" y="5733256"/>
                <a:ext cx="4572000" cy="523220"/>
              </a:xfrm>
              <a:prstGeom prst="rect">
                <a:avLst/>
              </a:prstGeom>
              <a:blipFill>
                <a:blip r:embed="rId5"/>
                <a:stretch>
                  <a:fillRect t="-13636" b="-26136"/>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7824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7ED87D-26BC-4253-A16D-005453514120}"/>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20E690B4-9380-4130-9F18-3924DD95E871}"/>
              </a:ext>
            </a:extLst>
          </p:cNvPr>
          <p:cNvSpPr/>
          <p:nvPr/>
        </p:nvSpPr>
        <p:spPr>
          <a:xfrm>
            <a:off x="9716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A5F167F-0757-4F7F-91B9-3F3B6D7EEFF6}"/>
              </a:ext>
            </a:extLst>
          </p:cNvPr>
          <p:cNvSpPr/>
          <p:nvPr/>
        </p:nvSpPr>
        <p:spPr>
          <a:xfrm>
            <a:off x="16916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1952B95-0598-496A-91DF-71D1FB416AAE}"/>
              </a:ext>
            </a:extLst>
          </p:cNvPr>
          <p:cNvSpPr/>
          <p:nvPr/>
        </p:nvSpPr>
        <p:spPr>
          <a:xfrm>
            <a:off x="24117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48B7F0E-A7FE-48C6-95F0-8FAA949A7D15}"/>
              </a:ext>
            </a:extLst>
          </p:cNvPr>
          <p:cNvSpPr/>
          <p:nvPr/>
        </p:nvSpPr>
        <p:spPr>
          <a:xfrm>
            <a:off x="31318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F8FD6A-DE52-4D3D-9122-9B9EA3EECD0D}"/>
              </a:ext>
            </a:extLst>
          </p:cNvPr>
          <p:cNvSpPr/>
          <p:nvPr/>
        </p:nvSpPr>
        <p:spPr>
          <a:xfrm>
            <a:off x="38519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748872-6FBE-4746-822E-5A6104C1CDCD}"/>
              </a:ext>
            </a:extLst>
          </p:cNvPr>
          <p:cNvSpPr/>
          <p:nvPr/>
        </p:nvSpPr>
        <p:spPr>
          <a:xfrm>
            <a:off x="45720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997D07-2D46-4FE0-95DA-0471E7EF6F41}"/>
              </a:ext>
            </a:extLst>
          </p:cNvPr>
          <p:cNvSpPr/>
          <p:nvPr/>
        </p:nvSpPr>
        <p:spPr>
          <a:xfrm>
            <a:off x="52920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28B2A44-01B8-475F-850C-E3B5303A0E6B}"/>
              </a:ext>
            </a:extLst>
          </p:cNvPr>
          <p:cNvSpPr/>
          <p:nvPr/>
        </p:nvSpPr>
        <p:spPr>
          <a:xfrm>
            <a:off x="60121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8D6B809-5968-4558-88FF-BBF45ED24CED}"/>
              </a:ext>
            </a:extLst>
          </p:cNvPr>
          <p:cNvSpPr/>
          <p:nvPr/>
        </p:nvSpPr>
        <p:spPr>
          <a:xfrm>
            <a:off x="67322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EE4BBD3-1ABE-4F2D-9561-E27C21CB5604}"/>
              </a:ext>
            </a:extLst>
          </p:cNvPr>
          <p:cNvSpPr/>
          <p:nvPr/>
        </p:nvSpPr>
        <p:spPr>
          <a:xfrm>
            <a:off x="74523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45963B45-B70D-486F-872D-60B3CD400EFE}"/>
                  </a:ext>
                </a:extLst>
              </p:cNvPr>
              <p:cNvSpPr/>
              <p:nvPr/>
            </p:nvSpPr>
            <p:spPr>
              <a:xfrm>
                <a:off x="1043608" y="1700808"/>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16" name="正方形/長方形 15">
                <a:extLst>
                  <a:ext uri="{FF2B5EF4-FFF2-40B4-BE49-F238E27FC236}">
                    <a16:creationId xmlns:a16="http://schemas.microsoft.com/office/drawing/2014/main" id="{45963B45-B70D-486F-872D-60B3CD400EFE}"/>
                  </a:ext>
                </a:extLst>
              </p:cNvPr>
              <p:cNvSpPr>
                <a:spLocks noRot="1" noChangeAspect="1" noMove="1" noResize="1" noEditPoints="1" noAdjustHandles="1" noChangeArrowheads="1" noChangeShapeType="1" noTextEdit="1"/>
              </p:cNvSpPr>
              <p:nvPr/>
            </p:nvSpPr>
            <p:spPr>
              <a:xfrm>
                <a:off x="1043608" y="1700808"/>
                <a:ext cx="64011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CC2DD979-3328-452D-9625-8C0C13BA8163}"/>
                  </a:ext>
                </a:extLst>
              </p:cNvPr>
              <p:cNvSpPr/>
              <p:nvPr/>
            </p:nvSpPr>
            <p:spPr>
              <a:xfrm>
                <a:off x="1763688" y="1700808"/>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7" name="正方形/長方形 16">
                <a:extLst>
                  <a:ext uri="{FF2B5EF4-FFF2-40B4-BE49-F238E27FC236}">
                    <a16:creationId xmlns:a16="http://schemas.microsoft.com/office/drawing/2014/main" id="{CC2DD979-3328-452D-9625-8C0C13BA8163}"/>
                  </a:ext>
                </a:extLst>
              </p:cNvPr>
              <p:cNvSpPr>
                <a:spLocks noRot="1" noChangeAspect="1" noMove="1" noResize="1" noEditPoints="1" noAdjustHandles="1" noChangeArrowheads="1" noChangeShapeType="1" noTextEdit="1"/>
              </p:cNvSpPr>
              <p:nvPr/>
            </p:nvSpPr>
            <p:spPr>
              <a:xfrm>
                <a:off x="1763688" y="1700808"/>
                <a:ext cx="648383" cy="523220"/>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02D5CAFB-476D-435C-AC52-60B5B0EB2886}"/>
              </a:ext>
            </a:extLst>
          </p:cNvPr>
          <p:cNvSpPr txBox="1"/>
          <p:nvPr/>
        </p:nvSpPr>
        <p:spPr>
          <a:xfrm>
            <a:off x="899592" y="1340768"/>
            <a:ext cx="4801314" cy="400110"/>
          </a:xfrm>
          <a:prstGeom prst="rect">
            <a:avLst/>
          </a:prstGeom>
          <a:noFill/>
        </p:spPr>
        <p:txBody>
          <a:bodyPr wrap="none" rtlCol="0">
            <a:spAutoFit/>
          </a:bodyPr>
          <a:lstStyle/>
          <a:p>
            <a:r>
              <a:rPr kumimoji="1" lang="ja-JP" altLang="en-US" sz="2000" dirty="0"/>
              <a:t>それぞれのブロックで期待値を計算する</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7A6BA069-12C2-4EEC-9949-40FB65B50F98}"/>
                  </a:ext>
                </a:extLst>
              </p:cNvPr>
              <p:cNvSpPr/>
              <p:nvPr/>
            </p:nvSpPr>
            <p:spPr>
              <a:xfrm>
                <a:off x="2483768" y="1700808"/>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7A6BA069-12C2-4EEC-9949-40FB65B50F98}"/>
                  </a:ext>
                </a:extLst>
              </p:cNvPr>
              <p:cNvSpPr>
                <a:spLocks noRot="1" noChangeAspect="1" noMove="1" noResize="1" noEditPoints="1" noAdjustHandles="1" noChangeArrowheads="1" noChangeShapeType="1" noTextEdit="1"/>
              </p:cNvSpPr>
              <p:nvPr/>
            </p:nvSpPr>
            <p:spPr>
              <a:xfrm>
                <a:off x="2483768" y="1700808"/>
                <a:ext cx="591829" cy="523220"/>
              </a:xfrm>
              <a:prstGeom prst="rect">
                <a:avLst/>
              </a:prstGeom>
              <a:blipFill>
                <a:blip r:embed="rId4"/>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010BEB55-6D92-4C96-B27F-94B348E41962}"/>
              </a:ext>
            </a:extLst>
          </p:cNvPr>
          <p:cNvSpPr/>
          <p:nvPr/>
        </p:nvSpPr>
        <p:spPr>
          <a:xfrm>
            <a:off x="9716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6535EE-9FE6-4631-8B82-B9565A9B0D8B}"/>
              </a:ext>
            </a:extLst>
          </p:cNvPr>
          <p:cNvSpPr/>
          <p:nvPr/>
        </p:nvSpPr>
        <p:spPr>
          <a:xfrm>
            <a:off x="16916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3A8D222-828B-40C1-B8D8-E8BB8BA48191}"/>
              </a:ext>
            </a:extLst>
          </p:cNvPr>
          <p:cNvSpPr/>
          <p:nvPr/>
        </p:nvSpPr>
        <p:spPr>
          <a:xfrm>
            <a:off x="24117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B4935EC-6BC6-48B5-8BBA-F2FFB20EB276}"/>
              </a:ext>
            </a:extLst>
          </p:cNvPr>
          <p:cNvSpPr/>
          <p:nvPr/>
        </p:nvSpPr>
        <p:spPr>
          <a:xfrm>
            <a:off x="31318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E980066-6AED-40B9-8E13-BAAB4528BC1E}"/>
              </a:ext>
            </a:extLst>
          </p:cNvPr>
          <p:cNvSpPr/>
          <p:nvPr/>
        </p:nvSpPr>
        <p:spPr>
          <a:xfrm>
            <a:off x="38519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C2B1E8-5CEB-4261-8A08-7CF3985A3886}"/>
              </a:ext>
            </a:extLst>
          </p:cNvPr>
          <p:cNvSpPr/>
          <p:nvPr/>
        </p:nvSpPr>
        <p:spPr>
          <a:xfrm>
            <a:off x="45720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9DB6206-9C25-4CC8-BA1C-DAD94D896499}"/>
              </a:ext>
            </a:extLst>
          </p:cNvPr>
          <p:cNvSpPr/>
          <p:nvPr/>
        </p:nvSpPr>
        <p:spPr>
          <a:xfrm>
            <a:off x="52920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E298C24-0E41-4C3B-8F59-3CE2B282FEB4}"/>
              </a:ext>
            </a:extLst>
          </p:cNvPr>
          <p:cNvSpPr/>
          <p:nvPr/>
        </p:nvSpPr>
        <p:spPr>
          <a:xfrm>
            <a:off x="60121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0194B88-CD50-42D8-9B34-E10849D977D1}"/>
              </a:ext>
            </a:extLst>
          </p:cNvPr>
          <p:cNvSpPr/>
          <p:nvPr/>
        </p:nvSpPr>
        <p:spPr>
          <a:xfrm>
            <a:off x="67322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669D54F-7CF6-49D9-8227-EC16D561311E}"/>
              </a:ext>
            </a:extLst>
          </p:cNvPr>
          <p:cNvSpPr/>
          <p:nvPr/>
        </p:nvSpPr>
        <p:spPr>
          <a:xfrm>
            <a:off x="74523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585C93-412D-49A5-B33B-988ACC2CA86D}"/>
                  </a:ext>
                </a:extLst>
              </p:cNvPr>
              <p:cNvSpPr/>
              <p:nvPr/>
            </p:nvSpPr>
            <p:spPr>
              <a:xfrm>
                <a:off x="971600"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30" name="正方形/長方形 29">
                <a:extLst>
                  <a:ext uri="{FF2B5EF4-FFF2-40B4-BE49-F238E27FC236}">
                    <a16:creationId xmlns:a16="http://schemas.microsoft.com/office/drawing/2014/main" id="{58585C93-412D-49A5-B33B-988ACC2CA86D}"/>
                  </a:ext>
                </a:extLst>
              </p:cNvPr>
              <p:cNvSpPr>
                <a:spLocks noRot="1" noChangeAspect="1" noMove="1" noResize="1" noEditPoints="1" noAdjustHandles="1" noChangeArrowheads="1" noChangeShapeType="1" noTextEdit="1"/>
              </p:cNvSpPr>
              <p:nvPr/>
            </p:nvSpPr>
            <p:spPr>
              <a:xfrm>
                <a:off x="971600" y="2996952"/>
                <a:ext cx="777649"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023A868-C903-4E64-86CF-5411D18730E8}"/>
                  </a:ext>
                </a:extLst>
              </p:cNvPr>
              <p:cNvSpPr/>
              <p:nvPr/>
            </p:nvSpPr>
            <p:spPr>
              <a:xfrm>
                <a:off x="2483768" y="2924944"/>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B023A868-C903-4E64-86CF-5411D18730E8}"/>
                  </a:ext>
                </a:extLst>
              </p:cNvPr>
              <p:cNvSpPr>
                <a:spLocks noRot="1" noChangeAspect="1" noMove="1" noResize="1" noEditPoints="1" noAdjustHandles="1" noChangeArrowheads="1" noChangeShapeType="1" noTextEdit="1"/>
              </p:cNvSpPr>
              <p:nvPr/>
            </p:nvSpPr>
            <p:spPr>
              <a:xfrm>
                <a:off x="2483768" y="2924944"/>
                <a:ext cx="5918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BAD0B47-5E0D-4BC1-BC21-4B9573A2773E}"/>
                  </a:ext>
                </a:extLst>
              </p:cNvPr>
              <p:cNvSpPr/>
              <p:nvPr/>
            </p:nvSpPr>
            <p:spPr>
              <a:xfrm>
                <a:off x="1619672"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33" name="正方形/長方形 32">
                <a:extLst>
                  <a:ext uri="{FF2B5EF4-FFF2-40B4-BE49-F238E27FC236}">
                    <a16:creationId xmlns:a16="http://schemas.microsoft.com/office/drawing/2014/main" id="{DBAD0B47-5E0D-4BC1-BC21-4B9573A2773E}"/>
                  </a:ext>
                </a:extLst>
              </p:cNvPr>
              <p:cNvSpPr>
                <a:spLocks noRot="1" noChangeAspect="1" noMove="1" noResize="1" noEditPoints="1" noAdjustHandles="1" noChangeArrowheads="1" noChangeShapeType="1" noTextEdit="1"/>
              </p:cNvSpPr>
              <p:nvPr/>
            </p:nvSpPr>
            <p:spPr>
              <a:xfrm>
                <a:off x="1619672" y="2996952"/>
                <a:ext cx="777649" cy="400110"/>
              </a:xfrm>
              <a:prstGeom prst="rect">
                <a:avLst/>
              </a:prstGeom>
              <a:blipFill>
                <a:blip r:embed="rId7"/>
                <a:stretch>
                  <a:fillRect b="-18462"/>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191E6351-879F-43E0-8CB9-9FC8D34542DE}"/>
              </a:ext>
            </a:extLst>
          </p:cNvPr>
          <p:cNvSpPr txBox="1"/>
          <p:nvPr/>
        </p:nvSpPr>
        <p:spPr>
          <a:xfrm>
            <a:off x="899592" y="2492896"/>
            <a:ext cx="5570756" cy="400110"/>
          </a:xfrm>
          <a:prstGeom prst="rect">
            <a:avLst/>
          </a:prstGeom>
          <a:noFill/>
        </p:spPr>
        <p:txBody>
          <a:bodyPr wrap="none" rtlCol="0">
            <a:spAutoFit/>
          </a:bodyPr>
          <a:lstStyle/>
          <a:p>
            <a:r>
              <a:rPr lang="ja-JP" altLang="en-US" sz="2000" dirty="0"/>
              <a:t>それぞれのブロックの期待値の逆数を計算する</a:t>
            </a:r>
            <a:endParaRPr kumimoji="1" lang="ja-JP" altLang="en-US" sz="2000" dirty="0"/>
          </a:p>
        </p:txBody>
      </p:sp>
      <p:sp>
        <p:nvSpPr>
          <p:cNvPr id="35" name="テキスト ボックス 34">
            <a:extLst>
              <a:ext uri="{FF2B5EF4-FFF2-40B4-BE49-F238E27FC236}">
                <a16:creationId xmlns:a16="http://schemas.microsoft.com/office/drawing/2014/main" id="{D77B5F71-93BC-46B2-B410-00C9F0A2D0E4}"/>
              </a:ext>
            </a:extLst>
          </p:cNvPr>
          <p:cNvSpPr txBox="1"/>
          <p:nvPr/>
        </p:nvSpPr>
        <p:spPr>
          <a:xfrm>
            <a:off x="683568" y="4293096"/>
            <a:ext cx="4031873" cy="400110"/>
          </a:xfrm>
          <a:prstGeom prst="rect">
            <a:avLst/>
          </a:prstGeom>
          <a:noFill/>
        </p:spPr>
        <p:txBody>
          <a:bodyPr wrap="none" rtlCol="0">
            <a:spAutoFit/>
          </a:bodyPr>
          <a:lstStyle/>
          <a:p>
            <a:r>
              <a:rPr kumimoji="1" lang="ja-JP" altLang="en-US" sz="2000" dirty="0"/>
              <a:t>期待値の逆数の期待値を計算する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85CF44-1C9D-4202-8CCC-0C9EAEDFD34F}"/>
                  </a:ext>
                </a:extLst>
              </p:cNvPr>
              <p:cNvSpPr txBox="1"/>
              <p:nvPr/>
            </p:nvSpPr>
            <p:spPr>
              <a:xfrm>
                <a:off x="4644008" y="3861048"/>
                <a:ext cx="3190489"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e>
                      </m:nary>
                    </m:oMath>
                  </m:oMathPara>
                </a14:m>
                <a:endParaRPr kumimoji="1" lang="ja-JP" altLang="en-US" sz="3200" dirty="0"/>
              </a:p>
            </p:txBody>
          </p:sp>
        </mc:Choice>
        <mc:Fallback xmlns="">
          <p:sp>
            <p:nvSpPr>
              <p:cNvPr id="36" name="テキスト ボックス 35">
                <a:extLst>
                  <a:ext uri="{FF2B5EF4-FFF2-40B4-BE49-F238E27FC236}">
                    <a16:creationId xmlns:a16="http://schemas.microsoft.com/office/drawing/2014/main" id="{1C85CF44-1C9D-4202-8CCC-0C9EAEDFD34F}"/>
                  </a:ext>
                </a:extLst>
              </p:cNvPr>
              <p:cNvSpPr txBox="1">
                <a:spLocks noRot="1" noChangeAspect="1" noMove="1" noResize="1" noEditPoints="1" noAdjustHandles="1" noChangeArrowheads="1" noChangeShapeType="1" noTextEdit="1"/>
              </p:cNvSpPr>
              <p:nvPr/>
            </p:nvSpPr>
            <p:spPr>
              <a:xfrm>
                <a:off x="4644008" y="3861048"/>
                <a:ext cx="3190489" cy="128734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B4B3398-6907-4E91-A72E-3B07EE51B016}"/>
                  </a:ext>
                </a:extLst>
              </p:cNvPr>
              <p:cNvSpPr txBox="1"/>
              <p:nvPr/>
            </p:nvSpPr>
            <p:spPr>
              <a:xfrm>
                <a:off x="1763688" y="5589240"/>
                <a:ext cx="5256584" cy="584775"/>
              </a:xfrm>
              <a:prstGeom prst="rect">
                <a:avLst/>
              </a:prstGeom>
              <a:noFill/>
            </p:spPr>
            <p:txBody>
              <a:bodyPr wrap="square">
                <a:spAutoFit/>
              </a:bodyPr>
              <a:lstStyle/>
              <a:p>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oMath>
                </a14:m>
                <a:r>
                  <a:rPr lang="ja-JP" altLang="en-US" sz="3200" dirty="0"/>
                  <a:t>は</a:t>
                </a:r>
                <a14:m>
                  <m:oMath xmlns:m="http://schemas.openxmlformats.org/officeDocument/2006/math">
                    <m:r>
                      <a:rPr lang="en-US" altLang="ja-JP" sz="3200" b="0" i="1" dirty="0" smtClean="0">
                        <a:latin typeface="Cambria Math" panose="02040503050406030204" pitchFamily="18" charset="0"/>
                      </a:rPr>
                      <m:t>𝑁</m:t>
                    </m:r>
                    <m:r>
                      <a:rPr lang="ja-JP" altLang="en-US" sz="3200" i="1" dirty="0">
                        <a:latin typeface="Cambria Math" panose="02040503050406030204" pitchFamily="18" charset="0"/>
                      </a:rPr>
                      <m:t>依存性</m:t>
                    </m:r>
                  </m:oMath>
                </a14:m>
                <a:r>
                  <a:rPr lang="ja-JP" altLang="en-US" sz="3200" dirty="0"/>
                  <a:t>を持つか？</a:t>
                </a:r>
              </a:p>
            </p:txBody>
          </p:sp>
        </mc:Choice>
        <mc:Fallback xmlns="">
          <p:sp>
            <p:nvSpPr>
              <p:cNvPr id="38" name="テキスト ボックス 37">
                <a:extLst>
                  <a:ext uri="{FF2B5EF4-FFF2-40B4-BE49-F238E27FC236}">
                    <a16:creationId xmlns:a16="http://schemas.microsoft.com/office/drawing/2014/main" id="{5B4B3398-6907-4E91-A72E-3B07EE51B016}"/>
                  </a:ext>
                </a:extLst>
              </p:cNvPr>
              <p:cNvSpPr txBox="1">
                <a:spLocks noRot="1" noChangeAspect="1" noMove="1" noResize="1" noEditPoints="1" noAdjustHandles="1" noChangeArrowheads="1" noChangeShapeType="1" noTextEdit="1"/>
              </p:cNvSpPr>
              <p:nvPr/>
            </p:nvSpPr>
            <p:spPr>
              <a:xfrm>
                <a:off x="1763688" y="5589240"/>
                <a:ext cx="5256584" cy="584775"/>
              </a:xfrm>
              <a:prstGeom prst="rect">
                <a:avLst/>
              </a:prstGeom>
              <a:blipFill>
                <a:blip r:embed="rId9"/>
                <a:stretch>
                  <a:fillRect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115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C0BB83-845A-47CC-B7D2-DC5B3DC41276}"/>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D2945542-A54E-4E5F-8E5D-7CCDDE0BC1D3}"/>
              </a:ext>
            </a:extLst>
          </p:cNvPr>
          <p:cNvPicPr>
            <a:picLocks noChangeAspect="1"/>
          </p:cNvPicPr>
          <p:nvPr/>
        </p:nvPicPr>
        <p:blipFill>
          <a:blip r:embed="rId2"/>
          <a:stretch>
            <a:fillRect/>
          </a:stretch>
        </p:blipFill>
        <p:spPr>
          <a:xfrm>
            <a:off x="1115616" y="1340768"/>
            <a:ext cx="952500" cy="952500"/>
          </a:xfrm>
          <a:prstGeom prst="rect">
            <a:avLst/>
          </a:prstGeom>
        </p:spPr>
      </p:pic>
      <p:sp>
        <p:nvSpPr>
          <p:cNvPr id="5" name="テキスト ボックス 4">
            <a:extLst>
              <a:ext uri="{FF2B5EF4-FFF2-40B4-BE49-F238E27FC236}">
                <a16:creationId xmlns:a16="http://schemas.microsoft.com/office/drawing/2014/main" id="{F72A9140-5767-4270-8CCD-61126ABC4FB5}"/>
              </a:ext>
            </a:extLst>
          </p:cNvPr>
          <p:cNvSpPr txBox="1"/>
          <p:nvPr/>
        </p:nvSpPr>
        <p:spPr>
          <a:xfrm>
            <a:off x="2123728" y="1484784"/>
            <a:ext cx="5570756" cy="523220"/>
          </a:xfrm>
          <a:prstGeom prst="rect">
            <a:avLst/>
          </a:prstGeom>
          <a:noFill/>
        </p:spPr>
        <p:txBody>
          <a:bodyPr wrap="none" rtlCol="0">
            <a:spAutoFit/>
          </a:bodyPr>
          <a:lstStyle/>
          <a:p>
            <a:r>
              <a:rPr kumimoji="1" lang="ja-JP" altLang="en-US" sz="2800" dirty="0"/>
              <a:t>サイコロの目の期待値の逆数は？</a:t>
            </a:r>
          </a:p>
        </p:txBody>
      </p:sp>
      <p:sp>
        <p:nvSpPr>
          <p:cNvPr id="6" name="テキスト ボックス 5">
            <a:extLst>
              <a:ext uri="{FF2B5EF4-FFF2-40B4-BE49-F238E27FC236}">
                <a16:creationId xmlns:a16="http://schemas.microsoft.com/office/drawing/2014/main" id="{CD48EC76-F322-42B8-A42A-C18DEE199C75}"/>
              </a:ext>
            </a:extLst>
          </p:cNvPr>
          <p:cNvSpPr txBox="1"/>
          <p:nvPr/>
        </p:nvSpPr>
        <p:spPr>
          <a:xfrm>
            <a:off x="1331640" y="2852936"/>
            <a:ext cx="1261884" cy="523220"/>
          </a:xfrm>
          <a:prstGeom prst="rect">
            <a:avLst/>
          </a:prstGeom>
          <a:noFill/>
        </p:spPr>
        <p:txBody>
          <a:bodyPr wrap="none" rtlCol="0">
            <a:spAutoFit/>
          </a:bodyPr>
          <a:lstStyle/>
          <a:p>
            <a:r>
              <a:rPr kumimoji="1" lang="ja-JP" altLang="en-US" sz="2800" dirty="0"/>
              <a:t>期待値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486EE40-6704-44A2-8B39-1E54164A1B6C}"/>
                  </a:ext>
                </a:extLst>
              </p:cNvPr>
              <p:cNvSpPr txBox="1"/>
              <p:nvPr/>
            </p:nvSpPr>
            <p:spPr>
              <a:xfrm>
                <a:off x="2987824" y="2348880"/>
                <a:ext cx="3903248" cy="1384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6</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6</m:t>
                          </m:r>
                        </m:sup>
                        <m:e>
                          <m:r>
                            <a:rPr kumimoji="1" lang="en-US" altLang="ja-JP" sz="3200" b="0" i="1" smtClean="0">
                              <a:latin typeface="Cambria Math" panose="02040503050406030204" pitchFamily="18" charset="0"/>
                            </a:rPr>
                            <m:t>𝑘</m:t>
                          </m:r>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7</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=3.5</m:t>
                      </m:r>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7486EE40-6704-44A2-8B39-1E54164A1B6C}"/>
                  </a:ext>
                </a:extLst>
              </p:cNvPr>
              <p:cNvSpPr txBox="1">
                <a:spLocks noRot="1" noChangeAspect="1" noMove="1" noResize="1" noEditPoints="1" noAdjustHandles="1" noChangeArrowheads="1" noChangeShapeType="1" noTextEdit="1"/>
              </p:cNvSpPr>
              <p:nvPr/>
            </p:nvSpPr>
            <p:spPr>
              <a:xfrm>
                <a:off x="2987824" y="2348880"/>
                <a:ext cx="3903248" cy="138441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83D1960-E0B7-494B-BDA2-788A604907F2}"/>
              </a:ext>
            </a:extLst>
          </p:cNvPr>
          <p:cNvSpPr txBox="1"/>
          <p:nvPr/>
        </p:nvSpPr>
        <p:spPr>
          <a:xfrm>
            <a:off x="323528" y="4437112"/>
            <a:ext cx="2339102" cy="523220"/>
          </a:xfrm>
          <a:prstGeom prst="rect">
            <a:avLst/>
          </a:prstGeom>
          <a:noFill/>
        </p:spPr>
        <p:txBody>
          <a:bodyPr wrap="none" rtlCol="0">
            <a:spAutoFit/>
          </a:bodyPr>
          <a:lstStyle/>
          <a:p>
            <a:r>
              <a:rPr kumimoji="1" lang="ja-JP" altLang="en-US" sz="2800" dirty="0"/>
              <a:t>期待値</a:t>
            </a:r>
            <a:r>
              <a:rPr lang="ja-JP" altLang="en-US" sz="2800" dirty="0"/>
              <a:t>の逆数</a:t>
            </a:r>
            <a:endParaRPr kumimoji="1"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D3636F-0FA0-4931-A27E-2DCFA92F672B}"/>
                  </a:ext>
                </a:extLst>
              </p:cNvPr>
              <p:cNvSpPr txBox="1"/>
              <p:nvPr/>
            </p:nvSpPr>
            <p:spPr>
              <a:xfrm>
                <a:off x="3059832" y="4293096"/>
                <a:ext cx="2626296" cy="10023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𝜇</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7</m:t>
                          </m:r>
                        </m:den>
                      </m:f>
                      <m:r>
                        <a:rPr kumimoji="1" lang="en-US" altLang="ja-JP" sz="3200" b="0" i="1" smtClean="0">
                          <a:latin typeface="Cambria Math" panose="02040503050406030204" pitchFamily="18" charset="0"/>
                        </a:rPr>
                        <m:t>∼0.286</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76D3636F-0FA0-4931-A27E-2DCFA92F672B}"/>
                  </a:ext>
                </a:extLst>
              </p:cNvPr>
              <p:cNvSpPr txBox="1">
                <a:spLocks noRot="1" noChangeAspect="1" noMove="1" noResize="1" noEditPoints="1" noAdjustHandles="1" noChangeArrowheads="1" noChangeShapeType="1" noTextEdit="1"/>
              </p:cNvSpPr>
              <p:nvPr/>
            </p:nvSpPr>
            <p:spPr>
              <a:xfrm>
                <a:off x="3059832" y="4293096"/>
                <a:ext cx="2626296" cy="100232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3214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608975-08E1-476B-A7E1-0D5379C8A9C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956B0949-244D-431B-A47F-4758EC9C736B}"/>
              </a:ext>
            </a:extLst>
          </p:cNvPr>
          <p:cNvPicPr>
            <a:picLocks noChangeAspect="1"/>
          </p:cNvPicPr>
          <p:nvPr/>
        </p:nvPicPr>
        <p:blipFill>
          <a:blip r:embed="rId3"/>
          <a:stretch>
            <a:fillRect/>
          </a:stretch>
        </p:blipFill>
        <p:spPr>
          <a:xfrm>
            <a:off x="611560" y="1124744"/>
            <a:ext cx="952500" cy="952500"/>
          </a:xfrm>
          <a:prstGeom prst="rect">
            <a:avLst/>
          </a:prstGeom>
        </p:spPr>
      </p:pic>
      <p:sp>
        <p:nvSpPr>
          <p:cNvPr id="4" name="テキスト ボックス 3">
            <a:extLst>
              <a:ext uri="{FF2B5EF4-FFF2-40B4-BE49-F238E27FC236}">
                <a16:creationId xmlns:a16="http://schemas.microsoft.com/office/drawing/2014/main" id="{2F4C3F33-4644-4A66-8225-5D9505C58A46}"/>
              </a:ext>
            </a:extLst>
          </p:cNvPr>
          <p:cNvSpPr txBox="1"/>
          <p:nvPr/>
        </p:nvSpPr>
        <p:spPr>
          <a:xfrm>
            <a:off x="1835696" y="1340768"/>
            <a:ext cx="4605748" cy="584775"/>
          </a:xfrm>
          <a:prstGeom prst="rect">
            <a:avLst/>
          </a:prstGeom>
          <a:noFill/>
        </p:spPr>
        <p:txBody>
          <a:bodyPr wrap="none" rtlCol="0">
            <a:spAutoFit/>
          </a:bodyPr>
          <a:lstStyle/>
          <a:p>
            <a:r>
              <a:rPr lang="ja-JP" altLang="en-US" sz="3200" dirty="0"/>
              <a:t>サイコロを</a:t>
            </a:r>
            <a:r>
              <a:rPr lang="en-US" altLang="ja-JP" sz="3200" dirty="0"/>
              <a:t>65536</a:t>
            </a:r>
            <a:r>
              <a:rPr lang="ja-JP" altLang="en-US" sz="3200" dirty="0"/>
              <a:t>回振る</a:t>
            </a:r>
            <a:endParaRPr kumimoji="1" lang="ja-JP" altLang="en-US" sz="3200" dirty="0"/>
          </a:p>
        </p:txBody>
      </p:sp>
      <p:sp>
        <p:nvSpPr>
          <p:cNvPr id="5" name="正方形/長方形 4">
            <a:extLst>
              <a:ext uri="{FF2B5EF4-FFF2-40B4-BE49-F238E27FC236}">
                <a16:creationId xmlns:a16="http://schemas.microsoft.com/office/drawing/2014/main" id="{8B07306E-BF0F-452B-A51D-1002931EB43C}"/>
              </a:ext>
            </a:extLst>
          </p:cNvPr>
          <p:cNvSpPr/>
          <p:nvPr/>
        </p:nvSpPr>
        <p:spPr>
          <a:xfrm>
            <a:off x="971600" y="2204864"/>
            <a:ext cx="576064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EB1B827-E9C0-4693-93C9-BEC6E986F8AC}"/>
              </a:ext>
            </a:extLst>
          </p:cNvPr>
          <p:cNvSpPr/>
          <p:nvPr/>
        </p:nvSpPr>
        <p:spPr>
          <a:xfrm>
            <a:off x="22677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3B7F0F-19D2-43FD-B3DA-5F6E93720DBD}"/>
              </a:ext>
            </a:extLst>
          </p:cNvPr>
          <p:cNvSpPr/>
          <p:nvPr/>
        </p:nvSpPr>
        <p:spPr>
          <a:xfrm>
            <a:off x="29878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3D1766-C2F6-4C72-8E49-7F0AF5EDD4B4}"/>
              </a:ext>
            </a:extLst>
          </p:cNvPr>
          <p:cNvSpPr/>
          <p:nvPr/>
        </p:nvSpPr>
        <p:spPr>
          <a:xfrm>
            <a:off x="37079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F8AB3B-4514-4E79-82D5-CE5F38FAF7BD}"/>
              </a:ext>
            </a:extLst>
          </p:cNvPr>
          <p:cNvSpPr/>
          <p:nvPr/>
        </p:nvSpPr>
        <p:spPr>
          <a:xfrm>
            <a:off x="442798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B3EF0E5-485F-4535-97B8-701246CADF03}"/>
              </a:ext>
            </a:extLst>
          </p:cNvPr>
          <p:cNvSpPr/>
          <p:nvPr/>
        </p:nvSpPr>
        <p:spPr>
          <a:xfrm>
            <a:off x="514806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27CEFD5-C316-4CB9-961A-9595D62C53D7}"/>
              </a:ext>
            </a:extLst>
          </p:cNvPr>
          <p:cNvSpPr/>
          <p:nvPr/>
        </p:nvSpPr>
        <p:spPr>
          <a:xfrm>
            <a:off x="58681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A42CC92-01C5-48A5-BD2D-1F0F0CFFEAFE}"/>
              </a:ext>
            </a:extLst>
          </p:cNvPr>
          <p:cNvSpPr/>
          <p:nvPr/>
        </p:nvSpPr>
        <p:spPr>
          <a:xfrm>
            <a:off x="65882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C498AAB-9FAB-449C-B038-283A86D1C18F}"/>
              </a:ext>
            </a:extLst>
          </p:cNvPr>
          <p:cNvSpPr/>
          <p:nvPr/>
        </p:nvSpPr>
        <p:spPr>
          <a:xfrm>
            <a:off x="73083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BF9F24E-6A16-4996-938C-B0C996D64E3F}"/>
              </a:ext>
            </a:extLst>
          </p:cNvPr>
          <p:cNvSpPr txBox="1"/>
          <p:nvPr/>
        </p:nvSpPr>
        <p:spPr>
          <a:xfrm>
            <a:off x="323528" y="3068960"/>
            <a:ext cx="1997968" cy="461665"/>
          </a:xfrm>
          <a:prstGeom prst="rect">
            <a:avLst/>
          </a:prstGeom>
          <a:noFill/>
        </p:spPr>
        <p:txBody>
          <a:bodyPr wrap="square">
            <a:spAutoFit/>
          </a:bodyPr>
          <a:lstStyle/>
          <a:p>
            <a:r>
              <a:rPr lang="en-US" altLang="ja-JP" sz="2400" dirty="0"/>
              <a:t>4</a:t>
            </a:r>
            <a:r>
              <a:rPr lang="ja-JP" altLang="en-US" sz="2400" dirty="0"/>
              <a:t>個ずつ分割</a:t>
            </a:r>
          </a:p>
        </p:txBody>
      </p:sp>
      <p:sp>
        <p:nvSpPr>
          <p:cNvPr id="21" name="正方形/長方形 20">
            <a:extLst>
              <a:ext uri="{FF2B5EF4-FFF2-40B4-BE49-F238E27FC236}">
                <a16:creationId xmlns:a16="http://schemas.microsoft.com/office/drawing/2014/main" id="{064DC7B8-68A9-4573-BCD2-02617587679B}"/>
              </a:ext>
            </a:extLst>
          </p:cNvPr>
          <p:cNvSpPr/>
          <p:nvPr/>
        </p:nvSpPr>
        <p:spPr>
          <a:xfrm>
            <a:off x="226774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9799854-8A25-47F0-B6C7-0513618612A0}"/>
              </a:ext>
            </a:extLst>
          </p:cNvPr>
          <p:cNvSpPr/>
          <p:nvPr/>
        </p:nvSpPr>
        <p:spPr>
          <a:xfrm>
            <a:off x="370790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68C72A0-E2E6-467D-919D-1B8D8EC47296}"/>
              </a:ext>
            </a:extLst>
          </p:cNvPr>
          <p:cNvSpPr/>
          <p:nvPr/>
        </p:nvSpPr>
        <p:spPr>
          <a:xfrm>
            <a:off x="514806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BBD3003-2057-41F7-A0D0-8F0128472CB3}"/>
              </a:ext>
            </a:extLst>
          </p:cNvPr>
          <p:cNvSpPr/>
          <p:nvPr/>
        </p:nvSpPr>
        <p:spPr>
          <a:xfrm>
            <a:off x="658822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37A2691-D97B-4F9E-8B37-8F6143BA0437}"/>
              </a:ext>
            </a:extLst>
          </p:cNvPr>
          <p:cNvSpPr txBox="1"/>
          <p:nvPr/>
        </p:nvSpPr>
        <p:spPr>
          <a:xfrm>
            <a:off x="323528" y="4005064"/>
            <a:ext cx="1997968" cy="461665"/>
          </a:xfrm>
          <a:prstGeom prst="rect">
            <a:avLst/>
          </a:prstGeom>
          <a:noFill/>
        </p:spPr>
        <p:txBody>
          <a:bodyPr wrap="square">
            <a:spAutoFit/>
          </a:bodyPr>
          <a:lstStyle/>
          <a:p>
            <a:r>
              <a:rPr lang="en-US" altLang="ja-JP" sz="2400" dirty="0"/>
              <a:t>8</a:t>
            </a:r>
            <a:r>
              <a:rPr lang="ja-JP" altLang="en-US" sz="2400" dirty="0"/>
              <a:t>個ずつ分割</a:t>
            </a:r>
          </a:p>
        </p:txBody>
      </p:sp>
      <p:sp>
        <p:nvSpPr>
          <p:cNvPr id="30" name="テキスト ボックス 29">
            <a:extLst>
              <a:ext uri="{FF2B5EF4-FFF2-40B4-BE49-F238E27FC236}">
                <a16:creationId xmlns:a16="http://schemas.microsoft.com/office/drawing/2014/main" id="{A7897CAB-DDDD-463B-844A-0544D59959DE}"/>
              </a:ext>
            </a:extLst>
          </p:cNvPr>
          <p:cNvSpPr txBox="1"/>
          <p:nvPr/>
        </p:nvSpPr>
        <p:spPr>
          <a:xfrm>
            <a:off x="251520" y="4869160"/>
            <a:ext cx="2088232" cy="461665"/>
          </a:xfrm>
          <a:prstGeom prst="rect">
            <a:avLst/>
          </a:prstGeom>
          <a:noFill/>
        </p:spPr>
        <p:txBody>
          <a:bodyPr wrap="square">
            <a:spAutoFit/>
          </a:bodyPr>
          <a:lstStyle/>
          <a:p>
            <a:r>
              <a:rPr lang="en-US" altLang="ja-JP" sz="2400" dirty="0"/>
              <a:t>16</a:t>
            </a:r>
            <a:r>
              <a:rPr lang="ja-JP" altLang="en-US" sz="2400" dirty="0"/>
              <a:t>個ずつ分割</a:t>
            </a:r>
          </a:p>
        </p:txBody>
      </p:sp>
      <p:sp>
        <p:nvSpPr>
          <p:cNvPr id="31" name="テキスト ボックス 30">
            <a:extLst>
              <a:ext uri="{FF2B5EF4-FFF2-40B4-BE49-F238E27FC236}">
                <a16:creationId xmlns:a16="http://schemas.microsoft.com/office/drawing/2014/main" id="{2903EDDC-D2E6-47C2-929D-F3DC478C7D48}"/>
              </a:ext>
            </a:extLst>
          </p:cNvPr>
          <p:cNvSpPr txBox="1"/>
          <p:nvPr/>
        </p:nvSpPr>
        <p:spPr>
          <a:xfrm>
            <a:off x="6732240" y="2204864"/>
            <a:ext cx="877163" cy="369332"/>
          </a:xfrm>
          <a:prstGeom prst="rect">
            <a:avLst/>
          </a:prstGeom>
          <a:noFill/>
        </p:spPr>
        <p:txBody>
          <a:bodyPr wrap="none" rtlCol="0">
            <a:spAutoFit/>
          </a:bodyPr>
          <a:lstStyle/>
          <a:p>
            <a:r>
              <a:rPr lang="ja-JP" altLang="en-US" dirty="0"/>
              <a:t>・・・</a:t>
            </a:r>
            <a:endParaRPr kumimoji="1" lang="ja-JP" altLang="en-US" dirty="0"/>
          </a:p>
        </p:txBody>
      </p:sp>
      <p:sp>
        <p:nvSpPr>
          <p:cNvPr id="32" name="テキスト ボックス 31">
            <a:extLst>
              <a:ext uri="{FF2B5EF4-FFF2-40B4-BE49-F238E27FC236}">
                <a16:creationId xmlns:a16="http://schemas.microsoft.com/office/drawing/2014/main" id="{8F722405-72FF-4034-B3F4-8A5575749DDE}"/>
              </a:ext>
            </a:extLst>
          </p:cNvPr>
          <p:cNvSpPr txBox="1"/>
          <p:nvPr/>
        </p:nvSpPr>
        <p:spPr>
          <a:xfrm>
            <a:off x="8028384" y="3068960"/>
            <a:ext cx="877163" cy="369332"/>
          </a:xfrm>
          <a:prstGeom prst="rect">
            <a:avLst/>
          </a:prstGeom>
          <a:noFill/>
        </p:spPr>
        <p:txBody>
          <a:bodyPr wrap="none" rtlCol="0">
            <a:spAutoFit/>
          </a:bodyPr>
          <a:lstStyle/>
          <a:p>
            <a:r>
              <a:rPr lang="ja-JP" altLang="en-US" dirty="0"/>
              <a:t>・・・</a:t>
            </a:r>
            <a:endParaRPr kumimoji="1" lang="ja-JP" altLang="en-US" dirty="0"/>
          </a:p>
        </p:txBody>
      </p:sp>
      <p:sp>
        <p:nvSpPr>
          <p:cNvPr id="33" name="テキスト ボックス 32">
            <a:extLst>
              <a:ext uri="{FF2B5EF4-FFF2-40B4-BE49-F238E27FC236}">
                <a16:creationId xmlns:a16="http://schemas.microsoft.com/office/drawing/2014/main" id="{5E8FF8B5-7D76-4C99-9257-70C97DA97FC8}"/>
              </a:ext>
            </a:extLst>
          </p:cNvPr>
          <p:cNvSpPr txBox="1"/>
          <p:nvPr/>
        </p:nvSpPr>
        <p:spPr>
          <a:xfrm>
            <a:off x="7956376" y="4005064"/>
            <a:ext cx="877163" cy="369332"/>
          </a:xfrm>
          <a:prstGeom prst="rect">
            <a:avLst/>
          </a:prstGeom>
          <a:noFill/>
        </p:spPr>
        <p:txBody>
          <a:bodyPr wrap="none" rtlCol="0">
            <a:spAutoFit/>
          </a:bodyPr>
          <a:lstStyle/>
          <a:p>
            <a:r>
              <a:rPr lang="ja-JP" altLang="en-US" dirty="0"/>
              <a:t>・・・</a:t>
            </a:r>
            <a:endParaRPr kumimoji="1" lang="ja-JP" altLang="en-US" dirty="0"/>
          </a:p>
        </p:txBody>
      </p:sp>
      <p:sp>
        <p:nvSpPr>
          <p:cNvPr id="34" name="正方形/長方形 33">
            <a:extLst>
              <a:ext uri="{FF2B5EF4-FFF2-40B4-BE49-F238E27FC236}">
                <a16:creationId xmlns:a16="http://schemas.microsoft.com/office/drawing/2014/main" id="{F99D1FDD-B50D-416B-9D3C-D4B71C017DF3}"/>
              </a:ext>
            </a:extLst>
          </p:cNvPr>
          <p:cNvSpPr/>
          <p:nvPr/>
        </p:nvSpPr>
        <p:spPr>
          <a:xfrm>
            <a:off x="226774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BF8E9D4-980E-4F15-BAA2-45C47A94F759}"/>
              </a:ext>
            </a:extLst>
          </p:cNvPr>
          <p:cNvSpPr/>
          <p:nvPr/>
        </p:nvSpPr>
        <p:spPr>
          <a:xfrm>
            <a:off x="514806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1917409-8A38-40A0-85DD-CF1B067E6305}"/>
              </a:ext>
            </a:extLst>
          </p:cNvPr>
          <p:cNvSpPr txBox="1"/>
          <p:nvPr/>
        </p:nvSpPr>
        <p:spPr>
          <a:xfrm>
            <a:off x="8028384" y="4869160"/>
            <a:ext cx="877163" cy="369332"/>
          </a:xfrm>
          <a:prstGeom prst="rect">
            <a:avLst/>
          </a:prstGeom>
          <a:noFill/>
        </p:spPr>
        <p:txBody>
          <a:bodyPr wrap="none" rtlCol="0">
            <a:spAutoFit/>
          </a:bodyPr>
          <a:lstStyle/>
          <a:p>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D270AE2-EFAD-4928-B0BE-7F16F7B9A3AE}"/>
                  </a:ext>
                </a:extLst>
              </p:cNvPr>
              <p:cNvSpPr txBox="1"/>
              <p:nvPr/>
            </p:nvSpPr>
            <p:spPr>
              <a:xfrm>
                <a:off x="179512" y="5661248"/>
                <a:ext cx="8761950" cy="461665"/>
              </a:xfrm>
              <a:prstGeom prst="rect">
                <a:avLst/>
              </a:prstGeom>
              <a:noFill/>
            </p:spPr>
            <p:txBody>
              <a:bodyPr wrap="none" rtlCol="0">
                <a:spAutoFit/>
              </a:bodyPr>
              <a:lstStyle/>
              <a:p>
                <a:r>
                  <a:rPr lang="ja-JP" altLang="en-US" sz="2400" dirty="0"/>
                  <a:t>各ブロックで期待値</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𝑖</m:t>
                        </m:r>
                      </m:sub>
                    </m:sSub>
                  </m:oMath>
                </a14:m>
                <a:r>
                  <a:rPr kumimoji="1" lang="ja-JP" altLang="en-US" sz="2400" dirty="0"/>
                  <a:t>を計算し、その逆数の期待値を計算する</a:t>
                </a:r>
              </a:p>
            </p:txBody>
          </p:sp>
        </mc:Choice>
        <mc:Fallback xmlns="">
          <p:sp>
            <p:nvSpPr>
              <p:cNvPr id="37" name="テキスト ボックス 36">
                <a:extLst>
                  <a:ext uri="{FF2B5EF4-FFF2-40B4-BE49-F238E27FC236}">
                    <a16:creationId xmlns:a16="http://schemas.microsoft.com/office/drawing/2014/main" id="{AD270AE2-EFAD-4928-B0BE-7F16F7B9A3AE}"/>
                  </a:ext>
                </a:extLst>
              </p:cNvPr>
              <p:cNvSpPr txBox="1">
                <a:spLocks noRot="1" noChangeAspect="1" noMove="1" noResize="1" noEditPoints="1" noAdjustHandles="1" noChangeArrowheads="1" noChangeShapeType="1" noTextEdit="1"/>
              </p:cNvSpPr>
              <p:nvPr/>
            </p:nvSpPr>
            <p:spPr>
              <a:xfrm>
                <a:off x="179512" y="5661248"/>
                <a:ext cx="8761950" cy="461665"/>
              </a:xfrm>
              <a:prstGeom prst="rect">
                <a:avLst/>
              </a:prstGeom>
              <a:blipFill>
                <a:blip r:embed="rId4"/>
                <a:stretch>
                  <a:fillRect l="-1043" t="-14667" r="-7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63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9564935-E594-4AAA-A7AC-E618933F2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4" y="1076385"/>
            <a:ext cx="6096000" cy="4572000"/>
          </a:xfrm>
          <a:prstGeom prst="rect">
            <a:avLst/>
          </a:prstGeom>
        </p:spPr>
      </p:pic>
      <p:sp>
        <p:nvSpPr>
          <p:cNvPr id="2" name="テキスト プレースホルダー 1">
            <a:extLst>
              <a:ext uri="{FF2B5EF4-FFF2-40B4-BE49-F238E27FC236}">
                <a16:creationId xmlns:a16="http://schemas.microsoft.com/office/drawing/2014/main" id="{BA404DEA-6785-41D6-A5C5-D0030E4D660E}"/>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A8D7886-1D40-430E-A0B0-239669831F48}"/>
                  </a:ext>
                </a:extLst>
              </p:cNvPr>
              <p:cNvSpPr txBox="1"/>
              <p:nvPr/>
            </p:nvSpPr>
            <p:spPr>
              <a:xfrm>
                <a:off x="2915816" y="3284984"/>
                <a:ext cx="3495957"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依存性がある</a:t>
                </a:r>
              </a:p>
            </p:txBody>
          </p:sp>
        </mc:Choice>
        <mc:Fallback xmlns="">
          <p:sp>
            <p:nvSpPr>
              <p:cNvPr id="6" name="テキスト ボックス 5">
                <a:extLst>
                  <a:ext uri="{FF2B5EF4-FFF2-40B4-BE49-F238E27FC236}">
                    <a16:creationId xmlns:a16="http://schemas.microsoft.com/office/drawing/2014/main" id="{2A8D7886-1D40-430E-A0B0-239669831F48}"/>
                  </a:ext>
                </a:extLst>
              </p:cNvPr>
              <p:cNvSpPr txBox="1">
                <a:spLocks noRot="1" noChangeAspect="1" noMove="1" noResize="1" noEditPoints="1" noAdjustHandles="1" noChangeArrowheads="1" noChangeShapeType="1" noTextEdit="1"/>
              </p:cNvSpPr>
              <p:nvPr/>
            </p:nvSpPr>
            <p:spPr>
              <a:xfrm>
                <a:off x="2915816" y="3284984"/>
                <a:ext cx="3495957" cy="461665"/>
              </a:xfrm>
              <a:prstGeom prst="rect">
                <a:avLst/>
              </a:prstGeom>
              <a:blipFill>
                <a:blip r:embed="rId3"/>
                <a:stretch>
                  <a:fillRect l="-2431" t="-12821" r="-1562" b="-23077"/>
                </a:stretch>
              </a:blipFill>
              <a:ln>
                <a:solidFill>
                  <a:schemeClr val="tx1"/>
                </a:solidFill>
              </a:ln>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3583ED63-8443-4A20-9095-3D73F48DCE18}"/>
              </a:ext>
            </a:extLst>
          </p:cNvPr>
          <p:cNvSpPr txBox="1"/>
          <p:nvPr/>
        </p:nvSpPr>
        <p:spPr>
          <a:xfrm>
            <a:off x="7452320" y="4725144"/>
            <a:ext cx="1261884" cy="523220"/>
          </a:xfrm>
          <a:prstGeom prst="rect">
            <a:avLst/>
          </a:prstGeom>
          <a:noFill/>
        </p:spPr>
        <p:txBody>
          <a:bodyPr wrap="none" rtlCol="0">
            <a:spAutoFit/>
          </a:bodyPr>
          <a:lstStyle/>
          <a:p>
            <a:r>
              <a:rPr kumimoji="1" lang="ja-JP" altLang="en-US" sz="2800" dirty="0"/>
              <a:t>厳密解</a:t>
            </a:r>
          </a:p>
        </p:txBody>
      </p:sp>
      <p:cxnSp>
        <p:nvCxnSpPr>
          <p:cNvPr id="18" name="直線コネクタ 17">
            <a:extLst>
              <a:ext uri="{FF2B5EF4-FFF2-40B4-BE49-F238E27FC236}">
                <a16:creationId xmlns:a16="http://schemas.microsoft.com/office/drawing/2014/main" id="{7F62A78D-F6FC-4EAF-A92C-4E30210C33F7}"/>
              </a:ext>
            </a:extLst>
          </p:cNvPr>
          <p:cNvCxnSpPr/>
          <p:nvPr/>
        </p:nvCxnSpPr>
        <p:spPr>
          <a:xfrm>
            <a:off x="1907704" y="5013176"/>
            <a:ext cx="482453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A602234-9B79-4D42-B525-D5A33A4CDC4F}"/>
              </a:ext>
            </a:extLst>
          </p:cNvPr>
          <p:cNvCxnSpPr>
            <a:stCxn id="16" idx="1"/>
          </p:cNvCxnSpPr>
          <p:nvPr/>
        </p:nvCxnSpPr>
        <p:spPr>
          <a:xfrm flipH="1">
            <a:off x="6804248" y="4986754"/>
            <a:ext cx="64807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2D5F0C0-795D-4F14-8EC3-7427D8FFD291}"/>
              </a:ext>
            </a:extLst>
          </p:cNvPr>
          <p:cNvSpPr txBox="1"/>
          <p:nvPr/>
        </p:nvSpPr>
        <p:spPr>
          <a:xfrm>
            <a:off x="323528" y="5805264"/>
            <a:ext cx="7992888" cy="830997"/>
          </a:xfrm>
          <a:prstGeom prst="rect">
            <a:avLst/>
          </a:prstGeom>
          <a:noFill/>
        </p:spPr>
        <p:txBody>
          <a:bodyPr wrap="square" rtlCol="0">
            <a:spAutoFit/>
          </a:bodyPr>
          <a:lstStyle/>
          <a:p>
            <a:r>
              <a:rPr lang="ja-JP" altLang="en-US" sz="2400" dirty="0"/>
              <a:t>同じデータセットを使っているのに、ブロックサイズが小さいところで挙動</a:t>
            </a:r>
            <a:r>
              <a:rPr kumimoji="1" lang="ja-JP" altLang="en-US" sz="2400" dirty="0"/>
              <a:t>がおかしい→</a:t>
            </a:r>
            <a:r>
              <a:rPr kumimoji="1" lang="ja-JP" altLang="en-US" sz="2400" dirty="0">
                <a:solidFill>
                  <a:srgbClr val="FF0000"/>
                </a:solidFill>
              </a:rPr>
              <a:t>系統誤差</a:t>
            </a:r>
          </a:p>
        </p:txBody>
      </p:sp>
      <p:cxnSp>
        <p:nvCxnSpPr>
          <p:cNvPr id="12" name="直線矢印コネクタ 11">
            <a:extLst>
              <a:ext uri="{FF2B5EF4-FFF2-40B4-BE49-F238E27FC236}">
                <a16:creationId xmlns:a16="http://schemas.microsoft.com/office/drawing/2014/main" id="{479577AD-FF12-4264-9E34-7FD65486676C}"/>
              </a:ext>
            </a:extLst>
          </p:cNvPr>
          <p:cNvCxnSpPr/>
          <p:nvPr/>
        </p:nvCxnSpPr>
        <p:spPr>
          <a:xfrm flipH="1">
            <a:off x="3491880" y="3789040"/>
            <a:ext cx="792088"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31B5BD2-EA69-480A-9CD8-9D1CC73FD621}"/>
              </a:ext>
            </a:extLst>
          </p:cNvPr>
          <p:cNvSpPr txBox="1"/>
          <p:nvPr/>
        </p:nvSpPr>
        <p:spPr>
          <a:xfrm>
            <a:off x="2987824" y="1556792"/>
            <a:ext cx="2954655" cy="830997"/>
          </a:xfrm>
          <a:prstGeom prst="rect">
            <a:avLst/>
          </a:prstGeom>
          <a:solidFill>
            <a:schemeClr val="bg1"/>
          </a:solidFill>
          <a:ln>
            <a:solidFill>
              <a:schemeClr val="tx1"/>
            </a:solidFill>
          </a:ln>
        </p:spPr>
        <p:txBody>
          <a:bodyPr wrap="none" rtlCol="0">
            <a:spAutoFit/>
          </a:bodyPr>
          <a:lstStyle/>
          <a:p>
            <a:r>
              <a:rPr kumimoji="1" lang="ja-JP" altLang="en-US" sz="2400" dirty="0"/>
              <a:t>ずれているわりには</a:t>
            </a:r>
            <a:endParaRPr kumimoji="1" lang="en-US" altLang="ja-JP" sz="2400" dirty="0"/>
          </a:p>
          <a:p>
            <a:r>
              <a:rPr kumimoji="1" lang="ja-JP" altLang="en-US" sz="2400" dirty="0"/>
              <a:t>エラーバーが小さい</a:t>
            </a:r>
          </a:p>
        </p:txBody>
      </p:sp>
      <p:cxnSp>
        <p:nvCxnSpPr>
          <p:cNvPr id="14" name="直線矢印コネクタ 13">
            <a:extLst>
              <a:ext uri="{FF2B5EF4-FFF2-40B4-BE49-F238E27FC236}">
                <a16:creationId xmlns:a16="http://schemas.microsoft.com/office/drawing/2014/main" id="{6607D80C-C295-498A-B76E-AE585A769716}"/>
              </a:ext>
            </a:extLst>
          </p:cNvPr>
          <p:cNvCxnSpPr/>
          <p:nvPr/>
        </p:nvCxnSpPr>
        <p:spPr>
          <a:xfrm flipH="1">
            <a:off x="2051720" y="1988840"/>
            <a:ext cx="79208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08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9925A-CBCD-4AAA-BA65-BBD84E47A552}"/>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FF5A7128-0077-4020-AE47-12F3265F720F}"/>
              </a:ext>
            </a:extLst>
          </p:cNvPr>
          <p:cNvSpPr txBox="1"/>
          <p:nvPr/>
        </p:nvSpPr>
        <p:spPr>
          <a:xfrm>
            <a:off x="136406" y="1196752"/>
            <a:ext cx="9007594" cy="461665"/>
          </a:xfrm>
          <a:prstGeom prst="rect">
            <a:avLst/>
          </a:prstGeom>
          <a:noFill/>
        </p:spPr>
        <p:txBody>
          <a:bodyPr wrap="none" rtlCol="0">
            <a:spAutoFit/>
          </a:bodyPr>
          <a:lstStyle/>
          <a:p>
            <a:r>
              <a:rPr kumimoji="1" lang="ja-JP" altLang="en-US" sz="2400" dirty="0"/>
              <a:t>誤差</a:t>
            </a:r>
            <a:r>
              <a:rPr kumimoji="1" lang="en-US" altLang="ja-JP" sz="2400" dirty="0"/>
              <a:t>(</a:t>
            </a:r>
            <a:r>
              <a:rPr kumimoji="1" lang="ja-JP" altLang="en-US" sz="2400" dirty="0"/>
              <a:t>真値からのずれ</a:t>
            </a:r>
            <a:r>
              <a:rPr kumimoji="1" lang="en-US" altLang="ja-JP" sz="2400" dirty="0"/>
              <a:t>)</a:t>
            </a:r>
            <a:r>
              <a:rPr kumimoji="1" lang="ja-JP" altLang="en-US" sz="2400" dirty="0"/>
              <a:t>には、統計誤差と系統誤差の二種類がある</a:t>
            </a:r>
          </a:p>
        </p:txBody>
      </p:sp>
      <p:sp>
        <p:nvSpPr>
          <p:cNvPr id="4" name="テキスト ボックス 3">
            <a:extLst>
              <a:ext uri="{FF2B5EF4-FFF2-40B4-BE49-F238E27FC236}">
                <a16:creationId xmlns:a16="http://schemas.microsoft.com/office/drawing/2014/main" id="{4DCA3531-5BED-4ECC-9A0A-01C757A3C2FC}"/>
              </a:ext>
            </a:extLst>
          </p:cNvPr>
          <p:cNvSpPr txBox="1"/>
          <p:nvPr/>
        </p:nvSpPr>
        <p:spPr>
          <a:xfrm>
            <a:off x="251520" y="1916832"/>
            <a:ext cx="4299575" cy="523220"/>
          </a:xfrm>
          <a:prstGeom prst="rect">
            <a:avLst/>
          </a:prstGeom>
          <a:noFill/>
        </p:spPr>
        <p:txBody>
          <a:bodyPr wrap="none" rtlCol="0">
            <a:spAutoFit/>
          </a:bodyPr>
          <a:lstStyle/>
          <a:p>
            <a:r>
              <a:rPr kumimoji="1" lang="ja-JP" altLang="en-US" sz="2800" dirty="0">
                <a:solidFill>
                  <a:srgbClr val="011893"/>
                </a:solidFill>
              </a:rPr>
              <a:t>統計誤差 </a:t>
            </a:r>
            <a:r>
              <a:rPr kumimoji="1" lang="en-US" altLang="ja-JP" sz="2800" dirty="0">
                <a:solidFill>
                  <a:srgbClr val="011893"/>
                </a:solidFill>
              </a:rPr>
              <a:t>(statistical error)</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089FC177-0B44-4623-8D5A-88FEB51B6A70}"/>
              </a:ext>
            </a:extLst>
          </p:cNvPr>
          <p:cNvSpPr txBox="1"/>
          <p:nvPr/>
        </p:nvSpPr>
        <p:spPr>
          <a:xfrm>
            <a:off x="539552" y="2420888"/>
            <a:ext cx="8430513"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我々が制御できない要因により値が揺らぐこと</a:t>
            </a:r>
            <a:r>
              <a:rPr lang="en-US" altLang="ja-JP" sz="2400" dirty="0"/>
              <a:t>(</a:t>
            </a:r>
            <a:r>
              <a:rPr lang="ja-JP" altLang="en-US" sz="2400" dirty="0"/>
              <a:t>偶然誤差</a:t>
            </a:r>
            <a:r>
              <a:rPr lang="en-US" altLang="ja-JP" sz="2400" dirty="0"/>
              <a:t>)</a:t>
            </a:r>
          </a:p>
          <a:p>
            <a:pPr marL="342900" indent="-342900">
              <a:buFont typeface="Arial" panose="020B0604020202020204" pitchFamily="34" charset="0"/>
              <a:buChar char="•"/>
            </a:pPr>
            <a:r>
              <a:rPr lang="ja-JP" altLang="en-US" sz="2400" dirty="0"/>
              <a:t>数値計算では乱数や粗視化に起因</a:t>
            </a:r>
            <a:endParaRPr lang="en-US" altLang="ja-JP" sz="2400" dirty="0"/>
          </a:p>
          <a:p>
            <a:pPr marL="342900" indent="-342900">
              <a:buFont typeface="Arial" panose="020B0604020202020204" pitchFamily="34" charset="0"/>
              <a:buChar char="•"/>
            </a:pPr>
            <a:r>
              <a:rPr lang="ja-JP" altLang="en-US" sz="2400" dirty="0"/>
              <a:t>不確かさ</a:t>
            </a:r>
            <a:r>
              <a:rPr lang="en-US" altLang="ja-JP" sz="2400" dirty="0"/>
              <a:t>(uncertainty)</a:t>
            </a:r>
            <a:r>
              <a:rPr lang="ja-JP" altLang="en-US" sz="2400" dirty="0"/>
              <a:t>とも</a:t>
            </a:r>
            <a:endParaRPr lang="en-US" altLang="ja-JP" sz="2400" dirty="0"/>
          </a:p>
        </p:txBody>
      </p:sp>
      <p:sp>
        <p:nvSpPr>
          <p:cNvPr id="6" name="テキスト ボックス 5">
            <a:extLst>
              <a:ext uri="{FF2B5EF4-FFF2-40B4-BE49-F238E27FC236}">
                <a16:creationId xmlns:a16="http://schemas.microsoft.com/office/drawing/2014/main" id="{D8782842-2F73-4BB8-AA4A-8E5B8581E40B}"/>
              </a:ext>
            </a:extLst>
          </p:cNvPr>
          <p:cNvSpPr txBox="1"/>
          <p:nvPr/>
        </p:nvSpPr>
        <p:spPr>
          <a:xfrm>
            <a:off x="251520" y="3717032"/>
            <a:ext cx="5378395" cy="523220"/>
          </a:xfrm>
          <a:prstGeom prst="rect">
            <a:avLst/>
          </a:prstGeom>
          <a:noFill/>
        </p:spPr>
        <p:txBody>
          <a:bodyPr wrap="none" rtlCol="0">
            <a:spAutoFit/>
          </a:bodyPr>
          <a:lstStyle/>
          <a:p>
            <a:r>
              <a:rPr lang="ja-JP" altLang="en-US" sz="2800" dirty="0">
                <a:solidFill>
                  <a:srgbClr val="011893"/>
                </a:solidFill>
              </a:rPr>
              <a:t>系統</a:t>
            </a:r>
            <a:r>
              <a:rPr kumimoji="1" lang="ja-JP" altLang="en-US" sz="2800" dirty="0">
                <a:solidFill>
                  <a:srgbClr val="011893"/>
                </a:solidFill>
              </a:rPr>
              <a:t>誤差 </a:t>
            </a:r>
            <a:r>
              <a:rPr kumimoji="1" lang="en-US" altLang="ja-JP" sz="2800" dirty="0">
                <a:solidFill>
                  <a:srgbClr val="011893"/>
                </a:solidFill>
              </a:rPr>
              <a:t>(bias, systematic error)</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B94F8550-8320-4EDA-A4FA-A06BF26CC957}"/>
              </a:ext>
            </a:extLst>
          </p:cNvPr>
          <p:cNvSpPr txBox="1"/>
          <p:nvPr/>
        </p:nvSpPr>
        <p:spPr>
          <a:xfrm>
            <a:off x="539552" y="4293096"/>
            <a:ext cx="7609776"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誤差を生む要因が説明できるもの</a:t>
            </a:r>
            <a:endParaRPr lang="en-US" altLang="ja-JP" sz="2400" dirty="0"/>
          </a:p>
          <a:p>
            <a:pPr marL="342900" indent="-342900">
              <a:buFont typeface="Arial" panose="020B0604020202020204" pitchFamily="34" charset="0"/>
              <a:buChar char="•"/>
            </a:pPr>
            <a:r>
              <a:rPr lang="ja-JP" altLang="en-US" sz="2400" dirty="0"/>
              <a:t>決定論的なずれ</a:t>
            </a:r>
            <a:endParaRPr lang="en-US" altLang="ja-JP" sz="2400" dirty="0"/>
          </a:p>
          <a:p>
            <a:pPr marL="342900" indent="-342900">
              <a:buFont typeface="Arial" panose="020B0604020202020204" pitchFamily="34" charset="0"/>
              <a:buChar char="•"/>
            </a:pPr>
            <a:r>
              <a:rPr lang="ja-JP" altLang="en-US" sz="2400" dirty="0"/>
              <a:t>数値計算では有限サイズ効果や理論誤差などに起因</a:t>
            </a:r>
            <a:endParaRPr lang="en-US" altLang="ja-JP" sz="2400" dirty="0"/>
          </a:p>
        </p:txBody>
      </p:sp>
    </p:spTree>
    <p:extLst>
      <p:ext uri="{BB962C8B-B14F-4D97-AF65-F5344CB8AC3E}">
        <p14:creationId xmlns:p14="http://schemas.microsoft.com/office/powerpoint/2010/main" val="1956181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408A05-A34A-4FAF-A6D0-1768D4F7C3A2}"/>
              </a:ext>
            </a:extLst>
          </p:cNvPr>
          <p:cNvSpPr>
            <a:spLocks noGrp="1"/>
          </p:cNvSpPr>
          <p:nvPr>
            <p:ph type="body" sz="quarter" idx="10"/>
          </p:nvPr>
        </p:nvSpPr>
        <p:spPr/>
        <p:txBody>
          <a:bodyPr/>
          <a:lstStyle/>
          <a:p>
            <a:r>
              <a:rPr lang="ja-JP" altLang="en-US" dirty="0"/>
              <a:t>統計誤差と系統誤差</a:t>
            </a:r>
            <a:endParaRPr kumimoji="1" lang="ja-JP" altLang="en-US" dirty="0"/>
          </a:p>
        </p:txBody>
      </p:sp>
      <p:pic>
        <p:nvPicPr>
          <p:cNvPr id="3" name="図 2">
            <a:extLst>
              <a:ext uri="{FF2B5EF4-FFF2-40B4-BE49-F238E27FC236}">
                <a16:creationId xmlns:a16="http://schemas.microsoft.com/office/drawing/2014/main" id="{DCB20181-524C-4827-9D6E-032BE26E1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4320480" cy="3240360"/>
          </a:xfrm>
          <a:prstGeom prst="rect">
            <a:avLst/>
          </a:prstGeom>
        </p:spPr>
      </p:pic>
      <p:sp>
        <p:nvSpPr>
          <p:cNvPr id="4" name="四角形: 角を丸くする 3">
            <a:extLst>
              <a:ext uri="{FF2B5EF4-FFF2-40B4-BE49-F238E27FC236}">
                <a16:creationId xmlns:a16="http://schemas.microsoft.com/office/drawing/2014/main" id="{9C5D1084-23BF-4DE0-8984-9CA06840D9EC}"/>
              </a:ext>
            </a:extLst>
          </p:cNvPr>
          <p:cNvSpPr/>
          <p:nvPr/>
        </p:nvSpPr>
        <p:spPr>
          <a:xfrm>
            <a:off x="3028299" y="4257600"/>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FE0F18F-7131-4099-AA05-93A86B47E602}"/>
              </a:ext>
            </a:extLst>
          </p:cNvPr>
          <p:cNvSpPr txBox="1"/>
          <p:nvPr/>
        </p:nvSpPr>
        <p:spPr>
          <a:xfrm>
            <a:off x="2267744"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いるのは偶然</a:t>
            </a:r>
            <a:endParaRPr kumimoji="1" lang="en-US" altLang="ja-JP" dirty="0"/>
          </a:p>
        </p:txBody>
      </p:sp>
      <p:cxnSp>
        <p:nvCxnSpPr>
          <p:cNvPr id="7" name="コネクタ: カギ線 6">
            <a:extLst>
              <a:ext uri="{FF2B5EF4-FFF2-40B4-BE49-F238E27FC236}">
                <a16:creationId xmlns:a16="http://schemas.microsoft.com/office/drawing/2014/main" id="{EDE2F330-3AC8-4F0B-A88F-B169F0F60495}"/>
              </a:ext>
            </a:extLst>
          </p:cNvPr>
          <p:cNvCxnSpPr>
            <a:stCxn id="5" idx="2"/>
            <a:endCxn id="4" idx="0"/>
          </p:cNvCxnSpPr>
          <p:nvPr/>
        </p:nvCxnSpPr>
        <p:spPr>
          <a:xfrm rot="5400000">
            <a:off x="2852397" y="3711173"/>
            <a:ext cx="830341" cy="26251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A632F3A0-A7D1-48F1-ADDB-65B52E2CC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060848"/>
            <a:ext cx="4344483" cy="3258362"/>
          </a:xfrm>
          <a:prstGeom prst="rect">
            <a:avLst/>
          </a:prstGeom>
        </p:spPr>
      </p:pic>
      <p:sp>
        <p:nvSpPr>
          <p:cNvPr id="10" name="テキスト ボックス 9">
            <a:extLst>
              <a:ext uri="{FF2B5EF4-FFF2-40B4-BE49-F238E27FC236}">
                <a16:creationId xmlns:a16="http://schemas.microsoft.com/office/drawing/2014/main" id="{342CF49A-E5F2-4CFD-8971-2668C5E96819}"/>
              </a:ext>
            </a:extLst>
          </p:cNvPr>
          <p:cNvSpPr txBox="1"/>
          <p:nvPr/>
        </p:nvSpPr>
        <p:spPr>
          <a:xfrm>
            <a:off x="1619672" y="1484784"/>
            <a:ext cx="1415772" cy="461665"/>
          </a:xfrm>
          <a:prstGeom prst="rect">
            <a:avLst/>
          </a:prstGeom>
          <a:noFill/>
        </p:spPr>
        <p:txBody>
          <a:bodyPr wrap="none" rtlCol="0">
            <a:spAutoFit/>
          </a:bodyPr>
          <a:lstStyle/>
          <a:p>
            <a:r>
              <a:rPr kumimoji="1" lang="ja-JP" altLang="en-US" sz="2400"/>
              <a:t>統計誤差</a:t>
            </a:r>
            <a:endParaRPr kumimoji="1" lang="ja-JP" altLang="en-US" sz="2400" dirty="0"/>
          </a:p>
        </p:txBody>
      </p:sp>
      <p:sp>
        <p:nvSpPr>
          <p:cNvPr id="11" name="四角形: 角を丸くする 10">
            <a:extLst>
              <a:ext uri="{FF2B5EF4-FFF2-40B4-BE49-F238E27FC236}">
                <a16:creationId xmlns:a16="http://schemas.microsoft.com/office/drawing/2014/main" id="{CEFAC644-626D-474C-9804-4C60DE9F4F20}"/>
              </a:ext>
            </a:extLst>
          </p:cNvPr>
          <p:cNvSpPr/>
          <p:nvPr/>
        </p:nvSpPr>
        <p:spPr>
          <a:xfrm>
            <a:off x="5436096" y="2492896"/>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9D4913-F833-4634-BE50-81F3071010BD}"/>
              </a:ext>
            </a:extLst>
          </p:cNvPr>
          <p:cNvSpPr txBox="1"/>
          <p:nvPr/>
        </p:nvSpPr>
        <p:spPr>
          <a:xfrm>
            <a:off x="6444208"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いるのは必然</a:t>
            </a:r>
            <a:endParaRPr kumimoji="1" lang="en-US" altLang="ja-JP" dirty="0"/>
          </a:p>
        </p:txBody>
      </p:sp>
      <p:cxnSp>
        <p:nvCxnSpPr>
          <p:cNvPr id="14" name="コネクタ: カギ線 13">
            <a:extLst>
              <a:ext uri="{FF2B5EF4-FFF2-40B4-BE49-F238E27FC236}">
                <a16:creationId xmlns:a16="http://schemas.microsoft.com/office/drawing/2014/main" id="{E64CEA36-9200-4F71-AFCB-BFF22E1C56A3}"/>
              </a:ext>
            </a:extLst>
          </p:cNvPr>
          <p:cNvCxnSpPr>
            <a:stCxn id="12" idx="1"/>
            <a:endCxn id="11" idx="3"/>
          </p:cNvCxnSpPr>
          <p:nvPr/>
        </p:nvCxnSpPr>
        <p:spPr>
          <a:xfrm rot="10800000">
            <a:off x="5652120" y="2672916"/>
            <a:ext cx="792088" cy="4311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8D7A241-40F9-4089-82CF-B29771F642CB}"/>
              </a:ext>
            </a:extLst>
          </p:cNvPr>
          <p:cNvSpPr txBox="1"/>
          <p:nvPr/>
        </p:nvSpPr>
        <p:spPr>
          <a:xfrm>
            <a:off x="6516216" y="1484784"/>
            <a:ext cx="1415772" cy="461665"/>
          </a:xfrm>
          <a:prstGeom prst="rect">
            <a:avLst/>
          </a:prstGeom>
          <a:noFill/>
        </p:spPr>
        <p:txBody>
          <a:bodyPr wrap="none" rtlCol="0">
            <a:spAutoFit/>
          </a:bodyPr>
          <a:lstStyle/>
          <a:p>
            <a:r>
              <a:rPr lang="ja-JP" altLang="en-US" sz="2400" dirty="0"/>
              <a:t>系統</a:t>
            </a:r>
            <a:r>
              <a:rPr kumimoji="1" lang="ja-JP" altLang="en-US" sz="2400" dirty="0"/>
              <a:t>誤差</a:t>
            </a:r>
          </a:p>
        </p:txBody>
      </p:sp>
      <p:sp>
        <p:nvSpPr>
          <p:cNvPr id="16" name="テキスト ボックス 15">
            <a:extLst>
              <a:ext uri="{FF2B5EF4-FFF2-40B4-BE49-F238E27FC236}">
                <a16:creationId xmlns:a16="http://schemas.microsoft.com/office/drawing/2014/main" id="{12AC32BC-BFFF-46F7-BFAA-56D539758351}"/>
              </a:ext>
            </a:extLst>
          </p:cNvPr>
          <p:cNvSpPr txBox="1"/>
          <p:nvPr/>
        </p:nvSpPr>
        <p:spPr>
          <a:xfrm>
            <a:off x="1691680" y="5517232"/>
            <a:ext cx="5397631"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この系統誤差はどこからくるのか？</a:t>
            </a:r>
            <a:endParaRPr kumimoji="1" lang="en-US" altLang="ja-JP" sz="2400" dirty="0"/>
          </a:p>
          <a:p>
            <a:pPr marL="285750" indent="-285750">
              <a:buFont typeface="Arial" panose="020B0604020202020204" pitchFamily="34" charset="0"/>
              <a:buChar char="•"/>
            </a:pPr>
            <a:r>
              <a:rPr lang="ja-JP" altLang="en-US" sz="2400" dirty="0"/>
              <a:t>どうやって減らすか</a:t>
            </a:r>
            <a:endParaRPr lang="en-US" altLang="ja-JP" sz="2400" dirty="0"/>
          </a:p>
          <a:p>
            <a:r>
              <a:rPr kumimoji="1" lang="ja-JP" altLang="en-US" sz="2400" dirty="0"/>
              <a:t>を知るのがこの節の目的</a:t>
            </a:r>
          </a:p>
        </p:txBody>
      </p:sp>
    </p:spTree>
    <p:extLst>
      <p:ext uri="{BB962C8B-B14F-4D97-AF65-F5344CB8AC3E}">
        <p14:creationId xmlns:p14="http://schemas.microsoft.com/office/powerpoint/2010/main" val="4052486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8F5D18-07CC-4B6D-9B1F-6486DA4B9E31}"/>
              </a:ext>
            </a:extLst>
          </p:cNvPr>
          <p:cNvSpPr>
            <a:spLocks noGrp="1"/>
          </p:cNvSpPr>
          <p:nvPr>
            <p:ph type="body" sz="quarter" idx="10"/>
          </p:nvPr>
        </p:nvSpPr>
        <p:spPr/>
        <p:txBody>
          <a:bodyPr/>
          <a:lstStyle/>
          <a:p>
            <a:r>
              <a:rPr kumimoji="1" lang="ja-JP" altLang="en-US" dirty="0"/>
              <a:t>期待値の関数</a:t>
            </a:r>
          </a:p>
        </p:txBody>
      </p:sp>
      <p:sp>
        <p:nvSpPr>
          <p:cNvPr id="3" name="テキスト ボックス 2">
            <a:extLst>
              <a:ext uri="{FF2B5EF4-FFF2-40B4-BE49-F238E27FC236}">
                <a16:creationId xmlns:a16="http://schemas.microsoft.com/office/drawing/2014/main" id="{7BA30C73-F1AC-4499-A0D4-8EE18E680A3A}"/>
              </a:ext>
            </a:extLst>
          </p:cNvPr>
          <p:cNvSpPr txBox="1"/>
          <p:nvPr/>
        </p:nvSpPr>
        <p:spPr>
          <a:xfrm>
            <a:off x="395536" y="2204864"/>
            <a:ext cx="7866256" cy="523220"/>
          </a:xfrm>
          <a:prstGeom prst="rect">
            <a:avLst/>
          </a:prstGeom>
          <a:noFill/>
        </p:spPr>
        <p:txBody>
          <a:bodyPr wrap="none" rtlCol="0">
            <a:spAutoFit/>
          </a:bodyPr>
          <a:lstStyle/>
          <a:p>
            <a:r>
              <a:rPr kumimoji="1" lang="en-US" altLang="ja-JP" sz="2800" dirty="0"/>
              <a:t>N</a:t>
            </a:r>
            <a:r>
              <a:rPr lang="ja-JP" altLang="en-US" sz="2800" dirty="0"/>
              <a:t>回測定して期待値を推定する</a:t>
            </a:r>
            <a:r>
              <a:rPr lang="en-US" altLang="ja-JP" sz="2800" dirty="0"/>
              <a:t>(</a:t>
            </a:r>
            <a:r>
              <a:rPr lang="ja-JP" altLang="en-US" sz="2800" dirty="0"/>
              <a:t>これも確率変数</a:t>
            </a:r>
            <a:r>
              <a:rPr lang="en-US" altLang="ja-JP" sz="2800" dirty="0"/>
              <a:t>)</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9486C80-94ED-40C2-96CC-CFFE50FA1441}"/>
                  </a:ext>
                </a:extLst>
              </p:cNvPr>
              <p:cNvSpPr txBox="1"/>
              <p:nvPr/>
            </p:nvSpPr>
            <p:spPr>
              <a:xfrm>
                <a:off x="323528" y="980728"/>
                <a:ext cx="7453451" cy="534762"/>
              </a:xfrm>
              <a:prstGeom prst="rect">
                <a:avLst/>
              </a:prstGeom>
              <a:noFill/>
            </p:spPr>
            <p:txBody>
              <a:bodyPr wrap="none" rtlCol="0">
                <a:spAutoFit/>
              </a:bodyPr>
              <a:lstStyle/>
              <a:p>
                <a:r>
                  <a:rPr lang="ja-JP" altLang="en-US" sz="2800" dirty="0"/>
                  <a:t>確率変数</a:t>
                </a:r>
                <a14:m>
                  <m:oMath xmlns:m="http://schemas.openxmlformats.org/officeDocument/2006/math">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oMath>
                </a14:m>
                <a:r>
                  <a:rPr lang="ja-JP" altLang="en-US" sz="2800" dirty="0"/>
                  <a:t>の期待値</a:t>
                </a:r>
                <a14:m>
                  <m:oMath xmlns:m="http://schemas.openxmlformats.org/officeDocument/2006/math">
                    <m:r>
                      <a:rPr lang="en-US" altLang="ja-JP" sz="2800" b="0" i="1" smtClean="0">
                        <a:latin typeface="Cambria Math" panose="02040503050406030204" pitchFamily="18" charset="0"/>
                      </a:rPr>
                      <m:t>𝜇</m:t>
                    </m:r>
                  </m:oMath>
                </a14:m>
                <a:r>
                  <a:rPr lang="ja-JP" altLang="en-US" sz="2800" dirty="0"/>
                  <a:t>の関数の値を推定したい</a:t>
                </a:r>
                <a:endParaRPr kumimoji="1" lang="ja-JP" altLang="en-US" sz="2800" dirty="0"/>
              </a:p>
            </p:txBody>
          </p:sp>
        </mc:Choice>
        <mc:Fallback xmlns="">
          <p:sp>
            <p:nvSpPr>
              <p:cNvPr id="4" name="テキスト ボックス 3">
                <a:extLst>
                  <a:ext uri="{FF2B5EF4-FFF2-40B4-BE49-F238E27FC236}">
                    <a16:creationId xmlns:a16="http://schemas.microsoft.com/office/drawing/2014/main" id="{49486C80-94ED-40C2-96CC-CFFE50FA1441}"/>
                  </a:ext>
                </a:extLst>
              </p:cNvPr>
              <p:cNvSpPr txBox="1">
                <a:spLocks noRot="1" noChangeAspect="1" noMove="1" noResize="1" noEditPoints="1" noAdjustHandles="1" noChangeArrowheads="1" noChangeShapeType="1" noTextEdit="1"/>
              </p:cNvSpPr>
              <p:nvPr/>
            </p:nvSpPr>
            <p:spPr>
              <a:xfrm>
                <a:off x="323528" y="980728"/>
                <a:ext cx="7453451" cy="534762"/>
              </a:xfrm>
              <a:prstGeom prst="rect">
                <a:avLst/>
              </a:prstGeom>
              <a:blipFill>
                <a:blip r:embed="rId2"/>
                <a:stretch>
                  <a:fillRect l="-1635" t="-13636" r="-818"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3F697F-EC53-4159-AA38-477D9FB59309}"/>
                  </a:ext>
                </a:extLst>
              </p:cNvPr>
              <p:cNvSpPr txBox="1"/>
              <p:nvPr/>
            </p:nvSpPr>
            <p:spPr>
              <a:xfrm>
                <a:off x="3131840" y="1556792"/>
                <a:ext cx="215014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𝑦</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𝑔</m:t>
                      </m:r>
                      <m:r>
                        <a:rPr kumimoji="1" lang="en-US" altLang="ja-JP" sz="4000" b="0" i="1" smtClean="0">
                          <a:latin typeface="Cambria Math" panose="02040503050406030204" pitchFamily="18" charset="0"/>
                        </a:rPr>
                        <m:t>(</m:t>
                      </m:r>
                      <m:r>
                        <a:rPr kumimoji="1" lang="ja-JP" altLang="en-US" sz="4000" b="0" i="1" smtClean="0">
                          <a:latin typeface="Cambria Math" panose="02040503050406030204" pitchFamily="18" charset="0"/>
                        </a:rPr>
                        <m:t>𝜇</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C93F697F-EC53-4159-AA38-477D9FB59309}"/>
                  </a:ext>
                </a:extLst>
              </p:cNvPr>
              <p:cNvSpPr txBox="1">
                <a:spLocks noRot="1" noChangeAspect="1" noMove="1" noResize="1" noEditPoints="1" noAdjustHandles="1" noChangeArrowheads="1" noChangeShapeType="1" noTextEdit="1"/>
              </p:cNvSpPr>
              <p:nvPr/>
            </p:nvSpPr>
            <p:spPr>
              <a:xfrm>
                <a:off x="3131840" y="1556792"/>
                <a:ext cx="2150140"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C80F7E0-9CE9-4E9D-A9F9-B70E03AFE9A5}"/>
                  </a:ext>
                </a:extLst>
              </p:cNvPr>
              <p:cNvSpPr/>
              <p:nvPr/>
            </p:nvSpPr>
            <p:spPr>
              <a:xfrm>
                <a:off x="2987824" y="2708920"/>
                <a:ext cx="2365840"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smtClean="0">
                                  <a:latin typeface="Cambria Math" panose="02040503050406030204" pitchFamily="18" charset="0"/>
                                </a:rPr>
                                <m:t>𝜇</m:t>
                              </m:r>
                            </m:e>
                          </m:acc>
                        </m:e>
                        <m:sub>
                          <m:r>
                            <a:rPr lang="en-US" altLang="ja-JP" sz="2800" b="0" i="1" smtClean="0">
                              <a:latin typeface="Cambria Math" panose="02040503050406030204" pitchFamily="18" charset="0"/>
                            </a:rPr>
                            <m:t>𝑁</m:t>
                          </m:r>
                        </m:sub>
                      </m:sSub>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𝑁</m:t>
                          </m:r>
                        </m:den>
                      </m:f>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𝑖</m:t>
                          </m:r>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𝑋</m:t>
                              </m:r>
                            </m:e>
                            <m:sub>
                              <m:r>
                                <a:rPr lang="en-US" altLang="ja-JP" sz="2800" b="0" i="1" smtClean="0">
                                  <a:latin typeface="Cambria Math" panose="02040503050406030204" pitchFamily="18" charset="0"/>
                                </a:rPr>
                                <m:t>𝑖</m:t>
                              </m:r>
                            </m:sub>
                          </m:sSub>
                        </m:e>
                      </m:nary>
                    </m:oMath>
                  </m:oMathPara>
                </a14:m>
                <a:endParaRPr lang="ja-JP" altLang="en-US" sz="2800" dirty="0"/>
              </a:p>
            </p:txBody>
          </p:sp>
        </mc:Choice>
        <mc:Fallback xmlns="">
          <p:sp>
            <p:nvSpPr>
              <p:cNvPr id="6" name="正方形/長方形 5">
                <a:extLst>
                  <a:ext uri="{FF2B5EF4-FFF2-40B4-BE49-F238E27FC236}">
                    <a16:creationId xmlns:a16="http://schemas.microsoft.com/office/drawing/2014/main" id="{CC80F7E0-9CE9-4E9D-A9F9-B70E03AFE9A5}"/>
                  </a:ext>
                </a:extLst>
              </p:cNvPr>
              <p:cNvSpPr>
                <a:spLocks noRot="1" noChangeAspect="1" noMove="1" noResize="1" noEditPoints="1" noAdjustHandles="1" noChangeArrowheads="1" noChangeShapeType="1" noTextEdit="1"/>
              </p:cNvSpPr>
              <p:nvPr/>
            </p:nvSpPr>
            <p:spPr>
              <a:xfrm>
                <a:off x="2987824" y="2708920"/>
                <a:ext cx="2365840"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3EFD858-E92C-4C88-B9E7-6342FEC4DCC6}"/>
              </a:ext>
            </a:extLst>
          </p:cNvPr>
          <p:cNvSpPr txBox="1"/>
          <p:nvPr/>
        </p:nvSpPr>
        <p:spPr>
          <a:xfrm>
            <a:off x="323528" y="3789040"/>
            <a:ext cx="5929828" cy="523220"/>
          </a:xfrm>
          <a:prstGeom prst="rect">
            <a:avLst/>
          </a:prstGeom>
          <a:noFill/>
        </p:spPr>
        <p:txBody>
          <a:bodyPr wrap="none" rtlCol="0">
            <a:spAutoFit/>
          </a:bodyPr>
          <a:lstStyle/>
          <a:p>
            <a:r>
              <a:rPr lang="ja-JP" altLang="en-US" sz="2800" dirty="0"/>
              <a:t>推定値の期待値は期待値に一致する</a:t>
            </a:r>
            <a:endParaRPr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E7C258C-608E-477B-B46A-153ECFADE132}"/>
                  </a:ext>
                </a:extLst>
              </p:cNvPr>
              <p:cNvSpPr txBox="1"/>
              <p:nvPr/>
            </p:nvSpPr>
            <p:spPr>
              <a:xfrm>
                <a:off x="1403648" y="5805264"/>
                <a:ext cx="6048672"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𝑔</m:t>
                          </m:r>
                          <m:r>
                            <a:rPr lang="en-US" altLang="ja-JP" sz="4800" i="1">
                              <a:latin typeface="Cambria Math" panose="02040503050406030204" pitchFamily="18" charset="0"/>
                              <a:ea typeface="Cambria Math" panose="02040503050406030204" pitchFamily="18" charset="0"/>
                            </a:rPr>
                            <m:t>(</m:t>
                          </m:r>
                          <m:sSub>
                            <m:sSubPr>
                              <m:ctrlPr>
                                <a:rPr lang="en-US" altLang="ja-JP" sz="4800" i="1">
                                  <a:latin typeface="Cambria Math" panose="02040503050406030204" pitchFamily="18" charset="0"/>
                                </a:rPr>
                              </m:ctrlPr>
                            </m:sSubPr>
                            <m:e>
                              <m:acc>
                                <m:accPr>
                                  <m:chr m:val="̂"/>
                                  <m:ctrlPr>
                                    <a:rPr lang="en-US" altLang="ja-JP" sz="4800" i="1">
                                      <a:latin typeface="Cambria Math" panose="02040503050406030204" pitchFamily="18" charset="0"/>
                                    </a:rPr>
                                  </m:ctrlPr>
                                </m:accPr>
                                <m:e>
                                  <m:r>
                                    <a:rPr lang="en-US" altLang="ja-JP" sz="4800" i="1">
                                      <a:latin typeface="Cambria Math" panose="02040503050406030204" pitchFamily="18" charset="0"/>
                                    </a:rPr>
                                    <m:t>𝜇</m:t>
                                  </m:r>
                                </m:e>
                              </m:acc>
                            </m:e>
                            <m:sub>
                              <m:r>
                                <a:rPr lang="en-US" altLang="ja-JP" sz="4800" i="1">
                                  <a:latin typeface="Cambria Math" panose="02040503050406030204" pitchFamily="18" charset="0"/>
                                </a:rPr>
                                <m:t>𝑁</m:t>
                              </m:r>
                            </m:sub>
                          </m:sSub>
                          <m:r>
                            <a:rPr lang="en-US" altLang="ja-JP" sz="4800" i="1">
                              <a:latin typeface="Cambria Math" panose="02040503050406030204" pitchFamily="18" charset="0"/>
                              <a:ea typeface="Cambria Math" panose="02040503050406030204" pitchFamily="18" charset="0"/>
                            </a:rPr>
                            <m:t>)</m:t>
                          </m:r>
                        </m:e>
                      </m:d>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𝑔</m:t>
                      </m:r>
                      <m:d>
                        <m:dPr>
                          <m:ctrlPr>
                            <a:rPr kumimoji="1" lang="en-US" altLang="ja-JP" sz="4800" b="0" i="1" smtClean="0">
                              <a:latin typeface="Cambria Math" panose="02040503050406030204" pitchFamily="18" charset="0"/>
                            </a:rPr>
                          </m:ctrlPr>
                        </m:dPr>
                        <m:e>
                          <m:r>
                            <a:rPr kumimoji="1" lang="ja-JP" altLang="en-US" sz="4800" b="0" i="1" smtClean="0">
                              <a:latin typeface="Cambria Math" panose="02040503050406030204" pitchFamily="18" charset="0"/>
                            </a:rPr>
                            <m:t>𝜇</m:t>
                          </m:r>
                        </m:e>
                      </m:d>
                    </m:oMath>
                  </m:oMathPara>
                </a14:m>
                <a:endParaRPr kumimoji="1" lang="ja-JP" altLang="en-US" sz="4800" dirty="0"/>
              </a:p>
            </p:txBody>
          </p:sp>
        </mc:Choice>
        <mc:Fallback xmlns="">
          <p:sp>
            <p:nvSpPr>
              <p:cNvPr id="8" name="テキスト ボックス 7">
                <a:extLst>
                  <a:ext uri="{FF2B5EF4-FFF2-40B4-BE49-F238E27FC236}">
                    <a16:creationId xmlns:a16="http://schemas.microsoft.com/office/drawing/2014/main" id="{5E7C258C-608E-477B-B46A-153ECFADE132}"/>
                  </a:ext>
                </a:extLst>
              </p:cNvPr>
              <p:cNvSpPr txBox="1">
                <a:spLocks noRot="1" noChangeAspect="1" noMove="1" noResize="1" noEditPoints="1" noAdjustHandles="1" noChangeArrowheads="1" noChangeShapeType="1" noTextEdit="1"/>
              </p:cNvSpPr>
              <p:nvPr/>
            </p:nvSpPr>
            <p:spPr>
              <a:xfrm>
                <a:off x="1403648" y="5805264"/>
                <a:ext cx="6048672" cy="7386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C410AF0-C0A0-4494-B567-3BABCC870AB4}"/>
                  </a:ext>
                </a:extLst>
              </p:cNvPr>
              <p:cNvSpPr txBox="1"/>
              <p:nvPr/>
            </p:nvSpPr>
            <p:spPr>
              <a:xfrm>
                <a:off x="3131840" y="4365104"/>
                <a:ext cx="186211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ea typeface="Cambria Math" panose="02040503050406030204" pitchFamily="18" charset="0"/>
                            </a:rPr>
                          </m:ctrlPr>
                        </m:dPr>
                        <m:e>
                          <m:sSub>
                            <m:sSubPr>
                              <m:ctrlPr>
                                <a:rPr lang="en-US" altLang="ja-JP" sz="3600" i="1">
                                  <a:latin typeface="Cambria Math" panose="02040503050406030204" pitchFamily="18" charset="0"/>
                                </a:rPr>
                              </m:ctrlPr>
                            </m:sSub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𝜇</m:t>
                                  </m:r>
                                </m:e>
                              </m:acc>
                            </m:e>
                            <m:sub>
                              <m:r>
                                <a:rPr lang="en-US" altLang="ja-JP" sz="3600" i="1">
                                  <a:latin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𝜇</m:t>
                      </m:r>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5C410AF0-C0A0-4494-B567-3BABCC870AB4}"/>
                  </a:ext>
                </a:extLst>
              </p:cNvPr>
              <p:cNvSpPr txBox="1">
                <a:spLocks noRot="1" noChangeAspect="1" noMove="1" noResize="1" noEditPoints="1" noAdjustHandles="1" noChangeArrowheads="1" noChangeShapeType="1" noTextEdit="1"/>
              </p:cNvSpPr>
              <p:nvPr/>
            </p:nvSpPr>
            <p:spPr>
              <a:xfrm>
                <a:off x="3131840" y="4365104"/>
                <a:ext cx="1862113" cy="553998"/>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555DB4-DDF7-48F9-B0D3-044A1806DB19}"/>
              </a:ext>
            </a:extLst>
          </p:cNvPr>
          <p:cNvSpPr txBox="1"/>
          <p:nvPr/>
        </p:nvSpPr>
        <p:spPr>
          <a:xfrm>
            <a:off x="323528" y="5157192"/>
            <a:ext cx="8443337" cy="523220"/>
          </a:xfrm>
          <a:prstGeom prst="rect">
            <a:avLst/>
          </a:prstGeom>
          <a:noFill/>
        </p:spPr>
        <p:txBody>
          <a:bodyPr wrap="none" rtlCol="0">
            <a:spAutoFit/>
          </a:bodyPr>
          <a:lstStyle/>
          <a:p>
            <a:r>
              <a:rPr lang="ja-JP" altLang="en-US" sz="2800" dirty="0">
                <a:solidFill>
                  <a:srgbClr val="C00000"/>
                </a:solidFill>
              </a:rPr>
              <a:t>推定値の関数の期待値</a:t>
            </a:r>
            <a:r>
              <a:rPr lang="ja-JP" altLang="en-US" sz="2800" dirty="0"/>
              <a:t>は</a:t>
            </a:r>
            <a:r>
              <a:rPr lang="ja-JP" altLang="en-US" sz="2800" dirty="0">
                <a:solidFill>
                  <a:srgbClr val="011893"/>
                </a:solidFill>
              </a:rPr>
              <a:t>期待値の関数</a:t>
            </a:r>
            <a:r>
              <a:rPr lang="ja-JP" altLang="en-US" sz="2800" dirty="0"/>
              <a:t>と一致しない</a:t>
            </a:r>
            <a:endParaRPr lang="en-US" altLang="ja-JP" sz="2800" dirty="0"/>
          </a:p>
        </p:txBody>
      </p:sp>
    </p:spTree>
    <p:extLst>
      <p:ext uri="{BB962C8B-B14F-4D97-AF65-F5344CB8AC3E}">
        <p14:creationId xmlns:p14="http://schemas.microsoft.com/office/powerpoint/2010/main" val="2627220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903CFD-0D02-4A86-8E6B-28FD74A9A6BA}"/>
              </a:ext>
            </a:extLst>
          </p:cNvPr>
          <p:cNvSpPr>
            <a:spLocks noGrp="1"/>
          </p:cNvSpPr>
          <p:nvPr>
            <p:ph type="body" sz="quarter" idx="10"/>
          </p:nvPr>
        </p:nvSpPr>
        <p:spPr/>
        <p:txBody>
          <a:bodyPr/>
          <a:lstStyle/>
          <a:p>
            <a:r>
              <a:rPr kumimoji="1" lang="ja-JP" altLang="en-US" dirty="0"/>
              <a:t>不偏推定量</a:t>
            </a:r>
          </a:p>
        </p:txBody>
      </p:sp>
      <p:sp>
        <p:nvSpPr>
          <p:cNvPr id="3" name="テキスト ボックス 2">
            <a:extLst>
              <a:ext uri="{FF2B5EF4-FFF2-40B4-BE49-F238E27FC236}">
                <a16:creationId xmlns:a16="http://schemas.microsoft.com/office/drawing/2014/main" id="{BD4120B4-643E-4BA3-8002-F7CE121588C8}"/>
              </a:ext>
            </a:extLst>
          </p:cNvPr>
          <p:cNvSpPr txBox="1"/>
          <p:nvPr/>
        </p:nvSpPr>
        <p:spPr>
          <a:xfrm>
            <a:off x="467544" y="908720"/>
            <a:ext cx="7649851" cy="1384995"/>
          </a:xfrm>
          <a:prstGeom prst="rect">
            <a:avLst/>
          </a:prstGeom>
          <a:noFill/>
        </p:spPr>
        <p:txBody>
          <a:bodyPr wrap="none" rtlCol="0">
            <a:spAutoFit/>
          </a:bodyPr>
          <a:lstStyle/>
          <a:p>
            <a:r>
              <a:rPr lang="ja-JP" altLang="en-US" sz="2800" dirty="0"/>
              <a:t>標本から得られた推定量</a:t>
            </a:r>
            <a:r>
              <a:rPr lang="en-US" altLang="ja-JP" sz="2800" dirty="0"/>
              <a:t>(estimator)</a:t>
            </a:r>
            <a:r>
              <a:rPr lang="ja-JP" altLang="en-US" sz="2800" dirty="0"/>
              <a:t>の期待値が</a:t>
            </a:r>
            <a:endParaRPr lang="en-US" altLang="ja-JP" sz="2800" dirty="0"/>
          </a:p>
          <a:p>
            <a:r>
              <a:rPr kumimoji="1" lang="ja-JP" altLang="en-US" sz="2800" dirty="0"/>
              <a:t>母集団の期待値と一致する時、その</a:t>
            </a:r>
            <a:r>
              <a:rPr lang="ja-JP" altLang="en-US" sz="2800" dirty="0"/>
              <a:t>推定量を</a:t>
            </a:r>
            <a:endParaRPr lang="en-US" altLang="ja-JP" sz="2800" dirty="0"/>
          </a:p>
          <a:p>
            <a:r>
              <a:rPr kumimoji="1" lang="ja-JP" altLang="en-US" sz="2800" dirty="0"/>
              <a:t>不偏推定量</a:t>
            </a:r>
            <a:r>
              <a:rPr kumimoji="1" lang="en-US" altLang="ja-JP" sz="2800" dirty="0"/>
              <a:t>(unbiased estimator)</a:t>
            </a:r>
            <a:r>
              <a:rPr kumimoji="1" lang="ja-JP" altLang="en-US" sz="2800" dirty="0"/>
              <a:t>と呼ぶ</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63CFDEF-ADB0-483F-9DD4-676807541AD3}"/>
                  </a:ext>
                </a:extLst>
              </p:cNvPr>
              <p:cNvSpPr txBox="1"/>
              <p:nvPr/>
            </p:nvSpPr>
            <p:spPr>
              <a:xfrm>
                <a:off x="1043608" y="3501008"/>
                <a:ext cx="2181175"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𝜇</m:t>
                              </m:r>
                            </m:e>
                          </m:acc>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463CFDEF-ADB0-483F-9DD4-676807541AD3}"/>
                  </a:ext>
                </a:extLst>
              </p:cNvPr>
              <p:cNvSpPr txBox="1">
                <a:spLocks noRot="1" noChangeAspect="1" noMove="1" noResize="1" noEditPoints="1" noAdjustHandles="1" noChangeArrowheads="1" noChangeShapeType="1" noTextEdit="1"/>
              </p:cNvSpPr>
              <p:nvPr/>
            </p:nvSpPr>
            <p:spPr>
              <a:xfrm>
                <a:off x="1043608" y="3501008"/>
                <a:ext cx="2181175" cy="12115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2970D99-E0E9-45ED-B6C7-B587E96F7C01}"/>
                  </a:ext>
                </a:extLst>
              </p:cNvPr>
              <p:cNvSpPr txBox="1"/>
              <p:nvPr/>
            </p:nvSpPr>
            <p:spPr>
              <a:xfrm>
                <a:off x="395536" y="2564904"/>
                <a:ext cx="7488832" cy="841384"/>
              </a:xfrm>
              <a:prstGeom prst="rect">
                <a:avLst/>
              </a:prstGeom>
              <a:noFill/>
            </p:spPr>
            <p:txBody>
              <a:bodyPr wrap="square" rtlCol="0">
                <a:spAutoFit/>
              </a:bodyPr>
              <a:lstStyle/>
              <a:p>
                <a:r>
                  <a:rPr lang="ja-JP" altLang="en-US" sz="2400" dirty="0"/>
                  <a:t>例：</a:t>
                </a:r>
                <a:r>
                  <a:rPr kumimoji="1" lang="ja-JP" altLang="en-US" sz="2400" dirty="0"/>
                  <a:t>確率変数</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a14:m>
                <a:r>
                  <a:rPr kumimoji="1" lang="ja-JP" altLang="en-US" sz="2400" dirty="0"/>
                  <a:t>の</a:t>
                </a:r>
                <a14:m>
                  <m:oMath xmlns:m="http://schemas.openxmlformats.org/officeDocument/2006/math">
                    <m:r>
                      <a:rPr lang="en-US" altLang="ja-JP" sz="2400" i="1">
                        <a:latin typeface="Cambria Math" panose="02040503050406030204" pitchFamily="18" charset="0"/>
                      </a:rPr>
                      <m:t>𝑁</m:t>
                    </m:r>
                  </m:oMath>
                </a14:m>
                <a:r>
                  <a:rPr lang="ja-JP" altLang="en-US" sz="2400" dirty="0"/>
                  <a:t>個のサンプル</a:t>
                </a:r>
                <a14:m>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から</m:t>
                    </m:r>
                  </m:oMath>
                </a14:m>
                <a:r>
                  <a:rPr kumimoji="1" lang="ja-JP" altLang="en-US" sz="2400" dirty="0"/>
                  <a:t>母集団</a:t>
                </a:r>
                <a14:m>
                  <m:oMath xmlns:m="http://schemas.openxmlformats.org/officeDocument/2006/math">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kumimoji="1" lang="en-US" altLang="ja-JP" sz="2400" b="0" i="1" smtClean="0">
                        <a:latin typeface="Cambria Math" panose="02040503050406030204" pitchFamily="18" charset="0"/>
                      </a:rPr>
                      <m:t>}</m:t>
                    </m:r>
                    <m:r>
                      <a:rPr lang="ja-JP" altLang="en-US" sz="2400" i="1">
                        <a:latin typeface="Cambria Math" panose="02040503050406030204" pitchFamily="18" charset="0"/>
                      </a:rPr>
                      <m:t>の</m:t>
                    </m:r>
                  </m:oMath>
                </a14:m>
                <a:r>
                  <a:rPr kumimoji="1" lang="ja-JP" altLang="en-US" sz="2400" dirty="0"/>
                  <a:t>期待値</a:t>
                </a:r>
                <a14:m>
                  <m:oMath xmlns:m="http://schemas.openxmlformats.org/officeDocument/2006/math">
                    <m:r>
                      <a:rPr kumimoji="1" lang="en-US" altLang="ja-JP" sz="2400" b="0" i="1" dirty="0" smtClean="0">
                        <a:latin typeface="Cambria Math" panose="02040503050406030204" pitchFamily="18" charset="0"/>
                      </a:rPr>
                      <m:t>𝜇</m:t>
                    </m:r>
                  </m:oMath>
                </a14:m>
                <a:r>
                  <a:rPr kumimoji="1" lang="ja-JP" altLang="en-US" sz="2400" dirty="0"/>
                  <a:t>と分散</a:t>
                </a:r>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を</m:t>
                    </m:r>
                  </m:oMath>
                </a14:m>
                <a:r>
                  <a:rPr kumimoji="1" lang="ja-JP" altLang="en-US" sz="2400" dirty="0"/>
                  <a:t>求めたい</a:t>
                </a:r>
                <a:endParaRPr kumimoji="1" lang="en-US" altLang="ja-JP" sz="2400" dirty="0"/>
              </a:p>
            </p:txBody>
          </p:sp>
        </mc:Choice>
        <mc:Fallback xmlns="">
          <p:sp>
            <p:nvSpPr>
              <p:cNvPr id="6" name="テキスト ボックス 5">
                <a:extLst>
                  <a:ext uri="{FF2B5EF4-FFF2-40B4-BE49-F238E27FC236}">
                    <a16:creationId xmlns:a16="http://schemas.microsoft.com/office/drawing/2014/main" id="{B2970D99-E0E9-45ED-B6C7-B587E96F7C01}"/>
                  </a:ext>
                </a:extLst>
              </p:cNvPr>
              <p:cNvSpPr txBox="1">
                <a:spLocks noRot="1" noChangeAspect="1" noMove="1" noResize="1" noEditPoints="1" noAdjustHandles="1" noChangeArrowheads="1" noChangeShapeType="1" noTextEdit="1"/>
              </p:cNvSpPr>
              <p:nvPr/>
            </p:nvSpPr>
            <p:spPr>
              <a:xfrm>
                <a:off x="395536" y="2564904"/>
                <a:ext cx="7488832" cy="841384"/>
              </a:xfrm>
              <a:prstGeom prst="rect">
                <a:avLst/>
              </a:prstGeom>
              <a:blipFill>
                <a:blip r:embed="rId3"/>
                <a:stretch>
                  <a:fillRect l="-1303" t="-6522" b="-137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3AA22FF-DF6A-46A1-9FCA-AC1C0C2DCD6B}"/>
                  </a:ext>
                </a:extLst>
              </p:cNvPr>
              <p:cNvSpPr txBox="1"/>
              <p:nvPr/>
            </p:nvSpPr>
            <p:spPr>
              <a:xfrm>
                <a:off x="4355976" y="3501008"/>
                <a:ext cx="3092449"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𝑁</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solidFill>
                                    <a:srgbClr val="FF0000"/>
                                  </a:solidFill>
                                  <a:latin typeface="Cambria Math" panose="02040503050406030204" pitchFamily="18" charset="0"/>
                                </a:rPr>
                              </m:ctrlPr>
                            </m:sSubPr>
                            <m:e>
                              <m:acc>
                                <m:accPr>
                                  <m:chr m:val="̂"/>
                                  <m:ctrlPr>
                                    <a:rPr kumimoji="1" lang="en-US" altLang="ja-JP" sz="2800" b="0" i="1" smtClean="0">
                                      <a:solidFill>
                                        <a:srgbClr val="FF0000"/>
                                      </a:solidFill>
                                      <a:latin typeface="Cambria Math" panose="02040503050406030204" pitchFamily="18" charset="0"/>
                                    </a:rPr>
                                  </m:ctrlPr>
                                </m:accPr>
                                <m:e>
                                  <m:r>
                                    <a:rPr kumimoji="1" lang="en-US" altLang="ja-JP" sz="2800" b="0" i="1" smtClean="0">
                                      <a:solidFill>
                                        <a:srgbClr val="FF0000"/>
                                      </a:solidFill>
                                      <a:latin typeface="Cambria Math" panose="02040503050406030204" pitchFamily="18" charset="0"/>
                                    </a:rPr>
                                    <m:t>𝜇</m:t>
                                  </m:r>
                                </m:e>
                              </m:acc>
                            </m:e>
                            <m:sub>
                              <m:r>
                                <a:rPr kumimoji="1" lang="en-US" altLang="ja-JP" sz="2800" b="0" i="1" smtClean="0">
                                  <a:solidFill>
                                    <a:srgbClr val="FF0000"/>
                                  </a:solidFill>
                                  <a:latin typeface="Cambria Math" panose="02040503050406030204" pitchFamily="18" charset="0"/>
                                </a:rPr>
                                <m:t>𝑁</m:t>
                              </m:r>
                            </m:sub>
                          </m:sSub>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93AA22FF-DF6A-46A1-9FCA-AC1C0C2DCD6B}"/>
                  </a:ext>
                </a:extLst>
              </p:cNvPr>
              <p:cNvSpPr txBox="1">
                <a:spLocks noRot="1" noChangeAspect="1" noMove="1" noResize="1" noEditPoints="1" noAdjustHandles="1" noChangeArrowheads="1" noChangeShapeType="1" noTextEdit="1"/>
              </p:cNvSpPr>
              <p:nvPr/>
            </p:nvSpPr>
            <p:spPr>
              <a:xfrm>
                <a:off x="4355976" y="3501008"/>
                <a:ext cx="3092449" cy="121155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9808F6E-53C4-4CFF-9DE5-2D52723B7087}"/>
                  </a:ext>
                </a:extLst>
              </p:cNvPr>
              <p:cNvSpPr txBox="1"/>
              <p:nvPr/>
            </p:nvSpPr>
            <p:spPr>
              <a:xfrm>
                <a:off x="971600" y="5013176"/>
                <a:ext cx="206806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ea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𝜇</m:t>
                                  </m:r>
                                </m:e>
                              </m:acc>
                            </m:e>
                            <m:sub>
                              <m:r>
                                <a:rPr lang="en-US" altLang="ja-JP" sz="4000" i="1">
                                  <a:latin typeface="Cambria Math" panose="02040503050406030204" pitchFamily="18" charset="0"/>
                                </a:rPr>
                                <m:t>𝑁</m:t>
                              </m:r>
                            </m:sub>
                          </m:sSub>
                        </m:e>
                      </m:d>
                      <m:r>
                        <a:rPr lang="en-US" altLang="ja-JP" sz="4000" b="0" i="1" smtClean="0">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𝜇</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09808F6E-53C4-4CFF-9DE5-2D52723B7087}"/>
                  </a:ext>
                </a:extLst>
              </p:cNvPr>
              <p:cNvSpPr txBox="1">
                <a:spLocks noRot="1" noChangeAspect="1" noMove="1" noResize="1" noEditPoints="1" noAdjustHandles="1" noChangeArrowheads="1" noChangeShapeType="1" noTextEdit="1"/>
              </p:cNvSpPr>
              <p:nvPr/>
            </p:nvSpPr>
            <p:spPr>
              <a:xfrm>
                <a:off x="971600" y="5013176"/>
                <a:ext cx="2068067" cy="61555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9FEE823-5B94-4AFF-AE06-3885B5CC7982}"/>
              </a:ext>
            </a:extLst>
          </p:cNvPr>
          <p:cNvSpPr txBox="1"/>
          <p:nvPr/>
        </p:nvSpPr>
        <p:spPr>
          <a:xfrm>
            <a:off x="323528" y="6021288"/>
            <a:ext cx="3339376" cy="369332"/>
          </a:xfrm>
          <a:prstGeom prst="rect">
            <a:avLst/>
          </a:prstGeom>
          <a:noFill/>
        </p:spPr>
        <p:txBody>
          <a:bodyPr wrap="none" rtlCol="0">
            <a:spAutoFit/>
          </a:bodyPr>
          <a:lstStyle/>
          <a:p>
            <a:r>
              <a:rPr kumimoji="1" lang="ja-JP" altLang="en-US" dirty="0"/>
              <a:t>期待値は一致する</a:t>
            </a:r>
            <a:r>
              <a:rPr kumimoji="1" lang="en-US" altLang="ja-JP" dirty="0"/>
              <a:t>(</a:t>
            </a:r>
            <a:r>
              <a:rPr kumimoji="1" lang="ja-JP" altLang="en-US" dirty="0"/>
              <a:t>不偏推定量</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759CD1E-FE70-452D-9E88-266E8DD7E1E9}"/>
                  </a:ext>
                </a:extLst>
              </p:cNvPr>
              <p:cNvSpPr txBox="1"/>
              <p:nvPr/>
            </p:nvSpPr>
            <p:spPr>
              <a:xfrm>
                <a:off x="4427984" y="4869160"/>
                <a:ext cx="3451137"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ea typeface="Cambria Math" panose="02040503050406030204" pitchFamily="18" charset="0"/>
                            </a:rPr>
                          </m:ctrlPr>
                        </m:dPr>
                        <m:e>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𝑁</m:t>
                              </m:r>
                            </m:sub>
                            <m:sup>
                              <m:r>
                                <a:rPr lang="en-US" altLang="ja-JP" sz="2800" i="1">
                                  <a:latin typeface="Cambria Math" panose="02040503050406030204" pitchFamily="18" charset="0"/>
                                </a:rPr>
                                <m:t>2</m:t>
                              </m:r>
                            </m:sup>
                          </m:sSubSup>
                        </m:e>
                      </m:d>
                      <m:r>
                        <a:rPr lang="en-US" altLang="ja-JP" sz="2800" b="0" i="1" smtClean="0">
                          <a:latin typeface="Cambria Math" panose="02040503050406030204" pitchFamily="18" charset="0"/>
                          <a:ea typeface="Cambria Math" panose="02040503050406030204" pitchFamily="18" charset="0"/>
                        </a:rPr>
                        <m:t>=</m:t>
                      </m:r>
                      <m:f>
                        <m:fPr>
                          <m:ctrlPr>
                            <a:rPr lang="en-US" altLang="ja-JP" sz="2800" b="0" i="1" smtClean="0">
                              <a:latin typeface="Cambria Math" panose="02040503050406030204" pitchFamily="18" charset="0"/>
                              <a:ea typeface="Cambria Math" panose="02040503050406030204" pitchFamily="18" charset="0"/>
                            </a:rPr>
                          </m:ctrlPr>
                        </m:fPr>
                        <m:num>
                          <m:r>
                            <a:rPr lang="en-US" altLang="ja-JP" sz="2800" b="0" i="1" smtClean="0">
                              <a:latin typeface="Cambria Math" panose="02040503050406030204" pitchFamily="18" charset="0"/>
                              <a:ea typeface="Cambria Math" panose="02040503050406030204" pitchFamily="18" charset="0"/>
                            </a:rPr>
                            <m:t>𝑁</m:t>
                          </m:r>
                          <m:r>
                            <a:rPr lang="en-US" altLang="ja-JP" sz="2800" b="0" i="1" smtClean="0">
                              <a:latin typeface="Cambria Math" panose="02040503050406030204" pitchFamily="18" charset="0"/>
                              <a:ea typeface="Cambria Math" panose="02040503050406030204" pitchFamily="18" charset="0"/>
                            </a:rPr>
                            <m:t>−1</m:t>
                          </m:r>
                        </m:num>
                        <m:den>
                          <m:r>
                            <a:rPr lang="en-US" altLang="ja-JP" sz="2800" b="0" i="1" smtClean="0">
                              <a:latin typeface="Cambria Math" panose="02040503050406030204" pitchFamily="18" charset="0"/>
                              <a:ea typeface="Cambria Math" panose="02040503050406030204" pitchFamily="18" charset="0"/>
                            </a:rPr>
                            <m:t>𝑁</m:t>
                          </m:r>
                        </m:den>
                      </m:f>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1759CD1E-FE70-452D-9E88-266E8DD7E1E9}"/>
                  </a:ext>
                </a:extLst>
              </p:cNvPr>
              <p:cNvSpPr txBox="1">
                <a:spLocks noRot="1" noChangeAspect="1" noMove="1" noResize="1" noEditPoints="1" noAdjustHandles="1" noChangeArrowheads="1" noChangeShapeType="1" noTextEdit="1"/>
              </p:cNvSpPr>
              <p:nvPr/>
            </p:nvSpPr>
            <p:spPr>
              <a:xfrm>
                <a:off x="4427984" y="4869160"/>
                <a:ext cx="3451137" cy="803810"/>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BC3EFF5-17B8-497C-B997-A5A38F7C3CC1}"/>
              </a:ext>
            </a:extLst>
          </p:cNvPr>
          <p:cNvSpPr txBox="1"/>
          <p:nvPr/>
        </p:nvSpPr>
        <p:spPr>
          <a:xfrm>
            <a:off x="4211960" y="6021288"/>
            <a:ext cx="4262705" cy="369332"/>
          </a:xfrm>
          <a:prstGeom prst="rect">
            <a:avLst/>
          </a:prstGeom>
          <a:noFill/>
        </p:spPr>
        <p:txBody>
          <a:bodyPr wrap="none" rtlCol="0">
            <a:spAutoFit/>
          </a:bodyPr>
          <a:lstStyle/>
          <a:p>
            <a:r>
              <a:rPr lang="ja-JP" altLang="en-US" dirty="0">
                <a:solidFill>
                  <a:srgbClr val="FF0000"/>
                </a:solidFill>
              </a:rPr>
              <a:t>分散</a:t>
            </a:r>
            <a:r>
              <a:rPr kumimoji="1" lang="ja-JP" altLang="en-US" dirty="0">
                <a:solidFill>
                  <a:srgbClr val="FF0000"/>
                </a:solidFill>
              </a:rPr>
              <a:t>は一致しない</a:t>
            </a:r>
            <a:r>
              <a:rPr kumimoji="1" lang="en-US" altLang="ja-JP" dirty="0">
                <a:solidFill>
                  <a:srgbClr val="FF0000"/>
                </a:solidFill>
              </a:rPr>
              <a:t>(</a:t>
            </a:r>
            <a:r>
              <a:rPr kumimoji="1" lang="ja-JP" altLang="en-US" dirty="0">
                <a:solidFill>
                  <a:srgbClr val="FF0000"/>
                </a:solidFill>
              </a:rPr>
              <a:t>不偏推定量ではない</a:t>
            </a:r>
            <a:r>
              <a:rPr kumimoji="1" lang="en-US" altLang="ja-JP" dirty="0">
                <a:solidFill>
                  <a:srgbClr val="FF0000"/>
                </a:solidFill>
              </a:rPr>
              <a:t>)</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16921081-2B00-463A-99A3-47420806E6D2}"/>
              </a:ext>
            </a:extLst>
          </p:cNvPr>
          <p:cNvSpPr txBox="1"/>
          <p:nvPr/>
        </p:nvSpPr>
        <p:spPr>
          <a:xfrm>
            <a:off x="7164288" y="3140968"/>
            <a:ext cx="1877437" cy="461665"/>
          </a:xfrm>
          <a:prstGeom prst="rect">
            <a:avLst/>
          </a:prstGeom>
          <a:solidFill>
            <a:schemeClr val="bg1"/>
          </a:solidFill>
          <a:ln>
            <a:solidFill>
              <a:schemeClr val="tx1"/>
            </a:solidFill>
          </a:ln>
        </p:spPr>
        <p:txBody>
          <a:bodyPr wrap="none" rtlCol="0">
            <a:spAutoFit/>
          </a:bodyPr>
          <a:lstStyle/>
          <a:p>
            <a:r>
              <a:rPr kumimoji="1" lang="ja-JP" altLang="en-US" sz="1200" dirty="0"/>
              <a:t>期待値の推定値を</a:t>
            </a:r>
            <a:endParaRPr kumimoji="1" lang="en-US" altLang="ja-JP" sz="1200" dirty="0"/>
          </a:p>
          <a:p>
            <a:r>
              <a:rPr kumimoji="1" lang="ja-JP" altLang="en-US" sz="1200" dirty="0"/>
              <a:t>使っているのがポイント</a:t>
            </a:r>
          </a:p>
        </p:txBody>
      </p:sp>
      <p:cxnSp>
        <p:nvCxnSpPr>
          <p:cNvPr id="14" name="コネクタ: カギ線 13">
            <a:extLst>
              <a:ext uri="{FF2B5EF4-FFF2-40B4-BE49-F238E27FC236}">
                <a16:creationId xmlns:a16="http://schemas.microsoft.com/office/drawing/2014/main" id="{76BAAC4C-FC01-434F-87D9-AAA7AECEE067}"/>
              </a:ext>
            </a:extLst>
          </p:cNvPr>
          <p:cNvCxnSpPr>
            <a:stCxn id="12" idx="1"/>
          </p:cNvCxnSpPr>
          <p:nvPr/>
        </p:nvCxnSpPr>
        <p:spPr>
          <a:xfrm rot="10800000" flipV="1">
            <a:off x="6948264" y="3371800"/>
            <a:ext cx="216024" cy="5612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4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E271FA-650F-419F-A31C-04C7C1C0995F}"/>
              </a:ext>
            </a:extLst>
          </p:cNvPr>
          <p:cNvSpPr>
            <a:spLocks noGrp="1"/>
          </p:cNvSpPr>
          <p:nvPr>
            <p:ph type="body" sz="quarter" idx="10"/>
          </p:nvPr>
        </p:nvSpPr>
        <p:spPr/>
        <p:txBody>
          <a:bodyPr/>
          <a:lstStyle/>
          <a:p>
            <a:r>
              <a:rPr lang="ja-JP" altLang="en-US" dirty="0"/>
              <a:t>期待値の関数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A21EDA-3F72-4E4F-BD71-DD8C268DEFF2}"/>
                  </a:ext>
                </a:extLst>
              </p:cNvPr>
              <p:cNvSpPr txBox="1"/>
              <p:nvPr/>
            </p:nvSpPr>
            <p:spPr>
              <a:xfrm>
                <a:off x="395536" y="1124744"/>
                <a:ext cx="5774401" cy="661400"/>
              </a:xfrm>
              <a:prstGeom prst="rect">
                <a:avLst/>
              </a:prstGeom>
              <a:noFill/>
            </p:spPr>
            <p:txBody>
              <a:bodyPr wrap="none" rtlCol="0">
                <a:spAutoFit/>
              </a:bodyPr>
              <a:lstStyle/>
              <a:p>
                <a:r>
                  <a:rPr kumimoji="1" lang="ja-JP" altLang="en-US" sz="3600"/>
                  <a:t>一般に確率</a:t>
                </a:r>
                <a14:m>
                  <m:oMath xmlns:m="http://schemas.openxmlformats.org/officeDocument/2006/math">
                    <m:r>
                      <a:rPr lang="ja-JP" altLang="en-US" sz="3600" b="0" i="1">
                        <a:latin typeface="Cambria Math" panose="02040503050406030204" pitchFamily="18" charset="0"/>
                      </a:rPr>
                      <m:t>変数</m:t>
                    </m:r>
                    <m:r>
                      <a:rPr lang="en-US" altLang="ja-JP" sz="3600" b="0" i="1" smtClean="0">
                        <a:latin typeface="Cambria Math" panose="02040503050406030204" pitchFamily="18" charset="0"/>
                      </a:rPr>
                      <m:t> </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 </m:t>
                    </m:r>
                  </m:oMath>
                </a14:m>
                <a:r>
                  <a:rPr kumimoji="1" lang="ja-JP" altLang="en-US" sz="3600"/>
                  <a:t>について</a:t>
                </a:r>
                <a:endParaRPr lang="en-US" altLang="ja-JP" sz="3600" dirty="0"/>
              </a:p>
            </p:txBody>
          </p:sp>
        </mc:Choice>
        <mc:Fallback xmlns="">
          <p:sp>
            <p:nvSpPr>
              <p:cNvPr id="3" name="テキスト ボックス 2">
                <a:extLst>
                  <a:ext uri="{FF2B5EF4-FFF2-40B4-BE49-F238E27FC236}">
                    <a16:creationId xmlns:a16="http://schemas.microsoft.com/office/drawing/2014/main" id="{2DA21EDA-3F72-4E4F-BD71-DD8C268DEFF2}"/>
                  </a:ext>
                </a:extLst>
              </p:cNvPr>
              <p:cNvSpPr txBox="1">
                <a:spLocks noRot="1" noChangeAspect="1" noMove="1" noResize="1" noEditPoints="1" noAdjustHandles="1" noChangeArrowheads="1" noChangeShapeType="1" noTextEdit="1"/>
              </p:cNvSpPr>
              <p:nvPr/>
            </p:nvSpPr>
            <p:spPr>
              <a:xfrm>
                <a:off x="395536" y="1124744"/>
                <a:ext cx="5774401" cy="661400"/>
              </a:xfrm>
              <a:prstGeom prst="rect">
                <a:avLst/>
              </a:prstGeom>
              <a:blipFill>
                <a:blip r:embed="rId2"/>
                <a:stretch>
                  <a:fillRect l="-3273" t="-15741" r="-2218" b="-314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2324C4-5420-4BE8-BE3B-4CE0B1FD20CB}"/>
                  </a:ext>
                </a:extLst>
              </p:cNvPr>
              <p:cNvSpPr txBox="1"/>
              <p:nvPr/>
            </p:nvSpPr>
            <p:spPr>
              <a:xfrm>
                <a:off x="608008" y="4365104"/>
                <a:ext cx="4724435" cy="833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800" i="1" smtClean="0">
                              <a:latin typeface="Cambria Math" panose="02040503050406030204" pitchFamily="18" charset="0"/>
                            </a:rPr>
                          </m:ctrlPr>
                        </m:dPr>
                        <m:e>
                          <m:r>
                            <a:rPr kumimoji="1" lang="en-US" altLang="ja-JP" sz="4800" b="0" i="1" smtClean="0">
                              <a:latin typeface="Cambria Math" panose="02040503050406030204" pitchFamily="18" charset="0"/>
                            </a:rPr>
                            <m:t>𝑔</m:t>
                          </m:r>
                          <m:r>
                            <a:rPr kumimoji="1" lang="en-US" altLang="ja-JP" sz="4800" b="0" i="1" smtClean="0">
                              <a:latin typeface="Cambria Math" panose="02040503050406030204" pitchFamily="18" charset="0"/>
                            </a:rPr>
                            <m:t>(</m:t>
                          </m:r>
                          <m:acc>
                            <m:accPr>
                              <m:chr m:val="̂"/>
                              <m:ctrlPr>
                                <a:rPr kumimoji="1" lang="en-US" altLang="ja-JP" sz="4800" b="0" i="1" smtClean="0">
                                  <a:latin typeface="Cambria Math" panose="02040503050406030204" pitchFamily="18" charset="0"/>
                                </a:rPr>
                              </m:ctrlPr>
                            </m:accPr>
                            <m:e>
                              <m:r>
                                <a:rPr kumimoji="1" lang="en-US" altLang="ja-JP" sz="4800" b="0" i="1" smtClean="0">
                                  <a:latin typeface="Cambria Math" panose="02040503050406030204" pitchFamily="18" charset="0"/>
                                </a:rPr>
                                <m:t>𝑋</m:t>
                              </m:r>
                            </m:e>
                          </m:acc>
                          <m:r>
                            <a:rPr kumimoji="1" lang="en-US" altLang="ja-JP" sz="4800" b="0" i="1" smtClean="0">
                              <a:latin typeface="Cambria Math" panose="02040503050406030204" pitchFamily="18" charset="0"/>
                            </a:rPr>
                            <m:t>)</m:t>
                          </m:r>
                        </m:e>
                      </m:d>
                      <m:r>
                        <a:rPr kumimoji="1" lang="en-US" altLang="ja-JP" sz="4800" i="1" smtClean="0">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𝑔</m:t>
                      </m:r>
                      <m:d>
                        <m:dPr>
                          <m:ctrlPr>
                            <a:rPr lang="en-US" altLang="ja-JP" sz="4800" i="1">
                              <a:latin typeface="Cambria Math" panose="02040503050406030204" pitchFamily="18" charset="0"/>
                              <a:ea typeface="Cambria Math" panose="02040503050406030204" pitchFamily="18" charset="0"/>
                            </a:rPr>
                          </m:ctrlPr>
                        </m:dPr>
                        <m:e>
                          <m:d>
                            <m:dPr>
                              <m:begChr m:val="⟨"/>
                              <m:endChr m:val="⟩"/>
                              <m:ctrlPr>
                                <a:rPr lang="en-US" altLang="ja-JP" sz="4800" i="1">
                                  <a:latin typeface="Cambria Math" panose="02040503050406030204" pitchFamily="18" charset="0"/>
                                  <a:ea typeface="Cambria Math" panose="02040503050406030204" pitchFamily="18" charset="0"/>
                                </a:rPr>
                              </m:ctrlPr>
                            </m:dPr>
                            <m:e>
                              <m:acc>
                                <m:accPr>
                                  <m:chr m:val="̂"/>
                                  <m:ctrlPr>
                                    <a:rPr lang="en-US" altLang="ja-JP" sz="4800" i="1">
                                      <a:latin typeface="Cambria Math" panose="02040503050406030204" pitchFamily="18" charset="0"/>
                                      <a:ea typeface="Cambria Math" panose="02040503050406030204" pitchFamily="18" charset="0"/>
                                    </a:rPr>
                                  </m:ctrlPr>
                                </m:accPr>
                                <m:e>
                                  <m:r>
                                    <a:rPr lang="en-US" altLang="ja-JP" sz="4800" i="1">
                                      <a:latin typeface="Cambria Math" panose="02040503050406030204" pitchFamily="18" charset="0"/>
                                      <a:ea typeface="Cambria Math" panose="02040503050406030204" pitchFamily="18" charset="0"/>
                                    </a:rPr>
                                    <m:t>𝑋</m:t>
                                  </m:r>
                                </m:e>
                              </m:acc>
                            </m:e>
                          </m:d>
                          <m:r>
                            <m:rPr>
                              <m:nor/>
                            </m:rPr>
                            <a:rPr lang="ja-JP" altLang="en-US" sz="4800">
                              <a:latin typeface="40"/>
                            </a:rPr>
                            <m:t> </m:t>
                          </m:r>
                        </m:e>
                      </m:d>
                    </m:oMath>
                  </m:oMathPara>
                </a14:m>
                <a:endParaRPr lang="ja-JP" altLang="en-US" sz="4800">
                  <a:latin typeface="40"/>
                </a:endParaRPr>
              </a:p>
            </p:txBody>
          </p:sp>
        </mc:Choice>
        <mc:Fallback xmlns="">
          <p:sp>
            <p:nvSpPr>
              <p:cNvPr id="4" name="テキスト ボックス 3">
                <a:extLst>
                  <a:ext uri="{FF2B5EF4-FFF2-40B4-BE49-F238E27FC236}">
                    <a16:creationId xmlns:a16="http://schemas.microsoft.com/office/drawing/2014/main" id="{A22324C4-5420-4BE8-BE3B-4CE0B1FD20CB}"/>
                  </a:ext>
                </a:extLst>
              </p:cNvPr>
              <p:cNvSpPr txBox="1">
                <a:spLocks noRot="1" noChangeAspect="1" noMove="1" noResize="1" noEditPoints="1" noAdjustHandles="1" noChangeArrowheads="1" noChangeShapeType="1" noTextEdit="1"/>
              </p:cNvSpPr>
              <p:nvPr/>
            </p:nvSpPr>
            <p:spPr>
              <a:xfrm>
                <a:off x="608008" y="4365104"/>
                <a:ext cx="4724435" cy="833754"/>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CF8C2E3-5C13-48BA-95AB-583E12F9D4EA}"/>
              </a:ext>
            </a:extLst>
          </p:cNvPr>
          <p:cNvSpPr/>
          <p:nvPr/>
        </p:nvSpPr>
        <p:spPr>
          <a:xfrm>
            <a:off x="6228184" y="2132856"/>
            <a:ext cx="936104" cy="707886"/>
          </a:xfrm>
          <a:prstGeom prst="rect">
            <a:avLst/>
          </a:prstGeom>
        </p:spPr>
        <p:txBody>
          <a:bodyPr wrap="square">
            <a:spAutoFit/>
          </a:bodyPr>
          <a:lstStyle/>
          <a:p>
            <a:r>
              <a:rPr lang="ja-JP" altLang="en-US" sz="4000"/>
              <a:t>と</a:t>
            </a:r>
            <a:endParaRPr lang="en-US" altLang="ja-JP" sz="4000"/>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CAD136A-381A-4D98-8D5E-65E51C169A90}"/>
                  </a:ext>
                </a:extLst>
              </p:cNvPr>
              <p:cNvSpPr/>
              <p:nvPr/>
            </p:nvSpPr>
            <p:spPr>
              <a:xfrm>
                <a:off x="4572000" y="2060848"/>
                <a:ext cx="1788118"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𝑔</m:t>
                          </m:r>
                          <m:r>
                            <a:rPr lang="en-US" altLang="ja-JP" sz="4000" i="1">
                              <a:latin typeface="Cambria Math" panose="02040503050406030204" pitchFamily="18" charset="0"/>
                            </a:rPr>
                            <m:t>(</m:t>
                          </m:r>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r>
                            <a:rPr lang="en-US" altLang="ja-JP" sz="4000" i="1">
                              <a:latin typeface="Cambria Math" panose="02040503050406030204" pitchFamily="18" charset="0"/>
                            </a:rPr>
                            <m:t>)</m:t>
                          </m:r>
                        </m:e>
                      </m:d>
                    </m:oMath>
                  </m:oMathPara>
                </a14:m>
                <a:endParaRPr lang="ja-JP" altLang="en-US" sz="4000"/>
              </a:p>
            </p:txBody>
          </p:sp>
        </mc:Choice>
        <mc:Fallback xmlns="">
          <p:sp>
            <p:nvSpPr>
              <p:cNvPr id="6" name="正方形/長方形 5">
                <a:extLst>
                  <a:ext uri="{FF2B5EF4-FFF2-40B4-BE49-F238E27FC236}">
                    <a16:creationId xmlns:a16="http://schemas.microsoft.com/office/drawing/2014/main" id="{FCAD136A-381A-4D98-8D5E-65E51C169A90}"/>
                  </a:ext>
                </a:extLst>
              </p:cNvPr>
              <p:cNvSpPr>
                <a:spLocks noRot="1" noChangeAspect="1" noMove="1" noResize="1" noEditPoints="1" noAdjustHandles="1" noChangeArrowheads="1" noChangeShapeType="1" noTextEdit="1"/>
              </p:cNvSpPr>
              <p:nvPr/>
            </p:nvSpPr>
            <p:spPr>
              <a:xfrm>
                <a:off x="4572000" y="2060848"/>
                <a:ext cx="1788118" cy="781368"/>
              </a:xfrm>
              <a:prstGeom prst="rect">
                <a:avLst/>
              </a:prstGeom>
              <a:blipFill>
                <a:blip r:embed="rId4"/>
                <a:stretch>
                  <a:fillRect/>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ECE9F532-3DDA-41FB-82D2-E2DD3B665010}"/>
              </a:ext>
            </a:extLst>
          </p:cNvPr>
          <p:cNvSpPr/>
          <p:nvPr/>
        </p:nvSpPr>
        <p:spPr>
          <a:xfrm>
            <a:off x="1475656" y="2132856"/>
            <a:ext cx="3312368" cy="707886"/>
          </a:xfrm>
          <a:prstGeom prst="rect">
            <a:avLst/>
          </a:prstGeom>
        </p:spPr>
        <p:txBody>
          <a:bodyPr wrap="square">
            <a:spAutoFit/>
          </a:bodyPr>
          <a:lstStyle/>
          <a:p>
            <a:r>
              <a:rPr lang="ja-JP" altLang="en-US" sz="4000" dirty="0"/>
              <a:t>関数の期待値</a:t>
            </a:r>
            <a:endParaRPr lang="en-US" altLang="ja-JP" sz="4000" dirty="0"/>
          </a:p>
        </p:txBody>
      </p:sp>
      <p:sp>
        <p:nvSpPr>
          <p:cNvPr id="8" name="正方形/長方形 7">
            <a:extLst>
              <a:ext uri="{FF2B5EF4-FFF2-40B4-BE49-F238E27FC236}">
                <a16:creationId xmlns:a16="http://schemas.microsoft.com/office/drawing/2014/main" id="{CC94B373-E375-49EA-A671-A927C98ADFC1}"/>
              </a:ext>
            </a:extLst>
          </p:cNvPr>
          <p:cNvSpPr/>
          <p:nvPr/>
        </p:nvSpPr>
        <p:spPr>
          <a:xfrm>
            <a:off x="1475656" y="3068960"/>
            <a:ext cx="3312368" cy="707886"/>
          </a:xfrm>
          <a:prstGeom prst="rect">
            <a:avLst/>
          </a:prstGeom>
        </p:spPr>
        <p:txBody>
          <a:bodyPr wrap="square">
            <a:spAutoFit/>
          </a:bodyPr>
          <a:lstStyle/>
          <a:p>
            <a:r>
              <a:rPr lang="ja-JP" altLang="en-US" sz="4000" dirty="0"/>
              <a:t>期待値の関数</a:t>
            </a:r>
            <a:endParaRPr lang="en-US" altLang="ja-JP" sz="4000"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DF15C8F-22DD-4C95-88D7-A5FFEA841A2D}"/>
                  </a:ext>
                </a:extLst>
              </p:cNvPr>
              <p:cNvSpPr/>
              <p:nvPr/>
            </p:nvSpPr>
            <p:spPr>
              <a:xfrm>
                <a:off x="4499992" y="2996952"/>
                <a:ext cx="1994136" cy="787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𝑔</m:t>
                      </m:r>
                      <m:d>
                        <m:dPr>
                          <m:ctrlPr>
                            <a:rPr lang="en-US" altLang="ja-JP" sz="4000" i="1" smtClean="0">
                              <a:latin typeface="Cambria Math" panose="02040503050406030204" pitchFamily="18" charset="0"/>
                              <a:ea typeface="Cambria Math" panose="02040503050406030204" pitchFamily="18" charset="0"/>
                            </a:rPr>
                          </m:ctrlPr>
                        </m:dPr>
                        <m:e>
                          <m:d>
                            <m:dPr>
                              <m:begChr m:val="⟨"/>
                              <m:endChr m:val="⟩"/>
                              <m:ctrlPr>
                                <a:rPr lang="en-US" altLang="ja-JP" sz="4000" i="1">
                                  <a:latin typeface="Cambria Math" panose="02040503050406030204" pitchFamily="18" charset="0"/>
                                  <a:ea typeface="Cambria Math" panose="02040503050406030204" pitchFamily="18" charset="0"/>
                                </a:rPr>
                              </m:ctrlPr>
                            </m:dPr>
                            <m:e>
                              <m:acc>
                                <m:accPr>
                                  <m:chr m:val="̂"/>
                                  <m:ctrlPr>
                                    <a:rPr lang="en-US" altLang="ja-JP" sz="4000" i="1">
                                      <a:latin typeface="Cambria Math" panose="02040503050406030204" pitchFamily="18" charset="0"/>
                                      <a:ea typeface="Cambria Math" panose="02040503050406030204" pitchFamily="18" charset="0"/>
                                    </a:rPr>
                                  </m:ctrlPr>
                                </m:accPr>
                                <m:e>
                                  <m:r>
                                    <a:rPr lang="en-US" altLang="ja-JP" sz="4000" i="1">
                                      <a:latin typeface="Cambria Math" panose="02040503050406030204" pitchFamily="18" charset="0"/>
                                      <a:ea typeface="Cambria Math" panose="02040503050406030204" pitchFamily="18" charset="0"/>
                                    </a:rPr>
                                    <m:t>𝑋</m:t>
                                  </m:r>
                                </m:e>
                              </m:acc>
                            </m:e>
                          </m:d>
                          <m:r>
                            <m:rPr>
                              <m:nor/>
                            </m:rPr>
                            <a:rPr lang="ja-JP" altLang="en-US" sz="4000">
                              <a:latin typeface="40"/>
                            </a:rPr>
                            <m:t> </m:t>
                          </m:r>
                        </m:e>
                      </m:d>
                    </m:oMath>
                  </m:oMathPara>
                </a14:m>
                <a:endParaRPr lang="ja-JP" altLang="en-US" sz="4000" dirty="0">
                  <a:latin typeface="40"/>
                </a:endParaRPr>
              </a:p>
            </p:txBody>
          </p:sp>
        </mc:Choice>
        <mc:Fallback xmlns="">
          <p:sp>
            <p:nvSpPr>
              <p:cNvPr id="9" name="正方形/長方形 8">
                <a:extLst>
                  <a:ext uri="{FF2B5EF4-FFF2-40B4-BE49-F238E27FC236}">
                    <a16:creationId xmlns:a16="http://schemas.microsoft.com/office/drawing/2014/main" id="{4DF15C8F-22DD-4C95-88D7-A5FFEA841A2D}"/>
                  </a:ext>
                </a:extLst>
              </p:cNvPr>
              <p:cNvSpPr>
                <a:spLocks noRot="1" noChangeAspect="1" noMove="1" noResize="1" noEditPoints="1" noAdjustHandles="1" noChangeArrowheads="1" noChangeShapeType="1" noTextEdit="1"/>
              </p:cNvSpPr>
              <p:nvPr/>
            </p:nvSpPr>
            <p:spPr>
              <a:xfrm>
                <a:off x="4499992" y="2996952"/>
                <a:ext cx="1994136" cy="787139"/>
              </a:xfrm>
              <a:prstGeom prst="rect">
                <a:avLst/>
              </a:prstGeom>
              <a:blipFill>
                <a:blip r:embed="rId5"/>
                <a:stretch>
                  <a:fillRect/>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1BFFC6D0-FC48-488E-BD61-50B0686F8DF6}"/>
              </a:ext>
            </a:extLst>
          </p:cNvPr>
          <p:cNvSpPr/>
          <p:nvPr/>
        </p:nvSpPr>
        <p:spPr>
          <a:xfrm>
            <a:off x="6300192" y="2996952"/>
            <a:ext cx="936104" cy="707886"/>
          </a:xfrm>
          <a:prstGeom prst="rect">
            <a:avLst/>
          </a:prstGeom>
        </p:spPr>
        <p:txBody>
          <a:bodyPr wrap="square">
            <a:spAutoFit/>
          </a:bodyPr>
          <a:lstStyle/>
          <a:p>
            <a:r>
              <a:rPr lang="ja-JP" altLang="en-US" sz="4000"/>
              <a:t>は</a:t>
            </a:r>
            <a:endParaRPr lang="en-US" altLang="ja-JP" sz="4000"/>
          </a:p>
        </p:txBody>
      </p:sp>
      <p:sp>
        <p:nvSpPr>
          <p:cNvPr id="11" name="テキスト ボックス 10">
            <a:extLst>
              <a:ext uri="{FF2B5EF4-FFF2-40B4-BE49-F238E27FC236}">
                <a16:creationId xmlns:a16="http://schemas.microsoft.com/office/drawing/2014/main" id="{34C72B79-332E-43A9-9DC2-16B8ACD8803B}"/>
              </a:ext>
            </a:extLst>
          </p:cNvPr>
          <p:cNvSpPr txBox="1"/>
          <p:nvPr/>
        </p:nvSpPr>
        <p:spPr>
          <a:xfrm>
            <a:off x="5364088" y="4509120"/>
            <a:ext cx="2492990" cy="646331"/>
          </a:xfrm>
          <a:prstGeom prst="rect">
            <a:avLst/>
          </a:prstGeom>
          <a:noFill/>
        </p:spPr>
        <p:txBody>
          <a:bodyPr wrap="none" rtlCol="0">
            <a:spAutoFit/>
          </a:bodyPr>
          <a:lstStyle/>
          <a:p>
            <a:r>
              <a:rPr lang="ja-JP" altLang="en-US" sz="3600" dirty="0"/>
              <a:t>一致しない</a:t>
            </a:r>
            <a:endParaRPr lang="en-US" altLang="ja-JP" sz="3600" dirty="0"/>
          </a:p>
        </p:txBody>
      </p:sp>
      <p:sp>
        <p:nvSpPr>
          <p:cNvPr id="12" name="テキスト ボックス 11">
            <a:extLst>
              <a:ext uri="{FF2B5EF4-FFF2-40B4-BE49-F238E27FC236}">
                <a16:creationId xmlns:a16="http://schemas.microsoft.com/office/drawing/2014/main" id="{6D02AD58-233C-4E74-AB62-2FDF153B3C28}"/>
              </a:ext>
            </a:extLst>
          </p:cNvPr>
          <p:cNvSpPr txBox="1"/>
          <p:nvPr/>
        </p:nvSpPr>
        <p:spPr>
          <a:xfrm>
            <a:off x="539552" y="5805264"/>
            <a:ext cx="7776864" cy="461665"/>
          </a:xfrm>
          <a:prstGeom prst="rect">
            <a:avLst/>
          </a:prstGeom>
          <a:noFill/>
        </p:spPr>
        <p:txBody>
          <a:bodyPr wrap="square" rtlCol="0">
            <a:spAutoFit/>
          </a:bodyPr>
          <a:lstStyle/>
          <a:p>
            <a:r>
              <a:rPr lang="ja-JP" altLang="en-US" sz="2400" dirty="0"/>
              <a:t>期待値の関数は、期待値の関数の不偏推定量ではない</a:t>
            </a:r>
            <a:endParaRPr kumimoji="1" lang="ja-JP" altLang="en-US" sz="2400" dirty="0"/>
          </a:p>
        </p:txBody>
      </p:sp>
    </p:spTree>
    <p:extLst>
      <p:ext uri="{BB962C8B-B14F-4D97-AF65-F5344CB8AC3E}">
        <p14:creationId xmlns:p14="http://schemas.microsoft.com/office/powerpoint/2010/main" val="3890934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2F01DF-27E1-49B7-81B1-2D1F222A4F23}"/>
              </a:ext>
            </a:extLst>
          </p:cNvPr>
          <p:cNvSpPr>
            <a:spLocks noGrp="1"/>
          </p:cNvSpPr>
          <p:nvPr>
            <p:ph type="body" sz="quarter" idx="10"/>
          </p:nvPr>
        </p:nvSpPr>
        <p:spPr/>
        <p:txBody>
          <a:bodyPr/>
          <a:lstStyle/>
          <a:p>
            <a:r>
              <a:rPr kumimoji="1" lang="en-US" altLang="ja-JP" dirty="0"/>
              <a:t>Jensen</a:t>
            </a:r>
            <a:r>
              <a:rPr kumimoji="1" lang="ja-JP" altLang="en-US" dirty="0"/>
              <a:t>の不等式</a:t>
            </a:r>
          </a:p>
        </p:txBody>
      </p:sp>
      <p:grpSp>
        <p:nvGrpSpPr>
          <p:cNvPr id="3" name="グループ化 2">
            <a:extLst>
              <a:ext uri="{FF2B5EF4-FFF2-40B4-BE49-F238E27FC236}">
                <a16:creationId xmlns:a16="http://schemas.microsoft.com/office/drawing/2014/main" id="{47EDC60D-19AE-4ED0-96BE-EEE46771399E}"/>
              </a:ext>
            </a:extLst>
          </p:cNvPr>
          <p:cNvGrpSpPr/>
          <p:nvPr/>
        </p:nvGrpSpPr>
        <p:grpSpPr>
          <a:xfrm>
            <a:off x="899592" y="2060848"/>
            <a:ext cx="3350213" cy="2376264"/>
            <a:chOff x="683568" y="2564904"/>
            <a:chExt cx="4464496" cy="3166611"/>
          </a:xfrm>
        </p:grpSpPr>
        <p:sp>
          <p:nvSpPr>
            <p:cNvPr id="4" name="フリーフォーム 2">
              <a:extLst>
                <a:ext uri="{FF2B5EF4-FFF2-40B4-BE49-F238E27FC236}">
                  <a16:creationId xmlns:a16="http://schemas.microsoft.com/office/drawing/2014/main" id="{A04DF934-A8F5-41D2-B51F-345950999772}"/>
                </a:ext>
              </a:extLst>
            </p:cNvPr>
            <p:cNvSpPr/>
            <p:nvPr/>
          </p:nvSpPr>
          <p:spPr>
            <a:xfrm>
              <a:off x="1132841" y="3501007"/>
              <a:ext cx="3799199" cy="1763185"/>
            </a:xfrm>
            <a:custGeom>
              <a:avLst/>
              <a:gdLst>
                <a:gd name="connsiteX0" fmla="*/ 0 w 5264728"/>
                <a:gd name="connsiteY0" fmla="*/ 1857918 h 1857918"/>
                <a:gd name="connsiteX1" fmla="*/ 2456873 w 5264728"/>
                <a:gd name="connsiteY1" fmla="*/ 19881 h 1857918"/>
                <a:gd name="connsiteX2" fmla="*/ 5264728 w 5264728"/>
                <a:gd name="connsiteY2" fmla="*/ 1045118 h 1857918"/>
              </a:gdLst>
              <a:ahLst/>
              <a:cxnLst>
                <a:cxn ang="0">
                  <a:pos x="connsiteX0" y="connsiteY0"/>
                </a:cxn>
                <a:cxn ang="0">
                  <a:pos x="connsiteX1" y="connsiteY1"/>
                </a:cxn>
                <a:cxn ang="0">
                  <a:pos x="connsiteX2" y="connsiteY2"/>
                </a:cxn>
              </a:cxnLst>
              <a:rect l="l" t="t" r="r" b="b"/>
              <a:pathLst>
                <a:path w="5264728" h="1857918">
                  <a:moveTo>
                    <a:pt x="0" y="1857918"/>
                  </a:moveTo>
                  <a:cubicBezTo>
                    <a:pt x="789709" y="1006633"/>
                    <a:pt x="1579418" y="155348"/>
                    <a:pt x="2456873" y="19881"/>
                  </a:cubicBezTo>
                  <a:cubicBezTo>
                    <a:pt x="3334328" y="-115586"/>
                    <a:pt x="4299528" y="464766"/>
                    <a:pt x="5264728" y="1045118"/>
                  </a:cubicBezTo>
                </a:path>
              </a:pathLst>
            </a:custGeom>
            <a:noFill/>
            <a:ln w="38100">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5DC34B38-6946-46DD-A973-84DBC7C3A69F}"/>
                </a:ext>
              </a:extLst>
            </p:cNvPr>
            <p:cNvCxnSpPr/>
            <p:nvPr/>
          </p:nvCxnSpPr>
          <p:spPr>
            <a:xfrm flipV="1">
              <a:off x="1043608" y="2564904"/>
              <a:ext cx="3672408" cy="1800200"/>
            </a:xfrm>
            <a:prstGeom prst="line">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60FF985-A092-40C5-BEEE-FDB9116D8D5F}"/>
                </a:ext>
              </a:extLst>
            </p:cNvPr>
            <p:cNvCxnSpPr/>
            <p:nvPr/>
          </p:nvCxnSpPr>
          <p:spPr>
            <a:xfrm>
              <a:off x="683568" y="5157192"/>
              <a:ext cx="4464496"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B874AB9-1774-48D5-B2A3-9A801A8D8D80}"/>
                </a:ext>
              </a:extLst>
            </p:cNvPr>
            <p:cNvCxnSpPr/>
            <p:nvPr/>
          </p:nvCxnSpPr>
          <p:spPr>
            <a:xfrm flipV="1">
              <a:off x="1331640" y="2564904"/>
              <a:ext cx="0" cy="309634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FC2664E-174C-470C-BF99-99D904239142}"/>
                </a:ext>
              </a:extLst>
            </p:cNvPr>
            <p:cNvCxnSpPr/>
            <p:nvPr/>
          </p:nvCxnSpPr>
          <p:spPr>
            <a:xfrm flipV="1">
              <a:off x="2555776" y="2924944"/>
              <a:ext cx="0" cy="22322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A029E32-BF0A-447A-BE29-A3686586D358}"/>
                </a:ext>
              </a:extLst>
            </p:cNvPr>
            <p:cNvSpPr/>
            <p:nvPr/>
          </p:nvSpPr>
          <p:spPr>
            <a:xfrm>
              <a:off x="2483768" y="357301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956B15-75CC-4382-91DB-F21A32E975C5}"/>
                    </a:ext>
                  </a:extLst>
                </p:cNvPr>
                <p:cNvSpPr/>
                <p:nvPr/>
              </p:nvSpPr>
              <p:spPr>
                <a:xfrm>
                  <a:off x="2267744" y="5085184"/>
                  <a:ext cx="564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ja-JP" sz="3600" i="1">
                            <a:latin typeface="Cambria Math" panose="02040503050406030204" pitchFamily="18" charset="0"/>
                            <a:ea typeface="Cambria Math" panose="02040503050406030204" pitchFamily="18" charset="0"/>
                          </a:rPr>
                          <m:t>μ</m:t>
                        </m:r>
                      </m:oMath>
                    </m:oMathPara>
                  </a14:m>
                  <a:endParaRPr lang="ja-JP" altLang="en-US" sz="3600"/>
                </a:p>
              </p:txBody>
            </p:sp>
          </mc:Choice>
          <mc:Fallback xmlns="">
            <p:sp>
              <p:nvSpPr>
                <p:cNvPr id="9" name="正方形/長方形 8"/>
                <p:cNvSpPr>
                  <a:spLocks noRot="1" noChangeAspect="1" noMove="1" noResize="1" noEditPoints="1" noAdjustHandles="1" noChangeArrowheads="1" noChangeShapeType="1" noTextEdit="1"/>
                </p:cNvSpPr>
                <p:nvPr/>
              </p:nvSpPr>
              <p:spPr>
                <a:xfrm>
                  <a:off x="2267744" y="5085184"/>
                  <a:ext cx="564578" cy="646331"/>
                </a:xfrm>
                <a:prstGeom prst="rect">
                  <a:avLst/>
                </a:prstGeom>
                <a:blipFill>
                  <a:blip r:embed="rId2"/>
                  <a:stretch>
                    <a:fillRect b="-20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8ABE6F-5BB9-49A0-9E54-5F11AAB395B7}"/>
                  </a:ext>
                </a:extLst>
              </p:cNvPr>
              <p:cNvSpPr txBox="1"/>
              <p:nvPr/>
            </p:nvSpPr>
            <p:spPr>
              <a:xfrm>
                <a:off x="107504" y="908720"/>
                <a:ext cx="8579593"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𝑔</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oMath>
                </a14:m>
                <a:r>
                  <a:rPr kumimoji="1" lang="ja-JP" altLang="en-US" sz="3200" dirty="0"/>
                  <a:t>を</a:t>
                </a:r>
                <a:r>
                  <a:rPr lang="ja-JP" altLang="en-US" sz="3200" dirty="0"/>
                  <a:t>上に凸な関数とし、</a:t>
                </a:r>
                <a14:m>
                  <m:oMath xmlns:m="http://schemas.openxmlformats.org/officeDocument/2006/math">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𝜇</m:t>
                    </m:r>
                  </m:oMath>
                </a14:m>
                <a:r>
                  <a:rPr lang="ja-JP" altLang="en-US" sz="3200" dirty="0"/>
                  <a:t>で接線をひく</a:t>
                </a:r>
                <a:endParaRPr kumimoji="1" lang="ja-JP" altLang="en-US" sz="3200" dirty="0"/>
              </a:p>
            </p:txBody>
          </p:sp>
        </mc:Choice>
        <mc:Fallback xmlns="">
          <p:sp>
            <p:nvSpPr>
              <p:cNvPr id="11" name="テキスト ボックス 10">
                <a:extLst>
                  <a:ext uri="{FF2B5EF4-FFF2-40B4-BE49-F238E27FC236}">
                    <a16:creationId xmlns:a16="http://schemas.microsoft.com/office/drawing/2014/main" id="{E08ABE6F-5BB9-49A0-9E54-5F11AAB395B7}"/>
                  </a:ext>
                </a:extLst>
              </p:cNvPr>
              <p:cNvSpPr txBox="1">
                <a:spLocks noRot="1" noChangeAspect="1" noMove="1" noResize="1" noEditPoints="1" noAdjustHandles="1" noChangeArrowheads="1" noChangeShapeType="1" noTextEdit="1"/>
              </p:cNvSpPr>
              <p:nvPr/>
            </p:nvSpPr>
            <p:spPr>
              <a:xfrm>
                <a:off x="107504" y="908720"/>
                <a:ext cx="8579593" cy="584775"/>
              </a:xfrm>
              <a:prstGeom prst="rect">
                <a:avLst/>
              </a:prstGeom>
              <a:blipFill>
                <a:blip r:embed="rId3"/>
                <a:stretch>
                  <a:fillRect t="-16667" r="-853"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127120-9F14-4419-A7C0-CBD8DAF50925}"/>
                  </a:ext>
                </a:extLst>
              </p:cNvPr>
              <p:cNvSpPr txBox="1"/>
              <p:nvPr/>
            </p:nvSpPr>
            <p:spPr>
              <a:xfrm>
                <a:off x="4067944" y="1700808"/>
                <a:ext cx="421121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2" name="テキスト ボックス 11">
                <a:extLst>
                  <a:ext uri="{FF2B5EF4-FFF2-40B4-BE49-F238E27FC236}">
                    <a16:creationId xmlns:a16="http://schemas.microsoft.com/office/drawing/2014/main" id="{0C127120-9F14-4419-A7C0-CBD8DAF50925}"/>
                  </a:ext>
                </a:extLst>
              </p:cNvPr>
              <p:cNvSpPr txBox="1">
                <a:spLocks noRot="1" noChangeAspect="1" noMove="1" noResize="1" noEditPoints="1" noAdjustHandles="1" noChangeArrowheads="1" noChangeShapeType="1" noTextEdit="1"/>
              </p:cNvSpPr>
              <p:nvPr/>
            </p:nvSpPr>
            <p:spPr>
              <a:xfrm>
                <a:off x="4067944" y="1700808"/>
                <a:ext cx="4211217"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89138D-1286-4B71-96D5-ED74AAF0F94A}"/>
                  </a:ext>
                </a:extLst>
              </p:cNvPr>
              <p:cNvSpPr txBox="1"/>
              <p:nvPr/>
            </p:nvSpPr>
            <p:spPr>
              <a:xfrm>
                <a:off x="4211960" y="3068960"/>
                <a:ext cx="19293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3" name="テキスト ボックス 12">
                <a:extLst>
                  <a:ext uri="{FF2B5EF4-FFF2-40B4-BE49-F238E27FC236}">
                    <a16:creationId xmlns:a16="http://schemas.microsoft.com/office/drawing/2014/main" id="{FE89138D-1286-4B71-96D5-ED74AAF0F94A}"/>
                  </a:ext>
                </a:extLst>
              </p:cNvPr>
              <p:cNvSpPr txBox="1">
                <a:spLocks noRot="1" noChangeAspect="1" noMove="1" noResize="1" noEditPoints="1" noAdjustHandles="1" noChangeArrowheads="1" noChangeShapeType="1" noTextEdit="1"/>
              </p:cNvSpPr>
              <p:nvPr/>
            </p:nvSpPr>
            <p:spPr>
              <a:xfrm>
                <a:off x="4211960" y="3068960"/>
                <a:ext cx="1929311" cy="553998"/>
              </a:xfrm>
              <a:prstGeom prst="rect">
                <a:avLst/>
              </a:prstGeom>
              <a:blipFill>
                <a:blip r:embed="rId5"/>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CE4A51CB-EEC6-4F94-924C-8F136FD03F4E}"/>
              </a:ext>
            </a:extLst>
          </p:cNvPr>
          <p:cNvSpPr txBox="1"/>
          <p:nvPr/>
        </p:nvSpPr>
        <p:spPr>
          <a:xfrm>
            <a:off x="5724128" y="6381328"/>
            <a:ext cx="2786981" cy="369332"/>
          </a:xfrm>
          <a:prstGeom prst="rect">
            <a:avLst/>
          </a:prstGeom>
          <a:noFill/>
        </p:spPr>
        <p:txBody>
          <a:bodyPr wrap="none" rtlCol="0">
            <a:spAutoFit/>
          </a:bodyPr>
          <a:lstStyle/>
          <a:p>
            <a:r>
              <a:rPr lang="en-US" altLang="ja-JP"/>
              <a:t>※ Thanks to @genkuroki</a:t>
            </a:r>
            <a:endParaRPr kumimoji="1" lang="ja-JP" altLang="en-US"/>
          </a:p>
        </p:txBody>
      </p:sp>
      <p:sp>
        <p:nvSpPr>
          <p:cNvPr id="15" name="テキスト ボックス 14">
            <a:extLst>
              <a:ext uri="{FF2B5EF4-FFF2-40B4-BE49-F238E27FC236}">
                <a16:creationId xmlns:a16="http://schemas.microsoft.com/office/drawing/2014/main" id="{7BE9040D-9B22-44A5-9EB5-2D19277F8C9F}"/>
              </a:ext>
            </a:extLst>
          </p:cNvPr>
          <p:cNvSpPr txBox="1"/>
          <p:nvPr/>
        </p:nvSpPr>
        <p:spPr>
          <a:xfrm>
            <a:off x="899592" y="4725144"/>
            <a:ext cx="2646878" cy="461665"/>
          </a:xfrm>
          <a:prstGeom prst="rect">
            <a:avLst/>
          </a:prstGeom>
          <a:noFill/>
        </p:spPr>
        <p:txBody>
          <a:bodyPr wrap="none" rtlCol="0">
            <a:spAutoFit/>
          </a:bodyPr>
          <a:lstStyle/>
          <a:p>
            <a:r>
              <a:rPr lang="ja-JP" altLang="en-US" sz="2400"/>
              <a:t>上図より明らかに</a:t>
            </a:r>
            <a:endParaRPr kumimoji="1" lang="ja-JP" altLang="en-US" sz="24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C916D75-D873-4A14-8A11-0D241AF0E2BB}"/>
                  </a:ext>
                </a:extLst>
              </p:cNvPr>
              <p:cNvSpPr txBox="1"/>
              <p:nvPr/>
            </p:nvSpPr>
            <p:spPr>
              <a:xfrm>
                <a:off x="3563888" y="4581128"/>
                <a:ext cx="48792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6" name="テキスト ボックス 15">
                <a:extLst>
                  <a:ext uri="{FF2B5EF4-FFF2-40B4-BE49-F238E27FC236}">
                    <a16:creationId xmlns:a16="http://schemas.microsoft.com/office/drawing/2014/main" id="{1C916D75-D873-4A14-8A11-0D241AF0E2BB}"/>
                  </a:ext>
                </a:extLst>
              </p:cNvPr>
              <p:cNvSpPr txBox="1">
                <a:spLocks noRot="1" noChangeAspect="1" noMove="1" noResize="1" noEditPoints="1" noAdjustHandles="1" noChangeArrowheads="1" noChangeShapeType="1" noTextEdit="1"/>
              </p:cNvSpPr>
              <p:nvPr/>
            </p:nvSpPr>
            <p:spPr>
              <a:xfrm>
                <a:off x="3563888" y="4581128"/>
                <a:ext cx="4879284" cy="553998"/>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D0427D44-2A6D-44C0-8CEF-0FE909F7E5D2}"/>
              </a:ext>
            </a:extLst>
          </p:cNvPr>
          <p:cNvSpPr txBox="1"/>
          <p:nvPr/>
        </p:nvSpPr>
        <p:spPr>
          <a:xfrm>
            <a:off x="179512" y="5301208"/>
            <a:ext cx="3262432" cy="461665"/>
          </a:xfrm>
          <a:prstGeom prst="rect">
            <a:avLst/>
          </a:prstGeom>
          <a:noFill/>
        </p:spPr>
        <p:txBody>
          <a:bodyPr wrap="none" rtlCol="0">
            <a:spAutoFit/>
          </a:bodyPr>
          <a:lstStyle/>
          <a:p>
            <a:r>
              <a:rPr lang="ja-JP" altLang="en-US" sz="2400"/>
              <a:t>両辺の期待値を取れば</a:t>
            </a:r>
            <a:endParaRPr kumimoji="1" lang="ja-JP" altLang="en-US"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D662A20-AB51-48CE-9AC3-A99BC469B10C}"/>
                  </a:ext>
                </a:extLst>
              </p:cNvPr>
              <p:cNvSpPr txBox="1"/>
              <p:nvPr/>
            </p:nvSpPr>
            <p:spPr>
              <a:xfrm>
                <a:off x="3419872" y="5229200"/>
                <a:ext cx="496668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lang="en-US" altLang="ja-JP" sz="3600" i="1">
                              <a:latin typeface="Cambria Math" panose="02040503050406030204" pitchFamily="18" charset="0"/>
                            </a:rPr>
                            <m:t>𝑔</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𝑥</m:t>
                              </m:r>
                            </m:e>
                          </m:d>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8" name="テキスト ボックス 17">
                <a:extLst>
                  <a:ext uri="{FF2B5EF4-FFF2-40B4-BE49-F238E27FC236}">
                    <a16:creationId xmlns:a16="http://schemas.microsoft.com/office/drawing/2014/main" id="{3D662A20-AB51-48CE-9AC3-A99BC469B10C}"/>
                  </a:ext>
                </a:extLst>
              </p:cNvPr>
              <p:cNvSpPr txBox="1">
                <a:spLocks noRot="1" noChangeAspect="1" noMove="1" noResize="1" noEditPoints="1" noAdjustHandles="1" noChangeArrowheads="1" noChangeShapeType="1" noTextEdit="1"/>
              </p:cNvSpPr>
              <p:nvPr/>
            </p:nvSpPr>
            <p:spPr>
              <a:xfrm>
                <a:off x="3419872" y="5229200"/>
                <a:ext cx="4966681" cy="553998"/>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7E796A-29AC-4552-AAB5-23FB24917B3E}"/>
              </a:ext>
            </a:extLst>
          </p:cNvPr>
          <p:cNvSpPr txBox="1"/>
          <p:nvPr/>
        </p:nvSpPr>
        <p:spPr>
          <a:xfrm>
            <a:off x="323528" y="6237312"/>
            <a:ext cx="4493538" cy="461665"/>
          </a:xfrm>
          <a:prstGeom prst="rect">
            <a:avLst/>
          </a:prstGeom>
          <a:noFill/>
        </p:spPr>
        <p:txBody>
          <a:bodyPr wrap="none" rtlCol="0">
            <a:spAutoFit/>
          </a:bodyPr>
          <a:lstStyle/>
          <a:p>
            <a:r>
              <a:rPr kumimoji="1" lang="ja-JP" altLang="en-US" sz="2400" dirty="0"/>
              <a:t>下に凸の場合は符号が逆になる</a:t>
            </a:r>
          </a:p>
        </p:txBody>
      </p:sp>
    </p:spTree>
    <p:extLst>
      <p:ext uri="{BB962C8B-B14F-4D97-AF65-F5344CB8AC3E}">
        <p14:creationId xmlns:p14="http://schemas.microsoft.com/office/powerpoint/2010/main" val="3867398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E95C1B-19CF-423F-B819-78CA802803F9}"/>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A8B1321A-3B7B-4AA9-99CB-B7418527912B}"/>
                  </a:ext>
                </a:extLst>
              </p:cNvPr>
              <p:cNvSpPr/>
              <p:nvPr/>
            </p:nvSpPr>
            <p:spPr>
              <a:xfrm>
                <a:off x="387132" y="2060848"/>
                <a:ext cx="232146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ja-JP" altLang="en-US" sz="3200" i="1">
                              <a:latin typeface="Cambria Math" panose="02040503050406030204" pitchFamily="18" charset="0"/>
                              <a:ea typeface="Cambria Math" panose="02040503050406030204" pitchFamily="18" charset="0"/>
                            </a:rPr>
                            <m:t>𝜀</m:t>
                          </m:r>
                          <m:r>
                            <a:rPr lang="en-US" altLang="ja-JP" sz="3200" b="0" i="1" smtClean="0">
                              <a:latin typeface="Cambria Math" panose="02040503050406030204" pitchFamily="18" charset="0"/>
                            </a:rPr>
                            <m:t>= </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oMath>
                  </m:oMathPara>
                </a14:m>
                <a:endParaRPr lang="ja-JP" altLang="en-US" sz="3200" dirty="0"/>
              </a:p>
            </p:txBody>
          </p:sp>
        </mc:Choice>
        <mc:Fallback xmlns="">
          <p:sp>
            <p:nvSpPr>
              <p:cNvPr id="3" name="正方形/長方形 2">
                <a:extLst>
                  <a:ext uri="{FF2B5EF4-FFF2-40B4-BE49-F238E27FC236}">
                    <a16:creationId xmlns:a16="http://schemas.microsoft.com/office/drawing/2014/main" id="{A8B1321A-3B7B-4AA9-99CB-B7418527912B}"/>
                  </a:ext>
                </a:extLst>
              </p:cNvPr>
              <p:cNvSpPr>
                <a:spLocks noRot="1" noChangeAspect="1" noMove="1" noResize="1" noEditPoints="1" noAdjustHandles="1" noChangeArrowheads="1" noChangeShapeType="1" noTextEdit="1"/>
              </p:cNvSpPr>
              <p:nvPr/>
            </p:nvSpPr>
            <p:spPr>
              <a:xfrm>
                <a:off x="387132" y="2060848"/>
                <a:ext cx="2321469"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0FCFC7EB-5EE3-4ED5-BA1A-78DE82E1629B}"/>
                  </a:ext>
                </a:extLst>
              </p:cNvPr>
              <p:cNvSpPr/>
              <p:nvPr/>
            </p:nvSpPr>
            <p:spPr>
              <a:xfrm>
                <a:off x="179512" y="908720"/>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0FCFC7EB-5EE3-4ED5-BA1A-78DE82E1629B}"/>
                  </a:ext>
                </a:extLst>
              </p:cNvPr>
              <p:cNvSpPr>
                <a:spLocks noRot="1" noChangeAspect="1" noMove="1" noResize="1" noEditPoints="1" noAdjustHandles="1" noChangeArrowheads="1" noChangeShapeType="1" noTextEdit="1"/>
              </p:cNvSpPr>
              <p:nvPr/>
            </p:nvSpPr>
            <p:spPr>
              <a:xfrm>
                <a:off x="179512" y="908720"/>
                <a:ext cx="2678938"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879F130-C3BE-4332-97FA-1C2E6C37B352}"/>
              </a:ext>
            </a:extLst>
          </p:cNvPr>
          <p:cNvSpPr txBox="1"/>
          <p:nvPr/>
        </p:nvSpPr>
        <p:spPr>
          <a:xfrm>
            <a:off x="2915816" y="1268760"/>
            <a:ext cx="6189515" cy="523220"/>
          </a:xfrm>
          <a:prstGeom prst="rect">
            <a:avLst/>
          </a:prstGeom>
          <a:noFill/>
        </p:spPr>
        <p:txBody>
          <a:bodyPr wrap="none" rtlCol="0">
            <a:spAutoFit/>
          </a:bodyPr>
          <a:lstStyle/>
          <a:p>
            <a:r>
              <a:rPr kumimoji="1" lang="en-US" altLang="ja-JP" sz="2800"/>
              <a:t>N</a:t>
            </a:r>
            <a:r>
              <a:rPr lang="ja-JP" altLang="en-US" sz="2800"/>
              <a:t>回の測定で得られた期待値の推定量</a:t>
            </a:r>
            <a:endParaRPr kumimoji="1" lang="ja-JP" altLang="en-US" sz="2800"/>
          </a:p>
        </p:txBody>
      </p:sp>
      <p:sp>
        <p:nvSpPr>
          <p:cNvPr id="6" name="テキスト ボックス 5">
            <a:extLst>
              <a:ext uri="{FF2B5EF4-FFF2-40B4-BE49-F238E27FC236}">
                <a16:creationId xmlns:a16="http://schemas.microsoft.com/office/drawing/2014/main" id="{2706A5BF-7166-4ACA-87FB-6E229A8E611D}"/>
              </a:ext>
            </a:extLst>
          </p:cNvPr>
          <p:cNvSpPr txBox="1"/>
          <p:nvPr/>
        </p:nvSpPr>
        <p:spPr>
          <a:xfrm>
            <a:off x="2915816" y="2132856"/>
            <a:ext cx="3416320" cy="523220"/>
          </a:xfrm>
          <a:prstGeom prst="rect">
            <a:avLst/>
          </a:prstGeom>
          <a:noFill/>
        </p:spPr>
        <p:txBody>
          <a:bodyPr wrap="none" rtlCol="0">
            <a:spAutoFit/>
          </a:bodyPr>
          <a:lstStyle/>
          <a:p>
            <a:r>
              <a:rPr kumimoji="1" lang="ja-JP" altLang="en-US" sz="2800"/>
              <a:t>真の期待値とのずれ</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D7BD385E-156C-4CEC-87E1-E903C5CCD8EF}"/>
                  </a:ext>
                </a:extLst>
              </p:cNvPr>
              <p:cNvSpPr/>
              <p:nvPr/>
            </p:nvSpPr>
            <p:spPr>
              <a:xfrm>
                <a:off x="126790" y="2852936"/>
                <a:ext cx="706462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smtClean="0">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b="0" i="1" smtClean="0">
                              <a:latin typeface="Cambria Math" panose="02040503050406030204" pitchFamily="18" charset="0"/>
                              <a:ea typeface="Cambria Math" panose="02040503050406030204" pitchFamily="18" charset="0"/>
                            </a:rPr>
                            <m:t>𝜇</m:t>
                          </m:r>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𝜀</m:t>
                          </m:r>
                        </m:e>
                      </m:d>
                      <m:r>
                        <a:rPr lang="en-US" altLang="ja-JP" sz="3600" b="0" i="1" smtClean="0">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oMath>
                  </m:oMathPara>
                </a14:m>
                <a:endParaRPr lang="en-US" altLang="ja-JP" sz="3600" dirty="0"/>
              </a:p>
            </p:txBody>
          </p:sp>
        </mc:Choice>
        <mc:Fallback xmlns="">
          <p:sp>
            <p:nvSpPr>
              <p:cNvPr id="7" name="正方形/長方形 6">
                <a:extLst>
                  <a:ext uri="{FF2B5EF4-FFF2-40B4-BE49-F238E27FC236}">
                    <a16:creationId xmlns:a16="http://schemas.microsoft.com/office/drawing/2014/main" id="{D7BD385E-156C-4CEC-87E1-E903C5CCD8EF}"/>
                  </a:ext>
                </a:extLst>
              </p:cNvPr>
              <p:cNvSpPr>
                <a:spLocks noRot="1" noChangeAspect="1" noMove="1" noResize="1" noEditPoints="1" noAdjustHandles="1" noChangeArrowheads="1" noChangeShapeType="1" noTextEdit="1"/>
              </p:cNvSpPr>
              <p:nvPr/>
            </p:nvSpPr>
            <p:spPr>
              <a:xfrm>
                <a:off x="126790" y="2852936"/>
                <a:ext cx="7064626"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5049BB23-DE55-4587-A3AE-5E528B31910C}"/>
                  </a:ext>
                </a:extLst>
              </p:cNvPr>
              <p:cNvSpPr/>
              <p:nvPr/>
            </p:nvSpPr>
            <p:spPr>
              <a:xfrm>
                <a:off x="2915816" y="3429000"/>
                <a:ext cx="6298391"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ea typeface="Cambria Math" panose="02040503050406030204" pitchFamily="18" charset="0"/>
                        </a:rPr>
                        <m:t>=</m:t>
                      </m:r>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0" i="1" smtClean="0">
                              <a:latin typeface="Cambria Math" panose="02040503050406030204" pitchFamily="18" charset="0"/>
                              <a:ea typeface="Cambria Math" panose="02040503050406030204" pitchFamily="18" charset="0"/>
                            </a:rPr>
                            <m:t>𝑔</m:t>
                          </m:r>
                        </m:e>
                        <m:sup>
                          <m:r>
                            <a:rPr lang="en-US" altLang="ja-JP" sz="3600" b="0" i="1" smtClean="0">
                              <a:latin typeface="Cambria Math" panose="02040503050406030204" pitchFamily="18" charset="0"/>
                              <a:ea typeface="Cambria Math" panose="02040503050406030204" pitchFamily="18" charset="0"/>
                            </a:rPr>
                            <m:t>′</m:t>
                          </m:r>
                        </m:sup>
                      </m:sSup>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r>
                        <a:rPr lang="ja-JP" altLang="en-US" sz="3600" i="1">
                          <a:latin typeface="Cambria Math" panose="02040503050406030204" pitchFamily="18" charset="0"/>
                          <a:ea typeface="Cambria Math" panose="02040503050406030204" pitchFamily="18" charset="0"/>
                        </a:rPr>
                        <m:t>𝜀</m:t>
                      </m:r>
                      <m:r>
                        <a:rPr lang="en-US" altLang="ja-JP" sz="3600" b="0" i="1" smtClean="0">
                          <a:latin typeface="Cambria Math" panose="02040503050406030204" pitchFamily="18" charset="0"/>
                          <a:ea typeface="Cambria Math" panose="02040503050406030204" pitchFamily="18" charset="0"/>
                        </a:rPr>
                        <m:t>+</m:t>
                      </m:r>
                      <m:f>
                        <m:fPr>
                          <m:ctrlPr>
                            <a:rPr lang="en-US" altLang="ja-JP" sz="3600" b="0" i="1" smtClean="0">
                              <a:latin typeface="Cambria Math" panose="02040503050406030204" pitchFamily="18" charset="0"/>
                              <a:ea typeface="Cambria Math" panose="02040503050406030204" pitchFamily="18" charset="0"/>
                            </a:rPr>
                          </m:ctrlPr>
                        </m:fPr>
                        <m:num>
                          <m:r>
                            <a:rPr lang="en-US" altLang="ja-JP" sz="3600" b="0" i="1" smtClean="0">
                              <a:latin typeface="Cambria Math" panose="02040503050406030204" pitchFamily="18" charset="0"/>
                              <a:ea typeface="Cambria Math" panose="02040503050406030204" pitchFamily="18" charset="0"/>
                            </a:rPr>
                            <m:t>1</m:t>
                          </m:r>
                        </m:num>
                        <m:den>
                          <m:r>
                            <a:rPr lang="en-US" altLang="ja-JP" sz="3600" b="0" i="1" smtClean="0">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b="0" i="1" smtClean="0">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𝑂</m:t>
                      </m:r>
                      <m:r>
                        <a:rPr lang="en-US" altLang="ja-JP" sz="3600" b="0" i="1" smtClean="0">
                          <a:latin typeface="Cambria Math" panose="02040503050406030204" pitchFamily="18" charset="0"/>
                          <a:ea typeface="Cambria Math" panose="02040503050406030204" pitchFamily="18" charset="0"/>
                        </a:rPr>
                        <m:t>(</m:t>
                      </m:r>
                      <m:sSup>
                        <m:sSupPr>
                          <m:ctrlPr>
                            <a:rPr lang="en-US" altLang="ja-JP" sz="3600" i="1">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3</m:t>
                          </m:r>
                        </m:sup>
                      </m:sSup>
                      <m:r>
                        <a:rPr lang="en-US" altLang="ja-JP" sz="3600" b="0" i="1" smtClean="0">
                          <a:latin typeface="Cambria Math" panose="02040503050406030204" pitchFamily="18" charset="0"/>
                          <a:ea typeface="Cambria Math" panose="02040503050406030204" pitchFamily="18" charset="0"/>
                        </a:rPr>
                        <m:t>)</m:t>
                      </m:r>
                    </m:oMath>
                  </m:oMathPara>
                </a14:m>
                <a:endParaRPr lang="en-US" altLang="ja-JP" sz="3600"/>
              </a:p>
            </p:txBody>
          </p:sp>
        </mc:Choice>
        <mc:Fallback xmlns="">
          <p:sp>
            <p:nvSpPr>
              <p:cNvPr id="8" name="正方形/長方形 7">
                <a:extLst>
                  <a:ext uri="{FF2B5EF4-FFF2-40B4-BE49-F238E27FC236}">
                    <a16:creationId xmlns:a16="http://schemas.microsoft.com/office/drawing/2014/main" id="{5049BB23-DE55-4587-A3AE-5E528B31910C}"/>
                  </a:ext>
                </a:extLst>
              </p:cNvPr>
              <p:cNvSpPr>
                <a:spLocks noRot="1" noChangeAspect="1" noMove="1" noResize="1" noEditPoints="1" noAdjustHandles="1" noChangeArrowheads="1" noChangeShapeType="1" noTextEdit="1"/>
              </p:cNvSpPr>
              <p:nvPr/>
            </p:nvSpPr>
            <p:spPr>
              <a:xfrm>
                <a:off x="2915816" y="3429000"/>
                <a:ext cx="6298391" cy="11294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3495F7F9-84DA-42AF-A1F7-311B666D3620}"/>
                  </a:ext>
                </a:extLst>
              </p:cNvPr>
              <p:cNvSpPr/>
              <p:nvPr/>
            </p:nvSpPr>
            <p:spPr>
              <a:xfrm>
                <a:off x="-100964" y="4653136"/>
                <a:ext cx="6209584"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600" i="1" smtClean="0">
                              <a:latin typeface="Cambria Math" panose="02040503050406030204" pitchFamily="18" charset="0"/>
                              <a:ea typeface="Cambria Math" panose="02040503050406030204" pitchFamily="18" charset="0"/>
                            </a:rPr>
                          </m:ctrlPr>
                        </m:dPr>
                        <m:e>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i="1">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e>
                      </m:d>
                      <m:r>
                        <a:rPr lang="en-US" altLang="ja-JP" sz="3600" b="0" i="1" smtClean="0">
                          <a:latin typeface="Cambria Math" panose="02040503050406030204" pitchFamily="18" charset="0"/>
                          <a:ea typeface="Cambria Math" panose="02040503050406030204" pitchFamily="18" charset="0"/>
                        </a:rPr>
                        <m:t>∼</m:t>
                      </m:r>
                      <m:f>
                        <m:fPr>
                          <m:ctrlPr>
                            <a:rPr lang="en-US" altLang="ja-JP" sz="3600" i="1">
                              <a:latin typeface="Cambria Math" panose="02040503050406030204" pitchFamily="18" charset="0"/>
                              <a:ea typeface="Cambria Math" panose="02040503050406030204" pitchFamily="18" charset="0"/>
                            </a:rPr>
                          </m:ctrlPr>
                        </m:fPr>
                        <m:num>
                          <m:r>
                            <a:rPr lang="en-US" altLang="ja-JP" sz="3600" i="1">
                              <a:latin typeface="Cambria Math" panose="02040503050406030204" pitchFamily="18" charset="0"/>
                              <a:ea typeface="Cambria Math" panose="02040503050406030204" pitchFamily="18" charset="0"/>
                            </a:rPr>
                            <m:t>1</m:t>
                          </m:r>
                        </m:num>
                        <m:den>
                          <m:r>
                            <a:rPr lang="en-US" altLang="ja-JP" sz="3600" i="1">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i="1">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d>
                        <m:dPr>
                          <m:begChr m:val="⟨"/>
                          <m:endChr m:val="⟩"/>
                          <m:ctrlPr>
                            <a:rPr lang="en-US" altLang="ja-JP" sz="3600" i="1" smtClean="0">
                              <a:latin typeface="Cambria Math" panose="02040503050406030204" pitchFamily="18" charset="0"/>
                              <a:ea typeface="Cambria Math" panose="02040503050406030204" pitchFamily="18" charset="0"/>
                            </a:rPr>
                          </m:ctrlPr>
                        </m:dPr>
                        <m:e>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smtClean="0">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e>
                      </m:d>
                    </m:oMath>
                  </m:oMathPara>
                </a14:m>
                <a:endParaRPr lang="en-US" altLang="ja-JP" sz="3600" dirty="0"/>
              </a:p>
            </p:txBody>
          </p:sp>
        </mc:Choice>
        <mc:Fallback xmlns="">
          <p:sp>
            <p:nvSpPr>
              <p:cNvPr id="9" name="正方形/長方形 8">
                <a:extLst>
                  <a:ext uri="{FF2B5EF4-FFF2-40B4-BE49-F238E27FC236}">
                    <a16:creationId xmlns:a16="http://schemas.microsoft.com/office/drawing/2014/main" id="{3495F7F9-84DA-42AF-A1F7-311B666D3620}"/>
                  </a:ext>
                </a:extLst>
              </p:cNvPr>
              <p:cNvSpPr>
                <a:spLocks noRot="1" noChangeAspect="1" noMove="1" noResize="1" noEditPoints="1" noAdjustHandles="1" noChangeArrowheads="1" noChangeShapeType="1" noTextEdit="1"/>
              </p:cNvSpPr>
              <p:nvPr/>
            </p:nvSpPr>
            <p:spPr>
              <a:xfrm>
                <a:off x="-100964" y="4653136"/>
                <a:ext cx="6209584" cy="11294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D9029-A76A-41D9-B9D9-D39495EE8964}"/>
                  </a:ext>
                </a:extLst>
              </p:cNvPr>
              <p:cNvSpPr txBox="1"/>
              <p:nvPr/>
            </p:nvSpPr>
            <p:spPr>
              <a:xfrm>
                <a:off x="6019716" y="4653136"/>
                <a:ext cx="2281971"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ja-JP" altLang="en-US"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252D9029-A76A-41D9-B9D9-D39495EE8964}"/>
                  </a:ext>
                </a:extLst>
              </p:cNvPr>
              <p:cNvSpPr txBox="1">
                <a:spLocks noRot="1" noChangeAspect="1" noMove="1" noResize="1" noEditPoints="1" noAdjustHandles="1" noChangeArrowheads="1" noChangeShapeType="1" noTextEdit="1"/>
              </p:cNvSpPr>
              <p:nvPr/>
            </p:nvSpPr>
            <p:spPr>
              <a:xfrm>
                <a:off x="6019716" y="4653136"/>
                <a:ext cx="2281971" cy="1107996"/>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BAE25D04-D8E9-4C73-B8D8-D8C16FE20A30}"/>
              </a:ext>
            </a:extLst>
          </p:cNvPr>
          <p:cNvSpPr txBox="1"/>
          <p:nvPr/>
        </p:nvSpPr>
        <p:spPr>
          <a:xfrm>
            <a:off x="2051720" y="3584049"/>
            <a:ext cx="800219" cy="338554"/>
          </a:xfrm>
          <a:prstGeom prst="rect">
            <a:avLst/>
          </a:prstGeom>
          <a:noFill/>
        </p:spPr>
        <p:txBody>
          <a:bodyPr wrap="none" rtlCol="0">
            <a:spAutoFit/>
          </a:bodyPr>
          <a:lstStyle/>
          <a:p>
            <a:r>
              <a:rPr lang="ja-JP" altLang="en-US" sz="1600"/>
              <a:t>真の値</a:t>
            </a:r>
            <a:endParaRPr kumimoji="1" lang="ja-JP" altLang="en-US" sz="1600"/>
          </a:p>
        </p:txBody>
      </p:sp>
      <p:sp>
        <p:nvSpPr>
          <p:cNvPr id="12" name="テキスト ボックス 11">
            <a:extLst>
              <a:ext uri="{FF2B5EF4-FFF2-40B4-BE49-F238E27FC236}">
                <a16:creationId xmlns:a16="http://schemas.microsoft.com/office/drawing/2014/main" id="{BE2C9D86-4A68-499E-A324-7CBB7871C22E}"/>
              </a:ext>
            </a:extLst>
          </p:cNvPr>
          <p:cNvSpPr txBox="1"/>
          <p:nvPr/>
        </p:nvSpPr>
        <p:spPr>
          <a:xfrm>
            <a:off x="611560" y="3573016"/>
            <a:ext cx="800219" cy="338554"/>
          </a:xfrm>
          <a:prstGeom prst="rect">
            <a:avLst/>
          </a:prstGeom>
          <a:noFill/>
        </p:spPr>
        <p:txBody>
          <a:bodyPr wrap="none" rtlCol="0">
            <a:spAutoFit/>
          </a:bodyPr>
          <a:lstStyle/>
          <a:p>
            <a:r>
              <a:rPr lang="ja-JP" altLang="en-US" sz="1600"/>
              <a:t>推定値</a:t>
            </a:r>
            <a:endParaRPr kumimoji="1" lang="ja-JP" altLang="en-US" sz="1600"/>
          </a:p>
        </p:txBody>
      </p:sp>
      <p:sp>
        <p:nvSpPr>
          <p:cNvPr id="13" name="テキスト ボックス 12">
            <a:extLst>
              <a:ext uri="{FF2B5EF4-FFF2-40B4-BE49-F238E27FC236}">
                <a16:creationId xmlns:a16="http://schemas.microsoft.com/office/drawing/2014/main" id="{7C106A6B-400D-43B8-A4E1-C68990481BEB}"/>
              </a:ext>
            </a:extLst>
          </p:cNvPr>
          <p:cNvSpPr txBox="1"/>
          <p:nvPr/>
        </p:nvSpPr>
        <p:spPr>
          <a:xfrm>
            <a:off x="179512" y="5877272"/>
            <a:ext cx="3057247" cy="338554"/>
          </a:xfrm>
          <a:prstGeom prst="rect">
            <a:avLst/>
          </a:prstGeom>
          <a:noFill/>
        </p:spPr>
        <p:txBody>
          <a:bodyPr wrap="none" rtlCol="0">
            <a:spAutoFit/>
          </a:bodyPr>
          <a:lstStyle/>
          <a:p>
            <a:r>
              <a:rPr lang="ja-JP" altLang="en-US" sz="1600"/>
              <a:t>推定値と真の値のずれの期待値</a:t>
            </a:r>
            <a:endParaRPr kumimoji="1" lang="ja-JP" altLang="en-US" sz="1600"/>
          </a:p>
        </p:txBody>
      </p:sp>
      <p:sp>
        <p:nvSpPr>
          <p:cNvPr id="14" name="角丸四角形 13">
            <a:extLst>
              <a:ext uri="{FF2B5EF4-FFF2-40B4-BE49-F238E27FC236}">
                <a16:creationId xmlns:a16="http://schemas.microsoft.com/office/drawing/2014/main" id="{31DD136A-09FA-4B46-9F11-BE301E255E86}"/>
              </a:ext>
            </a:extLst>
          </p:cNvPr>
          <p:cNvSpPr/>
          <p:nvPr/>
        </p:nvSpPr>
        <p:spPr>
          <a:xfrm>
            <a:off x="7308304" y="5301208"/>
            <a:ext cx="504056" cy="576064"/>
          </a:xfrm>
          <a:prstGeom prst="roundRect">
            <a:avLst>
              <a:gd name="adj" fmla="val 3247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4C863BD-2260-4834-8820-C4A92DF95DF2}"/>
              </a:ext>
            </a:extLst>
          </p:cNvPr>
          <p:cNvSpPr txBox="1"/>
          <p:nvPr/>
        </p:nvSpPr>
        <p:spPr>
          <a:xfrm>
            <a:off x="6894925" y="6165304"/>
            <a:ext cx="1330814" cy="461665"/>
          </a:xfrm>
          <a:prstGeom prst="rect">
            <a:avLst/>
          </a:prstGeom>
          <a:noFill/>
        </p:spPr>
        <p:txBody>
          <a:bodyPr wrap="none" rtlCol="0">
            <a:spAutoFit/>
          </a:bodyPr>
          <a:lstStyle/>
          <a:p>
            <a:r>
              <a:rPr kumimoji="1" lang="en-US" altLang="ja-JP" sz="2400" dirty="0"/>
              <a:t>N</a:t>
            </a:r>
            <a:r>
              <a:rPr kumimoji="1" lang="ja-JP" altLang="en-US" sz="2400" dirty="0"/>
              <a:t>依存性</a:t>
            </a:r>
          </a:p>
        </p:txBody>
      </p:sp>
      <p:cxnSp>
        <p:nvCxnSpPr>
          <p:cNvPr id="20" name="直線矢印コネクタ 19">
            <a:extLst>
              <a:ext uri="{FF2B5EF4-FFF2-40B4-BE49-F238E27FC236}">
                <a16:creationId xmlns:a16="http://schemas.microsoft.com/office/drawing/2014/main" id="{B2172E0F-61E5-458B-A5DF-0109253248A0}"/>
              </a:ext>
            </a:extLst>
          </p:cNvPr>
          <p:cNvCxnSpPr>
            <a:stCxn id="18" idx="0"/>
            <a:endCxn id="14" idx="2"/>
          </p:cNvCxnSpPr>
          <p:nvPr/>
        </p:nvCxnSpPr>
        <p:spPr>
          <a:xfrm flipV="1">
            <a:off x="7560332" y="5877272"/>
            <a:ext cx="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C07FB37-0807-48FA-8D53-C996621631CA}"/>
              </a:ext>
            </a:extLst>
          </p:cNvPr>
          <p:cNvSpPr txBox="1"/>
          <p:nvPr/>
        </p:nvSpPr>
        <p:spPr>
          <a:xfrm>
            <a:off x="3995936" y="6309320"/>
            <a:ext cx="2236510" cy="338554"/>
          </a:xfrm>
          <a:prstGeom prst="rect">
            <a:avLst/>
          </a:prstGeom>
          <a:noFill/>
        </p:spPr>
        <p:txBody>
          <a:bodyPr wrap="none" rtlCol="0">
            <a:spAutoFit/>
          </a:bodyPr>
          <a:lstStyle/>
          <a:p>
            <a:r>
              <a:rPr lang="ja-JP" altLang="en-US" sz="1600" dirty="0"/>
              <a:t>期待値の推定値の分散</a:t>
            </a:r>
            <a:endParaRPr kumimoji="1" lang="ja-JP" altLang="en-US" sz="1600" dirty="0"/>
          </a:p>
        </p:txBody>
      </p:sp>
      <p:cxnSp>
        <p:nvCxnSpPr>
          <p:cNvPr id="24" name="直線矢印コネクタ 23">
            <a:extLst>
              <a:ext uri="{FF2B5EF4-FFF2-40B4-BE49-F238E27FC236}">
                <a16:creationId xmlns:a16="http://schemas.microsoft.com/office/drawing/2014/main" id="{AD0E67CC-608D-494D-887F-91A8E8621E18}"/>
              </a:ext>
            </a:extLst>
          </p:cNvPr>
          <p:cNvCxnSpPr/>
          <p:nvPr/>
        </p:nvCxnSpPr>
        <p:spPr>
          <a:xfrm flipV="1">
            <a:off x="5508104" y="5589240"/>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404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3394EB-D42B-4FA1-A5D8-8984B72C6F97}"/>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2E4A5F66-6557-4778-B492-97512D4CF5DB}"/>
                  </a:ext>
                </a:extLst>
              </p:cNvPr>
              <p:cNvSpPr/>
              <p:nvPr/>
            </p:nvSpPr>
            <p:spPr>
              <a:xfrm>
                <a:off x="1907704" y="2132856"/>
                <a:ext cx="4726487"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ea typeface="Cambria Math" panose="02040503050406030204" pitchFamily="18" charset="0"/>
                            </a:rPr>
                          </m:ctrlPr>
                        </m:dPr>
                        <m:e>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sSub>
                                <m:sSubPr>
                                  <m:ctrlPr>
                                    <a:rPr lang="en-US" altLang="ja-JP" sz="4000" b="0" i="1" smtClean="0">
                                      <a:latin typeface="Cambria Math" panose="02040503050406030204" pitchFamily="18" charset="0"/>
                                      <a:ea typeface="Cambria Math" panose="02040503050406030204" pitchFamily="18" charset="0"/>
                                    </a:rPr>
                                  </m:ctrlPr>
                                </m:sSubPr>
                                <m:e>
                                  <m:acc>
                                    <m:accPr>
                                      <m:chr m:val="̂"/>
                                      <m:ctrlPr>
                                        <a:rPr lang="en-US" altLang="ja-JP" sz="4000" b="0" i="1" smtClean="0">
                                          <a:latin typeface="Cambria Math" panose="02040503050406030204" pitchFamily="18" charset="0"/>
                                          <a:ea typeface="Cambria Math" panose="02040503050406030204" pitchFamily="18" charset="0"/>
                                        </a:rPr>
                                      </m:ctrlPr>
                                    </m:accPr>
                                    <m:e>
                                      <m:r>
                                        <a:rPr lang="en-US" altLang="ja-JP" sz="4000" b="0" i="1" smtClean="0">
                                          <a:latin typeface="Cambria Math" panose="02040503050406030204" pitchFamily="18" charset="0"/>
                                          <a:ea typeface="Cambria Math" panose="02040503050406030204" pitchFamily="18" charset="0"/>
                                        </a:rPr>
                                        <m:t>𝜇</m:t>
                                      </m:r>
                                    </m:e>
                                  </m:acc>
                                </m:e>
                                <m:sub>
                                  <m:r>
                                    <a:rPr lang="en-US" altLang="ja-JP" sz="4000" b="0" i="1" smtClean="0">
                                      <a:latin typeface="Cambria Math" panose="02040503050406030204" pitchFamily="18" charset="0"/>
                                      <a:ea typeface="Cambria Math" panose="02040503050406030204" pitchFamily="18" charset="0"/>
                                    </a:rPr>
                                    <m:t>𝑁</m:t>
                                  </m:r>
                                </m:sub>
                              </m:sSub>
                            </m:e>
                          </m:d>
                          <m:r>
                            <a:rPr lang="en-US" altLang="ja-JP" sz="4000" i="1">
                              <a:latin typeface="Cambria Math" panose="02040503050406030204" pitchFamily="18" charset="0"/>
                              <a:ea typeface="Cambria Math" panose="02040503050406030204" pitchFamily="18" charset="0"/>
                            </a:rPr>
                            <m:t>−</m:t>
                          </m:r>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r>
                                <a:rPr lang="ja-JP" altLang="en-US" sz="4000" i="1">
                                  <a:latin typeface="Cambria Math" panose="02040503050406030204" pitchFamily="18" charset="0"/>
                                  <a:ea typeface="Cambria Math" panose="02040503050406030204" pitchFamily="18" charset="0"/>
                                </a:rPr>
                                <m:t>𝜇</m:t>
                              </m:r>
                            </m:e>
                          </m:d>
                        </m:e>
                      </m:d>
                      <m:r>
                        <a:rPr lang="en-US" altLang="ja-JP" sz="4000" b="0" i="1" smtClean="0">
                          <a:latin typeface="Cambria Math" panose="02040503050406030204" pitchFamily="18" charset="0"/>
                          <a:ea typeface="Cambria Math" panose="02040503050406030204" pitchFamily="18" charset="0"/>
                        </a:rPr>
                        <m:t>∝</m:t>
                      </m:r>
                      <m:f>
                        <m:fPr>
                          <m:ctrlPr>
                            <a:rPr lang="en-US" altLang="ja-JP" sz="4000" b="0" i="1" smtClean="0">
                              <a:latin typeface="Cambria Math" panose="02040503050406030204" pitchFamily="18" charset="0"/>
                              <a:ea typeface="Cambria Math" panose="02040503050406030204" pitchFamily="18" charset="0"/>
                            </a:rPr>
                          </m:ctrlPr>
                        </m:fPr>
                        <m:num>
                          <m:r>
                            <a:rPr lang="en-US" altLang="ja-JP" sz="4000" b="0" i="1" smtClean="0">
                              <a:latin typeface="Cambria Math" panose="02040503050406030204" pitchFamily="18" charset="0"/>
                              <a:ea typeface="Cambria Math" panose="02040503050406030204" pitchFamily="18" charset="0"/>
                            </a:rPr>
                            <m:t>1</m:t>
                          </m:r>
                        </m:num>
                        <m:den>
                          <m:r>
                            <a:rPr lang="en-US" altLang="ja-JP" sz="4000" b="0" i="1" smtClean="0">
                              <a:latin typeface="Cambria Math" panose="02040503050406030204" pitchFamily="18" charset="0"/>
                              <a:ea typeface="Cambria Math" panose="02040503050406030204" pitchFamily="18" charset="0"/>
                            </a:rPr>
                            <m:t>𝑁</m:t>
                          </m:r>
                        </m:den>
                      </m:f>
                    </m:oMath>
                  </m:oMathPara>
                </a14:m>
                <a:endParaRPr lang="en-US" altLang="ja-JP" sz="4000" dirty="0"/>
              </a:p>
            </p:txBody>
          </p:sp>
        </mc:Choice>
        <mc:Fallback xmlns="">
          <p:sp>
            <p:nvSpPr>
              <p:cNvPr id="3" name="正方形/長方形 2">
                <a:extLst>
                  <a:ext uri="{FF2B5EF4-FFF2-40B4-BE49-F238E27FC236}">
                    <a16:creationId xmlns:a16="http://schemas.microsoft.com/office/drawing/2014/main" id="{2E4A5F66-6557-4778-B492-97512D4CF5DB}"/>
                  </a:ext>
                </a:extLst>
              </p:cNvPr>
              <p:cNvSpPr>
                <a:spLocks noRot="1" noChangeAspect="1" noMove="1" noResize="1" noEditPoints="1" noAdjustHandles="1" noChangeArrowheads="1" noChangeShapeType="1" noTextEdit="1"/>
              </p:cNvSpPr>
              <p:nvPr/>
            </p:nvSpPr>
            <p:spPr>
              <a:xfrm>
                <a:off x="1907704" y="2132856"/>
                <a:ext cx="4726487" cy="12448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677EC07-B0F8-4DD5-976D-7145CE7C9AD4}"/>
                  </a:ext>
                </a:extLst>
              </p:cNvPr>
              <p:cNvSpPr txBox="1"/>
              <p:nvPr/>
            </p:nvSpPr>
            <p:spPr>
              <a:xfrm>
                <a:off x="611560" y="1196752"/>
                <a:ext cx="7416824" cy="954107"/>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𝑁</m:t>
                    </m:r>
                    <m:r>
                      <a:rPr lang="ja-JP" altLang="en-US" sz="2800" i="1">
                        <a:latin typeface="Cambria Math" panose="02040503050406030204" pitchFamily="18" charset="0"/>
                      </a:rPr>
                      <m:t>個</m:t>
                    </m:r>
                  </m:oMath>
                </a14:m>
                <a:r>
                  <a:rPr kumimoji="1" lang="ja-JP" altLang="en-US" sz="2800" dirty="0"/>
                  <a:t>のサンプルから推定した期待値の関数と、真の期待値の関数のずれは</a:t>
                </a:r>
                <a14:m>
                  <m:oMath xmlns:m="http://schemas.openxmlformats.org/officeDocument/2006/math">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𝑁</m:t>
                    </m:r>
                  </m:oMath>
                </a14:m>
                <a:r>
                  <a:rPr kumimoji="1" lang="ja-JP" altLang="en-US" sz="2800" dirty="0"/>
                  <a:t>に比例する</a:t>
                </a:r>
              </a:p>
            </p:txBody>
          </p:sp>
        </mc:Choice>
        <mc:Fallback xmlns="">
          <p:sp>
            <p:nvSpPr>
              <p:cNvPr id="4" name="テキスト ボックス 3">
                <a:extLst>
                  <a:ext uri="{FF2B5EF4-FFF2-40B4-BE49-F238E27FC236}">
                    <a16:creationId xmlns:a16="http://schemas.microsoft.com/office/drawing/2014/main" id="{5677EC07-B0F8-4DD5-976D-7145CE7C9AD4}"/>
                  </a:ext>
                </a:extLst>
              </p:cNvPr>
              <p:cNvSpPr txBox="1">
                <a:spLocks noRot="1" noChangeAspect="1" noMove="1" noResize="1" noEditPoints="1" noAdjustHandles="1" noChangeArrowheads="1" noChangeShapeType="1" noTextEdit="1"/>
              </p:cNvSpPr>
              <p:nvPr/>
            </p:nvSpPr>
            <p:spPr>
              <a:xfrm>
                <a:off x="611560" y="1196752"/>
                <a:ext cx="7416824" cy="954107"/>
              </a:xfrm>
              <a:prstGeom prst="rect">
                <a:avLst/>
              </a:prstGeom>
              <a:blipFill>
                <a:blip r:embed="rId3"/>
                <a:stretch>
                  <a:fillRect l="-1643" t="-7643" r="-6491" b="-1465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3D39E03-E2D8-4322-B649-A3F476F4592B}"/>
              </a:ext>
            </a:extLst>
          </p:cNvPr>
          <p:cNvSpPr txBox="1"/>
          <p:nvPr/>
        </p:nvSpPr>
        <p:spPr>
          <a:xfrm>
            <a:off x="4804906" y="3501008"/>
            <a:ext cx="4334841" cy="523220"/>
          </a:xfrm>
          <a:prstGeom prst="rect">
            <a:avLst/>
          </a:prstGeom>
          <a:noFill/>
        </p:spPr>
        <p:txBody>
          <a:bodyPr wrap="none" rtlCol="0">
            <a:spAutoFit/>
          </a:bodyPr>
          <a:lstStyle/>
          <a:p>
            <a:r>
              <a:rPr kumimoji="1" lang="ja-JP" altLang="en-US" sz="2800" dirty="0"/>
              <a:t>これを</a:t>
            </a:r>
            <a:r>
              <a:rPr kumimoji="1" lang="en-US" altLang="ja-JP" sz="2800" dirty="0">
                <a:solidFill>
                  <a:srgbClr val="FF0000"/>
                </a:solidFill>
              </a:rPr>
              <a:t>1/N</a:t>
            </a:r>
            <a:r>
              <a:rPr kumimoji="1" lang="ja-JP" altLang="en-US" sz="2800" dirty="0">
                <a:solidFill>
                  <a:srgbClr val="FF0000"/>
                </a:solidFill>
              </a:rPr>
              <a:t>バイアス</a:t>
            </a:r>
            <a:r>
              <a:rPr kumimoji="1" lang="ja-JP" altLang="en-US" sz="2800" dirty="0"/>
              <a:t>と呼ぶ</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8331083-6E7B-4171-893B-1D8F5EF9C903}"/>
                  </a:ext>
                </a:extLst>
              </p:cNvPr>
              <p:cNvSpPr/>
              <p:nvPr/>
            </p:nvSpPr>
            <p:spPr>
              <a:xfrm>
                <a:off x="1979712" y="4725144"/>
                <a:ext cx="3797899"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𝜇</m:t>
                                      </m:r>
                                    </m:e>
                                  </m:acc>
                                </m:e>
                                <m:sub>
                                  <m:r>
                                    <a:rPr lang="en-US" altLang="ja-JP" sz="2400" b="0" i="1" smtClean="0">
                                      <a:latin typeface="Cambria Math" panose="02040503050406030204" pitchFamily="18" charset="0"/>
                                      <a:ea typeface="Cambria Math" panose="02040503050406030204" pitchFamily="18" charset="0"/>
                                    </a:rPr>
                                    <m:t>𝑁</m:t>
                                  </m:r>
                                </m:sub>
                              </m:sSub>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r>
                                <a:rPr lang="ja-JP" altLang="en-US" sz="2400" i="1">
                                  <a:latin typeface="Cambria Math" panose="02040503050406030204" pitchFamily="18" charset="0"/>
                                  <a:ea typeface="Cambria Math" panose="02040503050406030204" pitchFamily="18" charset="0"/>
                                </a:rPr>
                                <m:t>𝜇</m:t>
                              </m:r>
                            </m:e>
                          </m:d>
                        </m:e>
                      </m:d>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𝑔</m:t>
                          </m:r>
                          <m:r>
                            <a:rPr lang="en-US" altLang="ja-JP" sz="2400" i="1">
                              <a:latin typeface="Cambria Math" panose="02040503050406030204" pitchFamily="18" charset="0"/>
                            </a:rPr>
                            <m:t>′′(</m:t>
                          </m:r>
                          <m:r>
                            <a:rPr lang="ja-JP" altLang="en-US" sz="2400" i="1">
                              <a:latin typeface="Cambria Math" panose="02040503050406030204" pitchFamily="18" charset="0"/>
                            </a:rPr>
                            <m:t>𝜇</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𝜎</m:t>
                              </m:r>
                            </m:e>
                            <m:sup>
                              <m:r>
                                <a:rPr lang="en-US" altLang="ja-JP" sz="2400" i="1">
                                  <a:latin typeface="Cambria Math" panose="02040503050406030204" pitchFamily="18" charset="0"/>
                                </a:rPr>
                                <m:t>2</m:t>
                              </m:r>
                            </m:sup>
                          </m:sSup>
                        </m:num>
                        <m:den>
                          <m:r>
                            <a:rPr lang="en-US" altLang="ja-JP" sz="2400" i="1">
                              <a:latin typeface="Cambria Math" panose="02040503050406030204" pitchFamily="18" charset="0"/>
                            </a:rPr>
                            <m:t>2</m:t>
                          </m:r>
                          <m:r>
                            <a:rPr lang="en-US" altLang="ja-JP" sz="2400" i="1">
                              <a:latin typeface="Cambria Math" panose="02040503050406030204" pitchFamily="18" charset="0"/>
                            </a:rPr>
                            <m:t>𝑁</m:t>
                          </m:r>
                        </m:den>
                      </m:f>
                    </m:oMath>
                  </m:oMathPara>
                </a14:m>
                <a:endParaRPr lang="ja-JP" altLang="en-US" sz="2400" dirty="0"/>
              </a:p>
            </p:txBody>
          </p:sp>
        </mc:Choice>
        <mc:Fallback xmlns="">
          <p:sp>
            <p:nvSpPr>
              <p:cNvPr id="7" name="正方形/長方形 6">
                <a:extLst>
                  <a:ext uri="{FF2B5EF4-FFF2-40B4-BE49-F238E27FC236}">
                    <a16:creationId xmlns:a16="http://schemas.microsoft.com/office/drawing/2014/main" id="{E8331083-6E7B-4171-893B-1D8F5EF9C903}"/>
                  </a:ext>
                </a:extLst>
              </p:cNvPr>
              <p:cNvSpPr>
                <a:spLocks noRot="1" noChangeAspect="1" noMove="1" noResize="1" noEditPoints="1" noAdjustHandles="1" noChangeArrowheads="1" noChangeShapeType="1" noTextEdit="1"/>
              </p:cNvSpPr>
              <p:nvPr/>
            </p:nvSpPr>
            <p:spPr>
              <a:xfrm>
                <a:off x="1979712" y="4725144"/>
                <a:ext cx="3797899" cy="8310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FD177AB-4547-4DBB-8A49-826B3FF98A4E}"/>
                  </a:ext>
                </a:extLst>
              </p:cNvPr>
              <p:cNvSpPr txBox="1"/>
              <p:nvPr/>
            </p:nvSpPr>
            <p:spPr>
              <a:xfrm>
                <a:off x="251520" y="4293096"/>
                <a:ext cx="7797904" cy="400110"/>
              </a:xfrm>
              <a:prstGeom prst="rect">
                <a:avLst/>
              </a:prstGeom>
              <a:noFill/>
            </p:spPr>
            <p:txBody>
              <a:bodyPr wrap="none" rtlCol="0">
                <a:spAutoFit/>
              </a:bodyPr>
              <a:lstStyle/>
              <a:p>
                <a:r>
                  <a:rPr kumimoji="1" lang="ja-JP" altLang="en-US" sz="2000" dirty="0"/>
                  <a:t>関数</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oMath>
                </a14:m>
                <a:r>
                  <a:rPr kumimoji="1" lang="ja-JP" altLang="en-US" sz="2000" b="0" dirty="0"/>
                  <a:t>の二階微分がゼロ</a:t>
                </a:r>
                <a:r>
                  <a:rPr kumimoji="1" lang="en-US" altLang="ja-JP" sz="2000" b="0" dirty="0"/>
                  <a:t>(</a:t>
                </a:r>
                <a:r>
                  <a:rPr kumimoji="1" lang="ja-JP" altLang="en-US" sz="2000" b="0" dirty="0"/>
                  <a:t>線形</a:t>
                </a:r>
                <a:r>
                  <a:rPr kumimoji="1" lang="en-US" altLang="ja-JP" sz="2000" b="0" dirty="0"/>
                  <a:t>)</a:t>
                </a:r>
                <a:r>
                  <a:rPr kumimoji="1" lang="ja-JP" altLang="en-US" sz="2000" b="0" dirty="0"/>
                  <a:t>である場合はバイアスは生じない</a:t>
                </a:r>
                <a:endParaRPr kumimoji="1" lang="en-US" altLang="ja-JP" sz="2000" b="0" dirty="0"/>
              </a:p>
            </p:txBody>
          </p:sp>
        </mc:Choice>
        <mc:Fallback xmlns="">
          <p:sp>
            <p:nvSpPr>
              <p:cNvPr id="10" name="テキスト ボックス 9">
                <a:extLst>
                  <a:ext uri="{FF2B5EF4-FFF2-40B4-BE49-F238E27FC236}">
                    <a16:creationId xmlns:a16="http://schemas.microsoft.com/office/drawing/2014/main" id="{0FD177AB-4547-4DBB-8A49-826B3FF98A4E}"/>
                  </a:ext>
                </a:extLst>
              </p:cNvPr>
              <p:cNvSpPr txBox="1">
                <a:spLocks noRot="1" noChangeAspect="1" noMove="1" noResize="1" noEditPoints="1" noAdjustHandles="1" noChangeArrowheads="1" noChangeShapeType="1" noTextEdit="1"/>
              </p:cNvSpPr>
              <p:nvPr/>
            </p:nvSpPr>
            <p:spPr>
              <a:xfrm>
                <a:off x="251520" y="4293096"/>
                <a:ext cx="7797904" cy="400110"/>
              </a:xfrm>
              <a:prstGeom prst="rect">
                <a:avLst/>
              </a:prstGeom>
              <a:blipFill>
                <a:blip r:embed="rId5"/>
                <a:stretch>
                  <a:fillRect l="-782" t="-10606" r="-15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BFD35C-13DB-4E49-8948-B4E9D6314643}"/>
                  </a:ext>
                </a:extLst>
              </p:cNvPr>
              <p:cNvSpPr txBox="1"/>
              <p:nvPr/>
            </p:nvSpPr>
            <p:spPr>
              <a:xfrm>
                <a:off x="323528" y="5733256"/>
                <a:ext cx="2464264" cy="400110"/>
              </a:xfrm>
              <a:prstGeom prst="rect">
                <a:avLst/>
              </a:prstGeom>
              <a:noFill/>
            </p:spPr>
            <p:txBody>
              <a:bodyPr wrap="none" rtlCol="0">
                <a:spAutoFit/>
              </a:bodyPr>
              <a:lstStyle/>
              <a:p>
                <a:r>
                  <a:rPr lang="ja-JP" altLang="en-US" sz="2000" dirty="0"/>
                  <a:t>特に</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oMath>
                </a14:m>
                <a:r>
                  <a:rPr kumimoji="1" lang="ja-JP" altLang="en-US" sz="2000" b="0" dirty="0"/>
                  <a:t>の場合</a:t>
                </a:r>
                <a:endParaRPr kumimoji="1" lang="en-US" altLang="ja-JP" sz="2000" b="0" dirty="0"/>
              </a:p>
            </p:txBody>
          </p:sp>
        </mc:Choice>
        <mc:Fallback xmlns="">
          <p:sp>
            <p:nvSpPr>
              <p:cNvPr id="11" name="テキスト ボックス 10">
                <a:extLst>
                  <a:ext uri="{FF2B5EF4-FFF2-40B4-BE49-F238E27FC236}">
                    <a16:creationId xmlns:a16="http://schemas.microsoft.com/office/drawing/2014/main" id="{F0BFD35C-13DB-4E49-8948-B4E9D6314643}"/>
                  </a:ext>
                </a:extLst>
              </p:cNvPr>
              <p:cNvSpPr txBox="1">
                <a:spLocks noRot="1" noChangeAspect="1" noMove="1" noResize="1" noEditPoints="1" noAdjustHandles="1" noChangeArrowheads="1" noChangeShapeType="1" noTextEdit="1"/>
              </p:cNvSpPr>
              <p:nvPr/>
            </p:nvSpPr>
            <p:spPr>
              <a:xfrm>
                <a:off x="323528" y="5733256"/>
                <a:ext cx="2464264" cy="400110"/>
              </a:xfrm>
              <a:prstGeom prst="rect">
                <a:avLst/>
              </a:prstGeom>
              <a:blipFill>
                <a:blip r:embed="rId6"/>
                <a:stretch>
                  <a:fillRect l="-2475" t="-10606" r="-1733"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F5A08-DD90-4513-B88E-3E269E3C478E}"/>
                  </a:ext>
                </a:extLst>
              </p:cNvPr>
              <p:cNvSpPr txBox="1"/>
              <p:nvPr/>
            </p:nvSpPr>
            <p:spPr>
              <a:xfrm>
                <a:off x="2987824" y="6165304"/>
                <a:ext cx="16528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ea typeface="Cambria Math" panose="02040503050406030204" pitchFamily="18" charset="0"/>
                            </a:rPr>
                          </m:ctrlPr>
                        </m:dPr>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𝜇</m:t>
                      </m:r>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474F5A08-DD90-4513-B88E-3E269E3C478E}"/>
                  </a:ext>
                </a:extLst>
              </p:cNvPr>
              <p:cNvSpPr txBox="1">
                <a:spLocks noRot="1" noChangeAspect="1" noMove="1" noResize="1" noEditPoints="1" noAdjustHandles="1" noChangeArrowheads="1" noChangeShapeType="1" noTextEdit="1"/>
              </p:cNvSpPr>
              <p:nvPr/>
            </p:nvSpPr>
            <p:spPr>
              <a:xfrm>
                <a:off x="2987824" y="6165304"/>
                <a:ext cx="1652888" cy="49244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1542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D559DFB-F42F-4CA9-8E7F-25A943006F9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FFF9FC-F3B3-4DAF-92F3-0E535194EAD4}"/>
                  </a:ext>
                </a:extLst>
              </p:cNvPr>
              <p:cNvSpPr txBox="1"/>
              <p:nvPr/>
            </p:nvSpPr>
            <p:spPr>
              <a:xfrm>
                <a:off x="395536" y="1268760"/>
                <a:ext cx="7672613" cy="465448"/>
              </a:xfrm>
              <a:prstGeom prst="rect">
                <a:avLst/>
              </a:prstGeom>
              <a:noFill/>
            </p:spPr>
            <p:txBody>
              <a:bodyPr wrap="none" rtlCol="0">
                <a:spAutoFit/>
              </a:bodyPr>
              <a:lstStyle/>
              <a:p>
                <a:r>
                  <a:rPr kumimoji="1" lang="ja-JP" altLang="en-US" sz="2400" dirty="0"/>
                  <a:t>平均</a:t>
                </a:r>
                <a:r>
                  <a:rPr kumimoji="1" lang="en-US" altLang="ja-JP" sz="2400" dirty="0"/>
                  <a:t>0</a:t>
                </a:r>
                <a:r>
                  <a:rPr kumimoji="1" lang="ja-JP" altLang="en-US" sz="2400" dirty="0"/>
                  <a:t>、分散</a:t>
                </a:r>
                <a14:m>
                  <m:oMath xmlns:m="http://schemas.openxmlformats.org/officeDocument/2006/math">
                    <m:sSup>
                      <m:sSupPr>
                        <m:ctrlPr>
                          <a:rPr kumimoji="1" lang="en-US" altLang="ja-JP" sz="2400" i="1" smtClean="0">
                            <a:latin typeface="Cambria Math" panose="02040503050406030204" pitchFamily="18" charset="0"/>
                          </a:rPr>
                        </m:ctrlPr>
                      </m:sSupPr>
                      <m:e>
                        <m:r>
                          <a:rPr kumimoji="1" lang="ja-JP" altLang="en-US" sz="240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の</m:t>
                    </m:r>
                    <m:r>
                      <a:rPr lang="ja-JP" altLang="en-US" sz="2400" i="1" smtClean="0">
                        <a:latin typeface="Cambria Math" panose="02040503050406030204" pitchFamily="18" charset="0"/>
                      </a:rPr>
                      <m:t>ガウス</m:t>
                    </m:r>
                  </m:oMath>
                </a14:m>
                <a:r>
                  <a:rPr kumimoji="1" lang="ja-JP" altLang="en-US" sz="2400" dirty="0"/>
                  <a:t>分布に従う確率変数</a:t>
                </a:r>
                <a:r>
                  <a:rPr kumimoji="1" lang="en-US" altLang="ja-JP" sz="2400" dirty="0"/>
                  <a:t>X</a:t>
                </a:r>
                <a:r>
                  <a:rPr kumimoji="1" lang="ja-JP" altLang="en-US" sz="2400" dirty="0"/>
                  <a:t>を考える</a:t>
                </a:r>
              </a:p>
            </p:txBody>
          </p:sp>
        </mc:Choice>
        <mc:Fallback xmlns="">
          <p:sp>
            <p:nvSpPr>
              <p:cNvPr id="3" name="テキスト ボックス 2">
                <a:extLst>
                  <a:ext uri="{FF2B5EF4-FFF2-40B4-BE49-F238E27FC236}">
                    <a16:creationId xmlns:a16="http://schemas.microsoft.com/office/drawing/2014/main" id="{47FFF9FC-F3B3-4DAF-92F3-0E535194EAD4}"/>
                  </a:ext>
                </a:extLst>
              </p:cNvPr>
              <p:cNvSpPr txBox="1">
                <a:spLocks noRot="1" noChangeAspect="1" noMove="1" noResize="1" noEditPoints="1" noAdjustHandles="1" noChangeArrowheads="1" noChangeShapeType="1" noTextEdit="1"/>
              </p:cNvSpPr>
              <p:nvPr/>
            </p:nvSpPr>
            <p:spPr>
              <a:xfrm>
                <a:off x="395536" y="1268760"/>
                <a:ext cx="7672613" cy="465448"/>
              </a:xfrm>
              <a:prstGeom prst="rect">
                <a:avLst/>
              </a:prstGeom>
              <a:blipFill>
                <a:blip r:embed="rId2"/>
                <a:stretch>
                  <a:fillRect l="-1271" t="-13158" r="-159"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5D9D7CF-7CBC-4BDC-A1B1-9F02C18C3B8A}"/>
                  </a:ext>
                </a:extLst>
              </p:cNvPr>
              <p:cNvSpPr txBox="1"/>
              <p:nvPr/>
            </p:nvSpPr>
            <p:spPr>
              <a:xfrm>
                <a:off x="1763688" y="2060848"/>
                <a:ext cx="2339358"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2</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2</m:t>
                          </m:r>
                        </m:sup>
                      </m:sSup>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75D9D7CF-7CBC-4BDC-A1B1-9F02C18C3B8A}"/>
                  </a:ext>
                </a:extLst>
              </p:cNvPr>
              <p:cNvSpPr txBox="1">
                <a:spLocks noRot="1" noChangeAspect="1" noMove="1" noResize="1" noEditPoints="1" noAdjustHandles="1" noChangeArrowheads="1" noChangeShapeType="1" noTextEdit="1"/>
              </p:cNvSpPr>
              <p:nvPr/>
            </p:nvSpPr>
            <p:spPr>
              <a:xfrm>
                <a:off x="1763688" y="2060848"/>
                <a:ext cx="2339358" cy="6890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22CD152-D080-4DB3-913E-44F2862D0764}"/>
                  </a:ext>
                </a:extLst>
              </p:cNvPr>
              <p:cNvSpPr txBox="1"/>
              <p:nvPr/>
            </p:nvSpPr>
            <p:spPr>
              <a:xfrm>
                <a:off x="1763688" y="2924944"/>
                <a:ext cx="2623090"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4</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3</m:t>
                          </m:r>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4</m:t>
                          </m:r>
                        </m:sup>
                      </m:sSup>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322CD152-D080-4DB3-913E-44F2862D0764}"/>
                  </a:ext>
                </a:extLst>
              </p:cNvPr>
              <p:cNvSpPr txBox="1">
                <a:spLocks noRot="1" noChangeAspect="1" noMove="1" noResize="1" noEditPoints="1" noAdjustHandles="1" noChangeArrowheads="1" noChangeShapeType="1" noTextEdit="1"/>
              </p:cNvSpPr>
              <p:nvPr/>
            </p:nvSpPr>
            <p:spPr>
              <a:xfrm>
                <a:off x="1763688" y="2924944"/>
                <a:ext cx="2623090" cy="689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BD820D-FB75-4F2A-9980-D8EE35411D1C}"/>
              </a:ext>
            </a:extLst>
          </p:cNvPr>
          <p:cNvSpPr txBox="1"/>
          <p:nvPr/>
        </p:nvSpPr>
        <p:spPr>
          <a:xfrm>
            <a:off x="4860032" y="2132856"/>
            <a:ext cx="2898550" cy="523220"/>
          </a:xfrm>
          <a:prstGeom prst="rect">
            <a:avLst/>
          </a:prstGeom>
          <a:noFill/>
        </p:spPr>
        <p:txBody>
          <a:bodyPr wrap="none" rtlCol="0">
            <a:spAutoFit/>
          </a:bodyPr>
          <a:lstStyle/>
          <a:p>
            <a:r>
              <a:rPr kumimoji="1" lang="en-US" altLang="ja-JP" sz="2800" dirty="0"/>
              <a:t>2</a:t>
            </a:r>
            <a:r>
              <a:rPr kumimoji="1" lang="ja-JP" altLang="en-US" sz="2800" dirty="0"/>
              <a:t>次のモーメント</a:t>
            </a:r>
          </a:p>
        </p:txBody>
      </p:sp>
      <p:sp>
        <p:nvSpPr>
          <p:cNvPr id="7" name="テキスト ボックス 6">
            <a:extLst>
              <a:ext uri="{FF2B5EF4-FFF2-40B4-BE49-F238E27FC236}">
                <a16:creationId xmlns:a16="http://schemas.microsoft.com/office/drawing/2014/main" id="{B539D72A-C990-47B1-9D9F-9C359A8E6B94}"/>
              </a:ext>
            </a:extLst>
          </p:cNvPr>
          <p:cNvSpPr txBox="1"/>
          <p:nvPr/>
        </p:nvSpPr>
        <p:spPr>
          <a:xfrm>
            <a:off x="4860032" y="2924944"/>
            <a:ext cx="2898550" cy="523220"/>
          </a:xfrm>
          <a:prstGeom prst="rect">
            <a:avLst/>
          </a:prstGeom>
          <a:noFill/>
        </p:spPr>
        <p:txBody>
          <a:bodyPr wrap="none" rtlCol="0">
            <a:spAutoFit/>
          </a:bodyPr>
          <a:lstStyle/>
          <a:p>
            <a:r>
              <a:rPr kumimoji="1" lang="en-US" altLang="ja-JP" sz="2800" dirty="0"/>
              <a:t>4</a:t>
            </a:r>
            <a:r>
              <a:rPr kumimoji="1" lang="ja-JP" altLang="en-US" sz="2800" dirty="0"/>
              <a:t>次のモーメント</a:t>
            </a:r>
          </a:p>
        </p:txBody>
      </p:sp>
      <p:sp>
        <p:nvSpPr>
          <p:cNvPr id="8" name="テキスト ボックス 7">
            <a:extLst>
              <a:ext uri="{FF2B5EF4-FFF2-40B4-BE49-F238E27FC236}">
                <a16:creationId xmlns:a16="http://schemas.microsoft.com/office/drawing/2014/main" id="{507D09B6-6967-4AAD-8D68-5E1253DE9C3F}"/>
              </a:ext>
            </a:extLst>
          </p:cNvPr>
          <p:cNvSpPr txBox="1"/>
          <p:nvPr/>
        </p:nvSpPr>
        <p:spPr>
          <a:xfrm>
            <a:off x="323528" y="3861048"/>
            <a:ext cx="8222123" cy="461665"/>
          </a:xfrm>
          <a:prstGeom prst="rect">
            <a:avLst/>
          </a:prstGeom>
          <a:noFill/>
        </p:spPr>
        <p:txBody>
          <a:bodyPr wrap="none" rtlCol="0">
            <a:spAutoFit/>
          </a:bodyPr>
          <a:lstStyle/>
          <a:p>
            <a:r>
              <a:rPr kumimoji="1" lang="en-US" altLang="ja-JP" sz="2400"/>
              <a:t>4</a:t>
            </a:r>
            <a:r>
              <a:rPr kumimoji="1" lang="ja-JP" altLang="en-US" sz="2400"/>
              <a:t>次と</a:t>
            </a:r>
            <a:r>
              <a:rPr kumimoji="1" lang="en-US" altLang="ja-JP" sz="2400"/>
              <a:t>2</a:t>
            </a:r>
            <a:r>
              <a:rPr kumimoji="1" lang="ja-JP" altLang="en-US" sz="2400"/>
              <a:t>次のモーメントの比を取ると、分散依存性が消える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F478104A-EBD2-4AB8-9658-B94AE3168233}"/>
                  </a:ext>
                </a:extLst>
              </p:cNvPr>
              <p:cNvSpPr/>
              <p:nvPr/>
            </p:nvSpPr>
            <p:spPr>
              <a:xfrm>
                <a:off x="1907704" y="4437112"/>
                <a:ext cx="2250552" cy="152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3600" i="1" smtClean="0">
                              <a:latin typeface="Cambria Math" panose="02040503050406030204" pitchFamily="18" charset="0"/>
                            </a:rPr>
                          </m:ctrlPr>
                        </m:fPr>
                        <m:num>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4</m:t>
                                  </m:r>
                                </m:sup>
                              </m:sSup>
                            </m:e>
                          </m:d>
                        </m:num>
                        <m:den>
                          <m:sSup>
                            <m:sSupPr>
                              <m:ctrlPr>
                                <a:rPr lang="en-US" altLang="ja-JP" sz="3600" i="1">
                                  <a:latin typeface="Cambria Math" panose="02040503050406030204" pitchFamily="18" charset="0"/>
                                </a:rPr>
                              </m:ctrlPr>
                            </m:sSupPr>
                            <m:e>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2</m:t>
                                      </m:r>
                                    </m:sup>
                                  </m:sSup>
                                </m:e>
                              </m:d>
                            </m:e>
                            <m:sup>
                              <m:r>
                                <a:rPr lang="en-US" altLang="ja-JP" sz="3600" i="1">
                                  <a:latin typeface="Cambria Math" panose="02040503050406030204" pitchFamily="18" charset="0"/>
                                </a:rPr>
                                <m:t>2</m:t>
                              </m:r>
                            </m:sup>
                          </m:sSup>
                        </m:den>
                      </m:f>
                      <m:r>
                        <a:rPr lang="en-US" altLang="ja-JP" sz="3600" b="0" i="1" smtClean="0">
                          <a:latin typeface="Cambria Math" panose="02040503050406030204" pitchFamily="18" charset="0"/>
                        </a:rPr>
                        <m:t>=3</m:t>
                      </m:r>
                    </m:oMath>
                  </m:oMathPara>
                </a14:m>
                <a:endParaRPr lang="ja-JP" altLang="en-US" sz="3600"/>
              </a:p>
            </p:txBody>
          </p:sp>
        </mc:Choice>
        <mc:Fallback xmlns="">
          <p:sp>
            <p:nvSpPr>
              <p:cNvPr id="9" name="正方形/長方形 8">
                <a:extLst>
                  <a:ext uri="{FF2B5EF4-FFF2-40B4-BE49-F238E27FC236}">
                    <a16:creationId xmlns:a16="http://schemas.microsoft.com/office/drawing/2014/main" id="{F478104A-EBD2-4AB8-9658-B94AE3168233}"/>
                  </a:ext>
                </a:extLst>
              </p:cNvPr>
              <p:cNvSpPr>
                <a:spLocks noRot="1" noChangeAspect="1" noMove="1" noResize="1" noEditPoints="1" noAdjustHandles="1" noChangeArrowheads="1" noChangeShapeType="1" noTextEdit="1"/>
              </p:cNvSpPr>
              <p:nvPr/>
            </p:nvSpPr>
            <p:spPr>
              <a:xfrm>
                <a:off x="1907704" y="4437112"/>
                <a:ext cx="2250552" cy="1521635"/>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B2158C-30B5-468C-811E-A105B61119EE}"/>
              </a:ext>
            </a:extLst>
          </p:cNvPr>
          <p:cNvSpPr txBox="1"/>
          <p:nvPr/>
        </p:nvSpPr>
        <p:spPr>
          <a:xfrm>
            <a:off x="4644008" y="4869160"/>
            <a:ext cx="2759089" cy="584775"/>
          </a:xfrm>
          <a:prstGeom prst="rect">
            <a:avLst/>
          </a:prstGeom>
          <a:noFill/>
        </p:spPr>
        <p:txBody>
          <a:bodyPr wrap="none" rtlCol="0">
            <a:spAutoFit/>
          </a:bodyPr>
          <a:lstStyle/>
          <a:p>
            <a:r>
              <a:rPr kumimoji="1" lang="ja-JP" altLang="en-US" sz="3200"/>
              <a:t>尖度</a:t>
            </a:r>
            <a:r>
              <a:rPr lang="en-US" altLang="ja-JP" sz="3200"/>
              <a:t>(Kurtosis)</a:t>
            </a:r>
            <a:endParaRPr kumimoji="1" lang="ja-JP" altLang="en-US" sz="3200"/>
          </a:p>
        </p:txBody>
      </p:sp>
      <p:sp>
        <p:nvSpPr>
          <p:cNvPr id="11" name="テキスト ボックス 10">
            <a:extLst>
              <a:ext uri="{FF2B5EF4-FFF2-40B4-BE49-F238E27FC236}">
                <a16:creationId xmlns:a16="http://schemas.microsoft.com/office/drawing/2014/main" id="{D802B12B-2E4B-48A3-A3BD-5B92B967200C}"/>
              </a:ext>
            </a:extLst>
          </p:cNvPr>
          <p:cNvSpPr txBox="1"/>
          <p:nvPr/>
        </p:nvSpPr>
        <p:spPr>
          <a:xfrm>
            <a:off x="1259632" y="6093296"/>
            <a:ext cx="6157455" cy="584775"/>
          </a:xfrm>
          <a:prstGeom prst="rect">
            <a:avLst/>
          </a:prstGeom>
          <a:noFill/>
        </p:spPr>
        <p:txBody>
          <a:bodyPr wrap="none" rtlCol="0">
            <a:spAutoFit/>
          </a:bodyPr>
          <a:lstStyle/>
          <a:p>
            <a:r>
              <a:rPr kumimoji="1" lang="ja-JP" altLang="en-US" sz="3200"/>
              <a:t>この量の</a:t>
            </a:r>
            <a:r>
              <a:rPr kumimoji="1" lang="en-US" altLang="ja-JP" sz="3200"/>
              <a:t>1/N</a:t>
            </a:r>
            <a:r>
              <a:rPr kumimoji="1" lang="ja-JP" altLang="en-US" sz="3200"/>
              <a:t>バイアスを確認する</a:t>
            </a:r>
          </a:p>
        </p:txBody>
      </p:sp>
    </p:spTree>
    <p:extLst>
      <p:ext uri="{BB962C8B-B14F-4D97-AF65-F5344CB8AC3E}">
        <p14:creationId xmlns:p14="http://schemas.microsoft.com/office/powerpoint/2010/main" val="1297071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0E6CD-2697-454D-A447-28A404DFC83E}"/>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225B992-70E0-439F-B092-1B11944FF109}"/>
                  </a:ext>
                </a:extLst>
              </p:cNvPr>
              <p:cNvSpPr txBox="1"/>
              <p:nvPr/>
            </p:nvSpPr>
            <p:spPr>
              <a:xfrm>
                <a:off x="611560"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i="1">
                                      <a:latin typeface="Cambria Math" panose="02040503050406030204" pitchFamily="18" charset="0"/>
                                    </a:rPr>
                                    <m:t>2</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2</m:t>
                              </m:r>
                            </m:sup>
                          </m:sSubSup>
                        </m:e>
                      </m:nary>
                    </m:oMath>
                  </m:oMathPara>
                </a14:m>
                <a:endParaRPr kumimoji="1" lang="ja-JP" altLang="en-US" sz="4000"/>
              </a:p>
            </p:txBody>
          </p:sp>
        </mc:Choice>
        <mc:Fallback xmlns="">
          <p:sp>
            <p:nvSpPr>
              <p:cNvPr id="3" name="テキスト ボックス 2">
                <a:extLst>
                  <a:ext uri="{FF2B5EF4-FFF2-40B4-BE49-F238E27FC236}">
                    <a16:creationId xmlns:a16="http://schemas.microsoft.com/office/drawing/2014/main" id="{C225B992-70E0-439F-B092-1B11944FF109}"/>
                  </a:ext>
                </a:extLst>
              </p:cNvPr>
              <p:cNvSpPr txBox="1">
                <a:spLocks noRot="1" noChangeAspect="1" noMove="1" noResize="1" noEditPoints="1" noAdjustHandles="1" noChangeArrowheads="1" noChangeShapeType="1" noTextEdit="1"/>
              </p:cNvSpPr>
              <p:nvPr/>
            </p:nvSpPr>
            <p:spPr>
              <a:xfrm>
                <a:off x="611560" y="2276872"/>
                <a:ext cx="3975511" cy="12359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31878B6-17F8-4230-8F84-C19A7858DC8C}"/>
                  </a:ext>
                </a:extLst>
              </p:cNvPr>
              <p:cNvSpPr txBox="1"/>
              <p:nvPr/>
            </p:nvSpPr>
            <p:spPr>
              <a:xfrm>
                <a:off x="4860032"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b="0" i="1" smtClean="0">
                                      <a:latin typeface="Cambria Math" panose="02040503050406030204" pitchFamily="18" charset="0"/>
                                    </a:rPr>
                                    <m:t>4</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4</m:t>
                              </m:r>
                            </m:sup>
                          </m:sSubSup>
                        </m:e>
                      </m:nary>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431878B6-17F8-4230-8F84-C19A7858DC8C}"/>
                  </a:ext>
                </a:extLst>
              </p:cNvPr>
              <p:cNvSpPr txBox="1">
                <a:spLocks noRot="1" noChangeAspect="1" noMove="1" noResize="1" noEditPoints="1" noAdjustHandles="1" noChangeArrowheads="1" noChangeShapeType="1" noTextEdit="1"/>
              </p:cNvSpPr>
              <p:nvPr/>
            </p:nvSpPr>
            <p:spPr>
              <a:xfrm>
                <a:off x="4860032" y="2276872"/>
                <a:ext cx="3975511" cy="123591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825CF8-DB32-4D6D-BF9F-CDF3FA7AEC6D}"/>
              </a:ext>
            </a:extLst>
          </p:cNvPr>
          <p:cNvSpPr txBox="1"/>
          <p:nvPr/>
        </p:nvSpPr>
        <p:spPr>
          <a:xfrm>
            <a:off x="35496" y="1196752"/>
            <a:ext cx="8844088" cy="954107"/>
          </a:xfrm>
          <a:prstGeom prst="rect">
            <a:avLst/>
          </a:prstGeom>
          <a:noFill/>
        </p:spPr>
        <p:txBody>
          <a:bodyPr wrap="none" rtlCol="0">
            <a:spAutoFit/>
          </a:bodyPr>
          <a:lstStyle/>
          <a:p>
            <a:r>
              <a:rPr kumimoji="1" lang="en-US" altLang="ja-JP" sz="2800"/>
              <a:t>N</a:t>
            </a:r>
            <a:r>
              <a:rPr lang="ja-JP" altLang="en-US" sz="2800"/>
              <a:t>個のサンプリング</a:t>
            </a:r>
            <a:r>
              <a:rPr lang="en-US" altLang="ja-JP" sz="2800"/>
              <a:t>(N</a:t>
            </a:r>
            <a:r>
              <a:rPr lang="ja-JP" altLang="en-US" sz="2800"/>
              <a:t>回の測定</a:t>
            </a:r>
            <a:r>
              <a:rPr lang="en-US" altLang="ja-JP" sz="2800"/>
              <a:t>)</a:t>
            </a:r>
            <a:r>
              <a:rPr lang="ja-JP" altLang="en-US" sz="2800"/>
              <a:t>で得られたデータから</a:t>
            </a:r>
            <a:endParaRPr lang="en-US" altLang="ja-JP" sz="2800"/>
          </a:p>
          <a:p>
            <a:r>
              <a:rPr kumimoji="1" lang="en-US" altLang="ja-JP" sz="2800"/>
              <a:t>2</a:t>
            </a:r>
            <a:r>
              <a:rPr kumimoji="1" lang="ja-JP" altLang="en-US" sz="2800"/>
              <a:t>次と</a:t>
            </a:r>
            <a:r>
              <a:rPr kumimoji="1" lang="en-US" altLang="ja-JP" sz="2800"/>
              <a:t>4</a:t>
            </a:r>
            <a:r>
              <a:rPr kumimoji="1" lang="ja-JP" altLang="en-US" sz="2800"/>
              <a:t>次のモーメントを推定する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4A5B685-D15E-4A74-9A3B-7C42B8A21B7C}"/>
                  </a:ext>
                </a:extLst>
              </p:cNvPr>
              <p:cNvSpPr/>
              <p:nvPr/>
            </p:nvSpPr>
            <p:spPr>
              <a:xfrm>
                <a:off x="2915816" y="4149080"/>
                <a:ext cx="2359107" cy="14910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𝑈</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smtClean="0">
                              <a:latin typeface="Cambria Math" panose="02040503050406030204" pitchFamily="18" charset="0"/>
                            </a:rPr>
                          </m:ctrlPr>
                        </m:fPr>
                        <m:num>
                          <m:sSub>
                            <m:sSubPr>
                              <m:ctrlPr>
                                <a:rPr lang="en-US" altLang="ja-JP" sz="3200" i="1" smtClean="0">
                                  <a:latin typeface="Cambria Math" panose="02040503050406030204" pitchFamily="18" charset="0"/>
                                </a:rPr>
                              </m:ctrlPr>
                            </m:sSubPr>
                            <m:e>
                              <m:d>
                                <m:dPr>
                                  <m:begChr m:val="⟨"/>
                                  <m:endChr m:val="⟩"/>
                                  <m:ctrlPr>
                                    <a:rPr lang="en-US" altLang="ja-JP" sz="3200" i="1">
                                      <a:latin typeface="Cambria Math" panose="02040503050406030204" pitchFamily="18" charset="0"/>
                                    </a:rPr>
                                  </m:ctrlPr>
                                </m:dPr>
                                <m:e>
                                  <m:sSup>
                                    <m:sSupPr>
                                      <m:ctrlPr>
                                        <a:rPr lang="en-US" altLang="ja-JP" sz="3200" i="1">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i="1">
                                          <a:latin typeface="Cambria Math" panose="02040503050406030204" pitchFamily="18" charset="0"/>
                                        </a:rPr>
                                        <m:t>4</m:t>
                                      </m:r>
                                    </m:sup>
                                  </m:sSup>
                                </m:e>
                              </m:d>
                            </m:e>
                            <m:sub>
                              <m:r>
                                <a:rPr lang="en-US" altLang="ja-JP" sz="3200" b="0" i="1" smtClean="0">
                                  <a:latin typeface="Cambria Math" panose="02040503050406030204" pitchFamily="18" charset="0"/>
                                </a:rPr>
                                <m:t>𝑁</m:t>
                              </m:r>
                            </m:sub>
                          </m:sSub>
                        </m:num>
                        <m:den>
                          <m:sSubSup>
                            <m:sSubSupPr>
                              <m:ctrlPr>
                                <a:rPr lang="en-US" altLang="ja-JP" sz="3200" i="1" smtClean="0">
                                  <a:latin typeface="Cambria Math" panose="02040503050406030204" pitchFamily="18" charset="0"/>
                                </a:rPr>
                              </m:ctrlPr>
                            </m:sSubSupPr>
                            <m:e>
                              <m:d>
                                <m:dPr>
                                  <m:begChr m:val="⟨"/>
                                  <m:endChr m:val="⟩"/>
                                  <m:ctrlPr>
                                    <a:rPr lang="en-US" altLang="ja-JP" sz="3200" i="1">
                                      <a:latin typeface="Cambria Math" panose="02040503050406030204" pitchFamily="18" charset="0"/>
                                    </a:rPr>
                                  </m:ctrlPr>
                                </m:dPr>
                                <m:e>
                                  <m:sSup>
                                    <m:sSupPr>
                                      <m:ctrlPr>
                                        <a:rPr lang="en-US" altLang="ja-JP" sz="3200" i="1" smtClean="0">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b="0" i="1" smtClean="0">
                                          <a:latin typeface="Cambria Math" panose="02040503050406030204" pitchFamily="18" charset="0"/>
                                        </a:rPr>
                                        <m:t>2</m:t>
                                      </m:r>
                                    </m:sup>
                                  </m:sSup>
                                </m:e>
                              </m:d>
                            </m:e>
                            <m:sub>
                              <m:r>
                                <a:rPr lang="en-US" altLang="ja-JP" sz="3200" b="0" i="1" smtClean="0">
                                  <a:latin typeface="Cambria Math" panose="02040503050406030204" pitchFamily="18" charset="0"/>
                                </a:rPr>
                                <m:t>𝑁</m:t>
                              </m:r>
                            </m:sub>
                            <m:sup>
                              <m:r>
                                <a:rPr lang="en-US" altLang="ja-JP" sz="3200" b="0" i="1" smtClean="0">
                                  <a:latin typeface="Cambria Math" panose="02040503050406030204" pitchFamily="18" charset="0"/>
                                </a:rPr>
                                <m:t>2</m:t>
                              </m:r>
                            </m:sup>
                          </m:sSubSup>
                        </m:den>
                      </m:f>
                    </m:oMath>
                  </m:oMathPara>
                </a14:m>
                <a:endParaRPr lang="ja-JP" altLang="en-US" sz="3200" dirty="0"/>
              </a:p>
            </p:txBody>
          </p:sp>
        </mc:Choice>
        <mc:Fallback xmlns="">
          <p:sp>
            <p:nvSpPr>
              <p:cNvPr id="9" name="正方形/長方形 8">
                <a:extLst>
                  <a:ext uri="{FF2B5EF4-FFF2-40B4-BE49-F238E27FC236}">
                    <a16:creationId xmlns:a16="http://schemas.microsoft.com/office/drawing/2014/main" id="{E4A5B685-D15E-4A74-9A3B-7C42B8A21B7C}"/>
                  </a:ext>
                </a:extLst>
              </p:cNvPr>
              <p:cNvSpPr>
                <a:spLocks noRot="1" noChangeAspect="1" noMove="1" noResize="1" noEditPoints="1" noAdjustHandles="1" noChangeArrowheads="1" noChangeShapeType="1" noTextEdit="1"/>
              </p:cNvSpPr>
              <p:nvPr/>
            </p:nvSpPr>
            <p:spPr>
              <a:xfrm>
                <a:off x="2915816" y="4149080"/>
                <a:ext cx="2359107" cy="1491049"/>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4CEBD59-22D3-42C0-9FF1-60E0AD631BB5}"/>
              </a:ext>
            </a:extLst>
          </p:cNvPr>
          <p:cNvSpPr txBox="1"/>
          <p:nvPr/>
        </p:nvSpPr>
        <p:spPr>
          <a:xfrm>
            <a:off x="539552" y="3717032"/>
            <a:ext cx="6647974" cy="523220"/>
          </a:xfrm>
          <a:prstGeom prst="rect">
            <a:avLst/>
          </a:prstGeom>
          <a:noFill/>
        </p:spPr>
        <p:txBody>
          <a:bodyPr wrap="none" rtlCol="0">
            <a:spAutoFit/>
          </a:bodyPr>
          <a:lstStyle/>
          <a:p>
            <a:r>
              <a:rPr kumimoji="1" lang="ja-JP" altLang="en-US" sz="2800"/>
              <a:t>得られたモーメントから尖度を計算する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1BF036D-6830-4AE7-A998-F8A2E7AF0702}"/>
                  </a:ext>
                </a:extLst>
              </p:cNvPr>
              <p:cNvSpPr txBox="1"/>
              <p:nvPr/>
            </p:nvSpPr>
            <p:spPr>
              <a:xfrm>
                <a:off x="251520" y="5589240"/>
                <a:ext cx="8513741" cy="574644"/>
              </a:xfrm>
              <a:prstGeom prst="rect">
                <a:avLst/>
              </a:prstGeom>
              <a:noFill/>
            </p:spPr>
            <p:txBody>
              <a:bodyPr wrap="none" rtlCol="0">
                <a:spAutoFit/>
              </a:bodyPr>
              <a:lstStyle/>
              <a:p>
                <a:r>
                  <a:rPr lang="ja-JP" altLang="en-US" sz="2800" dirty="0">
                    <a:solidFill>
                      <a:srgbClr val="FF0000"/>
                    </a:solidFill>
                  </a:rPr>
                  <a:t>上記を十分に繰り返して</a:t>
                </a:r>
                <a14:m>
                  <m:oMath xmlns:m="http://schemas.openxmlformats.org/officeDocument/2006/math">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oMath>
                </a14:m>
                <a:r>
                  <a:rPr kumimoji="1" lang="ja-JP" altLang="en-US" sz="2800" dirty="0"/>
                  <a:t>の期待値</a:t>
                </a:r>
                <a14:m>
                  <m:oMath xmlns:m="http://schemas.openxmlformats.org/officeDocument/2006/math">
                    <m:d>
                      <m:dPr>
                        <m:begChr m:val="⟨"/>
                        <m:endChr m:val="⟩"/>
                        <m:ctrlPr>
                          <a:rPr kumimoji="1" lang="en-US" altLang="ja-JP" sz="280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e>
                    </m:d>
                    <m:r>
                      <a:rPr lang="ja-JP" altLang="en-US" sz="2800" i="1">
                        <a:latin typeface="Cambria Math" panose="02040503050406030204" pitchFamily="18" charset="0"/>
                      </a:rPr>
                      <m:t>を</m:t>
                    </m:r>
                  </m:oMath>
                </a14:m>
                <a:r>
                  <a:rPr kumimoji="1" lang="ja-JP" altLang="en-US" sz="2800" dirty="0"/>
                  <a:t>計算する</a:t>
                </a:r>
              </a:p>
            </p:txBody>
          </p:sp>
        </mc:Choice>
        <mc:Fallback xmlns="">
          <p:sp>
            <p:nvSpPr>
              <p:cNvPr id="11" name="テキスト ボックス 10">
                <a:extLst>
                  <a:ext uri="{FF2B5EF4-FFF2-40B4-BE49-F238E27FC236}">
                    <a16:creationId xmlns:a16="http://schemas.microsoft.com/office/drawing/2014/main" id="{41BF036D-6830-4AE7-A998-F8A2E7AF0702}"/>
                  </a:ext>
                </a:extLst>
              </p:cNvPr>
              <p:cNvSpPr txBox="1">
                <a:spLocks noRot="1" noChangeAspect="1" noMove="1" noResize="1" noEditPoints="1" noAdjustHandles="1" noChangeArrowheads="1" noChangeShapeType="1" noTextEdit="1"/>
              </p:cNvSpPr>
              <p:nvPr/>
            </p:nvSpPr>
            <p:spPr>
              <a:xfrm>
                <a:off x="251520" y="5589240"/>
                <a:ext cx="8513741" cy="574644"/>
              </a:xfrm>
              <a:prstGeom prst="rect">
                <a:avLst/>
              </a:prstGeom>
              <a:blipFill>
                <a:blip r:embed="rId5"/>
                <a:stretch>
                  <a:fillRect l="-1432" t="-11702" r="-573" b="-20213"/>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8B1F7EB-B580-4BD9-8211-4E4E3C9CC6F2}"/>
              </a:ext>
            </a:extLst>
          </p:cNvPr>
          <p:cNvSpPr txBox="1"/>
          <p:nvPr/>
        </p:nvSpPr>
        <p:spPr>
          <a:xfrm>
            <a:off x="2699792" y="6381328"/>
            <a:ext cx="4172937" cy="369332"/>
          </a:xfrm>
          <a:prstGeom prst="rect">
            <a:avLst/>
          </a:prstGeom>
          <a:noFill/>
        </p:spPr>
        <p:txBody>
          <a:bodyPr wrap="none" rtlCol="0">
            <a:spAutoFit/>
          </a:bodyPr>
          <a:lstStyle/>
          <a:p>
            <a:r>
              <a:rPr lang="ja-JP" altLang="en-US" dirty="0"/>
              <a:t>統計誤差を消し、系統誤差だけを残す</a:t>
            </a:r>
            <a:endParaRPr kumimoji="1" lang="ja-JP" altLang="en-US" dirty="0"/>
          </a:p>
        </p:txBody>
      </p:sp>
      <p:cxnSp>
        <p:nvCxnSpPr>
          <p:cNvPr id="13" name="直線コネクタ 12">
            <a:extLst>
              <a:ext uri="{FF2B5EF4-FFF2-40B4-BE49-F238E27FC236}">
                <a16:creationId xmlns:a16="http://schemas.microsoft.com/office/drawing/2014/main" id="{B03487C1-6ADE-4770-BF58-5CC2F923B7DD}"/>
              </a:ext>
            </a:extLst>
          </p:cNvPr>
          <p:cNvCxnSpPr/>
          <p:nvPr/>
        </p:nvCxnSpPr>
        <p:spPr>
          <a:xfrm>
            <a:off x="323528" y="6093296"/>
            <a:ext cx="381642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2985384-697B-44E6-BDB5-49816DC63A3A}"/>
              </a:ext>
            </a:extLst>
          </p:cNvPr>
          <p:cNvCxnSpPr>
            <a:endCxn id="12" idx="1"/>
          </p:cNvCxnSpPr>
          <p:nvPr/>
        </p:nvCxnSpPr>
        <p:spPr>
          <a:xfrm>
            <a:off x="1979712" y="6093296"/>
            <a:ext cx="720080" cy="47269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86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146656-E56E-443F-AAF6-EB6FCB58ABC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p:pic>
        <p:nvPicPr>
          <p:cNvPr id="3" name="Picture 2" descr="simple.png">
            <a:extLst>
              <a:ext uri="{FF2B5EF4-FFF2-40B4-BE49-F238E27FC236}">
                <a16:creationId xmlns:a16="http://schemas.microsoft.com/office/drawing/2014/main" id="{3E3D1FD5-4E28-4B3C-BF34-FF84D77C3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632848" cy="50885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39A8FB-DB72-4ABC-9E6F-72547C7FCAFB}"/>
                  </a:ext>
                </a:extLst>
              </p:cNvPr>
              <p:cNvSpPr txBox="1"/>
              <p:nvPr/>
            </p:nvSpPr>
            <p:spPr>
              <a:xfrm>
                <a:off x="115405" y="278092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dirty="0"/>
              </a:p>
            </p:txBody>
          </p:sp>
        </mc:Choice>
        <mc:Fallback xmlns="">
          <p:sp>
            <p:nvSpPr>
              <p:cNvPr id="4" name="テキスト ボックス 3">
                <a:extLst>
                  <a:ext uri="{FF2B5EF4-FFF2-40B4-BE49-F238E27FC236}">
                    <a16:creationId xmlns:a16="http://schemas.microsoft.com/office/drawing/2014/main" id="{B139A8FB-DB72-4ABC-9E6F-72547C7FCAFB}"/>
                  </a:ext>
                </a:extLst>
              </p:cNvPr>
              <p:cNvSpPr txBox="1">
                <a:spLocks noRot="1" noChangeAspect="1" noMove="1" noResize="1" noEditPoints="1" noAdjustHandles="1" noChangeArrowheads="1" noChangeShapeType="1" noTextEdit="1"/>
              </p:cNvSpPr>
              <p:nvPr/>
            </p:nvSpPr>
            <p:spPr>
              <a:xfrm>
                <a:off x="115405" y="278092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C4DEDFD-74B7-4A64-AB8F-379CD63BB573}"/>
                  </a:ext>
                </a:extLst>
              </p:cNvPr>
              <p:cNvSpPr txBox="1"/>
              <p:nvPr/>
            </p:nvSpPr>
            <p:spPr>
              <a:xfrm>
                <a:off x="3995936"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FC4DEDFD-74B7-4A64-AB8F-379CD63BB573}"/>
                  </a:ext>
                </a:extLst>
              </p:cNvPr>
              <p:cNvSpPr txBox="1">
                <a:spLocks noRot="1" noChangeAspect="1" noMove="1" noResize="1" noEditPoints="1" noAdjustHandles="1" noChangeArrowheads="1" noChangeShapeType="1" noTextEdit="1"/>
              </p:cNvSpPr>
              <p:nvPr/>
            </p:nvSpPr>
            <p:spPr>
              <a:xfrm>
                <a:off x="3995936" y="5661248"/>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A73195F-DF70-45FB-852D-150D5A459852}"/>
              </a:ext>
            </a:extLst>
          </p:cNvPr>
          <p:cNvSpPr txBox="1"/>
          <p:nvPr/>
        </p:nvSpPr>
        <p:spPr>
          <a:xfrm>
            <a:off x="5580112" y="1772816"/>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DFBB7501-E4BD-4C93-92E0-6FF80BDF7915}"/>
              </a:ext>
            </a:extLst>
          </p:cNvPr>
          <p:cNvCxnSpPr/>
          <p:nvPr/>
        </p:nvCxnSpPr>
        <p:spPr>
          <a:xfrm flipV="1">
            <a:off x="6228184" y="13407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A81D763-4D55-42FF-BC88-DD72A90832FC}"/>
              </a:ext>
            </a:extLst>
          </p:cNvPr>
          <p:cNvSpPr txBox="1"/>
          <p:nvPr/>
        </p:nvSpPr>
        <p:spPr>
          <a:xfrm>
            <a:off x="467544" y="6381328"/>
            <a:ext cx="7956024" cy="369332"/>
          </a:xfrm>
          <a:prstGeom prst="rect">
            <a:avLst/>
          </a:prstGeom>
          <a:noFill/>
        </p:spPr>
        <p:txBody>
          <a:bodyPr wrap="none" rtlCol="0">
            <a:spAutoFit/>
          </a:bodyPr>
          <a:lstStyle/>
          <a:p>
            <a:r>
              <a:rPr lang="ja-JP" altLang="en-US"/>
              <a:t>十分なサンプリング回数にも関わらず、真の値からずれている</a:t>
            </a:r>
            <a:r>
              <a:rPr lang="en-US" altLang="ja-JP"/>
              <a:t>(</a:t>
            </a:r>
            <a:r>
              <a:rPr lang="ja-JP" altLang="en-US"/>
              <a:t>バイアス</a:t>
            </a:r>
            <a:r>
              <a:rPr lang="en-US" altLang="ja-JP"/>
              <a:t>)</a:t>
            </a:r>
            <a:endParaRPr kumimoji="1" lang="ja-JP" altLang="en-US"/>
          </a:p>
        </p:txBody>
      </p:sp>
      <p:sp>
        <p:nvSpPr>
          <p:cNvPr id="9" name="テキスト ボックス 8">
            <a:extLst>
              <a:ext uri="{FF2B5EF4-FFF2-40B4-BE49-F238E27FC236}">
                <a16:creationId xmlns:a16="http://schemas.microsoft.com/office/drawing/2014/main" id="{80ABFC54-042C-4BF1-81EC-8D8643E4617F}"/>
              </a:ext>
            </a:extLst>
          </p:cNvPr>
          <p:cNvSpPr txBox="1"/>
          <p:nvPr/>
        </p:nvSpPr>
        <p:spPr>
          <a:xfrm>
            <a:off x="5652120" y="2780928"/>
            <a:ext cx="1261884" cy="523220"/>
          </a:xfrm>
          <a:prstGeom prst="rect">
            <a:avLst/>
          </a:prstGeom>
          <a:noFill/>
        </p:spPr>
        <p:txBody>
          <a:bodyPr wrap="none" rtlCol="0">
            <a:spAutoFit/>
          </a:bodyPr>
          <a:lstStyle/>
          <a:p>
            <a:r>
              <a:rPr lang="ja-JP" altLang="en-US" sz="2800"/>
              <a:t>推定値</a:t>
            </a:r>
            <a:endParaRPr kumimoji="1" lang="ja-JP" altLang="en-US" sz="2800"/>
          </a:p>
        </p:txBody>
      </p:sp>
      <p:cxnSp>
        <p:nvCxnSpPr>
          <p:cNvPr id="10" name="直線矢印コネクタ 9">
            <a:extLst>
              <a:ext uri="{FF2B5EF4-FFF2-40B4-BE49-F238E27FC236}">
                <a16:creationId xmlns:a16="http://schemas.microsoft.com/office/drawing/2014/main" id="{D368FBEE-23C0-4113-AEBA-82520F91ACC0}"/>
              </a:ext>
            </a:extLst>
          </p:cNvPr>
          <p:cNvCxnSpPr/>
          <p:nvPr/>
        </p:nvCxnSpPr>
        <p:spPr>
          <a:xfrm>
            <a:off x="6300192" y="3284984"/>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377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FD3BEFE-C979-4638-8D06-CB08E7566D13}"/>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E61F61A5-329C-48C0-8263-49F175182A7F}"/>
              </a:ext>
            </a:extLst>
          </p:cNvPr>
          <p:cNvSpPr txBox="1"/>
          <p:nvPr/>
        </p:nvSpPr>
        <p:spPr>
          <a:xfrm>
            <a:off x="323528" y="1124744"/>
            <a:ext cx="8208912" cy="954107"/>
          </a:xfrm>
          <a:prstGeom prst="rect">
            <a:avLst/>
          </a:prstGeom>
          <a:noFill/>
        </p:spPr>
        <p:txBody>
          <a:bodyPr wrap="square" rtlCol="0">
            <a:spAutoFit/>
          </a:bodyPr>
          <a:lstStyle/>
          <a:p>
            <a:r>
              <a:rPr kumimoji="1" lang="ja-JP" altLang="en-US" sz="2800" dirty="0"/>
              <a:t>不偏推定量ではあるが、ばらつきのせいで真の値からずれる誤差を</a:t>
            </a:r>
            <a:r>
              <a:rPr kumimoji="1" lang="ja-JP" altLang="en-US" sz="2800" dirty="0">
                <a:solidFill>
                  <a:srgbClr val="011893"/>
                </a:solidFill>
              </a:rPr>
              <a:t>統計誤差</a:t>
            </a:r>
            <a:r>
              <a:rPr kumimoji="1" lang="ja-JP" altLang="en-US" sz="2800" dirty="0"/>
              <a:t>と呼ぶ</a:t>
            </a: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4AE8D36A-4E8B-4DAC-9B52-6C10ABEB084A}"/>
                  </a:ext>
                </a:extLst>
              </p:cNvPr>
              <p:cNvSpPr/>
              <p:nvPr/>
            </p:nvSpPr>
            <p:spPr>
              <a:xfrm>
                <a:off x="1028720" y="2276872"/>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4AE8D36A-4E8B-4DAC-9B52-6C10ABEB084A}"/>
                  </a:ext>
                </a:extLst>
              </p:cNvPr>
              <p:cNvSpPr>
                <a:spLocks noRot="1" noChangeAspect="1" noMove="1" noResize="1" noEditPoints="1" noAdjustHandles="1" noChangeArrowheads="1" noChangeShapeType="1" noTextEdit="1"/>
              </p:cNvSpPr>
              <p:nvPr/>
            </p:nvSpPr>
            <p:spPr>
              <a:xfrm>
                <a:off x="1028720" y="2276872"/>
                <a:ext cx="2678938"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846CBDE-C1FC-4ECB-A34F-737A3ADD9A5B}"/>
                  </a:ext>
                </a:extLst>
              </p:cNvPr>
              <p:cNvSpPr/>
              <p:nvPr/>
            </p:nvSpPr>
            <p:spPr>
              <a:xfrm>
                <a:off x="3981048" y="2492896"/>
                <a:ext cx="3668761" cy="6396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(1/</m:t>
                      </m:r>
                      <m:rad>
                        <m:radPr>
                          <m:degHide m:val="on"/>
                          <m:ctrlPr>
                            <a:rPr lang="en-US" altLang="ja-JP" sz="3200" b="0" i="1" smtClean="0">
                              <a:latin typeface="Cambria Math" panose="02040503050406030204" pitchFamily="18" charset="0"/>
                            </a:rPr>
                          </m:ctrlPr>
                        </m:radPr>
                        <m:deg/>
                        <m:e>
                          <m:r>
                            <a:rPr lang="en-US" altLang="ja-JP" sz="3200" b="0" i="1" smtClean="0">
                              <a:latin typeface="Cambria Math" panose="02040503050406030204" pitchFamily="18" charset="0"/>
                            </a:rPr>
                            <m:t>𝑁</m:t>
                          </m:r>
                        </m:e>
                      </m:rad>
                      <m:r>
                        <a:rPr lang="en-US" altLang="ja-JP" sz="3200" b="0" i="1" smtClean="0">
                          <a:latin typeface="Cambria Math" panose="02040503050406030204" pitchFamily="18" charset="0"/>
                        </a:rPr>
                        <m:t>)</m:t>
                      </m:r>
                    </m:oMath>
                  </m:oMathPara>
                </a14:m>
                <a:endParaRPr lang="ja-JP" altLang="en-US" sz="3200" dirty="0"/>
              </a:p>
            </p:txBody>
          </p:sp>
        </mc:Choice>
        <mc:Fallback xmlns="">
          <p:sp>
            <p:nvSpPr>
              <p:cNvPr id="5" name="正方形/長方形 4">
                <a:extLst>
                  <a:ext uri="{FF2B5EF4-FFF2-40B4-BE49-F238E27FC236}">
                    <a16:creationId xmlns:a16="http://schemas.microsoft.com/office/drawing/2014/main" id="{7846CBDE-C1FC-4ECB-A34F-737A3ADD9A5B}"/>
                  </a:ext>
                </a:extLst>
              </p:cNvPr>
              <p:cNvSpPr>
                <a:spLocks noRot="1" noChangeAspect="1" noMove="1" noResize="1" noEditPoints="1" noAdjustHandles="1" noChangeArrowheads="1" noChangeShapeType="1" noTextEdit="1"/>
              </p:cNvSpPr>
              <p:nvPr/>
            </p:nvSpPr>
            <p:spPr>
              <a:xfrm>
                <a:off x="3981048" y="2492896"/>
                <a:ext cx="3668761" cy="639662"/>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16F3944-69C6-400D-A1D6-2D78A2F3A077}"/>
              </a:ext>
            </a:extLst>
          </p:cNvPr>
          <p:cNvSpPr txBox="1"/>
          <p:nvPr/>
        </p:nvSpPr>
        <p:spPr>
          <a:xfrm>
            <a:off x="251520" y="3573016"/>
            <a:ext cx="8568952" cy="954107"/>
          </a:xfrm>
          <a:prstGeom prst="rect">
            <a:avLst/>
          </a:prstGeom>
          <a:noFill/>
        </p:spPr>
        <p:txBody>
          <a:bodyPr wrap="square" rtlCol="0">
            <a:spAutoFit/>
          </a:bodyPr>
          <a:lstStyle/>
          <a:p>
            <a:r>
              <a:rPr kumimoji="1" lang="ja-JP" altLang="en-US" sz="2800" dirty="0"/>
              <a:t>不偏推定量でない推定量の期待値について、真の値からのずれを</a:t>
            </a:r>
            <a:r>
              <a:rPr kumimoji="1" lang="ja-JP" altLang="en-US" sz="2800" dirty="0">
                <a:solidFill>
                  <a:srgbClr val="FF0000"/>
                </a:solidFill>
              </a:rPr>
              <a:t>系統誤差</a:t>
            </a:r>
            <a:r>
              <a:rPr kumimoji="1" lang="en-US" altLang="ja-JP" sz="2800" dirty="0">
                <a:solidFill>
                  <a:srgbClr val="FF0000"/>
                </a:solidFill>
              </a:rPr>
              <a:t>(</a:t>
            </a:r>
            <a:r>
              <a:rPr kumimoji="1" lang="ja-JP" altLang="en-US" sz="2800" dirty="0">
                <a:solidFill>
                  <a:srgbClr val="FF0000"/>
                </a:solidFill>
              </a:rPr>
              <a:t>バイアス</a:t>
            </a:r>
            <a:r>
              <a:rPr kumimoji="1" lang="en-US" altLang="ja-JP" sz="2800" dirty="0">
                <a:solidFill>
                  <a:srgbClr val="FF0000"/>
                </a:solidFill>
              </a:rPr>
              <a:t>)</a:t>
            </a:r>
            <a:r>
              <a:rPr lang="ja-JP" altLang="en-US" sz="2800" dirty="0"/>
              <a:t>と呼ぶ。</a:t>
            </a:r>
            <a:endParaRPr kumimoji="1" lang="ja-JP" altLang="en-US" sz="2800" dirty="0"/>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19221C4-92D2-4650-AD11-5602FD07AC25}"/>
                  </a:ext>
                </a:extLst>
              </p:cNvPr>
              <p:cNvSpPr/>
              <p:nvPr/>
            </p:nvSpPr>
            <p:spPr>
              <a:xfrm>
                <a:off x="1619672" y="4581128"/>
                <a:ext cx="489198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𝑔</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i="1">
                              <a:latin typeface="Cambria Math" panose="02040503050406030204" pitchFamily="18" charset="0"/>
                              <a:ea typeface="Cambria Math" panose="02040503050406030204" pitchFamily="18" charset="0"/>
                            </a:rPr>
                            <m:t>)</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𝑔</m:t>
                      </m:r>
                      <m:d>
                        <m:dPr>
                          <m:ctrlPr>
                            <a:rPr lang="en-US" altLang="ja-JP" sz="3200" b="0" i="1" smtClean="0">
                              <a:latin typeface="Cambria Math" panose="02040503050406030204" pitchFamily="18" charset="0"/>
                              <a:ea typeface="Cambria Math" panose="02040503050406030204" pitchFamily="18" charset="0"/>
                            </a:rPr>
                          </m:ctrlPr>
                        </m:dPr>
                        <m:e>
                          <m:r>
                            <a:rPr lang="ja-JP" altLang="en-US" sz="3200" b="0" i="1" smtClean="0">
                              <a:latin typeface="Cambria Math" panose="02040503050406030204" pitchFamily="18" charset="0"/>
                              <a:ea typeface="Cambria Math" panose="02040503050406030204" pitchFamily="18" charset="0"/>
                            </a:rPr>
                            <m:t>𝜇</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𝑂</m:t>
                      </m:r>
                      <m:r>
                        <a:rPr lang="en-US" altLang="ja-JP" sz="3200" b="0" i="1" smtClean="0">
                          <a:latin typeface="Cambria Math" panose="02040503050406030204" pitchFamily="18" charset="0"/>
                          <a:ea typeface="Cambria Math" panose="02040503050406030204" pitchFamily="18" charset="0"/>
                        </a:rPr>
                        <m:t>(1/</m:t>
                      </m:r>
                      <m:r>
                        <a:rPr lang="en-US" altLang="ja-JP" sz="3200" b="0" i="1" smtClean="0">
                          <a:latin typeface="Cambria Math" panose="02040503050406030204" pitchFamily="18" charset="0"/>
                          <a:ea typeface="Cambria Math" panose="02040503050406030204" pitchFamily="18" charset="0"/>
                        </a:rPr>
                        <m:t>𝑁</m:t>
                      </m:r>
                      <m:r>
                        <a:rPr lang="en-US" altLang="ja-JP" sz="3200" b="0" i="1" smtClean="0">
                          <a:latin typeface="Cambria Math" panose="02040503050406030204" pitchFamily="18" charset="0"/>
                          <a:ea typeface="Cambria Math" panose="02040503050406030204" pitchFamily="18" charset="0"/>
                        </a:rPr>
                        <m:t>)</m:t>
                      </m:r>
                    </m:oMath>
                  </m:oMathPara>
                </a14:m>
                <a:endParaRPr lang="ja-JP" altLang="en-US" sz="3200" dirty="0"/>
              </a:p>
            </p:txBody>
          </p:sp>
        </mc:Choice>
        <mc:Fallback xmlns="">
          <p:sp>
            <p:nvSpPr>
              <p:cNvPr id="7" name="正方形/長方形 6">
                <a:extLst>
                  <a:ext uri="{FF2B5EF4-FFF2-40B4-BE49-F238E27FC236}">
                    <a16:creationId xmlns:a16="http://schemas.microsoft.com/office/drawing/2014/main" id="{E19221C4-92D2-4650-AD11-5602FD07AC25}"/>
                  </a:ext>
                </a:extLst>
              </p:cNvPr>
              <p:cNvSpPr>
                <a:spLocks noRot="1" noChangeAspect="1" noMove="1" noResize="1" noEditPoints="1" noAdjustHandles="1" noChangeArrowheads="1" noChangeShapeType="1" noTextEdit="1"/>
              </p:cNvSpPr>
              <p:nvPr/>
            </p:nvSpPr>
            <p:spPr>
              <a:xfrm>
                <a:off x="1619672" y="4581128"/>
                <a:ext cx="4891980" cy="584775"/>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D528C24F-B8BC-426C-AF73-B32B777383E7}"/>
              </a:ext>
            </a:extLst>
          </p:cNvPr>
          <p:cNvSpPr txBox="1"/>
          <p:nvPr/>
        </p:nvSpPr>
        <p:spPr>
          <a:xfrm>
            <a:off x="251520" y="5589240"/>
            <a:ext cx="8064896" cy="954107"/>
          </a:xfrm>
          <a:prstGeom prst="rect">
            <a:avLst/>
          </a:prstGeom>
          <a:noFill/>
          <a:ln>
            <a:solidFill>
              <a:srgbClr val="FF0000"/>
            </a:solidFill>
          </a:ln>
        </p:spPr>
        <p:txBody>
          <a:bodyPr wrap="square" rtlCol="0">
            <a:spAutoFit/>
          </a:bodyPr>
          <a:lstStyle/>
          <a:p>
            <a:r>
              <a:rPr kumimoji="1" lang="ja-JP" altLang="en-US" sz="2800" dirty="0"/>
              <a:t>サンプル数を増やすと統計誤差は減るが、</a:t>
            </a:r>
            <a:endParaRPr kumimoji="1" lang="en-US" altLang="ja-JP" sz="2800" dirty="0"/>
          </a:p>
          <a:p>
            <a:r>
              <a:rPr lang="ja-JP" altLang="en-US" sz="2800" dirty="0"/>
              <a:t>系統誤差は減らせない</a:t>
            </a:r>
            <a:endParaRPr kumimoji="1" lang="ja-JP" altLang="en-US" sz="2800" dirty="0"/>
          </a:p>
        </p:txBody>
      </p:sp>
      <p:sp>
        <p:nvSpPr>
          <p:cNvPr id="12" name="四角形: 角を丸くする 11">
            <a:extLst>
              <a:ext uri="{FF2B5EF4-FFF2-40B4-BE49-F238E27FC236}">
                <a16:creationId xmlns:a16="http://schemas.microsoft.com/office/drawing/2014/main" id="{AA193BA1-ED6A-447F-BE88-38FFEF1A660A}"/>
              </a:ext>
            </a:extLst>
          </p:cNvPr>
          <p:cNvSpPr/>
          <p:nvPr/>
        </p:nvSpPr>
        <p:spPr>
          <a:xfrm>
            <a:off x="5796136" y="2492896"/>
            <a:ext cx="1800200" cy="720080"/>
          </a:xfrm>
          <a:prstGeom prst="roundRect">
            <a:avLst/>
          </a:pr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46CE1A-3665-40C5-B01D-21BBA0388642}"/>
              </a:ext>
            </a:extLst>
          </p:cNvPr>
          <p:cNvSpPr/>
          <p:nvPr/>
        </p:nvSpPr>
        <p:spPr>
          <a:xfrm>
            <a:off x="4932040" y="4581128"/>
            <a:ext cx="1512168" cy="64807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8434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0EF4D-DFF2-4EFE-A66D-5111771804C2}"/>
              </a:ext>
            </a:extLst>
          </p:cNvPr>
          <p:cNvSpPr>
            <a:spLocks noGrp="1"/>
          </p:cNvSpPr>
          <p:nvPr>
            <p:ph type="body" sz="quarter" idx="10"/>
          </p:nvPr>
        </p:nvSpPr>
        <p:spPr/>
        <p:txBody>
          <a:bodyPr/>
          <a:lstStyle/>
          <a:p>
            <a:r>
              <a:rPr kumimoji="1" lang="ja-JP" altLang="en-US" dirty="0"/>
              <a:t>バイアスの除去</a:t>
            </a:r>
          </a:p>
        </p:txBody>
      </p:sp>
      <p:sp>
        <p:nvSpPr>
          <p:cNvPr id="3" name="テキスト ボックス 2">
            <a:extLst>
              <a:ext uri="{FF2B5EF4-FFF2-40B4-BE49-F238E27FC236}">
                <a16:creationId xmlns:a16="http://schemas.microsoft.com/office/drawing/2014/main" id="{8C8B3EA4-9418-4493-B524-56EECF175803}"/>
              </a:ext>
            </a:extLst>
          </p:cNvPr>
          <p:cNvSpPr txBox="1"/>
          <p:nvPr/>
        </p:nvSpPr>
        <p:spPr>
          <a:xfrm>
            <a:off x="240145" y="1311563"/>
            <a:ext cx="8619667" cy="1569660"/>
          </a:xfrm>
          <a:prstGeom prst="rect">
            <a:avLst/>
          </a:prstGeom>
          <a:noFill/>
        </p:spPr>
        <p:txBody>
          <a:bodyPr wrap="none" rtlCol="0">
            <a:spAutoFit/>
          </a:bodyPr>
          <a:lstStyle/>
          <a:p>
            <a:r>
              <a:rPr lang="ja-JP" altLang="en-US" sz="3200"/>
              <a:t>期待値の関数の推定には</a:t>
            </a:r>
            <a:r>
              <a:rPr lang="en-US" altLang="ja-JP" sz="3200"/>
              <a:t>1/N</a:t>
            </a:r>
            <a:r>
              <a:rPr lang="ja-JP" altLang="en-US" sz="3200"/>
              <a:t>バイアスが乗る</a:t>
            </a:r>
            <a:endParaRPr lang="en-US" altLang="ja-JP" sz="3200"/>
          </a:p>
          <a:p>
            <a:r>
              <a:rPr kumimoji="1" lang="en-US" altLang="ja-JP" sz="3200"/>
              <a:t>N</a:t>
            </a:r>
            <a:r>
              <a:rPr kumimoji="1" lang="ja-JP" altLang="en-US" sz="3200"/>
              <a:t>無限大極限では一致するが、収束が遅い</a:t>
            </a:r>
            <a:endParaRPr kumimoji="1" lang="en-US" altLang="ja-JP" sz="3200"/>
          </a:p>
          <a:p>
            <a:r>
              <a:rPr lang="ja-JP" altLang="en-US" sz="3200"/>
              <a:t>手持ちのデータから</a:t>
            </a:r>
            <a:r>
              <a:rPr lang="en-US" altLang="ja-JP" sz="3200"/>
              <a:t>1/N</a:t>
            </a:r>
            <a:r>
              <a:rPr lang="ja-JP" altLang="en-US" sz="3200"/>
              <a:t>バイアスを除去したい</a:t>
            </a:r>
            <a:endParaRPr kumimoji="1" lang="ja-JP" altLang="en-US" sz="3200"/>
          </a:p>
        </p:txBody>
      </p:sp>
      <p:sp>
        <p:nvSpPr>
          <p:cNvPr id="4" name="下矢印 3">
            <a:extLst>
              <a:ext uri="{FF2B5EF4-FFF2-40B4-BE49-F238E27FC236}">
                <a16:creationId xmlns:a16="http://schemas.microsoft.com/office/drawing/2014/main" id="{83EC35BD-58CE-4118-9409-9C3AE87DC673}"/>
              </a:ext>
            </a:extLst>
          </p:cNvPr>
          <p:cNvSpPr/>
          <p:nvPr/>
        </p:nvSpPr>
        <p:spPr>
          <a:xfrm>
            <a:off x="3897744" y="3297382"/>
            <a:ext cx="683491" cy="73826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7AFFF30-B824-42D2-97F2-15EC70801B50}"/>
              </a:ext>
            </a:extLst>
          </p:cNvPr>
          <p:cNvSpPr txBox="1"/>
          <p:nvPr/>
        </p:nvSpPr>
        <p:spPr>
          <a:xfrm>
            <a:off x="1348509" y="4461163"/>
            <a:ext cx="6487673" cy="769441"/>
          </a:xfrm>
          <a:prstGeom prst="rect">
            <a:avLst/>
          </a:prstGeom>
          <a:noFill/>
        </p:spPr>
        <p:txBody>
          <a:bodyPr wrap="none" rtlCol="0">
            <a:spAutoFit/>
          </a:bodyPr>
          <a:lstStyle/>
          <a:p>
            <a:r>
              <a:rPr kumimoji="1" lang="en-US" altLang="ja-JP" sz="4400"/>
              <a:t>Jackknife</a:t>
            </a:r>
            <a:r>
              <a:rPr kumimoji="1" lang="ja-JP" altLang="en-US" sz="4400"/>
              <a:t>リサンプリング</a:t>
            </a:r>
          </a:p>
        </p:txBody>
      </p:sp>
    </p:spTree>
    <p:extLst>
      <p:ext uri="{BB962C8B-B14F-4D97-AF65-F5344CB8AC3E}">
        <p14:creationId xmlns:p14="http://schemas.microsoft.com/office/powerpoint/2010/main" val="3938130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2AFA8B-AC3D-4C32-B2EF-307D325470B3}"/>
              </a:ext>
            </a:extLst>
          </p:cNvPr>
          <p:cNvSpPr>
            <a:spLocks noGrp="1"/>
          </p:cNvSpPr>
          <p:nvPr>
            <p:ph type="body" sz="quarter" idx="10"/>
          </p:nvPr>
        </p:nvSpPr>
        <p:spPr/>
        <p:txBody>
          <a:bodyPr/>
          <a:lstStyle/>
          <a:p>
            <a:r>
              <a:rPr lang="ja-JP" altLang="en-US" dirty="0"/>
              <a:t>バイアス除去</a:t>
            </a:r>
            <a:endParaRPr kumimoji="1" lang="ja-JP" altLang="en-US" dirty="0"/>
          </a:p>
        </p:txBody>
      </p:sp>
      <p:sp>
        <p:nvSpPr>
          <p:cNvPr id="3" name="正方形/長方形 2">
            <a:extLst>
              <a:ext uri="{FF2B5EF4-FFF2-40B4-BE49-F238E27FC236}">
                <a16:creationId xmlns:a16="http://schemas.microsoft.com/office/drawing/2014/main" id="{AC8C4475-A33F-476C-BFAC-31B53DC9970E}"/>
              </a:ext>
            </a:extLst>
          </p:cNvPr>
          <p:cNvSpPr/>
          <p:nvPr/>
        </p:nvSpPr>
        <p:spPr>
          <a:xfrm>
            <a:off x="9716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D710CA7-29A5-4568-9CE0-BDCF3982E000}"/>
              </a:ext>
            </a:extLst>
          </p:cNvPr>
          <p:cNvSpPr/>
          <p:nvPr/>
        </p:nvSpPr>
        <p:spPr>
          <a:xfrm>
            <a:off x="16916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0DF31B4-37BB-4F85-9965-D047A193D084}"/>
              </a:ext>
            </a:extLst>
          </p:cNvPr>
          <p:cNvSpPr/>
          <p:nvPr/>
        </p:nvSpPr>
        <p:spPr>
          <a:xfrm>
            <a:off x="24117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C44D2C4-2350-4A23-B227-FFF2A86B774C}"/>
              </a:ext>
            </a:extLst>
          </p:cNvPr>
          <p:cNvSpPr/>
          <p:nvPr/>
        </p:nvSpPr>
        <p:spPr>
          <a:xfrm>
            <a:off x="31318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019DF57-1D97-41AA-9F48-A93BEA29BAFD}"/>
              </a:ext>
            </a:extLst>
          </p:cNvPr>
          <p:cNvSpPr/>
          <p:nvPr/>
        </p:nvSpPr>
        <p:spPr>
          <a:xfrm>
            <a:off x="38519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E8DEA15-693D-4721-AC71-294D0ADE7DEF}"/>
              </a:ext>
            </a:extLst>
          </p:cNvPr>
          <p:cNvSpPr/>
          <p:nvPr/>
        </p:nvSpPr>
        <p:spPr>
          <a:xfrm>
            <a:off x="45720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193BAD5-32DD-4F8C-BDBC-C52D55953793}"/>
              </a:ext>
            </a:extLst>
          </p:cNvPr>
          <p:cNvSpPr/>
          <p:nvPr/>
        </p:nvSpPr>
        <p:spPr>
          <a:xfrm>
            <a:off x="52920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8F886-BEB8-46D9-87B7-34C1DB5FDE37}"/>
              </a:ext>
            </a:extLst>
          </p:cNvPr>
          <p:cNvSpPr/>
          <p:nvPr/>
        </p:nvSpPr>
        <p:spPr>
          <a:xfrm>
            <a:off x="60121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A980924-CBF9-477E-A4EA-790949D0D02A}"/>
              </a:ext>
            </a:extLst>
          </p:cNvPr>
          <p:cNvSpPr/>
          <p:nvPr/>
        </p:nvSpPr>
        <p:spPr>
          <a:xfrm>
            <a:off x="67322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8245D1-82F2-4A8F-A2D7-96D14344AAA4}"/>
              </a:ext>
            </a:extLst>
          </p:cNvPr>
          <p:cNvSpPr/>
          <p:nvPr/>
        </p:nvSpPr>
        <p:spPr>
          <a:xfrm>
            <a:off x="74523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81517209-0FA9-44D7-817F-C0D2549C9561}"/>
              </a:ext>
            </a:extLst>
          </p:cNvPr>
          <p:cNvCxnSpPr/>
          <p:nvPr/>
        </p:nvCxnSpPr>
        <p:spPr>
          <a:xfrm>
            <a:off x="971600" y="184482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3F0E78C-B3FC-42B5-AF60-FA97E56FA2BB}"/>
              </a:ext>
            </a:extLst>
          </p:cNvPr>
          <p:cNvSpPr txBox="1"/>
          <p:nvPr/>
        </p:nvSpPr>
        <p:spPr>
          <a:xfrm>
            <a:off x="899592" y="1124744"/>
            <a:ext cx="2869696" cy="461665"/>
          </a:xfrm>
          <a:prstGeom prst="rect">
            <a:avLst/>
          </a:prstGeom>
          <a:noFill/>
        </p:spPr>
        <p:txBody>
          <a:bodyPr wrap="none" rtlCol="0">
            <a:spAutoFit/>
          </a:bodyPr>
          <a:lstStyle/>
          <a:p>
            <a:r>
              <a:rPr kumimoji="1" lang="en-US" altLang="ja-JP" sz="2400"/>
              <a:t>N</a:t>
            </a:r>
            <a:r>
              <a:rPr kumimoji="1" lang="ja-JP" altLang="en-US" sz="2400"/>
              <a:t>個のデータがある</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80582E9D-402F-4DC9-9641-DFEAA028066E}"/>
                  </a:ext>
                </a:extLst>
              </p:cNvPr>
              <p:cNvSpPr/>
              <p:nvPr/>
            </p:nvSpPr>
            <p:spPr>
              <a:xfrm>
                <a:off x="4283968" y="1340768"/>
                <a:ext cx="5557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a:p>
            </p:txBody>
          </p:sp>
        </mc:Choice>
        <mc:Fallback xmlns="">
          <p:sp>
            <p:nvSpPr>
              <p:cNvPr id="15" name="正方形/長方形 14">
                <a:extLst>
                  <a:ext uri="{FF2B5EF4-FFF2-40B4-BE49-F238E27FC236}">
                    <a16:creationId xmlns:a16="http://schemas.microsoft.com/office/drawing/2014/main" id="{80582E9D-402F-4DC9-9641-DFEAA028066E}"/>
                  </a:ext>
                </a:extLst>
              </p:cNvPr>
              <p:cNvSpPr>
                <a:spLocks noRot="1" noChangeAspect="1" noMove="1" noResize="1" noEditPoints="1" noAdjustHandles="1" noChangeArrowheads="1" noChangeShapeType="1" noTextEdit="1"/>
              </p:cNvSpPr>
              <p:nvPr/>
            </p:nvSpPr>
            <p:spPr>
              <a:xfrm>
                <a:off x="4283968" y="1340768"/>
                <a:ext cx="55573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AAD41A-E986-40A1-90BD-D387E1AC04C7}"/>
                  </a:ext>
                </a:extLst>
              </p:cNvPr>
              <p:cNvSpPr txBox="1"/>
              <p:nvPr/>
            </p:nvSpPr>
            <p:spPr>
              <a:xfrm>
                <a:off x="251520" y="2780928"/>
                <a:ext cx="7423635" cy="954107"/>
              </a:xfrm>
              <a:prstGeom prst="rect">
                <a:avLst/>
              </a:prstGeom>
              <a:noFill/>
            </p:spPr>
            <p:txBody>
              <a:bodyPr wrap="none" rtlCol="0">
                <a:spAutoFit/>
              </a:bodyPr>
              <a:lstStyle/>
              <a:p>
                <a:r>
                  <a:rPr lang="ja-JP" altLang="en-US" sz="2800"/>
                  <a:t>全部のデータを使って期待値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16" name="テキスト ボックス 15">
                <a:extLst>
                  <a:ext uri="{FF2B5EF4-FFF2-40B4-BE49-F238E27FC236}">
                    <a16:creationId xmlns:a16="http://schemas.microsoft.com/office/drawing/2014/main" id="{5DAAD41A-E986-40A1-90BD-D387E1AC04C7}"/>
                  </a:ext>
                </a:extLst>
              </p:cNvPr>
              <p:cNvSpPr txBox="1">
                <a:spLocks noRot="1" noChangeAspect="1" noMove="1" noResize="1" noEditPoints="1" noAdjustHandles="1" noChangeArrowheads="1" noChangeShapeType="1" noTextEdit="1"/>
              </p:cNvSpPr>
              <p:nvPr/>
            </p:nvSpPr>
            <p:spPr>
              <a:xfrm>
                <a:off x="251520" y="2780928"/>
                <a:ext cx="7423635" cy="954107"/>
              </a:xfrm>
              <a:prstGeom prst="rect">
                <a:avLst/>
              </a:prstGeom>
              <a:blipFill>
                <a:blip r:embed="rId3"/>
                <a:stretch>
                  <a:fillRect l="-1642" t="-8280" r="-739" b="-14650"/>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CA906123-2EB7-43D6-B4C3-AE58F2B39D11}"/>
              </a:ext>
            </a:extLst>
          </p:cNvPr>
          <p:cNvSpPr/>
          <p:nvPr/>
        </p:nvSpPr>
        <p:spPr>
          <a:xfrm>
            <a:off x="9716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C6B0E98-B076-4DE0-9688-8AAE35F01AFF}"/>
              </a:ext>
            </a:extLst>
          </p:cNvPr>
          <p:cNvSpPr/>
          <p:nvPr/>
        </p:nvSpPr>
        <p:spPr>
          <a:xfrm>
            <a:off x="16916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D14FB6C-2135-482E-98AA-3F44358169B4}"/>
              </a:ext>
            </a:extLst>
          </p:cNvPr>
          <p:cNvSpPr/>
          <p:nvPr/>
        </p:nvSpPr>
        <p:spPr>
          <a:xfrm>
            <a:off x="24117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313138D-AD1C-4073-A434-332A2D74604E}"/>
              </a:ext>
            </a:extLst>
          </p:cNvPr>
          <p:cNvSpPr/>
          <p:nvPr/>
        </p:nvSpPr>
        <p:spPr>
          <a:xfrm>
            <a:off x="31318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14DDF3D-9AC8-4475-93E4-0934D2CA7546}"/>
              </a:ext>
            </a:extLst>
          </p:cNvPr>
          <p:cNvSpPr/>
          <p:nvPr/>
        </p:nvSpPr>
        <p:spPr>
          <a:xfrm>
            <a:off x="385192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7432F8D-035C-4F8A-92A2-6C25B514A0C3}"/>
              </a:ext>
            </a:extLst>
          </p:cNvPr>
          <p:cNvSpPr/>
          <p:nvPr/>
        </p:nvSpPr>
        <p:spPr>
          <a:xfrm>
            <a:off x="45720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0022977-5DBD-448D-A2EC-D14FF507C073}"/>
              </a:ext>
            </a:extLst>
          </p:cNvPr>
          <p:cNvSpPr/>
          <p:nvPr/>
        </p:nvSpPr>
        <p:spPr>
          <a:xfrm>
            <a:off x="52920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8B518D8-56F2-4BE4-B763-0E95344A1636}"/>
              </a:ext>
            </a:extLst>
          </p:cNvPr>
          <p:cNvSpPr/>
          <p:nvPr/>
        </p:nvSpPr>
        <p:spPr>
          <a:xfrm>
            <a:off x="60121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0F4E09D-52F8-40A2-8CB1-50B7538A5F21}"/>
              </a:ext>
            </a:extLst>
          </p:cNvPr>
          <p:cNvSpPr/>
          <p:nvPr/>
        </p:nvSpPr>
        <p:spPr>
          <a:xfrm>
            <a:off x="67322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A7C4078-40E0-4C88-A8BB-3015F0A9C813}"/>
              </a:ext>
            </a:extLst>
          </p:cNvPr>
          <p:cNvSpPr/>
          <p:nvPr/>
        </p:nvSpPr>
        <p:spPr>
          <a:xfrm>
            <a:off x="7452320" y="479715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3C4F95F1-6F60-4E4C-9718-A0A3D2FBFA58}"/>
              </a:ext>
            </a:extLst>
          </p:cNvPr>
          <p:cNvCxnSpPr/>
          <p:nvPr/>
        </p:nvCxnSpPr>
        <p:spPr>
          <a:xfrm>
            <a:off x="971600" y="4653136"/>
            <a:ext cx="648072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ADEBEDF-E638-4479-BAAF-33F93B13F4A1}"/>
              </a:ext>
            </a:extLst>
          </p:cNvPr>
          <p:cNvSpPr txBox="1"/>
          <p:nvPr/>
        </p:nvSpPr>
        <p:spPr>
          <a:xfrm>
            <a:off x="899592" y="3933056"/>
            <a:ext cx="3126177" cy="461665"/>
          </a:xfrm>
          <a:prstGeom prst="rect">
            <a:avLst/>
          </a:prstGeom>
          <a:noFill/>
        </p:spPr>
        <p:txBody>
          <a:bodyPr wrap="none" rtlCol="0">
            <a:spAutoFit/>
          </a:bodyPr>
          <a:lstStyle/>
          <a:p>
            <a:r>
              <a:rPr lang="en-US" altLang="ja-JP" sz="2400"/>
              <a:t>1</a:t>
            </a:r>
            <a:r>
              <a:rPr kumimoji="1" lang="ja-JP" altLang="en-US" sz="2400"/>
              <a:t>個のデータを捨てる</a:t>
            </a:r>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572BFFDC-E805-46CE-B471-80F4BD082A98}"/>
                  </a:ext>
                </a:extLst>
              </p:cNvPr>
              <p:cNvSpPr/>
              <p:nvPr/>
            </p:nvSpPr>
            <p:spPr>
              <a:xfrm>
                <a:off x="4283968" y="4149080"/>
                <a:ext cx="11817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oMath>
                  </m:oMathPara>
                </a14:m>
                <a:endParaRPr lang="ja-JP" altLang="en-US" sz="2800"/>
              </a:p>
            </p:txBody>
          </p:sp>
        </mc:Choice>
        <mc:Fallback xmlns="">
          <p:sp>
            <p:nvSpPr>
              <p:cNvPr id="29" name="正方形/長方形 28">
                <a:extLst>
                  <a:ext uri="{FF2B5EF4-FFF2-40B4-BE49-F238E27FC236}">
                    <a16:creationId xmlns:a16="http://schemas.microsoft.com/office/drawing/2014/main" id="{572BFFDC-E805-46CE-B471-80F4BD082A98}"/>
                  </a:ext>
                </a:extLst>
              </p:cNvPr>
              <p:cNvSpPr>
                <a:spLocks noRot="1" noChangeAspect="1" noMove="1" noResize="1" noEditPoints="1" noAdjustHandles="1" noChangeArrowheads="1" noChangeShapeType="1" noTextEdit="1"/>
              </p:cNvSpPr>
              <p:nvPr/>
            </p:nvSpPr>
            <p:spPr>
              <a:xfrm>
                <a:off x="4283968" y="4149080"/>
                <a:ext cx="118173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A943CD-659C-44B9-8367-3143039D4FBF}"/>
                  </a:ext>
                </a:extLst>
              </p:cNvPr>
              <p:cNvSpPr txBox="1"/>
              <p:nvPr/>
            </p:nvSpPr>
            <p:spPr>
              <a:xfrm>
                <a:off x="323528" y="5589240"/>
                <a:ext cx="8109721" cy="954107"/>
              </a:xfrm>
              <a:prstGeom prst="rect">
                <a:avLst/>
              </a:prstGeom>
              <a:noFill/>
            </p:spPr>
            <p:txBody>
              <a:bodyPr wrap="none" rtlCol="0">
                <a:spAutoFit/>
              </a:bodyPr>
              <a:lstStyle/>
              <a:p>
                <a:r>
                  <a:rPr lang="ja-JP" altLang="en-US" sz="2800"/>
                  <a:t>残りのデータを使って期待値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r>
                          <a:rPr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30" name="テキスト ボックス 29">
                <a:extLst>
                  <a:ext uri="{FF2B5EF4-FFF2-40B4-BE49-F238E27FC236}">
                    <a16:creationId xmlns:a16="http://schemas.microsoft.com/office/drawing/2014/main" id="{67A943CD-659C-44B9-8367-3143039D4FBF}"/>
                  </a:ext>
                </a:extLst>
              </p:cNvPr>
              <p:cNvSpPr txBox="1">
                <a:spLocks noRot="1" noChangeAspect="1" noMove="1" noResize="1" noEditPoints="1" noAdjustHandles="1" noChangeArrowheads="1" noChangeShapeType="1" noTextEdit="1"/>
              </p:cNvSpPr>
              <p:nvPr/>
            </p:nvSpPr>
            <p:spPr>
              <a:xfrm>
                <a:off x="323528" y="5589240"/>
                <a:ext cx="8109721" cy="954107"/>
              </a:xfrm>
              <a:prstGeom prst="rect">
                <a:avLst/>
              </a:prstGeom>
              <a:blipFill>
                <a:blip r:embed="rId5"/>
                <a:stretch>
                  <a:fillRect l="-1504" t="-8974" r="-677"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305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2B740A6-8B60-4E87-9405-3F26EBD2443A}"/>
              </a:ext>
            </a:extLst>
          </p:cNvPr>
          <p:cNvSpPr>
            <a:spLocks noGrp="1"/>
          </p:cNvSpPr>
          <p:nvPr>
            <p:ph type="body" sz="quarter" idx="10"/>
          </p:nvPr>
        </p:nvSpPr>
        <p:spPr/>
        <p:txBody>
          <a:bodyPr/>
          <a:lstStyle/>
          <a:p>
            <a:r>
              <a:rPr lang="ja-JP" altLang="en-US" dirty="0"/>
              <a:t>バイアス除去</a:t>
            </a:r>
            <a:endParaRPr kumimoji="1" lang="ja-JP" altLang="en-US" dirty="0"/>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B4569114-CEC5-4ACF-BB7E-D2C50233A697}"/>
                  </a:ext>
                </a:extLst>
              </p:cNvPr>
              <p:cNvSpPr/>
              <p:nvPr/>
            </p:nvSpPr>
            <p:spPr>
              <a:xfrm>
                <a:off x="323528" y="1196752"/>
                <a:ext cx="8493094" cy="523220"/>
              </a:xfrm>
              <a:prstGeom prst="rect">
                <a:avLst/>
              </a:prstGeom>
            </p:spPr>
            <p:txBody>
              <a:bodyPr wrap="none">
                <a:spAutoFit/>
              </a:bodyPr>
              <a:lstStyle/>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a14:m>
                <a:r>
                  <a:rPr lang="ja-JP" altLang="en-US" sz="2800"/>
                  <a:t>は、真の値</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に</m:t>
                    </m:r>
                  </m:oMath>
                </a14:m>
                <a:r>
                  <a:rPr lang="ja-JP" altLang="en-US" sz="2800"/>
                  <a:t>対して</a:t>
                </a:r>
                <a:r>
                  <a:rPr lang="en-US" altLang="ja-JP" sz="2800"/>
                  <a:t>1/N</a:t>
                </a:r>
                <a:r>
                  <a:rPr lang="ja-JP" altLang="en-US" sz="2800"/>
                  <a:t>バイアスがあると仮定</a:t>
                </a:r>
              </a:p>
            </p:txBody>
          </p:sp>
        </mc:Choice>
        <mc:Fallback xmlns="">
          <p:sp>
            <p:nvSpPr>
              <p:cNvPr id="3" name="正方形/長方形 2">
                <a:extLst>
                  <a:ext uri="{FF2B5EF4-FFF2-40B4-BE49-F238E27FC236}">
                    <a16:creationId xmlns:a16="http://schemas.microsoft.com/office/drawing/2014/main" id="{B4569114-CEC5-4ACF-BB7E-D2C50233A697}"/>
                  </a:ext>
                </a:extLst>
              </p:cNvPr>
              <p:cNvSpPr>
                <a:spLocks noRot="1" noChangeAspect="1" noMove="1" noResize="1" noEditPoints="1" noAdjustHandles="1" noChangeArrowheads="1" noChangeShapeType="1" noTextEdit="1"/>
              </p:cNvSpPr>
              <p:nvPr/>
            </p:nvSpPr>
            <p:spPr>
              <a:xfrm>
                <a:off x="323528" y="1196752"/>
                <a:ext cx="8493094" cy="523220"/>
              </a:xfrm>
              <a:prstGeom prst="rect">
                <a:avLst/>
              </a:prstGeom>
              <a:blipFill>
                <a:blip r:embed="rId2"/>
                <a:stretch>
                  <a:fillRect t="-15116" r="-215"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E23030BE-2A58-4050-84D2-9F4C59963991}"/>
                  </a:ext>
                </a:extLst>
              </p:cNvPr>
              <p:cNvSpPr/>
              <p:nvPr/>
            </p:nvSpPr>
            <p:spPr>
              <a:xfrm>
                <a:off x="1979712" y="1988840"/>
                <a:ext cx="34977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oMath>
                  </m:oMathPara>
                </a14:m>
                <a:endParaRPr lang="ja-JP" altLang="en-US" sz="3600"/>
              </a:p>
            </p:txBody>
          </p:sp>
        </mc:Choice>
        <mc:Fallback xmlns="">
          <p:sp>
            <p:nvSpPr>
              <p:cNvPr id="4" name="正方形/長方形 3">
                <a:extLst>
                  <a:ext uri="{FF2B5EF4-FFF2-40B4-BE49-F238E27FC236}">
                    <a16:creationId xmlns:a16="http://schemas.microsoft.com/office/drawing/2014/main" id="{E23030BE-2A58-4050-84D2-9F4C59963991}"/>
                  </a:ext>
                </a:extLst>
              </p:cNvPr>
              <p:cNvSpPr>
                <a:spLocks noRot="1" noChangeAspect="1" noMove="1" noResize="1" noEditPoints="1" noAdjustHandles="1" noChangeArrowheads="1" noChangeShapeType="1" noTextEdit="1"/>
              </p:cNvSpPr>
              <p:nvPr/>
            </p:nvSpPr>
            <p:spPr>
              <a:xfrm>
                <a:off x="1979712" y="1988840"/>
                <a:ext cx="349775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60BCB63-2D35-4A8A-8732-DD7E27DF8347}"/>
                  </a:ext>
                </a:extLst>
              </p:cNvPr>
              <p:cNvSpPr/>
              <p:nvPr/>
            </p:nvSpPr>
            <p:spPr>
              <a:xfrm>
                <a:off x="467544" y="2852936"/>
                <a:ext cx="6733638" cy="531877"/>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一つ</m:t>
                    </m:r>
                    <m:r>
                      <a:rPr lang="ja-JP" altLang="en-US" sz="2800" i="1">
                        <a:latin typeface="Cambria Math" panose="02040503050406030204" pitchFamily="18" charset="0"/>
                      </a:rPr>
                      <m:t>データ</m:t>
                    </m:r>
                    <m:r>
                      <a:rPr lang="ja-JP" altLang="en-US" sz="2800" i="1" smtClean="0">
                        <a:latin typeface="Cambria Math" panose="02040503050406030204" pitchFamily="18" charset="0"/>
                      </a:rPr>
                      <m:t>を</m:t>
                    </m:r>
                    <m:r>
                      <a:rPr lang="ja-JP" altLang="en-US" sz="2800" i="1">
                        <a:latin typeface="Cambria Math" panose="02040503050406030204" pitchFamily="18" charset="0"/>
                      </a:rPr>
                      <m:t>捨て</m:t>
                    </m:r>
                    <m:r>
                      <a:rPr lang="ja-JP" altLang="en-US" sz="2800" i="1" smtClean="0">
                        <a:latin typeface="Cambria Math" panose="02040503050406030204" pitchFamily="18" charset="0"/>
                      </a:rPr>
                      <m:t>て</m:t>
                    </m:r>
                    <m:r>
                      <a:rPr lang="ja-JP" altLang="en-US" sz="2800" i="1">
                        <a:latin typeface="Cambria Math" panose="02040503050406030204" pitchFamily="18" charset="0"/>
                      </a:rPr>
                      <m:t>得た</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ja-JP" altLang="en-US" sz="2800" i="1" smtClean="0">
                        <a:latin typeface="Cambria Math" panose="02040503050406030204" pitchFamily="18" charset="0"/>
                      </a:rPr>
                      <m:t>の</m:t>
                    </m:r>
                  </m:oMath>
                </a14:m>
                <a:r>
                  <a:rPr lang="ja-JP" altLang="en-US" sz="2800"/>
                  <a:t>バイアスは</a:t>
                </a:r>
              </a:p>
            </p:txBody>
          </p:sp>
        </mc:Choice>
        <mc:Fallback xmlns="">
          <p:sp>
            <p:nvSpPr>
              <p:cNvPr id="5" name="正方形/長方形 4">
                <a:extLst>
                  <a:ext uri="{FF2B5EF4-FFF2-40B4-BE49-F238E27FC236}">
                    <a16:creationId xmlns:a16="http://schemas.microsoft.com/office/drawing/2014/main" id="{960BCB63-2D35-4A8A-8732-DD7E27DF8347}"/>
                  </a:ext>
                </a:extLst>
              </p:cNvPr>
              <p:cNvSpPr>
                <a:spLocks noRot="1" noChangeAspect="1" noMove="1" noResize="1" noEditPoints="1" noAdjustHandles="1" noChangeArrowheads="1" noChangeShapeType="1" noTextEdit="1"/>
              </p:cNvSpPr>
              <p:nvPr/>
            </p:nvSpPr>
            <p:spPr>
              <a:xfrm>
                <a:off x="467544" y="2852936"/>
                <a:ext cx="6733638" cy="531877"/>
              </a:xfrm>
              <a:prstGeom prst="rect">
                <a:avLst/>
              </a:prstGeom>
              <a:blipFill>
                <a:blip r:embed="rId4"/>
                <a:stretch>
                  <a:fillRect t="-13793" r="-906"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9AF89FF5-D849-40FF-AE9E-3A222501E906}"/>
                  </a:ext>
                </a:extLst>
              </p:cNvPr>
              <p:cNvSpPr/>
              <p:nvPr/>
            </p:nvSpPr>
            <p:spPr>
              <a:xfrm>
                <a:off x="1979712" y="3501008"/>
                <a:ext cx="51280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oMath>
                  </m:oMathPara>
                </a14:m>
                <a:endParaRPr lang="ja-JP" altLang="en-US" sz="3600"/>
              </a:p>
            </p:txBody>
          </p:sp>
        </mc:Choice>
        <mc:Fallback xmlns="">
          <p:sp>
            <p:nvSpPr>
              <p:cNvPr id="6" name="正方形/長方形 5">
                <a:extLst>
                  <a:ext uri="{FF2B5EF4-FFF2-40B4-BE49-F238E27FC236}">
                    <a16:creationId xmlns:a16="http://schemas.microsoft.com/office/drawing/2014/main" id="{9AF89FF5-D849-40FF-AE9E-3A222501E906}"/>
                  </a:ext>
                </a:extLst>
              </p:cNvPr>
              <p:cNvSpPr>
                <a:spLocks noRot="1" noChangeAspect="1" noMove="1" noResize="1" noEditPoints="1" noAdjustHandles="1" noChangeArrowheads="1" noChangeShapeType="1" noTextEdit="1"/>
              </p:cNvSpPr>
              <p:nvPr/>
            </p:nvSpPr>
            <p:spPr>
              <a:xfrm>
                <a:off x="1979712" y="3501008"/>
                <a:ext cx="5128007"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92C4705F-D0EF-4011-B1DA-C592D79C4869}"/>
                  </a:ext>
                </a:extLst>
              </p:cNvPr>
              <p:cNvSpPr/>
              <p:nvPr/>
            </p:nvSpPr>
            <p:spPr>
              <a:xfrm>
                <a:off x="467544" y="4437112"/>
                <a:ext cx="4418902"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この</m:t>
                    </m:r>
                    <m:r>
                      <a:rPr lang="en-US" altLang="ja-JP" sz="2800" b="0" i="1" smtClean="0">
                        <a:latin typeface="Cambria Math" panose="02040503050406030204" pitchFamily="18" charset="0"/>
                      </a:rPr>
                      <m:t>2</m:t>
                    </m:r>
                    <m:r>
                      <a:rPr lang="ja-JP" altLang="en-US" sz="2800" i="1">
                        <a:latin typeface="Cambria Math" panose="02040503050406030204" pitchFamily="18" charset="0"/>
                      </a:rPr>
                      <m:t>式</m:t>
                    </m:r>
                    <m:r>
                      <a:rPr lang="ja-JP" altLang="en-US" sz="2800" i="1" smtClean="0">
                        <a:latin typeface="Cambria Math" panose="02040503050406030204" pitchFamily="18" charset="0"/>
                      </a:rPr>
                      <m:t>から</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を</m:t>
                    </m:r>
                  </m:oMath>
                </a14:m>
                <a:r>
                  <a:rPr lang="ja-JP" altLang="en-US" sz="2800"/>
                  <a:t>求めると</a:t>
                </a:r>
              </a:p>
            </p:txBody>
          </p:sp>
        </mc:Choice>
        <mc:Fallback xmlns="">
          <p:sp>
            <p:nvSpPr>
              <p:cNvPr id="7" name="正方形/長方形 6">
                <a:extLst>
                  <a:ext uri="{FF2B5EF4-FFF2-40B4-BE49-F238E27FC236}">
                    <a16:creationId xmlns:a16="http://schemas.microsoft.com/office/drawing/2014/main" id="{92C4705F-D0EF-4011-B1DA-C592D79C4869}"/>
                  </a:ext>
                </a:extLst>
              </p:cNvPr>
              <p:cNvSpPr>
                <a:spLocks noRot="1" noChangeAspect="1" noMove="1" noResize="1" noEditPoints="1" noAdjustHandles="1" noChangeArrowheads="1" noChangeShapeType="1" noTextEdit="1"/>
              </p:cNvSpPr>
              <p:nvPr/>
            </p:nvSpPr>
            <p:spPr>
              <a:xfrm>
                <a:off x="467544" y="4437112"/>
                <a:ext cx="4418902" cy="523220"/>
              </a:xfrm>
              <a:prstGeom prst="rect">
                <a:avLst/>
              </a:prstGeom>
              <a:blipFill>
                <a:blip r:embed="rId6"/>
                <a:stretch>
                  <a:fillRect t="-16279" r="-262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07453267-31BF-48AF-8199-1A686A2129D3}"/>
                  </a:ext>
                </a:extLst>
              </p:cNvPr>
              <p:cNvSpPr/>
              <p:nvPr/>
            </p:nvSpPr>
            <p:spPr>
              <a:xfrm>
                <a:off x="1619672" y="5157192"/>
                <a:ext cx="555491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oMath>
                  </m:oMathPara>
                </a14:m>
                <a:endParaRPr lang="ja-JP" altLang="en-US" sz="3600"/>
              </a:p>
            </p:txBody>
          </p:sp>
        </mc:Choice>
        <mc:Fallback xmlns="">
          <p:sp>
            <p:nvSpPr>
              <p:cNvPr id="8" name="正方形/長方形 7">
                <a:extLst>
                  <a:ext uri="{FF2B5EF4-FFF2-40B4-BE49-F238E27FC236}">
                    <a16:creationId xmlns:a16="http://schemas.microsoft.com/office/drawing/2014/main" id="{07453267-31BF-48AF-8199-1A686A2129D3}"/>
                  </a:ext>
                </a:extLst>
              </p:cNvPr>
              <p:cNvSpPr>
                <a:spLocks noRot="1" noChangeAspect="1" noMove="1" noResize="1" noEditPoints="1" noAdjustHandles="1" noChangeArrowheads="1" noChangeShapeType="1" noTextEdit="1"/>
              </p:cNvSpPr>
              <p:nvPr/>
            </p:nvSpPr>
            <p:spPr>
              <a:xfrm>
                <a:off x="1619672" y="5157192"/>
                <a:ext cx="5554919" cy="646331"/>
              </a:xfrm>
              <a:prstGeom prst="rect">
                <a:avLst/>
              </a:prstGeom>
              <a:blipFill>
                <a:blip r:embed="rId7"/>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1B7E617-07B1-433B-8546-5CA4FE52DC83}"/>
              </a:ext>
            </a:extLst>
          </p:cNvPr>
          <p:cNvSpPr txBox="1"/>
          <p:nvPr/>
        </p:nvSpPr>
        <p:spPr>
          <a:xfrm>
            <a:off x="4860032" y="6309320"/>
            <a:ext cx="3604513" cy="369332"/>
          </a:xfrm>
          <a:prstGeom prst="rect">
            <a:avLst/>
          </a:prstGeom>
          <a:noFill/>
        </p:spPr>
        <p:txBody>
          <a:bodyPr wrap="none" rtlCol="0">
            <a:spAutoFit/>
          </a:bodyPr>
          <a:lstStyle/>
          <a:p>
            <a:r>
              <a:rPr kumimoji="1" lang="en-US" altLang="ja-JP"/>
              <a:t>※ Thanks to smorita and yomichi</a:t>
            </a:r>
            <a:endParaRPr kumimoji="1" lang="ja-JP" altLang="en-US"/>
          </a:p>
        </p:txBody>
      </p:sp>
    </p:spTree>
    <p:extLst>
      <p:ext uri="{BB962C8B-B14F-4D97-AF65-F5344CB8AC3E}">
        <p14:creationId xmlns:p14="http://schemas.microsoft.com/office/powerpoint/2010/main" val="2785006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64A4BD-1A2D-48F8-9351-65E91212B2A0}"/>
              </a:ext>
            </a:extLst>
          </p:cNvPr>
          <p:cNvSpPr>
            <a:spLocks noGrp="1"/>
          </p:cNvSpPr>
          <p:nvPr>
            <p:ph type="body" sz="quarter" idx="10"/>
          </p:nvPr>
        </p:nvSpPr>
        <p:spPr/>
        <p:txBody>
          <a:bodyPr/>
          <a:lstStyle/>
          <a:p>
            <a:r>
              <a:rPr kumimoji="1" lang="ja-JP" altLang="en-US" dirty="0"/>
              <a:t>バイアス除去</a:t>
            </a:r>
          </a:p>
        </p:txBody>
      </p:sp>
      <p:pic>
        <p:nvPicPr>
          <p:cNvPr id="3" name="Picture 2" descr="simple.png">
            <a:extLst>
              <a:ext uri="{FF2B5EF4-FFF2-40B4-BE49-F238E27FC236}">
                <a16:creationId xmlns:a16="http://schemas.microsoft.com/office/drawing/2014/main" id="{687513F4-FCB8-4448-82E1-F3934FCD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7632848" cy="508856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58795871-CD85-4A3D-9671-E865EA3B3C95}"/>
              </a:ext>
            </a:extLst>
          </p:cNvPr>
          <p:cNvCxnSpPr/>
          <p:nvPr/>
        </p:nvCxnSpPr>
        <p:spPr>
          <a:xfrm flipH="1" flipV="1">
            <a:off x="1475656" y="1628800"/>
            <a:ext cx="720080" cy="43204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F4A0240-2A18-4CCB-B88C-E92EA4C0021D}"/>
                  </a:ext>
                </a:extLst>
              </p:cNvPr>
              <p:cNvSpPr txBox="1"/>
              <p:nvPr/>
            </p:nvSpPr>
            <p:spPr>
              <a:xfrm>
                <a:off x="179512"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7F4A0240-2A18-4CCB-B88C-E92EA4C0021D}"/>
                  </a:ext>
                </a:extLst>
              </p:cNvPr>
              <p:cNvSpPr txBox="1">
                <a:spLocks noRot="1" noChangeAspect="1" noMove="1" noResize="1" noEditPoints="1" noAdjustHandles="1" noChangeArrowheads="1" noChangeShapeType="1" noTextEdit="1"/>
              </p:cNvSpPr>
              <p:nvPr/>
            </p:nvSpPr>
            <p:spPr>
              <a:xfrm>
                <a:off x="179512" y="314096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81D915-7AE2-4AB1-A817-DB24E957AEB9}"/>
                  </a:ext>
                </a:extLst>
              </p:cNvPr>
              <p:cNvSpPr txBox="1"/>
              <p:nvPr/>
            </p:nvSpPr>
            <p:spPr>
              <a:xfrm>
                <a:off x="4067944"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2581D915-7AE2-4AB1-A817-DB24E957AEB9}"/>
                  </a:ext>
                </a:extLst>
              </p:cNvPr>
              <p:cNvSpPr txBox="1">
                <a:spLocks noRot="1" noChangeAspect="1" noMove="1" noResize="1" noEditPoints="1" noAdjustHandles="1" noChangeArrowheads="1" noChangeShapeType="1" noTextEdit="1"/>
              </p:cNvSpPr>
              <p:nvPr/>
            </p:nvSpPr>
            <p:spPr>
              <a:xfrm>
                <a:off x="4067944" y="5661248"/>
                <a:ext cx="1174360" cy="67710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4CE9061B-0939-4670-AD57-B49F81ACC858}"/>
                  </a:ext>
                </a:extLst>
              </p:cNvPr>
              <p:cNvSpPr/>
              <p:nvPr/>
            </p:nvSpPr>
            <p:spPr>
              <a:xfrm>
                <a:off x="827584" y="6093296"/>
                <a:ext cx="1329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𝑁</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m:t>
                      </m:r>
                    </m:oMath>
                  </m:oMathPara>
                </a14:m>
                <a:endParaRPr lang="ja-JP" altLang="en-US" sz="2800"/>
              </a:p>
            </p:txBody>
          </p:sp>
        </mc:Choice>
        <mc:Fallback xmlns="">
          <p:sp>
            <p:nvSpPr>
              <p:cNvPr id="7" name="正方形/長方形 6">
                <a:extLst>
                  <a:ext uri="{FF2B5EF4-FFF2-40B4-BE49-F238E27FC236}">
                    <a16:creationId xmlns:a16="http://schemas.microsoft.com/office/drawing/2014/main" id="{4CE9061B-0939-4670-AD57-B49F81ACC858}"/>
                  </a:ext>
                </a:extLst>
              </p:cNvPr>
              <p:cNvSpPr>
                <a:spLocks noRot="1" noChangeAspect="1" noMove="1" noResize="1" noEditPoints="1" noAdjustHandles="1" noChangeArrowheads="1" noChangeShapeType="1" noTextEdit="1"/>
              </p:cNvSpPr>
              <p:nvPr/>
            </p:nvSpPr>
            <p:spPr>
              <a:xfrm>
                <a:off x="827584" y="6093296"/>
                <a:ext cx="1329146" cy="523220"/>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6708F-CE0E-4E61-ADEF-8EEE8BF95342}"/>
              </a:ext>
            </a:extLst>
          </p:cNvPr>
          <p:cNvCxnSpPr/>
          <p:nvPr/>
        </p:nvCxnSpPr>
        <p:spPr>
          <a:xfrm flipV="1">
            <a:off x="1475656" y="5589240"/>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58CC335-6B56-426A-822C-74311A4B1B1C}"/>
              </a:ext>
            </a:extLst>
          </p:cNvPr>
          <p:cNvSpPr txBox="1"/>
          <p:nvPr/>
        </p:nvSpPr>
        <p:spPr>
          <a:xfrm>
            <a:off x="2915816" y="1844824"/>
            <a:ext cx="6110968" cy="584775"/>
          </a:xfrm>
          <a:prstGeom prst="rect">
            <a:avLst/>
          </a:prstGeom>
          <a:solidFill>
            <a:schemeClr val="bg1"/>
          </a:solidFill>
          <a:ln>
            <a:solidFill>
              <a:schemeClr val="tx1"/>
            </a:solidFill>
          </a:ln>
        </p:spPr>
        <p:txBody>
          <a:bodyPr wrap="none" rtlCol="0">
            <a:spAutoFit/>
          </a:bodyPr>
          <a:lstStyle/>
          <a:p>
            <a:r>
              <a:rPr kumimoji="1" lang="en-US" altLang="ja-JP" sz="3200"/>
              <a:t>N</a:t>
            </a:r>
            <a:r>
              <a:rPr kumimoji="1" lang="ja-JP" altLang="en-US" sz="3200"/>
              <a:t>と</a:t>
            </a:r>
            <a:r>
              <a:rPr kumimoji="1" lang="en-US" altLang="ja-JP" sz="3200"/>
              <a:t>N-1</a:t>
            </a:r>
            <a:r>
              <a:rPr kumimoji="1" lang="ja-JP" altLang="en-US" sz="3200"/>
              <a:t>から</a:t>
            </a:r>
            <a:r>
              <a:rPr kumimoji="1" lang="en-US" altLang="ja-JP" sz="3200"/>
              <a:t>1/N</a:t>
            </a:r>
            <a:r>
              <a:rPr kumimoji="1" lang="ja-JP" altLang="en-US" sz="3200"/>
              <a:t>→</a:t>
            </a:r>
            <a:r>
              <a:rPr kumimoji="1" lang="en-US" altLang="ja-JP" sz="3200"/>
              <a:t>0</a:t>
            </a:r>
            <a:r>
              <a:rPr kumimoji="1" lang="ja-JP" altLang="en-US" sz="3200"/>
              <a:t>外挿を行った</a:t>
            </a:r>
          </a:p>
        </p:txBody>
      </p:sp>
    </p:spTree>
    <p:extLst>
      <p:ext uri="{BB962C8B-B14F-4D97-AF65-F5344CB8AC3E}">
        <p14:creationId xmlns:p14="http://schemas.microsoft.com/office/powerpoint/2010/main" val="2226659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EDE163-63B7-46C8-9C3E-E67876F1BD83}"/>
              </a:ext>
            </a:extLst>
          </p:cNvPr>
          <p:cNvSpPr>
            <a:spLocks noGrp="1"/>
          </p:cNvSpPr>
          <p:nvPr>
            <p:ph type="body" sz="quarter" idx="10"/>
          </p:nvPr>
        </p:nvSpPr>
        <p:spPr/>
        <p:txBody>
          <a:bodyPr/>
          <a:lstStyle/>
          <a:p>
            <a:r>
              <a:rPr lang="en-US" altLang="ja-JP" dirty="0"/>
              <a:t>Jackknife</a:t>
            </a:r>
            <a:r>
              <a:rPr lang="ja-JP" altLang="en-US" dirty="0"/>
              <a:t>リサンプリング</a:t>
            </a:r>
            <a:endParaRPr kumimoji="1" lang="ja-JP" altLang="en-US" dirty="0"/>
          </a:p>
        </p:txBody>
      </p:sp>
      <p:sp>
        <p:nvSpPr>
          <p:cNvPr id="3" name="正方形/長方形 2">
            <a:extLst>
              <a:ext uri="{FF2B5EF4-FFF2-40B4-BE49-F238E27FC236}">
                <a16:creationId xmlns:a16="http://schemas.microsoft.com/office/drawing/2014/main" id="{47253F20-CD23-4B67-BAB9-898164656945}"/>
              </a:ext>
            </a:extLst>
          </p:cNvPr>
          <p:cNvSpPr/>
          <p:nvPr/>
        </p:nvSpPr>
        <p:spPr>
          <a:xfrm>
            <a:off x="15476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A549FB6-8868-4B64-9CBC-70EA1D04C8CF}"/>
              </a:ext>
            </a:extLst>
          </p:cNvPr>
          <p:cNvSpPr/>
          <p:nvPr/>
        </p:nvSpPr>
        <p:spPr>
          <a:xfrm>
            <a:off x="22677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99BAC4C-DF43-436C-9B71-55868BD508CF}"/>
              </a:ext>
            </a:extLst>
          </p:cNvPr>
          <p:cNvSpPr/>
          <p:nvPr/>
        </p:nvSpPr>
        <p:spPr>
          <a:xfrm>
            <a:off x="29878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B6D6AD0-6189-465E-9241-2EEBE511DAC8}"/>
              </a:ext>
            </a:extLst>
          </p:cNvPr>
          <p:cNvSpPr/>
          <p:nvPr/>
        </p:nvSpPr>
        <p:spPr>
          <a:xfrm>
            <a:off x="37079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3F82E8-08D3-4FE8-927E-7095613698B0}"/>
              </a:ext>
            </a:extLst>
          </p:cNvPr>
          <p:cNvSpPr/>
          <p:nvPr/>
        </p:nvSpPr>
        <p:spPr>
          <a:xfrm>
            <a:off x="442798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204DD8-CA95-44F4-8BD8-F5F0AF6D6CBA}"/>
              </a:ext>
            </a:extLst>
          </p:cNvPr>
          <p:cNvSpPr/>
          <p:nvPr/>
        </p:nvSpPr>
        <p:spPr>
          <a:xfrm>
            <a:off x="51480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36C061-B519-415F-9F90-1B44AFB5BCB2}"/>
              </a:ext>
            </a:extLst>
          </p:cNvPr>
          <p:cNvSpPr/>
          <p:nvPr/>
        </p:nvSpPr>
        <p:spPr>
          <a:xfrm>
            <a:off x="58681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0F86B0B-2EE0-4C56-B4C9-907F0429F356}"/>
              </a:ext>
            </a:extLst>
          </p:cNvPr>
          <p:cNvSpPr/>
          <p:nvPr/>
        </p:nvSpPr>
        <p:spPr>
          <a:xfrm>
            <a:off x="65882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65F34DD-5729-45A5-96AB-954D33CFA003}"/>
              </a:ext>
            </a:extLst>
          </p:cNvPr>
          <p:cNvSpPr/>
          <p:nvPr/>
        </p:nvSpPr>
        <p:spPr>
          <a:xfrm>
            <a:off x="73083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A5AC8A8-D2C7-4D00-A144-9D8C0EBE1EC7}"/>
              </a:ext>
            </a:extLst>
          </p:cNvPr>
          <p:cNvSpPr/>
          <p:nvPr/>
        </p:nvSpPr>
        <p:spPr>
          <a:xfrm>
            <a:off x="8028384" y="227687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AC4064B-DD05-4CD3-8AC2-8EEF99AAAE3D}"/>
              </a:ext>
            </a:extLst>
          </p:cNvPr>
          <p:cNvSpPr txBox="1"/>
          <p:nvPr/>
        </p:nvSpPr>
        <p:spPr>
          <a:xfrm>
            <a:off x="1475656" y="1700808"/>
            <a:ext cx="3741730" cy="461665"/>
          </a:xfrm>
          <a:prstGeom prst="rect">
            <a:avLst/>
          </a:prstGeom>
          <a:noFill/>
        </p:spPr>
        <p:txBody>
          <a:bodyPr wrap="none" rtlCol="0">
            <a:spAutoFit/>
          </a:bodyPr>
          <a:lstStyle/>
          <a:p>
            <a:r>
              <a:rPr lang="en-US" altLang="ja-JP" sz="2400"/>
              <a:t>1</a:t>
            </a:r>
            <a:r>
              <a:rPr kumimoji="1" lang="ja-JP" altLang="en-US" sz="2400"/>
              <a:t>個のデータ</a:t>
            </a:r>
            <a:r>
              <a:rPr lang="ja-JP" altLang="en-US" sz="2400"/>
              <a:t>除外して計算</a:t>
            </a:r>
            <a:endParaRPr kumimoji="1" lang="ja-JP" altLang="en-US" sz="2400"/>
          </a:p>
        </p:txBody>
      </p:sp>
      <p:sp>
        <p:nvSpPr>
          <p:cNvPr id="14" name="テキスト ボックス 13">
            <a:extLst>
              <a:ext uri="{FF2B5EF4-FFF2-40B4-BE49-F238E27FC236}">
                <a16:creationId xmlns:a16="http://schemas.microsoft.com/office/drawing/2014/main" id="{ABEA34E7-353B-4A31-99EE-008766D473E5}"/>
              </a:ext>
            </a:extLst>
          </p:cNvPr>
          <p:cNvSpPr txBox="1"/>
          <p:nvPr/>
        </p:nvSpPr>
        <p:spPr>
          <a:xfrm>
            <a:off x="683568" y="980728"/>
            <a:ext cx="8186857" cy="461665"/>
          </a:xfrm>
          <a:prstGeom prst="rect">
            <a:avLst/>
          </a:prstGeom>
          <a:noFill/>
        </p:spPr>
        <p:txBody>
          <a:bodyPr wrap="none" rtlCol="0">
            <a:spAutoFit/>
          </a:bodyPr>
          <a:lstStyle/>
          <a:p>
            <a:r>
              <a:rPr kumimoji="1" lang="ja-JP" altLang="en-US" sz="2400"/>
              <a:t>せっかくのデータを捨てるのはもったいない</a:t>
            </a:r>
            <a:r>
              <a:rPr lang="ja-JP" altLang="en-US" sz="2400"/>
              <a:t>ので活用する</a:t>
            </a:r>
            <a:endParaRPr kumimoji="1" lang="en-US" altLang="ja-JP" sz="2400"/>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94D967D3-BCEB-47A3-B6F1-5C6711E93671}"/>
                  </a:ext>
                </a:extLst>
              </p:cNvPr>
              <p:cNvSpPr/>
              <p:nvPr/>
            </p:nvSpPr>
            <p:spPr>
              <a:xfrm>
                <a:off x="323528" y="213285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1</m:t>
                          </m:r>
                        </m:sup>
                      </m:sSubSup>
                    </m:oMath>
                  </m:oMathPara>
                </a14:m>
                <a:endParaRPr lang="ja-JP" altLang="en-US" sz="3200"/>
              </a:p>
            </p:txBody>
          </p:sp>
        </mc:Choice>
        <mc:Fallback xmlns="">
          <p:sp>
            <p:nvSpPr>
              <p:cNvPr id="15" name="正方形/長方形 14">
                <a:extLst>
                  <a:ext uri="{FF2B5EF4-FFF2-40B4-BE49-F238E27FC236}">
                    <a16:creationId xmlns:a16="http://schemas.microsoft.com/office/drawing/2014/main" id="{94D967D3-BCEB-47A3-B6F1-5C6711E93671}"/>
                  </a:ext>
                </a:extLst>
              </p:cNvPr>
              <p:cNvSpPr>
                <a:spLocks noRot="1" noChangeAspect="1" noMove="1" noResize="1" noEditPoints="1" noAdjustHandles="1" noChangeArrowheads="1" noChangeShapeType="1" noTextEdit="1"/>
              </p:cNvSpPr>
              <p:nvPr/>
            </p:nvSpPr>
            <p:spPr>
              <a:xfrm>
                <a:off x="323528" y="2132856"/>
                <a:ext cx="1196738" cy="590739"/>
              </a:xfrm>
              <a:prstGeom prst="rect">
                <a:avLst/>
              </a:prstGeom>
              <a:blipFill>
                <a:blip r:embed="rId2"/>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12A848A6-524D-4A9F-A1ED-CA157B5A2F9C}"/>
              </a:ext>
            </a:extLst>
          </p:cNvPr>
          <p:cNvSpPr/>
          <p:nvPr/>
        </p:nvSpPr>
        <p:spPr>
          <a:xfrm>
            <a:off x="15476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68AC3E1-AC0D-4527-B48D-3849E05FC1B1}"/>
              </a:ext>
            </a:extLst>
          </p:cNvPr>
          <p:cNvSpPr/>
          <p:nvPr/>
        </p:nvSpPr>
        <p:spPr>
          <a:xfrm>
            <a:off x="22677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EE3D1BC-375A-4FF7-B360-FC9C20862087}"/>
              </a:ext>
            </a:extLst>
          </p:cNvPr>
          <p:cNvSpPr/>
          <p:nvPr/>
        </p:nvSpPr>
        <p:spPr>
          <a:xfrm>
            <a:off x="29878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0B5EEEB-48A7-48CF-8103-AA65145A0AB5}"/>
              </a:ext>
            </a:extLst>
          </p:cNvPr>
          <p:cNvSpPr/>
          <p:nvPr/>
        </p:nvSpPr>
        <p:spPr>
          <a:xfrm>
            <a:off x="370790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8CE8D52-940E-4F59-B311-1E3F91A965B7}"/>
              </a:ext>
            </a:extLst>
          </p:cNvPr>
          <p:cNvSpPr/>
          <p:nvPr/>
        </p:nvSpPr>
        <p:spPr>
          <a:xfrm>
            <a:off x="44279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7E36512-F474-4977-BCDA-05805EFAC971}"/>
              </a:ext>
            </a:extLst>
          </p:cNvPr>
          <p:cNvSpPr/>
          <p:nvPr/>
        </p:nvSpPr>
        <p:spPr>
          <a:xfrm>
            <a:off x="51480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3D124CA-1DF7-4348-BF1D-2DE59E218994}"/>
              </a:ext>
            </a:extLst>
          </p:cNvPr>
          <p:cNvSpPr/>
          <p:nvPr/>
        </p:nvSpPr>
        <p:spPr>
          <a:xfrm>
            <a:off x="58681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994AED4-23E7-40EE-A89B-7F0B577A63DF}"/>
              </a:ext>
            </a:extLst>
          </p:cNvPr>
          <p:cNvSpPr/>
          <p:nvPr/>
        </p:nvSpPr>
        <p:spPr>
          <a:xfrm>
            <a:off x="65882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D5E2979-B6C1-423E-B881-C656A366C976}"/>
              </a:ext>
            </a:extLst>
          </p:cNvPr>
          <p:cNvSpPr/>
          <p:nvPr/>
        </p:nvSpPr>
        <p:spPr>
          <a:xfrm>
            <a:off x="80283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C663EEB-4594-46A0-AD2E-601A79CFA4E3}"/>
              </a:ext>
            </a:extLst>
          </p:cNvPr>
          <p:cNvSpPr/>
          <p:nvPr/>
        </p:nvSpPr>
        <p:spPr>
          <a:xfrm>
            <a:off x="7308304" y="335699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3DD8B112-C38F-472C-862A-D0F9DE7B3A27}"/>
                  </a:ext>
                </a:extLst>
              </p:cNvPr>
              <p:cNvSpPr/>
              <p:nvPr/>
            </p:nvSpPr>
            <p:spPr>
              <a:xfrm>
                <a:off x="323528" y="321297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2</m:t>
                          </m:r>
                        </m:sup>
                      </m:sSubSup>
                    </m:oMath>
                  </m:oMathPara>
                </a14:m>
                <a:endParaRPr lang="ja-JP" altLang="en-US" sz="3200"/>
              </a:p>
            </p:txBody>
          </p:sp>
        </mc:Choice>
        <mc:Fallback xmlns="">
          <p:sp>
            <p:nvSpPr>
              <p:cNvPr id="26" name="正方形/長方形 25">
                <a:extLst>
                  <a:ext uri="{FF2B5EF4-FFF2-40B4-BE49-F238E27FC236}">
                    <a16:creationId xmlns:a16="http://schemas.microsoft.com/office/drawing/2014/main" id="{3DD8B112-C38F-472C-862A-D0F9DE7B3A27}"/>
                  </a:ext>
                </a:extLst>
              </p:cNvPr>
              <p:cNvSpPr>
                <a:spLocks noRot="1" noChangeAspect="1" noMove="1" noResize="1" noEditPoints="1" noAdjustHandles="1" noChangeArrowheads="1" noChangeShapeType="1" noTextEdit="1"/>
              </p:cNvSpPr>
              <p:nvPr/>
            </p:nvSpPr>
            <p:spPr>
              <a:xfrm>
                <a:off x="323528" y="3212976"/>
                <a:ext cx="1196738" cy="590739"/>
              </a:xfrm>
              <a:prstGeom prst="rect">
                <a:avLst/>
              </a:prstGeom>
              <a:blipFill>
                <a:blip r:embed="rId3"/>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9A113FE-4558-4F42-B203-B10ED9F6A26F}"/>
              </a:ext>
            </a:extLst>
          </p:cNvPr>
          <p:cNvSpPr txBox="1"/>
          <p:nvPr/>
        </p:nvSpPr>
        <p:spPr>
          <a:xfrm>
            <a:off x="1475656" y="2852936"/>
            <a:ext cx="3570208" cy="461665"/>
          </a:xfrm>
          <a:prstGeom prst="rect">
            <a:avLst/>
          </a:prstGeom>
          <a:noFill/>
        </p:spPr>
        <p:txBody>
          <a:bodyPr wrap="none" rtlCol="0">
            <a:spAutoFit/>
          </a:bodyPr>
          <a:lstStyle/>
          <a:p>
            <a:r>
              <a:rPr lang="ja-JP" altLang="en-US" sz="2400"/>
              <a:t>別の</a:t>
            </a:r>
            <a:r>
              <a:rPr kumimoji="1" lang="ja-JP" altLang="en-US" sz="2400"/>
              <a:t>データ</a:t>
            </a:r>
            <a:r>
              <a:rPr lang="ja-JP" altLang="en-US" sz="2400"/>
              <a:t>除外して計算</a:t>
            </a:r>
            <a:endParaRPr kumimoji="1" lang="ja-JP" altLang="en-US" sz="2400"/>
          </a:p>
        </p:txBody>
      </p:sp>
      <p:sp>
        <p:nvSpPr>
          <p:cNvPr id="28" name="テキスト ボックス 27">
            <a:extLst>
              <a:ext uri="{FF2B5EF4-FFF2-40B4-BE49-F238E27FC236}">
                <a16:creationId xmlns:a16="http://schemas.microsoft.com/office/drawing/2014/main" id="{785AEFFA-BB3D-439F-BA11-A459FB7064D8}"/>
              </a:ext>
            </a:extLst>
          </p:cNvPr>
          <p:cNvSpPr txBox="1"/>
          <p:nvPr/>
        </p:nvSpPr>
        <p:spPr>
          <a:xfrm>
            <a:off x="4860032" y="3789040"/>
            <a:ext cx="461665" cy="784830"/>
          </a:xfrm>
          <a:prstGeom prst="rect">
            <a:avLst/>
          </a:prstGeom>
          <a:noFill/>
        </p:spPr>
        <p:txBody>
          <a:bodyPr vert="eaVert" wrap="none" rtlCol="0">
            <a:spAutoFit/>
          </a:bodyPr>
          <a:lstStyle/>
          <a:p>
            <a:r>
              <a:rPr lang="ja-JP" altLang="en-US"/>
              <a:t>・・・</a:t>
            </a:r>
            <a:endParaRPr kumimoji="1" lang="ja-JP" altLang="en-US"/>
          </a:p>
        </p:txBody>
      </p:sp>
      <p:sp>
        <p:nvSpPr>
          <p:cNvPr id="29" name="正方形/長方形 28">
            <a:extLst>
              <a:ext uri="{FF2B5EF4-FFF2-40B4-BE49-F238E27FC236}">
                <a16:creationId xmlns:a16="http://schemas.microsoft.com/office/drawing/2014/main" id="{53FE4C8E-8F5E-41EC-8ACD-E247812E2480}"/>
              </a:ext>
            </a:extLst>
          </p:cNvPr>
          <p:cNvSpPr/>
          <p:nvPr/>
        </p:nvSpPr>
        <p:spPr>
          <a:xfrm>
            <a:off x="22677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91A4089-DBB8-4338-9D89-16507CF80CA0}"/>
              </a:ext>
            </a:extLst>
          </p:cNvPr>
          <p:cNvSpPr/>
          <p:nvPr/>
        </p:nvSpPr>
        <p:spPr>
          <a:xfrm>
            <a:off x="29878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6105883-7953-4F0A-B150-2C3E78502832}"/>
              </a:ext>
            </a:extLst>
          </p:cNvPr>
          <p:cNvSpPr/>
          <p:nvPr/>
        </p:nvSpPr>
        <p:spPr>
          <a:xfrm>
            <a:off x="37079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B89EB47-B37A-445F-86AF-6DC39089ABF6}"/>
              </a:ext>
            </a:extLst>
          </p:cNvPr>
          <p:cNvSpPr/>
          <p:nvPr/>
        </p:nvSpPr>
        <p:spPr>
          <a:xfrm>
            <a:off x="44279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5D8BA7E-5658-4F02-9A77-8F3790A6BA28}"/>
              </a:ext>
            </a:extLst>
          </p:cNvPr>
          <p:cNvSpPr/>
          <p:nvPr/>
        </p:nvSpPr>
        <p:spPr>
          <a:xfrm>
            <a:off x="514806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100273E-4185-4FE9-B3F5-4F498C7F3864}"/>
              </a:ext>
            </a:extLst>
          </p:cNvPr>
          <p:cNvSpPr/>
          <p:nvPr/>
        </p:nvSpPr>
        <p:spPr>
          <a:xfrm>
            <a:off x="58681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B90A737-1103-4394-8351-3B9202C6C1EA}"/>
              </a:ext>
            </a:extLst>
          </p:cNvPr>
          <p:cNvSpPr/>
          <p:nvPr/>
        </p:nvSpPr>
        <p:spPr>
          <a:xfrm>
            <a:off x="65882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66AD439-6116-4905-842E-C87AB41FCB6F}"/>
              </a:ext>
            </a:extLst>
          </p:cNvPr>
          <p:cNvSpPr/>
          <p:nvPr/>
        </p:nvSpPr>
        <p:spPr>
          <a:xfrm>
            <a:off x="80283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6B6B75A2-33EE-43B7-B95B-4A12EE923E8E}"/>
              </a:ext>
            </a:extLst>
          </p:cNvPr>
          <p:cNvSpPr/>
          <p:nvPr/>
        </p:nvSpPr>
        <p:spPr>
          <a:xfrm>
            <a:off x="1547664" y="4581128"/>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FC387310-822C-44DB-BF8A-CA4241737CAC}"/>
                  </a:ext>
                </a:extLst>
              </p:cNvPr>
              <p:cNvSpPr/>
              <p:nvPr/>
            </p:nvSpPr>
            <p:spPr>
              <a:xfrm>
                <a:off x="323528" y="4437112"/>
                <a:ext cx="1196738" cy="59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𝑁</m:t>
                          </m:r>
                        </m:sup>
                      </m:sSubSup>
                    </m:oMath>
                  </m:oMathPara>
                </a14:m>
                <a:endParaRPr lang="ja-JP" altLang="en-US" sz="3200"/>
              </a:p>
            </p:txBody>
          </p:sp>
        </mc:Choice>
        <mc:Fallback xmlns="">
          <p:sp>
            <p:nvSpPr>
              <p:cNvPr id="38" name="正方形/長方形 37">
                <a:extLst>
                  <a:ext uri="{FF2B5EF4-FFF2-40B4-BE49-F238E27FC236}">
                    <a16:creationId xmlns:a16="http://schemas.microsoft.com/office/drawing/2014/main" id="{FC387310-822C-44DB-BF8A-CA4241737CAC}"/>
                  </a:ext>
                </a:extLst>
              </p:cNvPr>
              <p:cNvSpPr>
                <a:spLocks noRot="1" noChangeAspect="1" noMove="1" noResize="1" noEditPoints="1" noAdjustHandles="1" noChangeArrowheads="1" noChangeShapeType="1" noTextEdit="1"/>
              </p:cNvSpPr>
              <p:nvPr/>
            </p:nvSpPr>
            <p:spPr>
              <a:xfrm>
                <a:off x="323528" y="4437112"/>
                <a:ext cx="1196738" cy="592085"/>
              </a:xfrm>
              <a:prstGeom prst="rect">
                <a:avLst/>
              </a:prstGeom>
              <a:blipFill>
                <a:blip r:embed="rId4"/>
                <a:stretch>
                  <a:fillRect/>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2271D5F-F038-4C77-BE34-78CE96A1C905}"/>
              </a:ext>
            </a:extLst>
          </p:cNvPr>
          <p:cNvSpPr/>
          <p:nvPr/>
        </p:nvSpPr>
        <p:spPr>
          <a:xfrm>
            <a:off x="73083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B7BE1014-DCA4-4582-9FCA-05EEE71EACC8}"/>
                  </a:ext>
                </a:extLst>
              </p:cNvPr>
              <p:cNvSpPr/>
              <p:nvPr/>
            </p:nvSpPr>
            <p:spPr>
              <a:xfrm>
                <a:off x="323528" y="5301208"/>
                <a:ext cx="3734356" cy="11235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𝑈</m:t>
                          </m:r>
                        </m:e>
                        <m:sub>
                          <m:r>
                            <a:rPr lang="en-US" altLang="ja-JP" sz="3200" b="0" i="1" smtClean="0">
                              <a:latin typeface="Cambria Math" panose="02040503050406030204" pitchFamily="18" charset="0"/>
                            </a:rPr>
                            <m:t>𝑁</m:t>
                          </m:r>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𝑁</m:t>
                          </m:r>
                        </m:den>
                      </m:f>
                      <m:nary>
                        <m:naryPr>
                          <m:chr m:val="∑"/>
                          <m:limLoc m:val="subSup"/>
                          <m:supHide m:val="on"/>
                          <m:ctrlPr>
                            <a:rPr lang="en-US" altLang="ja-JP" sz="3200" b="0" i="1" smtClean="0">
                              <a:latin typeface="Cambria Math" panose="02040503050406030204" pitchFamily="18" charset="0"/>
                            </a:rPr>
                          </m:ctrlPr>
                        </m:naryPr>
                        <m:sub>
                          <m:r>
                            <m:rPr>
                              <m:brk m:alnAt="9"/>
                            </m:rPr>
                            <a:rPr lang="en-US" altLang="ja-JP" sz="3200" b="0" i="1" smtClean="0">
                              <a:latin typeface="Cambria Math" panose="02040503050406030204" pitchFamily="18" charset="0"/>
                            </a:rPr>
                            <m:t>𝑖</m:t>
                          </m:r>
                        </m:sub>
                        <m:sup/>
                        <m:e>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𝑖</m:t>
                              </m:r>
                            </m:sup>
                          </m:sSubSup>
                        </m:e>
                      </m:nary>
                    </m:oMath>
                  </m:oMathPara>
                </a14:m>
                <a:endParaRPr lang="ja-JP" altLang="en-US" sz="3200"/>
              </a:p>
            </p:txBody>
          </p:sp>
        </mc:Choice>
        <mc:Fallback xmlns="">
          <p:sp>
            <p:nvSpPr>
              <p:cNvPr id="40" name="正方形/長方形 39">
                <a:extLst>
                  <a:ext uri="{FF2B5EF4-FFF2-40B4-BE49-F238E27FC236}">
                    <a16:creationId xmlns:a16="http://schemas.microsoft.com/office/drawing/2014/main" id="{B7BE1014-DCA4-4582-9FCA-05EEE71EACC8}"/>
                  </a:ext>
                </a:extLst>
              </p:cNvPr>
              <p:cNvSpPr>
                <a:spLocks noRot="1" noChangeAspect="1" noMove="1" noResize="1" noEditPoints="1" noAdjustHandles="1" noChangeArrowheads="1" noChangeShapeType="1" noTextEdit="1"/>
              </p:cNvSpPr>
              <p:nvPr/>
            </p:nvSpPr>
            <p:spPr>
              <a:xfrm>
                <a:off x="323528" y="5301208"/>
                <a:ext cx="3734356" cy="1123577"/>
              </a:xfrm>
              <a:prstGeom prst="rect">
                <a:avLst/>
              </a:prstGeom>
              <a:blipFill>
                <a:blip r:embed="rId5"/>
                <a:stretch>
                  <a:fillRect/>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9232B65E-84D9-40E4-AFBE-986A46EE28A9}"/>
              </a:ext>
            </a:extLst>
          </p:cNvPr>
          <p:cNvSpPr txBox="1"/>
          <p:nvPr/>
        </p:nvSpPr>
        <p:spPr>
          <a:xfrm>
            <a:off x="4283968" y="5517232"/>
            <a:ext cx="4701928" cy="707886"/>
          </a:xfrm>
          <a:prstGeom prst="rect">
            <a:avLst/>
          </a:prstGeom>
          <a:noFill/>
        </p:spPr>
        <p:txBody>
          <a:bodyPr wrap="none" rtlCol="0">
            <a:spAutoFit/>
          </a:bodyPr>
          <a:lstStyle/>
          <a:p>
            <a:r>
              <a:rPr kumimoji="1" lang="ja-JP" altLang="en-US" sz="2000"/>
              <a:t>精度の</a:t>
            </a:r>
            <a:r>
              <a:rPr lang="ja-JP" altLang="en-US" sz="2000"/>
              <a:t>高い</a:t>
            </a:r>
            <a:r>
              <a:rPr kumimoji="1" lang="ja-JP" altLang="en-US" sz="2000"/>
              <a:t>「</a:t>
            </a:r>
            <a:r>
              <a:rPr kumimoji="1" lang="en-US" altLang="ja-JP" sz="2000"/>
              <a:t>N-1</a:t>
            </a:r>
            <a:r>
              <a:rPr kumimoji="1" lang="ja-JP" altLang="en-US" sz="2000"/>
              <a:t>個のデータの推定量」</a:t>
            </a:r>
            <a:endParaRPr kumimoji="1" lang="en-US" altLang="ja-JP" sz="2000"/>
          </a:p>
          <a:p>
            <a:r>
              <a:rPr lang="ja-JP" altLang="en-US" sz="2000"/>
              <a:t>が得られる</a:t>
            </a:r>
            <a:endParaRPr lang="en-US" altLang="ja-JP" sz="2000"/>
          </a:p>
        </p:txBody>
      </p:sp>
    </p:spTree>
    <p:extLst>
      <p:ext uri="{BB962C8B-B14F-4D97-AF65-F5344CB8AC3E}">
        <p14:creationId xmlns:p14="http://schemas.microsoft.com/office/powerpoint/2010/main" val="662483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3751E7-28C7-4563-AE35-A46700556E5B}"/>
              </a:ext>
            </a:extLst>
          </p:cNvPr>
          <p:cNvSpPr>
            <a:spLocks noGrp="1"/>
          </p:cNvSpPr>
          <p:nvPr>
            <p:ph type="body" sz="quarter" idx="10"/>
          </p:nvPr>
        </p:nvSpPr>
        <p:spPr/>
        <p:txBody>
          <a:bodyPr/>
          <a:lstStyle/>
          <a:p>
            <a:r>
              <a:rPr lang="en-US" altLang="ja-JP" dirty="0"/>
              <a:t>Jackknife</a:t>
            </a:r>
            <a:r>
              <a:rPr lang="ja-JP" altLang="en-US" dirty="0"/>
              <a:t>リサンプリング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9C7E1FC-AF53-44D1-B7A9-491941A6962F}"/>
                  </a:ext>
                </a:extLst>
              </p:cNvPr>
              <p:cNvSpPr txBox="1"/>
              <p:nvPr/>
            </p:nvSpPr>
            <p:spPr>
              <a:xfrm>
                <a:off x="323528"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D9C7E1FC-AF53-44D1-B7A9-491941A6962F}"/>
                  </a:ext>
                </a:extLst>
              </p:cNvPr>
              <p:cNvSpPr txBox="1">
                <a:spLocks noRot="1" noChangeAspect="1" noMove="1" noResize="1" noEditPoints="1" noAdjustHandles="1" noChangeArrowheads="1" noChangeShapeType="1" noTextEdit="1"/>
              </p:cNvSpPr>
              <p:nvPr/>
            </p:nvSpPr>
            <p:spPr>
              <a:xfrm>
                <a:off x="323528" y="3140968"/>
                <a:ext cx="856195" cy="677108"/>
              </a:xfrm>
              <a:prstGeom prst="rect">
                <a:avLst/>
              </a:prstGeom>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CC5278FD-8490-431B-8C07-419F58C2F224}"/>
              </a:ext>
            </a:extLst>
          </p:cNvPr>
          <p:cNvPicPr>
            <a:picLocks noChangeAspect="1"/>
          </p:cNvPicPr>
          <p:nvPr/>
        </p:nvPicPr>
        <p:blipFill>
          <a:blip r:embed="rId3"/>
          <a:stretch>
            <a:fillRect/>
          </a:stretch>
        </p:blipFill>
        <p:spPr>
          <a:xfrm>
            <a:off x="1115616" y="908720"/>
            <a:ext cx="7056784" cy="5090817"/>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2F78E1-9A00-42B5-A600-5AF791B46359}"/>
                  </a:ext>
                </a:extLst>
              </p:cNvPr>
              <p:cNvSpPr txBox="1"/>
              <p:nvPr/>
            </p:nvSpPr>
            <p:spPr>
              <a:xfrm>
                <a:off x="4211960" y="5949280"/>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5B2F78E1-9A00-42B5-A600-5AF791B46359}"/>
                  </a:ext>
                </a:extLst>
              </p:cNvPr>
              <p:cNvSpPr txBox="1">
                <a:spLocks noRot="1" noChangeAspect="1" noMove="1" noResize="1" noEditPoints="1" noAdjustHandles="1" noChangeArrowheads="1" noChangeShapeType="1" noTextEdit="1"/>
              </p:cNvSpPr>
              <p:nvPr/>
            </p:nvSpPr>
            <p:spPr>
              <a:xfrm>
                <a:off x="4211960" y="5949280"/>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A25E6FC-7E4C-4C4D-A496-BAF4AA8CFDD8}"/>
              </a:ext>
            </a:extLst>
          </p:cNvPr>
          <p:cNvSpPr txBox="1"/>
          <p:nvPr/>
        </p:nvSpPr>
        <p:spPr>
          <a:xfrm>
            <a:off x="8028384" y="980728"/>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E8E1D674-2F4C-400C-9F44-CF82B27AB0AB}"/>
              </a:ext>
            </a:extLst>
          </p:cNvPr>
          <p:cNvCxnSpPr>
            <a:stCxn id="6" idx="1"/>
          </p:cNvCxnSpPr>
          <p:nvPr/>
        </p:nvCxnSpPr>
        <p:spPr>
          <a:xfrm flipH="1">
            <a:off x="7740352" y="1242338"/>
            <a:ext cx="28803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19588E6-5185-4CEA-AC61-C6C0E7D86951}"/>
              </a:ext>
            </a:extLst>
          </p:cNvPr>
          <p:cNvSpPr txBox="1"/>
          <p:nvPr/>
        </p:nvSpPr>
        <p:spPr>
          <a:xfrm>
            <a:off x="3419872" y="4437112"/>
            <a:ext cx="2376264" cy="523220"/>
          </a:xfrm>
          <a:prstGeom prst="rect">
            <a:avLst/>
          </a:prstGeom>
          <a:noFill/>
        </p:spPr>
        <p:txBody>
          <a:bodyPr wrap="square" rtlCol="0">
            <a:spAutoFit/>
          </a:bodyPr>
          <a:lstStyle/>
          <a:p>
            <a:r>
              <a:rPr lang="ja-JP" altLang="en-US" sz="2800"/>
              <a:t>単純な推定値</a:t>
            </a:r>
            <a:endParaRPr kumimoji="1" lang="ja-JP" altLang="en-US" sz="2800"/>
          </a:p>
        </p:txBody>
      </p:sp>
      <p:cxnSp>
        <p:nvCxnSpPr>
          <p:cNvPr id="9" name="直線矢印コネクタ 8">
            <a:extLst>
              <a:ext uri="{FF2B5EF4-FFF2-40B4-BE49-F238E27FC236}">
                <a16:creationId xmlns:a16="http://schemas.microsoft.com/office/drawing/2014/main" id="{B9581DEB-0BDC-4DF7-9C6C-900E8D11D39C}"/>
              </a:ext>
            </a:extLst>
          </p:cNvPr>
          <p:cNvCxnSpPr/>
          <p:nvPr/>
        </p:nvCxnSpPr>
        <p:spPr>
          <a:xfrm flipV="1">
            <a:off x="4572000" y="3573016"/>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6347855-258F-44CD-8FB5-97B4185BC371}"/>
              </a:ext>
            </a:extLst>
          </p:cNvPr>
          <p:cNvSpPr txBox="1"/>
          <p:nvPr/>
        </p:nvSpPr>
        <p:spPr>
          <a:xfrm>
            <a:off x="3635896" y="1988840"/>
            <a:ext cx="5040560" cy="523220"/>
          </a:xfrm>
          <a:prstGeom prst="rect">
            <a:avLst/>
          </a:prstGeom>
          <a:solidFill>
            <a:schemeClr val="bg1"/>
          </a:solidFill>
        </p:spPr>
        <p:txBody>
          <a:bodyPr wrap="square" rtlCol="0">
            <a:spAutoFit/>
          </a:bodyPr>
          <a:lstStyle/>
          <a:p>
            <a:r>
              <a:rPr kumimoji="1" lang="en-US" altLang="ja-JP" sz="2800"/>
              <a:t>Jackknife</a:t>
            </a:r>
            <a:r>
              <a:rPr kumimoji="1" lang="ja-JP" altLang="en-US" sz="2800"/>
              <a:t>によるバイアス除去</a:t>
            </a:r>
          </a:p>
        </p:txBody>
      </p:sp>
      <p:cxnSp>
        <p:nvCxnSpPr>
          <p:cNvPr id="11" name="直線矢印コネクタ 10">
            <a:extLst>
              <a:ext uri="{FF2B5EF4-FFF2-40B4-BE49-F238E27FC236}">
                <a16:creationId xmlns:a16="http://schemas.microsoft.com/office/drawing/2014/main" id="{A3A2E33B-0501-4A0D-A6A4-32139C3CD3E6}"/>
              </a:ext>
            </a:extLst>
          </p:cNvPr>
          <p:cNvCxnSpPr/>
          <p:nvPr/>
        </p:nvCxnSpPr>
        <p:spPr>
          <a:xfrm flipV="1">
            <a:off x="457200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577B520F-424F-47AD-8D06-9845D3E44E12}"/>
                  </a:ext>
                </a:extLst>
              </p:cNvPr>
              <p:cNvSpPr/>
              <p:nvPr/>
            </p:nvSpPr>
            <p:spPr>
              <a:xfrm>
                <a:off x="4572000" y="2420888"/>
                <a:ext cx="34113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𝑁</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en-US" altLang="ja-JP" sz="2800" i="1">
                          <a:latin typeface="Cambria Math" panose="02040503050406030204" pitchFamily="18" charset="0"/>
                        </a:rPr>
                        <m:t>−(</m:t>
                      </m:r>
                      <m:r>
                        <a:rPr lang="en-US" altLang="ja-JP" sz="2800" i="1">
                          <a:latin typeface="Cambria Math" panose="02040503050406030204" pitchFamily="18" charset="0"/>
                        </a:rPr>
                        <m:t>𝑁</m:t>
                      </m:r>
                      <m:r>
                        <a:rPr lang="en-US" altLang="ja-JP" sz="2800" i="1">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r>
                            <a:rPr lang="en-US" altLang="ja-JP" sz="2800" i="1">
                              <a:latin typeface="Cambria Math" panose="02040503050406030204" pitchFamily="18" charset="0"/>
                            </a:rPr>
                            <m:t>−1</m:t>
                          </m:r>
                        </m:sub>
                      </m:sSub>
                    </m:oMath>
                  </m:oMathPara>
                </a14:m>
                <a:endParaRPr lang="ja-JP" altLang="en-US" sz="2800"/>
              </a:p>
            </p:txBody>
          </p:sp>
        </mc:Choice>
        <mc:Fallback xmlns="">
          <p:sp>
            <p:nvSpPr>
              <p:cNvPr id="12" name="正方形/長方形 11">
                <a:extLst>
                  <a:ext uri="{FF2B5EF4-FFF2-40B4-BE49-F238E27FC236}">
                    <a16:creationId xmlns:a16="http://schemas.microsoft.com/office/drawing/2014/main" id="{577B520F-424F-47AD-8D06-9845D3E44E12}"/>
                  </a:ext>
                </a:extLst>
              </p:cNvPr>
              <p:cNvSpPr>
                <a:spLocks noRot="1" noChangeAspect="1" noMove="1" noResize="1" noEditPoints="1" noAdjustHandles="1" noChangeArrowheads="1" noChangeShapeType="1" noTextEdit="1"/>
              </p:cNvSpPr>
              <p:nvPr/>
            </p:nvSpPr>
            <p:spPr>
              <a:xfrm>
                <a:off x="4572000" y="2420888"/>
                <a:ext cx="3411318"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CF061EAA-C59A-400F-8A46-D4C6B14976CA}"/>
                  </a:ext>
                </a:extLst>
              </p:cNvPr>
              <p:cNvSpPr/>
              <p:nvPr/>
            </p:nvSpPr>
            <p:spPr>
              <a:xfrm>
                <a:off x="4211960" y="4869160"/>
                <a:ext cx="728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m:oMathPara>
                </a14:m>
                <a:endParaRPr lang="ja-JP" altLang="en-US" sz="2800"/>
              </a:p>
            </p:txBody>
          </p:sp>
        </mc:Choice>
        <mc:Fallback xmlns="">
          <p:sp>
            <p:nvSpPr>
              <p:cNvPr id="13" name="正方形/長方形 12">
                <a:extLst>
                  <a:ext uri="{FF2B5EF4-FFF2-40B4-BE49-F238E27FC236}">
                    <a16:creationId xmlns:a16="http://schemas.microsoft.com/office/drawing/2014/main" id="{CF061EAA-C59A-400F-8A46-D4C6B14976CA}"/>
                  </a:ext>
                </a:extLst>
              </p:cNvPr>
              <p:cNvSpPr>
                <a:spLocks noRot="1" noChangeAspect="1" noMove="1" noResize="1" noEditPoints="1" noAdjustHandles="1" noChangeArrowheads="1" noChangeShapeType="1" noTextEdit="1"/>
              </p:cNvSpPr>
              <p:nvPr/>
            </p:nvSpPr>
            <p:spPr>
              <a:xfrm>
                <a:off x="4211960" y="4869160"/>
                <a:ext cx="728789" cy="52322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678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65AC76-87F2-4877-A220-C87A331C844C}"/>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290439D3-F922-4BB3-9D65-AB356CE4F441}"/>
              </a:ext>
            </a:extLst>
          </p:cNvPr>
          <p:cNvSpPr txBox="1"/>
          <p:nvPr/>
        </p:nvSpPr>
        <p:spPr>
          <a:xfrm>
            <a:off x="107504" y="1268760"/>
            <a:ext cx="8712968"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母集団の何かを推定する量を</a:t>
            </a:r>
            <a:r>
              <a:rPr kumimoji="1" lang="ja-JP" altLang="en-US" sz="2400" dirty="0">
                <a:solidFill>
                  <a:srgbClr val="FF0000"/>
                </a:solidFill>
              </a:rPr>
              <a:t>推定量</a:t>
            </a:r>
            <a:r>
              <a:rPr kumimoji="1" lang="en-US" altLang="ja-JP" sz="2400" dirty="0">
                <a:solidFill>
                  <a:srgbClr val="FF0000"/>
                </a:solidFill>
              </a:rPr>
              <a:t>(estimator)</a:t>
            </a:r>
            <a:r>
              <a:rPr kumimoji="1" lang="ja-JP" altLang="en-US" sz="2400" dirty="0"/>
              <a:t>と呼ぶ</a:t>
            </a:r>
            <a:endParaRPr kumimoji="1" lang="en-US" altLang="ja-JP" sz="2400" dirty="0"/>
          </a:p>
          <a:p>
            <a:pPr marL="457200" indent="-457200">
              <a:buFont typeface="Arial" panose="020B0604020202020204" pitchFamily="34" charset="0"/>
              <a:buChar char="•"/>
            </a:pPr>
            <a:r>
              <a:rPr lang="ja-JP" altLang="en-US" sz="2400" dirty="0"/>
              <a:t>誤差には統計誤差と系統誤差</a:t>
            </a:r>
            <a:r>
              <a:rPr lang="en-US" altLang="ja-JP" sz="2400" dirty="0"/>
              <a:t>(</a:t>
            </a:r>
            <a:r>
              <a:rPr lang="ja-JP" altLang="en-US" sz="2400" dirty="0"/>
              <a:t>バイアス</a:t>
            </a:r>
            <a:r>
              <a:rPr lang="en-US" altLang="ja-JP" sz="2400" dirty="0"/>
              <a:t>)</a:t>
            </a:r>
            <a:r>
              <a:rPr lang="ja-JP" altLang="en-US" sz="2400" dirty="0"/>
              <a:t>がある</a:t>
            </a:r>
            <a:endParaRPr lang="en-US" altLang="ja-JP" sz="2400" dirty="0"/>
          </a:p>
          <a:p>
            <a:pPr marL="457200" indent="-457200">
              <a:buFont typeface="Arial" panose="020B0604020202020204" pitchFamily="34" charset="0"/>
              <a:buChar char="•"/>
            </a:pPr>
            <a:r>
              <a:rPr lang="ja-JP" altLang="en-US" sz="2400" dirty="0"/>
              <a:t>その期待値が母集団の期待値に一致する量</a:t>
            </a:r>
            <a:r>
              <a:rPr lang="en-US" altLang="ja-JP" sz="2400" dirty="0"/>
              <a:t>(</a:t>
            </a:r>
            <a:r>
              <a:rPr lang="ja-JP" altLang="en-US" sz="2400" dirty="0"/>
              <a:t>バイアスが無い量</a:t>
            </a:r>
            <a:r>
              <a:rPr lang="en-US" altLang="ja-JP" sz="2400" dirty="0"/>
              <a:t>)</a:t>
            </a:r>
            <a:r>
              <a:rPr lang="ja-JP" altLang="en-US" sz="2400" dirty="0"/>
              <a:t>を</a:t>
            </a:r>
            <a:r>
              <a:rPr lang="ja-JP" altLang="en-US" sz="2400" dirty="0">
                <a:solidFill>
                  <a:srgbClr val="FF0000"/>
                </a:solidFill>
              </a:rPr>
              <a:t>不偏推定量</a:t>
            </a:r>
            <a:r>
              <a:rPr lang="en-US" altLang="ja-JP" sz="2400" dirty="0">
                <a:solidFill>
                  <a:srgbClr val="FF0000"/>
                </a:solidFill>
              </a:rPr>
              <a:t>(unbiased estimator)</a:t>
            </a:r>
            <a:r>
              <a:rPr lang="ja-JP" altLang="en-US" sz="2400" dirty="0"/>
              <a:t>と呼ぶ</a:t>
            </a:r>
            <a:endParaRPr lang="en-US" altLang="ja-JP" sz="2400" dirty="0"/>
          </a:p>
          <a:p>
            <a:pPr marL="457200" indent="-457200">
              <a:buFont typeface="Arial" panose="020B0604020202020204" pitchFamily="34" charset="0"/>
              <a:buChar char="•"/>
            </a:pPr>
            <a:r>
              <a:rPr lang="ja-JP" altLang="en-US" sz="2400" dirty="0"/>
              <a:t>期待値の関数の単純な推定は不偏推定量を与えない</a:t>
            </a:r>
            <a:endParaRPr lang="en-US" altLang="ja-JP" sz="2400" dirty="0"/>
          </a:p>
          <a:p>
            <a:pPr marL="457200" indent="-457200">
              <a:buFont typeface="Arial" panose="020B0604020202020204" pitchFamily="34" charset="0"/>
              <a:buChar char="•"/>
            </a:pPr>
            <a:r>
              <a:rPr lang="ja-JP" altLang="en-US" sz="2400" dirty="0"/>
              <a:t>リサンプリングによりバイアスを除去できる</a:t>
            </a:r>
            <a:endParaRPr lang="en-US" altLang="ja-JP" sz="2400" dirty="0"/>
          </a:p>
          <a:p>
            <a:pPr marL="457200" indent="-457200">
              <a:buFont typeface="Arial" panose="020B0604020202020204" pitchFamily="34" charset="0"/>
              <a:buChar char="•"/>
            </a:pPr>
            <a:r>
              <a:rPr lang="en-US" altLang="ja-JP" sz="2400" dirty="0"/>
              <a:t>Jackknife</a:t>
            </a:r>
            <a:r>
              <a:rPr lang="ja-JP" altLang="en-US" sz="2400" dirty="0"/>
              <a:t>法はリサンプリング法の一種</a:t>
            </a:r>
            <a:endParaRPr lang="en-US" altLang="ja-JP" sz="2400" dirty="0"/>
          </a:p>
        </p:txBody>
      </p:sp>
    </p:spTree>
    <p:extLst>
      <p:ext uri="{BB962C8B-B14F-4D97-AF65-F5344CB8AC3E}">
        <p14:creationId xmlns:p14="http://schemas.microsoft.com/office/powerpoint/2010/main" val="174763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4611</TotalTime>
  <Words>3568</Words>
  <Application>Microsoft Office PowerPoint</Application>
  <PresentationFormat>画面に合わせる (4:3)</PresentationFormat>
  <Paragraphs>504</Paragraphs>
  <Slides>64</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64</vt:i4>
      </vt:variant>
    </vt:vector>
  </HeadingPairs>
  <TitlesOfParts>
    <vt:vector size="71" baseType="lpstr">
      <vt:lpstr>40</vt: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800</cp:revision>
  <dcterms:created xsi:type="dcterms:W3CDTF">2019-01-02T05:23:01Z</dcterms:created>
  <dcterms:modified xsi:type="dcterms:W3CDTF">2022-04-07T15:53:20Z</dcterms:modified>
</cp:coreProperties>
</file>