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7"/>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5" r:id="rId28"/>
    <p:sldId id="362" r:id="rId29"/>
    <p:sldId id="366" r:id="rId30"/>
    <p:sldId id="367" r:id="rId31"/>
    <p:sldId id="368" r:id="rId32"/>
    <p:sldId id="369" r:id="rId33"/>
    <p:sldId id="370" r:id="rId34"/>
    <p:sldId id="371" r:id="rId35"/>
    <p:sldId id="372" r:id="rId36"/>
    <p:sldId id="373" r:id="rId37"/>
    <p:sldId id="376" r:id="rId38"/>
    <p:sldId id="374" r:id="rId39"/>
    <p:sldId id="377" r:id="rId40"/>
    <p:sldId id="375"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0000"/>
    <a:srgbClr val="F2F2F2"/>
    <a:srgbClr val="FFCCFF"/>
    <a:srgbClr val="CCE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63" d="100"/>
          <a:sy n="63" d="100"/>
        </p:scale>
        <p:origin x="12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85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0.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 Id="rId4" Type="http://schemas.openxmlformats.org/officeDocument/2006/relationships/image" Target="../media/image143.png"/></Relationships>
</file>

<file path=ppt/slides/_rels/slide4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4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1.xml"/><Relationship Id="rId4" Type="http://schemas.openxmlformats.org/officeDocument/2006/relationships/image" Target="../media/image157.png"/></Relationships>
</file>

<file path=ppt/slides/_rels/slide5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5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5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a:t>a priori</a:t>
            </a:r>
            <a:r>
              <a:rPr kumimoji="1" lang="ja-JP" altLang="en-US" sz="2800"/>
              <a:t>な量</a:t>
            </a:r>
            <a:endParaRPr kumimoji="1" lang="en-US" altLang="ja-JP" sz="280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a:t>(</a:t>
            </a:r>
            <a:r>
              <a:rPr kumimoji="1" lang="ja-JP" altLang="en-US"/>
              <a:t>規格化</a:t>
            </a:r>
            <a:r>
              <a:rPr lang="ja-JP" altLang="en-US"/>
              <a:t>条件</a:t>
            </a:r>
            <a:r>
              <a:rPr kumimoji="1" lang="ja-JP" altLang="en-US"/>
              <a:t>から決まる</a:t>
            </a:r>
            <a:r>
              <a:rPr kumimoji="1" lang="en-US" altLang="ja-JP"/>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a:t>
            </a:r>
            <a:r>
              <a:rPr lang="ja-JP" altLang="en-US" sz="2800"/>
              <a:t>圧力制御アルゴリズム</a:t>
            </a:r>
            <a:endParaRPr lang="en-US" altLang="ja-JP" sz="2800"/>
          </a:p>
          <a:p>
            <a:pPr marL="571500" indent="-571500">
              <a:buFont typeface="Arial" panose="020B0604020202020204" pitchFamily="34" charset="0"/>
              <a:buChar char="•"/>
            </a:pPr>
            <a:r>
              <a:rPr lang="ja-JP" altLang="en-US" sz="2800">
                <a:solidFill>
                  <a:srgbClr val="FF0000"/>
                </a:solidFill>
              </a:rPr>
              <a:t>温度や圧力といった物理量の定義が、必ずしも自明ではないということを知る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xmlns="">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xmlns="">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xmlns="">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xmlns="">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xmlns="">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𝛽</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xmlns="">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a:t>3</a:t>
            </a:r>
            <a:r>
              <a:rPr kumimoji="1" lang="ja-JP" altLang="en-US" sz="2400"/>
              <a:t>次元多粒子系の場合</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a:t>(</a:t>
            </a:r>
            <a:r>
              <a:rPr kumimoji="1" lang="ja-JP" altLang="en-US" sz="2400"/>
              <a:t>解析力学における</a:t>
            </a:r>
            <a:r>
              <a:rPr kumimoji="1" lang="en-US" altLang="ja-JP" sz="240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C8B2C5-A442-D94F-BC25-E7C2A4F26EFD}"/>
              </a:ext>
            </a:extLst>
          </p:cNvPr>
          <p:cNvSpPr>
            <a:spLocks noGrp="1"/>
          </p:cNvSpPr>
          <p:nvPr>
            <p:ph type="body" sz="quarter" idx="10"/>
          </p:nvPr>
        </p:nvSpPr>
        <p:spPr/>
        <p:txBody>
          <a:bodyPr/>
          <a:lstStyle/>
          <a:p>
            <a:r>
              <a:rPr lang="ja-JP" altLang="en-US"/>
              <a:t>カノニカル分布と温度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0475C72-09F0-B27E-E902-4B073314F89E}"/>
                  </a:ext>
                </a:extLst>
              </p:cNvPr>
              <p:cNvSpPr txBox="1"/>
              <p:nvPr/>
            </p:nvSpPr>
            <p:spPr>
              <a:xfrm>
                <a:off x="2915816" y="1988840"/>
                <a:ext cx="2880660"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0475C72-09F0-B27E-E902-4B073314F89E}"/>
                  </a:ext>
                </a:extLst>
              </p:cNvPr>
              <p:cNvSpPr txBox="1">
                <a:spLocks noRot="1" noChangeAspect="1" noMove="1" noResize="1" noEditPoints="1" noAdjustHandles="1" noChangeArrowheads="1" noChangeShapeType="1" noTextEdit="1"/>
              </p:cNvSpPr>
              <p:nvPr/>
            </p:nvSpPr>
            <p:spPr>
              <a:xfrm>
                <a:off x="2915816" y="1988840"/>
                <a:ext cx="2880660" cy="118795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DEA8EAD-A1B3-3469-C5FC-D37DA6FB423A}"/>
              </a:ext>
            </a:extLst>
          </p:cNvPr>
          <p:cNvSpPr txBox="1"/>
          <p:nvPr/>
        </p:nvSpPr>
        <p:spPr>
          <a:xfrm>
            <a:off x="467544" y="1268760"/>
            <a:ext cx="6647974" cy="461665"/>
          </a:xfrm>
          <a:prstGeom prst="rect">
            <a:avLst/>
          </a:prstGeom>
          <a:noFill/>
        </p:spPr>
        <p:txBody>
          <a:bodyPr wrap="none" rtlCol="0">
            <a:spAutoFit/>
          </a:bodyPr>
          <a:lstStyle/>
          <a:p>
            <a:r>
              <a:rPr lang="ja-JP" altLang="en-US" sz="2400"/>
              <a:t>以下の量が温度になったのは部分積分したから</a:t>
            </a:r>
            <a:endParaRPr kumimoji="1" lang="ja-JP" altLang="en-US" sz="2400"/>
          </a:p>
        </p:txBody>
      </p:sp>
      <p:sp>
        <p:nvSpPr>
          <p:cNvPr id="5" name="テキスト ボックス 4">
            <a:extLst>
              <a:ext uri="{FF2B5EF4-FFF2-40B4-BE49-F238E27FC236}">
                <a16:creationId xmlns:a16="http://schemas.microsoft.com/office/drawing/2014/main" id="{6CC629A4-7B11-BA40-A0B2-91AEEDAD0C87}"/>
              </a:ext>
            </a:extLst>
          </p:cNvPr>
          <p:cNvSpPr txBox="1"/>
          <p:nvPr/>
        </p:nvSpPr>
        <p:spPr>
          <a:xfrm>
            <a:off x="451276" y="3399383"/>
            <a:ext cx="5416868" cy="461665"/>
          </a:xfrm>
          <a:prstGeom prst="rect">
            <a:avLst/>
          </a:prstGeom>
          <a:noFill/>
        </p:spPr>
        <p:txBody>
          <a:bodyPr wrap="none" rtlCol="0">
            <a:spAutoFit/>
          </a:bodyPr>
          <a:lstStyle/>
          <a:p>
            <a:r>
              <a:rPr kumimoji="1" lang="ja-JP" altLang="en-US" sz="2400"/>
              <a:t>全く同じ導出で以下の等式も成り立つ</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345C48E-4550-FCE4-75B7-AC8D88D46A55}"/>
                  </a:ext>
                </a:extLst>
              </p:cNvPr>
              <p:cNvSpPr txBox="1"/>
              <p:nvPr/>
            </p:nvSpPr>
            <p:spPr>
              <a:xfrm>
                <a:off x="2915816" y="4077072"/>
                <a:ext cx="2880789"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𝑞</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345C48E-4550-FCE4-75B7-AC8D88D46A55}"/>
                  </a:ext>
                </a:extLst>
              </p:cNvPr>
              <p:cNvSpPr txBox="1">
                <a:spLocks noRot="1" noChangeAspect="1" noMove="1" noResize="1" noEditPoints="1" noAdjustHandles="1" noChangeArrowheads="1" noChangeShapeType="1" noTextEdit="1"/>
              </p:cNvSpPr>
              <p:nvPr/>
            </p:nvSpPr>
            <p:spPr>
              <a:xfrm>
                <a:off x="2915816" y="4077072"/>
                <a:ext cx="2880789" cy="11879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814511-9372-D5D8-1445-9AB25AF15FC8}"/>
              </a:ext>
            </a:extLst>
          </p:cNvPr>
          <p:cNvSpPr txBox="1"/>
          <p:nvPr/>
        </p:nvSpPr>
        <p:spPr>
          <a:xfrm>
            <a:off x="6660232" y="2348880"/>
            <a:ext cx="1620957" cy="523220"/>
          </a:xfrm>
          <a:prstGeom prst="rect">
            <a:avLst/>
          </a:prstGeom>
          <a:noFill/>
        </p:spPr>
        <p:txBody>
          <a:bodyPr wrap="none" rtlCol="0">
            <a:spAutoFit/>
          </a:bodyPr>
          <a:lstStyle/>
          <a:p>
            <a:r>
              <a:rPr kumimoji="1" lang="ja-JP" altLang="en-US" sz="2800"/>
              <a:t>運動温度</a:t>
            </a:r>
            <a:endParaRPr kumimoji="1" lang="en-US" altLang="ja-JP" sz="2800"/>
          </a:p>
        </p:txBody>
      </p:sp>
      <p:sp>
        <p:nvSpPr>
          <p:cNvPr id="8" name="テキスト ボックス 7">
            <a:extLst>
              <a:ext uri="{FF2B5EF4-FFF2-40B4-BE49-F238E27FC236}">
                <a16:creationId xmlns:a16="http://schemas.microsoft.com/office/drawing/2014/main" id="{3628E23E-4ECB-169E-CDBB-F52D7EE25651}"/>
              </a:ext>
            </a:extLst>
          </p:cNvPr>
          <p:cNvSpPr txBox="1"/>
          <p:nvPr/>
        </p:nvSpPr>
        <p:spPr>
          <a:xfrm>
            <a:off x="6660232" y="4365104"/>
            <a:ext cx="1620957" cy="523220"/>
          </a:xfrm>
          <a:prstGeom prst="rect">
            <a:avLst/>
          </a:prstGeom>
          <a:noFill/>
        </p:spPr>
        <p:txBody>
          <a:bodyPr wrap="none" rtlCol="0">
            <a:spAutoFit/>
          </a:bodyPr>
          <a:lstStyle/>
          <a:p>
            <a:r>
              <a:rPr lang="ja-JP" altLang="en-US" sz="2800"/>
              <a:t>状態</a:t>
            </a:r>
            <a:r>
              <a:rPr kumimoji="1" lang="ja-JP" altLang="en-US" sz="2800"/>
              <a:t>温度</a:t>
            </a:r>
          </a:p>
        </p:txBody>
      </p:sp>
      <p:sp>
        <p:nvSpPr>
          <p:cNvPr id="9" name="テキスト ボックス 8">
            <a:extLst>
              <a:ext uri="{FF2B5EF4-FFF2-40B4-BE49-F238E27FC236}">
                <a16:creationId xmlns:a16="http://schemas.microsoft.com/office/drawing/2014/main" id="{1C9A7C97-B08C-EE89-FA96-B32409BB79E3}"/>
              </a:ext>
            </a:extLst>
          </p:cNvPr>
          <p:cNvSpPr txBox="1"/>
          <p:nvPr/>
        </p:nvSpPr>
        <p:spPr>
          <a:xfrm>
            <a:off x="683568" y="5589240"/>
            <a:ext cx="7128792" cy="954107"/>
          </a:xfrm>
          <a:prstGeom prst="rect">
            <a:avLst/>
          </a:prstGeom>
          <a:noFill/>
        </p:spPr>
        <p:txBody>
          <a:bodyPr wrap="square" rtlCol="0">
            <a:spAutoFit/>
          </a:bodyPr>
          <a:lstStyle/>
          <a:p>
            <a:r>
              <a:rPr kumimoji="1" lang="ja-JP" altLang="en-US" sz="2800"/>
              <a:t>平衡状態では両者は同じ温度を与えるが、非平衡状態では一般に一致しない</a:t>
            </a:r>
          </a:p>
        </p:txBody>
      </p:sp>
    </p:spTree>
    <p:extLst>
      <p:ext uri="{BB962C8B-B14F-4D97-AF65-F5344CB8AC3E}">
        <p14:creationId xmlns:p14="http://schemas.microsoft.com/office/powerpoint/2010/main" val="26870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r>
              <a:rPr lang="ja-JP" altLang="en-US"/>
              <a:t>カノニカル分布と温度</a:t>
            </a:r>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611560" y="1052736"/>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94548" y="4725144"/>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851920" y="5661248"/>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1772816"/>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54588" y="2420888"/>
            <a:ext cx="0" cy="9273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54588" y="4005064"/>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2197252-6791-A78E-DECE-F0307845F5AF}"/>
              </a:ext>
            </a:extLst>
          </p:cNvPr>
          <p:cNvSpPr txBox="1"/>
          <p:nvPr/>
        </p:nvSpPr>
        <p:spPr>
          <a:xfrm>
            <a:off x="971600" y="6396335"/>
            <a:ext cx="6853158" cy="461665"/>
          </a:xfrm>
          <a:prstGeom prst="rect">
            <a:avLst/>
          </a:prstGeom>
          <a:noFill/>
        </p:spPr>
        <p:txBody>
          <a:bodyPr wrap="none" rtlCol="0">
            <a:spAutoFit/>
          </a:bodyPr>
          <a:lstStyle/>
          <a:p>
            <a:r>
              <a:rPr kumimoji="1" lang="ja-JP" altLang="en-US" sz="2400"/>
              <a:t>両者が一致していなければ緩和不足</a:t>
            </a:r>
            <a:r>
              <a:rPr kumimoji="1" lang="en-US" altLang="ja-JP" sz="2400"/>
              <a:t>(</a:t>
            </a:r>
            <a:r>
              <a:rPr kumimoji="1" lang="ja-JP" altLang="en-US" sz="2400"/>
              <a:t>非平衡状態</a:t>
            </a:r>
            <a:r>
              <a:rPr kumimoji="1" lang="en-US" altLang="ja-JP" sz="2400"/>
              <a:t>)</a:t>
            </a:r>
            <a:endParaRPr kumimoji="1" lang="ja-JP" altLang="en-US" sz="2400"/>
          </a:p>
        </p:txBody>
      </p:sp>
      <p:cxnSp>
        <p:nvCxnSpPr>
          <p:cNvPr id="11" name="直線矢印コネクタ 10">
            <a:extLst>
              <a:ext uri="{FF2B5EF4-FFF2-40B4-BE49-F238E27FC236}">
                <a16:creationId xmlns:a16="http://schemas.microsoft.com/office/drawing/2014/main" id="{6F64E8C5-1C25-1484-609E-E09C20A6DDC2}"/>
              </a:ext>
            </a:extLst>
          </p:cNvPr>
          <p:cNvCxnSpPr/>
          <p:nvPr/>
        </p:nvCxnSpPr>
        <p:spPr>
          <a:xfrm>
            <a:off x="5292080" y="3356992"/>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8D7E769-4965-F731-E84A-F7DED3C89048}"/>
              </a:ext>
            </a:extLst>
          </p:cNvPr>
          <p:cNvSpPr txBox="1"/>
          <p:nvPr/>
        </p:nvSpPr>
        <p:spPr>
          <a:xfrm>
            <a:off x="5508104" y="2708920"/>
            <a:ext cx="1415772" cy="461665"/>
          </a:xfrm>
          <a:prstGeom prst="rect">
            <a:avLst/>
          </a:prstGeom>
          <a:noFill/>
        </p:spPr>
        <p:txBody>
          <a:bodyPr wrap="none" rtlCol="0">
            <a:spAutoFit/>
          </a:bodyPr>
          <a:lstStyle/>
          <a:p>
            <a:r>
              <a:rPr lang="ja-JP" altLang="en-US" sz="2400"/>
              <a:t>平衡状態</a:t>
            </a:r>
            <a:endParaRPr kumimoji="1" lang="ja-JP" altLang="en-US" sz="2400"/>
          </a:p>
        </p:txBody>
      </p:sp>
      <p:cxnSp>
        <p:nvCxnSpPr>
          <p:cNvPr id="14" name="直線矢印コネクタ 13">
            <a:extLst>
              <a:ext uri="{FF2B5EF4-FFF2-40B4-BE49-F238E27FC236}">
                <a16:creationId xmlns:a16="http://schemas.microsoft.com/office/drawing/2014/main" id="{5A02B72D-6288-FCA7-C47A-CED8FADC960C}"/>
              </a:ext>
            </a:extLst>
          </p:cNvPr>
          <p:cNvCxnSpPr>
            <a:cxnSpLocks/>
          </p:cNvCxnSpPr>
          <p:nvPr/>
        </p:nvCxnSpPr>
        <p:spPr>
          <a:xfrm>
            <a:off x="2771800" y="3356992"/>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6FD6767-20FA-76EC-319D-AC3E611E65D9}"/>
              </a:ext>
            </a:extLst>
          </p:cNvPr>
          <p:cNvSpPr txBox="1"/>
          <p:nvPr/>
        </p:nvSpPr>
        <p:spPr>
          <a:xfrm>
            <a:off x="3660284" y="2708920"/>
            <a:ext cx="1723549" cy="461665"/>
          </a:xfrm>
          <a:prstGeom prst="rect">
            <a:avLst/>
          </a:prstGeom>
          <a:noFill/>
        </p:spPr>
        <p:txBody>
          <a:bodyPr wrap="none" rtlCol="0">
            <a:spAutoFit/>
          </a:bodyPr>
          <a:lstStyle/>
          <a:p>
            <a:r>
              <a:rPr lang="ja-JP" altLang="en-US" sz="2400"/>
              <a:t>非平衡状態</a:t>
            </a:r>
            <a:endParaRPr kumimoji="1" lang="ja-JP" altLang="en-US" sz="2400"/>
          </a:p>
        </p:txBody>
      </p:sp>
    </p:spTree>
    <p:extLst>
      <p:ext uri="{BB962C8B-B14F-4D97-AF65-F5344CB8AC3E}">
        <p14:creationId xmlns:p14="http://schemas.microsoft.com/office/powerpoint/2010/main" val="277121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E26E81-9BB5-5E87-7B58-21D3CBFF5527}"/>
              </a:ext>
            </a:extLst>
          </p:cNvPr>
          <p:cNvSpPr>
            <a:spLocks noGrp="1"/>
          </p:cNvSpPr>
          <p:nvPr>
            <p:ph type="body" sz="quarter" idx="10"/>
          </p:nvPr>
        </p:nvSpPr>
        <p:spPr/>
        <p:txBody>
          <a:bodyPr/>
          <a:lstStyle/>
          <a:p>
            <a:r>
              <a:rPr kumimoji="1" lang="ja-JP" altLang="en-US"/>
              <a:t>温度の定義のまとめ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7194EE-5675-79B0-B707-EC33E7BC2A74}"/>
                  </a:ext>
                </a:extLst>
              </p:cNvPr>
              <p:cNvSpPr txBox="1"/>
              <p:nvPr/>
            </p:nvSpPr>
            <p:spPr>
              <a:xfrm>
                <a:off x="251521" y="1412776"/>
                <a:ext cx="8280920" cy="48985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温度が運動エネルギーに比例するのは等分配則のため</a:t>
                </a:r>
                <a:endParaRPr lang="en-US" altLang="ja-JP" sz="2800"/>
              </a:p>
              <a:p>
                <a:pPr marL="457200" indent="-457200">
                  <a:buFont typeface="Arial" panose="020B0604020202020204" pitchFamily="34" charset="0"/>
                  <a:buChar char="•"/>
                </a:pPr>
                <a:r>
                  <a:rPr lang="ja-JP" altLang="en-US" sz="2800"/>
                  <a:t>逆温度はエントロピーを最大化する際のラグランジュの未定定数であり、熱力学関係を要請することで温度と結びつく</a:t>
                </a:r>
                <a:endParaRPr lang="en-US" altLang="ja-JP" sz="2800"/>
              </a:p>
              <a:p>
                <a:pPr marL="457200" indent="-457200">
                  <a:buFont typeface="Arial" panose="020B0604020202020204" pitchFamily="34" charset="0"/>
                  <a:buChar char="•"/>
                </a:pPr>
                <a:r>
                  <a:rPr kumimoji="1" lang="ja-JP" altLang="en-US" sz="2800"/>
                  <a:t>等分配則はカノニカル分布をする系において</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m:t>
                    </m:r>
                  </m:oMath>
                </a14:m>
                <a:r>
                  <a:rPr kumimoji="1" lang="ja-JP" altLang="en-US" sz="2800"/>
                  <a:t>形の物理量の期待値が温度に比例することによる</a:t>
                </a:r>
                <a:r>
                  <a:rPr kumimoji="1" lang="en-US" altLang="ja-JP" sz="2800"/>
                  <a:t>(</a:t>
                </a:r>
                <a:r>
                  <a:rPr kumimoji="1" lang="ja-JP" altLang="en-US" sz="2800">
                    <a:solidFill>
                      <a:srgbClr val="011893"/>
                    </a:solidFill>
                  </a:rPr>
                  <a:t>運動温度</a:t>
                </a:r>
                <a:r>
                  <a:rPr kumimoji="1" lang="en-US" altLang="ja-JP" sz="2800"/>
                  <a:t>)</a:t>
                </a:r>
              </a:p>
              <a:p>
                <a:pPr marL="457200" indent="-457200">
                  <a:buFont typeface="Arial" panose="020B0604020202020204" pitchFamily="34" charset="0"/>
                  <a:buChar char="•"/>
                </a:pPr>
                <a:r>
                  <a:rPr kumimoji="1" lang="ja-JP" altLang="en-US" sz="2800"/>
                  <a:t>同様に</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oMath>
                </a14:m>
                <a:r>
                  <a:rPr kumimoji="1" lang="ja-JP" altLang="en-US" sz="2800"/>
                  <a:t>も温度に比例する</a:t>
                </a:r>
                <a:r>
                  <a:rPr kumimoji="1" lang="en-US" altLang="ja-JP" sz="2800"/>
                  <a:t>(</a:t>
                </a:r>
                <a:r>
                  <a:rPr kumimoji="1" lang="ja-JP" altLang="en-US" sz="2800">
                    <a:solidFill>
                      <a:srgbClr val="011893"/>
                    </a:solidFill>
                  </a:rPr>
                  <a:t>状態温度</a:t>
                </a:r>
                <a:r>
                  <a:rPr kumimoji="1" lang="en-US" altLang="ja-JP" sz="2800"/>
                  <a:t>)</a:t>
                </a:r>
              </a:p>
              <a:p>
                <a:pPr marL="457200" indent="-457200">
                  <a:buFont typeface="Arial" panose="020B0604020202020204" pitchFamily="34" charset="0"/>
                  <a:buChar char="•"/>
                </a:pPr>
                <a:r>
                  <a:rPr lang="ja-JP" altLang="en-US" sz="2800"/>
                  <a:t>運動温度と状態温度は、平衡状態では一致するが、非平衡状態では必ずしも一致しない</a:t>
                </a:r>
                <a:endParaRPr kumimoji="1" lang="ja-JP" altLang="en-US" sz="2800"/>
              </a:p>
            </p:txBody>
          </p:sp>
        </mc:Choice>
        <mc:Fallback xmlns="">
          <p:sp>
            <p:nvSpPr>
              <p:cNvPr id="3" name="テキスト ボックス 2">
                <a:extLst>
                  <a:ext uri="{FF2B5EF4-FFF2-40B4-BE49-F238E27FC236}">
                    <a16:creationId xmlns:a16="http://schemas.microsoft.com/office/drawing/2014/main" id="{927194EE-5675-79B0-B707-EC33E7BC2A74}"/>
                  </a:ext>
                </a:extLst>
              </p:cNvPr>
              <p:cNvSpPr txBox="1">
                <a:spLocks noRot="1" noChangeAspect="1" noMove="1" noResize="1" noEditPoints="1" noAdjustHandles="1" noChangeArrowheads="1" noChangeShapeType="1" noTextEdit="1"/>
              </p:cNvSpPr>
              <p:nvPr/>
            </p:nvSpPr>
            <p:spPr>
              <a:xfrm>
                <a:off x="251521" y="1412776"/>
                <a:ext cx="8280920" cy="4898520"/>
              </a:xfrm>
              <a:prstGeom prst="rect">
                <a:avLst/>
              </a:prstGeom>
              <a:blipFill>
                <a:blip r:embed="rId2"/>
                <a:stretch>
                  <a:fillRect l="-1325" t="-1370" r="-662" b="-2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CD78F4-0E9F-6902-A965-60D7CC9FD96C}"/>
              </a:ext>
            </a:extLst>
          </p:cNvPr>
          <p:cNvSpPr>
            <a:spLocks noGrp="1"/>
          </p:cNvSpPr>
          <p:nvPr>
            <p:ph type="body" sz="quarter" idx="10"/>
          </p:nvPr>
        </p:nvSpPr>
        <p:spPr/>
        <p:txBody>
          <a:bodyPr/>
          <a:lstStyle/>
          <a:p>
            <a:r>
              <a:rPr lang="ja-JP" altLang="en-US"/>
              <a:t>分子動力学法における圧力</a:t>
            </a:r>
            <a:endParaRPr kumimoji="1" lang="ja-JP" altLang="en-US"/>
          </a:p>
        </p:txBody>
      </p:sp>
      <p:sp>
        <p:nvSpPr>
          <p:cNvPr id="4" name="テキスト ボックス 3">
            <a:extLst>
              <a:ext uri="{FF2B5EF4-FFF2-40B4-BE49-F238E27FC236}">
                <a16:creationId xmlns:a16="http://schemas.microsoft.com/office/drawing/2014/main" id="{E1D1E08C-25DB-6C29-E4F7-D315D390243F}"/>
              </a:ext>
            </a:extLst>
          </p:cNvPr>
          <p:cNvSpPr txBox="1"/>
          <p:nvPr/>
        </p:nvSpPr>
        <p:spPr>
          <a:xfrm>
            <a:off x="2339752" y="1340768"/>
            <a:ext cx="4134465" cy="523220"/>
          </a:xfrm>
          <a:prstGeom prst="rect">
            <a:avLst/>
          </a:prstGeom>
          <a:noFill/>
        </p:spPr>
        <p:txBody>
          <a:bodyPr wrap="none" rtlCol="0">
            <a:spAutoFit/>
          </a:bodyPr>
          <a:lstStyle/>
          <a:p>
            <a:r>
              <a:rPr lang="ja-JP" altLang="en-US" sz="2800"/>
              <a:t>圧力：粒子が壁を押す力</a:t>
            </a:r>
            <a:endParaRPr kumimoji="1" lang="ja-JP" altLang="en-US" sz="2800"/>
          </a:p>
        </p:txBody>
      </p:sp>
      <p:grpSp>
        <p:nvGrpSpPr>
          <p:cNvPr id="9" name="グループ化 8">
            <a:extLst>
              <a:ext uri="{FF2B5EF4-FFF2-40B4-BE49-F238E27FC236}">
                <a16:creationId xmlns:a16="http://schemas.microsoft.com/office/drawing/2014/main" id="{7969CD08-3534-4E28-F07A-C783951C75D4}"/>
              </a:ext>
            </a:extLst>
          </p:cNvPr>
          <p:cNvGrpSpPr/>
          <p:nvPr/>
        </p:nvGrpSpPr>
        <p:grpSpPr>
          <a:xfrm>
            <a:off x="2123728" y="2276872"/>
            <a:ext cx="504056" cy="288032"/>
            <a:chOff x="5148064" y="2564904"/>
            <a:chExt cx="504056" cy="288032"/>
          </a:xfrm>
          <a:solidFill>
            <a:srgbClr val="011893"/>
          </a:solidFill>
        </p:grpSpPr>
        <p:sp>
          <p:nvSpPr>
            <p:cNvPr id="6" name="楕円 5">
              <a:extLst>
                <a:ext uri="{FF2B5EF4-FFF2-40B4-BE49-F238E27FC236}">
                  <a16:creationId xmlns:a16="http://schemas.microsoft.com/office/drawing/2014/main" id="{B4613A59-9B76-4054-05F0-17048DB20C2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47D3EEF-348F-75CB-2B84-B512E6CFA170}"/>
                </a:ext>
              </a:extLst>
            </p:cNvPr>
            <p:cNvCxnSpPr>
              <a:stCxn id="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474E4FD5-AF41-D055-D598-6E51AEE26AFD}"/>
              </a:ext>
            </a:extLst>
          </p:cNvPr>
          <p:cNvGrpSpPr/>
          <p:nvPr/>
        </p:nvGrpSpPr>
        <p:grpSpPr>
          <a:xfrm rot="18289369">
            <a:off x="1341755" y="2566006"/>
            <a:ext cx="504056" cy="288032"/>
            <a:chOff x="5148064" y="2564904"/>
            <a:chExt cx="504056" cy="288032"/>
          </a:xfrm>
          <a:solidFill>
            <a:srgbClr val="011893"/>
          </a:solidFill>
        </p:grpSpPr>
        <p:sp>
          <p:nvSpPr>
            <p:cNvPr id="11" name="楕円 10">
              <a:extLst>
                <a:ext uri="{FF2B5EF4-FFF2-40B4-BE49-F238E27FC236}">
                  <a16:creationId xmlns:a16="http://schemas.microsoft.com/office/drawing/2014/main" id="{95D6D524-F415-3C2E-2F8E-9A69F4A3085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417B643-D04F-BA49-F2D7-13B22819BB1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8AA787D7-C3A1-DFC3-EAE9-807640C707FD}"/>
              </a:ext>
            </a:extLst>
          </p:cNvPr>
          <p:cNvGrpSpPr/>
          <p:nvPr/>
        </p:nvGrpSpPr>
        <p:grpSpPr>
          <a:xfrm rot="15972260">
            <a:off x="2123728" y="364502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EEA123F1-CE32-DC4D-C0CF-A6F35354C2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0253E99-A1D1-1416-5585-C22212A6F0FB}"/>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05DE9729-C6AF-E465-10B8-C55BE2CBB39D}"/>
              </a:ext>
            </a:extLst>
          </p:cNvPr>
          <p:cNvGrpSpPr/>
          <p:nvPr/>
        </p:nvGrpSpPr>
        <p:grpSpPr>
          <a:xfrm rot="12022274">
            <a:off x="1475656" y="3429000"/>
            <a:ext cx="504056" cy="288032"/>
            <a:chOff x="5148064" y="2564904"/>
            <a:chExt cx="504056" cy="288032"/>
          </a:xfrm>
          <a:solidFill>
            <a:srgbClr val="011893"/>
          </a:solidFill>
        </p:grpSpPr>
        <p:sp>
          <p:nvSpPr>
            <p:cNvPr id="17" name="楕円 16">
              <a:extLst>
                <a:ext uri="{FF2B5EF4-FFF2-40B4-BE49-F238E27FC236}">
                  <a16:creationId xmlns:a16="http://schemas.microsoft.com/office/drawing/2014/main" id="{0C28A59F-F0CA-D467-6B6F-B77A5691B4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328EAAC-6716-7628-9137-B2530B9C10A5}"/>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B4BF26C7-8DC0-0318-8B95-36EDB1B9404C}"/>
              </a:ext>
            </a:extLst>
          </p:cNvPr>
          <p:cNvGrpSpPr/>
          <p:nvPr/>
        </p:nvGrpSpPr>
        <p:grpSpPr>
          <a:xfrm rot="7341928">
            <a:off x="3131840" y="2204864"/>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9C9A2766-4E50-F9CF-98CD-CE96338919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55181BC-6564-7AD0-61B5-AF6C47A707E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BB54496F-5C4F-D981-2ACC-91D33359EC91}"/>
              </a:ext>
            </a:extLst>
          </p:cNvPr>
          <p:cNvGrpSpPr/>
          <p:nvPr/>
        </p:nvGrpSpPr>
        <p:grpSpPr>
          <a:xfrm rot="16951017">
            <a:off x="2426955" y="3130187"/>
            <a:ext cx="504056" cy="288032"/>
            <a:chOff x="5148064" y="2564904"/>
            <a:chExt cx="504056" cy="288032"/>
          </a:xfrm>
          <a:solidFill>
            <a:srgbClr val="011893"/>
          </a:solidFill>
        </p:grpSpPr>
        <p:sp>
          <p:nvSpPr>
            <p:cNvPr id="23" name="楕円 22">
              <a:extLst>
                <a:ext uri="{FF2B5EF4-FFF2-40B4-BE49-F238E27FC236}">
                  <a16:creationId xmlns:a16="http://schemas.microsoft.com/office/drawing/2014/main" id="{8BE5DFB6-4471-3406-3AD8-72EE712F57FE}"/>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84E44C1-112D-812C-8883-470A773421AC}"/>
                </a:ext>
              </a:extLst>
            </p:cNvPr>
            <p:cNvCxnSpPr>
              <a:stCxn id="2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677DA9C-72C5-9617-1BD2-143166820F76}"/>
              </a:ext>
            </a:extLst>
          </p:cNvPr>
          <p:cNvGrpSpPr/>
          <p:nvPr/>
        </p:nvGrpSpPr>
        <p:grpSpPr>
          <a:xfrm rot="11596178">
            <a:off x="3086159" y="4203084"/>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8542F75A-B915-B946-EA38-FC4FDF53B72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0939FD13-7C93-3575-7C68-09ECE8F46540}"/>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222F16D-66BE-B31F-ED40-3B8B9A76E552}"/>
              </a:ext>
            </a:extLst>
          </p:cNvPr>
          <p:cNvGrpSpPr/>
          <p:nvPr/>
        </p:nvGrpSpPr>
        <p:grpSpPr>
          <a:xfrm rot="4771280">
            <a:off x="1835696" y="4221088"/>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4535DFA4-F08A-E5E6-C85E-0DB02214FA0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38675E52-D79D-12CE-C5CC-D8C691CD9F15}"/>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C8586EFC-4D29-C93D-8F7D-521A1984D335}"/>
              </a:ext>
            </a:extLst>
          </p:cNvPr>
          <p:cNvCxnSpPr/>
          <p:nvPr/>
        </p:nvCxnSpPr>
        <p:spPr>
          <a:xfrm flipH="1">
            <a:off x="971600" y="198884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EE3482-BC8F-7A64-31C5-4B8D4F1293BA}"/>
              </a:ext>
            </a:extLst>
          </p:cNvPr>
          <p:cNvCxnSpPr/>
          <p:nvPr/>
        </p:nvCxnSpPr>
        <p:spPr>
          <a:xfrm flipH="1">
            <a:off x="971600" y="486916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316974-D0A8-AAF3-E91A-49F06B73E4CB}"/>
              </a:ext>
            </a:extLst>
          </p:cNvPr>
          <p:cNvCxnSpPr/>
          <p:nvPr/>
        </p:nvCxnSpPr>
        <p:spPr>
          <a:xfrm>
            <a:off x="971600" y="1988840"/>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973FC02-AF68-61B2-D7D8-EF7F5A80ABA3}"/>
              </a:ext>
            </a:extLst>
          </p:cNvPr>
          <p:cNvSpPr/>
          <p:nvPr/>
        </p:nvSpPr>
        <p:spPr>
          <a:xfrm>
            <a:off x="3851920" y="1988840"/>
            <a:ext cx="288032" cy="2880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92D08CB-1B4A-2223-AB23-41111A2F3899}"/>
              </a:ext>
            </a:extLst>
          </p:cNvPr>
          <p:cNvSpPr/>
          <p:nvPr/>
        </p:nvSpPr>
        <p:spPr>
          <a:xfrm>
            <a:off x="4139952" y="3284984"/>
            <a:ext cx="302433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A593D26-0EAA-57F0-151F-20AFD9D95142}"/>
              </a:ext>
            </a:extLst>
          </p:cNvPr>
          <p:cNvSpPr/>
          <p:nvPr/>
        </p:nvSpPr>
        <p:spPr>
          <a:xfrm>
            <a:off x="3203848" y="3068960"/>
            <a:ext cx="504056"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A6D598E-3BD6-0E4D-B312-40484E593851}"/>
              </a:ext>
            </a:extLst>
          </p:cNvPr>
          <p:cNvSpPr/>
          <p:nvPr/>
        </p:nvSpPr>
        <p:spPr>
          <a:xfrm rot="10800000">
            <a:off x="4283968" y="2348880"/>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FA07CBB-6F4F-BF99-BF22-7A5D4FE3A524}"/>
              </a:ext>
            </a:extLst>
          </p:cNvPr>
          <p:cNvSpPr/>
          <p:nvPr/>
        </p:nvSpPr>
        <p:spPr>
          <a:xfrm rot="10800000">
            <a:off x="4283968" y="3933056"/>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A7EB498-2C5C-23C4-0C54-867DB7BB639F}"/>
              </a:ext>
            </a:extLst>
          </p:cNvPr>
          <p:cNvSpPr txBox="1"/>
          <p:nvPr/>
        </p:nvSpPr>
        <p:spPr>
          <a:xfrm>
            <a:off x="251520" y="5085184"/>
            <a:ext cx="8683787" cy="954107"/>
          </a:xfrm>
          <a:prstGeom prst="rect">
            <a:avLst/>
          </a:prstGeom>
          <a:noFill/>
        </p:spPr>
        <p:txBody>
          <a:bodyPr wrap="none" rtlCol="0">
            <a:spAutoFit/>
          </a:bodyPr>
          <a:lstStyle/>
          <a:p>
            <a:r>
              <a:rPr lang="ja-JP" altLang="en-US" sz="2800"/>
              <a:t>壁がない系</a:t>
            </a:r>
            <a:r>
              <a:rPr lang="en-US" altLang="ja-JP" sz="2800"/>
              <a:t>(</a:t>
            </a:r>
            <a:r>
              <a:rPr lang="ja-JP" altLang="en-US" sz="2800"/>
              <a:t>周期的境界条件</a:t>
            </a:r>
            <a:r>
              <a:rPr lang="en-US" altLang="ja-JP" sz="2800"/>
              <a:t>)</a:t>
            </a:r>
            <a:r>
              <a:rPr lang="ja-JP" altLang="en-US" sz="2800"/>
              <a:t>で圧力は定義できるか？</a:t>
            </a:r>
            <a:endParaRPr lang="en-US" altLang="ja-JP" sz="2800"/>
          </a:p>
          <a:p>
            <a:r>
              <a:rPr kumimoji="1" lang="ja-JP" altLang="en-US" sz="2800"/>
              <a:t>負の圧力はあり得るか？</a:t>
            </a:r>
          </a:p>
        </p:txBody>
      </p:sp>
    </p:spTree>
    <p:extLst>
      <p:ext uri="{BB962C8B-B14F-4D97-AF65-F5344CB8AC3E}">
        <p14:creationId xmlns:p14="http://schemas.microsoft.com/office/powerpoint/2010/main" val="249394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810827-6F46-B2A3-3F80-A020FF1E341C}"/>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724749-6A0E-6838-B886-8CD4015F67FC}"/>
                  </a:ext>
                </a:extLst>
              </p:cNvPr>
              <p:cNvSpPr txBox="1"/>
              <p:nvPr/>
            </p:nvSpPr>
            <p:spPr>
              <a:xfrm>
                <a:off x="3635896" y="4077072"/>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724749-6A0E-6838-B886-8CD4015F67FC}"/>
                  </a:ext>
                </a:extLst>
              </p:cNvPr>
              <p:cNvSpPr txBox="1">
                <a:spLocks noRot="1" noChangeAspect="1" noMove="1" noResize="1" noEditPoints="1" noAdjustHandles="1" noChangeArrowheads="1" noChangeShapeType="1" noTextEdit="1"/>
              </p:cNvSpPr>
              <p:nvPr/>
            </p:nvSpPr>
            <p:spPr>
              <a:xfrm>
                <a:off x="3635896" y="4077072"/>
                <a:ext cx="2135200" cy="113787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2A97DC-91DA-9416-956C-8D224A7CA510}"/>
              </a:ext>
            </a:extLst>
          </p:cNvPr>
          <p:cNvSpPr txBox="1"/>
          <p:nvPr/>
        </p:nvSpPr>
        <p:spPr>
          <a:xfrm>
            <a:off x="539552" y="3429000"/>
            <a:ext cx="4493538" cy="523220"/>
          </a:xfrm>
          <a:prstGeom prst="rect">
            <a:avLst/>
          </a:prstGeom>
          <a:noFill/>
        </p:spPr>
        <p:txBody>
          <a:bodyPr wrap="none" rtlCol="0">
            <a:spAutoFit/>
          </a:bodyPr>
          <a:lstStyle/>
          <a:p>
            <a:r>
              <a:rPr lang="ja-JP" altLang="en-US" sz="2800"/>
              <a:t>この系で以下の量を考える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605D47-944A-0E7F-814B-2558547E3097}"/>
                  </a:ext>
                </a:extLst>
              </p:cNvPr>
              <p:cNvSpPr txBox="1"/>
              <p:nvPr/>
            </p:nvSpPr>
            <p:spPr>
              <a:xfrm>
                <a:off x="395536" y="1268760"/>
                <a:ext cx="5056128" cy="523220"/>
              </a:xfrm>
              <a:prstGeom prst="rect">
                <a:avLst/>
              </a:prstGeom>
              <a:noFill/>
            </p:spPr>
            <p:txBody>
              <a:bodyPr wrap="none" rtlCol="0">
                <a:spAutoFit/>
              </a:bodyPr>
              <a:lstStyle/>
              <a:p>
                <a:r>
                  <a:rPr lang="en-US" altLang="ja-JP" sz="2800"/>
                  <a:t>3</a:t>
                </a:r>
                <a:r>
                  <a:rPr lang="ja-JP" altLang="en-US" sz="2800"/>
                  <a:t>次元</a:t>
                </a:r>
                <a:r>
                  <a:rPr lang="en-US" altLang="ja-JP" sz="2800"/>
                  <a:t>N</a:t>
                </a:r>
                <a:r>
                  <a:rPr lang="ja-JP" altLang="en-US" sz="2800"/>
                  <a:t>粒子系</a:t>
                </a:r>
                <a14:m>
                  <m:oMath xmlns:m="http://schemas.openxmlformats.org/officeDocument/2006/math">
                    <m:r>
                      <m:rPr>
                        <m:lit/>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oMath>
                </a14:m>
                <a:r>
                  <a:rPr lang="ja-JP" altLang="en-US" sz="2800"/>
                  <a:t>を考える</a:t>
                </a:r>
                <a:endParaRPr lang="en-US" altLang="ja-JP" sz="2800"/>
              </a:p>
            </p:txBody>
          </p:sp>
        </mc:Choice>
        <mc:Fallback xmlns="">
          <p:sp>
            <p:nvSpPr>
              <p:cNvPr id="5" name="テキスト ボックス 4">
                <a:extLst>
                  <a:ext uri="{FF2B5EF4-FFF2-40B4-BE49-F238E27FC236}">
                    <a16:creationId xmlns:a16="http://schemas.microsoft.com/office/drawing/2014/main" id="{8C605D47-944A-0E7F-814B-2558547E3097}"/>
                  </a:ext>
                </a:extLst>
              </p:cNvPr>
              <p:cNvSpPr txBox="1">
                <a:spLocks noRot="1" noChangeAspect="1" noMove="1" noResize="1" noEditPoints="1" noAdjustHandles="1" noChangeArrowheads="1" noChangeShapeType="1" noTextEdit="1"/>
              </p:cNvSpPr>
              <p:nvPr/>
            </p:nvSpPr>
            <p:spPr>
              <a:xfrm>
                <a:off x="395536" y="1268760"/>
                <a:ext cx="5056128" cy="523220"/>
              </a:xfrm>
              <a:prstGeom prst="rect">
                <a:avLst/>
              </a:prstGeom>
              <a:blipFill>
                <a:blip r:embed="rId3"/>
                <a:stretch>
                  <a:fillRect l="-2533" t="-15116"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B6C2C2-5EAA-A360-23B4-FBDA4D813FA2}"/>
                  </a:ext>
                </a:extLst>
              </p:cNvPr>
              <p:cNvSpPr txBox="1"/>
              <p:nvPr/>
            </p:nvSpPr>
            <p:spPr>
              <a:xfrm>
                <a:off x="467544" y="1916832"/>
                <a:ext cx="8156977" cy="954107"/>
              </a:xfrm>
              <a:prstGeom prst="rect">
                <a:avLst/>
              </a:prstGeom>
              <a:noFill/>
            </p:spPr>
            <p:txBody>
              <a:bodyPr wrap="none" rtlCol="0">
                <a:spAutoFit/>
              </a:bodyPr>
              <a:lstStyle/>
              <a:p>
                <a:r>
                  <a:rPr lang="en-US" altLang="ja-JP" sz="2800"/>
                  <a:t>x,y,z</a:t>
                </a:r>
                <a:r>
                  <a:rPr lang="ja-JP" altLang="en-US" sz="2800"/>
                  <a:t>座標をまとめて</a:t>
                </a:r>
                <a:r>
                  <a:rPr lang="en-US" altLang="ja-JP" sz="2800"/>
                  <a:t>i</a:t>
                </a:r>
                <a:r>
                  <a:rPr lang="ja-JP" altLang="en-US" sz="2800"/>
                  <a:t>のインデックスに押し込める</a:t>
                </a:r>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=1,2,⋯,3</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AAB6C2C2-5EAA-A360-23B4-FBDA4D813FA2}"/>
                  </a:ext>
                </a:extLst>
              </p:cNvPr>
              <p:cNvSpPr txBox="1">
                <a:spLocks noRot="1" noChangeAspect="1" noMove="1" noResize="1" noEditPoints="1" noAdjustHandles="1" noChangeArrowheads="1" noChangeShapeType="1" noTextEdit="1"/>
              </p:cNvSpPr>
              <p:nvPr/>
            </p:nvSpPr>
            <p:spPr>
              <a:xfrm>
                <a:off x="467544" y="1916832"/>
                <a:ext cx="8156977" cy="954107"/>
              </a:xfrm>
              <a:prstGeom prst="rect">
                <a:avLst/>
              </a:prstGeom>
              <a:blipFill>
                <a:blip r:embed="rId4"/>
                <a:stretch>
                  <a:fillRect l="-1570" t="-8280" r="-14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D12582B-7E82-D1C3-8F2E-5279A4105990}"/>
              </a:ext>
            </a:extLst>
          </p:cNvPr>
          <p:cNvSpPr txBox="1"/>
          <p:nvPr/>
        </p:nvSpPr>
        <p:spPr>
          <a:xfrm>
            <a:off x="117170" y="5373216"/>
            <a:ext cx="9026830" cy="461665"/>
          </a:xfrm>
          <a:prstGeom prst="rect">
            <a:avLst/>
          </a:prstGeom>
          <a:noFill/>
        </p:spPr>
        <p:txBody>
          <a:bodyPr wrap="none" rtlCol="0">
            <a:spAutoFit/>
          </a:bodyPr>
          <a:lstStyle/>
          <a:p>
            <a:r>
              <a:rPr kumimoji="1" lang="ja-JP" altLang="en-US" sz="2400"/>
              <a:t>この量を</a:t>
            </a:r>
            <a:r>
              <a:rPr kumimoji="1" lang="ja-JP" altLang="en-US" sz="2400">
                <a:solidFill>
                  <a:srgbClr val="FF0000"/>
                </a:solidFill>
              </a:rPr>
              <a:t>ビリアル</a:t>
            </a:r>
            <a:r>
              <a:rPr kumimoji="1" lang="en-US" altLang="ja-JP" sz="2400">
                <a:solidFill>
                  <a:srgbClr val="FF0000"/>
                </a:solidFill>
              </a:rPr>
              <a:t>(virial)</a:t>
            </a:r>
            <a:r>
              <a:rPr kumimoji="1" lang="ja-JP" altLang="en-US" sz="2400"/>
              <a:t>と呼び、クラウジウスにより導入された</a:t>
            </a:r>
          </a:p>
        </p:txBody>
      </p:sp>
      <p:sp>
        <p:nvSpPr>
          <p:cNvPr id="10" name="テキスト ボックス 9">
            <a:extLst>
              <a:ext uri="{FF2B5EF4-FFF2-40B4-BE49-F238E27FC236}">
                <a16:creationId xmlns:a16="http://schemas.microsoft.com/office/drawing/2014/main" id="{89A7AB8E-F231-4698-2C6F-42F1911BF6E9}"/>
              </a:ext>
            </a:extLst>
          </p:cNvPr>
          <p:cNvSpPr txBox="1"/>
          <p:nvPr/>
        </p:nvSpPr>
        <p:spPr>
          <a:xfrm>
            <a:off x="2411760" y="6021288"/>
            <a:ext cx="4493538" cy="523220"/>
          </a:xfrm>
          <a:prstGeom prst="rect">
            <a:avLst/>
          </a:prstGeom>
          <a:noFill/>
        </p:spPr>
        <p:txBody>
          <a:bodyPr wrap="none" rtlCol="0">
            <a:spAutoFit/>
          </a:bodyPr>
          <a:lstStyle/>
          <a:p>
            <a:r>
              <a:rPr kumimoji="1" lang="ja-JP" altLang="en-US" sz="2800"/>
              <a:t>この量から圧力を定義する</a:t>
            </a:r>
          </a:p>
        </p:txBody>
      </p:sp>
    </p:spTree>
    <p:extLst>
      <p:ext uri="{BB962C8B-B14F-4D97-AF65-F5344CB8AC3E}">
        <p14:creationId xmlns:p14="http://schemas.microsoft.com/office/powerpoint/2010/main" val="1033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541B58-D853-31AB-166A-42D6E3CD22A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6FAB16-A68F-7039-1DD7-A5DC0D5ABBF6}"/>
                  </a:ext>
                </a:extLst>
              </p:cNvPr>
              <p:cNvSpPr txBox="1"/>
              <p:nvPr/>
            </p:nvSpPr>
            <p:spPr>
              <a:xfrm>
                <a:off x="1842249" y="994980"/>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ED6FAB16-A68F-7039-1DD7-A5DC0D5ABBF6}"/>
                  </a:ext>
                </a:extLst>
              </p:cNvPr>
              <p:cNvSpPr txBox="1">
                <a:spLocks noRot="1" noChangeAspect="1" noMove="1" noResize="1" noEditPoints="1" noAdjustHandles="1" noChangeArrowheads="1" noChangeShapeType="1" noTextEdit="1"/>
              </p:cNvSpPr>
              <p:nvPr/>
            </p:nvSpPr>
            <p:spPr>
              <a:xfrm>
                <a:off x="1842249" y="994980"/>
                <a:ext cx="2135200"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BA4DC8D-5C3E-E558-8AC5-72DFAF348C26}"/>
                  </a:ext>
                </a:extLst>
              </p:cNvPr>
              <p:cNvSpPr txBox="1"/>
              <p:nvPr/>
            </p:nvSpPr>
            <p:spPr>
              <a:xfrm>
                <a:off x="1885057" y="250714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6BA4DC8D-5C3E-E558-8AC5-72DFAF348C26}"/>
                  </a:ext>
                </a:extLst>
              </p:cNvPr>
              <p:cNvSpPr txBox="1">
                <a:spLocks noRot="1" noChangeAspect="1" noMove="1" noResize="1" noEditPoints="1" noAdjustHandles="1" noChangeArrowheads="1" noChangeShapeType="1" noTextEdit="1"/>
              </p:cNvSpPr>
              <p:nvPr/>
            </p:nvSpPr>
            <p:spPr>
              <a:xfrm>
                <a:off x="1885057" y="2507148"/>
                <a:ext cx="3407023" cy="1137876"/>
              </a:xfrm>
              <a:prstGeom prst="rect">
                <a:avLst/>
              </a:prstGeom>
              <a:blipFill>
                <a:blip r:embed="rId3"/>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15F62A8-2371-8B9A-8956-E823E890658B}"/>
              </a:ext>
            </a:extLst>
          </p:cNvPr>
          <p:cNvCxnSpPr/>
          <p:nvPr/>
        </p:nvCxnSpPr>
        <p:spPr>
          <a:xfrm>
            <a:off x="3354417" y="3284984"/>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766269-63A2-72BB-0763-A8903307B91F}"/>
                  </a:ext>
                </a:extLst>
              </p:cNvPr>
              <p:cNvSpPr txBox="1"/>
              <p:nvPr/>
            </p:nvSpPr>
            <p:spPr>
              <a:xfrm>
                <a:off x="1331640" y="3861048"/>
                <a:ext cx="2969659" cy="1096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7B766269-63A2-72BB-0763-A8903307B91F}"/>
                  </a:ext>
                </a:extLst>
              </p:cNvPr>
              <p:cNvSpPr txBox="1">
                <a:spLocks noRot="1" noChangeAspect="1" noMove="1" noResize="1" noEditPoints="1" noAdjustHandles="1" noChangeArrowheads="1" noChangeShapeType="1" noTextEdit="1"/>
              </p:cNvSpPr>
              <p:nvPr/>
            </p:nvSpPr>
            <p:spPr>
              <a:xfrm>
                <a:off x="1331640" y="3861048"/>
                <a:ext cx="2969659" cy="1096967"/>
              </a:xfrm>
              <a:prstGeom prst="rect">
                <a:avLst/>
              </a:prstGeom>
              <a:blipFill>
                <a:blip r:embed="rId4"/>
                <a:stretch>
                  <a:fillRect/>
                </a:stretch>
              </a:blipFill>
            </p:spPr>
            <p:txBody>
              <a:bodyPr/>
              <a:lstStyle/>
              <a:p>
                <a:r>
                  <a:rPr lang="ja-JP" altLang="en-US">
                    <a:noFill/>
                  </a:rPr>
                  <a:t> </a:t>
                </a:r>
              </a:p>
            </p:txBody>
          </p:sp>
        </mc:Fallback>
      </mc:AlternateContent>
      <p:cxnSp>
        <p:nvCxnSpPr>
          <p:cNvPr id="11" name="コネクタ: カギ線 10">
            <a:extLst>
              <a:ext uri="{FF2B5EF4-FFF2-40B4-BE49-F238E27FC236}">
                <a16:creationId xmlns:a16="http://schemas.microsoft.com/office/drawing/2014/main" id="{106C3387-8343-9D64-2404-E8C67DF39EA1}"/>
              </a:ext>
            </a:extLst>
          </p:cNvPr>
          <p:cNvCxnSpPr>
            <a:stCxn id="3" idx="1"/>
            <a:endCxn id="4" idx="1"/>
          </p:cNvCxnSpPr>
          <p:nvPr/>
        </p:nvCxnSpPr>
        <p:spPr>
          <a:xfrm rot="10800000" flipH="1" flipV="1">
            <a:off x="1842249" y="1563918"/>
            <a:ext cx="42808" cy="1512168"/>
          </a:xfrm>
          <a:prstGeom prst="bentConnector3">
            <a:avLst>
              <a:gd name="adj1" fmla="val -53401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76C4D07-8BCA-C8A7-160B-BC8B8A6F6D67}"/>
              </a:ext>
            </a:extLst>
          </p:cNvPr>
          <p:cNvSpPr txBox="1"/>
          <p:nvPr/>
        </p:nvSpPr>
        <p:spPr>
          <a:xfrm>
            <a:off x="323528" y="2132856"/>
            <a:ext cx="1210588" cy="400110"/>
          </a:xfrm>
          <a:prstGeom prst="rect">
            <a:avLst/>
          </a:prstGeom>
          <a:noFill/>
        </p:spPr>
        <p:txBody>
          <a:bodyPr wrap="none" rtlCol="0">
            <a:spAutoFit/>
          </a:bodyPr>
          <a:lstStyle/>
          <a:p>
            <a:r>
              <a:rPr lang="ja-JP" altLang="en-US" sz="2000"/>
              <a:t>時間微分</a:t>
            </a:r>
            <a:endParaRPr kumimoji="1" lang="ja-JP" altLang="en-US" sz="2000"/>
          </a:p>
        </p:txBody>
      </p:sp>
      <p:sp>
        <p:nvSpPr>
          <p:cNvPr id="15" name="テキスト ボックス 14">
            <a:extLst>
              <a:ext uri="{FF2B5EF4-FFF2-40B4-BE49-F238E27FC236}">
                <a16:creationId xmlns:a16="http://schemas.microsoft.com/office/drawing/2014/main" id="{502A0B77-A815-E103-A134-E2FA4E7CD4B6}"/>
              </a:ext>
            </a:extLst>
          </p:cNvPr>
          <p:cNvSpPr txBox="1"/>
          <p:nvPr/>
        </p:nvSpPr>
        <p:spPr>
          <a:xfrm>
            <a:off x="4427984" y="4293096"/>
            <a:ext cx="3262432" cy="461665"/>
          </a:xfrm>
          <a:prstGeom prst="rect">
            <a:avLst/>
          </a:prstGeom>
          <a:noFill/>
        </p:spPr>
        <p:txBody>
          <a:bodyPr wrap="none" rtlCol="0">
            <a:spAutoFit/>
          </a:bodyPr>
          <a:lstStyle/>
          <a:p>
            <a:r>
              <a:rPr kumimoji="1" lang="ja-JP" altLang="en-US" sz="2400"/>
              <a:t>エネルギーの等分配則</a:t>
            </a:r>
          </a:p>
        </p:txBody>
      </p:sp>
      <p:sp>
        <p:nvSpPr>
          <p:cNvPr id="17" name="楕円 16">
            <a:extLst>
              <a:ext uri="{FF2B5EF4-FFF2-40B4-BE49-F238E27FC236}">
                <a16:creationId xmlns:a16="http://schemas.microsoft.com/office/drawing/2014/main" id="{FA23D14F-2BAC-4071-9F52-5668C5CEE768}"/>
              </a:ext>
            </a:extLst>
          </p:cNvPr>
          <p:cNvSpPr/>
          <p:nvPr/>
        </p:nvSpPr>
        <p:spPr>
          <a:xfrm>
            <a:off x="1259632" y="450912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6111892-ADD8-2297-3176-61EBAE6EE756}"/>
              </a:ext>
            </a:extLst>
          </p:cNvPr>
          <p:cNvCxnSpPr>
            <a:cxnSpLocks/>
            <a:stCxn id="21" idx="4"/>
            <a:endCxn id="17" idx="2"/>
          </p:cNvCxnSpPr>
          <p:nvPr/>
        </p:nvCxnSpPr>
        <p:spPr>
          <a:xfrm rot="5400000">
            <a:off x="1861540" y="2765244"/>
            <a:ext cx="1213976" cy="2417792"/>
          </a:xfrm>
          <a:prstGeom prst="bentConnector4">
            <a:avLst>
              <a:gd name="adj1" fmla="val 47034"/>
              <a:gd name="adj2" fmla="val 1094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9E931D3E-94B8-447D-30F5-925E7461F90E}"/>
              </a:ext>
            </a:extLst>
          </p:cNvPr>
          <p:cNvSpPr/>
          <p:nvPr/>
        </p:nvSpPr>
        <p:spPr>
          <a:xfrm>
            <a:off x="3605416" y="322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CB82EBA-7711-5208-586B-F4A704E77525}"/>
                  </a:ext>
                </a:extLst>
              </p:cNvPr>
              <p:cNvSpPr txBox="1"/>
              <p:nvPr/>
            </p:nvSpPr>
            <p:spPr>
              <a:xfrm>
                <a:off x="1043608" y="5229200"/>
                <a:ext cx="3148426"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m:rPr>
                                  <m:brk m:alnAt="7"/>
                                </m:rP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𝑁𝑘𝑇</m:t>
                      </m:r>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4CB82EBA-7711-5208-586B-F4A704E77525}"/>
                  </a:ext>
                </a:extLst>
              </p:cNvPr>
              <p:cNvSpPr txBox="1">
                <a:spLocks noRot="1" noChangeAspect="1" noMove="1" noResize="1" noEditPoints="1" noAdjustHandles="1" noChangeArrowheads="1" noChangeShapeType="1" noTextEdit="1"/>
              </p:cNvSpPr>
              <p:nvPr/>
            </p:nvSpPr>
            <p:spPr>
              <a:xfrm>
                <a:off x="1043608" y="5229200"/>
                <a:ext cx="3148426" cy="1287340"/>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B0038DC-77C8-05B8-02C7-99962E0C8CF6}"/>
              </a:ext>
            </a:extLst>
          </p:cNvPr>
          <p:cNvSpPr txBox="1"/>
          <p:nvPr/>
        </p:nvSpPr>
        <p:spPr>
          <a:xfrm>
            <a:off x="4499992" y="5589240"/>
            <a:ext cx="2954655" cy="461665"/>
          </a:xfrm>
          <a:prstGeom prst="rect">
            <a:avLst/>
          </a:prstGeom>
          <a:noFill/>
        </p:spPr>
        <p:txBody>
          <a:bodyPr wrap="none" rtlCol="0">
            <a:spAutoFit/>
          </a:bodyPr>
          <a:lstStyle/>
          <a:p>
            <a:r>
              <a:rPr lang="ja-JP" altLang="en-US" sz="2400"/>
              <a:t>理想気体からの寄与</a:t>
            </a:r>
            <a:endParaRPr kumimoji="1" lang="ja-JP" altLang="en-US" sz="2400"/>
          </a:p>
        </p:txBody>
      </p:sp>
    </p:spTree>
    <p:extLst>
      <p:ext uri="{BB962C8B-B14F-4D97-AF65-F5344CB8AC3E}">
        <p14:creationId xmlns:p14="http://schemas.microsoft.com/office/powerpoint/2010/main" val="100534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6548B2-5189-423D-C976-81DF7E3D6DC3}"/>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7327FED-D9FD-E55A-A453-DF82A74FF486}"/>
                  </a:ext>
                </a:extLst>
              </p:cNvPr>
              <p:cNvSpPr txBox="1"/>
              <p:nvPr/>
            </p:nvSpPr>
            <p:spPr>
              <a:xfrm>
                <a:off x="755576"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7327FED-D9FD-E55A-A453-DF82A74FF486}"/>
                  </a:ext>
                </a:extLst>
              </p:cNvPr>
              <p:cNvSpPr txBox="1">
                <a:spLocks noRot="1" noChangeAspect="1" noMove="1" noResize="1" noEditPoints="1" noAdjustHandles="1" noChangeArrowheads="1" noChangeShapeType="1" noTextEdit="1"/>
              </p:cNvSpPr>
              <p:nvPr/>
            </p:nvSpPr>
            <p:spPr>
              <a:xfrm>
                <a:off x="755576" y="980728"/>
                <a:ext cx="3407023" cy="1137876"/>
              </a:xfrm>
              <a:prstGeom prst="rect">
                <a:avLst/>
              </a:prstGeom>
              <a:blipFill>
                <a:blip r:embed="rId2"/>
                <a:stretch>
                  <a:fillRect/>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889D8F7A-1830-4880-62CD-B0D439C06FEB}"/>
              </a:ext>
            </a:extLst>
          </p:cNvPr>
          <p:cNvCxnSpPr/>
          <p:nvPr/>
        </p:nvCxnSpPr>
        <p:spPr>
          <a:xfrm>
            <a:off x="3203848" y="1830572"/>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617953A-23E3-418F-CAF6-5C6E3FB5DA6F}"/>
                  </a:ext>
                </a:extLst>
              </p:cNvPr>
              <p:cNvSpPr txBox="1"/>
              <p:nvPr/>
            </p:nvSpPr>
            <p:spPr>
              <a:xfrm>
                <a:off x="3195717" y="2751311"/>
                <a:ext cx="23038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e>
                      </m:acc>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0617953A-23E3-418F-CAF6-5C6E3FB5DA6F}"/>
                  </a:ext>
                </a:extLst>
              </p:cNvPr>
              <p:cNvSpPr txBox="1">
                <a:spLocks noRot="1" noChangeAspect="1" noMove="1" noResize="1" noEditPoints="1" noAdjustHandles="1" noChangeArrowheads="1" noChangeShapeType="1" noTextEdit="1"/>
              </p:cNvSpPr>
              <p:nvPr/>
            </p:nvSpPr>
            <p:spPr>
              <a:xfrm>
                <a:off x="3195717" y="2751311"/>
                <a:ext cx="2303836" cy="58477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0307DBE-FEFE-C6B0-5A53-1903DA4FDCA7}"/>
              </a:ext>
            </a:extLst>
          </p:cNvPr>
          <p:cNvSpPr txBox="1"/>
          <p:nvPr/>
        </p:nvSpPr>
        <p:spPr>
          <a:xfrm>
            <a:off x="467544" y="2204864"/>
            <a:ext cx="5109091" cy="461665"/>
          </a:xfrm>
          <a:prstGeom prst="rect">
            <a:avLst/>
          </a:prstGeom>
          <a:noFill/>
        </p:spPr>
        <p:txBody>
          <a:bodyPr wrap="none" rtlCol="0">
            <a:spAutoFit/>
          </a:bodyPr>
          <a:lstStyle/>
          <a:p>
            <a:r>
              <a:rPr lang="ja-JP" altLang="en-US" sz="2400"/>
              <a:t>運動量の時間変化＝粒子にかかる力</a:t>
            </a:r>
            <a:endParaRPr kumimoji="1" lang="ja-JP" altLang="en-US" sz="2400"/>
          </a:p>
        </p:txBody>
      </p:sp>
      <p:cxnSp>
        <p:nvCxnSpPr>
          <p:cNvPr id="8" name="直線コネクタ 7">
            <a:extLst>
              <a:ext uri="{FF2B5EF4-FFF2-40B4-BE49-F238E27FC236}">
                <a16:creationId xmlns:a16="http://schemas.microsoft.com/office/drawing/2014/main" id="{608D77D4-30F1-2B1D-5CB8-C9F527419262}"/>
              </a:ext>
            </a:extLst>
          </p:cNvPr>
          <p:cNvCxnSpPr>
            <a:cxnSpLocks/>
          </p:cNvCxnSpPr>
          <p:nvPr/>
        </p:nvCxnSpPr>
        <p:spPr>
          <a:xfrm>
            <a:off x="4131821"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55A2AB7-8AAE-DA5B-F469-45D112679C31}"/>
              </a:ext>
            </a:extLst>
          </p:cNvPr>
          <p:cNvCxnSpPr>
            <a:cxnSpLocks/>
          </p:cNvCxnSpPr>
          <p:nvPr/>
        </p:nvCxnSpPr>
        <p:spPr>
          <a:xfrm>
            <a:off x="4923909"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9BEFEAE-9865-249C-D58A-5AC958E0A196}"/>
              </a:ext>
            </a:extLst>
          </p:cNvPr>
          <p:cNvSpPr txBox="1"/>
          <p:nvPr/>
        </p:nvSpPr>
        <p:spPr>
          <a:xfrm>
            <a:off x="5868144" y="3717032"/>
            <a:ext cx="3024336" cy="769441"/>
          </a:xfrm>
          <a:prstGeom prst="rect">
            <a:avLst/>
          </a:prstGeom>
          <a:noFill/>
        </p:spPr>
        <p:txBody>
          <a:bodyPr wrap="square" rtlCol="0">
            <a:spAutoFit/>
          </a:bodyPr>
          <a:lstStyle/>
          <a:p>
            <a:r>
              <a:rPr lang="ja-JP" altLang="en-US" sz="2400"/>
              <a:t>外力</a:t>
            </a:r>
            <a:endParaRPr lang="en-US" altLang="ja-JP" sz="2400"/>
          </a:p>
          <a:p>
            <a:r>
              <a:rPr lang="en-US" altLang="ja-JP" sz="2000"/>
              <a:t>(</a:t>
            </a:r>
            <a:r>
              <a:rPr lang="ja-JP" altLang="en-US" sz="2000"/>
              <a:t>壁から粒子</a:t>
            </a:r>
            <a:r>
              <a:rPr lang="en-US" altLang="ja-JP" sz="2000"/>
              <a:t>i</a:t>
            </a:r>
            <a:r>
              <a:rPr lang="ja-JP" altLang="en-US" sz="2000"/>
              <a:t>に働く力</a:t>
            </a:r>
            <a:r>
              <a:rPr lang="en-US" altLang="ja-JP" sz="2000"/>
              <a:t>)</a:t>
            </a:r>
            <a:endParaRPr kumimoji="1" lang="ja-JP" altLang="en-US" sz="2000"/>
          </a:p>
        </p:txBody>
      </p:sp>
      <p:sp>
        <p:nvSpPr>
          <p:cNvPr id="12" name="テキスト ボックス 11">
            <a:extLst>
              <a:ext uri="{FF2B5EF4-FFF2-40B4-BE49-F238E27FC236}">
                <a16:creationId xmlns:a16="http://schemas.microsoft.com/office/drawing/2014/main" id="{0FD3DFEB-40D3-6622-2646-9C10603F9B45}"/>
              </a:ext>
            </a:extLst>
          </p:cNvPr>
          <p:cNvSpPr txBox="1"/>
          <p:nvPr/>
        </p:nvSpPr>
        <p:spPr>
          <a:xfrm>
            <a:off x="611560" y="3717032"/>
            <a:ext cx="4003019" cy="769441"/>
          </a:xfrm>
          <a:prstGeom prst="rect">
            <a:avLst/>
          </a:prstGeom>
          <a:noFill/>
        </p:spPr>
        <p:txBody>
          <a:bodyPr wrap="none" rtlCol="0">
            <a:spAutoFit/>
          </a:bodyPr>
          <a:lstStyle/>
          <a:p>
            <a:r>
              <a:rPr kumimoji="1" lang="ja-JP" altLang="en-US" sz="2400"/>
              <a:t>粒子間に働く力</a:t>
            </a:r>
            <a:endParaRPr kumimoji="1" lang="en-US" altLang="ja-JP" sz="2400"/>
          </a:p>
          <a:p>
            <a:r>
              <a:rPr kumimoji="1" lang="en-US" altLang="ja-JP" sz="2000"/>
              <a:t>(</a:t>
            </a:r>
            <a:r>
              <a:rPr kumimoji="1" lang="ja-JP" altLang="en-US" sz="2000"/>
              <a:t>他</a:t>
            </a:r>
            <a:r>
              <a:rPr lang="ja-JP" altLang="en-US" sz="2000"/>
              <a:t>粒子</a:t>
            </a:r>
            <a:r>
              <a:rPr kumimoji="1" lang="ja-JP" altLang="en-US" sz="2000"/>
              <a:t>から粒子</a:t>
            </a:r>
            <a:r>
              <a:rPr kumimoji="1" lang="en-US" altLang="ja-JP" sz="2000"/>
              <a:t>i</a:t>
            </a:r>
            <a:r>
              <a:rPr kumimoji="1" lang="ja-JP" altLang="en-US" sz="2000"/>
              <a:t>に働く力の合計</a:t>
            </a:r>
            <a:r>
              <a:rPr kumimoji="1" lang="en-US" altLang="ja-JP" sz="2000"/>
              <a:t>)</a:t>
            </a:r>
            <a:endParaRPr kumimoji="1" lang="ja-JP" altLang="en-US" sz="2000"/>
          </a:p>
        </p:txBody>
      </p:sp>
      <p:sp>
        <p:nvSpPr>
          <p:cNvPr id="13" name="楕円 12">
            <a:extLst>
              <a:ext uri="{FF2B5EF4-FFF2-40B4-BE49-F238E27FC236}">
                <a16:creationId xmlns:a16="http://schemas.microsoft.com/office/drawing/2014/main" id="{4F025346-0A1D-AA6E-112D-60A75AA7E9F8}"/>
              </a:ext>
            </a:extLst>
          </p:cNvPr>
          <p:cNvSpPr/>
          <p:nvPr/>
        </p:nvSpPr>
        <p:spPr>
          <a:xfrm>
            <a:off x="4296157"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F0CE2E0-9330-B9D9-2F9A-7DF706A93793}"/>
              </a:ext>
            </a:extLst>
          </p:cNvPr>
          <p:cNvSpPr/>
          <p:nvPr/>
        </p:nvSpPr>
        <p:spPr>
          <a:xfrm>
            <a:off x="5089133"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E22AC30-4208-C154-EDE0-58F057DC1935}"/>
              </a:ext>
            </a:extLst>
          </p:cNvPr>
          <p:cNvCxnSpPr>
            <a:cxnSpLocks/>
            <a:stCxn id="12" idx="0"/>
            <a:endCxn id="13" idx="4"/>
          </p:cNvCxnSpPr>
          <p:nvPr/>
        </p:nvCxnSpPr>
        <p:spPr>
          <a:xfrm rot="5400000" flipH="1" flipV="1">
            <a:off x="3367797" y="2716665"/>
            <a:ext cx="245641" cy="175509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796370A-C1C8-4EF8-D08B-CB2D8452BC6B}"/>
              </a:ext>
            </a:extLst>
          </p:cNvPr>
          <p:cNvCxnSpPr>
            <a:cxnSpLocks/>
            <a:stCxn id="11" idx="0"/>
            <a:endCxn id="14" idx="4"/>
          </p:cNvCxnSpPr>
          <p:nvPr/>
        </p:nvCxnSpPr>
        <p:spPr>
          <a:xfrm rot="16200000" flipV="1">
            <a:off x="6147907" y="2484626"/>
            <a:ext cx="245641" cy="2219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784B2A9B-AFD5-8D3A-C098-916B952D29C9}"/>
              </a:ext>
            </a:extLst>
          </p:cNvPr>
          <p:cNvSpPr/>
          <p:nvPr/>
        </p:nvSpPr>
        <p:spPr>
          <a:xfrm>
            <a:off x="4283968" y="5373216"/>
            <a:ext cx="504056" cy="504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EC352F-2EF2-B91B-62D5-492F5525981E}"/>
              </a:ext>
            </a:extLst>
          </p:cNvPr>
          <p:cNvSpPr/>
          <p:nvPr/>
        </p:nvSpPr>
        <p:spPr>
          <a:xfrm>
            <a:off x="2843808" y="5301208"/>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A7DCC26-5929-3624-1A30-93AE75F24B4D}"/>
              </a:ext>
            </a:extLst>
          </p:cNvPr>
          <p:cNvSpPr/>
          <p:nvPr/>
        </p:nvSpPr>
        <p:spPr>
          <a:xfrm>
            <a:off x="5436096" y="4797152"/>
            <a:ext cx="288032" cy="1440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FC8F035-39DE-BE04-2077-11574D19632A}"/>
                  </a:ext>
                </a:extLst>
              </p:cNvPr>
              <p:cNvSpPr txBox="1"/>
              <p:nvPr/>
            </p:nvSpPr>
            <p:spPr>
              <a:xfrm>
                <a:off x="370790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28" name="テキスト ボックス 27">
                <a:extLst>
                  <a:ext uri="{FF2B5EF4-FFF2-40B4-BE49-F238E27FC236}">
                    <a16:creationId xmlns:a16="http://schemas.microsoft.com/office/drawing/2014/main" id="{4FC8F035-39DE-BE04-2077-11574D19632A}"/>
                  </a:ext>
                </a:extLst>
              </p:cNvPr>
              <p:cNvSpPr txBox="1">
                <a:spLocks noRot="1" noChangeAspect="1" noMove="1" noResize="1" noEditPoints="1" noAdjustHandles="1" noChangeArrowheads="1" noChangeShapeType="1" noTextEdit="1"/>
              </p:cNvSpPr>
              <p:nvPr/>
            </p:nvSpPr>
            <p:spPr>
              <a:xfrm>
                <a:off x="3707904" y="4797152"/>
                <a:ext cx="504056" cy="523220"/>
              </a:xfrm>
              <a:prstGeom prst="rect">
                <a:avLst/>
              </a:prstGeom>
              <a:blipFill>
                <a:blip r:embed="rId4"/>
                <a:stretch>
                  <a:fillRect/>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DCC444FD-7C32-9550-5091-35FFD4EA2747}"/>
              </a:ext>
            </a:extLst>
          </p:cNvPr>
          <p:cNvSpPr/>
          <p:nvPr/>
        </p:nvSpPr>
        <p:spPr>
          <a:xfrm>
            <a:off x="3203848" y="479715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61B866D-DDC2-F7BD-D1C1-CE15E90C118A}"/>
              </a:ext>
            </a:extLst>
          </p:cNvPr>
          <p:cNvSpPr/>
          <p:nvPr/>
        </p:nvSpPr>
        <p:spPr>
          <a:xfrm>
            <a:off x="3275856" y="573325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351AAB8E-4B33-41A0-B65D-D1C3B7D0BD74}"/>
              </a:ext>
            </a:extLst>
          </p:cNvPr>
          <p:cNvSpPr/>
          <p:nvPr/>
        </p:nvSpPr>
        <p:spPr>
          <a:xfrm>
            <a:off x="3779912" y="5392640"/>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C7A9200-7B1F-68B2-ADD3-16111A32C1B4}"/>
                  </a:ext>
                </a:extLst>
              </p:cNvPr>
              <p:cNvSpPr txBox="1"/>
              <p:nvPr/>
            </p:nvSpPr>
            <p:spPr>
              <a:xfrm>
                <a:off x="478802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32" name="テキスト ボックス 31">
                <a:extLst>
                  <a:ext uri="{FF2B5EF4-FFF2-40B4-BE49-F238E27FC236}">
                    <a16:creationId xmlns:a16="http://schemas.microsoft.com/office/drawing/2014/main" id="{EC7A9200-7B1F-68B2-ADD3-16111A32C1B4}"/>
                  </a:ext>
                </a:extLst>
              </p:cNvPr>
              <p:cNvSpPr txBox="1">
                <a:spLocks noRot="1" noChangeAspect="1" noMove="1" noResize="1" noEditPoints="1" noAdjustHandles="1" noChangeArrowheads="1" noChangeShapeType="1" noTextEdit="1"/>
              </p:cNvSpPr>
              <p:nvPr/>
            </p:nvSpPr>
            <p:spPr>
              <a:xfrm>
                <a:off x="4788024" y="4797152"/>
                <a:ext cx="504056" cy="523220"/>
              </a:xfrm>
              <a:prstGeom prst="rect">
                <a:avLst/>
              </a:prstGeom>
              <a:blipFill>
                <a:blip r:embed="rId5"/>
                <a:stretch>
                  <a:fillRect/>
                </a:stretch>
              </a:blipFill>
            </p:spPr>
            <p:txBody>
              <a:bodyPr/>
              <a:lstStyle/>
              <a:p>
                <a:r>
                  <a:rPr lang="ja-JP" altLang="en-US">
                    <a:noFill/>
                  </a:rPr>
                  <a:t> </a:t>
                </a:r>
              </a:p>
            </p:txBody>
          </p:sp>
        </mc:Fallback>
      </mc:AlternateContent>
      <p:sp>
        <p:nvSpPr>
          <p:cNvPr id="33" name="矢印: 右 32">
            <a:extLst>
              <a:ext uri="{FF2B5EF4-FFF2-40B4-BE49-F238E27FC236}">
                <a16:creationId xmlns:a16="http://schemas.microsoft.com/office/drawing/2014/main" id="{EB1C212F-49D2-453D-C7C1-C32A7696B2A4}"/>
              </a:ext>
            </a:extLst>
          </p:cNvPr>
          <p:cNvSpPr/>
          <p:nvPr/>
        </p:nvSpPr>
        <p:spPr>
          <a:xfrm rot="10800000">
            <a:off x="4932040" y="5373216"/>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075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06C01-D1B0-D6EB-8524-0774CA97FA9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3783A52-6897-B1B3-94D9-57C13D46E35F}"/>
                  </a:ext>
                </a:extLst>
              </p:cNvPr>
              <p:cNvSpPr txBox="1"/>
              <p:nvPr/>
            </p:nvSpPr>
            <p:spPr>
              <a:xfrm>
                <a:off x="1043608" y="1772816"/>
                <a:ext cx="31466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43783A52-6897-B1B3-94D9-57C13D46E35F}"/>
                  </a:ext>
                </a:extLst>
              </p:cNvPr>
              <p:cNvSpPr txBox="1">
                <a:spLocks noRot="1" noChangeAspect="1" noMove="1" noResize="1" noEditPoints="1" noAdjustHandles="1" noChangeArrowheads="1" noChangeShapeType="1" noTextEdit="1"/>
              </p:cNvSpPr>
              <p:nvPr/>
            </p:nvSpPr>
            <p:spPr>
              <a:xfrm>
                <a:off x="1043608" y="1772816"/>
                <a:ext cx="3146631" cy="1186672"/>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5EDAC40-036F-4659-E60B-6D9821A402CF}"/>
              </a:ext>
            </a:extLst>
          </p:cNvPr>
          <p:cNvSpPr txBox="1"/>
          <p:nvPr/>
        </p:nvSpPr>
        <p:spPr>
          <a:xfrm>
            <a:off x="539552" y="1196752"/>
            <a:ext cx="7007046" cy="523220"/>
          </a:xfrm>
          <a:prstGeom prst="rect">
            <a:avLst/>
          </a:prstGeom>
          <a:noFill/>
        </p:spPr>
        <p:txBody>
          <a:bodyPr wrap="none" rtlCol="0">
            <a:spAutoFit/>
          </a:bodyPr>
          <a:lstStyle/>
          <a:p>
            <a:r>
              <a:rPr kumimoji="1" lang="ja-JP" altLang="en-US" sz="2800"/>
              <a:t>粒子間に働く力</a:t>
            </a:r>
            <a:r>
              <a:rPr lang="ja-JP" altLang="en-US" sz="2800"/>
              <a:t>を作用反作用を使って整理</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FAA7B2-D835-0F5C-5FA0-2BA37778097D}"/>
                  </a:ext>
                </a:extLst>
              </p:cNvPr>
              <p:cNvSpPr txBox="1"/>
              <p:nvPr/>
            </p:nvSpPr>
            <p:spPr>
              <a:xfrm>
                <a:off x="6084168" y="1772816"/>
                <a:ext cx="2240422" cy="1023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𝑗</m:t>
                          </m:r>
                        </m:sub>
                      </m:sSub>
                    </m:oMath>
                  </m:oMathPara>
                </a14:m>
                <a:endParaRPr lang="en-US" altLang="ja-JP" sz="2800"/>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𝑗</m:t>
                          </m:r>
                        </m:sub>
                      </m:sSub>
                    </m:oMath>
                  </m:oMathPara>
                </a14:m>
                <a:endParaRPr kumimoji="1" lang="en-US" altLang="ja-JP" sz="2800"/>
              </a:p>
            </p:txBody>
          </p:sp>
        </mc:Choice>
        <mc:Fallback xmlns="">
          <p:sp>
            <p:nvSpPr>
              <p:cNvPr id="5" name="テキスト ボックス 4">
                <a:extLst>
                  <a:ext uri="{FF2B5EF4-FFF2-40B4-BE49-F238E27FC236}">
                    <a16:creationId xmlns:a16="http://schemas.microsoft.com/office/drawing/2014/main" id="{A7FAA7B2-D835-0F5C-5FA0-2BA37778097D}"/>
                  </a:ext>
                </a:extLst>
              </p:cNvPr>
              <p:cNvSpPr txBox="1">
                <a:spLocks noRot="1" noChangeAspect="1" noMove="1" noResize="1" noEditPoints="1" noAdjustHandles="1" noChangeArrowheads="1" noChangeShapeType="1" noTextEdit="1"/>
              </p:cNvSpPr>
              <p:nvPr/>
            </p:nvSpPr>
            <p:spPr>
              <a:xfrm>
                <a:off x="6084168" y="1772816"/>
                <a:ext cx="2240422" cy="1023485"/>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2E6994A-6F69-FC1D-B5A2-63DE542C7B77}"/>
              </a:ext>
            </a:extLst>
          </p:cNvPr>
          <p:cNvSpPr txBox="1"/>
          <p:nvPr/>
        </p:nvSpPr>
        <p:spPr>
          <a:xfrm>
            <a:off x="611560" y="3212976"/>
            <a:ext cx="6170279" cy="523220"/>
          </a:xfrm>
          <a:prstGeom prst="rect">
            <a:avLst/>
          </a:prstGeom>
          <a:noFill/>
        </p:spPr>
        <p:txBody>
          <a:bodyPr wrap="none" rtlCol="0">
            <a:spAutoFit/>
          </a:bodyPr>
          <a:lstStyle/>
          <a:p>
            <a:r>
              <a:rPr kumimoji="1" lang="ja-JP" altLang="en-US" sz="2800"/>
              <a:t>外力</a:t>
            </a:r>
            <a:r>
              <a:rPr lang="ja-JP" altLang="en-US" sz="2800"/>
              <a:t>をガウスの定理を使って整理</a:t>
            </a:r>
            <a:r>
              <a:rPr lang="en-US" altLang="ja-JP" sz="2800"/>
              <a:t>(※)</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B97844A-CBAA-1763-B677-A5D68E3C2DF7}"/>
                  </a:ext>
                </a:extLst>
              </p:cNvPr>
              <p:cNvSpPr txBox="1"/>
              <p:nvPr/>
            </p:nvSpPr>
            <p:spPr>
              <a:xfrm>
                <a:off x="899592" y="3933056"/>
                <a:ext cx="7961218"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nary>
                        <m:naryPr>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sub>
                        <m:sup/>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𝑟</m:t>
                              </m:r>
                            </m:e>
                          </m:acc>
                          <m:r>
                            <a:rPr kumimoji="1" lang="en-US" altLang="ja-JP" sz="2800" b="0" i="1" smtClean="0">
                              <a:latin typeface="Cambria Math" panose="02040503050406030204" pitchFamily="18" charset="0"/>
                            </a:rPr>
                            <m:t>⋅</m:t>
                          </m:r>
                        </m:e>
                      </m:nary>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𝑛</m:t>
                          </m:r>
                        </m:e>
                      </m:acc>
                      <m:r>
                        <a:rPr kumimoji="1" lang="en-US" altLang="ja-JP" sz="2800" b="0" i="1" smtClean="0">
                          <a:latin typeface="Cambria Math" panose="02040503050406030204" pitchFamily="18" charset="0"/>
                        </a:rPr>
                        <m:t>𝑑𝐴</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nary>
                        <m:naryPr>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𝑉</m:t>
                          </m:r>
                        </m:sub>
                        <m:sup/>
                        <m:e>
                          <m:r>
                            <m:rPr>
                              <m:sty m:val="p"/>
                            </m:rPr>
                            <a:rPr lang="en-US" altLang="ja-JP" sz="2800" b="0" i="0" smtClean="0">
                              <a:latin typeface="Cambria Math" panose="02040503050406030204" pitchFamily="18" charset="0"/>
                            </a:rPr>
                            <m:t>∇</m:t>
                          </m:r>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𝑛</m:t>
                              </m:r>
                            </m:e>
                          </m:acc>
                          <m:r>
                            <a:rPr lang="en-US" altLang="ja-JP" sz="2800" b="0" i="1" smtClean="0">
                              <a:latin typeface="Cambria Math" panose="02040503050406030204" pitchFamily="18" charset="0"/>
                            </a:rPr>
                            <m:t>𝑑𝑉</m:t>
                          </m:r>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8B97844A-CBAA-1763-B677-A5D68E3C2DF7}"/>
                  </a:ext>
                </a:extLst>
              </p:cNvPr>
              <p:cNvSpPr txBox="1">
                <a:spLocks noRot="1" noChangeAspect="1" noMove="1" noResize="1" noEditPoints="1" noAdjustHandles="1" noChangeArrowheads="1" noChangeShapeType="1" noTextEdit="1"/>
              </p:cNvSpPr>
              <p:nvPr/>
            </p:nvSpPr>
            <p:spPr>
              <a:xfrm>
                <a:off x="899592" y="3933056"/>
                <a:ext cx="7961218" cy="1137876"/>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1EC6AAC-03F5-703A-0CB9-09B48088C8EB}"/>
              </a:ext>
            </a:extLst>
          </p:cNvPr>
          <p:cNvSpPr txBox="1"/>
          <p:nvPr/>
        </p:nvSpPr>
        <p:spPr>
          <a:xfrm>
            <a:off x="611560" y="5445224"/>
            <a:ext cx="1980029" cy="523220"/>
          </a:xfrm>
          <a:prstGeom prst="rect">
            <a:avLst/>
          </a:prstGeom>
          <a:noFill/>
        </p:spPr>
        <p:txBody>
          <a:bodyPr wrap="none" rtlCol="0">
            <a:spAutoFit/>
          </a:bodyPr>
          <a:lstStyle/>
          <a:p>
            <a:r>
              <a:rPr kumimoji="1" lang="ja-JP" altLang="en-US" sz="2800"/>
              <a:t>まとめると</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F1D634B-1322-F5DC-CAF2-10EEE848F2E3}"/>
                  </a:ext>
                </a:extLst>
              </p:cNvPr>
              <p:cNvSpPr txBox="1"/>
              <p:nvPr/>
            </p:nvSpPr>
            <p:spPr>
              <a:xfrm>
                <a:off x="2699792" y="5157192"/>
                <a:ext cx="43191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m:rPr>
                                  <m:brk m:alnAt="7"/>
                                </m:rP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𝑖𝑗</m:t>
                              </m:r>
                            </m:sub>
                          </m:sSub>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9F1D634B-1322-F5DC-CAF2-10EEE848F2E3}"/>
                  </a:ext>
                </a:extLst>
              </p:cNvPr>
              <p:cNvSpPr txBox="1">
                <a:spLocks noRot="1" noChangeAspect="1" noMove="1" noResize="1" noEditPoints="1" noAdjustHandles="1" noChangeArrowheads="1" noChangeShapeType="1" noTextEdit="1"/>
              </p:cNvSpPr>
              <p:nvPr/>
            </p:nvSpPr>
            <p:spPr>
              <a:xfrm>
                <a:off x="2699792" y="5157192"/>
                <a:ext cx="4319131" cy="1186672"/>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0F92E6A-724E-9DDE-CC73-A23AAF6F5DEC}"/>
              </a:ext>
            </a:extLst>
          </p:cNvPr>
          <p:cNvSpPr txBox="1"/>
          <p:nvPr/>
        </p:nvSpPr>
        <p:spPr>
          <a:xfrm>
            <a:off x="3681814" y="6381328"/>
            <a:ext cx="4634602" cy="369332"/>
          </a:xfrm>
          <a:prstGeom prst="rect">
            <a:avLst/>
          </a:prstGeom>
          <a:noFill/>
        </p:spPr>
        <p:txBody>
          <a:bodyPr wrap="none" rtlCol="0">
            <a:spAutoFit/>
          </a:bodyPr>
          <a:lstStyle/>
          <a:p>
            <a:r>
              <a:rPr lang="en-US" altLang="ja-JP"/>
              <a:t>※ </a:t>
            </a:r>
            <a:r>
              <a:rPr lang="ja-JP" altLang="en-US"/>
              <a:t>計算の詳細は今は気にしなくて良いです</a:t>
            </a:r>
            <a:endParaRPr kumimoji="1" lang="ja-JP" altLang="en-US"/>
          </a:p>
        </p:txBody>
      </p:sp>
    </p:spTree>
    <p:extLst>
      <p:ext uri="{BB962C8B-B14F-4D97-AF65-F5344CB8AC3E}">
        <p14:creationId xmlns:p14="http://schemas.microsoft.com/office/powerpoint/2010/main" val="373651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57A3A-B8B7-0B73-7D90-DC1DF44E26CA}"/>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DC5D088-F578-BED8-861F-1AB040BD88B0}"/>
                  </a:ext>
                </a:extLst>
              </p:cNvPr>
              <p:cNvSpPr txBox="1"/>
              <p:nvPr/>
            </p:nvSpPr>
            <p:spPr>
              <a:xfrm>
                <a:off x="251520"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8DC5D088-F578-BED8-861F-1AB040BD88B0}"/>
                  </a:ext>
                </a:extLst>
              </p:cNvPr>
              <p:cNvSpPr txBox="1">
                <a:spLocks noRot="1" noChangeAspect="1" noMove="1" noResize="1" noEditPoints="1" noAdjustHandles="1" noChangeArrowheads="1" noChangeShapeType="1" noTextEdit="1"/>
              </p:cNvSpPr>
              <p:nvPr/>
            </p:nvSpPr>
            <p:spPr>
              <a:xfrm>
                <a:off x="251520" y="980728"/>
                <a:ext cx="3407023"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5ED6994-9089-7353-A7DC-138E0D1A8420}"/>
                  </a:ext>
                </a:extLst>
              </p:cNvPr>
              <p:cNvSpPr txBox="1"/>
              <p:nvPr/>
            </p:nvSpPr>
            <p:spPr>
              <a:xfrm>
                <a:off x="3419872" y="980728"/>
                <a:ext cx="4386009"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𝑃𝑉</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C5ED6994-9089-7353-A7DC-138E0D1A8420}"/>
                  </a:ext>
                </a:extLst>
              </p:cNvPr>
              <p:cNvSpPr txBox="1">
                <a:spLocks noRot="1" noChangeAspect="1" noMove="1" noResize="1" noEditPoints="1" noAdjustHandles="1" noChangeArrowheads="1" noChangeShapeType="1" noTextEdit="1"/>
              </p:cNvSpPr>
              <p:nvPr/>
            </p:nvSpPr>
            <p:spPr>
              <a:xfrm>
                <a:off x="3419872" y="980728"/>
                <a:ext cx="4386009" cy="1186672"/>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44B3953-FA3F-B432-49B6-4570DDBF264A}"/>
              </a:ext>
            </a:extLst>
          </p:cNvPr>
          <p:cNvSpPr txBox="1"/>
          <p:nvPr/>
        </p:nvSpPr>
        <p:spPr>
          <a:xfrm>
            <a:off x="1331640" y="2564904"/>
            <a:ext cx="6340197" cy="461665"/>
          </a:xfrm>
          <a:prstGeom prst="rect">
            <a:avLst/>
          </a:prstGeom>
          <a:noFill/>
        </p:spPr>
        <p:txBody>
          <a:bodyPr wrap="none" rtlCol="0">
            <a:spAutoFit/>
          </a:bodyPr>
          <a:lstStyle/>
          <a:p>
            <a:r>
              <a:rPr lang="ja-JP" altLang="en-US" sz="2400"/>
              <a:t>ビリアルの時間平均がゼロであることを仮定</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7CB7326-9664-7414-89BC-2423BAD494FE}"/>
                  </a:ext>
                </a:extLst>
              </p:cNvPr>
              <p:cNvSpPr txBox="1"/>
              <p:nvPr/>
            </p:nvSpPr>
            <p:spPr>
              <a:xfrm>
                <a:off x="1691680" y="4077072"/>
                <a:ext cx="5243551" cy="14993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𝑖𝑗</m:t>
                              </m:r>
                            </m:sub>
                          </m:sSub>
                        </m:e>
                      </m:nary>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47CB7326-9664-7414-89BC-2423BAD494FE}"/>
                  </a:ext>
                </a:extLst>
              </p:cNvPr>
              <p:cNvSpPr txBox="1">
                <a:spLocks noRot="1" noChangeAspect="1" noMove="1" noResize="1" noEditPoints="1" noAdjustHandles="1" noChangeArrowheads="1" noChangeShapeType="1" noTextEdit="1"/>
              </p:cNvSpPr>
              <p:nvPr/>
            </p:nvSpPr>
            <p:spPr>
              <a:xfrm>
                <a:off x="1691680" y="4077072"/>
                <a:ext cx="5243551" cy="1499321"/>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F1DAA70-9703-227B-745C-5B7EE8CBE3F5}"/>
              </a:ext>
            </a:extLst>
          </p:cNvPr>
          <p:cNvCxnSpPr/>
          <p:nvPr/>
        </p:nvCxnSpPr>
        <p:spPr>
          <a:xfrm>
            <a:off x="251520" y="1772816"/>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5DAF113-31B8-E44F-D898-CB7F60C0CE27}"/>
              </a:ext>
            </a:extLst>
          </p:cNvPr>
          <p:cNvSpPr/>
          <p:nvPr/>
        </p:nvSpPr>
        <p:spPr>
          <a:xfrm>
            <a:off x="467544" y="170080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7677AADF-4689-BB3E-1DB1-FA044481E178}"/>
              </a:ext>
            </a:extLst>
          </p:cNvPr>
          <p:cNvCxnSpPr>
            <a:stCxn id="5" idx="1"/>
          </p:cNvCxnSpPr>
          <p:nvPr/>
        </p:nvCxnSpPr>
        <p:spPr>
          <a:xfrm rot="10800000">
            <a:off x="539552" y="1916833"/>
            <a:ext cx="792088" cy="87890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0330DA-9818-AE68-50AD-91F61ACE727B}"/>
              </a:ext>
            </a:extLst>
          </p:cNvPr>
          <p:cNvSpPr txBox="1"/>
          <p:nvPr/>
        </p:nvSpPr>
        <p:spPr>
          <a:xfrm>
            <a:off x="539552" y="3429000"/>
            <a:ext cx="5570756" cy="523220"/>
          </a:xfrm>
          <a:prstGeom prst="rect">
            <a:avLst/>
          </a:prstGeom>
          <a:noFill/>
        </p:spPr>
        <p:txBody>
          <a:bodyPr wrap="none" rtlCol="0">
            <a:spAutoFit/>
          </a:bodyPr>
          <a:lstStyle/>
          <a:p>
            <a:r>
              <a:rPr lang="ja-JP" altLang="en-US" sz="2800"/>
              <a:t>分子動力学法における圧力の定義</a:t>
            </a:r>
            <a:endParaRPr kumimoji="1" lang="ja-JP" altLang="en-US" sz="2800"/>
          </a:p>
        </p:txBody>
      </p:sp>
      <p:sp>
        <p:nvSpPr>
          <p:cNvPr id="15" name="四角形: 角を丸くする 14">
            <a:extLst>
              <a:ext uri="{FF2B5EF4-FFF2-40B4-BE49-F238E27FC236}">
                <a16:creationId xmlns:a16="http://schemas.microsoft.com/office/drawing/2014/main" id="{6E29483D-BDC0-49DC-59F1-FA2D35DA63BB}"/>
              </a:ext>
            </a:extLst>
          </p:cNvPr>
          <p:cNvSpPr/>
          <p:nvPr/>
        </p:nvSpPr>
        <p:spPr>
          <a:xfrm>
            <a:off x="2915816" y="4437112"/>
            <a:ext cx="1296144"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C806884-D06F-A415-C2B6-1D64E5290154}"/>
              </a:ext>
            </a:extLst>
          </p:cNvPr>
          <p:cNvSpPr/>
          <p:nvPr/>
        </p:nvSpPr>
        <p:spPr>
          <a:xfrm>
            <a:off x="4644008" y="4077072"/>
            <a:ext cx="2232248" cy="1584176"/>
          </a:xfrm>
          <a:prstGeom prst="roundRect">
            <a:avLst/>
          </a:prstGeom>
          <a:noFill/>
          <a:ln w="38100">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1EE6B41-AC86-1301-57C5-5295FACEECF7}"/>
              </a:ext>
            </a:extLst>
          </p:cNvPr>
          <p:cNvSpPr txBox="1"/>
          <p:nvPr/>
        </p:nvSpPr>
        <p:spPr>
          <a:xfrm>
            <a:off x="611560" y="6021288"/>
            <a:ext cx="2698175" cy="523220"/>
          </a:xfrm>
          <a:prstGeom prst="rect">
            <a:avLst/>
          </a:prstGeom>
          <a:noFill/>
        </p:spPr>
        <p:txBody>
          <a:bodyPr wrap="none" rtlCol="0">
            <a:spAutoFit/>
          </a:bodyPr>
          <a:lstStyle/>
          <a:p>
            <a:r>
              <a:rPr kumimoji="1" lang="ja-JP" altLang="en-US" sz="2800"/>
              <a:t>理想気体の寄与</a:t>
            </a:r>
            <a:endParaRPr kumimoji="1" lang="en-US" altLang="ja-JP" sz="2800"/>
          </a:p>
        </p:txBody>
      </p:sp>
      <p:sp>
        <p:nvSpPr>
          <p:cNvPr id="18" name="テキスト ボックス 17">
            <a:extLst>
              <a:ext uri="{FF2B5EF4-FFF2-40B4-BE49-F238E27FC236}">
                <a16:creationId xmlns:a16="http://schemas.microsoft.com/office/drawing/2014/main" id="{79D3B353-F023-68CA-08F6-4487DDF96322}"/>
              </a:ext>
            </a:extLst>
          </p:cNvPr>
          <p:cNvSpPr txBox="1"/>
          <p:nvPr/>
        </p:nvSpPr>
        <p:spPr>
          <a:xfrm>
            <a:off x="4499992" y="6021288"/>
            <a:ext cx="3416320" cy="523220"/>
          </a:xfrm>
          <a:prstGeom prst="rect">
            <a:avLst/>
          </a:prstGeom>
          <a:noFill/>
        </p:spPr>
        <p:txBody>
          <a:bodyPr wrap="none" rtlCol="0">
            <a:spAutoFit/>
          </a:bodyPr>
          <a:lstStyle/>
          <a:p>
            <a:r>
              <a:rPr lang="ja-JP" altLang="en-US" sz="2800"/>
              <a:t>相互作用から</a:t>
            </a:r>
            <a:r>
              <a:rPr kumimoji="1" lang="ja-JP" altLang="en-US" sz="2800"/>
              <a:t>の寄与</a:t>
            </a:r>
            <a:endParaRPr kumimoji="1" lang="en-US" altLang="ja-JP" sz="2800"/>
          </a:p>
        </p:txBody>
      </p:sp>
      <p:cxnSp>
        <p:nvCxnSpPr>
          <p:cNvPr id="20" name="コネクタ: カギ線 19">
            <a:extLst>
              <a:ext uri="{FF2B5EF4-FFF2-40B4-BE49-F238E27FC236}">
                <a16:creationId xmlns:a16="http://schemas.microsoft.com/office/drawing/2014/main" id="{301EFD09-25A4-4782-F84B-A884272C63F8}"/>
              </a:ext>
            </a:extLst>
          </p:cNvPr>
          <p:cNvCxnSpPr>
            <a:stCxn id="17" idx="0"/>
            <a:endCxn id="15" idx="2"/>
          </p:cNvCxnSpPr>
          <p:nvPr/>
        </p:nvCxnSpPr>
        <p:spPr>
          <a:xfrm rot="5400000" flipH="1" flipV="1">
            <a:off x="2258212" y="4715612"/>
            <a:ext cx="1008112" cy="16032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645882C-7871-5560-1EEF-0644E3BE2130}"/>
              </a:ext>
            </a:extLst>
          </p:cNvPr>
          <p:cNvCxnSpPr>
            <a:stCxn id="18" idx="0"/>
            <a:endCxn id="16" idx="2"/>
          </p:cNvCxnSpPr>
          <p:nvPr/>
        </p:nvCxnSpPr>
        <p:spPr>
          <a:xfrm rot="16200000" flipV="1">
            <a:off x="5804122" y="5617258"/>
            <a:ext cx="360040" cy="44802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EAC8B3-70AA-8EE4-3E7F-780C0DBD5AEE}"/>
              </a:ext>
            </a:extLst>
          </p:cNvPr>
          <p:cNvSpPr>
            <a:spLocks noGrp="1"/>
          </p:cNvSpPr>
          <p:nvPr>
            <p:ph type="body" sz="quarter" idx="10"/>
          </p:nvPr>
        </p:nvSpPr>
        <p:spPr/>
        <p:txBody>
          <a:bodyPr/>
          <a:lstStyle/>
          <a:p>
            <a:r>
              <a:rPr lang="ja-JP" altLang="en-US"/>
              <a:t>ビリアル定理の疑問点</a:t>
            </a:r>
            <a:endParaRPr kumimoji="1" lang="ja-JP" altLang="en-US"/>
          </a:p>
        </p:txBody>
      </p:sp>
      <p:sp>
        <p:nvSpPr>
          <p:cNvPr id="4" name="テキスト ボックス 3">
            <a:extLst>
              <a:ext uri="{FF2B5EF4-FFF2-40B4-BE49-F238E27FC236}">
                <a16:creationId xmlns:a16="http://schemas.microsoft.com/office/drawing/2014/main" id="{84AF1A52-76A7-52DA-3350-F710F3C1E9DE}"/>
              </a:ext>
            </a:extLst>
          </p:cNvPr>
          <p:cNvSpPr txBox="1"/>
          <p:nvPr/>
        </p:nvSpPr>
        <p:spPr>
          <a:xfrm>
            <a:off x="323528" y="1196752"/>
            <a:ext cx="8280920"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3200"/>
              <a:t>粒子に働く力を粒子間力と外力にわけたが、周期的境界条件など、壁がない系では圧力は定義できないのか？</a:t>
            </a:r>
            <a:endParaRPr lang="en-US" altLang="ja-JP" sz="3200"/>
          </a:p>
          <a:p>
            <a:pPr marL="342900" indent="-342900">
              <a:buFont typeface="Arial" panose="020B0604020202020204" pitchFamily="34" charset="0"/>
              <a:buChar char="•"/>
            </a:pPr>
            <a:r>
              <a:rPr kumimoji="1" lang="ja-JP" altLang="en-US" sz="3200"/>
              <a:t>ビリアルの時間微分の平均がゼロであるという仮定はどういう意味を持つのか？</a:t>
            </a:r>
            <a:endParaRPr kumimoji="1" lang="en-US" altLang="ja-JP" sz="3200"/>
          </a:p>
          <a:p>
            <a:pPr marL="342900" indent="-342900">
              <a:buFont typeface="Arial" panose="020B0604020202020204" pitchFamily="34" charset="0"/>
              <a:buChar char="•"/>
            </a:pPr>
            <a:r>
              <a:rPr lang="ja-JP" altLang="en-US" sz="3200">
                <a:solidFill>
                  <a:srgbClr val="FF0000"/>
                </a:solidFill>
              </a:rPr>
              <a:t>そもそもビリアルってなに？</a:t>
            </a:r>
            <a:endParaRPr kumimoji="1" lang="ja-JP" altLang="en-US" sz="3200">
              <a:solidFill>
                <a:srgbClr val="FF0000"/>
              </a:solidFill>
            </a:endParaRPr>
          </a:p>
        </p:txBody>
      </p:sp>
      <p:sp>
        <p:nvSpPr>
          <p:cNvPr id="5" name="矢印: 右 4">
            <a:extLst>
              <a:ext uri="{FF2B5EF4-FFF2-40B4-BE49-F238E27FC236}">
                <a16:creationId xmlns:a16="http://schemas.microsoft.com/office/drawing/2014/main" id="{C53FC81A-8102-D6B0-BE2C-6365B33AAB9F}"/>
              </a:ext>
            </a:extLst>
          </p:cNvPr>
          <p:cNvSpPr/>
          <p:nvPr/>
        </p:nvSpPr>
        <p:spPr>
          <a:xfrm>
            <a:off x="395536" y="50131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4D664C5-8270-E423-E475-2EE7AC798FE5}"/>
              </a:ext>
            </a:extLst>
          </p:cNvPr>
          <p:cNvSpPr txBox="1"/>
          <p:nvPr/>
        </p:nvSpPr>
        <p:spPr>
          <a:xfrm>
            <a:off x="1259632" y="5013176"/>
            <a:ext cx="7725192" cy="523220"/>
          </a:xfrm>
          <a:prstGeom prst="rect">
            <a:avLst/>
          </a:prstGeom>
          <a:noFill/>
        </p:spPr>
        <p:txBody>
          <a:bodyPr wrap="none" rtlCol="0">
            <a:spAutoFit/>
          </a:bodyPr>
          <a:lstStyle/>
          <a:p>
            <a:r>
              <a:rPr lang="ja-JP" altLang="en-US" sz="2800"/>
              <a:t>熱力学関係式とハミルトニアンから圧力を導出</a:t>
            </a:r>
            <a:endParaRPr kumimoji="1" lang="ja-JP" altLang="en-US" sz="2800"/>
          </a:p>
        </p:txBody>
      </p:sp>
    </p:spTree>
    <p:extLst>
      <p:ext uri="{BB962C8B-B14F-4D97-AF65-F5344CB8AC3E}">
        <p14:creationId xmlns:p14="http://schemas.microsoft.com/office/powerpoint/2010/main" val="114459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8E16EA-265D-07AF-CFAA-01A99A7E9417}"/>
              </a:ext>
            </a:extLst>
          </p:cNvPr>
          <p:cNvSpPr>
            <a:spLocks noGrp="1"/>
          </p:cNvSpPr>
          <p:nvPr>
            <p:ph type="body" sz="quarter" idx="10"/>
          </p:nvPr>
        </p:nvSpPr>
        <p:spPr/>
        <p:txBody>
          <a:bodyPr/>
          <a:lstStyle/>
          <a:p>
            <a:r>
              <a:rPr kumimoji="1" lang="ja-JP" altLang="en-US" dirty="0"/>
              <a:t>分配関数からの圧力定義</a:t>
            </a:r>
          </a:p>
        </p:txBody>
      </p:sp>
      <p:pic>
        <p:nvPicPr>
          <p:cNvPr id="3" name="Picture 2" descr="手で止めている工事現場の人のイラスト「立入禁止・ストップ！」">
            <a:extLst>
              <a:ext uri="{FF2B5EF4-FFF2-40B4-BE49-F238E27FC236}">
                <a16:creationId xmlns:a16="http://schemas.microsoft.com/office/drawing/2014/main" id="{1BE20886-DA06-4C04-DC5B-5B5A54BD4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836712"/>
            <a:ext cx="2705420"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0976946-3C43-342B-8A29-527DEBF06F70}"/>
              </a:ext>
            </a:extLst>
          </p:cNvPr>
          <p:cNvSpPr txBox="1"/>
          <p:nvPr/>
        </p:nvSpPr>
        <p:spPr>
          <a:xfrm>
            <a:off x="467544" y="4725144"/>
            <a:ext cx="8352928" cy="461665"/>
          </a:xfrm>
          <a:prstGeom prst="rect">
            <a:avLst/>
          </a:prstGeom>
          <a:noFill/>
        </p:spPr>
        <p:txBody>
          <a:bodyPr wrap="square" rtlCol="0">
            <a:spAutoFit/>
          </a:bodyPr>
          <a:lstStyle/>
          <a:p>
            <a:r>
              <a:rPr kumimoji="1" lang="ja-JP" altLang="en-US" sz="2400" dirty="0"/>
              <a:t>これから計算がごちゃごちゃするが</a:t>
            </a:r>
            <a:r>
              <a:rPr lang="ja-JP" altLang="en-US" sz="2400" dirty="0"/>
              <a:t>全部追う必要はない</a:t>
            </a:r>
            <a:endParaRPr kumimoji="1" lang="ja-JP" altLang="en-US" sz="2400" dirty="0"/>
          </a:p>
        </p:txBody>
      </p:sp>
      <p:sp>
        <p:nvSpPr>
          <p:cNvPr id="5" name="テキスト ボックス 4">
            <a:extLst>
              <a:ext uri="{FF2B5EF4-FFF2-40B4-BE49-F238E27FC236}">
                <a16:creationId xmlns:a16="http://schemas.microsoft.com/office/drawing/2014/main" id="{EEEF5998-6DC4-6985-BE18-317B45FE2086}"/>
              </a:ext>
            </a:extLst>
          </p:cNvPr>
          <p:cNvSpPr txBox="1"/>
          <p:nvPr/>
        </p:nvSpPr>
        <p:spPr>
          <a:xfrm>
            <a:off x="1259632" y="5517232"/>
            <a:ext cx="6696744" cy="830997"/>
          </a:xfrm>
          <a:prstGeom prst="rect">
            <a:avLst/>
          </a:prstGeom>
          <a:noFill/>
        </p:spPr>
        <p:txBody>
          <a:bodyPr wrap="square" rtlCol="0">
            <a:spAutoFit/>
          </a:bodyPr>
          <a:lstStyle/>
          <a:p>
            <a:r>
              <a:rPr kumimoji="1" lang="ja-JP" altLang="en-US" sz="2400" dirty="0"/>
              <a:t>分配関数から必要な物理量が全て求められる、という感覚だけ身に着ける</a:t>
            </a:r>
          </a:p>
        </p:txBody>
      </p:sp>
    </p:spTree>
    <p:extLst>
      <p:ext uri="{BB962C8B-B14F-4D97-AF65-F5344CB8AC3E}">
        <p14:creationId xmlns:p14="http://schemas.microsoft.com/office/powerpoint/2010/main" val="332329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7F1D1A-721A-25ED-4E53-19FEBD7EF167}"/>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F63D34-E2A7-054C-FCB2-5C0086C7A38D}"/>
                  </a:ext>
                </a:extLst>
              </p:cNvPr>
              <p:cNvSpPr txBox="1"/>
              <p:nvPr/>
            </p:nvSpPr>
            <p:spPr>
              <a:xfrm>
                <a:off x="2267744" y="1916832"/>
                <a:ext cx="2665217" cy="1262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e>
                        <m:sub>
                          <m:r>
                            <a:rPr kumimoji="1" lang="en-US" altLang="ja-JP" sz="3200" b="0" i="1" smtClean="0">
                              <a:latin typeface="Cambria Math" panose="02040503050406030204" pitchFamily="18" charset="0"/>
                            </a:rPr>
                            <m:t>𝑇</m:t>
                          </m:r>
                        </m:sub>
                      </m:sSub>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2DF63D34-E2A7-054C-FCB2-5C0086C7A38D}"/>
                  </a:ext>
                </a:extLst>
              </p:cNvPr>
              <p:cNvSpPr txBox="1">
                <a:spLocks noRot="1" noChangeAspect="1" noMove="1" noResize="1" noEditPoints="1" noAdjustHandles="1" noChangeArrowheads="1" noChangeShapeType="1" noTextEdit="1"/>
              </p:cNvSpPr>
              <p:nvPr/>
            </p:nvSpPr>
            <p:spPr>
              <a:xfrm>
                <a:off x="2267744" y="1916832"/>
                <a:ext cx="2665217" cy="126297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72F2C17-BF86-1123-5F1C-9F5C368D240A}"/>
              </a:ext>
            </a:extLst>
          </p:cNvPr>
          <p:cNvSpPr txBox="1"/>
          <p:nvPr/>
        </p:nvSpPr>
        <p:spPr>
          <a:xfrm>
            <a:off x="539552" y="1340768"/>
            <a:ext cx="4801314" cy="461665"/>
          </a:xfrm>
          <a:prstGeom prst="rect">
            <a:avLst/>
          </a:prstGeom>
          <a:noFill/>
        </p:spPr>
        <p:txBody>
          <a:bodyPr wrap="none" rtlCol="0">
            <a:spAutoFit/>
          </a:bodyPr>
          <a:lstStyle/>
          <a:p>
            <a:r>
              <a:rPr lang="ja-JP" altLang="en-US" sz="2400"/>
              <a:t>以下の熱力学関係式から出発する</a:t>
            </a:r>
            <a:endParaRPr kumimoji="1" lang="ja-JP" altLang="en-US" sz="2400"/>
          </a:p>
        </p:txBody>
      </p:sp>
      <p:sp>
        <p:nvSpPr>
          <p:cNvPr id="6" name="テキスト ボックス 5">
            <a:extLst>
              <a:ext uri="{FF2B5EF4-FFF2-40B4-BE49-F238E27FC236}">
                <a16:creationId xmlns:a16="http://schemas.microsoft.com/office/drawing/2014/main" id="{15BD7E1A-4B46-85DF-5785-A0BE3DD2FA7A}"/>
              </a:ext>
            </a:extLst>
          </p:cNvPr>
          <p:cNvSpPr txBox="1"/>
          <p:nvPr/>
        </p:nvSpPr>
        <p:spPr>
          <a:xfrm>
            <a:off x="683568" y="3284984"/>
            <a:ext cx="5724644" cy="461665"/>
          </a:xfrm>
          <a:prstGeom prst="rect">
            <a:avLst/>
          </a:prstGeom>
          <a:noFill/>
        </p:spPr>
        <p:txBody>
          <a:bodyPr wrap="none" rtlCol="0">
            <a:spAutoFit/>
          </a:bodyPr>
          <a:lstStyle/>
          <a:p>
            <a:r>
              <a:rPr kumimoji="1" lang="ja-JP" altLang="en-US" sz="2400"/>
              <a:t>ヘルムホルツ自由エネルギーと分配関数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471439E-20A3-209F-0E9F-CA05A2CB5C2D}"/>
                  </a:ext>
                </a:extLst>
              </p:cNvPr>
              <p:cNvSpPr txBox="1"/>
              <p:nvPr/>
            </p:nvSpPr>
            <p:spPr>
              <a:xfrm>
                <a:off x="2051720" y="3861048"/>
                <a:ext cx="32361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𝐹</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𝑘𝑇</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r>
                        <a:rPr kumimoji="1" lang="en-US" altLang="ja-JP" sz="3600" b="0" i="1" smtClean="0">
                          <a:latin typeface="Cambria Math" panose="02040503050406030204" pitchFamily="18" charset="0"/>
                        </a:rPr>
                        <m:t> </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B471439E-20A3-209F-0E9F-CA05A2CB5C2D}"/>
                  </a:ext>
                </a:extLst>
              </p:cNvPr>
              <p:cNvSpPr txBox="1">
                <a:spLocks noRot="1" noChangeAspect="1" noMove="1" noResize="1" noEditPoints="1" noAdjustHandles="1" noChangeArrowheads="1" noChangeShapeType="1" noTextEdit="1"/>
              </p:cNvSpPr>
              <p:nvPr/>
            </p:nvSpPr>
            <p:spPr>
              <a:xfrm>
                <a:off x="2051720" y="3861048"/>
                <a:ext cx="323614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6C87A61-9EF9-57F1-5E8E-B274D86832CB}"/>
                  </a:ext>
                </a:extLst>
              </p:cNvPr>
              <p:cNvSpPr txBox="1"/>
              <p:nvPr/>
            </p:nvSpPr>
            <p:spPr>
              <a:xfrm>
                <a:off x="1979712" y="5229200"/>
                <a:ext cx="4385496"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r>
                                <a:rPr lang="en-US" altLang="ja-JP" sz="3200" i="1">
                                  <a:latin typeface="Cambria Math" panose="02040503050406030204" pitchFamily="18" charset="0"/>
                                </a:rPr>
                                <m:t>𝑍</m:t>
                              </m:r>
                            </m:e>
                          </m:func>
                        </m:num>
                        <m:den>
                          <m:r>
                            <a:rPr lang="en-US" altLang="ja-JP" sz="3200" i="1">
                              <a:latin typeface="Cambria Math" panose="02040503050406030204" pitchFamily="18" charset="0"/>
                            </a:rPr>
                            <m:t>𝜕</m:t>
                          </m:r>
                          <m:r>
                            <a:rPr lang="en-US" altLang="ja-JP" sz="3200" i="1">
                              <a:latin typeface="Cambria Math" panose="02040503050406030204" pitchFamily="18" charset="0"/>
                            </a:rPr>
                            <m:t>𝑉</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E6C87A61-9EF9-57F1-5E8E-B274D86832CB}"/>
                  </a:ext>
                </a:extLst>
              </p:cNvPr>
              <p:cNvSpPr txBox="1">
                <a:spLocks noRot="1" noChangeAspect="1" noMove="1" noResize="1" noEditPoints="1" noAdjustHandles="1" noChangeArrowheads="1" noChangeShapeType="1" noTextEdit="1"/>
              </p:cNvSpPr>
              <p:nvPr/>
            </p:nvSpPr>
            <p:spPr>
              <a:xfrm>
                <a:off x="1979712" y="5229200"/>
                <a:ext cx="4385496" cy="1028743"/>
              </a:xfrm>
              <a:prstGeom prst="rect">
                <a:avLst/>
              </a:prstGeom>
              <a:blipFill>
                <a:blip r:embed="rId4"/>
                <a:stretch>
                  <a:fillRect/>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53B3FBBE-8961-1CF6-F700-5ED66972237C}"/>
              </a:ext>
            </a:extLst>
          </p:cNvPr>
          <p:cNvSpPr/>
          <p:nvPr/>
        </p:nvSpPr>
        <p:spPr>
          <a:xfrm>
            <a:off x="1187624" y="5589240"/>
            <a:ext cx="648072"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79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8FE3C6-01B1-5CAD-4EB8-85796CAC3151}"/>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C3DCA1B-DBAE-DF96-20D5-A0BE40F90D99}"/>
                  </a:ext>
                </a:extLst>
              </p:cNvPr>
              <p:cNvSpPr txBox="1"/>
              <p:nvPr/>
            </p:nvSpPr>
            <p:spPr>
              <a:xfrm>
                <a:off x="683568" y="908720"/>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4" name="テキスト ボックス 3">
                <a:extLst>
                  <a:ext uri="{FF2B5EF4-FFF2-40B4-BE49-F238E27FC236}">
                    <a16:creationId xmlns:a16="http://schemas.microsoft.com/office/drawing/2014/main" id="{6C3DCA1B-DBAE-DF96-20D5-A0BE40F90D99}"/>
                  </a:ext>
                </a:extLst>
              </p:cNvPr>
              <p:cNvSpPr txBox="1">
                <a:spLocks noRot="1" noChangeAspect="1" noMove="1" noResize="1" noEditPoints="1" noAdjustHandles="1" noChangeArrowheads="1" noChangeShapeType="1" noTextEdit="1"/>
              </p:cNvSpPr>
              <p:nvPr/>
            </p:nvSpPr>
            <p:spPr>
              <a:xfrm>
                <a:off x="683568" y="908720"/>
                <a:ext cx="936104" cy="10287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CED4A37-DF85-D007-1A19-2B640A4CD39E}"/>
              </a:ext>
            </a:extLst>
          </p:cNvPr>
          <p:cNvSpPr txBox="1"/>
          <p:nvPr/>
        </p:nvSpPr>
        <p:spPr>
          <a:xfrm>
            <a:off x="1763688" y="1268760"/>
            <a:ext cx="2492990" cy="400110"/>
          </a:xfrm>
          <a:prstGeom prst="rect">
            <a:avLst/>
          </a:prstGeom>
          <a:noFill/>
        </p:spPr>
        <p:txBody>
          <a:bodyPr wrap="none" rtlCol="0">
            <a:spAutoFit/>
          </a:bodyPr>
          <a:lstStyle/>
          <a:p>
            <a:r>
              <a:rPr kumimoji="1" lang="ja-JP" altLang="en-US" sz="2000" dirty="0"/>
              <a:t>この量を計算したい</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52B03C-1D7C-CC4B-3056-2EA9DA9037EF}"/>
                  </a:ext>
                </a:extLst>
              </p:cNvPr>
              <p:cNvSpPr txBox="1"/>
              <p:nvPr/>
            </p:nvSpPr>
            <p:spPr>
              <a:xfrm>
                <a:off x="755576" y="2132856"/>
                <a:ext cx="377488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𝑑</m:t>
                              </m:r>
                              <m:r>
                                <m:rPr>
                                  <m:sty m:val="p"/>
                                </m:rPr>
                                <a:rPr kumimoji="1" lang="en-US" altLang="ja-JP" sz="3200" b="0" i="0" smtClean="0">
                                  <a:latin typeface="Cambria Math" panose="02040503050406030204" pitchFamily="18" charset="0"/>
                                </a:rPr>
                                <m:t>Γ</m:t>
                              </m:r>
                            </m:e>
                          </m:func>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852B03C-1D7C-CC4B-3056-2EA9DA9037EF}"/>
                  </a:ext>
                </a:extLst>
              </p:cNvPr>
              <p:cNvSpPr txBox="1">
                <a:spLocks noRot="1" noChangeAspect="1" noMove="1" noResize="1" noEditPoints="1" noAdjustHandles="1" noChangeArrowheads="1" noChangeShapeType="1" noTextEdit="1"/>
              </p:cNvSpPr>
              <p:nvPr/>
            </p:nvSpPr>
            <p:spPr>
              <a:xfrm>
                <a:off x="755576" y="2132856"/>
                <a:ext cx="3774880" cy="1384033"/>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9AB5AA-7E07-CEEA-4955-FE00B9E4A4FF}"/>
              </a:ext>
            </a:extLst>
          </p:cNvPr>
          <p:cNvSpPr txBox="1"/>
          <p:nvPr/>
        </p:nvSpPr>
        <p:spPr>
          <a:xfrm>
            <a:off x="4594005" y="2420888"/>
            <a:ext cx="4544834" cy="707886"/>
          </a:xfrm>
          <a:prstGeom prst="rect">
            <a:avLst/>
          </a:prstGeom>
          <a:noFill/>
        </p:spPr>
        <p:txBody>
          <a:bodyPr wrap="none" rtlCol="0">
            <a:spAutoFit/>
          </a:bodyPr>
          <a:lstStyle/>
          <a:p>
            <a:r>
              <a:rPr kumimoji="1" lang="ja-JP" altLang="en-US" sz="2000" dirty="0"/>
              <a:t>分配関数は陽に体積に依存しない</a:t>
            </a:r>
            <a:endParaRPr kumimoji="1" lang="en-US" altLang="ja-JP" sz="2000" dirty="0"/>
          </a:p>
          <a:p>
            <a:r>
              <a:rPr lang="ja-JP" altLang="en-US" sz="2000" dirty="0"/>
              <a:t>体積変化はハミルトニアンにのみ影響</a:t>
            </a:r>
            <a:endParaRPr kumimoji="1" lang="ja-JP" altLang="en-US" sz="2000" dirty="0"/>
          </a:p>
        </p:txBody>
      </p:sp>
      <p:sp>
        <p:nvSpPr>
          <p:cNvPr id="8" name="正方形/長方形 7">
            <a:extLst>
              <a:ext uri="{FF2B5EF4-FFF2-40B4-BE49-F238E27FC236}">
                <a16:creationId xmlns:a16="http://schemas.microsoft.com/office/drawing/2014/main" id="{1DB1E111-BB78-65EB-C28B-637794B28030}"/>
              </a:ext>
            </a:extLst>
          </p:cNvPr>
          <p:cNvSpPr/>
          <p:nvPr/>
        </p:nvSpPr>
        <p:spPr>
          <a:xfrm>
            <a:off x="1547664" y="5085184"/>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C64DF9C-16B6-831A-B8AF-4793E57B7E57}"/>
              </a:ext>
            </a:extLst>
          </p:cNvPr>
          <p:cNvSpPr txBox="1"/>
          <p:nvPr/>
        </p:nvSpPr>
        <p:spPr>
          <a:xfrm>
            <a:off x="1907704" y="4005064"/>
            <a:ext cx="6340197" cy="400110"/>
          </a:xfrm>
          <a:prstGeom prst="rect">
            <a:avLst/>
          </a:prstGeom>
          <a:noFill/>
        </p:spPr>
        <p:txBody>
          <a:bodyPr wrap="none" rtlCol="0">
            <a:spAutoFit/>
          </a:bodyPr>
          <a:lstStyle/>
          <a:p>
            <a:r>
              <a:rPr kumimoji="1" lang="ja-JP" altLang="en-US" sz="2000" dirty="0"/>
              <a:t>体積が変化したときのハミルトニアンの応答を調べる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7CA1F18-C1C7-51AB-94E7-0508514E96BE}"/>
                  </a:ext>
                </a:extLst>
              </p:cNvPr>
              <p:cNvSpPr txBox="1"/>
              <p:nvPr/>
            </p:nvSpPr>
            <p:spPr>
              <a:xfrm>
                <a:off x="899592" y="3645024"/>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97CA1F18-C1C7-51AB-94E7-0508514E96BE}"/>
                  </a:ext>
                </a:extLst>
              </p:cNvPr>
              <p:cNvSpPr txBox="1">
                <a:spLocks noRot="1" noChangeAspect="1" noMove="1" noResize="1" noEditPoints="1" noAdjustHandles="1" noChangeArrowheads="1" noChangeShapeType="1" noTextEdit="1"/>
              </p:cNvSpPr>
              <p:nvPr/>
            </p:nvSpPr>
            <p:spPr>
              <a:xfrm>
                <a:off x="899592" y="3645024"/>
                <a:ext cx="936104" cy="1028743"/>
              </a:xfrm>
              <a:prstGeom prst="rect">
                <a:avLst/>
              </a:prstGeom>
              <a:blipFill>
                <a:blip r:embed="rId4"/>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24C6E775-580F-58A8-4A60-005FEC8B8A58}"/>
              </a:ext>
            </a:extLst>
          </p:cNvPr>
          <p:cNvGrpSpPr/>
          <p:nvPr/>
        </p:nvGrpSpPr>
        <p:grpSpPr>
          <a:xfrm>
            <a:off x="2483768" y="5085184"/>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CC66FF24-E976-E867-3151-8C7BFFC9F7A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3F4DAADB-55E1-FFF7-B3A0-ECB9094802F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79BEE9A4-7B14-F183-111B-1FA0A10878F4}"/>
              </a:ext>
            </a:extLst>
          </p:cNvPr>
          <p:cNvGrpSpPr/>
          <p:nvPr/>
        </p:nvGrpSpPr>
        <p:grpSpPr>
          <a:xfrm rot="18289369">
            <a:off x="1773803" y="5374318"/>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434366FF-609A-4C53-EFCE-DAC6527ED27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908DC1C-BBCF-1161-6764-2B4AFB6FE589}"/>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78A58B64-5585-D453-4A9D-D70FD4200C86}"/>
              </a:ext>
            </a:extLst>
          </p:cNvPr>
          <p:cNvGrpSpPr/>
          <p:nvPr/>
        </p:nvGrpSpPr>
        <p:grpSpPr>
          <a:xfrm rot="15972260">
            <a:off x="2464131" y="6066274"/>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CC03BF4-47C0-59FD-21E2-443F6A36EE1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71152525-23FC-2B0C-FBEE-C985F8914549}"/>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F72B2901-8EF2-0B25-8CE3-CBE5A619143E}"/>
              </a:ext>
            </a:extLst>
          </p:cNvPr>
          <p:cNvGrpSpPr/>
          <p:nvPr/>
        </p:nvGrpSpPr>
        <p:grpSpPr>
          <a:xfrm rot="12022274">
            <a:off x="1510026" y="6028005"/>
            <a:ext cx="504056" cy="288032"/>
            <a:chOff x="5148064" y="2564904"/>
            <a:chExt cx="504056" cy="288032"/>
          </a:xfrm>
          <a:solidFill>
            <a:srgbClr val="011893"/>
          </a:solidFill>
        </p:grpSpPr>
        <p:sp>
          <p:nvSpPr>
            <p:cNvPr id="21" name="楕円 20">
              <a:extLst>
                <a:ext uri="{FF2B5EF4-FFF2-40B4-BE49-F238E27FC236}">
                  <a16:creationId xmlns:a16="http://schemas.microsoft.com/office/drawing/2014/main" id="{1F721A1E-534A-686E-0327-F21D6979F51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7A2BF628-BAF2-0C7A-6EF6-342EF9C8705F}"/>
                </a:ext>
              </a:extLst>
            </p:cNvPr>
            <p:cNvCxnSpPr>
              <a:stCxn id="2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5B53C234-BC91-9D98-1C83-C3B0FB9FA146}"/>
              </a:ext>
            </a:extLst>
          </p:cNvPr>
          <p:cNvGrpSpPr/>
          <p:nvPr/>
        </p:nvGrpSpPr>
        <p:grpSpPr>
          <a:xfrm rot="16951017">
            <a:off x="2498963" y="5506450"/>
            <a:ext cx="504056" cy="288032"/>
            <a:chOff x="5148064" y="2564904"/>
            <a:chExt cx="504056" cy="288032"/>
          </a:xfrm>
          <a:solidFill>
            <a:srgbClr val="011893"/>
          </a:solidFill>
        </p:grpSpPr>
        <p:sp>
          <p:nvSpPr>
            <p:cNvPr id="24" name="楕円 23">
              <a:extLst>
                <a:ext uri="{FF2B5EF4-FFF2-40B4-BE49-F238E27FC236}">
                  <a16:creationId xmlns:a16="http://schemas.microsoft.com/office/drawing/2014/main" id="{AE53B94C-B9E3-5156-D420-C7ADC2E3BEC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40852502-EED0-CC79-F079-82C6C000EEF2}"/>
                </a:ext>
              </a:extLst>
            </p:cNvPr>
            <p:cNvCxnSpPr>
              <a:stCxn id="2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2FC29234-3DEF-8B8C-6A1A-C4E4DC6ED8A0}"/>
              </a:ext>
            </a:extLst>
          </p:cNvPr>
          <p:cNvGrpSpPr/>
          <p:nvPr/>
        </p:nvGrpSpPr>
        <p:grpSpPr>
          <a:xfrm rot="4771280">
            <a:off x="1987142" y="5791249"/>
            <a:ext cx="504056" cy="288032"/>
            <a:chOff x="5148064" y="2564904"/>
            <a:chExt cx="504056" cy="288032"/>
          </a:xfrm>
          <a:solidFill>
            <a:srgbClr val="011893"/>
          </a:solidFill>
        </p:grpSpPr>
        <p:sp>
          <p:nvSpPr>
            <p:cNvPr id="27" name="楕円 26">
              <a:extLst>
                <a:ext uri="{FF2B5EF4-FFF2-40B4-BE49-F238E27FC236}">
                  <a16:creationId xmlns:a16="http://schemas.microsoft.com/office/drawing/2014/main" id="{8A14A913-5898-0DDA-B362-BDD6F66303E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28BDB0B-F5B1-A449-8B94-01307CE4E5A2}"/>
                </a:ext>
              </a:extLst>
            </p:cNvPr>
            <p:cNvCxnSpPr>
              <a:stCxn id="2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0" name="正方形/長方形 29">
            <a:extLst>
              <a:ext uri="{FF2B5EF4-FFF2-40B4-BE49-F238E27FC236}">
                <a16:creationId xmlns:a16="http://schemas.microsoft.com/office/drawing/2014/main" id="{7BE600AF-1228-5AAB-9AB9-ECED87AC4F85}"/>
              </a:ext>
            </a:extLst>
          </p:cNvPr>
          <p:cNvSpPr/>
          <p:nvPr/>
        </p:nvSpPr>
        <p:spPr>
          <a:xfrm>
            <a:off x="5508104" y="4797152"/>
            <a:ext cx="1791030" cy="1791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2ED65C1-30F1-A926-1FD2-9E2A746249B5}"/>
              </a:ext>
            </a:extLst>
          </p:cNvPr>
          <p:cNvGrpSpPr/>
          <p:nvPr/>
        </p:nvGrpSpPr>
        <p:grpSpPr>
          <a:xfrm>
            <a:off x="6672273" y="4879446"/>
            <a:ext cx="482845" cy="275911"/>
            <a:chOff x="5148064" y="2564904"/>
            <a:chExt cx="504056" cy="288032"/>
          </a:xfrm>
          <a:solidFill>
            <a:srgbClr val="011893"/>
          </a:solidFill>
        </p:grpSpPr>
        <p:sp>
          <p:nvSpPr>
            <p:cNvPr id="32" name="楕円 31">
              <a:extLst>
                <a:ext uri="{FF2B5EF4-FFF2-40B4-BE49-F238E27FC236}">
                  <a16:creationId xmlns:a16="http://schemas.microsoft.com/office/drawing/2014/main" id="{3F38407B-D421-0039-F9D5-4AE12B12BA12}"/>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C95D5FC7-679B-3B5F-6295-08F6385C10BF}"/>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4A6AA967-23AC-80A7-DF1C-8ADA767D9A1A}"/>
              </a:ext>
            </a:extLst>
          </p:cNvPr>
          <p:cNvGrpSpPr/>
          <p:nvPr/>
        </p:nvGrpSpPr>
        <p:grpSpPr>
          <a:xfrm rot="18289369">
            <a:off x="5786448" y="5143940"/>
            <a:ext cx="482845" cy="275911"/>
            <a:chOff x="5148064" y="2564904"/>
            <a:chExt cx="504056" cy="288032"/>
          </a:xfrm>
          <a:solidFill>
            <a:srgbClr val="011893"/>
          </a:solidFill>
        </p:grpSpPr>
        <p:sp>
          <p:nvSpPr>
            <p:cNvPr id="35" name="楕円 34">
              <a:extLst>
                <a:ext uri="{FF2B5EF4-FFF2-40B4-BE49-F238E27FC236}">
                  <a16:creationId xmlns:a16="http://schemas.microsoft.com/office/drawing/2014/main" id="{A2C5A587-8766-C296-298C-0DAE802474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70320DC-F814-17BD-37AB-9D393B12FE8F}"/>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C5BBE26-5506-D761-D0B6-27E6D9F0702D}"/>
              </a:ext>
            </a:extLst>
          </p:cNvPr>
          <p:cNvGrpSpPr/>
          <p:nvPr/>
        </p:nvGrpSpPr>
        <p:grpSpPr>
          <a:xfrm rot="15972260">
            <a:off x="6683569" y="6132989"/>
            <a:ext cx="482845" cy="275911"/>
            <a:chOff x="5148064" y="2564904"/>
            <a:chExt cx="504056" cy="288032"/>
          </a:xfrm>
          <a:solidFill>
            <a:srgbClr val="011893"/>
          </a:solidFill>
        </p:grpSpPr>
        <p:sp>
          <p:nvSpPr>
            <p:cNvPr id="38" name="楕円 37">
              <a:extLst>
                <a:ext uri="{FF2B5EF4-FFF2-40B4-BE49-F238E27FC236}">
                  <a16:creationId xmlns:a16="http://schemas.microsoft.com/office/drawing/2014/main" id="{71F24ACD-ECD6-76CA-19B3-2F8B7F4BA3E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F2CA03C-C54B-DD30-0499-E59F79B9FB5E}"/>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ABB64EB0-5544-8363-2D80-E8384D9F98BD}"/>
              </a:ext>
            </a:extLst>
          </p:cNvPr>
          <p:cNvGrpSpPr/>
          <p:nvPr/>
        </p:nvGrpSpPr>
        <p:grpSpPr>
          <a:xfrm rot="12022274">
            <a:off x="5451475" y="5934778"/>
            <a:ext cx="482845" cy="275911"/>
            <a:chOff x="5148064" y="2564904"/>
            <a:chExt cx="504056" cy="288032"/>
          </a:xfrm>
          <a:solidFill>
            <a:srgbClr val="011893"/>
          </a:solidFill>
        </p:grpSpPr>
        <p:sp>
          <p:nvSpPr>
            <p:cNvPr id="41" name="楕円 40">
              <a:extLst>
                <a:ext uri="{FF2B5EF4-FFF2-40B4-BE49-F238E27FC236}">
                  <a16:creationId xmlns:a16="http://schemas.microsoft.com/office/drawing/2014/main" id="{BFA37DE1-36C2-F0D2-595A-0F195CBB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BF9FC4B1-41FF-0846-EA1E-27EE033950AF}"/>
                </a:ext>
              </a:extLst>
            </p:cNvPr>
            <p:cNvCxnSpPr>
              <a:stCxn id="4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BBB39763-1B82-77F4-4D39-CBFD713FB032}"/>
              </a:ext>
            </a:extLst>
          </p:cNvPr>
          <p:cNvGrpSpPr/>
          <p:nvPr/>
        </p:nvGrpSpPr>
        <p:grpSpPr>
          <a:xfrm rot="16951017">
            <a:off x="6707402" y="5423577"/>
            <a:ext cx="482845" cy="275911"/>
            <a:chOff x="5148064" y="2564904"/>
            <a:chExt cx="504056" cy="288032"/>
          </a:xfrm>
          <a:solidFill>
            <a:srgbClr val="011893"/>
          </a:solidFill>
        </p:grpSpPr>
        <p:sp>
          <p:nvSpPr>
            <p:cNvPr id="44" name="楕円 43">
              <a:extLst>
                <a:ext uri="{FF2B5EF4-FFF2-40B4-BE49-F238E27FC236}">
                  <a16:creationId xmlns:a16="http://schemas.microsoft.com/office/drawing/2014/main" id="{79050845-FAAB-7F80-68DF-933365643C14}"/>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A0FAAA08-F60B-4964-8A40-44AAE97D1416}"/>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5358FB4B-176A-384E-0675-1A7B95390542}"/>
              </a:ext>
            </a:extLst>
          </p:cNvPr>
          <p:cNvGrpSpPr/>
          <p:nvPr/>
        </p:nvGrpSpPr>
        <p:grpSpPr>
          <a:xfrm rot="4771280">
            <a:off x="6099296" y="5794674"/>
            <a:ext cx="482845" cy="275911"/>
            <a:chOff x="5148064" y="2564904"/>
            <a:chExt cx="504056" cy="288032"/>
          </a:xfrm>
          <a:solidFill>
            <a:srgbClr val="011893"/>
          </a:solidFill>
        </p:grpSpPr>
        <p:sp>
          <p:nvSpPr>
            <p:cNvPr id="47" name="楕円 46">
              <a:extLst>
                <a:ext uri="{FF2B5EF4-FFF2-40B4-BE49-F238E27FC236}">
                  <a16:creationId xmlns:a16="http://schemas.microsoft.com/office/drawing/2014/main" id="{DBBE533C-D3C4-6DAE-E9AE-A211E09B9C6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70394B49-AED5-683A-FBA3-4F32FD5D962D}"/>
                </a:ext>
              </a:extLst>
            </p:cNvPr>
            <p:cNvCxnSpPr>
              <a:stCxn id="4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51" name="直線矢印コネクタ 50">
            <a:extLst>
              <a:ext uri="{FF2B5EF4-FFF2-40B4-BE49-F238E27FC236}">
                <a16:creationId xmlns:a16="http://schemas.microsoft.com/office/drawing/2014/main" id="{D0BAB05B-2716-F2EE-AFD4-39A1715A705B}"/>
              </a:ext>
            </a:extLst>
          </p:cNvPr>
          <p:cNvCxnSpPr>
            <a:cxnSpLocks/>
          </p:cNvCxnSpPr>
          <p:nvPr/>
        </p:nvCxnSpPr>
        <p:spPr>
          <a:xfrm>
            <a:off x="1331640" y="5085184"/>
            <a:ext cx="0" cy="1440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370FDB-36E0-3C73-3ED4-0A8BCDAD7528}"/>
              </a:ext>
            </a:extLst>
          </p:cNvPr>
          <p:cNvCxnSpPr>
            <a:cxnSpLocks/>
          </p:cNvCxnSpPr>
          <p:nvPr/>
        </p:nvCxnSpPr>
        <p:spPr>
          <a:xfrm>
            <a:off x="5282910" y="4787982"/>
            <a:ext cx="0" cy="1800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F543BB9-98A5-5920-B3AB-5C38D90F7D7F}"/>
                  </a:ext>
                </a:extLst>
              </p:cNvPr>
              <p:cNvSpPr txBox="1"/>
              <p:nvPr/>
            </p:nvSpPr>
            <p:spPr>
              <a:xfrm>
                <a:off x="899592" y="5589240"/>
                <a:ext cx="376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F543BB9-98A5-5920-B3AB-5C38D90F7D7F}"/>
                  </a:ext>
                </a:extLst>
              </p:cNvPr>
              <p:cNvSpPr txBox="1">
                <a:spLocks noRot="1" noChangeAspect="1" noMove="1" noResize="1" noEditPoints="1" noAdjustHandles="1" noChangeArrowheads="1" noChangeShapeType="1" noTextEdit="1"/>
              </p:cNvSpPr>
              <p:nvPr/>
            </p:nvSpPr>
            <p:spPr>
              <a:xfrm>
                <a:off x="899592" y="5589240"/>
                <a:ext cx="376962"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BAB6915-A930-36DE-B3AB-B0541278E158}"/>
                  </a:ext>
                </a:extLst>
              </p:cNvPr>
              <p:cNvSpPr txBox="1"/>
              <p:nvPr/>
            </p:nvSpPr>
            <p:spPr>
              <a:xfrm>
                <a:off x="4716016" y="5517232"/>
                <a:ext cx="5148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4BAB6915-A930-36DE-B3AB-B0541278E158}"/>
                  </a:ext>
                </a:extLst>
              </p:cNvPr>
              <p:cNvSpPr txBox="1">
                <a:spLocks noRot="1" noChangeAspect="1" noMove="1" noResize="1" noEditPoints="1" noAdjustHandles="1" noChangeArrowheads="1" noChangeShapeType="1" noTextEdit="1"/>
              </p:cNvSpPr>
              <p:nvPr/>
            </p:nvSpPr>
            <p:spPr>
              <a:xfrm>
                <a:off x="4716016" y="5517232"/>
                <a:ext cx="514820" cy="369332"/>
              </a:xfrm>
              <a:prstGeom prst="rect">
                <a:avLst/>
              </a:prstGeom>
              <a:blipFill>
                <a:blip r:embed="rId6"/>
                <a:stretch>
                  <a:fillRect/>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26FF1252-07E0-1004-741B-6587F42885DF}"/>
              </a:ext>
            </a:extLst>
          </p:cNvPr>
          <p:cNvSpPr/>
          <p:nvPr/>
        </p:nvSpPr>
        <p:spPr>
          <a:xfrm>
            <a:off x="3851920" y="5589240"/>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D98D27F-FFCC-44CF-BBB6-1106E03707BA}"/>
                  </a:ext>
                </a:extLst>
              </p:cNvPr>
              <p:cNvSpPr txBox="1"/>
              <p:nvPr/>
            </p:nvSpPr>
            <p:spPr>
              <a:xfrm>
                <a:off x="3347864" y="5013176"/>
                <a:ext cx="1252843" cy="369332"/>
              </a:xfrm>
              <a:prstGeom prst="rect">
                <a:avLst/>
              </a:prstGeom>
              <a:noFill/>
            </p:spPr>
            <p:txBody>
              <a:bodyPr wrap="none" rtlCol="0">
                <a:spAutoFit/>
              </a:bodyPr>
              <a:lstStyle/>
              <a:p>
                <a:r>
                  <a:rPr lang="ja-JP" altLang="en-US" dirty="0"/>
                  <a:t>サイズ</a:t>
                </a:r>
                <a14:m>
                  <m:oMath xmlns:m="http://schemas.openxmlformats.org/officeDocument/2006/math">
                    <m:r>
                      <a:rPr lang="en-US" altLang="ja-JP" b="0" i="1" smtClean="0">
                        <a:latin typeface="Cambria Math" panose="02040503050406030204" pitchFamily="18" charset="0"/>
                      </a:rPr>
                      <m:t>𝛼</m:t>
                    </m:r>
                  </m:oMath>
                </a14:m>
                <a:r>
                  <a:rPr lang="ja-JP" altLang="en-US" dirty="0"/>
                  <a:t>倍</a:t>
                </a:r>
                <a:endParaRPr kumimoji="1" lang="ja-JP" altLang="en-US" dirty="0"/>
              </a:p>
            </p:txBody>
          </p:sp>
        </mc:Choice>
        <mc:Fallback xmlns="">
          <p:sp>
            <p:nvSpPr>
              <p:cNvPr id="58" name="テキスト ボックス 57">
                <a:extLst>
                  <a:ext uri="{FF2B5EF4-FFF2-40B4-BE49-F238E27FC236}">
                    <a16:creationId xmlns:a16="http://schemas.microsoft.com/office/drawing/2014/main" id="{1D98D27F-FFCC-44CF-BBB6-1106E03707BA}"/>
                  </a:ext>
                </a:extLst>
              </p:cNvPr>
              <p:cNvSpPr txBox="1">
                <a:spLocks noRot="1" noChangeAspect="1" noMove="1" noResize="1" noEditPoints="1" noAdjustHandles="1" noChangeArrowheads="1" noChangeShapeType="1" noTextEdit="1"/>
              </p:cNvSpPr>
              <p:nvPr/>
            </p:nvSpPr>
            <p:spPr>
              <a:xfrm>
                <a:off x="3347864" y="5013176"/>
                <a:ext cx="1252843" cy="369332"/>
              </a:xfrm>
              <a:prstGeom prst="rect">
                <a:avLst/>
              </a:prstGeom>
              <a:blipFill>
                <a:blip r:embed="rId7"/>
                <a:stretch>
                  <a:fillRect l="-3883" t="-11475" r="-3398"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29D9F5E1-2637-BBD4-B98B-53FFFC0AE057}"/>
                  </a:ext>
                </a:extLst>
              </p:cNvPr>
              <p:cNvSpPr txBox="1"/>
              <p:nvPr/>
            </p:nvSpPr>
            <p:spPr>
              <a:xfrm>
                <a:off x="3491880" y="6011996"/>
                <a:ext cx="1133837" cy="369332"/>
              </a:xfrm>
              <a:prstGeom prst="rect">
                <a:avLst/>
              </a:prstGeom>
              <a:noFill/>
            </p:spPr>
            <p:txBody>
              <a:bodyPr wrap="none" rtlCol="0">
                <a:spAutoFit/>
              </a:bodyPr>
              <a:lstStyle/>
              <a:p>
                <a:r>
                  <a:rPr lang="ja-JP" altLang="en-US" dirty="0"/>
                  <a:t>体積</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𝛼</m:t>
                        </m:r>
                      </m:e>
                      <m:sup>
                        <m:r>
                          <a:rPr lang="en-US" altLang="ja-JP" b="0" i="1" smtClean="0">
                            <a:latin typeface="Cambria Math" panose="02040503050406030204" pitchFamily="18" charset="0"/>
                          </a:rPr>
                          <m:t>3</m:t>
                        </m:r>
                      </m:sup>
                    </m:sSup>
                  </m:oMath>
                </a14:m>
                <a:r>
                  <a:rPr lang="ja-JP" altLang="en-US" dirty="0"/>
                  <a:t>倍</a:t>
                </a:r>
                <a:endParaRPr kumimoji="1" lang="ja-JP" altLang="en-US" dirty="0"/>
              </a:p>
            </p:txBody>
          </p:sp>
        </mc:Choice>
        <mc:Fallback xmlns="">
          <p:sp>
            <p:nvSpPr>
              <p:cNvPr id="59" name="テキスト ボックス 58">
                <a:extLst>
                  <a:ext uri="{FF2B5EF4-FFF2-40B4-BE49-F238E27FC236}">
                    <a16:creationId xmlns:a16="http://schemas.microsoft.com/office/drawing/2014/main" id="{29D9F5E1-2637-BBD4-B98B-53FFFC0AE057}"/>
                  </a:ext>
                </a:extLst>
              </p:cNvPr>
              <p:cNvSpPr txBox="1">
                <a:spLocks noRot="1" noChangeAspect="1" noMove="1" noResize="1" noEditPoints="1" noAdjustHandles="1" noChangeArrowheads="1" noChangeShapeType="1" noTextEdit="1"/>
              </p:cNvSpPr>
              <p:nvPr/>
            </p:nvSpPr>
            <p:spPr>
              <a:xfrm>
                <a:off x="3491880" y="6011996"/>
                <a:ext cx="1133837" cy="369332"/>
              </a:xfrm>
              <a:prstGeom prst="rect">
                <a:avLst/>
              </a:prstGeom>
              <a:blipFill>
                <a:blip r:embed="rId8"/>
                <a:stretch>
                  <a:fillRect l="-4839" t="-11475" r="-3226"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259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4E7F32-524D-20AA-0DDC-50EAC4B3165C}"/>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A6EE57B-0347-3AC1-24A0-ECE6FD17E078}"/>
                  </a:ext>
                </a:extLst>
              </p:cNvPr>
              <p:cNvSpPr txBox="1"/>
              <p:nvPr/>
            </p:nvSpPr>
            <p:spPr>
              <a:xfrm>
                <a:off x="539552" y="1700808"/>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0A6EE57B-0347-3AC1-24A0-ECE6FD17E078}"/>
                  </a:ext>
                </a:extLst>
              </p:cNvPr>
              <p:cNvSpPr txBox="1">
                <a:spLocks noRot="1" noChangeAspect="1" noMove="1" noResize="1" noEditPoints="1" noAdjustHandles="1" noChangeArrowheads="1" noChangeShapeType="1" noTextEdit="1"/>
              </p:cNvSpPr>
              <p:nvPr/>
            </p:nvSpPr>
            <p:spPr>
              <a:xfrm>
                <a:off x="539552" y="1700808"/>
                <a:ext cx="3327258" cy="12225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867D3C-BC18-7244-E12C-405B747EAC02}"/>
                  </a:ext>
                </a:extLst>
              </p:cNvPr>
              <p:cNvSpPr txBox="1"/>
              <p:nvPr/>
            </p:nvSpPr>
            <p:spPr>
              <a:xfrm>
                <a:off x="6516216" y="1340768"/>
                <a:ext cx="2520280" cy="988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r>
                        <m:rPr>
                          <m:sty m:val="p"/>
                        </m:rPr>
                        <a:rPr kumimoji="1" lang="en-US" altLang="ja-JP" sz="2400" b="0" i="0" smtClean="0">
                          <a:latin typeface="Cambria Math" panose="02040503050406030204" pitchFamily="18" charset="0"/>
                        </a:rPr>
                        <m:t>Γ</m:t>
                      </m:r>
                      <m:r>
                        <a:rPr kumimoji="1" lang="en-US" altLang="ja-JP" sz="2400" b="0" i="0"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Sub>
                        </m:e>
                      </m:nary>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B8867D3C-BC18-7244-E12C-405B747EAC02}"/>
                  </a:ext>
                </a:extLst>
              </p:cNvPr>
              <p:cNvSpPr txBox="1">
                <a:spLocks noRot="1" noChangeAspect="1" noMove="1" noResize="1" noEditPoints="1" noAdjustHandles="1" noChangeArrowheads="1" noChangeShapeType="1" noTextEdit="1"/>
              </p:cNvSpPr>
              <p:nvPr/>
            </p:nvSpPr>
            <p:spPr>
              <a:xfrm>
                <a:off x="6516216" y="1340768"/>
                <a:ext cx="2520280" cy="9885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CB33E67-03BC-16DC-6A06-134CE5CECBE8}"/>
              </a:ext>
            </a:extLst>
          </p:cNvPr>
          <p:cNvSpPr txBox="1"/>
          <p:nvPr/>
        </p:nvSpPr>
        <p:spPr>
          <a:xfrm>
            <a:off x="611560" y="1268760"/>
            <a:ext cx="3877985" cy="461665"/>
          </a:xfrm>
          <a:prstGeom prst="rect">
            <a:avLst/>
          </a:prstGeom>
          <a:noFill/>
        </p:spPr>
        <p:txBody>
          <a:bodyPr wrap="none" rtlCol="0">
            <a:spAutoFit/>
          </a:bodyPr>
          <a:lstStyle/>
          <a:p>
            <a:r>
              <a:rPr lang="ja-JP" altLang="en-US" sz="2400"/>
              <a:t>分配関数とハミルトニアン</a:t>
            </a:r>
            <a:endParaRPr kumimoji="1" lang="ja-JP" altLang="en-US" sz="24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2CEE64F-E1C4-4A77-C1AA-DE1515D6C4A3}"/>
                  </a:ext>
                </a:extLst>
              </p:cNvPr>
              <p:cNvSpPr txBox="1"/>
              <p:nvPr/>
            </p:nvSpPr>
            <p:spPr>
              <a:xfrm>
                <a:off x="539553" y="2924944"/>
                <a:ext cx="4968552" cy="1222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e>
                              </m:d>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2" name="テキスト ボックス 31">
                <a:extLst>
                  <a:ext uri="{FF2B5EF4-FFF2-40B4-BE49-F238E27FC236}">
                    <a16:creationId xmlns:a16="http://schemas.microsoft.com/office/drawing/2014/main" id="{52CEE64F-E1C4-4A77-C1AA-DE1515D6C4A3}"/>
                  </a:ext>
                </a:extLst>
              </p:cNvPr>
              <p:cNvSpPr txBox="1">
                <a:spLocks noRot="1" noChangeAspect="1" noMove="1" noResize="1" noEditPoints="1" noAdjustHandles="1" noChangeArrowheads="1" noChangeShapeType="1" noTextEdit="1"/>
              </p:cNvSpPr>
              <p:nvPr/>
            </p:nvSpPr>
            <p:spPr>
              <a:xfrm>
                <a:off x="539553" y="2924944"/>
                <a:ext cx="496855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7050AB1-18F5-4D56-485D-6F115D7406A1}"/>
                  </a:ext>
                </a:extLst>
              </p:cNvPr>
              <p:cNvSpPr txBox="1"/>
              <p:nvPr/>
            </p:nvSpPr>
            <p:spPr>
              <a:xfrm>
                <a:off x="539552" y="4221088"/>
                <a:ext cx="2141804"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34" name="テキスト ボックス 33">
                <a:extLst>
                  <a:ext uri="{FF2B5EF4-FFF2-40B4-BE49-F238E27FC236}">
                    <a16:creationId xmlns:a16="http://schemas.microsoft.com/office/drawing/2014/main" id="{27050AB1-18F5-4D56-485D-6F115D7406A1}"/>
                  </a:ext>
                </a:extLst>
              </p:cNvPr>
              <p:cNvSpPr txBox="1">
                <a:spLocks noRot="1" noChangeAspect="1" noMove="1" noResize="1" noEditPoints="1" noAdjustHandles="1" noChangeArrowheads="1" noChangeShapeType="1" noTextEdit="1"/>
              </p:cNvSpPr>
              <p:nvPr/>
            </p:nvSpPr>
            <p:spPr>
              <a:xfrm>
                <a:off x="539552" y="4221088"/>
                <a:ext cx="2141804" cy="1028743"/>
              </a:xfrm>
              <a:prstGeom prst="rect">
                <a:avLst/>
              </a:prstGeom>
              <a:blipFill>
                <a:blip r:embed="rId5"/>
                <a:stretch>
                  <a:fillRect/>
                </a:stretch>
              </a:blipFill>
            </p:spPr>
            <p:txBody>
              <a:bodyPr/>
              <a:lstStyle/>
              <a:p>
                <a:r>
                  <a:rPr lang="ja-JP" altLang="en-US">
                    <a:noFill/>
                  </a:rPr>
                  <a:t> </a:t>
                </a:r>
              </a:p>
            </p:txBody>
          </p:sp>
        </mc:Fallback>
      </mc:AlternateContent>
      <p:cxnSp>
        <p:nvCxnSpPr>
          <p:cNvPr id="35" name="コネクタ: カギ線 34">
            <a:extLst>
              <a:ext uri="{FF2B5EF4-FFF2-40B4-BE49-F238E27FC236}">
                <a16:creationId xmlns:a16="http://schemas.microsoft.com/office/drawing/2014/main" id="{96F085DE-7440-2EBA-3942-6FE70B7EDFF4}"/>
              </a:ext>
            </a:extLst>
          </p:cNvPr>
          <p:cNvCxnSpPr>
            <a:cxnSpLocks/>
            <a:stCxn id="3" idx="3"/>
            <a:endCxn id="32" idx="3"/>
          </p:cNvCxnSpPr>
          <p:nvPr/>
        </p:nvCxnSpPr>
        <p:spPr>
          <a:xfrm>
            <a:off x="3866810" y="2312065"/>
            <a:ext cx="1641295" cy="1224136"/>
          </a:xfrm>
          <a:prstGeom prst="bentConnector3">
            <a:avLst>
              <a:gd name="adj1" fmla="val 11392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21C994-AD9F-0719-69EF-998AFDE94788}"/>
              </a:ext>
            </a:extLst>
          </p:cNvPr>
          <p:cNvSpPr txBox="1"/>
          <p:nvPr/>
        </p:nvSpPr>
        <p:spPr>
          <a:xfrm>
            <a:off x="5868144" y="2636912"/>
            <a:ext cx="1031051" cy="369332"/>
          </a:xfrm>
          <a:prstGeom prst="rect">
            <a:avLst/>
          </a:prstGeom>
          <a:noFill/>
        </p:spPr>
        <p:txBody>
          <a:bodyPr wrap="none" rtlCol="0">
            <a:spAutoFit/>
          </a:bodyPr>
          <a:lstStyle/>
          <a:p>
            <a:r>
              <a:rPr kumimoji="1" lang="en-US" altLang="ja-JP"/>
              <a:t>V</a:t>
            </a:r>
            <a:r>
              <a:rPr kumimoji="1" lang="ja-JP" altLang="en-US" dirty="0"/>
              <a:t>で微分</a:t>
            </a:r>
          </a:p>
        </p:txBody>
      </p:sp>
      <p:sp>
        <p:nvSpPr>
          <p:cNvPr id="38" name="テキスト ボックス 37">
            <a:extLst>
              <a:ext uri="{FF2B5EF4-FFF2-40B4-BE49-F238E27FC236}">
                <a16:creationId xmlns:a16="http://schemas.microsoft.com/office/drawing/2014/main" id="{C0BB55EF-C819-9215-BE1B-6E5EDC2A2CC2}"/>
              </a:ext>
            </a:extLst>
          </p:cNvPr>
          <p:cNvSpPr txBox="1"/>
          <p:nvPr/>
        </p:nvSpPr>
        <p:spPr>
          <a:xfrm>
            <a:off x="2843808" y="4437112"/>
            <a:ext cx="1261884" cy="523220"/>
          </a:xfrm>
          <a:prstGeom prst="rect">
            <a:avLst/>
          </a:prstGeom>
          <a:noFill/>
        </p:spPr>
        <p:txBody>
          <a:bodyPr wrap="none" rtlCol="0">
            <a:spAutoFit/>
          </a:bodyPr>
          <a:lstStyle/>
          <a:p>
            <a:r>
              <a:rPr kumimoji="1" lang="ja-JP" altLang="en-US" sz="2800" dirty="0"/>
              <a:t>に代入</a:t>
            </a:r>
          </a:p>
        </p:txBody>
      </p:sp>
      <p:sp>
        <p:nvSpPr>
          <p:cNvPr id="39" name="四角形: 角を丸くする 38">
            <a:extLst>
              <a:ext uri="{FF2B5EF4-FFF2-40B4-BE49-F238E27FC236}">
                <a16:creationId xmlns:a16="http://schemas.microsoft.com/office/drawing/2014/main" id="{BD87ABB2-477A-F554-F2D7-6CC2AC21B402}"/>
              </a:ext>
            </a:extLst>
          </p:cNvPr>
          <p:cNvSpPr/>
          <p:nvPr/>
        </p:nvSpPr>
        <p:spPr>
          <a:xfrm>
            <a:off x="539552" y="2924944"/>
            <a:ext cx="648072"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E88602D8-E7D0-E33F-E1EC-F6D33FECDAA7}"/>
              </a:ext>
            </a:extLst>
          </p:cNvPr>
          <p:cNvSpPr/>
          <p:nvPr/>
        </p:nvSpPr>
        <p:spPr>
          <a:xfrm>
            <a:off x="1979712" y="4221088"/>
            <a:ext cx="648072"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コネクタ: カギ線 41">
            <a:extLst>
              <a:ext uri="{FF2B5EF4-FFF2-40B4-BE49-F238E27FC236}">
                <a16:creationId xmlns:a16="http://schemas.microsoft.com/office/drawing/2014/main" id="{7A5E84B1-E6BB-4751-6D68-B6256E4BF586}"/>
              </a:ext>
            </a:extLst>
          </p:cNvPr>
          <p:cNvCxnSpPr>
            <a:stCxn id="39" idx="2"/>
            <a:endCxn id="40" idx="0"/>
          </p:cNvCxnSpPr>
          <p:nvPr/>
        </p:nvCxnSpPr>
        <p:spPr>
          <a:xfrm rot="16200000" flipH="1">
            <a:off x="1439652" y="3356992"/>
            <a:ext cx="288032" cy="14401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42292F2-2900-F59D-4ECD-EFBA817356FB}"/>
                  </a:ext>
                </a:extLst>
              </p:cNvPr>
              <p:cNvSpPr txBox="1"/>
              <p:nvPr/>
            </p:nvSpPr>
            <p:spPr>
              <a:xfrm>
                <a:off x="539552" y="5445224"/>
                <a:ext cx="6080767"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𝑘𝑇</m:t>
                          </m:r>
                        </m:num>
                        <m:den>
                          <m:r>
                            <a:rPr lang="en-US" altLang="ja-JP" sz="2800" i="1">
                              <a:latin typeface="Cambria Math" panose="02040503050406030204" pitchFamily="18" charset="0"/>
                            </a:rPr>
                            <m:t>𝑍</m:t>
                          </m:r>
                        </m:den>
                      </m:f>
                      <m:nary>
                        <m:naryPr>
                          <m:limLoc m:val="undOvr"/>
                          <m:subHide m:val="on"/>
                          <m:supHide m:val="on"/>
                          <m:ctrlPr>
                            <a:rPr lang="en-US" altLang="ja-JP" sz="2800" i="1">
                              <a:latin typeface="Cambria Math" panose="02040503050406030204" pitchFamily="18" charset="0"/>
                            </a:rPr>
                          </m:ctrlPr>
                        </m:naryPr>
                        <m:sub/>
                        <m:sup/>
                        <m:e>
                          <m:func>
                            <m:funcPr>
                              <m:ctrlPr>
                                <a:rPr lang="en-US" altLang="ja-JP" sz="2800" i="1">
                                  <a:latin typeface="Cambria Math" panose="02040503050406030204" pitchFamily="18" charset="0"/>
                                </a:rPr>
                              </m:ctrlPr>
                            </m:funcPr>
                            <m:fNa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𝑉</m:t>
                                      </m:r>
                                    </m:den>
                                  </m:f>
                                </m:e>
                              </m:d>
                              <m:sSup>
                                <m:sSupPr>
                                  <m:ctrlPr>
                                    <a:rPr lang="en-US" altLang="ja-JP" sz="2800" b="0" i="1" smtClean="0">
                                      <a:latin typeface="Cambria Math" panose="02040503050406030204" pitchFamily="18" charset="0"/>
                                    </a:rPr>
                                  </m:ctrlPr>
                                </m:sSupPr>
                                <m:e>
                                  <m:r>
                                    <m:rPr>
                                      <m:sty m:val="p"/>
                                    </m:rPr>
                                    <a:rPr lang="en-US" altLang="ja-JP" sz="2800" b="0" i="0" smtClean="0">
                                      <a:latin typeface="Cambria Math" panose="02040503050406030204" pitchFamily="18" charset="0"/>
                                    </a:rPr>
                                    <m:t>e</m:t>
                                  </m:r>
                                </m:e>
                                <m:sup>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sup>
                              </m:sSup>
                            </m:fName>
                            <m:e>
                              <m:r>
                                <a:rPr lang="en-US" altLang="ja-JP" sz="2800" i="1">
                                  <a:latin typeface="Cambria Math" panose="02040503050406030204" pitchFamily="18" charset="0"/>
                                </a:rPr>
                                <m:t>𝑑</m:t>
                              </m:r>
                              <m:r>
                                <m:rPr>
                                  <m:sty m:val="p"/>
                                </m:rPr>
                                <a:rPr lang="en-US" altLang="ja-JP" sz="2800">
                                  <a:latin typeface="Cambria Math" panose="02040503050406030204" pitchFamily="18" charset="0"/>
                                </a:rPr>
                                <m:t>Γ</m:t>
                              </m:r>
                              <m:r>
                                <a:rPr lang="en-US" altLang="ja-JP" sz="2800" b="0" i="1" smtClean="0">
                                  <a:latin typeface="Cambria Math" panose="02040503050406030204" pitchFamily="18" charset="0"/>
                                </a:rPr>
                                <m:t>=−</m:t>
                              </m:r>
                            </m:e>
                          </m:func>
                          <m:d>
                            <m:dPr>
                              <m:begChr m:val="⟨"/>
                              <m:endChr m:val="⟩"/>
                              <m:ctrlPr>
                                <a:rPr lang="en-US" altLang="ja-JP" sz="2800" b="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𝑉</m:t>
                                  </m:r>
                                </m:den>
                              </m:f>
                            </m:e>
                          </m:d>
                        </m:e>
                      </m:nary>
                    </m:oMath>
                  </m:oMathPara>
                </a14:m>
                <a:endParaRPr kumimoji="1" lang="ja-JP" altLang="en-US" sz="2800" dirty="0"/>
              </a:p>
            </p:txBody>
          </p:sp>
        </mc:Choice>
        <mc:Fallback xmlns="">
          <p:sp>
            <p:nvSpPr>
              <p:cNvPr id="43" name="テキスト ボックス 42">
                <a:extLst>
                  <a:ext uri="{FF2B5EF4-FFF2-40B4-BE49-F238E27FC236}">
                    <a16:creationId xmlns:a16="http://schemas.microsoft.com/office/drawing/2014/main" id="{A42292F2-2900-F59D-4ECD-EFBA817356FB}"/>
                  </a:ext>
                </a:extLst>
              </p:cNvPr>
              <p:cNvSpPr txBox="1">
                <a:spLocks noRot="1" noChangeAspect="1" noMove="1" noResize="1" noEditPoints="1" noAdjustHandles="1" noChangeArrowheads="1" noChangeShapeType="1" noTextEdit="1"/>
              </p:cNvSpPr>
              <p:nvPr/>
            </p:nvSpPr>
            <p:spPr>
              <a:xfrm>
                <a:off x="539552" y="5445224"/>
                <a:ext cx="6080767" cy="127015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625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04F1CE-B16F-DFFA-7E4F-4606B14F26E8}"/>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671C02A-5CBB-67A3-622C-20B851CC4793}"/>
                  </a:ext>
                </a:extLst>
              </p:cNvPr>
              <p:cNvSpPr txBox="1"/>
              <p:nvPr/>
            </p:nvSpPr>
            <p:spPr>
              <a:xfrm>
                <a:off x="395536"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671C02A-5CBB-67A3-622C-20B851CC4793}"/>
                  </a:ext>
                </a:extLst>
              </p:cNvPr>
              <p:cNvSpPr txBox="1">
                <a:spLocks noRot="1" noChangeAspect="1" noMove="1" noResize="1" noEditPoints="1" noAdjustHandles="1" noChangeArrowheads="1" noChangeShapeType="1" noTextEdit="1"/>
              </p:cNvSpPr>
              <p:nvPr/>
            </p:nvSpPr>
            <p:spPr>
              <a:xfrm>
                <a:off x="395536" y="1052736"/>
                <a:ext cx="2326214" cy="13445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8D74A6E-E5B9-894E-4F05-1F4601A4E299}"/>
                  </a:ext>
                </a:extLst>
              </p:cNvPr>
              <p:cNvSpPr txBox="1"/>
              <p:nvPr/>
            </p:nvSpPr>
            <p:spPr>
              <a:xfrm>
                <a:off x="2843808" y="1484784"/>
                <a:ext cx="5981125" cy="400110"/>
              </a:xfrm>
              <a:prstGeom prst="rect">
                <a:avLst/>
              </a:prstGeom>
              <a:noFill/>
            </p:spPr>
            <p:txBody>
              <a:bodyPr wrap="none" rtlCol="0">
                <a:spAutoFit/>
              </a:bodyPr>
              <a:lstStyle/>
              <a:p>
                <a:r>
                  <a:rPr lang="ja-JP" altLang="en-US" sz="2000" dirty="0"/>
                  <a:t>を計算するために</a:t>
                </a:r>
                <a:r>
                  <a:rPr kumimoji="1" lang="ja-JP" altLang="en-US" sz="2000" dirty="0"/>
                  <a:t>空間を一様に</a:t>
                </a:r>
                <a14:m>
                  <m:oMath xmlns:m="http://schemas.openxmlformats.org/officeDocument/2006/math">
                    <m:r>
                      <a:rPr kumimoji="1" lang="en-US" altLang="ja-JP" sz="2000" b="0" i="1" smtClean="0">
                        <a:latin typeface="Cambria Math" panose="02040503050406030204" pitchFamily="18" charset="0"/>
                      </a:rPr>
                      <m:t>𝛼</m:t>
                    </m:r>
                    <m:r>
                      <a:rPr lang="ja-JP" altLang="en-US" sz="2000" i="1">
                        <a:latin typeface="Cambria Math" panose="02040503050406030204" pitchFamily="18" charset="0"/>
                      </a:rPr>
                      <m:t>倍</m:t>
                    </m:r>
                  </m:oMath>
                </a14:m>
                <a:r>
                  <a:rPr kumimoji="1" lang="ja-JP" altLang="en-US" sz="2000" dirty="0"/>
                  <a:t>にスケールする</a:t>
                </a:r>
              </a:p>
            </p:txBody>
          </p:sp>
        </mc:Choice>
        <mc:Fallback xmlns="">
          <p:sp>
            <p:nvSpPr>
              <p:cNvPr id="5" name="テキスト ボックス 4">
                <a:extLst>
                  <a:ext uri="{FF2B5EF4-FFF2-40B4-BE49-F238E27FC236}">
                    <a16:creationId xmlns:a16="http://schemas.microsoft.com/office/drawing/2014/main" id="{C8D74A6E-E5B9-894E-4F05-1F4601A4E299}"/>
                  </a:ext>
                </a:extLst>
              </p:cNvPr>
              <p:cNvSpPr txBox="1">
                <a:spLocks noRot="1" noChangeAspect="1" noMove="1" noResize="1" noEditPoints="1" noAdjustHandles="1" noChangeArrowheads="1" noChangeShapeType="1" noTextEdit="1"/>
              </p:cNvSpPr>
              <p:nvPr/>
            </p:nvSpPr>
            <p:spPr>
              <a:xfrm>
                <a:off x="2843808" y="1484784"/>
                <a:ext cx="5981125" cy="400110"/>
              </a:xfrm>
              <a:prstGeom prst="rect">
                <a:avLst/>
              </a:prstGeom>
              <a:blipFill>
                <a:blip r:embed="rId3"/>
                <a:stretch>
                  <a:fillRect l="-1121" t="-12308" r="-102" b="-2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F59C556-07B2-D1C5-B155-04A61CE80B1B}"/>
                  </a:ext>
                </a:extLst>
              </p:cNvPr>
              <p:cNvSpPr txBox="1"/>
              <p:nvPr/>
            </p:nvSpPr>
            <p:spPr>
              <a:xfrm>
                <a:off x="827584" y="3645024"/>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2F59C556-07B2-D1C5-B155-04A61CE80B1B}"/>
                  </a:ext>
                </a:extLst>
              </p:cNvPr>
              <p:cNvSpPr txBox="1">
                <a:spLocks noRot="1" noChangeAspect="1" noMove="1" noResize="1" noEditPoints="1" noAdjustHandles="1" noChangeArrowheads="1" noChangeShapeType="1" noTextEdit="1"/>
              </p:cNvSpPr>
              <p:nvPr/>
            </p:nvSpPr>
            <p:spPr>
              <a:xfrm>
                <a:off x="827584" y="3645024"/>
                <a:ext cx="1614929"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A849B4C-C79F-117D-2427-CF0F239B79DE}"/>
                  </a:ext>
                </a:extLst>
              </p:cNvPr>
              <p:cNvSpPr txBox="1"/>
              <p:nvPr/>
            </p:nvSpPr>
            <p:spPr>
              <a:xfrm>
                <a:off x="6444208" y="3573016"/>
                <a:ext cx="17952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1A849B4C-C79F-117D-2427-CF0F239B79DE}"/>
                  </a:ext>
                </a:extLst>
              </p:cNvPr>
              <p:cNvSpPr txBox="1">
                <a:spLocks noRot="1" noChangeAspect="1" noMove="1" noResize="1" noEditPoints="1" noAdjustHandles="1" noChangeArrowheads="1" noChangeShapeType="1" noTextEdit="1"/>
              </p:cNvSpPr>
              <p:nvPr/>
            </p:nvSpPr>
            <p:spPr>
              <a:xfrm>
                <a:off x="6444208" y="3573016"/>
                <a:ext cx="1795235"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EC58C4-6D45-4F53-866C-F066592D406D}"/>
                  </a:ext>
                </a:extLst>
              </p:cNvPr>
              <p:cNvSpPr txBox="1"/>
              <p:nvPr/>
            </p:nvSpPr>
            <p:spPr>
              <a:xfrm>
                <a:off x="4067944" y="3356992"/>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49EC58C4-6D45-4F53-866C-F066592D406D}"/>
                  </a:ext>
                </a:extLst>
              </p:cNvPr>
              <p:cNvSpPr txBox="1">
                <a:spLocks noRot="1" noChangeAspect="1" noMove="1" noResize="1" noEditPoints="1" noAdjustHandles="1" noChangeArrowheads="1" noChangeShapeType="1" noTextEdit="1"/>
              </p:cNvSpPr>
              <p:nvPr/>
            </p:nvSpPr>
            <p:spPr>
              <a:xfrm>
                <a:off x="4067944" y="3356992"/>
                <a:ext cx="16149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B7E865B-B7F6-169F-2272-481D0A662123}"/>
                  </a:ext>
                </a:extLst>
              </p:cNvPr>
              <p:cNvSpPr txBox="1"/>
              <p:nvPr/>
            </p:nvSpPr>
            <p:spPr>
              <a:xfrm>
                <a:off x="4067944" y="3933056"/>
                <a:ext cx="1567031" cy="9843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den>
                      </m:f>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4B7E865B-B7F6-169F-2272-481D0A662123}"/>
                  </a:ext>
                </a:extLst>
              </p:cNvPr>
              <p:cNvSpPr txBox="1">
                <a:spLocks noRot="1" noChangeAspect="1" noMove="1" noResize="1" noEditPoints="1" noAdjustHandles="1" noChangeArrowheads="1" noChangeShapeType="1" noTextEdit="1"/>
              </p:cNvSpPr>
              <p:nvPr/>
            </p:nvSpPr>
            <p:spPr>
              <a:xfrm>
                <a:off x="4067944" y="3933056"/>
                <a:ext cx="1567031" cy="984372"/>
              </a:xfrm>
              <a:prstGeom prst="rect">
                <a:avLst/>
              </a:prstGeom>
              <a:blipFill>
                <a:blip r:embed="rId7"/>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2B2C9624-EA98-9282-357C-9617C7AD0793}"/>
              </a:ext>
            </a:extLst>
          </p:cNvPr>
          <p:cNvSpPr/>
          <p:nvPr/>
        </p:nvSpPr>
        <p:spPr>
          <a:xfrm>
            <a:off x="5868144" y="3717032"/>
            <a:ext cx="432048" cy="49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E5E565-144C-8985-6AE7-0688C18B50DA}"/>
              </a:ext>
            </a:extLst>
          </p:cNvPr>
          <p:cNvSpPr txBox="1"/>
          <p:nvPr/>
        </p:nvSpPr>
        <p:spPr>
          <a:xfrm>
            <a:off x="6372200" y="4221088"/>
            <a:ext cx="2492990" cy="646331"/>
          </a:xfrm>
          <a:prstGeom prst="rect">
            <a:avLst/>
          </a:prstGeom>
          <a:noFill/>
        </p:spPr>
        <p:txBody>
          <a:bodyPr wrap="none" rtlCol="0">
            <a:spAutoFit/>
          </a:bodyPr>
          <a:lstStyle/>
          <a:p>
            <a:r>
              <a:rPr lang="ja-JP" altLang="en-US" dirty="0"/>
              <a:t>座標とスケーリングが</a:t>
            </a:r>
            <a:endParaRPr lang="en-US" altLang="ja-JP" dirty="0"/>
          </a:p>
          <a:p>
            <a:r>
              <a:rPr kumimoji="1" lang="ja-JP" altLang="en-US" dirty="0"/>
              <a:t>異なることに注意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593C73-380E-E8F5-1ADE-218D30A19673}"/>
                  </a:ext>
                </a:extLst>
              </p:cNvPr>
              <p:cNvSpPr txBox="1"/>
              <p:nvPr/>
            </p:nvSpPr>
            <p:spPr>
              <a:xfrm>
                <a:off x="899592" y="5589240"/>
                <a:ext cx="16564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F1593C73-380E-E8F5-1ADE-218D30A19673}"/>
                  </a:ext>
                </a:extLst>
              </p:cNvPr>
              <p:cNvSpPr txBox="1">
                <a:spLocks noRot="1" noChangeAspect="1" noMove="1" noResize="1" noEditPoints="1" noAdjustHandles="1" noChangeArrowheads="1" noChangeShapeType="1" noTextEdit="1"/>
              </p:cNvSpPr>
              <p:nvPr/>
            </p:nvSpPr>
            <p:spPr>
              <a:xfrm>
                <a:off x="899592" y="5589240"/>
                <a:ext cx="1656479"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0EE9176-10E5-4E46-5DB8-1BD72E08663E}"/>
                  </a:ext>
                </a:extLst>
              </p:cNvPr>
              <p:cNvSpPr txBox="1"/>
              <p:nvPr/>
            </p:nvSpPr>
            <p:spPr>
              <a:xfrm>
                <a:off x="3635896" y="5517232"/>
                <a:ext cx="2063642"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num>
                        <m:den>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5" name="テキスト ボックス 14">
                <a:extLst>
                  <a:ext uri="{FF2B5EF4-FFF2-40B4-BE49-F238E27FC236}">
                    <a16:creationId xmlns:a16="http://schemas.microsoft.com/office/drawing/2014/main" id="{70EE9176-10E5-4E46-5DB8-1BD72E08663E}"/>
                  </a:ext>
                </a:extLst>
              </p:cNvPr>
              <p:cNvSpPr txBox="1">
                <a:spLocks noRot="1" noChangeAspect="1" noMove="1" noResize="1" noEditPoints="1" noAdjustHandles="1" noChangeArrowheads="1" noChangeShapeType="1" noTextEdit="1"/>
              </p:cNvSpPr>
              <p:nvPr/>
            </p:nvSpPr>
            <p:spPr>
              <a:xfrm>
                <a:off x="3635896" y="5517232"/>
                <a:ext cx="2063642" cy="910377"/>
              </a:xfrm>
              <a:prstGeom prst="rect">
                <a:avLst/>
              </a:prstGeom>
              <a:blipFill>
                <a:blip r:embed="rId9"/>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F2D7153-D7F7-B8A8-CEBE-6ABE0CE31768}"/>
              </a:ext>
            </a:extLst>
          </p:cNvPr>
          <p:cNvSpPr txBox="1"/>
          <p:nvPr/>
        </p:nvSpPr>
        <p:spPr>
          <a:xfrm>
            <a:off x="467544" y="2708920"/>
            <a:ext cx="2954655" cy="461665"/>
          </a:xfrm>
          <a:prstGeom prst="rect">
            <a:avLst/>
          </a:prstGeom>
          <a:noFill/>
        </p:spPr>
        <p:txBody>
          <a:bodyPr wrap="none" rtlCol="0">
            <a:spAutoFit/>
          </a:bodyPr>
          <a:lstStyle/>
          <a:p>
            <a:r>
              <a:rPr kumimoji="1" lang="ja-JP" altLang="en-US" sz="2400" dirty="0"/>
              <a:t>座標と運動量の変化</a:t>
            </a:r>
          </a:p>
        </p:txBody>
      </p:sp>
      <p:sp>
        <p:nvSpPr>
          <p:cNvPr id="17" name="テキスト ボックス 16">
            <a:extLst>
              <a:ext uri="{FF2B5EF4-FFF2-40B4-BE49-F238E27FC236}">
                <a16:creationId xmlns:a16="http://schemas.microsoft.com/office/drawing/2014/main" id="{12ED92BA-F6D9-5AD8-C56E-C2EF1B7E8826}"/>
              </a:ext>
            </a:extLst>
          </p:cNvPr>
          <p:cNvSpPr txBox="1"/>
          <p:nvPr/>
        </p:nvSpPr>
        <p:spPr>
          <a:xfrm>
            <a:off x="467544" y="4941168"/>
            <a:ext cx="1415772" cy="461665"/>
          </a:xfrm>
          <a:prstGeom prst="rect">
            <a:avLst/>
          </a:prstGeom>
          <a:noFill/>
        </p:spPr>
        <p:txBody>
          <a:bodyPr wrap="none" rtlCol="0">
            <a:spAutoFit/>
          </a:bodyPr>
          <a:lstStyle/>
          <a:p>
            <a:r>
              <a:rPr lang="ja-JP" altLang="en-US" sz="2400" dirty="0"/>
              <a:t>体積変化</a:t>
            </a:r>
            <a:endParaRPr kumimoji="1" lang="ja-JP" altLang="en-US" sz="2400" dirty="0"/>
          </a:p>
        </p:txBody>
      </p:sp>
    </p:spTree>
    <p:extLst>
      <p:ext uri="{BB962C8B-B14F-4D97-AF65-F5344CB8AC3E}">
        <p14:creationId xmlns:p14="http://schemas.microsoft.com/office/powerpoint/2010/main" val="26559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C28AF-EFC6-04BC-044D-09DAC4023A2C}"/>
              </a:ext>
            </a:extLst>
          </p:cNvPr>
          <p:cNvSpPr>
            <a:spLocks noGrp="1"/>
          </p:cNvSpPr>
          <p:nvPr>
            <p:ph type="body" sz="quarter" idx="10"/>
          </p:nvPr>
        </p:nvSpPr>
        <p:spPr/>
        <p:txBody>
          <a:bodyPr/>
          <a:lstStyle/>
          <a:p>
            <a:r>
              <a:rPr kumimoji="1" lang="ja-JP" altLang="en-US" dirty="0"/>
              <a:t>分配関数からの圧力定義</a:t>
            </a:r>
          </a:p>
        </p:txBody>
      </p:sp>
      <p:sp>
        <p:nvSpPr>
          <p:cNvPr id="3" name="テキスト ボックス 2">
            <a:extLst>
              <a:ext uri="{FF2B5EF4-FFF2-40B4-BE49-F238E27FC236}">
                <a16:creationId xmlns:a16="http://schemas.microsoft.com/office/drawing/2014/main" id="{29DA1DFD-6BC3-2556-7DAA-BB0EEF645D61}"/>
              </a:ext>
            </a:extLst>
          </p:cNvPr>
          <p:cNvSpPr txBox="1"/>
          <p:nvPr/>
        </p:nvSpPr>
        <p:spPr>
          <a:xfrm>
            <a:off x="467544" y="1268760"/>
            <a:ext cx="3877985" cy="461665"/>
          </a:xfrm>
          <a:prstGeom prst="rect">
            <a:avLst/>
          </a:prstGeom>
          <a:noFill/>
        </p:spPr>
        <p:txBody>
          <a:bodyPr wrap="none" rtlCol="0">
            <a:spAutoFit/>
          </a:bodyPr>
          <a:lstStyle/>
          <a:p>
            <a:r>
              <a:rPr kumimoji="1" lang="ja-JP" altLang="en-US" sz="2400" dirty="0"/>
              <a:t>もともとのハミルトニアン</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037508-2791-D092-B1AF-7A3BFA8E5B5F}"/>
                  </a:ext>
                </a:extLst>
              </p:cNvPr>
              <p:cNvSpPr txBox="1"/>
              <p:nvPr/>
            </p:nvSpPr>
            <p:spPr>
              <a:xfrm>
                <a:off x="1763688" y="1628800"/>
                <a:ext cx="6321025"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037508-2791-D092-B1AF-7A3BFA8E5B5F}"/>
                  </a:ext>
                </a:extLst>
              </p:cNvPr>
              <p:cNvSpPr txBox="1">
                <a:spLocks noRot="1" noChangeAspect="1" noMove="1" noResize="1" noEditPoints="1" noAdjustHandles="1" noChangeArrowheads="1" noChangeShapeType="1" noTextEdit="1"/>
              </p:cNvSpPr>
              <p:nvPr/>
            </p:nvSpPr>
            <p:spPr>
              <a:xfrm>
                <a:off x="1763688" y="1628800"/>
                <a:ext cx="6321025" cy="107349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12A44F7-C6B7-6238-FD62-2BF35E5AE544}"/>
              </a:ext>
            </a:extLst>
          </p:cNvPr>
          <p:cNvSpPr txBox="1"/>
          <p:nvPr/>
        </p:nvSpPr>
        <p:spPr>
          <a:xfrm>
            <a:off x="539552" y="2852936"/>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D92F184-3F9D-1C6E-6392-5CE009BE9D94}"/>
                  </a:ext>
                </a:extLst>
              </p:cNvPr>
              <p:cNvSpPr txBox="1"/>
              <p:nvPr/>
            </p:nvSpPr>
            <p:spPr>
              <a:xfrm>
                <a:off x="1763688" y="3429000"/>
                <a:ext cx="4302396"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7D92F184-3F9D-1C6E-6392-5CE009BE9D94}"/>
                  </a:ext>
                </a:extLst>
              </p:cNvPr>
              <p:cNvSpPr txBox="1">
                <a:spLocks noRot="1" noChangeAspect="1" noMove="1" noResize="1" noEditPoints="1" noAdjustHandles="1" noChangeArrowheads="1" noChangeShapeType="1" noTextEdit="1"/>
              </p:cNvSpPr>
              <p:nvPr/>
            </p:nvSpPr>
            <p:spPr>
              <a:xfrm>
                <a:off x="1763688" y="3429000"/>
                <a:ext cx="4302396" cy="107349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FDF603-5462-085B-29D9-4654E71EDCD2}"/>
                  </a:ext>
                </a:extLst>
              </p:cNvPr>
              <p:cNvSpPr txBox="1"/>
              <p:nvPr/>
            </p:nvSpPr>
            <p:spPr>
              <a:xfrm>
                <a:off x="1907704" y="5301208"/>
                <a:ext cx="4862357"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𝑑𝑉</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den>
                      </m:f>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𝛼</m:t>
                          </m:r>
                        </m:den>
                      </m:f>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FDF603-5462-085B-29D9-4654E71EDCD2}"/>
                  </a:ext>
                </a:extLst>
              </p:cNvPr>
              <p:cNvSpPr txBox="1">
                <a:spLocks noRot="1" noChangeAspect="1" noMove="1" noResize="1" noEditPoints="1" noAdjustHandles="1" noChangeArrowheads="1" noChangeShapeType="1" noTextEdit="1"/>
              </p:cNvSpPr>
              <p:nvPr/>
            </p:nvSpPr>
            <p:spPr>
              <a:xfrm>
                <a:off x="1907704" y="5301208"/>
                <a:ext cx="4862357" cy="91159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B5271B8-5818-5C8F-797F-8F93BD9D6845}"/>
              </a:ext>
            </a:extLst>
          </p:cNvPr>
          <p:cNvSpPr txBox="1"/>
          <p:nvPr/>
        </p:nvSpPr>
        <p:spPr>
          <a:xfrm>
            <a:off x="611560" y="4581128"/>
            <a:ext cx="3877985" cy="461665"/>
          </a:xfrm>
          <a:prstGeom prst="rect">
            <a:avLst/>
          </a:prstGeom>
          <a:noFill/>
        </p:spPr>
        <p:txBody>
          <a:bodyPr wrap="none" rtlCol="0">
            <a:spAutoFit/>
          </a:bodyPr>
          <a:lstStyle/>
          <a:p>
            <a:r>
              <a:rPr lang="ja-JP" altLang="en-US" sz="2400" dirty="0"/>
              <a:t>ハミルトニアンの体積微分</a:t>
            </a:r>
            <a:endParaRPr kumimoji="1" lang="ja-JP" altLang="en-US" sz="2400" dirty="0"/>
          </a:p>
        </p:txBody>
      </p:sp>
      <p:cxnSp>
        <p:nvCxnSpPr>
          <p:cNvPr id="11" name="直線コネクタ 10">
            <a:extLst>
              <a:ext uri="{FF2B5EF4-FFF2-40B4-BE49-F238E27FC236}">
                <a16:creationId xmlns:a16="http://schemas.microsoft.com/office/drawing/2014/main" id="{E6934123-72F5-5BC8-4C5F-A48E51B40CD0}"/>
              </a:ext>
            </a:extLst>
          </p:cNvPr>
          <p:cNvCxnSpPr/>
          <p:nvPr/>
        </p:nvCxnSpPr>
        <p:spPr>
          <a:xfrm>
            <a:off x="5508104"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009DBB6-6636-84D9-0B50-48079D589FCB}"/>
              </a:ext>
            </a:extLst>
          </p:cNvPr>
          <p:cNvCxnSpPr/>
          <p:nvPr/>
        </p:nvCxnSpPr>
        <p:spPr>
          <a:xfrm>
            <a:off x="6804248"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6D79E7F-8E98-52CC-667C-3A08F7A0DF3E}"/>
              </a:ext>
            </a:extLst>
          </p:cNvPr>
          <p:cNvSpPr txBox="1"/>
          <p:nvPr/>
        </p:nvSpPr>
        <p:spPr>
          <a:xfrm>
            <a:off x="5580112" y="2420888"/>
            <a:ext cx="877163" cy="369332"/>
          </a:xfrm>
          <a:prstGeom prst="rect">
            <a:avLst/>
          </a:prstGeom>
          <a:noFill/>
        </p:spPr>
        <p:txBody>
          <a:bodyPr wrap="none" rtlCol="0">
            <a:spAutoFit/>
          </a:bodyPr>
          <a:lstStyle/>
          <a:p>
            <a:r>
              <a:rPr lang="ja-JP" altLang="en-US" dirty="0"/>
              <a:t>運動項</a:t>
            </a:r>
            <a:endParaRPr kumimoji="1" lang="ja-JP" altLang="en-US" dirty="0"/>
          </a:p>
        </p:txBody>
      </p:sp>
      <p:sp>
        <p:nvSpPr>
          <p:cNvPr id="14" name="テキスト ボックス 13">
            <a:extLst>
              <a:ext uri="{FF2B5EF4-FFF2-40B4-BE49-F238E27FC236}">
                <a16:creationId xmlns:a16="http://schemas.microsoft.com/office/drawing/2014/main" id="{DA49DA08-7055-40D0-AC70-85C5A019E544}"/>
              </a:ext>
            </a:extLst>
          </p:cNvPr>
          <p:cNvSpPr txBox="1"/>
          <p:nvPr/>
        </p:nvSpPr>
        <p:spPr>
          <a:xfrm>
            <a:off x="6731947" y="2420888"/>
            <a:ext cx="1800493" cy="369332"/>
          </a:xfrm>
          <a:prstGeom prst="rect">
            <a:avLst/>
          </a:prstGeom>
          <a:noFill/>
        </p:spPr>
        <p:txBody>
          <a:bodyPr wrap="none" rtlCol="0">
            <a:spAutoFit/>
          </a:bodyPr>
          <a:lstStyle/>
          <a:p>
            <a:r>
              <a:rPr lang="ja-JP" altLang="en-US" dirty="0"/>
              <a:t>ポテンシャル項</a:t>
            </a:r>
            <a:endParaRPr kumimoji="1" lang="ja-JP" altLang="en-US" dirty="0"/>
          </a:p>
        </p:txBody>
      </p:sp>
    </p:spTree>
    <p:extLst>
      <p:ext uri="{BB962C8B-B14F-4D97-AF65-F5344CB8AC3E}">
        <p14:creationId xmlns:p14="http://schemas.microsoft.com/office/powerpoint/2010/main" val="212200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4ACC0D-5861-2B0D-ABC4-E84CD75EC70D}"/>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62A724-C272-3833-1A62-BDE37D07AAE7}"/>
                  </a:ext>
                </a:extLst>
              </p:cNvPr>
              <p:cNvSpPr txBox="1"/>
              <p:nvPr/>
            </p:nvSpPr>
            <p:spPr>
              <a:xfrm>
                <a:off x="683568" y="1772816"/>
                <a:ext cx="6840760" cy="1188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ja-JP" sz="2800" i="1" smtClean="0">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𝛼</m:t>
                              </m:r>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oMath>
                  </m:oMathPara>
                </a14:m>
                <a:endParaRPr lang="ja-JP" altLang="en-US" sz="2800" dirty="0"/>
              </a:p>
            </p:txBody>
          </p:sp>
        </mc:Choice>
        <mc:Fallback xmlns="">
          <p:sp>
            <p:nvSpPr>
              <p:cNvPr id="4" name="テキスト ボックス 3">
                <a:extLst>
                  <a:ext uri="{FF2B5EF4-FFF2-40B4-BE49-F238E27FC236}">
                    <a16:creationId xmlns:a16="http://schemas.microsoft.com/office/drawing/2014/main" id="{7462A724-C272-3833-1A62-BDE37D07AAE7}"/>
                  </a:ext>
                </a:extLst>
              </p:cNvPr>
              <p:cNvSpPr txBox="1">
                <a:spLocks noRot="1" noChangeAspect="1" noMove="1" noResize="1" noEditPoints="1" noAdjustHandles="1" noChangeArrowheads="1" noChangeShapeType="1" noTextEdit="1"/>
              </p:cNvSpPr>
              <p:nvPr/>
            </p:nvSpPr>
            <p:spPr>
              <a:xfrm>
                <a:off x="683568" y="1772816"/>
                <a:ext cx="6840760" cy="118821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E4AE32D-F922-DC36-3AC6-6DD563D0E7B4}"/>
              </a:ext>
            </a:extLst>
          </p:cNvPr>
          <p:cNvSpPr txBox="1"/>
          <p:nvPr/>
        </p:nvSpPr>
        <p:spPr>
          <a:xfrm>
            <a:off x="755576" y="1196752"/>
            <a:ext cx="1261884" cy="523220"/>
          </a:xfrm>
          <a:prstGeom prst="rect">
            <a:avLst/>
          </a:prstGeom>
          <a:noFill/>
        </p:spPr>
        <p:txBody>
          <a:bodyPr wrap="none" rtlCol="0">
            <a:spAutoFit/>
          </a:bodyPr>
          <a:lstStyle/>
          <a:p>
            <a:r>
              <a:rPr kumimoji="1" lang="ja-JP" altLang="en-US" sz="2800" dirty="0"/>
              <a:t>運動項</a:t>
            </a:r>
          </a:p>
        </p:txBody>
      </p:sp>
      <p:sp>
        <p:nvSpPr>
          <p:cNvPr id="6" name="テキスト ボックス 5">
            <a:extLst>
              <a:ext uri="{FF2B5EF4-FFF2-40B4-BE49-F238E27FC236}">
                <a16:creationId xmlns:a16="http://schemas.microsoft.com/office/drawing/2014/main" id="{41BFDB6E-CAAF-8E8D-1B3F-85E38353C4D2}"/>
              </a:ext>
            </a:extLst>
          </p:cNvPr>
          <p:cNvSpPr txBox="1"/>
          <p:nvPr/>
        </p:nvSpPr>
        <p:spPr>
          <a:xfrm>
            <a:off x="611560" y="3212976"/>
            <a:ext cx="2698175" cy="523220"/>
          </a:xfrm>
          <a:prstGeom prst="rect">
            <a:avLst/>
          </a:prstGeom>
          <a:noFill/>
        </p:spPr>
        <p:txBody>
          <a:bodyPr wrap="none" rtlCol="0">
            <a:spAutoFit/>
          </a:bodyPr>
          <a:lstStyle/>
          <a:p>
            <a:r>
              <a:rPr kumimoji="1" lang="ja-JP" altLang="en-US" sz="2800" dirty="0"/>
              <a:t>ポテンシャル項</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33CD6DF-4FAD-6409-E43F-5BBAB50D8AAA}"/>
                  </a:ext>
                </a:extLst>
              </p:cNvPr>
              <p:cNvSpPr txBox="1"/>
              <p:nvPr/>
            </p:nvSpPr>
            <p:spPr>
              <a:xfrm>
                <a:off x="1475656" y="3861048"/>
                <a:ext cx="5107104" cy="86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altLang="ja-JP" sz="2400" i="1" smtClean="0">
                              <a:latin typeface="Cambria Math" panose="02040503050406030204" pitchFamily="18" charset="0"/>
                            </a:rPr>
                          </m:ctrlPr>
                        </m:limLowPr>
                        <m:e>
                          <m:r>
                            <m:rPr>
                              <m:sty m:val="p"/>
                            </m:rPr>
                            <a:rPr lang="en-US" altLang="ja-JP" sz="2400">
                              <a:latin typeface="Cambria Math" panose="02040503050406030204" pitchFamily="18" charset="0"/>
                            </a:rPr>
                            <m:t>lim</m:t>
                          </m:r>
                        </m:e>
                        <m:lim>
                          <m:r>
                            <a:rPr lang="en-US" altLang="ja-JP" sz="2400" i="1">
                              <a:latin typeface="Cambria Math" panose="02040503050406030204" pitchFamily="18" charset="0"/>
                            </a:rPr>
                            <m:t>𝛼</m:t>
                          </m:r>
                          <m:r>
                            <a:rPr lang="en-US" altLang="ja-JP" sz="2400" i="1">
                              <a:latin typeface="Cambria Math" panose="02040503050406030204" pitchFamily="18" charset="0"/>
                            </a:rPr>
                            <m:t>→1</m:t>
                          </m:r>
                        </m:lim>
                      </m:limLow>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Φ</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num>
                        <m:den>
                          <m:r>
                            <a:rPr kumimoji="1" lang="en-US" altLang="ja-JP" sz="2400" b="0" i="1" smtClean="0">
                              <a:latin typeface="Cambria Math" panose="02040503050406030204" pitchFamily="18" charset="0"/>
                            </a:rPr>
                            <m:t>𝜕𝛼</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Φ</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B33CD6DF-4FAD-6409-E43F-5BBAB50D8AAA}"/>
                  </a:ext>
                </a:extLst>
              </p:cNvPr>
              <p:cNvSpPr txBox="1">
                <a:spLocks noRot="1" noChangeAspect="1" noMove="1" noResize="1" noEditPoints="1" noAdjustHandles="1" noChangeArrowheads="1" noChangeShapeType="1" noTextEdit="1"/>
              </p:cNvSpPr>
              <p:nvPr/>
            </p:nvSpPr>
            <p:spPr>
              <a:xfrm>
                <a:off x="1475656" y="3861048"/>
                <a:ext cx="5107104" cy="86312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2ECF5BB-8514-E403-66AF-AD3D0D536EB7}"/>
              </a:ext>
            </a:extLst>
          </p:cNvPr>
          <p:cNvSpPr txBox="1"/>
          <p:nvPr/>
        </p:nvSpPr>
        <p:spPr>
          <a:xfrm>
            <a:off x="611560" y="4941168"/>
            <a:ext cx="1980029" cy="523220"/>
          </a:xfrm>
          <a:prstGeom prst="rect">
            <a:avLst/>
          </a:prstGeom>
          <a:noFill/>
        </p:spPr>
        <p:txBody>
          <a:bodyPr wrap="none" rtlCol="0">
            <a:spAutoFit/>
          </a:bodyPr>
          <a:lstStyle/>
          <a:p>
            <a:r>
              <a:rPr lang="ja-JP" altLang="en-US" sz="2800" dirty="0"/>
              <a:t>まとめると</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5C1220F-758D-3303-B924-C8939954B5E3}"/>
                  </a:ext>
                </a:extLst>
              </p:cNvPr>
              <p:cNvSpPr txBox="1"/>
              <p:nvPr/>
            </p:nvSpPr>
            <p:spPr>
              <a:xfrm>
                <a:off x="1619672" y="5661248"/>
                <a:ext cx="6126677"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den>
                      </m:f>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lim</m:t>
                          </m:r>
                        </m:e>
                        <m:lim>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→1</m:t>
                          </m:r>
                        </m:lim>
                      </m:limLow>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𝛼</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95C1220F-758D-3303-B924-C8939954B5E3}"/>
                  </a:ext>
                </a:extLst>
              </p:cNvPr>
              <p:cNvSpPr txBox="1">
                <a:spLocks noRot="1" noChangeAspect="1" noMove="1" noResize="1" noEditPoints="1" noAdjustHandles="1" noChangeArrowheads="1" noChangeShapeType="1" noTextEdit="1"/>
              </p:cNvSpPr>
              <p:nvPr/>
            </p:nvSpPr>
            <p:spPr>
              <a:xfrm>
                <a:off x="1619672" y="5661248"/>
                <a:ext cx="6126677" cy="10468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43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CB2686-7C14-F741-F67C-491287777292}"/>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E816700-1AF4-BFF3-F9C8-EBACD9B22CD1}"/>
                  </a:ext>
                </a:extLst>
              </p:cNvPr>
              <p:cNvSpPr txBox="1"/>
              <p:nvPr/>
            </p:nvSpPr>
            <p:spPr>
              <a:xfrm>
                <a:off x="971600"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E816700-1AF4-BFF3-F9C8-EBACD9B22CD1}"/>
                  </a:ext>
                </a:extLst>
              </p:cNvPr>
              <p:cNvSpPr txBox="1">
                <a:spLocks noRot="1" noChangeAspect="1" noMove="1" noResize="1" noEditPoints="1" noAdjustHandles="1" noChangeArrowheads="1" noChangeShapeType="1" noTextEdit="1"/>
              </p:cNvSpPr>
              <p:nvPr/>
            </p:nvSpPr>
            <p:spPr>
              <a:xfrm>
                <a:off x="971600" y="1052736"/>
                <a:ext cx="2326214" cy="134453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E3D7C18-C136-6A9F-275B-9829F0373FF5}"/>
              </a:ext>
            </a:extLst>
          </p:cNvPr>
          <p:cNvSpPr txBox="1"/>
          <p:nvPr/>
        </p:nvSpPr>
        <p:spPr>
          <a:xfrm>
            <a:off x="3203848" y="1556792"/>
            <a:ext cx="1261884" cy="523220"/>
          </a:xfrm>
          <a:prstGeom prst="rect">
            <a:avLst/>
          </a:prstGeom>
          <a:noFill/>
        </p:spPr>
        <p:txBody>
          <a:bodyPr wrap="none" rtlCol="0">
            <a:spAutoFit/>
          </a:bodyPr>
          <a:lstStyle/>
          <a:p>
            <a:r>
              <a:rPr lang="ja-JP" altLang="en-US" sz="2800" dirty="0"/>
              <a:t>であり</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C9F1F-AE57-0818-FB98-83BC903C1C9D}"/>
                  </a:ext>
                </a:extLst>
              </p:cNvPr>
              <p:cNvSpPr txBox="1"/>
              <p:nvPr/>
            </p:nvSpPr>
            <p:spPr>
              <a:xfrm>
                <a:off x="971600" y="2564904"/>
                <a:ext cx="4373633"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3EC9F1F-AE57-0818-FB98-83BC903C1C9D}"/>
                  </a:ext>
                </a:extLst>
              </p:cNvPr>
              <p:cNvSpPr txBox="1">
                <a:spLocks noRot="1" noChangeAspect="1" noMove="1" noResize="1" noEditPoints="1" noAdjustHandles="1" noChangeArrowheads="1" noChangeShapeType="1" noTextEdit="1"/>
              </p:cNvSpPr>
              <p:nvPr/>
            </p:nvSpPr>
            <p:spPr>
              <a:xfrm>
                <a:off x="971600" y="2564904"/>
                <a:ext cx="4373633" cy="10468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C2F9125-9ABB-A7D5-8C3B-4066A256EBD3}"/>
              </a:ext>
            </a:extLst>
          </p:cNvPr>
          <p:cNvSpPr txBox="1"/>
          <p:nvPr/>
        </p:nvSpPr>
        <p:spPr>
          <a:xfrm>
            <a:off x="5292080" y="2708920"/>
            <a:ext cx="1980029" cy="523220"/>
          </a:xfrm>
          <a:prstGeom prst="rect">
            <a:avLst/>
          </a:prstGeom>
          <a:noFill/>
        </p:spPr>
        <p:txBody>
          <a:bodyPr wrap="none" rtlCol="0">
            <a:spAutoFit/>
          </a:bodyPr>
          <a:lstStyle/>
          <a:p>
            <a:r>
              <a:rPr lang="ja-JP" altLang="en-US" sz="2800" dirty="0"/>
              <a:t>であるから</a:t>
            </a:r>
            <a:endParaRPr kumimoji="1"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35E19DF-50E8-A80A-A167-5B48C89DAC54}"/>
                  </a:ext>
                </a:extLst>
              </p:cNvPr>
              <p:cNvSpPr txBox="1"/>
              <p:nvPr/>
            </p:nvSpPr>
            <p:spPr>
              <a:xfrm>
                <a:off x="1187624" y="4221088"/>
                <a:ext cx="5599290" cy="1500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
                                <a:rPr lang="en-US" altLang="ja-JP" sz="3600" i="1">
                                  <a:latin typeface="Cambria Math" panose="02040503050406030204" pitchFamily="18" charset="0"/>
                                </a:rPr>
                                <m:t>3</m:t>
                              </m:r>
                            </m:den>
                          </m:f>
                          <m:nary>
                            <m:naryPr>
                              <m:chr m:val="∑"/>
                              <m:supHide m:val="on"/>
                              <m:ctrlPr>
                                <a:rPr lang="en-US"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&lt;</m:t>
                              </m:r>
                              <m:r>
                                <a:rPr lang="en-US" altLang="ja-JP" sz="3600" i="1">
                                  <a:latin typeface="Cambria Math" panose="02040503050406030204" pitchFamily="18" charset="0"/>
                                </a:rPr>
                                <m:t>𝑗</m:t>
                              </m:r>
                            </m:sub>
                            <m:sup/>
                            <m:e>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𝑞</m:t>
                                  </m:r>
                                </m:e>
                                <m:sub>
                                  <m:r>
                                    <a:rPr lang="en-US" altLang="ja-JP" sz="3600" i="1">
                                      <a:latin typeface="Cambria Math" panose="02040503050406030204" pitchFamily="18" charset="0"/>
                                    </a:rPr>
                                    <m:t>𝑖𝑗</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𝑓</m:t>
                                  </m:r>
                                </m:e>
                                <m:sub>
                                  <m:r>
                                    <a:rPr lang="en-US" altLang="ja-JP" sz="3600" i="1">
                                      <a:latin typeface="Cambria Math" panose="02040503050406030204" pitchFamily="18" charset="0"/>
                                    </a:rPr>
                                    <m:t>𝑖𝑗</m:t>
                                  </m:r>
                                </m:sub>
                              </m:sSub>
                            </m:e>
                          </m:nary>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F35E19DF-50E8-A80A-A167-5B48C89DAC54}"/>
                  </a:ext>
                </a:extLst>
              </p:cNvPr>
              <p:cNvSpPr txBox="1">
                <a:spLocks noRot="1" noChangeAspect="1" noMove="1" noResize="1" noEditPoints="1" noAdjustHandles="1" noChangeArrowheads="1" noChangeShapeType="1" noTextEdit="1"/>
              </p:cNvSpPr>
              <p:nvPr/>
            </p:nvSpPr>
            <p:spPr>
              <a:xfrm>
                <a:off x="1187624" y="4221088"/>
                <a:ext cx="5599290" cy="1500988"/>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E0B687C-C790-567E-BD1A-C1787D8D1436}"/>
              </a:ext>
            </a:extLst>
          </p:cNvPr>
          <p:cNvSpPr txBox="1"/>
          <p:nvPr/>
        </p:nvSpPr>
        <p:spPr>
          <a:xfrm>
            <a:off x="1475656" y="6021288"/>
            <a:ext cx="5109091" cy="461665"/>
          </a:xfrm>
          <a:prstGeom prst="rect">
            <a:avLst/>
          </a:prstGeom>
          <a:noFill/>
        </p:spPr>
        <p:txBody>
          <a:bodyPr wrap="none" rtlCol="0">
            <a:spAutoFit/>
          </a:bodyPr>
          <a:lstStyle/>
          <a:p>
            <a:r>
              <a:rPr kumimoji="1" lang="ja-JP" altLang="en-US" sz="2400" dirty="0"/>
              <a:t>ビリアル定理と同じ公式が得られた</a:t>
            </a:r>
          </a:p>
        </p:txBody>
      </p:sp>
    </p:spTree>
    <p:extLst>
      <p:ext uri="{BB962C8B-B14F-4D97-AF65-F5344CB8AC3E}">
        <p14:creationId xmlns:p14="http://schemas.microsoft.com/office/powerpoint/2010/main" val="70186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81FEE0-C32F-EE69-44A6-2EA0A5D90C3C}"/>
              </a:ext>
            </a:extLst>
          </p:cNvPr>
          <p:cNvSpPr>
            <a:spLocks noGrp="1"/>
          </p:cNvSpPr>
          <p:nvPr>
            <p:ph type="body" sz="quarter" idx="10"/>
          </p:nvPr>
        </p:nvSpPr>
        <p:spPr/>
        <p:txBody>
          <a:bodyPr/>
          <a:lstStyle/>
          <a:p>
            <a:r>
              <a:rPr kumimoji="1" lang="ja-JP" altLang="en-US" dirty="0"/>
              <a:t>分配関数からの圧力定義のまとめ</a:t>
            </a:r>
          </a:p>
        </p:txBody>
      </p:sp>
      <p:sp>
        <p:nvSpPr>
          <p:cNvPr id="3" name="テキスト ボックス 2">
            <a:extLst>
              <a:ext uri="{FF2B5EF4-FFF2-40B4-BE49-F238E27FC236}">
                <a16:creationId xmlns:a16="http://schemas.microsoft.com/office/drawing/2014/main" id="{A667365A-3C82-43E4-BF8B-E6D76827D163}"/>
              </a:ext>
            </a:extLst>
          </p:cNvPr>
          <p:cNvSpPr txBox="1"/>
          <p:nvPr/>
        </p:nvSpPr>
        <p:spPr>
          <a:xfrm>
            <a:off x="323528" y="1268760"/>
            <a:ext cx="8280920" cy="3539430"/>
          </a:xfrm>
          <a:prstGeom prst="rect">
            <a:avLst/>
          </a:prstGeom>
          <a:noFill/>
        </p:spPr>
        <p:txBody>
          <a:bodyPr wrap="square" rtlCol="0">
            <a:spAutoFit/>
          </a:bodyPr>
          <a:lstStyle/>
          <a:p>
            <a:pPr marL="342900" indent="-342900">
              <a:buFont typeface="Arial" panose="020B0604020202020204" pitchFamily="34" charset="0"/>
              <a:buChar char="•"/>
            </a:pPr>
            <a:r>
              <a:rPr lang="ja-JP" altLang="en-US" sz="2800" dirty="0"/>
              <a:t>分子動力学法の世界には、一般化運動量、一般化座標、そしてハミルトニアンしか存在しない→</a:t>
            </a:r>
            <a:r>
              <a:rPr lang="ja-JP" altLang="en-US" sz="2800" dirty="0">
                <a:solidFill>
                  <a:srgbClr val="FF0000"/>
                </a:solidFill>
              </a:rPr>
              <a:t>圧力は与えられるものではなく定義するもの</a:t>
            </a:r>
            <a:endParaRPr kumimoji="1" lang="en-US" altLang="ja-JP" sz="2800" dirty="0">
              <a:solidFill>
                <a:srgbClr val="FF0000"/>
              </a:solidFill>
            </a:endParaRPr>
          </a:p>
          <a:p>
            <a:pPr marL="342900" indent="-342900">
              <a:buFont typeface="Arial" panose="020B0604020202020204" pitchFamily="34" charset="0"/>
              <a:buChar char="•"/>
            </a:pPr>
            <a:r>
              <a:rPr kumimoji="1" lang="ja-JP" altLang="en-US" sz="2800" dirty="0"/>
              <a:t>熱力学関係式から出発し、分配関数から圧力の表式をもとめた</a:t>
            </a:r>
            <a:endParaRPr kumimoji="1" lang="en-US" altLang="ja-JP" sz="2800" dirty="0"/>
          </a:p>
          <a:p>
            <a:pPr marL="342900" indent="-342900">
              <a:buFont typeface="Arial" panose="020B0604020202020204" pitchFamily="34" charset="0"/>
              <a:buChar char="•"/>
            </a:pPr>
            <a:r>
              <a:rPr kumimoji="1" lang="ja-JP" altLang="en-US" sz="2800" dirty="0"/>
              <a:t>外力や内力、ビリアルといった概念を使わずに、系のスケーリングへの応答だけから圧力を定義</a:t>
            </a:r>
            <a:r>
              <a:rPr lang="ja-JP" altLang="en-US" sz="2800" dirty="0"/>
              <a:t>→周期的境界条件でも適用可能</a:t>
            </a:r>
            <a:endParaRPr kumimoji="1" lang="en-US" altLang="ja-JP" sz="2800" dirty="0"/>
          </a:p>
        </p:txBody>
      </p:sp>
      <p:sp>
        <p:nvSpPr>
          <p:cNvPr id="4" name="テキスト ボックス 3">
            <a:extLst>
              <a:ext uri="{FF2B5EF4-FFF2-40B4-BE49-F238E27FC236}">
                <a16:creationId xmlns:a16="http://schemas.microsoft.com/office/drawing/2014/main" id="{D0525D26-52D4-31FA-4AD4-B484058507BB}"/>
              </a:ext>
            </a:extLst>
          </p:cNvPr>
          <p:cNvSpPr txBox="1"/>
          <p:nvPr/>
        </p:nvSpPr>
        <p:spPr>
          <a:xfrm>
            <a:off x="323528" y="5229200"/>
            <a:ext cx="8186857" cy="461665"/>
          </a:xfrm>
          <a:prstGeom prst="rect">
            <a:avLst/>
          </a:prstGeom>
          <a:noFill/>
        </p:spPr>
        <p:txBody>
          <a:bodyPr wrap="none" rtlCol="0">
            <a:spAutoFit/>
          </a:bodyPr>
          <a:lstStyle/>
          <a:p>
            <a:r>
              <a:rPr kumimoji="1" lang="ja-JP" altLang="en-US" sz="2400" dirty="0">
                <a:solidFill>
                  <a:srgbClr val="FF0000"/>
                </a:solidFill>
              </a:rPr>
              <a:t>分配関数から必要な物理量をなんでも求めることができる</a:t>
            </a:r>
          </a:p>
        </p:txBody>
      </p:sp>
    </p:spTree>
    <p:extLst>
      <p:ext uri="{BB962C8B-B14F-4D97-AF65-F5344CB8AC3E}">
        <p14:creationId xmlns:p14="http://schemas.microsoft.com/office/powerpoint/2010/main" val="298068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060971-86D3-4E9B-8A1B-14A63C965CFA}"/>
              </a:ext>
            </a:extLst>
          </p:cNvPr>
          <p:cNvSpPr>
            <a:spLocks noGrp="1"/>
          </p:cNvSpPr>
          <p:nvPr>
            <p:ph type="body" sz="quarter" idx="10"/>
          </p:nvPr>
        </p:nvSpPr>
        <p:spPr/>
        <p:txBody>
          <a:bodyPr/>
          <a:lstStyle/>
          <a:p>
            <a:r>
              <a:rPr lang="ja-JP" altLang="en-US" dirty="0"/>
              <a:t>温度と圧力制御</a:t>
            </a:r>
            <a:endParaRPr kumimoji="1" lang="ja-JP" altLang="en-US" dirty="0"/>
          </a:p>
        </p:txBody>
      </p:sp>
      <p:sp>
        <p:nvSpPr>
          <p:cNvPr id="4" name="テキスト ボックス 3">
            <a:extLst>
              <a:ext uri="{FF2B5EF4-FFF2-40B4-BE49-F238E27FC236}">
                <a16:creationId xmlns:a16="http://schemas.microsoft.com/office/drawing/2014/main" id="{524863EB-6579-EC3D-CA74-1C08C43BE5FE}"/>
              </a:ext>
            </a:extLst>
          </p:cNvPr>
          <p:cNvSpPr txBox="1"/>
          <p:nvPr/>
        </p:nvSpPr>
        <p:spPr>
          <a:xfrm>
            <a:off x="467544" y="1196752"/>
            <a:ext cx="4134465" cy="523220"/>
          </a:xfrm>
          <a:prstGeom prst="rect">
            <a:avLst/>
          </a:prstGeom>
          <a:noFill/>
        </p:spPr>
        <p:txBody>
          <a:bodyPr wrap="none" rtlCol="0">
            <a:spAutoFit/>
          </a:bodyPr>
          <a:lstStyle/>
          <a:p>
            <a:r>
              <a:rPr kumimoji="1" lang="ja-JP" altLang="en-US" sz="2800" dirty="0"/>
              <a:t>ハミルトンの運動方程式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AD97E8-3B67-5DF3-8559-5713134C77DE}"/>
                  </a:ext>
                </a:extLst>
              </p:cNvPr>
              <p:cNvSpPr txBox="1"/>
              <p:nvPr/>
            </p:nvSpPr>
            <p:spPr>
              <a:xfrm>
                <a:off x="1259632" y="1988840"/>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5BAD97E8-3B67-5DF3-8559-5713134C77DE}"/>
                  </a:ext>
                </a:extLst>
              </p:cNvPr>
              <p:cNvSpPr txBox="1">
                <a:spLocks noRot="1" noChangeAspect="1" noMove="1" noResize="1" noEditPoints="1" noAdjustHandles="1" noChangeArrowheads="1" noChangeShapeType="1" noTextEdit="1"/>
              </p:cNvSpPr>
              <p:nvPr/>
            </p:nvSpPr>
            <p:spPr>
              <a:xfrm>
                <a:off x="1259632" y="1988840"/>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DD2AE9-5B33-18E0-7507-DA4D5530FE49}"/>
                  </a:ext>
                </a:extLst>
              </p:cNvPr>
              <p:cNvSpPr txBox="1"/>
              <p:nvPr/>
            </p:nvSpPr>
            <p:spPr>
              <a:xfrm>
                <a:off x="4860032" y="1988840"/>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D7DD2AE9-5B33-18E0-7507-DA4D5530FE49}"/>
                  </a:ext>
                </a:extLst>
              </p:cNvPr>
              <p:cNvSpPr txBox="1">
                <a:spLocks noRot="1" noChangeAspect="1" noMove="1" noResize="1" noEditPoints="1" noAdjustHandles="1" noChangeArrowheads="1" noChangeShapeType="1" noTextEdit="1"/>
              </p:cNvSpPr>
              <p:nvPr/>
            </p:nvSpPr>
            <p:spPr>
              <a:xfrm>
                <a:off x="4860032" y="1988840"/>
                <a:ext cx="2290819" cy="123931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933D516-0A14-B869-5CAA-9793D14F91C8}"/>
              </a:ext>
            </a:extLst>
          </p:cNvPr>
          <p:cNvSpPr txBox="1"/>
          <p:nvPr/>
        </p:nvSpPr>
        <p:spPr>
          <a:xfrm>
            <a:off x="3923928" y="3501008"/>
            <a:ext cx="3570208" cy="1200329"/>
          </a:xfrm>
          <a:prstGeom prst="rect">
            <a:avLst/>
          </a:prstGeom>
          <a:noFill/>
        </p:spPr>
        <p:txBody>
          <a:bodyPr wrap="none" rtlCol="0">
            <a:spAutoFit/>
          </a:bodyPr>
          <a:lstStyle/>
          <a:p>
            <a:r>
              <a:rPr kumimoji="1" lang="ja-JP" altLang="en-US" sz="2400" dirty="0"/>
              <a:t>エネルギーが変化しない</a:t>
            </a:r>
            <a:endParaRPr kumimoji="1" lang="en-US" altLang="ja-JP" sz="2400" dirty="0"/>
          </a:p>
          <a:p>
            <a:r>
              <a:rPr lang="ja-JP" altLang="en-US" sz="2400" dirty="0"/>
              <a:t>通常は体積も変化しない</a:t>
            </a:r>
            <a:endParaRPr lang="en-US" altLang="ja-JP" sz="2400" dirty="0"/>
          </a:p>
          <a:p>
            <a:r>
              <a:rPr kumimoji="1" lang="ja-JP" altLang="en-US" sz="2400" dirty="0"/>
              <a:t>熱の出入りもない</a:t>
            </a:r>
          </a:p>
        </p:txBody>
      </p:sp>
      <p:sp>
        <p:nvSpPr>
          <p:cNvPr id="8" name="矢印: 右 7">
            <a:extLst>
              <a:ext uri="{FF2B5EF4-FFF2-40B4-BE49-F238E27FC236}">
                <a16:creationId xmlns:a16="http://schemas.microsoft.com/office/drawing/2014/main" id="{697FAA61-A4F4-5145-2225-D6FC5AEB7132}"/>
              </a:ext>
            </a:extLst>
          </p:cNvPr>
          <p:cNvSpPr/>
          <p:nvPr/>
        </p:nvSpPr>
        <p:spPr>
          <a:xfrm>
            <a:off x="1403648" y="5301208"/>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 name="テキスト ボックス 8">
            <a:extLst>
              <a:ext uri="{FF2B5EF4-FFF2-40B4-BE49-F238E27FC236}">
                <a16:creationId xmlns:a16="http://schemas.microsoft.com/office/drawing/2014/main" id="{92E6637D-4DCA-B385-A380-08683ACC8838}"/>
              </a:ext>
            </a:extLst>
          </p:cNvPr>
          <p:cNvSpPr txBox="1"/>
          <p:nvPr/>
        </p:nvSpPr>
        <p:spPr>
          <a:xfrm>
            <a:off x="2195736" y="5013176"/>
            <a:ext cx="6288901" cy="954107"/>
          </a:xfrm>
          <a:prstGeom prst="rect">
            <a:avLst/>
          </a:prstGeom>
          <a:noFill/>
        </p:spPr>
        <p:txBody>
          <a:bodyPr wrap="none" rtlCol="0">
            <a:spAutoFit/>
          </a:bodyPr>
          <a:lstStyle/>
          <a:p>
            <a:r>
              <a:rPr lang="ja-JP" altLang="en-US" sz="2800" dirty="0"/>
              <a:t>ミクロカノニカル</a:t>
            </a:r>
            <a:r>
              <a:rPr kumimoji="1" lang="ja-JP" altLang="en-US" sz="2800" dirty="0"/>
              <a:t>アンサンブルになる</a:t>
            </a:r>
            <a:endParaRPr kumimoji="1" lang="en-US" altLang="ja-JP" sz="2800" dirty="0"/>
          </a:p>
          <a:p>
            <a:r>
              <a:rPr kumimoji="1" lang="en-US" altLang="ja-JP" sz="2800"/>
              <a:t>(NVE)</a:t>
            </a:r>
            <a:endParaRPr kumimoji="1" lang="ja-JP" altLang="en-US" sz="2800" dirty="0"/>
          </a:p>
        </p:txBody>
      </p:sp>
      <p:sp>
        <p:nvSpPr>
          <p:cNvPr id="10" name="テキスト ボックス 9">
            <a:extLst>
              <a:ext uri="{FF2B5EF4-FFF2-40B4-BE49-F238E27FC236}">
                <a16:creationId xmlns:a16="http://schemas.microsoft.com/office/drawing/2014/main" id="{2231DB0B-DBD0-A47F-C47B-EE0972DED1CF}"/>
              </a:ext>
            </a:extLst>
          </p:cNvPr>
          <p:cNvSpPr txBox="1"/>
          <p:nvPr/>
        </p:nvSpPr>
        <p:spPr>
          <a:xfrm>
            <a:off x="683568" y="3861048"/>
            <a:ext cx="3057247" cy="523220"/>
          </a:xfrm>
          <a:prstGeom prst="rect">
            <a:avLst/>
          </a:prstGeom>
          <a:noFill/>
        </p:spPr>
        <p:txBody>
          <a:bodyPr wrap="none" rtlCol="0">
            <a:spAutoFit/>
          </a:bodyPr>
          <a:lstStyle/>
          <a:p>
            <a:r>
              <a:rPr lang="ja-JP" altLang="en-US" sz="2800" dirty="0"/>
              <a:t>時間発展について</a:t>
            </a:r>
            <a:endParaRPr kumimoji="1" lang="ja-JP" altLang="en-US" sz="2800" dirty="0"/>
          </a:p>
        </p:txBody>
      </p:sp>
      <p:sp>
        <p:nvSpPr>
          <p:cNvPr id="11" name="左中かっこ 10">
            <a:extLst>
              <a:ext uri="{FF2B5EF4-FFF2-40B4-BE49-F238E27FC236}">
                <a16:creationId xmlns:a16="http://schemas.microsoft.com/office/drawing/2014/main" id="{93A7D4B2-EE65-6725-D32D-78C31B04C40E}"/>
              </a:ext>
            </a:extLst>
          </p:cNvPr>
          <p:cNvSpPr/>
          <p:nvPr/>
        </p:nvSpPr>
        <p:spPr>
          <a:xfrm>
            <a:off x="3635896" y="3501008"/>
            <a:ext cx="360040" cy="113042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7587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06AD00-0FC2-CE6E-AC8C-126A505E1EA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正方形/長方形 2">
            <a:extLst>
              <a:ext uri="{FF2B5EF4-FFF2-40B4-BE49-F238E27FC236}">
                <a16:creationId xmlns:a16="http://schemas.microsoft.com/office/drawing/2014/main" id="{D167197E-66E7-2FF8-0287-0F3DEE090129}"/>
              </a:ext>
            </a:extLst>
          </p:cNvPr>
          <p:cNvSpPr/>
          <p:nvPr/>
        </p:nvSpPr>
        <p:spPr>
          <a:xfrm>
            <a:off x="971600" y="126876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C7C4919-603A-FBC9-D877-157C30B73E0F}"/>
              </a:ext>
            </a:extLst>
          </p:cNvPr>
          <p:cNvSpPr/>
          <p:nvPr/>
        </p:nvSpPr>
        <p:spPr>
          <a:xfrm>
            <a:off x="539552" y="414908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8C213DE-9C95-DD32-C659-3F827A0E49E4}"/>
              </a:ext>
            </a:extLst>
          </p:cNvPr>
          <p:cNvSpPr/>
          <p:nvPr/>
        </p:nvSpPr>
        <p:spPr>
          <a:xfrm>
            <a:off x="971600" y="126876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8DC7FC-80E5-68DF-EF91-BA6905185C69}"/>
              </a:ext>
            </a:extLst>
          </p:cNvPr>
          <p:cNvSpPr/>
          <p:nvPr/>
        </p:nvSpPr>
        <p:spPr>
          <a:xfrm>
            <a:off x="971600" y="314096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D48272A-8E55-CD85-AA25-50B6A7C71FC0}"/>
              </a:ext>
            </a:extLst>
          </p:cNvPr>
          <p:cNvSpPr/>
          <p:nvPr/>
        </p:nvSpPr>
        <p:spPr>
          <a:xfrm rot="5400000">
            <a:off x="35496"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BB96C68-F62F-BE30-B650-70302BEAD5E2}"/>
              </a:ext>
            </a:extLst>
          </p:cNvPr>
          <p:cNvSpPr/>
          <p:nvPr/>
        </p:nvSpPr>
        <p:spPr>
          <a:xfrm rot="5400000">
            <a:off x="1907704"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D123ADD-9EAD-E3CB-B7CF-5130088790DF}"/>
              </a:ext>
            </a:extLst>
          </p:cNvPr>
          <p:cNvGrpSpPr/>
          <p:nvPr/>
        </p:nvGrpSpPr>
        <p:grpSpPr>
          <a:xfrm rot="18289369">
            <a:off x="1629788" y="1773919"/>
            <a:ext cx="504056" cy="288032"/>
            <a:chOff x="5148064" y="2564904"/>
            <a:chExt cx="504056" cy="288032"/>
          </a:xfrm>
          <a:solidFill>
            <a:srgbClr val="011893"/>
          </a:solidFill>
        </p:grpSpPr>
        <p:sp>
          <p:nvSpPr>
            <p:cNvPr id="10" name="楕円 9">
              <a:extLst>
                <a:ext uri="{FF2B5EF4-FFF2-40B4-BE49-F238E27FC236}">
                  <a16:creationId xmlns:a16="http://schemas.microsoft.com/office/drawing/2014/main" id="{1132D526-55CC-CC49-9601-9E29CD68BF5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9A6E0651-59A7-AC67-DD83-CC3720E5F972}"/>
                </a:ext>
              </a:extLst>
            </p:cNvPr>
            <p:cNvCxnSpPr>
              <a:stCxn id="1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10C8DB59-112F-E4C7-8B10-0C8D44222F7D}"/>
              </a:ext>
            </a:extLst>
          </p:cNvPr>
          <p:cNvGrpSpPr/>
          <p:nvPr/>
        </p:nvGrpSpPr>
        <p:grpSpPr>
          <a:xfrm rot="12022274">
            <a:off x="1366011" y="2427606"/>
            <a:ext cx="504056" cy="288032"/>
            <a:chOff x="5148064" y="2564904"/>
            <a:chExt cx="504056" cy="288032"/>
          </a:xfrm>
          <a:solidFill>
            <a:srgbClr val="011893"/>
          </a:solidFill>
        </p:grpSpPr>
        <p:sp>
          <p:nvSpPr>
            <p:cNvPr id="13" name="楕円 12">
              <a:extLst>
                <a:ext uri="{FF2B5EF4-FFF2-40B4-BE49-F238E27FC236}">
                  <a16:creationId xmlns:a16="http://schemas.microsoft.com/office/drawing/2014/main" id="{7BE33D29-18AB-04B8-39F1-A77B6EEF42F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3DB7B58-ACCD-98B5-BBDF-8AF597B49D55}"/>
                </a:ext>
              </a:extLst>
            </p:cNvPr>
            <p:cNvCxnSpPr>
              <a:stCxn id="1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EA7E9D00-0B3A-9583-91F2-BDB8247FEB2C}"/>
              </a:ext>
            </a:extLst>
          </p:cNvPr>
          <p:cNvGrpSpPr/>
          <p:nvPr/>
        </p:nvGrpSpPr>
        <p:grpSpPr>
          <a:xfrm rot="12022274">
            <a:off x="1942073" y="2283588"/>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4DEBA82A-81D3-AE1E-6E0B-62F1FB18E1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EA95FE-3ED8-E3D7-4506-E63E1B02B04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B02D7BEF-F438-A553-F55D-ABCB6405D061}"/>
              </a:ext>
            </a:extLst>
          </p:cNvPr>
          <p:cNvGrpSpPr/>
          <p:nvPr/>
        </p:nvGrpSpPr>
        <p:grpSpPr>
          <a:xfrm rot="4101219">
            <a:off x="2230105" y="1923548"/>
            <a:ext cx="504056" cy="288032"/>
            <a:chOff x="5148064" y="2564904"/>
            <a:chExt cx="504056" cy="288032"/>
          </a:xfrm>
          <a:solidFill>
            <a:srgbClr val="011893"/>
          </a:solidFill>
        </p:grpSpPr>
        <p:sp>
          <p:nvSpPr>
            <p:cNvPr id="19" name="楕円 18">
              <a:extLst>
                <a:ext uri="{FF2B5EF4-FFF2-40B4-BE49-F238E27FC236}">
                  <a16:creationId xmlns:a16="http://schemas.microsoft.com/office/drawing/2014/main" id="{62BF1BAB-6D0A-E652-ADCC-4C9F196B4EE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F97656F6-4538-BF2D-0696-55C05F5C8363}"/>
                </a:ext>
              </a:extLst>
            </p:cNvPr>
            <p:cNvCxnSpPr>
              <a:stCxn id="1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21B3195-4455-0E3A-028F-3B062029099F}"/>
              </a:ext>
            </a:extLst>
          </p:cNvPr>
          <p:cNvSpPr txBox="1"/>
          <p:nvPr/>
        </p:nvSpPr>
        <p:spPr>
          <a:xfrm>
            <a:off x="3491880" y="1628800"/>
            <a:ext cx="5434501" cy="1200329"/>
          </a:xfrm>
          <a:prstGeom prst="rect">
            <a:avLst/>
          </a:prstGeom>
          <a:noFill/>
        </p:spPr>
        <p:txBody>
          <a:bodyPr wrap="none" rtlCol="0">
            <a:spAutoFit/>
          </a:bodyPr>
          <a:lstStyle/>
          <a:p>
            <a:r>
              <a:rPr lang="ja-JP" altLang="en-US" sz="2400"/>
              <a:t>ミクロカノニカルアンサンブル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エネルギー</a:t>
            </a:r>
            <a:r>
              <a:rPr lang="en-US" altLang="ja-JP" sz="2400">
                <a:solidFill>
                  <a:srgbClr val="FF0000"/>
                </a:solidFill>
              </a:rPr>
              <a:t>E</a:t>
            </a:r>
            <a:r>
              <a:rPr lang="ja-JP" altLang="en-US" sz="2400"/>
              <a:t>が一定</a:t>
            </a:r>
            <a:endParaRPr lang="en-US" altLang="ja-JP" sz="2400"/>
          </a:p>
          <a:p>
            <a:r>
              <a:rPr lang="en-US" altLang="ja-JP" sz="2400"/>
              <a:t>NVE</a:t>
            </a:r>
            <a:r>
              <a:rPr lang="ja-JP" altLang="en-US" sz="2400"/>
              <a:t>アンサンブル</a:t>
            </a:r>
            <a:endParaRPr lang="en-US" altLang="ja-JP" sz="2400"/>
          </a:p>
        </p:txBody>
      </p:sp>
      <p:sp>
        <p:nvSpPr>
          <p:cNvPr id="22" name="正方形/長方形 21">
            <a:extLst>
              <a:ext uri="{FF2B5EF4-FFF2-40B4-BE49-F238E27FC236}">
                <a16:creationId xmlns:a16="http://schemas.microsoft.com/office/drawing/2014/main" id="{6D60B277-D1C0-A4DC-F641-E80D00F299CB}"/>
              </a:ext>
            </a:extLst>
          </p:cNvPr>
          <p:cNvSpPr/>
          <p:nvPr/>
        </p:nvSpPr>
        <p:spPr>
          <a:xfrm>
            <a:off x="539552" y="414908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18D81E99-4F21-5607-7625-F5831522A290}"/>
              </a:ext>
            </a:extLst>
          </p:cNvPr>
          <p:cNvSpPr/>
          <p:nvPr/>
        </p:nvSpPr>
        <p:spPr>
          <a:xfrm>
            <a:off x="539552" y="60212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7272D95-4335-0B8A-AF8D-70DB7914D17F}"/>
              </a:ext>
            </a:extLst>
          </p:cNvPr>
          <p:cNvSpPr/>
          <p:nvPr/>
        </p:nvSpPr>
        <p:spPr>
          <a:xfrm rot="5400000">
            <a:off x="-396552" y="50851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C0C7D38D-DA36-98FA-3827-5F379B6F9DB9}"/>
              </a:ext>
            </a:extLst>
          </p:cNvPr>
          <p:cNvGrpSpPr/>
          <p:nvPr/>
        </p:nvGrpSpPr>
        <p:grpSpPr>
          <a:xfrm rot="18289369">
            <a:off x="1125732" y="4654239"/>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A292CAB1-52EA-8456-BC9D-06B678DF273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EE1DA9CE-17A6-D238-61DC-55C6CA126611}"/>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B81560FC-314E-6C1B-5289-F7AA1CA386B5}"/>
              </a:ext>
            </a:extLst>
          </p:cNvPr>
          <p:cNvGrpSpPr/>
          <p:nvPr/>
        </p:nvGrpSpPr>
        <p:grpSpPr>
          <a:xfrm rot="12022274">
            <a:off x="861955" y="5307926"/>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952DD745-D7C7-BA5A-F6ED-42C2942D12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A4223E1D-8034-C682-8207-F86F7AB49C12}"/>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6EAF0529-0C02-F0FC-7D9F-CF7092656208}"/>
              </a:ext>
            </a:extLst>
          </p:cNvPr>
          <p:cNvGrpSpPr/>
          <p:nvPr/>
        </p:nvGrpSpPr>
        <p:grpSpPr>
          <a:xfrm rot="12022274">
            <a:off x="1438017" y="5163908"/>
            <a:ext cx="504056" cy="288032"/>
            <a:chOff x="5148064" y="2564904"/>
            <a:chExt cx="504056" cy="288032"/>
          </a:xfrm>
          <a:solidFill>
            <a:srgbClr val="011893"/>
          </a:solidFill>
        </p:grpSpPr>
        <p:sp>
          <p:nvSpPr>
            <p:cNvPr id="32" name="楕円 31">
              <a:extLst>
                <a:ext uri="{FF2B5EF4-FFF2-40B4-BE49-F238E27FC236}">
                  <a16:creationId xmlns:a16="http://schemas.microsoft.com/office/drawing/2014/main" id="{560938D8-01F2-23EC-246E-2437F5525C7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6619BEA0-95F0-08C3-F11A-E4D04070E8A1}"/>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B5486C91-5526-0E44-F9FC-F5BBDD71AD06}"/>
              </a:ext>
            </a:extLst>
          </p:cNvPr>
          <p:cNvGrpSpPr/>
          <p:nvPr/>
        </p:nvGrpSpPr>
        <p:grpSpPr>
          <a:xfrm rot="4101219">
            <a:off x="1726049" y="4803868"/>
            <a:ext cx="504056" cy="288032"/>
            <a:chOff x="5148064" y="2564904"/>
            <a:chExt cx="504056" cy="288032"/>
          </a:xfrm>
          <a:solidFill>
            <a:srgbClr val="011893"/>
          </a:solidFill>
        </p:grpSpPr>
        <p:sp>
          <p:nvSpPr>
            <p:cNvPr id="35" name="楕円 34">
              <a:extLst>
                <a:ext uri="{FF2B5EF4-FFF2-40B4-BE49-F238E27FC236}">
                  <a16:creationId xmlns:a16="http://schemas.microsoft.com/office/drawing/2014/main" id="{F06408A8-C6E1-0F2F-8D0F-24264B90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4827DE78-D6D5-42DB-3AB1-9C2B8FAD8C00}"/>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7" name="正方形/長方形 36">
            <a:extLst>
              <a:ext uri="{FF2B5EF4-FFF2-40B4-BE49-F238E27FC236}">
                <a16:creationId xmlns:a16="http://schemas.microsoft.com/office/drawing/2014/main" id="{C1194FB2-ED27-CD27-21D3-7EA26E3E3F7E}"/>
              </a:ext>
            </a:extLst>
          </p:cNvPr>
          <p:cNvSpPr/>
          <p:nvPr/>
        </p:nvSpPr>
        <p:spPr>
          <a:xfrm rot="5400000">
            <a:off x="1979712" y="4869160"/>
            <a:ext cx="2160240"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1EF08C7-62E7-A4BC-FC5B-898D50CC6726}"/>
              </a:ext>
            </a:extLst>
          </p:cNvPr>
          <p:cNvSpPr txBox="1"/>
          <p:nvPr/>
        </p:nvSpPr>
        <p:spPr>
          <a:xfrm>
            <a:off x="2267744" y="6381328"/>
            <a:ext cx="1697901" cy="369332"/>
          </a:xfrm>
          <a:prstGeom prst="rect">
            <a:avLst/>
          </a:prstGeom>
          <a:noFill/>
        </p:spPr>
        <p:txBody>
          <a:bodyPr wrap="none" rtlCol="0">
            <a:spAutoFit/>
          </a:bodyPr>
          <a:lstStyle/>
          <a:p>
            <a:r>
              <a:rPr kumimoji="1" lang="ja-JP" altLang="en-US"/>
              <a:t>熱浴</a:t>
            </a:r>
            <a:r>
              <a:rPr lang="en-US" altLang="ja-JP"/>
              <a:t>(heatbath)</a:t>
            </a:r>
          </a:p>
        </p:txBody>
      </p:sp>
      <p:sp>
        <p:nvSpPr>
          <p:cNvPr id="39" name="テキスト ボックス 38">
            <a:extLst>
              <a:ext uri="{FF2B5EF4-FFF2-40B4-BE49-F238E27FC236}">
                <a16:creationId xmlns:a16="http://schemas.microsoft.com/office/drawing/2014/main" id="{89CC317E-7F29-724A-933A-95C2FD77BEA3}"/>
              </a:ext>
            </a:extLst>
          </p:cNvPr>
          <p:cNvSpPr txBox="1"/>
          <p:nvPr/>
        </p:nvSpPr>
        <p:spPr>
          <a:xfrm>
            <a:off x="3676955" y="4293096"/>
            <a:ext cx="4493538" cy="1569660"/>
          </a:xfrm>
          <a:prstGeom prst="rect">
            <a:avLst/>
          </a:prstGeom>
          <a:noFill/>
        </p:spPr>
        <p:txBody>
          <a:bodyPr wrap="none" rtlCol="0">
            <a:spAutoFit/>
          </a:bodyPr>
          <a:lstStyle/>
          <a:p>
            <a:r>
              <a:rPr lang="ja-JP" altLang="en-US" sz="2400"/>
              <a:t>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温度</a:t>
            </a:r>
            <a:r>
              <a:rPr lang="en-US" altLang="ja-JP" sz="2400">
                <a:solidFill>
                  <a:srgbClr val="FF0000"/>
                </a:solidFill>
              </a:rPr>
              <a:t>T</a:t>
            </a:r>
            <a:r>
              <a:rPr lang="ja-JP" altLang="en-US" sz="2400"/>
              <a:t>が一定</a:t>
            </a:r>
            <a:endParaRPr lang="en-US" altLang="ja-JP" sz="2400"/>
          </a:p>
          <a:p>
            <a:r>
              <a:rPr lang="en-US" altLang="ja-JP" sz="2400"/>
              <a:t>NVE</a:t>
            </a:r>
            <a:r>
              <a:rPr lang="ja-JP" altLang="en-US" sz="2400"/>
              <a:t>アンサンブル</a:t>
            </a:r>
            <a:endParaRPr lang="en-US" altLang="ja-JP" sz="2400"/>
          </a:p>
          <a:p>
            <a:r>
              <a:rPr lang="ja-JP" altLang="en-US" sz="2400"/>
              <a:t>エネルギーが揺らぐ</a:t>
            </a:r>
            <a:endParaRPr lang="en-US" altLang="ja-JP" sz="2400"/>
          </a:p>
        </p:txBody>
      </p:sp>
    </p:spTree>
    <p:extLst>
      <p:ext uri="{BB962C8B-B14F-4D97-AF65-F5344CB8AC3E}">
        <p14:creationId xmlns:p14="http://schemas.microsoft.com/office/powerpoint/2010/main" val="2169967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1DADD3-E99B-8796-9A68-87BC42C2540C}"/>
              </a:ext>
            </a:extLst>
          </p:cNvPr>
          <p:cNvSpPr>
            <a:spLocks noGrp="1"/>
          </p:cNvSpPr>
          <p:nvPr>
            <p:ph type="body" sz="quarter" idx="10"/>
          </p:nvPr>
        </p:nvSpPr>
        <p:spPr/>
        <p:txBody>
          <a:bodyPr/>
          <a:lstStyle/>
          <a:p>
            <a:r>
              <a:rPr lang="ja-JP" altLang="en-US"/>
              <a:t>アンサンブル</a:t>
            </a:r>
            <a:endParaRPr kumimoji="1" lang="ja-JP" altLang="en-US"/>
          </a:p>
        </p:txBody>
      </p:sp>
      <p:cxnSp>
        <p:nvCxnSpPr>
          <p:cNvPr id="4" name="直線矢印コネクタ 3">
            <a:extLst>
              <a:ext uri="{FF2B5EF4-FFF2-40B4-BE49-F238E27FC236}">
                <a16:creationId xmlns:a16="http://schemas.microsoft.com/office/drawing/2014/main" id="{69643D4F-D63C-520C-0422-6528F9E8E003}"/>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FFF70CA3-C819-C2D7-4F88-30ABB278E0B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5CCB86-65F2-6E80-08FF-FC9F011BF46D}"/>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35CCB86-65F2-6E80-08FF-FC9F011BF46D}"/>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688EE1E-2465-3345-7A42-F21B1622BA6D}"/>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9" name="テキスト ボックス 8">
                <a:extLst>
                  <a:ext uri="{FF2B5EF4-FFF2-40B4-BE49-F238E27FC236}">
                    <a16:creationId xmlns:a16="http://schemas.microsoft.com/office/drawing/2014/main" id="{B688EE1E-2465-3345-7A42-F21B1622BA6D}"/>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1E9ED24-1AD2-F86C-30A9-EFD4E73E21AE}"/>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0387B14-9CD9-F4D4-11F9-A5EAF8A73A67}"/>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5CFD0AA-8A51-DFD8-AC72-7AB04BBEA993}"/>
              </a:ext>
            </a:extLst>
          </p:cNvPr>
          <p:cNvSpPr txBox="1"/>
          <p:nvPr/>
        </p:nvSpPr>
        <p:spPr>
          <a:xfrm>
            <a:off x="373464" y="5517232"/>
            <a:ext cx="3877985" cy="830997"/>
          </a:xfrm>
          <a:prstGeom prst="rect">
            <a:avLst/>
          </a:prstGeom>
          <a:noFill/>
        </p:spPr>
        <p:txBody>
          <a:bodyPr wrap="none" rtlCol="0">
            <a:spAutoFit/>
          </a:bodyPr>
          <a:lstStyle/>
          <a:p>
            <a:r>
              <a:rPr lang="ja-JP" altLang="en-US" sz="2400"/>
              <a:t>エネルギーが完全に固定で</a:t>
            </a:r>
            <a:endParaRPr lang="en-US" altLang="ja-JP" sz="2400"/>
          </a:p>
          <a:p>
            <a:r>
              <a:rPr kumimoji="1" lang="ja-JP" altLang="en-US" sz="2400"/>
              <a:t>揺らがない</a:t>
            </a:r>
            <a:endParaRPr kumimoji="1" lang="en-US" altLang="ja-JP" sz="2400"/>
          </a:p>
        </p:txBody>
      </p:sp>
      <p:sp>
        <p:nvSpPr>
          <p:cNvPr id="16" name="テキスト ボックス 15">
            <a:extLst>
              <a:ext uri="{FF2B5EF4-FFF2-40B4-BE49-F238E27FC236}">
                <a16:creationId xmlns:a16="http://schemas.microsoft.com/office/drawing/2014/main" id="{441BCB1E-FE25-1F80-9BC5-73C53591AD2F}"/>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7" name="直線矢印コネクタ 16">
            <a:extLst>
              <a:ext uri="{FF2B5EF4-FFF2-40B4-BE49-F238E27FC236}">
                <a16:creationId xmlns:a16="http://schemas.microsoft.com/office/drawing/2014/main" id="{8A48BBDC-24D9-081B-1A39-CE6C2A0D4267}"/>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39053AD-48C3-4082-C09F-238193783491}"/>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19FFF0A-867D-093D-8933-925E86845D52}"/>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9" name="テキスト ボックス 18">
                <a:extLst>
                  <a:ext uri="{FF2B5EF4-FFF2-40B4-BE49-F238E27FC236}">
                    <a16:creationId xmlns:a16="http://schemas.microsoft.com/office/drawing/2014/main" id="{D19FFF0A-867D-093D-8933-925E86845D52}"/>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FF42A83-BBA7-322B-DFD8-56DAFD14D7F8}"/>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0" name="テキスト ボックス 19">
                <a:extLst>
                  <a:ext uri="{FF2B5EF4-FFF2-40B4-BE49-F238E27FC236}">
                    <a16:creationId xmlns:a16="http://schemas.microsoft.com/office/drawing/2014/main" id="{1FF42A83-BBA7-322B-DFD8-56DAFD14D7F8}"/>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23" name="フリーフォーム: 図形 22">
            <a:extLst>
              <a:ext uri="{FF2B5EF4-FFF2-40B4-BE49-F238E27FC236}">
                <a16:creationId xmlns:a16="http://schemas.microsoft.com/office/drawing/2014/main" id="{BD3D95AE-C99B-A942-AD26-52EE2043168B}"/>
              </a:ext>
            </a:extLst>
          </p:cNvPr>
          <p:cNvSpPr/>
          <p:nvPr/>
        </p:nvSpPr>
        <p:spPr>
          <a:xfrm>
            <a:off x="6628760" y="3140968"/>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A162771-0941-1410-0A3D-C52E82632640}"/>
              </a:ext>
            </a:extLst>
          </p:cNvPr>
          <p:cNvSpPr txBox="1"/>
          <p:nvPr/>
        </p:nvSpPr>
        <p:spPr>
          <a:xfrm>
            <a:off x="5436096" y="5478323"/>
            <a:ext cx="3262432" cy="830997"/>
          </a:xfrm>
          <a:prstGeom prst="rect">
            <a:avLst/>
          </a:prstGeom>
          <a:noFill/>
        </p:spPr>
        <p:txBody>
          <a:bodyPr wrap="none" rtlCol="0">
            <a:spAutoFit/>
          </a:bodyPr>
          <a:lstStyle/>
          <a:p>
            <a:r>
              <a:rPr lang="ja-JP" altLang="en-US" sz="2400"/>
              <a:t>エネルギーはある幅を</a:t>
            </a:r>
            <a:endParaRPr lang="en-US" altLang="ja-JP" sz="2400"/>
          </a:p>
          <a:p>
            <a:r>
              <a:rPr lang="ja-JP" altLang="en-US" sz="2400"/>
              <a:t>もって揺らぐ</a:t>
            </a:r>
            <a:endParaRPr kumimoji="1" lang="en-US" altLang="ja-JP" sz="2400"/>
          </a:p>
        </p:txBody>
      </p:sp>
      <p:sp>
        <p:nvSpPr>
          <p:cNvPr id="25" name="テキスト ボックス 24">
            <a:extLst>
              <a:ext uri="{FF2B5EF4-FFF2-40B4-BE49-F238E27FC236}">
                <a16:creationId xmlns:a16="http://schemas.microsoft.com/office/drawing/2014/main" id="{18BD2F86-85A9-4029-9A71-1D5994B69EC9}"/>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Tree>
    <p:extLst>
      <p:ext uri="{BB962C8B-B14F-4D97-AF65-F5344CB8AC3E}">
        <p14:creationId xmlns:p14="http://schemas.microsoft.com/office/powerpoint/2010/main" val="4085575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0FA5B7-B2A8-5C77-44D9-46492F30F99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テキスト ボックス 2">
            <a:extLst>
              <a:ext uri="{FF2B5EF4-FFF2-40B4-BE49-F238E27FC236}">
                <a16:creationId xmlns:a16="http://schemas.microsoft.com/office/drawing/2014/main" id="{41D270A7-A7C8-CE04-1B88-D1CDDF3716EB}"/>
              </a:ext>
            </a:extLst>
          </p:cNvPr>
          <p:cNvSpPr txBox="1"/>
          <p:nvPr/>
        </p:nvSpPr>
        <p:spPr>
          <a:xfrm>
            <a:off x="539552" y="5445224"/>
            <a:ext cx="7776864" cy="954107"/>
          </a:xfrm>
          <a:prstGeom prst="rect">
            <a:avLst/>
          </a:prstGeom>
          <a:noFill/>
        </p:spPr>
        <p:txBody>
          <a:bodyPr wrap="square" rtlCol="0">
            <a:spAutoFit/>
          </a:bodyPr>
          <a:lstStyle/>
          <a:p>
            <a:r>
              <a:rPr lang="ja-JP" altLang="en-US" sz="2800"/>
              <a:t>実際の物質は</a:t>
            </a:r>
            <a:r>
              <a:rPr lang="en-US" altLang="ja-JP" sz="2800"/>
              <a:t>N</a:t>
            </a:r>
            <a:r>
              <a:rPr lang="ja-JP" altLang="en-US" sz="2800"/>
              <a:t>が非常に大きいため、</a:t>
            </a:r>
            <a:r>
              <a:rPr lang="en-US" altLang="ja-JP" sz="2800"/>
              <a:t>NVT</a:t>
            </a:r>
            <a:r>
              <a:rPr lang="ja-JP" altLang="en-US" sz="2800"/>
              <a:t>アンサンブルでも事実上エネルギーは揺らがない</a:t>
            </a:r>
            <a:endParaRPr kumimoji="1" lang="ja-JP" altLang="en-US" sz="2800"/>
          </a:p>
        </p:txBody>
      </p:sp>
      <p:cxnSp>
        <p:nvCxnSpPr>
          <p:cNvPr id="4" name="直線矢印コネクタ 3">
            <a:extLst>
              <a:ext uri="{FF2B5EF4-FFF2-40B4-BE49-F238E27FC236}">
                <a16:creationId xmlns:a16="http://schemas.microsoft.com/office/drawing/2014/main" id="{72D25002-0748-99CC-3733-E1985B12A6B9}"/>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B57EE38F-FB10-543F-A9F8-2AFDFF7698E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687155-AD28-5D55-32F8-34E7B21890FE}"/>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DC687155-AD28-5D55-32F8-34E7B21890FE}"/>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1B29557-8532-EAB4-68FD-19D3347021E4}"/>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41B29557-8532-EAB4-68FD-19D3347021E4}"/>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338228D3-D093-A58E-322E-890FE076BF05}"/>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C174102-CFD2-1561-3532-017DBD6D4924}"/>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8EA160-F8D7-2E4A-BAB0-68B1A886BD27}"/>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2" name="直線矢印コネクタ 11">
            <a:extLst>
              <a:ext uri="{FF2B5EF4-FFF2-40B4-BE49-F238E27FC236}">
                <a16:creationId xmlns:a16="http://schemas.microsoft.com/office/drawing/2014/main" id="{7FD64318-E190-3271-A936-0C155C8B7AC8}"/>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311FF11-C2A7-F52C-234E-A148F2FAB826}"/>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6602EBB-4DCA-7C3A-D818-E5EE6A99C83C}"/>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56602EBB-4DCA-7C3A-D818-E5EE6A99C83C}"/>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1521DE7-F04F-2F72-5BFF-17A109025C9F}"/>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15" name="テキスト ボックス 14">
                <a:extLst>
                  <a:ext uri="{FF2B5EF4-FFF2-40B4-BE49-F238E27FC236}">
                    <a16:creationId xmlns:a16="http://schemas.microsoft.com/office/drawing/2014/main" id="{E1521DE7-F04F-2F72-5BFF-17A109025C9F}"/>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B723B9B-3BFC-4734-C2FC-57A97A8C6835}"/>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cxnSp>
        <p:nvCxnSpPr>
          <p:cNvPr id="19" name="直線コネクタ 18">
            <a:extLst>
              <a:ext uri="{FF2B5EF4-FFF2-40B4-BE49-F238E27FC236}">
                <a16:creationId xmlns:a16="http://schemas.microsoft.com/office/drawing/2014/main" id="{6D0505B7-598D-BEB3-38EA-1C2B909EA4F6}"/>
              </a:ext>
            </a:extLst>
          </p:cNvPr>
          <p:cNvCxnSpPr>
            <a:cxnSpLocks/>
          </p:cNvCxnSpPr>
          <p:nvPr/>
        </p:nvCxnSpPr>
        <p:spPr>
          <a:xfrm flipV="1">
            <a:off x="6732240"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10E7E154-F436-7195-FD6C-7C0910C1C4B6}"/>
              </a:ext>
            </a:extLst>
          </p:cNvPr>
          <p:cNvSpPr/>
          <p:nvPr/>
        </p:nvSpPr>
        <p:spPr>
          <a:xfrm>
            <a:off x="6660232"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349BC55-A71A-882D-12FF-4B0A6A7F1FBF}"/>
                  </a:ext>
                </a:extLst>
              </p:cNvPr>
              <p:cNvSpPr txBox="1"/>
              <p:nvPr/>
            </p:nvSpPr>
            <p:spPr>
              <a:xfrm>
                <a:off x="6156176" y="1988840"/>
                <a:ext cx="1893403"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oMath>
                </a14:m>
                <a:r>
                  <a:rPr kumimoji="1" lang="ja-JP" altLang="en-US" sz="2800"/>
                  <a:t>の時</a:t>
                </a:r>
              </a:p>
            </p:txBody>
          </p:sp>
        </mc:Choice>
        <mc:Fallback xmlns="">
          <p:sp>
            <p:nvSpPr>
              <p:cNvPr id="21" name="テキスト ボックス 20">
                <a:extLst>
                  <a:ext uri="{FF2B5EF4-FFF2-40B4-BE49-F238E27FC236}">
                    <a16:creationId xmlns:a16="http://schemas.microsoft.com/office/drawing/2014/main" id="{B349BC55-A71A-882D-12FF-4B0A6A7F1FBF}"/>
                  </a:ext>
                </a:extLst>
              </p:cNvPr>
              <p:cNvSpPr txBox="1">
                <a:spLocks noRot="1" noChangeAspect="1" noMove="1" noResize="1" noEditPoints="1" noAdjustHandles="1" noChangeArrowheads="1" noChangeShapeType="1" noTextEdit="1"/>
              </p:cNvSpPr>
              <p:nvPr/>
            </p:nvSpPr>
            <p:spPr>
              <a:xfrm>
                <a:off x="6156176" y="1988840"/>
                <a:ext cx="1893403" cy="523220"/>
              </a:xfrm>
              <a:prstGeom prst="rect">
                <a:avLst/>
              </a:prstGeom>
              <a:blipFill>
                <a:blip r:embed="rId6"/>
                <a:stretch>
                  <a:fillRect t="-15116" r="-5806"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38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1DADB3-0490-F407-051A-6CFC5ADBC476}"/>
              </a:ext>
            </a:extLst>
          </p:cNvPr>
          <p:cNvSpPr>
            <a:spLocks noGrp="1"/>
          </p:cNvSpPr>
          <p:nvPr>
            <p:ph type="body" sz="quarter" idx="10"/>
          </p:nvPr>
        </p:nvSpPr>
        <p:spPr/>
        <p:txBody>
          <a:bodyPr/>
          <a:lstStyle/>
          <a:p>
            <a:r>
              <a:rPr lang="ja-JP" altLang="en-US"/>
              <a:t>なぜ温度制御が必要か？</a:t>
            </a:r>
            <a:endParaRPr kumimoji="1" lang="ja-JP" altLang="en-US"/>
          </a:p>
        </p:txBody>
      </p:sp>
      <p:sp>
        <p:nvSpPr>
          <p:cNvPr id="3" name="テキスト ボックス 2">
            <a:extLst>
              <a:ext uri="{FF2B5EF4-FFF2-40B4-BE49-F238E27FC236}">
                <a16:creationId xmlns:a16="http://schemas.microsoft.com/office/drawing/2014/main" id="{A39451F1-E858-0AAE-C3A1-847043F59209}"/>
              </a:ext>
            </a:extLst>
          </p:cNvPr>
          <p:cNvSpPr txBox="1"/>
          <p:nvPr/>
        </p:nvSpPr>
        <p:spPr>
          <a:xfrm>
            <a:off x="395536" y="1340768"/>
            <a:ext cx="8084264" cy="523220"/>
          </a:xfrm>
          <a:prstGeom prst="rect">
            <a:avLst/>
          </a:prstGeom>
          <a:noFill/>
        </p:spPr>
        <p:txBody>
          <a:bodyPr wrap="none" rtlCol="0">
            <a:spAutoFit/>
          </a:bodyPr>
          <a:lstStyle/>
          <a:p>
            <a:r>
              <a:rPr kumimoji="1" lang="ja-JP" altLang="en-US" sz="2800"/>
              <a:t>我々が知りたい量は温度依存性であることが多い</a:t>
            </a:r>
          </a:p>
        </p:txBody>
      </p:sp>
      <p:sp>
        <p:nvSpPr>
          <p:cNvPr id="4" name="テキスト ボックス 3">
            <a:extLst>
              <a:ext uri="{FF2B5EF4-FFF2-40B4-BE49-F238E27FC236}">
                <a16:creationId xmlns:a16="http://schemas.microsoft.com/office/drawing/2014/main" id="{1D4C9270-AA5F-7ABF-C8E1-2C7934FBF3AD}"/>
              </a:ext>
            </a:extLst>
          </p:cNvPr>
          <p:cNvSpPr txBox="1"/>
          <p:nvPr/>
        </p:nvSpPr>
        <p:spPr>
          <a:xfrm>
            <a:off x="1403648" y="2204864"/>
            <a:ext cx="6769802" cy="954107"/>
          </a:xfrm>
          <a:prstGeom prst="rect">
            <a:avLst/>
          </a:prstGeom>
          <a:noFill/>
        </p:spPr>
        <p:txBody>
          <a:bodyPr wrap="none" rtlCol="0">
            <a:spAutoFit/>
          </a:bodyPr>
          <a:lstStyle/>
          <a:p>
            <a:r>
              <a:rPr kumimoji="1" lang="en-US" altLang="ja-JP" sz="2800"/>
              <a:t>300K</a:t>
            </a:r>
            <a:r>
              <a:rPr kumimoji="1" lang="ja-JP" altLang="en-US" sz="2800"/>
              <a:t>における水の圧力は？</a:t>
            </a:r>
            <a:endParaRPr kumimoji="1" lang="en-US" altLang="ja-JP" sz="2800"/>
          </a:p>
          <a:p>
            <a:r>
              <a:rPr kumimoji="1" lang="en-US" altLang="ja-JP" sz="2800"/>
              <a:t>300K</a:t>
            </a:r>
            <a:r>
              <a:rPr kumimoji="1" lang="ja-JP" altLang="en-US" sz="2800"/>
              <a:t>におけるポリエチレンの弾性率は？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07701EA-6786-C49B-34D8-B5C1BDEBDA4C}"/>
                  </a:ext>
                </a:extLst>
              </p:cNvPr>
              <p:cNvSpPr txBox="1"/>
              <p:nvPr/>
            </p:nvSpPr>
            <p:spPr>
              <a:xfrm>
                <a:off x="323528" y="3501008"/>
                <a:ext cx="8568952" cy="1815882"/>
              </a:xfrm>
              <a:prstGeom prst="rect">
                <a:avLst/>
              </a:prstGeom>
              <a:noFill/>
            </p:spPr>
            <p:txBody>
              <a:bodyPr wrap="square">
                <a:spAutoFit/>
              </a:bodyPr>
              <a:lstStyle/>
              <a:p>
                <a:r>
                  <a:rPr kumimoji="1" lang="ja-JP" altLang="en-US" sz="2800"/>
                  <a:t>ミクロカノニカル分布とカノニカル分布は本質的に変わらないので、</a:t>
                </a:r>
                <a:r>
                  <a:rPr kumimoji="1" lang="ja-JP" altLang="en-US" sz="2800">
                    <a:solidFill>
                      <a:srgbClr val="FF0000"/>
                    </a:solidFill>
                  </a:rPr>
                  <a:t>興味ある温度</a:t>
                </a:r>
                <a14:m>
                  <m:oMath xmlns:m="http://schemas.openxmlformats.org/officeDocument/2006/math">
                    <m:r>
                      <a:rPr kumimoji="1" lang="en-US" altLang="ja-JP" sz="2800" b="0" i="1" smtClean="0">
                        <a:solidFill>
                          <a:srgbClr val="FF0000"/>
                        </a:solidFill>
                        <a:latin typeface="Cambria Math" panose="02040503050406030204" pitchFamily="18" charset="0"/>
                      </a:rPr>
                      <m:t>𝑇</m:t>
                    </m:r>
                  </m:oMath>
                </a14:m>
                <a:r>
                  <a:rPr kumimoji="1" lang="ja-JP" altLang="en-US" sz="2800">
                    <a:solidFill>
                      <a:srgbClr val="FF0000"/>
                    </a:solidFill>
                  </a:rPr>
                  <a:t>に対応するエネルギー</a:t>
                </a:r>
                <a14:m>
                  <m:oMath xmlns:m="http://schemas.openxmlformats.org/officeDocument/2006/math">
                    <m:r>
                      <a:rPr kumimoji="1" lang="en-US" altLang="ja-JP" sz="2800" b="0" i="1" smtClean="0">
                        <a:solidFill>
                          <a:srgbClr val="FF0000"/>
                        </a:solidFill>
                        <a:latin typeface="Cambria Math" panose="02040503050406030204" pitchFamily="18" charset="0"/>
                      </a:rPr>
                      <m:t>𝑈</m:t>
                    </m:r>
                    <m:r>
                      <a:rPr kumimoji="1" lang="en-US" altLang="ja-JP" sz="2800" b="0" i="1" smtClean="0">
                        <a:solidFill>
                          <a:srgbClr val="FF0000"/>
                        </a:solidFill>
                        <a:latin typeface="Cambria Math" panose="02040503050406030204" pitchFamily="18" charset="0"/>
                      </a:rPr>
                      <m:t>(</m:t>
                    </m:r>
                    <m:r>
                      <a:rPr kumimoji="1" lang="en-US" altLang="ja-JP" sz="2800" b="0" i="1" smtClean="0">
                        <a:solidFill>
                          <a:srgbClr val="FF0000"/>
                        </a:solidFill>
                        <a:latin typeface="Cambria Math" panose="02040503050406030204" pitchFamily="18" charset="0"/>
                      </a:rPr>
                      <m:t>𝑇</m:t>
                    </m:r>
                    <m:r>
                      <a:rPr kumimoji="1" lang="en-US" altLang="ja-JP" sz="2800" b="0" i="1" smtClean="0">
                        <a:solidFill>
                          <a:srgbClr val="FF0000"/>
                        </a:solidFill>
                        <a:latin typeface="Cambria Math" panose="02040503050406030204" pitchFamily="18" charset="0"/>
                      </a:rPr>
                      <m:t>)</m:t>
                    </m:r>
                  </m:oMath>
                </a14:m>
                <a:r>
                  <a:rPr kumimoji="1" lang="ja-JP" altLang="en-US" sz="2800">
                    <a:solidFill>
                      <a:srgbClr val="FF0000"/>
                    </a:solidFill>
                  </a:rPr>
                  <a:t>を持った系</a:t>
                </a:r>
                <a:r>
                  <a:rPr kumimoji="1" lang="ja-JP" altLang="en-US" sz="2800"/>
                  <a:t>で</a:t>
                </a:r>
                <a:r>
                  <a:rPr kumimoji="1" lang="en-US" altLang="ja-JP" sz="2800"/>
                  <a:t>NVE</a:t>
                </a:r>
                <a:r>
                  <a:rPr kumimoji="1" lang="ja-JP" altLang="en-US" sz="2800"/>
                  <a:t>シミュレーションをすれば良い</a:t>
                </a:r>
                <a:endParaRPr lang="en-US" altLang="ja-JP" sz="2800"/>
              </a:p>
            </p:txBody>
          </p:sp>
        </mc:Choice>
        <mc:Fallback xmlns="">
          <p:sp>
            <p:nvSpPr>
              <p:cNvPr id="7" name="テキスト ボックス 6">
                <a:extLst>
                  <a:ext uri="{FF2B5EF4-FFF2-40B4-BE49-F238E27FC236}">
                    <a16:creationId xmlns:a16="http://schemas.microsoft.com/office/drawing/2014/main" id="{907701EA-6786-C49B-34D8-B5C1BDEBDA4C}"/>
                  </a:ext>
                </a:extLst>
              </p:cNvPr>
              <p:cNvSpPr txBox="1">
                <a:spLocks noRot="1" noChangeAspect="1" noMove="1" noResize="1" noEditPoints="1" noAdjustHandles="1" noChangeArrowheads="1" noChangeShapeType="1" noTextEdit="1"/>
              </p:cNvSpPr>
              <p:nvPr/>
            </p:nvSpPr>
            <p:spPr>
              <a:xfrm>
                <a:off x="323528" y="3501008"/>
                <a:ext cx="8568952" cy="1815882"/>
              </a:xfrm>
              <a:prstGeom prst="rect">
                <a:avLst/>
              </a:prstGeom>
              <a:blipFill>
                <a:blip r:embed="rId2"/>
                <a:stretch>
                  <a:fillRect l="-1422" t="-3356"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920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DF41FB-768D-78C5-6590-E2A4D756006B}"/>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01F994-5F56-B044-2506-5054E8DD0387}"/>
                  </a:ext>
                </a:extLst>
              </p:cNvPr>
              <p:cNvSpPr txBox="1"/>
              <p:nvPr/>
            </p:nvSpPr>
            <p:spPr>
              <a:xfrm>
                <a:off x="467544" y="1196752"/>
                <a:ext cx="7065204" cy="1077218"/>
              </a:xfrm>
              <a:prstGeom prst="rect">
                <a:avLst/>
              </a:prstGeom>
              <a:noFill/>
            </p:spPr>
            <p:txBody>
              <a:bodyPr wrap="none" rtlCol="0">
                <a:spAutoFit/>
              </a:bodyPr>
              <a:lstStyle/>
              <a:p>
                <a:r>
                  <a:rPr kumimoji="1" lang="ja-JP" altLang="en-US" sz="3200"/>
                  <a:t>温度</a:t>
                </a:r>
                <a14:m>
                  <m:oMath xmlns:m="http://schemas.openxmlformats.org/officeDocument/2006/math">
                    <m:r>
                      <a:rPr kumimoji="1" lang="en-US" altLang="ja-JP" sz="3200" b="0" i="1" smtClean="0">
                        <a:latin typeface="Cambria Math" panose="02040503050406030204" pitchFamily="18" charset="0"/>
                      </a:rPr>
                      <m:t>𝑇</m:t>
                    </m:r>
                  </m:oMath>
                </a14:m>
                <a:r>
                  <a:rPr kumimoji="1" lang="ja-JP" altLang="en-US" sz="3200"/>
                  <a:t>における内部エネルギー</a:t>
                </a:r>
                <a14:m>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oMath>
                </a14:m>
                <a:r>
                  <a:rPr kumimoji="1" lang="ja-JP" altLang="en-US" sz="3200"/>
                  <a:t>は</a:t>
                </a:r>
                <a:endParaRPr kumimoji="1" lang="en-US" altLang="ja-JP" sz="3200"/>
              </a:p>
              <a:p>
                <a:r>
                  <a:rPr kumimoji="1" lang="ja-JP" altLang="en-US" sz="3200">
                    <a:solidFill>
                      <a:srgbClr val="FF0000"/>
                    </a:solidFill>
                  </a:rPr>
                  <a:t>物質により異なる</a:t>
                </a:r>
              </a:p>
            </p:txBody>
          </p:sp>
        </mc:Choice>
        <mc:Fallback xmlns="">
          <p:sp>
            <p:nvSpPr>
              <p:cNvPr id="3" name="テキスト ボックス 2">
                <a:extLst>
                  <a:ext uri="{FF2B5EF4-FFF2-40B4-BE49-F238E27FC236}">
                    <a16:creationId xmlns:a16="http://schemas.microsoft.com/office/drawing/2014/main" id="{AB01F994-5F56-B044-2506-5054E8DD0387}"/>
                  </a:ext>
                </a:extLst>
              </p:cNvPr>
              <p:cNvSpPr txBox="1">
                <a:spLocks noRot="1" noChangeAspect="1" noMove="1" noResize="1" noEditPoints="1" noAdjustHandles="1" noChangeArrowheads="1" noChangeShapeType="1" noTextEdit="1"/>
              </p:cNvSpPr>
              <p:nvPr/>
            </p:nvSpPr>
            <p:spPr>
              <a:xfrm>
                <a:off x="467544" y="1196752"/>
                <a:ext cx="7065204" cy="1077218"/>
              </a:xfrm>
              <a:prstGeom prst="rect">
                <a:avLst/>
              </a:prstGeom>
              <a:blipFill>
                <a:blip r:embed="rId2"/>
                <a:stretch>
                  <a:fillRect l="-2243" t="-9040" r="-1122" b="-15819"/>
                </a:stretch>
              </a:blipFill>
            </p:spPr>
            <p:txBody>
              <a:bodyPr/>
              <a:lstStyle/>
              <a:p>
                <a:r>
                  <a:rPr lang="ja-JP" altLang="en-US">
                    <a:noFill/>
                  </a:rPr>
                  <a:t> </a:t>
                </a:r>
              </a:p>
            </p:txBody>
          </p:sp>
        </mc:Fallback>
      </mc:AlternateContent>
      <p:pic>
        <p:nvPicPr>
          <p:cNvPr id="1026" name="Picture 2" descr="コップと水のイラスト">
            <a:extLst>
              <a:ext uri="{FF2B5EF4-FFF2-40B4-BE49-F238E27FC236}">
                <a16:creationId xmlns:a16="http://schemas.microsoft.com/office/drawing/2014/main" id="{5592A920-9159-B3B9-B1A2-271FD2E75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43399"/>
            <a:ext cx="1215079" cy="1760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金の延べ棒のイラスト">
            <a:extLst>
              <a:ext uri="{FF2B5EF4-FFF2-40B4-BE49-F238E27FC236}">
                <a16:creationId xmlns:a16="http://schemas.microsoft.com/office/drawing/2014/main" id="{6B22BB38-627D-AD78-09E3-EE9AD29E1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255367"/>
            <a:ext cx="2592288" cy="221208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17EAC69-C432-957B-B6E9-67BEB4EECC3A}"/>
              </a:ext>
            </a:extLst>
          </p:cNvPr>
          <p:cNvSpPr txBox="1"/>
          <p:nvPr/>
        </p:nvSpPr>
        <p:spPr>
          <a:xfrm>
            <a:off x="4572000" y="5559623"/>
            <a:ext cx="3449983" cy="461665"/>
          </a:xfrm>
          <a:prstGeom prst="rect">
            <a:avLst/>
          </a:prstGeom>
          <a:noFill/>
        </p:spPr>
        <p:txBody>
          <a:bodyPr wrap="none" rtlCol="0">
            <a:spAutoFit/>
          </a:bodyPr>
          <a:lstStyle/>
          <a:p>
            <a:r>
              <a:rPr kumimoji="1" lang="ja-JP" altLang="en-US" sz="2400"/>
              <a:t>金の比熱：</a:t>
            </a:r>
            <a:r>
              <a:rPr kumimoji="1" lang="en-US" altLang="ja-JP" sz="2400"/>
              <a:t>130 [J/kg </a:t>
            </a:r>
            <a:r>
              <a:rPr kumimoji="1" lang="ja-JP" altLang="en-US" sz="2400"/>
              <a:t>℃</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D2694DFF-A7BB-ACB7-FF6C-487F01E1AC56}"/>
              </a:ext>
            </a:extLst>
          </p:cNvPr>
          <p:cNvSpPr txBox="1"/>
          <p:nvPr/>
        </p:nvSpPr>
        <p:spPr>
          <a:xfrm>
            <a:off x="467544" y="5559623"/>
            <a:ext cx="3621504" cy="461665"/>
          </a:xfrm>
          <a:prstGeom prst="rect">
            <a:avLst/>
          </a:prstGeom>
          <a:noFill/>
        </p:spPr>
        <p:txBody>
          <a:bodyPr wrap="none" rtlCol="0">
            <a:spAutoFit/>
          </a:bodyPr>
          <a:lstStyle/>
          <a:p>
            <a:r>
              <a:rPr lang="ja-JP" altLang="en-US" sz="2400"/>
              <a:t>水の</a:t>
            </a:r>
            <a:r>
              <a:rPr kumimoji="1" lang="ja-JP" altLang="en-US" sz="2400"/>
              <a:t>比熱：</a:t>
            </a:r>
            <a:r>
              <a:rPr kumimoji="1" lang="en-US" altLang="ja-JP" sz="2400"/>
              <a:t>4182 [J/kg </a:t>
            </a:r>
            <a:r>
              <a:rPr kumimoji="1" lang="ja-JP" altLang="en-US" sz="2400"/>
              <a:t>℃</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FE98A298-F010-2316-04EE-017FE22A1D1F}"/>
              </a:ext>
            </a:extLst>
          </p:cNvPr>
          <p:cNvSpPr txBox="1"/>
          <p:nvPr/>
        </p:nvSpPr>
        <p:spPr>
          <a:xfrm>
            <a:off x="395536" y="2492896"/>
            <a:ext cx="8443337" cy="954107"/>
          </a:xfrm>
          <a:prstGeom prst="rect">
            <a:avLst/>
          </a:prstGeom>
          <a:noFill/>
        </p:spPr>
        <p:txBody>
          <a:bodyPr wrap="none" rtlCol="0">
            <a:spAutoFit/>
          </a:bodyPr>
          <a:lstStyle/>
          <a:p>
            <a:r>
              <a:rPr kumimoji="1" lang="ja-JP" altLang="en-US" sz="2800"/>
              <a:t>同じ温度でも、温まり易い物質はエネルギーが低く</a:t>
            </a:r>
            <a:endParaRPr kumimoji="1" lang="en-US" altLang="ja-JP" sz="2800"/>
          </a:p>
          <a:p>
            <a:r>
              <a:rPr lang="ja-JP" altLang="en-US" sz="2800"/>
              <a:t>温まり難い物質はエネルギーが高い</a:t>
            </a:r>
            <a:endParaRPr kumimoji="1" lang="ja-JP" altLang="en-US" sz="2800"/>
          </a:p>
        </p:txBody>
      </p:sp>
      <p:sp>
        <p:nvSpPr>
          <p:cNvPr id="8" name="テキスト ボックス 7">
            <a:extLst>
              <a:ext uri="{FF2B5EF4-FFF2-40B4-BE49-F238E27FC236}">
                <a16:creationId xmlns:a16="http://schemas.microsoft.com/office/drawing/2014/main" id="{ED189221-4C10-9C6E-1261-60755BB57658}"/>
              </a:ext>
            </a:extLst>
          </p:cNvPr>
          <p:cNvSpPr txBox="1"/>
          <p:nvPr/>
        </p:nvSpPr>
        <p:spPr>
          <a:xfrm>
            <a:off x="4983961" y="6309320"/>
            <a:ext cx="3044423" cy="369332"/>
          </a:xfrm>
          <a:prstGeom prst="rect">
            <a:avLst/>
          </a:prstGeom>
          <a:noFill/>
        </p:spPr>
        <p:txBody>
          <a:bodyPr wrap="none" rtlCol="0">
            <a:spAutoFit/>
          </a:bodyPr>
          <a:lstStyle/>
          <a:p>
            <a:r>
              <a:rPr kumimoji="1" lang="en-US" altLang="ja-JP"/>
              <a:t>※ </a:t>
            </a:r>
            <a:r>
              <a:rPr kumimoji="1" lang="ja-JP" altLang="en-US"/>
              <a:t>いずれも</a:t>
            </a:r>
            <a:r>
              <a:rPr kumimoji="1" lang="en-US" altLang="ja-JP"/>
              <a:t>20</a:t>
            </a:r>
            <a:r>
              <a:rPr kumimoji="1" lang="ja-JP" altLang="en-US"/>
              <a:t>℃における値</a:t>
            </a:r>
          </a:p>
        </p:txBody>
      </p:sp>
    </p:spTree>
    <p:extLst>
      <p:ext uri="{BB962C8B-B14F-4D97-AF65-F5344CB8AC3E}">
        <p14:creationId xmlns:p14="http://schemas.microsoft.com/office/powerpoint/2010/main" val="3546727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7CF4D3-93B6-72F0-4154-D713FAF1CF14}"/>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3CEC05B-7246-E81F-7055-FBE40BC44E1B}"/>
                  </a:ext>
                </a:extLst>
              </p:cNvPr>
              <p:cNvSpPr txBox="1"/>
              <p:nvPr/>
            </p:nvSpPr>
            <p:spPr>
              <a:xfrm>
                <a:off x="467544" y="1340768"/>
                <a:ext cx="7725192" cy="954107"/>
              </a:xfrm>
              <a:prstGeom prst="rect">
                <a:avLst/>
              </a:prstGeom>
              <a:noFill/>
            </p:spPr>
            <p:txBody>
              <a:bodyPr wrap="none" rtlCol="0">
                <a:spAutoFit/>
              </a:bodyPr>
              <a:lstStyle/>
              <a:p>
                <a:r>
                  <a:rPr kumimoji="1" lang="ja-JP" altLang="en-US" sz="2800"/>
                  <a:t>ある温度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知りたい</a:t>
                </a:r>
                <a:endParaRPr kumimoji="1" lang="en-US" altLang="ja-JP" sz="2800"/>
              </a:p>
              <a:p>
                <a:r>
                  <a:rPr kumimoji="1" lang="ja-JP" altLang="en-US" sz="2800"/>
                  <a:t>比熱が高いほど同じ温度でのエネルギーは高い</a:t>
                </a:r>
              </a:p>
            </p:txBody>
          </p:sp>
        </mc:Choice>
        <mc:Fallback xmlns="">
          <p:sp>
            <p:nvSpPr>
              <p:cNvPr id="5" name="テキスト ボックス 4">
                <a:extLst>
                  <a:ext uri="{FF2B5EF4-FFF2-40B4-BE49-F238E27FC236}">
                    <a16:creationId xmlns:a16="http://schemas.microsoft.com/office/drawing/2014/main" id="{E3CEC05B-7246-E81F-7055-FBE40BC44E1B}"/>
                  </a:ext>
                </a:extLst>
              </p:cNvPr>
              <p:cNvSpPr txBox="1">
                <a:spLocks noRot="1" noChangeAspect="1" noMove="1" noResize="1" noEditPoints="1" noAdjustHandles="1" noChangeArrowheads="1" noChangeShapeType="1" noTextEdit="1"/>
              </p:cNvSpPr>
              <p:nvPr/>
            </p:nvSpPr>
            <p:spPr>
              <a:xfrm>
                <a:off x="467544" y="1340768"/>
                <a:ext cx="7725192" cy="954107"/>
              </a:xfrm>
              <a:prstGeom prst="rect">
                <a:avLst/>
              </a:prstGeom>
              <a:blipFill>
                <a:blip r:embed="rId2"/>
                <a:stretch>
                  <a:fillRect l="-1657" t="-8974" r="-631" b="-15385"/>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0C08854-BEC2-B233-C555-0701EC25CB6D}"/>
              </a:ext>
            </a:extLst>
          </p:cNvPr>
          <p:cNvSpPr txBox="1"/>
          <p:nvPr/>
        </p:nvSpPr>
        <p:spPr>
          <a:xfrm>
            <a:off x="467544" y="2733428"/>
            <a:ext cx="7366119" cy="523220"/>
          </a:xfrm>
          <a:prstGeom prst="rect">
            <a:avLst/>
          </a:prstGeom>
          <a:noFill/>
        </p:spPr>
        <p:txBody>
          <a:bodyPr wrap="none" rtlCol="0">
            <a:spAutoFit/>
          </a:bodyPr>
          <a:lstStyle/>
          <a:p>
            <a:r>
              <a:rPr kumimoji="1" lang="ja-JP" altLang="en-US" sz="2800"/>
              <a:t>温度変化に対するエネルギーの変化率が比熱</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E311D4A-869D-D68D-64D3-4735A38644AA}"/>
                  </a:ext>
                </a:extLst>
              </p:cNvPr>
              <p:cNvSpPr txBox="1"/>
              <p:nvPr/>
            </p:nvSpPr>
            <p:spPr>
              <a:xfrm>
                <a:off x="3707904" y="3356992"/>
                <a:ext cx="143609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𝐶</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den>
                      </m:f>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DE311D4A-869D-D68D-64D3-4735A38644AA}"/>
                  </a:ext>
                </a:extLst>
              </p:cNvPr>
              <p:cNvSpPr txBox="1">
                <a:spLocks noRot="1" noChangeAspect="1" noMove="1" noResize="1" noEditPoints="1" noAdjustHandles="1" noChangeArrowheads="1" noChangeShapeType="1" noTextEdit="1"/>
              </p:cNvSpPr>
              <p:nvPr/>
            </p:nvSpPr>
            <p:spPr>
              <a:xfrm>
                <a:off x="3707904" y="3356992"/>
                <a:ext cx="1436098" cy="91159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7AAF4F4-B6F6-CF54-67A8-47F204882598}"/>
                  </a:ext>
                </a:extLst>
              </p:cNvPr>
              <p:cNvSpPr txBox="1"/>
              <p:nvPr/>
            </p:nvSpPr>
            <p:spPr>
              <a:xfrm>
                <a:off x="3059832" y="5013176"/>
                <a:ext cx="2626425" cy="10613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𝑇</m:t>
                          </m:r>
                        </m:sup>
                        <m:e>
                          <m:r>
                            <a:rPr kumimoji="1" lang="en-US" altLang="ja-JP" sz="2800" b="0" i="1" smtClean="0">
                              <a:latin typeface="Cambria Math" panose="02040503050406030204" pitchFamily="18" charset="0"/>
                            </a:rPr>
                            <m:t>𝐶𝑑𝑇</m:t>
                          </m:r>
                        </m:e>
                      </m:nary>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F7AAF4F4-B6F6-CF54-67A8-47F204882598}"/>
                  </a:ext>
                </a:extLst>
              </p:cNvPr>
              <p:cNvSpPr txBox="1">
                <a:spLocks noRot="1" noChangeAspect="1" noMove="1" noResize="1" noEditPoints="1" noAdjustHandles="1" noChangeArrowheads="1" noChangeShapeType="1" noTextEdit="1"/>
              </p:cNvSpPr>
              <p:nvPr/>
            </p:nvSpPr>
            <p:spPr>
              <a:xfrm>
                <a:off x="3059832" y="5013176"/>
                <a:ext cx="2626425" cy="1061381"/>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1F44EE4-36E1-958D-AE3C-C237AE49807F}"/>
              </a:ext>
            </a:extLst>
          </p:cNvPr>
          <p:cNvSpPr txBox="1"/>
          <p:nvPr/>
        </p:nvSpPr>
        <p:spPr>
          <a:xfrm>
            <a:off x="539552" y="4365104"/>
            <a:ext cx="5929828" cy="523220"/>
          </a:xfrm>
          <a:prstGeom prst="rect">
            <a:avLst/>
          </a:prstGeom>
          <a:noFill/>
        </p:spPr>
        <p:txBody>
          <a:bodyPr wrap="none" rtlCol="0">
            <a:spAutoFit/>
          </a:bodyPr>
          <a:lstStyle/>
          <a:p>
            <a:r>
              <a:rPr lang="ja-JP" altLang="en-US" sz="2800"/>
              <a:t>それを積分したものが全エネルギー</a:t>
            </a:r>
            <a:endParaRPr kumimoji="1" lang="ja-JP" altLang="en-US" sz="2800"/>
          </a:p>
        </p:txBody>
      </p:sp>
      <p:sp>
        <p:nvSpPr>
          <p:cNvPr id="14" name="四角形: 角を丸くする 13">
            <a:extLst>
              <a:ext uri="{FF2B5EF4-FFF2-40B4-BE49-F238E27FC236}">
                <a16:creationId xmlns:a16="http://schemas.microsoft.com/office/drawing/2014/main" id="{637B0298-DB7C-6EF8-56CA-E7761D1E4713}"/>
              </a:ext>
            </a:extLst>
          </p:cNvPr>
          <p:cNvSpPr/>
          <p:nvPr/>
        </p:nvSpPr>
        <p:spPr>
          <a:xfrm>
            <a:off x="3131840" y="5085184"/>
            <a:ext cx="864096"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CAC4664-D650-435C-6CED-3538E5186367}"/>
              </a:ext>
            </a:extLst>
          </p:cNvPr>
          <p:cNvSpPr txBox="1"/>
          <p:nvPr/>
        </p:nvSpPr>
        <p:spPr>
          <a:xfrm>
            <a:off x="5004048" y="6165304"/>
            <a:ext cx="2031325" cy="369332"/>
          </a:xfrm>
          <a:prstGeom prst="rect">
            <a:avLst/>
          </a:prstGeom>
          <a:noFill/>
        </p:spPr>
        <p:txBody>
          <a:bodyPr wrap="none" rtlCol="0">
            <a:spAutoFit/>
          </a:bodyPr>
          <a:lstStyle/>
          <a:p>
            <a:r>
              <a:rPr kumimoji="1" lang="ja-JP" altLang="en-US"/>
              <a:t>この量を知りたい</a:t>
            </a:r>
          </a:p>
        </p:txBody>
      </p:sp>
      <p:cxnSp>
        <p:nvCxnSpPr>
          <p:cNvPr id="17" name="コネクタ: カギ線 16">
            <a:extLst>
              <a:ext uri="{FF2B5EF4-FFF2-40B4-BE49-F238E27FC236}">
                <a16:creationId xmlns:a16="http://schemas.microsoft.com/office/drawing/2014/main" id="{C91083C6-AD7E-6FC7-21FE-07C9D664D97B}"/>
              </a:ext>
            </a:extLst>
          </p:cNvPr>
          <p:cNvCxnSpPr>
            <a:stCxn id="15" idx="1"/>
            <a:endCxn id="14" idx="2"/>
          </p:cNvCxnSpPr>
          <p:nvPr/>
        </p:nvCxnSpPr>
        <p:spPr>
          <a:xfrm rot="10800000">
            <a:off x="3563888" y="5949280"/>
            <a:ext cx="1440160" cy="4006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730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BCA30-3682-3BF3-7666-7E2B5D1D91CE}"/>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BD1205-EF30-0E57-F8EA-048A08825716}"/>
                  </a:ext>
                </a:extLst>
              </p:cNvPr>
              <p:cNvSpPr txBox="1"/>
              <p:nvPr/>
            </p:nvSpPr>
            <p:spPr>
              <a:xfrm>
                <a:off x="1259632" y="1484784"/>
                <a:ext cx="5852949"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92BD1205-EF30-0E57-F8EA-048A08825716}"/>
                  </a:ext>
                </a:extLst>
              </p:cNvPr>
              <p:cNvSpPr txBox="1">
                <a:spLocks noRot="1" noChangeAspect="1" noMove="1" noResize="1" noEditPoints="1" noAdjustHandles="1" noChangeArrowheads="1" noChangeShapeType="1" noTextEdit="1"/>
              </p:cNvSpPr>
              <p:nvPr/>
            </p:nvSpPr>
            <p:spPr>
              <a:xfrm>
                <a:off x="1259632" y="1484784"/>
                <a:ext cx="5852949" cy="12225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AC3638-1655-0E0F-1223-8B89EE8B9434}"/>
              </a:ext>
            </a:extLst>
          </p:cNvPr>
          <p:cNvSpPr txBox="1"/>
          <p:nvPr/>
        </p:nvSpPr>
        <p:spPr>
          <a:xfrm>
            <a:off x="755576" y="1052736"/>
            <a:ext cx="3775393" cy="523220"/>
          </a:xfrm>
          <a:prstGeom prst="rect">
            <a:avLst/>
          </a:prstGeom>
          <a:noFill/>
        </p:spPr>
        <p:txBody>
          <a:bodyPr wrap="none" rtlCol="0">
            <a:spAutoFit/>
          </a:bodyPr>
          <a:lstStyle/>
          <a:p>
            <a:r>
              <a:rPr lang="ja-JP" altLang="en-US" sz="2800"/>
              <a:t>内部エネルギーの定義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51BCE2F-06AE-F2A1-23AE-36F8DCA5549D}"/>
                  </a:ext>
                </a:extLst>
              </p:cNvPr>
              <p:cNvSpPr txBox="1"/>
              <p:nvPr/>
            </p:nvSpPr>
            <p:spPr>
              <a:xfrm>
                <a:off x="1828865" y="3212976"/>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751BCE2F-06AE-F2A1-23AE-36F8DCA5549D}"/>
                  </a:ext>
                </a:extLst>
              </p:cNvPr>
              <p:cNvSpPr txBox="1">
                <a:spLocks noRot="1" noChangeAspect="1" noMove="1" noResize="1" noEditPoints="1" noAdjustHandles="1" noChangeArrowheads="1" noChangeShapeType="1" noTextEdit="1"/>
              </p:cNvSpPr>
              <p:nvPr/>
            </p:nvSpPr>
            <p:spPr>
              <a:xfrm>
                <a:off x="1828865" y="3212976"/>
                <a:ext cx="3327258" cy="1222514"/>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A658B11-C124-1DD3-621A-CA66C7151410}"/>
              </a:ext>
            </a:extLst>
          </p:cNvPr>
          <p:cNvSpPr txBox="1"/>
          <p:nvPr/>
        </p:nvSpPr>
        <p:spPr>
          <a:xfrm>
            <a:off x="683568" y="2564904"/>
            <a:ext cx="2698175" cy="523220"/>
          </a:xfrm>
          <a:prstGeom prst="rect">
            <a:avLst/>
          </a:prstGeom>
          <a:noFill/>
        </p:spPr>
        <p:txBody>
          <a:bodyPr wrap="none" rtlCol="0">
            <a:spAutoFit/>
          </a:bodyPr>
          <a:lstStyle/>
          <a:p>
            <a:r>
              <a:rPr lang="ja-JP" altLang="en-US" sz="2800"/>
              <a:t>分配関数の定義</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9E56F0C-9B7A-A162-D9C1-3239B5E0CF12}"/>
                  </a:ext>
                </a:extLst>
              </p:cNvPr>
              <p:cNvSpPr txBox="1"/>
              <p:nvPr/>
            </p:nvSpPr>
            <p:spPr>
              <a:xfrm>
                <a:off x="1684849" y="4221088"/>
                <a:ext cx="6127511"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𝑍</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𝐻</m:t>
                          </m:r>
                        </m:e>
                      </m:d>
                    </m:oMath>
                  </m:oMathPara>
                </a14:m>
                <a:endParaRPr lang="ja-JP" altLang="en-US" sz="2800"/>
              </a:p>
            </p:txBody>
          </p:sp>
        </mc:Choice>
        <mc:Fallback xmlns="">
          <p:sp>
            <p:nvSpPr>
              <p:cNvPr id="7" name="テキスト ボックス 6">
                <a:extLst>
                  <a:ext uri="{FF2B5EF4-FFF2-40B4-BE49-F238E27FC236}">
                    <a16:creationId xmlns:a16="http://schemas.microsoft.com/office/drawing/2014/main" id="{D9E56F0C-9B7A-A162-D9C1-3239B5E0CF12}"/>
                  </a:ext>
                </a:extLst>
              </p:cNvPr>
              <p:cNvSpPr txBox="1">
                <a:spLocks noRot="1" noChangeAspect="1" noMove="1" noResize="1" noEditPoints="1" noAdjustHandles="1" noChangeArrowheads="1" noChangeShapeType="1" noTextEdit="1"/>
              </p:cNvSpPr>
              <p:nvPr/>
            </p:nvSpPr>
            <p:spPr>
              <a:xfrm>
                <a:off x="1684849" y="4221088"/>
                <a:ext cx="6127511"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006602-A886-9B1F-F368-F98970629A75}"/>
                  </a:ext>
                </a:extLst>
              </p:cNvPr>
              <p:cNvSpPr txBox="1"/>
              <p:nvPr/>
            </p:nvSpPr>
            <p:spPr>
              <a:xfrm>
                <a:off x="1187624" y="5373216"/>
                <a:ext cx="5328592"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a:p>
            </p:txBody>
          </p:sp>
        </mc:Choice>
        <mc:Fallback xmlns="">
          <p:sp>
            <p:nvSpPr>
              <p:cNvPr id="10" name="テキスト ボックス 9">
                <a:extLst>
                  <a:ext uri="{FF2B5EF4-FFF2-40B4-BE49-F238E27FC236}">
                    <a16:creationId xmlns:a16="http://schemas.microsoft.com/office/drawing/2014/main" id="{69006602-A886-9B1F-F368-F98970629A75}"/>
                  </a:ext>
                </a:extLst>
              </p:cNvPr>
              <p:cNvSpPr txBox="1">
                <a:spLocks noRot="1" noChangeAspect="1" noMove="1" noResize="1" noEditPoints="1" noAdjustHandles="1" noChangeArrowheads="1" noChangeShapeType="1" noTextEdit="1"/>
              </p:cNvSpPr>
              <p:nvPr/>
            </p:nvSpPr>
            <p:spPr>
              <a:xfrm>
                <a:off x="1187624" y="5373216"/>
                <a:ext cx="5328592" cy="1239057"/>
              </a:xfrm>
              <a:prstGeom prst="rect">
                <a:avLst/>
              </a:prstGeom>
              <a:blipFill>
                <a:blip r:embed="rId5"/>
                <a:stretch>
                  <a:fillRect/>
                </a:stretch>
              </a:blipFill>
            </p:spPr>
            <p:txBody>
              <a:bodyPr/>
              <a:lstStyle/>
              <a:p>
                <a:r>
                  <a:rPr lang="ja-JP" altLang="en-US">
                    <a:noFill/>
                  </a:rPr>
                  <a:t> </a:t>
                </a:r>
              </a:p>
            </p:txBody>
          </p:sp>
        </mc:Fallback>
      </mc:AlternateContent>
      <p:cxnSp>
        <p:nvCxnSpPr>
          <p:cNvPr id="12" name="コネクタ: カギ線 11">
            <a:extLst>
              <a:ext uri="{FF2B5EF4-FFF2-40B4-BE49-F238E27FC236}">
                <a16:creationId xmlns:a16="http://schemas.microsoft.com/office/drawing/2014/main" id="{E51173F0-4372-FED4-83B9-065EE6171A33}"/>
              </a:ext>
            </a:extLst>
          </p:cNvPr>
          <p:cNvCxnSpPr>
            <a:stCxn id="5" idx="1"/>
            <a:endCxn id="7" idx="1"/>
          </p:cNvCxnSpPr>
          <p:nvPr/>
        </p:nvCxnSpPr>
        <p:spPr>
          <a:xfrm rot="10800000" flipV="1">
            <a:off x="1684849" y="3824233"/>
            <a:ext cx="144016" cy="1008112"/>
          </a:xfrm>
          <a:prstGeom prst="bentConnector3">
            <a:avLst>
              <a:gd name="adj1" fmla="val 25873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675111-C296-5766-8846-E21BC7EB842C}"/>
                  </a:ext>
                </a:extLst>
              </p:cNvPr>
              <p:cNvSpPr txBox="1"/>
              <p:nvPr/>
            </p:nvSpPr>
            <p:spPr>
              <a:xfrm>
                <a:off x="323528" y="4221088"/>
                <a:ext cx="1016625"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𝛽</m:t>
                    </m:r>
                    <m:r>
                      <a:rPr lang="ja-JP" altLang="en-US" i="1">
                        <a:latin typeface="Cambria Math" panose="02040503050406030204" pitchFamily="18" charset="0"/>
                      </a:rPr>
                      <m:t>で</m:t>
                    </m:r>
                  </m:oMath>
                </a14:m>
                <a:r>
                  <a:rPr kumimoji="1" lang="ja-JP" altLang="en-US"/>
                  <a:t>微分</a:t>
                </a:r>
              </a:p>
            </p:txBody>
          </p:sp>
        </mc:Choice>
        <mc:Fallback xmlns="">
          <p:sp>
            <p:nvSpPr>
              <p:cNvPr id="13" name="テキスト ボックス 12">
                <a:extLst>
                  <a:ext uri="{FF2B5EF4-FFF2-40B4-BE49-F238E27FC236}">
                    <a16:creationId xmlns:a16="http://schemas.microsoft.com/office/drawing/2014/main" id="{2F675111-C296-5766-8846-E21BC7EB842C}"/>
                  </a:ext>
                </a:extLst>
              </p:cNvPr>
              <p:cNvSpPr txBox="1">
                <a:spLocks noRot="1" noChangeAspect="1" noMove="1" noResize="1" noEditPoints="1" noAdjustHandles="1" noChangeArrowheads="1" noChangeShapeType="1" noTextEdit="1"/>
              </p:cNvSpPr>
              <p:nvPr/>
            </p:nvSpPr>
            <p:spPr>
              <a:xfrm>
                <a:off x="323528" y="4221088"/>
                <a:ext cx="1016625" cy="369332"/>
              </a:xfrm>
              <a:prstGeom prst="rect">
                <a:avLst/>
              </a:prstGeom>
              <a:blipFill>
                <a:blip r:embed="rId6"/>
                <a:stretch>
                  <a:fillRect l="-1796" t="-11475" r="-4192" b="-21311"/>
                </a:stretch>
              </a:blipFill>
            </p:spPr>
            <p:txBody>
              <a:bodyPr/>
              <a:lstStyle/>
              <a:p>
                <a:r>
                  <a:rPr lang="ja-JP" altLang="en-US">
                    <a:noFill/>
                  </a:rPr>
                  <a:t> </a:t>
                </a:r>
              </a:p>
            </p:txBody>
          </p:sp>
        </mc:Fallback>
      </mc:AlternateContent>
      <p:sp>
        <p:nvSpPr>
          <p:cNvPr id="14" name="矢印: 右 13">
            <a:extLst>
              <a:ext uri="{FF2B5EF4-FFF2-40B4-BE49-F238E27FC236}">
                <a16:creationId xmlns:a16="http://schemas.microsoft.com/office/drawing/2014/main" id="{0B8E2C62-E04B-27D8-5071-1285CDFC65A7}"/>
              </a:ext>
            </a:extLst>
          </p:cNvPr>
          <p:cNvSpPr/>
          <p:nvPr/>
        </p:nvSpPr>
        <p:spPr>
          <a:xfrm>
            <a:off x="1331640" y="5733256"/>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6953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F67EE2-D078-A1DD-23D6-D248E6E5CCEF}"/>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729F15E-208E-8B90-E01C-3A97B080B75E}"/>
                  </a:ext>
                </a:extLst>
              </p:cNvPr>
              <p:cNvSpPr txBox="1"/>
              <p:nvPr/>
            </p:nvSpPr>
            <p:spPr>
              <a:xfrm>
                <a:off x="2267744" y="2276872"/>
                <a:ext cx="3816424"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a:p>
            </p:txBody>
          </p:sp>
        </mc:Choice>
        <mc:Fallback xmlns="">
          <p:sp>
            <p:nvSpPr>
              <p:cNvPr id="3" name="テキスト ボックス 2">
                <a:extLst>
                  <a:ext uri="{FF2B5EF4-FFF2-40B4-BE49-F238E27FC236}">
                    <a16:creationId xmlns:a16="http://schemas.microsoft.com/office/drawing/2014/main" id="{1729F15E-208E-8B90-E01C-3A97B080B75E}"/>
                  </a:ext>
                </a:extLst>
              </p:cNvPr>
              <p:cNvSpPr txBox="1">
                <a:spLocks noRot="1" noChangeAspect="1" noMove="1" noResize="1" noEditPoints="1" noAdjustHandles="1" noChangeArrowheads="1" noChangeShapeType="1" noTextEdit="1"/>
              </p:cNvSpPr>
              <p:nvPr/>
            </p:nvSpPr>
            <p:spPr>
              <a:xfrm>
                <a:off x="2267744" y="2276872"/>
                <a:ext cx="3816424" cy="1239057"/>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0FF7304E-5841-9E61-B540-320ADCB6B99F}"/>
              </a:ext>
            </a:extLst>
          </p:cNvPr>
          <p:cNvSpPr/>
          <p:nvPr/>
        </p:nvSpPr>
        <p:spPr>
          <a:xfrm>
            <a:off x="2411760" y="2420889"/>
            <a:ext cx="1152128"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391363C1-1694-D224-2BF3-AC83BE3BB692}"/>
              </a:ext>
            </a:extLst>
          </p:cNvPr>
          <p:cNvSpPr/>
          <p:nvPr/>
        </p:nvSpPr>
        <p:spPr>
          <a:xfrm>
            <a:off x="4139952" y="2276873"/>
            <a:ext cx="1944216"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57FBF15-1C22-6318-2F6F-1C7301C1B1CF}"/>
              </a:ext>
            </a:extLst>
          </p:cNvPr>
          <p:cNvSpPr txBox="1"/>
          <p:nvPr/>
        </p:nvSpPr>
        <p:spPr>
          <a:xfrm>
            <a:off x="611560" y="1268760"/>
            <a:ext cx="6288901" cy="523220"/>
          </a:xfrm>
          <a:prstGeom prst="rect">
            <a:avLst/>
          </a:prstGeom>
          <a:noFill/>
        </p:spPr>
        <p:txBody>
          <a:bodyPr wrap="none" rtlCol="0">
            <a:spAutoFit/>
          </a:bodyPr>
          <a:lstStyle/>
          <a:p>
            <a:r>
              <a:rPr kumimoji="1" lang="ja-JP" altLang="en-US" sz="2800"/>
              <a:t>内部エネルギーの温度依存性がわかる</a:t>
            </a:r>
          </a:p>
        </p:txBody>
      </p:sp>
      <p:cxnSp>
        <p:nvCxnSpPr>
          <p:cNvPr id="8" name="コネクタ: カギ線 7">
            <a:extLst>
              <a:ext uri="{FF2B5EF4-FFF2-40B4-BE49-F238E27FC236}">
                <a16:creationId xmlns:a16="http://schemas.microsoft.com/office/drawing/2014/main" id="{DD6E2977-23C7-FD87-7EBD-322F19762C6E}"/>
              </a:ext>
            </a:extLst>
          </p:cNvPr>
          <p:cNvCxnSpPr>
            <a:cxnSpLocks/>
            <a:stCxn id="6" idx="2"/>
            <a:endCxn id="4" idx="0"/>
          </p:cNvCxnSpPr>
          <p:nvPr/>
        </p:nvCxnSpPr>
        <p:spPr>
          <a:xfrm rot="5400000">
            <a:off x="3057464" y="1722341"/>
            <a:ext cx="628909" cy="768187"/>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CC3DAEE-D171-E69F-2BE7-B4EFA65AB4CA}"/>
              </a:ext>
            </a:extLst>
          </p:cNvPr>
          <p:cNvSpPr txBox="1"/>
          <p:nvPr/>
        </p:nvSpPr>
        <p:spPr>
          <a:xfrm>
            <a:off x="755576" y="4293096"/>
            <a:ext cx="7217040" cy="523220"/>
          </a:xfrm>
          <a:prstGeom prst="rect">
            <a:avLst/>
          </a:prstGeom>
          <a:noFill/>
        </p:spPr>
        <p:txBody>
          <a:bodyPr wrap="none" rtlCol="0">
            <a:spAutoFit/>
          </a:bodyPr>
          <a:lstStyle/>
          <a:p>
            <a:r>
              <a:rPr kumimoji="1" lang="ja-JP" altLang="en-US" sz="2800"/>
              <a:t>分配関数がわかる</a:t>
            </a:r>
            <a:r>
              <a:rPr kumimoji="1" lang="en-US" altLang="ja-JP" sz="2800"/>
              <a:t>=</a:t>
            </a:r>
            <a:r>
              <a:rPr kumimoji="1" lang="ja-JP" altLang="en-US" sz="2800"/>
              <a:t>問題が厳密に解けている</a:t>
            </a:r>
          </a:p>
        </p:txBody>
      </p:sp>
      <p:cxnSp>
        <p:nvCxnSpPr>
          <p:cNvPr id="13" name="コネクタ: カギ線 12">
            <a:extLst>
              <a:ext uri="{FF2B5EF4-FFF2-40B4-BE49-F238E27FC236}">
                <a16:creationId xmlns:a16="http://schemas.microsoft.com/office/drawing/2014/main" id="{DDCA949D-DF16-662C-0FDF-92230A4D6A5B}"/>
              </a:ext>
            </a:extLst>
          </p:cNvPr>
          <p:cNvCxnSpPr>
            <a:cxnSpLocks/>
            <a:stCxn id="5" idx="2"/>
            <a:endCxn id="11" idx="0"/>
          </p:cNvCxnSpPr>
          <p:nvPr/>
        </p:nvCxnSpPr>
        <p:spPr>
          <a:xfrm rot="5400000">
            <a:off x="4342035" y="3523070"/>
            <a:ext cx="792087" cy="747964"/>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D2F68301-4E0B-74F8-1A5A-4D383F2C158C}"/>
                  </a:ext>
                </a:extLst>
              </p:cNvPr>
              <p:cNvSpPr txBox="1"/>
              <p:nvPr/>
            </p:nvSpPr>
            <p:spPr>
              <a:xfrm>
                <a:off x="467544" y="5013176"/>
                <a:ext cx="7007046" cy="954107"/>
              </a:xfrm>
              <a:prstGeom prst="rect">
                <a:avLst/>
              </a:prstGeom>
              <a:noFill/>
            </p:spPr>
            <p:txBody>
              <a:bodyPr wrap="none" rtlCol="0">
                <a:spAutoFit/>
              </a:bodyPr>
              <a:lstStyle/>
              <a:p>
                <a:r>
                  <a:rPr kumimoji="1" lang="ja-JP" altLang="en-US" sz="2800"/>
                  <a:t>厳密に解けてない問題を解きたいのだから</a:t>
                </a:r>
                <a:endParaRPr kumimoji="1" lang="en-US" altLang="ja-JP" sz="2800"/>
              </a:p>
              <a:p>
                <a:r>
                  <a:rPr kumimoji="1" lang="ja-JP" altLang="en-US" sz="2800"/>
                  <a:t>一般に</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oMath>
                </a14:m>
                <a:r>
                  <a:rPr kumimoji="1" lang="ja-JP" altLang="en-US" sz="2800"/>
                  <a:t>はわからない</a:t>
                </a:r>
              </a:p>
            </p:txBody>
          </p:sp>
        </mc:Choice>
        <mc:Fallback>
          <p:sp>
            <p:nvSpPr>
              <p:cNvPr id="25" name="テキスト ボックス 24">
                <a:extLst>
                  <a:ext uri="{FF2B5EF4-FFF2-40B4-BE49-F238E27FC236}">
                    <a16:creationId xmlns:a16="http://schemas.microsoft.com/office/drawing/2014/main" id="{D2F68301-4E0B-74F8-1A5A-4D383F2C158C}"/>
                  </a:ext>
                </a:extLst>
              </p:cNvPr>
              <p:cNvSpPr txBox="1">
                <a:spLocks noRot="1" noChangeAspect="1" noMove="1" noResize="1" noEditPoints="1" noAdjustHandles="1" noChangeArrowheads="1" noChangeShapeType="1" noTextEdit="1"/>
              </p:cNvSpPr>
              <p:nvPr/>
            </p:nvSpPr>
            <p:spPr>
              <a:xfrm>
                <a:off x="467544" y="5013176"/>
                <a:ext cx="7007046" cy="954107"/>
              </a:xfrm>
              <a:prstGeom prst="rect">
                <a:avLst/>
              </a:prstGeom>
              <a:blipFill>
                <a:blip r:embed="rId3"/>
                <a:stretch>
                  <a:fillRect l="-1828" t="-8280" r="-870" b="-14650"/>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D24B9360-3FB2-109A-43A8-C01B861BAEFB}"/>
              </a:ext>
            </a:extLst>
          </p:cNvPr>
          <p:cNvSpPr/>
          <p:nvPr/>
        </p:nvSpPr>
        <p:spPr>
          <a:xfrm>
            <a:off x="1475656" y="6165304"/>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D554B1A-A094-F578-0C03-7A28C66B51E4}"/>
              </a:ext>
            </a:extLst>
          </p:cNvPr>
          <p:cNvSpPr txBox="1"/>
          <p:nvPr/>
        </p:nvSpPr>
        <p:spPr>
          <a:xfrm>
            <a:off x="2123728" y="6165304"/>
            <a:ext cx="5929828" cy="523220"/>
          </a:xfrm>
          <a:prstGeom prst="rect">
            <a:avLst/>
          </a:prstGeom>
          <a:noFill/>
        </p:spPr>
        <p:txBody>
          <a:bodyPr wrap="none" rtlCol="0">
            <a:spAutoFit/>
          </a:bodyPr>
          <a:lstStyle/>
          <a:p>
            <a:r>
              <a:rPr kumimoji="1" lang="ja-JP" altLang="en-US" sz="2800"/>
              <a:t>フィードバック制御による温度調整</a:t>
            </a:r>
          </a:p>
        </p:txBody>
      </p:sp>
    </p:spTree>
    <p:extLst>
      <p:ext uri="{BB962C8B-B14F-4D97-AF65-F5344CB8AC3E}">
        <p14:creationId xmlns:p14="http://schemas.microsoft.com/office/powerpoint/2010/main" val="208957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707275-6FE9-C36E-79B4-E2E79DAF2ACF}"/>
              </a:ext>
            </a:extLst>
          </p:cNvPr>
          <p:cNvSpPr>
            <a:spLocks noGrp="1"/>
          </p:cNvSpPr>
          <p:nvPr>
            <p:ph type="body" sz="quarter" idx="10"/>
          </p:nvPr>
        </p:nvSpPr>
        <p:spPr/>
        <p:txBody>
          <a:bodyPr/>
          <a:lstStyle/>
          <a:p>
            <a:r>
              <a:rPr lang="ja-JP" altLang="en-US"/>
              <a:t>温度制御</a:t>
            </a:r>
            <a:endParaRPr kumimoji="1" lang="ja-JP" altLang="en-US"/>
          </a:p>
        </p:txBody>
      </p:sp>
      <p:grpSp>
        <p:nvGrpSpPr>
          <p:cNvPr id="23" name="グループ化 22">
            <a:extLst>
              <a:ext uri="{FF2B5EF4-FFF2-40B4-BE49-F238E27FC236}">
                <a16:creationId xmlns:a16="http://schemas.microsoft.com/office/drawing/2014/main" id="{6A5E1350-9CFB-90DF-DA16-047D245951D9}"/>
              </a:ext>
            </a:extLst>
          </p:cNvPr>
          <p:cNvGrpSpPr/>
          <p:nvPr/>
        </p:nvGrpSpPr>
        <p:grpSpPr>
          <a:xfrm>
            <a:off x="1403648" y="3501008"/>
            <a:ext cx="2160240" cy="2160240"/>
            <a:chOff x="395536" y="1484784"/>
            <a:chExt cx="2160240" cy="2160240"/>
          </a:xfrm>
        </p:grpSpPr>
        <p:sp>
          <p:nvSpPr>
            <p:cNvPr id="3" name="正方形/長方形 2">
              <a:extLst>
                <a:ext uri="{FF2B5EF4-FFF2-40B4-BE49-F238E27FC236}">
                  <a16:creationId xmlns:a16="http://schemas.microsoft.com/office/drawing/2014/main" id="{2D7AEB30-A9EA-1791-0208-794D5426C561}"/>
                </a:ext>
              </a:extLst>
            </p:cNvPr>
            <p:cNvSpPr/>
            <p:nvPr/>
          </p:nvSpPr>
          <p:spPr>
            <a:xfrm>
              <a:off x="395536" y="1484784"/>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3243A88-424D-F604-70F2-3BCF836ADAF2}"/>
                </a:ext>
              </a:extLst>
            </p:cNvPr>
            <p:cNvSpPr/>
            <p:nvPr/>
          </p:nvSpPr>
          <p:spPr>
            <a:xfrm>
              <a:off x="395536" y="14847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77AD501-865B-2CA4-CE54-34E930F00951}"/>
                </a:ext>
              </a:extLst>
            </p:cNvPr>
            <p:cNvSpPr/>
            <p:nvPr/>
          </p:nvSpPr>
          <p:spPr>
            <a:xfrm>
              <a:off x="395536" y="3356992"/>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3E1E667-3CF9-DA92-127C-33BA24A9DE97}"/>
                </a:ext>
              </a:extLst>
            </p:cNvPr>
            <p:cNvSpPr/>
            <p:nvPr/>
          </p:nvSpPr>
          <p:spPr>
            <a:xfrm rot="5400000">
              <a:off x="-540568"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07B038-C1E8-552E-3D18-EE11A87F904E}"/>
                </a:ext>
              </a:extLst>
            </p:cNvPr>
            <p:cNvSpPr/>
            <p:nvPr/>
          </p:nvSpPr>
          <p:spPr>
            <a:xfrm rot="5400000">
              <a:off x="1331640"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815D8546-7BC4-5C6F-0086-A091B9DD1FAF}"/>
                </a:ext>
              </a:extLst>
            </p:cNvPr>
            <p:cNvGrpSpPr/>
            <p:nvPr/>
          </p:nvGrpSpPr>
          <p:grpSpPr>
            <a:xfrm rot="18289369">
              <a:off x="1053724" y="1989943"/>
              <a:ext cx="504056" cy="288032"/>
              <a:chOff x="5148064" y="2564904"/>
              <a:chExt cx="504056" cy="288032"/>
            </a:xfrm>
            <a:solidFill>
              <a:srgbClr val="011893"/>
            </a:solidFill>
          </p:grpSpPr>
          <p:sp>
            <p:nvSpPr>
              <p:cNvPr id="9" name="楕円 8">
                <a:extLst>
                  <a:ext uri="{FF2B5EF4-FFF2-40B4-BE49-F238E27FC236}">
                    <a16:creationId xmlns:a16="http://schemas.microsoft.com/office/drawing/2014/main" id="{6FF65B66-DF0D-829E-5BAC-B6E3BAA8C95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026321F-2B48-E127-1B4E-46FDBBC3BB64}"/>
                  </a:ext>
                </a:extLst>
              </p:cNvPr>
              <p:cNvCxnSpPr>
                <a:stCxn id="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B63FF370-CEBB-69F5-DB5C-CFB830212189}"/>
                </a:ext>
              </a:extLst>
            </p:cNvPr>
            <p:cNvGrpSpPr/>
            <p:nvPr/>
          </p:nvGrpSpPr>
          <p:grpSpPr>
            <a:xfrm rot="12022274">
              <a:off x="789947" y="2643630"/>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FCDACB36-C2E5-E3D2-20A9-733305C543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78DBD30D-B6E1-CA61-EF9A-21CBBE69DB0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6FB4FE12-6379-91A7-12DD-86A496295C51}"/>
                </a:ext>
              </a:extLst>
            </p:cNvPr>
            <p:cNvGrpSpPr/>
            <p:nvPr/>
          </p:nvGrpSpPr>
          <p:grpSpPr>
            <a:xfrm rot="12022274">
              <a:off x="1366009" y="2499612"/>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1ED8BF5B-90FF-31A3-1DB1-24CA3864D3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E14A4011-7EBF-2D98-F4BC-CC5EA15A0A08}"/>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41273BBF-5EFB-8652-E0A9-C34D228F1951}"/>
                </a:ext>
              </a:extLst>
            </p:cNvPr>
            <p:cNvGrpSpPr/>
            <p:nvPr/>
          </p:nvGrpSpPr>
          <p:grpSpPr>
            <a:xfrm rot="4101219">
              <a:off x="1654041" y="213957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894384E-1568-1D6C-578E-9B85D607A8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B5EDE510-AACC-2165-25E8-C97683824057}"/>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sp>
        <p:nvSpPr>
          <p:cNvPr id="20" name="テキスト ボックス 19">
            <a:extLst>
              <a:ext uri="{FF2B5EF4-FFF2-40B4-BE49-F238E27FC236}">
                <a16:creationId xmlns:a16="http://schemas.microsoft.com/office/drawing/2014/main" id="{D970F5D4-B22F-4E44-70DA-DA7C8DC35D91}"/>
              </a:ext>
            </a:extLst>
          </p:cNvPr>
          <p:cNvSpPr txBox="1"/>
          <p:nvPr/>
        </p:nvSpPr>
        <p:spPr>
          <a:xfrm>
            <a:off x="395536" y="1124744"/>
            <a:ext cx="7167347" cy="1815882"/>
          </a:xfrm>
          <a:prstGeom prst="rect">
            <a:avLst/>
          </a:prstGeom>
          <a:noFill/>
        </p:spPr>
        <p:txBody>
          <a:bodyPr wrap="none" rtlCol="0">
            <a:spAutoFit/>
          </a:bodyPr>
          <a:lstStyle/>
          <a:p>
            <a:pPr marL="514350" indent="-514350">
              <a:buFont typeface="+mj-lt"/>
              <a:buAutoNum type="arabicPeriod"/>
            </a:pPr>
            <a:r>
              <a:rPr lang="ja-JP" altLang="en-US" sz="2800"/>
              <a:t>全エネルギー一定の計算を行う</a:t>
            </a:r>
            <a:endParaRPr lang="en-US" altLang="ja-JP" sz="2800"/>
          </a:p>
          <a:p>
            <a:pPr marL="514350" indent="-514350">
              <a:buFont typeface="+mj-lt"/>
              <a:buAutoNum type="arabicPeriod"/>
            </a:pPr>
            <a:r>
              <a:rPr kumimoji="1" lang="ja-JP" altLang="en-US" sz="2800"/>
              <a:t>運動エネルギーから温度を計算する</a:t>
            </a:r>
          </a:p>
          <a:p>
            <a:pPr marL="514350" indent="-514350">
              <a:buFont typeface="+mj-lt"/>
              <a:buAutoNum type="arabicPeriod"/>
            </a:pPr>
            <a:r>
              <a:rPr kumimoji="1" lang="ja-JP" altLang="en-US" sz="2800"/>
              <a:t>目標温度との差を見てエネルギーを調整</a:t>
            </a:r>
            <a:endParaRPr kumimoji="1" lang="en-US" altLang="ja-JP" sz="2800"/>
          </a:p>
          <a:p>
            <a:pPr marL="514350" indent="-514350">
              <a:buFont typeface="+mj-lt"/>
              <a:buAutoNum type="arabicPeriod"/>
            </a:pPr>
            <a:r>
              <a:rPr lang="en-US" altLang="ja-JP" sz="2800"/>
              <a:t>1.</a:t>
            </a:r>
            <a:r>
              <a:rPr lang="ja-JP" altLang="en-US" sz="2800"/>
              <a:t>～</a:t>
            </a:r>
            <a:r>
              <a:rPr lang="en-US" altLang="ja-JP" sz="2800"/>
              <a:t>3.</a:t>
            </a:r>
            <a:r>
              <a:rPr lang="ja-JP" altLang="en-US" sz="2800"/>
              <a:t>を繰り返す</a:t>
            </a:r>
            <a:endParaRPr kumimoji="1" lang="ja-JP" altLang="en-US" sz="2800"/>
          </a:p>
        </p:txBody>
      </p:sp>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0619F12D-8B49-B3C7-161A-4BC0D2EB790E}"/>
                  </a:ext>
                </a:extLst>
              </p:cNvPr>
              <p:cNvSpPr txBox="1"/>
              <p:nvPr/>
            </p:nvSpPr>
            <p:spPr>
              <a:xfrm>
                <a:off x="4427984" y="2636912"/>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p:sp>
            <p:nvSpPr>
              <p:cNvPr id="22" name="テキスト ボックス 21">
                <a:extLst>
                  <a:ext uri="{FF2B5EF4-FFF2-40B4-BE49-F238E27FC236}">
                    <a16:creationId xmlns:a16="http://schemas.microsoft.com/office/drawing/2014/main" id="{0619F12D-8B49-B3C7-161A-4BC0D2EB790E}"/>
                  </a:ext>
                </a:extLst>
              </p:cNvPr>
              <p:cNvSpPr txBox="1">
                <a:spLocks noRot="1" noChangeAspect="1" noMove="1" noResize="1" noEditPoints="1" noAdjustHandles="1" noChangeArrowheads="1" noChangeShapeType="1" noTextEdit="1"/>
              </p:cNvSpPr>
              <p:nvPr/>
            </p:nvSpPr>
            <p:spPr>
              <a:xfrm>
                <a:off x="4427984" y="2636912"/>
                <a:ext cx="1852430" cy="1017523"/>
              </a:xfrm>
              <a:prstGeom prst="rect">
                <a:avLst/>
              </a:prstGeom>
              <a:blipFill>
                <a:blip r:embed="rId2"/>
                <a:stretch>
                  <a:fillRect/>
                </a:stretch>
              </a:blipFill>
            </p:spPr>
            <p:txBody>
              <a:bodyPr/>
              <a:lstStyle/>
              <a:p>
                <a:r>
                  <a:rPr lang="ja-JP" altLang="en-US">
                    <a:noFill/>
                  </a:rPr>
                  <a:t> </a:t>
                </a:r>
              </a:p>
            </p:txBody>
          </p:sp>
        </mc:Fallback>
      </mc:AlternateContent>
      <p:pic>
        <p:nvPicPr>
          <p:cNvPr id="1026" name="Picture 2" descr="温度計のイラスト">
            <a:extLst>
              <a:ext uri="{FF2B5EF4-FFF2-40B4-BE49-F238E27FC236}">
                <a16:creationId xmlns:a16="http://schemas.microsoft.com/office/drawing/2014/main" id="{680E84CE-E3FF-8766-8F88-641AC372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645024"/>
            <a:ext cx="1755090" cy="1832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火加減のイラスト「中火」">
            <a:extLst>
              <a:ext uri="{FF2B5EF4-FFF2-40B4-BE49-F238E27FC236}">
                <a16:creationId xmlns:a16="http://schemas.microsoft.com/office/drawing/2014/main" id="{6F729100-7330-D1DE-9E72-5A1D14BC8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661248"/>
            <a:ext cx="2016224" cy="88713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a:extLst>
              <a:ext uri="{FF2B5EF4-FFF2-40B4-BE49-F238E27FC236}">
                <a16:creationId xmlns:a16="http://schemas.microsoft.com/office/drawing/2014/main" id="{A6C5E700-4BE0-123B-6A42-B46E25ADA78F}"/>
              </a:ext>
            </a:extLst>
          </p:cNvPr>
          <p:cNvCxnSpPr>
            <a:stCxn id="7" idx="0"/>
            <a:endCxn id="1026" idx="1"/>
          </p:cNvCxnSpPr>
          <p:nvPr/>
        </p:nvCxnSpPr>
        <p:spPr>
          <a:xfrm flipV="1">
            <a:off x="3563888" y="4561520"/>
            <a:ext cx="936104" cy="196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15F38A3E-F734-0439-029C-1864B33B181F}"/>
              </a:ext>
            </a:extLst>
          </p:cNvPr>
          <p:cNvCxnSpPr>
            <a:stCxn id="1026" idx="2"/>
            <a:endCxn id="1028" idx="3"/>
          </p:cNvCxnSpPr>
          <p:nvPr/>
        </p:nvCxnSpPr>
        <p:spPr>
          <a:xfrm rot="5400000">
            <a:off x="4121308" y="4848589"/>
            <a:ext cx="626802" cy="18856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6D681D5-C480-C172-6D4B-9590FDF7C5B7}"/>
              </a:ext>
            </a:extLst>
          </p:cNvPr>
          <p:cNvSpPr txBox="1"/>
          <p:nvPr/>
        </p:nvSpPr>
        <p:spPr>
          <a:xfrm>
            <a:off x="5940152" y="5805264"/>
            <a:ext cx="2236510" cy="584775"/>
          </a:xfrm>
          <a:prstGeom prst="rect">
            <a:avLst/>
          </a:prstGeom>
          <a:noFill/>
        </p:spPr>
        <p:txBody>
          <a:bodyPr wrap="none" rtlCol="0">
            <a:spAutoFit/>
          </a:bodyPr>
          <a:lstStyle/>
          <a:p>
            <a:r>
              <a:rPr kumimoji="1" lang="ja-JP" altLang="en-US" sz="3200"/>
              <a:t>圧力も同様</a:t>
            </a:r>
          </a:p>
        </p:txBody>
      </p:sp>
    </p:spTree>
    <p:extLst>
      <p:ext uri="{BB962C8B-B14F-4D97-AF65-F5344CB8AC3E}">
        <p14:creationId xmlns:p14="http://schemas.microsoft.com/office/powerpoint/2010/main" val="33120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a:t>a priori</a:t>
            </a:r>
            <a:r>
              <a:rPr lang="ja-JP" altLang="en-US" sz="3200"/>
              <a:t>に認める物理量</a:t>
            </a:r>
            <a:endParaRPr lang="en-US" altLang="ja-JP" sz="320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a:p>
        </p:txBody>
      </p:sp>
    </p:spTree>
    <p:extLst>
      <p:ext uri="{BB962C8B-B14F-4D97-AF65-F5344CB8AC3E}">
        <p14:creationId xmlns:p14="http://schemas.microsoft.com/office/powerpoint/2010/main" val="152358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a:t>(</a:t>
            </a:r>
            <a:r>
              <a:rPr kumimoji="1" lang="ja-JP" altLang="en-US" sz="3600"/>
              <a:t>非圧縮</a:t>
            </a:r>
            <a:r>
              <a:rPr kumimoji="1" lang="en-US" altLang="ja-JP" sz="360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a:solidFill>
                      <a:srgbClr val="FF0000"/>
                    </a:solidFill>
                  </a:rPr>
                  <a:t>(observable</a:t>
                </a:r>
                <a:r>
                  <a:rPr kumimoji="1" lang="en-US" altLang="ja-JP" sz="280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7933</TotalTime>
  <Words>2753</Words>
  <Application>Microsoft Office PowerPoint</Application>
  <PresentationFormat>画面に合わせる (4:3)</PresentationFormat>
  <Paragraphs>438</Paragraphs>
  <Slides>55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55</vt:i4>
      </vt:variant>
    </vt:vector>
  </HeadingPairs>
  <TitlesOfParts>
    <vt:vector size="60"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1019</cp:revision>
  <dcterms:created xsi:type="dcterms:W3CDTF">2019-01-02T05:23:01Z</dcterms:created>
  <dcterms:modified xsi:type="dcterms:W3CDTF">2022-05-05T15:34:15Z</dcterms:modified>
</cp:coreProperties>
</file>