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66"/>
  </p:notesMasterIdLst>
  <p:sldIdLst>
    <p:sldId id="256" r:id="rId2"/>
    <p:sldId id="339" r:id="rId3"/>
    <p:sldId id="340" r:id="rId4"/>
    <p:sldId id="344" r:id="rId5"/>
    <p:sldId id="345" r:id="rId6"/>
    <p:sldId id="341" r:id="rId7"/>
    <p:sldId id="342" r:id="rId8"/>
    <p:sldId id="343" r:id="rId9"/>
    <p:sldId id="348" r:id="rId10"/>
    <p:sldId id="349" r:id="rId11"/>
    <p:sldId id="346" r:id="rId12"/>
    <p:sldId id="350" r:id="rId13"/>
    <p:sldId id="347"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3" r:id="rId37"/>
    <p:sldId id="374" r:id="rId38"/>
    <p:sldId id="375" r:id="rId39"/>
    <p:sldId id="376" r:id="rId40"/>
    <p:sldId id="377" r:id="rId41"/>
    <p:sldId id="378" r:id="rId42"/>
    <p:sldId id="379" r:id="rId43"/>
    <p:sldId id="381" r:id="rId44"/>
    <p:sldId id="380" r:id="rId45"/>
    <p:sldId id="382" r:id="rId46"/>
    <p:sldId id="383" r:id="rId47"/>
    <p:sldId id="384" r:id="rId48"/>
    <p:sldId id="385" r:id="rId49"/>
    <p:sldId id="394" r:id="rId50"/>
    <p:sldId id="386" r:id="rId51"/>
    <p:sldId id="387" r:id="rId52"/>
    <p:sldId id="388" r:id="rId53"/>
    <p:sldId id="389" r:id="rId54"/>
    <p:sldId id="390" r:id="rId55"/>
    <p:sldId id="391" r:id="rId56"/>
    <p:sldId id="392" r:id="rId57"/>
    <p:sldId id="393" r:id="rId58"/>
    <p:sldId id="395" r:id="rId59"/>
    <p:sldId id="396" r:id="rId60"/>
    <p:sldId id="397" r:id="rId61"/>
    <p:sldId id="398" r:id="rId62"/>
    <p:sldId id="399" r:id="rId63"/>
    <p:sldId id="400" r:id="rId64"/>
    <p:sldId id="401" r:id="rId6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3447" autoAdjust="0"/>
  </p:normalViewPr>
  <p:slideViewPr>
    <p:cSldViewPr>
      <p:cViewPr varScale="1">
        <p:scale>
          <a:sx n="91" d="100"/>
          <a:sy n="91" d="100"/>
        </p:scale>
        <p:origin x="1162"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2022/4/25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14</a:t>
            </a:fld>
            <a:endParaRPr kumimoji="1" lang="ja-JP" altLang="en-US"/>
          </a:p>
        </p:txBody>
      </p:sp>
    </p:spTree>
    <p:extLst>
      <p:ext uri="{BB962C8B-B14F-4D97-AF65-F5344CB8AC3E}">
        <p14:creationId xmlns:p14="http://schemas.microsoft.com/office/powerpoint/2010/main" val="3302181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19</a:t>
            </a:fld>
            <a:endParaRPr kumimoji="1" lang="ja-JP" altLang="en-US"/>
          </a:p>
        </p:txBody>
      </p:sp>
    </p:spTree>
    <p:extLst>
      <p:ext uri="{BB962C8B-B14F-4D97-AF65-F5344CB8AC3E}">
        <p14:creationId xmlns:p14="http://schemas.microsoft.com/office/powerpoint/2010/main" val="1558167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21</a:t>
            </a:fld>
            <a:endParaRPr kumimoji="1" lang="ja-JP" altLang="en-US"/>
          </a:p>
        </p:txBody>
      </p:sp>
    </p:spTree>
    <p:extLst>
      <p:ext uri="{BB962C8B-B14F-4D97-AF65-F5344CB8AC3E}">
        <p14:creationId xmlns:p14="http://schemas.microsoft.com/office/powerpoint/2010/main" val="2753114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27</a:t>
            </a:fld>
            <a:endParaRPr kumimoji="1" lang="ja-JP" altLang="en-US"/>
          </a:p>
        </p:txBody>
      </p:sp>
    </p:spTree>
    <p:extLst>
      <p:ext uri="{BB962C8B-B14F-4D97-AF65-F5344CB8AC3E}">
        <p14:creationId xmlns:p14="http://schemas.microsoft.com/office/powerpoint/2010/main" val="18130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34</a:t>
            </a:fld>
            <a:endParaRPr kumimoji="1" lang="ja-JP" altLang="en-US"/>
          </a:p>
        </p:txBody>
      </p:sp>
    </p:spTree>
    <p:extLst>
      <p:ext uri="{BB962C8B-B14F-4D97-AF65-F5344CB8AC3E}">
        <p14:creationId xmlns:p14="http://schemas.microsoft.com/office/powerpoint/2010/main" val="60194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exi</a:t>
            </a:r>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44</a:t>
            </a:fld>
            <a:endParaRPr kumimoji="1" lang="ja-JP" altLang="en-US"/>
          </a:p>
        </p:txBody>
      </p:sp>
    </p:spTree>
    <p:extLst>
      <p:ext uri="{BB962C8B-B14F-4D97-AF65-F5344CB8AC3E}">
        <p14:creationId xmlns:p14="http://schemas.microsoft.com/office/powerpoint/2010/main" val="4193601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0.png"/><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tif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6.tiff"/><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6.tiff"/><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4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4" Type="http://schemas.openxmlformats.org/officeDocument/2006/relationships/image" Target="../media/image60.png"/></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1.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4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20.tiff"/><Relationship Id="rId1" Type="http://schemas.openxmlformats.org/officeDocument/2006/relationships/slideLayout" Target="../slideLayouts/slideLayout1.xml"/><Relationship Id="rId4" Type="http://schemas.openxmlformats.org/officeDocument/2006/relationships/image" Target="../media/image80.png"/></Relationships>
</file>

<file path=ppt/slides/_rels/slide44.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4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 Id="rId6" Type="http://schemas.openxmlformats.org/officeDocument/2006/relationships/image" Target="../media/image93.png"/><Relationship Id="rId5" Type="http://schemas.openxmlformats.org/officeDocument/2006/relationships/image" Target="../media/image92.png"/><Relationship Id="rId4" Type="http://schemas.openxmlformats.org/officeDocument/2006/relationships/image" Target="../media/image9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0.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51.xml.rels><?xml version="1.0" encoding="UTF-8" standalone="yes"?>
<Relationships xmlns="http://schemas.openxmlformats.org/package/2006/relationships"><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image" Target="../media/image1010.png"/><Relationship Id="rId1" Type="http://schemas.openxmlformats.org/officeDocument/2006/relationships/slideLayout" Target="../slideLayouts/slideLayout1.xml"/><Relationship Id="rId6" Type="http://schemas.openxmlformats.org/officeDocument/2006/relationships/image" Target="../media/image101.png"/><Relationship Id="rId5" Type="http://schemas.openxmlformats.org/officeDocument/2006/relationships/image" Target="../media/image100.png"/><Relationship Id="rId4" Type="http://schemas.openxmlformats.org/officeDocument/2006/relationships/image" Target="../media/image99.png"/></Relationships>
</file>

<file path=ppt/slides/_rels/slide52.xml.rels><?xml version="1.0" encoding="UTF-8" standalone="yes"?>
<Relationships xmlns="http://schemas.openxmlformats.org/package/2006/relationships"><Relationship Id="rId3" Type="http://schemas.openxmlformats.org/officeDocument/2006/relationships/image" Target="../media/image104.png"/><Relationship Id="rId7" Type="http://schemas.openxmlformats.org/officeDocument/2006/relationships/image" Target="../media/image108.png"/><Relationship Id="rId2" Type="http://schemas.openxmlformats.org/officeDocument/2006/relationships/image" Target="../media/image103.png"/><Relationship Id="rId1" Type="http://schemas.openxmlformats.org/officeDocument/2006/relationships/slideLayout" Target="../slideLayouts/slideLayout1.xml"/><Relationship Id="rId6" Type="http://schemas.openxmlformats.org/officeDocument/2006/relationships/image" Target="../media/image107.png"/><Relationship Id="rId5" Type="http://schemas.openxmlformats.org/officeDocument/2006/relationships/image" Target="../media/image106.png"/><Relationship Id="rId4" Type="http://schemas.openxmlformats.org/officeDocument/2006/relationships/image" Target="../media/image105.png"/></Relationships>
</file>

<file path=ppt/slides/_rels/slide53.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5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1.xml"/><Relationship Id="rId5" Type="http://schemas.openxmlformats.org/officeDocument/2006/relationships/image" Target="../media/image118.png"/><Relationship Id="rId4" Type="http://schemas.openxmlformats.org/officeDocument/2006/relationships/image" Target="../media/image117.png"/></Relationships>
</file>

<file path=ppt/slides/_rels/slide55.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image" Target="../media/image121.png"/></Relationships>
</file>

<file path=ppt/slides/_rels/slide56.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1.xml"/><Relationship Id="rId4" Type="http://schemas.openxmlformats.org/officeDocument/2006/relationships/image" Target="../media/image125.png"/></Relationships>
</file>

<file path=ppt/slides/_rels/slide57.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1.xml"/><Relationship Id="rId4" Type="http://schemas.openxmlformats.org/officeDocument/2006/relationships/image" Target="../media/image12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1.xml"/><Relationship Id="rId5" Type="http://schemas.openxmlformats.org/officeDocument/2006/relationships/image" Target="../media/image132.png"/><Relationship Id="rId4" Type="http://schemas.openxmlformats.org/officeDocument/2006/relationships/image" Target="../media/image13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60.xml.rels><?xml version="1.0" encoding="UTF-8" standalone="yes"?>
<Relationships xmlns="http://schemas.openxmlformats.org/package/2006/relationships"><Relationship Id="rId3" Type="http://schemas.openxmlformats.org/officeDocument/2006/relationships/image" Target="../media/image134.png"/><Relationship Id="rId7" Type="http://schemas.openxmlformats.org/officeDocument/2006/relationships/image" Target="../media/image138.png"/><Relationship Id="rId2" Type="http://schemas.openxmlformats.org/officeDocument/2006/relationships/image" Target="../media/image133.png"/><Relationship Id="rId1" Type="http://schemas.openxmlformats.org/officeDocument/2006/relationships/slideLayout" Target="../slideLayouts/slideLayout1.xml"/><Relationship Id="rId6" Type="http://schemas.openxmlformats.org/officeDocument/2006/relationships/image" Target="../media/image137.png"/><Relationship Id="rId5" Type="http://schemas.openxmlformats.org/officeDocument/2006/relationships/image" Target="../media/image136.png"/><Relationship Id="rId4" Type="http://schemas.openxmlformats.org/officeDocument/2006/relationships/image" Target="../media/image135.png"/></Relationships>
</file>

<file path=ppt/slides/_rels/slide6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23.png"/><Relationship Id="rId1" Type="http://schemas.openxmlformats.org/officeDocument/2006/relationships/slideLayout" Target="../slideLayouts/slideLayout1.xml"/><Relationship Id="rId5" Type="http://schemas.openxmlformats.org/officeDocument/2006/relationships/image" Target="../media/image141.png"/><Relationship Id="rId4" Type="http://schemas.openxmlformats.org/officeDocument/2006/relationships/image" Target="../media/image140.png"/></Relationships>
</file>

<file path=ppt/slides/_rels/slide62.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1.xml"/><Relationship Id="rId5" Type="http://schemas.openxmlformats.org/officeDocument/2006/relationships/image" Target="../media/image145.png"/><Relationship Id="rId4" Type="http://schemas.openxmlformats.org/officeDocument/2006/relationships/image" Target="../media/image144.png"/></Relationships>
</file>

<file path=ppt/slides/_rels/slide63.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6" Type="http://schemas.openxmlformats.org/officeDocument/2006/relationships/image" Target="../media/image150.png"/><Relationship Id="rId5" Type="http://schemas.openxmlformats.org/officeDocument/2006/relationships/image" Target="../media/image149.png"/><Relationship Id="rId4" Type="http://schemas.openxmlformats.org/officeDocument/2006/relationships/image" Target="../media/image14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(2) </a:t>
            </a:r>
            <a:r>
              <a:rPr lang="ja-JP" altLang="en-US" sz="3200">
                <a:solidFill>
                  <a:srgbClr val="011893"/>
                </a:solidFill>
              </a:rPr>
              <a:t>誤差解析と不偏推定量</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004200-3510-4777-A109-700CCC0D6A1A}"/>
              </a:ext>
            </a:extLst>
          </p:cNvPr>
          <p:cNvSpPr>
            <a:spLocks noGrp="1"/>
          </p:cNvSpPr>
          <p:nvPr>
            <p:ph type="body" sz="quarter" idx="10"/>
          </p:nvPr>
        </p:nvSpPr>
        <p:spPr/>
        <p:txBody>
          <a:bodyPr/>
          <a:lstStyle/>
          <a:p>
            <a:r>
              <a:rPr lang="ja-JP" altLang="en-US" dirty="0"/>
              <a:t>中心極限定理</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4F81D9E-FCB1-4F12-8E51-9FEC58E1EB3B}"/>
                  </a:ext>
                </a:extLst>
              </p:cNvPr>
              <p:cNvSpPr txBox="1"/>
              <p:nvPr/>
            </p:nvSpPr>
            <p:spPr>
              <a:xfrm>
                <a:off x="395536" y="2348880"/>
                <a:ext cx="4968027" cy="15577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f>
                        <m:fPr>
                          <m:ctrlPr>
                            <a:rPr kumimoji="1" lang="en-US" altLang="ja-JP" sz="3600" b="0" i="1" smtClean="0">
                              <a:solidFill>
                                <a:schemeClr val="tx1"/>
                              </a:solidFill>
                              <a:latin typeface="Cambria Math" panose="02040503050406030204" pitchFamily="18" charset="0"/>
                            </a:rPr>
                          </m:ctrlPr>
                        </m:fPr>
                        <m:num>
                          <m:r>
                            <a:rPr kumimoji="1" lang="en-US" altLang="ja-JP" sz="3600" b="0" i="1" smtClean="0">
                              <a:solidFill>
                                <a:schemeClr val="tx1"/>
                              </a:solidFill>
                              <a:latin typeface="Cambria Math" panose="02040503050406030204" pitchFamily="18" charset="0"/>
                            </a:rPr>
                            <m:t>1</m:t>
                          </m:r>
                        </m:num>
                        <m:den>
                          <m:r>
                            <a:rPr kumimoji="1" lang="en-US" altLang="ja-JP" sz="3600" b="0" i="1" smtClean="0">
                              <a:solidFill>
                                <a:schemeClr val="tx1"/>
                              </a:solidFill>
                              <a:latin typeface="Cambria Math" panose="02040503050406030204" pitchFamily="18" charset="0"/>
                            </a:rPr>
                            <m:t>𝑁</m:t>
                          </m:r>
                          <m:r>
                            <a:rPr kumimoji="1" lang="en-US" altLang="ja-JP" sz="3600" b="0" i="1" smtClean="0">
                              <a:solidFill>
                                <a:schemeClr val="tx1"/>
                              </a:solidFill>
                              <a:latin typeface="Cambria Math" panose="02040503050406030204" pitchFamily="18" charset="0"/>
                            </a:rPr>
                            <m:t>−1</m:t>
                          </m:r>
                        </m:den>
                      </m:f>
                      <m:nary>
                        <m:naryPr>
                          <m:chr m:val="∑"/>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𝑁</m:t>
                          </m:r>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44F81D9E-FCB1-4F12-8E51-9FEC58E1EB3B}"/>
                  </a:ext>
                </a:extLst>
              </p:cNvPr>
              <p:cNvSpPr txBox="1">
                <a:spLocks noRot="1" noChangeAspect="1" noMove="1" noResize="1" noEditPoints="1" noAdjustHandles="1" noChangeArrowheads="1" noChangeShapeType="1" noTextEdit="1"/>
              </p:cNvSpPr>
              <p:nvPr/>
            </p:nvSpPr>
            <p:spPr>
              <a:xfrm>
                <a:off x="395536" y="2348880"/>
                <a:ext cx="4968027" cy="155773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DB5C2C-C604-4D4D-AECB-68D89615AEDA}"/>
                  </a:ext>
                </a:extLst>
              </p:cNvPr>
              <p:cNvSpPr txBox="1"/>
              <p:nvPr/>
            </p:nvSpPr>
            <p:spPr>
              <a:xfrm>
                <a:off x="1979712" y="1052736"/>
                <a:ext cx="5010089" cy="584775"/>
              </a:xfrm>
              <a:prstGeom prst="rect">
                <a:avLst/>
              </a:prstGeom>
              <a:noFill/>
            </p:spPr>
            <p:txBody>
              <a:bodyPr wrap="none" rtlCol="0">
                <a:spAutoFit/>
              </a:bodyPr>
              <a:lstStyle/>
              <a:p>
                <a:r>
                  <a:rPr kumimoji="1" lang="ja-JP" altLang="en-US" sz="3200" dirty="0"/>
                  <a:t>サンプル数</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dirty="0"/>
                  <a:t>を増やした時</a:t>
                </a:r>
              </a:p>
            </p:txBody>
          </p:sp>
        </mc:Choice>
        <mc:Fallback xmlns="">
          <p:sp>
            <p:nvSpPr>
              <p:cNvPr id="4" name="テキスト ボックス 3">
                <a:extLst>
                  <a:ext uri="{FF2B5EF4-FFF2-40B4-BE49-F238E27FC236}">
                    <a16:creationId xmlns:a16="http://schemas.microsoft.com/office/drawing/2014/main" id="{9CDB5C2C-C604-4D4D-AECB-68D89615AEDA}"/>
                  </a:ext>
                </a:extLst>
              </p:cNvPr>
              <p:cNvSpPr txBox="1">
                <a:spLocks noRot="1" noChangeAspect="1" noMove="1" noResize="1" noEditPoints="1" noAdjustHandles="1" noChangeArrowheads="1" noChangeShapeType="1" noTextEdit="1"/>
              </p:cNvSpPr>
              <p:nvPr/>
            </p:nvSpPr>
            <p:spPr>
              <a:xfrm>
                <a:off x="1979712" y="1052736"/>
                <a:ext cx="5010089" cy="584775"/>
              </a:xfrm>
              <a:prstGeom prst="rect">
                <a:avLst/>
              </a:prstGeom>
              <a:blipFill>
                <a:blip r:embed="rId3"/>
                <a:stretch>
                  <a:fillRect l="-3163" t="-16667" r="-2068"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7DA69BF-ACC2-41B3-97BA-1339C57EE737}"/>
                  </a:ext>
                </a:extLst>
              </p:cNvPr>
              <p:cNvSpPr txBox="1"/>
              <p:nvPr/>
            </p:nvSpPr>
            <p:spPr>
              <a:xfrm>
                <a:off x="5652120" y="2852936"/>
                <a:ext cx="3252109" cy="7293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600" b="0" i="1" smtClean="0">
                              <a:latin typeface="Cambria Math" panose="02040503050406030204" pitchFamily="18" charset="0"/>
                            </a:rPr>
                          </m:ctrlPr>
                        </m:s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const</m:t>
                      </m:r>
                      <m:r>
                        <a:rPr kumimoji="1" lang="en-US" altLang="ja-JP" sz="3600" b="0" i="0" smtClean="0">
                          <a:latin typeface="Cambria Math" panose="02040503050406030204" pitchFamily="18" charset="0"/>
                        </a:rPr>
                        <m:t>.</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87DA69BF-ACC2-41B3-97BA-1339C57EE737}"/>
                  </a:ext>
                </a:extLst>
              </p:cNvPr>
              <p:cNvSpPr txBox="1">
                <a:spLocks noRot="1" noChangeAspect="1" noMove="1" noResize="1" noEditPoints="1" noAdjustHandles="1" noChangeArrowheads="1" noChangeShapeType="1" noTextEdit="1"/>
              </p:cNvSpPr>
              <p:nvPr/>
            </p:nvSpPr>
            <p:spPr>
              <a:xfrm>
                <a:off x="5652120" y="2852936"/>
                <a:ext cx="3252109" cy="729302"/>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70327B0-F0FF-4D57-A9B9-0A85E67A5479}"/>
              </a:ext>
            </a:extLst>
          </p:cNvPr>
          <p:cNvSpPr txBox="1"/>
          <p:nvPr/>
        </p:nvSpPr>
        <p:spPr>
          <a:xfrm>
            <a:off x="395536" y="1844824"/>
            <a:ext cx="6912768" cy="523220"/>
          </a:xfrm>
          <a:prstGeom prst="rect">
            <a:avLst/>
          </a:prstGeom>
          <a:noFill/>
        </p:spPr>
        <p:txBody>
          <a:bodyPr wrap="square">
            <a:spAutoFit/>
          </a:bodyPr>
          <a:lstStyle/>
          <a:p>
            <a:r>
              <a:rPr kumimoji="1" lang="ja-JP" altLang="en-US" sz="2800" dirty="0"/>
              <a:t>母分散の</a:t>
            </a:r>
            <a:r>
              <a:rPr kumimoji="1" lang="en-US" altLang="ja-JP" sz="2800" dirty="0"/>
              <a:t>estimator</a:t>
            </a:r>
            <a:r>
              <a:rPr kumimoji="1" lang="ja-JP" altLang="en-US" sz="2800" dirty="0"/>
              <a:t>は</a:t>
            </a:r>
            <a:r>
              <a:rPr kumimoji="1" lang="ja-JP" altLang="en-US" sz="2800" dirty="0">
                <a:solidFill>
                  <a:srgbClr val="011893"/>
                </a:solidFill>
              </a:rPr>
              <a:t>一定値</a:t>
            </a:r>
            <a:r>
              <a:rPr kumimoji="1" lang="ja-JP" altLang="en-US" sz="2800" dirty="0"/>
              <a:t>に収束する</a:t>
            </a:r>
            <a:endParaRPr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C532E2F-2A16-475A-BC0F-ED7AC95247FE}"/>
                  </a:ext>
                </a:extLst>
              </p:cNvPr>
              <p:cNvSpPr txBox="1"/>
              <p:nvPr/>
            </p:nvSpPr>
            <p:spPr>
              <a:xfrm>
                <a:off x="395536" y="4077072"/>
                <a:ext cx="8208912" cy="954107"/>
              </a:xfrm>
              <a:prstGeom prst="rect">
                <a:avLst/>
              </a:prstGeom>
              <a:noFill/>
            </p:spPr>
            <p:txBody>
              <a:bodyPr wrap="square">
                <a:spAutoFit/>
              </a:bodyPr>
              <a:lstStyle/>
              <a:p>
                <a:r>
                  <a:rPr lang="ja-JP" altLang="en-US" sz="2800" dirty="0">
                    <a:solidFill>
                      <a:srgbClr val="011893"/>
                    </a:solidFill>
                  </a:rPr>
                  <a:t>平均値の推定値の</a:t>
                </a:r>
                <a:r>
                  <a:rPr kumimoji="1" lang="ja-JP" altLang="en-US" sz="2800" dirty="0">
                    <a:solidFill>
                      <a:srgbClr val="011893"/>
                    </a:solidFill>
                  </a:rPr>
                  <a:t>分散</a:t>
                </a:r>
                <a:r>
                  <a:rPr kumimoji="1" lang="ja-JP" altLang="en-US" sz="2800" dirty="0"/>
                  <a:t>の</a:t>
                </a:r>
                <a:r>
                  <a:rPr kumimoji="1" lang="en-US" altLang="ja-JP" sz="2800" dirty="0"/>
                  <a:t>estimator</a:t>
                </a:r>
                <a:r>
                  <a:rPr kumimoji="1" lang="ja-JP" altLang="en-US" sz="2800" dirty="0"/>
                  <a:t>は</a:t>
                </a:r>
                <a14:m>
                  <m:oMath xmlns:m="http://schemas.openxmlformats.org/officeDocument/2006/math">
                    <m:r>
                      <a:rPr kumimoji="1" lang="en-US" altLang="ja-JP" sz="2800" b="0" i="1" smtClean="0">
                        <a:solidFill>
                          <a:srgbClr val="FF0000"/>
                        </a:solidFill>
                        <a:latin typeface="Cambria Math" panose="02040503050406030204" pitchFamily="18" charset="0"/>
                      </a:rPr>
                      <m:t>1/</m:t>
                    </m:r>
                    <m:r>
                      <a:rPr kumimoji="1" lang="en-US" altLang="ja-JP" sz="2800" b="0" i="1" smtClean="0">
                        <a:solidFill>
                          <a:srgbClr val="FF0000"/>
                        </a:solidFill>
                        <a:latin typeface="Cambria Math" panose="02040503050406030204" pitchFamily="18" charset="0"/>
                      </a:rPr>
                      <m:t>𝑁</m:t>
                    </m:r>
                  </m:oMath>
                </a14:m>
                <a:r>
                  <a:rPr lang="ja-JP" altLang="en-US" sz="2800" dirty="0">
                    <a:solidFill>
                      <a:srgbClr val="FF0000"/>
                    </a:solidFill>
                  </a:rPr>
                  <a:t>の早さ</a:t>
                </a:r>
                <a:r>
                  <a:rPr lang="ja-JP" altLang="en-US" sz="2800" dirty="0"/>
                  <a:t>で</a:t>
                </a:r>
                <a:r>
                  <a:rPr lang="ja-JP" altLang="en-US" sz="2800" dirty="0">
                    <a:solidFill>
                      <a:srgbClr val="011893"/>
                    </a:solidFill>
                  </a:rPr>
                  <a:t>ゼロ</a:t>
                </a:r>
                <a:r>
                  <a:rPr lang="ja-JP" altLang="en-US" sz="2800" dirty="0"/>
                  <a:t>に収束する</a:t>
                </a:r>
              </a:p>
            </p:txBody>
          </p:sp>
        </mc:Choice>
        <mc:Fallback xmlns="">
          <p:sp>
            <p:nvSpPr>
              <p:cNvPr id="8" name="テキスト ボックス 7">
                <a:extLst>
                  <a:ext uri="{FF2B5EF4-FFF2-40B4-BE49-F238E27FC236}">
                    <a16:creationId xmlns:a16="http://schemas.microsoft.com/office/drawing/2014/main" id="{BC532E2F-2A16-475A-BC0F-ED7AC95247FE}"/>
                  </a:ext>
                </a:extLst>
              </p:cNvPr>
              <p:cNvSpPr txBox="1">
                <a:spLocks noRot="1" noChangeAspect="1" noMove="1" noResize="1" noEditPoints="1" noAdjustHandles="1" noChangeArrowheads="1" noChangeShapeType="1" noTextEdit="1"/>
              </p:cNvSpPr>
              <p:nvPr/>
            </p:nvSpPr>
            <p:spPr>
              <a:xfrm>
                <a:off x="395536" y="4077072"/>
                <a:ext cx="8208912" cy="954107"/>
              </a:xfrm>
              <a:prstGeom prst="rect">
                <a:avLst/>
              </a:prstGeom>
              <a:blipFill>
                <a:blip r:embed="rId5"/>
                <a:stretch>
                  <a:fillRect l="-1560" t="-8974" b="-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BDA43CB-F902-430C-8EFF-AE79537F032F}"/>
                  </a:ext>
                </a:extLst>
              </p:cNvPr>
              <p:cNvSpPr txBox="1"/>
              <p:nvPr/>
            </p:nvSpPr>
            <p:spPr>
              <a:xfrm>
                <a:off x="611560" y="5229200"/>
                <a:ext cx="1852558"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3600" i="1" smtClean="0">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b="0" i="1" smtClean="0">
                                  <a:latin typeface="Cambria Math" panose="02040503050406030204" pitchFamily="18" charset="0"/>
                                </a:rPr>
                              </m:ctrlPr>
                            </m:accPr>
                            <m:e>
                              <m:r>
                                <a:rPr lang="en-US" altLang="ja-JP" sz="3600" b="0" i="1" smtClean="0">
                                  <a:latin typeface="Cambria Math" panose="02040503050406030204" pitchFamily="18" charset="0"/>
                                </a:rPr>
                                <m:t>𝑋</m:t>
                              </m:r>
                            </m:e>
                          </m:acc>
                        </m:sub>
                        <m:sup>
                          <m:r>
                            <a:rPr lang="en-US" altLang="ja-JP" sz="3600" i="1">
                              <a:latin typeface="Cambria Math" panose="02040503050406030204" pitchFamily="18" charset="0"/>
                            </a:rPr>
                            <m:t>2</m:t>
                          </m:r>
                        </m:sup>
                      </m:sSubSup>
                      <m:r>
                        <a:rPr lang="en-US" altLang="ja-JP" sz="3600" i="1">
                          <a:latin typeface="Cambria Math" panose="02040503050406030204" pitchFamily="18" charset="0"/>
                        </a:rPr>
                        <m:t> </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CBDA43CB-F902-430C-8EFF-AE79537F032F}"/>
                  </a:ext>
                </a:extLst>
              </p:cNvPr>
              <p:cNvSpPr txBox="1">
                <a:spLocks noRot="1" noChangeAspect="1" noMove="1" noResize="1" noEditPoints="1" noAdjustHandles="1" noChangeArrowheads="1" noChangeShapeType="1" noTextEdit="1"/>
              </p:cNvSpPr>
              <p:nvPr/>
            </p:nvSpPr>
            <p:spPr>
              <a:xfrm>
                <a:off x="611560" y="5229200"/>
                <a:ext cx="1852558" cy="110799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4040693-6AE5-4235-A865-5C7C049932BD}"/>
                  </a:ext>
                </a:extLst>
              </p:cNvPr>
              <p:cNvSpPr txBox="1"/>
              <p:nvPr/>
            </p:nvSpPr>
            <p:spPr>
              <a:xfrm>
                <a:off x="5436096" y="5373216"/>
                <a:ext cx="2351220" cy="7642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3600" b="0" i="1" smtClean="0">
                              <a:latin typeface="Cambria Math" panose="02040503050406030204" pitchFamily="18" charset="0"/>
                            </a:rPr>
                          </m:ctrlPr>
                        </m:sSubSupPr>
                        <m:e>
                          <m:limLow>
                            <m:limLowPr>
                              <m:ctrlPr>
                                <a:rPr kumimoji="1" lang="en-US" altLang="ja-JP" sz="3600" b="0" i="1" smtClean="0">
                                  <a:latin typeface="Cambria Math" panose="02040503050406030204" pitchFamily="18" charset="0"/>
                                </a:rPr>
                              </m:ctrlPr>
                            </m:limLowPr>
                            <m:e>
                              <m:r>
                                <m:rPr>
                                  <m:sty m:val="p"/>
                                </m:rPr>
                                <a:rPr kumimoji="1" lang="en-US" altLang="ja-JP" sz="3600" b="0" i="0" smtClean="0">
                                  <a:latin typeface="Cambria Math" panose="02040503050406030204" pitchFamily="18" charset="0"/>
                                </a:rPr>
                                <m:t>lim</m:t>
                              </m:r>
                            </m:e>
                            <m:lim>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lim>
                          </m:limLow>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up>
                          <m:r>
                            <a:rPr kumimoji="1" lang="en-US" altLang="ja-JP" sz="3600" b="0" i="1" smtClean="0">
                              <a:latin typeface="Cambria Math" panose="02040503050406030204" pitchFamily="18" charset="0"/>
                            </a:rPr>
                            <m:t>2</m:t>
                          </m:r>
                        </m:sup>
                      </m:sSubSup>
                      <m:r>
                        <a:rPr kumimoji="1" lang="en-US" altLang="ja-JP" sz="3600" b="0" i="1" smtClean="0">
                          <a:latin typeface="Cambria Math" panose="02040503050406030204" pitchFamily="18" charset="0"/>
                        </a:rPr>
                        <m:t>=</m:t>
                      </m:r>
                      <m:r>
                        <a:rPr kumimoji="1" lang="en-US" altLang="ja-JP" sz="3600" b="0" i="0" smtClean="0">
                          <a:latin typeface="Cambria Math" panose="02040503050406030204" pitchFamily="18" charset="0"/>
                        </a:rPr>
                        <m:t>0</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D4040693-6AE5-4235-A865-5C7C049932BD}"/>
                  </a:ext>
                </a:extLst>
              </p:cNvPr>
              <p:cNvSpPr txBox="1">
                <a:spLocks noRot="1" noChangeAspect="1" noMove="1" noResize="1" noEditPoints="1" noAdjustHandles="1" noChangeArrowheads="1" noChangeShapeType="1" noTextEdit="1"/>
              </p:cNvSpPr>
              <p:nvPr/>
            </p:nvSpPr>
            <p:spPr>
              <a:xfrm>
                <a:off x="5436096" y="5373216"/>
                <a:ext cx="2351220" cy="764248"/>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13490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3C00A99-1651-4A7E-B47B-1850EFC20361}"/>
              </a:ext>
            </a:extLst>
          </p:cNvPr>
          <p:cNvSpPr>
            <a:spLocks noGrp="1"/>
          </p:cNvSpPr>
          <p:nvPr>
            <p:ph type="body" sz="quarter" idx="10"/>
          </p:nvPr>
        </p:nvSpPr>
        <p:spPr/>
        <p:txBody>
          <a:bodyPr/>
          <a:lstStyle/>
          <a:p>
            <a:r>
              <a:rPr kumimoji="1" lang="ja-JP" altLang="en-US" dirty="0"/>
              <a:t>ガウス分布</a:t>
            </a:r>
          </a:p>
        </p:txBody>
      </p:sp>
      <p:cxnSp>
        <p:nvCxnSpPr>
          <p:cNvPr id="3" name="直線矢印コネクタ 2">
            <a:extLst>
              <a:ext uri="{FF2B5EF4-FFF2-40B4-BE49-F238E27FC236}">
                <a16:creationId xmlns:a16="http://schemas.microsoft.com/office/drawing/2014/main" id="{2FF284BC-B93B-43F5-B02C-808A755ADA78}"/>
              </a:ext>
            </a:extLst>
          </p:cNvPr>
          <p:cNvCxnSpPr/>
          <p:nvPr/>
        </p:nvCxnSpPr>
        <p:spPr>
          <a:xfrm>
            <a:off x="251520" y="4613647"/>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 name="フリーフォーム: 図形 3">
            <a:extLst>
              <a:ext uri="{FF2B5EF4-FFF2-40B4-BE49-F238E27FC236}">
                <a16:creationId xmlns:a16="http://schemas.microsoft.com/office/drawing/2014/main" id="{BB233AEB-35EC-4D4E-9BFD-255E000A9ABF}"/>
              </a:ext>
            </a:extLst>
          </p:cNvPr>
          <p:cNvSpPr/>
          <p:nvPr/>
        </p:nvSpPr>
        <p:spPr>
          <a:xfrm>
            <a:off x="539552" y="2093367"/>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9B9207-E09E-48C9-B697-0DB1CC57E6B6}"/>
                  </a:ext>
                </a:extLst>
              </p:cNvPr>
              <p:cNvSpPr txBox="1"/>
              <p:nvPr/>
            </p:nvSpPr>
            <p:spPr>
              <a:xfrm>
                <a:off x="179512" y="1229271"/>
                <a:ext cx="115422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𝑥</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F79B9207-E09E-48C9-B697-0DB1CC57E6B6}"/>
                  </a:ext>
                </a:extLst>
              </p:cNvPr>
              <p:cNvSpPr txBox="1">
                <a:spLocks noRot="1" noChangeAspect="1" noMove="1" noResize="1" noEditPoints="1" noAdjustHandles="1" noChangeArrowheads="1" noChangeShapeType="1" noTextEdit="1"/>
              </p:cNvSpPr>
              <p:nvPr/>
            </p:nvSpPr>
            <p:spPr>
              <a:xfrm>
                <a:off x="179512" y="1229271"/>
                <a:ext cx="1154227" cy="615553"/>
              </a:xfrm>
              <a:prstGeom prst="rect">
                <a:avLst/>
              </a:prstGeom>
              <a:blipFill>
                <a:blip r:embed="rId2"/>
                <a:stretch>
                  <a:fillRect/>
                </a:stretch>
              </a:blipFill>
            </p:spPr>
            <p:txBody>
              <a:bodyPr/>
              <a:lstStyle/>
              <a:p>
                <a:r>
                  <a:rPr lang="ja-JP" altLang="en-US">
                    <a:noFill/>
                  </a:rPr>
                  <a:t> </a:t>
                </a:r>
              </a:p>
            </p:txBody>
          </p:sp>
        </mc:Fallback>
      </mc:AlternateContent>
      <p:cxnSp>
        <p:nvCxnSpPr>
          <p:cNvPr id="6" name="直線矢印コネクタ 5">
            <a:extLst>
              <a:ext uri="{FF2B5EF4-FFF2-40B4-BE49-F238E27FC236}">
                <a16:creationId xmlns:a16="http://schemas.microsoft.com/office/drawing/2014/main" id="{C76AA838-CFD2-49B6-B224-14EF6163C751}"/>
              </a:ext>
            </a:extLst>
          </p:cNvPr>
          <p:cNvCxnSpPr>
            <a:cxnSpLocks/>
          </p:cNvCxnSpPr>
          <p:nvPr/>
        </p:nvCxnSpPr>
        <p:spPr>
          <a:xfrm>
            <a:off x="2267744" y="3317503"/>
            <a:ext cx="432048"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D27B384-9E4D-4EDD-A57B-A1DC60FF9889}"/>
                  </a:ext>
                </a:extLst>
              </p:cNvPr>
              <p:cNvSpPr txBox="1"/>
              <p:nvPr/>
            </p:nvSpPr>
            <p:spPr>
              <a:xfrm>
                <a:off x="2339752" y="3317503"/>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ED27B384-9E4D-4EDD-A57B-A1DC60FF9889}"/>
                  </a:ext>
                </a:extLst>
              </p:cNvPr>
              <p:cNvSpPr txBox="1">
                <a:spLocks noRot="1" noChangeAspect="1" noMove="1" noResize="1" noEditPoints="1" noAdjustHandles="1" noChangeArrowheads="1" noChangeShapeType="1" noTextEdit="1"/>
              </p:cNvSpPr>
              <p:nvPr/>
            </p:nvSpPr>
            <p:spPr>
              <a:xfrm>
                <a:off x="2339752" y="3317503"/>
                <a:ext cx="454933"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9840CCB-280C-4770-B974-4C8831BE8BFB}"/>
                  </a:ext>
                </a:extLst>
              </p:cNvPr>
              <p:cNvSpPr txBox="1"/>
              <p:nvPr/>
            </p:nvSpPr>
            <p:spPr>
              <a:xfrm>
                <a:off x="4067944" y="4253607"/>
                <a:ext cx="773832"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𝑥</m:t>
                      </m:r>
                    </m:oMath>
                  </m:oMathPara>
                </a14:m>
                <a:endParaRPr lang="ja-JP" altLang="en-US" sz="3600" dirty="0"/>
              </a:p>
            </p:txBody>
          </p:sp>
        </mc:Choice>
        <mc:Fallback xmlns="">
          <p:sp>
            <p:nvSpPr>
              <p:cNvPr id="10" name="テキスト ボックス 9">
                <a:extLst>
                  <a:ext uri="{FF2B5EF4-FFF2-40B4-BE49-F238E27FC236}">
                    <a16:creationId xmlns:a16="http://schemas.microsoft.com/office/drawing/2014/main" id="{09840CCB-280C-4770-B974-4C8831BE8BFB}"/>
                  </a:ext>
                </a:extLst>
              </p:cNvPr>
              <p:cNvSpPr txBox="1">
                <a:spLocks noRot="1" noChangeAspect="1" noMove="1" noResize="1" noEditPoints="1" noAdjustHandles="1" noChangeArrowheads="1" noChangeShapeType="1" noTextEdit="1"/>
              </p:cNvSpPr>
              <p:nvPr/>
            </p:nvSpPr>
            <p:spPr>
              <a:xfrm>
                <a:off x="4067944" y="4253607"/>
                <a:ext cx="773832" cy="646331"/>
              </a:xfrm>
              <a:prstGeom prst="rect">
                <a:avLst/>
              </a:prstGeom>
              <a:blipFill>
                <a:blip r:embed="rId4"/>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4C764E47-7E09-4709-87CA-5DDECB37BEC9}"/>
              </a:ext>
            </a:extLst>
          </p:cNvPr>
          <p:cNvCxnSpPr/>
          <p:nvPr/>
        </p:nvCxnSpPr>
        <p:spPr>
          <a:xfrm>
            <a:off x="2267744" y="1733327"/>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6B19D53-0CB0-4961-89C7-CD8FB38631A8}"/>
              </a:ext>
            </a:extLst>
          </p:cNvPr>
          <p:cNvCxnSpPr>
            <a:cxnSpLocks/>
          </p:cNvCxnSpPr>
          <p:nvPr/>
        </p:nvCxnSpPr>
        <p:spPr>
          <a:xfrm flipV="1">
            <a:off x="467544" y="2093367"/>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3250E3CC-80F5-491E-A40A-1A9225899329}"/>
                  </a:ext>
                </a:extLst>
              </p:cNvPr>
              <p:cNvSpPr txBox="1"/>
              <p:nvPr/>
            </p:nvSpPr>
            <p:spPr>
              <a:xfrm>
                <a:off x="3275856" y="2564904"/>
                <a:ext cx="5687326" cy="111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0"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0" smtClean="0">
                              <a:latin typeface="Cambria Math" panose="02040503050406030204" pitchFamily="18" charset="0"/>
                            </a:rPr>
                            <m:t>1</m:t>
                          </m:r>
                        </m:num>
                        <m:den>
                          <m:rad>
                            <m:radPr>
                              <m:degHide m:val="on"/>
                              <m:ctrlPr>
                                <a:rPr kumimoji="1" lang="en-US" altLang="ja-JP" sz="3200" b="0" i="1" smtClean="0">
                                  <a:latin typeface="Cambria Math" panose="02040503050406030204" pitchFamily="18" charset="0"/>
                                </a:rPr>
                              </m:ctrlPr>
                            </m:radPr>
                            <m:deg/>
                            <m:e>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𝜋</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e>
                          </m:rad>
                        </m:den>
                      </m:f>
                      <m:r>
                        <m:rPr>
                          <m:sty m:val="p"/>
                        </m:rPr>
                        <a:rPr kumimoji="1" lang="en-US" altLang="ja-JP" sz="3200" b="0" i="0" smtClean="0">
                          <a:latin typeface="Cambria Math" panose="02040503050406030204" pitchFamily="18" charset="0"/>
                        </a:rPr>
                        <m:t>exp</m:t>
                      </m:r>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𝜇</m:t>
                                      </m:r>
                                    </m:e>
                                  </m:d>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den>
                          </m:f>
                        </m:e>
                      </m:d>
                    </m:oMath>
                  </m:oMathPara>
                </a14:m>
                <a:endParaRPr kumimoji="1" lang="ja-JP" altLang="en-US" sz="3200" dirty="0"/>
              </a:p>
            </p:txBody>
          </p:sp>
        </mc:Choice>
        <mc:Fallback xmlns="">
          <p:sp>
            <p:nvSpPr>
              <p:cNvPr id="16" name="テキスト ボックス 15">
                <a:extLst>
                  <a:ext uri="{FF2B5EF4-FFF2-40B4-BE49-F238E27FC236}">
                    <a16:creationId xmlns:a16="http://schemas.microsoft.com/office/drawing/2014/main" id="{3250E3CC-80F5-491E-A40A-1A9225899329}"/>
                  </a:ext>
                </a:extLst>
              </p:cNvPr>
              <p:cNvSpPr txBox="1">
                <a:spLocks noRot="1" noChangeAspect="1" noMove="1" noResize="1" noEditPoints="1" noAdjustHandles="1" noChangeArrowheads="1" noChangeShapeType="1" noTextEdit="1"/>
              </p:cNvSpPr>
              <p:nvPr/>
            </p:nvSpPr>
            <p:spPr>
              <a:xfrm>
                <a:off x="3275856" y="2564904"/>
                <a:ext cx="5687326" cy="1116459"/>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9057480-087F-4044-BA31-D520AC0A8177}"/>
                  </a:ext>
                </a:extLst>
              </p:cNvPr>
              <p:cNvSpPr txBox="1"/>
              <p:nvPr/>
            </p:nvSpPr>
            <p:spPr>
              <a:xfrm>
                <a:off x="2051720" y="4541639"/>
                <a:ext cx="43697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𝜇</m:t>
                      </m:r>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D9057480-087F-4044-BA31-D520AC0A8177}"/>
                  </a:ext>
                </a:extLst>
              </p:cNvPr>
              <p:cNvSpPr txBox="1">
                <a:spLocks noRot="1" noChangeAspect="1" noMove="1" noResize="1" noEditPoints="1" noAdjustHandles="1" noChangeArrowheads="1" noChangeShapeType="1" noTextEdit="1"/>
              </p:cNvSpPr>
              <p:nvPr/>
            </p:nvSpPr>
            <p:spPr>
              <a:xfrm>
                <a:off x="2051720" y="4541639"/>
                <a:ext cx="436979" cy="61555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A986B44-1898-444F-9365-4FA4FC9D50A9}"/>
                  </a:ext>
                </a:extLst>
              </p:cNvPr>
              <p:cNvSpPr txBox="1"/>
              <p:nvPr/>
            </p:nvSpPr>
            <p:spPr>
              <a:xfrm>
                <a:off x="2699792" y="1124744"/>
                <a:ext cx="6039730" cy="646331"/>
              </a:xfrm>
              <a:prstGeom prst="rect">
                <a:avLst/>
              </a:prstGeom>
              <a:noFill/>
            </p:spPr>
            <p:txBody>
              <a:bodyPr wrap="none" rtlCol="0">
                <a:spAutoFit/>
              </a:bodyPr>
              <a:lstStyle/>
              <a:p>
                <a:r>
                  <a:rPr lang="ja-JP" altLang="en-US" sz="3600" dirty="0"/>
                  <a:t>平均</a:t>
                </a:r>
                <a14:m>
                  <m:oMath xmlns:m="http://schemas.openxmlformats.org/officeDocument/2006/math">
                    <m:r>
                      <a:rPr lang="en-US" altLang="ja-JP" sz="3600" b="0" i="1" smtClean="0">
                        <a:latin typeface="Cambria Math" panose="02040503050406030204" pitchFamily="18" charset="0"/>
                      </a:rPr>
                      <m:t>𝜇</m:t>
                    </m:r>
                  </m:oMath>
                </a14:m>
                <a:r>
                  <a:rPr lang="ja-JP" altLang="en-US" sz="3600" dirty="0"/>
                  <a:t>、分散</a:t>
                </a:r>
                <a14:m>
                  <m:oMath xmlns:m="http://schemas.openxmlformats.org/officeDocument/2006/math">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𝜎</m:t>
                        </m:r>
                      </m:e>
                      <m:sup>
                        <m:r>
                          <a:rPr lang="en-US" altLang="ja-JP" sz="3600" b="0" i="1" smtClean="0">
                            <a:latin typeface="Cambria Math" panose="02040503050406030204" pitchFamily="18" charset="0"/>
                          </a:rPr>
                          <m:t>2</m:t>
                        </m:r>
                      </m:sup>
                    </m:sSup>
                  </m:oMath>
                </a14:m>
                <a:r>
                  <a:rPr lang="ja-JP" altLang="en-US" sz="3600" dirty="0"/>
                  <a:t>のガウス分布</a:t>
                </a:r>
                <a:endParaRPr kumimoji="1" lang="ja-JP" altLang="en-US" sz="3600" dirty="0"/>
              </a:p>
            </p:txBody>
          </p:sp>
        </mc:Choice>
        <mc:Fallback xmlns="">
          <p:sp>
            <p:nvSpPr>
              <p:cNvPr id="18" name="テキスト ボックス 17">
                <a:extLst>
                  <a:ext uri="{FF2B5EF4-FFF2-40B4-BE49-F238E27FC236}">
                    <a16:creationId xmlns:a16="http://schemas.microsoft.com/office/drawing/2014/main" id="{AA986B44-1898-444F-9365-4FA4FC9D50A9}"/>
                  </a:ext>
                </a:extLst>
              </p:cNvPr>
              <p:cNvSpPr txBox="1">
                <a:spLocks noRot="1" noChangeAspect="1" noMove="1" noResize="1" noEditPoints="1" noAdjustHandles="1" noChangeArrowheads="1" noChangeShapeType="1" noTextEdit="1"/>
              </p:cNvSpPr>
              <p:nvPr/>
            </p:nvSpPr>
            <p:spPr>
              <a:xfrm>
                <a:off x="2699792" y="1124744"/>
                <a:ext cx="6039730" cy="646331"/>
              </a:xfrm>
              <a:prstGeom prst="rect">
                <a:avLst/>
              </a:prstGeom>
              <a:blipFill>
                <a:blip r:embed="rId7"/>
                <a:stretch>
                  <a:fillRect l="-3128" t="-17925" r="-2018"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3D22AD2A-E762-4446-A018-5E0D4E6579D5}"/>
                  </a:ext>
                </a:extLst>
              </p:cNvPr>
              <p:cNvSpPr txBox="1"/>
              <p:nvPr/>
            </p:nvSpPr>
            <p:spPr>
              <a:xfrm>
                <a:off x="827584" y="5589240"/>
                <a:ext cx="7344816" cy="954107"/>
              </a:xfrm>
              <a:prstGeom prst="rect">
                <a:avLst/>
              </a:prstGeom>
              <a:noFill/>
            </p:spPr>
            <p:txBody>
              <a:bodyPr wrap="square">
                <a:spAutoFit/>
              </a:bodyPr>
              <a:lstStyle/>
              <a:p>
                <a:r>
                  <a:rPr lang="ja-JP" altLang="en-US" sz="2800"/>
                  <a:t>　　平均</a:t>
                </a:r>
                <a14:m>
                  <m:oMath xmlns:m="http://schemas.openxmlformats.org/officeDocument/2006/math">
                    <m:r>
                      <a:rPr lang="en-US" altLang="ja-JP" sz="2800" b="0" i="1" smtClean="0">
                        <a:latin typeface="Cambria Math" panose="02040503050406030204" pitchFamily="18" charset="0"/>
                      </a:rPr>
                      <m:t>𝜇</m:t>
                    </m:r>
                  </m:oMath>
                </a14:m>
                <a:r>
                  <a:rPr lang="ja-JP" altLang="en-US" sz="2800"/>
                  <a:t>：分布の中心の位置</a:t>
                </a:r>
                <a:endParaRPr lang="en-US" altLang="ja-JP" sz="2800"/>
              </a:p>
              <a:p>
                <a:r>
                  <a:rPr lang="ja-JP" altLang="en-US" sz="2800"/>
                  <a:t>標準偏差</a:t>
                </a:r>
                <a14:m>
                  <m:oMath xmlns:m="http://schemas.openxmlformats.org/officeDocument/2006/math">
                    <m:r>
                      <a:rPr lang="en-US" altLang="ja-JP" sz="2800" b="0" i="1" smtClean="0">
                        <a:latin typeface="Cambria Math" panose="02040503050406030204" pitchFamily="18" charset="0"/>
                      </a:rPr>
                      <m:t>𝜎</m:t>
                    </m:r>
                  </m:oMath>
                </a14:m>
                <a:r>
                  <a:rPr lang="ja-JP" altLang="en-US" sz="2800"/>
                  <a:t>：分布の幅</a:t>
                </a:r>
              </a:p>
            </p:txBody>
          </p:sp>
        </mc:Choice>
        <mc:Fallback xmlns="">
          <p:sp>
            <p:nvSpPr>
              <p:cNvPr id="19" name="テキスト ボックス 18">
                <a:extLst>
                  <a:ext uri="{FF2B5EF4-FFF2-40B4-BE49-F238E27FC236}">
                    <a16:creationId xmlns:a16="http://schemas.microsoft.com/office/drawing/2014/main" id="{3D22AD2A-E762-4446-A018-5E0D4E6579D5}"/>
                  </a:ext>
                </a:extLst>
              </p:cNvPr>
              <p:cNvSpPr txBox="1">
                <a:spLocks noRot="1" noChangeAspect="1" noMove="1" noResize="1" noEditPoints="1" noAdjustHandles="1" noChangeArrowheads="1" noChangeShapeType="1" noTextEdit="1"/>
              </p:cNvSpPr>
              <p:nvPr/>
            </p:nvSpPr>
            <p:spPr>
              <a:xfrm>
                <a:off x="827584" y="5589240"/>
                <a:ext cx="7344816" cy="954107"/>
              </a:xfrm>
              <a:prstGeom prst="rect">
                <a:avLst/>
              </a:prstGeom>
              <a:blipFill>
                <a:blip r:embed="rId8"/>
                <a:stretch>
                  <a:fillRect l="-1743" t="-8974"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6354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6E7E9F3-F9DD-4BC3-A671-AAA20419B541}"/>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A138F4B-0481-477C-B3CB-72A0CA9ADB91}"/>
                  </a:ext>
                </a:extLst>
              </p:cNvPr>
              <p:cNvSpPr txBox="1"/>
              <p:nvPr/>
            </p:nvSpPr>
            <p:spPr>
              <a:xfrm>
                <a:off x="1763688" y="1700808"/>
                <a:ext cx="4892558" cy="11170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&lt;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𝑏</m:t>
                          </m:r>
                        </m:e>
                      </m:d>
                      <m:r>
                        <a:rPr kumimoji="1" lang="en-US" altLang="ja-JP" sz="3200" b="0" i="1" smtClean="0">
                          <a:latin typeface="Cambria Math" panose="02040503050406030204" pitchFamily="18" charset="0"/>
                        </a:rPr>
                        <m:t>=</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𝑎</m:t>
                          </m:r>
                        </m:sub>
                        <m:sup>
                          <m:r>
                            <a:rPr kumimoji="1" lang="en-US" altLang="ja-JP" sz="3200" b="0" i="1" smtClean="0">
                              <a:latin typeface="Cambria Math" panose="02040503050406030204" pitchFamily="18" charset="0"/>
                            </a:rPr>
                            <m:t>𝑏</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4A138F4B-0481-477C-B3CB-72A0CA9ADB91}"/>
                  </a:ext>
                </a:extLst>
              </p:cNvPr>
              <p:cNvSpPr txBox="1">
                <a:spLocks noRot="1" noChangeAspect="1" noMove="1" noResize="1" noEditPoints="1" noAdjustHandles="1" noChangeArrowheads="1" noChangeShapeType="1" noTextEdit="1"/>
              </p:cNvSpPr>
              <p:nvPr/>
            </p:nvSpPr>
            <p:spPr>
              <a:xfrm>
                <a:off x="1763688" y="1700808"/>
                <a:ext cx="4892558" cy="111703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ECB3B58-C2BF-41FF-B6B4-6931D57A7F61}"/>
                  </a:ext>
                </a:extLst>
              </p:cNvPr>
              <p:cNvSpPr txBox="1"/>
              <p:nvPr/>
            </p:nvSpPr>
            <p:spPr>
              <a:xfrm>
                <a:off x="323528" y="1124744"/>
                <a:ext cx="7632848" cy="534762"/>
              </a:xfrm>
              <a:prstGeom prst="rect">
                <a:avLst/>
              </a:prstGeom>
              <a:noFill/>
            </p:spPr>
            <p:txBody>
              <a:bodyPr wrap="square">
                <a:spAutoFit/>
              </a:bodyPr>
              <a:lstStyle/>
              <a:p>
                <a:r>
                  <a:rPr kumimoji="1" lang="ja-JP" altLang="en-US" sz="2800" dirty="0"/>
                  <a:t>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lang="ja-JP" altLang="en-US" sz="2800" i="1">
                        <a:latin typeface="Cambria Math" panose="02040503050406030204" pitchFamily="18" charset="0"/>
                      </a:rPr>
                      <m:t>の</m:t>
                    </m:r>
                  </m:oMath>
                </a14:m>
                <a:r>
                  <a:rPr lang="ja-JP" altLang="en-US" sz="2800" dirty="0"/>
                  <a:t>値が</a:t>
                </a:r>
                <a:r>
                  <a:rPr lang="en-US" altLang="ja-JP" sz="2800" dirty="0"/>
                  <a:t>a</a:t>
                </a:r>
                <a:r>
                  <a:rPr lang="ja-JP" altLang="en-US" sz="2800" dirty="0"/>
                  <a:t>と</a:t>
                </a:r>
                <a:r>
                  <a:rPr lang="en-US" altLang="ja-JP" sz="2800" dirty="0"/>
                  <a:t>b</a:t>
                </a:r>
                <a:r>
                  <a:rPr lang="ja-JP" altLang="en-US" sz="2800" dirty="0"/>
                  <a:t>の間にある確率が</a:t>
                </a:r>
              </a:p>
            </p:txBody>
          </p:sp>
        </mc:Choice>
        <mc:Fallback xmlns="">
          <p:sp>
            <p:nvSpPr>
              <p:cNvPr id="5" name="テキスト ボックス 4">
                <a:extLst>
                  <a:ext uri="{FF2B5EF4-FFF2-40B4-BE49-F238E27FC236}">
                    <a16:creationId xmlns:a16="http://schemas.microsoft.com/office/drawing/2014/main" id="{7ECB3B58-C2BF-41FF-B6B4-6931D57A7F61}"/>
                  </a:ext>
                </a:extLst>
              </p:cNvPr>
              <p:cNvSpPr txBox="1">
                <a:spLocks noRot="1" noChangeAspect="1" noMove="1" noResize="1" noEditPoints="1" noAdjustHandles="1" noChangeArrowheads="1" noChangeShapeType="1" noTextEdit="1"/>
              </p:cNvSpPr>
              <p:nvPr/>
            </p:nvSpPr>
            <p:spPr>
              <a:xfrm>
                <a:off x="323528" y="1124744"/>
                <a:ext cx="7632848" cy="534762"/>
              </a:xfrm>
              <a:prstGeom prst="rect">
                <a:avLst/>
              </a:prstGeom>
              <a:blipFill>
                <a:blip r:embed="rId3"/>
                <a:stretch>
                  <a:fillRect l="-1597" t="-13793" b="-3218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9F9B5A0-8DD6-451C-B46C-0ED66FA567AB}"/>
                  </a:ext>
                </a:extLst>
              </p:cNvPr>
              <p:cNvSpPr txBox="1"/>
              <p:nvPr/>
            </p:nvSpPr>
            <p:spPr>
              <a:xfrm>
                <a:off x="251520" y="2996952"/>
                <a:ext cx="7954037" cy="534762"/>
              </a:xfrm>
              <a:prstGeom prst="rect">
                <a:avLst/>
              </a:prstGeom>
              <a:noFill/>
            </p:spPr>
            <p:txBody>
              <a:bodyPr wrap="none" rtlCol="0">
                <a:spAutoFit/>
              </a:bodyPr>
              <a:lstStyle/>
              <a:p>
                <a:r>
                  <a:rPr kumimoji="1" lang="ja-JP" altLang="en-US" sz="2800" dirty="0"/>
                  <a:t>で与えられる時、</a:t>
                </a:r>
                <a14:m>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oMath>
                </a14:m>
                <a:r>
                  <a:rPr kumimoji="1" lang="ja-JP" altLang="en-US" sz="2800" dirty="0"/>
                  <a:t>を</a:t>
                </a:r>
                <a14:m>
                  <m:oMath xmlns:m="http://schemas.openxmlformats.org/officeDocument/2006/math">
                    <m:acc>
                      <m:accPr>
                        <m:chr m:val="̂"/>
                        <m:ctrlPr>
                          <a:rPr kumimoji="1" lang="en-US" altLang="ja-JP" sz="2800" b="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𝑋</m:t>
                        </m:r>
                      </m:e>
                    </m:acc>
                    <m:r>
                      <a:rPr lang="ja-JP" altLang="en-US" sz="2800" i="1" dirty="0">
                        <a:latin typeface="Cambria Math" panose="02040503050406030204" pitchFamily="18" charset="0"/>
                      </a:rPr>
                      <m:t>の</m:t>
                    </m:r>
                  </m:oMath>
                </a14:m>
                <a:r>
                  <a:rPr kumimoji="1" lang="ja-JP" altLang="en-US" sz="2800" dirty="0">
                    <a:solidFill>
                      <a:srgbClr val="FF0000"/>
                    </a:solidFill>
                  </a:rPr>
                  <a:t>確率密度関数</a:t>
                </a:r>
                <a:r>
                  <a:rPr kumimoji="1" lang="ja-JP" altLang="en-US" sz="2800" dirty="0"/>
                  <a:t>と呼ぶ</a:t>
                </a:r>
              </a:p>
            </p:txBody>
          </p:sp>
        </mc:Choice>
        <mc:Fallback xmlns="">
          <p:sp>
            <p:nvSpPr>
              <p:cNvPr id="6" name="テキスト ボックス 5">
                <a:extLst>
                  <a:ext uri="{FF2B5EF4-FFF2-40B4-BE49-F238E27FC236}">
                    <a16:creationId xmlns:a16="http://schemas.microsoft.com/office/drawing/2014/main" id="{69F9B5A0-8DD6-451C-B46C-0ED66FA567AB}"/>
                  </a:ext>
                </a:extLst>
              </p:cNvPr>
              <p:cNvSpPr txBox="1">
                <a:spLocks noRot="1" noChangeAspect="1" noMove="1" noResize="1" noEditPoints="1" noAdjustHandles="1" noChangeArrowheads="1" noChangeShapeType="1" noTextEdit="1"/>
              </p:cNvSpPr>
              <p:nvPr/>
            </p:nvSpPr>
            <p:spPr>
              <a:xfrm>
                <a:off x="251520" y="2996952"/>
                <a:ext cx="7954037" cy="534762"/>
              </a:xfrm>
              <a:prstGeom prst="rect">
                <a:avLst/>
              </a:prstGeom>
              <a:blipFill>
                <a:blip r:embed="rId4"/>
                <a:stretch>
                  <a:fillRect l="-1533" t="-13793" r="-613" b="-287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656FED6-E058-4B99-92EB-D2829BD56007}"/>
                  </a:ext>
                </a:extLst>
              </p:cNvPr>
              <p:cNvSpPr txBox="1"/>
              <p:nvPr/>
            </p:nvSpPr>
            <p:spPr>
              <a:xfrm>
                <a:off x="251520" y="3861048"/>
                <a:ext cx="8689238" cy="523220"/>
              </a:xfrm>
              <a:prstGeom prst="rect">
                <a:avLst/>
              </a:prstGeom>
              <a:noFill/>
            </p:spPr>
            <p:txBody>
              <a:bodyPr wrap="none" rtlCol="0">
                <a:spAutoFit/>
              </a:bodyPr>
              <a:lstStyle/>
              <a:p>
                <a:r>
                  <a:rPr lang="ja-JP" altLang="en-US" sz="2800" dirty="0"/>
                  <a:t>確率密度関数が平均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のガウス分布である時</a:t>
                </a:r>
                <a:endParaRPr kumimoji="1" lang="ja-JP" altLang="en-US" sz="2800" dirty="0"/>
              </a:p>
            </p:txBody>
          </p:sp>
        </mc:Choice>
        <mc:Fallback xmlns="">
          <p:sp>
            <p:nvSpPr>
              <p:cNvPr id="8" name="テキスト ボックス 7">
                <a:extLst>
                  <a:ext uri="{FF2B5EF4-FFF2-40B4-BE49-F238E27FC236}">
                    <a16:creationId xmlns:a16="http://schemas.microsoft.com/office/drawing/2014/main" id="{E656FED6-E058-4B99-92EB-D2829BD56007}"/>
                  </a:ext>
                </a:extLst>
              </p:cNvPr>
              <p:cNvSpPr txBox="1">
                <a:spLocks noRot="1" noChangeAspect="1" noMove="1" noResize="1" noEditPoints="1" noAdjustHandles="1" noChangeArrowheads="1" noChangeShapeType="1" noTextEdit="1"/>
              </p:cNvSpPr>
              <p:nvPr/>
            </p:nvSpPr>
            <p:spPr>
              <a:xfrm>
                <a:off x="251520" y="3861048"/>
                <a:ext cx="8689238" cy="523220"/>
              </a:xfrm>
              <a:prstGeom prst="rect">
                <a:avLst/>
              </a:prstGeom>
              <a:blipFill>
                <a:blip r:embed="rId5"/>
                <a:stretch>
                  <a:fillRect l="-1403" t="-15116" r="-56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CC630D7-1A77-48D7-8956-9DFC0374D07B}"/>
                  </a:ext>
                </a:extLst>
              </p:cNvPr>
              <p:cNvSpPr txBox="1"/>
              <p:nvPr/>
            </p:nvSpPr>
            <p:spPr>
              <a:xfrm>
                <a:off x="2555776" y="4581128"/>
                <a:ext cx="378507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0CC630D7-1A77-48D7-8956-9DFC0374D07B}"/>
                  </a:ext>
                </a:extLst>
              </p:cNvPr>
              <p:cNvSpPr txBox="1">
                <a:spLocks noRot="1" noChangeAspect="1" noMove="1" noResize="1" noEditPoints="1" noAdjustHandles="1" noChangeArrowheads="1" noChangeShapeType="1" noTextEdit="1"/>
              </p:cNvSpPr>
              <p:nvPr/>
            </p:nvSpPr>
            <p:spPr>
              <a:xfrm>
                <a:off x="2555776" y="4581128"/>
                <a:ext cx="3785075" cy="553998"/>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70E8C12-762E-415C-8A0D-81A8AAFF1090}"/>
              </a:ext>
            </a:extLst>
          </p:cNvPr>
          <p:cNvSpPr txBox="1"/>
          <p:nvPr/>
        </p:nvSpPr>
        <p:spPr>
          <a:xfrm>
            <a:off x="395536" y="5517232"/>
            <a:ext cx="5052986" cy="523220"/>
          </a:xfrm>
          <a:prstGeom prst="rect">
            <a:avLst/>
          </a:prstGeom>
          <a:noFill/>
        </p:spPr>
        <p:txBody>
          <a:bodyPr wrap="none" rtlCol="0">
            <a:spAutoFit/>
          </a:bodyPr>
          <a:lstStyle/>
          <a:p>
            <a:r>
              <a:rPr kumimoji="1" lang="ja-JP" altLang="en-US" sz="2800" dirty="0"/>
              <a:t>の範囲を</a:t>
            </a:r>
            <a:r>
              <a:rPr kumimoji="1" lang="en-US" altLang="ja-JP" sz="2800" dirty="0">
                <a:solidFill>
                  <a:srgbClr val="FF0000"/>
                </a:solidFill>
              </a:rPr>
              <a:t>1</a:t>
            </a:r>
            <a:r>
              <a:rPr kumimoji="1" lang="ja-JP" altLang="en-US" sz="2800" dirty="0">
                <a:solidFill>
                  <a:srgbClr val="FF0000"/>
                </a:solidFill>
              </a:rPr>
              <a:t>シグマの範囲</a:t>
            </a:r>
            <a:r>
              <a:rPr kumimoji="1" lang="ja-JP" altLang="en-US" sz="2800" dirty="0"/>
              <a:t>と呼ぶ</a:t>
            </a:r>
          </a:p>
        </p:txBody>
      </p:sp>
    </p:spTree>
    <p:extLst>
      <p:ext uri="{BB962C8B-B14F-4D97-AF65-F5344CB8AC3E}">
        <p14:creationId xmlns:p14="http://schemas.microsoft.com/office/powerpoint/2010/main" val="146770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FF3238-5EA0-46ED-AEA4-0DCE720DD97E}"/>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AE87DE8-644F-4311-9664-1AA87D19FFB4}"/>
                  </a:ext>
                </a:extLst>
              </p:cNvPr>
              <p:cNvSpPr txBox="1"/>
              <p:nvPr/>
            </p:nvSpPr>
            <p:spPr>
              <a:xfrm>
                <a:off x="539552" y="1268760"/>
                <a:ext cx="4708468" cy="9768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𝑓</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e>
                      </m:d>
                      <m:r>
                        <a:rPr kumimoji="1" lang="en-US" altLang="ja-JP" sz="2800" b="0" i="0"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0" smtClean="0">
                              <a:latin typeface="Cambria Math" panose="02040503050406030204" pitchFamily="18" charset="0"/>
                            </a:rPr>
                            <m:t>1</m:t>
                          </m:r>
                        </m:num>
                        <m:den>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𝜋</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e>
                          </m:rad>
                        </m:den>
                      </m:f>
                      <m:r>
                        <m:rPr>
                          <m:sty m:val="p"/>
                        </m:rPr>
                        <a:rPr kumimoji="1" lang="en-US" altLang="ja-JP" sz="2800" b="0" i="0" smtClean="0">
                          <a:latin typeface="Cambria Math" panose="02040503050406030204" pitchFamily="18" charset="0"/>
                        </a:rPr>
                        <m:t>exp</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𝜇</m:t>
                                      </m:r>
                                    </m:e>
                                  </m:d>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den>
                          </m:f>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0AE87DE8-644F-4311-9664-1AA87D19FFB4}"/>
                  </a:ext>
                </a:extLst>
              </p:cNvPr>
              <p:cNvSpPr txBox="1">
                <a:spLocks noRot="1" noChangeAspect="1" noMove="1" noResize="1" noEditPoints="1" noAdjustHandles="1" noChangeArrowheads="1" noChangeShapeType="1" noTextEdit="1"/>
              </p:cNvSpPr>
              <p:nvPr/>
            </p:nvSpPr>
            <p:spPr>
              <a:xfrm>
                <a:off x="539552" y="1268760"/>
                <a:ext cx="4708468" cy="976806"/>
              </a:xfrm>
              <a:prstGeom prst="rect">
                <a:avLst/>
              </a:prstGeom>
              <a:blipFill>
                <a:blip r:embed="rId2"/>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29E6102-797E-481C-8235-7674A051EE6F}"/>
              </a:ext>
            </a:extLst>
          </p:cNvPr>
          <p:cNvSpPr txBox="1"/>
          <p:nvPr/>
        </p:nvSpPr>
        <p:spPr>
          <a:xfrm>
            <a:off x="5508104" y="1484784"/>
            <a:ext cx="2031325" cy="461665"/>
          </a:xfrm>
          <a:prstGeom prst="rect">
            <a:avLst/>
          </a:prstGeom>
          <a:noFill/>
        </p:spPr>
        <p:txBody>
          <a:bodyPr wrap="none" rtlCol="0">
            <a:spAutoFit/>
          </a:bodyPr>
          <a:lstStyle/>
          <a:p>
            <a:r>
              <a:rPr kumimoji="1" lang="ja-JP" altLang="en-US" sz="2400" dirty="0"/>
              <a:t>であるとき、</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357EBD7-4BF5-4876-81B4-74C981536D12}"/>
                  </a:ext>
                </a:extLst>
              </p:cNvPr>
              <p:cNvSpPr txBox="1"/>
              <p:nvPr/>
            </p:nvSpPr>
            <p:spPr>
              <a:xfrm>
                <a:off x="323528" y="2636912"/>
                <a:ext cx="8642045" cy="11468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𝑃</m:t>
                      </m:r>
                      <m:d>
                        <m:dPr>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r>
                            <a:rPr lang="en-US" altLang="ja-JP" sz="3200" i="1">
                              <a:latin typeface="Cambria Math" panose="02040503050406030204" pitchFamily="18" charset="0"/>
                            </a:rPr>
                            <m:t>&lt;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r>
                            <a:rPr lang="en-US" altLang="ja-JP" sz="3200" i="1">
                              <a:latin typeface="Cambria Math" panose="02040503050406030204" pitchFamily="18" charset="0"/>
                            </a:rPr>
                            <m:t>&lt;</m:t>
                          </m:r>
                          <m:r>
                            <a:rPr lang="en-US" altLang="ja-JP"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𝜎</m:t>
                          </m:r>
                        </m:e>
                      </m:d>
                      <m:r>
                        <a:rPr lang="en-US" altLang="ja-JP" sz="3200" i="1">
                          <a:latin typeface="Cambria Math" panose="02040503050406030204" pitchFamily="18" charset="0"/>
                        </a:rPr>
                        <m:t>= </m:t>
                      </m:r>
                      <m:nary>
                        <m:naryPr>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b>
                        <m:sup>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sup>
                        <m:e>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𝑑𝑥</m:t>
                          </m:r>
                        </m:e>
                      </m:nary>
                      <m:r>
                        <a:rPr kumimoji="1" lang="en-US" altLang="ja-JP" sz="3200" b="0" i="1" smtClean="0">
                          <a:latin typeface="Cambria Math" panose="02040503050406030204" pitchFamily="18" charset="0"/>
                        </a:rPr>
                        <m:t>∼0.6827</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A357EBD7-4BF5-4876-81B4-74C981536D12}"/>
                  </a:ext>
                </a:extLst>
              </p:cNvPr>
              <p:cNvSpPr txBox="1">
                <a:spLocks noRot="1" noChangeAspect="1" noMove="1" noResize="1" noEditPoints="1" noAdjustHandles="1" noChangeArrowheads="1" noChangeShapeType="1" noTextEdit="1"/>
              </p:cNvSpPr>
              <p:nvPr/>
            </p:nvSpPr>
            <p:spPr>
              <a:xfrm>
                <a:off x="323528" y="2636912"/>
                <a:ext cx="8642045" cy="114685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4CCB8A0-BD4E-4D1D-BBF0-9DF6F9D32821}"/>
                  </a:ext>
                </a:extLst>
              </p:cNvPr>
              <p:cNvSpPr txBox="1"/>
              <p:nvPr/>
            </p:nvSpPr>
            <p:spPr>
              <a:xfrm>
                <a:off x="251520" y="4365104"/>
                <a:ext cx="8064896" cy="954107"/>
              </a:xfrm>
              <a:prstGeom prst="rect">
                <a:avLst/>
              </a:prstGeom>
              <a:noFill/>
            </p:spPr>
            <p:txBody>
              <a:bodyPr wrap="square">
                <a:spAutoFit/>
              </a:bodyPr>
              <a:lstStyle/>
              <a:p>
                <a:r>
                  <a:rPr lang="ja-JP" altLang="en-US" sz="2800" dirty="0"/>
                  <a:t>平均</a:t>
                </a:r>
                <a14:m>
                  <m:oMath xmlns:m="http://schemas.openxmlformats.org/officeDocument/2006/math">
                    <m:r>
                      <a:rPr lang="en-US" altLang="ja-JP" sz="2800" b="0" i="1" smtClean="0">
                        <a:latin typeface="Cambria Math" panose="02040503050406030204" pitchFamily="18" charset="0"/>
                      </a:rPr>
                      <m:t>𝜇</m:t>
                    </m:r>
                  </m:oMath>
                </a14:m>
                <a:r>
                  <a:rPr lang="ja-JP" altLang="en-US" sz="2800" dirty="0"/>
                  <a:t>、分散</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𝜎</m:t>
                        </m:r>
                      </m:e>
                      <m:sup>
                        <m:r>
                          <a:rPr lang="en-US" altLang="ja-JP" sz="2800" b="0" i="1" smtClean="0">
                            <a:latin typeface="Cambria Math" panose="02040503050406030204" pitchFamily="18" charset="0"/>
                          </a:rPr>
                          <m:t>2</m:t>
                        </m:r>
                      </m:sup>
                    </m:sSup>
                  </m:oMath>
                </a14:m>
                <a:r>
                  <a:rPr lang="ja-JP" altLang="en-US" sz="2800" dirty="0"/>
                  <a:t>のガウス分布に従う確率変数が、平均の周りに</a:t>
                </a:r>
                <a14:m>
                  <m:oMath xmlns:m="http://schemas.openxmlformats.org/officeDocument/2006/math">
                    <m:r>
                      <a:rPr lang="en-US" altLang="ja-JP" sz="2800" b="0" i="1" smtClean="0">
                        <a:latin typeface="Cambria Math" panose="02040503050406030204" pitchFamily="18" charset="0"/>
                      </a:rPr>
                      <m:t>𝜎</m:t>
                    </m:r>
                    <m:r>
                      <a:rPr lang="ja-JP" altLang="en-US" sz="2800" i="1">
                        <a:latin typeface="Cambria Math" panose="02040503050406030204" pitchFamily="18" charset="0"/>
                      </a:rPr>
                      <m:t>の</m:t>
                    </m:r>
                  </m:oMath>
                </a14:m>
                <a:r>
                  <a:rPr lang="ja-JP" altLang="en-US" sz="2800" dirty="0"/>
                  <a:t>間で揺らぐ確率が</a:t>
                </a:r>
                <a:r>
                  <a:rPr lang="en-US" altLang="ja-JP" sz="2800" dirty="0"/>
                  <a:t>68.27%</a:t>
                </a:r>
                <a:endParaRPr lang="ja-JP" altLang="en-US" sz="2800" dirty="0"/>
              </a:p>
            </p:txBody>
          </p:sp>
        </mc:Choice>
        <mc:Fallback xmlns="">
          <p:sp>
            <p:nvSpPr>
              <p:cNvPr id="11" name="テキスト ボックス 10">
                <a:extLst>
                  <a:ext uri="{FF2B5EF4-FFF2-40B4-BE49-F238E27FC236}">
                    <a16:creationId xmlns:a16="http://schemas.microsoft.com/office/drawing/2014/main" id="{34CCB8A0-BD4E-4D1D-BBF0-9DF6F9D32821}"/>
                  </a:ext>
                </a:extLst>
              </p:cNvPr>
              <p:cNvSpPr txBox="1">
                <a:spLocks noRot="1" noChangeAspect="1" noMove="1" noResize="1" noEditPoints="1" noAdjustHandles="1" noChangeArrowheads="1" noChangeShapeType="1" noTextEdit="1"/>
              </p:cNvSpPr>
              <p:nvPr/>
            </p:nvSpPr>
            <p:spPr>
              <a:xfrm>
                <a:off x="251520" y="4365104"/>
                <a:ext cx="8064896" cy="954107"/>
              </a:xfrm>
              <a:prstGeom prst="rect">
                <a:avLst/>
              </a:prstGeom>
              <a:blipFill>
                <a:blip r:embed="rId4"/>
                <a:stretch>
                  <a:fillRect l="-1512" t="-7643" b="-16561"/>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126B191A-C222-4AFD-BB42-FCCB66A7D242}"/>
              </a:ext>
            </a:extLst>
          </p:cNvPr>
          <p:cNvSpPr txBox="1"/>
          <p:nvPr/>
        </p:nvSpPr>
        <p:spPr>
          <a:xfrm>
            <a:off x="395536" y="5877272"/>
            <a:ext cx="7045518" cy="461665"/>
          </a:xfrm>
          <a:prstGeom prst="rect">
            <a:avLst/>
          </a:prstGeom>
          <a:noFill/>
        </p:spPr>
        <p:txBody>
          <a:bodyPr wrap="none" rtlCol="0">
            <a:spAutoFit/>
          </a:bodyPr>
          <a:lstStyle/>
          <a:p>
            <a:r>
              <a:rPr lang="en-US" altLang="ja-JP" sz="2400"/>
              <a:t>ex) </a:t>
            </a:r>
            <a:r>
              <a:rPr lang="ja-JP" altLang="en-US" sz="2400"/>
              <a:t>テストで偏差値</a:t>
            </a:r>
            <a:r>
              <a:rPr lang="en-US" altLang="ja-JP" sz="2400"/>
              <a:t>40</a:t>
            </a:r>
            <a:r>
              <a:rPr lang="ja-JP" altLang="en-US" sz="2400"/>
              <a:t>～</a:t>
            </a:r>
            <a:r>
              <a:rPr lang="en-US" altLang="ja-JP" sz="2400"/>
              <a:t>60</a:t>
            </a:r>
            <a:r>
              <a:rPr lang="ja-JP" altLang="en-US" sz="2400"/>
              <a:t>までの間の人が</a:t>
            </a:r>
            <a:r>
              <a:rPr lang="en-US" altLang="ja-JP" sz="2400"/>
              <a:t>68.27%</a:t>
            </a:r>
            <a:endParaRPr kumimoji="1" lang="ja-JP" altLang="en-US" sz="2400"/>
          </a:p>
        </p:txBody>
      </p:sp>
    </p:spTree>
    <p:extLst>
      <p:ext uri="{BB962C8B-B14F-4D97-AF65-F5344CB8AC3E}">
        <p14:creationId xmlns:p14="http://schemas.microsoft.com/office/powerpoint/2010/main" val="118681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47219F-8CCD-4CC0-8318-3CF9A19BF75F}"/>
              </a:ext>
            </a:extLst>
          </p:cNvPr>
          <p:cNvSpPr>
            <a:spLocks noGrp="1"/>
          </p:cNvSpPr>
          <p:nvPr>
            <p:ph type="body" sz="quarter" idx="10"/>
          </p:nvPr>
        </p:nvSpPr>
        <p:spPr/>
        <p:txBody>
          <a:bodyPr/>
          <a:lstStyle/>
          <a:p>
            <a:r>
              <a:rPr kumimoji="1" lang="ja-JP" altLang="en-US" dirty="0"/>
              <a:t>ガウス分布</a:t>
            </a:r>
          </a:p>
        </p:txBody>
      </p:sp>
      <p:pic>
        <p:nvPicPr>
          <p:cNvPr id="3" name="図 2">
            <a:extLst>
              <a:ext uri="{FF2B5EF4-FFF2-40B4-BE49-F238E27FC236}">
                <a16:creationId xmlns:a16="http://schemas.microsoft.com/office/drawing/2014/main" id="{8259C805-A6F9-45F3-A710-4A7361AE2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995" y="1963672"/>
            <a:ext cx="3072342" cy="2304256"/>
          </a:xfrm>
          <a:prstGeom prst="rect">
            <a:avLst/>
          </a:prstGeom>
        </p:spPr>
      </p:pic>
      <p:sp>
        <p:nvSpPr>
          <p:cNvPr id="4" name="正方形/長方形 3">
            <a:extLst>
              <a:ext uri="{FF2B5EF4-FFF2-40B4-BE49-F238E27FC236}">
                <a16:creationId xmlns:a16="http://schemas.microsoft.com/office/drawing/2014/main" id="{534FEAAA-E795-42EA-B151-C4E0059AA3FF}"/>
              </a:ext>
            </a:extLst>
          </p:cNvPr>
          <p:cNvSpPr/>
          <p:nvPr/>
        </p:nvSpPr>
        <p:spPr>
          <a:xfrm>
            <a:off x="611559" y="2996951"/>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4FB90784-DFBE-4F13-BB18-FBBC06691A36}"/>
              </a:ext>
            </a:extLst>
          </p:cNvPr>
          <p:cNvCxnSpPr/>
          <p:nvPr/>
        </p:nvCxnSpPr>
        <p:spPr>
          <a:xfrm flipH="1">
            <a:off x="1475655" y="2276871"/>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B953AD81-CB69-48C9-8BC0-66320EEC5151}"/>
              </a:ext>
            </a:extLst>
          </p:cNvPr>
          <p:cNvCxnSpPr/>
          <p:nvPr/>
        </p:nvCxnSpPr>
        <p:spPr>
          <a:xfrm>
            <a:off x="1475655" y="3428999"/>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7" name="図 6">
            <a:extLst>
              <a:ext uri="{FF2B5EF4-FFF2-40B4-BE49-F238E27FC236}">
                <a16:creationId xmlns:a16="http://schemas.microsoft.com/office/drawing/2014/main" id="{BFB37972-C801-42F9-901C-CA57B52BCC5C}"/>
              </a:ext>
            </a:extLst>
          </p:cNvPr>
          <p:cNvPicPr>
            <a:picLocks noChangeAspect="1"/>
          </p:cNvPicPr>
          <p:nvPr/>
        </p:nvPicPr>
        <p:blipFill>
          <a:blip r:embed="rId4"/>
          <a:stretch>
            <a:fillRect/>
          </a:stretch>
        </p:blipFill>
        <p:spPr>
          <a:xfrm>
            <a:off x="4211960" y="2276872"/>
            <a:ext cx="3312368" cy="1610432"/>
          </a:xfrm>
          <a:prstGeom prst="rect">
            <a:avLst/>
          </a:prstGeom>
          <a:ln>
            <a:solidFill>
              <a:schemeClr val="tx1"/>
            </a:solidFill>
          </a:ln>
        </p:spPr>
      </p:pic>
      <p:cxnSp>
        <p:nvCxnSpPr>
          <p:cNvPr id="8" name="直線矢印コネクタ 7">
            <a:extLst>
              <a:ext uri="{FF2B5EF4-FFF2-40B4-BE49-F238E27FC236}">
                <a16:creationId xmlns:a16="http://schemas.microsoft.com/office/drawing/2014/main" id="{26E63470-D27A-42C4-8274-C2448A0E9A7B}"/>
              </a:ext>
            </a:extLst>
          </p:cNvPr>
          <p:cNvCxnSpPr/>
          <p:nvPr/>
        </p:nvCxnSpPr>
        <p:spPr>
          <a:xfrm>
            <a:off x="7812359" y="2564903"/>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7878D8F-D555-4E80-90A7-676ED9ACEA07}"/>
              </a:ext>
            </a:extLst>
          </p:cNvPr>
          <p:cNvCxnSpPr>
            <a:cxnSpLocks/>
          </p:cNvCxnSpPr>
          <p:nvPr/>
        </p:nvCxnSpPr>
        <p:spPr>
          <a:xfrm flipH="1">
            <a:off x="7020271" y="254322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52FE095B-FC0D-4909-8D4A-5536D1370361}"/>
              </a:ext>
            </a:extLst>
          </p:cNvPr>
          <p:cNvCxnSpPr>
            <a:cxnSpLocks/>
          </p:cNvCxnSpPr>
          <p:nvPr/>
        </p:nvCxnSpPr>
        <p:spPr>
          <a:xfrm flipH="1">
            <a:off x="7020271" y="3140967"/>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002E368-3FBB-4AC0-B0D5-3EB78AB3E111}"/>
              </a:ext>
            </a:extLst>
          </p:cNvPr>
          <p:cNvSpPr txBox="1"/>
          <p:nvPr/>
        </p:nvSpPr>
        <p:spPr>
          <a:xfrm>
            <a:off x="8100391" y="2636911"/>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12" name="テキスト ボックス 11">
            <a:extLst>
              <a:ext uri="{FF2B5EF4-FFF2-40B4-BE49-F238E27FC236}">
                <a16:creationId xmlns:a16="http://schemas.microsoft.com/office/drawing/2014/main" id="{DCB19AFE-FB6F-4988-AF88-25D32BD789B3}"/>
              </a:ext>
            </a:extLst>
          </p:cNvPr>
          <p:cNvSpPr txBox="1"/>
          <p:nvPr/>
        </p:nvSpPr>
        <p:spPr>
          <a:xfrm>
            <a:off x="179512" y="1124744"/>
            <a:ext cx="8871339" cy="461665"/>
          </a:xfrm>
          <a:prstGeom prst="rect">
            <a:avLst/>
          </a:prstGeom>
          <a:noFill/>
        </p:spPr>
        <p:txBody>
          <a:bodyPr wrap="none" rtlCol="0">
            <a:spAutoFit/>
          </a:bodyPr>
          <a:lstStyle/>
          <a:p>
            <a:r>
              <a:rPr kumimoji="1" lang="ja-JP" altLang="en-US" sz="2400" dirty="0"/>
              <a:t>エラーバーを平均値の推定値の標準偏差とする</a:t>
            </a:r>
            <a:r>
              <a:rPr lang="en-US" altLang="ja-JP" sz="2400" dirty="0"/>
              <a:t>(1</a:t>
            </a:r>
            <a:r>
              <a:rPr lang="ja-JP" altLang="en-US" sz="2400" dirty="0"/>
              <a:t>シグマの範囲</a:t>
            </a:r>
            <a:r>
              <a:rPr lang="en-US" altLang="ja-JP" sz="2400" dirty="0"/>
              <a:t>)</a:t>
            </a:r>
            <a:endParaRPr kumimoji="1" lang="ja-JP" altLang="en-US" sz="2400" dirty="0"/>
          </a:p>
        </p:txBody>
      </p:sp>
      <p:sp>
        <p:nvSpPr>
          <p:cNvPr id="13" name="矢印: 右 12">
            <a:extLst>
              <a:ext uri="{FF2B5EF4-FFF2-40B4-BE49-F238E27FC236}">
                <a16:creationId xmlns:a16="http://schemas.microsoft.com/office/drawing/2014/main" id="{DC680DB1-36D2-4FCD-ABCB-92417E18936D}"/>
              </a:ext>
            </a:extLst>
          </p:cNvPr>
          <p:cNvSpPr/>
          <p:nvPr/>
        </p:nvSpPr>
        <p:spPr>
          <a:xfrm>
            <a:off x="1115616" y="5013176"/>
            <a:ext cx="79208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A4B8F78B-731A-48F3-96C3-5AD2F5E9299C}"/>
              </a:ext>
            </a:extLst>
          </p:cNvPr>
          <p:cNvSpPr txBox="1"/>
          <p:nvPr/>
        </p:nvSpPr>
        <p:spPr>
          <a:xfrm>
            <a:off x="2051720" y="4797152"/>
            <a:ext cx="6840760" cy="954107"/>
          </a:xfrm>
          <a:prstGeom prst="rect">
            <a:avLst/>
          </a:prstGeom>
          <a:noFill/>
        </p:spPr>
        <p:txBody>
          <a:bodyPr wrap="square" rtlCol="0">
            <a:spAutoFit/>
          </a:bodyPr>
          <a:lstStyle/>
          <a:p>
            <a:r>
              <a:rPr kumimoji="1" lang="ja-JP" altLang="en-US" sz="2800" dirty="0"/>
              <a:t>同様な実験を繰り返した場合、観測値が</a:t>
            </a:r>
            <a:r>
              <a:rPr lang="ja-JP" altLang="en-US" sz="2800" dirty="0"/>
              <a:t>エラーバー</a:t>
            </a:r>
            <a:r>
              <a:rPr kumimoji="1" lang="ja-JP" altLang="en-US" sz="2800" dirty="0"/>
              <a:t>の間に</a:t>
            </a:r>
            <a:r>
              <a:rPr lang="ja-JP" altLang="en-US" sz="2800" dirty="0"/>
              <a:t>入る確率が</a:t>
            </a:r>
            <a:r>
              <a:rPr lang="en-US" altLang="ja-JP" sz="2800" dirty="0"/>
              <a:t>68.27%</a:t>
            </a:r>
            <a:endParaRPr kumimoji="1" lang="ja-JP" altLang="en-US" sz="2800" dirty="0"/>
          </a:p>
        </p:txBody>
      </p:sp>
    </p:spTree>
    <p:extLst>
      <p:ext uri="{BB962C8B-B14F-4D97-AF65-F5344CB8AC3E}">
        <p14:creationId xmlns:p14="http://schemas.microsoft.com/office/powerpoint/2010/main" val="578159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173231-B13C-4692-B6C7-0A9BF3321570}"/>
              </a:ext>
            </a:extLst>
          </p:cNvPr>
          <p:cNvSpPr>
            <a:spLocks noGrp="1"/>
          </p:cNvSpPr>
          <p:nvPr>
            <p:ph type="body" sz="quarter" idx="10"/>
          </p:nvPr>
        </p:nvSpPr>
        <p:spPr/>
        <p:txBody>
          <a:bodyPr/>
          <a:lstStyle/>
          <a:p>
            <a:r>
              <a:rPr kumimoji="1" lang="ja-JP" altLang="en-US" dirty="0"/>
              <a:t>ガウス分布</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D09C393-50E0-4258-888F-3FF9D8835287}"/>
                  </a:ext>
                </a:extLst>
              </p:cNvPr>
              <p:cNvSpPr txBox="1"/>
              <p:nvPr/>
            </p:nvSpPr>
            <p:spPr>
              <a:xfrm>
                <a:off x="2051720" y="162880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CD09C393-50E0-4258-888F-3FF9D8835287}"/>
                  </a:ext>
                </a:extLst>
              </p:cNvPr>
              <p:cNvSpPr txBox="1">
                <a:spLocks noRot="1" noChangeAspect="1" noMove="1" noResize="1" noEditPoints="1" noAdjustHandles="1" noChangeArrowheads="1" noChangeShapeType="1" noTextEdit="1"/>
              </p:cNvSpPr>
              <p:nvPr/>
            </p:nvSpPr>
            <p:spPr>
              <a:xfrm>
                <a:off x="2051720" y="1628800"/>
                <a:ext cx="4314066" cy="55399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D574B7B-E8B5-415B-B944-3FEF0E39D09E}"/>
              </a:ext>
            </a:extLst>
          </p:cNvPr>
          <p:cNvSpPr txBox="1"/>
          <p:nvPr/>
        </p:nvSpPr>
        <p:spPr>
          <a:xfrm>
            <a:off x="395536" y="1052736"/>
            <a:ext cx="7388561" cy="584775"/>
          </a:xfrm>
          <a:prstGeom prst="rect">
            <a:avLst/>
          </a:prstGeom>
          <a:noFill/>
        </p:spPr>
        <p:txBody>
          <a:bodyPr wrap="none" rtlCol="0">
            <a:spAutoFit/>
          </a:bodyPr>
          <a:lstStyle/>
          <a:p>
            <a:r>
              <a:rPr lang="ja-JP" altLang="en-US" sz="3200" dirty="0"/>
              <a:t>同様に「</a:t>
            </a:r>
            <a:r>
              <a:rPr lang="en-US" altLang="ja-JP" sz="3200" dirty="0"/>
              <a:t>n</a:t>
            </a:r>
            <a:r>
              <a:rPr kumimoji="1" lang="ja-JP" altLang="en-US" sz="3200" dirty="0"/>
              <a:t>シグマの範囲」が定義できる</a:t>
            </a:r>
          </a:p>
        </p:txBody>
      </p:sp>
      <p:sp>
        <p:nvSpPr>
          <p:cNvPr id="10" name="テキスト ボックス 9">
            <a:extLst>
              <a:ext uri="{FF2B5EF4-FFF2-40B4-BE49-F238E27FC236}">
                <a16:creationId xmlns:a16="http://schemas.microsoft.com/office/drawing/2014/main" id="{0BA61FB0-9D86-4E1A-A88E-D9B488616862}"/>
              </a:ext>
            </a:extLst>
          </p:cNvPr>
          <p:cNvSpPr txBox="1"/>
          <p:nvPr/>
        </p:nvSpPr>
        <p:spPr>
          <a:xfrm>
            <a:off x="323528" y="2492896"/>
            <a:ext cx="8491427" cy="1815882"/>
          </a:xfrm>
          <a:prstGeom prst="rect">
            <a:avLst/>
          </a:prstGeom>
          <a:noFill/>
        </p:spPr>
        <p:txBody>
          <a:bodyPr wrap="none" rtlCol="0">
            <a:spAutoFit/>
          </a:bodyPr>
          <a:lstStyle/>
          <a:p>
            <a:r>
              <a:rPr kumimoji="1" lang="en-US" altLang="ja-JP" sz="2800" dirty="0"/>
              <a:t>1</a:t>
            </a:r>
            <a:r>
              <a:rPr kumimoji="1" lang="ja-JP" altLang="en-US" sz="2800" dirty="0"/>
              <a:t>シグマ：</a:t>
            </a:r>
            <a:r>
              <a:rPr kumimoji="1" lang="ja-JP" altLang="en-US" sz="2800" dirty="0">
                <a:solidFill>
                  <a:srgbClr val="FF0000"/>
                </a:solidFill>
              </a:rPr>
              <a:t>入る</a:t>
            </a:r>
            <a:r>
              <a:rPr lang="ja-JP" altLang="en-US" sz="2800" dirty="0">
                <a:solidFill>
                  <a:srgbClr val="FF0000"/>
                </a:solidFill>
              </a:rPr>
              <a:t>確率 </a:t>
            </a:r>
            <a:r>
              <a:rPr kumimoji="1" lang="en-US" altLang="ja-JP" sz="2800" dirty="0">
                <a:solidFill>
                  <a:srgbClr val="FF0000"/>
                </a:solidFill>
              </a:rPr>
              <a:t>68.27% </a:t>
            </a:r>
            <a:r>
              <a:rPr kumimoji="1" lang="ja-JP" altLang="en-US" sz="2800" dirty="0">
                <a:solidFill>
                  <a:srgbClr val="FF0000"/>
                </a:solidFill>
              </a:rPr>
              <a:t>　 外れる確率</a:t>
            </a:r>
            <a:r>
              <a:rPr lang="ja-JP" altLang="en-US" sz="2800" dirty="0">
                <a:solidFill>
                  <a:srgbClr val="FF0000"/>
                </a:solidFill>
              </a:rPr>
              <a:t> </a:t>
            </a:r>
            <a:r>
              <a:rPr kumimoji="1" lang="en-US" altLang="ja-JP" sz="2800" dirty="0">
                <a:solidFill>
                  <a:srgbClr val="FF0000"/>
                </a:solidFill>
              </a:rPr>
              <a:t>31.73%</a:t>
            </a:r>
          </a:p>
          <a:p>
            <a:r>
              <a:rPr lang="en-US" altLang="ja-JP" sz="2800" dirty="0"/>
              <a:t>2</a:t>
            </a:r>
            <a:r>
              <a:rPr lang="ja-JP" altLang="en-US" sz="2800" dirty="0"/>
              <a:t>シグマ：入る確率 </a:t>
            </a:r>
            <a:r>
              <a:rPr lang="en-US" altLang="ja-JP" sz="2800" dirty="0"/>
              <a:t>95.45% </a:t>
            </a:r>
            <a:r>
              <a:rPr lang="ja-JP" altLang="en-US" sz="2800" dirty="0"/>
              <a:t>　 外れる確率 </a:t>
            </a:r>
            <a:r>
              <a:rPr lang="en-US" altLang="ja-JP" sz="2800" dirty="0"/>
              <a:t>4.55%</a:t>
            </a:r>
          </a:p>
          <a:p>
            <a:r>
              <a:rPr kumimoji="1" lang="en-US" altLang="ja-JP" sz="2800" dirty="0"/>
              <a:t>3</a:t>
            </a:r>
            <a:r>
              <a:rPr kumimoji="1" lang="ja-JP" altLang="en-US" sz="2800" dirty="0"/>
              <a:t>シグマ：入る確率 </a:t>
            </a:r>
            <a:r>
              <a:rPr kumimoji="1" lang="en-US" altLang="ja-JP" sz="2800" dirty="0"/>
              <a:t>99.73% </a:t>
            </a:r>
            <a:r>
              <a:rPr kumimoji="1" lang="ja-JP" altLang="en-US" sz="2800" dirty="0"/>
              <a:t>　 外れる確率 </a:t>
            </a:r>
            <a:r>
              <a:rPr kumimoji="1" lang="en-US" altLang="ja-JP" sz="2800" dirty="0"/>
              <a:t>0.27%</a:t>
            </a:r>
          </a:p>
          <a:p>
            <a:r>
              <a:rPr lang="en-US" altLang="ja-JP" sz="2800" dirty="0"/>
              <a:t>5</a:t>
            </a:r>
            <a:r>
              <a:rPr lang="ja-JP" altLang="en-US" sz="2800" dirty="0"/>
              <a:t>シグマ：入る確率</a:t>
            </a:r>
            <a:r>
              <a:rPr lang="en-US" altLang="ja-JP" sz="2800" dirty="0"/>
              <a:t> 99.9994%  </a:t>
            </a:r>
            <a:r>
              <a:rPr lang="ja-JP" altLang="en-US" sz="2800" dirty="0">
                <a:solidFill>
                  <a:srgbClr val="FF0000"/>
                </a:solidFill>
              </a:rPr>
              <a:t>外れる確率 </a:t>
            </a:r>
            <a:r>
              <a:rPr lang="en-US" altLang="ja-JP" sz="2800" dirty="0">
                <a:solidFill>
                  <a:srgbClr val="FF0000"/>
                </a:solidFill>
              </a:rPr>
              <a:t>0.0005%</a:t>
            </a:r>
            <a:endParaRPr kumimoji="1" lang="ja-JP" altLang="en-US" sz="2800" dirty="0">
              <a:solidFill>
                <a:srgbClr val="FF0000"/>
              </a:solidFill>
            </a:endParaRPr>
          </a:p>
        </p:txBody>
      </p:sp>
    </p:spTree>
    <p:extLst>
      <p:ext uri="{BB962C8B-B14F-4D97-AF65-F5344CB8AC3E}">
        <p14:creationId xmlns:p14="http://schemas.microsoft.com/office/powerpoint/2010/main" val="61639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E5307FC-C301-4FC1-9B75-3901D9CBE1D7}"/>
              </a:ext>
            </a:extLst>
          </p:cNvPr>
          <p:cNvSpPr>
            <a:spLocks noGrp="1"/>
          </p:cNvSpPr>
          <p:nvPr>
            <p:ph type="body" sz="quarter" idx="10"/>
          </p:nvPr>
        </p:nvSpPr>
        <p:spPr/>
        <p:txBody>
          <a:bodyPr/>
          <a:lstStyle/>
          <a:p>
            <a:r>
              <a:rPr lang="ja-JP" altLang="en-US"/>
              <a:t>エラーバーのまとめ</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307B3813-9BBA-4A85-961D-A87F4D0AEFD1}"/>
                  </a:ext>
                </a:extLst>
              </p:cNvPr>
              <p:cNvSpPr txBox="1"/>
              <p:nvPr/>
            </p:nvSpPr>
            <p:spPr>
              <a:xfrm>
                <a:off x="107504" y="980728"/>
                <a:ext cx="8568951" cy="569386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solidFill>
                      <a:srgbClr val="011893"/>
                    </a:solidFill>
                  </a:rPr>
                  <a:t>エラーバー</a:t>
                </a:r>
                <a:r>
                  <a:rPr kumimoji="1" lang="ja-JP" altLang="en-US" sz="2800" dirty="0"/>
                  <a:t>とは観測値を確率変数とみなした時に、その</a:t>
                </a:r>
                <a:r>
                  <a:rPr kumimoji="1" lang="ja-JP" altLang="en-US" sz="2800" dirty="0">
                    <a:solidFill>
                      <a:srgbClr val="011893"/>
                    </a:solidFill>
                  </a:rPr>
                  <a:t>平均値の分布の</a:t>
                </a:r>
                <a:r>
                  <a:rPr lang="ja-JP" altLang="en-US" sz="2800" dirty="0">
                    <a:solidFill>
                      <a:srgbClr val="011893"/>
                    </a:solidFill>
                  </a:rPr>
                  <a:t>推定</a:t>
                </a:r>
                <a:r>
                  <a:rPr kumimoji="1" lang="ja-JP" altLang="en-US" sz="2800" dirty="0">
                    <a:solidFill>
                      <a:srgbClr val="011893"/>
                    </a:solidFill>
                  </a:rPr>
                  <a:t>標準偏差</a:t>
                </a:r>
                <a:r>
                  <a:rPr kumimoji="1" lang="ja-JP" altLang="en-US" sz="2800" dirty="0"/>
                  <a:t>のこと</a:t>
                </a:r>
                <a:endParaRPr kumimoji="1" lang="en-US" altLang="ja-JP" sz="2800" dirty="0"/>
              </a:p>
              <a:p>
                <a:pPr marL="457200" indent="-457200">
                  <a:buFont typeface="Arial" panose="020B0604020202020204" pitchFamily="34" charset="0"/>
                  <a:buChar char="•"/>
                </a:pPr>
                <a:r>
                  <a:rPr kumimoji="1" lang="ja-JP" altLang="en-US" sz="2800" dirty="0"/>
                  <a:t>サンプル数を増やせば増やすほど、エラーバーは小さくなる</a:t>
                </a:r>
                <a:endParaRPr kumimoji="1" lang="en-US" altLang="ja-JP" sz="2800" dirty="0"/>
              </a:p>
              <a:p>
                <a:pPr marL="457200" indent="-457200">
                  <a:buFont typeface="Arial" panose="020B0604020202020204" pitchFamily="34" charset="0"/>
                  <a:buChar char="•"/>
                </a:pPr>
                <a:r>
                  <a:rPr kumimoji="1" lang="ja-JP" altLang="en-US" sz="2800" dirty="0"/>
                  <a:t>観測値が独立同分布なら、サンプル数を増やしていくと平均値の分布はガウス分布に漸近する</a:t>
                </a:r>
                <a:endParaRPr kumimoji="1" lang="en-US" altLang="ja-JP" sz="2800" dirty="0"/>
              </a:p>
              <a:p>
                <a:pPr marL="457200" indent="-457200">
                  <a:buFont typeface="Arial" panose="020B0604020202020204" pitchFamily="34" charset="0"/>
                  <a:buChar char="•"/>
                </a:pPr>
                <a:r>
                  <a:rPr kumimoji="1" lang="ja-JP" altLang="en-US" sz="2800" dirty="0"/>
                  <a:t>平均</a:t>
                </a:r>
                <a14:m>
                  <m:oMath xmlns:m="http://schemas.openxmlformats.org/officeDocument/2006/math">
                    <m:r>
                      <a:rPr kumimoji="1" lang="en-US" altLang="ja-JP" sz="2800" b="0" i="1" smtClean="0">
                        <a:latin typeface="Cambria Math" panose="02040503050406030204" pitchFamily="18" charset="0"/>
                      </a:rPr>
                      <m:t>𝜇</m:t>
                    </m:r>
                  </m:oMath>
                </a14:m>
                <a:r>
                  <a:rPr kumimoji="1" lang="ja-JP" altLang="en-US" sz="2800" dirty="0"/>
                  <a:t>、分散</a:t>
                </a:r>
                <a14:m>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oMath>
                </a14:m>
                <a:r>
                  <a:rPr kumimoji="1" lang="ja-JP" altLang="en-US" sz="2800" dirty="0"/>
                  <a:t>のガウス分布について、以下を「</a:t>
                </a:r>
                <a:r>
                  <a:rPr kumimoji="1" lang="en-US" altLang="ja-JP" sz="2800" dirty="0"/>
                  <a:t>n</a:t>
                </a:r>
                <a:r>
                  <a:rPr kumimoji="1" lang="ja-JP" altLang="en-US" sz="2800" dirty="0"/>
                  <a:t>シグマの範囲」と呼ぶ</a:t>
                </a: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endParaRPr kumimoji="1" lang="en-US" altLang="ja-JP" sz="2800" dirty="0"/>
              </a:p>
              <a:p>
                <a:pPr marL="457200" indent="-457200">
                  <a:buFont typeface="Arial" panose="020B0604020202020204" pitchFamily="34" charset="0"/>
                  <a:buChar char="•"/>
                </a:pPr>
                <a:r>
                  <a:rPr kumimoji="1" lang="ja-JP" altLang="en-US" sz="2800" dirty="0"/>
                  <a:t>ガウス分布に従う確率変数が独立であるなら</a:t>
                </a:r>
                <a:endParaRPr kumimoji="1" lang="en-US" altLang="ja-JP" sz="2800" dirty="0"/>
              </a:p>
              <a:p>
                <a:pPr marL="914400" lvl="1" indent="-457200">
                  <a:buFont typeface="Arial" panose="020B0604020202020204" pitchFamily="34" charset="0"/>
                  <a:buChar char="•"/>
                </a:pP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シグマの範囲」からは</a:t>
                </a:r>
                <a:r>
                  <a:rPr kumimoji="1" lang="en-US" altLang="ja-JP" sz="2800" dirty="0">
                    <a:solidFill>
                      <a:srgbClr val="FF0000"/>
                    </a:solidFill>
                  </a:rPr>
                  <a:t>3</a:t>
                </a:r>
                <a:r>
                  <a:rPr kumimoji="1" lang="ja-JP" altLang="en-US" sz="2800" dirty="0">
                    <a:solidFill>
                      <a:srgbClr val="FF0000"/>
                    </a:solidFill>
                  </a:rPr>
                  <a:t>つに</a:t>
                </a:r>
                <a:r>
                  <a:rPr kumimoji="1" lang="en-US" altLang="ja-JP" sz="2800" dirty="0">
                    <a:solidFill>
                      <a:srgbClr val="FF0000"/>
                    </a:solidFill>
                  </a:rPr>
                  <a:t>1</a:t>
                </a:r>
                <a:r>
                  <a:rPr kumimoji="1" lang="ja-JP" altLang="en-US" sz="2800" dirty="0">
                    <a:solidFill>
                      <a:srgbClr val="FF0000"/>
                    </a:solidFill>
                  </a:rPr>
                  <a:t>つは外れる</a:t>
                </a:r>
                <a:endParaRPr kumimoji="1" lang="en-US" altLang="ja-JP" sz="2800" dirty="0">
                  <a:solidFill>
                    <a:srgbClr val="FF0000"/>
                  </a:solidFill>
                </a:endParaRPr>
              </a:p>
              <a:p>
                <a:pPr marL="914400" lvl="1" indent="-457200">
                  <a:buFont typeface="Arial" panose="020B0604020202020204" pitchFamily="34" charset="0"/>
                  <a:buChar char="•"/>
                </a:pPr>
                <a:r>
                  <a:rPr lang="ja-JP" altLang="en-US" sz="2800" dirty="0">
                    <a:solidFill>
                      <a:srgbClr val="FF0000"/>
                    </a:solidFill>
                  </a:rPr>
                  <a:t>「</a:t>
                </a:r>
                <a:r>
                  <a:rPr lang="en-US" altLang="ja-JP" sz="2800" dirty="0">
                    <a:solidFill>
                      <a:srgbClr val="FF0000"/>
                    </a:solidFill>
                  </a:rPr>
                  <a:t>5</a:t>
                </a:r>
                <a:r>
                  <a:rPr lang="ja-JP" altLang="en-US" sz="2800" dirty="0">
                    <a:solidFill>
                      <a:srgbClr val="FF0000"/>
                    </a:solidFill>
                  </a:rPr>
                  <a:t>シグマの範囲」から外れる確率はほぼゼロ</a:t>
                </a:r>
                <a:endParaRPr kumimoji="1" lang="en-US" altLang="ja-JP" sz="2800" dirty="0">
                  <a:solidFill>
                    <a:srgbClr val="FF0000"/>
                  </a:solidFill>
                </a:endParaRPr>
              </a:p>
            </p:txBody>
          </p:sp>
        </mc:Choice>
        <mc:Fallback>
          <p:sp>
            <p:nvSpPr>
              <p:cNvPr id="3" name="テキスト ボックス 2">
                <a:extLst>
                  <a:ext uri="{FF2B5EF4-FFF2-40B4-BE49-F238E27FC236}">
                    <a16:creationId xmlns:a16="http://schemas.microsoft.com/office/drawing/2014/main" id="{307B3813-9BBA-4A85-961D-A87F4D0AEFD1}"/>
                  </a:ext>
                </a:extLst>
              </p:cNvPr>
              <p:cNvSpPr txBox="1">
                <a:spLocks noRot="1" noChangeAspect="1" noMove="1" noResize="1" noEditPoints="1" noAdjustHandles="1" noChangeArrowheads="1" noChangeShapeType="1" noTextEdit="1"/>
              </p:cNvSpPr>
              <p:nvPr/>
            </p:nvSpPr>
            <p:spPr>
              <a:xfrm>
                <a:off x="107504" y="980728"/>
                <a:ext cx="8568951" cy="5693866"/>
              </a:xfrm>
              <a:prstGeom prst="rect">
                <a:avLst/>
              </a:prstGeom>
              <a:blipFill>
                <a:blip r:embed="rId2"/>
                <a:stretch>
                  <a:fillRect l="-1281" t="-1178" r="-4413" b="-203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8CC6F521-3973-45A0-BC78-8466F23DF485}"/>
                  </a:ext>
                </a:extLst>
              </p:cNvPr>
              <p:cNvSpPr txBox="1"/>
              <p:nvPr/>
            </p:nvSpPr>
            <p:spPr>
              <a:xfrm>
                <a:off x="1907704" y="4509120"/>
                <a:ext cx="4314066"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𝜇</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𝑛</m:t>
                      </m:r>
                      <m:r>
                        <a:rPr kumimoji="1" lang="en-US" altLang="ja-JP" sz="3600" b="0" i="1" smtClean="0">
                          <a:latin typeface="Cambria Math" panose="02040503050406030204" pitchFamily="18" charset="0"/>
                        </a:rPr>
                        <m:t>𝜎</m:t>
                      </m:r>
                    </m:oMath>
                  </m:oMathPara>
                </a14:m>
                <a:endParaRPr kumimoji="1" lang="ja-JP" altLang="en-US" sz="3600" dirty="0"/>
              </a:p>
            </p:txBody>
          </p:sp>
        </mc:Choice>
        <mc:Fallback>
          <p:sp>
            <p:nvSpPr>
              <p:cNvPr id="4" name="テキスト ボックス 3">
                <a:extLst>
                  <a:ext uri="{FF2B5EF4-FFF2-40B4-BE49-F238E27FC236}">
                    <a16:creationId xmlns:a16="http://schemas.microsoft.com/office/drawing/2014/main" id="{8CC6F521-3973-45A0-BC78-8466F23DF485}"/>
                  </a:ext>
                </a:extLst>
              </p:cNvPr>
              <p:cNvSpPr txBox="1">
                <a:spLocks noRot="1" noChangeAspect="1" noMove="1" noResize="1" noEditPoints="1" noAdjustHandles="1" noChangeArrowheads="1" noChangeShapeType="1" noTextEdit="1"/>
              </p:cNvSpPr>
              <p:nvPr/>
            </p:nvSpPr>
            <p:spPr>
              <a:xfrm>
                <a:off x="1907704" y="4509120"/>
                <a:ext cx="4314066" cy="55399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97700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34CC76-D92A-46BC-B002-1E429B69473A}"/>
              </a:ext>
            </a:extLst>
          </p:cNvPr>
          <p:cNvSpPr>
            <a:spLocks noGrp="1"/>
          </p:cNvSpPr>
          <p:nvPr>
            <p:ph type="body" sz="quarter" idx="10"/>
          </p:nvPr>
        </p:nvSpPr>
        <p:spPr/>
        <p:txBody>
          <a:bodyPr/>
          <a:lstStyle/>
          <a:p>
            <a:r>
              <a:rPr lang="ja-JP" altLang="en-US" dirty="0"/>
              <a:t>エラーバーの活用</a:t>
            </a:r>
            <a:endParaRPr kumimoji="1" lang="ja-JP" altLang="en-US" dirty="0"/>
          </a:p>
        </p:txBody>
      </p:sp>
      <p:sp>
        <p:nvSpPr>
          <p:cNvPr id="3" name="テキスト ボックス 2">
            <a:extLst>
              <a:ext uri="{FF2B5EF4-FFF2-40B4-BE49-F238E27FC236}">
                <a16:creationId xmlns:a16="http://schemas.microsoft.com/office/drawing/2014/main" id="{A0BB330A-1045-4CFE-A15D-031B7502F72A}"/>
              </a:ext>
            </a:extLst>
          </p:cNvPr>
          <p:cNvSpPr txBox="1"/>
          <p:nvPr/>
        </p:nvSpPr>
        <p:spPr>
          <a:xfrm>
            <a:off x="323528" y="980728"/>
            <a:ext cx="8443337" cy="954107"/>
          </a:xfrm>
          <a:prstGeom prst="rect">
            <a:avLst/>
          </a:prstGeom>
          <a:noFill/>
        </p:spPr>
        <p:txBody>
          <a:bodyPr wrap="none" rtlCol="0">
            <a:spAutoFit/>
          </a:bodyPr>
          <a:lstStyle/>
          <a:p>
            <a:r>
              <a:rPr lang="ja-JP" altLang="en-US" sz="2800" dirty="0"/>
              <a:t>データがガウス分布に従い、かつ独立であるとする</a:t>
            </a:r>
            <a:endParaRPr lang="en-US" altLang="ja-JP" sz="2800" dirty="0"/>
          </a:p>
          <a:p>
            <a:r>
              <a:rPr kumimoji="1" lang="ja-JP" altLang="en-US" sz="2800" dirty="0"/>
              <a:t>観測量の母集団の分布の平均を「真の値」と呼ぶと</a:t>
            </a:r>
            <a:endParaRPr kumimoji="1" lang="en-US" altLang="ja-JP" sz="2800" dirty="0"/>
          </a:p>
        </p:txBody>
      </p:sp>
      <p:sp>
        <p:nvSpPr>
          <p:cNvPr id="4" name="テキスト ボックス 3">
            <a:extLst>
              <a:ext uri="{FF2B5EF4-FFF2-40B4-BE49-F238E27FC236}">
                <a16:creationId xmlns:a16="http://schemas.microsoft.com/office/drawing/2014/main" id="{314BD6C4-D714-47B5-905C-00A0E957A3D7}"/>
              </a:ext>
            </a:extLst>
          </p:cNvPr>
          <p:cNvSpPr txBox="1"/>
          <p:nvPr/>
        </p:nvSpPr>
        <p:spPr>
          <a:xfrm>
            <a:off x="395536" y="2492896"/>
            <a:ext cx="7704856" cy="2246769"/>
          </a:xfrm>
          <a:prstGeom prst="rect">
            <a:avLst/>
          </a:prstGeom>
          <a:noFill/>
        </p:spPr>
        <p:txBody>
          <a:bodyPr wrap="square" rtlCol="0">
            <a:spAutoFit/>
          </a:bodyPr>
          <a:lstStyle/>
          <a:p>
            <a:pPr marL="285750" indent="-285750">
              <a:buFont typeface="Arial" panose="020B0604020202020204" pitchFamily="34" charset="0"/>
              <a:buChar char="•"/>
            </a:pPr>
            <a:r>
              <a:rPr lang="ja-JP" altLang="en-US" sz="2800" dirty="0"/>
              <a:t>観測値は「真の値」の上下に均等にばらつく</a:t>
            </a:r>
            <a:endParaRPr lang="en-US" altLang="ja-JP" sz="2800" dirty="0"/>
          </a:p>
          <a:p>
            <a:pPr marL="285750" indent="-285750">
              <a:buFont typeface="Arial" panose="020B0604020202020204" pitchFamily="34" charset="0"/>
              <a:buChar char="•"/>
            </a:pPr>
            <a:r>
              <a:rPr lang="ja-JP" altLang="en-US" sz="2800" dirty="0"/>
              <a:t>観測値の</a:t>
            </a:r>
            <a:r>
              <a:rPr kumimoji="1" lang="en-US" altLang="ja-JP" sz="2800" dirty="0"/>
              <a:t>3</a:t>
            </a:r>
            <a:r>
              <a:rPr kumimoji="1" lang="ja-JP" altLang="en-US" sz="2800" dirty="0"/>
              <a:t>つに</a:t>
            </a:r>
            <a:r>
              <a:rPr kumimoji="1" lang="en-US" altLang="ja-JP" sz="2800" dirty="0"/>
              <a:t>1</a:t>
            </a:r>
            <a:r>
              <a:rPr kumimoji="1" lang="ja-JP" altLang="en-US" sz="2800" dirty="0"/>
              <a:t>つ</a:t>
            </a:r>
            <a:r>
              <a:rPr lang="ja-JP" altLang="en-US" sz="2800" dirty="0"/>
              <a:t>が「真の値」の</a:t>
            </a:r>
            <a:r>
              <a:rPr lang="en-US" altLang="ja-JP" sz="2800" dirty="0"/>
              <a:t>1</a:t>
            </a:r>
            <a:r>
              <a:rPr lang="ja-JP" altLang="en-US" sz="2800" dirty="0"/>
              <a:t>シグマの範囲に入らない</a:t>
            </a:r>
            <a:endParaRPr lang="en-US" altLang="ja-JP" sz="2800" dirty="0"/>
          </a:p>
          <a:p>
            <a:pPr marL="285750" indent="-285750">
              <a:buFont typeface="Arial" panose="020B0604020202020204" pitchFamily="34" charset="0"/>
              <a:buChar char="•"/>
            </a:pPr>
            <a:r>
              <a:rPr kumimoji="1" lang="ja-JP" altLang="en-US" sz="2800" dirty="0"/>
              <a:t>観測値と「真の値」がエラーバーの</a:t>
            </a:r>
            <a:r>
              <a:rPr kumimoji="1" lang="en-US" altLang="ja-JP" sz="2800" dirty="0"/>
              <a:t>2</a:t>
            </a:r>
            <a:r>
              <a:rPr kumimoji="1" lang="ja-JP" altLang="en-US" sz="2800" dirty="0"/>
              <a:t>倍離れることは稀、</a:t>
            </a:r>
            <a:r>
              <a:rPr kumimoji="1" lang="en-US" altLang="ja-JP" sz="2800" dirty="0"/>
              <a:t>5</a:t>
            </a:r>
            <a:r>
              <a:rPr kumimoji="1" lang="ja-JP" altLang="en-US" sz="2800" dirty="0"/>
              <a:t>倍離れることはまずない</a:t>
            </a:r>
          </a:p>
        </p:txBody>
      </p:sp>
      <p:sp>
        <p:nvSpPr>
          <p:cNvPr id="6" name="テキスト ボックス 5">
            <a:extLst>
              <a:ext uri="{FF2B5EF4-FFF2-40B4-BE49-F238E27FC236}">
                <a16:creationId xmlns:a16="http://schemas.microsoft.com/office/drawing/2014/main" id="{82863C63-2314-4159-8B02-E6663805C2A3}"/>
              </a:ext>
            </a:extLst>
          </p:cNvPr>
          <p:cNvSpPr txBox="1"/>
          <p:nvPr/>
        </p:nvSpPr>
        <p:spPr>
          <a:xfrm>
            <a:off x="179512" y="5373216"/>
            <a:ext cx="8856984" cy="461665"/>
          </a:xfrm>
          <a:prstGeom prst="rect">
            <a:avLst/>
          </a:prstGeom>
          <a:noFill/>
        </p:spPr>
        <p:txBody>
          <a:bodyPr wrap="square" rtlCol="0">
            <a:spAutoFit/>
          </a:bodyPr>
          <a:lstStyle/>
          <a:p>
            <a:r>
              <a:rPr lang="ja-JP" altLang="en-US" sz="2400" dirty="0"/>
              <a:t>この知識を活用して「おかしなグラフ」に気づくことができる</a:t>
            </a:r>
            <a:endParaRPr kumimoji="1" lang="en-US" altLang="ja-JP" sz="2400" dirty="0"/>
          </a:p>
        </p:txBody>
      </p:sp>
    </p:spTree>
    <p:extLst>
      <p:ext uri="{BB962C8B-B14F-4D97-AF65-F5344CB8AC3E}">
        <p14:creationId xmlns:p14="http://schemas.microsoft.com/office/powerpoint/2010/main" val="266942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7A917E-FB9F-4619-B496-F39A105FA0A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3" name="図 2">
            <a:extLst>
              <a:ext uri="{FF2B5EF4-FFF2-40B4-BE49-F238E27FC236}">
                <a16:creationId xmlns:a16="http://schemas.microsoft.com/office/drawing/2014/main" id="{4E3008D1-94D7-4A99-AD86-D515A7E5BABE}"/>
              </a:ext>
            </a:extLst>
          </p:cNvPr>
          <p:cNvPicPr>
            <a:picLocks noChangeAspect="1"/>
          </p:cNvPicPr>
          <p:nvPr/>
        </p:nvPicPr>
        <p:blipFill>
          <a:blip r:embed="rId2"/>
          <a:stretch>
            <a:fillRect/>
          </a:stretch>
        </p:blipFill>
        <p:spPr>
          <a:xfrm>
            <a:off x="323528" y="5805264"/>
            <a:ext cx="835040" cy="835040"/>
          </a:xfrm>
          <a:prstGeom prst="rect">
            <a:avLst/>
          </a:prstGeom>
        </p:spPr>
      </p:pic>
      <p:pic>
        <p:nvPicPr>
          <p:cNvPr id="5" name="図 4">
            <a:extLst>
              <a:ext uri="{FF2B5EF4-FFF2-40B4-BE49-F238E27FC236}">
                <a16:creationId xmlns:a16="http://schemas.microsoft.com/office/drawing/2014/main" id="{E4EA25AE-B515-4033-A3EF-0DDA74C9F0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6" name="テキスト ボックス 5">
            <a:extLst>
              <a:ext uri="{FF2B5EF4-FFF2-40B4-BE49-F238E27FC236}">
                <a16:creationId xmlns:a16="http://schemas.microsoft.com/office/drawing/2014/main" id="{5F6935CE-4090-4B3D-86DB-DDF75FC3A22A}"/>
              </a:ext>
            </a:extLst>
          </p:cNvPr>
          <p:cNvSpPr txBox="1"/>
          <p:nvPr/>
        </p:nvSpPr>
        <p:spPr>
          <a:xfrm>
            <a:off x="1187624" y="6021288"/>
            <a:ext cx="7263527" cy="461665"/>
          </a:xfrm>
          <a:prstGeom prst="rect">
            <a:avLst/>
          </a:prstGeom>
          <a:noFill/>
        </p:spPr>
        <p:txBody>
          <a:bodyPr wrap="none" rtlCol="0">
            <a:spAutoFit/>
          </a:bodyPr>
          <a:lstStyle/>
          <a:p>
            <a:r>
              <a:rPr kumimoji="1" lang="ja-JP" altLang="en-US" sz="2400" dirty="0"/>
              <a:t>何かが指数関数的に減衰しているようだが・・・？</a:t>
            </a:r>
          </a:p>
        </p:txBody>
      </p:sp>
    </p:spTree>
    <p:extLst>
      <p:ext uri="{BB962C8B-B14F-4D97-AF65-F5344CB8AC3E}">
        <p14:creationId xmlns:p14="http://schemas.microsoft.com/office/powerpoint/2010/main" val="3102515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8719C6D-E643-4898-8723-57B27F0D1CD4}"/>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pic>
        <p:nvPicPr>
          <p:cNvPr id="13" name="図 12">
            <a:extLst>
              <a:ext uri="{FF2B5EF4-FFF2-40B4-BE49-F238E27FC236}">
                <a16:creationId xmlns:a16="http://schemas.microsoft.com/office/drawing/2014/main" id="{E7CDC8A5-BAC3-4D37-9DAB-63887109D5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1124744"/>
            <a:ext cx="6096000" cy="4572000"/>
          </a:xfrm>
          <a:prstGeom prst="rect">
            <a:avLst/>
          </a:prstGeom>
        </p:spPr>
      </p:pic>
      <p:sp>
        <p:nvSpPr>
          <p:cNvPr id="5" name="テキスト ボックス 4">
            <a:extLst>
              <a:ext uri="{FF2B5EF4-FFF2-40B4-BE49-F238E27FC236}">
                <a16:creationId xmlns:a16="http://schemas.microsoft.com/office/drawing/2014/main" id="{EA92AB98-333A-40B8-9E04-948BBA8D31D8}"/>
              </a:ext>
            </a:extLst>
          </p:cNvPr>
          <p:cNvSpPr txBox="1"/>
          <p:nvPr/>
        </p:nvSpPr>
        <p:spPr>
          <a:xfrm>
            <a:off x="3419872" y="1844824"/>
            <a:ext cx="4185761" cy="461665"/>
          </a:xfrm>
          <a:prstGeom prst="rect">
            <a:avLst/>
          </a:prstGeom>
          <a:noFill/>
        </p:spPr>
        <p:txBody>
          <a:bodyPr wrap="none" rtlCol="0">
            <a:spAutoFit/>
          </a:bodyPr>
          <a:lstStyle/>
          <a:p>
            <a:r>
              <a:rPr lang="ja-JP" altLang="en-US" sz="2400" dirty="0"/>
              <a:t>な</a:t>
            </a:r>
            <a:r>
              <a:rPr kumimoji="1" lang="ja-JP" altLang="en-US" sz="2400" dirty="0"/>
              <a:t>んとなくこんな線が見える</a:t>
            </a:r>
          </a:p>
        </p:txBody>
      </p:sp>
      <p:sp>
        <p:nvSpPr>
          <p:cNvPr id="16" name="テキスト ボックス 15">
            <a:extLst>
              <a:ext uri="{FF2B5EF4-FFF2-40B4-BE49-F238E27FC236}">
                <a16:creationId xmlns:a16="http://schemas.microsoft.com/office/drawing/2014/main" id="{B31FE2E3-1486-47C2-860E-3B9DF005C94A}"/>
              </a:ext>
            </a:extLst>
          </p:cNvPr>
          <p:cNvSpPr txBox="1"/>
          <p:nvPr/>
        </p:nvSpPr>
        <p:spPr>
          <a:xfrm>
            <a:off x="323528" y="5877272"/>
            <a:ext cx="7848872" cy="830997"/>
          </a:xfrm>
          <a:prstGeom prst="rect">
            <a:avLst/>
          </a:prstGeom>
          <a:noFill/>
        </p:spPr>
        <p:txBody>
          <a:bodyPr wrap="square" rtlCol="0">
            <a:spAutoFit/>
          </a:bodyPr>
          <a:lstStyle/>
          <a:p>
            <a:r>
              <a:rPr lang="ja-JP" altLang="en-US" sz="2400" dirty="0"/>
              <a:t>計算精度を高くしていったら、データはこの線に収束するであろう</a:t>
            </a:r>
            <a:r>
              <a:rPr kumimoji="1" lang="ja-JP" altLang="en-US" sz="2400" dirty="0"/>
              <a:t>と期待される線</a:t>
            </a:r>
            <a:r>
              <a:rPr lang="ja-JP" altLang="en-US" sz="2400" dirty="0"/>
              <a:t>→「真の値」</a:t>
            </a:r>
            <a:endParaRPr kumimoji="1" lang="ja-JP" altLang="en-US" sz="2400" dirty="0"/>
          </a:p>
        </p:txBody>
      </p:sp>
    </p:spTree>
    <p:extLst>
      <p:ext uri="{BB962C8B-B14F-4D97-AF65-F5344CB8AC3E}">
        <p14:creationId xmlns:p14="http://schemas.microsoft.com/office/powerpoint/2010/main" val="3663768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エラーバーとは何か、どのような性質を持つかを理解する</a:t>
            </a:r>
            <a:endParaRPr lang="en-US" altLang="ja-JP" sz="2800" dirty="0"/>
          </a:p>
          <a:p>
            <a:pPr marL="571500" indent="-571500">
              <a:buFont typeface="Arial" panose="020B0604020202020204" pitchFamily="34" charset="0"/>
              <a:buChar char="•"/>
            </a:pPr>
            <a:r>
              <a:rPr lang="ja-JP" altLang="en-US" sz="2800" dirty="0"/>
              <a:t>統計誤差と系統誤差について理解する</a:t>
            </a:r>
            <a:endParaRPr lang="en-US" altLang="ja-JP" sz="2800" dirty="0"/>
          </a:p>
          <a:p>
            <a:pPr marL="571500" indent="-571500">
              <a:buFont typeface="Arial" panose="020B0604020202020204" pitchFamily="34" charset="0"/>
              <a:buChar char="•"/>
            </a:pPr>
            <a:r>
              <a:rPr lang="ja-JP" altLang="en-US" sz="2800" dirty="0"/>
              <a:t>系統</a:t>
            </a:r>
            <a:r>
              <a:rPr kumimoji="1" lang="ja-JP" altLang="en-US" sz="2800" dirty="0"/>
              <a:t>誤差を除去する</a:t>
            </a:r>
            <a:r>
              <a:rPr kumimoji="1" lang="en-US" altLang="ja-JP" sz="2800" dirty="0"/>
              <a:t>(Jackknife</a:t>
            </a:r>
            <a:r>
              <a:rPr kumimoji="1" lang="ja-JP" altLang="en-US" sz="2800" dirty="0"/>
              <a:t>法</a:t>
            </a:r>
            <a:r>
              <a:rPr kumimoji="1" lang="en-US" altLang="ja-JP" sz="2800" dirty="0"/>
              <a:t>)</a:t>
            </a: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179512" y="3789040"/>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1980029" cy="523220"/>
          </a:xfrm>
          <a:prstGeom prst="rect">
            <a:avLst/>
          </a:prstGeom>
          <a:noFill/>
        </p:spPr>
        <p:txBody>
          <a:bodyPr wrap="none" rtlCol="0">
            <a:spAutoFit/>
          </a:bodyPr>
          <a:lstStyle/>
          <a:p>
            <a:r>
              <a:rPr kumimoji="1" lang="ja-JP" altLang="en-US" sz="2800">
                <a:solidFill>
                  <a:srgbClr val="011893"/>
                </a:solidFill>
              </a:rPr>
              <a:t>測定と誤差</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827784" cy="1384995"/>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2800"/>
              <a:t>一般に測定値には</a:t>
            </a:r>
            <a:r>
              <a:rPr kumimoji="1" lang="ja-JP" altLang="en-US" sz="2800">
                <a:solidFill>
                  <a:srgbClr val="011893"/>
                </a:solidFill>
              </a:rPr>
              <a:t>実験誤差</a:t>
            </a:r>
            <a:r>
              <a:rPr kumimoji="1" lang="ja-JP" altLang="en-US" sz="2800"/>
              <a:t>がある</a:t>
            </a:r>
            <a:endParaRPr kumimoji="1" lang="en-US" altLang="ja-JP" sz="2800"/>
          </a:p>
          <a:p>
            <a:pPr marL="457200" indent="-457200">
              <a:buFont typeface="Arial" panose="020B0604020202020204" pitchFamily="34" charset="0"/>
              <a:buChar char="•"/>
            </a:pPr>
            <a:r>
              <a:rPr lang="ja-JP" altLang="en-US" sz="2800"/>
              <a:t>数値計算においても、測定結果は誤差を伴う</a:t>
            </a:r>
            <a:endParaRPr lang="en-US" altLang="ja-JP" sz="2800"/>
          </a:p>
          <a:p>
            <a:pPr marL="457200" indent="-457200">
              <a:buFont typeface="Arial" panose="020B0604020202020204" pitchFamily="34" charset="0"/>
              <a:buChar char="•"/>
            </a:pPr>
            <a:r>
              <a:rPr kumimoji="1" lang="ja-JP" altLang="en-US" sz="2800">
                <a:solidFill>
                  <a:srgbClr val="FF0000"/>
                </a:solidFill>
              </a:rPr>
              <a:t>「誤差」の理解は難しい</a:t>
            </a:r>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E3FC56-1CA2-45F3-897F-86898FF1DF5D}"/>
              </a:ext>
            </a:extLst>
          </p:cNvPr>
          <p:cNvSpPr>
            <a:spLocks noGrp="1"/>
          </p:cNvSpPr>
          <p:nvPr>
            <p:ph type="body" sz="quarter" idx="10"/>
          </p:nvPr>
        </p:nvSpPr>
        <p:spPr/>
        <p:txBody>
          <a:bodyPr/>
          <a:lstStyle/>
          <a:p>
            <a:r>
              <a:rPr lang="ja-JP" altLang="en-US" dirty="0"/>
              <a:t>エラーバーがおかしいグラフ</a:t>
            </a:r>
            <a:r>
              <a:rPr lang="en-US" altLang="ja-JP" dirty="0"/>
              <a:t>1</a:t>
            </a:r>
            <a:endParaRPr kumimoji="1" lang="ja-JP" altLang="en-US" dirty="0"/>
          </a:p>
          <a:p>
            <a:endParaRPr kumimoji="1" lang="ja-JP" altLang="en-US" dirty="0"/>
          </a:p>
        </p:txBody>
      </p:sp>
      <p:pic>
        <p:nvPicPr>
          <p:cNvPr id="3" name="図 2">
            <a:extLst>
              <a:ext uri="{FF2B5EF4-FFF2-40B4-BE49-F238E27FC236}">
                <a16:creationId xmlns:a16="http://schemas.microsoft.com/office/drawing/2014/main" id="{9DDCE9D8-6E8F-460E-9A5D-92F5D75F9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196752"/>
            <a:ext cx="5976664" cy="4482498"/>
          </a:xfrm>
          <a:prstGeom prst="rect">
            <a:avLst/>
          </a:prstGeom>
        </p:spPr>
      </p:pic>
      <p:sp>
        <p:nvSpPr>
          <p:cNvPr id="4" name="テキスト ボックス 3">
            <a:extLst>
              <a:ext uri="{FF2B5EF4-FFF2-40B4-BE49-F238E27FC236}">
                <a16:creationId xmlns:a16="http://schemas.microsoft.com/office/drawing/2014/main" id="{E73A9ACE-26E4-461D-A1BD-180F4492D8CD}"/>
              </a:ext>
            </a:extLst>
          </p:cNvPr>
          <p:cNvSpPr txBox="1"/>
          <p:nvPr/>
        </p:nvSpPr>
        <p:spPr>
          <a:xfrm>
            <a:off x="323528" y="5877272"/>
            <a:ext cx="7127272" cy="830997"/>
          </a:xfrm>
          <a:prstGeom prst="rect">
            <a:avLst/>
          </a:prstGeom>
          <a:noFill/>
        </p:spPr>
        <p:txBody>
          <a:bodyPr wrap="none" rtlCol="0">
            <a:spAutoFit/>
          </a:bodyPr>
          <a:lstStyle/>
          <a:p>
            <a:r>
              <a:rPr lang="ja-JP" altLang="en-US" sz="2400" dirty="0"/>
              <a:t>もしエラーバーが</a:t>
            </a:r>
            <a:r>
              <a:rPr lang="en-US" altLang="ja-JP" sz="2400" dirty="0"/>
              <a:t>1</a:t>
            </a:r>
            <a:r>
              <a:rPr lang="ja-JP" altLang="en-US" sz="2400" dirty="0"/>
              <a:t>シグマの範囲で取られていたら</a:t>
            </a:r>
            <a:endParaRPr lang="en-US" altLang="ja-JP" sz="2400" dirty="0"/>
          </a:p>
          <a:p>
            <a:r>
              <a:rPr kumimoji="1" lang="en-US" altLang="ja-JP" sz="2400" dirty="0"/>
              <a:t>3</a:t>
            </a:r>
            <a:r>
              <a:rPr kumimoji="1" lang="ja-JP" altLang="en-US" sz="2400" dirty="0"/>
              <a:t>つに</a:t>
            </a:r>
            <a:r>
              <a:rPr kumimoji="1" lang="en-US" altLang="ja-JP" sz="2400" dirty="0"/>
              <a:t>1</a:t>
            </a:r>
            <a:r>
              <a:rPr kumimoji="1" lang="ja-JP" altLang="en-US" sz="2400" dirty="0"/>
              <a:t>つは「真の値」から外れないとおかしい</a:t>
            </a:r>
          </a:p>
        </p:txBody>
      </p:sp>
      <p:sp>
        <p:nvSpPr>
          <p:cNvPr id="6" name="テキスト ボックス 5">
            <a:extLst>
              <a:ext uri="{FF2B5EF4-FFF2-40B4-BE49-F238E27FC236}">
                <a16:creationId xmlns:a16="http://schemas.microsoft.com/office/drawing/2014/main" id="{914A657C-3101-49BE-BC7E-065099AAA66A}"/>
              </a:ext>
            </a:extLst>
          </p:cNvPr>
          <p:cNvSpPr txBox="1"/>
          <p:nvPr/>
        </p:nvSpPr>
        <p:spPr>
          <a:xfrm>
            <a:off x="3203848" y="2132856"/>
            <a:ext cx="5724644" cy="830997"/>
          </a:xfrm>
          <a:prstGeom prst="rect">
            <a:avLst/>
          </a:prstGeom>
          <a:solidFill>
            <a:schemeClr val="bg1"/>
          </a:solidFill>
          <a:ln>
            <a:solidFill>
              <a:schemeClr val="tx1"/>
            </a:solidFill>
          </a:ln>
        </p:spPr>
        <p:txBody>
          <a:bodyPr wrap="none" rtlCol="0">
            <a:spAutoFit/>
          </a:bodyPr>
          <a:lstStyle/>
          <a:p>
            <a:r>
              <a:rPr kumimoji="1" lang="ja-JP" altLang="en-US" sz="2400" dirty="0"/>
              <a:t>全てのデータ点について</a:t>
            </a:r>
            <a:endParaRPr kumimoji="1" lang="en-US" altLang="ja-JP" sz="2400" dirty="0"/>
          </a:p>
          <a:p>
            <a:r>
              <a:rPr kumimoji="1" lang="ja-JP" altLang="en-US" sz="2400" dirty="0"/>
              <a:t>「真の値」にエラーバーがかかっている</a:t>
            </a:r>
          </a:p>
        </p:txBody>
      </p:sp>
    </p:spTree>
    <p:extLst>
      <p:ext uri="{BB962C8B-B14F-4D97-AF65-F5344CB8AC3E}">
        <p14:creationId xmlns:p14="http://schemas.microsoft.com/office/powerpoint/2010/main" val="3017566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5486DE-1C1A-4603-B00C-461FB454580D}"/>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58871C3-90B0-4200-8795-5981BEAD2EFF}"/>
              </a:ext>
            </a:extLst>
          </p:cNvPr>
          <p:cNvSpPr txBox="1"/>
          <p:nvPr/>
        </p:nvSpPr>
        <p:spPr>
          <a:xfrm>
            <a:off x="251520" y="1484784"/>
            <a:ext cx="5976664"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p:sp>
        <p:nvSpPr>
          <p:cNvPr id="5" name="テキスト ボックス 4">
            <a:extLst>
              <a:ext uri="{FF2B5EF4-FFF2-40B4-BE49-F238E27FC236}">
                <a16:creationId xmlns:a16="http://schemas.microsoft.com/office/drawing/2014/main" id="{17368C2B-8DE9-41BD-B5E4-B52F62A4F126}"/>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6" name="テキスト ボックス 5">
            <a:extLst>
              <a:ext uri="{FF2B5EF4-FFF2-40B4-BE49-F238E27FC236}">
                <a16:creationId xmlns:a16="http://schemas.microsoft.com/office/drawing/2014/main" id="{3E05D315-8AA7-43AE-84B3-AB44E837AB69}"/>
              </a:ext>
            </a:extLst>
          </p:cNvPr>
          <p:cNvSpPr txBox="1"/>
          <p:nvPr/>
        </p:nvSpPr>
        <p:spPr>
          <a:xfrm>
            <a:off x="4572000" y="3068960"/>
            <a:ext cx="4352089" cy="830997"/>
          </a:xfrm>
          <a:prstGeom prst="rect">
            <a:avLst/>
          </a:prstGeom>
          <a:solidFill>
            <a:schemeClr val="bg1"/>
          </a:solidFill>
          <a:ln>
            <a:solidFill>
              <a:schemeClr val="tx1"/>
            </a:solidFill>
          </a:ln>
        </p:spPr>
        <p:txBody>
          <a:bodyPr wrap="none" rtlCol="0">
            <a:spAutoFit/>
          </a:bodyPr>
          <a:lstStyle/>
          <a:p>
            <a:r>
              <a:rPr kumimoji="1" lang="ja-JP" altLang="en-US" sz="2400" dirty="0"/>
              <a:t>エラーバーとして</a:t>
            </a:r>
            <a:r>
              <a:rPr lang="en-US" altLang="ja-JP" sz="2400" dirty="0" err="1"/>
              <a:t>numpy.std</a:t>
            </a:r>
            <a:r>
              <a:rPr lang="ja-JP" altLang="en-US" sz="2400" dirty="0"/>
              <a:t>を</a:t>
            </a:r>
            <a:endParaRPr lang="en-US" altLang="ja-JP" sz="2400" dirty="0"/>
          </a:p>
          <a:p>
            <a:r>
              <a:rPr lang="ja-JP" altLang="en-US" sz="2400" dirty="0"/>
              <a:t>そのまま</a:t>
            </a:r>
            <a:r>
              <a:rPr kumimoji="1" lang="ja-JP" altLang="en-US" sz="2400" dirty="0"/>
              <a:t>使っている</a:t>
            </a:r>
          </a:p>
        </p:txBody>
      </p:sp>
      <p:sp>
        <p:nvSpPr>
          <p:cNvPr id="7" name="四角形: 角を丸くする 6">
            <a:extLst>
              <a:ext uri="{FF2B5EF4-FFF2-40B4-BE49-F238E27FC236}">
                <a16:creationId xmlns:a16="http://schemas.microsoft.com/office/drawing/2014/main" id="{6812F494-7D89-46E4-9E0D-F9EF6F706A21}"/>
              </a:ext>
            </a:extLst>
          </p:cNvPr>
          <p:cNvSpPr/>
          <p:nvPr/>
        </p:nvSpPr>
        <p:spPr>
          <a:xfrm>
            <a:off x="755576" y="5229200"/>
            <a:ext cx="2664296" cy="360040"/>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9A4C82CC-BACD-40A6-812E-887A7C648EED}"/>
              </a:ext>
            </a:extLst>
          </p:cNvPr>
          <p:cNvCxnSpPr>
            <a:stCxn id="6" idx="2"/>
            <a:endCxn id="7" idx="3"/>
          </p:cNvCxnSpPr>
          <p:nvPr/>
        </p:nvCxnSpPr>
        <p:spPr>
          <a:xfrm rot="5400000">
            <a:off x="4329328" y="2990502"/>
            <a:ext cx="1509263" cy="332817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A92C9601-307D-4AA0-AEBA-8A0EA182C824}"/>
              </a:ext>
            </a:extLst>
          </p:cNvPr>
          <p:cNvSpPr txBox="1"/>
          <p:nvPr/>
        </p:nvSpPr>
        <p:spPr>
          <a:xfrm>
            <a:off x="251520" y="6237312"/>
            <a:ext cx="8135560" cy="400110"/>
          </a:xfrm>
          <a:prstGeom prst="rect">
            <a:avLst/>
          </a:prstGeom>
          <a:noFill/>
        </p:spPr>
        <p:txBody>
          <a:bodyPr wrap="none" rtlCol="0">
            <a:spAutoFit/>
          </a:bodyPr>
          <a:lstStyle/>
          <a:p>
            <a:r>
              <a:rPr kumimoji="1" lang="ja-JP" altLang="en-US" sz="2000"/>
              <a:t>平均値の推定誤差ではなく、母集団の標準偏差を求めてしまっている</a:t>
            </a:r>
          </a:p>
        </p:txBody>
      </p:sp>
    </p:spTree>
    <p:extLst>
      <p:ext uri="{BB962C8B-B14F-4D97-AF65-F5344CB8AC3E}">
        <p14:creationId xmlns:p14="http://schemas.microsoft.com/office/powerpoint/2010/main" val="3767468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F749F39-7DEE-4DCF-A987-7E104891EBBB}"/>
              </a:ext>
            </a:extLst>
          </p:cNvPr>
          <p:cNvSpPr>
            <a:spLocks noGrp="1"/>
          </p:cNvSpPr>
          <p:nvPr>
            <p:ph type="body" sz="quarter" idx="10"/>
          </p:nvPr>
        </p:nvSpPr>
        <p:spPr/>
        <p:txBody>
          <a:bodyPr/>
          <a:lstStyle/>
          <a:p>
            <a:r>
              <a:rPr lang="ja-JP" altLang="en-US" dirty="0"/>
              <a:t>おかしいグラフ</a:t>
            </a:r>
            <a:r>
              <a:rPr lang="en-US" altLang="ja-JP" dirty="0"/>
              <a:t>1</a:t>
            </a:r>
            <a:endParaRPr kumimoji="1" lang="ja-JP" altLang="en-US" dirty="0"/>
          </a:p>
        </p:txBody>
      </p:sp>
      <p:sp>
        <p:nvSpPr>
          <p:cNvPr id="4" name="テキスト ボックス 3">
            <a:extLst>
              <a:ext uri="{FF2B5EF4-FFF2-40B4-BE49-F238E27FC236}">
                <a16:creationId xmlns:a16="http://schemas.microsoft.com/office/drawing/2014/main" id="{F2573AF3-8899-4BC7-A3CD-9AA1708ABC97}"/>
              </a:ext>
            </a:extLst>
          </p:cNvPr>
          <p:cNvSpPr txBox="1"/>
          <p:nvPr/>
        </p:nvSpPr>
        <p:spPr>
          <a:xfrm>
            <a:off x="179512" y="980728"/>
            <a:ext cx="5904656" cy="4524315"/>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numpy</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236EBF"/>
                </a:solidFill>
                <a:effectLst/>
                <a:latin typeface="Consolas" panose="020B0609020204030204" pitchFamily="49" charset="0"/>
              </a:rPr>
              <a:t> np</a:t>
            </a:r>
          </a:p>
          <a:p>
            <a:br>
              <a:rPr lang="en-US" altLang="ja-JP" sz="2400" b="0" dirty="0">
                <a:solidFill>
                  <a:srgbClr val="236EBF"/>
                </a:solidFill>
                <a:effectLst/>
                <a:latin typeface="Consolas" panose="020B0609020204030204" pitchFamily="49" charset="0"/>
              </a:rPr>
            </a:br>
            <a:r>
              <a:rPr lang="en-US" altLang="ja-JP" sz="2400" b="0" dirty="0">
                <a:solidFill>
                  <a:srgbClr val="236EBF"/>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10</a:t>
            </a:r>
            <a:endParaRPr lang="en-US" altLang="ja-JP" sz="2400" b="0" dirty="0">
              <a:solidFill>
                <a:srgbClr val="236EBF"/>
              </a:solidFill>
              <a:effectLst/>
              <a:latin typeface="Consolas" panose="020B0609020204030204" pitchFamily="49" charset="0"/>
            </a:endParaRPr>
          </a:p>
          <a:p>
            <a:r>
              <a:rPr lang="en-US" altLang="ja-JP" sz="2400" b="0" dirty="0" err="1">
                <a:solidFill>
                  <a:srgbClr val="236EBF"/>
                </a:solidFill>
                <a:effectLst/>
                <a:latin typeface="Consolas" panose="020B0609020204030204" pitchFamily="49" charset="0"/>
              </a:rPr>
              <a:t>np.random.seed</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236EBF"/>
                </a:solidFill>
                <a:effectLst/>
                <a:latin typeface="Consolas" panose="020B0609020204030204" pitchFamily="49" charset="0"/>
              </a:rPr>
              <a:t>)</a:t>
            </a:r>
          </a:p>
          <a:p>
            <a:r>
              <a:rPr lang="en-US" altLang="ja-JP" sz="2400" b="0" dirty="0">
                <a:solidFill>
                  <a:srgbClr val="0991B6"/>
                </a:solidFill>
                <a:effectLst/>
                <a:latin typeface="Consolas" panose="020B0609020204030204" pitchFamily="49" charset="0"/>
              </a:rPr>
              <a:t>for</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236EBF"/>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10</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x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i</a:t>
            </a:r>
            <a:r>
              <a:rPr lang="en-US" altLang="ja-JP" sz="2400" b="0" dirty="0">
                <a:solidFill>
                  <a:srgbClr val="236EBF"/>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0.5</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np.zeros</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np.exp</a:t>
            </a:r>
            <a:r>
              <a:rPr lang="en-US" altLang="ja-JP" sz="2400" b="0" dirty="0">
                <a:solidFill>
                  <a:srgbClr val="236EBF"/>
                </a:solidFill>
                <a:effectLst/>
                <a:latin typeface="Consolas" panose="020B0609020204030204" pitchFamily="49" charset="0"/>
              </a:rPr>
              <a:t>(</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3</a:t>
            </a:r>
            <a:r>
              <a:rPr lang="en-US" altLang="ja-JP" sz="2400" b="0" dirty="0">
                <a:solidFill>
                  <a:srgbClr val="236EBF"/>
                </a:solidFill>
                <a:effectLst/>
                <a:latin typeface="Consolas" panose="020B0609020204030204" pitchFamily="49" charset="0"/>
              </a:rPr>
              <a:t>)</a:t>
            </a:r>
          </a:p>
          <a:p>
            <a:r>
              <a:rPr lang="en-US" altLang="ja-JP" sz="2400" b="0" dirty="0">
                <a:solidFill>
                  <a:srgbClr val="236EBF"/>
                </a:solidFill>
                <a:effectLst/>
                <a:latin typeface="Consolas" panose="020B0609020204030204" pitchFamily="49" charset="0"/>
              </a:rPr>
              <a:t>    d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np.random.randn</a:t>
            </a:r>
            <a:r>
              <a:rPr lang="en-US" altLang="ja-JP" sz="2400" b="0" dirty="0">
                <a:solidFill>
                  <a:srgbClr val="236EBF"/>
                </a:solidFill>
                <a:effectLst/>
                <a:latin typeface="Consolas" panose="020B0609020204030204" pitchFamily="49" charset="0"/>
              </a:rPr>
              <a:t>(N)</a:t>
            </a:r>
            <a:r>
              <a:rPr lang="en-US" altLang="ja-JP" sz="2400" b="0" dirty="0">
                <a:solidFill>
                  <a:srgbClr val="7B30D0"/>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0.1</a:t>
            </a:r>
            <a:endParaRPr lang="en-US" altLang="ja-JP" sz="2400" b="0" dirty="0">
              <a:solidFill>
                <a:srgbClr val="236EBF"/>
              </a:solidFill>
              <a:effectLst/>
              <a:latin typeface="Consolas" panose="020B0609020204030204" pitchFamily="49" charset="0"/>
            </a:endParaRPr>
          </a:p>
          <a:p>
            <a:r>
              <a:rPr lang="en-US" altLang="ja-JP" sz="2400" b="0" dirty="0">
                <a:solidFill>
                  <a:srgbClr val="236EBF"/>
                </a:solidFill>
                <a:effectLst/>
                <a:latin typeface="Consolas" panose="020B0609020204030204" pitchFamily="49" charset="0"/>
              </a:rPr>
              <a:t>    y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np.average</a:t>
            </a:r>
            <a:r>
              <a:rPr lang="en-US" altLang="ja-JP" sz="2400" b="0" dirty="0">
                <a:solidFill>
                  <a:srgbClr val="236EBF"/>
                </a:solidFill>
                <a:effectLst/>
                <a:latin typeface="Consolas" panose="020B0609020204030204" pitchFamily="49" charset="0"/>
              </a:rPr>
              <a:t>(d)</a:t>
            </a:r>
          </a:p>
          <a:p>
            <a:r>
              <a:rPr lang="en-US" altLang="ja-JP" sz="2400" b="0" dirty="0">
                <a:solidFill>
                  <a:srgbClr val="236EBF"/>
                </a:solidFill>
                <a:effectLst/>
                <a:latin typeface="Consolas" panose="020B0609020204030204" pitchFamily="49" charset="0"/>
              </a:rPr>
              <a:t>    e </a:t>
            </a:r>
            <a:r>
              <a:rPr lang="en-US" altLang="ja-JP" sz="2400" b="0" dirty="0">
                <a:solidFill>
                  <a:srgbClr val="7B30D0"/>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 </a:t>
            </a:r>
            <a:r>
              <a:rPr lang="en-US" altLang="ja-JP" sz="2400" b="0" dirty="0" err="1">
                <a:solidFill>
                  <a:srgbClr val="236EBF"/>
                </a:solidFill>
                <a:effectLst/>
                <a:latin typeface="Consolas" panose="020B0609020204030204" pitchFamily="49" charset="0"/>
              </a:rPr>
              <a:t>np.std</a:t>
            </a:r>
            <a:r>
              <a:rPr lang="en-US" altLang="ja-JP" sz="2400" b="0" dirty="0">
                <a:solidFill>
                  <a:srgbClr val="236EBF"/>
                </a:solidFill>
                <a:effectLst/>
                <a:latin typeface="Consolas" panose="020B0609020204030204" pitchFamily="49" charset="0"/>
              </a:rPr>
              <a:t>(d)</a:t>
            </a:r>
            <a:r>
              <a:rPr lang="en-US" altLang="ja-JP" sz="2400" b="0" dirty="0">
                <a:solidFill>
                  <a:srgbClr val="7B30D0"/>
                </a:solidFill>
                <a:effectLst/>
                <a:latin typeface="Consolas" panose="020B0609020204030204" pitchFamily="49" charset="0"/>
              </a:rPr>
              <a:t>/</a:t>
            </a:r>
            <a:r>
              <a:rPr lang="en-US" altLang="ja-JP" sz="2400" b="0" dirty="0" err="1">
                <a:solidFill>
                  <a:srgbClr val="236EBF"/>
                </a:solidFill>
                <a:effectLst/>
                <a:latin typeface="Consolas" panose="020B0609020204030204" pitchFamily="49" charset="0"/>
              </a:rPr>
              <a:t>np.sqrt</a:t>
            </a:r>
            <a:r>
              <a:rPr lang="en-US" altLang="ja-JP" sz="2400" b="0" dirty="0">
                <a:solidFill>
                  <a:srgbClr val="236EBF"/>
                </a:solidFill>
                <a:effectLst/>
                <a:latin typeface="Consolas" panose="020B0609020204030204" pitchFamily="49" charset="0"/>
              </a:rPr>
              <a:t>(N)</a:t>
            </a:r>
          </a:p>
          <a:p>
            <a:r>
              <a:rPr lang="en-US" altLang="ja-JP" sz="2400" b="0" dirty="0">
                <a:solidFill>
                  <a:srgbClr val="236EBF"/>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236EBF"/>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x</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y</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236EBF"/>
                </a:solidFill>
                <a:effectLst/>
                <a:latin typeface="Consolas" panose="020B0609020204030204" pitchFamily="49" charset="0"/>
              </a:rPr>
              <a:t>)</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578F4E-7B30-4781-8215-3B867999B799}"/>
                  </a:ext>
                </a:extLst>
              </p:cNvPr>
              <p:cNvSpPr txBox="1"/>
              <p:nvPr/>
            </p:nvSpPr>
            <p:spPr>
              <a:xfrm>
                <a:off x="1763688" y="5517232"/>
                <a:ext cx="2093137" cy="1140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sub>
                      </m:sSub>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𝜎</m:t>
                          </m:r>
                        </m:num>
                        <m:den>
                          <m:rad>
                            <m:radPr>
                              <m:degHide m:val="on"/>
                              <m:ctrlPr>
                                <a:rPr kumimoji="1" lang="en-US" altLang="ja-JP" sz="3600" b="0" i="1" smtClean="0">
                                  <a:latin typeface="Cambria Math" panose="02040503050406030204" pitchFamily="18" charset="0"/>
                                </a:rPr>
                              </m:ctrlPr>
                            </m:radPr>
                            <m:deg/>
                            <m:e>
                              <m:r>
                                <a:rPr kumimoji="1" lang="en-US" altLang="ja-JP" sz="3600" b="0" i="1" smtClean="0">
                                  <a:latin typeface="Cambria Math" panose="02040503050406030204" pitchFamily="18" charset="0"/>
                                </a:rPr>
                                <m:t>𝑁</m:t>
                              </m:r>
                            </m:e>
                          </m:rad>
                        </m:den>
                      </m:f>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97578F4E-7B30-4781-8215-3B867999B799}"/>
                  </a:ext>
                </a:extLst>
              </p:cNvPr>
              <p:cNvSpPr txBox="1">
                <a:spLocks noRot="1" noChangeAspect="1" noMove="1" noResize="1" noEditPoints="1" noAdjustHandles="1" noChangeArrowheads="1" noChangeShapeType="1" noTextEdit="1"/>
              </p:cNvSpPr>
              <p:nvPr/>
            </p:nvSpPr>
            <p:spPr>
              <a:xfrm>
                <a:off x="1763688" y="5517232"/>
                <a:ext cx="2093137" cy="1140890"/>
              </a:xfrm>
              <a:prstGeom prst="rect">
                <a:avLst/>
              </a:prstGeom>
              <a:blipFill>
                <a:blip r:embed="rId2"/>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404FCFC-1A71-4CE5-8D19-C1FF89D84076}"/>
              </a:ext>
            </a:extLst>
          </p:cNvPr>
          <p:cNvSpPr/>
          <p:nvPr/>
        </p:nvSpPr>
        <p:spPr>
          <a:xfrm>
            <a:off x="827584" y="4653136"/>
            <a:ext cx="4320480" cy="432048"/>
          </a:xfrm>
          <a:prstGeom prst="round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6268599-9462-450E-B15D-A3C7679A0AC8}"/>
              </a:ext>
            </a:extLst>
          </p:cNvPr>
          <p:cNvSpPr txBox="1"/>
          <p:nvPr/>
        </p:nvSpPr>
        <p:spPr>
          <a:xfrm>
            <a:off x="5580112" y="2924944"/>
            <a:ext cx="2954655" cy="461665"/>
          </a:xfrm>
          <a:prstGeom prst="rect">
            <a:avLst/>
          </a:prstGeom>
          <a:solidFill>
            <a:schemeClr val="bg1"/>
          </a:solidFill>
          <a:ln>
            <a:solidFill>
              <a:schemeClr val="tx1"/>
            </a:solidFill>
          </a:ln>
        </p:spPr>
        <p:txBody>
          <a:bodyPr wrap="none" rtlCol="0">
            <a:spAutoFit/>
          </a:bodyPr>
          <a:lstStyle/>
          <a:p>
            <a:r>
              <a:rPr lang="ja-JP" altLang="en-US" sz="2400" dirty="0"/>
              <a:t>これが正しいコード</a:t>
            </a:r>
            <a:endParaRPr kumimoji="1" lang="ja-JP" altLang="en-US" sz="2400" dirty="0"/>
          </a:p>
        </p:txBody>
      </p:sp>
      <p:cxnSp>
        <p:nvCxnSpPr>
          <p:cNvPr id="11" name="コネクタ: カギ線 10">
            <a:extLst>
              <a:ext uri="{FF2B5EF4-FFF2-40B4-BE49-F238E27FC236}">
                <a16:creationId xmlns:a16="http://schemas.microsoft.com/office/drawing/2014/main" id="{0179A95C-DD03-4ABD-8BA1-7082EE480B8E}"/>
              </a:ext>
            </a:extLst>
          </p:cNvPr>
          <p:cNvCxnSpPr>
            <a:stCxn id="9" idx="2"/>
          </p:cNvCxnSpPr>
          <p:nvPr/>
        </p:nvCxnSpPr>
        <p:spPr>
          <a:xfrm rot="5400000">
            <a:off x="5361477" y="3173196"/>
            <a:ext cx="1482551" cy="190937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017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4DBE78F-7CDC-4998-852C-F20B8C9839CA}"/>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B2B10D28-CE6F-4C11-819E-942A04C635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1268760"/>
            <a:ext cx="6096000" cy="4572000"/>
          </a:xfrm>
          <a:prstGeom prst="rect">
            <a:avLst/>
          </a:prstGeom>
        </p:spPr>
      </p:pic>
      <p:sp>
        <p:nvSpPr>
          <p:cNvPr id="6" name="四角形: 角を丸くする 5">
            <a:extLst>
              <a:ext uri="{FF2B5EF4-FFF2-40B4-BE49-F238E27FC236}">
                <a16:creationId xmlns:a16="http://schemas.microsoft.com/office/drawing/2014/main" id="{1CA83297-BF77-405F-A31D-EF7850B9EDD1}"/>
              </a:ext>
            </a:extLst>
          </p:cNvPr>
          <p:cNvSpPr/>
          <p:nvPr/>
        </p:nvSpPr>
        <p:spPr>
          <a:xfrm>
            <a:off x="4283968" y="4365104"/>
            <a:ext cx="576064" cy="504056"/>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70818BF-946F-4DD6-90CF-99D35D079B15}"/>
              </a:ext>
            </a:extLst>
          </p:cNvPr>
          <p:cNvSpPr txBox="1"/>
          <p:nvPr/>
        </p:nvSpPr>
        <p:spPr>
          <a:xfrm>
            <a:off x="4211960" y="2708920"/>
            <a:ext cx="4493538" cy="461665"/>
          </a:xfrm>
          <a:prstGeom prst="rect">
            <a:avLst/>
          </a:prstGeom>
          <a:solidFill>
            <a:schemeClr val="bg1"/>
          </a:solidFill>
          <a:ln>
            <a:solidFill>
              <a:schemeClr val="tx1"/>
            </a:solidFill>
          </a:ln>
        </p:spPr>
        <p:txBody>
          <a:bodyPr wrap="none" rtlCol="0">
            <a:spAutoFit/>
          </a:bodyPr>
          <a:lstStyle/>
          <a:p>
            <a:r>
              <a:rPr lang="ja-JP" altLang="en-US" sz="2400" dirty="0"/>
              <a:t>線から外れているデータがある</a:t>
            </a:r>
            <a:endParaRPr kumimoji="1" lang="ja-JP" altLang="en-US" sz="2400" dirty="0"/>
          </a:p>
        </p:txBody>
      </p:sp>
      <p:cxnSp>
        <p:nvCxnSpPr>
          <p:cNvPr id="9" name="コネクタ: カギ線 8">
            <a:extLst>
              <a:ext uri="{FF2B5EF4-FFF2-40B4-BE49-F238E27FC236}">
                <a16:creationId xmlns:a16="http://schemas.microsoft.com/office/drawing/2014/main" id="{6593BBE2-A672-41C1-AC8A-2F67836037C3}"/>
              </a:ext>
            </a:extLst>
          </p:cNvPr>
          <p:cNvCxnSpPr>
            <a:cxnSpLocks/>
            <a:stCxn id="7" idx="2"/>
            <a:endCxn id="6" idx="3"/>
          </p:cNvCxnSpPr>
          <p:nvPr/>
        </p:nvCxnSpPr>
        <p:spPr>
          <a:xfrm rot="5400000">
            <a:off x="4936108" y="3094510"/>
            <a:ext cx="1446547" cy="159869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6EC3FC9-2412-496F-A171-7E3F89C5E991}"/>
              </a:ext>
            </a:extLst>
          </p:cNvPr>
          <p:cNvSpPr txBox="1"/>
          <p:nvPr/>
        </p:nvSpPr>
        <p:spPr>
          <a:xfrm>
            <a:off x="251520" y="6165304"/>
            <a:ext cx="8050602" cy="461665"/>
          </a:xfrm>
          <a:prstGeom prst="rect">
            <a:avLst/>
          </a:prstGeom>
          <a:noFill/>
        </p:spPr>
        <p:txBody>
          <a:bodyPr wrap="none" rtlCol="0">
            <a:spAutoFit/>
          </a:bodyPr>
          <a:lstStyle/>
          <a:p>
            <a:r>
              <a:rPr kumimoji="1" lang="en-US" altLang="ja-JP" sz="2400" dirty="0"/>
              <a:t>1</a:t>
            </a:r>
            <a:r>
              <a:rPr kumimoji="1" lang="ja-JP" altLang="en-US" sz="2400" dirty="0"/>
              <a:t>シグマの範囲なら「外れているデータ」がないと不自然</a:t>
            </a:r>
          </a:p>
        </p:txBody>
      </p:sp>
    </p:spTree>
    <p:extLst>
      <p:ext uri="{BB962C8B-B14F-4D97-AF65-F5344CB8AC3E}">
        <p14:creationId xmlns:p14="http://schemas.microsoft.com/office/powerpoint/2010/main" val="2444983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E10E35-9CC1-429A-AC3B-9B62223DF1EC}"/>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3" name="テキスト ボックス 2">
            <a:extLst>
              <a:ext uri="{FF2B5EF4-FFF2-40B4-BE49-F238E27FC236}">
                <a16:creationId xmlns:a16="http://schemas.microsoft.com/office/drawing/2014/main" id="{568D3C1F-5BDF-45BE-96FF-8F205ED5A773}"/>
              </a:ext>
            </a:extLst>
          </p:cNvPr>
          <p:cNvSpPr txBox="1"/>
          <p:nvPr/>
        </p:nvSpPr>
        <p:spPr>
          <a:xfrm>
            <a:off x="251520" y="980728"/>
            <a:ext cx="6848350" cy="523220"/>
          </a:xfrm>
          <a:prstGeom prst="rect">
            <a:avLst/>
          </a:prstGeom>
          <a:noFill/>
        </p:spPr>
        <p:txBody>
          <a:bodyPr wrap="none" rtlCol="0">
            <a:spAutoFit/>
          </a:bodyPr>
          <a:lstStyle/>
          <a:p>
            <a:r>
              <a:rPr lang="ja-JP" altLang="en-US" sz="2800" dirty="0"/>
              <a:t>ある観測値のサンプル数</a:t>
            </a:r>
            <a:r>
              <a:rPr lang="en-US" altLang="ja-JP" sz="2800" dirty="0"/>
              <a:t>n</a:t>
            </a:r>
            <a:r>
              <a:rPr lang="ja-JP" altLang="en-US" sz="2800" dirty="0"/>
              <a:t>依存性のグラフ</a:t>
            </a:r>
            <a:endParaRPr kumimoji="1" lang="ja-JP" altLang="en-US" sz="2800" dirty="0"/>
          </a:p>
        </p:txBody>
      </p:sp>
      <p:pic>
        <p:nvPicPr>
          <p:cNvPr id="4" name="図 3">
            <a:extLst>
              <a:ext uri="{FF2B5EF4-FFF2-40B4-BE49-F238E27FC236}">
                <a16:creationId xmlns:a16="http://schemas.microsoft.com/office/drawing/2014/main" id="{5D4B5499-77B4-4AB3-B721-37EE7E42CCD2}"/>
              </a:ext>
            </a:extLst>
          </p:cNvPr>
          <p:cNvPicPr>
            <a:picLocks noChangeAspect="1"/>
          </p:cNvPicPr>
          <p:nvPr/>
        </p:nvPicPr>
        <p:blipFill>
          <a:blip r:embed="rId2"/>
          <a:stretch>
            <a:fillRect/>
          </a:stretch>
        </p:blipFill>
        <p:spPr>
          <a:xfrm>
            <a:off x="179512" y="5949280"/>
            <a:ext cx="835040" cy="835040"/>
          </a:xfrm>
          <a:prstGeom prst="rect">
            <a:avLst/>
          </a:prstGeom>
        </p:spPr>
      </p:pic>
      <p:pic>
        <p:nvPicPr>
          <p:cNvPr id="6" name="図 5">
            <a:extLst>
              <a:ext uri="{FF2B5EF4-FFF2-40B4-BE49-F238E27FC236}">
                <a16:creationId xmlns:a16="http://schemas.microsoft.com/office/drawing/2014/main" id="{F5D2DBE5-9B32-49D6-B0B1-7728082C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9632" y="1628800"/>
            <a:ext cx="5616624" cy="4212468"/>
          </a:xfrm>
          <a:prstGeom prst="rect">
            <a:avLst/>
          </a:prstGeom>
        </p:spPr>
      </p:pic>
      <p:sp>
        <p:nvSpPr>
          <p:cNvPr id="7" name="テキスト ボックス 6">
            <a:extLst>
              <a:ext uri="{FF2B5EF4-FFF2-40B4-BE49-F238E27FC236}">
                <a16:creationId xmlns:a16="http://schemas.microsoft.com/office/drawing/2014/main" id="{5FEF8F05-A657-4656-9614-B48A8066F739}"/>
              </a:ext>
            </a:extLst>
          </p:cNvPr>
          <p:cNvSpPr txBox="1"/>
          <p:nvPr/>
        </p:nvSpPr>
        <p:spPr>
          <a:xfrm>
            <a:off x="1115616" y="6021288"/>
            <a:ext cx="6878806" cy="646331"/>
          </a:xfrm>
          <a:prstGeom prst="rect">
            <a:avLst/>
          </a:prstGeom>
          <a:noFill/>
        </p:spPr>
        <p:txBody>
          <a:bodyPr wrap="none" rtlCol="0">
            <a:spAutoFit/>
          </a:bodyPr>
          <a:lstStyle/>
          <a:p>
            <a:r>
              <a:rPr kumimoji="1" lang="ja-JP" altLang="en-US" dirty="0"/>
              <a:t>サンプル数が増えると収束し、かつエラーバーが小さくなる</a:t>
            </a:r>
            <a:r>
              <a:rPr lang="ja-JP" altLang="en-US" dirty="0"/>
              <a:t>のは</a:t>
            </a:r>
            <a:endParaRPr lang="en-US" altLang="ja-JP" dirty="0"/>
          </a:p>
          <a:p>
            <a:r>
              <a:rPr kumimoji="1" lang="ja-JP" altLang="en-US" dirty="0"/>
              <a:t>もっともらしいが・・・？</a:t>
            </a:r>
          </a:p>
        </p:txBody>
      </p:sp>
    </p:spTree>
    <p:extLst>
      <p:ext uri="{BB962C8B-B14F-4D97-AF65-F5344CB8AC3E}">
        <p14:creationId xmlns:p14="http://schemas.microsoft.com/office/powerpoint/2010/main" val="3479356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B296AF-E277-4FDD-B790-0EE594393D99}"/>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pic>
        <p:nvPicPr>
          <p:cNvPr id="4" name="図 3">
            <a:extLst>
              <a:ext uri="{FF2B5EF4-FFF2-40B4-BE49-F238E27FC236}">
                <a16:creationId xmlns:a16="http://schemas.microsoft.com/office/drawing/2014/main" id="{2F020026-AB7C-4A78-B12B-2C0D8D578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 y="1035958"/>
            <a:ext cx="6096000" cy="4572000"/>
          </a:xfrm>
          <a:prstGeom prst="rect">
            <a:avLst/>
          </a:prstGeom>
        </p:spPr>
      </p:pic>
      <p:sp>
        <p:nvSpPr>
          <p:cNvPr id="5" name="四角形: 角を丸くする 4">
            <a:extLst>
              <a:ext uri="{FF2B5EF4-FFF2-40B4-BE49-F238E27FC236}">
                <a16:creationId xmlns:a16="http://schemas.microsoft.com/office/drawing/2014/main" id="{4359D889-4DF5-4EA7-81AA-7360B30B124B}"/>
              </a:ext>
            </a:extLst>
          </p:cNvPr>
          <p:cNvSpPr/>
          <p:nvPr/>
        </p:nvSpPr>
        <p:spPr>
          <a:xfrm>
            <a:off x="1082060" y="2116078"/>
            <a:ext cx="2376264" cy="288032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C1ED8B0-6E6F-41AC-9864-472CE1C4DD4B}"/>
              </a:ext>
            </a:extLst>
          </p:cNvPr>
          <p:cNvSpPr txBox="1"/>
          <p:nvPr/>
        </p:nvSpPr>
        <p:spPr>
          <a:xfrm>
            <a:off x="4572000" y="3140968"/>
            <a:ext cx="4185761" cy="830997"/>
          </a:xfrm>
          <a:prstGeom prst="rect">
            <a:avLst/>
          </a:prstGeom>
          <a:solidFill>
            <a:schemeClr val="bg1"/>
          </a:solidFill>
          <a:ln>
            <a:solidFill>
              <a:schemeClr val="tx1"/>
            </a:solidFill>
          </a:ln>
        </p:spPr>
        <p:txBody>
          <a:bodyPr wrap="none" rtlCol="0">
            <a:spAutoFit/>
          </a:bodyPr>
          <a:lstStyle/>
          <a:p>
            <a:r>
              <a:rPr lang="ja-JP" altLang="en-US" sz="2400" dirty="0"/>
              <a:t>「同じ側」に外れてることが</a:t>
            </a:r>
            <a:endParaRPr lang="en-US" altLang="ja-JP" sz="2400" dirty="0"/>
          </a:p>
          <a:p>
            <a:r>
              <a:rPr kumimoji="1" lang="ja-JP" altLang="en-US" sz="2400" dirty="0"/>
              <a:t>続いている</a:t>
            </a:r>
          </a:p>
        </p:txBody>
      </p:sp>
      <p:cxnSp>
        <p:nvCxnSpPr>
          <p:cNvPr id="8" name="直線矢印コネクタ 7">
            <a:extLst>
              <a:ext uri="{FF2B5EF4-FFF2-40B4-BE49-F238E27FC236}">
                <a16:creationId xmlns:a16="http://schemas.microsoft.com/office/drawing/2014/main" id="{0B46CF87-B99E-42EC-8359-C793214D9D9F}"/>
              </a:ext>
            </a:extLst>
          </p:cNvPr>
          <p:cNvCxnSpPr>
            <a:cxnSpLocks/>
            <a:endCxn id="5" idx="3"/>
          </p:cNvCxnSpPr>
          <p:nvPr/>
        </p:nvCxnSpPr>
        <p:spPr>
          <a:xfrm flipH="1">
            <a:off x="3458324" y="3539689"/>
            <a:ext cx="1080120" cy="1654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26D8032-83F5-4155-99C7-BF321DC21A69}"/>
              </a:ext>
            </a:extLst>
          </p:cNvPr>
          <p:cNvSpPr txBox="1"/>
          <p:nvPr/>
        </p:nvSpPr>
        <p:spPr>
          <a:xfrm>
            <a:off x="251520" y="6021288"/>
            <a:ext cx="8186857" cy="461665"/>
          </a:xfrm>
          <a:prstGeom prst="rect">
            <a:avLst/>
          </a:prstGeom>
          <a:noFill/>
        </p:spPr>
        <p:txBody>
          <a:bodyPr wrap="none" rtlCol="0">
            <a:spAutoFit/>
          </a:bodyPr>
          <a:lstStyle/>
          <a:p>
            <a:r>
              <a:rPr kumimoji="1" lang="ja-JP" altLang="en-US" sz="2400" dirty="0"/>
              <a:t>各データ点が独立なら、「真の値」の両側にばらつくはず</a:t>
            </a:r>
          </a:p>
        </p:txBody>
      </p:sp>
      <p:grpSp>
        <p:nvGrpSpPr>
          <p:cNvPr id="15" name="グループ化 14">
            <a:extLst>
              <a:ext uri="{FF2B5EF4-FFF2-40B4-BE49-F238E27FC236}">
                <a16:creationId xmlns:a16="http://schemas.microsoft.com/office/drawing/2014/main" id="{70682A0B-91EB-4F0B-B41C-7EECAFDA50FB}"/>
              </a:ext>
            </a:extLst>
          </p:cNvPr>
          <p:cNvGrpSpPr/>
          <p:nvPr/>
        </p:nvGrpSpPr>
        <p:grpSpPr>
          <a:xfrm>
            <a:off x="5868144" y="1556792"/>
            <a:ext cx="3159135" cy="830997"/>
            <a:chOff x="7308304" y="1556792"/>
            <a:chExt cx="3159135" cy="830997"/>
          </a:xfrm>
        </p:grpSpPr>
        <p:sp>
          <p:nvSpPr>
            <p:cNvPr id="11" name="テキスト ボックス 10">
              <a:extLst>
                <a:ext uri="{FF2B5EF4-FFF2-40B4-BE49-F238E27FC236}">
                  <a16:creationId xmlns:a16="http://schemas.microsoft.com/office/drawing/2014/main" id="{956CF984-3CCC-4D5F-88DD-036B75C6CE8F}"/>
                </a:ext>
              </a:extLst>
            </p:cNvPr>
            <p:cNvSpPr txBox="1"/>
            <p:nvPr/>
          </p:nvSpPr>
          <p:spPr>
            <a:xfrm>
              <a:off x="7820561" y="1556792"/>
              <a:ext cx="2646878" cy="830997"/>
            </a:xfrm>
            <a:prstGeom prst="rect">
              <a:avLst/>
            </a:prstGeom>
            <a:solidFill>
              <a:schemeClr val="bg1"/>
            </a:solidFill>
            <a:ln>
              <a:solidFill>
                <a:schemeClr val="tx1"/>
              </a:solidFill>
            </a:ln>
          </p:spPr>
          <p:txBody>
            <a:bodyPr wrap="none" rtlCol="0">
              <a:spAutoFit/>
            </a:bodyPr>
            <a:lstStyle/>
            <a:p>
              <a:r>
                <a:rPr kumimoji="1" lang="ja-JP" altLang="en-US" sz="2400" dirty="0"/>
                <a:t>「真の値」はこの</a:t>
              </a:r>
              <a:endParaRPr kumimoji="1" lang="en-US" altLang="ja-JP" sz="2400" dirty="0"/>
            </a:p>
            <a:p>
              <a:r>
                <a:rPr kumimoji="1" lang="ja-JP" altLang="en-US" sz="2400" dirty="0"/>
                <a:t>あたりに</a:t>
              </a:r>
              <a:r>
                <a:rPr lang="ja-JP" altLang="en-US" sz="2400" dirty="0"/>
                <a:t>ありそう</a:t>
              </a:r>
              <a:endParaRPr kumimoji="1" lang="ja-JP" altLang="en-US" sz="2400" dirty="0"/>
            </a:p>
          </p:txBody>
        </p:sp>
        <p:cxnSp>
          <p:nvCxnSpPr>
            <p:cNvPr id="13" name="直線矢印コネクタ 12">
              <a:extLst>
                <a:ext uri="{FF2B5EF4-FFF2-40B4-BE49-F238E27FC236}">
                  <a16:creationId xmlns:a16="http://schemas.microsoft.com/office/drawing/2014/main" id="{43F2BA16-3F82-4C03-88D5-4B3D1466D291}"/>
                </a:ext>
              </a:extLst>
            </p:cNvPr>
            <p:cNvCxnSpPr>
              <a:cxnSpLocks/>
              <a:stCxn id="11" idx="1"/>
            </p:cNvCxnSpPr>
            <p:nvPr/>
          </p:nvCxnSpPr>
          <p:spPr>
            <a:xfrm flipH="1">
              <a:off x="7308304" y="1972291"/>
              <a:ext cx="51225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32960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9157A7D-BBE5-4399-9469-134EEA4395FE}"/>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p:txBody>
      </p:sp>
      <p:sp>
        <p:nvSpPr>
          <p:cNvPr id="4" name="テキスト ボックス 3">
            <a:extLst>
              <a:ext uri="{FF2B5EF4-FFF2-40B4-BE49-F238E27FC236}">
                <a16:creationId xmlns:a16="http://schemas.microsoft.com/office/drawing/2014/main" id="{8D1263AA-5E45-4547-BFA9-53742CD09FED}"/>
              </a:ext>
            </a:extLst>
          </p:cNvPr>
          <p:cNvSpPr txBox="1"/>
          <p:nvPr/>
        </p:nvSpPr>
        <p:spPr>
          <a:xfrm>
            <a:off x="395536" y="1484784"/>
            <a:ext cx="6894512" cy="4154984"/>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d[:n]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テキスト ボックス 4">
            <a:extLst>
              <a:ext uri="{FF2B5EF4-FFF2-40B4-BE49-F238E27FC236}">
                <a16:creationId xmlns:a16="http://schemas.microsoft.com/office/drawing/2014/main" id="{88985037-8531-4A23-9936-B8D37ABC8933}"/>
              </a:ext>
            </a:extLst>
          </p:cNvPr>
          <p:cNvSpPr txBox="1"/>
          <p:nvPr/>
        </p:nvSpPr>
        <p:spPr>
          <a:xfrm>
            <a:off x="539552" y="980728"/>
            <a:ext cx="4801314" cy="461665"/>
          </a:xfrm>
          <a:prstGeom prst="rect">
            <a:avLst/>
          </a:prstGeom>
          <a:noFill/>
        </p:spPr>
        <p:txBody>
          <a:bodyPr wrap="none" rtlCol="0">
            <a:spAutoFit/>
          </a:bodyPr>
          <a:lstStyle/>
          <a:p>
            <a:r>
              <a:rPr kumimoji="1" lang="ja-JP" altLang="en-US" sz="2400" dirty="0"/>
              <a:t>先ほどのデー</a:t>
            </a:r>
            <a:r>
              <a:rPr lang="ja-JP" altLang="en-US" sz="2400" dirty="0"/>
              <a:t>タを生成したコード</a:t>
            </a:r>
            <a:endParaRPr kumimoji="1" lang="ja-JP" altLang="en-US" sz="2400" dirty="0"/>
          </a:p>
        </p:txBody>
      </p:sp>
      <p:sp>
        <p:nvSpPr>
          <p:cNvPr id="7" name="四角形: 角を丸くする 6">
            <a:extLst>
              <a:ext uri="{FF2B5EF4-FFF2-40B4-BE49-F238E27FC236}">
                <a16:creationId xmlns:a16="http://schemas.microsoft.com/office/drawing/2014/main" id="{6813F91C-487E-4663-AF9D-6EB5FBD3AB76}"/>
              </a:ext>
            </a:extLst>
          </p:cNvPr>
          <p:cNvSpPr/>
          <p:nvPr/>
        </p:nvSpPr>
        <p:spPr>
          <a:xfrm>
            <a:off x="323528" y="2996952"/>
            <a:ext cx="4320480"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DDB4ECF-6797-4AF2-B7D1-651F6FD410DE}"/>
              </a:ext>
            </a:extLst>
          </p:cNvPr>
          <p:cNvSpPr txBox="1"/>
          <p:nvPr/>
        </p:nvSpPr>
        <p:spPr>
          <a:xfrm>
            <a:off x="4050808" y="1772816"/>
            <a:ext cx="5109091" cy="830997"/>
          </a:xfrm>
          <a:prstGeom prst="rect">
            <a:avLst/>
          </a:prstGeom>
          <a:solidFill>
            <a:schemeClr val="bg1"/>
          </a:solidFill>
          <a:ln>
            <a:solidFill>
              <a:schemeClr val="tx1"/>
            </a:solidFill>
          </a:ln>
        </p:spPr>
        <p:txBody>
          <a:bodyPr wrap="none" rtlCol="0">
            <a:spAutoFit/>
          </a:bodyPr>
          <a:lstStyle/>
          <a:p>
            <a:r>
              <a:rPr lang="ja-JP" altLang="en-US" sz="2400" dirty="0"/>
              <a:t>先に全データを作成し、</a:t>
            </a:r>
            <a:r>
              <a:rPr kumimoji="1" lang="ja-JP" altLang="en-US" sz="2400" dirty="0"/>
              <a:t>部分配列に</a:t>
            </a:r>
            <a:endParaRPr kumimoji="1" lang="en-US" altLang="ja-JP" sz="2400" dirty="0"/>
          </a:p>
          <a:p>
            <a:r>
              <a:rPr kumimoji="1" lang="ja-JP" altLang="en-US" sz="2400" dirty="0"/>
              <a:t>ついて誤差を計算している</a:t>
            </a:r>
          </a:p>
        </p:txBody>
      </p:sp>
      <p:cxnSp>
        <p:nvCxnSpPr>
          <p:cNvPr id="10" name="コネクタ: カギ線 9">
            <a:extLst>
              <a:ext uri="{FF2B5EF4-FFF2-40B4-BE49-F238E27FC236}">
                <a16:creationId xmlns:a16="http://schemas.microsoft.com/office/drawing/2014/main" id="{3EEA77D3-D7AA-44A8-9C3F-1B0C3D978B64}"/>
              </a:ext>
            </a:extLst>
          </p:cNvPr>
          <p:cNvCxnSpPr>
            <a:cxnSpLocks/>
            <a:stCxn id="8" idx="2"/>
            <a:endCxn id="7" idx="3"/>
          </p:cNvCxnSpPr>
          <p:nvPr/>
        </p:nvCxnSpPr>
        <p:spPr>
          <a:xfrm rot="5400000">
            <a:off x="5320100" y="1927721"/>
            <a:ext cx="609163" cy="196134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855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18A1D0-9B28-41F7-9789-7231CE6D96FD}"/>
              </a:ext>
            </a:extLst>
          </p:cNvPr>
          <p:cNvSpPr>
            <a:spLocks noGrp="1"/>
          </p:cNvSpPr>
          <p:nvPr>
            <p:ph type="body" sz="quarter" idx="10"/>
          </p:nvPr>
        </p:nvSpPr>
        <p:spPr/>
        <p:txBody>
          <a:bodyPr/>
          <a:lstStyle/>
          <a:p>
            <a:r>
              <a:rPr lang="ja-JP" altLang="en-US" dirty="0"/>
              <a:t>おかしいグラフ</a:t>
            </a:r>
            <a:r>
              <a:rPr lang="en-US" altLang="ja-JP" dirty="0"/>
              <a:t>2</a:t>
            </a:r>
            <a:endParaRPr kumimoji="1" lang="ja-JP" altLang="en-US" dirty="0"/>
          </a:p>
          <a:p>
            <a:endParaRPr kumimoji="1" lang="ja-JP" altLang="en-US" dirty="0"/>
          </a:p>
        </p:txBody>
      </p:sp>
      <p:sp>
        <p:nvSpPr>
          <p:cNvPr id="5" name="楕円 4">
            <a:extLst>
              <a:ext uri="{FF2B5EF4-FFF2-40B4-BE49-F238E27FC236}">
                <a16:creationId xmlns:a16="http://schemas.microsoft.com/office/drawing/2014/main" id="{EA45785F-A725-4A90-95DD-5C53962A8FFF}"/>
              </a:ext>
            </a:extLst>
          </p:cNvPr>
          <p:cNvSpPr/>
          <p:nvPr/>
        </p:nvSpPr>
        <p:spPr>
          <a:xfrm>
            <a:off x="53955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2B0D52AB-034D-4B2B-BB4D-EAD14223AD74}"/>
              </a:ext>
            </a:extLst>
          </p:cNvPr>
          <p:cNvSpPr/>
          <p:nvPr/>
        </p:nvSpPr>
        <p:spPr>
          <a:xfrm>
            <a:off x="125963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ABAF9A29-A5C9-4C22-80EE-82007BA0D3F4}"/>
              </a:ext>
            </a:extLst>
          </p:cNvPr>
          <p:cNvSpPr/>
          <p:nvPr/>
        </p:nvSpPr>
        <p:spPr>
          <a:xfrm>
            <a:off x="197971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1A3CDA1A-FE19-4CC0-9868-E42C31D25F99}"/>
              </a:ext>
            </a:extLst>
          </p:cNvPr>
          <p:cNvSpPr/>
          <p:nvPr/>
        </p:nvSpPr>
        <p:spPr>
          <a:xfrm>
            <a:off x="2699792" y="1268760"/>
            <a:ext cx="432048" cy="432048"/>
          </a:xfrm>
          <a:prstGeom prst="ellipse">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02AD4347-E216-45C0-94A3-2DD6EA971511}"/>
              </a:ext>
            </a:extLst>
          </p:cNvPr>
          <p:cNvSpPr/>
          <p:nvPr/>
        </p:nvSpPr>
        <p:spPr>
          <a:xfrm>
            <a:off x="341987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19D5CF6A-B62E-4FFC-9C34-68D5BF1CA810}"/>
              </a:ext>
            </a:extLst>
          </p:cNvPr>
          <p:cNvSpPr/>
          <p:nvPr/>
        </p:nvSpPr>
        <p:spPr>
          <a:xfrm>
            <a:off x="413995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5A9C28-450E-4DD2-9D72-C3AA1ED1977F}"/>
              </a:ext>
            </a:extLst>
          </p:cNvPr>
          <p:cNvSpPr/>
          <p:nvPr/>
        </p:nvSpPr>
        <p:spPr>
          <a:xfrm>
            <a:off x="486003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ED210E3-C861-489A-B7F1-0BE0CCDAD72F}"/>
              </a:ext>
            </a:extLst>
          </p:cNvPr>
          <p:cNvSpPr/>
          <p:nvPr/>
        </p:nvSpPr>
        <p:spPr>
          <a:xfrm>
            <a:off x="5580112" y="1268760"/>
            <a:ext cx="432048" cy="432048"/>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EF2E7825-C44B-4C62-9F39-CCBEED25BF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2132856"/>
            <a:ext cx="5711957" cy="4283968"/>
          </a:xfrm>
          <a:prstGeom prst="rect">
            <a:avLst/>
          </a:prstGeom>
        </p:spPr>
      </p:pic>
      <p:sp>
        <p:nvSpPr>
          <p:cNvPr id="14" name="四角形: 角を丸くする 13">
            <a:extLst>
              <a:ext uri="{FF2B5EF4-FFF2-40B4-BE49-F238E27FC236}">
                <a16:creationId xmlns:a16="http://schemas.microsoft.com/office/drawing/2014/main" id="{4170D229-169A-4AAB-930E-C2569E2C77BB}"/>
              </a:ext>
            </a:extLst>
          </p:cNvPr>
          <p:cNvSpPr/>
          <p:nvPr/>
        </p:nvSpPr>
        <p:spPr>
          <a:xfrm>
            <a:off x="395536" y="1124744"/>
            <a:ext cx="2808312" cy="720080"/>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8776796F-BDFA-4115-8E3E-664CD2E44B4E}"/>
              </a:ext>
            </a:extLst>
          </p:cNvPr>
          <p:cNvSpPr/>
          <p:nvPr/>
        </p:nvSpPr>
        <p:spPr>
          <a:xfrm>
            <a:off x="2123728" y="3284984"/>
            <a:ext cx="360040" cy="1728192"/>
          </a:xfrm>
          <a:prstGeom prst="roundRect">
            <a:avLst>
              <a:gd name="adj" fmla="val 29981"/>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BAD6C87E-7B07-4AEC-BCB1-AB3CE8312700}"/>
              </a:ext>
            </a:extLst>
          </p:cNvPr>
          <p:cNvSpPr/>
          <p:nvPr/>
        </p:nvSpPr>
        <p:spPr>
          <a:xfrm>
            <a:off x="2699792" y="3140968"/>
            <a:ext cx="360040" cy="1296144"/>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四角形: 角を丸くする 17">
            <a:extLst>
              <a:ext uri="{FF2B5EF4-FFF2-40B4-BE49-F238E27FC236}">
                <a16:creationId xmlns:a16="http://schemas.microsoft.com/office/drawing/2014/main" id="{AB7804BD-98D6-42DF-8007-762A7548F062}"/>
              </a:ext>
            </a:extLst>
          </p:cNvPr>
          <p:cNvSpPr/>
          <p:nvPr/>
        </p:nvSpPr>
        <p:spPr>
          <a:xfrm>
            <a:off x="323528" y="1052736"/>
            <a:ext cx="5904656" cy="864096"/>
          </a:xfrm>
          <a:prstGeom prst="roundRect">
            <a:avLst>
              <a:gd name="adj" fmla="val 29981"/>
            </a:avLst>
          </a:prstGeom>
          <a:noFill/>
          <a:ln>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コネクタ: カギ線 19">
            <a:extLst>
              <a:ext uri="{FF2B5EF4-FFF2-40B4-BE49-F238E27FC236}">
                <a16:creationId xmlns:a16="http://schemas.microsoft.com/office/drawing/2014/main" id="{A01C1C27-E4FB-4A2C-B39C-ECA735180D04}"/>
              </a:ext>
            </a:extLst>
          </p:cNvPr>
          <p:cNvCxnSpPr>
            <a:stCxn id="18" idx="2"/>
            <a:endCxn id="17" idx="0"/>
          </p:cNvCxnSpPr>
          <p:nvPr/>
        </p:nvCxnSpPr>
        <p:spPr>
          <a:xfrm rot="5400000">
            <a:off x="2465766" y="2330878"/>
            <a:ext cx="1224136" cy="39604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438E661-536D-43E8-9F7A-C422DFC05BEB}"/>
              </a:ext>
            </a:extLst>
          </p:cNvPr>
          <p:cNvCxnSpPr>
            <a:stCxn id="14" idx="2"/>
            <a:endCxn id="16" idx="1"/>
          </p:cNvCxnSpPr>
          <p:nvPr/>
        </p:nvCxnSpPr>
        <p:spPr>
          <a:xfrm rot="16200000" flipH="1">
            <a:off x="809582" y="2834934"/>
            <a:ext cx="2304256" cy="32403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083AF7BC-C4E1-410F-BD7E-4B253359D7B3}"/>
              </a:ext>
            </a:extLst>
          </p:cNvPr>
          <p:cNvSpPr txBox="1"/>
          <p:nvPr/>
        </p:nvSpPr>
        <p:spPr>
          <a:xfrm>
            <a:off x="3275856" y="4653136"/>
            <a:ext cx="5570756" cy="707886"/>
          </a:xfrm>
          <a:prstGeom prst="rect">
            <a:avLst/>
          </a:prstGeom>
          <a:solidFill>
            <a:schemeClr val="bg1"/>
          </a:solidFill>
          <a:ln>
            <a:solidFill>
              <a:schemeClr val="tx1"/>
            </a:solidFill>
          </a:ln>
        </p:spPr>
        <p:txBody>
          <a:bodyPr wrap="none" rtlCol="0">
            <a:spAutoFit/>
          </a:bodyPr>
          <a:lstStyle/>
          <a:p>
            <a:r>
              <a:rPr kumimoji="1" lang="ja-JP" altLang="en-US" sz="2000" dirty="0"/>
              <a:t>異なるデータ点で共通するデータを使っている</a:t>
            </a:r>
            <a:endParaRPr kumimoji="1" lang="en-US" altLang="ja-JP" sz="2000" dirty="0"/>
          </a:p>
          <a:p>
            <a:r>
              <a:rPr lang="ja-JP" altLang="en-US" sz="2000" dirty="0"/>
              <a:t>→データ点が独立ではない</a:t>
            </a:r>
            <a:endParaRPr kumimoji="1" lang="ja-JP" altLang="en-US" sz="2000" dirty="0"/>
          </a:p>
        </p:txBody>
      </p:sp>
    </p:spTree>
    <p:extLst>
      <p:ext uri="{BB962C8B-B14F-4D97-AF65-F5344CB8AC3E}">
        <p14:creationId xmlns:p14="http://schemas.microsoft.com/office/powerpoint/2010/main" val="38461258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3C01CA-E208-4519-95BA-D79808D292D5}"/>
              </a:ext>
            </a:extLst>
          </p:cNvPr>
          <p:cNvSpPr>
            <a:spLocks noGrp="1"/>
          </p:cNvSpPr>
          <p:nvPr>
            <p:ph type="body" sz="quarter" idx="10"/>
          </p:nvPr>
        </p:nvSpPr>
        <p:spPr/>
        <p:txBody>
          <a:bodyPr/>
          <a:lstStyle/>
          <a:p>
            <a:r>
              <a:rPr lang="ja-JP" altLang="en-US" dirty="0"/>
              <a:t>適切なグラフ</a:t>
            </a:r>
            <a:endParaRPr kumimoji="1" lang="ja-JP" altLang="en-US" dirty="0"/>
          </a:p>
        </p:txBody>
      </p:sp>
      <p:sp>
        <p:nvSpPr>
          <p:cNvPr id="4" name="テキスト ボックス 3">
            <a:extLst>
              <a:ext uri="{FF2B5EF4-FFF2-40B4-BE49-F238E27FC236}">
                <a16:creationId xmlns:a16="http://schemas.microsoft.com/office/drawing/2014/main" id="{8EBB0359-A775-469F-8792-88484E6985F6}"/>
              </a:ext>
            </a:extLst>
          </p:cNvPr>
          <p:cNvSpPr txBox="1"/>
          <p:nvPr/>
        </p:nvSpPr>
        <p:spPr>
          <a:xfrm>
            <a:off x="395536" y="1988840"/>
            <a:ext cx="5715589" cy="3785652"/>
          </a:xfrm>
          <a:prstGeom prst="rect">
            <a:avLst/>
          </a:prstGeom>
          <a:noFill/>
          <a:ln>
            <a:solidFill>
              <a:schemeClr val="tx1"/>
            </a:solidFill>
          </a:ln>
        </p:spPr>
        <p:txBody>
          <a:bodyPr wrap="square">
            <a:spAutoFit/>
          </a:bodyPr>
          <a:lstStyle/>
          <a:p>
            <a:r>
              <a:rPr lang="en-US" altLang="ja-JP" sz="2400" b="0" dirty="0">
                <a:solidFill>
                  <a:srgbClr val="0991B6"/>
                </a:solidFill>
                <a:effectLst/>
                <a:latin typeface="Consolas" panose="020B0609020204030204" pitchFamily="49" charset="0"/>
              </a:rPr>
              <a:t>import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numpy</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as</a:t>
            </a:r>
            <a:r>
              <a:rPr lang="en-US" altLang="ja-JP" sz="2400" b="0" dirty="0">
                <a:solidFill>
                  <a:srgbClr val="0460B1"/>
                </a:solidFill>
                <a:effectLst/>
                <a:latin typeface="Consolas" panose="020B0609020204030204" pitchFamily="49" charset="0"/>
              </a:rPr>
              <a:t> np</a:t>
            </a:r>
            <a:endParaRPr lang="en-US" altLang="ja-JP" sz="2400" b="0" dirty="0">
              <a:solidFill>
                <a:srgbClr val="236EBF"/>
              </a:solidFill>
              <a:effectLst/>
              <a:latin typeface="Consolas" panose="020B0609020204030204" pitchFamily="49" charset="0"/>
            </a:endParaRPr>
          </a:p>
          <a:p>
            <a:br>
              <a:rPr lang="en-US" altLang="ja-JP" sz="2400" b="0" dirty="0">
                <a:solidFill>
                  <a:srgbClr val="236EBF"/>
                </a:solidFill>
                <a:effectLst/>
                <a:latin typeface="Consolas" panose="020B0609020204030204" pitchFamily="49" charset="0"/>
              </a:rPr>
            </a:br>
            <a:r>
              <a:rPr lang="en-US" altLang="ja-JP" sz="2400" b="0" dirty="0" err="1">
                <a:solidFill>
                  <a:srgbClr val="0460B1"/>
                </a:solidFill>
                <a:effectLst/>
                <a:latin typeface="Consolas" panose="020B0609020204030204" pitchFamily="49" charset="0"/>
              </a:rPr>
              <a:t>np.random.seed</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1</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2048</a:t>
            </a:r>
            <a:endParaRPr lang="en-US" altLang="ja-JP" sz="2400" b="0" dirty="0">
              <a:solidFill>
                <a:srgbClr val="236EBF"/>
              </a:solidFill>
              <a:effectLst/>
              <a:latin typeface="Consolas" panose="020B0609020204030204" pitchFamily="49" charset="0"/>
            </a:endParaRPr>
          </a:p>
          <a:p>
            <a:r>
              <a:rPr lang="en-US" altLang="ja-JP" sz="2400" b="0" dirty="0">
                <a:solidFill>
                  <a:srgbClr val="0991B6"/>
                </a:solidFill>
                <a:effectLst/>
                <a:latin typeface="Consolas" panose="020B0609020204030204" pitchFamily="49" charset="0"/>
              </a:rPr>
              <a:t>for</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i</a:t>
            </a:r>
            <a:r>
              <a:rPr lang="en-US" altLang="ja-JP" sz="2400" b="0" dirty="0">
                <a:solidFill>
                  <a:srgbClr val="0460B1"/>
                </a:solidFill>
                <a:effectLst/>
                <a:latin typeface="Consolas" panose="020B0609020204030204" pitchFamily="49" charset="0"/>
              </a:rPr>
              <a:t> </a:t>
            </a:r>
            <a:r>
              <a:rPr lang="en-US" altLang="ja-JP" sz="2400" b="0" dirty="0">
                <a:solidFill>
                  <a:srgbClr val="0991B6"/>
                </a:solidFill>
                <a:effectLst/>
                <a:latin typeface="Consolas" panose="020B0609020204030204" pitchFamily="49" charset="0"/>
              </a:rPr>
              <a:t>in</a:t>
            </a:r>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range</a:t>
            </a:r>
            <a:r>
              <a:rPr lang="en-US" altLang="ja-JP" sz="2400" b="0" dirty="0">
                <a:solidFill>
                  <a:srgbClr val="0460B1"/>
                </a:solidFill>
                <a:effectLst/>
                <a:latin typeface="Consolas" panose="020B0609020204030204" pitchFamily="49" charset="0"/>
              </a:rPr>
              <a:t>(</a:t>
            </a:r>
            <a:r>
              <a:rPr lang="en-US" altLang="ja-JP" sz="2400" b="0" dirty="0">
                <a:solidFill>
                  <a:srgbClr val="174781"/>
                </a:solidFill>
                <a:effectLst/>
                <a:latin typeface="Consolas" panose="020B0609020204030204" pitchFamily="49" charset="0"/>
              </a:rPr>
              <a:t>4</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12</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n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a:solidFill>
                  <a:srgbClr val="174781"/>
                </a:solidFill>
                <a:effectLst/>
                <a:latin typeface="Consolas" panose="020B0609020204030204" pitchFamily="49" charset="0"/>
              </a:rPr>
              <a:t>2</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i</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dd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np.random.random</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ave</a:t>
            </a:r>
            <a:r>
              <a:rPr lang="en-US" altLang="ja-JP" sz="2400" b="0" dirty="0">
                <a:solidFill>
                  <a:srgbClr val="0460B1"/>
                </a:solidFill>
                <a:effectLst/>
                <a:latin typeface="Consolas" panose="020B0609020204030204" pitchFamily="49" charset="0"/>
              </a:rPr>
              <a:t>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np.average</a:t>
            </a:r>
            <a:r>
              <a:rPr lang="en-US" altLang="ja-JP" sz="2400" b="0" dirty="0">
                <a:solidFill>
                  <a:srgbClr val="0460B1"/>
                </a:solidFill>
                <a:effectLst/>
                <a:latin typeface="Consolas" panose="020B0609020204030204" pitchFamily="49" charset="0"/>
              </a:rPr>
              <a:t>(dd)</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err </a:t>
            </a:r>
            <a:r>
              <a:rPr lang="en-US" altLang="ja-JP" sz="2400" b="0" dirty="0">
                <a:solidFill>
                  <a:srgbClr val="7B30D0"/>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 </a:t>
            </a:r>
            <a:r>
              <a:rPr lang="en-US" altLang="ja-JP" sz="2400" b="0" dirty="0" err="1">
                <a:solidFill>
                  <a:srgbClr val="0460B1"/>
                </a:solidFill>
                <a:effectLst/>
                <a:latin typeface="Consolas" panose="020B0609020204030204" pitchFamily="49" charset="0"/>
              </a:rPr>
              <a:t>np.std</a:t>
            </a:r>
            <a:r>
              <a:rPr lang="en-US" altLang="ja-JP" sz="2400" b="0" dirty="0">
                <a:solidFill>
                  <a:srgbClr val="0460B1"/>
                </a:solidFill>
                <a:effectLst/>
                <a:latin typeface="Consolas" panose="020B0609020204030204" pitchFamily="49" charset="0"/>
              </a:rPr>
              <a:t>(dd)</a:t>
            </a:r>
            <a:r>
              <a:rPr lang="en-US" altLang="ja-JP" sz="2400" b="0" dirty="0">
                <a:solidFill>
                  <a:srgbClr val="7B30D0"/>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np.sqrt</a:t>
            </a:r>
            <a:r>
              <a:rPr lang="en-US" altLang="ja-JP" sz="2400" b="0" dirty="0">
                <a:solidFill>
                  <a:srgbClr val="0460B1"/>
                </a:solidFill>
                <a:effectLst/>
                <a:latin typeface="Consolas" panose="020B0609020204030204" pitchFamily="49" charset="0"/>
              </a:rPr>
              <a:t>(n)</a:t>
            </a:r>
            <a:endParaRPr lang="en-US" altLang="ja-JP" sz="2400" b="0" dirty="0">
              <a:solidFill>
                <a:srgbClr val="236EBF"/>
              </a:solidFill>
              <a:effectLst/>
              <a:latin typeface="Consolas" panose="020B0609020204030204" pitchFamily="49" charset="0"/>
            </a:endParaRPr>
          </a:p>
          <a:p>
            <a:r>
              <a:rPr lang="en-US" altLang="ja-JP" sz="2400" b="0" dirty="0">
                <a:solidFill>
                  <a:srgbClr val="0460B1"/>
                </a:solidFill>
                <a:effectLst/>
                <a:latin typeface="Consolas" panose="020B0609020204030204" pitchFamily="49" charset="0"/>
              </a:rPr>
              <a:t>    </a:t>
            </a:r>
            <a:r>
              <a:rPr lang="en-US" altLang="ja-JP" sz="2400" b="0" dirty="0">
                <a:solidFill>
                  <a:srgbClr val="08134A"/>
                </a:solidFill>
                <a:effectLst/>
                <a:latin typeface="Consolas" panose="020B0609020204030204" pitchFamily="49" charset="0"/>
              </a:rPr>
              <a:t>print</a:t>
            </a:r>
            <a:r>
              <a:rPr lang="en-US" altLang="ja-JP" sz="2400" b="0" dirty="0">
                <a:solidFill>
                  <a:srgbClr val="0460B1"/>
                </a:solidFill>
                <a:effectLst/>
                <a:latin typeface="Consolas" panose="020B0609020204030204" pitchFamily="49" charset="0"/>
              </a:rPr>
              <a:t>(</a:t>
            </a:r>
            <a:r>
              <a:rPr lang="en-US" altLang="ja-JP" sz="2400" b="0" dirty="0">
                <a:solidFill>
                  <a:srgbClr val="0991B6"/>
                </a:solidFill>
                <a:effectLst/>
                <a:latin typeface="Consolas" panose="020B0609020204030204" pitchFamily="49" charset="0"/>
              </a:rPr>
              <a:t>f</a:t>
            </a:r>
            <a:r>
              <a:rPr lang="en-US" altLang="ja-JP" sz="2400" b="0" dirty="0">
                <a:solidFill>
                  <a:srgbClr val="A44185"/>
                </a:solidFill>
                <a:effectLst/>
                <a:latin typeface="Consolas" panose="020B0609020204030204" pitchFamily="49" charset="0"/>
              </a:rPr>
              <a:t>"</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n</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err="1">
                <a:solidFill>
                  <a:srgbClr val="0460B1"/>
                </a:solidFill>
                <a:effectLst/>
                <a:latin typeface="Consolas" panose="020B0609020204030204" pitchFamily="49" charset="0"/>
              </a:rPr>
              <a:t>ave</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 </a:t>
            </a:r>
            <a:r>
              <a:rPr lang="en-US" altLang="ja-JP" sz="2400" b="0" dirty="0">
                <a:solidFill>
                  <a:srgbClr val="2970C7"/>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err</a:t>
            </a:r>
            <a:r>
              <a:rPr lang="en-US" altLang="ja-JP" sz="2400" b="0" dirty="0">
                <a:solidFill>
                  <a:srgbClr val="2970C7"/>
                </a:solidFill>
                <a:effectLst/>
                <a:latin typeface="Consolas" panose="020B0609020204030204" pitchFamily="49" charset="0"/>
              </a:rPr>
              <a:t>}</a:t>
            </a:r>
            <a:r>
              <a:rPr lang="en-US" altLang="ja-JP" sz="2400" b="0" dirty="0">
                <a:solidFill>
                  <a:srgbClr val="A44185"/>
                </a:solidFill>
                <a:effectLst/>
                <a:latin typeface="Consolas" panose="020B0609020204030204" pitchFamily="49" charset="0"/>
              </a:rPr>
              <a:t>"</a:t>
            </a:r>
            <a:r>
              <a:rPr lang="en-US" altLang="ja-JP" sz="2400" b="0" dirty="0">
                <a:solidFill>
                  <a:srgbClr val="0460B1"/>
                </a:solidFill>
                <a:effectLst/>
                <a:latin typeface="Consolas" panose="020B0609020204030204" pitchFamily="49" charset="0"/>
              </a:rPr>
              <a:t>)</a:t>
            </a:r>
            <a:endParaRPr lang="en-US" altLang="ja-JP" sz="2400" b="0" dirty="0">
              <a:solidFill>
                <a:srgbClr val="236EBF"/>
              </a:solidFill>
              <a:effectLst/>
              <a:latin typeface="Consolas" panose="020B0609020204030204" pitchFamily="49" charset="0"/>
            </a:endParaRPr>
          </a:p>
        </p:txBody>
      </p:sp>
      <p:sp>
        <p:nvSpPr>
          <p:cNvPr id="5" name="四角形: 角を丸くする 4">
            <a:extLst>
              <a:ext uri="{FF2B5EF4-FFF2-40B4-BE49-F238E27FC236}">
                <a16:creationId xmlns:a16="http://schemas.microsoft.com/office/drawing/2014/main" id="{F2110B5F-11FB-40C7-A1AA-A6BAB898F512}"/>
              </a:ext>
            </a:extLst>
          </p:cNvPr>
          <p:cNvSpPr/>
          <p:nvPr/>
        </p:nvSpPr>
        <p:spPr>
          <a:xfrm>
            <a:off x="1907704" y="4221088"/>
            <a:ext cx="3672408" cy="360040"/>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3AD5AA7-F188-4057-9343-B8BC23FA8127}"/>
              </a:ext>
            </a:extLst>
          </p:cNvPr>
          <p:cNvSpPr txBox="1"/>
          <p:nvPr/>
        </p:nvSpPr>
        <p:spPr>
          <a:xfrm>
            <a:off x="4355976" y="2492896"/>
            <a:ext cx="4185761" cy="830997"/>
          </a:xfrm>
          <a:prstGeom prst="rect">
            <a:avLst/>
          </a:prstGeom>
          <a:solidFill>
            <a:schemeClr val="bg1"/>
          </a:solidFill>
          <a:ln>
            <a:solidFill>
              <a:schemeClr val="tx1"/>
            </a:solidFill>
          </a:ln>
        </p:spPr>
        <p:txBody>
          <a:bodyPr wrap="none" rtlCol="0">
            <a:spAutoFit/>
          </a:bodyPr>
          <a:lstStyle/>
          <a:p>
            <a:r>
              <a:rPr kumimoji="1" lang="ja-JP" altLang="en-US" sz="2400" dirty="0"/>
              <a:t>データ点ごとに異なる</a:t>
            </a:r>
            <a:endParaRPr kumimoji="1" lang="en-US" altLang="ja-JP" sz="2400" dirty="0"/>
          </a:p>
          <a:p>
            <a:r>
              <a:rPr kumimoji="1" lang="ja-JP" altLang="en-US" sz="2400" dirty="0"/>
              <a:t>データセットを</a:t>
            </a:r>
            <a:r>
              <a:rPr lang="ja-JP" altLang="en-US" sz="2400" dirty="0"/>
              <a:t>生成している</a:t>
            </a:r>
            <a:endParaRPr kumimoji="1" lang="ja-JP" altLang="en-US" sz="2400" dirty="0"/>
          </a:p>
        </p:txBody>
      </p:sp>
      <p:cxnSp>
        <p:nvCxnSpPr>
          <p:cNvPr id="7" name="コネクタ: カギ線 6">
            <a:extLst>
              <a:ext uri="{FF2B5EF4-FFF2-40B4-BE49-F238E27FC236}">
                <a16:creationId xmlns:a16="http://schemas.microsoft.com/office/drawing/2014/main" id="{CD1DA612-29C3-4993-8D66-E5C84D6A8B0A}"/>
              </a:ext>
            </a:extLst>
          </p:cNvPr>
          <p:cNvCxnSpPr>
            <a:cxnSpLocks/>
            <a:stCxn id="6" idx="2"/>
            <a:endCxn id="5" idx="3"/>
          </p:cNvCxnSpPr>
          <p:nvPr/>
        </p:nvCxnSpPr>
        <p:spPr>
          <a:xfrm rot="5400000">
            <a:off x="5475878" y="3428128"/>
            <a:ext cx="1077215" cy="86874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0AAF2845-D87A-466B-8ED5-CEBD7137B9CC}"/>
              </a:ext>
            </a:extLst>
          </p:cNvPr>
          <p:cNvSpPr txBox="1"/>
          <p:nvPr/>
        </p:nvSpPr>
        <p:spPr>
          <a:xfrm>
            <a:off x="395536" y="1340768"/>
            <a:ext cx="4493538" cy="461665"/>
          </a:xfrm>
          <a:prstGeom prst="rect">
            <a:avLst/>
          </a:prstGeom>
          <a:noFill/>
        </p:spPr>
        <p:txBody>
          <a:bodyPr wrap="none" rtlCol="0">
            <a:spAutoFit/>
          </a:bodyPr>
          <a:lstStyle/>
          <a:p>
            <a:r>
              <a:rPr kumimoji="1" lang="ja-JP" altLang="en-US" sz="2400" dirty="0"/>
              <a:t>デー</a:t>
            </a:r>
            <a:r>
              <a:rPr lang="ja-JP" altLang="en-US" sz="2400" dirty="0"/>
              <a:t>タを適切に生成するコード</a:t>
            </a:r>
            <a:endParaRPr kumimoji="1" lang="ja-JP" altLang="en-US" sz="2400" dirty="0"/>
          </a:p>
        </p:txBody>
      </p:sp>
    </p:spTree>
    <p:extLst>
      <p:ext uri="{BB962C8B-B14F-4D97-AF65-F5344CB8AC3E}">
        <p14:creationId xmlns:p14="http://schemas.microsoft.com/office/powerpoint/2010/main" val="365150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FCF84BD-FE03-4459-8800-450B1F4B7372}"/>
              </a:ext>
            </a:extLst>
          </p:cNvPr>
          <p:cNvSpPr>
            <a:spLocks noGrp="1"/>
          </p:cNvSpPr>
          <p:nvPr>
            <p:ph type="body" sz="quarter" idx="10"/>
          </p:nvPr>
        </p:nvSpPr>
        <p:spPr/>
        <p:txBody>
          <a:bodyPr/>
          <a:lstStyle/>
          <a:p>
            <a:r>
              <a:rPr lang="ja-JP" altLang="en-US" dirty="0"/>
              <a:t>適切なグラフ</a:t>
            </a:r>
            <a:endParaRPr kumimoji="1" lang="ja-JP" altLang="en-US" dirty="0"/>
          </a:p>
        </p:txBody>
      </p:sp>
      <p:pic>
        <p:nvPicPr>
          <p:cNvPr id="4" name="図 3">
            <a:extLst>
              <a:ext uri="{FF2B5EF4-FFF2-40B4-BE49-F238E27FC236}">
                <a16:creationId xmlns:a16="http://schemas.microsoft.com/office/drawing/2014/main" id="{340BF8CC-BBAF-44AE-9727-6F4E271B7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1124744"/>
            <a:ext cx="6480720" cy="4860540"/>
          </a:xfrm>
          <a:prstGeom prst="rect">
            <a:avLst/>
          </a:prstGeom>
        </p:spPr>
      </p:pic>
      <p:sp>
        <p:nvSpPr>
          <p:cNvPr id="5" name="テキスト ボックス 4">
            <a:extLst>
              <a:ext uri="{FF2B5EF4-FFF2-40B4-BE49-F238E27FC236}">
                <a16:creationId xmlns:a16="http://schemas.microsoft.com/office/drawing/2014/main" id="{359F670A-EA6F-4F07-AC30-26B389C52A4A}"/>
              </a:ext>
            </a:extLst>
          </p:cNvPr>
          <p:cNvSpPr txBox="1"/>
          <p:nvPr/>
        </p:nvSpPr>
        <p:spPr>
          <a:xfrm>
            <a:off x="611560" y="6237312"/>
            <a:ext cx="7109639" cy="400110"/>
          </a:xfrm>
          <a:prstGeom prst="rect">
            <a:avLst/>
          </a:prstGeom>
          <a:noFill/>
        </p:spPr>
        <p:txBody>
          <a:bodyPr wrap="none" rtlCol="0">
            <a:spAutoFit/>
          </a:bodyPr>
          <a:lstStyle/>
          <a:p>
            <a:r>
              <a:rPr kumimoji="1" lang="ja-JP" altLang="en-US" sz="2000" dirty="0"/>
              <a:t>「真の値」の両側に均等にばらついており、もっともらしい</a:t>
            </a:r>
          </a:p>
        </p:txBody>
      </p:sp>
    </p:spTree>
    <p:extLst>
      <p:ext uri="{BB962C8B-B14F-4D97-AF65-F5344CB8AC3E}">
        <p14:creationId xmlns:p14="http://schemas.microsoft.com/office/powerpoint/2010/main" val="2702643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4A585ED-DB14-4725-8107-185237D4438C}"/>
              </a:ext>
            </a:extLst>
          </p:cNvPr>
          <p:cNvSpPr>
            <a:spLocks noGrp="1"/>
          </p:cNvSpPr>
          <p:nvPr>
            <p:ph type="body" sz="quarter" idx="10"/>
          </p:nvPr>
        </p:nvSpPr>
        <p:spPr/>
        <p:txBody>
          <a:bodyPr/>
          <a:lstStyle/>
          <a:p>
            <a:r>
              <a:rPr kumimoji="1" lang="ja-JP" altLang="en-US" dirty="0"/>
              <a:t>エラーバーとは</a:t>
            </a:r>
          </a:p>
        </p:txBody>
      </p:sp>
      <p:pic>
        <p:nvPicPr>
          <p:cNvPr id="1026" name="Picture 2" descr="電流計のイラスト">
            <a:extLst>
              <a:ext uri="{FF2B5EF4-FFF2-40B4-BE49-F238E27FC236}">
                <a16:creationId xmlns:a16="http://schemas.microsoft.com/office/drawing/2014/main" id="{DAE5D102-7C53-485C-8DCE-67266D49832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328" y="1700808"/>
            <a:ext cx="1104782" cy="1224136"/>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B9CBA734-B3D3-44E1-A222-5AAFD5C73BCD}"/>
              </a:ext>
            </a:extLst>
          </p:cNvPr>
          <p:cNvSpPr txBox="1"/>
          <p:nvPr/>
        </p:nvSpPr>
        <p:spPr>
          <a:xfrm>
            <a:off x="323528" y="1052736"/>
            <a:ext cx="8374408" cy="461665"/>
          </a:xfrm>
          <a:prstGeom prst="rect">
            <a:avLst/>
          </a:prstGeom>
          <a:noFill/>
        </p:spPr>
        <p:txBody>
          <a:bodyPr wrap="none" rtlCol="0">
            <a:spAutoFit/>
          </a:bodyPr>
          <a:lstStyle/>
          <a:p>
            <a:r>
              <a:rPr lang="ja-JP" altLang="en-US" sz="2400"/>
              <a:t>ある回路の電流を</a:t>
            </a:r>
            <a:r>
              <a:rPr lang="en-US" altLang="ja-JP" sz="2400"/>
              <a:t>6</a:t>
            </a:r>
            <a:r>
              <a:rPr lang="ja-JP" altLang="en-US" sz="2400"/>
              <a:t>回測定したら、以下のデータ</a:t>
            </a:r>
            <a:r>
              <a:rPr lang="en-US" altLang="ja-JP" sz="2400"/>
              <a:t>[mA]</a:t>
            </a:r>
            <a:r>
              <a:rPr lang="ja-JP" altLang="en-US" sz="2400"/>
              <a:t>を得た</a:t>
            </a:r>
            <a:endParaRPr kumimoji="1" lang="ja-JP" altLang="en-US" sz="2400"/>
          </a:p>
        </p:txBody>
      </p:sp>
      <p:sp>
        <p:nvSpPr>
          <p:cNvPr id="4" name="テキスト ボックス 3">
            <a:extLst>
              <a:ext uri="{FF2B5EF4-FFF2-40B4-BE49-F238E27FC236}">
                <a16:creationId xmlns:a16="http://schemas.microsoft.com/office/drawing/2014/main" id="{022784A4-5A50-4A34-A460-548CD073339F}"/>
              </a:ext>
            </a:extLst>
          </p:cNvPr>
          <p:cNvSpPr txBox="1"/>
          <p:nvPr/>
        </p:nvSpPr>
        <p:spPr>
          <a:xfrm>
            <a:off x="323528" y="1772816"/>
            <a:ext cx="6947158" cy="646331"/>
          </a:xfrm>
          <a:prstGeom prst="rect">
            <a:avLst/>
          </a:prstGeom>
          <a:noFill/>
        </p:spPr>
        <p:txBody>
          <a:bodyPr wrap="none" rtlCol="0">
            <a:spAutoFit/>
          </a:bodyPr>
          <a:lstStyle/>
          <a:p>
            <a:r>
              <a:rPr lang="en-US" altLang="ja-JP" sz="3600" dirty="0"/>
              <a:t>1.16,</a:t>
            </a:r>
            <a:r>
              <a:rPr lang="ja-JP" altLang="en-US" sz="3600" dirty="0"/>
              <a:t>  </a:t>
            </a:r>
            <a:r>
              <a:rPr lang="en-US" altLang="ja-JP" sz="3600" dirty="0"/>
              <a:t>1.13, 1.12, 1.12, 1.11, 1.08</a:t>
            </a:r>
            <a:endParaRPr kumimoji="1" lang="ja-JP" altLang="en-US" sz="3600" dirty="0"/>
          </a:p>
        </p:txBody>
      </p:sp>
      <p:sp>
        <p:nvSpPr>
          <p:cNvPr id="5" name="テキスト ボックス 4">
            <a:extLst>
              <a:ext uri="{FF2B5EF4-FFF2-40B4-BE49-F238E27FC236}">
                <a16:creationId xmlns:a16="http://schemas.microsoft.com/office/drawing/2014/main" id="{E89E14CA-EF1F-4945-BA0A-58E7F48D9199}"/>
              </a:ext>
            </a:extLst>
          </p:cNvPr>
          <p:cNvSpPr txBox="1"/>
          <p:nvPr/>
        </p:nvSpPr>
        <p:spPr>
          <a:xfrm>
            <a:off x="395536" y="2636912"/>
            <a:ext cx="4049507" cy="461665"/>
          </a:xfrm>
          <a:prstGeom prst="rect">
            <a:avLst/>
          </a:prstGeom>
          <a:noFill/>
        </p:spPr>
        <p:txBody>
          <a:bodyPr wrap="none" rtlCol="0">
            <a:spAutoFit/>
          </a:bodyPr>
          <a:lstStyle/>
          <a:p>
            <a:r>
              <a:rPr lang="ja-JP" altLang="en-US" sz="2400"/>
              <a:t>この回路の電流の観測値は</a:t>
            </a:r>
            <a:r>
              <a:rPr lang="en-US" altLang="ja-JP" sz="2400"/>
              <a:t>?</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8B86ACF-C3DD-47E7-B8F7-A796EF96266E}"/>
                  </a:ext>
                </a:extLst>
              </p:cNvPr>
              <p:cNvSpPr txBox="1"/>
              <p:nvPr/>
            </p:nvSpPr>
            <p:spPr>
              <a:xfrm>
                <a:off x="2699792" y="429309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B8B86ACF-C3DD-47E7-B8F7-A796EF96266E}"/>
                  </a:ext>
                </a:extLst>
              </p:cNvPr>
              <p:cNvSpPr txBox="1">
                <a:spLocks noRot="1" noChangeAspect="1" noMove="1" noResize="1" noEditPoints="1" noAdjustHandles="1" noChangeArrowheads="1" noChangeShapeType="1" noTextEdit="1"/>
              </p:cNvSpPr>
              <p:nvPr/>
            </p:nvSpPr>
            <p:spPr>
              <a:xfrm>
                <a:off x="2699792" y="429309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4" name="四角形: 角を丸くする 13">
            <a:extLst>
              <a:ext uri="{FF2B5EF4-FFF2-40B4-BE49-F238E27FC236}">
                <a16:creationId xmlns:a16="http://schemas.microsoft.com/office/drawing/2014/main" id="{7DBB34E5-F513-4025-9A1B-B437ED21E7C4}"/>
              </a:ext>
            </a:extLst>
          </p:cNvPr>
          <p:cNvSpPr/>
          <p:nvPr/>
        </p:nvSpPr>
        <p:spPr>
          <a:xfrm>
            <a:off x="4139952" y="4293096"/>
            <a:ext cx="936104" cy="576064"/>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EC414FC-8530-4F33-8843-C7B3F0FD7B8D}"/>
              </a:ext>
            </a:extLst>
          </p:cNvPr>
          <p:cNvSpPr txBox="1"/>
          <p:nvPr/>
        </p:nvSpPr>
        <p:spPr>
          <a:xfrm>
            <a:off x="2411760" y="3429000"/>
            <a:ext cx="1107996" cy="461665"/>
          </a:xfrm>
          <a:prstGeom prst="rect">
            <a:avLst/>
          </a:prstGeom>
          <a:noFill/>
        </p:spPr>
        <p:txBody>
          <a:bodyPr wrap="none" rtlCol="0">
            <a:spAutoFit/>
          </a:bodyPr>
          <a:lstStyle/>
          <a:p>
            <a:r>
              <a:rPr lang="ja-JP" altLang="en-US" sz="2400"/>
              <a:t>観測値</a:t>
            </a:r>
            <a:endParaRPr kumimoji="1" lang="ja-JP" altLang="en-US" sz="2400"/>
          </a:p>
        </p:txBody>
      </p:sp>
      <p:sp>
        <p:nvSpPr>
          <p:cNvPr id="13" name="テキスト ボックス 12">
            <a:extLst>
              <a:ext uri="{FF2B5EF4-FFF2-40B4-BE49-F238E27FC236}">
                <a16:creationId xmlns:a16="http://schemas.microsoft.com/office/drawing/2014/main" id="{E3A43732-C1F4-4735-968B-D7BD060BE345}"/>
              </a:ext>
            </a:extLst>
          </p:cNvPr>
          <p:cNvSpPr txBox="1"/>
          <p:nvPr/>
        </p:nvSpPr>
        <p:spPr>
          <a:xfrm>
            <a:off x="3995936" y="3429000"/>
            <a:ext cx="1723549" cy="461665"/>
          </a:xfrm>
          <a:prstGeom prst="rect">
            <a:avLst/>
          </a:prstGeom>
          <a:noFill/>
        </p:spPr>
        <p:txBody>
          <a:bodyPr wrap="none" rtlCol="0">
            <a:spAutoFit/>
          </a:bodyPr>
          <a:lstStyle/>
          <a:p>
            <a:r>
              <a:rPr kumimoji="1" lang="ja-JP" altLang="en-US" sz="2400"/>
              <a:t>エラーバー</a:t>
            </a:r>
          </a:p>
        </p:txBody>
      </p:sp>
      <p:cxnSp>
        <p:nvCxnSpPr>
          <p:cNvPr id="10" name="直線矢印コネクタ 9">
            <a:extLst>
              <a:ext uri="{FF2B5EF4-FFF2-40B4-BE49-F238E27FC236}">
                <a16:creationId xmlns:a16="http://schemas.microsoft.com/office/drawing/2014/main" id="{FFFC3E4F-1154-4C2A-9714-33F8A9F323B0}"/>
              </a:ext>
            </a:extLst>
          </p:cNvPr>
          <p:cNvCxnSpPr>
            <a:stCxn id="13" idx="2"/>
            <a:endCxn id="14" idx="0"/>
          </p:cNvCxnSpPr>
          <p:nvPr/>
        </p:nvCxnSpPr>
        <p:spPr>
          <a:xfrm flipH="1">
            <a:off x="4608004" y="3890665"/>
            <a:ext cx="249707"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80378C8B-FA93-4824-A9DC-555046BDA1DF}"/>
              </a:ext>
            </a:extLst>
          </p:cNvPr>
          <p:cNvCxnSpPr>
            <a:stCxn id="7" idx="2"/>
          </p:cNvCxnSpPr>
          <p:nvPr/>
        </p:nvCxnSpPr>
        <p:spPr>
          <a:xfrm>
            <a:off x="2965758" y="3890665"/>
            <a:ext cx="238090" cy="40243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1F6DF1B-2550-4A0A-B8DE-58D4F33A1E9A}"/>
              </a:ext>
            </a:extLst>
          </p:cNvPr>
          <p:cNvSpPr txBox="1"/>
          <p:nvPr/>
        </p:nvSpPr>
        <p:spPr>
          <a:xfrm>
            <a:off x="467544" y="5085184"/>
            <a:ext cx="8439746" cy="830997"/>
          </a:xfrm>
          <a:prstGeom prst="rect">
            <a:avLst/>
          </a:prstGeom>
          <a:noFill/>
        </p:spPr>
        <p:txBody>
          <a:bodyPr wrap="none" rtlCol="0">
            <a:spAutoFit/>
          </a:bodyPr>
          <a:lstStyle/>
          <a:p>
            <a:r>
              <a:rPr kumimoji="1" lang="ja-JP" altLang="en-US" sz="2400" dirty="0"/>
              <a:t>大雑把な意味：</a:t>
            </a:r>
            <a:r>
              <a:rPr lang="ja-JP" altLang="en-US" sz="2400" dirty="0"/>
              <a:t>観測値の</a:t>
            </a:r>
            <a:r>
              <a:rPr lang="en-US" altLang="ja-JP" sz="2400" dirty="0"/>
              <a:t>1.1</a:t>
            </a:r>
            <a:r>
              <a:rPr lang="ja-JP" altLang="en-US" sz="2400" dirty="0"/>
              <a:t>までは自信があるが、小数点</a:t>
            </a:r>
            <a:endParaRPr lang="en-US" altLang="ja-JP" sz="2400" dirty="0"/>
          </a:p>
          <a:p>
            <a:r>
              <a:rPr lang="ja-JP" altLang="en-US" sz="2400" dirty="0"/>
              <a:t>第二位は自信がなく、</a:t>
            </a:r>
            <a:r>
              <a:rPr lang="en-US" altLang="ja-JP" sz="2400" dirty="0"/>
              <a:t>1.11</a:t>
            </a:r>
            <a:r>
              <a:rPr lang="ja-JP" altLang="en-US" sz="2400" dirty="0"/>
              <a:t>かもしれないし</a:t>
            </a:r>
            <a:r>
              <a:rPr lang="en-US" altLang="ja-JP" sz="2400" dirty="0"/>
              <a:t>1.13</a:t>
            </a:r>
            <a:r>
              <a:rPr lang="ja-JP" altLang="en-US" sz="2400" dirty="0"/>
              <a:t>かもしれない</a:t>
            </a:r>
            <a:endParaRPr lang="en-US" altLang="ja-JP" sz="2400" dirty="0"/>
          </a:p>
        </p:txBody>
      </p:sp>
      <p:sp>
        <p:nvSpPr>
          <p:cNvPr id="11" name="矢印: 右 10">
            <a:extLst>
              <a:ext uri="{FF2B5EF4-FFF2-40B4-BE49-F238E27FC236}">
                <a16:creationId xmlns:a16="http://schemas.microsoft.com/office/drawing/2014/main" id="{47E56B87-06CE-43B7-89A3-BE57EE639995}"/>
              </a:ext>
            </a:extLst>
          </p:cNvPr>
          <p:cNvSpPr/>
          <p:nvPr/>
        </p:nvSpPr>
        <p:spPr>
          <a:xfrm>
            <a:off x="1115616"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EF6A930-F1DD-480F-A3B9-98DB566C1A43}"/>
              </a:ext>
            </a:extLst>
          </p:cNvPr>
          <p:cNvSpPr txBox="1"/>
          <p:nvPr/>
        </p:nvSpPr>
        <p:spPr>
          <a:xfrm>
            <a:off x="1835696" y="6093296"/>
            <a:ext cx="2698175" cy="523220"/>
          </a:xfrm>
          <a:prstGeom prst="rect">
            <a:avLst/>
          </a:prstGeom>
          <a:noFill/>
        </p:spPr>
        <p:txBody>
          <a:bodyPr wrap="none" rtlCol="0">
            <a:spAutoFit/>
          </a:bodyPr>
          <a:lstStyle/>
          <a:p>
            <a:r>
              <a:rPr kumimoji="1" lang="ja-JP" altLang="en-US" sz="2800" dirty="0"/>
              <a:t>正確な定義は？</a:t>
            </a:r>
          </a:p>
        </p:txBody>
      </p:sp>
    </p:spTree>
    <p:extLst>
      <p:ext uri="{BB962C8B-B14F-4D97-AF65-F5344CB8AC3E}">
        <p14:creationId xmlns:p14="http://schemas.microsoft.com/office/powerpoint/2010/main" val="3646448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69B582D-7093-482E-9B7D-636559B47BF6}"/>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4" name="図 3">
            <a:extLst>
              <a:ext uri="{FF2B5EF4-FFF2-40B4-BE49-F238E27FC236}">
                <a16:creationId xmlns:a16="http://schemas.microsoft.com/office/drawing/2014/main" id="{62715284-6E1C-41B9-9C7C-4EB185C5A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052736"/>
            <a:ext cx="6095238" cy="4571429"/>
          </a:xfrm>
          <a:prstGeom prst="rect">
            <a:avLst/>
          </a:prstGeom>
        </p:spPr>
      </p:pic>
      <p:pic>
        <p:nvPicPr>
          <p:cNvPr id="6" name="図 5">
            <a:extLst>
              <a:ext uri="{FF2B5EF4-FFF2-40B4-BE49-F238E27FC236}">
                <a16:creationId xmlns:a16="http://schemas.microsoft.com/office/drawing/2014/main" id="{9766E8A9-477C-48A8-A97B-3B815AA1E181}"/>
              </a:ext>
            </a:extLst>
          </p:cNvPr>
          <p:cNvPicPr>
            <a:picLocks noChangeAspect="1"/>
          </p:cNvPicPr>
          <p:nvPr/>
        </p:nvPicPr>
        <p:blipFill>
          <a:blip r:embed="rId3"/>
          <a:stretch>
            <a:fillRect/>
          </a:stretch>
        </p:blipFill>
        <p:spPr>
          <a:xfrm>
            <a:off x="35496" y="5805264"/>
            <a:ext cx="835040" cy="835040"/>
          </a:xfrm>
          <a:prstGeom prst="rect">
            <a:avLst/>
          </a:prstGeom>
        </p:spPr>
      </p:pic>
      <p:sp>
        <p:nvSpPr>
          <p:cNvPr id="7" name="テキスト ボックス 6">
            <a:extLst>
              <a:ext uri="{FF2B5EF4-FFF2-40B4-BE49-F238E27FC236}">
                <a16:creationId xmlns:a16="http://schemas.microsoft.com/office/drawing/2014/main" id="{CE95F8EA-7377-4234-BFFF-7DC9762FC737}"/>
              </a:ext>
            </a:extLst>
          </p:cNvPr>
          <p:cNvSpPr txBox="1"/>
          <p:nvPr/>
        </p:nvSpPr>
        <p:spPr>
          <a:xfrm>
            <a:off x="1115616" y="5877272"/>
            <a:ext cx="6552728" cy="707886"/>
          </a:xfrm>
          <a:prstGeom prst="rect">
            <a:avLst/>
          </a:prstGeom>
          <a:noFill/>
        </p:spPr>
        <p:txBody>
          <a:bodyPr wrap="square" rtlCol="0">
            <a:spAutoFit/>
          </a:bodyPr>
          <a:lstStyle/>
          <a:p>
            <a:r>
              <a:rPr lang="ja-JP" altLang="en-US" sz="2000" dirty="0"/>
              <a:t>よほど複雑なデータでない限り、ゼロのまわりを揺らぐデータに見えるが・・・？</a:t>
            </a:r>
            <a:endParaRPr kumimoji="1" lang="ja-JP" altLang="en-US" sz="2000" dirty="0"/>
          </a:p>
        </p:txBody>
      </p:sp>
    </p:spTree>
    <p:extLst>
      <p:ext uri="{BB962C8B-B14F-4D97-AF65-F5344CB8AC3E}">
        <p14:creationId xmlns:p14="http://schemas.microsoft.com/office/powerpoint/2010/main" val="2304521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D3639A-BB24-4661-834E-AD94EBE0FD53}"/>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pic>
        <p:nvPicPr>
          <p:cNvPr id="6" name="図 5">
            <a:extLst>
              <a:ext uri="{FF2B5EF4-FFF2-40B4-BE49-F238E27FC236}">
                <a16:creationId xmlns:a16="http://schemas.microsoft.com/office/drawing/2014/main" id="{88D5F755-B4EA-4DE2-BB87-39E9C1C948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124744"/>
            <a:ext cx="6480720" cy="4860540"/>
          </a:xfrm>
          <a:prstGeom prst="rect">
            <a:avLst/>
          </a:prstGeom>
        </p:spPr>
      </p:pic>
      <p:sp>
        <p:nvSpPr>
          <p:cNvPr id="7" name="四角形: 角を丸くする 6">
            <a:extLst>
              <a:ext uri="{FF2B5EF4-FFF2-40B4-BE49-F238E27FC236}">
                <a16:creationId xmlns:a16="http://schemas.microsoft.com/office/drawing/2014/main" id="{AFAAE2E7-64F9-4DC7-8FBD-7ADD4F664421}"/>
              </a:ext>
            </a:extLst>
          </p:cNvPr>
          <p:cNvSpPr/>
          <p:nvPr/>
        </p:nvSpPr>
        <p:spPr>
          <a:xfrm>
            <a:off x="3203848" y="1556792"/>
            <a:ext cx="504056" cy="576064"/>
          </a:xfrm>
          <a:prstGeom prst="roundRect">
            <a:avLst>
              <a:gd name="adj" fmla="val 32525"/>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54C243D-14F3-47D2-BAE8-F81403779E57}"/>
              </a:ext>
            </a:extLst>
          </p:cNvPr>
          <p:cNvSpPr txBox="1"/>
          <p:nvPr/>
        </p:nvSpPr>
        <p:spPr>
          <a:xfrm>
            <a:off x="4355976" y="4437112"/>
            <a:ext cx="4665060"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r>
              <a:rPr kumimoji="1" lang="en-US" altLang="ja-JP" sz="2400" dirty="0"/>
              <a:t>5</a:t>
            </a:r>
            <a:r>
              <a:rPr kumimoji="1" lang="ja-JP" altLang="en-US" sz="2400" dirty="0"/>
              <a:t>シグマ以上</a:t>
            </a:r>
            <a:r>
              <a:rPr lang="ja-JP" altLang="en-US" sz="2400" dirty="0"/>
              <a:t>離れている</a:t>
            </a:r>
            <a:endParaRPr kumimoji="1" lang="ja-JP" altLang="en-US" sz="2400" dirty="0"/>
          </a:p>
        </p:txBody>
      </p:sp>
      <p:cxnSp>
        <p:nvCxnSpPr>
          <p:cNvPr id="9" name="コネクタ: カギ線 8">
            <a:extLst>
              <a:ext uri="{FF2B5EF4-FFF2-40B4-BE49-F238E27FC236}">
                <a16:creationId xmlns:a16="http://schemas.microsoft.com/office/drawing/2014/main" id="{8EA3D282-8BCE-4F38-AB3C-8A82D4EB6684}"/>
              </a:ext>
            </a:extLst>
          </p:cNvPr>
          <p:cNvCxnSpPr>
            <a:cxnSpLocks/>
            <a:stCxn id="8" idx="0"/>
            <a:endCxn id="7" idx="2"/>
          </p:cNvCxnSpPr>
          <p:nvPr/>
        </p:nvCxnSpPr>
        <p:spPr>
          <a:xfrm rot="16200000" flipV="1">
            <a:off x="3920063" y="1668669"/>
            <a:ext cx="2304256" cy="3232630"/>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368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F33F8E-E0E1-438A-9A40-2AB770442D9C}"/>
              </a:ext>
            </a:extLst>
          </p:cNvPr>
          <p:cNvSpPr>
            <a:spLocks noGrp="1"/>
          </p:cNvSpPr>
          <p:nvPr>
            <p:ph type="body" sz="quarter" idx="10"/>
          </p:nvPr>
        </p:nvSpPr>
        <p:spPr>
          <a:xfrm>
            <a:off x="0" y="156577"/>
            <a:ext cx="9144000" cy="754062"/>
          </a:xfrm>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1B13CE20-683D-499B-B92A-83EFC5240DA1}"/>
              </a:ext>
            </a:extLst>
          </p:cNvPr>
          <p:cNvSpPr txBox="1"/>
          <p:nvPr/>
        </p:nvSpPr>
        <p:spPr>
          <a:xfrm>
            <a:off x="323528" y="1556792"/>
            <a:ext cx="5472608" cy="4524315"/>
          </a:xfrm>
          <a:prstGeom prst="rect">
            <a:avLst/>
          </a:prstGeom>
          <a:noFill/>
          <a:ln>
            <a:solidFill>
              <a:schemeClr val="tx1"/>
            </a:solidFill>
          </a:ln>
        </p:spPr>
        <p:txBody>
          <a:bodyPr wrap="square">
            <a:spAutoFit/>
          </a:bodyPr>
          <a:lstStyle/>
          <a:p>
            <a:r>
              <a:rPr lang="en-US" altLang="ja-JP" b="0" dirty="0">
                <a:solidFill>
                  <a:srgbClr val="0991B6"/>
                </a:solidFill>
                <a:effectLst/>
                <a:latin typeface="Consolas" panose="020B0609020204030204" pitchFamily="49" charset="0"/>
              </a:rPr>
              <a:t>import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numpy</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as</a:t>
            </a:r>
            <a:r>
              <a:rPr lang="en-US" altLang="ja-JP" b="0" dirty="0">
                <a:solidFill>
                  <a:srgbClr val="0460B1"/>
                </a:solidFill>
                <a:effectLst/>
                <a:latin typeface="Consolas" panose="020B0609020204030204" pitchFamily="49" charset="0"/>
              </a:rPr>
              <a:t> np</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460B1"/>
                </a:solidFill>
                <a:effectLst/>
                <a:latin typeface="Consolas" panose="020B0609020204030204" pitchFamily="49" charset="0"/>
              </a:rPr>
              <a:t>N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1000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0.0</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err="1">
                <a:solidFill>
                  <a:srgbClr val="0460B1"/>
                </a:solidFill>
                <a:effectLst/>
                <a:latin typeface="Consolas" panose="020B0609020204030204" pitchFamily="49" charset="0"/>
              </a:rPr>
              <a:t>np.random.seed</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br>
              <a:rPr lang="en-US" altLang="ja-JP" b="0" dirty="0">
                <a:solidFill>
                  <a:srgbClr val="236EBF"/>
                </a:solidFill>
                <a:effectLst/>
                <a:latin typeface="Consolas" panose="020B0609020204030204" pitchFamily="49" charset="0"/>
              </a:rPr>
            </a:b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j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10</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np.zeros</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for</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0991B6"/>
                </a:solidFill>
                <a:effectLst/>
                <a:latin typeface="Consolas" panose="020B0609020204030204" pitchFamily="49" charset="0"/>
              </a:rPr>
              <a:t>in</a:t>
            </a:r>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range</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np.random.randn</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0.1</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v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gamma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d[</a:t>
            </a:r>
            <a:r>
              <a:rPr lang="en-US" altLang="ja-JP" b="0" dirty="0" err="1">
                <a:solidFill>
                  <a:srgbClr val="0460B1"/>
                </a:solidFill>
                <a:effectLst/>
                <a:latin typeface="Consolas" panose="020B0609020204030204" pitchFamily="49" charset="0"/>
              </a:rPr>
              <a:t>i</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v</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ave</a:t>
            </a:r>
            <a:r>
              <a:rPr lang="en-US" altLang="ja-JP" b="0" dirty="0">
                <a:solidFill>
                  <a:srgbClr val="0460B1"/>
                </a:solidFill>
                <a:effectLst/>
                <a:latin typeface="Consolas" panose="020B0609020204030204" pitchFamily="49" charset="0"/>
              </a:rPr>
              <a:t>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np.average</a:t>
            </a:r>
            <a:r>
              <a:rPr lang="en-US" altLang="ja-JP" b="0" dirty="0">
                <a:solidFill>
                  <a:srgbClr val="0460B1"/>
                </a:solidFill>
                <a:effectLst/>
                <a:latin typeface="Consolas" panose="020B0609020204030204" pitchFamily="49" charset="0"/>
              </a:rPr>
              <a:t>(d)</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err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np.std</a:t>
            </a:r>
            <a:r>
              <a:rPr lang="en-US" altLang="ja-JP" b="0" dirty="0">
                <a:solidFill>
                  <a:srgbClr val="0460B1"/>
                </a:solidFill>
                <a:effectLst/>
                <a:latin typeface="Consolas" panose="020B0609020204030204" pitchFamily="49" charset="0"/>
              </a:rPr>
              <a:t>(d) </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 </a:t>
            </a:r>
            <a:r>
              <a:rPr lang="en-US" altLang="ja-JP" b="0" dirty="0" err="1">
                <a:solidFill>
                  <a:srgbClr val="0460B1"/>
                </a:solidFill>
                <a:effectLst/>
                <a:latin typeface="Consolas" panose="020B0609020204030204" pitchFamily="49" charset="0"/>
              </a:rPr>
              <a:t>np.sqrt</a:t>
            </a:r>
            <a:r>
              <a:rPr lang="en-US" altLang="ja-JP" b="0" dirty="0">
                <a:solidFill>
                  <a:srgbClr val="0460B1"/>
                </a:solidFill>
                <a:effectLst/>
                <a:latin typeface="Consolas" panose="020B0609020204030204" pitchFamily="49" charset="0"/>
              </a:rPr>
              <a:t>(N)</a:t>
            </a:r>
            <a:endParaRPr lang="en-US" altLang="ja-JP" b="0" dirty="0">
              <a:solidFill>
                <a:srgbClr val="236EBF"/>
              </a:solidFill>
              <a:effectLst/>
              <a:latin typeface="Consolas" panose="020B0609020204030204" pitchFamily="49" charset="0"/>
            </a:endParaRPr>
          </a:p>
          <a:p>
            <a:r>
              <a:rPr lang="en-US" altLang="ja-JP" b="0" dirty="0">
                <a:solidFill>
                  <a:srgbClr val="0460B1"/>
                </a:solidFill>
                <a:effectLst/>
                <a:latin typeface="Consolas" panose="020B0609020204030204" pitchFamily="49" charset="0"/>
              </a:rPr>
              <a:t>    </a:t>
            </a:r>
            <a:r>
              <a:rPr lang="en-US" altLang="ja-JP" b="0" dirty="0">
                <a:solidFill>
                  <a:srgbClr val="08134A"/>
                </a:solidFill>
                <a:effectLst/>
                <a:latin typeface="Consolas" panose="020B0609020204030204" pitchFamily="49" charset="0"/>
              </a:rPr>
              <a:t>print</a:t>
            </a:r>
            <a:r>
              <a:rPr lang="en-US" altLang="ja-JP" b="0" dirty="0">
                <a:solidFill>
                  <a:srgbClr val="0460B1"/>
                </a:solidFill>
                <a:effectLst/>
                <a:latin typeface="Consolas" panose="020B0609020204030204" pitchFamily="49" charset="0"/>
              </a:rPr>
              <a:t>(</a:t>
            </a:r>
            <a:r>
              <a:rPr lang="en-US" altLang="ja-JP" b="0" dirty="0">
                <a:solidFill>
                  <a:srgbClr val="0991B6"/>
                </a:solidFill>
                <a:effectLst/>
                <a:latin typeface="Consolas" panose="020B0609020204030204" pitchFamily="49" charset="0"/>
              </a:rPr>
              <a:t>f</a:t>
            </a:r>
            <a:r>
              <a:rPr lang="en-US" altLang="ja-JP" b="0" dirty="0">
                <a:solidFill>
                  <a:srgbClr val="A44185"/>
                </a:solidFill>
                <a:effectLst/>
                <a:latin typeface="Consolas" panose="020B0609020204030204" pitchFamily="49" charset="0"/>
              </a:rPr>
              <a:t>"</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(j</a:t>
            </a:r>
            <a:r>
              <a:rPr lang="en-US" altLang="ja-JP" b="0" dirty="0">
                <a:solidFill>
                  <a:srgbClr val="7B30D0"/>
                </a:solidFill>
                <a:effectLst/>
                <a:latin typeface="Consolas" panose="020B0609020204030204" pitchFamily="49" charset="0"/>
              </a:rPr>
              <a:t>+</a:t>
            </a:r>
            <a:r>
              <a:rPr lang="en-US" altLang="ja-JP" b="0" dirty="0">
                <a:solidFill>
                  <a:srgbClr val="174781"/>
                </a:solidFill>
                <a:effectLst/>
                <a:latin typeface="Consolas" panose="020B0609020204030204" pitchFamily="49" charset="0"/>
              </a:rPr>
              <a:t>0.5</a:t>
            </a:r>
            <a:r>
              <a:rPr lang="en-US" altLang="ja-JP" b="0" dirty="0">
                <a:solidFill>
                  <a:srgbClr val="0460B1"/>
                </a:solidFill>
                <a:effectLst/>
                <a:latin typeface="Consolas" panose="020B0609020204030204" pitchFamily="49" charset="0"/>
              </a:rPr>
              <a:t>)</a:t>
            </a:r>
            <a:r>
              <a:rPr lang="en-US" altLang="ja-JP" b="0" dirty="0">
                <a:solidFill>
                  <a:srgbClr val="7B30D0"/>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N</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err="1">
                <a:solidFill>
                  <a:srgbClr val="0460B1"/>
                </a:solidFill>
                <a:effectLst/>
                <a:latin typeface="Consolas" panose="020B0609020204030204" pitchFamily="49" charset="0"/>
              </a:rPr>
              <a:t>ave</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 </a:t>
            </a:r>
            <a:r>
              <a:rPr lang="en-US" altLang="ja-JP" b="0" dirty="0">
                <a:solidFill>
                  <a:srgbClr val="2970C7"/>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err</a:t>
            </a:r>
            <a:r>
              <a:rPr lang="en-US" altLang="ja-JP" b="0" dirty="0">
                <a:solidFill>
                  <a:srgbClr val="2970C7"/>
                </a:solidFill>
                <a:effectLst/>
                <a:latin typeface="Consolas" panose="020B0609020204030204" pitchFamily="49" charset="0"/>
              </a:rPr>
              <a:t>}</a:t>
            </a:r>
            <a:r>
              <a:rPr lang="en-US" altLang="ja-JP" b="0" dirty="0">
                <a:solidFill>
                  <a:srgbClr val="A44185"/>
                </a:solidFill>
                <a:effectLst/>
                <a:latin typeface="Consolas" panose="020B0609020204030204" pitchFamily="49" charset="0"/>
              </a:rPr>
              <a:t>"</a:t>
            </a:r>
            <a:r>
              <a:rPr lang="en-US" altLang="ja-JP" b="0" dirty="0">
                <a:solidFill>
                  <a:srgbClr val="0460B1"/>
                </a:solidFill>
                <a:effectLst/>
                <a:latin typeface="Consolas" panose="020B0609020204030204" pitchFamily="49" charset="0"/>
              </a:rPr>
              <a:t>)</a:t>
            </a:r>
            <a:endParaRPr lang="en-US" altLang="ja-JP" b="0" dirty="0">
              <a:solidFill>
                <a:srgbClr val="236EBF"/>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15D0B45-E68F-47A5-89A2-5FCFF6647756}"/>
              </a:ext>
            </a:extLst>
          </p:cNvPr>
          <p:cNvSpPr txBox="1"/>
          <p:nvPr/>
        </p:nvSpPr>
        <p:spPr>
          <a:xfrm>
            <a:off x="323528" y="980728"/>
            <a:ext cx="4493538" cy="461665"/>
          </a:xfrm>
          <a:prstGeom prst="rect">
            <a:avLst/>
          </a:prstGeom>
          <a:noFill/>
        </p:spPr>
        <p:txBody>
          <a:bodyPr wrap="none" rtlCol="0">
            <a:spAutoFit/>
          </a:bodyPr>
          <a:lstStyle/>
          <a:p>
            <a:r>
              <a:rPr kumimoji="1" lang="ja-JP" altLang="en-US" sz="2400" dirty="0"/>
              <a:t>ランジュバン方程式の数値解法</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4503925-0585-4DC8-B200-32EFDEE3E503}"/>
                  </a:ext>
                </a:extLst>
              </p:cNvPr>
              <p:cNvSpPr txBox="1"/>
              <p:nvPr/>
            </p:nvSpPr>
            <p:spPr>
              <a:xfrm>
                <a:off x="5890886" y="2708920"/>
                <a:ext cx="3244158"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𝛾</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𝑅</m:t>
                          </m:r>
                        </m:e>
                      </m:acc>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84503925-0585-4DC8-B200-32EFDEE3E503}"/>
                  </a:ext>
                </a:extLst>
              </p:cNvPr>
              <p:cNvSpPr txBox="1">
                <a:spLocks noRot="1" noChangeAspect="1" noMove="1" noResize="1" noEditPoints="1" noAdjustHandles="1" noChangeArrowheads="1" noChangeShapeType="1" noTextEdit="1"/>
              </p:cNvSpPr>
              <p:nvPr/>
            </p:nvSpPr>
            <p:spPr>
              <a:xfrm>
                <a:off x="5890886" y="2708920"/>
                <a:ext cx="3244158" cy="1027333"/>
              </a:xfrm>
              <a:prstGeom prst="rect">
                <a:avLst/>
              </a:prstGeom>
              <a:blipFill>
                <a:blip r:embed="rId2"/>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A553AA7D-C053-46E5-B71D-65829465D837}"/>
              </a:ext>
            </a:extLst>
          </p:cNvPr>
          <p:cNvSpPr/>
          <p:nvPr/>
        </p:nvSpPr>
        <p:spPr>
          <a:xfrm>
            <a:off x="6804248" y="4725144"/>
            <a:ext cx="792088" cy="79208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2" name="グループ化 11">
            <a:extLst>
              <a:ext uri="{FF2B5EF4-FFF2-40B4-BE49-F238E27FC236}">
                <a16:creationId xmlns:a16="http://schemas.microsoft.com/office/drawing/2014/main" id="{E567B239-2D5A-49E5-ABC7-9D990C466E02}"/>
              </a:ext>
            </a:extLst>
          </p:cNvPr>
          <p:cNvGrpSpPr/>
          <p:nvPr/>
        </p:nvGrpSpPr>
        <p:grpSpPr>
          <a:xfrm rot="20303880">
            <a:off x="6266426" y="5191903"/>
            <a:ext cx="504056" cy="288032"/>
            <a:chOff x="7308304" y="836712"/>
            <a:chExt cx="504056" cy="288032"/>
          </a:xfrm>
        </p:grpSpPr>
        <p:sp>
          <p:nvSpPr>
            <p:cNvPr id="9" name="楕円 8">
              <a:extLst>
                <a:ext uri="{FF2B5EF4-FFF2-40B4-BE49-F238E27FC236}">
                  <a16:creationId xmlns:a16="http://schemas.microsoft.com/office/drawing/2014/main" id="{7A465D93-C3B2-4D5D-96D7-3D8B7C87BB65}"/>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1725DD19-F0A4-468F-965C-F34C7B4758C0}"/>
                </a:ext>
              </a:extLst>
            </p:cNvPr>
            <p:cNvCxnSpPr>
              <a:stCxn id="9"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A340B3E5-8ACD-44E0-AF1B-894319B59D7A}"/>
              </a:ext>
            </a:extLst>
          </p:cNvPr>
          <p:cNvGrpSpPr/>
          <p:nvPr/>
        </p:nvGrpSpPr>
        <p:grpSpPr>
          <a:xfrm rot="1800000">
            <a:off x="6338434" y="4471823"/>
            <a:ext cx="504056" cy="288032"/>
            <a:chOff x="7308304" y="836712"/>
            <a:chExt cx="504056" cy="288032"/>
          </a:xfrm>
        </p:grpSpPr>
        <p:sp>
          <p:nvSpPr>
            <p:cNvPr id="14" name="楕円 13">
              <a:extLst>
                <a:ext uri="{FF2B5EF4-FFF2-40B4-BE49-F238E27FC236}">
                  <a16:creationId xmlns:a16="http://schemas.microsoft.com/office/drawing/2014/main" id="{79D23389-393F-4B90-B0E9-D8D6058FCD02}"/>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2B810548-4039-469C-B542-DE8E057C7A79}"/>
                </a:ext>
              </a:extLst>
            </p:cNvPr>
            <p:cNvCxnSpPr>
              <a:stCxn id="14"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2474E85D-D7D8-4167-B892-C51909DD4D20}"/>
              </a:ext>
            </a:extLst>
          </p:cNvPr>
          <p:cNvGrpSpPr/>
          <p:nvPr/>
        </p:nvGrpSpPr>
        <p:grpSpPr>
          <a:xfrm rot="5896501">
            <a:off x="6875026" y="5715356"/>
            <a:ext cx="504056" cy="288032"/>
            <a:chOff x="7308304" y="836712"/>
            <a:chExt cx="504056" cy="288032"/>
          </a:xfrm>
        </p:grpSpPr>
        <p:sp>
          <p:nvSpPr>
            <p:cNvPr id="17" name="楕円 16">
              <a:extLst>
                <a:ext uri="{FF2B5EF4-FFF2-40B4-BE49-F238E27FC236}">
                  <a16:creationId xmlns:a16="http://schemas.microsoft.com/office/drawing/2014/main" id="{C52B2548-DA7B-4E84-91C7-6E83745D0B8C}"/>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DABC73EF-835E-4CA3-B64A-3843729B3A2C}"/>
                </a:ext>
              </a:extLst>
            </p:cNvPr>
            <p:cNvCxnSpPr>
              <a:stCxn id="17"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DB761D15-46D3-41DE-9DB3-4BB75BCC4BEF}"/>
              </a:ext>
            </a:extLst>
          </p:cNvPr>
          <p:cNvGrpSpPr/>
          <p:nvPr/>
        </p:nvGrpSpPr>
        <p:grpSpPr>
          <a:xfrm rot="225977">
            <a:off x="7029188" y="4237332"/>
            <a:ext cx="504056" cy="288032"/>
            <a:chOff x="7308304" y="836712"/>
            <a:chExt cx="504056" cy="288032"/>
          </a:xfrm>
        </p:grpSpPr>
        <p:sp>
          <p:nvSpPr>
            <p:cNvPr id="20" name="楕円 19">
              <a:extLst>
                <a:ext uri="{FF2B5EF4-FFF2-40B4-BE49-F238E27FC236}">
                  <a16:creationId xmlns:a16="http://schemas.microsoft.com/office/drawing/2014/main" id="{12F583A5-3C88-4FB1-B029-F0B0A39DF0E7}"/>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2CAD510-3BBD-4608-B37B-06D8F07F5CCC}"/>
                </a:ext>
              </a:extLst>
            </p:cNvPr>
            <p:cNvCxnSpPr>
              <a:stCxn id="20"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3A2C49B4-3E0B-4F57-8888-E21006D9C1DF}"/>
              </a:ext>
            </a:extLst>
          </p:cNvPr>
          <p:cNvGrpSpPr/>
          <p:nvPr/>
        </p:nvGrpSpPr>
        <p:grpSpPr>
          <a:xfrm rot="8803443">
            <a:off x="7634030" y="4335755"/>
            <a:ext cx="504056" cy="288032"/>
            <a:chOff x="7308304" y="836712"/>
            <a:chExt cx="504056" cy="288032"/>
          </a:xfrm>
        </p:grpSpPr>
        <p:sp>
          <p:nvSpPr>
            <p:cNvPr id="23" name="楕円 22">
              <a:extLst>
                <a:ext uri="{FF2B5EF4-FFF2-40B4-BE49-F238E27FC236}">
                  <a16:creationId xmlns:a16="http://schemas.microsoft.com/office/drawing/2014/main" id="{477937D8-7516-4097-8E02-47381384D941}"/>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883A6F19-D5F4-425C-BCB8-871D6B3F5871}"/>
                </a:ext>
              </a:extLst>
            </p:cNvPr>
            <p:cNvCxnSpPr>
              <a:stCxn id="23"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DFC2581-1E53-4E79-A91F-EA9D6CD7146B}"/>
              </a:ext>
            </a:extLst>
          </p:cNvPr>
          <p:cNvGrpSpPr/>
          <p:nvPr/>
        </p:nvGrpSpPr>
        <p:grpSpPr>
          <a:xfrm rot="1728376">
            <a:off x="7634541" y="5548842"/>
            <a:ext cx="504056" cy="288032"/>
            <a:chOff x="7308304" y="836712"/>
            <a:chExt cx="504056" cy="288032"/>
          </a:xfrm>
        </p:grpSpPr>
        <p:sp>
          <p:nvSpPr>
            <p:cNvPr id="26" name="楕円 25">
              <a:extLst>
                <a:ext uri="{FF2B5EF4-FFF2-40B4-BE49-F238E27FC236}">
                  <a16:creationId xmlns:a16="http://schemas.microsoft.com/office/drawing/2014/main" id="{2BCFC4FF-F901-4B77-96FB-701784742D3D}"/>
                </a:ext>
              </a:extLst>
            </p:cNvPr>
            <p:cNvSpPr/>
            <p:nvPr/>
          </p:nvSpPr>
          <p:spPr>
            <a:xfrm>
              <a:off x="7308304" y="836712"/>
              <a:ext cx="288032" cy="28803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5371129E-123E-48BC-A298-00965EFD6733}"/>
                </a:ext>
              </a:extLst>
            </p:cNvPr>
            <p:cNvCxnSpPr>
              <a:stCxn id="26" idx="6"/>
            </p:cNvCxnSpPr>
            <p:nvPr/>
          </p:nvCxnSpPr>
          <p:spPr>
            <a:xfrm>
              <a:off x="7596336" y="980728"/>
              <a:ext cx="2160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8" name="矢印: 右 27">
            <a:extLst>
              <a:ext uri="{FF2B5EF4-FFF2-40B4-BE49-F238E27FC236}">
                <a16:creationId xmlns:a16="http://schemas.microsoft.com/office/drawing/2014/main" id="{12EF9D0E-A923-4A8E-AD19-0752AA609E7B}"/>
              </a:ext>
            </a:extLst>
          </p:cNvPr>
          <p:cNvSpPr/>
          <p:nvPr/>
        </p:nvSpPr>
        <p:spPr>
          <a:xfrm>
            <a:off x="7668344" y="5013176"/>
            <a:ext cx="50405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CD6E762-7109-4185-AF83-EFE5C4F210B6}"/>
                  </a:ext>
                </a:extLst>
              </p:cNvPr>
              <p:cNvSpPr txBox="1"/>
              <p:nvPr/>
            </p:nvSpPr>
            <p:spPr>
              <a:xfrm>
                <a:off x="8172400" y="4869160"/>
                <a:ext cx="64807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oMath>
                  </m:oMathPara>
                </a14:m>
                <a:endParaRPr lang="ja-JP" altLang="en-US" sz="2800" dirty="0"/>
              </a:p>
            </p:txBody>
          </p:sp>
        </mc:Choice>
        <mc:Fallback xmlns="">
          <p:sp>
            <p:nvSpPr>
              <p:cNvPr id="30" name="テキスト ボックス 29">
                <a:extLst>
                  <a:ext uri="{FF2B5EF4-FFF2-40B4-BE49-F238E27FC236}">
                    <a16:creationId xmlns:a16="http://schemas.microsoft.com/office/drawing/2014/main" id="{8CD6E762-7109-4185-AF83-EFE5C4F210B6}"/>
                  </a:ext>
                </a:extLst>
              </p:cNvPr>
              <p:cNvSpPr txBox="1">
                <a:spLocks noRot="1" noChangeAspect="1" noMove="1" noResize="1" noEditPoints="1" noAdjustHandles="1" noChangeArrowheads="1" noChangeShapeType="1" noTextEdit="1"/>
              </p:cNvSpPr>
              <p:nvPr/>
            </p:nvSpPr>
            <p:spPr>
              <a:xfrm>
                <a:off x="8172400" y="4869160"/>
                <a:ext cx="648072" cy="523220"/>
              </a:xfrm>
              <a:prstGeom prst="rect">
                <a:avLst/>
              </a:prstGeom>
              <a:blipFill>
                <a:blip r:embed="rId3"/>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3DAB780C-A051-4299-8C41-BA7617A41C6D}"/>
              </a:ext>
            </a:extLst>
          </p:cNvPr>
          <p:cNvSpPr txBox="1"/>
          <p:nvPr/>
        </p:nvSpPr>
        <p:spPr>
          <a:xfrm>
            <a:off x="395536" y="6237312"/>
            <a:ext cx="6397905" cy="400110"/>
          </a:xfrm>
          <a:prstGeom prst="rect">
            <a:avLst/>
          </a:prstGeom>
          <a:noFill/>
        </p:spPr>
        <p:txBody>
          <a:bodyPr wrap="none" rtlCol="0">
            <a:spAutoFit/>
          </a:bodyPr>
          <a:lstStyle/>
          <a:p>
            <a:r>
              <a:rPr kumimoji="1" lang="en-US" altLang="ja-JP" sz="2000" dirty="0"/>
              <a:t>1000</a:t>
            </a:r>
            <a:r>
              <a:rPr kumimoji="1" lang="ja-JP" altLang="en-US" sz="2000" dirty="0"/>
              <a:t>ステップごとに平均、標準偏差を計算するコード</a:t>
            </a:r>
          </a:p>
        </p:txBody>
      </p:sp>
    </p:spTree>
    <p:extLst>
      <p:ext uri="{BB962C8B-B14F-4D97-AF65-F5344CB8AC3E}">
        <p14:creationId xmlns:p14="http://schemas.microsoft.com/office/powerpoint/2010/main" val="426107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FF6FBA-2B0D-4760-8A8F-37606F9BFB5C}"/>
              </a:ext>
            </a:extLst>
          </p:cNvPr>
          <p:cNvSpPr>
            <a:spLocks noGrp="1"/>
          </p:cNvSpPr>
          <p:nvPr>
            <p:ph type="body" sz="quarter" idx="10"/>
          </p:nvPr>
        </p:nvSpPr>
        <p:spPr/>
        <p:txBody>
          <a:bodyPr/>
          <a:lstStyle/>
          <a:p>
            <a:r>
              <a:rPr lang="ja-JP" altLang="en-US" dirty="0"/>
              <a:t>おかしなグラフ</a:t>
            </a:r>
            <a:r>
              <a:rPr lang="en-US" altLang="ja-JP" dirty="0"/>
              <a:t>3</a:t>
            </a:r>
            <a:endParaRPr kumimoji="1" lang="ja-JP" altLang="en-US" dirty="0"/>
          </a:p>
        </p:txBody>
      </p:sp>
      <p:sp>
        <p:nvSpPr>
          <p:cNvPr id="4" name="テキスト ボックス 3">
            <a:extLst>
              <a:ext uri="{FF2B5EF4-FFF2-40B4-BE49-F238E27FC236}">
                <a16:creationId xmlns:a16="http://schemas.microsoft.com/office/drawing/2014/main" id="{0528357B-A6E2-44C5-8812-E5D65BF53DF6}"/>
              </a:ext>
            </a:extLst>
          </p:cNvPr>
          <p:cNvSpPr txBox="1"/>
          <p:nvPr/>
        </p:nvSpPr>
        <p:spPr>
          <a:xfrm>
            <a:off x="395536" y="980728"/>
            <a:ext cx="3775393" cy="523220"/>
          </a:xfrm>
          <a:prstGeom prst="rect">
            <a:avLst/>
          </a:prstGeom>
          <a:noFill/>
        </p:spPr>
        <p:txBody>
          <a:bodyPr wrap="none" rtlCol="0">
            <a:spAutoFit/>
          </a:bodyPr>
          <a:lstStyle/>
          <a:p>
            <a:r>
              <a:rPr lang="ja-JP" altLang="en-US" sz="2800" dirty="0"/>
              <a:t>速度の時間発展データ</a:t>
            </a:r>
            <a:endParaRPr kumimoji="1" lang="ja-JP" altLang="en-US" sz="2800" dirty="0"/>
          </a:p>
        </p:txBody>
      </p:sp>
      <p:pic>
        <p:nvPicPr>
          <p:cNvPr id="6" name="図 5">
            <a:extLst>
              <a:ext uri="{FF2B5EF4-FFF2-40B4-BE49-F238E27FC236}">
                <a16:creationId xmlns:a16="http://schemas.microsoft.com/office/drawing/2014/main" id="{90BC3DB4-3849-4461-9563-A7627599A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1556792"/>
            <a:ext cx="5832648" cy="4374486"/>
          </a:xfrm>
          <a:prstGeom prst="rect">
            <a:avLst/>
          </a:prstGeom>
        </p:spPr>
      </p:pic>
      <p:cxnSp>
        <p:nvCxnSpPr>
          <p:cNvPr id="8" name="直線矢印コネクタ 7">
            <a:extLst>
              <a:ext uri="{FF2B5EF4-FFF2-40B4-BE49-F238E27FC236}">
                <a16:creationId xmlns:a16="http://schemas.microsoft.com/office/drawing/2014/main" id="{5ECB7477-8D36-4FB5-A8E4-2E2AF161E896}"/>
              </a:ext>
            </a:extLst>
          </p:cNvPr>
          <p:cNvCxnSpPr/>
          <p:nvPr/>
        </p:nvCxnSpPr>
        <p:spPr>
          <a:xfrm>
            <a:off x="3923928" y="4149080"/>
            <a:ext cx="1512168" cy="0"/>
          </a:xfrm>
          <a:prstGeom prst="straightConnector1">
            <a:avLst/>
          </a:prstGeom>
          <a:ln w="381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10E0FF39-E038-49A0-BADA-4932A082734F}"/>
              </a:ext>
            </a:extLst>
          </p:cNvPr>
          <p:cNvSpPr txBox="1"/>
          <p:nvPr/>
        </p:nvSpPr>
        <p:spPr>
          <a:xfrm>
            <a:off x="4184084" y="4221088"/>
            <a:ext cx="1107996" cy="369332"/>
          </a:xfrm>
          <a:prstGeom prst="rect">
            <a:avLst/>
          </a:prstGeom>
          <a:noFill/>
        </p:spPr>
        <p:txBody>
          <a:bodyPr wrap="none" rtlCol="0">
            <a:spAutoFit/>
          </a:bodyPr>
          <a:lstStyle/>
          <a:p>
            <a:r>
              <a:rPr kumimoji="1" lang="ja-JP" altLang="en-US" dirty="0"/>
              <a:t>相関時間</a:t>
            </a:r>
          </a:p>
        </p:txBody>
      </p:sp>
      <p:sp>
        <p:nvSpPr>
          <p:cNvPr id="10" name="テキスト ボックス 9">
            <a:extLst>
              <a:ext uri="{FF2B5EF4-FFF2-40B4-BE49-F238E27FC236}">
                <a16:creationId xmlns:a16="http://schemas.microsoft.com/office/drawing/2014/main" id="{470E3FD6-0F83-4DED-AD2A-8BC24FA4B0A0}"/>
              </a:ext>
            </a:extLst>
          </p:cNvPr>
          <p:cNvSpPr txBox="1"/>
          <p:nvPr/>
        </p:nvSpPr>
        <p:spPr>
          <a:xfrm>
            <a:off x="539552" y="6165304"/>
            <a:ext cx="7571303" cy="461665"/>
          </a:xfrm>
          <a:prstGeom prst="rect">
            <a:avLst/>
          </a:prstGeom>
          <a:noFill/>
        </p:spPr>
        <p:txBody>
          <a:bodyPr wrap="none" rtlCol="0">
            <a:spAutoFit/>
          </a:bodyPr>
          <a:lstStyle/>
          <a:p>
            <a:r>
              <a:rPr lang="ja-JP" altLang="en-US" sz="2400" dirty="0"/>
              <a:t>速度が「記憶」を失うまでにそれなりの時間がかかる</a:t>
            </a:r>
            <a:endParaRPr kumimoji="1" lang="ja-JP" altLang="en-US" sz="2400" dirty="0"/>
          </a:p>
        </p:txBody>
      </p:sp>
    </p:spTree>
    <p:extLst>
      <p:ext uri="{BB962C8B-B14F-4D97-AF65-F5344CB8AC3E}">
        <p14:creationId xmlns:p14="http://schemas.microsoft.com/office/powerpoint/2010/main" val="179326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389D72-0376-4210-A24C-896ED3C1D265}"/>
              </a:ext>
            </a:extLst>
          </p:cNvPr>
          <p:cNvSpPr>
            <a:spLocks noGrp="1"/>
          </p:cNvSpPr>
          <p:nvPr>
            <p:ph type="body" sz="quarter" idx="10"/>
          </p:nvPr>
        </p:nvSpPr>
        <p:spPr/>
        <p:txBody>
          <a:bodyPr/>
          <a:lstStyle/>
          <a:p>
            <a:r>
              <a:rPr kumimoji="1" lang="ja-JP" altLang="en-US" dirty="0"/>
              <a:t>適切なグラフ</a:t>
            </a:r>
          </a:p>
        </p:txBody>
      </p:sp>
      <p:pic>
        <p:nvPicPr>
          <p:cNvPr id="6" name="図 5">
            <a:extLst>
              <a:ext uri="{FF2B5EF4-FFF2-40B4-BE49-F238E27FC236}">
                <a16:creationId xmlns:a16="http://schemas.microsoft.com/office/drawing/2014/main" id="{2D35E65A-92F6-40B7-919D-BA1371C3B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1412776"/>
            <a:ext cx="6336704" cy="4752528"/>
          </a:xfrm>
          <a:prstGeom prst="rect">
            <a:avLst/>
          </a:prstGeom>
        </p:spPr>
      </p:pic>
      <p:sp>
        <p:nvSpPr>
          <p:cNvPr id="7" name="矢印: 下 6">
            <a:extLst>
              <a:ext uri="{FF2B5EF4-FFF2-40B4-BE49-F238E27FC236}">
                <a16:creationId xmlns:a16="http://schemas.microsoft.com/office/drawing/2014/main" id="{551DCA21-D2CA-4570-894D-A5A394CBD30D}"/>
              </a:ext>
            </a:extLst>
          </p:cNvPr>
          <p:cNvSpPr/>
          <p:nvPr/>
        </p:nvSpPr>
        <p:spPr>
          <a:xfrm>
            <a:off x="1979712"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7350916E-44D0-4BA7-96BB-1720E4C6BF6C}"/>
              </a:ext>
            </a:extLst>
          </p:cNvPr>
          <p:cNvSpPr/>
          <p:nvPr/>
        </p:nvSpPr>
        <p:spPr>
          <a:xfrm>
            <a:off x="2528773"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下 8">
            <a:extLst>
              <a:ext uri="{FF2B5EF4-FFF2-40B4-BE49-F238E27FC236}">
                <a16:creationId xmlns:a16="http://schemas.microsoft.com/office/drawing/2014/main" id="{A111A9C8-23D5-4517-9978-A8998F7A2B28}"/>
              </a:ext>
            </a:extLst>
          </p:cNvPr>
          <p:cNvSpPr/>
          <p:nvPr/>
        </p:nvSpPr>
        <p:spPr>
          <a:xfrm>
            <a:off x="3077834"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5C99085A-BE46-4EA5-95D0-A73895BCA5E1}"/>
              </a:ext>
            </a:extLst>
          </p:cNvPr>
          <p:cNvSpPr/>
          <p:nvPr/>
        </p:nvSpPr>
        <p:spPr>
          <a:xfrm>
            <a:off x="3626895"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96FBAE05-BDF6-4ED7-9382-8FC5ACFB25BA}"/>
              </a:ext>
            </a:extLst>
          </p:cNvPr>
          <p:cNvSpPr/>
          <p:nvPr/>
        </p:nvSpPr>
        <p:spPr>
          <a:xfrm>
            <a:off x="4175956"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E6B60364-48B8-45F5-959B-B6BF8B3126F8}"/>
              </a:ext>
            </a:extLst>
          </p:cNvPr>
          <p:cNvSpPr/>
          <p:nvPr/>
        </p:nvSpPr>
        <p:spPr>
          <a:xfrm>
            <a:off x="4725017"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下 12">
            <a:extLst>
              <a:ext uri="{FF2B5EF4-FFF2-40B4-BE49-F238E27FC236}">
                <a16:creationId xmlns:a16="http://schemas.microsoft.com/office/drawing/2014/main" id="{167F932E-8B2A-4B36-8963-41B2D9F65B17}"/>
              </a:ext>
            </a:extLst>
          </p:cNvPr>
          <p:cNvSpPr/>
          <p:nvPr/>
        </p:nvSpPr>
        <p:spPr>
          <a:xfrm>
            <a:off x="5274078"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A98174B7-988F-4444-A7EA-EC70BAF9E779}"/>
              </a:ext>
            </a:extLst>
          </p:cNvPr>
          <p:cNvSpPr/>
          <p:nvPr/>
        </p:nvSpPr>
        <p:spPr>
          <a:xfrm>
            <a:off x="5823139"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下 14">
            <a:extLst>
              <a:ext uri="{FF2B5EF4-FFF2-40B4-BE49-F238E27FC236}">
                <a16:creationId xmlns:a16="http://schemas.microsoft.com/office/drawing/2014/main" id="{C90C9253-5F22-4C29-8F78-4299E6526AD4}"/>
              </a:ext>
            </a:extLst>
          </p:cNvPr>
          <p:cNvSpPr/>
          <p:nvPr/>
        </p:nvSpPr>
        <p:spPr>
          <a:xfrm>
            <a:off x="6372200" y="1844824"/>
            <a:ext cx="288032" cy="402344"/>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8DE09831-D049-4E82-8D6A-C058A2412EE9}"/>
              </a:ext>
            </a:extLst>
          </p:cNvPr>
          <p:cNvSpPr txBox="1"/>
          <p:nvPr/>
        </p:nvSpPr>
        <p:spPr>
          <a:xfrm>
            <a:off x="34650" y="908720"/>
            <a:ext cx="9110186" cy="461665"/>
          </a:xfrm>
          <a:prstGeom prst="rect">
            <a:avLst/>
          </a:prstGeom>
          <a:noFill/>
        </p:spPr>
        <p:txBody>
          <a:bodyPr wrap="none" rtlCol="0">
            <a:spAutoFit/>
          </a:bodyPr>
          <a:lstStyle/>
          <a:p>
            <a:r>
              <a:rPr kumimoji="1" lang="ja-JP" altLang="en-US" sz="2400" dirty="0"/>
              <a:t>「</a:t>
            </a:r>
            <a:r>
              <a:rPr lang="ja-JP" altLang="en-US" sz="2400" dirty="0"/>
              <a:t>記憶」を忘れそうな時間をあけて観測してサンプリングする</a:t>
            </a:r>
            <a:endParaRPr kumimoji="1" lang="ja-JP" altLang="en-US" sz="2400" dirty="0"/>
          </a:p>
        </p:txBody>
      </p:sp>
      <p:sp>
        <p:nvSpPr>
          <p:cNvPr id="17" name="テキスト ボックス 16">
            <a:extLst>
              <a:ext uri="{FF2B5EF4-FFF2-40B4-BE49-F238E27FC236}">
                <a16:creationId xmlns:a16="http://schemas.microsoft.com/office/drawing/2014/main" id="{1581DA68-467B-4ACE-BC70-42337FB80955}"/>
              </a:ext>
            </a:extLst>
          </p:cNvPr>
          <p:cNvSpPr txBox="1"/>
          <p:nvPr/>
        </p:nvSpPr>
        <p:spPr>
          <a:xfrm>
            <a:off x="4716016" y="6309320"/>
            <a:ext cx="3185487" cy="369332"/>
          </a:xfrm>
          <a:prstGeom prst="rect">
            <a:avLst/>
          </a:prstGeom>
          <a:noFill/>
        </p:spPr>
        <p:txBody>
          <a:bodyPr wrap="none" rtlCol="0">
            <a:spAutoFit/>
          </a:bodyPr>
          <a:lstStyle/>
          <a:p>
            <a:r>
              <a:rPr kumimoji="1" lang="en-US" altLang="ja-JP" dirty="0"/>
              <a:t>※</a:t>
            </a:r>
            <a:r>
              <a:rPr kumimoji="1" lang="ja-JP" altLang="en-US" dirty="0"/>
              <a:t>もっとかしこい方法もある</a:t>
            </a:r>
          </a:p>
        </p:txBody>
      </p:sp>
    </p:spTree>
    <p:extLst>
      <p:ext uri="{BB962C8B-B14F-4D97-AF65-F5344CB8AC3E}">
        <p14:creationId xmlns:p14="http://schemas.microsoft.com/office/powerpoint/2010/main" val="2535658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C8BC0F8-16CE-4ECF-9AC2-FB1E346DBE89}"/>
              </a:ext>
            </a:extLst>
          </p:cNvPr>
          <p:cNvSpPr>
            <a:spLocks noGrp="1"/>
          </p:cNvSpPr>
          <p:nvPr>
            <p:ph type="body" sz="quarter" idx="10"/>
          </p:nvPr>
        </p:nvSpPr>
        <p:spPr/>
        <p:txBody>
          <a:bodyPr/>
          <a:lstStyle/>
          <a:p>
            <a:r>
              <a:rPr kumimoji="1" lang="ja-JP" altLang="en-US" dirty="0"/>
              <a:t>適切なグラフ</a:t>
            </a:r>
          </a:p>
        </p:txBody>
      </p:sp>
      <p:pic>
        <p:nvPicPr>
          <p:cNvPr id="4" name="図 3">
            <a:extLst>
              <a:ext uri="{FF2B5EF4-FFF2-40B4-BE49-F238E27FC236}">
                <a16:creationId xmlns:a16="http://schemas.microsoft.com/office/drawing/2014/main" id="{D7BE8B27-831B-47DC-9573-526F4330CB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980728"/>
            <a:ext cx="6408712" cy="4806535"/>
          </a:xfrm>
          <a:prstGeom prst="rect">
            <a:avLst/>
          </a:prstGeom>
        </p:spPr>
      </p:pic>
      <p:sp>
        <p:nvSpPr>
          <p:cNvPr id="5" name="テキスト ボックス 4">
            <a:extLst>
              <a:ext uri="{FF2B5EF4-FFF2-40B4-BE49-F238E27FC236}">
                <a16:creationId xmlns:a16="http://schemas.microsoft.com/office/drawing/2014/main" id="{DF8FAB54-960A-449B-A853-34DEAC0D3147}"/>
              </a:ext>
            </a:extLst>
          </p:cNvPr>
          <p:cNvSpPr txBox="1"/>
          <p:nvPr/>
        </p:nvSpPr>
        <p:spPr>
          <a:xfrm>
            <a:off x="323528" y="6021288"/>
            <a:ext cx="7571303" cy="369332"/>
          </a:xfrm>
          <a:prstGeom prst="rect">
            <a:avLst/>
          </a:prstGeom>
          <a:noFill/>
        </p:spPr>
        <p:txBody>
          <a:bodyPr wrap="none" rtlCol="0">
            <a:spAutoFit/>
          </a:bodyPr>
          <a:lstStyle/>
          <a:p>
            <a:r>
              <a:rPr lang="ja-JP" altLang="en-US" dirty="0"/>
              <a:t>データのばらつき具合、エラーバーの外れ具合、ともにもっともらしい</a:t>
            </a:r>
            <a:endParaRPr kumimoji="1" lang="ja-JP" altLang="en-US" dirty="0"/>
          </a:p>
        </p:txBody>
      </p:sp>
    </p:spTree>
    <p:extLst>
      <p:ext uri="{BB962C8B-B14F-4D97-AF65-F5344CB8AC3E}">
        <p14:creationId xmlns:p14="http://schemas.microsoft.com/office/powerpoint/2010/main" val="13091494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D9BCB6-EAAB-4836-990F-559B2BA51CB2}"/>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BE6FD641-1B65-4093-B8A0-7208DDB296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556792"/>
            <a:ext cx="4224469" cy="3168352"/>
          </a:xfrm>
          <a:prstGeom prst="rect">
            <a:avLst/>
          </a:prstGeom>
        </p:spPr>
      </p:pic>
      <p:pic>
        <p:nvPicPr>
          <p:cNvPr id="4" name="図 3">
            <a:extLst>
              <a:ext uri="{FF2B5EF4-FFF2-40B4-BE49-F238E27FC236}">
                <a16:creationId xmlns:a16="http://schemas.microsoft.com/office/drawing/2014/main" id="{11A35E44-F72E-44C2-BCEC-EBDEA1114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1538790"/>
            <a:ext cx="4248472" cy="3186354"/>
          </a:xfrm>
          <a:prstGeom prst="rect">
            <a:avLst/>
          </a:prstGeom>
        </p:spPr>
      </p:pic>
      <p:sp>
        <p:nvSpPr>
          <p:cNvPr id="5" name="テキスト ボックス 4">
            <a:extLst>
              <a:ext uri="{FF2B5EF4-FFF2-40B4-BE49-F238E27FC236}">
                <a16:creationId xmlns:a16="http://schemas.microsoft.com/office/drawing/2014/main" id="{8E1AEB95-F464-4CDC-BF1B-7C445C0ECE46}"/>
              </a:ext>
            </a:extLst>
          </p:cNvPr>
          <p:cNvSpPr txBox="1"/>
          <p:nvPr/>
        </p:nvSpPr>
        <p:spPr>
          <a:xfrm>
            <a:off x="395536" y="1052736"/>
            <a:ext cx="3570208" cy="461665"/>
          </a:xfrm>
          <a:prstGeom prst="rect">
            <a:avLst/>
          </a:prstGeom>
          <a:noFill/>
        </p:spPr>
        <p:txBody>
          <a:bodyPr wrap="none" rtlCol="0">
            <a:spAutoFit/>
          </a:bodyPr>
          <a:lstStyle/>
          <a:p>
            <a:r>
              <a:rPr lang="ja-JP" altLang="en-US" sz="2400" dirty="0"/>
              <a:t>エラーバーが大きすぎる</a:t>
            </a:r>
            <a:endParaRPr kumimoji="1" lang="ja-JP" altLang="en-US" sz="2400" dirty="0"/>
          </a:p>
        </p:txBody>
      </p:sp>
      <p:sp>
        <p:nvSpPr>
          <p:cNvPr id="6" name="テキスト ボックス 5">
            <a:extLst>
              <a:ext uri="{FF2B5EF4-FFF2-40B4-BE49-F238E27FC236}">
                <a16:creationId xmlns:a16="http://schemas.microsoft.com/office/drawing/2014/main" id="{B1FAB0DB-8A54-4CA1-B3FD-3465D1046206}"/>
              </a:ext>
            </a:extLst>
          </p:cNvPr>
          <p:cNvSpPr txBox="1"/>
          <p:nvPr/>
        </p:nvSpPr>
        <p:spPr>
          <a:xfrm>
            <a:off x="5652120" y="1023119"/>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C9DDE7C9-7534-43D8-8A88-D6599D1FBA72}"/>
              </a:ext>
            </a:extLst>
          </p:cNvPr>
          <p:cNvSpPr txBox="1"/>
          <p:nvPr/>
        </p:nvSpPr>
        <p:spPr>
          <a:xfrm>
            <a:off x="467544" y="4941168"/>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4E2A817-9F65-4E06-A9F1-6D4E0D670660}"/>
                  </a:ext>
                </a:extLst>
              </p:cNvPr>
              <p:cNvSpPr txBox="1"/>
              <p:nvPr/>
            </p:nvSpPr>
            <p:spPr>
              <a:xfrm>
                <a:off x="1259632" y="5589240"/>
                <a:ext cx="3853299" cy="994631"/>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ad>
                      <m:radPr>
                        <m:degHide m:val="on"/>
                        <m:ctrlPr>
                          <a:rPr kumimoji="1" lang="en-US" altLang="ja-JP" sz="2800" b="0" i="1" smtClean="0">
                            <a:latin typeface="Cambria Math" panose="02040503050406030204" pitchFamily="18" charset="0"/>
                          </a:rPr>
                        </m:ctrlPr>
                      </m:radPr>
                      <m:deg/>
                      <m:e>
                        <m:r>
                          <a:rPr kumimoji="1" lang="en-US" altLang="ja-JP" sz="2800" b="0" i="1" smtClean="0">
                            <a:latin typeface="Cambria Math" panose="02040503050406030204" pitchFamily="18" charset="0"/>
                          </a:rPr>
                          <m:t>𝑁</m:t>
                        </m:r>
                      </m:e>
                    </m:rad>
                    <m:r>
                      <a:rPr lang="ja-JP" altLang="en-US" sz="2800" i="1">
                        <a:latin typeface="Cambria Math" panose="02040503050406030204" pitchFamily="18" charset="0"/>
                      </a:rPr>
                      <m:t>で</m:t>
                    </m:r>
                  </m:oMath>
                </a14:m>
                <a:r>
                  <a:rPr kumimoji="1" lang="ja-JP" altLang="en-US" sz="2800" dirty="0"/>
                  <a:t>割り忘れている</a:t>
                </a:r>
                <a:endParaRPr kumimoji="1" lang="en-US" altLang="ja-JP" sz="2800" dirty="0"/>
              </a:p>
              <a:p>
                <a:pPr marL="285750" indent="-285750">
                  <a:buFont typeface="Arial" panose="020B0604020202020204" pitchFamily="34" charset="0"/>
                  <a:buChar char="•"/>
                </a:pPr>
                <a:r>
                  <a:rPr kumimoji="1" lang="ja-JP" altLang="en-US" sz="2800" dirty="0">
                    <a:solidFill>
                      <a:srgbClr val="FF0000"/>
                    </a:solidFill>
                  </a:rPr>
                  <a:t>データに相関がある</a:t>
                </a:r>
              </a:p>
            </p:txBody>
          </p:sp>
        </mc:Choice>
        <mc:Fallback xmlns="">
          <p:sp>
            <p:nvSpPr>
              <p:cNvPr id="8" name="テキスト ボックス 7">
                <a:extLst>
                  <a:ext uri="{FF2B5EF4-FFF2-40B4-BE49-F238E27FC236}">
                    <a16:creationId xmlns:a16="http://schemas.microsoft.com/office/drawing/2014/main" id="{D4E2A817-9F65-4E06-A9F1-6D4E0D670660}"/>
                  </a:ext>
                </a:extLst>
              </p:cNvPr>
              <p:cNvSpPr txBox="1">
                <a:spLocks noRot="1" noChangeAspect="1" noMove="1" noResize="1" noEditPoints="1" noAdjustHandles="1" noChangeArrowheads="1" noChangeShapeType="1" noTextEdit="1"/>
              </p:cNvSpPr>
              <p:nvPr/>
            </p:nvSpPr>
            <p:spPr>
              <a:xfrm>
                <a:off x="1259632" y="5589240"/>
                <a:ext cx="3853299" cy="994631"/>
              </a:xfrm>
              <a:prstGeom prst="rect">
                <a:avLst/>
              </a:prstGeom>
              <a:blipFill>
                <a:blip r:embed="rId4"/>
                <a:stretch>
                  <a:fillRect l="-2848" t="-4908" r="-2215" b="-1472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14767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B9CCBEE-ECBD-4881-90D2-D9A0A2CA9E47}"/>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02190771-5FAF-497C-94A7-9A51114AA0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1628800"/>
            <a:ext cx="4320480" cy="3240360"/>
          </a:xfrm>
          <a:prstGeom prst="rect">
            <a:avLst/>
          </a:prstGeom>
        </p:spPr>
      </p:pic>
      <p:pic>
        <p:nvPicPr>
          <p:cNvPr id="4" name="図 3">
            <a:extLst>
              <a:ext uri="{FF2B5EF4-FFF2-40B4-BE49-F238E27FC236}">
                <a16:creationId xmlns:a16="http://schemas.microsoft.com/office/drawing/2014/main" id="{8F3C4E93-779D-410D-9F41-C4DAD6FB95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628800"/>
            <a:ext cx="4320480" cy="3240360"/>
          </a:xfrm>
          <a:prstGeom prst="rect">
            <a:avLst/>
          </a:prstGeom>
        </p:spPr>
      </p:pic>
      <p:sp>
        <p:nvSpPr>
          <p:cNvPr id="5" name="テキスト ボックス 4">
            <a:extLst>
              <a:ext uri="{FF2B5EF4-FFF2-40B4-BE49-F238E27FC236}">
                <a16:creationId xmlns:a16="http://schemas.microsoft.com/office/drawing/2014/main" id="{573D8845-5FDB-46F3-9325-2B63EA54165A}"/>
              </a:ext>
            </a:extLst>
          </p:cNvPr>
          <p:cNvSpPr txBox="1"/>
          <p:nvPr/>
        </p:nvSpPr>
        <p:spPr>
          <a:xfrm>
            <a:off x="1244531" y="1095127"/>
            <a:ext cx="2031325" cy="461665"/>
          </a:xfrm>
          <a:prstGeom prst="rect">
            <a:avLst/>
          </a:prstGeom>
          <a:noFill/>
        </p:spPr>
        <p:txBody>
          <a:bodyPr wrap="none" rtlCol="0">
            <a:spAutoFit/>
          </a:bodyPr>
          <a:lstStyle/>
          <a:p>
            <a:r>
              <a:rPr kumimoji="1" lang="ja-JP" altLang="en-US" sz="2400" dirty="0"/>
              <a:t>偏りが大きい</a:t>
            </a:r>
          </a:p>
        </p:txBody>
      </p:sp>
      <p:sp>
        <p:nvSpPr>
          <p:cNvPr id="6" name="テキスト ボックス 5">
            <a:extLst>
              <a:ext uri="{FF2B5EF4-FFF2-40B4-BE49-F238E27FC236}">
                <a16:creationId xmlns:a16="http://schemas.microsoft.com/office/drawing/2014/main" id="{D0719F9B-3D12-475C-AB85-470FAAA71410}"/>
              </a:ext>
            </a:extLst>
          </p:cNvPr>
          <p:cNvSpPr txBox="1"/>
          <p:nvPr/>
        </p:nvSpPr>
        <p:spPr>
          <a:xfrm>
            <a:off x="6084168" y="1124744"/>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7F072E42-5D97-4932-8AF3-37A7571B073D}"/>
              </a:ext>
            </a:extLst>
          </p:cNvPr>
          <p:cNvSpPr txBox="1"/>
          <p:nvPr/>
        </p:nvSpPr>
        <p:spPr>
          <a:xfrm>
            <a:off x="467544" y="5085184"/>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697BB6EE-8462-49F4-868D-90885935D966}"/>
              </a:ext>
            </a:extLst>
          </p:cNvPr>
          <p:cNvSpPr txBox="1"/>
          <p:nvPr/>
        </p:nvSpPr>
        <p:spPr>
          <a:xfrm>
            <a:off x="1259632" y="5733256"/>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23122497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BC961BA-3029-4BB0-9CC1-9ACAB667CB76}"/>
              </a:ext>
            </a:extLst>
          </p:cNvPr>
          <p:cNvSpPr>
            <a:spLocks noGrp="1"/>
          </p:cNvSpPr>
          <p:nvPr>
            <p:ph type="body" sz="quarter" idx="10"/>
          </p:nvPr>
        </p:nvSpPr>
        <p:spPr/>
        <p:txBody>
          <a:bodyPr/>
          <a:lstStyle/>
          <a:p>
            <a:r>
              <a:rPr lang="ja-JP" altLang="en-US" dirty="0"/>
              <a:t>不適切なグラフまとめ</a:t>
            </a:r>
            <a:endParaRPr kumimoji="1" lang="ja-JP" altLang="en-US" dirty="0"/>
          </a:p>
        </p:txBody>
      </p:sp>
      <p:pic>
        <p:nvPicPr>
          <p:cNvPr id="3" name="図 2">
            <a:extLst>
              <a:ext uri="{FF2B5EF4-FFF2-40B4-BE49-F238E27FC236}">
                <a16:creationId xmlns:a16="http://schemas.microsoft.com/office/drawing/2014/main" id="{692CD3CC-44A5-4656-834A-21B42B37B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8024" y="1844824"/>
            <a:ext cx="4128458" cy="3096344"/>
          </a:xfrm>
          <a:prstGeom prst="rect">
            <a:avLst/>
          </a:prstGeom>
        </p:spPr>
      </p:pic>
      <p:pic>
        <p:nvPicPr>
          <p:cNvPr id="4" name="図 3">
            <a:extLst>
              <a:ext uri="{FF2B5EF4-FFF2-40B4-BE49-F238E27FC236}">
                <a16:creationId xmlns:a16="http://schemas.microsoft.com/office/drawing/2014/main" id="{F4410C1F-8E5E-470B-92A5-A8EB93373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1844824"/>
            <a:ext cx="4128459" cy="3096344"/>
          </a:xfrm>
          <a:prstGeom prst="rect">
            <a:avLst/>
          </a:prstGeom>
        </p:spPr>
      </p:pic>
      <p:sp>
        <p:nvSpPr>
          <p:cNvPr id="5" name="テキスト ボックス 4">
            <a:extLst>
              <a:ext uri="{FF2B5EF4-FFF2-40B4-BE49-F238E27FC236}">
                <a16:creationId xmlns:a16="http://schemas.microsoft.com/office/drawing/2014/main" id="{3F4D713A-7965-4403-A53E-385448F3413C}"/>
              </a:ext>
            </a:extLst>
          </p:cNvPr>
          <p:cNvSpPr txBox="1"/>
          <p:nvPr/>
        </p:nvSpPr>
        <p:spPr>
          <a:xfrm>
            <a:off x="683568" y="1311151"/>
            <a:ext cx="3570208" cy="461665"/>
          </a:xfrm>
          <a:prstGeom prst="rect">
            <a:avLst/>
          </a:prstGeom>
          <a:noFill/>
        </p:spPr>
        <p:txBody>
          <a:bodyPr wrap="none" rtlCol="0">
            <a:spAutoFit/>
          </a:bodyPr>
          <a:lstStyle/>
          <a:p>
            <a:r>
              <a:rPr kumimoji="1" lang="ja-JP" altLang="en-US" sz="2400" dirty="0"/>
              <a:t>エラーバーが小さすぎる</a:t>
            </a:r>
          </a:p>
        </p:txBody>
      </p:sp>
      <p:sp>
        <p:nvSpPr>
          <p:cNvPr id="6" name="テキスト ボックス 5">
            <a:extLst>
              <a:ext uri="{FF2B5EF4-FFF2-40B4-BE49-F238E27FC236}">
                <a16:creationId xmlns:a16="http://schemas.microsoft.com/office/drawing/2014/main" id="{21251491-AB80-434D-AFBC-8A2DC7FCF72E}"/>
              </a:ext>
            </a:extLst>
          </p:cNvPr>
          <p:cNvSpPr txBox="1"/>
          <p:nvPr/>
        </p:nvSpPr>
        <p:spPr>
          <a:xfrm>
            <a:off x="5868144" y="1340768"/>
            <a:ext cx="2031325" cy="461665"/>
          </a:xfrm>
          <a:prstGeom prst="rect">
            <a:avLst/>
          </a:prstGeom>
          <a:noFill/>
        </p:spPr>
        <p:txBody>
          <a:bodyPr wrap="none" rtlCol="0">
            <a:spAutoFit/>
          </a:bodyPr>
          <a:lstStyle/>
          <a:p>
            <a:r>
              <a:rPr kumimoji="1" lang="ja-JP" altLang="en-US" sz="2400" dirty="0"/>
              <a:t>適切なグラフ</a:t>
            </a:r>
          </a:p>
        </p:txBody>
      </p:sp>
      <p:sp>
        <p:nvSpPr>
          <p:cNvPr id="7" name="テキスト ボックス 6">
            <a:extLst>
              <a:ext uri="{FF2B5EF4-FFF2-40B4-BE49-F238E27FC236}">
                <a16:creationId xmlns:a16="http://schemas.microsoft.com/office/drawing/2014/main" id="{4FD5A897-770F-496A-BCEC-00931AF35800}"/>
              </a:ext>
            </a:extLst>
          </p:cNvPr>
          <p:cNvSpPr txBox="1"/>
          <p:nvPr/>
        </p:nvSpPr>
        <p:spPr>
          <a:xfrm>
            <a:off x="467544" y="5229200"/>
            <a:ext cx="1620957" cy="523220"/>
          </a:xfrm>
          <a:prstGeom prst="rect">
            <a:avLst/>
          </a:prstGeom>
          <a:noFill/>
        </p:spPr>
        <p:txBody>
          <a:bodyPr wrap="none" rtlCol="0">
            <a:spAutoFit/>
          </a:bodyPr>
          <a:lstStyle/>
          <a:p>
            <a:r>
              <a:rPr kumimoji="1" lang="ja-JP" altLang="en-US" sz="2800" dirty="0"/>
              <a:t>原因</a:t>
            </a:r>
            <a:r>
              <a:rPr lang="ja-JP" altLang="en-US" sz="2800" dirty="0"/>
              <a:t>の例</a:t>
            </a:r>
            <a:endParaRPr kumimoji="1" lang="en-US" altLang="ja-JP" sz="2800" dirty="0"/>
          </a:p>
        </p:txBody>
      </p:sp>
      <p:sp>
        <p:nvSpPr>
          <p:cNvPr id="8" name="テキスト ボックス 7">
            <a:extLst>
              <a:ext uri="{FF2B5EF4-FFF2-40B4-BE49-F238E27FC236}">
                <a16:creationId xmlns:a16="http://schemas.microsoft.com/office/drawing/2014/main" id="{D7F50E16-834C-4D0D-8494-9F63FF0A2554}"/>
              </a:ext>
            </a:extLst>
          </p:cNvPr>
          <p:cNvSpPr txBox="1"/>
          <p:nvPr/>
        </p:nvSpPr>
        <p:spPr>
          <a:xfrm>
            <a:off x="1259632" y="5877272"/>
            <a:ext cx="3704860" cy="52322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800" dirty="0">
                <a:solidFill>
                  <a:srgbClr val="FF0000"/>
                </a:solidFill>
              </a:rPr>
              <a:t>データに相関がある</a:t>
            </a:r>
          </a:p>
        </p:txBody>
      </p:sp>
    </p:spTree>
    <p:extLst>
      <p:ext uri="{BB962C8B-B14F-4D97-AF65-F5344CB8AC3E}">
        <p14:creationId xmlns:p14="http://schemas.microsoft.com/office/powerpoint/2010/main" val="1103357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20C526-8E7C-4B91-B186-6B62EA8DF678}"/>
              </a:ext>
            </a:extLst>
          </p:cNvPr>
          <p:cNvSpPr>
            <a:spLocks noGrp="1"/>
          </p:cNvSpPr>
          <p:nvPr>
            <p:ph type="body" sz="quarter" idx="10"/>
          </p:nvPr>
        </p:nvSpPr>
        <p:spPr/>
        <p:txBody>
          <a:bodyPr/>
          <a:lstStyle/>
          <a:p>
            <a:r>
              <a:rPr kumimoji="1" lang="ja-JP" altLang="en-US" dirty="0"/>
              <a:t>不適切なグラフのまとめ</a:t>
            </a:r>
          </a:p>
        </p:txBody>
      </p:sp>
      <p:sp>
        <p:nvSpPr>
          <p:cNvPr id="3" name="テキスト ボックス 2">
            <a:extLst>
              <a:ext uri="{FF2B5EF4-FFF2-40B4-BE49-F238E27FC236}">
                <a16:creationId xmlns:a16="http://schemas.microsoft.com/office/drawing/2014/main" id="{7D448814-E51F-42CF-BDBF-27FC83677925}"/>
              </a:ext>
            </a:extLst>
          </p:cNvPr>
          <p:cNvSpPr txBox="1"/>
          <p:nvPr/>
        </p:nvSpPr>
        <p:spPr>
          <a:xfrm>
            <a:off x="251520" y="1052736"/>
            <a:ext cx="8568952" cy="2308324"/>
          </a:xfrm>
          <a:prstGeom prst="rect">
            <a:avLst/>
          </a:prstGeom>
          <a:noFill/>
        </p:spPr>
        <p:txBody>
          <a:bodyPr wrap="square" rtlCol="0">
            <a:spAutoFit/>
          </a:bodyPr>
          <a:lstStyle/>
          <a:p>
            <a:r>
              <a:rPr lang="ja-JP" altLang="en-US" sz="2400" dirty="0"/>
              <a:t>データがガウス分布に従い、かつ</a:t>
            </a:r>
            <a:r>
              <a:rPr lang="ja-JP" altLang="en-US" sz="2400" dirty="0">
                <a:solidFill>
                  <a:srgbClr val="FF0000"/>
                </a:solidFill>
              </a:rPr>
              <a:t>独立である</a:t>
            </a:r>
            <a:r>
              <a:rPr lang="ja-JP" altLang="en-US" sz="2400" dirty="0"/>
              <a:t>なら</a:t>
            </a:r>
            <a:endParaRPr lang="en-US" altLang="ja-JP" sz="2400" dirty="0"/>
          </a:p>
          <a:p>
            <a:pPr marL="285750" indent="-285750">
              <a:buFont typeface="Arial" panose="020B0604020202020204" pitchFamily="34" charset="0"/>
              <a:buChar char="•"/>
            </a:pPr>
            <a:r>
              <a:rPr lang="ja-JP" altLang="en-US" sz="2400" dirty="0"/>
              <a:t>観測値は「真の値」の上下に均等にばらつく</a:t>
            </a:r>
            <a:endParaRPr lang="en-US" altLang="ja-JP" sz="2400" dirty="0"/>
          </a:p>
          <a:p>
            <a:pPr marL="285750" indent="-285750">
              <a:buFont typeface="Arial" panose="020B0604020202020204" pitchFamily="34" charset="0"/>
              <a:buChar char="•"/>
            </a:pPr>
            <a:r>
              <a:rPr lang="ja-JP" altLang="en-US" sz="2400" dirty="0"/>
              <a:t>観測値の</a:t>
            </a:r>
            <a:r>
              <a:rPr kumimoji="1" lang="en-US" altLang="ja-JP" sz="2400" dirty="0"/>
              <a:t>3</a:t>
            </a:r>
            <a:r>
              <a:rPr kumimoji="1" lang="ja-JP" altLang="en-US" sz="2400" dirty="0"/>
              <a:t>つに</a:t>
            </a:r>
            <a:r>
              <a:rPr kumimoji="1" lang="en-US" altLang="ja-JP" sz="2400" dirty="0"/>
              <a:t>1</a:t>
            </a:r>
            <a:r>
              <a:rPr kumimoji="1" lang="ja-JP" altLang="en-US" sz="2400" dirty="0"/>
              <a:t>つ</a:t>
            </a:r>
            <a:r>
              <a:rPr lang="ja-JP" altLang="en-US" sz="2400" dirty="0"/>
              <a:t>が「真の値」の</a:t>
            </a:r>
            <a:r>
              <a:rPr lang="en-US" altLang="ja-JP" sz="2400" dirty="0"/>
              <a:t>1</a:t>
            </a:r>
            <a:r>
              <a:rPr lang="ja-JP" altLang="en-US" sz="2400" dirty="0"/>
              <a:t>シグマの範囲に入らない</a:t>
            </a:r>
            <a:endParaRPr lang="en-US" altLang="ja-JP" sz="2400" dirty="0"/>
          </a:p>
          <a:p>
            <a:pPr marL="285750" indent="-285750">
              <a:buFont typeface="Arial" panose="020B0604020202020204" pitchFamily="34" charset="0"/>
              <a:buChar char="•"/>
            </a:pPr>
            <a:r>
              <a:rPr kumimoji="1" lang="ja-JP" altLang="en-US" sz="2400" dirty="0"/>
              <a:t>観測値と「真の値」がエラーバーの</a:t>
            </a:r>
            <a:r>
              <a:rPr kumimoji="1" lang="en-US" altLang="ja-JP" sz="2400" dirty="0"/>
              <a:t>2</a:t>
            </a:r>
            <a:r>
              <a:rPr kumimoji="1" lang="ja-JP" altLang="en-US" sz="2400" dirty="0"/>
              <a:t>倍離れることは稀、</a:t>
            </a:r>
            <a:r>
              <a:rPr kumimoji="1" lang="en-US" altLang="ja-JP" sz="2400" dirty="0"/>
              <a:t>5</a:t>
            </a:r>
            <a:r>
              <a:rPr kumimoji="1" lang="ja-JP" altLang="en-US" sz="2400" dirty="0"/>
              <a:t>倍離れることはまずない</a:t>
            </a:r>
          </a:p>
        </p:txBody>
      </p:sp>
      <p:sp>
        <p:nvSpPr>
          <p:cNvPr id="6" name="テキスト ボックス 5">
            <a:extLst>
              <a:ext uri="{FF2B5EF4-FFF2-40B4-BE49-F238E27FC236}">
                <a16:creationId xmlns:a16="http://schemas.microsoft.com/office/drawing/2014/main" id="{6E59CC4E-846A-4A5C-A9EA-B37C966CFF34}"/>
              </a:ext>
            </a:extLst>
          </p:cNvPr>
          <p:cNvSpPr txBox="1"/>
          <p:nvPr/>
        </p:nvSpPr>
        <p:spPr>
          <a:xfrm>
            <a:off x="251520" y="3573016"/>
            <a:ext cx="8280920" cy="1938992"/>
          </a:xfrm>
          <a:prstGeom prst="rect">
            <a:avLst/>
          </a:prstGeom>
          <a:noFill/>
        </p:spPr>
        <p:txBody>
          <a:bodyPr wrap="square" rtlCol="0">
            <a:spAutoFit/>
          </a:bodyPr>
          <a:lstStyle/>
          <a:p>
            <a:r>
              <a:rPr lang="ja-JP" altLang="en-US" sz="2400" dirty="0"/>
              <a:t>逆に</a:t>
            </a:r>
            <a:endParaRPr lang="en-US" altLang="ja-JP" sz="2400" dirty="0"/>
          </a:p>
          <a:p>
            <a:pPr marL="285750" indent="-285750">
              <a:buFont typeface="Arial" panose="020B0604020202020204" pitchFamily="34" charset="0"/>
              <a:buChar char="•"/>
            </a:pPr>
            <a:r>
              <a:rPr lang="ja-JP" altLang="en-US" sz="2400" dirty="0"/>
              <a:t>観測値の全てが「真の値」をエラーバーの範囲に含む</a:t>
            </a:r>
            <a:endParaRPr lang="en-US" altLang="ja-JP" sz="2400" dirty="0"/>
          </a:p>
          <a:p>
            <a:pPr marL="285750" indent="-285750">
              <a:buFont typeface="Arial" panose="020B0604020202020204" pitchFamily="34" charset="0"/>
              <a:buChar char="•"/>
            </a:pPr>
            <a:r>
              <a:rPr lang="ja-JP" altLang="en-US" sz="2400" dirty="0"/>
              <a:t>「真の値」の片側に連続してずれている</a:t>
            </a:r>
            <a:endParaRPr lang="en-US" altLang="ja-JP" sz="2400" dirty="0"/>
          </a:p>
          <a:p>
            <a:pPr marL="285750" indent="-285750">
              <a:buFont typeface="Arial" panose="020B0604020202020204" pitchFamily="34" charset="0"/>
              <a:buChar char="•"/>
            </a:pPr>
            <a:r>
              <a:rPr lang="ja-JP" altLang="en-US" sz="2400" dirty="0"/>
              <a:t>「真の値」と</a:t>
            </a:r>
            <a:r>
              <a:rPr lang="en-US" altLang="ja-JP" sz="2400" dirty="0"/>
              <a:t>5</a:t>
            </a:r>
            <a:r>
              <a:rPr lang="ja-JP" altLang="en-US" sz="2400" dirty="0"/>
              <a:t>シグマ以上離れている</a:t>
            </a:r>
            <a:endParaRPr lang="en-US" altLang="ja-JP" sz="2400" dirty="0"/>
          </a:p>
          <a:p>
            <a:r>
              <a:rPr lang="ja-JP" altLang="en-US" sz="2400" dirty="0"/>
              <a:t>であるなら、何かがおかしい</a:t>
            </a:r>
            <a:endParaRPr lang="en-US" altLang="ja-JP" sz="2400" dirty="0"/>
          </a:p>
        </p:txBody>
      </p:sp>
      <p:sp>
        <p:nvSpPr>
          <p:cNvPr id="8" name="テキスト ボックス 7">
            <a:extLst>
              <a:ext uri="{FF2B5EF4-FFF2-40B4-BE49-F238E27FC236}">
                <a16:creationId xmlns:a16="http://schemas.microsoft.com/office/drawing/2014/main" id="{BF7ED997-FC5E-4921-806E-371B98FA4861}"/>
              </a:ext>
            </a:extLst>
          </p:cNvPr>
          <p:cNvSpPr txBox="1"/>
          <p:nvPr/>
        </p:nvSpPr>
        <p:spPr>
          <a:xfrm>
            <a:off x="251520" y="5805264"/>
            <a:ext cx="8392041" cy="400110"/>
          </a:xfrm>
          <a:prstGeom prst="rect">
            <a:avLst/>
          </a:prstGeom>
          <a:noFill/>
          <a:ln>
            <a:solidFill>
              <a:schemeClr val="tx1"/>
            </a:solidFill>
          </a:ln>
        </p:spPr>
        <p:txBody>
          <a:bodyPr wrap="none" rtlCol="0">
            <a:spAutoFit/>
          </a:bodyPr>
          <a:lstStyle/>
          <a:p>
            <a:r>
              <a:rPr kumimoji="1" lang="ja-JP" altLang="en-US" sz="2000" dirty="0"/>
              <a:t>エラーバーがおかしいグラフは、データの相関が原因であることが多い</a:t>
            </a:r>
          </a:p>
        </p:txBody>
      </p:sp>
    </p:spTree>
    <p:extLst>
      <p:ext uri="{BB962C8B-B14F-4D97-AF65-F5344CB8AC3E}">
        <p14:creationId xmlns:p14="http://schemas.microsoft.com/office/powerpoint/2010/main" val="2030738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126686-7794-49FB-851F-3DE58A3E80B2}"/>
              </a:ext>
            </a:extLst>
          </p:cNvPr>
          <p:cNvSpPr>
            <a:spLocks noGrp="1"/>
          </p:cNvSpPr>
          <p:nvPr>
            <p:ph type="body" sz="quarter" idx="10"/>
          </p:nvPr>
        </p:nvSpPr>
        <p:spPr/>
        <p:txBody>
          <a:bodyPr/>
          <a:lstStyle/>
          <a:p>
            <a:r>
              <a:rPr kumimoji="1" lang="ja-JP" altLang="en-US" dirty="0"/>
              <a:t>エラーバーとは</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C65CD1-0658-42F1-B9BC-B73CF0A5559F}"/>
                  </a:ext>
                </a:extLst>
              </p:cNvPr>
              <p:cNvSpPr txBox="1"/>
              <p:nvPr/>
            </p:nvSpPr>
            <p:spPr>
              <a:xfrm>
                <a:off x="251520" y="1124744"/>
                <a:ext cx="8640960" cy="965649"/>
              </a:xfrm>
              <a:prstGeom prst="rect">
                <a:avLst/>
              </a:prstGeom>
              <a:noFill/>
            </p:spPr>
            <p:txBody>
              <a:bodyPr wrap="square">
                <a:spAutoFit/>
              </a:bodyPr>
              <a:lstStyle/>
              <a:p>
                <a:r>
                  <a:rPr kumimoji="1" lang="ja-JP" altLang="en-US" sz="2800" dirty="0"/>
                  <a:t>観測するたびに値が変化する量を確率変数</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oMath>
                </a14:m>
                <a:r>
                  <a:rPr kumimoji="1" lang="ja-JP" altLang="en-US" sz="2800" dirty="0"/>
                  <a:t>とみなす</a:t>
                </a:r>
                <a:endParaRPr lang="en-US" altLang="ja-JP" sz="2800" dirty="0"/>
              </a:p>
              <a:p>
                <a:r>
                  <a:rPr kumimoji="1" lang="ja-JP" altLang="en-US" sz="2800" dirty="0"/>
                  <a:t>この変数の「全ての可能性の集合」を</a:t>
                </a:r>
                <a:r>
                  <a:rPr kumimoji="1" lang="ja-JP" altLang="en-US" sz="2800" dirty="0">
                    <a:solidFill>
                      <a:srgbClr val="FF0000"/>
                    </a:solidFill>
                  </a:rPr>
                  <a:t>母集団</a:t>
                </a:r>
                <a:r>
                  <a:rPr kumimoji="1" lang="ja-JP" altLang="en-US" sz="2800" dirty="0"/>
                  <a:t>と呼ぶ</a:t>
                </a:r>
                <a:endParaRPr kumimoji="1" lang="en-US" altLang="ja-JP" sz="2800" dirty="0"/>
              </a:p>
            </p:txBody>
          </p:sp>
        </mc:Choice>
        <mc:Fallback xmlns="">
          <p:sp>
            <p:nvSpPr>
              <p:cNvPr id="4" name="テキスト ボックス 3">
                <a:extLst>
                  <a:ext uri="{FF2B5EF4-FFF2-40B4-BE49-F238E27FC236}">
                    <a16:creationId xmlns:a16="http://schemas.microsoft.com/office/drawing/2014/main" id="{0CC65CD1-0658-42F1-B9BC-B73CF0A5559F}"/>
                  </a:ext>
                </a:extLst>
              </p:cNvPr>
              <p:cNvSpPr txBox="1">
                <a:spLocks noRot="1" noChangeAspect="1" noMove="1" noResize="1" noEditPoints="1" noAdjustHandles="1" noChangeArrowheads="1" noChangeShapeType="1" noTextEdit="1"/>
              </p:cNvSpPr>
              <p:nvPr/>
            </p:nvSpPr>
            <p:spPr>
              <a:xfrm>
                <a:off x="251520" y="1124744"/>
                <a:ext cx="8640960" cy="965649"/>
              </a:xfrm>
              <a:prstGeom prst="rect">
                <a:avLst/>
              </a:prstGeom>
              <a:blipFill>
                <a:blip r:embed="rId2"/>
                <a:stretch>
                  <a:fillRect l="-1410" t="-7595" r="-987" b="-15190"/>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DCA79B4F-BF87-47E7-8D5F-FAB2B59465E1}"/>
              </a:ext>
            </a:extLst>
          </p:cNvPr>
          <p:cNvSpPr/>
          <p:nvPr/>
        </p:nvSpPr>
        <p:spPr>
          <a:xfrm>
            <a:off x="395536" y="3861048"/>
            <a:ext cx="4392488" cy="19442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6" name="楕円 5">
            <a:extLst>
              <a:ext uri="{FF2B5EF4-FFF2-40B4-BE49-F238E27FC236}">
                <a16:creationId xmlns:a16="http://schemas.microsoft.com/office/drawing/2014/main" id="{BC5763A8-1B8C-4DC6-B61D-B69CE7963449}"/>
              </a:ext>
            </a:extLst>
          </p:cNvPr>
          <p:cNvSpPr/>
          <p:nvPr/>
        </p:nvSpPr>
        <p:spPr>
          <a:xfrm>
            <a:off x="1115616"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CBD16ECE-39E0-4AE7-8CBB-0FCAAE365324}"/>
              </a:ext>
            </a:extLst>
          </p:cNvPr>
          <p:cNvSpPr/>
          <p:nvPr/>
        </p:nvSpPr>
        <p:spPr>
          <a:xfrm>
            <a:off x="2987824"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AB59B89-E97D-4936-8F3E-B2640E01435E}"/>
              </a:ext>
            </a:extLst>
          </p:cNvPr>
          <p:cNvSpPr/>
          <p:nvPr/>
        </p:nvSpPr>
        <p:spPr>
          <a:xfrm>
            <a:off x="1835696" y="479715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3A3D7A0-79D4-40E6-9E5B-1542DCE265A7}"/>
              </a:ext>
            </a:extLst>
          </p:cNvPr>
          <p:cNvSpPr/>
          <p:nvPr/>
        </p:nvSpPr>
        <p:spPr>
          <a:xfrm>
            <a:off x="2771800" y="422108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E7E79E-86BB-4E20-8896-43988F7D7DB2}"/>
              </a:ext>
            </a:extLst>
          </p:cNvPr>
          <p:cNvSpPr/>
          <p:nvPr/>
        </p:nvSpPr>
        <p:spPr>
          <a:xfrm>
            <a:off x="3563888" y="4365104"/>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40131FE7-8232-4C0A-9AD3-F89CDC0736CD}"/>
              </a:ext>
            </a:extLst>
          </p:cNvPr>
          <p:cNvSpPr/>
          <p:nvPr/>
        </p:nvSpPr>
        <p:spPr>
          <a:xfrm>
            <a:off x="3995936" y="4869160"/>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EFCE8192-B462-4404-A33C-1B5EE7D3803A}"/>
              </a:ext>
            </a:extLst>
          </p:cNvPr>
          <p:cNvSpPr/>
          <p:nvPr/>
        </p:nvSpPr>
        <p:spPr>
          <a:xfrm>
            <a:off x="2627784" y="5301208"/>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79F35F77-1BBD-45A2-9181-B9327FC08A56}"/>
              </a:ext>
            </a:extLst>
          </p:cNvPr>
          <p:cNvSpPr/>
          <p:nvPr/>
        </p:nvSpPr>
        <p:spPr>
          <a:xfrm>
            <a:off x="3419872" y="5157192"/>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796B58A-4D42-4687-AC7D-E611355D48D8}"/>
              </a:ext>
            </a:extLst>
          </p:cNvPr>
          <p:cNvSpPr txBox="1"/>
          <p:nvPr/>
        </p:nvSpPr>
        <p:spPr>
          <a:xfrm>
            <a:off x="323528" y="2348880"/>
            <a:ext cx="7160935" cy="584775"/>
          </a:xfrm>
          <a:prstGeom prst="rect">
            <a:avLst/>
          </a:prstGeom>
          <a:noFill/>
        </p:spPr>
        <p:txBody>
          <a:bodyPr wrap="none" rtlCol="0">
            <a:spAutoFit/>
          </a:bodyPr>
          <a:lstStyle/>
          <a:p>
            <a:r>
              <a:rPr kumimoji="1" lang="ja-JP" altLang="en-US" sz="3200" dirty="0"/>
              <a:t>観測により母集団から</a:t>
            </a:r>
            <a:r>
              <a:rPr kumimoji="1" lang="ja-JP" altLang="en-US" sz="3200" dirty="0">
                <a:solidFill>
                  <a:srgbClr val="FF0000"/>
                </a:solidFill>
              </a:rPr>
              <a:t>標本</a:t>
            </a:r>
            <a:r>
              <a:rPr kumimoji="1" lang="ja-JP" altLang="en-US" sz="3200" dirty="0"/>
              <a:t>を取り出す</a:t>
            </a:r>
            <a:endParaRPr kumimoji="1" lang="en-US" altLang="ja-JP" sz="3200" dirty="0"/>
          </a:p>
        </p:txBody>
      </p:sp>
      <p:sp>
        <p:nvSpPr>
          <p:cNvPr id="15" name="楕円 14">
            <a:extLst>
              <a:ext uri="{FF2B5EF4-FFF2-40B4-BE49-F238E27FC236}">
                <a16:creationId xmlns:a16="http://schemas.microsoft.com/office/drawing/2014/main" id="{A02C3B19-424A-492E-B5D5-2343FF9023AE}"/>
              </a:ext>
            </a:extLst>
          </p:cNvPr>
          <p:cNvSpPr/>
          <p:nvPr/>
        </p:nvSpPr>
        <p:spPr>
          <a:xfrm>
            <a:off x="6206031" y="4952469"/>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FA24C91F-93B5-49A3-BE14-9871415DA574}"/>
              </a:ext>
            </a:extLst>
          </p:cNvPr>
          <p:cNvSpPr/>
          <p:nvPr/>
        </p:nvSpPr>
        <p:spPr>
          <a:xfrm>
            <a:off x="5724128" y="429309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C4CF0F9-5620-4AEA-B008-3A5ABC913831}"/>
              </a:ext>
            </a:extLst>
          </p:cNvPr>
          <p:cNvSpPr/>
          <p:nvPr/>
        </p:nvSpPr>
        <p:spPr>
          <a:xfrm>
            <a:off x="5652120" y="4653136"/>
            <a:ext cx="266328" cy="26632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C520A637-9B37-477E-8A73-93E05E45D839}"/>
              </a:ext>
            </a:extLst>
          </p:cNvPr>
          <p:cNvCxnSpPr>
            <a:stCxn id="9" idx="7"/>
            <a:endCxn id="16" idx="2"/>
          </p:cNvCxnSpPr>
          <p:nvPr/>
        </p:nvCxnSpPr>
        <p:spPr>
          <a:xfrm>
            <a:off x="2999125" y="4260091"/>
            <a:ext cx="2725003" cy="1661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799336C-11F2-4B72-A145-47850CEA9B05}"/>
              </a:ext>
            </a:extLst>
          </p:cNvPr>
          <p:cNvCxnSpPr>
            <a:stCxn id="8" idx="6"/>
            <a:endCxn id="17" idx="2"/>
          </p:cNvCxnSpPr>
          <p:nvPr/>
        </p:nvCxnSpPr>
        <p:spPr>
          <a:xfrm flipV="1">
            <a:off x="2102024" y="4786300"/>
            <a:ext cx="3550096" cy="14401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7C24252-2A28-4433-8FAE-5334345CBD6C}"/>
              </a:ext>
            </a:extLst>
          </p:cNvPr>
          <p:cNvCxnSpPr>
            <a:cxnSpLocks/>
            <a:stCxn id="13" idx="7"/>
            <a:endCxn id="15" idx="2"/>
          </p:cNvCxnSpPr>
          <p:nvPr/>
        </p:nvCxnSpPr>
        <p:spPr>
          <a:xfrm flipV="1">
            <a:off x="3647197" y="5085633"/>
            <a:ext cx="2558834" cy="11056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楕円 25">
            <a:extLst>
              <a:ext uri="{FF2B5EF4-FFF2-40B4-BE49-F238E27FC236}">
                <a16:creationId xmlns:a16="http://schemas.microsoft.com/office/drawing/2014/main" id="{980C3805-A9C1-4D10-9700-AA409AE33B3F}"/>
              </a:ext>
            </a:extLst>
          </p:cNvPr>
          <p:cNvSpPr/>
          <p:nvPr/>
        </p:nvSpPr>
        <p:spPr>
          <a:xfrm>
            <a:off x="5220072" y="4077072"/>
            <a:ext cx="1872208" cy="136815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noFill/>
            </a:endParaRPr>
          </a:p>
        </p:txBody>
      </p:sp>
      <p:sp>
        <p:nvSpPr>
          <p:cNvPr id="27" name="テキスト ボックス 26">
            <a:extLst>
              <a:ext uri="{FF2B5EF4-FFF2-40B4-BE49-F238E27FC236}">
                <a16:creationId xmlns:a16="http://schemas.microsoft.com/office/drawing/2014/main" id="{D33494BE-0646-4D13-9284-3E41AAE1AEF3}"/>
              </a:ext>
            </a:extLst>
          </p:cNvPr>
          <p:cNvSpPr txBox="1"/>
          <p:nvPr/>
        </p:nvSpPr>
        <p:spPr>
          <a:xfrm>
            <a:off x="5796136" y="3284984"/>
            <a:ext cx="1210588" cy="707886"/>
          </a:xfrm>
          <a:prstGeom prst="rect">
            <a:avLst/>
          </a:prstGeom>
          <a:noFill/>
        </p:spPr>
        <p:txBody>
          <a:bodyPr wrap="none" rtlCol="0">
            <a:spAutoFit/>
          </a:bodyPr>
          <a:lstStyle/>
          <a:p>
            <a:r>
              <a:rPr lang="ja-JP" altLang="en-US" sz="4000" dirty="0"/>
              <a:t>標本</a:t>
            </a:r>
            <a:endParaRPr kumimoji="1" lang="ja-JP" altLang="en-US" sz="4000" dirty="0"/>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D46C361-DF1B-4529-B664-0FB0D0BFB896}"/>
                  </a:ext>
                </a:extLst>
              </p:cNvPr>
              <p:cNvSpPr txBox="1"/>
              <p:nvPr/>
            </p:nvSpPr>
            <p:spPr>
              <a:xfrm>
                <a:off x="6948264" y="3284984"/>
                <a:ext cx="101341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8" name="テキスト ボックス 27">
                <a:extLst>
                  <a:ext uri="{FF2B5EF4-FFF2-40B4-BE49-F238E27FC236}">
                    <a16:creationId xmlns:a16="http://schemas.microsoft.com/office/drawing/2014/main" id="{9D46C361-DF1B-4529-B664-0FB0D0BFB896}"/>
                  </a:ext>
                </a:extLst>
              </p:cNvPr>
              <p:cNvSpPr txBox="1">
                <a:spLocks noRot="1" noChangeAspect="1" noMove="1" noResize="1" noEditPoints="1" noAdjustHandles="1" noChangeArrowheads="1" noChangeShapeType="1" noTextEdit="1"/>
              </p:cNvSpPr>
              <p:nvPr/>
            </p:nvSpPr>
            <p:spPr>
              <a:xfrm>
                <a:off x="6948264" y="3284984"/>
                <a:ext cx="1013419" cy="615553"/>
              </a:xfrm>
              <a:prstGeom prst="rect">
                <a:avLst/>
              </a:prstGeom>
              <a:blipFill>
                <a:blip r:embed="rId3"/>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AA1B688A-13A7-4DEA-90E5-6A11FC933688}"/>
              </a:ext>
            </a:extLst>
          </p:cNvPr>
          <p:cNvSpPr txBox="1"/>
          <p:nvPr/>
        </p:nvSpPr>
        <p:spPr>
          <a:xfrm>
            <a:off x="179512" y="6021288"/>
            <a:ext cx="8244408" cy="523220"/>
          </a:xfrm>
          <a:prstGeom prst="rect">
            <a:avLst/>
          </a:prstGeom>
          <a:noFill/>
        </p:spPr>
        <p:txBody>
          <a:bodyPr wrap="square">
            <a:spAutoFit/>
          </a:bodyPr>
          <a:lstStyle/>
          <a:p>
            <a:r>
              <a:rPr kumimoji="1" lang="ja-JP" altLang="en-US" sz="2800" dirty="0">
                <a:solidFill>
                  <a:srgbClr val="011893"/>
                </a:solidFill>
              </a:rPr>
              <a:t>標本の集合</a:t>
            </a:r>
            <a:r>
              <a:rPr kumimoji="1" lang="ja-JP" altLang="en-US" sz="2800" dirty="0"/>
              <a:t>から</a:t>
            </a:r>
            <a:r>
              <a:rPr kumimoji="1" lang="ja-JP" altLang="en-US" sz="2800" dirty="0">
                <a:solidFill>
                  <a:srgbClr val="011893"/>
                </a:solidFill>
              </a:rPr>
              <a:t>母集団の性質</a:t>
            </a:r>
            <a:r>
              <a:rPr kumimoji="1" lang="ja-JP" altLang="en-US" sz="2800" dirty="0"/>
              <a:t>を</a:t>
            </a:r>
            <a:r>
              <a:rPr kumimoji="1" lang="ja-JP" altLang="en-US" sz="2800" dirty="0">
                <a:solidFill>
                  <a:srgbClr val="FF0000"/>
                </a:solidFill>
              </a:rPr>
              <a:t>推定</a:t>
            </a:r>
            <a:r>
              <a:rPr kumimoji="1" lang="ja-JP" altLang="en-US" sz="2800" dirty="0"/>
              <a:t>するのが目的</a:t>
            </a:r>
          </a:p>
        </p:txBody>
      </p:sp>
      <p:sp>
        <p:nvSpPr>
          <p:cNvPr id="37" name="テキスト ボックス 36">
            <a:extLst>
              <a:ext uri="{FF2B5EF4-FFF2-40B4-BE49-F238E27FC236}">
                <a16:creationId xmlns:a16="http://schemas.microsoft.com/office/drawing/2014/main" id="{C931DB28-D819-4BB3-900D-69BB50343687}"/>
              </a:ext>
            </a:extLst>
          </p:cNvPr>
          <p:cNvSpPr txBox="1"/>
          <p:nvPr/>
        </p:nvSpPr>
        <p:spPr>
          <a:xfrm>
            <a:off x="1403648" y="2996952"/>
            <a:ext cx="1723549" cy="707886"/>
          </a:xfrm>
          <a:prstGeom prst="rect">
            <a:avLst/>
          </a:prstGeom>
          <a:noFill/>
        </p:spPr>
        <p:txBody>
          <a:bodyPr wrap="none" rtlCol="0">
            <a:spAutoFit/>
          </a:bodyPr>
          <a:lstStyle/>
          <a:p>
            <a:r>
              <a:rPr kumimoji="1" lang="ja-JP" altLang="en-US" sz="4000" dirty="0"/>
              <a:t>母集団</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D144E74-7D19-4682-A2A7-A3D9624077B5}"/>
                  </a:ext>
                </a:extLst>
              </p:cNvPr>
              <p:cNvSpPr txBox="1"/>
              <p:nvPr/>
            </p:nvSpPr>
            <p:spPr>
              <a:xfrm>
                <a:off x="3275856" y="2996952"/>
                <a:ext cx="882934" cy="6329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38" name="テキスト ボックス 37">
                <a:extLst>
                  <a:ext uri="{FF2B5EF4-FFF2-40B4-BE49-F238E27FC236}">
                    <a16:creationId xmlns:a16="http://schemas.microsoft.com/office/drawing/2014/main" id="{7D144E74-7D19-4682-A2A7-A3D9624077B5}"/>
                  </a:ext>
                </a:extLst>
              </p:cNvPr>
              <p:cNvSpPr txBox="1">
                <a:spLocks noRot="1" noChangeAspect="1" noMove="1" noResize="1" noEditPoints="1" noAdjustHandles="1" noChangeArrowheads="1" noChangeShapeType="1" noTextEdit="1"/>
              </p:cNvSpPr>
              <p:nvPr/>
            </p:nvSpPr>
            <p:spPr>
              <a:xfrm>
                <a:off x="3275856" y="2996952"/>
                <a:ext cx="882934" cy="63293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7764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943821C-FB17-4506-831E-E99325D0477C}"/>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129792A2-816F-4E1C-8E37-183A071112F5}"/>
              </a:ext>
            </a:extLst>
          </p:cNvPr>
          <p:cNvSpPr/>
          <p:nvPr/>
        </p:nvSpPr>
        <p:spPr>
          <a:xfrm>
            <a:off x="971600" y="1628800"/>
            <a:ext cx="720080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F4642D-C73B-404D-845D-BCE69D91B784}"/>
              </a:ext>
            </a:extLst>
          </p:cNvPr>
          <p:cNvSpPr txBox="1"/>
          <p:nvPr/>
        </p:nvSpPr>
        <p:spPr>
          <a:xfrm>
            <a:off x="899592" y="1196752"/>
            <a:ext cx="2449710" cy="400110"/>
          </a:xfrm>
          <a:prstGeom prst="rect">
            <a:avLst/>
          </a:prstGeom>
          <a:noFill/>
        </p:spPr>
        <p:txBody>
          <a:bodyPr wrap="none" rtlCol="0">
            <a:spAutoFit/>
          </a:bodyPr>
          <a:lstStyle/>
          <a:p>
            <a:r>
              <a:rPr lang="en-US" altLang="ja-JP" sz="2000" dirty="0"/>
              <a:t>M</a:t>
            </a:r>
            <a:r>
              <a:rPr lang="ja-JP" altLang="en-US" sz="2000" dirty="0"/>
              <a:t>個のデータがある</a:t>
            </a:r>
            <a:endParaRPr kumimoji="1" lang="ja-JP" altLang="en-US" sz="2000" dirty="0"/>
          </a:p>
        </p:txBody>
      </p:sp>
      <p:sp>
        <p:nvSpPr>
          <p:cNvPr id="7" name="テキスト ボックス 6">
            <a:extLst>
              <a:ext uri="{FF2B5EF4-FFF2-40B4-BE49-F238E27FC236}">
                <a16:creationId xmlns:a16="http://schemas.microsoft.com/office/drawing/2014/main" id="{98880F17-2BE2-45A0-ADE0-9BD5118F13A7}"/>
              </a:ext>
            </a:extLst>
          </p:cNvPr>
          <p:cNvSpPr txBox="1"/>
          <p:nvPr/>
        </p:nvSpPr>
        <p:spPr>
          <a:xfrm>
            <a:off x="971600" y="2761764"/>
            <a:ext cx="4501553" cy="400110"/>
          </a:xfrm>
          <a:prstGeom prst="rect">
            <a:avLst/>
          </a:prstGeom>
          <a:noFill/>
        </p:spPr>
        <p:txBody>
          <a:bodyPr wrap="none" rtlCol="0">
            <a:spAutoFit/>
          </a:bodyPr>
          <a:lstStyle/>
          <a:p>
            <a:r>
              <a:rPr lang="ja-JP" altLang="en-US" sz="2000" dirty="0"/>
              <a:t>それを</a:t>
            </a:r>
            <a:r>
              <a:rPr lang="en-US" altLang="ja-JP" sz="2000" dirty="0"/>
              <a:t>N</a:t>
            </a:r>
            <a:r>
              <a:rPr lang="ja-JP" altLang="en-US" sz="2000" dirty="0"/>
              <a:t>個ずつのブロックに分割する</a:t>
            </a:r>
            <a:endParaRPr kumimoji="1" lang="ja-JP" altLang="en-US" sz="2000" dirty="0"/>
          </a:p>
        </p:txBody>
      </p:sp>
      <p:sp>
        <p:nvSpPr>
          <p:cNvPr id="8" name="正方形/長方形 7">
            <a:extLst>
              <a:ext uri="{FF2B5EF4-FFF2-40B4-BE49-F238E27FC236}">
                <a16:creationId xmlns:a16="http://schemas.microsoft.com/office/drawing/2014/main" id="{5EC9B545-FBDD-4235-82CC-58ADE403840A}"/>
              </a:ext>
            </a:extLst>
          </p:cNvPr>
          <p:cNvSpPr/>
          <p:nvPr/>
        </p:nvSpPr>
        <p:spPr>
          <a:xfrm>
            <a:off x="9716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8B72027-17C4-47DB-A487-772B69B4A1C6}"/>
              </a:ext>
            </a:extLst>
          </p:cNvPr>
          <p:cNvSpPr/>
          <p:nvPr/>
        </p:nvSpPr>
        <p:spPr>
          <a:xfrm>
            <a:off x="16916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7AAE71C-DC8A-4A09-8B64-6D59CC92C0F9}"/>
              </a:ext>
            </a:extLst>
          </p:cNvPr>
          <p:cNvSpPr/>
          <p:nvPr/>
        </p:nvSpPr>
        <p:spPr>
          <a:xfrm>
            <a:off x="24117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49BEFA20-CE4E-4614-8616-C5E2CEC820BD}"/>
              </a:ext>
            </a:extLst>
          </p:cNvPr>
          <p:cNvSpPr/>
          <p:nvPr/>
        </p:nvSpPr>
        <p:spPr>
          <a:xfrm>
            <a:off x="31318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DA5E30EC-DE1F-457D-AD37-7A48DC54C714}"/>
              </a:ext>
            </a:extLst>
          </p:cNvPr>
          <p:cNvSpPr/>
          <p:nvPr/>
        </p:nvSpPr>
        <p:spPr>
          <a:xfrm>
            <a:off x="38519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1902A0BD-D291-4B8F-8AD3-47E08968C9B3}"/>
              </a:ext>
            </a:extLst>
          </p:cNvPr>
          <p:cNvSpPr/>
          <p:nvPr/>
        </p:nvSpPr>
        <p:spPr>
          <a:xfrm>
            <a:off x="457200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F378A82-116D-4C5D-B0A5-E9230F059C89}"/>
              </a:ext>
            </a:extLst>
          </p:cNvPr>
          <p:cNvSpPr/>
          <p:nvPr/>
        </p:nvSpPr>
        <p:spPr>
          <a:xfrm>
            <a:off x="529208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86BE6C93-C62B-4EC1-8E8B-91541063776E}"/>
              </a:ext>
            </a:extLst>
          </p:cNvPr>
          <p:cNvSpPr/>
          <p:nvPr/>
        </p:nvSpPr>
        <p:spPr>
          <a:xfrm>
            <a:off x="601216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E977D5BB-D928-44DC-858F-A7F1B1E6BDB6}"/>
              </a:ext>
            </a:extLst>
          </p:cNvPr>
          <p:cNvSpPr/>
          <p:nvPr/>
        </p:nvSpPr>
        <p:spPr>
          <a:xfrm>
            <a:off x="673224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8D0DDF48-D24A-4EE8-914D-CDB8981C091F}"/>
              </a:ext>
            </a:extLst>
          </p:cNvPr>
          <p:cNvSpPr/>
          <p:nvPr/>
        </p:nvSpPr>
        <p:spPr>
          <a:xfrm>
            <a:off x="7452320" y="319381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DE6FE78-B622-41B7-B442-CD177C68F0A2}"/>
              </a:ext>
            </a:extLst>
          </p:cNvPr>
          <p:cNvCxnSpPr/>
          <p:nvPr/>
        </p:nvCxnSpPr>
        <p:spPr>
          <a:xfrm>
            <a:off x="971600" y="3769876"/>
            <a:ext cx="72008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F85B66E2-BB46-4F85-A8CD-899C01F52BCF}"/>
                  </a:ext>
                </a:extLst>
              </p:cNvPr>
              <p:cNvSpPr/>
              <p:nvPr/>
            </p:nvSpPr>
            <p:spPr>
              <a:xfrm>
                <a:off x="1043608" y="3697868"/>
                <a:ext cx="5557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F85B66E2-BB46-4F85-A8CD-899C01F52BCF}"/>
                  </a:ext>
                </a:extLst>
              </p:cNvPr>
              <p:cNvSpPr>
                <a:spLocks noRot="1" noChangeAspect="1" noMove="1" noResize="1" noEditPoints="1" noAdjustHandles="1" noChangeArrowheads="1" noChangeShapeType="1" noTextEdit="1"/>
              </p:cNvSpPr>
              <p:nvPr/>
            </p:nvSpPr>
            <p:spPr>
              <a:xfrm>
                <a:off x="1043608" y="3697868"/>
                <a:ext cx="555729" cy="523220"/>
              </a:xfrm>
              <a:prstGeom prst="rect">
                <a:avLst/>
              </a:prstGeom>
              <a:blipFill>
                <a:blip r:embed="rId2"/>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B9358E96-E1DA-4E2C-8A89-E1AA0BD1FA4C}"/>
              </a:ext>
            </a:extLst>
          </p:cNvPr>
          <p:cNvSpPr/>
          <p:nvPr/>
        </p:nvSpPr>
        <p:spPr>
          <a:xfrm>
            <a:off x="9716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1D0A2CFD-37E6-472E-8B38-C47D218FF4EA}"/>
              </a:ext>
            </a:extLst>
          </p:cNvPr>
          <p:cNvSpPr/>
          <p:nvPr/>
        </p:nvSpPr>
        <p:spPr>
          <a:xfrm>
            <a:off x="16916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B690D3C7-D81F-4998-B6AC-0C44CF6CD53C}"/>
              </a:ext>
            </a:extLst>
          </p:cNvPr>
          <p:cNvSpPr/>
          <p:nvPr/>
        </p:nvSpPr>
        <p:spPr>
          <a:xfrm>
            <a:off x="24117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368200A-D915-40CE-954A-6F25D0F1ADF9}"/>
              </a:ext>
            </a:extLst>
          </p:cNvPr>
          <p:cNvSpPr/>
          <p:nvPr/>
        </p:nvSpPr>
        <p:spPr>
          <a:xfrm>
            <a:off x="31318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31C466BF-FEFD-4B23-AAA2-22ECB92BBCB1}"/>
              </a:ext>
            </a:extLst>
          </p:cNvPr>
          <p:cNvSpPr/>
          <p:nvPr/>
        </p:nvSpPr>
        <p:spPr>
          <a:xfrm>
            <a:off x="38519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D89D32D-70A4-45A1-BE6D-CFA7B6C8F385}"/>
              </a:ext>
            </a:extLst>
          </p:cNvPr>
          <p:cNvSpPr/>
          <p:nvPr/>
        </p:nvSpPr>
        <p:spPr>
          <a:xfrm>
            <a:off x="457200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A1D742D6-2553-4DDD-A62B-A357921F5B59}"/>
              </a:ext>
            </a:extLst>
          </p:cNvPr>
          <p:cNvSpPr/>
          <p:nvPr/>
        </p:nvSpPr>
        <p:spPr>
          <a:xfrm>
            <a:off x="529208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37DA240F-B662-4418-B3C0-06F2D423D7F3}"/>
              </a:ext>
            </a:extLst>
          </p:cNvPr>
          <p:cNvSpPr/>
          <p:nvPr/>
        </p:nvSpPr>
        <p:spPr>
          <a:xfrm>
            <a:off x="601216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EC1FB815-803E-48EA-807E-BEA41FFC0F08}"/>
              </a:ext>
            </a:extLst>
          </p:cNvPr>
          <p:cNvSpPr/>
          <p:nvPr/>
        </p:nvSpPr>
        <p:spPr>
          <a:xfrm>
            <a:off x="673224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9CD5E892-0195-4896-B82B-63EB2A6409F8}"/>
              </a:ext>
            </a:extLst>
          </p:cNvPr>
          <p:cNvSpPr/>
          <p:nvPr/>
        </p:nvSpPr>
        <p:spPr>
          <a:xfrm>
            <a:off x="7452320" y="470598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1" name="正方形/長方形 30">
                <a:extLst>
                  <a:ext uri="{FF2B5EF4-FFF2-40B4-BE49-F238E27FC236}">
                    <a16:creationId xmlns:a16="http://schemas.microsoft.com/office/drawing/2014/main" id="{FA5ECC05-E6CF-439A-8CDD-AE11ABBD5246}"/>
                  </a:ext>
                </a:extLst>
              </p:cNvPr>
              <p:cNvSpPr/>
              <p:nvPr/>
            </p:nvSpPr>
            <p:spPr>
              <a:xfrm>
                <a:off x="7377313" y="4653136"/>
                <a:ext cx="939103" cy="4948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𝑀</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𝑁</m:t>
                          </m:r>
                        </m:sub>
                      </m:sSub>
                    </m:oMath>
                  </m:oMathPara>
                </a14:m>
                <a:endParaRPr lang="ja-JP" altLang="en-US" sz="2400" dirty="0"/>
              </a:p>
            </p:txBody>
          </p:sp>
        </mc:Choice>
        <mc:Fallback xmlns="">
          <p:sp>
            <p:nvSpPr>
              <p:cNvPr id="31" name="正方形/長方形 30">
                <a:extLst>
                  <a:ext uri="{FF2B5EF4-FFF2-40B4-BE49-F238E27FC236}">
                    <a16:creationId xmlns:a16="http://schemas.microsoft.com/office/drawing/2014/main" id="{FA5ECC05-E6CF-439A-8CDD-AE11ABBD5246}"/>
                  </a:ext>
                </a:extLst>
              </p:cNvPr>
              <p:cNvSpPr>
                <a:spLocks noRot="1" noChangeAspect="1" noMove="1" noResize="1" noEditPoints="1" noAdjustHandles="1" noChangeArrowheads="1" noChangeShapeType="1" noTextEdit="1"/>
              </p:cNvSpPr>
              <p:nvPr/>
            </p:nvSpPr>
            <p:spPr>
              <a:xfrm>
                <a:off x="7377313" y="4653136"/>
                <a:ext cx="939103" cy="494815"/>
              </a:xfrm>
              <a:prstGeom prst="rect">
                <a:avLst/>
              </a:prstGeom>
              <a:blipFill>
                <a:blip r:embed="rId3"/>
                <a:stretch>
                  <a:fillRect b="-123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66B366DB-3004-4F7E-A896-8CE3BAD2DFDB}"/>
                  </a:ext>
                </a:extLst>
              </p:cNvPr>
              <p:cNvSpPr/>
              <p:nvPr/>
            </p:nvSpPr>
            <p:spPr>
              <a:xfrm>
                <a:off x="1043608" y="4633972"/>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66B366DB-3004-4F7E-A896-8CE3BAD2DFDB}"/>
                  </a:ext>
                </a:extLst>
              </p:cNvPr>
              <p:cNvSpPr>
                <a:spLocks noRot="1" noChangeAspect="1" noMove="1" noResize="1" noEditPoints="1" noAdjustHandles="1" noChangeArrowheads="1" noChangeShapeType="1" noTextEdit="1"/>
              </p:cNvSpPr>
              <p:nvPr/>
            </p:nvSpPr>
            <p:spPr>
              <a:xfrm>
                <a:off x="1043608" y="4633972"/>
                <a:ext cx="64011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7D58F050-1E43-4E55-84BD-DAD0A7322896}"/>
                  </a:ext>
                </a:extLst>
              </p:cNvPr>
              <p:cNvSpPr/>
              <p:nvPr/>
            </p:nvSpPr>
            <p:spPr>
              <a:xfrm>
                <a:off x="1763688" y="4633972"/>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33" name="正方形/長方形 32">
                <a:extLst>
                  <a:ext uri="{FF2B5EF4-FFF2-40B4-BE49-F238E27FC236}">
                    <a16:creationId xmlns:a16="http://schemas.microsoft.com/office/drawing/2014/main" id="{7D58F050-1E43-4E55-84BD-DAD0A7322896}"/>
                  </a:ext>
                </a:extLst>
              </p:cNvPr>
              <p:cNvSpPr>
                <a:spLocks noRot="1" noChangeAspect="1" noMove="1" noResize="1" noEditPoints="1" noAdjustHandles="1" noChangeArrowheads="1" noChangeShapeType="1" noTextEdit="1"/>
              </p:cNvSpPr>
              <p:nvPr/>
            </p:nvSpPr>
            <p:spPr>
              <a:xfrm>
                <a:off x="1763688" y="4633972"/>
                <a:ext cx="648383" cy="523220"/>
              </a:xfrm>
              <a:prstGeom prst="rect">
                <a:avLst/>
              </a:prstGeom>
              <a:blipFill>
                <a:blip r:embed="rId5"/>
                <a:stretch>
                  <a:fillRect/>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BC401084-09A5-4491-A760-AE41ADDBF728}"/>
              </a:ext>
            </a:extLst>
          </p:cNvPr>
          <p:cNvSpPr txBox="1"/>
          <p:nvPr/>
        </p:nvSpPr>
        <p:spPr>
          <a:xfrm>
            <a:off x="971600" y="4273932"/>
            <a:ext cx="4801314" cy="400110"/>
          </a:xfrm>
          <a:prstGeom prst="rect">
            <a:avLst/>
          </a:prstGeom>
          <a:noFill/>
        </p:spPr>
        <p:txBody>
          <a:bodyPr wrap="none" rtlCol="0">
            <a:spAutoFit/>
          </a:bodyPr>
          <a:lstStyle/>
          <a:p>
            <a:r>
              <a:rPr kumimoji="1" lang="ja-JP" altLang="en-US" sz="2000" dirty="0"/>
              <a:t>それぞれのブロックで期待値を計算する</a:t>
            </a:r>
          </a:p>
        </p:txBody>
      </p:sp>
      <p:sp>
        <p:nvSpPr>
          <p:cNvPr id="35" name="テキスト ボックス 34">
            <a:extLst>
              <a:ext uri="{FF2B5EF4-FFF2-40B4-BE49-F238E27FC236}">
                <a16:creationId xmlns:a16="http://schemas.microsoft.com/office/drawing/2014/main" id="{5418FB4C-5764-4CFF-A1F3-F3892DCC9DA0}"/>
              </a:ext>
            </a:extLst>
          </p:cNvPr>
          <p:cNvSpPr txBox="1"/>
          <p:nvPr/>
        </p:nvSpPr>
        <p:spPr>
          <a:xfrm>
            <a:off x="1187624" y="5445224"/>
            <a:ext cx="3262432" cy="400110"/>
          </a:xfrm>
          <a:prstGeom prst="rect">
            <a:avLst/>
          </a:prstGeom>
          <a:noFill/>
        </p:spPr>
        <p:txBody>
          <a:bodyPr wrap="none" rtlCol="0">
            <a:spAutoFit/>
          </a:bodyPr>
          <a:lstStyle/>
          <a:p>
            <a:r>
              <a:rPr kumimoji="1" lang="ja-JP" altLang="en-US" sz="2000" dirty="0"/>
              <a:t>期待値の期待値を計算する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FA44F56-E062-4198-AAE4-5E17998C1DB4}"/>
                  </a:ext>
                </a:extLst>
              </p:cNvPr>
              <p:cNvSpPr txBox="1"/>
              <p:nvPr/>
            </p:nvSpPr>
            <p:spPr>
              <a:xfrm>
                <a:off x="4572000" y="5157192"/>
                <a:ext cx="211429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𝜇</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𝑁</m:t>
                          </m:r>
                        </m:num>
                        <m:den>
                          <m:r>
                            <a:rPr kumimoji="1" lang="en-US" altLang="ja-JP" sz="2400" b="0" i="1" smtClean="0">
                              <a:latin typeface="Cambria Math" panose="02040503050406030204" pitchFamily="18" charset="0"/>
                            </a:rPr>
                            <m:t>𝑀</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𝜇</m:t>
                              </m:r>
                            </m:e>
                            <m:sub>
                              <m:r>
                                <a:rPr kumimoji="1" lang="en-US" altLang="ja-JP" sz="2400" b="0" i="1" smtClean="0">
                                  <a:latin typeface="Cambria Math" panose="02040503050406030204" pitchFamily="18" charset="0"/>
                                </a:rPr>
                                <m:t>𝑖</m:t>
                              </m:r>
                            </m:sub>
                          </m:sSub>
                        </m:e>
                      </m:nary>
                    </m:oMath>
                  </m:oMathPara>
                </a14:m>
                <a:endParaRPr kumimoji="1" lang="ja-JP" altLang="en-US" sz="2400" dirty="0"/>
              </a:p>
            </p:txBody>
          </p:sp>
        </mc:Choice>
        <mc:Fallback xmlns="">
          <p:sp>
            <p:nvSpPr>
              <p:cNvPr id="36" name="テキスト ボックス 35">
                <a:extLst>
                  <a:ext uri="{FF2B5EF4-FFF2-40B4-BE49-F238E27FC236}">
                    <a16:creationId xmlns:a16="http://schemas.microsoft.com/office/drawing/2014/main" id="{1FA44F56-E062-4198-AAE4-5E17998C1DB4}"/>
                  </a:ext>
                </a:extLst>
              </p:cNvPr>
              <p:cNvSpPr txBox="1">
                <a:spLocks noRot="1" noChangeAspect="1" noMove="1" noResize="1" noEditPoints="1" noAdjustHandles="1" noChangeArrowheads="1" noChangeShapeType="1" noTextEdit="1"/>
              </p:cNvSpPr>
              <p:nvPr/>
            </p:nvSpPr>
            <p:spPr>
              <a:xfrm>
                <a:off x="4572000" y="5157192"/>
                <a:ext cx="2114297" cy="988540"/>
              </a:xfrm>
              <a:prstGeom prst="rect">
                <a:avLst/>
              </a:prstGeom>
              <a:blipFill>
                <a:blip r:embed="rId6"/>
                <a:stretch>
                  <a:fillRect/>
                </a:stretch>
              </a:blipFill>
            </p:spPr>
            <p:txBody>
              <a:bodyPr/>
              <a:lstStyle/>
              <a:p>
                <a:r>
                  <a:rPr lang="ja-JP" altLang="en-US">
                    <a:noFill/>
                  </a:rPr>
                  <a:t> </a:t>
                </a:r>
              </a:p>
            </p:txBody>
          </p:sp>
        </mc:Fallback>
      </mc:AlternateContent>
      <p:cxnSp>
        <p:nvCxnSpPr>
          <p:cNvPr id="37" name="直線矢印コネクタ 36">
            <a:extLst>
              <a:ext uri="{FF2B5EF4-FFF2-40B4-BE49-F238E27FC236}">
                <a16:creationId xmlns:a16="http://schemas.microsoft.com/office/drawing/2014/main" id="{B0CBEFED-8687-4A8F-9B70-CE63AA191DAD}"/>
              </a:ext>
            </a:extLst>
          </p:cNvPr>
          <p:cNvCxnSpPr>
            <a:cxnSpLocks/>
          </p:cNvCxnSpPr>
          <p:nvPr/>
        </p:nvCxnSpPr>
        <p:spPr>
          <a:xfrm>
            <a:off x="971600" y="220486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CCCED3C0-CE3E-4828-9EF4-70EAC1C72146}"/>
                  </a:ext>
                </a:extLst>
              </p:cNvPr>
              <p:cNvSpPr/>
              <p:nvPr/>
            </p:nvSpPr>
            <p:spPr>
              <a:xfrm>
                <a:off x="4283968" y="2132856"/>
                <a:ext cx="59901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𝑀</m:t>
                      </m:r>
                    </m:oMath>
                  </m:oMathPara>
                </a14:m>
                <a:endParaRPr lang="ja-JP" altLang="en-US" sz="2800" dirty="0"/>
              </a:p>
            </p:txBody>
          </p:sp>
        </mc:Choice>
        <mc:Fallback xmlns="">
          <p:sp>
            <p:nvSpPr>
              <p:cNvPr id="38" name="正方形/長方形 37">
                <a:extLst>
                  <a:ext uri="{FF2B5EF4-FFF2-40B4-BE49-F238E27FC236}">
                    <a16:creationId xmlns:a16="http://schemas.microsoft.com/office/drawing/2014/main" id="{CCCED3C0-CE3E-4828-9EF4-70EAC1C72146}"/>
                  </a:ext>
                </a:extLst>
              </p:cNvPr>
              <p:cNvSpPr>
                <a:spLocks noRot="1" noChangeAspect="1" noMove="1" noResize="1" noEditPoints="1" noAdjustHandles="1" noChangeArrowheads="1" noChangeShapeType="1" noTextEdit="1"/>
              </p:cNvSpPr>
              <p:nvPr/>
            </p:nvSpPr>
            <p:spPr>
              <a:xfrm>
                <a:off x="4283968" y="2132856"/>
                <a:ext cx="599010"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DD9A6076-ABF5-4D87-ABCF-ED179545E393}"/>
                  </a:ext>
                </a:extLst>
              </p:cNvPr>
              <p:cNvSpPr txBox="1"/>
              <p:nvPr/>
            </p:nvSpPr>
            <p:spPr>
              <a:xfrm>
                <a:off x="1115616" y="6237312"/>
                <a:ext cx="6348469" cy="461665"/>
              </a:xfrm>
              <a:prstGeom prst="rect">
                <a:avLst/>
              </a:prstGeom>
              <a:noFill/>
            </p:spPr>
            <p:txBody>
              <a:bodyPr wrap="none" rtlCol="0">
                <a:spAutoFit/>
              </a:bodyPr>
              <a:lstStyle/>
              <a:p>
                <a:r>
                  <a:rPr lang="ja-JP" altLang="en-US" sz="2400" dirty="0"/>
                  <a:t>ブロックサイズ</a:t>
                </a:r>
                <a14:m>
                  <m:oMath xmlns:m="http://schemas.openxmlformats.org/officeDocument/2006/math">
                    <m:r>
                      <a:rPr kumimoji="1" lang="en-US" altLang="ja-JP" sz="2400" b="0" i="1" smtClean="0">
                        <a:latin typeface="Cambria Math" panose="02040503050406030204" pitchFamily="18" charset="0"/>
                      </a:rPr>
                      <m:t>𝑁</m:t>
                    </m:r>
                    <m:r>
                      <a:rPr lang="ja-JP" altLang="en-US" sz="2400" i="1">
                        <a:latin typeface="Cambria Math" panose="02040503050406030204" pitchFamily="18" charset="0"/>
                      </a:rPr>
                      <m:t>を</m:t>
                    </m:r>
                  </m:oMath>
                </a14:m>
                <a:r>
                  <a:rPr kumimoji="1" lang="ja-JP" altLang="en-US" sz="2400" dirty="0"/>
                  <a:t>変えた時</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𝜇</m:t>
                        </m:r>
                      </m:e>
                    </m:d>
                  </m:oMath>
                </a14:m>
                <a:r>
                  <a:rPr kumimoji="1" lang="ja-JP" altLang="en-US" sz="2400" dirty="0"/>
                  <a:t>は変わるか？</a:t>
                </a:r>
              </a:p>
            </p:txBody>
          </p:sp>
        </mc:Choice>
        <mc:Fallback xmlns="">
          <p:sp>
            <p:nvSpPr>
              <p:cNvPr id="41" name="テキスト ボックス 40">
                <a:extLst>
                  <a:ext uri="{FF2B5EF4-FFF2-40B4-BE49-F238E27FC236}">
                    <a16:creationId xmlns:a16="http://schemas.microsoft.com/office/drawing/2014/main" id="{DD9A6076-ABF5-4D87-ABCF-ED179545E393}"/>
                  </a:ext>
                </a:extLst>
              </p:cNvPr>
              <p:cNvSpPr txBox="1">
                <a:spLocks noRot="1" noChangeAspect="1" noMove="1" noResize="1" noEditPoints="1" noAdjustHandles="1" noChangeArrowheads="1" noChangeShapeType="1" noTextEdit="1"/>
              </p:cNvSpPr>
              <p:nvPr/>
            </p:nvSpPr>
            <p:spPr>
              <a:xfrm>
                <a:off x="1115616" y="6237312"/>
                <a:ext cx="6348469" cy="461665"/>
              </a:xfrm>
              <a:prstGeom prst="rect">
                <a:avLst/>
              </a:prstGeom>
              <a:blipFill>
                <a:blip r:embed="rId8"/>
                <a:stretch>
                  <a:fillRect l="-1441" t="-14474" r="-672"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845829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ABACCD-43ED-4402-BA29-4BD3667E5A6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1FC525A-3C14-474B-875A-D04B444FDF9B}"/>
                  </a:ext>
                </a:extLst>
              </p:cNvPr>
              <p:cNvSpPr txBox="1"/>
              <p:nvPr/>
            </p:nvSpPr>
            <p:spPr>
              <a:xfrm>
                <a:off x="4716016" y="2060848"/>
                <a:ext cx="2760884"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1FC525A-3C14-474B-875A-D04B444FDF9B}"/>
                  </a:ext>
                </a:extLst>
              </p:cNvPr>
              <p:cNvSpPr txBox="1">
                <a:spLocks noRot="1" noChangeAspect="1" noMove="1" noResize="1" noEditPoints="1" noAdjustHandles="1" noChangeArrowheads="1" noChangeShapeType="1" noTextEdit="1"/>
              </p:cNvSpPr>
              <p:nvPr/>
            </p:nvSpPr>
            <p:spPr>
              <a:xfrm>
                <a:off x="4716016" y="2060848"/>
                <a:ext cx="2760884"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163B2B-FCBA-4573-BD0E-A189784FB08C}"/>
                  </a:ext>
                </a:extLst>
              </p:cNvPr>
              <p:cNvSpPr txBox="1"/>
              <p:nvPr/>
            </p:nvSpPr>
            <p:spPr>
              <a:xfrm>
                <a:off x="1403648" y="1916832"/>
                <a:ext cx="2635850"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𝑘</m:t>
                              </m:r>
                            </m:sub>
                          </m:sSub>
                        </m:e>
                      </m:nary>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26163B2B-FCBA-4573-BD0E-A189784FB08C}"/>
                  </a:ext>
                </a:extLst>
              </p:cNvPr>
              <p:cNvSpPr txBox="1">
                <a:spLocks noRot="1" noChangeAspect="1" noMove="1" noResize="1" noEditPoints="1" noAdjustHandles="1" noChangeArrowheads="1" noChangeShapeType="1" noTextEdit="1"/>
              </p:cNvSpPr>
              <p:nvPr/>
            </p:nvSpPr>
            <p:spPr>
              <a:xfrm>
                <a:off x="1403648" y="1916832"/>
                <a:ext cx="2635850" cy="12873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9A5AAA68-6C1A-40DB-BA16-811A79FAF3C2}"/>
              </a:ext>
            </a:extLst>
          </p:cNvPr>
          <p:cNvSpPr txBox="1"/>
          <p:nvPr/>
        </p:nvSpPr>
        <p:spPr>
          <a:xfrm>
            <a:off x="1403648" y="1340768"/>
            <a:ext cx="2749471" cy="400110"/>
          </a:xfrm>
          <a:prstGeom prst="rect">
            <a:avLst/>
          </a:prstGeom>
          <a:noFill/>
        </p:spPr>
        <p:txBody>
          <a:bodyPr wrap="none" rtlCol="0">
            <a:spAutoFit/>
          </a:bodyPr>
          <a:lstStyle/>
          <a:p>
            <a:r>
              <a:rPr lang="ja-JP" altLang="en-US" sz="2000" dirty="0"/>
              <a:t>ブロックごとの期待値</a:t>
            </a:r>
            <a:endParaRPr kumimoji="1" lang="ja-JP" altLang="en-US" sz="2000" dirty="0"/>
          </a:p>
        </p:txBody>
      </p:sp>
      <p:sp>
        <p:nvSpPr>
          <p:cNvPr id="7" name="テキスト ボックス 6">
            <a:extLst>
              <a:ext uri="{FF2B5EF4-FFF2-40B4-BE49-F238E27FC236}">
                <a16:creationId xmlns:a16="http://schemas.microsoft.com/office/drawing/2014/main" id="{D834FA19-47FE-418E-A218-B436601E6AD6}"/>
              </a:ext>
            </a:extLst>
          </p:cNvPr>
          <p:cNvSpPr txBox="1"/>
          <p:nvPr/>
        </p:nvSpPr>
        <p:spPr>
          <a:xfrm>
            <a:off x="5076056" y="1340768"/>
            <a:ext cx="1980029" cy="400110"/>
          </a:xfrm>
          <a:prstGeom prst="rect">
            <a:avLst/>
          </a:prstGeom>
          <a:noFill/>
        </p:spPr>
        <p:txBody>
          <a:bodyPr wrap="none" rtlCol="0">
            <a:spAutoFit/>
          </a:bodyPr>
          <a:lstStyle/>
          <a:p>
            <a:r>
              <a:rPr lang="ja-JP" altLang="en-US" sz="2000" dirty="0"/>
              <a:t>期待値の期待値</a:t>
            </a:r>
            <a:endParaRPr kumimoji="1" lang="ja-JP" altLang="en-US" sz="20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CE52B94-4B2F-44B9-86DF-18B3EB5AFA1E}"/>
                  </a:ext>
                </a:extLst>
              </p:cNvPr>
              <p:cNvSpPr txBox="1"/>
              <p:nvPr/>
            </p:nvSpPr>
            <p:spPr>
              <a:xfrm>
                <a:off x="3995936" y="4005064"/>
                <a:ext cx="2781659" cy="1343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a:latin typeface="Cambria Math" panose="02040503050406030204" pitchFamily="18" charset="0"/>
                            </a:rPr>
                          </m:ctrlPr>
                        </m:dPr>
                        <m:e>
                          <m:r>
                            <a:rPr lang="en-US" altLang="ja-JP" sz="3200" i="1">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𝑗</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𝑗</m:t>
                              </m:r>
                            </m:sub>
                          </m:sSub>
                        </m:e>
                      </m:nary>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ECE52B94-4B2F-44B9-86DF-18B3EB5AFA1E}"/>
                  </a:ext>
                </a:extLst>
              </p:cNvPr>
              <p:cNvSpPr txBox="1">
                <a:spLocks noRot="1" noChangeAspect="1" noMove="1" noResize="1" noEditPoints="1" noAdjustHandles="1" noChangeArrowheads="1" noChangeShapeType="1" noTextEdit="1"/>
              </p:cNvSpPr>
              <p:nvPr/>
            </p:nvSpPr>
            <p:spPr>
              <a:xfrm>
                <a:off x="3995936" y="4005064"/>
                <a:ext cx="2781659" cy="1343060"/>
              </a:xfrm>
              <a:prstGeom prst="rect">
                <a:avLst/>
              </a:prstGeom>
              <a:blipFill>
                <a:blip r:embed="rId4"/>
                <a:stretch>
                  <a:fillRect/>
                </a:stretch>
              </a:blipFill>
            </p:spPr>
            <p:txBody>
              <a:bodyPr/>
              <a:lstStyle/>
              <a:p>
                <a:r>
                  <a:rPr lang="ja-JP" altLang="en-US">
                    <a:noFill/>
                  </a:rPr>
                  <a:t> </a:t>
                </a:r>
              </a:p>
            </p:txBody>
          </p:sp>
        </mc:Fallback>
      </mc:AlternateContent>
      <p:sp>
        <p:nvSpPr>
          <p:cNvPr id="9" name="矢印: 下 8">
            <a:extLst>
              <a:ext uri="{FF2B5EF4-FFF2-40B4-BE49-F238E27FC236}">
                <a16:creationId xmlns:a16="http://schemas.microsoft.com/office/drawing/2014/main" id="{207C7B67-DFA1-44BB-96BC-7636FA6E695C}"/>
              </a:ext>
            </a:extLst>
          </p:cNvPr>
          <p:cNvSpPr/>
          <p:nvPr/>
        </p:nvSpPr>
        <p:spPr>
          <a:xfrm rot="2700000">
            <a:off x="5637999" y="335772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FA4C2CBC-8FFC-4EEE-8CB0-A3C86D8262DB}"/>
              </a:ext>
            </a:extLst>
          </p:cNvPr>
          <p:cNvSpPr/>
          <p:nvPr/>
        </p:nvSpPr>
        <p:spPr>
          <a:xfrm rot="19072165">
            <a:off x="3259278" y="3359313"/>
            <a:ext cx="432048" cy="54636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A43070A1-5433-4AFB-9EBF-85CAA28F89CD}"/>
              </a:ext>
            </a:extLst>
          </p:cNvPr>
          <p:cNvSpPr txBox="1"/>
          <p:nvPr/>
        </p:nvSpPr>
        <p:spPr>
          <a:xfrm>
            <a:off x="251520" y="4365104"/>
            <a:ext cx="3570208" cy="461665"/>
          </a:xfrm>
          <a:prstGeom prst="rect">
            <a:avLst/>
          </a:prstGeom>
          <a:noFill/>
        </p:spPr>
        <p:txBody>
          <a:bodyPr wrap="none" rtlCol="0">
            <a:spAutoFit/>
          </a:bodyPr>
          <a:lstStyle/>
          <a:p>
            <a:r>
              <a:rPr lang="ja-JP" altLang="en-US" sz="2400" dirty="0"/>
              <a:t>単なる全体の平均になる</a:t>
            </a:r>
            <a:endParaRPr lang="en-US" altLang="ja-JP" sz="2400" dirty="0"/>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4279904-6016-4B79-BD4D-2C23AFF071E5}"/>
                  </a:ext>
                </a:extLst>
              </p:cNvPr>
              <p:cNvSpPr txBox="1"/>
              <p:nvPr/>
            </p:nvSpPr>
            <p:spPr>
              <a:xfrm>
                <a:off x="2051720" y="5733256"/>
                <a:ext cx="4572000" cy="523220"/>
              </a:xfrm>
              <a:prstGeom prst="rect">
                <a:avLst/>
              </a:prstGeom>
              <a:noFill/>
              <a:ln>
                <a:solidFill>
                  <a:schemeClr val="tx1"/>
                </a:solidFill>
              </a:ln>
            </p:spPr>
            <p:txBody>
              <a:bodyPr wrap="square">
                <a:spAutoFit/>
              </a:bodyPr>
              <a:lstStyle/>
              <a:p>
                <a14:m>
                  <m:oMath xmlns:m="http://schemas.openxmlformats.org/officeDocument/2006/math">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𝜇</m:t>
                        </m:r>
                      </m:e>
                    </m:d>
                  </m:oMath>
                </a14:m>
                <a:r>
                  <a:rPr kumimoji="1" lang="ja-JP" altLang="en-US" sz="2800" dirty="0"/>
                  <a:t>は</a:t>
                </a:r>
                <a14:m>
                  <m:oMath xmlns:m="http://schemas.openxmlformats.org/officeDocument/2006/math">
                    <m:r>
                      <a:rPr kumimoji="1" lang="en-US" altLang="ja-JP" sz="2800" b="0" i="1" dirty="0" smtClean="0">
                        <a:latin typeface="Cambria Math" panose="02040503050406030204" pitchFamily="18" charset="0"/>
                      </a:rPr>
                      <m:t>𝑁</m:t>
                    </m:r>
                  </m:oMath>
                </a14:m>
                <a:r>
                  <a:rPr lang="ja-JP" altLang="en-US" sz="2800" dirty="0"/>
                  <a:t>依存性をもたない</a:t>
                </a:r>
              </a:p>
            </p:txBody>
          </p:sp>
        </mc:Choice>
        <mc:Fallback xmlns="">
          <p:sp>
            <p:nvSpPr>
              <p:cNvPr id="14" name="テキスト ボックス 13">
                <a:extLst>
                  <a:ext uri="{FF2B5EF4-FFF2-40B4-BE49-F238E27FC236}">
                    <a16:creationId xmlns:a16="http://schemas.microsoft.com/office/drawing/2014/main" id="{54279904-6016-4B79-BD4D-2C23AFF071E5}"/>
                  </a:ext>
                </a:extLst>
              </p:cNvPr>
              <p:cNvSpPr txBox="1">
                <a:spLocks noRot="1" noChangeAspect="1" noMove="1" noResize="1" noEditPoints="1" noAdjustHandles="1" noChangeArrowheads="1" noChangeShapeType="1" noTextEdit="1"/>
              </p:cNvSpPr>
              <p:nvPr/>
            </p:nvSpPr>
            <p:spPr>
              <a:xfrm>
                <a:off x="2051720" y="5733256"/>
                <a:ext cx="4572000" cy="523220"/>
              </a:xfrm>
              <a:prstGeom prst="rect">
                <a:avLst/>
              </a:prstGeom>
              <a:blipFill>
                <a:blip r:embed="rId5"/>
                <a:stretch>
                  <a:fillRect t="-13636" b="-26136"/>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187824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7ED87D-26BC-4253-A16D-005453514120}"/>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sp>
        <p:nvSpPr>
          <p:cNvPr id="5" name="正方形/長方形 4">
            <a:extLst>
              <a:ext uri="{FF2B5EF4-FFF2-40B4-BE49-F238E27FC236}">
                <a16:creationId xmlns:a16="http://schemas.microsoft.com/office/drawing/2014/main" id="{20E690B4-9380-4130-9F18-3924DD95E871}"/>
              </a:ext>
            </a:extLst>
          </p:cNvPr>
          <p:cNvSpPr/>
          <p:nvPr/>
        </p:nvSpPr>
        <p:spPr>
          <a:xfrm>
            <a:off x="9716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5A5F167F-0757-4F7F-91B9-3F3B6D7EEFF6}"/>
              </a:ext>
            </a:extLst>
          </p:cNvPr>
          <p:cNvSpPr/>
          <p:nvPr/>
        </p:nvSpPr>
        <p:spPr>
          <a:xfrm>
            <a:off x="16916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1952B95-0598-496A-91DF-71D1FB416AAE}"/>
              </a:ext>
            </a:extLst>
          </p:cNvPr>
          <p:cNvSpPr/>
          <p:nvPr/>
        </p:nvSpPr>
        <p:spPr>
          <a:xfrm>
            <a:off x="24117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48B7F0E-A7FE-48C6-95F0-8FAA949A7D15}"/>
              </a:ext>
            </a:extLst>
          </p:cNvPr>
          <p:cNvSpPr/>
          <p:nvPr/>
        </p:nvSpPr>
        <p:spPr>
          <a:xfrm>
            <a:off x="31318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F8FD6A-DE52-4D3D-9122-9B9EA3EECD0D}"/>
              </a:ext>
            </a:extLst>
          </p:cNvPr>
          <p:cNvSpPr/>
          <p:nvPr/>
        </p:nvSpPr>
        <p:spPr>
          <a:xfrm>
            <a:off x="38519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748872-6FBE-4746-822E-5A6104C1CDCD}"/>
              </a:ext>
            </a:extLst>
          </p:cNvPr>
          <p:cNvSpPr/>
          <p:nvPr/>
        </p:nvSpPr>
        <p:spPr>
          <a:xfrm>
            <a:off x="457200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D997D07-2D46-4FE0-95DA-0471E7EF6F41}"/>
              </a:ext>
            </a:extLst>
          </p:cNvPr>
          <p:cNvSpPr/>
          <p:nvPr/>
        </p:nvSpPr>
        <p:spPr>
          <a:xfrm>
            <a:off x="529208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28B2A44-01B8-475F-850C-E3B5303A0E6B}"/>
              </a:ext>
            </a:extLst>
          </p:cNvPr>
          <p:cNvSpPr/>
          <p:nvPr/>
        </p:nvSpPr>
        <p:spPr>
          <a:xfrm>
            <a:off x="601216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8D6B809-5968-4558-88FF-BBF45ED24CED}"/>
              </a:ext>
            </a:extLst>
          </p:cNvPr>
          <p:cNvSpPr/>
          <p:nvPr/>
        </p:nvSpPr>
        <p:spPr>
          <a:xfrm>
            <a:off x="673224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EE4BBD3-1ABE-4F2D-9561-E27C21CB5604}"/>
              </a:ext>
            </a:extLst>
          </p:cNvPr>
          <p:cNvSpPr/>
          <p:nvPr/>
        </p:nvSpPr>
        <p:spPr>
          <a:xfrm>
            <a:off x="7452320" y="1772816"/>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45963B45-B70D-486F-872D-60B3CD400EFE}"/>
                  </a:ext>
                </a:extLst>
              </p:cNvPr>
              <p:cNvSpPr/>
              <p:nvPr/>
            </p:nvSpPr>
            <p:spPr>
              <a:xfrm>
                <a:off x="1043608" y="1700808"/>
                <a:ext cx="6401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1</m:t>
                          </m:r>
                        </m:sub>
                      </m:sSub>
                    </m:oMath>
                  </m:oMathPara>
                </a14:m>
                <a:endParaRPr lang="ja-JP" altLang="en-US" sz="2800" dirty="0"/>
              </a:p>
            </p:txBody>
          </p:sp>
        </mc:Choice>
        <mc:Fallback xmlns="">
          <p:sp>
            <p:nvSpPr>
              <p:cNvPr id="16" name="正方形/長方形 15">
                <a:extLst>
                  <a:ext uri="{FF2B5EF4-FFF2-40B4-BE49-F238E27FC236}">
                    <a16:creationId xmlns:a16="http://schemas.microsoft.com/office/drawing/2014/main" id="{45963B45-B70D-486F-872D-60B3CD400EFE}"/>
                  </a:ext>
                </a:extLst>
              </p:cNvPr>
              <p:cNvSpPr>
                <a:spLocks noRot="1" noChangeAspect="1" noMove="1" noResize="1" noEditPoints="1" noAdjustHandles="1" noChangeArrowheads="1" noChangeShapeType="1" noTextEdit="1"/>
              </p:cNvSpPr>
              <p:nvPr/>
            </p:nvSpPr>
            <p:spPr>
              <a:xfrm>
                <a:off x="1043608" y="1700808"/>
                <a:ext cx="64011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a:extLst>
                  <a:ext uri="{FF2B5EF4-FFF2-40B4-BE49-F238E27FC236}">
                    <a16:creationId xmlns:a16="http://schemas.microsoft.com/office/drawing/2014/main" id="{CC2DD979-3328-452D-9625-8C0C13BA8163}"/>
                  </a:ext>
                </a:extLst>
              </p:cNvPr>
              <p:cNvSpPr/>
              <p:nvPr/>
            </p:nvSpPr>
            <p:spPr>
              <a:xfrm>
                <a:off x="1763688" y="1700808"/>
                <a:ext cx="6483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𝜇</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7" name="正方形/長方形 16">
                <a:extLst>
                  <a:ext uri="{FF2B5EF4-FFF2-40B4-BE49-F238E27FC236}">
                    <a16:creationId xmlns:a16="http://schemas.microsoft.com/office/drawing/2014/main" id="{CC2DD979-3328-452D-9625-8C0C13BA8163}"/>
                  </a:ext>
                </a:extLst>
              </p:cNvPr>
              <p:cNvSpPr>
                <a:spLocks noRot="1" noChangeAspect="1" noMove="1" noResize="1" noEditPoints="1" noAdjustHandles="1" noChangeArrowheads="1" noChangeShapeType="1" noTextEdit="1"/>
              </p:cNvSpPr>
              <p:nvPr/>
            </p:nvSpPr>
            <p:spPr>
              <a:xfrm>
                <a:off x="1763688" y="1700808"/>
                <a:ext cx="648383" cy="523220"/>
              </a:xfrm>
              <a:prstGeom prst="rect">
                <a:avLst/>
              </a:prstGeom>
              <a:blipFill>
                <a:blip r:embed="rId3"/>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02D5CAFB-476D-435C-AC52-60B5B0EB2886}"/>
              </a:ext>
            </a:extLst>
          </p:cNvPr>
          <p:cNvSpPr txBox="1"/>
          <p:nvPr/>
        </p:nvSpPr>
        <p:spPr>
          <a:xfrm>
            <a:off x="899592" y="1340768"/>
            <a:ext cx="4801314" cy="400110"/>
          </a:xfrm>
          <a:prstGeom prst="rect">
            <a:avLst/>
          </a:prstGeom>
          <a:noFill/>
        </p:spPr>
        <p:txBody>
          <a:bodyPr wrap="none" rtlCol="0">
            <a:spAutoFit/>
          </a:bodyPr>
          <a:lstStyle/>
          <a:p>
            <a:r>
              <a:rPr kumimoji="1" lang="ja-JP" altLang="en-US" sz="2000" dirty="0"/>
              <a:t>それぞれのブロックで期待値を計算する</a:t>
            </a:r>
          </a:p>
        </p:txBody>
      </p:sp>
      <mc:AlternateContent xmlns:mc="http://schemas.openxmlformats.org/markup-compatibility/2006" xmlns:a14="http://schemas.microsoft.com/office/drawing/2010/main">
        <mc:Choice Requires="a14">
          <p:sp>
            <p:nvSpPr>
              <p:cNvPr id="19" name="正方形/長方形 18">
                <a:extLst>
                  <a:ext uri="{FF2B5EF4-FFF2-40B4-BE49-F238E27FC236}">
                    <a16:creationId xmlns:a16="http://schemas.microsoft.com/office/drawing/2014/main" id="{7A6BA069-12C2-4EEC-9949-40FB65B50F98}"/>
                  </a:ext>
                </a:extLst>
              </p:cNvPr>
              <p:cNvSpPr/>
              <p:nvPr/>
            </p:nvSpPr>
            <p:spPr>
              <a:xfrm>
                <a:off x="2483768" y="1700808"/>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19" name="正方形/長方形 18">
                <a:extLst>
                  <a:ext uri="{FF2B5EF4-FFF2-40B4-BE49-F238E27FC236}">
                    <a16:creationId xmlns:a16="http://schemas.microsoft.com/office/drawing/2014/main" id="{7A6BA069-12C2-4EEC-9949-40FB65B50F98}"/>
                  </a:ext>
                </a:extLst>
              </p:cNvPr>
              <p:cNvSpPr>
                <a:spLocks noRot="1" noChangeAspect="1" noMove="1" noResize="1" noEditPoints="1" noAdjustHandles="1" noChangeArrowheads="1" noChangeShapeType="1" noTextEdit="1"/>
              </p:cNvSpPr>
              <p:nvPr/>
            </p:nvSpPr>
            <p:spPr>
              <a:xfrm>
                <a:off x="2483768" y="1700808"/>
                <a:ext cx="591829" cy="523220"/>
              </a:xfrm>
              <a:prstGeom prst="rect">
                <a:avLst/>
              </a:prstGeom>
              <a:blipFill>
                <a:blip r:embed="rId4"/>
                <a:stretch>
                  <a:fillRect/>
                </a:stretch>
              </a:blipFill>
            </p:spPr>
            <p:txBody>
              <a:bodyPr/>
              <a:lstStyle/>
              <a:p>
                <a:r>
                  <a:rPr lang="ja-JP" altLang="en-US">
                    <a:noFill/>
                  </a:rPr>
                  <a:t> </a:t>
                </a:r>
              </a:p>
            </p:txBody>
          </p:sp>
        </mc:Fallback>
      </mc:AlternateContent>
      <p:sp>
        <p:nvSpPr>
          <p:cNvPr id="20" name="正方形/長方形 19">
            <a:extLst>
              <a:ext uri="{FF2B5EF4-FFF2-40B4-BE49-F238E27FC236}">
                <a16:creationId xmlns:a16="http://schemas.microsoft.com/office/drawing/2014/main" id="{010BEB55-6D92-4C96-B27F-94B348E41962}"/>
              </a:ext>
            </a:extLst>
          </p:cNvPr>
          <p:cNvSpPr/>
          <p:nvPr/>
        </p:nvSpPr>
        <p:spPr>
          <a:xfrm>
            <a:off x="9716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776535EE-9FE6-4631-8B82-B9565A9B0D8B}"/>
              </a:ext>
            </a:extLst>
          </p:cNvPr>
          <p:cNvSpPr/>
          <p:nvPr/>
        </p:nvSpPr>
        <p:spPr>
          <a:xfrm>
            <a:off x="16916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3A8D222-828B-40C1-B8D8-E8BB8BA48191}"/>
              </a:ext>
            </a:extLst>
          </p:cNvPr>
          <p:cNvSpPr/>
          <p:nvPr/>
        </p:nvSpPr>
        <p:spPr>
          <a:xfrm>
            <a:off x="24117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3B4935EC-6BC6-48B5-8BBA-F2FFB20EB276}"/>
              </a:ext>
            </a:extLst>
          </p:cNvPr>
          <p:cNvSpPr/>
          <p:nvPr/>
        </p:nvSpPr>
        <p:spPr>
          <a:xfrm>
            <a:off x="31318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9E980066-6AED-40B9-8E13-BAAB4528BC1E}"/>
              </a:ext>
            </a:extLst>
          </p:cNvPr>
          <p:cNvSpPr/>
          <p:nvPr/>
        </p:nvSpPr>
        <p:spPr>
          <a:xfrm>
            <a:off x="38519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6C2B1E8-5CEB-4261-8A08-7CF3985A3886}"/>
              </a:ext>
            </a:extLst>
          </p:cNvPr>
          <p:cNvSpPr/>
          <p:nvPr/>
        </p:nvSpPr>
        <p:spPr>
          <a:xfrm>
            <a:off x="457200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9DB6206-9C25-4CC8-BA1C-DAD94D896499}"/>
              </a:ext>
            </a:extLst>
          </p:cNvPr>
          <p:cNvSpPr/>
          <p:nvPr/>
        </p:nvSpPr>
        <p:spPr>
          <a:xfrm>
            <a:off x="529208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FE298C24-0E41-4C3B-8F59-3CE2B282FEB4}"/>
              </a:ext>
            </a:extLst>
          </p:cNvPr>
          <p:cNvSpPr/>
          <p:nvPr/>
        </p:nvSpPr>
        <p:spPr>
          <a:xfrm>
            <a:off x="601216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a:extLst>
              <a:ext uri="{FF2B5EF4-FFF2-40B4-BE49-F238E27FC236}">
                <a16:creationId xmlns:a16="http://schemas.microsoft.com/office/drawing/2014/main" id="{10194B88-CD50-42D8-9B34-E10849D977D1}"/>
              </a:ext>
            </a:extLst>
          </p:cNvPr>
          <p:cNvSpPr/>
          <p:nvPr/>
        </p:nvSpPr>
        <p:spPr>
          <a:xfrm>
            <a:off x="673224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669D54F-7CF6-49D9-8227-EC16D561311E}"/>
              </a:ext>
            </a:extLst>
          </p:cNvPr>
          <p:cNvSpPr/>
          <p:nvPr/>
        </p:nvSpPr>
        <p:spPr>
          <a:xfrm>
            <a:off x="7452320" y="29969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8585C93-412D-49A5-B33B-988ACC2CA86D}"/>
                  </a:ext>
                </a:extLst>
              </p:cNvPr>
              <p:cNvSpPr/>
              <p:nvPr/>
            </p:nvSpPr>
            <p:spPr>
              <a:xfrm>
                <a:off x="971600"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1</m:t>
                          </m:r>
                        </m:sub>
                      </m:sSub>
                    </m:oMath>
                  </m:oMathPara>
                </a14:m>
                <a:endParaRPr lang="ja-JP" altLang="en-US" sz="2000" dirty="0"/>
              </a:p>
            </p:txBody>
          </p:sp>
        </mc:Choice>
        <mc:Fallback xmlns="">
          <p:sp>
            <p:nvSpPr>
              <p:cNvPr id="30" name="正方形/長方形 29">
                <a:extLst>
                  <a:ext uri="{FF2B5EF4-FFF2-40B4-BE49-F238E27FC236}">
                    <a16:creationId xmlns:a16="http://schemas.microsoft.com/office/drawing/2014/main" id="{58585C93-412D-49A5-B33B-988ACC2CA86D}"/>
                  </a:ext>
                </a:extLst>
              </p:cNvPr>
              <p:cNvSpPr>
                <a:spLocks noRot="1" noChangeAspect="1" noMove="1" noResize="1" noEditPoints="1" noAdjustHandles="1" noChangeArrowheads="1" noChangeShapeType="1" noTextEdit="1"/>
              </p:cNvSpPr>
              <p:nvPr/>
            </p:nvSpPr>
            <p:spPr>
              <a:xfrm>
                <a:off x="971600" y="2996952"/>
                <a:ext cx="777649" cy="400110"/>
              </a:xfrm>
              <a:prstGeom prst="rect">
                <a:avLst/>
              </a:prstGeom>
              <a:blipFill>
                <a:blip r:embed="rId5"/>
                <a:stretch>
                  <a:fillRect b="-18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a:extLst>
                  <a:ext uri="{FF2B5EF4-FFF2-40B4-BE49-F238E27FC236}">
                    <a16:creationId xmlns:a16="http://schemas.microsoft.com/office/drawing/2014/main" id="{B023A868-C903-4E64-86CF-5411D18730E8}"/>
                  </a:ext>
                </a:extLst>
              </p:cNvPr>
              <p:cNvSpPr/>
              <p:nvPr/>
            </p:nvSpPr>
            <p:spPr>
              <a:xfrm>
                <a:off x="2483768" y="2924944"/>
                <a:ext cx="59182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oMath>
                  </m:oMathPara>
                </a14:m>
                <a:endParaRPr lang="ja-JP" altLang="en-US" sz="2800" dirty="0"/>
              </a:p>
            </p:txBody>
          </p:sp>
        </mc:Choice>
        <mc:Fallback xmlns="">
          <p:sp>
            <p:nvSpPr>
              <p:cNvPr id="32" name="正方形/長方形 31">
                <a:extLst>
                  <a:ext uri="{FF2B5EF4-FFF2-40B4-BE49-F238E27FC236}">
                    <a16:creationId xmlns:a16="http://schemas.microsoft.com/office/drawing/2014/main" id="{B023A868-C903-4E64-86CF-5411D18730E8}"/>
                  </a:ext>
                </a:extLst>
              </p:cNvPr>
              <p:cNvSpPr>
                <a:spLocks noRot="1" noChangeAspect="1" noMove="1" noResize="1" noEditPoints="1" noAdjustHandles="1" noChangeArrowheads="1" noChangeShapeType="1" noTextEdit="1"/>
              </p:cNvSpPr>
              <p:nvPr/>
            </p:nvSpPr>
            <p:spPr>
              <a:xfrm>
                <a:off x="2483768" y="2924944"/>
                <a:ext cx="5918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DBAD0B47-5E0D-4BC1-BC21-4B9573A2773E}"/>
                  </a:ext>
                </a:extLst>
              </p:cNvPr>
              <p:cNvSpPr/>
              <p:nvPr/>
            </p:nvSpPr>
            <p:spPr>
              <a:xfrm>
                <a:off x="1619672" y="2996952"/>
                <a:ext cx="77764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1/</m:t>
                          </m:r>
                          <m:r>
                            <a:rPr lang="en-US" altLang="ja-JP" sz="2000" b="0" i="1" smtClean="0">
                              <a:latin typeface="Cambria Math" panose="02040503050406030204" pitchFamily="18" charset="0"/>
                            </a:rPr>
                            <m:t>𝜇</m:t>
                          </m:r>
                        </m:e>
                        <m:sub>
                          <m:r>
                            <a:rPr lang="en-US" altLang="ja-JP" sz="2000" b="0" i="1" smtClean="0">
                              <a:latin typeface="Cambria Math" panose="02040503050406030204" pitchFamily="18" charset="0"/>
                            </a:rPr>
                            <m:t>2</m:t>
                          </m:r>
                        </m:sub>
                      </m:sSub>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DBAD0B47-5E0D-4BC1-BC21-4B9573A2773E}"/>
                  </a:ext>
                </a:extLst>
              </p:cNvPr>
              <p:cNvSpPr>
                <a:spLocks noRot="1" noChangeAspect="1" noMove="1" noResize="1" noEditPoints="1" noAdjustHandles="1" noChangeArrowheads="1" noChangeShapeType="1" noTextEdit="1"/>
              </p:cNvSpPr>
              <p:nvPr/>
            </p:nvSpPr>
            <p:spPr>
              <a:xfrm>
                <a:off x="1619672" y="2996952"/>
                <a:ext cx="777649" cy="400110"/>
              </a:xfrm>
              <a:prstGeom prst="rect">
                <a:avLst/>
              </a:prstGeom>
              <a:blipFill>
                <a:blip r:embed="rId7"/>
                <a:stretch>
                  <a:fillRect b="-18462"/>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191E6351-879F-43E0-8CB9-9FC8D34542DE}"/>
              </a:ext>
            </a:extLst>
          </p:cNvPr>
          <p:cNvSpPr txBox="1"/>
          <p:nvPr/>
        </p:nvSpPr>
        <p:spPr>
          <a:xfrm>
            <a:off x="899592" y="2492896"/>
            <a:ext cx="5570756" cy="400110"/>
          </a:xfrm>
          <a:prstGeom prst="rect">
            <a:avLst/>
          </a:prstGeom>
          <a:noFill/>
        </p:spPr>
        <p:txBody>
          <a:bodyPr wrap="none" rtlCol="0">
            <a:spAutoFit/>
          </a:bodyPr>
          <a:lstStyle/>
          <a:p>
            <a:r>
              <a:rPr lang="ja-JP" altLang="en-US" sz="2000" dirty="0"/>
              <a:t>それぞれのブロックの期待値の逆数を計算する</a:t>
            </a:r>
            <a:endParaRPr kumimoji="1" lang="ja-JP" altLang="en-US" sz="2000" dirty="0"/>
          </a:p>
        </p:txBody>
      </p:sp>
      <p:sp>
        <p:nvSpPr>
          <p:cNvPr id="35" name="テキスト ボックス 34">
            <a:extLst>
              <a:ext uri="{FF2B5EF4-FFF2-40B4-BE49-F238E27FC236}">
                <a16:creationId xmlns:a16="http://schemas.microsoft.com/office/drawing/2014/main" id="{D77B5F71-93BC-46B2-B410-00C9F0A2D0E4}"/>
              </a:ext>
            </a:extLst>
          </p:cNvPr>
          <p:cNvSpPr txBox="1"/>
          <p:nvPr/>
        </p:nvSpPr>
        <p:spPr>
          <a:xfrm>
            <a:off x="683568" y="4293096"/>
            <a:ext cx="4031873" cy="400110"/>
          </a:xfrm>
          <a:prstGeom prst="rect">
            <a:avLst/>
          </a:prstGeom>
          <a:noFill/>
        </p:spPr>
        <p:txBody>
          <a:bodyPr wrap="none" rtlCol="0">
            <a:spAutoFit/>
          </a:bodyPr>
          <a:lstStyle/>
          <a:p>
            <a:r>
              <a:rPr kumimoji="1" lang="ja-JP" altLang="en-US" sz="2000" dirty="0"/>
              <a:t>期待値の逆数の期待値を計算する</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C85CF44-1C9D-4202-8CCC-0C9EAEDFD34F}"/>
                  </a:ext>
                </a:extLst>
              </p:cNvPr>
              <p:cNvSpPr txBox="1"/>
              <p:nvPr/>
            </p:nvSpPr>
            <p:spPr>
              <a:xfrm>
                <a:off x="4644008" y="3861048"/>
                <a:ext cx="3190489"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𝑁</m:t>
                          </m:r>
                        </m:num>
                        <m:den>
                          <m:r>
                            <a:rPr kumimoji="1" lang="en-US" altLang="ja-JP" sz="3200" b="0" i="1" smtClean="0">
                              <a:latin typeface="Cambria Math" panose="02040503050406030204" pitchFamily="18" charset="0"/>
                            </a:rPr>
                            <m:t>𝑀</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𝜇</m:t>
                                  </m:r>
                                </m:e>
                                <m:sub>
                                  <m:r>
                                    <a:rPr kumimoji="1" lang="en-US" altLang="ja-JP" sz="3200" b="0" i="1" smtClean="0">
                                      <a:latin typeface="Cambria Math" panose="02040503050406030204" pitchFamily="18" charset="0"/>
                                    </a:rPr>
                                    <m:t>𝑖</m:t>
                                  </m:r>
                                </m:sub>
                              </m:sSub>
                            </m:den>
                          </m:f>
                        </m:e>
                      </m:nary>
                    </m:oMath>
                  </m:oMathPara>
                </a14:m>
                <a:endParaRPr kumimoji="1" lang="ja-JP" altLang="en-US" sz="3200" dirty="0"/>
              </a:p>
            </p:txBody>
          </p:sp>
        </mc:Choice>
        <mc:Fallback xmlns="">
          <p:sp>
            <p:nvSpPr>
              <p:cNvPr id="36" name="テキスト ボックス 35">
                <a:extLst>
                  <a:ext uri="{FF2B5EF4-FFF2-40B4-BE49-F238E27FC236}">
                    <a16:creationId xmlns:a16="http://schemas.microsoft.com/office/drawing/2014/main" id="{1C85CF44-1C9D-4202-8CCC-0C9EAEDFD34F}"/>
                  </a:ext>
                </a:extLst>
              </p:cNvPr>
              <p:cNvSpPr txBox="1">
                <a:spLocks noRot="1" noChangeAspect="1" noMove="1" noResize="1" noEditPoints="1" noAdjustHandles="1" noChangeArrowheads="1" noChangeShapeType="1" noTextEdit="1"/>
              </p:cNvSpPr>
              <p:nvPr/>
            </p:nvSpPr>
            <p:spPr>
              <a:xfrm>
                <a:off x="4644008" y="3861048"/>
                <a:ext cx="3190489" cy="128734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5B4B3398-6907-4E91-A72E-3B07EE51B016}"/>
                  </a:ext>
                </a:extLst>
              </p:cNvPr>
              <p:cNvSpPr txBox="1"/>
              <p:nvPr/>
            </p:nvSpPr>
            <p:spPr>
              <a:xfrm>
                <a:off x="1763688" y="5589240"/>
                <a:ext cx="5256584" cy="584775"/>
              </a:xfrm>
              <a:prstGeom prst="rect">
                <a:avLst/>
              </a:prstGeom>
              <a:noFill/>
            </p:spPr>
            <p:txBody>
              <a:bodyPr wrap="square">
                <a:spAutoFit/>
              </a:bodyPr>
              <a:lstStyle/>
              <a:p>
                <a14:m>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𝜇</m:t>
                        </m:r>
                      </m:e>
                    </m:d>
                  </m:oMath>
                </a14:m>
                <a:r>
                  <a:rPr lang="ja-JP" altLang="en-US" sz="3200" dirty="0"/>
                  <a:t>は</a:t>
                </a:r>
                <a14:m>
                  <m:oMath xmlns:m="http://schemas.openxmlformats.org/officeDocument/2006/math">
                    <m:r>
                      <a:rPr lang="en-US" altLang="ja-JP" sz="3200" b="0" i="1" dirty="0" smtClean="0">
                        <a:latin typeface="Cambria Math" panose="02040503050406030204" pitchFamily="18" charset="0"/>
                      </a:rPr>
                      <m:t>𝑁</m:t>
                    </m:r>
                    <m:r>
                      <a:rPr lang="ja-JP" altLang="en-US" sz="3200" i="1" dirty="0">
                        <a:latin typeface="Cambria Math" panose="02040503050406030204" pitchFamily="18" charset="0"/>
                      </a:rPr>
                      <m:t>依存性</m:t>
                    </m:r>
                  </m:oMath>
                </a14:m>
                <a:r>
                  <a:rPr lang="ja-JP" altLang="en-US" sz="3200" dirty="0"/>
                  <a:t>を持つか？</a:t>
                </a:r>
              </a:p>
            </p:txBody>
          </p:sp>
        </mc:Choice>
        <mc:Fallback xmlns="">
          <p:sp>
            <p:nvSpPr>
              <p:cNvPr id="38" name="テキスト ボックス 37">
                <a:extLst>
                  <a:ext uri="{FF2B5EF4-FFF2-40B4-BE49-F238E27FC236}">
                    <a16:creationId xmlns:a16="http://schemas.microsoft.com/office/drawing/2014/main" id="{5B4B3398-6907-4E91-A72E-3B07EE51B016}"/>
                  </a:ext>
                </a:extLst>
              </p:cNvPr>
              <p:cNvSpPr txBox="1">
                <a:spLocks noRot="1" noChangeAspect="1" noMove="1" noResize="1" noEditPoints="1" noAdjustHandles="1" noChangeArrowheads="1" noChangeShapeType="1" noTextEdit="1"/>
              </p:cNvSpPr>
              <p:nvPr/>
            </p:nvSpPr>
            <p:spPr>
              <a:xfrm>
                <a:off x="1763688" y="5589240"/>
                <a:ext cx="5256584" cy="584775"/>
              </a:xfrm>
              <a:prstGeom prst="rect">
                <a:avLst/>
              </a:prstGeom>
              <a:blipFill>
                <a:blip r:embed="rId9"/>
                <a:stretch>
                  <a:fillRect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061159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C0BB83-845A-47CC-B7D2-DC5B3DC41276}"/>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D2945542-A54E-4E5F-8E5D-7CCDDE0BC1D3}"/>
              </a:ext>
            </a:extLst>
          </p:cNvPr>
          <p:cNvPicPr>
            <a:picLocks noChangeAspect="1"/>
          </p:cNvPicPr>
          <p:nvPr/>
        </p:nvPicPr>
        <p:blipFill>
          <a:blip r:embed="rId2"/>
          <a:stretch>
            <a:fillRect/>
          </a:stretch>
        </p:blipFill>
        <p:spPr>
          <a:xfrm>
            <a:off x="1115616" y="1340768"/>
            <a:ext cx="952500" cy="952500"/>
          </a:xfrm>
          <a:prstGeom prst="rect">
            <a:avLst/>
          </a:prstGeom>
        </p:spPr>
      </p:pic>
      <p:sp>
        <p:nvSpPr>
          <p:cNvPr id="5" name="テキスト ボックス 4">
            <a:extLst>
              <a:ext uri="{FF2B5EF4-FFF2-40B4-BE49-F238E27FC236}">
                <a16:creationId xmlns:a16="http://schemas.microsoft.com/office/drawing/2014/main" id="{F72A9140-5767-4270-8CCD-61126ABC4FB5}"/>
              </a:ext>
            </a:extLst>
          </p:cNvPr>
          <p:cNvSpPr txBox="1"/>
          <p:nvPr/>
        </p:nvSpPr>
        <p:spPr>
          <a:xfrm>
            <a:off x="2123728" y="1484784"/>
            <a:ext cx="5570756" cy="523220"/>
          </a:xfrm>
          <a:prstGeom prst="rect">
            <a:avLst/>
          </a:prstGeom>
          <a:noFill/>
        </p:spPr>
        <p:txBody>
          <a:bodyPr wrap="none" rtlCol="0">
            <a:spAutoFit/>
          </a:bodyPr>
          <a:lstStyle/>
          <a:p>
            <a:r>
              <a:rPr kumimoji="1" lang="ja-JP" altLang="en-US" sz="2800" dirty="0"/>
              <a:t>サイコロの目の期待値の逆数は？</a:t>
            </a:r>
          </a:p>
        </p:txBody>
      </p:sp>
      <p:sp>
        <p:nvSpPr>
          <p:cNvPr id="6" name="テキスト ボックス 5">
            <a:extLst>
              <a:ext uri="{FF2B5EF4-FFF2-40B4-BE49-F238E27FC236}">
                <a16:creationId xmlns:a16="http://schemas.microsoft.com/office/drawing/2014/main" id="{CD48EC76-F322-42B8-A42A-C18DEE199C75}"/>
              </a:ext>
            </a:extLst>
          </p:cNvPr>
          <p:cNvSpPr txBox="1"/>
          <p:nvPr/>
        </p:nvSpPr>
        <p:spPr>
          <a:xfrm>
            <a:off x="1331640" y="2852936"/>
            <a:ext cx="1261884" cy="523220"/>
          </a:xfrm>
          <a:prstGeom prst="rect">
            <a:avLst/>
          </a:prstGeom>
          <a:noFill/>
        </p:spPr>
        <p:txBody>
          <a:bodyPr wrap="none" rtlCol="0">
            <a:spAutoFit/>
          </a:bodyPr>
          <a:lstStyle/>
          <a:p>
            <a:r>
              <a:rPr kumimoji="1" lang="ja-JP" altLang="en-US" sz="2800" dirty="0"/>
              <a:t>期待値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486EE40-6704-44A2-8B39-1E54164A1B6C}"/>
                  </a:ext>
                </a:extLst>
              </p:cNvPr>
              <p:cNvSpPr txBox="1"/>
              <p:nvPr/>
            </p:nvSpPr>
            <p:spPr>
              <a:xfrm>
                <a:off x="2987824" y="2348880"/>
                <a:ext cx="3903248" cy="13844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6</m:t>
                          </m:r>
                        </m:den>
                      </m:f>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=1</m:t>
                          </m:r>
                        </m:sub>
                        <m:sup>
                          <m:r>
                            <a:rPr kumimoji="1" lang="en-US" altLang="ja-JP" sz="3200" b="0" i="1" smtClean="0">
                              <a:latin typeface="Cambria Math" panose="02040503050406030204" pitchFamily="18" charset="0"/>
                            </a:rPr>
                            <m:t>6</m:t>
                          </m:r>
                        </m:sup>
                        <m:e>
                          <m:r>
                            <a:rPr kumimoji="1" lang="en-US" altLang="ja-JP" sz="3200" b="0" i="1" smtClean="0">
                              <a:latin typeface="Cambria Math" panose="02040503050406030204" pitchFamily="18" charset="0"/>
                            </a:rPr>
                            <m:t>𝑘</m:t>
                          </m:r>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7</m:t>
                          </m:r>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=3.5</m:t>
                      </m:r>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7486EE40-6704-44A2-8B39-1E54164A1B6C}"/>
                  </a:ext>
                </a:extLst>
              </p:cNvPr>
              <p:cNvSpPr txBox="1">
                <a:spLocks noRot="1" noChangeAspect="1" noMove="1" noResize="1" noEditPoints="1" noAdjustHandles="1" noChangeArrowheads="1" noChangeShapeType="1" noTextEdit="1"/>
              </p:cNvSpPr>
              <p:nvPr/>
            </p:nvSpPr>
            <p:spPr>
              <a:xfrm>
                <a:off x="2987824" y="2348880"/>
                <a:ext cx="3903248" cy="138441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83D1960-E0B7-494B-BDA2-788A604907F2}"/>
              </a:ext>
            </a:extLst>
          </p:cNvPr>
          <p:cNvSpPr txBox="1"/>
          <p:nvPr/>
        </p:nvSpPr>
        <p:spPr>
          <a:xfrm>
            <a:off x="323528" y="4437112"/>
            <a:ext cx="2339102" cy="523220"/>
          </a:xfrm>
          <a:prstGeom prst="rect">
            <a:avLst/>
          </a:prstGeom>
          <a:noFill/>
        </p:spPr>
        <p:txBody>
          <a:bodyPr wrap="none" rtlCol="0">
            <a:spAutoFit/>
          </a:bodyPr>
          <a:lstStyle/>
          <a:p>
            <a:r>
              <a:rPr kumimoji="1" lang="ja-JP" altLang="en-US" sz="2800" dirty="0"/>
              <a:t>期待値</a:t>
            </a:r>
            <a:r>
              <a:rPr lang="ja-JP" altLang="en-US" sz="2800" dirty="0"/>
              <a:t>の逆数</a:t>
            </a:r>
            <a:endParaRPr kumimoji="1" lang="en-US" altLang="ja-JP"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6D3636F-0FA0-4931-A27E-2DCFA92F672B}"/>
                  </a:ext>
                </a:extLst>
              </p:cNvPr>
              <p:cNvSpPr txBox="1"/>
              <p:nvPr/>
            </p:nvSpPr>
            <p:spPr>
              <a:xfrm>
                <a:off x="3059832" y="4293096"/>
                <a:ext cx="2626296" cy="10023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𝜇</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7</m:t>
                          </m:r>
                        </m:den>
                      </m:f>
                      <m:r>
                        <a:rPr kumimoji="1" lang="en-US" altLang="ja-JP" sz="3200" b="0" i="1" smtClean="0">
                          <a:latin typeface="Cambria Math" panose="02040503050406030204" pitchFamily="18" charset="0"/>
                        </a:rPr>
                        <m:t>∼0.286</m:t>
                      </m:r>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76D3636F-0FA0-4931-A27E-2DCFA92F672B}"/>
                  </a:ext>
                </a:extLst>
              </p:cNvPr>
              <p:cNvSpPr txBox="1">
                <a:spLocks noRot="1" noChangeAspect="1" noMove="1" noResize="1" noEditPoints="1" noAdjustHandles="1" noChangeArrowheads="1" noChangeShapeType="1" noTextEdit="1"/>
              </p:cNvSpPr>
              <p:nvPr/>
            </p:nvSpPr>
            <p:spPr>
              <a:xfrm>
                <a:off x="3059832" y="4293096"/>
                <a:ext cx="2626296" cy="1002326"/>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632140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608975-08E1-476B-A7E1-0D5379C8A9C1}"/>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p:pic>
        <p:nvPicPr>
          <p:cNvPr id="3" name="図 2">
            <a:extLst>
              <a:ext uri="{FF2B5EF4-FFF2-40B4-BE49-F238E27FC236}">
                <a16:creationId xmlns:a16="http://schemas.microsoft.com/office/drawing/2014/main" id="{956B0949-244D-431B-A47F-4758EC9C736B}"/>
              </a:ext>
            </a:extLst>
          </p:cNvPr>
          <p:cNvPicPr>
            <a:picLocks noChangeAspect="1"/>
          </p:cNvPicPr>
          <p:nvPr/>
        </p:nvPicPr>
        <p:blipFill>
          <a:blip r:embed="rId3"/>
          <a:stretch>
            <a:fillRect/>
          </a:stretch>
        </p:blipFill>
        <p:spPr>
          <a:xfrm>
            <a:off x="611560" y="1124744"/>
            <a:ext cx="952500" cy="952500"/>
          </a:xfrm>
          <a:prstGeom prst="rect">
            <a:avLst/>
          </a:prstGeom>
        </p:spPr>
      </p:pic>
      <p:sp>
        <p:nvSpPr>
          <p:cNvPr id="4" name="テキスト ボックス 3">
            <a:extLst>
              <a:ext uri="{FF2B5EF4-FFF2-40B4-BE49-F238E27FC236}">
                <a16:creationId xmlns:a16="http://schemas.microsoft.com/office/drawing/2014/main" id="{2F4C3F33-4644-4A66-8225-5D9505C58A46}"/>
              </a:ext>
            </a:extLst>
          </p:cNvPr>
          <p:cNvSpPr txBox="1"/>
          <p:nvPr/>
        </p:nvSpPr>
        <p:spPr>
          <a:xfrm>
            <a:off x="1835696" y="1340768"/>
            <a:ext cx="4605748" cy="584775"/>
          </a:xfrm>
          <a:prstGeom prst="rect">
            <a:avLst/>
          </a:prstGeom>
          <a:noFill/>
        </p:spPr>
        <p:txBody>
          <a:bodyPr wrap="none" rtlCol="0">
            <a:spAutoFit/>
          </a:bodyPr>
          <a:lstStyle/>
          <a:p>
            <a:r>
              <a:rPr lang="ja-JP" altLang="en-US" sz="3200" dirty="0"/>
              <a:t>サイコロを</a:t>
            </a:r>
            <a:r>
              <a:rPr lang="en-US" altLang="ja-JP" sz="3200" dirty="0"/>
              <a:t>65536</a:t>
            </a:r>
            <a:r>
              <a:rPr lang="ja-JP" altLang="en-US" sz="3200" dirty="0"/>
              <a:t>回振る</a:t>
            </a:r>
            <a:endParaRPr kumimoji="1" lang="ja-JP" altLang="en-US" sz="3200" dirty="0"/>
          </a:p>
        </p:txBody>
      </p:sp>
      <p:sp>
        <p:nvSpPr>
          <p:cNvPr id="5" name="正方形/長方形 4">
            <a:extLst>
              <a:ext uri="{FF2B5EF4-FFF2-40B4-BE49-F238E27FC236}">
                <a16:creationId xmlns:a16="http://schemas.microsoft.com/office/drawing/2014/main" id="{8B07306E-BF0F-452B-A51D-1002931EB43C}"/>
              </a:ext>
            </a:extLst>
          </p:cNvPr>
          <p:cNvSpPr/>
          <p:nvPr/>
        </p:nvSpPr>
        <p:spPr>
          <a:xfrm>
            <a:off x="971600" y="2204864"/>
            <a:ext cx="576064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EB1B827-E9C0-4693-93C9-BEC6E986F8AC}"/>
              </a:ext>
            </a:extLst>
          </p:cNvPr>
          <p:cNvSpPr/>
          <p:nvPr/>
        </p:nvSpPr>
        <p:spPr>
          <a:xfrm>
            <a:off x="22677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03B7F0F-19D2-43FD-B3DA-5F6E93720DBD}"/>
              </a:ext>
            </a:extLst>
          </p:cNvPr>
          <p:cNvSpPr/>
          <p:nvPr/>
        </p:nvSpPr>
        <p:spPr>
          <a:xfrm>
            <a:off x="29878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F3D1766-C2F6-4C72-8E49-7F0AF5EDD4B4}"/>
              </a:ext>
            </a:extLst>
          </p:cNvPr>
          <p:cNvSpPr/>
          <p:nvPr/>
        </p:nvSpPr>
        <p:spPr>
          <a:xfrm>
            <a:off x="37079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AF8AB3B-4514-4E79-82D5-CE5F38FAF7BD}"/>
              </a:ext>
            </a:extLst>
          </p:cNvPr>
          <p:cNvSpPr/>
          <p:nvPr/>
        </p:nvSpPr>
        <p:spPr>
          <a:xfrm>
            <a:off x="442798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AB3EF0E5-485F-4535-97B8-701246CADF03}"/>
              </a:ext>
            </a:extLst>
          </p:cNvPr>
          <p:cNvSpPr/>
          <p:nvPr/>
        </p:nvSpPr>
        <p:spPr>
          <a:xfrm>
            <a:off x="514806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B27CEFD5-C316-4CB9-961A-9595D62C53D7}"/>
              </a:ext>
            </a:extLst>
          </p:cNvPr>
          <p:cNvSpPr/>
          <p:nvPr/>
        </p:nvSpPr>
        <p:spPr>
          <a:xfrm>
            <a:off x="586814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3A42CC92-01C5-48A5-BD2D-1F0F0CFFEAFE}"/>
              </a:ext>
            </a:extLst>
          </p:cNvPr>
          <p:cNvSpPr/>
          <p:nvPr/>
        </p:nvSpPr>
        <p:spPr>
          <a:xfrm>
            <a:off x="658822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498AAB-9FAB-449C-B038-283A86D1C18F}"/>
              </a:ext>
            </a:extLst>
          </p:cNvPr>
          <p:cNvSpPr/>
          <p:nvPr/>
        </p:nvSpPr>
        <p:spPr>
          <a:xfrm>
            <a:off x="7308304" y="306896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BF9F24E-6A16-4996-938C-B0C996D64E3F}"/>
              </a:ext>
            </a:extLst>
          </p:cNvPr>
          <p:cNvSpPr txBox="1"/>
          <p:nvPr/>
        </p:nvSpPr>
        <p:spPr>
          <a:xfrm>
            <a:off x="323528" y="3068960"/>
            <a:ext cx="1997968" cy="461665"/>
          </a:xfrm>
          <a:prstGeom prst="rect">
            <a:avLst/>
          </a:prstGeom>
          <a:noFill/>
        </p:spPr>
        <p:txBody>
          <a:bodyPr wrap="square">
            <a:spAutoFit/>
          </a:bodyPr>
          <a:lstStyle/>
          <a:p>
            <a:r>
              <a:rPr lang="en-US" altLang="ja-JP" sz="2400" dirty="0"/>
              <a:t>4</a:t>
            </a:r>
            <a:r>
              <a:rPr lang="ja-JP" altLang="en-US" sz="2400" dirty="0"/>
              <a:t>個ずつ分割</a:t>
            </a:r>
          </a:p>
        </p:txBody>
      </p:sp>
      <p:sp>
        <p:nvSpPr>
          <p:cNvPr id="21" name="正方形/長方形 20">
            <a:extLst>
              <a:ext uri="{FF2B5EF4-FFF2-40B4-BE49-F238E27FC236}">
                <a16:creationId xmlns:a16="http://schemas.microsoft.com/office/drawing/2014/main" id="{064DC7B8-68A9-4573-BCD2-02617587679B}"/>
              </a:ext>
            </a:extLst>
          </p:cNvPr>
          <p:cNvSpPr/>
          <p:nvPr/>
        </p:nvSpPr>
        <p:spPr>
          <a:xfrm>
            <a:off x="226774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D9799854-8A25-47F0-B6C7-0513618612A0}"/>
              </a:ext>
            </a:extLst>
          </p:cNvPr>
          <p:cNvSpPr/>
          <p:nvPr/>
        </p:nvSpPr>
        <p:spPr>
          <a:xfrm>
            <a:off x="370790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668C72A0-E2E6-467D-919D-1B8D8EC47296}"/>
              </a:ext>
            </a:extLst>
          </p:cNvPr>
          <p:cNvSpPr/>
          <p:nvPr/>
        </p:nvSpPr>
        <p:spPr>
          <a:xfrm>
            <a:off x="514806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8BBD3003-2057-41F7-A0D0-8F0128472CB3}"/>
              </a:ext>
            </a:extLst>
          </p:cNvPr>
          <p:cNvSpPr/>
          <p:nvPr/>
        </p:nvSpPr>
        <p:spPr>
          <a:xfrm>
            <a:off x="6588224" y="4005064"/>
            <a:ext cx="144016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E37A2691-D97B-4F9E-8B37-8F6143BA0437}"/>
              </a:ext>
            </a:extLst>
          </p:cNvPr>
          <p:cNvSpPr txBox="1"/>
          <p:nvPr/>
        </p:nvSpPr>
        <p:spPr>
          <a:xfrm>
            <a:off x="323528" y="4005064"/>
            <a:ext cx="1997968" cy="461665"/>
          </a:xfrm>
          <a:prstGeom prst="rect">
            <a:avLst/>
          </a:prstGeom>
          <a:noFill/>
        </p:spPr>
        <p:txBody>
          <a:bodyPr wrap="square">
            <a:spAutoFit/>
          </a:bodyPr>
          <a:lstStyle/>
          <a:p>
            <a:r>
              <a:rPr lang="en-US" altLang="ja-JP" sz="2400" dirty="0"/>
              <a:t>8</a:t>
            </a:r>
            <a:r>
              <a:rPr lang="ja-JP" altLang="en-US" sz="2400" dirty="0"/>
              <a:t>個ずつ分割</a:t>
            </a:r>
          </a:p>
        </p:txBody>
      </p:sp>
      <p:sp>
        <p:nvSpPr>
          <p:cNvPr id="30" name="テキスト ボックス 29">
            <a:extLst>
              <a:ext uri="{FF2B5EF4-FFF2-40B4-BE49-F238E27FC236}">
                <a16:creationId xmlns:a16="http://schemas.microsoft.com/office/drawing/2014/main" id="{A7897CAB-DDDD-463B-844A-0544D59959DE}"/>
              </a:ext>
            </a:extLst>
          </p:cNvPr>
          <p:cNvSpPr txBox="1"/>
          <p:nvPr/>
        </p:nvSpPr>
        <p:spPr>
          <a:xfrm>
            <a:off x="251520" y="4869160"/>
            <a:ext cx="2088232" cy="461665"/>
          </a:xfrm>
          <a:prstGeom prst="rect">
            <a:avLst/>
          </a:prstGeom>
          <a:noFill/>
        </p:spPr>
        <p:txBody>
          <a:bodyPr wrap="square">
            <a:spAutoFit/>
          </a:bodyPr>
          <a:lstStyle/>
          <a:p>
            <a:r>
              <a:rPr lang="en-US" altLang="ja-JP" sz="2400" dirty="0"/>
              <a:t>16</a:t>
            </a:r>
            <a:r>
              <a:rPr lang="ja-JP" altLang="en-US" sz="2400" dirty="0"/>
              <a:t>個ずつ分割</a:t>
            </a:r>
          </a:p>
        </p:txBody>
      </p:sp>
      <p:sp>
        <p:nvSpPr>
          <p:cNvPr id="31" name="テキスト ボックス 30">
            <a:extLst>
              <a:ext uri="{FF2B5EF4-FFF2-40B4-BE49-F238E27FC236}">
                <a16:creationId xmlns:a16="http://schemas.microsoft.com/office/drawing/2014/main" id="{2903EDDC-D2E6-47C2-929D-F3DC478C7D48}"/>
              </a:ext>
            </a:extLst>
          </p:cNvPr>
          <p:cNvSpPr txBox="1"/>
          <p:nvPr/>
        </p:nvSpPr>
        <p:spPr>
          <a:xfrm>
            <a:off x="6732240" y="2204864"/>
            <a:ext cx="877163" cy="369332"/>
          </a:xfrm>
          <a:prstGeom prst="rect">
            <a:avLst/>
          </a:prstGeom>
          <a:noFill/>
        </p:spPr>
        <p:txBody>
          <a:bodyPr wrap="none" rtlCol="0">
            <a:spAutoFit/>
          </a:bodyPr>
          <a:lstStyle/>
          <a:p>
            <a:r>
              <a:rPr lang="ja-JP" altLang="en-US" dirty="0"/>
              <a:t>・・・</a:t>
            </a:r>
            <a:endParaRPr kumimoji="1" lang="ja-JP" altLang="en-US" dirty="0"/>
          </a:p>
        </p:txBody>
      </p:sp>
      <p:sp>
        <p:nvSpPr>
          <p:cNvPr id="32" name="テキスト ボックス 31">
            <a:extLst>
              <a:ext uri="{FF2B5EF4-FFF2-40B4-BE49-F238E27FC236}">
                <a16:creationId xmlns:a16="http://schemas.microsoft.com/office/drawing/2014/main" id="{8F722405-72FF-4034-B3F4-8A5575749DDE}"/>
              </a:ext>
            </a:extLst>
          </p:cNvPr>
          <p:cNvSpPr txBox="1"/>
          <p:nvPr/>
        </p:nvSpPr>
        <p:spPr>
          <a:xfrm>
            <a:off x="8028384" y="3068960"/>
            <a:ext cx="877163" cy="369332"/>
          </a:xfrm>
          <a:prstGeom prst="rect">
            <a:avLst/>
          </a:prstGeom>
          <a:noFill/>
        </p:spPr>
        <p:txBody>
          <a:bodyPr wrap="none" rtlCol="0">
            <a:spAutoFit/>
          </a:bodyPr>
          <a:lstStyle/>
          <a:p>
            <a:r>
              <a:rPr lang="ja-JP" altLang="en-US" dirty="0"/>
              <a:t>・・・</a:t>
            </a:r>
            <a:endParaRPr kumimoji="1" lang="ja-JP" altLang="en-US" dirty="0"/>
          </a:p>
        </p:txBody>
      </p:sp>
      <p:sp>
        <p:nvSpPr>
          <p:cNvPr id="33" name="テキスト ボックス 32">
            <a:extLst>
              <a:ext uri="{FF2B5EF4-FFF2-40B4-BE49-F238E27FC236}">
                <a16:creationId xmlns:a16="http://schemas.microsoft.com/office/drawing/2014/main" id="{5E8FF8B5-7D76-4C99-9257-70C97DA97FC8}"/>
              </a:ext>
            </a:extLst>
          </p:cNvPr>
          <p:cNvSpPr txBox="1"/>
          <p:nvPr/>
        </p:nvSpPr>
        <p:spPr>
          <a:xfrm>
            <a:off x="7956376" y="4005064"/>
            <a:ext cx="877163" cy="369332"/>
          </a:xfrm>
          <a:prstGeom prst="rect">
            <a:avLst/>
          </a:prstGeom>
          <a:noFill/>
        </p:spPr>
        <p:txBody>
          <a:bodyPr wrap="none" rtlCol="0">
            <a:spAutoFit/>
          </a:bodyPr>
          <a:lstStyle/>
          <a:p>
            <a:r>
              <a:rPr lang="ja-JP" altLang="en-US" dirty="0"/>
              <a:t>・・・</a:t>
            </a:r>
            <a:endParaRPr kumimoji="1" lang="ja-JP" altLang="en-US" dirty="0"/>
          </a:p>
        </p:txBody>
      </p:sp>
      <p:sp>
        <p:nvSpPr>
          <p:cNvPr id="34" name="正方形/長方形 33">
            <a:extLst>
              <a:ext uri="{FF2B5EF4-FFF2-40B4-BE49-F238E27FC236}">
                <a16:creationId xmlns:a16="http://schemas.microsoft.com/office/drawing/2014/main" id="{F99D1FDD-B50D-416B-9D3C-D4B71C017DF3}"/>
              </a:ext>
            </a:extLst>
          </p:cNvPr>
          <p:cNvSpPr/>
          <p:nvPr/>
        </p:nvSpPr>
        <p:spPr>
          <a:xfrm>
            <a:off x="226774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BBF8E9D4-980E-4F15-BAA2-45C47A94F759}"/>
              </a:ext>
            </a:extLst>
          </p:cNvPr>
          <p:cNvSpPr/>
          <p:nvPr/>
        </p:nvSpPr>
        <p:spPr>
          <a:xfrm>
            <a:off x="5148064" y="4869160"/>
            <a:ext cx="288032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11917409-8A38-40A0-85DD-CF1B067E6305}"/>
              </a:ext>
            </a:extLst>
          </p:cNvPr>
          <p:cNvSpPr txBox="1"/>
          <p:nvPr/>
        </p:nvSpPr>
        <p:spPr>
          <a:xfrm>
            <a:off x="8028384" y="4869160"/>
            <a:ext cx="877163" cy="369332"/>
          </a:xfrm>
          <a:prstGeom prst="rect">
            <a:avLst/>
          </a:prstGeom>
          <a:noFill/>
        </p:spPr>
        <p:txBody>
          <a:bodyPr wrap="none" rtlCol="0">
            <a:spAutoFit/>
          </a:bodyPr>
          <a:lstStyle/>
          <a:p>
            <a:r>
              <a:rPr lang="ja-JP" altLang="en-US" dirty="0"/>
              <a:t>・・・</a:t>
            </a:r>
            <a:endParaRPr kumimoji="1" lang="ja-JP" altLang="en-US"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AD270AE2-EFAD-4928-B0BE-7F16F7B9A3AE}"/>
                  </a:ext>
                </a:extLst>
              </p:cNvPr>
              <p:cNvSpPr txBox="1"/>
              <p:nvPr/>
            </p:nvSpPr>
            <p:spPr>
              <a:xfrm>
                <a:off x="179512" y="5661248"/>
                <a:ext cx="8761950" cy="461665"/>
              </a:xfrm>
              <a:prstGeom prst="rect">
                <a:avLst/>
              </a:prstGeom>
              <a:noFill/>
            </p:spPr>
            <p:txBody>
              <a:bodyPr wrap="none" rtlCol="0">
                <a:spAutoFit/>
              </a:bodyPr>
              <a:lstStyle/>
              <a:p>
                <a:r>
                  <a:rPr lang="ja-JP" altLang="en-US" sz="2400" dirty="0"/>
                  <a:t>各ブロックで期待値</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𝜇</m:t>
                        </m:r>
                      </m:e>
                      <m:sub>
                        <m:r>
                          <a:rPr lang="en-US" altLang="ja-JP" sz="2400" b="0" i="1" smtClean="0">
                            <a:latin typeface="Cambria Math" panose="02040503050406030204" pitchFamily="18" charset="0"/>
                          </a:rPr>
                          <m:t>𝑖</m:t>
                        </m:r>
                      </m:sub>
                    </m:sSub>
                  </m:oMath>
                </a14:m>
                <a:r>
                  <a:rPr kumimoji="1" lang="ja-JP" altLang="en-US" sz="2400" dirty="0"/>
                  <a:t>を計算し、その逆数の期待値を計算する</a:t>
                </a:r>
              </a:p>
            </p:txBody>
          </p:sp>
        </mc:Choice>
        <mc:Fallback xmlns="">
          <p:sp>
            <p:nvSpPr>
              <p:cNvPr id="37" name="テキスト ボックス 36">
                <a:extLst>
                  <a:ext uri="{FF2B5EF4-FFF2-40B4-BE49-F238E27FC236}">
                    <a16:creationId xmlns:a16="http://schemas.microsoft.com/office/drawing/2014/main" id="{AD270AE2-EFAD-4928-B0BE-7F16F7B9A3AE}"/>
                  </a:ext>
                </a:extLst>
              </p:cNvPr>
              <p:cNvSpPr txBox="1">
                <a:spLocks noRot="1" noChangeAspect="1" noMove="1" noResize="1" noEditPoints="1" noAdjustHandles="1" noChangeArrowheads="1" noChangeShapeType="1" noTextEdit="1"/>
              </p:cNvSpPr>
              <p:nvPr/>
            </p:nvSpPr>
            <p:spPr>
              <a:xfrm>
                <a:off x="179512" y="5661248"/>
                <a:ext cx="8761950" cy="461665"/>
              </a:xfrm>
              <a:prstGeom prst="rect">
                <a:avLst/>
              </a:prstGeom>
              <a:blipFill>
                <a:blip r:embed="rId4"/>
                <a:stretch>
                  <a:fillRect l="-1043" t="-14667" r="-70" b="-2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563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F9564935-E594-4AAA-A7AC-E618933F2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844" y="1076385"/>
            <a:ext cx="6096000" cy="4572000"/>
          </a:xfrm>
          <a:prstGeom prst="rect">
            <a:avLst/>
          </a:prstGeom>
        </p:spPr>
      </p:pic>
      <p:sp>
        <p:nvSpPr>
          <p:cNvPr id="2" name="テキスト プレースホルダー 1">
            <a:extLst>
              <a:ext uri="{FF2B5EF4-FFF2-40B4-BE49-F238E27FC236}">
                <a16:creationId xmlns:a16="http://schemas.microsoft.com/office/drawing/2014/main" id="{BA404DEA-6785-41D6-A5C5-D0030E4D660E}"/>
              </a:ext>
            </a:extLst>
          </p:cNvPr>
          <p:cNvSpPr>
            <a:spLocks noGrp="1"/>
          </p:cNvSpPr>
          <p:nvPr>
            <p:ph type="body" sz="quarter" idx="10"/>
          </p:nvPr>
        </p:nvSpPr>
        <p:spPr/>
        <p:txBody>
          <a:bodyPr/>
          <a:lstStyle/>
          <a:p>
            <a:r>
              <a:rPr kumimoji="1" lang="ja-JP" altLang="en-US" dirty="0"/>
              <a:t>不偏推定量と</a:t>
            </a:r>
            <a:r>
              <a:rPr kumimoji="1" lang="en-US" altLang="ja-JP" dirty="0"/>
              <a:t>Jackknife</a:t>
            </a:r>
            <a:r>
              <a:rPr kumimoji="1" lang="ja-JP" altLang="en-US" dirty="0"/>
              <a:t>法</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A8D7886-1D40-430E-A0B0-239669831F48}"/>
                  </a:ext>
                </a:extLst>
              </p:cNvPr>
              <p:cNvSpPr txBox="1"/>
              <p:nvPr/>
            </p:nvSpPr>
            <p:spPr>
              <a:xfrm>
                <a:off x="2915816" y="3284984"/>
                <a:ext cx="3495957" cy="461665"/>
              </a:xfrm>
              <a:prstGeom prst="rect">
                <a:avLst/>
              </a:prstGeom>
              <a:solidFill>
                <a:schemeClr val="bg1"/>
              </a:solidFill>
              <a:ln>
                <a:solidFill>
                  <a:schemeClr val="tx1"/>
                </a:solidFill>
              </a:ln>
            </p:spPr>
            <p:txBody>
              <a:bodyPr wrap="none" rtlCol="0">
                <a:spAutoFit/>
              </a:bodyPr>
              <a:lstStyle/>
              <a:p>
                <a:r>
                  <a:rPr kumimoji="1" lang="ja-JP" altLang="en-US" sz="2400" dirty="0"/>
                  <a:t>明らかに</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依存性がある</a:t>
                </a:r>
              </a:p>
            </p:txBody>
          </p:sp>
        </mc:Choice>
        <mc:Fallback xmlns="">
          <p:sp>
            <p:nvSpPr>
              <p:cNvPr id="6" name="テキスト ボックス 5">
                <a:extLst>
                  <a:ext uri="{FF2B5EF4-FFF2-40B4-BE49-F238E27FC236}">
                    <a16:creationId xmlns:a16="http://schemas.microsoft.com/office/drawing/2014/main" id="{2A8D7886-1D40-430E-A0B0-239669831F48}"/>
                  </a:ext>
                </a:extLst>
              </p:cNvPr>
              <p:cNvSpPr txBox="1">
                <a:spLocks noRot="1" noChangeAspect="1" noMove="1" noResize="1" noEditPoints="1" noAdjustHandles="1" noChangeArrowheads="1" noChangeShapeType="1" noTextEdit="1"/>
              </p:cNvSpPr>
              <p:nvPr/>
            </p:nvSpPr>
            <p:spPr>
              <a:xfrm>
                <a:off x="2915816" y="3284984"/>
                <a:ext cx="3495957" cy="461665"/>
              </a:xfrm>
              <a:prstGeom prst="rect">
                <a:avLst/>
              </a:prstGeom>
              <a:blipFill>
                <a:blip r:embed="rId3"/>
                <a:stretch>
                  <a:fillRect l="-2431" t="-12821" r="-1562" b="-23077"/>
                </a:stretch>
              </a:blipFill>
              <a:ln>
                <a:solidFill>
                  <a:schemeClr val="tx1"/>
                </a:solidFill>
              </a:ln>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3583ED63-8443-4A20-9095-3D73F48DCE18}"/>
              </a:ext>
            </a:extLst>
          </p:cNvPr>
          <p:cNvSpPr txBox="1"/>
          <p:nvPr/>
        </p:nvSpPr>
        <p:spPr>
          <a:xfrm>
            <a:off x="7452320" y="4725144"/>
            <a:ext cx="1261884" cy="523220"/>
          </a:xfrm>
          <a:prstGeom prst="rect">
            <a:avLst/>
          </a:prstGeom>
          <a:noFill/>
        </p:spPr>
        <p:txBody>
          <a:bodyPr wrap="none" rtlCol="0">
            <a:spAutoFit/>
          </a:bodyPr>
          <a:lstStyle/>
          <a:p>
            <a:r>
              <a:rPr kumimoji="1" lang="ja-JP" altLang="en-US" sz="2800" dirty="0"/>
              <a:t>厳密解</a:t>
            </a:r>
          </a:p>
        </p:txBody>
      </p:sp>
      <p:cxnSp>
        <p:nvCxnSpPr>
          <p:cNvPr id="18" name="直線コネクタ 17">
            <a:extLst>
              <a:ext uri="{FF2B5EF4-FFF2-40B4-BE49-F238E27FC236}">
                <a16:creationId xmlns:a16="http://schemas.microsoft.com/office/drawing/2014/main" id="{7F62A78D-F6FC-4EAF-A92C-4E30210C33F7}"/>
              </a:ext>
            </a:extLst>
          </p:cNvPr>
          <p:cNvCxnSpPr/>
          <p:nvPr/>
        </p:nvCxnSpPr>
        <p:spPr>
          <a:xfrm>
            <a:off x="1907704" y="5013176"/>
            <a:ext cx="4824536"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A602234-9B79-4D42-B525-D5A33A4CDC4F}"/>
              </a:ext>
            </a:extLst>
          </p:cNvPr>
          <p:cNvCxnSpPr>
            <a:stCxn id="16" idx="1"/>
          </p:cNvCxnSpPr>
          <p:nvPr/>
        </p:nvCxnSpPr>
        <p:spPr>
          <a:xfrm flipH="1">
            <a:off x="6804248" y="4986754"/>
            <a:ext cx="64807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02D5F0C0-795D-4F14-8EC3-7427D8FFD291}"/>
              </a:ext>
            </a:extLst>
          </p:cNvPr>
          <p:cNvSpPr txBox="1"/>
          <p:nvPr/>
        </p:nvSpPr>
        <p:spPr>
          <a:xfrm>
            <a:off x="323528" y="5805264"/>
            <a:ext cx="7992888" cy="830997"/>
          </a:xfrm>
          <a:prstGeom prst="rect">
            <a:avLst/>
          </a:prstGeom>
          <a:noFill/>
        </p:spPr>
        <p:txBody>
          <a:bodyPr wrap="square" rtlCol="0">
            <a:spAutoFit/>
          </a:bodyPr>
          <a:lstStyle/>
          <a:p>
            <a:r>
              <a:rPr lang="ja-JP" altLang="en-US" sz="2400" dirty="0"/>
              <a:t>同じデータセットを使っているのに、ブロックサイズが小さいところで挙動</a:t>
            </a:r>
            <a:r>
              <a:rPr kumimoji="1" lang="ja-JP" altLang="en-US" sz="2400" dirty="0"/>
              <a:t>がおかしい→</a:t>
            </a:r>
            <a:r>
              <a:rPr kumimoji="1" lang="ja-JP" altLang="en-US" sz="2400" dirty="0">
                <a:solidFill>
                  <a:srgbClr val="FF0000"/>
                </a:solidFill>
              </a:rPr>
              <a:t>系統誤差</a:t>
            </a:r>
          </a:p>
        </p:txBody>
      </p:sp>
      <p:cxnSp>
        <p:nvCxnSpPr>
          <p:cNvPr id="12" name="直線矢印コネクタ 11">
            <a:extLst>
              <a:ext uri="{FF2B5EF4-FFF2-40B4-BE49-F238E27FC236}">
                <a16:creationId xmlns:a16="http://schemas.microsoft.com/office/drawing/2014/main" id="{479577AD-FF12-4264-9E34-7FD65486676C}"/>
              </a:ext>
            </a:extLst>
          </p:cNvPr>
          <p:cNvCxnSpPr/>
          <p:nvPr/>
        </p:nvCxnSpPr>
        <p:spPr>
          <a:xfrm flipH="1">
            <a:off x="3491880" y="3789040"/>
            <a:ext cx="792088"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31B5BD2-EA69-480A-9CD8-9D1CC73FD621}"/>
              </a:ext>
            </a:extLst>
          </p:cNvPr>
          <p:cNvSpPr txBox="1"/>
          <p:nvPr/>
        </p:nvSpPr>
        <p:spPr>
          <a:xfrm>
            <a:off x="2987824" y="1556792"/>
            <a:ext cx="2954655" cy="830997"/>
          </a:xfrm>
          <a:prstGeom prst="rect">
            <a:avLst/>
          </a:prstGeom>
          <a:solidFill>
            <a:schemeClr val="bg1"/>
          </a:solidFill>
          <a:ln>
            <a:solidFill>
              <a:schemeClr val="tx1"/>
            </a:solidFill>
          </a:ln>
        </p:spPr>
        <p:txBody>
          <a:bodyPr wrap="none" rtlCol="0">
            <a:spAutoFit/>
          </a:bodyPr>
          <a:lstStyle/>
          <a:p>
            <a:r>
              <a:rPr kumimoji="1" lang="ja-JP" altLang="en-US" sz="2400" dirty="0"/>
              <a:t>ずれているわりには</a:t>
            </a:r>
            <a:endParaRPr kumimoji="1" lang="en-US" altLang="ja-JP" sz="2400" dirty="0"/>
          </a:p>
          <a:p>
            <a:r>
              <a:rPr kumimoji="1" lang="ja-JP" altLang="en-US" sz="2400" dirty="0"/>
              <a:t>エラーバーが小さい</a:t>
            </a:r>
          </a:p>
        </p:txBody>
      </p:sp>
      <p:cxnSp>
        <p:nvCxnSpPr>
          <p:cNvPr id="14" name="直線矢印コネクタ 13">
            <a:extLst>
              <a:ext uri="{FF2B5EF4-FFF2-40B4-BE49-F238E27FC236}">
                <a16:creationId xmlns:a16="http://schemas.microsoft.com/office/drawing/2014/main" id="{6607D80C-C295-498A-B76E-AE585A769716}"/>
              </a:ext>
            </a:extLst>
          </p:cNvPr>
          <p:cNvCxnSpPr/>
          <p:nvPr/>
        </p:nvCxnSpPr>
        <p:spPr>
          <a:xfrm flipH="1">
            <a:off x="2051720" y="1988840"/>
            <a:ext cx="79208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08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9925A-CBCD-4AAA-BA65-BBD84E47A552}"/>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FF5A7128-0077-4020-AE47-12F3265F720F}"/>
              </a:ext>
            </a:extLst>
          </p:cNvPr>
          <p:cNvSpPr txBox="1"/>
          <p:nvPr/>
        </p:nvSpPr>
        <p:spPr>
          <a:xfrm>
            <a:off x="136406" y="1196752"/>
            <a:ext cx="9007594" cy="461665"/>
          </a:xfrm>
          <a:prstGeom prst="rect">
            <a:avLst/>
          </a:prstGeom>
          <a:noFill/>
        </p:spPr>
        <p:txBody>
          <a:bodyPr wrap="none" rtlCol="0">
            <a:spAutoFit/>
          </a:bodyPr>
          <a:lstStyle/>
          <a:p>
            <a:r>
              <a:rPr kumimoji="1" lang="ja-JP" altLang="en-US" sz="2400" dirty="0"/>
              <a:t>誤差</a:t>
            </a:r>
            <a:r>
              <a:rPr kumimoji="1" lang="en-US" altLang="ja-JP" sz="2400" dirty="0"/>
              <a:t>(</a:t>
            </a:r>
            <a:r>
              <a:rPr kumimoji="1" lang="ja-JP" altLang="en-US" sz="2400" dirty="0"/>
              <a:t>真値からのずれ</a:t>
            </a:r>
            <a:r>
              <a:rPr kumimoji="1" lang="en-US" altLang="ja-JP" sz="2400" dirty="0"/>
              <a:t>)</a:t>
            </a:r>
            <a:r>
              <a:rPr kumimoji="1" lang="ja-JP" altLang="en-US" sz="2400" dirty="0"/>
              <a:t>には、統計誤差と系統誤差の二種類がある</a:t>
            </a:r>
          </a:p>
        </p:txBody>
      </p:sp>
      <p:sp>
        <p:nvSpPr>
          <p:cNvPr id="4" name="テキスト ボックス 3">
            <a:extLst>
              <a:ext uri="{FF2B5EF4-FFF2-40B4-BE49-F238E27FC236}">
                <a16:creationId xmlns:a16="http://schemas.microsoft.com/office/drawing/2014/main" id="{4DCA3531-5BED-4ECC-9A0A-01C757A3C2FC}"/>
              </a:ext>
            </a:extLst>
          </p:cNvPr>
          <p:cNvSpPr txBox="1"/>
          <p:nvPr/>
        </p:nvSpPr>
        <p:spPr>
          <a:xfrm>
            <a:off x="251520" y="1916832"/>
            <a:ext cx="4299575" cy="523220"/>
          </a:xfrm>
          <a:prstGeom prst="rect">
            <a:avLst/>
          </a:prstGeom>
          <a:noFill/>
        </p:spPr>
        <p:txBody>
          <a:bodyPr wrap="none" rtlCol="0">
            <a:spAutoFit/>
          </a:bodyPr>
          <a:lstStyle/>
          <a:p>
            <a:r>
              <a:rPr kumimoji="1" lang="ja-JP" altLang="en-US" sz="2800" dirty="0">
                <a:solidFill>
                  <a:srgbClr val="011893"/>
                </a:solidFill>
              </a:rPr>
              <a:t>統計誤差 </a:t>
            </a:r>
            <a:r>
              <a:rPr kumimoji="1" lang="en-US" altLang="ja-JP" sz="2800" dirty="0">
                <a:solidFill>
                  <a:srgbClr val="011893"/>
                </a:solidFill>
              </a:rPr>
              <a:t>(statistical error)</a:t>
            </a:r>
            <a:endParaRPr kumimoji="1" lang="ja-JP" altLang="en-US" sz="2800" dirty="0">
              <a:solidFill>
                <a:srgbClr val="011893"/>
              </a:solidFill>
            </a:endParaRPr>
          </a:p>
        </p:txBody>
      </p:sp>
      <p:sp>
        <p:nvSpPr>
          <p:cNvPr id="5" name="テキスト ボックス 4">
            <a:extLst>
              <a:ext uri="{FF2B5EF4-FFF2-40B4-BE49-F238E27FC236}">
                <a16:creationId xmlns:a16="http://schemas.microsoft.com/office/drawing/2014/main" id="{089FC177-0B44-4623-8D5A-88FEB51B6A70}"/>
              </a:ext>
            </a:extLst>
          </p:cNvPr>
          <p:cNvSpPr txBox="1"/>
          <p:nvPr/>
        </p:nvSpPr>
        <p:spPr>
          <a:xfrm>
            <a:off x="539552" y="2420888"/>
            <a:ext cx="8430513"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我々が制御できない要因により値が揺らぐこと</a:t>
            </a:r>
            <a:r>
              <a:rPr lang="en-US" altLang="ja-JP" sz="2400" dirty="0"/>
              <a:t>(</a:t>
            </a:r>
            <a:r>
              <a:rPr lang="ja-JP" altLang="en-US" sz="2400" dirty="0"/>
              <a:t>偶然誤差</a:t>
            </a:r>
            <a:r>
              <a:rPr lang="en-US" altLang="ja-JP" sz="2400" dirty="0"/>
              <a:t>)</a:t>
            </a:r>
          </a:p>
          <a:p>
            <a:pPr marL="342900" indent="-342900">
              <a:buFont typeface="Arial" panose="020B0604020202020204" pitchFamily="34" charset="0"/>
              <a:buChar char="•"/>
            </a:pPr>
            <a:r>
              <a:rPr lang="ja-JP" altLang="en-US" sz="2400" dirty="0"/>
              <a:t>数値計算では乱数や粗視化に起因</a:t>
            </a:r>
            <a:endParaRPr lang="en-US" altLang="ja-JP" sz="2400" dirty="0"/>
          </a:p>
          <a:p>
            <a:pPr marL="342900" indent="-342900">
              <a:buFont typeface="Arial" panose="020B0604020202020204" pitchFamily="34" charset="0"/>
              <a:buChar char="•"/>
            </a:pPr>
            <a:r>
              <a:rPr lang="ja-JP" altLang="en-US" sz="2400" dirty="0"/>
              <a:t>不確かさ</a:t>
            </a:r>
            <a:r>
              <a:rPr lang="en-US" altLang="ja-JP" sz="2400" dirty="0"/>
              <a:t>(uncertainty)</a:t>
            </a:r>
            <a:r>
              <a:rPr lang="ja-JP" altLang="en-US" sz="2400" dirty="0"/>
              <a:t>とも</a:t>
            </a:r>
            <a:endParaRPr lang="en-US" altLang="ja-JP" sz="2400" dirty="0"/>
          </a:p>
        </p:txBody>
      </p:sp>
      <p:sp>
        <p:nvSpPr>
          <p:cNvPr id="6" name="テキスト ボックス 5">
            <a:extLst>
              <a:ext uri="{FF2B5EF4-FFF2-40B4-BE49-F238E27FC236}">
                <a16:creationId xmlns:a16="http://schemas.microsoft.com/office/drawing/2014/main" id="{D8782842-2F73-4BB8-AA4A-8E5B8581E40B}"/>
              </a:ext>
            </a:extLst>
          </p:cNvPr>
          <p:cNvSpPr txBox="1"/>
          <p:nvPr/>
        </p:nvSpPr>
        <p:spPr>
          <a:xfrm>
            <a:off x="251520" y="3717032"/>
            <a:ext cx="5378395" cy="523220"/>
          </a:xfrm>
          <a:prstGeom prst="rect">
            <a:avLst/>
          </a:prstGeom>
          <a:noFill/>
        </p:spPr>
        <p:txBody>
          <a:bodyPr wrap="none" rtlCol="0">
            <a:spAutoFit/>
          </a:bodyPr>
          <a:lstStyle/>
          <a:p>
            <a:r>
              <a:rPr lang="ja-JP" altLang="en-US" sz="2800" dirty="0">
                <a:solidFill>
                  <a:srgbClr val="011893"/>
                </a:solidFill>
              </a:rPr>
              <a:t>系統</a:t>
            </a:r>
            <a:r>
              <a:rPr kumimoji="1" lang="ja-JP" altLang="en-US" sz="2800" dirty="0">
                <a:solidFill>
                  <a:srgbClr val="011893"/>
                </a:solidFill>
              </a:rPr>
              <a:t>誤差 </a:t>
            </a:r>
            <a:r>
              <a:rPr kumimoji="1" lang="en-US" altLang="ja-JP" sz="2800" dirty="0">
                <a:solidFill>
                  <a:srgbClr val="011893"/>
                </a:solidFill>
              </a:rPr>
              <a:t>(bias, systematic error)</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B94F8550-8320-4EDA-A4FA-A06BF26CC957}"/>
              </a:ext>
            </a:extLst>
          </p:cNvPr>
          <p:cNvSpPr txBox="1"/>
          <p:nvPr/>
        </p:nvSpPr>
        <p:spPr>
          <a:xfrm>
            <a:off x="539552" y="4293096"/>
            <a:ext cx="7609776" cy="1200329"/>
          </a:xfrm>
          <a:prstGeom prst="rect">
            <a:avLst/>
          </a:prstGeom>
          <a:noFill/>
        </p:spPr>
        <p:txBody>
          <a:bodyPr wrap="none" rtlCol="0">
            <a:spAutoFit/>
          </a:bodyPr>
          <a:lstStyle/>
          <a:p>
            <a:pPr marL="342900" indent="-342900">
              <a:buFont typeface="Arial" panose="020B0604020202020204" pitchFamily="34" charset="0"/>
              <a:buChar char="•"/>
            </a:pPr>
            <a:r>
              <a:rPr lang="ja-JP" altLang="en-US" sz="2400" dirty="0"/>
              <a:t>誤差を生む要因が説明できるもの</a:t>
            </a:r>
            <a:endParaRPr lang="en-US" altLang="ja-JP" sz="2400" dirty="0"/>
          </a:p>
          <a:p>
            <a:pPr marL="342900" indent="-342900">
              <a:buFont typeface="Arial" panose="020B0604020202020204" pitchFamily="34" charset="0"/>
              <a:buChar char="•"/>
            </a:pPr>
            <a:r>
              <a:rPr lang="ja-JP" altLang="en-US" sz="2400" dirty="0"/>
              <a:t>決定論的なずれ</a:t>
            </a:r>
            <a:endParaRPr lang="en-US" altLang="ja-JP" sz="2400" dirty="0"/>
          </a:p>
          <a:p>
            <a:pPr marL="342900" indent="-342900">
              <a:buFont typeface="Arial" panose="020B0604020202020204" pitchFamily="34" charset="0"/>
              <a:buChar char="•"/>
            </a:pPr>
            <a:r>
              <a:rPr lang="ja-JP" altLang="en-US" sz="2400" dirty="0"/>
              <a:t>数値計算では有限サイズ効果や理論誤差などに起因</a:t>
            </a:r>
            <a:endParaRPr lang="en-US" altLang="ja-JP" sz="2400" dirty="0"/>
          </a:p>
        </p:txBody>
      </p:sp>
    </p:spTree>
    <p:extLst>
      <p:ext uri="{BB962C8B-B14F-4D97-AF65-F5344CB8AC3E}">
        <p14:creationId xmlns:p14="http://schemas.microsoft.com/office/powerpoint/2010/main" val="19561814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408A05-A34A-4FAF-A6D0-1768D4F7C3A2}"/>
              </a:ext>
            </a:extLst>
          </p:cNvPr>
          <p:cNvSpPr>
            <a:spLocks noGrp="1"/>
          </p:cNvSpPr>
          <p:nvPr>
            <p:ph type="body" sz="quarter" idx="10"/>
          </p:nvPr>
        </p:nvSpPr>
        <p:spPr/>
        <p:txBody>
          <a:bodyPr/>
          <a:lstStyle/>
          <a:p>
            <a:r>
              <a:rPr lang="ja-JP" altLang="en-US" dirty="0"/>
              <a:t>統計誤差と系統誤差</a:t>
            </a:r>
            <a:endParaRPr kumimoji="1" lang="ja-JP" altLang="en-US" dirty="0"/>
          </a:p>
        </p:txBody>
      </p:sp>
      <p:pic>
        <p:nvPicPr>
          <p:cNvPr id="3" name="図 2">
            <a:extLst>
              <a:ext uri="{FF2B5EF4-FFF2-40B4-BE49-F238E27FC236}">
                <a16:creationId xmlns:a16="http://schemas.microsoft.com/office/drawing/2014/main" id="{DCB20181-524C-4827-9D6E-032BE26E10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2060848"/>
            <a:ext cx="4320480" cy="3240360"/>
          </a:xfrm>
          <a:prstGeom prst="rect">
            <a:avLst/>
          </a:prstGeom>
        </p:spPr>
      </p:pic>
      <p:sp>
        <p:nvSpPr>
          <p:cNvPr id="4" name="四角形: 角を丸くする 3">
            <a:extLst>
              <a:ext uri="{FF2B5EF4-FFF2-40B4-BE49-F238E27FC236}">
                <a16:creationId xmlns:a16="http://schemas.microsoft.com/office/drawing/2014/main" id="{9C5D1084-23BF-4DE0-8984-9CA06840D9EC}"/>
              </a:ext>
            </a:extLst>
          </p:cNvPr>
          <p:cNvSpPr/>
          <p:nvPr/>
        </p:nvSpPr>
        <p:spPr>
          <a:xfrm>
            <a:off x="3028299" y="4257600"/>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FE0F18F-7131-4099-AA05-93A86B47E602}"/>
              </a:ext>
            </a:extLst>
          </p:cNvPr>
          <p:cNvSpPr txBox="1"/>
          <p:nvPr/>
        </p:nvSpPr>
        <p:spPr>
          <a:xfrm>
            <a:off x="2267744"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いるのは偶然</a:t>
            </a:r>
            <a:endParaRPr kumimoji="1" lang="en-US" altLang="ja-JP" dirty="0"/>
          </a:p>
        </p:txBody>
      </p:sp>
      <p:cxnSp>
        <p:nvCxnSpPr>
          <p:cNvPr id="7" name="コネクタ: カギ線 6">
            <a:extLst>
              <a:ext uri="{FF2B5EF4-FFF2-40B4-BE49-F238E27FC236}">
                <a16:creationId xmlns:a16="http://schemas.microsoft.com/office/drawing/2014/main" id="{EDE2F330-3AC8-4F0B-A88F-B169F0F60495}"/>
              </a:ext>
            </a:extLst>
          </p:cNvPr>
          <p:cNvCxnSpPr>
            <a:stCxn id="5" idx="2"/>
            <a:endCxn id="4" idx="0"/>
          </p:cNvCxnSpPr>
          <p:nvPr/>
        </p:nvCxnSpPr>
        <p:spPr>
          <a:xfrm rot="5400000">
            <a:off x="2852397" y="3711173"/>
            <a:ext cx="830341" cy="26251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9" name="図 8">
            <a:extLst>
              <a:ext uri="{FF2B5EF4-FFF2-40B4-BE49-F238E27FC236}">
                <a16:creationId xmlns:a16="http://schemas.microsoft.com/office/drawing/2014/main" id="{A632F3A0-A7D1-48F1-ADDB-65B52E2CC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2060848"/>
            <a:ext cx="4344483" cy="3258362"/>
          </a:xfrm>
          <a:prstGeom prst="rect">
            <a:avLst/>
          </a:prstGeom>
        </p:spPr>
      </p:pic>
      <p:sp>
        <p:nvSpPr>
          <p:cNvPr id="10" name="テキスト ボックス 9">
            <a:extLst>
              <a:ext uri="{FF2B5EF4-FFF2-40B4-BE49-F238E27FC236}">
                <a16:creationId xmlns:a16="http://schemas.microsoft.com/office/drawing/2014/main" id="{342CF49A-E5F2-4CFD-8971-2668C5E96819}"/>
              </a:ext>
            </a:extLst>
          </p:cNvPr>
          <p:cNvSpPr txBox="1"/>
          <p:nvPr/>
        </p:nvSpPr>
        <p:spPr>
          <a:xfrm>
            <a:off x="1619672" y="1484784"/>
            <a:ext cx="1415772" cy="461665"/>
          </a:xfrm>
          <a:prstGeom prst="rect">
            <a:avLst/>
          </a:prstGeom>
          <a:noFill/>
        </p:spPr>
        <p:txBody>
          <a:bodyPr wrap="none" rtlCol="0">
            <a:spAutoFit/>
          </a:bodyPr>
          <a:lstStyle/>
          <a:p>
            <a:r>
              <a:rPr kumimoji="1" lang="ja-JP" altLang="en-US" sz="2400"/>
              <a:t>統計誤差</a:t>
            </a:r>
            <a:endParaRPr kumimoji="1" lang="ja-JP" altLang="en-US" sz="2400" dirty="0"/>
          </a:p>
        </p:txBody>
      </p:sp>
      <p:sp>
        <p:nvSpPr>
          <p:cNvPr id="11" name="四角形: 角を丸くする 10">
            <a:extLst>
              <a:ext uri="{FF2B5EF4-FFF2-40B4-BE49-F238E27FC236}">
                <a16:creationId xmlns:a16="http://schemas.microsoft.com/office/drawing/2014/main" id="{CEFAC644-626D-474C-9804-4C60DE9F4F20}"/>
              </a:ext>
            </a:extLst>
          </p:cNvPr>
          <p:cNvSpPr/>
          <p:nvPr/>
        </p:nvSpPr>
        <p:spPr>
          <a:xfrm>
            <a:off x="5436096" y="2492896"/>
            <a:ext cx="216024" cy="360040"/>
          </a:xfrm>
          <a:prstGeom prst="roundRect">
            <a:avLst>
              <a:gd name="adj" fmla="val 3252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369D4913-F833-4634-BE50-81F3071010BD}"/>
              </a:ext>
            </a:extLst>
          </p:cNvPr>
          <p:cNvSpPr txBox="1"/>
          <p:nvPr/>
        </p:nvSpPr>
        <p:spPr>
          <a:xfrm>
            <a:off x="6444208" y="2780928"/>
            <a:ext cx="2262158" cy="646331"/>
          </a:xfrm>
          <a:prstGeom prst="rect">
            <a:avLst/>
          </a:prstGeom>
          <a:solidFill>
            <a:schemeClr val="bg1"/>
          </a:solidFill>
          <a:ln>
            <a:solidFill>
              <a:schemeClr val="tx1"/>
            </a:solidFill>
          </a:ln>
        </p:spPr>
        <p:txBody>
          <a:bodyPr wrap="none" rtlCol="0">
            <a:spAutoFit/>
          </a:bodyPr>
          <a:lstStyle/>
          <a:p>
            <a:r>
              <a:rPr kumimoji="1" lang="ja-JP" altLang="en-US" dirty="0"/>
              <a:t>このデータがずれて</a:t>
            </a:r>
            <a:endParaRPr kumimoji="1" lang="en-US" altLang="ja-JP" dirty="0"/>
          </a:p>
          <a:p>
            <a:r>
              <a:rPr lang="ja-JP" altLang="en-US" dirty="0"/>
              <a:t>いるのは必然</a:t>
            </a:r>
            <a:endParaRPr kumimoji="1" lang="en-US" altLang="ja-JP" dirty="0"/>
          </a:p>
        </p:txBody>
      </p:sp>
      <p:cxnSp>
        <p:nvCxnSpPr>
          <p:cNvPr id="14" name="コネクタ: カギ線 13">
            <a:extLst>
              <a:ext uri="{FF2B5EF4-FFF2-40B4-BE49-F238E27FC236}">
                <a16:creationId xmlns:a16="http://schemas.microsoft.com/office/drawing/2014/main" id="{E64CEA36-9200-4F71-AFCB-BFF22E1C56A3}"/>
              </a:ext>
            </a:extLst>
          </p:cNvPr>
          <p:cNvCxnSpPr>
            <a:stCxn id="12" idx="1"/>
            <a:endCxn id="11" idx="3"/>
          </p:cNvCxnSpPr>
          <p:nvPr/>
        </p:nvCxnSpPr>
        <p:spPr>
          <a:xfrm rot="10800000">
            <a:off x="5652120" y="2672916"/>
            <a:ext cx="792088" cy="43117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8D7A241-40F9-4089-82CF-B29771F642CB}"/>
              </a:ext>
            </a:extLst>
          </p:cNvPr>
          <p:cNvSpPr txBox="1"/>
          <p:nvPr/>
        </p:nvSpPr>
        <p:spPr>
          <a:xfrm>
            <a:off x="6516216" y="1484784"/>
            <a:ext cx="1415772" cy="461665"/>
          </a:xfrm>
          <a:prstGeom prst="rect">
            <a:avLst/>
          </a:prstGeom>
          <a:noFill/>
        </p:spPr>
        <p:txBody>
          <a:bodyPr wrap="none" rtlCol="0">
            <a:spAutoFit/>
          </a:bodyPr>
          <a:lstStyle/>
          <a:p>
            <a:r>
              <a:rPr lang="ja-JP" altLang="en-US" sz="2400" dirty="0"/>
              <a:t>系統</a:t>
            </a:r>
            <a:r>
              <a:rPr kumimoji="1" lang="ja-JP" altLang="en-US" sz="2400" dirty="0"/>
              <a:t>誤差</a:t>
            </a:r>
          </a:p>
        </p:txBody>
      </p:sp>
      <p:sp>
        <p:nvSpPr>
          <p:cNvPr id="16" name="テキスト ボックス 15">
            <a:extLst>
              <a:ext uri="{FF2B5EF4-FFF2-40B4-BE49-F238E27FC236}">
                <a16:creationId xmlns:a16="http://schemas.microsoft.com/office/drawing/2014/main" id="{12AC32BC-BFFF-46F7-BFAA-56D539758351}"/>
              </a:ext>
            </a:extLst>
          </p:cNvPr>
          <p:cNvSpPr txBox="1"/>
          <p:nvPr/>
        </p:nvSpPr>
        <p:spPr>
          <a:xfrm>
            <a:off x="1691680" y="5517232"/>
            <a:ext cx="5397631" cy="1200329"/>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sz="2400" dirty="0"/>
              <a:t>この系統誤差はどこからくるのか？</a:t>
            </a:r>
            <a:endParaRPr kumimoji="1" lang="en-US" altLang="ja-JP" sz="2400" dirty="0"/>
          </a:p>
          <a:p>
            <a:pPr marL="285750" indent="-285750">
              <a:buFont typeface="Arial" panose="020B0604020202020204" pitchFamily="34" charset="0"/>
              <a:buChar char="•"/>
            </a:pPr>
            <a:r>
              <a:rPr lang="ja-JP" altLang="en-US" sz="2400" dirty="0"/>
              <a:t>どうやって減らすか</a:t>
            </a:r>
            <a:endParaRPr lang="en-US" altLang="ja-JP" sz="2400" dirty="0"/>
          </a:p>
          <a:p>
            <a:r>
              <a:rPr kumimoji="1" lang="ja-JP" altLang="en-US" sz="2400" dirty="0"/>
              <a:t>を知るのがこの節の目的</a:t>
            </a:r>
          </a:p>
        </p:txBody>
      </p:sp>
    </p:spTree>
    <p:extLst>
      <p:ext uri="{BB962C8B-B14F-4D97-AF65-F5344CB8AC3E}">
        <p14:creationId xmlns:p14="http://schemas.microsoft.com/office/powerpoint/2010/main" val="40524863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8F5D18-07CC-4B6D-9B1F-6486DA4B9E31}"/>
              </a:ext>
            </a:extLst>
          </p:cNvPr>
          <p:cNvSpPr>
            <a:spLocks noGrp="1"/>
          </p:cNvSpPr>
          <p:nvPr>
            <p:ph type="body" sz="quarter" idx="10"/>
          </p:nvPr>
        </p:nvSpPr>
        <p:spPr/>
        <p:txBody>
          <a:bodyPr/>
          <a:lstStyle/>
          <a:p>
            <a:r>
              <a:rPr kumimoji="1" lang="ja-JP" altLang="en-US" dirty="0"/>
              <a:t>期待値の関数</a:t>
            </a:r>
          </a:p>
        </p:txBody>
      </p:sp>
      <p:sp>
        <p:nvSpPr>
          <p:cNvPr id="3" name="テキスト ボックス 2">
            <a:extLst>
              <a:ext uri="{FF2B5EF4-FFF2-40B4-BE49-F238E27FC236}">
                <a16:creationId xmlns:a16="http://schemas.microsoft.com/office/drawing/2014/main" id="{7BA30C73-F1AC-4499-A0D4-8EE18E680A3A}"/>
              </a:ext>
            </a:extLst>
          </p:cNvPr>
          <p:cNvSpPr txBox="1"/>
          <p:nvPr/>
        </p:nvSpPr>
        <p:spPr>
          <a:xfrm>
            <a:off x="395536" y="2204864"/>
            <a:ext cx="7866256" cy="523220"/>
          </a:xfrm>
          <a:prstGeom prst="rect">
            <a:avLst/>
          </a:prstGeom>
          <a:noFill/>
        </p:spPr>
        <p:txBody>
          <a:bodyPr wrap="none" rtlCol="0">
            <a:spAutoFit/>
          </a:bodyPr>
          <a:lstStyle/>
          <a:p>
            <a:r>
              <a:rPr kumimoji="1" lang="en-US" altLang="ja-JP" sz="2800" dirty="0"/>
              <a:t>N</a:t>
            </a:r>
            <a:r>
              <a:rPr lang="ja-JP" altLang="en-US" sz="2800" dirty="0"/>
              <a:t>回測定して期待値を推定する</a:t>
            </a:r>
            <a:r>
              <a:rPr lang="en-US" altLang="ja-JP" sz="2800" dirty="0"/>
              <a:t>(</a:t>
            </a:r>
            <a:r>
              <a:rPr lang="ja-JP" altLang="en-US" sz="2800" dirty="0"/>
              <a:t>これも確率変数</a:t>
            </a:r>
            <a:r>
              <a:rPr lang="en-US" altLang="ja-JP" sz="2800" dirty="0"/>
              <a:t>)</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9486C80-94ED-40C2-96CC-CFFE50FA1441}"/>
                  </a:ext>
                </a:extLst>
              </p:cNvPr>
              <p:cNvSpPr txBox="1"/>
              <p:nvPr/>
            </p:nvSpPr>
            <p:spPr>
              <a:xfrm>
                <a:off x="323528" y="980728"/>
                <a:ext cx="7453451" cy="534762"/>
              </a:xfrm>
              <a:prstGeom prst="rect">
                <a:avLst/>
              </a:prstGeom>
              <a:noFill/>
            </p:spPr>
            <p:txBody>
              <a:bodyPr wrap="none" rtlCol="0">
                <a:spAutoFit/>
              </a:bodyPr>
              <a:lstStyle/>
              <a:p>
                <a:r>
                  <a:rPr lang="ja-JP" altLang="en-US" sz="2800" dirty="0"/>
                  <a:t>確率変数</a:t>
                </a:r>
                <a14:m>
                  <m:oMath xmlns:m="http://schemas.openxmlformats.org/officeDocument/2006/math">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oMath>
                </a14:m>
                <a:r>
                  <a:rPr lang="ja-JP" altLang="en-US" sz="2800" dirty="0"/>
                  <a:t>の期待値</a:t>
                </a:r>
                <a14:m>
                  <m:oMath xmlns:m="http://schemas.openxmlformats.org/officeDocument/2006/math">
                    <m:r>
                      <a:rPr lang="en-US" altLang="ja-JP" sz="2800" b="0" i="1" smtClean="0">
                        <a:latin typeface="Cambria Math" panose="02040503050406030204" pitchFamily="18" charset="0"/>
                      </a:rPr>
                      <m:t>𝜇</m:t>
                    </m:r>
                  </m:oMath>
                </a14:m>
                <a:r>
                  <a:rPr lang="ja-JP" altLang="en-US" sz="2800" dirty="0"/>
                  <a:t>の関数の値を推定したい</a:t>
                </a:r>
                <a:endParaRPr kumimoji="1" lang="ja-JP" altLang="en-US" sz="2800" dirty="0"/>
              </a:p>
            </p:txBody>
          </p:sp>
        </mc:Choice>
        <mc:Fallback xmlns="">
          <p:sp>
            <p:nvSpPr>
              <p:cNvPr id="4" name="テキスト ボックス 3">
                <a:extLst>
                  <a:ext uri="{FF2B5EF4-FFF2-40B4-BE49-F238E27FC236}">
                    <a16:creationId xmlns:a16="http://schemas.microsoft.com/office/drawing/2014/main" id="{49486C80-94ED-40C2-96CC-CFFE50FA1441}"/>
                  </a:ext>
                </a:extLst>
              </p:cNvPr>
              <p:cNvSpPr txBox="1">
                <a:spLocks noRot="1" noChangeAspect="1" noMove="1" noResize="1" noEditPoints="1" noAdjustHandles="1" noChangeArrowheads="1" noChangeShapeType="1" noTextEdit="1"/>
              </p:cNvSpPr>
              <p:nvPr/>
            </p:nvSpPr>
            <p:spPr>
              <a:xfrm>
                <a:off x="323528" y="980728"/>
                <a:ext cx="7453451" cy="534762"/>
              </a:xfrm>
              <a:prstGeom prst="rect">
                <a:avLst/>
              </a:prstGeom>
              <a:blipFill>
                <a:blip r:embed="rId2"/>
                <a:stretch>
                  <a:fillRect l="-1635" t="-13636" r="-818"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3F697F-EC53-4159-AA38-477D9FB59309}"/>
                  </a:ext>
                </a:extLst>
              </p:cNvPr>
              <p:cNvSpPr txBox="1"/>
              <p:nvPr/>
            </p:nvSpPr>
            <p:spPr>
              <a:xfrm>
                <a:off x="3131840" y="1556792"/>
                <a:ext cx="2150140"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𝑦</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𝑔</m:t>
                      </m:r>
                      <m:r>
                        <a:rPr kumimoji="1" lang="en-US" altLang="ja-JP" sz="4000" b="0" i="1" smtClean="0">
                          <a:latin typeface="Cambria Math" panose="02040503050406030204" pitchFamily="18" charset="0"/>
                        </a:rPr>
                        <m:t>(</m:t>
                      </m:r>
                      <m:r>
                        <a:rPr kumimoji="1" lang="ja-JP" altLang="en-US" sz="4000" b="0" i="1" smtClean="0">
                          <a:latin typeface="Cambria Math" panose="02040503050406030204" pitchFamily="18" charset="0"/>
                        </a:rPr>
                        <m:t>𝜇</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C93F697F-EC53-4159-AA38-477D9FB59309}"/>
                  </a:ext>
                </a:extLst>
              </p:cNvPr>
              <p:cNvSpPr txBox="1">
                <a:spLocks noRot="1" noChangeAspect="1" noMove="1" noResize="1" noEditPoints="1" noAdjustHandles="1" noChangeArrowheads="1" noChangeShapeType="1" noTextEdit="1"/>
              </p:cNvSpPr>
              <p:nvPr/>
            </p:nvSpPr>
            <p:spPr>
              <a:xfrm>
                <a:off x="3131840" y="1556792"/>
                <a:ext cx="2150140"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CC80F7E0-9CE9-4E9D-A9F9-B70E03AFE9A5}"/>
                  </a:ext>
                </a:extLst>
              </p:cNvPr>
              <p:cNvSpPr/>
              <p:nvPr/>
            </p:nvSpPr>
            <p:spPr>
              <a:xfrm>
                <a:off x="2987824" y="2708920"/>
                <a:ext cx="2365840" cy="11378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smtClean="0">
                                  <a:latin typeface="Cambria Math" panose="02040503050406030204" pitchFamily="18" charset="0"/>
                                </a:rPr>
                                <m:t>𝜇</m:t>
                              </m:r>
                            </m:e>
                          </m:acc>
                        </m:e>
                        <m:sub>
                          <m:r>
                            <a:rPr lang="en-US" altLang="ja-JP" sz="2800" b="0" i="1" smtClean="0">
                              <a:latin typeface="Cambria Math" panose="02040503050406030204" pitchFamily="18" charset="0"/>
                            </a:rPr>
                            <m:t>𝑁</m:t>
                          </m:r>
                        </m:sub>
                      </m:sSub>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𝑁</m:t>
                          </m:r>
                        </m:den>
                      </m:f>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𝑖</m:t>
                          </m:r>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𝑋</m:t>
                              </m:r>
                            </m:e>
                            <m:sub>
                              <m:r>
                                <a:rPr lang="en-US" altLang="ja-JP" sz="2800" b="0" i="1" smtClean="0">
                                  <a:latin typeface="Cambria Math" panose="02040503050406030204" pitchFamily="18" charset="0"/>
                                </a:rPr>
                                <m:t>𝑖</m:t>
                              </m:r>
                            </m:sub>
                          </m:sSub>
                        </m:e>
                      </m:nary>
                    </m:oMath>
                  </m:oMathPara>
                </a14:m>
                <a:endParaRPr lang="ja-JP" altLang="en-US" sz="2800" dirty="0"/>
              </a:p>
            </p:txBody>
          </p:sp>
        </mc:Choice>
        <mc:Fallback xmlns="">
          <p:sp>
            <p:nvSpPr>
              <p:cNvPr id="6" name="正方形/長方形 5">
                <a:extLst>
                  <a:ext uri="{FF2B5EF4-FFF2-40B4-BE49-F238E27FC236}">
                    <a16:creationId xmlns:a16="http://schemas.microsoft.com/office/drawing/2014/main" id="{CC80F7E0-9CE9-4E9D-A9F9-B70E03AFE9A5}"/>
                  </a:ext>
                </a:extLst>
              </p:cNvPr>
              <p:cNvSpPr>
                <a:spLocks noRot="1" noChangeAspect="1" noMove="1" noResize="1" noEditPoints="1" noAdjustHandles="1" noChangeArrowheads="1" noChangeShapeType="1" noTextEdit="1"/>
              </p:cNvSpPr>
              <p:nvPr/>
            </p:nvSpPr>
            <p:spPr>
              <a:xfrm>
                <a:off x="2987824" y="2708920"/>
                <a:ext cx="2365840"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33EFD858-E92C-4C88-B9E7-6342FEC4DCC6}"/>
              </a:ext>
            </a:extLst>
          </p:cNvPr>
          <p:cNvSpPr txBox="1"/>
          <p:nvPr/>
        </p:nvSpPr>
        <p:spPr>
          <a:xfrm>
            <a:off x="323528" y="3789040"/>
            <a:ext cx="5929828" cy="523220"/>
          </a:xfrm>
          <a:prstGeom prst="rect">
            <a:avLst/>
          </a:prstGeom>
          <a:noFill/>
        </p:spPr>
        <p:txBody>
          <a:bodyPr wrap="none" rtlCol="0">
            <a:spAutoFit/>
          </a:bodyPr>
          <a:lstStyle/>
          <a:p>
            <a:r>
              <a:rPr lang="ja-JP" altLang="en-US" sz="2800" dirty="0"/>
              <a:t>推定値の期待値は期待値に一致する</a:t>
            </a:r>
            <a:endParaRPr lang="en-US" altLang="ja-JP"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E7C258C-608E-477B-B46A-153ECFADE132}"/>
                  </a:ext>
                </a:extLst>
              </p:cNvPr>
              <p:cNvSpPr txBox="1"/>
              <p:nvPr/>
            </p:nvSpPr>
            <p:spPr>
              <a:xfrm>
                <a:off x="1403648" y="5805264"/>
                <a:ext cx="6048672"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800" i="1">
                              <a:latin typeface="Cambria Math" panose="02040503050406030204" pitchFamily="18" charset="0"/>
                              <a:ea typeface="Cambria Math" panose="02040503050406030204" pitchFamily="18" charset="0"/>
                            </a:rPr>
                          </m:ctrlPr>
                        </m:dPr>
                        <m:e>
                          <m:r>
                            <a:rPr lang="en-US" altLang="ja-JP" sz="4800" i="1">
                              <a:latin typeface="Cambria Math" panose="02040503050406030204" pitchFamily="18" charset="0"/>
                              <a:ea typeface="Cambria Math" panose="02040503050406030204" pitchFamily="18" charset="0"/>
                            </a:rPr>
                            <m:t>𝑔</m:t>
                          </m:r>
                          <m:r>
                            <a:rPr lang="en-US" altLang="ja-JP" sz="4800" i="1">
                              <a:latin typeface="Cambria Math" panose="02040503050406030204" pitchFamily="18" charset="0"/>
                              <a:ea typeface="Cambria Math" panose="02040503050406030204" pitchFamily="18" charset="0"/>
                            </a:rPr>
                            <m:t>(</m:t>
                          </m:r>
                          <m:sSub>
                            <m:sSubPr>
                              <m:ctrlPr>
                                <a:rPr lang="en-US" altLang="ja-JP" sz="4800" i="1">
                                  <a:latin typeface="Cambria Math" panose="02040503050406030204" pitchFamily="18" charset="0"/>
                                </a:rPr>
                              </m:ctrlPr>
                            </m:sSubPr>
                            <m:e>
                              <m:acc>
                                <m:accPr>
                                  <m:chr m:val="̂"/>
                                  <m:ctrlPr>
                                    <a:rPr lang="en-US" altLang="ja-JP" sz="4800" i="1">
                                      <a:latin typeface="Cambria Math" panose="02040503050406030204" pitchFamily="18" charset="0"/>
                                    </a:rPr>
                                  </m:ctrlPr>
                                </m:accPr>
                                <m:e>
                                  <m:r>
                                    <a:rPr lang="en-US" altLang="ja-JP" sz="4800" i="1">
                                      <a:latin typeface="Cambria Math" panose="02040503050406030204" pitchFamily="18" charset="0"/>
                                    </a:rPr>
                                    <m:t>𝜇</m:t>
                                  </m:r>
                                </m:e>
                              </m:acc>
                            </m:e>
                            <m:sub>
                              <m:r>
                                <a:rPr lang="en-US" altLang="ja-JP" sz="4800" i="1">
                                  <a:latin typeface="Cambria Math" panose="02040503050406030204" pitchFamily="18" charset="0"/>
                                </a:rPr>
                                <m:t>𝑁</m:t>
                              </m:r>
                            </m:sub>
                          </m:sSub>
                          <m:r>
                            <a:rPr lang="en-US" altLang="ja-JP" sz="4800" i="1">
                              <a:latin typeface="Cambria Math" panose="02040503050406030204" pitchFamily="18" charset="0"/>
                              <a:ea typeface="Cambria Math" panose="02040503050406030204" pitchFamily="18" charset="0"/>
                            </a:rPr>
                            <m:t>)</m:t>
                          </m:r>
                        </m:e>
                      </m:d>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𝑔</m:t>
                      </m:r>
                      <m:d>
                        <m:dPr>
                          <m:ctrlPr>
                            <a:rPr kumimoji="1" lang="en-US" altLang="ja-JP" sz="4800" b="0" i="1" smtClean="0">
                              <a:latin typeface="Cambria Math" panose="02040503050406030204" pitchFamily="18" charset="0"/>
                            </a:rPr>
                          </m:ctrlPr>
                        </m:dPr>
                        <m:e>
                          <m:r>
                            <a:rPr kumimoji="1" lang="ja-JP" altLang="en-US" sz="4800" b="0" i="1" smtClean="0">
                              <a:latin typeface="Cambria Math" panose="02040503050406030204" pitchFamily="18" charset="0"/>
                            </a:rPr>
                            <m:t>𝜇</m:t>
                          </m:r>
                        </m:e>
                      </m:d>
                    </m:oMath>
                  </m:oMathPara>
                </a14:m>
                <a:endParaRPr kumimoji="1" lang="ja-JP" altLang="en-US" sz="4800" dirty="0"/>
              </a:p>
            </p:txBody>
          </p:sp>
        </mc:Choice>
        <mc:Fallback xmlns="">
          <p:sp>
            <p:nvSpPr>
              <p:cNvPr id="8" name="テキスト ボックス 7">
                <a:extLst>
                  <a:ext uri="{FF2B5EF4-FFF2-40B4-BE49-F238E27FC236}">
                    <a16:creationId xmlns:a16="http://schemas.microsoft.com/office/drawing/2014/main" id="{5E7C258C-608E-477B-B46A-153ECFADE132}"/>
                  </a:ext>
                </a:extLst>
              </p:cNvPr>
              <p:cNvSpPr txBox="1">
                <a:spLocks noRot="1" noChangeAspect="1" noMove="1" noResize="1" noEditPoints="1" noAdjustHandles="1" noChangeArrowheads="1" noChangeShapeType="1" noTextEdit="1"/>
              </p:cNvSpPr>
              <p:nvPr/>
            </p:nvSpPr>
            <p:spPr>
              <a:xfrm>
                <a:off x="1403648" y="5805264"/>
                <a:ext cx="6048672" cy="73866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C410AF0-C0A0-4494-B567-3BABCC870AB4}"/>
                  </a:ext>
                </a:extLst>
              </p:cNvPr>
              <p:cNvSpPr txBox="1"/>
              <p:nvPr/>
            </p:nvSpPr>
            <p:spPr>
              <a:xfrm>
                <a:off x="3131840" y="4365104"/>
                <a:ext cx="186211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ea typeface="Cambria Math" panose="02040503050406030204" pitchFamily="18" charset="0"/>
                            </a:rPr>
                          </m:ctrlPr>
                        </m:dPr>
                        <m:e>
                          <m:sSub>
                            <m:sSubPr>
                              <m:ctrlPr>
                                <a:rPr lang="en-US" altLang="ja-JP" sz="3600" i="1">
                                  <a:latin typeface="Cambria Math" panose="02040503050406030204" pitchFamily="18" charset="0"/>
                                </a:rPr>
                              </m:ctrlPr>
                            </m:sSub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𝜇</m:t>
                                  </m:r>
                                </m:e>
                              </m:acc>
                            </m:e>
                            <m:sub>
                              <m:r>
                                <a:rPr lang="en-US" altLang="ja-JP" sz="3600" i="1">
                                  <a:latin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𝜇</m:t>
                      </m:r>
                    </m:oMath>
                  </m:oMathPara>
                </a14:m>
                <a:endParaRPr kumimoji="1" lang="ja-JP" altLang="en-US" sz="3600" dirty="0"/>
              </a:p>
            </p:txBody>
          </p:sp>
        </mc:Choice>
        <mc:Fallback xmlns="">
          <p:sp>
            <p:nvSpPr>
              <p:cNvPr id="9" name="テキスト ボックス 8">
                <a:extLst>
                  <a:ext uri="{FF2B5EF4-FFF2-40B4-BE49-F238E27FC236}">
                    <a16:creationId xmlns:a16="http://schemas.microsoft.com/office/drawing/2014/main" id="{5C410AF0-C0A0-4494-B567-3BABCC870AB4}"/>
                  </a:ext>
                </a:extLst>
              </p:cNvPr>
              <p:cNvSpPr txBox="1">
                <a:spLocks noRot="1" noChangeAspect="1" noMove="1" noResize="1" noEditPoints="1" noAdjustHandles="1" noChangeArrowheads="1" noChangeShapeType="1" noTextEdit="1"/>
              </p:cNvSpPr>
              <p:nvPr/>
            </p:nvSpPr>
            <p:spPr>
              <a:xfrm>
                <a:off x="3131840" y="4365104"/>
                <a:ext cx="1862113" cy="553998"/>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C0555DB4-DDF7-48F9-B0D3-044A1806DB19}"/>
              </a:ext>
            </a:extLst>
          </p:cNvPr>
          <p:cNvSpPr txBox="1"/>
          <p:nvPr/>
        </p:nvSpPr>
        <p:spPr>
          <a:xfrm>
            <a:off x="323528" y="5157192"/>
            <a:ext cx="8443337" cy="523220"/>
          </a:xfrm>
          <a:prstGeom prst="rect">
            <a:avLst/>
          </a:prstGeom>
          <a:noFill/>
        </p:spPr>
        <p:txBody>
          <a:bodyPr wrap="none" rtlCol="0">
            <a:spAutoFit/>
          </a:bodyPr>
          <a:lstStyle/>
          <a:p>
            <a:r>
              <a:rPr lang="ja-JP" altLang="en-US" sz="2800" dirty="0">
                <a:solidFill>
                  <a:srgbClr val="C00000"/>
                </a:solidFill>
              </a:rPr>
              <a:t>推定値の関数の期待値</a:t>
            </a:r>
            <a:r>
              <a:rPr lang="ja-JP" altLang="en-US" sz="2800" dirty="0"/>
              <a:t>は</a:t>
            </a:r>
            <a:r>
              <a:rPr lang="ja-JP" altLang="en-US" sz="2800" dirty="0">
                <a:solidFill>
                  <a:srgbClr val="011893"/>
                </a:solidFill>
              </a:rPr>
              <a:t>期待値の関数</a:t>
            </a:r>
            <a:r>
              <a:rPr lang="ja-JP" altLang="en-US" sz="2800" dirty="0"/>
              <a:t>と一致しない</a:t>
            </a:r>
            <a:endParaRPr lang="en-US" altLang="ja-JP" sz="2800" dirty="0"/>
          </a:p>
        </p:txBody>
      </p:sp>
    </p:spTree>
    <p:extLst>
      <p:ext uri="{BB962C8B-B14F-4D97-AF65-F5344CB8AC3E}">
        <p14:creationId xmlns:p14="http://schemas.microsoft.com/office/powerpoint/2010/main" val="26272202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903CFD-0D02-4A86-8E6B-28FD74A9A6BA}"/>
              </a:ext>
            </a:extLst>
          </p:cNvPr>
          <p:cNvSpPr>
            <a:spLocks noGrp="1"/>
          </p:cNvSpPr>
          <p:nvPr>
            <p:ph type="body" sz="quarter" idx="10"/>
          </p:nvPr>
        </p:nvSpPr>
        <p:spPr/>
        <p:txBody>
          <a:bodyPr/>
          <a:lstStyle/>
          <a:p>
            <a:r>
              <a:rPr kumimoji="1" lang="ja-JP" altLang="en-US" dirty="0"/>
              <a:t>不偏推定量</a:t>
            </a:r>
          </a:p>
        </p:txBody>
      </p:sp>
      <p:sp>
        <p:nvSpPr>
          <p:cNvPr id="3" name="テキスト ボックス 2">
            <a:extLst>
              <a:ext uri="{FF2B5EF4-FFF2-40B4-BE49-F238E27FC236}">
                <a16:creationId xmlns:a16="http://schemas.microsoft.com/office/drawing/2014/main" id="{BD4120B4-643E-4BA3-8002-F7CE121588C8}"/>
              </a:ext>
            </a:extLst>
          </p:cNvPr>
          <p:cNvSpPr txBox="1"/>
          <p:nvPr/>
        </p:nvSpPr>
        <p:spPr>
          <a:xfrm>
            <a:off x="467544" y="908720"/>
            <a:ext cx="7649851" cy="1384995"/>
          </a:xfrm>
          <a:prstGeom prst="rect">
            <a:avLst/>
          </a:prstGeom>
          <a:noFill/>
        </p:spPr>
        <p:txBody>
          <a:bodyPr wrap="none" rtlCol="0">
            <a:spAutoFit/>
          </a:bodyPr>
          <a:lstStyle/>
          <a:p>
            <a:r>
              <a:rPr lang="ja-JP" altLang="en-US" sz="2800" dirty="0"/>
              <a:t>標本から得られた推定量</a:t>
            </a:r>
            <a:r>
              <a:rPr lang="en-US" altLang="ja-JP" sz="2800" dirty="0"/>
              <a:t>(estimator)</a:t>
            </a:r>
            <a:r>
              <a:rPr lang="ja-JP" altLang="en-US" sz="2800" dirty="0"/>
              <a:t>の期待値が</a:t>
            </a:r>
            <a:endParaRPr lang="en-US" altLang="ja-JP" sz="2800" dirty="0"/>
          </a:p>
          <a:p>
            <a:r>
              <a:rPr kumimoji="1" lang="ja-JP" altLang="en-US" sz="2800" dirty="0"/>
              <a:t>母集団の期待値と一致する時、その</a:t>
            </a:r>
            <a:r>
              <a:rPr lang="ja-JP" altLang="en-US" sz="2800" dirty="0"/>
              <a:t>推定量を</a:t>
            </a:r>
            <a:endParaRPr lang="en-US" altLang="ja-JP" sz="2800" dirty="0"/>
          </a:p>
          <a:p>
            <a:r>
              <a:rPr kumimoji="1" lang="ja-JP" altLang="en-US" sz="2800" dirty="0"/>
              <a:t>不偏推定量</a:t>
            </a:r>
            <a:r>
              <a:rPr kumimoji="1" lang="en-US" altLang="ja-JP" sz="2800" dirty="0"/>
              <a:t>(unbiased estimator)</a:t>
            </a:r>
            <a:r>
              <a:rPr kumimoji="1" lang="ja-JP" altLang="en-US" sz="2800" dirty="0"/>
              <a:t>と呼ぶ</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63CFDEF-ADB0-483F-9DD4-676807541AD3}"/>
                  </a:ext>
                </a:extLst>
              </p:cNvPr>
              <p:cNvSpPr txBox="1"/>
              <p:nvPr/>
            </p:nvSpPr>
            <p:spPr>
              <a:xfrm>
                <a:off x="1043608" y="3501008"/>
                <a:ext cx="2181175"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𝜇</m:t>
                              </m:r>
                            </m:e>
                          </m:acc>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463CFDEF-ADB0-483F-9DD4-676807541AD3}"/>
                  </a:ext>
                </a:extLst>
              </p:cNvPr>
              <p:cNvSpPr txBox="1">
                <a:spLocks noRot="1" noChangeAspect="1" noMove="1" noResize="1" noEditPoints="1" noAdjustHandles="1" noChangeArrowheads="1" noChangeShapeType="1" noTextEdit="1"/>
              </p:cNvSpPr>
              <p:nvPr/>
            </p:nvSpPr>
            <p:spPr>
              <a:xfrm>
                <a:off x="1043608" y="3501008"/>
                <a:ext cx="2181175" cy="12115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2970D99-E0E9-45ED-B6C7-B587E96F7C01}"/>
                  </a:ext>
                </a:extLst>
              </p:cNvPr>
              <p:cNvSpPr txBox="1"/>
              <p:nvPr/>
            </p:nvSpPr>
            <p:spPr>
              <a:xfrm>
                <a:off x="395536" y="2564904"/>
                <a:ext cx="7488832" cy="841384"/>
              </a:xfrm>
              <a:prstGeom prst="rect">
                <a:avLst/>
              </a:prstGeom>
              <a:noFill/>
            </p:spPr>
            <p:txBody>
              <a:bodyPr wrap="square" rtlCol="0">
                <a:spAutoFit/>
              </a:bodyPr>
              <a:lstStyle/>
              <a:p>
                <a:r>
                  <a:rPr lang="ja-JP" altLang="en-US" sz="2400" dirty="0"/>
                  <a:t>例：</a:t>
                </a:r>
                <a:r>
                  <a:rPr kumimoji="1" lang="ja-JP" altLang="en-US" sz="2400" dirty="0"/>
                  <a:t>確率変数</a:t>
                </a:r>
                <a14:m>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𝑋</m:t>
                        </m:r>
                      </m:e>
                    </m:acc>
                  </m:oMath>
                </a14:m>
                <a:r>
                  <a:rPr kumimoji="1" lang="ja-JP" altLang="en-US" sz="2400" dirty="0"/>
                  <a:t>の</a:t>
                </a:r>
                <a14:m>
                  <m:oMath xmlns:m="http://schemas.openxmlformats.org/officeDocument/2006/math">
                    <m:r>
                      <a:rPr lang="en-US" altLang="ja-JP" sz="2400" i="1">
                        <a:latin typeface="Cambria Math" panose="02040503050406030204" pitchFamily="18" charset="0"/>
                      </a:rPr>
                      <m:t>𝑁</m:t>
                    </m:r>
                  </m:oMath>
                </a14:m>
                <a:r>
                  <a:rPr lang="ja-JP" altLang="en-US" sz="2400" dirty="0"/>
                  <a:t>個のサンプル</a:t>
                </a:r>
                <a14:m>
                  <m:oMath xmlns:m="http://schemas.openxmlformats.org/officeDocument/2006/math">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𝑋</m:t>
                        </m:r>
                      </m:e>
                      <m:sub>
                        <m:r>
                          <a:rPr lang="en-US" altLang="ja-JP" sz="2400" b="0" i="1" smtClean="0">
                            <a:latin typeface="Cambria Math" panose="02040503050406030204" pitchFamily="18" charset="0"/>
                          </a:rPr>
                          <m:t>𝑖</m:t>
                        </m:r>
                      </m:sub>
                    </m:sSub>
                    <m:r>
                      <a:rPr lang="en-US" altLang="ja-JP" sz="2400" b="0" i="1" smtClean="0">
                        <a:latin typeface="Cambria Math" panose="02040503050406030204" pitchFamily="18" charset="0"/>
                      </a:rPr>
                      <m:t>}</m:t>
                    </m:r>
                    <m:r>
                      <a:rPr lang="ja-JP" altLang="en-US" sz="2400" i="1">
                        <a:latin typeface="Cambria Math" panose="02040503050406030204" pitchFamily="18" charset="0"/>
                      </a:rPr>
                      <m:t>から</m:t>
                    </m:r>
                  </m:oMath>
                </a14:m>
                <a:r>
                  <a:rPr kumimoji="1" lang="ja-JP" altLang="en-US" sz="2400" dirty="0"/>
                  <a:t>母集団</a:t>
                </a:r>
                <a14:m>
                  <m:oMath xmlns:m="http://schemas.openxmlformats.org/officeDocument/2006/math">
                    <m:r>
                      <a:rPr kumimoji="1" lang="en-US" altLang="ja-JP" sz="2400" b="0" i="1" smtClean="0">
                        <a:latin typeface="Cambria Math" panose="02040503050406030204" pitchFamily="18" charset="0"/>
                      </a:rPr>
                      <m:t>{</m:t>
                    </m:r>
                    <m:acc>
                      <m:accPr>
                        <m:chr m:val="̂"/>
                        <m:ctrlPr>
                          <a:rPr lang="en-US" altLang="ja-JP" sz="2400" i="1">
                            <a:latin typeface="Cambria Math" panose="02040503050406030204" pitchFamily="18" charset="0"/>
                          </a:rPr>
                        </m:ctrlPr>
                      </m:accPr>
                      <m:e>
                        <m:r>
                          <a:rPr lang="en-US" altLang="ja-JP" sz="2400" i="1">
                            <a:latin typeface="Cambria Math" panose="02040503050406030204" pitchFamily="18" charset="0"/>
                          </a:rPr>
                          <m:t>𝑋</m:t>
                        </m:r>
                      </m:e>
                    </m:acc>
                    <m:r>
                      <a:rPr kumimoji="1" lang="en-US" altLang="ja-JP" sz="2400" b="0" i="1" smtClean="0">
                        <a:latin typeface="Cambria Math" panose="02040503050406030204" pitchFamily="18" charset="0"/>
                      </a:rPr>
                      <m:t>}</m:t>
                    </m:r>
                    <m:r>
                      <a:rPr lang="ja-JP" altLang="en-US" sz="2400" i="1">
                        <a:latin typeface="Cambria Math" panose="02040503050406030204" pitchFamily="18" charset="0"/>
                      </a:rPr>
                      <m:t>の</m:t>
                    </m:r>
                  </m:oMath>
                </a14:m>
                <a:r>
                  <a:rPr kumimoji="1" lang="ja-JP" altLang="en-US" sz="2400" dirty="0"/>
                  <a:t>期待値</a:t>
                </a:r>
                <a14:m>
                  <m:oMath xmlns:m="http://schemas.openxmlformats.org/officeDocument/2006/math">
                    <m:r>
                      <a:rPr kumimoji="1" lang="en-US" altLang="ja-JP" sz="2400" b="0" i="1" dirty="0" smtClean="0">
                        <a:latin typeface="Cambria Math" panose="02040503050406030204" pitchFamily="18" charset="0"/>
                      </a:rPr>
                      <m:t>𝜇</m:t>
                    </m:r>
                  </m:oMath>
                </a14:m>
                <a:r>
                  <a:rPr kumimoji="1" lang="ja-JP" altLang="en-US" sz="2400" dirty="0"/>
                  <a:t>と分散</a:t>
                </a:r>
                <a14:m>
                  <m:oMath xmlns:m="http://schemas.openxmlformats.org/officeDocument/2006/math">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を</m:t>
                    </m:r>
                  </m:oMath>
                </a14:m>
                <a:r>
                  <a:rPr kumimoji="1" lang="ja-JP" altLang="en-US" sz="2400" dirty="0"/>
                  <a:t>求めたい</a:t>
                </a:r>
                <a:endParaRPr kumimoji="1" lang="en-US" altLang="ja-JP" sz="2400" dirty="0"/>
              </a:p>
            </p:txBody>
          </p:sp>
        </mc:Choice>
        <mc:Fallback xmlns="">
          <p:sp>
            <p:nvSpPr>
              <p:cNvPr id="6" name="テキスト ボックス 5">
                <a:extLst>
                  <a:ext uri="{FF2B5EF4-FFF2-40B4-BE49-F238E27FC236}">
                    <a16:creationId xmlns:a16="http://schemas.microsoft.com/office/drawing/2014/main" id="{B2970D99-E0E9-45ED-B6C7-B587E96F7C01}"/>
                  </a:ext>
                </a:extLst>
              </p:cNvPr>
              <p:cNvSpPr txBox="1">
                <a:spLocks noRot="1" noChangeAspect="1" noMove="1" noResize="1" noEditPoints="1" noAdjustHandles="1" noChangeArrowheads="1" noChangeShapeType="1" noTextEdit="1"/>
              </p:cNvSpPr>
              <p:nvPr/>
            </p:nvSpPr>
            <p:spPr>
              <a:xfrm>
                <a:off x="395536" y="2564904"/>
                <a:ext cx="7488832" cy="841384"/>
              </a:xfrm>
              <a:prstGeom prst="rect">
                <a:avLst/>
              </a:prstGeom>
              <a:blipFill>
                <a:blip r:embed="rId3"/>
                <a:stretch>
                  <a:fillRect l="-1303" t="-6522" b="-137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3AA22FF-DF6A-46A1-9FCA-AC1C0C2DCD6B}"/>
                  </a:ext>
                </a:extLst>
              </p:cNvPr>
              <p:cNvSpPr txBox="1"/>
              <p:nvPr/>
            </p:nvSpPr>
            <p:spPr>
              <a:xfrm>
                <a:off x="4355976" y="3501008"/>
                <a:ext cx="3092449"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𝑁</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solidFill>
                                    <a:srgbClr val="FF0000"/>
                                  </a:solidFill>
                                  <a:latin typeface="Cambria Math" panose="02040503050406030204" pitchFamily="18" charset="0"/>
                                </a:rPr>
                              </m:ctrlPr>
                            </m:sSubPr>
                            <m:e>
                              <m:acc>
                                <m:accPr>
                                  <m:chr m:val="̂"/>
                                  <m:ctrlPr>
                                    <a:rPr kumimoji="1" lang="en-US" altLang="ja-JP" sz="2800" b="0" i="1" smtClean="0">
                                      <a:solidFill>
                                        <a:srgbClr val="FF0000"/>
                                      </a:solidFill>
                                      <a:latin typeface="Cambria Math" panose="02040503050406030204" pitchFamily="18" charset="0"/>
                                    </a:rPr>
                                  </m:ctrlPr>
                                </m:accPr>
                                <m:e>
                                  <m:r>
                                    <a:rPr kumimoji="1" lang="en-US" altLang="ja-JP" sz="2800" b="0" i="1" smtClean="0">
                                      <a:solidFill>
                                        <a:srgbClr val="FF0000"/>
                                      </a:solidFill>
                                      <a:latin typeface="Cambria Math" panose="02040503050406030204" pitchFamily="18" charset="0"/>
                                    </a:rPr>
                                    <m:t>𝜇</m:t>
                                  </m:r>
                                </m:e>
                              </m:acc>
                            </m:e>
                            <m:sub>
                              <m:r>
                                <a:rPr kumimoji="1" lang="en-US" altLang="ja-JP" sz="2800" b="0" i="1" smtClean="0">
                                  <a:solidFill>
                                    <a:srgbClr val="FF0000"/>
                                  </a:solidFill>
                                  <a:latin typeface="Cambria Math" panose="02040503050406030204" pitchFamily="18" charset="0"/>
                                </a:rPr>
                                <m:t>𝑁</m:t>
                              </m:r>
                            </m:sub>
                          </m:sSub>
                          <m:r>
                            <a:rPr kumimoji="1" lang="en-US" altLang="ja-JP" sz="2800" b="0" i="1" smtClean="0">
                              <a:latin typeface="Cambria Math" panose="02040503050406030204" pitchFamily="18" charset="0"/>
                            </a:rPr>
                            <m:t>)</m:t>
                          </m:r>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93AA22FF-DF6A-46A1-9FCA-AC1C0C2DCD6B}"/>
                  </a:ext>
                </a:extLst>
              </p:cNvPr>
              <p:cNvSpPr txBox="1">
                <a:spLocks noRot="1" noChangeAspect="1" noMove="1" noResize="1" noEditPoints="1" noAdjustHandles="1" noChangeArrowheads="1" noChangeShapeType="1" noTextEdit="1"/>
              </p:cNvSpPr>
              <p:nvPr/>
            </p:nvSpPr>
            <p:spPr>
              <a:xfrm>
                <a:off x="4355976" y="3501008"/>
                <a:ext cx="3092449" cy="121155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9808F6E-53C4-4CFF-9DE5-2D52723B7087}"/>
                  </a:ext>
                </a:extLst>
              </p:cNvPr>
              <p:cNvSpPr txBox="1"/>
              <p:nvPr/>
            </p:nvSpPr>
            <p:spPr>
              <a:xfrm>
                <a:off x="971600" y="5013176"/>
                <a:ext cx="2068067"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ea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𝜇</m:t>
                                  </m:r>
                                </m:e>
                              </m:acc>
                            </m:e>
                            <m:sub>
                              <m:r>
                                <a:rPr lang="en-US" altLang="ja-JP" sz="4000" i="1">
                                  <a:latin typeface="Cambria Math" panose="02040503050406030204" pitchFamily="18" charset="0"/>
                                </a:rPr>
                                <m:t>𝑁</m:t>
                              </m:r>
                            </m:sub>
                          </m:sSub>
                        </m:e>
                      </m:d>
                      <m:r>
                        <a:rPr lang="en-US" altLang="ja-JP" sz="4000" b="0" i="1" smtClean="0">
                          <a:latin typeface="Cambria Math" panose="02040503050406030204" pitchFamily="18" charset="0"/>
                          <a:ea typeface="Cambria Math" panose="02040503050406030204" pitchFamily="18" charset="0"/>
                        </a:rPr>
                        <m:t>=</m:t>
                      </m:r>
                      <m:r>
                        <a:rPr lang="en-US" altLang="ja-JP" sz="4000" b="0" i="1" smtClean="0">
                          <a:latin typeface="Cambria Math" panose="02040503050406030204" pitchFamily="18" charset="0"/>
                          <a:ea typeface="Cambria Math" panose="02040503050406030204" pitchFamily="18" charset="0"/>
                        </a:rPr>
                        <m:t>𝜇</m:t>
                      </m:r>
                    </m:oMath>
                  </m:oMathPara>
                </a14:m>
                <a:endParaRPr kumimoji="1" lang="ja-JP" altLang="en-US" sz="4000" dirty="0"/>
              </a:p>
            </p:txBody>
          </p:sp>
        </mc:Choice>
        <mc:Fallback xmlns="">
          <p:sp>
            <p:nvSpPr>
              <p:cNvPr id="8" name="テキスト ボックス 7">
                <a:extLst>
                  <a:ext uri="{FF2B5EF4-FFF2-40B4-BE49-F238E27FC236}">
                    <a16:creationId xmlns:a16="http://schemas.microsoft.com/office/drawing/2014/main" id="{09808F6E-53C4-4CFF-9DE5-2D52723B7087}"/>
                  </a:ext>
                </a:extLst>
              </p:cNvPr>
              <p:cNvSpPr txBox="1">
                <a:spLocks noRot="1" noChangeAspect="1" noMove="1" noResize="1" noEditPoints="1" noAdjustHandles="1" noChangeArrowheads="1" noChangeShapeType="1" noTextEdit="1"/>
              </p:cNvSpPr>
              <p:nvPr/>
            </p:nvSpPr>
            <p:spPr>
              <a:xfrm>
                <a:off x="971600" y="5013176"/>
                <a:ext cx="2068067" cy="61555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9FEE823-5B94-4AFF-AE06-3885B5CC7982}"/>
              </a:ext>
            </a:extLst>
          </p:cNvPr>
          <p:cNvSpPr txBox="1"/>
          <p:nvPr/>
        </p:nvSpPr>
        <p:spPr>
          <a:xfrm>
            <a:off x="323528" y="6021288"/>
            <a:ext cx="3339376" cy="369332"/>
          </a:xfrm>
          <a:prstGeom prst="rect">
            <a:avLst/>
          </a:prstGeom>
          <a:noFill/>
        </p:spPr>
        <p:txBody>
          <a:bodyPr wrap="none" rtlCol="0">
            <a:spAutoFit/>
          </a:bodyPr>
          <a:lstStyle/>
          <a:p>
            <a:r>
              <a:rPr kumimoji="1" lang="ja-JP" altLang="en-US" dirty="0"/>
              <a:t>期待値は一致する</a:t>
            </a:r>
            <a:r>
              <a:rPr kumimoji="1" lang="en-US" altLang="ja-JP" dirty="0"/>
              <a:t>(</a:t>
            </a:r>
            <a:r>
              <a:rPr kumimoji="1" lang="ja-JP" altLang="en-US" dirty="0"/>
              <a:t>不偏推定量</a:t>
            </a:r>
            <a:r>
              <a:rPr kumimoji="1" lang="en-US" altLang="ja-JP" dirty="0"/>
              <a:t>)</a:t>
            </a: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759CD1E-FE70-452D-9E88-266E8DD7E1E9}"/>
                  </a:ext>
                </a:extLst>
              </p:cNvPr>
              <p:cNvSpPr txBox="1"/>
              <p:nvPr/>
            </p:nvSpPr>
            <p:spPr>
              <a:xfrm>
                <a:off x="4427984" y="4869160"/>
                <a:ext cx="3451137" cy="8038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ea typeface="Cambria Math" panose="02040503050406030204" pitchFamily="18" charset="0"/>
                            </a:rPr>
                          </m:ctrlPr>
                        </m:dPr>
                        <m:e>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𝑁</m:t>
                              </m:r>
                            </m:sub>
                            <m:sup>
                              <m:r>
                                <a:rPr lang="en-US" altLang="ja-JP" sz="2800" i="1">
                                  <a:latin typeface="Cambria Math" panose="02040503050406030204" pitchFamily="18" charset="0"/>
                                </a:rPr>
                                <m:t>2</m:t>
                              </m:r>
                            </m:sup>
                          </m:sSubSup>
                        </m:e>
                      </m:d>
                      <m:r>
                        <a:rPr lang="en-US" altLang="ja-JP" sz="2800" b="0" i="1" smtClean="0">
                          <a:latin typeface="Cambria Math" panose="02040503050406030204" pitchFamily="18" charset="0"/>
                          <a:ea typeface="Cambria Math" panose="02040503050406030204" pitchFamily="18" charset="0"/>
                        </a:rPr>
                        <m:t>=</m:t>
                      </m:r>
                      <m:f>
                        <m:fPr>
                          <m:ctrlPr>
                            <a:rPr lang="en-US" altLang="ja-JP" sz="2800" b="0" i="1" smtClean="0">
                              <a:latin typeface="Cambria Math" panose="02040503050406030204" pitchFamily="18" charset="0"/>
                              <a:ea typeface="Cambria Math" panose="02040503050406030204" pitchFamily="18" charset="0"/>
                            </a:rPr>
                          </m:ctrlPr>
                        </m:fPr>
                        <m:num>
                          <m:r>
                            <a:rPr lang="en-US" altLang="ja-JP" sz="2800" b="0" i="1" smtClean="0">
                              <a:latin typeface="Cambria Math" panose="02040503050406030204" pitchFamily="18" charset="0"/>
                              <a:ea typeface="Cambria Math" panose="02040503050406030204" pitchFamily="18" charset="0"/>
                            </a:rPr>
                            <m:t>𝑁</m:t>
                          </m:r>
                          <m:r>
                            <a:rPr lang="en-US" altLang="ja-JP" sz="2800" b="0" i="1" smtClean="0">
                              <a:latin typeface="Cambria Math" panose="02040503050406030204" pitchFamily="18" charset="0"/>
                              <a:ea typeface="Cambria Math" panose="02040503050406030204" pitchFamily="18" charset="0"/>
                            </a:rPr>
                            <m:t>−1</m:t>
                          </m:r>
                        </m:num>
                        <m:den>
                          <m:r>
                            <a:rPr lang="en-US" altLang="ja-JP" sz="2800" b="0" i="1" smtClean="0">
                              <a:latin typeface="Cambria Math" panose="02040503050406030204" pitchFamily="18" charset="0"/>
                              <a:ea typeface="Cambria Math" panose="02040503050406030204" pitchFamily="18" charset="0"/>
                            </a:rPr>
                            <m:t>𝑁</m:t>
                          </m:r>
                        </m:den>
                      </m:f>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r>
                        <a:rPr lang="en-US" altLang="ja-JP" sz="2800" b="0" i="1" smtClean="0">
                          <a:latin typeface="Cambria Math" panose="02040503050406030204" pitchFamily="18" charset="0"/>
                          <a:ea typeface="Cambria Math" panose="02040503050406030204" pitchFamily="18" charset="0"/>
                        </a:rPr>
                        <m:t>≠</m:t>
                      </m:r>
                      <m:sSup>
                        <m:sSupPr>
                          <m:ctrlPr>
                            <a:rPr lang="en-US" altLang="ja-JP" sz="2800" b="0" i="1" smtClean="0">
                              <a:latin typeface="Cambria Math" panose="02040503050406030204" pitchFamily="18" charset="0"/>
                              <a:ea typeface="Cambria Math" panose="02040503050406030204" pitchFamily="18" charset="0"/>
                            </a:rPr>
                          </m:ctrlPr>
                        </m:sSupPr>
                        <m:e>
                          <m:r>
                            <a:rPr lang="en-US" altLang="ja-JP" sz="2800" b="0" i="1" smtClean="0">
                              <a:latin typeface="Cambria Math" panose="02040503050406030204" pitchFamily="18" charset="0"/>
                              <a:ea typeface="Cambria Math" panose="02040503050406030204" pitchFamily="18" charset="0"/>
                            </a:rPr>
                            <m:t>𝜎</m:t>
                          </m:r>
                        </m:e>
                        <m:sup>
                          <m:r>
                            <a:rPr lang="en-US" altLang="ja-JP" sz="2800" b="0" i="1" smtClean="0">
                              <a:latin typeface="Cambria Math" panose="02040503050406030204" pitchFamily="18" charset="0"/>
                              <a:ea typeface="Cambria Math" panose="02040503050406030204" pitchFamily="18" charset="0"/>
                            </a:rPr>
                            <m:t>2</m:t>
                          </m:r>
                        </m:sup>
                      </m:sSup>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1759CD1E-FE70-452D-9E88-266E8DD7E1E9}"/>
                  </a:ext>
                </a:extLst>
              </p:cNvPr>
              <p:cNvSpPr txBox="1">
                <a:spLocks noRot="1" noChangeAspect="1" noMove="1" noResize="1" noEditPoints="1" noAdjustHandles="1" noChangeArrowheads="1" noChangeShapeType="1" noTextEdit="1"/>
              </p:cNvSpPr>
              <p:nvPr/>
            </p:nvSpPr>
            <p:spPr>
              <a:xfrm>
                <a:off x="4427984" y="4869160"/>
                <a:ext cx="3451137" cy="803810"/>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3BC3EFF5-17B8-497C-B997-A5A38F7C3CC1}"/>
              </a:ext>
            </a:extLst>
          </p:cNvPr>
          <p:cNvSpPr txBox="1"/>
          <p:nvPr/>
        </p:nvSpPr>
        <p:spPr>
          <a:xfrm>
            <a:off x="4211960" y="6021288"/>
            <a:ext cx="4262705" cy="369332"/>
          </a:xfrm>
          <a:prstGeom prst="rect">
            <a:avLst/>
          </a:prstGeom>
          <a:noFill/>
        </p:spPr>
        <p:txBody>
          <a:bodyPr wrap="none" rtlCol="0">
            <a:spAutoFit/>
          </a:bodyPr>
          <a:lstStyle/>
          <a:p>
            <a:r>
              <a:rPr lang="ja-JP" altLang="en-US" dirty="0">
                <a:solidFill>
                  <a:srgbClr val="FF0000"/>
                </a:solidFill>
              </a:rPr>
              <a:t>分散</a:t>
            </a:r>
            <a:r>
              <a:rPr kumimoji="1" lang="ja-JP" altLang="en-US" dirty="0">
                <a:solidFill>
                  <a:srgbClr val="FF0000"/>
                </a:solidFill>
              </a:rPr>
              <a:t>は一致しない</a:t>
            </a:r>
            <a:r>
              <a:rPr kumimoji="1" lang="en-US" altLang="ja-JP" dirty="0">
                <a:solidFill>
                  <a:srgbClr val="FF0000"/>
                </a:solidFill>
              </a:rPr>
              <a:t>(</a:t>
            </a:r>
            <a:r>
              <a:rPr kumimoji="1" lang="ja-JP" altLang="en-US" dirty="0">
                <a:solidFill>
                  <a:srgbClr val="FF0000"/>
                </a:solidFill>
              </a:rPr>
              <a:t>不偏推定量ではない</a:t>
            </a:r>
            <a:r>
              <a:rPr kumimoji="1" lang="en-US" altLang="ja-JP" dirty="0">
                <a:solidFill>
                  <a:srgbClr val="FF0000"/>
                </a:solidFill>
              </a:rPr>
              <a:t>)</a:t>
            </a:r>
            <a:endParaRPr kumimoji="1" lang="ja-JP" altLang="en-US" dirty="0">
              <a:solidFill>
                <a:srgbClr val="FF0000"/>
              </a:solidFill>
            </a:endParaRPr>
          </a:p>
        </p:txBody>
      </p:sp>
      <p:sp>
        <p:nvSpPr>
          <p:cNvPr id="12" name="テキスト ボックス 11">
            <a:extLst>
              <a:ext uri="{FF2B5EF4-FFF2-40B4-BE49-F238E27FC236}">
                <a16:creationId xmlns:a16="http://schemas.microsoft.com/office/drawing/2014/main" id="{16921081-2B00-463A-99A3-47420806E6D2}"/>
              </a:ext>
            </a:extLst>
          </p:cNvPr>
          <p:cNvSpPr txBox="1"/>
          <p:nvPr/>
        </p:nvSpPr>
        <p:spPr>
          <a:xfrm>
            <a:off x="7164288" y="3140968"/>
            <a:ext cx="1877437" cy="461665"/>
          </a:xfrm>
          <a:prstGeom prst="rect">
            <a:avLst/>
          </a:prstGeom>
          <a:solidFill>
            <a:schemeClr val="bg1"/>
          </a:solidFill>
          <a:ln>
            <a:solidFill>
              <a:schemeClr val="tx1"/>
            </a:solidFill>
          </a:ln>
        </p:spPr>
        <p:txBody>
          <a:bodyPr wrap="none" rtlCol="0">
            <a:spAutoFit/>
          </a:bodyPr>
          <a:lstStyle/>
          <a:p>
            <a:r>
              <a:rPr kumimoji="1" lang="ja-JP" altLang="en-US" sz="1200" dirty="0"/>
              <a:t>期待値の推定値を</a:t>
            </a:r>
            <a:endParaRPr kumimoji="1" lang="en-US" altLang="ja-JP" sz="1200" dirty="0"/>
          </a:p>
          <a:p>
            <a:r>
              <a:rPr kumimoji="1" lang="ja-JP" altLang="en-US" sz="1200" dirty="0"/>
              <a:t>使っているのがポイント</a:t>
            </a:r>
          </a:p>
        </p:txBody>
      </p:sp>
      <p:cxnSp>
        <p:nvCxnSpPr>
          <p:cNvPr id="14" name="コネクタ: カギ線 13">
            <a:extLst>
              <a:ext uri="{FF2B5EF4-FFF2-40B4-BE49-F238E27FC236}">
                <a16:creationId xmlns:a16="http://schemas.microsoft.com/office/drawing/2014/main" id="{76BAAC4C-FC01-434F-87D9-AAA7AECEE067}"/>
              </a:ext>
            </a:extLst>
          </p:cNvPr>
          <p:cNvCxnSpPr>
            <a:stCxn id="12" idx="1"/>
          </p:cNvCxnSpPr>
          <p:nvPr/>
        </p:nvCxnSpPr>
        <p:spPr>
          <a:xfrm rot="10800000" flipV="1">
            <a:off x="6948264" y="3371800"/>
            <a:ext cx="216024" cy="56125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470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2C0DDB6-9C6B-4005-A06B-B947697DDA70}"/>
              </a:ext>
            </a:extLst>
          </p:cNvPr>
          <p:cNvSpPr>
            <a:spLocks noGrp="1"/>
          </p:cNvSpPr>
          <p:nvPr>
            <p:ph type="body" sz="quarter" idx="10"/>
          </p:nvPr>
        </p:nvSpPr>
        <p:spPr/>
        <p:txBody>
          <a:bodyPr/>
          <a:lstStyle/>
          <a:p>
            <a:r>
              <a:rPr kumimoji="1" lang="ja-JP" altLang="en-US" dirty="0"/>
              <a:t>エラーバーとは</a:t>
            </a:r>
          </a:p>
        </p:txBody>
      </p:sp>
      <p:cxnSp>
        <p:nvCxnSpPr>
          <p:cNvPr id="4" name="直線矢印コネクタ 3">
            <a:extLst>
              <a:ext uri="{FF2B5EF4-FFF2-40B4-BE49-F238E27FC236}">
                <a16:creationId xmlns:a16="http://schemas.microsoft.com/office/drawing/2014/main" id="{EAD621D3-649D-49AC-B544-1A4BD41615B1}"/>
              </a:ext>
            </a:extLst>
          </p:cNvPr>
          <p:cNvCxnSpPr/>
          <p:nvPr/>
        </p:nvCxnSpPr>
        <p:spPr>
          <a:xfrm>
            <a:off x="611560" y="4869160"/>
            <a:ext cx="381642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フリーフォーム: 図形 7">
            <a:extLst>
              <a:ext uri="{FF2B5EF4-FFF2-40B4-BE49-F238E27FC236}">
                <a16:creationId xmlns:a16="http://schemas.microsoft.com/office/drawing/2014/main" id="{2A98B428-D258-44F6-80E2-CD4AA9F00874}"/>
              </a:ext>
            </a:extLst>
          </p:cNvPr>
          <p:cNvSpPr/>
          <p:nvPr/>
        </p:nvSpPr>
        <p:spPr>
          <a:xfrm>
            <a:off x="899592" y="2348880"/>
            <a:ext cx="3155634" cy="2407803"/>
          </a:xfrm>
          <a:custGeom>
            <a:avLst/>
            <a:gdLst>
              <a:gd name="connsiteX0" fmla="*/ 0 w 3632433"/>
              <a:gd name="connsiteY0" fmla="*/ 2407803 h 2407803"/>
              <a:gd name="connsiteX1" fmla="*/ 1291905 w 3632433"/>
              <a:gd name="connsiteY1" fmla="*/ 1552126 h 2407803"/>
              <a:gd name="connsiteX2" fmla="*/ 1996580 w 3632433"/>
              <a:gd name="connsiteY2" fmla="*/ 162 h 2407803"/>
              <a:gd name="connsiteX3" fmla="*/ 2625754 w 3632433"/>
              <a:gd name="connsiteY3" fmla="*/ 1459847 h 2407803"/>
              <a:gd name="connsiteX4" fmla="*/ 3632433 w 3632433"/>
              <a:gd name="connsiteY4" fmla="*/ 2365858 h 24078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433" h="2407803">
                <a:moveTo>
                  <a:pt x="0" y="2407803"/>
                </a:moveTo>
                <a:cubicBezTo>
                  <a:pt x="479571" y="2180601"/>
                  <a:pt x="959142" y="1953399"/>
                  <a:pt x="1291905" y="1552126"/>
                </a:cubicBezTo>
                <a:cubicBezTo>
                  <a:pt x="1624668" y="1150852"/>
                  <a:pt x="1774272" y="15542"/>
                  <a:pt x="1996580" y="162"/>
                </a:cubicBezTo>
                <a:cubicBezTo>
                  <a:pt x="2218888" y="-15218"/>
                  <a:pt x="2353112" y="1065564"/>
                  <a:pt x="2625754" y="1459847"/>
                </a:cubicBezTo>
                <a:cubicBezTo>
                  <a:pt x="2898396" y="1854130"/>
                  <a:pt x="3265414" y="2109994"/>
                  <a:pt x="3632433" y="236585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46F6EFF6-B42C-47D3-B3E9-1BD765A3D45F}"/>
              </a:ext>
            </a:extLst>
          </p:cNvPr>
          <p:cNvSpPr txBox="1"/>
          <p:nvPr/>
        </p:nvSpPr>
        <p:spPr>
          <a:xfrm>
            <a:off x="539552" y="1052736"/>
            <a:ext cx="7433445" cy="584775"/>
          </a:xfrm>
          <a:prstGeom prst="rect">
            <a:avLst/>
          </a:prstGeom>
          <a:noFill/>
        </p:spPr>
        <p:txBody>
          <a:bodyPr wrap="none" rtlCol="0">
            <a:spAutoFit/>
          </a:bodyPr>
          <a:lstStyle/>
          <a:p>
            <a:r>
              <a:rPr kumimoji="1" lang="ja-JP" altLang="en-US" sz="3200" dirty="0"/>
              <a:t>母集団</a:t>
            </a:r>
            <a:r>
              <a:rPr lang="ja-JP" altLang="en-US" sz="3200" dirty="0"/>
              <a:t>の特徴量</a:t>
            </a:r>
            <a:r>
              <a:rPr lang="en-US" altLang="ja-JP" sz="3200" dirty="0"/>
              <a:t>(</a:t>
            </a:r>
            <a:r>
              <a:rPr lang="ja-JP" altLang="en-US" sz="3200" dirty="0"/>
              <a:t>平均や分散</a:t>
            </a:r>
            <a:r>
              <a:rPr lang="en-US" altLang="ja-JP" sz="3200" dirty="0"/>
              <a:t>)</a:t>
            </a:r>
            <a:r>
              <a:rPr lang="ja-JP" altLang="en-US" sz="3200" dirty="0"/>
              <a:t>を知りたい</a:t>
            </a:r>
            <a:endParaRPr lang="en-US" altLang="ja-JP" sz="3200"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1885DB-D911-4EBE-A47E-F6684DC20A13}"/>
                  </a:ext>
                </a:extLst>
              </p:cNvPr>
              <p:cNvSpPr txBox="1"/>
              <p:nvPr/>
            </p:nvSpPr>
            <p:spPr>
              <a:xfrm>
                <a:off x="899592" y="2348880"/>
                <a:ext cx="1208921"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𝑓</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12" name="テキスト ボックス 11">
                <a:extLst>
                  <a:ext uri="{FF2B5EF4-FFF2-40B4-BE49-F238E27FC236}">
                    <a16:creationId xmlns:a16="http://schemas.microsoft.com/office/drawing/2014/main" id="{B11885DB-D911-4EBE-A47E-F6684DC20A13}"/>
                  </a:ext>
                </a:extLst>
              </p:cNvPr>
              <p:cNvSpPr txBox="1">
                <a:spLocks noRot="1" noChangeAspect="1" noMove="1" noResize="1" noEditPoints="1" noAdjustHandles="1" noChangeArrowheads="1" noChangeShapeType="1" noTextEdit="1"/>
              </p:cNvSpPr>
              <p:nvPr/>
            </p:nvSpPr>
            <p:spPr>
              <a:xfrm>
                <a:off x="899592" y="2348880"/>
                <a:ext cx="1208921" cy="615553"/>
              </a:xfrm>
              <a:prstGeom prst="rect">
                <a:avLst/>
              </a:prstGeom>
              <a:blipFill>
                <a:blip r:embed="rId2"/>
                <a:stretch>
                  <a:fillRect/>
                </a:stretch>
              </a:blipFill>
            </p:spPr>
            <p:txBody>
              <a:bodyPr/>
              <a:lstStyle/>
              <a:p>
                <a:r>
                  <a:rPr lang="ja-JP" altLang="en-US">
                    <a:noFill/>
                  </a:rPr>
                  <a:t> </a:t>
                </a:r>
              </a:p>
            </p:txBody>
          </p:sp>
        </mc:Fallback>
      </mc:AlternateContent>
      <p:cxnSp>
        <p:nvCxnSpPr>
          <p:cNvPr id="14" name="直線矢印コネクタ 13">
            <a:extLst>
              <a:ext uri="{FF2B5EF4-FFF2-40B4-BE49-F238E27FC236}">
                <a16:creationId xmlns:a16="http://schemas.microsoft.com/office/drawing/2014/main" id="{83856DCD-65E1-4617-A7FE-C80B29795BC1}"/>
              </a:ext>
            </a:extLst>
          </p:cNvPr>
          <p:cNvCxnSpPr>
            <a:cxnSpLocks/>
          </p:cNvCxnSpPr>
          <p:nvPr/>
        </p:nvCxnSpPr>
        <p:spPr>
          <a:xfrm>
            <a:off x="2267744" y="3284984"/>
            <a:ext cx="720080"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FE68A349-FE75-41E2-836F-736165D85F81}"/>
              </a:ext>
            </a:extLst>
          </p:cNvPr>
          <p:cNvCxnSpPr/>
          <p:nvPr/>
        </p:nvCxnSpPr>
        <p:spPr>
          <a:xfrm>
            <a:off x="2627784" y="2060848"/>
            <a:ext cx="0" cy="273630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374066F-8B6A-4D05-B673-C4D9099B6918}"/>
                  </a:ext>
                </a:extLst>
              </p:cNvPr>
              <p:cNvSpPr txBox="1"/>
              <p:nvPr/>
            </p:nvSpPr>
            <p:spPr>
              <a:xfrm>
                <a:off x="2411760" y="4941168"/>
                <a:ext cx="485389"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A374066F-8B6A-4D05-B673-C4D9099B6918}"/>
                  </a:ext>
                </a:extLst>
              </p:cNvPr>
              <p:cNvSpPr txBox="1">
                <a:spLocks noRot="1" noChangeAspect="1" noMove="1" noResize="1" noEditPoints="1" noAdjustHandles="1" noChangeArrowheads="1" noChangeShapeType="1" noTextEdit="1"/>
              </p:cNvSpPr>
              <p:nvPr/>
            </p:nvSpPr>
            <p:spPr>
              <a:xfrm>
                <a:off x="2411760" y="4941168"/>
                <a:ext cx="485389" cy="61555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95615-5018-4BFB-8587-814EEEB9B5C2}"/>
                  </a:ext>
                </a:extLst>
              </p:cNvPr>
              <p:cNvSpPr txBox="1"/>
              <p:nvPr/>
            </p:nvSpPr>
            <p:spPr>
              <a:xfrm>
                <a:off x="2915816" y="2564904"/>
                <a:ext cx="45493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𝜎</m:t>
                      </m:r>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96895615-5018-4BFB-8587-814EEEB9B5C2}"/>
                  </a:ext>
                </a:extLst>
              </p:cNvPr>
              <p:cNvSpPr txBox="1">
                <a:spLocks noRot="1" noChangeAspect="1" noMove="1" noResize="1" noEditPoints="1" noAdjustHandles="1" noChangeArrowheads="1" noChangeShapeType="1" noTextEdit="1"/>
              </p:cNvSpPr>
              <p:nvPr/>
            </p:nvSpPr>
            <p:spPr>
              <a:xfrm>
                <a:off x="2915816" y="2564904"/>
                <a:ext cx="454933" cy="61555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9C76AC41-511B-49D8-ADF5-25EBB23B5522}"/>
                  </a:ext>
                </a:extLst>
              </p:cNvPr>
              <p:cNvSpPr txBox="1"/>
              <p:nvPr/>
            </p:nvSpPr>
            <p:spPr>
              <a:xfrm>
                <a:off x="4716016" y="2636912"/>
                <a:ext cx="2875531"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5" name="テキスト ボックス 24">
                <a:extLst>
                  <a:ext uri="{FF2B5EF4-FFF2-40B4-BE49-F238E27FC236}">
                    <a16:creationId xmlns:a16="http://schemas.microsoft.com/office/drawing/2014/main" id="{9C76AC41-511B-49D8-ADF5-25EBB23B5522}"/>
                  </a:ext>
                </a:extLst>
              </p:cNvPr>
              <p:cNvSpPr txBox="1">
                <a:spLocks noRot="1" noChangeAspect="1" noMove="1" noResize="1" noEditPoints="1" noAdjustHandles="1" noChangeArrowheads="1" noChangeShapeType="1" noTextEdit="1"/>
              </p:cNvSpPr>
              <p:nvPr/>
            </p:nvSpPr>
            <p:spPr>
              <a:xfrm>
                <a:off x="4716016" y="2636912"/>
                <a:ext cx="2875531" cy="511230"/>
              </a:xfrm>
              <a:prstGeom prst="rect">
                <a:avLst/>
              </a:prstGeom>
              <a:blipFill>
                <a:blip r:embed="rId5"/>
                <a:stretch>
                  <a:fillRect/>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4DF6208B-B4FC-4ABC-9ABB-3711E02DF1B4}"/>
              </a:ext>
            </a:extLst>
          </p:cNvPr>
          <p:cNvSpPr txBox="1"/>
          <p:nvPr/>
        </p:nvSpPr>
        <p:spPr>
          <a:xfrm>
            <a:off x="4427984" y="1988840"/>
            <a:ext cx="3975768" cy="523220"/>
          </a:xfrm>
          <a:prstGeom prst="rect">
            <a:avLst/>
          </a:prstGeom>
          <a:noFill/>
        </p:spPr>
        <p:txBody>
          <a:bodyPr wrap="none" rtlCol="0">
            <a:spAutoFit/>
          </a:bodyPr>
          <a:lstStyle/>
          <a:p>
            <a:r>
              <a:rPr lang="ja-JP" altLang="en-US" sz="2800" dirty="0"/>
              <a:t>分布の</a:t>
            </a:r>
            <a:r>
              <a:rPr lang="en-US" altLang="ja-JP" sz="2800" dirty="0"/>
              <a:t>1</a:t>
            </a:r>
            <a:r>
              <a:rPr lang="ja-JP" altLang="en-US" sz="2800" dirty="0"/>
              <a:t>次のモーメント</a:t>
            </a:r>
            <a:endParaRPr kumimoji="1" lang="ja-JP" altLang="en-US" sz="2800" dirty="0"/>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027E5A20-FCD8-4E20-9C15-2399A8A605A1}"/>
                  </a:ext>
                </a:extLst>
              </p:cNvPr>
              <p:cNvSpPr txBox="1"/>
              <p:nvPr/>
            </p:nvSpPr>
            <p:spPr>
              <a:xfrm>
                <a:off x="4644008" y="4077072"/>
                <a:ext cx="4359527" cy="5112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𝜎</m:t>
                          </m:r>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e>
                        <m:sup>
                          <m:r>
                            <a:rPr kumimoji="1" lang="en-US" altLang="ja-JP" sz="3200" b="0" i="1" smtClean="0">
                              <a:latin typeface="Cambria Math" panose="02040503050406030204" pitchFamily="18" charset="0"/>
                            </a:rPr>
                            <m:t>2</m:t>
                          </m:r>
                        </m:sup>
                      </m:sSup>
                      <m:r>
                        <a:rPr kumimoji="1" lang="en-US" altLang="ja-JP" sz="3200" b="0" i="1" smtClean="0">
                          <a:latin typeface="Cambria Math" panose="02040503050406030204" pitchFamily="18" charset="0"/>
                        </a:rPr>
                        <m:t>𝑓</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e>
                      </m:d>
                      <m:r>
                        <a:rPr kumimoji="1" lang="en-US" altLang="ja-JP" sz="3200" b="0" i="1" smtClean="0">
                          <a:latin typeface="Cambria Math" panose="02040503050406030204" pitchFamily="18" charset="0"/>
                        </a:rPr>
                        <m:t>𝑑𝑋</m:t>
                      </m:r>
                    </m:oMath>
                  </m:oMathPara>
                </a14:m>
                <a:endParaRPr kumimoji="1" lang="ja-JP" altLang="en-US" sz="3200" dirty="0"/>
              </a:p>
            </p:txBody>
          </p:sp>
        </mc:Choice>
        <mc:Fallback xmlns="">
          <p:sp>
            <p:nvSpPr>
              <p:cNvPr id="27" name="テキスト ボックス 26">
                <a:extLst>
                  <a:ext uri="{FF2B5EF4-FFF2-40B4-BE49-F238E27FC236}">
                    <a16:creationId xmlns:a16="http://schemas.microsoft.com/office/drawing/2014/main" id="{027E5A20-FCD8-4E20-9C15-2399A8A605A1}"/>
                  </a:ext>
                </a:extLst>
              </p:cNvPr>
              <p:cNvSpPr txBox="1">
                <a:spLocks noRot="1" noChangeAspect="1" noMove="1" noResize="1" noEditPoints="1" noAdjustHandles="1" noChangeArrowheads="1" noChangeShapeType="1" noTextEdit="1"/>
              </p:cNvSpPr>
              <p:nvPr/>
            </p:nvSpPr>
            <p:spPr>
              <a:xfrm>
                <a:off x="4644008" y="4077072"/>
                <a:ext cx="4359527" cy="51123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69E02853-76E0-40F4-A428-4735A87D15E1}"/>
                  </a:ext>
                </a:extLst>
              </p:cNvPr>
              <p:cNvSpPr txBox="1"/>
              <p:nvPr/>
            </p:nvSpPr>
            <p:spPr>
              <a:xfrm>
                <a:off x="251520" y="5733256"/>
                <a:ext cx="7970527" cy="830997"/>
              </a:xfrm>
              <a:prstGeom prst="rect">
                <a:avLst/>
              </a:prstGeom>
              <a:noFill/>
            </p:spPr>
            <p:txBody>
              <a:bodyPr wrap="square">
                <a:spAutoFit/>
              </a:bodyPr>
              <a:lstStyle/>
              <a:p>
                <a:r>
                  <a:rPr kumimoji="1" lang="ja-JP" altLang="en-US" sz="2400" dirty="0"/>
                  <a:t>手元にあるのは</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dirty="0"/>
                  <a:t>個の標本</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𝑋</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a14:m>
                <a:endParaRPr kumimoji="1" lang="en-US" altLang="ja-JP" sz="2400" dirty="0"/>
              </a:p>
              <a:p>
                <a:r>
                  <a:rPr lang="ja-JP" altLang="en-US" sz="2400" dirty="0"/>
                  <a:t>標本から特徴量を得る関数を</a:t>
                </a:r>
                <a:r>
                  <a:rPr lang="ja-JP" altLang="en-US" sz="2400" dirty="0">
                    <a:solidFill>
                      <a:srgbClr val="FF0000"/>
                    </a:solidFill>
                  </a:rPr>
                  <a:t>推定量</a:t>
                </a:r>
                <a:r>
                  <a:rPr lang="en-US" altLang="ja-JP" sz="2400" dirty="0">
                    <a:solidFill>
                      <a:srgbClr val="FF0000"/>
                    </a:solidFill>
                  </a:rPr>
                  <a:t>(estimator)</a:t>
                </a:r>
                <a:r>
                  <a:rPr lang="ja-JP" altLang="en-US" sz="2400" dirty="0"/>
                  <a:t>と呼ぶ</a:t>
                </a:r>
                <a:endParaRPr kumimoji="1" lang="ja-JP" altLang="en-US" sz="2400" dirty="0"/>
              </a:p>
            </p:txBody>
          </p:sp>
        </mc:Choice>
        <mc:Fallback xmlns="">
          <p:sp>
            <p:nvSpPr>
              <p:cNvPr id="29" name="テキスト ボックス 28">
                <a:extLst>
                  <a:ext uri="{FF2B5EF4-FFF2-40B4-BE49-F238E27FC236}">
                    <a16:creationId xmlns:a16="http://schemas.microsoft.com/office/drawing/2014/main" id="{69E02853-76E0-40F4-A428-4735A87D15E1}"/>
                  </a:ext>
                </a:extLst>
              </p:cNvPr>
              <p:cNvSpPr txBox="1">
                <a:spLocks noRot="1" noChangeAspect="1" noMove="1" noResize="1" noEditPoints="1" noAdjustHandles="1" noChangeArrowheads="1" noChangeShapeType="1" noTextEdit="1"/>
              </p:cNvSpPr>
              <p:nvPr/>
            </p:nvSpPr>
            <p:spPr>
              <a:xfrm>
                <a:off x="251520" y="5733256"/>
                <a:ext cx="7970527" cy="830997"/>
              </a:xfrm>
              <a:prstGeom prst="rect">
                <a:avLst/>
              </a:prstGeom>
              <a:blipFill>
                <a:blip r:embed="rId7"/>
                <a:stretch>
                  <a:fillRect l="-1147" t="-8029" b="-16058"/>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4FA472CB-1FE6-4F00-A5EB-A1A57195B640}"/>
              </a:ext>
            </a:extLst>
          </p:cNvPr>
          <p:cNvSpPr txBox="1"/>
          <p:nvPr/>
        </p:nvSpPr>
        <p:spPr>
          <a:xfrm>
            <a:off x="4499992" y="3429000"/>
            <a:ext cx="3975768" cy="523220"/>
          </a:xfrm>
          <a:prstGeom prst="rect">
            <a:avLst/>
          </a:prstGeom>
          <a:noFill/>
        </p:spPr>
        <p:txBody>
          <a:bodyPr wrap="none" rtlCol="0">
            <a:spAutoFit/>
          </a:bodyPr>
          <a:lstStyle/>
          <a:p>
            <a:r>
              <a:rPr lang="ja-JP" altLang="en-US" sz="2800" dirty="0"/>
              <a:t>分布の</a:t>
            </a:r>
            <a:r>
              <a:rPr lang="en-US" altLang="ja-JP" sz="2800" dirty="0"/>
              <a:t>2</a:t>
            </a:r>
            <a:r>
              <a:rPr lang="ja-JP" altLang="en-US" sz="2800" dirty="0"/>
              <a:t>次のモーメント</a:t>
            </a:r>
            <a:endParaRPr kumimoji="1" lang="ja-JP" altLang="en-US" sz="2800" dirty="0"/>
          </a:p>
        </p:txBody>
      </p:sp>
    </p:spTree>
    <p:extLst>
      <p:ext uri="{BB962C8B-B14F-4D97-AF65-F5344CB8AC3E}">
        <p14:creationId xmlns:p14="http://schemas.microsoft.com/office/powerpoint/2010/main" val="29022354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5E271FA-650F-419F-A31C-04C7C1C0995F}"/>
              </a:ext>
            </a:extLst>
          </p:cNvPr>
          <p:cNvSpPr>
            <a:spLocks noGrp="1"/>
          </p:cNvSpPr>
          <p:nvPr>
            <p:ph type="body" sz="quarter" idx="10"/>
          </p:nvPr>
        </p:nvSpPr>
        <p:spPr/>
        <p:txBody>
          <a:bodyPr/>
          <a:lstStyle/>
          <a:p>
            <a:r>
              <a:rPr lang="ja-JP" altLang="en-US" dirty="0"/>
              <a:t>期待値の関数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A21EDA-3F72-4E4F-BD71-DD8C268DEFF2}"/>
                  </a:ext>
                </a:extLst>
              </p:cNvPr>
              <p:cNvSpPr txBox="1"/>
              <p:nvPr/>
            </p:nvSpPr>
            <p:spPr>
              <a:xfrm>
                <a:off x="395536" y="1124744"/>
                <a:ext cx="5774401" cy="661400"/>
              </a:xfrm>
              <a:prstGeom prst="rect">
                <a:avLst/>
              </a:prstGeom>
              <a:noFill/>
            </p:spPr>
            <p:txBody>
              <a:bodyPr wrap="none" rtlCol="0">
                <a:spAutoFit/>
              </a:bodyPr>
              <a:lstStyle/>
              <a:p>
                <a:r>
                  <a:rPr kumimoji="1" lang="ja-JP" altLang="en-US" sz="3600"/>
                  <a:t>一般に確率</a:t>
                </a:r>
                <a14:m>
                  <m:oMath xmlns:m="http://schemas.openxmlformats.org/officeDocument/2006/math">
                    <m:r>
                      <a:rPr lang="ja-JP" altLang="en-US" sz="3600" b="0" i="1">
                        <a:latin typeface="Cambria Math" panose="02040503050406030204" pitchFamily="18" charset="0"/>
                      </a:rPr>
                      <m:t>変数</m:t>
                    </m:r>
                    <m:r>
                      <a:rPr lang="en-US" altLang="ja-JP" sz="3600" b="0" i="1" smtClean="0">
                        <a:latin typeface="Cambria Math" panose="02040503050406030204" pitchFamily="18" charset="0"/>
                      </a:rPr>
                      <m:t> </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 </m:t>
                    </m:r>
                  </m:oMath>
                </a14:m>
                <a:r>
                  <a:rPr kumimoji="1" lang="ja-JP" altLang="en-US" sz="3600"/>
                  <a:t>について</a:t>
                </a:r>
                <a:endParaRPr lang="en-US" altLang="ja-JP" sz="3600" dirty="0"/>
              </a:p>
            </p:txBody>
          </p:sp>
        </mc:Choice>
        <mc:Fallback xmlns="">
          <p:sp>
            <p:nvSpPr>
              <p:cNvPr id="3" name="テキスト ボックス 2">
                <a:extLst>
                  <a:ext uri="{FF2B5EF4-FFF2-40B4-BE49-F238E27FC236}">
                    <a16:creationId xmlns:a16="http://schemas.microsoft.com/office/drawing/2014/main" id="{2DA21EDA-3F72-4E4F-BD71-DD8C268DEFF2}"/>
                  </a:ext>
                </a:extLst>
              </p:cNvPr>
              <p:cNvSpPr txBox="1">
                <a:spLocks noRot="1" noChangeAspect="1" noMove="1" noResize="1" noEditPoints="1" noAdjustHandles="1" noChangeArrowheads="1" noChangeShapeType="1" noTextEdit="1"/>
              </p:cNvSpPr>
              <p:nvPr/>
            </p:nvSpPr>
            <p:spPr>
              <a:xfrm>
                <a:off x="395536" y="1124744"/>
                <a:ext cx="5774401" cy="661400"/>
              </a:xfrm>
              <a:prstGeom prst="rect">
                <a:avLst/>
              </a:prstGeom>
              <a:blipFill>
                <a:blip r:embed="rId2"/>
                <a:stretch>
                  <a:fillRect l="-3273" t="-15741" r="-2218" b="-314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2324C4-5420-4BE8-BE3B-4CE0B1FD20CB}"/>
                  </a:ext>
                </a:extLst>
              </p:cNvPr>
              <p:cNvSpPr txBox="1"/>
              <p:nvPr/>
            </p:nvSpPr>
            <p:spPr>
              <a:xfrm>
                <a:off x="608008" y="4365104"/>
                <a:ext cx="4724435" cy="833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800" i="1" smtClean="0">
                              <a:latin typeface="Cambria Math" panose="02040503050406030204" pitchFamily="18" charset="0"/>
                            </a:rPr>
                          </m:ctrlPr>
                        </m:dPr>
                        <m:e>
                          <m:r>
                            <a:rPr kumimoji="1" lang="en-US" altLang="ja-JP" sz="4800" b="0" i="1" smtClean="0">
                              <a:latin typeface="Cambria Math" panose="02040503050406030204" pitchFamily="18" charset="0"/>
                            </a:rPr>
                            <m:t>𝑔</m:t>
                          </m:r>
                          <m:r>
                            <a:rPr kumimoji="1" lang="en-US" altLang="ja-JP" sz="4800" b="0" i="1" smtClean="0">
                              <a:latin typeface="Cambria Math" panose="02040503050406030204" pitchFamily="18" charset="0"/>
                            </a:rPr>
                            <m:t>(</m:t>
                          </m:r>
                          <m:acc>
                            <m:accPr>
                              <m:chr m:val="̂"/>
                              <m:ctrlPr>
                                <a:rPr kumimoji="1" lang="en-US" altLang="ja-JP" sz="4800" b="0" i="1" smtClean="0">
                                  <a:latin typeface="Cambria Math" panose="02040503050406030204" pitchFamily="18" charset="0"/>
                                </a:rPr>
                              </m:ctrlPr>
                            </m:accPr>
                            <m:e>
                              <m:r>
                                <a:rPr kumimoji="1" lang="en-US" altLang="ja-JP" sz="4800" b="0" i="1" smtClean="0">
                                  <a:latin typeface="Cambria Math" panose="02040503050406030204" pitchFamily="18" charset="0"/>
                                </a:rPr>
                                <m:t>𝑋</m:t>
                              </m:r>
                            </m:e>
                          </m:acc>
                          <m:r>
                            <a:rPr kumimoji="1" lang="en-US" altLang="ja-JP" sz="4800" b="0" i="1" smtClean="0">
                              <a:latin typeface="Cambria Math" panose="02040503050406030204" pitchFamily="18" charset="0"/>
                            </a:rPr>
                            <m:t>)</m:t>
                          </m:r>
                        </m:e>
                      </m:d>
                      <m:r>
                        <a:rPr kumimoji="1" lang="en-US" altLang="ja-JP" sz="4800" i="1" smtClean="0">
                          <a:latin typeface="Cambria Math" panose="02040503050406030204" pitchFamily="18" charset="0"/>
                          <a:ea typeface="Cambria Math" panose="02040503050406030204" pitchFamily="18" charset="0"/>
                        </a:rPr>
                        <m:t>≠</m:t>
                      </m:r>
                      <m:r>
                        <a:rPr lang="en-US" altLang="ja-JP" sz="4800" i="1">
                          <a:latin typeface="Cambria Math" panose="02040503050406030204" pitchFamily="18" charset="0"/>
                          <a:ea typeface="Cambria Math" panose="02040503050406030204" pitchFamily="18" charset="0"/>
                        </a:rPr>
                        <m:t>𝑔</m:t>
                      </m:r>
                      <m:d>
                        <m:dPr>
                          <m:ctrlPr>
                            <a:rPr lang="en-US" altLang="ja-JP" sz="4800" i="1">
                              <a:latin typeface="Cambria Math" panose="02040503050406030204" pitchFamily="18" charset="0"/>
                              <a:ea typeface="Cambria Math" panose="02040503050406030204" pitchFamily="18" charset="0"/>
                            </a:rPr>
                          </m:ctrlPr>
                        </m:dPr>
                        <m:e>
                          <m:d>
                            <m:dPr>
                              <m:begChr m:val="⟨"/>
                              <m:endChr m:val="⟩"/>
                              <m:ctrlPr>
                                <a:rPr lang="en-US" altLang="ja-JP" sz="4800" i="1">
                                  <a:latin typeface="Cambria Math" panose="02040503050406030204" pitchFamily="18" charset="0"/>
                                  <a:ea typeface="Cambria Math" panose="02040503050406030204" pitchFamily="18" charset="0"/>
                                </a:rPr>
                              </m:ctrlPr>
                            </m:dPr>
                            <m:e>
                              <m:acc>
                                <m:accPr>
                                  <m:chr m:val="̂"/>
                                  <m:ctrlPr>
                                    <a:rPr lang="en-US" altLang="ja-JP" sz="4800" i="1">
                                      <a:latin typeface="Cambria Math" panose="02040503050406030204" pitchFamily="18" charset="0"/>
                                      <a:ea typeface="Cambria Math" panose="02040503050406030204" pitchFamily="18" charset="0"/>
                                    </a:rPr>
                                  </m:ctrlPr>
                                </m:accPr>
                                <m:e>
                                  <m:r>
                                    <a:rPr lang="en-US" altLang="ja-JP" sz="4800" i="1">
                                      <a:latin typeface="Cambria Math" panose="02040503050406030204" pitchFamily="18" charset="0"/>
                                      <a:ea typeface="Cambria Math" panose="02040503050406030204" pitchFamily="18" charset="0"/>
                                    </a:rPr>
                                    <m:t>𝑋</m:t>
                                  </m:r>
                                </m:e>
                              </m:acc>
                            </m:e>
                          </m:d>
                          <m:r>
                            <m:rPr>
                              <m:nor/>
                            </m:rPr>
                            <a:rPr lang="ja-JP" altLang="en-US" sz="4800">
                              <a:latin typeface="40"/>
                            </a:rPr>
                            <m:t> </m:t>
                          </m:r>
                        </m:e>
                      </m:d>
                    </m:oMath>
                  </m:oMathPara>
                </a14:m>
                <a:endParaRPr lang="ja-JP" altLang="en-US" sz="4800">
                  <a:latin typeface="40"/>
                </a:endParaRPr>
              </a:p>
            </p:txBody>
          </p:sp>
        </mc:Choice>
        <mc:Fallback xmlns="">
          <p:sp>
            <p:nvSpPr>
              <p:cNvPr id="4" name="テキスト ボックス 3">
                <a:extLst>
                  <a:ext uri="{FF2B5EF4-FFF2-40B4-BE49-F238E27FC236}">
                    <a16:creationId xmlns:a16="http://schemas.microsoft.com/office/drawing/2014/main" id="{A22324C4-5420-4BE8-BE3B-4CE0B1FD20CB}"/>
                  </a:ext>
                </a:extLst>
              </p:cNvPr>
              <p:cNvSpPr txBox="1">
                <a:spLocks noRot="1" noChangeAspect="1" noMove="1" noResize="1" noEditPoints="1" noAdjustHandles="1" noChangeArrowheads="1" noChangeShapeType="1" noTextEdit="1"/>
              </p:cNvSpPr>
              <p:nvPr/>
            </p:nvSpPr>
            <p:spPr>
              <a:xfrm>
                <a:off x="608008" y="4365104"/>
                <a:ext cx="4724435" cy="833754"/>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4CF8C2E3-5C13-48BA-95AB-583E12F9D4EA}"/>
              </a:ext>
            </a:extLst>
          </p:cNvPr>
          <p:cNvSpPr/>
          <p:nvPr/>
        </p:nvSpPr>
        <p:spPr>
          <a:xfrm>
            <a:off x="6228184" y="2132856"/>
            <a:ext cx="936104" cy="707886"/>
          </a:xfrm>
          <a:prstGeom prst="rect">
            <a:avLst/>
          </a:prstGeom>
        </p:spPr>
        <p:txBody>
          <a:bodyPr wrap="square">
            <a:spAutoFit/>
          </a:bodyPr>
          <a:lstStyle/>
          <a:p>
            <a:r>
              <a:rPr lang="ja-JP" altLang="en-US" sz="4000"/>
              <a:t>と</a:t>
            </a:r>
            <a:endParaRPr lang="en-US" altLang="ja-JP" sz="4000"/>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FCAD136A-381A-4D98-8D5E-65E51C169A90}"/>
                  </a:ext>
                </a:extLst>
              </p:cNvPr>
              <p:cNvSpPr/>
              <p:nvPr/>
            </p:nvSpPr>
            <p:spPr>
              <a:xfrm>
                <a:off x="4572000" y="2060848"/>
                <a:ext cx="1788118" cy="781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rPr>
                          </m:ctrlPr>
                        </m:dPr>
                        <m:e>
                          <m:r>
                            <a:rPr lang="en-US" altLang="ja-JP" sz="4000" b="0" i="1" smtClean="0">
                              <a:latin typeface="Cambria Math" panose="02040503050406030204" pitchFamily="18" charset="0"/>
                            </a:rPr>
                            <m:t>𝑔</m:t>
                          </m:r>
                          <m:r>
                            <a:rPr lang="en-US" altLang="ja-JP" sz="4000" i="1">
                              <a:latin typeface="Cambria Math" panose="02040503050406030204" pitchFamily="18" charset="0"/>
                            </a:rPr>
                            <m:t>(</m:t>
                          </m:r>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r>
                            <a:rPr lang="en-US" altLang="ja-JP" sz="4000" i="1">
                              <a:latin typeface="Cambria Math" panose="02040503050406030204" pitchFamily="18" charset="0"/>
                            </a:rPr>
                            <m:t>)</m:t>
                          </m:r>
                        </m:e>
                      </m:d>
                    </m:oMath>
                  </m:oMathPara>
                </a14:m>
                <a:endParaRPr lang="ja-JP" altLang="en-US" sz="4000"/>
              </a:p>
            </p:txBody>
          </p:sp>
        </mc:Choice>
        <mc:Fallback xmlns="">
          <p:sp>
            <p:nvSpPr>
              <p:cNvPr id="6" name="正方形/長方形 5">
                <a:extLst>
                  <a:ext uri="{FF2B5EF4-FFF2-40B4-BE49-F238E27FC236}">
                    <a16:creationId xmlns:a16="http://schemas.microsoft.com/office/drawing/2014/main" id="{FCAD136A-381A-4D98-8D5E-65E51C169A90}"/>
                  </a:ext>
                </a:extLst>
              </p:cNvPr>
              <p:cNvSpPr>
                <a:spLocks noRot="1" noChangeAspect="1" noMove="1" noResize="1" noEditPoints="1" noAdjustHandles="1" noChangeArrowheads="1" noChangeShapeType="1" noTextEdit="1"/>
              </p:cNvSpPr>
              <p:nvPr/>
            </p:nvSpPr>
            <p:spPr>
              <a:xfrm>
                <a:off x="4572000" y="2060848"/>
                <a:ext cx="1788118" cy="781368"/>
              </a:xfrm>
              <a:prstGeom prst="rect">
                <a:avLst/>
              </a:prstGeom>
              <a:blipFill>
                <a:blip r:embed="rId4"/>
                <a:stretch>
                  <a:fillRect/>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ECE9F532-3DDA-41FB-82D2-E2DD3B665010}"/>
              </a:ext>
            </a:extLst>
          </p:cNvPr>
          <p:cNvSpPr/>
          <p:nvPr/>
        </p:nvSpPr>
        <p:spPr>
          <a:xfrm>
            <a:off x="1475656" y="2132856"/>
            <a:ext cx="3312368" cy="707886"/>
          </a:xfrm>
          <a:prstGeom prst="rect">
            <a:avLst/>
          </a:prstGeom>
        </p:spPr>
        <p:txBody>
          <a:bodyPr wrap="square">
            <a:spAutoFit/>
          </a:bodyPr>
          <a:lstStyle/>
          <a:p>
            <a:r>
              <a:rPr lang="ja-JP" altLang="en-US" sz="4000" dirty="0"/>
              <a:t>関数の期待値</a:t>
            </a:r>
            <a:endParaRPr lang="en-US" altLang="ja-JP" sz="4000" dirty="0"/>
          </a:p>
        </p:txBody>
      </p:sp>
      <p:sp>
        <p:nvSpPr>
          <p:cNvPr id="8" name="正方形/長方形 7">
            <a:extLst>
              <a:ext uri="{FF2B5EF4-FFF2-40B4-BE49-F238E27FC236}">
                <a16:creationId xmlns:a16="http://schemas.microsoft.com/office/drawing/2014/main" id="{CC94B373-E375-49EA-A671-A927C98ADFC1}"/>
              </a:ext>
            </a:extLst>
          </p:cNvPr>
          <p:cNvSpPr/>
          <p:nvPr/>
        </p:nvSpPr>
        <p:spPr>
          <a:xfrm>
            <a:off x="1475656" y="3068960"/>
            <a:ext cx="3312368" cy="707886"/>
          </a:xfrm>
          <a:prstGeom prst="rect">
            <a:avLst/>
          </a:prstGeom>
        </p:spPr>
        <p:txBody>
          <a:bodyPr wrap="square">
            <a:spAutoFit/>
          </a:bodyPr>
          <a:lstStyle/>
          <a:p>
            <a:r>
              <a:rPr lang="ja-JP" altLang="en-US" sz="4000" dirty="0"/>
              <a:t>期待値の関数</a:t>
            </a:r>
            <a:endParaRPr lang="en-US" altLang="ja-JP" sz="4000" dirty="0"/>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4DF15C8F-22DD-4C95-88D7-A5FFEA841A2D}"/>
                  </a:ext>
                </a:extLst>
              </p:cNvPr>
              <p:cNvSpPr/>
              <p:nvPr/>
            </p:nvSpPr>
            <p:spPr>
              <a:xfrm>
                <a:off x="4499992" y="2996952"/>
                <a:ext cx="1994136" cy="7871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ea typeface="Cambria Math" panose="02040503050406030204" pitchFamily="18" charset="0"/>
                        </a:rPr>
                        <m:t>𝑔</m:t>
                      </m:r>
                      <m:d>
                        <m:dPr>
                          <m:ctrlPr>
                            <a:rPr lang="en-US" altLang="ja-JP" sz="4000" i="1" smtClean="0">
                              <a:latin typeface="Cambria Math" panose="02040503050406030204" pitchFamily="18" charset="0"/>
                              <a:ea typeface="Cambria Math" panose="02040503050406030204" pitchFamily="18" charset="0"/>
                            </a:rPr>
                          </m:ctrlPr>
                        </m:dPr>
                        <m:e>
                          <m:d>
                            <m:dPr>
                              <m:begChr m:val="⟨"/>
                              <m:endChr m:val="⟩"/>
                              <m:ctrlPr>
                                <a:rPr lang="en-US" altLang="ja-JP" sz="4000" i="1">
                                  <a:latin typeface="Cambria Math" panose="02040503050406030204" pitchFamily="18" charset="0"/>
                                  <a:ea typeface="Cambria Math" panose="02040503050406030204" pitchFamily="18" charset="0"/>
                                </a:rPr>
                              </m:ctrlPr>
                            </m:dPr>
                            <m:e>
                              <m:acc>
                                <m:accPr>
                                  <m:chr m:val="̂"/>
                                  <m:ctrlPr>
                                    <a:rPr lang="en-US" altLang="ja-JP" sz="4000" i="1">
                                      <a:latin typeface="Cambria Math" panose="02040503050406030204" pitchFamily="18" charset="0"/>
                                      <a:ea typeface="Cambria Math" panose="02040503050406030204" pitchFamily="18" charset="0"/>
                                    </a:rPr>
                                  </m:ctrlPr>
                                </m:accPr>
                                <m:e>
                                  <m:r>
                                    <a:rPr lang="en-US" altLang="ja-JP" sz="4000" i="1">
                                      <a:latin typeface="Cambria Math" panose="02040503050406030204" pitchFamily="18" charset="0"/>
                                      <a:ea typeface="Cambria Math" panose="02040503050406030204" pitchFamily="18" charset="0"/>
                                    </a:rPr>
                                    <m:t>𝑋</m:t>
                                  </m:r>
                                </m:e>
                              </m:acc>
                            </m:e>
                          </m:d>
                          <m:r>
                            <m:rPr>
                              <m:nor/>
                            </m:rPr>
                            <a:rPr lang="ja-JP" altLang="en-US" sz="4000">
                              <a:latin typeface="40"/>
                            </a:rPr>
                            <m:t> </m:t>
                          </m:r>
                        </m:e>
                      </m:d>
                    </m:oMath>
                  </m:oMathPara>
                </a14:m>
                <a:endParaRPr lang="ja-JP" altLang="en-US" sz="4000" dirty="0">
                  <a:latin typeface="40"/>
                </a:endParaRPr>
              </a:p>
            </p:txBody>
          </p:sp>
        </mc:Choice>
        <mc:Fallback xmlns="">
          <p:sp>
            <p:nvSpPr>
              <p:cNvPr id="9" name="正方形/長方形 8">
                <a:extLst>
                  <a:ext uri="{FF2B5EF4-FFF2-40B4-BE49-F238E27FC236}">
                    <a16:creationId xmlns:a16="http://schemas.microsoft.com/office/drawing/2014/main" id="{4DF15C8F-22DD-4C95-88D7-A5FFEA841A2D}"/>
                  </a:ext>
                </a:extLst>
              </p:cNvPr>
              <p:cNvSpPr>
                <a:spLocks noRot="1" noChangeAspect="1" noMove="1" noResize="1" noEditPoints="1" noAdjustHandles="1" noChangeArrowheads="1" noChangeShapeType="1" noTextEdit="1"/>
              </p:cNvSpPr>
              <p:nvPr/>
            </p:nvSpPr>
            <p:spPr>
              <a:xfrm>
                <a:off x="4499992" y="2996952"/>
                <a:ext cx="1994136" cy="787139"/>
              </a:xfrm>
              <a:prstGeom prst="rect">
                <a:avLst/>
              </a:prstGeom>
              <a:blipFill>
                <a:blip r:embed="rId5"/>
                <a:stretch>
                  <a:fillRect/>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1BFFC6D0-FC48-488E-BD61-50B0686F8DF6}"/>
              </a:ext>
            </a:extLst>
          </p:cNvPr>
          <p:cNvSpPr/>
          <p:nvPr/>
        </p:nvSpPr>
        <p:spPr>
          <a:xfrm>
            <a:off x="6300192" y="2996952"/>
            <a:ext cx="936104" cy="707886"/>
          </a:xfrm>
          <a:prstGeom prst="rect">
            <a:avLst/>
          </a:prstGeom>
        </p:spPr>
        <p:txBody>
          <a:bodyPr wrap="square">
            <a:spAutoFit/>
          </a:bodyPr>
          <a:lstStyle/>
          <a:p>
            <a:r>
              <a:rPr lang="ja-JP" altLang="en-US" sz="4000"/>
              <a:t>は</a:t>
            </a:r>
            <a:endParaRPr lang="en-US" altLang="ja-JP" sz="4000"/>
          </a:p>
        </p:txBody>
      </p:sp>
      <p:sp>
        <p:nvSpPr>
          <p:cNvPr id="11" name="テキスト ボックス 10">
            <a:extLst>
              <a:ext uri="{FF2B5EF4-FFF2-40B4-BE49-F238E27FC236}">
                <a16:creationId xmlns:a16="http://schemas.microsoft.com/office/drawing/2014/main" id="{34C72B79-332E-43A9-9DC2-16B8ACD8803B}"/>
              </a:ext>
            </a:extLst>
          </p:cNvPr>
          <p:cNvSpPr txBox="1"/>
          <p:nvPr/>
        </p:nvSpPr>
        <p:spPr>
          <a:xfrm>
            <a:off x="5364088" y="4509120"/>
            <a:ext cx="2492990" cy="646331"/>
          </a:xfrm>
          <a:prstGeom prst="rect">
            <a:avLst/>
          </a:prstGeom>
          <a:noFill/>
        </p:spPr>
        <p:txBody>
          <a:bodyPr wrap="none" rtlCol="0">
            <a:spAutoFit/>
          </a:bodyPr>
          <a:lstStyle/>
          <a:p>
            <a:r>
              <a:rPr lang="ja-JP" altLang="en-US" sz="3600" dirty="0"/>
              <a:t>一致しない</a:t>
            </a:r>
            <a:endParaRPr lang="en-US" altLang="ja-JP" sz="3600" dirty="0"/>
          </a:p>
        </p:txBody>
      </p:sp>
      <p:sp>
        <p:nvSpPr>
          <p:cNvPr id="12" name="テキスト ボックス 11">
            <a:extLst>
              <a:ext uri="{FF2B5EF4-FFF2-40B4-BE49-F238E27FC236}">
                <a16:creationId xmlns:a16="http://schemas.microsoft.com/office/drawing/2014/main" id="{6D02AD58-233C-4E74-AB62-2FDF153B3C28}"/>
              </a:ext>
            </a:extLst>
          </p:cNvPr>
          <p:cNvSpPr txBox="1"/>
          <p:nvPr/>
        </p:nvSpPr>
        <p:spPr>
          <a:xfrm>
            <a:off x="539552" y="5805264"/>
            <a:ext cx="7776864" cy="461665"/>
          </a:xfrm>
          <a:prstGeom prst="rect">
            <a:avLst/>
          </a:prstGeom>
          <a:noFill/>
        </p:spPr>
        <p:txBody>
          <a:bodyPr wrap="square" rtlCol="0">
            <a:spAutoFit/>
          </a:bodyPr>
          <a:lstStyle/>
          <a:p>
            <a:r>
              <a:rPr lang="ja-JP" altLang="en-US" sz="2400" dirty="0"/>
              <a:t>期待値の関数は、期待値の関数の不偏推定量ではない</a:t>
            </a:r>
            <a:endParaRPr kumimoji="1" lang="ja-JP" altLang="en-US" sz="2400" dirty="0"/>
          </a:p>
        </p:txBody>
      </p:sp>
    </p:spTree>
    <p:extLst>
      <p:ext uri="{BB962C8B-B14F-4D97-AF65-F5344CB8AC3E}">
        <p14:creationId xmlns:p14="http://schemas.microsoft.com/office/powerpoint/2010/main" val="38909346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2F01DF-27E1-49B7-81B1-2D1F222A4F23}"/>
              </a:ext>
            </a:extLst>
          </p:cNvPr>
          <p:cNvSpPr>
            <a:spLocks noGrp="1"/>
          </p:cNvSpPr>
          <p:nvPr>
            <p:ph type="body" sz="quarter" idx="10"/>
          </p:nvPr>
        </p:nvSpPr>
        <p:spPr/>
        <p:txBody>
          <a:bodyPr/>
          <a:lstStyle/>
          <a:p>
            <a:r>
              <a:rPr kumimoji="1" lang="en-US" altLang="ja-JP" dirty="0"/>
              <a:t>Jensen</a:t>
            </a:r>
            <a:r>
              <a:rPr kumimoji="1" lang="ja-JP" altLang="en-US" dirty="0"/>
              <a:t>の不等式</a:t>
            </a:r>
          </a:p>
        </p:txBody>
      </p:sp>
      <p:grpSp>
        <p:nvGrpSpPr>
          <p:cNvPr id="3" name="グループ化 2">
            <a:extLst>
              <a:ext uri="{FF2B5EF4-FFF2-40B4-BE49-F238E27FC236}">
                <a16:creationId xmlns:a16="http://schemas.microsoft.com/office/drawing/2014/main" id="{47EDC60D-19AE-4ED0-96BE-EEE46771399E}"/>
              </a:ext>
            </a:extLst>
          </p:cNvPr>
          <p:cNvGrpSpPr/>
          <p:nvPr/>
        </p:nvGrpSpPr>
        <p:grpSpPr>
          <a:xfrm>
            <a:off x="899592" y="2060848"/>
            <a:ext cx="3350213" cy="2376264"/>
            <a:chOff x="683568" y="2564904"/>
            <a:chExt cx="4464496" cy="3166611"/>
          </a:xfrm>
        </p:grpSpPr>
        <p:sp>
          <p:nvSpPr>
            <p:cNvPr id="4" name="フリーフォーム 2">
              <a:extLst>
                <a:ext uri="{FF2B5EF4-FFF2-40B4-BE49-F238E27FC236}">
                  <a16:creationId xmlns:a16="http://schemas.microsoft.com/office/drawing/2014/main" id="{A04DF934-A8F5-41D2-B51F-345950999772}"/>
                </a:ext>
              </a:extLst>
            </p:cNvPr>
            <p:cNvSpPr/>
            <p:nvPr/>
          </p:nvSpPr>
          <p:spPr>
            <a:xfrm>
              <a:off x="1132841" y="3501007"/>
              <a:ext cx="3799199" cy="1763185"/>
            </a:xfrm>
            <a:custGeom>
              <a:avLst/>
              <a:gdLst>
                <a:gd name="connsiteX0" fmla="*/ 0 w 5264728"/>
                <a:gd name="connsiteY0" fmla="*/ 1857918 h 1857918"/>
                <a:gd name="connsiteX1" fmla="*/ 2456873 w 5264728"/>
                <a:gd name="connsiteY1" fmla="*/ 19881 h 1857918"/>
                <a:gd name="connsiteX2" fmla="*/ 5264728 w 5264728"/>
                <a:gd name="connsiteY2" fmla="*/ 1045118 h 1857918"/>
              </a:gdLst>
              <a:ahLst/>
              <a:cxnLst>
                <a:cxn ang="0">
                  <a:pos x="connsiteX0" y="connsiteY0"/>
                </a:cxn>
                <a:cxn ang="0">
                  <a:pos x="connsiteX1" y="connsiteY1"/>
                </a:cxn>
                <a:cxn ang="0">
                  <a:pos x="connsiteX2" y="connsiteY2"/>
                </a:cxn>
              </a:cxnLst>
              <a:rect l="l" t="t" r="r" b="b"/>
              <a:pathLst>
                <a:path w="5264728" h="1857918">
                  <a:moveTo>
                    <a:pt x="0" y="1857918"/>
                  </a:moveTo>
                  <a:cubicBezTo>
                    <a:pt x="789709" y="1006633"/>
                    <a:pt x="1579418" y="155348"/>
                    <a:pt x="2456873" y="19881"/>
                  </a:cubicBezTo>
                  <a:cubicBezTo>
                    <a:pt x="3334328" y="-115586"/>
                    <a:pt x="4299528" y="464766"/>
                    <a:pt x="5264728" y="1045118"/>
                  </a:cubicBezTo>
                </a:path>
              </a:pathLst>
            </a:custGeom>
            <a:noFill/>
            <a:ln w="38100">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コネクタ 4">
              <a:extLst>
                <a:ext uri="{FF2B5EF4-FFF2-40B4-BE49-F238E27FC236}">
                  <a16:creationId xmlns:a16="http://schemas.microsoft.com/office/drawing/2014/main" id="{5DC34B38-6946-46DD-A973-84DBC7C3A69F}"/>
                </a:ext>
              </a:extLst>
            </p:cNvPr>
            <p:cNvCxnSpPr/>
            <p:nvPr/>
          </p:nvCxnSpPr>
          <p:spPr>
            <a:xfrm flipV="1">
              <a:off x="1043608" y="2564904"/>
              <a:ext cx="3672408" cy="1800200"/>
            </a:xfrm>
            <a:prstGeom prst="line">
              <a:avLst/>
            </a:prstGeom>
            <a:ln w="38100">
              <a:solidFill>
                <a:srgbClr val="92D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960FF985-A092-40C5-BEEE-FDB9116D8D5F}"/>
                </a:ext>
              </a:extLst>
            </p:cNvPr>
            <p:cNvCxnSpPr/>
            <p:nvPr/>
          </p:nvCxnSpPr>
          <p:spPr>
            <a:xfrm>
              <a:off x="683568" y="5157192"/>
              <a:ext cx="4464496" cy="0"/>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4B874AB9-1774-48D5-B2A3-9A801A8D8D80}"/>
                </a:ext>
              </a:extLst>
            </p:cNvPr>
            <p:cNvCxnSpPr/>
            <p:nvPr/>
          </p:nvCxnSpPr>
          <p:spPr>
            <a:xfrm flipV="1">
              <a:off x="1331640" y="2564904"/>
              <a:ext cx="0" cy="309634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FFC2664E-174C-470C-BF99-99D904239142}"/>
                </a:ext>
              </a:extLst>
            </p:cNvPr>
            <p:cNvCxnSpPr/>
            <p:nvPr/>
          </p:nvCxnSpPr>
          <p:spPr>
            <a:xfrm flipV="1">
              <a:off x="2555776" y="2924944"/>
              <a:ext cx="0" cy="22322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A029E32-BF0A-447A-BE29-A3686586D358}"/>
                </a:ext>
              </a:extLst>
            </p:cNvPr>
            <p:cNvSpPr/>
            <p:nvPr/>
          </p:nvSpPr>
          <p:spPr>
            <a:xfrm>
              <a:off x="2483768" y="357301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6A956B15-75CC-4382-91DB-F21A32E975C5}"/>
                    </a:ext>
                  </a:extLst>
                </p:cNvPr>
                <p:cNvSpPr/>
                <p:nvPr/>
              </p:nvSpPr>
              <p:spPr>
                <a:xfrm>
                  <a:off x="2267744" y="5085184"/>
                  <a:ext cx="564578"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l-GR" altLang="ja-JP" sz="3600" i="1">
                            <a:latin typeface="Cambria Math" panose="02040503050406030204" pitchFamily="18" charset="0"/>
                            <a:ea typeface="Cambria Math" panose="02040503050406030204" pitchFamily="18" charset="0"/>
                          </a:rPr>
                          <m:t>μ</m:t>
                        </m:r>
                      </m:oMath>
                    </m:oMathPara>
                  </a14:m>
                  <a:endParaRPr lang="ja-JP" altLang="en-US" sz="3600"/>
                </a:p>
              </p:txBody>
            </p:sp>
          </mc:Choice>
          <mc:Fallback xmlns="">
            <p:sp>
              <p:nvSpPr>
                <p:cNvPr id="9" name="正方形/長方形 8"/>
                <p:cNvSpPr>
                  <a:spLocks noRot="1" noChangeAspect="1" noMove="1" noResize="1" noEditPoints="1" noAdjustHandles="1" noChangeArrowheads="1" noChangeShapeType="1" noTextEdit="1"/>
                </p:cNvSpPr>
                <p:nvPr/>
              </p:nvSpPr>
              <p:spPr>
                <a:xfrm>
                  <a:off x="2267744" y="5085184"/>
                  <a:ext cx="564578" cy="646331"/>
                </a:xfrm>
                <a:prstGeom prst="rect">
                  <a:avLst/>
                </a:prstGeom>
                <a:blipFill>
                  <a:blip r:embed="rId2"/>
                  <a:stretch>
                    <a:fillRect b="-20000"/>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E08ABE6F-5BB9-49A0-9E54-5F11AAB395B7}"/>
                  </a:ext>
                </a:extLst>
              </p:cNvPr>
              <p:cNvSpPr txBox="1"/>
              <p:nvPr/>
            </p:nvSpPr>
            <p:spPr>
              <a:xfrm>
                <a:off x="107504" y="908720"/>
                <a:ext cx="8579593"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𝑔</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oMath>
                </a14:m>
                <a:r>
                  <a:rPr kumimoji="1" lang="ja-JP" altLang="en-US" sz="3200" dirty="0"/>
                  <a:t>を</a:t>
                </a:r>
                <a:r>
                  <a:rPr lang="ja-JP" altLang="en-US" sz="3200" dirty="0"/>
                  <a:t>上に凸な関数とし、</a:t>
                </a:r>
                <a14:m>
                  <m:oMath xmlns:m="http://schemas.openxmlformats.org/officeDocument/2006/math">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𝜇</m:t>
                    </m:r>
                  </m:oMath>
                </a14:m>
                <a:r>
                  <a:rPr lang="ja-JP" altLang="en-US" sz="3200" dirty="0"/>
                  <a:t>で接線をひく</a:t>
                </a:r>
                <a:endParaRPr kumimoji="1" lang="ja-JP" altLang="en-US" sz="3200" dirty="0"/>
              </a:p>
            </p:txBody>
          </p:sp>
        </mc:Choice>
        <mc:Fallback xmlns="">
          <p:sp>
            <p:nvSpPr>
              <p:cNvPr id="11" name="テキスト ボックス 10">
                <a:extLst>
                  <a:ext uri="{FF2B5EF4-FFF2-40B4-BE49-F238E27FC236}">
                    <a16:creationId xmlns:a16="http://schemas.microsoft.com/office/drawing/2014/main" id="{E08ABE6F-5BB9-49A0-9E54-5F11AAB395B7}"/>
                  </a:ext>
                </a:extLst>
              </p:cNvPr>
              <p:cNvSpPr txBox="1">
                <a:spLocks noRot="1" noChangeAspect="1" noMove="1" noResize="1" noEditPoints="1" noAdjustHandles="1" noChangeArrowheads="1" noChangeShapeType="1" noTextEdit="1"/>
              </p:cNvSpPr>
              <p:nvPr/>
            </p:nvSpPr>
            <p:spPr>
              <a:xfrm>
                <a:off x="107504" y="908720"/>
                <a:ext cx="8579593" cy="584775"/>
              </a:xfrm>
              <a:prstGeom prst="rect">
                <a:avLst/>
              </a:prstGeom>
              <a:blipFill>
                <a:blip r:embed="rId3"/>
                <a:stretch>
                  <a:fillRect t="-16667" r="-853"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127120-9F14-4419-A7C0-CBD8DAF50925}"/>
                  </a:ext>
                </a:extLst>
              </p:cNvPr>
              <p:cNvSpPr txBox="1"/>
              <p:nvPr/>
            </p:nvSpPr>
            <p:spPr>
              <a:xfrm>
                <a:off x="4067944" y="1700808"/>
                <a:ext cx="4211217"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2" name="テキスト ボックス 11">
                <a:extLst>
                  <a:ext uri="{FF2B5EF4-FFF2-40B4-BE49-F238E27FC236}">
                    <a16:creationId xmlns:a16="http://schemas.microsoft.com/office/drawing/2014/main" id="{0C127120-9F14-4419-A7C0-CBD8DAF50925}"/>
                  </a:ext>
                </a:extLst>
              </p:cNvPr>
              <p:cNvSpPr txBox="1">
                <a:spLocks noRot="1" noChangeAspect="1" noMove="1" noResize="1" noEditPoints="1" noAdjustHandles="1" noChangeArrowheads="1" noChangeShapeType="1" noTextEdit="1"/>
              </p:cNvSpPr>
              <p:nvPr/>
            </p:nvSpPr>
            <p:spPr>
              <a:xfrm>
                <a:off x="4067944" y="1700808"/>
                <a:ext cx="4211217" cy="55399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FE89138D-1286-4B71-96D5-ED74AAF0F94A}"/>
                  </a:ext>
                </a:extLst>
              </p:cNvPr>
              <p:cNvSpPr txBox="1"/>
              <p:nvPr/>
            </p:nvSpPr>
            <p:spPr>
              <a:xfrm>
                <a:off x="4211960" y="3068960"/>
                <a:ext cx="19293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𝑦</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3" name="テキスト ボックス 12">
                <a:extLst>
                  <a:ext uri="{FF2B5EF4-FFF2-40B4-BE49-F238E27FC236}">
                    <a16:creationId xmlns:a16="http://schemas.microsoft.com/office/drawing/2014/main" id="{FE89138D-1286-4B71-96D5-ED74AAF0F94A}"/>
                  </a:ext>
                </a:extLst>
              </p:cNvPr>
              <p:cNvSpPr txBox="1">
                <a:spLocks noRot="1" noChangeAspect="1" noMove="1" noResize="1" noEditPoints="1" noAdjustHandles="1" noChangeArrowheads="1" noChangeShapeType="1" noTextEdit="1"/>
              </p:cNvSpPr>
              <p:nvPr/>
            </p:nvSpPr>
            <p:spPr>
              <a:xfrm>
                <a:off x="4211960" y="3068960"/>
                <a:ext cx="1929311" cy="553998"/>
              </a:xfrm>
              <a:prstGeom prst="rect">
                <a:avLst/>
              </a:prstGeom>
              <a:blipFill>
                <a:blip r:embed="rId5"/>
                <a:stretch>
                  <a:fillRect/>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CE4A51CB-EEC6-4F94-924C-8F136FD03F4E}"/>
              </a:ext>
            </a:extLst>
          </p:cNvPr>
          <p:cNvSpPr txBox="1"/>
          <p:nvPr/>
        </p:nvSpPr>
        <p:spPr>
          <a:xfrm>
            <a:off x="5724128" y="6381328"/>
            <a:ext cx="2786981" cy="369332"/>
          </a:xfrm>
          <a:prstGeom prst="rect">
            <a:avLst/>
          </a:prstGeom>
          <a:noFill/>
        </p:spPr>
        <p:txBody>
          <a:bodyPr wrap="none" rtlCol="0">
            <a:spAutoFit/>
          </a:bodyPr>
          <a:lstStyle/>
          <a:p>
            <a:r>
              <a:rPr lang="en-US" altLang="ja-JP"/>
              <a:t>※ Thanks to @genkuroki</a:t>
            </a:r>
            <a:endParaRPr kumimoji="1" lang="ja-JP" altLang="en-US"/>
          </a:p>
        </p:txBody>
      </p:sp>
      <p:sp>
        <p:nvSpPr>
          <p:cNvPr id="15" name="テキスト ボックス 14">
            <a:extLst>
              <a:ext uri="{FF2B5EF4-FFF2-40B4-BE49-F238E27FC236}">
                <a16:creationId xmlns:a16="http://schemas.microsoft.com/office/drawing/2014/main" id="{7BE9040D-9B22-44A5-9EB5-2D19277F8C9F}"/>
              </a:ext>
            </a:extLst>
          </p:cNvPr>
          <p:cNvSpPr txBox="1"/>
          <p:nvPr/>
        </p:nvSpPr>
        <p:spPr>
          <a:xfrm>
            <a:off x="899592" y="4725144"/>
            <a:ext cx="2646878" cy="461665"/>
          </a:xfrm>
          <a:prstGeom prst="rect">
            <a:avLst/>
          </a:prstGeom>
          <a:noFill/>
        </p:spPr>
        <p:txBody>
          <a:bodyPr wrap="none" rtlCol="0">
            <a:spAutoFit/>
          </a:bodyPr>
          <a:lstStyle/>
          <a:p>
            <a:r>
              <a:rPr lang="ja-JP" altLang="en-US" sz="2400"/>
              <a:t>上図より明らかに</a:t>
            </a:r>
            <a:endParaRPr kumimoji="1" lang="ja-JP" altLang="en-US" sz="24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1C916D75-D873-4A14-8A11-0D241AF0E2BB}"/>
                  </a:ext>
                </a:extLst>
              </p:cNvPr>
              <p:cNvSpPr txBox="1"/>
              <p:nvPr/>
            </p:nvSpPr>
            <p:spPr>
              <a:xfrm>
                <a:off x="3563888" y="4581128"/>
                <a:ext cx="487928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𝑎</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6" name="テキスト ボックス 15">
                <a:extLst>
                  <a:ext uri="{FF2B5EF4-FFF2-40B4-BE49-F238E27FC236}">
                    <a16:creationId xmlns:a16="http://schemas.microsoft.com/office/drawing/2014/main" id="{1C916D75-D873-4A14-8A11-0D241AF0E2BB}"/>
                  </a:ext>
                </a:extLst>
              </p:cNvPr>
              <p:cNvSpPr txBox="1">
                <a:spLocks noRot="1" noChangeAspect="1" noMove="1" noResize="1" noEditPoints="1" noAdjustHandles="1" noChangeArrowheads="1" noChangeShapeType="1" noTextEdit="1"/>
              </p:cNvSpPr>
              <p:nvPr/>
            </p:nvSpPr>
            <p:spPr>
              <a:xfrm>
                <a:off x="3563888" y="4581128"/>
                <a:ext cx="4879284" cy="553998"/>
              </a:xfrm>
              <a:prstGeom prst="rect">
                <a:avLst/>
              </a:prstGeom>
              <a:blipFill>
                <a:blip r:embed="rId6"/>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D0427D44-2A6D-44C0-8CEF-0FE909F7E5D2}"/>
              </a:ext>
            </a:extLst>
          </p:cNvPr>
          <p:cNvSpPr txBox="1"/>
          <p:nvPr/>
        </p:nvSpPr>
        <p:spPr>
          <a:xfrm>
            <a:off x="179512" y="5301208"/>
            <a:ext cx="3262432" cy="461665"/>
          </a:xfrm>
          <a:prstGeom prst="rect">
            <a:avLst/>
          </a:prstGeom>
          <a:noFill/>
        </p:spPr>
        <p:txBody>
          <a:bodyPr wrap="none" rtlCol="0">
            <a:spAutoFit/>
          </a:bodyPr>
          <a:lstStyle/>
          <a:p>
            <a:r>
              <a:rPr lang="ja-JP" altLang="en-US" sz="2400"/>
              <a:t>両辺の期待値を取れば</a:t>
            </a:r>
            <a:endParaRPr kumimoji="1" lang="ja-JP" altLang="en-US"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3D662A20-AB51-48CE-9AC3-A99BC469B10C}"/>
                  </a:ext>
                </a:extLst>
              </p:cNvPr>
              <p:cNvSpPr txBox="1"/>
              <p:nvPr/>
            </p:nvSpPr>
            <p:spPr>
              <a:xfrm>
                <a:off x="3419872" y="5229200"/>
                <a:ext cx="49666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lang="en-US" altLang="ja-JP" sz="3600" i="1">
                              <a:latin typeface="Cambria Math" panose="02040503050406030204" pitchFamily="18" charset="0"/>
                            </a:rPr>
                            <m:t>𝑔</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𝑥</m:t>
                              </m:r>
                            </m:e>
                          </m:d>
                        </m:e>
                      </m:d>
                      <m:r>
                        <a:rPr lang="en-US" altLang="ja-JP" sz="3600" i="1">
                          <a:latin typeface="Cambria Math" panose="02040503050406030204" pitchFamily="18" charset="0"/>
                          <a:ea typeface="Cambria Math" panose="02040503050406030204" pitchFamily="18" charset="0"/>
                        </a:rPr>
                        <m:t>≤</m:t>
                      </m:r>
                      <m:r>
                        <a:rPr kumimoji="1" lang="en-US" altLang="ja-JP" sz="3600" b="0" i="1" smtClean="0">
                          <a:latin typeface="Cambria Math" panose="02040503050406030204" pitchFamily="18" charset="0"/>
                        </a:rPr>
                        <m:t>𝑔</m:t>
                      </m:r>
                      <m:d>
                        <m:dPr>
                          <m:ctrlPr>
                            <a:rPr kumimoji="1" lang="en-US" altLang="ja-JP" sz="3600" b="0" i="1" smtClean="0">
                              <a:latin typeface="Cambria Math" panose="02040503050406030204" pitchFamily="18" charset="0"/>
                            </a:rPr>
                          </m:ctrlPr>
                        </m:dPr>
                        <m:e>
                          <m:r>
                            <a:rPr kumimoji="1" lang="ja-JP" altLang="en-US" sz="3600" b="0" i="1" smtClean="0">
                              <a:latin typeface="Cambria Math" panose="02040503050406030204" pitchFamily="18" charset="0"/>
                            </a:rPr>
                            <m:t>𝜇</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𝑥</m:t>
                          </m:r>
                        </m:e>
                      </m:d>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8" name="テキスト ボックス 17">
                <a:extLst>
                  <a:ext uri="{FF2B5EF4-FFF2-40B4-BE49-F238E27FC236}">
                    <a16:creationId xmlns:a16="http://schemas.microsoft.com/office/drawing/2014/main" id="{3D662A20-AB51-48CE-9AC3-A99BC469B10C}"/>
                  </a:ext>
                </a:extLst>
              </p:cNvPr>
              <p:cNvSpPr txBox="1">
                <a:spLocks noRot="1" noChangeAspect="1" noMove="1" noResize="1" noEditPoints="1" noAdjustHandles="1" noChangeArrowheads="1" noChangeShapeType="1" noTextEdit="1"/>
              </p:cNvSpPr>
              <p:nvPr/>
            </p:nvSpPr>
            <p:spPr>
              <a:xfrm>
                <a:off x="3419872" y="5229200"/>
                <a:ext cx="4966681" cy="553998"/>
              </a:xfrm>
              <a:prstGeom prst="rect">
                <a:avLst/>
              </a:prstGeom>
              <a:blipFill>
                <a:blip r:embed="rId7"/>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827E796A-29AC-4552-AAB5-23FB24917B3E}"/>
              </a:ext>
            </a:extLst>
          </p:cNvPr>
          <p:cNvSpPr txBox="1"/>
          <p:nvPr/>
        </p:nvSpPr>
        <p:spPr>
          <a:xfrm>
            <a:off x="323528" y="6237312"/>
            <a:ext cx="4493538" cy="461665"/>
          </a:xfrm>
          <a:prstGeom prst="rect">
            <a:avLst/>
          </a:prstGeom>
          <a:noFill/>
        </p:spPr>
        <p:txBody>
          <a:bodyPr wrap="none" rtlCol="0">
            <a:spAutoFit/>
          </a:bodyPr>
          <a:lstStyle/>
          <a:p>
            <a:r>
              <a:rPr kumimoji="1" lang="ja-JP" altLang="en-US" sz="2400" dirty="0"/>
              <a:t>下に凸の場合は符号が逆になる</a:t>
            </a:r>
          </a:p>
        </p:txBody>
      </p:sp>
    </p:spTree>
    <p:extLst>
      <p:ext uri="{BB962C8B-B14F-4D97-AF65-F5344CB8AC3E}">
        <p14:creationId xmlns:p14="http://schemas.microsoft.com/office/powerpoint/2010/main" val="38673989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3E95C1B-19CF-423F-B819-78CA802803F9}"/>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A8B1321A-3B7B-4AA9-99CB-B7418527912B}"/>
                  </a:ext>
                </a:extLst>
              </p:cNvPr>
              <p:cNvSpPr/>
              <p:nvPr/>
            </p:nvSpPr>
            <p:spPr>
              <a:xfrm>
                <a:off x="387132" y="2060848"/>
                <a:ext cx="2321469"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ja-JP" altLang="en-US" sz="3200" i="1">
                              <a:latin typeface="Cambria Math" panose="02040503050406030204" pitchFamily="18" charset="0"/>
                              <a:ea typeface="Cambria Math" panose="02040503050406030204" pitchFamily="18" charset="0"/>
                            </a:rPr>
                            <m:t>𝜀</m:t>
                          </m:r>
                          <m:r>
                            <a:rPr lang="en-US" altLang="ja-JP" sz="3200" b="0" i="1" smtClean="0">
                              <a:latin typeface="Cambria Math" panose="02040503050406030204" pitchFamily="18" charset="0"/>
                            </a:rPr>
                            <m:t>= </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oMath>
                  </m:oMathPara>
                </a14:m>
                <a:endParaRPr lang="ja-JP" altLang="en-US" sz="3200" dirty="0"/>
              </a:p>
            </p:txBody>
          </p:sp>
        </mc:Choice>
        <mc:Fallback xmlns="">
          <p:sp>
            <p:nvSpPr>
              <p:cNvPr id="3" name="正方形/長方形 2">
                <a:extLst>
                  <a:ext uri="{FF2B5EF4-FFF2-40B4-BE49-F238E27FC236}">
                    <a16:creationId xmlns:a16="http://schemas.microsoft.com/office/drawing/2014/main" id="{A8B1321A-3B7B-4AA9-99CB-B7418527912B}"/>
                  </a:ext>
                </a:extLst>
              </p:cNvPr>
              <p:cNvSpPr>
                <a:spLocks noRot="1" noChangeAspect="1" noMove="1" noResize="1" noEditPoints="1" noAdjustHandles="1" noChangeArrowheads="1" noChangeShapeType="1" noTextEdit="1"/>
              </p:cNvSpPr>
              <p:nvPr/>
            </p:nvSpPr>
            <p:spPr>
              <a:xfrm>
                <a:off x="387132" y="2060848"/>
                <a:ext cx="2321469"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0FCFC7EB-5EE3-4ED5-BA1A-78DE82E1629B}"/>
                  </a:ext>
                </a:extLst>
              </p:cNvPr>
              <p:cNvSpPr/>
              <p:nvPr/>
            </p:nvSpPr>
            <p:spPr>
              <a:xfrm>
                <a:off x="179512" y="908720"/>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0FCFC7EB-5EE3-4ED5-BA1A-78DE82E1629B}"/>
                  </a:ext>
                </a:extLst>
              </p:cNvPr>
              <p:cNvSpPr>
                <a:spLocks noRot="1" noChangeAspect="1" noMove="1" noResize="1" noEditPoints="1" noAdjustHandles="1" noChangeArrowheads="1" noChangeShapeType="1" noTextEdit="1"/>
              </p:cNvSpPr>
              <p:nvPr/>
            </p:nvSpPr>
            <p:spPr>
              <a:xfrm>
                <a:off x="179512" y="908720"/>
                <a:ext cx="2678938"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A879F130-C3BE-4332-97FA-1C2E6C37B352}"/>
              </a:ext>
            </a:extLst>
          </p:cNvPr>
          <p:cNvSpPr txBox="1"/>
          <p:nvPr/>
        </p:nvSpPr>
        <p:spPr>
          <a:xfrm>
            <a:off x="2915816" y="1268760"/>
            <a:ext cx="6189515" cy="523220"/>
          </a:xfrm>
          <a:prstGeom prst="rect">
            <a:avLst/>
          </a:prstGeom>
          <a:noFill/>
        </p:spPr>
        <p:txBody>
          <a:bodyPr wrap="none" rtlCol="0">
            <a:spAutoFit/>
          </a:bodyPr>
          <a:lstStyle/>
          <a:p>
            <a:r>
              <a:rPr kumimoji="1" lang="en-US" altLang="ja-JP" sz="2800"/>
              <a:t>N</a:t>
            </a:r>
            <a:r>
              <a:rPr lang="ja-JP" altLang="en-US" sz="2800"/>
              <a:t>回の測定で得られた期待値の推定量</a:t>
            </a:r>
            <a:endParaRPr kumimoji="1" lang="ja-JP" altLang="en-US" sz="2800"/>
          </a:p>
        </p:txBody>
      </p:sp>
      <p:sp>
        <p:nvSpPr>
          <p:cNvPr id="6" name="テキスト ボックス 5">
            <a:extLst>
              <a:ext uri="{FF2B5EF4-FFF2-40B4-BE49-F238E27FC236}">
                <a16:creationId xmlns:a16="http://schemas.microsoft.com/office/drawing/2014/main" id="{2706A5BF-7166-4ACA-87FB-6E229A8E611D}"/>
              </a:ext>
            </a:extLst>
          </p:cNvPr>
          <p:cNvSpPr txBox="1"/>
          <p:nvPr/>
        </p:nvSpPr>
        <p:spPr>
          <a:xfrm>
            <a:off x="2915816" y="2132856"/>
            <a:ext cx="3416320" cy="523220"/>
          </a:xfrm>
          <a:prstGeom prst="rect">
            <a:avLst/>
          </a:prstGeom>
          <a:noFill/>
        </p:spPr>
        <p:txBody>
          <a:bodyPr wrap="none" rtlCol="0">
            <a:spAutoFit/>
          </a:bodyPr>
          <a:lstStyle/>
          <a:p>
            <a:r>
              <a:rPr kumimoji="1" lang="ja-JP" altLang="en-US" sz="2800"/>
              <a:t>真の期待値とのずれ</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7BD385E-156C-4CEC-87E1-E903C5CCD8EF}"/>
                  </a:ext>
                </a:extLst>
              </p:cNvPr>
              <p:cNvSpPr/>
              <p:nvPr/>
            </p:nvSpPr>
            <p:spPr>
              <a:xfrm>
                <a:off x="126790" y="2852936"/>
                <a:ext cx="706462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smtClean="0">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b="0" i="1" smtClean="0">
                              <a:latin typeface="Cambria Math" panose="02040503050406030204" pitchFamily="18" charset="0"/>
                              <a:ea typeface="Cambria Math" panose="02040503050406030204" pitchFamily="18" charset="0"/>
                            </a:rPr>
                            <m:t>𝜇</m:t>
                          </m:r>
                        </m:e>
                      </m:d>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𝑔</m:t>
                      </m:r>
                      <m:d>
                        <m:dPr>
                          <m:ctrlPr>
                            <a:rPr lang="en-US" altLang="ja-JP" sz="3600" b="0" i="1" smtClean="0">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r>
                            <a:rPr lang="en-US" altLang="ja-JP" sz="3600" b="0" i="1" smtClean="0">
                              <a:latin typeface="Cambria Math" panose="02040503050406030204" pitchFamily="18" charset="0"/>
                              <a:ea typeface="Cambria Math" panose="02040503050406030204" pitchFamily="18" charset="0"/>
                            </a:rPr>
                            <m:t>+</m:t>
                          </m:r>
                          <m:r>
                            <a:rPr lang="ja-JP" altLang="en-US" sz="3600" b="0" i="1" smtClean="0">
                              <a:latin typeface="Cambria Math" panose="02040503050406030204" pitchFamily="18" charset="0"/>
                              <a:ea typeface="Cambria Math" panose="02040503050406030204" pitchFamily="18" charset="0"/>
                            </a:rPr>
                            <m:t>𝜀</m:t>
                          </m:r>
                        </m:e>
                      </m:d>
                      <m:r>
                        <a:rPr lang="en-US" altLang="ja-JP" sz="3600" b="0" i="1" smtClean="0">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oMath>
                  </m:oMathPara>
                </a14:m>
                <a:endParaRPr lang="en-US" altLang="ja-JP" sz="3600" dirty="0"/>
              </a:p>
            </p:txBody>
          </p:sp>
        </mc:Choice>
        <mc:Fallback xmlns="">
          <p:sp>
            <p:nvSpPr>
              <p:cNvPr id="7" name="正方形/長方形 6">
                <a:extLst>
                  <a:ext uri="{FF2B5EF4-FFF2-40B4-BE49-F238E27FC236}">
                    <a16:creationId xmlns:a16="http://schemas.microsoft.com/office/drawing/2014/main" id="{D7BD385E-156C-4CEC-87E1-E903C5CCD8EF}"/>
                  </a:ext>
                </a:extLst>
              </p:cNvPr>
              <p:cNvSpPr>
                <a:spLocks noRot="1" noChangeAspect="1" noMove="1" noResize="1" noEditPoints="1" noAdjustHandles="1" noChangeArrowheads="1" noChangeShapeType="1" noTextEdit="1"/>
              </p:cNvSpPr>
              <p:nvPr/>
            </p:nvSpPr>
            <p:spPr>
              <a:xfrm>
                <a:off x="126790" y="2852936"/>
                <a:ext cx="7064626"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5049BB23-DE55-4587-A3AE-5E528B31910C}"/>
                  </a:ext>
                </a:extLst>
              </p:cNvPr>
              <p:cNvSpPr/>
              <p:nvPr/>
            </p:nvSpPr>
            <p:spPr>
              <a:xfrm>
                <a:off x="2915816" y="3429000"/>
                <a:ext cx="6298391"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ea typeface="Cambria Math" panose="02040503050406030204" pitchFamily="18" charset="0"/>
                        </a:rPr>
                        <m:t>=</m:t>
                      </m:r>
                      <m:sSup>
                        <m:sSupPr>
                          <m:ctrlPr>
                            <a:rPr lang="en-US" altLang="ja-JP" sz="3600" b="0" i="1" smtClean="0">
                              <a:latin typeface="Cambria Math" panose="02040503050406030204" pitchFamily="18" charset="0"/>
                              <a:ea typeface="Cambria Math" panose="02040503050406030204" pitchFamily="18" charset="0"/>
                            </a:rPr>
                          </m:ctrlPr>
                        </m:sSupPr>
                        <m:e>
                          <m:r>
                            <a:rPr lang="en-US" altLang="ja-JP" sz="3600" b="0" i="1" smtClean="0">
                              <a:latin typeface="Cambria Math" panose="02040503050406030204" pitchFamily="18" charset="0"/>
                              <a:ea typeface="Cambria Math" panose="02040503050406030204" pitchFamily="18" charset="0"/>
                            </a:rPr>
                            <m:t>𝑔</m:t>
                          </m:r>
                        </m:e>
                        <m:sup>
                          <m:r>
                            <a:rPr lang="en-US" altLang="ja-JP" sz="3600" b="0" i="1" smtClean="0">
                              <a:latin typeface="Cambria Math" panose="02040503050406030204" pitchFamily="18" charset="0"/>
                              <a:ea typeface="Cambria Math" panose="02040503050406030204" pitchFamily="18" charset="0"/>
                            </a:rPr>
                            <m:t>′</m:t>
                          </m:r>
                        </m:sup>
                      </m:sSup>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r>
                        <a:rPr lang="ja-JP" altLang="en-US" sz="3600" i="1">
                          <a:latin typeface="Cambria Math" panose="02040503050406030204" pitchFamily="18" charset="0"/>
                          <a:ea typeface="Cambria Math" panose="02040503050406030204" pitchFamily="18" charset="0"/>
                        </a:rPr>
                        <m:t>𝜀</m:t>
                      </m:r>
                      <m:r>
                        <a:rPr lang="en-US" altLang="ja-JP" sz="3600" b="0" i="1" smtClean="0">
                          <a:latin typeface="Cambria Math" panose="02040503050406030204" pitchFamily="18" charset="0"/>
                          <a:ea typeface="Cambria Math" panose="02040503050406030204" pitchFamily="18" charset="0"/>
                        </a:rPr>
                        <m:t>+</m:t>
                      </m:r>
                      <m:f>
                        <m:fPr>
                          <m:ctrlPr>
                            <a:rPr lang="en-US" altLang="ja-JP" sz="3600" b="0" i="1" smtClean="0">
                              <a:latin typeface="Cambria Math" panose="02040503050406030204" pitchFamily="18" charset="0"/>
                              <a:ea typeface="Cambria Math" panose="02040503050406030204" pitchFamily="18" charset="0"/>
                            </a:rPr>
                          </m:ctrlPr>
                        </m:fPr>
                        <m:num>
                          <m:r>
                            <a:rPr lang="en-US" altLang="ja-JP" sz="3600" b="0" i="1" smtClean="0">
                              <a:latin typeface="Cambria Math" panose="02040503050406030204" pitchFamily="18" charset="0"/>
                              <a:ea typeface="Cambria Math" panose="02040503050406030204" pitchFamily="18" charset="0"/>
                            </a:rPr>
                            <m:t>1</m:t>
                          </m:r>
                        </m:num>
                        <m:den>
                          <m:r>
                            <a:rPr lang="en-US" altLang="ja-JP" sz="3600" b="0" i="1" smtClean="0">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b="0" i="1" smtClean="0">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r>
                        <a:rPr lang="en-US" altLang="ja-JP" sz="3600" b="0" i="1" smtClean="0">
                          <a:latin typeface="Cambria Math" panose="02040503050406030204" pitchFamily="18" charset="0"/>
                          <a:ea typeface="Cambria Math" panose="02040503050406030204" pitchFamily="18" charset="0"/>
                        </a:rPr>
                        <m:t>+</m:t>
                      </m:r>
                      <m:r>
                        <a:rPr lang="en-US" altLang="ja-JP" sz="3600" b="0" i="1" smtClean="0">
                          <a:latin typeface="Cambria Math" panose="02040503050406030204" pitchFamily="18" charset="0"/>
                          <a:ea typeface="Cambria Math" panose="02040503050406030204" pitchFamily="18" charset="0"/>
                        </a:rPr>
                        <m:t>𝑂</m:t>
                      </m:r>
                      <m:r>
                        <a:rPr lang="en-US" altLang="ja-JP" sz="3600" b="0" i="1" smtClean="0">
                          <a:latin typeface="Cambria Math" panose="02040503050406030204" pitchFamily="18" charset="0"/>
                          <a:ea typeface="Cambria Math" panose="02040503050406030204" pitchFamily="18" charset="0"/>
                        </a:rPr>
                        <m:t>(</m:t>
                      </m:r>
                      <m:sSup>
                        <m:sSupPr>
                          <m:ctrlPr>
                            <a:rPr lang="en-US" altLang="ja-JP" sz="3600" i="1">
                              <a:latin typeface="Cambria Math" panose="02040503050406030204" pitchFamily="18" charset="0"/>
                              <a:ea typeface="Cambria Math" panose="02040503050406030204" pitchFamily="18" charset="0"/>
                            </a:rPr>
                          </m:ctrlPr>
                        </m:sSupPr>
                        <m:e>
                          <m:r>
                            <a:rPr lang="ja-JP" altLang="en-US" sz="3600" i="1">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3</m:t>
                          </m:r>
                        </m:sup>
                      </m:sSup>
                      <m:r>
                        <a:rPr lang="en-US" altLang="ja-JP" sz="3600" b="0" i="1" smtClean="0">
                          <a:latin typeface="Cambria Math" panose="02040503050406030204" pitchFamily="18" charset="0"/>
                          <a:ea typeface="Cambria Math" panose="02040503050406030204" pitchFamily="18" charset="0"/>
                        </a:rPr>
                        <m:t>)</m:t>
                      </m:r>
                    </m:oMath>
                  </m:oMathPara>
                </a14:m>
                <a:endParaRPr lang="en-US" altLang="ja-JP" sz="3600"/>
              </a:p>
            </p:txBody>
          </p:sp>
        </mc:Choice>
        <mc:Fallback xmlns="">
          <p:sp>
            <p:nvSpPr>
              <p:cNvPr id="8" name="正方形/長方形 7">
                <a:extLst>
                  <a:ext uri="{FF2B5EF4-FFF2-40B4-BE49-F238E27FC236}">
                    <a16:creationId xmlns:a16="http://schemas.microsoft.com/office/drawing/2014/main" id="{5049BB23-DE55-4587-A3AE-5E528B31910C}"/>
                  </a:ext>
                </a:extLst>
              </p:cNvPr>
              <p:cNvSpPr>
                <a:spLocks noRot="1" noChangeAspect="1" noMove="1" noResize="1" noEditPoints="1" noAdjustHandles="1" noChangeArrowheads="1" noChangeShapeType="1" noTextEdit="1"/>
              </p:cNvSpPr>
              <p:nvPr/>
            </p:nvSpPr>
            <p:spPr>
              <a:xfrm>
                <a:off x="2915816" y="3429000"/>
                <a:ext cx="6298391" cy="11294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3495F7F9-84DA-42AF-A1F7-311B666D3620}"/>
                  </a:ext>
                </a:extLst>
              </p:cNvPr>
              <p:cNvSpPr/>
              <p:nvPr/>
            </p:nvSpPr>
            <p:spPr>
              <a:xfrm>
                <a:off x="-100964" y="4653136"/>
                <a:ext cx="6209584" cy="112947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600" i="1" smtClean="0">
                              <a:latin typeface="Cambria Math" panose="02040503050406030204" pitchFamily="18" charset="0"/>
                              <a:ea typeface="Cambria Math" panose="02040503050406030204" pitchFamily="18" charset="0"/>
                            </a:rPr>
                          </m:ctrlPr>
                        </m:dPr>
                        <m:e>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sSub>
                                <m:sSubPr>
                                  <m:ctrlPr>
                                    <a:rPr lang="en-US" altLang="ja-JP" sz="3600" b="0" i="1" smtClean="0">
                                      <a:latin typeface="Cambria Math" panose="02040503050406030204" pitchFamily="18" charset="0"/>
                                      <a:ea typeface="Cambria Math" panose="02040503050406030204" pitchFamily="18" charset="0"/>
                                    </a:rPr>
                                  </m:ctrlPr>
                                </m:sSubPr>
                                <m:e>
                                  <m:acc>
                                    <m:accPr>
                                      <m:chr m:val="̂"/>
                                      <m:ctrlPr>
                                        <a:rPr lang="en-US" altLang="ja-JP" sz="3600" b="0" i="1" smtClean="0">
                                          <a:latin typeface="Cambria Math" panose="02040503050406030204" pitchFamily="18" charset="0"/>
                                          <a:ea typeface="Cambria Math" panose="02040503050406030204" pitchFamily="18" charset="0"/>
                                        </a:rPr>
                                      </m:ctrlPr>
                                    </m:accPr>
                                    <m:e>
                                      <m:r>
                                        <a:rPr lang="en-US" altLang="ja-JP" sz="3600" b="0" i="1" smtClean="0">
                                          <a:latin typeface="Cambria Math" panose="02040503050406030204" pitchFamily="18" charset="0"/>
                                          <a:ea typeface="Cambria Math" panose="02040503050406030204" pitchFamily="18" charset="0"/>
                                        </a:rPr>
                                        <m:t>𝜇</m:t>
                                      </m:r>
                                    </m:e>
                                  </m:acc>
                                </m:e>
                                <m:sub>
                                  <m:r>
                                    <a:rPr lang="en-US" altLang="ja-JP" sz="3600" b="0" i="1" smtClean="0">
                                      <a:latin typeface="Cambria Math" panose="02040503050406030204" pitchFamily="18" charset="0"/>
                                      <a:ea typeface="Cambria Math" panose="02040503050406030204" pitchFamily="18" charset="0"/>
                                    </a:rPr>
                                    <m:t>𝑁</m:t>
                                  </m:r>
                                </m:sub>
                              </m:sSub>
                            </m:e>
                          </m:d>
                          <m:r>
                            <a:rPr lang="en-US" altLang="ja-JP" sz="3600" i="1">
                              <a:latin typeface="Cambria Math" panose="02040503050406030204" pitchFamily="18" charset="0"/>
                              <a:ea typeface="Cambria Math" panose="02040503050406030204" pitchFamily="18" charset="0"/>
                            </a:rPr>
                            <m:t>−</m:t>
                          </m:r>
                          <m:r>
                            <a:rPr lang="en-US" altLang="ja-JP" sz="3600" i="1">
                              <a:latin typeface="Cambria Math" panose="02040503050406030204" pitchFamily="18" charset="0"/>
                              <a:ea typeface="Cambria Math" panose="02040503050406030204" pitchFamily="18" charset="0"/>
                            </a:rPr>
                            <m:t>𝑔</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e>
                      </m:d>
                      <m:r>
                        <a:rPr lang="en-US" altLang="ja-JP" sz="3600" b="0" i="1" smtClean="0">
                          <a:latin typeface="Cambria Math" panose="02040503050406030204" pitchFamily="18" charset="0"/>
                          <a:ea typeface="Cambria Math" panose="02040503050406030204" pitchFamily="18" charset="0"/>
                        </a:rPr>
                        <m:t>∼</m:t>
                      </m:r>
                      <m:f>
                        <m:fPr>
                          <m:ctrlPr>
                            <a:rPr lang="en-US" altLang="ja-JP" sz="3600" i="1">
                              <a:latin typeface="Cambria Math" panose="02040503050406030204" pitchFamily="18" charset="0"/>
                              <a:ea typeface="Cambria Math" panose="02040503050406030204" pitchFamily="18" charset="0"/>
                            </a:rPr>
                          </m:ctrlPr>
                        </m:fPr>
                        <m:num>
                          <m:r>
                            <a:rPr lang="en-US" altLang="ja-JP" sz="3600" i="1">
                              <a:latin typeface="Cambria Math" panose="02040503050406030204" pitchFamily="18" charset="0"/>
                              <a:ea typeface="Cambria Math" panose="02040503050406030204" pitchFamily="18" charset="0"/>
                            </a:rPr>
                            <m:t>1</m:t>
                          </m:r>
                        </m:num>
                        <m:den>
                          <m:r>
                            <a:rPr lang="en-US" altLang="ja-JP" sz="3600" i="1">
                              <a:latin typeface="Cambria Math" panose="02040503050406030204" pitchFamily="18" charset="0"/>
                              <a:ea typeface="Cambria Math" panose="02040503050406030204" pitchFamily="18" charset="0"/>
                            </a:rPr>
                            <m:t>2</m:t>
                          </m:r>
                        </m:den>
                      </m:f>
                      <m:r>
                        <a:rPr lang="en-US" altLang="ja-JP" sz="3600" i="1">
                          <a:latin typeface="Cambria Math" panose="02040503050406030204" pitchFamily="18" charset="0"/>
                          <a:ea typeface="Cambria Math" panose="02040503050406030204" pitchFamily="18" charset="0"/>
                        </a:rPr>
                        <m:t>𝑔</m:t>
                      </m:r>
                      <m:r>
                        <a:rPr lang="en-US" altLang="ja-JP" sz="3600" i="1">
                          <a:latin typeface="Cambria Math" panose="02040503050406030204" pitchFamily="18" charset="0"/>
                          <a:ea typeface="Cambria Math" panose="02040503050406030204" pitchFamily="18" charset="0"/>
                        </a:rPr>
                        <m:t>′′</m:t>
                      </m:r>
                      <m:d>
                        <m:dPr>
                          <m:ctrlPr>
                            <a:rPr lang="en-US" altLang="ja-JP" sz="3600" i="1">
                              <a:latin typeface="Cambria Math" panose="02040503050406030204" pitchFamily="18" charset="0"/>
                              <a:ea typeface="Cambria Math" panose="02040503050406030204" pitchFamily="18" charset="0"/>
                            </a:rPr>
                          </m:ctrlPr>
                        </m:dPr>
                        <m:e>
                          <m:r>
                            <a:rPr lang="ja-JP" altLang="en-US" sz="3600" i="1">
                              <a:latin typeface="Cambria Math" panose="02040503050406030204" pitchFamily="18" charset="0"/>
                              <a:ea typeface="Cambria Math" panose="02040503050406030204" pitchFamily="18" charset="0"/>
                            </a:rPr>
                            <m:t>𝜇</m:t>
                          </m:r>
                        </m:e>
                      </m:d>
                      <m:d>
                        <m:dPr>
                          <m:begChr m:val="⟨"/>
                          <m:endChr m:val="⟩"/>
                          <m:ctrlPr>
                            <a:rPr lang="en-US" altLang="ja-JP" sz="3600" i="1" smtClean="0">
                              <a:latin typeface="Cambria Math" panose="02040503050406030204" pitchFamily="18" charset="0"/>
                              <a:ea typeface="Cambria Math" panose="02040503050406030204" pitchFamily="18" charset="0"/>
                            </a:rPr>
                          </m:ctrlPr>
                        </m:dPr>
                        <m:e>
                          <m:sSup>
                            <m:sSupPr>
                              <m:ctrlPr>
                                <a:rPr lang="en-US" altLang="ja-JP" sz="3600" i="1" smtClean="0">
                                  <a:latin typeface="Cambria Math" panose="02040503050406030204" pitchFamily="18" charset="0"/>
                                  <a:ea typeface="Cambria Math" panose="02040503050406030204" pitchFamily="18" charset="0"/>
                                </a:rPr>
                              </m:ctrlPr>
                            </m:sSupPr>
                            <m:e>
                              <m:r>
                                <a:rPr lang="ja-JP" altLang="en-US" sz="3600" i="1" smtClean="0">
                                  <a:latin typeface="Cambria Math" panose="02040503050406030204" pitchFamily="18" charset="0"/>
                                  <a:ea typeface="Cambria Math" panose="02040503050406030204" pitchFamily="18" charset="0"/>
                                </a:rPr>
                                <m:t>𝜀</m:t>
                              </m:r>
                            </m:e>
                            <m:sup>
                              <m:r>
                                <a:rPr lang="en-US" altLang="ja-JP" sz="3600" b="0" i="1" smtClean="0">
                                  <a:latin typeface="Cambria Math" panose="02040503050406030204" pitchFamily="18" charset="0"/>
                                  <a:ea typeface="Cambria Math" panose="02040503050406030204" pitchFamily="18" charset="0"/>
                                </a:rPr>
                                <m:t>2</m:t>
                              </m:r>
                            </m:sup>
                          </m:sSup>
                        </m:e>
                      </m:d>
                    </m:oMath>
                  </m:oMathPara>
                </a14:m>
                <a:endParaRPr lang="en-US" altLang="ja-JP" sz="3600" dirty="0"/>
              </a:p>
            </p:txBody>
          </p:sp>
        </mc:Choice>
        <mc:Fallback xmlns="">
          <p:sp>
            <p:nvSpPr>
              <p:cNvPr id="9" name="正方形/長方形 8">
                <a:extLst>
                  <a:ext uri="{FF2B5EF4-FFF2-40B4-BE49-F238E27FC236}">
                    <a16:creationId xmlns:a16="http://schemas.microsoft.com/office/drawing/2014/main" id="{3495F7F9-84DA-42AF-A1F7-311B666D3620}"/>
                  </a:ext>
                </a:extLst>
              </p:cNvPr>
              <p:cNvSpPr>
                <a:spLocks noRot="1" noChangeAspect="1" noMove="1" noResize="1" noEditPoints="1" noAdjustHandles="1" noChangeArrowheads="1" noChangeShapeType="1" noTextEdit="1"/>
              </p:cNvSpPr>
              <p:nvPr/>
            </p:nvSpPr>
            <p:spPr>
              <a:xfrm>
                <a:off x="-100964" y="4653136"/>
                <a:ext cx="6209584" cy="112947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252D9029-A76A-41D9-B9D9-D39495EE8964}"/>
                  </a:ext>
                </a:extLst>
              </p:cNvPr>
              <p:cNvSpPr txBox="1"/>
              <p:nvPr/>
            </p:nvSpPr>
            <p:spPr>
              <a:xfrm>
                <a:off x="6019716" y="4653136"/>
                <a:ext cx="2281971" cy="11079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𝑔</m:t>
                          </m:r>
                          <m:r>
                            <a:rPr kumimoji="1" lang="en-US" altLang="ja-JP" sz="3600" b="0" i="1" smtClean="0">
                              <a:latin typeface="Cambria Math" panose="02040503050406030204" pitchFamily="18" charset="0"/>
                            </a:rPr>
                            <m:t>′′(</m:t>
                          </m:r>
                          <m:r>
                            <a:rPr kumimoji="1" lang="ja-JP" altLang="en-US" sz="3600" b="0" i="1" smtClean="0">
                              <a:latin typeface="Cambria Math" panose="02040503050406030204" pitchFamily="18" charset="0"/>
                            </a:rPr>
                            <m:t>𝜇</m:t>
                          </m:r>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ja-JP" altLang="en-US" sz="3600" b="0" i="1" smtClean="0">
                                  <a:latin typeface="Cambria Math" panose="02040503050406030204" pitchFamily="18" charset="0"/>
                                </a:rPr>
                                <m:t>𝜎</m:t>
                              </m:r>
                            </m:e>
                            <m:sup>
                              <m:r>
                                <a:rPr kumimoji="1" lang="en-US" altLang="ja-JP" sz="3600" b="0" i="1" smtClean="0">
                                  <a:latin typeface="Cambria Math" panose="02040503050406030204" pitchFamily="18" charset="0"/>
                                </a:rPr>
                                <m:t>2</m:t>
                              </m:r>
                            </m:sup>
                          </m:s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𝑁</m:t>
                          </m:r>
                        </m:den>
                      </m:f>
                    </m:oMath>
                  </m:oMathPara>
                </a14:m>
                <a:endParaRPr kumimoji="1" lang="ja-JP" altLang="en-US" sz="3600" dirty="0"/>
              </a:p>
            </p:txBody>
          </p:sp>
        </mc:Choice>
        <mc:Fallback xmlns="">
          <p:sp>
            <p:nvSpPr>
              <p:cNvPr id="10" name="テキスト ボックス 9">
                <a:extLst>
                  <a:ext uri="{FF2B5EF4-FFF2-40B4-BE49-F238E27FC236}">
                    <a16:creationId xmlns:a16="http://schemas.microsoft.com/office/drawing/2014/main" id="{252D9029-A76A-41D9-B9D9-D39495EE8964}"/>
                  </a:ext>
                </a:extLst>
              </p:cNvPr>
              <p:cNvSpPr txBox="1">
                <a:spLocks noRot="1" noChangeAspect="1" noMove="1" noResize="1" noEditPoints="1" noAdjustHandles="1" noChangeArrowheads="1" noChangeShapeType="1" noTextEdit="1"/>
              </p:cNvSpPr>
              <p:nvPr/>
            </p:nvSpPr>
            <p:spPr>
              <a:xfrm>
                <a:off x="6019716" y="4653136"/>
                <a:ext cx="2281971" cy="1107996"/>
              </a:xfrm>
              <a:prstGeom prst="rect">
                <a:avLst/>
              </a:prstGeom>
              <a:blipFill>
                <a:blip r:embed="rId7"/>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BAE25D04-D8E9-4C73-B8D8-D8C16FE20A30}"/>
              </a:ext>
            </a:extLst>
          </p:cNvPr>
          <p:cNvSpPr txBox="1"/>
          <p:nvPr/>
        </p:nvSpPr>
        <p:spPr>
          <a:xfrm>
            <a:off x="2051720" y="3584049"/>
            <a:ext cx="800219" cy="338554"/>
          </a:xfrm>
          <a:prstGeom prst="rect">
            <a:avLst/>
          </a:prstGeom>
          <a:noFill/>
        </p:spPr>
        <p:txBody>
          <a:bodyPr wrap="none" rtlCol="0">
            <a:spAutoFit/>
          </a:bodyPr>
          <a:lstStyle/>
          <a:p>
            <a:r>
              <a:rPr lang="ja-JP" altLang="en-US" sz="1600"/>
              <a:t>真の値</a:t>
            </a:r>
            <a:endParaRPr kumimoji="1" lang="ja-JP" altLang="en-US" sz="1600"/>
          </a:p>
        </p:txBody>
      </p:sp>
      <p:sp>
        <p:nvSpPr>
          <p:cNvPr id="12" name="テキスト ボックス 11">
            <a:extLst>
              <a:ext uri="{FF2B5EF4-FFF2-40B4-BE49-F238E27FC236}">
                <a16:creationId xmlns:a16="http://schemas.microsoft.com/office/drawing/2014/main" id="{BE2C9D86-4A68-499E-A324-7CBB7871C22E}"/>
              </a:ext>
            </a:extLst>
          </p:cNvPr>
          <p:cNvSpPr txBox="1"/>
          <p:nvPr/>
        </p:nvSpPr>
        <p:spPr>
          <a:xfrm>
            <a:off x="611560" y="3573016"/>
            <a:ext cx="800219" cy="338554"/>
          </a:xfrm>
          <a:prstGeom prst="rect">
            <a:avLst/>
          </a:prstGeom>
          <a:noFill/>
        </p:spPr>
        <p:txBody>
          <a:bodyPr wrap="none" rtlCol="0">
            <a:spAutoFit/>
          </a:bodyPr>
          <a:lstStyle/>
          <a:p>
            <a:r>
              <a:rPr lang="ja-JP" altLang="en-US" sz="1600"/>
              <a:t>推定値</a:t>
            </a:r>
            <a:endParaRPr kumimoji="1" lang="ja-JP" altLang="en-US" sz="1600"/>
          </a:p>
        </p:txBody>
      </p:sp>
      <p:sp>
        <p:nvSpPr>
          <p:cNvPr id="13" name="テキスト ボックス 12">
            <a:extLst>
              <a:ext uri="{FF2B5EF4-FFF2-40B4-BE49-F238E27FC236}">
                <a16:creationId xmlns:a16="http://schemas.microsoft.com/office/drawing/2014/main" id="{7C106A6B-400D-43B8-A4E1-C68990481BEB}"/>
              </a:ext>
            </a:extLst>
          </p:cNvPr>
          <p:cNvSpPr txBox="1"/>
          <p:nvPr/>
        </p:nvSpPr>
        <p:spPr>
          <a:xfrm>
            <a:off x="179512" y="5877272"/>
            <a:ext cx="3057247" cy="338554"/>
          </a:xfrm>
          <a:prstGeom prst="rect">
            <a:avLst/>
          </a:prstGeom>
          <a:noFill/>
        </p:spPr>
        <p:txBody>
          <a:bodyPr wrap="none" rtlCol="0">
            <a:spAutoFit/>
          </a:bodyPr>
          <a:lstStyle/>
          <a:p>
            <a:r>
              <a:rPr lang="ja-JP" altLang="en-US" sz="1600"/>
              <a:t>推定値と真の値のずれの期待値</a:t>
            </a:r>
            <a:endParaRPr kumimoji="1" lang="ja-JP" altLang="en-US" sz="1600"/>
          </a:p>
        </p:txBody>
      </p:sp>
      <p:sp>
        <p:nvSpPr>
          <p:cNvPr id="14" name="角丸四角形 13">
            <a:extLst>
              <a:ext uri="{FF2B5EF4-FFF2-40B4-BE49-F238E27FC236}">
                <a16:creationId xmlns:a16="http://schemas.microsoft.com/office/drawing/2014/main" id="{31DD136A-09FA-4B46-9F11-BE301E255E86}"/>
              </a:ext>
            </a:extLst>
          </p:cNvPr>
          <p:cNvSpPr/>
          <p:nvPr/>
        </p:nvSpPr>
        <p:spPr>
          <a:xfrm>
            <a:off x="7308304" y="5301208"/>
            <a:ext cx="504056" cy="576064"/>
          </a:xfrm>
          <a:prstGeom prst="roundRect">
            <a:avLst>
              <a:gd name="adj" fmla="val 32471"/>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F4C863BD-2260-4834-8820-C4A92DF95DF2}"/>
              </a:ext>
            </a:extLst>
          </p:cNvPr>
          <p:cNvSpPr txBox="1"/>
          <p:nvPr/>
        </p:nvSpPr>
        <p:spPr>
          <a:xfrm>
            <a:off x="6894925" y="6165304"/>
            <a:ext cx="1330814" cy="461665"/>
          </a:xfrm>
          <a:prstGeom prst="rect">
            <a:avLst/>
          </a:prstGeom>
          <a:noFill/>
        </p:spPr>
        <p:txBody>
          <a:bodyPr wrap="none" rtlCol="0">
            <a:spAutoFit/>
          </a:bodyPr>
          <a:lstStyle/>
          <a:p>
            <a:r>
              <a:rPr kumimoji="1" lang="en-US" altLang="ja-JP" sz="2400" dirty="0"/>
              <a:t>N</a:t>
            </a:r>
            <a:r>
              <a:rPr kumimoji="1" lang="ja-JP" altLang="en-US" sz="2400" dirty="0"/>
              <a:t>依存性</a:t>
            </a:r>
          </a:p>
        </p:txBody>
      </p:sp>
      <p:cxnSp>
        <p:nvCxnSpPr>
          <p:cNvPr id="20" name="直線矢印コネクタ 19">
            <a:extLst>
              <a:ext uri="{FF2B5EF4-FFF2-40B4-BE49-F238E27FC236}">
                <a16:creationId xmlns:a16="http://schemas.microsoft.com/office/drawing/2014/main" id="{B2172E0F-61E5-458B-A5DF-0109253248A0}"/>
              </a:ext>
            </a:extLst>
          </p:cNvPr>
          <p:cNvCxnSpPr>
            <a:stCxn id="18" idx="0"/>
            <a:endCxn id="14" idx="2"/>
          </p:cNvCxnSpPr>
          <p:nvPr/>
        </p:nvCxnSpPr>
        <p:spPr>
          <a:xfrm flipV="1">
            <a:off x="7560332" y="5877272"/>
            <a:ext cx="0"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07FB37-0807-48FA-8D53-C996621631CA}"/>
              </a:ext>
            </a:extLst>
          </p:cNvPr>
          <p:cNvSpPr txBox="1"/>
          <p:nvPr/>
        </p:nvSpPr>
        <p:spPr>
          <a:xfrm>
            <a:off x="3995936" y="6309320"/>
            <a:ext cx="2236510" cy="338554"/>
          </a:xfrm>
          <a:prstGeom prst="rect">
            <a:avLst/>
          </a:prstGeom>
          <a:noFill/>
        </p:spPr>
        <p:txBody>
          <a:bodyPr wrap="none" rtlCol="0">
            <a:spAutoFit/>
          </a:bodyPr>
          <a:lstStyle/>
          <a:p>
            <a:r>
              <a:rPr lang="ja-JP" altLang="en-US" sz="1600" dirty="0"/>
              <a:t>期待値の推定値の分散</a:t>
            </a:r>
            <a:endParaRPr kumimoji="1" lang="ja-JP" altLang="en-US" sz="1600" dirty="0"/>
          </a:p>
        </p:txBody>
      </p:sp>
      <p:cxnSp>
        <p:nvCxnSpPr>
          <p:cNvPr id="24" name="直線矢印コネクタ 23">
            <a:extLst>
              <a:ext uri="{FF2B5EF4-FFF2-40B4-BE49-F238E27FC236}">
                <a16:creationId xmlns:a16="http://schemas.microsoft.com/office/drawing/2014/main" id="{AD0E67CC-608D-494D-887F-91A8E8621E18}"/>
              </a:ext>
            </a:extLst>
          </p:cNvPr>
          <p:cNvCxnSpPr/>
          <p:nvPr/>
        </p:nvCxnSpPr>
        <p:spPr>
          <a:xfrm flipV="1">
            <a:off x="5508104" y="5589240"/>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404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3394EB-D42B-4FA1-A5D8-8984B72C6F97}"/>
              </a:ext>
            </a:extLst>
          </p:cNvPr>
          <p:cNvSpPr>
            <a:spLocks noGrp="1"/>
          </p:cNvSpPr>
          <p:nvPr>
            <p:ph type="body" sz="quarter" idx="10"/>
          </p:nvPr>
        </p:nvSpPr>
        <p:spPr/>
        <p:txBody>
          <a:bodyPr/>
          <a:lstStyle/>
          <a:p>
            <a:r>
              <a:rPr lang="ja-JP" altLang="en-US" dirty="0"/>
              <a:t>期待値の関数</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2E4A5F66-6557-4778-B492-97512D4CF5DB}"/>
                  </a:ext>
                </a:extLst>
              </p:cNvPr>
              <p:cNvSpPr/>
              <p:nvPr/>
            </p:nvSpPr>
            <p:spPr>
              <a:xfrm>
                <a:off x="1907704" y="2132856"/>
                <a:ext cx="4726487" cy="12448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4000" i="1" smtClean="0">
                              <a:latin typeface="Cambria Math" panose="02040503050406030204" pitchFamily="18" charset="0"/>
                              <a:ea typeface="Cambria Math" panose="02040503050406030204" pitchFamily="18" charset="0"/>
                            </a:rPr>
                          </m:ctrlPr>
                        </m:dPr>
                        <m:e>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sSub>
                                <m:sSubPr>
                                  <m:ctrlPr>
                                    <a:rPr lang="en-US" altLang="ja-JP" sz="4000" b="0" i="1" smtClean="0">
                                      <a:latin typeface="Cambria Math" panose="02040503050406030204" pitchFamily="18" charset="0"/>
                                      <a:ea typeface="Cambria Math" panose="02040503050406030204" pitchFamily="18" charset="0"/>
                                    </a:rPr>
                                  </m:ctrlPr>
                                </m:sSubPr>
                                <m:e>
                                  <m:acc>
                                    <m:accPr>
                                      <m:chr m:val="̂"/>
                                      <m:ctrlPr>
                                        <a:rPr lang="en-US" altLang="ja-JP" sz="4000" b="0" i="1" smtClean="0">
                                          <a:latin typeface="Cambria Math" panose="02040503050406030204" pitchFamily="18" charset="0"/>
                                          <a:ea typeface="Cambria Math" panose="02040503050406030204" pitchFamily="18" charset="0"/>
                                        </a:rPr>
                                      </m:ctrlPr>
                                    </m:accPr>
                                    <m:e>
                                      <m:r>
                                        <a:rPr lang="en-US" altLang="ja-JP" sz="4000" b="0" i="1" smtClean="0">
                                          <a:latin typeface="Cambria Math" panose="02040503050406030204" pitchFamily="18" charset="0"/>
                                          <a:ea typeface="Cambria Math" panose="02040503050406030204" pitchFamily="18" charset="0"/>
                                        </a:rPr>
                                        <m:t>𝜇</m:t>
                                      </m:r>
                                    </m:e>
                                  </m:acc>
                                </m:e>
                                <m:sub>
                                  <m:r>
                                    <a:rPr lang="en-US" altLang="ja-JP" sz="4000" b="0" i="1" smtClean="0">
                                      <a:latin typeface="Cambria Math" panose="02040503050406030204" pitchFamily="18" charset="0"/>
                                      <a:ea typeface="Cambria Math" panose="02040503050406030204" pitchFamily="18" charset="0"/>
                                    </a:rPr>
                                    <m:t>𝑁</m:t>
                                  </m:r>
                                </m:sub>
                              </m:sSub>
                            </m:e>
                          </m:d>
                          <m:r>
                            <a:rPr lang="en-US" altLang="ja-JP" sz="4000" i="1">
                              <a:latin typeface="Cambria Math" panose="02040503050406030204" pitchFamily="18" charset="0"/>
                              <a:ea typeface="Cambria Math" panose="02040503050406030204" pitchFamily="18" charset="0"/>
                            </a:rPr>
                            <m:t>−</m:t>
                          </m:r>
                          <m:r>
                            <a:rPr lang="en-US" altLang="ja-JP" sz="4000" i="1">
                              <a:latin typeface="Cambria Math" panose="02040503050406030204" pitchFamily="18" charset="0"/>
                              <a:ea typeface="Cambria Math" panose="02040503050406030204" pitchFamily="18" charset="0"/>
                            </a:rPr>
                            <m:t>𝑔</m:t>
                          </m:r>
                          <m:d>
                            <m:dPr>
                              <m:ctrlPr>
                                <a:rPr lang="en-US" altLang="ja-JP" sz="4000" i="1">
                                  <a:latin typeface="Cambria Math" panose="02040503050406030204" pitchFamily="18" charset="0"/>
                                  <a:ea typeface="Cambria Math" panose="02040503050406030204" pitchFamily="18" charset="0"/>
                                </a:rPr>
                              </m:ctrlPr>
                            </m:dPr>
                            <m:e>
                              <m:r>
                                <a:rPr lang="ja-JP" altLang="en-US" sz="4000" i="1">
                                  <a:latin typeface="Cambria Math" panose="02040503050406030204" pitchFamily="18" charset="0"/>
                                  <a:ea typeface="Cambria Math" panose="02040503050406030204" pitchFamily="18" charset="0"/>
                                </a:rPr>
                                <m:t>𝜇</m:t>
                              </m:r>
                            </m:e>
                          </m:d>
                        </m:e>
                      </m:d>
                      <m:r>
                        <a:rPr lang="en-US" altLang="ja-JP" sz="4000" b="0" i="1" smtClean="0">
                          <a:latin typeface="Cambria Math" panose="02040503050406030204" pitchFamily="18" charset="0"/>
                          <a:ea typeface="Cambria Math" panose="02040503050406030204" pitchFamily="18" charset="0"/>
                        </a:rPr>
                        <m:t>∝</m:t>
                      </m:r>
                      <m:f>
                        <m:fPr>
                          <m:ctrlPr>
                            <a:rPr lang="en-US" altLang="ja-JP" sz="4000" b="0" i="1" smtClean="0">
                              <a:latin typeface="Cambria Math" panose="02040503050406030204" pitchFamily="18" charset="0"/>
                              <a:ea typeface="Cambria Math" panose="02040503050406030204" pitchFamily="18" charset="0"/>
                            </a:rPr>
                          </m:ctrlPr>
                        </m:fPr>
                        <m:num>
                          <m:r>
                            <a:rPr lang="en-US" altLang="ja-JP" sz="4000" b="0" i="1" smtClean="0">
                              <a:latin typeface="Cambria Math" panose="02040503050406030204" pitchFamily="18" charset="0"/>
                              <a:ea typeface="Cambria Math" panose="02040503050406030204" pitchFamily="18" charset="0"/>
                            </a:rPr>
                            <m:t>1</m:t>
                          </m:r>
                        </m:num>
                        <m:den>
                          <m:r>
                            <a:rPr lang="en-US" altLang="ja-JP" sz="4000" b="0" i="1" smtClean="0">
                              <a:latin typeface="Cambria Math" panose="02040503050406030204" pitchFamily="18" charset="0"/>
                              <a:ea typeface="Cambria Math" panose="02040503050406030204" pitchFamily="18" charset="0"/>
                            </a:rPr>
                            <m:t>𝑁</m:t>
                          </m:r>
                        </m:den>
                      </m:f>
                    </m:oMath>
                  </m:oMathPara>
                </a14:m>
                <a:endParaRPr lang="en-US" altLang="ja-JP" sz="4000" dirty="0"/>
              </a:p>
            </p:txBody>
          </p:sp>
        </mc:Choice>
        <mc:Fallback xmlns="">
          <p:sp>
            <p:nvSpPr>
              <p:cNvPr id="3" name="正方形/長方形 2">
                <a:extLst>
                  <a:ext uri="{FF2B5EF4-FFF2-40B4-BE49-F238E27FC236}">
                    <a16:creationId xmlns:a16="http://schemas.microsoft.com/office/drawing/2014/main" id="{2E4A5F66-6557-4778-B492-97512D4CF5DB}"/>
                  </a:ext>
                </a:extLst>
              </p:cNvPr>
              <p:cNvSpPr>
                <a:spLocks noRot="1" noChangeAspect="1" noMove="1" noResize="1" noEditPoints="1" noAdjustHandles="1" noChangeArrowheads="1" noChangeShapeType="1" noTextEdit="1"/>
              </p:cNvSpPr>
              <p:nvPr/>
            </p:nvSpPr>
            <p:spPr>
              <a:xfrm>
                <a:off x="1907704" y="2132856"/>
                <a:ext cx="4726487" cy="12448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677EC07-B0F8-4DD5-976D-7145CE7C9AD4}"/>
                  </a:ext>
                </a:extLst>
              </p:cNvPr>
              <p:cNvSpPr txBox="1"/>
              <p:nvPr/>
            </p:nvSpPr>
            <p:spPr>
              <a:xfrm>
                <a:off x="611560" y="1196752"/>
                <a:ext cx="7416824" cy="954107"/>
              </a:xfrm>
              <a:prstGeom prst="rect">
                <a:avLst/>
              </a:prstGeom>
              <a:noFill/>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𝑁</m:t>
                    </m:r>
                    <m:r>
                      <a:rPr lang="ja-JP" altLang="en-US" sz="2800" i="1">
                        <a:latin typeface="Cambria Math" panose="02040503050406030204" pitchFamily="18" charset="0"/>
                      </a:rPr>
                      <m:t>個</m:t>
                    </m:r>
                  </m:oMath>
                </a14:m>
                <a:r>
                  <a:rPr kumimoji="1" lang="ja-JP" altLang="en-US" sz="2800" dirty="0"/>
                  <a:t>のサンプルから推定した期待値の関数と、真の期待値の関数のずれは</a:t>
                </a:r>
                <a14:m>
                  <m:oMath xmlns:m="http://schemas.openxmlformats.org/officeDocument/2006/math">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𝑁</m:t>
                    </m:r>
                  </m:oMath>
                </a14:m>
                <a:r>
                  <a:rPr kumimoji="1" lang="ja-JP" altLang="en-US" sz="2800" dirty="0"/>
                  <a:t>に比例する</a:t>
                </a:r>
              </a:p>
            </p:txBody>
          </p:sp>
        </mc:Choice>
        <mc:Fallback xmlns="">
          <p:sp>
            <p:nvSpPr>
              <p:cNvPr id="4" name="テキスト ボックス 3">
                <a:extLst>
                  <a:ext uri="{FF2B5EF4-FFF2-40B4-BE49-F238E27FC236}">
                    <a16:creationId xmlns:a16="http://schemas.microsoft.com/office/drawing/2014/main" id="{5677EC07-B0F8-4DD5-976D-7145CE7C9AD4}"/>
                  </a:ext>
                </a:extLst>
              </p:cNvPr>
              <p:cNvSpPr txBox="1">
                <a:spLocks noRot="1" noChangeAspect="1" noMove="1" noResize="1" noEditPoints="1" noAdjustHandles="1" noChangeArrowheads="1" noChangeShapeType="1" noTextEdit="1"/>
              </p:cNvSpPr>
              <p:nvPr/>
            </p:nvSpPr>
            <p:spPr>
              <a:xfrm>
                <a:off x="611560" y="1196752"/>
                <a:ext cx="7416824" cy="954107"/>
              </a:xfrm>
              <a:prstGeom prst="rect">
                <a:avLst/>
              </a:prstGeom>
              <a:blipFill>
                <a:blip r:embed="rId3"/>
                <a:stretch>
                  <a:fillRect l="-1643" t="-7643" r="-6491" b="-14650"/>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3D39E03-E2D8-4322-B649-A3F476F4592B}"/>
              </a:ext>
            </a:extLst>
          </p:cNvPr>
          <p:cNvSpPr txBox="1"/>
          <p:nvPr/>
        </p:nvSpPr>
        <p:spPr>
          <a:xfrm>
            <a:off x="4804906" y="3501008"/>
            <a:ext cx="4334841" cy="523220"/>
          </a:xfrm>
          <a:prstGeom prst="rect">
            <a:avLst/>
          </a:prstGeom>
          <a:noFill/>
        </p:spPr>
        <p:txBody>
          <a:bodyPr wrap="none" rtlCol="0">
            <a:spAutoFit/>
          </a:bodyPr>
          <a:lstStyle/>
          <a:p>
            <a:r>
              <a:rPr kumimoji="1" lang="ja-JP" altLang="en-US" sz="2800" dirty="0"/>
              <a:t>これを</a:t>
            </a:r>
            <a:r>
              <a:rPr kumimoji="1" lang="en-US" altLang="ja-JP" sz="2800" dirty="0">
                <a:solidFill>
                  <a:srgbClr val="FF0000"/>
                </a:solidFill>
              </a:rPr>
              <a:t>1/N</a:t>
            </a:r>
            <a:r>
              <a:rPr kumimoji="1" lang="ja-JP" altLang="en-US" sz="2800" dirty="0">
                <a:solidFill>
                  <a:srgbClr val="FF0000"/>
                </a:solidFill>
              </a:rPr>
              <a:t>バイアス</a:t>
            </a:r>
            <a:r>
              <a:rPr kumimoji="1" lang="ja-JP" altLang="en-US" sz="2800" dirty="0"/>
              <a:t>と呼ぶ</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8331083-6E7B-4171-893B-1D8F5EF9C903}"/>
                  </a:ext>
                </a:extLst>
              </p:cNvPr>
              <p:cNvSpPr/>
              <p:nvPr/>
            </p:nvSpPr>
            <p:spPr>
              <a:xfrm>
                <a:off x="1979712" y="4725144"/>
                <a:ext cx="3797899" cy="8310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400" i="1" smtClean="0">
                              <a:latin typeface="Cambria Math" panose="02040503050406030204" pitchFamily="18" charset="0"/>
                              <a:ea typeface="Cambria Math" panose="02040503050406030204" pitchFamily="18" charset="0"/>
                            </a:rPr>
                          </m:ctrlPr>
                        </m:dPr>
                        <m:e>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acc>
                                    <m:accPr>
                                      <m:chr m:val="̂"/>
                                      <m:ctrlPr>
                                        <a:rPr lang="en-US" altLang="ja-JP" sz="2400" b="0" i="1" smtClean="0">
                                          <a:latin typeface="Cambria Math" panose="02040503050406030204" pitchFamily="18" charset="0"/>
                                          <a:ea typeface="Cambria Math" panose="02040503050406030204" pitchFamily="18" charset="0"/>
                                        </a:rPr>
                                      </m:ctrlPr>
                                    </m:accPr>
                                    <m:e>
                                      <m:r>
                                        <a:rPr lang="en-US" altLang="ja-JP" sz="2400" b="0" i="1" smtClean="0">
                                          <a:latin typeface="Cambria Math" panose="02040503050406030204" pitchFamily="18" charset="0"/>
                                          <a:ea typeface="Cambria Math" panose="02040503050406030204" pitchFamily="18" charset="0"/>
                                        </a:rPr>
                                        <m:t>𝜇</m:t>
                                      </m:r>
                                    </m:e>
                                  </m:acc>
                                </m:e>
                                <m:sub>
                                  <m:r>
                                    <a:rPr lang="en-US" altLang="ja-JP" sz="2400" b="0" i="1" smtClean="0">
                                      <a:latin typeface="Cambria Math" panose="02040503050406030204" pitchFamily="18" charset="0"/>
                                      <a:ea typeface="Cambria Math" panose="02040503050406030204" pitchFamily="18" charset="0"/>
                                    </a:rPr>
                                    <m:t>𝑁</m:t>
                                  </m:r>
                                </m:sub>
                              </m:sSub>
                            </m:e>
                          </m:d>
                          <m:r>
                            <a:rPr lang="en-US" altLang="ja-JP" sz="2400" i="1">
                              <a:latin typeface="Cambria Math" panose="02040503050406030204" pitchFamily="18" charset="0"/>
                              <a:ea typeface="Cambria Math" panose="02040503050406030204" pitchFamily="18" charset="0"/>
                            </a:rPr>
                            <m:t>−</m:t>
                          </m:r>
                          <m:r>
                            <a:rPr lang="en-US" altLang="ja-JP" sz="2400" i="1">
                              <a:latin typeface="Cambria Math" panose="02040503050406030204" pitchFamily="18" charset="0"/>
                              <a:ea typeface="Cambria Math" panose="02040503050406030204" pitchFamily="18" charset="0"/>
                            </a:rPr>
                            <m:t>𝑔</m:t>
                          </m:r>
                          <m:d>
                            <m:dPr>
                              <m:ctrlPr>
                                <a:rPr lang="en-US" altLang="ja-JP" sz="2400" i="1">
                                  <a:latin typeface="Cambria Math" panose="02040503050406030204" pitchFamily="18" charset="0"/>
                                  <a:ea typeface="Cambria Math" panose="02040503050406030204" pitchFamily="18" charset="0"/>
                                </a:rPr>
                              </m:ctrlPr>
                            </m:dPr>
                            <m:e>
                              <m:r>
                                <a:rPr lang="ja-JP" altLang="en-US" sz="2400" i="1">
                                  <a:latin typeface="Cambria Math" panose="02040503050406030204" pitchFamily="18" charset="0"/>
                                  <a:ea typeface="Cambria Math" panose="02040503050406030204" pitchFamily="18" charset="0"/>
                                </a:rPr>
                                <m:t>𝜇</m:t>
                              </m:r>
                            </m:e>
                          </m:d>
                        </m:e>
                      </m:d>
                      <m:r>
                        <a:rPr lang="en-US" altLang="ja-JP" sz="2400" b="0" i="1" smtClean="0">
                          <a:latin typeface="Cambria Math" panose="02040503050406030204" pitchFamily="18" charset="0"/>
                          <a:ea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𝑔</m:t>
                          </m:r>
                          <m:r>
                            <a:rPr lang="en-US" altLang="ja-JP" sz="2400" i="1">
                              <a:latin typeface="Cambria Math" panose="02040503050406030204" pitchFamily="18" charset="0"/>
                            </a:rPr>
                            <m:t>′′(</m:t>
                          </m:r>
                          <m:r>
                            <a:rPr lang="ja-JP" altLang="en-US" sz="2400" i="1">
                              <a:latin typeface="Cambria Math" panose="02040503050406030204" pitchFamily="18" charset="0"/>
                            </a:rPr>
                            <m:t>𝜇</m:t>
                          </m:r>
                          <m:r>
                            <a:rPr lang="en-US" altLang="ja-JP" sz="2400" i="1">
                              <a:latin typeface="Cambria Math" panose="02040503050406030204" pitchFamily="18" charset="0"/>
                            </a:rPr>
                            <m:t>)</m:t>
                          </m:r>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𝜎</m:t>
                              </m:r>
                            </m:e>
                            <m:sup>
                              <m:r>
                                <a:rPr lang="en-US" altLang="ja-JP" sz="2400" i="1">
                                  <a:latin typeface="Cambria Math" panose="02040503050406030204" pitchFamily="18" charset="0"/>
                                </a:rPr>
                                <m:t>2</m:t>
                              </m:r>
                            </m:sup>
                          </m:sSup>
                        </m:num>
                        <m:den>
                          <m:r>
                            <a:rPr lang="en-US" altLang="ja-JP" sz="2400" i="1">
                              <a:latin typeface="Cambria Math" panose="02040503050406030204" pitchFamily="18" charset="0"/>
                            </a:rPr>
                            <m:t>2</m:t>
                          </m:r>
                          <m:r>
                            <a:rPr lang="en-US" altLang="ja-JP" sz="2400" i="1">
                              <a:latin typeface="Cambria Math" panose="02040503050406030204" pitchFamily="18" charset="0"/>
                            </a:rPr>
                            <m:t>𝑁</m:t>
                          </m:r>
                        </m:den>
                      </m:f>
                    </m:oMath>
                  </m:oMathPara>
                </a14:m>
                <a:endParaRPr lang="ja-JP" altLang="en-US" sz="2400" dirty="0"/>
              </a:p>
            </p:txBody>
          </p:sp>
        </mc:Choice>
        <mc:Fallback xmlns="">
          <p:sp>
            <p:nvSpPr>
              <p:cNvPr id="7" name="正方形/長方形 6">
                <a:extLst>
                  <a:ext uri="{FF2B5EF4-FFF2-40B4-BE49-F238E27FC236}">
                    <a16:creationId xmlns:a16="http://schemas.microsoft.com/office/drawing/2014/main" id="{E8331083-6E7B-4171-893B-1D8F5EF9C903}"/>
                  </a:ext>
                </a:extLst>
              </p:cNvPr>
              <p:cNvSpPr>
                <a:spLocks noRot="1" noChangeAspect="1" noMove="1" noResize="1" noEditPoints="1" noAdjustHandles="1" noChangeArrowheads="1" noChangeShapeType="1" noTextEdit="1"/>
              </p:cNvSpPr>
              <p:nvPr/>
            </p:nvSpPr>
            <p:spPr>
              <a:xfrm>
                <a:off x="1979712" y="4725144"/>
                <a:ext cx="3797899" cy="83106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FD177AB-4547-4DBB-8A49-826B3FF98A4E}"/>
                  </a:ext>
                </a:extLst>
              </p:cNvPr>
              <p:cNvSpPr txBox="1"/>
              <p:nvPr/>
            </p:nvSpPr>
            <p:spPr>
              <a:xfrm>
                <a:off x="251520" y="4293096"/>
                <a:ext cx="7797904" cy="400110"/>
              </a:xfrm>
              <a:prstGeom prst="rect">
                <a:avLst/>
              </a:prstGeom>
              <a:noFill/>
            </p:spPr>
            <p:txBody>
              <a:bodyPr wrap="none" rtlCol="0">
                <a:spAutoFit/>
              </a:bodyPr>
              <a:lstStyle/>
              <a:p>
                <a:r>
                  <a:rPr kumimoji="1" lang="ja-JP" altLang="en-US" sz="2000" dirty="0"/>
                  <a:t>関数</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oMath>
                </a14:m>
                <a:r>
                  <a:rPr kumimoji="1" lang="ja-JP" altLang="en-US" sz="2000" b="0" dirty="0"/>
                  <a:t>の二階微分がゼロ</a:t>
                </a:r>
                <a:r>
                  <a:rPr kumimoji="1" lang="en-US" altLang="ja-JP" sz="2000" b="0" dirty="0"/>
                  <a:t>(</a:t>
                </a:r>
                <a:r>
                  <a:rPr kumimoji="1" lang="ja-JP" altLang="en-US" sz="2000" b="0" dirty="0"/>
                  <a:t>線形</a:t>
                </a:r>
                <a:r>
                  <a:rPr kumimoji="1" lang="en-US" altLang="ja-JP" sz="2000" b="0" dirty="0"/>
                  <a:t>)</a:t>
                </a:r>
                <a:r>
                  <a:rPr kumimoji="1" lang="ja-JP" altLang="en-US" sz="2000" b="0" dirty="0"/>
                  <a:t>である場合はバイアスは生じない</a:t>
                </a:r>
                <a:endParaRPr kumimoji="1" lang="en-US" altLang="ja-JP" sz="2000" b="0" dirty="0"/>
              </a:p>
            </p:txBody>
          </p:sp>
        </mc:Choice>
        <mc:Fallback xmlns="">
          <p:sp>
            <p:nvSpPr>
              <p:cNvPr id="10" name="テキスト ボックス 9">
                <a:extLst>
                  <a:ext uri="{FF2B5EF4-FFF2-40B4-BE49-F238E27FC236}">
                    <a16:creationId xmlns:a16="http://schemas.microsoft.com/office/drawing/2014/main" id="{0FD177AB-4547-4DBB-8A49-826B3FF98A4E}"/>
                  </a:ext>
                </a:extLst>
              </p:cNvPr>
              <p:cNvSpPr txBox="1">
                <a:spLocks noRot="1" noChangeAspect="1" noMove="1" noResize="1" noEditPoints="1" noAdjustHandles="1" noChangeArrowheads="1" noChangeShapeType="1" noTextEdit="1"/>
              </p:cNvSpPr>
              <p:nvPr/>
            </p:nvSpPr>
            <p:spPr>
              <a:xfrm>
                <a:off x="251520" y="4293096"/>
                <a:ext cx="7797904" cy="400110"/>
              </a:xfrm>
              <a:prstGeom prst="rect">
                <a:avLst/>
              </a:prstGeom>
              <a:blipFill>
                <a:blip r:embed="rId5"/>
                <a:stretch>
                  <a:fillRect l="-782" t="-10606" r="-15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0BFD35C-13DB-4E49-8948-B4E9D6314643}"/>
                  </a:ext>
                </a:extLst>
              </p:cNvPr>
              <p:cNvSpPr txBox="1"/>
              <p:nvPr/>
            </p:nvSpPr>
            <p:spPr>
              <a:xfrm>
                <a:off x="323528" y="5733256"/>
                <a:ext cx="2464264" cy="400110"/>
              </a:xfrm>
              <a:prstGeom prst="rect">
                <a:avLst/>
              </a:prstGeom>
              <a:noFill/>
            </p:spPr>
            <p:txBody>
              <a:bodyPr wrap="none" rtlCol="0">
                <a:spAutoFit/>
              </a:bodyPr>
              <a:lstStyle/>
              <a:p>
                <a:r>
                  <a:rPr lang="ja-JP" altLang="en-US" sz="2000" dirty="0"/>
                  <a:t>特に</a:t>
                </a:r>
                <a14:m>
                  <m:oMath xmlns:m="http://schemas.openxmlformats.org/officeDocument/2006/math">
                    <m:r>
                      <a:rPr kumimoji="1" lang="en-US" altLang="ja-JP" sz="2000" b="0" i="1" smtClean="0">
                        <a:latin typeface="Cambria Math" panose="02040503050406030204" pitchFamily="18" charset="0"/>
                      </a:rPr>
                      <m:t>𝑔</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𝑥</m:t>
                    </m:r>
                  </m:oMath>
                </a14:m>
                <a:r>
                  <a:rPr kumimoji="1" lang="ja-JP" altLang="en-US" sz="2000" b="0" dirty="0"/>
                  <a:t>の場合</a:t>
                </a:r>
                <a:endParaRPr kumimoji="1" lang="en-US" altLang="ja-JP" sz="2000" b="0" dirty="0"/>
              </a:p>
            </p:txBody>
          </p:sp>
        </mc:Choice>
        <mc:Fallback xmlns="">
          <p:sp>
            <p:nvSpPr>
              <p:cNvPr id="11" name="テキスト ボックス 10">
                <a:extLst>
                  <a:ext uri="{FF2B5EF4-FFF2-40B4-BE49-F238E27FC236}">
                    <a16:creationId xmlns:a16="http://schemas.microsoft.com/office/drawing/2014/main" id="{F0BFD35C-13DB-4E49-8948-B4E9D6314643}"/>
                  </a:ext>
                </a:extLst>
              </p:cNvPr>
              <p:cNvSpPr txBox="1">
                <a:spLocks noRot="1" noChangeAspect="1" noMove="1" noResize="1" noEditPoints="1" noAdjustHandles="1" noChangeArrowheads="1" noChangeShapeType="1" noTextEdit="1"/>
              </p:cNvSpPr>
              <p:nvPr/>
            </p:nvSpPr>
            <p:spPr>
              <a:xfrm>
                <a:off x="323528" y="5733256"/>
                <a:ext cx="2464264" cy="400110"/>
              </a:xfrm>
              <a:prstGeom prst="rect">
                <a:avLst/>
              </a:prstGeom>
              <a:blipFill>
                <a:blip r:embed="rId6"/>
                <a:stretch>
                  <a:fillRect l="-2475" t="-10606" r="-1733"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74F5A08-DD90-4513-B88E-3E269E3C478E}"/>
                  </a:ext>
                </a:extLst>
              </p:cNvPr>
              <p:cNvSpPr txBox="1"/>
              <p:nvPr/>
            </p:nvSpPr>
            <p:spPr>
              <a:xfrm>
                <a:off x="2987824" y="6165304"/>
                <a:ext cx="16528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ea typeface="Cambria Math" panose="02040503050406030204" pitchFamily="18" charset="0"/>
                            </a:rPr>
                          </m:ctrlPr>
                        </m:dPr>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𝜇</m:t>
                      </m:r>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474F5A08-DD90-4513-B88E-3E269E3C478E}"/>
                  </a:ext>
                </a:extLst>
              </p:cNvPr>
              <p:cNvSpPr txBox="1">
                <a:spLocks noRot="1" noChangeAspect="1" noMove="1" noResize="1" noEditPoints="1" noAdjustHandles="1" noChangeArrowheads="1" noChangeShapeType="1" noTextEdit="1"/>
              </p:cNvSpPr>
              <p:nvPr/>
            </p:nvSpPr>
            <p:spPr>
              <a:xfrm>
                <a:off x="2987824" y="6165304"/>
                <a:ext cx="1652888" cy="49244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615428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D559DFB-F42F-4CA9-8E7F-25A943006F9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7FFF9FC-F3B3-4DAF-92F3-0E535194EAD4}"/>
                  </a:ext>
                </a:extLst>
              </p:cNvPr>
              <p:cNvSpPr txBox="1"/>
              <p:nvPr/>
            </p:nvSpPr>
            <p:spPr>
              <a:xfrm>
                <a:off x="395536" y="1268760"/>
                <a:ext cx="7672613" cy="465448"/>
              </a:xfrm>
              <a:prstGeom prst="rect">
                <a:avLst/>
              </a:prstGeom>
              <a:noFill/>
            </p:spPr>
            <p:txBody>
              <a:bodyPr wrap="none" rtlCol="0">
                <a:spAutoFit/>
              </a:bodyPr>
              <a:lstStyle/>
              <a:p>
                <a:r>
                  <a:rPr kumimoji="1" lang="ja-JP" altLang="en-US" sz="2400" dirty="0"/>
                  <a:t>平均</a:t>
                </a:r>
                <a:r>
                  <a:rPr kumimoji="1" lang="en-US" altLang="ja-JP" sz="2400" dirty="0"/>
                  <a:t>0</a:t>
                </a:r>
                <a:r>
                  <a:rPr kumimoji="1" lang="ja-JP" altLang="en-US" sz="2400" dirty="0"/>
                  <a:t>、分散</a:t>
                </a:r>
                <a14:m>
                  <m:oMath xmlns:m="http://schemas.openxmlformats.org/officeDocument/2006/math">
                    <m:sSup>
                      <m:sSupPr>
                        <m:ctrlPr>
                          <a:rPr kumimoji="1" lang="en-US" altLang="ja-JP" sz="2400" i="1" smtClean="0">
                            <a:latin typeface="Cambria Math" panose="02040503050406030204" pitchFamily="18" charset="0"/>
                          </a:rPr>
                        </m:ctrlPr>
                      </m:sSupPr>
                      <m:e>
                        <m:r>
                          <a:rPr kumimoji="1" lang="ja-JP" altLang="en-US" sz="2400" i="1" smtClean="0">
                            <a:latin typeface="Cambria Math" panose="02040503050406030204" pitchFamily="18" charset="0"/>
                          </a:rPr>
                          <m:t>𝜎</m:t>
                        </m:r>
                      </m:e>
                      <m:sup>
                        <m:r>
                          <a:rPr kumimoji="1" lang="en-US" altLang="ja-JP" sz="2400" b="0" i="1" smtClean="0">
                            <a:latin typeface="Cambria Math" panose="02040503050406030204" pitchFamily="18" charset="0"/>
                          </a:rPr>
                          <m:t>2</m:t>
                        </m:r>
                      </m:sup>
                    </m:sSup>
                    <m:r>
                      <a:rPr lang="ja-JP" altLang="en-US" sz="2400" i="1">
                        <a:latin typeface="Cambria Math" panose="02040503050406030204" pitchFamily="18" charset="0"/>
                      </a:rPr>
                      <m:t>の</m:t>
                    </m:r>
                    <m:r>
                      <a:rPr lang="ja-JP" altLang="en-US" sz="2400" i="1" smtClean="0">
                        <a:latin typeface="Cambria Math" panose="02040503050406030204" pitchFamily="18" charset="0"/>
                      </a:rPr>
                      <m:t>ガウス</m:t>
                    </m:r>
                  </m:oMath>
                </a14:m>
                <a:r>
                  <a:rPr kumimoji="1" lang="ja-JP" altLang="en-US" sz="2400" dirty="0"/>
                  <a:t>分布に従う確率変数</a:t>
                </a:r>
                <a:r>
                  <a:rPr kumimoji="1" lang="en-US" altLang="ja-JP" sz="2400" dirty="0"/>
                  <a:t>X</a:t>
                </a:r>
                <a:r>
                  <a:rPr kumimoji="1" lang="ja-JP" altLang="en-US" sz="2400" dirty="0"/>
                  <a:t>を考える</a:t>
                </a:r>
              </a:p>
            </p:txBody>
          </p:sp>
        </mc:Choice>
        <mc:Fallback xmlns="">
          <p:sp>
            <p:nvSpPr>
              <p:cNvPr id="3" name="テキスト ボックス 2">
                <a:extLst>
                  <a:ext uri="{FF2B5EF4-FFF2-40B4-BE49-F238E27FC236}">
                    <a16:creationId xmlns:a16="http://schemas.microsoft.com/office/drawing/2014/main" id="{47FFF9FC-F3B3-4DAF-92F3-0E535194EAD4}"/>
                  </a:ext>
                </a:extLst>
              </p:cNvPr>
              <p:cNvSpPr txBox="1">
                <a:spLocks noRot="1" noChangeAspect="1" noMove="1" noResize="1" noEditPoints="1" noAdjustHandles="1" noChangeArrowheads="1" noChangeShapeType="1" noTextEdit="1"/>
              </p:cNvSpPr>
              <p:nvPr/>
            </p:nvSpPr>
            <p:spPr>
              <a:xfrm>
                <a:off x="395536" y="1268760"/>
                <a:ext cx="7672613" cy="465448"/>
              </a:xfrm>
              <a:prstGeom prst="rect">
                <a:avLst/>
              </a:prstGeom>
              <a:blipFill>
                <a:blip r:embed="rId2"/>
                <a:stretch>
                  <a:fillRect l="-1271" t="-13158" r="-159"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5D9D7CF-7CBC-4BDC-A1B1-9F02C18C3B8A}"/>
                  </a:ext>
                </a:extLst>
              </p:cNvPr>
              <p:cNvSpPr txBox="1"/>
              <p:nvPr/>
            </p:nvSpPr>
            <p:spPr>
              <a:xfrm>
                <a:off x="1763688" y="2060848"/>
                <a:ext cx="2339358"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2</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2</m:t>
                          </m:r>
                        </m:sup>
                      </m:sSup>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75D9D7CF-7CBC-4BDC-A1B1-9F02C18C3B8A}"/>
                  </a:ext>
                </a:extLst>
              </p:cNvPr>
              <p:cNvSpPr txBox="1">
                <a:spLocks noRot="1" noChangeAspect="1" noMove="1" noResize="1" noEditPoints="1" noAdjustHandles="1" noChangeArrowheads="1" noChangeShapeType="1" noTextEdit="1"/>
              </p:cNvSpPr>
              <p:nvPr/>
            </p:nvSpPr>
            <p:spPr>
              <a:xfrm>
                <a:off x="1763688" y="2060848"/>
                <a:ext cx="2339358" cy="68903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22CD152-D080-4DB3-913E-44F2862D0764}"/>
                  </a:ext>
                </a:extLst>
              </p:cNvPr>
              <p:cNvSpPr txBox="1"/>
              <p:nvPr/>
            </p:nvSpPr>
            <p:spPr>
              <a:xfrm>
                <a:off x="1763688" y="2924944"/>
                <a:ext cx="2623090" cy="6890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sSup>
                            <m:sSupPr>
                              <m:ctrlPr>
                                <a:rPr kumimoji="1" lang="en-US" altLang="ja-JP" sz="4000" i="1" smtClean="0">
                                  <a:latin typeface="Cambria Math" panose="02040503050406030204" pitchFamily="18" charset="0"/>
                                </a:rPr>
                              </m:ctrlPr>
                            </m:sSupPr>
                            <m:e>
                              <m:acc>
                                <m:accPr>
                                  <m:chr m:val="̂"/>
                                  <m:ctrlPr>
                                    <a:rPr kumimoji="1" lang="en-US" altLang="ja-JP" sz="400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p>
                              <m:r>
                                <a:rPr kumimoji="1" lang="en-US" altLang="ja-JP" sz="4000" b="0" i="1" smtClean="0">
                                  <a:latin typeface="Cambria Math" panose="02040503050406030204" pitchFamily="18" charset="0"/>
                                </a:rPr>
                                <m:t>4</m:t>
                              </m:r>
                            </m:sup>
                          </m:sSup>
                        </m:e>
                      </m:d>
                      <m:r>
                        <a:rPr kumimoji="1" lang="en-US" altLang="ja-JP" sz="4000" b="0" i="1" smtClean="0">
                          <a:latin typeface="Cambria Math" panose="02040503050406030204" pitchFamily="18" charset="0"/>
                        </a:rPr>
                        <m:t>=</m:t>
                      </m:r>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3</m:t>
                          </m:r>
                          <m:r>
                            <a:rPr kumimoji="1" lang="ja-JP" altLang="en-US" sz="4000" b="0" i="1" smtClean="0">
                              <a:latin typeface="Cambria Math" panose="02040503050406030204" pitchFamily="18" charset="0"/>
                            </a:rPr>
                            <m:t>𝜎</m:t>
                          </m:r>
                        </m:e>
                        <m:sup>
                          <m:r>
                            <a:rPr kumimoji="1" lang="en-US" altLang="ja-JP" sz="4000" b="0" i="1" smtClean="0">
                              <a:latin typeface="Cambria Math" panose="02040503050406030204" pitchFamily="18" charset="0"/>
                            </a:rPr>
                            <m:t>4</m:t>
                          </m:r>
                        </m:sup>
                      </m:sSup>
                    </m:oMath>
                  </m:oMathPara>
                </a14:m>
                <a:endParaRPr kumimoji="1" lang="ja-JP" altLang="en-US" sz="4000" dirty="0"/>
              </a:p>
            </p:txBody>
          </p:sp>
        </mc:Choice>
        <mc:Fallback xmlns="">
          <p:sp>
            <p:nvSpPr>
              <p:cNvPr id="5" name="テキスト ボックス 4">
                <a:extLst>
                  <a:ext uri="{FF2B5EF4-FFF2-40B4-BE49-F238E27FC236}">
                    <a16:creationId xmlns:a16="http://schemas.microsoft.com/office/drawing/2014/main" id="{322CD152-D080-4DB3-913E-44F2862D0764}"/>
                  </a:ext>
                </a:extLst>
              </p:cNvPr>
              <p:cNvSpPr txBox="1">
                <a:spLocks noRot="1" noChangeAspect="1" noMove="1" noResize="1" noEditPoints="1" noAdjustHandles="1" noChangeArrowheads="1" noChangeShapeType="1" noTextEdit="1"/>
              </p:cNvSpPr>
              <p:nvPr/>
            </p:nvSpPr>
            <p:spPr>
              <a:xfrm>
                <a:off x="1763688" y="2924944"/>
                <a:ext cx="2623090" cy="68903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BD820D-FB75-4F2A-9980-D8EE35411D1C}"/>
              </a:ext>
            </a:extLst>
          </p:cNvPr>
          <p:cNvSpPr txBox="1"/>
          <p:nvPr/>
        </p:nvSpPr>
        <p:spPr>
          <a:xfrm>
            <a:off x="4860032" y="2132856"/>
            <a:ext cx="2898550" cy="523220"/>
          </a:xfrm>
          <a:prstGeom prst="rect">
            <a:avLst/>
          </a:prstGeom>
          <a:noFill/>
        </p:spPr>
        <p:txBody>
          <a:bodyPr wrap="none" rtlCol="0">
            <a:spAutoFit/>
          </a:bodyPr>
          <a:lstStyle/>
          <a:p>
            <a:r>
              <a:rPr kumimoji="1" lang="en-US" altLang="ja-JP" sz="2800" dirty="0"/>
              <a:t>2</a:t>
            </a:r>
            <a:r>
              <a:rPr kumimoji="1" lang="ja-JP" altLang="en-US" sz="2800" dirty="0"/>
              <a:t>次のモーメント</a:t>
            </a:r>
          </a:p>
        </p:txBody>
      </p:sp>
      <p:sp>
        <p:nvSpPr>
          <p:cNvPr id="7" name="テキスト ボックス 6">
            <a:extLst>
              <a:ext uri="{FF2B5EF4-FFF2-40B4-BE49-F238E27FC236}">
                <a16:creationId xmlns:a16="http://schemas.microsoft.com/office/drawing/2014/main" id="{B539D72A-C990-47B1-9D9F-9C359A8E6B94}"/>
              </a:ext>
            </a:extLst>
          </p:cNvPr>
          <p:cNvSpPr txBox="1"/>
          <p:nvPr/>
        </p:nvSpPr>
        <p:spPr>
          <a:xfrm>
            <a:off x="4860032" y="2924944"/>
            <a:ext cx="2898550" cy="523220"/>
          </a:xfrm>
          <a:prstGeom prst="rect">
            <a:avLst/>
          </a:prstGeom>
          <a:noFill/>
        </p:spPr>
        <p:txBody>
          <a:bodyPr wrap="none" rtlCol="0">
            <a:spAutoFit/>
          </a:bodyPr>
          <a:lstStyle/>
          <a:p>
            <a:r>
              <a:rPr kumimoji="1" lang="en-US" altLang="ja-JP" sz="2800" dirty="0"/>
              <a:t>4</a:t>
            </a:r>
            <a:r>
              <a:rPr kumimoji="1" lang="ja-JP" altLang="en-US" sz="2800" dirty="0"/>
              <a:t>次のモーメント</a:t>
            </a:r>
          </a:p>
        </p:txBody>
      </p:sp>
      <p:sp>
        <p:nvSpPr>
          <p:cNvPr id="8" name="テキスト ボックス 7">
            <a:extLst>
              <a:ext uri="{FF2B5EF4-FFF2-40B4-BE49-F238E27FC236}">
                <a16:creationId xmlns:a16="http://schemas.microsoft.com/office/drawing/2014/main" id="{507D09B6-6967-4AAD-8D68-5E1253DE9C3F}"/>
              </a:ext>
            </a:extLst>
          </p:cNvPr>
          <p:cNvSpPr txBox="1"/>
          <p:nvPr/>
        </p:nvSpPr>
        <p:spPr>
          <a:xfrm>
            <a:off x="323528" y="3861048"/>
            <a:ext cx="8222123" cy="461665"/>
          </a:xfrm>
          <a:prstGeom prst="rect">
            <a:avLst/>
          </a:prstGeom>
          <a:noFill/>
        </p:spPr>
        <p:txBody>
          <a:bodyPr wrap="none" rtlCol="0">
            <a:spAutoFit/>
          </a:bodyPr>
          <a:lstStyle/>
          <a:p>
            <a:r>
              <a:rPr kumimoji="1" lang="en-US" altLang="ja-JP" sz="2400"/>
              <a:t>4</a:t>
            </a:r>
            <a:r>
              <a:rPr kumimoji="1" lang="ja-JP" altLang="en-US" sz="2400"/>
              <a:t>次と</a:t>
            </a:r>
            <a:r>
              <a:rPr kumimoji="1" lang="en-US" altLang="ja-JP" sz="2400"/>
              <a:t>2</a:t>
            </a:r>
            <a:r>
              <a:rPr kumimoji="1" lang="ja-JP" altLang="en-US" sz="2400"/>
              <a:t>次のモーメントの比を取ると、分散依存性が消える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F478104A-EBD2-4AB8-9658-B94AE3168233}"/>
                  </a:ext>
                </a:extLst>
              </p:cNvPr>
              <p:cNvSpPr/>
              <p:nvPr/>
            </p:nvSpPr>
            <p:spPr>
              <a:xfrm>
                <a:off x="1907704" y="4437112"/>
                <a:ext cx="2250552" cy="15216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3600" i="1" smtClean="0">
                              <a:latin typeface="Cambria Math" panose="02040503050406030204" pitchFamily="18" charset="0"/>
                            </a:rPr>
                          </m:ctrlPr>
                        </m:fPr>
                        <m:num>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4</m:t>
                                  </m:r>
                                </m:sup>
                              </m:sSup>
                            </m:e>
                          </m:d>
                        </m:num>
                        <m:den>
                          <m:sSup>
                            <m:sSupPr>
                              <m:ctrlPr>
                                <a:rPr lang="en-US" altLang="ja-JP" sz="3600" i="1">
                                  <a:latin typeface="Cambria Math" panose="02040503050406030204" pitchFamily="18" charset="0"/>
                                </a:rPr>
                              </m:ctrlPr>
                            </m:sSupPr>
                            <m:e>
                              <m:d>
                                <m:dPr>
                                  <m:begChr m:val="⟨"/>
                                  <m:endChr m:val="⟩"/>
                                  <m:ctrlPr>
                                    <a:rPr lang="en-US" altLang="ja-JP" sz="3600" i="1">
                                      <a:latin typeface="Cambria Math" panose="02040503050406030204" pitchFamily="18" charset="0"/>
                                    </a:rPr>
                                  </m:ctrlPr>
                                </m:dPr>
                                <m:e>
                                  <m:sSup>
                                    <m:sSupPr>
                                      <m:ctrlPr>
                                        <a:rPr lang="en-US" altLang="ja-JP" sz="3600" i="1">
                                          <a:latin typeface="Cambria Math" panose="02040503050406030204" pitchFamily="18" charset="0"/>
                                        </a:rPr>
                                      </m:ctrlPr>
                                    </m:sSupPr>
                                    <m:e>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e>
                                    <m:sup>
                                      <m:r>
                                        <a:rPr lang="en-US" altLang="ja-JP" sz="3600" i="1">
                                          <a:latin typeface="Cambria Math" panose="02040503050406030204" pitchFamily="18" charset="0"/>
                                        </a:rPr>
                                        <m:t>2</m:t>
                                      </m:r>
                                    </m:sup>
                                  </m:sSup>
                                </m:e>
                              </m:d>
                            </m:e>
                            <m:sup>
                              <m:r>
                                <a:rPr lang="en-US" altLang="ja-JP" sz="3600" i="1">
                                  <a:latin typeface="Cambria Math" panose="02040503050406030204" pitchFamily="18" charset="0"/>
                                </a:rPr>
                                <m:t>2</m:t>
                              </m:r>
                            </m:sup>
                          </m:sSup>
                        </m:den>
                      </m:f>
                      <m:r>
                        <a:rPr lang="en-US" altLang="ja-JP" sz="3600" b="0" i="1" smtClean="0">
                          <a:latin typeface="Cambria Math" panose="02040503050406030204" pitchFamily="18" charset="0"/>
                        </a:rPr>
                        <m:t>=3</m:t>
                      </m:r>
                    </m:oMath>
                  </m:oMathPara>
                </a14:m>
                <a:endParaRPr lang="ja-JP" altLang="en-US" sz="3600"/>
              </a:p>
            </p:txBody>
          </p:sp>
        </mc:Choice>
        <mc:Fallback xmlns="">
          <p:sp>
            <p:nvSpPr>
              <p:cNvPr id="9" name="正方形/長方形 8">
                <a:extLst>
                  <a:ext uri="{FF2B5EF4-FFF2-40B4-BE49-F238E27FC236}">
                    <a16:creationId xmlns:a16="http://schemas.microsoft.com/office/drawing/2014/main" id="{F478104A-EBD2-4AB8-9658-B94AE3168233}"/>
                  </a:ext>
                </a:extLst>
              </p:cNvPr>
              <p:cNvSpPr>
                <a:spLocks noRot="1" noChangeAspect="1" noMove="1" noResize="1" noEditPoints="1" noAdjustHandles="1" noChangeArrowheads="1" noChangeShapeType="1" noTextEdit="1"/>
              </p:cNvSpPr>
              <p:nvPr/>
            </p:nvSpPr>
            <p:spPr>
              <a:xfrm>
                <a:off x="1907704" y="4437112"/>
                <a:ext cx="2250552" cy="1521635"/>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48B2158C-30B5-468C-811E-A105B61119EE}"/>
              </a:ext>
            </a:extLst>
          </p:cNvPr>
          <p:cNvSpPr txBox="1"/>
          <p:nvPr/>
        </p:nvSpPr>
        <p:spPr>
          <a:xfrm>
            <a:off x="4644008" y="4869160"/>
            <a:ext cx="2759089" cy="584775"/>
          </a:xfrm>
          <a:prstGeom prst="rect">
            <a:avLst/>
          </a:prstGeom>
          <a:noFill/>
        </p:spPr>
        <p:txBody>
          <a:bodyPr wrap="none" rtlCol="0">
            <a:spAutoFit/>
          </a:bodyPr>
          <a:lstStyle/>
          <a:p>
            <a:r>
              <a:rPr kumimoji="1" lang="ja-JP" altLang="en-US" sz="3200"/>
              <a:t>尖度</a:t>
            </a:r>
            <a:r>
              <a:rPr lang="en-US" altLang="ja-JP" sz="3200"/>
              <a:t>(Kurtosis)</a:t>
            </a:r>
            <a:endParaRPr kumimoji="1" lang="ja-JP" altLang="en-US" sz="3200"/>
          </a:p>
        </p:txBody>
      </p:sp>
      <p:sp>
        <p:nvSpPr>
          <p:cNvPr id="11" name="テキスト ボックス 10">
            <a:extLst>
              <a:ext uri="{FF2B5EF4-FFF2-40B4-BE49-F238E27FC236}">
                <a16:creationId xmlns:a16="http://schemas.microsoft.com/office/drawing/2014/main" id="{D802B12B-2E4B-48A3-A3BD-5B92B967200C}"/>
              </a:ext>
            </a:extLst>
          </p:cNvPr>
          <p:cNvSpPr txBox="1"/>
          <p:nvPr/>
        </p:nvSpPr>
        <p:spPr>
          <a:xfrm>
            <a:off x="1259632" y="6093296"/>
            <a:ext cx="6157455" cy="584775"/>
          </a:xfrm>
          <a:prstGeom prst="rect">
            <a:avLst/>
          </a:prstGeom>
          <a:noFill/>
        </p:spPr>
        <p:txBody>
          <a:bodyPr wrap="none" rtlCol="0">
            <a:spAutoFit/>
          </a:bodyPr>
          <a:lstStyle/>
          <a:p>
            <a:r>
              <a:rPr kumimoji="1" lang="ja-JP" altLang="en-US" sz="3200"/>
              <a:t>この量の</a:t>
            </a:r>
            <a:r>
              <a:rPr kumimoji="1" lang="en-US" altLang="ja-JP" sz="3200"/>
              <a:t>1/N</a:t>
            </a:r>
            <a:r>
              <a:rPr kumimoji="1" lang="ja-JP" altLang="en-US" sz="3200"/>
              <a:t>バイアスを確認する</a:t>
            </a:r>
          </a:p>
        </p:txBody>
      </p:sp>
    </p:spTree>
    <p:extLst>
      <p:ext uri="{BB962C8B-B14F-4D97-AF65-F5344CB8AC3E}">
        <p14:creationId xmlns:p14="http://schemas.microsoft.com/office/powerpoint/2010/main" val="12970712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790E6CD-2697-454D-A447-28A404DFC83E}"/>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225B992-70E0-439F-B092-1B11944FF109}"/>
                  </a:ext>
                </a:extLst>
              </p:cNvPr>
              <p:cNvSpPr txBox="1"/>
              <p:nvPr/>
            </p:nvSpPr>
            <p:spPr>
              <a:xfrm>
                <a:off x="611560"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i="1">
                                      <a:latin typeface="Cambria Math" panose="02040503050406030204" pitchFamily="18" charset="0"/>
                                    </a:rPr>
                                    <m:t>2</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2</m:t>
                              </m:r>
                            </m:sup>
                          </m:sSubSup>
                        </m:e>
                      </m:nary>
                    </m:oMath>
                  </m:oMathPara>
                </a14:m>
                <a:endParaRPr kumimoji="1" lang="ja-JP" altLang="en-US" sz="4000"/>
              </a:p>
            </p:txBody>
          </p:sp>
        </mc:Choice>
        <mc:Fallback xmlns="">
          <p:sp>
            <p:nvSpPr>
              <p:cNvPr id="3" name="テキスト ボックス 2">
                <a:extLst>
                  <a:ext uri="{FF2B5EF4-FFF2-40B4-BE49-F238E27FC236}">
                    <a16:creationId xmlns:a16="http://schemas.microsoft.com/office/drawing/2014/main" id="{C225B992-70E0-439F-B092-1B11944FF109}"/>
                  </a:ext>
                </a:extLst>
              </p:cNvPr>
              <p:cNvSpPr txBox="1">
                <a:spLocks noRot="1" noChangeAspect="1" noMove="1" noResize="1" noEditPoints="1" noAdjustHandles="1" noChangeArrowheads="1" noChangeShapeType="1" noTextEdit="1"/>
              </p:cNvSpPr>
              <p:nvPr/>
            </p:nvSpPr>
            <p:spPr>
              <a:xfrm>
                <a:off x="611560" y="2276872"/>
                <a:ext cx="3975511" cy="123591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31878B6-17F8-4230-8F84-C19A7858DC8C}"/>
                  </a:ext>
                </a:extLst>
              </p:cNvPr>
              <p:cNvSpPr txBox="1"/>
              <p:nvPr/>
            </p:nvSpPr>
            <p:spPr>
              <a:xfrm>
                <a:off x="4860032" y="2276872"/>
                <a:ext cx="3975511" cy="12359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d>
                            <m:dPr>
                              <m:begChr m:val="⟨"/>
                              <m:endChr m:val="⟩"/>
                              <m:ctrlPr>
                                <a:rPr lang="en-US" altLang="ja-JP" sz="4000" i="1">
                                  <a:latin typeface="Cambria Math" panose="02040503050406030204" pitchFamily="18" charset="0"/>
                                </a:rPr>
                              </m:ctrlPr>
                            </m:dPr>
                            <m:e>
                              <m:sSup>
                                <m:sSupPr>
                                  <m:ctrlPr>
                                    <a:rPr lang="en-US" altLang="ja-JP" sz="4000" i="1">
                                      <a:latin typeface="Cambria Math" panose="02040503050406030204" pitchFamily="18" charset="0"/>
                                    </a:rPr>
                                  </m:ctrlPr>
                                </m:sSup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p>
                                  <m:r>
                                    <a:rPr lang="en-US" altLang="ja-JP" sz="4000" b="0" i="1" smtClean="0">
                                      <a:latin typeface="Cambria Math" panose="02040503050406030204" pitchFamily="18" charset="0"/>
                                    </a:rPr>
                                    <m:t>4</m:t>
                                  </m:r>
                                </m:sup>
                              </m:sSup>
                            </m:e>
                          </m:d>
                        </m:e>
                        <m:sub>
                          <m:r>
                            <a:rPr kumimoji="1" lang="en-US" altLang="ja-JP" sz="4000" b="0" i="1" smtClean="0">
                              <a:latin typeface="Cambria Math" panose="02040503050406030204" pitchFamily="18" charset="0"/>
                            </a:rPr>
                            <m:t>𝑁</m:t>
                          </m:r>
                        </m:sub>
                      </m:sSub>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limLoc m:val="subSup"/>
                          <m:supHide m:val="on"/>
                          <m:ctrlPr>
                            <a:rPr kumimoji="1" lang="en-US" altLang="ja-JP" sz="4000" b="0" i="1" smtClean="0">
                              <a:latin typeface="Cambria Math" panose="02040503050406030204" pitchFamily="18" charset="0"/>
                            </a:rPr>
                          </m:ctrlPr>
                        </m:naryPr>
                        <m:sub>
                          <m:r>
                            <m:rPr>
                              <m:brk m:alnAt="9"/>
                            </m:rPr>
                            <a:rPr kumimoji="1" lang="en-US" altLang="ja-JP" sz="4000" b="0" i="1" smtClean="0">
                              <a:latin typeface="Cambria Math" panose="02040503050406030204" pitchFamily="18" charset="0"/>
                            </a:rPr>
                            <m:t>𝑖</m:t>
                          </m:r>
                        </m:sub>
                        <m:sup/>
                        <m:e>
                          <m:sSubSup>
                            <m:sSubSupPr>
                              <m:ctrlPr>
                                <a:rPr kumimoji="1" lang="en-US" altLang="ja-JP" sz="4000" b="0" i="1" smtClean="0">
                                  <a:latin typeface="Cambria Math" panose="02040503050406030204" pitchFamily="18" charset="0"/>
                                </a:rPr>
                              </m:ctrlPr>
                            </m:sSubSup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a:rPr kumimoji="1" lang="en-US" altLang="ja-JP" sz="4000" b="0" i="1" smtClean="0">
                                  <a:latin typeface="Cambria Math" panose="02040503050406030204" pitchFamily="18" charset="0"/>
                                </a:rPr>
                                <m:t>𝑖</m:t>
                              </m:r>
                            </m:sub>
                            <m:sup>
                              <m:r>
                                <a:rPr kumimoji="1" lang="en-US" altLang="ja-JP" sz="4000" b="0" i="1" smtClean="0">
                                  <a:latin typeface="Cambria Math" panose="02040503050406030204" pitchFamily="18" charset="0"/>
                                </a:rPr>
                                <m:t>4</m:t>
                              </m:r>
                            </m:sup>
                          </m:sSubSup>
                        </m:e>
                      </m:nary>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431878B6-17F8-4230-8F84-C19A7858DC8C}"/>
                  </a:ext>
                </a:extLst>
              </p:cNvPr>
              <p:cNvSpPr txBox="1">
                <a:spLocks noRot="1" noChangeAspect="1" noMove="1" noResize="1" noEditPoints="1" noAdjustHandles="1" noChangeArrowheads="1" noChangeShapeType="1" noTextEdit="1"/>
              </p:cNvSpPr>
              <p:nvPr/>
            </p:nvSpPr>
            <p:spPr>
              <a:xfrm>
                <a:off x="4860032" y="2276872"/>
                <a:ext cx="3975511" cy="123591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9825CF8-DB32-4D6D-BF9F-CDF3FA7AEC6D}"/>
              </a:ext>
            </a:extLst>
          </p:cNvPr>
          <p:cNvSpPr txBox="1"/>
          <p:nvPr/>
        </p:nvSpPr>
        <p:spPr>
          <a:xfrm>
            <a:off x="35496" y="1196752"/>
            <a:ext cx="8844088" cy="954107"/>
          </a:xfrm>
          <a:prstGeom prst="rect">
            <a:avLst/>
          </a:prstGeom>
          <a:noFill/>
        </p:spPr>
        <p:txBody>
          <a:bodyPr wrap="none" rtlCol="0">
            <a:spAutoFit/>
          </a:bodyPr>
          <a:lstStyle/>
          <a:p>
            <a:r>
              <a:rPr kumimoji="1" lang="en-US" altLang="ja-JP" sz="2800"/>
              <a:t>N</a:t>
            </a:r>
            <a:r>
              <a:rPr lang="ja-JP" altLang="en-US" sz="2800"/>
              <a:t>個のサンプリング</a:t>
            </a:r>
            <a:r>
              <a:rPr lang="en-US" altLang="ja-JP" sz="2800"/>
              <a:t>(N</a:t>
            </a:r>
            <a:r>
              <a:rPr lang="ja-JP" altLang="en-US" sz="2800"/>
              <a:t>回の測定</a:t>
            </a:r>
            <a:r>
              <a:rPr lang="en-US" altLang="ja-JP" sz="2800"/>
              <a:t>)</a:t>
            </a:r>
            <a:r>
              <a:rPr lang="ja-JP" altLang="en-US" sz="2800"/>
              <a:t>で得られたデータから</a:t>
            </a:r>
            <a:endParaRPr lang="en-US" altLang="ja-JP" sz="2800"/>
          </a:p>
          <a:p>
            <a:r>
              <a:rPr kumimoji="1" lang="en-US" altLang="ja-JP" sz="2800"/>
              <a:t>2</a:t>
            </a:r>
            <a:r>
              <a:rPr kumimoji="1" lang="ja-JP" altLang="en-US" sz="2800"/>
              <a:t>次と</a:t>
            </a:r>
            <a:r>
              <a:rPr kumimoji="1" lang="en-US" altLang="ja-JP" sz="2800"/>
              <a:t>4</a:t>
            </a:r>
            <a:r>
              <a:rPr kumimoji="1" lang="ja-JP" altLang="en-US" sz="2800"/>
              <a:t>次のモーメントを推定する</a:t>
            </a:r>
          </a:p>
        </p:txBody>
      </p:sp>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4A5B685-D15E-4A74-9A3B-7C42B8A21B7C}"/>
                  </a:ext>
                </a:extLst>
              </p:cNvPr>
              <p:cNvSpPr/>
              <p:nvPr/>
            </p:nvSpPr>
            <p:spPr>
              <a:xfrm>
                <a:off x="2915816" y="4149080"/>
                <a:ext cx="2359107" cy="149104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𝑈</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smtClean="0">
                              <a:latin typeface="Cambria Math" panose="02040503050406030204" pitchFamily="18" charset="0"/>
                            </a:rPr>
                          </m:ctrlPr>
                        </m:fPr>
                        <m:num>
                          <m:sSub>
                            <m:sSubPr>
                              <m:ctrlPr>
                                <a:rPr lang="en-US" altLang="ja-JP" sz="3200" i="1" smtClean="0">
                                  <a:latin typeface="Cambria Math" panose="02040503050406030204" pitchFamily="18" charset="0"/>
                                </a:rPr>
                              </m:ctrlPr>
                            </m:sSubPr>
                            <m:e>
                              <m:d>
                                <m:dPr>
                                  <m:begChr m:val="⟨"/>
                                  <m:endChr m:val="⟩"/>
                                  <m:ctrlPr>
                                    <a:rPr lang="en-US" altLang="ja-JP" sz="3200" i="1">
                                      <a:latin typeface="Cambria Math" panose="02040503050406030204" pitchFamily="18" charset="0"/>
                                    </a:rPr>
                                  </m:ctrlPr>
                                </m:dPr>
                                <m:e>
                                  <m:sSup>
                                    <m:sSupPr>
                                      <m:ctrlPr>
                                        <a:rPr lang="en-US" altLang="ja-JP" sz="3200" i="1">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i="1">
                                          <a:latin typeface="Cambria Math" panose="02040503050406030204" pitchFamily="18" charset="0"/>
                                        </a:rPr>
                                        <m:t>4</m:t>
                                      </m:r>
                                    </m:sup>
                                  </m:sSup>
                                </m:e>
                              </m:d>
                            </m:e>
                            <m:sub>
                              <m:r>
                                <a:rPr lang="en-US" altLang="ja-JP" sz="3200" b="0" i="1" smtClean="0">
                                  <a:latin typeface="Cambria Math" panose="02040503050406030204" pitchFamily="18" charset="0"/>
                                </a:rPr>
                                <m:t>𝑁</m:t>
                              </m:r>
                            </m:sub>
                          </m:sSub>
                        </m:num>
                        <m:den>
                          <m:sSubSup>
                            <m:sSubSupPr>
                              <m:ctrlPr>
                                <a:rPr lang="en-US" altLang="ja-JP" sz="3200" i="1" smtClean="0">
                                  <a:latin typeface="Cambria Math" panose="02040503050406030204" pitchFamily="18" charset="0"/>
                                </a:rPr>
                              </m:ctrlPr>
                            </m:sSubSupPr>
                            <m:e>
                              <m:d>
                                <m:dPr>
                                  <m:begChr m:val="⟨"/>
                                  <m:endChr m:val="⟩"/>
                                  <m:ctrlPr>
                                    <a:rPr lang="en-US" altLang="ja-JP" sz="3200" i="1">
                                      <a:latin typeface="Cambria Math" panose="02040503050406030204" pitchFamily="18" charset="0"/>
                                    </a:rPr>
                                  </m:ctrlPr>
                                </m:dPr>
                                <m:e>
                                  <m:sSup>
                                    <m:sSupPr>
                                      <m:ctrlPr>
                                        <a:rPr lang="en-US" altLang="ja-JP" sz="3200" i="1" smtClean="0">
                                          <a:latin typeface="Cambria Math" panose="02040503050406030204" pitchFamily="18" charset="0"/>
                                        </a:rPr>
                                      </m:ctrlPr>
                                    </m:sSup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p>
                                      <m:r>
                                        <a:rPr lang="en-US" altLang="ja-JP" sz="3200" b="0" i="1" smtClean="0">
                                          <a:latin typeface="Cambria Math" panose="02040503050406030204" pitchFamily="18" charset="0"/>
                                        </a:rPr>
                                        <m:t>2</m:t>
                                      </m:r>
                                    </m:sup>
                                  </m:sSup>
                                </m:e>
                              </m:d>
                            </m:e>
                            <m:sub>
                              <m:r>
                                <a:rPr lang="en-US" altLang="ja-JP" sz="3200" b="0" i="1" smtClean="0">
                                  <a:latin typeface="Cambria Math" panose="02040503050406030204" pitchFamily="18" charset="0"/>
                                </a:rPr>
                                <m:t>𝑁</m:t>
                              </m:r>
                            </m:sub>
                            <m:sup>
                              <m:r>
                                <a:rPr lang="en-US" altLang="ja-JP" sz="3200" b="0" i="1" smtClean="0">
                                  <a:latin typeface="Cambria Math" panose="02040503050406030204" pitchFamily="18" charset="0"/>
                                </a:rPr>
                                <m:t>2</m:t>
                              </m:r>
                            </m:sup>
                          </m:sSubSup>
                        </m:den>
                      </m:f>
                    </m:oMath>
                  </m:oMathPara>
                </a14:m>
                <a:endParaRPr lang="ja-JP" altLang="en-US" sz="3200" dirty="0"/>
              </a:p>
            </p:txBody>
          </p:sp>
        </mc:Choice>
        <mc:Fallback xmlns="">
          <p:sp>
            <p:nvSpPr>
              <p:cNvPr id="9" name="正方形/長方形 8">
                <a:extLst>
                  <a:ext uri="{FF2B5EF4-FFF2-40B4-BE49-F238E27FC236}">
                    <a16:creationId xmlns:a16="http://schemas.microsoft.com/office/drawing/2014/main" id="{E4A5B685-D15E-4A74-9A3B-7C42B8A21B7C}"/>
                  </a:ext>
                </a:extLst>
              </p:cNvPr>
              <p:cNvSpPr>
                <a:spLocks noRot="1" noChangeAspect="1" noMove="1" noResize="1" noEditPoints="1" noAdjustHandles="1" noChangeArrowheads="1" noChangeShapeType="1" noTextEdit="1"/>
              </p:cNvSpPr>
              <p:nvPr/>
            </p:nvSpPr>
            <p:spPr>
              <a:xfrm>
                <a:off x="2915816" y="4149080"/>
                <a:ext cx="2359107" cy="1491049"/>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54CEBD59-22D3-42C0-9FF1-60E0AD631BB5}"/>
              </a:ext>
            </a:extLst>
          </p:cNvPr>
          <p:cNvSpPr txBox="1"/>
          <p:nvPr/>
        </p:nvSpPr>
        <p:spPr>
          <a:xfrm>
            <a:off x="539552" y="3717032"/>
            <a:ext cx="6647974" cy="523220"/>
          </a:xfrm>
          <a:prstGeom prst="rect">
            <a:avLst/>
          </a:prstGeom>
          <a:noFill/>
        </p:spPr>
        <p:txBody>
          <a:bodyPr wrap="none" rtlCol="0">
            <a:spAutoFit/>
          </a:bodyPr>
          <a:lstStyle/>
          <a:p>
            <a:r>
              <a:rPr kumimoji="1" lang="ja-JP" altLang="en-US" sz="2800"/>
              <a:t>得られたモーメントから尖度を計算する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1BF036D-6830-4AE7-A998-F8A2E7AF0702}"/>
                  </a:ext>
                </a:extLst>
              </p:cNvPr>
              <p:cNvSpPr txBox="1"/>
              <p:nvPr/>
            </p:nvSpPr>
            <p:spPr>
              <a:xfrm>
                <a:off x="251520" y="5589240"/>
                <a:ext cx="8513741" cy="574644"/>
              </a:xfrm>
              <a:prstGeom prst="rect">
                <a:avLst/>
              </a:prstGeom>
              <a:noFill/>
            </p:spPr>
            <p:txBody>
              <a:bodyPr wrap="none" rtlCol="0">
                <a:spAutoFit/>
              </a:bodyPr>
              <a:lstStyle/>
              <a:p>
                <a:r>
                  <a:rPr lang="ja-JP" altLang="en-US" sz="2800" dirty="0">
                    <a:solidFill>
                      <a:srgbClr val="FF0000"/>
                    </a:solidFill>
                  </a:rPr>
                  <a:t>上記を十分に繰り返して</a:t>
                </a:r>
                <a14:m>
                  <m:oMath xmlns:m="http://schemas.openxmlformats.org/officeDocument/2006/math">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oMath>
                </a14:m>
                <a:r>
                  <a:rPr kumimoji="1" lang="ja-JP" altLang="en-US" sz="2800" dirty="0"/>
                  <a:t>の期待値</a:t>
                </a:r>
                <a14:m>
                  <m:oMath xmlns:m="http://schemas.openxmlformats.org/officeDocument/2006/math">
                    <m:d>
                      <m:dPr>
                        <m:begChr m:val="⟨"/>
                        <m:endChr m:val="⟩"/>
                        <m:ctrlPr>
                          <a:rPr kumimoji="1" lang="en-US" altLang="ja-JP" sz="280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𝑈</m:t>
                                </m:r>
                              </m:e>
                            </m:acc>
                          </m:e>
                          <m:sub>
                            <m:r>
                              <a:rPr lang="en-US" altLang="ja-JP" sz="2800" i="1">
                                <a:latin typeface="Cambria Math" panose="02040503050406030204" pitchFamily="18" charset="0"/>
                              </a:rPr>
                              <m:t>𝑁</m:t>
                            </m:r>
                          </m:sub>
                        </m:sSub>
                      </m:e>
                    </m:d>
                    <m:r>
                      <a:rPr lang="ja-JP" altLang="en-US" sz="2800" i="1">
                        <a:latin typeface="Cambria Math" panose="02040503050406030204" pitchFamily="18" charset="0"/>
                      </a:rPr>
                      <m:t>を</m:t>
                    </m:r>
                  </m:oMath>
                </a14:m>
                <a:r>
                  <a:rPr kumimoji="1" lang="ja-JP" altLang="en-US" sz="2800" dirty="0"/>
                  <a:t>計算する</a:t>
                </a:r>
              </a:p>
            </p:txBody>
          </p:sp>
        </mc:Choice>
        <mc:Fallback xmlns="">
          <p:sp>
            <p:nvSpPr>
              <p:cNvPr id="11" name="テキスト ボックス 10">
                <a:extLst>
                  <a:ext uri="{FF2B5EF4-FFF2-40B4-BE49-F238E27FC236}">
                    <a16:creationId xmlns:a16="http://schemas.microsoft.com/office/drawing/2014/main" id="{41BF036D-6830-4AE7-A998-F8A2E7AF0702}"/>
                  </a:ext>
                </a:extLst>
              </p:cNvPr>
              <p:cNvSpPr txBox="1">
                <a:spLocks noRot="1" noChangeAspect="1" noMove="1" noResize="1" noEditPoints="1" noAdjustHandles="1" noChangeArrowheads="1" noChangeShapeType="1" noTextEdit="1"/>
              </p:cNvSpPr>
              <p:nvPr/>
            </p:nvSpPr>
            <p:spPr>
              <a:xfrm>
                <a:off x="251520" y="5589240"/>
                <a:ext cx="8513741" cy="574644"/>
              </a:xfrm>
              <a:prstGeom prst="rect">
                <a:avLst/>
              </a:prstGeom>
              <a:blipFill>
                <a:blip r:embed="rId5"/>
                <a:stretch>
                  <a:fillRect l="-1432" t="-11702" r="-573" b="-20213"/>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8B1F7EB-B580-4BD9-8211-4E4E3C9CC6F2}"/>
              </a:ext>
            </a:extLst>
          </p:cNvPr>
          <p:cNvSpPr txBox="1"/>
          <p:nvPr/>
        </p:nvSpPr>
        <p:spPr>
          <a:xfrm>
            <a:off x="2699792" y="6381328"/>
            <a:ext cx="4172937" cy="369332"/>
          </a:xfrm>
          <a:prstGeom prst="rect">
            <a:avLst/>
          </a:prstGeom>
          <a:noFill/>
        </p:spPr>
        <p:txBody>
          <a:bodyPr wrap="none" rtlCol="0">
            <a:spAutoFit/>
          </a:bodyPr>
          <a:lstStyle/>
          <a:p>
            <a:r>
              <a:rPr lang="ja-JP" altLang="en-US" dirty="0"/>
              <a:t>統計誤差を消し、系統誤差だけを残す</a:t>
            </a:r>
            <a:endParaRPr kumimoji="1" lang="ja-JP" altLang="en-US" dirty="0"/>
          </a:p>
        </p:txBody>
      </p:sp>
      <p:cxnSp>
        <p:nvCxnSpPr>
          <p:cNvPr id="13" name="直線コネクタ 12">
            <a:extLst>
              <a:ext uri="{FF2B5EF4-FFF2-40B4-BE49-F238E27FC236}">
                <a16:creationId xmlns:a16="http://schemas.microsoft.com/office/drawing/2014/main" id="{B03487C1-6ADE-4770-BF58-5CC2F923B7DD}"/>
              </a:ext>
            </a:extLst>
          </p:cNvPr>
          <p:cNvCxnSpPr/>
          <p:nvPr/>
        </p:nvCxnSpPr>
        <p:spPr>
          <a:xfrm>
            <a:off x="323528" y="6093296"/>
            <a:ext cx="381642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82985384-697B-44E6-BDB5-49816DC63A3A}"/>
              </a:ext>
            </a:extLst>
          </p:cNvPr>
          <p:cNvCxnSpPr>
            <a:endCxn id="12" idx="1"/>
          </p:cNvCxnSpPr>
          <p:nvPr/>
        </p:nvCxnSpPr>
        <p:spPr>
          <a:xfrm>
            <a:off x="1979712" y="6093296"/>
            <a:ext cx="720080" cy="47269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5861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146656-E56E-443F-AAF6-EB6FCB58ABCC}"/>
              </a:ext>
            </a:extLst>
          </p:cNvPr>
          <p:cNvSpPr>
            <a:spLocks noGrp="1"/>
          </p:cNvSpPr>
          <p:nvPr>
            <p:ph type="body" sz="quarter" idx="10"/>
          </p:nvPr>
        </p:nvSpPr>
        <p:spPr/>
        <p:txBody>
          <a:bodyPr/>
          <a:lstStyle/>
          <a:p>
            <a:r>
              <a:rPr kumimoji="1" lang="en-US" altLang="ja-JP" dirty="0"/>
              <a:t>1/N</a:t>
            </a:r>
            <a:r>
              <a:rPr kumimoji="1" lang="ja-JP" altLang="en-US" dirty="0"/>
              <a:t>バイアスの具体例</a:t>
            </a:r>
          </a:p>
        </p:txBody>
      </p:sp>
      <p:pic>
        <p:nvPicPr>
          <p:cNvPr id="3" name="Picture 2" descr="simple.png">
            <a:extLst>
              <a:ext uri="{FF2B5EF4-FFF2-40B4-BE49-F238E27FC236}">
                <a16:creationId xmlns:a16="http://schemas.microsoft.com/office/drawing/2014/main" id="{3E3D1FD5-4E28-4B3C-BF34-FF84D77C32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908720"/>
            <a:ext cx="7632848" cy="508856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39A8FB-DB72-4ABC-9E6F-72547C7FCAFB}"/>
                  </a:ext>
                </a:extLst>
              </p:cNvPr>
              <p:cNvSpPr txBox="1"/>
              <p:nvPr/>
            </p:nvSpPr>
            <p:spPr>
              <a:xfrm>
                <a:off x="115405" y="278092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dirty="0"/>
              </a:p>
            </p:txBody>
          </p:sp>
        </mc:Choice>
        <mc:Fallback xmlns="">
          <p:sp>
            <p:nvSpPr>
              <p:cNvPr id="4" name="テキスト ボックス 3">
                <a:extLst>
                  <a:ext uri="{FF2B5EF4-FFF2-40B4-BE49-F238E27FC236}">
                    <a16:creationId xmlns:a16="http://schemas.microsoft.com/office/drawing/2014/main" id="{B139A8FB-DB72-4ABC-9E6F-72547C7FCAFB}"/>
                  </a:ext>
                </a:extLst>
              </p:cNvPr>
              <p:cNvSpPr txBox="1">
                <a:spLocks noRot="1" noChangeAspect="1" noMove="1" noResize="1" noEditPoints="1" noAdjustHandles="1" noChangeArrowheads="1" noChangeShapeType="1" noTextEdit="1"/>
              </p:cNvSpPr>
              <p:nvPr/>
            </p:nvSpPr>
            <p:spPr>
              <a:xfrm>
                <a:off x="115405" y="278092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C4DEDFD-74B7-4A64-AB8F-379CD63BB573}"/>
                  </a:ext>
                </a:extLst>
              </p:cNvPr>
              <p:cNvSpPr txBox="1"/>
              <p:nvPr/>
            </p:nvSpPr>
            <p:spPr>
              <a:xfrm>
                <a:off x="3995936"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FC4DEDFD-74B7-4A64-AB8F-379CD63BB573}"/>
                  </a:ext>
                </a:extLst>
              </p:cNvPr>
              <p:cNvSpPr txBox="1">
                <a:spLocks noRot="1" noChangeAspect="1" noMove="1" noResize="1" noEditPoints="1" noAdjustHandles="1" noChangeArrowheads="1" noChangeShapeType="1" noTextEdit="1"/>
              </p:cNvSpPr>
              <p:nvPr/>
            </p:nvSpPr>
            <p:spPr>
              <a:xfrm>
                <a:off x="3995936" y="5661248"/>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A73195F-DF70-45FB-852D-150D5A459852}"/>
              </a:ext>
            </a:extLst>
          </p:cNvPr>
          <p:cNvSpPr txBox="1"/>
          <p:nvPr/>
        </p:nvSpPr>
        <p:spPr>
          <a:xfrm>
            <a:off x="5580112" y="1772816"/>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DFBB7501-E4BD-4C93-92E0-6FF80BDF7915}"/>
              </a:ext>
            </a:extLst>
          </p:cNvPr>
          <p:cNvCxnSpPr/>
          <p:nvPr/>
        </p:nvCxnSpPr>
        <p:spPr>
          <a:xfrm flipV="1">
            <a:off x="6228184" y="1340768"/>
            <a:ext cx="0" cy="4320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0A81D763-4D55-42FF-BC88-DD72A90832FC}"/>
              </a:ext>
            </a:extLst>
          </p:cNvPr>
          <p:cNvSpPr txBox="1"/>
          <p:nvPr/>
        </p:nvSpPr>
        <p:spPr>
          <a:xfrm>
            <a:off x="467544" y="6381328"/>
            <a:ext cx="7956024" cy="369332"/>
          </a:xfrm>
          <a:prstGeom prst="rect">
            <a:avLst/>
          </a:prstGeom>
          <a:noFill/>
        </p:spPr>
        <p:txBody>
          <a:bodyPr wrap="none" rtlCol="0">
            <a:spAutoFit/>
          </a:bodyPr>
          <a:lstStyle/>
          <a:p>
            <a:r>
              <a:rPr lang="ja-JP" altLang="en-US"/>
              <a:t>十分なサンプリング回数にも関わらず、真の値からずれている</a:t>
            </a:r>
            <a:r>
              <a:rPr lang="en-US" altLang="ja-JP"/>
              <a:t>(</a:t>
            </a:r>
            <a:r>
              <a:rPr lang="ja-JP" altLang="en-US"/>
              <a:t>バイアス</a:t>
            </a:r>
            <a:r>
              <a:rPr lang="en-US" altLang="ja-JP"/>
              <a:t>)</a:t>
            </a:r>
            <a:endParaRPr kumimoji="1" lang="ja-JP" altLang="en-US"/>
          </a:p>
        </p:txBody>
      </p:sp>
      <p:sp>
        <p:nvSpPr>
          <p:cNvPr id="9" name="テキスト ボックス 8">
            <a:extLst>
              <a:ext uri="{FF2B5EF4-FFF2-40B4-BE49-F238E27FC236}">
                <a16:creationId xmlns:a16="http://schemas.microsoft.com/office/drawing/2014/main" id="{80ABFC54-042C-4BF1-81EC-8D8643E4617F}"/>
              </a:ext>
            </a:extLst>
          </p:cNvPr>
          <p:cNvSpPr txBox="1"/>
          <p:nvPr/>
        </p:nvSpPr>
        <p:spPr>
          <a:xfrm>
            <a:off x="5652120" y="2780928"/>
            <a:ext cx="1261884" cy="523220"/>
          </a:xfrm>
          <a:prstGeom prst="rect">
            <a:avLst/>
          </a:prstGeom>
          <a:noFill/>
        </p:spPr>
        <p:txBody>
          <a:bodyPr wrap="none" rtlCol="0">
            <a:spAutoFit/>
          </a:bodyPr>
          <a:lstStyle/>
          <a:p>
            <a:r>
              <a:rPr lang="ja-JP" altLang="en-US" sz="2800"/>
              <a:t>推定値</a:t>
            </a:r>
            <a:endParaRPr kumimoji="1" lang="ja-JP" altLang="en-US" sz="2800"/>
          </a:p>
        </p:txBody>
      </p:sp>
      <p:cxnSp>
        <p:nvCxnSpPr>
          <p:cNvPr id="10" name="直線矢印コネクタ 9">
            <a:extLst>
              <a:ext uri="{FF2B5EF4-FFF2-40B4-BE49-F238E27FC236}">
                <a16:creationId xmlns:a16="http://schemas.microsoft.com/office/drawing/2014/main" id="{D368FBEE-23C0-4113-AEBA-82520F91ACC0}"/>
              </a:ext>
            </a:extLst>
          </p:cNvPr>
          <p:cNvCxnSpPr/>
          <p:nvPr/>
        </p:nvCxnSpPr>
        <p:spPr>
          <a:xfrm>
            <a:off x="6300192" y="3284984"/>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6377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FD3BEFE-C979-4638-8D06-CB08E7566D13}"/>
              </a:ext>
            </a:extLst>
          </p:cNvPr>
          <p:cNvSpPr>
            <a:spLocks noGrp="1"/>
          </p:cNvSpPr>
          <p:nvPr>
            <p:ph type="body" sz="quarter" idx="10"/>
          </p:nvPr>
        </p:nvSpPr>
        <p:spPr/>
        <p:txBody>
          <a:bodyPr/>
          <a:lstStyle/>
          <a:p>
            <a:r>
              <a:rPr lang="ja-JP" altLang="en-US" dirty="0"/>
              <a:t>統計誤差と系統誤差</a:t>
            </a:r>
            <a:endParaRPr kumimoji="1" lang="ja-JP" altLang="en-US" dirty="0"/>
          </a:p>
        </p:txBody>
      </p:sp>
      <p:sp>
        <p:nvSpPr>
          <p:cNvPr id="3" name="テキスト ボックス 2">
            <a:extLst>
              <a:ext uri="{FF2B5EF4-FFF2-40B4-BE49-F238E27FC236}">
                <a16:creationId xmlns:a16="http://schemas.microsoft.com/office/drawing/2014/main" id="{E61F61A5-329C-48C0-8263-49F175182A7F}"/>
              </a:ext>
            </a:extLst>
          </p:cNvPr>
          <p:cNvSpPr txBox="1"/>
          <p:nvPr/>
        </p:nvSpPr>
        <p:spPr>
          <a:xfrm>
            <a:off x="323528" y="1124744"/>
            <a:ext cx="8208912" cy="954107"/>
          </a:xfrm>
          <a:prstGeom prst="rect">
            <a:avLst/>
          </a:prstGeom>
          <a:noFill/>
        </p:spPr>
        <p:txBody>
          <a:bodyPr wrap="square" rtlCol="0">
            <a:spAutoFit/>
          </a:bodyPr>
          <a:lstStyle/>
          <a:p>
            <a:r>
              <a:rPr kumimoji="1" lang="ja-JP" altLang="en-US" sz="2800" dirty="0"/>
              <a:t>不偏推定量ではあるが、ばらつきのせいで真の値からずれる誤差を</a:t>
            </a:r>
            <a:r>
              <a:rPr kumimoji="1" lang="ja-JP" altLang="en-US" sz="2800" dirty="0">
                <a:solidFill>
                  <a:srgbClr val="011893"/>
                </a:solidFill>
              </a:rPr>
              <a:t>統計誤差</a:t>
            </a:r>
            <a:r>
              <a:rPr kumimoji="1" lang="ja-JP" altLang="en-US" sz="2800" dirty="0"/>
              <a:t>と呼ぶ</a:t>
            </a:r>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4AE8D36A-4E8B-4DAC-9B52-6C10ABEB084A}"/>
                  </a:ext>
                </a:extLst>
              </p:cNvPr>
              <p:cNvSpPr/>
              <p:nvPr/>
            </p:nvSpPr>
            <p:spPr>
              <a:xfrm>
                <a:off x="1028720" y="2276872"/>
                <a:ext cx="2678938" cy="128734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b="0" i="1" smtClean="0">
                              <a:latin typeface="Cambria Math" panose="02040503050406030204" pitchFamily="18" charset="0"/>
                            </a:rPr>
                          </m:ctrlPr>
                        </m:sSubPr>
                        <m:e>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𝜇</m:t>
                              </m:r>
                            </m:e>
                          </m:acc>
                        </m:e>
                        <m:sub>
                          <m:r>
                            <a:rPr lang="en-US" altLang="ja-JP" sz="3200" b="0" i="1" smtClean="0">
                              <a:latin typeface="Cambria Math" panose="02040503050406030204" pitchFamily="18" charset="0"/>
                            </a:rPr>
                            <m:t>𝑁</m:t>
                          </m:r>
                        </m:sub>
                      </m:sSub>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𝑁</m:t>
                          </m:r>
                        </m:den>
                      </m:f>
                      <m:nary>
                        <m:naryPr>
                          <m:chr m:val="∑"/>
                          <m:supHide m:val="on"/>
                          <m:ctrlPr>
                            <a:rPr lang="en-US" altLang="ja-JP" sz="3200" i="1">
                              <a:latin typeface="Cambria Math" panose="02040503050406030204" pitchFamily="18" charset="0"/>
                            </a:rPr>
                          </m:ctrlPr>
                        </m:naryPr>
                        <m:sub>
                          <m:r>
                            <m:rPr>
                              <m:brk m:alnAt="7"/>
                            </m:rPr>
                            <a:rPr lang="en-US" altLang="ja-JP" sz="3200" i="1">
                              <a:latin typeface="Cambria Math" panose="02040503050406030204" pitchFamily="18" charset="0"/>
                            </a:rPr>
                            <m:t>𝑖</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𝑋</m:t>
                                  </m:r>
                                </m:e>
                              </m:acc>
                            </m:e>
                            <m:sub>
                              <m:r>
                                <a:rPr lang="en-US" altLang="ja-JP" sz="3200" i="1">
                                  <a:latin typeface="Cambria Math" panose="02040503050406030204" pitchFamily="18" charset="0"/>
                                </a:rPr>
                                <m:t>𝑖</m:t>
                              </m:r>
                            </m:sub>
                          </m:sSub>
                        </m:e>
                      </m:nary>
                    </m:oMath>
                  </m:oMathPara>
                </a14:m>
                <a:endParaRPr lang="ja-JP" altLang="en-US" sz="3200" dirty="0"/>
              </a:p>
            </p:txBody>
          </p:sp>
        </mc:Choice>
        <mc:Fallback xmlns="">
          <p:sp>
            <p:nvSpPr>
              <p:cNvPr id="4" name="正方形/長方形 3">
                <a:extLst>
                  <a:ext uri="{FF2B5EF4-FFF2-40B4-BE49-F238E27FC236}">
                    <a16:creationId xmlns:a16="http://schemas.microsoft.com/office/drawing/2014/main" id="{4AE8D36A-4E8B-4DAC-9B52-6C10ABEB084A}"/>
                  </a:ext>
                </a:extLst>
              </p:cNvPr>
              <p:cNvSpPr>
                <a:spLocks noRot="1" noChangeAspect="1" noMove="1" noResize="1" noEditPoints="1" noAdjustHandles="1" noChangeArrowheads="1" noChangeShapeType="1" noTextEdit="1"/>
              </p:cNvSpPr>
              <p:nvPr/>
            </p:nvSpPr>
            <p:spPr>
              <a:xfrm>
                <a:off x="1028720" y="2276872"/>
                <a:ext cx="2678938" cy="12873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7846CBDE-C1FC-4ECB-A34F-737A3ADD9A5B}"/>
                  </a:ext>
                </a:extLst>
              </p:cNvPr>
              <p:cNvSpPr/>
              <p:nvPr/>
            </p:nvSpPr>
            <p:spPr>
              <a:xfrm>
                <a:off x="3981048" y="2492896"/>
                <a:ext cx="3668761" cy="63966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b="0" i="1" smtClean="0">
                          <a:latin typeface="Cambria Math" panose="02040503050406030204" pitchFamily="18" charset="0"/>
                        </a:rPr>
                        <m:t>−</m:t>
                      </m:r>
                      <m:r>
                        <a:rPr lang="ja-JP" altLang="en-US" sz="3200" b="0" i="1" smtClean="0">
                          <a:latin typeface="Cambria Math" panose="02040503050406030204" pitchFamily="18" charset="0"/>
                        </a:rPr>
                        <m:t>𝜇</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𝑂</m:t>
                      </m:r>
                      <m:r>
                        <a:rPr lang="en-US" altLang="ja-JP" sz="3200" b="0" i="1" smtClean="0">
                          <a:latin typeface="Cambria Math" panose="02040503050406030204" pitchFamily="18" charset="0"/>
                        </a:rPr>
                        <m:t>(1/</m:t>
                      </m:r>
                      <m:rad>
                        <m:radPr>
                          <m:degHide m:val="on"/>
                          <m:ctrlPr>
                            <a:rPr lang="en-US" altLang="ja-JP" sz="3200" b="0" i="1" smtClean="0">
                              <a:latin typeface="Cambria Math" panose="02040503050406030204" pitchFamily="18" charset="0"/>
                            </a:rPr>
                          </m:ctrlPr>
                        </m:radPr>
                        <m:deg/>
                        <m:e>
                          <m:r>
                            <a:rPr lang="en-US" altLang="ja-JP" sz="3200" b="0" i="1" smtClean="0">
                              <a:latin typeface="Cambria Math" panose="02040503050406030204" pitchFamily="18" charset="0"/>
                            </a:rPr>
                            <m:t>𝑁</m:t>
                          </m:r>
                        </m:e>
                      </m:rad>
                      <m:r>
                        <a:rPr lang="en-US" altLang="ja-JP" sz="3200" b="0" i="1" smtClean="0">
                          <a:latin typeface="Cambria Math" panose="02040503050406030204" pitchFamily="18" charset="0"/>
                        </a:rPr>
                        <m:t>)</m:t>
                      </m:r>
                    </m:oMath>
                  </m:oMathPara>
                </a14:m>
                <a:endParaRPr lang="ja-JP" altLang="en-US" sz="3200" dirty="0"/>
              </a:p>
            </p:txBody>
          </p:sp>
        </mc:Choice>
        <mc:Fallback xmlns="">
          <p:sp>
            <p:nvSpPr>
              <p:cNvPr id="5" name="正方形/長方形 4">
                <a:extLst>
                  <a:ext uri="{FF2B5EF4-FFF2-40B4-BE49-F238E27FC236}">
                    <a16:creationId xmlns:a16="http://schemas.microsoft.com/office/drawing/2014/main" id="{7846CBDE-C1FC-4ECB-A34F-737A3ADD9A5B}"/>
                  </a:ext>
                </a:extLst>
              </p:cNvPr>
              <p:cNvSpPr>
                <a:spLocks noRot="1" noChangeAspect="1" noMove="1" noResize="1" noEditPoints="1" noAdjustHandles="1" noChangeArrowheads="1" noChangeShapeType="1" noTextEdit="1"/>
              </p:cNvSpPr>
              <p:nvPr/>
            </p:nvSpPr>
            <p:spPr>
              <a:xfrm>
                <a:off x="3981048" y="2492896"/>
                <a:ext cx="3668761" cy="639662"/>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16F3944-69C6-400D-A1D6-2D78A2F3A077}"/>
              </a:ext>
            </a:extLst>
          </p:cNvPr>
          <p:cNvSpPr txBox="1"/>
          <p:nvPr/>
        </p:nvSpPr>
        <p:spPr>
          <a:xfrm>
            <a:off x="251520" y="3573016"/>
            <a:ext cx="8568952" cy="954107"/>
          </a:xfrm>
          <a:prstGeom prst="rect">
            <a:avLst/>
          </a:prstGeom>
          <a:noFill/>
        </p:spPr>
        <p:txBody>
          <a:bodyPr wrap="square" rtlCol="0">
            <a:spAutoFit/>
          </a:bodyPr>
          <a:lstStyle/>
          <a:p>
            <a:r>
              <a:rPr kumimoji="1" lang="ja-JP" altLang="en-US" sz="2800" dirty="0"/>
              <a:t>不偏推定量でない推定量の期待値について、真の値からのずれを</a:t>
            </a:r>
            <a:r>
              <a:rPr kumimoji="1" lang="ja-JP" altLang="en-US" sz="2800" dirty="0">
                <a:solidFill>
                  <a:srgbClr val="FF0000"/>
                </a:solidFill>
              </a:rPr>
              <a:t>系統誤差</a:t>
            </a:r>
            <a:r>
              <a:rPr kumimoji="1" lang="en-US" altLang="ja-JP" sz="2800" dirty="0">
                <a:solidFill>
                  <a:srgbClr val="FF0000"/>
                </a:solidFill>
              </a:rPr>
              <a:t>(</a:t>
            </a:r>
            <a:r>
              <a:rPr kumimoji="1" lang="ja-JP" altLang="en-US" sz="2800" dirty="0">
                <a:solidFill>
                  <a:srgbClr val="FF0000"/>
                </a:solidFill>
              </a:rPr>
              <a:t>バイアス</a:t>
            </a:r>
            <a:r>
              <a:rPr kumimoji="1" lang="en-US" altLang="ja-JP" sz="2800" dirty="0">
                <a:solidFill>
                  <a:srgbClr val="FF0000"/>
                </a:solidFill>
              </a:rPr>
              <a:t>)</a:t>
            </a:r>
            <a:r>
              <a:rPr lang="ja-JP" altLang="en-US" sz="2800" dirty="0"/>
              <a:t>と呼ぶ。</a:t>
            </a:r>
            <a:endParaRPr kumimoji="1" lang="ja-JP" altLang="en-US" sz="2800" dirty="0"/>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E19221C4-92D2-4650-AD11-5602FD07AC25}"/>
                  </a:ext>
                </a:extLst>
              </p:cNvPr>
              <p:cNvSpPr/>
              <p:nvPr/>
            </p:nvSpPr>
            <p:spPr>
              <a:xfrm>
                <a:off x="1619672" y="4581128"/>
                <a:ext cx="4891980"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ea typeface="Cambria Math" panose="02040503050406030204" pitchFamily="18" charset="0"/>
                            </a:rPr>
                          </m:ctrlPr>
                        </m:dPr>
                        <m:e>
                          <m:r>
                            <a:rPr lang="en-US" altLang="ja-JP" sz="3200" i="1">
                              <a:latin typeface="Cambria Math" panose="02040503050406030204" pitchFamily="18" charset="0"/>
                              <a:ea typeface="Cambria Math" panose="02040503050406030204" pitchFamily="18" charset="0"/>
                            </a:rPr>
                            <m:t>𝑔</m:t>
                          </m:r>
                          <m:r>
                            <a:rPr lang="en-US" altLang="ja-JP" sz="3200" i="1">
                              <a:latin typeface="Cambria Math" panose="02040503050406030204" pitchFamily="18" charset="0"/>
                              <a:ea typeface="Cambria Math" panose="02040503050406030204" pitchFamily="18" charset="0"/>
                            </a:rPr>
                            <m:t>(</m:t>
                          </m:r>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𝜇</m:t>
                                  </m:r>
                                </m:e>
                              </m:acc>
                            </m:e>
                            <m:sub>
                              <m:r>
                                <a:rPr lang="en-US" altLang="ja-JP" sz="3200" i="1">
                                  <a:latin typeface="Cambria Math" panose="02040503050406030204" pitchFamily="18" charset="0"/>
                                </a:rPr>
                                <m:t>𝑁</m:t>
                              </m:r>
                            </m:sub>
                          </m:sSub>
                          <m:r>
                            <a:rPr lang="en-US" altLang="ja-JP" sz="3200" i="1">
                              <a:latin typeface="Cambria Math" panose="02040503050406030204" pitchFamily="18" charset="0"/>
                              <a:ea typeface="Cambria Math" panose="02040503050406030204" pitchFamily="18" charset="0"/>
                            </a:rPr>
                            <m:t>)</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𝑔</m:t>
                      </m:r>
                      <m:d>
                        <m:dPr>
                          <m:ctrlPr>
                            <a:rPr lang="en-US" altLang="ja-JP" sz="3200" b="0" i="1" smtClean="0">
                              <a:latin typeface="Cambria Math" panose="02040503050406030204" pitchFamily="18" charset="0"/>
                              <a:ea typeface="Cambria Math" panose="02040503050406030204" pitchFamily="18" charset="0"/>
                            </a:rPr>
                          </m:ctrlPr>
                        </m:dPr>
                        <m:e>
                          <m:r>
                            <a:rPr lang="ja-JP" altLang="en-US" sz="3200" b="0" i="1" smtClean="0">
                              <a:latin typeface="Cambria Math" panose="02040503050406030204" pitchFamily="18" charset="0"/>
                              <a:ea typeface="Cambria Math" panose="02040503050406030204" pitchFamily="18" charset="0"/>
                            </a:rPr>
                            <m:t>𝜇</m:t>
                          </m:r>
                        </m:e>
                      </m:d>
                      <m:r>
                        <a:rPr lang="en-US" altLang="ja-JP" sz="3200" b="0" i="1" smtClean="0">
                          <a:latin typeface="Cambria Math" panose="02040503050406030204" pitchFamily="18" charset="0"/>
                          <a:ea typeface="Cambria Math" panose="02040503050406030204" pitchFamily="18" charset="0"/>
                        </a:rPr>
                        <m:t>=</m:t>
                      </m:r>
                      <m:r>
                        <a:rPr lang="en-US" altLang="ja-JP" sz="3200" b="0" i="1" smtClean="0">
                          <a:latin typeface="Cambria Math" panose="02040503050406030204" pitchFamily="18" charset="0"/>
                          <a:ea typeface="Cambria Math" panose="02040503050406030204" pitchFamily="18" charset="0"/>
                        </a:rPr>
                        <m:t>𝑂</m:t>
                      </m:r>
                      <m:r>
                        <a:rPr lang="en-US" altLang="ja-JP" sz="3200" b="0" i="1" smtClean="0">
                          <a:latin typeface="Cambria Math" panose="02040503050406030204" pitchFamily="18" charset="0"/>
                          <a:ea typeface="Cambria Math" panose="02040503050406030204" pitchFamily="18" charset="0"/>
                        </a:rPr>
                        <m:t>(1/</m:t>
                      </m:r>
                      <m:r>
                        <a:rPr lang="en-US" altLang="ja-JP" sz="3200" b="0" i="1" smtClean="0">
                          <a:latin typeface="Cambria Math" panose="02040503050406030204" pitchFamily="18" charset="0"/>
                          <a:ea typeface="Cambria Math" panose="02040503050406030204" pitchFamily="18" charset="0"/>
                        </a:rPr>
                        <m:t>𝑁</m:t>
                      </m:r>
                      <m:r>
                        <a:rPr lang="en-US" altLang="ja-JP" sz="3200" b="0" i="1" smtClean="0">
                          <a:latin typeface="Cambria Math" panose="02040503050406030204" pitchFamily="18" charset="0"/>
                          <a:ea typeface="Cambria Math" panose="02040503050406030204" pitchFamily="18" charset="0"/>
                        </a:rPr>
                        <m:t>)</m:t>
                      </m:r>
                    </m:oMath>
                  </m:oMathPara>
                </a14:m>
                <a:endParaRPr lang="ja-JP" altLang="en-US" sz="3200" dirty="0"/>
              </a:p>
            </p:txBody>
          </p:sp>
        </mc:Choice>
        <mc:Fallback xmlns="">
          <p:sp>
            <p:nvSpPr>
              <p:cNvPr id="7" name="正方形/長方形 6">
                <a:extLst>
                  <a:ext uri="{FF2B5EF4-FFF2-40B4-BE49-F238E27FC236}">
                    <a16:creationId xmlns:a16="http://schemas.microsoft.com/office/drawing/2014/main" id="{E19221C4-92D2-4650-AD11-5602FD07AC25}"/>
                  </a:ext>
                </a:extLst>
              </p:cNvPr>
              <p:cNvSpPr>
                <a:spLocks noRot="1" noChangeAspect="1" noMove="1" noResize="1" noEditPoints="1" noAdjustHandles="1" noChangeArrowheads="1" noChangeShapeType="1" noTextEdit="1"/>
              </p:cNvSpPr>
              <p:nvPr/>
            </p:nvSpPr>
            <p:spPr>
              <a:xfrm>
                <a:off x="1619672" y="4581128"/>
                <a:ext cx="4891980" cy="584775"/>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D528C24F-B8BC-426C-AF73-B32B777383E7}"/>
              </a:ext>
            </a:extLst>
          </p:cNvPr>
          <p:cNvSpPr txBox="1"/>
          <p:nvPr/>
        </p:nvSpPr>
        <p:spPr>
          <a:xfrm>
            <a:off x="251520" y="5589240"/>
            <a:ext cx="8064896" cy="954107"/>
          </a:xfrm>
          <a:prstGeom prst="rect">
            <a:avLst/>
          </a:prstGeom>
          <a:noFill/>
          <a:ln>
            <a:solidFill>
              <a:srgbClr val="FF0000"/>
            </a:solidFill>
          </a:ln>
        </p:spPr>
        <p:txBody>
          <a:bodyPr wrap="square" rtlCol="0">
            <a:spAutoFit/>
          </a:bodyPr>
          <a:lstStyle/>
          <a:p>
            <a:r>
              <a:rPr kumimoji="1" lang="ja-JP" altLang="en-US" sz="2800" dirty="0"/>
              <a:t>サンプル数を増やすと統計誤差は減るが、</a:t>
            </a:r>
            <a:endParaRPr kumimoji="1" lang="en-US" altLang="ja-JP" sz="2800" dirty="0"/>
          </a:p>
          <a:p>
            <a:r>
              <a:rPr lang="ja-JP" altLang="en-US" sz="2800" dirty="0"/>
              <a:t>系統誤差は減らせない</a:t>
            </a:r>
            <a:endParaRPr kumimoji="1" lang="ja-JP" altLang="en-US" sz="2800" dirty="0"/>
          </a:p>
        </p:txBody>
      </p:sp>
      <p:sp>
        <p:nvSpPr>
          <p:cNvPr id="12" name="四角形: 角を丸くする 11">
            <a:extLst>
              <a:ext uri="{FF2B5EF4-FFF2-40B4-BE49-F238E27FC236}">
                <a16:creationId xmlns:a16="http://schemas.microsoft.com/office/drawing/2014/main" id="{AA193BA1-ED6A-447F-BE88-38FFEF1A660A}"/>
              </a:ext>
            </a:extLst>
          </p:cNvPr>
          <p:cNvSpPr/>
          <p:nvPr/>
        </p:nvSpPr>
        <p:spPr>
          <a:xfrm>
            <a:off x="5796136" y="2492896"/>
            <a:ext cx="1800200" cy="720080"/>
          </a:xfrm>
          <a:prstGeom prst="roundRect">
            <a:avLst/>
          </a:prstGeom>
          <a:noFill/>
          <a:ln w="28575">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5F46CE1A-3665-40C5-B01D-21BBA0388642}"/>
              </a:ext>
            </a:extLst>
          </p:cNvPr>
          <p:cNvSpPr/>
          <p:nvPr/>
        </p:nvSpPr>
        <p:spPr>
          <a:xfrm>
            <a:off x="4932040" y="4581128"/>
            <a:ext cx="1512168" cy="648072"/>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8434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90EF4D-DFF2-4EFE-A66D-5111771804C2}"/>
              </a:ext>
            </a:extLst>
          </p:cNvPr>
          <p:cNvSpPr>
            <a:spLocks noGrp="1"/>
          </p:cNvSpPr>
          <p:nvPr>
            <p:ph type="body" sz="quarter" idx="10"/>
          </p:nvPr>
        </p:nvSpPr>
        <p:spPr/>
        <p:txBody>
          <a:bodyPr/>
          <a:lstStyle/>
          <a:p>
            <a:r>
              <a:rPr kumimoji="1" lang="ja-JP" altLang="en-US" dirty="0"/>
              <a:t>バイアスの除去</a:t>
            </a:r>
          </a:p>
        </p:txBody>
      </p:sp>
      <p:sp>
        <p:nvSpPr>
          <p:cNvPr id="3" name="テキスト ボックス 2">
            <a:extLst>
              <a:ext uri="{FF2B5EF4-FFF2-40B4-BE49-F238E27FC236}">
                <a16:creationId xmlns:a16="http://schemas.microsoft.com/office/drawing/2014/main" id="{8C8B3EA4-9418-4493-B524-56EECF175803}"/>
              </a:ext>
            </a:extLst>
          </p:cNvPr>
          <p:cNvSpPr txBox="1"/>
          <p:nvPr/>
        </p:nvSpPr>
        <p:spPr>
          <a:xfrm>
            <a:off x="240145" y="1311563"/>
            <a:ext cx="8619667" cy="1569660"/>
          </a:xfrm>
          <a:prstGeom prst="rect">
            <a:avLst/>
          </a:prstGeom>
          <a:noFill/>
        </p:spPr>
        <p:txBody>
          <a:bodyPr wrap="none" rtlCol="0">
            <a:spAutoFit/>
          </a:bodyPr>
          <a:lstStyle/>
          <a:p>
            <a:r>
              <a:rPr lang="ja-JP" altLang="en-US" sz="3200"/>
              <a:t>期待値の関数の推定には</a:t>
            </a:r>
            <a:r>
              <a:rPr lang="en-US" altLang="ja-JP" sz="3200"/>
              <a:t>1/N</a:t>
            </a:r>
            <a:r>
              <a:rPr lang="ja-JP" altLang="en-US" sz="3200"/>
              <a:t>バイアスが乗る</a:t>
            </a:r>
            <a:endParaRPr lang="en-US" altLang="ja-JP" sz="3200"/>
          </a:p>
          <a:p>
            <a:r>
              <a:rPr kumimoji="1" lang="en-US" altLang="ja-JP" sz="3200"/>
              <a:t>N</a:t>
            </a:r>
            <a:r>
              <a:rPr kumimoji="1" lang="ja-JP" altLang="en-US" sz="3200"/>
              <a:t>無限大極限では一致するが、収束が遅い</a:t>
            </a:r>
            <a:endParaRPr kumimoji="1" lang="en-US" altLang="ja-JP" sz="3200"/>
          </a:p>
          <a:p>
            <a:r>
              <a:rPr lang="ja-JP" altLang="en-US" sz="3200"/>
              <a:t>手持ちのデータから</a:t>
            </a:r>
            <a:r>
              <a:rPr lang="en-US" altLang="ja-JP" sz="3200"/>
              <a:t>1/N</a:t>
            </a:r>
            <a:r>
              <a:rPr lang="ja-JP" altLang="en-US" sz="3200"/>
              <a:t>バイアスを除去したい</a:t>
            </a:r>
            <a:endParaRPr kumimoji="1" lang="ja-JP" altLang="en-US" sz="3200"/>
          </a:p>
        </p:txBody>
      </p:sp>
      <p:sp>
        <p:nvSpPr>
          <p:cNvPr id="4" name="下矢印 3">
            <a:extLst>
              <a:ext uri="{FF2B5EF4-FFF2-40B4-BE49-F238E27FC236}">
                <a16:creationId xmlns:a16="http://schemas.microsoft.com/office/drawing/2014/main" id="{83EC35BD-58CE-4118-9409-9C3AE87DC673}"/>
              </a:ext>
            </a:extLst>
          </p:cNvPr>
          <p:cNvSpPr/>
          <p:nvPr/>
        </p:nvSpPr>
        <p:spPr>
          <a:xfrm>
            <a:off x="3897744" y="3297382"/>
            <a:ext cx="683491" cy="738262"/>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37AFFF30-B824-42D2-97F2-15EC70801B50}"/>
              </a:ext>
            </a:extLst>
          </p:cNvPr>
          <p:cNvSpPr txBox="1"/>
          <p:nvPr/>
        </p:nvSpPr>
        <p:spPr>
          <a:xfrm>
            <a:off x="1348509" y="4461163"/>
            <a:ext cx="6487673" cy="769441"/>
          </a:xfrm>
          <a:prstGeom prst="rect">
            <a:avLst/>
          </a:prstGeom>
          <a:noFill/>
        </p:spPr>
        <p:txBody>
          <a:bodyPr wrap="none" rtlCol="0">
            <a:spAutoFit/>
          </a:bodyPr>
          <a:lstStyle/>
          <a:p>
            <a:r>
              <a:rPr kumimoji="1" lang="en-US" altLang="ja-JP" sz="4400"/>
              <a:t>Jackknife</a:t>
            </a:r>
            <a:r>
              <a:rPr kumimoji="1" lang="ja-JP" altLang="en-US" sz="4400"/>
              <a:t>リサンプリング</a:t>
            </a:r>
          </a:p>
        </p:txBody>
      </p:sp>
    </p:spTree>
    <p:extLst>
      <p:ext uri="{BB962C8B-B14F-4D97-AF65-F5344CB8AC3E}">
        <p14:creationId xmlns:p14="http://schemas.microsoft.com/office/powerpoint/2010/main" val="39381305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2AFA8B-AC3D-4C32-B2EF-307D325470B3}"/>
              </a:ext>
            </a:extLst>
          </p:cNvPr>
          <p:cNvSpPr>
            <a:spLocks noGrp="1"/>
          </p:cNvSpPr>
          <p:nvPr>
            <p:ph type="body" sz="quarter" idx="10"/>
          </p:nvPr>
        </p:nvSpPr>
        <p:spPr/>
        <p:txBody>
          <a:bodyPr/>
          <a:lstStyle/>
          <a:p>
            <a:r>
              <a:rPr lang="ja-JP" altLang="en-US" dirty="0"/>
              <a:t>バイアス除去</a:t>
            </a:r>
            <a:endParaRPr kumimoji="1" lang="ja-JP" altLang="en-US" dirty="0"/>
          </a:p>
        </p:txBody>
      </p:sp>
      <p:sp>
        <p:nvSpPr>
          <p:cNvPr id="3" name="正方形/長方形 2">
            <a:extLst>
              <a:ext uri="{FF2B5EF4-FFF2-40B4-BE49-F238E27FC236}">
                <a16:creationId xmlns:a16="http://schemas.microsoft.com/office/drawing/2014/main" id="{AC8C4475-A33F-476C-BFAC-31B53DC9970E}"/>
              </a:ext>
            </a:extLst>
          </p:cNvPr>
          <p:cNvSpPr/>
          <p:nvPr/>
        </p:nvSpPr>
        <p:spPr>
          <a:xfrm>
            <a:off x="9716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1D710CA7-29A5-4568-9CE0-BDCF3982E000}"/>
              </a:ext>
            </a:extLst>
          </p:cNvPr>
          <p:cNvSpPr/>
          <p:nvPr/>
        </p:nvSpPr>
        <p:spPr>
          <a:xfrm>
            <a:off x="16916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0DF31B4-37BB-4F85-9965-D047A193D084}"/>
              </a:ext>
            </a:extLst>
          </p:cNvPr>
          <p:cNvSpPr/>
          <p:nvPr/>
        </p:nvSpPr>
        <p:spPr>
          <a:xfrm>
            <a:off x="24117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C44D2C4-2350-4A23-B227-FFF2A86B774C}"/>
              </a:ext>
            </a:extLst>
          </p:cNvPr>
          <p:cNvSpPr/>
          <p:nvPr/>
        </p:nvSpPr>
        <p:spPr>
          <a:xfrm>
            <a:off x="31318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019DF57-1D97-41AA-9F48-A93BEA29BAFD}"/>
              </a:ext>
            </a:extLst>
          </p:cNvPr>
          <p:cNvSpPr/>
          <p:nvPr/>
        </p:nvSpPr>
        <p:spPr>
          <a:xfrm>
            <a:off x="38519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E8DEA15-693D-4721-AC71-294D0ADE7DEF}"/>
              </a:ext>
            </a:extLst>
          </p:cNvPr>
          <p:cNvSpPr/>
          <p:nvPr/>
        </p:nvSpPr>
        <p:spPr>
          <a:xfrm>
            <a:off x="457200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193BAD5-32DD-4F8C-BDBC-C52D55953793}"/>
              </a:ext>
            </a:extLst>
          </p:cNvPr>
          <p:cNvSpPr/>
          <p:nvPr/>
        </p:nvSpPr>
        <p:spPr>
          <a:xfrm>
            <a:off x="529208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8798F886-BEB8-46D9-87B7-34C1DB5FDE37}"/>
              </a:ext>
            </a:extLst>
          </p:cNvPr>
          <p:cNvSpPr/>
          <p:nvPr/>
        </p:nvSpPr>
        <p:spPr>
          <a:xfrm>
            <a:off x="601216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A980924-CBF9-477E-A4EA-790949D0D02A}"/>
              </a:ext>
            </a:extLst>
          </p:cNvPr>
          <p:cNvSpPr/>
          <p:nvPr/>
        </p:nvSpPr>
        <p:spPr>
          <a:xfrm>
            <a:off x="673224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9B8245D1-82F2-4A8F-A2D7-96D14344AAA4}"/>
              </a:ext>
            </a:extLst>
          </p:cNvPr>
          <p:cNvSpPr/>
          <p:nvPr/>
        </p:nvSpPr>
        <p:spPr>
          <a:xfrm>
            <a:off x="7452320" y="1988840"/>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81517209-0FA9-44D7-817F-C0D2549C9561}"/>
              </a:ext>
            </a:extLst>
          </p:cNvPr>
          <p:cNvCxnSpPr/>
          <p:nvPr/>
        </p:nvCxnSpPr>
        <p:spPr>
          <a:xfrm>
            <a:off x="971600" y="1844824"/>
            <a:ext cx="72008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13F0E78C-B3FC-42B5-AF60-FA97E56FA2BB}"/>
              </a:ext>
            </a:extLst>
          </p:cNvPr>
          <p:cNvSpPr txBox="1"/>
          <p:nvPr/>
        </p:nvSpPr>
        <p:spPr>
          <a:xfrm>
            <a:off x="899592" y="1124744"/>
            <a:ext cx="2869696" cy="461665"/>
          </a:xfrm>
          <a:prstGeom prst="rect">
            <a:avLst/>
          </a:prstGeom>
          <a:noFill/>
        </p:spPr>
        <p:txBody>
          <a:bodyPr wrap="none" rtlCol="0">
            <a:spAutoFit/>
          </a:bodyPr>
          <a:lstStyle/>
          <a:p>
            <a:r>
              <a:rPr kumimoji="1" lang="en-US" altLang="ja-JP" sz="2400"/>
              <a:t>N</a:t>
            </a:r>
            <a:r>
              <a:rPr kumimoji="1" lang="ja-JP" altLang="en-US" sz="2400"/>
              <a:t>個のデータがある</a:t>
            </a:r>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80582E9D-402F-4DC9-9641-DFEAA028066E}"/>
                  </a:ext>
                </a:extLst>
              </p:cNvPr>
              <p:cNvSpPr/>
              <p:nvPr/>
            </p:nvSpPr>
            <p:spPr>
              <a:xfrm>
                <a:off x="4283968" y="1340768"/>
                <a:ext cx="55573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oMath>
                  </m:oMathPara>
                </a14:m>
                <a:endParaRPr lang="ja-JP" altLang="en-US" sz="2800"/>
              </a:p>
            </p:txBody>
          </p:sp>
        </mc:Choice>
        <mc:Fallback xmlns="">
          <p:sp>
            <p:nvSpPr>
              <p:cNvPr id="15" name="正方形/長方形 14">
                <a:extLst>
                  <a:ext uri="{FF2B5EF4-FFF2-40B4-BE49-F238E27FC236}">
                    <a16:creationId xmlns:a16="http://schemas.microsoft.com/office/drawing/2014/main" id="{80582E9D-402F-4DC9-9641-DFEAA028066E}"/>
                  </a:ext>
                </a:extLst>
              </p:cNvPr>
              <p:cNvSpPr>
                <a:spLocks noRot="1" noChangeAspect="1" noMove="1" noResize="1" noEditPoints="1" noAdjustHandles="1" noChangeArrowheads="1" noChangeShapeType="1" noTextEdit="1"/>
              </p:cNvSpPr>
              <p:nvPr/>
            </p:nvSpPr>
            <p:spPr>
              <a:xfrm>
                <a:off x="4283968" y="1340768"/>
                <a:ext cx="55573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DAAD41A-E986-40A1-90BD-D387E1AC04C7}"/>
                  </a:ext>
                </a:extLst>
              </p:cNvPr>
              <p:cNvSpPr txBox="1"/>
              <p:nvPr/>
            </p:nvSpPr>
            <p:spPr>
              <a:xfrm>
                <a:off x="251520" y="2780928"/>
                <a:ext cx="7423635" cy="954107"/>
              </a:xfrm>
              <a:prstGeom prst="rect">
                <a:avLst/>
              </a:prstGeom>
              <a:noFill/>
            </p:spPr>
            <p:txBody>
              <a:bodyPr wrap="none" rtlCol="0">
                <a:spAutoFit/>
              </a:bodyPr>
              <a:lstStyle/>
              <a:p>
                <a:r>
                  <a:rPr lang="ja-JP" altLang="en-US" sz="2800"/>
                  <a:t>全部のデータを使って期待値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16" name="テキスト ボックス 15">
                <a:extLst>
                  <a:ext uri="{FF2B5EF4-FFF2-40B4-BE49-F238E27FC236}">
                    <a16:creationId xmlns:a16="http://schemas.microsoft.com/office/drawing/2014/main" id="{5DAAD41A-E986-40A1-90BD-D387E1AC04C7}"/>
                  </a:ext>
                </a:extLst>
              </p:cNvPr>
              <p:cNvSpPr txBox="1">
                <a:spLocks noRot="1" noChangeAspect="1" noMove="1" noResize="1" noEditPoints="1" noAdjustHandles="1" noChangeArrowheads="1" noChangeShapeType="1" noTextEdit="1"/>
              </p:cNvSpPr>
              <p:nvPr/>
            </p:nvSpPr>
            <p:spPr>
              <a:xfrm>
                <a:off x="251520" y="2780928"/>
                <a:ext cx="7423635" cy="954107"/>
              </a:xfrm>
              <a:prstGeom prst="rect">
                <a:avLst/>
              </a:prstGeom>
              <a:blipFill>
                <a:blip r:embed="rId3"/>
                <a:stretch>
                  <a:fillRect l="-1642" t="-8280" r="-739" b="-14650"/>
                </a:stretch>
              </a:blipFill>
            </p:spPr>
            <p:txBody>
              <a:bodyPr/>
              <a:lstStyle/>
              <a:p>
                <a:r>
                  <a:rPr lang="ja-JP" altLang="en-US">
                    <a:noFill/>
                  </a:rPr>
                  <a:t> </a:t>
                </a:r>
              </a:p>
            </p:txBody>
          </p:sp>
        </mc:Fallback>
      </mc:AlternateContent>
      <p:sp>
        <p:nvSpPr>
          <p:cNvPr id="17" name="正方形/長方形 16">
            <a:extLst>
              <a:ext uri="{FF2B5EF4-FFF2-40B4-BE49-F238E27FC236}">
                <a16:creationId xmlns:a16="http://schemas.microsoft.com/office/drawing/2014/main" id="{CA906123-2EB7-43D6-B4C3-AE58F2B39D11}"/>
              </a:ext>
            </a:extLst>
          </p:cNvPr>
          <p:cNvSpPr/>
          <p:nvPr/>
        </p:nvSpPr>
        <p:spPr>
          <a:xfrm>
            <a:off x="9716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9C6B0E98-B076-4DE0-9688-8AAE35F01AFF}"/>
              </a:ext>
            </a:extLst>
          </p:cNvPr>
          <p:cNvSpPr/>
          <p:nvPr/>
        </p:nvSpPr>
        <p:spPr>
          <a:xfrm>
            <a:off x="16916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D14FB6C-2135-482E-98AA-3F44358169B4}"/>
              </a:ext>
            </a:extLst>
          </p:cNvPr>
          <p:cNvSpPr/>
          <p:nvPr/>
        </p:nvSpPr>
        <p:spPr>
          <a:xfrm>
            <a:off x="24117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F313138D-AD1C-4073-A434-332A2D74604E}"/>
              </a:ext>
            </a:extLst>
          </p:cNvPr>
          <p:cNvSpPr/>
          <p:nvPr/>
        </p:nvSpPr>
        <p:spPr>
          <a:xfrm>
            <a:off x="31318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E14DDF3D-9AC8-4475-93E4-0934D2CA7546}"/>
              </a:ext>
            </a:extLst>
          </p:cNvPr>
          <p:cNvSpPr/>
          <p:nvPr/>
        </p:nvSpPr>
        <p:spPr>
          <a:xfrm>
            <a:off x="385192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87432F8D-035C-4F8A-92A2-6C25B514A0C3}"/>
              </a:ext>
            </a:extLst>
          </p:cNvPr>
          <p:cNvSpPr/>
          <p:nvPr/>
        </p:nvSpPr>
        <p:spPr>
          <a:xfrm>
            <a:off x="457200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F0022977-5DBD-448D-A2EC-D14FF507C073}"/>
              </a:ext>
            </a:extLst>
          </p:cNvPr>
          <p:cNvSpPr/>
          <p:nvPr/>
        </p:nvSpPr>
        <p:spPr>
          <a:xfrm>
            <a:off x="529208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F8B518D8-56F2-4BE4-B763-0E95344A1636}"/>
              </a:ext>
            </a:extLst>
          </p:cNvPr>
          <p:cNvSpPr/>
          <p:nvPr/>
        </p:nvSpPr>
        <p:spPr>
          <a:xfrm>
            <a:off x="601216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90F4E09D-52F8-40A2-8CB1-50B7538A5F21}"/>
              </a:ext>
            </a:extLst>
          </p:cNvPr>
          <p:cNvSpPr/>
          <p:nvPr/>
        </p:nvSpPr>
        <p:spPr>
          <a:xfrm>
            <a:off x="6732240" y="479715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CA7C4078-40E0-4C88-A8BB-3015F0A9C813}"/>
              </a:ext>
            </a:extLst>
          </p:cNvPr>
          <p:cNvSpPr/>
          <p:nvPr/>
        </p:nvSpPr>
        <p:spPr>
          <a:xfrm>
            <a:off x="7452320" y="479715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3C4F95F1-6F60-4E4C-9718-A0A3D2FBFA58}"/>
              </a:ext>
            </a:extLst>
          </p:cNvPr>
          <p:cNvCxnSpPr/>
          <p:nvPr/>
        </p:nvCxnSpPr>
        <p:spPr>
          <a:xfrm>
            <a:off x="971600" y="4653136"/>
            <a:ext cx="648072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BADEBEDF-E638-4479-BAAF-33F93B13F4A1}"/>
              </a:ext>
            </a:extLst>
          </p:cNvPr>
          <p:cNvSpPr txBox="1"/>
          <p:nvPr/>
        </p:nvSpPr>
        <p:spPr>
          <a:xfrm>
            <a:off x="899592" y="3933056"/>
            <a:ext cx="3126177" cy="461665"/>
          </a:xfrm>
          <a:prstGeom prst="rect">
            <a:avLst/>
          </a:prstGeom>
          <a:noFill/>
        </p:spPr>
        <p:txBody>
          <a:bodyPr wrap="none" rtlCol="0">
            <a:spAutoFit/>
          </a:bodyPr>
          <a:lstStyle/>
          <a:p>
            <a:r>
              <a:rPr lang="en-US" altLang="ja-JP" sz="2400"/>
              <a:t>1</a:t>
            </a:r>
            <a:r>
              <a:rPr kumimoji="1" lang="ja-JP" altLang="en-US" sz="2400"/>
              <a:t>個のデータを捨てる</a:t>
            </a:r>
          </a:p>
        </p:txBody>
      </p:sp>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572BFFDC-E805-46CE-B471-80F4BD082A98}"/>
                  </a:ext>
                </a:extLst>
              </p:cNvPr>
              <p:cNvSpPr/>
              <p:nvPr/>
            </p:nvSpPr>
            <p:spPr>
              <a:xfrm>
                <a:off x="4283968" y="4149080"/>
                <a:ext cx="118173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oMath>
                  </m:oMathPara>
                </a14:m>
                <a:endParaRPr lang="ja-JP" altLang="en-US" sz="2800"/>
              </a:p>
            </p:txBody>
          </p:sp>
        </mc:Choice>
        <mc:Fallback xmlns="">
          <p:sp>
            <p:nvSpPr>
              <p:cNvPr id="29" name="正方形/長方形 28">
                <a:extLst>
                  <a:ext uri="{FF2B5EF4-FFF2-40B4-BE49-F238E27FC236}">
                    <a16:creationId xmlns:a16="http://schemas.microsoft.com/office/drawing/2014/main" id="{572BFFDC-E805-46CE-B471-80F4BD082A98}"/>
                  </a:ext>
                </a:extLst>
              </p:cNvPr>
              <p:cNvSpPr>
                <a:spLocks noRot="1" noChangeAspect="1" noMove="1" noResize="1" noEditPoints="1" noAdjustHandles="1" noChangeArrowheads="1" noChangeShapeType="1" noTextEdit="1"/>
              </p:cNvSpPr>
              <p:nvPr/>
            </p:nvSpPr>
            <p:spPr>
              <a:xfrm>
                <a:off x="4283968" y="4149080"/>
                <a:ext cx="1181734"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67A943CD-659C-44B9-8367-3143039D4FBF}"/>
                  </a:ext>
                </a:extLst>
              </p:cNvPr>
              <p:cNvSpPr txBox="1"/>
              <p:nvPr/>
            </p:nvSpPr>
            <p:spPr>
              <a:xfrm>
                <a:off x="323528" y="5589240"/>
                <a:ext cx="8109721" cy="954107"/>
              </a:xfrm>
              <a:prstGeom prst="rect">
                <a:avLst/>
              </a:prstGeom>
              <a:noFill/>
            </p:spPr>
            <p:txBody>
              <a:bodyPr wrap="none" rtlCol="0">
                <a:spAutoFit/>
              </a:bodyPr>
              <a:lstStyle/>
              <a:p>
                <a:r>
                  <a:rPr lang="ja-JP" altLang="en-US" sz="2800"/>
                  <a:t>残りのデータを使って期待値</a:t>
                </a:r>
                <a14:m>
                  <m:oMath xmlns:m="http://schemas.openxmlformats.org/officeDocument/2006/math">
                    <m:sSub>
                      <m:sSubPr>
                        <m:ctrlPr>
                          <a:rPr lang="en-US" altLang="ja-JP" sz="2800" i="1" smtClean="0">
                            <a:latin typeface="Cambria Math" panose="02040503050406030204" pitchFamily="18" charset="0"/>
                          </a:rPr>
                        </m:ctrlPr>
                      </m:sSubPr>
                      <m:e>
                        <m:r>
                          <a:rPr lang="ja-JP" altLang="en-US" sz="2800" i="1" smtClean="0">
                            <a:latin typeface="Cambria Math" panose="02040503050406030204" pitchFamily="18" charset="0"/>
                          </a:rPr>
                          <m:t>𝜇</m:t>
                        </m:r>
                      </m:e>
                      <m:sub>
                        <m:r>
                          <a:rPr lang="en-US" altLang="ja-JP" sz="2800" b="0" i="1" smtClean="0">
                            <a:latin typeface="Cambria Math" panose="02040503050406030204" pitchFamily="18" charset="0"/>
                          </a:rPr>
                          <m:t>𝑁</m:t>
                        </m:r>
                        <m:r>
                          <a:rPr lang="en-US" altLang="ja-JP" sz="2800" b="0" i="1" smtClean="0">
                            <a:latin typeface="Cambria Math" panose="02040503050406030204" pitchFamily="18" charset="0"/>
                          </a:rPr>
                          <m:t>−1</m:t>
                        </m:r>
                      </m:sub>
                    </m:sSub>
                  </m:oMath>
                </a14:m>
                <a:r>
                  <a:rPr lang="ja-JP" altLang="en-US" sz="2800"/>
                  <a:t>を計算</a:t>
                </a:r>
                <a:endParaRPr lang="en-US" altLang="ja-JP" sz="2800"/>
              </a:p>
              <a:p>
                <a:r>
                  <a:rPr kumimoji="1" lang="ja-JP" altLang="en-US" sz="2800"/>
                  <a:t>それを使って関数の推定値</a:t>
                </a:r>
                <a14:m>
                  <m:oMath xmlns:m="http://schemas.openxmlformats.org/officeDocument/2006/math">
                    <m:sSub>
                      <m:sSubPr>
                        <m:ctrlPr>
                          <a:rPr kumimoji="1" lang="en-US" altLang="ja-JP" sz="2800" i="1" smtClean="0">
                            <a:latin typeface="Cambria Math" panose="02040503050406030204" pitchFamily="18" charset="0"/>
                          </a:rPr>
                        </m:ctrlPr>
                      </m:sSubPr>
                      <m:e>
                        <m:r>
                          <a:rPr kumimoji="1" lang="en-US" altLang="ja-JP" sz="2800" b="0" i="1" smtClean="0">
                            <a:latin typeface="Cambria Math" panose="02040503050406030204" pitchFamily="18" charset="0"/>
                          </a:rPr>
                          <m:t>𝑈</m:t>
                        </m:r>
                      </m:e>
                      <m:sub>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𝑔</m:t>
                    </m:r>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ja-JP" altLang="en-US" sz="2800" i="1">
                            <a:latin typeface="Cambria Math" panose="02040503050406030204" pitchFamily="18" charset="0"/>
                          </a:rPr>
                          <m:t>𝜇</m:t>
                        </m:r>
                      </m:e>
                      <m:sub>
                        <m:r>
                          <a:rPr lang="en-US" altLang="ja-JP" sz="2800" i="1">
                            <a:latin typeface="Cambria Math" panose="02040503050406030204" pitchFamily="18" charset="0"/>
                          </a:rPr>
                          <m:t>𝑁</m:t>
                        </m:r>
                        <m:r>
                          <a:rPr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計算</a:t>
                </a:r>
              </a:p>
            </p:txBody>
          </p:sp>
        </mc:Choice>
        <mc:Fallback xmlns="">
          <p:sp>
            <p:nvSpPr>
              <p:cNvPr id="30" name="テキスト ボックス 29">
                <a:extLst>
                  <a:ext uri="{FF2B5EF4-FFF2-40B4-BE49-F238E27FC236}">
                    <a16:creationId xmlns:a16="http://schemas.microsoft.com/office/drawing/2014/main" id="{67A943CD-659C-44B9-8367-3143039D4FBF}"/>
                  </a:ext>
                </a:extLst>
              </p:cNvPr>
              <p:cNvSpPr txBox="1">
                <a:spLocks noRot="1" noChangeAspect="1" noMove="1" noResize="1" noEditPoints="1" noAdjustHandles="1" noChangeArrowheads="1" noChangeShapeType="1" noTextEdit="1"/>
              </p:cNvSpPr>
              <p:nvPr/>
            </p:nvSpPr>
            <p:spPr>
              <a:xfrm>
                <a:off x="323528" y="5589240"/>
                <a:ext cx="8109721" cy="954107"/>
              </a:xfrm>
              <a:prstGeom prst="rect">
                <a:avLst/>
              </a:prstGeom>
              <a:blipFill>
                <a:blip r:embed="rId5"/>
                <a:stretch>
                  <a:fillRect l="-1504" t="-8974" r="-677"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73057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7C4B0F9-7B78-4FAC-BB28-322E27011E09}"/>
              </a:ext>
            </a:extLst>
          </p:cNvPr>
          <p:cNvSpPr>
            <a:spLocks noGrp="1"/>
          </p:cNvSpPr>
          <p:nvPr>
            <p:ph type="body" sz="quarter" idx="10"/>
          </p:nvPr>
        </p:nvSpPr>
        <p:spPr/>
        <p:txBody>
          <a:bodyPr/>
          <a:lstStyle/>
          <a:p>
            <a:r>
              <a:rPr kumimoji="1" lang="ja-JP" altLang="en-US" dirty="0"/>
              <a:t>エラーバーとは</a:t>
            </a:r>
          </a:p>
        </p:txBody>
      </p:sp>
      <p:sp>
        <p:nvSpPr>
          <p:cNvPr id="5" name="テキスト ボックス 4">
            <a:extLst>
              <a:ext uri="{FF2B5EF4-FFF2-40B4-BE49-F238E27FC236}">
                <a16:creationId xmlns:a16="http://schemas.microsoft.com/office/drawing/2014/main" id="{C9C3FE22-CE88-492C-B62D-D757F73B5FE7}"/>
              </a:ext>
            </a:extLst>
          </p:cNvPr>
          <p:cNvSpPr txBox="1"/>
          <p:nvPr/>
        </p:nvSpPr>
        <p:spPr>
          <a:xfrm>
            <a:off x="1907704" y="2348880"/>
            <a:ext cx="1261884" cy="523220"/>
          </a:xfrm>
          <a:prstGeom prst="rect">
            <a:avLst/>
          </a:prstGeom>
          <a:noFill/>
        </p:spPr>
        <p:txBody>
          <a:bodyPr wrap="none" rtlCol="0">
            <a:spAutoFit/>
          </a:bodyPr>
          <a:lstStyle/>
          <a:p>
            <a:r>
              <a:rPr kumimoji="1" lang="ja-JP" altLang="en-US" sz="2800"/>
              <a:t>平均値</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D60FDD3-EB9B-48B8-8B0E-76E5ADAA1CE0}"/>
                  </a:ext>
                </a:extLst>
              </p:cNvPr>
              <p:cNvSpPr txBox="1"/>
              <p:nvPr/>
            </p:nvSpPr>
            <p:spPr>
              <a:xfrm>
                <a:off x="3923928" y="1916832"/>
                <a:ext cx="2003817"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7D60FDD3-EB9B-48B8-8B0E-76E5ADAA1CE0}"/>
                  </a:ext>
                </a:extLst>
              </p:cNvPr>
              <p:cNvSpPr txBox="1">
                <a:spLocks noRot="1" noChangeAspect="1" noMove="1" noResize="1" noEditPoints="1" noAdjustHandles="1" noChangeArrowheads="1" noChangeShapeType="1" noTextEdit="1"/>
              </p:cNvSpPr>
              <p:nvPr/>
            </p:nvSpPr>
            <p:spPr>
              <a:xfrm>
                <a:off x="3923928" y="1916832"/>
                <a:ext cx="2003817" cy="1211550"/>
              </a:xfrm>
              <a:prstGeom prst="rect">
                <a:avLst/>
              </a:prstGeom>
              <a:blipFill>
                <a:blip r:embed="rId2"/>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B62D7E4-12EB-48EF-92F0-C37DDCCCD532}"/>
              </a:ext>
            </a:extLst>
          </p:cNvPr>
          <p:cNvSpPr txBox="1"/>
          <p:nvPr/>
        </p:nvSpPr>
        <p:spPr>
          <a:xfrm>
            <a:off x="1907704" y="3645024"/>
            <a:ext cx="1261884" cy="523220"/>
          </a:xfrm>
          <a:prstGeom prst="rect">
            <a:avLst/>
          </a:prstGeom>
          <a:noFill/>
        </p:spPr>
        <p:txBody>
          <a:bodyPr wrap="none" rtlCol="0">
            <a:spAutoFit/>
          </a:bodyPr>
          <a:lstStyle/>
          <a:p>
            <a:r>
              <a:rPr lang="ja-JP" altLang="en-US" sz="2800" dirty="0"/>
              <a:t>母分散</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4F69359-C208-4E11-986D-FD2D55888DB3}"/>
                  </a:ext>
                </a:extLst>
              </p:cNvPr>
              <p:cNvSpPr txBox="1"/>
              <p:nvPr/>
            </p:nvSpPr>
            <p:spPr>
              <a:xfrm>
                <a:off x="3707904" y="3284984"/>
                <a:ext cx="3860608"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𝜎</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solidFill>
                                <a:srgbClr val="FF0000"/>
                              </a:solidFill>
                              <a:latin typeface="Cambria Math" panose="02040503050406030204" pitchFamily="18" charset="0"/>
                            </a:rPr>
                            <m:t>𝑁</m:t>
                          </m:r>
                          <m:r>
                            <a:rPr kumimoji="1" lang="en-US" altLang="ja-JP" sz="2800" b="0" i="1" smtClean="0">
                              <a:solidFill>
                                <a:srgbClr val="FF0000"/>
                              </a:solidFill>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C4F69359-C208-4E11-986D-FD2D55888DB3}"/>
                  </a:ext>
                </a:extLst>
              </p:cNvPr>
              <p:cNvSpPr txBox="1">
                <a:spLocks noRot="1" noChangeAspect="1" noMove="1" noResize="1" noEditPoints="1" noAdjustHandles="1" noChangeArrowheads="1" noChangeShapeType="1" noTextEdit="1"/>
              </p:cNvSpPr>
              <p:nvPr/>
            </p:nvSpPr>
            <p:spPr>
              <a:xfrm>
                <a:off x="3707904" y="3284984"/>
                <a:ext cx="3860608" cy="1211550"/>
              </a:xfrm>
              <a:prstGeom prst="rect">
                <a:avLst/>
              </a:prstGeom>
              <a:blipFill>
                <a:blip r:embed="rId3"/>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9D73DB0D-B149-48D0-9FCA-602744F41BEB}"/>
              </a:ext>
            </a:extLst>
          </p:cNvPr>
          <p:cNvSpPr txBox="1"/>
          <p:nvPr/>
        </p:nvSpPr>
        <p:spPr>
          <a:xfrm>
            <a:off x="1043608" y="4797152"/>
            <a:ext cx="2339102" cy="954107"/>
          </a:xfrm>
          <a:prstGeom prst="rect">
            <a:avLst/>
          </a:prstGeom>
          <a:noFill/>
        </p:spPr>
        <p:txBody>
          <a:bodyPr wrap="none" rtlCol="0">
            <a:spAutoFit/>
          </a:bodyPr>
          <a:lstStyle/>
          <a:p>
            <a:r>
              <a:rPr kumimoji="1" lang="ja-JP" altLang="en-US" sz="2800" dirty="0">
                <a:solidFill>
                  <a:srgbClr val="FF0000"/>
                </a:solidFill>
              </a:rPr>
              <a:t>平均値の</a:t>
            </a:r>
            <a:endParaRPr kumimoji="1" lang="en-US" altLang="ja-JP" sz="2800" dirty="0">
              <a:solidFill>
                <a:srgbClr val="FF0000"/>
              </a:solidFill>
            </a:endParaRPr>
          </a:p>
          <a:p>
            <a:r>
              <a:rPr kumimoji="1" lang="ja-JP" altLang="en-US" sz="2800" dirty="0">
                <a:solidFill>
                  <a:srgbClr val="FF0000"/>
                </a:solidFill>
              </a:rPr>
              <a:t>推定値の分散</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7D0DD71-EA64-49C9-9DCC-B1E58274E39A}"/>
                  </a:ext>
                </a:extLst>
              </p:cNvPr>
              <p:cNvSpPr txBox="1"/>
              <p:nvPr/>
            </p:nvSpPr>
            <p:spPr>
              <a:xfrm>
                <a:off x="3635896" y="4725144"/>
                <a:ext cx="4508991" cy="1211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ja-JP" sz="2800" i="1" smtClean="0">
                              <a:latin typeface="Cambria Math" panose="02040503050406030204" pitchFamily="18" charset="0"/>
                            </a:rPr>
                          </m:ctrlPr>
                        </m:sSubSupPr>
                        <m:e>
                          <m:r>
                            <a:rPr lang="en-US" altLang="ja-JP" sz="2800" i="1">
                              <a:latin typeface="Cambria Math" panose="02040503050406030204" pitchFamily="18" charset="0"/>
                            </a:rPr>
                            <m:t>𝜎</m:t>
                          </m:r>
                        </m:e>
                        <m:sub>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𝑋</m:t>
                              </m:r>
                            </m:e>
                          </m:acc>
                        </m:sub>
                        <m:sup>
                          <m:r>
                            <a:rPr lang="en-US" altLang="ja-JP" sz="2800" i="1">
                              <a:latin typeface="Cambria Math" panose="02040503050406030204" pitchFamily="18" charset="0"/>
                            </a:rPr>
                            <m:t>2</m:t>
                          </m:r>
                        </m:sup>
                      </m:sSubSup>
                      <m:r>
                        <a:rPr lang="en-US" altLang="ja-JP" sz="2800" i="1">
                          <a:latin typeface="Cambria Math" panose="02040503050406030204" pitchFamily="18" charset="0"/>
                        </a:rPr>
                        <m:t> </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den>
                      </m:f>
                      <m:nary>
                        <m:naryPr>
                          <m:chr m:val="∑"/>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𝑁</m:t>
                          </m:r>
                        </m:sup>
                        <m:e>
                          <m:sSup>
                            <m:sSupPr>
                              <m:ctrlPr>
                                <a:rPr kumimoji="1" lang="en-US" altLang="ja-JP" sz="2800" b="0" i="1" smtClean="0">
                                  <a:latin typeface="Cambria Math" panose="02040503050406030204" pitchFamily="18" charset="0"/>
                                </a:rPr>
                              </m:ctrlPr>
                            </m:sSupPr>
                            <m:e>
                              <m:d>
                                <m:dPr>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𝑋</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𝑋</m:t>
                                      </m:r>
                                    </m:e>
                                  </m:acc>
                                </m:e>
                              </m:d>
                            </m:e>
                            <m:sup>
                              <m:r>
                                <a:rPr kumimoji="1" lang="en-US" altLang="ja-JP" sz="2800" b="0" i="1" smtClean="0">
                                  <a:latin typeface="Cambria Math" panose="02040503050406030204" pitchFamily="18" charset="0"/>
                                </a:rPr>
                                <m:t>2</m:t>
                              </m:r>
                            </m:sup>
                          </m:sSup>
                        </m:e>
                      </m:nary>
                    </m:oMath>
                  </m:oMathPara>
                </a14:m>
                <a:endParaRPr kumimoji="1" lang="ja-JP" altLang="en-US" sz="2800" dirty="0"/>
              </a:p>
            </p:txBody>
          </p:sp>
        </mc:Choice>
        <mc:Fallback xmlns="">
          <p:sp>
            <p:nvSpPr>
              <p:cNvPr id="11" name="テキスト ボックス 10">
                <a:extLst>
                  <a:ext uri="{FF2B5EF4-FFF2-40B4-BE49-F238E27FC236}">
                    <a16:creationId xmlns:a16="http://schemas.microsoft.com/office/drawing/2014/main" id="{47D0DD71-EA64-49C9-9DCC-B1E58274E39A}"/>
                  </a:ext>
                </a:extLst>
              </p:cNvPr>
              <p:cNvSpPr txBox="1">
                <a:spLocks noRot="1" noChangeAspect="1" noMove="1" noResize="1" noEditPoints="1" noAdjustHandles="1" noChangeArrowheads="1" noChangeShapeType="1" noTextEdit="1"/>
              </p:cNvSpPr>
              <p:nvPr/>
            </p:nvSpPr>
            <p:spPr>
              <a:xfrm>
                <a:off x="3635896" y="4725144"/>
                <a:ext cx="4508991" cy="1211550"/>
              </a:xfrm>
              <a:prstGeom prst="rect">
                <a:avLst/>
              </a:prstGeom>
              <a:blipFill>
                <a:blip r:embed="rId4"/>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7A0FA2B8-709B-469F-A61C-DAE4B7A8CA31}"/>
              </a:ext>
            </a:extLst>
          </p:cNvPr>
          <p:cNvCxnSpPr>
            <a:cxnSpLocks/>
          </p:cNvCxnSpPr>
          <p:nvPr/>
        </p:nvCxnSpPr>
        <p:spPr>
          <a:xfrm>
            <a:off x="3491880" y="1916832"/>
            <a:ext cx="0" cy="3816424"/>
          </a:xfrm>
          <a:prstGeom prst="line">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6C04745-6A08-4FFF-A3E5-FF398D29684F}"/>
              </a:ext>
            </a:extLst>
          </p:cNvPr>
          <p:cNvSpPr txBox="1"/>
          <p:nvPr/>
        </p:nvSpPr>
        <p:spPr>
          <a:xfrm>
            <a:off x="755576" y="1124744"/>
            <a:ext cx="2339102" cy="523220"/>
          </a:xfrm>
          <a:prstGeom prst="rect">
            <a:avLst/>
          </a:prstGeom>
          <a:noFill/>
        </p:spPr>
        <p:txBody>
          <a:bodyPr wrap="none" rtlCol="0">
            <a:spAutoFit/>
          </a:bodyPr>
          <a:lstStyle/>
          <a:p>
            <a:r>
              <a:rPr kumimoji="1" lang="ja-JP" altLang="en-US" sz="2800" dirty="0"/>
              <a:t>推定し</a:t>
            </a:r>
            <a:r>
              <a:rPr lang="ja-JP" altLang="en-US" sz="2800" dirty="0"/>
              <a:t>た</a:t>
            </a:r>
            <a:r>
              <a:rPr kumimoji="1" lang="ja-JP" altLang="en-US" sz="2800" dirty="0"/>
              <a:t>い量</a:t>
            </a:r>
          </a:p>
        </p:txBody>
      </p:sp>
      <p:sp>
        <p:nvSpPr>
          <p:cNvPr id="18" name="テキスト ボックス 17">
            <a:extLst>
              <a:ext uri="{FF2B5EF4-FFF2-40B4-BE49-F238E27FC236}">
                <a16:creationId xmlns:a16="http://schemas.microsoft.com/office/drawing/2014/main" id="{CD925AFF-4C5F-4CC9-9602-85AB1C460A31}"/>
              </a:ext>
            </a:extLst>
          </p:cNvPr>
          <p:cNvSpPr txBox="1"/>
          <p:nvPr/>
        </p:nvSpPr>
        <p:spPr>
          <a:xfrm>
            <a:off x="3707904" y="1124744"/>
            <a:ext cx="2690160" cy="584775"/>
          </a:xfrm>
          <a:prstGeom prst="rect">
            <a:avLst/>
          </a:prstGeom>
          <a:noFill/>
        </p:spPr>
        <p:txBody>
          <a:bodyPr wrap="none" rtlCol="0">
            <a:spAutoFit/>
          </a:bodyPr>
          <a:lstStyle/>
          <a:p>
            <a:r>
              <a:rPr lang="ja-JP" altLang="en-US" sz="3200" dirty="0"/>
              <a:t>その</a:t>
            </a:r>
            <a:r>
              <a:rPr kumimoji="1" lang="en-US" altLang="ja-JP" sz="3200" dirty="0"/>
              <a:t>estimator</a:t>
            </a:r>
            <a:endParaRPr kumimoji="1" lang="ja-JP" altLang="en-US" sz="3200" dirty="0"/>
          </a:p>
        </p:txBody>
      </p:sp>
      <p:sp>
        <p:nvSpPr>
          <p:cNvPr id="3" name="テキスト ボックス 2">
            <a:extLst>
              <a:ext uri="{FF2B5EF4-FFF2-40B4-BE49-F238E27FC236}">
                <a16:creationId xmlns:a16="http://schemas.microsoft.com/office/drawing/2014/main" id="{F6E9177F-A1D5-4796-A45C-64985AD2BCCC}"/>
              </a:ext>
            </a:extLst>
          </p:cNvPr>
          <p:cNvSpPr txBox="1"/>
          <p:nvPr/>
        </p:nvSpPr>
        <p:spPr>
          <a:xfrm>
            <a:off x="2555776" y="6300028"/>
            <a:ext cx="5404043" cy="369332"/>
          </a:xfrm>
          <a:prstGeom prst="rect">
            <a:avLst/>
          </a:prstGeom>
          <a:noFill/>
        </p:spPr>
        <p:txBody>
          <a:bodyPr wrap="none" rtlCol="0">
            <a:spAutoFit/>
          </a:bodyPr>
          <a:lstStyle/>
          <a:p>
            <a:r>
              <a:rPr kumimoji="1" lang="en-US" altLang="ja-JP"/>
              <a:t>※ N</a:t>
            </a:r>
            <a:r>
              <a:rPr kumimoji="1" lang="ja-JP" altLang="en-US"/>
              <a:t>ではなく</a:t>
            </a:r>
            <a:r>
              <a:rPr kumimoji="1" lang="en-US" altLang="ja-JP"/>
              <a:t>N-1</a:t>
            </a:r>
            <a:r>
              <a:rPr kumimoji="1" lang="ja-JP" altLang="en-US"/>
              <a:t>で割るのは不偏分散を求めるため</a:t>
            </a:r>
          </a:p>
        </p:txBody>
      </p:sp>
    </p:spTree>
    <p:extLst>
      <p:ext uri="{BB962C8B-B14F-4D97-AF65-F5344CB8AC3E}">
        <p14:creationId xmlns:p14="http://schemas.microsoft.com/office/powerpoint/2010/main" val="21660222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2B740A6-8B60-4E87-9405-3F26EBD2443A}"/>
              </a:ext>
            </a:extLst>
          </p:cNvPr>
          <p:cNvSpPr>
            <a:spLocks noGrp="1"/>
          </p:cNvSpPr>
          <p:nvPr>
            <p:ph type="body" sz="quarter" idx="10"/>
          </p:nvPr>
        </p:nvSpPr>
        <p:spPr/>
        <p:txBody>
          <a:bodyPr/>
          <a:lstStyle/>
          <a:p>
            <a:r>
              <a:rPr lang="ja-JP" altLang="en-US" dirty="0"/>
              <a:t>バイアス除去</a:t>
            </a:r>
            <a:endParaRPr kumimoji="1" lang="ja-JP" altLang="en-US" dirty="0"/>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B4569114-CEC5-4ACF-BB7E-D2C50233A697}"/>
                  </a:ext>
                </a:extLst>
              </p:cNvPr>
              <p:cNvSpPr/>
              <p:nvPr/>
            </p:nvSpPr>
            <p:spPr>
              <a:xfrm>
                <a:off x="323528" y="1196752"/>
                <a:ext cx="8493094" cy="523220"/>
              </a:xfrm>
              <a:prstGeom prst="rect">
                <a:avLst/>
              </a:prstGeom>
            </p:spPr>
            <p:txBody>
              <a:bodyPr wrap="none">
                <a:spAutoFit/>
              </a:bodyPr>
              <a:lstStyle/>
              <a:p>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a14:m>
                <a:r>
                  <a:rPr lang="ja-JP" altLang="en-US" sz="2800"/>
                  <a:t>は、真の値</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に</m:t>
                    </m:r>
                  </m:oMath>
                </a14:m>
                <a:r>
                  <a:rPr lang="ja-JP" altLang="en-US" sz="2800"/>
                  <a:t>対して</a:t>
                </a:r>
                <a:r>
                  <a:rPr lang="en-US" altLang="ja-JP" sz="2800"/>
                  <a:t>1/N</a:t>
                </a:r>
                <a:r>
                  <a:rPr lang="ja-JP" altLang="en-US" sz="2800"/>
                  <a:t>バイアスがあると仮定</a:t>
                </a:r>
              </a:p>
            </p:txBody>
          </p:sp>
        </mc:Choice>
        <mc:Fallback xmlns="">
          <p:sp>
            <p:nvSpPr>
              <p:cNvPr id="3" name="正方形/長方形 2">
                <a:extLst>
                  <a:ext uri="{FF2B5EF4-FFF2-40B4-BE49-F238E27FC236}">
                    <a16:creationId xmlns:a16="http://schemas.microsoft.com/office/drawing/2014/main" id="{B4569114-CEC5-4ACF-BB7E-D2C50233A697}"/>
                  </a:ext>
                </a:extLst>
              </p:cNvPr>
              <p:cNvSpPr>
                <a:spLocks noRot="1" noChangeAspect="1" noMove="1" noResize="1" noEditPoints="1" noAdjustHandles="1" noChangeArrowheads="1" noChangeShapeType="1" noTextEdit="1"/>
              </p:cNvSpPr>
              <p:nvPr/>
            </p:nvSpPr>
            <p:spPr>
              <a:xfrm>
                <a:off x="323528" y="1196752"/>
                <a:ext cx="8493094" cy="523220"/>
              </a:xfrm>
              <a:prstGeom prst="rect">
                <a:avLst/>
              </a:prstGeom>
              <a:blipFill>
                <a:blip r:embed="rId2"/>
                <a:stretch>
                  <a:fillRect t="-15116" r="-215"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E23030BE-2A58-4050-84D2-9F4C59963991}"/>
                  </a:ext>
                </a:extLst>
              </p:cNvPr>
              <p:cNvSpPr/>
              <p:nvPr/>
            </p:nvSpPr>
            <p:spPr>
              <a:xfrm>
                <a:off x="1979712" y="1988840"/>
                <a:ext cx="349775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oMath>
                  </m:oMathPara>
                </a14:m>
                <a:endParaRPr lang="ja-JP" altLang="en-US" sz="3600"/>
              </a:p>
            </p:txBody>
          </p:sp>
        </mc:Choice>
        <mc:Fallback xmlns="">
          <p:sp>
            <p:nvSpPr>
              <p:cNvPr id="4" name="正方形/長方形 3">
                <a:extLst>
                  <a:ext uri="{FF2B5EF4-FFF2-40B4-BE49-F238E27FC236}">
                    <a16:creationId xmlns:a16="http://schemas.microsoft.com/office/drawing/2014/main" id="{E23030BE-2A58-4050-84D2-9F4C59963991}"/>
                  </a:ext>
                </a:extLst>
              </p:cNvPr>
              <p:cNvSpPr>
                <a:spLocks noRot="1" noChangeAspect="1" noMove="1" noResize="1" noEditPoints="1" noAdjustHandles="1" noChangeArrowheads="1" noChangeShapeType="1" noTextEdit="1"/>
              </p:cNvSpPr>
              <p:nvPr/>
            </p:nvSpPr>
            <p:spPr>
              <a:xfrm>
                <a:off x="1979712" y="1988840"/>
                <a:ext cx="349775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60BCB63-2D35-4A8A-8732-DD7E27DF8347}"/>
                  </a:ext>
                </a:extLst>
              </p:cNvPr>
              <p:cNvSpPr/>
              <p:nvPr/>
            </p:nvSpPr>
            <p:spPr>
              <a:xfrm>
                <a:off x="467544" y="2852936"/>
                <a:ext cx="6733638" cy="531877"/>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一つ</m:t>
                    </m:r>
                    <m:r>
                      <a:rPr lang="ja-JP" altLang="en-US" sz="2800" i="1">
                        <a:latin typeface="Cambria Math" panose="02040503050406030204" pitchFamily="18" charset="0"/>
                      </a:rPr>
                      <m:t>データ</m:t>
                    </m:r>
                    <m:r>
                      <a:rPr lang="ja-JP" altLang="en-US" sz="2800" i="1" smtClean="0">
                        <a:latin typeface="Cambria Math" panose="02040503050406030204" pitchFamily="18" charset="0"/>
                      </a:rPr>
                      <m:t>を</m:t>
                    </m:r>
                    <m:r>
                      <a:rPr lang="ja-JP" altLang="en-US" sz="2800" i="1">
                        <a:latin typeface="Cambria Math" panose="02040503050406030204" pitchFamily="18" charset="0"/>
                      </a:rPr>
                      <m:t>捨て</m:t>
                    </m:r>
                    <m:r>
                      <a:rPr lang="ja-JP" altLang="en-US" sz="2800" i="1" smtClean="0">
                        <a:latin typeface="Cambria Math" panose="02040503050406030204" pitchFamily="18" charset="0"/>
                      </a:rPr>
                      <m:t>て</m:t>
                    </m:r>
                    <m:r>
                      <a:rPr lang="ja-JP" altLang="en-US" sz="2800" i="1">
                        <a:latin typeface="Cambria Math" panose="02040503050406030204" pitchFamily="18" charset="0"/>
                      </a:rPr>
                      <m:t>得た</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ja-JP" altLang="en-US" sz="2800" i="1" smtClean="0">
                        <a:latin typeface="Cambria Math" panose="02040503050406030204" pitchFamily="18" charset="0"/>
                      </a:rPr>
                      <m:t>の</m:t>
                    </m:r>
                  </m:oMath>
                </a14:m>
                <a:r>
                  <a:rPr lang="ja-JP" altLang="en-US" sz="2800"/>
                  <a:t>バイアスは</a:t>
                </a:r>
              </a:p>
            </p:txBody>
          </p:sp>
        </mc:Choice>
        <mc:Fallback xmlns="">
          <p:sp>
            <p:nvSpPr>
              <p:cNvPr id="5" name="正方形/長方形 4">
                <a:extLst>
                  <a:ext uri="{FF2B5EF4-FFF2-40B4-BE49-F238E27FC236}">
                    <a16:creationId xmlns:a16="http://schemas.microsoft.com/office/drawing/2014/main" id="{960BCB63-2D35-4A8A-8732-DD7E27DF8347}"/>
                  </a:ext>
                </a:extLst>
              </p:cNvPr>
              <p:cNvSpPr>
                <a:spLocks noRot="1" noChangeAspect="1" noMove="1" noResize="1" noEditPoints="1" noAdjustHandles="1" noChangeArrowheads="1" noChangeShapeType="1" noTextEdit="1"/>
              </p:cNvSpPr>
              <p:nvPr/>
            </p:nvSpPr>
            <p:spPr>
              <a:xfrm>
                <a:off x="467544" y="2852936"/>
                <a:ext cx="6733638" cy="531877"/>
              </a:xfrm>
              <a:prstGeom prst="rect">
                <a:avLst/>
              </a:prstGeom>
              <a:blipFill>
                <a:blip r:embed="rId4"/>
                <a:stretch>
                  <a:fillRect t="-13793" r="-906" b="-275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9AF89FF5-D849-40FF-AE9E-3A222501E906}"/>
                  </a:ext>
                </a:extLst>
              </p:cNvPr>
              <p:cNvSpPr/>
              <p:nvPr/>
            </p:nvSpPr>
            <p:spPr>
              <a:xfrm>
                <a:off x="1979712" y="3501008"/>
                <a:ext cx="51280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r>
                        <a:rPr lang="en-US" altLang="ja-JP" sz="3600" b="0" i="0" smtClean="0">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𝑎</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oMath>
                  </m:oMathPara>
                </a14:m>
                <a:endParaRPr lang="ja-JP" altLang="en-US" sz="3600"/>
              </a:p>
            </p:txBody>
          </p:sp>
        </mc:Choice>
        <mc:Fallback xmlns="">
          <p:sp>
            <p:nvSpPr>
              <p:cNvPr id="6" name="正方形/長方形 5">
                <a:extLst>
                  <a:ext uri="{FF2B5EF4-FFF2-40B4-BE49-F238E27FC236}">
                    <a16:creationId xmlns:a16="http://schemas.microsoft.com/office/drawing/2014/main" id="{9AF89FF5-D849-40FF-AE9E-3A222501E906}"/>
                  </a:ext>
                </a:extLst>
              </p:cNvPr>
              <p:cNvSpPr>
                <a:spLocks noRot="1" noChangeAspect="1" noMove="1" noResize="1" noEditPoints="1" noAdjustHandles="1" noChangeArrowheads="1" noChangeShapeType="1" noTextEdit="1"/>
              </p:cNvSpPr>
              <p:nvPr/>
            </p:nvSpPr>
            <p:spPr>
              <a:xfrm>
                <a:off x="1979712" y="3501008"/>
                <a:ext cx="5128007" cy="64633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92C4705F-D0EF-4011-B1DA-C592D79C4869}"/>
                  </a:ext>
                </a:extLst>
              </p:cNvPr>
              <p:cNvSpPr/>
              <p:nvPr/>
            </p:nvSpPr>
            <p:spPr>
              <a:xfrm>
                <a:off x="467544" y="4437112"/>
                <a:ext cx="4418902" cy="523220"/>
              </a:xfrm>
              <a:prstGeom prst="rect">
                <a:avLst/>
              </a:prstGeom>
            </p:spPr>
            <p:txBody>
              <a:bodyPr wrap="none">
                <a:spAutoFit/>
              </a:bodyPr>
              <a:lstStyle/>
              <a:p>
                <a14:m>
                  <m:oMath xmlns:m="http://schemas.openxmlformats.org/officeDocument/2006/math">
                    <m:r>
                      <a:rPr lang="ja-JP" altLang="en-US" sz="2800" i="1" smtClean="0">
                        <a:latin typeface="Cambria Math" panose="02040503050406030204" pitchFamily="18" charset="0"/>
                      </a:rPr>
                      <m:t>この</m:t>
                    </m:r>
                    <m:r>
                      <a:rPr lang="en-US" altLang="ja-JP" sz="2800" b="0" i="1" smtClean="0">
                        <a:latin typeface="Cambria Math" panose="02040503050406030204" pitchFamily="18" charset="0"/>
                      </a:rPr>
                      <m:t>2</m:t>
                    </m:r>
                    <m:r>
                      <a:rPr lang="ja-JP" altLang="en-US" sz="2800" i="1">
                        <a:latin typeface="Cambria Math" panose="02040503050406030204" pitchFamily="18" charset="0"/>
                      </a:rPr>
                      <m:t>式</m:t>
                    </m:r>
                    <m:r>
                      <a:rPr lang="ja-JP" altLang="en-US" sz="2800" i="1" smtClean="0">
                        <a:latin typeface="Cambria Math" panose="02040503050406030204" pitchFamily="18" charset="0"/>
                      </a:rPr>
                      <m:t>から</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smtClean="0">
                            <a:latin typeface="Cambria Math" panose="02040503050406030204" pitchFamily="18" charset="0"/>
                            <a:ea typeface="Cambria Math" panose="02040503050406030204" pitchFamily="18" charset="0"/>
                          </a:rPr>
                          <m:t>∞</m:t>
                        </m:r>
                      </m:sub>
                    </m:sSub>
                    <m:r>
                      <a:rPr lang="ja-JP" altLang="en-US" sz="2800" i="1" smtClean="0">
                        <a:latin typeface="Cambria Math" panose="02040503050406030204" pitchFamily="18" charset="0"/>
                      </a:rPr>
                      <m:t>を</m:t>
                    </m:r>
                  </m:oMath>
                </a14:m>
                <a:r>
                  <a:rPr lang="ja-JP" altLang="en-US" sz="2800"/>
                  <a:t>求めると</a:t>
                </a:r>
              </a:p>
            </p:txBody>
          </p:sp>
        </mc:Choice>
        <mc:Fallback xmlns="">
          <p:sp>
            <p:nvSpPr>
              <p:cNvPr id="7" name="正方形/長方形 6">
                <a:extLst>
                  <a:ext uri="{FF2B5EF4-FFF2-40B4-BE49-F238E27FC236}">
                    <a16:creationId xmlns:a16="http://schemas.microsoft.com/office/drawing/2014/main" id="{92C4705F-D0EF-4011-B1DA-C592D79C4869}"/>
                  </a:ext>
                </a:extLst>
              </p:cNvPr>
              <p:cNvSpPr>
                <a:spLocks noRot="1" noChangeAspect="1" noMove="1" noResize="1" noEditPoints="1" noAdjustHandles="1" noChangeArrowheads="1" noChangeShapeType="1" noTextEdit="1"/>
              </p:cNvSpPr>
              <p:nvPr/>
            </p:nvSpPr>
            <p:spPr>
              <a:xfrm>
                <a:off x="467544" y="4437112"/>
                <a:ext cx="4418902" cy="523220"/>
              </a:xfrm>
              <a:prstGeom prst="rect">
                <a:avLst/>
              </a:prstGeom>
              <a:blipFill>
                <a:blip r:embed="rId6"/>
                <a:stretch>
                  <a:fillRect t="-16279" r="-2621"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07453267-31BF-48AF-8199-1A686A2129D3}"/>
                  </a:ext>
                </a:extLst>
              </p:cNvPr>
              <p:cNvSpPr/>
              <p:nvPr/>
            </p:nvSpPr>
            <p:spPr>
              <a:xfrm>
                <a:off x="1619672" y="5157192"/>
                <a:ext cx="555491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600" i="1" smtClean="0">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smtClean="0">
                              <a:latin typeface="Cambria Math" panose="02040503050406030204" pitchFamily="18" charset="0"/>
                              <a:ea typeface="Cambria Math" panose="02040503050406030204" pitchFamily="18" charset="0"/>
                            </a:rPr>
                            <m:t>∞</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sub>
                      </m:sSub>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𝑁</m:t>
                      </m:r>
                      <m:r>
                        <a:rPr lang="en-US" altLang="ja-JP" sz="3600" b="0" i="1" smtClean="0">
                          <a:latin typeface="Cambria Math" panose="02040503050406030204" pitchFamily="18" charset="0"/>
                        </a:rPr>
                        <m:t>−1)</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𝑈</m:t>
                          </m:r>
                        </m:e>
                        <m:sub>
                          <m:r>
                            <a:rPr lang="en-US" altLang="ja-JP" sz="3600" i="1">
                              <a:latin typeface="Cambria Math" panose="02040503050406030204" pitchFamily="18" charset="0"/>
                            </a:rPr>
                            <m:t>𝑁</m:t>
                          </m:r>
                          <m:r>
                            <a:rPr lang="en-US" altLang="ja-JP" sz="3600" b="0" i="1" smtClean="0">
                              <a:latin typeface="Cambria Math" panose="02040503050406030204" pitchFamily="18" charset="0"/>
                            </a:rPr>
                            <m:t>−1</m:t>
                          </m:r>
                        </m:sub>
                      </m:sSub>
                    </m:oMath>
                  </m:oMathPara>
                </a14:m>
                <a:endParaRPr lang="ja-JP" altLang="en-US" sz="3600"/>
              </a:p>
            </p:txBody>
          </p:sp>
        </mc:Choice>
        <mc:Fallback xmlns="">
          <p:sp>
            <p:nvSpPr>
              <p:cNvPr id="8" name="正方形/長方形 7">
                <a:extLst>
                  <a:ext uri="{FF2B5EF4-FFF2-40B4-BE49-F238E27FC236}">
                    <a16:creationId xmlns:a16="http://schemas.microsoft.com/office/drawing/2014/main" id="{07453267-31BF-48AF-8199-1A686A2129D3}"/>
                  </a:ext>
                </a:extLst>
              </p:cNvPr>
              <p:cNvSpPr>
                <a:spLocks noRot="1" noChangeAspect="1" noMove="1" noResize="1" noEditPoints="1" noAdjustHandles="1" noChangeArrowheads="1" noChangeShapeType="1" noTextEdit="1"/>
              </p:cNvSpPr>
              <p:nvPr/>
            </p:nvSpPr>
            <p:spPr>
              <a:xfrm>
                <a:off x="1619672" y="5157192"/>
                <a:ext cx="5554919" cy="646331"/>
              </a:xfrm>
              <a:prstGeom prst="rect">
                <a:avLst/>
              </a:prstGeom>
              <a:blipFill>
                <a:blip r:embed="rId7"/>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C1B7E617-07B1-433B-8546-5CA4FE52DC83}"/>
              </a:ext>
            </a:extLst>
          </p:cNvPr>
          <p:cNvSpPr txBox="1"/>
          <p:nvPr/>
        </p:nvSpPr>
        <p:spPr>
          <a:xfrm>
            <a:off x="4860032" y="6309320"/>
            <a:ext cx="3604513" cy="369332"/>
          </a:xfrm>
          <a:prstGeom prst="rect">
            <a:avLst/>
          </a:prstGeom>
          <a:noFill/>
        </p:spPr>
        <p:txBody>
          <a:bodyPr wrap="none" rtlCol="0">
            <a:spAutoFit/>
          </a:bodyPr>
          <a:lstStyle/>
          <a:p>
            <a:r>
              <a:rPr kumimoji="1" lang="en-US" altLang="ja-JP"/>
              <a:t>※ Thanks to smorita and yomichi</a:t>
            </a:r>
            <a:endParaRPr kumimoji="1" lang="ja-JP" altLang="en-US"/>
          </a:p>
        </p:txBody>
      </p:sp>
    </p:spTree>
    <p:extLst>
      <p:ext uri="{BB962C8B-B14F-4D97-AF65-F5344CB8AC3E}">
        <p14:creationId xmlns:p14="http://schemas.microsoft.com/office/powerpoint/2010/main" val="27850066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64A4BD-1A2D-48F8-9351-65E91212B2A0}"/>
              </a:ext>
            </a:extLst>
          </p:cNvPr>
          <p:cNvSpPr>
            <a:spLocks noGrp="1"/>
          </p:cNvSpPr>
          <p:nvPr>
            <p:ph type="body" sz="quarter" idx="10"/>
          </p:nvPr>
        </p:nvSpPr>
        <p:spPr/>
        <p:txBody>
          <a:bodyPr/>
          <a:lstStyle/>
          <a:p>
            <a:r>
              <a:rPr kumimoji="1" lang="ja-JP" altLang="en-US" dirty="0"/>
              <a:t>バイアス除去</a:t>
            </a:r>
          </a:p>
        </p:txBody>
      </p:sp>
      <p:pic>
        <p:nvPicPr>
          <p:cNvPr id="3" name="Picture 2" descr="simple.png">
            <a:extLst>
              <a:ext uri="{FF2B5EF4-FFF2-40B4-BE49-F238E27FC236}">
                <a16:creationId xmlns:a16="http://schemas.microsoft.com/office/drawing/2014/main" id="{687513F4-FCB8-4448-82E1-F3934FCD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196752"/>
            <a:ext cx="7632848" cy="5088567"/>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線コネクタ 3">
            <a:extLst>
              <a:ext uri="{FF2B5EF4-FFF2-40B4-BE49-F238E27FC236}">
                <a16:creationId xmlns:a16="http://schemas.microsoft.com/office/drawing/2014/main" id="{58795871-CD85-4A3D-9671-E865EA3B3C95}"/>
              </a:ext>
            </a:extLst>
          </p:cNvPr>
          <p:cNvCxnSpPr/>
          <p:nvPr/>
        </p:nvCxnSpPr>
        <p:spPr>
          <a:xfrm flipH="1" flipV="1">
            <a:off x="1475656" y="1628800"/>
            <a:ext cx="720080" cy="432048"/>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F4A0240-2A18-4CCB-B88C-E92EA4C0021D}"/>
                  </a:ext>
                </a:extLst>
              </p:cNvPr>
              <p:cNvSpPr txBox="1"/>
              <p:nvPr/>
            </p:nvSpPr>
            <p:spPr>
              <a:xfrm>
                <a:off x="179512"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7F4A0240-2A18-4CCB-B88C-E92EA4C0021D}"/>
                  </a:ext>
                </a:extLst>
              </p:cNvPr>
              <p:cNvSpPr txBox="1">
                <a:spLocks noRot="1" noChangeAspect="1" noMove="1" noResize="1" noEditPoints="1" noAdjustHandles="1" noChangeArrowheads="1" noChangeShapeType="1" noTextEdit="1"/>
              </p:cNvSpPr>
              <p:nvPr/>
            </p:nvSpPr>
            <p:spPr>
              <a:xfrm>
                <a:off x="179512" y="3140968"/>
                <a:ext cx="856195" cy="67710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81D915-7AE2-4AB1-A817-DB24E957AEB9}"/>
                  </a:ext>
                </a:extLst>
              </p:cNvPr>
              <p:cNvSpPr txBox="1"/>
              <p:nvPr/>
            </p:nvSpPr>
            <p:spPr>
              <a:xfrm>
                <a:off x="4067944" y="5661248"/>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2581D915-7AE2-4AB1-A817-DB24E957AEB9}"/>
                  </a:ext>
                </a:extLst>
              </p:cNvPr>
              <p:cNvSpPr txBox="1">
                <a:spLocks noRot="1" noChangeAspect="1" noMove="1" noResize="1" noEditPoints="1" noAdjustHandles="1" noChangeArrowheads="1" noChangeShapeType="1" noTextEdit="1"/>
              </p:cNvSpPr>
              <p:nvPr/>
            </p:nvSpPr>
            <p:spPr>
              <a:xfrm>
                <a:off x="4067944" y="5661248"/>
                <a:ext cx="1174360" cy="67710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4CE9061B-0939-4670-AD57-B49F81ACC858}"/>
                  </a:ext>
                </a:extLst>
              </p:cNvPr>
              <p:cNvSpPr/>
              <p:nvPr/>
            </p:nvSpPr>
            <p:spPr>
              <a:xfrm>
                <a:off x="827584" y="6093296"/>
                <a:ext cx="1329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𝑁</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m:t>
                      </m:r>
                    </m:oMath>
                  </m:oMathPara>
                </a14:m>
                <a:endParaRPr lang="ja-JP" altLang="en-US" sz="2800"/>
              </a:p>
            </p:txBody>
          </p:sp>
        </mc:Choice>
        <mc:Fallback xmlns="">
          <p:sp>
            <p:nvSpPr>
              <p:cNvPr id="7" name="正方形/長方形 6">
                <a:extLst>
                  <a:ext uri="{FF2B5EF4-FFF2-40B4-BE49-F238E27FC236}">
                    <a16:creationId xmlns:a16="http://schemas.microsoft.com/office/drawing/2014/main" id="{4CE9061B-0939-4670-AD57-B49F81ACC858}"/>
                  </a:ext>
                </a:extLst>
              </p:cNvPr>
              <p:cNvSpPr>
                <a:spLocks noRot="1" noChangeAspect="1" noMove="1" noResize="1" noEditPoints="1" noAdjustHandles="1" noChangeArrowheads="1" noChangeShapeType="1" noTextEdit="1"/>
              </p:cNvSpPr>
              <p:nvPr/>
            </p:nvSpPr>
            <p:spPr>
              <a:xfrm>
                <a:off x="827584" y="6093296"/>
                <a:ext cx="1329146" cy="523220"/>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4046708F-CE0E-4E61-ADEF-8EEE8BF95342}"/>
              </a:ext>
            </a:extLst>
          </p:cNvPr>
          <p:cNvCxnSpPr/>
          <p:nvPr/>
        </p:nvCxnSpPr>
        <p:spPr>
          <a:xfrm flipV="1">
            <a:off x="1475656" y="5589240"/>
            <a:ext cx="0"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058CC335-6B56-426A-822C-74311A4B1B1C}"/>
              </a:ext>
            </a:extLst>
          </p:cNvPr>
          <p:cNvSpPr txBox="1"/>
          <p:nvPr/>
        </p:nvSpPr>
        <p:spPr>
          <a:xfrm>
            <a:off x="2915816" y="1844824"/>
            <a:ext cx="6110968" cy="584775"/>
          </a:xfrm>
          <a:prstGeom prst="rect">
            <a:avLst/>
          </a:prstGeom>
          <a:solidFill>
            <a:schemeClr val="bg1"/>
          </a:solidFill>
          <a:ln>
            <a:solidFill>
              <a:schemeClr val="tx1"/>
            </a:solidFill>
          </a:ln>
        </p:spPr>
        <p:txBody>
          <a:bodyPr wrap="none" rtlCol="0">
            <a:spAutoFit/>
          </a:bodyPr>
          <a:lstStyle/>
          <a:p>
            <a:r>
              <a:rPr kumimoji="1" lang="en-US" altLang="ja-JP" sz="3200"/>
              <a:t>N</a:t>
            </a:r>
            <a:r>
              <a:rPr kumimoji="1" lang="ja-JP" altLang="en-US" sz="3200"/>
              <a:t>と</a:t>
            </a:r>
            <a:r>
              <a:rPr kumimoji="1" lang="en-US" altLang="ja-JP" sz="3200"/>
              <a:t>N-1</a:t>
            </a:r>
            <a:r>
              <a:rPr kumimoji="1" lang="ja-JP" altLang="en-US" sz="3200"/>
              <a:t>から</a:t>
            </a:r>
            <a:r>
              <a:rPr kumimoji="1" lang="en-US" altLang="ja-JP" sz="3200"/>
              <a:t>1/N</a:t>
            </a:r>
            <a:r>
              <a:rPr kumimoji="1" lang="ja-JP" altLang="en-US" sz="3200"/>
              <a:t>→</a:t>
            </a:r>
            <a:r>
              <a:rPr kumimoji="1" lang="en-US" altLang="ja-JP" sz="3200"/>
              <a:t>0</a:t>
            </a:r>
            <a:r>
              <a:rPr kumimoji="1" lang="ja-JP" altLang="en-US" sz="3200"/>
              <a:t>外挿を行った</a:t>
            </a:r>
          </a:p>
        </p:txBody>
      </p:sp>
    </p:spTree>
    <p:extLst>
      <p:ext uri="{BB962C8B-B14F-4D97-AF65-F5344CB8AC3E}">
        <p14:creationId xmlns:p14="http://schemas.microsoft.com/office/powerpoint/2010/main" val="22266594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EDE163-63B7-46C8-9C3E-E67876F1BD83}"/>
              </a:ext>
            </a:extLst>
          </p:cNvPr>
          <p:cNvSpPr>
            <a:spLocks noGrp="1"/>
          </p:cNvSpPr>
          <p:nvPr>
            <p:ph type="body" sz="quarter" idx="10"/>
          </p:nvPr>
        </p:nvSpPr>
        <p:spPr/>
        <p:txBody>
          <a:bodyPr/>
          <a:lstStyle/>
          <a:p>
            <a:r>
              <a:rPr lang="en-US" altLang="ja-JP" dirty="0"/>
              <a:t>Jackknife</a:t>
            </a:r>
            <a:r>
              <a:rPr lang="ja-JP" altLang="en-US" dirty="0"/>
              <a:t>リサンプリング</a:t>
            </a:r>
            <a:endParaRPr kumimoji="1" lang="ja-JP" altLang="en-US" dirty="0"/>
          </a:p>
        </p:txBody>
      </p:sp>
      <p:sp>
        <p:nvSpPr>
          <p:cNvPr id="3" name="正方形/長方形 2">
            <a:extLst>
              <a:ext uri="{FF2B5EF4-FFF2-40B4-BE49-F238E27FC236}">
                <a16:creationId xmlns:a16="http://schemas.microsoft.com/office/drawing/2014/main" id="{47253F20-CD23-4B67-BAB9-898164656945}"/>
              </a:ext>
            </a:extLst>
          </p:cNvPr>
          <p:cNvSpPr/>
          <p:nvPr/>
        </p:nvSpPr>
        <p:spPr>
          <a:xfrm>
            <a:off x="15476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3A549FB6-8868-4B64-9CBC-70EA1D04C8CF}"/>
              </a:ext>
            </a:extLst>
          </p:cNvPr>
          <p:cNvSpPr/>
          <p:nvPr/>
        </p:nvSpPr>
        <p:spPr>
          <a:xfrm>
            <a:off x="22677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99BAC4C-DF43-436C-9B71-55868BD508CF}"/>
              </a:ext>
            </a:extLst>
          </p:cNvPr>
          <p:cNvSpPr/>
          <p:nvPr/>
        </p:nvSpPr>
        <p:spPr>
          <a:xfrm>
            <a:off x="29878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8B6D6AD0-6189-465E-9241-2EEBE511DAC8}"/>
              </a:ext>
            </a:extLst>
          </p:cNvPr>
          <p:cNvSpPr/>
          <p:nvPr/>
        </p:nvSpPr>
        <p:spPr>
          <a:xfrm>
            <a:off x="37079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73F82E8-08D3-4FE8-927E-7095613698B0}"/>
              </a:ext>
            </a:extLst>
          </p:cNvPr>
          <p:cNvSpPr/>
          <p:nvPr/>
        </p:nvSpPr>
        <p:spPr>
          <a:xfrm>
            <a:off x="442798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1204DD8-CA95-44F4-8BD8-F5F0AF6D6CBA}"/>
              </a:ext>
            </a:extLst>
          </p:cNvPr>
          <p:cNvSpPr/>
          <p:nvPr/>
        </p:nvSpPr>
        <p:spPr>
          <a:xfrm>
            <a:off x="514806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036C061-B519-415F-9F90-1B44AFB5BCB2}"/>
              </a:ext>
            </a:extLst>
          </p:cNvPr>
          <p:cNvSpPr/>
          <p:nvPr/>
        </p:nvSpPr>
        <p:spPr>
          <a:xfrm>
            <a:off x="586814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C0F86B0B-2EE0-4C56-B4C9-907F0429F356}"/>
              </a:ext>
            </a:extLst>
          </p:cNvPr>
          <p:cNvSpPr/>
          <p:nvPr/>
        </p:nvSpPr>
        <p:spPr>
          <a:xfrm>
            <a:off x="658822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365F34DD-5729-45A5-96AB-954D33CFA003}"/>
              </a:ext>
            </a:extLst>
          </p:cNvPr>
          <p:cNvSpPr/>
          <p:nvPr/>
        </p:nvSpPr>
        <p:spPr>
          <a:xfrm>
            <a:off x="7308304" y="227687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A5AC8A8-D2C7-4D00-A144-9D8C0EBE1EC7}"/>
              </a:ext>
            </a:extLst>
          </p:cNvPr>
          <p:cNvSpPr/>
          <p:nvPr/>
        </p:nvSpPr>
        <p:spPr>
          <a:xfrm>
            <a:off x="8028384" y="227687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AC4064B-DD05-4CD3-8AC2-8EEF99AAAE3D}"/>
              </a:ext>
            </a:extLst>
          </p:cNvPr>
          <p:cNvSpPr txBox="1"/>
          <p:nvPr/>
        </p:nvSpPr>
        <p:spPr>
          <a:xfrm>
            <a:off x="1475656" y="1700808"/>
            <a:ext cx="3741730" cy="461665"/>
          </a:xfrm>
          <a:prstGeom prst="rect">
            <a:avLst/>
          </a:prstGeom>
          <a:noFill/>
        </p:spPr>
        <p:txBody>
          <a:bodyPr wrap="none" rtlCol="0">
            <a:spAutoFit/>
          </a:bodyPr>
          <a:lstStyle/>
          <a:p>
            <a:r>
              <a:rPr lang="en-US" altLang="ja-JP" sz="2400"/>
              <a:t>1</a:t>
            </a:r>
            <a:r>
              <a:rPr kumimoji="1" lang="ja-JP" altLang="en-US" sz="2400"/>
              <a:t>個のデータ</a:t>
            </a:r>
            <a:r>
              <a:rPr lang="ja-JP" altLang="en-US" sz="2400"/>
              <a:t>除外して計算</a:t>
            </a:r>
            <a:endParaRPr kumimoji="1" lang="ja-JP" altLang="en-US" sz="2400"/>
          </a:p>
        </p:txBody>
      </p:sp>
      <p:sp>
        <p:nvSpPr>
          <p:cNvPr id="14" name="テキスト ボックス 13">
            <a:extLst>
              <a:ext uri="{FF2B5EF4-FFF2-40B4-BE49-F238E27FC236}">
                <a16:creationId xmlns:a16="http://schemas.microsoft.com/office/drawing/2014/main" id="{ABEA34E7-353B-4A31-99EE-008766D473E5}"/>
              </a:ext>
            </a:extLst>
          </p:cNvPr>
          <p:cNvSpPr txBox="1"/>
          <p:nvPr/>
        </p:nvSpPr>
        <p:spPr>
          <a:xfrm>
            <a:off x="683568" y="980728"/>
            <a:ext cx="8186857" cy="461665"/>
          </a:xfrm>
          <a:prstGeom prst="rect">
            <a:avLst/>
          </a:prstGeom>
          <a:noFill/>
        </p:spPr>
        <p:txBody>
          <a:bodyPr wrap="none" rtlCol="0">
            <a:spAutoFit/>
          </a:bodyPr>
          <a:lstStyle/>
          <a:p>
            <a:r>
              <a:rPr kumimoji="1" lang="ja-JP" altLang="en-US" sz="2400"/>
              <a:t>せっかくのデータを捨てるのはもったいない</a:t>
            </a:r>
            <a:r>
              <a:rPr lang="ja-JP" altLang="en-US" sz="2400"/>
              <a:t>ので活用する</a:t>
            </a:r>
            <a:endParaRPr kumimoji="1" lang="en-US" altLang="ja-JP" sz="2400"/>
          </a:p>
        </p:txBody>
      </p:sp>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94D967D3-BCEB-47A3-B6F1-5C6711E93671}"/>
                  </a:ext>
                </a:extLst>
              </p:cNvPr>
              <p:cNvSpPr/>
              <p:nvPr/>
            </p:nvSpPr>
            <p:spPr>
              <a:xfrm>
                <a:off x="323528" y="213285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1</m:t>
                          </m:r>
                        </m:sup>
                      </m:sSubSup>
                    </m:oMath>
                  </m:oMathPara>
                </a14:m>
                <a:endParaRPr lang="ja-JP" altLang="en-US" sz="3200"/>
              </a:p>
            </p:txBody>
          </p:sp>
        </mc:Choice>
        <mc:Fallback xmlns="">
          <p:sp>
            <p:nvSpPr>
              <p:cNvPr id="15" name="正方形/長方形 14">
                <a:extLst>
                  <a:ext uri="{FF2B5EF4-FFF2-40B4-BE49-F238E27FC236}">
                    <a16:creationId xmlns:a16="http://schemas.microsoft.com/office/drawing/2014/main" id="{94D967D3-BCEB-47A3-B6F1-5C6711E93671}"/>
                  </a:ext>
                </a:extLst>
              </p:cNvPr>
              <p:cNvSpPr>
                <a:spLocks noRot="1" noChangeAspect="1" noMove="1" noResize="1" noEditPoints="1" noAdjustHandles="1" noChangeArrowheads="1" noChangeShapeType="1" noTextEdit="1"/>
              </p:cNvSpPr>
              <p:nvPr/>
            </p:nvSpPr>
            <p:spPr>
              <a:xfrm>
                <a:off x="323528" y="2132856"/>
                <a:ext cx="1196738" cy="590739"/>
              </a:xfrm>
              <a:prstGeom prst="rect">
                <a:avLst/>
              </a:prstGeom>
              <a:blipFill>
                <a:blip r:embed="rId2"/>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12A848A6-524D-4A9F-A1ED-CA157B5A2F9C}"/>
              </a:ext>
            </a:extLst>
          </p:cNvPr>
          <p:cNvSpPr/>
          <p:nvPr/>
        </p:nvSpPr>
        <p:spPr>
          <a:xfrm>
            <a:off x="15476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A68AC3E1-AC0D-4527-B48D-3849E05FC1B1}"/>
              </a:ext>
            </a:extLst>
          </p:cNvPr>
          <p:cNvSpPr/>
          <p:nvPr/>
        </p:nvSpPr>
        <p:spPr>
          <a:xfrm>
            <a:off x="22677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1EE3D1BC-375A-4FF7-B360-FC9C20862087}"/>
              </a:ext>
            </a:extLst>
          </p:cNvPr>
          <p:cNvSpPr/>
          <p:nvPr/>
        </p:nvSpPr>
        <p:spPr>
          <a:xfrm>
            <a:off x="29878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F0B5EEEB-48A7-48CF-8103-AA65145A0AB5}"/>
              </a:ext>
            </a:extLst>
          </p:cNvPr>
          <p:cNvSpPr/>
          <p:nvPr/>
        </p:nvSpPr>
        <p:spPr>
          <a:xfrm>
            <a:off x="370790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98CE8D52-940E-4F59-B311-1E3F91A965B7}"/>
              </a:ext>
            </a:extLst>
          </p:cNvPr>
          <p:cNvSpPr/>
          <p:nvPr/>
        </p:nvSpPr>
        <p:spPr>
          <a:xfrm>
            <a:off x="44279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7E36512-F474-4977-BCDA-05805EFAC971}"/>
              </a:ext>
            </a:extLst>
          </p:cNvPr>
          <p:cNvSpPr/>
          <p:nvPr/>
        </p:nvSpPr>
        <p:spPr>
          <a:xfrm>
            <a:off x="514806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53D124CA-1DF7-4348-BF1D-2DE59E218994}"/>
              </a:ext>
            </a:extLst>
          </p:cNvPr>
          <p:cNvSpPr/>
          <p:nvPr/>
        </p:nvSpPr>
        <p:spPr>
          <a:xfrm>
            <a:off x="586814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E994AED4-23E7-40EE-A89B-7F0B577A63DF}"/>
              </a:ext>
            </a:extLst>
          </p:cNvPr>
          <p:cNvSpPr/>
          <p:nvPr/>
        </p:nvSpPr>
        <p:spPr>
          <a:xfrm>
            <a:off x="658822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8D5E2979-B6C1-423E-B881-C656A366C976}"/>
              </a:ext>
            </a:extLst>
          </p:cNvPr>
          <p:cNvSpPr/>
          <p:nvPr/>
        </p:nvSpPr>
        <p:spPr>
          <a:xfrm>
            <a:off x="8028384" y="3356992"/>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7C663EEB-4594-46A0-AD2E-601A79CFA4E3}"/>
              </a:ext>
            </a:extLst>
          </p:cNvPr>
          <p:cNvSpPr/>
          <p:nvPr/>
        </p:nvSpPr>
        <p:spPr>
          <a:xfrm>
            <a:off x="7308304" y="3356992"/>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6" name="正方形/長方形 25">
                <a:extLst>
                  <a:ext uri="{FF2B5EF4-FFF2-40B4-BE49-F238E27FC236}">
                    <a16:creationId xmlns:a16="http://schemas.microsoft.com/office/drawing/2014/main" id="{3DD8B112-C38F-472C-862A-D0F9DE7B3A27}"/>
                  </a:ext>
                </a:extLst>
              </p:cNvPr>
              <p:cNvSpPr/>
              <p:nvPr/>
            </p:nvSpPr>
            <p:spPr>
              <a:xfrm>
                <a:off x="323528" y="3212976"/>
                <a:ext cx="1196738" cy="5907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2</m:t>
                          </m:r>
                        </m:sup>
                      </m:sSubSup>
                    </m:oMath>
                  </m:oMathPara>
                </a14:m>
                <a:endParaRPr lang="ja-JP" altLang="en-US" sz="3200"/>
              </a:p>
            </p:txBody>
          </p:sp>
        </mc:Choice>
        <mc:Fallback xmlns="">
          <p:sp>
            <p:nvSpPr>
              <p:cNvPr id="26" name="正方形/長方形 25">
                <a:extLst>
                  <a:ext uri="{FF2B5EF4-FFF2-40B4-BE49-F238E27FC236}">
                    <a16:creationId xmlns:a16="http://schemas.microsoft.com/office/drawing/2014/main" id="{3DD8B112-C38F-472C-862A-D0F9DE7B3A27}"/>
                  </a:ext>
                </a:extLst>
              </p:cNvPr>
              <p:cNvSpPr>
                <a:spLocks noRot="1" noChangeAspect="1" noMove="1" noResize="1" noEditPoints="1" noAdjustHandles="1" noChangeArrowheads="1" noChangeShapeType="1" noTextEdit="1"/>
              </p:cNvSpPr>
              <p:nvPr/>
            </p:nvSpPr>
            <p:spPr>
              <a:xfrm>
                <a:off x="323528" y="3212976"/>
                <a:ext cx="1196738" cy="590739"/>
              </a:xfrm>
              <a:prstGeom prst="rect">
                <a:avLst/>
              </a:prstGeom>
              <a:blipFill>
                <a:blip r:embed="rId3"/>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29A113FE-4558-4F42-B203-B10ED9F6A26F}"/>
              </a:ext>
            </a:extLst>
          </p:cNvPr>
          <p:cNvSpPr txBox="1"/>
          <p:nvPr/>
        </p:nvSpPr>
        <p:spPr>
          <a:xfrm>
            <a:off x="1475656" y="2852936"/>
            <a:ext cx="3570208" cy="461665"/>
          </a:xfrm>
          <a:prstGeom prst="rect">
            <a:avLst/>
          </a:prstGeom>
          <a:noFill/>
        </p:spPr>
        <p:txBody>
          <a:bodyPr wrap="none" rtlCol="0">
            <a:spAutoFit/>
          </a:bodyPr>
          <a:lstStyle/>
          <a:p>
            <a:r>
              <a:rPr lang="ja-JP" altLang="en-US" sz="2400"/>
              <a:t>別の</a:t>
            </a:r>
            <a:r>
              <a:rPr kumimoji="1" lang="ja-JP" altLang="en-US" sz="2400"/>
              <a:t>データ</a:t>
            </a:r>
            <a:r>
              <a:rPr lang="ja-JP" altLang="en-US" sz="2400"/>
              <a:t>除外して計算</a:t>
            </a:r>
            <a:endParaRPr kumimoji="1" lang="ja-JP" altLang="en-US" sz="2400"/>
          </a:p>
        </p:txBody>
      </p:sp>
      <p:sp>
        <p:nvSpPr>
          <p:cNvPr id="28" name="テキスト ボックス 27">
            <a:extLst>
              <a:ext uri="{FF2B5EF4-FFF2-40B4-BE49-F238E27FC236}">
                <a16:creationId xmlns:a16="http://schemas.microsoft.com/office/drawing/2014/main" id="{785AEFFA-BB3D-439F-BA11-A459FB7064D8}"/>
              </a:ext>
            </a:extLst>
          </p:cNvPr>
          <p:cNvSpPr txBox="1"/>
          <p:nvPr/>
        </p:nvSpPr>
        <p:spPr>
          <a:xfrm>
            <a:off x="4860032" y="3789040"/>
            <a:ext cx="461665" cy="784830"/>
          </a:xfrm>
          <a:prstGeom prst="rect">
            <a:avLst/>
          </a:prstGeom>
          <a:noFill/>
        </p:spPr>
        <p:txBody>
          <a:bodyPr vert="eaVert" wrap="none" rtlCol="0">
            <a:spAutoFit/>
          </a:bodyPr>
          <a:lstStyle/>
          <a:p>
            <a:r>
              <a:rPr lang="ja-JP" altLang="en-US"/>
              <a:t>・・・</a:t>
            </a:r>
            <a:endParaRPr kumimoji="1" lang="ja-JP" altLang="en-US"/>
          </a:p>
        </p:txBody>
      </p:sp>
      <p:sp>
        <p:nvSpPr>
          <p:cNvPr id="29" name="正方形/長方形 28">
            <a:extLst>
              <a:ext uri="{FF2B5EF4-FFF2-40B4-BE49-F238E27FC236}">
                <a16:creationId xmlns:a16="http://schemas.microsoft.com/office/drawing/2014/main" id="{53FE4C8E-8F5E-41EC-8ACD-E247812E2480}"/>
              </a:ext>
            </a:extLst>
          </p:cNvPr>
          <p:cNvSpPr/>
          <p:nvPr/>
        </p:nvSpPr>
        <p:spPr>
          <a:xfrm>
            <a:off x="22677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D91A4089-DBB8-4338-9D89-16507CF80CA0}"/>
              </a:ext>
            </a:extLst>
          </p:cNvPr>
          <p:cNvSpPr/>
          <p:nvPr/>
        </p:nvSpPr>
        <p:spPr>
          <a:xfrm>
            <a:off x="29878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16105883-7953-4F0A-B150-2C3E78502832}"/>
              </a:ext>
            </a:extLst>
          </p:cNvPr>
          <p:cNvSpPr/>
          <p:nvPr/>
        </p:nvSpPr>
        <p:spPr>
          <a:xfrm>
            <a:off x="37079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1B89EB47-B37A-445F-86AF-6DC39089ABF6}"/>
              </a:ext>
            </a:extLst>
          </p:cNvPr>
          <p:cNvSpPr/>
          <p:nvPr/>
        </p:nvSpPr>
        <p:spPr>
          <a:xfrm>
            <a:off x="44279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a:extLst>
              <a:ext uri="{FF2B5EF4-FFF2-40B4-BE49-F238E27FC236}">
                <a16:creationId xmlns:a16="http://schemas.microsoft.com/office/drawing/2014/main" id="{C5D8BA7E-5658-4F02-9A77-8F3790A6BA28}"/>
              </a:ext>
            </a:extLst>
          </p:cNvPr>
          <p:cNvSpPr/>
          <p:nvPr/>
        </p:nvSpPr>
        <p:spPr>
          <a:xfrm>
            <a:off x="514806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7100273E-4185-4FE9-B3F5-4F498C7F3864}"/>
              </a:ext>
            </a:extLst>
          </p:cNvPr>
          <p:cNvSpPr/>
          <p:nvPr/>
        </p:nvSpPr>
        <p:spPr>
          <a:xfrm>
            <a:off x="586814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3B90A737-1103-4394-8351-3B9202C6C1EA}"/>
              </a:ext>
            </a:extLst>
          </p:cNvPr>
          <p:cNvSpPr/>
          <p:nvPr/>
        </p:nvSpPr>
        <p:spPr>
          <a:xfrm>
            <a:off x="658822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866AD439-6116-4905-842E-C87AB41FCB6F}"/>
              </a:ext>
            </a:extLst>
          </p:cNvPr>
          <p:cNvSpPr/>
          <p:nvPr/>
        </p:nvSpPr>
        <p:spPr>
          <a:xfrm>
            <a:off x="802838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6B6B75A2-33EE-43B7-B95B-4A12EE923E8E}"/>
              </a:ext>
            </a:extLst>
          </p:cNvPr>
          <p:cNvSpPr/>
          <p:nvPr/>
        </p:nvSpPr>
        <p:spPr>
          <a:xfrm>
            <a:off x="1547664" y="4581128"/>
            <a:ext cx="720080" cy="432048"/>
          </a:xfrm>
          <a:prstGeom prst="rect">
            <a:avLst/>
          </a:prstGeom>
          <a:solidFill>
            <a:schemeClr val="bg1">
              <a:lumMod val="9500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正方形/長方形 37">
                <a:extLst>
                  <a:ext uri="{FF2B5EF4-FFF2-40B4-BE49-F238E27FC236}">
                    <a16:creationId xmlns:a16="http://schemas.microsoft.com/office/drawing/2014/main" id="{FC387310-822C-44DB-BF8A-CA4241737CAC}"/>
                  </a:ext>
                </a:extLst>
              </p:cNvPr>
              <p:cNvSpPr/>
              <p:nvPr/>
            </p:nvSpPr>
            <p:spPr>
              <a:xfrm>
                <a:off x="323528" y="4437112"/>
                <a:ext cx="1196738" cy="592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ja-JP" sz="3200" i="1" smtClean="0">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b="0" i="1" smtClean="0">
                              <a:latin typeface="Cambria Math" panose="02040503050406030204" pitchFamily="18" charset="0"/>
                            </a:rPr>
                            <m:t>𝑁</m:t>
                          </m:r>
                        </m:sup>
                      </m:sSubSup>
                    </m:oMath>
                  </m:oMathPara>
                </a14:m>
                <a:endParaRPr lang="ja-JP" altLang="en-US" sz="3200"/>
              </a:p>
            </p:txBody>
          </p:sp>
        </mc:Choice>
        <mc:Fallback xmlns="">
          <p:sp>
            <p:nvSpPr>
              <p:cNvPr id="38" name="正方形/長方形 37">
                <a:extLst>
                  <a:ext uri="{FF2B5EF4-FFF2-40B4-BE49-F238E27FC236}">
                    <a16:creationId xmlns:a16="http://schemas.microsoft.com/office/drawing/2014/main" id="{FC387310-822C-44DB-BF8A-CA4241737CAC}"/>
                  </a:ext>
                </a:extLst>
              </p:cNvPr>
              <p:cNvSpPr>
                <a:spLocks noRot="1" noChangeAspect="1" noMove="1" noResize="1" noEditPoints="1" noAdjustHandles="1" noChangeArrowheads="1" noChangeShapeType="1" noTextEdit="1"/>
              </p:cNvSpPr>
              <p:nvPr/>
            </p:nvSpPr>
            <p:spPr>
              <a:xfrm>
                <a:off x="323528" y="4437112"/>
                <a:ext cx="1196738" cy="592085"/>
              </a:xfrm>
              <a:prstGeom prst="rect">
                <a:avLst/>
              </a:prstGeom>
              <a:blipFill>
                <a:blip r:embed="rId4"/>
                <a:stretch>
                  <a:fillRect/>
                </a:stretch>
              </a:blipFill>
            </p:spPr>
            <p:txBody>
              <a:bodyPr/>
              <a:lstStyle/>
              <a:p>
                <a:r>
                  <a:rPr lang="ja-JP" altLang="en-US">
                    <a:noFill/>
                  </a:rPr>
                  <a:t> </a:t>
                </a:r>
              </a:p>
            </p:txBody>
          </p:sp>
        </mc:Fallback>
      </mc:AlternateContent>
      <p:sp>
        <p:nvSpPr>
          <p:cNvPr id="39" name="正方形/長方形 38">
            <a:extLst>
              <a:ext uri="{FF2B5EF4-FFF2-40B4-BE49-F238E27FC236}">
                <a16:creationId xmlns:a16="http://schemas.microsoft.com/office/drawing/2014/main" id="{02271D5F-F038-4C77-BE34-78CE96A1C905}"/>
              </a:ext>
            </a:extLst>
          </p:cNvPr>
          <p:cNvSpPr/>
          <p:nvPr/>
        </p:nvSpPr>
        <p:spPr>
          <a:xfrm>
            <a:off x="7308304" y="4581128"/>
            <a:ext cx="720080" cy="432048"/>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B7BE1014-DCA4-4582-9FCA-05EEE71EACC8}"/>
                  </a:ext>
                </a:extLst>
              </p:cNvPr>
              <p:cNvSpPr/>
              <p:nvPr/>
            </p:nvSpPr>
            <p:spPr>
              <a:xfrm>
                <a:off x="323528" y="5301208"/>
                <a:ext cx="3734356" cy="11235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3200" i="1" smtClean="0">
                              <a:latin typeface="Cambria Math" panose="02040503050406030204" pitchFamily="18" charset="0"/>
                            </a:rPr>
                          </m:ctrlPr>
                        </m:sSubPr>
                        <m:e>
                          <m:r>
                            <a:rPr lang="en-US" altLang="ja-JP" sz="3200" b="0" i="1" smtClean="0">
                              <a:latin typeface="Cambria Math" panose="02040503050406030204" pitchFamily="18" charset="0"/>
                            </a:rPr>
                            <m:t>𝑈</m:t>
                          </m:r>
                        </m:e>
                        <m:sub>
                          <m:r>
                            <a:rPr lang="en-US" altLang="ja-JP" sz="3200" b="0" i="1" smtClean="0">
                              <a:latin typeface="Cambria Math" panose="02040503050406030204" pitchFamily="18" charset="0"/>
                            </a:rPr>
                            <m:t>𝑁</m:t>
                          </m:r>
                          <m:r>
                            <a:rPr lang="en-US" altLang="ja-JP" sz="3200" b="0" i="1" smtClean="0">
                              <a:latin typeface="Cambria Math" panose="02040503050406030204" pitchFamily="18" charset="0"/>
                            </a:rPr>
                            <m:t>−1</m:t>
                          </m:r>
                        </m:sub>
                      </m:sSub>
                      <m:r>
                        <a:rPr lang="en-US" altLang="ja-JP" sz="3200" b="0" i="1" smtClean="0">
                          <a:latin typeface="Cambria Math" panose="02040503050406030204" pitchFamily="18" charset="0"/>
                        </a:rPr>
                        <m:t>=</m:t>
                      </m:r>
                      <m:f>
                        <m:fPr>
                          <m:ctrlPr>
                            <a:rPr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1</m:t>
                          </m:r>
                        </m:num>
                        <m:den>
                          <m:r>
                            <a:rPr lang="en-US" altLang="ja-JP" sz="3200" b="0" i="1" smtClean="0">
                              <a:latin typeface="Cambria Math" panose="02040503050406030204" pitchFamily="18" charset="0"/>
                            </a:rPr>
                            <m:t>𝑁</m:t>
                          </m:r>
                        </m:den>
                      </m:f>
                      <m:nary>
                        <m:naryPr>
                          <m:chr m:val="∑"/>
                          <m:limLoc m:val="subSup"/>
                          <m:supHide m:val="on"/>
                          <m:ctrlPr>
                            <a:rPr lang="en-US" altLang="ja-JP" sz="3200" b="0" i="1" smtClean="0">
                              <a:latin typeface="Cambria Math" panose="02040503050406030204" pitchFamily="18" charset="0"/>
                            </a:rPr>
                          </m:ctrlPr>
                        </m:naryPr>
                        <m:sub>
                          <m:r>
                            <m:rPr>
                              <m:brk m:alnAt="9"/>
                            </m:rPr>
                            <a:rPr lang="en-US" altLang="ja-JP" sz="3200" b="0" i="1" smtClean="0">
                              <a:latin typeface="Cambria Math" panose="02040503050406030204" pitchFamily="18" charset="0"/>
                            </a:rPr>
                            <m:t>𝑖</m:t>
                          </m:r>
                        </m:sub>
                        <m:sup/>
                        <m:e>
                          <m:sSubSup>
                            <m:sSubSupPr>
                              <m:ctrlPr>
                                <a:rPr lang="en-US" altLang="ja-JP" sz="3200" i="1">
                                  <a:latin typeface="Cambria Math" panose="02040503050406030204" pitchFamily="18" charset="0"/>
                                </a:rPr>
                              </m:ctrlPr>
                            </m:sSubSupPr>
                            <m:e>
                              <m:r>
                                <a:rPr lang="en-US" altLang="ja-JP" sz="3200" i="1">
                                  <a:latin typeface="Cambria Math" panose="02040503050406030204" pitchFamily="18" charset="0"/>
                                </a:rPr>
                                <m:t>𝑈</m:t>
                              </m:r>
                            </m:e>
                            <m:sub>
                              <m:r>
                                <a:rPr lang="en-US" altLang="ja-JP" sz="3200" i="1">
                                  <a:latin typeface="Cambria Math" panose="02040503050406030204" pitchFamily="18" charset="0"/>
                                </a:rPr>
                                <m:t>𝑁</m:t>
                              </m:r>
                              <m:r>
                                <a:rPr lang="en-US" altLang="ja-JP" sz="3200" i="1">
                                  <a:latin typeface="Cambria Math" panose="02040503050406030204" pitchFamily="18" charset="0"/>
                                </a:rPr>
                                <m:t>−1</m:t>
                              </m:r>
                            </m:sub>
                            <m:sup>
                              <m:r>
                                <a:rPr lang="en-US" altLang="ja-JP" sz="3200" i="1">
                                  <a:latin typeface="Cambria Math" panose="02040503050406030204" pitchFamily="18" charset="0"/>
                                </a:rPr>
                                <m:t>𝑖</m:t>
                              </m:r>
                            </m:sup>
                          </m:sSubSup>
                        </m:e>
                      </m:nary>
                    </m:oMath>
                  </m:oMathPara>
                </a14:m>
                <a:endParaRPr lang="ja-JP" altLang="en-US" sz="3200"/>
              </a:p>
            </p:txBody>
          </p:sp>
        </mc:Choice>
        <mc:Fallback xmlns="">
          <p:sp>
            <p:nvSpPr>
              <p:cNvPr id="40" name="正方形/長方形 39">
                <a:extLst>
                  <a:ext uri="{FF2B5EF4-FFF2-40B4-BE49-F238E27FC236}">
                    <a16:creationId xmlns:a16="http://schemas.microsoft.com/office/drawing/2014/main" id="{B7BE1014-DCA4-4582-9FCA-05EEE71EACC8}"/>
                  </a:ext>
                </a:extLst>
              </p:cNvPr>
              <p:cNvSpPr>
                <a:spLocks noRot="1" noChangeAspect="1" noMove="1" noResize="1" noEditPoints="1" noAdjustHandles="1" noChangeArrowheads="1" noChangeShapeType="1" noTextEdit="1"/>
              </p:cNvSpPr>
              <p:nvPr/>
            </p:nvSpPr>
            <p:spPr>
              <a:xfrm>
                <a:off x="323528" y="5301208"/>
                <a:ext cx="3734356" cy="1123577"/>
              </a:xfrm>
              <a:prstGeom prst="rect">
                <a:avLst/>
              </a:prstGeom>
              <a:blipFill>
                <a:blip r:embed="rId5"/>
                <a:stretch>
                  <a:fillRect/>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9232B65E-84D9-40E4-AFBE-986A46EE28A9}"/>
              </a:ext>
            </a:extLst>
          </p:cNvPr>
          <p:cNvSpPr txBox="1"/>
          <p:nvPr/>
        </p:nvSpPr>
        <p:spPr>
          <a:xfrm>
            <a:off x="4283968" y="5517232"/>
            <a:ext cx="4701928" cy="707886"/>
          </a:xfrm>
          <a:prstGeom prst="rect">
            <a:avLst/>
          </a:prstGeom>
          <a:noFill/>
        </p:spPr>
        <p:txBody>
          <a:bodyPr wrap="none" rtlCol="0">
            <a:spAutoFit/>
          </a:bodyPr>
          <a:lstStyle/>
          <a:p>
            <a:r>
              <a:rPr kumimoji="1" lang="ja-JP" altLang="en-US" sz="2000"/>
              <a:t>精度の</a:t>
            </a:r>
            <a:r>
              <a:rPr lang="ja-JP" altLang="en-US" sz="2000"/>
              <a:t>高い</a:t>
            </a:r>
            <a:r>
              <a:rPr kumimoji="1" lang="ja-JP" altLang="en-US" sz="2000"/>
              <a:t>「</a:t>
            </a:r>
            <a:r>
              <a:rPr kumimoji="1" lang="en-US" altLang="ja-JP" sz="2000"/>
              <a:t>N-1</a:t>
            </a:r>
            <a:r>
              <a:rPr kumimoji="1" lang="ja-JP" altLang="en-US" sz="2000"/>
              <a:t>個のデータの推定量」</a:t>
            </a:r>
            <a:endParaRPr kumimoji="1" lang="en-US" altLang="ja-JP" sz="2000"/>
          </a:p>
          <a:p>
            <a:r>
              <a:rPr lang="ja-JP" altLang="en-US" sz="2000"/>
              <a:t>が得られる</a:t>
            </a:r>
            <a:endParaRPr lang="en-US" altLang="ja-JP" sz="2000"/>
          </a:p>
        </p:txBody>
      </p:sp>
    </p:spTree>
    <p:extLst>
      <p:ext uri="{BB962C8B-B14F-4D97-AF65-F5344CB8AC3E}">
        <p14:creationId xmlns:p14="http://schemas.microsoft.com/office/powerpoint/2010/main" val="6624834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3751E7-28C7-4563-AE35-A46700556E5B}"/>
              </a:ext>
            </a:extLst>
          </p:cNvPr>
          <p:cNvSpPr>
            <a:spLocks noGrp="1"/>
          </p:cNvSpPr>
          <p:nvPr>
            <p:ph type="body" sz="quarter" idx="10"/>
          </p:nvPr>
        </p:nvSpPr>
        <p:spPr/>
        <p:txBody>
          <a:bodyPr/>
          <a:lstStyle/>
          <a:p>
            <a:r>
              <a:rPr lang="en-US" altLang="ja-JP" dirty="0"/>
              <a:t>Jackknife</a:t>
            </a:r>
            <a:r>
              <a:rPr lang="ja-JP" altLang="en-US" dirty="0"/>
              <a:t>リサンプリング</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9C7E1FC-AF53-44D1-B7A9-491941A6962F}"/>
                  </a:ext>
                </a:extLst>
              </p:cNvPr>
              <p:cNvSpPr txBox="1"/>
              <p:nvPr/>
            </p:nvSpPr>
            <p:spPr>
              <a:xfrm>
                <a:off x="323528" y="3140968"/>
                <a:ext cx="856195"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i="1" smtClean="0">
                              <a:latin typeface="Cambria Math" panose="02040503050406030204" pitchFamily="18" charset="0"/>
                            </a:rPr>
                          </m:ctrlPr>
                        </m:sSubPr>
                        <m:e>
                          <m:r>
                            <a:rPr kumimoji="1" lang="en-US" altLang="ja-JP" sz="4400" b="0" i="1" smtClean="0">
                              <a:latin typeface="Cambria Math" panose="02040503050406030204" pitchFamily="18" charset="0"/>
                            </a:rPr>
                            <m:t>𝑈</m:t>
                          </m:r>
                        </m:e>
                        <m:sub>
                          <m:r>
                            <a:rPr kumimoji="1" lang="en-US" altLang="ja-JP" sz="4400" b="0" i="1" smtClean="0">
                              <a:latin typeface="Cambria Math" panose="02040503050406030204" pitchFamily="18" charset="0"/>
                            </a:rPr>
                            <m:t>𝑁</m:t>
                          </m:r>
                        </m:sub>
                      </m:sSub>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D9C7E1FC-AF53-44D1-B7A9-491941A6962F}"/>
                  </a:ext>
                </a:extLst>
              </p:cNvPr>
              <p:cNvSpPr txBox="1">
                <a:spLocks noRot="1" noChangeAspect="1" noMove="1" noResize="1" noEditPoints="1" noAdjustHandles="1" noChangeArrowheads="1" noChangeShapeType="1" noTextEdit="1"/>
              </p:cNvSpPr>
              <p:nvPr/>
            </p:nvSpPr>
            <p:spPr>
              <a:xfrm>
                <a:off x="323528" y="3140968"/>
                <a:ext cx="856195" cy="677108"/>
              </a:xfrm>
              <a:prstGeom prst="rect">
                <a:avLst/>
              </a:prstGeom>
              <a:blipFill>
                <a:blip r:embed="rId2"/>
                <a:stretch>
                  <a:fillRect/>
                </a:stretch>
              </a:blipFill>
            </p:spPr>
            <p:txBody>
              <a:bodyPr/>
              <a:lstStyle/>
              <a:p>
                <a:r>
                  <a:rPr lang="ja-JP" altLang="en-US">
                    <a:noFill/>
                  </a:rPr>
                  <a:t> </a:t>
                </a:r>
              </a:p>
            </p:txBody>
          </p:sp>
        </mc:Fallback>
      </mc:AlternateContent>
      <p:pic>
        <p:nvPicPr>
          <p:cNvPr id="4" name="図 3">
            <a:extLst>
              <a:ext uri="{FF2B5EF4-FFF2-40B4-BE49-F238E27FC236}">
                <a16:creationId xmlns:a16="http://schemas.microsoft.com/office/drawing/2014/main" id="{CC5278FD-8490-431B-8C07-419F58C2F224}"/>
              </a:ext>
            </a:extLst>
          </p:cNvPr>
          <p:cNvPicPr>
            <a:picLocks noChangeAspect="1"/>
          </p:cNvPicPr>
          <p:nvPr/>
        </p:nvPicPr>
        <p:blipFill>
          <a:blip r:embed="rId3"/>
          <a:stretch>
            <a:fillRect/>
          </a:stretch>
        </p:blipFill>
        <p:spPr>
          <a:xfrm>
            <a:off x="1115616" y="908720"/>
            <a:ext cx="7056784" cy="5090817"/>
          </a:xfrm>
          <a:prstGeom prst="rect">
            <a:avLst/>
          </a:prstGeom>
        </p:spPr>
      </p:pic>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2F78E1-9A00-42B5-A600-5AF791B46359}"/>
                  </a:ext>
                </a:extLst>
              </p:cNvPr>
              <p:cNvSpPr txBox="1"/>
              <p:nvPr/>
            </p:nvSpPr>
            <p:spPr>
              <a:xfrm>
                <a:off x="4211960" y="5949280"/>
                <a:ext cx="1174360" cy="677108"/>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1/</m:t>
                      </m:r>
                      <m:r>
                        <a:rPr kumimoji="1" lang="en-US" altLang="ja-JP" sz="4400" b="0" i="1" smtClean="0">
                          <a:latin typeface="Cambria Math" panose="02040503050406030204" pitchFamily="18" charset="0"/>
                        </a:rPr>
                        <m:t>𝑁</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5B2F78E1-9A00-42B5-A600-5AF791B46359}"/>
                  </a:ext>
                </a:extLst>
              </p:cNvPr>
              <p:cNvSpPr txBox="1">
                <a:spLocks noRot="1" noChangeAspect="1" noMove="1" noResize="1" noEditPoints="1" noAdjustHandles="1" noChangeArrowheads="1" noChangeShapeType="1" noTextEdit="1"/>
              </p:cNvSpPr>
              <p:nvPr/>
            </p:nvSpPr>
            <p:spPr>
              <a:xfrm>
                <a:off x="4211960" y="5949280"/>
                <a:ext cx="1174360" cy="67710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A25E6FC-7E4C-4C4D-A496-BAF4AA8CFDD8}"/>
              </a:ext>
            </a:extLst>
          </p:cNvPr>
          <p:cNvSpPr txBox="1"/>
          <p:nvPr/>
        </p:nvSpPr>
        <p:spPr>
          <a:xfrm>
            <a:off x="8028384" y="980728"/>
            <a:ext cx="1261884" cy="523220"/>
          </a:xfrm>
          <a:prstGeom prst="rect">
            <a:avLst/>
          </a:prstGeom>
          <a:noFill/>
        </p:spPr>
        <p:txBody>
          <a:bodyPr wrap="none" rtlCol="0">
            <a:spAutoFit/>
          </a:bodyPr>
          <a:lstStyle/>
          <a:p>
            <a:r>
              <a:rPr kumimoji="1" lang="ja-JP" altLang="en-US" sz="2800"/>
              <a:t>理論値</a:t>
            </a:r>
          </a:p>
        </p:txBody>
      </p:sp>
      <p:cxnSp>
        <p:nvCxnSpPr>
          <p:cNvPr id="7" name="直線矢印コネクタ 6">
            <a:extLst>
              <a:ext uri="{FF2B5EF4-FFF2-40B4-BE49-F238E27FC236}">
                <a16:creationId xmlns:a16="http://schemas.microsoft.com/office/drawing/2014/main" id="{E8E1D674-2F4C-400C-9F44-CF82B27AB0AB}"/>
              </a:ext>
            </a:extLst>
          </p:cNvPr>
          <p:cNvCxnSpPr>
            <a:stCxn id="6" idx="1"/>
          </p:cNvCxnSpPr>
          <p:nvPr/>
        </p:nvCxnSpPr>
        <p:spPr>
          <a:xfrm flipH="1">
            <a:off x="7740352" y="1242338"/>
            <a:ext cx="288032" cy="264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719588E6-5185-4CEA-AC61-C6C0E7D86951}"/>
              </a:ext>
            </a:extLst>
          </p:cNvPr>
          <p:cNvSpPr txBox="1"/>
          <p:nvPr/>
        </p:nvSpPr>
        <p:spPr>
          <a:xfrm>
            <a:off x="3419872" y="4437112"/>
            <a:ext cx="2376264" cy="523220"/>
          </a:xfrm>
          <a:prstGeom prst="rect">
            <a:avLst/>
          </a:prstGeom>
          <a:noFill/>
        </p:spPr>
        <p:txBody>
          <a:bodyPr wrap="square" rtlCol="0">
            <a:spAutoFit/>
          </a:bodyPr>
          <a:lstStyle/>
          <a:p>
            <a:r>
              <a:rPr lang="ja-JP" altLang="en-US" sz="2800"/>
              <a:t>単純な推定値</a:t>
            </a:r>
            <a:endParaRPr kumimoji="1" lang="ja-JP" altLang="en-US" sz="2800"/>
          </a:p>
        </p:txBody>
      </p:sp>
      <p:cxnSp>
        <p:nvCxnSpPr>
          <p:cNvPr id="9" name="直線矢印コネクタ 8">
            <a:extLst>
              <a:ext uri="{FF2B5EF4-FFF2-40B4-BE49-F238E27FC236}">
                <a16:creationId xmlns:a16="http://schemas.microsoft.com/office/drawing/2014/main" id="{B9581DEB-0BDC-4DF7-9C6C-900E8D11D39C}"/>
              </a:ext>
            </a:extLst>
          </p:cNvPr>
          <p:cNvCxnSpPr/>
          <p:nvPr/>
        </p:nvCxnSpPr>
        <p:spPr>
          <a:xfrm flipV="1">
            <a:off x="4572000" y="3573016"/>
            <a:ext cx="0" cy="8640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46347855-258F-44CD-8FB5-97B4185BC371}"/>
              </a:ext>
            </a:extLst>
          </p:cNvPr>
          <p:cNvSpPr txBox="1"/>
          <p:nvPr/>
        </p:nvSpPr>
        <p:spPr>
          <a:xfrm>
            <a:off x="3635896" y="1988840"/>
            <a:ext cx="5040560" cy="523220"/>
          </a:xfrm>
          <a:prstGeom prst="rect">
            <a:avLst/>
          </a:prstGeom>
          <a:solidFill>
            <a:schemeClr val="bg1"/>
          </a:solidFill>
        </p:spPr>
        <p:txBody>
          <a:bodyPr wrap="square" rtlCol="0">
            <a:spAutoFit/>
          </a:bodyPr>
          <a:lstStyle/>
          <a:p>
            <a:r>
              <a:rPr kumimoji="1" lang="en-US" altLang="ja-JP" sz="2800"/>
              <a:t>Jackknife</a:t>
            </a:r>
            <a:r>
              <a:rPr kumimoji="1" lang="ja-JP" altLang="en-US" sz="2800"/>
              <a:t>によるバイアス除去</a:t>
            </a:r>
          </a:p>
        </p:txBody>
      </p:sp>
      <p:cxnSp>
        <p:nvCxnSpPr>
          <p:cNvPr id="11" name="直線矢印コネクタ 10">
            <a:extLst>
              <a:ext uri="{FF2B5EF4-FFF2-40B4-BE49-F238E27FC236}">
                <a16:creationId xmlns:a16="http://schemas.microsoft.com/office/drawing/2014/main" id="{A3A2E33B-0501-4A0D-A6A4-32139C3CD3E6}"/>
              </a:ext>
            </a:extLst>
          </p:cNvPr>
          <p:cNvCxnSpPr/>
          <p:nvPr/>
        </p:nvCxnSpPr>
        <p:spPr>
          <a:xfrm flipV="1">
            <a:off x="457200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577B520F-424F-47AD-8D06-9845D3E44E12}"/>
                  </a:ext>
                </a:extLst>
              </p:cNvPr>
              <p:cNvSpPr/>
              <p:nvPr/>
            </p:nvSpPr>
            <p:spPr>
              <a:xfrm>
                <a:off x="4572000" y="2420888"/>
                <a:ext cx="341131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𝑁</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r>
                        <a:rPr lang="en-US" altLang="ja-JP" sz="2800" i="1">
                          <a:latin typeface="Cambria Math" panose="02040503050406030204" pitchFamily="18" charset="0"/>
                        </a:rPr>
                        <m:t>−(</m:t>
                      </m:r>
                      <m:r>
                        <a:rPr lang="en-US" altLang="ja-JP" sz="2800" i="1">
                          <a:latin typeface="Cambria Math" panose="02040503050406030204" pitchFamily="18" charset="0"/>
                        </a:rPr>
                        <m:t>𝑁</m:t>
                      </m:r>
                      <m:r>
                        <a:rPr lang="en-US" altLang="ja-JP" sz="2800" i="1">
                          <a:latin typeface="Cambria Math" panose="02040503050406030204" pitchFamily="18" charset="0"/>
                        </a:rPr>
                        <m:t>−1)</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r>
                            <a:rPr lang="en-US" altLang="ja-JP" sz="2800" i="1">
                              <a:latin typeface="Cambria Math" panose="02040503050406030204" pitchFamily="18" charset="0"/>
                            </a:rPr>
                            <m:t>−1</m:t>
                          </m:r>
                        </m:sub>
                      </m:sSub>
                    </m:oMath>
                  </m:oMathPara>
                </a14:m>
                <a:endParaRPr lang="ja-JP" altLang="en-US" sz="2800"/>
              </a:p>
            </p:txBody>
          </p:sp>
        </mc:Choice>
        <mc:Fallback xmlns="">
          <p:sp>
            <p:nvSpPr>
              <p:cNvPr id="12" name="正方形/長方形 11">
                <a:extLst>
                  <a:ext uri="{FF2B5EF4-FFF2-40B4-BE49-F238E27FC236}">
                    <a16:creationId xmlns:a16="http://schemas.microsoft.com/office/drawing/2014/main" id="{577B520F-424F-47AD-8D06-9845D3E44E12}"/>
                  </a:ext>
                </a:extLst>
              </p:cNvPr>
              <p:cNvSpPr>
                <a:spLocks noRot="1" noChangeAspect="1" noMove="1" noResize="1" noEditPoints="1" noAdjustHandles="1" noChangeArrowheads="1" noChangeShapeType="1" noTextEdit="1"/>
              </p:cNvSpPr>
              <p:nvPr/>
            </p:nvSpPr>
            <p:spPr>
              <a:xfrm>
                <a:off x="4572000" y="2420888"/>
                <a:ext cx="3411318"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a:extLst>
                  <a:ext uri="{FF2B5EF4-FFF2-40B4-BE49-F238E27FC236}">
                    <a16:creationId xmlns:a16="http://schemas.microsoft.com/office/drawing/2014/main" id="{CF061EAA-C59A-400F-8A46-D4C6B14976CA}"/>
                  </a:ext>
                </a:extLst>
              </p:cNvPr>
              <p:cNvSpPr/>
              <p:nvPr/>
            </p:nvSpPr>
            <p:spPr>
              <a:xfrm>
                <a:off x="4211960" y="4869160"/>
                <a:ext cx="728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𝑈</m:t>
                          </m:r>
                        </m:e>
                        <m:sub>
                          <m:r>
                            <a:rPr lang="en-US" altLang="ja-JP" sz="2800" i="1">
                              <a:latin typeface="Cambria Math" panose="02040503050406030204" pitchFamily="18" charset="0"/>
                            </a:rPr>
                            <m:t>𝑁</m:t>
                          </m:r>
                        </m:sub>
                      </m:sSub>
                    </m:oMath>
                  </m:oMathPara>
                </a14:m>
                <a:endParaRPr lang="ja-JP" altLang="en-US" sz="2800"/>
              </a:p>
            </p:txBody>
          </p:sp>
        </mc:Choice>
        <mc:Fallback xmlns="">
          <p:sp>
            <p:nvSpPr>
              <p:cNvPr id="13" name="正方形/長方形 12">
                <a:extLst>
                  <a:ext uri="{FF2B5EF4-FFF2-40B4-BE49-F238E27FC236}">
                    <a16:creationId xmlns:a16="http://schemas.microsoft.com/office/drawing/2014/main" id="{CF061EAA-C59A-400F-8A46-D4C6B14976CA}"/>
                  </a:ext>
                </a:extLst>
              </p:cNvPr>
              <p:cNvSpPr>
                <a:spLocks noRot="1" noChangeAspect="1" noMove="1" noResize="1" noEditPoints="1" noAdjustHandles="1" noChangeArrowheads="1" noChangeShapeType="1" noTextEdit="1"/>
              </p:cNvSpPr>
              <p:nvPr/>
            </p:nvSpPr>
            <p:spPr>
              <a:xfrm>
                <a:off x="4211960" y="4869160"/>
                <a:ext cx="728789" cy="523220"/>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1678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65AC76-87F2-4877-A220-C87A331C844C}"/>
              </a:ext>
            </a:extLst>
          </p:cNvPr>
          <p:cNvSpPr>
            <a:spLocks noGrp="1"/>
          </p:cNvSpPr>
          <p:nvPr>
            <p:ph type="body" sz="quarter" idx="10"/>
          </p:nvPr>
        </p:nvSpPr>
        <p:spPr/>
        <p:txBody>
          <a:bodyPr/>
          <a:lstStyle/>
          <a:p>
            <a:r>
              <a:rPr lang="ja-JP" altLang="en-US" dirty="0"/>
              <a:t>まとめ</a:t>
            </a:r>
            <a:endParaRPr kumimoji="1" lang="ja-JP" altLang="en-US" dirty="0"/>
          </a:p>
        </p:txBody>
      </p:sp>
      <p:sp>
        <p:nvSpPr>
          <p:cNvPr id="3" name="テキスト ボックス 2">
            <a:extLst>
              <a:ext uri="{FF2B5EF4-FFF2-40B4-BE49-F238E27FC236}">
                <a16:creationId xmlns:a16="http://schemas.microsoft.com/office/drawing/2014/main" id="{290439D3-F922-4BB3-9D65-AB356CE4F441}"/>
              </a:ext>
            </a:extLst>
          </p:cNvPr>
          <p:cNvSpPr txBox="1"/>
          <p:nvPr/>
        </p:nvSpPr>
        <p:spPr>
          <a:xfrm>
            <a:off x="107504" y="1268760"/>
            <a:ext cx="8712968" cy="2677656"/>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400" dirty="0"/>
              <a:t>母集団の何かを推定する量を</a:t>
            </a:r>
            <a:r>
              <a:rPr kumimoji="1" lang="ja-JP" altLang="en-US" sz="2400" dirty="0">
                <a:solidFill>
                  <a:srgbClr val="FF0000"/>
                </a:solidFill>
              </a:rPr>
              <a:t>推定量</a:t>
            </a:r>
            <a:r>
              <a:rPr kumimoji="1" lang="en-US" altLang="ja-JP" sz="2400" dirty="0">
                <a:solidFill>
                  <a:srgbClr val="FF0000"/>
                </a:solidFill>
              </a:rPr>
              <a:t>(estimator)</a:t>
            </a:r>
            <a:r>
              <a:rPr kumimoji="1" lang="ja-JP" altLang="en-US" sz="2400" dirty="0"/>
              <a:t>と呼ぶ</a:t>
            </a:r>
            <a:endParaRPr kumimoji="1" lang="en-US" altLang="ja-JP" sz="2400" dirty="0"/>
          </a:p>
          <a:p>
            <a:pPr marL="457200" indent="-457200">
              <a:buFont typeface="Arial" panose="020B0604020202020204" pitchFamily="34" charset="0"/>
              <a:buChar char="•"/>
            </a:pPr>
            <a:r>
              <a:rPr lang="ja-JP" altLang="en-US" sz="2400" dirty="0"/>
              <a:t>誤差には統計誤差と系統誤差</a:t>
            </a:r>
            <a:r>
              <a:rPr lang="en-US" altLang="ja-JP" sz="2400" dirty="0"/>
              <a:t>(</a:t>
            </a:r>
            <a:r>
              <a:rPr lang="ja-JP" altLang="en-US" sz="2400" dirty="0"/>
              <a:t>バイアス</a:t>
            </a:r>
            <a:r>
              <a:rPr lang="en-US" altLang="ja-JP" sz="2400" dirty="0"/>
              <a:t>)</a:t>
            </a:r>
            <a:r>
              <a:rPr lang="ja-JP" altLang="en-US" sz="2400" dirty="0"/>
              <a:t>がある</a:t>
            </a:r>
            <a:endParaRPr lang="en-US" altLang="ja-JP" sz="2400" dirty="0"/>
          </a:p>
          <a:p>
            <a:pPr marL="457200" indent="-457200">
              <a:buFont typeface="Arial" panose="020B0604020202020204" pitchFamily="34" charset="0"/>
              <a:buChar char="•"/>
            </a:pPr>
            <a:r>
              <a:rPr lang="ja-JP" altLang="en-US" sz="2400" dirty="0"/>
              <a:t>その期待値が母集団の期待値に一致する量</a:t>
            </a:r>
            <a:r>
              <a:rPr lang="en-US" altLang="ja-JP" sz="2400" dirty="0"/>
              <a:t>(</a:t>
            </a:r>
            <a:r>
              <a:rPr lang="ja-JP" altLang="en-US" sz="2400" dirty="0"/>
              <a:t>バイアスが無い量</a:t>
            </a:r>
            <a:r>
              <a:rPr lang="en-US" altLang="ja-JP" sz="2400" dirty="0"/>
              <a:t>)</a:t>
            </a:r>
            <a:r>
              <a:rPr lang="ja-JP" altLang="en-US" sz="2400" dirty="0"/>
              <a:t>を</a:t>
            </a:r>
            <a:r>
              <a:rPr lang="ja-JP" altLang="en-US" sz="2400" dirty="0">
                <a:solidFill>
                  <a:srgbClr val="FF0000"/>
                </a:solidFill>
              </a:rPr>
              <a:t>不偏推定量</a:t>
            </a:r>
            <a:r>
              <a:rPr lang="en-US" altLang="ja-JP" sz="2400" dirty="0">
                <a:solidFill>
                  <a:srgbClr val="FF0000"/>
                </a:solidFill>
              </a:rPr>
              <a:t>(unbiased estimator)</a:t>
            </a:r>
            <a:r>
              <a:rPr lang="ja-JP" altLang="en-US" sz="2400" dirty="0"/>
              <a:t>と呼ぶ</a:t>
            </a:r>
            <a:endParaRPr lang="en-US" altLang="ja-JP" sz="2400" dirty="0"/>
          </a:p>
          <a:p>
            <a:pPr marL="457200" indent="-457200">
              <a:buFont typeface="Arial" panose="020B0604020202020204" pitchFamily="34" charset="0"/>
              <a:buChar char="•"/>
            </a:pPr>
            <a:r>
              <a:rPr lang="ja-JP" altLang="en-US" sz="2400" dirty="0"/>
              <a:t>期待値の関数の単純な推定は不偏推定量を与えない</a:t>
            </a:r>
            <a:endParaRPr lang="en-US" altLang="ja-JP" sz="2400" dirty="0"/>
          </a:p>
          <a:p>
            <a:pPr marL="457200" indent="-457200">
              <a:buFont typeface="Arial" panose="020B0604020202020204" pitchFamily="34" charset="0"/>
              <a:buChar char="•"/>
            </a:pPr>
            <a:r>
              <a:rPr lang="ja-JP" altLang="en-US" sz="2400" dirty="0"/>
              <a:t>リサンプリングによりバイアスを除去できる</a:t>
            </a:r>
            <a:endParaRPr lang="en-US" altLang="ja-JP" sz="2400" dirty="0"/>
          </a:p>
          <a:p>
            <a:pPr marL="457200" indent="-457200">
              <a:buFont typeface="Arial" panose="020B0604020202020204" pitchFamily="34" charset="0"/>
              <a:buChar char="•"/>
            </a:pPr>
            <a:r>
              <a:rPr lang="en-US" altLang="ja-JP" sz="2400" dirty="0"/>
              <a:t>Jackknife</a:t>
            </a:r>
            <a:r>
              <a:rPr lang="ja-JP" altLang="en-US" sz="2400" dirty="0"/>
              <a:t>法はリサンプリング法の一種</a:t>
            </a:r>
            <a:endParaRPr lang="en-US" altLang="ja-JP" sz="2400" dirty="0"/>
          </a:p>
        </p:txBody>
      </p:sp>
    </p:spTree>
    <p:extLst>
      <p:ext uri="{BB962C8B-B14F-4D97-AF65-F5344CB8AC3E}">
        <p14:creationId xmlns:p14="http://schemas.microsoft.com/office/powerpoint/2010/main" val="1747636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AE600439-962A-4198-91E8-870DA1DDA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87" y="2971784"/>
            <a:ext cx="3072342" cy="2304256"/>
          </a:xfrm>
          <a:prstGeom prst="rect">
            <a:avLst/>
          </a:prstGeom>
        </p:spPr>
      </p:pic>
      <p:sp>
        <p:nvSpPr>
          <p:cNvPr id="2" name="テキスト プレースホルダー 1">
            <a:extLst>
              <a:ext uri="{FF2B5EF4-FFF2-40B4-BE49-F238E27FC236}">
                <a16:creationId xmlns:a16="http://schemas.microsoft.com/office/drawing/2014/main" id="{A63301B8-750C-4B94-9772-C9E50B188265}"/>
              </a:ext>
            </a:extLst>
          </p:cNvPr>
          <p:cNvSpPr>
            <a:spLocks noGrp="1"/>
          </p:cNvSpPr>
          <p:nvPr>
            <p:ph type="body" sz="quarter" idx="10"/>
          </p:nvPr>
        </p:nvSpPr>
        <p:spPr/>
        <p:txBody>
          <a:bodyPr/>
          <a:lstStyle/>
          <a:p>
            <a:r>
              <a:rPr kumimoji="1" lang="ja-JP" altLang="en-US"/>
              <a:t>エラーバーとは</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B114F1F-20AD-4715-9EE7-B052426B0263}"/>
                  </a:ext>
                </a:extLst>
              </p:cNvPr>
              <p:cNvSpPr txBox="1"/>
              <p:nvPr/>
            </p:nvSpPr>
            <p:spPr>
              <a:xfrm>
                <a:off x="4139952" y="2132856"/>
                <a:ext cx="3180038"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1.12±0.01 </m:t>
                      </m:r>
                      <m:r>
                        <m:rPr>
                          <m:sty m:val="p"/>
                        </m:rPr>
                        <a:rPr kumimoji="1" lang="en-US" altLang="ja-JP" sz="3600" b="0" i="0" smtClean="0">
                          <a:latin typeface="Cambria Math" panose="02040503050406030204" pitchFamily="18" charset="0"/>
                        </a:rPr>
                        <m:t>mA</m:t>
                      </m:r>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DB114F1F-20AD-4715-9EE7-B052426B0263}"/>
                  </a:ext>
                </a:extLst>
              </p:cNvPr>
              <p:cNvSpPr txBox="1">
                <a:spLocks noRot="1" noChangeAspect="1" noMove="1" noResize="1" noEditPoints="1" noAdjustHandles="1" noChangeArrowheads="1" noChangeShapeType="1" noTextEdit="1"/>
              </p:cNvSpPr>
              <p:nvPr/>
            </p:nvSpPr>
            <p:spPr>
              <a:xfrm>
                <a:off x="4139952" y="2132856"/>
                <a:ext cx="3180038" cy="553998"/>
              </a:xfrm>
              <a:prstGeom prst="rect">
                <a:avLst/>
              </a:prstGeom>
              <a:blipFill>
                <a:blip r:embed="rId3"/>
                <a:stretch>
                  <a:fillRect/>
                </a:stretch>
              </a:blipFill>
            </p:spPr>
            <p:txBody>
              <a:bodyPr/>
              <a:lstStyle/>
              <a:p>
                <a:r>
                  <a:rPr lang="ja-JP" altLang="en-US">
                    <a:noFill/>
                  </a:rPr>
                  <a:t> </a:t>
                </a:r>
              </a:p>
            </p:txBody>
          </p:sp>
        </mc:Fallback>
      </mc:AlternateContent>
      <p:sp>
        <p:nvSpPr>
          <p:cNvPr id="16" name="正方形/長方形 15">
            <a:extLst>
              <a:ext uri="{FF2B5EF4-FFF2-40B4-BE49-F238E27FC236}">
                <a16:creationId xmlns:a16="http://schemas.microsoft.com/office/drawing/2014/main" id="{25D3173C-FD3A-406A-B76B-2043C38FCC0B}"/>
              </a:ext>
            </a:extLst>
          </p:cNvPr>
          <p:cNvSpPr/>
          <p:nvPr/>
        </p:nvSpPr>
        <p:spPr>
          <a:xfrm>
            <a:off x="539551" y="4005063"/>
            <a:ext cx="864096" cy="4320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02530747-0035-4C35-AD68-9FE1F404AF74}"/>
              </a:ext>
            </a:extLst>
          </p:cNvPr>
          <p:cNvCxnSpPr/>
          <p:nvPr/>
        </p:nvCxnSpPr>
        <p:spPr>
          <a:xfrm flipH="1">
            <a:off x="1403647" y="3284983"/>
            <a:ext cx="2736304"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00595FBC-BF1F-4B2B-A6B4-CFF58A0B2ABD}"/>
              </a:ext>
            </a:extLst>
          </p:cNvPr>
          <p:cNvCxnSpPr/>
          <p:nvPr/>
        </p:nvCxnSpPr>
        <p:spPr>
          <a:xfrm>
            <a:off x="1403647" y="4437111"/>
            <a:ext cx="2736304"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 name="図 9">
            <a:extLst>
              <a:ext uri="{FF2B5EF4-FFF2-40B4-BE49-F238E27FC236}">
                <a16:creationId xmlns:a16="http://schemas.microsoft.com/office/drawing/2014/main" id="{C7743054-A4F0-4F06-90BD-9B992122504F}"/>
              </a:ext>
            </a:extLst>
          </p:cNvPr>
          <p:cNvPicPr>
            <a:picLocks noChangeAspect="1"/>
          </p:cNvPicPr>
          <p:nvPr/>
        </p:nvPicPr>
        <p:blipFill>
          <a:blip r:embed="rId4"/>
          <a:stretch>
            <a:fillRect/>
          </a:stretch>
        </p:blipFill>
        <p:spPr>
          <a:xfrm>
            <a:off x="4139952" y="3284984"/>
            <a:ext cx="3312368" cy="1610432"/>
          </a:xfrm>
          <a:prstGeom prst="rect">
            <a:avLst/>
          </a:prstGeom>
          <a:ln>
            <a:solidFill>
              <a:schemeClr val="tx1"/>
            </a:solidFill>
          </a:ln>
        </p:spPr>
      </p:pic>
      <p:cxnSp>
        <p:nvCxnSpPr>
          <p:cNvPr id="21" name="直線矢印コネクタ 20">
            <a:extLst>
              <a:ext uri="{FF2B5EF4-FFF2-40B4-BE49-F238E27FC236}">
                <a16:creationId xmlns:a16="http://schemas.microsoft.com/office/drawing/2014/main" id="{48185AC3-FF62-4D20-B559-20810AFA071B}"/>
              </a:ext>
            </a:extLst>
          </p:cNvPr>
          <p:cNvCxnSpPr/>
          <p:nvPr/>
        </p:nvCxnSpPr>
        <p:spPr>
          <a:xfrm>
            <a:off x="7740351" y="3573015"/>
            <a:ext cx="0" cy="576064"/>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125644C7-3204-46E8-BAAA-762B34759745}"/>
              </a:ext>
            </a:extLst>
          </p:cNvPr>
          <p:cNvCxnSpPr>
            <a:cxnSpLocks/>
          </p:cNvCxnSpPr>
          <p:nvPr/>
        </p:nvCxnSpPr>
        <p:spPr>
          <a:xfrm flipH="1">
            <a:off x="6948263" y="3551341"/>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EBC043D8-7A3B-4D17-9644-A5B210337E2C}"/>
              </a:ext>
            </a:extLst>
          </p:cNvPr>
          <p:cNvCxnSpPr>
            <a:cxnSpLocks/>
          </p:cNvCxnSpPr>
          <p:nvPr/>
        </p:nvCxnSpPr>
        <p:spPr>
          <a:xfrm flipH="1">
            <a:off x="6948263" y="4149079"/>
            <a:ext cx="1008112"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8CB4E186-0ED7-417B-B5E3-EE7986E76C5B}"/>
              </a:ext>
            </a:extLst>
          </p:cNvPr>
          <p:cNvSpPr txBox="1"/>
          <p:nvPr/>
        </p:nvSpPr>
        <p:spPr>
          <a:xfrm>
            <a:off x="8028383" y="3645023"/>
            <a:ext cx="784189" cy="461665"/>
          </a:xfrm>
          <a:prstGeom prst="rect">
            <a:avLst/>
          </a:prstGeom>
          <a:noFill/>
        </p:spPr>
        <p:txBody>
          <a:bodyPr wrap="none" rtlCol="0">
            <a:spAutoFit/>
          </a:bodyPr>
          <a:lstStyle/>
          <a:p>
            <a:r>
              <a:rPr kumimoji="1" lang="en-US" altLang="ja-JP" sz="2400" dirty="0"/>
              <a:t>0.01</a:t>
            </a:r>
            <a:endParaRPr kumimoji="1" lang="ja-JP" altLang="en-US" sz="2400" dirty="0"/>
          </a:p>
        </p:txBody>
      </p:sp>
      <p:sp>
        <p:nvSpPr>
          <p:cNvPr id="34" name="テキスト ボックス 33">
            <a:extLst>
              <a:ext uri="{FF2B5EF4-FFF2-40B4-BE49-F238E27FC236}">
                <a16:creationId xmlns:a16="http://schemas.microsoft.com/office/drawing/2014/main" id="{6F8CBD38-B78F-4ECE-B6DD-7E397BD67618}"/>
              </a:ext>
            </a:extLst>
          </p:cNvPr>
          <p:cNvSpPr txBox="1"/>
          <p:nvPr/>
        </p:nvSpPr>
        <p:spPr>
          <a:xfrm>
            <a:off x="683568" y="5445224"/>
            <a:ext cx="7263527" cy="461665"/>
          </a:xfrm>
          <a:prstGeom prst="rect">
            <a:avLst/>
          </a:prstGeom>
          <a:noFill/>
        </p:spPr>
        <p:txBody>
          <a:bodyPr wrap="none" rtlCol="0">
            <a:spAutoFit/>
          </a:bodyPr>
          <a:lstStyle/>
          <a:p>
            <a:r>
              <a:rPr lang="ja-JP" altLang="en-US" sz="2400"/>
              <a:t>平均値の推定値の分散の平方根をエラーバーとする</a:t>
            </a:r>
            <a:endParaRPr kumimoji="1" lang="ja-JP" altLang="en-US" sz="2400" dirty="0"/>
          </a:p>
        </p:txBody>
      </p:sp>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6B1C72BD-D002-422F-81BB-295402CE779F}"/>
                  </a:ext>
                </a:extLst>
              </p:cNvPr>
              <p:cNvSpPr txBox="1"/>
              <p:nvPr/>
            </p:nvSpPr>
            <p:spPr>
              <a:xfrm>
                <a:off x="1547664" y="1772816"/>
                <a:ext cx="1845120" cy="11273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r>
                        <a:rPr kumimoji="1" lang="en-US" altLang="ja-JP" sz="3600" b="0" i="1" smtClean="0">
                          <a:latin typeface="Cambria Math" panose="02040503050406030204" pitchFamily="18" charset="0"/>
                        </a:rPr>
                        <m:t>±</m:t>
                      </m:r>
                      <m:rad>
                        <m:radPr>
                          <m:degHide m:val="on"/>
                          <m:ctrlPr>
                            <a:rPr kumimoji="1" lang="en-US" altLang="ja-JP" sz="3600" b="0" i="1" smtClean="0">
                              <a:latin typeface="Cambria Math" panose="02040503050406030204" pitchFamily="18" charset="0"/>
                            </a:rPr>
                          </m:ctrlPr>
                        </m:radPr>
                        <m:deg/>
                        <m:e>
                          <m:sSubSup>
                            <m:sSubSupPr>
                              <m:ctrlPr>
                                <a:rPr lang="en-US" altLang="ja-JP" sz="3600" i="1">
                                  <a:latin typeface="Cambria Math" panose="02040503050406030204" pitchFamily="18" charset="0"/>
                                </a:rPr>
                              </m:ctrlPr>
                            </m:sSubSupPr>
                            <m:e>
                              <m:r>
                                <a:rPr lang="en-US" altLang="ja-JP" sz="3600" i="1">
                                  <a:latin typeface="Cambria Math" panose="02040503050406030204" pitchFamily="18" charset="0"/>
                                </a:rPr>
                                <m:t>𝜎</m:t>
                              </m:r>
                            </m:e>
                            <m:sub>
                              <m:acc>
                                <m:accPr>
                                  <m:chr m:val="̅"/>
                                  <m:ctrlPr>
                                    <a:rPr lang="en-US" altLang="ja-JP" sz="3600" i="1">
                                      <a:latin typeface="Cambria Math" panose="02040503050406030204" pitchFamily="18" charset="0"/>
                                    </a:rPr>
                                  </m:ctrlPr>
                                </m:accPr>
                                <m:e>
                                  <m:r>
                                    <a:rPr lang="en-US" altLang="ja-JP" sz="3600" i="1">
                                      <a:latin typeface="Cambria Math" panose="02040503050406030204" pitchFamily="18" charset="0"/>
                                    </a:rPr>
                                    <m:t>𝑋</m:t>
                                  </m:r>
                                </m:e>
                              </m:acc>
                            </m:sub>
                            <m:sup>
                              <m:r>
                                <a:rPr lang="en-US" altLang="ja-JP" sz="3600" i="1">
                                  <a:latin typeface="Cambria Math" panose="02040503050406030204" pitchFamily="18" charset="0"/>
                                </a:rPr>
                                <m:t>2</m:t>
                              </m:r>
                            </m:sup>
                          </m:sSubSup>
                        </m:e>
                      </m:rad>
                    </m:oMath>
                  </m:oMathPara>
                </a14:m>
                <a:endParaRPr kumimoji="1" lang="ja-JP" altLang="en-US" sz="3600" dirty="0"/>
              </a:p>
            </p:txBody>
          </p:sp>
        </mc:Choice>
        <mc:Fallback xmlns="">
          <p:sp>
            <p:nvSpPr>
              <p:cNvPr id="37" name="テキスト ボックス 36">
                <a:extLst>
                  <a:ext uri="{FF2B5EF4-FFF2-40B4-BE49-F238E27FC236}">
                    <a16:creationId xmlns:a16="http://schemas.microsoft.com/office/drawing/2014/main" id="{6B1C72BD-D002-422F-81BB-295402CE779F}"/>
                  </a:ext>
                </a:extLst>
              </p:cNvPr>
              <p:cNvSpPr txBox="1">
                <a:spLocks noRot="1" noChangeAspect="1" noMove="1" noResize="1" noEditPoints="1" noAdjustHandles="1" noChangeArrowheads="1" noChangeShapeType="1" noTextEdit="1"/>
              </p:cNvSpPr>
              <p:nvPr/>
            </p:nvSpPr>
            <p:spPr>
              <a:xfrm>
                <a:off x="1547664" y="1772816"/>
                <a:ext cx="1845120" cy="1127360"/>
              </a:xfrm>
              <a:prstGeom prst="rect">
                <a:avLst/>
              </a:prstGeom>
              <a:blipFill>
                <a:blip r:embed="rId5"/>
                <a:stretch>
                  <a:fillRect/>
                </a:stretch>
              </a:blipFill>
            </p:spPr>
            <p:txBody>
              <a:bodyPr/>
              <a:lstStyle/>
              <a:p>
                <a:r>
                  <a:rPr lang="ja-JP" altLang="en-US">
                    <a:noFill/>
                  </a:rPr>
                  <a:t> </a:t>
                </a:r>
              </a:p>
            </p:txBody>
          </p:sp>
        </mc:Fallback>
      </mc:AlternateContent>
      <p:sp>
        <p:nvSpPr>
          <p:cNvPr id="38" name="矢印: 右 37">
            <a:extLst>
              <a:ext uri="{FF2B5EF4-FFF2-40B4-BE49-F238E27FC236}">
                <a16:creationId xmlns:a16="http://schemas.microsoft.com/office/drawing/2014/main" id="{4C46A1ED-C79C-4DFA-8092-BEC50BBCEE87}"/>
              </a:ext>
            </a:extLst>
          </p:cNvPr>
          <p:cNvSpPr/>
          <p:nvPr/>
        </p:nvSpPr>
        <p:spPr>
          <a:xfrm>
            <a:off x="1187624" y="609329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B63A7F19-13CA-4833-B5E0-BCE608BCFEBF}"/>
              </a:ext>
            </a:extLst>
          </p:cNvPr>
          <p:cNvSpPr txBox="1"/>
          <p:nvPr/>
        </p:nvSpPr>
        <p:spPr>
          <a:xfrm>
            <a:off x="1907704" y="6093296"/>
            <a:ext cx="3775393" cy="523220"/>
          </a:xfrm>
          <a:prstGeom prst="rect">
            <a:avLst/>
          </a:prstGeom>
          <a:noFill/>
        </p:spPr>
        <p:txBody>
          <a:bodyPr wrap="none" rtlCol="0">
            <a:spAutoFit/>
          </a:bodyPr>
          <a:lstStyle/>
          <a:p>
            <a:r>
              <a:rPr lang="ja-JP" altLang="en-US" sz="2800" dirty="0"/>
              <a:t>エラーバーの意味は？</a:t>
            </a:r>
            <a:endParaRPr kumimoji="1" lang="ja-JP" altLang="en-US" sz="2800" dirty="0"/>
          </a:p>
        </p:txBody>
      </p:sp>
      <p:sp>
        <p:nvSpPr>
          <p:cNvPr id="40" name="テキスト ボックス 39">
            <a:extLst>
              <a:ext uri="{FF2B5EF4-FFF2-40B4-BE49-F238E27FC236}">
                <a16:creationId xmlns:a16="http://schemas.microsoft.com/office/drawing/2014/main" id="{E4A648B4-D65D-44F2-B65F-9C40F6020529}"/>
              </a:ext>
            </a:extLst>
          </p:cNvPr>
          <p:cNvSpPr txBox="1"/>
          <p:nvPr/>
        </p:nvSpPr>
        <p:spPr>
          <a:xfrm>
            <a:off x="395536" y="1052736"/>
            <a:ext cx="7007046" cy="523220"/>
          </a:xfrm>
          <a:prstGeom prst="rect">
            <a:avLst/>
          </a:prstGeom>
          <a:noFill/>
        </p:spPr>
        <p:txBody>
          <a:bodyPr wrap="none" rtlCol="0">
            <a:spAutoFit/>
          </a:bodyPr>
          <a:lstStyle/>
          <a:p>
            <a:r>
              <a:rPr lang="ja-JP" altLang="en-US" sz="2800" dirty="0"/>
              <a:t>平均値の推定値の</a:t>
            </a:r>
            <a:r>
              <a:rPr lang="ja-JP" altLang="en-US" sz="2800" dirty="0">
                <a:solidFill>
                  <a:srgbClr val="FF0000"/>
                </a:solidFill>
              </a:rPr>
              <a:t>標準偏差</a:t>
            </a:r>
            <a:r>
              <a:rPr lang="ja-JP" altLang="en-US" sz="2800" dirty="0"/>
              <a:t>を誤差とみなす</a:t>
            </a:r>
            <a:endParaRPr kumimoji="1" lang="ja-JP" altLang="en-US" sz="2800" dirty="0"/>
          </a:p>
        </p:txBody>
      </p:sp>
    </p:spTree>
    <p:extLst>
      <p:ext uri="{BB962C8B-B14F-4D97-AF65-F5344CB8AC3E}">
        <p14:creationId xmlns:p14="http://schemas.microsoft.com/office/powerpoint/2010/main" val="4186450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F4F61B-D227-4517-97F2-26197F2C4B1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9586BD5A-05D5-4839-B21A-CD102ED38678}"/>
              </a:ext>
            </a:extLst>
          </p:cNvPr>
          <p:cNvSpPr txBox="1"/>
          <p:nvPr/>
        </p:nvSpPr>
        <p:spPr>
          <a:xfrm>
            <a:off x="395536" y="980728"/>
            <a:ext cx="828092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一般に、観測値の分布はガウス分布ではない</a:t>
            </a:r>
            <a:endParaRPr kumimoji="1" lang="en-US" altLang="ja-JP" sz="2800" dirty="0"/>
          </a:p>
          <a:p>
            <a:pPr marL="457200" indent="-457200">
              <a:buFont typeface="Arial" panose="020B0604020202020204" pitchFamily="34" charset="0"/>
              <a:buChar char="•"/>
            </a:pPr>
            <a:r>
              <a:rPr lang="ja-JP" altLang="en-US" sz="2800" dirty="0"/>
              <a:t>しかし、観測値が</a:t>
            </a:r>
            <a:r>
              <a:rPr lang="ja-JP" altLang="en-US" sz="2800" dirty="0">
                <a:solidFill>
                  <a:srgbClr val="FF0000"/>
                </a:solidFill>
              </a:rPr>
              <a:t>独立同分布</a:t>
            </a:r>
            <a:r>
              <a:rPr lang="ja-JP" altLang="en-US" sz="2800" dirty="0"/>
              <a:t>に従う確率変数とみなせる時、その期待値は</a:t>
            </a:r>
            <a:r>
              <a:rPr lang="ja-JP" altLang="en-US" sz="2800" dirty="0">
                <a:solidFill>
                  <a:srgbClr val="FF0000"/>
                </a:solidFill>
              </a:rPr>
              <a:t>ガウス分布</a:t>
            </a:r>
            <a:r>
              <a:rPr lang="ja-JP" altLang="en-US" sz="2800" dirty="0"/>
              <a:t>に近づく</a:t>
            </a:r>
            <a:endParaRPr kumimoji="1" lang="ja-JP" altLang="en-US" sz="2800" dirty="0"/>
          </a:p>
        </p:txBody>
      </p:sp>
      <p:pic>
        <p:nvPicPr>
          <p:cNvPr id="7" name="図 6">
            <a:extLst>
              <a:ext uri="{FF2B5EF4-FFF2-40B4-BE49-F238E27FC236}">
                <a16:creationId xmlns:a16="http://schemas.microsoft.com/office/drawing/2014/main" id="{9A18E1AF-3079-4E4C-B355-C3BF1DB00C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3429000"/>
            <a:ext cx="3000333" cy="2250250"/>
          </a:xfrm>
          <a:prstGeom prst="rect">
            <a:avLst/>
          </a:prstGeom>
        </p:spPr>
      </p:pic>
      <p:pic>
        <p:nvPicPr>
          <p:cNvPr id="8" name="図 7">
            <a:extLst>
              <a:ext uri="{FF2B5EF4-FFF2-40B4-BE49-F238E27FC236}">
                <a16:creationId xmlns:a16="http://schemas.microsoft.com/office/drawing/2014/main" id="{A86FEBE0-D6B8-46FC-B83E-E83ACA25357C}"/>
              </a:ext>
            </a:extLst>
          </p:cNvPr>
          <p:cNvPicPr>
            <a:picLocks noChangeAspect="1"/>
          </p:cNvPicPr>
          <p:nvPr/>
        </p:nvPicPr>
        <p:blipFill>
          <a:blip r:embed="rId3"/>
          <a:stretch>
            <a:fillRect/>
          </a:stretch>
        </p:blipFill>
        <p:spPr>
          <a:xfrm>
            <a:off x="3851920" y="2636912"/>
            <a:ext cx="952500" cy="952500"/>
          </a:xfrm>
          <a:prstGeom prst="rect">
            <a:avLst/>
          </a:prstGeom>
        </p:spPr>
      </p:pic>
      <p:sp>
        <p:nvSpPr>
          <p:cNvPr id="9" name="テキスト ボックス 8">
            <a:extLst>
              <a:ext uri="{FF2B5EF4-FFF2-40B4-BE49-F238E27FC236}">
                <a16:creationId xmlns:a16="http://schemas.microsoft.com/office/drawing/2014/main" id="{279B8675-6029-410A-8873-94E609F5A3FC}"/>
              </a:ext>
            </a:extLst>
          </p:cNvPr>
          <p:cNvSpPr txBox="1"/>
          <p:nvPr/>
        </p:nvSpPr>
        <p:spPr>
          <a:xfrm>
            <a:off x="251520" y="5877272"/>
            <a:ext cx="3775393" cy="707886"/>
          </a:xfrm>
          <a:prstGeom prst="rect">
            <a:avLst/>
          </a:prstGeom>
          <a:noFill/>
        </p:spPr>
        <p:txBody>
          <a:bodyPr wrap="none" rtlCol="0">
            <a:spAutoFit/>
          </a:bodyPr>
          <a:lstStyle/>
          <a:p>
            <a:r>
              <a:rPr kumimoji="1" lang="ja-JP" altLang="en-US" sz="2000" dirty="0"/>
              <a:t>サイコロの目の</a:t>
            </a:r>
            <a:r>
              <a:rPr lang="ja-JP" altLang="en-US" sz="2000" dirty="0">
                <a:solidFill>
                  <a:srgbClr val="FF0000"/>
                </a:solidFill>
              </a:rPr>
              <a:t>母集団の</a:t>
            </a:r>
            <a:r>
              <a:rPr kumimoji="1" lang="ja-JP" altLang="en-US" sz="2000" dirty="0">
                <a:solidFill>
                  <a:srgbClr val="FF0000"/>
                </a:solidFill>
              </a:rPr>
              <a:t>分布</a:t>
            </a:r>
            <a:r>
              <a:rPr kumimoji="1" lang="ja-JP" altLang="en-US" sz="2000" dirty="0"/>
              <a:t>は</a:t>
            </a:r>
            <a:endParaRPr kumimoji="1" lang="en-US" altLang="ja-JP" sz="2000" dirty="0"/>
          </a:p>
          <a:p>
            <a:r>
              <a:rPr kumimoji="1" lang="ja-JP" altLang="en-US" sz="2000" dirty="0"/>
              <a:t>一様分布だが、</a:t>
            </a:r>
          </a:p>
        </p:txBody>
      </p:sp>
      <p:sp>
        <p:nvSpPr>
          <p:cNvPr id="10" name="矢印: 右 9">
            <a:extLst>
              <a:ext uri="{FF2B5EF4-FFF2-40B4-BE49-F238E27FC236}">
                <a16:creationId xmlns:a16="http://schemas.microsoft.com/office/drawing/2014/main" id="{B842D55F-E368-4DF9-860E-107559FB207A}"/>
              </a:ext>
            </a:extLst>
          </p:cNvPr>
          <p:cNvSpPr/>
          <p:nvPr/>
        </p:nvSpPr>
        <p:spPr>
          <a:xfrm>
            <a:off x="3995936" y="4221088"/>
            <a:ext cx="648072" cy="6286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4A81A685-5573-46CC-9828-C3D82C60E4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6056" y="3284984"/>
            <a:ext cx="3240360" cy="2430270"/>
          </a:xfrm>
          <a:prstGeom prst="rect">
            <a:avLst/>
          </a:prstGeom>
        </p:spPr>
      </p:pic>
      <p:sp>
        <p:nvSpPr>
          <p:cNvPr id="13" name="テキスト ボックス 12">
            <a:extLst>
              <a:ext uri="{FF2B5EF4-FFF2-40B4-BE49-F238E27FC236}">
                <a16:creationId xmlns:a16="http://schemas.microsoft.com/office/drawing/2014/main" id="{363D2AE2-D1EE-4DA4-9B5F-F41B2B2CD781}"/>
              </a:ext>
            </a:extLst>
          </p:cNvPr>
          <p:cNvSpPr txBox="1"/>
          <p:nvPr/>
        </p:nvSpPr>
        <p:spPr>
          <a:xfrm>
            <a:off x="4932040" y="5877272"/>
            <a:ext cx="3775393" cy="707886"/>
          </a:xfrm>
          <a:prstGeom prst="rect">
            <a:avLst/>
          </a:prstGeom>
          <a:noFill/>
        </p:spPr>
        <p:txBody>
          <a:bodyPr wrap="none" rtlCol="0">
            <a:spAutoFit/>
          </a:bodyPr>
          <a:lstStyle/>
          <a:p>
            <a:r>
              <a:rPr lang="ja-JP" altLang="en-US" sz="2000" dirty="0"/>
              <a:t>千回振った目</a:t>
            </a:r>
            <a:r>
              <a:rPr lang="ja-JP" altLang="en-US" sz="2000"/>
              <a:t>の</a:t>
            </a:r>
            <a:r>
              <a:rPr lang="ja-JP" altLang="en-US" sz="2000">
                <a:solidFill>
                  <a:srgbClr val="FF0000"/>
                </a:solidFill>
              </a:rPr>
              <a:t>平均値の分布</a:t>
            </a:r>
            <a:r>
              <a:rPr lang="ja-JP" altLang="en-US" sz="2000"/>
              <a:t>は</a:t>
            </a:r>
            <a:endParaRPr lang="en-US" altLang="ja-JP" sz="2000" dirty="0"/>
          </a:p>
          <a:p>
            <a:r>
              <a:rPr kumimoji="1" lang="ja-JP" altLang="en-US" sz="2000" dirty="0"/>
              <a:t>ガウス分布に近づく</a:t>
            </a:r>
          </a:p>
        </p:txBody>
      </p:sp>
    </p:spTree>
    <p:extLst>
      <p:ext uri="{BB962C8B-B14F-4D97-AF65-F5344CB8AC3E}">
        <p14:creationId xmlns:p14="http://schemas.microsoft.com/office/powerpoint/2010/main" val="150018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3C9F3FA-4082-4090-90BA-B482965B6597}"/>
              </a:ext>
            </a:extLst>
          </p:cNvPr>
          <p:cNvSpPr>
            <a:spLocks noGrp="1"/>
          </p:cNvSpPr>
          <p:nvPr>
            <p:ph type="body" sz="quarter" idx="10"/>
          </p:nvPr>
        </p:nvSpPr>
        <p:spPr/>
        <p:txBody>
          <a:bodyPr/>
          <a:lstStyle/>
          <a:p>
            <a:r>
              <a:rPr lang="ja-JP" altLang="en-US" dirty="0"/>
              <a:t>中心極限定理</a:t>
            </a:r>
            <a:endParaRPr kumimoji="1" lang="ja-JP" altLang="en-US" dirty="0"/>
          </a:p>
        </p:txBody>
      </p:sp>
      <p:sp>
        <p:nvSpPr>
          <p:cNvPr id="3" name="テキスト ボックス 2">
            <a:extLst>
              <a:ext uri="{FF2B5EF4-FFF2-40B4-BE49-F238E27FC236}">
                <a16:creationId xmlns:a16="http://schemas.microsoft.com/office/drawing/2014/main" id="{4E31C5C1-DFEE-4ECB-A8B8-83188EDE8F03}"/>
              </a:ext>
            </a:extLst>
          </p:cNvPr>
          <p:cNvSpPr txBox="1"/>
          <p:nvPr/>
        </p:nvSpPr>
        <p:spPr>
          <a:xfrm>
            <a:off x="179512" y="1124744"/>
            <a:ext cx="8802410" cy="523220"/>
          </a:xfrm>
          <a:prstGeom prst="rect">
            <a:avLst/>
          </a:prstGeom>
          <a:noFill/>
        </p:spPr>
        <p:txBody>
          <a:bodyPr wrap="none" rtlCol="0">
            <a:spAutoFit/>
          </a:bodyPr>
          <a:lstStyle/>
          <a:p>
            <a:r>
              <a:rPr kumimoji="1" lang="ja-JP" altLang="en-US" sz="2800" dirty="0"/>
              <a:t>標本</a:t>
            </a:r>
            <a:r>
              <a:rPr lang="ja-JP" altLang="en-US" sz="2800" dirty="0"/>
              <a:t>が多くなる</a:t>
            </a:r>
            <a:r>
              <a:rPr kumimoji="1" lang="ja-JP" altLang="en-US" sz="2800" dirty="0"/>
              <a:t>ほど平均値の分布の分散は小さくなる</a:t>
            </a:r>
          </a:p>
        </p:txBody>
      </p:sp>
      <p:pic>
        <p:nvPicPr>
          <p:cNvPr id="5" name="図 4">
            <a:extLst>
              <a:ext uri="{FF2B5EF4-FFF2-40B4-BE49-F238E27FC236}">
                <a16:creationId xmlns:a16="http://schemas.microsoft.com/office/drawing/2014/main" id="{6AF65842-25AE-4A46-8D2B-8144890EA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772816"/>
            <a:ext cx="5328592" cy="3996444"/>
          </a:xfrm>
          <a:prstGeom prst="rect">
            <a:avLst/>
          </a:prstGeom>
        </p:spPr>
      </p:pic>
      <p:sp>
        <p:nvSpPr>
          <p:cNvPr id="6" name="テキスト ボックス 5">
            <a:extLst>
              <a:ext uri="{FF2B5EF4-FFF2-40B4-BE49-F238E27FC236}">
                <a16:creationId xmlns:a16="http://schemas.microsoft.com/office/drawing/2014/main" id="{1AECF0C1-56B6-4654-ADC7-2E6798A6CCEF}"/>
              </a:ext>
            </a:extLst>
          </p:cNvPr>
          <p:cNvSpPr txBox="1"/>
          <p:nvPr/>
        </p:nvSpPr>
        <p:spPr>
          <a:xfrm>
            <a:off x="395536" y="5949280"/>
            <a:ext cx="7728398" cy="400110"/>
          </a:xfrm>
          <a:prstGeom prst="rect">
            <a:avLst/>
          </a:prstGeom>
          <a:noFill/>
        </p:spPr>
        <p:txBody>
          <a:bodyPr wrap="none" rtlCol="0">
            <a:spAutoFit/>
          </a:bodyPr>
          <a:lstStyle/>
          <a:p>
            <a:r>
              <a:rPr kumimoji="1" lang="en-US" altLang="ja-JP" sz="2000" dirty="0"/>
              <a:t>N=10, 100, 1000</a:t>
            </a:r>
            <a:r>
              <a:rPr kumimoji="1" lang="ja-JP" altLang="en-US" sz="2000" dirty="0"/>
              <a:t>回サイコロを振った時、出た目の平均の頻度分布</a:t>
            </a:r>
          </a:p>
        </p:txBody>
      </p:sp>
      <p:sp>
        <p:nvSpPr>
          <p:cNvPr id="7" name="矢印: 右 6">
            <a:extLst>
              <a:ext uri="{FF2B5EF4-FFF2-40B4-BE49-F238E27FC236}">
                <a16:creationId xmlns:a16="http://schemas.microsoft.com/office/drawing/2014/main" id="{F4CC4CF2-1C64-44B2-9535-4EDF6D6B8798}"/>
              </a:ext>
            </a:extLst>
          </p:cNvPr>
          <p:cNvSpPr/>
          <p:nvPr/>
        </p:nvSpPr>
        <p:spPr>
          <a:xfrm>
            <a:off x="3203848"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0973F7F2-7259-4484-8425-041F31640BF9}"/>
              </a:ext>
            </a:extLst>
          </p:cNvPr>
          <p:cNvSpPr/>
          <p:nvPr/>
        </p:nvSpPr>
        <p:spPr>
          <a:xfrm rot="10800000">
            <a:off x="4427984" y="4581128"/>
            <a:ext cx="864096"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67076227"/>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4730</TotalTime>
  <Words>3577</Words>
  <Application>Microsoft Office PowerPoint</Application>
  <PresentationFormat>画面に合わせる (4:3)</PresentationFormat>
  <Paragraphs>507</Paragraphs>
  <Slides>64</Slides>
  <Notes>6</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64</vt:i4>
      </vt:variant>
    </vt:vector>
  </HeadingPairs>
  <TitlesOfParts>
    <vt:vector size="71" baseType="lpstr">
      <vt:lpstr>40</vt: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802</cp:revision>
  <dcterms:created xsi:type="dcterms:W3CDTF">2019-01-02T05:23:01Z</dcterms:created>
  <dcterms:modified xsi:type="dcterms:W3CDTF">2022-04-25T05:51:43Z</dcterms:modified>
</cp:coreProperties>
</file>