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2"/>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FFFC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91" d="100"/>
          <a:sy n="91" d="100"/>
        </p:scale>
        <p:origin x="11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39.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539552" y="5733256"/>
                <a:ext cx="8010591" cy="668645"/>
              </a:xfrm>
              <a:prstGeom prst="rect">
                <a:avLst/>
              </a:prstGeom>
              <a:noFill/>
            </p:spPr>
            <p:txBody>
              <a:bodyPr wrap="none" rtlCol="0">
                <a:spAutoFit/>
              </a:bodyPr>
              <a:lstStyle/>
              <a:p>
                <a:r>
                  <a:rPr kumimoji="1" lang="ja-JP" altLang="en-US" dirty="0"/>
                  <a:t>新たに導入された</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𝑖𝑗</m:t>
                        </m:r>
                      </m:sub>
                    </m:sSub>
                    <m:r>
                      <a:rPr lang="ja-JP" altLang="en-US" i="1">
                        <a:latin typeface="Cambria Math" panose="02040503050406030204" pitchFamily="18" charset="0"/>
                      </a:rPr>
                      <m:t>は</m:t>
                    </m:r>
                  </m:oMath>
                </a14:m>
                <a:r>
                  <a:rPr kumimoji="1" lang="ja-JP" altLang="en-US" dirty="0"/>
                  <a:t>スピン</a:t>
                </a:r>
                <a14:m>
                  <m:oMath xmlns:m="http://schemas.openxmlformats.org/officeDocument/2006/math">
                    <m:r>
                      <a:rPr kumimoji="1" lang="en-US" altLang="ja-JP" b="0" i="1" dirty="0" smtClean="0">
                        <a:latin typeface="Cambria Math" panose="02040503050406030204" pitchFamily="18" charset="0"/>
                      </a:rPr>
                      <m:t>𝑖</m:t>
                    </m:r>
                  </m:oMath>
                </a14:m>
                <a:r>
                  <a:rPr kumimoji="1" lang="ja-JP" altLang="en-US" dirty="0"/>
                  <a:t>とスピン</a:t>
                </a:r>
                <a14:m>
                  <m:oMath xmlns:m="http://schemas.openxmlformats.org/officeDocument/2006/math">
                    <m:r>
                      <a:rPr kumimoji="1" lang="en-US" altLang="ja-JP" b="0" i="1" smtClean="0">
                        <a:latin typeface="Cambria Math" panose="02040503050406030204" pitchFamily="18" charset="0"/>
                      </a:rPr>
                      <m:t>𝑗</m:t>
                    </m:r>
                  </m:oMath>
                </a14:m>
                <a:r>
                  <a:rPr kumimoji="1" lang="ja-JP" altLang="en-US" dirty="0"/>
                  <a:t>を結ぶボンド上で定義されており、</a:t>
                </a:r>
                <a:endParaRPr kumimoji="1" lang="en-US" altLang="ja-JP" dirty="0"/>
              </a:p>
              <a:p>
                <a:r>
                  <a:rPr lang="ja-JP" altLang="en-US" dirty="0"/>
                  <a:t>ボンド</a:t>
                </a:r>
                <a:r>
                  <a:rPr kumimoji="1" lang="ja-JP" altLang="en-US" dirty="0"/>
                  <a:t>自由度と呼ぶ</a:t>
                </a:r>
              </a:p>
            </p:txBody>
          </p:sp>
        </mc:Choice>
        <mc:Fallback>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539552" y="5733256"/>
                <a:ext cx="8010591" cy="668645"/>
              </a:xfrm>
              <a:prstGeom prst="rect">
                <a:avLst/>
              </a:prstGeom>
              <a:blipFill>
                <a:blip r:embed="rId5"/>
                <a:stretch>
                  <a:fillRect l="-685" t="-7273" b="-109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573016"/>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573016"/>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2924944"/>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251520" y="1772816"/>
                <a:ext cx="6624736" cy="624338"/>
              </a:xfrm>
              <a:prstGeom prst="rect">
                <a:avLst/>
              </a:prstGeom>
              <a:noFill/>
            </p:spPr>
            <p:txBody>
              <a:bodyPr wrap="square" rtlCol="0">
                <a:spAutoFit/>
              </a:bodyPr>
              <a:lstStyle/>
              <a:p>
                <a:r>
                  <a:rPr lang="ja-JP" altLang="en-US" sz="3200" dirty="0"/>
                  <a:t>両側のスピンが逆向き</a:t>
                </a:r>
                <a:r>
                  <a:rPr lang="en-US" altLang="ja-JP" sz="3200" dirty="0"/>
                  <a:t>(</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𝜎</m:t>
                        </m:r>
                      </m:e>
                      <m:sub>
                        <m:r>
                          <a:rPr lang="en-US" altLang="ja-JP" sz="3200" b="0" i="1" smtClean="0">
                            <a:latin typeface="Cambria Math" panose="02040503050406030204" pitchFamily="18" charset="0"/>
                          </a:rPr>
                          <m:t>𝑖</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𝜎</m:t>
                        </m:r>
                      </m:e>
                      <m:sub>
                        <m:r>
                          <a:rPr lang="en-US" altLang="ja-JP" sz="3200" b="0" i="1" smtClean="0">
                            <a:latin typeface="Cambria Math" panose="02040503050406030204" pitchFamily="18" charset="0"/>
                          </a:rPr>
                          <m:t>𝑗</m:t>
                        </m:r>
                      </m:sub>
                    </m:sSub>
                  </m:oMath>
                </a14:m>
                <a:r>
                  <a:rPr lang="en-US" altLang="ja-JP" sz="3200" dirty="0"/>
                  <a:t>)</a:t>
                </a:r>
                <a:r>
                  <a:rPr lang="ja-JP" altLang="en-US" sz="3200" dirty="0"/>
                  <a:t>の時</a:t>
                </a:r>
                <a:endParaRPr kumimoji="1" lang="ja-JP" altLang="en-US" sz="3200" dirty="0"/>
              </a:p>
            </p:txBody>
          </p:sp>
        </mc:Choice>
        <mc:Fallback>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251520" y="1772816"/>
                <a:ext cx="6624736" cy="624338"/>
              </a:xfrm>
              <a:prstGeom prst="rect">
                <a:avLst/>
              </a:prstGeom>
              <a:blipFill>
                <a:blip r:embed="rId2"/>
                <a:stretch>
                  <a:fillRect l="-2300" t="-16667" r="-1380" b="-254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611560" y="980728"/>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611560" y="980728"/>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t>inactive</a:t>
                </a:r>
                <a:endParaRPr kumimoji="1" lang="ja-JP" altLang="en-US" sz="2400" dirty="0"/>
              </a:p>
            </p:txBody>
          </p:sp>
        </mc:Choice>
        <mc:Fallback>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755576" y="4365104"/>
                <a:ext cx="8064896" cy="624338"/>
              </a:xfrm>
              <a:prstGeom prst="rect">
                <a:avLst/>
              </a:prstGeom>
              <a:noFill/>
            </p:spPr>
            <p:txBody>
              <a:bodyPr wrap="square" rtlCol="0">
                <a:spAutoFit/>
              </a:bodyPr>
              <a:lstStyle/>
              <a:p>
                <a:r>
                  <a:rPr lang="ja-JP" altLang="en-US" sz="3200" dirty="0"/>
                  <a:t>両側のスピンが同じ向き</a:t>
                </a:r>
                <a:r>
                  <a:rPr lang="en-US" altLang="ja-JP" sz="3200" dirty="0"/>
                  <a:t>(</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𝜎</m:t>
                        </m:r>
                      </m:e>
                      <m:sub>
                        <m:r>
                          <a:rPr lang="en-US" altLang="ja-JP" sz="3200" b="0" i="1" smtClean="0">
                            <a:latin typeface="Cambria Math" panose="02040503050406030204" pitchFamily="18" charset="0"/>
                          </a:rPr>
                          <m:t>𝑖</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𝜎</m:t>
                        </m:r>
                      </m:e>
                      <m:sub>
                        <m:r>
                          <a:rPr lang="en-US" altLang="ja-JP" sz="3200" b="0" i="1" smtClean="0">
                            <a:latin typeface="Cambria Math" panose="02040503050406030204" pitchFamily="18" charset="0"/>
                          </a:rPr>
                          <m:t>𝑗</m:t>
                        </m:r>
                      </m:sub>
                    </m:sSub>
                  </m:oMath>
                </a14:m>
                <a:r>
                  <a:rPr lang="en-US" altLang="ja-JP" sz="3200" dirty="0"/>
                  <a:t>)</a:t>
                </a:r>
                <a:r>
                  <a:rPr lang="ja-JP" altLang="en-US" sz="3200" dirty="0"/>
                  <a:t>の時</a:t>
                </a:r>
                <a:endParaRPr kumimoji="1" lang="ja-JP" altLang="en-US" sz="3200" dirty="0"/>
              </a:p>
            </p:txBody>
          </p:sp>
        </mc:Choice>
        <mc:Fallback>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755576" y="4365104"/>
                <a:ext cx="8064896" cy="624338"/>
              </a:xfrm>
              <a:prstGeom prst="rect">
                <a:avLst/>
              </a:prstGeom>
              <a:blipFill>
                <a:blip r:embed="rId6"/>
                <a:stretch>
                  <a:fillRect l="-1965" t="-16667" b="-25490"/>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854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p:spTree>
    <p:extLst>
      <p:ext uri="{BB962C8B-B14F-4D97-AF65-F5344CB8AC3E}">
        <p14:creationId xmlns:p14="http://schemas.microsoft.com/office/powerpoint/2010/main" val="79652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5258</TotalTime>
  <Words>2313</Words>
  <Application>Microsoft Office PowerPoint</Application>
  <PresentationFormat>画面に合わせる (4:3)</PresentationFormat>
  <Paragraphs>349</Paragraphs>
  <Slides>40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40</vt:i4>
      </vt:variant>
    </vt:vector>
  </HeadingPairs>
  <TitlesOfParts>
    <vt:vector size="46"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855</cp:revision>
  <dcterms:created xsi:type="dcterms:W3CDTF">2019-01-02T05:23:01Z</dcterms:created>
  <dcterms:modified xsi:type="dcterms:W3CDTF">2022-04-11T09:24:30Z</dcterms:modified>
</cp:coreProperties>
</file>