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"/>
  </p:notesMasterIdLst>
  <p:sldIdLst>
    <p:sldId id="256" r:id="rId2"/>
    <p:sldId id="339" r:id="rId3"/>
    <p:sldId id="418" r:id="rId4"/>
    <p:sldId id="421" r:id="rId5"/>
    <p:sldId id="420" r:id="rId6"/>
    <p:sldId id="419" r:id="rId7"/>
    <p:sldId id="417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99"/>
    <a:srgbClr val="011893"/>
    <a:srgbClr val="FFCCFF"/>
    <a:srgbClr val="CCECFF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5782" autoAdjust="0"/>
  </p:normalViewPr>
  <p:slideViewPr>
    <p:cSldViewPr>
      <p:cViewPr varScale="1">
        <p:scale>
          <a:sx n="122" d="100"/>
          <a:sy n="122" d="100"/>
        </p:scale>
        <p:origin x="183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2024/4/30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モンテカルロ法</a:t>
            </a:r>
            <a:r>
              <a:rPr lang="en-US" altLang="ja-JP" sz="3200">
                <a:solidFill>
                  <a:srgbClr val="011893"/>
                </a:solidFill>
              </a:rPr>
              <a:t>(3) </a:t>
            </a:r>
            <a:r>
              <a:rPr lang="ja-JP" altLang="en-US" sz="3200">
                <a:solidFill>
                  <a:srgbClr val="011893"/>
                </a:solidFill>
              </a:rPr>
              <a:t>マルコフ遷移行列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状態遷移図を理解し、描けるようになる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マルコフ遷移行列の固有値、固有ベクトルの意味を理解する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モンテカルロ法とは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数値計算では、何かの和や積分の推定値を計算することが多い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和の形を変形することで、異なるアルゴリズムが生まれる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6461DC-98D2-EBE1-A32D-1EAD7E78628E}"/>
              </a:ext>
            </a:extLst>
          </p:cNvPr>
          <p:cNvSpPr/>
          <p:nvPr/>
        </p:nvSpPr>
        <p:spPr>
          <a:xfrm rot="5400000">
            <a:off x="6156176" y="4437112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60A9AD-5A32-B82F-716B-81D7A90279EA}"/>
              </a:ext>
            </a:extLst>
          </p:cNvPr>
          <p:cNvSpPr/>
          <p:nvPr/>
        </p:nvSpPr>
        <p:spPr>
          <a:xfrm rot="1836777">
            <a:off x="5429834" y="334558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5D50B6-22A3-7320-9B4E-E9E7324A630A}"/>
              </a:ext>
            </a:extLst>
          </p:cNvPr>
          <p:cNvSpPr/>
          <p:nvPr/>
        </p:nvSpPr>
        <p:spPr>
          <a:xfrm rot="19603671">
            <a:off x="6852176" y="336713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FCF7F-E33A-0C28-5515-23A16F58F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E197C-6624-9A5D-1E90-B09EE7697520}"/>
              </a:ext>
            </a:extLst>
          </p:cNvPr>
          <p:cNvSpPr txBox="1"/>
          <p:nvPr/>
        </p:nvSpPr>
        <p:spPr>
          <a:xfrm>
            <a:off x="251520" y="980728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/>
              <a:t>3</a:t>
            </a:r>
            <a:r>
              <a:rPr kumimoji="1" lang="ja-JP" altLang="en-US" sz="2000"/>
              <a:t>つのマスがある「すごろく」を考える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マスをそれぞれ「マス</a:t>
            </a:r>
            <a:r>
              <a:rPr lang="en-US" altLang="ja-JP" sz="2000"/>
              <a:t>1</a:t>
            </a:r>
            <a:r>
              <a:rPr lang="ja-JP" altLang="en-US" sz="2000"/>
              <a:t>」「マス</a:t>
            </a:r>
            <a:r>
              <a:rPr lang="en-US" altLang="ja-JP" sz="2000"/>
              <a:t>2</a:t>
            </a:r>
            <a:r>
              <a:rPr lang="ja-JP" altLang="en-US" sz="2000"/>
              <a:t>」「マス</a:t>
            </a:r>
            <a:r>
              <a:rPr lang="en-US" altLang="ja-JP" sz="2000"/>
              <a:t>3</a:t>
            </a:r>
            <a:r>
              <a:rPr lang="ja-JP" altLang="en-US" sz="2000"/>
              <a:t>」と名前をつける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532A9-A660-54DD-896A-3F68A3A1BBA0}"/>
              </a:ext>
            </a:extLst>
          </p:cNvPr>
          <p:cNvSpPr txBox="1"/>
          <p:nvPr/>
        </p:nvSpPr>
        <p:spPr>
          <a:xfrm>
            <a:off x="296866" y="2046409"/>
            <a:ext cx="39604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サイコロを振って・・・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2,3</a:t>
            </a:r>
            <a:r>
              <a:rPr lang="ja-JP" altLang="en-US" sz="2000"/>
              <a:t>が出たらマス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4,5,6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1,2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3</a:t>
            </a:r>
            <a:r>
              <a:rPr lang="ja-JP" altLang="en-US" sz="2000"/>
              <a:t>が出たらマス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4,5,6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1,2,3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</a:t>
            </a:r>
            <a:r>
              <a:rPr lang="ja-JP" altLang="en-US" sz="2000"/>
              <a:t>が出たらマス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76FE4BD-0666-70C2-182D-1519B0F67F2B}"/>
              </a:ext>
            </a:extLst>
          </p:cNvPr>
          <p:cNvSpPr/>
          <p:nvPr/>
        </p:nvSpPr>
        <p:spPr>
          <a:xfrm>
            <a:off x="5681542" y="2839529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1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1D63403-8A89-055C-F156-F64124C62DA0}"/>
              </a:ext>
            </a:extLst>
          </p:cNvPr>
          <p:cNvSpPr/>
          <p:nvPr/>
        </p:nvSpPr>
        <p:spPr>
          <a:xfrm>
            <a:off x="4331158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98C341-5ACA-DBBE-8A5E-9865A0206BCC}"/>
              </a:ext>
            </a:extLst>
          </p:cNvPr>
          <p:cNvSpPr/>
          <p:nvPr/>
        </p:nvSpPr>
        <p:spPr>
          <a:xfrm>
            <a:off x="6912260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16C606-29BE-2149-A84F-078E371883B9}"/>
              </a:ext>
            </a:extLst>
          </p:cNvPr>
          <p:cNvCxnSpPr>
            <a:cxnSpLocks/>
          </p:cNvCxnSpPr>
          <p:nvPr/>
        </p:nvCxnSpPr>
        <p:spPr>
          <a:xfrm flipH="1">
            <a:off x="5026871" y="3861048"/>
            <a:ext cx="594590" cy="9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EFDB7FB-7113-6FE3-5995-B628EBB6C431}"/>
              </a:ext>
            </a:extLst>
          </p:cNvPr>
          <p:cNvGrpSpPr/>
          <p:nvPr/>
        </p:nvGrpSpPr>
        <p:grpSpPr>
          <a:xfrm>
            <a:off x="4815785" y="3703625"/>
            <a:ext cx="504056" cy="504056"/>
            <a:chOff x="2555776" y="5085184"/>
            <a:chExt cx="792088" cy="792088"/>
          </a:xfrm>
        </p:grpSpPr>
        <p:sp>
          <p:nvSpPr>
            <p:cNvPr id="20" name="角丸四角形 11">
              <a:extLst>
                <a:ext uri="{FF2B5EF4-FFF2-40B4-BE49-F238E27FC236}">
                  <a16:creationId xmlns:a16="http://schemas.microsoft.com/office/drawing/2014/main" id="{EC935B44-D335-A571-7B66-0E1E5DFF9B22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12">
              <a:extLst>
                <a:ext uri="{FF2B5EF4-FFF2-40B4-BE49-F238E27FC236}">
                  <a16:creationId xmlns:a16="http://schemas.microsoft.com/office/drawing/2014/main" id="{A4674C2A-21D7-B2CB-949C-6026E5E2BA10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13">
              <a:extLst>
                <a:ext uri="{FF2B5EF4-FFF2-40B4-BE49-F238E27FC236}">
                  <a16:creationId xmlns:a16="http://schemas.microsoft.com/office/drawing/2014/main" id="{2315A664-8CD9-884D-C8DA-571B3FB20DA0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14">
              <a:extLst>
                <a:ext uri="{FF2B5EF4-FFF2-40B4-BE49-F238E27FC236}">
                  <a16:creationId xmlns:a16="http://schemas.microsoft.com/office/drawing/2014/main" id="{49564BE2-F578-B49B-5D2C-1B2EC2B7DD27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57DAAEF-C8FF-1E8D-9ED7-EDE78FC7D6F1}"/>
              </a:ext>
            </a:extLst>
          </p:cNvPr>
          <p:cNvGrpSpPr/>
          <p:nvPr/>
        </p:nvGrpSpPr>
        <p:grpSpPr>
          <a:xfrm>
            <a:off x="4152464" y="3703625"/>
            <a:ext cx="504056" cy="504056"/>
            <a:chOff x="2555776" y="5085184"/>
            <a:chExt cx="792088" cy="792088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9E9A77F2-EC83-7067-CAA9-385DC249AC11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50F2F7E-6E01-E21B-80CC-FA51EE369025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7EF6B12E-C299-641D-FB66-7B4D29C9F6DB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立っている男の子のイラスト（ポーズ）">
            <a:extLst>
              <a:ext uri="{FF2B5EF4-FFF2-40B4-BE49-F238E27FC236}">
                <a16:creationId xmlns:a16="http://schemas.microsoft.com/office/drawing/2014/main" id="{9C4F05BB-BF73-5704-9EFE-FD3FE85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71" y="1794954"/>
            <a:ext cx="836493" cy="12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3D09BA8-DCF5-A8CA-FBA7-4835B60A7790}"/>
              </a:ext>
            </a:extLst>
          </p:cNvPr>
          <p:cNvGrpSpPr/>
          <p:nvPr/>
        </p:nvGrpSpPr>
        <p:grpSpPr>
          <a:xfrm>
            <a:off x="7850930" y="4237784"/>
            <a:ext cx="504056" cy="504056"/>
            <a:chOff x="6588224" y="2996952"/>
            <a:chExt cx="792088" cy="792088"/>
          </a:xfrm>
        </p:grpSpPr>
        <p:sp>
          <p:nvSpPr>
            <p:cNvPr id="29" name="角丸四角形 26">
              <a:extLst>
                <a:ext uri="{FF2B5EF4-FFF2-40B4-BE49-F238E27FC236}">
                  <a16:creationId xmlns:a16="http://schemas.microsoft.com/office/drawing/2014/main" id="{8F9A7440-BCEA-AE2D-3058-71C8569A54A4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EE43C4F5-7A7F-D97B-2EDF-888EBECB2242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31" name="円/楕円 28">
                <a:extLst>
                  <a:ext uri="{FF2B5EF4-FFF2-40B4-BE49-F238E27FC236}">
                    <a16:creationId xmlns:a16="http://schemas.microsoft.com/office/drawing/2014/main" id="{D368A5D2-AFAE-965E-2870-4C46F6B55167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0">
                <a:extLst>
                  <a:ext uri="{FF2B5EF4-FFF2-40B4-BE49-F238E27FC236}">
                    <a16:creationId xmlns:a16="http://schemas.microsoft.com/office/drawing/2014/main" id="{4516F707-C7DB-82E1-C939-DCEC77D26825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4E78C3CA-F43B-7516-2BB5-9CF7497AF993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2D9F0B-1D47-0567-6F39-022ACB783427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708EC81A-3B75-2811-E273-D3AB46659993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6CFA9955-EA0D-92A1-7C21-41323CBABD04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A5039D9-4A61-A4A7-5848-5C3CFABCB525}"/>
              </a:ext>
            </a:extLst>
          </p:cNvPr>
          <p:cNvGrpSpPr/>
          <p:nvPr/>
        </p:nvGrpSpPr>
        <p:grpSpPr>
          <a:xfrm>
            <a:off x="8154251" y="3657802"/>
            <a:ext cx="504056" cy="504056"/>
            <a:chOff x="2123728" y="3573016"/>
            <a:chExt cx="792088" cy="792088"/>
          </a:xfrm>
        </p:grpSpPr>
        <p:sp>
          <p:nvSpPr>
            <p:cNvPr id="38" name="角丸四角形 15">
              <a:extLst>
                <a:ext uri="{FF2B5EF4-FFF2-40B4-BE49-F238E27FC236}">
                  <a16:creationId xmlns:a16="http://schemas.microsoft.com/office/drawing/2014/main" id="{99BCBB8E-7C0E-8090-4538-6F37A7EE1347}"/>
                </a:ext>
              </a:extLst>
            </p:cNvPr>
            <p:cNvSpPr/>
            <p:nvPr/>
          </p:nvSpPr>
          <p:spPr>
            <a:xfrm>
              <a:off x="2123728" y="3573016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97AD9621-5AF9-226C-BA39-DD1E8EF2A739}"/>
                </a:ext>
              </a:extLst>
            </p:cNvPr>
            <p:cNvGrpSpPr/>
            <p:nvPr/>
          </p:nvGrpSpPr>
          <p:grpSpPr>
            <a:xfrm>
              <a:off x="2213097" y="3662385"/>
              <a:ext cx="613351" cy="613351"/>
              <a:chOff x="5508104" y="2996952"/>
              <a:chExt cx="613351" cy="613351"/>
            </a:xfrm>
          </p:grpSpPr>
          <p:sp>
            <p:nvSpPr>
              <p:cNvPr id="40" name="円/楕円 16">
                <a:extLst>
                  <a:ext uri="{FF2B5EF4-FFF2-40B4-BE49-F238E27FC236}">
                    <a16:creationId xmlns:a16="http://schemas.microsoft.com/office/drawing/2014/main" id="{D5984E61-7AB8-2222-D2CB-C90AE4D3DA2B}"/>
                  </a:ext>
                </a:extLst>
              </p:cNvPr>
              <p:cNvSpPr/>
              <p:nvPr/>
            </p:nvSpPr>
            <p:spPr>
              <a:xfrm>
                <a:off x="5508104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17">
                <a:extLst>
                  <a:ext uri="{FF2B5EF4-FFF2-40B4-BE49-F238E27FC236}">
                    <a16:creationId xmlns:a16="http://schemas.microsoft.com/office/drawing/2014/main" id="{FF4D2CEC-D141-A3DD-AFF0-360975A7F9CD}"/>
                  </a:ext>
                </a:extLst>
              </p:cNvPr>
              <p:cNvSpPr/>
              <p:nvPr/>
            </p:nvSpPr>
            <p:spPr>
              <a:xfrm>
                <a:off x="5940152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18">
                <a:extLst>
                  <a:ext uri="{FF2B5EF4-FFF2-40B4-BE49-F238E27FC236}">
                    <a16:creationId xmlns:a16="http://schemas.microsoft.com/office/drawing/2014/main" id="{141FA596-74C9-AD9E-13BA-0C32169FB01B}"/>
                  </a:ext>
                </a:extLst>
              </p:cNvPr>
              <p:cNvSpPr/>
              <p:nvPr/>
            </p:nvSpPr>
            <p:spPr>
              <a:xfrm>
                <a:off x="5508104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19">
                <a:extLst>
                  <a:ext uri="{FF2B5EF4-FFF2-40B4-BE49-F238E27FC236}">
                    <a16:creationId xmlns:a16="http://schemas.microsoft.com/office/drawing/2014/main" id="{080259E4-AAAC-CE8C-4DE7-67FE7345FF54}"/>
                  </a:ext>
                </a:extLst>
              </p:cNvPr>
              <p:cNvSpPr/>
              <p:nvPr/>
            </p:nvSpPr>
            <p:spPr>
              <a:xfrm>
                <a:off x="5940152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19">
                <a:extLst>
                  <a:ext uri="{FF2B5EF4-FFF2-40B4-BE49-F238E27FC236}">
                    <a16:creationId xmlns:a16="http://schemas.microsoft.com/office/drawing/2014/main" id="{C7B4755B-8A19-955E-4303-746D11047F1A}"/>
                  </a:ext>
                </a:extLst>
              </p:cNvPr>
              <p:cNvSpPr/>
              <p:nvPr/>
            </p:nvSpPr>
            <p:spPr>
              <a:xfrm>
                <a:off x="5724128" y="3212976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FF81872-15ED-5D52-C3B0-7DFD666F02EF}"/>
              </a:ext>
            </a:extLst>
          </p:cNvPr>
          <p:cNvGrpSpPr/>
          <p:nvPr/>
        </p:nvGrpSpPr>
        <p:grpSpPr>
          <a:xfrm>
            <a:off x="7532661" y="3657802"/>
            <a:ext cx="504056" cy="504056"/>
            <a:chOff x="3563888" y="5085184"/>
            <a:chExt cx="792088" cy="792088"/>
          </a:xfrm>
        </p:grpSpPr>
        <p:sp>
          <p:nvSpPr>
            <p:cNvPr id="46" name="角丸四角形 67">
              <a:extLst>
                <a:ext uri="{FF2B5EF4-FFF2-40B4-BE49-F238E27FC236}">
                  <a16:creationId xmlns:a16="http://schemas.microsoft.com/office/drawing/2014/main" id="{7437D3C7-43EE-BA65-0757-C8BBEE6865EC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68">
              <a:extLst>
                <a:ext uri="{FF2B5EF4-FFF2-40B4-BE49-F238E27FC236}">
                  <a16:creationId xmlns:a16="http://schemas.microsoft.com/office/drawing/2014/main" id="{1260E12B-224B-11F3-F0B1-30E998E3BF79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69">
              <a:extLst>
                <a:ext uri="{FF2B5EF4-FFF2-40B4-BE49-F238E27FC236}">
                  <a16:creationId xmlns:a16="http://schemas.microsoft.com/office/drawing/2014/main" id="{7BD5D969-495E-AF2C-2A42-6524E63909BF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70">
              <a:extLst>
                <a:ext uri="{FF2B5EF4-FFF2-40B4-BE49-F238E27FC236}">
                  <a16:creationId xmlns:a16="http://schemas.microsoft.com/office/drawing/2014/main" id="{2EE1CF7E-5A6C-2F71-C172-229DCF544F6C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71">
              <a:extLst>
                <a:ext uri="{FF2B5EF4-FFF2-40B4-BE49-F238E27FC236}">
                  <a16:creationId xmlns:a16="http://schemas.microsoft.com/office/drawing/2014/main" id="{B7ED5548-03D8-7B3B-BFE9-97506D5315DA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028786-586D-EBD0-E2A1-F1F040EA58FB}"/>
              </a:ext>
            </a:extLst>
          </p:cNvPr>
          <p:cNvCxnSpPr>
            <a:cxnSpLocks/>
          </p:cNvCxnSpPr>
          <p:nvPr/>
        </p:nvCxnSpPr>
        <p:spPr>
          <a:xfrm>
            <a:off x="7068200" y="3886918"/>
            <a:ext cx="559618" cy="912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9D164C53-50D1-72B7-1F26-E4DDF4642466}"/>
              </a:ext>
            </a:extLst>
          </p:cNvPr>
          <p:cNvSpPr/>
          <p:nvPr/>
        </p:nvSpPr>
        <p:spPr>
          <a:xfrm rot="2700000">
            <a:off x="6686614" y="2270187"/>
            <a:ext cx="846321" cy="748677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E8F30F3-A05F-85E9-0B3E-70F9132D446F}"/>
              </a:ext>
            </a:extLst>
          </p:cNvPr>
          <p:cNvGrpSpPr/>
          <p:nvPr/>
        </p:nvGrpSpPr>
        <p:grpSpPr>
          <a:xfrm>
            <a:off x="7395191" y="1839760"/>
            <a:ext cx="504056" cy="504056"/>
            <a:chOff x="395536" y="5085184"/>
            <a:chExt cx="792088" cy="792088"/>
          </a:xfrm>
        </p:grpSpPr>
        <p:sp>
          <p:nvSpPr>
            <p:cNvPr id="56" name="角丸四角形 6">
              <a:extLst>
                <a:ext uri="{FF2B5EF4-FFF2-40B4-BE49-F238E27FC236}">
                  <a16:creationId xmlns:a16="http://schemas.microsoft.com/office/drawing/2014/main" id="{002CB665-5923-1742-096C-C48515B0F922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7">
              <a:extLst>
                <a:ext uri="{FF2B5EF4-FFF2-40B4-BE49-F238E27FC236}">
                  <a16:creationId xmlns:a16="http://schemas.microsoft.com/office/drawing/2014/main" id="{3A441CC6-9113-666D-E552-FE86E5BD8797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83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6461DC-98D2-EBE1-A32D-1EAD7E78628E}"/>
              </a:ext>
            </a:extLst>
          </p:cNvPr>
          <p:cNvSpPr/>
          <p:nvPr/>
        </p:nvSpPr>
        <p:spPr>
          <a:xfrm rot="5400000">
            <a:off x="6156176" y="4437112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60A9AD-5A32-B82F-716B-81D7A90279EA}"/>
              </a:ext>
            </a:extLst>
          </p:cNvPr>
          <p:cNvSpPr/>
          <p:nvPr/>
        </p:nvSpPr>
        <p:spPr>
          <a:xfrm rot="1836777">
            <a:off x="5429834" y="334558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5D50B6-22A3-7320-9B4E-E9E7324A630A}"/>
              </a:ext>
            </a:extLst>
          </p:cNvPr>
          <p:cNvSpPr/>
          <p:nvPr/>
        </p:nvSpPr>
        <p:spPr>
          <a:xfrm rot="19603671">
            <a:off x="6852176" y="336713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FCF7F-E33A-0C28-5515-23A16F58F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E197C-6624-9A5D-1E90-B09EE7697520}"/>
              </a:ext>
            </a:extLst>
          </p:cNvPr>
          <p:cNvSpPr txBox="1"/>
          <p:nvPr/>
        </p:nvSpPr>
        <p:spPr>
          <a:xfrm>
            <a:off x="251520" y="980728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/>
              <a:t>3</a:t>
            </a:r>
            <a:r>
              <a:rPr kumimoji="1" lang="ja-JP" altLang="en-US" sz="2000"/>
              <a:t>つのマスがある「すごろく」を考える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マスをそれぞれ「マス</a:t>
            </a:r>
            <a:r>
              <a:rPr lang="en-US" altLang="ja-JP" sz="2000"/>
              <a:t>1</a:t>
            </a:r>
            <a:r>
              <a:rPr lang="ja-JP" altLang="en-US" sz="2000"/>
              <a:t>」「マス</a:t>
            </a:r>
            <a:r>
              <a:rPr lang="en-US" altLang="ja-JP" sz="2000"/>
              <a:t>2</a:t>
            </a:r>
            <a:r>
              <a:rPr lang="ja-JP" altLang="en-US" sz="2000"/>
              <a:t>」「マス</a:t>
            </a:r>
            <a:r>
              <a:rPr lang="en-US" altLang="ja-JP" sz="2000"/>
              <a:t>3</a:t>
            </a:r>
            <a:r>
              <a:rPr lang="ja-JP" altLang="en-US" sz="2000"/>
              <a:t>」と名前をつける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532A9-A660-54DD-896A-3F68A3A1BBA0}"/>
              </a:ext>
            </a:extLst>
          </p:cNvPr>
          <p:cNvSpPr txBox="1"/>
          <p:nvPr/>
        </p:nvSpPr>
        <p:spPr>
          <a:xfrm>
            <a:off x="296866" y="2046409"/>
            <a:ext cx="39604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サイコロを振って・・・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76FE4BD-0666-70C2-182D-1519B0F67F2B}"/>
              </a:ext>
            </a:extLst>
          </p:cNvPr>
          <p:cNvSpPr/>
          <p:nvPr/>
        </p:nvSpPr>
        <p:spPr>
          <a:xfrm>
            <a:off x="5681542" y="2839529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1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1D63403-8A89-055C-F156-F64124C62DA0}"/>
              </a:ext>
            </a:extLst>
          </p:cNvPr>
          <p:cNvSpPr/>
          <p:nvPr/>
        </p:nvSpPr>
        <p:spPr>
          <a:xfrm>
            <a:off x="4331158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98C341-5ACA-DBBE-8A5E-9865A0206BCC}"/>
              </a:ext>
            </a:extLst>
          </p:cNvPr>
          <p:cNvSpPr/>
          <p:nvPr/>
        </p:nvSpPr>
        <p:spPr>
          <a:xfrm>
            <a:off x="6912260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16C606-29BE-2149-A84F-078E371883B9}"/>
              </a:ext>
            </a:extLst>
          </p:cNvPr>
          <p:cNvCxnSpPr>
            <a:cxnSpLocks/>
          </p:cNvCxnSpPr>
          <p:nvPr/>
        </p:nvCxnSpPr>
        <p:spPr>
          <a:xfrm flipH="1">
            <a:off x="5026871" y="3861048"/>
            <a:ext cx="594590" cy="9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立っている男の子のイラスト（ポーズ）">
            <a:extLst>
              <a:ext uri="{FF2B5EF4-FFF2-40B4-BE49-F238E27FC236}">
                <a16:creationId xmlns:a16="http://schemas.microsoft.com/office/drawing/2014/main" id="{9C4F05BB-BF73-5704-9EFE-FD3FE85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71" y="1794954"/>
            <a:ext cx="836493" cy="12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028786-586D-EBD0-E2A1-F1F040EA58FB}"/>
              </a:ext>
            </a:extLst>
          </p:cNvPr>
          <p:cNvCxnSpPr>
            <a:cxnSpLocks/>
          </p:cNvCxnSpPr>
          <p:nvPr/>
        </p:nvCxnSpPr>
        <p:spPr>
          <a:xfrm>
            <a:off x="7068200" y="3886918"/>
            <a:ext cx="559618" cy="912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9D164C53-50D1-72B7-1F26-E4DDF4642466}"/>
              </a:ext>
            </a:extLst>
          </p:cNvPr>
          <p:cNvSpPr/>
          <p:nvPr/>
        </p:nvSpPr>
        <p:spPr>
          <a:xfrm rot="2700000">
            <a:off x="6686614" y="2270187"/>
            <a:ext cx="846321" cy="748677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721783-E4E0-5A69-9974-79B72C2D8B50}"/>
              </a:ext>
            </a:extLst>
          </p:cNvPr>
          <p:cNvSpPr txBox="1"/>
          <p:nvPr/>
        </p:nvSpPr>
        <p:spPr>
          <a:xfrm>
            <a:off x="7596336" y="198515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1/6</a:t>
            </a:r>
            <a:endParaRPr kumimoji="1" lang="ja-JP" altLang="en-US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E5F904-9546-8976-3C18-31FB36E54B28}"/>
              </a:ext>
            </a:extLst>
          </p:cNvPr>
          <p:cNvSpPr txBox="1"/>
          <p:nvPr/>
        </p:nvSpPr>
        <p:spPr>
          <a:xfrm>
            <a:off x="4312449" y="380123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1/3</a:t>
            </a:r>
            <a:endParaRPr kumimoji="1" lang="ja-JP" alt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39FD81-DE1D-C578-4925-A7A7DE5E8918}"/>
              </a:ext>
            </a:extLst>
          </p:cNvPr>
          <p:cNvSpPr txBox="1"/>
          <p:nvPr/>
        </p:nvSpPr>
        <p:spPr>
          <a:xfrm>
            <a:off x="7393032" y="372190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1/2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87197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6F47DB-9499-F2DD-1ABA-8E47EE9B3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8F4D88B-C9A2-854F-1F2A-35F038C8710A}"/>
              </a:ext>
            </a:extLst>
          </p:cNvPr>
          <p:cNvGrpSpPr/>
          <p:nvPr/>
        </p:nvGrpSpPr>
        <p:grpSpPr>
          <a:xfrm>
            <a:off x="1533129" y="2132856"/>
            <a:ext cx="6077742" cy="4248250"/>
            <a:chOff x="1230562" y="1770270"/>
            <a:chExt cx="6854692" cy="4791326"/>
          </a:xfrm>
        </p:grpSpPr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BC0C9C55-D8A6-9203-CE71-3EAE1318746D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>
                  <a:solidFill>
                    <a:schemeClr val="tx1"/>
                  </a:solidFill>
                </a:rPr>
                <a:t>1</a:t>
              </a:r>
              <a:endParaRPr kumimoji="1" lang="ja-JP" altLang="en-US" sz="6000">
                <a:solidFill>
                  <a:schemeClr val="tx1"/>
                </a:solidFill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A558DE8-4AED-D7FC-0ED9-A0FFD531CAA3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>
                  <a:solidFill>
                    <a:schemeClr val="tx1"/>
                  </a:solidFill>
                </a:rPr>
                <a:t>2</a:t>
              </a:r>
              <a:endParaRPr kumimoji="1" lang="ja-JP" altLang="en-US" sz="6000">
                <a:solidFill>
                  <a:schemeClr val="tx1"/>
                </a:solidFill>
              </a:endParaRPr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6CFC9BDF-0A49-4431-CF56-912DFC863115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0" dirty="0">
                  <a:solidFill>
                    <a:schemeClr val="tx1"/>
                  </a:solidFill>
                </a:rPr>
                <a:t>3</a:t>
              </a:r>
              <a:endParaRPr kumimoji="1" lang="ja-JP" altLang="en-US" sz="6000">
                <a:solidFill>
                  <a:schemeClr val="tx1"/>
                </a:solidFill>
              </a:endParaRPr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D8FD4764-04CD-C295-B2CA-1B6C529252CE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645645C8-DD9A-48E6-DAF9-7A0730B89A4B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70187216-DC03-5957-A64D-47BC3EBF8938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3FD97AE3-045E-77D8-7C6B-367B1EB3744C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9DF32C62-FEA8-0321-9DAD-86CE4C1FCE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666F6D4-42C7-F94A-E538-02A60FAC40C6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1588FFAB-9499-F60E-2CE5-1FBAFE147E60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884FCCA0-B146-DF2B-CB61-7611943270E0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3BEB7278-4E2B-0A29-E955-AD4D3C4B7072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3773715-7AA3-E323-1F25-ED8BD7EFE90F}"/>
                </a:ext>
              </a:extLst>
            </p:cNvPr>
            <p:cNvSpPr txBox="1"/>
            <p:nvPr/>
          </p:nvSpPr>
          <p:spPr>
            <a:xfrm>
              <a:off x="5414201" y="177027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1/6</a:t>
              </a:r>
              <a:endParaRPr kumimoji="1" lang="ja-JP" altLang="en-US" sz="28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C3B41C07-0090-C409-FC6B-1CC007CECF07}"/>
                </a:ext>
              </a:extLst>
            </p:cNvPr>
            <p:cNvSpPr txBox="1"/>
            <p:nvPr/>
          </p:nvSpPr>
          <p:spPr>
            <a:xfrm>
              <a:off x="2843105" y="3599517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1/3</a:t>
              </a:r>
              <a:endParaRPr kumimoji="1" lang="ja-JP" altLang="en-US" sz="280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96454C2-AA24-D10E-912F-3C00B11A7314}"/>
                </a:ext>
              </a:extLst>
            </p:cNvPr>
            <p:cNvSpPr txBox="1"/>
            <p:nvPr/>
          </p:nvSpPr>
          <p:spPr>
            <a:xfrm>
              <a:off x="4849134" y="4269439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1/2</a:t>
              </a:r>
              <a:endParaRPr kumimoji="1" lang="ja-JP" altLang="en-US" sz="28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5674727-1543-41B6-DF55-41D08DDE4DD4}"/>
                </a:ext>
              </a:extLst>
            </p:cNvPr>
            <p:cNvSpPr txBox="1"/>
            <p:nvPr/>
          </p:nvSpPr>
          <p:spPr>
            <a:xfrm>
              <a:off x="1230562" y="5890831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1/3</a:t>
              </a:r>
              <a:endParaRPr kumimoji="1" lang="ja-JP" altLang="en-US" sz="28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7B5BCE2-40E4-C341-C420-4E6AD203E5BC}"/>
                </a:ext>
              </a:extLst>
            </p:cNvPr>
            <p:cNvSpPr txBox="1"/>
            <p:nvPr/>
          </p:nvSpPr>
          <p:spPr>
            <a:xfrm>
              <a:off x="7400451" y="5559534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1/2</a:t>
              </a:r>
              <a:endParaRPr kumimoji="1" lang="ja-JP" altLang="en-US" sz="2800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6162325-B1D2-1205-FDEE-C24578EE00E8}"/>
                </a:ext>
              </a:extLst>
            </p:cNvPr>
            <p:cNvSpPr txBox="1"/>
            <p:nvPr/>
          </p:nvSpPr>
          <p:spPr>
            <a:xfrm>
              <a:off x="3725327" y="424185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1/6</a:t>
              </a:r>
              <a:endParaRPr kumimoji="1" lang="ja-JP" altLang="en-US" sz="2800"/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8B6F801-D671-758E-8953-520A6BE09C49}"/>
                </a:ext>
              </a:extLst>
            </p:cNvPr>
            <p:cNvSpPr txBox="1"/>
            <p:nvPr/>
          </p:nvSpPr>
          <p:spPr>
            <a:xfrm>
              <a:off x="4204447" y="603837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1/2</a:t>
              </a:r>
              <a:endParaRPr kumimoji="1" lang="ja-JP" altLang="en-US" sz="2800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6F14986-F555-D241-1D3D-EEF1A44A4B0B}"/>
                </a:ext>
              </a:extLst>
            </p:cNvPr>
            <p:cNvSpPr txBox="1"/>
            <p:nvPr/>
          </p:nvSpPr>
          <p:spPr>
            <a:xfrm>
              <a:off x="5700621" y="367144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1/6</a:t>
              </a:r>
              <a:endParaRPr kumimoji="1" lang="ja-JP" altLang="en-US" sz="28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0F79F12-9F18-9E70-168E-93EE175625B9}"/>
                </a:ext>
              </a:extLst>
            </p:cNvPr>
            <p:cNvSpPr txBox="1"/>
            <p:nvPr/>
          </p:nvSpPr>
          <p:spPr>
            <a:xfrm>
              <a:off x="4204446" y="506036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1/3</a:t>
              </a:r>
              <a:endParaRPr kumimoji="1" lang="ja-JP" altLang="en-US" sz="2800"/>
            </a:p>
          </p:txBody>
        </p: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111DCF4-CE9D-B3FC-008F-14996E3DD0F6}"/>
              </a:ext>
            </a:extLst>
          </p:cNvPr>
          <p:cNvSpPr txBox="1"/>
          <p:nvPr/>
        </p:nvSpPr>
        <p:spPr>
          <a:xfrm>
            <a:off x="405734" y="1010553"/>
            <a:ext cx="855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ある状態から、次のステップにどんな確率でどこに行くかを表した図を</a:t>
            </a:r>
            <a:r>
              <a:rPr lang="ja-JP" altLang="en-US" sz="2400">
                <a:solidFill>
                  <a:srgbClr val="FF0000"/>
                </a:solidFill>
              </a:rPr>
              <a:t>状態遷移図</a:t>
            </a:r>
            <a:r>
              <a:rPr lang="ja-JP" altLang="en-US" sz="2400"/>
              <a:t>と呼ぶ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2456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336800-B6D3-398A-275B-4EF1A820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AFC2EAF-F4A1-F112-F215-49DC687D38EC}"/>
              </a:ext>
            </a:extLst>
          </p:cNvPr>
          <p:cNvGrpSpPr/>
          <p:nvPr/>
        </p:nvGrpSpPr>
        <p:grpSpPr>
          <a:xfrm>
            <a:off x="1043608" y="1628800"/>
            <a:ext cx="792088" cy="792088"/>
            <a:chOff x="395536" y="5085184"/>
            <a:chExt cx="792088" cy="792088"/>
          </a:xfrm>
        </p:grpSpPr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D5A14843-C1BC-B294-054D-FACC7077B969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7">
              <a:extLst>
                <a:ext uri="{FF2B5EF4-FFF2-40B4-BE49-F238E27FC236}">
                  <a16:creationId xmlns:a16="http://schemas.microsoft.com/office/drawing/2014/main" id="{78E0E8DD-6495-8953-F40F-F144EA65D461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E130E5B-1A08-881D-DC50-15841D826DFE}"/>
              </a:ext>
            </a:extLst>
          </p:cNvPr>
          <p:cNvGrpSpPr/>
          <p:nvPr/>
        </p:nvGrpSpPr>
        <p:grpSpPr>
          <a:xfrm>
            <a:off x="3131840" y="1628800"/>
            <a:ext cx="792088" cy="792088"/>
            <a:chOff x="2555776" y="5085184"/>
            <a:chExt cx="792088" cy="792088"/>
          </a:xfrm>
        </p:grpSpPr>
        <p:sp>
          <p:nvSpPr>
            <p:cNvPr id="7" name="角丸四角形 11">
              <a:extLst>
                <a:ext uri="{FF2B5EF4-FFF2-40B4-BE49-F238E27FC236}">
                  <a16:creationId xmlns:a16="http://schemas.microsoft.com/office/drawing/2014/main" id="{E3EA91D3-E82C-447B-62EA-7F8A56C241D5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2">
              <a:extLst>
                <a:ext uri="{FF2B5EF4-FFF2-40B4-BE49-F238E27FC236}">
                  <a16:creationId xmlns:a16="http://schemas.microsoft.com/office/drawing/2014/main" id="{F8D11CF1-A9BB-7BC2-D6C7-2CD6A5930829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6640759E-DFB3-A325-F265-2165F2794057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6E131EDC-B5D9-54AA-288B-EAE438D6B232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A8EB30-E4CB-E296-B720-A9EDA152E366}"/>
              </a:ext>
            </a:extLst>
          </p:cNvPr>
          <p:cNvGrpSpPr/>
          <p:nvPr/>
        </p:nvGrpSpPr>
        <p:grpSpPr>
          <a:xfrm>
            <a:off x="2051720" y="1628800"/>
            <a:ext cx="792088" cy="792088"/>
            <a:chOff x="2555776" y="5085184"/>
            <a:chExt cx="792088" cy="79208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9B6B8F8C-928B-4D20-A6BA-2B8748EFC989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02F934D-615F-67B5-5DE9-1B1BDA41CA5A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FA49C67-AB87-3E82-DCBA-7F82FBF90299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E1C8FB-81ED-632A-6DFB-63345732783D}"/>
              </a:ext>
            </a:extLst>
          </p:cNvPr>
          <p:cNvGrpSpPr/>
          <p:nvPr/>
        </p:nvGrpSpPr>
        <p:grpSpPr>
          <a:xfrm>
            <a:off x="6228184" y="1628800"/>
            <a:ext cx="792088" cy="792088"/>
            <a:chOff x="6588224" y="2996952"/>
            <a:chExt cx="792088" cy="792088"/>
          </a:xfrm>
        </p:grpSpPr>
        <p:sp>
          <p:nvSpPr>
            <p:cNvPr id="16" name="角丸四角形 26">
              <a:extLst>
                <a:ext uri="{FF2B5EF4-FFF2-40B4-BE49-F238E27FC236}">
                  <a16:creationId xmlns:a16="http://schemas.microsoft.com/office/drawing/2014/main" id="{7BE724EF-1FA9-ACF6-ABE4-1F6C115B784E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C54CD75-4B95-EECE-1A1D-ADB64396C2D9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18" name="円/楕円 28">
                <a:extLst>
                  <a:ext uri="{FF2B5EF4-FFF2-40B4-BE49-F238E27FC236}">
                    <a16:creationId xmlns:a16="http://schemas.microsoft.com/office/drawing/2014/main" id="{F7D90D90-BAB1-92CE-3224-C42BE370B425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30">
                <a:extLst>
                  <a:ext uri="{FF2B5EF4-FFF2-40B4-BE49-F238E27FC236}">
                    <a16:creationId xmlns:a16="http://schemas.microsoft.com/office/drawing/2014/main" id="{BA9082B2-D4D9-5B60-AC7E-DA1EB3F79BF7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32">
                <a:extLst>
                  <a:ext uri="{FF2B5EF4-FFF2-40B4-BE49-F238E27FC236}">
                    <a16:creationId xmlns:a16="http://schemas.microsoft.com/office/drawing/2014/main" id="{32495A1B-15D3-BAA1-AB94-EC3064F3CEFB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33">
                <a:extLst>
                  <a:ext uri="{FF2B5EF4-FFF2-40B4-BE49-F238E27FC236}">
                    <a16:creationId xmlns:a16="http://schemas.microsoft.com/office/drawing/2014/main" id="{ECAE030D-B0A4-3716-2526-DBBE6757C767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34">
                <a:extLst>
                  <a:ext uri="{FF2B5EF4-FFF2-40B4-BE49-F238E27FC236}">
                    <a16:creationId xmlns:a16="http://schemas.microsoft.com/office/drawing/2014/main" id="{61A5D0E9-0A16-9F9C-D761-01CDCDD01CB9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35">
                <a:extLst>
                  <a:ext uri="{FF2B5EF4-FFF2-40B4-BE49-F238E27FC236}">
                    <a16:creationId xmlns:a16="http://schemas.microsoft.com/office/drawing/2014/main" id="{36AADE63-8115-8C2F-1241-8B65E2495D8F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33DD3C1-2BAD-A566-E5CE-2F22613FEA92}"/>
              </a:ext>
            </a:extLst>
          </p:cNvPr>
          <p:cNvGrpSpPr/>
          <p:nvPr/>
        </p:nvGrpSpPr>
        <p:grpSpPr>
          <a:xfrm>
            <a:off x="5148064" y="1628800"/>
            <a:ext cx="792088" cy="792088"/>
            <a:chOff x="2123728" y="3573016"/>
            <a:chExt cx="792088" cy="792088"/>
          </a:xfrm>
        </p:grpSpPr>
        <p:sp>
          <p:nvSpPr>
            <p:cNvPr id="25" name="角丸四角形 15">
              <a:extLst>
                <a:ext uri="{FF2B5EF4-FFF2-40B4-BE49-F238E27FC236}">
                  <a16:creationId xmlns:a16="http://schemas.microsoft.com/office/drawing/2014/main" id="{09CEF476-91FD-9234-EDA2-3BE8742B0885}"/>
                </a:ext>
              </a:extLst>
            </p:cNvPr>
            <p:cNvSpPr/>
            <p:nvPr/>
          </p:nvSpPr>
          <p:spPr>
            <a:xfrm>
              <a:off x="2123728" y="3573016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B826B00-0657-2EBE-BDDA-DF1D0A5C6E36}"/>
                </a:ext>
              </a:extLst>
            </p:cNvPr>
            <p:cNvGrpSpPr/>
            <p:nvPr/>
          </p:nvGrpSpPr>
          <p:grpSpPr>
            <a:xfrm>
              <a:off x="2213097" y="3662385"/>
              <a:ext cx="613351" cy="613351"/>
              <a:chOff x="5508104" y="2996952"/>
              <a:chExt cx="613351" cy="613351"/>
            </a:xfrm>
          </p:grpSpPr>
          <p:sp>
            <p:nvSpPr>
              <p:cNvPr id="27" name="円/楕円 16">
                <a:extLst>
                  <a:ext uri="{FF2B5EF4-FFF2-40B4-BE49-F238E27FC236}">
                    <a16:creationId xmlns:a16="http://schemas.microsoft.com/office/drawing/2014/main" id="{A92A5E80-FA82-BCE4-36E8-5144BA81E8A1}"/>
                  </a:ext>
                </a:extLst>
              </p:cNvPr>
              <p:cNvSpPr/>
              <p:nvPr/>
            </p:nvSpPr>
            <p:spPr>
              <a:xfrm>
                <a:off x="5508104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17">
                <a:extLst>
                  <a:ext uri="{FF2B5EF4-FFF2-40B4-BE49-F238E27FC236}">
                    <a16:creationId xmlns:a16="http://schemas.microsoft.com/office/drawing/2014/main" id="{7D5EB85B-8646-044D-EB10-FD2BC9ADD6A9}"/>
                  </a:ext>
                </a:extLst>
              </p:cNvPr>
              <p:cNvSpPr/>
              <p:nvPr/>
            </p:nvSpPr>
            <p:spPr>
              <a:xfrm>
                <a:off x="5940152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18">
                <a:extLst>
                  <a:ext uri="{FF2B5EF4-FFF2-40B4-BE49-F238E27FC236}">
                    <a16:creationId xmlns:a16="http://schemas.microsoft.com/office/drawing/2014/main" id="{965AB914-91D0-D2A8-5060-B2C367E2BACB}"/>
                  </a:ext>
                </a:extLst>
              </p:cNvPr>
              <p:cNvSpPr/>
              <p:nvPr/>
            </p:nvSpPr>
            <p:spPr>
              <a:xfrm>
                <a:off x="5508104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19">
                <a:extLst>
                  <a:ext uri="{FF2B5EF4-FFF2-40B4-BE49-F238E27FC236}">
                    <a16:creationId xmlns:a16="http://schemas.microsoft.com/office/drawing/2014/main" id="{6A1C143C-103C-E780-43F1-88EA12D0781B}"/>
                  </a:ext>
                </a:extLst>
              </p:cNvPr>
              <p:cNvSpPr/>
              <p:nvPr/>
            </p:nvSpPr>
            <p:spPr>
              <a:xfrm>
                <a:off x="5940152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19">
                <a:extLst>
                  <a:ext uri="{FF2B5EF4-FFF2-40B4-BE49-F238E27FC236}">
                    <a16:creationId xmlns:a16="http://schemas.microsoft.com/office/drawing/2014/main" id="{0075A614-1FA9-3D8C-A7C9-132A8401B3E0}"/>
                  </a:ext>
                </a:extLst>
              </p:cNvPr>
              <p:cNvSpPr/>
              <p:nvPr/>
            </p:nvSpPr>
            <p:spPr>
              <a:xfrm>
                <a:off x="5724128" y="3212976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9A08A1-EF84-E6CD-B60C-6FBDE230AB53}"/>
              </a:ext>
            </a:extLst>
          </p:cNvPr>
          <p:cNvGrpSpPr/>
          <p:nvPr/>
        </p:nvGrpSpPr>
        <p:grpSpPr>
          <a:xfrm>
            <a:off x="4139952" y="1628800"/>
            <a:ext cx="792088" cy="792088"/>
            <a:chOff x="3563888" y="5085184"/>
            <a:chExt cx="792088" cy="792088"/>
          </a:xfrm>
        </p:grpSpPr>
        <p:sp>
          <p:nvSpPr>
            <p:cNvPr id="33" name="角丸四角形 67">
              <a:extLst>
                <a:ext uri="{FF2B5EF4-FFF2-40B4-BE49-F238E27FC236}">
                  <a16:creationId xmlns:a16="http://schemas.microsoft.com/office/drawing/2014/main" id="{E16211C5-5E5E-9457-A9C9-EFCF2820ED91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68">
              <a:extLst>
                <a:ext uri="{FF2B5EF4-FFF2-40B4-BE49-F238E27FC236}">
                  <a16:creationId xmlns:a16="http://schemas.microsoft.com/office/drawing/2014/main" id="{C1285FCE-0AFD-38EC-2787-99036D1ECAD3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69">
              <a:extLst>
                <a:ext uri="{FF2B5EF4-FFF2-40B4-BE49-F238E27FC236}">
                  <a16:creationId xmlns:a16="http://schemas.microsoft.com/office/drawing/2014/main" id="{5F73951E-32D1-2D87-1ED8-7970C2B0A85A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70">
              <a:extLst>
                <a:ext uri="{FF2B5EF4-FFF2-40B4-BE49-F238E27FC236}">
                  <a16:creationId xmlns:a16="http://schemas.microsoft.com/office/drawing/2014/main" id="{53D9175B-01AE-01B0-AB24-32B2C5021BFD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71">
              <a:extLst>
                <a:ext uri="{FF2B5EF4-FFF2-40B4-BE49-F238E27FC236}">
                  <a16:creationId xmlns:a16="http://schemas.microsoft.com/office/drawing/2014/main" id="{61D48873-0082-9417-4EC6-FD3C116EDD16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7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DE0308-0763-4D86-94B9-2736A2775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本日のまとめ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130D3B-7F2C-42A1-B478-042A12551ED5}"/>
              </a:ext>
            </a:extLst>
          </p:cNvPr>
          <p:cNvSpPr txBox="1"/>
          <p:nvPr/>
        </p:nvSpPr>
        <p:spPr>
          <a:xfrm>
            <a:off x="107504" y="1412776"/>
            <a:ext cx="8820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状態の重みの総和を分配関数とよぶ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分配関数を書き直す＝見方を変える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見方を変えると、効率がよくなる場合がある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同じものを異なる数式で表現すると、異なる世界が見えてくる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何十年も前の発見を活用してブレイクスルーが生まれることがある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19808A-6442-43EE-82D8-61EAA6377670}"/>
              </a:ext>
            </a:extLst>
          </p:cNvPr>
          <p:cNvSpPr txBox="1"/>
          <p:nvPr/>
        </p:nvSpPr>
        <p:spPr>
          <a:xfrm>
            <a:off x="2123728" y="4725144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※ Fortuin-</a:t>
            </a:r>
            <a:r>
              <a:rPr lang="en-US" altLang="ja-JP" dirty="0" err="1"/>
              <a:t>Kasteleyn</a:t>
            </a:r>
            <a:r>
              <a:rPr lang="ja-JP" altLang="en-US" dirty="0"/>
              <a:t>表現が</a:t>
            </a:r>
            <a:r>
              <a:rPr lang="en-US" altLang="ja-JP" dirty="0"/>
              <a:t>1972</a:t>
            </a:r>
            <a:r>
              <a:rPr lang="ja-JP" altLang="en-US" dirty="0"/>
              <a:t>年、</a:t>
            </a:r>
            <a:r>
              <a:rPr lang="en-US" altLang="ja-JP" dirty="0" err="1"/>
              <a:t>Swendsen</a:t>
            </a:r>
            <a:r>
              <a:rPr lang="en-US" altLang="ja-JP" dirty="0"/>
              <a:t>-Wang</a:t>
            </a:r>
            <a:r>
              <a:rPr lang="ja-JP" altLang="en-US" dirty="0"/>
              <a:t>が</a:t>
            </a:r>
            <a:r>
              <a:rPr lang="en-US" altLang="ja-JP" dirty="0"/>
              <a:t>1987</a:t>
            </a:r>
            <a:r>
              <a:rPr lang="ja-JP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596371817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6019</TotalTime>
  <Words>423</Words>
  <Application>Microsoft Macintosh PowerPoint</Application>
  <PresentationFormat>画面に合わせる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游ゴシック</vt:lpstr>
      <vt:lpstr>Arial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909</cp:revision>
  <dcterms:created xsi:type="dcterms:W3CDTF">2019-01-02T05:23:01Z</dcterms:created>
  <dcterms:modified xsi:type="dcterms:W3CDTF">2024-04-30T09:58:52Z</dcterms:modified>
</cp:coreProperties>
</file>