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6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>
        <p:scale>
          <a:sx n="63" d="100"/>
          <a:sy n="63" d="100"/>
        </p:scale>
        <p:origin x="12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(2) </a:t>
            </a:r>
            <a:r>
              <a:rPr lang="ja-JP" altLang="en-US" sz="3200" dirty="0">
                <a:solidFill>
                  <a:srgbClr val="011893"/>
                </a:solidFill>
              </a:rPr>
              <a:t>温度制御と圧力制御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48636E-12E9-312C-6A00-986681CD5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20F88D-2F29-514F-B919-559C7F0E6524}"/>
              </a:ext>
            </a:extLst>
          </p:cNvPr>
          <p:cNvSpPr txBox="1"/>
          <p:nvPr/>
        </p:nvSpPr>
        <p:spPr>
          <a:xfrm>
            <a:off x="395536" y="1340768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r>
              <a:rPr lang="en-US" altLang="ja-JP" sz="3200">
                <a:solidFill>
                  <a:srgbClr val="011893"/>
                </a:solidFill>
              </a:rPr>
              <a:t>(extensive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CE964B-14DA-A1EC-E053-6412D4482BCE}"/>
                  </a:ext>
                </a:extLst>
              </p:cNvPr>
              <p:cNvSpPr txBox="1"/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全く同じ系を二つつけた時、二倍になる量</a:t>
                </a:r>
                <a:endParaRPr lang="en-US" altLang="ja-JP" sz="2800"/>
              </a:p>
              <a:p>
                <a:r>
                  <a:rPr kumimoji="1" lang="ja-JP" altLang="en-US" sz="28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800"/>
                  <a:t>、エントロピー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800"/>
                  <a:t>、物質量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0CE964B-14DA-A1EC-E053-6412D448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blipFill>
                <a:blip r:embed="rId2"/>
                <a:stretch>
                  <a:fillRect l="-1828" t="-8974" r="-87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E956DA-4FEF-8407-4F7C-996F09EEC5DA}"/>
              </a:ext>
            </a:extLst>
          </p:cNvPr>
          <p:cNvSpPr txBox="1"/>
          <p:nvPr/>
        </p:nvSpPr>
        <p:spPr>
          <a:xfrm>
            <a:off x="467544" y="3356992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r>
              <a:rPr lang="en-US" altLang="ja-JP" sz="3200">
                <a:solidFill>
                  <a:srgbClr val="011893"/>
                </a:solidFill>
              </a:rPr>
              <a:t>(intensive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3F7915F-4D70-15DB-4D71-DDBC8E5EA0F0}"/>
                  </a:ext>
                </a:extLst>
              </p:cNvPr>
              <p:cNvSpPr txBox="1"/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全く同じ系を二つつけた時、値が変わらない量</a:t>
                </a:r>
                <a:endParaRPr lang="en-US" altLang="ja-JP" sz="2800"/>
              </a:p>
              <a:p>
                <a:r>
                  <a:rPr lang="ja-JP" altLang="en-US" sz="2800"/>
                  <a:t>圧力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800"/>
                  <a:t>、温度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800"/>
                  <a:t>、化学ポテンシャル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3F7915F-4D70-15DB-4D71-DDBC8E5EA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blipFill>
                <a:blip r:embed="rId3"/>
                <a:stretch>
                  <a:fillRect l="-1577" t="-8280" r="-631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170971-DB67-E6AC-7EC8-348C0A137B6D}"/>
              </a:ext>
            </a:extLst>
          </p:cNvPr>
          <p:cNvSpPr/>
          <p:nvPr/>
        </p:nvSpPr>
        <p:spPr>
          <a:xfrm>
            <a:off x="971600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E2EB8D1-FB1B-A62B-9896-21286092D812}"/>
              </a:ext>
            </a:extLst>
          </p:cNvPr>
          <p:cNvSpPr/>
          <p:nvPr/>
        </p:nvSpPr>
        <p:spPr>
          <a:xfrm>
            <a:off x="1979712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A1AFA81-22CC-43F0-2EB1-D4586DAE84AD}"/>
              </a:ext>
            </a:extLst>
          </p:cNvPr>
          <p:cNvSpPr/>
          <p:nvPr/>
        </p:nvSpPr>
        <p:spPr>
          <a:xfrm>
            <a:off x="2987824" y="573325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2A73A57-A1BC-AC65-F6A2-2A7AC67036E0}"/>
              </a:ext>
            </a:extLst>
          </p:cNvPr>
          <p:cNvSpPr/>
          <p:nvPr/>
        </p:nvSpPr>
        <p:spPr>
          <a:xfrm>
            <a:off x="406794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211CC1-9D14-DA67-5C1C-0B1E28BF2DEF}"/>
              </a:ext>
            </a:extLst>
          </p:cNvPr>
          <p:cNvSpPr/>
          <p:nvPr/>
        </p:nvSpPr>
        <p:spPr>
          <a:xfrm>
            <a:off x="478802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4F58E69C-82B6-A300-1745-B448B72941F6}"/>
              </a:ext>
            </a:extLst>
          </p:cNvPr>
          <p:cNvSpPr/>
          <p:nvPr/>
        </p:nvSpPr>
        <p:spPr>
          <a:xfrm>
            <a:off x="5796136" y="5661248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B9B91C-A7A3-B228-3A76-D8AA88F04069}"/>
              </a:ext>
            </a:extLst>
          </p:cNvPr>
          <p:cNvSpPr/>
          <p:nvPr/>
        </p:nvSpPr>
        <p:spPr>
          <a:xfrm>
            <a:off x="6732240" y="5589240"/>
            <a:ext cx="144016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25073E4-2465-B5CB-6623-349C14E390BA}"/>
              </a:ext>
            </a:extLst>
          </p:cNvPr>
          <p:cNvCxnSpPr>
            <a:cxnSpLocks/>
          </p:cNvCxnSpPr>
          <p:nvPr/>
        </p:nvCxnSpPr>
        <p:spPr>
          <a:xfrm flipV="1">
            <a:off x="7452320" y="522920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61AC1E52-D29E-CC99-A6C6-EADB06640A61}"/>
              </a:ext>
            </a:extLst>
          </p:cNvPr>
          <p:cNvSpPr/>
          <p:nvPr/>
        </p:nvSpPr>
        <p:spPr>
          <a:xfrm rot="16200000">
            <a:off x="7279445" y="4826011"/>
            <a:ext cx="363659" cy="3059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94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2C5E61-A4F9-3F26-116F-3A376B69F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0AC1C9-1D71-541F-9249-49F4A1DDF185}"/>
              </a:ext>
            </a:extLst>
          </p:cNvPr>
          <p:cNvSpPr txBox="1"/>
          <p:nvPr/>
        </p:nvSpPr>
        <p:spPr>
          <a:xfrm>
            <a:off x="1327430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55666F-D2CA-865E-9D41-B76A6134071D}"/>
              </a:ext>
            </a:extLst>
          </p:cNvPr>
          <p:cNvSpPr txBox="1"/>
          <p:nvPr/>
        </p:nvSpPr>
        <p:spPr>
          <a:xfrm>
            <a:off x="5531138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A1F1C5-8F50-AA2B-297E-CB1A758134D0}"/>
                  </a:ext>
                </a:extLst>
              </p:cNvPr>
              <p:cNvSpPr txBox="1"/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A1F1C5-8F50-AA2B-297E-CB1A758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blipFill>
                <a:blip r:embed="rId2"/>
                <a:stretch>
                  <a:fillRect l="-13420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A58BFD-8DD0-3466-AB58-B59CAA3FA0CF}"/>
                  </a:ext>
                </a:extLst>
              </p:cNvPr>
              <p:cNvSpPr txBox="1"/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圧力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A58BFD-8DD0-3466-AB58-B59CAA3F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blipFill>
                <a:blip r:embed="rId3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112191-0FEB-4675-E773-EBE21BA7CE69}"/>
              </a:ext>
            </a:extLst>
          </p:cNvPr>
          <p:cNvSpPr txBox="1"/>
          <p:nvPr/>
        </p:nvSpPr>
        <p:spPr>
          <a:xfrm>
            <a:off x="251520" y="119675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かけたらエネルギーになる量をお互いに共役と呼ぶ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E64D2F-7DAC-D79B-7BED-957B6B0EA455}"/>
                  </a:ext>
                </a:extLst>
              </p:cNvPr>
              <p:cNvSpPr txBox="1"/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>
                    <a:solidFill>
                      <a:schemeClr val="tx1"/>
                    </a:solidFill>
                  </a:rPr>
                  <a:t>温度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E64D2F-7DAC-D79B-7BED-957B6B0E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blipFill>
                <a:blip r:embed="rId4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34A8A7-EB06-3288-D6B5-E22A47ED3E6B}"/>
                  </a:ext>
                </a:extLst>
              </p:cNvPr>
              <p:cNvSpPr txBox="1"/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>
                    <a:solidFill>
                      <a:schemeClr val="tx1"/>
                    </a:solidFill>
                  </a:rPr>
                  <a:t>エントロピー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34A8A7-EB06-3288-D6B5-E22A47ED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blipFill>
                <a:blip r:embed="rId5"/>
                <a:stretch>
                  <a:fillRect l="-5607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102BB3-A6D9-50A9-FF16-A3E4AE0106CB}"/>
                  </a:ext>
                </a:extLst>
              </p:cNvPr>
              <p:cNvSpPr txBox="1"/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/>
                  <a:t>物質量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102BB3-A6D9-50A9-FF16-A3E4AE0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blipFill>
                <a:blip r:embed="rId6"/>
                <a:stretch>
                  <a:fillRect l="-9524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A82D58-73FB-952F-42B5-BCD8A5843BD2}"/>
                  </a:ext>
                </a:extLst>
              </p:cNvPr>
              <p:cNvSpPr txBox="1"/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化学ポテンシャル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A82D58-73FB-952F-42B5-BCD8A584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blipFill>
                <a:blip r:embed="rId7"/>
                <a:stretch>
                  <a:fillRect l="-4526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96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42ACAD-722D-B65C-FC56-4457170B7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59C4E3-5821-4331-51D3-3B49008A138C}"/>
                  </a:ext>
                </a:extLst>
              </p:cNvPr>
              <p:cNvSpPr txBox="1"/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59C4E3-5821-4331-51D3-3B49008A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BCAAC4-D27B-FFA0-4516-1D966A9AED1D}"/>
                  </a:ext>
                </a:extLst>
              </p:cNvPr>
              <p:cNvSpPr txBox="1"/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BCAAC4-D27B-FFA0-4516-1D966A9A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F7B4EB-7ACD-B624-4CF0-7E6AB5E5FA01}"/>
                  </a:ext>
                </a:extLst>
              </p:cNvPr>
              <p:cNvSpPr txBox="1"/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EF7B4EB-7ACD-B624-4CF0-7E6AB5E5F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1F9773D-3B8B-F1EA-C255-990BA2A85313}"/>
                  </a:ext>
                </a:extLst>
              </p:cNvPr>
              <p:cNvSpPr txBox="1"/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1F9773D-3B8B-F1EA-C255-990BA2A8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17888B-A53E-F57E-F2F8-59E98D42A4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048141" y="1966193"/>
            <a:ext cx="2016224" cy="598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893F0C1-35F3-8194-5DDB-A9F8B38CA18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064365" y="1966193"/>
            <a:ext cx="2318009" cy="502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62A5B95-D753-FE55-5EC6-B2F874EC72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42014" y="3237656"/>
            <a:ext cx="3240360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7196D7-96E0-6CD4-BACB-7B434E1290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048141" y="3334345"/>
            <a:ext cx="1093873" cy="14628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F3C0F3-0592-801F-DA86-D088E3D878C4}"/>
                  </a:ext>
                </a:extLst>
              </p:cNvPr>
              <p:cNvSpPr txBox="1"/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F3C0F3-0592-801F-DA86-D088E3D87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0878908-B4BA-6027-C357-E73C625E5B9A}"/>
                  </a:ext>
                </a:extLst>
              </p:cNvPr>
              <p:cNvSpPr txBox="1"/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0878908-B4BA-6027-C357-E73C625E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4E7F108-33C4-42DE-BCB3-50E0E526CA54}"/>
                  </a:ext>
                </a:extLst>
              </p:cNvPr>
              <p:cNvSpPr txBox="1"/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4E7F108-33C4-42DE-BCB3-50E0E526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7867B22-8EB9-81EE-BA9B-FAF7AFD1AC2F}"/>
                  </a:ext>
                </a:extLst>
              </p:cNvPr>
              <p:cNvSpPr txBox="1"/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7867B22-8EB9-81EE-BA9B-FAF7AFD1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8DF1863-D4C1-7CF5-EA91-08070FB2704D}"/>
                  </a:ext>
                </a:extLst>
              </p:cNvPr>
              <p:cNvSpPr txBox="1"/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8DF1863-D4C1-7CF5-EA91-08070FB2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E6C5C16-CBB7-94FF-830B-B6B65FEF98DE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6382374" y="3237656"/>
            <a:ext cx="813762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F067703-938E-ED81-9B40-65BF1B9D3850}"/>
                  </a:ext>
                </a:extLst>
              </p:cNvPr>
              <p:cNvSpPr txBox="1"/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F067703-938E-ED81-9B40-65BF1B9D3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EEB50E-7AF5-2474-38C7-55D8D6E93403}"/>
              </a:ext>
            </a:extLst>
          </p:cNvPr>
          <p:cNvSpPr txBox="1"/>
          <p:nvPr/>
        </p:nvSpPr>
        <p:spPr>
          <a:xfrm>
            <a:off x="755576" y="602128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共役な量＝ルジャンドル変換で互いに変換する量</a:t>
            </a:r>
            <a:endParaRPr kumimoji="1" lang="ja-JP" altLang="en-US" sz="240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FA121DAB-1292-1CA9-9109-DAD2DF6EB610}"/>
              </a:ext>
            </a:extLst>
          </p:cNvPr>
          <p:cNvSpPr/>
          <p:nvPr/>
        </p:nvSpPr>
        <p:spPr>
          <a:xfrm>
            <a:off x="1619672" y="3933056"/>
            <a:ext cx="504056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2761A366-14E7-4D64-131A-2EEF28DDC92E}"/>
              </a:ext>
            </a:extLst>
          </p:cNvPr>
          <p:cNvCxnSpPr>
            <a:stCxn id="43" idx="2"/>
            <a:endCxn id="40" idx="1"/>
          </p:cNvCxnSpPr>
          <p:nvPr/>
        </p:nvCxnSpPr>
        <p:spPr>
          <a:xfrm rot="5400000">
            <a:off x="370130" y="4750550"/>
            <a:ext cx="1887017" cy="1116124"/>
          </a:xfrm>
          <a:prstGeom prst="bentConnector4">
            <a:avLst>
              <a:gd name="adj1" fmla="val 43884"/>
              <a:gd name="adj2" fmla="val 12048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2C5E61-A4F9-3F26-116F-3A376B69F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0AC1C9-1D71-541F-9249-49F4A1DDF185}"/>
              </a:ext>
            </a:extLst>
          </p:cNvPr>
          <p:cNvSpPr txBox="1"/>
          <p:nvPr/>
        </p:nvSpPr>
        <p:spPr>
          <a:xfrm>
            <a:off x="1327430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55666F-D2CA-865E-9D41-B76A6134071D}"/>
              </a:ext>
            </a:extLst>
          </p:cNvPr>
          <p:cNvSpPr txBox="1"/>
          <p:nvPr/>
        </p:nvSpPr>
        <p:spPr>
          <a:xfrm>
            <a:off x="5531138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A1F1C5-8F50-AA2B-297E-CB1A758134D0}"/>
                  </a:ext>
                </a:extLst>
              </p:cNvPr>
              <p:cNvSpPr txBox="1"/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A1F1C5-8F50-AA2B-297E-CB1A7581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blipFill>
                <a:blip r:embed="rId2"/>
                <a:stretch>
                  <a:fillRect l="-13420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A58BFD-8DD0-3466-AB58-B59CAA3FA0CF}"/>
                  </a:ext>
                </a:extLst>
              </p:cNvPr>
              <p:cNvSpPr txBox="1"/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圧力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8A58BFD-8DD0-3466-AB58-B59CAA3F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blipFill>
                <a:blip r:embed="rId3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112191-0FEB-4675-E773-EBE21BA7CE69}"/>
              </a:ext>
            </a:extLst>
          </p:cNvPr>
          <p:cNvSpPr txBox="1"/>
          <p:nvPr/>
        </p:nvSpPr>
        <p:spPr>
          <a:xfrm>
            <a:off x="251520" y="119675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かけたらエネルギーになる量をお互いに共役と呼ぶ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E64D2F-7DAC-D79B-7BED-957B6B0EA455}"/>
                  </a:ext>
                </a:extLst>
              </p:cNvPr>
              <p:cNvSpPr txBox="1"/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>
                    <a:solidFill>
                      <a:srgbClr val="FF0000"/>
                    </a:solidFill>
                  </a:rPr>
                  <a:t>温度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ja-JP" altLang="en-US" sz="3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3E64D2F-7DAC-D79B-7BED-957B6B0E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blipFill>
                <a:blip r:embed="rId4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34A8A7-EB06-3288-D6B5-E22A47ED3E6B}"/>
                  </a:ext>
                </a:extLst>
              </p:cNvPr>
              <p:cNvSpPr txBox="1"/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>
                    <a:solidFill>
                      <a:srgbClr val="FF0000"/>
                    </a:solidFill>
                  </a:rPr>
                  <a:t>エントロピー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sz="3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34A8A7-EB06-3288-D6B5-E22A47ED3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blipFill>
                <a:blip r:embed="rId5"/>
                <a:stretch>
                  <a:fillRect l="-5607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102BB3-A6D9-50A9-FF16-A3E4AE0106CB}"/>
                  </a:ext>
                </a:extLst>
              </p:cNvPr>
              <p:cNvSpPr txBox="1"/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/>
                  <a:t>物質量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102BB3-A6D9-50A9-FF16-A3E4AE0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blipFill>
                <a:blip r:embed="rId6"/>
                <a:stretch>
                  <a:fillRect l="-9524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A82D58-73FB-952F-42B5-BCD8A5843BD2}"/>
                  </a:ext>
                </a:extLst>
              </p:cNvPr>
              <p:cNvSpPr txBox="1"/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化学ポテンシャル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A82D58-73FB-952F-42B5-BCD8A584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blipFill>
                <a:blip r:embed="rId7"/>
                <a:stretch>
                  <a:fillRect l="-4526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BCCB09-8B18-A476-197B-D8C91EC61ECA}"/>
              </a:ext>
            </a:extLst>
          </p:cNvPr>
          <p:cNvSpPr txBox="1"/>
          <p:nvPr/>
        </p:nvSpPr>
        <p:spPr>
          <a:xfrm>
            <a:off x="251520" y="609329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示量変数と示強変数、どちらが「基本的な量」だろうか？</a:t>
            </a:r>
          </a:p>
        </p:txBody>
      </p:sp>
    </p:spTree>
    <p:extLst>
      <p:ext uri="{BB962C8B-B14F-4D97-AF65-F5344CB8AC3E}">
        <p14:creationId xmlns:p14="http://schemas.microsoft.com/office/powerpoint/2010/main" val="199921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21FBE89-6F78-84F8-42E5-F71C9F222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変数と観測量</a:t>
            </a:r>
            <a:r>
              <a:rPr lang="ja-JP" altLang="en-US"/>
              <a:t>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28DD81-D0ED-81F8-1E8C-1BBDFF3500D3}"/>
              </a:ext>
            </a:extLst>
          </p:cNvPr>
          <p:cNvSpPr txBox="1"/>
          <p:nvPr/>
        </p:nvSpPr>
        <p:spPr>
          <a:xfrm>
            <a:off x="395536" y="1340768"/>
            <a:ext cx="7749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 priori</a:t>
            </a:r>
            <a:r>
              <a:rPr kumimoji="1" lang="ja-JP" altLang="en-US" sz="2800"/>
              <a:t>な量とは、我々が未定義で使う量のこと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241DF-7DB2-4F7F-526D-1E001C67669B}"/>
              </a:ext>
            </a:extLst>
          </p:cNvPr>
          <p:cNvSpPr txBox="1"/>
          <p:nvPr/>
        </p:nvSpPr>
        <p:spPr>
          <a:xfrm>
            <a:off x="827584" y="2060848"/>
            <a:ext cx="7749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熱力学では、共役な量のどちらかが</a:t>
            </a:r>
            <a:r>
              <a:rPr kumimoji="1" lang="en-US" altLang="ja-JP" sz="2800"/>
              <a:t>a priori</a:t>
            </a:r>
            <a:r>
              <a:rPr kumimoji="1" lang="ja-JP" altLang="en-US" sz="2800"/>
              <a:t>な量</a:t>
            </a:r>
            <a:endParaRPr kumimoji="1" lang="en-US" altLang="ja-JP" sz="2800"/>
          </a:p>
          <a:p>
            <a:r>
              <a:rPr kumimoji="1" lang="ja-JP" altLang="en-US" sz="2800"/>
              <a:t>数値計算では、支配方程式に含まれる変数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FB7074-E15E-B4FD-8BB6-6E81C54E3DC4}"/>
              </a:ext>
            </a:extLst>
          </p:cNvPr>
          <p:cNvSpPr txBox="1"/>
          <p:nvPr/>
        </p:nvSpPr>
        <p:spPr>
          <a:xfrm>
            <a:off x="425097" y="3501008"/>
            <a:ext cx="8467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それ以外の物理量は全て</a:t>
            </a:r>
            <a:r>
              <a:rPr kumimoji="1" lang="en-US" altLang="ja-JP" sz="2800"/>
              <a:t>a priori</a:t>
            </a:r>
            <a:r>
              <a:rPr kumimoji="1" lang="ja-JP" altLang="en-US" sz="2800"/>
              <a:t>な量から定義される</a:t>
            </a:r>
          </a:p>
        </p:txBody>
      </p:sp>
    </p:spTree>
    <p:extLst>
      <p:ext uri="{BB962C8B-B14F-4D97-AF65-F5344CB8AC3E}">
        <p14:creationId xmlns:p14="http://schemas.microsoft.com/office/powerpoint/2010/main" val="17145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分子動力学法における温度や圧力の定義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温度や圧力制御アルゴリズム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物理量の定義と制御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分子動力学法における温度や圧力の定義は非自明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温度とは？圧力とは？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75EF1A-B5AA-4738-97B8-744B1F7AB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温度とは何か</a:t>
            </a:r>
            <a:endParaRPr kumimoji="1" lang="ja-JP" altLang="en-US" dirty="0"/>
          </a:p>
        </p:txBody>
      </p:sp>
      <p:pic>
        <p:nvPicPr>
          <p:cNvPr id="1026" name="Picture 2" descr="寒気・悪寒のイラスト（女性）">
            <a:extLst>
              <a:ext uri="{FF2B5EF4-FFF2-40B4-BE49-F238E27FC236}">
                <a16:creationId xmlns:a16="http://schemas.microsoft.com/office/drawing/2014/main" id="{D08B16E2-EC45-4DCE-8D92-70DED81C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1736541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お風呂のイラスト「お父さんと息子」">
            <a:extLst>
              <a:ext uri="{FF2B5EF4-FFF2-40B4-BE49-F238E27FC236}">
                <a16:creationId xmlns:a16="http://schemas.microsoft.com/office/drawing/2014/main" id="{DE8CF3A0-36B7-4B7C-AEE2-8330353E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2278098" cy="21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アイロンのイラスト">
            <a:extLst>
              <a:ext uri="{FF2B5EF4-FFF2-40B4-BE49-F238E27FC236}">
                <a16:creationId xmlns:a16="http://schemas.microsoft.com/office/drawing/2014/main" id="{AA970D79-0E6B-4F5E-9187-4E6A07A9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5551567" y="2875899"/>
            <a:ext cx="1369121" cy="6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やけどのイラスト（女性）">
            <a:extLst>
              <a:ext uri="{FF2B5EF4-FFF2-40B4-BE49-F238E27FC236}">
                <a16:creationId xmlns:a16="http://schemas.microsoft.com/office/drawing/2014/main" id="{E91FE0BF-FFE4-4454-A999-B1E3548F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32856"/>
            <a:ext cx="1751383" cy="16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CE10AE-558C-4E39-938E-9E8AD39A884F}"/>
              </a:ext>
            </a:extLst>
          </p:cNvPr>
          <p:cNvSpPr txBox="1"/>
          <p:nvPr/>
        </p:nvSpPr>
        <p:spPr>
          <a:xfrm>
            <a:off x="655692" y="11247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肌寒い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6359A-284A-4AD2-9963-23D02AB91902}"/>
              </a:ext>
            </a:extLst>
          </p:cNvPr>
          <p:cNvSpPr txBox="1"/>
          <p:nvPr/>
        </p:nvSpPr>
        <p:spPr>
          <a:xfrm>
            <a:off x="2987824" y="11671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お風呂がぬるい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F44244-2482-4578-97ED-AD78A21DDB37}"/>
              </a:ext>
            </a:extLst>
          </p:cNvPr>
          <p:cNvSpPr txBox="1"/>
          <p:nvPr/>
        </p:nvSpPr>
        <p:spPr>
          <a:xfrm>
            <a:off x="6012160" y="11967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アイロンが熱い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F17954-A333-4BFE-9680-A422C5D1C4F9}"/>
              </a:ext>
            </a:extLst>
          </p:cNvPr>
          <p:cNvSpPr txBox="1"/>
          <p:nvPr/>
        </p:nvSpPr>
        <p:spPr>
          <a:xfrm>
            <a:off x="323528" y="4293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気体の温度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0DC60D-FBF9-412B-9FC9-3617BAF7265F}"/>
              </a:ext>
            </a:extLst>
          </p:cNvPr>
          <p:cNvSpPr txBox="1"/>
          <p:nvPr/>
        </p:nvSpPr>
        <p:spPr>
          <a:xfrm>
            <a:off x="3347864" y="4293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液体の温度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B7D6C3-CDE9-4AF3-9346-09FEB3B3BC63}"/>
              </a:ext>
            </a:extLst>
          </p:cNvPr>
          <p:cNvSpPr txBox="1"/>
          <p:nvPr/>
        </p:nvSpPr>
        <p:spPr>
          <a:xfrm>
            <a:off x="6372200" y="4293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固体</a:t>
            </a:r>
            <a:r>
              <a:rPr lang="ja-JP" altLang="en-US" sz="2400" dirty="0"/>
              <a:t>の温度</a:t>
            </a:r>
            <a:endParaRPr kumimoji="1" lang="ja-JP" altLang="en-US" sz="2400" dirty="0"/>
          </a:p>
        </p:txBody>
      </p:sp>
      <p:pic>
        <p:nvPicPr>
          <p:cNvPr id="1034" name="Picture 10" descr="いろいろな温度の温度計のイラスト3">
            <a:extLst>
              <a:ext uri="{FF2B5EF4-FFF2-40B4-BE49-F238E27FC236}">
                <a16:creationId xmlns:a16="http://schemas.microsoft.com/office/drawing/2014/main" id="{84CD56DF-750A-4B0B-9ABF-540A3DF5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663461" y="5028657"/>
            <a:ext cx="769540" cy="15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E3348F-FB26-4B8A-B9E6-6CF6BA968E67}"/>
              </a:ext>
            </a:extLst>
          </p:cNvPr>
          <p:cNvSpPr txBox="1"/>
          <p:nvPr/>
        </p:nvSpPr>
        <p:spPr>
          <a:xfrm>
            <a:off x="169168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これら全てに共通する「温度」とはなんだろう？</a:t>
            </a:r>
            <a:endParaRPr kumimoji="1" lang="en-US" altLang="ja-JP" sz="2400" dirty="0"/>
          </a:p>
          <a:p>
            <a:r>
              <a:rPr lang="ja-JP" altLang="en-US" sz="2400" dirty="0"/>
              <a:t>どうやって数値化しているのだろう？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2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ADD5D-A24A-416C-AC18-6D72C2D8B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温度の測り方</a:t>
            </a:r>
            <a:endParaRPr kumimoji="1" lang="ja-JP" altLang="en-US" dirty="0"/>
          </a:p>
        </p:txBody>
      </p:sp>
      <p:pic>
        <p:nvPicPr>
          <p:cNvPr id="3" name="Picture 10" descr="いろいろな温度の温度計のイラスト3">
            <a:extLst>
              <a:ext uri="{FF2B5EF4-FFF2-40B4-BE49-F238E27FC236}">
                <a16:creationId xmlns:a16="http://schemas.microsoft.com/office/drawing/2014/main" id="{3FB3B638-9C3D-474D-92EE-A080DB58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07475" y="996208"/>
            <a:ext cx="769540" cy="15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D2250A-A163-43EC-9CE1-E851D0E63155}"/>
              </a:ext>
            </a:extLst>
          </p:cNvPr>
          <p:cNvSpPr txBox="1"/>
          <p:nvPr/>
        </p:nvSpPr>
        <p:spPr>
          <a:xfrm>
            <a:off x="2300536" y="12687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ガラス温度計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6D15A5-E3F6-4FA8-99C8-B28CFA4FCE03}"/>
              </a:ext>
            </a:extLst>
          </p:cNvPr>
          <p:cNvSpPr txBox="1"/>
          <p:nvPr/>
        </p:nvSpPr>
        <p:spPr>
          <a:xfrm>
            <a:off x="2339752" y="177281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液体の膨張による体積変化</a:t>
            </a:r>
          </a:p>
        </p:txBody>
      </p:sp>
      <p:pic>
        <p:nvPicPr>
          <p:cNvPr id="2050" name="Picture 2" descr="温度計・湿度計のイラスト">
            <a:extLst>
              <a:ext uri="{FF2B5EF4-FFF2-40B4-BE49-F238E27FC236}">
                <a16:creationId xmlns:a16="http://schemas.microsoft.com/office/drawing/2014/main" id="{A57777FE-EB9C-456D-B4DF-44D9DD0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1616968" cy="16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C2AAF-16B0-4E36-8F03-66974A815E4D}"/>
              </a:ext>
            </a:extLst>
          </p:cNvPr>
          <p:cNvSpPr txBox="1"/>
          <p:nvPr/>
        </p:nvSpPr>
        <p:spPr>
          <a:xfrm>
            <a:off x="2444552" y="3068960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温湿度計</a:t>
            </a:r>
            <a:r>
              <a:rPr kumimoji="1" lang="en-US" altLang="ja-JP" sz="2800" dirty="0">
                <a:solidFill>
                  <a:srgbClr val="011893"/>
                </a:solidFill>
              </a:rPr>
              <a:t>(</a:t>
            </a:r>
            <a:r>
              <a:rPr kumimoji="1" lang="ja-JP" altLang="en-US" sz="2800" dirty="0">
                <a:solidFill>
                  <a:srgbClr val="011893"/>
                </a:solidFill>
              </a:rPr>
              <a:t>バイメタル方式</a:t>
            </a:r>
            <a:r>
              <a:rPr kumimoji="1" lang="en-US" altLang="ja-JP" sz="2800" dirty="0">
                <a:solidFill>
                  <a:srgbClr val="011893"/>
                </a:solidFill>
              </a:rPr>
              <a:t>)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5CD837-A943-49CA-9484-D6203E27413E}"/>
              </a:ext>
            </a:extLst>
          </p:cNvPr>
          <p:cNvSpPr txBox="1"/>
          <p:nvPr/>
        </p:nvSpPr>
        <p:spPr>
          <a:xfrm>
            <a:off x="2483768" y="3573016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熱膨張率の異なる</a:t>
            </a:r>
            <a:r>
              <a:rPr lang="ja-JP" altLang="en-US" sz="2800" dirty="0"/>
              <a:t>金属を貼り合わせたもの</a:t>
            </a:r>
            <a:endParaRPr kumimoji="1" lang="ja-JP" altLang="en-US" sz="2800" dirty="0"/>
          </a:p>
        </p:txBody>
      </p:sp>
      <p:pic>
        <p:nvPicPr>
          <p:cNvPr id="2054" name="Picture 6" descr="体温計のイラスト">
            <a:extLst>
              <a:ext uri="{FF2B5EF4-FFF2-40B4-BE49-F238E27FC236}">
                <a16:creationId xmlns:a16="http://schemas.microsoft.com/office/drawing/2014/main" id="{0656F5E7-AAD7-4013-B854-90F0742C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1688976" cy="16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64BC5-0C25-4035-B9D7-E582989508B5}"/>
              </a:ext>
            </a:extLst>
          </p:cNvPr>
          <p:cNvSpPr txBox="1"/>
          <p:nvPr/>
        </p:nvSpPr>
        <p:spPr>
          <a:xfrm>
            <a:off x="2516560" y="5013176"/>
            <a:ext cx="54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デジタル体温計</a:t>
            </a:r>
            <a:r>
              <a:rPr lang="en-US" altLang="ja-JP" sz="2800" dirty="0">
                <a:solidFill>
                  <a:srgbClr val="011893"/>
                </a:solidFill>
              </a:rPr>
              <a:t>(</a:t>
            </a:r>
            <a:r>
              <a:rPr lang="ja-JP" altLang="en-US" sz="2800" dirty="0">
                <a:solidFill>
                  <a:srgbClr val="011893"/>
                </a:solidFill>
              </a:rPr>
              <a:t>サーミスタ方式</a:t>
            </a:r>
            <a:r>
              <a:rPr lang="en-US" altLang="ja-JP" sz="2800" dirty="0">
                <a:solidFill>
                  <a:srgbClr val="011893"/>
                </a:solidFill>
              </a:rPr>
              <a:t>)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BEFBA8-ED5D-4BBE-BEEE-6E7C711D083E}"/>
              </a:ext>
            </a:extLst>
          </p:cNvPr>
          <p:cNvSpPr txBox="1"/>
          <p:nvPr/>
        </p:nvSpPr>
        <p:spPr>
          <a:xfrm>
            <a:off x="2555776" y="551723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温度により抵抗が変わる物質を利用</a:t>
            </a:r>
          </a:p>
        </p:txBody>
      </p:sp>
    </p:spTree>
    <p:extLst>
      <p:ext uri="{BB962C8B-B14F-4D97-AF65-F5344CB8AC3E}">
        <p14:creationId xmlns:p14="http://schemas.microsoft.com/office/powerpoint/2010/main" val="17534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BA72D-A6F4-492D-AE27-E7E55DEA5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温度の測り方</a:t>
            </a:r>
          </a:p>
        </p:txBody>
      </p:sp>
      <p:pic>
        <p:nvPicPr>
          <p:cNvPr id="3074" name="Picture 2" descr="黒いケーブルのイラスト">
            <a:extLst>
              <a:ext uri="{FF2B5EF4-FFF2-40B4-BE49-F238E27FC236}">
                <a16:creationId xmlns:a16="http://schemas.microsoft.com/office/drawing/2014/main" id="{642E06D1-22F1-45FD-AAA8-8750D8CF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19343" cy="20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A9C775-6E42-40A5-B4EF-D637EE2D27BE}"/>
              </a:ext>
            </a:extLst>
          </p:cNvPr>
          <p:cNvSpPr txBox="1"/>
          <p:nvPr/>
        </p:nvSpPr>
        <p:spPr>
          <a:xfrm>
            <a:off x="2771800" y="13407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熱電対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354C7-210F-422A-B7C0-DA735D5919F9}"/>
              </a:ext>
            </a:extLst>
          </p:cNvPr>
          <p:cNvSpPr txBox="1"/>
          <p:nvPr/>
        </p:nvSpPr>
        <p:spPr>
          <a:xfrm>
            <a:off x="2771800" y="1844824"/>
            <a:ext cx="561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二種類の金属の熱電能の差を起電力に変える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ゼーベック効果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3076" name="Picture 4" descr="赤外線温度計のイラスト">
            <a:extLst>
              <a:ext uri="{FF2B5EF4-FFF2-40B4-BE49-F238E27FC236}">
                <a16:creationId xmlns:a16="http://schemas.microsoft.com/office/drawing/2014/main" id="{48957A1C-BB62-417E-932B-EBA2538D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7DEBBA-C6E5-43C4-9D99-12F20057A2CD}"/>
              </a:ext>
            </a:extLst>
          </p:cNvPr>
          <p:cNvSpPr txBox="1"/>
          <p:nvPr/>
        </p:nvSpPr>
        <p:spPr>
          <a:xfrm>
            <a:off x="2843808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赤外線温度計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B94176-ECE3-4067-BEFF-ABDD00E2F8EC}"/>
              </a:ext>
            </a:extLst>
          </p:cNvPr>
          <p:cNvSpPr txBox="1"/>
          <p:nvPr/>
        </p:nvSpPr>
        <p:spPr>
          <a:xfrm>
            <a:off x="2843808" y="3645024"/>
            <a:ext cx="561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物体から放出される赤外線のエネルギーを測定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CEBF09-CD87-4D23-95F2-EF2B4E4663FC}"/>
              </a:ext>
            </a:extLst>
          </p:cNvPr>
          <p:cNvSpPr txBox="1"/>
          <p:nvPr/>
        </p:nvSpPr>
        <p:spPr>
          <a:xfrm>
            <a:off x="179512" y="5085184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これら全ては、現実物質の温度変化に対する性質の変化を利用</a:t>
            </a:r>
            <a:endParaRPr lang="en-US" altLang="ja-JP" sz="2400" dirty="0"/>
          </a:p>
          <a:p>
            <a:r>
              <a:rPr kumimoji="1" lang="ja-JP" altLang="en-US" sz="2400" dirty="0"/>
              <a:t>基準となる温度を使って較正する必要がある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394B7D2-FB4A-49D4-9AA5-C9B9A3EAE8B6}"/>
              </a:ext>
            </a:extLst>
          </p:cNvPr>
          <p:cNvSpPr/>
          <p:nvPr/>
        </p:nvSpPr>
        <p:spPr>
          <a:xfrm>
            <a:off x="323528" y="616530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890956-03B7-4C73-9C79-A8157754670F}"/>
              </a:ext>
            </a:extLst>
          </p:cNvPr>
          <p:cNvSpPr txBox="1"/>
          <p:nvPr/>
        </p:nvSpPr>
        <p:spPr>
          <a:xfrm>
            <a:off x="1475656" y="616530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そもそも温度とは？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71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08F968-A80C-F382-4386-5E436CB40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変数と観測量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02D26D-D18A-B70E-2897-DE02C5F9FDE4}"/>
              </a:ext>
            </a:extLst>
          </p:cNvPr>
          <p:cNvSpPr txBox="1"/>
          <p:nvPr/>
        </p:nvSpPr>
        <p:spPr>
          <a:xfrm>
            <a:off x="251520" y="1268760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変数</a:t>
            </a:r>
            <a:r>
              <a:rPr lang="en-US" altLang="ja-JP" sz="3200">
                <a:solidFill>
                  <a:srgbClr val="011893"/>
                </a:solidFill>
              </a:rPr>
              <a:t>(Variable)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F13417-84AA-BCE6-C0D3-9722E5800831}"/>
              </a:ext>
            </a:extLst>
          </p:cNvPr>
          <p:cNvSpPr txBox="1"/>
          <p:nvPr/>
        </p:nvSpPr>
        <p:spPr>
          <a:xfrm>
            <a:off x="827584" y="1988840"/>
            <a:ext cx="5540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我々が</a:t>
            </a:r>
            <a:r>
              <a:rPr lang="en-US" altLang="ja-JP" sz="3200"/>
              <a:t>a priori</a:t>
            </a:r>
            <a:r>
              <a:rPr lang="ja-JP" altLang="en-US" sz="3200"/>
              <a:t>に認める物理量</a:t>
            </a:r>
            <a:endParaRPr lang="en-US" altLang="ja-JP" sz="3200"/>
          </a:p>
          <a:p>
            <a:r>
              <a:rPr kumimoji="1" lang="ja-JP" altLang="en-US" sz="3200"/>
              <a:t>支配方程式に直接でてくる量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700BD8-9BB7-F8FA-31EE-A5A9416E4BC0}"/>
              </a:ext>
            </a:extLst>
          </p:cNvPr>
          <p:cNvSpPr txBox="1"/>
          <p:nvPr/>
        </p:nvSpPr>
        <p:spPr>
          <a:xfrm>
            <a:off x="179512" y="3276273"/>
            <a:ext cx="378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観測量</a:t>
            </a:r>
            <a:r>
              <a:rPr lang="en-US" altLang="ja-JP" sz="3200">
                <a:solidFill>
                  <a:srgbClr val="011893"/>
                </a:solidFill>
              </a:rPr>
              <a:t>(Observable)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69BBA-BDEB-124F-56F2-4415737427B3}"/>
              </a:ext>
            </a:extLst>
          </p:cNvPr>
          <p:cNvSpPr txBox="1"/>
          <p:nvPr/>
        </p:nvSpPr>
        <p:spPr>
          <a:xfrm>
            <a:off x="827584" y="3933056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支配方程式には含まれない量</a:t>
            </a:r>
            <a:endParaRPr kumimoji="1" lang="en-US" altLang="ja-JP" sz="3200"/>
          </a:p>
          <a:p>
            <a:r>
              <a:rPr kumimoji="1" lang="ja-JP" altLang="en-US" sz="3200"/>
              <a:t>変数から導かれる量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BD8CCB-4C0E-BEAF-79DB-20DBBC0110A0}"/>
              </a:ext>
            </a:extLst>
          </p:cNvPr>
          <p:cNvSpPr txBox="1"/>
          <p:nvPr/>
        </p:nvSpPr>
        <p:spPr>
          <a:xfrm>
            <a:off x="323528" y="544522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何が変数で何が観測量かは支配方程式により異なる</a:t>
            </a:r>
          </a:p>
        </p:txBody>
      </p:sp>
    </p:spTree>
    <p:extLst>
      <p:ext uri="{BB962C8B-B14F-4D97-AF65-F5344CB8AC3E}">
        <p14:creationId xmlns:p14="http://schemas.microsoft.com/office/powerpoint/2010/main" val="9475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74A420-992E-70D0-5340-2E6EBB408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変数と観測量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FDD895-B010-559D-3647-88923FF9AC8B}"/>
              </a:ext>
            </a:extLst>
          </p:cNvPr>
          <p:cNvSpPr txBox="1"/>
          <p:nvPr/>
        </p:nvSpPr>
        <p:spPr>
          <a:xfrm>
            <a:off x="395536" y="126876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熱伝導方程式</a:t>
            </a:r>
            <a:endParaRPr kumimoji="1"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BDE375-4931-FCD5-DF31-186278447288}"/>
                  </a:ext>
                </a:extLst>
              </p:cNvPr>
              <p:cNvSpPr txBox="1"/>
              <p:nvPr/>
            </p:nvSpPr>
            <p:spPr>
              <a:xfrm>
                <a:off x="3059832" y="1988840"/>
                <a:ext cx="2570384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𝜅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3BDE375-4931-FCD5-DF31-186278447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988840"/>
                <a:ext cx="2570384" cy="1203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3AF859-B5AF-45B7-AEF1-6EA90B23691A}"/>
                  </a:ext>
                </a:extLst>
              </p:cNvPr>
              <p:cNvSpPr txBox="1"/>
              <p:nvPr/>
            </p:nvSpPr>
            <p:spPr>
              <a:xfrm>
                <a:off x="251520" y="3645024"/>
                <a:ext cx="85689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位置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ja-JP" altLang="en-US" sz="2800"/>
                  <a:t>時刻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800"/>
                  <a:t>、温度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は全て</a:t>
                </a:r>
                <a:r>
                  <a:rPr lang="ja-JP" altLang="en-US" sz="2800">
                    <a:solidFill>
                      <a:srgbClr val="FF0000"/>
                    </a:solidFill>
                  </a:rPr>
                  <a:t>変数</a:t>
                </a:r>
                <a:r>
                  <a:rPr lang="en-US" altLang="ja-JP" sz="2800">
                    <a:solidFill>
                      <a:srgbClr val="FF0000"/>
                    </a:solidFill>
                  </a:rPr>
                  <a:t>(variable)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3AF859-B5AF-45B7-AEF1-6EA90B236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45024"/>
                <a:ext cx="8568952" cy="523220"/>
              </a:xfrm>
              <a:prstGeom prst="rect">
                <a:avLst/>
              </a:prstGeom>
              <a:blipFill>
                <a:blip r:embed="rId3"/>
                <a:stretch>
                  <a:fillRect l="-1422" t="-16279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B08163-694A-6AFB-F241-92BD305993E8}"/>
              </a:ext>
            </a:extLst>
          </p:cNvPr>
          <p:cNvSpPr txBox="1"/>
          <p:nvPr/>
        </p:nvSpPr>
        <p:spPr>
          <a:xfrm>
            <a:off x="251520" y="4653136"/>
            <a:ext cx="8568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この支配方程式を認めた時点で「この世界には温度というものがあり、この方程式に従う」と宣言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52358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B00E66-0840-E595-0FA2-4B894B0FE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変数と観測量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F5BEF5-633A-E28D-17C9-77DA3F38541C}"/>
              </a:ext>
            </a:extLst>
          </p:cNvPr>
          <p:cNvSpPr txBox="1"/>
          <p:nvPr/>
        </p:nvSpPr>
        <p:spPr>
          <a:xfrm>
            <a:off x="251520" y="1268760"/>
            <a:ext cx="741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ナビエ・ストークス方程式</a:t>
            </a:r>
            <a:r>
              <a:rPr kumimoji="1" lang="en-US" altLang="ja-JP" sz="3600"/>
              <a:t>(</a:t>
            </a:r>
            <a:r>
              <a:rPr kumimoji="1" lang="ja-JP" altLang="en-US" sz="3600"/>
              <a:t>非圧縮</a:t>
            </a:r>
            <a:r>
              <a:rPr kumimoji="1" lang="en-US" altLang="ja-JP" sz="3600"/>
              <a:t>)</a:t>
            </a:r>
            <a:endParaRPr kumimoji="1"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975BF0-6A0C-3C9A-025D-A6FC0093C886}"/>
                  </a:ext>
                </a:extLst>
              </p:cNvPr>
              <p:cNvSpPr txBox="1"/>
              <p:nvPr/>
            </p:nvSpPr>
            <p:spPr>
              <a:xfrm>
                <a:off x="1331640" y="2132856"/>
                <a:ext cx="5300554" cy="1015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975BF0-6A0C-3C9A-025D-A6FC0093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132856"/>
                <a:ext cx="5300554" cy="1015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6CB238D-BD41-F070-EBDD-00C659FB3646}"/>
                  </a:ext>
                </a:extLst>
              </p:cNvPr>
              <p:cNvSpPr txBox="1"/>
              <p:nvPr/>
            </p:nvSpPr>
            <p:spPr>
              <a:xfrm>
                <a:off x="323528" y="3429000"/>
                <a:ext cx="5715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速度場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ja-JP" altLang="en-US" sz="2800"/>
                  <a:t>と圧力場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800"/>
                  <a:t>が</a:t>
                </a:r>
                <a:r>
                  <a:rPr kumimoji="1" lang="ja-JP" altLang="en-US" sz="2800">
                    <a:solidFill>
                      <a:srgbClr val="FF0000"/>
                    </a:solidFill>
                  </a:rPr>
                  <a:t>変数</a:t>
                </a:r>
                <a:r>
                  <a:rPr kumimoji="1" lang="en-US" altLang="ja-JP" sz="2800">
                    <a:solidFill>
                      <a:srgbClr val="FF0000"/>
                    </a:solidFill>
                  </a:rPr>
                  <a:t>(variable)</a:t>
                </a:r>
                <a:endParaRPr kumimoji="1" lang="ja-JP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6CB238D-BD41-F070-EBDD-00C659FB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5715091" cy="523220"/>
              </a:xfrm>
              <a:prstGeom prst="rect">
                <a:avLst/>
              </a:prstGeom>
              <a:blipFill>
                <a:blip r:embed="rId3"/>
                <a:stretch>
                  <a:fillRect l="-2132" t="-16471" r="-640" b="-3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074DEF-8EEE-58E4-FE1C-454D737F7ADA}"/>
              </a:ext>
            </a:extLst>
          </p:cNvPr>
          <p:cNvSpPr txBox="1"/>
          <p:nvPr/>
        </p:nvSpPr>
        <p:spPr>
          <a:xfrm>
            <a:off x="323528" y="429309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この支配方程式を認めた時点で、圧力という量の存在を認めている。</a:t>
            </a:r>
            <a:endParaRPr kumimoji="1" lang="ja-JP" altLang="en-US" sz="280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9F3D141-DFE5-372D-ED12-0FB98565F734}"/>
              </a:ext>
            </a:extLst>
          </p:cNvPr>
          <p:cNvSpPr/>
          <p:nvPr/>
        </p:nvSpPr>
        <p:spPr>
          <a:xfrm>
            <a:off x="683568" y="573325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CA1F0-49DD-D30E-F5E4-BFF4038CC960}"/>
              </a:ext>
            </a:extLst>
          </p:cNvPr>
          <p:cNvSpPr txBox="1"/>
          <p:nvPr/>
        </p:nvSpPr>
        <p:spPr>
          <a:xfrm>
            <a:off x="1403648" y="573325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「圧力とは何か？」という問いが意味をもたない</a:t>
            </a:r>
          </a:p>
        </p:txBody>
      </p:sp>
    </p:spTree>
    <p:extLst>
      <p:ext uri="{BB962C8B-B14F-4D97-AF65-F5344CB8AC3E}">
        <p14:creationId xmlns:p14="http://schemas.microsoft.com/office/powerpoint/2010/main" val="39624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7E27C4-965A-426E-5A1F-05AE3FA8F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変数と観測量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61984B-B0DE-AAA3-77F8-C17B29D2C8AF}"/>
              </a:ext>
            </a:extLst>
          </p:cNvPr>
          <p:cNvSpPr txBox="1"/>
          <p:nvPr/>
        </p:nvSpPr>
        <p:spPr>
          <a:xfrm>
            <a:off x="395536" y="126876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ハミルトンの運動方程式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58AEB3-10C1-DA8C-AE93-D9EB42104122}"/>
                  </a:ext>
                </a:extLst>
              </p:cNvPr>
              <p:cNvSpPr txBox="1"/>
              <p:nvPr/>
            </p:nvSpPr>
            <p:spPr>
              <a:xfrm>
                <a:off x="1187624" y="2132856"/>
                <a:ext cx="2716385" cy="1239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58AEB3-10C1-DA8C-AE93-D9EB421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132856"/>
                <a:ext cx="2716385" cy="1239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FCCFE0-68BC-CF6F-FA74-A7C95260AB33}"/>
                  </a:ext>
                </a:extLst>
              </p:cNvPr>
              <p:cNvSpPr txBox="1"/>
              <p:nvPr/>
            </p:nvSpPr>
            <p:spPr>
              <a:xfrm>
                <a:off x="4788024" y="2132856"/>
                <a:ext cx="2290819" cy="1239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FCCFE0-68BC-CF6F-FA74-A7C95260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32856"/>
                <a:ext cx="2290819" cy="1239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E4DA20-3851-3B02-BC7B-7C8CDAAF3039}"/>
                  </a:ext>
                </a:extLst>
              </p:cNvPr>
              <p:cNvSpPr txBox="1"/>
              <p:nvPr/>
            </p:nvSpPr>
            <p:spPr>
              <a:xfrm>
                <a:off x="467544" y="3717032"/>
                <a:ext cx="7940315" cy="524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エネルギー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ja-JP" altLang="en-US" sz="2800"/>
                  <a:t>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800"/>
                  <a:t>、運動量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800">
                    <a:solidFill>
                      <a:srgbClr val="FF0000"/>
                    </a:solidFill>
                  </a:rPr>
                  <a:t>変数</a:t>
                </a:r>
                <a:r>
                  <a:rPr kumimoji="1" lang="en-US" altLang="ja-JP" sz="2800">
                    <a:solidFill>
                      <a:srgbClr val="FF0000"/>
                    </a:solidFill>
                  </a:rPr>
                  <a:t>(variable)</a:t>
                </a:r>
                <a:endParaRPr kumimoji="1" lang="ja-JP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E4DA20-3851-3B02-BC7B-7C8CDAAF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17032"/>
                <a:ext cx="7940315" cy="524824"/>
              </a:xfrm>
              <a:prstGeom prst="rect">
                <a:avLst/>
              </a:prstGeom>
              <a:blipFill>
                <a:blip r:embed="rId4"/>
                <a:stretch>
                  <a:fillRect l="-1613" t="-15116" r="-23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477B20-1249-99EC-2B1A-B833F29842D7}"/>
                  </a:ext>
                </a:extLst>
              </p:cNvPr>
              <p:cNvSpPr txBox="1"/>
              <p:nvPr/>
            </p:nvSpPr>
            <p:spPr>
              <a:xfrm>
                <a:off x="582871" y="4345940"/>
                <a:ext cx="6581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温度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や</m:t>
                    </m:r>
                  </m:oMath>
                </a14:m>
                <a:r>
                  <a:rPr kumimoji="1" lang="ja-JP" altLang="en-US" sz="2800"/>
                  <a:t>圧力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800"/>
                  <a:t>は全て</a:t>
                </a:r>
                <a:r>
                  <a:rPr kumimoji="1" lang="ja-JP" altLang="en-US" sz="2800">
                    <a:solidFill>
                      <a:srgbClr val="FF0000"/>
                    </a:solidFill>
                  </a:rPr>
                  <a:t>観測量</a:t>
                </a:r>
                <a:r>
                  <a:rPr kumimoji="1" lang="en-US" altLang="ja-JP" sz="2800">
                    <a:solidFill>
                      <a:srgbClr val="FF0000"/>
                    </a:solidFill>
                  </a:rPr>
                  <a:t>(observable</a:t>
                </a:r>
                <a:r>
                  <a:rPr kumimoji="1" lang="en-US" altLang="ja-JP" sz="2800"/>
                  <a:t>)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C477B20-1249-99EC-2B1A-B833F2984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71" y="4345940"/>
                <a:ext cx="6581417" cy="523220"/>
              </a:xfrm>
              <a:prstGeom prst="rect">
                <a:avLst/>
              </a:prstGeom>
              <a:blipFill>
                <a:blip r:embed="rId5"/>
                <a:stretch>
                  <a:fillRect l="-1946" t="-16279" r="-55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38FC1F-2E33-9BBF-0E9A-593728C566A2}"/>
              </a:ext>
            </a:extLst>
          </p:cNvPr>
          <p:cNvSpPr txBox="1"/>
          <p:nvPr/>
        </p:nvSpPr>
        <p:spPr>
          <a:xfrm>
            <a:off x="1572697" y="515719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この世界では、温度や圧力は定義しなければならない</a:t>
            </a:r>
            <a:endParaRPr kumimoji="1" lang="ja-JP" altLang="en-US" sz="24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E43C00A-DEC7-EB5C-A0BA-29716328E17F}"/>
              </a:ext>
            </a:extLst>
          </p:cNvPr>
          <p:cNvSpPr/>
          <p:nvPr/>
        </p:nvSpPr>
        <p:spPr>
          <a:xfrm>
            <a:off x="827584" y="5157192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2789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7269</TotalTime>
  <Words>705</Words>
  <Application>Microsoft Office PowerPoint</Application>
  <PresentationFormat>画面に合わせる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989</cp:revision>
  <dcterms:created xsi:type="dcterms:W3CDTF">2019-01-02T05:23:01Z</dcterms:created>
  <dcterms:modified xsi:type="dcterms:W3CDTF">2022-05-03T17:09:00Z</dcterms:modified>
</cp:coreProperties>
</file>