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8"/>
  </p:notesMasterIdLst>
  <p:sldIdLst>
    <p:sldId id="256" r:id="rId2"/>
    <p:sldId id="339" r:id="rId3"/>
    <p:sldId id="340" r:id="rId4"/>
    <p:sldId id="341" r:id="rId5"/>
    <p:sldId id="342" r:id="rId6"/>
    <p:sldId id="343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3447" autoAdjust="0"/>
  </p:normalViewPr>
  <p:slideViewPr>
    <p:cSldViewPr>
      <p:cViewPr varScale="1">
        <p:scale>
          <a:sx n="59" d="100"/>
          <a:sy n="59" d="100"/>
        </p:scale>
        <p:origin x="14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64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solidFill>
                  <a:srgbClr val="011893"/>
                </a:solidFill>
              </a:rPr>
              <a:t>モンテカルロ法</a:t>
            </a:r>
            <a:r>
              <a:rPr lang="en-US" altLang="ja-JP" sz="3200">
                <a:solidFill>
                  <a:srgbClr val="011893"/>
                </a:solidFill>
              </a:rPr>
              <a:t>(3) </a:t>
            </a:r>
            <a:r>
              <a:rPr lang="ja-JP" altLang="en-US" sz="3200">
                <a:solidFill>
                  <a:srgbClr val="011893"/>
                </a:solidFill>
              </a:rPr>
              <a:t>発展的なアルゴリズム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kumimoji="1" lang="ja-JP" altLang="en-US" sz="2800"/>
              <a:t>モンテカルロサンプリングと分配関数の関係を知る</a:t>
            </a:r>
            <a:endParaRPr kumimoji="1" lang="en-US" altLang="ja-JP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アルゴリズムを工夫することで、効率的なサンプリングができることを知る</a:t>
            </a:r>
            <a:endParaRPr kumimoji="1" lang="en-US" altLang="ja-JP" sz="2800"/>
          </a:p>
          <a:p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モンテカルロ法とは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数値計算では、何かの和や積分の推定値を計算することが多い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和の形を変形することで、異なるアルゴリズムが生まれる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CAA5B64-4887-4812-A6C5-8621F2DDAE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イジング模型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35249D-5154-407E-AE36-D1691BB1F322}"/>
              </a:ext>
            </a:extLst>
          </p:cNvPr>
          <p:cNvSpPr txBox="1"/>
          <p:nvPr/>
        </p:nvSpPr>
        <p:spPr>
          <a:xfrm>
            <a:off x="290294" y="1268760"/>
            <a:ext cx="8443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格子の各点に</a:t>
            </a:r>
            <a:r>
              <a:rPr kumimoji="1" lang="ja-JP" altLang="en-US" sz="3200">
                <a:solidFill>
                  <a:srgbClr val="011893"/>
                </a:solidFill>
              </a:rPr>
              <a:t>スピン</a:t>
            </a:r>
            <a:r>
              <a:rPr kumimoji="1" lang="en-US" altLang="ja-JP" sz="3200"/>
              <a:t>(</a:t>
            </a:r>
            <a:r>
              <a:rPr kumimoji="1" lang="ja-JP" altLang="en-US" sz="3200"/>
              <a:t>小さな磁石</a:t>
            </a:r>
            <a:r>
              <a:rPr kumimoji="1" lang="en-US" altLang="ja-JP" sz="3200"/>
              <a:t>)</a:t>
            </a:r>
            <a:r>
              <a:rPr kumimoji="1" lang="ja-JP" altLang="en-US" sz="3200"/>
              <a:t>がある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スピンは「上」と「下」の状態がある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/>
              <a:t>隣り合うスピンをつなぐ線を</a:t>
            </a:r>
            <a:r>
              <a:rPr lang="ja-JP" altLang="en-US" sz="3200">
                <a:solidFill>
                  <a:srgbClr val="011893"/>
                </a:solidFill>
              </a:rPr>
              <a:t>ボンド</a:t>
            </a:r>
            <a:r>
              <a:rPr lang="ja-JP" altLang="en-US" sz="3200"/>
              <a:t>と呼ぶ</a:t>
            </a:r>
            <a:endParaRPr kumimoji="1" lang="en-US" altLang="ja-JP" sz="3200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FF5B089-DD95-489D-A9D7-B98005CEAA6C}"/>
              </a:ext>
            </a:extLst>
          </p:cNvPr>
          <p:cNvGrpSpPr/>
          <p:nvPr/>
        </p:nvGrpSpPr>
        <p:grpSpPr>
          <a:xfrm rot="10800000">
            <a:off x="3707904" y="3789040"/>
            <a:ext cx="720080" cy="720080"/>
            <a:chOff x="792000" y="2529000"/>
            <a:chExt cx="360000" cy="360000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5AFFE1A-55BF-4DFF-8AF9-21EB14916DF1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矢印: 下 5">
              <a:extLst>
                <a:ext uri="{FF2B5EF4-FFF2-40B4-BE49-F238E27FC236}">
                  <a16:creationId xmlns:a16="http://schemas.microsoft.com/office/drawing/2014/main" id="{77723D2D-FD36-4A37-A19E-45ACEEA21911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F9C8AAB-6C9C-45ED-8F08-58A9EB87382E}"/>
              </a:ext>
            </a:extLst>
          </p:cNvPr>
          <p:cNvCxnSpPr>
            <a:cxnSpLocks/>
          </p:cNvCxnSpPr>
          <p:nvPr/>
        </p:nvCxnSpPr>
        <p:spPr>
          <a:xfrm>
            <a:off x="4427984" y="4149080"/>
            <a:ext cx="720080" cy="0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07EFC70-C88B-46F3-9512-8F4FCBFDCACD}"/>
              </a:ext>
            </a:extLst>
          </p:cNvPr>
          <p:cNvGrpSpPr/>
          <p:nvPr/>
        </p:nvGrpSpPr>
        <p:grpSpPr>
          <a:xfrm rot="10800000">
            <a:off x="5148064" y="3789040"/>
            <a:ext cx="720080" cy="720080"/>
            <a:chOff x="792000" y="2529000"/>
            <a:chExt cx="360000" cy="3600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E4835B4E-DCDE-4457-81B2-A26B5A257527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矢印: 下 13">
              <a:extLst>
                <a:ext uri="{FF2B5EF4-FFF2-40B4-BE49-F238E27FC236}">
                  <a16:creationId xmlns:a16="http://schemas.microsoft.com/office/drawing/2014/main" id="{14D54C59-C8A0-4618-B444-B3854AB6746F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013C1DD-9727-4A29-AA18-D5235E259B8C}"/>
              </a:ext>
            </a:extLst>
          </p:cNvPr>
          <p:cNvGrpSpPr/>
          <p:nvPr/>
        </p:nvGrpSpPr>
        <p:grpSpPr>
          <a:xfrm rot="10800000">
            <a:off x="6660232" y="3789040"/>
            <a:ext cx="720080" cy="720080"/>
            <a:chOff x="792000" y="2529000"/>
            <a:chExt cx="360000" cy="360000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3D3A9A4C-053B-4E91-8DDF-E5DFD44A61D8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矢印: 下 18">
              <a:extLst>
                <a:ext uri="{FF2B5EF4-FFF2-40B4-BE49-F238E27FC236}">
                  <a16:creationId xmlns:a16="http://schemas.microsoft.com/office/drawing/2014/main" id="{2C57166D-9E69-4293-86F4-9E50FC335795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793B173-B8F9-46F4-ADF9-2B6EBF425925}"/>
              </a:ext>
            </a:extLst>
          </p:cNvPr>
          <p:cNvCxnSpPr>
            <a:cxnSpLocks/>
            <a:stCxn id="18" idx="2"/>
            <a:endCxn id="23" idx="2"/>
          </p:cNvCxnSpPr>
          <p:nvPr/>
        </p:nvCxnSpPr>
        <p:spPr>
          <a:xfrm>
            <a:off x="7380312" y="4149080"/>
            <a:ext cx="72008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3A06710C-917E-4FD2-9607-81A97BA0D971}"/>
              </a:ext>
            </a:extLst>
          </p:cNvPr>
          <p:cNvGrpSpPr/>
          <p:nvPr/>
        </p:nvGrpSpPr>
        <p:grpSpPr>
          <a:xfrm>
            <a:off x="8100392" y="3789040"/>
            <a:ext cx="720080" cy="720080"/>
            <a:chOff x="792000" y="2529000"/>
            <a:chExt cx="360000" cy="360000"/>
          </a:xfrm>
        </p:grpSpPr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3F7A79D0-2187-40B0-82D5-7D2362FAB62B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4" name="矢印: 下 23">
              <a:extLst>
                <a:ext uri="{FF2B5EF4-FFF2-40B4-BE49-F238E27FC236}">
                  <a16:creationId xmlns:a16="http://schemas.microsoft.com/office/drawing/2014/main" id="{E4FE9A90-3173-4DA6-92D6-AD07B7923189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FCC7726-813A-44C3-87E1-FE14FB762EDE}"/>
              </a:ext>
            </a:extLst>
          </p:cNvPr>
          <p:cNvSpPr txBox="1"/>
          <p:nvPr/>
        </p:nvSpPr>
        <p:spPr>
          <a:xfrm>
            <a:off x="251520" y="3284984"/>
            <a:ext cx="324036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/>
              <a:t>ボンドの両側の</a:t>
            </a:r>
            <a:endParaRPr lang="en-US" altLang="ja-JP" sz="3200"/>
          </a:p>
          <a:p>
            <a:r>
              <a:rPr lang="ja-JP" altLang="en-US" sz="3200"/>
              <a:t>スピンの向き</a:t>
            </a:r>
            <a:endParaRPr lang="en-US" altLang="ja-JP" sz="32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836AD8D-7B00-476B-9AE6-27E8F0AE42FF}"/>
              </a:ext>
            </a:extLst>
          </p:cNvPr>
          <p:cNvSpPr txBox="1"/>
          <p:nvPr/>
        </p:nvSpPr>
        <p:spPr>
          <a:xfrm>
            <a:off x="4259018" y="309904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同じ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F88DF27-5261-4AE4-AFA3-6F33E473BD49}"/>
              </a:ext>
            </a:extLst>
          </p:cNvPr>
          <p:cNvSpPr txBox="1"/>
          <p:nvPr/>
        </p:nvSpPr>
        <p:spPr>
          <a:xfrm>
            <a:off x="7380312" y="306896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逆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C8B23FF-930D-4F8B-A96B-1ECE151DFD5D}"/>
              </a:ext>
            </a:extLst>
          </p:cNvPr>
          <p:cNvSpPr txBox="1"/>
          <p:nvPr/>
        </p:nvSpPr>
        <p:spPr>
          <a:xfrm>
            <a:off x="395536" y="4869160"/>
            <a:ext cx="2520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/>
              <a:t>エネルギー</a:t>
            </a:r>
            <a:endParaRPr lang="en-US" altLang="ja-JP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A82F268-16CE-46CA-864A-F7A3D1B1CF6A}"/>
                  </a:ext>
                </a:extLst>
              </p:cNvPr>
              <p:cNvSpPr txBox="1"/>
              <p:nvPr/>
            </p:nvSpPr>
            <p:spPr>
              <a:xfrm>
                <a:off x="4211960" y="4725144"/>
                <a:ext cx="9093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A82F268-16CE-46CA-864A-F7A3D1B1C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4725144"/>
                <a:ext cx="90932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FA9C308-E22F-484E-A210-3C319EEADD58}"/>
                  </a:ext>
                </a:extLst>
              </p:cNvPr>
              <p:cNvSpPr txBox="1"/>
              <p:nvPr/>
            </p:nvSpPr>
            <p:spPr>
              <a:xfrm>
                <a:off x="7236296" y="4653136"/>
                <a:ext cx="9093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BFA9C308-E22F-484E-A210-3C319EEAD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4653136"/>
                <a:ext cx="90932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1783B99-0D27-4C0F-AB86-98FD2B77E1D1}"/>
                  </a:ext>
                </a:extLst>
              </p:cNvPr>
              <p:cNvSpPr txBox="1"/>
              <p:nvPr/>
            </p:nvSpPr>
            <p:spPr>
              <a:xfrm>
                <a:off x="827584" y="5733256"/>
                <a:ext cx="7200800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ja-JP" altLang="en-US" sz="2800"/>
                  <a:t>ならスピンは揃いたがる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強磁性的</a:t>
                </a:r>
                <a:r>
                  <a:rPr kumimoji="1" lang="en-US" altLang="ja-JP" sz="2800"/>
                  <a:t>)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kumimoji="1" lang="ja-JP" altLang="en-US" sz="2800"/>
                  <a:t>ならスピンは逆向きを好む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反強磁性</a:t>
                </a:r>
                <a:r>
                  <a:rPr kumimoji="1" lang="en-US" altLang="ja-JP" sz="2800"/>
                  <a:t>)</a:t>
                </a: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51783B99-0D27-4C0F-AB86-98FD2B77E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733256"/>
                <a:ext cx="7200800" cy="954107"/>
              </a:xfrm>
              <a:prstGeom prst="rect">
                <a:avLst/>
              </a:prstGeom>
              <a:blipFill>
                <a:blip r:embed="rId4"/>
                <a:stretch>
                  <a:fillRect t="-7547" b="-157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094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FB1F8AB-DF29-4C72-A6D3-B789F13278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イジング模型</a:t>
            </a: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E64C45D-BAD7-437F-A6A6-9AD8742EBC80}"/>
              </a:ext>
            </a:extLst>
          </p:cNvPr>
          <p:cNvGrpSpPr/>
          <p:nvPr/>
        </p:nvGrpSpPr>
        <p:grpSpPr>
          <a:xfrm rot="10800000">
            <a:off x="395536" y="2780928"/>
            <a:ext cx="720080" cy="720080"/>
            <a:chOff x="792000" y="2529000"/>
            <a:chExt cx="360000" cy="36000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2FD4C94-6277-4D22-BEE3-85E96E54B3C7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1" name="矢印: 下 20">
              <a:extLst>
                <a:ext uri="{FF2B5EF4-FFF2-40B4-BE49-F238E27FC236}">
                  <a16:creationId xmlns:a16="http://schemas.microsoft.com/office/drawing/2014/main" id="{CDA3BED9-DA4D-4E8C-A88B-49646D1EDF2A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E94E05E-49CC-4BD7-89D2-4558707D1834}"/>
              </a:ext>
            </a:extLst>
          </p:cNvPr>
          <p:cNvCxnSpPr>
            <a:cxnSpLocks/>
          </p:cNvCxnSpPr>
          <p:nvPr/>
        </p:nvCxnSpPr>
        <p:spPr>
          <a:xfrm>
            <a:off x="1115616" y="3140968"/>
            <a:ext cx="720080" cy="0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37B41853-7DF8-4B77-A88C-1E24E1786EA3}"/>
              </a:ext>
            </a:extLst>
          </p:cNvPr>
          <p:cNvGrpSpPr/>
          <p:nvPr/>
        </p:nvGrpSpPr>
        <p:grpSpPr>
          <a:xfrm rot="10800000">
            <a:off x="1835696" y="2780928"/>
            <a:ext cx="720080" cy="720080"/>
            <a:chOff x="792000" y="2529000"/>
            <a:chExt cx="360000" cy="360000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4F9A5106-B8AC-4152-B47A-E63D3EB7C3D6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矢印: 下 24">
              <a:extLst>
                <a:ext uri="{FF2B5EF4-FFF2-40B4-BE49-F238E27FC236}">
                  <a16:creationId xmlns:a16="http://schemas.microsoft.com/office/drawing/2014/main" id="{460F2677-8467-46DB-962A-CB12E78D7134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92B12F77-5600-4652-85C7-696C3B15F5CE}"/>
              </a:ext>
            </a:extLst>
          </p:cNvPr>
          <p:cNvGrpSpPr/>
          <p:nvPr/>
        </p:nvGrpSpPr>
        <p:grpSpPr>
          <a:xfrm rot="10800000">
            <a:off x="395536" y="4221088"/>
            <a:ext cx="720080" cy="720080"/>
            <a:chOff x="792000" y="2529000"/>
            <a:chExt cx="360000" cy="360000"/>
          </a:xfrm>
        </p:grpSpPr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DA4987DF-C631-4C1D-84F5-B07D079D1069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" name="矢印: 下 27">
              <a:extLst>
                <a:ext uri="{FF2B5EF4-FFF2-40B4-BE49-F238E27FC236}">
                  <a16:creationId xmlns:a16="http://schemas.microsoft.com/office/drawing/2014/main" id="{DF63489E-552E-4EA4-869A-75375F56B789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13FFAA6-E4A2-4D10-8AF2-0C04ECDF332D}"/>
              </a:ext>
            </a:extLst>
          </p:cNvPr>
          <p:cNvCxnSpPr>
            <a:cxnSpLocks/>
            <a:stCxn id="27" idx="2"/>
            <a:endCxn id="31" idx="2"/>
          </p:cNvCxnSpPr>
          <p:nvPr/>
        </p:nvCxnSpPr>
        <p:spPr>
          <a:xfrm>
            <a:off x="1115616" y="4581128"/>
            <a:ext cx="72008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DBC6D9D-4827-4F21-A917-0A259955E5D3}"/>
              </a:ext>
            </a:extLst>
          </p:cNvPr>
          <p:cNvGrpSpPr/>
          <p:nvPr/>
        </p:nvGrpSpPr>
        <p:grpSpPr>
          <a:xfrm>
            <a:off x="1835696" y="4221088"/>
            <a:ext cx="720080" cy="720080"/>
            <a:chOff x="792000" y="2529000"/>
            <a:chExt cx="360000" cy="360000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7F82848B-767B-4C24-AE7D-1C104432EAAF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2" name="矢印: 下 31">
              <a:extLst>
                <a:ext uri="{FF2B5EF4-FFF2-40B4-BE49-F238E27FC236}">
                  <a16:creationId xmlns:a16="http://schemas.microsoft.com/office/drawing/2014/main" id="{F9187073-F2DF-4D57-A4D3-50544DA4BD8F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2E3AF1D-0B71-4CAE-A1ED-A50280928D37}"/>
              </a:ext>
            </a:extLst>
          </p:cNvPr>
          <p:cNvCxnSpPr>
            <a:cxnSpLocks/>
          </p:cNvCxnSpPr>
          <p:nvPr/>
        </p:nvCxnSpPr>
        <p:spPr>
          <a:xfrm>
            <a:off x="2195736" y="3501008"/>
            <a:ext cx="0" cy="72008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60981E8-CD27-46B2-AD56-65026351621F}"/>
              </a:ext>
            </a:extLst>
          </p:cNvPr>
          <p:cNvCxnSpPr>
            <a:cxnSpLocks/>
          </p:cNvCxnSpPr>
          <p:nvPr/>
        </p:nvCxnSpPr>
        <p:spPr>
          <a:xfrm flipV="1">
            <a:off x="755576" y="3501008"/>
            <a:ext cx="0" cy="720080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350958D-61E9-4E80-A13B-3C8494B0D16B}"/>
              </a:ext>
            </a:extLst>
          </p:cNvPr>
          <p:cNvSpPr txBox="1"/>
          <p:nvPr/>
        </p:nvSpPr>
        <p:spPr>
          <a:xfrm>
            <a:off x="467544" y="1268760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/>
              <a:t>格子の上の全てのボンドについてエネルギーの和を取り、この系の全エネルギーとする</a:t>
            </a:r>
            <a:endParaRPr kumimoji="1" lang="ja-JP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4D15930-08F1-4C63-A311-F53D261FD0FA}"/>
                  </a:ext>
                </a:extLst>
              </p:cNvPr>
              <p:cNvSpPr txBox="1"/>
              <p:nvPr/>
            </p:nvSpPr>
            <p:spPr>
              <a:xfrm>
                <a:off x="323528" y="5157192"/>
                <a:ext cx="8496944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このような模型をイジング模型</a:t>
                </a:r>
                <a:r>
                  <a:rPr lang="en-US" altLang="ja-JP" sz="2800"/>
                  <a:t>(Ising Model)</a:t>
                </a:r>
                <a:r>
                  <a:rPr lang="ja-JP" altLang="en-US" sz="2800"/>
                  <a:t>と呼び、磁性体の簡単なモデルに</a:t>
                </a:r>
                <a:r>
                  <a:rPr kumimoji="1" lang="ja-JP" altLang="en-US" sz="2800"/>
                  <a:t>なっている</a:t>
                </a:r>
                <a:endParaRPr kumimoji="1" lang="en-US" altLang="ja-JP" sz="2800"/>
              </a:p>
              <a:p>
                <a:r>
                  <a:rPr kumimoji="1" lang="ja-JP" altLang="en-US" sz="2800"/>
                  <a:t>以下、強磁性 </a:t>
                </a:r>
                <a:r>
                  <a:rPr kumimoji="1" lang="en-US" altLang="ja-JP" sz="2800"/>
                  <a:t>(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kumimoji="1" lang="en-US" altLang="ja-JP" sz="2800"/>
                  <a:t>)</a:t>
                </a:r>
                <a:r>
                  <a:rPr lang="ja-JP" altLang="en-US" sz="2800"/>
                  <a:t>の場合を考える</a:t>
                </a:r>
                <a:endParaRPr lang="en-US" altLang="ja-JP" sz="280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04D15930-08F1-4C63-A311-F53D261FD0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157192"/>
                <a:ext cx="8496944" cy="1384995"/>
              </a:xfrm>
              <a:prstGeom prst="rect">
                <a:avLst/>
              </a:prstGeom>
              <a:blipFill>
                <a:blip r:embed="rId2"/>
                <a:stretch>
                  <a:fillRect l="-1435" t="-6167" r="-3228" b="-1145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09EF9F0-BB65-49B0-B8BA-AB31A101768C}"/>
                  </a:ext>
                </a:extLst>
              </p:cNvPr>
              <p:cNvSpPr txBox="1"/>
              <p:nvPr/>
            </p:nvSpPr>
            <p:spPr>
              <a:xfrm>
                <a:off x="3131840" y="3429000"/>
                <a:ext cx="457200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440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609EF9F0-BB65-49B0-B8BA-AB31A1017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429000"/>
                <a:ext cx="457200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779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1F8E667-E2D5-498C-A363-FD43A1264A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イジング模型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D284D04-A598-494D-84E2-6A2AD907A469}"/>
                  </a:ext>
                </a:extLst>
              </p:cNvPr>
              <p:cNvSpPr txBox="1"/>
              <p:nvPr/>
            </p:nvSpPr>
            <p:spPr>
              <a:xfrm>
                <a:off x="467544" y="1052736"/>
                <a:ext cx="782227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sz="3200"/>
                  <a:t>番目のスピンの状態を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3200"/>
                  <a:t>とする</a:t>
                </a:r>
                <a:endParaRPr kumimoji="1" lang="en-US" altLang="ja-JP" sz="320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sz="3200"/>
                  <a:t>の値は</a:t>
                </a:r>
                <a:r>
                  <a:rPr kumimoji="1" lang="en-US" altLang="ja-JP" sz="3200"/>
                  <a:t>1(</a:t>
                </a:r>
                <a:r>
                  <a:rPr kumimoji="1" lang="ja-JP" altLang="en-US" sz="3200"/>
                  <a:t>上向き</a:t>
                </a:r>
                <a:r>
                  <a:rPr kumimoji="1" lang="en-US" altLang="ja-JP" sz="3200"/>
                  <a:t>)</a:t>
                </a:r>
                <a:r>
                  <a:rPr kumimoji="1" lang="ja-JP" altLang="en-US" sz="3200"/>
                  <a:t>か</a:t>
                </a:r>
                <a:r>
                  <a:rPr kumimoji="1" lang="en-US" altLang="ja-JP" sz="3200"/>
                  <a:t>-1(</a:t>
                </a:r>
                <a:r>
                  <a:rPr kumimoji="1" lang="ja-JP" altLang="en-US" sz="3200"/>
                  <a:t>下向き</a:t>
                </a:r>
                <a:r>
                  <a:rPr kumimoji="1" lang="en-US" altLang="ja-JP" sz="3200"/>
                  <a:t>)</a:t>
                </a:r>
                <a:r>
                  <a:rPr kumimoji="1" lang="ja-JP" altLang="en-US" sz="3200"/>
                  <a:t>のいずれか</a:t>
                </a:r>
                <a:endParaRPr kumimoji="1" lang="en-US" altLang="ja-JP" sz="32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D284D04-A598-494D-84E2-6A2AD907A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7822270" cy="1077218"/>
              </a:xfrm>
              <a:prstGeom prst="rect">
                <a:avLst/>
              </a:prstGeom>
              <a:blipFill>
                <a:blip r:embed="rId2"/>
                <a:stretch>
                  <a:fillRect l="-234" t="-9091" r="-1247"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886EE4A2-EB0D-477A-BF29-CF3BE3AC81E8}"/>
              </a:ext>
            </a:extLst>
          </p:cNvPr>
          <p:cNvGrpSpPr/>
          <p:nvPr/>
        </p:nvGrpSpPr>
        <p:grpSpPr>
          <a:xfrm rot="10800000">
            <a:off x="1259632" y="3212976"/>
            <a:ext cx="720080" cy="720080"/>
            <a:chOff x="792000" y="2529000"/>
            <a:chExt cx="360000" cy="36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612D26C-3C5B-4301-A313-66AA8DA2C4DF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矢印: 下 6">
              <a:extLst>
                <a:ext uri="{FF2B5EF4-FFF2-40B4-BE49-F238E27FC236}">
                  <a16:creationId xmlns:a16="http://schemas.microsoft.com/office/drawing/2014/main" id="{75288971-71CF-4471-B717-BB8A3FC4DB90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03957F3-EC0F-430D-9458-9EC4EE96CEF0}"/>
              </a:ext>
            </a:extLst>
          </p:cNvPr>
          <p:cNvCxnSpPr>
            <a:cxnSpLocks/>
          </p:cNvCxnSpPr>
          <p:nvPr/>
        </p:nvCxnSpPr>
        <p:spPr>
          <a:xfrm>
            <a:off x="1979712" y="3573016"/>
            <a:ext cx="720080" cy="0"/>
          </a:xfrm>
          <a:prstGeom prst="line">
            <a:avLst/>
          </a:prstGeom>
          <a:ln w="571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B24551B-BB8F-4E07-A2D1-A98E00A11220}"/>
              </a:ext>
            </a:extLst>
          </p:cNvPr>
          <p:cNvGrpSpPr/>
          <p:nvPr/>
        </p:nvGrpSpPr>
        <p:grpSpPr>
          <a:xfrm rot="10800000">
            <a:off x="2699792" y="3212976"/>
            <a:ext cx="720080" cy="720080"/>
            <a:chOff x="792000" y="2529000"/>
            <a:chExt cx="360000" cy="36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B1060EA-9D9C-43D5-B7FD-8EBB31138228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09E7E268-9C1A-44F1-AD5A-2683F29EE2F9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68EE1A0-DB96-44A8-9378-A6641A28333E}"/>
              </a:ext>
            </a:extLst>
          </p:cNvPr>
          <p:cNvGrpSpPr/>
          <p:nvPr/>
        </p:nvGrpSpPr>
        <p:grpSpPr>
          <a:xfrm rot="10800000">
            <a:off x="5292080" y="3153162"/>
            <a:ext cx="720080" cy="720080"/>
            <a:chOff x="792000" y="2529000"/>
            <a:chExt cx="360000" cy="3600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06B00242-C32E-42C8-BB75-C2E7772E6235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矢印: 下 13">
              <a:extLst>
                <a:ext uri="{FF2B5EF4-FFF2-40B4-BE49-F238E27FC236}">
                  <a16:creationId xmlns:a16="http://schemas.microsoft.com/office/drawing/2014/main" id="{AFE6B85B-D0E9-4690-8A39-285EFA899177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499A60C-2FDC-4B2B-BFBB-EC3B02D24DA8}"/>
              </a:ext>
            </a:extLst>
          </p:cNvPr>
          <p:cNvCxnSpPr>
            <a:cxnSpLocks/>
            <a:stCxn id="13" idx="2"/>
            <a:endCxn id="17" idx="2"/>
          </p:cNvCxnSpPr>
          <p:nvPr/>
        </p:nvCxnSpPr>
        <p:spPr>
          <a:xfrm>
            <a:off x="6012160" y="3513202"/>
            <a:ext cx="720080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9A8E5826-5ED0-45D9-B67E-3663BEE7B2E4}"/>
              </a:ext>
            </a:extLst>
          </p:cNvPr>
          <p:cNvGrpSpPr/>
          <p:nvPr/>
        </p:nvGrpSpPr>
        <p:grpSpPr>
          <a:xfrm>
            <a:off x="6732240" y="3153162"/>
            <a:ext cx="720080" cy="720080"/>
            <a:chOff x="792000" y="2529000"/>
            <a:chExt cx="360000" cy="36000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AF74B4C4-ED93-4C93-8A73-7BEDBE309AB5}"/>
                </a:ext>
              </a:extLst>
            </p:cNvPr>
            <p:cNvSpPr/>
            <p:nvPr/>
          </p:nvSpPr>
          <p:spPr>
            <a:xfrm>
              <a:off x="792000" y="2529000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矢印: 下 17">
              <a:extLst>
                <a:ext uri="{FF2B5EF4-FFF2-40B4-BE49-F238E27FC236}">
                  <a16:creationId xmlns:a16="http://schemas.microsoft.com/office/drawing/2014/main" id="{D2F2EECF-A65C-4E15-83E2-7D3190750786}"/>
                </a:ext>
              </a:extLst>
            </p:cNvPr>
            <p:cNvSpPr/>
            <p:nvPr/>
          </p:nvSpPr>
          <p:spPr>
            <a:xfrm>
              <a:off x="882000" y="2574000"/>
              <a:ext cx="180000" cy="2700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F6D7823-BF0F-4E05-9DF7-AFB108B7E997}"/>
                  </a:ext>
                </a:extLst>
              </p:cNvPr>
              <p:cNvSpPr txBox="1"/>
              <p:nvPr/>
            </p:nvSpPr>
            <p:spPr>
              <a:xfrm>
                <a:off x="1835696" y="3789040"/>
                <a:ext cx="9093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F6D7823-BF0F-4E05-9DF7-AFB108B7E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3789040"/>
                <a:ext cx="90932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6EF44BC-87EC-4539-8968-75638CC051ED}"/>
                  </a:ext>
                </a:extLst>
              </p:cNvPr>
              <p:cNvSpPr txBox="1"/>
              <p:nvPr/>
            </p:nvSpPr>
            <p:spPr>
              <a:xfrm>
                <a:off x="5940152" y="3717032"/>
                <a:ext cx="90932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E6EF44BC-87EC-4539-8968-75638CC05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717032"/>
                <a:ext cx="909329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C988BE5-AC79-4867-A737-CE739EC3622C}"/>
                  </a:ext>
                </a:extLst>
              </p:cNvPr>
              <p:cNvSpPr txBox="1"/>
              <p:nvPr/>
            </p:nvSpPr>
            <p:spPr>
              <a:xfrm>
                <a:off x="683568" y="2361074"/>
                <a:ext cx="170993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DC988BE5-AC79-4867-A737-CE739EC36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361074"/>
                <a:ext cx="170993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2A2BBC6-0CCB-4109-8068-2FB86974B6B7}"/>
                  </a:ext>
                </a:extLst>
              </p:cNvPr>
              <p:cNvSpPr txBox="1"/>
              <p:nvPr/>
            </p:nvSpPr>
            <p:spPr>
              <a:xfrm>
                <a:off x="2339752" y="2348880"/>
                <a:ext cx="1709936" cy="757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2A2BBC6-0CCB-4109-8068-2FB86974B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348880"/>
                <a:ext cx="1709936" cy="7574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B96ADC5-3AD2-4837-AA8F-5F9906FEE735}"/>
                  </a:ext>
                </a:extLst>
              </p:cNvPr>
              <p:cNvSpPr txBox="1"/>
              <p:nvPr/>
            </p:nvSpPr>
            <p:spPr>
              <a:xfrm>
                <a:off x="4716016" y="2361074"/>
                <a:ext cx="170993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B96ADC5-3AD2-4837-AA8F-5F9906FEE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2361074"/>
                <a:ext cx="1709936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F2436D0-8F3A-4E0C-89E0-290EF32B687B}"/>
                  </a:ext>
                </a:extLst>
              </p:cNvPr>
              <p:cNvSpPr txBox="1"/>
              <p:nvPr/>
            </p:nvSpPr>
            <p:spPr>
              <a:xfrm>
                <a:off x="6372200" y="2348881"/>
                <a:ext cx="2016224" cy="757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ja-JP" altLang="en-US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5F2436D0-8F3A-4E0C-89E0-290EF32B6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2348881"/>
                <a:ext cx="2016224" cy="7574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9BD1115-8A8A-468B-A65F-9265B9758E8F}"/>
                  </a:ext>
                </a:extLst>
              </p:cNvPr>
              <p:cNvSpPr txBox="1"/>
              <p:nvPr/>
            </p:nvSpPr>
            <p:spPr>
              <a:xfrm>
                <a:off x="1547664" y="4653136"/>
                <a:ext cx="5760640" cy="624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0"/>
                  <a:t>両方まとめて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ja-JP" altLang="en-US" sz="3200"/>
                  <a:t>と書ける</a:t>
                </a: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49BD1115-8A8A-468B-A65F-9265B9758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653136"/>
                <a:ext cx="5760640" cy="624338"/>
              </a:xfrm>
              <a:prstGeom prst="rect">
                <a:avLst/>
              </a:prstGeom>
              <a:blipFill>
                <a:blip r:embed="rId9"/>
                <a:stretch>
                  <a:fillRect l="-2751" t="-16505" b="-2038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16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852788-D8C0-4375-A12F-7661EA137F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イジング模型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3F66D5-991F-44E4-983E-B732F7E5D77A}"/>
              </a:ext>
            </a:extLst>
          </p:cNvPr>
          <p:cNvSpPr txBox="1"/>
          <p:nvPr/>
        </p:nvSpPr>
        <p:spPr>
          <a:xfrm>
            <a:off x="467544" y="1124744"/>
            <a:ext cx="7571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全系のエネルギーは以下のように書ける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C78E4DF-1E45-412C-AEA7-BC0FE54EDFFD}"/>
                  </a:ext>
                </a:extLst>
              </p:cNvPr>
              <p:cNvSpPr txBox="1"/>
              <p:nvPr/>
            </p:nvSpPr>
            <p:spPr>
              <a:xfrm>
                <a:off x="2339752" y="1844824"/>
                <a:ext cx="3683188" cy="1656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C78E4DF-1E45-412C-AEA7-BC0FE54ED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1844824"/>
                <a:ext cx="3683188" cy="16563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3E5B92-01DC-4FB8-BAE0-F027B7ED0E41}"/>
              </a:ext>
            </a:extLst>
          </p:cNvPr>
          <p:cNvSpPr txBox="1"/>
          <p:nvPr/>
        </p:nvSpPr>
        <p:spPr>
          <a:xfrm>
            <a:off x="1691680" y="3861048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系の全てのボンドについて和をとるという意味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5FE24F2-A292-479C-A94F-684F737AA4BB}"/>
              </a:ext>
            </a:extLst>
          </p:cNvPr>
          <p:cNvCxnSpPr/>
          <p:nvPr/>
        </p:nvCxnSpPr>
        <p:spPr>
          <a:xfrm flipH="1" flipV="1">
            <a:off x="4572000" y="3501008"/>
            <a:ext cx="216024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7D452D-3BCB-4D53-A097-6B0DB2F89054}"/>
              </a:ext>
            </a:extLst>
          </p:cNvPr>
          <p:cNvSpPr txBox="1"/>
          <p:nvPr/>
        </p:nvSpPr>
        <p:spPr>
          <a:xfrm>
            <a:off x="179512" y="5085184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全系のエネルギーを与える量を</a:t>
            </a:r>
            <a:r>
              <a:rPr lang="ja-JP" altLang="en-US" sz="2800">
                <a:solidFill>
                  <a:srgbClr val="FF0000"/>
                </a:solidFill>
              </a:rPr>
              <a:t>ハミルトニアン</a:t>
            </a:r>
            <a:r>
              <a:rPr lang="ja-JP" altLang="en-US" sz="2800"/>
              <a:t>とよぶ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32746791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4673</TotalTime>
  <Words>320</Words>
  <Application>Microsoft Office PowerPoint</Application>
  <PresentationFormat>画面に合わせる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HGｺﾞｼｯｸE</vt:lpstr>
      <vt:lpstr>游ゴシック</vt:lpstr>
      <vt:lpstr>Arial</vt:lpstr>
      <vt:lpstr>Cambria Math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805</cp:revision>
  <dcterms:created xsi:type="dcterms:W3CDTF">2019-01-02T05:23:01Z</dcterms:created>
  <dcterms:modified xsi:type="dcterms:W3CDTF">2022-04-07T17:00:31Z</dcterms:modified>
</cp:coreProperties>
</file>