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13"/>
  </p:notesMasterIdLst>
  <p:sldIdLst>
    <p:sldId id="256" r:id="rId2"/>
    <p:sldId id="260" r:id="rId3"/>
    <p:sldId id="258" r:id="rId4"/>
    <p:sldId id="261" r:id="rId5"/>
    <p:sldId id="259" r:id="rId6"/>
    <p:sldId id="262" r:id="rId7"/>
    <p:sldId id="263" r:id="rId8"/>
    <p:sldId id="264" r:id="rId9"/>
    <p:sldId id="265" r:id="rId10"/>
    <p:sldId id="266" r:id="rId11"/>
    <p:sldId id="257" r:id="rId1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渡辺 宙志" initials="渡辺" lastIdx="1" clrIdx="0">
    <p:extLst>
      <p:ext uri="{19B8F6BF-5375-455C-9EA6-DF929625EA0E}">
        <p15:presenceInfo xmlns:p15="http://schemas.microsoft.com/office/powerpoint/2012/main" userId="4f98031bd836b3d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1893"/>
    <a:srgbClr val="CCECFF"/>
    <a:srgbClr val="FF0000"/>
    <a:srgbClr val="F2F2F2"/>
    <a:srgbClr val="FFCCFF"/>
    <a:srgbClr val="FFFFCC"/>
    <a:srgbClr val="CCFF99"/>
    <a:srgbClr val="FF8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5820" autoAdjust="0"/>
  </p:normalViewPr>
  <p:slideViewPr>
    <p:cSldViewPr>
      <p:cViewPr varScale="1">
        <p:scale>
          <a:sx n="63" d="100"/>
          <a:sy n="63" d="100"/>
        </p:scale>
        <p:origin x="1288" y="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2022/5/15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9" name="円/楕円 3">
            <a:extLst>
              <a:ext uri="{FF2B5EF4-FFF2-40B4-BE49-F238E27FC236}">
                <a16:creationId xmlns:a16="http://schemas.microsoft.com/office/drawing/2014/main" id="{B343F88B-3A41-4A13-BD53-119C196A7539}"/>
              </a:ext>
            </a:extLst>
          </p:cNvPr>
          <p:cNvSpPr/>
          <p:nvPr userDrawn="1"/>
        </p:nvSpPr>
        <p:spPr>
          <a:xfrm>
            <a:off x="8532440" y="6237312"/>
            <a:ext cx="531173" cy="53117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4489E24-DDC8-4262-B8EA-CCA6A45F800C}"/>
              </a:ext>
            </a:extLst>
          </p:cNvPr>
          <p:cNvSpPr txBox="1"/>
          <p:nvPr userDrawn="1"/>
        </p:nvSpPr>
        <p:spPr>
          <a:xfrm>
            <a:off x="8491428" y="6270575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 dirty="0"/>
          </a:p>
        </p:txBody>
      </p:sp>
      <p:sp>
        <p:nvSpPr>
          <p:cNvPr id="11" name="弦 10">
            <a:extLst>
              <a:ext uri="{FF2B5EF4-FFF2-40B4-BE49-F238E27FC236}">
                <a16:creationId xmlns:a16="http://schemas.microsoft.com/office/drawing/2014/main" id="{B70FAEDE-DF5E-4C7F-9ABE-40BAD29AD2D0}"/>
              </a:ext>
            </a:extLst>
          </p:cNvPr>
          <p:cNvSpPr/>
          <p:nvPr userDrawn="1"/>
        </p:nvSpPr>
        <p:spPr>
          <a:xfrm rot="15300000">
            <a:off x="8520720" y="6221077"/>
            <a:ext cx="565274" cy="565274"/>
          </a:xfrm>
          <a:prstGeom prst="chord">
            <a:avLst>
              <a:gd name="adj1" fmla="val 2700000"/>
              <a:gd name="adj2" fmla="val 14142403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EE63C53-04F6-4BA3-9ED0-4D1314BEBF4B}"/>
              </a:ext>
            </a:extLst>
          </p:cNvPr>
          <p:cNvSpPr txBox="1"/>
          <p:nvPr userDrawn="1"/>
        </p:nvSpPr>
        <p:spPr>
          <a:xfrm>
            <a:off x="8717317" y="643783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/>
              <a:t>95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41487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0366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tiff"/><Relationship Id="rId3" Type="http://schemas.openxmlformats.org/officeDocument/2006/relationships/image" Target="../media/image6.png"/><Relationship Id="rId7" Type="http://schemas.openxmlformats.org/officeDocument/2006/relationships/image" Target="../media/image10.tif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tiff"/><Relationship Id="rId5" Type="http://schemas.openxmlformats.org/officeDocument/2006/relationships/image" Target="../media/image8.tiff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0CB2CC1-848F-46F4-9DB5-96E985823296}"/>
              </a:ext>
            </a:extLst>
          </p:cNvPr>
          <p:cNvSpPr txBox="1"/>
          <p:nvPr/>
        </p:nvSpPr>
        <p:spPr>
          <a:xfrm>
            <a:off x="0" y="124968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>
                <a:solidFill>
                  <a:srgbClr val="011893"/>
                </a:solidFill>
              </a:rPr>
              <a:t>分子動力学法</a:t>
            </a:r>
            <a:r>
              <a:rPr lang="en-US" altLang="ja-JP" sz="3200" dirty="0">
                <a:solidFill>
                  <a:srgbClr val="011893"/>
                </a:solidFill>
              </a:rPr>
              <a:t>(3) </a:t>
            </a:r>
            <a:r>
              <a:rPr lang="ja-JP" altLang="en-US" sz="3200" dirty="0">
                <a:solidFill>
                  <a:srgbClr val="011893"/>
                </a:solidFill>
              </a:rPr>
              <a:t>実装と高速化の詳細</a:t>
            </a:r>
            <a:endParaRPr kumimoji="1" lang="ja-JP" altLang="en-US" sz="3200" dirty="0">
              <a:solidFill>
                <a:srgbClr val="011893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BE3CFCB-B453-4489-85E2-2AF6A8107BB2}"/>
              </a:ext>
            </a:extLst>
          </p:cNvPr>
          <p:cNvSpPr txBox="1"/>
          <p:nvPr/>
        </p:nvSpPr>
        <p:spPr>
          <a:xfrm>
            <a:off x="0" y="16256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/>
              <a:t>シミュレーション工学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3A45A33-52D3-4E1C-92D5-607357CDD55B}"/>
              </a:ext>
            </a:extLst>
          </p:cNvPr>
          <p:cNvSpPr txBox="1"/>
          <p:nvPr/>
        </p:nvSpPr>
        <p:spPr>
          <a:xfrm>
            <a:off x="251520" y="4293096"/>
            <a:ext cx="880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慶應義塾大学大学院理工学研究科基礎理工学専攻物理情報専修</a:t>
            </a:r>
            <a:endParaRPr lang="en-US" altLang="ja-JP" sz="24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0ABB079-00E6-4364-A49C-8511C609F5D8}"/>
              </a:ext>
            </a:extLst>
          </p:cNvPr>
          <p:cNvSpPr txBox="1"/>
          <p:nvPr/>
        </p:nvSpPr>
        <p:spPr>
          <a:xfrm>
            <a:off x="7308304" y="51182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渡辺宙志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DB5F57A-2B5B-5D08-6EA9-B9BB3BB588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分子動力学法の種類のまとめ</a:t>
            </a:r>
          </a:p>
        </p:txBody>
      </p:sp>
    </p:spTree>
    <p:extLst>
      <p:ext uri="{BB962C8B-B14F-4D97-AF65-F5344CB8AC3E}">
        <p14:creationId xmlns:p14="http://schemas.microsoft.com/office/powerpoint/2010/main" val="4225744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DB4B589-734B-6CFD-F3E0-2CE080814C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計算機の仕組み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8585192-50B5-42F2-7745-F03B4F1C7817}"/>
              </a:ext>
            </a:extLst>
          </p:cNvPr>
          <p:cNvSpPr txBox="1"/>
          <p:nvPr/>
        </p:nvSpPr>
        <p:spPr bwMode="auto">
          <a:xfrm>
            <a:off x="2555776" y="1196752"/>
            <a:ext cx="432048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kumimoji="1" lang="ja-JP" altLang="en-US" sz="1800" dirty="0"/>
              <a:t>メモリからデータと命令を取ってきて</a:t>
            </a:r>
            <a:endParaRPr kumimoji="1" lang="en-US" altLang="ja-JP" sz="1800" dirty="0"/>
          </a:p>
          <a:p>
            <a:r>
              <a:rPr lang="ja-JP" altLang="en-US" sz="1800" dirty="0"/>
              <a:t>演算機に投げ</a:t>
            </a:r>
            <a:endParaRPr lang="en-US" altLang="ja-JP" sz="1800" dirty="0"/>
          </a:p>
          <a:p>
            <a:r>
              <a:rPr kumimoji="1" lang="ja-JP" altLang="en-US" sz="1800" dirty="0"/>
              <a:t>演算結果をメモリに書き戻す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8B0F9E4-845C-5D68-4E13-E6E9B54DCA3D}"/>
              </a:ext>
            </a:extLst>
          </p:cNvPr>
          <p:cNvSpPr txBox="1"/>
          <p:nvPr/>
        </p:nvSpPr>
        <p:spPr bwMode="auto">
          <a:xfrm>
            <a:off x="323528" y="1340768"/>
            <a:ext cx="20249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計算機とは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ADC6BDF-F249-6400-A995-EB6E8BB131FF}"/>
              </a:ext>
            </a:extLst>
          </p:cNvPr>
          <p:cNvSpPr txBox="1"/>
          <p:nvPr/>
        </p:nvSpPr>
        <p:spPr bwMode="auto">
          <a:xfrm>
            <a:off x="6588224" y="1340768"/>
            <a:ext cx="223224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装置のこと</a:t>
            </a:r>
          </a:p>
        </p:txBody>
      </p:sp>
      <p:sp>
        <p:nvSpPr>
          <p:cNvPr id="6" name="角丸四角形 22">
            <a:extLst>
              <a:ext uri="{FF2B5EF4-FFF2-40B4-BE49-F238E27FC236}">
                <a16:creationId xmlns:a16="http://schemas.microsoft.com/office/drawing/2014/main" id="{ACF9D9CF-7A0B-086B-99FB-1C761C86F2F3}"/>
              </a:ext>
            </a:extLst>
          </p:cNvPr>
          <p:cNvSpPr/>
          <p:nvPr/>
        </p:nvSpPr>
        <p:spPr>
          <a:xfrm>
            <a:off x="251520" y="1052736"/>
            <a:ext cx="8712968" cy="11176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000000"/>
              </a:solidFill>
            </a:endParaRPr>
          </a:p>
        </p:txBody>
      </p:sp>
      <p:pic>
        <p:nvPicPr>
          <p:cNvPr id="7" name="Picture 4" descr="CPUã®ã¤ã©ã¹ãï¼ã³ã³ãã¥ã¼ã¿ã¼ï¼">
            <a:extLst>
              <a:ext uri="{FF2B5EF4-FFF2-40B4-BE49-F238E27FC236}">
                <a16:creationId xmlns:a16="http://schemas.microsoft.com/office/drawing/2014/main" id="{FC0CB5F9-8BA7-B2BE-7209-08D98C6EC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564904"/>
            <a:ext cx="1709531" cy="1474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ã¡ã¢ãªã¼ã®ã¤ã©ã¹ãï¼ã³ã³ãã¥ã¼ã¿ã¼ï¼">
            <a:extLst>
              <a:ext uri="{FF2B5EF4-FFF2-40B4-BE49-F238E27FC236}">
                <a16:creationId xmlns:a16="http://schemas.microsoft.com/office/drawing/2014/main" id="{2DD77F57-0C99-B019-415D-B1DA7BF6C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840" y="2585680"/>
            <a:ext cx="1413080" cy="1434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ä¼ç¤¾ã®å»ºç©ã®ã¢ã¤ã³ã³ï¼å·¥å ´ï¼">
            <a:extLst>
              <a:ext uri="{FF2B5EF4-FFF2-40B4-BE49-F238E27FC236}">
                <a16:creationId xmlns:a16="http://schemas.microsoft.com/office/drawing/2014/main" id="{1CF74050-7236-0435-E6CC-2EF6BCA99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19" y="3982830"/>
            <a:ext cx="1273797" cy="11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ä¼ç¤¾ã®å»ºç©ã®ã¢ã¤ã³ã³ï¼å·¥å ´ï¼">
            <a:extLst>
              <a:ext uri="{FF2B5EF4-FFF2-40B4-BE49-F238E27FC236}">
                <a16:creationId xmlns:a16="http://schemas.microsoft.com/office/drawing/2014/main" id="{47019394-8029-4C62-B922-5DBFC614F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60" y="5130910"/>
            <a:ext cx="1273797" cy="11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6DC38429-DED7-803F-4C14-460C9D4305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0026" y="3303315"/>
            <a:ext cx="920471" cy="1102360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B117A79-F2B3-B724-C3A7-CE24106FF887}"/>
              </a:ext>
            </a:extLst>
          </p:cNvPr>
          <p:cNvSpPr txBox="1"/>
          <p:nvPr/>
        </p:nvSpPr>
        <p:spPr bwMode="auto">
          <a:xfrm>
            <a:off x="1831916" y="2225876"/>
            <a:ext cx="7280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CPU</a:t>
            </a:r>
            <a:endParaRPr kumimoji="1" lang="ja-JP" altLang="en-US" sz="20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7B79253-8BDF-E249-CC1E-3CC49F9E4EDD}"/>
              </a:ext>
            </a:extLst>
          </p:cNvPr>
          <p:cNvSpPr txBox="1"/>
          <p:nvPr/>
        </p:nvSpPr>
        <p:spPr bwMode="auto">
          <a:xfrm>
            <a:off x="6732240" y="2276872"/>
            <a:ext cx="70724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メモリ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2ACF7C56-D862-FD62-902A-596E8EFC9A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7216" y="4441235"/>
            <a:ext cx="739140" cy="739140"/>
          </a:xfrm>
          <a:prstGeom prst="rect">
            <a:avLst/>
          </a:prstGeom>
        </p:spPr>
      </p:pic>
      <p:sp>
        <p:nvSpPr>
          <p:cNvPr id="15" name="左矢印 14">
            <a:extLst>
              <a:ext uri="{FF2B5EF4-FFF2-40B4-BE49-F238E27FC236}">
                <a16:creationId xmlns:a16="http://schemas.microsoft.com/office/drawing/2014/main" id="{F5415AF1-216D-6BEF-730B-3C54814AC9DE}"/>
              </a:ext>
            </a:extLst>
          </p:cNvPr>
          <p:cNvSpPr/>
          <p:nvPr/>
        </p:nvSpPr>
        <p:spPr>
          <a:xfrm>
            <a:off x="3152716" y="4613955"/>
            <a:ext cx="538480" cy="345440"/>
          </a:xfrm>
          <a:prstGeom prst="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16" name="左矢印 15">
            <a:extLst>
              <a:ext uri="{FF2B5EF4-FFF2-40B4-BE49-F238E27FC236}">
                <a16:creationId xmlns:a16="http://schemas.microsoft.com/office/drawing/2014/main" id="{1736B895-AA62-3749-58B2-0A25F735F009}"/>
              </a:ext>
            </a:extLst>
          </p:cNvPr>
          <p:cNvSpPr/>
          <p:nvPr/>
        </p:nvSpPr>
        <p:spPr>
          <a:xfrm rot="10800000">
            <a:off x="3904556" y="5558835"/>
            <a:ext cx="538480" cy="345440"/>
          </a:xfrm>
          <a:prstGeom prst="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000000"/>
              </a:solidFill>
            </a:endParaRP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064C0906-B53F-B3A5-CF38-5338BDCF4B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3216" y="5345475"/>
            <a:ext cx="739140" cy="739140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7E0039A-EB3E-4E83-3158-D1EE85C24F85}"/>
              </a:ext>
            </a:extLst>
          </p:cNvPr>
          <p:cNvSpPr txBox="1"/>
          <p:nvPr/>
        </p:nvSpPr>
        <p:spPr bwMode="auto">
          <a:xfrm>
            <a:off x="490796" y="3638595"/>
            <a:ext cx="9541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演算機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0E54D7C-EEF8-958D-B85B-0609F51800A6}"/>
              </a:ext>
            </a:extLst>
          </p:cNvPr>
          <p:cNvSpPr txBox="1"/>
          <p:nvPr/>
        </p:nvSpPr>
        <p:spPr bwMode="auto">
          <a:xfrm>
            <a:off x="2360236" y="4095795"/>
            <a:ext cx="8066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データ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1106362-3437-81E4-BC85-8A89070D49A3}"/>
              </a:ext>
            </a:extLst>
          </p:cNvPr>
          <p:cNvSpPr txBox="1"/>
          <p:nvPr/>
        </p:nvSpPr>
        <p:spPr bwMode="auto">
          <a:xfrm>
            <a:off x="4382076" y="4959395"/>
            <a:ext cx="12105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演算結果</a:t>
            </a: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25F54E18-93E5-19DB-57EC-59E07EFBFA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7196" y="4055155"/>
            <a:ext cx="2390877" cy="1852930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B561641A-E348-5C3F-9284-2FE998CA52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64476" y="4989875"/>
            <a:ext cx="823478" cy="646430"/>
          </a:xfrm>
          <a:prstGeom prst="rect">
            <a:avLst/>
          </a:prstGeom>
        </p:spPr>
      </p:pic>
      <p:sp>
        <p:nvSpPr>
          <p:cNvPr id="23" name="Text Box 46">
            <a:extLst>
              <a:ext uri="{FF2B5EF4-FFF2-40B4-BE49-F238E27FC236}">
                <a16:creationId xmlns:a16="http://schemas.microsoft.com/office/drawing/2014/main" id="{5E32F9F8-8984-C4E4-DE30-37DC7F1EB4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796" y="6284700"/>
            <a:ext cx="670568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3200" dirty="0"/>
              <a:t>近年の計算機はメモリ転送がボトルネック</a:t>
            </a:r>
            <a:endParaRPr lang="en-US" altLang="ja-JP" sz="32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472AC8E-E9B8-966F-1577-74D57C2F1FC6}"/>
              </a:ext>
            </a:extLst>
          </p:cNvPr>
          <p:cNvSpPr txBox="1"/>
          <p:nvPr/>
        </p:nvSpPr>
        <p:spPr bwMode="auto">
          <a:xfrm>
            <a:off x="4097596" y="3689395"/>
            <a:ext cx="12202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メモリ転送</a:t>
            </a:r>
          </a:p>
        </p:txBody>
      </p:sp>
    </p:spTree>
    <p:extLst>
      <p:ext uri="{BB962C8B-B14F-4D97-AF65-F5344CB8AC3E}">
        <p14:creationId xmlns:p14="http://schemas.microsoft.com/office/powerpoint/2010/main" val="1986855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B7782D0-CA79-4CA0-1C5D-E3E73EDBC9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はじめに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430CAAB-52C2-B5C1-67AA-BD8E9079FB19}"/>
              </a:ext>
            </a:extLst>
          </p:cNvPr>
          <p:cNvSpPr txBox="1"/>
          <p:nvPr/>
        </p:nvSpPr>
        <p:spPr>
          <a:xfrm>
            <a:off x="179512" y="1052736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rgbClr val="011893"/>
                </a:solidFill>
              </a:rPr>
              <a:t>分子動力学法の実装</a:t>
            </a:r>
            <a:endParaRPr kumimoji="1" lang="ja-JP" altLang="en-US" sz="2800" dirty="0">
              <a:solidFill>
                <a:srgbClr val="011893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8CAC2BD-2822-2511-21B0-F19FDFD43935}"/>
              </a:ext>
            </a:extLst>
          </p:cNvPr>
          <p:cNvSpPr txBox="1"/>
          <p:nvPr/>
        </p:nvSpPr>
        <p:spPr>
          <a:xfrm>
            <a:off x="683568" y="1700808"/>
            <a:ext cx="75608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/>
              <a:t>分子動力学法には様々な種類がある</a:t>
            </a:r>
            <a:endParaRPr lang="en-US" altLang="ja-JP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短距離古典分子動力学法のコードは比較的単純</a:t>
            </a:r>
            <a:endParaRPr kumimoji="1" lang="en-US" altLang="ja-JP" sz="2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28A454D-BAA7-9A28-1995-0083B775C6AA}"/>
              </a:ext>
            </a:extLst>
          </p:cNvPr>
          <p:cNvSpPr txBox="1"/>
          <p:nvPr/>
        </p:nvSpPr>
        <p:spPr>
          <a:xfrm>
            <a:off x="251520" y="386104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rgbClr val="011893"/>
                </a:solidFill>
              </a:rPr>
              <a:t>本講義の目的</a:t>
            </a:r>
            <a:endParaRPr kumimoji="1" lang="ja-JP" altLang="en-US" sz="2800" dirty="0">
              <a:solidFill>
                <a:srgbClr val="011893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145B582-358A-3024-49AA-5BD281927CF0}"/>
              </a:ext>
            </a:extLst>
          </p:cNvPr>
          <p:cNvSpPr txBox="1"/>
          <p:nvPr/>
        </p:nvSpPr>
        <p:spPr>
          <a:xfrm>
            <a:off x="683568" y="4509120"/>
            <a:ext cx="75608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効率の良いコードの実装には、ハードウェアの理解が必須であることを知る</a:t>
            </a:r>
            <a:endParaRPr kumimoji="1" lang="en-US" altLang="ja-JP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srgbClr val="FF0000"/>
                </a:solidFill>
              </a:rPr>
              <a:t>単純なコードであっても、計算機の性能を引き出すのは面倒であることを知る</a:t>
            </a:r>
            <a:endParaRPr kumimoji="1" lang="en-US" altLang="ja-JP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11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D974D7E-1D55-B6CE-610C-9C0F84179D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分子</a:t>
            </a:r>
            <a:r>
              <a:rPr kumimoji="1" lang="ja-JP" altLang="en-US"/>
              <a:t>動力学法の種類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1B4F1D2-E5E0-F0F4-A2D5-D8B1DFBDCF02}"/>
                  </a:ext>
                </a:extLst>
              </p:cNvPr>
              <p:cNvSpPr txBox="1"/>
              <p:nvPr/>
            </p:nvSpPr>
            <p:spPr>
              <a:xfrm>
                <a:off x="2843808" y="2276872"/>
                <a:ext cx="271330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𝑚𝑎</m:t>
                      </m:r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kumimoji="1" lang="ja-JP" altLang="en-US" sz="54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1B4F1D2-E5E0-F0F4-A2D5-D8B1DFBDC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2276872"/>
                <a:ext cx="2713307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70D8F8A-66A7-253E-0DC2-33D5FD578604}"/>
              </a:ext>
            </a:extLst>
          </p:cNvPr>
          <p:cNvSpPr txBox="1"/>
          <p:nvPr/>
        </p:nvSpPr>
        <p:spPr>
          <a:xfrm>
            <a:off x="899592" y="1340768"/>
            <a:ext cx="69557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dirty="0"/>
              <a:t>運動方程式を数値積分する</a:t>
            </a:r>
            <a:endParaRPr kumimoji="1" lang="ja-JP" altLang="en-US" sz="4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BAA19D0-ABB8-A8C4-D4DD-AB80384D5A11}"/>
              </a:ext>
            </a:extLst>
          </p:cNvPr>
          <p:cNvSpPr txBox="1"/>
          <p:nvPr/>
        </p:nvSpPr>
        <p:spPr>
          <a:xfrm>
            <a:off x="611560" y="3717032"/>
            <a:ext cx="795281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ja-JP" altLang="en-US" sz="2800" dirty="0"/>
              <a:t>原子の初期配置と初期速度を決める</a:t>
            </a:r>
            <a:endParaRPr kumimoji="1" lang="en-US" altLang="ja-JP" sz="2800" dirty="0"/>
          </a:p>
          <a:p>
            <a:pPr marL="342900" indent="-342900">
              <a:buAutoNum type="arabicPeriod"/>
            </a:pPr>
            <a:r>
              <a:rPr kumimoji="1" lang="ja-JP" altLang="en-US" sz="2800" dirty="0"/>
              <a:t>原子の位置を更新</a:t>
            </a:r>
            <a:endParaRPr kumimoji="1" lang="en-US" altLang="ja-JP" sz="2800" dirty="0"/>
          </a:p>
          <a:p>
            <a:pPr marL="342900" indent="-342900">
              <a:buAutoNum type="arabicPeriod"/>
            </a:pPr>
            <a:r>
              <a:rPr lang="ja-JP" altLang="en-US" sz="2800" dirty="0"/>
              <a:t>原子間に働く力</a:t>
            </a:r>
            <a:r>
              <a:rPr lang="en-US" altLang="ja-JP" sz="2800" dirty="0"/>
              <a:t>(</a:t>
            </a:r>
            <a:r>
              <a:rPr lang="ja-JP" altLang="en-US" sz="2800" dirty="0"/>
              <a:t>力積</a:t>
            </a:r>
            <a:r>
              <a:rPr lang="en-US" altLang="ja-JP" sz="2800" dirty="0"/>
              <a:t>)</a:t>
            </a:r>
            <a:r>
              <a:rPr lang="ja-JP" altLang="en-US" sz="2800" dirty="0"/>
              <a:t>を計算し、運動量を更新</a:t>
            </a:r>
            <a:endParaRPr lang="en-US" altLang="ja-JP" sz="2800" dirty="0"/>
          </a:p>
          <a:p>
            <a:pPr marL="342900" indent="-342900">
              <a:buAutoNum type="arabicPeriod"/>
            </a:pPr>
            <a:r>
              <a:rPr lang="en-US" altLang="ja-JP" sz="2800" dirty="0"/>
              <a:t>2.3.</a:t>
            </a:r>
            <a:r>
              <a:rPr lang="ja-JP" altLang="en-US" sz="2800" dirty="0"/>
              <a:t>のステップを繰り返す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97248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DB34402-11C5-02D3-D58A-E07EFA4EA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分子動力学法の種類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499BD7F-531C-F280-AC80-ABF95836768C}"/>
                  </a:ext>
                </a:extLst>
              </p:cNvPr>
              <p:cNvSpPr txBox="1"/>
              <p:nvPr/>
            </p:nvSpPr>
            <p:spPr>
              <a:xfrm>
                <a:off x="2699792" y="1628800"/>
                <a:ext cx="271330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𝑚𝑎</m:t>
                      </m:r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kumimoji="1" lang="ja-JP" altLang="en-US" sz="54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499BD7F-531C-F280-AC80-ABF9583676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1628800"/>
                <a:ext cx="2713307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FE912E9-6388-492D-88B8-71EB38471E21}"/>
              </a:ext>
            </a:extLst>
          </p:cNvPr>
          <p:cNvSpPr txBox="1"/>
          <p:nvPr/>
        </p:nvSpPr>
        <p:spPr>
          <a:xfrm>
            <a:off x="899592" y="1196752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物体の加速度は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63BAD3A-F38D-F909-1B45-E35E4C76A79A}"/>
              </a:ext>
            </a:extLst>
          </p:cNvPr>
          <p:cNvSpPr txBox="1"/>
          <p:nvPr/>
        </p:nvSpPr>
        <p:spPr>
          <a:xfrm>
            <a:off x="4860032" y="1196752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物体に働く力に比例する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B8E28444-80B8-C146-2B6F-C3BBDC757406}"/>
              </a:ext>
            </a:extLst>
          </p:cNvPr>
          <p:cNvSpPr/>
          <p:nvPr/>
        </p:nvSpPr>
        <p:spPr>
          <a:xfrm>
            <a:off x="2699792" y="1844824"/>
            <a:ext cx="1296144" cy="648072"/>
          </a:xfrm>
          <a:prstGeom prst="roundRect">
            <a:avLst>
              <a:gd name="adj" fmla="val 25844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9485FDED-C186-5696-13F0-522C5124196F}"/>
              </a:ext>
            </a:extLst>
          </p:cNvPr>
          <p:cNvSpPr/>
          <p:nvPr/>
        </p:nvSpPr>
        <p:spPr>
          <a:xfrm>
            <a:off x="4644008" y="1844824"/>
            <a:ext cx="648072" cy="648072"/>
          </a:xfrm>
          <a:prstGeom prst="roundRect">
            <a:avLst>
              <a:gd name="adj" fmla="val 25844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B79CD062-FDD1-6236-6424-3D089FB70B41}"/>
              </a:ext>
            </a:extLst>
          </p:cNvPr>
          <p:cNvCxnSpPr>
            <a:stCxn id="4" idx="2"/>
            <a:endCxn id="6" idx="1"/>
          </p:cNvCxnSpPr>
          <p:nvPr/>
        </p:nvCxnSpPr>
        <p:spPr>
          <a:xfrm rot="16200000" flipH="1">
            <a:off x="2129246" y="1598313"/>
            <a:ext cx="510443" cy="630649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62C1FDC5-B089-8838-48A9-287AD2E77884}"/>
              </a:ext>
            </a:extLst>
          </p:cNvPr>
          <p:cNvCxnSpPr>
            <a:cxnSpLocks/>
            <a:stCxn id="5" idx="2"/>
            <a:endCxn id="7" idx="3"/>
          </p:cNvCxnSpPr>
          <p:nvPr/>
        </p:nvCxnSpPr>
        <p:spPr>
          <a:xfrm rot="5400000">
            <a:off x="5713387" y="1237110"/>
            <a:ext cx="510443" cy="1353056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1E4FA1F-6CAF-AA55-A4CD-6357FF19A250}"/>
              </a:ext>
            </a:extLst>
          </p:cNvPr>
          <p:cNvSpPr txBox="1"/>
          <p:nvPr/>
        </p:nvSpPr>
        <p:spPr>
          <a:xfrm>
            <a:off x="2771800" y="2996952"/>
            <a:ext cx="295465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物体に働く力の分類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D09BFE4-A0A0-4E1D-328B-42E8609317EF}"/>
              </a:ext>
            </a:extLst>
          </p:cNvPr>
          <p:cNvSpPr txBox="1"/>
          <p:nvPr/>
        </p:nvSpPr>
        <p:spPr>
          <a:xfrm>
            <a:off x="1259632" y="3975447"/>
            <a:ext cx="8002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外力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C813733-7D31-645C-4C3F-19B90BE92C5E}"/>
              </a:ext>
            </a:extLst>
          </p:cNvPr>
          <p:cNvSpPr txBox="1"/>
          <p:nvPr/>
        </p:nvSpPr>
        <p:spPr>
          <a:xfrm>
            <a:off x="5868144" y="3975447"/>
            <a:ext cx="14157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原子間</a:t>
            </a:r>
            <a:r>
              <a:rPr kumimoji="1" lang="ja-JP" altLang="en-US" sz="2400" dirty="0"/>
              <a:t>力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C6907A4-B7A4-8156-7E7B-8C45F07295B2}"/>
              </a:ext>
            </a:extLst>
          </p:cNvPr>
          <p:cNvSpPr txBox="1"/>
          <p:nvPr/>
        </p:nvSpPr>
        <p:spPr>
          <a:xfrm>
            <a:off x="755576" y="4653136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重力</a:t>
            </a:r>
            <a:endParaRPr kumimoji="1" lang="en-US" altLang="ja-JP" dirty="0"/>
          </a:p>
          <a:p>
            <a:r>
              <a:rPr kumimoji="1" lang="ja-JP" altLang="en-US" dirty="0"/>
              <a:t>外場による振動など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6F63A6E-DA3A-163D-8512-9E2F8E69E7A1}"/>
              </a:ext>
            </a:extLst>
          </p:cNvPr>
          <p:cNvSpPr txBox="1"/>
          <p:nvPr/>
        </p:nvSpPr>
        <p:spPr>
          <a:xfrm>
            <a:off x="7164288" y="4983559"/>
            <a:ext cx="110799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多体力</a:t>
            </a:r>
            <a:endParaRPr kumimoji="1" lang="ja-JP" altLang="en-US" sz="24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59E341F-815B-1C98-5236-B24381198F53}"/>
              </a:ext>
            </a:extLst>
          </p:cNvPr>
          <p:cNvSpPr txBox="1"/>
          <p:nvPr/>
        </p:nvSpPr>
        <p:spPr>
          <a:xfrm>
            <a:off x="4932040" y="4983559"/>
            <a:ext cx="110799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二体力</a:t>
            </a:r>
            <a:endParaRPr kumimoji="1" lang="ja-JP" altLang="en-US" sz="2400" dirty="0"/>
          </a:p>
        </p:txBody>
      </p: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AB3E3777-3F50-623C-7254-BCF5385EC9FB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 rot="5400000">
            <a:off x="2696020" y="2422339"/>
            <a:ext cx="516830" cy="258938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F98E7F3D-81B3-E678-7A11-F07B957291B3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 rot="16200000" flipH="1">
            <a:off x="5154164" y="2553581"/>
            <a:ext cx="516830" cy="232690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906F0C91-CA14-1D93-D467-A8BEDE71C8B0}"/>
              </a:ext>
            </a:extLst>
          </p:cNvPr>
          <p:cNvCxnSpPr>
            <a:stCxn id="15" idx="2"/>
            <a:endCxn id="17" idx="0"/>
          </p:cNvCxnSpPr>
          <p:nvPr/>
        </p:nvCxnSpPr>
        <p:spPr>
          <a:xfrm rot="16200000" flipH="1">
            <a:off x="6873935" y="4139207"/>
            <a:ext cx="546447" cy="114225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コネクタ: カギ線 31">
            <a:extLst>
              <a:ext uri="{FF2B5EF4-FFF2-40B4-BE49-F238E27FC236}">
                <a16:creationId xmlns:a16="http://schemas.microsoft.com/office/drawing/2014/main" id="{97FCC0A0-1871-3825-3455-13DE435DC127}"/>
              </a:ext>
            </a:extLst>
          </p:cNvPr>
          <p:cNvCxnSpPr>
            <a:stCxn id="15" idx="2"/>
            <a:endCxn id="18" idx="0"/>
          </p:cNvCxnSpPr>
          <p:nvPr/>
        </p:nvCxnSpPr>
        <p:spPr>
          <a:xfrm rot="5400000">
            <a:off x="5757811" y="4165339"/>
            <a:ext cx="546447" cy="108999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F90D758-4A5A-06E0-AC7E-E795F4389B76}"/>
              </a:ext>
            </a:extLst>
          </p:cNvPr>
          <p:cNvSpPr txBox="1"/>
          <p:nvPr/>
        </p:nvSpPr>
        <p:spPr>
          <a:xfrm>
            <a:off x="4139952" y="5661248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ファンデルワールス力</a:t>
            </a:r>
            <a:endParaRPr kumimoji="1" lang="en-US" altLang="ja-JP"/>
          </a:p>
          <a:p>
            <a:r>
              <a:rPr lang="ja-JP" altLang="en-US"/>
              <a:t>バネなど</a:t>
            </a:r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38F97044-C757-CF17-26E9-3F201EFC7B21}"/>
              </a:ext>
            </a:extLst>
          </p:cNvPr>
          <p:cNvSpPr txBox="1"/>
          <p:nvPr/>
        </p:nvSpPr>
        <p:spPr>
          <a:xfrm>
            <a:off x="7208420" y="566124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曲げ弾性など</a:t>
            </a:r>
          </a:p>
        </p:txBody>
      </p:sp>
    </p:spTree>
    <p:extLst>
      <p:ext uri="{BB962C8B-B14F-4D97-AF65-F5344CB8AC3E}">
        <p14:creationId xmlns:p14="http://schemas.microsoft.com/office/powerpoint/2010/main" val="204555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楕円 28">
            <a:extLst>
              <a:ext uri="{FF2B5EF4-FFF2-40B4-BE49-F238E27FC236}">
                <a16:creationId xmlns:a16="http://schemas.microsoft.com/office/drawing/2014/main" id="{67ED3F7C-378E-8CA2-119F-6A89E607D714}"/>
              </a:ext>
            </a:extLst>
          </p:cNvPr>
          <p:cNvSpPr/>
          <p:nvPr/>
        </p:nvSpPr>
        <p:spPr>
          <a:xfrm rot="19800000">
            <a:off x="6595333" y="1833066"/>
            <a:ext cx="1137912" cy="119743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691BF25A-6933-2E6C-1A94-5A4A7E5C78CF}"/>
              </a:ext>
            </a:extLst>
          </p:cNvPr>
          <p:cNvSpPr/>
          <p:nvPr/>
        </p:nvSpPr>
        <p:spPr>
          <a:xfrm rot="1800000">
            <a:off x="7199784" y="2564905"/>
            <a:ext cx="1800200" cy="10081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91D0A5E2-D243-AAAF-682B-498D3F02DBE4}"/>
              </a:ext>
            </a:extLst>
          </p:cNvPr>
          <p:cNvSpPr/>
          <p:nvPr/>
        </p:nvSpPr>
        <p:spPr>
          <a:xfrm rot="19800000">
            <a:off x="5292080" y="2564905"/>
            <a:ext cx="1800200" cy="10081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0B1CD181-D97E-F7BD-41D1-320B9D1D56DF}"/>
              </a:ext>
            </a:extLst>
          </p:cNvPr>
          <p:cNvSpPr/>
          <p:nvPr/>
        </p:nvSpPr>
        <p:spPr>
          <a:xfrm>
            <a:off x="323528" y="2420889"/>
            <a:ext cx="2232248" cy="11521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0F8DD2B3-63E5-8AEC-DCBE-60ED3A935598}"/>
              </a:ext>
            </a:extLst>
          </p:cNvPr>
          <p:cNvSpPr/>
          <p:nvPr/>
        </p:nvSpPr>
        <p:spPr>
          <a:xfrm>
            <a:off x="2267744" y="2420889"/>
            <a:ext cx="2232248" cy="11521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D0A40CB-2D3B-66ED-D687-3CE760775C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分子</a:t>
            </a:r>
            <a:r>
              <a:rPr kumimoji="1" lang="ja-JP" altLang="en-US"/>
              <a:t>動力学法の</a:t>
            </a:r>
            <a:r>
              <a:rPr lang="ja-JP" altLang="en-US"/>
              <a:t>種類</a:t>
            </a:r>
            <a:endParaRPr kumimoji="1" lang="ja-JP" altLang="en-US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21E9FC80-FD1D-9642-AE38-09141865684E}"/>
              </a:ext>
            </a:extLst>
          </p:cNvPr>
          <p:cNvSpPr/>
          <p:nvPr/>
        </p:nvSpPr>
        <p:spPr>
          <a:xfrm>
            <a:off x="1115616" y="2636913"/>
            <a:ext cx="648072" cy="64807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2897FEC-0362-A74E-25AA-413ABCD9F081}"/>
              </a:ext>
            </a:extLst>
          </p:cNvPr>
          <p:cNvSpPr txBox="1"/>
          <p:nvPr/>
        </p:nvSpPr>
        <p:spPr>
          <a:xfrm>
            <a:off x="251520" y="1052736"/>
            <a:ext cx="8802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原子間力の起源：原子や電子の量子力学的な相互作用</a:t>
            </a:r>
            <a:endParaRPr kumimoji="1" lang="ja-JP" altLang="en-US" sz="2800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8C1E54CC-9AE5-1EB5-0BF1-185A46472596}"/>
              </a:ext>
            </a:extLst>
          </p:cNvPr>
          <p:cNvSpPr/>
          <p:nvPr/>
        </p:nvSpPr>
        <p:spPr>
          <a:xfrm>
            <a:off x="3059832" y="2636913"/>
            <a:ext cx="648072" cy="64807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3EF241E7-42A3-991D-AF68-6CE3C21FE25D}"/>
              </a:ext>
            </a:extLst>
          </p:cNvPr>
          <p:cNvSpPr/>
          <p:nvPr/>
        </p:nvSpPr>
        <p:spPr>
          <a:xfrm>
            <a:off x="1835696" y="2780929"/>
            <a:ext cx="360040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矢印: 右 22">
            <a:extLst>
              <a:ext uri="{FF2B5EF4-FFF2-40B4-BE49-F238E27FC236}">
                <a16:creationId xmlns:a16="http://schemas.microsoft.com/office/drawing/2014/main" id="{639642D3-EB82-C832-5E8F-1346B3742E37}"/>
              </a:ext>
            </a:extLst>
          </p:cNvPr>
          <p:cNvSpPr/>
          <p:nvPr/>
        </p:nvSpPr>
        <p:spPr>
          <a:xfrm rot="10800000">
            <a:off x="2627784" y="2780929"/>
            <a:ext cx="360040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2813A502-457D-65B7-3DD6-F6D9F921030C}"/>
              </a:ext>
            </a:extLst>
          </p:cNvPr>
          <p:cNvSpPr/>
          <p:nvPr/>
        </p:nvSpPr>
        <p:spPr>
          <a:xfrm>
            <a:off x="5940152" y="2780929"/>
            <a:ext cx="504056" cy="504056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D1DA4A34-F3BD-C852-D97A-674D0256F8E6}"/>
              </a:ext>
            </a:extLst>
          </p:cNvPr>
          <p:cNvSpPr/>
          <p:nvPr/>
        </p:nvSpPr>
        <p:spPr>
          <a:xfrm>
            <a:off x="7884368" y="2780929"/>
            <a:ext cx="504056" cy="504056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883689F7-97CD-4329-3939-A3078A12BFC7}"/>
              </a:ext>
            </a:extLst>
          </p:cNvPr>
          <p:cNvSpPr/>
          <p:nvPr/>
        </p:nvSpPr>
        <p:spPr>
          <a:xfrm>
            <a:off x="6876256" y="2204865"/>
            <a:ext cx="504056" cy="504056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矢印: 右 29">
            <a:extLst>
              <a:ext uri="{FF2B5EF4-FFF2-40B4-BE49-F238E27FC236}">
                <a16:creationId xmlns:a16="http://schemas.microsoft.com/office/drawing/2014/main" id="{6958C0C7-2250-C394-B23C-F86CD9CEA9A5}"/>
              </a:ext>
            </a:extLst>
          </p:cNvPr>
          <p:cNvSpPr/>
          <p:nvPr/>
        </p:nvSpPr>
        <p:spPr>
          <a:xfrm rot="5400000">
            <a:off x="6974556" y="2754637"/>
            <a:ext cx="360040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矢印: 右 30">
            <a:extLst>
              <a:ext uri="{FF2B5EF4-FFF2-40B4-BE49-F238E27FC236}">
                <a16:creationId xmlns:a16="http://schemas.microsoft.com/office/drawing/2014/main" id="{8C940BC3-98CA-846E-1B44-FEC5B2D39E8E}"/>
              </a:ext>
            </a:extLst>
          </p:cNvPr>
          <p:cNvSpPr/>
          <p:nvPr/>
        </p:nvSpPr>
        <p:spPr>
          <a:xfrm rot="16200000">
            <a:off x="5966444" y="2322589"/>
            <a:ext cx="360040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矢印: 右 31">
            <a:extLst>
              <a:ext uri="{FF2B5EF4-FFF2-40B4-BE49-F238E27FC236}">
                <a16:creationId xmlns:a16="http://schemas.microsoft.com/office/drawing/2014/main" id="{CF8A8953-65C4-2FD0-1105-08FB83FB74A9}"/>
              </a:ext>
            </a:extLst>
          </p:cNvPr>
          <p:cNvSpPr/>
          <p:nvPr/>
        </p:nvSpPr>
        <p:spPr>
          <a:xfrm rot="16200000">
            <a:off x="7910660" y="2322589"/>
            <a:ext cx="360040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3D8E9F6-129E-4BF2-1872-108702C5D5BF}"/>
              </a:ext>
            </a:extLst>
          </p:cNvPr>
          <p:cNvSpPr txBox="1"/>
          <p:nvPr/>
        </p:nvSpPr>
        <p:spPr>
          <a:xfrm>
            <a:off x="323528" y="4077072"/>
            <a:ext cx="597952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電子状態を真面目に計算する</a:t>
            </a:r>
            <a:endParaRPr kumimoji="1" lang="en-US" altLang="ja-JP" sz="2800"/>
          </a:p>
          <a:p>
            <a:r>
              <a:rPr kumimoji="1" lang="ja-JP" altLang="en-US" sz="2800"/>
              <a:t>→</a:t>
            </a:r>
            <a:r>
              <a:rPr kumimoji="1" lang="ja-JP" altLang="en-US" sz="2800">
                <a:solidFill>
                  <a:srgbClr val="FF0000"/>
                </a:solidFill>
              </a:rPr>
              <a:t>第一原理計算</a:t>
            </a:r>
            <a:r>
              <a:rPr kumimoji="1" lang="en-US" altLang="ja-JP" sz="2800"/>
              <a:t>(ab initio calculation)</a:t>
            </a:r>
            <a:endParaRPr kumimoji="1" lang="ja-JP" altLang="en-US" sz="280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5EA6871-3F5B-C6B3-359F-1E60AEDAC8C8}"/>
              </a:ext>
            </a:extLst>
          </p:cNvPr>
          <p:cNvSpPr txBox="1"/>
          <p:nvPr/>
        </p:nvSpPr>
        <p:spPr>
          <a:xfrm>
            <a:off x="251520" y="5229200"/>
            <a:ext cx="84994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第一原理計算で力を計算して</a:t>
            </a:r>
            <a:r>
              <a:rPr lang="ja-JP" altLang="en-US" sz="2800"/>
              <a:t>原子を動かす</a:t>
            </a:r>
            <a:endParaRPr kumimoji="1" lang="en-US" altLang="ja-JP" sz="2800"/>
          </a:p>
          <a:p>
            <a:r>
              <a:rPr kumimoji="1" lang="ja-JP" altLang="en-US" sz="2800"/>
              <a:t>→</a:t>
            </a:r>
            <a:r>
              <a:rPr kumimoji="1" lang="ja-JP" altLang="en-US" sz="2800">
                <a:solidFill>
                  <a:srgbClr val="FF0000"/>
                </a:solidFill>
              </a:rPr>
              <a:t>第一原理</a:t>
            </a:r>
            <a:r>
              <a:rPr kumimoji="1" lang="en-US" altLang="ja-JP" sz="2800">
                <a:solidFill>
                  <a:srgbClr val="FF0000"/>
                </a:solidFill>
              </a:rPr>
              <a:t>MD</a:t>
            </a:r>
            <a:r>
              <a:rPr kumimoji="1" lang="en-US" altLang="ja-JP" sz="2800"/>
              <a:t> (ab initio MD, Car-Parrinello method)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2066843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ECEF775-BEB0-0479-4D4F-F61E581CFB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分子動力学法の</a:t>
            </a:r>
            <a:r>
              <a:rPr lang="ja-JP" altLang="en-US"/>
              <a:t>種類</a:t>
            </a:r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999E6037-06E4-0799-7D4D-DA40E50E8AB6}"/>
              </a:ext>
            </a:extLst>
          </p:cNvPr>
          <p:cNvSpPr/>
          <p:nvPr/>
        </p:nvSpPr>
        <p:spPr>
          <a:xfrm>
            <a:off x="1115616" y="2895328"/>
            <a:ext cx="648072" cy="64807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E0127D9-00DF-000C-E545-551DB2908B60}"/>
              </a:ext>
            </a:extLst>
          </p:cNvPr>
          <p:cNvSpPr txBox="1"/>
          <p:nvPr/>
        </p:nvSpPr>
        <p:spPr>
          <a:xfrm>
            <a:off x="899592" y="1124744"/>
            <a:ext cx="7366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毎回電子状態を解くのは大変なのでモデル化</a:t>
            </a: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73E3F55-A553-4AE1-B663-78B119E56E1C}"/>
              </a:ext>
            </a:extLst>
          </p:cNvPr>
          <p:cNvSpPr/>
          <p:nvPr/>
        </p:nvSpPr>
        <p:spPr>
          <a:xfrm>
            <a:off x="3059832" y="2895328"/>
            <a:ext cx="648072" cy="64807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8D3FF56C-7902-5834-1363-D04E3559B128}"/>
              </a:ext>
            </a:extLst>
          </p:cNvPr>
          <p:cNvSpPr/>
          <p:nvPr/>
        </p:nvSpPr>
        <p:spPr>
          <a:xfrm>
            <a:off x="1835696" y="3039344"/>
            <a:ext cx="360040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9ED5C255-162D-F794-10E4-9F400413A376}"/>
              </a:ext>
            </a:extLst>
          </p:cNvPr>
          <p:cNvSpPr/>
          <p:nvPr/>
        </p:nvSpPr>
        <p:spPr>
          <a:xfrm rot="10800000">
            <a:off x="2627784" y="3039344"/>
            <a:ext cx="360040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1FC60B64-7025-92CC-3855-AE5E642D872B}"/>
              </a:ext>
            </a:extLst>
          </p:cNvPr>
          <p:cNvSpPr/>
          <p:nvPr/>
        </p:nvSpPr>
        <p:spPr>
          <a:xfrm>
            <a:off x="5940152" y="3212976"/>
            <a:ext cx="504056" cy="504056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A89A8D7B-1258-D8B2-CCD5-61E683FF3C3A}"/>
              </a:ext>
            </a:extLst>
          </p:cNvPr>
          <p:cNvSpPr/>
          <p:nvPr/>
        </p:nvSpPr>
        <p:spPr>
          <a:xfrm>
            <a:off x="7884368" y="3212976"/>
            <a:ext cx="504056" cy="504056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5B0D0121-EB6D-30D6-3CAC-23014C44992D}"/>
              </a:ext>
            </a:extLst>
          </p:cNvPr>
          <p:cNvSpPr/>
          <p:nvPr/>
        </p:nvSpPr>
        <p:spPr>
          <a:xfrm>
            <a:off x="6876256" y="2636912"/>
            <a:ext cx="504056" cy="504056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CF664D1A-0664-FFF8-7FAA-B94D5BA1FD73}"/>
              </a:ext>
            </a:extLst>
          </p:cNvPr>
          <p:cNvSpPr/>
          <p:nvPr/>
        </p:nvSpPr>
        <p:spPr>
          <a:xfrm rot="5400000">
            <a:off x="6974556" y="3186684"/>
            <a:ext cx="360040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6AF6A080-A57B-C041-0E44-C0EC683F1C4B}"/>
              </a:ext>
            </a:extLst>
          </p:cNvPr>
          <p:cNvSpPr/>
          <p:nvPr/>
        </p:nvSpPr>
        <p:spPr>
          <a:xfrm rot="16200000">
            <a:off x="5966444" y="2754636"/>
            <a:ext cx="360040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156036FD-AFA5-7A50-01F1-F834E102ED66}"/>
              </a:ext>
            </a:extLst>
          </p:cNvPr>
          <p:cNvSpPr/>
          <p:nvPr/>
        </p:nvSpPr>
        <p:spPr>
          <a:xfrm rot="16200000">
            <a:off x="7910660" y="2754636"/>
            <a:ext cx="360040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44A332B6-E53B-858E-09A1-66DC2193D0D4}"/>
              </a:ext>
            </a:extLst>
          </p:cNvPr>
          <p:cNvCxnSpPr/>
          <p:nvPr/>
        </p:nvCxnSpPr>
        <p:spPr>
          <a:xfrm>
            <a:off x="1691680" y="5157192"/>
            <a:ext cx="144016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3BBB314D-622F-BC99-B6CA-15BA9CD86D45}"/>
              </a:ext>
            </a:extLst>
          </p:cNvPr>
          <p:cNvCxnSpPr>
            <a:cxnSpLocks/>
          </p:cNvCxnSpPr>
          <p:nvPr/>
        </p:nvCxnSpPr>
        <p:spPr>
          <a:xfrm flipH="1">
            <a:off x="6156176" y="2924943"/>
            <a:ext cx="865905" cy="50405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DDD4E67B-35A5-DE68-02D6-245D2508FC3E}"/>
              </a:ext>
            </a:extLst>
          </p:cNvPr>
          <p:cNvCxnSpPr>
            <a:cxnSpLocks/>
          </p:cNvCxnSpPr>
          <p:nvPr/>
        </p:nvCxnSpPr>
        <p:spPr>
          <a:xfrm flipH="1" flipV="1">
            <a:off x="7092280" y="2852935"/>
            <a:ext cx="1080120" cy="57606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C407D3D-06C1-876C-1E6C-EDCE81DB7CDD}"/>
              </a:ext>
            </a:extLst>
          </p:cNvPr>
          <p:cNvSpPr txBox="1"/>
          <p:nvPr/>
        </p:nvSpPr>
        <p:spPr>
          <a:xfrm>
            <a:off x="899592" y="3933056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距離だけの関数で表現</a:t>
            </a:r>
            <a:endParaRPr kumimoji="1" lang="ja-JP" altLang="en-US" sz="240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68F1B2C-435B-230A-EA06-B8872A797B44}"/>
              </a:ext>
            </a:extLst>
          </p:cNvPr>
          <p:cNvSpPr txBox="1"/>
          <p:nvPr/>
        </p:nvSpPr>
        <p:spPr>
          <a:xfrm>
            <a:off x="6372200" y="1916832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多体力</a:t>
            </a:r>
            <a:endParaRPr kumimoji="1" lang="ja-JP" altLang="en-US" sz="280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3AC8319-5B80-482C-5F2C-614DC8C7FFC7}"/>
              </a:ext>
            </a:extLst>
          </p:cNvPr>
          <p:cNvSpPr txBox="1"/>
          <p:nvPr/>
        </p:nvSpPr>
        <p:spPr>
          <a:xfrm>
            <a:off x="1763688" y="1916832"/>
            <a:ext cx="15121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800"/>
              <a:t>二体力</a:t>
            </a:r>
          </a:p>
        </p:txBody>
      </p: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D197AEBC-BDB8-D601-2A14-EBEFEE3BBD6E}"/>
              </a:ext>
            </a:extLst>
          </p:cNvPr>
          <p:cNvGrpSpPr/>
          <p:nvPr/>
        </p:nvGrpSpPr>
        <p:grpSpPr>
          <a:xfrm>
            <a:off x="5940152" y="4221088"/>
            <a:ext cx="2376264" cy="1288123"/>
            <a:chOff x="5868144" y="3805772"/>
            <a:chExt cx="2376264" cy="1288123"/>
          </a:xfrm>
        </p:grpSpPr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09A0B8EE-535D-6DDA-5FBA-562D40CC228D}"/>
                </a:ext>
              </a:extLst>
            </p:cNvPr>
            <p:cNvCxnSpPr/>
            <p:nvPr/>
          </p:nvCxnSpPr>
          <p:spPr>
            <a:xfrm flipV="1">
              <a:off x="5868144" y="4221088"/>
              <a:ext cx="1224136" cy="72008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E999478B-9D27-553F-AF33-7290E004D5FF}"/>
                </a:ext>
              </a:extLst>
            </p:cNvPr>
            <p:cNvCxnSpPr>
              <a:cxnSpLocks/>
            </p:cNvCxnSpPr>
            <p:nvPr/>
          </p:nvCxnSpPr>
          <p:spPr>
            <a:xfrm>
              <a:off x="7092280" y="4221088"/>
              <a:ext cx="1152128" cy="72008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円弧 36">
              <a:extLst>
                <a:ext uri="{FF2B5EF4-FFF2-40B4-BE49-F238E27FC236}">
                  <a16:creationId xmlns:a16="http://schemas.microsoft.com/office/drawing/2014/main" id="{FA80159C-6490-5790-624E-BC8A63FA8143}"/>
                </a:ext>
              </a:extLst>
            </p:cNvPr>
            <p:cNvSpPr/>
            <p:nvPr/>
          </p:nvSpPr>
          <p:spPr>
            <a:xfrm rot="7793891">
              <a:off x="6678297" y="3795171"/>
              <a:ext cx="753518" cy="774720"/>
            </a:xfrm>
            <a:prstGeom prst="arc">
              <a:avLst>
                <a:gd name="adj1" fmla="val 15937760"/>
                <a:gd name="adj2" fmla="val 685164"/>
              </a:avLst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A2158A7B-91F1-9BFF-2F66-8138AB664E49}"/>
                    </a:ext>
                  </a:extLst>
                </p:cNvPr>
                <p:cNvSpPr txBox="1"/>
                <p:nvPr/>
              </p:nvSpPr>
              <p:spPr>
                <a:xfrm>
                  <a:off x="6804248" y="4509120"/>
                  <a:ext cx="54136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kumimoji="1" lang="ja-JP" altLang="en-US" sz="3200"/>
                </a:p>
              </p:txBody>
            </p:sp>
          </mc:Choice>
          <mc:Fallback xmlns=""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A2158A7B-91F1-9BFF-2F66-8138AB664E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4248" y="4509120"/>
                  <a:ext cx="541367" cy="58477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646A5B1B-65A4-ACA2-D903-CA4889B715E1}"/>
                  </a:ext>
                </a:extLst>
              </p:cNvPr>
              <p:cNvSpPr txBox="1"/>
              <p:nvPr/>
            </p:nvSpPr>
            <p:spPr>
              <a:xfrm>
                <a:off x="2195736" y="4509120"/>
                <a:ext cx="50308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646A5B1B-65A4-ACA2-D903-CA4889B715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4509120"/>
                <a:ext cx="503086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28AA29A8-0ABB-EE8A-D627-B0D9D481D5E8}"/>
              </a:ext>
            </a:extLst>
          </p:cNvPr>
          <p:cNvSpPr txBox="1"/>
          <p:nvPr/>
        </p:nvSpPr>
        <p:spPr>
          <a:xfrm>
            <a:off x="5508104" y="4077072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原子の位置関係で表現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BC293A7-E656-366D-8C0D-A4B9ADB62AC3}"/>
              </a:ext>
            </a:extLst>
          </p:cNvPr>
          <p:cNvSpPr txBox="1"/>
          <p:nvPr/>
        </p:nvSpPr>
        <p:spPr>
          <a:xfrm>
            <a:off x="467544" y="5733256"/>
            <a:ext cx="8377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電子状態を解かず、原子の位置関係による経験的な</a:t>
            </a:r>
            <a:endParaRPr kumimoji="1" lang="en-US" altLang="ja-JP" sz="2400"/>
          </a:p>
          <a:p>
            <a:r>
              <a:rPr kumimoji="1" lang="ja-JP" altLang="en-US" sz="2400"/>
              <a:t>ポテンシャルで</a:t>
            </a:r>
            <a:r>
              <a:rPr lang="ja-JP" altLang="en-US" sz="2400"/>
              <a:t>計算する方法を</a:t>
            </a:r>
            <a:r>
              <a:rPr lang="ja-JP" altLang="en-US" sz="2400">
                <a:solidFill>
                  <a:srgbClr val="FF0000"/>
                </a:solidFill>
              </a:rPr>
              <a:t>古典分子動力学法</a:t>
            </a:r>
            <a:r>
              <a:rPr lang="ja-JP" altLang="en-US" sz="2400"/>
              <a:t>と呼ぶ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476896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9885452-B348-B5BF-5205-4EFB3CB736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分子動力学法の</a:t>
            </a:r>
            <a:r>
              <a:rPr lang="ja-JP" altLang="en-US"/>
              <a:t>種類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A065ED5-2FB8-A83A-6F4F-823EA7946A87}"/>
              </a:ext>
            </a:extLst>
          </p:cNvPr>
          <p:cNvSpPr txBox="1"/>
          <p:nvPr/>
        </p:nvSpPr>
        <p:spPr>
          <a:xfrm>
            <a:off x="251520" y="98072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>
                <a:solidFill>
                  <a:srgbClr val="011893"/>
                </a:solidFill>
              </a:rPr>
              <a:t>短距離力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3B3D276-2673-5002-3B03-CD173F046FE7}"/>
              </a:ext>
            </a:extLst>
          </p:cNvPr>
          <p:cNvSpPr txBox="1"/>
          <p:nvPr/>
        </p:nvSpPr>
        <p:spPr>
          <a:xfrm>
            <a:off x="827584" y="1772816"/>
            <a:ext cx="789190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距離が離れると急速に弱くなる力</a:t>
            </a:r>
            <a:endParaRPr kumimoji="1" lang="en-US" altLang="ja-JP" sz="2800"/>
          </a:p>
          <a:p>
            <a:r>
              <a:rPr kumimoji="1" lang="ja-JP" altLang="en-US" sz="2800"/>
              <a:t>ファンデルワールス力など</a:t>
            </a:r>
            <a:endParaRPr kumimoji="1" lang="en-US" altLang="ja-JP" sz="2800"/>
          </a:p>
          <a:p>
            <a:r>
              <a:rPr kumimoji="1" lang="ja-JP" altLang="en-US" sz="2800"/>
              <a:t>一定距離</a:t>
            </a:r>
            <a:r>
              <a:rPr kumimoji="1" lang="en-US" altLang="ja-JP" sz="2800"/>
              <a:t>(</a:t>
            </a:r>
            <a:r>
              <a:rPr kumimoji="1" lang="ja-JP" altLang="en-US" sz="2800">
                <a:solidFill>
                  <a:srgbClr val="FF0000"/>
                </a:solidFill>
              </a:rPr>
              <a:t>カットオフ距離</a:t>
            </a:r>
            <a:r>
              <a:rPr kumimoji="1" lang="en-US" altLang="ja-JP" sz="2800"/>
              <a:t>)</a:t>
            </a:r>
            <a:r>
              <a:rPr kumimoji="1" lang="ja-JP" altLang="en-US" sz="2800"/>
              <a:t>で力の計算を打ち切る</a:t>
            </a:r>
            <a:endParaRPr kumimoji="1" lang="en-US" altLang="ja-JP" sz="2800"/>
          </a:p>
          <a:p>
            <a:r>
              <a:rPr kumimoji="1" lang="en-US" altLang="ja-JP" sz="2800"/>
              <a:t>Bookkeeping</a:t>
            </a:r>
            <a:r>
              <a:rPr kumimoji="1" lang="ja-JP" altLang="en-US" sz="2800"/>
              <a:t>法などで計算コストを落とす</a:t>
            </a:r>
            <a:r>
              <a:rPr kumimoji="1" lang="en-US" altLang="ja-JP" sz="2800"/>
              <a:t>(</a:t>
            </a:r>
            <a:r>
              <a:rPr kumimoji="1" lang="ja-JP" altLang="en-US" sz="2800"/>
              <a:t>後述</a:t>
            </a:r>
            <a:r>
              <a:rPr kumimoji="1" lang="en-US" altLang="ja-JP" sz="2800"/>
              <a:t>)</a:t>
            </a:r>
            <a:endParaRPr kumimoji="1" lang="ja-JP" altLang="en-US" sz="28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E3959E4-F1EA-EA49-5CA3-D6AB407D53F9}"/>
              </a:ext>
            </a:extLst>
          </p:cNvPr>
          <p:cNvSpPr txBox="1"/>
          <p:nvPr/>
        </p:nvSpPr>
        <p:spPr>
          <a:xfrm>
            <a:off x="179512" y="393305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>
                <a:solidFill>
                  <a:srgbClr val="011893"/>
                </a:solidFill>
              </a:rPr>
              <a:t>長距離力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B710C22-1829-53AD-80A5-11CAB9BAE350}"/>
              </a:ext>
            </a:extLst>
          </p:cNvPr>
          <p:cNvSpPr txBox="1"/>
          <p:nvPr/>
        </p:nvSpPr>
        <p:spPr>
          <a:xfrm>
            <a:off x="755576" y="4581128"/>
            <a:ext cx="786785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離れた距離でも力が及ぶ</a:t>
            </a:r>
            <a:endParaRPr kumimoji="1" lang="en-US" altLang="ja-JP" sz="2800"/>
          </a:p>
          <a:p>
            <a:r>
              <a:rPr kumimoji="1" lang="ja-JP" altLang="en-US" sz="2800"/>
              <a:t>クーロン力や重力など</a:t>
            </a:r>
            <a:endParaRPr kumimoji="1" lang="en-US" altLang="ja-JP" sz="2800"/>
          </a:p>
          <a:p>
            <a:r>
              <a:rPr kumimoji="1" lang="ja-JP" altLang="en-US" sz="2800"/>
              <a:t>周期的境界条件の扱いに工夫が必要</a:t>
            </a:r>
            <a:r>
              <a:rPr kumimoji="1" lang="en-US" altLang="ja-JP" sz="2800"/>
              <a:t>(Ewald</a:t>
            </a:r>
            <a:r>
              <a:rPr kumimoji="1" lang="ja-JP" altLang="en-US" sz="2800"/>
              <a:t>和等</a:t>
            </a:r>
            <a:r>
              <a:rPr kumimoji="1" lang="en-US" altLang="ja-JP" sz="2800"/>
              <a:t>)</a:t>
            </a:r>
          </a:p>
          <a:p>
            <a:r>
              <a:rPr kumimoji="1" lang="ja-JP" altLang="en-US" sz="2800"/>
              <a:t>多重極展開などで計算コストを落とす</a:t>
            </a:r>
            <a:endParaRPr kumimoji="1" lang="en-US" altLang="ja-JP" sz="2800"/>
          </a:p>
        </p:txBody>
      </p:sp>
    </p:spTree>
    <p:extLst>
      <p:ext uri="{BB962C8B-B14F-4D97-AF65-F5344CB8AC3E}">
        <p14:creationId xmlns:p14="http://schemas.microsoft.com/office/powerpoint/2010/main" val="2944387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48537BD-8445-B1F7-32AD-31E00680BC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粒子法と分子動力学法</a:t>
            </a:r>
          </a:p>
        </p:txBody>
      </p:sp>
      <p:grpSp>
        <p:nvGrpSpPr>
          <p:cNvPr id="5" name="Group 26">
            <a:extLst>
              <a:ext uri="{FF2B5EF4-FFF2-40B4-BE49-F238E27FC236}">
                <a16:creationId xmlns:a16="http://schemas.microsoft.com/office/drawing/2014/main" id="{FAFFC597-89A8-24D0-1291-911701F8F020}"/>
              </a:ext>
            </a:extLst>
          </p:cNvPr>
          <p:cNvGrpSpPr>
            <a:grpSpLocks/>
          </p:cNvGrpSpPr>
          <p:nvPr/>
        </p:nvGrpSpPr>
        <p:grpSpPr bwMode="auto">
          <a:xfrm>
            <a:off x="5292080" y="1988840"/>
            <a:ext cx="2592288" cy="1749128"/>
            <a:chOff x="612" y="799"/>
            <a:chExt cx="4082" cy="2759"/>
          </a:xfrm>
        </p:grpSpPr>
        <p:sp>
          <p:nvSpPr>
            <p:cNvPr id="40" name="Rectangle 27">
              <a:extLst>
                <a:ext uri="{FF2B5EF4-FFF2-40B4-BE49-F238E27FC236}">
                  <a16:creationId xmlns:a16="http://schemas.microsoft.com/office/drawing/2014/main" id="{E615B2D8-E357-FB0A-EDCF-4375B83958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799"/>
              <a:ext cx="4082" cy="272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41" name="Line 28">
              <a:extLst>
                <a:ext uri="{FF2B5EF4-FFF2-40B4-BE49-F238E27FC236}">
                  <a16:creationId xmlns:a16="http://schemas.microsoft.com/office/drawing/2014/main" id="{0B2F0AC1-722B-7DBD-A528-21B5B9C2DF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66" y="799"/>
              <a:ext cx="0" cy="27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42" name="Line 29">
              <a:extLst>
                <a:ext uri="{FF2B5EF4-FFF2-40B4-BE49-F238E27FC236}">
                  <a16:creationId xmlns:a16="http://schemas.microsoft.com/office/drawing/2014/main" id="{79E94D8E-0EFA-CAA8-AEAC-8FF901E9BA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19" y="799"/>
              <a:ext cx="0" cy="27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43" name="Line 30">
              <a:extLst>
                <a:ext uri="{FF2B5EF4-FFF2-40B4-BE49-F238E27FC236}">
                  <a16:creationId xmlns:a16="http://schemas.microsoft.com/office/drawing/2014/main" id="{0E6E7874-1346-16A4-2CCD-16A7F4A5AE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73" y="799"/>
              <a:ext cx="0" cy="27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44" name="Line 31">
              <a:extLst>
                <a:ext uri="{FF2B5EF4-FFF2-40B4-BE49-F238E27FC236}">
                  <a16:creationId xmlns:a16="http://schemas.microsoft.com/office/drawing/2014/main" id="{C9F533F1-4E57-1BB3-87C1-472199008F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26" y="799"/>
              <a:ext cx="0" cy="27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45" name="Line 32">
              <a:extLst>
                <a:ext uri="{FF2B5EF4-FFF2-40B4-BE49-F238E27FC236}">
                  <a16:creationId xmlns:a16="http://schemas.microsoft.com/office/drawing/2014/main" id="{D4E98B20-0BCD-FEFB-3280-5E0F19389B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0" y="799"/>
              <a:ext cx="0" cy="27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46" name="Line 33">
              <a:extLst>
                <a:ext uri="{FF2B5EF4-FFF2-40B4-BE49-F238E27FC236}">
                  <a16:creationId xmlns:a16="http://schemas.microsoft.com/office/drawing/2014/main" id="{E235C0BC-6455-B816-F4C0-1821BF2522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3" y="799"/>
              <a:ext cx="0" cy="27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47" name="Line 34">
              <a:extLst>
                <a:ext uri="{FF2B5EF4-FFF2-40B4-BE49-F238E27FC236}">
                  <a16:creationId xmlns:a16="http://schemas.microsoft.com/office/drawing/2014/main" id="{1B047BA2-376C-2420-07CD-38F55AB1CC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87" y="799"/>
              <a:ext cx="0" cy="27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48" name="Line 35">
              <a:extLst>
                <a:ext uri="{FF2B5EF4-FFF2-40B4-BE49-F238E27FC236}">
                  <a16:creationId xmlns:a16="http://schemas.microsoft.com/office/drawing/2014/main" id="{41722A6B-17DA-82ED-880E-1808A72050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40" y="799"/>
              <a:ext cx="0" cy="27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49" name="Line 36">
              <a:extLst>
                <a:ext uri="{FF2B5EF4-FFF2-40B4-BE49-F238E27FC236}">
                  <a16:creationId xmlns:a16="http://schemas.microsoft.com/office/drawing/2014/main" id="{2C2B4024-AD5F-F294-C14C-7A20519978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" y="1253"/>
              <a:ext cx="40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50" name="Line 37">
              <a:extLst>
                <a:ext uri="{FF2B5EF4-FFF2-40B4-BE49-F238E27FC236}">
                  <a16:creationId xmlns:a16="http://schemas.microsoft.com/office/drawing/2014/main" id="{E77FA3AB-CF3A-FBF1-39FA-7B10244193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" y="1706"/>
              <a:ext cx="40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51" name="Line 38">
              <a:extLst>
                <a:ext uri="{FF2B5EF4-FFF2-40B4-BE49-F238E27FC236}">
                  <a16:creationId xmlns:a16="http://schemas.microsoft.com/office/drawing/2014/main" id="{99B0A131-6DA1-609C-9164-CA6A0928A1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" y="2160"/>
              <a:ext cx="40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52" name="Line 39">
              <a:extLst>
                <a:ext uri="{FF2B5EF4-FFF2-40B4-BE49-F238E27FC236}">
                  <a16:creationId xmlns:a16="http://schemas.microsoft.com/office/drawing/2014/main" id="{80CBED43-4002-9516-A6E5-B2F8DB8B3F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" y="2614"/>
              <a:ext cx="40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53" name="Line 40">
              <a:extLst>
                <a:ext uri="{FF2B5EF4-FFF2-40B4-BE49-F238E27FC236}">
                  <a16:creationId xmlns:a16="http://schemas.microsoft.com/office/drawing/2014/main" id="{0FBDBAEA-A7A2-BEDF-75B0-02B419FB30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" y="3067"/>
              <a:ext cx="40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54" name="Oval 41">
              <a:extLst>
                <a:ext uri="{FF2B5EF4-FFF2-40B4-BE49-F238E27FC236}">
                  <a16:creationId xmlns:a16="http://schemas.microsoft.com/office/drawing/2014/main" id="{DABF8281-CD77-CDAE-30B3-868C6058B0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" y="1480"/>
              <a:ext cx="1360" cy="136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55" name="Freeform 42">
              <a:extLst>
                <a:ext uri="{FF2B5EF4-FFF2-40B4-BE49-F238E27FC236}">
                  <a16:creationId xmlns:a16="http://schemas.microsoft.com/office/drawing/2014/main" id="{5473C1D8-C4BE-0535-D659-1FE1B358A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839" y="1139"/>
              <a:ext cx="3742" cy="822"/>
            </a:xfrm>
            <a:custGeom>
              <a:avLst/>
              <a:gdLst>
                <a:gd name="T0" fmla="*/ 0 w 3742"/>
                <a:gd name="T1" fmla="*/ 57 h 822"/>
                <a:gd name="T2" fmla="*/ 510 w 3742"/>
                <a:gd name="T3" fmla="*/ 284 h 822"/>
                <a:gd name="T4" fmla="*/ 1077 w 3742"/>
                <a:gd name="T5" fmla="*/ 57 h 822"/>
                <a:gd name="T6" fmla="*/ 1757 w 3742"/>
                <a:gd name="T7" fmla="*/ 624 h 822"/>
                <a:gd name="T8" fmla="*/ 2495 w 3742"/>
                <a:gd name="T9" fmla="*/ 794 h 822"/>
                <a:gd name="T10" fmla="*/ 3288 w 3742"/>
                <a:gd name="T11" fmla="*/ 454 h 822"/>
                <a:gd name="T12" fmla="*/ 3742 w 3742"/>
                <a:gd name="T13" fmla="*/ 57 h 82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742"/>
                <a:gd name="T22" fmla="*/ 0 h 822"/>
                <a:gd name="T23" fmla="*/ 3742 w 3742"/>
                <a:gd name="T24" fmla="*/ 822 h 82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742" h="822">
                  <a:moveTo>
                    <a:pt x="0" y="57"/>
                  </a:moveTo>
                  <a:cubicBezTo>
                    <a:pt x="165" y="170"/>
                    <a:pt x="331" y="284"/>
                    <a:pt x="510" y="284"/>
                  </a:cubicBezTo>
                  <a:cubicBezTo>
                    <a:pt x="689" y="284"/>
                    <a:pt x="869" y="0"/>
                    <a:pt x="1077" y="57"/>
                  </a:cubicBezTo>
                  <a:cubicBezTo>
                    <a:pt x="1285" y="114"/>
                    <a:pt x="1521" y="501"/>
                    <a:pt x="1757" y="624"/>
                  </a:cubicBezTo>
                  <a:cubicBezTo>
                    <a:pt x="1993" y="747"/>
                    <a:pt x="2240" y="822"/>
                    <a:pt x="2495" y="794"/>
                  </a:cubicBezTo>
                  <a:cubicBezTo>
                    <a:pt x="2750" y="766"/>
                    <a:pt x="3080" y="577"/>
                    <a:pt x="3288" y="454"/>
                  </a:cubicBezTo>
                  <a:cubicBezTo>
                    <a:pt x="3496" y="331"/>
                    <a:pt x="3619" y="194"/>
                    <a:pt x="3742" y="5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56" name="Freeform 43">
              <a:extLst>
                <a:ext uri="{FF2B5EF4-FFF2-40B4-BE49-F238E27FC236}">
                  <a16:creationId xmlns:a16="http://schemas.microsoft.com/office/drawing/2014/main" id="{5BCC25E5-68C3-C724-70F5-019E1FBC5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9" y="2415"/>
              <a:ext cx="3742" cy="1143"/>
            </a:xfrm>
            <a:custGeom>
              <a:avLst/>
              <a:gdLst>
                <a:gd name="T0" fmla="*/ 0 w 3742"/>
                <a:gd name="T1" fmla="*/ 879 h 1143"/>
                <a:gd name="T2" fmla="*/ 453 w 3742"/>
                <a:gd name="T3" fmla="*/ 482 h 1143"/>
                <a:gd name="T4" fmla="*/ 1361 w 3742"/>
                <a:gd name="T5" fmla="*/ 709 h 1143"/>
                <a:gd name="T6" fmla="*/ 1928 w 3742"/>
                <a:gd name="T7" fmla="*/ 85 h 1143"/>
                <a:gd name="T8" fmla="*/ 2721 w 3742"/>
                <a:gd name="T9" fmla="*/ 199 h 1143"/>
                <a:gd name="T10" fmla="*/ 3005 w 3742"/>
                <a:gd name="T11" fmla="*/ 879 h 1143"/>
                <a:gd name="T12" fmla="*/ 2608 w 3742"/>
                <a:gd name="T13" fmla="*/ 879 h 1143"/>
                <a:gd name="T14" fmla="*/ 2778 w 3742"/>
                <a:gd name="T15" fmla="*/ 652 h 1143"/>
                <a:gd name="T16" fmla="*/ 2438 w 3742"/>
                <a:gd name="T17" fmla="*/ 425 h 1143"/>
                <a:gd name="T18" fmla="*/ 2211 w 3742"/>
                <a:gd name="T19" fmla="*/ 936 h 1143"/>
                <a:gd name="T20" fmla="*/ 3118 w 3742"/>
                <a:gd name="T21" fmla="*/ 1049 h 1143"/>
                <a:gd name="T22" fmla="*/ 3742 w 3742"/>
                <a:gd name="T23" fmla="*/ 369 h 114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42"/>
                <a:gd name="T37" fmla="*/ 0 h 1143"/>
                <a:gd name="T38" fmla="*/ 3742 w 3742"/>
                <a:gd name="T39" fmla="*/ 1143 h 114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42" h="1143">
                  <a:moveTo>
                    <a:pt x="0" y="879"/>
                  </a:moveTo>
                  <a:cubicBezTo>
                    <a:pt x="113" y="694"/>
                    <a:pt x="226" y="510"/>
                    <a:pt x="453" y="482"/>
                  </a:cubicBezTo>
                  <a:cubicBezTo>
                    <a:pt x="680" y="454"/>
                    <a:pt x="1115" y="775"/>
                    <a:pt x="1361" y="709"/>
                  </a:cubicBezTo>
                  <a:cubicBezTo>
                    <a:pt x="1607" y="643"/>
                    <a:pt x="1701" y="170"/>
                    <a:pt x="1928" y="85"/>
                  </a:cubicBezTo>
                  <a:cubicBezTo>
                    <a:pt x="2155" y="0"/>
                    <a:pt x="2541" y="67"/>
                    <a:pt x="2721" y="199"/>
                  </a:cubicBezTo>
                  <a:cubicBezTo>
                    <a:pt x="2901" y="331"/>
                    <a:pt x="3024" y="766"/>
                    <a:pt x="3005" y="879"/>
                  </a:cubicBezTo>
                  <a:cubicBezTo>
                    <a:pt x="2986" y="992"/>
                    <a:pt x="2646" y="917"/>
                    <a:pt x="2608" y="879"/>
                  </a:cubicBezTo>
                  <a:cubicBezTo>
                    <a:pt x="2570" y="841"/>
                    <a:pt x="2806" y="728"/>
                    <a:pt x="2778" y="652"/>
                  </a:cubicBezTo>
                  <a:cubicBezTo>
                    <a:pt x="2750" y="576"/>
                    <a:pt x="2532" y="378"/>
                    <a:pt x="2438" y="425"/>
                  </a:cubicBezTo>
                  <a:cubicBezTo>
                    <a:pt x="2344" y="472"/>
                    <a:pt x="2098" y="832"/>
                    <a:pt x="2211" y="936"/>
                  </a:cubicBezTo>
                  <a:cubicBezTo>
                    <a:pt x="2324" y="1040"/>
                    <a:pt x="2863" y="1143"/>
                    <a:pt x="3118" y="1049"/>
                  </a:cubicBezTo>
                  <a:cubicBezTo>
                    <a:pt x="3373" y="955"/>
                    <a:pt x="3557" y="662"/>
                    <a:pt x="3742" y="36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grpSp>
        <p:nvGrpSpPr>
          <p:cNvPr id="6" name="Group 44">
            <a:extLst>
              <a:ext uri="{FF2B5EF4-FFF2-40B4-BE49-F238E27FC236}">
                <a16:creationId xmlns:a16="http://schemas.microsoft.com/office/drawing/2014/main" id="{E5A9A148-C7B2-D162-19FC-FE55F432CCE9}"/>
              </a:ext>
            </a:extLst>
          </p:cNvPr>
          <p:cNvGrpSpPr>
            <a:grpSpLocks/>
          </p:cNvGrpSpPr>
          <p:nvPr/>
        </p:nvGrpSpPr>
        <p:grpSpPr bwMode="auto">
          <a:xfrm>
            <a:off x="2483768" y="1988840"/>
            <a:ext cx="1587499" cy="1589087"/>
            <a:chOff x="272" y="516"/>
            <a:chExt cx="2948" cy="2835"/>
          </a:xfrm>
        </p:grpSpPr>
        <p:sp>
          <p:nvSpPr>
            <p:cNvPr id="19" name="Oval 45">
              <a:extLst>
                <a:ext uri="{FF2B5EF4-FFF2-40B4-BE49-F238E27FC236}">
                  <a16:creationId xmlns:a16="http://schemas.microsoft.com/office/drawing/2014/main" id="{AEDF74C4-A027-2BDD-C860-547760314F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1253"/>
              <a:ext cx="454" cy="45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20" name="Oval 46">
              <a:extLst>
                <a:ext uri="{FF2B5EF4-FFF2-40B4-BE49-F238E27FC236}">
                  <a16:creationId xmlns:a16="http://schemas.microsoft.com/office/drawing/2014/main" id="{59FBB8BB-B34E-E122-FC2F-9CB76F621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" y="1706"/>
              <a:ext cx="454" cy="45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21" name="Oval 47">
              <a:extLst>
                <a:ext uri="{FF2B5EF4-FFF2-40B4-BE49-F238E27FC236}">
                  <a16:creationId xmlns:a16="http://schemas.microsoft.com/office/drawing/2014/main" id="{101B9A22-E916-7938-A684-FB0D8F7631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" y="1876"/>
              <a:ext cx="454" cy="45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22" name="Oval 48">
              <a:extLst>
                <a:ext uri="{FF2B5EF4-FFF2-40B4-BE49-F238E27FC236}">
                  <a16:creationId xmlns:a16="http://schemas.microsoft.com/office/drawing/2014/main" id="{9EBBBC78-9400-5117-278D-EF8F41CE04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" y="2217"/>
              <a:ext cx="454" cy="45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23" name="Oval 49">
              <a:extLst>
                <a:ext uri="{FF2B5EF4-FFF2-40B4-BE49-F238E27FC236}">
                  <a16:creationId xmlns:a16="http://schemas.microsoft.com/office/drawing/2014/main" id="{E64E1EF0-C301-7E70-01A2-89700FC6E2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6" y="1253"/>
              <a:ext cx="454" cy="45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24" name="Oval 50">
              <a:extLst>
                <a:ext uri="{FF2B5EF4-FFF2-40B4-BE49-F238E27FC236}">
                  <a16:creationId xmlns:a16="http://schemas.microsoft.com/office/drawing/2014/main" id="{616AABB0-4152-C0D9-E451-050F5570F6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3" y="1706"/>
              <a:ext cx="454" cy="45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25" name="Oval 51">
              <a:extLst>
                <a:ext uri="{FF2B5EF4-FFF2-40B4-BE49-F238E27FC236}">
                  <a16:creationId xmlns:a16="http://schemas.microsoft.com/office/drawing/2014/main" id="{742808F1-3D28-E86C-84C6-5EB9AB2C5A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2" y="2273"/>
              <a:ext cx="454" cy="45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26" name="Oval 52">
              <a:extLst>
                <a:ext uri="{FF2B5EF4-FFF2-40B4-BE49-F238E27FC236}">
                  <a16:creationId xmlns:a16="http://schemas.microsoft.com/office/drawing/2014/main" id="{C3D505D7-7BB8-7F5C-39D9-990676183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" y="742"/>
              <a:ext cx="454" cy="45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27" name="Oval 53">
              <a:extLst>
                <a:ext uri="{FF2B5EF4-FFF2-40B4-BE49-F238E27FC236}">
                  <a16:creationId xmlns:a16="http://schemas.microsoft.com/office/drawing/2014/main" id="{0A859E44-2639-7982-FE0F-E2C4E21A1C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9" y="1139"/>
              <a:ext cx="454" cy="45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28" name="Oval 54">
              <a:extLst>
                <a:ext uri="{FF2B5EF4-FFF2-40B4-BE49-F238E27FC236}">
                  <a16:creationId xmlns:a16="http://schemas.microsoft.com/office/drawing/2014/main" id="{A5AF22C5-19E4-AC04-E89F-CB4FBEAFB7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" y="572"/>
              <a:ext cx="454" cy="45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29" name="Oval 55">
              <a:extLst>
                <a:ext uri="{FF2B5EF4-FFF2-40B4-BE49-F238E27FC236}">
                  <a16:creationId xmlns:a16="http://schemas.microsoft.com/office/drawing/2014/main" id="{138F06C8-F00E-1111-D784-F1680C0F04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9" y="686"/>
              <a:ext cx="454" cy="45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30" name="Oval 56">
              <a:extLst>
                <a:ext uri="{FF2B5EF4-FFF2-40B4-BE49-F238E27FC236}">
                  <a16:creationId xmlns:a16="http://schemas.microsoft.com/office/drawing/2014/main" id="{E82961ED-873D-D745-5CFA-207E31C0E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799"/>
              <a:ext cx="454" cy="45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31" name="Oval 57">
              <a:extLst>
                <a:ext uri="{FF2B5EF4-FFF2-40B4-BE49-F238E27FC236}">
                  <a16:creationId xmlns:a16="http://schemas.microsoft.com/office/drawing/2014/main" id="{731D5D50-37FD-93D0-048B-1504D72CB3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3" y="1650"/>
              <a:ext cx="454" cy="45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32" name="Oval 58">
              <a:extLst>
                <a:ext uri="{FF2B5EF4-FFF2-40B4-BE49-F238E27FC236}">
                  <a16:creationId xmlns:a16="http://schemas.microsoft.com/office/drawing/2014/main" id="{4BC2F3E9-BF44-0342-9AA2-C102451FF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9" y="2160"/>
              <a:ext cx="454" cy="45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33" name="Oval 59">
              <a:extLst>
                <a:ext uri="{FF2B5EF4-FFF2-40B4-BE49-F238E27FC236}">
                  <a16:creationId xmlns:a16="http://schemas.microsoft.com/office/drawing/2014/main" id="{6EBA937A-53F6-85E9-5AD0-1FF7D333DB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6" y="1253"/>
              <a:ext cx="454" cy="45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34" name="Oval 60">
              <a:extLst>
                <a:ext uri="{FF2B5EF4-FFF2-40B4-BE49-F238E27FC236}">
                  <a16:creationId xmlns:a16="http://schemas.microsoft.com/office/drawing/2014/main" id="{8995A5DB-64E4-1EA2-C987-6C0F774537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0" y="1933"/>
              <a:ext cx="454" cy="45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35" name="Oval 61">
              <a:extLst>
                <a:ext uri="{FF2B5EF4-FFF2-40B4-BE49-F238E27FC236}">
                  <a16:creationId xmlns:a16="http://schemas.microsoft.com/office/drawing/2014/main" id="{FA3AF68D-21C3-1560-ECDE-EDC4C9943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3" y="2500"/>
              <a:ext cx="454" cy="45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36" name="Oval 62">
              <a:extLst>
                <a:ext uri="{FF2B5EF4-FFF2-40B4-BE49-F238E27FC236}">
                  <a16:creationId xmlns:a16="http://schemas.microsoft.com/office/drawing/2014/main" id="{AB95620A-82E0-0807-2700-970ECB8D2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" y="2614"/>
              <a:ext cx="454" cy="45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37" name="Oval 63">
              <a:extLst>
                <a:ext uri="{FF2B5EF4-FFF2-40B4-BE49-F238E27FC236}">
                  <a16:creationId xmlns:a16="http://schemas.microsoft.com/office/drawing/2014/main" id="{61F5FF75-FD16-87BC-9559-DC0786CD0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" y="2670"/>
              <a:ext cx="454" cy="45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38" name="Oval 64">
              <a:extLst>
                <a:ext uri="{FF2B5EF4-FFF2-40B4-BE49-F238E27FC236}">
                  <a16:creationId xmlns:a16="http://schemas.microsoft.com/office/drawing/2014/main" id="{7BFA74C1-A92F-5CC8-2224-955A69EA2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9" y="2840"/>
              <a:ext cx="454" cy="45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39" name="Rectangle 65">
              <a:extLst>
                <a:ext uri="{FF2B5EF4-FFF2-40B4-BE49-F238E27FC236}">
                  <a16:creationId xmlns:a16="http://schemas.microsoft.com/office/drawing/2014/main" id="{5A6EBBF8-9102-3E7C-CA91-6DC106B64E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" y="516"/>
              <a:ext cx="2948" cy="283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D0EEEB2C-7D51-2D75-CA58-FA12DA9E3BC1}"/>
              </a:ext>
            </a:extLst>
          </p:cNvPr>
          <p:cNvGrpSpPr>
            <a:grpSpLocks/>
          </p:cNvGrpSpPr>
          <p:nvPr/>
        </p:nvGrpSpPr>
        <p:grpSpPr bwMode="auto">
          <a:xfrm>
            <a:off x="754982" y="2061863"/>
            <a:ext cx="1676400" cy="1128712"/>
            <a:chOff x="5327650" y="1719263"/>
            <a:chExt cx="2206625" cy="1485900"/>
          </a:xfrm>
        </p:grpSpPr>
        <p:sp>
          <p:nvSpPr>
            <p:cNvPr id="14" name="Oval 11">
              <a:extLst>
                <a:ext uri="{FF2B5EF4-FFF2-40B4-BE49-F238E27FC236}">
                  <a16:creationId xmlns:a16="http://schemas.microsoft.com/office/drawing/2014/main" id="{AE18D200-3BB6-6C5B-4BE3-09E89D44E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9600" y="1855788"/>
              <a:ext cx="900113" cy="900112"/>
            </a:xfrm>
            <a:prstGeom prst="ellipse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15" name="Oval 12">
              <a:extLst>
                <a:ext uri="{FF2B5EF4-FFF2-40B4-BE49-F238E27FC236}">
                  <a16:creationId xmlns:a16="http://schemas.microsoft.com/office/drawing/2014/main" id="{FD6F0FDB-2E07-A362-03CC-4897041AB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3800" y="2170113"/>
              <a:ext cx="900113" cy="900112"/>
            </a:xfrm>
            <a:prstGeom prst="ellipse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16" name="Line 13">
              <a:extLst>
                <a:ext uri="{FF2B5EF4-FFF2-40B4-BE49-F238E27FC236}">
                  <a16:creationId xmlns:a16="http://schemas.microsoft.com/office/drawing/2014/main" id="{2255B8BA-3AD2-7AB6-2585-527A5E42BD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84900" y="2035175"/>
              <a:ext cx="493713" cy="8112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17" name="Line 14">
              <a:extLst>
                <a:ext uri="{FF2B5EF4-FFF2-40B4-BE49-F238E27FC236}">
                  <a16:creationId xmlns:a16="http://schemas.microsoft.com/office/drawing/2014/main" id="{D3F1A591-8159-4C51-60C8-C7E64216EF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8738" y="2439988"/>
              <a:ext cx="1125537" cy="76517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</p:spPr>
          <p:txBody>
            <a:bodyPr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18" name="Line 15">
              <a:extLst>
                <a:ext uri="{FF2B5EF4-FFF2-40B4-BE49-F238E27FC236}">
                  <a16:creationId xmlns:a16="http://schemas.microsoft.com/office/drawing/2014/main" id="{B00AE42D-45FA-E95D-4724-06FE45C198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7650" y="1719263"/>
              <a:ext cx="1127125" cy="76676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lg" len="lg"/>
              <a:tailEnd/>
            </a:ln>
          </p:spPr>
          <p:txBody>
            <a:bodyPr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80CA3721-04F9-C61D-E5EE-6C3DD2D0CB88}"/>
              </a:ext>
            </a:extLst>
          </p:cNvPr>
          <p:cNvSpPr txBox="1"/>
          <p:nvPr/>
        </p:nvSpPr>
        <p:spPr>
          <a:xfrm>
            <a:off x="683568" y="4221088"/>
            <a:ext cx="37753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物体にかかる力を計算</a:t>
            </a:r>
            <a:endParaRPr kumimoji="1" lang="en-US" altLang="ja-JP" sz="2800"/>
          </a:p>
          <a:p>
            <a:r>
              <a:rPr kumimoji="1" lang="ja-JP" altLang="en-US" sz="2800"/>
              <a:t>→ラグランジュ描像</a:t>
            </a:r>
            <a:endParaRPr kumimoji="1" lang="en-US" altLang="ja-JP" sz="280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5F9149F3-CDF8-C0D7-CB58-7575A6E39F9B}"/>
              </a:ext>
            </a:extLst>
          </p:cNvPr>
          <p:cNvSpPr txBox="1"/>
          <p:nvPr/>
        </p:nvSpPr>
        <p:spPr>
          <a:xfrm>
            <a:off x="539552" y="1268760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分子シミュレーション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9F58931F-886E-2DAD-AE00-8A44DB0CE740}"/>
              </a:ext>
            </a:extLst>
          </p:cNvPr>
          <p:cNvSpPr txBox="1"/>
          <p:nvPr/>
        </p:nvSpPr>
        <p:spPr>
          <a:xfrm>
            <a:off x="5004048" y="1268760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格子シミュレーション</a:t>
            </a:r>
            <a:endParaRPr kumimoji="1" lang="ja-JP" altLang="en-US" sz="280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0084FCC0-69AC-2A10-1744-0ECF2DBF7A95}"/>
              </a:ext>
            </a:extLst>
          </p:cNvPr>
          <p:cNvSpPr txBox="1"/>
          <p:nvPr/>
        </p:nvSpPr>
        <p:spPr>
          <a:xfrm>
            <a:off x="5004048" y="4221088"/>
            <a:ext cx="37753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固定された空間で計算</a:t>
            </a:r>
            <a:endParaRPr kumimoji="1" lang="en-US" altLang="ja-JP" sz="2800"/>
          </a:p>
          <a:p>
            <a:r>
              <a:rPr kumimoji="1" lang="ja-JP" altLang="en-US" sz="2800"/>
              <a:t>→オイラー描像</a:t>
            </a:r>
            <a:endParaRPr kumimoji="1" lang="en-US" altLang="ja-JP" sz="280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7BAA64D7-EB7E-A3BE-9D30-5EA071A99D4E}"/>
              </a:ext>
            </a:extLst>
          </p:cNvPr>
          <p:cNvSpPr txBox="1"/>
          <p:nvPr/>
        </p:nvSpPr>
        <p:spPr>
          <a:xfrm>
            <a:off x="755576" y="5445224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ニュートンの運動方程式</a:t>
            </a:r>
            <a:endParaRPr kumimoji="1" lang="en-US" altLang="ja-JP" sz="2400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ECBD4807-BEC6-1056-34EB-273435DE2A50}"/>
              </a:ext>
            </a:extLst>
          </p:cNvPr>
          <p:cNvSpPr txBox="1"/>
          <p:nvPr/>
        </p:nvSpPr>
        <p:spPr>
          <a:xfrm>
            <a:off x="4860032" y="5445224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ナビエ・ストークス方程式等</a:t>
            </a:r>
            <a:endParaRPr kumimoji="1" lang="en-US" altLang="ja-JP" sz="2400"/>
          </a:p>
        </p:txBody>
      </p:sp>
    </p:spTree>
    <p:extLst>
      <p:ext uri="{BB962C8B-B14F-4D97-AF65-F5344CB8AC3E}">
        <p14:creationId xmlns:p14="http://schemas.microsoft.com/office/powerpoint/2010/main" val="2057001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A01E371-5FCA-5B10-573D-1140E2C6F8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粒子法と分子動力学法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A72F9CE-D0AF-4E0B-1EF6-94B4D7EF07F2}"/>
              </a:ext>
            </a:extLst>
          </p:cNvPr>
          <p:cNvSpPr txBox="1"/>
          <p:nvPr/>
        </p:nvSpPr>
        <p:spPr>
          <a:xfrm>
            <a:off x="251520" y="364502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>
                <a:solidFill>
                  <a:srgbClr val="011893"/>
                </a:solidFill>
              </a:rPr>
              <a:t>粒子法</a:t>
            </a:r>
          </a:p>
        </p:txBody>
      </p:sp>
      <p:grpSp>
        <p:nvGrpSpPr>
          <p:cNvPr id="4" name="Group 26">
            <a:extLst>
              <a:ext uri="{FF2B5EF4-FFF2-40B4-BE49-F238E27FC236}">
                <a16:creationId xmlns:a16="http://schemas.microsoft.com/office/drawing/2014/main" id="{DB8C2452-145B-9BC1-276E-8CCBECA437BE}"/>
              </a:ext>
            </a:extLst>
          </p:cNvPr>
          <p:cNvGrpSpPr>
            <a:grpSpLocks/>
          </p:cNvGrpSpPr>
          <p:nvPr/>
        </p:nvGrpSpPr>
        <p:grpSpPr bwMode="auto">
          <a:xfrm>
            <a:off x="611560" y="1700808"/>
            <a:ext cx="2592288" cy="1749128"/>
            <a:chOff x="612" y="799"/>
            <a:chExt cx="4082" cy="2759"/>
          </a:xfrm>
        </p:grpSpPr>
        <p:sp>
          <p:nvSpPr>
            <p:cNvPr id="5" name="Rectangle 27">
              <a:extLst>
                <a:ext uri="{FF2B5EF4-FFF2-40B4-BE49-F238E27FC236}">
                  <a16:creationId xmlns:a16="http://schemas.microsoft.com/office/drawing/2014/main" id="{CADFE134-6080-72DE-7A17-E1D48A6F2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799"/>
              <a:ext cx="4082" cy="272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6" name="Line 28">
              <a:extLst>
                <a:ext uri="{FF2B5EF4-FFF2-40B4-BE49-F238E27FC236}">
                  <a16:creationId xmlns:a16="http://schemas.microsoft.com/office/drawing/2014/main" id="{F1FDC867-B622-2CBC-C48C-7CC59E452B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66" y="799"/>
              <a:ext cx="0" cy="27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7" name="Line 29">
              <a:extLst>
                <a:ext uri="{FF2B5EF4-FFF2-40B4-BE49-F238E27FC236}">
                  <a16:creationId xmlns:a16="http://schemas.microsoft.com/office/drawing/2014/main" id="{8089F569-D7EB-A0A7-D8D4-EC9E4FB2A6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19" y="799"/>
              <a:ext cx="0" cy="27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8" name="Line 30">
              <a:extLst>
                <a:ext uri="{FF2B5EF4-FFF2-40B4-BE49-F238E27FC236}">
                  <a16:creationId xmlns:a16="http://schemas.microsoft.com/office/drawing/2014/main" id="{8D89332A-7CD0-DD04-CDC6-2CA364CE2E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73" y="799"/>
              <a:ext cx="0" cy="27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9" name="Line 31">
              <a:extLst>
                <a:ext uri="{FF2B5EF4-FFF2-40B4-BE49-F238E27FC236}">
                  <a16:creationId xmlns:a16="http://schemas.microsoft.com/office/drawing/2014/main" id="{F5606B3E-6A12-1E7A-65B1-5DA0069C86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26" y="799"/>
              <a:ext cx="0" cy="27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10" name="Line 32">
              <a:extLst>
                <a:ext uri="{FF2B5EF4-FFF2-40B4-BE49-F238E27FC236}">
                  <a16:creationId xmlns:a16="http://schemas.microsoft.com/office/drawing/2014/main" id="{9ACEE080-CB54-D1C1-4E3D-25D9581E58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0" y="799"/>
              <a:ext cx="0" cy="27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11" name="Line 33">
              <a:extLst>
                <a:ext uri="{FF2B5EF4-FFF2-40B4-BE49-F238E27FC236}">
                  <a16:creationId xmlns:a16="http://schemas.microsoft.com/office/drawing/2014/main" id="{42FEFA23-690A-0F92-6B75-B36ACE6033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3" y="799"/>
              <a:ext cx="0" cy="27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12" name="Line 34">
              <a:extLst>
                <a:ext uri="{FF2B5EF4-FFF2-40B4-BE49-F238E27FC236}">
                  <a16:creationId xmlns:a16="http://schemas.microsoft.com/office/drawing/2014/main" id="{1B57E7D9-E383-A7E5-D480-4C4D066AFB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87" y="799"/>
              <a:ext cx="0" cy="27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13" name="Line 35">
              <a:extLst>
                <a:ext uri="{FF2B5EF4-FFF2-40B4-BE49-F238E27FC236}">
                  <a16:creationId xmlns:a16="http://schemas.microsoft.com/office/drawing/2014/main" id="{D24FFEEF-49DE-9D60-75D1-92F4B547DC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40" y="799"/>
              <a:ext cx="0" cy="27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14" name="Line 36">
              <a:extLst>
                <a:ext uri="{FF2B5EF4-FFF2-40B4-BE49-F238E27FC236}">
                  <a16:creationId xmlns:a16="http://schemas.microsoft.com/office/drawing/2014/main" id="{3D0E5F5B-5F5E-51EE-2E8F-392F5B0163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" y="1253"/>
              <a:ext cx="40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15" name="Line 37">
              <a:extLst>
                <a:ext uri="{FF2B5EF4-FFF2-40B4-BE49-F238E27FC236}">
                  <a16:creationId xmlns:a16="http://schemas.microsoft.com/office/drawing/2014/main" id="{5DD8EAC9-EF69-3A15-9955-19903A5A4E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" y="1706"/>
              <a:ext cx="40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16" name="Line 38">
              <a:extLst>
                <a:ext uri="{FF2B5EF4-FFF2-40B4-BE49-F238E27FC236}">
                  <a16:creationId xmlns:a16="http://schemas.microsoft.com/office/drawing/2014/main" id="{5CE98C0F-C436-B96B-0526-1D6770D4DB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" y="2160"/>
              <a:ext cx="40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17" name="Line 39">
              <a:extLst>
                <a:ext uri="{FF2B5EF4-FFF2-40B4-BE49-F238E27FC236}">
                  <a16:creationId xmlns:a16="http://schemas.microsoft.com/office/drawing/2014/main" id="{DB0C76A4-FC17-D8E4-5E09-582E50A438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" y="2614"/>
              <a:ext cx="40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18" name="Line 40">
              <a:extLst>
                <a:ext uri="{FF2B5EF4-FFF2-40B4-BE49-F238E27FC236}">
                  <a16:creationId xmlns:a16="http://schemas.microsoft.com/office/drawing/2014/main" id="{B87E7656-4228-DD15-20A3-5D23DDE3C1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" y="3067"/>
              <a:ext cx="40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19" name="Oval 41">
              <a:extLst>
                <a:ext uri="{FF2B5EF4-FFF2-40B4-BE49-F238E27FC236}">
                  <a16:creationId xmlns:a16="http://schemas.microsoft.com/office/drawing/2014/main" id="{25A95A72-DD30-1C7F-5CFB-CD0EED9C2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" y="1480"/>
              <a:ext cx="1360" cy="136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20" name="Freeform 42">
              <a:extLst>
                <a:ext uri="{FF2B5EF4-FFF2-40B4-BE49-F238E27FC236}">
                  <a16:creationId xmlns:a16="http://schemas.microsoft.com/office/drawing/2014/main" id="{F73AD268-9A19-A86B-A100-0B981D0CCA0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9" y="1139"/>
              <a:ext cx="3742" cy="822"/>
            </a:xfrm>
            <a:custGeom>
              <a:avLst/>
              <a:gdLst>
                <a:gd name="T0" fmla="*/ 0 w 3742"/>
                <a:gd name="T1" fmla="*/ 57 h 822"/>
                <a:gd name="T2" fmla="*/ 510 w 3742"/>
                <a:gd name="T3" fmla="*/ 284 h 822"/>
                <a:gd name="T4" fmla="*/ 1077 w 3742"/>
                <a:gd name="T5" fmla="*/ 57 h 822"/>
                <a:gd name="T6" fmla="*/ 1757 w 3742"/>
                <a:gd name="T7" fmla="*/ 624 h 822"/>
                <a:gd name="T8" fmla="*/ 2495 w 3742"/>
                <a:gd name="T9" fmla="*/ 794 h 822"/>
                <a:gd name="T10" fmla="*/ 3288 w 3742"/>
                <a:gd name="T11" fmla="*/ 454 h 822"/>
                <a:gd name="T12" fmla="*/ 3742 w 3742"/>
                <a:gd name="T13" fmla="*/ 57 h 82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742"/>
                <a:gd name="T22" fmla="*/ 0 h 822"/>
                <a:gd name="T23" fmla="*/ 3742 w 3742"/>
                <a:gd name="T24" fmla="*/ 822 h 82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742" h="822">
                  <a:moveTo>
                    <a:pt x="0" y="57"/>
                  </a:moveTo>
                  <a:cubicBezTo>
                    <a:pt x="165" y="170"/>
                    <a:pt x="331" y="284"/>
                    <a:pt x="510" y="284"/>
                  </a:cubicBezTo>
                  <a:cubicBezTo>
                    <a:pt x="689" y="284"/>
                    <a:pt x="869" y="0"/>
                    <a:pt x="1077" y="57"/>
                  </a:cubicBezTo>
                  <a:cubicBezTo>
                    <a:pt x="1285" y="114"/>
                    <a:pt x="1521" y="501"/>
                    <a:pt x="1757" y="624"/>
                  </a:cubicBezTo>
                  <a:cubicBezTo>
                    <a:pt x="1993" y="747"/>
                    <a:pt x="2240" y="822"/>
                    <a:pt x="2495" y="794"/>
                  </a:cubicBezTo>
                  <a:cubicBezTo>
                    <a:pt x="2750" y="766"/>
                    <a:pt x="3080" y="577"/>
                    <a:pt x="3288" y="454"/>
                  </a:cubicBezTo>
                  <a:cubicBezTo>
                    <a:pt x="3496" y="331"/>
                    <a:pt x="3619" y="194"/>
                    <a:pt x="3742" y="5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21" name="Freeform 43">
              <a:extLst>
                <a:ext uri="{FF2B5EF4-FFF2-40B4-BE49-F238E27FC236}">
                  <a16:creationId xmlns:a16="http://schemas.microsoft.com/office/drawing/2014/main" id="{E68F7D57-CD74-BF35-DB9C-5FD1018589B7}"/>
                </a:ext>
              </a:extLst>
            </p:cNvPr>
            <p:cNvSpPr>
              <a:spLocks/>
            </p:cNvSpPr>
            <p:nvPr/>
          </p:nvSpPr>
          <p:spPr bwMode="auto">
            <a:xfrm>
              <a:off x="839" y="2415"/>
              <a:ext cx="3742" cy="1143"/>
            </a:xfrm>
            <a:custGeom>
              <a:avLst/>
              <a:gdLst>
                <a:gd name="T0" fmla="*/ 0 w 3742"/>
                <a:gd name="T1" fmla="*/ 879 h 1143"/>
                <a:gd name="T2" fmla="*/ 453 w 3742"/>
                <a:gd name="T3" fmla="*/ 482 h 1143"/>
                <a:gd name="T4" fmla="*/ 1361 w 3742"/>
                <a:gd name="T5" fmla="*/ 709 h 1143"/>
                <a:gd name="T6" fmla="*/ 1928 w 3742"/>
                <a:gd name="T7" fmla="*/ 85 h 1143"/>
                <a:gd name="T8" fmla="*/ 2721 w 3742"/>
                <a:gd name="T9" fmla="*/ 199 h 1143"/>
                <a:gd name="T10" fmla="*/ 3005 w 3742"/>
                <a:gd name="T11" fmla="*/ 879 h 1143"/>
                <a:gd name="T12" fmla="*/ 2608 w 3742"/>
                <a:gd name="T13" fmla="*/ 879 h 1143"/>
                <a:gd name="T14" fmla="*/ 2778 w 3742"/>
                <a:gd name="T15" fmla="*/ 652 h 1143"/>
                <a:gd name="T16" fmla="*/ 2438 w 3742"/>
                <a:gd name="T17" fmla="*/ 425 h 1143"/>
                <a:gd name="T18" fmla="*/ 2211 w 3742"/>
                <a:gd name="T19" fmla="*/ 936 h 1143"/>
                <a:gd name="T20" fmla="*/ 3118 w 3742"/>
                <a:gd name="T21" fmla="*/ 1049 h 1143"/>
                <a:gd name="T22" fmla="*/ 3742 w 3742"/>
                <a:gd name="T23" fmla="*/ 369 h 114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42"/>
                <a:gd name="T37" fmla="*/ 0 h 1143"/>
                <a:gd name="T38" fmla="*/ 3742 w 3742"/>
                <a:gd name="T39" fmla="*/ 1143 h 114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42" h="1143">
                  <a:moveTo>
                    <a:pt x="0" y="879"/>
                  </a:moveTo>
                  <a:cubicBezTo>
                    <a:pt x="113" y="694"/>
                    <a:pt x="226" y="510"/>
                    <a:pt x="453" y="482"/>
                  </a:cubicBezTo>
                  <a:cubicBezTo>
                    <a:pt x="680" y="454"/>
                    <a:pt x="1115" y="775"/>
                    <a:pt x="1361" y="709"/>
                  </a:cubicBezTo>
                  <a:cubicBezTo>
                    <a:pt x="1607" y="643"/>
                    <a:pt x="1701" y="170"/>
                    <a:pt x="1928" y="85"/>
                  </a:cubicBezTo>
                  <a:cubicBezTo>
                    <a:pt x="2155" y="0"/>
                    <a:pt x="2541" y="67"/>
                    <a:pt x="2721" y="199"/>
                  </a:cubicBezTo>
                  <a:cubicBezTo>
                    <a:pt x="2901" y="331"/>
                    <a:pt x="3024" y="766"/>
                    <a:pt x="3005" y="879"/>
                  </a:cubicBezTo>
                  <a:cubicBezTo>
                    <a:pt x="2986" y="992"/>
                    <a:pt x="2646" y="917"/>
                    <a:pt x="2608" y="879"/>
                  </a:cubicBezTo>
                  <a:cubicBezTo>
                    <a:pt x="2570" y="841"/>
                    <a:pt x="2806" y="728"/>
                    <a:pt x="2778" y="652"/>
                  </a:cubicBezTo>
                  <a:cubicBezTo>
                    <a:pt x="2750" y="576"/>
                    <a:pt x="2532" y="378"/>
                    <a:pt x="2438" y="425"/>
                  </a:cubicBezTo>
                  <a:cubicBezTo>
                    <a:pt x="2344" y="472"/>
                    <a:pt x="2098" y="832"/>
                    <a:pt x="2211" y="936"/>
                  </a:cubicBezTo>
                  <a:cubicBezTo>
                    <a:pt x="2324" y="1040"/>
                    <a:pt x="2863" y="1143"/>
                    <a:pt x="3118" y="1049"/>
                  </a:cubicBezTo>
                  <a:cubicBezTo>
                    <a:pt x="3373" y="955"/>
                    <a:pt x="3557" y="662"/>
                    <a:pt x="3742" y="36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Arial" charset="0"/>
                  <a:ea typeface="ＭＳ Ｐゴシック" charset="-128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8C9BDD79-C9FC-5165-08D0-F4DDDC16C9F7}"/>
              </a:ext>
            </a:extLst>
          </p:cNvPr>
          <p:cNvGrpSpPr/>
          <p:nvPr/>
        </p:nvGrpSpPr>
        <p:grpSpPr>
          <a:xfrm>
            <a:off x="611560" y="4293096"/>
            <a:ext cx="2592288" cy="1728192"/>
            <a:chOff x="755576" y="4581128"/>
            <a:chExt cx="2592288" cy="1728192"/>
          </a:xfrm>
        </p:grpSpPr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6E0039CC-148C-08D3-7F23-BCA5F837167D}"/>
                </a:ext>
              </a:extLst>
            </p:cNvPr>
            <p:cNvSpPr/>
            <p:nvPr/>
          </p:nvSpPr>
          <p:spPr>
            <a:xfrm>
              <a:off x="971600" y="4941168"/>
              <a:ext cx="864096" cy="86409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847885AF-7DCB-6E73-FCFA-8371F5009262}"/>
                </a:ext>
              </a:extLst>
            </p:cNvPr>
            <p:cNvSpPr/>
            <p:nvPr/>
          </p:nvSpPr>
          <p:spPr>
            <a:xfrm>
              <a:off x="1691680" y="4653136"/>
              <a:ext cx="144016" cy="144016"/>
            </a:xfrm>
            <a:prstGeom prst="ellipse">
              <a:avLst/>
            </a:prstGeom>
            <a:solidFill>
              <a:srgbClr val="01189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515750E3-C4E9-8BE4-EC86-1784440DA235}"/>
                </a:ext>
              </a:extLst>
            </p:cNvPr>
            <p:cNvSpPr/>
            <p:nvPr/>
          </p:nvSpPr>
          <p:spPr>
            <a:xfrm>
              <a:off x="2267744" y="4869160"/>
              <a:ext cx="144016" cy="144016"/>
            </a:xfrm>
            <a:prstGeom prst="ellipse">
              <a:avLst/>
            </a:prstGeom>
            <a:solidFill>
              <a:srgbClr val="01189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059503FF-06F9-C46E-6DE6-4C6DB815C1B0}"/>
                </a:ext>
              </a:extLst>
            </p:cNvPr>
            <p:cNvSpPr/>
            <p:nvPr/>
          </p:nvSpPr>
          <p:spPr>
            <a:xfrm>
              <a:off x="2483768" y="4653136"/>
              <a:ext cx="144016" cy="144016"/>
            </a:xfrm>
            <a:prstGeom prst="ellipse">
              <a:avLst/>
            </a:prstGeom>
            <a:solidFill>
              <a:srgbClr val="01189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910A05F0-F91C-E4EC-C816-7385029B308B}"/>
                </a:ext>
              </a:extLst>
            </p:cNvPr>
            <p:cNvSpPr/>
            <p:nvPr/>
          </p:nvSpPr>
          <p:spPr>
            <a:xfrm>
              <a:off x="2699792" y="4869160"/>
              <a:ext cx="144016" cy="144016"/>
            </a:xfrm>
            <a:prstGeom prst="ellipse">
              <a:avLst/>
            </a:prstGeom>
            <a:solidFill>
              <a:srgbClr val="01189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56AB7102-CF3C-F357-F141-155FE0F47E7F}"/>
                </a:ext>
              </a:extLst>
            </p:cNvPr>
            <p:cNvSpPr/>
            <p:nvPr/>
          </p:nvSpPr>
          <p:spPr>
            <a:xfrm>
              <a:off x="2195736" y="5301208"/>
              <a:ext cx="144016" cy="144016"/>
            </a:xfrm>
            <a:prstGeom prst="ellipse">
              <a:avLst/>
            </a:prstGeom>
            <a:solidFill>
              <a:srgbClr val="01189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4E02B306-11A6-AF2E-882E-8E4B920A49DF}"/>
                </a:ext>
              </a:extLst>
            </p:cNvPr>
            <p:cNvSpPr/>
            <p:nvPr/>
          </p:nvSpPr>
          <p:spPr>
            <a:xfrm>
              <a:off x="2267744" y="5805264"/>
              <a:ext cx="144016" cy="144016"/>
            </a:xfrm>
            <a:prstGeom prst="ellipse">
              <a:avLst/>
            </a:prstGeom>
            <a:solidFill>
              <a:srgbClr val="01189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0D75B326-7CB0-7588-F8EE-C37507FDD1F3}"/>
                </a:ext>
              </a:extLst>
            </p:cNvPr>
            <p:cNvSpPr/>
            <p:nvPr/>
          </p:nvSpPr>
          <p:spPr>
            <a:xfrm>
              <a:off x="1547664" y="6021288"/>
              <a:ext cx="144016" cy="144016"/>
            </a:xfrm>
            <a:prstGeom prst="ellipse">
              <a:avLst/>
            </a:prstGeom>
            <a:solidFill>
              <a:srgbClr val="01189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CF9433CD-62A0-EB67-2492-C70C24D3747C}"/>
                </a:ext>
              </a:extLst>
            </p:cNvPr>
            <p:cNvSpPr/>
            <p:nvPr/>
          </p:nvSpPr>
          <p:spPr>
            <a:xfrm>
              <a:off x="2843808" y="5517232"/>
              <a:ext cx="144016" cy="144016"/>
            </a:xfrm>
            <a:prstGeom prst="ellipse">
              <a:avLst/>
            </a:prstGeom>
            <a:solidFill>
              <a:srgbClr val="01189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047973C6-B0E9-CBE8-843D-BDEA61562584}"/>
                </a:ext>
              </a:extLst>
            </p:cNvPr>
            <p:cNvSpPr/>
            <p:nvPr/>
          </p:nvSpPr>
          <p:spPr>
            <a:xfrm>
              <a:off x="3131840" y="5301208"/>
              <a:ext cx="144016" cy="144016"/>
            </a:xfrm>
            <a:prstGeom prst="ellipse">
              <a:avLst/>
            </a:prstGeom>
            <a:solidFill>
              <a:srgbClr val="01189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2ADC0609-4E62-F324-A864-A4DDF690F16A}"/>
                </a:ext>
              </a:extLst>
            </p:cNvPr>
            <p:cNvSpPr/>
            <p:nvPr/>
          </p:nvSpPr>
          <p:spPr>
            <a:xfrm>
              <a:off x="2843808" y="5229200"/>
              <a:ext cx="144016" cy="144016"/>
            </a:xfrm>
            <a:prstGeom prst="ellipse">
              <a:avLst/>
            </a:prstGeom>
            <a:solidFill>
              <a:srgbClr val="01189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A323C424-8C5D-C1C2-3A30-122EA972494F}"/>
                </a:ext>
              </a:extLst>
            </p:cNvPr>
            <p:cNvSpPr/>
            <p:nvPr/>
          </p:nvSpPr>
          <p:spPr>
            <a:xfrm>
              <a:off x="1979712" y="5085184"/>
              <a:ext cx="144016" cy="144016"/>
            </a:xfrm>
            <a:prstGeom prst="ellipse">
              <a:avLst/>
            </a:prstGeom>
            <a:solidFill>
              <a:srgbClr val="01189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6F179CBA-D505-CDA7-73A3-DBB7F2C46A65}"/>
                </a:ext>
              </a:extLst>
            </p:cNvPr>
            <p:cNvSpPr/>
            <p:nvPr/>
          </p:nvSpPr>
          <p:spPr>
            <a:xfrm>
              <a:off x="755576" y="4581128"/>
              <a:ext cx="2592288" cy="17281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5998F4B-9411-7B02-5ADA-250EB2DE3CFC}"/>
              </a:ext>
            </a:extLst>
          </p:cNvPr>
          <p:cNvSpPr txBox="1"/>
          <p:nvPr/>
        </p:nvSpPr>
        <p:spPr>
          <a:xfrm>
            <a:off x="107504" y="98072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>
                <a:solidFill>
                  <a:srgbClr val="011893"/>
                </a:solidFill>
              </a:rPr>
              <a:t>格子法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410CFA2-A9CB-09A5-02E2-4F8C03CD6A82}"/>
              </a:ext>
            </a:extLst>
          </p:cNvPr>
          <p:cNvSpPr txBox="1"/>
          <p:nvPr/>
        </p:nvSpPr>
        <p:spPr>
          <a:xfrm>
            <a:off x="3368268" y="1700808"/>
            <a:ext cx="51641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支配</a:t>
            </a:r>
            <a:r>
              <a:rPr kumimoji="1" lang="ja-JP" altLang="en-US" sz="2800"/>
              <a:t>方程式を</a:t>
            </a:r>
            <a:r>
              <a:rPr lang="ja-JP" altLang="en-US" sz="2800">
                <a:solidFill>
                  <a:srgbClr val="FF0000"/>
                </a:solidFill>
              </a:rPr>
              <a:t>固定した格子上</a:t>
            </a:r>
            <a:r>
              <a:rPr lang="ja-JP" altLang="en-US" sz="2800"/>
              <a:t>で離散化して解く</a:t>
            </a:r>
            <a:endParaRPr kumimoji="1" lang="ja-JP" altLang="en-US" sz="280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660FABF-7F1D-D91C-3E2B-01E0FFA42A95}"/>
              </a:ext>
            </a:extLst>
          </p:cNvPr>
          <p:cNvSpPr txBox="1"/>
          <p:nvPr/>
        </p:nvSpPr>
        <p:spPr>
          <a:xfrm>
            <a:off x="3347864" y="4221088"/>
            <a:ext cx="56886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/>
              <a:t>支配方程式を</a:t>
            </a:r>
            <a:r>
              <a:rPr lang="ja-JP" altLang="en-US" sz="2800">
                <a:solidFill>
                  <a:srgbClr val="FF0000"/>
                </a:solidFill>
              </a:rPr>
              <a:t>流れに沿って動く参照点上</a:t>
            </a:r>
            <a:r>
              <a:rPr lang="ja-JP" altLang="en-US" sz="2800"/>
              <a:t>で離散化して解く</a:t>
            </a:r>
            <a:endParaRPr kumimoji="1" lang="ja-JP" altLang="en-US" sz="280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5A5C8BE6-E0BA-C1B2-EE6B-849DA7F316AA}"/>
              </a:ext>
            </a:extLst>
          </p:cNvPr>
          <p:cNvSpPr txBox="1"/>
          <p:nvPr/>
        </p:nvSpPr>
        <p:spPr>
          <a:xfrm>
            <a:off x="3419872" y="5373216"/>
            <a:ext cx="48878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/>
              <a:t>SPH (Smoothed Particle Hydrodynamics)</a:t>
            </a:r>
          </a:p>
          <a:p>
            <a:r>
              <a:rPr lang="en-US" altLang="ja-JP" sz="2000"/>
              <a:t>MPS (Moving Particle Semi-implicit)</a:t>
            </a:r>
            <a:endParaRPr kumimoji="1" lang="en-US" altLang="ja-JP" sz="200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25CBFAE2-9914-C32A-013D-7BA1D4B2BA2D}"/>
              </a:ext>
            </a:extLst>
          </p:cNvPr>
          <p:cNvSpPr txBox="1"/>
          <p:nvPr/>
        </p:nvSpPr>
        <p:spPr>
          <a:xfrm>
            <a:off x="395536" y="6237312"/>
            <a:ext cx="8084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粒子法と分子動力学法は扱う支配方程式が異なる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1726797239"/>
      </p:ext>
    </p:extLst>
  </p:cSld>
  <p:clrMapOvr>
    <a:masterClrMapping/>
  </p:clrMapOvr>
</p:sld>
</file>

<file path=ppt/theme/theme1.xml><?xml version="1.0" encoding="utf-8"?>
<a:theme xmlns:a="http://schemas.openxmlformats.org/drawingml/2006/main" name="mythema">
  <a:themeElements>
    <a:clrScheme name="パーセル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日常使う用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ythema" id="{3DB96F20-0EF9-8B4F-BC93-B9E47235E60F}" vid="{9381A9EF-1DE7-3545-B579-D14EB1C8536C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mythema</Template>
  <TotalTime>8746</TotalTime>
  <Words>497</Words>
  <Application>Microsoft Office PowerPoint</Application>
  <PresentationFormat>画面に合わせる (4:3)</PresentationFormat>
  <Paragraphs>90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HGｺﾞｼｯｸE</vt:lpstr>
      <vt:lpstr>游ゴシック</vt:lpstr>
      <vt:lpstr>Arial</vt:lpstr>
      <vt:lpstr>Cambria Math</vt:lpstr>
      <vt:lpstr>mythema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1063</cp:revision>
  <dcterms:created xsi:type="dcterms:W3CDTF">2019-01-02T05:23:01Z</dcterms:created>
  <dcterms:modified xsi:type="dcterms:W3CDTF">2022-05-15T08:03:10Z</dcterms:modified>
</cp:coreProperties>
</file>