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6"/>
  </p:notesMasterIdLst>
  <p:sldIdLst>
    <p:sldId id="256" r:id="rId2"/>
    <p:sldId id="260" r:id="rId3"/>
    <p:sldId id="258" r:id="rId4"/>
    <p:sldId id="261" r:id="rId5"/>
    <p:sldId id="259" r:id="rId6"/>
    <p:sldId id="262" r:id="rId7"/>
    <p:sldId id="263" r:id="rId8"/>
    <p:sldId id="264" r:id="rId9"/>
    <p:sldId id="265" r:id="rId10"/>
    <p:sldId id="266" r:id="rId11"/>
    <p:sldId id="267" r:id="rId12"/>
    <p:sldId id="268" r:id="rId13"/>
    <p:sldId id="269" r:id="rId14"/>
    <p:sldId id="257"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CCECFF"/>
    <a:srgbClr val="FF0000"/>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95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21.tiff"/><Relationship Id="rId3" Type="http://schemas.openxmlformats.org/officeDocument/2006/relationships/image" Target="../media/image16.png"/><Relationship Id="rId7" Type="http://schemas.openxmlformats.org/officeDocument/2006/relationships/image" Target="../media/image20.tiff"/><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tiff"/><Relationship Id="rId5" Type="http://schemas.openxmlformats.org/officeDocument/2006/relationships/image" Target="../media/image18.tiff"/><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(3) </a:t>
            </a:r>
            <a:r>
              <a:rPr lang="ja-JP" altLang="en-US" sz="3200" dirty="0">
                <a:solidFill>
                  <a:srgbClr val="011893"/>
                </a:solidFill>
              </a:rPr>
              <a:t>実装と高速化の詳細</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5F57A-2B5B-5D08-6EA9-B9BB3BB588FC}"/>
              </a:ext>
            </a:extLst>
          </p:cNvPr>
          <p:cNvSpPr>
            <a:spLocks noGrp="1"/>
          </p:cNvSpPr>
          <p:nvPr>
            <p:ph type="body" sz="quarter" idx="10"/>
          </p:nvPr>
        </p:nvSpPr>
        <p:spPr/>
        <p:txBody>
          <a:bodyPr/>
          <a:lstStyle/>
          <a:p>
            <a:r>
              <a:rPr kumimoji="1" lang="ja-JP" altLang="en-US"/>
              <a:t>分子動力学法の</a:t>
            </a:r>
            <a:r>
              <a:rPr lang="ja-JP" altLang="en-US"/>
              <a:t>概要のまとめ</a:t>
            </a:r>
            <a:endParaRPr kumimoji="1" lang="ja-JP" altLang="en-US" dirty="0"/>
          </a:p>
        </p:txBody>
      </p:sp>
      <p:sp>
        <p:nvSpPr>
          <p:cNvPr id="3" name="テキスト ボックス 2">
            <a:extLst>
              <a:ext uri="{FF2B5EF4-FFF2-40B4-BE49-F238E27FC236}">
                <a16:creationId xmlns:a16="http://schemas.microsoft.com/office/drawing/2014/main" id="{859E57B7-F86F-CCA6-F016-AD41DCA94EBB}"/>
              </a:ext>
            </a:extLst>
          </p:cNvPr>
          <p:cNvSpPr txBox="1"/>
          <p:nvPr/>
        </p:nvSpPr>
        <p:spPr>
          <a:xfrm>
            <a:off x="251520" y="1268760"/>
            <a:ext cx="8352928" cy="5262979"/>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t>分子動力学法</a:t>
            </a:r>
            <a:r>
              <a:rPr lang="en-US" altLang="ja-JP" sz="2800"/>
              <a:t>(Molecular Dynamics method, MD)</a:t>
            </a:r>
            <a:r>
              <a:rPr lang="ja-JP" altLang="en-US" sz="2800"/>
              <a:t>は、原子に働く力を計算し、運動方程式を数値積分することで時間発展させる手法</a:t>
            </a:r>
            <a:endParaRPr lang="en-US" altLang="ja-JP" sz="2800"/>
          </a:p>
          <a:p>
            <a:pPr marL="342900" indent="-342900">
              <a:buFont typeface="Arial" panose="020B0604020202020204" pitchFamily="34" charset="0"/>
              <a:buChar char="•"/>
            </a:pPr>
            <a:r>
              <a:rPr kumimoji="1" lang="ja-JP" altLang="en-US" sz="2800"/>
              <a:t>原子のまわりの電子状態を真面目に解くのが</a:t>
            </a:r>
            <a:r>
              <a:rPr kumimoji="1" lang="ja-JP" altLang="en-US" sz="2800">
                <a:solidFill>
                  <a:srgbClr val="FF0000"/>
                </a:solidFill>
              </a:rPr>
              <a:t>第一原理</a:t>
            </a:r>
            <a:r>
              <a:rPr kumimoji="1" lang="en-US" altLang="ja-JP" sz="2800">
                <a:solidFill>
                  <a:srgbClr val="FF0000"/>
                </a:solidFill>
              </a:rPr>
              <a:t>MD</a:t>
            </a:r>
            <a:r>
              <a:rPr kumimoji="1" lang="ja-JP" altLang="en-US" sz="2800"/>
              <a:t>、経験ポテンシャルで代用するのが</a:t>
            </a:r>
            <a:r>
              <a:rPr kumimoji="1" lang="ja-JP" altLang="en-US" sz="2800">
                <a:solidFill>
                  <a:srgbClr val="FF0000"/>
                </a:solidFill>
              </a:rPr>
              <a:t>古典</a:t>
            </a:r>
            <a:r>
              <a:rPr kumimoji="1" lang="en-US" altLang="ja-JP" sz="2800">
                <a:solidFill>
                  <a:srgbClr val="FF0000"/>
                </a:solidFill>
              </a:rPr>
              <a:t>MD</a:t>
            </a:r>
            <a:endParaRPr kumimoji="1" lang="en-US" altLang="ja-JP" sz="2800"/>
          </a:p>
          <a:p>
            <a:pPr marL="342900" indent="-342900">
              <a:buFont typeface="Arial" panose="020B0604020202020204" pitchFamily="34" charset="0"/>
              <a:buChar char="•"/>
            </a:pPr>
            <a:r>
              <a:rPr kumimoji="1" lang="ja-JP" altLang="en-US" sz="2800"/>
              <a:t>経験ポテンシャルを使う場合、力が遠距離まで届く場合と近距離で減衰する場合で扱いが大きく異る</a:t>
            </a:r>
            <a:endParaRPr kumimoji="1" lang="en-US" altLang="ja-JP" sz="2800"/>
          </a:p>
          <a:p>
            <a:pPr marL="342900" indent="-342900">
              <a:buFont typeface="Arial" panose="020B0604020202020204" pitchFamily="34" charset="0"/>
              <a:buChar char="•"/>
            </a:pPr>
            <a:r>
              <a:rPr lang="ja-JP" altLang="en-US" sz="2800"/>
              <a:t>粒子法と分子動力学法は数値計算手法としての性質は似ているが、解いている支配方程式が異なる</a:t>
            </a:r>
            <a:endParaRPr kumimoji="1" lang="en-US" altLang="ja-JP" sz="2800"/>
          </a:p>
          <a:p>
            <a:pPr marL="342900" indent="-342900">
              <a:buFont typeface="Arial" panose="020B0604020202020204" pitchFamily="34" charset="0"/>
              <a:buChar char="•"/>
            </a:pPr>
            <a:endParaRPr kumimoji="1" lang="en-US" altLang="ja-JP" sz="2800"/>
          </a:p>
        </p:txBody>
      </p:sp>
    </p:spTree>
    <p:extLst>
      <p:ext uri="{BB962C8B-B14F-4D97-AF65-F5344CB8AC3E}">
        <p14:creationId xmlns:p14="http://schemas.microsoft.com/office/powerpoint/2010/main" val="42257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377B02-49D6-543D-71FC-E197A1957BED}"/>
              </a:ext>
            </a:extLst>
          </p:cNvPr>
          <p:cNvSpPr>
            <a:spLocks noGrp="1"/>
          </p:cNvSpPr>
          <p:nvPr>
            <p:ph type="body" sz="quarter" idx="10"/>
          </p:nvPr>
        </p:nvSpPr>
        <p:spPr/>
        <p:txBody>
          <a:bodyPr/>
          <a:lstStyle/>
          <a:p>
            <a:r>
              <a:rPr lang="ja-JP" altLang="en-US"/>
              <a:t>実装の基礎</a:t>
            </a:r>
            <a:endParaRPr kumimoji="1" lang="ja-JP" altLang="en-US"/>
          </a:p>
        </p:txBody>
      </p:sp>
      <p:sp>
        <p:nvSpPr>
          <p:cNvPr id="3" name="テキスト ボックス 2">
            <a:extLst>
              <a:ext uri="{FF2B5EF4-FFF2-40B4-BE49-F238E27FC236}">
                <a16:creationId xmlns:a16="http://schemas.microsoft.com/office/drawing/2014/main" id="{26DAA14A-6F56-57A0-3FA5-1958F13FC372}"/>
              </a:ext>
            </a:extLst>
          </p:cNvPr>
          <p:cNvSpPr txBox="1"/>
          <p:nvPr/>
        </p:nvSpPr>
        <p:spPr>
          <a:xfrm>
            <a:off x="467544" y="1052736"/>
            <a:ext cx="7366119" cy="954107"/>
          </a:xfrm>
          <a:prstGeom prst="rect">
            <a:avLst/>
          </a:prstGeom>
          <a:noFill/>
        </p:spPr>
        <p:txBody>
          <a:bodyPr wrap="none" rtlCol="0">
            <a:spAutoFit/>
          </a:bodyPr>
          <a:lstStyle/>
          <a:p>
            <a:r>
              <a:rPr lang="ja-JP" altLang="en-US" sz="2800"/>
              <a:t>簡単のため、二体相互作用のみを考える</a:t>
            </a:r>
            <a:endParaRPr lang="en-US" altLang="ja-JP" sz="2800"/>
          </a:p>
          <a:p>
            <a:r>
              <a:rPr kumimoji="1" lang="ja-JP" altLang="en-US" sz="2800"/>
              <a:t>運動を支配するハミルトニアンは以下の通り</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ADDEA40-86CF-B6FC-52E3-F1006B690DB9}"/>
                  </a:ext>
                </a:extLst>
              </p:cNvPr>
              <p:cNvSpPr txBox="1"/>
              <p:nvPr/>
            </p:nvSpPr>
            <p:spPr>
              <a:xfrm>
                <a:off x="1907704" y="2276872"/>
                <a:ext cx="5076390" cy="1563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f>
                            <m:fPr>
                              <m:ctrlPr>
                                <a:rPr kumimoji="1" lang="en-US" altLang="ja-JP" sz="3600" b="0" i="1" smtClean="0">
                                  <a:latin typeface="Cambria Math" panose="02040503050406030204" pitchFamily="18" charset="0"/>
                                </a:rPr>
                              </m:ctrlPr>
                            </m:fPr>
                            <m:num>
                              <m:sSubSup>
                                <m:sSubSupPr>
                                  <m:ctrlPr>
                                    <a:rPr kumimoji="1" lang="en-US" altLang="ja-JP" sz="3600" b="0" i="1" smtClean="0">
                                      <a:latin typeface="Cambria Math" panose="02040503050406030204" pitchFamily="18" charset="0"/>
                                    </a:rPr>
                                  </m:ctrlPr>
                                </m:sSubSup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𝑝</m:t>
                                      </m:r>
                                    </m:e>
                                  </m:acc>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2</m:t>
                                  </m:r>
                                </m:sup>
                              </m:sSub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𝑚</m:t>
                              </m:r>
                            </m:den>
                          </m:f>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r>
                                <a:rPr kumimoji="1" lang="en-US" altLang="ja-JP" sz="3600" b="0" i="1" smtClean="0">
                                  <a:latin typeface="Cambria Math" panose="02040503050406030204" pitchFamily="18" charset="0"/>
                                </a:rPr>
                                <m:t>𝑉</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r>
                                <a:rPr kumimoji="1" lang="en-US" altLang="ja-JP" sz="3600" b="0" i="1" smtClean="0">
                                  <a:latin typeface="Cambria Math" panose="02040503050406030204" pitchFamily="18" charset="0"/>
                                </a:rPr>
                                <m:t>)</m:t>
                              </m:r>
                            </m:e>
                          </m:nary>
                        </m:e>
                      </m:nary>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ADDEA40-86CF-B6FC-52E3-F1006B690DB9}"/>
                  </a:ext>
                </a:extLst>
              </p:cNvPr>
              <p:cNvSpPr txBox="1">
                <a:spLocks noRot="1" noChangeAspect="1" noMove="1" noResize="1" noEditPoints="1" noAdjustHandles="1" noChangeArrowheads="1" noChangeShapeType="1" noTextEdit="1"/>
              </p:cNvSpPr>
              <p:nvPr/>
            </p:nvSpPr>
            <p:spPr>
              <a:xfrm>
                <a:off x="1907704" y="2276872"/>
                <a:ext cx="5076390" cy="156395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C1C8236-BFC3-CB7F-18F3-E377BD4CAF85}"/>
                  </a:ext>
                </a:extLst>
              </p:cNvPr>
              <p:cNvSpPr txBox="1"/>
              <p:nvPr/>
            </p:nvSpPr>
            <p:spPr>
              <a:xfrm>
                <a:off x="2051720" y="4149080"/>
                <a:ext cx="4572000" cy="8239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a:p>
            </p:txBody>
          </p:sp>
        </mc:Choice>
        <mc:Fallback xmlns="">
          <p:sp>
            <p:nvSpPr>
              <p:cNvPr id="6" name="テキスト ボックス 5">
                <a:extLst>
                  <a:ext uri="{FF2B5EF4-FFF2-40B4-BE49-F238E27FC236}">
                    <a16:creationId xmlns:a16="http://schemas.microsoft.com/office/drawing/2014/main" id="{CC1C8236-BFC3-CB7F-18F3-E377BD4CAF85}"/>
                  </a:ext>
                </a:extLst>
              </p:cNvPr>
              <p:cNvSpPr txBox="1">
                <a:spLocks noRot="1" noChangeAspect="1" noMove="1" noResize="1" noEditPoints="1" noAdjustHandles="1" noChangeArrowheads="1" noChangeShapeType="1" noTextEdit="1"/>
              </p:cNvSpPr>
              <p:nvPr/>
            </p:nvSpPr>
            <p:spPr>
              <a:xfrm>
                <a:off x="2051720" y="4149080"/>
                <a:ext cx="4572000" cy="82394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51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1FDDA9-3F82-C654-FDE0-A81D2B23AFDC}"/>
              </a:ext>
            </a:extLst>
          </p:cNvPr>
          <p:cNvSpPr>
            <a:spLocks noGrp="1"/>
          </p:cNvSpPr>
          <p:nvPr>
            <p:ph type="body" sz="quarter" idx="10"/>
          </p:nvPr>
        </p:nvSpPr>
        <p:spPr/>
        <p:txBody>
          <a:bodyPr/>
          <a:lstStyle/>
          <a:p>
            <a:r>
              <a:rPr lang="ja-JP" altLang="en-US"/>
              <a:t>実装の基礎</a:t>
            </a:r>
            <a:endParaRPr kumimoji="1" lang="ja-JP" altLang="en-US"/>
          </a:p>
        </p:txBody>
      </p:sp>
      <p:sp>
        <p:nvSpPr>
          <p:cNvPr id="3" name="テキスト ボックス 2">
            <a:extLst>
              <a:ext uri="{FF2B5EF4-FFF2-40B4-BE49-F238E27FC236}">
                <a16:creationId xmlns:a16="http://schemas.microsoft.com/office/drawing/2014/main" id="{02F7C5A8-E3A9-D452-D19C-C97237E71CBA}"/>
              </a:ext>
            </a:extLst>
          </p:cNvPr>
          <p:cNvSpPr txBox="1"/>
          <p:nvPr/>
        </p:nvSpPr>
        <p:spPr>
          <a:xfrm>
            <a:off x="395536" y="1052736"/>
            <a:ext cx="4801314" cy="646331"/>
          </a:xfrm>
          <a:prstGeom prst="rect">
            <a:avLst/>
          </a:prstGeom>
          <a:noFill/>
        </p:spPr>
        <p:txBody>
          <a:bodyPr wrap="none" rtlCol="0">
            <a:spAutoFit/>
          </a:bodyPr>
          <a:lstStyle/>
          <a:p>
            <a:r>
              <a:rPr lang="ja-JP" altLang="en-US" sz="3600"/>
              <a:t>位置の時間発展は簡単</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3414BD-3EF7-F8F8-F07E-BE0BB6325E25}"/>
                  </a:ext>
                </a:extLst>
              </p:cNvPr>
              <p:cNvSpPr txBox="1"/>
              <p:nvPr/>
            </p:nvSpPr>
            <p:spPr>
              <a:xfrm>
                <a:off x="1907704" y="1700808"/>
                <a:ext cx="4532202" cy="1400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743414BD-3EF7-F8F8-F07E-BE0BB6325E25}"/>
                  </a:ext>
                </a:extLst>
              </p:cNvPr>
              <p:cNvSpPr txBox="1">
                <a:spLocks noRot="1" noChangeAspect="1" noMove="1" noResize="1" noEditPoints="1" noAdjustHandles="1" noChangeArrowheads="1" noChangeShapeType="1" noTextEdit="1"/>
              </p:cNvSpPr>
              <p:nvPr/>
            </p:nvSpPr>
            <p:spPr>
              <a:xfrm>
                <a:off x="1907704" y="1700808"/>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F93ADA1-FF4A-431B-396C-FC7AC1AA3C03}"/>
                  </a:ext>
                </a:extLst>
              </p:cNvPr>
              <p:cNvSpPr txBox="1"/>
              <p:nvPr/>
            </p:nvSpPr>
            <p:spPr>
              <a:xfrm>
                <a:off x="683568" y="3284984"/>
                <a:ext cx="3198055" cy="1172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EF93ADA1-FF4A-431B-396C-FC7AC1AA3C03}"/>
                  </a:ext>
                </a:extLst>
              </p:cNvPr>
              <p:cNvSpPr txBox="1">
                <a:spLocks noRot="1" noChangeAspect="1" noMove="1" noResize="1" noEditPoints="1" noAdjustHandles="1" noChangeArrowheads="1" noChangeShapeType="1" noTextEdit="1"/>
              </p:cNvSpPr>
              <p:nvPr/>
            </p:nvSpPr>
            <p:spPr>
              <a:xfrm>
                <a:off x="683568" y="3284984"/>
                <a:ext cx="3198055" cy="1172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CEA0352-382A-AFB0-F47E-28D915F450BF}"/>
                  </a:ext>
                </a:extLst>
              </p:cNvPr>
              <p:cNvSpPr txBox="1"/>
              <p:nvPr/>
            </p:nvSpPr>
            <p:spPr>
              <a:xfrm>
                <a:off x="4788024" y="4437112"/>
                <a:ext cx="2902461" cy="1146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CEA0352-382A-AFB0-F47E-28D915F450BF}"/>
                  </a:ext>
                </a:extLst>
              </p:cNvPr>
              <p:cNvSpPr txBox="1">
                <a:spLocks noRot="1" noChangeAspect="1" noMove="1" noResize="1" noEditPoints="1" noAdjustHandles="1" noChangeArrowheads="1" noChangeShapeType="1" noTextEdit="1"/>
              </p:cNvSpPr>
              <p:nvPr/>
            </p:nvSpPr>
            <p:spPr>
              <a:xfrm>
                <a:off x="4788024" y="4437112"/>
                <a:ext cx="2902461" cy="114698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936EE90-A57E-4AB1-FC25-673953BD2FDF}"/>
                  </a:ext>
                </a:extLst>
              </p:cNvPr>
              <p:cNvSpPr txBox="1"/>
              <p:nvPr/>
            </p:nvSpPr>
            <p:spPr>
              <a:xfrm>
                <a:off x="683568" y="4437112"/>
                <a:ext cx="3222292" cy="12809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4936EE90-A57E-4AB1-FC25-673953BD2FDF}"/>
                  </a:ext>
                </a:extLst>
              </p:cNvPr>
              <p:cNvSpPr txBox="1">
                <a:spLocks noRot="1" noChangeAspect="1" noMove="1" noResize="1" noEditPoints="1" noAdjustHandles="1" noChangeArrowheads="1" noChangeShapeType="1" noTextEdit="1"/>
              </p:cNvSpPr>
              <p:nvPr/>
            </p:nvSpPr>
            <p:spPr>
              <a:xfrm>
                <a:off x="683568" y="4437112"/>
                <a:ext cx="3222292" cy="12809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698666D-1107-031F-36B7-B8C1D54BA977}"/>
                  </a:ext>
                </a:extLst>
              </p:cNvPr>
              <p:cNvSpPr txBox="1"/>
              <p:nvPr/>
            </p:nvSpPr>
            <p:spPr>
              <a:xfrm>
                <a:off x="683568" y="5589240"/>
                <a:ext cx="3198055" cy="1172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698666D-1107-031F-36B7-B8C1D54BA977}"/>
                  </a:ext>
                </a:extLst>
              </p:cNvPr>
              <p:cNvSpPr txBox="1">
                <a:spLocks noRot="1" noChangeAspect="1" noMove="1" noResize="1" noEditPoints="1" noAdjustHandles="1" noChangeArrowheads="1" noChangeShapeType="1" noTextEdit="1"/>
              </p:cNvSpPr>
              <p:nvPr/>
            </p:nvSpPr>
            <p:spPr>
              <a:xfrm>
                <a:off x="683568" y="5589240"/>
                <a:ext cx="3198055" cy="1172693"/>
              </a:xfrm>
              <a:prstGeom prst="rect">
                <a:avLst/>
              </a:prstGeom>
              <a:blipFill>
                <a:blip r:embed="rId6"/>
                <a:stretch>
                  <a:fillRect/>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874FF4BB-C326-407E-1807-351E95D28E26}"/>
              </a:ext>
            </a:extLst>
          </p:cNvPr>
          <p:cNvSpPr/>
          <p:nvPr/>
        </p:nvSpPr>
        <p:spPr>
          <a:xfrm flipH="1">
            <a:off x="3923928" y="3429000"/>
            <a:ext cx="432048" cy="324036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7EB32DC-B117-F72E-C8BA-1666454BDA6F}"/>
              </a:ext>
            </a:extLst>
          </p:cNvPr>
          <p:cNvSpPr txBox="1"/>
          <p:nvPr/>
        </p:nvSpPr>
        <p:spPr>
          <a:xfrm>
            <a:off x="4788024" y="3645024"/>
            <a:ext cx="3570208" cy="461665"/>
          </a:xfrm>
          <a:prstGeom prst="rect">
            <a:avLst/>
          </a:prstGeom>
          <a:noFill/>
        </p:spPr>
        <p:txBody>
          <a:bodyPr wrap="none" rtlCol="0">
            <a:spAutoFit/>
          </a:bodyPr>
          <a:lstStyle/>
          <a:p>
            <a:r>
              <a:rPr lang="ja-JP" altLang="en-US" sz="2400"/>
              <a:t>まとめてベクトル形式で</a:t>
            </a:r>
            <a:endParaRPr kumimoji="1" lang="ja-JP" altLang="en-US" sz="2400"/>
          </a:p>
        </p:txBody>
      </p:sp>
    </p:spTree>
    <p:extLst>
      <p:ext uri="{BB962C8B-B14F-4D97-AF65-F5344CB8AC3E}">
        <p14:creationId xmlns:p14="http://schemas.microsoft.com/office/powerpoint/2010/main" val="104745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49A070-ECE1-FA36-F5AA-1E6BE4AF2EC3}"/>
              </a:ext>
            </a:extLst>
          </p:cNvPr>
          <p:cNvSpPr>
            <a:spLocks noGrp="1"/>
          </p:cNvSpPr>
          <p:nvPr>
            <p:ph type="body" sz="quarter" idx="10"/>
          </p:nvPr>
        </p:nvSpPr>
        <p:spPr/>
        <p:txBody>
          <a:bodyPr/>
          <a:lstStyle/>
          <a:p>
            <a:r>
              <a:rPr kumimoji="1" lang="ja-JP" altLang="en-US"/>
              <a:t>実装の基礎</a:t>
            </a:r>
          </a:p>
        </p:txBody>
      </p:sp>
      <p:sp>
        <p:nvSpPr>
          <p:cNvPr id="3" name="テキスト ボックス 2">
            <a:extLst>
              <a:ext uri="{FF2B5EF4-FFF2-40B4-BE49-F238E27FC236}">
                <a16:creationId xmlns:a16="http://schemas.microsoft.com/office/drawing/2014/main" id="{240DCB0B-402E-09B5-24EF-D346A75E87F0}"/>
              </a:ext>
            </a:extLst>
          </p:cNvPr>
          <p:cNvSpPr txBox="1"/>
          <p:nvPr/>
        </p:nvSpPr>
        <p:spPr>
          <a:xfrm>
            <a:off x="395536" y="1052736"/>
            <a:ext cx="7109639" cy="646331"/>
          </a:xfrm>
          <a:prstGeom prst="rect">
            <a:avLst/>
          </a:prstGeom>
          <a:noFill/>
        </p:spPr>
        <p:txBody>
          <a:bodyPr wrap="none" rtlCol="0">
            <a:spAutoFit/>
          </a:bodyPr>
          <a:lstStyle/>
          <a:p>
            <a:r>
              <a:rPr lang="ja-JP" altLang="en-US" sz="3600"/>
              <a:t>運動量の時間発展はちょっと面倒</a:t>
            </a:r>
            <a:endParaRPr kumimoji="1" lang="ja-JP" altLang="en-US" sz="36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57312BA-3B22-8A53-A0A3-AF1CD80B7939}"/>
                  </a:ext>
                </a:extLst>
              </p:cNvPr>
              <p:cNvSpPr txBox="1"/>
              <p:nvPr/>
            </p:nvSpPr>
            <p:spPr>
              <a:xfrm>
                <a:off x="1907704" y="1844824"/>
                <a:ext cx="4532202" cy="14006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857312BA-3B22-8A53-A0A3-AF1CD80B7939}"/>
                  </a:ext>
                </a:extLst>
              </p:cNvPr>
              <p:cNvSpPr txBox="1">
                <a:spLocks noRot="1" noChangeAspect="1" noMove="1" noResize="1" noEditPoints="1" noAdjustHandles="1" noChangeArrowheads="1" noChangeShapeType="1" noTextEdit="1"/>
              </p:cNvSpPr>
              <p:nvPr/>
            </p:nvSpPr>
            <p:spPr>
              <a:xfrm>
                <a:off x="1907704" y="1844824"/>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6F44888-FD76-3689-1364-ED4CCF6A39C2}"/>
                  </a:ext>
                </a:extLst>
              </p:cNvPr>
              <p:cNvSpPr txBox="1"/>
              <p:nvPr/>
            </p:nvSpPr>
            <p:spPr>
              <a:xfrm>
                <a:off x="1259632" y="3429000"/>
                <a:ext cx="5463675" cy="1423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𝑖</m:t>
                          </m:r>
                          <m:r>
                            <a:rPr lang="en-US" altLang="ja-JP" sz="3200" i="1">
                              <a:latin typeface="Cambria Math" panose="02040503050406030204" pitchFamily="18" charset="0"/>
                            </a:rPr>
                            <m:t>&lt;</m:t>
                          </m:r>
                          <m:r>
                            <a:rPr lang="en-US" altLang="ja-JP" sz="3200" i="1">
                              <a:latin typeface="Cambria Math" panose="02040503050406030204" pitchFamily="18" charset="0"/>
                            </a:rPr>
                            <m:t>𝑗</m:t>
                          </m:r>
                        </m:sub>
                        <m:sup/>
                        <m:e>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m:t>
                              </m:r>
                              <m:r>
                                <a:rPr lang="en-US" altLang="ja-JP" sz="3200" i="1">
                                  <a:latin typeface="Cambria Math" panose="02040503050406030204" pitchFamily="18" charset="0"/>
                                </a:rPr>
                                <m:t>𝑉</m:t>
                              </m:r>
                              <m:d>
                                <m:dPr>
                                  <m:ctrlPr>
                                    <a:rPr lang="en-US" altLang="ja-JP" sz="3200" i="1">
                                      <a:latin typeface="Cambria Math" panose="02040503050406030204" pitchFamily="18" charset="0"/>
                                    </a:rPr>
                                  </m:ctrlPr>
                                </m:dPr>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𝑞</m:t>
                                      </m:r>
                                    </m:e>
                                    <m:sub>
                                      <m:r>
                                        <a:rPr lang="en-US" altLang="ja-JP" sz="3200" i="1">
                                          <a:latin typeface="Cambria Math" panose="02040503050406030204" pitchFamily="18" charset="0"/>
                                        </a:rPr>
                                        <m:t>𝑖𝑗</m:t>
                                      </m:r>
                                    </m:sub>
                                  </m:sSub>
                                </m:e>
                              </m:d>
                            </m:num>
                            <m:den>
                              <m:r>
                                <a:rPr lang="en-US" altLang="ja-JP" sz="3200" b="0" i="1" smtClean="0">
                                  <a:latin typeface="Cambria Math" panose="02040503050406030204" pitchFamily="18" charset="0"/>
                                </a:rPr>
                                <m:t>𝜕</m:t>
                              </m:r>
                              <m:sSubSup>
                                <m:sSubSupPr>
                                  <m:ctrlPr>
                                    <a:rPr lang="en-US" altLang="ja-JP" sz="3200" b="0" i="1" smtClean="0">
                                      <a:latin typeface="Cambria Math" panose="02040503050406030204" pitchFamily="18" charset="0"/>
                                    </a:rPr>
                                  </m:ctrlPr>
                                </m:sSubSupPr>
                                <m:e>
                                  <m:r>
                                    <a:rPr lang="en-US" altLang="ja-JP" sz="3200" b="0" i="1" smtClean="0">
                                      <a:latin typeface="Cambria Math" panose="02040503050406030204" pitchFamily="18" charset="0"/>
                                    </a:rPr>
                                    <m:t>𝑞</m:t>
                                  </m:r>
                                </m:e>
                                <m:sub>
                                  <m:r>
                                    <a:rPr lang="en-US" altLang="ja-JP" sz="3200" b="0" i="1" smtClean="0">
                                      <a:latin typeface="Cambria Math" panose="02040503050406030204" pitchFamily="18" charset="0"/>
                                    </a:rPr>
                                    <m:t>𝑖</m:t>
                                  </m:r>
                                </m:sub>
                                <m:sup>
                                  <m:r>
                                    <a:rPr lang="en-US" altLang="ja-JP" sz="3200" b="0" i="1" smtClean="0">
                                      <a:latin typeface="Cambria Math" panose="02040503050406030204" pitchFamily="18" charset="0"/>
                                    </a:rPr>
                                    <m:t>𝑥</m:t>
                                  </m:r>
                                </m:sup>
                              </m:sSubSup>
                            </m:den>
                          </m:f>
                        </m:e>
                      </m:nary>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76F44888-FD76-3689-1364-ED4CCF6A39C2}"/>
                  </a:ext>
                </a:extLst>
              </p:cNvPr>
              <p:cNvSpPr txBox="1">
                <a:spLocks noRot="1" noChangeAspect="1" noMove="1" noResize="1" noEditPoints="1" noAdjustHandles="1" noChangeArrowheads="1" noChangeShapeType="1" noTextEdit="1"/>
              </p:cNvSpPr>
              <p:nvPr/>
            </p:nvSpPr>
            <p:spPr>
              <a:xfrm>
                <a:off x="1259632" y="3429000"/>
                <a:ext cx="5463675" cy="142365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EA74C5E1-5921-CFE5-3A98-56259A00DE48}"/>
                  </a:ext>
                </a:extLst>
              </p:cNvPr>
              <p:cNvSpPr txBox="1"/>
              <p:nvPr/>
            </p:nvSpPr>
            <p:spPr>
              <a:xfrm>
                <a:off x="2123728" y="5229200"/>
                <a:ext cx="4572000" cy="8239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a:p>
            </p:txBody>
          </p:sp>
        </mc:Choice>
        <mc:Fallback>
          <p:sp>
            <p:nvSpPr>
              <p:cNvPr id="6" name="テキスト ボックス 5">
                <a:extLst>
                  <a:ext uri="{FF2B5EF4-FFF2-40B4-BE49-F238E27FC236}">
                    <a16:creationId xmlns:a16="http://schemas.microsoft.com/office/drawing/2014/main" id="{EA74C5E1-5921-CFE5-3A98-56259A00DE48}"/>
                  </a:ext>
                </a:extLst>
              </p:cNvPr>
              <p:cNvSpPr txBox="1">
                <a:spLocks noRot="1" noChangeAspect="1" noMove="1" noResize="1" noEditPoints="1" noAdjustHandles="1" noChangeArrowheads="1" noChangeShapeType="1" noTextEdit="1"/>
              </p:cNvSpPr>
              <p:nvPr/>
            </p:nvSpPr>
            <p:spPr>
              <a:xfrm>
                <a:off x="2123728" y="5229200"/>
                <a:ext cx="4572000" cy="82394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6948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DB4B589-734B-6CFD-F3E0-2CE080814CF4}"/>
              </a:ext>
            </a:extLst>
          </p:cNvPr>
          <p:cNvSpPr>
            <a:spLocks noGrp="1"/>
          </p:cNvSpPr>
          <p:nvPr>
            <p:ph type="body" sz="quarter" idx="10"/>
          </p:nvPr>
        </p:nvSpPr>
        <p:spPr/>
        <p:txBody>
          <a:bodyPr/>
          <a:lstStyle/>
          <a:p>
            <a:r>
              <a:rPr kumimoji="1" lang="ja-JP" altLang="en-US" dirty="0"/>
              <a:t>計算機の仕組み</a:t>
            </a:r>
          </a:p>
        </p:txBody>
      </p:sp>
      <p:sp>
        <p:nvSpPr>
          <p:cNvPr id="3" name="テキスト ボックス 2">
            <a:extLst>
              <a:ext uri="{FF2B5EF4-FFF2-40B4-BE49-F238E27FC236}">
                <a16:creationId xmlns:a16="http://schemas.microsoft.com/office/drawing/2014/main" id="{58585192-50B5-42F2-7745-F03B4F1C7817}"/>
              </a:ext>
            </a:extLst>
          </p:cNvPr>
          <p:cNvSpPr txBox="1"/>
          <p:nvPr/>
        </p:nvSpPr>
        <p:spPr bwMode="auto">
          <a:xfrm>
            <a:off x="2555776" y="1196752"/>
            <a:ext cx="4320480" cy="923330"/>
          </a:xfrm>
          <a:prstGeom prst="rect">
            <a:avLst/>
          </a:prstGeom>
          <a:noFill/>
          <a:ln w="9525">
            <a:noFill/>
            <a:miter lim="800000"/>
            <a:headEnd/>
            <a:tailEnd/>
          </a:ln>
        </p:spPr>
        <p:txBody>
          <a:bodyPr wrap="square" rtlCol="0">
            <a:spAutoFit/>
          </a:bodyPr>
          <a:lstStyle/>
          <a:p>
            <a:r>
              <a:rPr kumimoji="1" lang="ja-JP" altLang="en-US" sz="1800" dirty="0"/>
              <a:t>メモリからデータと命令を取ってきて</a:t>
            </a:r>
            <a:endParaRPr kumimoji="1" lang="en-US" altLang="ja-JP" sz="1800" dirty="0"/>
          </a:p>
          <a:p>
            <a:r>
              <a:rPr lang="ja-JP" altLang="en-US" sz="1800" dirty="0"/>
              <a:t>演算機に投げ</a:t>
            </a:r>
            <a:endParaRPr lang="en-US" altLang="ja-JP" sz="1800" dirty="0"/>
          </a:p>
          <a:p>
            <a:r>
              <a:rPr kumimoji="1" lang="ja-JP" altLang="en-US" sz="1800" dirty="0"/>
              <a:t>演算結果をメモリに書き戻す</a:t>
            </a:r>
          </a:p>
        </p:txBody>
      </p:sp>
      <p:sp>
        <p:nvSpPr>
          <p:cNvPr id="4" name="テキスト ボックス 3">
            <a:extLst>
              <a:ext uri="{FF2B5EF4-FFF2-40B4-BE49-F238E27FC236}">
                <a16:creationId xmlns:a16="http://schemas.microsoft.com/office/drawing/2014/main" id="{38B0F9E4-845C-5D68-4E13-E6E9B54DCA3D}"/>
              </a:ext>
            </a:extLst>
          </p:cNvPr>
          <p:cNvSpPr txBox="1"/>
          <p:nvPr/>
        </p:nvSpPr>
        <p:spPr bwMode="auto">
          <a:xfrm>
            <a:off x="323528" y="1340768"/>
            <a:ext cx="2024913" cy="584775"/>
          </a:xfrm>
          <a:prstGeom prst="rect">
            <a:avLst/>
          </a:prstGeom>
          <a:noFill/>
          <a:ln w="9525">
            <a:noFill/>
            <a:miter lim="800000"/>
            <a:headEnd/>
            <a:tailEnd/>
          </a:ln>
        </p:spPr>
        <p:txBody>
          <a:bodyPr wrap="none" rtlCol="0">
            <a:spAutoFit/>
          </a:bodyPr>
          <a:lstStyle/>
          <a:p>
            <a:r>
              <a:rPr kumimoji="1" lang="ja-JP" altLang="en-US" sz="3200" dirty="0"/>
              <a:t>計算機とは</a:t>
            </a:r>
          </a:p>
        </p:txBody>
      </p:sp>
      <p:sp>
        <p:nvSpPr>
          <p:cNvPr id="5" name="テキスト ボックス 4">
            <a:extLst>
              <a:ext uri="{FF2B5EF4-FFF2-40B4-BE49-F238E27FC236}">
                <a16:creationId xmlns:a16="http://schemas.microsoft.com/office/drawing/2014/main" id="{BADC6BDF-F249-6400-A995-EB6E8BB131FF}"/>
              </a:ext>
            </a:extLst>
          </p:cNvPr>
          <p:cNvSpPr txBox="1"/>
          <p:nvPr/>
        </p:nvSpPr>
        <p:spPr bwMode="auto">
          <a:xfrm>
            <a:off x="6588224" y="1340768"/>
            <a:ext cx="2232248" cy="584775"/>
          </a:xfrm>
          <a:prstGeom prst="rect">
            <a:avLst/>
          </a:prstGeom>
          <a:noFill/>
          <a:ln w="9525">
            <a:noFill/>
            <a:miter lim="800000"/>
            <a:headEnd/>
            <a:tailEnd/>
          </a:ln>
        </p:spPr>
        <p:txBody>
          <a:bodyPr wrap="square" rtlCol="0">
            <a:spAutoFit/>
          </a:bodyPr>
          <a:lstStyle/>
          <a:p>
            <a:r>
              <a:rPr kumimoji="1" lang="ja-JP" altLang="en-US" sz="3200" dirty="0"/>
              <a:t>装置のこと</a:t>
            </a:r>
          </a:p>
        </p:txBody>
      </p:sp>
      <p:sp>
        <p:nvSpPr>
          <p:cNvPr id="6" name="角丸四角形 22">
            <a:extLst>
              <a:ext uri="{FF2B5EF4-FFF2-40B4-BE49-F238E27FC236}">
                <a16:creationId xmlns:a16="http://schemas.microsoft.com/office/drawing/2014/main" id="{ACF9D9CF-7A0B-086B-99FB-1C761C86F2F3}"/>
              </a:ext>
            </a:extLst>
          </p:cNvPr>
          <p:cNvSpPr/>
          <p:nvPr/>
        </p:nvSpPr>
        <p:spPr>
          <a:xfrm>
            <a:off x="251520" y="1052736"/>
            <a:ext cx="8712968" cy="11176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7" name="Picture 4" descr="CPUã®ã¤ã©ã¹ãï¼ã³ã³ãã¥ã¼ã¿ã¼ï¼">
            <a:extLst>
              <a:ext uri="{FF2B5EF4-FFF2-40B4-BE49-F238E27FC236}">
                <a16:creationId xmlns:a16="http://schemas.microsoft.com/office/drawing/2014/main" id="{FC0CB5F9-8BA7-B2BE-7209-08D98C6EC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1709531" cy="1474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ã¡ã¢ãªã¼ã®ã¤ã©ã¹ãï¼ã³ã³ãã¥ã¼ã¿ã¼ï¼">
            <a:extLst>
              <a:ext uri="{FF2B5EF4-FFF2-40B4-BE49-F238E27FC236}">
                <a16:creationId xmlns:a16="http://schemas.microsoft.com/office/drawing/2014/main" id="{2DD77F57-0C99-B019-415D-B1DA7BF6CF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4840" y="2585680"/>
            <a:ext cx="1413080" cy="14345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ä¼ç¤¾ã®å»ºç©ã®ã¢ã¤ã³ã³ï¼å·¥å ´ï¼">
            <a:extLst>
              <a:ext uri="{FF2B5EF4-FFF2-40B4-BE49-F238E27FC236}">
                <a16:creationId xmlns:a16="http://schemas.microsoft.com/office/drawing/2014/main" id="{1CF74050-7236-0435-E6CC-2EF6BCA99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19" y="398283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ä¼ç¤¾ã®å»ºç©ã®ã¢ã¤ã³ã³ï¼å·¥å ´ï¼">
            <a:extLst>
              <a:ext uri="{FF2B5EF4-FFF2-40B4-BE49-F238E27FC236}">
                <a16:creationId xmlns:a16="http://schemas.microsoft.com/office/drawing/2014/main" id="{47019394-8029-4C62-B922-5DBFC614F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60" y="513091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6DC38429-DED7-803F-4C14-460C9D43057C}"/>
              </a:ext>
            </a:extLst>
          </p:cNvPr>
          <p:cNvPicPr>
            <a:picLocks noChangeAspect="1"/>
          </p:cNvPicPr>
          <p:nvPr/>
        </p:nvPicPr>
        <p:blipFill>
          <a:blip r:embed="rId5"/>
          <a:stretch>
            <a:fillRect/>
          </a:stretch>
        </p:blipFill>
        <p:spPr>
          <a:xfrm>
            <a:off x="3220026" y="3303315"/>
            <a:ext cx="920471" cy="1102360"/>
          </a:xfrm>
          <a:prstGeom prst="rect">
            <a:avLst/>
          </a:prstGeom>
        </p:spPr>
      </p:pic>
      <p:sp>
        <p:nvSpPr>
          <p:cNvPr id="12" name="テキスト ボックス 11">
            <a:extLst>
              <a:ext uri="{FF2B5EF4-FFF2-40B4-BE49-F238E27FC236}">
                <a16:creationId xmlns:a16="http://schemas.microsoft.com/office/drawing/2014/main" id="{9B117A79-F2B3-B724-C3A7-CE24106FF887}"/>
              </a:ext>
            </a:extLst>
          </p:cNvPr>
          <p:cNvSpPr txBox="1"/>
          <p:nvPr/>
        </p:nvSpPr>
        <p:spPr bwMode="auto">
          <a:xfrm>
            <a:off x="1831916" y="2225876"/>
            <a:ext cx="728084" cy="400110"/>
          </a:xfrm>
          <a:prstGeom prst="rect">
            <a:avLst/>
          </a:prstGeom>
          <a:noFill/>
          <a:ln w="9525">
            <a:noFill/>
            <a:miter lim="800000"/>
            <a:headEnd/>
            <a:tailEnd/>
          </a:ln>
        </p:spPr>
        <p:txBody>
          <a:bodyPr wrap="none" rtlCol="0">
            <a:spAutoFit/>
          </a:bodyPr>
          <a:lstStyle/>
          <a:p>
            <a:r>
              <a:rPr kumimoji="1" lang="en-US" altLang="ja-JP" sz="2000" dirty="0"/>
              <a:t>CPU</a:t>
            </a:r>
            <a:endParaRPr kumimoji="1" lang="ja-JP" altLang="en-US" sz="2000" dirty="0"/>
          </a:p>
        </p:txBody>
      </p:sp>
      <p:sp>
        <p:nvSpPr>
          <p:cNvPr id="13" name="テキスト ボックス 12">
            <a:extLst>
              <a:ext uri="{FF2B5EF4-FFF2-40B4-BE49-F238E27FC236}">
                <a16:creationId xmlns:a16="http://schemas.microsoft.com/office/drawing/2014/main" id="{67B79253-8BDF-E249-CC1E-3CC49F9E4EDD}"/>
              </a:ext>
            </a:extLst>
          </p:cNvPr>
          <p:cNvSpPr txBox="1"/>
          <p:nvPr/>
        </p:nvSpPr>
        <p:spPr bwMode="auto">
          <a:xfrm>
            <a:off x="6732240" y="2276872"/>
            <a:ext cx="707245" cy="400110"/>
          </a:xfrm>
          <a:prstGeom prst="rect">
            <a:avLst/>
          </a:prstGeom>
          <a:noFill/>
          <a:ln w="9525">
            <a:noFill/>
            <a:miter lim="800000"/>
            <a:headEnd/>
            <a:tailEnd/>
          </a:ln>
        </p:spPr>
        <p:txBody>
          <a:bodyPr wrap="none" rtlCol="0">
            <a:spAutoFit/>
          </a:bodyPr>
          <a:lstStyle/>
          <a:p>
            <a:r>
              <a:rPr kumimoji="1" lang="ja-JP" altLang="en-US" sz="2000" dirty="0"/>
              <a:t>メモリ</a:t>
            </a:r>
          </a:p>
        </p:txBody>
      </p:sp>
      <p:pic>
        <p:nvPicPr>
          <p:cNvPr id="14" name="図 13">
            <a:extLst>
              <a:ext uri="{FF2B5EF4-FFF2-40B4-BE49-F238E27FC236}">
                <a16:creationId xmlns:a16="http://schemas.microsoft.com/office/drawing/2014/main" id="{2ACF7C56-D862-FD62-902A-596E8EFC9AD7}"/>
              </a:ext>
            </a:extLst>
          </p:cNvPr>
          <p:cNvPicPr>
            <a:picLocks noChangeAspect="1"/>
          </p:cNvPicPr>
          <p:nvPr/>
        </p:nvPicPr>
        <p:blipFill>
          <a:blip r:embed="rId6"/>
          <a:stretch>
            <a:fillRect/>
          </a:stretch>
        </p:blipFill>
        <p:spPr>
          <a:xfrm>
            <a:off x="2327216" y="4441235"/>
            <a:ext cx="739140" cy="739140"/>
          </a:xfrm>
          <a:prstGeom prst="rect">
            <a:avLst/>
          </a:prstGeom>
        </p:spPr>
      </p:pic>
      <p:sp>
        <p:nvSpPr>
          <p:cNvPr id="15" name="左矢印 14">
            <a:extLst>
              <a:ext uri="{FF2B5EF4-FFF2-40B4-BE49-F238E27FC236}">
                <a16:creationId xmlns:a16="http://schemas.microsoft.com/office/drawing/2014/main" id="{F5415AF1-216D-6BEF-730B-3C54814AC9DE}"/>
              </a:ext>
            </a:extLst>
          </p:cNvPr>
          <p:cNvSpPr/>
          <p:nvPr/>
        </p:nvSpPr>
        <p:spPr>
          <a:xfrm>
            <a:off x="3152716" y="461395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sp>
        <p:nvSpPr>
          <p:cNvPr id="16" name="左矢印 15">
            <a:extLst>
              <a:ext uri="{FF2B5EF4-FFF2-40B4-BE49-F238E27FC236}">
                <a16:creationId xmlns:a16="http://schemas.microsoft.com/office/drawing/2014/main" id="{1736B895-AA62-3749-58B2-0A25F735F009}"/>
              </a:ext>
            </a:extLst>
          </p:cNvPr>
          <p:cNvSpPr/>
          <p:nvPr/>
        </p:nvSpPr>
        <p:spPr>
          <a:xfrm rot="10800000">
            <a:off x="3904556" y="555883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17" name="図 16">
            <a:extLst>
              <a:ext uri="{FF2B5EF4-FFF2-40B4-BE49-F238E27FC236}">
                <a16:creationId xmlns:a16="http://schemas.microsoft.com/office/drawing/2014/main" id="{064C0906-B53F-B3A5-CF38-5338BDCF4BBE}"/>
              </a:ext>
            </a:extLst>
          </p:cNvPr>
          <p:cNvPicPr>
            <a:picLocks noChangeAspect="1"/>
          </p:cNvPicPr>
          <p:nvPr/>
        </p:nvPicPr>
        <p:blipFill>
          <a:blip r:embed="rId6"/>
          <a:stretch>
            <a:fillRect/>
          </a:stretch>
        </p:blipFill>
        <p:spPr>
          <a:xfrm>
            <a:off x="4613216" y="5345475"/>
            <a:ext cx="739140" cy="739140"/>
          </a:xfrm>
          <a:prstGeom prst="rect">
            <a:avLst/>
          </a:prstGeom>
        </p:spPr>
      </p:pic>
      <p:sp>
        <p:nvSpPr>
          <p:cNvPr id="18" name="テキスト ボックス 17">
            <a:extLst>
              <a:ext uri="{FF2B5EF4-FFF2-40B4-BE49-F238E27FC236}">
                <a16:creationId xmlns:a16="http://schemas.microsoft.com/office/drawing/2014/main" id="{07E0039A-EB3E-4E83-3158-D1EE85C24F85}"/>
              </a:ext>
            </a:extLst>
          </p:cNvPr>
          <p:cNvSpPr txBox="1"/>
          <p:nvPr/>
        </p:nvSpPr>
        <p:spPr bwMode="auto">
          <a:xfrm>
            <a:off x="490796" y="3638595"/>
            <a:ext cx="954107" cy="400110"/>
          </a:xfrm>
          <a:prstGeom prst="rect">
            <a:avLst/>
          </a:prstGeom>
          <a:noFill/>
          <a:ln w="9525">
            <a:noFill/>
            <a:miter lim="800000"/>
            <a:headEnd/>
            <a:tailEnd/>
          </a:ln>
        </p:spPr>
        <p:txBody>
          <a:bodyPr wrap="none" rtlCol="0">
            <a:spAutoFit/>
          </a:bodyPr>
          <a:lstStyle/>
          <a:p>
            <a:r>
              <a:rPr kumimoji="1" lang="ja-JP" altLang="en-US" sz="2000" dirty="0"/>
              <a:t>演算機</a:t>
            </a:r>
          </a:p>
        </p:txBody>
      </p:sp>
      <p:sp>
        <p:nvSpPr>
          <p:cNvPr id="19" name="テキスト ボックス 18">
            <a:extLst>
              <a:ext uri="{FF2B5EF4-FFF2-40B4-BE49-F238E27FC236}">
                <a16:creationId xmlns:a16="http://schemas.microsoft.com/office/drawing/2014/main" id="{40E54D7C-EEF8-958D-B85B-0609F51800A6}"/>
              </a:ext>
            </a:extLst>
          </p:cNvPr>
          <p:cNvSpPr txBox="1"/>
          <p:nvPr/>
        </p:nvSpPr>
        <p:spPr bwMode="auto">
          <a:xfrm>
            <a:off x="2360236" y="4095795"/>
            <a:ext cx="806631" cy="400110"/>
          </a:xfrm>
          <a:prstGeom prst="rect">
            <a:avLst/>
          </a:prstGeom>
          <a:noFill/>
          <a:ln w="9525">
            <a:noFill/>
            <a:miter lim="800000"/>
            <a:headEnd/>
            <a:tailEnd/>
          </a:ln>
        </p:spPr>
        <p:txBody>
          <a:bodyPr wrap="none" rtlCol="0">
            <a:spAutoFit/>
          </a:bodyPr>
          <a:lstStyle/>
          <a:p>
            <a:r>
              <a:rPr kumimoji="1" lang="ja-JP" altLang="en-US" sz="2000" dirty="0"/>
              <a:t>データ</a:t>
            </a:r>
          </a:p>
        </p:txBody>
      </p:sp>
      <p:sp>
        <p:nvSpPr>
          <p:cNvPr id="20" name="テキスト ボックス 19">
            <a:extLst>
              <a:ext uri="{FF2B5EF4-FFF2-40B4-BE49-F238E27FC236}">
                <a16:creationId xmlns:a16="http://schemas.microsoft.com/office/drawing/2014/main" id="{31106362-3437-81E4-BC85-8A89070D49A3}"/>
              </a:ext>
            </a:extLst>
          </p:cNvPr>
          <p:cNvSpPr txBox="1"/>
          <p:nvPr/>
        </p:nvSpPr>
        <p:spPr bwMode="auto">
          <a:xfrm>
            <a:off x="4382076" y="4959395"/>
            <a:ext cx="1210588" cy="400110"/>
          </a:xfrm>
          <a:prstGeom prst="rect">
            <a:avLst/>
          </a:prstGeom>
          <a:noFill/>
          <a:ln w="9525">
            <a:noFill/>
            <a:miter lim="800000"/>
            <a:headEnd/>
            <a:tailEnd/>
          </a:ln>
        </p:spPr>
        <p:txBody>
          <a:bodyPr wrap="none" rtlCol="0">
            <a:spAutoFit/>
          </a:bodyPr>
          <a:lstStyle/>
          <a:p>
            <a:r>
              <a:rPr kumimoji="1" lang="ja-JP" altLang="en-US" sz="2000" dirty="0"/>
              <a:t>演算結果</a:t>
            </a:r>
          </a:p>
        </p:txBody>
      </p:sp>
      <p:pic>
        <p:nvPicPr>
          <p:cNvPr id="21" name="図 20">
            <a:extLst>
              <a:ext uri="{FF2B5EF4-FFF2-40B4-BE49-F238E27FC236}">
                <a16:creationId xmlns:a16="http://schemas.microsoft.com/office/drawing/2014/main" id="{25F54E18-93E5-19DB-57EC-59E07EFBFAA2}"/>
              </a:ext>
            </a:extLst>
          </p:cNvPr>
          <p:cNvPicPr>
            <a:picLocks noChangeAspect="1"/>
          </p:cNvPicPr>
          <p:nvPr/>
        </p:nvPicPr>
        <p:blipFill>
          <a:blip r:embed="rId7"/>
          <a:stretch>
            <a:fillRect/>
          </a:stretch>
        </p:blipFill>
        <p:spPr>
          <a:xfrm>
            <a:off x="5977196" y="4055155"/>
            <a:ext cx="2390877" cy="1852930"/>
          </a:xfrm>
          <a:prstGeom prst="rect">
            <a:avLst/>
          </a:prstGeom>
        </p:spPr>
      </p:pic>
      <p:pic>
        <p:nvPicPr>
          <p:cNvPr id="22" name="図 21">
            <a:extLst>
              <a:ext uri="{FF2B5EF4-FFF2-40B4-BE49-F238E27FC236}">
                <a16:creationId xmlns:a16="http://schemas.microsoft.com/office/drawing/2014/main" id="{B561641A-E348-5C3F-9284-2FE998CA52FA}"/>
              </a:ext>
            </a:extLst>
          </p:cNvPr>
          <p:cNvPicPr>
            <a:picLocks noChangeAspect="1"/>
          </p:cNvPicPr>
          <p:nvPr/>
        </p:nvPicPr>
        <p:blipFill>
          <a:blip r:embed="rId8"/>
          <a:stretch>
            <a:fillRect/>
          </a:stretch>
        </p:blipFill>
        <p:spPr>
          <a:xfrm>
            <a:off x="3264476" y="4989875"/>
            <a:ext cx="823478" cy="646430"/>
          </a:xfrm>
          <a:prstGeom prst="rect">
            <a:avLst/>
          </a:prstGeom>
        </p:spPr>
      </p:pic>
      <p:sp>
        <p:nvSpPr>
          <p:cNvPr id="23" name="Text Box 46">
            <a:extLst>
              <a:ext uri="{FF2B5EF4-FFF2-40B4-BE49-F238E27FC236}">
                <a16:creationId xmlns:a16="http://schemas.microsoft.com/office/drawing/2014/main" id="{5E32F9F8-8984-C4E4-DE30-37DC7F1EB4F1}"/>
              </a:ext>
            </a:extLst>
          </p:cNvPr>
          <p:cNvSpPr txBox="1">
            <a:spLocks noChangeArrowheads="1"/>
          </p:cNvSpPr>
          <p:nvPr/>
        </p:nvSpPr>
        <p:spPr bwMode="auto">
          <a:xfrm>
            <a:off x="617796" y="6284700"/>
            <a:ext cx="6705682" cy="584775"/>
          </a:xfrm>
          <a:prstGeom prst="rect">
            <a:avLst/>
          </a:prstGeom>
          <a:noFill/>
          <a:ln w="9525">
            <a:noFill/>
            <a:miter lim="800000"/>
            <a:headEnd/>
            <a:tailEnd/>
          </a:ln>
        </p:spPr>
        <p:txBody>
          <a:bodyPr wrap="none">
            <a:spAutoFit/>
          </a:bodyPr>
          <a:lstStyle/>
          <a:p>
            <a:r>
              <a:rPr lang="ja-JP" altLang="en-US" sz="3200" dirty="0"/>
              <a:t>近年の計算機はメモリ転送がボトルネック</a:t>
            </a:r>
            <a:endParaRPr lang="en-US" altLang="ja-JP" sz="3200" dirty="0"/>
          </a:p>
        </p:txBody>
      </p:sp>
      <p:sp>
        <p:nvSpPr>
          <p:cNvPr id="24" name="テキスト ボックス 23">
            <a:extLst>
              <a:ext uri="{FF2B5EF4-FFF2-40B4-BE49-F238E27FC236}">
                <a16:creationId xmlns:a16="http://schemas.microsoft.com/office/drawing/2014/main" id="{2472AC8E-E9B8-966F-1577-74D57C2F1FC6}"/>
              </a:ext>
            </a:extLst>
          </p:cNvPr>
          <p:cNvSpPr txBox="1"/>
          <p:nvPr/>
        </p:nvSpPr>
        <p:spPr bwMode="auto">
          <a:xfrm>
            <a:off x="4097596" y="3689395"/>
            <a:ext cx="1220206" cy="400110"/>
          </a:xfrm>
          <a:prstGeom prst="rect">
            <a:avLst/>
          </a:prstGeom>
          <a:noFill/>
          <a:ln w="9525">
            <a:noFill/>
            <a:miter lim="800000"/>
            <a:headEnd/>
            <a:tailEnd/>
          </a:ln>
        </p:spPr>
        <p:txBody>
          <a:bodyPr wrap="none" rtlCol="0">
            <a:spAutoFit/>
          </a:bodyPr>
          <a:lstStyle/>
          <a:p>
            <a:r>
              <a:rPr kumimoji="1" lang="ja-JP" altLang="en-US" sz="2000" dirty="0"/>
              <a:t>メモリ転送</a:t>
            </a:r>
          </a:p>
        </p:txBody>
      </p:sp>
    </p:spTree>
    <p:extLst>
      <p:ext uri="{BB962C8B-B14F-4D97-AF65-F5344CB8AC3E}">
        <p14:creationId xmlns:p14="http://schemas.microsoft.com/office/powerpoint/2010/main" val="198685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7782D0-CA79-4CA0-1C5D-E3E73EDBC973}"/>
              </a:ext>
            </a:extLst>
          </p:cNvPr>
          <p:cNvSpPr>
            <a:spLocks noGrp="1"/>
          </p:cNvSpPr>
          <p:nvPr>
            <p:ph type="body" sz="quarter" idx="10"/>
          </p:nvPr>
        </p:nvSpPr>
        <p:spPr/>
        <p:txBody>
          <a:bodyPr/>
          <a:lstStyle/>
          <a:p>
            <a:r>
              <a:rPr lang="ja-JP" altLang="en-US" dirty="0"/>
              <a:t>はじめに</a:t>
            </a:r>
            <a:endParaRPr kumimoji="1" lang="ja-JP" altLang="en-US" dirty="0"/>
          </a:p>
        </p:txBody>
      </p:sp>
      <p:sp>
        <p:nvSpPr>
          <p:cNvPr id="3" name="テキスト ボックス 2">
            <a:extLst>
              <a:ext uri="{FF2B5EF4-FFF2-40B4-BE49-F238E27FC236}">
                <a16:creationId xmlns:a16="http://schemas.microsoft.com/office/drawing/2014/main" id="{F430CAAB-52C2-B5C1-67AA-BD8E9079FB19}"/>
              </a:ext>
            </a:extLst>
          </p:cNvPr>
          <p:cNvSpPr txBox="1"/>
          <p:nvPr/>
        </p:nvSpPr>
        <p:spPr>
          <a:xfrm>
            <a:off x="179512" y="1052736"/>
            <a:ext cx="3416320" cy="523220"/>
          </a:xfrm>
          <a:prstGeom prst="rect">
            <a:avLst/>
          </a:prstGeom>
          <a:noFill/>
        </p:spPr>
        <p:txBody>
          <a:bodyPr wrap="none" rtlCol="0">
            <a:spAutoFit/>
          </a:bodyPr>
          <a:lstStyle/>
          <a:p>
            <a:r>
              <a:rPr lang="ja-JP" altLang="en-US" sz="2800" dirty="0">
                <a:solidFill>
                  <a:srgbClr val="011893"/>
                </a:solidFill>
              </a:rPr>
              <a:t>分子動力学法の実装</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18CAC2BD-2822-2511-21B0-F19FDFD43935}"/>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分子動力学法には様々な種類がある</a:t>
            </a:r>
            <a:endParaRPr lang="en-US" altLang="ja-JP" sz="2800" dirty="0"/>
          </a:p>
          <a:p>
            <a:pPr marL="457200" indent="-457200">
              <a:buFont typeface="Arial" panose="020B0604020202020204" pitchFamily="34" charset="0"/>
              <a:buChar char="•"/>
            </a:pPr>
            <a:r>
              <a:rPr kumimoji="1" lang="ja-JP" altLang="en-US" sz="2800" dirty="0"/>
              <a:t>短距離古典分子動力学法のコードは比較的単純</a:t>
            </a:r>
            <a:endParaRPr kumimoji="1" lang="en-US" altLang="ja-JP" sz="2800" dirty="0"/>
          </a:p>
        </p:txBody>
      </p:sp>
      <p:sp>
        <p:nvSpPr>
          <p:cNvPr id="5" name="テキスト ボックス 4">
            <a:extLst>
              <a:ext uri="{FF2B5EF4-FFF2-40B4-BE49-F238E27FC236}">
                <a16:creationId xmlns:a16="http://schemas.microsoft.com/office/drawing/2014/main" id="{E28A454D-BAA7-9A28-1995-0083B775C6AA}"/>
              </a:ext>
            </a:extLst>
          </p:cNvPr>
          <p:cNvSpPr txBox="1"/>
          <p:nvPr/>
        </p:nvSpPr>
        <p:spPr>
          <a:xfrm>
            <a:off x="251520" y="3861048"/>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9145B582-358A-3024-49AA-5BD281927CF0}"/>
              </a:ext>
            </a:extLst>
          </p:cNvPr>
          <p:cNvSpPr txBox="1"/>
          <p:nvPr/>
        </p:nvSpPr>
        <p:spPr>
          <a:xfrm>
            <a:off x="683568" y="4509120"/>
            <a:ext cx="756084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効率の良いコードの実装には、ハードウェアの理解が必須であることを知る</a:t>
            </a:r>
            <a:endParaRPr kumimoji="1" lang="en-US" altLang="ja-JP" sz="2800" dirty="0"/>
          </a:p>
          <a:p>
            <a:pPr marL="457200" indent="-457200">
              <a:buFont typeface="Arial" panose="020B0604020202020204" pitchFamily="34" charset="0"/>
              <a:buChar char="•"/>
            </a:pPr>
            <a:r>
              <a:rPr lang="ja-JP" altLang="en-US" sz="2800" dirty="0">
                <a:solidFill>
                  <a:srgbClr val="FF0000"/>
                </a:solidFill>
              </a:rPr>
              <a:t>単純なコードであっても、計算機の性能を引き出すのは面倒であることを知る</a:t>
            </a:r>
            <a:endParaRPr kumimoji="1" lang="en-US" altLang="ja-JP" sz="2800" dirty="0">
              <a:solidFill>
                <a:srgbClr val="FF0000"/>
              </a:solidFill>
            </a:endParaRPr>
          </a:p>
        </p:txBody>
      </p:sp>
    </p:spTree>
    <p:extLst>
      <p:ext uri="{BB962C8B-B14F-4D97-AF65-F5344CB8AC3E}">
        <p14:creationId xmlns:p14="http://schemas.microsoft.com/office/powerpoint/2010/main" val="310211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974D7E-1D55-B6CE-610C-9C0F84179D56}"/>
              </a:ext>
            </a:extLst>
          </p:cNvPr>
          <p:cNvSpPr>
            <a:spLocks noGrp="1"/>
          </p:cNvSpPr>
          <p:nvPr>
            <p:ph type="body" sz="quarter" idx="10"/>
          </p:nvPr>
        </p:nvSpPr>
        <p:spPr/>
        <p:txBody>
          <a:bodyPr/>
          <a:lstStyle/>
          <a:p>
            <a:r>
              <a:rPr kumimoji="1" lang="ja-JP" altLang="en-US" dirty="0"/>
              <a:t>分子</a:t>
            </a:r>
            <a:r>
              <a:rPr kumimoji="1" lang="ja-JP" altLang="en-US"/>
              <a:t>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B4F1D2-E5E0-F0F4-A2D5-D8B1DFBDCF02}"/>
                  </a:ext>
                </a:extLst>
              </p:cNvPr>
              <p:cNvSpPr txBox="1"/>
              <p:nvPr/>
            </p:nvSpPr>
            <p:spPr>
              <a:xfrm>
                <a:off x="2843808" y="2276872"/>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4" name="テキスト ボックス 3">
                <a:extLst>
                  <a:ext uri="{FF2B5EF4-FFF2-40B4-BE49-F238E27FC236}">
                    <a16:creationId xmlns:a16="http://schemas.microsoft.com/office/drawing/2014/main" id="{B1B4F1D2-E5E0-F0F4-A2D5-D8B1DFBDCF02}"/>
                  </a:ext>
                </a:extLst>
              </p:cNvPr>
              <p:cNvSpPr txBox="1">
                <a:spLocks noRot="1" noChangeAspect="1" noMove="1" noResize="1" noEditPoints="1" noAdjustHandles="1" noChangeArrowheads="1" noChangeShapeType="1" noTextEdit="1"/>
              </p:cNvSpPr>
              <p:nvPr/>
            </p:nvSpPr>
            <p:spPr>
              <a:xfrm>
                <a:off x="2843808" y="2276872"/>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70D8F8A-66A7-253E-0DC2-33D5FD578604}"/>
              </a:ext>
            </a:extLst>
          </p:cNvPr>
          <p:cNvSpPr txBox="1"/>
          <p:nvPr/>
        </p:nvSpPr>
        <p:spPr>
          <a:xfrm>
            <a:off x="899592" y="1340768"/>
            <a:ext cx="6955750" cy="769441"/>
          </a:xfrm>
          <a:prstGeom prst="rect">
            <a:avLst/>
          </a:prstGeom>
          <a:noFill/>
        </p:spPr>
        <p:txBody>
          <a:bodyPr wrap="none" rtlCol="0">
            <a:spAutoFit/>
          </a:bodyPr>
          <a:lstStyle/>
          <a:p>
            <a:r>
              <a:rPr lang="ja-JP" altLang="en-US" sz="4400" dirty="0"/>
              <a:t>運動方程式を数値積分する</a:t>
            </a:r>
            <a:endParaRPr kumimoji="1" lang="ja-JP" altLang="en-US" sz="4400" dirty="0"/>
          </a:p>
        </p:txBody>
      </p:sp>
      <p:sp>
        <p:nvSpPr>
          <p:cNvPr id="7" name="テキスト ボックス 6">
            <a:extLst>
              <a:ext uri="{FF2B5EF4-FFF2-40B4-BE49-F238E27FC236}">
                <a16:creationId xmlns:a16="http://schemas.microsoft.com/office/drawing/2014/main" id="{7BAA19D0-ABB8-A8C4-D4DD-AB80384D5A11}"/>
              </a:ext>
            </a:extLst>
          </p:cNvPr>
          <p:cNvSpPr txBox="1"/>
          <p:nvPr/>
        </p:nvSpPr>
        <p:spPr>
          <a:xfrm>
            <a:off x="611560" y="3717032"/>
            <a:ext cx="7952818" cy="1815882"/>
          </a:xfrm>
          <a:prstGeom prst="rect">
            <a:avLst/>
          </a:prstGeom>
          <a:noFill/>
        </p:spPr>
        <p:txBody>
          <a:bodyPr wrap="none" rtlCol="0">
            <a:spAutoFit/>
          </a:bodyPr>
          <a:lstStyle/>
          <a:p>
            <a:pPr marL="342900" indent="-342900">
              <a:buAutoNum type="arabicPeriod"/>
            </a:pPr>
            <a:r>
              <a:rPr kumimoji="1" lang="ja-JP" altLang="en-US" sz="2800" dirty="0"/>
              <a:t>原子の初期配置と初期速度を決める</a:t>
            </a:r>
            <a:endParaRPr kumimoji="1" lang="en-US" altLang="ja-JP" sz="2800" dirty="0"/>
          </a:p>
          <a:p>
            <a:pPr marL="342900" indent="-342900">
              <a:buAutoNum type="arabicPeriod"/>
            </a:pPr>
            <a:r>
              <a:rPr kumimoji="1" lang="ja-JP" altLang="en-US" sz="2800" dirty="0"/>
              <a:t>原子の位置を更新</a:t>
            </a:r>
            <a:endParaRPr kumimoji="1" lang="en-US" altLang="ja-JP" sz="2800" dirty="0"/>
          </a:p>
          <a:p>
            <a:pPr marL="342900" indent="-342900">
              <a:buAutoNum type="arabicPeriod"/>
            </a:pPr>
            <a:r>
              <a:rPr lang="ja-JP" altLang="en-US" sz="2800" dirty="0"/>
              <a:t>原子間に働く力</a:t>
            </a:r>
            <a:r>
              <a:rPr lang="en-US" altLang="ja-JP" sz="2800" dirty="0"/>
              <a:t>(</a:t>
            </a:r>
            <a:r>
              <a:rPr lang="ja-JP" altLang="en-US" sz="2800" dirty="0"/>
              <a:t>力積</a:t>
            </a:r>
            <a:r>
              <a:rPr lang="en-US" altLang="ja-JP" sz="2800" dirty="0"/>
              <a:t>)</a:t>
            </a:r>
            <a:r>
              <a:rPr lang="ja-JP" altLang="en-US" sz="2800" dirty="0"/>
              <a:t>を計算し、運動量を更新</a:t>
            </a:r>
            <a:endParaRPr lang="en-US" altLang="ja-JP" sz="2800" dirty="0"/>
          </a:p>
          <a:p>
            <a:pPr marL="342900" indent="-342900">
              <a:buAutoNum type="arabicPeriod"/>
            </a:pPr>
            <a:r>
              <a:rPr lang="en-US" altLang="ja-JP" sz="2800" dirty="0"/>
              <a:t>2.3.</a:t>
            </a:r>
            <a:r>
              <a:rPr lang="ja-JP" altLang="en-US" sz="2800" dirty="0"/>
              <a:t>のステップを繰り返す</a:t>
            </a:r>
            <a:endParaRPr kumimoji="1" lang="ja-JP" altLang="en-US" sz="2800" dirty="0"/>
          </a:p>
        </p:txBody>
      </p:sp>
    </p:spTree>
    <p:extLst>
      <p:ext uri="{BB962C8B-B14F-4D97-AF65-F5344CB8AC3E}">
        <p14:creationId xmlns:p14="http://schemas.microsoft.com/office/powerpoint/2010/main" val="379724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B34402-11C5-02D3-D58A-E07EFA4EA95C}"/>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499BD7F-531C-F280-AC80-ABF95836768C}"/>
                  </a:ext>
                </a:extLst>
              </p:cNvPr>
              <p:cNvSpPr txBox="1"/>
              <p:nvPr/>
            </p:nvSpPr>
            <p:spPr>
              <a:xfrm>
                <a:off x="2699792" y="1628800"/>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3" name="テキスト ボックス 2">
                <a:extLst>
                  <a:ext uri="{FF2B5EF4-FFF2-40B4-BE49-F238E27FC236}">
                    <a16:creationId xmlns:a16="http://schemas.microsoft.com/office/drawing/2014/main" id="{8499BD7F-531C-F280-AC80-ABF95836768C}"/>
                  </a:ext>
                </a:extLst>
              </p:cNvPr>
              <p:cNvSpPr txBox="1">
                <a:spLocks noRot="1" noChangeAspect="1" noMove="1" noResize="1" noEditPoints="1" noAdjustHandles="1" noChangeArrowheads="1" noChangeShapeType="1" noTextEdit="1"/>
              </p:cNvSpPr>
              <p:nvPr/>
            </p:nvSpPr>
            <p:spPr>
              <a:xfrm>
                <a:off x="2699792" y="1628800"/>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E912E9-6388-492D-88B8-71EB38471E21}"/>
              </a:ext>
            </a:extLst>
          </p:cNvPr>
          <p:cNvSpPr txBox="1"/>
          <p:nvPr/>
        </p:nvSpPr>
        <p:spPr>
          <a:xfrm>
            <a:off x="899592" y="1196752"/>
            <a:ext cx="2339102" cy="461665"/>
          </a:xfrm>
          <a:prstGeom prst="rect">
            <a:avLst/>
          </a:prstGeom>
          <a:noFill/>
        </p:spPr>
        <p:txBody>
          <a:bodyPr wrap="none" rtlCol="0">
            <a:spAutoFit/>
          </a:bodyPr>
          <a:lstStyle/>
          <a:p>
            <a:r>
              <a:rPr kumimoji="1" lang="ja-JP" altLang="en-US" sz="2400" dirty="0"/>
              <a:t>物体の加速度は</a:t>
            </a:r>
          </a:p>
        </p:txBody>
      </p:sp>
      <p:sp>
        <p:nvSpPr>
          <p:cNvPr id="5" name="テキスト ボックス 4">
            <a:extLst>
              <a:ext uri="{FF2B5EF4-FFF2-40B4-BE49-F238E27FC236}">
                <a16:creationId xmlns:a16="http://schemas.microsoft.com/office/drawing/2014/main" id="{E63BAD3A-F38D-F909-1B45-E35E4C76A79A}"/>
              </a:ext>
            </a:extLst>
          </p:cNvPr>
          <p:cNvSpPr txBox="1"/>
          <p:nvPr/>
        </p:nvSpPr>
        <p:spPr>
          <a:xfrm>
            <a:off x="4860032" y="1196752"/>
            <a:ext cx="3570208" cy="461665"/>
          </a:xfrm>
          <a:prstGeom prst="rect">
            <a:avLst/>
          </a:prstGeom>
          <a:noFill/>
        </p:spPr>
        <p:txBody>
          <a:bodyPr wrap="none" rtlCol="0">
            <a:spAutoFit/>
          </a:bodyPr>
          <a:lstStyle/>
          <a:p>
            <a:r>
              <a:rPr kumimoji="1" lang="ja-JP" altLang="en-US" sz="2400" dirty="0"/>
              <a:t>物体に働く力に比例する</a:t>
            </a:r>
          </a:p>
        </p:txBody>
      </p:sp>
      <p:sp>
        <p:nvSpPr>
          <p:cNvPr id="6" name="四角形: 角を丸くする 5">
            <a:extLst>
              <a:ext uri="{FF2B5EF4-FFF2-40B4-BE49-F238E27FC236}">
                <a16:creationId xmlns:a16="http://schemas.microsoft.com/office/drawing/2014/main" id="{B8E28444-80B8-C146-2B6F-C3BBDC757406}"/>
              </a:ext>
            </a:extLst>
          </p:cNvPr>
          <p:cNvSpPr/>
          <p:nvPr/>
        </p:nvSpPr>
        <p:spPr>
          <a:xfrm>
            <a:off x="2699792" y="1844824"/>
            <a:ext cx="1296144"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485FDED-C186-5696-13F0-522C5124196F}"/>
              </a:ext>
            </a:extLst>
          </p:cNvPr>
          <p:cNvSpPr/>
          <p:nvPr/>
        </p:nvSpPr>
        <p:spPr>
          <a:xfrm>
            <a:off x="4644008" y="1844824"/>
            <a:ext cx="648072"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B79CD062-FDD1-6236-6424-3D089FB70B41}"/>
              </a:ext>
            </a:extLst>
          </p:cNvPr>
          <p:cNvCxnSpPr>
            <a:stCxn id="4" idx="2"/>
            <a:endCxn id="6" idx="1"/>
          </p:cNvCxnSpPr>
          <p:nvPr/>
        </p:nvCxnSpPr>
        <p:spPr>
          <a:xfrm rot="16200000" flipH="1">
            <a:off x="2129246" y="1598313"/>
            <a:ext cx="510443" cy="63064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62C1FDC5-B089-8838-48A9-287AD2E77884}"/>
              </a:ext>
            </a:extLst>
          </p:cNvPr>
          <p:cNvCxnSpPr>
            <a:cxnSpLocks/>
            <a:stCxn id="5" idx="2"/>
            <a:endCxn id="7" idx="3"/>
          </p:cNvCxnSpPr>
          <p:nvPr/>
        </p:nvCxnSpPr>
        <p:spPr>
          <a:xfrm rot="5400000">
            <a:off x="5713387" y="1237110"/>
            <a:ext cx="510443" cy="135305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1E4FA1F-6CAF-AA55-A4CD-6357FF19A250}"/>
              </a:ext>
            </a:extLst>
          </p:cNvPr>
          <p:cNvSpPr txBox="1"/>
          <p:nvPr/>
        </p:nvSpPr>
        <p:spPr>
          <a:xfrm>
            <a:off x="2771800" y="2996952"/>
            <a:ext cx="2954655" cy="461665"/>
          </a:xfrm>
          <a:prstGeom prst="rect">
            <a:avLst/>
          </a:prstGeom>
          <a:noFill/>
          <a:ln>
            <a:solidFill>
              <a:schemeClr val="tx1"/>
            </a:solidFill>
          </a:ln>
        </p:spPr>
        <p:txBody>
          <a:bodyPr wrap="none" rtlCol="0">
            <a:spAutoFit/>
          </a:bodyPr>
          <a:lstStyle/>
          <a:p>
            <a:r>
              <a:rPr kumimoji="1" lang="ja-JP" altLang="en-US" sz="2400" dirty="0"/>
              <a:t>物体に働く力の分類</a:t>
            </a:r>
          </a:p>
        </p:txBody>
      </p:sp>
      <p:sp>
        <p:nvSpPr>
          <p:cNvPr id="14" name="テキスト ボックス 13">
            <a:extLst>
              <a:ext uri="{FF2B5EF4-FFF2-40B4-BE49-F238E27FC236}">
                <a16:creationId xmlns:a16="http://schemas.microsoft.com/office/drawing/2014/main" id="{0D09BFE4-A0A0-4E1D-328B-42E8609317EF}"/>
              </a:ext>
            </a:extLst>
          </p:cNvPr>
          <p:cNvSpPr txBox="1"/>
          <p:nvPr/>
        </p:nvSpPr>
        <p:spPr>
          <a:xfrm>
            <a:off x="1259632" y="3975447"/>
            <a:ext cx="800219" cy="461665"/>
          </a:xfrm>
          <a:prstGeom prst="rect">
            <a:avLst/>
          </a:prstGeom>
          <a:noFill/>
          <a:ln>
            <a:solidFill>
              <a:schemeClr val="tx1"/>
            </a:solidFill>
          </a:ln>
        </p:spPr>
        <p:txBody>
          <a:bodyPr wrap="none" rtlCol="0">
            <a:spAutoFit/>
          </a:bodyPr>
          <a:lstStyle/>
          <a:p>
            <a:r>
              <a:rPr kumimoji="1" lang="ja-JP" altLang="en-US" sz="2400" dirty="0"/>
              <a:t>外力</a:t>
            </a:r>
          </a:p>
        </p:txBody>
      </p:sp>
      <p:sp>
        <p:nvSpPr>
          <p:cNvPr id="15" name="テキスト ボックス 14">
            <a:extLst>
              <a:ext uri="{FF2B5EF4-FFF2-40B4-BE49-F238E27FC236}">
                <a16:creationId xmlns:a16="http://schemas.microsoft.com/office/drawing/2014/main" id="{AC813733-7D31-645C-4C3F-19B90BE92C5E}"/>
              </a:ext>
            </a:extLst>
          </p:cNvPr>
          <p:cNvSpPr txBox="1"/>
          <p:nvPr/>
        </p:nvSpPr>
        <p:spPr>
          <a:xfrm>
            <a:off x="5868144" y="3975447"/>
            <a:ext cx="1415772" cy="461665"/>
          </a:xfrm>
          <a:prstGeom prst="rect">
            <a:avLst/>
          </a:prstGeom>
          <a:noFill/>
          <a:ln>
            <a:solidFill>
              <a:schemeClr val="tx1"/>
            </a:solidFill>
          </a:ln>
        </p:spPr>
        <p:txBody>
          <a:bodyPr wrap="none" rtlCol="0">
            <a:spAutoFit/>
          </a:bodyPr>
          <a:lstStyle/>
          <a:p>
            <a:r>
              <a:rPr lang="ja-JP" altLang="en-US" sz="2400" dirty="0"/>
              <a:t>原子間</a:t>
            </a:r>
            <a:r>
              <a:rPr kumimoji="1" lang="ja-JP" altLang="en-US" sz="2400" dirty="0"/>
              <a:t>力</a:t>
            </a:r>
          </a:p>
        </p:txBody>
      </p:sp>
      <p:sp>
        <p:nvSpPr>
          <p:cNvPr id="16" name="テキスト ボックス 15">
            <a:extLst>
              <a:ext uri="{FF2B5EF4-FFF2-40B4-BE49-F238E27FC236}">
                <a16:creationId xmlns:a16="http://schemas.microsoft.com/office/drawing/2014/main" id="{0C6907A4-B7A4-8156-7E7B-8C45F07295B2}"/>
              </a:ext>
            </a:extLst>
          </p:cNvPr>
          <p:cNvSpPr txBox="1"/>
          <p:nvPr/>
        </p:nvSpPr>
        <p:spPr>
          <a:xfrm>
            <a:off x="755576" y="4653136"/>
            <a:ext cx="2262158" cy="646331"/>
          </a:xfrm>
          <a:prstGeom prst="rect">
            <a:avLst/>
          </a:prstGeom>
          <a:noFill/>
        </p:spPr>
        <p:txBody>
          <a:bodyPr wrap="none" rtlCol="0">
            <a:spAutoFit/>
          </a:bodyPr>
          <a:lstStyle/>
          <a:p>
            <a:r>
              <a:rPr kumimoji="1" lang="ja-JP" altLang="en-US" dirty="0"/>
              <a:t>重力</a:t>
            </a:r>
            <a:endParaRPr kumimoji="1" lang="en-US" altLang="ja-JP" dirty="0"/>
          </a:p>
          <a:p>
            <a:r>
              <a:rPr kumimoji="1" lang="ja-JP" altLang="en-US" dirty="0"/>
              <a:t>外場による振動など</a:t>
            </a:r>
          </a:p>
        </p:txBody>
      </p:sp>
      <p:sp>
        <p:nvSpPr>
          <p:cNvPr id="17" name="テキスト ボックス 16">
            <a:extLst>
              <a:ext uri="{FF2B5EF4-FFF2-40B4-BE49-F238E27FC236}">
                <a16:creationId xmlns:a16="http://schemas.microsoft.com/office/drawing/2014/main" id="{56F63A6E-DA3A-163D-8512-9E2F8E69E7A1}"/>
              </a:ext>
            </a:extLst>
          </p:cNvPr>
          <p:cNvSpPr txBox="1"/>
          <p:nvPr/>
        </p:nvSpPr>
        <p:spPr>
          <a:xfrm>
            <a:off x="7164288" y="4983559"/>
            <a:ext cx="1107996" cy="461665"/>
          </a:xfrm>
          <a:prstGeom prst="rect">
            <a:avLst/>
          </a:prstGeom>
          <a:noFill/>
          <a:ln>
            <a:solidFill>
              <a:schemeClr val="tx1"/>
            </a:solidFill>
          </a:ln>
        </p:spPr>
        <p:txBody>
          <a:bodyPr wrap="none" rtlCol="0">
            <a:spAutoFit/>
          </a:bodyPr>
          <a:lstStyle/>
          <a:p>
            <a:r>
              <a:rPr lang="ja-JP" altLang="en-US" sz="2400" dirty="0"/>
              <a:t>多体力</a:t>
            </a:r>
            <a:endParaRPr kumimoji="1" lang="ja-JP" altLang="en-US" sz="2400" dirty="0"/>
          </a:p>
        </p:txBody>
      </p:sp>
      <p:sp>
        <p:nvSpPr>
          <p:cNvPr id="18" name="テキスト ボックス 17">
            <a:extLst>
              <a:ext uri="{FF2B5EF4-FFF2-40B4-BE49-F238E27FC236}">
                <a16:creationId xmlns:a16="http://schemas.microsoft.com/office/drawing/2014/main" id="{F59E341F-815B-1C98-5236-B24381198F53}"/>
              </a:ext>
            </a:extLst>
          </p:cNvPr>
          <p:cNvSpPr txBox="1"/>
          <p:nvPr/>
        </p:nvSpPr>
        <p:spPr>
          <a:xfrm>
            <a:off x="4932040" y="4983559"/>
            <a:ext cx="1107996" cy="461665"/>
          </a:xfrm>
          <a:prstGeom prst="rect">
            <a:avLst/>
          </a:prstGeom>
          <a:noFill/>
          <a:ln>
            <a:solidFill>
              <a:schemeClr val="tx1"/>
            </a:solidFill>
          </a:ln>
        </p:spPr>
        <p:txBody>
          <a:bodyPr wrap="none" rtlCol="0">
            <a:spAutoFit/>
          </a:bodyPr>
          <a:lstStyle/>
          <a:p>
            <a:r>
              <a:rPr lang="ja-JP" altLang="en-US" sz="2400" dirty="0"/>
              <a:t>二体力</a:t>
            </a:r>
            <a:endParaRPr kumimoji="1" lang="ja-JP" altLang="en-US" sz="2400" dirty="0"/>
          </a:p>
        </p:txBody>
      </p:sp>
      <p:cxnSp>
        <p:nvCxnSpPr>
          <p:cNvPr id="26" name="コネクタ: カギ線 25">
            <a:extLst>
              <a:ext uri="{FF2B5EF4-FFF2-40B4-BE49-F238E27FC236}">
                <a16:creationId xmlns:a16="http://schemas.microsoft.com/office/drawing/2014/main" id="{AB3E3777-3F50-623C-7254-BCF5385EC9FB}"/>
              </a:ext>
            </a:extLst>
          </p:cNvPr>
          <p:cNvCxnSpPr>
            <a:stCxn id="13" idx="2"/>
            <a:endCxn id="14" idx="0"/>
          </p:cNvCxnSpPr>
          <p:nvPr/>
        </p:nvCxnSpPr>
        <p:spPr>
          <a:xfrm rot="5400000">
            <a:off x="2696020" y="2422339"/>
            <a:ext cx="516830" cy="258938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F98E7F3D-81B3-E678-7A11-F07B957291B3}"/>
              </a:ext>
            </a:extLst>
          </p:cNvPr>
          <p:cNvCxnSpPr>
            <a:stCxn id="13" idx="2"/>
            <a:endCxn id="15" idx="0"/>
          </p:cNvCxnSpPr>
          <p:nvPr/>
        </p:nvCxnSpPr>
        <p:spPr>
          <a:xfrm rot="16200000" flipH="1">
            <a:off x="5154164" y="2553581"/>
            <a:ext cx="516830" cy="232690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06F0C91-CA14-1D93-D467-A8BEDE71C8B0}"/>
              </a:ext>
            </a:extLst>
          </p:cNvPr>
          <p:cNvCxnSpPr>
            <a:stCxn id="15" idx="2"/>
            <a:endCxn id="17" idx="0"/>
          </p:cNvCxnSpPr>
          <p:nvPr/>
        </p:nvCxnSpPr>
        <p:spPr>
          <a:xfrm rot="16200000" flipH="1">
            <a:off x="6873935" y="4139207"/>
            <a:ext cx="546447" cy="114225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7FCC0A0-1871-3825-3455-13DE435DC127}"/>
              </a:ext>
            </a:extLst>
          </p:cNvPr>
          <p:cNvCxnSpPr>
            <a:stCxn id="15" idx="2"/>
            <a:endCxn id="18" idx="0"/>
          </p:cNvCxnSpPr>
          <p:nvPr/>
        </p:nvCxnSpPr>
        <p:spPr>
          <a:xfrm rot="5400000">
            <a:off x="5757811" y="4165339"/>
            <a:ext cx="546447" cy="108999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F90D758-4A5A-06E0-AC7E-E795F4389B76}"/>
              </a:ext>
            </a:extLst>
          </p:cNvPr>
          <p:cNvSpPr txBox="1"/>
          <p:nvPr/>
        </p:nvSpPr>
        <p:spPr>
          <a:xfrm>
            <a:off x="4139952" y="5661248"/>
            <a:ext cx="2492990" cy="646331"/>
          </a:xfrm>
          <a:prstGeom prst="rect">
            <a:avLst/>
          </a:prstGeom>
          <a:noFill/>
        </p:spPr>
        <p:txBody>
          <a:bodyPr wrap="none" rtlCol="0">
            <a:spAutoFit/>
          </a:bodyPr>
          <a:lstStyle/>
          <a:p>
            <a:r>
              <a:rPr kumimoji="1" lang="ja-JP" altLang="en-US"/>
              <a:t>ファンデルワールス力</a:t>
            </a:r>
            <a:endParaRPr kumimoji="1" lang="en-US" altLang="ja-JP"/>
          </a:p>
          <a:p>
            <a:r>
              <a:rPr lang="ja-JP" altLang="en-US"/>
              <a:t>バネなど</a:t>
            </a:r>
            <a:endParaRPr kumimoji="1" lang="ja-JP" altLang="en-US"/>
          </a:p>
        </p:txBody>
      </p:sp>
      <p:sp>
        <p:nvSpPr>
          <p:cNvPr id="34" name="テキスト ボックス 33">
            <a:extLst>
              <a:ext uri="{FF2B5EF4-FFF2-40B4-BE49-F238E27FC236}">
                <a16:creationId xmlns:a16="http://schemas.microsoft.com/office/drawing/2014/main" id="{38F97044-C757-CF17-26E9-3F201EFC7B21}"/>
              </a:ext>
            </a:extLst>
          </p:cNvPr>
          <p:cNvSpPr txBox="1"/>
          <p:nvPr/>
        </p:nvSpPr>
        <p:spPr>
          <a:xfrm>
            <a:off x="7208420" y="5661248"/>
            <a:ext cx="1569660" cy="369332"/>
          </a:xfrm>
          <a:prstGeom prst="rect">
            <a:avLst/>
          </a:prstGeom>
          <a:noFill/>
        </p:spPr>
        <p:txBody>
          <a:bodyPr wrap="none" rtlCol="0">
            <a:spAutoFit/>
          </a:bodyPr>
          <a:lstStyle/>
          <a:p>
            <a:r>
              <a:rPr kumimoji="1" lang="ja-JP" altLang="en-US"/>
              <a:t>曲げ弾性など</a:t>
            </a:r>
          </a:p>
        </p:txBody>
      </p:sp>
    </p:spTree>
    <p:extLst>
      <p:ext uri="{BB962C8B-B14F-4D97-AF65-F5344CB8AC3E}">
        <p14:creationId xmlns:p14="http://schemas.microsoft.com/office/powerpoint/2010/main" val="20455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楕円 28">
            <a:extLst>
              <a:ext uri="{FF2B5EF4-FFF2-40B4-BE49-F238E27FC236}">
                <a16:creationId xmlns:a16="http://schemas.microsoft.com/office/drawing/2014/main" id="{67ED3F7C-378E-8CA2-119F-6A89E607D714}"/>
              </a:ext>
            </a:extLst>
          </p:cNvPr>
          <p:cNvSpPr/>
          <p:nvPr/>
        </p:nvSpPr>
        <p:spPr>
          <a:xfrm rot="19800000">
            <a:off x="6595333" y="1833066"/>
            <a:ext cx="1137912" cy="119743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91BF25A-6933-2E6C-1A94-5A4A7E5C78CF}"/>
              </a:ext>
            </a:extLst>
          </p:cNvPr>
          <p:cNvSpPr/>
          <p:nvPr/>
        </p:nvSpPr>
        <p:spPr>
          <a:xfrm rot="1800000">
            <a:off x="7199784"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1D0A5E2-D243-AAAF-682B-498D3F02DBE4}"/>
              </a:ext>
            </a:extLst>
          </p:cNvPr>
          <p:cNvSpPr/>
          <p:nvPr/>
        </p:nvSpPr>
        <p:spPr>
          <a:xfrm rot="19800000">
            <a:off x="5292080"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1CD181-D97E-F7BD-41D1-320B9D1D56DF}"/>
              </a:ext>
            </a:extLst>
          </p:cNvPr>
          <p:cNvSpPr/>
          <p:nvPr/>
        </p:nvSpPr>
        <p:spPr>
          <a:xfrm>
            <a:off x="323528"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F8DD2B3-63E5-8AEC-DCBE-60ED3A935598}"/>
              </a:ext>
            </a:extLst>
          </p:cNvPr>
          <p:cNvSpPr/>
          <p:nvPr/>
        </p:nvSpPr>
        <p:spPr>
          <a:xfrm>
            <a:off x="2267744"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0D0A40CB-2D3B-66ED-D687-3CE760775CDA}"/>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楕円 2">
            <a:extLst>
              <a:ext uri="{FF2B5EF4-FFF2-40B4-BE49-F238E27FC236}">
                <a16:creationId xmlns:a16="http://schemas.microsoft.com/office/drawing/2014/main" id="{21E9FC80-FD1D-9642-AE38-09141865684E}"/>
              </a:ext>
            </a:extLst>
          </p:cNvPr>
          <p:cNvSpPr/>
          <p:nvPr/>
        </p:nvSpPr>
        <p:spPr>
          <a:xfrm>
            <a:off x="1115616"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897FEC-0362-A74E-25AA-413ABCD9F081}"/>
              </a:ext>
            </a:extLst>
          </p:cNvPr>
          <p:cNvSpPr txBox="1"/>
          <p:nvPr/>
        </p:nvSpPr>
        <p:spPr>
          <a:xfrm>
            <a:off x="251520" y="1052736"/>
            <a:ext cx="8802410" cy="523220"/>
          </a:xfrm>
          <a:prstGeom prst="rect">
            <a:avLst/>
          </a:prstGeom>
          <a:noFill/>
        </p:spPr>
        <p:txBody>
          <a:bodyPr wrap="none" rtlCol="0">
            <a:spAutoFit/>
          </a:bodyPr>
          <a:lstStyle/>
          <a:p>
            <a:r>
              <a:rPr lang="ja-JP" altLang="en-US" sz="2800"/>
              <a:t>原子間力の起源：原子や電子の量子力学的な相互作用</a:t>
            </a:r>
            <a:endParaRPr kumimoji="1" lang="ja-JP" altLang="en-US" sz="2800"/>
          </a:p>
        </p:txBody>
      </p:sp>
      <p:sp>
        <p:nvSpPr>
          <p:cNvPr id="13" name="楕円 12">
            <a:extLst>
              <a:ext uri="{FF2B5EF4-FFF2-40B4-BE49-F238E27FC236}">
                <a16:creationId xmlns:a16="http://schemas.microsoft.com/office/drawing/2014/main" id="{8C1E54CC-9AE5-1EB5-0BF1-185A46472596}"/>
              </a:ext>
            </a:extLst>
          </p:cNvPr>
          <p:cNvSpPr/>
          <p:nvPr/>
        </p:nvSpPr>
        <p:spPr>
          <a:xfrm>
            <a:off x="3059832"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EF241E7-42A3-991D-AF68-6CE3C21FE25D}"/>
              </a:ext>
            </a:extLst>
          </p:cNvPr>
          <p:cNvSpPr/>
          <p:nvPr/>
        </p:nvSpPr>
        <p:spPr>
          <a:xfrm>
            <a:off x="1835696"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639642D3-EB82-C832-5E8F-1346B3742E37}"/>
              </a:ext>
            </a:extLst>
          </p:cNvPr>
          <p:cNvSpPr/>
          <p:nvPr/>
        </p:nvSpPr>
        <p:spPr>
          <a:xfrm rot="10800000">
            <a:off x="2627784"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813A502-457D-65B7-3DD6-F6D9F921030C}"/>
              </a:ext>
            </a:extLst>
          </p:cNvPr>
          <p:cNvSpPr/>
          <p:nvPr/>
        </p:nvSpPr>
        <p:spPr>
          <a:xfrm>
            <a:off x="5940152"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1DA4A34-F3BD-C852-D97A-674D0256F8E6}"/>
              </a:ext>
            </a:extLst>
          </p:cNvPr>
          <p:cNvSpPr/>
          <p:nvPr/>
        </p:nvSpPr>
        <p:spPr>
          <a:xfrm>
            <a:off x="7884368"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883689F7-97CD-4329-3939-A3078A12BFC7}"/>
              </a:ext>
            </a:extLst>
          </p:cNvPr>
          <p:cNvSpPr/>
          <p:nvPr/>
        </p:nvSpPr>
        <p:spPr>
          <a:xfrm>
            <a:off x="6876256" y="2204865"/>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958C0C7-2250-C394-B23C-F86CD9CEA9A5}"/>
              </a:ext>
            </a:extLst>
          </p:cNvPr>
          <p:cNvSpPr/>
          <p:nvPr/>
        </p:nvSpPr>
        <p:spPr>
          <a:xfrm rot="5400000">
            <a:off x="6974556" y="2754637"/>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8C940BC3-98CA-846E-1B44-FEC5B2D39E8E}"/>
              </a:ext>
            </a:extLst>
          </p:cNvPr>
          <p:cNvSpPr/>
          <p:nvPr/>
        </p:nvSpPr>
        <p:spPr>
          <a:xfrm rot="16200000">
            <a:off x="5966444"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CF8A8953-65C4-2FD0-1105-08FB83FB74A9}"/>
              </a:ext>
            </a:extLst>
          </p:cNvPr>
          <p:cNvSpPr/>
          <p:nvPr/>
        </p:nvSpPr>
        <p:spPr>
          <a:xfrm rot="16200000">
            <a:off x="7910660"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D8E9F6-129E-4BF2-1872-108702C5D5BF}"/>
              </a:ext>
            </a:extLst>
          </p:cNvPr>
          <p:cNvSpPr txBox="1"/>
          <p:nvPr/>
        </p:nvSpPr>
        <p:spPr>
          <a:xfrm>
            <a:off x="179512" y="4005064"/>
            <a:ext cx="5979522" cy="954107"/>
          </a:xfrm>
          <a:prstGeom prst="rect">
            <a:avLst/>
          </a:prstGeom>
          <a:noFill/>
        </p:spPr>
        <p:txBody>
          <a:bodyPr wrap="none" rtlCol="0">
            <a:spAutoFit/>
          </a:bodyPr>
          <a:lstStyle/>
          <a:p>
            <a:r>
              <a:rPr kumimoji="1" lang="ja-JP" altLang="en-US" sz="2800"/>
              <a:t>電子状態を真面目に計算する</a:t>
            </a:r>
            <a:endParaRPr kumimoji="1" lang="en-US" altLang="ja-JP" sz="2800"/>
          </a:p>
          <a:p>
            <a:r>
              <a:rPr kumimoji="1" lang="ja-JP" altLang="en-US" sz="2800"/>
              <a:t>→</a:t>
            </a:r>
            <a:r>
              <a:rPr kumimoji="1" lang="ja-JP" altLang="en-US" sz="2800">
                <a:solidFill>
                  <a:srgbClr val="FF0000"/>
                </a:solidFill>
              </a:rPr>
              <a:t>第一原理計算</a:t>
            </a:r>
            <a:r>
              <a:rPr kumimoji="1" lang="en-US" altLang="ja-JP" sz="2800"/>
              <a:t>(ab initio calculation)</a:t>
            </a:r>
            <a:endParaRPr kumimoji="1" lang="ja-JP" altLang="en-US" sz="2800"/>
          </a:p>
        </p:txBody>
      </p:sp>
      <p:sp>
        <p:nvSpPr>
          <p:cNvPr id="33" name="テキスト ボックス 32">
            <a:extLst>
              <a:ext uri="{FF2B5EF4-FFF2-40B4-BE49-F238E27FC236}">
                <a16:creationId xmlns:a16="http://schemas.microsoft.com/office/drawing/2014/main" id="{05EA6871-3F5B-C6B3-359F-1E60AEDAC8C8}"/>
              </a:ext>
            </a:extLst>
          </p:cNvPr>
          <p:cNvSpPr txBox="1"/>
          <p:nvPr/>
        </p:nvSpPr>
        <p:spPr>
          <a:xfrm>
            <a:off x="179512" y="5013176"/>
            <a:ext cx="8499443" cy="954107"/>
          </a:xfrm>
          <a:prstGeom prst="rect">
            <a:avLst/>
          </a:prstGeom>
          <a:noFill/>
        </p:spPr>
        <p:txBody>
          <a:bodyPr wrap="none" rtlCol="0">
            <a:spAutoFit/>
          </a:bodyPr>
          <a:lstStyle/>
          <a:p>
            <a:r>
              <a:rPr kumimoji="1" lang="ja-JP" altLang="en-US" sz="2800"/>
              <a:t>第一原理計算で力を計算して</a:t>
            </a:r>
            <a:r>
              <a:rPr lang="ja-JP" altLang="en-US" sz="2800"/>
              <a:t>原子を動かす</a:t>
            </a:r>
            <a:endParaRPr kumimoji="1" lang="en-US" altLang="ja-JP" sz="2800"/>
          </a:p>
          <a:p>
            <a:r>
              <a:rPr kumimoji="1" lang="ja-JP" altLang="en-US" sz="2800"/>
              <a:t>→</a:t>
            </a:r>
            <a:r>
              <a:rPr kumimoji="1" lang="ja-JP" altLang="en-US" sz="2800">
                <a:solidFill>
                  <a:srgbClr val="FF0000"/>
                </a:solidFill>
              </a:rPr>
              <a:t>第一原理</a:t>
            </a:r>
            <a:r>
              <a:rPr kumimoji="1" lang="en-US" altLang="ja-JP" sz="2800">
                <a:solidFill>
                  <a:srgbClr val="FF0000"/>
                </a:solidFill>
              </a:rPr>
              <a:t>MD</a:t>
            </a:r>
            <a:r>
              <a:rPr kumimoji="1" lang="en-US" altLang="ja-JP" sz="2800"/>
              <a:t> (ab initio MD, Car-Parrinello method)</a:t>
            </a:r>
            <a:endParaRPr kumimoji="1" lang="ja-JP" altLang="en-US" sz="2800"/>
          </a:p>
        </p:txBody>
      </p:sp>
      <p:sp>
        <p:nvSpPr>
          <p:cNvPr id="8" name="テキスト ボックス 7">
            <a:extLst>
              <a:ext uri="{FF2B5EF4-FFF2-40B4-BE49-F238E27FC236}">
                <a16:creationId xmlns:a16="http://schemas.microsoft.com/office/drawing/2014/main" id="{81B1BF58-4B70-4440-0B06-96C7C36BBFDD}"/>
              </a:ext>
            </a:extLst>
          </p:cNvPr>
          <p:cNvSpPr txBox="1"/>
          <p:nvPr/>
        </p:nvSpPr>
        <p:spPr>
          <a:xfrm>
            <a:off x="522744" y="6309320"/>
            <a:ext cx="7793672" cy="369332"/>
          </a:xfrm>
          <a:prstGeom prst="rect">
            <a:avLst/>
          </a:prstGeom>
          <a:noFill/>
        </p:spPr>
        <p:txBody>
          <a:bodyPr wrap="none" rtlCol="0">
            <a:spAutoFit/>
          </a:bodyPr>
          <a:lstStyle/>
          <a:p>
            <a:r>
              <a:rPr lang="en-US" altLang="ja-JP"/>
              <a:t>※</a:t>
            </a:r>
            <a:r>
              <a:rPr kumimoji="1" lang="ja-JP" altLang="en-US"/>
              <a:t> 電子状態は密度汎関数理論</a:t>
            </a:r>
            <a:r>
              <a:rPr kumimoji="1" lang="en-US" altLang="ja-JP"/>
              <a:t>(Density Functional Theory, DFT)</a:t>
            </a:r>
            <a:r>
              <a:rPr kumimoji="1" lang="ja-JP" altLang="en-US"/>
              <a:t>で計算する</a:t>
            </a:r>
          </a:p>
        </p:txBody>
      </p:sp>
    </p:spTree>
    <p:extLst>
      <p:ext uri="{BB962C8B-B14F-4D97-AF65-F5344CB8AC3E}">
        <p14:creationId xmlns:p14="http://schemas.microsoft.com/office/powerpoint/2010/main" val="206684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CEF775-BEB0-0479-4D4F-F61E581CFBC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8" name="楕円 7">
            <a:extLst>
              <a:ext uri="{FF2B5EF4-FFF2-40B4-BE49-F238E27FC236}">
                <a16:creationId xmlns:a16="http://schemas.microsoft.com/office/drawing/2014/main" id="{999E6037-06E4-0799-7D4D-DA40E50E8AB6}"/>
              </a:ext>
            </a:extLst>
          </p:cNvPr>
          <p:cNvSpPr/>
          <p:nvPr/>
        </p:nvSpPr>
        <p:spPr>
          <a:xfrm>
            <a:off x="1115616"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E0127D9-00DF-000C-E545-551DB2908B60}"/>
              </a:ext>
            </a:extLst>
          </p:cNvPr>
          <p:cNvSpPr txBox="1"/>
          <p:nvPr/>
        </p:nvSpPr>
        <p:spPr>
          <a:xfrm>
            <a:off x="899592" y="1124744"/>
            <a:ext cx="7366119" cy="523220"/>
          </a:xfrm>
          <a:prstGeom prst="rect">
            <a:avLst/>
          </a:prstGeom>
          <a:noFill/>
        </p:spPr>
        <p:txBody>
          <a:bodyPr wrap="none" rtlCol="0">
            <a:spAutoFit/>
          </a:bodyPr>
          <a:lstStyle/>
          <a:p>
            <a:r>
              <a:rPr kumimoji="1" lang="ja-JP" altLang="en-US" sz="2800"/>
              <a:t>毎回電子状態を解くのは大変なのでモデル化</a:t>
            </a:r>
          </a:p>
        </p:txBody>
      </p:sp>
      <p:sp>
        <p:nvSpPr>
          <p:cNvPr id="10" name="楕円 9">
            <a:extLst>
              <a:ext uri="{FF2B5EF4-FFF2-40B4-BE49-F238E27FC236}">
                <a16:creationId xmlns:a16="http://schemas.microsoft.com/office/drawing/2014/main" id="{E73E3F55-A553-4AE1-B663-78B119E56E1C}"/>
              </a:ext>
            </a:extLst>
          </p:cNvPr>
          <p:cNvSpPr/>
          <p:nvPr/>
        </p:nvSpPr>
        <p:spPr>
          <a:xfrm>
            <a:off x="3059832"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D3FF56C-7902-5834-1363-D04E3559B128}"/>
              </a:ext>
            </a:extLst>
          </p:cNvPr>
          <p:cNvSpPr/>
          <p:nvPr/>
        </p:nvSpPr>
        <p:spPr>
          <a:xfrm>
            <a:off x="1835696"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ED5C255-162D-F794-10E4-9F400413A376}"/>
              </a:ext>
            </a:extLst>
          </p:cNvPr>
          <p:cNvSpPr/>
          <p:nvPr/>
        </p:nvSpPr>
        <p:spPr>
          <a:xfrm rot="10800000">
            <a:off x="2627784"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1FC60B64-7025-92CC-3855-AE5E642D872B}"/>
              </a:ext>
            </a:extLst>
          </p:cNvPr>
          <p:cNvSpPr/>
          <p:nvPr/>
        </p:nvSpPr>
        <p:spPr>
          <a:xfrm>
            <a:off x="5940152"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89A8D7B-1258-D8B2-CCD5-61E683FF3C3A}"/>
              </a:ext>
            </a:extLst>
          </p:cNvPr>
          <p:cNvSpPr/>
          <p:nvPr/>
        </p:nvSpPr>
        <p:spPr>
          <a:xfrm>
            <a:off x="7884368"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B0D0121-EB6D-30D6-3CAC-23014C44992D}"/>
              </a:ext>
            </a:extLst>
          </p:cNvPr>
          <p:cNvSpPr/>
          <p:nvPr/>
        </p:nvSpPr>
        <p:spPr>
          <a:xfrm>
            <a:off x="6876256" y="263691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CF664D1A-0664-FFF8-7FAA-B94D5BA1FD73}"/>
              </a:ext>
            </a:extLst>
          </p:cNvPr>
          <p:cNvSpPr/>
          <p:nvPr/>
        </p:nvSpPr>
        <p:spPr>
          <a:xfrm rot="5400000">
            <a:off x="6974556" y="318668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6AF6A080-A57B-C041-0E44-C0EC683F1C4B}"/>
              </a:ext>
            </a:extLst>
          </p:cNvPr>
          <p:cNvSpPr/>
          <p:nvPr/>
        </p:nvSpPr>
        <p:spPr>
          <a:xfrm rot="16200000">
            <a:off x="5966444"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156036FD-AFA5-7A50-01F1-F834E102ED66}"/>
              </a:ext>
            </a:extLst>
          </p:cNvPr>
          <p:cNvSpPr/>
          <p:nvPr/>
        </p:nvSpPr>
        <p:spPr>
          <a:xfrm rot="16200000">
            <a:off x="7910660"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44A332B6-E53B-858E-09A1-66DC2193D0D4}"/>
              </a:ext>
            </a:extLst>
          </p:cNvPr>
          <p:cNvCxnSpPr/>
          <p:nvPr/>
        </p:nvCxnSpPr>
        <p:spPr>
          <a:xfrm>
            <a:off x="1691680" y="5157192"/>
            <a:ext cx="14401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BBB314D-622F-BC99-B6CA-15BA9CD86D45}"/>
              </a:ext>
            </a:extLst>
          </p:cNvPr>
          <p:cNvCxnSpPr>
            <a:cxnSpLocks/>
          </p:cNvCxnSpPr>
          <p:nvPr/>
        </p:nvCxnSpPr>
        <p:spPr>
          <a:xfrm flipH="1">
            <a:off x="6156176" y="2924943"/>
            <a:ext cx="865905"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DD4E67B-35A5-DE68-02D6-245D2508FC3E}"/>
              </a:ext>
            </a:extLst>
          </p:cNvPr>
          <p:cNvCxnSpPr>
            <a:cxnSpLocks/>
          </p:cNvCxnSpPr>
          <p:nvPr/>
        </p:nvCxnSpPr>
        <p:spPr>
          <a:xfrm flipH="1" flipV="1">
            <a:off x="7092280" y="2852935"/>
            <a:ext cx="108012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4C407D3D-06C1-876C-1E6C-EDCE81DB7CDD}"/>
              </a:ext>
            </a:extLst>
          </p:cNvPr>
          <p:cNvSpPr txBox="1"/>
          <p:nvPr/>
        </p:nvSpPr>
        <p:spPr>
          <a:xfrm>
            <a:off x="899592" y="3933056"/>
            <a:ext cx="3262432" cy="461665"/>
          </a:xfrm>
          <a:prstGeom prst="rect">
            <a:avLst/>
          </a:prstGeom>
          <a:noFill/>
        </p:spPr>
        <p:txBody>
          <a:bodyPr wrap="none" rtlCol="0">
            <a:spAutoFit/>
          </a:bodyPr>
          <a:lstStyle/>
          <a:p>
            <a:r>
              <a:rPr lang="ja-JP" altLang="en-US" sz="2400"/>
              <a:t>距離だけの関数で表現</a:t>
            </a:r>
            <a:endParaRPr kumimoji="1" lang="ja-JP" altLang="en-US" sz="2400"/>
          </a:p>
        </p:txBody>
      </p:sp>
      <p:sp>
        <p:nvSpPr>
          <p:cNvPr id="28" name="テキスト ボックス 27">
            <a:extLst>
              <a:ext uri="{FF2B5EF4-FFF2-40B4-BE49-F238E27FC236}">
                <a16:creationId xmlns:a16="http://schemas.microsoft.com/office/drawing/2014/main" id="{968F1B2C-435B-230A-EA06-B8872A797B44}"/>
              </a:ext>
            </a:extLst>
          </p:cNvPr>
          <p:cNvSpPr txBox="1"/>
          <p:nvPr/>
        </p:nvSpPr>
        <p:spPr>
          <a:xfrm>
            <a:off x="6372200" y="1916832"/>
            <a:ext cx="1261884" cy="523220"/>
          </a:xfrm>
          <a:prstGeom prst="rect">
            <a:avLst/>
          </a:prstGeom>
          <a:noFill/>
        </p:spPr>
        <p:txBody>
          <a:bodyPr wrap="none" rtlCol="0">
            <a:spAutoFit/>
          </a:bodyPr>
          <a:lstStyle/>
          <a:p>
            <a:r>
              <a:rPr lang="ja-JP" altLang="en-US" sz="2800"/>
              <a:t>多体力</a:t>
            </a:r>
            <a:endParaRPr kumimoji="1" lang="ja-JP" altLang="en-US" sz="2800"/>
          </a:p>
        </p:txBody>
      </p:sp>
      <p:sp>
        <p:nvSpPr>
          <p:cNvPr id="30" name="テキスト ボックス 29">
            <a:extLst>
              <a:ext uri="{FF2B5EF4-FFF2-40B4-BE49-F238E27FC236}">
                <a16:creationId xmlns:a16="http://schemas.microsoft.com/office/drawing/2014/main" id="{F3AC8319-5B80-482C-5F2C-614DC8C7FFC7}"/>
              </a:ext>
            </a:extLst>
          </p:cNvPr>
          <p:cNvSpPr txBox="1"/>
          <p:nvPr/>
        </p:nvSpPr>
        <p:spPr>
          <a:xfrm>
            <a:off x="1763688" y="1916832"/>
            <a:ext cx="1512168" cy="523220"/>
          </a:xfrm>
          <a:prstGeom prst="rect">
            <a:avLst/>
          </a:prstGeom>
          <a:noFill/>
        </p:spPr>
        <p:txBody>
          <a:bodyPr wrap="square">
            <a:spAutoFit/>
          </a:bodyPr>
          <a:lstStyle/>
          <a:p>
            <a:r>
              <a:rPr lang="ja-JP" altLang="en-US" sz="2800"/>
              <a:t>二体力</a:t>
            </a:r>
          </a:p>
        </p:txBody>
      </p:sp>
      <p:grpSp>
        <p:nvGrpSpPr>
          <p:cNvPr id="41" name="グループ化 40">
            <a:extLst>
              <a:ext uri="{FF2B5EF4-FFF2-40B4-BE49-F238E27FC236}">
                <a16:creationId xmlns:a16="http://schemas.microsoft.com/office/drawing/2014/main" id="{D197AEBC-BDB8-D601-2A14-EBEFEE3BBD6E}"/>
              </a:ext>
            </a:extLst>
          </p:cNvPr>
          <p:cNvGrpSpPr/>
          <p:nvPr/>
        </p:nvGrpSpPr>
        <p:grpSpPr>
          <a:xfrm>
            <a:off x="5940152" y="4221088"/>
            <a:ext cx="2376264" cy="1288123"/>
            <a:chOff x="5868144" y="3805772"/>
            <a:chExt cx="2376264" cy="1288123"/>
          </a:xfrm>
        </p:grpSpPr>
        <p:cxnSp>
          <p:nvCxnSpPr>
            <p:cNvPr id="32" name="直線コネクタ 31">
              <a:extLst>
                <a:ext uri="{FF2B5EF4-FFF2-40B4-BE49-F238E27FC236}">
                  <a16:creationId xmlns:a16="http://schemas.microsoft.com/office/drawing/2014/main" id="{09A0B8EE-535D-6DDA-5FBA-562D40CC228D}"/>
                </a:ext>
              </a:extLst>
            </p:cNvPr>
            <p:cNvCxnSpPr/>
            <p:nvPr/>
          </p:nvCxnSpPr>
          <p:spPr>
            <a:xfrm flipV="1">
              <a:off x="5868144" y="4221088"/>
              <a:ext cx="1224136"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999478B-9D27-553F-AF33-7290E004D5FF}"/>
                </a:ext>
              </a:extLst>
            </p:cNvPr>
            <p:cNvCxnSpPr>
              <a:cxnSpLocks/>
            </p:cNvCxnSpPr>
            <p:nvPr/>
          </p:nvCxnSpPr>
          <p:spPr>
            <a:xfrm>
              <a:off x="7092280" y="4221088"/>
              <a:ext cx="1152128"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円弧 36">
              <a:extLst>
                <a:ext uri="{FF2B5EF4-FFF2-40B4-BE49-F238E27FC236}">
                  <a16:creationId xmlns:a16="http://schemas.microsoft.com/office/drawing/2014/main" id="{FA80159C-6490-5790-624E-BC8A63FA8143}"/>
                </a:ext>
              </a:extLst>
            </p:cNvPr>
            <p:cNvSpPr/>
            <p:nvPr/>
          </p:nvSpPr>
          <p:spPr>
            <a:xfrm rot="7793891">
              <a:off x="6678297" y="3795171"/>
              <a:ext cx="753518" cy="774720"/>
            </a:xfrm>
            <a:prstGeom prst="arc">
              <a:avLst>
                <a:gd name="adj1" fmla="val 15937760"/>
                <a:gd name="adj2" fmla="val 685164"/>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2158A7B-91F1-9BFF-2F66-8138AB664E49}"/>
                    </a:ext>
                  </a:extLst>
                </p:cNvPr>
                <p:cNvSpPr txBox="1"/>
                <p:nvPr/>
              </p:nvSpPr>
              <p:spPr>
                <a:xfrm>
                  <a:off x="6804248" y="4509120"/>
                  <a:ext cx="5413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𝜃</m:t>
                        </m:r>
                      </m:oMath>
                    </m:oMathPara>
                  </a14:m>
                  <a:endParaRPr kumimoji="1" lang="ja-JP" altLang="en-US" sz="3200"/>
                </a:p>
              </p:txBody>
            </p:sp>
          </mc:Choice>
          <mc:Fallback xmlns="">
            <p:sp>
              <p:nvSpPr>
                <p:cNvPr id="38" name="テキスト ボックス 37">
                  <a:extLst>
                    <a:ext uri="{FF2B5EF4-FFF2-40B4-BE49-F238E27FC236}">
                      <a16:creationId xmlns:a16="http://schemas.microsoft.com/office/drawing/2014/main" id="{A2158A7B-91F1-9BFF-2F66-8138AB664E49}"/>
                    </a:ext>
                  </a:extLst>
                </p:cNvPr>
                <p:cNvSpPr txBox="1">
                  <a:spLocks noRot="1" noChangeAspect="1" noMove="1" noResize="1" noEditPoints="1" noAdjustHandles="1" noChangeArrowheads="1" noChangeShapeType="1" noTextEdit="1"/>
                </p:cNvSpPr>
                <p:nvPr/>
              </p:nvSpPr>
              <p:spPr>
                <a:xfrm>
                  <a:off x="6804248" y="4509120"/>
                  <a:ext cx="541367" cy="584775"/>
                </a:xfrm>
                <a:prstGeom prst="rect">
                  <a:avLst/>
                </a:prstGeom>
                <a:blipFill>
                  <a:blip r:embed="rId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646A5B1B-65A4-ACA2-D903-CA4889B715E1}"/>
                  </a:ext>
                </a:extLst>
              </p:cNvPr>
              <p:cNvSpPr txBox="1"/>
              <p:nvPr/>
            </p:nvSpPr>
            <p:spPr>
              <a:xfrm>
                <a:off x="2195736" y="4509120"/>
                <a:ext cx="5030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kumimoji="1" lang="ja-JP" altLang="en-US" sz="3200"/>
              </a:p>
            </p:txBody>
          </p:sp>
        </mc:Choice>
        <mc:Fallback xmlns="">
          <p:sp>
            <p:nvSpPr>
              <p:cNvPr id="39" name="テキスト ボックス 38">
                <a:extLst>
                  <a:ext uri="{FF2B5EF4-FFF2-40B4-BE49-F238E27FC236}">
                    <a16:creationId xmlns:a16="http://schemas.microsoft.com/office/drawing/2014/main" id="{646A5B1B-65A4-ACA2-D903-CA4889B715E1}"/>
                  </a:ext>
                </a:extLst>
              </p:cNvPr>
              <p:cNvSpPr txBox="1">
                <a:spLocks noRot="1" noChangeAspect="1" noMove="1" noResize="1" noEditPoints="1" noAdjustHandles="1" noChangeArrowheads="1" noChangeShapeType="1" noTextEdit="1"/>
              </p:cNvSpPr>
              <p:nvPr/>
            </p:nvSpPr>
            <p:spPr>
              <a:xfrm>
                <a:off x="2195736" y="4509120"/>
                <a:ext cx="503086" cy="584775"/>
              </a:xfrm>
              <a:prstGeom prst="rect">
                <a:avLst/>
              </a:prstGeom>
              <a:blipFill>
                <a:blip r:embed="rId3"/>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28AA29A8-0ABB-EE8A-D627-B0D9D481D5E8}"/>
              </a:ext>
            </a:extLst>
          </p:cNvPr>
          <p:cNvSpPr txBox="1"/>
          <p:nvPr/>
        </p:nvSpPr>
        <p:spPr>
          <a:xfrm>
            <a:off x="5508104" y="4077072"/>
            <a:ext cx="3262432" cy="461665"/>
          </a:xfrm>
          <a:prstGeom prst="rect">
            <a:avLst/>
          </a:prstGeom>
          <a:noFill/>
        </p:spPr>
        <p:txBody>
          <a:bodyPr wrap="none" rtlCol="0">
            <a:spAutoFit/>
          </a:bodyPr>
          <a:lstStyle/>
          <a:p>
            <a:r>
              <a:rPr kumimoji="1" lang="ja-JP" altLang="en-US" sz="2400"/>
              <a:t>原子の位置関係で表現</a:t>
            </a:r>
          </a:p>
        </p:txBody>
      </p:sp>
      <p:sp>
        <p:nvSpPr>
          <p:cNvPr id="42" name="テキスト ボックス 41">
            <a:extLst>
              <a:ext uri="{FF2B5EF4-FFF2-40B4-BE49-F238E27FC236}">
                <a16:creationId xmlns:a16="http://schemas.microsoft.com/office/drawing/2014/main" id="{FBC293A7-E656-366D-8C0D-A4B9ADB62AC3}"/>
              </a:ext>
            </a:extLst>
          </p:cNvPr>
          <p:cNvSpPr txBox="1"/>
          <p:nvPr/>
        </p:nvSpPr>
        <p:spPr>
          <a:xfrm>
            <a:off x="467544" y="5733256"/>
            <a:ext cx="8377952" cy="830997"/>
          </a:xfrm>
          <a:prstGeom prst="rect">
            <a:avLst/>
          </a:prstGeom>
          <a:noFill/>
        </p:spPr>
        <p:txBody>
          <a:bodyPr wrap="square" rtlCol="0">
            <a:spAutoFit/>
          </a:bodyPr>
          <a:lstStyle/>
          <a:p>
            <a:r>
              <a:rPr kumimoji="1" lang="ja-JP" altLang="en-US" sz="2400"/>
              <a:t>電子状態を解かず、原子の位置関係による経験的な</a:t>
            </a:r>
            <a:endParaRPr kumimoji="1" lang="en-US" altLang="ja-JP" sz="2400"/>
          </a:p>
          <a:p>
            <a:r>
              <a:rPr kumimoji="1" lang="ja-JP" altLang="en-US" sz="2400"/>
              <a:t>ポテンシャルで</a:t>
            </a:r>
            <a:r>
              <a:rPr lang="ja-JP" altLang="en-US" sz="2400"/>
              <a:t>計算する方法を</a:t>
            </a:r>
            <a:r>
              <a:rPr lang="ja-JP" altLang="en-US" sz="2400">
                <a:solidFill>
                  <a:srgbClr val="FF0000"/>
                </a:solidFill>
              </a:rPr>
              <a:t>古典分子動力学法</a:t>
            </a:r>
            <a:r>
              <a:rPr lang="ja-JP" altLang="en-US" sz="2400"/>
              <a:t>と呼ぶ</a:t>
            </a:r>
            <a:endParaRPr kumimoji="1" lang="ja-JP" altLang="en-US" sz="2400"/>
          </a:p>
        </p:txBody>
      </p:sp>
    </p:spTree>
    <p:extLst>
      <p:ext uri="{BB962C8B-B14F-4D97-AF65-F5344CB8AC3E}">
        <p14:creationId xmlns:p14="http://schemas.microsoft.com/office/powerpoint/2010/main" val="34768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9885452-B348-B5BF-5205-4EFB3CB7360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テキスト ボックス 2">
            <a:extLst>
              <a:ext uri="{FF2B5EF4-FFF2-40B4-BE49-F238E27FC236}">
                <a16:creationId xmlns:a16="http://schemas.microsoft.com/office/drawing/2014/main" id="{DA065ED5-2FB8-A83A-6F4F-823EA7946A87}"/>
              </a:ext>
            </a:extLst>
          </p:cNvPr>
          <p:cNvSpPr txBox="1"/>
          <p:nvPr/>
        </p:nvSpPr>
        <p:spPr>
          <a:xfrm>
            <a:off x="251520" y="980728"/>
            <a:ext cx="2031325" cy="646331"/>
          </a:xfrm>
          <a:prstGeom prst="rect">
            <a:avLst/>
          </a:prstGeom>
          <a:noFill/>
        </p:spPr>
        <p:txBody>
          <a:bodyPr wrap="none" rtlCol="0">
            <a:spAutoFit/>
          </a:bodyPr>
          <a:lstStyle/>
          <a:p>
            <a:r>
              <a:rPr kumimoji="1" lang="ja-JP" altLang="en-US" sz="3600">
                <a:solidFill>
                  <a:srgbClr val="011893"/>
                </a:solidFill>
              </a:rPr>
              <a:t>短距離力</a:t>
            </a:r>
          </a:p>
        </p:txBody>
      </p:sp>
      <p:sp>
        <p:nvSpPr>
          <p:cNvPr id="5" name="テキスト ボックス 4">
            <a:extLst>
              <a:ext uri="{FF2B5EF4-FFF2-40B4-BE49-F238E27FC236}">
                <a16:creationId xmlns:a16="http://schemas.microsoft.com/office/drawing/2014/main" id="{13B3D276-2673-5002-3B03-CD173F046FE7}"/>
              </a:ext>
            </a:extLst>
          </p:cNvPr>
          <p:cNvSpPr txBox="1"/>
          <p:nvPr/>
        </p:nvSpPr>
        <p:spPr>
          <a:xfrm>
            <a:off x="827584" y="1772816"/>
            <a:ext cx="7891904" cy="1815882"/>
          </a:xfrm>
          <a:prstGeom prst="rect">
            <a:avLst/>
          </a:prstGeom>
          <a:noFill/>
        </p:spPr>
        <p:txBody>
          <a:bodyPr wrap="none" rtlCol="0">
            <a:spAutoFit/>
          </a:bodyPr>
          <a:lstStyle/>
          <a:p>
            <a:r>
              <a:rPr kumimoji="1" lang="ja-JP" altLang="en-US" sz="2800"/>
              <a:t>距離が離れると急速に弱くなる力</a:t>
            </a:r>
            <a:endParaRPr kumimoji="1" lang="en-US" altLang="ja-JP" sz="2800"/>
          </a:p>
          <a:p>
            <a:r>
              <a:rPr kumimoji="1" lang="ja-JP" altLang="en-US" sz="2800"/>
              <a:t>ファンデルワールス力など</a:t>
            </a:r>
            <a:endParaRPr kumimoji="1" lang="en-US" altLang="ja-JP" sz="2800"/>
          </a:p>
          <a:p>
            <a:r>
              <a:rPr kumimoji="1" lang="ja-JP" altLang="en-US" sz="2800"/>
              <a:t>一定距離</a:t>
            </a:r>
            <a:r>
              <a:rPr kumimoji="1" lang="en-US" altLang="ja-JP" sz="2800"/>
              <a:t>(</a:t>
            </a:r>
            <a:r>
              <a:rPr kumimoji="1" lang="ja-JP" altLang="en-US" sz="2800">
                <a:solidFill>
                  <a:srgbClr val="FF0000"/>
                </a:solidFill>
              </a:rPr>
              <a:t>カットオフ距離</a:t>
            </a:r>
            <a:r>
              <a:rPr kumimoji="1" lang="en-US" altLang="ja-JP" sz="2800"/>
              <a:t>)</a:t>
            </a:r>
            <a:r>
              <a:rPr kumimoji="1" lang="ja-JP" altLang="en-US" sz="2800"/>
              <a:t>で力の計算を打ち切る</a:t>
            </a:r>
            <a:endParaRPr kumimoji="1" lang="en-US" altLang="ja-JP" sz="2800"/>
          </a:p>
          <a:p>
            <a:r>
              <a:rPr kumimoji="1" lang="en-US" altLang="ja-JP" sz="2800"/>
              <a:t>Bookkeeping</a:t>
            </a:r>
            <a:r>
              <a:rPr kumimoji="1" lang="ja-JP" altLang="en-US" sz="2800"/>
              <a:t>法などで計算コストを落とす</a:t>
            </a:r>
            <a:r>
              <a:rPr kumimoji="1" lang="en-US" altLang="ja-JP" sz="2800"/>
              <a:t>(</a:t>
            </a:r>
            <a:r>
              <a:rPr kumimoji="1" lang="ja-JP" altLang="en-US" sz="2800"/>
              <a:t>後述</a:t>
            </a:r>
            <a:r>
              <a:rPr kumimoji="1" lang="en-US" altLang="ja-JP" sz="2800"/>
              <a:t>)</a:t>
            </a:r>
            <a:endParaRPr kumimoji="1" lang="ja-JP" altLang="en-US" sz="2800"/>
          </a:p>
        </p:txBody>
      </p:sp>
      <p:sp>
        <p:nvSpPr>
          <p:cNvPr id="6" name="テキスト ボックス 5">
            <a:extLst>
              <a:ext uri="{FF2B5EF4-FFF2-40B4-BE49-F238E27FC236}">
                <a16:creationId xmlns:a16="http://schemas.microsoft.com/office/drawing/2014/main" id="{4E3959E4-F1EA-EA49-5CA3-D6AB407D53F9}"/>
              </a:ext>
            </a:extLst>
          </p:cNvPr>
          <p:cNvSpPr txBox="1"/>
          <p:nvPr/>
        </p:nvSpPr>
        <p:spPr>
          <a:xfrm>
            <a:off x="179512" y="3933056"/>
            <a:ext cx="2031325" cy="646331"/>
          </a:xfrm>
          <a:prstGeom prst="rect">
            <a:avLst/>
          </a:prstGeom>
          <a:noFill/>
        </p:spPr>
        <p:txBody>
          <a:bodyPr wrap="none" rtlCol="0">
            <a:spAutoFit/>
          </a:bodyPr>
          <a:lstStyle/>
          <a:p>
            <a:r>
              <a:rPr kumimoji="1" lang="ja-JP" altLang="en-US" sz="3600">
                <a:solidFill>
                  <a:srgbClr val="011893"/>
                </a:solidFill>
              </a:rPr>
              <a:t>長距離力</a:t>
            </a:r>
          </a:p>
        </p:txBody>
      </p:sp>
      <p:sp>
        <p:nvSpPr>
          <p:cNvPr id="7" name="テキスト ボックス 6">
            <a:extLst>
              <a:ext uri="{FF2B5EF4-FFF2-40B4-BE49-F238E27FC236}">
                <a16:creationId xmlns:a16="http://schemas.microsoft.com/office/drawing/2014/main" id="{4B710C22-1829-53AD-80A5-11CAB9BAE350}"/>
              </a:ext>
            </a:extLst>
          </p:cNvPr>
          <p:cNvSpPr txBox="1"/>
          <p:nvPr/>
        </p:nvSpPr>
        <p:spPr>
          <a:xfrm>
            <a:off x="755576" y="4581128"/>
            <a:ext cx="7867859" cy="1815882"/>
          </a:xfrm>
          <a:prstGeom prst="rect">
            <a:avLst/>
          </a:prstGeom>
          <a:noFill/>
        </p:spPr>
        <p:txBody>
          <a:bodyPr wrap="none" rtlCol="0">
            <a:spAutoFit/>
          </a:bodyPr>
          <a:lstStyle/>
          <a:p>
            <a:r>
              <a:rPr kumimoji="1" lang="ja-JP" altLang="en-US" sz="2800"/>
              <a:t>離れた距離でも力が及ぶ</a:t>
            </a:r>
            <a:endParaRPr kumimoji="1" lang="en-US" altLang="ja-JP" sz="2800"/>
          </a:p>
          <a:p>
            <a:r>
              <a:rPr kumimoji="1" lang="ja-JP" altLang="en-US" sz="2800"/>
              <a:t>クーロン力や重力など</a:t>
            </a:r>
            <a:endParaRPr kumimoji="1" lang="en-US" altLang="ja-JP" sz="2800"/>
          </a:p>
          <a:p>
            <a:r>
              <a:rPr kumimoji="1" lang="ja-JP" altLang="en-US" sz="2800"/>
              <a:t>周期的境界条件の扱いに工夫が必要</a:t>
            </a:r>
            <a:r>
              <a:rPr kumimoji="1" lang="en-US" altLang="ja-JP" sz="2800"/>
              <a:t>(Ewald</a:t>
            </a:r>
            <a:r>
              <a:rPr kumimoji="1" lang="ja-JP" altLang="en-US" sz="2800"/>
              <a:t>和等</a:t>
            </a:r>
            <a:r>
              <a:rPr kumimoji="1" lang="en-US" altLang="ja-JP" sz="2800"/>
              <a:t>)</a:t>
            </a:r>
          </a:p>
          <a:p>
            <a:r>
              <a:rPr kumimoji="1" lang="ja-JP" altLang="en-US" sz="2800"/>
              <a:t>多重極展開などで計算コストを落とす</a:t>
            </a:r>
            <a:endParaRPr kumimoji="1" lang="en-US" altLang="ja-JP" sz="2800"/>
          </a:p>
        </p:txBody>
      </p:sp>
    </p:spTree>
    <p:extLst>
      <p:ext uri="{BB962C8B-B14F-4D97-AF65-F5344CB8AC3E}">
        <p14:creationId xmlns:p14="http://schemas.microsoft.com/office/powerpoint/2010/main" val="294438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8537BD-8445-B1F7-32AD-31E00680BCE4}"/>
              </a:ext>
            </a:extLst>
          </p:cNvPr>
          <p:cNvSpPr>
            <a:spLocks noGrp="1"/>
          </p:cNvSpPr>
          <p:nvPr>
            <p:ph type="body" sz="quarter" idx="10"/>
          </p:nvPr>
        </p:nvSpPr>
        <p:spPr/>
        <p:txBody>
          <a:bodyPr/>
          <a:lstStyle/>
          <a:p>
            <a:r>
              <a:rPr kumimoji="1" lang="ja-JP" altLang="en-US"/>
              <a:t>粒子法と分子動力学法</a:t>
            </a:r>
          </a:p>
        </p:txBody>
      </p:sp>
      <p:grpSp>
        <p:nvGrpSpPr>
          <p:cNvPr id="5" name="Group 26">
            <a:extLst>
              <a:ext uri="{FF2B5EF4-FFF2-40B4-BE49-F238E27FC236}">
                <a16:creationId xmlns:a16="http://schemas.microsoft.com/office/drawing/2014/main" id="{FAFFC597-89A8-24D0-1291-911701F8F020}"/>
              </a:ext>
            </a:extLst>
          </p:cNvPr>
          <p:cNvGrpSpPr>
            <a:grpSpLocks/>
          </p:cNvGrpSpPr>
          <p:nvPr/>
        </p:nvGrpSpPr>
        <p:grpSpPr bwMode="auto">
          <a:xfrm>
            <a:off x="5292080" y="1988840"/>
            <a:ext cx="2592288" cy="1749128"/>
            <a:chOff x="612" y="799"/>
            <a:chExt cx="4082" cy="2759"/>
          </a:xfrm>
        </p:grpSpPr>
        <p:sp>
          <p:nvSpPr>
            <p:cNvPr id="40" name="Rectangle 27">
              <a:extLst>
                <a:ext uri="{FF2B5EF4-FFF2-40B4-BE49-F238E27FC236}">
                  <a16:creationId xmlns:a16="http://schemas.microsoft.com/office/drawing/2014/main" id="{E615B2D8-E357-FB0A-EDCF-4375B839585F}"/>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1" name="Line 28">
              <a:extLst>
                <a:ext uri="{FF2B5EF4-FFF2-40B4-BE49-F238E27FC236}">
                  <a16:creationId xmlns:a16="http://schemas.microsoft.com/office/drawing/2014/main" id="{0B2F0AC1-722B-7DBD-A528-21B5B9C2DF90}"/>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2" name="Line 29">
              <a:extLst>
                <a:ext uri="{FF2B5EF4-FFF2-40B4-BE49-F238E27FC236}">
                  <a16:creationId xmlns:a16="http://schemas.microsoft.com/office/drawing/2014/main" id="{79E94D8E-0EFA-CAA8-AEAC-8FF901E9BAE9}"/>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3" name="Line 30">
              <a:extLst>
                <a:ext uri="{FF2B5EF4-FFF2-40B4-BE49-F238E27FC236}">
                  <a16:creationId xmlns:a16="http://schemas.microsoft.com/office/drawing/2014/main" id="{0E6E7874-1346-16A4-2CCD-16A7F4A5AEB1}"/>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4" name="Line 31">
              <a:extLst>
                <a:ext uri="{FF2B5EF4-FFF2-40B4-BE49-F238E27FC236}">
                  <a16:creationId xmlns:a16="http://schemas.microsoft.com/office/drawing/2014/main" id="{C9F533F1-4E57-1BB3-87C1-472199008FB7}"/>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5" name="Line 32">
              <a:extLst>
                <a:ext uri="{FF2B5EF4-FFF2-40B4-BE49-F238E27FC236}">
                  <a16:creationId xmlns:a16="http://schemas.microsoft.com/office/drawing/2014/main" id="{D4E98B20-0BCD-FEFB-3280-5E0F19389B4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6" name="Line 33">
              <a:extLst>
                <a:ext uri="{FF2B5EF4-FFF2-40B4-BE49-F238E27FC236}">
                  <a16:creationId xmlns:a16="http://schemas.microsoft.com/office/drawing/2014/main" id="{E235C0BC-6455-B816-F4C0-1821BF252207}"/>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7" name="Line 34">
              <a:extLst>
                <a:ext uri="{FF2B5EF4-FFF2-40B4-BE49-F238E27FC236}">
                  <a16:creationId xmlns:a16="http://schemas.microsoft.com/office/drawing/2014/main" id="{1B047BA2-376C-2420-07CD-38F55AB1CC69}"/>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8" name="Line 35">
              <a:extLst>
                <a:ext uri="{FF2B5EF4-FFF2-40B4-BE49-F238E27FC236}">
                  <a16:creationId xmlns:a16="http://schemas.microsoft.com/office/drawing/2014/main" id="{41722A6B-17DA-82ED-880E-1808A7205070}"/>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9" name="Line 36">
              <a:extLst>
                <a:ext uri="{FF2B5EF4-FFF2-40B4-BE49-F238E27FC236}">
                  <a16:creationId xmlns:a16="http://schemas.microsoft.com/office/drawing/2014/main" id="{2C2B4024-AD5F-F294-C14C-7A2051997841}"/>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0" name="Line 37">
              <a:extLst>
                <a:ext uri="{FF2B5EF4-FFF2-40B4-BE49-F238E27FC236}">
                  <a16:creationId xmlns:a16="http://schemas.microsoft.com/office/drawing/2014/main" id="{E77FA3AB-CF3A-FBF1-39FA-7B10244193C0}"/>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1" name="Line 38">
              <a:extLst>
                <a:ext uri="{FF2B5EF4-FFF2-40B4-BE49-F238E27FC236}">
                  <a16:creationId xmlns:a16="http://schemas.microsoft.com/office/drawing/2014/main" id="{99B0A131-6DA1-609C-9164-CA6A0928A16F}"/>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2" name="Line 39">
              <a:extLst>
                <a:ext uri="{FF2B5EF4-FFF2-40B4-BE49-F238E27FC236}">
                  <a16:creationId xmlns:a16="http://schemas.microsoft.com/office/drawing/2014/main" id="{80CBED43-4002-9516-A6E5-B2F8DB8B3FD5}"/>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3" name="Line 40">
              <a:extLst>
                <a:ext uri="{FF2B5EF4-FFF2-40B4-BE49-F238E27FC236}">
                  <a16:creationId xmlns:a16="http://schemas.microsoft.com/office/drawing/2014/main" id="{0FBDBAEA-A7A2-BEDF-75B0-02B419FB3030}"/>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4" name="Oval 41">
              <a:extLst>
                <a:ext uri="{FF2B5EF4-FFF2-40B4-BE49-F238E27FC236}">
                  <a16:creationId xmlns:a16="http://schemas.microsoft.com/office/drawing/2014/main" id="{DABF8281-CD77-CDAE-30B3-868C6058B01F}"/>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5" name="Freeform 42">
              <a:extLst>
                <a:ext uri="{FF2B5EF4-FFF2-40B4-BE49-F238E27FC236}">
                  <a16:creationId xmlns:a16="http://schemas.microsoft.com/office/drawing/2014/main" id="{5473C1D8-C4BE-0535-D659-1FE1B358A490}"/>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6" name="Freeform 43">
              <a:extLst>
                <a:ext uri="{FF2B5EF4-FFF2-40B4-BE49-F238E27FC236}">
                  <a16:creationId xmlns:a16="http://schemas.microsoft.com/office/drawing/2014/main" id="{5BCC25E5-68C3-C724-70F5-019E1FBC5E3D}"/>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6" name="Group 44">
            <a:extLst>
              <a:ext uri="{FF2B5EF4-FFF2-40B4-BE49-F238E27FC236}">
                <a16:creationId xmlns:a16="http://schemas.microsoft.com/office/drawing/2014/main" id="{E5A9A148-C7B2-D162-19FC-FE55F432CCE9}"/>
              </a:ext>
            </a:extLst>
          </p:cNvPr>
          <p:cNvGrpSpPr>
            <a:grpSpLocks/>
          </p:cNvGrpSpPr>
          <p:nvPr/>
        </p:nvGrpSpPr>
        <p:grpSpPr bwMode="auto">
          <a:xfrm>
            <a:off x="2339752" y="1988840"/>
            <a:ext cx="1587499" cy="1589087"/>
            <a:chOff x="272" y="516"/>
            <a:chExt cx="2948" cy="2835"/>
          </a:xfrm>
        </p:grpSpPr>
        <p:sp>
          <p:nvSpPr>
            <p:cNvPr id="19" name="Oval 45">
              <a:extLst>
                <a:ext uri="{FF2B5EF4-FFF2-40B4-BE49-F238E27FC236}">
                  <a16:creationId xmlns:a16="http://schemas.microsoft.com/office/drawing/2014/main" id="{AEDF74C4-A027-2BDD-C860-547760314F70}"/>
                </a:ext>
              </a:extLst>
            </p:cNvPr>
            <p:cNvSpPr>
              <a:spLocks noChangeArrowheads="1"/>
            </p:cNvSpPr>
            <p:nvPr/>
          </p:nvSpPr>
          <p:spPr bwMode="auto">
            <a:xfrm>
              <a:off x="612"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Oval 46">
              <a:extLst>
                <a:ext uri="{FF2B5EF4-FFF2-40B4-BE49-F238E27FC236}">
                  <a16:creationId xmlns:a16="http://schemas.microsoft.com/office/drawing/2014/main" id="{59FBB8BB-B34E-E122-FC2F-9CB76F621F81}"/>
                </a:ext>
              </a:extLst>
            </p:cNvPr>
            <p:cNvSpPr>
              <a:spLocks noChangeArrowheads="1"/>
            </p:cNvSpPr>
            <p:nvPr/>
          </p:nvSpPr>
          <p:spPr bwMode="auto">
            <a:xfrm>
              <a:off x="1066"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Oval 47">
              <a:extLst>
                <a:ext uri="{FF2B5EF4-FFF2-40B4-BE49-F238E27FC236}">
                  <a16:creationId xmlns:a16="http://schemas.microsoft.com/office/drawing/2014/main" id="{101B9A22-E916-7938-A684-FB0D8F7631AC}"/>
                </a:ext>
              </a:extLst>
            </p:cNvPr>
            <p:cNvSpPr>
              <a:spLocks noChangeArrowheads="1"/>
            </p:cNvSpPr>
            <p:nvPr/>
          </p:nvSpPr>
          <p:spPr bwMode="auto">
            <a:xfrm>
              <a:off x="328" y="187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2" name="Oval 48">
              <a:extLst>
                <a:ext uri="{FF2B5EF4-FFF2-40B4-BE49-F238E27FC236}">
                  <a16:creationId xmlns:a16="http://schemas.microsoft.com/office/drawing/2014/main" id="{9EBBBC78-9400-5117-278D-EF8F41CE045A}"/>
                </a:ext>
              </a:extLst>
            </p:cNvPr>
            <p:cNvSpPr>
              <a:spLocks noChangeArrowheads="1"/>
            </p:cNvSpPr>
            <p:nvPr/>
          </p:nvSpPr>
          <p:spPr bwMode="auto">
            <a:xfrm>
              <a:off x="725" y="2217"/>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3" name="Oval 49">
              <a:extLst>
                <a:ext uri="{FF2B5EF4-FFF2-40B4-BE49-F238E27FC236}">
                  <a16:creationId xmlns:a16="http://schemas.microsoft.com/office/drawing/2014/main" id="{E64E1EF0-C301-7E70-01A2-89700FC6E23C}"/>
                </a:ext>
              </a:extLst>
            </p:cNvPr>
            <p:cNvSpPr>
              <a:spLocks noChangeArrowheads="1"/>
            </p:cNvSpPr>
            <p:nvPr/>
          </p:nvSpPr>
          <p:spPr bwMode="auto">
            <a:xfrm>
              <a:off x="123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4" name="Oval 50">
              <a:extLst>
                <a:ext uri="{FF2B5EF4-FFF2-40B4-BE49-F238E27FC236}">
                  <a16:creationId xmlns:a16="http://schemas.microsoft.com/office/drawing/2014/main" id="{616AABB0-4152-C0D9-E451-050F5570F6AA}"/>
                </a:ext>
              </a:extLst>
            </p:cNvPr>
            <p:cNvSpPr>
              <a:spLocks noChangeArrowheads="1"/>
            </p:cNvSpPr>
            <p:nvPr/>
          </p:nvSpPr>
          <p:spPr bwMode="auto">
            <a:xfrm>
              <a:off x="1633"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5" name="Oval 51">
              <a:extLst>
                <a:ext uri="{FF2B5EF4-FFF2-40B4-BE49-F238E27FC236}">
                  <a16:creationId xmlns:a16="http://schemas.microsoft.com/office/drawing/2014/main" id="{742808F1-3D28-E86C-84C6-5EB9AB2C5A0A}"/>
                </a:ext>
              </a:extLst>
            </p:cNvPr>
            <p:cNvSpPr>
              <a:spLocks noChangeArrowheads="1"/>
            </p:cNvSpPr>
            <p:nvPr/>
          </p:nvSpPr>
          <p:spPr bwMode="auto">
            <a:xfrm>
              <a:off x="1462" y="227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6" name="Oval 52">
              <a:extLst>
                <a:ext uri="{FF2B5EF4-FFF2-40B4-BE49-F238E27FC236}">
                  <a16:creationId xmlns:a16="http://schemas.microsoft.com/office/drawing/2014/main" id="{C3D505D7-7BB8-7F5C-39D9-990676183F81}"/>
                </a:ext>
              </a:extLst>
            </p:cNvPr>
            <p:cNvSpPr>
              <a:spLocks noChangeArrowheads="1"/>
            </p:cNvSpPr>
            <p:nvPr/>
          </p:nvSpPr>
          <p:spPr bwMode="auto">
            <a:xfrm>
              <a:off x="669" y="74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7" name="Oval 53">
              <a:extLst>
                <a:ext uri="{FF2B5EF4-FFF2-40B4-BE49-F238E27FC236}">
                  <a16:creationId xmlns:a16="http://schemas.microsoft.com/office/drawing/2014/main" id="{0A859E44-2639-7982-FE0F-E2C4E21A1C6D}"/>
                </a:ext>
              </a:extLst>
            </p:cNvPr>
            <p:cNvSpPr>
              <a:spLocks noChangeArrowheads="1"/>
            </p:cNvSpPr>
            <p:nvPr/>
          </p:nvSpPr>
          <p:spPr bwMode="auto">
            <a:xfrm>
              <a:off x="1859" y="113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8" name="Oval 54">
              <a:extLst>
                <a:ext uri="{FF2B5EF4-FFF2-40B4-BE49-F238E27FC236}">
                  <a16:creationId xmlns:a16="http://schemas.microsoft.com/office/drawing/2014/main" id="{A5AF22C5-19E4-AC04-E89F-CB4FBEAFB7E1}"/>
                </a:ext>
              </a:extLst>
            </p:cNvPr>
            <p:cNvSpPr>
              <a:spLocks noChangeArrowheads="1"/>
            </p:cNvSpPr>
            <p:nvPr/>
          </p:nvSpPr>
          <p:spPr bwMode="auto">
            <a:xfrm>
              <a:off x="1179" y="57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9" name="Oval 55">
              <a:extLst>
                <a:ext uri="{FF2B5EF4-FFF2-40B4-BE49-F238E27FC236}">
                  <a16:creationId xmlns:a16="http://schemas.microsoft.com/office/drawing/2014/main" id="{138F06C8-F00E-1111-D784-F1680C0F04E5}"/>
                </a:ext>
              </a:extLst>
            </p:cNvPr>
            <p:cNvSpPr>
              <a:spLocks noChangeArrowheads="1"/>
            </p:cNvSpPr>
            <p:nvPr/>
          </p:nvSpPr>
          <p:spPr bwMode="auto">
            <a:xfrm>
              <a:off x="1689" y="68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0" name="Oval 56">
              <a:extLst>
                <a:ext uri="{FF2B5EF4-FFF2-40B4-BE49-F238E27FC236}">
                  <a16:creationId xmlns:a16="http://schemas.microsoft.com/office/drawing/2014/main" id="{E82961ED-873D-D745-5CFA-207E31C0E1F0}"/>
                </a:ext>
              </a:extLst>
            </p:cNvPr>
            <p:cNvSpPr>
              <a:spLocks noChangeArrowheads="1"/>
            </p:cNvSpPr>
            <p:nvPr/>
          </p:nvSpPr>
          <p:spPr bwMode="auto">
            <a:xfrm>
              <a:off x="2256" y="79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1" name="Oval 57">
              <a:extLst>
                <a:ext uri="{FF2B5EF4-FFF2-40B4-BE49-F238E27FC236}">
                  <a16:creationId xmlns:a16="http://schemas.microsoft.com/office/drawing/2014/main" id="{731D5D50-37FD-93D0-048B-1504D72CB358}"/>
                </a:ext>
              </a:extLst>
            </p:cNvPr>
            <p:cNvSpPr>
              <a:spLocks noChangeArrowheads="1"/>
            </p:cNvSpPr>
            <p:nvPr/>
          </p:nvSpPr>
          <p:spPr bwMode="auto">
            <a:xfrm>
              <a:off x="2143" y="165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2" name="Oval 58">
              <a:extLst>
                <a:ext uri="{FF2B5EF4-FFF2-40B4-BE49-F238E27FC236}">
                  <a16:creationId xmlns:a16="http://schemas.microsoft.com/office/drawing/2014/main" id="{4BC2F3E9-BF44-0342-9AA2-C102451FFCE9}"/>
                </a:ext>
              </a:extLst>
            </p:cNvPr>
            <p:cNvSpPr>
              <a:spLocks noChangeArrowheads="1"/>
            </p:cNvSpPr>
            <p:nvPr/>
          </p:nvSpPr>
          <p:spPr bwMode="auto">
            <a:xfrm>
              <a:off x="2029" y="216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3" name="Oval 59">
              <a:extLst>
                <a:ext uri="{FF2B5EF4-FFF2-40B4-BE49-F238E27FC236}">
                  <a16:creationId xmlns:a16="http://schemas.microsoft.com/office/drawing/2014/main" id="{6EBA937A-53F6-85E9-5AD0-1FF7D333DB4C}"/>
                </a:ext>
              </a:extLst>
            </p:cNvPr>
            <p:cNvSpPr>
              <a:spLocks noChangeArrowheads="1"/>
            </p:cNvSpPr>
            <p:nvPr/>
          </p:nvSpPr>
          <p:spPr bwMode="auto">
            <a:xfrm>
              <a:off x="259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4" name="Oval 60">
              <a:extLst>
                <a:ext uri="{FF2B5EF4-FFF2-40B4-BE49-F238E27FC236}">
                  <a16:creationId xmlns:a16="http://schemas.microsoft.com/office/drawing/2014/main" id="{8995A5DB-64E4-1EA2-C987-6C0F77453770}"/>
                </a:ext>
              </a:extLst>
            </p:cNvPr>
            <p:cNvSpPr>
              <a:spLocks noChangeArrowheads="1"/>
            </p:cNvSpPr>
            <p:nvPr/>
          </p:nvSpPr>
          <p:spPr bwMode="auto">
            <a:xfrm>
              <a:off x="2710" y="193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5" name="Oval 61">
              <a:extLst>
                <a:ext uri="{FF2B5EF4-FFF2-40B4-BE49-F238E27FC236}">
                  <a16:creationId xmlns:a16="http://schemas.microsoft.com/office/drawing/2014/main" id="{FA3AF68D-21C3-1560-ECDE-EDC4C9943F77}"/>
                </a:ext>
              </a:extLst>
            </p:cNvPr>
            <p:cNvSpPr>
              <a:spLocks noChangeArrowheads="1"/>
            </p:cNvSpPr>
            <p:nvPr/>
          </p:nvSpPr>
          <p:spPr bwMode="auto">
            <a:xfrm>
              <a:off x="2483" y="250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6" name="Oval 62">
              <a:extLst>
                <a:ext uri="{FF2B5EF4-FFF2-40B4-BE49-F238E27FC236}">
                  <a16:creationId xmlns:a16="http://schemas.microsoft.com/office/drawing/2014/main" id="{AB95620A-82E0-0807-2700-970ECB8D21F2}"/>
                </a:ext>
              </a:extLst>
            </p:cNvPr>
            <p:cNvSpPr>
              <a:spLocks noChangeArrowheads="1"/>
            </p:cNvSpPr>
            <p:nvPr/>
          </p:nvSpPr>
          <p:spPr bwMode="auto">
            <a:xfrm>
              <a:off x="1122" y="2614"/>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7" name="Oval 63">
              <a:extLst>
                <a:ext uri="{FF2B5EF4-FFF2-40B4-BE49-F238E27FC236}">
                  <a16:creationId xmlns:a16="http://schemas.microsoft.com/office/drawing/2014/main" id="{61F5FF75-FD16-87BC-9559-DC0786CD02FB}"/>
                </a:ext>
              </a:extLst>
            </p:cNvPr>
            <p:cNvSpPr>
              <a:spLocks noChangeArrowheads="1"/>
            </p:cNvSpPr>
            <p:nvPr/>
          </p:nvSpPr>
          <p:spPr bwMode="auto">
            <a:xfrm>
              <a:off x="442" y="267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8" name="Oval 64">
              <a:extLst>
                <a:ext uri="{FF2B5EF4-FFF2-40B4-BE49-F238E27FC236}">
                  <a16:creationId xmlns:a16="http://schemas.microsoft.com/office/drawing/2014/main" id="{7BFA74C1-A92F-5CC8-2224-955A69EA2CD3}"/>
                </a:ext>
              </a:extLst>
            </p:cNvPr>
            <p:cNvSpPr>
              <a:spLocks noChangeArrowheads="1"/>
            </p:cNvSpPr>
            <p:nvPr/>
          </p:nvSpPr>
          <p:spPr bwMode="auto">
            <a:xfrm>
              <a:off x="1859" y="284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9" name="Rectangle 65">
              <a:extLst>
                <a:ext uri="{FF2B5EF4-FFF2-40B4-BE49-F238E27FC236}">
                  <a16:creationId xmlns:a16="http://schemas.microsoft.com/office/drawing/2014/main" id="{5A6EBBF8-9102-3E7C-CA91-6DC106B64E7E}"/>
                </a:ext>
              </a:extLst>
            </p:cNvPr>
            <p:cNvSpPr>
              <a:spLocks noChangeArrowheads="1"/>
            </p:cNvSpPr>
            <p:nvPr/>
          </p:nvSpPr>
          <p:spPr bwMode="auto">
            <a:xfrm>
              <a:off x="272" y="516"/>
              <a:ext cx="2948" cy="2835"/>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7" name="グループ化 6">
            <a:extLst>
              <a:ext uri="{FF2B5EF4-FFF2-40B4-BE49-F238E27FC236}">
                <a16:creationId xmlns:a16="http://schemas.microsoft.com/office/drawing/2014/main" id="{D0EEEB2C-7D51-2D75-CA58-FA12DA9E3BC1}"/>
              </a:ext>
            </a:extLst>
          </p:cNvPr>
          <p:cNvGrpSpPr>
            <a:grpSpLocks/>
          </p:cNvGrpSpPr>
          <p:nvPr/>
        </p:nvGrpSpPr>
        <p:grpSpPr bwMode="auto">
          <a:xfrm>
            <a:off x="610966" y="2061863"/>
            <a:ext cx="1676400" cy="1128712"/>
            <a:chOff x="5327650" y="1719263"/>
            <a:chExt cx="2206625" cy="1485900"/>
          </a:xfrm>
        </p:grpSpPr>
        <p:sp>
          <p:nvSpPr>
            <p:cNvPr id="14" name="Oval 11">
              <a:extLst>
                <a:ext uri="{FF2B5EF4-FFF2-40B4-BE49-F238E27FC236}">
                  <a16:creationId xmlns:a16="http://schemas.microsoft.com/office/drawing/2014/main" id="{AE18D200-3BB6-6C5B-4BE3-09E89D44E6C6}"/>
                </a:ext>
              </a:extLst>
            </p:cNvPr>
            <p:cNvSpPr>
              <a:spLocks noChangeArrowheads="1"/>
            </p:cNvSpPr>
            <p:nvPr/>
          </p:nvSpPr>
          <p:spPr bwMode="auto">
            <a:xfrm>
              <a:off x="5689600" y="1855788"/>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Oval 12">
              <a:extLst>
                <a:ext uri="{FF2B5EF4-FFF2-40B4-BE49-F238E27FC236}">
                  <a16:creationId xmlns:a16="http://schemas.microsoft.com/office/drawing/2014/main" id="{FD6F0FDB-2E07-A362-03CC-4897041AB92B}"/>
                </a:ext>
              </a:extLst>
            </p:cNvPr>
            <p:cNvSpPr>
              <a:spLocks noChangeArrowheads="1"/>
            </p:cNvSpPr>
            <p:nvPr/>
          </p:nvSpPr>
          <p:spPr bwMode="auto">
            <a:xfrm>
              <a:off x="6273800" y="2170113"/>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13">
              <a:extLst>
                <a:ext uri="{FF2B5EF4-FFF2-40B4-BE49-F238E27FC236}">
                  <a16:creationId xmlns:a16="http://schemas.microsoft.com/office/drawing/2014/main" id="{2255B8BA-3AD2-7AB6-2585-527A5E42BDC5}"/>
                </a:ext>
              </a:extLst>
            </p:cNvPr>
            <p:cNvSpPr>
              <a:spLocks noChangeShapeType="1"/>
            </p:cNvSpPr>
            <p:nvPr/>
          </p:nvSpPr>
          <p:spPr bwMode="auto">
            <a:xfrm flipV="1">
              <a:off x="6184900" y="2035175"/>
              <a:ext cx="493713" cy="811213"/>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14">
              <a:extLst>
                <a:ext uri="{FF2B5EF4-FFF2-40B4-BE49-F238E27FC236}">
                  <a16:creationId xmlns:a16="http://schemas.microsoft.com/office/drawing/2014/main" id="{D3F1A591-8159-4C51-60C8-C7E64216EFA2}"/>
                </a:ext>
              </a:extLst>
            </p:cNvPr>
            <p:cNvSpPr>
              <a:spLocks noChangeShapeType="1"/>
            </p:cNvSpPr>
            <p:nvPr/>
          </p:nvSpPr>
          <p:spPr bwMode="auto">
            <a:xfrm>
              <a:off x="6408738" y="2439988"/>
              <a:ext cx="1125537" cy="765175"/>
            </a:xfrm>
            <a:prstGeom prst="line">
              <a:avLst/>
            </a:prstGeom>
            <a:noFill/>
            <a:ln w="38100">
              <a:solidFill>
                <a:srgbClr val="FF0000"/>
              </a:solidFill>
              <a:round/>
              <a:headEnd/>
              <a:tailEnd type="triangle" w="lg" len="lg"/>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15">
              <a:extLst>
                <a:ext uri="{FF2B5EF4-FFF2-40B4-BE49-F238E27FC236}">
                  <a16:creationId xmlns:a16="http://schemas.microsoft.com/office/drawing/2014/main" id="{B00AE42D-45FA-E95D-4724-06FE45C1985E}"/>
                </a:ext>
              </a:extLst>
            </p:cNvPr>
            <p:cNvSpPr>
              <a:spLocks noChangeShapeType="1"/>
            </p:cNvSpPr>
            <p:nvPr/>
          </p:nvSpPr>
          <p:spPr bwMode="auto">
            <a:xfrm>
              <a:off x="5327650" y="1719263"/>
              <a:ext cx="1127125" cy="766762"/>
            </a:xfrm>
            <a:prstGeom prst="line">
              <a:avLst/>
            </a:prstGeom>
            <a:noFill/>
            <a:ln w="38100">
              <a:solidFill>
                <a:srgbClr val="FF0000"/>
              </a:solidFill>
              <a:round/>
              <a:headEnd type="triangle" w="lg" len="lg"/>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sp>
        <p:nvSpPr>
          <p:cNvPr id="57" name="テキスト ボックス 56">
            <a:extLst>
              <a:ext uri="{FF2B5EF4-FFF2-40B4-BE49-F238E27FC236}">
                <a16:creationId xmlns:a16="http://schemas.microsoft.com/office/drawing/2014/main" id="{80CA3721-04F9-C61D-E5EE-6C3DD2D0CB88}"/>
              </a:ext>
            </a:extLst>
          </p:cNvPr>
          <p:cNvSpPr txBox="1"/>
          <p:nvPr/>
        </p:nvSpPr>
        <p:spPr>
          <a:xfrm>
            <a:off x="467544" y="4221088"/>
            <a:ext cx="3775393" cy="954107"/>
          </a:xfrm>
          <a:prstGeom prst="rect">
            <a:avLst/>
          </a:prstGeom>
          <a:noFill/>
        </p:spPr>
        <p:txBody>
          <a:bodyPr wrap="none" rtlCol="0">
            <a:spAutoFit/>
          </a:bodyPr>
          <a:lstStyle/>
          <a:p>
            <a:r>
              <a:rPr kumimoji="1" lang="ja-JP" altLang="en-US" sz="2800"/>
              <a:t>物体にかかる力を計算</a:t>
            </a:r>
            <a:endParaRPr kumimoji="1" lang="en-US" altLang="ja-JP" sz="2800"/>
          </a:p>
          <a:p>
            <a:r>
              <a:rPr kumimoji="1" lang="ja-JP" altLang="en-US" sz="2800"/>
              <a:t>→ラグランジュ描像</a:t>
            </a:r>
            <a:endParaRPr kumimoji="1" lang="en-US" altLang="ja-JP" sz="2800"/>
          </a:p>
        </p:txBody>
      </p:sp>
      <p:sp>
        <p:nvSpPr>
          <p:cNvPr id="58" name="テキスト ボックス 57">
            <a:extLst>
              <a:ext uri="{FF2B5EF4-FFF2-40B4-BE49-F238E27FC236}">
                <a16:creationId xmlns:a16="http://schemas.microsoft.com/office/drawing/2014/main" id="{5F9149F3-CDF8-C0D7-CB58-7575A6E39F9B}"/>
              </a:ext>
            </a:extLst>
          </p:cNvPr>
          <p:cNvSpPr txBox="1"/>
          <p:nvPr/>
        </p:nvSpPr>
        <p:spPr>
          <a:xfrm>
            <a:off x="395536" y="1268760"/>
            <a:ext cx="3775393" cy="523220"/>
          </a:xfrm>
          <a:prstGeom prst="rect">
            <a:avLst/>
          </a:prstGeom>
          <a:noFill/>
        </p:spPr>
        <p:txBody>
          <a:bodyPr wrap="none" rtlCol="0">
            <a:spAutoFit/>
          </a:bodyPr>
          <a:lstStyle/>
          <a:p>
            <a:r>
              <a:rPr kumimoji="1" lang="ja-JP" altLang="en-US" sz="2800"/>
              <a:t>分子シミュレーション</a:t>
            </a:r>
          </a:p>
        </p:txBody>
      </p:sp>
      <p:sp>
        <p:nvSpPr>
          <p:cNvPr id="59" name="テキスト ボックス 58">
            <a:extLst>
              <a:ext uri="{FF2B5EF4-FFF2-40B4-BE49-F238E27FC236}">
                <a16:creationId xmlns:a16="http://schemas.microsoft.com/office/drawing/2014/main" id="{9F58931F-886E-2DAD-AE00-8A44DB0CE740}"/>
              </a:ext>
            </a:extLst>
          </p:cNvPr>
          <p:cNvSpPr txBox="1"/>
          <p:nvPr/>
        </p:nvSpPr>
        <p:spPr>
          <a:xfrm>
            <a:off x="5004048" y="1268760"/>
            <a:ext cx="3775393" cy="523220"/>
          </a:xfrm>
          <a:prstGeom prst="rect">
            <a:avLst/>
          </a:prstGeom>
          <a:noFill/>
        </p:spPr>
        <p:txBody>
          <a:bodyPr wrap="none" rtlCol="0">
            <a:spAutoFit/>
          </a:bodyPr>
          <a:lstStyle/>
          <a:p>
            <a:r>
              <a:rPr lang="ja-JP" altLang="en-US" sz="2800"/>
              <a:t>格子シミュレーション</a:t>
            </a:r>
            <a:endParaRPr kumimoji="1" lang="ja-JP" altLang="en-US" sz="2800"/>
          </a:p>
        </p:txBody>
      </p:sp>
      <p:sp>
        <p:nvSpPr>
          <p:cNvPr id="60" name="テキスト ボックス 59">
            <a:extLst>
              <a:ext uri="{FF2B5EF4-FFF2-40B4-BE49-F238E27FC236}">
                <a16:creationId xmlns:a16="http://schemas.microsoft.com/office/drawing/2014/main" id="{0084FCC0-69AC-2A10-1744-0ECF2DBF7A95}"/>
              </a:ext>
            </a:extLst>
          </p:cNvPr>
          <p:cNvSpPr txBox="1"/>
          <p:nvPr/>
        </p:nvSpPr>
        <p:spPr>
          <a:xfrm>
            <a:off x="4932040" y="4221088"/>
            <a:ext cx="3775393" cy="954107"/>
          </a:xfrm>
          <a:prstGeom prst="rect">
            <a:avLst/>
          </a:prstGeom>
          <a:noFill/>
        </p:spPr>
        <p:txBody>
          <a:bodyPr wrap="none" rtlCol="0">
            <a:spAutoFit/>
          </a:bodyPr>
          <a:lstStyle/>
          <a:p>
            <a:r>
              <a:rPr kumimoji="1" lang="ja-JP" altLang="en-US" sz="2800"/>
              <a:t>固定された空間で計算</a:t>
            </a:r>
            <a:endParaRPr kumimoji="1" lang="en-US" altLang="ja-JP" sz="2800"/>
          </a:p>
          <a:p>
            <a:r>
              <a:rPr kumimoji="1" lang="ja-JP" altLang="en-US" sz="2800"/>
              <a:t>→オイラー描像</a:t>
            </a:r>
            <a:endParaRPr kumimoji="1" lang="en-US" altLang="ja-JP" sz="2800"/>
          </a:p>
        </p:txBody>
      </p:sp>
      <p:sp>
        <p:nvSpPr>
          <p:cNvPr id="61" name="テキスト ボックス 60">
            <a:extLst>
              <a:ext uri="{FF2B5EF4-FFF2-40B4-BE49-F238E27FC236}">
                <a16:creationId xmlns:a16="http://schemas.microsoft.com/office/drawing/2014/main" id="{7BAA64D7-EB7E-A3BE-9D30-5EA071A99D4E}"/>
              </a:ext>
            </a:extLst>
          </p:cNvPr>
          <p:cNvSpPr txBox="1"/>
          <p:nvPr/>
        </p:nvSpPr>
        <p:spPr>
          <a:xfrm>
            <a:off x="539552" y="5445224"/>
            <a:ext cx="3570208" cy="461665"/>
          </a:xfrm>
          <a:prstGeom prst="rect">
            <a:avLst/>
          </a:prstGeom>
          <a:noFill/>
        </p:spPr>
        <p:txBody>
          <a:bodyPr wrap="none" rtlCol="0">
            <a:spAutoFit/>
          </a:bodyPr>
          <a:lstStyle/>
          <a:p>
            <a:r>
              <a:rPr kumimoji="1" lang="ja-JP" altLang="en-US" sz="2400"/>
              <a:t>ニュートンの運動方程式</a:t>
            </a:r>
            <a:endParaRPr kumimoji="1" lang="en-US" altLang="ja-JP" sz="2400"/>
          </a:p>
        </p:txBody>
      </p:sp>
      <p:sp>
        <p:nvSpPr>
          <p:cNvPr id="62" name="テキスト ボックス 61">
            <a:extLst>
              <a:ext uri="{FF2B5EF4-FFF2-40B4-BE49-F238E27FC236}">
                <a16:creationId xmlns:a16="http://schemas.microsoft.com/office/drawing/2014/main" id="{ECBD4807-BEC6-1056-34EB-273435DE2A50}"/>
              </a:ext>
            </a:extLst>
          </p:cNvPr>
          <p:cNvSpPr txBox="1"/>
          <p:nvPr/>
        </p:nvSpPr>
        <p:spPr>
          <a:xfrm>
            <a:off x="4788024" y="5445224"/>
            <a:ext cx="4185761" cy="461665"/>
          </a:xfrm>
          <a:prstGeom prst="rect">
            <a:avLst/>
          </a:prstGeom>
          <a:noFill/>
        </p:spPr>
        <p:txBody>
          <a:bodyPr wrap="none" rtlCol="0">
            <a:spAutoFit/>
          </a:bodyPr>
          <a:lstStyle/>
          <a:p>
            <a:r>
              <a:rPr kumimoji="1" lang="ja-JP" altLang="en-US" sz="2400"/>
              <a:t>ナビエ・ストークス方程式等</a:t>
            </a:r>
            <a:endParaRPr kumimoji="1" lang="en-US" altLang="ja-JP" sz="2400"/>
          </a:p>
        </p:txBody>
      </p:sp>
    </p:spTree>
    <p:extLst>
      <p:ext uri="{BB962C8B-B14F-4D97-AF65-F5344CB8AC3E}">
        <p14:creationId xmlns:p14="http://schemas.microsoft.com/office/powerpoint/2010/main" val="20570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01E371-5FCA-5B10-573D-1140E2C6F84F}"/>
              </a:ext>
            </a:extLst>
          </p:cNvPr>
          <p:cNvSpPr>
            <a:spLocks noGrp="1"/>
          </p:cNvSpPr>
          <p:nvPr>
            <p:ph type="body" sz="quarter" idx="10"/>
          </p:nvPr>
        </p:nvSpPr>
        <p:spPr/>
        <p:txBody>
          <a:bodyPr/>
          <a:lstStyle/>
          <a:p>
            <a:r>
              <a:rPr kumimoji="1" lang="ja-JP" altLang="en-US"/>
              <a:t>粒子法と分子動力学法</a:t>
            </a:r>
          </a:p>
        </p:txBody>
      </p:sp>
      <p:sp>
        <p:nvSpPr>
          <p:cNvPr id="3" name="テキスト ボックス 2">
            <a:extLst>
              <a:ext uri="{FF2B5EF4-FFF2-40B4-BE49-F238E27FC236}">
                <a16:creationId xmlns:a16="http://schemas.microsoft.com/office/drawing/2014/main" id="{FA72F9CE-D0AF-4E0B-1EF6-94B4D7EF07F2}"/>
              </a:ext>
            </a:extLst>
          </p:cNvPr>
          <p:cNvSpPr txBox="1"/>
          <p:nvPr/>
        </p:nvSpPr>
        <p:spPr>
          <a:xfrm>
            <a:off x="251520" y="3645024"/>
            <a:ext cx="1261884" cy="523220"/>
          </a:xfrm>
          <a:prstGeom prst="rect">
            <a:avLst/>
          </a:prstGeom>
          <a:noFill/>
        </p:spPr>
        <p:txBody>
          <a:bodyPr wrap="none" rtlCol="0">
            <a:spAutoFit/>
          </a:bodyPr>
          <a:lstStyle/>
          <a:p>
            <a:r>
              <a:rPr kumimoji="1" lang="ja-JP" altLang="en-US" sz="2800">
                <a:solidFill>
                  <a:srgbClr val="011893"/>
                </a:solidFill>
              </a:rPr>
              <a:t>粒子法</a:t>
            </a:r>
          </a:p>
        </p:txBody>
      </p:sp>
      <p:grpSp>
        <p:nvGrpSpPr>
          <p:cNvPr id="4" name="Group 26">
            <a:extLst>
              <a:ext uri="{FF2B5EF4-FFF2-40B4-BE49-F238E27FC236}">
                <a16:creationId xmlns:a16="http://schemas.microsoft.com/office/drawing/2014/main" id="{DB8C2452-145B-9BC1-276E-8CCBECA437BE}"/>
              </a:ext>
            </a:extLst>
          </p:cNvPr>
          <p:cNvGrpSpPr>
            <a:grpSpLocks/>
          </p:cNvGrpSpPr>
          <p:nvPr/>
        </p:nvGrpSpPr>
        <p:grpSpPr bwMode="auto">
          <a:xfrm>
            <a:off x="611560" y="1700808"/>
            <a:ext cx="2592288" cy="1749128"/>
            <a:chOff x="612" y="799"/>
            <a:chExt cx="4082" cy="2759"/>
          </a:xfrm>
        </p:grpSpPr>
        <p:sp>
          <p:nvSpPr>
            <p:cNvPr id="5" name="Rectangle 27">
              <a:extLst>
                <a:ext uri="{FF2B5EF4-FFF2-40B4-BE49-F238E27FC236}">
                  <a16:creationId xmlns:a16="http://schemas.microsoft.com/office/drawing/2014/main" id="{CADFE134-6080-72DE-7A17-E1D48A6F282E}"/>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6" name="Line 28">
              <a:extLst>
                <a:ext uri="{FF2B5EF4-FFF2-40B4-BE49-F238E27FC236}">
                  <a16:creationId xmlns:a16="http://schemas.microsoft.com/office/drawing/2014/main" id="{F1FDC867-B622-2CBC-C48C-7CC59E452B73}"/>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7" name="Line 29">
              <a:extLst>
                <a:ext uri="{FF2B5EF4-FFF2-40B4-BE49-F238E27FC236}">
                  <a16:creationId xmlns:a16="http://schemas.microsoft.com/office/drawing/2014/main" id="{8089F569-D7EB-A0A7-D8D4-EC9E4FB2A6BA}"/>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8" name="Line 30">
              <a:extLst>
                <a:ext uri="{FF2B5EF4-FFF2-40B4-BE49-F238E27FC236}">
                  <a16:creationId xmlns:a16="http://schemas.microsoft.com/office/drawing/2014/main" id="{8D89332A-7CD0-DD04-CDC6-2CA364CE2E72}"/>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9" name="Line 31">
              <a:extLst>
                <a:ext uri="{FF2B5EF4-FFF2-40B4-BE49-F238E27FC236}">
                  <a16:creationId xmlns:a16="http://schemas.microsoft.com/office/drawing/2014/main" id="{F5606B3E-6A12-1E7A-65B1-5DA0069C8676}"/>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0" name="Line 32">
              <a:extLst>
                <a:ext uri="{FF2B5EF4-FFF2-40B4-BE49-F238E27FC236}">
                  <a16:creationId xmlns:a16="http://schemas.microsoft.com/office/drawing/2014/main" id="{9ACEE080-CB54-D1C1-4E3D-25D9581E583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1" name="Line 33">
              <a:extLst>
                <a:ext uri="{FF2B5EF4-FFF2-40B4-BE49-F238E27FC236}">
                  <a16:creationId xmlns:a16="http://schemas.microsoft.com/office/drawing/2014/main" id="{42FEFA23-690A-0F92-6B75-B36ACE6033FD}"/>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2" name="Line 34">
              <a:extLst>
                <a:ext uri="{FF2B5EF4-FFF2-40B4-BE49-F238E27FC236}">
                  <a16:creationId xmlns:a16="http://schemas.microsoft.com/office/drawing/2014/main" id="{1B57E7D9-E383-A7E5-D480-4C4D066AFB06}"/>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3" name="Line 35">
              <a:extLst>
                <a:ext uri="{FF2B5EF4-FFF2-40B4-BE49-F238E27FC236}">
                  <a16:creationId xmlns:a16="http://schemas.microsoft.com/office/drawing/2014/main" id="{D24FFEEF-49DE-9D60-75D1-92F4B547DC45}"/>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4" name="Line 36">
              <a:extLst>
                <a:ext uri="{FF2B5EF4-FFF2-40B4-BE49-F238E27FC236}">
                  <a16:creationId xmlns:a16="http://schemas.microsoft.com/office/drawing/2014/main" id="{3D0E5F5B-5F5E-51EE-2E8F-392F5B016379}"/>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Line 37">
              <a:extLst>
                <a:ext uri="{FF2B5EF4-FFF2-40B4-BE49-F238E27FC236}">
                  <a16:creationId xmlns:a16="http://schemas.microsoft.com/office/drawing/2014/main" id="{5DD8EAC9-EF69-3A15-9955-19903A5A4E06}"/>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38">
              <a:extLst>
                <a:ext uri="{FF2B5EF4-FFF2-40B4-BE49-F238E27FC236}">
                  <a16:creationId xmlns:a16="http://schemas.microsoft.com/office/drawing/2014/main" id="{5CE98C0F-C436-B96B-0526-1D6770D4DB7E}"/>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39">
              <a:extLst>
                <a:ext uri="{FF2B5EF4-FFF2-40B4-BE49-F238E27FC236}">
                  <a16:creationId xmlns:a16="http://schemas.microsoft.com/office/drawing/2014/main" id="{DB0C76A4-FC17-D8E4-5E09-582E50A43804}"/>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40">
              <a:extLst>
                <a:ext uri="{FF2B5EF4-FFF2-40B4-BE49-F238E27FC236}">
                  <a16:creationId xmlns:a16="http://schemas.microsoft.com/office/drawing/2014/main" id="{B87E7656-4228-DD15-20A3-5D23DDE3C1E4}"/>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9" name="Oval 41">
              <a:extLst>
                <a:ext uri="{FF2B5EF4-FFF2-40B4-BE49-F238E27FC236}">
                  <a16:creationId xmlns:a16="http://schemas.microsoft.com/office/drawing/2014/main" id="{25A95A72-DD30-1C7F-5CFB-CD0EED9C2BCA}"/>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Freeform 42">
              <a:extLst>
                <a:ext uri="{FF2B5EF4-FFF2-40B4-BE49-F238E27FC236}">
                  <a16:creationId xmlns:a16="http://schemas.microsoft.com/office/drawing/2014/main" id="{F73AD268-9A19-A86B-A100-0B981D0CCA01}"/>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Freeform 43">
              <a:extLst>
                <a:ext uri="{FF2B5EF4-FFF2-40B4-BE49-F238E27FC236}">
                  <a16:creationId xmlns:a16="http://schemas.microsoft.com/office/drawing/2014/main" id="{E68F7D57-CD74-BF35-DB9C-5FD1018589B7}"/>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39" name="グループ化 38">
            <a:extLst>
              <a:ext uri="{FF2B5EF4-FFF2-40B4-BE49-F238E27FC236}">
                <a16:creationId xmlns:a16="http://schemas.microsoft.com/office/drawing/2014/main" id="{8C9BDD79-C9FC-5165-08D0-F4DDDC16C9F7}"/>
              </a:ext>
            </a:extLst>
          </p:cNvPr>
          <p:cNvGrpSpPr/>
          <p:nvPr/>
        </p:nvGrpSpPr>
        <p:grpSpPr>
          <a:xfrm>
            <a:off x="611560" y="4293096"/>
            <a:ext cx="2592288" cy="1728192"/>
            <a:chOff x="755576" y="4581128"/>
            <a:chExt cx="2592288" cy="1728192"/>
          </a:xfrm>
        </p:grpSpPr>
        <p:sp>
          <p:nvSpPr>
            <p:cNvPr id="22" name="楕円 21">
              <a:extLst>
                <a:ext uri="{FF2B5EF4-FFF2-40B4-BE49-F238E27FC236}">
                  <a16:creationId xmlns:a16="http://schemas.microsoft.com/office/drawing/2014/main" id="{6E0039CC-148C-08D3-7F23-BCA5F837167D}"/>
                </a:ext>
              </a:extLst>
            </p:cNvPr>
            <p:cNvSpPr/>
            <p:nvPr/>
          </p:nvSpPr>
          <p:spPr>
            <a:xfrm>
              <a:off x="971600" y="4941168"/>
              <a:ext cx="864096" cy="86409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47885AF-7DCB-6E73-FCFA-8371F5009262}"/>
                </a:ext>
              </a:extLst>
            </p:cNvPr>
            <p:cNvSpPr/>
            <p:nvPr/>
          </p:nvSpPr>
          <p:spPr>
            <a:xfrm>
              <a:off x="1691680"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15750E3-C4E9-8BE4-EC86-1784440DA235}"/>
                </a:ext>
              </a:extLst>
            </p:cNvPr>
            <p:cNvSpPr/>
            <p:nvPr/>
          </p:nvSpPr>
          <p:spPr>
            <a:xfrm>
              <a:off x="2267744"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9503FF-06F9-C46E-6DE6-4C6DB815C1B0}"/>
                </a:ext>
              </a:extLst>
            </p:cNvPr>
            <p:cNvSpPr/>
            <p:nvPr/>
          </p:nvSpPr>
          <p:spPr>
            <a:xfrm>
              <a:off x="2483768"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910A05F0-F91C-E4EC-C816-7385029B308B}"/>
                </a:ext>
              </a:extLst>
            </p:cNvPr>
            <p:cNvSpPr/>
            <p:nvPr/>
          </p:nvSpPr>
          <p:spPr>
            <a:xfrm>
              <a:off x="2699792"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56AB7102-CF3C-F357-F141-155FE0F47E7F}"/>
                </a:ext>
              </a:extLst>
            </p:cNvPr>
            <p:cNvSpPr/>
            <p:nvPr/>
          </p:nvSpPr>
          <p:spPr>
            <a:xfrm>
              <a:off x="2195736"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E02B306-11A6-AF2E-882E-8E4B920A49DF}"/>
                </a:ext>
              </a:extLst>
            </p:cNvPr>
            <p:cNvSpPr/>
            <p:nvPr/>
          </p:nvSpPr>
          <p:spPr>
            <a:xfrm>
              <a:off x="2267744" y="580526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D75B326-7CB0-7588-F8EE-C37507FDD1F3}"/>
                </a:ext>
              </a:extLst>
            </p:cNvPr>
            <p:cNvSpPr/>
            <p:nvPr/>
          </p:nvSpPr>
          <p:spPr>
            <a:xfrm>
              <a:off x="1547664" y="602128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CF9433CD-62A0-EB67-2492-C70C24D3747C}"/>
                </a:ext>
              </a:extLst>
            </p:cNvPr>
            <p:cNvSpPr/>
            <p:nvPr/>
          </p:nvSpPr>
          <p:spPr>
            <a:xfrm>
              <a:off x="2843808" y="5517232"/>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047973C6-B0E9-CBE8-843D-BDEA61562584}"/>
                </a:ext>
              </a:extLst>
            </p:cNvPr>
            <p:cNvSpPr/>
            <p:nvPr/>
          </p:nvSpPr>
          <p:spPr>
            <a:xfrm>
              <a:off x="3131840"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ADC0609-4E62-F324-A864-A4DDF690F16A}"/>
                </a:ext>
              </a:extLst>
            </p:cNvPr>
            <p:cNvSpPr/>
            <p:nvPr/>
          </p:nvSpPr>
          <p:spPr>
            <a:xfrm>
              <a:off x="2843808" y="522920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A323C424-8C5D-C1C2-3A30-122EA972494F}"/>
                </a:ext>
              </a:extLst>
            </p:cNvPr>
            <p:cNvSpPr/>
            <p:nvPr/>
          </p:nvSpPr>
          <p:spPr>
            <a:xfrm>
              <a:off x="1979712" y="508518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6F179CBA-D505-CDA7-73A3-DBB7F2C46A65}"/>
                </a:ext>
              </a:extLst>
            </p:cNvPr>
            <p:cNvSpPr/>
            <p:nvPr/>
          </p:nvSpPr>
          <p:spPr>
            <a:xfrm>
              <a:off x="755576" y="4581128"/>
              <a:ext cx="2592288"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65998F4B-9411-7B02-5ADA-250EB2DE3CFC}"/>
              </a:ext>
            </a:extLst>
          </p:cNvPr>
          <p:cNvSpPr txBox="1"/>
          <p:nvPr/>
        </p:nvSpPr>
        <p:spPr>
          <a:xfrm>
            <a:off x="107504" y="980728"/>
            <a:ext cx="1261884" cy="523220"/>
          </a:xfrm>
          <a:prstGeom prst="rect">
            <a:avLst/>
          </a:prstGeom>
          <a:noFill/>
        </p:spPr>
        <p:txBody>
          <a:bodyPr wrap="none" rtlCol="0">
            <a:spAutoFit/>
          </a:bodyPr>
          <a:lstStyle/>
          <a:p>
            <a:r>
              <a:rPr kumimoji="1" lang="ja-JP" altLang="en-US" sz="2800">
                <a:solidFill>
                  <a:srgbClr val="011893"/>
                </a:solidFill>
              </a:rPr>
              <a:t>格子法</a:t>
            </a:r>
          </a:p>
        </p:txBody>
      </p:sp>
      <p:sp>
        <p:nvSpPr>
          <p:cNvPr id="37" name="テキスト ボックス 36">
            <a:extLst>
              <a:ext uri="{FF2B5EF4-FFF2-40B4-BE49-F238E27FC236}">
                <a16:creationId xmlns:a16="http://schemas.microsoft.com/office/drawing/2014/main" id="{A410CFA2-A9CB-09A5-02E2-4F8C03CD6A82}"/>
              </a:ext>
            </a:extLst>
          </p:cNvPr>
          <p:cNvSpPr txBox="1"/>
          <p:nvPr/>
        </p:nvSpPr>
        <p:spPr>
          <a:xfrm>
            <a:off x="3368268" y="1700808"/>
            <a:ext cx="5164172" cy="954107"/>
          </a:xfrm>
          <a:prstGeom prst="rect">
            <a:avLst/>
          </a:prstGeom>
          <a:noFill/>
        </p:spPr>
        <p:txBody>
          <a:bodyPr wrap="square" rtlCol="0">
            <a:spAutoFit/>
          </a:bodyPr>
          <a:lstStyle/>
          <a:p>
            <a:r>
              <a:rPr lang="ja-JP" altLang="en-US" sz="2800"/>
              <a:t>支配</a:t>
            </a:r>
            <a:r>
              <a:rPr kumimoji="1" lang="ja-JP" altLang="en-US" sz="2800"/>
              <a:t>方程式を</a:t>
            </a:r>
            <a:r>
              <a:rPr lang="ja-JP" altLang="en-US" sz="2800">
                <a:solidFill>
                  <a:srgbClr val="FF0000"/>
                </a:solidFill>
              </a:rPr>
              <a:t>固定した格子上</a:t>
            </a:r>
            <a:r>
              <a:rPr lang="ja-JP" altLang="en-US" sz="2800"/>
              <a:t>で離散化して解く</a:t>
            </a:r>
            <a:endParaRPr kumimoji="1" lang="ja-JP" altLang="en-US" sz="2800"/>
          </a:p>
        </p:txBody>
      </p:sp>
      <p:sp>
        <p:nvSpPr>
          <p:cNvPr id="38" name="テキスト ボックス 37">
            <a:extLst>
              <a:ext uri="{FF2B5EF4-FFF2-40B4-BE49-F238E27FC236}">
                <a16:creationId xmlns:a16="http://schemas.microsoft.com/office/drawing/2014/main" id="{4660FABF-7F1D-D91C-3E2B-01E0FFA42A95}"/>
              </a:ext>
            </a:extLst>
          </p:cNvPr>
          <p:cNvSpPr txBox="1"/>
          <p:nvPr/>
        </p:nvSpPr>
        <p:spPr>
          <a:xfrm>
            <a:off x="3347864" y="4221088"/>
            <a:ext cx="5688632" cy="954107"/>
          </a:xfrm>
          <a:prstGeom prst="rect">
            <a:avLst/>
          </a:prstGeom>
          <a:noFill/>
        </p:spPr>
        <p:txBody>
          <a:bodyPr wrap="square" rtlCol="0">
            <a:spAutoFit/>
          </a:bodyPr>
          <a:lstStyle/>
          <a:p>
            <a:r>
              <a:rPr kumimoji="1" lang="ja-JP" altLang="en-US" sz="2800"/>
              <a:t>支配方程式を</a:t>
            </a:r>
            <a:r>
              <a:rPr lang="ja-JP" altLang="en-US" sz="2800">
                <a:solidFill>
                  <a:srgbClr val="FF0000"/>
                </a:solidFill>
              </a:rPr>
              <a:t>流れに沿って動く参照点上</a:t>
            </a:r>
            <a:r>
              <a:rPr lang="ja-JP" altLang="en-US" sz="2800"/>
              <a:t>で離散化して解く</a:t>
            </a:r>
            <a:endParaRPr kumimoji="1" lang="ja-JP" altLang="en-US" sz="2800"/>
          </a:p>
        </p:txBody>
      </p:sp>
      <p:sp>
        <p:nvSpPr>
          <p:cNvPr id="40" name="テキスト ボックス 39">
            <a:extLst>
              <a:ext uri="{FF2B5EF4-FFF2-40B4-BE49-F238E27FC236}">
                <a16:creationId xmlns:a16="http://schemas.microsoft.com/office/drawing/2014/main" id="{5A5C8BE6-E0BA-C1B2-EE6B-849DA7F316AA}"/>
              </a:ext>
            </a:extLst>
          </p:cNvPr>
          <p:cNvSpPr txBox="1"/>
          <p:nvPr/>
        </p:nvSpPr>
        <p:spPr>
          <a:xfrm>
            <a:off x="3419872" y="5373216"/>
            <a:ext cx="4887877" cy="707886"/>
          </a:xfrm>
          <a:prstGeom prst="rect">
            <a:avLst/>
          </a:prstGeom>
          <a:noFill/>
        </p:spPr>
        <p:txBody>
          <a:bodyPr wrap="none" rtlCol="0">
            <a:spAutoFit/>
          </a:bodyPr>
          <a:lstStyle/>
          <a:p>
            <a:r>
              <a:rPr kumimoji="1" lang="en-US" altLang="ja-JP" sz="2000"/>
              <a:t>SPH (Smoothed Particle Hydrodynamics)</a:t>
            </a:r>
          </a:p>
          <a:p>
            <a:r>
              <a:rPr lang="en-US" altLang="ja-JP" sz="2000"/>
              <a:t>MPS (Moving Particle Semi-implicit)</a:t>
            </a:r>
            <a:endParaRPr kumimoji="1" lang="en-US" altLang="ja-JP" sz="2000"/>
          </a:p>
        </p:txBody>
      </p:sp>
      <p:sp>
        <p:nvSpPr>
          <p:cNvPr id="41" name="テキスト ボックス 40">
            <a:extLst>
              <a:ext uri="{FF2B5EF4-FFF2-40B4-BE49-F238E27FC236}">
                <a16:creationId xmlns:a16="http://schemas.microsoft.com/office/drawing/2014/main" id="{25CBFAE2-9914-C32A-013D-7BA1D4B2BA2D}"/>
              </a:ext>
            </a:extLst>
          </p:cNvPr>
          <p:cNvSpPr txBox="1"/>
          <p:nvPr/>
        </p:nvSpPr>
        <p:spPr>
          <a:xfrm>
            <a:off x="395536" y="6237312"/>
            <a:ext cx="8084264" cy="523220"/>
          </a:xfrm>
          <a:prstGeom prst="rect">
            <a:avLst/>
          </a:prstGeom>
          <a:noFill/>
        </p:spPr>
        <p:txBody>
          <a:bodyPr wrap="none" rtlCol="0">
            <a:spAutoFit/>
          </a:bodyPr>
          <a:lstStyle/>
          <a:p>
            <a:r>
              <a:rPr lang="ja-JP" altLang="en-US" sz="2800"/>
              <a:t>粒子法と分子動力学法は扱う支配方程式が異なる</a:t>
            </a:r>
            <a:endParaRPr kumimoji="1" lang="ja-JP" altLang="en-US" sz="2800"/>
          </a:p>
        </p:txBody>
      </p:sp>
    </p:spTree>
    <p:extLst>
      <p:ext uri="{BB962C8B-B14F-4D97-AF65-F5344CB8AC3E}">
        <p14:creationId xmlns:p14="http://schemas.microsoft.com/office/powerpoint/2010/main" val="172679723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8791</TotalTime>
  <Words>713</Words>
  <Application>Microsoft Office PowerPoint</Application>
  <PresentationFormat>画面に合わせる (4:3)</PresentationFormat>
  <Paragraphs>113</Paragraphs>
  <Slides>14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1069</cp:revision>
  <dcterms:created xsi:type="dcterms:W3CDTF">2019-01-02T05:23:01Z</dcterms:created>
  <dcterms:modified xsi:type="dcterms:W3CDTF">2022-05-15T15:47:06Z</dcterms:modified>
</cp:coreProperties>
</file>