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8"/>
  </p:notesMasterIdLst>
  <p:sldIdLst>
    <p:sldId id="256" r:id="rId2"/>
    <p:sldId id="308" r:id="rId3"/>
    <p:sldId id="309" r:id="rId4"/>
    <p:sldId id="310" r:id="rId5"/>
    <p:sldId id="311" r:id="rId6"/>
    <p:sldId id="312" r:id="rId7"/>
    <p:sldId id="313" r:id="rId8"/>
    <p:sldId id="314" r:id="rId9"/>
    <p:sldId id="315" r:id="rId10"/>
    <p:sldId id="316" r:id="rId11"/>
    <p:sldId id="317" r:id="rId12"/>
    <p:sldId id="318" r:id="rId13"/>
    <p:sldId id="319" r:id="rId14"/>
    <p:sldId id="322" r:id="rId15"/>
    <p:sldId id="320" r:id="rId16"/>
    <p:sldId id="321" r:id="rId17"/>
    <p:sldId id="323" r:id="rId18"/>
    <p:sldId id="324" r:id="rId19"/>
    <p:sldId id="325" r:id="rId20"/>
    <p:sldId id="326" r:id="rId21"/>
    <p:sldId id="327" r:id="rId22"/>
    <p:sldId id="328" r:id="rId23"/>
    <p:sldId id="329" r:id="rId24"/>
    <p:sldId id="330" r:id="rId25"/>
    <p:sldId id="332" r:id="rId26"/>
    <p:sldId id="333" r:id="rId27"/>
    <p:sldId id="331" r:id="rId28"/>
    <p:sldId id="293" r:id="rId29"/>
    <p:sldId id="288" r:id="rId30"/>
    <p:sldId id="334" r:id="rId31"/>
    <p:sldId id="289" r:id="rId32"/>
    <p:sldId id="268" r:id="rId33"/>
    <p:sldId id="290" r:id="rId34"/>
    <p:sldId id="291" r:id="rId35"/>
    <p:sldId id="292" r:id="rId36"/>
    <p:sldId id="294" r:id="rId37"/>
    <p:sldId id="295" r:id="rId38"/>
    <p:sldId id="270" r:id="rId39"/>
    <p:sldId id="296" r:id="rId40"/>
    <p:sldId id="335" r:id="rId41"/>
    <p:sldId id="272" r:id="rId42"/>
    <p:sldId id="297" r:id="rId43"/>
    <p:sldId id="298" r:id="rId44"/>
    <p:sldId id="299" r:id="rId45"/>
    <p:sldId id="336" r:id="rId46"/>
    <p:sldId id="300" r:id="rId47"/>
    <p:sldId id="301" r:id="rId48"/>
    <p:sldId id="337" r:id="rId49"/>
    <p:sldId id="302" r:id="rId50"/>
    <p:sldId id="303" r:id="rId51"/>
    <p:sldId id="304" r:id="rId52"/>
    <p:sldId id="305" r:id="rId53"/>
    <p:sldId id="306" r:id="rId54"/>
    <p:sldId id="338" r:id="rId55"/>
    <p:sldId id="307" r:id="rId56"/>
    <p:sldId id="284" r:id="rId5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6" autoAdjust="0"/>
    <p:restoredTop sz="93447" autoAdjust="0"/>
  </p:normalViewPr>
  <p:slideViewPr>
    <p:cSldViewPr>
      <p:cViewPr varScale="1">
        <p:scale>
          <a:sx n="91" d="100"/>
          <a:sy n="91" d="100"/>
        </p:scale>
        <p:origin x="133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2024/4/22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18</a:t>
            </a:fld>
            <a:endParaRPr kumimoji="1" lang="ja-JP" altLang="en-US"/>
          </a:p>
        </p:txBody>
      </p:sp>
    </p:spTree>
    <p:extLst>
      <p:ext uri="{BB962C8B-B14F-4D97-AF65-F5344CB8AC3E}">
        <p14:creationId xmlns:p14="http://schemas.microsoft.com/office/powerpoint/2010/main" val="281105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25</a:t>
            </a:fld>
            <a:endParaRPr kumimoji="1" lang="ja-JP" altLang="en-US"/>
          </a:p>
        </p:txBody>
      </p:sp>
    </p:spTree>
    <p:extLst>
      <p:ext uri="{BB962C8B-B14F-4D97-AF65-F5344CB8AC3E}">
        <p14:creationId xmlns:p14="http://schemas.microsoft.com/office/powerpoint/2010/main" val="2419540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56</a:t>
            </a:fld>
            <a:endParaRPr kumimoji="1" lang="ja-JP" altLang="en-US"/>
          </a:p>
        </p:txBody>
      </p:sp>
    </p:spTree>
    <p:extLst>
      <p:ext uri="{BB962C8B-B14F-4D97-AF65-F5344CB8AC3E}">
        <p14:creationId xmlns:p14="http://schemas.microsoft.com/office/powerpoint/2010/main" val="336338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tiff"/><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4.png"/><Relationship Id="rId17" Type="http://schemas.openxmlformats.org/officeDocument/2006/relationships/image" Target="../media/image82.png"/><Relationship Id="rId25" Type="http://schemas.openxmlformats.org/officeDocument/2006/relationships/image" Target="../media/image90.png"/><Relationship Id="rId33" Type="http://schemas.openxmlformats.org/officeDocument/2006/relationships/image" Target="../media/image98.png"/><Relationship Id="rId2" Type="http://schemas.openxmlformats.org/officeDocument/2006/relationships/notesSlide" Target="../notesSlides/notesSlide2.xml"/><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4.png"/><Relationship Id="rId1" Type="http://schemas.openxmlformats.org/officeDocument/2006/relationships/slideLayout" Target="../slideLayouts/slideLayout1.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32" Type="http://schemas.openxmlformats.org/officeDocument/2006/relationships/image" Target="../media/image97.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88.png"/><Relationship Id="rId28" Type="http://schemas.openxmlformats.org/officeDocument/2006/relationships/image" Target="../media/image93.png"/><Relationship Id="rId10" Type="http://schemas.openxmlformats.org/officeDocument/2006/relationships/image" Target="../media/image75.png"/><Relationship Id="rId19" Type="http://schemas.openxmlformats.org/officeDocument/2006/relationships/image" Target="../media/image84.png"/><Relationship Id="rId31" Type="http://schemas.openxmlformats.org/officeDocument/2006/relationships/image" Target="../media/image96.png"/><Relationship Id="rId4" Type="http://schemas.openxmlformats.org/officeDocument/2006/relationships/image" Target="../media/image69.png"/><Relationship Id="rId9" Type="http://schemas.openxmlformats.org/officeDocument/2006/relationships/image" Target="../media/image67.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3.png"/></Relationships>
</file>

<file path=ppt/slides/_rels/slide2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80.png"/><Relationship Id="rId1" Type="http://schemas.openxmlformats.org/officeDocument/2006/relationships/slideLayout" Target="../slideLayouts/slideLayout1.xml"/><Relationship Id="rId5" Type="http://schemas.openxmlformats.org/officeDocument/2006/relationships/image" Target="../media/image101.png"/><Relationship Id="rId4" Type="http://schemas.openxmlformats.org/officeDocument/2006/relationships/image" Target="../media/image100.png"/></Relationships>
</file>

<file path=ppt/slides/_rels/slide2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xml"/><Relationship Id="rId4" Type="http://schemas.openxmlformats.org/officeDocument/2006/relationships/image" Target="../media/image10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0.png"/></Relationships>
</file>

<file path=ppt/slides/_rels/slide3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1.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05.png"/></Relationships>
</file>

<file path=ppt/slides/_rels/slide38.xml.rels><?xml version="1.0" encoding="UTF-8" standalone="yes"?>
<Relationships xmlns="http://schemas.openxmlformats.org/package/2006/relationships"><Relationship Id="rId7"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900.png"/><Relationship Id="rId4" Type="http://schemas.openxmlformats.org/officeDocument/2006/relationships/image" Target="../media/image800.png"/></Relationships>
</file>

<file path=ppt/slides/_rels/slide39.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13.png"/><Relationship Id="rId2" Type="http://schemas.openxmlformats.org/officeDocument/2006/relationships/image" Target="../media/image106.png"/><Relationship Id="rId1" Type="http://schemas.openxmlformats.org/officeDocument/2006/relationships/slideLayout" Target="../slideLayouts/slideLayout1.xml"/><Relationship Id="rId6" Type="http://schemas.openxmlformats.org/officeDocument/2006/relationships/image" Target="../media/image112.png"/><Relationship Id="rId5" Type="http://schemas.openxmlformats.org/officeDocument/2006/relationships/image" Target="../media/image109.png"/><Relationship Id="rId4" Type="http://schemas.openxmlformats.org/officeDocument/2006/relationships/image" Target="../media/image108.png"/></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4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xml"/><Relationship Id="rId4" Type="http://schemas.openxmlformats.org/officeDocument/2006/relationships/image" Target="../media/image116.png"/></Relationships>
</file>

<file path=ppt/slides/_rels/slide41.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image" Target="../media/image117.png"/><Relationship Id="rId1" Type="http://schemas.openxmlformats.org/officeDocument/2006/relationships/slideLayout" Target="../slideLayouts/slideLayout1.xml"/><Relationship Id="rId5" Type="http://schemas.openxmlformats.org/officeDocument/2006/relationships/image" Target="../media/image1140.png"/><Relationship Id="rId4" Type="http://schemas.openxmlformats.org/officeDocument/2006/relationships/image" Target="../media/image11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60.png"/><Relationship Id="rId2" Type="http://schemas.openxmlformats.org/officeDocument/2006/relationships/image" Target="../media/image1150.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0.png"/></Relationships>
</file>

<file path=ppt/slides/_rels/slide4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xml"/><Relationship Id="rId4" Type="http://schemas.openxmlformats.org/officeDocument/2006/relationships/image" Target="../media/image1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xml"/><Relationship Id="rId5" Type="http://schemas.openxmlformats.org/officeDocument/2006/relationships/image" Target="../media/image128.png"/><Relationship Id="rId4" Type="http://schemas.openxmlformats.org/officeDocument/2006/relationships/image" Target="../media/image4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490.png"/><Relationship Id="rId7" Type="http://schemas.openxmlformats.org/officeDocument/2006/relationships/image" Target="../media/image132.png"/><Relationship Id="rId2" Type="http://schemas.openxmlformats.org/officeDocument/2006/relationships/image" Target="../media/image129.png"/><Relationship Id="rId1" Type="http://schemas.openxmlformats.org/officeDocument/2006/relationships/slideLayout" Target="../slideLayouts/slideLayout1.xml"/><Relationship Id="rId6" Type="http://schemas.openxmlformats.org/officeDocument/2006/relationships/image" Target="../media/image131.png"/><Relationship Id="rId5" Type="http://schemas.openxmlformats.org/officeDocument/2006/relationships/image" Target="../media/image510.png"/><Relationship Id="rId4" Type="http://schemas.openxmlformats.org/officeDocument/2006/relationships/image" Target="../media/image500.png"/><Relationship Id="rId9" Type="http://schemas.openxmlformats.org/officeDocument/2006/relationships/image" Target="../media/image13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135.png"/><Relationship Id="rId7" Type="http://schemas.openxmlformats.org/officeDocument/2006/relationships/image" Target="../media/image1340.png"/><Relationship Id="rId1" Type="http://schemas.openxmlformats.org/officeDocument/2006/relationships/slideLayout" Target="../slideLayouts/slideLayout1.xml"/><Relationship Id="rId6" Type="http://schemas.openxmlformats.org/officeDocument/2006/relationships/image" Target="../media/image560.png"/><Relationship Id="rId11" Type="http://schemas.openxmlformats.org/officeDocument/2006/relationships/image" Target="../media/image138.png"/><Relationship Id="rId5" Type="http://schemas.openxmlformats.org/officeDocument/2006/relationships/image" Target="../media/image550.png"/><Relationship Id="rId10" Type="http://schemas.openxmlformats.org/officeDocument/2006/relationships/image" Target="../media/image137.png"/><Relationship Id="rId4" Type="http://schemas.openxmlformats.org/officeDocument/2006/relationships/image" Target="../media/image1330.png"/><Relationship Id="rId9" Type="http://schemas.openxmlformats.org/officeDocument/2006/relationships/image" Target="../media/image136.png"/></Relationships>
</file>

<file path=ppt/slides/_rels/slide51.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360.png"/><Relationship Id="rId7" Type="http://schemas.openxmlformats.org/officeDocument/2006/relationships/image" Target="../media/image142.png"/><Relationship Id="rId2" Type="http://schemas.openxmlformats.org/officeDocument/2006/relationships/image" Target="../media/image1350.png"/><Relationship Id="rId1" Type="http://schemas.openxmlformats.org/officeDocument/2006/relationships/slideLayout" Target="../slideLayouts/slideLayout1.xml"/><Relationship Id="rId6" Type="http://schemas.openxmlformats.org/officeDocument/2006/relationships/image" Target="../media/image141.png"/><Relationship Id="rId5" Type="http://schemas.openxmlformats.org/officeDocument/2006/relationships/image" Target="../media/image139.png"/><Relationship Id="rId4" Type="http://schemas.openxmlformats.org/officeDocument/2006/relationships/image" Target="../media/image1370.png"/><Relationship Id="rId9" Type="http://schemas.openxmlformats.org/officeDocument/2006/relationships/image" Target="../media/image144.png"/></Relationships>
</file>

<file path=ppt/slides/_rels/slide52.xml.rels><?xml version="1.0" encoding="UTF-8" standalone="yes"?>
<Relationships xmlns="http://schemas.openxmlformats.org/package/2006/relationships"><Relationship Id="rId3" Type="http://schemas.openxmlformats.org/officeDocument/2006/relationships/image" Target="../media/image630.png"/><Relationship Id="rId7" Type="http://schemas.openxmlformats.org/officeDocument/2006/relationships/image" Target="../media/image670.png"/><Relationship Id="rId2" Type="http://schemas.openxmlformats.org/officeDocument/2006/relationships/image" Target="../media/image620.png"/><Relationship Id="rId1" Type="http://schemas.openxmlformats.org/officeDocument/2006/relationships/slideLayout" Target="../slideLayouts/slideLayout1.xml"/><Relationship Id="rId6" Type="http://schemas.openxmlformats.org/officeDocument/2006/relationships/image" Target="../media/image660.png"/><Relationship Id="rId5" Type="http://schemas.openxmlformats.org/officeDocument/2006/relationships/image" Target="../media/image650.png"/><Relationship Id="rId4" Type="http://schemas.openxmlformats.org/officeDocument/2006/relationships/image" Target="../media/image640.png"/></Relationships>
</file>

<file path=ppt/slides/_rels/slide53.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80.png"/><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54.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image" Target="../media/image146.png"/><Relationship Id="rId1" Type="http://schemas.openxmlformats.org/officeDocument/2006/relationships/slideLayout" Target="../slideLayouts/slideLayout1.xml"/><Relationship Id="rId5" Type="http://schemas.openxmlformats.org/officeDocument/2006/relationships/image" Target="../media/image123.png"/><Relationship Id="rId4" Type="http://schemas.openxmlformats.org/officeDocument/2006/relationships/image" Target="../media/image1420.png"/></Relationships>
</file>

<file path=ppt/slides/_rels/slide55.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image" Target="../media/image710.png"/><Relationship Id="rId1" Type="http://schemas.openxmlformats.org/officeDocument/2006/relationships/slideLayout" Target="../slideLayouts/slideLayout1.xml"/><Relationship Id="rId4" Type="http://schemas.openxmlformats.org/officeDocument/2006/relationships/image" Target="../media/image73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モンテカルロ法</a:t>
            </a:r>
            <a:r>
              <a:rPr lang="en-US" altLang="ja-JP" sz="3200" dirty="0">
                <a:solidFill>
                  <a:srgbClr val="011893"/>
                </a:solidFill>
              </a:rPr>
              <a:t>(1) </a:t>
            </a:r>
            <a:r>
              <a:rPr lang="ja-JP" altLang="en-US" sz="3200" dirty="0">
                <a:solidFill>
                  <a:srgbClr val="011893"/>
                </a:solidFill>
              </a:rPr>
              <a:t>基礎的な話題</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4340378-A6A3-476F-932E-32AE22A4BD27}"/>
              </a:ext>
            </a:extLst>
          </p:cNvPr>
          <p:cNvSpPr>
            <a:spLocks noGrp="1"/>
          </p:cNvSpPr>
          <p:nvPr>
            <p:ph type="body" sz="quarter" idx="10"/>
          </p:nvPr>
        </p:nvSpPr>
        <p:spPr/>
        <p:txBody>
          <a:bodyPr/>
          <a:lstStyle/>
          <a:p>
            <a:r>
              <a:rPr lang="ja-JP" altLang="en-US" dirty="0"/>
              <a:t>乱数のまとめ</a:t>
            </a:r>
            <a:endParaRPr kumimoji="1" lang="ja-JP" altLang="en-US" dirty="0"/>
          </a:p>
        </p:txBody>
      </p:sp>
      <p:sp>
        <p:nvSpPr>
          <p:cNvPr id="3" name="テキスト ボックス 2">
            <a:extLst>
              <a:ext uri="{FF2B5EF4-FFF2-40B4-BE49-F238E27FC236}">
                <a16:creationId xmlns:a16="http://schemas.microsoft.com/office/drawing/2014/main" id="{D3019ACD-B76F-4F31-83B9-EA6A78F7C058}"/>
              </a:ext>
            </a:extLst>
          </p:cNvPr>
          <p:cNvSpPr txBox="1"/>
          <p:nvPr/>
        </p:nvSpPr>
        <p:spPr>
          <a:xfrm>
            <a:off x="611560" y="1772816"/>
            <a:ext cx="7917552" cy="1200329"/>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solidFill>
                  <a:srgbClr val="011893"/>
                </a:solidFill>
              </a:rPr>
              <a:t>乱数列</a:t>
            </a:r>
            <a:r>
              <a:rPr kumimoji="1" lang="ja-JP" altLang="en-US" sz="2400" dirty="0"/>
              <a:t>とは、履歴から次の数が予測不可能な</a:t>
            </a:r>
            <a:r>
              <a:rPr kumimoji="1" lang="ja-JP" altLang="en-US" sz="2400" dirty="0">
                <a:solidFill>
                  <a:srgbClr val="011893"/>
                </a:solidFill>
              </a:rPr>
              <a:t>数列</a:t>
            </a:r>
            <a:endParaRPr kumimoji="1" lang="en-US" altLang="ja-JP" sz="2400" dirty="0">
              <a:solidFill>
                <a:srgbClr val="011893"/>
              </a:solidFill>
            </a:endParaRPr>
          </a:p>
          <a:p>
            <a:pPr marL="342900" indent="-342900">
              <a:buFont typeface="Arial" panose="020B0604020202020204" pitchFamily="34" charset="0"/>
              <a:buChar char="•"/>
            </a:pPr>
            <a:r>
              <a:rPr kumimoji="1" lang="ja-JP" altLang="en-US" sz="2400" dirty="0"/>
              <a:t>疑似乱数とは、履歴から次の数が生成されている数列</a:t>
            </a:r>
            <a:br>
              <a:rPr lang="en-US" altLang="ja-JP" sz="2400" dirty="0"/>
            </a:br>
            <a:r>
              <a:rPr lang="ja-JP" altLang="en-US" sz="2400" dirty="0"/>
              <a:t>→本質的には予測可能</a:t>
            </a:r>
            <a:endParaRPr lang="en-US" altLang="ja-JP" sz="2400" dirty="0"/>
          </a:p>
        </p:txBody>
      </p:sp>
      <p:sp>
        <p:nvSpPr>
          <p:cNvPr id="4" name="テキスト ボックス 3">
            <a:extLst>
              <a:ext uri="{FF2B5EF4-FFF2-40B4-BE49-F238E27FC236}">
                <a16:creationId xmlns:a16="http://schemas.microsoft.com/office/drawing/2014/main" id="{19F16C8F-F6A4-414D-A004-AF1E01212633}"/>
              </a:ext>
            </a:extLst>
          </p:cNvPr>
          <p:cNvSpPr txBox="1"/>
          <p:nvPr/>
        </p:nvSpPr>
        <p:spPr>
          <a:xfrm>
            <a:off x="251520" y="3356992"/>
            <a:ext cx="2954655" cy="461665"/>
          </a:xfrm>
          <a:prstGeom prst="rect">
            <a:avLst/>
          </a:prstGeom>
          <a:noFill/>
        </p:spPr>
        <p:txBody>
          <a:bodyPr wrap="none" rtlCol="0">
            <a:spAutoFit/>
          </a:bodyPr>
          <a:lstStyle/>
          <a:p>
            <a:r>
              <a:rPr kumimoji="1" lang="ja-JP" altLang="en-US" sz="2400" dirty="0">
                <a:solidFill>
                  <a:srgbClr val="011893"/>
                </a:solidFill>
              </a:rPr>
              <a:t>疑似乱数と乱数の種</a:t>
            </a:r>
          </a:p>
        </p:txBody>
      </p:sp>
      <p:sp>
        <p:nvSpPr>
          <p:cNvPr id="5" name="テキスト ボックス 4">
            <a:extLst>
              <a:ext uri="{FF2B5EF4-FFF2-40B4-BE49-F238E27FC236}">
                <a16:creationId xmlns:a16="http://schemas.microsoft.com/office/drawing/2014/main" id="{640FD5DD-AF1C-41B9-9945-C189ACA0694B}"/>
              </a:ext>
            </a:extLst>
          </p:cNvPr>
          <p:cNvSpPr txBox="1"/>
          <p:nvPr/>
        </p:nvSpPr>
        <p:spPr>
          <a:xfrm>
            <a:off x="179512" y="1196752"/>
            <a:ext cx="2646878" cy="461665"/>
          </a:xfrm>
          <a:prstGeom prst="rect">
            <a:avLst/>
          </a:prstGeom>
          <a:noFill/>
        </p:spPr>
        <p:txBody>
          <a:bodyPr wrap="none" rtlCol="0">
            <a:spAutoFit/>
          </a:bodyPr>
          <a:lstStyle/>
          <a:p>
            <a:r>
              <a:rPr kumimoji="1" lang="ja-JP" altLang="en-US" sz="2400" dirty="0">
                <a:solidFill>
                  <a:srgbClr val="011893"/>
                </a:solidFill>
              </a:rPr>
              <a:t>真乱数と疑似乱数</a:t>
            </a:r>
          </a:p>
        </p:txBody>
      </p:sp>
      <p:sp>
        <p:nvSpPr>
          <p:cNvPr id="6" name="テキスト ボックス 5">
            <a:extLst>
              <a:ext uri="{FF2B5EF4-FFF2-40B4-BE49-F238E27FC236}">
                <a16:creationId xmlns:a16="http://schemas.microsoft.com/office/drawing/2014/main" id="{B888D464-2A5A-4525-AF4A-8990FEF1BCB7}"/>
              </a:ext>
            </a:extLst>
          </p:cNvPr>
          <p:cNvSpPr txBox="1"/>
          <p:nvPr/>
        </p:nvSpPr>
        <p:spPr>
          <a:xfrm>
            <a:off x="683569" y="3861048"/>
            <a:ext cx="6984775" cy="193899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疑似乱数は同じ履歴から同じ数列を得る</a:t>
            </a:r>
            <a:endParaRPr kumimoji="1" lang="en-US" altLang="ja-JP" sz="2400" dirty="0"/>
          </a:p>
          <a:p>
            <a:pPr marL="342900" indent="-342900">
              <a:buFont typeface="Arial" panose="020B0604020202020204" pitchFamily="34" charset="0"/>
              <a:buChar char="•"/>
            </a:pPr>
            <a:r>
              <a:rPr lang="ja-JP" altLang="en-US" sz="2400" dirty="0"/>
              <a:t>乱数には「種」を与えることができる</a:t>
            </a:r>
            <a:endParaRPr lang="en-US" altLang="ja-JP" sz="2400" dirty="0"/>
          </a:p>
          <a:p>
            <a:pPr marL="342900" indent="-342900">
              <a:buFont typeface="Arial" panose="020B0604020202020204" pitchFamily="34" charset="0"/>
              <a:buChar char="•"/>
            </a:pPr>
            <a:r>
              <a:rPr lang="ja-JP" altLang="en-US" sz="2400" dirty="0"/>
              <a:t>同じ「種」から同じ乱数列を得る</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分布が一様であり、相関が十分に小さければ、予測可能性は</a:t>
            </a:r>
            <a:r>
              <a:rPr lang="ja-JP" altLang="en-US" sz="2400" dirty="0">
                <a:solidFill>
                  <a:srgbClr val="FF0000"/>
                </a:solidFill>
              </a:rPr>
              <a:t>重視されない</a:t>
            </a:r>
            <a:endParaRPr lang="en-US" altLang="ja-JP" sz="2400" dirty="0">
              <a:solidFill>
                <a:srgbClr val="FF0000"/>
              </a:solidFill>
            </a:endParaRPr>
          </a:p>
        </p:txBody>
      </p:sp>
      <p:sp>
        <p:nvSpPr>
          <p:cNvPr id="8" name="テキスト ボックス 7">
            <a:extLst>
              <a:ext uri="{FF2B5EF4-FFF2-40B4-BE49-F238E27FC236}">
                <a16:creationId xmlns:a16="http://schemas.microsoft.com/office/drawing/2014/main" id="{A85D58A7-007A-471E-AC45-1947C95A5F99}"/>
              </a:ext>
            </a:extLst>
          </p:cNvPr>
          <p:cNvSpPr txBox="1"/>
          <p:nvPr/>
        </p:nvSpPr>
        <p:spPr>
          <a:xfrm>
            <a:off x="1187624" y="6165304"/>
            <a:ext cx="6768752" cy="369332"/>
          </a:xfrm>
          <a:prstGeom prst="rect">
            <a:avLst/>
          </a:prstGeom>
          <a:noFill/>
        </p:spPr>
        <p:txBody>
          <a:bodyPr wrap="square">
            <a:spAutoFit/>
          </a:bodyPr>
          <a:lstStyle/>
          <a:p>
            <a:r>
              <a:rPr kumimoji="1" lang="en-US" altLang="ja-JP" sz="1800" dirty="0"/>
              <a:t>※ </a:t>
            </a:r>
            <a:r>
              <a:rPr kumimoji="1" lang="ja-JP" altLang="en-US" sz="1800" dirty="0"/>
              <a:t>むしろ</a:t>
            </a:r>
            <a:r>
              <a:rPr lang="ja-JP" altLang="en-US" dirty="0"/>
              <a:t>、</a:t>
            </a:r>
            <a:r>
              <a:rPr kumimoji="1" lang="ja-JP" altLang="en-US" sz="1800" dirty="0"/>
              <a:t>同じ種から同じ乱数列を得るのはデバッグで重要</a:t>
            </a:r>
          </a:p>
        </p:txBody>
      </p:sp>
    </p:spTree>
    <p:extLst>
      <p:ext uri="{BB962C8B-B14F-4D97-AF65-F5344CB8AC3E}">
        <p14:creationId xmlns:p14="http://schemas.microsoft.com/office/powerpoint/2010/main" val="191122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43D85B-8FAC-4D37-908E-FC899B6F8AE4}"/>
              </a:ext>
            </a:extLst>
          </p:cNvPr>
          <p:cNvSpPr>
            <a:spLocks noGrp="1"/>
          </p:cNvSpPr>
          <p:nvPr>
            <p:ph type="body" sz="quarter" idx="10"/>
          </p:nvPr>
        </p:nvSpPr>
        <p:spPr/>
        <p:txBody>
          <a:bodyPr/>
          <a:lstStyle/>
          <a:p>
            <a:r>
              <a:rPr kumimoji="1" lang="ja-JP" altLang="en-US" dirty="0"/>
              <a:t>モンテカルロ法</a:t>
            </a:r>
          </a:p>
        </p:txBody>
      </p:sp>
      <p:sp>
        <p:nvSpPr>
          <p:cNvPr id="3" name="テキスト ボックス 2">
            <a:extLst>
              <a:ext uri="{FF2B5EF4-FFF2-40B4-BE49-F238E27FC236}">
                <a16:creationId xmlns:a16="http://schemas.microsoft.com/office/drawing/2014/main" id="{FDB59918-757C-449E-A05C-64286860A41B}"/>
              </a:ext>
            </a:extLst>
          </p:cNvPr>
          <p:cNvSpPr txBox="1"/>
          <p:nvPr/>
        </p:nvSpPr>
        <p:spPr>
          <a:xfrm>
            <a:off x="323528" y="1052736"/>
            <a:ext cx="7992888" cy="1077218"/>
          </a:xfrm>
          <a:prstGeom prst="rect">
            <a:avLst/>
          </a:prstGeom>
          <a:noFill/>
        </p:spPr>
        <p:txBody>
          <a:bodyPr wrap="square" rtlCol="0">
            <a:spAutoFit/>
          </a:bodyPr>
          <a:lstStyle/>
          <a:p>
            <a:r>
              <a:rPr kumimoji="1" lang="ja-JP" altLang="en-US" sz="3200" dirty="0"/>
              <a:t>モンテカルロ法</a:t>
            </a:r>
            <a:r>
              <a:rPr kumimoji="1" lang="en-US" altLang="ja-JP" sz="3200" dirty="0"/>
              <a:t>(Monte Carlo Method)</a:t>
            </a:r>
            <a:r>
              <a:rPr kumimoji="1" lang="ja-JP" altLang="en-US" sz="3200" dirty="0"/>
              <a:t>とは</a:t>
            </a:r>
            <a:r>
              <a:rPr kumimoji="1" lang="ja-JP" altLang="en-US" sz="3200" dirty="0">
                <a:solidFill>
                  <a:srgbClr val="FF0000"/>
                </a:solidFill>
              </a:rPr>
              <a:t>乱数</a:t>
            </a:r>
            <a:r>
              <a:rPr kumimoji="1" lang="ja-JP" altLang="en-US" sz="3200" dirty="0"/>
              <a:t>を用いる</a:t>
            </a:r>
            <a:r>
              <a:rPr kumimoji="1" lang="ja-JP" altLang="en-US" sz="3200" dirty="0">
                <a:solidFill>
                  <a:srgbClr val="011893"/>
                </a:solidFill>
              </a:rPr>
              <a:t>シミュレーション手法</a:t>
            </a:r>
          </a:p>
        </p:txBody>
      </p:sp>
      <p:pic>
        <p:nvPicPr>
          <p:cNvPr id="4" name="図 3">
            <a:extLst>
              <a:ext uri="{FF2B5EF4-FFF2-40B4-BE49-F238E27FC236}">
                <a16:creationId xmlns:a16="http://schemas.microsoft.com/office/drawing/2014/main" id="{9DE648DA-C4BB-4D3A-8606-3FCFF144F1E2}"/>
              </a:ext>
            </a:extLst>
          </p:cNvPr>
          <p:cNvPicPr>
            <a:picLocks noChangeAspect="1"/>
          </p:cNvPicPr>
          <p:nvPr/>
        </p:nvPicPr>
        <p:blipFill>
          <a:blip r:embed="rId2"/>
          <a:stretch>
            <a:fillRect/>
          </a:stretch>
        </p:blipFill>
        <p:spPr>
          <a:xfrm>
            <a:off x="4644008" y="2204864"/>
            <a:ext cx="1466803" cy="1512168"/>
          </a:xfrm>
          <a:prstGeom prst="rect">
            <a:avLst/>
          </a:prstGeom>
        </p:spPr>
      </p:pic>
      <p:pic>
        <p:nvPicPr>
          <p:cNvPr id="5" name="図 4">
            <a:extLst>
              <a:ext uri="{FF2B5EF4-FFF2-40B4-BE49-F238E27FC236}">
                <a16:creationId xmlns:a16="http://schemas.microsoft.com/office/drawing/2014/main" id="{3AB875C7-6940-4966-A845-00992D6B26D1}"/>
              </a:ext>
            </a:extLst>
          </p:cNvPr>
          <p:cNvPicPr>
            <a:picLocks noChangeAspect="1"/>
          </p:cNvPicPr>
          <p:nvPr/>
        </p:nvPicPr>
        <p:blipFill>
          <a:blip r:embed="rId3"/>
          <a:stretch>
            <a:fillRect/>
          </a:stretch>
        </p:blipFill>
        <p:spPr>
          <a:xfrm>
            <a:off x="3131840" y="2564904"/>
            <a:ext cx="1028865" cy="1028865"/>
          </a:xfrm>
          <a:prstGeom prst="rect">
            <a:avLst/>
          </a:prstGeom>
        </p:spPr>
      </p:pic>
      <p:sp>
        <p:nvSpPr>
          <p:cNvPr id="6" name="テキスト ボックス 5">
            <a:extLst>
              <a:ext uri="{FF2B5EF4-FFF2-40B4-BE49-F238E27FC236}">
                <a16:creationId xmlns:a16="http://schemas.microsoft.com/office/drawing/2014/main" id="{0C73EEE2-D74F-46EC-A42F-0CFA712A89B3}"/>
              </a:ext>
            </a:extLst>
          </p:cNvPr>
          <p:cNvSpPr txBox="1"/>
          <p:nvPr/>
        </p:nvSpPr>
        <p:spPr>
          <a:xfrm>
            <a:off x="3589466" y="3789040"/>
            <a:ext cx="5557932" cy="369332"/>
          </a:xfrm>
          <a:prstGeom prst="rect">
            <a:avLst/>
          </a:prstGeom>
          <a:noFill/>
        </p:spPr>
        <p:txBody>
          <a:bodyPr wrap="none" rtlCol="0">
            <a:spAutoFit/>
          </a:bodyPr>
          <a:lstStyle/>
          <a:p>
            <a:r>
              <a:rPr lang="en-US" altLang="ja-JP"/>
              <a:t>※ </a:t>
            </a:r>
            <a:r>
              <a:rPr kumimoji="1" lang="ja-JP" altLang="en-US"/>
              <a:t>カジノで有名なモナコのモンテカルロに由来する</a:t>
            </a:r>
          </a:p>
        </p:txBody>
      </p:sp>
      <p:sp>
        <p:nvSpPr>
          <p:cNvPr id="7" name="テキスト ボックス 6">
            <a:extLst>
              <a:ext uri="{FF2B5EF4-FFF2-40B4-BE49-F238E27FC236}">
                <a16:creationId xmlns:a16="http://schemas.microsoft.com/office/drawing/2014/main" id="{FF6E831B-897A-4355-BB05-A2FA4890FC93}"/>
              </a:ext>
            </a:extLst>
          </p:cNvPr>
          <p:cNvSpPr txBox="1"/>
          <p:nvPr/>
        </p:nvSpPr>
        <p:spPr>
          <a:xfrm>
            <a:off x="179512" y="4653136"/>
            <a:ext cx="8568952" cy="830997"/>
          </a:xfrm>
          <a:prstGeom prst="rect">
            <a:avLst/>
          </a:prstGeom>
          <a:noFill/>
        </p:spPr>
        <p:txBody>
          <a:bodyPr wrap="square" rtlCol="0">
            <a:spAutoFit/>
          </a:bodyPr>
          <a:lstStyle/>
          <a:p>
            <a:r>
              <a:rPr kumimoji="1" lang="ja-JP" altLang="en-US" sz="2400" dirty="0"/>
              <a:t>数値計算では、期待値や積分を近似的に求めるのに使われることが多い</a:t>
            </a:r>
          </a:p>
        </p:txBody>
      </p:sp>
    </p:spTree>
    <p:extLst>
      <p:ext uri="{BB962C8B-B14F-4D97-AF65-F5344CB8AC3E}">
        <p14:creationId xmlns:p14="http://schemas.microsoft.com/office/powerpoint/2010/main" val="270946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0D3ED8-00FF-4121-B6C1-C85755DE8D9A}"/>
              </a:ext>
            </a:extLst>
          </p:cNvPr>
          <p:cNvSpPr>
            <a:spLocks noGrp="1"/>
          </p:cNvSpPr>
          <p:nvPr>
            <p:ph type="body" sz="quarter" idx="10"/>
          </p:nvPr>
        </p:nvSpPr>
        <p:spPr/>
        <p:txBody>
          <a:bodyPr/>
          <a:lstStyle/>
          <a:p>
            <a:r>
              <a:rPr lang="ja-JP" altLang="en-US" dirty="0"/>
              <a:t>モンテカルロ法の例：円周率の計算</a:t>
            </a:r>
            <a:endParaRPr kumimoji="1" lang="ja-JP" altLang="en-US" dirty="0"/>
          </a:p>
        </p:txBody>
      </p:sp>
      <p:sp>
        <p:nvSpPr>
          <p:cNvPr id="3" name="正方形/長方形 2">
            <a:extLst>
              <a:ext uri="{FF2B5EF4-FFF2-40B4-BE49-F238E27FC236}">
                <a16:creationId xmlns:a16="http://schemas.microsoft.com/office/drawing/2014/main" id="{6D9D9ECF-291D-428E-8E5F-F9535F4CB1F0}"/>
              </a:ext>
            </a:extLst>
          </p:cNvPr>
          <p:cNvSpPr/>
          <p:nvPr/>
        </p:nvSpPr>
        <p:spPr>
          <a:xfrm>
            <a:off x="323528" y="1700808"/>
            <a:ext cx="4176464" cy="3416320"/>
          </a:xfrm>
          <a:prstGeom prst="rect">
            <a:avLst/>
          </a:prstGeom>
          <a:ln>
            <a:solidFill>
              <a:schemeClr val="tx1"/>
            </a:solidFill>
          </a:ln>
        </p:spPr>
        <p:txBody>
          <a:bodyPr wrap="square">
            <a:spAutoFit/>
          </a:bodyPr>
          <a:lstStyle/>
          <a:p>
            <a:r>
              <a:rPr lang="en" altLang="ja-JP" sz="2400" b="0" dirty="0">
                <a:solidFill>
                  <a:srgbClr val="7B30D0"/>
                </a:solidFill>
                <a:effectLst/>
                <a:latin typeface="Menlo" panose="020B0609030804020204" pitchFamily="49" charset="0"/>
              </a:rPr>
              <a:t>import</a:t>
            </a:r>
            <a:r>
              <a:rPr lang="en" altLang="ja-JP" sz="2400" b="0" dirty="0">
                <a:solidFill>
                  <a:srgbClr val="236EBF"/>
                </a:solidFill>
                <a:effectLst/>
                <a:latin typeface="Menlo" panose="020B0609030804020204" pitchFamily="49" charset="0"/>
              </a:rPr>
              <a:t> random</a:t>
            </a:r>
            <a:br>
              <a:rPr lang="en" altLang="ja-JP" sz="2400" b="0" dirty="0">
                <a:solidFill>
                  <a:srgbClr val="236EBF"/>
                </a:solidFill>
                <a:effectLst/>
                <a:latin typeface="Menlo" panose="020B0609030804020204" pitchFamily="49" charset="0"/>
              </a:rPr>
            </a:br>
            <a:r>
              <a:rPr lang="en" altLang="ja-JP" sz="2400" b="0" dirty="0">
                <a:solidFill>
                  <a:srgbClr val="236EBF"/>
                </a:solidFill>
                <a:effectLst/>
                <a:latin typeface="Menlo" panose="020B0609030804020204" pitchFamily="49" charset="0"/>
              </a:rPr>
              <a:t>trial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100000</a:t>
            </a:r>
            <a:endParaRPr lang="en" altLang="ja-JP" sz="2400" b="0" dirty="0">
              <a:solidFill>
                <a:srgbClr val="236EBF"/>
              </a:solidFill>
              <a:effectLst/>
              <a:latin typeface="Menlo" panose="020B0609030804020204" pitchFamily="49" charset="0"/>
            </a:endParaRPr>
          </a:p>
          <a:p>
            <a:r>
              <a:rPr lang="en" altLang="ja-JP" sz="2400" b="0" dirty="0">
                <a:solidFill>
                  <a:srgbClr val="236EBF"/>
                </a:solidFill>
                <a:effectLst/>
                <a:latin typeface="Menlo" panose="020B0609030804020204" pitchFamily="49" charset="0"/>
              </a:rPr>
              <a:t>n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0</a:t>
            </a:r>
            <a:endParaRPr lang="en" altLang="ja-JP" sz="2400" b="0" dirty="0">
              <a:solidFill>
                <a:srgbClr val="236EBF"/>
              </a:solidFill>
              <a:effectLst/>
              <a:latin typeface="Menlo" panose="020B0609030804020204" pitchFamily="49" charset="0"/>
            </a:endParaRPr>
          </a:p>
          <a:p>
            <a:r>
              <a:rPr lang="en" altLang="ja-JP" sz="2400" b="0" dirty="0">
                <a:solidFill>
                  <a:srgbClr val="7B30D0"/>
                </a:solidFill>
                <a:effectLst/>
                <a:latin typeface="Menlo" panose="020B0609030804020204" pitchFamily="49" charset="0"/>
              </a:rPr>
              <a:t>for</a:t>
            </a:r>
            <a:r>
              <a:rPr lang="en" altLang="ja-JP" sz="2400" b="0" dirty="0">
                <a:solidFill>
                  <a:srgbClr val="236EBF"/>
                </a:solidFill>
                <a:effectLst/>
                <a:latin typeface="Menlo" panose="020B0609030804020204" pitchFamily="49" charset="0"/>
              </a:rPr>
              <a:t> _ </a:t>
            </a:r>
            <a:r>
              <a:rPr lang="en" altLang="ja-JP" sz="2400" b="0" dirty="0">
                <a:solidFill>
                  <a:srgbClr val="7B30D0"/>
                </a:solidFill>
                <a:effectLst/>
                <a:latin typeface="Menlo" panose="020B0609030804020204" pitchFamily="49" charset="0"/>
              </a:rPr>
              <a:t>in</a:t>
            </a:r>
            <a:r>
              <a:rPr lang="en" altLang="ja-JP" sz="2400" b="0" dirty="0">
                <a:solidFill>
                  <a:srgbClr val="236EBF"/>
                </a:solidFill>
                <a:effectLst/>
                <a:latin typeface="Menlo" panose="020B0609030804020204" pitchFamily="49" charset="0"/>
              </a:rPr>
              <a:t> </a:t>
            </a:r>
            <a:r>
              <a:rPr lang="en" altLang="ja-JP" sz="2400" b="0" dirty="0">
                <a:solidFill>
                  <a:srgbClr val="08134A"/>
                </a:solidFill>
                <a:effectLst/>
                <a:latin typeface="Menlo" panose="020B0609030804020204" pitchFamily="49" charset="0"/>
              </a:rPr>
              <a:t>range</a:t>
            </a:r>
            <a:r>
              <a:rPr lang="en" altLang="ja-JP" sz="2400" b="0" dirty="0">
                <a:solidFill>
                  <a:srgbClr val="236EBF"/>
                </a:solidFill>
                <a:effectLst/>
                <a:latin typeface="Menlo" panose="020B0609030804020204" pitchFamily="49" charset="0"/>
              </a:rPr>
              <a:t>(trial):</a:t>
            </a:r>
          </a:p>
          <a:p>
            <a:r>
              <a:rPr lang="en" altLang="ja-JP" sz="2400" b="0" dirty="0">
                <a:solidFill>
                  <a:srgbClr val="236EBF"/>
                </a:solidFill>
                <a:effectLst/>
                <a:latin typeface="Menlo" panose="020B0609030804020204" pitchFamily="49" charset="0"/>
              </a:rPr>
              <a:t>  x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random.random()</a:t>
            </a:r>
          </a:p>
          <a:p>
            <a:r>
              <a:rPr lang="en" altLang="ja-JP" sz="2400" b="0" dirty="0">
                <a:solidFill>
                  <a:srgbClr val="236EBF"/>
                </a:solidFill>
                <a:effectLst/>
                <a:latin typeface="Menlo" panose="020B0609030804020204" pitchFamily="49" charset="0"/>
              </a:rPr>
              <a:t>  y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random.random()</a:t>
            </a:r>
          </a:p>
          <a:p>
            <a:r>
              <a:rPr lang="en" altLang="ja-JP" sz="2400" b="0" dirty="0">
                <a:solidFill>
                  <a:srgbClr val="7B30D0"/>
                </a:solidFill>
                <a:effectLst/>
                <a:latin typeface="Menlo" panose="020B0609030804020204" pitchFamily="49" charset="0"/>
              </a:rPr>
              <a:t>    if</a:t>
            </a:r>
            <a:r>
              <a:rPr lang="en" altLang="ja-JP" sz="2400" b="0" dirty="0">
                <a:solidFill>
                  <a:srgbClr val="236EBF"/>
                </a:solidFill>
                <a:effectLst/>
                <a:latin typeface="Menlo" panose="020B0609030804020204" pitchFamily="49" charset="0"/>
              </a:rPr>
              <a:t> x</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2</a:t>
            </a:r>
            <a:r>
              <a:rPr lang="en" altLang="ja-JP" sz="2400" b="0" dirty="0">
                <a:solidFill>
                  <a:srgbClr val="236EBF"/>
                </a:solidFill>
                <a:effectLst/>
                <a:latin typeface="Menlo" panose="020B0609030804020204" pitchFamily="49" charset="0"/>
              </a:rPr>
              <a:t>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y</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2</a:t>
            </a:r>
            <a:r>
              <a:rPr lang="en" altLang="ja-JP" sz="2400" b="0" dirty="0">
                <a:solidFill>
                  <a:srgbClr val="236EBF"/>
                </a:solidFill>
                <a:effectLst/>
                <a:latin typeface="Menlo" panose="020B0609030804020204" pitchFamily="49" charset="0"/>
              </a:rPr>
              <a:t> </a:t>
            </a:r>
            <a:r>
              <a:rPr lang="en" altLang="ja-JP" sz="2400" b="0" dirty="0">
                <a:solidFill>
                  <a:srgbClr val="7B30D0"/>
                </a:solidFill>
                <a:effectLst/>
                <a:latin typeface="Menlo" panose="020B0609030804020204" pitchFamily="49" charset="0"/>
              </a:rPr>
              <a:t>&lt;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1.0</a:t>
            </a:r>
            <a:r>
              <a:rPr lang="en" altLang="ja-JP" sz="2400" b="0" dirty="0">
                <a:solidFill>
                  <a:srgbClr val="236EBF"/>
                </a:solidFill>
                <a:effectLst/>
                <a:latin typeface="Menlo" panose="020B0609030804020204" pitchFamily="49" charset="0"/>
              </a:rPr>
              <a:t>:</a:t>
            </a:r>
          </a:p>
          <a:p>
            <a:r>
              <a:rPr lang="en" altLang="ja-JP" sz="2400" b="0" dirty="0">
                <a:solidFill>
                  <a:srgbClr val="236EBF"/>
                </a:solidFill>
                <a:effectLst/>
                <a:latin typeface="Menlo" panose="020B0609030804020204" pitchFamily="49" charset="0"/>
              </a:rPr>
              <a:t>      n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a:t>
            </a:r>
            <a:endParaRPr lang="en" altLang="ja-JP" sz="2400" b="0" dirty="0">
              <a:solidFill>
                <a:srgbClr val="236EBF"/>
              </a:solidFill>
              <a:effectLst/>
              <a:latin typeface="Menlo" panose="020B0609030804020204" pitchFamily="49" charset="0"/>
            </a:endParaRPr>
          </a:p>
          <a:p>
            <a:r>
              <a:rPr lang="en" altLang="ja-JP" sz="2400" b="0" dirty="0">
                <a:solidFill>
                  <a:srgbClr val="08134A"/>
                </a:solidFill>
                <a:effectLst/>
                <a:latin typeface="Menlo" panose="020B0609030804020204" pitchFamily="49" charset="0"/>
              </a:rPr>
              <a:t>print</a:t>
            </a:r>
            <a:r>
              <a:rPr lang="en" altLang="ja-JP" sz="2400" b="0" dirty="0">
                <a:solidFill>
                  <a:srgbClr val="236EBF"/>
                </a:solidFill>
                <a:effectLst/>
                <a:latin typeface="Menlo" panose="020B0609030804020204" pitchFamily="49" charset="0"/>
              </a:rPr>
              <a:t>(n</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trial</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4.0</a:t>
            </a:r>
            <a:r>
              <a:rPr lang="en" altLang="ja-JP" sz="2400" b="0" dirty="0">
                <a:solidFill>
                  <a:srgbClr val="236EBF"/>
                </a:solidFill>
                <a:effectLst/>
                <a:latin typeface="Menlo" panose="020B0609030804020204" pitchFamily="49" charset="0"/>
              </a:rPr>
              <a:t>)</a:t>
            </a:r>
          </a:p>
        </p:txBody>
      </p:sp>
      <p:sp>
        <p:nvSpPr>
          <p:cNvPr id="4" name="テキスト ボックス 3">
            <a:extLst>
              <a:ext uri="{FF2B5EF4-FFF2-40B4-BE49-F238E27FC236}">
                <a16:creationId xmlns:a16="http://schemas.microsoft.com/office/drawing/2014/main" id="{06500B06-C818-4CCB-AD5B-6450BF718691}"/>
              </a:ext>
            </a:extLst>
          </p:cNvPr>
          <p:cNvSpPr txBox="1"/>
          <p:nvPr/>
        </p:nvSpPr>
        <p:spPr>
          <a:xfrm>
            <a:off x="236446" y="1177588"/>
            <a:ext cx="3262432" cy="400110"/>
          </a:xfrm>
          <a:prstGeom prst="rect">
            <a:avLst/>
          </a:prstGeom>
          <a:noFill/>
        </p:spPr>
        <p:txBody>
          <a:bodyPr wrap="none" rtlCol="0">
            <a:spAutoFit/>
          </a:bodyPr>
          <a:lstStyle/>
          <a:p>
            <a:r>
              <a:rPr kumimoji="1" lang="ja-JP" altLang="en-US" sz="2000" dirty="0"/>
              <a:t>円周率を求めるプログラム</a:t>
            </a:r>
          </a:p>
        </p:txBody>
      </p:sp>
      <p:pic>
        <p:nvPicPr>
          <p:cNvPr id="5" name="図 4">
            <a:extLst>
              <a:ext uri="{FF2B5EF4-FFF2-40B4-BE49-F238E27FC236}">
                <a16:creationId xmlns:a16="http://schemas.microsoft.com/office/drawing/2014/main" id="{24974340-4506-4A3C-9200-B75F12C8D162}"/>
              </a:ext>
            </a:extLst>
          </p:cNvPr>
          <p:cNvPicPr>
            <a:picLocks noChangeAspect="1"/>
          </p:cNvPicPr>
          <p:nvPr/>
        </p:nvPicPr>
        <p:blipFill>
          <a:blip r:embed="rId2"/>
          <a:stretch>
            <a:fillRect/>
          </a:stretch>
        </p:blipFill>
        <p:spPr>
          <a:xfrm rot="16200000">
            <a:off x="5292080" y="1844824"/>
            <a:ext cx="3024336" cy="3024336"/>
          </a:xfrm>
          <a:prstGeom prst="rect">
            <a:avLst/>
          </a:prstGeom>
        </p:spPr>
      </p:pic>
      <p:sp>
        <p:nvSpPr>
          <p:cNvPr id="6" name="テキスト ボックス 5">
            <a:extLst>
              <a:ext uri="{FF2B5EF4-FFF2-40B4-BE49-F238E27FC236}">
                <a16:creationId xmlns:a16="http://schemas.microsoft.com/office/drawing/2014/main" id="{9E73B6F1-7C92-4E34-9EB9-9ECE172D85F7}"/>
              </a:ext>
            </a:extLst>
          </p:cNvPr>
          <p:cNvSpPr txBox="1"/>
          <p:nvPr/>
        </p:nvSpPr>
        <p:spPr>
          <a:xfrm>
            <a:off x="755576" y="5681729"/>
            <a:ext cx="6048672" cy="400110"/>
          </a:xfrm>
          <a:prstGeom prst="rect">
            <a:avLst/>
          </a:prstGeom>
          <a:noFill/>
        </p:spPr>
        <p:txBody>
          <a:bodyPr wrap="square" rtlCol="0">
            <a:spAutoFit/>
          </a:bodyPr>
          <a:lstStyle/>
          <a:p>
            <a:r>
              <a:rPr kumimoji="1" lang="ja-JP" altLang="en-US" sz="2000" dirty="0"/>
              <a:t>一辺</a:t>
            </a:r>
            <a:r>
              <a:rPr kumimoji="1" lang="en-US" altLang="ja-JP" sz="2000" dirty="0"/>
              <a:t>1</a:t>
            </a:r>
            <a:r>
              <a:rPr kumimoji="1" lang="ja-JP" altLang="en-US" sz="2000" dirty="0"/>
              <a:t>の正方形の領域に点をランダムにばらまく</a:t>
            </a:r>
          </a:p>
        </p:txBody>
      </p:sp>
      <p:pic>
        <p:nvPicPr>
          <p:cNvPr id="7" name="図 6">
            <a:extLst>
              <a:ext uri="{FF2B5EF4-FFF2-40B4-BE49-F238E27FC236}">
                <a16:creationId xmlns:a16="http://schemas.microsoft.com/office/drawing/2014/main" id="{15625021-835B-4A17-AE68-1E7246FEF6E1}"/>
              </a:ext>
            </a:extLst>
          </p:cNvPr>
          <p:cNvPicPr>
            <a:picLocks noChangeAspect="1"/>
          </p:cNvPicPr>
          <p:nvPr/>
        </p:nvPicPr>
        <p:blipFill>
          <a:blip r:embed="rId3"/>
          <a:stretch>
            <a:fillRect/>
          </a:stretch>
        </p:blipFill>
        <p:spPr>
          <a:xfrm>
            <a:off x="755576" y="6165304"/>
            <a:ext cx="1728192" cy="388358"/>
          </a:xfrm>
          <a:prstGeom prst="rect">
            <a:avLst/>
          </a:prstGeom>
        </p:spPr>
      </p:pic>
      <p:pic>
        <p:nvPicPr>
          <p:cNvPr id="8" name="図 7">
            <a:extLst>
              <a:ext uri="{FF2B5EF4-FFF2-40B4-BE49-F238E27FC236}">
                <a16:creationId xmlns:a16="http://schemas.microsoft.com/office/drawing/2014/main" id="{327B8D3D-40B6-45E9-8A54-93A7328CDF7A}"/>
              </a:ext>
            </a:extLst>
          </p:cNvPr>
          <p:cNvPicPr>
            <a:picLocks noChangeAspect="1"/>
          </p:cNvPicPr>
          <p:nvPr/>
        </p:nvPicPr>
        <p:blipFill>
          <a:blip r:embed="rId4"/>
          <a:stretch>
            <a:fillRect/>
          </a:stretch>
        </p:blipFill>
        <p:spPr>
          <a:xfrm>
            <a:off x="4788024" y="6093296"/>
            <a:ext cx="711200" cy="469900"/>
          </a:xfrm>
          <a:prstGeom prst="rect">
            <a:avLst/>
          </a:prstGeom>
        </p:spPr>
      </p:pic>
      <p:sp>
        <p:nvSpPr>
          <p:cNvPr id="9" name="テキスト ボックス 8">
            <a:extLst>
              <a:ext uri="{FF2B5EF4-FFF2-40B4-BE49-F238E27FC236}">
                <a16:creationId xmlns:a16="http://schemas.microsoft.com/office/drawing/2014/main" id="{DF364DD5-707D-4419-A305-183C2DB4F5AC}"/>
              </a:ext>
            </a:extLst>
          </p:cNvPr>
          <p:cNvSpPr txBox="1"/>
          <p:nvPr/>
        </p:nvSpPr>
        <p:spPr>
          <a:xfrm>
            <a:off x="2627784" y="6165304"/>
            <a:ext cx="1980029" cy="400110"/>
          </a:xfrm>
          <a:prstGeom prst="rect">
            <a:avLst/>
          </a:prstGeom>
          <a:noFill/>
        </p:spPr>
        <p:txBody>
          <a:bodyPr wrap="none" rtlCol="0">
            <a:spAutoFit/>
          </a:bodyPr>
          <a:lstStyle/>
          <a:p>
            <a:r>
              <a:rPr kumimoji="1" lang="ja-JP" altLang="en-US" sz="2000"/>
              <a:t>を満たす確率は</a:t>
            </a:r>
          </a:p>
        </p:txBody>
      </p:sp>
    </p:spTree>
    <p:extLst>
      <p:ext uri="{BB962C8B-B14F-4D97-AF65-F5344CB8AC3E}">
        <p14:creationId xmlns:p14="http://schemas.microsoft.com/office/powerpoint/2010/main" val="217976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224338F-93D5-45D0-AD1E-56C7DC89B7CF}"/>
              </a:ext>
            </a:extLst>
          </p:cNvPr>
          <p:cNvSpPr>
            <a:spLocks noGrp="1"/>
          </p:cNvSpPr>
          <p:nvPr>
            <p:ph type="body" sz="quarter" idx="10"/>
          </p:nvPr>
        </p:nvSpPr>
        <p:spPr/>
        <p:txBody>
          <a:bodyPr/>
          <a:lstStyle/>
          <a:p>
            <a:r>
              <a:rPr lang="ja-JP" altLang="en-US" dirty="0"/>
              <a:t>モンテカルロ法の例：円周率の計算</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2DCD029-D06B-4408-9FC4-ECC176B926FE}"/>
                  </a:ext>
                </a:extLst>
              </p:cNvPr>
              <p:cNvSpPr txBox="1"/>
              <p:nvPr/>
            </p:nvSpPr>
            <p:spPr>
              <a:xfrm>
                <a:off x="683568" y="1916832"/>
                <a:ext cx="5068503" cy="1349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subSup"/>
                          <m:grow m:val="on"/>
                          <m:ctrlPr>
                            <a:rPr kumimoji="1" lang="ja-JP" altLang="en-US" sz="2800" i="1" smtClean="0">
                              <a:latin typeface="Cambria Math" panose="02040503050406030204" pitchFamily="18" charset="0"/>
                            </a:rPr>
                          </m:ctrlPr>
                        </m:naryPr>
                        <m:sub>
                          <m:r>
                            <a:rPr kumimoji="1" lang="ja-JP" altLang="en-US" sz="2800" i="1" smtClean="0">
                              <a:latin typeface="Cambria Math" panose="02040503050406030204" pitchFamily="18" charset="0"/>
                            </a:rPr>
                            <m:t>0</m:t>
                          </m:r>
                        </m:sub>
                        <m:sup>
                          <m:r>
                            <a:rPr kumimoji="1" lang="ja-JP" altLang="en-US" sz="2800" i="1" smtClean="0">
                              <a:latin typeface="Cambria Math" panose="02040503050406030204" pitchFamily="18" charset="0"/>
                            </a:rPr>
                            <m:t>1</m:t>
                          </m:r>
                        </m:sup>
                        <m:e>
                          <m:nary>
                            <m:naryPr>
                              <m:limLoc m:val="subSup"/>
                              <m:grow m:val="on"/>
                              <m:ctrlPr>
                                <a:rPr kumimoji="1" lang="ja-JP" altLang="en-US" sz="2800" i="1" smtClean="0">
                                  <a:latin typeface="Cambria Math" panose="02040503050406030204" pitchFamily="18" charset="0"/>
                                </a:rPr>
                              </m:ctrlPr>
                            </m:naryPr>
                            <m:sub>
                              <m:r>
                                <a:rPr kumimoji="1" lang="ja-JP" altLang="en-US" sz="2800" i="1" smtClean="0">
                                  <a:latin typeface="Cambria Math" panose="02040503050406030204" pitchFamily="18" charset="0"/>
                                </a:rPr>
                                <m:t>0</m:t>
                              </m:r>
                            </m:sub>
                            <m:sup>
                              <m:r>
                                <a:rPr kumimoji="1" lang="ja-JP" altLang="en-US" sz="2800" i="1" smtClean="0">
                                  <a:latin typeface="Cambria Math" panose="02040503050406030204" pitchFamily="18" charset="0"/>
                                </a:rPr>
                                <m:t>1</m:t>
                              </m:r>
                            </m:sup>
                            <m:e>
                              <m:r>
                                <m:rPr>
                                  <m:sty m:val="p"/>
                                </m:rPr>
                                <a:rPr kumimoji="1" lang="en-US" altLang="ja-JP" sz="2800" b="0" i="0" smtClean="0">
                                  <a:latin typeface="Cambria Math" panose="02040503050406030204" pitchFamily="18" charset="0"/>
                                </a:rPr>
                                <m:t>Θ</m:t>
                              </m:r>
                              <m:d>
                                <m:dPr>
                                  <m:ctrlPr>
                                    <a:rPr kumimoji="1" lang="ja-JP" altLang="en-US" sz="2800" i="1" smtClean="0">
                                      <a:solidFill>
                                        <a:srgbClr val="836967"/>
                                      </a:solidFill>
                                      <a:latin typeface="Cambria Math" panose="02040503050406030204" pitchFamily="18" charset="0"/>
                                    </a:rPr>
                                  </m:ctrlPr>
                                </m:dPr>
                                <m:e>
                                  <m:r>
                                    <a:rPr kumimoji="1" lang="ja-JP" altLang="en-US" sz="2800" i="1" smtClean="0">
                                      <a:latin typeface="Cambria Math" panose="02040503050406030204" pitchFamily="18" charset="0"/>
                                    </a:rPr>
                                    <m:t>1−</m:t>
                                  </m:r>
                                  <m:sSup>
                                    <m:sSupPr>
                                      <m:ctrlPr>
                                        <a:rPr kumimoji="1" lang="ja-JP" altLang="en-US" sz="2800" i="1" smtClean="0">
                                          <a:solidFill>
                                            <a:srgbClr val="836967"/>
                                          </a:solidFill>
                                          <a:latin typeface="Cambria Math" panose="02040503050406030204" pitchFamily="18" charset="0"/>
                                        </a:rPr>
                                      </m:ctrlPr>
                                    </m:sSupPr>
                                    <m:e>
                                      <m:r>
                                        <a:rPr kumimoji="1" lang="ja-JP" altLang="en-US" sz="2800" i="1" smtClean="0">
                                          <a:latin typeface="Cambria Math" panose="02040503050406030204" pitchFamily="18" charset="0"/>
                                        </a:rPr>
                                        <m:t>𝑥</m:t>
                                      </m:r>
                                    </m:e>
                                    <m:sup>
                                      <m:r>
                                        <a:rPr kumimoji="1" lang="ja-JP" altLang="en-US" sz="2800" i="1" smtClean="0">
                                          <a:latin typeface="Cambria Math" panose="02040503050406030204" pitchFamily="18" charset="0"/>
                                        </a:rPr>
                                        <m:t>2</m:t>
                                      </m:r>
                                    </m:sup>
                                  </m:sSup>
                                  <m:r>
                                    <a:rPr kumimoji="1" lang="ja-JP" altLang="en-US" sz="2800" i="1" smtClean="0">
                                      <a:latin typeface="Cambria Math" panose="02040503050406030204" pitchFamily="18" charset="0"/>
                                    </a:rPr>
                                    <m:t>−</m:t>
                                  </m:r>
                                  <m:sSup>
                                    <m:sSupPr>
                                      <m:ctrlPr>
                                        <a:rPr kumimoji="1" lang="ja-JP" altLang="en-US" sz="2800" i="1" smtClean="0">
                                          <a:solidFill>
                                            <a:srgbClr val="836967"/>
                                          </a:solidFill>
                                          <a:latin typeface="Cambria Math" panose="02040503050406030204" pitchFamily="18" charset="0"/>
                                        </a:rPr>
                                      </m:ctrlPr>
                                    </m:sSupPr>
                                    <m:e>
                                      <m:r>
                                        <a:rPr kumimoji="1" lang="ja-JP" altLang="en-US" sz="2800" i="1" smtClean="0">
                                          <a:latin typeface="Cambria Math" panose="02040503050406030204" pitchFamily="18" charset="0"/>
                                        </a:rPr>
                                        <m:t>𝑦</m:t>
                                      </m:r>
                                    </m:e>
                                    <m:sup>
                                      <m:r>
                                        <a:rPr kumimoji="1" lang="ja-JP" altLang="en-US" sz="2800" i="1" smtClean="0">
                                          <a:latin typeface="Cambria Math" panose="02040503050406030204" pitchFamily="18" charset="0"/>
                                        </a:rPr>
                                        <m:t>2</m:t>
                                      </m:r>
                                    </m:sup>
                                  </m:sSup>
                                </m:e>
                              </m:d>
                              <m:r>
                                <a:rPr kumimoji="1" lang="ja-JP" altLang="en-US" sz="2800" i="1" smtClean="0">
                                  <a:latin typeface="Cambria Math" panose="02040503050406030204" pitchFamily="18" charset="0"/>
                                </a:rPr>
                                <m:t>ⅆ</m:t>
                              </m:r>
                              <m:r>
                                <a:rPr kumimoji="1" lang="ja-JP" altLang="en-US" sz="2800" i="1" smtClean="0">
                                  <a:latin typeface="Cambria Math" panose="02040503050406030204" pitchFamily="18" charset="0"/>
                                </a:rPr>
                                <m:t>𝑥</m:t>
                              </m:r>
                            </m:e>
                          </m:nary>
                          <m:r>
                            <a:rPr kumimoji="1" lang="ja-JP" altLang="en-US" sz="2800" i="1" smtClean="0">
                              <a:latin typeface="Cambria Math" panose="02040503050406030204" pitchFamily="18" charset="0"/>
                            </a:rPr>
                            <m:t>ⅆ</m:t>
                          </m:r>
                          <m:r>
                            <a:rPr kumimoji="1" lang="en-US" altLang="ja-JP" sz="2800" b="0" i="1" smtClean="0">
                              <a:latin typeface="Cambria Math" panose="02040503050406030204" pitchFamily="18" charset="0"/>
                            </a:rPr>
                            <m:t>𝑦</m:t>
                          </m:r>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4</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12DCD029-D06B-4408-9FC4-ECC176B926FE}"/>
                  </a:ext>
                </a:extLst>
              </p:cNvPr>
              <p:cNvSpPr txBox="1">
                <a:spLocks noRot="1" noChangeAspect="1" noMove="1" noResize="1" noEditPoints="1" noAdjustHandles="1" noChangeArrowheads="1" noChangeShapeType="1" noTextEdit="1"/>
              </p:cNvSpPr>
              <p:nvPr/>
            </p:nvSpPr>
            <p:spPr>
              <a:xfrm>
                <a:off x="683568" y="1916832"/>
                <a:ext cx="5068503" cy="13496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0961CED-06EE-4024-8E9E-A6DF8133B6AE}"/>
                  </a:ext>
                </a:extLst>
              </p:cNvPr>
              <p:cNvSpPr txBox="1"/>
              <p:nvPr/>
            </p:nvSpPr>
            <p:spPr>
              <a:xfrm>
                <a:off x="6084168" y="2204864"/>
                <a:ext cx="2736304" cy="916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Θ</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x</m:t>
                          </m:r>
                        </m:e>
                      </m:d>
                      <m:r>
                        <a:rPr kumimoji="1" lang="en-US" altLang="ja-JP" sz="2400" b="0" i="0"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r>
                                <a:rPr kumimoji="1" lang="en-US" altLang="ja-JP" sz="2400" b="0" i="1" smtClean="0">
                                  <a:latin typeface="Cambria Math" panose="02040503050406030204" pitchFamily="18" charset="0"/>
                                </a:rPr>
                                <m:t>1   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&gt;0</m:t>
                              </m:r>
                            </m:e>
                            <m:e>
                              <m:r>
                                <a:rPr kumimoji="1" lang="en-US" altLang="ja-JP" sz="2400" b="0" i="1" smtClean="0">
                                  <a:latin typeface="Cambria Math" panose="02040503050406030204" pitchFamily="18" charset="0"/>
                                </a:rPr>
                                <m:t>0   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&lt;0</m:t>
                              </m:r>
                            </m:e>
                          </m:eqArr>
                        </m:e>
                      </m:d>
                    </m:oMath>
                  </m:oMathPara>
                </a14:m>
                <a:endParaRPr lang="ja-JP" altLang="en-US" sz="2400" dirty="0"/>
              </a:p>
            </p:txBody>
          </p:sp>
        </mc:Choice>
        <mc:Fallback xmlns="">
          <p:sp>
            <p:nvSpPr>
              <p:cNvPr id="6" name="テキスト ボックス 5">
                <a:extLst>
                  <a:ext uri="{FF2B5EF4-FFF2-40B4-BE49-F238E27FC236}">
                    <a16:creationId xmlns:a16="http://schemas.microsoft.com/office/drawing/2014/main" id="{D0961CED-06EE-4024-8E9E-A6DF8133B6AE}"/>
                  </a:ext>
                </a:extLst>
              </p:cNvPr>
              <p:cNvSpPr txBox="1">
                <a:spLocks noRot="1" noChangeAspect="1" noMove="1" noResize="1" noEditPoints="1" noAdjustHandles="1" noChangeArrowheads="1" noChangeShapeType="1" noTextEdit="1"/>
              </p:cNvSpPr>
              <p:nvPr/>
            </p:nvSpPr>
            <p:spPr>
              <a:xfrm>
                <a:off x="6084168" y="2204864"/>
                <a:ext cx="2736304" cy="91614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DF108A4-D216-428A-9B3E-596DB275D6C0}"/>
              </a:ext>
            </a:extLst>
          </p:cNvPr>
          <p:cNvSpPr txBox="1"/>
          <p:nvPr/>
        </p:nvSpPr>
        <p:spPr>
          <a:xfrm>
            <a:off x="395536" y="1268760"/>
            <a:ext cx="7879080" cy="461665"/>
          </a:xfrm>
          <a:prstGeom prst="rect">
            <a:avLst/>
          </a:prstGeom>
          <a:noFill/>
        </p:spPr>
        <p:txBody>
          <a:bodyPr wrap="none" rtlCol="0">
            <a:spAutoFit/>
          </a:bodyPr>
          <a:lstStyle/>
          <a:p>
            <a:r>
              <a:rPr lang="ja-JP" altLang="en-US" sz="2400" dirty="0"/>
              <a:t>先ほどのコードは以下の積分を実行していることに対応</a:t>
            </a:r>
            <a:endParaRPr kumimoji="1" lang="ja-JP" altLang="en-US" sz="2400" dirty="0"/>
          </a:p>
        </p:txBody>
      </p:sp>
      <p:sp>
        <p:nvSpPr>
          <p:cNvPr id="8" name="テキスト ボックス 7">
            <a:extLst>
              <a:ext uri="{FF2B5EF4-FFF2-40B4-BE49-F238E27FC236}">
                <a16:creationId xmlns:a16="http://schemas.microsoft.com/office/drawing/2014/main" id="{FA2A7A46-AD4A-404A-9DE0-944BA2F4733A}"/>
              </a:ext>
            </a:extLst>
          </p:cNvPr>
          <p:cNvSpPr txBox="1"/>
          <p:nvPr/>
        </p:nvSpPr>
        <p:spPr>
          <a:xfrm>
            <a:off x="395536" y="3789040"/>
            <a:ext cx="8640960" cy="181588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モンテカルロ法は</a:t>
            </a:r>
            <a:r>
              <a:rPr kumimoji="1" lang="ja-JP" altLang="en-US" sz="2800" dirty="0">
                <a:solidFill>
                  <a:srgbClr val="011893"/>
                </a:solidFill>
              </a:rPr>
              <a:t>「式は書けるが厳密な評価は</a:t>
            </a:r>
            <a:r>
              <a:rPr lang="ja-JP" altLang="en-US" sz="2800" dirty="0">
                <a:solidFill>
                  <a:srgbClr val="011893"/>
                </a:solidFill>
              </a:rPr>
              <a:t>難しい和や積分」</a:t>
            </a:r>
            <a:r>
              <a:rPr kumimoji="1" lang="ja-JP" altLang="en-US" sz="2800" dirty="0"/>
              <a:t>のサンプリング評価に使われる</a:t>
            </a:r>
            <a:endParaRPr kumimoji="1" lang="en-US" altLang="ja-JP" sz="2800" dirty="0"/>
          </a:p>
          <a:p>
            <a:pPr marL="457200" indent="-457200">
              <a:buFont typeface="Arial" panose="020B0604020202020204" pitchFamily="34" charset="0"/>
              <a:buChar char="•"/>
            </a:pPr>
            <a:r>
              <a:rPr kumimoji="1" lang="ja-JP" altLang="en-US" sz="2800" dirty="0"/>
              <a:t>和や積分に表れる引数を一様にサンプリングすることを</a:t>
            </a:r>
            <a:r>
              <a:rPr lang="ja-JP" altLang="en-US" sz="2800" dirty="0">
                <a:solidFill>
                  <a:srgbClr val="FF0000"/>
                </a:solidFill>
              </a:rPr>
              <a:t>単純サンプリング</a:t>
            </a:r>
            <a:r>
              <a:rPr lang="ja-JP" altLang="en-US" sz="2800" dirty="0"/>
              <a:t>と呼ぶ</a:t>
            </a:r>
            <a:endParaRPr kumimoji="1" lang="ja-JP" altLang="en-US" sz="2800" dirty="0"/>
          </a:p>
        </p:txBody>
      </p:sp>
    </p:spTree>
    <p:extLst>
      <p:ext uri="{BB962C8B-B14F-4D97-AF65-F5344CB8AC3E}">
        <p14:creationId xmlns:p14="http://schemas.microsoft.com/office/powerpoint/2010/main" val="386961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D6E34B-1678-4EF3-AA30-C7F988783158}"/>
              </a:ext>
            </a:extLst>
          </p:cNvPr>
          <p:cNvSpPr>
            <a:spLocks noGrp="1"/>
          </p:cNvSpPr>
          <p:nvPr>
            <p:ph type="body" sz="quarter" idx="10"/>
          </p:nvPr>
        </p:nvSpPr>
        <p:spPr/>
        <p:txBody>
          <a:bodyPr/>
          <a:lstStyle/>
          <a:p>
            <a:r>
              <a:rPr lang="ja-JP" altLang="en-US" dirty="0"/>
              <a:t>単純サンプリング</a:t>
            </a:r>
            <a:endParaRPr kumimoji="1" lang="ja-JP" altLang="en-US" dirty="0"/>
          </a:p>
        </p:txBody>
      </p:sp>
      <p:pic>
        <p:nvPicPr>
          <p:cNvPr id="1026" name="Picture 2" descr="手で止めている工事現場の人のイラスト「立入禁止・ストップ！」">
            <a:extLst>
              <a:ext uri="{FF2B5EF4-FFF2-40B4-BE49-F238E27FC236}">
                <a16:creationId xmlns:a16="http://schemas.microsoft.com/office/drawing/2014/main" id="{BE40EFD8-3363-459E-964C-A161C3B83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980728"/>
            <a:ext cx="2297055" cy="324036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AEF2067-B2C8-4370-B5B6-7BE1D05201E3}"/>
              </a:ext>
            </a:extLst>
          </p:cNvPr>
          <p:cNvSpPr txBox="1"/>
          <p:nvPr/>
        </p:nvSpPr>
        <p:spPr>
          <a:xfrm>
            <a:off x="683568" y="4653136"/>
            <a:ext cx="8136904" cy="954107"/>
          </a:xfrm>
          <a:prstGeom prst="rect">
            <a:avLst/>
          </a:prstGeom>
          <a:noFill/>
        </p:spPr>
        <p:txBody>
          <a:bodyPr wrap="square" rtlCol="0">
            <a:spAutoFit/>
          </a:bodyPr>
          <a:lstStyle/>
          <a:p>
            <a:r>
              <a:rPr kumimoji="1" lang="ja-JP" altLang="en-US" sz="2800" dirty="0"/>
              <a:t>これから「当たり前」の議論が延々続きますが、後で必要になるので</a:t>
            </a:r>
            <a:r>
              <a:rPr lang="ja-JP" altLang="en-US" sz="2800" dirty="0"/>
              <a:t>ちゃんとついてきてください</a:t>
            </a:r>
            <a:endParaRPr kumimoji="1" lang="ja-JP" altLang="en-US" sz="2800" dirty="0"/>
          </a:p>
        </p:txBody>
      </p:sp>
    </p:spTree>
    <p:extLst>
      <p:ext uri="{BB962C8B-B14F-4D97-AF65-F5344CB8AC3E}">
        <p14:creationId xmlns:p14="http://schemas.microsoft.com/office/powerpoint/2010/main" val="405099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EB7AC2-72D3-4167-B2C0-C067842E1896}"/>
              </a:ext>
            </a:extLst>
          </p:cNvPr>
          <p:cNvSpPr>
            <a:spLocks noGrp="1"/>
          </p:cNvSpPr>
          <p:nvPr>
            <p:ph type="body" sz="quarter" idx="10"/>
          </p:nvPr>
        </p:nvSpPr>
        <p:spPr/>
        <p:txBody>
          <a:bodyPr/>
          <a:lstStyle/>
          <a:p>
            <a:r>
              <a:rPr kumimoji="1" lang="ja-JP" altLang="en-US" dirty="0"/>
              <a:t>重み</a:t>
            </a:r>
          </a:p>
        </p:txBody>
      </p:sp>
      <p:pic>
        <p:nvPicPr>
          <p:cNvPr id="3" name="図 2">
            <a:extLst>
              <a:ext uri="{FF2B5EF4-FFF2-40B4-BE49-F238E27FC236}">
                <a16:creationId xmlns:a16="http://schemas.microsoft.com/office/drawing/2014/main" id="{86F4B27B-8696-42C0-9A5B-6B050DFF495D}"/>
              </a:ext>
            </a:extLst>
          </p:cNvPr>
          <p:cNvPicPr>
            <a:picLocks noChangeAspect="1"/>
          </p:cNvPicPr>
          <p:nvPr/>
        </p:nvPicPr>
        <p:blipFill>
          <a:blip r:embed="rId2"/>
          <a:stretch>
            <a:fillRect/>
          </a:stretch>
        </p:blipFill>
        <p:spPr>
          <a:xfrm>
            <a:off x="7524328" y="2060848"/>
            <a:ext cx="952500" cy="952500"/>
          </a:xfrm>
          <a:prstGeom prst="rect">
            <a:avLst/>
          </a:prstGeom>
        </p:spPr>
      </p:pic>
      <p:sp>
        <p:nvSpPr>
          <p:cNvPr id="4" name="テキスト ボックス 3">
            <a:extLst>
              <a:ext uri="{FF2B5EF4-FFF2-40B4-BE49-F238E27FC236}">
                <a16:creationId xmlns:a16="http://schemas.microsoft.com/office/drawing/2014/main" id="{581DC62E-47EA-4752-88F7-FA4ADAD99884}"/>
              </a:ext>
            </a:extLst>
          </p:cNvPr>
          <p:cNvSpPr txBox="1"/>
          <p:nvPr/>
        </p:nvSpPr>
        <p:spPr>
          <a:xfrm>
            <a:off x="251520" y="1196752"/>
            <a:ext cx="5570756" cy="523220"/>
          </a:xfrm>
          <a:prstGeom prst="rect">
            <a:avLst/>
          </a:prstGeom>
          <a:noFill/>
        </p:spPr>
        <p:txBody>
          <a:bodyPr wrap="none" rtlCol="0">
            <a:spAutoFit/>
          </a:bodyPr>
          <a:lstStyle/>
          <a:p>
            <a:r>
              <a:rPr kumimoji="1" lang="ja-JP" altLang="en-US" sz="2800" dirty="0"/>
              <a:t>公平なサイコロの目の期待値は？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B7F2BF0-3172-4F9C-8CCA-0C2BB7710B71}"/>
                  </a:ext>
                </a:extLst>
              </p:cNvPr>
              <p:cNvSpPr txBox="1"/>
              <p:nvPr/>
            </p:nvSpPr>
            <p:spPr>
              <a:xfrm>
                <a:off x="971600" y="1988840"/>
                <a:ext cx="6027804" cy="1972143"/>
              </a:xfrm>
              <a:prstGeom prst="rect">
                <a:avLst/>
              </a:prstGeom>
              <a:noFill/>
            </p:spPr>
            <p:txBody>
              <a:bodyPr wrap="none" rtlCol="0">
                <a:spAutoFit/>
              </a:bodyPr>
              <a:lstStyle/>
              <a:p>
                <a:r>
                  <a:rPr lang="ja-JP" altLang="en-US" sz="2400" dirty="0"/>
                  <a:t>状態</a:t>
                </a:r>
                <a:r>
                  <a:rPr lang="en-US" altLang="ja-JP" sz="2400" dirty="0"/>
                  <a:t>k</a:t>
                </a:r>
                <a:r>
                  <a:rPr lang="ja-JP" altLang="en-US" sz="2400" dirty="0"/>
                  <a:t>の値を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𝑘</m:t>
                        </m:r>
                      </m:sub>
                    </m:sSub>
                  </m:oMath>
                </a14:m>
                <a:r>
                  <a:rPr lang="ja-JP" altLang="en-US" sz="2400" dirty="0"/>
                  <a:t>とする</a:t>
                </a:r>
                <a:endParaRPr lang="en-US" altLang="ja-JP" sz="2400" dirty="0"/>
              </a:p>
              <a:p>
                <a:r>
                  <a:rPr lang="ja-JP" altLang="en-US" sz="2400" dirty="0"/>
                  <a:t>状態</a:t>
                </a:r>
                <a:r>
                  <a:rPr lang="en-US" altLang="ja-JP" sz="2400" dirty="0"/>
                  <a:t>k</a:t>
                </a:r>
                <a:r>
                  <a:rPr lang="ja-JP" altLang="en-US" sz="2400" dirty="0"/>
                  <a:t>が出現する確率を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oMath>
                </a14:m>
                <a:r>
                  <a:rPr lang="ja-JP" altLang="en-US" sz="2400" dirty="0"/>
                  <a:t>とする</a:t>
                </a:r>
                <a:endParaRPr lang="en-US" altLang="ja-JP" sz="2400" dirty="0"/>
              </a:p>
              <a:p>
                <a:r>
                  <a:rPr lang="ja-JP" altLang="en-US" sz="2400" dirty="0"/>
                  <a:t>状態は全部で</a:t>
                </a:r>
                <a:r>
                  <a:rPr lang="en-US" altLang="ja-JP" sz="2400" dirty="0"/>
                  <a:t>6</a:t>
                </a:r>
                <a:r>
                  <a:rPr lang="ja-JP" altLang="en-US" sz="2400" dirty="0"/>
                  <a:t>個</a:t>
                </a:r>
                <a:endParaRPr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=4,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=5,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=6</m:t>
                      </m:r>
                    </m:oMath>
                  </m:oMathPara>
                </a14:m>
                <a:endParaRPr lang="ja-JP" altLang="en-US" sz="2400" dirty="0"/>
              </a:p>
              <a:p>
                <a:r>
                  <a:rPr lang="ja-JP" altLang="en-US" sz="2400" dirty="0"/>
                  <a:t>期待値を</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𝑋</m:t>
                        </m:r>
                      </m:e>
                    </m:acc>
                    <m:r>
                      <a:rPr lang="ja-JP" altLang="en-US" sz="2400" i="1" dirty="0">
                        <a:latin typeface="Cambria Math" panose="02040503050406030204" pitchFamily="18" charset="0"/>
                      </a:rPr>
                      <m:t>とすると</m:t>
                    </m:r>
                  </m:oMath>
                </a14:m>
                <a:endParaRPr lang="en-US" altLang="ja-JP" sz="2400" dirty="0"/>
              </a:p>
            </p:txBody>
          </p:sp>
        </mc:Choice>
        <mc:Fallback xmlns="">
          <p:sp>
            <p:nvSpPr>
              <p:cNvPr id="7" name="テキスト ボックス 6">
                <a:extLst>
                  <a:ext uri="{FF2B5EF4-FFF2-40B4-BE49-F238E27FC236}">
                    <a16:creationId xmlns:a16="http://schemas.microsoft.com/office/drawing/2014/main" id="{5B7F2BF0-3172-4F9C-8CCA-0C2BB7710B71}"/>
                  </a:ext>
                </a:extLst>
              </p:cNvPr>
              <p:cNvSpPr txBox="1">
                <a:spLocks noRot="1" noChangeAspect="1" noMove="1" noResize="1" noEditPoints="1" noAdjustHandles="1" noChangeArrowheads="1" noChangeShapeType="1" noTextEdit="1"/>
              </p:cNvSpPr>
              <p:nvPr/>
            </p:nvSpPr>
            <p:spPr>
              <a:xfrm>
                <a:off x="971600" y="1988840"/>
                <a:ext cx="6027804" cy="1972143"/>
              </a:xfrm>
              <a:prstGeom prst="rect">
                <a:avLst/>
              </a:prstGeom>
              <a:blipFill>
                <a:blip r:embed="rId3"/>
                <a:stretch>
                  <a:fillRect l="-1517" t="-3395" b="-3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0325C19-A876-4EB1-94B0-CE51A2F3E2A0}"/>
                  </a:ext>
                </a:extLst>
              </p:cNvPr>
              <p:cNvSpPr txBox="1"/>
              <p:nvPr/>
            </p:nvSpPr>
            <p:spPr>
              <a:xfrm>
                <a:off x="2699792" y="4005064"/>
                <a:ext cx="2462277"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6</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𝑘</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 </m:t>
                          </m:r>
                        </m:e>
                      </m:nary>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6</m:t>
                          </m:r>
                        </m:sup>
                        <m:e>
                          <m:r>
                            <a:rPr lang="en-US" altLang="ja-JP" b="0" i="1" smtClean="0">
                              <a:latin typeface="Cambria Math" panose="02040503050406030204" pitchFamily="18" charset="0"/>
                            </a:rPr>
                            <m:t>𝑘</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𝑘</m:t>
                              </m:r>
                            </m:sub>
                          </m:sSub>
                          <m:r>
                            <a:rPr lang="en-US" altLang="ja-JP" i="1">
                              <a:latin typeface="Cambria Math" panose="02040503050406030204" pitchFamily="18" charset="0"/>
                            </a:rPr>
                            <m:t> </m:t>
                          </m:r>
                        </m:e>
                      </m:nary>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60325C19-A876-4EB1-94B0-CE51A2F3E2A0}"/>
                  </a:ext>
                </a:extLst>
              </p:cNvPr>
              <p:cNvSpPr txBox="1">
                <a:spLocks noRot="1" noChangeAspect="1" noMove="1" noResize="1" noEditPoints="1" noAdjustHandles="1" noChangeArrowheads="1" noChangeShapeType="1" noTextEdit="1"/>
              </p:cNvSpPr>
              <p:nvPr/>
            </p:nvSpPr>
            <p:spPr>
              <a:xfrm>
                <a:off x="2699792" y="4005064"/>
                <a:ext cx="2462277" cy="77873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58FA11A-DE85-41A2-BDD0-44E14C70D1A8}"/>
                  </a:ext>
                </a:extLst>
              </p:cNvPr>
              <p:cNvSpPr txBox="1"/>
              <p:nvPr/>
            </p:nvSpPr>
            <p:spPr>
              <a:xfrm>
                <a:off x="1115616" y="5013176"/>
                <a:ext cx="5086072" cy="461665"/>
              </a:xfrm>
              <a:prstGeom prst="rect">
                <a:avLst/>
              </a:prstGeom>
              <a:noFill/>
            </p:spPr>
            <p:txBody>
              <a:bodyPr wrap="none" rtlCol="0">
                <a:spAutoFit/>
              </a:bodyPr>
              <a:lstStyle/>
              <a:p>
                <a:r>
                  <a:rPr kumimoji="1" lang="ja-JP" altLang="en-US" sz="2400" dirty="0"/>
                  <a:t>公平なサイコロ</a:t>
                </a:r>
                <a:r>
                  <a:rPr lang="ja-JP" altLang="en-US" sz="2400" dirty="0"/>
                  <a:t>なら</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=1/6</m:t>
                    </m:r>
                  </m:oMath>
                </a14:m>
                <a:r>
                  <a:rPr kumimoji="1" lang="ja-JP" altLang="en-US" sz="2400" dirty="0"/>
                  <a:t>だから</a:t>
                </a:r>
                <a:endParaRPr kumimoji="1" lang="en-US" altLang="ja-JP" sz="2400" dirty="0"/>
              </a:p>
            </p:txBody>
          </p:sp>
        </mc:Choice>
        <mc:Fallback xmlns="">
          <p:sp>
            <p:nvSpPr>
              <p:cNvPr id="11" name="テキスト ボックス 10">
                <a:extLst>
                  <a:ext uri="{FF2B5EF4-FFF2-40B4-BE49-F238E27FC236}">
                    <a16:creationId xmlns:a16="http://schemas.microsoft.com/office/drawing/2014/main" id="{358FA11A-DE85-41A2-BDD0-44E14C70D1A8}"/>
                  </a:ext>
                </a:extLst>
              </p:cNvPr>
              <p:cNvSpPr txBox="1">
                <a:spLocks noRot="1" noChangeAspect="1" noMove="1" noResize="1" noEditPoints="1" noAdjustHandles="1" noChangeArrowheads="1" noChangeShapeType="1" noTextEdit="1"/>
              </p:cNvSpPr>
              <p:nvPr/>
            </p:nvSpPr>
            <p:spPr>
              <a:xfrm>
                <a:off x="1115616" y="5013176"/>
                <a:ext cx="5086072" cy="461665"/>
              </a:xfrm>
              <a:prstGeom prst="rect">
                <a:avLst/>
              </a:prstGeom>
              <a:blipFill>
                <a:blip r:embed="rId5"/>
                <a:stretch>
                  <a:fillRect l="-1799" t="-14474" r="-959"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232FD5B-66CB-4E8A-821B-842D5DCB7738}"/>
                  </a:ext>
                </a:extLst>
              </p:cNvPr>
              <p:cNvSpPr txBox="1"/>
              <p:nvPr/>
            </p:nvSpPr>
            <p:spPr>
              <a:xfrm>
                <a:off x="3491880" y="5661248"/>
                <a:ext cx="1625125"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6</m:t>
                          </m:r>
                        </m:sup>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𝑘</m:t>
                              </m:r>
                            </m:num>
                            <m:den>
                              <m:r>
                                <a:rPr lang="en-US" altLang="ja-JP" b="0" i="1" smtClean="0">
                                  <a:latin typeface="Cambria Math" panose="02040503050406030204" pitchFamily="18" charset="0"/>
                                </a:rPr>
                                <m:t>6</m:t>
                              </m:r>
                            </m:den>
                          </m:f>
                          <m:r>
                            <a:rPr lang="en-US" altLang="ja-JP" b="0" i="1" smtClean="0">
                              <a:latin typeface="Cambria Math" panose="02040503050406030204" pitchFamily="18" charset="0"/>
                            </a:rPr>
                            <m:t>=3.5</m:t>
                          </m:r>
                        </m:e>
                      </m:nary>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9232FD5B-66CB-4E8A-821B-842D5DCB7738}"/>
                  </a:ext>
                </a:extLst>
              </p:cNvPr>
              <p:cNvSpPr txBox="1">
                <a:spLocks noRot="1" noChangeAspect="1" noMove="1" noResize="1" noEditPoints="1" noAdjustHandles="1" noChangeArrowheads="1" noChangeShapeType="1" noTextEdit="1"/>
              </p:cNvSpPr>
              <p:nvPr/>
            </p:nvSpPr>
            <p:spPr>
              <a:xfrm>
                <a:off x="3491880" y="5661248"/>
                <a:ext cx="1625125" cy="778739"/>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131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47C52B-7092-4FF1-87D3-5A948450AC32}"/>
              </a:ext>
            </a:extLst>
          </p:cNvPr>
          <p:cNvSpPr>
            <a:spLocks noGrp="1"/>
          </p:cNvSpPr>
          <p:nvPr>
            <p:ph type="body" sz="quarter" idx="10"/>
          </p:nvPr>
        </p:nvSpPr>
        <p:spPr/>
        <p:txBody>
          <a:bodyPr/>
          <a:lstStyle/>
          <a:p>
            <a:r>
              <a:rPr kumimoji="1" lang="ja-JP" altLang="en-US" dirty="0"/>
              <a:t>重み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9853CB5-2F55-4D20-ADB8-89358B9E2B03}"/>
                  </a:ext>
                </a:extLst>
              </p:cNvPr>
              <p:cNvSpPr txBox="1"/>
              <p:nvPr/>
            </p:nvSpPr>
            <p:spPr>
              <a:xfrm>
                <a:off x="611560" y="1052736"/>
                <a:ext cx="8222123" cy="400110"/>
              </a:xfrm>
              <a:prstGeom prst="rect">
                <a:avLst/>
              </a:prstGeom>
              <a:noFill/>
            </p:spPr>
            <p:txBody>
              <a:bodyPr wrap="none" rtlCol="0">
                <a:spAutoFit/>
              </a:bodyPr>
              <a:lstStyle/>
              <a:p>
                <a:r>
                  <a:rPr lang="ja-JP" altLang="en-US" sz="2000" dirty="0"/>
                  <a:t>もし</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𝑘</m:t>
                        </m:r>
                      </m:sub>
                    </m:sSub>
                  </m:oMath>
                </a14:m>
                <a:r>
                  <a:rPr kumimoji="1" lang="ja-JP" altLang="en-US" sz="2000" dirty="0"/>
                  <a:t>を事前に知らなかったら？</a:t>
                </a:r>
                <a:r>
                  <a:rPr lang="ja-JP" altLang="en-US" sz="2000" dirty="0"/>
                  <a:t>→ 多数回の試行により</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𝑘</m:t>
                        </m:r>
                      </m:sub>
                    </m:sSub>
                    <m:r>
                      <a:rPr lang="ja-JP" altLang="en-US" sz="2000" i="1">
                        <a:latin typeface="Cambria Math" panose="02040503050406030204" pitchFamily="18" charset="0"/>
                      </a:rPr>
                      <m:t>を</m:t>
                    </m:r>
                  </m:oMath>
                </a14:m>
                <a:r>
                  <a:rPr kumimoji="1" lang="ja-JP" altLang="en-US" sz="2000" dirty="0"/>
                  <a:t>推定する</a:t>
                </a:r>
              </a:p>
            </p:txBody>
          </p:sp>
        </mc:Choice>
        <mc:Fallback xmlns="">
          <p:sp>
            <p:nvSpPr>
              <p:cNvPr id="3" name="テキスト ボックス 2">
                <a:extLst>
                  <a:ext uri="{FF2B5EF4-FFF2-40B4-BE49-F238E27FC236}">
                    <a16:creationId xmlns:a16="http://schemas.microsoft.com/office/drawing/2014/main" id="{09853CB5-2F55-4D20-ADB8-89358B9E2B03}"/>
                  </a:ext>
                </a:extLst>
              </p:cNvPr>
              <p:cNvSpPr txBox="1">
                <a:spLocks noRot="1" noChangeAspect="1" noMove="1" noResize="1" noEditPoints="1" noAdjustHandles="1" noChangeArrowheads="1" noChangeShapeType="1" noTextEdit="1"/>
              </p:cNvSpPr>
              <p:nvPr/>
            </p:nvSpPr>
            <p:spPr>
              <a:xfrm>
                <a:off x="611560" y="1052736"/>
                <a:ext cx="8222123" cy="400110"/>
              </a:xfrm>
              <a:prstGeom prst="rect">
                <a:avLst/>
              </a:prstGeom>
              <a:blipFill>
                <a:blip r:embed="rId2"/>
                <a:stretch>
                  <a:fillRect l="-741" t="-12308" r="-74"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A17742-B9BF-4A81-AE4B-B5210A7C3E8F}"/>
                  </a:ext>
                </a:extLst>
              </p:cNvPr>
              <p:cNvSpPr txBox="1"/>
              <p:nvPr/>
            </p:nvSpPr>
            <p:spPr>
              <a:xfrm>
                <a:off x="539552" y="1700808"/>
                <a:ext cx="5710794" cy="400110"/>
              </a:xfrm>
              <a:prstGeom prst="rect">
                <a:avLst/>
              </a:prstGeom>
              <a:noFill/>
            </p:spPr>
            <p:txBody>
              <a:bodyPr wrap="none" rtlCol="0">
                <a:spAutoFit/>
              </a:bodyPr>
              <a:lstStyle/>
              <a:p>
                <a:r>
                  <a:rPr kumimoji="1" lang="ja-JP" altLang="en-US" sz="2000" dirty="0"/>
                  <a:t>サイコロを</a:t>
                </a:r>
                <a14:m>
                  <m:oMath xmlns:m="http://schemas.openxmlformats.org/officeDocument/2006/math">
                    <m:r>
                      <a:rPr kumimoji="1" lang="en-US" altLang="ja-JP" sz="2000" b="0" i="1" smtClean="0">
                        <a:latin typeface="Cambria Math" panose="02040503050406030204" pitchFamily="18" charset="0"/>
                      </a:rPr>
                      <m:t>𝑁</m:t>
                    </m:r>
                  </m:oMath>
                </a14:m>
                <a:r>
                  <a:rPr kumimoji="1" lang="ja-JP" altLang="en-US" sz="2000" dirty="0"/>
                  <a:t>回振って、</a:t>
                </a:r>
                <a14:m>
                  <m:oMath xmlns:m="http://schemas.openxmlformats.org/officeDocument/2006/math">
                    <m:r>
                      <a:rPr kumimoji="1" lang="en-US" altLang="ja-JP" sz="2000" b="0" i="1" smtClean="0">
                        <a:latin typeface="Cambria Math" panose="02040503050406030204" pitchFamily="18" charset="0"/>
                      </a:rPr>
                      <m:t>𝑘</m:t>
                    </m:r>
                  </m:oMath>
                </a14:m>
                <a:r>
                  <a:rPr kumimoji="1" lang="ja-JP" altLang="en-US" sz="2000" dirty="0"/>
                  <a:t>が出た回数を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𝑘</m:t>
                        </m:r>
                      </m:sub>
                    </m:sSub>
                  </m:oMath>
                </a14:m>
                <a:r>
                  <a:rPr kumimoji="1" lang="ja-JP" altLang="en-US" sz="2000" dirty="0"/>
                  <a:t>とする</a:t>
                </a:r>
              </a:p>
            </p:txBody>
          </p:sp>
        </mc:Choice>
        <mc:Fallback xmlns="">
          <p:sp>
            <p:nvSpPr>
              <p:cNvPr id="4" name="テキスト ボックス 3">
                <a:extLst>
                  <a:ext uri="{FF2B5EF4-FFF2-40B4-BE49-F238E27FC236}">
                    <a16:creationId xmlns:a16="http://schemas.microsoft.com/office/drawing/2014/main" id="{04A17742-B9BF-4A81-AE4B-B5210A7C3E8F}"/>
                  </a:ext>
                </a:extLst>
              </p:cNvPr>
              <p:cNvSpPr txBox="1">
                <a:spLocks noRot="1" noChangeAspect="1" noMove="1" noResize="1" noEditPoints="1" noAdjustHandles="1" noChangeArrowheads="1" noChangeShapeType="1" noTextEdit="1"/>
              </p:cNvSpPr>
              <p:nvPr/>
            </p:nvSpPr>
            <p:spPr>
              <a:xfrm>
                <a:off x="539552" y="1700808"/>
                <a:ext cx="5710794" cy="400110"/>
              </a:xfrm>
              <a:prstGeom prst="rect">
                <a:avLst/>
              </a:prstGeom>
              <a:blipFill>
                <a:blip r:embed="rId3"/>
                <a:stretch>
                  <a:fillRect l="-1175" t="-10606" r="-107"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CA5E1C7-49BA-424C-B634-6B641D2D69CD}"/>
                  </a:ext>
                </a:extLst>
              </p:cNvPr>
              <p:cNvSpPr txBox="1"/>
              <p:nvPr/>
            </p:nvSpPr>
            <p:spPr>
              <a:xfrm>
                <a:off x="3851920" y="2204864"/>
                <a:ext cx="1163204"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𝑘</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𝑘</m:t>
                              </m:r>
                            </m:sub>
                          </m:sSub>
                        </m:e>
                      </m:nary>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ECA5E1C7-49BA-424C-B634-6B641D2D69CD}"/>
                  </a:ext>
                </a:extLst>
              </p:cNvPr>
              <p:cNvSpPr txBox="1">
                <a:spLocks noRot="1" noChangeAspect="1" noMove="1" noResize="1" noEditPoints="1" noAdjustHandles="1" noChangeArrowheads="1" noChangeShapeType="1" noTextEdit="1"/>
              </p:cNvSpPr>
              <p:nvPr/>
            </p:nvSpPr>
            <p:spPr>
              <a:xfrm>
                <a:off x="3851920" y="2204864"/>
                <a:ext cx="1163204" cy="67217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47ECE7D-B854-4166-8C9F-8FD36FDBAC16}"/>
                  </a:ext>
                </a:extLst>
              </p:cNvPr>
              <p:cNvSpPr txBox="1"/>
              <p:nvPr/>
            </p:nvSpPr>
            <p:spPr>
              <a:xfrm>
                <a:off x="611560" y="3068960"/>
                <a:ext cx="4242572" cy="400110"/>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rPr>
                      <m:t>𝑘</m:t>
                    </m:r>
                  </m:oMath>
                </a14:m>
                <a:r>
                  <a:rPr kumimoji="1" lang="ja-JP" altLang="en-US" sz="2000" dirty="0"/>
                  <a:t>が出る確率</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𝑘</m:t>
                        </m:r>
                      </m:sub>
                    </m:sSub>
                  </m:oMath>
                </a14:m>
                <a:r>
                  <a:rPr kumimoji="1" lang="ja-JP" altLang="en-US" sz="2000" dirty="0"/>
                  <a:t>は</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i="1">
                            <a:latin typeface="Cambria Math" panose="02040503050406030204" pitchFamily="18" charset="0"/>
                          </a:rPr>
                          <m:t>𝑘</m:t>
                        </m:r>
                      </m:sub>
                    </m:sSub>
                    <m:r>
                      <a:rPr lang="ja-JP" altLang="en-US" sz="2000" i="1" smtClean="0">
                        <a:latin typeface="Cambria Math" panose="02040503050406030204" pitchFamily="18" charset="0"/>
                      </a:rPr>
                      <m:t>に</m:t>
                    </m:r>
                  </m:oMath>
                </a14:m>
                <a:r>
                  <a:rPr lang="ja-JP" altLang="en-US" sz="2000" dirty="0"/>
                  <a:t>比例するので</a:t>
                </a:r>
                <a:endParaRPr lang="en-US" altLang="ja-JP" sz="2000" dirty="0"/>
              </a:p>
            </p:txBody>
          </p:sp>
        </mc:Choice>
        <mc:Fallback xmlns="">
          <p:sp>
            <p:nvSpPr>
              <p:cNvPr id="6" name="テキスト ボックス 5">
                <a:extLst>
                  <a:ext uri="{FF2B5EF4-FFF2-40B4-BE49-F238E27FC236}">
                    <a16:creationId xmlns:a16="http://schemas.microsoft.com/office/drawing/2014/main" id="{E47ECE7D-B854-4166-8C9F-8FD36FDBAC16}"/>
                  </a:ext>
                </a:extLst>
              </p:cNvPr>
              <p:cNvSpPr txBox="1">
                <a:spLocks noRot="1" noChangeAspect="1" noMove="1" noResize="1" noEditPoints="1" noAdjustHandles="1" noChangeArrowheads="1" noChangeShapeType="1" noTextEdit="1"/>
              </p:cNvSpPr>
              <p:nvPr/>
            </p:nvSpPr>
            <p:spPr>
              <a:xfrm>
                <a:off x="611560" y="3068960"/>
                <a:ext cx="4242572" cy="400110"/>
              </a:xfrm>
              <a:prstGeom prst="rect">
                <a:avLst/>
              </a:prstGeom>
              <a:blipFill>
                <a:blip r:embed="rId5"/>
                <a:stretch>
                  <a:fillRect t="-10606" r="-575"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56A4DD3-068D-4413-8C91-21E6B2DF6DF3}"/>
                  </a:ext>
                </a:extLst>
              </p:cNvPr>
              <p:cNvSpPr txBox="1"/>
              <p:nvPr/>
            </p:nvSpPr>
            <p:spPr>
              <a:xfrm>
                <a:off x="3779912" y="3645024"/>
                <a:ext cx="1165960" cy="6276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num>
                        <m:den>
                          <m:r>
                            <a:rPr kumimoji="1" lang="en-US" altLang="ja-JP" sz="2400" b="0" i="1" smtClean="0">
                              <a:latin typeface="Cambria Math" panose="02040503050406030204" pitchFamily="18" charset="0"/>
                            </a:rPr>
                            <m:t>𝑁</m:t>
                          </m:r>
                        </m:den>
                      </m:f>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556A4DD3-068D-4413-8C91-21E6B2DF6DF3}"/>
                  </a:ext>
                </a:extLst>
              </p:cNvPr>
              <p:cNvSpPr txBox="1">
                <a:spLocks noRot="1" noChangeAspect="1" noMove="1" noResize="1" noEditPoints="1" noAdjustHandles="1" noChangeArrowheads="1" noChangeShapeType="1" noTextEdit="1"/>
              </p:cNvSpPr>
              <p:nvPr/>
            </p:nvSpPr>
            <p:spPr>
              <a:xfrm>
                <a:off x="3779912" y="3645024"/>
                <a:ext cx="1165960" cy="62760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49A7C8-A3BB-4C5A-BA21-9D385FD8DBA6}"/>
                  </a:ext>
                </a:extLst>
              </p:cNvPr>
              <p:cNvSpPr txBox="1"/>
              <p:nvPr/>
            </p:nvSpPr>
            <p:spPr>
              <a:xfrm>
                <a:off x="683568" y="4293096"/>
                <a:ext cx="3005951" cy="400110"/>
              </a:xfrm>
              <a:prstGeom prst="rect">
                <a:avLst/>
              </a:prstGeom>
              <a:noFill/>
            </p:spPr>
            <p:txBody>
              <a:bodyPr wrap="none" rtlCol="0">
                <a:spAutoFit/>
              </a:bodyPr>
              <a:lstStyle/>
              <a:p>
                <a14:m>
                  <m:oMath xmlns:m="http://schemas.openxmlformats.org/officeDocument/2006/math">
                    <m:r>
                      <a:rPr kumimoji="1" lang="ja-JP" altLang="en-US" sz="2000" b="0" i="1" smtClean="0">
                        <a:latin typeface="Cambria Math" panose="02040503050406030204" pitchFamily="18" charset="0"/>
                      </a:rPr>
                      <m:t>サイコロ</m:t>
                    </m:r>
                  </m:oMath>
                </a14:m>
                <a:r>
                  <a:rPr kumimoji="1" lang="ja-JP" altLang="en-US" sz="2000" dirty="0"/>
                  <a:t>の目の期待値は</a:t>
                </a:r>
              </a:p>
            </p:txBody>
          </p:sp>
        </mc:Choice>
        <mc:Fallback xmlns="">
          <p:sp>
            <p:nvSpPr>
              <p:cNvPr id="9" name="テキスト ボックス 8">
                <a:extLst>
                  <a:ext uri="{FF2B5EF4-FFF2-40B4-BE49-F238E27FC236}">
                    <a16:creationId xmlns:a16="http://schemas.microsoft.com/office/drawing/2014/main" id="{9B49A7C8-A3BB-4C5A-BA21-9D385FD8DBA6}"/>
                  </a:ext>
                </a:extLst>
              </p:cNvPr>
              <p:cNvSpPr txBox="1">
                <a:spLocks noRot="1" noChangeAspect="1" noMove="1" noResize="1" noEditPoints="1" noAdjustHandles="1" noChangeArrowheads="1" noChangeShapeType="1" noTextEdit="1"/>
              </p:cNvSpPr>
              <p:nvPr/>
            </p:nvSpPr>
            <p:spPr>
              <a:xfrm>
                <a:off x="683568" y="4293096"/>
                <a:ext cx="3005951" cy="400110"/>
              </a:xfrm>
              <a:prstGeom prst="rect">
                <a:avLst/>
              </a:prstGeom>
              <a:blipFill>
                <a:blip r:embed="rId7"/>
                <a:stretch>
                  <a:fillRect l="-811" t="-10606" r="-1420"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64CC96D-07EF-4120-8FE3-6DD8C2EE88C3}"/>
                  </a:ext>
                </a:extLst>
              </p:cNvPr>
              <p:cNvSpPr txBox="1"/>
              <p:nvPr/>
            </p:nvSpPr>
            <p:spPr>
              <a:xfrm>
                <a:off x="2987824" y="4869160"/>
                <a:ext cx="2715423" cy="865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e>
                      </m:nary>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num>
                            <m:den>
                              <m:r>
                                <a:rPr lang="en-US" altLang="ja-JP" sz="2000" b="0" i="1" smtClean="0">
                                  <a:latin typeface="Cambria Math" panose="02040503050406030204" pitchFamily="18" charset="0"/>
                                </a:rPr>
                                <m:t>𝑁</m:t>
                              </m:r>
                            </m:den>
                          </m:f>
                          <m:r>
                            <a:rPr lang="en-US" altLang="ja-JP" sz="2000" i="1">
                              <a:latin typeface="Cambria Math" panose="02040503050406030204" pitchFamily="18" charset="0"/>
                            </a:rPr>
                            <m:t> </m:t>
                          </m:r>
                        </m:e>
                      </m:nary>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064CC96D-07EF-4120-8FE3-6DD8C2EE88C3}"/>
                  </a:ext>
                </a:extLst>
              </p:cNvPr>
              <p:cNvSpPr txBox="1">
                <a:spLocks noRot="1" noChangeAspect="1" noMove="1" noResize="1" noEditPoints="1" noAdjustHandles="1" noChangeArrowheads="1" noChangeShapeType="1" noTextEdit="1"/>
              </p:cNvSpPr>
              <p:nvPr/>
            </p:nvSpPr>
            <p:spPr>
              <a:xfrm>
                <a:off x="2987824" y="4869160"/>
                <a:ext cx="2715423" cy="86530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EC0C1D9-8280-45F6-B1AB-6AAE769013B5}"/>
                  </a:ext>
                </a:extLst>
              </p:cNvPr>
              <p:cNvSpPr txBox="1"/>
              <p:nvPr/>
            </p:nvSpPr>
            <p:spPr>
              <a:xfrm>
                <a:off x="2555776" y="6093296"/>
                <a:ext cx="3528392" cy="461665"/>
              </a:xfrm>
              <a:prstGeom prst="rect">
                <a:avLst/>
              </a:prstGeom>
              <a:noFill/>
            </p:spPr>
            <p:txBody>
              <a:bodyPr wrap="square">
                <a:spAutoFit/>
              </a:bodyPr>
              <a:lstStyle/>
              <a:p>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𝑤</m:t>
                        </m:r>
                      </m:e>
                      <m:sub>
                        <m:r>
                          <a:rPr kumimoji="1" lang="en-US" altLang="ja-JP" sz="2400" b="0" i="1" smtClean="0">
                            <a:solidFill>
                              <a:srgbClr val="FF0000"/>
                            </a:solidFill>
                            <a:latin typeface="Cambria Math" panose="02040503050406030204" pitchFamily="18" charset="0"/>
                          </a:rPr>
                          <m:t>𝑘</m:t>
                        </m:r>
                      </m:sub>
                    </m:sSub>
                  </m:oMath>
                </a14:m>
                <a:r>
                  <a:rPr lang="ja-JP" altLang="en-US" sz="2400" dirty="0">
                    <a:solidFill>
                      <a:srgbClr val="FF0000"/>
                    </a:solidFill>
                  </a:rPr>
                  <a:t>を状態</a:t>
                </a:r>
                <a:r>
                  <a:rPr lang="en-US" altLang="ja-JP" sz="2400" dirty="0">
                    <a:solidFill>
                      <a:srgbClr val="FF0000"/>
                    </a:solidFill>
                  </a:rPr>
                  <a:t>k</a:t>
                </a:r>
                <a:r>
                  <a:rPr lang="ja-JP" altLang="en-US" sz="2400" dirty="0">
                    <a:solidFill>
                      <a:srgbClr val="FF0000"/>
                    </a:solidFill>
                  </a:rPr>
                  <a:t>の重みと呼ぶ</a:t>
                </a:r>
              </a:p>
            </p:txBody>
          </p:sp>
        </mc:Choice>
        <mc:Fallback xmlns="">
          <p:sp>
            <p:nvSpPr>
              <p:cNvPr id="14" name="テキスト ボックス 13">
                <a:extLst>
                  <a:ext uri="{FF2B5EF4-FFF2-40B4-BE49-F238E27FC236}">
                    <a16:creationId xmlns:a16="http://schemas.microsoft.com/office/drawing/2014/main" id="{5EC0C1D9-8280-45F6-B1AB-6AAE769013B5}"/>
                  </a:ext>
                </a:extLst>
              </p:cNvPr>
              <p:cNvSpPr txBox="1">
                <a:spLocks noRot="1" noChangeAspect="1" noMove="1" noResize="1" noEditPoints="1" noAdjustHandles="1" noChangeArrowheads="1" noChangeShapeType="1" noTextEdit="1"/>
              </p:cNvSpPr>
              <p:nvPr/>
            </p:nvSpPr>
            <p:spPr>
              <a:xfrm>
                <a:off x="2555776" y="6093296"/>
                <a:ext cx="3528392" cy="461665"/>
              </a:xfrm>
              <a:prstGeom prst="rect">
                <a:avLst/>
              </a:prstGeom>
              <a:blipFill>
                <a:blip r:embed="rId9"/>
                <a:stretch>
                  <a:fillRect t="-14667" r="-518" b="-32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883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BEE776-A853-4F4D-B3F1-58147DB59B7C}"/>
              </a:ext>
            </a:extLst>
          </p:cNvPr>
          <p:cNvSpPr>
            <a:spLocks noGrp="1"/>
          </p:cNvSpPr>
          <p:nvPr>
            <p:ph type="body" sz="quarter" idx="10"/>
          </p:nvPr>
        </p:nvSpPr>
        <p:spPr/>
        <p:txBody>
          <a:bodyPr/>
          <a:lstStyle/>
          <a:p>
            <a:r>
              <a:rPr kumimoji="1" lang="ja-JP" altLang="en-US" dirty="0"/>
              <a:t>重み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A441823-B1E3-4717-A355-7AE79B0332F4}"/>
                  </a:ext>
                </a:extLst>
              </p:cNvPr>
              <p:cNvSpPr txBox="1"/>
              <p:nvPr/>
            </p:nvSpPr>
            <p:spPr>
              <a:xfrm>
                <a:off x="683568" y="1052736"/>
                <a:ext cx="5865067" cy="408445"/>
              </a:xfrm>
              <a:prstGeom prst="rect">
                <a:avLst/>
              </a:prstGeom>
              <a:noFill/>
            </p:spPr>
            <p:txBody>
              <a:bodyPr wrap="none" rtlCol="0">
                <a:spAutoFit/>
              </a:bodyPr>
              <a:lstStyle/>
              <a:p>
                <a:r>
                  <a:rPr lang="ja-JP" altLang="en-US" sz="2000" dirty="0"/>
                  <a:t>サイコロを何度も振り、</a:t>
                </a:r>
                <a:r>
                  <a:rPr lang="en-US" altLang="ja-JP" sz="2000" dirty="0" err="1"/>
                  <a:t>i</a:t>
                </a:r>
                <a:r>
                  <a:rPr lang="ja-JP" altLang="en-US" sz="2000" dirty="0"/>
                  <a:t>番目に出た目を</a:t>
                </a:r>
                <a14:m>
                  <m:oMath xmlns:m="http://schemas.openxmlformats.org/officeDocument/2006/math">
                    <m:sSub>
                      <m:sSubPr>
                        <m:ctrlPr>
                          <a:rPr lang="en-US" altLang="ja-JP" sz="2000" b="0" i="1" dirty="0" smtClean="0">
                            <a:latin typeface="Cambria Math" panose="02040503050406030204" pitchFamily="18" charset="0"/>
                          </a:rPr>
                        </m:ctrlPr>
                      </m:sSubPr>
                      <m:e>
                        <m:acc>
                          <m:accPr>
                            <m:chr m:val="̂"/>
                            <m:ctrlPr>
                              <a:rPr lang="en-US" altLang="ja-JP" sz="2000" i="1" dirty="0" smtClean="0">
                                <a:latin typeface="Cambria Math" panose="02040503050406030204" pitchFamily="18" charset="0"/>
                              </a:rPr>
                            </m:ctrlPr>
                          </m:accPr>
                          <m:e>
                            <m:r>
                              <a:rPr lang="en-US" altLang="ja-JP" sz="2000" b="0" i="1" dirty="0" smtClean="0">
                                <a:latin typeface="Cambria Math" panose="02040503050406030204" pitchFamily="18" charset="0"/>
                              </a:rPr>
                              <m:t>𝑋</m:t>
                            </m:r>
                          </m:e>
                        </m:acc>
                      </m:e>
                      <m:sub>
                        <m:r>
                          <a:rPr lang="en-US" altLang="ja-JP" sz="2000" b="0" i="1" dirty="0" smtClean="0">
                            <a:latin typeface="Cambria Math" panose="02040503050406030204" pitchFamily="18" charset="0"/>
                          </a:rPr>
                          <m:t>𝑖</m:t>
                        </m:r>
                      </m:sub>
                    </m:sSub>
                  </m:oMath>
                </a14:m>
                <a:r>
                  <a:rPr kumimoji="1" lang="ja-JP" altLang="en-US" sz="2000" dirty="0"/>
                  <a:t>とする</a:t>
                </a:r>
              </a:p>
            </p:txBody>
          </p:sp>
        </mc:Choice>
        <mc:Fallback xmlns="">
          <p:sp>
            <p:nvSpPr>
              <p:cNvPr id="3" name="テキスト ボックス 2">
                <a:extLst>
                  <a:ext uri="{FF2B5EF4-FFF2-40B4-BE49-F238E27FC236}">
                    <a16:creationId xmlns:a16="http://schemas.microsoft.com/office/drawing/2014/main" id="{8A441823-B1E3-4717-A355-7AE79B0332F4}"/>
                  </a:ext>
                </a:extLst>
              </p:cNvPr>
              <p:cNvSpPr txBox="1">
                <a:spLocks noRot="1" noChangeAspect="1" noMove="1" noResize="1" noEditPoints="1" noAdjustHandles="1" noChangeArrowheads="1" noChangeShapeType="1" noTextEdit="1"/>
              </p:cNvSpPr>
              <p:nvPr/>
            </p:nvSpPr>
            <p:spPr>
              <a:xfrm>
                <a:off x="683568" y="1052736"/>
                <a:ext cx="5865067" cy="408445"/>
              </a:xfrm>
              <a:prstGeom prst="rect">
                <a:avLst/>
              </a:prstGeom>
              <a:blipFill>
                <a:blip r:embed="rId2"/>
                <a:stretch>
                  <a:fillRect l="-1040" t="-10448" r="-416" b="-268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79F377-FFD1-46C6-9059-4DA4F7651FDD}"/>
                  </a:ext>
                </a:extLst>
              </p:cNvPr>
              <p:cNvSpPr txBox="1"/>
              <p:nvPr/>
            </p:nvSpPr>
            <p:spPr>
              <a:xfrm>
                <a:off x="2633951" y="1628800"/>
                <a:ext cx="191135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𝑁</m:t>
                          </m:r>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𝛿</m:t>
                              </m:r>
                            </m:e>
                            <m: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𝑘</m:t>
                              </m:r>
                            </m:sub>
                          </m:sSub>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CD79F377-FFD1-46C6-9059-4DA4F7651FDD}"/>
                  </a:ext>
                </a:extLst>
              </p:cNvPr>
              <p:cNvSpPr txBox="1">
                <a:spLocks noRot="1" noChangeAspect="1" noMove="1" noResize="1" noEditPoints="1" noAdjustHandles="1" noChangeArrowheads="1" noChangeShapeType="1" noTextEdit="1"/>
              </p:cNvSpPr>
              <p:nvPr/>
            </p:nvSpPr>
            <p:spPr>
              <a:xfrm>
                <a:off x="2633951" y="1628800"/>
                <a:ext cx="1911357" cy="1038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700AE97-52FA-4AF0-AADE-B209CA9F0FDF}"/>
                  </a:ext>
                </a:extLst>
              </p:cNvPr>
              <p:cNvSpPr txBox="1"/>
              <p:nvPr/>
            </p:nvSpPr>
            <p:spPr>
              <a:xfrm>
                <a:off x="6018327" y="2060848"/>
                <a:ext cx="1794850"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𝛿</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e>
                          </m:eqArr>
                        </m:e>
                      </m:d>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2700AE97-52FA-4AF0-AADE-B209CA9F0FDF}"/>
                  </a:ext>
                </a:extLst>
              </p:cNvPr>
              <p:cNvSpPr txBox="1">
                <a:spLocks noRot="1" noChangeAspect="1" noMove="1" noResize="1" noEditPoints="1" noAdjustHandles="1" noChangeArrowheads="1" noChangeShapeType="1" noTextEdit="1"/>
              </p:cNvSpPr>
              <p:nvPr/>
            </p:nvSpPr>
            <p:spPr>
              <a:xfrm>
                <a:off x="6018327" y="2060848"/>
                <a:ext cx="1794850" cy="617861"/>
              </a:xfrm>
              <a:prstGeom prst="rect">
                <a:avLst/>
              </a:prstGeom>
              <a:blipFill>
                <a:blip r:embed="rId4"/>
                <a:stretch>
                  <a:fillRect b="-99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51FE92D-7D51-49BF-812C-8B265D3EE66E}"/>
              </a:ext>
            </a:extLst>
          </p:cNvPr>
          <p:cNvSpPr txBox="1"/>
          <p:nvPr/>
        </p:nvSpPr>
        <p:spPr>
          <a:xfrm>
            <a:off x="5730295" y="1556792"/>
            <a:ext cx="2664296" cy="369332"/>
          </a:xfrm>
          <a:prstGeom prst="rect">
            <a:avLst/>
          </a:prstGeom>
          <a:noFill/>
        </p:spPr>
        <p:txBody>
          <a:bodyPr wrap="square" rtlCol="0">
            <a:spAutoFit/>
          </a:bodyPr>
          <a:lstStyle/>
          <a:p>
            <a:r>
              <a:rPr kumimoji="1" lang="ja-JP" altLang="en-US" dirty="0"/>
              <a:t>クロネッカーのデルタ</a:t>
            </a:r>
          </a:p>
        </p:txBody>
      </p:sp>
      <p:sp>
        <p:nvSpPr>
          <p:cNvPr id="8" name="テキスト ボックス 7">
            <a:extLst>
              <a:ext uri="{FF2B5EF4-FFF2-40B4-BE49-F238E27FC236}">
                <a16:creationId xmlns:a16="http://schemas.microsoft.com/office/drawing/2014/main" id="{7D8A48EC-13DC-4B4C-BD05-CEF20B89809D}"/>
              </a:ext>
            </a:extLst>
          </p:cNvPr>
          <p:cNvSpPr txBox="1"/>
          <p:nvPr/>
        </p:nvSpPr>
        <p:spPr>
          <a:xfrm>
            <a:off x="905759" y="2060848"/>
            <a:ext cx="1454244" cy="369332"/>
          </a:xfrm>
          <a:prstGeom prst="rect">
            <a:avLst/>
          </a:prstGeom>
          <a:noFill/>
        </p:spPr>
        <p:txBody>
          <a:bodyPr wrap="none" rtlCol="0">
            <a:spAutoFit/>
          </a:bodyPr>
          <a:lstStyle/>
          <a:p>
            <a:r>
              <a:rPr kumimoji="1" lang="en-US" altLang="ja-JP" dirty="0"/>
              <a:t>k</a:t>
            </a:r>
            <a:r>
              <a:rPr kumimoji="1" lang="ja-JP" altLang="en-US" dirty="0"/>
              <a:t>が出た回数</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A64FCC-5832-4EBF-89D2-073277BF9218}"/>
                  </a:ext>
                </a:extLst>
              </p:cNvPr>
              <p:cNvSpPr txBox="1"/>
              <p:nvPr/>
            </p:nvSpPr>
            <p:spPr>
              <a:xfrm>
                <a:off x="977767" y="3068960"/>
                <a:ext cx="4802277"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e>
                      </m:nary>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num>
                            <m:den>
                              <m:r>
                                <a:rPr lang="en-US" altLang="ja-JP" sz="2000" b="0" i="1" smtClean="0">
                                  <a:latin typeface="Cambria Math" panose="02040503050406030204" pitchFamily="18" charset="0"/>
                                </a:rPr>
                                <m:t>𝑁</m:t>
                              </m:r>
                            </m:den>
                          </m:f>
                        </m:e>
                      </m:nary>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6</m:t>
                          </m:r>
                        </m:sup>
                        <m:e>
                          <m:r>
                            <a:rPr lang="en-US" altLang="ja-JP" sz="2000" b="0" i="1" smtClean="0">
                              <a:latin typeface="Cambria Math" panose="02040503050406030204" pitchFamily="18" charset="0"/>
                            </a:rPr>
                            <m:t>𝑘</m:t>
                          </m:r>
                        </m:e>
                      </m:nary>
                      <m:nary>
                        <m:naryPr>
                          <m:chr m:val="∑"/>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𝑁</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𝛿</m:t>
                              </m:r>
                            </m:e>
                            <m:sub>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𝑋</m:t>
                                      </m:r>
                                    </m:e>
                                  </m:acc>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r>
                                <a:rPr lang="en-US" altLang="ja-JP" sz="2000" i="1">
                                  <a:latin typeface="Cambria Math" panose="02040503050406030204" pitchFamily="18" charset="0"/>
                                </a:rPr>
                                <m:t>𝑘</m:t>
                              </m:r>
                            </m:sub>
                          </m:sSub>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CBA64FCC-5832-4EBF-89D2-073277BF9218}"/>
                  </a:ext>
                </a:extLst>
              </p:cNvPr>
              <p:cNvSpPr txBox="1">
                <a:spLocks noRot="1" noChangeAspect="1" noMove="1" noResize="1" noEditPoints="1" noAdjustHandles="1" noChangeArrowheads="1" noChangeShapeType="1" noTextEdit="1"/>
              </p:cNvSpPr>
              <p:nvPr/>
            </p:nvSpPr>
            <p:spPr>
              <a:xfrm>
                <a:off x="977767" y="3068960"/>
                <a:ext cx="4802277" cy="865493"/>
              </a:xfrm>
              <a:prstGeom prst="rect">
                <a:avLst/>
              </a:prstGeom>
              <a:blipFill>
                <a:blip r:embed="rId5"/>
                <a:stretch>
                  <a:fillRect/>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77C34DDE-80AF-4FE0-8E88-7879EDDD40F4}"/>
              </a:ext>
            </a:extLst>
          </p:cNvPr>
          <p:cNvCxnSpPr/>
          <p:nvPr/>
        </p:nvCxnSpPr>
        <p:spPr>
          <a:xfrm>
            <a:off x="2921983" y="2420888"/>
            <a:ext cx="504056"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E667F60-3209-4CA2-AB07-BA900F14BE2B}"/>
              </a:ext>
            </a:extLst>
          </p:cNvPr>
          <p:cNvSpPr txBox="1"/>
          <p:nvPr/>
        </p:nvSpPr>
        <p:spPr>
          <a:xfrm>
            <a:off x="2417927" y="2564904"/>
            <a:ext cx="646331" cy="369332"/>
          </a:xfrm>
          <a:prstGeom prst="rect">
            <a:avLst/>
          </a:prstGeom>
          <a:noFill/>
        </p:spPr>
        <p:txBody>
          <a:bodyPr wrap="none" rtlCol="0">
            <a:spAutoFit/>
          </a:bodyPr>
          <a:lstStyle/>
          <a:p>
            <a:r>
              <a:rPr lang="ja-JP" altLang="en-US" dirty="0"/>
              <a:t>代入</a:t>
            </a:r>
            <a:endParaRPr kumimoji="1" lang="ja-JP" altLang="en-US"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2DAF141-087B-4FC8-8BAD-E6D8B72CCD40}"/>
                  </a:ext>
                </a:extLst>
              </p:cNvPr>
              <p:cNvSpPr txBox="1"/>
              <p:nvPr/>
            </p:nvSpPr>
            <p:spPr>
              <a:xfrm>
                <a:off x="977767" y="4293096"/>
                <a:ext cx="2555776" cy="811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𝑘</m:t>
                          </m:r>
                          <m:r>
                            <a:rPr lang="en-US" altLang="ja-JP" sz="1800" i="1">
                              <a:latin typeface="Cambria Math" panose="02040503050406030204" pitchFamily="18" charset="0"/>
                            </a:rPr>
                            <m:t>𝛿</m:t>
                          </m:r>
                        </m:e>
                        <m: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𝑋</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a:rPr lang="en-US" altLang="ja-JP" sz="1800" i="1">
                              <a:latin typeface="Cambria Math" panose="02040503050406030204" pitchFamily="18" charset="0"/>
                            </a:rPr>
                            <m:t>𝑘</m:t>
                          </m:r>
                        </m:sub>
                      </m:sSub>
                      <m:r>
                        <a:rPr lang="en-US" altLang="ja-JP" sz="1800" b="0" i="1" smtClean="0">
                          <a:latin typeface="Cambria Math" panose="02040503050406030204" pitchFamily="18" charset="0"/>
                        </a:rPr>
                        <m:t>=</m:t>
                      </m:r>
                      <m:d>
                        <m:dPr>
                          <m:begChr m:val="{"/>
                          <m:endChr m:val=""/>
                          <m:ctrlPr>
                            <a:rPr lang="en-US" altLang="ja-JP" sz="1800" b="0" i="1" smtClean="0">
                              <a:latin typeface="Cambria Math" panose="02040503050406030204" pitchFamily="18" charset="0"/>
                            </a:rPr>
                          </m:ctrlPr>
                        </m:dPr>
                        <m:e>
                          <m:eqArr>
                            <m:eqArrPr>
                              <m:ctrlPr>
                                <a:rPr lang="en-US" altLang="ja-JP" sz="1800" b="0" i="1" smtClean="0">
                                  <a:latin typeface="Cambria Math" panose="02040503050406030204" pitchFamily="18" charset="0"/>
                                </a:rPr>
                              </m:ctrlPr>
                            </m:eqArrPr>
                            <m:e>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acc>
                                    <m:accPr>
                                      <m:chr m:val="̂"/>
                                      <m:ctrlPr>
                                        <a:rPr lang="en-US" altLang="ja-JP" sz="1800" b="0" i="1" smtClean="0">
                                          <a:latin typeface="Cambria Math" panose="02040503050406030204" pitchFamily="18" charset="0"/>
                                        </a:rPr>
                                      </m:ctrlPr>
                                    </m:accPr>
                                    <m:e>
                                      <m:r>
                                        <a:rPr lang="en-US" altLang="ja-JP" sz="1800" b="0" i="1" smtClean="0">
                                          <a:latin typeface="Cambria Math" panose="02040503050406030204" pitchFamily="18" charset="0"/>
                                        </a:rPr>
                                        <m:t>𝑋</m:t>
                                      </m:r>
                                    </m:e>
                                  </m:acc>
                                </m:e>
                                <m:sub>
                                  <m:r>
                                    <a:rPr lang="en-US" altLang="ja-JP" sz="1800" b="0" i="1" smtClean="0">
                                      <a:latin typeface="Cambria Math" panose="02040503050406030204" pitchFamily="18" charset="0"/>
                                    </a:rPr>
                                    <m:t>𝑘</m:t>
                                  </m:r>
                                </m:sub>
                              </m:sSub>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m:t>
                              </m:r>
                            </m:e>
                            <m:e>
                              <m:r>
                                <a:rPr lang="en-US" altLang="ja-JP" sz="1800" b="0" i="1" smtClean="0">
                                  <a:latin typeface="Cambria Math" panose="02040503050406030204" pitchFamily="18" charset="0"/>
                                </a:rPr>
                                <m:t>0 (</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𝑋</m:t>
                                      </m:r>
                                    </m:e>
                                  </m:acc>
                                </m:e>
                                <m:sub>
                                  <m:r>
                                    <a:rPr lang="en-US" altLang="ja-JP" i="1">
                                      <a:latin typeface="Cambria Math" panose="02040503050406030204" pitchFamily="18" charset="0"/>
                                    </a:rPr>
                                    <m:t>𝑘</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e>
                          </m:eqArr>
                        </m:e>
                      </m:d>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12DAF141-087B-4FC8-8BAD-E6D8B72CCD40}"/>
                  </a:ext>
                </a:extLst>
              </p:cNvPr>
              <p:cNvSpPr txBox="1">
                <a:spLocks noRot="1" noChangeAspect="1" noMove="1" noResize="1" noEditPoints="1" noAdjustHandles="1" noChangeArrowheads="1" noChangeShapeType="1" noTextEdit="1"/>
              </p:cNvSpPr>
              <p:nvPr/>
            </p:nvSpPr>
            <p:spPr>
              <a:xfrm>
                <a:off x="977767" y="4293096"/>
                <a:ext cx="2555776" cy="811761"/>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5ECE38DF-652B-4D8A-8310-B26098573DC7}"/>
              </a:ext>
            </a:extLst>
          </p:cNvPr>
          <p:cNvSpPr txBox="1"/>
          <p:nvPr/>
        </p:nvSpPr>
        <p:spPr>
          <a:xfrm>
            <a:off x="3347864" y="4509120"/>
            <a:ext cx="5609228" cy="369332"/>
          </a:xfrm>
          <a:prstGeom prst="rect">
            <a:avLst/>
          </a:prstGeom>
          <a:noFill/>
        </p:spPr>
        <p:txBody>
          <a:bodyPr wrap="none" rtlCol="0">
            <a:spAutoFit/>
          </a:bodyPr>
          <a:lstStyle/>
          <a:p>
            <a:r>
              <a:rPr lang="ja-JP" altLang="en-US" dirty="0"/>
              <a:t>であるから和を入れ替えて</a:t>
            </a:r>
            <a:r>
              <a:rPr lang="en-US" altLang="ja-JP" dirty="0"/>
              <a:t>k</a:t>
            </a:r>
            <a:r>
              <a:rPr lang="ja-JP" altLang="en-US" dirty="0"/>
              <a:t>について先に和をとると</a:t>
            </a:r>
            <a:endParaRPr kumimoji="1" lang="ja-JP" altLang="en-US" dirty="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ECDCA3D-F0A2-459D-AEF8-1658CE86E22C}"/>
                  </a:ext>
                </a:extLst>
              </p:cNvPr>
              <p:cNvSpPr txBox="1"/>
              <p:nvPr/>
            </p:nvSpPr>
            <p:spPr>
              <a:xfrm>
                <a:off x="1331640" y="5301208"/>
                <a:ext cx="199259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18" name="テキスト ボックス 17">
                <a:extLst>
                  <a:ext uri="{FF2B5EF4-FFF2-40B4-BE49-F238E27FC236}">
                    <a16:creationId xmlns:a16="http://schemas.microsoft.com/office/drawing/2014/main" id="{CECDCA3D-F0A2-459D-AEF8-1658CE86E22C}"/>
                  </a:ext>
                </a:extLst>
              </p:cNvPr>
              <p:cNvSpPr txBox="1">
                <a:spLocks noRot="1" noChangeAspect="1" noMove="1" noResize="1" noEditPoints="1" noAdjustHandles="1" noChangeArrowheads="1" noChangeShapeType="1" noTextEdit="1"/>
              </p:cNvSpPr>
              <p:nvPr/>
            </p:nvSpPr>
            <p:spPr>
              <a:xfrm>
                <a:off x="1331640" y="5301208"/>
                <a:ext cx="1992597" cy="1211550"/>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B0FBC1EC-B6F9-4B36-BB83-5BDA786572CD}"/>
              </a:ext>
            </a:extLst>
          </p:cNvPr>
          <p:cNvSpPr txBox="1"/>
          <p:nvPr/>
        </p:nvSpPr>
        <p:spPr>
          <a:xfrm>
            <a:off x="3491880" y="5733256"/>
            <a:ext cx="4570482" cy="369332"/>
          </a:xfrm>
          <a:prstGeom prst="rect">
            <a:avLst/>
          </a:prstGeom>
          <a:noFill/>
        </p:spPr>
        <p:txBody>
          <a:bodyPr wrap="none" rtlCol="0">
            <a:spAutoFit/>
          </a:bodyPr>
          <a:lstStyle/>
          <a:p>
            <a:r>
              <a:rPr kumimoji="1" lang="ja-JP" altLang="en-US" dirty="0"/>
              <a:t>←サイコロを何度も振って算術平均をとる</a:t>
            </a:r>
          </a:p>
        </p:txBody>
      </p:sp>
    </p:spTree>
    <p:extLst>
      <p:ext uri="{BB962C8B-B14F-4D97-AF65-F5344CB8AC3E}">
        <p14:creationId xmlns:p14="http://schemas.microsoft.com/office/powerpoint/2010/main" val="421330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A0A34E-28C5-4569-B8B6-8F9E2C66B93E}"/>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FEE705A-D1DD-4609-9A8D-4D8FB4AA63DD}"/>
                  </a:ext>
                </a:extLst>
              </p:cNvPr>
              <p:cNvSpPr txBox="1"/>
              <p:nvPr/>
            </p:nvSpPr>
            <p:spPr>
              <a:xfrm>
                <a:off x="467544" y="1052736"/>
                <a:ext cx="7704856" cy="830997"/>
              </a:xfrm>
              <a:prstGeom prst="rect">
                <a:avLst/>
              </a:prstGeom>
              <a:noFill/>
            </p:spPr>
            <p:txBody>
              <a:bodyPr wrap="square" rtlCol="0">
                <a:spAutoFit/>
              </a:bodyPr>
              <a:lstStyle/>
              <a:p>
                <a:r>
                  <a:rPr lang="ja-JP" altLang="en-US" sz="2400" dirty="0"/>
                  <a:t>数値計算では</a:t>
                </a:r>
                <a:r>
                  <a:rPr lang="ja-JP" altLang="en-US" sz="2400" dirty="0">
                    <a:solidFill>
                      <a:srgbClr val="011893"/>
                    </a:solidFill>
                  </a:rPr>
                  <a:t>重み</a:t>
                </a:r>
                <a14:m>
                  <m:oMath xmlns:m="http://schemas.openxmlformats.org/officeDocument/2006/math">
                    <m:sSub>
                      <m:sSubPr>
                        <m:ctrlPr>
                          <a:rPr lang="en-US" altLang="ja-JP" sz="2400" b="0" i="1" smtClean="0">
                            <a:solidFill>
                              <a:srgbClr val="011893"/>
                            </a:solidFill>
                            <a:latin typeface="Cambria Math" panose="02040503050406030204" pitchFamily="18" charset="0"/>
                          </a:rPr>
                        </m:ctrlPr>
                      </m:sSubPr>
                      <m:e>
                        <m:r>
                          <a:rPr lang="en-US" altLang="ja-JP" sz="2400" b="0" i="1" smtClean="0">
                            <a:solidFill>
                              <a:srgbClr val="011893"/>
                            </a:solidFill>
                            <a:latin typeface="Cambria Math" panose="02040503050406030204" pitchFamily="18" charset="0"/>
                          </a:rPr>
                          <m:t>𝑤</m:t>
                        </m:r>
                      </m:e>
                      <m:sub>
                        <m:r>
                          <a:rPr lang="en-US" altLang="ja-JP" sz="2400" b="0" i="1" smtClean="0">
                            <a:solidFill>
                              <a:srgbClr val="011893"/>
                            </a:solidFill>
                            <a:latin typeface="Cambria Math" panose="02040503050406030204" pitchFamily="18" charset="0"/>
                          </a:rPr>
                          <m:t>𝑘</m:t>
                        </m:r>
                      </m:sub>
                    </m:sSub>
                  </m:oMath>
                </a14:m>
                <a:r>
                  <a:rPr lang="ja-JP" altLang="en-US" sz="2400" dirty="0">
                    <a:solidFill>
                      <a:srgbClr val="011893"/>
                    </a:solidFill>
                  </a:rPr>
                  <a:t>は既知</a:t>
                </a:r>
                <a:r>
                  <a:rPr lang="ja-JP" altLang="en-US" sz="2400" dirty="0"/>
                  <a:t>だが、</a:t>
                </a:r>
                <a:r>
                  <a:rPr lang="ja-JP" altLang="en-US" sz="2400" dirty="0">
                    <a:solidFill>
                      <a:srgbClr val="011893"/>
                    </a:solidFill>
                  </a:rPr>
                  <a:t>確率</a:t>
                </a:r>
                <a14:m>
                  <m:oMath xmlns:m="http://schemas.openxmlformats.org/officeDocument/2006/math">
                    <m:sSub>
                      <m:sSubPr>
                        <m:ctrlPr>
                          <a:rPr lang="en-US" altLang="ja-JP" sz="2400" b="0" i="1" smtClean="0">
                            <a:solidFill>
                              <a:srgbClr val="011893"/>
                            </a:solidFill>
                            <a:latin typeface="Cambria Math" panose="02040503050406030204" pitchFamily="18" charset="0"/>
                          </a:rPr>
                        </m:ctrlPr>
                      </m:sSubPr>
                      <m:e>
                        <m:r>
                          <a:rPr lang="en-US" altLang="ja-JP" sz="2400" b="0" i="1" smtClean="0">
                            <a:solidFill>
                              <a:srgbClr val="011893"/>
                            </a:solidFill>
                            <a:latin typeface="Cambria Math" panose="02040503050406030204" pitchFamily="18" charset="0"/>
                          </a:rPr>
                          <m:t>𝑝</m:t>
                        </m:r>
                      </m:e>
                      <m:sub>
                        <m:r>
                          <a:rPr lang="en-US" altLang="ja-JP" sz="2400" b="0" i="1" smtClean="0">
                            <a:solidFill>
                              <a:srgbClr val="011893"/>
                            </a:solidFill>
                            <a:latin typeface="Cambria Math" panose="02040503050406030204" pitchFamily="18" charset="0"/>
                          </a:rPr>
                          <m:t>𝑘</m:t>
                        </m:r>
                      </m:sub>
                    </m:sSub>
                  </m:oMath>
                </a14:m>
                <a:r>
                  <a:rPr lang="ja-JP" altLang="en-US" sz="2400" dirty="0">
                    <a:solidFill>
                      <a:srgbClr val="011893"/>
                    </a:solidFill>
                  </a:rPr>
                  <a:t>が未知</a:t>
                </a:r>
                <a:r>
                  <a:rPr lang="ja-JP" altLang="en-US" sz="2400" dirty="0"/>
                  <a:t>であることが多いが、</a:t>
                </a:r>
                <a:r>
                  <a:rPr kumimoji="1" lang="ja-JP" altLang="en-US" sz="2400" dirty="0"/>
                  <a:t>その状態で期待値を推定したい</a:t>
                </a:r>
              </a:p>
            </p:txBody>
          </p:sp>
        </mc:Choice>
        <mc:Fallback xmlns="">
          <p:sp>
            <p:nvSpPr>
              <p:cNvPr id="3" name="テキスト ボックス 2">
                <a:extLst>
                  <a:ext uri="{FF2B5EF4-FFF2-40B4-BE49-F238E27FC236}">
                    <a16:creationId xmlns:a16="http://schemas.microsoft.com/office/drawing/2014/main" id="{FFEE705A-D1DD-4609-9A8D-4D8FB4AA63DD}"/>
                  </a:ext>
                </a:extLst>
              </p:cNvPr>
              <p:cNvSpPr txBox="1">
                <a:spLocks noRot="1" noChangeAspect="1" noMove="1" noResize="1" noEditPoints="1" noAdjustHandles="1" noChangeArrowheads="1" noChangeShapeType="1" noTextEdit="1"/>
              </p:cNvSpPr>
              <p:nvPr/>
            </p:nvSpPr>
            <p:spPr>
              <a:xfrm>
                <a:off x="467544" y="1052736"/>
                <a:ext cx="7704856" cy="830997"/>
              </a:xfrm>
              <a:prstGeom prst="rect">
                <a:avLst/>
              </a:prstGeom>
              <a:blipFill>
                <a:blip r:embed="rId3"/>
                <a:stretch>
                  <a:fillRect l="-1266" t="-8088" b="-139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1140C90-B4F6-40E1-9DAB-B559B81E2350}"/>
                  </a:ext>
                </a:extLst>
              </p:cNvPr>
              <p:cNvSpPr txBox="1"/>
              <p:nvPr/>
            </p:nvSpPr>
            <p:spPr>
              <a:xfrm>
                <a:off x="3995936" y="2492896"/>
                <a:ext cx="174259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r>
                            <a:rPr lang="en-US" altLang="ja-JP" sz="2400" b="0" i="1" smtClean="0">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6</m:t>
                          </m:r>
                        </m:sup>
                        <m:e>
                          <m:r>
                            <a:rPr lang="en-US" altLang="ja-JP" sz="2400" b="0" i="1" smtClean="0">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𝑘</m:t>
                              </m:r>
                            </m:sub>
                          </m:sSub>
                          <m:r>
                            <a:rPr lang="en-US" altLang="ja-JP" sz="2400" i="1">
                              <a:latin typeface="Cambria Math" panose="02040503050406030204" pitchFamily="18" charset="0"/>
                            </a:rPr>
                            <m:t> </m:t>
                          </m:r>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21140C90-B4F6-40E1-9DAB-B559B81E2350}"/>
                  </a:ext>
                </a:extLst>
              </p:cNvPr>
              <p:cNvSpPr txBox="1">
                <a:spLocks noRot="1" noChangeAspect="1" noMove="1" noResize="1" noEditPoints="1" noAdjustHandles="1" noChangeArrowheads="1" noChangeShapeType="1" noTextEdit="1"/>
              </p:cNvSpPr>
              <p:nvPr/>
            </p:nvSpPr>
            <p:spPr>
              <a:xfrm>
                <a:off x="3995936" y="2492896"/>
                <a:ext cx="1742593" cy="1038298"/>
              </a:xfrm>
              <a:prstGeom prst="rect">
                <a:avLst/>
              </a:prstGeom>
              <a:blipFill>
                <a:blip r:embed="rId4"/>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AEB588E-2997-4218-9F72-3434AF93FF1C}"/>
              </a:ext>
            </a:extLst>
          </p:cNvPr>
          <p:cNvSpPr txBox="1"/>
          <p:nvPr/>
        </p:nvSpPr>
        <p:spPr>
          <a:xfrm>
            <a:off x="755576" y="2708920"/>
            <a:ext cx="2954655" cy="461665"/>
          </a:xfrm>
          <a:prstGeom prst="rect">
            <a:avLst/>
          </a:prstGeom>
          <a:noFill/>
        </p:spPr>
        <p:txBody>
          <a:bodyPr wrap="none" rtlCol="0">
            <a:spAutoFit/>
          </a:bodyPr>
          <a:lstStyle/>
          <a:p>
            <a:r>
              <a:rPr kumimoji="1" lang="ja-JP" altLang="en-US" sz="2400" dirty="0"/>
              <a:t>期待値を推定したい</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73FBB8-2EC6-458A-9FB9-AF39E2EE1647}"/>
                  </a:ext>
                </a:extLst>
              </p:cNvPr>
              <p:cNvSpPr txBox="1"/>
              <p:nvPr/>
            </p:nvSpPr>
            <p:spPr>
              <a:xfrm>
                <a:off x="4067944" y="5532110"/>
                <a:ext cx="1175578" cy="6276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num>
                        <m:den>
                          <m:r>
                            <a:rPr kumimoji="1" lang="en-US" altLang="ja-JP" sz="2400" b="0" i="1" smtClean="0">
                              <a:latin typeface="Cambria Math" panose="02040503050406030204" pitchFamily="18" charset="0"/>
                            </a:rPr>
                            <m:t>𝑍</m:t>
                          </m:r>
                        </m:den>
                      </m:f>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CB73FBB8-2EC6-458A-9FB9-AF39E2EE1647}"/>
                  </a:ext>
                </a:extLst>
              </p:cNvPr>
              <p:cNvSpPr txBox="1">
                <a:spLocks noRot="1" noChangeAspect="1" noMove="1" noResize="1" noEditPoints="1" noAdjustHandles="1" noChangeArrowheads="1" noChangeShapeType="1" noTextEdit="1"/>
              </p:cNvSpPr>
              <p:nvPr/>
            </p:nvSpPr>
            <p:spPr>
              <a:xfrm>
                <a:off x="4067944" y="5532110"/>
                <a:ext cx="1175578" cy="62760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AA44EE8-CFC8-4D47-9D7D-35E9BDA82DEA}"/>
                  </a:ext>
                </a:extLst>
              </p:cNvPr>
              <p:cNvSpPr txBox="1"/>
              <p:nvPr/>
            </p:nvSpPr>
            <p:spPr>
              <a:xfrm>
                <a:off x="3923928" y="381363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14" name="テキスト ボックス 13">
                <a:extLst>
                  <a:ext uri="{FF2B5EF4-FFF2-40B4-BE49-F238E27FC236}">
                    <a16:creationId xmlns:a16="http://schemas.microsoft.com/office/drawing/2014/main" id="{5AA44EE8-CFC8-4D47-9D7D-35E9BDA82DEA}"/>
                  </a:ext>
                </a:extLst>
              </p:cNvPr>
              <p:cNvSpPr txBox="1">
                <a:spLocks noRot="1" noChangeAspect="1" noMove="1" noResize="1" noEditPoints="1" noAdjustHandles="1" noChangeArrowheads="1" noChangeShapeType="1" noTextEdit="1"/>
              </p:cNvSpPr>
              <p:nvPr/>
            </p:nvSpPr>
            <p:spPr>
              <a:xfrm>
                <a:off x="3923928" y="3813634"/>
                <a:ext cx="1507720" cy="89620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126EC5A-36ED-44C9-99A0-8141D94A5F17}"/>
                  </a:ext>
                </a:extLst>
              </p:cNvPr>
              <p:cNvSpPr txBox="1"/>
              <p:nvPr/>
            </p:nvSpPr>
            <p:spPr>
              <a:xfrm>
                <a:off x="467544" y="4005064"/>
                <a:ext cx="3452676" cy="461665"/>
              </a:xfrm>
              <a:prstGeom prst="rect">
                <a:avLst/>
              </a:prstGeom>
              <a:noFill/>
            </p:spPr>
            <p:txBody>
              <a:bodyPr wrap="none" rtlCol="0">
                <a:spAutoFit/>
              </a:bodyPr>
              <a:lstStyle/>
              <a:p>
                <a:r>
                  <a:rPr lang="ja-JP" altLang="en-US" sz="2400" dirty="0"/>
                  <a:t>重みの総和を</a:t>
                </a:r>
                <a14:m>
                  <m:oMath xmlns:m="http://schemas.openxmlformats.org/officeDocument/2006/math">
                    <m:r>
                      <a:rPr lang="en-US" altLang="ja-JP" sz="2400" b="0" i="1" smtClean="0">
                        <a:latin typeface="Cambria Math" panose="02040503050406030204" pitchFamily="18" charset="0"/>
                      </a:rPr>
                      <m:t>𝑍</m:t>
                    </m:r>
                  </m:oMath>
                </a14:m>
                <a:r>
                  <a:rPr lang="ja-JP" altLang="en-US" sz="2400" dirty="0"/>
                  <a:t>とすると</a:t>
                </a:r>
                <a:endParaRPr lang="en-US" altLang="ja-JP" sz="2400" dirty="0"/>
              </a:p>
            </p:txBody>
          </p:sp>
        </mc:Choice>
        <mc:Fallback xmlns="">
          <p:sp>
            <p:nvSpPr>
              <p:cNvPr id="15" name="テキスト ボックス 14">
                <a:extLst>
                  <a:ext uri="{FF2B5EF4-FFF2-40B4-BE49-F238E27FC236}">
                    <a16:creationId xmlns:a16="http://schemas.microsoft.com/office/drawing/2014/main" id="{D126EC5A-36ED-44C9-99A0-8141D94A5F17}"/>
                  </a:ext>
                </a:extLst>
              </p:cNvPr>
              <p:cNvSpPr txBox="1">
                <a:spLocks noRot="1" noChangeAspect="1" noMove="1" noResize="1" noEditPoints="1" noAdjustHandles="1" noChangeArrowheads="1" noChangeShapeType="1" noTextEdit="1"/>
              </p:cNvSpPr>
              <p:nvPr/>
            </p:nvSpPr>
            <p:spPr>
              <a:xfrm>
                <a:off x="467544" y="4005064"/>
                <a:ext cx="3452676" cy="461665"/>
              </a:xfrm>
              <a:prstGeom prst="rect">
                <a:avLst/>
              </a:prstGeom>
              <a:blipFill>
                <a:blip r:embed="rId7"/>
                <a:stretch>
                  <a:fillRect l="-2827" t="-14474" r="-1767" b="-25000"/>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8AFDF6CA-2DAD-46E2-BF45-7613D4E5AC94}"/>
              </a:ext>
            </a:extLst>
          </p:cNvPr>
          <p:cNvSpPr txBox="1"/>
          <p:nvPr/>
        </p:nvSpPr>
        <p:spPr>
          <a:xfrm>
            <a:off x="2771800" y="5589240"/>
            <a:ext cx="1152128" cy="461665"/>
          </a:xfrm>
          <a:prstGeom prst="rect">
            <a:avLst/>
          </a:prstGeom>
          <a:noFill/>
        </p:spPr>
        <p:txBody>
          <a:bodyPr wrap="square">
            <a:spAutoFit/>
          </a:bodyPr>
          <a:lstStyle/>
          <a:p>
            <a:r>
              <a:rPr lang="ja-JP" altLang="en-US" sz="2400" dirty="0"/>
              <a:t>確率は</a:t>
            </a:r>
            <a:endParaRPr lang="en-US" altLang="ja-JP" sz="2400" dirty="0"/>
          </a:p>
        </p:txBody>
      </p:sp>
      <p:sp>
        <p:nvSpPr>
          <p:cNvPr id="18" name="テキスト ボックス 17">
            <a:extLst>
              <a:ext uri="{FF2B5EF4-FFF2-40B4-BE49-F238E27FC236}">
                <a16:creationId xmlns:a16="http://schemas.microsoft.com/office/drawing/2014/main" id="{DADAC9CD-D83F-4205-B79D-C81CB9C525DF}"/>
              </a:ext>
            </a:extLst>
          </p:cNvPr>
          <p:cNvSpPr txBox="1"/>
          <p:nvPr/>
        </p:nvSpPr>
        <p:spPr>
          <a:xfrm>
            <a:off x="5868144" y="4061683"/>
            <a:ext cx="3005951" cy="400110"/>
          </a:xfrm>
          <a:prstGeom prst="rect">
            <a:avLst/>
          </a:prstGeom>
          <a:noFill/>
        </p:spPr>
        <p:txBody>
          <a:bodyPr wrap="none" rtlCol="0">
            <a:spAutoFit/>
          </a:bodyPr>
          <a:lstStyle/>
          <a:p>
            <a:r>
              <a:rPr kumimoji="1" lang="ja-JP" altLang="en-US" sz="2000" dirty="0"/>
              <a:t>これが計算できないから</a:t>
            </a:r>
          </a:p>
        </p:txBody>
      </p:sp>
      <p:cxnSp>
        <p:nvCxnSpPr>
          <p:cNvPr id="20" name="直線矢印コネクタ 19">
            <a:extLst>
              <a:ext uri="{FF2B5EF4-FFF2-40B4-BE49-F238E27FC236}">
                <a16:creationId xmlns:a16="http://schemas.microsoft.com/office/drawing/2014/main" id="{00FFB67B-116F-4E79-A73C-1F12D6EF3C8D}"/>
              </a:ext>
            </a:extLst>
          </p:cNvPr>
          <p:cNvCxnSpPr>
            <a:cxnSpLocks/>
            <a:stCxn id="18" idx="1"/>
            <a:endCxn id="14" idx="3"/>
          </p:cNvCxnSpPr>
          <p:nvPr/>
        </p:nvCxnSpPr>
        <p:spPr>
          <a:xfrm flipH="1">
            <a:off x="5431648" y="4261738"/>
            <a:ext cx="43649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1B5967F-C8BF-4495-BF49-93C0EDB372CD}"/>
              </a:ext>
            </a:extLst>
          </p:cNvPr>
          <p:cNvSpPr txBox="1"/>
          <p:nvPr/>
        </p:nvSpPr>
        <p:spPr>
          <a:xfrm>
            <a:off x="6084168" y="5645859"/>
            <a:ext cx="2236510" cy="400110"/>
          </a:xfrm>
          <a:prstGeom prst="rect">
            <a:avLst/>
          </a:prstGeom>
          <a:noFill/>
        </p:spPr>
        <p:txBody>
          <a:bodyPr wrap="none" rtlCol="0">
            <a:spAutoFit/>
          </a:bodyPr>
          <a:lstStyle/>
          <a:p>
            <a:r>
              <a:rPr kumimoji="1" lang="ja-JP" altLang="en-US" sz="2000" dirty="0"/>
              <a:t>これがわからない</a:t>
            </a:r>
          </a:p>
        </p:txBody>
      </p:sp>
      <p:cxnSp>
        <p:nvCxnSpPr>
          <p:cNvPr id="24" name="直線矢印コネクタ 23">
            <a:extLst>
              <a:ext uri="{FF2B5EF4-FFF2-40B4-BE49-F238E27FC236}">
                <a16:creationId xmlns:a16="http://schemas.microsoft.com/office/drawing/2014/main" id="{4149B963-8B81-47DF-A76D-20B828D1A38D}"/>
              </a:ext>
            </a:extLst>
          </p:cNvPr>
          <p:cNvCxnSpPr>
            <a:cxnSpLocks/>
            <a:stCxn id="23" idx="1"/>
            <a:endCxn id="13" idx="3"/>
          </p:cNvCxnSpPr>
          <p:nvPr/>
        </p:nvCxnSpPr>
        <p:spPr>
          <a:xfrm flipH="1">
            <a:off x="5243522" y="5845914"/>
            <a:ext cx="84064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66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AE97BE-5B39-427D-B06F-81D77E879978}"/>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9611507-73F3-427F-9242-A3F111BD425E}"/>
                  </a:ext>
                </a:extLst>
              </p:cNvPr>
              <p:cNvSpPr txBox="1"/>
              <p:nvPr/>
            </p:nvSpPr>
            <p:spPr>
              <a:xfrm>
                <a:off x="755576" y="112474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B9611507-73F3-427F-9242-A3F111BD425E}"/>
                  </a:ext>
                </a:extLst>
              </p:cNvPr>
              <p:cNvSpPr txBox="1">
                <a:spLocks noRot="1" noChangeAspect="1" noMove="1" noResize="1" noEditPoints="1" noAdjustHandles="1" noChangeArrowheads="1" noChangeShapeType="1" noTextEdit="1"/>
              </p:cNvSpPr>
              <p:nvPr/>
            </p:nvSpPr>
            <p:spPr>
              <a:xfrm>
                <a:off x="755576" y="1124744"/>
                <a:ext cx="1507720" cy="896207"/>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A488711-EDC6-4B56-8662-2B5A38A9FC0F}"/>
              </a:ext>
            </a:extLst>
          </p:cNvPr>
          <p:cNvSpPr txBox="1"/>
          <p:nvPr/>
        </p:nvSpPr>
        <p:spPr>
          <a:xfrm>
            <a:off x="2555776" y="1124744"/>
            <a:ext cx="4801314" cy="830997"/>
          </a:xfrm>
          <a:prstGeom prst="rect">
            <a:avLst/>
          </a:prstGeom>
          <a:noFill/>
        </p:spPr>
        <p:txBody>
          <a:bodyPr wrap="none" rtlCol="0">
            <a:spAutoFit/>
          </a:bodyPr>
          <a:lstStyle/>
          <a:p>
            <a:r>
              <a:rPr lang="ja-JP" altLang="en-US" sz="2400" dirty="0"/>
              <a:t>重みの総和が厳密に計算できない</a:t>
            </a:r>
            <a:endParaRPr lang="en-US" altLang="ja-JP" sz="2400" dirty="0"/>
          </a:p>
          <a:p>
            <a:r>
              <a:rPr lang="ja-JP" altLang="en-US" sz="2400" dirty="0"/>
              <a:t>→ サンプリングにより評価する</a:t>
            </a:r>
            <a:endParaRPr kumimoji="1" lang="ja-JP" altLang="en-US" sz="2400" dirty="0"/>
          </a:p>
        </p:txBody>
      </p:sp>
      <p:cxnSp>
        <p:nvCxnSpPr>
          <p:cNvPr id="6" name="直線矢印コネクタ 5">
            <a:extLst>
              <a:ext uri="{FF2B5EF4-FFF2-40B4-BE49-F238E27FC236}">
                <a16:creationId xmlns:a16="http://schemas.microsoft.com/office/drawing/2014/main" id="{A63FD500-BF1F-4DEC-83A9-6D615C829573}"/>
              </a:ext>
            </a:extLst>
          </p:cNvPr>
          <p:cNvCxnSpPr/>
          <p:nvPr/>
        </p:nvCxnSpPr>
        <p:spPr>
          <a:xfrm>
            <a:off x="2267744" y="5013176"/>
            <a:ext cx="374441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BFA96F00-701E-4795-B213-10029FF72340}"/>
              </a:ext>
            </a:extLst>
          </p:cNvPr>
          <p:cNvCxnSpPr/>
          <p:nvPr/>
        </p:nvCxnSpPr>
        <p:spPr>
          <a:xfrm flipV="1">
            <a:off x="2411760" y="2636912"/>
            <a:ext cx="0" cy="25922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7FA430C-6DB3-4B6A-824B-6EE8F5B0C8CD}"/>
                  </a:ext>
                </a:extLst>
              </p:cNvPr>
              <p:cNvSpPr txBox="1"/>
              <p:nvPr/>
            </p:nvSpPr>
            <p:spPr>
              <a:xfrm>
                <a:off x="2267744" y="2348880"/>
                <a:ext cx="267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7FA430C-6DB3-4B6A-824B-6EE8F5B0C8CD}"/>
                  </a:ext>
                </a:extLst>
              </p:cNvPr>
              <p:cNvSpPr txBox="1">
                <a:spLocks noRot="1" noChangeAspect="1" noMove="1" noResize="1" noEditPoints="1" noAdjustHandles="1" noChangeArrowheads="1" noChangeShapeType="1" noTextEdit="1"/>
              </p:cNvSpPr>
              <p:nvPr/>
            </p:nvSpPr>
            <p:spPr>
              <a:xfrm>
                <a:off x="2267744" y="2348880"/>
                <a:ext cx="267189" cy="307777"/>
              </a:xfrm>
              <a:prstGeom prst="rect">
                <a:avLst/>
              </a:prstGeom>
              <a:blipFill>
                <a:blip r:embed="rId3"/>
                <a:stretch>
                  <a:fillRect l="-9091" r="-9091"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89FB09A-77C6-43DD-9D04-41B8FBF2216E}"/>
                  </a:ext>
                </a:extLst>
              </p:cNvPr>
              <p:cNvSpPr txBox="1"/>
              <p:nvPr/>
            </p:nvSpPr>
            <p:spPr>
              <a:xfrm>
                <a:off x="6156177" y="4869160"/>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C89FB09A-77C6-43DD-9D04-41B8FBF2216E}"/>
                  </a:ext>
                </a:extLst>
              </p:cNvPr>
              <p:cNvSpPr txBox="1">
                <a:spLocks noRot="1" noChangeAspect="1" noMove="1" noResize="1" noEditPoints="1" noAdjustHandles="1" noChangeArrowheads="1" noChangeShapeType="1" noTextEdit="1"/>
              </p:cNvSpPr>
              <p:nvPr/>
            </p:nvSpPr>
            <p:spPr>
              <a:xfrm>
                <a:off x="6156177" y="4869160"/>
                <a:ext cx="216024" cy="307777"/>
              </a:xfrm>
              <a:prstGeom prst="rect">
                <a:avLst/>
              </a:prstGeom>
              <a:blipFill>
                <a:blip r:embed="rId4"/>
                <a:stretch>
                  <a:fillRect l="-25714" r="-25714" b="-12000"/>
                </a:stretch>
              </a:blipFill>
            </p:spPr>
            <p:txBody>
              <a:bodyPr/>
              <a:lstStyle/>
              <a:p>
                <a:r>
                  <a:rPr lang="ja-JP" altLang="en-US">
                    <a:noFill/>
                  </a:rPr>
                  <a:t> </a:t>
                </a:r>
              </a:p>
            </p:txBody>
          </p:sp>
        </mc:Fallback>
      </mc:AlternateContent>
      <p:sp>
        <p:nvSpPr>
          <p:cNvPr id="11" name="フリーフォーム: 図形 10">
            <a:extLst>
              <a:ext uri="{FF2B5EF4-FFF2-40B4-BE49-F238E27FC236}">
                <a16:creationId xmlns:a16="http://schemas.microsoft.com/office/drawing/2014/main" id="{0481A3AD-85BC-46D3-8D6E-2ED6ACD9AACA}"/>
              </a:ext>
            </a:extLst>
          </p:cNvPr>
          <p:cNvSpPr/>
          <p:nvPr/>
        </p:nvSpPr>
        <p:spPr>
          <a:xfrm>
            <a:off x="3131839" y="2852936"/>
            <a:ext cx="2160241" cy="1872208"/>
          </a:xfrm>
          <a:custGeom>
            <a:avLst/>
            <a:gdLst>
              <a:gd name="connsiteX0" fmla="*/ 0 w 2892972"/>
              <a:gd name="connsiteY0" fmla="*/ 1789386 h 1808298"/>
              <a:gd name="connsiteX1" fmla="*/ 1269124 w 2892972"/>
              <a:gd name="connsiteY1" fmla="*/ 1552903 h 1808298"/>
              <a:gd name="connsiteX2" fmla="*/ 2892972 w 2892972"/>
              <a:gd name="connsiteY2" fmla="*/ 0 h 1808298"/>
            </a:gdLst>
            <a:ahLst/>
            <a:cxnLst>
              <a:cxn ang="0">
                <a:pos x="connsiteX0" y="connsiteY0"/>
              </a:cxn>
              <a:cxn ang="0">
                <a:pos x="connsiteX1" y="connsiteY1"/>
              </a:cxn>
              <a:cxn ang="0">
                <a:pos x="connsiteX2" y="connsiteY2"/>
              </a:cxn>
            </a:cxnLst>
            <a:rect l="l" t="t" r="r" b="b"/>
            <a:pathLst>
              <a:path w="2892972" h="1808298">
                <a:moveTo>
                  <a:pt x="0" y="1789386"/>
                </a:moveTo>
                <a:cubicBezTo>
                  <a:pt x="393481" y="1820260"/>
                  <a:pt x="786962" y="1851134"/>
                  <a:pt x="1269124" y="1552903"/>
                </a:cubicBezTo>
                <a:cubicBezTo>
                  <a:pt x="1751286" y="1254672"/>
                  <a:pt x="2322129" y="627336"/>
                  <a:pt x="289297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74E015B-08DD-4F10-A6E7-6FC4B2E4C98A}"/>
                  </a:ext>
                </a:extLst>
              </p:cNvPr>
              <p:cNvSpPr txBox="1"/>
              <p:nvPr/>
            </p:nvSpPr>
            <p:spPr>
              <a:xfrm>
                <a:off x="4283968" y="2852936"/>
                <a:ext cx="6273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12" name="テキスト ボックス 11">
                <a:extLst>
                  <a:ext uri="{FF2B5EF4-FFF2-40B4-BE49-F238E27FC236}">
                    <a16:creationId xmlns:a16="http://schemas.microsoft.com/office/drawing/2014/main" id="{474E015B-08DD-4F10-A6E7-6FC4B2E4C98A}"/>
                  </a:ext>
                </a:extLst>
              </p:cNvPr>
              <p:cNvSpPr txBox="1">
                <a:spLocks noRot="1" noChangeAspect="1" noMove="1" noResize="1" noEditPoints="1" noAdjustHandles="1" noChangeArrowheads="1" noChangeShapeType="1" noTextEdit="1"/>
              </p:cNvSpPr>
              <p:nvPr/>
            </p:nvSpPr>
            <p:spPr>
              <a:xfrm>
                <a:off x="4283968" y="2852936"/>
                <a:ext cx="627351" cy="307777"/>
              </a:xfrm>
              <a:prstGeom prst="rect">
                <a:avLst/>
              </a:prstGeom>
              <a:blipFill>
                <a:blip r:embed="rId5"/>
                <a:stretch>
                  <a:fillRect l="-4854" r="-12621"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7503876-742B-400F-A62E-D38D9B6457BA}"/>
                  </a:ext>
                </a:extLst>
              </p:cNvPr>
              <p:cNvSpPr txBox="1"/>
              <p:nvPr/>
            </p:nvSpPr>
            <p:spPr>
              <a:xfrm>
                <a:off x="5076056" y="5301208"/>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m:oMathPara>
                </a14:m>
                <a:endParaRPr kumimoji="1" lang="ja-JP" altLang="en-US" sz="2000" dirty="0"/>
              </a:p>
            </p:txBody>
          </p:sp>
        </mc:Choice>
        <mc:Fallback xmlns="">
          <p:sp>
            <p:nvSpPr>
              <p:cNvPr id="13" name="テキスト ボックス 12">
                <a:extLst>
                  <a:ext uri="{FF2B5EF4-FFF2-40B4-BE49-F238E27FC236}">
                    <a16:creationId xmlns:a16="http://schemas.microsoft.com/office/drawing/2014/main" id="{27503876-742B-400F-A62E-D38D9B6457BA}"/>
                  </a:ext>
                </a:extLst>
              </p:cNvPr>
              <p:cNvSpPr txBox="1">
                <a:spLocks noRot="1" noChangeAspect="1" noMove="1" noResize="1" noEditPoints="1" noAdjustHandles="1" noChangeArrowheads="1" noChangeShapeType="1" noTextEdit="1"/>
              </p:cNvSpPr>
              <p:nvPr/>
            </p:nvSpPr>
            <p:spPr>
              <a:xfrm>
                <a:off x="5076056" y="5301208"/>
                <a:ext cx="216024" cy="307777"/>
              </a:xfrm>
              <a:prstGeom prst="rect">
                <a:avLst/>
              </a:prstGeom>
              <a:blipFill>
                <a:blip r:embed="rId6"/>
                <a:stretch>
                  <a:fillRect l="-42857" r="-168571"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8FE262E-A390-4B26-A04B-DB5AAB284076}"/>
                  </a:ext>
                </a:extLst>
              </p:cNvPr>
              <p:cNvSpPr txBox="1"/>
              <p:nvPr/>
            </p:nvSpPr>
            <p:spPr>
              <a:xfrm>
                <a:off x="2843808" y="5157192"/>
                <a:ext cx="50405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oMath>
                  </m:oMathPara>
                </a14:m>
                <a:endParaRPr kumimoji="1" lang="ja-JP" altLang="en-US" sz="2000" dirty="0"/>
              </a:p>
            </p:txBody>
          </p:sp>
        </mc:Choice>
        <mc:Fallback xmlns="">
          <p:sp>
            <p:nvSpPr>
              <p:cNvPr id="14" name="テキスト ボックス 13">
                <a:extLst>
                  <a:ext uri="{FF2B5EF4-FFF2-40B4-BE49-F238E27FC236}">
                    <a16:creationId xmlns:a16="http://schemas.microsoft.com/office/drawing/2014/main" id="{08FE262E-A390-4B26-A04B-DB5AAB284076}"/>
                  </a:ext>
                </a:extLst>
              </p:cNvPr>
              <p:cNvSpPr txBox="1">
                <a:spLocks noRot="1" noChangeAspect="1" noMove="1" noResize="1" noEditPoints="1" noAdjustHandles="1" noChangeArrowheads="1" noChangeShapeType="1" noTextEdit="1"/>
              </p:cNvSpPr>
              <p:nvPr/>
            </p:nvSpPr>
            <p:spPr>
              <a:xfrm>
                <a:off x="2843808" y="5157192"/>
                <a:ext cx="504056" cy="307777"/>
              </a:xfrm>
              <a:prstGeom prst="rect">
                <a:avLst/>
              </a:prstGeom>
              <a:blipFill>
                <a:blip r:embed="rId7"/>
                <a:stretch>
                  <a:fillRect l="-18293" r="-12195" b="-22000"/>
                </a:stretch>
              </a:blipFill>
            </p:spPr>
            <p:txBody>
              <a:bodyPr/>
              <a:lstStyle/>
              <a:p>
                <a:r>
                  <a:rPr lang="ja-JP" altLang="en-US">
                    <a:noFill/>
                  </a:rPr>
                  <a:t> </a:t>
                </a:r>
              </a:p>
            </p:txBody>
          </p:sp>
        </mc:Fallback>
      </mc:AlternateContent>
      <p:cxnSp>
        <p:nvCxnSpPr>
          <p:cNvPr id="16" name="直線コネクタ 15">
            <a:extLst>
              <a:ext uri="{FF2B5EF4-FFF2-40B4-BE49-F238E27FC236}">
                <a16:creationId xmlns:a16="http://schemas.microsoft.com/office/drawing/2014/main" id="{4FB4E4D1-5FF5-42A2-ACBB-9CD199130E94}"/>
              </a:ext>
            </a:extLst>
          </p:cNvPr>
          <p:cNvCxnSpPr>
            <a:cxnSpLocks/>
            <a:endCxn id="11" idx="2"/>
          </p:cNvCxnSpPr>
          <p:nvPr/>
        </p:nvCxnSpPr>
        <p:spPr>
          <a:xfrm flipV="1">
            <a:off x="5292080" y="2852936"/>
            <a:ext cx="0" cy="23042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8B4EDEC-FA1E-4B03-B86C-CE22D3079094}"/>
              </a:ext>
            </a:extLst>
          </p:cNvPr>
          <p:cNvCxnSpPr>
            <a:cxnSpLocks/>
            <a:endCxn id="11" idx="0"/>
          </p:cNvCxnSpPr>
          <p:nvPr/>
        </p:nvCxnSpPr>
        <p:spPr>
          <a:xfrm flipH="1" flipV="1">
            <a:off x="3131839" y="4705564"/>
            <a:ext cx="1" cy="45162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05891D22-67C2-4396-A60D-4B838EDC6EC1}"/>
              </a:ext>
            </a:extLst>
          </p:cNvPr>
          <p:cNvSpPr txBox="1"/>
          <p:nvPr/>
        </p:nvSpPr>
        <p:spPr>
          <a:xfrm>
            <a:off x="2627783" y="3429000"/>
            <a:ext cx="1723549" cy="276999"/>
          </a:xfrm>
          <a:prstGeom prst="rect">
            <a:avLst/>
          </a:prstGeom>
          <a:noFill/>
        </p:spPr>
        <p:txBody>
          <a:bodyPr wrap="none" rtlCol="0">
            <a:spAutoFit/>
          </a:bodyPr>
          <a:lstStyle/>
          <a:p>
            <a:r>
              <a:rPr lang="ja-JP" altLang="en-US" sz="1200" dirty="0"/>
              <a:t>ここの面積を知りたい</a:t>
            </a:r>
            <a:endParaRPr kumimoji="1" lang="ja-JP" altLang="en-US" sz="1200" dirty="0"/>
          </a:p>
        </p:txBody>
      </p:sp>
      <p:cxnSp>
        <p:nvCxnSpPr>
          <p:cNvPr id="26" name="直線矢印コネクタ 25">
            <a:extLst>
              <a:ext uri="{FF2B5EF4-FFF2-40B4-BE49-F238E27FC236}">
                <a16:creationId xmlns:a16="http://schemas.microsoft.com/office/drawing/2014/main" id="{C6605305-96DC-4382-9E3D-1DB4F93A313A}"/>
              </a:ext>
            </a:extLst>
          </p:cNvPr>
          <p:cNvCxnSpPr>
            <a:stCxn id="24" idx="2"/>
          </p:cNvCxnSpPr>
          <p:nvPr/>
        </p:nvCxnSpPr>
        <p:spPr>
          <a:xfrm>
            <a:off x="3489558" y="3705999"/>
            <a:ext cx="1082441" cy="80312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4F967D8-938A-400A-97B3-00A8DD2D9673}"/>
              </a:ext>
            </a:extLst>
          </p:cNvPr>
          <p:cNvSpPr txBox="1"/>
          <p:nvPr/>
        </p:nvSpPr>
        <p:spPr>
          <a:xfrm>
            <a:off x="539552" y="6237312"/>
            <a:ext cx="7340471" cy="369332"/>
          </a:xfrm>
          <a:prstGeom prst="rect">
            <a:avLst/>
          </a:prstGeom>
          <a:noFill/>
        </p:spPr>
        <p:txBody>
          <a:bodyPr wrap="none" rtlCol="0">
            <a:spAutoFit/>
          </a:bodyPr>
          <a:lstStyle/>
          <a:p>
            <a:r>
              <a:rPr kumimoji="1" lang="en-US" altLang="ja-JP"/>
              <a:t>※</a:t>
            </a:r>
            <a:r>
              <a:rPr kumimoji="1" lang="ja-JP" altLang="en-US" dirty="0"/>
              <a:t>和のままでも議論できるが、積分の方がわかりやすいのでそちらで</a:t>
            </a:r>
          </a:p>
        </p:txBody>
      </p:sp>
    </p:spTree>
    <p:extLst>
      <p:ext uri="{BB962C8B-B14F-4D97-AF65-F5344CB8AC3E}">
        <p14:creationId xmlns:p14="http://schemas.microsoft.com/office/powerpoint/2010/main" val="254609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7458CB-4ACC-40CF-8B86-2BE2033489EE}"/>
              </a:ext>
            </a:extLst>
          </p:cNvPr>
          <p:cNvSpPr>
            <a:spLocks noGrp="1"/>
          </p:cNvSpPr>
          <p:nvPr>
            <p:ph type="body" sz="quarter" idx="10"/>
          </p:nvPr>
        </p:nvSpPr>
        <p:spPr/>
        <p:txBody>
          <a:bodyPr/>
          <a:lstStyle/>
          <a:p>
            <a:r>
              <a:rPr kumimoji="1" lang="ja-JP" altLang="en-US" dirty="0"/>
              <a:t>はじめに</a:t>
            </a:r>
          </a:p>
        </p:txBody>
      </p:sp>
      <p:sp>
        <p:nvSpPr>
          <p:cNvPr id="3" name="テキスト ボックス 2">
            <a:extLst>
              <a:ext uri="{FF2B5EF4-FFF2-40B4-BE49-F238E27FC236}">
                <a16:creationId xmlns:a16="http://schemas.microsoft.com/office/drawing/2014/main" id="{6E90855D-78C1-4E5B-A555-7A3E85B41AC5}"/>
              </a:ext>
            </a:extLst>
          </p:cNvPr>
          <p:cNvSpPr txBox="1"/>
          <p:nvPr/>
        </p:nvSpPr>
        <p:spPr>
          <a:xfrm>
            <a:off x="107504" y="1124744"/>
            <a:ext cx="3416320" cy="523220"/>
          </a:xfrm>
          <a:prstGeom prst="rect">
            <a:avLst/>
          </a:prstGeom>
          <a:noFill/>
        </p:spPr>
        <p:txBody>
          <a:bodyPr wrap="none" rtlCol="0">
            <a:spAutoFit/>
          </a:bodyPr>
          <a:lstStyle/>
          <a:p>
            <a:r>
              <a:rPr kumimoji="1" lang="ja-JP" altLang="en-US" sz="2800" dirty="0">
                <a:solidFill>
                  <a:srgbClr val="011893"/>
                </a:solidFill>
              </a:rPr>
              <a:t>モンテカルロ法とは</a:t>
            </a:r>
          </a:p>
        </p:txBody>
      </p:sp>
      <p:sp>
        <p:nvSpPr>
          <p:cNvPr id="4" name="テキスト ボックス 3">
            <a:extLst>
              <a:ext uri="{FF2B5EF4-FFF2-40B4-BE49-F238E27FC236}">
                <a16:creationId xmlns:a16="http://schemas.microsoft.com/office/drawing/2014/main" id="{FE7D38B4-F8B1-45CA-8D13-3E2ACE24E7C1}"/>
              </a:ext>
            </a:extLst>
          </p:cNvPr>
          <p:cNvSpPr txBox="1"/>
          <p:nvPr/>
        </p:nvSpPr>
        <p:spPr>
          <a:xfrm>
            <a:off x="486798" y="1873093"/>
            <a:ext cx="7263527" cy="1200329"/>
          </a:xfrm>
          <a:prstGeom prst="rect">
            <a:avLst/>
          </a:prstGeom>
          <a:noFill/>
        </p:spPr>
        <p:txBody>
          <a:bodyPr wrap="none" rtlCol="0">
            <a:spAutoFit/>
          </a:bodyPr>
          <a:lstStyle/>
          <a:p>
            <a:r>
              <a:rPr kumimoji="1" lang="ja-JP" altLang="en-US" sz="2400" dirty="0"/>
              <a:t>乱数を使った数値計算手法の総称</a:t>
            </a:r>
            <a:endParaRPr kumimoji="1" lang="en-US" altLang="ja-JP" sz="2400" dirty="0"/>
          </a:p>
          <a:p>
            <a:r>
              <a:rPr lang="ja-JP" altLang="en-US" sz="2400" dirty="0"/>
              <a:t>多くの場合「マルコフ連鎖モンテカルロ法」のこと</a:t>
            </a:r>
            <a:endParaRPr lang="en-US" altLang="ja-JP" sz="2400" dirty="0"/>
          </a:p>
          <a:p>
            <a:r>
              <a:rPr lang="ja-JP" altLang="en-US" sz="2400" dirty="0"/>
              <a:t>実装</a:t>
            </a:r>
            <a:r>
              <a:rPr kumimoji="1" lang="ja-JP" altLang="en-US" sz="2400" dirty="0"/>
              <a:t>は比較的容易だが、</a:t>
            </a:r>
            <a:r>
              <a:rPr lang="ja-JP" altLang="en-US" sz="2400" dirty="0">
                <a:solidFill>
                  <a:srgbClr val="FF0000"/>
                </a:solidFill>
              </a:rPr>
              <a:t>原理の理解は難しい</a:t>
            </a:r>
            <a:endParaRPr kumimoji="1" lang="ja-JP" altLang="en-US" sz="2400" dirty="0">
              <a:solidFill>
                <a:srgbClr val="FF0000"/>
              </a:solidFill>
            </a:endParaRPr>
          </a:p>
        </p:txBody>
      </p:sp>
      <p:sp>
        <p:nvSpPr>
          <p:cNvPr id="5" name="テキスト ボックス 4">
            <a:extLst>
              <a:ext uri="{FF2B5EF4-FFF2-40B4-BE49-F238E27FC236}">
                <a16:creationId xmlns:a16="http://schemas.microsoft.com/office/drawing/2014/main" id="{4DFA5CC3-6C46-47A7-80B5-06857EB20493}"/>
              </a:ext>
            </a:extLst>
          </p:cNvPr>
          <p:cNvSpPr txBox="1"/>
          <p:nvPr/>
        </p:nvSpPr>
        <p:spPr>
          <a:xfrm>
            <a:off x="179512" y="3717032"/>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2314E22C-69F5-4D23-9764-C90E81A9E713}"/>
              </a:ext>
            </a:extLst>
          </p:cNvPr>
          <p:cNvSpPr txBox="1"/>
          <p:nvPr/>
        </p:nvSpPr>
        <p:spPr>
          <a:xfrm>
            <a:off x="539552" y="4365104"/>
            <a:ext cx="8494633" cy="1569660"/>
          </a:xfrm>
          <a:prstGeom prst="rect">
            <a:avLst/>
          </a:prstGeom>
          <a:noFill/>
        </p:spPr>
        <p:txBody>
          <a:bodyPr wrap="none" rtlCol="0">
            <a:spAutoFit/>
          </a:bodyPr>
          <a:lstStyle/>
          <a:p>
            <a:r>
              <a:rPr lang="ja-JP" altLang="en-US" sz="2400" dirty="0"/>
              <a:t>モンテカルロ法の用語の意味を理解する</a:t>
            </a:r>
            <a:endParaRPr lang="en-US" altLang="ja-JP" sz="2400" dirty="0"/>
          </a:p>
          <a:p>
            <a:r>
              <a:rPr lang="ja-JP" altLang="en-US" sz="2400" dirty="0"/>
              <a:t>→ </a:t>
            </a:r>
            <a:r>
              <a:rPr lang="ja-JP" altLang="en-US" sz="2400" dirty="0">
                <a:solidFill>
                  <a:srgbClr val="FF0000"/>
                </a:solidFill>
              </a:rPr>
              <a:t>特に「重み」について学ぶ</a:t>
            </a:r>
            <a:endParaRPr lang="en-US" altLang="ja-JP" sz="2400" dirty="0">
              <a:solidFill>
                <a:srgbClr val="FF0000"/>
              </a:solidFill>
            </a:endParaRPr>
          </a:p>
          <a:p>
            <a:r>
              <a:rPr lang="ja-JP" altLang="en-US" sz="2400" dirty="0"/>
              <a:t>マルコフ連鎖モンテカルロ法の手続きについて理解する</a:t>
            </a:r>
            <a:endParaRPr lang="en-US" altLang="ja-JP" sz="2400" dirty="0"/>
          </a:p>
          <a:p>
            <a:r>
              <a:rPr lang="ja-JP" altLang="en-US" sz="2400" dirty="0"/>
              <a:t>→「</a:t>
            </a:r>
            <a:r>
              <a:rPr lang="ja-JP" altLang="en-US" sz="2400" dirty="0">
                <a:solidFill>
                  <a:srgbClr val="FF0000"/>
                </a:solidFill>
              </a:rPr>
              <a:t>なぜマルコフ連鎖モンテカルロ法が必要か</a:t>
            </a:r>
            <a:r>
              <a:rPr lang="ja-JP" altLang="en-US" sz="2400" dirty="0"/>
              <a:t>」を理解する</a:t>
            </a:r>
            <a:endParaRPr kumimoji="1" lang="ja-JP" altLang="en-US" sz="2400" dirty="0"/>
          </a:p>
        </p:txBody>
      </p:sp>
    </p:spTree>
    <p:extLst>
      <p:ext uri="{BB962C8B-B14F-4D97-AF65-F5344CB8AC3E}">
        <p14:creationId xmlns:p14="http://schemas.microsoft.com/office/powerpoint/2010/main" val="3306616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4904CD9-0590-45E8-BCB3-CCA23E79D381}"/>
              </a:ext>
            </a:extLst>
          </p:cNvPr>
          <p:cNvSpPr>
            <a:spLocks noGrp="1"/>
          </p:cNvSpPr>
          <p:nvPr>
            <p:ph type="body" sz="quarter" idx="10"/>
          </p:nvPr>
        </p:nvSpPr>
        <p:spPr/>
        <p:txBody>
          <a:bodyPr/>
          <a:lstStyle/>
          <a:p>
            <a:r>
              <a:rPr lang="ja-JP" altLang="en-US" dirty="0"/>
              <a:t>単純サンプリング</a:t>
            </a:r>
            <a:endParaRPr kumimoji="1" lang="ja-JP" altLang="en-US" dirty="0"/>
          </a:p>
        </p:txBody>
      </p:sp>
      <p:cxnSp>
        <p:nvCxnSpPr>
          <p:cNvPr id="3" name="直線矢印コネクタ 2">
            <a:extLst>
              <a:ext uri="{FF2B5EF4-FFF2-40B4-BE49-F238E27FC236}">
                <a16:creationId xmlns:a16="http://schemas.microsoft.com/office/drawing/2014/main" id="{D5F4ED9F-9A0F-4ED0-BEF6-0DDE811F3D63}"/>
              </a:ext>
            </a:extLst>
          </p:cNvPr>
          <p:cNvCxnSpPr/>
          <p:nvPr/>
        </p:nvCxnSpPr>
        <p:spPr>
          <a:xfrm>
            <a:off x="2195736" y="6237312"/>
            <a:ext cx="374441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976AB7A8-1CA5-4816-80AD-24227F046E8F}"/>
              </a:ext>
            </a:extLst>
          </p:cNvPr>
          <p:cNvCxnSpPr/>
          <p:nvPr/>
        </p:nvCxnSpPr>
        <p:spPr>
          <a:xfrm flipV="1">
            <a:off x="2339752" y="3861048"/>
            <a:ext cx="0" cy="25922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44C2AC-3B51-42FA-93F4-9692B9D04448}"/>
                  </a:ext>
                </a:extLst>
              </p:cNvPr>
              <p:cNvSpPr txBox="1"/>
              <p:nvPr/>
            </p:nvSpPr>
            <p:spPr>
              <a:xfrm>
                <a:off x="2195736" y="3573016"/>
                <a:ext cx="267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oMath>
                  </m:oMathPara>
                </a14:m>
                <a:endParaRPr kumimoji="1" lang="ja-JP" altLang="en-US" sz="2000" dirty="0"/>
              </a:p>
            </p:txBody>
          </p:sp>
        </mc:Choice>
        <mc:Fallback xmlns="">
          <p:sp>
            <p:nvSpPr>
              <p:cNvPr id="5" name="テキスト ボックス 4">
                <a:extLst>
                  <a:ext uri="{FF2B5EF4-FFF2-40B4-BE49-F238E27FC236}">
                    <a16:creationId xmlns:a16="http://schemas.microsoft.com/office/drawing/2014/main" id="{8C44C2AC-3B51-42FA-93F4-9692B9D04448}"/>
                  </a:ext>
                </a:extLst>
              </p:cNvPr>
              <p:cNvSpPr txBox="1">
                <a:spLocks noRot="1" noChangeAspect="1" noMove="1" noResize="1" noEditPoints="1" noAdjustHandles="1" noChangeArrowheads="1" noChangeShapeType="1" noTextEdit="1"/>
              </p:cNvSpPr>
              <p:nvPr/>
            </p:nvSpPr>
            <p:spPr>
              <a:xfrm>
                <a:off x="2195736" y="3573016"/>
                <a:ext cx="267189" cy="307777"/>
              </a:xfrm>
              <a:prstGeom prst="rect">
                <a:avLst/>
              </a:prstGeom>
              <a:blipFill>
                <a:blip r:embed="rId2"/>
                <a:stretch>
                  <a:fillRect l="-9091" r="-9091"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E578771-200D-4F68-95DE-6C300787DEF5}"/>
                  </a:ext>
                </a:extLst>
              </p:cNvPr>
              <p:cNvSpPr txBox="1"/>
              <p:nvPr/>
            </p:nvSpPr>
            <p:spPr>
              <a:xfrm>
                <a:off x="6084169" y="6093296"/>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6" name="テキスト ボックス 5">
                <a:extLst>
                  <a:ext uri="{FF2B5EF4-FFF2-40B4-BE49-F238E27FC236}">
                    <a16:creationId xmlns:a16="http://schemas.microsoft.com/office/drawing/2014/main" id="{8E578771-200D-4F68-95DE-6C300787DEF5}"/>
                  </a:ext>
                </a:extLst>
              </p:cNvPr>
              <p:cNvSpPr txBox="1">
                <a:spLocks noRot="1" noChangeAspect="1" noMove="1" noResize="1" noEditPoints="1" noAdjustHandles="1" noChangeArrowheads="1" noChangeShapeType="1" noTextEdit="1"/>
              </p:cNvSpPr>
              <p:nvPr/>
            </p:nvSpPr>
            <p:spPr>
              <a:xfrm>
                <a:off x="6084169" y="6093296"/>
                <a:ext cx="216024" cy="307777"/>
              </a:xfrm>
              <a:prstGeom prst="rect">
                <a:avLst/>
              </a:prstGeom>
              <a:blipFill>
                <a:blip r:embed="rId3"/>
                <a:stretch>
                  <a:fillRect l="-25714" r="-25714" b="-12000"/>
                </a:stretch>
              </a:blipFill>
            </p:spPr>
            <p:txBody>
              <a:bodyPr/>
              <a:lstStyle/>
              <a:p>
                <a:r>
                  <a:rPr lang="ja-JP" altLang="en-US">
                    <a:noFill/>
                  </a:rPr>
                  <a:t> </a:t>
                </a:r>
              </a:p>
            </p:txBody>
          </p:sp>
        </mc:Fallback>
      </mc:AlternateContent>
      <p:sp>
        <p:nvSpPr>
          <p:cNvPr id="7" name="フリーフォーム: 図形 6">
            <a:extLst>
              <a:ext uri="{FF2B5EF4-FFF2-40B4-BE49-F238E27FC236}">
                <a16:creationId xmlns:a16="http://schemas.microsoft.com/office/drawing/2014/main" id="{AE1DDD2B-A326-4867-AD14-E7FC523C9648}"/>
              </a:ext>
            </a:extLst>
          </p:cNvPr>
          <p:cNvSpPr/>
          <p:nvPr/>
        </p:nvSpPr>
        <p:spPr>
          <a:xfrm>
            <a:off x="3059831" y="4077072"/>
            <a:ext cx="2160241" cy="1872208"/>
          </a:xfrm>
          <a:custGeom>
            <a:avLst/>
            <a:gdLst>
              <a:gd name="connsiteX0" fmla="*/ 0 w 2892972"/>
              <a:gd name="connsiteY0" fmla="*/ 1789386 h 1808298"/>
              <a:gd name="connsiteX1" fmla="*/ 1269124 w 2892972"/>
              <a:gd name="connsiteY1" fmla="*/ 1552903 h 1808298"/>
              <a:gd name="connsiteX2" fmla="*/ 2892972 w 2892972"/>
              <a:gd name="connsiteY2" fmla="*/ 0 h 1808298"/>
            </a:gdLst>
            <a:ahLst/>
            <a:cxnLst>
              <a:cxn ang="0">
                <a:pos x="connsiteX0" y="connsiteY0"/>
              </a:cxn>
              <a:cxn ang="0">
                <a:pos x="connsiteX1" y="connsiteY1"/>
              </a:cxn>
              <a:cxn ang="0">
                <a:pos x="connsiteX2" y="connsiteY2"/>
              </a:cxn>
            </a:cxnLst>
            <a:rect l="l" t="t" r="r" b="b"/>
            <a:pathLst>
              <a:path w="2892972" h="1808298">
                <a:moveTo>
                  <a:pt x="0" y="1789386"/>
                </a:moveTo>
                <a:cubicBezTo>
                  <a:pt x="393481" y="1820260"/>
                  <a:pt x="786962" y="1851134"/>
                  <a:pt x="1269124" y="1552903"/>
                </a:cubicBezTo>
                <a:cubicBezTo>
                  <a:pt x="1751286" y="1254672"/>
                  <a:pt x="2322129" y="627336"/>
                  <a:pt x="289297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67F4F75-B65A-4922-B665-753CA449D00E}"/>
                  </a:ext>
                </a:extLst>
              </p:cNvPr>
              <p:cNvSpPr txBox="1"/>
              <p:nvPr/>
            </p:nvSpPr>
            <p:spPr>
              <a:xfrm>
                <a:off x="3491880" y="5085184"/>
                <a:ext cx="715389" cy="3161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467F4F75-B65A-4922-B665-753CA449D00E}"/>
                  </a:ext>
                </a:extLst>
              </p:cNvPr>
              <p:cNvSpPr txBox="1">
                <a:spLocks noRot="1" noChangeAspect="1" noMove="1" noResize="1" noEditPoints="1" noAdjustHandles="1" noChangeArrowheads="1" noChangeShapeType="1" noTextEdit="1"/>
              </p:cNvSpPr>
              <p:nvPr/>
            </p:nvSpPr>
            <p:spPr>
              <a:xfrm>
                <a:off x="3491880" y="5085184"/>
                <a:ext cx="715389" cy="316112"/>
              </a:xfrm>
              <a:prstGeom prst="rect">
                <a:avLst/>
              </a:prstGeom>
              <a:blipFill>
                <a:blip r:embed="rId4"/>
                <a:stretch>
                  <a:fillRect l="-4274" t="-23077" r="-24786" b="-36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136CDD5-E317-48C7-B23C-BCC8AAD48D2C}"/>
                  </a:ext>
                </a:extLst>
              </p:cNvPr>
              <p:cNvSpPr txBox="1"/>
              <p:nvPr/>
            </p:nvSpPr>
            <p:spPr>
              <a:xfrm>
                <a:off x="5070770" y="6381328"/>
                <a:ext cx="57077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9136CDD5-E317-48C7-B23C-BCC8AAD48D2C}"/>
                  </a:ext>
                </a:extLst>
              </p:cNvPr>
              <p:cNvSpPr txBox="1">
                <a:spLocks noRot="1" noChangeAspect="1" noMove="1" noResize="1" noEditPoints="1" noAdjustHandles="1" noChangeArrowheads="1" noChangeShapeType="1" noTextEdit="1"/>
              </p:cNvSpPr>
              <p:nvPr/>
            </p:nvSpPr>
            <p:spPr>
              <a:xfrm>
                <a:off x="5070770" y="6381328"/>
                <a:ext cx="570778" cy="307777"/>
              </a:xfrm>
              <a:prstGeom prst="rect">
                <a:avLst/>
              </a:prstGeom>
              <a:blipFill>
                <a:blip r:embed="rId5"/>
                <a:stretch>
                  <a:fillRect l="-11828" r="-4301"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7FEAF83-D3D6-4A42-8791-24DA56E65DFF}"/>
                  </a:ext>
                </a:extLst>
              </p:cNvPr>
              <p:cNvSpPr txBox="1"/>
              <p:nvPr/>
            </p:nvSpPr>
            <p:spPr>
              <a:xfrm>
                <a:off x="2771800" y="6381328"/>
                <a:ext cx="50405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A7FEAF83-D3D6-4A42-8791-24DA56E65DFF}"/>
                  </a:ext>
                </a:extLst>
              </p:cNvPr>
              <p:cNvSpPr txBox="1">
                <a:spLocks noRot="1" noChangeAspect="1" noMove="1" noResize="1" noEditPoints="1" noAdjustHandles="1" noChangeArrowheads="1" noChangeShapeType="1" noTextEdit="1"/>
              </p:cNvSpPr>
              <p:nvPr/>
            </p:nvSpPr>
            <p:spPr>
              <a:xfrm>
                <a:off x="2771800" y="6381328"/>
                <a:ext cx="504056" cy="307777"/>
              </a:xfrm>
              <a:prstGeom prst="rect">
                <a:avLst/>
              </a:prstGeom>
              <a:blipFill>
                <a:blip r:embed="rId6"/>
                <a:stretch>
                  <a:fillRect l="-18293" r="-12195" b="-22000"/>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F1D3AD1-6966-4206-9BFA-91674020B925}"/>
              </a:ext>
            </a:extLst>
          </p:cNvPr>
          <p:cNvCxnSpPr>
            <a:cxnSpLocks/>
            <a:endCxn id="7" idx="2"/>
          </p:cNvCxnSpPr>
          <p:nvPr/>
        </p:nvCxnSpPr>
        <p:spPr>
          <a:xfrm flipV="1">
            <a:off x="5220072" y="4077072"/>
            <a:ext cx="0" cy="23042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A1B4BD-3AC3-4B42-9696-716CE2D5DD31}"/>
              </a:ext>
            </a:extLst>
          </p:cNvPr>
          <p:cNvCxnSpPr>
            <a:cxnSpLocks/>
            <a:endCxn id="7" idx="0"/>
          </p:cNvCxnSpPr>
          <p:nvPr/>
        </p:nvCxnSpPr>
        <p:spPr>
          <a:xfrm flipH="1" flipV="1">
            <a:off x="3059831" y="5929700"/>
            <a:ext cx="1" cy="45162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55B4D7D5-2A99-4165-AFF1-16265FFAC062}"/>
              </a:ext>
            </a:extLst>
          </p:cNvPr>
          <p:cNvSpPr/>
          <p:nvPr/>
        </p:nvSpPr>
        <p:spPr>
          <a:xfrm>
            <a:off x="4206674" y="5517232"/>
            <a:ext cx="144016"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48C09BDE-7F2A-48AA-92F0-15811DE26767}"/>
              </a:ext>
            </a:extLst>
          </p:cNvPr>
          <p:cNvCxnSpPr>
            <a:cxnSpLocks/>
          </p:cNvCxnSpPr>
          <p:nvPr/>
        </p:nvCxnSpPr>
        <p:spPr>
          <a:xfrm>
            <a:off x="3990650" y="63813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997736E-6C24-4ED3-B470-D9FB9EA62564}"/>
              </a:ext>
            </a:extLst>
          </p:cNvPr>
          <p:cNvCxnSpPr>
            <a:cxnSpLocks/>
          </p:cNvCxnSpPr>
          <p:nvPr/>
        </p:nvCxnSpPr>
        <p:spPr>
          <a:xfrm flipH="1">
            <a:off x="4350690" y="6381328"/>
            <a:ext cx="224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09D4BF-0EA6-47E7-AB20-8D679538B145}"/>
                  </a:ext>
                </a:extLst>
              </p:cNvPr>
              <p:cNvSpPr txBox="1"/>
              <p:nvPr/>
            </p:nvSpPr>
            <p:spPr>
              <a:xfrm>
                <a:off x="3990650" y="6381328"/>
                <a:ext cx="57077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Δ</m:t>
                      </m:r>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16" name="テキスト ボックス 15">
                <a:extLst>
                  <a:ext uri="{FF2B5EF4-FFF2-40B4-BE49-F238E27FC236}">
                    <a16:creationId xmlns:a16="http://schemas.microsoft.com/office/drawing/2014/main" id="{1E09D4BF-0EA6-47E7-AB20-8D679538B145}"/>
                  </a:ext>
                </a:extLst>
              </p:cNvPr>
              <p:cNvSpPr txBox="1">
                <a:spLocks noRot="1" noChangeAspect="1" noMove="1" noResize="1" noEditPoints="1" noAdjustHandles="1" noChangeArrowheads="1" noChangeShapeType="1" noTextEdit="1"/>
              </p:cNvSpPr>
              <p:nvPr/>
            </p:nvSpPr>
            <p:spPr>
              <a:xfrm>
                <a:off x="3990650" y="6381328"/>
                <a:ext cx="570778" cy="307777"/>
              </a:xfrm>
              <a:prstGeom prst="rect">
                <a:avLst/>
              </a:prstGeom>
              <a:blipFill>
                <a:blip r:embed="rId7"/>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3F82FCE-B079-4EA7-84CD-6519EB5F22E8}"/>
                  </a:ext>
                </a:extLst>
              </p:cNvPr>
              <p:cNvSpPr txBox="1"/>
              <p:nvPr/>
            </p:nvSpPr>
            <p:spPr>
              <a:xfrm>
                <a:off x="4572000" y="3861048"/>
                <a:ext cx="6273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17" name="テキスト ボックス 16">
                <a:extLst>
                  <a:ext uri="{FF2B5EF4-FFF2-40B4-BE49-F238E27FC236}">
                    <a16:creationId xmlns:a16="http://schemas.microsoft.com/office/drawing/2014/main" id="{83F82FCE-B079-4EA7-84CD-6519EB5F22E8}"/>
                  </a:ext>
                </a:extLst>
              </p:cNvPr>
              <p:cNvSpPr txBox="1">
                <a:spLocks noRot="1" noChangeAspect="1" noMove="1" noResize="1" noEditPoints="1" noAdjustHandles="1" noChangeArrowheads="1" noChangeShapeType="1" noTextEdit="1"/>
              </p:cNvSpPr>
              <p:nvPr/>
            </p:nvSpPr>
            <p:spPr>
              <a:xfrm>
                <a:off x="4572000" y="3861048"/>
                <a:ext cx="627351" cy="307777"/>
              </a:xfrm>
              <a:prstGeom prst="rect">
                <a:avLst/>
              </a:prstGeom>
              <a:blipFill>
                <a:blip r:embed="rId8"/>
                <a:stretch>
                  <a:fillRect l="-3883" r="-12621" b="-372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7013E02-136D-4EE4-A2A6-21B3E92481A5}"/>
                  </a:ext>
                </a:extLst>
              </p:cNvPr>
              <p:cNvSpPr txBox="1"/>
              <p:nvPr/>
            </p:nvSpPr>
            <p:spPr>
              <a:xfrm>
                <a:off x="971600" y="1196752"/>
                <a:ext cx="2232248" cy="316112"/>
              </a:xfrm>
              <a:prstGeom prst="rect">
                <a:avLst/>
              </a:prstGeom>
              <a:noFill/>
            </p:spPr>
            <p:txBody>
              <a:bodyPr wrap="square" lIns="0" tIns="0" rIns="0" bIns="0" rtlCol="0">
                <a:spAutoFit/>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&lt;</m:t>
                    </m:r>
                  </m:oMath>
                </a14:m>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a14:m>
                <a:endParaRPr kumimoji="1" lang="ja-JP" altLang="en-US" sz="2000" dirty="0"/>
              </a:p>
            </p:txBody>
          </p:sp>
        </mc:Choice>
        <mc:Fallback xmlns="">
          <p:sp>
            <p:nvSpPr>
              <p:cNvPr id="19" name="テキスト ボックス 18">
                <a:extLst>
                  <a:ext uri="{FF2B5EF4-FFF2-40B4-BE49-F238E27FC236}">
                    <a16:creationId xmlns:a16="http://schemas.microsoft.com/office/drawing/2014/main" id="{47013E02-136D-4EE4-A2A6-21B3E92481A5}"/>
                  </a:ext>
                </a:extLst>
              </p:cNvPr>
              <p:cNvSpPr txBox="1">
                <a:spLocks noRot="1" noChangeAspect="1" noMove="1" noResize="1" noEditPoints="1" noAdjustHandles="1" noChangeArrowheads="1" noChangeShapeType="1" noTextEdit="1"/>
              </p:cNvSpPr>
              <p:nvPr/>
            </p:nvSpPr>
            <p:spPr>
              <a:xfrm>
                <a:off x="971600" y="1196752"/>
                <a:ext cx="2232248" cy="316112"/>
              </a:xfrm>
              <a:prstGeom prst="rect">
                <a:avLst/>
              </a:prstGeom>
              <a:blipFill>
                <a:blip r:embed="rId9"/>
                <a:stretch>
                  <a:fillRect l="-4087" t="-23077" b="-1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585E1882-2FDF-4FEE-82F8-ED0EA536E983}"/>
                  </a:ext>
                </a:extLst>
              </p:cNvPr>
              <p:cNvSpPr txBox="1"/>
              <p:nvPr/>
            </p:nvSpPr>
            <p:spPr>
              <a:xfrm flipH="1">
                <a:off x="3203848" y="1196752"/>
                <a:ext cx="3554682" cy="369332"/>
              </a:xfrm>
              <a:prstGeom prst="rect">
                <a:avLst/>
              </a:prstGeom>
              <a:noFill/>
            </p:spPr>
            <p:txBody>
              <a:bodyPr wrap="square" rtlCol="0">
                <a:spAutoFit/>
              </a:bodyPr>
              <a:lstStyle/>
              <a:p>
                <a:r>
                  <a:rPr lang="ja-JP" altLang="en-US" dirty="0"/>
                  <a:t>を満たす</a:t>
                </a:r>
                <a:r>
                  <a:rPr kumimoji="1" lang="ja-JP" altLang="en-US" dirty="0"/>
                  <a:t>一様乱数を</a:t>
                </a:r>
                <a14:m>
                  <m:oMath xmlns:m="http://schemas.openxmlformats.org/officeDocument/2006/math">
                    <m:r>
                      <a:rPr kumimoji="1" lang="en-US" altLang="ja-JP" b="0" i="1" smtClean="0">
                        <a:latin typeface="Cambria Math" panose="02040503050406030204" pitchFamily="18" charset="0"/>
                      </a:rPr>
                      <m:t>𝑁</m:t>
                    </m:r>
                  </m:oMath>
                </a14:m>
                <a:r>
                  <a:rPr kumimoji="1" lang="ja-JP" altLang="en-US" dirty="0"/>
                  <a:t>個生成</a:t>
                </a:r>
              </a:p>
            </p:txBody>
          </p:sp>
        </mc:Choice>
        <mc:Fallback xmlns="">
          <p:sp>
            <p:nvSpPr>
              <p:cNvPr id="21" name="テキスト ボックス 20">
                <a:extLst>
                  <a:ext uri="{FF2B5EF4-FFF2-40B4-BE49-F238E27FC236}">
                    <a16:creationId xmlns:a16="http://schemas.microsoft.com/office/drawing/2014/main" id="{585E1882-2FDF-4FEE-82F8-ED0EA536E983}"/>
                  </a:ext>
                </a:extLst>
              </p:cNvPr>
              <p:cNvSpPr txBox="1">
                <a:spLocks noRot="1" noChangeAspect="1" noMove="1" noResize="1" noEditPoints="1" noAdjustHandles="1" noChangeArrowheads="1" noChangeShapeType="1" noTextEdit="1"/>
              </p:cNvSpPr>
              <p:nvPr/>
            </p:nvSpPr>
            <p:spPr>
              <a:xfrm flipH="1">
                <a:off x="3203848" y="1196752"/>
                <a:ext cx="3554682" cy="369332"/>
              </a:xfrm>
              <a:prstGeom prst="rect">
                <a:avLst/>
              </a:prstGeom>
              <a:blipFill>
                <a:blip r:embed="rId10"/>
                <a:stretch>
                  <a:fillRect l="-1544" t="-1147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4F3EE0C-4FB5-495B-8797-E9BDF8AE41F9}"/>
                  </a:ext>
                </a:extLst>
              </p:cNvPr>
              <p:cNvSpPr txBox="1"/>
              <p:nvPr/>
            </p:nvSpPr>
            <p:spPr>
              <a:xfrm>
                <a:off x="755576" y="1772816"/>
                <a:ext cx="2232248" cy="5823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000" i="0" smtClean="0">
                          <a:latin typeface="Cambria Math" panose="02040503050406030204" pitchFamily="18" charset="0"/>
                        </a:rPr>
                        <m:t>Δ</m:t>
                      </m:r>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r>
                                <a:rPr lang="en-US" altLang="ja-JP" sz="2000" b="0" i="0" smtClean="0">
                                  <a:latin typeface="Cambria Math" panose="02040503050406030204" pitchFamily="18" charset="0"/>
                                </a:rPr>
                                <m:t>−</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min</m:t>
                              </m:r>
                            </m:sub>
                          </m:sSub>
                        </m:num>
                        <m:den>
                          <m:r>
                            <a:rPr lang="en-US" altLang="ja-JP" sz="2000" b="0" i="1" smtClean="0">
                              <a:latin typeface="Cambria Math" panose="02040503050406030204" pitchFamily="18" charset="0"/>
                            </a:rPr>
                            <m:t>𝑁</m:t>
                          </m:r>
                        </m:den>
                      </m:f>
                    </m:oMath>
                  </m:oMathPara>
                </a14:m>
                <a:endParaRPr kumimoji="1" lang="ja-JP" altLang="en-US" sz="2000" dirty="0"/>
              </a:p>
            </p:txBody>
          </p:sp>
        </mc:Choice>
        <mc:Fallback xmlns="">
          <p:sp>
            <p:nvSpPr>
              <p:cNvPr id="22" name="テキスト ボックス 21">
                <a:extLst>
                  <a:ext uri="{FF2B5EF4-FFF2-40B4-BE49-F238E27FC236}">
                    <a16:creationId xmlns:a16="http://schemas.microsoft.com/office/drawing/2014/main" id="{04F3EE0C-4FB5-495B-8797-E9BDF8AE41F9}"/>
                  </a:ext>
                </a:extLst>
              </p:cNvPr>
              <p:cNvSpPr txBox="1">
                <a:spLocks noRot="1" noChangeAspect="1" noMove="1" noResize="1" noEditPoints="1" noAdjustHandles="1" noChangeArrowheads="1" noChangeShapeType="1" noTextEdit="1"/>
              </p:cNvSpPr>
              <p:nvPr/>
            </p:nvSpPr>
            <p:spPr>
              <a:xfrm>
                <a:off x="755576" y="1772816"/>
                <a:ext cx="2232248" cy="582339"/>
              </a:xfrm>
              <a:prstGeom prst="rect">
                <a:avLst/>
              </a:prstGeom>
              <a:blipFill>
                <a:blip r:embed="rId11"/>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D957B16F-5E45-49A5-9F9E-C65C35EADB57}"/>
              </a:ext>
            </a:extLst>
          </p:cNvPr>
          <p:cNvSpPr txBox="1"/>
          <p:nvPr/>
        </p:nvSpPr>
        <p:spPr>
          <a:xfrm flipH="1">
            <a:off x="3275856" y="1844824"/>
            <a:ext cx="3554682" cy="369332"/>
          </a:xfrm>
          <a:prstGeom prst="rect">
            <a:avLst/>
          </a:prstGeom>
          <a:noFill/>
        </p:spPr>
        <p:txBody>
          <a:bodyPr wrap="square" rtlCol="0">
            <a:spAutoFit/>
          </a:bodyPr>
          <a:lstStyle/>
          <a:p>
            <a:r>
              <a:rPr kumimoji="1" lang="ja-JP" altLang="en-US" dirty="0"/>
              <a:t>短冊の幅</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AC7A5DC8-4108-4C94-BD7A-70CF4428644C}"/>
                  </a:ext>
                </a:extLst>
              </p:cNvPr>
              <p:cNvSpPr txBox="1"/>
              <p:nvPr/>
            </p:nvSpPr>
            <p:spPr>
              <a:xfrm>
                <a:off x="971600" y="2420888"/>
                <a:ext cx="3499612"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𝑤</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d>
                              <m:r>
                                <m:rPr>
                                  <m:sty m:val="p"/>
                                </m:rPr>
                                <a:rPr kumimoji="1" lang="en-US" altLang="ja-JP" sz="2400" b="0" i="0" smtClean="0">
                                  <a:latin typeface="Cambria Math" panose="02040503050406030204" pitchFamily="18" charset="0"/>
                                </a:rPr>
                                <m:t>Δk</m:t>
                              </m:r>
                            </m:e>
                          </m:nary>
                        </m:e>
                      </m:nary>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AC7A5DC8-4108-4C94-BD7A-70CF4428644C}"/>
                  </a:ext>
                </a:extLst>
              </p:cNvPr>
              <p:cNvSpPr txBox="1">
                <a:spLocks noRot="1" noChangeAspect="1" noMove="1" noResize="1" noEditPoints="1" noAdjustHandles="1" noChangeArrowheads="1" noChangeShapeType="1" noTextEdit="1"/>
              </p:cNvSpPr>
              <p:nvPr/>
            </p:nvSpPr>
            <p:spPr>
              <a:xfrm>
                <a:off x="971600" y="2420888"/>
                <a:ext cx="3499612" cy="896207"/>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661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59279F-3500-4B35-9CC2-4BAC8DF74FBB}"/>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0FBE3D5-22FF-4F45-94B2-DCD1036B72FF}"/>
                  </a:ext>
                </a:extLst>
              </p:cNvPr>
              <p:cNvSpPr txBox="1"/>
              <p:nvPr/>
            </p:nvSpPr>
            <p:spPr>
              <a:xfrm>
                <a:off x="2267744" y="2276872"/>
                <a:ext cx="4833310"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r>
                            <a:rPr lang="en-US" altLang="ja-JP" sz="2400" b="0" i="1" smtClean="0">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6</m:t>
                          </m:r>
                        </m:sup>
                        <m:e>
                          <m:r>
                            <a:rPr lang="en-US" altLang="ja-JP" sz="2400" b="0" i="1" smtClean="0">
                              <a:latin typeface="Cambria Math" panose="02040503050406030204" pitchFamily="18" charset="0"/>
                            </a:rPr>
                            <m:t>𝑘</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𝑘</m:t>
                                  </m:r>
                                </m:sub>
                                <m:sup/>
                                <m:e>
                                  <m:r>
                                    <a:rPr lang="en-US" altLang="ja-JP" sz="2400" b="0" i="1" smtClean="0">
                                      <a:latin typeface="Cambria Math" panose="02040503050406030204" pitchFamily="18" charset="0"/>
                                    </a:rPr>
                                    <m:t>𝑘</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𝑘</m:t>
                                      </m:r>
                                    </m:sub>
                                  </m:sSub>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𝑘</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𝑘</m:t>
                                      </m:r>
                                    </m:sub>
                                  </m:sSub>
                                </m:e>
                              </m:nary>
                            </m:den>
                          </m:f>
                          <m:r>
                            <a:rPr lang="en-US" altLang="ja-JP" sz="2400" b="0" i="1" smtClean="0">
                              <a:latin typeface="Cambria Math" panose="02040503050406030204" pitchFamily="18" charset="0"/>
                            </a:rPr>
                            <m:t>∼</m:t>
                          </m:r>
                        </m:e>
                      </m:nary>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60FBE3D5-22FF-4F45-94B2-DCD1036B72FF}"/>
                  </a:ext>
                </a:extLst>
              </p:cNvPr>
              <p:cNvSpPr txBox="1">
                <a:spLocks noRot="1" noChangeAspect="1" noMove="1" noResize="1" noEditPoints="1" noAdjustHandles="1" noChangeArrowheads="1" noChangeShapeType="1" noTextEdit="1"/>
              </p:cNvSpPr>
              <p:nvPr/>
            </p:nvSpPr>
            <p:spPr>
              <a:xfrm>
                <a:off x="2267744" y="2276872"/>
                <a:ext cx="4833310" cy="10382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B4F91F0-E82D-4486-A196-659C4C8BF6AE}"/>
                  </a:ext>
                </a:extLst>
              </p:cNvPr>
              <p:cNvSpPr txBox="1"/>
              <p:nvPr/>
            </p:nvSpPr>
            <p:spPr>
              <a:xfrm>
                <a:off x="2555776" y="1268760"/>
                <a:ext cx="337239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r>
                            <a:rPr kumimoji="1" lang="en-US" altLang="ja-JP" sz="2400" b="0" i="1" smtClean="0">
                              <a:latin typeface="Cambria Math" panose="02040503050406030204" pitchFamily="18" charset="0"/>
                            </a:rPr>
                            <m:t>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kumimoji="1" lang="en-US" altLang="ja-JP" sz="2400" b="0" i="1" smtClean="0">
                                  <a:latin typeface="Cambria Math" panose="02040503050406030204" pitchFamily="18" charset="0"/>
                                </a:rPr>
                                <m:t>𝑤</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d>
                              <m:r>
                                <m:rPr>
                                  <m:sty m:val="p"/>
                                </m:rPr>
                                <a:rPr kumimoji="1" lang="en-US" altLang="ja-JP" sz="2400" b="0" i="0" smtClean="0">
                                  <a:latin typeface="Cambria Math" panose="02040503050406030204" pitchFamily="18" charset="0"/>
                                </a:rPr>
                                <m:t>Δk</m:t>
                              </m:r>
                            </m:e>
                          </m:nary>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3B4F91F0-E82D-4486-A196-659C4C8BF6AE}"/>
                  </a:ext>
                </a:extLst>
              </p:cNvPr>
              <p:cNvSpPr txBox="1">
                <a:spLocks noRot="1" noChangeAspect="1" noMove="1" noResize="1" noEditPoints="1" noAdjustHandles="1" noChangeArrowheads="1" noChangeShapeType="1" noTextEdit="1"/>
              </p:cNvSpPr>
              <p:nvPr/>
            </p:nvSpPr>
            <p:spPr>
              <a:xfrm>
                <a:off x="2555776" y="1268760"/>
                <a:ext cx="3372398" cy="896207"/>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2F24D24-2C49-4EA0-BDA1-E46A206D3C3E}"/>
              </a:ext>
            </a:extLst>
          </p:cNvPr>
          <p:cNvSpPr txBox="1"/>
          <p:nvPr/>
        </p:nvSpPr>
        <p:spPr>
          <a:xfrm>
            <a:off x="1547664" y="1484784"/>
            <a:ext cx="877163" cy="369332"/>
          </a:xfrm>
          <a:prstGeom prst="rect">
            <a:avLst/>
          </a:prstGeom>
          <a:noFill/>
        </p:spPr>
        <p:txBody>
          <a:bodyPr wrap="none" rtlCol="0">
            <a:spAutoFit/>
          </a:bodyPr>
          <a:lstStyle/>
          <a:p>
            <a:r>
              <a:rPr lang="ja-JP" altLang="en-US" dirty="0"/>
              <a:t>同様に</a:t>
            </a:r>
            <a:endParaRPr kumimoji="1" lang="ja-JP" altLang="en-US" dirty="0"/>
          </a:p>
        </p:txBody>
      </p:sp>
      <p:sp>
        <p:nvSpPr>
          <p:cNvPr id="6" name="テキスト ボックス 5">
            <a:extLst>
              <a:ext uri="{FF2B5EF4-FFF2-40B4-BE49-F238E27FC236}">
                <a16:creationId xmlns:a16="http://schemas.microsoft.com/office/drawing/2014/main" id="{E7162154-A102-4DA2-87FA-935CF1F2735C}"/>
              </a:ext>
            </a:extLst>
          </p:cNvPr>
          <p:cNvSpPr txBox="1"/>
          <p:nvPr/>
        </p:nvSpPr>
        <p:spPr>
          <a:xfrm>
            <a:off x="1043608" y="2636912"/>
            <a:ext cx="1107996" cy="369332"/>
          </a:xfrm>
          <a:prstGeom prst="rect">
            <a:avLst/>
          </a:prstGeom>
          <a:noFill/>
        </p:spPr>
        <p:txBody>
          <a:bodyPr wrap="none" rtlCol="0">
            <a:spAutoFit/>
          </a:bodyPr>
          <a:lstStyle/>
          <a:p>
            <a:r>
              <a:rPr kumimoji="1" lang="ja-JP" altLang="en-US" dirty="0"/>
              <a:t>以上から</a:t>
            </a:r>
          </a:p>
        </p:txBody>
      </p:sp>
      <p:sp>
        <p:nvSpPr>
          <p:cNvPr id="7" name="テキスト ボックス 6">
            <a:extLst>
              <a:ext uri="{FF2B5EF4-FFF2-40B4-BE49-F238E27FC236}">
                <a16:creationId xmlns:a16="http://schemas.microsoft.com/office/drawing/2014/main" id="{968A44FA-F9F2-47D6-A551-C7017A990E31}"/>
              </a:ext>
            </a:extLst>
          </p:cNvPr>
          <p:cNvSpPr txBox="1"/>
          <p:nvPr/>
        </p:nvSpPr>
        <p:spPr>
          <a:xfrm>
            <a:off x="467544" y="3573016"/>
            <a:ext cx="8135560" cy="707886"/>
          </a:xfrm>
          <a:prstGeom prst="rect">
            <a:avLst/>
          </a:prstGeom>
          <a:noFill/>
        </p:spPr>
        <p:txBody>
          <a:bodyPr wrap="none" rtlCol="0">
            <a:spAutoFit/>
          </a:bodyPr>
          <a:lstStyle/>
          <a:p>
            <a:r>
              <a:rPr lang="ja-JP" altLang="en-US" sz="2000" dirty="0"/>
              <a:t>以上のように、重みに関係なく状態候補をランダムに選び、</a:t>
            </a:r>
            <a:endParaRPr lang="en-US" altLang="ja-JP" sz="2000" dirty="0"/>
          </a:p>
          <a:p>
            <a:r>
              <a:rPr kumimoji="1" lang="ja-JP" altLang="en-US" sz="2000" dirty="0"/>
              <a:t>選んだあとに重みをかけて平均をとる手法を</a:t>
            </a:r>
            <a:r>
              <a:rPr kumimoji="1" lang="ja-JP" altLang="en-US" sz="2000" dirty="0">
                <a:solidFill>
                  <a:srgbClr val="FF0000"/>
                </a:solidFill>
              </a:rPr>
              <a:t>単純サンプリング</a:t>
            </a:r>
            <a:r>
              <a:rPr kumimoji="1" lang="ja-JP" altLang="en-US" sz="2000" dirty="0"/>
              <a:t>と呼ぶ</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9FA7038-9656-4D2C-A556-2853A8AC465A}"/>
                  </a:ext>
                </a:extLst>
              </p:cNvPr>
              <p:cNvSpPr txBox="1"/>
              <p:nvPr/>
            </p:nvSpPr>
            <p:spPr>
              <a:xfrm>
                <a:off x="539552" y="4581128"/>
                <a:ext cx="6102376" cy="400110"/>
              </a:xfrm>
              <a:prstGeom prst="rect">
                <a:avLst/>
              </a:prstGeom>
              <a:noFill/>
            </p:spPr>
            <p:txBody>
              <a:bodyPr wrap="none" rtlCol="0">
                <a:spAutoFit/>
              </a:bodyPr>
              <a:lstStyle/>
              <a:p>
                <a:r>
                  <a:rPr lang="ja-JP" altLang="en-US" sz="2000" dirty="0"/>
                  <a:t>サイコロの場合、重みが等しいので</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=1</m:t>
                    </m:r>
                  </m:oMath>
                </a14:m>
                <a:r>
                  <a:rPr kumimoji="1" lang="ja-JP" altLang="en-US" sz="2000" dirty="0"/>
                  <a:t>とすると</a:t>
                </a:r>
              </a:p>
            </p:txBody>
          </p:sp>
        </mc:Choice>
        <mc:Fallback xmlns="">
          <p:sp>
            <p:nvSpPr>
              <p:cNvPr id="8" name="テキスト ボックス 7">
                <a:extLst>
                  <a:ext uri="{FF2B5EF4-FFF2-40B4-BE49-F238E27FC236}">
                    <a16:creationId xmlns:a16="http://schemas.microsoft.com/office/drawing/2014/main" id="{19FA7038-9656-4D2C-A556-2853A8AC465A}"/>
                  </a:ext>
                </a:extLst>
              </p:cNvPr>
              <p:cNvSpPr txBox="1">
                <a:spLocks noRot="1" noChangeAspect="1" noMove="1" noResize="1" noEditPoints="1" noAdjustHandles="1" noChangeArrowheads="1" noChangeShapeType="1" noTextEdit="1"/>
              </p:cNvSpPr>
              <p:nvPr/>
            </p:nvSpPr>
            <p:spPr>
              <a:xfrm>
                <a:off x="539552" y="4581128"/>
                <a:ext cx="6102376" cy="400110"/>
              </a:xfrm>
              <a:prstGeom prst="rect">
                <a:avLst/>
              </a:prstGeom>
              <a:blipFill>
                <a:blip r:embed="rId4"/>
                <a:stretch>
                  <a:fillRect l="-1099"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2B4C93-0B51-4F1C-80FE-965241693617}"/>
                  </a:ext>
                </a:extLst>
              </p:cNvPr>
              <p:cNvSpPr txBox="1"/>
              <p:nvPr/>
            </p:nvSpPr>
            <p:spPr>
              <a:xfrm>
                <a:off x="2627784" y="5301208"/>
                <a:ext cx="3547573"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nary>
                        <m:naryPr>
                          <m:chr m:val="∑"/>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𝑁</m:t>
                          </m:r>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122B4C93-0B51-4F1C-80FE-965241693617}"/>
                  </a:ext>
                </a:extLst>
              </p:cNvPr>
              <p:cNvSpPr txBox="1">
                <a:spLocks noRot="1" noChangeAspect="1" noMove="1" noResize="1" noEditPoints="1" noAdjustHandles="1" noChangeArrowheads="1" noChangeShapeType="1" noTextEdit="1"/>
              </p:cNvSpPr>
              <p:nvPr/>
            </p:nvSpPr>
            <p:spPr>
              <a:xfrm>
                <a:off x="2627784" y="5301208"/>
                <a:ext cx="3547573" cy="1038489"/>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505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6CAA45-58C8-4872-8218-A2FBF4057231}"/>
              </a:ext>
            </a:extLst>
          </p:cNvPr>
          <p:cNvSpPr>
            <a:spLocks noGrp="1"/>
          </p:cNvSpPr>
          <p:nvPr>
            <p:ph type="body" sz="quarter" idx="10"/>
          </p:nvPr>
        </p:nvSpPr>
        <p:spPr/>
        <p:txBody>
          <a:bodyPr/>
          <a:lstStyle/>
          <a:p>
            <a:r>
              <a:rPr kumimoji="1" lang="ja-JP" altLang="en-US" dirty="0"/>
              <a:t>単純サンプリングのまとめ</a:t>
            </a:r>
          </a:p>
        </p:txBody>
      </p:sp>
      <p:sp>
        <p:nvSpPr>
          <p:cNvPr id="3" name="テキスト ボックス 2">
            <a:extLst>
              <a:ext uri="{FF2B5EF4-FFF2-40B4-BE49-F238E27FC236}">
                <a16:creationId xmlns:a16="http://schemas.microsoft.com/office/drawing/2014/main" id="{B88548D2-D85C-4EBB-BCA1-9F63FA27A95E}"/>
              </a:ext>
            </a:extLst>
          </p:cNvPr>
          <p:cNvSpPr txBox="1"/>
          <p:nvPr/>
        </p:nvSpPr>
        <p:spPr>
          <a:xfrm>
            <a:off x="323528" y="1412776"/>
            <a:ext cx="8280920" cy="415498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solidFill>
                  <a:srgbClr val="FF0000"/>
                </a:solidFill>
              </a:rPr>
              <a:t>状態の重みとは出現確率に比例するもの</a:t>
            </a:r>
            <a:endParaRPr lang="en-US" altLang="ja-JP" sz="2400" dirty="0">
              <a:solidFill>
                <a:srgbClr val="FF0000"/>
              </a:solidFill>
            </a:endParaRPr>
          </a:p>
          <a:p>
            <a:pPr marL="342900" indent="-342900">
              <a:buFont typeface="Arial" panose="020B0604020202020204" pitchFamily="34" charset="0"/>
              <a:buChar char="•"/>
            </a:pPr>
            <a:r>
              <a:rPr lang="ja-JP" altLang="en-US" sz="2400" dirty="0"/>
              <a:t>状態の</a:t>
            </a:r>
            <a:r>
              <a:rPr lang="ja-JP" altLang="en-US" sz="2400" dirty="0">
                <a:solidFill>
                  <a:srgbClr val="011893"/>
                </a:solidFill>
              </a:rPr>
              <a:t>重みは既知</a:t>
            </a:r>
            <a:r>
              <a:rPr lang="ja-JP" altLang="en-US" sz="2400" dirty="0"/>
              <a:t>だが、重みの総和が求まらないため、状態の</a:t>
            </a:r>
            <a:r>
              <a:rPr lang="ja-JP" altLang="en-US" sz="2400" dirty="0">
                <a:solidFill>
                  <a:srgbClr val="011893"/>
                </a:solidFill>
              </a:rPr>
              <a:t>出現確率が未知</a:t>
            </a:r>
            <a:r>
              <a:rPr lang="ja-JP" altLang="en-US" sz="2400" dirty="0"/>
              <a:t>であることが多い</a:t>
            </a:r>
            <a:endParaRPr lang="en-US" altLang="ja-JP" sz="2400" dirty="0"/>
          </a:p>
          <a:p>
            <a:pPr marL="342900" indent="-342900">
              <a:buFont typeface="Arial" panose="020B0604020202020204" pitchFamily="34" charset="0"/>
              <a:buChar char="•"/>
            </a:pPr>
            <a:r>
              <a:rPr kumimoji="1" lang="ja-JP" altLang="en-US" sz="2400" dirty="0"/>
              <a:t>何かを調べたいとき、すべてを調べるのではなく、一部の標本を抜き出して調べることを</a:t>
            </a:r>
            <a:r>
              <a:rPr kumimoji="1" lang="ja-JP" altLang="en-US" sz="2400" dirty="0">
                <a:solidFill>
                  <a:srgbClr val="011893"/>
                </a:solidFill>
              </a:rPr>
              <a:t>サンプリング</a:t>
            </a:r>
            <a:r>
              <a:rPr kumimoji="1" lang="ja-JP" altLang="en-US" sz="2400" dirty="0"/>
              <a:t>と呼ぶ</a:t>
            </a:r>
            <a:endParaRPr kumimoji="1" lang="en-US" altLang="ja-JP" sz="2400" dirty="0"/>
          </a:p>
          <a:p>
            <a:pPr marL="342900" indent="-342900">
              <a:buFont typeface="Arial" panose="020B0604020202020204" pitchFamily="34" charset="0"/>
              <a:buChar char="•"/>
            </a:pPr>
            <a:r>
              <a:rPr kumimoji="1" lang="ja-JP" altLang="en-US" sz="2400" dirty="0"/>
              <a:t>何かの期待値を乱数を使って評価する手法を</a:t>
            </a:r>
            <a:r>
              <a:rPr kumimoji="1" lang="ja-JP" altLang="en-US" sz="2400" dirty="0">
                <a:solidFill>
                  <a:srgbClr val="011893"/>
                </a:solidFill>
              </a:rPr>
              <a:t>モンテカルロ法</a:t>
            </a:r>
            <a:r>
              <a:rPr kumimoji="1" lang="ja-JP" altLang="en-US" sz="2400" dirty="0"/>
              <a:t>と呼ぶ</a:t>
            </a:r>
            <a:endParaRPr kumimoji="1" lang="en-US" altLang="ja-JP" sz="2400" dirty="0"/>
          </a:p>
          <a:p>
            <a:pPr marL="342900" indent="-342900">
              <a:buFont typeface="Arial" panose="020B0604020202020204" pitchFamily="34" charset="0"/>
              <a:buChar char="•"/>
            </a:pPr>
            <a:r>
              <a:rPr lang="ja-JP" altLang="en-US" sz="2400" dirty="0"/>
              <a:t>出現可能な状態から</a:t>
            </a:r>
            <a:r>
              <a:rPr lang="en-US" altLang="ja-JP" sz="2400" dirty="0"/>
              <a:t>(</a:t>
            </a:r>
            <a:r>
              <a:rPr lang="ja-JP" altLang="en-US" sz="2400" dirty="0"/>
              <a:t>重みと無関係に</a:t>
            </a:r>
            <a:r>
              <a:rPr lang="en-US" altLang="ja-JP" sz="2400" dirty="0"/>
              <a:t>)</a:t>
            </a:r>
            <a:r>
              <a:rPr lang="ja-JP" altLang="en-US" sz="2400" dirty="0"/>
              <a:t>一様に状態を選び、重みをかけてから期待値を推定する方法を</a:t>
            </a:r>
            <a:r>
              <a:rPr lang="ja-JP" altLang="en-US" sz="2400" dirty="0">
                <a:solidFill>
                  <a:srgbClr val="011893"/>
                </a:solidFill>
              </a:rPr>
              <a:t>単純サンプリング</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単純サンプリングはモンテカルロ法の最も簡単な例</a:t>
            </a:r>
          </a:p>
        </p:txBody>
      </p:sp>
    </p:spTree>
    <p:extLst>
      <p:ext uri="{BB962C8B-B14F-4D97-AF65-F5344CB8AC3E}">
        <p14:creationId xmlns:p14="http://schemas.microsoft.com/office/powerpoint/2010/main" val="1525537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BCFBFC8-DBE7-42F8-B9A7-FD1CD57E8535}"/>
              </a:ext>
            </a:extLst>
          </p:cNvPr>
          <p:cNvSpPr>
            <a:spLocks noGrp="1"/>
          </p:cNvSpPr>
          <p:nvPr>
            <p:ph type="body" sz="quarter" idx="10"/>
          </p:nvPr>
        </p:nvSpPr>
        <p:spPr/>
        <p:txBody>
          <a:bodyPr/>
          <a:lstStyle/>
          <a:p>
            <a:r>
              <a:rPr lang="ja-JP" altLang="en-US" dirty="0"/>
              <a:t>重複のあるサイコロ</a:t>
            </a:r>
            <a:endParaRPr kumimoji="1" lang="ja-JP" altLang="en-US" dirty="0"/>
          </a:p>
        </p:txBody>
      </p:sp>
      <p:grpSp>
        <p:nvGrpSpPr>
          <p:cNvPr id="3" name="グループ化 2">
            <a:extLst>
              <a:ext uri="{FF2B5EF4-FFF2-40B4-BE49-F238E27FC236}">
                <a16:creationId xmlns:a16="http://schemas.microsoft.com/office/drawing/2014/main" id="{77378810-F4A0-45C1-9B2F-9162CA58E8BA}"/>
              </a:ext>
            </a:extLst>
          </p:cNvPr>
          <p:cNvGrpSpPr/>
          <p:nvPr/>
        </p:nvGrpSpPr>
        <p:grpSpPr>
          <a:xfrm>
            <a:off x="2843808" y="1268760"/>
            <a:ext cx="792088" cy="792088"/>
            <a:chOff x="395536" y="5085184"/>
            <a:chExt cx="792088" cy="792088"/>
          </a:xfrm>
        </p:grpSpPr>
        <p:sp>
          <p:nvSpPr>
            <p:cNvPr id="4" name="角丸四角形 6">
              <a:extLst>
                <a:ext uri="{FF2B5EF4-FFF2-40B4-BE49-F238E27FC236}">
                  <a16:creationId xmlns:a16="http://schemas.microsoft.com/office/drawing/2014/main" id="{8146CD68-9243-4005-B7BA-6E4B3396C89B}"/>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7">
              <a:extLst>
                <a:ext uri="{FF2B5EF4-FFF2-40B4-BE49-F238E27FC236}">
                  <a16:creationId xmlns:a16="http://schemas.microsoft.com/office/drawing/2014/main" id="{FE68959C-F032-411C-8865-0A79E94D9A0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529A6B2-9C83-4A6B-93E9-8F4EBE08C25F}"/>
              </a:ext>
            </a:extLst>
          </p:cNvPr>
          <p:cNvGrpSpPr/>
          <p:nvPr/>
        </p:nvGrpSpPr>
        <p:grpSpPr>
          <a:xfrm>
            <a:off x="4932040" y="1268760"/>
            <a:ext cx="792088" cy="792088"/>
            <a:chOff x="2555776" y="5085184"/>
            <a:chExt cx="792088" cy="792088"/>
          </a:xfrm>
        </p:grpSpPr>
        <p:sp>
          <p:nvSpPr>
            <p:cNvPr id="7" name="角丸四角形 11">
              <a:extLst>
                <a:ext uri="{FF2B5EF4-FFF2-40B4-BE49-F238E27FC236}">
                  <a16:creationId xmlns:a16="http://schemas.microsoft.com/office/drawing/2014/main" id="{D2EBBCD4-916F-44D2-A5AF-BAE53D38042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12">
              <a:extLst>
                <a:ext uri="{FF2B5EF4-FFF2-40B4-BE49-F238E27FC236}">
                  <a16:creationId xmlns:a16="http://schemas.microsoft.com/office/drawing/2014/main" id="{A2026D16-FBFD-464A-B67D-225842FBBF17}"/>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3">
              <a:extLst>
                <a:ext uri="{FF2B5EF4-FFF2-40B4-BE49-F238E27FC236}">
                  <a16:creationId xmlns:a16="http://schemas.microsoft.com/office/drawing/2014/main" id="{10115B9C-F91B-4355-8C10-6A127A20607A}"/>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4">
              <a:extLst>
                <a:ext uri="{FF2B5EF4-FFF2-40B4-BE49-F238E27FC236}">
                  <a16:creationId xmlns:a16="http://schemas.microsoft.com/office/drawing/2014/main" id="{18C6F07A-C019-48E0-959F-756EDF7F0BEF}"/>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99C7FB0-C3F9-4CCA-BA4D-E00817685198}"/>
              </a:ext>
            </a:extLst>
          </p:cNvPr>
          <p:cNvGrpSpPr/>
          <p:nvPr/>
        </p:nvGrpSpPr>
        <p:grpSpPr>
          <a:xfrm>
            <a:off x="3851920" y="1268760"/>
            <a:ext cx="792088" cy="792088"/>
            <a:chOff x="2555776" y="5085184"/>
            <a:chExt cx="792088" cy="792088"/>
          </a:xfrm>
        </p:grpSpPr>
        <p:sp>
          <p:nvSpPr>
            <p:cNvPr id="12" name="角丸四角形 11">
              <a:extLst>
                <a:ext uri="{FF2B5EF4-FFF2-40B4-BE49-F238E27FC236}">
                  <a16:creationId xmlns:a16="http://schemas.microsoft.com/office/drawing/2014/main" id="{192F4B7E-A8F6-4921-83D0-2343644A1598}"/>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51614AEB-04C3-400F-AA6E-05E8206EFE0D}"/>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138F69E-68C8-4319-9D73-31A5A1EB945A}"/>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テキスト ボックス 15">
            <a:extLst>
              <a:ext uri="{FF2B5EF4-FFF2-40B4-BE49-F238E27FC236}">
                <a16:creationId xmlns:a16="http://schemas.microsoft.com/office/drawing/2014/main" id="{C9DE34EC-B89D-4829-A4F3-610E2CADC87E}"/>
              </a:ext>
            </a:extLst>
          </p:cNvPr>
          <p:cNvSpPr txBox="1"/>
          <p:nvPr/>
        </p:nvSpPr>
        <p:spPr>
          <a:xfrm>
            <a:off x="251520" y="1340768"/>
            <a:ext cx="2339102" cy="461665"/>
          </a:xfrm>
          <a:prstGeom prst="rect">
            <a:avLst/>
          </a:prstGeom>
          <a:noFill/>
        </p:spPr>
        <p:txBody>
          <a:bodyPr wrap="none" rtlCol="0">
            <a:spAutoFit/>
          </a:bodyPr>
          <a:lstStyle/>
          <a:p>
            <a:r>
              <a:rPr lang="ja-JP" altLang="en-US" sz="2400" dirty="0"/>
              <a:t>普通のサイコロ</a:t>
            </a:r>
            <a:endParaRPr kumimoji="1" lang="ja-JP" altLang="en-US" sz="2400" dirty="0"/>
          </a:p>
        </p:txBody>
      </p:sp>
      <p:grpSp>
        <p:nvGrpSpPr>
          <p:cNvPr id="23" name="グループ化 22">
            <a:extLst>
              <a:ext uri="{FF2B5EF4-FFF2-40B4-BE49-F238E27FC236}">
                <a16:creationId xmlns:a16="http://schemas.microsoft.com/office/drawing/2014/main" id="{681986D7-3F3F-4069-9AD9-19CDCB707826}"/>
              </a:ext>
            </a:extLst>
          </p:cNvPr>
          <p:cNvGrpSpPr/>
          <p:nvPr/>
        </p:nvGrpSpPr>
        <p:grpSpPr>
          <a:xfrm>
            <a:off x="8028384" y="1268760"/>
            <a:ext cx="792088" cy="792088"/>
            <a:chOff x="6588224" y="2996952"/>
            <a:chExt cx="792088" cy="792088"/>
          </a:xfrm>
        </p:grpSpPr>
        <p:sp>
          <p:nvSpPr>
            <p:cNvPr id="24" name="角丸四角形 26">
              <a:extLst>
                <a:ext uri="{FF2B5EF4-FFF2-40B4-BE49-F238E27FC236}">
                  <a16:creationId xmlns:a16="http://schemas.microsoft.com/office/drawing/2014/main" id="{79746EB4-926A-4551-903B-6958729B9DEC}"/>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B2FDE0A6-BF33-4A95-BC5B-A3245CC688E8}"/>
                </a:ext>
              </a:extLst>
            </p:cNvPr>
            <p:cNvGrpSpPr/>
            <p:nvPr/>
          </p:nvGrpSpPr>
          <p:grpSpPr>
            <a:xfrm>
              <a:off x="6713476" y="3083520"/>
              <a:ext cx="541584" cy="618953"/>
              <a:chOff x="6228184" y="4149080"/>
              <a:chExt cx="504056" cy="576064"/>
            </a:xfrm>
          </p:grpSpPr>
          <p:sp>
            <p:nvSpPr>
              <p:cNvPr id="26" name="円/楕円 28">
                <a:extLst>
                  <a:ext uri="{FF2B5EF4-FFF2-40B4-BE49-F238E27FC236}">
                    <a16:creationId xmlns:a16="http://schemas.microsoft.com/office/drawing/2014/main" id="{8C6F0F23-3461-4B89-A775-AB22867BAB44}"/>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a:extLst>
                  <a:ext uri="{FF2B5EF4-FFF2-40B4-BE49-F238E27FC236}">
                    <a16:creationId xmlns:a16="http://schemas.microsoft.com/office/drawing/2014/main" id="{4060C5BC-1F42-4627-8DF0-C468F1D292A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2">
                <a:extLst>
                  <a:ext uri="{FF2B5EF4-FFF2-40B4-BE49-F238E27FC236}">
                    <a16:creationId xmlns:a16="http://schemas.microsoft.com/office/drawing/2014/main" id="{61C8B401-5204-4711-AA65-11D6BDB37CDC}"/>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33">
                <a:extLst>
                  <a:ext uri="{FF2B5EF4-FFF2-40B4-BE49-F238E27FC236}">
                    <a16:creationId xmlns:a16="http://schemas.microsoft.com/office/drawing/2014/main" id="{9D606DBA-3F01-4B17-9325-B6D75ABDE3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34">
                <a:extLst>
                  <a:ext uri="{FF2B5EF4-FFF2-40B4-BE49-F238E27FC236}">
                    <a16:creationId xmlns:a16="http://schemas.microsoft.com/office/drawing/2014/main" id="{7613D9BB-7F94-4A8A-B54A-E5953DBDCE5D}"/>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5">
                <a:extLst>
                  <a:ext uri="{FF2B5EF4-FFF2-40B4-BE49-F238E27FC236}">
                    <a16:creationId xmlns:a16="http://schemas.microsoft.com/office/drawing/2014/main" id="{03E64BDD-3834-4EE6-8545-107DA444C67D}"/>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4" name="グループ化 33">
            <a:extLst>
              <a:ext uri="{FF2B5EF4-FFF2-40B4-BE49-F238E27FC236}">
                <a16:creationId xmlns:a16="http://schemas.microsoft.com/office/drawing/2014/main" id="{5E5FD8A7-D2C1-45C6-93DC-792055F20BE7}"/>
              </a:ext>
            </a:extLst>
          </p:cNvPr>
          <p:cNvGrpSpPr/>
          <p:nvPr/>
        </p:nvGrpSpPr>
        <p:grpSpPr>
          <a:xfrm>
            <a:off x="6948264" y="1268760"/>
            <a:ext cx="792088" cy="792088"/>
            <a:chOff x="2123728" y="3573016"/>
            <a:chExt cx="792088" cy="792088"/>
          </a:xfrm>
        </p:grpSpPr>
        <p:sp>
          <p:nvSpPr>
            <p:cNvPr id="18" name="角丸四角形 15">
              <a:extLst>
                <a:ext uri="{FF2B5EF4-FFF2-40B4-BE49-F238E27FC236}">
                  <a16:creationId xmlns:a16="http://schemas.microsoft.com/office/drawing/2014/main" id="{666BDC0B-4B25-4D1A-B8B3-4CDB2B48DADC}"/>
                </a:ext>
              </a:extLst>
            </p:cNvPr>
            <p:cNvSpPr/>
            <p:nvPr/>
          </p:nvSpPr>
          <p:spPr>
            <a:xfrm>
              <a:off x="2123728" y="3573016"/>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a:extLst>
                <a:ext uri="{FF2B5EF4-FFF2-40B4-BE49-F238E27FC236}">
                  <a16:creationId xmlns:a16="http://schemas.microsoft.com/office/drawing/2014/main" id="{01587580-1704-4C87-8F40-CE0C6246A4A1}"/>
                </a:ext>
              </a:extLst>
            </p:cNvPr>
            <p:cNvGrpSpPr/>
            <p:nvPr/>
          </p:nvGrpSpPr>
          <p:grpSpPr>
            <a:xfrm>
              <a:off x="2213097" y="3662385"/>
              <a:ext cx="613351" cy="613351"/>
              <a:chOff x="5508104" y="2996952"/>
              <a:chExt cx="613351" cy="613351"/>
            </a:xfrm>
          </p:grpSpPr>
          <p:sp>
            <p:nvSpPr>
              <p:cNvPr id="19" name="円/楕円 16">
                <a:extLst>
                  <a:ext uri="{FF2B5EF4-FFF2-40B4-BE49-F238E27FC236}">
                    <a16:creationId xmlns:a16="http://schemas.microsoft.com/office/drawing/2014/main" id="{DE8ED753-266A-41DE-9BEC-C098D293F53B}"/>
                  </a:ext>
                </a:extLst>
              </p:cNvPr>
              <p:cNvSpPr/>
              <p:nvPr/>
            </p:nvSpPr>
            <p:spPr>
              <a:xfrm>
                <a:off x="5508104"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7">
                <a:extLst>
                  <a:ext uri="{FF2B5EF4-FFF2-40B4-BE49-F238E27FC236}">
                    <a16:creationId xmlns:a16="http://schemas.microsoft.com/office/drawing/2014/main" id="{02562132-23DD-43E0-A9C3-29CFFE2E4016}"/>
                  </a:ext>
                </a:extLst>
              </p:cNvPr>
              <p:cNvSpPr/>
              <p:nvPr/>
            </p:nvSpPr>
            <p:spPr>
              <a:xfrm>
                <a:off x="5940152"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8">
                <a:extLst>
                  <a:ext uri="{FF2B5EF4-FFF2-40B4-BE49-F238E27FC236}">
                    <a16:creationId xmlns:a16="http://schemas.microsoft.com/office/drawing/2014/main" id="{404F5928-236F-4D9A-920A-7FD7D69AD1FF}"/>
                  </a:ext>
                </a:extLst>
              </p:cNvPr>
              <p:cNvSpPr/>
              <p:nvPr/>
            </p:nvSpPr>
            <p:spPr>
              <a:xfrm>
                <a:off x="5508104"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9">
                <a:extLst>
                  <a:ext uri="{FF2B5EF4-FFF2-40B4-BE49-F238E27FC236}">
                    <a16:creationId xmlns:a16="http://schemas.microsoft.com/office/drawing/2014/main" id="{747A1266-18AD-4AF2-ADC5-F893CC6F0CE0}"/>
                  </a:ext>
                </a:extLst>
              </p:cNvPr>
              <p:cNvSpPr/>
              <p:nvPr/>
            </p:nvSpPr>
            <p:spPr>
              <a:xfrm>
                <a:off x="5940152"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19">
                <a:extLst>
                  <a:ext uri="{FF2B5EF4-FFF2-40B4-BE49-F238E27FC236}">
                    <a16:creationId xmlns:a16="http://schemas.microsoft.com/office/drawing/2014/main" id="{B216FE48-59A1-4552-9C34-2C9BBEBC706F}"/>
                  </a:ext>
                </a:extLst>
              </p:cNvPr>
              <p:cNvSpPr/>
              <p:nvPr/>
            </p:nvSpPr>
            <p:spPr>
              <a:xfrm>
                <a:off x="5724128" y="3212976"/>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5" name="グループ化 34">
            <a:extLst>
              <a:ext uri="{FF2B5EF4-FFF2-40B4-BE49-F238E27FC236}">
                <a16:creationId xmlns:a16="http://schemas.microsoft.com/office/drawing/2014/main" id="{21415E57-C1A3-4DAC-8995-CD576663586A}"/>
              </a:ext>
            </a:extLst>
          </p:cNvPr>
          <p:cNvGrpSpPr/>
          <p:nvPr/>
        </p:nvGrpSpPr>
        <p:grpSpPr>
          <a:xfrm>
            <a:off x="5940152" y="1268760"/>
            <a:ext cx="792088" cy="792088"/>
            <a:chOff x="3563888" y="5085184"/>
            <a:chExt cx="792088" cy="792088"/>
          </a:xfrm>
        </p:grpSpPr>
        <p:sp>
          <p:nvSpPr>
            <p:cNvPr id="36" name="角丸四角形 67">
              <a:extLst>
                <a:ext uri="{FF2B5EF4-FFF2-40B4-BE49-F238E27FC236}">
                  <a16:creationId xmlns:a16="http://schemas.microsoft.com/office/drawing/2014/main" id="{00BDCC3F-CF1B-4721-9C54-715C501C236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68">
              <a:extLst>
                <a:ext uri="{FF2B5EF4-FFF2-40B4-BE49-F238E27FC236}">
                  <a16:creationId xmlns:a16="http://schemas.microsoft.com/office/drawing/2014/main" id="{984443C1-824D-4683-81D5-828075872B40}"/>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69">
              <a:extLst>
                <a:ext uri="{FF2B5EF4-FFF2-40B4-BE49-F238E27FC236}">
                  <a16:creationId xmlns:a16="http://schemas.microsoft.com/office/drawing/2014/main" id="{628A9940-0FD8-47BD-831F-D8EF0F247C68}"/>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70">
              <a:extLst>
                <a:ext uri="{FF2B5EF4-FFF2-40B4-BE49-F238E27FC236}">
                  <a16:creationId xmlns:a16="http://schemas.microsoft.com/office/drawing/2014/main" id="{C61D2DE7-1E0B-40C9-8144-E585DFB184F8}"/>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71">
              <a:extLst>
                <a:ext uri="{FF2B5EF4-FFF2-40B4-BE49-F238E27FC236}">
                  <a16:creationId xmlns:a16="http://schemas.microsoft.com/office/drawing/2014/main" id="{0E6AF968-1FFE-40C9-8E05-AD39A3024F92}"/>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テキスト ボックス 40">
            <a:extLst>
              <a:ext uri="{FF2B5EF4-FFF2-40B4-BE49-F238E27FC236}">
                <a16:creationId xmlns:a16="http://schemas.microsoft.com/office/drawing/2014/main" id="{AF9AAFC2-3295-4EDB-9735-C00D65C5B169}"/>
              </a:ext>
            </a:extLst>
          </p:cNvPr>
          <p:cNvSpPr txBox="1"/>
          <p:nvPr/>
        </p:nvSpPr>
        <p:spPr>
          <a:xfrm>
            <a:off x="539552" y="3284984"/>
            <a:ext cx="2031325" cy="461665"/>
          </a:xfrm>
          <a:prstGeom prst="rect">
            <a:avLst/>
          </a:prstGeom>
          <a:noFill/>
        </p:spPr>
        <p:txBody>
          <a:bodyPr wrap="none" rtlCol="0">
            <a:spAutoFit/>
          </a:bodyPr>
          <a:lstStyle/>
          <a:p>
            <a:r>
              <a:rPr lang="ja-JP" altLang="en-US" sz="2400" dirty="0"/>
              <a:t>重複サイコロ</a:t>
            </a:r>
            <a:endParaRPr kumimoji="1" lang="ja-JP" altLang="en-US" sz="2400" dirty="0"/>
          </a:p>
        </p:txBody>
      </p:sp>
      <p:grpSp>
        <p:nvGrpSpPr>
          <p:cNvPr id="42" name="グループ化 41">
            <a:extLst>
              <a:ext uri="{FF2B5EF4-FFF2-40B4-BE49-F238E27FC236}">
                <a16:creationId xmlns:a16="http://schemas.microsoft.com/office/drawing/2014/main" id="{C83C772A-2DAD-4940-B2B4-80F66187BAC7}"/>
              </a:ext>
            </a:extLst>
          </p:cNvPr>
          <p:cNvGrpSpPr/>
          <p:nvPr/>
        </p:nvGrpSpPr>
        <p:grpSpPr>
          <a:xfrm>
            <a:off x="2843808" y="3140968"/>
            <a:ext cx="792088" cy="792088"/>
            <a:chOff x="395536" y="5085184"/>
            <a:chExt cx="792088" cy="792088"/>
          </a:xfrm>
        </p:grpSpPr>
        <p:sp>
          <p:nvSpPr>
            <p:cNvPr id="43" name="角丸四角形 6">
              <a:extLst>
                <a:ext uri="{FF2B5EF4-FFF2-40B4-BE49-F238E27FC236}">
                  <a16:creationId xmlns:a16="http://schemas.microsoft.com/office/drawing/2014/main" id="{4DF6ABF2-8AE7-45E0-8656-A35F5FBA55F3}"/>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7">
              <a:extLst>
                <a:ext uri="{FF2B5EF4-FFF2-40B4-BE49-F238E27FC236}">
                  <a16:creationId xmlns:a16="http://schemas.microsoft.com/office/drawing/2014/main" id="{22F20C6F-0B39-4104-A3F3-295F97A7A0F5}"/>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1980DF6-7A23-4F54-8BC8-B3AAC93E2135}"/>
              </a:ext>
            </a:extLst>
          </p:cNvPr>
          <p:cNvGrpSpPr/>
          <p:nvPr/>
        </p:nvGrpSpPr>
        <p:grpSpPr>
          <a:xfrm>
            <a:off x="3851920" y="3140968"/>
            <a:ext cx="792088" cy="792088"/>
            <a:chOff x="2555776" y="5085184"/>
            <a:chExt cx="792088" cy="792088"/>
          </a:xfrm>
        </p:grpSpPr>
        <p:sp>
          <p:nvSpPr>
            <p:cNvPr id="46" name="角丸四角形 11">
              <a:extLst>
                <a:ext uri="{FF2B5EF4-FFF2-40B4-BE49-F238E27FC236}">
                  <a16:creationId xmlns:a16="http://schemas.microsoft.com/office/drawing/2014/main" id="{21D948CC-C4FD-49B2-82B5-2EDA5DADDA55}"/>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2">
              <a:extLst>
                <a:ext uri="{FF2B5EF4-FFF2-40B4-BE49-F238E27FC236}">
                  <a16:creationId xmlns:a16="http://schemas.microsoft.com/office/drawing/2014/main" id="{E5609E1D-D9B6-4DB3-B193-16B5587C4613}"/>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3">
              <a:extLst>
                <a:ext uri="{FF2B5EF4-FFF2-40B4-BE49-F238E27FC236}">
                  <a16:creationId xmlns:a16="http://schemas.microsoft.com/office/drawing/2014/main" id="{93D664C0-C9F4-44A7-A24A-8E7CCC222E72}"/>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02F6E84-B179-40C3-88A8-EF575CE26D09}"/>
              </a:ext>
            </a:extLst>
          </p:cNvPr>
          <p:cNvGrpSpPr/>
          <p:nvPr/>
        </p:nvGrpSpPr>
        <p:grpSpPr>
          <a:xfrm>
            <a:off x="4932040" y="3140968"/>
            <a:ext cx="792088" cy="792088"/>
            <a:chOff x="2555776" y="5085184"/>
            <a:chExt cx="792088" cy="792088"/>
          </a:xfrm>
        </p:grpSpPr>
        <p:sp>
          <p:nvSpPr>
            <p:cNvPr id="50" name="角丸四角形 11">
              <a:extLst>
                <a:ext uri="{FF2B5EF4-FFF2-40B4-BE49-F238E27FC236}">
                  <a16:creationId xmlns:a16="http://schemas.microsoft.com/office/drawing/2014/main" id="{75B16DC7-CD66-4481-A20F-7611730E840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
              <a:extLst>
                <a:ext uri="{FF2B5EF4-FFF2-40B4-BE49-F238E27FC236}">
                  <a16:creationId xmlns:a16="http://schemas.microsoft.com/office/drawing/2014/main" id="{3D703EE7-829D-4A1B-8E19-60FD4B89081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3">
              <a:extLst>
                <a:ext uri="{FF2B5EF4-FFF2-40B4-BE49-F238E27FC236}">
                  <a16:creationId xmlns:a16="http://schemas.microsoft.com/office/drawing/2014/main" id="{916610BF-FCD4-4562-B9EA-FDD152C9C99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983AEEBE-2961-4675-951D-E9B5893FC78A}"/>
              </a:ext>
            </a:extLst>
          </p:cNvPr>
          <p:cNvGrpSpPr/>
          <p:nvPr/>
        </p:nvGrpSpPr>
        <p:grpSpPr>
          <a:xfrm>
            <a:off x="5940152" y="3140968"/>
            <a:ext cx="792088" cy="792088"/>
            <a:chOff x="2555776" y="5085184"/>
            <a:chExt cx="792088" cy="792088"/>
          </a:xfrm>
        </p:grpSpPr>
        <p:sp>
          <p:nvSpPr>
            <p:cNvPr id="54" name="角丸四角形 11">
              <a:extLst>
                <a:ext uri="{FF2B5EF4-FFF2-40B4-BE49-F238E27FC236}">
                  <a16:creationId xmlns:a16="http://schemas.microsoft.com/office/drawing/2014/main" id="{02DCDB16-9D4F-47D3-AFBE-40B24B4D85E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2">
              <a:extLst>
                <a:ext uri="{FF2B5EF4-FFF2-40B4-BE49-F238E27FC236}">
                  <a16:creationId xmlns:a16="http://schemas.microsoft.com/office/drawing/2014/main" id="{F41BB8BB-66BD-45FA-B72D-26D3713E3CDF}"/>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3">
              <a:extLst>
                <a:ext uri="{FF2B5EF4-FFF2-40B4-BE49-F238E27FC236}">
                  <a16:creationId xmlns:a16="http://schemas.microsoft.com/office/drawing/2014/main" id="{0A8F6888-8130-4921-853A-4F52F10EF658}"/>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4">
              <a:extLst>
                <a:ext uri="{FF2B5EF4-FFF2-40B4-BE49-F238E27FC236}">
                  <a16:creationId xmlns:a16="http://schemas.microsoft.com/office/drawing/2014/main" id="{43B35D6E-EB31-42B1-95C4-8F9D94A4580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DF8AEB3F-B542-4D2C-B913-C02434E25F9C}"/>
              </a:ext>
            </a:extLst>
          </p:cNvPr>
          <p:cNvGrpSpPr/>
          <p:nvPr/>
        </p:nvGrpSpPr>
        <p:grpSpPr>
          <a:xfrm>
            <a:off x="6948264" y="3140968"/>
            <a:ext cx="792088" cy="792088"/>
            <a:chOff x="2555776" y="5085184"/>
            <a:chExt cx="792088" cy="792088"/>
          </a:xfrm>
        </p:grpSpPr>
        <p:sp>
          <p:nvSpPr>
            <p:cNvPr id="59" name="角丸四角形 11">
              <a:extLst>
                <a:ext uri="{FF2B5EF4-FFF2-40B4-BE49-F238E27FC236}">
                  <a16:creationId xmlns:a16="http://schemas.microsoft.com/office/drawing/2014/main" id="{2857D7FB-B222-41D2-BFDC-9993B6C04F0D}"/>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12">
              <a:extLst>
                <a:ext uri="{FF2B5EF4-FFF2-40B4-BE49-F238E27FC236}">
                  <a16:creationId xmlns:a16="http://schemas.microsoft.com/office/drawing/2014/main" id="{474AABD5-CC74-4277-8386-84B51B858FF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13">
              <a:extLst>
                <a:ext uri="{FF2B5EF4-FFF2-40B4-BE49-F238E27FC236}">
                  <a16:creationId xmlns:a16="http://schemas.microsoft.com/office/drawing/2014/main" id="{039E51C2-22B3-4E3A-BB1B-B6F0004C8B3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4">
              <a:extLst>
                <a:ext uri="{FF2B5EF4-FFF2-40B4-BE49-F238E27FC236}">
                  <a16:creationId xmlns:a16="http://schemas.microsoft.com/office/drawing/2014/main" id="{AF5F9894-987F-4BE7-98F9-63EE252C3FE3}"/>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5F7B7127-29D4-47CD-8990-C60FD6E20782}"/>
              </a:ext>
            </a:extLst>
          </p:cNvPr>
          <p:cNvGrpSpPr/>
          <p:nvPr/>
        </p:nvGrpSpPr>
        <p:grpSpPr>
          <a:xfrm>
            <a:off x="8028384" y="3140968"/>
            <a:ext cx="792088" cy="792088"/>
            <a:chOff x="2555776" y="5085184"/>
            <a:chExt cx="792088" cy="792088"/>
          </a:xfrm>
        </p:grpSpPr>
        <p:sp>
          <p:nvSpPr>
            <p:cNvPr id="64" name="角丸四角形 11">
              <a:extLst>
                <a:ext uri="{FF2B5EF4-FFF2-40B4-BE49-F238E27FC236}">
                  <a16:creationId xmlns:a16="http://schemas.microsoft.com/office/drawing/2014/main" id="{8295F603-C460-4CE5-B876-35610684AFC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12">
              <a:extLst>
                <a:ext uri="{FF2B5EF4-FFF2-40B4-BE49-F238E27FC236}">
                  <a16:creationId xmlns:a16="http://schemas.microsoft.com/office/drawing/2014/main" id="{18C4070E-3B99-48DF-B272-966E061D403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13">
              <a:extLst>
                <a:ext uri="{FF2B5EF4-FFF2-40B4-BE49-F238E27FC236}">
                  <a16:creationId xmlns:a16="http://schemas.microsoft.com/office/drawing/2014/main" id="{1EE827D6-1C7C-456C-95D2-2D3B1049C0D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14">
              <a:extLst>
                <a:ext uri="{FF2B5EF4-FFF2-40B4-BE49-F238E27FC236}">
                  <a16:creationId xmlns:a16="http://schemas.microsoft.com/office/drawing/2014/main" id="{145959C8-143A-4868-A856-159A57E7E2DC}"/>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6DBA2A7-3D51-43D6-A6AF-9D15AB52DADC}"/>
                  </a:ext>
                </a:extLst>
              </p:cNvPr>
              <p:cNvSpPr txBox="1"/>
              <p:nvPr/>
            </p:nvSpPr>
            <p:spPr>
              <a:xfrm>
                <a:off x="2699792" y="2204864"/>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=4,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=5,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=6</m:t>
                      </m:r>
                    </m:oMath>
                  </m:oMathPara>
                </a14:m>
                <a:endParaRPr lang="ja-JP" altLang="en-US" sz="2400" dirty="0"/>
              </a:p>
            </p:txBody>
          </p:sp>
        </mc:Choice>
        <mc:Fallback xmlns="">
          <p:sp>
            <p:nvSpPr>
              <p:cNvPr id="69" name="テキスト ボックス 68">
                <a:extLst>
                  <a:ext uri="{FF2B5EF4-FFF2-40B4-BE49-F238E27FC236}">
                    <a16:creationId xmlns:a16="http://schemas.microsoft.com/office/drawing/2014/main" id="{C6DBA2A7-3D51-43D6-A6AF-9D15AB52DADC}"/>
                  </a:ext>
                </a:extLst>
              </p:cNvPr>
              <p:cNvSpPr txBox="1">
                <a:spLocks noRot="1" noChangeAspect="1" noMove="1" noResize="1" noEditPoints="1" noAdjustHandles="1" noChangeArrowheads="1" noChangeShapeType="1" noTextEdit="1"/>
              </p:cNvSpPr>
              <p:nvPr/>
            </p:nvSpPr>
            <p:spPr>
              <a:xfrm>
                <a:off x="2699792" y="2204864"/>
                <a:ext cx="5904656" cy="461665"/>
              </a:xfrm>
              <a:prstGeom prst="rect">
                <a:avLst/>
              </a:prstGeom>
              <a:blipFill>
                <a:blip r:embed="rId2"/>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154EF984-7F12-43BB-94B1-2EBC022D9D16}"/>
                  </a:ext>
                </a:extLst>
              </p:cNvPr>
              <p:cNvSpPr txBox="1"/>
              <p:nvPr/>
            </p:nvSpPr>
            <p:spPr>
              <a:xfrm>
                <a:off x="2699792" y="4149080"/>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=3</m:t>
                      </m:r>
                    </m:oMath>
                  </m:oMathPara>
                </a14:m>
                <a:endParaRPr lang="ja-JP" altLang="en-US" sz="2400" dirty="0"/>
              </a:p>
            </p:txBody>
          </p:sp>
        </mc:Choice>
        <mc:Fallback xmlns="">
          <p:sp>
            <p:nvSpPr>
              <p:cNvPr id="70" name="テキスト ボックス 69">
                <a:extLst>
                  <a:ext uri="{FF2B5EF4-FFF2-40B4-BE49-F238E27FC236}">
                    <a16:creationId xmlns:a16="http://schemas.microsoft.com/office/drawing/2014/main" id="{154EF984-7F12-43BB-94B1-2EBC022D9D16}"/>
                  </a:ext>
                </a:extLst>
              </p:cNvPr>
              <p:cNvSpPr txBox="1">
                <a:spLocks noRot="1" noChangeAspect="1" noMove="1" noResize="1" noEditPoints="1" noAdjustHandles="1" noChangeArrowheads="1" noChangeShapeType="1" noTextEdit="1"/>
              </p:cNvSpPr>
              <p:nvPr/>
            </p:nvSpPr>
            <p:spPr>
              <a:xfrm>
                <a:off x="2699792" y="4149080"/>
                <a:ext cx="5904656" cy="461665"/>
              </a:xfrm>
              <a:prstGeom prst="rect">
                <a:avLst/>
              </a:prstGeom>
              <a:blipFill>
                <a:blip r:embed="rId3"/>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B07DC509-B41E-4902-A8E5-AF36FE2FC293}"/>
                  </a:ext>
                </a:extLst>
              </p:cNvPr>
              <p:cNvSpPr txBox="1"/>
              <p:nvPr/>
            </p:nvSpPr>
            <p:spPr>
              <a:xfrm>
                <a:off x="2843808" y="5229200"/>
                <a:ext cx="2872518"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6</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𝑌</m:t>
                              </m:r>
                            </m:e>
                            <m:sub>
                              <m:r>
                                <a:rPr kumimoji="1" lang="en-US" altLang="ja-JP" sz="2800" b="0" i="1" smtClean="0">
                                  <a:latin typeface="Cambria Math" panose="02040503050406030204" pitchFamily="18" charset="0"/>
                                </a:rPr>
                                <m:t>𝑘</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 </m:t>
                          </m:r>
                        </m:e>
                      </m:nary>
                    </m:oMath>
                  </m:oMathPara>
                </a14:m>
                <a:endParaRPr kumimoji="1" lang="ja-JP" altLang="en-US" sz="2800" dirty="0"/>
              </a:p>
            </p:txBody>
          </p:sp>
        </mc:Choice>
        <mc:Fallback xmlns="">
          <p:sp>
            <p:nvSpPr>
              <p:cNvPr id="71" name="テキスト ボックス 70">
                <a:extLst>
                  <a:ext uri="{FF2B5EF4-FFF2-40B4-BE49-F238E27FC236}">
                    <a16:creationId xmlns:a16="http://schemas.microsoft.com/office/drawing/2014/main" id="{B07DC509-B41E-4902-A8E5-AF36FE2FC293}"/>
                  </a:ext>
                </a:extLst>
              </p:cNvPr>
              <p:cNvSpPr txBox="1">
                <a:spLocks noRot="1" noChangeAspect="1" noMove="1" noResize="1" noEditPoints="1" noAdjustHandles="1" noChangeArrowheads="1" noChangeShapeType="1" noTextEdit="1"/>
              </p:cNvSpPr>
              <p:nvPr/>
            </p:nvSpPr>
            <p:spPr>
              <a:xfrm>
                <a:off x="2843808" y="5229200"/>
                <a:ext cx="2872518" cy="1211294"/>
              </a:xfrm>
              <a:prstGeom prst="rect">
                <a:avLst/>
              </a:prstGeom>
              <a:blipFill>
                <a:blip r:embed="rId4"/>
                <a:stretch>
                  <a:fillRect/>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218A8C1-ADCC-4AFD-B3B1-9B73C8DE8296}"/>
              </a:ext>
            </a:extLst>
          </p:cNvPr>
          <p:cNvSpPr txBox="1"/>
          <p:nvPr/>
        </p:nvSpPr>
        <p:spPr>
          <a:xfrm>
            <a:off x="1331640" y="5661248"/>
            <a:ext cx="1107996" cy="461665"/>
          </a:xfrm>
          <a:prstGeom prst="rect">
            <a:avLst/>
          </a:prstGeom>
          <a:noFill/>
        </p:spPr>
        <p:txBody>
          <a:bodyPr wrap="none" rtlCol="0">
            <a:spAutoFit/>
          </a:bodyPr>
          <a:lstStyle/>
          <a:p>
            <a:r>
              <a:rPr kumimoji="1" lang="ja-JP" altLang="en-US" sz="2400" dirty="0"/>
              <a:t>期待値</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8E1FF08F-F418-46CD-8A17-72C0ACF96FB5}"/>
                  </a:ext>
                </a:extLst>
              </p:cNvPr>
              <p:cNvSpPr txBox="1"/>
              <p:nvPr/>
            </p:nvSpPr>
            <p:spPr>
              <a:xfrm>
                <a:off x="6372200" y="544522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73" name="テキスト ボックス 72">
                <a:extLst>
                  <a:ext uri="{FF2B5EF4-FFF2-40B4-BE49-F238E27FC236}">
                    <a16:creationId xmlns:a16="http://schemas.microsoft.com/office/drawing/2014/main" id="{8E1FF08F-F418-46CD-8A17-72C0ACF96FB5}"/>
                  </a:ext>
                </a:extLst>
              </p:cNvPr>
              <p:cNvSpPr txBox="1">
                <a:spLocks noRot="1" noChangeAspect="1" noMove="1" noResize="1" noEditPoints="1" noAdjustHandles="1" noChangeArrowheads="1" noChangeShapeType="1" noTextEdit="1"/>
              </p:cNvSpPr>
              <p:nvPr/>
            </p:nvSpPr>
            <p:spPr>
              <a:xfrm>
                <a:off x="6372200" y="5445224"/>
                <a:ext cx="1507720" cy="89620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70687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3FAC71-4002-4431-8757-57828D126A04}"/>
              </a:ext>
            </a:extLst>
          </p:cNvPr>
          <p:cNvSpPr>
            <a:spLocks noGrp="1"/>
          </p:cNvSpPr>
          <p:nvPr>
            <p:ph type="body" sz="quarter" idx="10"/>
          </p:nvPr>
        </p:nvSpPr>
        <p:spPr/>
        <p:txBody>
          <a:bodyPr/>
          <a:lstStyle/>
          <a:p>
            <a:r>
              <a:rPr lang="ja-JP" altLang="en-US" dirty="0"/>
              <a:t>重複のあるサイコロ</a:t>
            </a:r>
            <a:endParaRPr kumimoji="1" lang="ja-JP" altLang="en-US" dirty="0"/>
          </a:p>
        </p:txBody>
      </p:sp>
      <p:sp>
        <p:nvSpPr>
          <p:cNvPr id="3" name="テキスト ボックス 2">
            <a:extLst>
              <a:ext uri="{FF2B5EF4-FFF2-40B4-BE49-F238E27FC236}">
                <a16:creationId xmlns:a16="http://schemas.microsoft.com/office/drawing/2014/main" id="{DEE08177-398D-4027-9553-736FCE1EDF20}"/>
              </a:ext>
            </a:extLst>
          </p:cNvPr>
          <p:cNvSpPr txBox="1"/>
          <p:nvPr/>
        </p:nvSpPr>
        <p:spPr>
          <a:xfrm>
            <a:off x="539552" y="1196752"/>
            <a:ext cx="2031325" cy="461665"/>
          </a:xfrm>
          <a:prstGeom prst="rect">
            <a:avLst/>
          </a:prstGeom>
          <a:noFill/>
        </p:spPr>
        <p:txBody>
          <a:bodyPr wrap="none" rtlCol="0">
            <a:spAutoFit/>
          </a:bodyPr>
          <a:lstStyle/>
          <a:p>
            <a:r>
              <a:rPr lang="ja-JP" altLang="en-US" sz="2400" dirty="0"/>
              <a:t>重複サイコロ</a:t>
            </a:r>
            <a:endParaRPr kumimoji="1" lang="ja-JP" altLang="en-US" sz="2400" dirty="0"/>
          </a:p>
        </p:txBody>
      </p:sp>
      <p:grpSp>
        <p:nvGrpSpPr>
          <p:cNvPr id="4" name="グループ化 3">
            <a:extLst>
              <a:ext uri="{FF2B5EF4-FFF2-40B4-BE49-F238E27FC236}">
                <a16:creationId xmlns:a16="http://schemas.microsoft.com/office/drawing/2014/main" id="{80CA6ED5-7ABE-4189-B1CC-D56E212F3238}"/>
              </a:ext>
            </a:extLst>
          </p:cNvPr>
          <p:cNvGrpSpPr/>
          <p:nvPr/>
        </p:nvGrpSpPr>
        <p:grpSpPr>
          <a:xfrm>
            <a:off x="2843808" y="1052736"/>
            <a:ext cx="792088" cy="792088"/>
            <a:chOff x="395536" y="5085184"/>
            <a:chExt cx="792088" cy="792088"/>
          </a:xfrm>
        </p:grpSpPr>
        <p:sp>
          <p:nvSpPr>
            <p:cNvPr id="5" name="角丸四角形 6">
              <a:extLst>
                <a:ext uri="{FF2B5EF4-FFF2-40B4-BE49-F238E27FC236}">
                  <a16:creationId xmlns:a16="http://schemas.microsoft.com/office/drawing/2014/main" id="{1EFE3FC7-246D-4911-BB5D-74B500DD6491}"/>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7">
              <a:extLst>
                <a:ext uri="{FF2B5EF4-FFF2-40B4-BE49-F238E27FC236}">
                  <a16:creationId xmlns:a16="http://schemas.microsoft.com/office/drawing/2014/main" id="{68B583EC-A177-4764-9866-B1F94CE0B2CE}"/>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2C17507-E515-4763-AED9-8193F76AB701}"/>
              </a:ext>
            </a:extLst>
          </p:cNvPr>
          <p:cNvGrpSpPr/>
          <p:nvPr/>
        </p:nvGrpSpPr>
        <p:grpSpPr>
          <a:xfrm>
            <a:off x="3851920" y="1052736"/>
            <a:ext cx="792088" cy="792088"/>
            <a:chOff x="2555776" y="5085184"/>
            <a:chExt cx="792088" cy="792088"/>
          </a:xfrm>
        </p:grpSpPr>
        <p:sp>
          <p:nvSpPr>
            <p:cNvPr id="8" name="角丸四角形 11">
              <a:extLst>
                <a:ext uri="{FF2B5EF4-FFF2-40B4-BE49-F238E27FC236}">
                  <a16:creationId xmlns:a16="http://schemas.microsoft.com/office/drawing/2014/main" id="{B3D9E117-1D8C-4AF2-B4B4-6880EEA9BF4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2">
              <a:extLst>
                <a:ext uri="{FF2B5EF4-FFF2-40B4-BE49-F238E27FC236}">
                  <a16:creationId xmlns:a16="http://schemas.microsoft.com/office/drawing/2014/main" id="{3C170A08-F1D0-4564-B1DE-59B43358687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3">
              <a:extLst>
                <a:ext uri="{FF2B5EF4-FFF2-40B4-BE49-F238E27FC236}">
                  <a16:creationId xmlns:a16="http://schemas.microsoft.com/office/drawing/2014/main" id="{03479851-46FF-4F69-A902-C2B2A90AA9D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51BDF9C-F872-4E92-9567-40FA55851A07}"/>
              </a:ext>
            </a:extLst>
          </p:cNvPr>
          <p:cNvGrpSpPr/>
          <p:nvPr/>
        </p:nvGrpSpPr>
        <p:grpSpPr>
          <a:xfrm>
            <a:off x="4932040" y="1052736"/>
            <a:ext cx="792088" cy="792088"/>
            <a:chOff x="2555776" y="5085184"/>
            <a:chExt cx="792088" cy="792088"/>
          </a:xfrm>
        </p:grpSpPr>
        <p:sp>
          <p:nvSpPr>
            <p:cNvPr id="12" name="角丸四角形 11">
              <a:extLst>
                <a:ext uri="{FF2B5EF4-FFF2-40B4-BE49-F238E27FC236}">
                  <a16:creationId xmlns:a16="http://schemas.microsoft.com/office/drawing/2014/main" id="{DF887DA2-A671-4DA1-9931-AF582F0E22C3}"/>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08C58A56-793D-46EB-AC61-57C546A623B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16364DAB-B320-4A5B-9F9A-062A3DA7CCE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B9017585-19EB-4276-91DE-FEE9F432DABB}"/>
              </a:ext>
            </a:extLst>
          </p:cNvPr>
          <p:cNvGrpSpPr/>
          <p:nvPr/>
        </p:nvGrpSpPr>
        <p:grpSpPr>
          <a:xfrm>
            <a:off x="5940152" y="1052736"/>
            <a:ext cx="792088" cy="792088"/>
            <a:chOff x="2555776" y="5085184"/>
            <a:chExt cx="792088" cy="792088"/>
          </a:xfrm>
        </p:grpSpPr>
        <p:sp>
          <p:nvSpPr>
            <p:cNvPr id="16" name="角丸四角形 11">
              <a:extLst>
                <a:ext uri="{FF2B5EF4-FFF2-40B4-BE49-F238E27FC236}">
                  <a16:creationId xmlns:a16="http://schemas.microsoft.com/office/drawing/2014/main" id="{8FA4F46F-B402-4885-A410-D68FB6BD37BA}"/>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2">
              <a:extLst>
                <a:ext uri="{FF2B5EF4-FFF2-40B4-BE49-F238E27FC236}">
                  <a16:creationId xmlns:a16="http://schemas.microsoft.com/office/drawing/2014/main" id="{FE81CCCA-BA09-4DDE-B2C9-540B4030615B}"/>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3">
              <a:extLst>
                <a:ext uri="{FF2B5EF4-FFF2-40B4-BE49-F238E27FC236}">
                  <a16:creationId xmlns:a16="http://schemas.microsoft.com/office/drawing/2014/main" id="{7E34DD07-310E-47D9-A091-CC0D76C9E56C}"/>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4">
              <a:extLst>
                <a:ext uri="{FF2B5EF4-FFF2-40B4-BE49-F238E27FC236}">
                  <a16:creationId xmlns:a16="http://schemas.microsoft.com/office/drawing/2014/main" id="{A66FEBE6-03A4-44F7-B9E7-EA64E4DE1A72}"/>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34A1118D-0681-4994-A456-40F8207AEDD1}"/>
              </a:ext>
            </a:extLst>
          </p:cNvPr>
          <p:cNvGrpSpPr/>
          <p:nvPr/>
        </p:nvGrpSpPr>
        <p:grpSpPr>
          <a:xfrm>
            <a:off x="6948264" y="1052736"/>
            <a:ext cx="792088" cy="792088"/>
            <a:chOff x="2555776" y="5085184"/>
            <a:chExt cx="792088" cy="792088"/>
          </a:xfrm>
        </p:grpSpPr>
        <p:sp>
          <p:nvSpPr>
            <p:cNvPr id="21" name="角丸四角形 11">
              <a:extLst>
                <a:ext uri="{FF2B5EF4-FFF2-40B4-BE49-F238E27FC236}">
                  <a16:creationId xmlns:a16="http://schemas.microsoft.com/office/drawing/2014/main" id="{3A4E1C3B-E990-4C86-9D2C-3050ED74C41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2">
              <a:extLst>
                <a:ext uri="{FF2B5EF4-FFF2-40B4-BE49-F238E27FC236}">
                  <a16:creationId xmlns:a16="http://schemas.microsoft.com/office/drawing/2014/main" id="{04350660-5379-4CF4-AD88-B88D8CC051C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13">
              <a:extLst>
                <a:ext uri="{FF2B5EF4-FFF2-40B4-BE49-F238E27FC236}">
                  <a16:creationId xmlns:a16="http://schemas.microsoft.com/office/drawing/2014/main" id="{F774AD49-0915-4EC4-9B26-77A68115BC09}"/>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14">
              <a:extLst>
                <a:ext uri="{FF2B5EF4-FFF2-40B4-BE49-F238E27FC236}">
                  <a16:creationId xmlns:a16="http://schemas.microsoft.com/office/drawing/2014/main" id="{6B47ACDC-571A-4C81-8F29-F9A171D06E7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57932396-548F-409C-BACE-CCE75BEB9608}"/>
              </a:ext>
            </a:extLst>
          </p:cNvPr>
          <p:cNvGrpSpPr/>
          <p:nvPr/>
        </p:nvGrpSpPr>
        <p:grpSpPr>
          <a:xfrm>
            <a:off x="8028384" y="1052736"/>
            <a:ext cx="792088" cy="792088"/>
            <a:chOff x="2555776" y="5085184"/>
            <a:chExt cx="792088" cy="792088"/>
          </a:xfrm>
        </p:grpSpPr>
        <p:sp>
          <p:nvSpPr>
            <p:cNvPr id="26" name="角丸四角形 11">
              <a:extLst>
                <a:ext uri="{FF2B5EF4-FFF2-40B4-BE49-F238E27FC236}">
                  <a16:creationId xmlns:a16="http://schemas.microsoft.com/office/drawing/2014/main" id="{3EA8DFE1-F261-4F1A-B612-34FBA98CB8B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12">
              <a:extLst>
                <a:ext uri="{FF2B5EF4-FFF2-40B4-BE49-F238E27FC236}">
                  <a16:creationId xmlns:a16="http://schemas.microsoft.com/office/drawing/2014/main" id="{6737B5DB-2501-4F54-938E-0CE1C49CDF4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13">
              <a:extLst>
                <a:ext uri="{FF2B5EF4-FFF2-40B4-BE49-F238E27FC236}">
                  <a16:creationId xmlns:a16="http://schemas.microsoft.com/office/drawing/2014/main" id="{50BC2009-2525-4691-AF44-98F9726C9C86}"/>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14">
              <a:extLst>
                <a:ext uri="{FF2B5EF4-FFF2-40B4-BE49-F238E27FC236}">
                  <a16:creationId xmlns:a16="http://schemas.microsoft.com/office/drawing/2014/main" id="{346CED52-6AAF-4F74-B14E-87A254C3AE1A}"/>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3FC3B77-1955-4C68-B70D-1A99B2641405}"/>
                  </a:ext>
                </a:extLst>
              </p:cNvPr>
              <p:cNvSpPr txBox="1"/>
              <p:nvPr/>
            </p:nvSpPr>
            <p:spPr>
              <a:xfrm>
                <a:off x="2699792" y="2060848"/>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=3</m:t>
                      </m:r>
                    </m:oMath>
                  </m:oMathPara>
                </a14:m>
                <a:endParaRPr lang="ja-JP" altLang="en-US" sz="2400" dirty="0"/>
              </a:p>
            </p:txBody>
          </p:sp>
        </mc:Choice>
        <mc:Fallback xmlns="">
          <p:sp>
            <p:nvSpPr>
              <p:cNvPr id="30" name="テキスト ボックス 29">
                <a:extLst>
                  <a:ext uri="{FF2B5EF4-FFF2-40B4-BE49-F238E27FC236}">
                    <a16:creationId xmlns:a16="http://schemas.microsoft.com/office/drawing/2014/main" id="{D3FC3B77-1955-4C68-B70D-1A99B2641405}"/>
                  </a:ext>
                </a:extLst>
              </p:cNvPr>
              <p:cNvSpPr txBox="1">
                <a:spLocks noRot="1" noChangeAspect="1" noMove="1" noResize="1" noEditPoints="1" noAdjustHandles="1" noChangeArrowheads="1" noChangeShapeType="1" noTextEdit="1"/>
              </p:cNvSpPr>
              <p:nvPr/>
            </p:nvSpPr>
            <p:spPr>
              <a:xfrm>
                <a:off x="2699792" y="2060848"/>
                <a:ext cx="5904656" cy="461665"/>
              </a:xfrm>
              <a:prstGeom prst="rect">
                <a:avLst/>
              </a:prstGeom>
              <a:blipFill>
                <a:blip r:embed="rId2"/>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BCAF207-23A8-4032-B5C4-519A88C49E34}"/>
                  </a:ext>
                </a:extLst>
              </p:cNvPr>
              <p:cNvSpPr txBox="1"/>
              <p:nvPr/>
            </p:nvSpPr>
            <p:spPr>
              <a:xfrm>
                <a:off x="611560" y="2852936"/>
                <a:ext cx="5544616" cy="1235210"/>
              </a:xfrm>
              <a:prstGeom prst="rect">
                <a:avLst/>
              </a:prstGeom>
              <a:noFill/>
            </p:spPr>
            <p:txBody>
              <a:bodyPr wrap="square" rtlCol="0">
                <a:spAutoFit/>
              </a:bodyPr>
              <a:lstStyle/>
              <a:p>
                <a:r>
                  <a:rPr lang="ja-JP" altLang="en-US" sz="2400" dirty="0"/>
                  <a:t>状態は</a:t>
                </a:r>
                <a:r>
                  <a:rPr lang="en-US" altLang="ja-JP" sz="2400" dirty="0"/>
                  <a:t>6</a:t>
                </a:r>
                <a:r>
                  <a:rPr lang="ja-JP" altLang="en-US" sz="2400" dirty="0"/>
                  <a:t>つあるが、値は</a:t>
                </a:r>
                <a:r>
                  <a:rPr lang="en-US" altLang="ja-JP" sz="2400" dirty="0"/>
                  <a:t>3</a:t>
                </a:r>
                <a:r>
                  <a:rPr lang="ja-JP" altLang="en-US" sz="2400" dirty="0"/>
                  <a:t>種類しかない</a:t>
                </a:r>
                <a:endParaRPr lang="en-US" altLang="ja-JP" sz="2400" dirty="0"/>
              </a:p>
              <a:p>
                <a:r>
                  <a:rPr kumimoji="1" lang="ja-JP" altLang="en-US" sz="2400" dirty="0"/>
                  <a:t>→同じ値をとる状態をまとめる</a:t>
                </a:r>
                <a:endParaRPr kumimoji="1" lang="en-US" altLang="ja-JP" sz="2400" dirty="0"/>
              </a:p>
              <a:p>
                <a:r>
                  <a:rPr lang="ja-JP" altLang="en-US" sz="2400" dirty="0"/>
                  <a:t>値</a:t>
                </a:r>
                <a14:m>
                  <m:oMath xmlns:m="http://schemas.openxmlformats.org/officeDocument/2006/math">
                    <m:r>
                      <a:rPr lang="en-US" altLang="ja-JP" sz="2400" b="0" i="1" smtClean="0">
                        <a:latin typeface="Cambria Math" panose="02040503050406030204" pitchFamily="18" charset="0"/>
                      </a:rPr>
                      <m:t>𝑗</m:t>
                    </m:r>
                  </m:oMath>
                </a14:m>
                <a:r>
                  <a:rPr kumimoji="1" lang="ja-JP" altLang="en-US" sz="2400" dirty="0"/>
                  <a:t>をとる状態数を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𝑗</m:t>
                        </m:r>
                      </m:sub>
                    </m:sSub>
                    <m:r>
                      <a:rPr lang="ja-JP" altLang="en-US" sz="2400" i="1">
                        <a:latin typeface="Cambria Math" panose="02040503050406030204" pitchFamily="18" charset="0"/>
                      </a:rPr>
                      <m:t>とする</m:t>
                    </m:r>
                  </m:oMath>
                </a14:m>
                <a:r>
                  <a:rPr kumimoji="1" lang="ja-JP" altLang="en-US" sz="2400" dirty="0"/>
                  <a:t>と</a:t>
                </a:r>
              </a:p>
            </p:txBody>
          </p:sp>
        </mc:Choice>
        <mc:Fallback xmlns="">
          <p:sp>
            <p:nvSpPr>
              <p:cNvPr id="31" name="テキスト ボックス 30">
                <a:extLst>
                  <a:ext uri="{FF2B5EF4-FFF2-40B4-BE49-F238E27FC236}">
                    <a16:creationId xmlns:a16="http://schemas.microsoft.com/office/drawing/2014/main" id="{BBCAF207-23A8-4032-B5C4-519A88C49E34}"/>
                  </a:ext>
                </a:extLst>
              </p:cNvPr>
              <p:cNvSpPr txBox="1">
                <a:spLocks noRot="1" noChangeAspect="1" noMove="1" noResize="1" noEditPoints="1" noAdjustHandles="1" noChangeArrowheads="1" noChangeShapeType="1" noTextEdit="1"/>
              </p:cNvSpPr>
              <p:nvPr/>
            </p:nvSpPr>
            <p:spPr>
              <a:xfrm>
                <a:off x="611560" y="2852936"/>
                <a:ext cx="5544616" cy="1235210"/>
              </a:xfrm>
              <a:prstGeom prst="rect">
                <a:avLst/>
              </a:prstGeom>
              <a:blipFill>
                <a:blip r:embed="rId3"/>
                <a:stretch>
                  <a:fillRect l="-1648" t="-5419" b="-59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3FB1F4F-2CE3-49CA-AB0B-B07CF7E19D75}"/>
                  </a:ext>
                </a:extLst>
              </p:cNvPr>
              <p:cNvSpPr txBox="1"/>
              <p:nvPr/>
            </p:nvSpPr>
            <p:spPr>
              <a:xfrm>
                <a:off x="1043608" y="4365104"/>
                <a:ext cx="246330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6</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𝑘</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2" name="テキスト ボックス 31">
                <a:extLst>
                  <a:ext uri="{FF2B5EF4-FFF2-40B4-BE49-F238E27FC236}">
                    <a16:creationId xmlns:a16="http://schemas.microsoft.com/office/drawing/2014/main" id="{F3FB1F4F-2CE3-49CA-AB0B-B07CF7E19D75}"/>
                  </a:ext>
                </a:extLst>
              </p:cNvPr>
              <p:cNvSpPr txBox="1">
                <a:spLocks noRot="1" noChangeAspect="1" noMove="1" noResize="1" noEditPoints="1" noAdjustHandles="1" noChangeArrowheads="1" noChangeShapeType="1" noTextEdit="1"/>
              </p:cNvSpPr>
              <p:nvPr/>
            </p:nvSpPr>
            <p:spPr>
              <a:xfrm>
                <a:off x="1043608" y="4365104"/>
                <a:ext cx="2463303" cy="10382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82804D9-6B63-4FFC-B66E-6837CF598F00}"/>
                  </a:ext>
                </a:extLst>
              </p:cNvPr>
              <p:cNvSpPr txBox="1"/>
              <p:nvPr/>
            </p:nvSpPr>
            <p:spPr>
              <a:xfrm>
                <a:off x="1043608" y="5517232"/>
                <a:ext cx="153593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6</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33" name="テキスト ボックス 32">
                <a:extLst>
                  <a:ext uri="{FF2B5EF4-FFF2-40B4-BE49-F238E27FC236}">
                    <a16:creationId xmlns:a16="http://schemas.microsoft.com/office/drawing/2014/main" id="{E82804D9-6B63-4FFC-B66E-6837CF598F00}"/>
                  </a:ext>
                </a:extLst>
              </p:cNvPr>
              <p:cNvSpPr txBox="1">
                <a:spLocks noRot="1" noChangeAspect="1" noMove="1" noResize="1" noEditPoints="1" noAdjustHandles="1" noChangeArrowheads="1" noChangeShapeType="1" noTextEdit="1"/>
              </p:cNvSpPr>
              <p:nvPr/>
            </p:nvSpPr>
            <p:spPr>
              <a:xfrm>
                <a:off x="1043608" y="5517232"/>
                <a:ext cx="1535933" cy="103829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68E3097E-3B51-4A30-BE9B-A6CC493468D3}"/>
                  </a:ext>
                </a:extLst>
              </p:cNvPr>
              <p:cNvSpPr txBox="1"/>
              <p:nvPr/>
            </p:nvSpPr>
            <p:spPr>
              <a:xfrm>
                <a:off x="5652120" y="4365104"/>
                <a:ext cx="2563138" cy="1080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r>
                            <a:rPr kumimoji="1" lang="en-US" altLang="ja-JP" sz="2400" b="0" i="1" smtClean="0">
                              <a:latin typeface="Cambria Math" panose="02040503050406030204" pitchFamily="18" charset="0"/>
                            </a:rPr>
                            <m:t>𝑗</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4" name="テキスト ボックス 33">
                <a:extLst>
                  <a:ext uri="{FF2B5EF4-FFF2-40B4-BE49-F238E27FC236}">
                    <a16:creationId xmlns:a16="http://schemas.microsoft.com/office/drawing/2014/main" id="{68E3097E-3B51-4A30-BE9B-A6CC493468D3}"/>
                  </a:ext>
                </a:extLst>
              </p:cNvPr>
              <p:cNvSpPr txBox="1">
                <a:spLocks noRot="1" noChangeAspect="1" noMove="1" noResize="1" noEditPoints="1" noAdjustHandles="1" noChangeArrowheads="1" noChangeShapeType="1" noTextEdit="1"/>
              </p:cNvSpPr>
              <p:nvPr/>
            </p:nvSpPr>
            <p:spPr>
              <a:xfrm>
                <a:off x="5652120" y="4365104"/>
                <a:ext cx="2563138" cy="1080104"/>
              </a:xfrm>
              <a:prstGeom prst="rect">
                <a:avLst/>
              </a:prstGeom>
              <a:blipFill>
                <a:blip r:embed="rId6"/>
                <a:stretch>
                  <a:fillRect/>
                </a:stretch>
              </a:blipFill>
            </p:spPr>
            <p:txBody>
              <a:bodyPr/>
              <a:lstStyle/>
              <a:p>
                <a:r>
                  <a:rPr lang="ja-JP" altLang="en-US">
                    <a:noFill/>
                  </a:rPr>
                  <a:t> </a:t>
                </a:r>
              </a:p>
            </p:txBody>
          </p:sp>
        </mc:Fallback>
      </mc:AlternateContent>
      <p:sp>
        <p:nvSpPr>
          <p:cNvPr id="36" name="矢印: 右 35">
            <a:extLst>
              <a:ext uri="{FF2B5EF4-FFF2-40B4-BE49-F238E27FC236}">
                <a16:creationId xmlns:a16="http://schemas.microsoft.com/office/drawing/2014/main" id="{5CB167E6-622A-4AA6-BEDA-608ED6AD37E1}"/>
              </a:ext>
            </a:extLst>
          </p:cNvPr>
          <p:cNvSpPr/>
          <p:nvPr/>
        </p:nvSpPr>
        <p:spPr>
          <a:xfrm>
            <a:off x="3707904" y="5157192"/>
            <a:ext cx="1584176"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F1B6D27-1526-43DD-B6D0-A9DEBFE655FA}"/>
              </a:ext>
            </a:extLst>
          </p:cNvPr>
          <p:cNvSpPr txBox="1"/>
          <p:nvPr/>
        </p:nvSpPr>
        <p:spPr>
          <a:xfrm>
            <a:off x="3491880" y="5589240"/>
            <a:ext cx="2031325" cy="923330"/>
          </a:xfrm>
          <a:prstGeom prst="rect">
            <a:avLst/>
          </a:prstGeom>
          <a:noFill/>
        </p:spPr>
        <p:txBody>
          <a:bodyPr wrap="none" rtlCol="0">
            <a:spAutoFit/>
          </a:bodyPr>
          <a:lstStyle/>
          <a:p>
            <a:r>
              <a:rPr lang="ja-JP" altLang="en-US" dirty="0"/>
              <a:t>状態に関する和を</a:t>
            </a:r>
            <a:endParaRPr lang="en-US" altLang="ja-JP" dirty="0"/>
          </a:p>
          <a:p>
            <a:r>
              <a:rPr kumimoji="1" lang="ja-JP" altLang="en-US" dirty="0"/>
              <a:t>値に関する和に</a:t>
            </a:r>
            <a:endParaRPr kumimoji="1" lang="en-US" altLang="ja-JP" dirty="0"/>
          </a:p>
          <a:p>
            <a:r>
              <a:rPr kumimoji="1" lang="ja-JP" altLang="en-US" dirty="0"/>
              <a:t>とりなおす</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BCFD8CB-EAC4-4F8B-9FDB-DF7C9B24F19F}"/>
                  </a:ext>
                </a:extLst>
              </p:cNvPr>
              <p:cNvSpPr txBox="1"/>
              <p:nvPr/>
            </p:nvSpPr>
            <p:spPr>
              <a:xfrm>
                <a:off x="5724128" y="5517232"/>
                <a:ext cx="1507720" cy="1080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38" name="テキスト ボックス 37">
                <a:extLst>
                  <a:ext uri="{FF2B5EF4-FFF2-40B4-BE49-F238E27FC236}">
                    <a16:creationId xmlns:a16="http://schemas.microsoft.com/office/drawing/2014/main" id="{1BCFD8CB-EAC4-4F8B-9FDB-DF7C9B24F19F}"/>
                  </a:ext>
                </a:extLst>
              </p:cNvPr>
              <p:cNvSpPr txBox="1">
                <a:spLocks noRot="1" noChangeAspect="1" noMove="1" noResize="1" noEditPoints="1" noAdjustHandles="1" noChangeArrowheads="1" noChangeShapeType="1" noTextEdit="1"/>
              </p:cNvSpPr>
              <p:nvPr/>
            </p:nvSpPr>
            <p:spPr>
              <a:xfrm>
                <a:off x="5724128" y="5517232"/>
                <a:ext cx="1507720" cy="1080104"/>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80639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04C443-1631-41E1-AE4F-F3D8E238B2CE}"/>
              </a:ext>
            </a:extLst>
          </p:cNvPr>
          <p:cNvSpPr>
            <a:spLocks noGrp="1"/>
          </p:cNvSpPr>
          <p:nvPr>
            <p:ph type="body" sz="quarter" idx="10"/>
          </p:nvPr>
        </p:nvSpPr>
        <p:spPr/>
        <p:txBody>
          <a:bodyPr/>
          <a:lstStyle/>
          <a:p>
            <a:r>
              <a:rPr lang="ja-JP" altLang="en-US" dirty="0"/>
              <a:t>重複のあるサイコロ</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5AE16CA-BD09-42D2-96CC-102FA4A205E1}"/>
                  </a:ext>
                </a:extLst>
              </p:cNvPr>
              <p:cNvSpPr txBox="1"/>
              <p:nvPr/>
            </p:nvSpPr>
            <p:spPr>
              <a:xfrm>
                <a:off x="467544" y="1268760"/>
                <a:ext cx="7879080" cy="1242391"/>
              </a:xfrm>
              <a:prstGeom prst="rect">
                <a:avLst/>
              </a:prstGeom>
              <a:noFill/>
            </p:spPr>
            <p:txBody>
              <a:bodyPr wrap="none" rtlCol="0">
                <a:spAutoFit/>
              </a:bodyPr>
              <a:lstStyle/>
              <a:p>
                <a:r>
                  <a:rPr lang="ja-JP" altLang="en-US" sz="2400" dirty="0"/>
                  <a:t>重複サイコロは値に重複があるが、重みは全て等しい</a:t>
                </a:r>
                <a:endParaRPr lang="en-US" altLang="ja-JP" sz="2400" dirty="0"/>
              </a:p>
              <a:p>
                <a:r>
                  <a:rPr lang="ja-JP" altLang="en-US" sz="2400" dirty="0"/>
                  <a:t>→　</a:t>
                </a:r>
                <a14:m>
                  <m:oMath xmlns:m="http://schemas.openxmlformats.org/officeDocument/2006/math">
                    <m:sSub>
                      <m:sSubPr>
                        <m:ctrlPr>
                          <a:rPr lang="en-US" altLang="ja-JP" sz="2400" b="0" i="1" smtClean="0">
                            <a:latin typeface="Cambria Math" panose="02040503050406030204" pitchFamily="18" charset="0"/>
                          </a:rPr>
                        </m:ctrlPr>
                      </m:sSubPr>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m:t>
                            </m:r>
                          </m:sup>
                        </m:sSubSup>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𝑗</m:t>
                            </m:r>
                          </m:sub>
                        </m:sSub>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𝑗</m:t>
                        </m:r>
                      </m:sub>
                    </m:sSub>
                    <m:r>
                      <a:rPr lang="ja-JP" altLang="en-US" sz="2400" i="1">
                        <a:latin typeface="Cambria Math" panose="02040503050406030204" pitchFamily="18" charset="0"/>
                      </a:rPr>
                      <m:t>と</m:t>
                    </m:r>
                  </m:oMath>
                </a14:m>
                <a:r>
                  <a:rPr kumimoji="1" lang="ja-JP" altLang="en-US" sz="2400" dirty="0"/>
                  <a:t>いう新たな重みを考える</a:t>
                </a:r>
                <a:endParaRPr kumimoji="1" lang="en-US" altLang="ja-JP" sz="2400" dirty="0"/>
              </a:p>
              <a:p>
                <a:r>
                  <a:rPr lang="ja-JP" altLang="en-US" sz="2400" dirty="0"/>
                  <a:t>→　値により重みが異なる「不公平なサイコロ」になる</a:t>
                </a:r>
                <a:endParaRPr kumimoji="1" lang="ja-JP" altLang="en-US" sz="2400" dirty="0"/>
              </a:p>
            </p:txBody>
          </p:sp>
        </mc:Choice>
        <mc:Fallback xmlns="">
          <p:sp>
            <p:nvSpPr>
              <p:cNvPr id="3" name="テキスト ボックス 2">
                <a:extLst>
                  <a:ext uri="{FF2B5EF4-FFF2-40B4-BE49-F238E27FC236}">
                    <a16:creationId xmlns:a16="http://schemas.microsoft.com/office/drawing/2014/main" id="{05AE16CA-BD09-42D2-96CC-102FA4A205E1}"/>
                  </a:ext>
                </a:extLst>
              </p:cNvPr>
              <p:cNvSpPr txBox="1">
                <a:spLocks noRot="1" noChangeAspect="1" noMove="1" noResize="1" noEditPoints="1" noAdjustHandles="1" noChangeArrowheads="1" noChangeShapeType="1" noTextEdit="1"/>
              </p:cNvSpPr>
              <p:nvPr/>
            </p:nvSpPr>
            <p:spPr>
              <a:xfrm>
                <a:off x="467544" y="1268760"/>
                <a:ext cx="7879080" cy="1242391"/>
              </a:xfrm>
              <a:prstGeom prst="rect">
                <a:avLst/>
              </a:prstGeom>
              <a:blipFill>
                <a:blip r:embed="rId3"/>
                <a:stretch>
                  <a:fillRect l="-1238" t="-5392" r="-232" b="-107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6F301FA-9D2D-4E28-AFD3-8DA64BDDCBEB}"/>
                  </a:ext>
                </a:extLst>
              </p:cNvPr>
              <p:cNvSpPr txBox="1"/>
              <p:nvPr/>
            </p:nvSpPr>
            <p:spPr>
              <a:xfrm>
                <a:off x="72008" y="4293096"/>
                <a:ext cx="733662" cy="369332"/>
              </a:xfrm>
              <a:prstGeom prst="rect">
                <a:avLst/>
              </a:prstGeom>
              <a:noFill/>
            </p:spPr>
            <p:txBody>
              <a:bodyPr wrap="none" rtlCol="0">
                <a:spAutoFit/>
              </a:bodyPr>
              <a:lstStyle/>
              <a:p>
                <a:r>
                  <a:rPr kumimoji="1" lang="ja-JP" altLang="en-US" dirty="0"/>
                  <a:t>状態</a:t>
                </a:r>
                <a14:m>
                  <m:oMath xmlns:m="http://schemas.openxmlformats.org/officeDocument/2006/math">
                    <m:r>
                      <a:rPr kumimoji="1" lang="en-US" altLang="ja-JP" b="0" i="1" smtClean="0">
                        <a:latin typeface="Cambria Math" panose="02040503050406030204" pitchFamily="18" charset="0"/>
                      </a:rPr>
                      <m:t>𝑗</m:t>
                    </m:r>
                  </m:oMath>
                </a14:m>
                <a:endParaRPr kumimoji="1" lang="ja-JP" altLang="en-US" dirty="0"/>
              </a:p>
            </p:txBody>
          </p:sp>
        </mc:Choice>
        <mc:Fallback xmlns="">
          <p:sp>
            <p:nvSpPr>
              <p:cNvPr id="16" name="テキスト ボックス 15">
                <a:extLst>
                  <a:ext uri="{FF2B5EF4-FFF2-40B4-BE49-F238E27FC236}">
                    <a16:creationId xmlns:a16="http://schemas.microsoft.com/office/drawing/2014/main" id="{66F301FA-9D2D-4E28-AFD3-8DA64BDDCBEB}"/>
                  </a:ext>
                </a:extLst>
              </p:cNvPr>
              <p:cNvSpPr txBox="1">
                <a:spLocks noRot="1" noChangeAspect="1" noMove="1" noResize="1" noEditPoints="1" noAdjustHandles="1" noChangeArrowheads="1" noChangeShapeType="1" noTextEdit="1"/>
              </p:cNvSpPr>
              <p:nvPr/>
            </p:nvSpPr>
            <p:spPr>
              <a:xfrm>
                <a:off x="72008" y="4293096"/>
                <a:ext cx="733662" cy="369332"/>
              </a:xfrm>
              <a:prstGeom prst="rect">
                <a:avLst/>
              </a:prstGeom>
              <a:blipFill>
                <a:blip r:embed="rId4"/>
                <a:stretch>
                  <a:fillRect l="-7500" t="-11475" r="-1667"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22952DF-737A-4BE5-B491-E059614AD26E}"/>
                  </a:ext>
                </a:extLst>
              </p:cNvPr>
              <p:cNvSpPr txBox="1"/>
              <p:nvPr/>
            </p:nvSpPr>
            <p:spPr>
              <a:xfrm>
                <a:off x="144016" y="4869160"/>
                <a:ext cx="590418" cy="391646"/>
              </a:xfrm>
              <a:prstGeom prst="rect">
                <a:avLst/>
              </a:prstGeom>
              <a:noFill/>
            </p:spPr>
            <p:txBody>
              <a:bodyPr wrap="none" rtlCol="0">
                <a:spAutoFit/>
              </a:bodyPr>
              <a:lstStyle/>
              <a:p>
                <a:r>
                  <a:rPr lang="ja-JP" altLang="en-US" dirty="0"/>
                  <a:t>値</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𝑗</m:t>
                        </m:r>
                      </m:sub>
                    </m:sSub>
                  </m:oMath>
                </a14:m>
                <a:endParaRPr kumimoji="1" lang="ja-JP" altLang="en-US" dirty="0"/>
              </a:p>
            </p:txBody>
          </p:sp>
        </mc:Choice>
        <mc:Fallback xmlns="">
          <p:sp>
            <p:nvSpPr>
              <p:cNvPr id="20" name="テキスト ボックス 19">
                <a:extLst>
                  <a:ext uri="{FF2B5EF4-FFF2-40B4-BE49-F238E27FC236}">
                    <a16:creationId xmlns:a16="http://schemas.microsoft.com/office/drawing/2014/main" id="{322952DF-737A-4BE5-B491-E059614AD26E}"/>
                  </a:ext>
                </a:extLst>
              </p:cNvPr>
              <p:cNvSpPr txBox="1">
                <a:spLocks noRot="1" noChangeAspect="1" noMove="1" noResize="1" noEditPoints="1" noAdjustHandles="1" noChangeArrowheads="1" noChangeShapeType="1" noTextEdit="1"/>
              </p:cNvSpPr>
              <p:nvPr/>
            </p:nvSpPr>
            <p:spPr>
              <a:xfrm>
                <a:off x="144016" y="4869160"/>
                <a:ext cx="590418" cy="391646"/>
              </a:xfrm>
              <a:prstGeom prst="rect">
                <a:avLst/>
              </a:prstGeom>
              <a:blipFill>
                <a:blip r:embed="rId5"/>
                <a:stretch>
                  <a:fillRect l="-9375" t="-14063"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55D5E9B4-40B9-4453-9BBD-7E79ADB73EDD}"/>
                  </a:ext>
                </a:extLst>
              </p:cNvPr>
              <p:cNvSpPr txBox="1"/>
              <p:nvPr/>
            </p:nvSpPr>
            <p:spPr>
              <a:xfrm>
                <a:off x="0" y="5373216"/>
                <a:ext cx="881908" cy="391646"/>
              </a:xfrm>
              <a:prstGeom prst="rect">
                <a:avLst/>
              </a:prstGeom>
              <a:noFill/>
            </p:spPr>
            <p:txBody>
              <a:bodyPr wrap="none" rtlCol="0">
                <a:spAutoFit/>
              </a:bodyPr>
              <a:lstStyle/>
              <a:p>
                <a:r>
                  <a:rPr lang="ja-JP" altLang="en-US" dirty="0"/>
                  <a:t>重み</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𝑗</m:t>
                        </m:r>
                      </m:sub>
                    </m:sSub>
                  </m:oMath>
                </a14:m>
                <a:endParaRPr kumimoji="1" lang="ja-JP" altLang="en-US" dirty="0"/>
              </a:p>
            </p:txBody>
          </p:sp>
        </mc:Choice>
        <mc:Fallback xmlns="">
          <p:sp>
            <p:nvSpPr>
              <p:cNvPr id="24" name="テキスト ボックス 23">
                <a:extLst>
                  <a:ext uri="{FF2B5EF4-FFF2-40B4-BE49-F238E27FC236}">
                    <a16:creationId xmlns:a16="http://schemas.microsoft.com/office/drawing/2014/main" id="{55D5E9B4-40B9-4453-9BBD-7E79ADB73EDD}"/>
                  </a:ext>
                </a:extLst>
              </p:cNvPr>
              <p:cNvSpPr txBox="1">
                <a:spLocks noRot="1" noChangeAspect="1" noMove="1" noResize="1" noEditPoints="1" noAdjustHandles="1" noChangeArrowheads="1" noChangeShapeType="1" noTextEdit="1"/>
              </p:cNvSpPr>
              <p:nvPr/>
            </p:nvSpPr>
            <p:spPr>
              <a:xfrm>
                <a:off x="0" y="5373216"/>
                <a:ext cx="881908" cy="391646"/>
              </a:xfrm>
              <a:prstGeom prst="rect">
                <a:avLst/>
              </a:prstGeom>
              <a:blipFill>
                <a:blip r:embed="rId6"/>
                <a:stretch>
                  <a:fillRect l="-5517" t="-12308" b="-12308"/>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CAF18EC6-DBA2-4F1D-A8FC-C71788597834}"/>
              </a:ext>
            </a:extLst>
          </p:cNvPr>
          <p:cNvGrpSpPr/>
          <p:nvPr/>
        </p:nvGrpSpPr>
        <p:grpSpPr>
          <a:xfrm>
            <a:off x="6605286" y="3573016"/>
            <a:ext cx="648072" cy="648072"/>
            <a:chOff x="395536" y="5085184"/>
            <a:chExt cx="792088" cy="792088"/>
          </a:xfrm>
        </p:grpSpPr>
        <p:sp>
          <p:nvSpPr>
            <p:cNvPr id="5" name="角丸四角形 6">
              <a:extLst>
                <a:ext uri="{FF2B5EF4-FFF2-40B4-BE49-F238E27FC236}">
                  <a16:creationId xmlns:a16="http://schemas.microsoft.com/office/drawing/2014/main" id="{BE8E3A39-754E-4C1D-949B-C39BD7B9A6D5}"/>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7">
              <a:extLst>
                <a:ext uri="{FF2B5EF4-FFF2-40B4-BE49-F238E27FC236}">
                  <a16:creationId xmlns:a16="http://schemas.microsoft.com/office/drawing/2014/main" id="{7158171F-43C7-48C2-A026-7420B12F9864}"/>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A0BA3D7-EB06-4CF6-8461-112EF75F8868}"/>
                  </a:ext>
                </a:extLst>
              </p:cNvPr>
              <p:cNvSpPr txBox="1"/>
              <p:nvPr/>
            </p:nvSpPr>
            <p:spPr>
              <a:xfrm>
                <a:off x="6638794"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3A0BA3D7-EB06-4CF6-8461-112EF75F8868}"/>
                  </a:ext>
                </a:extLst>
              </p:cNvPr>
              <p:cNvSpPr txBox="1">
                <a:spLocks noRot="1" noChangeAspect="1" noMove="1" noResize="1" noEditPoints="1" noAdjustHandles="1" noChangeArrowheads="1" noChangeShapeType="1" noTextEdit="1"/>
              </p:cNvSpPr>
              <p:nvPr/>
            </p:nvSpPr>
            <p:spPr>
              <a:xfrm>
                <a:off x="6638794" y="4365104"/>
                <a:ext cx="581057" cy="276999"/>
              </a:xfrm>
              <a:prstGeom prst="rect">
                <a:avLst/>
              </a:prstGeom>
              <a:blipFill>
                <a:blip r:embed="rId7"/>
                <a:stretch>
                  <a:fillRect l="-12632" r="-9474"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05DB4B5-3DD2-408D-B82E-BC0E6531033E}"/>
                  </a:ext>
                </a:extLst>
              </p:cNvPr>
              <p:cNvSpPr txBox="1"/>
              <p:nvPr/>
            </p:nvSpPr>
            <p:spPr>
              <a:xfrm>
                <a:off x="6580669"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705DB4B5-3DD2-408D-B82E-BC0E6531033E}"/>
                  </a:ext>
                </a:extLst>
              </p:cNvPr>
              <p:cNvSpPr txBox="1">
                <a:spLocks noRot="1" noChangeAspect="1" noMove="1" noResize="1" noEditPoints="1" noAdjustHandles="1" noChangeArrowheads="1" noChangeShapeType="1" noTextEdit="1"/>
              </p:cNvSpPr>
              <p:nvPr/>
            </p:nvSpPr>
            <p:spPr>
              <a:xfrm>
                <a:off x="6580669" y="4941168"/>
                <a:ext cx="697307" cy="276999"/>
              </a:xfrm>
              <a:prstGeom prst="rect">
                <a:avLst/>
              </a:prstGeom>
              <a:blipFill>
                <a:blip r:embed="rId8"/>
                <a:stretch>
                  <a:fillRect l="-7018" r="-7018"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69915E58-0F34-495D-AA02-F4DD957899D0}"/>
                  </a:ext>
                </a:extLst>
              </p:cNvPr>
              <p:cNvSpPr txBox="1"/>
              <p:nvPr/>
            </p:nvSpPr>
            <p:spPr>
              <a:xfrm>
                <a:off x="6550341" y="5445224"/>
                <a:ext cx="824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25" name="テキスト ボックス 24">
                <a:extLst>
                  <a:ext uri="{FF2B5EF4-FFF2-40B4-BE49-F238E27FC236}">
                    <a16:creationId xmlns:a16="http://schemas.microsoft.com/office/drawing/2014/main" id="{69915E58-0F34-495D-AA02-F4DD957899D0}"/>
                  </a:ext>
                </a:extLst>
              </p:cNvPr>
              <p:cNvSpPr txBox="1">
                <a:spLocks noRot="1" noChangeAspect="1" noMove="1" noResize="1" noEditPoints="1" noAdjustHandles="1" noChangeArrowheads="1" noChangeShapeType="1" noTextEdit="1"/>
              </p:cNvSpPr>
              <p:nvPr/>
            </p:nvSpPr>
            <p:spPr>
              <a:xfrm>
                <a:off x="6550341" y="5445224"/>
                <a:ext cx="824969" cy="276999"/>
              </a:xfrm>
              <a:prstGeom prst="rect">
                <a:avLst/>
              </a:prstGeom>
              <a:blipFill>
                <a:blip r:embed="rId9"/>
                <a:stretch>
                  <a:fillRect l="-2963" t="-2174" r="-5926" b="-17391"/>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58A4FD47-1149-41FE-924C-C3C0F3FB3498}"/>
              </a:ext>
            </a:extLst>
          </p:cNvPr>
          <p:cNvGrpSpPr/>
          <p:nvPr/>
        </p:nvGrpSpPr>
        <p:grpSpPr>
          <a:xfrm>
            <a:off x="7507265" y="3573016"/>
            <a:ext cx="648072" cy="648072"/>
            <a:chOff x="2555776" y="5085184"/>
            <a:chExt cx="792088" cy="792088"/>
          </a:xfrm>
        </p:grpSpPr>
        <p:sp>
          <p:nvSpPr>
            <p:cNvPr id="8" name="角丸四角形 11">
              <a:extLst>
                <a:ext uri="{FF2B5EF4-FFF2-40B4-BE49-F238E27FC236}">
                  <a16:creationId xmlns:a16="http://schemas.microsoft.com/office/drawing/2014/main" id="{F63749B9-B671-48DB-9883-7EE0E2CA75B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2">
              <a:extLst>
                <a:ext uri="{FF2B5EF4-FFF2-40B4-BE49-F238E27FC236}">
                  <a16:creationId xmlns:a16="http://schemas.microsoft.com/office/drawing/2014/main" id="{F8D6C09F-6845-4B7D-8424-AA3C09ADC0A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3">
              <a:extLst>
                <a:ext uri="{FF2B5EF4-FFF2-40B4-BE49-F238E27FC236}">
                  <a16:creationId xmlns:a16="http://schemas.microsoft.com/office/drawing/2014/main" id="{4D73C9B3-197D-4378-B0D0-23E536160C4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8A32E9F-20BD-43E3-95C4-E4E9513F658E}"/>
                  </a:ext>
                </a:extLst>
              </p:cNvPr>
              <p:cNvSpPr txBox="1"/>
              <p:nvPr/>
            </p:nvSpPr>
            <p:spPr>
              <a:xfrm>
                <a:off x="754077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28A32E9F-20BD-43E3-95C4-E4E9513F658E}"/>
                  </a:ext>
                </a:extLst>
              </p:cNvPr>
              <p:cNvSpPr txBox="1">
                <a:spLocks noRot="1" noChangeAspect="1" noMove="1" noResize="1" noEditPoints="1" noAdjustHandles="1" noChangeArrowheads="1" noChangeShapeType="1" noTextEdit="1"/>
              </p:cNvSpPr>
              <p:nvPr/>
            </p:nvSpPr>
            <p:spPr>
              <a:xfrm>
                <a:off x="7540773" y="4365104"/>
                <a:ext cx="581057" cy="276999"/>
              </a:xfrm>
              <a:prstGeom prst="rect">
                <a:avLst/>
              </a:prstGeom>
              <a:blipFill>
                <a:blip r:embed="rId10"/>
                <a:stretch>
                  <a:fillRect l="-12632" r="-9474"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3BD695F-CE2C-4D40-85DD-1AC3B9B2643D}"/>
                  </a:ext>
                </a:extLst>
              </p:cNvPr>
              <p:cNvSpPr txBox="1"/>
              <p:nvPr/>
            </p:nvSpPr>
            <p:spPr>
              <a:xfrm>
                <a:off x="748264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53BD695F-CE2C-4D40-85DD-1AC3B9B2643D}"/>
                  </a:ext>
                </a:extLst>
              </p:cNvPr>
              <p:cNvSpPr txBox="1">
                <a:spLocks noRot="1" noChangeAspect="1" noMove="1" noResize="1" noEditPoints="1" noAdjustHandles="1" noChangeArrowheads="1" noChangeShapeType="1" noTextEdit="1"/>
              </p:cNvSpPr>
              <p:nvPr/>
            </p:nvSpPr>
            <p:spPr>
              <a:xfrm>
                <a:off x="7482648" y="4941168"/>
                <a:ext cx="697307" cy="276999"/>
              </a:xfrm>
              <a:prstGeom prst="rect">
                <a:avLst/>
              </a:prstGeom>
              <a:blipFill>
                <a:blip r:embed="rId11"/>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9197892-E64A-4AFA-AEC4-66E0C8030B09}"/>
                  </a:ext>
                </a:extLst>
              </p:cNvPr>
              <p:cNvSpPr txBox="1"/>
              <p:nvPr/>
            </p:nvSpPr>
            <p:spPr>
              <a:xfrm>
                <a:off x="7452320" y="5445224"/>
                <a:ext cx="830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=2</m:t>
                      </m:r>
                    </m:oMath>
                  </m:oMathPara>
                </a14:m>
                <a:endParaRPr kumimoji="1" lang="ja-JP" altLang="en-US" dirty="0">
                  <a:solidFill>
                    <a:srgbClr val="FF0000"/>
                  </a:solidFill>
                </a:endParaRPr>
              </a:p>
            </p:txBody>
          </p:sp>
        </mc:Choice>
        <mc:Fallback xmlns="">
          <p:sp>
            <p:nvSpPr>
              <p:cNvPr id="26" name="テキスト ボックス 25">
                <a:extLst>
                  <a:ext uri="{FF2B5EF4-FFF2-40B4-BE49-F238E27FC236}">
                    <a16:creationId xmlns:a16="http://schemas.microsoft.com/office/drawing/2014/main" id="{09197892-E64A-4AFA-AEC4-66E0C8030B09}"/>
                  </a:ext>
                </a:extLst>
              </p:cNvPr>
              <p:cNvSpPr txBox="1">
                <a:spLocks noRot="1" noChangeAspect="1" noMove="1" noResize="1" noEditPoints="1" noAdjustHandles="1" noChangeArrowheads="1" noChangeShapeType="1" noTextEdit="1"/>
              </p:cNvSpPr>
              <p:nvPr/>
            </p:nvSpPr>
            <p:spPr>
              <a:xfrm>
                <a:off x="7452320" y="5445224"/>
                <a:ext cx="830291" cy="276999"/>
              </a:xfrm>
              <a:prstGeom prst="rect">
                <a:avLst/>
              </a:prstGeom>
              <a:blipFill>
                <a:blip r:embed="rId12"/>
                <a:stretch>
                  <a:fillRect l="-2920" t="-2174" r="-5839" b="-17391"/>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0F7BAD47-2B1E-4463-9A6C-8867FF80F90D}"/>
              </a:ext>
            </a:extLst>
          </p:cNvPr>
          <p:cNvGrpSpPr/>
          <p:nvPr/>
        </p:nvGrpSpPr>
        <p:grpSpPr>
          <a:xfrm>
            <a:off x="8341033" y="3573016"/>
            <a:ext cx="648072" cy="648072"/>
            <a:chOff x="2555776" y="5085184"/>
            <a:chExt cx="792088" cy="792088"/>
          </a:xfrm>
        </p:grpSpPr>
        <p:sp>
          <p:nvSpPr>
            <p:cNvPr id="12" name="角丸四角形 11">
              <a:extLst>
                <a:ext uri="{FF2B5EF4-FFF2-40B4-BE49-F238E27FC236}">
                  <a16:creationId xmlns:a16="http://schemas.microsoft.com/office/drawing/2014/main" id="{31AD7722-01FC-4123-BDC0-9E4BBEFB5F00}"/>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2A2D112-2D66-4637-83C4-FD8A06F0F500}"/>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0D657A42-8CEC-4883-A17A-991B754F5025}"/>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9CBE0D63-719B-4847-8312-9A6ECCF6FC59}"/>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AD55463-9C9D-4C3E-A517-3BD2266B4971}"/>
                  </a:ext>
                </a:extLst>
              </p:cNvPr>
              <p:cNvSpPr txBox="1"/>
              <p:nvPr/>
            </p:nvSpPr>
            <p:spPr>
              <a:xfrm>
                <a:off x="8374541"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3AD55463-9C9D-4C3E-A517-3BD2266B4971}"/>
                  </a:ext>
                </a:extLst>
              </p:cNvPr>
              <p:cNvSpPr txBox="1">
                <a:spLocks noRot="1" noChangeAspect="1" noMove="1" noResize="1" noEditPoints="1" noAdjustHandles="1" noChangeArrowheads="1" noChangeShapeType="1" noTextEdit="1"/>
              </p:cNvSpPr>
              <p:nvPr/>
            </p:nvSpPr>
            <p:spPr>
              <a:xfrm>
                <a:off x="8374541" y="4365104"/>
                <a:ext cx="581057" cy="276999"/>
              </a:xfrm>
              <a:prstGeom prst="rect">
                <a:avLst/>
              </a:prstGeom>
              <a:blipFill>
                <a:blip r:embed="rId13"/>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9001556-9587-4068-9403-D59A8EBCAA34}"/>
                  </a:ext>
                </a:extLst>
              </p:cNvPr>
              <p:cNvSpPr txBox="1"/>
              <p:nvPr/>
            </p:nvSpPr>
            <p:spPr>
              <a:xfrm>
                <a:off x="8316416"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49001556-9587-4068-9403-D59A8EBCAA34}"/>
                  </a:ext>
                </a:extLst>
              </p:cNvPr>
              <p:cNvSpPr txBox="1">
                <a:spLocks noRot="1" noChangeAspect="1" noMove="1" noResize="1" noEditPoints="1" noAdjustHandles="1" noChangeArrowheads="1" noChangeShapeType="1" noTextEdit="1"/>
              </p:cNvSpPr>
              <p:nvPr/>
            </p:nvSpPr>
            <p:spPr>
              <a:xfrm>
                <a:off x="8316416" y="4941168"/>
                <a:ext cx="697307" cy="276999"/>
              </a:xfrm>
              <a:prstGeom prst="rect">
                <a:avLst/>
              </a:prstGeom>
              <a:blipFill>
                <a:blip r:embed="rId14"/>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A110FA-FE32-4723-BDD8-0C693AE3AAD1}"/>
                  </a:ext>
                </a:extLst>
              </p:cNvPr>
              <p:cNvSpPr txBox="1"/>
              <p:nvPr/>
            </p:nvSpPr>
            <p:spPr>
              <a:xfrm>
                <a:off x="8283426" y="5445224"/>
                <a:ext cx="830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3</m:t>
                          </m:r>
                        </m:sub>
                      </m:sSub>
                      <m:r>
                        <a:rPr kumimoji="1" lang="en-US" altLang="ja-JP" b="0" i="1" smtClean="0">
                          <a:solidFill>
                            <a:srgbClr val="FF0000"/>
                          </a:solidFill>
                          <a:latin typeface="Cambria Math" panose="02040503050406030204" pitchFamily="18" charset="0"/>
                        </a:rPr>
                        <m:t>=3</m:t>
                      </m:r>
                    </m:oMath>
                  </m:oMathPara>
                </a14:m>
                <a:endParaRPr kumimoji="1" lang="ja-JP" altLang="en-US" dirty="0">
                  <a:solidFill>
                    <a:srgbClr val="FF0000"/>
                  </a:solidFill>
                </a:endParaRPr>
              </a:p>
            </p:txBody>
          </p:sp>
        </mc:Choice>
        <mc:Fallback xmlns="">
          <p:sp>
            <p:nvSpPr>
              <p:cNvPr id="27" name="テキスト ボックス 26">
                <a:extLst>
                  <a:ext uri="{FF2B5EF4-FFF2-40B4-BE49-F238E27FC236}">
                    <a16:creationId xmlns:a16="http://schemas.microsoft.com/office/drawing/2014/main" id="{69A110FA-FE32-4723-BDD8-0C693AE3AAD1}"/>
                  </a:ext>
                </a:extLst>
              </p:cNvPr>
              <p:cNvSpPr txBox="1">
                <a:spLocks noRot="1" noChangeAspect="1" noMove="1" noResize="1" noEditPoints="1" noAdjustHandles="1" noChangeArrowheads="1" noChangeShapeType="1" noTextEdit="1"/>
              </p:cNvSpPr>
              <p:nvPr/>
            </p:nvSpPr>
            <p:spPr>
              <a:xfrm>
                <a:off x="8283426" y="5445224"/>
                <a:ext cx="830291" cy="276999"/>
              </a:xfrm>
              <a:prstGeom prst="rect">
                <a:avLst/>
              </a:prstGeom>
              <a:blipFill>
                <a:blip r:embed="rId15"/>
                <a:stretch>
                  <a:fillRect l="-2941" t="-2174" r="-5882" b="-17391"/>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E0859D44-6F7C-4B70-9C25-8A7A190CEB8D}"/>
              </a:ext>
            </a:extLst>
          </p:cNvPr>
          <p:cNvGrpSpPr/>
          <p:nvPr/>
        </p:nvGrpSpPr>
        <p:grpSpPr>
          <a:xfrm>
            <a:off x="888205" y="3573016"/>
            <a:ext cx="648072" cy="648072"/>
            <a:chOff x="395536" y="5085184"/>
            <a:chExt cx="792088" cy="792088"/>
          </a:xfrm>
        </p:grpSpPr>
        <p:sp>
          <p:nvSpPr>
            <p:cNvPr id="29" name="角丸四角形 6">
              <a:extLst>
                <a:ext uri="{FF2B5EF4-FFF2-40B4-BE49-F238E27FC236}">
                  <a16:creationId xmlns:a16="http://schemas.microsoft.com/office/drawing/2014/main" id="{538064FC-B344-4D02-BCB3-BBC5AA57B71D}"/>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7">
              <a:extLst>
                <a:ext uri="{FF2B5EF4-FFF2-40B4-BE49-F238E27FC236}">
                  <a16:creationId xmlns:a16="http://schemas.microsoft.com/office/drawing/2014/main" id="{1841684B-5682-4F43-91C1-2FA06EDDCAA6}"/>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284510F-0ED5-46B0-AFE1-1356957351AB}"/>
                  </a:ext>
                </a:extLst>
              </p:cNvPr>
              <p:cNvSpPr txBox="1"/>
              <p:nvPr/>
            </p:nvSpPr>
            <p:spPr>
              <a:xfrm>
                <a:off x="92171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2284510F-0ED5-46B0-AFE1-1356957351AB}"/>
                  </a:ext>
                </a:extLst>
              </p:cNvPr>
              <p:cNvSpPr txBox="1">
                <a:spLocks noRot="1" noChangeAspect="1" noMove="1" noResize="1" noEditPoints="1" noAdjustHandles="1" noChangeArrowheads="1" noChangeShapeType="1" noTextEdit="1"/>
              </p:cNvSpPr>
              <p:nvPr/>
            </p:nvSpPr>
            <p:spPr>
              <a:xfrm>
                <a:off x="921713" y="4365104"/>
                <a:ext cx="581057" cy="276999"/>
              </a:xfrm>
              <a:prstGeom prst="rect">
                <a:avLst/>
              </a:prstGeom>
              <a:blipFill>
                <a:blip r:embed="rId16"/>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B02857F-75D2-4D8D-A7B2-CD99EDF31173}"/>
                  </a:ext>
                </a:extLst>
              </p:cNvPr>
              <p:cNvSpPr txBox="1"/>
              <p:nvPr/>
            </p:nvSpPr>
            <p:spPr>
              <a:xfrm>
                <a:off x="86358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1B02857F-75D2-4D8D-A7B2-CD99EDF31173}"/>
                  </a:ext>
                </a:extLst>
              </p:cNvPr>
              <p:cNvSpPr txBox="1">
                <a:spLocks noRot="1" noChangeAspect="1" noMove="1" noResize="1" noEditPoints="1" noAdjustHandles="1" noChangeArrowheads="1" noChangeShapeType="1" noTextEdit="1"/>
              </p:cNvSpPr>
              <p:nvPr/>
            </p:nvSpPr>
            <p:spPr>
              <a:xfrm>
                <a:off x="863588" y="4941168"/>
                <a:ext cx="697307" cy="276999"/>
              </a:xfrm>
              <a:prstGeom prst="rect">
                <a:avLst/>
              </a:prstGeom>
              <a:blipFill>
                <a:blip r:embed="rId17"/>
                <a:stretch>
                  <a:fillRect l="-7018" r="-7018"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AD9D41A-863A-4713-BFE6-D7985C79CACF}"/>
                  </a:ext>
                </a:extLst>
              </p:cNvPr>
              <p:cNvSpPr txBox="1"/>
              <p:nvPr/>
            </p:nvSpPr>
            <p:spPr>
              <a:xfrm>
                <a:off x="833260"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0" name="テキスト ボックス 59">
                <a:extLst>
                  <a:ext uri="{FF2B5EF4-FFF2-40B4-BE49-F238E27FC236}">
                    <a16:creationId xmlns:a16="http://schemas.microsoft.com/office/drawing/2014/main" id="{0AD9D41A-863A-4713-BFE6-D7985C79CACF}"/>
                  </a:ext>
                </a:extLst>
              </p:cNvPr>
              <p:cNvSpPr txBox="1">
                <a:spLocks noRot="1" noChangeAspect="1" noMove="1" noResize="1" noEditPoints="1" noAdjustHandles="1" noChangeArrowheads="1" noChangeShapeType="1" noTextEdit="1"/>
              </p:cNvSpPr>
              <p:nvPr/>
            </p:nvSpPr>
            <p:spPr>
              <a:xfrm>
                <a:off x="833260" y="5445224"/>
                <a:ext cx="757963" cy="276999"/>
              </a:xfrm>
              <a:prstGeom prst="rect">
                <a:avLst/>
              </a:prstGeom>
              <a:blipFill>
                <a:blip r:embed="rId18"/>
                <a:stretch>
                  <a:fillRect l="-3226" r="-6452" b="-17391"/>
                </a:stretch>
              </a:blipFill>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48524354-A012-4991-B000-82B12C36563E}"/>
              </a:ext>
            </a:extLst>
          </p:cNvPr>
          <p:cNvGrpSpPr/>
          <p:nvPr/>
        </p:nvGrpSpPr>
        <p:grpSpPr>
          <a:xfrm>
            <a:off x="1818145" y="3573016"/>
            <a:ext cx="648072" cy="648072"/>
            <a:chOff x="2555776" y="5085184"/>
            <a:chExt cx="792088" cy="792088"/>
          </a:xfrm>
        </p:grpSpPr>
        <p:sp>
          <p:nvSpPr>
            <p:cNvPr id="32" name="角丸四角形 11">
              <a:extLst>
                <a:ext uri="{FF2B5EF4-FFF2-40B4-BE49-F238E27FC236}">
                  <a16:creationId xmlns:a16="http://schemas.microsoft.com/office/drawing/2014/main" id="{404CE995-3D63-459E-BD26-A7E3794220F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2">
              <a:extLst>
                <a:ext uri="{FF2B5EF4-FFF2-40B4-BE49-F238E27FC236}">
                  <a16:creationId xmlns:a16="http://schemas.microsoft.com/office/drawing/2014/main" id="{AF85C1A5-1217-40DC-8EAA-6B8EB85DAFF7}"/>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3">
              <a:extLst>
                <a:ext uri="{FF2B5EF4-FFF2-40B4-BE49-F238E27FC236}">
                  <a16:creationId xmlns:a16="http://schemas.microsoft.com/office/drawing/2014/main" id="{39342B4A-5660-409C-A77B-EFAE38D82E9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94BE41C8-EDC9-48D9-AA03-FA7395157254}"/>
                  </a:ext>
                </a:extLst>
              </p:cNvPr>
              <p:cNvSpPr txBox="1"/>
              <p:nvPr/>
            </p:nvSpPr>
            <p:spPr>
              <a:xfrm>
                <a:off x="185165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94BE41C8-EDC9-48D9-AA03-FA7395157254}"/>
                  </a:ext>
                </a:extLst>
              </p:cNvPr>
              <p:cNvSpPr txBox="1">
                <a:spLocks noRot="1" noChangeAspect="1" noMove="1" noResize="1" noEditPoints="1" noAdjustHandles="1" noChangeArrowheads="1" noChangeShapeType="1" noTextEdit="1"/>
              </p:cNvSpPr>
              <p:nvPr/>
            </p:nvSpPr>
            <p:spPr>
              <a:xfrm>
                <a:off x="1851653" y="4365104"/>
                <a:ext cx="581057" cy="276999"/>
              </a:xfrm>
              <a:prstGeom prst="rect">
                <a:avLst/>
              </a:prstGeom>
              <a:blipFill>
                <a:blip r:embed="rId19"/>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0942BD4A-6EA2-4FBB-B8B0-0ECD7CE7C066}"/>
                  </a:ext>
                </a:extLst>
              </p:cNvPr>
              <p:cNvSpPr txBox="1"/>
              <p:nvPr/>
            </p:nvSpPr>
            <p:spPr>
              <a:xfrm>
                <a:off x="179352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0942BD4A-6EA2-4FBB-B8B0-0ECD7CE7C066}"/>
                  </a:ext>
                </a:extLst>
              </p:cNvPr>
              <p:cNvSpPr txBox="1">
                <a:spLocks noRot="1" noChangeAspect="1" noMove="1" noResize="1" noEditPoints="1" noAdjustHandles="1" noChangeArrowheads="1" noChangeShapeType="1" noTextEdit="1"/>
              </p:cNvSpPr>
              <p:nvPr/>
            </p:nvSpPr>
            <p:spPr>
              <a:xfrm>
                <a:off x="1793528" y="4941168"/>
                <a:ext cx="697307" cy="276999"/>
              </a:xfrm>
              <a:prstGeom prst="rect">
                <a:avLst/>
              </a:prstGeom>
              <a:blipFill>
                <a:blip r:embed="rId20"/>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314BE5C3-772F-427A-B1C1-405DF30467AB}"/>
                  </a:ext>
                </a:extLst>
              </p:cNvPr>
              <p:cNvSpPr txBox="1"/>
              <p:nvPr/>
            </p:nvSpPr>
            <p:spPr>
              <a:xfrm>
                <a:off x="1763200"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1" name="テキスト ボックス 60">
                <a:extLst>
                  <a:ext uri="{FF2B5EF4-FFF2-40B4-BE49-F238E27FC236}">
                    <a16:creationId xmlns:a16="http://schemas.microsoft.com/office/drawing/2014/main" id="{314BE5C3-772F-427A-B1C1-405DF30467AB}"/>
                  </a:ext>
                </a:extLst>
              </p:cNvPr>
              <p:cNvSpPr txBox="1">
                <a:spLocks noRot="1" noChangeAspect="1" noMove="1" noResize="1" noEditPoints="1" noAdjustHandles="1" noChangeArrowheads="1" noChangeShapeType="1" noTextEdit="1"/>
              </p:cNvSpPr>
              <p:nvPr/>
            </p:nvSpPr>
            <p:spPr>
              <a:xfrm>
                <a:off x="1763200" y="5445224"/>
                <a:ext cx="757963" cy="276999"/>
              </a:xfrm>
              <a:prstGeom prst="rect">
                <a:avLst/>
              </a:prstGeom>
              <a:blipFill>
                <a:blip r:embed="rId21"/>
                <a:stretch>
                  <a:fillRect l="-4000" r="-6400" b="-17391"/>
                </a:stretch>
              </a:blipFill>
            </p:spPr>
            <p:txBody>
              <a:bodyPr/>
              <a:lstStyle/>
              <a:p>
                <a:r>
                  <a:rPr lang="ja-JP" altLang="en-US">
                    <a:noFill/>
                  </a:rPr>
                  <a:t> </a:t>
                </a:r>
              </a:p>
            </p:txBody>
          </p:sp>
        </mc:Fallback>
      </mc:AlternateContent>
      <p:grpSp>
        <p:nvGrpSpPr>
          <p:cNvPr id="40" name="グループ化 39">
            <a:extLst>
              <a:ext uri="{FF2B5EF4-FFF2-40B4-BE49-F238E27FC236}">
                <a16:creationId xmlns:a16="http://schemas.microsoft.com/office/drawing/2014/main" id="{5FEC514A-6667-400E-B1C3-DBFBCE5C7DD1}"/>
              </a:ext>
            </a:extLst>
          </p:cNvPr>
          <p:cNvGrpSpPr/>
          <p:nvPr/>
        </p:nvGrpSpPr>
        <p:grpSpPr>
          <a:xfrm>
            <a:off x="2750747" y="3573016"/>
            <a:ext cx="648072" cy="648072"/>
            <a:chOff x="2555776" y="5085184"/>
            <a:chExt cx="792088" cy="792088"/>
          </a:xfrm>
        </p:grpSpPr>
        <p:sp>
          <p:nvSpPr>
            <p:cNvPr id="41" name="角丸四角形 11">
              <a:extLst>
                <a:ext uri="{FF2B5EF4-FFF2-40B4-BE49-F238E27FC236}">
                  <a16:creationId xmlns:a16="http://schemas.microsoft.com/office/drawing/2014/main" id="{BD3B0FB1-F3F0-4477-ABB4-9BD5843B248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12">
              <a:extLst>
                <a:ext uri="{FF2B5EF4-FFF2-40B4-BE49-F238E27FC236}">
                  <a16:creationId xmlns:a16="http://schemas.microsoft.com/office/drawing/2014/main" id="{3B265728-7E2B-4C3A-A198-8CB890CF3AB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13">
              <a:extLst>
                <a:ext uri="{FF2B5EF4-FFF2-40B4-BE49-F238E27FC236}">
                  <a16:creationId xmlns:a16="http://schemas.microsoft.com/office/drawing/2014/main" id="{BDF7B6DF-17F0-421B-BB96-7DB171108E0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241397B2-E78A-4F7E-89FE-2E6375021567}"/>
                  </a:ext>
                </a:extLst>
              </p:cNvPr>
              <p:cNvSpPr txBox="1"/>
              <p:nvPr/>
            </p:nvSpPr>
            <p:spPr>
              <a:xfrm>
                <a:off x="2784255"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241397B2-E78A-4F7E-89FE-2E6375021567}"/>
                  </a:ext>
                </a:extLst>
              </p:cNvPr>
              <p:cNvSpPr txBox="1">
                <a:spLocks noRot="1" noChangeAspect="1" noMove="1" noResize="1" noEditPoints="1" noAdjustHandles="1" noChangeArrowheads="1" noChangeShapeType="1" noTextEdit="1"/>
              </p:cNvSpPr>
              <p:nvPr/>
            </p:nvSpPr>
            <p:spPr>
              <a:xfrm>
                <a:off x="2784255" y="4365104"/>
                <a:ext cx="581057" cy="276999"/>
              </a:xfrm>
              <a:prstGeom prst="rect">
                <a:avLst/>
              </a:prstGeom>
              <a:blipFill>
                <a:blip r:embed="rId22"/>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BCE6AD8-1A33-43AF-AD38-DC1DE6FAE84C}"/>
                  </a:ext>
                </a:extLst>
              </p:cNvPr>
              <p:cNvSpPr txBox="1"/>
              <p:nvPr/>
            </p:nvSpPr>
            <p:spPr>
              <a:xfrm>
                <a:off x="2726130"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BCE6AD8-1A33-43AF-AD38-DC1DE6FAE84C}"/>
                  </a:ext>
                </a:extLst>
              </p:cNvPr>
              <p:cNvSpPr txBox="1">
                <a:spLocks noRot="1" noChangeAspect="1" noMove="1" noResize="1" noEditPoints="1" noAdjustHandles="1" noChangeArrowheads="1" noChangeShapeType="1" noTextEdit="1"/>
              </p:cNvSpPr>
              <p:nvPr/>
            </p:nvSpPr>
            <p:spPr>
              <a:xfrm>
                <a:off x="2726130" y="4941168"/>
                <a:ext cx="697307" cy="276999"/>
              </a:xfrm>
              <a:prstGeom prst="rect">
                <a:avLst/>
              </a:prstGeom>
              <a:blipFill>
                <a:blip r:embed="rId23"/>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2F9D680A-FE2D-4FB2-A358-008ABD4C2F0B}"/>
                  </a:ext>
                </a:extLst>
              </p:cNvPr>
              <p:cNvSpPr txBox="1"/>
              <p:nvPr/>
            </p:nvSpPr>
            <p:spPr>
              <a:xfrm>
                <a:off x="2693140" y="5445224"/>
                <a:ext cx="763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3</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2F9D680A-FE2D-4FB2-A358-008ABD4C2F0B}"/>
                  </a:ext>
                </a:extLst>
              </p:cNvPr>
              <p:cNvSpPr txBox="1">
                <a:spLocks noRot="1" noChangeAspect="1" noMove="1" noResize="1" noEditPoints="1" noAdjustHandles="1" noChangeArrowheads="1" noChangeShapeType="1" noTextEdit="1"/>
              </p:cNvSpPr>
              <p:nvPr/>
            </p:nvSpPr>
            <p:spPr>
              <a:xfrm>
                <a:off x="2693140" y="5445224"/>
                <a:ext cx="763286" cy="276999"/>
              </a:xfrm>
              <a:prstGeom prst="rect">
                <a:avLst/>
              </a:prstGeom>
              <a:blipFill>
                <a:blip r:embed="rId24"/>
                <a:stretch>
                  <a:fillRect l="-3200" r="-5600" b="-17391"/>
                </a:stretch>
              </a:blipFill>
            </p:spPr>
            <p:txBody>
              <a:bodyPr/>
              <a:lstStyle/>
              <a:p>
                <a:r>
                  <a:rPr lang="ja-JP" altLang="en-US">
                    <a:noFill/>
                  </a:rPr>
                  <a:t> </a:t>
                </a:r>
              </a:p>
            </p:txBody>
          </p:sp>
        </mc:Fallback>
      </mc:AlternateContent>
      <p:grpSp>
        <p:nvGrpSpPr>
          <p:cNvPr id="35" name="グループ化 34">
            <a:extLst>
              <a:ext uri="{FF2B5EF4-FFF2-40B4-BE49-F238E27FC236}">
                <a16:creationId xmlns:a16="http://schemas.microsoft.com/office/drawing/2014/main" id="{2331B24B-EA8A-4920-BE77-CB0841EDD06B}"/>
              </a:ext>
            </a:extLst>
          </p:cNvPr>
          <p:cNvGrpSpPr/>
          <p:nvPr/>
        </p:nvGrpSpPr>
        <p:grpSpPr>
          <a:xfrm>
            <a:off x="3683348" y="3573016"/>
            <a:ext cx="648072" cy="648072"/>
            <a:chOff x="2555776" y="5085184"/>
            <a:chExt cx="792088" cy="792088"/>
          </a:xfrm>
        </p:grpSpPr>
        <p:sp>
          <p:nvSpPr>
            <p:cNvPr id="36" name="角丸四角形 11">
              <a:extLst>
                <a:ext uri="{FF2B5EF4-FFF2-40B4-BE49-F238E27FC236}">
                  <a16:creationId xmlns:a16="http://schemas.microsoft.com/office/drawing/2014/main" id="{382CC873-2BD9-4039-B2B4-92AE0A53136C}"/>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2">
              <a:extLst>
                <a:ext uri="{FF2B5EF4-FFF2-40B4-BE49-F238E27FC236}">
                  <a16:creationId xmlns:a16="http://schemas.microsoft.com/office/drawing/2014/main" id="{D58C7E95-24B2-47B4-9015-2DFD2BE24A33}"/>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3">
              <a:extLst>
                <a:ext uri="{FF2B5EF4-FFF2-40B4-BE49-F238E27FC236}">
                  <a16:creationId xmlns:a16="http://schemas.microsoft.com/office/drawing/2014/main" id="{CC914C44-3E51-4E08-849B-225E403EE179}"/>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4">
              <a:extLst>
                <a:ext uri="{FF2B5EF4-FFF2-40B4-BE49-F238E27FC236}">
                  <a16:creationId xmlns:a16="http://schemas.microsoft.com/office/drawing/2014/main" id="{676CBB1F-4FB6-48EC-BE02-E8AC451958A6}"/>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F8EA27F6-E3DC-4244-AC53-9310455ABFF4}"/>
                  </a:ext>
                </a:extLst>
              </p:cNvPr>
              <p:cNvSpPr txBox="1"/>
              <p:nvPr/>
            </p:nvSpPr>
            <p:spPr>
              <a:xfrm>
                <a:off x="3716856"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=4</m:t>
                      </m:r>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F8EA27F6-E3DC-4244-AC53-9310455ABFF4}"/>
                  </a:ext>
                </a:extLst>
              </p:cNvPr>
              <p:cNvSpPr txBox="1">
                <a:spLocks noRot="1" noChangeAspect="1" noMove="1" noResize="1" noEditPoints="1" noAdjustHandles="1" noChangeArrowheads="1" noChangeShapeType="1" noTextEdit="1"/>
              </p:cNvSpPr>
              <p:nvPr/>
            </p:nvSpPr>
            <p:spPr>
              <a:xfrm>
                <a:off x="3716856" y="4365104"/>
                <a:ext cx="581057" cy="276999"/>
              </a:xfrm>
              <a:prstGeom prst="rect">
                <a:avLst/>
              </a:prstGeom>
              <a:blipFill>
                <a:blip r:embed="rId25"/>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A2A2D0D1-FF3B-400B-9761-F587695F0865}"/>
                  </a:ext>
                </a:extLst>
              </p:cNvPr>
              <p:cNvSpPr txBox="1"/>
              <p:nvPr/>
            </p:nvSpPr>
            <p:spPr>
              <a:xfrm>
                <a:off x="3656070"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A2A2D0D1-FF3B-400B-9761-F587695F0865}"/>
                  </a:ext>
                </a:extLst>
              </p:cNvPr>
              <p:cNvSpPr txBox="1">
                <a:spLocks noRot="1" noChangeAspect="1" noMove="1" noResize="1" noEditPoints="1" noAdjustHandles="1" noChangeArrowheads="1" noChangeShapeType="1" noTextEdit="1"/>
              </p:cNvSpPr>
              <p:nvPr/>
            </p:nvSpPr>
            <p:spPr>
              <a:xfrm>
                <a:off x="3656070" y="4941168"/>
                <a:ext cx="702628" cy="276999"/>
              </a:xfrm>
              <a:prstGeom prst="rect">
                <a:avLst/>
              </a:prstGeom>
              <a:blipFill>
                <a:blip r:embed="rId26"/>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FB664A37-EB66-4E0A-8D8F-8D5317E9C923}"/>
                  </a:ext>
                </a:extLst>
              </p:cNvPr>
              <p:cNvSpPr txBox="1"/>
              <p:nvPr/>
            </p:nvSpPr>
            <p:spPr>
              <a:xfrm>
                <a:off x="3628403"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4</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9" name="テキスト ボックス 68">
                <a:extLst>
                  <a:ext uri="{FF2B5EF4-FFF2-40B4-BE49-F238E27FC236}">
                    <a16:creationId xmlns:a16="http://schemas.microsoft.com/office/drawing/2014/main" id="{FB664A37-EB66-4E0A-8D8F-8D5317E9C923}"/>
                  </a:ext>
                </a:extLst>
              </p:cNvPr>
              <p:cNvSpPr txBox="1">
                <a:spLocks noRot="1" noChangeAspect="1" noMove="1" noResize="1" noEditPoints="1" noAdjustHandles="1" noChangeArrowheads="1" noChangeShapeType="1" noTextEdit="1"/>
              </p:cNvSpPr>
              <p:nvPr/>
            </p:nvSpPr>
            <p:spPr>
              <a:xfrm>
                <a:off x="3628403" y="5445224"/>
                <a:ext cx="757963" cy="276999"/>
              </a:xfrm>
              <a:prstGeom prst="rect">
                <a:avLst/>
              </a:prstGeom>
              <a:blipFill>
                <a:blip r:embed="rId27"/>
                <a:stretch>
                  <a:fillRect l="-3200" r="-6400" b="-17391"/>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FD19F781-A5F2-4503-9B8B-6A90C9D97C93}"/>
              </a:ext>
            </a:extLst>
          </p:cNvPr>
          <p:cNvGrpSpPr/>
          <p:nvPr/>
        </p:nvGrpSpPr>
        <p:grpSpPr>
          <a:xfrm>
            <a:off x="4613288" y="3573016"/>
            <a:ext cx="648072" cy="648072"/>
            <a:chOff x="2555776" y="5085184"/>
            <a:chExt cx="792088" cy="792088"/>
          </a:xfrm>
        </p:grpSpPr>
        <p:sp>
          <p:nvSpPr>
            <p:cNvPr id="45" name="角丸四角形 11">
              <a:extLst>
                <a:ext uri="{FF2B5EF4-FFF2-40B4-BE49-F238E27FC236}">
                  <a16:creationId xmlns:a16="http://schemas.microsoft.com/office/drawing/2014/main" id="{F932E4E3-A30B-4F91-9A11-931978E920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2">
              <a:extLst>
                <a:ext uri="{FF2B5EF4-FFF2-40B4-BE49-F238E27FC236}">
                  <a16:creationId xmlns:a16="http://schemas.microsoft.com/office/drawing/2014/main" id="{831663BE-608C-4073-AC00-6C4A5D03661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3">
              <a:extLst>
                <a:ext uri="{FF2B5EF4-FFF2-40B4-BE49-F238E27FC236}">
                  <a16:creationId xmlns:a16="http://schemas.microsoft.com/office/drawing/2014/main" id="{8F53A1E3-A85A-4EE5-A546-F02BD10EDFAF}"/>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4">
              <a:extLst>
                <a:ext uri="{FF2B5EF4-FFF2-40B4-BE49-F238E27FC236}">
                  <a16:creationId xmlns:a16="http://schemas.microsoft.com/office/drawing/2014/main" id="{E31ACB81-8C30-4092-B212-A9E6E9E5D430}"/>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3F17F57A-A88F-4F6D-B578-4E41273A3E98}"/>
                  </a:ext>
                </a:extLst>
              </p:cNvPr>
              <p:cNvSpPr txBox="1"/>
              <p:nvPr/>
            </p:nvSpPr>
            <p:spPr>
              <a:xfrm>
                <a:off x="4646796"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=5</m:t>
                      </m:r>
                    </m:oMath>
                  </m:oMathPara>
                </a14:m>
                <a:endParaRPr kumimoji="1" lang="ja-JP" altLang="en-US" dirty="0"/>
              </a:p>
            </p:txBody>
          </p:sp>
        </mc:Choice>
        <mc:Fallback xmlns="">
          <p:sp>
            <p:nvSpPr>
              <p:cNvPr id="64" name="テキスト ボックス 63">
                <a:extLst>
                  <a:ext uri="{FF2B5EF4-FFF2-40B4-BE49-F238E27FC236}">
                    <a16:creationId xmlns:a16="http://schemas.microsoft.com/office/drawing/2014/main" id="{3F17F57A-A88F-4F6D-B578-4E41273A3E98}"/>
                  </a:ext>
                </a:extLst>
              </p:cNvPr>
              <p:cNvSpPr txBox="1">
                <a:spLocks noRot="1" noChangeAspect="1" noMove="1" noResize="1" noEditPoints="1" noAdjustHandles="1" noChangeArrowheads="1" noChangeShapeType="1" noTextEdit="1"/>
              </p:cNvSpPr>
              <p:nvPr/>
            </p:nvSpPr>
            <p:spPr>
              <a:xfrm>
                <a:off x="4646796" y="4365104"/>
                <a:ext cx="581057" cy="276999"/>
              </a:xfrm>
              <a:prstGeom prst="rect">
                <a:avLst/>
              </a:prstGeom>
              <a:blipFill>
                <a:blip r:embed="rId28"/>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8AEF04E-4017-416F-9A79-EAF3E473FC3D}"/>
                  </a:ext>
                </a:extLst>
              </p:cNvPr>
              <p:cNvSpPr txBox="1"/>
              <p:nvPr/>
            </p:nvSpPr>
            <p:spPr>
              <a:xfrm>
                <a:off x="4586010"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C8AEF04E-4017-416F-9A79-EAF3E473FC3D}"/>
                  </a:ext>
                </a:extLst>
              </p:cNvPr>
              <p:cNvSpPr txBox="1">
                <a:spLocks noRot="1" noChangeAspect="1" noMove="1" noResize="1" noEditPoints="1" noAdjustHandles="1" noChangeArrowheads="1" noChangeShapeType="1" noTextEdit="1"/>
              </p:cNvSpPr>
              <p:nvPr/>
            </p:nvSpPr>
            <p:spPr>
              <a:xfrm>
                <a:off x="4586010" y="4941168"/>
                <a:ext cx="702628" cy="276999"/>
              </a:xfrm>
              <a:prstGeom prst="rect">
                <a:avLst/>
              </a:prstGeom>
              <a:blipFill>
                <a:blip r:embed="rId29"/>
                <a:stretch>
                  <a:fillRect l="-6034" r="-689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461D21BF-580D-4ECD-AA63-BE08A64EFDB4}"/>
                  </a:ext>
                </a:extLst>
              </p:cNvPr>
              <p:cNvSpPr txBox="1"/>
              <p:nvPr/>
            </p:nvSpPr>
            <p:spPr>
              <a:xfrm>
                <a:off x="4558343"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5</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70" name="テキスト ボックス 69">
                <a:extLst>
                  <a:ext uri="{FF2B5EF4-FFF2-40B4-BE49-F238E27FC236}">
                    <a16:creationId xmlns:a16="http://schemas.microsoft.com/office/drawing/2014/main" id="{461D21BF-580D-4ECD-AA63-BE08A64EFDB4}"/>
                  </a:ext>
                </a:extLst>
              </p:cNvPr>
              <p:cNvSpPr txBox="1">
                <a:spLocks noRot="1" noChangeAspect="1" noMove="1" noResize="1" noEditPoints="1" noAdjustHandles="1" noChangeArrowheads="1" noChangeShapeType="1" noTextEdit="1"/>
              </p:cNvSpPr>
              <p:nvPr/>
            </p:nvSpPr>
            <p:spPr>
              <a:xfrm>
                <a:off x="4558343" y="5445224"/>
                <a:ext cx="757963" cy="276999"/>
              </a:xfrm>
              <a:prstGeom prst="rect">
                <a:avLst/>
              </a:prstGeom>
              <a:blipFill>
                <a:blip r:embed="rId30"/>
                <a:stretch>
                  <a:fillRect l="-4032" r="-6452" b="-17391"/>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520D115B-2594-4F82-9002-4D2688798342}"/>
              </a:ext>
            </a:extLst>
          </p:cNvPr>
          <p:cNvGrpSpPr/>
          <p:nvPr/>
        </p:nvGrpSpPr>
        <p:grpSpPr>
          <a:xfrm>
            <a:off x="5545890" y="3573016"/>
            <a:ext cx="648072" cy="648072"/>
            <a:chOff x="2555776" y="5085184"/>
            <a:chExt cx="792088" cy="792088"/>
          </a:xfrm>
        </p:grpSpPr>
        <p:sp>
          <p:nvSpPr>
            <p:cNvPr id="50" name="角丸四角形 11">
              <a:extLst>
                <a:ext uri="{FF2B5EF4-FFF2-40B4-BE49-F238E27FC236}">
                  <a16:creationId xmlns:a16="http://schemas.microsoft.com/office/drawing/2014/main" id="{AC25926C-FF91-40E9-A459-91793DCA1DC3}"/>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
              <a:extLst>
                <a:ext uri="{FF2B5EF4-FFF2-40B4-BE49-F238E27FC236}">
                  <a16:creationId xmlns:a16="http://schemas.microsoft.com/office/drawing/2014/main" id="{A7FAB9C1-122D-4267-B878-94897EAF444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3">
              <a:extLst>
                <a:ext uri="{FF2B5EF4-FFF2-40B4-BE49-F238E27FC236}">
                  <a16:creationId xmlns:a16="http://schemas.microsoft.com/office/drawing/2014/main" id="{F1772C2F-EA44-4F78-8786-7AFC0769EE4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14">
              <a:extLst>
                <a:ext uri="{FF2B5EF4-FFF2-40B4-BE49-F238E27FC236}">
                  <a16:creationId xmlns:a16="http://schemas.microsoft.com/office/drawing/2014/main" id="{E99F0E85-78B1-411D-B23E-89DD10BCB6CA}"/>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650C265F-9285-4C14-8394-2E2EE85D18BF}"/>
                  </a:ext>
                </a:extLst>
              </p:cNvPr>
              <p:cNvSpPr txBox="1"/>
              <p:nvPr/>
            </p:nvSpPr>
            <p:spPr>
              <a:xfrm>
                <a:off x="5579398"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=6</m:t>
                      </m:r>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650C265F-9285-4C14-8394-2E2EE85D18BF}"/>
                  </a:ext>
                </a:extLst>
              </p:cNvPr>
              <p:cNvSpPr txBox="1">
                <a:spLocks noRot="1" noChangeAspect="1" noMove="1" noResize="1" noEditPoints="1" noAdjustHandles="1" noChangeArrowheads="1" noChangeShapeType="1" noTextEdit="1"/>
              </p:cNvSpPr>
              <p:nvPr/>
            </p:nvSpPr>
            <p:spPr>
              <a:xfrm>
                <a:off x="5579398" y="4365104"/>
                <a:ext cx="581057" cy="276999"/>
              </a:xfrm>
              <a:prstGeom prst="rect">
                <a:avLst/>
              </a:prstGeom>
              <a:blipFill>
                <a:blip r:embed="rId31"/>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ACB1CD74-957B-4BF5-A2F6-78A276E86671}"/>
                  </a:ext>
                </a:extLst>
              </p:cNvPr>
              <p:cNvSpPr txBox="1"/>
              <p:nvPr/>
            </p:nvSpPr>
            <p:spPr>
              <a:xfrm>
                <a:off x="5518612"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6</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ACB1CD74-957B-4BF5-A2F6-78A276E86671}"/>
                  </a:ext>
                </a:extLst>
              </p:cNvPr>
              <p:cNvSpPr txBox="1">
                <a:spLocks noRot="1" noChangeAspect="1" noMove="1" noResize="1" noEditPoints="1" noAdjustHandles="1" noChangeArrowheads="1" noChangeShapeType="1" noTextEdit="1"/>
              </p:cNvSpPr>
              <p:nvPr/>
            </p:nvSpPr>
            <p:spPr>
              <a:xfrm>
                <a:off x="5518612" y="4941168"/>
                <a:ext cx="702628" cy="276999"/>
              </a:xfrm>
              <a:prstGeom prst="rect">
                <a:avLst/>
              </a:prstGeom>
              <a:blipFill>
                <a:blip r:embed="rId32"/>
                <a:stretch>
                  <a:fillRect l="-6034" r="-689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A5D7CBE2-5933-4550-B9DC-ECDF91CD448E}"/>
                  </a:ext>
                </a:extLst>
              </p:cNvPr>
              <p:cNvSpPr txBox="1"/>
              <p:nvPr/>
            </p:nvSpPr>
            <p:spPr>
              <a:xfrm>
                <a:off x="5488283" y="5445224"/>
                <a:ext cx="763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6</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71" name="テキスト ボックス 70">
                <a:extLst>
                  <a:ext uri="{FF2B5EF4-FFF2-40B4-BE49-F238E27FC236}">
                    <a16:creationId xmlns:a16="http://schemas.microsoft.com/office/drawing/2014/main" id="{A5D7CBE2-5933-4550-B9DC-ECDF91CD448E}"/>
                  </a:ext>
                </a:extLst>
              </p:cNvPr>
              <p:cNvSpPr txBox="1">
                <a:spLocks noRot="1" noChangeAspect="1" noMove="1" noResize="1" noEditPoints="1" noAdjustHandles="1" noChangeArrowheads="1" noChangeShapeType="1" noTextEdit="1"/>
              </p:cNvSpPr>
              <p:nvPr/>
            </p:nvSpPr>
            <p:spPr>
              <a:xfrm>
                <a:off x="5488283" y="5445224"/>
                <a:ext cx="763286" cy="276999"/>
              </a:xfrm>
              <a:prstGeom prst="rect">
                <a:avLst/>
              </a:prstGeom>
              <a:blipFill>
                <a:blip r:embed="rId33"/>
                <a:stretch>
                  <a:fillRect l="-3175" r="-5556" b="-17391"/>
                </a:stretch>
              </a:blipFill>
            </p:spPr>
            <p:txBody>
              <a:bodyPr/>
              <a:lstStyle/>
              <a:p>
                <a:r>
                  <a:rPr lang="ja-JP" altLang="en-US">
                    <a:noFill/>
                  </a:rPr>
                  <a:t> </a:t>
                </a:r>
              </a:p>
            </p:txBody>
          </p:sp>
        </mc:Fallback>
      </mc:AlternateContent>
      <p:cxnSp>
        <p:nvCxnSpPr>
          <p:cNvPr id="82" name="直線コネクタ 81">
            <a:extLst>
              <a:ext uri="{FF2B5EF4-FFF2-40B4-BE49-F238E27FC236}">
                <a16:creationId xmlns:a16="http://schemas.microsoft.com/office/drawing/2014/main" id="{EB77D3C2-1992-436B-9126-747D51EE55AE}"/>
              </a:ext>
            </a:extLst>
          </p:cNvPr>
          <p:cNvCxnSpPr/>
          <p:nvPr/>
        </p:nvCxnSpPr>
        <p:spPr>
          <a:xfrm>
            <a:off x="6372200" y="3356992"/>
            <a:ext cx="0" cy="2592288"/>
          </a:xfrm>
          <a:prstGeom prst="line">
            <a:avLst/>
          </a:prstGeom>
          <a:ln w="381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108A8862-38E2-4D6D-BB83-FB090219EE95}"/>
              </a:ext>
            </a:extLst>
          </p:cNvPr>
          <p:cNvSpPr txBox="1"/>
          <p:nvPr/>
        </p:nvSpPr>
        <p:spPr>
          <a:xfrm>
            <a:off x="1979712" y="2924944"/>
            <a:ext cx="2954655" cy="369332"/>
          </a:xfrm>
          <a:prstGeom prst="rect">
            <a:avLst/>
          </a:prstGeom>
          <a:noFill/>
        </p:spPr>
        <p:txBody>
          <a:bodyPr wrap="none" rtlCol="0">
            <a:spAutoFit/>
          </a:bodyPr>
          <a:lstStyle/>
          <a:p>
            <a:r>
              <a:rPr lang="ja-JP" altLang="en-US" dirty="0"/>
              <a:t>重複のある公平なサイコロ</a:t>
            </a:r>
            <a:endParaRPr kumimoji="1" lang="ja-JP" altLang="en-US" dirty="0"/>
          </a:p>
        </p:txBody>
      </p:sp>
      <p:sp>
        <p:nvSpPr>
          <p:cNvPr id="84" name="テキスト ボックス 83">
            <a:extLst>
              <a:ext uri="{FF2B5EF4-FFF2-40B4-BE49-F238E27FC236}">
                <a16:creationId xmlns:a16="http://schemas.microsoft.com/office/drawing/2014/main" id="{C65775C4-96AF-4595-9284-2854E7B52E89}"/>
              </a:ext>
            </a:extLst>
          </p:cNvPr>
          <p:cNvSpPr txBox="1"/>
          <p:nvPr/>
        </p:nvSpPr>
        <p:spPr>
          <a:xfrm>
            <a:off x="6516216" y="2708920"/>
            <a:ext cx="2031325" cy="646331"/>
          </a:xfrm>
          <a:prstGeom prst="rect">
            <a:avLst/>
          </a:prstGeom>
          <a:noFill/>
        </p:spPr>
        <p:txBody>
          <a:bodyPr wrap="none" rtlCol="0">
            <a:spAutoFit/>
          </a:bodyPr>
          <a:lstStyle/>
          <a:p>
            <a:r>
              <a:rPr lang="ja-JP" altLang="en-US" dirty="0"/>
              <a:t>重複のない</a:t>
            </a:r>
            <a:endParaRPr lang="en-US" altLang="ja-JP" dirty="0"/>
          </a:p>
          <a:p>
            <a:r>
              <a:rPr lang="ja-JP" altLang="en-US" dirty="0"/>
              <a:t>不公平なサイコロ</a:t>
            </a:r>
            <a:endParaRPr kumimoji="1" lang="ja-JP" altLang="en-US" dirty="0"/>
          </a:p>
        </p:txBody>
      </p:sp>
    </p:spTree>
    <p:extLst>
      <p:ext uri="{BB962C8B-B14F-4D97-AF65-F5344CB8AC3E}">
        <p14:creationId xmlns:p14="http://schemas.microsoft.com/office/powerpoint/2010/main" val="2918371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DB49AE-C4E9-41FC-B6DC-058ED4DDFF1D}"/>
              </a:ext>
            </a:extLst>
          </p:cNvPr>
          <p:cNvSpPr>
            <a:spLocks noGrp="1"/>
          </p:cNvSpPr>
          <p:nvPr>
            <p:ph type="body" sz="quarter" idx="10"/>
          </p:nvPr>
        </p:nvSpPr>
        <p:spPr/>
        <p:txBody>
          <a:bodyPr/>
          <a:lstStyle/>
          <a:p>
            <a:r>
              <a:rPr lang="ja-JP" altLang="en-US" dirty="0"/>
              <a:t>重複のあるサイコロ</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1E418D-5657-4CE1-85CD-9A59EAF32EB9}"/>
                  </a:ext>
                </a:extLst>
              </p:cNvPr>
              <p:cNvSpPr txBox="1"/>
              <p:nvPr/>
            </p:nvSpPr>
            <p:spPr>
              <a:xfrm>
                <a:off x="1259632" y="1700808"/>
                <a:ext cx="2441501"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r>
                            <a:rPr kumimoji="1" lang="en-US" altLang="ja-JP" sz="2400" b="0" i="1" smtClean="0">
                              <a:latin typeface="Cambria Math" panose="02040503050406030204" pitchFamily="18" charset="0"/>
                            </a:rPr>
                            <m:t>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6B1E418D-5657-4CE1-85CD-9A59EAF32EB9}"/>
                  </a:ext>
                </a:extLst>
              </p:cNvPr>
              <p:cNvSpPr txBox="1">
                <a:spLocks noRot="1" noChangeAspect="1" noMove="1" noResize="1" noEditPoints="1" noAdjustHandles="1" noChangeArrowheads="1" noChangeShapeType="1" noTextEdit="1"/>
              </p:cNvSpPr>
              <p:nvPr/>
            </p:nvSpPr>
            <p:spPr>
              <a:xfrm>
                <a:off x="1259632" y="1700808"/>
                <a:ext cx="2441501" cy="1038298"/>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6617B5B-793F-405C-AA2A-EE7CA0C23B29}"/>
              </a:ext>
            </a:extLst>
          </p:cNvPr>
          <p:cNvSpPr txBox="1"/>
          <p:nvPr/>
        </p:nvSpPr>
        <p:spPr>
          <a:xfrm>
            <a:off x="251520" y="1268760"/>
            <a:ext cx="4544834" cy="400110"/>
          </a:xfrm>
          <a:prstGeom prst="rect">
            <a:avLst/>
          </a:prstGeom>
          <a:noFill/>
        </p:spPr>
        <p:txBody>
          <a:bodyPr wrap="none" rtlCol="0">
            <a:spAutoFit/>
          </a:bodyPr>
          <a:lstStyle/>
          <a:p>
            <a:r>
              <a:rPr lang="ja-JP" altLang="en-US" sz="2000" dirty="0"/>
              <a:t>重複のない不公平なサイコロの期待値</a:t>
            </a:r>
            <a:endParaRPr kumimoji="1" lang="ja-JP" altLang="en-US" sz="2000" dirty="0"/>
          </a:p>
        </p:txBody>
      </p:sp>
      <p:sp>
        <p:nvSpPr>
          <p:cNvPr id="5" name="テキスト ボックス 4">
            <a:extLst>
              <a:ext uri="{FF2B5EF4-FFF2-40B4-BE49-F238E27FC236}">
                <a16:creationId xmlns:a16="http://schemas.microsoft.com/office/drawing/2014/main" id="{4B862BA6-DE4E-4EF0-854C-94BFFBD52DF4}"/>
              </a:ext>
            </a:extLst>
          </p:cNvPr>
          <p:cNvSpPr txBox="1"/>
          <p:nvPr/>
        </p:nvSpPr>
        <p:spPr>
          <a:xfrm>
            <a:off x="5220072" y="1268760"/>
            <a:ext cx="3801041" cy="338554"/>
          </a:xfrm>
          <a:prstGeom prst="rect">
            <a:avLst/>
          </a:prstGeom>
          <a:noFill/>
        </p:spPr>
        <p:txBody>
          <a:bodyPr wrap="none" rtlCol="0">
            <a:spAutoFit/>
          </a:bodyPr>
          <a:lstStyle/>
          <a:p>
            <a:r>
              <a:rPr lang="en-US" altLang="ja-JP" sz="1600" dirty="0"/>
              <a:t>c.f. </a:t>
            </a:r>
            <a:r>
              <a:rPr lang="ja-JP" altLang="en-US" sz="1600" dirty="0"/>
              <a:t>重複のある公平なサイコロの期待値</a:t>
            </a:r>
            <a:endParaRPr kumimoji="1" lang="ja-JP" altLang="en-US" sz="16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9D6785C-541C-4672-B9B0-268C57F56A14}"/>
                  </a:ext>
                </a:extLst>
              </p:cNvPr>
              <p:cNvSpPr txBox="1"/>
              <p:nvPr/>
            </p:nvSpPr>
            <p:spPr>
              <a:xfrm>
                <a:off x="6084168" y="1628800"/>
                <a:ext cx="2091150" cy="900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3</m:t>
                          </m:r>
                        </m:sup>
                        <m:e>
                          <m:r>
                            <a:rPr kumimoji="1" lang="en-US" altLang="ja-JP" sz="2000" b="0" i="1" smtClean="0">
                              <a:latin typeface="Cambria Math" panose="02040503050406030204" pitchFamily="18" charset="0"/>
                            </a:rPr>
                            <m:t>𝑗</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𝑔</m:t>
                              </m:r>
                            </m:e>
                            <m:sub>
                              <m:r>
                                <a:rPr kumimoji="1" lang="en-US" altLang="ja-JP" sz="2000" b="0" i="1" smtClean="0">
                                  <a:latin typeface="Cambria Math" panose="02040503050406030204" pitchFamily="18" charset="0"/>
                                </a:rPr>
                                <m:t>𝑗</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r>
                            <a:rPr kumimoji="1" lang="en-US" altLang="ja-JP" sz="2000" b="0" i="1" smtClean="0">
                              <a:latin typeface="Cambria Math" panose="02040503050406030204" pitchFamily="18" charset="0"/>
                            </a:rPr>
                            <m:t> </m:t>
                          </m:r>
                        </m:e>
                      </m:nary>
                    </m:oMath>
                  </m:oMathPara>
                </a14:m>
                <a:endParaRPr kumimoji="1" lang="ja-JP" altLang="en-US" sz="2000" dirty="0"/>
              </a:p>
            </p:txBody>
          </p:sp>
        </mc:Choice>
        <mc:Fallback xmlns="">
          <p:sp>
            <p:nvSpPr>
              <p:cNvPr id="6" name="テキスト ボックス 5">
                <a:extLst>
                  <a:ext uri="{FF2B5EF4-FFF2-40B4-BE49-F238E27FC236}">
                    <a16:creationId xmlns:a16="http://schemas.microsoft.com/office/drawing/2014/main" id="{29D6785C-541C-4672-B9B0-268C57F56A14}"/>
                  </a:ext>
                </a:extLst>
              </p:cNvPr>
              <p:cNvSpPr txBox="1">
                <a:spLocks noRot="1" noChangeAspect="1" noMove="1" noResize="1" noEditPoints="1" noAdjustHandles="1" noChangeArrowheads="1" noChangeShapeType="1" noTextEdit="1"/>
              </p:cNvSpPr>
              <p:nvPr/>
            </p:nvSpPr>
            <p:spPr>
              <a:xfrm>
                <a:off x="6084168" y="1628800"/>
                <a:ext cx="2091150" cy="90011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54BC4FDE-C596-479F-9AFC-60C76905CA01}"/>
              </a:ext>
            </a:extLst>
          </p:cNvPr>
          <p:cNvSpPr txBox="1"/>
          <p:nvPr/>
        </p:nvSpPr>
        <p:spPr>
          <a:xfrm>
            <a:off x="251520" y="3140968"/>
            <a:ext cx="5057795" cy="400110"/>
          </a:xfrm>
          <a:prstGeom prst="rect">
            <a:avLst/>
          </a:prstGeom>
          <a:noFill/>
        </p:spPr>
        <p:txBody>
          <a:bodyPr wrap="none" rtlCol="0">
            <a:spAutoFit/>
          </a:bodyPr>
          <a:lstStyle/>
          <a:p>
            <a:r>
              <a:rPr lang="ja-JP" altLang="en-US" sz="2000" dirty="0"/>
              <a:t>期待値を単純</a:t>
            </a:r>
            <a:r>
              <a:rPr kumimoji="1" lang="ja-JP" altLang="en-US" sz="2000" dirty="0"/>
              <a:t>サンプリングで求める手続き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6AA07BC-D244-45EA-A9E8-7F008801D33D}"/>
                  </a:ext>
                </a:extLst>
              </p:cNvPr>
              <p:cNvSpPr txBox="1"/>
              <p:nvPr/>
            </p:nvSpPr>
            <p:spPr>
              <a:xfrm>
                <a:off x="395536" y="4653136"/>
                <a:ext cx="7757701" cy="1340110"/>
              </a:xfrm>
              <a:prstGeom prst="rect">
                <a:avLst/>
              </a:prstGeom>
              <a:noFill/>
            </p:spPr>
            <p:txBody>
              <a:bodyPr wrap="none" rtlCol="0">
                <a:spAutoFit/>
              </a:bodyPr>
              <a:lstStyle/>
              <a:p>
                <a:pPr marL="342900" indent="-342900">
                  <a:buFont typeface="+mj-lt"/>
                  <a:buAutoNum type="arabicPeriod"/>
                </a:pPr>
                <a:r>
                  <a:rPr kumimoji="1" lang="en-US" altLang="ja-JP" sz="2000" dirty="0"/>
                  <a:t>1,2,3</a:t>
                </a:r>
                <a:r>
                  <a:rPr kumimoji="1" lang="ja-JP" altLang="en-US" sz="2000" dirty="0"/>
                  <a:t>のいずれかの値を一様に取る確率変数</a:t>
                </a:r>
                <a14:m>
                  <m:oMath xmlns:m="http://schemas.openxmlformats.org/officeDocument/2006/math">
                    <m:sSub>
                      <m:sSubPr>
                        <m:ctrlPr>
                          <a:rPr kumimoji="1" lang="en-US" altLang="ja-JP" sz="2000" b="0" i="1" dirty="0"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dirty="0" smtClean="0">
                            <a:latin typeface="Cambria Math" panose="02040503050406030204" pitchFamily="18" charset="0"/>
                          </a:rPr>
                          <m:t>𝑖</m:t>
                        </m:r>
                      </m:sub>
                    </m:sSub>
                  </m:oMath>
                </a14:m>
                <a:r>
                  <a:rPr kumimoji="1" lang="ja-JP" altLang="en-US" sz="2000" dirty="0"/>
                  <a:t>を</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dirty="0"/>
                  <a:t>生成</a:t>
                </a:r>
                <a:endParaRPr kumimoji="1" lang="en-US" altLang="ja-JP" sz="2000" dirty="0"/>
              </a:p>
              <a:p>
                <a:pPr marL="342900" indent="-342900">
                  <a:buFont typeface="+mj-lt"/>
                  <a:buAutoNum type="arabicPeriod"/>
                </a:pPr>
                <a:r>
                  <a:rPr kumimoji="1" lang="ja-JP" altLang="en-US" sz="2000" dirty="0"/>
                  <a:t>出現した値に対応する重み</a:t>
                </a:r>
                <a14:m>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a14:m>
                <a:r>
                  <a:rPr kumimoji="1" lang="ja-JP" altLang="en-US" sz="2000" dirty="0"/>
                  <a:t>をかけて和をとる</a:t>
                </a:r>
                <a:r>
                  <a:rPr kumimoji="1" lang="en-US" altLang="ja-JP" sz="2000" dirty="0"/>
                  <a:t>(</a:t>
                </a:r>
                <a:r>
                  <a:rPr kumimoji="1" lang="ja-JP" altLang="en-US" sz="2000" dirty="0"/>
                  <a:t>分子の推定</a:t>
                </a:r>
                <a:r>
                  <a:rPr kumimoji="1" lang="en-US" altLang="ja-JP" sz="2000" dirty="0"/>
                  <a:t>)</a:t>
                </a:r>
              </a:p>
              <a:p>
                <a:pPr marL="342900" indent="-342900">
                  <a:buFont typeface="+mj-lt"/>
                  <a:buAutoNum type="arabicPeriod"/>
                </a:pPr>
                <a:r>
                  <a:rPr kumimoji="1" lang="ja-JP" altLang="en-US" sz="2000" dirty="0"/>
                  <a:t>出現した値に対応する重みの和をとる</a:t>
                </a:r>
                <a:r>
                  <a:rPr kumimoji="1" lang="en-US" altLang="ja-JP" sz="2000" dirty="0"/>
                  <a:t>(</a:t>
                </a:r>
                <a:r>
                  <a:rPr kumimoji="1" lang="ja-JP" altLang="en-US" sz="2000" dirty="0"/>
                  <a:t>分母の推定</a:t>
                </a:r>
                <a:r>
                  <a:rPr kumimoji="1" lang="en-US" altLang="ja-JP" sz="2000" dirty="0"/>
                  <a:t>)</a:t>
                </a:r>
              </a:p>
              <a:p>
                <a:pPr marL="342900" indent="-342900">
                  <a:buFont typeface="+mj-lt"/>
                  <a:buAutoNum type="arabicPeriod"/>
                </a:pPr>
                <a:r>
                  <a:rPr lang="ja-JP" altLang="en-US" sz="2000" dirty="0"/>
                  <a:t>十分な和がとれたら、それらの比をとる</a:t>
                </a:r>
                <a:r>
                  <a:rPr lang="en-US" altLang="ja-JP" sz="2000" dirty="0"/>
                  <a:t>(</a:t>
                </a:r>
                <a:r>
                  <a:rPr lang="ja-JP" altLang="en-US" sz="2000" dirty="0"/>
                  <a:t>期待値の推定</a:t>
                </a:r>
                <a:r>
                  <a:rPr lang="en-US" altLang="ja-JP" sz="2000" dirty="0"/>
                  <a:t>)</a:t>
                </a:r>
                <a:endParaRPr kumimoji="1" lang="ja-JP" altLang="en-US" sz="2000" dirty="0"/>
              </a:p>
            </p:txBody>
          </p:sp>
        </mc:Choice>
        <mc:Fallback xmlns="">
          <p:sp>
            <p:nvSpPr>
              <p:cNvPr id="9" name="テキスト ボックス 8">
                <a:extLst>
                  <a:ext uri="{FF2B5EF4-FFF2-40B4-BE49-F238E27FC236}">
                    <a16:creationId xmlns:a16="http://schemas.microsoft.com/office/drawing/2014/main" id="{06AA07BC-D244-45EA-A9E8-7F008801D33D}"/>
                  </a:ext>
                </a:extLst>
              </p:cNvPr>
              <p:cNvSpPr txBox="1">
                <a:spLocks noRot="1" noChangeAspect="1" noMove="1" noResize="1" noEditPoints="1" noAdjustHandles="1" noChangeArrowheads="1" noChangeShapeType="1" noTextEdit="1"/>
              </p:cNvSpPr>
              <p:nvPr/>
            </p:nvSpPr>
            <p:spPr>
              <a:xfrm>
                <a:off x="395536" y="4653136"/>
                <a:ext cx="7757701" cy="1340110"/>
              </a:xfrm>
              <a:prstGeom prst="rect">
                <a:avLst/>
              </a:prstGeom>
              <a:blipFill>
                <a:blip r:embed="rId4"/>
                <a:stretch>
                  <a:fillRect l="-708" t="-2727" r="-79" b="-7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488D619-DE5D-456B-BBD1-63B5C646D8E9}"/>
                  </a:ext>
                </a:extLst>
              </p:cNvPr>
              <p:cNvSpPr txBox="1"/>
              <p:nvPr/>
            </p:nvSpPr>
            <p:spPr>
              <a:xfrm>
                <a:off x="2411760" y="3645024"/>
                <a:ext cx="3644908" cy="886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r>
                                <a:rPr lang="en-US" altLang="ja-JP" sz="2400" i="1">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9488D619-DE5D-456B-BBD1-63B5C646D8E9}"/>
                  </a:ext>
                </a:extLst>
              </p:cNvPr>
              <p:cNvSpPr txBox="1">
                <a:spLocks noRot="1" noChangeAspect="1" noMove="1" noResize="1" noEditPoints="1" noAdjustHandles="1" noChangeArrowheads="1" noChangeShapeType="1" noTextEdit="1"/>
              </p:cNvSpPr>
              <p:nvPr/>
            </p:nvSpPr>
            <p:spPr>
              <a:xfrm>
                <a:off x="2411760" y="3645024"/>
                <a:ext cx="3644908" cy="886718"/>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781B9AD-7DAC-4CEF-83F4-AF2893A8EAEA}"/>
              </a:ext>
            </a:extLst>
          </p:cNvPr>
          <p:cNvSpPr txBox="1"/>
          <p:nvPr/>
        </p:nvSpPr>
        <p:spPr>
          <a:xfrm>
            <a:off x="899592" y="6237312"/>
            <a:ext cx="7404591" cy="369332"/>
          </a:xfrm>
          <a:prstGeom prst="rect">
            <a:avLst/>
          </a:prstGeom>
          <a:noFill/>
        </p:spPr>
        <p:txBody>
          <a:bodyPr wrap="none" rtlCol="0">
            <a:spAutoFit/>
          </a:bodyPr>
          <a:lstStyle/>
          <a:p>
            <a:r>
              <a:rPr lang="en-US" altLang="ja-JP" dirty="0"/>
              <a:t>※ </a:t>
            </a:r>
            <a:r>
              <a:rPr lang="ja-JP" altLang="en-US" dirty="0"/>
              <a:t>式は公平なサイコロと同じだが、重みが一様でない例になっている</a:t>
            </a:r>
            <a:endParaRPr kumimoji="1" lang="ja-JP" altLang="en-US" dirty="0"/>
          </a:p>
        </p:txBody>
      </p:sp>
    </p:spTree>
    <p:extLst>
      <p:ext uri="{BB962C8B-B14F-4D97-AF65-F5344CB8AC3E}">
        <p14:creationId xmlns:p14="http://schemas.microsoft.com/office/powerpoint/2010/main" val="513873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421375-D2FB-47AB-A9BC-753EC486EE55}"/>
              </a:ext>
            </a:extLst>
          </p:cNvPr>
          <p:cNvSpPr>
            <a:spLocks noGrp="1"/>
          </p:cNvSpPr>
          <p:nvPr>
            <p:ph type="body" sz="quarter" idx="10"/>
          </p:nvPr>
        </p:nvSpPr>
        <p:spPr/>
        <p:txBody>
          <a:bodyPr/>
          <a:lstStyle/>
          <a:p>
            <a:r>
              <a:rPr lang="ja-JP" altLang="en-US" dirty="0"/>
              <a:t>単純サンプリングのまとめ</a:t>
            </a:r>
            <a:endParaRPr kumimoji="1" lang="ja-JP" altLang="en-US" dirty="0"/>
          </a:p>
        </p:txBody>
      </p:sp>
      <p:sp>
        <p:nvSpPr>
          <p:cNvPr id="3" name="テキスト ボックス 2">
            <a:extLst>
              <a:ext uri="{FF2B5EF4-FFF2-40B4-BE49-F238E27FC236}">
                <a16:creationId xmlns:a16="http://schemas.microsoft.com/office/drawing/2014/main" id="{D3F04746-1AAF-4C7B-89DA-D3378D374876}"/>
              </a:ext>
            </a:extLst>
          </p:cNvPr>
          <p:cNvSpPr txBox="1"/>
          <p:nvPr/>
        </p:nvSpPr>
        <p:spPr>
          <a:xfrm>
            <a:off x="395536" y="1196752"/>
            <a:ext cx="2236510" cy="584775"/>
          </a:xfrm>
          <a:prstGeom prst="rect">
            <a:avLst/>
          </a:prstGeom>
          <a:noFill/>
        </p:spPr>
        <p:txBody>
          <a:bodyPr wrap="none" rtlCol="0">
            <a:spAutoFit/>
          </a:bodyPr>
          <a:lstStyle/>
          <a:p>
            <a:r>
              <a:rPr kumimoji="1" lang="ja-JP" altLang="en-US" sz="3200" dirty="0"/>
              <a:t>用語の整理</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0E7F75-9602-46C2-BD14-7CB8733FDDB5}"/>
                  </a:ext>
                </a:extLst>
              </p:cNvPr>
              <p:cNvSpPr txBox="1"/>
              <p:nvPr/>
            </p:nvSpPr>
            <p:spPr>
              <a:xfrm>
                <a:off x="971600" y="1844824"/>
                <a:ext cx="4985467" cy="1448666"/>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a:t>値</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を持つ状態の重みが</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oMath>
                </a14:m>
                <a:endParaRPr kumimoji="1" lang="en-US" altLang="ja-JP" sz="2000" dirty="0"/>
              </a:p>
              <a:p>
                <a:pPr marL="342900" indent="-342900">
                  <a:buFont typeface="Arial" panose="020B0604020202020204" pitchFamily="34" charset="0"/>
                  <a:buChar char="•"/>
                </a:pPr>
                <a:r>
                  <a:rPr lang="ja-JP" altLang="en-US" sz="2000" dirty="0"/>
                  <a:t>値</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を持つ状態の状態数が</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i="1">
                            <a:latin typeface="Cambria Math" panose="02040503050406030204" pitchFamily="18" charset="0"/>
                          </a:rPr>
                          <m:t>𝑗</m:t>
                        </m:r>
                      </m:sub>
                    </m:sSub>
                    <m:r>
                      <a:rPr lang="ja-JP" altLang="en-US" sz="2000" i="1" smtClean="0">
                        <a:latin typeface="Cambria Math" panose="02040503050406030204" pitchFamily="18" charset="0"/>
                      </a:rPr>
                      <m:t>で</m:t>
                    </m:r>
                  </m:oMath>
                </a14:m>
                <a:r>
                  <a:rPr kumimoji="1" lang="ja-JP" altLang="en-US" sz="2000" dirty="0"/>
                  <a:t>ある時、</a:t>
                </a:r>
                <a:endParaRPr kumimoji="1" lang="en-US" altLang="ja-JP" sz="2000" dirty="0"/>
              </a:p>
              <a:p>
                <a:pPr marL="342900" indent="-342900">
                  <a:buFont typeface="Arial" panose="020B0604020202020204" pitchFamily="34" charset="0"/>
                  <a:buChar char="•"/>
                </a:pPr>
                <a:r>
                  <a:rPr lang="ja-JP" altLang="en-US" sz="2000" dirty="0"/>
                  <a:t>重みの総和を</a:t>
                </a:r>
                <a14:m>
                  <m:oMath xmlns:m="http://schemas.openxmlformats.org/officeDocument/2006/math">
                    <m:r>
                      <a:rPr lang="en-US" altLang="ja-JP" sz="2000" b="0" i="1" smtClean="0">
                        <a:latin typeface="Cambria Math" panose="02040503050406030204" pitchFamily="18" charset="0"/>
                      </a:rPr>
                      <m:t>𝑍</m:t>
                    </m:r>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𝑗</m:t>
                        </m:r>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𝑗</m:t>
                            </m:r>
                          </m:sub>
                        </m:sSub>
                      </m:e>
                    </m:nary>
                    <m:r>
                      <a:rPr lang="ja-JP" altLang="en-US" sz="2000" i="1">
                        <a:latin typeface="Cambria Math" panose="02040503050406030204" pitchFamily="18" charset="0"/>
                      </a:rPr>
                      <m:t>として</m:t>
                    </m:r>
                  </m:oMath>
                </a14:m>
                <a:endParaRPr kumimoji="1" lang="en-US" altLang="ja-JP" sz="2000" dirty="0"/>
              </a:p>
              <a:p>
                <a:pPr marL="342900" indent="-342900">
                  <a:buFont typeface="Arial" panose="020B0604020202020204" pitchFamily="34" charset="0"/>
                  <a:buChar char="•"/>
                </a:pPr>
                <a:r>
                  <a:rPr lang="ja-JP" altLang="en-US" sz="2000" dirty="0"/>
                  <a:t>値の期待値は</a:t>
                </a:r>
                <a14:m>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dirty="0"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𝑍</m:t>
                        </m:r>
                      </m:e>
                      <m:sup>
                        <m:r>
                          <a:rPr lang="en-US" altLang="ja-JP" sz="2000" b="0" i="1" smtClean="0">
                            <a:latin typeface="Cambria Math" panose="02040503050406030204" pitchFamily="18" charset="0"/>
                          </a:rPr>
                          <m:t>−1</m:t>
                        </m:r>
                      </m:sup>
                    </m:sSup>
                    <m:nary>
                      <m:naryPr>
                        <m:chr m:val="∑"/>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𝑗</m:t>
                        </m:r>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𝑗</m:t>
                            </m:r>
                          </m:sub>
                        </m:sSub>
                      </m:e>
                    </m:nary>
                  </m:oMath>
                </a14:m>
                <a:endParaRPr kumimoji="1" lang="ja-JP" altLang="en-US" sz="2000" dirty="0"/>
              </a:p>
            </p:txBody>
          </p:sp>
        </mc:Choice>
        <mc:Fallback xmlns="">
          <p:sp>
            <p:nvSpPr>
              <p:cNvPr id="4" name="テキスト ボックス 3">
                <a:extLst>
                  <a:ext uri="{FF2B5EF4-FFF2-40B4-BE49-F238E27FC236}">
                    <a16:creationId xmlns:a16="http://schemas.microsoft.com/office/drawing/2014/main" id="{4C0E7F75-9602-46C2-BD14-7CB8733FDDB5}"/>
                  </a:ext>
                </a:extLst>
              </p:cNvPr>
              <p:cNvSpPr txBox="1">
                <a:spLocks noRot="1" noChangeAspect="1" noMove="1" noResize="1" noEditPoints="1" noAdjustHandles="1" noChangeArrowheads="1" noChangeShapeType="1" noTextEdit="1"/>
              </p:cNvSpPr>
              <p:nvPr/>
            </p:nvSpPr>
            <p:spPr>
              <a:xfrm>
                <a:off x="971600" y="1844824"/>
                <a:ext cx="4985467" cy="1448666"/>
              </a:xfrm>
              <a:prstGeom prst="rect">
                <a:avLst/>
              </a:prstGeom>
              <a:blipFill>
                <a:blip r:embed="rId2"/>
                <a:stretch>
                  <a:fillRect l="-1100" t="-3797" r="-367" b="-485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CEF7063-7FBB-432F-85F9-AD2478CB6061}"/>
              </a:ext>
            </a:extLst>
          </p:cNvPr>
          <p:cNvSpPr txBox="1"/>
          <p:nvPr/>
        </p:nvSpPr>
        <p:spPr>
          <a:xfrm>
            <a:off x="395536" y="3356992"/>
            <a:ext cx="5109091" cy="584775"/>
          </a:xfrm>
          <a:prstGeom prst="rect">
            <a:avLst/>
          </a:prstGeom>
          <a:noFill/>
        </p:spPr>
        <p:txBody>
          <a:bodyPr wrap="none" rtlCol="0">
            <a:spAutoFit/>
          </a:bodyPr>
          <a:lstStyle/>
          <a:p>
            <a:r>
              <a:rPr lang="ja-JP" altLang="en-US" sz="3200"/>
              <a:t>単純サンプリングの手続き</a:t>
            </a:r>
            <a:endParaRPr kumimoji="1" lang="ja-JP" altLang="en-US" sz="32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4A52E73-492F-43CC-954E-D52F5B87AA79}"/>
                  </a:ext>
                </a:extLst>
              </p:cNvPr>
              <p:cNvSpPr txBox="1"/>
              <p:nvPr/>
            </p:nvSpPr>
            <p:spPr>
              <a:xfrm>
                <a:off x="611560" y="5157192"/>
                <a:ext cx="7757701" cy="1340110"/>
              </a:xfrm>
              <a:prstGeom prst="rect">
                <a:avLst/>
              </a:prstGeom>
              <a:noFill/>
            </p:spPr>
            <p:txBody>
              <a:bodyPr wrap="none" rtlCol="0">
                <a:spAutoFit/>
              </a:bodyPr>
              <a:lstStyle/>
              <a:p>
                <a:pPr marL="342900" indent="-342900">
                  <a:buFont typeface="+mj-lt"/>
                  <a:buAutoNum type="arabicPeriod"/>
                </a:pPr>
                <a:r>
                  <a:rPr kumimoji="1" lang="ja-JP" altLang="en-US" sz="2000" dirty="0"/>
                  <a:t>状態候補</a:t>
                </a:r>
                <a14:m>
                  <m:oMath xmlns:m="http://schemas.openxmlformats.org/officeDocument/2006/math">
                    <m:sSub>
                      <m:sSubPr>
                        <m:ctrlPr>
                          <a:rPr kumimoji="1" lang="en-US" altLang="ja-JP" sz="2000" b="0" i="1" dirty="0"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dirty="0" smtClean="0">
                            <a:latin typeface="Cambria Math" panose="02040503050406030204" pitchFamily="18" charset="0"/>
                          </a:rPr>
                          <m:t>𝑖</m:t>
                        </m:r>
                      </m:sub>
                    </m:sSub>
                  </m:oMath>
                </a14:m>
                <a:r>
                  <a:rPr kumimoji="1" lang="ja-JP" altLang="en-US" sz="2000" dirty="0"/>
                  <a:t>を無作為に</a:t>
                </a:r>
                <a:r>
                  <a:rPr kumimoji="1" lang="en-US" altLang="ja-JP" sz="2000" dirty="0"/>
                  <a:t>(</a:t>
                </a:r>
                <a:r>
                  <a:rPr lang="ja-JP" altLang="en-US" sz="2000" dirty="0"/>
                  <a:t>重みに無関係に一様に</a:t>
                </a:r>
                <a:r>
                  <a:rPr lang="en-US" altLang="ja-JP" sz="2000" dirty="0"/>
                  <a:t>)</a:t>
                </a:r>
                <a:r>
                  <a:rPr lang="ja-JP" altLang="en-US" sz="2000" dirty="0"/>
                  <a:t>多数</a:t>
                </a:r>
                <a:r>
                  <a:rPr kumimoji="1" lang="ja-JP" altLang="en-US" sz="2000" dirty="0"/>
                  <a:t>生成</a:t>
                </a:r>
                <a:endParaRPr kumimoji="1" lang="en-US" altLang="ja-JP" sz="2000" dirty="0"/>
              </a:p>
              <a:p>
                <a:pPr marL="342900" indent="-342900">
                  <a:buFont typeface="+mj-lt"/>
                  <a:buAutoNum type="arabicPeriod"/>
                </a:pPr>
                <a:r>
                  <a:rPr kumimoji="1" lang="ja-JP" altLang="en-US" sz="2000" dirty="0"/>
                  <a:t>出現した値に対応する重み</a:t>
                </a:r>
                <a14:m>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a14:m>
                <a:r>
                  <a:rPr kumimoji="1" lang="ja-JP" altLang="en-US" sz="2000" dirty="0"/>
                  <a:t>をかけて和をとる</a:t>
                </a:r>
                <a:r>
                  <a:rPr kumimoji="1" lang="en-US" altLang="ja-JP" sz="2000" dirty="0"/>
                  <a:t>(</a:t>
                </a:r>
                <a:r>
                  <a:rPr kumimoji="1" lang="ja-JP" altLang="en-US" sz="2000" dirty="0"/>
                  <a:t>分子の推定</a:t>
                </a:r>
                <a:r>
                  <a:rPr kumimoji="1" lang="en-US" altLang="ja-JP" sz="2000" dirty="0"/>
                  <a:t>)</a:t>
                </a:r>
              </a:p>
              <a:p>
                <a:pPr marL="342900" indent="-342900">
                  <a:buFont typeface="+mj-lt"/>
                  <a:buAutoNum type="arabicPeriod"/>
                </a:pPr>
                <a:r>
                  <a:rPr kumimoji="1" lang="ja-JP" altLang="en-US" sz="2000" dirty="0"/>
                  <a:t>出現した値に対応する重みの和をとる</a:t>
                </a:r>
                <a:r>
                  <a:rPr kumimoji="1" lang="en-US" altLang="ja-JP" sz="2000" dirty="0"/>
                  <a:t>(</a:t>
                </a:r>
                <a:r>
                  <a:rPr kumimoji="1" lang="ja-JP" altLang="en-US" sz="2000" dirty="0"/>
                  <a:t>分母の推定</a:t>
                </a:r>
                <a:r>
                  <a:rPr kumimoji="1" lang="en-US" altLang="ja-JP" sz="2000" dirty="0"/>
                  <a:t>)</a:t>
                </a:r>
              </a:p>
              <a:p>
                <a:pPr marL="342900" indent="-342900">
                  <a:buFont typeface="+mj-lt"/>
                  <a:buAutoNum type="arabicPeriod"/>
                </a:pPr>
                <a:r>
                  <a:rPr lang="ja-JP" altLang="en-US" sz="2000" dirty="0"/>
                  <a:t>十分な和がとれたら、それらの比をとる</a:t>
                </a:r>
                <a:r>
                  <a:rPr lang="en-US" altLang="ja-JP" sz="2000" dirty="0"/>
                  <a:t>(</a:t>
                </a:r>
                <a:r>
                  <a:rPr lang="ja-JP" altLang="en-US" sz="2000" dirty="0"/>
                  <a:t>期待値の推定</a:t>
                </a:r>
                <a:r>
                  <a:rPr lang="en-US" altLang="ja-JP" sz="2000" dirty="0"/>
                  <a:t>)</a:t>
                </a:r>
                <a:endParaRPr kumimoji="1" lang="ja-JP" altLang="en-US" sz="2000" dirty="0"/>
              </a:p>
            </p:txBody>
          </p:sp>
        </mc:Choice>
        <mc:Fallback xmlns="">
          <p:sp>
            <p:nvSpPr>
              <p:cNvPr id="6" name="テキスト ボックス 5">
                <a:extLst>
                  <a:ext uri="{FF2B5EF4-FFF2-40B4-BE49-F238E27FC236}">
                    <a16:creationId xmlns:a16="http://schemas.microsoft.com/office/drawing/2014/main" id="{04A52E73-492F-43CC-954E-D52F5B87AA79}"/>
                  </a:ext>
                </a:extLst>
              </p:cNvPr>
              <p:cNvSpPr txBox="1">
                <a:spLocks noRot="1" noChangeAspect="1" noMove="1" noResize="1" noEditPoints="1" noAdjustHandles="1" noChangeArrowheads="1" noChangeShapeType="1" noTextEdit="1"/>
              </p:cNvSpPr>
              <p:nvPr/>
            </p:nvSpPr>
            <p:spPr>
              <a:xfrm>
                <a:off x="611560" y="5157192"/>
                <a:ext cx="7757701" cy="1340110"/>
              </a:xfrm>
              <a:prstGeom prst="rect">
                <a:avLst/>
              </a:prstGeom>
              <a:blipFill>
                <a:blip r:embed="rId3"/>
                <a:stretch>
                  <a:fillRect l="-707" t="-3182" r="-79" b="-7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BB18CEE-6554-4130-8A1A-C21725DAF301}"/>
                  </a:ext>
                </a:extLst>
              </p:cNvPr>
              <p:cNvSpPr txBox="1"/>
              <p:nvPr/>
            </p:nvSpPr>
            <p:spPr>
              <a:xfrm>
                <a:off x="2627784" y="4077072"/>
                <a:ext cx="3644908" cy="886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r>
                                <a:rPr lang="en-US" altLang="ja-JP" sz="2400" i="1">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EBB18CEE-6554-4130-8A1A-C21725DAF301}"/>
                  </a:ext>
                </a:extLst>
              </p:cNvPr>
              <p:cNvSpPr txBox="1">
                <a:spLocks noRot="1" noChangeAspect="1" noMove="1" noResize="1" noEditPoints="1" noAdjustHandles="1" noChangeArrowheads="1" noChangeShapeType="1" noTextEdit="1"/>
              </p:cNvSpPr>
              <p:nvPr/>
            </p:nvSpPr>
            <p:spPr>
              <a:xfrm>
                <a:off x="2627784" y="4077072"/>
                <a:ext cx="3644908" cy="88671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142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D0B90A-E291-4BD2-89F5-9E693E0F6831}"/>
              </a:ext>
            </a:extLst>
          </p:cNvPr>
          <p:cNvSpPr>
            <a:spLocks noGrp="1"/>
          </p:cNvSpPr>
          <p:nvPr>
            <p:ph type="body" sz="quarter" idx="10"/>
          </p:nvPr>
        </p:nvSpPr>
        <p:spPr/>
        <p:txBody>
          <a:bodyPr/>
          <a:lstStyle/>
          <a:p>
            <a:r>
              <a:rPr kumimoji="1" lang="ja-JP" altLang="en-US" dirty="0"/>
              <a:t>マルコフ連鎖モンテカルロ法</a:t>
            </a:r>
          </a:p>
        </p:txBody>
      </p:sp>
      <p:sp>
        <p:nvSpPr>
          <p:cNvPr id="4" name="テキスト ボックス 3">
            <a:extLst>
              <a:ext uri="{FF2B5EF4-FFF2-40B4-BE49-F238E27FC236}">
                <a16:creationId xmlns:a16="http://schemas.microsoft.com/office/drawing/2014/main" id="{E9C81E2C-E94E-4C4D-81F5-F0482779787B}"/>
              </a:ext>
            </a:extLst>
          </p:cNvPr>
          <p:cNvSpPr txBox="1"/>
          <p:nvPr/>
        </p:nvSpPr>
        <p:spPr>
          <a:xfrm>
            <a:off x="251520" y="1196752"/>
            <a:ext cx="7223452" cy="523220"/>
          </a:xfrm>
          <a:prstGeom prst="rect">
            <a:avLst/>
          </a:prstGeom>
          <a:noFill/>
        </p:spPr>
        <p:txBody>
          <a:bodyPr wrap="none" rtlCol="0">
            <a:spAutoFit/>
          </a:bodyPr>
          <a:lstStyle/>
          <a:p>
            <a:r>
              <a:rPr kumimoji="1" lang="en-US" altLang="ja-JP" sz="2800" dirty="0">
                <a:solidFill>
                  <a:srgbClr val="011893"/>
                </a:solidFill>
              </a:rPr>
              <a:t>Markov Chain Monte Carlo (MCMC) method</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EDB96D0E-974D-4294-9AC8-3D226C0ECA8F}"/>
              </a:ext>
            </a:extLst>
          </p:cNvPr>
          <p:cNvSpPr txBox="1"/>
          <p:nvPr/>
        </p:nvSpPr>
        <p:spPr>
          <a:xfrm>
            <a:off x="611560" y="1772816"/>
            <a:ext cx="8064896"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非常に効率が良い</a:t>
            </a:r>
            <a:endParaRPr lang="en-US" altLang="ja-JP" sz="2400" dirty="0"/>
          </a:p>
          <a:p>
            <a:pPr marL="342900" indent="-342900">
              <a:buFont typeface="Arial" panose="020B0604020202020204" pitchFamily="34" charset="0"/>
              <a:buChar char="•"/>
            </a:pPr>
            <a:r>
              <a:rPr lang="ja-JP" altLang="en-US" sz="2400" dirty="0"/>
              <a:t>バイアスがない</a:t>
            </a:r>
            <a:endParaRPr lang="en-US" altLang="ja-JP" sz="2400" dirty="0"/>
          </a:p>
          <a:p>
            <a:pPr marL="342900" indent="-342900">
              <a:buFont typeface="Arial" panose="020B0604020202020204" pitchFamily="34" charset="0"/>
              <a:buChar char="•"/>
            </a:pPr>
            <a:r>
              <a:rPr lang="ja-JP" altLang="en-US" sz="2400" dirty="0"/>
              <a:t>数値計算における「モンテカルロ法」といえばこれ</a:t>
            </a:r>
            <a:endParaRPr lang="en-US" altLang="ja-JP" sz="2400" dirty="0"/>
          </a:p>
          <a:p>
            <a:pPr marL="342900" indent="-342900">
              <a:buFont typeface="Arial" panose="020B0604020202020204" pitchFamily="34" charset="0"/>
              <a:buChar char="•"/>
            </a:pPr>
            <a:r>
              <a:rPr kumimoji="1" lang="ja-JP" altLang="en-US" sz="2400" dirty="0"/>
              <a:t>コードは簡単だが、原理の理解は難しい</a:t>
            </a:r>
            <a:r>
              <a:rPr kumimoji="1" lang="en-US" altLang="ja-JP" sz="2400" dirty="0"/>
              <a:t>(※</a:t>
            </a:r>
            <a:r>
              <a:rPr kumimoji="1" lang="ja-JP" altLang="en-US" sz="2400" dirty="0"/>
              <a:t>個人の感想</a:t>
            </a:r>
            <a:r>
              <a:rPr kumimoji="1" lang="en-US" altLang="ja-JP" sz="2400" dirty="0"/>
              <a:t>)</a:t>
            </a:r>
            <a:endParaRPr kumimoji="1" lang="ja-JP" altLang="en-US" sz="2400" dirty="0"/>
          </a:p>
        </p:txBody>
      </p:sp>
      <p:sp>
        <p:nvSpPr>
          <p:cNvPr id="7" name="テキスト ボックス 6">
            <a:extLst>
              <a:ext uri="{FF2B5EF4-FFF2-40B4-BE49-F238E27FC236}">
                <a16:creationId xmlns:a16="http://schemas.microsoft.com/office/drawing/2014/main" id="{8A0473D5-E4FA-4E79-BD95-709964044B15}"/>
              </a:ext>
            </a:extLst>
          </p:cNvPr>
          <p:cNvSpPr txBox="1"/>
          <p:nvPr/>
        </p:nvSpPr>
        <p:spPr>
          <a:xfrm>
            <a:off x="755576" y="4077072"/>
            <a:ext cx="6070893" cy="1569660"/>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マルコフ連鎖モンテカルロ法とは何か？</a:t>
            </a:r>
            <a:endParaRPr lang="en-US" altLang="ja-JP" sz="2400" dirty="0"/>
          </a:p>
          <a:p>
            <a:pPr marL="342900" indent="-342900">
              <a:buFont typeface="Arial" panose="020B0604020202020204" pitchFamily="34" charset="0"/>
              <a:buChar char="•"/>
            </a:pPr>
            <a:r>
              <a:rPr lang="ja-JP" altLang="en-US" sz="2400" dirty="0"/>
              <a:t>なぜマルコフ連鎖が必要なのか？</a:t>
            </a:r>
            <a:endParaRPr lang="en-US" altLang="ja-JP" sz="2400" dirty="0"/>
          </a:p>
          <a:p>
            <a:pPr marL="342900" indent="-342900">
              <a:buFont typeface="Arial" panose="020B0604020202020204" pitchFamily="34" charset="0"/>
              <a:buChar char="•"/>
            </a:pPr>
            <a:r>
              <a:rPr kumimoji="1" lang="ja-JP" altLang="en-US" sz="2400" dirty="0"/>
              <a:t>詳細釣り合い条件とは何か？</a:t>
            </a:r>
            <a:endParaRPr kumimoji="1" lang="en-US" altLang="ja-JP" sz="2400" dirty="0"/>
          </a:p>
          <a:p>
            <a:pPr marL="342900" indent="-342900">
              <a:buFont typeface="Arial" panose="020B0604020202020204" pitchFamily="34" charset="0"/>
              <a:buChar char="•"/>
            </a:pPr>
            <a:r>
              <a:rPr lang="ja-JP" altLang="en-US" sz="2400" dirty="0"/>
              <a:t>そもそも何を計算しているのか？</a:t>
            </a:r>
            <a:endParaRPr kumimoji="1" lang="ja-JP" altLang="en-US" sz="2400" dirty="0"/>
          </a:p>
        </p:txBody>
      </p:sp>
      <p:sp>
        <p:nvSpPr>
          <p:cNvPr id="8" name="テキスト ボックス 7">
            <a:extLst>
              <a:ext uri="{FF2B5EF4-FFF2-40B4-BE49-F238E27FC236}">
                <a16:creationId xmlns:a16="http://schemas.microsoft.com/office/drawing/2014/main" id="{62B5AC49-D434-49E4-B36A-D45B48D0776B}"/>
              </a:ext>
            </a:extLst>
          </p:cNvPr>
          <p:cNvSpPr txBox="1"/>
          <p:nvPr/>
        </p:nvSpPr>
        <p:spPr>
          <a:xfrm>
            <a:off x="323528" y="3501008"/>
            <a:ext cx="1261884" cy="523220"/>
          </a:xfrm>
          <a:prstGeom prst="rect">
            <a:avLst/>
          </a:prstGeom>
          <a:noFill/>
        </p:spPr>
        <p:txBody>
          <a:bodyPr wrap="none" rtlCol="0">
            <a:spAutoFit/>
          </a:bodyPr>
          <a:lstStyle/>
          <a:p>
            <a:r>
              <a:rPr kumimoji="1" lang="ja-JP" altLang="en-US" sz="2800" dirty="0">
                <a:solidFill>
                  <a:srgbClr val="011893"/>
                </a:solidFill>
              </a:rPr>
              <a:t>疑問点</a:t>
            </a:r>
          </a:p>
        </p:txBody>
      </p:sp>
      <p:sp>
        <p:nvSpPr>
          <p:cNvPr id="9" name="テキスト ボックス 8">
            <a:extLst>
              <a:ext uri="{FF2B5EF4-FFF2-40B4-BE49-F238E27FC236}">
                <a16:creationId xmlns:a16="http://schemas.microsoft.com/office/drawing/2014/main" id="{A163F9AD-65F7-46F3-B328-BB32DD172B14}"/>
              </a:ext>
            </a:extLst>
          </p:cNvPr>
          <p:cNvSpPr txBox="1"/>
          <p:nvPr/>
        </p:nvSpPr>
        <p:spPr>
          <a:xfrm>
            <a:off x="2771800" y="6021288"/>
            <a:ext cx="4493538" cy="461665"/>
          </a:xfrm>
          <a:prstGeom prst="rect">
            <a:avLst/>
          </a:prstGeom>
          <a:noFill/>
        </p:spPr>
        <p:txBody>
          <a:bodyPr wrap="none" rtlCol="0">
            <a:spAutoFit/>
          </a:bodyPr>
          <a:lstStyle/>
          <a:p>
            <a:r>
              <a:rPr lang="ja-JP" altLang="en-US" sz="2400" dirty="0"/>
              <a:t>これらの疑問への回答を試みる</a:t>
            </a:r>
            <a:endParaRPr kumimoji="1" lang="ja-JP" altLang="en-US" sz="2400" dirty="0"/>
          </a:p>
        </p:txBody>
      </p:sp>
    </p:spTree>
    <p:extLst>
      <p:ext uri="{BB962C8B-B14F-4D97-AF65-F5344CB8AC3E}">
        <p14:creationId xmlns:p14="http://schemas.microsoft.com/office/powerpoint/2010/main" val="2902731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A8494-BFB8-41E5-9359-A58C20CE6B71}"/>
              </a:ext>
            </a:extLst>
          </p:cNvPr>
          <p:cNvSpPr>
            <a:spLocks noGrp="1"/>
          </p:cNvSpPr>
          <p:nvPr>
            <p:ph type="body" sz="quarter" idx="10"/>
          </p:nvPr>
        </p:nvSpPr>
        <p:spPr/>
        <p:txBody>
          <a:bodyPr/>
          <a:lstStyle/>
          <a:p>
            <a:r>
              <a:rPr kumimoji="1" lang="ja-JP" altLang="en-US" dirty="0"/>
              <a:t>気液相転移</a:t>
            </a:r>
          </a:p>
        </p:txBody>
      </p:sp>
      <p:sp>
        <p:nvSpPr>
          <p:cNvPr id="3" name="正方形/長方形 2">
            <a:extLst>
              <a:ext uri="{FF2B5EF4-FFF2-40B4-BE49-F238E27FC236}">
                <a16:creationId xmlns:a16="http://schemas.microsoft.com/office/drawing/2014/main" id="{DCEDB0AC-F172-44BB-ADFD-2307E98871E9}"/>
              </a:ext>
            </a:extLst>
          </p:cNvPr>
          <p:cNvSpPr/>
          <p:nvPr/>
        </p:nvSpPr>
        <p:spPr>
          <a:xfrm>
            <a:off x="3131840" y="198884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EC0B0DB4-6845-474E-AFCF-92D778D2ED4A}"/>
              </a:ext>
            </a:extLst>
          </p:cNvPr>
          <p:cNvSpPr/>
          <p:nvPr/>
        </p:nvSpPr>
        <p:spPr>
          <a:xfrm>
            <a:off x="3419872" y="206084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A2A6CE5-9E1D-409F-9297-D67861571A7E}"/>
              </a:ext>
            </a:extLst>
          </p:cNvPr>
          <p:cNvSpPr/>
          <p:nvPr/>
        </p:nvSpPr>
        <p:spPr>
          <a:xfrm>
            <a:off x="3851920" y="213285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376682A-6427-41A7-A515-E7A73C1CC46F}"/>
              </a:ext>
            </a:extLst>
          </p:cNvPr>
          <p:cNvSpPr/>
          <p:nvPr/>
        </p:nvSpPr>
        <p:spPr>
          <a:xfrm>
            <a:off x="3491880" y="256490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5655B9CD-D328-4527-81D2-D16B617CCBA4}"/>
              </a:ext>
            </a:extLst>
          </p:cNvPr>
          <p:cNvSpPr/>
          <p:nvPr/>
        </p:nvSpPr>
        <p:spPr>
          <a:xfrm>
            <a:off x="4067944" y="256490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E56F16F-04CF-4859-B1DD-D4D5902830DF}"/>
              </a:ext>
            </a:extLst>
          </p:cNvPr>
          <p:cNvSpPr/>
          <p:nvPr/>
        </p:nvSpPr>
        <p:spPr>
          <a:xfrm>
            <a:off x="4644008" y="227687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EF33314-57C3-45CF-8627-42909DD9FB6A}"/>
              </a:ext>
            </a:extLst>
          </p:cNvPr>
          <p:cNvSpPr/>
          <p:nvPr/>
        </p:nvSpPr>
        <p:spPr>
          <a:xfrm>
            <a:off x="4860032" y="28529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55F838-5D06-4307-8514-D59B8934B935}"/>
              </a:ext>
            </a:extLst>
          </p:cNvPr>
          <p:cNvSpPr/>
          <p:nvPr/>
        </p:nvSpPr>
        <p:spPr>
          <a:xfrm>
            <a:off x="5508104" y="23488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9EE9B73-8C3D-4536-9867-9FD7D94F38C2}"/>
              </a:ext>
            </a:extLst>
          </p:cNvPr>
          <p:cNvSpPr/>
          <p:nvPr/>
        </p:nvSpPr>
        <p:spPr>
          <a:xfrm>
            <a:off x="5436096" y="28529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730AA90-2E0B-4608-9640-E8EAC56AB3E4}"/>
              </a:ext>
            </a:extLst>
          </p:cNvPr>
          <p:cNvSpPr/>
          <p:nvPr/>
        </p:nvSpPr>
        <p:spPr>
          <a:xfrm>
            <a:off x="3995936" y="299695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F7B5F70-A329-446A-B07A-5B67736B2EA3}"/>
              </a:ext>
            </a:extLst>
          </p:cNvPr>
          <p:cNvSpPr/>
          <p:nvPr/>
        </p:nvSpPr>
        <p:spPr>
          <a:xfrm>
            <a:off x="5076056" y="213285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A82ACF5-3371-4B67-A8C8-18543C05AA41}"/>
              </a:ext>
            </a:extLst>
          </p:cNvPr>
          <p:cNvSpPr txBox="1"/>
          <p:nvPr/>
        </p:nvSpPr>
        <p:spPr>
          <a:xfrm>
            <a:off x="1763688" y="1196752"/>
            <a:ext cx="6032421" cy="461665"/>
          </a:xfrm>
          <a:prstGeom prst="rect">
            <a:avLst/>
          </a:prstGeom>
          <a:noFill/>
        </p:spPr>
        <p:txBody>
          <a:bodyPr wrap="none" rtlCol="0">
            <a:spAutoFit/>
          </a:bodyPr>
          <a:lstStyle/>
          <a:p>
            <a:r>
              <a:rPr kumimoji="1" lang="ja-JP" altLang="en-US" sz="2400" dirty="0"/>
              <a:t>箱の中に原子を入れてしばらく放っておく</a:t>
            </a:r>
          </a:p>
        </p:txBody>
      </p:sp>
      <p:sp>
        <p:nvSpPr>
          <p:cNvPr id="15" name="正方形/長方形 14">
            <a:extLst>
              <a:ext uri="{FF2B5EF4-FFF2-40B4-BE49-F238E27FC236}">
                <a16:creationId xmlns:a16="http://schemas.microsoft.com/office/drawing/2014/main" id="{C5B38EB1-B0A8-41CC-95FD-6CEC07BAA2B7}"/>
              </a:ext>
            </a:extLst>
          </p:cNvPr>
          <p:cNvSpPr/>
          <p:nvPr/>
        </p:nvSpPr>
        <p:spPr>
          <a:xfrm>
            <a:off x="971600" y="414908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22C01D4-72DA-468D-9F6D-105732666838}"/>
              </a:ext>
            </a:extLst>
          </p:cNvPr>
          <p:cNvSpPr/>
          <p:nvPr/>
        </p:nvSpPr>
        <p:spPr>
          <a:xfrm>
            <a:off x="1043608"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C05960D-B95B-4938-8155-142A53838D6A}"/>
              </a:ext>
            </a:extLst>
          </p:cNvPr>
          <p:cNvSpPr/>
          <p:nvPr/>
        </p:nvSpPr>
        <p:spPr>
          <a:xfrm>
            <a:off x="1403648"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531AFF0D-28FF-42E8-A40C-8781DA6E1EC4}"/>
              </a:ext>
            </a:extLst>
          </p:cNvPr>
          <p:cNvSpPr/>
          <p:nvPr/>
        </p:nvSpPr>
        <p:spPr>
          <a:xfrm>
            <a:off x="1043608"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E148AB5-B82A-47E9-8885-E5D5AEFCD51B}"/>
              </a:ext>
            </a:extLst>
          </p:cNvPr>
          <p:cNvSpPr/>
          <p:nvPr/>
        </p:nvSpPr>
        <p:spPr>
          <a:xfrm>
            <a:off x="1403648"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9D9C31B-E949-4520-9B2D-9DA749985054}"/>
              </a:ext>
            </a:extLst>
          </p:cNvPr>
          <p:cNvSpPr/>
          <p:nvPr/>
        </p:nvSpPr>
        <p:spPr>
          <a:xfrm>
            <a:off x="1907704"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A73EEB-A3D1-4227-8647-A2ED632FEF10}"/>
              </a:ext>
            </a:extLst>
          </p:cNvPr>
          <p:cNvSpPr/>
          <p:nvPr/>
        </p:nvSpPr>
        <p:spPr>
          <a:xfrm>
            <a:off x="1763688" y="515719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A6A72A2-2DCA-4E3C-99C2-73E86DD48101}"/>
              </a:ext>
            </a:extLst>
          </p:cNvPr>
          <p:cNvSpPr/>
          <p:nvPr/>
        </p:nvSpPr>
        <p:spPr>
          <a:xfrm>
            <a:off x="1979712"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869BA15-4898-4401-85B9-98290F93BCDB}"/>
              </a:ext>
            </a:extLst>
          </p:cNvPr>
          <p:cNvSpPr/>
          <p:nvPr/>
        </p:nvSpPr>
        <p:spPr>
          <a:xfrm>
            <a:off x="2123728"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C21E926-D628-436E-B13B-A18FE35F80D1}"/>
              </a:ext>
            </a:extLst>
          </p:cNvPr>
          <p:cNvSpPr/>
          <p:nvPr/>
        </p:nvSpPr>
        <p:spPr>
          <a:xfrm>
            <a:off x="1043608" y="515719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846E9C2-AD06-4C86-81F6-BD71624ABBC4}"/>
              </a:ext>
            </a:extLst>
          </p:cNvPr>
          <p:cNvSpPr/>
          <p:nvPr/>
        </p:nvSpPr>
        <p:spPr>
          <a:xfrm>
            <a:off x="1547664" y="45811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DD50734-BD1A-4DFB-B99E-AB00048427E5}"/>
              </a:ext>
            </a:extLst>
          </p:cNvPr>
          <p:cNvSpPr/>
          <p:nvPr/>
        </p:nvSpPr>
        <p:spPr>
          <a:xfrm>
            <a:off x="5292080" y="414908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8F50D-83D4-4F06-B738-1282F67560FA}"/>
              </a:ext>
            </a:extLst>
          </p:cNvPr>
          <p:cNvSpPr/>
          <p:nvPr/>
        </p:nvSpPr>
        <p:spPr>
          <a:xfrm>
            <a:off x="5580112"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5F5FCC1-9586-475B-9E1A-138561DA2010}"/>
              </a:ext>
            </a:extLst>
          </p:cNvPr>
          <p:cNvSpPr/>
          <p:nvPr/>
        </p:nvSpPr>
        <p:spPr>
          <a:xfrm>
            <a:off x="6084168"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6DB10333-84D7-4D76-9EF1-AA8568B896A9}"/>
              </a:ext>
            </a:extLst>
          </p:cNvPr>
          <p:cNvSpPr/>
          <p:nvPr/>
        </p:nvSpPr>
        <p:spPr>
          <a:xfrm>
            <a:off x="5508104"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295B4696-A6E3-4FC2-8F76-22C7B2A45412}"/>
              </a:ext>
            </a:extLst>
          </p:cNvPr>
          <p:cNvSpPr/>
          <p:nvPr/>
        </p:nvSpPr>
        <p:spPr>
          <a:xfrm>
            <a:off x="6300192"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67BB253-F4ED-4950-BB28-8B92F044F2C5}"/>
              </a:ext>
            </a:extLst>
          </p:cNvPr>
          <p:cNvSpPr/>
          <p:nvPr/>
        </p:nvSpPr>
        <p:spPr>
          <a:xfrm>
            <a:off x="6660232"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5F6324C-D8DF-4044-A2D6-3B617C8F6B48}"/>
              </a:ext>
            </a:extLst>
          </p:cNvPr>
          <p:cNvSpPr/>
          <p:nvPr/>
        </p:nvSpPr>
        <p:spPr>
          <a:xfrm>
            <a:off x="7020272"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5BF0978-B464-40A1-A2F0-EB6A9A3D479E}"/>
              </a:ext>
            </a:extLst>
          </p:cNvPr>
          <p:cNvSpPr/>
          <p:nvPr/>
        </p:nvSpPr>
        <p:spPr>
          <a:xfrm>
            <a:off x="7308304"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54E0310-59E9-4E4D-B785-4B00D04702B2}"/>
              </a:ext>
            </a:extLst>
          </p:cNvPr>
          <p:cNvSpPr/>
          <p:nvPr/>
        </p:nvSpPr>
        <p:spPr>
          <a:xfrm>
            <a:off x="7596336"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65C7B55-6EB9-41A9-821A-2631880375B5}"/>
              </a:ext>
            </a:extLst>
          </p:cNvPr>
          <p:cNvSpPr/>
          <p:nvPr/>
        </p:nvSpPr>
        <p:spPr>
          <a:xfrm>
            <a:off x="6372200"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28ACA81-074F-4782-AE20-A9E7C12B7C58}"/>
              </a:ext>
            </a:extLst>
          </p:cNvPr>
          <p:cNvSpPr/>
          <p:nvPr/>
        </p:nvSpPr>
        <p:spPr>
          <a:xfrm>
            <a:off x="7020272"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下 36">
            <a:extLst>
              <a:ext uri="{FF2B5EF4-FFF2-40B4-BE49-F238E27FC236}">
                <a16:creationId xmlns:a16="http://schemas.microsoft.com/office/drawing/2014/main" id="{DDADA633-A7AC-4EC5-B12C-75EA19E2ED94}"/>
              </a:ext>
            </a:extLst>
          </p:cNvPr>
          <p:cNvSpPr/>
          <p:nvPr/>
        </p:nvSpPr>
        <p:spPr>
          <a:xfrm rot="2700000">
            <a:off x="2605403" y="3496699"/>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下 37">
            <a:extLst>
              <a:ext uri="{FF2B5EF4-FFF2-40B4-BE49-F238E27FC236}">
                <a16:creationId xmlns:a16="http://schemas.microsoft.com/office/drawing/2014/main" id="{D471ED59-B94E-452F-96DA-318950040CCA}"/>
              </a:ext>
            </a:extLst>
          </p:cNvPr>
          <p:cNvSpPr/>
          <p:nvPr/>
        </p:nvSpPr>
        <p:spPr>
          <a:xfrm rot="18900000">
            <a:off x="6205802" y="3496700"/>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A4CFBBE7-B4AE-4FFD-A3F4-644E22443740}"/>
              </a:ext>
            </a:extLst>
          </p:cNvPr>
          <p:cNvSpPr txBox="1"/>
          <p:nvPr/>
        </p:nvSpPr>
        <p:spPr>
          <a:xfrm>
            <a:off x="539552" y="3356992"/>
            <a:ext cx="1954381" cy="646331"/>
          </a:xfrm>
          <a:prstGeom prst="rect">
            <a:avLst/>
          </a:prstGeom>
          <a:noFill/>
        </p:spPr>
        <p:txBody>
          <a:bodyPr wrap="none" rtlCol="0">
            <a:spAutoFit/>
          </a:bodyPr>
          <a:lstStyle/>
          <a:p>
            <a:r>
              <a:rPr lang="ja-JP" altLang="en-US" dirty="0"/>
              <a:t>低温なら偏る</a:t>
            </a:r>
            <a:endParaRPr lang="en-US" altLang="ja-JP" dirty="0"/>
          </a:p>
          <a:p>
            <a:r>
              <a:rPr lang="en-US" altLang="ja-JP" dirty="0"/>
              <a:t>(</a:t>
            </a:r>
            <a:r>
              <a:rPr lang="ja-JP" altLang="en-US" dirty="0"/>
              <a:t>エネルギー重視</a:t>
            </a:r>
            <a:r>
              <a:rPr lang="en-US" altLang="ja-JP" dirty="0"/>
              <a:t>)</a:t>
            </a:r>
          </a:p>
        </p:txBody>
      </p:sp>
      <p:sp>
        <p:nvSpPr>
          <p:cNvPr id="40" name="テキスト ボックス 39">
            <a:extLst>
              <a:ext uri="{FF2B5EF4-FFF2-40B4-BE49-F238E27FC236}">
                <a16:creationId xmlns:a16="http://schemas.microsoft.com/office/drawing/2014/main" id="{69FDD2E7-362E-4F79-A23E-CFCDE355A5FE}"/>
              </a:ext>
            </a:extLst>
          </p:cNvPr>
          <p:cNvSpPr txBox="1"/>
          <p:nvPr/>
        </p:nvSpPr>
        <p:spPr>
          <a:xfrm>
            <a:off x="6732240" y="3356992"/>
            <a:ext cx="2185214" cy="646331"/>
          </a:xfrm>
          <a:prstGeom prst="rect">
            <a:avLst/>
          </a:prstGeom>
          <a:noFill/>
        </p:spPr>
        <p:txBody>
          <a:bodyPr wrap="none" rtlCol="0">
            <a:spAutoFit/>
          </a:bodyPr>
          <a:lstStyle/>
          <a:p>
            <a:r>
              <a:rPr lang="ja-JP" altLang="en-US" dirty="0"/>
              <a:t>高温ならばらける</a:t>
            </a:r>
            <a:endParaRPr lang="en-US" altLang="ja-JP" dirty="0"/>
          </a:p>
          <a:p>
            <a:r>
              <a:rPr lang="en-US" altLang="ja-JP" dirty="0"/>
              <a:t>(</a:t>
            </a:r>
            <a:r>
              <a:rPr lang="ja-JP" altLang="en-US" dirty="0"/>
              <a:t>エントロピー重視</a:t>
            </a:r>
            <a:r>
              <a:rPr lang="en-US" altLang="ja-JP" dirty="0"/>
              <a:t>)</a:t>
            </a:r>
          </a:p>
        </p:txBody>
      </p:sp>
      <p:sp>
        <p:nvSpPr>
          <p:cNvPr id="41" name="テキスト ボックス 40">
            <a:extLst>
              <a:ext uri="{FF2B5EF4-FFF2-40B4-BE49-F238E27FC236}">
                <a16:creationId xmlns:a16="http://schemas.microsoft.com/office/drawing/2014/main" id="{D4B55997-2D04-486C-B0DB-6FD643261B9C}"/>
              </a:ext>
            </a:extLst>
          </p:cNvPr>
          <p:cNvSpPr txBox="1"/>
          <p:nvPr/>
        </p:nvSpPr>
        <p:spPr>
          <a:xfrm>
            <a:off x="2123728" y="5949280"/>
            <a:ext cx="5519460" cy="584775"/>
          </a:xfrm>
          <a:prstGeom prst="rect">
            <a:avLst/>
          </a:prstGeom>
          <a:noFill/>
        </p:spPr>
        <p:txBody>
          <a:bodyPr wrap="none" rtlCol="0">
            <a:spAutoFit/>
          </a:bodyPr>
          <a:lstStyle/>
          <a:p>
            <a:r>
              <a:rPr lang="ja-JP" altLang="en-US" sz="3200" dirty="0"/>
              <a:t>この相転移の様子を調べたい</a:t>
            </a:r>
            <a:endParaRPr kumimoji="1" lang="ja-JP" altLang="en-US" sz="3200" dirty="0"/>
          </a:p>
        </p:txBody>
      </p:sp>
    </p:spTree>
    <p:extLst>
      <p:ext uri="{BB962C8B-B14F-4D97-AF65-F5344CB8AC3E}">
        <p14:creationId xmlns:p14="http://schemas.microsoft.com/office/powerpoint/2010/main" val="150691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77E3FB5-86C0-4FF1-A218-2BC320D0F1C8}"/>
              </a:ext>
            </a:extLst>
          </p:cNvPr>
          <p:cNvSpPr>
            <a:spLocks noGrp="1"/>
          </p:cNvSpPr>
          <p:nvPr>
            <p:ph type="body" sz="quarter" idx="10"/>
          </p:nvPr>
        </p:nvSpPr>
        <p:spPr/>
        <p:txBody>
          <a:bodyPr/>
          <a:lstStyle/>
          <a:p>
            <a:r>
              <a:rPr kumimoji="1" lang="ja-JP" altLang="en-US" dirty="0"/>
              <a:t>乱数とは</a:t>
            </a:r>
          </a:p>
        </p:txBody>
      </p:sp>
      <p:sp>
        <p:nvSpPr>
          <p:cNvPr id="3" name="テキスト ボックス 2">
            <a:extLst>
              <a:ext uri="{FF2B5EF4-FFF2-40B4-BE49-F238E27FC236}">
                <a16:creationId xmlns:a16="http://schemas.microsoft.com/office/drawing/2014/main" id="{70682ACA-32B7-4A13-AF95-00FA93297F7A}"/>
              </a:ext>
            </a:extLst>
          </p:cNvPr>
          <p:cNvSpPr txBox="1"/>
          <p:nvPr/>
        </p:nvSpPr>
        <p:spPr>
          <a:xfrm>
            <a:off x="539552" y="1484784"/>
            <a:ext cx="8136904" cy="954107"/>
          </a:xfrm>
          <a:prstGeom prst="rect">
            <a:avLst/>
          </a:prstGeom>
          <a:noFill/>
        </p:spPr>
        <p:txBody>
          <a:bodyPr wrap="square" rtlCol="0">
            <a:spAutoFit/>
          </a:bodyPr>
          <a:lstStyle/>
          <a:p>
            <a:r>
              <a:rPr lang="ja-JP" altLang="en-US" sz="2800" dirty="0"/>
              <a:t>ランダムな数のこと</a:t>
            </a:r>
            <a:endParaRPr lang="en-US" altLang="ja-JP" sz="2800" dirty="0"/>
          </a:p>
          <a:p>
            <a:r>
              <a:rPr lang="ja-JP" altLang="en-US" sz="2800" dirty="0"/>
              <a:t>例えばサイコロを振った時に出る目は乱数</a:t>
            </a:r>
          </a:p>
        </p:txBody>
      </p:sp>
      <p:pic>
        <p:nvPicPr>
          <p:cNvPr id="28" name="図 27">
            <a:extLst>
              <a:ext uri="{FF2B5EF4-FFF2-40B4-BE49-F238E27FC236}">
                <a16:creationId xmlns:a16="http://schemas.microsoft.com/office/drawing/2014/main" id="{AB950C7C-478F-4DEB-A919-AF57C5ABA6F4}"/>
              </a:ext>
            </a:extLst>
          </p:cNvPr>
          <p:cNvPicPr>
            <a:picLocks noChangeAspect="1"/>
          </p:cNvPicPr>
          <p:nvPr/>
        </p:nvPicPr>
        <p:blipFill>
          <a:blip r:embed="rId2"/>
          <a:stretch>
            <a:fillRect/>
          </a:stretch>
        </p:blipFill>
        <p:spPr>
          <a:xfrm>
            <a:off x="7740352" y="1484784"/>
            <a:ext cx="1080120" cy="1080120"/>
          </a:xfrm>
          <a:prstGeom prst="rect">
            <a:avLst/>
          </a:prstGeom>
        </p:spPr>
      </p:pic>
      <p:sp>
        <p:nvSpPr>
          <p:cNvPr id="41" name="テキスト ボックス 40">
            <a:extLst>
              <a:ext uri="{FF2B5EF4-FFF2-40B4-BE49-F238E27FC236}">
                <a16:creationId xmlns:a16="http://schemas.microsoft.com/office/drawing/2014/main" id="{BE6EABC8-7F43-49C6-82F9-30D9356A9A55}"/>
              </a:ext>
            </a:extLst>
          </p:cNvPr>
          <p:cNvSpPr txBox="1"/>
          <p:nvPr/>
        </p:nvSpPr>
        <p:spPr>
          <a:xfrm>
            <a:off x="179512" y="980728"/>
            <a:ext cx="2339102" cy="523220"/>
          </a:xfrm>
          <a:prstGeom prst="rect">
            <a:avLst/>
          </a:prstGeom>
          <a:noFill/>
        </p:spPr>
        <p:txBody>
          <a:bodyPr wrap="none" rtlCol="0">
            <a:spAutoFit/>
          </a:bodyPr>
          <a:lstStyle/>
          <a:p>
            <a:r>
              <a:rPr lang="ja-JP" altLang="en-US" sz="2800" dirty="0">
                <a:solidFill>
                  <a:srgbClr val="011893"/>
                </a:solidFill>
              </a:rPr>
              <a:t>直感的な理解</a:t>
            </a:r>
            <a:endParaRPr kumimoji="1" lang="ja-JP" altLang="en-US" sz="2800" dirty="0">
              <a:solidFill>
                <a:srgbClr val="011893"/>
              </a:solidFill>
            </a:endParaRPr>
          </a:p>
        </p:txBody>
      </p:sp>
      <p:sp>
        <p:nvSpPr>
          <p:cNvPr id="42" name="テキスト ボックス 41">
            <a:extLst>
              <a:ext uri="{FF2B5EF4-FFF2-40B4-BE49-F238E27FC236}">
                <a16:creationId xmlns:a16="http://schemas.microsoft.com/office/drawing/2014/main" id="{F7D878BE-9A9E-460E-8F5D-7528DF60A656}"/>
              </a:ext>
            </a:extLst>
          </p:cNvPr>
          <p:cNvSpPr txBox="1"/>
          <p:nvPr/>
        </p:nvSpPr>
        <p:spPr>
          <a:xfrm>
            <a:off x="179512" y="3068960"/>
            <a:ext cx="2339102" cy="523220"/>
          </a:xfrm>
          <a:prstGeom prst="rect">
            <a:avLst/>
          </a:prstGeom>
          <a:noFill/>
        </p:spPr>
        <p:txBody>
          <a:bodyPr wrap="none" rtlCol="0">
            <a:spAutoFit/>
          </a:bodyPr>
          <a:lstStyle/>
          <a:p>
            <a:r>
              <a:rPr lang="ja-JP" altLang="en-US" sz="2800" dirty="0">
                <a:solidFill>
                  <a:srgbClr val="011893"/>
                </a:solidFill>
              </a:rPr>
              <a:t>真面目な定義</a:t>
            </a:r>
            <a:endParaRPr kumimoji="1" lang="ja-JP" altLang="en-US" sz="2800" dirty="0">
              <a:solidFill>
                <a:srgbClr val="011893"/>
              </a:solidFill>
            </a:endParaRP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3561F39-8A5C-4FD6-AC0C-1B227CFEB8D5}"/>
                  </a:ext>
                </a:extLst>
              </p:cNvPr>
              <p:cNvSpPr txBox="1"/>
              <p:nvPr/>
            </p:nvSpPr>
            <p:spPr>
              <a:xfrm>
                <a:off x="467544" y="3717032"/>
                <a:ext cx="8496944" cy="955711"/>
              </a:xfrm>
              <a:prstGeom prst="rect">
                <a:avLst/>
              </a:prstGeom>
              <a:noFill/>
            </p:spPr>
            <p:txBody>
              <a:bodyPr wrap="square" rtlCol="0">
                <a:spAutoFit/>
              </a:bodyPr>
              <a:lstStyle/>
              <a:p>
                <a:r>
                  <a:rPr lang="ja-JP" altLang="en-US" sz="2800" dirty="0"/>
                  <a:t>過去の数列</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𝑛</m:t>
                        </m:r>
                      </m:sub>
                    </m:sSub>
                    <m:r>
                      <a:rPr lang="ja-JP" altLang="en-US" sz="2800" i="1">
                        <a:latin typeface="Cambria Math" panose="02040503050406030204" pitchFamily="18" charset="0"/>
                      </a:rPr>
                      <m:t>から、</m:t>
                    </m:r>
                  </m:oMath>
                </a14:m>
                <a:r>
                  <a:rPr lang="ja-JP" altLang="en-US" sz="2800" dirty="0"/>
                  <a:t>次の数</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𝑛</m:t>
                        </m:r>
                        <m:r>
                          <a:rPr lang="en-US" altLang="ja-JP" sz="2800" b="0" i="1" smtClean="0">
                            <a:latin typeface="Cambria Math" panose="02040503050406030204" pitchFamily="18" charset="0"/>
                          </a:rPr>
                          <m:t>+1</m:t>
                        </m:r>
                      </m:sub>
                    </m:sSub>
                    <m:r>
                      <a:rPr lang="ja-JP" altLang="en-US" sz="2800" i="1">
                        <a:latin typeface="Cambria Math" panose="02040503050406030204" pitchFamily="18" charset="0"/>
                      </a:rPr>
                      <m:t>が</m:t>
                    </m:r>
                    <m:r>
                      <a:rPr lang="ja-JP" altLang="en-US" sz="2800" i="1" smtClean="0">
                        <a:latin typeface="Cambria Math" panose="02040503050406030204" pitchFamily="18" charset="0"/>
                      </a:rPr>
                      <m:t>予想</m:t>
                    </m:r>
                  </m:oMath>
                </a14:m>
                <a:r>
                  <a:rPr lang="ja-JP" altLang="en-US" sz="2800" dirty="0"/>
                  <a:t>できない数列を</a:t>
                </a:r>
                <a:r>
                  <a:rPr lang="ja-JP" altLang="en-US" sz="2800" dirty="0">
                    <a:solidFill>
                      <a:srgbClr val="011893"/>
                    </a:solidFill>
                  </a:rPr>
                  <a:t>乱数列</a:t>
                </a:r>
                <a:r>
                  <a:rPr lang="ja-JP" altLang="en-US" sz="2800" dirty="0"/>
                  <a:t>と呼び、その要素を</a:t>
                </a:r>
                <a:r>
                  <a:rPr lang="ja-JP" altLang="en-US" sz="2800" dirty="0">
                    <a:solidFill>
                      <a:srgbClr val="011893"/>
                    </a:solidFill>
                  </a:rPr>
                  <a:t>乱数</a:t>
                </a:r>
                <a:r>
                  <a:rPr lang="ja-JP" altLang="en-US" sz="2800" dirty="0"/>
                  <a:t>と呼ぶ</a:t>
                </a:r>
              </a:p>
            </p:txBody>
          </p:sp>
        </mc:Choice>
        <mc:Fallback xmlns="">
          <p:sp>
            <p:nvSpPr>
              <p:cNvPr id="43" name="テキスト ボックス 42">
                <a:extLst>
                  <a:ext uri="{FF2B5EF4-FFF2-40B4-BE49-F238E27FC236}">
                    <a16:creationId xmlns:a16="http://schemas.microsoft.com/office/drawing/2014/main" id="{43561F39-8A5C-4FD6-AC0C-1B227CFEB8D5}"/>
                  </a:ext>
                </a:extLst>
              </p:cNvPr>
              <p:cNvSpPr txBox="1">
                <a:spLocks noRot="1" noChangeAspect="1" noMove="1" noResize="1" noEditPoints="1" noAdjustHandles="1" noChangeArrowheads="1" noChangeShapeType="1" noTextEdit="1"/>
              </p:cNvSpPr>
              <p:nvPr/>
            </p:nvSpPr>
            <p:spPr>
              <a:xfrm>
                <a:off x="467544" y="3717032"/>
                <a:ext cx="8496944" cy="955711"/>
              </a:xfrm>
              <a:prstGeom prst="rect">
                <a:avLst/>
              </a:prstGeom>
              <a:blipFill>
                <a:blip r:embed="rId3"/>
                <a:stretch>
                  <a:fillRect l="-1506" t="-8280" r="-430" b="-15287"/>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D7012BEA-7E87-4CF3-96F6-8A7B5652A34F}"/>
              </a:ext>
            </a:extLst>
          </p:cNvPr>
          <p:cNvGrpSpPr/>
          <p:nvPr/>
        </p:nvGrpSpPr>
        <p:grpSpPr>
          <a:xfrm>
            <a:off x="5796136" y="5517232"/>
            <a:ext cx="792088" cy="792088"/>
            <a:chOff x="395536" y="5085184"/>
            <a:chExt cx="792088" cy="792088"/>
          </a:xfrm>
        </p:grpSpPr>
        <p:sp>
          <p:nvSpPr>
            <p:cNvPr id="45" name="角丸四角形 6">
              <a:extLst>
                <a:ext uri="{FF2B5EF4-FFF2-40B4-BE49-F238E27FC236}">
                  <a16:creationId xmlns:a16="http://schemas.microsoft.com/office/drawing/2014/main" id="{22535DA2-3063-4717-956A-877167710F17}"/>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7">
              <a:extLst>
                <a:ext uri="{FF2B5EF4-FFF2-40B4-BE49-F238E27FC236}">
                  <a16:creationId xmlns:a16="http://schemas.microsoft.com/office/drawing/2014/main" id="{BD085FDB-08AA-4A22-9268-99CACC7F7FCF}"/>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角丸四角形 8">
            <a:extLst>
              <a:ext uri="{FF2B5EF4-FFF2-40B4-BE49-F238E27FC236}">
                <a16:creationId xmlns:a16="http://schemas.microsoft.com/office/drawing/2014/main" id="{0835EF49-2079-4CD0-9C3B-CE7A17B486FE}"/>
              </a:ext>
            </a:extLst>
          </p:cNvPr>
          <p:cNvSpPr/>
          <p:nvPr/>
        </p:nvSpPr>
        <p:spPr>
          <a:xfrm>
            <a:off x="7092280" y="551723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a:extLst>
              <a:ext uri="{FF2B5EF4-FFF2-40B4-BE49-F238E27FC236}">
                <a16:creationId xmlns:a16="http://schemas.microsoft.com/office/drawing/2014/main" id="{DD119219-60E8-4125-BF57-93E1CA47050F}"/>
              </a:ext>
            </a:extLst>
          </p:cNvPr>
          <p:cNvGrpSpPr/>
          <p:nvPr/>
        </p:nvGrpSpPr>
        <p:grpSpPr>
          <a:xfrm>
            <a:off x="3203848" y="5517232"/>
            <a:ext cx="792088" cy="792088"/>
            <a:chOff x="2555776" y="5085184"/>
            <a:chExt cx="792088" cy="792088"/>
          </a:xfrm>
        </p:grpSpPr>
        <p:sp>
          <p:nvSpPr>
            <p:cNvPr id="49" name="角丸四角形 11">
              <a:extLst>
                <a:ext uri="{FF2B5EF4-FFF2-40B4-BE49-F238E27FC236}">
                  <a16:creationId xmlns:a16="http://schemas.microsoft.com/office/drawing/2014/main" id="{37931604-7183-4C00-A49A-E409D3F35C08}"/>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12">
              <a:extLst>
                <a:ext uri="{FF2B5EF4-FFF2-40B4-BE49-F238E27FC236}">
                  <a16:creationId xmlns:a16="http://schemas.microsoft.com/office/drawing/2014/main" id="{6FB3D053-8242-4FC0-A12C-4DBF102A6628}"/>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3">
              <a:extLst>
                <a:ext uri="{FF2B5EF4-FFF2-40B4-BE49-F238E27FC236}">
                  <a16:creationId xmlns:a16="http://schemas.microsoft.com/office/drawing/2014/main" id="{0394A716-92B7-4ACC-81F2-71A2DD6B0A6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4">
              <a:extLst>
                <a:ext uri="{FF2B5EF4-FFF2-40B4-BE49-F238E27FC236}">
                  <a16:creationId xmlns:a16="http://schemas.microsoft.com/office/drawing/2014/main" id="{30E04A4A-E10B-4338-B584-A810B16CD87E}"/>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91DBFAA3-B344-4A90-A93A-EA3D6EE18049}"/>
              </a:ext>
            </a:extLst>
          </p:cNvPr>
          <p:cNvGrpSpPr/>
          <p:nvPr/>
        </p:nvGrpSpPr>
        <p:grpSpPr>
          <a:xfrm>
            <a:off x="1907704" y="5517232"/>
            <a:ext cx="792088" cy="792088"/>
            <a:chOff x="3563888" y="5085184"/>
            <a:chExt cx="792088" cy="792088"/>
          </a:xfrm>
        </p:grpSpPr>
        <p:sp>
          <p:nvSpPr>
            <p:cNvPr id="54" name="角丸四角形 15">
              <a:extLst>
                <a:ext uri="{FF2B5EF4-FFF2-40B4-BE49-F238E27FC236}">
                  <a16:creationId xmlns:a16="http://schemas.microsoft.com/office/drawing/2014/main" id="{48199201-DEDD-41DE-BD01-0B2DD2F73D8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6">
              <a:extLst>
                <a:ext uri="{FF2B5EF4-FFF2-40B4-BE49-F238E27FC236}">
                  <a16:creationId xmlns:a16="http://schemas.microsoft.com/office/drawing/2014/main" id="{F5D674B0-B0E0-4E0D-8BF2-0B3476B0B883}"/>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7">
              <a:extLst>
                <a:ext uri="{FF2B5EF4-FFF2-40B4-BE49-F238E27FC236}">
                  <a16:creationId xmlns:a16="http://schemas.microsoft.com/office/drawing/2014/main" id="{7D7FC9DF-9ECB-44C0-B2B7-68911E65999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8">
              <a:extLst>
                <a:ext uri="{FF2B5EF4-FFF2-40B4-BE49-F238E27FC236}">
                  <a16:creationId xmlns:a16="http://schemas.microsoft.com/office/drawing/2014/main" id="{2A75BED7-064B-4031-90CE-DBBA6CABC8D0}"/>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19">
              <a:extLst>
                <a:ext uri="{FF2B5EF4-FFF2-40B4-BE49-F238E27FC236}">
                  <a16:creationId xmlns:a16="http://schemas.microsoft.com/office/drawing/2014/main" id="{97366426-D91D-4826-8BDA-68636282E2BE}"/>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B72833FA-77DD-42AB-B119-8A42D6CA3E21}"/>
              </a:ext>
            </a:extLst>
          </p:cNvPr>
          <p:cNvGrpSpPr/>
          <p:nvPr/>
        </p:nvGrpSpPr>
        <p:grpSpPr>
          <a:xfrm>
            <a:off x="683568" y="5517232"/>
            <a:ext cx="792088" cy="792088"/>
            <a:chOff x="6588224" y="2996952"/>
            <a:chExt cx="792088" cy="792088"/>
          </a:xfrm>
        </p:grpSpPr>
        <p:sp>
          <p:nvSpPr>
            <p:cNvPr id="60" name="角丸四角形 26">
              <a:extLst>
                <a:ext uri="{FF2B5EF4-FFF2-40B4-BE49-F238E27FC236}">
                  <a16:creationId xmlns:a16="http://schemas.microsoft.com/office/drawing/2014/main" id="{F1797391-D2E7-4810-AFFE-529E5AB3EC9D}"/>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B27AE78D-FC69-47A7-A17E-F1E6504A0D36}"/>
                </a:ext>
              </a:extLst>
            </p:cNvPr>
            <p:cNvGrpSpPr/>
            <p:nvPr/>
          </p:nvGrpSpPr>
          <p:grpSpPr>
            <a:xfrm>
              <a:off x="6713476" y="3083520"/>
              <a:ext cx="541584" cy="618953"/>
              <a:chOff x="6228184" y="4149080"/>
              <a:chExt cx="504056" cy="576064"/>
            </a:xfrm>
          </p:grpSpPr>
          <p:sp>
            <p:nvSpPr>
              <p:cNvPr id="62" name="円/楕円 28">
                <a:extLst>
                  <a:ext uri="{FF2B5EF4-FFF2-40B4-BE49-F238E27FC236}">
                    <a16:creationId xmlns:a16="http://schemas.microsoft.com/office/drawing/2014/main" id="{21A3FBC0-29F5-4708-82D0-345D8800B152}"/>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30">
                <a:extLst>
                  <a:ext uri="{FF2B5EF4-FFF2-40B4-BE49-F238E27FC236}">
                    <a16:creationId xmlns:a16="http://schemas.microsoft.com/office/drawing/2014/main" id="{2B9A22EF-D301-4BA0-8D2B-A271A642A49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32">
                <a:extLst>
                  <a:ext uri="{FF2B5EF4-FFF2-40B4-BE49-F238E27FC236}">
                    <a16:creationId xmlns:a16="http://schemas.microsoft.com/office/drawing/2014/main" id="{88DF8ADB-4F35-42CC-AEEF-18B1DA0A2F8B}"/>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33">
                <a:extLst>
                  <a:ext uri="{FF2B5EF4-FFF2-40B4-BE49-F238E27FC236}">
                    <a16:creationId xmlns:a16="http://schemas.microsoft.com/office/drawing/2014/main" id="{39B90B4B-1B34-4E93-BFE2-4526E3CF24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34">
                <a:extLst>
                  <a:ext uri="{FF2B5EF4-FFF2-40B4-BE49-F238E27FC236}">
                    <a16:creationId xmlns:a16="http://schemas.microsoft.com/office/drawing/2014/main" id="{92AF08C3-F701-4AB1-BE1F-59FDE7C9F588}"/>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35">
                <a:extLst>
                  <a:ext uri="{FF2B5EF4-FFF2-40B4-BE49-F238E27FC236}">
                    <a16:creationId xmlns:a16="http://schemas.microsoft.com/office/drawing/2014/main" id="{30D23814-3F3F-41C8-90BE-E409348308BF}"/>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8" name="グループ化 67">
            <a:extLst>
              <a:ext uri="{FF2B5EF4-FFF2-40B4-BE49-F238E27FC236}">
                <a16:creationId xmlns:a16="http://schemas.microsoft.com/office/drawing/2014/main" id="{7251D8F3-2A84-43AD-8E56-5D88F57A6A56}"/>
              </a:ext>
            </a:extLst>
          </p:cNvPr>
          <p:cNvGrpSpPr/>
          <p:nvPr/>
        </p:nvGrpSpPr>
        <p:grpSpPr>
          <a:xfrm>
            <a:off x="4499992" y="5517232"/>
            <a:ext cx="792088" cy="792088"/>
            <a:chOff x="3563888" y="5085184"/>
            <a:chExt cx="792088" cy="792088"/>
          </a:xfrm>
        </p:grpSpPr>
        <p:sp>
          <p:nvSpPr>
            <p:cNvPr id="69" name="角丸四角形 46">
              <a:extLst>
                <a:ext uri="{FF2B5EF4-FFF2-40B4-BE49-F238E27FC236}">
                  <a16:creationId xmlns:a16="http://schemas.microsoft.com/office/drawing/2014/main" id="{07A24713-A6A4-4F34-8615-197F40147D9D}"/>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47">
              <a:extLst>
                <a:ext uri="{FF2B5EF4-FFF2-40B4-BE49-F238E27FC236}">
                  <a16:creationId xmlns:a16="http://schemas.microsoft.com/office/drawing/2014/main" id="{588B0C61-D6E6-4084-9C35-4B6D6942FD18}"/>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8">
              <a:extLst>
                <a:ext uri="{FF2B5EF4-FFF2-40B4-BE49-F238E27FC236}">
                  <a16:creationId xmlns:a16="http://schemas.microsoft.com/office/drawing/2014/main" id="{F874155E-128B-42BA-99C0-E3E7C2C273BB}"/>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49">
              <a:extLst>
                <a:ext uri="{FF2B5EF4-FFF2-40B4-BE49-F238E27FC236}">
                  <a16:creationId xmlns:a16="http://schemas.microsoft.com/office/drawing/2014/main" id="{94E7EA3C-4CB7-48F3-8F85-4B0D12C9103C}"/>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50">
              <a:extLst>
                <a:ext uri="{FF2B5EF4-FFF2-40B4-BE49-F238E27FC236}">
                  <a16:creationId xmlns:a16="http://schemas.microsoft.com/office/drawing/2014/main" id="{67121077-07A6-4BA6-A7EF-8FB93BD21836}"/>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4" name="右矢印 51">
            <a:extLst>
              <a:ext uri="{FF2B5EF4-FFF2-40B4-BE49-F238E27FC236}">
                <a16:creationId xmlns:a16="http://schemas.microsoft.com/office/drawing/2014/main" id="{06772D5E-CA7F-45DA-988F-A9C8F17B292D}"/>
              </a:ext>
            </a:extLst>
          </p:cNvPr>
          <p:cNvSpPr/>
          <p:nvPr/>
        </p:nvSpPr>
        <p:spPr>
          <a:xfrm>
            <a:off x="1619672"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52">
            <a:extLst>
              <a:ext uri="{FF2B5EF4-FFF2-40B4-BE49-F238E27FC236}">
                <a16:creationId xmlns:a16="http://schemas.microsoft.com/office/drawing/2014/main" id="{BB492BFA-6162-47EB-A70F-CC011533D47A}"/>
              </a:ext>
            </a:extLst>
          </p:cNvPr>
          <p:cNvSpPr/>
          <p:nvPr/>
        </p:nvSpPr>
        <p:spPr>
          <a:xfrm>
            <a:off x="2843808"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53">
            <a:extLst>
              <a:ext uri="{FF2B5EF4-FFF2-40B4-BE49-F238E27FC236}">
                <a16:creationId xmlns:a16="http://schemas.microsoft.com/office/drawing/2014/main" id="{BCCF28CB-E12F-45B0-8392-B15286229902}"/>
              </a:ext>
            </a:extLst>
          </p:cNvPr>
          <p:cNvSpPr/>
          <p:nvPr/>
        </p:nvSpPr>
        <p:spPr>
          <a:xfrm>
            <a:off x="4139952"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右矢印 54">
            <a:extLst>
              <a:ext uri="{FF2B5EF4-FFF2-40B4-BE49-F238E27FC236}">
                <a16:creationId xmlns:a16="http://schemas.microsoft.com/office/drawing/2014/main" id="{BC8D1CC6-0D55-4B9B-9CD7-2821910BB605}"/>
              </a:ext>
            </a:extLst>
          </p:cNvPr>
          <p:cNvSpPr/>
          <p:nvPr/>
        </p:nvSpPr>
        <p:spPr>
          <a:xfrm>
            <a:off x="5436096"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右矢印 55">
            <a:extLst>
              <a:ext uri="{FF2B5EF4-FFF2-40B4-BE49-F238E27FC236}">
                <a16:creationId xmlns:a16="http://schemas.microsoft.com/office/drawing/2014/main" id="{E3863592-B4F6-4F33-AB8A-44A7DFF142C5}"/>
              </a:ext>
            </a:extLst>
          </p:cNvPr>
          <p:cNvSpPr/>
          <p:nvPr/>
        </p:nvSpPr>
        <p:spPr>
          <a:xfrm>
            <a:off x="6732240"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9" name="図 78">
            <a:extLst>
              <a:ext uri="{FF2B5EF4-FFF2-40B4-BE49-F238E27FC236}">
                <a16:creationId xmlns:a16="http://schemas.microsoft.com/office/drawing/2014/main" id="{B98EA381-170D-44E1-81CC-53799CE3EA26}"/>
              </a:ext>
            </a:extLst>
          </p:cNvPr>
          <p:cNvPicPr>
            <a:picLocks noChangeAspect="1"/>
          </p:cNvPicPr>
          <p:nvPr/>
        </p:nvPicPr>
        <p:blipFill>
          <a:blip r:embed="rId4"/>
          <a:stretch>
            <a:fillRect/>
          </a:stretch>
        </p:blipFill>
        <p:spPr>
          <a:xfrm>
            <a:off x="7236296" y="5589240"/>
            <a:ext cx="495300" cy="635000"/>
          </a:xfrm>
          <a:prstGeom prst="rect">
            <a:avLst/>
          </a:prstGeom>
        </p:spPr>
      </p:pic>
    </p:spTree>
    <p:extLst>
      <p:ext uri="{BB962C8B-B14F-4D97-AF65-F5344CB8AC3E}">
        <p14:creationId xmlns:p14="http://schemas.microsoft.com/office/powerpoint/2010/main" val="1361649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7963A0-73F9-4BB6-BA71-4330BA1357B8}"/>
              </a:ext>
            </a:extLst>
          </p:cNvPr>
          <p:cNvSpPr>
            <a:spLocks noGrp="1"/>
          </p:cNvSpPr>
          <p:nvPr>
            <p:ph type="body" sz="quarter" idx="10"/>
          </p:nvPr>
        </p:nvSpPr>
        <p:spPr/>
        <p:txBody>
          <a:bodyPr/>
          <a:lstStyle/>
          <a:p>
            <a:r>
              <a:rPr kumimoji="1" lang="ja-JP" altLang="en-US" dirty="0"/>
              <a:t>気液相転移</a:t>
            </a:r>
          </a:p>
        </p:txBody>
      </p:sp>
      <p:sp>
        <p:nvSpPr>
          <p:cNvPr id="3" name="楕円 2">
            <a:extLst>
              <a:ext uri="{FF2B5EF4-FFF2-40B4-BE49-F238E27FC236}">
                <a16:creationId xmlns:a16="http://schemas.microsoft.com/office/drawing/2014/main" id="{43AD5FF2-2938-4751-A82B-EE03B9AFC6CE}"/>
              </a:ext>
            </a:extLst>
          </p:cNvPr>
          <p:cNvSpPr/>
          <p:nvPr/>
        </p:nvSpPr>
        <p:spPr>
          <a:xfrm>
            <a:off x="6624736" y="2420888"/>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6F5B2B-642E-4A4A-9320-597CEB958F48}"/>
              </a:ext>
            </a:extLst>
          </p:cNvPr>
          <p:cNvSpPr txBox="1"/>
          <p:nvPr/>
        </p:nvSpPr>
        <p:spPr>
          <a:xfrm>
            <a:off x="2555776" y="1196752"/>
            <a:ext cx="3877985" cy="461665"/>
          </a:xfrm>
          <a:prstGeom prst="rect">
            <a:avLst/>
          </a:prstGeom>
          <a:noFill/>
        </p:spPr>
        <p:txBody>
          <a:bodyPr wrap="none" rtlCol="0">
            <a:spAutoFit/>
          </a:bodyPr>
          <a:lstStyle/>
          <a:p>
            <a:r>
              <a:rPr lang="ja-JP" altLang="en-US" sz="2400" dirty="0"/>
              <a:t>原子の相互作用をモデル化</a:t>
            </a:r>
            <a:endParaRPr kumimoji="1" lang="ja-JP" altLang="en-US" sz="2400" dirty="0"/>
          </a:p>
        </p:txBody>
      </p:sp>
      <p:sp>
        <p:nvSpPr>
          <p:cNvPr id="5" name="楕円 4">
            <a:extLst>
              <a:ext uri="{FF2B5EF4-FFF2-40B4-BE49-F238E27FC236}">
                <a16:creationId xmlns:a16="http://schemas.microsoft.com/office/drawing/2014/main" id="{7E2FABA4-7F89-4CFE-8B31-5DF52A438AE6}"/>
              </a:ext>
            </a:extLst>
          </p:cNvPr>
          <p:cNvSpPr/>
          <p:nvPr/>
        </p:nvSpPr>
        <p:spPr>
          <a:xfrm>
            <a:off x="7128792" y="2420888"/>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17ADAE9-0E4B-4D74-9D0F-8BF8BDCFE9FF}"/>
              </a:ext>
            </a:extLst>
          </p:cNvPr>
          <p:cNvSpPr txBox="1"/>
          <p:nvPr/>
        </p:nvSpPr>
        <p:spPr>
          <a:xfrm>
            <a:off x="179512" y="2492896"/>
            <a:ext cx="4168129" cy="461665"/>
          </a:xfrm>
          <a:prstGeom prst="rect">
            <a:avLst/>
          </a:prstGeom>
          <a:noFill/>
        </p:spPr>
        <p:txBody>
          <a:bodyPr wrap="none" rtlCol="0">
            <a:spAutoFit/>
          </a:bodyPr>
          <a:lstStyle/>
          <a:p>
            <a:r>
              <a:rPr kumimoji="1" lang="ja-JP" altLang="en-US" sz="2400" dirty="0"/>
              <a:t>近距離で斥力 </a:t>
            </a:r>
            <a:r>
              <a:rPr kumimoji="1" lang="en-US" altLang="ja-JP" sz="2400" dirty="0"/>
              <a:t>(</a:t>
            </a:r>
            <a:r>
              <a:rPr kumimoji="1" lang="ja-JP" altLang="en-US" sz="2400" dirty="0"/>
              <a:t>排除体積効果</a:t>
            </a:r>
            <a:r>
              <a:rPr kumimoji="1" lang="en-US" altLang="ja-JP" sz="2400" dirty="0"/>
              <a:t>)</a:t>
            </a:r>
            <a:endParaRPr kumimoji="1" lang="ja-JP" altLang="en-US" sz="2400" dirty="0"/>
          </a:p>
        </p:txBody>
      </p:sp>
      <p:sp>
        <p:nvSpPr>
          <p:cNvPr id="7" name="矢印: 右 6">
            <a:extLst>
              <a:ext uri="{FF2B5EF4-FFF2-40B4-BE49-F238E27FC236}">
                <a16:creationId xmlns:a16="http://schemas.microsoft.com/office/drawing/2014/main" id="{766F28F1-2675-4954-B1B8-1F6894978678}"/>
              </a:ext>
            </a:extLst>
          </p:cNvPr>
          <p:cNvSpPr/>
          <p:nvPr/>
        </p:nvSpPr>
        <p:spPr>
          <a:xfrm>
            <a:off x="7704856" y="2538612"/>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67C2916B-48CE-4117-9DF1-357D4A553330}"/>
              </a:ext>
            </a:extLst>
          </p:cNvPr>
          <p:cNvSpPr/>
          <p:nvPr/>
        </p:nvSpPr>
        <p:spPr>
          <a:xfrm rot="10800000">
            <a:off x="6336704" y="2538612"/>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259B0DC-C7E9-4A30-ABE1-A57D92793C72}"/>
              </a:ext>
            </a:extLst>
          </p:cNvPr>
          <p:cNvSpPr txBox="1"/>
          <p:nvPr/>
        </p:nvSpPr>
        <p:spPr>
          <a:xfrm>
            <a:off x="179512" y="3429000"/>
            <a:ext cx="5707012" cy="461665"/>
          </a:xfrm>
          <a:prstGeom prst="rect">
            <a:avLst/>
          </a:prstGeom>
          <a:noFill/>
        </p:spPr>
        <p:txBody>
          <a:bodyPr wrap="none" rtlCol="0">
            <a:spAutoFit/>
          </a:bodyPr>
          <a:lstStyle/>
          <a:p>
            <a:r>
              <a:rPr kumimoji="1" lang="ja-JP" altLang="en-US" sz="2400" dirty="0"/>
              <a:t>中近距離で引力 </a:t>
            </a:r>
            <a:r>
              <a:rPr kumimoji="1" lang="en-US" altLang="ja-JP" sz="2400" dirty="0"/>
              <a:t>(</a:t>
            </a:r>
            <a:r>
              <a:rPr kumimoji="1" lang="ja-JP" altLang="en-US" sz="2400" dirty="0"/>
              <a:t>ファンデルワールス力</a:t>
            </a:r>
            <a:r>
              <a:rPr kumimoji="1" lang="en-US" altLang="ja-JP" sz="2400" dirty="0"/>
              <a:t>)</a:t>
            </a:r>
            <a:endParaRPr kumimoji="1" lang="ja-JP" altLang="en-US" sz="2400" dirty="0"/>
          </a:p>
        </p:txBody>
      </p:sp>
      <p:sp>
        <p:nvSpPr>
          <p:cNvPr id="10" name="楕円 9">
            <a:extLst>
              <a:ext uri="{FF2B5EF4-FFF2-40B4-BE49-F238E27FC236}">
                <a16:creationId xmlns:a16="http://schemas.microsoft.com/office/drawing/2014/main" id="{321E2326-657D-4A73-8555-1536AED517CF}"/>
              </a:ext>
            </a:extLst>
          </p:cNvPr>
          <p:cNvSpPr/>
          <p:nvPr/>
        </p:nvSpPr>
        <p:spPr>
          <a:xfrm>
            <a:off x="6048672" y="342900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FB6A5153-0DF5-4F2B-B8D9-E6D7819F453D}"/>
              </a:ext>
            </a:extLst>
          </p:cNvPr>
          <p:cNvSpPr/>
          <p:nvPr/>
        </p:nvSpPr>
        <p:spPr>
          <a:xfrm>
            <a:off x="7776864" y="342900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C2FD86C-A0C4-4C94-B9E5-33D3462B6830}"/>
              </a:ext>
            </a:extLst>
          </p:cNvPr>
          <p:cNvSpPr/>
          <p:nvPr/>
        </p:nvSpPr>
        <p:spPr>
          <a:xfrm>
            <a:off x="6624736" y="3546724"/>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0B2496B-01F9-490F-A8BB-2FEC86C5A5E3}"/>
              </a:ext>
            </a:extLst>
          </p:cNvPr>
          <p:cNvSpPr/>
          <p:nvPr/>
        </p:nvSpPr>
        <p:spPr>
          <a:xfrm rot="10800000">
            <a:off x="7488832" y="3546724"/>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02F3BBF-7786-470F-9F79-B64FCA5C464D}"/>
              </a:ext>
            </a:extLst>
          </p:cNvPr>
          <p:cNvSpPr txBox="1"/>
          <p:nvPr/>
        </p:nvSpPr>
        <p:spPr>
          <a:xfrm>
            <a:off x="179512" y="4581128"/>
            <a:ext cx="3262432" cy="461665"/>
          </a:xfrm>
          <a:prstGeom prst="rect">
            <a:avLst/>
          </a:prstGeom>
          <a:noFill/>
        </p:spPr>
        <p:txBody>
          <a:bodyPr wrap="none" rtlCol="0">
            <a:spAutoFit/>
          </a:bodyPr>
          <a:lstStyle/>
          <a:p>
            <a:r>
              <a:rPr kumimoji="1" lang="ja-JP" altLang="en-US" sz="2400" dirty="0"/>
              <a:t>遠距離で</a:t>
            </a:r>
            <a:r>
              <a:rPr lang="ja-JP" altLang="en-US" sz="2400" dirty="0"/>
              <a:t>相互作用なし</a:t>
            </a:r>
            <a:endParaRPr kumimoji="1" lang="en-US" altLang="ja-JP" sz="2400" dirty="0"/>
          </a:p>
        </p:txBody>
      </p:sp>
      <p:sp>
        <p:nvSpPr>
          <p:cNvPr id="15" name="楕円 14">
            <a:extLst>
              <a:ext uri="{FF2B5EF4-FFF2-40B4-BE49-F238E27FC236}">
                <a16:creationId xmlns:a16="http://schemas.microsoft.com/office/drawing/2014/main" id="{EBB9B4B2-06C0-45CA-AD4B-3861490A5628}"/>
              </a:ext>
            </a:extLst>
          </p:cNvPr>
          <p:cNvSpPr/>
          <p:nvPr/>
        </p:nvSpPr>
        <p:spPr>
          <a:xfrm>
            <a:off x="5580112" y="450912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1FFB1C64-D48B-4030-AC66-C8B0CF492F9A}"/>
              </a:ext>
            </a:extLst>
          </p:cNvPr>
          <p:cNvSpPr/>
          <p:nvPr/>
        </p:nvSpPr>
        <p:spPr>
          <a:xfrm>
            <a:off x="8244408" y="450912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1918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4108CD-C6ED-4015-922E-7BEF5DBDF079}"/>
              </a:ext>
            </a:extLst>
          </p:cNvPr>
          <p:cNvSpPr>
            <a:spLocks noGrp="1"/>
          </p:cNvSpPr>
          <p:nvPr>
            <p:ph type="body" sz="quarter" idx="10"/>
          </p:nvPr>
        </p:nvSpPr>
        <p:spPr/>
        <p:txBody>
          <a:bodyPr/>
          <a:lstStyle/>
          <a:p>
            <a:r>
              <a:rPr lang="ja-JP" altLang="en-US" dirty="0"/>
              <a:t>格子ガス模型</a:t>
            </a:r>
            <a:endParaRPr kumimoji="1" lang="ja-JP" altLang="en-US" dirty="0"/>
          </a:p>
          <a:p>
            <a:endParaRPr kumimoji="1" lang="ja-JP" altLang="en-US" dirty="0"/>
          </a:p>
        </p:txBody>
      </p:sp>
      <p:cxnSp>
        <p:nvCxnSpPr>
          <p:cNvPr id="3" name="直線コネクタ 2">
            <a:extLst>
              <a:ext uri="{FF2B5EF4-FFF2-40B4-BE49-F238E27FC236}">
                <a16:creationId xmlns:a16="http://schemas.microsoft.com/office/drawing/2014/main" id="{881C9E28-8955-4CD6-ACA7-EFF972C7AFD0}"/>
              </a:ext>
            </a:extLst>
          </p:cNvPr>
          <p:cNvCxnSpPr>
            <a:cxnSpLocks/>
          </p:cNvCxnSpPr>
          <p:nvPr/>
        </p:nvCxnSpPr>
        <p:spPr>
          <a:xfrm>
            <a:off x="6835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1C8AFC9B-715F-426E-9DAC-98BA2FFE8036}"/>
              </a:ext>
            </a:extLst>
          </p:cNvPr>
          <p:cNvCxnSpPr>
            <a:cxnSpLocks/>
          </p:cNvCxnSpPr>
          <p:nvPr/>
        </p:nvCxnSpPr>
        <p:spPr>
          <a:xfrm>
            <a:off x="14036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CE1FCD21-AEB8-4727-8C94-070693F96583}"/>
              </a:ext>
            </a:extLst>
          </p:cNvPr>
          <p:cNvCxnSpPr>
            <a:cxnSpLocks/>
          </p:cNvCxnSpPr>
          <p:nvPr/>
        </p:nvCxnSpPr>
        <p:spPr>
          <a:xfrm>
            <a:off x="212372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7483D6C-30A2-4FF7-83A0-6314D991E8D1}"/>
              </a:ext>
            </a:extLst>
          </p:cNvPr>
          <p:cNvCxnSpPr>
            <a:cxnSpLocks/>
          </p:cNvCxnSpPr>
          <p:nvPr/>
        </p:nvCxnSpPr>
        <p:spPr>
          <a:xfrm>
            <a:off x="284380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53CC8E6-BCAF-48EE-A43D-716F57C8E656}"/>
              </a:ext>
            </a:extLst>
          </p:cNvPr>
          <p:cNvCxnSpPr>
            <a:cxnSpLocks/>
          </p:cNvCxnSpPr>
          <p:nvPr/>
        </p:nvCxnSpPr>
        <p:spPr>
          <a:xfrm>
            <a:off x="68356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62554D8-ADEA-4FA2-A566-C7E554D135BB}"/>
              </a:ext>
            </a:extLst>
          </p:cNvPr>
          <p:cNvCxnSpPr>
            <a:cxnSpLocks/>
          </p:cNvCxnSpPr>
          <p:nvPr/>
        </p:nvCxnSpPr>
        <p:spPr>
          <a:xfrm>
            <a:off x="68356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CF3E3F9-3CF4-4E04-ABDF-F2C52EC1FFF4}"/>
              </a:ext>
            </a:extLst>
          </p:cNvPr>
          <p:cNvCxnSpPr>
            <a:cxnSpLocks/>
          </p:cNvCxnSpPr>
          <p:nvPr/>
        </p:nvCxnSpPr>
        <p:spPr>
          <a:xfrm>
            <a:off x="68356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19B9E22-5E43-4C2E-B6B1-86EAA6A4AD99}"/>
              </a:ext>
            </a:extLst>
          </p:cNvPr>
          <p:cNvCxnSpPr>
            <a:cxnSpLocks/>
          </p:cNvCxnSpPr>
          <p:nvPr/>
        </p:nvCxnSpPr>
        <p:spPr>
          <a:xfrm>
            <a:off x="68356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8FFEDE3F-C3B3-4869-AF6F-10074E58B602}"/>
              </a:ext>
            </a:extLst>
          </p:cNvPr>
          <p:cNvSpPr/>
          <p:nvPr/>
        </p:nvSpPr>
        <p:spPr>
          <a:xfrm>
            <a:off x="68356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43BD0EC2-B5CA-4EBD-BF1E-399A34A43830}"/>
              </a:ext>
            </a:extLst>
          </p:cNvPr>
          <p:cNvSpPr/>
          <p:nvPr/>
        </p:nvSpPr>
        <p:spPr>
          <a:xfrm>
            <a:off x="140364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2EB5594-7BCA-4740-83CA-9346698E55C2}"/>
              </a:ext>
            </a:extLst>
          </p:cNvPr>
          <p:cNvCxnSpPr>
            <a:cxnSpLocks/>
          </p:cNvCxnSpPr>
          <p:nvPr/>
        </p:nvCxnSpPr>
        <p:spPr>
          <a:xfrm>
            <a:off x="356388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42C11178-326E-42CF-955C-6FA606D7229D}"/>
              </a:ext>
            </a:extLst>
          </p:cNvPr>
          <p:cNvCxnSpPr>
            <a:cxnSpLocks/>
          </p:cNvCxnSpPr>
          <p:nvPr/>
        </p:nvCxnSpPr>
        <p:spPr>
          <a:xfrm>
            <a:off x="42839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691A78A-CFE2-4CCE-80BF-9A0B7F313A53}"/>
              </a:ext>
            </a:extLst>
          </p:cNvPr>
          <p:cNvCxnSpPr>
            <a:cxnSpLocks/>
          </p:cNvCxnSpPr>
          <p:nvPr/>
        </p:nvCxnSpPr>
        <p:spPr>
          <a:xfrm>
            <a:off x="50040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F7908E1-7F6C-4CAF-B7A3-D7352D261A90}"/>
              </a:ext>
            </a:extLst>
          </p:cNvPr>
          <p:cNvCxnSpPr>
            <a:cxnSpLocks/>
          </p:cNvCxnSpPr>
          <p:nvPr/>
        </p:nvCxnSpPr>
        <p:spPr>
          <a:xfrm>
            <a:off x="572412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6AD7B40-45CB-4317-993A-704F6094BB29}"/>
              </a:ext>
            </a:extLst>
          </p:cNvPr>
          <p:cNvCxnSpPr>
            <a:cxnSpLocks/>
          </p:cNvCxnSpPr>
          <p:nvPr/>
        </p:nvCxnSpPr>
        <p:spPr>
          <a:xfrm>
            <a:off x="356388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C7B1B92-1A69-4D72-8C48-50B97D8BC744}"/>
              </a:ext>
            </a:extLst>
          </p:cNvPr>
          <p:cNvCxnSpPr>
            <a:cxnSpLocks/>
          </p:cNvCxnSpPr>
          <p:nvPr/>
        </p:nvCxnSpPr>
        <p:spPr>
          <a:xfrm>
            <a:off x="356388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95C1E3B-DD5E-442C-8786-3DE7E94EAC8A}"/>
              </a:ext>
            </a:extLst>
          </p:cNvPr>
          <p:cNvCxnSpPr>
            <a:cxnSpLocks/>
          </p:cNvCxnSpPr>
          <p:nvPr/>
        </p:nvCxnSpPr>
        <p:spPr>
          <a:xfrm>
            <a:off x="356388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E34B719-2B49-4443-9B10-4E38EC0F5B03}"/>
              </a:ext>
            </a:extLst>
          </p:cNvPr>
          <p:cNvCxnSpPr>
            <a:cxnSpLocks/>
          </p:cNvCxnSpPr>
          <p:nvPr/>
        </p:nvCxnSpPr>
        <p:spPr>
          <a:xfrm>
            <a:off x="356388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2CE2E6CB-EFAD-4D95-9520-9BDBE5CFA53C}"/>
              </a:ext>
            </a:extLst>
          </p:cNvPr>
          <p:cNvSpPr/>
          <p:nvPr/>
        </p:nvSpPr>
        <p:spPr>
          <a:xfrm>
            <a:off x="356388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CCF5684-440F-4FBB-8036-EFE3CF6BE059}"/>
              </a:ext>
            </a:extLst>
          </p:cNvPr>
          <p:cNvSpPr/>
          <p:nvPr/>
        </p:nvSpPr>
        <p:spPr>
          <a:xfrm>
            <a:off x="428396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3629409-447E-4AAD-B20E-BFF76C646776}"/>
              </a:ext>
            </a:extLst>
          </p:cNvPr>
          <p:cNvSpPr txBox="1"/>
          <p:nvPr/>
        </p:nvSpPr>
        <p:spPr>
          <a:xfrm>
            <a:off x="251520" y="5517232"/>
            <a:ext cx="2492990" cy="646331"/>
          </a:xfrm>
          <a:prstGeom prst="rect">
            <a:avLst/>
          </a:prstGeom>
          <a:noFill/>
        </p:spPr>
        <p:txBody>
          <a:bodyPr wrap="none" rtlCol="0">
            <a:spAutoFit/>
          </a:bodyPr>
          <a:lstStyle/>
          <a:p>
            <a:r>
              <a:rPr kumimoji="1" lang="ja-JP" altLang="en-US"/>
              <a:t>ひとつのセルに</a:t>
            </a:r>
            <a:endParaRPr kumimoji="1" lang="en-US" altLang="ja-JP"/>
          </a:p>
          <a:p>
            <a:r>
              <a:rPr kumimoji="1" lang="ja-JP" altLang="en-US"/>
              <a:t>２つの原子は入れない</a:t>
            </a:r>
          </a:p>
        </p:txBody>
      </p:sp>
      <p:sp>
        <p:nvSpPr>
          <p:cNvPr id="24" name="矢印: 下カーブ 23">
            <a:extLst>
              <a:ext uri="{FF2B5EF4-FFF2-40B4-BE49-F238E27FC236}">
                <a16:creationId xmlns:a16="http://schemas.microsoft.com/office/drawing/2014/main" id="{0672FF0F-47D5-429B-9DFB-DD3BEFC24817}"/>
              </a:ext>
            </a:extLst>
          </p:cNvPr>
          <p:cNvSpPr/>
          <p:nvPr/>
        </p:nvSpPr>
        <p:spPr>
          <a:xfrm>
            <a:off x="1043608" y="2780928"/>
            <a:ext cx="864096" cy="360040"/>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十字形 24">
            <a:extLst>
              <a:ext uri="{FF2B5EF4-FFF2-40B4-BE49-F238E27FC236}">
                <a16:creationId xmlns:a16="http://schemas.microsoft.com/office/drawing/2014/main" id="{14B85646-6146-44CA-B81A-3E3162565592}"/>
              </a:ext>
            </a:extLst>
          </p:cNvPr>
          <p:cNvSpPr/>
          <p:nvPr/>
        </p:nvSpPr>
        <p:spPr>
          <a:xfrm rot="2700000">
            <a:off x="1125411" y="2483101"/>
            <a:ext cx="648072" cy="648072"/>
          </a:xfrm>
          <a:prstGeom prst="plus">
            <a:avLst>
              <a:gd name="adj" fmla="val 43813"/>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1D8B7EE7-2E40-4993-8CDA-F0122B5A3A09}"/>
              </a:ext>
            </a:extLst>
          </p:cNvPr>
          <p:cNvSpPr txBox="1"/>
          <p:nvPr/>
        </p:nvSpPr>
        <p:spPr>
          <a:xfrm>
            <a:off x="683568" y="1988840"/>
            <a:ext cx="2339102" cy="523220"/>
          </a:xfrm>
          <a:prstGeom prst="rect">
            <a:avLst/>
          </a:prstGeom>
          <a:noFill/>
        </p:spPr>
        <p:txBody>
          <a:bodyPr wrap="none" rtlCol="0">
            <a:spAutoFit/>
          </a:bodyPr>
          <a:lstStyle/>
          <a:p>
            <a:r>
              <a:rPr kumimoji="1" lang="ja-JP" altLang="en-US" sz="2800"/>
              <a:t>近距離で斥力</a:t>
            </a:r>
          </a:p>
        </p:txBody>
      </p:sp>
      <p:sp>
        <p:nvSpPr>
          <p:cNvPr id="27" name="テキスト ボックス 26">
            <a:extLst>
              <a:ext uri="{FF2B5EF4-FFF2-40B4-BE49-F238E27FC236}">
                <a16:creationId xmlns:a16="http://schemas.microsoft.com/office/drawing/2014/main" id="{D617E327-D7E1-48DB-8D2A-A07B8B8CE3F3}"/>
              </a:ext>
            </a:extLst>
          </p:cNvPr>
          <p:cNvSpPr txBox="1"/>
          <p:nvPr/>
        </p:nvSpPr>
        <p:spPr>
          <a:xfrm>
            <a:off x="3491880" y="1988840"/>
            <a:ext cx="2339102" cy="523220"/>
          </a:xfrm>
          <a:prstGeom prst="rect">
            <a:avLst/>
          </a:prstGeom>
          <a:noFill/>
        </p:spPr>
        <p:txBody>
          <a:bodyPr wrap="none" rtlCol="0">
            <a:spAutoFit/>
          </a:bodyPr>
          <a:lstStyle/>
          <a:p>
            <a:r>
              <a:rPr lang="ja-JP" altLang="en-US" sz="2800"/>
              <a:t>中</a:t>
            </a:r>
            <a:r>
              <a:rPr kumimoji="1" lang="ja-JP" altLang="en-US" sz="2800"/>
              <a:t>距離で引力</a:t>
            </a:r>
          </a:p>
        </p:txBody>
      </p:sp>
      <p:cxnSp>
        <p:nvCxnSpPr>
          <p:cNvPr id="28" name="直線コネクタ 27">
            <a:extLst>
              <a:ext uri="{FF2B5EF4-FFF2-40B4-BE49-F238E27FC236}">
                <a16:creationId xmlns:a16="http://schemas.microsoft.com/office/drawing/2014/main" id="{CC97E7EB-542B-44B1-AA25-CFAAF8172976}"/>
              </a:ext>
            </a:extLst>
          </p:cNvPr>
          <p:cNvCxnSpPr>
            <a:cxnSpLocks/>
          </p:cNvCxnSpPr>
          <p:nvPr/>
        </p:nvCxnSpPr>
        <p:spPr>
          <a:xfrm>
            <a:off x="644420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2B99B82-3FA5-44D7-BDA0-FC664CD79E27}"/>
              </a:ext>
            </a:extLst>
          </p:cNvPr>
          <p:cNvCxnSpPr>
            <a:cxnSpLocks/>
          </p:cNvCxnSpPr>
          <p:nvPr/>
        </p:nvCxnSpPr>
        <p:spPr>
          <a:xfrm>
            <a:off x="716428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24C76E2-F0A3-44F5-BE3D-CF372E9CA4CA}"/>
              </a:ext>
            </a:extLst>
          </p:cNvPr>
          <p:cNvCxnSpPr>
            <a:cxnSpLocks/>
          </p:cNvCxnSpPr>
          <p:nvPr/>
        </p:nvCxnSpPr>
        <p:spPr>
          <a:xfrm>
            <a:off x="78843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5D0540-D596-4D82-9B53-7DBF201A0E9F}"/>
              </a:ext>
            </a:extLst>
          </p:cNvPr>
          <p:cNvCxnSpPr>
            <a:cxnSpLocks/>
          </p:cNvCxnSpPr>
          <p:nvPr/>
        </p:nvCxnSpPr>
        <p:spPr>
          <a:xfrm>
            <a:off x="86044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77B8C05-A0CA-4B47-A41F-622E6CBD03A4}"/>
              </a:ext>
            </a:extLst>
          </p:cNvPr>
          <p:cNvCxnSpPr>
            <a:cxnSpLocks/>
          </p:cNvCxnSpPr>
          <p:nvPr/>
        </p:nvCxnSpPr>
        <p:spPr>
          <a:xfrm>
            <a:off x="644420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8E57C18-8FB1-4A42-AF20-0D9EE4DA02B2}"/>
              </a:ext>
            </a:extLst>
          </p:cNvPr>
          <p:cNvCxnSpPr>
            <a:cxnSpLocks/>
          </p:cNvCxnSpPr>
          <p:nvPr/>
        </p:nvCxnSpPr>
        <p:spPr>
          <a:xfrm>
            <a:off x="644420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23E7C42-44D0-43A2-9A27-516A967D6FDC}"/>
              </a:ext>
            </a:extLst>
          </p:cNvPr>
          <p:cNvCxnSpPr>
            <a:cxnSpLocks/>
          </p:cNvCxnSpPr>
          <p:nvPr/>
        </p:nvCxnSpPr>
        <p:spPr>
          <a:xfrm>
            <a:off x="644420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5839205-7482-4839-B88D-82E774A5CFF7}"/>
              </a:ext>
            </a:extLst>
          </p:cNvPr>
          <p:cNvCxnSpPr>
            <a:cxnSpLocks/>
          </p:cNvCxnSpPr>
          <p:nvPr/>
        </p:nvCxnSpPr>
        <p:spPr>
          <a:xfrm>
            <a:off x="644420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2A12F8D6-FAF3-4A4A-9952-B3D993226D30}"/>
              </a:ext>
            </a:extLst>
          </p:cNvPr>
          <p:cNvSpPr/>
          <p:nvPr/>
        </p:nvSpPr>
        <p:spPr>
          <a:xfrm>
            <a:off x="644420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CF349C55-2534-4829-A32E-2CC68A71D51C}"/>
              </a:ext>
            </a:extLst>
          </p:cNvPr>
          <p:cNvSpPr/>
          <p:nvPr/>
        </p:nvSpPr>
        <p:spPr>
          <a:xfrm>
            <a:off x="7884368" y="39330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84F04BE-3373-4F4A-9F26-24BEABC49AFF}"/>
              </a:ext>
            </a:extLst>
          </p:cNvPr>
          <p:cNvSpPr txBox="1"/>
          <p:nvPr/>
        </p:nvSpPr>
        <p:spPr>
          <a:xfrm>
            <a:off x="6372200" y="1988840"/>
            <a:ext cx="2339102" cy="954107"/>
          </a:xfrm>
          <a:prstGeom prst="rect">
            <a:avLst/>
          </a:prstGeom>
          <a:noFill/>
        </p:spPr>
        <p:txBody>
          <a:bodyPr wrap="none" rtlCol="0">
            <a:spAutoFit/>
          </a:bodyPr>
          <a:lstStyle/>
          <a:p>
            <a:r>
              <a:rPr kumimoji="1" lang="ja-JP" altLang="en-US" sz="2800"/>
              <a:t>遠距離で</a:t>
            </a:r>
            <a:endParaRPr kumimoji="1" lang="en-US" altLang="ja-JP" sz="2800"/>
          </a:p>
          <a:p>
            <a:r>
              <a:rPr kumimoji="1" lang="ja-JP" altLang="en-US" sz="2800"/>
              <a:t>相互作用無し</a:t>
            </a:r>
          </a:p>
        </p:txBody>
      </p:sp>
      <p:sp>
        <p:nvSpPr>
          <p:cNvPr id="39" name="テキスト ボックス 38">
            <a:extLst>
              <a:ext uri="{FF2B5EF4-FFF2-40B4-BE49-F238E27FC236}">
                <a16:creationId xmlns:a16="http://schemas.microsoft.com/office/drawing/2014/main" id="{26449E09-2C44-40EA-AE90-9F61E12ADCBC}"/>
              </a:ext>
            </a:extLst>
          </p:cNvPr>
          <p:cNvSpPr txBox="1"/>
          <p:nvPr/>
        </p:nvSpPr>
        <p:spPr>
          <a:xfrm>
            <a:off x="4067944" y="2636912"/>
            <a:ext cx="465192" cy="523220"/>
          </a:xfrm>
          <a:prstGeom prst="rect">
            <a:avLst/>
          </a:prstGeom>
          <a:noFill/>
        </p:spPr>
        <p:txBody>
          <a:bodyPr wrap="none" rtlCol="0">
            <a:spAutoFit/>
          </a:bodyPr>
          <a:lstStyle/>
          <a:p>
            <a:r>
              <a:rPr kumimoji="1" lang="en-US" altLang="ja-JP" sz="2800">
                <a:solidFill>
                  <a:srgbClr val="FF0000"/>
                </a:solidFill>
              </a:rPr>
              <a:t>-ε</a:t>
            </a:r>
            <a:endParaRPr kumimoji="1" lang="ja-JP" altLang="en-US" sz="2800">
              <a:solidFill>
                <a:srgbClr val="FF0000"/>
              </a:solidFill>
            </a:endParaRPr>
          </a:p>
        </p:txBody>
      </p:sp>
      <p:sp>
        <p:nvSpPr>
          <p:cNvPr id="40" name="テキスト ボックス 39">
            <a:extLst>
              <a:ext uri="{FF2B5EF4-FFF2-40B4-BE49-F238E27FC236}">
                <a16:creationId xmlns:a16="http://schemas.microsoft.com/office/drawing/2014/main" id="{4A705F47-B1B5-4BBC-9084-1DF572F47325}"/>
              </a:ext>
            </a:extLst>
          </p:cNvPr>
          <p:cNvSpPr txBox="1"/>
          <p:nvPr/>
        </p:nvSpPr>
        <p:spPr>
          <a:xfrm>
            <a:off x="3275856" y="5517232"/>
            <a:ext cx="2723823" cy="646331"/>
          </a:xfrm>
          <a:prstGeom prst="rect">
            <a:avLst/>
          </a:prstGeom>
          <a:noFill/>
        </p:spPr>
        <p:txBody>
          <a:bodyPr wrap="none" rtlCol="0">
            <a:spAutoFit/>
          </a:bodyPr>
          <a:lstStyle/>
          <a:p>
            <a:r>
              <a:rPr kumimoji="1" lang="ja-JP" altLang="en-US"/>
              <a:t>隣り合うとエネルギー</a:t>
            </a:r>
            <a:r>
              <a:rPr lang="ja-JP" altLang="en-US"/>
              <a:t>が</a:t>
            </a:r>
            <a:endParaRPr lang="en-US" altLang="ja-JP"/>
          </a:p>
          <a:p>
            <a:r>
              <a:rPr kumimoji="1" lang="en-US" altLang="ja-JP"/>
              <a:t>ε</a:t>
            </a:r>
            <a:r>
              <a:rPr kumimoji="1" lang="ja-JP" altLang="en-US"/>
              <a:t>だけ下がる</a:t>
            </a:r>
            <a:endParaRPr kumimoji="1" lang="en-US" altLang="ja-JP"/>
          </a:p>
        </p:txBody>
      </p:sp>
      <p:sp>
        <p:nvSpPr>
          <p:cNvPr id="41" name="テキスト ボックス 40">
            <a:extLst>
              <a:ext uri="{FF2B5EF4-FFF2-40B4-BE49-F238E27FC236}">
                <a16:creationId xmlns:a16="http://schemas.microsoft.com/office/drawing/2014/main" id="{8F13365E-BE27-4E62-AB9A-3B1C1DFC3AE9}"/>
              </a:ext>
            </a:extLst>
          </p:cNvPr>
          <p:cNvSpPr txBox="1"/>
          <p:nvPr/>
        </p:nvSpPr>
        <p:spPr>
          <a:xfrm>
            <a:off x="6429107" y="5518973"/>
            <a:ext cx="2031325" cy="646331"/>
          </a:xfrm>
          <a:prstGeom prst="rect">
            <a:avLst/>
          </a:prstGeom>
          <a:noFill/>
        </p:spPr>
        <p:txBody>
          <a:bodyPr wrap="none" rtlCol="0">
            <a:spAutoFit/>
          </a:bodyPr>
          <a:lstStyle/>
          <a:p>
            <a:r>
              <a:rPr kumimoji="1" lang="ja-JP" altLang="en-US" dirty="0"/>
              <a:t>隣接していないと</a:t>
            </a:r>
            <a:endParaRPr kumimoji="1" lang="en-US" altLang="ja-JP" dirty="0"/>
          </a:p>
          <a:p>
            <a:r>
              <a:rPr lang="ja-JP" altLang="en-US" dirty="0"/>
              <a:t>相互作用なし</a:t>
            </a:r>
            <a:endParaRPr kumimoji="1" lang="en-US" altLang="ja-JP" dirty="0"/>
          </a:p>
        </p:txBody>
      </p:sp>
      <p:sp>
        <p:nvSpPr>
          <p:cNvPr id="42" name="テキスト ボックス 41">
            <a:extLst>
              <a:ext uri="{FF2B5EF4-FFF2-40B4-BE49-F238E27FC236}">
                <a16:creationId xmlns:a16="http://schemas.microsoft.com/office/drawing/2014/main" id="{77E15E7A-3FEE-497B-B97D-4469B586E16E}"/>
              </a:ext>
            </a:extLst>
          </p:cNvPr>
          <p:cNvSpPr txBox="1"/>
          <p:nvPr/>
        </p:nvSpPr>
        <p:spPr>
          <a:xfrm>
            <a:off x="467544" y="1124744"/>
            <a:ext cx="4493538" cy="461665"/>
          </a:xfrm>
          <a:prstGeom prst="rect">
            <a:avLst/>
          </a:prstGeom>
          <a:noFill/>
        </p:spPr>
        <p:txBody>
          <a:bodyPr wrap="none" rtlCol="0">
            <a:spAutoFit/>
          </a:bodyPr>
          <a:lstStyle/>
          <a:p>
            <a:r>
              <a:rPr kumimoji="1" lang="ja-JP" altLang="en-US" sz="2400" dirty="0"/>
              <a:t>さらに空間を離散</a:t>
            </a:r>
            <a:r>
              <a:rPr lang="ja-JP" altLang="en-US" sz="2400" dirty="0"/>
              <a:t>化したモデル</a:t>
            </a:r>
            <a:endParaRPr kumimoji="1" lang="ja-JP" altLang="en-US" sz="2400" dirty="0"/>
          </a:p>
        </p:txBody>
      </p:sp>
    </p:spTree>
    <p:extLst>
      <p:ext uri="{BB962C8B-B14F-4D97-AF65-F5344CB8AC3E}">
        <p14:creationId xmlns:p14="http://schemas.microsoft.com/office/powerpoint/2010/main" val="2426965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AE4346-88EC-443F-8503-703830D44C7A}"/>
              </a:ext>
            </a:extLst>
          </p:cNvPr>
          <p:cNvSpPr>
            <a:spLocks noGrp="1"/>
          </p:cNvSpPr>
          <p:nvPr>
            <p:ph type="body" sz="quarter" idx="10"/>
          </p:nvPr>
        </p:nvSpPr>
        <p:spPr/>
        <p:txBody>
          <a:bodyPr/>
          <a:lstStyle/>
          <a:p>
            <a:r>
              <a:rPr lang="ja-JP" altLang="en-US" dirty="0"/>
              <a:t>ボルツマン重み</a:t>
            </a:r>
            <a:endParaRPr kumimoji="1" lang="ja-JP" altLang="en-US" dirty="0"/>
          </a:p>
        </p:txBody>
      </p:sp>
      <p:sp>
        <p:nvSpPr>
          <p:cNvPr id="3" name="テキスト ボックス 2">
            <a:extLst>
              <a:ext uri="{FF2B5EF4-FFF2-40B4-BE49-F238E27FC236}">
                <a16:creationId xmlns:a16="http://schemas.microsoft.com/office/drawing/2014/main" id="{E9FF9A97-235E-47AD-982A-98C1E2C5C1BE}"/>
              </a:ext>
            </a:extLst>
          </p:cNvPr>
          <p:cNvSpPr txBox="1"/>
          <p:nvPr/>
        </p:nvSpPr>
        <p:spPr>
          <a:xfrm>
            <a:off x="179512" y="908720"/>
            <a:ext cx="7965642" cy="954107"/>
          </a:xfrm>
          <a:prstGeom prst="rect">
            <a:avLst/>
          </a:prstGeom>
          <a:noFill/>
        </p:spPr>
        <p:txBody>
          <a:bodyPr wrap="none" rtlCol="0">
            <a:spAutoFit/>
          </a:bodyPr>
          <a:lstStyle/>
          <a:p>
            <a:r>
              <a:rPr lang="ja-JP" altLang="en-US" sz="2800" dirty="0"/>
              <a:t>ある状態のエネルギーを</a:t>
            </a:r>
            <a:r>
              <a:rPr lang="en-US" altLang="ja-JP" sz="2800" dirty="0"/>
              <a:t>E</a:t>
            </a:r>
            <a:r>
              <a:rPr lang="ja-JP" altLang="en-US" sz="2800" dirty="0"/>
              <a:t>、温度を</a:t>
            </a:r>
            <a:r>
              <a:rPr lang="en-US" altLang="ja-JP" sz="2800" dirty="0"/>
              <a:t>T</a:t>
            </a:r>
            <a:r>
              <a:rPr lang="ja-JP" altLang="en-US" sz="2800" dirty="0"/>
              <a:t>とすると、</a:t>
            </a:r>
            <a:endParaRPr lang="en-US" altLang="ja-JP" sz="2800" dirty="0"/>
          </a:p>
          <a:p>
            <a:r>
              <a:rPr lang="ja-JP" altLang="en-US" sz="2800" dirty="0"/>
              <a:t>その状態の出現確率は以下に比例する</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E26310-6E6B-4628-B55D-38E639B45E65}"/>
                  </a:ext>
                </a:extLst>
              </p:cNvPr>
              <p:cNvSpPr txBox="1"/>
              <p:nvPr/>
            </p:nvSpPr>
            <p:spPr>
              <a:xfrm>
                <a:off x="7092280" y="2060848"/>
                <a:ext cx="43204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092280" y="2060848"/>
                <a:ext cx="432048" cy="43088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E706440-A264-4B41-88DB-185EC75D191C}"/>
                  </a:ext>
                </a:extLst>
              </p:cNvPr>
              <p:cNvSpPr txBox="1"/>
              <p:nvPr/>
            </p:nvSpPr>
            <p:spPr>
              <a:xfrm>
                <a:off x="1691680" y="1988840"/>
                <a:ext cx="3422355"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r>
                        <a:rPr kumimoji="1" lang="en-US" altLang="ja-JP" sz="4000" b="0" i="1" smtClean="0">
                          <a:latin typeface="Cambria Math" panose="02040503050406030204" pitchFamily="18" charset="0"/>
                        </a:rPr>
                        <m:t>𝐸</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1988840"/>
                <a:ext cx="3422355" cy="615553"/>
              </a:xfrm>
              <a:prstGeom prst="rect">
                <a:avLst/>
              </a:prstGeom>
              <a:blipFill>
                <a:blip r:embed="rId3"/>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F51A67B-53CE-44C3-9E23-6DBE98D3CE92}"/>
              </a:ext>
            </a:extLst>
          </p:cNvPr>
          <p:cNvSpPr txBox="1"/>
          <p:nvPr/>
        </p:nvSpPr>
        <p:spPr>
          <a:xfrm>
            <a:off x="5076056" y="2132856"/>
            <a:ext cx="1980029" cy="400110"/>
          </a:xfrm>
          <a:prstGeom prst="rect">
            <a:avLst/>
          </a:prstGeom>
          <a:noFill/>
        </p:spPr>
        <p:txBody>
          <a:bodyPr wrap="none" rtlCol="0">
            <a:spAutoFit/>
          </a:bodyPr>
          <a:lstStyle/>
          <a:p>
            <a:r>
              <a:rPr lang="ja-JP" altLang="en-US" sz="2000"/>
              <a:t>ボルツマン定数</a:t>
            </a:r>
            <a:endParaRPr kumimoji="1" lang="ja-JP" altLang="en-US" sz="2000"/>
          </a:p>
        </p:txBody>
      </p:sp>
      <p:cxnSp>
        <p:nvCxnSpPr>
          <p:cNvPr id="10" name="直線コネクタ 9">
            <a:extLst>
              <a:ext uri="{FF2B5EF4-FFF2-40B4-BE49-F238E27FC236}">
                <a16:creationId xmlns:a16="http://schemas.microsoft.com/office/drawing/2014/main" id="{0BDA8C63-2E14-4278-9D5E-5F2704AE5886}"/>
              </a:ext>
            </a:extLst>
          </p:cNvPr>
          <p:cNvCxnSpPr>
            <a:cxnSpLocks/>
          </p:cNvCxnSpPr>
          <p:nvPr/>
        </p:nvCxnSpPr>
        <p:spPr>
          <a:xfrm>
            <a:off x="97160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C62A49F-6B81-4369-ABC9-EEE065C5342D}"/>
              </a:ext>
            </a:extLst>
          </p:cNvPr>
          <p:cNvCxnSpPr>
            <a:cxnSpLocks/>
          </p:cNvCxnSpPr>
          <p:nvPr/>
        </p:nvCxnSpPr>
        <p:spPr>
          <a:xfrm>
            <a:off x="169168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FE633EE-7033-4FFF-852F-03C34ACC9F4B}"/>
              </a:ext>
            </a:extLst>
          </p:cNvPr>
          <p:cNvCxnSpPr>
            <a:cxnSpLocks/>
          </p:cNvCxnSpPr>
          <p:nvPr/>
        </p:nvCxnSpPr>
        <p:spPr>
          <a:xfrm>
            <a:off x="241176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8634B36-9D30-4AAB-A64F-23F6F180A139}"/>
              </a:ext>
            </a:extLst>
          </p:cNvPr>
          <p:cNvCxnSpPr>
            <a:cxnSpLocks/>
          </p:cNvCxnSpPr>
          <p:nvPr/>
        </p:nvCxnSpPr>
        <p:spPr>
          <a:xfrm>
            <a:off x="313184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763F974-36AE-4115-9995-F867A7AD5CC9}"/>
              </a:ext>
            </a:extLst>
          </p:cNvPr>
          <p:cNvCxnSpPr>
            <a:cxnSpLocks/>
          </p:cNvCxnSpPr>
          <p:nvPr/>
        </p:nvCxnSpPr>
        <p:spPr>
          <a:xfrm>
            <a:off x="971600"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BF07788-A4CC-4983-8A09-8C3B4547A5AB}"/>
              </a:ext>
            </a:extLst>
          </p:cNvPr>
          <p:cNvCxnSpPr>
            <a:cxnSpLocks/>
          </p:cNvCxnSpPr>
          <p:nvPr/>
        </p:nvCxnSpPr>
        <p:spPr>
          <a:xfrm>
            <a:off x="971600"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FD843D0-1AA2-4820-9C49-A90C331AAFD9}"/>
              </a:ext>
            </a:extLst>
          </p:cNvPr>
          <p:cNvCxnSpPr>
            <a:cxnSpLocks/>
          </p:cNvCxnSpPr>
          <p:nvPr/>
        </p:nvCxnSpPr>
        <p:spPr>
          <a:xfrm>
            <a:off x="971600"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2E67B91-209F-443B-8913-B053C5682271}"/>
              </a:ext>
            </a:extLst>
          </p:cNvPr>
          <p:cNvCxnSpPr>
            <a:cxnSpLocks/>
          </p:cNvCxnSpPr>
          <p:nvPr/>
        </p:nvCxnSpPr>
        <p:spPr>
          <a:xfrm>
            <a:off x="971600"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A1D26014-458B-40C7-851B-A7B5FBADCBEF}"/>
              </a:ext>
            </a:extLst>
          </p:cNvPr>
          <p:cNvSpPr/>
          <p:nvPr/>
        </p:nvSpPr>
        <p:spPr>
          <a:xfrm>
            <a:off x="97160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598EF239-D112-40C5-9522-3FF433633028}"/>
              </a:ext>
            </a:extLst>
          </p:cNvPr>
          <p:cNvSpPr/>
          <p:nvPr/>
        </p:nvSpPr>
        <p:spPr>
          <a:xfrm>
            <a:off x="169168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C607BE1-B459-4A65-A60D-36F39FE62851}"/>
              </a:ext>
            </a:extLst>
          </p:cNvPr>
          <p:cNvSpPr txBox="1"/>
          <p:nvPr/>
        </p:nvSpPr>
        <p:spPr>
          <a:xfrm>
            <a:off x="1475656" y="2636912"/>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34A4BF8-2F77-4A4B-ACB3-1A4267C52CBF}"/>
                  </a:ext>
                </a:extLst>
              </p:cNvPr>
              <p:cNvSpPr txBox="1"/>
              <p:nvPr/>
            </p:nvSpPr>
            <p:spPr>
              <a:xfrm>
                <a:off x="251520" y="6021288"/>
                <a:ext cx="153266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𝛽𝜖</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22" name="テキスト ボックス 21">
                <a:extLst>
                  <a:ext uri="{FF2B5EF4-FFF2-40B4-BE49-F238E27FC236}">
                    <a16:creationId xmlns:a16="http://schemas.microsoft.com/office/drawing/2014/main" id="{434A4BF8-2F77-4A4B-ACB3-1A4267C52CBF}"/>
                  </a:ext>
                </a:extLst>
              </p:cNvPr>
              <p:cNvSpPr txBox="1">
                <a:spLocks noRot="1" noChangeAspect="1" noMove="1" noResize="1" noEditPoints="1" noAdjustHandles="1" noChangeArrowheads="1" noChangeShapeType="1" noTextEdit="1"/>
              </p:cNvSpPr>
              <p:nvPr/>
            </p:nvSpPr>
            <p:spPr>
              <a:xfrm>
                <a:off x="251520" y="6021288"/>
                <a:ext cx="1532663"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4257CCB-90A0-47CE-A7B9-A586E8C4E017}"/>
                  </a:ext>
                </a:extLst>
              </p:cNvPr>
              <p:cNvSpPr txBox="1"/>
              <p:nvPr/>
            </p:nvSpPr>
            <p:spPr>
              <a:xfrm>
                <a:off x="6732240" y="2636912"/>
                <a:ext cx="230425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a:p>
            </p:txBody>
          </p:sp>
        </mc:Choice>
        <mc:Fallback xmlns="">
          <p:sp>
            <p:nvSpPr>
              <p:cNvPr id="23"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732240" y="2636912"/>
                <a:ext cx="2304256" cy="430887"/>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E7B7A752-8E1D-412C-AB70-B141726E1059}"/>
              </a:ext>
            </a:extLst>
          </p:cNvPr>
          <p:cNvSpPr txBox="1"/>
          <p:nvPr/>
        </p:nvSpPr>
        <p:spPr>
          <a:xfrm>
            <a:off x="6084168" y="2668850"/>
            <a:ext cx="1368152" cy="400110"/>
          </a:xfrm>
          <a:prstGeom prst="rect">
            <a:avLst/>
          </a:prstGeom>
          <a:noFill/>
        </p:spPr>
        <p:txBody>
          <a:bodyPr wrap="square" rtlCol="0">
            <a:spAutoFit/>
          </a:bodyPr>
          <a:lstStyle/>
          <a:p>
            <a:r>
              <a:rPr kumimoji="1" lang="ja-JP" altLang="en-US" sz="2000"/>
              <a:t>逆温度</a:t>
            </a:r>
          </a:p>
        </p:txBody>
      </p:sp>
      <p:cxnSp>
        <p:nvCxnSpPr>
          <p:cNvPr id="25" name="直線コネクタ 24">
            <a:extLst>
              <a:ext uri="{FF2B5EF4-FFF2-40B4-BE49-F238E27FC236}">
                <a16:creationId xmlns:a16="http://schemas.microsoft.com/office/drawing/2014/main" id="{78B165EF-7BF2-455C-9A43-0D4B597B3885}"/>
              </a:ext>
            </a:extLst>
          </p:cNvPr>
          <p:cNvCxnSpPr>
            <a:cxnSpLocks/>
          </p:cNvCxnSpPr>
          <p:nvPr/>
        </p:nvCxnSpPr>
        <p:spPr>
          <a:xfrm>
            <a:off x="457200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EE6EAC2-0256-444E-A9AA-880659CE8D0A}"/>
              </a:ext>
            </a:extLst>
          </p:cNvPr>
          <p:cNvCxnSpPr>
            <a:cxnSpLocks/>
          </p:cNvCxnSpPr>
          <p:nvPr/>
        </p:nvCxnSpPr>
        <p:spPr>
          <a:xfrm>
            <a:off x="529208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C720214-4E5A-481C-BA3A-C69495ED901A}"/>
              </a:ext>
            </a:extLst>
          </p:cNvPr>
          <p:cNvCxnSpPr>
            <a:cxnSpLocks/>
          </p:cNvCxnSpPr>
          <p:nvPr/>
        </p:nvCxnSpPr>
        <p:spPr>
          <a:xfrm>
            <a:off x="601216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0BD9909-30F5-424D-8E65-7237B881F5E6}"/>
              </a:ext>
            </a:extLst>
          </p:cNvPr>
          <p:cNvCxnSpPr>
            <a:cxnSpLocks/>
          </p:cNvCxnSpPr>
          <p:nvPr/>
        </p:nvCxnSpPr>
        <p:spPr>
          <a:xfrm>
            <a:off x="673224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B317206-FD65-4B5B-B63E-A82B569E6E62}"/>
              </a:ext>
            </a:extLst>
          </p:cNvPr>
          <p:cNvCxnSpPr>
            <a:cxnSpLocks/>
          </p:cNvCxnSpPr>
          <p:nvPr/>
        </p:nvCxnSpPr>
        <p:spPr>
          <a:xfrm>
            <a:off x="4572000"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AB287F3-292A-4A3A-B1E2-3A617DDA3894}"/>
              </a:ext>
            </a:extLst>
          </p:cNvPr>
          <p:cNvCxnSpPr>
            <a:cxnSpLocks/>
          </p:cNvCxnSpPr>
          <p:nvPr/>
        </p:nvCxnSpPr>
        <p:spPr>
          <a:xfrm>
            <a:off x="4572000"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0140F395-718F-481F-8D68-AE3625665C21}"/>
              </a:ext>
            </a:extLst>
          </p:cNvPr>
          <p:cNvCxnSpPr>
            <a:cxnSpLocks/>
          </p:cNvCxnSpPr>
          <p:nvPr/>
        </p:nvCxnSpPr>
        <p:spPr>
          <a:xfrm>
            <a:off x="4572000"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8B8B761-D74D-486A-9256-154C3F56E86F}"/>
              </a:ext>
            </a:extLst>
          </p:cNvPr>
          <p:cNvCxnSpPr>
            <a:cxnSpLocks/>
          </p:cNvCxnSpPr>
          <p:nvPr/>
        </p:nvCxnSpPr>
        <p:spPr>
          <a:xfrm>
            <a:off x="4572000"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0EE578A3-DA37-417F-A478-0434B4D936D5}"/>
              </a:ext>
            </a:extLst>
          </p:cNvPr>
          <p:cNvSpPr/>
          <p:nvPr/>
        </p:nvSpPr>
        <p:spPr>
          <a:xfrm>
            <a:off x="457200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8FD0D385-4179-44C7-AAB5-5506F68B2517}"/>
              </a:ext>
            </a:extLst>
          </p:cNvPr>
          <p:cNvSpPr/>
          <p:nvPr/>
        </p:nvSpPr>
        <p:spPr>
          <a:xfrm>
            <a:off x="5292080" y="39330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2E55C1F1-3D08-42A7-821A-04D73BA8FEAF}"/>
              </a:ext>
            </a:extLst>
          </p:cNvPr>
          <p:cNvSpPr txBox="1"/>
          <p:nvPr/>
        </p:nvSpPr>
        <p:spPr>
          <a:xfrm>
            <a:off x="179512" y="5517232"/>
            <a:ext cx="7366119" cy="461665"/>
          </a:xfrm>
          <a:prstGeom prst="rect">
            <a:avLst/>
          </a:prstGeom>
          <a:noFill/>
        </p:spPr>
        <p:txBody>
          <a:bodyPr wrap="none" rtlCol="0">
            <a:spAutoFit/>
          </a:bodyPr>
          <a:lstStyle/>
          <a:p>
            <a:r>
              <a:rPr lang="ja-JP" altLang="en-US" sz="2400" dirty="0"/>
              <a:t>液相</a:t>
            </a:r>
            <a:r>
              <a:rPr lang="en-US" altLang="ja-JP" sz="2400" dirty="0"/>
              <a:t>(</a:t>
            </a:r>
            <a:r>
              <a:rPr lang="ja-JP" altLang="en-US" sz="2400" dirty="0"/>
              <a:t>左</a:t>
            </a:r>
            <a:r>
              <a:rPr lang="en-US" altLang="ja-JP" sz="2400" dirty="0"/>
              <a:t>)</a:t>
            </a:r>
            <a:r>
              <a:rPr lang="ja-JP" altLang="en-US" sz="2400" dirty="0"/>
              <a:t>が出現する確率は気相</a:t>
            </a:r>
            <a:r>
              <a:rPr lang="en-US" altLang="ja-JP" sz="2400" dirty="0"/>
              <a:t>(</a:t>
            </a:r>
            <a:r>
              <a:rPr lang="ja-JP" altLang="en-US" sz="2400" dirty="0"/>
              <a:t>右</a:t>
            </a:r>
            <a:r>
              <a:rPr lang="en-US" altLang="ja-JP" sz="2400" dirty="0"/>
              <a:t>)</a:t>
            </a:r>
            <a:r>
              <a:rPr lang="ja-JP" altLang="en-US" sz="2400" dirty="0"/>
              <a:t>が出現する確率の</a:t>
            </a:r>
            <a:endParaRPr kumimoji="1" lang="ja-JP" altLang="en-US" sz="2400" dirty="0"/>
          </a:p>
        </p:txBody>
      </p:sp>
      <p:sp>
        <p:nvSpPr>
          <p:cNvPr id="38" name="テキスト ボックス 37">
            <a:extLst>
              <a:ext uri="{FF2B5EF4-FFF2-40B4-BE49-F238E27FC236}">
                <a16:creationId xmlns:a16="http://schemas.microsoft.com/office/drawing/2014/main" id="{F7977C40-B0D9-4EE7-B585-629BD6EE1590}"/>
              </a:ext>
            </a:extLst>
          </p:cNvPr>
          <p:cNvSpPr txBox="1"/>
          <p:nvPr/>
        </p:nvSpPr>
        <p:spPr>
          <a:xfrm>
            <a:off x="1835696" y="6093296"/>
            <a:ext cx="492443" cy="461665"/>
          </a:xfrm>
          <a:prstGeom prst="rect">
            <a:avLst/>
          </a:prstGeom>
          <a:noFill/>
        </p:spPr>
        <p:txBody>
          <a:bodyPr wrap="none" rtlCol="0">
            <a:spAutoFit/>
          </a:bodyPr>
          <a:lstStyle/>
          <a:p>
            <a:r>
              <a:rPr kumimoji="1" lang="ja-JP" altLang="en-US" sz="2400" dirty="0"/>
              <a:t>倍</a:t>
            </a:r>
          </a:p>
        </p:txBody>
      </p:sp>
      <p:sp>
        <p:nvSpPr>
          <p:cNvPr id="4" name="矢印: 右 3">
            <a:extLst>
              <a:ext uri="{FF2B5EF4-FFF2-40B4-BE49-F238E27FC236}">
                <a16:creationId xmlns:a16="http://schemas.microsoft.com/office/drawing/2014/main" id="{5A7BE02B-CE6E-4B8D-BC0A-63D22433FA82}"/>
              </a:ext>
            </a:extLst>
          </p:cNvPr>
          <p:cNvSpPr/>
          <p:nvPr/>
        </p:nvSpPr>
        <p:spPr>
          <a:xfrm>
            <a:off x="2411760" y="6165304"/>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4DE7810-1565-42CC-9488-7C9FAAD2079F}"/>
              </a:ext>
            </a:extLst>
          </p:cNvPr>
          <p:cNvSpPr txBox="1"/>
          <p:nvPr/>
        </p:nvSpPr>
        <p:spPr>
          <a:xfrm>
            <a:off x="3131840" y="6093296"/>
            <a:ext cx="4185761" cy="461665"/>
          </a:xfrm>
          <a:prstGeom prst="rect">
            <a:avLst/>
          </a:prstGeom>
          <a:noFill/>
        </p:spPr>
        <p:txBody>
          <a:bodyPr wrap="none" rtlCol="0">
            <a:spAutoFit/>
          </a:bodyPr>
          <a:lstStyle/>
          <a:p>
            <a:r>
              <a:rPr kumimoji="1" lang="ja-JP" altLang="en-US" sz="2400" dirty="0"/>
              <a:t>液相の出現確率の方が大きい</a:t>
            </a:r>
          </a:p>
        </p:txBody>
      </p:sp>
    </p:spTree>
    <p:extLst>
      <p:ext uri="{BB962C8B-B14F-4D97-AF65-F5344CB8AC3E}">
        <p14:creationId xmlns:p14="http://schemas.microsoft.com/office/powerpoint/2010/main" val="4289011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22255-6600-4685-9BE4-1E84DA1145E0}"/>
              </a:ext>
            </a:extLst>
          </p:cNvPr>
          <p:cNvSpPr>
            <a:spLocks noGrp="1"/>
          </p:cNvSpPr>
          <p:nvPr>
            <p:ph type="body" sz="quarter" idx="10"/>
          </p:nvPr>
        </p:nvSpPr>
        <p:spPr/>
        <p:txBody>
          <a:bodyPr/>
          <a:lstStyle/>
          <a:p>
            <a:r>
              <a:rPr lang="ja-JP" altLang="en-US" dirty="0"/>
              <a:t>エネルギーの振る舞い</a:t>
            </a:r>
            <a:endParaRPr kumimoji="1" lang="ja-JP" altLang="en-US" dirty="0"/>
          </a:p>
        </p:txBody>
      </p:sp>
      <p:grpSp>
        <p:nvGrpSpPr>
          <p:cNvPr id="53" name="グループ化 52">
            <a:extLst>
              <a:ext uri="{FF2B5EF4-FFF2-40B4-BE49-F238E27FC236}">
                <a16:creationId xmlns:a16="http://schemas.microsoft.com/office/drawing/2014/main" id="{1052FAA4-E174-419C-AF2D-7A22B935F74B}"/>
              </a:ext>
            </a:extLst>
          </p:cNvPr>
          <p:cNvGrpSpPr/>
          <p:nvPr/>
        </p:nvGrpSpPr>
        <p:grpSpPr>
          <a:xfrm>
            <a:off x="323528" y="1628800"/>
            <a:ext cx="3888432" cy="2016224"/>
            <a:chOff x="323528" y="1628800"/>
            <a:chExt cx="3888432" cy="2016224"/>
          </a:xfrm>
        </p:grpSpPr>
        <p:grpSp>
          <p:nvGrpSpPr>
            <p:cNvPr id="3" name="グループ化 2">
              <a:extLst>
                <a:ext uri="{FF2B5EF4-FFF2-40B4-BE49-F238E27FC236}">
                  <a16:creationId xmlns:a16="http://schemas.microsoft.com/office/drawing/2014/main" id="{A59E3A18-B4AD-493E-B8D0-CF1B77C29121}"/>
                </a:ext>
              </a:extLst>
            </p:cNvPr>
            <p:cNvGrpSpPr/>
            <p:nvPr/>
          </p:nvGrpSpPr>
          <p:grpSpPr>
            <a:xfrm>
              <a:off x="467544" y="1916832"/>
              <a:ext cx="1512168" cy="1512168"/>
              <a:chOff x="971600" y="1628800"/>
              <a:chExt cx="2160240" cy="2160240"/>
            </a:xfrm>
          </p:grpSpPr>
          <p:cxnSp>
            <p:nvCxnSpPr>
              <p:cNvPr id="4" name="直線コネクタ 3">
                <a:extLst>
                  <a:ext uri="{FF2B5EF4-FFF2-40B4-BE49-F238E27FC236}">
                    <a16:creationId xmlns:a16="http://schemas.microsoft.com/office/drawing/2014/main" id="{4AA33798-D14A-4D5B-A1E2-64C5F035C86F}"/>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C09DE553-95D0-43B0-AD64-A90F8E2DE9D0}"/>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2D6AE9C-CEAE-4CE2-80A6-2EDBE3D9919B}"/>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8C1050B-4C9E-40A1-8773-813BDDD9BB45}"/>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3ACF07F-E600-4D69-8EA1-5401EF2E8998}"/>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1C9825D-51DC-4148-8ECA-72B7AC6AF4FF}"/>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9562F8E-9161-4E60-B587-1D9A12311DE6}"/>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07CABA-A5E8-4D77-965F-F6F8B1A8E35A}"/>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B2CE1BFF-5BF2-4A4E-B5C1-B07C486EC596}"/>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FC10FC3E-2F1C-4777-8ECB-630FF886EB0C}"/>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10CA4E8D-730B-4A07-AFE5-AB833792B9C6}"/>
                </a:ext>
              </a:extLst>
            </p:cNvPr>
            <p:cNvGrpSpPr/>
            <p:nvPr/>
          </p:nvGrpSpPr>
          <p:grpSpPr>
            <a:xfrm>
              <a:off x="2411760" y="1916832"/>
              <a:ext cx="1512168" cy="1512168"/>
              <a:chOff x="971600" y="4293096"/>
              <a:chExt cx="2160240" cy="2160240"/>
            </a:xfrm>
          </p:grpSpPr>
          <p:cxnSp>
            <p:nvCxnSpPr>
              <p:cNvPr id="15" name="直線コネクタ 14">
                <a:extLst>
                  <a:ext uri="{FF2B5EF4-FFF2-40B4-BE49-F238E27FC236}">
                    <a16:creationId xmlns:a16="http://schemas.microsoft.com/office/drawing/2014/main" id="{151E5833-C41F-42E5-98E2-B689AEEE9EF5}"/>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78B4B2C-E4F3-4F50-B2B8-1672A9C5F54E}"/>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287E2A0-116E-4AAB-A446-E37072CD44EB}"/>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451BC78-0B80-45DC-9C7B-97B853F58160}"/>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4C47F3F-A745-4F9F-855A-F7E93B4B421D}"/>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7270D6C-4FDF-4D32-899E-0ECA112AACBB}"/>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C0F71C0A-7515-48F2-99C7-05D6699A6F23}"/>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8C1773F-8E5D-4A20-80AB-56B774561FD5}"/>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08E44771-A641-4A38-A775-B9D327EBADA3}"/>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0B364ADB-A04F-457A-9B3E-6104CFF3336E}"/>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四角形: 角を丸くする 46">
              <a:extLst>
                <a:ext uri="{FF2B5EF4-FFF2-40B4-BE49-F238E27FC236}">
                  <a16:creationId xmlns:a16="http://schemas.microsoft.com/office/drawing/2014/main" id="{1D469915-AC9D-4835-98A7-207AF528C8D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E5AE77E4-85F8-48DA-BA7D-EEC60C0113A7}"/>
              </a:ext>
            </a:extLst>
          </p:cNvPr>
          <p:cNvGrpSpPr/>
          <p:nvPr/>
        </p:nvGrpSpPr>
        <p:grpSpPr>
          <a:xfrm>
            <a:off x="4716016" y="1628800"/>
            <a:ext cx="3888432" cy="2016224"/>
            <a:chOff x="4716016" y="1628800"/>
            <a:chExt cx="3888432" cy="2016224"/>
          </a:xfrm>
        </p:grpSpPr>
        <p:grpSp>
          <p:nvGrpSpPr>
            <p:cNvPr id="54" name="グループ化 53">
              <a:extLst>
                <a:ext uri="{FF2B5EF4-FFF2-40B4-BE49-F238E27FC236}">
                  <a16:creationId xmlns:a16="http://schemas.microsoft.com/office/drawing/2014/main" id="{355EA6E8-710F-4284-82B8-89924F4ADEBF}"/>
                </a:ext>
              </a:extLst>
            </p:cNvPr>
            <p:cNvGrpSpPr/>
            <p:nvPr/>
          </p:nvGrpSpPr>
          <p:grpSpPr>
            <a:xfrm>
              <a:off x="4932040" y="1916832"/>
              <a:ext cx="3528392" cy="1584176"/>
              <a:chOff x="4932040" y="1916832"/>
              <a:chExt cx="3528392" cy="1584176"/>
            </a:xfrm>
          </p:grpSpPr>
          <p:grpSp>
            <p:nvGrpSpPr>
              <p:cNvPr id="25" name="グループ化 24">
                <a:extLst>
                  <a:ext uri="{FF2B5EF4-FFF2-40B4-BE49-F238E27FC236}">
                    <a16:creationId xmlns:a16="http://schemas.microsoft.com/office/drawing/2014/main" id="{8AFF670B-2AC1-4FB3-9C37-9CE5F70D138F}"/>
                  </a:ext>
                </a:extLst>
              </p:cNvPr>
              <p:cNvGrpSpPr/>
              <p:nvPr/>
            </p:nvGrpSpPr>
            <p:grpSpPr>
              <a:xfrm>
                <a:off x="4932040" y="1988840"/>
                <a:ext cx="1512168" cy="1512168"/>
                <a:chOff x="5292080" y="1628800"/>
                <a:chExt cx="2160240" cy="2160240"/>
              </a:xfrm>
            </p:grpSpPr>
            <p:cxnSp>
              <p:nvCxnSpPr>
                <p:cNvPr id="26" name="直線コネクタ 25">
                  <a:extLst>
                    <a:ext uri="{FF2B5EF4-FFF2-40B4-BE49-F238E27FC236}">
                      <a16:creationId xmlns:a16="http://schemas.microsoft.com/office/drawing/2014/main" id="{A33503A4-4B72-4D3E-BCF8-213AA7A1E278}"/>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203E55B-6E29-46E8-A051-2BD56A6476F0}"/>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3F5A607-D92C-4CB8-95A7-23B6792F3E48}"/>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09043E1-4B60-4BA2-8161-C9217938F349}"/>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E528043-D2C5-487F-BA63-709A561C05BA}"/>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1D7BF7E-7DEE-4829-8DD6-2FC46184AEC1}"/>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CD274E6-6546-41C3-A614-5E843CDC92C1}"/>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B048533-F491-4B99-9436-6E75BF8C0727}"/>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B4C1237E-E770-421B-9E7A-2957DD2017C8}"/>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8E6039-3432-4077-8925-926D7B94EA02}"/>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3D2198DB-0FAB-498E-BB1B-167A9A75B2F4}"/>
                  </a:ext>
                </a:extLst>
              </p:cNvPr>
              <p:cNvGrpSpPr/>
              <p:nvPr/>
            </p:nvGrpSpPr>
            <p:grpSpPr>
              <a:xfrm>
                <a:off x="6948264" y="1916832"/>
                <a:ext cx="1512168" cy="1512168"/>
                <a:chOff x="5292080" y="4365104"/>
                <a:chExt cx="2160240" cy="2160240"/>
              </a:xfrm>
            </p:grpSpPr>
            <p:cxnSp>
              <p:nvCxnSpPr>
                <p:cNvPr id="37" name="直線コネクタ 36">
                  <a:extLst>
                    <a:ext uri="{FF2B5EF4-FFF2-40B4-BE49-F238E27FC236}">
                      <a16:creationId xmlns:a16="http://schemas.microsoft.com/office/drawing/2014/main" id="{A1DEA6D0-F410-4F7B-84EC-01E0BC469D62}"/>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DD2689B-403B-48E0-9D11-381C45A0F751}"/>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AAF42B9C-1027-4891-8909-D3F276ECB042}"/>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A2A1AA7-6EF8-458B-B9E9-CC39395A172E}"/>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E6B9C8CC-8AE3-45AD-B0CD-6AEB65D3EB20}"/>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D5D5B6A-03E4-4A0D-99EF-8568E7BEF6A8}"/>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8702392-4BCA-4174-B6DD-EB68383C3374}"/>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F11494C-FF1A-4508-B8D6-6B7BEA9DA2C3}"/>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86973C58-CD09-478D-B2FA-BCE47FB5C2D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752081B3-155F-4338-B3F0-703F24F2593E}"/>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8" name="四角形: 角を丸くする 47">
              <a:extLst>
                <a:ext uri="{FF2B5EF4-FFF2-40B4-BE49-F238E27FC236}">
                  <a16:creationId xmlns:a16="http://schemas.microsoft.com/office/drawing/2014/main" id="{9FA63A09-54D6-4FAA-993C-F002AE9824FE}"/>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テキスト ボックス 48">
            <a:extLst>
              <a:ext uri="{FF2B5EF4-FFF2-40B4-BE49-F238E27FC236}">
                <a16:creationId xmlns:a16="http://schemas.microsoft.com/office/drawing/2014/main" id="{C08FB295-E5FB-42D1-B9F3-1AE8D7292AD7}"/>
              </a:ext>
            </a:extLst>
          </p:cNvPr>
          <p:cNvSpPr txBox="1"/>
          <p:nvPr/>
        </p:nvSpPr>
        <p:spPr>
          <a:xfrm>
            <a:off x="6084168" y="908720"/>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0"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p>
            <a:r>
              <a:rPr kumimoji="1" lang="ja-JP" altLang="en-US" sz="3600"/>
              <a:t>液相</a:t>
            </a:r>
          </a:p>
        </p:txBody>
      </p:sp>
      <p:sp>
        <p:nvSpPr>
          <p:cNvPr id="51" name="テキスト ボックス 50">
            <a:extLst>
              <a:ext uri="{FF2B5EF4-FFF2-40B4-BE49-F238E27FC236}">
                <a16:creationId xmlns:a16="http://schemas.microsoft.com/office/drawing/2014/main" id="{9FEF1EC0-5013-49B1-8109-267AF87ABF18}"/>
              </a:ext>
            </a:extLst>
          </p:cNvPr>
          <p:cNvSpPr txBox="1"/>
          <p:nvPr/>
        </p:nvSpPr>
        <p:spPr>
          <a:xfrm>
            <a:off x="251520" y="4005064"/>
            <a:ext cx="4536504" cy="1569660"/>
          </a:xfrm>
          <a:prstGeom prst="rect">
            <a:avLst/>
          </a:prstGeom>
          <a:noFill/>
        </p:spPr>
        <p:txBody>
          <a:bodyPr wrap="square" rtlCol="0">
            <a:spAutoFit/>
          </a:bodyPr>
          <a:lstStyle/>
          <a:p>
            <a:r>
              <a:rPr kumimoji="1" lang="ja-JP" altLang="en-US" sz="2400" dirty="0"/>
              <a:t>一つ一つの出現確率は</a:t>
            </a:r>
            <a:r>
              <a:rPr kumimoji="1" lang="ja-JP" altLang="en-US" sz="2400" dirty="0">
                <a:solidFill>
                  <a:srgbClr val="FF0000"/>
                </a:solidFill>
              </a:rPr>
              <a:t>高い</a:t>
            </a:r>
            <a:r>
              <a:rPr kumimoji="1" lang="ja-JP" altLang="en-US" sz="2400" dirty="0"/>
              <a:t>が、総数が</a:t>
            </a:r>
            <a:r>
              <a:rPr kumimoji="1" lang="ja-JP" altLang="en-US" sz="2400" dirty="0">
                <a:solidFill>
                  <a:srgbClr val="011893"/>
                </a:solidFill>
              </a:rPr>
              <a:t>少ない</a:t>
            </a:r>
            <a:endParaRPr kumimoji="1" lang="en-US" altLang="ja-JP" sz="2400" dirty="0">
              <a:solidFill>
                <a:srgbClr val="011893"/>
              </a:solidFill>
            </a:endParaRPr>
          </a:p>
          <a:p>
            <a:r>
              <a:rPr lang="ja-JP" altLang="en-US" sz="2400" dirty="0"/>
              <a:t>→エネルギー重視</a:t>
            </a:r>
            <a:endParaRPr lang="en-US" altLang="ja-JP" sz="2400" dirty="0"/>
          </a:p>
          <a:p>
            <a:r>
              <a:rPr lang="ja-JP" altLang="en-US" sz="2400" dirty="0"/>
              <a:t>→低温で支配的であろう</a:t>
            </a:r>
            <a:endParaRPr lang="en-US" altLang="ja-JP" sz="2400" dirty="0"/>
          </a:p>
        </p:txBody>
      </p:sp>
      <p:sp>
        <p:nvSpPr>
          <p:cNvPr id="52" name="テキスト ボックス 51">
            <a:extLst>
              <a:ext uri="{FF2B5EF4-FFF2-40B4-BE49-F238E27FC236}">
                <a16:creationId xmlns:a16="http://schemas.microsoft.com/office/drawing/2014/main" id="{59B2F714-6CAD-4D3D-92C6-9D9D7A22E1ED}"/>
              </a:ext>
            </a:extLst>
          </p:cNvPr>
          <p:cNvSpPr txBox="1"/>
          <p:nvPr/>
        </p:nvSpPr>
        <p:spPr>
          <a:xfrm>
            <a:off x="4626631" y="4005064"/>
            <a:ext cx="4536504" cy="1569660"/>
          </a:xfrm>
          <a:prstGeom prst="rect">
            <a:avLst/>
          </a:prstGeom>
          <a:noFill/>
        </p:spPr>
        <p:txBody>
          <a:bodyPr wrap="square">
            <a:spAutoFit/>
          </a:bodyPr>
          <a:lstStyle/>
          <a:p>
            <a:r>
              <a:rPr lang="ja-JP" altLang="en-US" sz="2400" dirty="0"/>
              <a:t>一つ一つの出現確率は</a:t>
            </a:r>
            <a:r>
              <a:rPr lang="ja-JP" altLang="en-US" sz="2400" dirty="0">
                <a:solidFill>
                  <a:srgbClr val="011893"/>
                </a:solidFill>
              </a:rPr>
              <a:t>低い</a:t>
            </a:r>
            <a:r>
              <a:rPr lang="ja-JP" altLang="en-US" sz="2400" dirty="0"/>
              <a:t>が、総数が</a:t>
            </a:r>
            <a:r>
              <a:rPr lang="ja-JP" altLang="en-US" sz="2400" dirty="0">
                <a:solidFill>
                  <a:srgbClr val="FF0000"/>
                </a:solidFill>
              </a:rPr>
              <a:t>多い</a:t>
            </a:r>
            <a:endParaRPr lang="en-US" altLang="ja-JP" sz="2400" dirty="0">
              <a:solidFill>
                <a:srgbClr val="FF0000"/>
              </a:solidFill>
            </a:endParaRPr>
          </a:p>
          <a:p>
            <a:r>
              <a:rPr kumimoji="1" lang="ja-JP" altLang="en-US" sz="2400" dirty="0"/>
              <a:t>→エントロピー重視</a:t>
            </a:r>
            <a:endParaRPr kumimoji="1" lang="en-US" altLang="ja-JP" sz="2400" dirty="0"/>
          </a:p>
          <a:p>
            <a:r>
              <a:rPr lang="ja-JP" altLang="en-US" sz="2400" dirty="0"/>
              <a:t>→高温で支配的であろう</a:t>
            </a:r>
            <a:endParaRPr kumimoji="1" lang="ja-JP" altLang="en-US" sz="2400" dirty="0"/>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8B64D32-7A18-4B8A-8F51-4C21742E63DB}"/>
                  </a:ext>
                </a:extLst>
              </p:cNvPr>
              <p:cNvSpPr txBox="1"/>
              <p:nvPr/>
            </p:nvSpPr>
            <p:spPr>
              <a:xfrm>
                <a:off x="1547664" y="5733256"/>
                <a:ext cx="5772671" cy="830997"/>
              </a:xfrm>
              <a:prstGeom prst="rect">
                <a:avLst/>
              </a:prstGeom>
              <a:noFill/>
            </p:spPr>
            <p:txBody>
              <a:bodyPr wrap="none" rtlCol="0">
                <a:spAutoFit/>
              </a:bodyPr>
              <a:lstStyle/>
              <a:p>
                <a:r>
                  <a:rPr kumimoji="1" lang="ja-JP" altLang="en-US" sz="2400" dirty="0"/>
                  <a:t>エネルギーの温度依存性</a:t>
                </a:r>
                <a14:m>
                  <m:oMath xmlns:m="http://schemas.openxmlformats.org/officeDocument/2006/math">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oMath>
                </a14:m>
                <a:r>
                  <a:rPr lang="ja-JP" altLang="en-US" sz="2400" dirty="0"/>
                  <a:t>を知りたい</a:t>
                </a:r>
                <a:endParaRPr lang="en-US" altLang="ja-JP" sz="2400" dirty="0"/>
              </a:p>
              <a:p>
                <a:r>
                  <a:rPr lang="ja-JP" altLang="en-US" sz="2400" dirty="0"/>
                  <a:t>まずは</a:t>
                </a:r>
                <a:r>
                  <a:rPr lang="en-US" altLang="ja-JP" sz="2400" dirty="0"/>
                  <a:t>2</a:t>
                </a:r>
                <a:r>
                  <a:rPr lang="ja-JP" altLang="en-US" sz="2400" dirty="0"/>
                  <a:t>原子系で考える</a:t>
                </a:r>
                <a:endParaRPr kumimoji="1" lang="ja-JP" altLang="en-US" sz="2400" dirty="0"/>
              </a:p>
            </p:txBody>
          </p:sp>
        </mc:Choice>
        <mc:Fallback xmlns="">
          <p:sp>
            <p:nvSpPr>
              <p:cNvPr id="56" name="テキスト ボックス 55">
                <a:extLst>
                  <a:ext uri="{FF2B5EF4-FFF2-40B4-BE49-F238E27FC236}">
                    <a16:creationId xmlns:a16="http://schemas.microsoft.com/office/drawing/2014/main" id="{F8B64D32-7A18-4B8A-8F51-4C21742E63DB}"/>
                  </a:ext>
                </a:extLst>
              </p:cNvPr>
              <p:cNvSpPr txBox="1">
                <a:spLocks noRot="1" noChangeAspect="1" noMove="1" noResize="1" noEditPoints="1" noAdjustHandles="1" noChangeArrowheads="1" noChangeShapeType="1" noTextEdit="1"/>
              </p:cNvSpPr>
              <p:nvPr/>
            </p:nvSpPr>
            <p:spPr>
              <a:xfrm>
                <a:off x="1547664" y="5733256"/>
                <a:ext cx="5772671" cy="830997"/>
              </a:xfrm>
              <a:prstGeom prst="rect">
                <a:avLst/>
              </a:prstGeom>
              <a:blipFill>
                <a:blip r:embed="rId2"/>
                <a:stretch>
                  <a:fillRect l="-1690" t="-8029" r="-634"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242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86E04F-6764-44DE-ADDE-4312AE160090}"/>
              </a:ext>
            </a:extLst>
          </p:cNvPr>
          <p:cNvSpPr>
            <a:spLocks noGrp="1"/>
          </p:cNvSpPr>
          <p:nvPr>
            <p:ph type="body" sz="quarter" idx="10"/>
          </p:nvPr>
        </p:nvSpPr>
        <p:spPr/>
        <p:txBody>
          <a:bodyPr/>
          <a:lstStyle/>
          <a:p>
            <a:r>
              <a:rPr lang="ja-JP" altLang="en-US" dirty="0"/>
              <a:t>エネルギーの振る舞い</a:t>
            </a:r>
            <a:endParaRPr kumimoji="1" lang="ja-JP" altLang="en-US" dirty="0"/>
          </a:p>
        </p:txBody>
      </p:sp>
      <p:cxnSp>
        <p:nvCxnSpPr>
          <p:cNvPr id="4" name="直線矢印コネクタ 3">
            <a:extLst>
              <a:ext uri="{FF2B5EF4-FFF2-40B4-BE49-F238E27FC236}">
                <a16:creationId xmlns:a16="http://schemas.microsoft.com/office/drawing/2014/main" id="{84A61EBB-9141-476D-9A79-7CEF04E9D279}"/>
              </a:ext>
            </a:extLst>
          </p:cNvPr>
          <p:cNvCxnSpPr/>
          <p:nvPr/>
        </p:nvCxnSpPr>
        <p:spPr>
          <a:xfrm>
            <a:off x="827584" y="5589240"/>
            <a:ext cx="662473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7EBF848-9E96-46CF-89CA-3599C1D3A1F8}"/>
              </a:ext>
            </a:extLst>
          </p:cNvPr>
          <p:cNvCxnSpPr/>
          <p:nvPr/>
        </p:nvCxnSpPr>
        <p:spPr>
          <a:xfrm flipV="1">
            <a:off x="971600" y="1340768"/>
            <a:ext cx="0" cy="439248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D299E6E3-C1BC-4C4D-B612-8592BC2B3E9B}"/>
              </a:ext>
            </a:extLst>
          </p:cNvPr>
          <p:cNvSpPr txBox="1"/>
          <p:nvPr/>
        </p:nvSpPr>
        <p:spPr>
          <a:xfrm>
            <a:off x="7740352" y="5373216"/>
            <a:ext cx="646331" cy="369332"/>
          </a:xfrm>
          <a:prstGeom prst="rect">
            <a:avLst/>
          </a:prstGeom>
          <a:noFill/>
        </p:spPr>
        <p:txBody>
          <a:bodyPr wrap="none" rtlCol="0">
            <a:spAutoFit/>
          </a:bodyPr>
          <a:lstStyle/>
          <a:p>
            <a:r>
              <a:rPr lang="ja-JP" altLang="en-US" dirty="0"/>
              <a:t>温度</a:t>
            </a:r>
            <a:endParaRPr kumimoji="1" lang="ja-JP" altLang="en-US" dirty="0"/>
          </a:p>
        </p:txBody>
      </p:sp>
      <p:sp>
        <p:nvSpPr>
          <p:cNvPr id="8" name="テキスト ボックス 7">
            <a:extLst>
              <a:ext uri="{FF2B5EF4-FFF2-40B4-BE49-F238E27FC236}">
                <a16:creationId xmlns:a16="http://schemas.microsoft.com/office/drawing/2014/main" id="{A560AC3F-625F-4C93-9789-23BB8F31F26A}"/>
              </a:ext>
            </a:extLst>
          </p:cNvPr>
          <p:cNvSpPr txBox="1"/>
          <p:nvPr/>
        </p:nvSpPr>
        <p:spPr>
          <a:xfrm>
            <a:off x="539552" y="908720"/>
            <a:ext cx="1338828" cy="369332"/>
          </a:xfrm>
          <a:prstGeom prst="rect">
            <a:avLst/>
          </a:prstGeom>
          <a:noFill/>
        </p:spPr>
        <p:txBody>
          <a:bodyPr wrap="none" rtlCol="0">
            <a:spAutoFit/>
          </a:bodyPr>
          <a:lstStyle/>
          <a:p>
            <a:r>
              <a:rPr lang="ja-JP" altLang="en-US" dirty="0"/>
              <a:t>エネルギー</a:t>
            </a:r>
            <a:endParaRPr kumimoji="1" lang="ja-JP" altLang="en-US" dirty="0"/>
          </a:p>
        </p:txBody>
      </p:sp>
      <p:sp>
        <p:nvSpPr>
          <p:cNvPr id="10" name="テキスト ボックス 9">
            <a:extLst>
              <a:ext uri="{FF2B5EF4-FFF2-40B4-BE49-F238E27FC236}">
                <a16:creationId xmlns:a16="http://schemas.microsoft.com/office/drawing/2014/main" id="{35B73E1D-DB46-4F9D-AAC4-3257256D022B}"/>
              </a:ext>
            </a:extLst>
          </p:cNvPr>
          <p:cNvSpPr txBox="1"/>
          <p:nvPr/>
        </p:nvSpPr>
        <p:spPr>
          <a:xfrm>
            <a:off x="251520" y="5373216"/>
            <a:ext cx="504056" cy="523220"/>
          </a:xfrm>
          <a:prstGeom prst="rect">
            <a:avLst/>
          </a:prstGeom>
          <a:noFill/>
        </p:spPr>
        <p:txBody>
          <a:bodyPr wrap="squar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17" name="フリーフォーム: 図形 16">
            <a:extLst>
              <a:ext uri="{FF2B5EF4-FFF2-40B4-BE49-F238E27FC236}">
                <a16:creationId xmlns:a16="http://schemas.microsoft.com/office/drawing/2014/main" id="{10A083C9-EE44-4FFD-9EA8-EFA8ED54F56C}"/>
              </a:ext>
            </a:extLst>
          </p:cNvPr>
          <p:cNvSpPr/>
          <p:nvPr/>
        </p:nvSpPr>
        <p:spPr>
          <a:xfrm>
            <a:off x="971600" y="2060848"/>
            <a:ext cx="6408712" cy="3528392"/>
          </a:xfrm>
          <a:custGeom>
            <a:avLst/>
            <a:gdLst>
              <a:gd name="connsiteX0" fmla="*/ 69854 w 6444775"/>
              <a:gd name="connsiteY0" fmla="*/ 3269412 h 3292911"/>
              <a:gd name="connsiteX1" fmla="*/ 138865 w 6444775"/>
              <a:gd name="connsiteY1" fmla="*/ 3260785 h 3292911"/>
              <a:gd name="connsiteX2" fmla="*/ 2769922 w 6444775"/>
              <a:gd name="connsiteY2" fmla="*/ 2527540 h 3292911"/>
              <a:gd name="connsiteX3" fmla="*/ 3710201 w 6444775"/>
              <a:gd name="connsiteY3" fmla="*/ 560717 h 3292911"/>
              <a:gd name="connsiteX4" fmla="*/ 6444775 w 6444775"/>
              <a:gd name="connsiteY4" fmla="*/ 0 h 3292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775" h="3292911">
                <a:moveTo>
                  <a:pt x="69854" y="3269412"/>
                </a:moveTo>
                <a:cubicBezTo>
                  <a:pt x="-120646" y="3326921"/>
                  <a:pt x="138865" y="3260785"/>
                  <a:pt x="138865" y="3260785"/>
                </a:cubicBezTo>
                <a:cubicBezTo>
                  <a:pt x="588876" y="3137140"/>
                  <a:pt x="2174699" y="2977551"/>
                  <a:pt x="2769922" y="2527540"/>
                </a:cubicBezTo>
                <a:cubicBezTo>
                  <a:pt x="3365145" y="2077529"/>
                  <a:pt x="3097726" y="981974"/>
                  <a:pt x="3710201" y="560717"/>
                </a:cubicBezTo>
                <a:cubicBezTo>
                  <a:pt x="4322676" y="139460"/>
                  <a:pt x="5383725" y="69730"/>
                  <a:pt x="644477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D5DD5F64-4156-4764-8A8A-6EAAB29573C1}"/>
              </a:ext>
            </a:extLst>
          </p:cNvPr>
          <p:cNvCxnSpPr/>
          <p:nvPr/>
        </p:nvCxnSpPr>
        <p:spPr>
          <a:xfrm>
            <a:off x="827584" y="1988840"/>
            <a:ext cx="28803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6FD1698-7FB7-47E3-80F9-AFCF346F0B47}"/>
              </a:ext>
            </a:extLst>
          </p:cNvPr>
          <p:cNvCxnSpPr>
            <a:cxnSpLocks/>
          </p:cNvCxnSpPr>
          <p:nvPr/>
        </p:nvCxnSpPr>
        <p:spPr>
          <a:xfrm>
            <a:off x="971600" y="1988840"/>
            <a:ext cx="6480720" cy="0"/>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FAB68EF4-9D91-480D-97A4-24F2165C0184}"/>
              </a:ext>
            </a:extLst>
          </p:cNvPr>
          <p:cNvSpPr txBox="1"/>
          <p:nvPr/>
        </p:nvSpPr>
        <p:spPr>
          <a:xfrm>
            <a:off x="395536" y="1772816"/>
            <a:ext cx="504056" cy="523220"/>
          </a:xfrm>
          <a:prstGeom prst="rect">
            <a:avLst/>
          </a:prstGeom>
          <a:noFill/>
        </p:spPr>
        <p:txBody>
          <a:bodyPr wrap="square" rtlCol="0">
            <a:spAutoFit/>
          </a:bodyPr>
          <a:lstStyle/>
          <a:p>
            <a:r>
              <a:rPr kumimoji="1" lang="en-US" altLang="ja-JP" sz="2800" dirty="0">
                <a:solidFill>
                  <a:srgbClr val="FF0000"/>
                </a:solidFill>
              </a:rPr>
              <a:t>0</a:t>
            </a:r>
            <a:endParaRPr kumimoji="1" lang="ja-JP" altLang="en-US" sz="2800" dirty="0">
              <a:solidFill>
                <a:srgbClr val="FF0000"/>
              </a:solidFill>
            </a:endParaRPr>
          </a:p>
        </p:txBody>
      </p:sp>
      <p:grpSp>
        <p:nvGrpSpPr>
          <p:cNvPr id="29" name="グループ化 28">
            <a:extLst>
              <a:ext uri="{FF2B5EF4-FFF2-40B4-BE49-F238E27FC236}">
                <a16:creationId xmlns:a16="http://schemas.microsoft.com/office/drawing/2014/main" id="{675B55BC-8DD3-4D27-BE23-239AFDCC799A}"/>
              </a:ext>
            </a:extLst>
          </p:cNvPr>
          <p:cNvGrpSpPr/>
          <p:nvPr/>
        </p:nvGrpSpPr>
        <p:grpSpPr>
          <a:xfrm>
            <a:off x="1187624" y="4077072"/>
            <a:ext cx="1584176" cy="821425"/>
            <a:chOff x="323528" y="1628800"/>
            <a:chExt cx="3888432" cy="2016224"/>
          </a:xfrm>
        </p:grpSpPr>
        <p:grpSp>
          <p:nvGrpSpPr>
            <p:cNvPr id="30" name="グループ化 29">
              <a:extLst>
                <a:ext uri="{FF2B5EF4-FFF2-40B4-BE49-F238E27FC236}">
                  <a16:creationId xmlns:a16="http://schemas.microsoft.com/office/drawing/2014/main" id="{825E2445-DBB1-4D49-B024-DCCB4D2AF736}"/>
                </a:ext>
              </a:extLst>
            </p:cNvPr>
            <p:cNvGrpSpPr/>
            <p:nvPr/>
          </p:nvGrpSpPr>
          <p:grpSpPr>
            <a:xfrm>
              <a:off x="467544" y="1916832"/>
              <a:ext cx="1512168" cy="1512168"/>
              <a:chOff x="971600" y="1628800"/>
              <a:chExt cx="2160240" cy="2160240"/>
            </a:xfrm>
          </p:grpSpPr>
          <p:cxnSp>
            <p:nvCxnSpPr>
              <p:cNvPr id="43" name="直線コネクタ 42">
                <a:extLst>
                  <a:ext uri="{FF2B5EF4-FFF2-40B4-BE49-F238E27FC236}">
                    <a16:creationId xmlns:a16="http://schemas.microsoft.com/office/drawing/2014/main" id="{36906705-DFB3-4855-BC69-FED5BE1E3709}"/>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205AEFC-8A6C-437E-9A0F-897411F670EC}"/>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3FED2B9-8CA8-4E48-8B24-585C47233B7C}"/>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3253C55-20DD-42EA-942D-F336E61E9D9D}"/>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4337C5A-886F-4704-8C43-9CE13CEBC54C}"/>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645BC8-8EA1-4204-82F0-3EF7CAAF099D}"/>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07A13E48-77A3-446B-B01C-85FECAE33C15}"/>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564A2AAA-F3CF-4652-A342-42E2ADC8386B}"/>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E84C06C6-3170-4256-BD83-27BA9BC3942B}"/>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DB66877F-4C63-4D6F-B634-780A3E6747E6}"/>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FC2FC065-4FAD-41C9-A2CE-E7FCA6B4C741}"/>
                </a:ext>
              </a:extLst>
            </p:cNvPr>
            <p:cNvGrpSpPr/>
            <p:nvPr/>
          </p:nvGrpSpPr>
          <p:grpSpPr>
            <a:xfrm>
              <a:off x="2411760" y="1916832"/>
              <a:ext cx="1512168" cy="1512168"/>
              <a:chOff x="971600" y="4293096"/>
              <a:chExt cx="2160240" cy="2160240"/>
            </a:xfrm>
          </p:grpSpPr>
          <p:cxnSp>
            <p:nvCxnSpPr>
              <p:cNvPr id="33" name="直線コネクタ 32">
                <a:extLst>
                  <a:ext uri="{FF2B5EF4-FFF2-40B4-BE49-F238E27FC236}">
                    <a16:creationId xmlns:a16="http://schemas.microsoft.com/office/drawing/2014/main" id="{594E7780-F1FA-4245-AB0D-EC00AB55D4D1}"/>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7F0A12C-6215-4496-9C7A-135651AC2B1E}"/>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F7F543F-01FC-4012-BC68-6D9172187D51}"/>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41A89E9-6A3D-4E23-897C-4454684874E1}"/>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37F67C-260C-4821-9E82-7A401027DA28}"/>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AA57EEC-F0BE-4DC4-A6F5-3A07A50FDF80}"/>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787AB84-E84E-478E-8926-11A49F0848B6}"/>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AD1008D-8EF2-413A-BD2F-B94C4E65AC21}"/>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B20493D3-0A74-4119-8856-F5F4609D10A5}"/>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B5EB0D7-4CC7-45F9-8B07-1EC5FA0ED787}"/>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四角形: 角を丸くする 31">
              <a:extLst>
                <a:ext uri="{FF2B5EF4-FFF2-40B4-BE49-F238E27FC236}">
                  <a16:creationId xmlns:a16="http://schemas.microsoft.com/office/drawing/2014/main" id="{94ADBB51-6FCD-49A0-BA7A-7CDAEA991087}"/>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3" name="テキスト ボックス 52">
            <a:extLst>
              <a:ext uri="{FF2B5EF4-FFF2-40B4-BE49-F238E27FC236}">
                <a16:creationId xmlns:a16="http://schemas.microsoft.com/office/drawing/2014/main" id="{897FC4EA-21C0-4527-96F1-2E8916DA9675}"/>
              </a:ext>
            </a:extLst>
          </p:cNvPr>
          <p:cNvSpPr txBox="1"/>
          <p:nvPr/>
        </p:nvSpPr>
        <p:spPr>
          <a:xfrm>
            <a:off x="8263" y="5949280"/>
            <a:ext cx="4519186" cy="369332"/>
          </a:xfrm>
          <a:prstGeom prst="rect">
            <a:avLst/>
          </a:prstGeom>
          <a:noFill/>
        </p:spPr>
        <p:txBody>
          <a:bodyPr wrap="none" rtlCol="0">
            <a:spAutoFit/>
          </a:bodyPr>
          <a:lstStyle/>
          <a:p>
            <a:r>
              <a:rPr kumimoji="1" lang="ja-JP" altLang="en-US" dirty="0"/>
              <a:t>低温ではエネルギーの期待値は</a:t>
            </a:r>
            <a:r>
              <a:rPr kumimoji="1" lang="en-US" altLang="ja-JP" dirty="0"/>
              <a:t>-ε</a:t>
            </a:r>
            <a:r>
              <a:rPr kumimoji="1" lang="ja-JP" altLang="en-US" dirty="0"/>
              <a:t>であろう</a:t>
            </a:r>
          </a:p>
        </p:txBody>
      </p:sp>
      <p:grpSp>
        <p:nvGrpSpPr>
          <p:cNvPr id="101" name="グループ化 100">
            <a:extLst>
              <a:ext uri="{FF2B5EF4-FFF2-40B4-BE49-F238E27FC236}">
                <a16:creationId xmlns:a16="http://schemas.microsoft.com/office/drawing/2014/main" id="{A41B1555-2E26-436F-828B-CAD4B67C2354}"/>
              </a:ext>
            </a:extLst>
          </p:cNvPr>
          <p:cNvGrpSpPr/>
          <p:nvPr/>
        </p:nvGrpSpPr>
        <p:grpSpPr>
          <a:xfrm>
            <a:off x="5652120" y="2420888"/>
            <a:ext cx="1944216" cy="1008112"/>
            <a:chOff x="4716016" y="1628800"/>
            <a:chExt cx="3888432" cy="2016224"/>
          </a:xfrm>
        </p:grpSpPr>
        <p:grpSp>
          <p:nvGrpSpPr>
            <p:cNvPr id="102" name="グループ化 101">
              <a:extLst>
                <a:ext uri="{FF2B5EF4-FFF2-40B4-BE49-F238E27FC236}">
                  <a16:creationId xmlns:a16="http://schemas.microsoft.com/office/drawing/2014/main" id="{F92EB47E-01C3-4063-A728-A3B982660DA9}"/>
                </a:ext>
              </a:extLst>
            </p:cNvPr>
            <p:cNvGrpSpPr/>
            <p:nvPr/>
          </p:nvGrpSpPr>
          <p:grpSpPr>
            <a:xfrm>
              <a:off x="4932040" y="1916832"/>
              <a:ext cx="3528392" cy="1584176"/>
              <a:chOff x="4932040" y="1916832"/>
              <a:chExt cx="3528392" cy="1584176"/>
            </a:xfrm>
          </p:grpSpPr>
          <p:grpSp>
            <p:nvGrpSpPr>
              <p:cNvPr id="104" name="グループ化 103">
                <a:extLst>
                  <a:ext uri="{FF2B5EF4-FFF2-40B4-BE49-F238E27FC236}">
                    <a16:creationId xmlns:a16="http://schemas.microsoft.com/office/drawing/2014/main" id="{5A1D6586-7C4F-4A67-A788-1CC950FBBFCE}"/>
                  </a:ext>
                </a:extLst>
              </p:cNvPr>
              <p:cNvGrpSpPr/>
              <p:nvPr/>
            </p:nvGrpSpPr>
            <p:grpSpPr>
              <a:xfrm>
                <a:off x="4932040" y="1988840"/>
                <a:ext cx="1512168" cy="1512168"/>
                <a:chOff x="5292080" y="1628800"/>
                <a:chExt cx="2160240" cy="2160240"/>
              </a:xfrm>
            </p:grpSpPr>
            <p:cxnSp>
              <p:nvCxnSpPr>
                <p:cNvPr id="116" name="直線コネクタ 115">
                  <a:extLst>
                    <a:ext uri="{FF2B5EF4-FFF2-40B4-BE49-F238E27FC236}">
                      <a16:creationId xmlns:a16="http://schemas.microsoft.com/office/drawing/2014/main" id="{480013F9-3177-475B-92F8-58644247C22C}"/>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82D0629B-A890-4DFB-B130-51C418E63F72}"/>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5792F97E-3D21-46AD-8CDF-FCE69405C4FD}"/>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FE247541-C64F-4B57-8CE3-CFD58428CB9B}"/>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1FFCA25F-DBA3-4D83-92B9-1354EF23EF87}"/>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465B2BC7-255B-4A08-B815-8917467A810F}"/>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E2F0716F-BBFB-40EB-86B6-72420E7E446F}"/>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0E82B2F6-E9C1-41BC-89D4-24FA3CFB731D}"/>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楕円 123">
                  <a:extLst>
                    <a:ext uri="{FF2B5EF4-FFF2-40B4-BE49-F238E27FC236}">
                      <a16:creationId xmlns:a16="http://schemas.microsoft.com/office/drawing/2014/main" id="{4E4C6198-F8AD-4A52-9DC8-46765F311B70}"/>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a:extLst>
                    <a:ext uri="{FF2B5EF4-FFF2-40B4-BE49-F238E27FC236}">
                      <a16:creationId xmlns:a16="http://schemas.microsoft.com/office/drawing/2014/main" id="{1514B876-E0FA-49D9-84CE-78CE97145027}"/>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5" name="グループ化 104">
                <a:extLst>
                  <a:ext uri="{FF2B5EF4-FFF2-40B4-BE49-F238E27FC236}">
                    <a16:creationId xmlns:a16="http://schemas.microsoft.com/office/drawing/2014/main" id="{A6124593-8812-41AF-A367-1FD37BE95B71}"/>
                  </a:ext>
                </a:extLst>
              </p:cNvPr>
              <p:cNvGrpSpPr/>
              <p:nvPr/>
            </p:nvGrpSpPr>
            <p:grpSpPr>
              <a:xfrm>
                <a:off x="6948264" y="1916832"/>
                <a:ext cx="1512168" cy="1512168"/>
                <a:chOff x="5292080" y="4365104"/>
                <a:chExt cx="2160240" cy="2160240"/>
              </a:xfrm>
            </p:grpSpPr>
            <p:cxnSp>
              <p:nvCxnSpPr>
                <p:cNvPr id="106" name="直線コネクタ 105">
                  <a:extLst>
                    <a:ext uri="{FF2B5EF4-FFF2-40B4-BE49-F238E27FC236}">
                      <a16:creationId xmlns:a16="http://schemas.microsoft.com/office/drawing/2014/main" id="{3A9D7F48-989A-4F51-8792-1374BCAD91AC}"/>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31B375D-B69F-4431-AEBD-A02DB3203B06}"/>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C2CC679C-4FB2-42A4-B3D5-EC913765B2DE}"/>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213FD9AD-CD1F-4670-B4BE-2CFAB5260DBC}"/>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B98200A2-B153-4DB7-AFA6-4DEB13CB95D6}"/>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2C202729-B493-4B16-AC9B-A23DB70E1870}"/>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A0293308-5A1F-4759-91D9-D06F58CC349D}"/>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44E4083-C07F-464E-9F28-4E77A0980FB1}"/>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楕円 113">
                  <a:extLst>
                    <a:ext uri="{FF2B5EF4-FFF2-40B4-BE49-F238E27FC236}">
                      <a16:creationId xmlns:a16="http://schemas.microsoft.com/office/drawing/2014/main" id="{A41AEB53-AAE2-426B-84DA-6E68D5DDB3D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a:extLst>
                    <a:ext uri="{FF2B5EF4-FFF2-40B4-BE49-F238E27FC236}">
                      <a16:creationId xmlns:a16="http://schemas.microsoft.com/office/drawing/2014/main" id="{4CB2D2AC-B515-4F77-AE17-08DE65C24361}"/>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03" name="四角形: 角を丸くする 102">
              <a:extLst>
                <a:ext uri="{FF2B5EF4-FFF2-40B4-BE49-F238E27FC236}">
                  <a16:creationId xmlns:a16="http://schemas.microsoft.com/office/drawing/2014/main" id="{2FF87BE3-1991-4CB4-91AC-3974F12BBA50}"/>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テキスト ボックス 125">
            <a:extLst>
              <a:ext uri="{FF2B5EF4-FFF2-40B4-BE49-F238E27FC236}">
                <a16:creationId xmlns:a16="http://schemas.microsoft.com/office/drawing/2014/main" id="{4F79F5F9-EE88-47A7-B330-1D88C5DF6D70}"/>
              </a:ext>
            </a:extLst>
          </p:cNvPr>
          <p:cNvSpPr txBox="1"/>
          <p:nvPr/>
        </p:nvSpPr>
        <p:spPr>
          <a:xfrm>
            <a:off x="4932040" y="1412776"/>
            <a:ext cx="4467890" cy="369332"/>
          </a:xfrm>
          <a:prstGeom prst="rect">
            <a:avLst/>
          </a:prstGeom>
          <a:noFill/>
        </p:spPr>
        <p:txBody>
          <a:bodyPr wrap="none" rtlCol="0">
            <a:spAutoFit/>
          </a:bodyPr>
          <a:lstStyle/>
          <a:p>
            <a:r>
              <a:rPr lang="ja-JP" altLang="en-US" dirty="0"/>
              <a:t>高温</a:t>
            </a:r>
            <a:r>
              <a:rPr kumimoji="1" lang="ja-JP" altLang="en-US" dirty="0"/>
              <a:t>ではエネルギーの期待値は</a:t>
            </a:r>
            <a:r>
              <a:rPr lang="en-US" altLang="ja-JP" dirty="0"/>
              <a:t>0</a:t>
            </a:r>
            <a:r>
              <a:rPr kumimoji="1" lang="ja-JP" altLang="en-US" dirty="0"/>
              <a:t>であろう</a:t>
            </a:r>
          </a:p>
        </p:txBody>
      </p:sp>
      <p:sp>
        <p:nvSpPr>
          <p:cNvPr id="127" name="テキスト ボックス 126">
            <a:extLst>
              <a:ext uri="{FF2B5EF4-FFF2-40B4-BE49-F238E27FC236}">
                <a16:creationId xmlns:a16="http://schemas.microsoft.com/office/drawing/2014/main" id="{B857266D-0C9F-4C0E-8F12-5252552365B3}"/>
              </a:ext>
            </a:extLst>
          </p:cNvPr>
          <p:cNvSpPr txBox="1"/>
          <p:nvPr/>
        </p:nvSpPr>
        <p:spPr>
          <a:xfrm>
            <a:off x="4716016" y="4437112"/>
            <a:ext cx="4108817" cy="369332"/>
          </a:xfrm>
          <a:prstGeom prst="rect">
            <a:avLst/>
          </a:prstGeom>
          <a:noFill/>
        </p:spPr>
        <p:txBody>
          <a:bodyPr wrap="none" rtlCol="0">
            <a:spAutoFit/>
          </a:bodyPr>
          <a:lstStyle/>
          <a:p>
            <a:r>
              <a:rPr lang="ja-JP" altLang="en-US" dirty="0"/>
              <a:t>中間の温度ではどうなっているのか？</a:t>
            </a:r>
            <a:endParaRPr kumimoji="1" lang="ja-JP" altLang="en-US" dirty="0"/>
          </a:p>
        </p:txBody>
      </p:sp>
      <p:cxnSp>
        <p:nvCxnSpPr>
          <p:cNvPr id="129" name="直線矢印コネクタ 128">
            <a:extLst>
              <a:ext uri="{FF2B5EF4-FFF2-40B4-BE49-F238E27FC236}">
                <a16:creationId xmlns:a16="http://schemas.microsoft.com/office/drawing/2014/main" id="{18E46EA1-44BE-4A18-A7B9-E8CC3B118BA9}"/>
              </a:ext>
            </a:extLst>
          </p:cNvPr>
          <p:cNvCxnSpPr/>
          <p:nvPr/>
        </p:nvCxnSpPr>
        <p:spPr>
          <a:xfrm flipH="1" flipV="1">
            <a:off x="4427984" y="4005064"/>
            <a:ext cx="576064"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B95B6AA9-AB13-4701-A88D-8991ED76A260}"/>
              </a:ext>
            </a:extLst>
          </p:cNvPr>
          <p:cNvSpPr txBox="1"/>
          <p:nvPr/>
        </p:nvSpPr>
        <p:spPr>
          <a:xfrm>
            <a:off x="3707904" y="3212976"/>
            <a:ext cx="954107" cy="1015663"/>
          </a:xfrm>
          <a:prstGeom prst="rect">
            <a:avLst/>
          </a:prstGeom>
          <a:noFill/>
        </p:spPr>
        <p:txBody>
          <a:bodyPr wrap="none" rtlCol="0">
            <a:spAutoFit/>
          </a:bodyPr>
          <a:lstStyle/>
          <a:p>
            <a:r>
              <a:rPr kumimoji="1" lang="ja-JP" altLang="en-US" sz="6000" dirty="0">
                <a:solidFill>
                  <a:srgbClr val="FF0000"/>
                </a:solidFill>
              </a:rPr>
              <a:t>？</a:t>
            </a:r>
          </a:p>
        </p:txBody>
      </p:sp>
    </p:spTree>
    <p:extLst>
      <p:ext uri="{BB962C8B-B14F-4D97-AF65-F5344CB8AC3E}">
        <p14:creationId xmlns:p14="http://schemas.microsoft.com/office/powerpoint/2010/main" val="2836590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6A38D3-D159-47B4-A2BA-DEE0FF9FD89A}"/>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FE6CF5D-3902-4715-9393-0E64458BA3ED}"/>
                  </a:ext>
                </a:extLst>
              </p:cNvPr>
              <p:cNvSpPr txBox="1"/>
              <p:nvPr/>
            </p:nvSpPr>
            <p:spPr>
              <a:xfrm>
                <a:off x="3779912" y="1124744"/>
                <a:ext cx="3677738" cy="461665"/>
              </a:xfrm>
              <a:prstGeom prst="rect">
                <a:avLst/>
              </a:prstGeom>
              <a:noFill/>
            </p:spPr>
            <p:txBody>
              <a:bodyPr wrap="none" rtlCol="0">
                <a:spAutoFit/>
              </a:bodyPr>
              <a:lstStyle/>
              <a:p>
                <a:r>
                  <a:rPr kumimoji="1" lang="ja-JP" altLang="en-US" sz="2400" dirty="0"/>
                  <a:t>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b="0" dirty="0"/>
                  <a:t>におけるエネルギー</a:t>
                </a:r>
                <a:endParaRPr kumimoji="1" lang="en-US" altLang="ja-JP" sz="2400" b="0" dirty="0"/>
              </a:p>
            </p:txBody>
          </p:sp>
        </mc:Choice>
        <mc:Fallback xmlns="">
          <p:sp>
            <p:nvSpPr>
              <p:cNvPr id="4" name="テキスト ボックス 3">
                <a:extLst>
                  <a:ext uri="{FF2B5EF4-FFF2-40B4-BE49-F238E27FC236}">
                    <a16:creationId xmlns:a16="http://schemas.microsoft.com/office/drawing/2014/main" id="{8FE6CF5D-3902-4715-9393-0E64458BA3ED}"/>
                  </a:ext>
                </a:extLst>
              </p:cNvPr>
              <p:cNvSpPr txBox="1">
                <a:spLocks noRot="1" noChangeAspect="1" noMove="1" noResize="1" noEditPoints="1" noAdjustHandles="1" noChangeArrowheads="1" noChangeShapeType="1" noTextEdit="1"/>
              </p:cNvSpPr>
              <p:nvPr/>
            </p:nvSpPr>
            <p:spPr>
              <a:xfrm>
                <a:off x="3779912" y="1124744"/>
                <a:ext cx="3677738" cy="461665"/>
              </a:xfrm>
              <a:prstGeom prst="rect">
                <a:avLst/>
              </a:prstGeom>
              <a:blipFill>
                <a:blip r:embed="rId2"/>
                <a:stretch>
                  <a:fillRect l="-2488" t="-14667" r="-1658"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DD84DC5-C336-4FCB-AD22-A159BEA1A08D}"/>
                  </a:ext>
                </a:extLst>
              </p:cNvPr>
              <p:cNvSpPr txBox="1"/>
              <p:nvPr/>
            </p:nvSpPr>
            <p:spPr>
              <a:xfrm>
                <a:off x="683568" y="4509120"/>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4DD84DC5-C336-4FCB-AD22-A159BEA1A08D}"/>
                  </a:ext>
                </a:extLst>
              </p:cNvPr>
              <p:cNvSpPr txBox="1">
                <a:spLocks noRot="1" noChangeAspect="1" noMove="1" noResize="1" noEditPoints="1" noAdjustHandles="1" noChangeArrowheads="1" noChangeShapeType="1" noTextEdit="1"/>
              </p:cNvSpPr>
              <p:nvPr/>
            </p:nvSpPr>
            <p:spPr>
              <a:xfrm>
                <a:off x="683568" y="4509120"/>
                <a:ext cx="2929135" cy="119500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0D65E0E-250A-4D33-960D-C1CFB4F272DE}"/>
                  </a:ext>
                </a:extLst>
              </p:cNvPr>
              <p:cNvSpPr txBox="1"/>
              <p:nvPr/>
            </p:nvSpPr>
            <p:spPr>
              <a:xfrm>
                <a:off x="3779912" y="4797152"/>
                <a:ext cx="5040560" cy="461665"/>
              </a:xfrm>
              <a:prstGeom prst="rect">
                <a:avLst/>
              </a:prstGeom>
              <a:noFill/>
            </p:spPr>
            <p:txBody>
              <a:bodyPr wrap="square">
                <a:spAutoFit/>
              </a:bodyPr>
              <a:lstStyle/>
              <a:p>
                <a:r>
                  <a:rPr lang="ja-JP" altLang="en-US" sz="2400" dirty="0"/>
                  <a:t>温度</a:t>
                </a:r>
                <a14:m>
                  <m:oMath xmlns:m="http://schemas.openxmlformats.org/officeDocument/2006/math">
                    <m:r>
                      <a:rPr lang="en-US" altLang="ja-JP" sz="2400" b="0" i="1" smtClean="0">
                        <a:latin typeface="Cambria Math" panose="02040503050406030204" pitchFamily="18" charset="0"/>
                      </a:rPr>
                      <m:t>𝑇</m:t>
                    </m:r>
                  </m:oMath>
                </a14:m>
                <a:r>
                  <a:rPr kumimoji="1" lang="ja-JP" altLang="en-US" sz="2400" dirty="0"/>
                  <a:t>におけるエネルギーの期待値</a:t>
                </a:r>
                <a:endParaRPr kumimoji="1" lang="en-US" altLang="ja-JP" sz="2400" dirty="0"/>
              </a:p>
            </p:txBody>
          </p:sp>
        </mc:Choice>
        <mc:Fallback xmlns="">
          <p:sp>
            <p:nvSpPr>
              <p:cNvPr id="9" name="テキスト ボックス 8">
                <a:extLst>
                  <a:ext uri="{FF2B5EF4-FFF2-40B4-BE49-F238E27FC236}">
                    <a16:creationId xmlns:a16="http://schemas.microsoft.com/office/drawing/2014/main" id="{D0D65E0E-250A-4D33-960D-C1CFB4F272DE}"/>
                  </a:ext>
                </a:extLst>
              </p:cNvPr>
              <p:cNvSpPr txBox="1">
                <a:spLocks noRot="1" noChangeAspect="1" noMove="1" noResize="1" noEditPoints="1" noAdjustHandles="1" noChangeArrowheads="1" noChangeShapeType="1" noTextEdit="1"/>
              </p:cNvSpPr>
              <p:nvPr/>
            </p:nvSpPr>
            <p:spPr>
              <a:xfrm>
                <a:off x="3779912" y="4797152"/>
                <a:ext cx="5040560" cy="461665"/>
              </a:xfrm>
              <a:prstGeom prst="rect">
                <a:avLst/>
              </a:prstGeom>
              <a:blipFill>
                <a:blip r:embed="rId4"/>
                <a:stretch>
                  <a:fillRect l="-1814"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15078DB-6F06-4C76-8A91-0327EFA5E0E5}"/>
                  </a:ext>
                </a:extLst>
              </p:cNvPr>
              <p:cNvSpPr txBox="1"/>
              <p:nvPr/>
            </p:nvSpPr>
            <p:spPr>
              <a:xfrm>
                <a:off x="2771800" y="1124744"/>
                <a:ext cx="48135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15" name="テキスト ボックス 14">
                <a:extLst>
                  <a:ext uri="{FF2B5EF4-FFF2-40B4-BE49-F238E27FC236}">
                    <a16:creationId xmlns:a16="http://schemas.microsoft.com/office/drawing/2014/main" id="{915078DB-6F06-4C76-8A91-0327EFA5E0E5}"/>
                  </a:ext>
                </a:extLst>
              </p:cNvPr>
              <p:cNvSpPr txBox="1">
                <a:spLocks noRot="1" noChangeAspect="1" noMove="1" noResize="1" noEditPoints="1" noAdjustHandles="1" noChangeArrowheads="1" noChangeShapeType="1" noTextEdit="1"/>
              </p:cNvSpPr>
              <p:nvPr/>
            </p:nvSpPr>
            <p:spPr>
              <a:xfrm>
                <a:off x="2771800" y="1124744"/>
                <a:ext cx="481350" cy="49244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9C410D7-A694-4A8D-923D-2C2BAA884844}"/>
                  </a:ext>
                </a:extLst>
              </p:cNvPr>
              <p:cNvSpPr txBox="1"/>
              <p:nvPr/>
            </p:nvSpPr>
            <p:spPr>
              <a:xfrm>
                <a:off x="467544" y="2060848"/>
                <a:ext cx="3312368" cy="786754"/>
              </a:xfrm>
              <a:prstGeom prst="rect">
                <a:avLst/>
              </a:prstGeom>
              <a:noFill/>
            </p:spPr>
            <p:txBody>
              <a:bodyPr wrap="square" lIns="0" tIns="0" rIns="0" bIns="0" rtlCol="0">
                <a:spAutoFit/>
              </a:bodyPr>
              <a:lstStyle/>
              <a:p>
                <a14:m>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r>
                      <m:rPr>
                        <m:sty m:val="p"/>
                      </m:rPr>
                      <a:rPr kumimoji="1" lang="en-US" altLang="ja-JP" sz="3600" b="0" i="1" smtClean="0">
                        <a:latin typeface="Cambria Math" panose="02040503050406030204" pitchFamily="18" charset="0"/>
                      </a:rPr>
                      <m:t>exp</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𝑘𝑇</m:t>
                        </m:r>
                      </m:den>
                    </m:f>
                    <m:r>
                      <a:rPr kumimoji="1" lang="en-US" altLang="ja-JP" sz="3600" b="0" i="1" smtClean="0">
                        <a:latin typeface="Cambria Math" panose="02040503050406030204" pitchFamily="18" charset="0"/>
                      </a:rPr>
                      <m:t>)</m:t>
                    </m:r>
                  </m:oMath>
                </a14:m>
                <a:r>
                  <a:rPr kumimoji="1" lang="ja-JP" altLang="en-US" sz="3600" dirty="0"/>
                  <a:t> </a:t>
                </a:r>
              </a:p>
            </p:txBody>
          </p:sp>
        </mc:Choice>
        <mc:Fallback xmlns="">
          <p:sp>
            <p:nvSpPr>
              <p:cNvPr id="16" name="テキスト ボックス 15">
                <a:extLst>
                  <a:ext uri="{FF2B5EF4-FFF2-40B4-BE49-F238E27FC236}">
                    <a16:creationId xmlns:a16="http://schemas.microsoft.com/office/drawing/2014/main" id="{69C410D7-A694-4A8D-923D-2C2BAA884844}"/>
                  </a:ext>
                </a:extLst>
              </p:cNvPr>
              <p:cNvSpPr txBox="1">
                <a:spLocks noRot="1" noChangeAspect="1" noMove="1" noResize="1" noEditPoints="1" noAdjustHandles="1" noChangeArrowheads="1" noChangeShapeType="1" noTextEdit="1"/>
              </p:cNvSpPr>
              <p:nvPr/>
            </p:nvSpPr>
            <p:spPr>
              <a:xfrm>
                <a:off x="467544" y="2060848"/>
                <a:ext cx="3312368" cy="78675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0D152E9-31AE-467D-95C7-31EBB90EF7BA}"/>
                  </a:ext>
                </a:extLst>
              </p:cNvPr>
              <p:cNvSpPr txBox="1"/>
              <p:nvPr/>
            </p:nvSpPr>
            <p:spPr>
              <a:xfrm>
                <a:off x="3779912" y="2132856"/>
                <a:ext cx="3168352" cy="463075"/>
              </a:xfrm>
              <a:prstGeom prst="rect">
                <a:avLst/>
              </a:prstGeom>
              <a:noFill/>
            </p:spPr>
            <p:txBody>
              <a:bodyPr wrap="square">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r>
                      <a:rPr lang="ja-JP" altLang="en-US" sz="2400" i="1">
                        <a:latin typeface="Cambria Math" panose="02040503050406030204" pitchFamily="18" charset="0"/>
                      </a:rPr>
                      <m:t>が</m:t>
                    </m:r>
                  </m:oMath>
                </a14:m>
                <a:r>
                  <a:rPr kumimoji="1" lang="ja-JP" altLang="en-US" sz="2400" dirty="0"/>
                  <a:t>出現する重み</a:t>
                </a:r>
                <a:endParaRPr kumimoji="1" lang="en-US" altLang="ja-JP" sz="2400" dirty="0"/>
              </a:p>
            </p:txBody>
          </p:sp>
        </mc:Choice>
        <mc:Fallback xmlns="">
          <p:sp>
            <p:nvSpPr>
              <p:cNvPr id="17" name="テキスト ボックス 16">
                <a:extLst>
                  <a:ext uri="{FF2B5EF4-FFF2-40B4-BE49-F238E27FC236}">
                    <a16:creationId xmlns:a16="http://schemas.microsoft.com/office/drawing/2014/main" id="{40D152E9-31AE-467D-95C7-31EBB90EF7BA}"/>
                  </a:ext>
                </a:extLst>
              </p:cNvPr>
              <p:cNvSpPr txBox="1">
                <a:spLocks noRot="1" noChangeAspect="1" noMove="1" noResize="1" noEditPoints="1" noAdjustHandles="1" noChangeArrowheads="1" noChangeShapeType="1" noTextEdit="1"/>
              </p:cNvSpPr>
              <p:nvPr/>
            </p:nvSpPr>
            <p:spPr>
              <a:xfrm>
                <a:off x="3779912" y="2132856"/>
                <a:ext cx="3168352" cy="463075"/>
              </a:xfrm>
              <a:prstGeom prst="rect">
                <a:avLst/>
              </a:prstGeom>
              <a:blipFill>
                <a:blip r:embed="rId7"/>
                <a:stretch>
                  <a:fillRect l="-2885"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466A185-ABEB-4C56-A8B9-00FD5AE5A590}"/>
                  </a:ext>
                </a:extLst>
              </p:cNvPr>
              <p:cNvSpPr txBox="1"/>
              <p:nvPr/>
            </p:nvSpPr>
            <p:spPr>
              <a:xfrm>
                <a:off x="1403648" y="3140968"/>
                <a:ext cx="2160240" cy="10724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18" name="テキスト ボックス 17">
                <a:extLst>
                  <a:ext uri="{FF2B5EF4-FFF2-40B4-BE49-F238E27FC236}">
                    <a16:creationId xmlns:a16="http://schemas.microsoft.com/office/drawing/2014/main" id="{5466A185-ABEB-4C56-A8B9-00FD5AE5A590}"/>
                  </a:ext>
                </a:extLst>
              </p:cNvPr>
              <p:cNvSpPr txBox="1">
                <a:spLocks noRot="1" noChangeAspect="1" noMove="1" noResize="1" noEditPoints="1" noAdjustHandles="1" noChangeArrowheads="1" noChangeShapeType="1" noTextEdit="1"/>
              </p:cNvSpPr>
              <p:nvPr/>
            </p:nvSpPr>
            <p:spPr>
              <a:xfrm>
                <a:off x="1403648" y="3140968"/>
                <a:ext cx="2160240" cy="107240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5F5CAD0-9EDD-4C03-8D60-275B74C40261}"/>
                  </a:ext>
                </a:extLst>
              </p:cNvPr>
              <p:cNvSpPr txBox="1"/>
              <p:nvPr/>
            </p:nvSpPr>
            <p:spPr>
              <a:xfrm>
                <a:off x="3779912" y="3429000"/>
                <a:ext cx="3168352" cy="461665"/>
              </a:xfrm>
              <a:prstGeom prst="rect">
                <a:avLst/>
              </a:prstGeom>
              <a:noFill/>
            </p:spPr>
            <p:txBody>
              <a:bodyPr wrap="square">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kumimoji="1" lang="ja-JP" altLang="en-US" sz="2400" dirty="0"/>
                  <a:t>をとる確率</a:t>
                </a:r>
                <a:endParaRPr kumimoji="1" lang="en-US" altLang="ja-JP" sz="2400" dirty="0"/>
              </a:p>
            </p:txBody>
          </p:sp>
        </mc:Choice>
        <mc:Fallback xmlns="">
          <p:sp>
            <p:nvSpPr>
              <p:cNvPr id="19" name="テキスト ボックス 18">
                <a:extLst>
                  <a:ext uri="{FF2B5EF4-FFF2-40B4-BE49-F238E27FC236}">
                    <a16:creationId xmlns:a16="http://schemas.microsoft.com/office/drawing/2014/main" id="{A5F5CAD0-9EDD-4C03-8D60-275B74C40261}"/>
                  </a:ext>
                </a:extLst>
              </p:cNvPr>
              <p:cNvSpPr txBox="1">
                <a:spLocks noRot="1" noChangeAspect="1" noMove="1" noResize="1" noEditPoints="1" noAdjustHandles="1" noChangeArrowheads="1" noChangeShapeType="1" noTextEdit="1"/>
              </p:cNvSpPr>
              <p:nvPr/>
            </p:nvSpPr>
            <p:spPr>
              <a:xfrm>
                <a:off x="3779912" y="3429000"/>
                <a:ext cx="3168352" cy="461665"/>
              </a:xfrm>
              <a:prstGeom prst="rect">
                <a:avLst/>
              </a:prstGeom>
              <a:blipFill>
                <a:blip r:embed="rId9"/>
                <a:stretch>
                  <a:fillRect l="-2885" t="-14667" b="-25333"/>
                </a:stretch>
              </a:blipFill>
            </p:spPr>
            <p:txBody>
              <a:bodyPr/>
              <a:lstStyle/>
              <a:p>
                <a:r>
                  <a:rPr lang="ja-JP" altLang="en-US">
                    <a:noFill/>
                  </a:rPr>
                  <a:t> </a:t>
                </a:r>
              </a:p>
            </p:txBody>
          </p:sp>
        </mc:Fallback>
      </mc:AlternateContent>
      <p:sp>
        <p:nvSpPr>
          <p:cNvPr id="20" name="四角形: 角を丸くする 19">
            <a:extLst>
              <a:ext uri="{FF2B5EF4-FFF2-40B4-BE49-F238E27FC236}">
                <a16:creationId xmlns:a16="http://schemas.microsoft.com/office/drawing/2014/main" id="{6F44BC87-8850-4FA6-905B-E83921B3D4D1}"/>
              </a:ext>
            </a:extLst>
          </p:cNvPr>
          <p:cNvSpPr/>
          <p:nvPr/>
        </p:nvSpPr>
        <p:spPr>
          <a:xfrm>
            <a:off x="611560" y="4653136"/>
            <a:ext cx="1080120" cy="720080"/>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9800CEAF-145E-4025-A816-2A7EAE4FA154}"/>
              </a:ext>
            </a:extLst>
          </p:cNvPr>
          <p:cNvSpPr txBox="1"/>
          <p:nvPr/>
        </p:nvSpPr>
        <p:spPr>
          <a:xfrm>
            <a:off x="1763688" y="5949280"/>
            <a:ext cx="5929828" cy="584775"/>
          </a:xfrm>
          <a:prstGeom prst="rect">
            <a:avLst/>
          </a:prstGeom>
          <a:noFill/>
        </p:spPr>
        <p:txBody>
          <a:bodyPr wrap="none" rtlCol="0">
            <a:spAutoFit/>
          </a:bodyPr>
          <a:lstStyle/>
          <a:p>
            <a:r>
              <a:rPr lang="ja-JP" altLang="en-US" sz="3200" dirty="0"/>
              <a:t>これを様々な温度で計算したい</a:t>
            </a:r>
            <a:endParaRPr kumimoji="1" lang="ja-JP" altLang="en-US" sz="3200" dirty="0"/>
          </a:p>
        </p:txBody>
      </p:sp>
      <p:cxnSp>
        <p:nvCxnSpPr>
          <p:cNvPr id="23" name="コネクタ: カギ線 22">
            <a:extLst>
              <a:ext uri="{FF2B5EF4-FFF2-40B4-BE49-F238E27FC236}">
                <a16:creationId xmlns:a16="http://schemas.microsoft.com/office/drawing/2014/main" id="{993ED5A9-755F-42CF-90C4-DAB68AD5C581}"/>
              </a:ext>
            </a:extLst>
          </p:cNvPr>
          <p:cNvCxnSpPr>
            <a:stCxn id="21" idx="1"/>
            <a:endCxn id="20" idx="2"/>
          </p:cNvCxnSpPr>
          <p:nvPr/>
        </p:nvCxnSpPr>
        <p:spPr>
          <a:xfrm rot="10800000">
            <a:off x="1151620" y="5373216"/>
            <a:ext cx="612068" cy="86845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313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DF4ECB-D3C4-4762-941E-4355436C690B}"/>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138238D-4803-4234-B233-42FC7BFF558B}"/>
                  </a:ext>
                </a:extLst>
              </p:cNvPr>
              <p:cNvSpPr txBox="1"/>
              <p:nvPr/>
            </p:nvSpPr>
            <p:spPr>
              <a:xfrm>
                <a:off x="971600" y="1052736"/>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7138238D-4803-4234-B233-42FC7BFF558B}"/>
                  </a:ext>
                </a:extLst>
              </p:cNvPr>
              <p:cNvSpPr txBox="1">
                <a:spLocks noRot="1" noChangeAspect="1" noMove="1" noResize="1" noEditPoints="1" noAdjustHandles="1" noChangeArrowheads="1" noChangeShapeType="1" noTextEdit="1"/>
              </p:cNvSpPr>
              <p:nvPr/>
            </p:nvSpPr>
            <p:spPr>
              <a:xfrm>
                <a:off x="971600" y="1052736"/>
                <a:ext cx="2929135" cy="1195007"/>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F24D219-F30C-4BAA-8590-7E4FBC4F02C4}"/>
              </a:ext>
            </a:extLst>
          </p:cNvPr>
          <p:cNvSpPr txBox="1"/>
          <p:nvPr/>
        </p:nvSpPr>
        <p:spPr>
          <a:xfrm>
            <a:off x="4139952" y="1484784"/>
            <a:ext cx="4570482" cy="369332"/>
          </a:xfrm>
          <a:prstGeom prst="rect">
            <a:avLst/>
          </a:prstGeom>
          <a:noFill/>
        </p:spPr>
        <p:txBody>
          <a:bodyPr wrap="none" rtlCol="0">
            <a:spAutoFit/>
          </a:bodyPr>
          <a:lstStyle/>
          <a:p>
            <a:r>
              <a:rPr lang="ja-JP" altLang="en-US" dirty="0"/>
              <a:t>「状態の和」になっていると扱いが難しい</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65B5AC-4405-4ABD-992C-2A8C354EBD1D}"/>
                  </a:ext>
                </a:extLst>
              </p:cNvPr>
              <p:cNvSpPr txBox="1"/>
              <p:nvPr/>
            </p:nvSpPr>
            <p:spPr>
              <a:xfrm>
                <a:off x="1907704" y="4293096"/>
                <a:ext cx="4118692" cy="1192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𝐸</m:t>
                          </m:r>
                        </m:sub>
                        <m:sup/>
                        <m:e>
                          <m:r>
                            <a:rPr kumimoji="1" lang="en-US" altLang="ja-JP" sz="3200" b="0" i="1" smtClean="0">
                              <a:latin typeface="Cambria Math" panose="02040503050406030204" pitchFamily="18" charset="0"/>
                            </a:rPr>
                            <m:t>𝐸𝑔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𝐸</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6965B5AC-4405-4ABD-992C-2A8C354EBD1D}"/>
                  </a:ext>
                </a:extLst>
              </p:cNvPr>
              <p:cNvSpPr txBox="1">
                <a:spLocks noRot="1" noChangeAspect="1" noMove="1" noResize="1" noEditPoints="1" noAdjustHandles="1" noChangeArrowheads="1" noChangeShapeType="1" noTextEdit="1"/>
              </p:cNvSpPr>
              <p:nvPr/>
            </p:nvSpPr>
            <p:spPr>
              <a:xfrm>
                <a:off x="1907704" y="4293096"/>
                <a:ext cx="4118692" cy="119237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3F07ED5-3AA9-4063-B6C2-B460D6D461A2}"/>
              </a:ext>
            </a:extLst>
          </p:cNvPr>
          <p:cNvSpPr txBox="1"/>
          <p:nvPr/>
        </p:nvSpPr>
        <p:spPr>
          <a:xfrm>
            <a:off x="1907704" y="5949280"/>
            <a:ext cx="5724644" cy="461665"/>
          </a:xfrm>
          <a:prstGeom prst="rect">
            <a:avLst/>
          </a:prstGeom>
          <a:noFill/>
        </p:spPr>
        <p:txBody>
          <a:bodyPr wrap="none" rtlCol="0">
            <a:spAutoFit/>
          </a:bodyPr>
          <a:lstStyle/>
          <a:p>
            <a:r>
              <a:rPr kumimoji="1" lang="ja-JP" altLang="en-US" sz="2400" dirty="0"/>
              <a:t>「エネルギーに関する和」に取り直した</a:t>
            </a:r>
          </a:p>
        </p:txBody>
      </p:sp>
      <p:sp>
        <p:nvSpPr>
          <p:cNvPr id="15" name="テキスト ボックス 14">
            <a:extLst>
              <a:ext uri="{FF2B5EF4-FFF2-40B4-BE49-F238E27FC236}">
                <a16:creationId xmlns:a16="http://schemas.microsoft.com/office/drawing/2014/main" id="{8AAF916B-9A18-4345-8B8C-0C8A61B510A8}"/>
              </a:ext>
            </a:extLst>
          </p:cNvPr>
          <p:cNvSpPr txBox="1"/>
          <p:nvPr/>
        </p:nvSpPr>
        <p:spPr>
          <a:xfrm>
            <a:off x="1547664" y="2420888"/>
            <a:ext cx="5557932"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同じエネルギーを持つ状態が多数ある</a:t>
            </a:r>
            <a:endParaRPr lang="en-US" altLang="ja-JP" dirty="0"/>
          </a:p>
          <a:p>
            <a:pPr marL="285750" indent="-285750">
              <a:buFont typeface="Arial" panose="020B0604020202020204" pitchFamily="34" charset="0"/>
              <a:buChar char="•"/>
            </a:pPr>
            <a:r>
              <a:rPr lang="ja-JP" altLang="en-US" dirty="0"/>
              <a:t>出現確率はエネルギーにのみ依存する</a:t>
            </a:r>
            <a:endParaRPr lang="en-US" altLang="ja-JP" dirty="0"/>
          </a:p>
          <a:p>
            <a:r>
              <a:rPr lang="ja-JP" altLang="en-US" dirty="0"/>
              <a:t>→ 同じエネルギーを持つ状態について和をまとめる</a:t>
            </a:r>
            <a:endParaRPr lang="en-US" altLang="ja-JP" dirty="0"/>
          </a:p>
        </p:txBody>
      </p:sp>
      <p:sp>
        <p:nvSpPr>
          <p:cNvPr id="16" name="矢印: 下 15">
            <a:extLst>
              <a:ext uri="{FF2B5EF4-FFF2-40B4-BE49-F238E27FC236}">
                <a16:creationId xmlns:a16="http://schemas.microsoft.com/office/drawing/2014/main" id="{881BFEF1-F128-4761-A257-952B2EA76C99}"/>
              </a:ext>
            </a:extLst>
          </p:cNvPr>
          <p:cNvSpPr/>
          <p:nvPr/>
        </p:nvSpPr>
        <p:spPr>
          <a:xfrm>
            <a:off x="4067944" y="3573016"/>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999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02AB9-0CE1-4B58-9779-A6D2EC9DFDF4}"/>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4A31B96-2148-45DD-8012-3AC12823D641}"/>
                  </a:ext>
                </a:extLst>
              </p:cNvPr>
              <p:cNvSpPr txBox="1"/>
              <p:nvPr/>
            </p:nvSpPr>
            <p:spPr>
              <a:xfrm>
                <a:off x="917451" y="1196752"/>
                <a:ext cx="4118692" cy="1192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𝐸</m:t>
                          </m:r>
                        </m:sub>
                        <m:sup/>
                        <m:e>
                          <m:r>
                            <a:rPr kumimoji="1" lang="en-US" altLang="ja-JP" sz="3200" b="0" i="1" smtClean="0">
                              <a:latin typeface="Cambria Math" panose="02040503050406030204" pitchFamily="18" charset="0"/>
                            </a:rPr>
                            <m:t>𝐸𝑔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𝐸</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D4A31B96-2148-45DD-8012-3AC12823D641}"/>
                  </a:ext>
                </a:extLst>
              </p:cNvPr>
              <p:cNvSpPr txBox="1">
                <a:spLocks noRot="1" noChangeAspect="1" noMove="1" noResize="1" noEditPoints="1" noAdjustHandles="1" noChangeArrowheads="1" noChangeShapeType="1" noTextEdit="1"/>
              </p:cNvSpPr>
              <p:nvPr/>
            </p:nvSpPr>
            <p:spPr>
              <a:xfrm>
                <a:off x="917451" y="1196752"/>
                <a:ext cx="4118692" cy="1192378"/>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89FC37B-F233-463F-AA98-57BADCB51AD9}"/>
              </a:ext>
            </a:extLst>
          </p:cNvPr>
          <p:cNvSpPr txBox="1"/>
          <p:nvPr/>
        </p:nvSpPr>
        <p:spPr>
          <a:xfrm>
            <a:off x="5076056" y="1556792"/>
            <a:ext cx="2492990" cy="369332"/>
          </a:xfrm>
          <a:prstGeom prst="rect">
            <a:avLst/>
          </a:prstGeom>
          <a:noFill/>
        </p:spPr>
        <p:txBody>
          <a:bodyPr wrap="none" rtlCol="0">
            <a:spAutoFit/>
          </a:bodyPr>
          <a:lstStyle/>
          <a:p>
            <a:r>
              <a:rPr kumimoji="1" lang="ja-JP" altLang="en-US" dirty="0"/>
              <a:t>エネルギーに関する和</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D828797-3BB7-416C-9571-5FB5705060B3}"/>
                  </a:ext>
                </a:extLst>
              </p:cNvPr>
              <p:cNvSpPr txBox="1"/>
              <p:nvPr/>
            </p:nvSpPr>
            <p:spPr>
              <a:xfrm>
                <a:off x="2196475" y="2564904"/>
                <a:ext cx="115212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oMath>
                  </m:oMathPara>
                </a14:m>
                <a:endParaRPr lang="ja-JP" altLang="en-US" sz="3200" dirty="0"/>
              </a:p>
            </p:txBody>
          </p:sp>
        </mc:Choice>
        <mc:Fallback xmlns="">
          <p:sp>
            <p:nvSpPr>
              <p:cNvPr id="5" name="テキスト ボックス 4">
                <a:extLst>
                  <a:ext uri="{FF2B5EF4-FFF2-40B4-BE49-F238E27FC236}">
                    <a16:creationId xmlns:a16="http://schemas.microsoft.com/office/drawing/2014/main" id="{2D828797-3BB7-416C-9571-5FB5705060B3}"/>
                  </a:ext>
                </a:extLst>
              </p:cNvPr>
              <p:cNvSpPr txBox="1">
                <a:spLocks noRot="1" noChangeAspect="1" noMove="1" noResize="1" noEditPoints="1" noAdjustHandles="1" noChangeArrowheads="1" noChangeShapeType="1" noTextEdit="1"/>
              </p:cNvSpPr>
              <p:nvPr/>
            </p:nvSpPr>
            <p:spPr>
              <a:xfrm>
                <a:off x="2196475" y="2564904"/>
                <a:ext cx="1152128"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5C7E7FD-5E3B-4AC9-A999-4FC9CB4773AA}"/>
                  </a:ext>
                </a:extLst>
              </p:cNvPr>
              <p:cNvSpPr txBox="1"/>
              <p:nvPr/>
            </p:nvSpPr>
            <p:spPr>
              <a:xfrm>
                <a:off x="3516966" y="2708920"/>
                <a:ext cx="5467587" cy="369332"/>
              </a:xfrm>
              <a:prstGeom prst="rect">
                <a:avLst/>
              </a:prstGeom>
              <a:noFill/>
            </p:spPr>
            <p:txBody>
              <a:bodyPr wrap="none" rtlCol="0">
                <a:spAutoFit/>
              </a:bodyPr>
              <a:lstStyle/>
              <a:p>
                <a:r>
                  <a:rPr lang="ja-JP" altLang="en-US" dirty="0"/>
                  <a:t>エネルギー</a:t>
                </a:r>
                <a14:m>
                  <m:oMath xmlns:m="http://schemas.openxmlformats.org/officeDocument/2006/math">
                    <m:r>
                      <a:rPr lang="en-US" altLang="ja-JP" b="0" i="1" smtClean="0">
                        <a:latin typeface="Cambria Math" panose="02040503050406030204" pitchFamily="18" charset="0"/>
                      </a:rPr>
                      <m:t>𝐸</m:t>
                    </m:r>
                  </m:oMath>
                </a14:m>
                <a:r>
                  <a:rPr kumimoji="1" lang="ja-JP" altLang="en-US" dirty="0"/>
                  <a:t>をとる状態の数</a:t>
                </a:r>
                <a:r>
                  <a:rPr kumimoji="1" lang="en-US" altLang="ja-JP" dirty="0"/>
                  <a:t>(</a:t>
                </a:r>
                <a:r>
                  <a:rPr kumimoji="1" lang="en-US" altLang="ja-JP" dirty="0">
                    <a:solidFill>
                      <a:srgbClr val="FF0000"/>
                    </a:solidFill>
                  </a:rPr>
                  <a:t>Density of State, DoE</a:t>
                </a:r>
                <a:r>
                  <a:rPr kumimoji="1" lang="en-US" altLang="ja-JP" dirty="0"/>
                  <a:t>)</a:t>
                </a:r>
                <a:endParaRPr kumimoji="1" lang="ja-JP" altLang="en-US" dirty="0"/>
              </a:p>
            </p:txBody>
          </p:sp>
        </mc:Choice>
        <mc:Fallback xmlns="">
          <p:sp>
            <p:nvSpPr>
              <p:cNvPr id="6" name="テキスト ボックス 5">
                <a:extLst>
                  <a:ext uri="{FF2B5EF4-FFF2-40B4-BE49-F238E27FC236}">
                    <a16:creationId xmlns:a16="http://schemas.microsoft.com/office/drawing/2014/main" id="{D5C7E7FD-5E3B-4AC9-A999-4FC9CB4773AA}"/>
                  </a:ext>
                </a:extLst>
              </p:cNvPr>
              <p:cNvSpPr txBox="1">
                <a:spLocks noRot="1" noChangeAspect="1" noMove="1" noResize="1" noEditPoints="1" noAdjustHandles="1" noChangeArrowheads="1" noChangeShapeType="1" noTextEdit="1"/>
              </p:cNvSpPr>
              <p:nvPr/>
            </p:nvSpPr>
            <p:spPr>
              <a:xfrm>
                <a:off x="3516966" y="2708920"/>
                <a:ext cx="5467587" cy="369332"/>
              </a:xfrm>
              <a:prstGeom prst="rect">
                <a:avLst/>
              </a:prstGeom>
              <a:blipFill>
                <a:blip r:embed="rId4"/>
                <a:stretch>
                  <a:fillRect l="-1003" t="-11475"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8712CB5-F048-4686-B568-45BFEF3869F7}"/>
                  </a:ext>
                </a:extLst>
              </p:cNvPr>
              <p:cNvSpPr txBox="1"/>
              <p:nvPr/>
            </p:nvSpPr>
            <p:spPr>
              <a:xfrm>
                <a:off x="107504" y="3284984"/>
                <a:ext cx="4176464" cy="9257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𝑊</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num>
                        <m:den>
                          <m:r>
                            <a:rPr kumimoji="1" lang="en-US" altLang="ja-JP" sz="2800" b="0" i="1" smtClean="0">
                              <a:latin typeface="Cambria Math" panose="02040503050406030204" pitchFamily="18" charset="0"/>
                            </a:rPr>
                            <m:t>𝑍</m:t>
                          </m:r>
                        </m:den>
                      </m:f>
                    </m:oMath>
                  </m:oMathPara>
                </a14:m>
                <a:endParaRPr lang="ja-JP" altLang="en-US" sz="2800" dirty="0"/>
              </a:p>
            </p:txBody>
          </p:sp>
        </mc:Choice>
        <mc:Fallback xmlns="">
          <p:sp>
            <p:nvSpPr>
              <p:cNvPr id="7" name="テキスト ボックス 6">
                <a:extLst>
                  <a:ext uri="{FF2B5EF4-FFF2-40B4-BE49-F238E27FC236}">
                    <a16:creationId xmlns:a16="http://schemas.microsoft.com/office/drawing/2014/main" id="{28712CB5-F048-4686-B568-45BFEF3869F7}"/>
                  </a:ext>
                </a:extLst>
              </p:cNvPr>
              <p:cNvSpPr txBox="1">
                <a:spLocks noRot="1" noChangeAspect="1" noMove="1" noResize="1" noEditPoints="1" noAdjustHandles="1" noChangeArrowheads="1" noChangeShapeType="1" noTextEdit="1"/>
              </p:cNvSpPr>
              <p:nvPr/>
            </p:nvSpPr>
            <p:spPr>
              <a:xfrm>
                <a:off x="107504" y="3284984"/>
                <a:ext cx="4176464" cy="92570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3388B60-14DB-4E56-865A-8628D3BA7919}"/>
                  </a:ext>
                </a:extLst>
              </p:cNvPr>
              <p:cNvSpPr txBox="1"/>
              <p:nvPr/>
            </p:nvSpPr>
            <p:spPr>
              <a:xfrm>
                <a:off x="3419872" y="3501008"/>
                <a:ext cx="5570179" cy="369332"/>
              </a:xfrm>
              <a:prstGeom prst="rect">
                <a:avLst/>
              </a:prstGeom>
              <a:noFill/>
            </p:spPr>
            <p:txBody>
              <a:bodyPr wrap="none" rtlCol="0">
                <a:spAutoFit/>
              </a:bodyPr>
              <a:lstStyle/>
              <a:p>
                <a:r>
                  <a:rPr lang="ja-JP" altLang="en-US" dirty="0"/>
                  <a:t>エネルギーが</a:t>
                </a:r>
                <a14:m>
                  <m:oMath xmlns:m="http://schemas.openxmlformats.org/officeDocument/2006/math">
                    <m:r>
                      <a:rPr lang="en-US" altLang="ja-JP" b="0" i="1" smtClean="0">
                        <a:latin typeface="Cambria Math" panose="02040503050406030204" pitchFamily="18" charset="0"/>
                      </a:rPr>
                      <m:t>𝐸</m:t>
                    </m:r>
                  </m:oMath>
                </a14:m>
                <a:r>
                  <a:rPr lang="ja-JP" altLang="en-US" dirty="0"/>
                  <a:t>である</a:t>
                </a:r>
                <a:r>
                  <a:rPr lang="en-US" altLang="ja-JP" dirty="0"/>
                  <a:t>(</a:t>
                </a:r>
                <a:r>
                  <a:rPr lang="ja-JP" altLang="en-US" dirty="0"/>
                  <a:t>ひとつの</a:t>
                </a:r>
                <a:r>
                  <a:rPr lang="en-US" altLang="ja-JP" dirty="0"/>
                  <a:t>)</a:t>
                </a:r>
                <a:r>
                  <a:rPr lang="ja-JP" altLang="en-US" dirty="0"/>
                  <a:t>状態が出現する確率</a:t>
                </a:r>
                <a:endParaRPr lang="en-US" altLang="ja-JP" dirty="0"/>
              </a:p>
            </p:txBody>
          </p:sp>
        </mc:Choice>
        <mc:Fallback xmlns="">
          <p:sp>
            <p:nvSpPr>
              <p:cNvPr id="8" name="テキスト ボックス 7">
                <a:extLst>
                  <a:ext uri="{FF2B5EF4-FFF2-40B4-BE49-F238E27FC236}">
                    <a16:creationId xmlns:a16="http://schemas.microsoft.com/office/drawing/2014/main" id="{53388B60-14DB-4E56-865A-8628D3BA7919}"/>
                  </a:ext>
                </a:extLst>
              </p:cNvPr>
              <p:cNvSpPr txBox="1">
                <a:spLocks noRot="1" noChangeAspect="1" noMove="1" noResize="1" noEditPoints="1" noAdjustHandles="1" noChangeArrowheads="1" noChangeShapeType="1" noTextEdit="1"/>
              </p:cNvSpPr>
              <p:nvPr/>
            </p:nvSpPr>
            <p:spPr>
              <a:xfrm>
                <a:off x="3419872" y="3501008"/>
                <a:ext cx="5570179" cy="369332"/>
              </a:xfrm>
              <a:prstGeom prst="rect">
                <a:avLst/>
              </a:prstGeom>
              <a:blipFill>
                <a:blip r:embed="rId6"/>
                <a:stretch>
                  <a:fillRect l="-875" t="-11475" r="-328"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3C2B70D-398B-461B-A5E1-C59F833973AC}"/>
                  </a:ext>
                </a:extLst>
              </p:cNvPr>
              <p:cNvSpPr txBox="1"/>
              <p:nvPr/>
            </p:nvSpPr>
            <p:spPr>
              <a:xfrm>
                <a:off x="467544" y="4293096"/>
                <a:ext cx="4176464"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𝑊</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𝐸</m:t>
                                  </m:r>
                                </m:num>
                                <m:den>
                                  <m:r>
                                    <a:rPr kumimoji="1" lang="en-US" altLang="ja-JP" sz="2800" b="0" i="1" smtClean="0">
                                      <a:latin typeface="Cambria Math" panose="02040503050406030204" pitchFamily="18" charset="0"/>
                                    </a:rPr>
                                    <m:t>𝑘𝑇</m:t>
                                  </m:r>
                                </m:den>
                              </m:f>
                            </m:e>
                          </m:d>
                        </m:e>
                      </m:func>
                    </m:oMath>
                  </m:oMathPara>
                </a14:m>
                <a:endParaRPr lang="ja-JP" altLang="en-US" sz="2800" dirty="0"/>
              </a:p>
            </p:txBody>
          </p:sp>
        </mc:Choice>
        <mc:Fallback xmlns="">
          <p:sp>
            <p:nvSpPr>
              <p:cNvPr id="10" name="テキスト ボックス 9">
                <a:extLst>
                  <a:ext uri="{FF2B5EF4-FFF2-40B4-BE49-F238E27FC236}">
                    <a16:creationId xmlns:a16="http://schemas.microsoft.com/office/drawing/2014/main" id="{53C2B70D-398B-461B-A5E1-C59F833973AC}"/>
                  </a:ext>
                </a:extLst>
              </p:cNvPr>
              <p:cNvSpPr txBox="1">
                <a:spLocks noRot="1" noChangeAspect="1" noMove="1" noResize="1" noEditPoints="1" noAdjustHandles="1" noChangeArrowheads="1" noChangeShapeType="1" noTextEdit="1"/>
              </p:cNvSpPr>
              <p:nvPr/>
            </p:nvSpPr>
            <p:spPr>
              <a:xfrm>
                <a:off x="467544" y="4293096"/>
                <a:ext cx="4176464" cy="1060483"/>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08008C0-F6C3-4A88-B113-72183596EDEF}"/>
              </a:ext>
            </a:extLst>
          </p:cNvPr>
          <p:cNvSpPr txBox="1"/>
          <p:nvPr/>
        </p:nvSpPr>
        <p:spPr>
          <a:xfrm>
            <a:off x="4572000" y="4725144"/>
            <a:ext cx="1800493" cy="369332"/>
          </a:xfrm>
          <a:prstGeom prst="rect">
            <a:avLst/>
          </a:prstGeom>
          <a:noFill/>
        </p:spPr>
        <p:txBody>
          <a:bodyPr wrap="none" rtlCol="0">
            <a:spAutoFit/>
          </a:bodyPr>
          <a:lstStyle/>
          <a:p>
            <a:r>
              <a:rPr lang="ja-JP" altLang="en-US" dirty="0"/>
              <a:t>ボルツマン重み</a:t>
            </a:r>
            <a:endParaRPr lang="en-US" altLang="ja-JP"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92F449F-9BF2-4FB0-B67F-FDD9BA4FE46C}"/>
                  </a:ext>
                </a:extLst>
              </p:cNvPr>
              <p:cNvSpPr txBox="1"/>
              <p:nvPr/>
            </p:nvSpPr>
            <p:spPr>
              <a:xfrm>
                <a:off x="611560" y="5661248"/>
                <a:ext cx="372691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𝐸</m:t>
                          </m:r>
                        </m:sub>
                        <m:sup/>
                        <m:e>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r>
                            <a:rPr kumimoji="1" lang="en-US" altLang="ja-JP" sz="2400" b="0" i="1" smtClean="0">
                              <a:latin typeface="Cambria Math" panose="02040503050406030204" pitchFamily="18" charset="0"/>
                            </a:rPr>
                            <m:t>𝑊</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e>
                      </m:nary>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492F449F-9BF2-4FB0-B67F-FDD9BA4FE46C}"/>
                  </a:ext>
                </a:extLst>
              </p:cNvPr>
              <p:cNvSpPr txBox="1">
                <a:spLocks noRot="1" noChangeAspect="1" noMove="1" noResize="1" noEditPoints="1" noAdjustHandles="1" noChangeArrowheads="1" noChangeShapeType="1" noTextEdit="1"/>
              </p:cNvSpPr>
              <p:nvPr/>
            </p:nvSpPr>
            <p:spPr>
              <a:xfrm>
                <a:off x="611560" y="5661248"/>
                <a:ext cx="3726918" cy="896207"/>
              </a:xfrm>
              <a:prstGeom prst="rect">
                <a:avLst/>
              </a:prstGeom>
              <a:blipFill>
                <a:blip r:embed="rId8"/>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2A8DA4C-C84D-46A3-B285-C7FCEE1B1CDE}"/>
              </a:ext>
            </a:extLst>
          </p:cNvPr>
          <p:cNvSpPr txBox="1"/>
          <p:nvPr/>
        </p:nvSpPr>
        <p:spPr>
          <a:xfrm>
            <a:off x="4788024" y="5877272"/>
            <a:ext cx="2877711" cy="369332"/>
          </a:xfrm>
          <a:prstGeom prst="rect">
            <a:avLst/>
          </a:prstGeom>
          <a:noFill/>
        </p:spPr>
        <p:txBody>
          <a:bodyPr wrap="none" rtlCol="0">
            <a:spAutoFit/>
          </a:bodyPr>
          <a:lstStyle/>
          <a:p>
            <a:r>
              <a:rPr lang="ja-JP" altLang="en-US" dirty="0"/>
              <a:t>全ての重みの和</a:t>
            </a:r>
            <a:r>
              <a:rPr lang="en-US" altLang="ja-JP" dirty="0"/>
              <a:t>(</a:t>
            </a:r>
            <a:r>
              <a:rPr lang="ja-JP" altLang="en-US" dirty="0">
                <a:solidFill>
                  <a:srgbClr val="FF0000"/>
                </a:solidFill>
              </a:rPr>
              <a:t>分配関数</a:t>
            </a:r>
            <a:r>
              <a:rPr lang="en-US" altLang="ja-JP" dirty="0"/>
              <a:t>)</a:t>
            </a:r>
          </a:p>
        </p:txBody>
      </p:sp>
    </p:spTree>
    <p:extLst>
      <p:ext uri="{BB962C8B-B14F-4D97-AF65-F5344CB8AC3E}">
        <p14:creationId xmlns:p14="http://schemas.microsoft.com/office/powerpoint/2010/main" val="1508723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C5ADF3-DC06-45FB-AC00-CFFAB771B46B}"/>
              </a:ext>
            </a:extLst>
          </p:cNvPr>
          <p:cNvSpPr>
            <a:spLocks noGrp="1"/>
          </p:cNvSpPr>
          <p:nvPr>
            <p:ph type="body" sz="quarter" idx="10"/>
          </p:nvPr>
        </p:nvSpPr>
        <p:spPr/>
        <p:txBody>
          <a:bodyPr/>
          <a:lstStyle/>
          <a:p>
            <a:r>
              <a:rPr lang="ja-JP" altLang="en-US" dirty="0"/>
              <a:t>状態数を計算してみる</a:t>
            </a:r>
            <a:endParaRPr kumimoji="1" lang="ja-JP" altLang="en-US" dirty="0"/>
          </a:p>
        </p:txBody>
      </p:sp>
      <p:grpSp>
        <p:nvGrpSpPr>
          <p:cNvPr id="3" name="グループ化 2">
            <a:extLst>
              <a:ext uri="{FF2B5EF4-FFF2-40B4-BE49-F238E27FC236}">
                <a16:creationId xmlns:a16="http://schemas.microsoft.com/office/drawing/2014/main" id="{DD205AB8-F2D0-4B2D-8EF8-B2EACFF07F4E}"/>
              </a:ext>
            </a:extLst>
          </p:cNvPr>
          <p:cNvGrpSpPr/>
          <p:nvPr/>
        </p:nvGrpSpPr>
        <p:grpSpPr>
          <a:xfrm>
            <a:off x="683568" y="2708920"/>
            <a:ext cx="1512168" cy="1512168"/>
            <a:chOff x="971600" y="1628800"/>
            <a:chExt cx="2160240" cy="2160240"/>
          </a:xfrm>
        </p:grpSpPr>
        <p:cxnSp>
          <p:nvCxnSpPr>
            <p:cNvPr id="4" name="直線コネクタ 3">
              <a:extLst>
                <a:ext uri="{FF2B5EF4-FFF2-40B4-BE49-F238E27FC236}">
                  <a16:creationId xmlns:a16="http://schemas.microsoft.com/office/drawing/2014/main" id="{F9F30F1A-2921-4494-97EC-FCCE34299E9C}"/>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BC4A439-2639-476C-B58A-28239EA531A5}"/>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EA3456C-3BB8-45D9-9E48-7A3B86040E24}"/>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F227928-69A5-4CF7-BD0E-3A7688B6FFBF}"/>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A74BC96-FBE1-4E31-85B2-AEE67CD01F2A}"/>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C1B1621-9309-4133-8A3D-5042D5F91786}"/>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63E78BA-8EF9-4817-9D2E-4BED0DE5E221}"/>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84EB74F-DB91-46F5-BA25-273FBF6C7604}"/>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A1512E23-31E7-4157-9AD0-74A38CD63B82}"/>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3902BA6-A703-4496-8A1C-1BDF449DA210}"/>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7A873BED-7E6D-48C9-A2D8-66A61F671E26}"/>
              </a:ext>
            </a:extLst>
          </p:cNvPr>
          <p:cNvGrpSpPr/>
          <p:nvPr/>
        </p:nvGrpSpPr>
        <p:grpSpPr>
          <a:xfrm>
            <a:off x="2627784" y="2708920"/>
            <a:ext cx="1512168" cy="1512168"/>
            <a:chOff x="971600" y="4293096"/>
            <a:chExt cx="2160240" cy="2160240"/>
          </a:xfrm>
        </p:grpSpPr>
        <p:cxnSp>
          <p:nvCxnSpPr>
            <p:cNvPr id="15" name="直線コネクタ 14">
              <a:extLst>
                <a:ext uri="{FF2B5EF4-FFF2-40B4-BE49-F238E27FC236}">
                  <a16:creationId xmlns:a16="http://schemas.microsoft.com/office/drawing/2014/main" id="{9E297A5D-8D06-4087-97DF-F7D32119D7B1}"/>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47B0D11-55C9-4E01-8552-B034A35D5D05}"/>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CF68BB4-DE19-4B64-8331-72E0FD50DEE3}"/>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CC30AEB-D9AD-4E7B-A745-F2D982BB079D}"/>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D2E338F-12D7-4D63-8143-0E7B2582B6B0}"/>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7228F26-9B59-4AE9-BF55-CD14C58EE4C4}"/>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968F2D9-8E79-4289-B07D-2D00DB4FA540}"/>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0B70D85-7435-4016-8416-5CE901663E8F}"/>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8CEDBF8C-4799-4B58-B522-B5715D1FB703}"/>
                </a:ext>
              </a:extLst>
            </p:cNvPr>
            <p:cNvSpPr/>
            <p:nvPr/>
          </p:nvSpPr>
          <p:spPr>
            <a:xfrm>
              <a:off x="1691680" y="429309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C5FFF2B-4B8D-4BDF-879A-0ADAE79831E6}"/>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30D939EC-6DDF-485A-8CA5-857021624E64}"/>
              </a:ext>
            </a:extLst>
          </p:cNvPr>
          <p:cNvGrpSpPr/>
          <p:nvPr/>
        </p:nvGrpSpPr>
        <p:grpSpPr>
          <a:xfrm>
            <a:off x="5148064" y="2780928"/>
            <a:ext cx="1512168" cy="1512168"/>
            <a:chOff x="5292080" y="1628800"/>
            <a:chExt cx="2160240" cy="2160240"/>
          </a:xfrm>
        </p:grpSpPr>
        <p:cxnSp>
          <p:nvCxnSpPr>
            <p:cNvPr id="26" name="直線コネクタ 25">
              <a:extLst>
                <a:ext uri="{FF2B5EF4-FFF2-40B4-BE49-F238E27FC236}">
                  <a16:creationId xmlns:a16="http://schemas.microsoft.com/office/drawing/2014/main" id="{49D9562B-FBA7-4376-B0B8-489508C94557}"/>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970EA21-E38F-4E75-88E9-78D18A8FA592}"/>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867075C-2AFD-44DE-914D-89702D2CE892}"/>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2F359C8D-200A-4232-8919-A62CE5A8AA8C}"/>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EB06F63-0041-4465-AF29-1782B8159EB4}"/>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DC8E937-5C1A-4330-912C-93FB822A546E}"/>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3C064F64-39F7-4939-AFDB-E8187542A6A8}"/>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D417442-65DA-46FF-A69E-6FF8650632C2}"/>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D40BE635-9198-475D-9B12-0A2807EAFE91}"/>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EDC69689-C84F-486F-83D0-4560CC97CECC}"/>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FA6A15AC-01A6-4094-9CD1-212F74ABCE8B}"/>
              </a:ext>
            </a:extLst>
          </p:cNvPr>
          <p:cNvGrpSpPr/>
          <p:nvPr/>
        </p:nvGrpSpPr>
        <p:grpSpPr>
          <a:xfrm>
            <a:off x="7164288" y="2708920"/>
            <a:ext cx="1512168" cy="1512168"/>
            <a:chOff x="5292080" y="4365104"/>
            <a:chExt cx="2160240" cy="2160240"/>
          </a:xfrm>
        </p:grpSpPr>
        <p:cxnSp>
          <p:nvCxnSpPr>
            <p:cNvPr id="37" name="直線コネクタ 36">
              <a:extLst>
                <a:ext uri="{FF2B5EF4-FFF2-40B4-BE49-F238E27FC236}">
                  <a16:creationId xmlns:a16="http://schemas.microsoft.com/office/drawing/2014/main" id="{657DCDCF-6FD2-475E-AC67-A0A78793FC63}"/>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AD37B03-B3F8-4E34-AA1F-BBC04FFEFC8D}"/>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36B2501-227C-477E-A39A-740297189E33}"/>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6614CAA-DDC8-4E8F-B5EC-86468B344920}"/>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5492C614-0E82-4CA6-98D0-2B2B35B99789}"/>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14DBC6B-8444-48DC-BE93-D7D4AC5C6C76}"/>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B82826E-622E-45EB-826E-5C9FF457F1E4}"/>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778269F-3663-45DB-AEDA-FDDB448C6A03}"/>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9D059BFC-687D-41A4-8A4E-50EA851089B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40BC7601-EDBB-4B08-AE9B-7F4A7BC052E5}"/>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四角形: 角を丸くする 46">
            <a:extLst>
              <a:ext uri="{FF2B5EF4-FFF2-40B4-BE49-F238E27FC236}">
                <a16:creationId xmlns:a16="http://schemas.microsoft.com/office/drawing/2014/main" id="{9988F8A2-136F-4648-B944-DA8617E7A2AD}"/>
              </a:ext>
            </a:extLst>
          </p:cNvPr>
          <p:cNvSpPr/>
          <p:nvPr/>
        </p:nvSpPr>
        <p:spPr>
          <a:xfrm>
            <a:off x="539552" y="242088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9C6CFA06-8F9C-437F-B54D-EB87E8B6E27F}"/>
              </a:ext>
            </a:extLst>
          </p:cNvPr>
          <p:cNvSpPr/>
          <p:nvPr/>
        </p:nvSpPr>
        <p:spPr>
          <a:xfrm>
            <a:off x="4932040" y="242088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36D85CC3-A982-4452-B191-AB40095087F4}"/>
              </a:ext>
            </a:extLst>
          </p:cNvPr>
          <p:cNvSpPr txBox="1"/>
          <p:nvPr/>
        </p:nvSpPr>
        <p:spPr>
          <a:xfrm>
            <a:off x="6372200" y="1772816"/>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0" name="テキスト ボックス 49">
            <a:extLst>
              <a:ext uri="{FF2B5EF4-FFF2-40B4-BE49-F238E27FC236}">
                <a16:creationId xmlns:a16="http://schemas.microsoft.com/office/drawing/2014/main" id="{4A780571-5569-4C1E-9EBF-DB0357EE82FA}"/>
              </a:ext>
            </a:extLst>
          </p:cNvPr>
          <p:cNvSpPr txBox="1"/>
          <p:nvPr/>
        </p:nvSpPr>
        <p:spPr>
          <a:xfrm>
            <a:off x="1835696" y="1772816"/>
            <a:ext cx="1107996" cy="646331"/>
          </a:xfrm>
          <a:prstGeom prst="rect">
            <a:avLst/>
          </a:prstGeom>
          <a:noFill/>
        </p:spPr>
        <p:txBody>
          <a:bodyPr wrap="none" rtlCol="0">
            <a:spAutoFit/>
          </a:bodyPr>
          <a:lstStyle/>
          <a:p>
            <a:r>
              <a:rPr kumimoji="1" lang="ja-JP" altLang="en-US" sz="3600" dirty="0"/>
              <a:t>液相</a:t>
            </a:r>
          </a:p>
        </p:txBody>
      </p:sp>
      <p:sp>
        <p:nvSpPr>
          <p:cNvPr id="51" name="テキスト ボックス 50">
            <a:extLst>
              <a:ext uri="{FF2B5EF4-FFF2-40B4-BE49-F238E27FC236}">
                <a16:creationId xmlns:a16="http://schemas.microsoft.com/office/drawing/2014/main" id="{3BD38F89-DE07-4F41-AB6E-6E13C0F29B4F}"/>
              </a:ext>
            </a:extLst>
          </p:cNvPr>
          <p:cNvSpPr txBox="1"/>
          <p:nvPr/>
        </p:nvSpPr>
        <p:spPr>
          <a:xfrm>
            <a:off x="2267744" y="4437112"/>
            <a:ext cx="1107996" cy="646331"/>
          </a:xfrm>
          <a:prstGeom prst="rect">
            <a:avLst/>
          </a:prstGeom>
          <a:noFill/>
        </p:spPr>
        <p:txBody>
          <a:bodyPr wrap="none" rtlCol="0">
            <a:spAutoFit/>
          </a:bodyPr>
          <a:lstStyle/>
          <a:p>
            <a:r>
              <a:rPr lang="ja-JP" altLang="en-US" sz="3600" dirty="0"/>
              <a:t>通り</a:t>
            </a:r>
            <a:endParaRPr kumimoji="1" lang="ja-JP" altLang="en-US" sz="3600" dirty="0"/>
          </a:p>
        </p:txBody>
      </p:sp>
      <p:sp>
        <p:nvSpPr>
          <p:cNvPr id="52" name="テキスト ボックス 51">
            <a:extLst>
              <a:ext uri="{FF2B5EF4-FFF2-40B4-BE49-F238E27FC236}">
                <a16:creationId xmlns:a16="http://schemas.microsoft.com/office/drawing/2014/main" id="{9C84BE8B-D020-4B07-BE2B-AB145F81AD62}"/>
              </a:ext>
            </a:extLst>
          </p:cNvPr>
          <p:cNvSpPr txBox="1"/>
          <p:nvPr/>
        </p:nvSpPr>
        <p:spPr>
          <a:xfrm>
            <a:off x="6444208" y="4509120"/>
            <a:ext cx="1107996" cy="646331"/>
          </a:xfrm>
          <a:prstGeom prst="rect">
            <a:avLst/>
          </a:prstGeom>
          <a:noFill/>
        </p:spPr>
        <p:txBody>
          <a:bodyPr wrap="none" rtlCol="0">
            <a:spAutoFit/>
          </a:bodyPr>
          <a:lstStyle/>
          <a:p>
            <a:r>
              <a:rPr lang="ja-JP" altLang="en-US" sz="3600" dirty="0"/>
              <a:t>通り</a:t>
            </a:r>
            <a:endParaRPr kumimoji="1" lang="ja-JP" altLang="en-US" sz="3600" dirty="0"/>
          </a:p>
        </p:txBody>
      </p:sp>
      <p:cxnSp>
        <p:nvCxnSpPr>
          <p:cNvPr id="57" name="コネクタ: カギ線 56">
            <a:extLst>
              <a:ext uri="{FF2B5EF4-FFF2-40B4-BE49-F238E27FC236}">
                <a16:creationId xmlns:a16="http://schemas.microsoft.com/office/drawing/2014/main" id="{B596BCC0-9608-4656-B62C-9D084A9D31DB}"/>
              </a:ext>
            </a:extLst>
          </p:cNvPr>
          <p:cNvCxnSpPr>
            <a:stCxn id="23" idx="6"/>
            <a:endCxn id="24" idx="6"/>
          </p:cNvCxnSpPr>
          <p:nvPr/>
        </p:nvCxnSpPr>
        <p:spPr>
          <a:xfrm>
            <a:off x="3635896" y="2960948"/>
            <a:ext cx="12700" cy="1008112"/>
          </a:xfrm>
          <a:prstGeom prst="bent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4D8447DD-DE06-4766-AFFA-3A14A4D22BB1}"/>
              </a:ext>
            </a:extLst>
          </p:cNvPr>
          <p:cNvSpPr txBox="1"/>
          <p:nvPr/>
        </p:nvSpPr>
        <p:spPr>
          <a:xfrm>
            <a:off x="3347864" y="3356992"/>
            <a:ext cx="1031051" cy="261610"/>
          </a:xfrm>
          <a:prstGeom prst="rect">
            <a:avLst/>
          </a:prstGeom>
          <a:solidFill>
            <a:schemeClr val="bg1"/>
          </a:solidFill>
          <a:ln>
            <a:solidFill>
              <a:schemeClr val="tx1"/>
            </a:solidFill>
          </a:ln>
        </p:spPr>
        <p:txBody>
          <a:bodyPr wrap="none" rtlCol="0">
            <a:spAutoFit/>
          </a:bodyPr>
          <a:lstStyle/>
          <a:p>
            <a:r>
              <a:rPr kumimoji="1" lang="ja-JP" altLang="en-US" sz="1100" dirty="0"/>
              <a:t>周期境界条件</a:t>
            </a:r>
          </a:p>
        </p:txBody>
      </p:sp>
      <p:cxnSp>
        <p:nvCxnSpPr>
          <p:cNvPr id="61" name="直線矢印コネクタ 60">
            <a:extLst>
              <a:ext uri="{FF2B5EF4-FFF2-40B4-BE49-F238E27FC236}">
                <a16:creationId xmlns:a16="http://schemas.microsoft.com/office/drawing/2014/main" id="{EC31182F-D0C2-4653-84A0-8156DE7510D1}"/>
              </a:ext>
            </a:extLst>
          </p:cNvPr>
          <p:cNvCxnSpPr/>
          <p:nvPr/>
        </p:nvCxnSpPr>
        <p:spPr>
          <a:xfrm>
            <a:off x="2627784" y="2564904"/>
            <a:ext cx="151216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AD39A653-EC04-47CE-9454-06873D019FE5}"/>
              </a:ext>
            </a:extLst>
          </p:cNvPr>
          <p:cNvSpPr txBox="1"/>
          <p:nvPr/>
        </p:nvSpPr>
        <p:spPr>
          <a:xfrm>
            <a:off x="179512" y="1052736"/>
            <a:ext cx="3912738" cy="523220"/>
          </a:xfrm>
          <a:prstGeom prst="rect">
            <a:avLst/>
          </a:prstGeom>
          <a:noFill/>
        </p:spPr>
        <p:txBody>
          <a:bodyPr wrap="none" rtlCol="0">
            <a:spAutoFit/>
          </a:bodyPr>
          <a:lstStyle/>
          <a:p>
            <a:r>
              <a:rPr kumimoji="1" lang="en-US" altLang="ja-JP" sz="2800" dirty="0"/>
              <a:t>V=L x L</a:t>
            </a:r>
            <a:r>
              <a:rPr kumimoji="1" lang="ja-JP" altLang="en-US" sz="2800" dirty="0"/>
              <a:t>の格子を考える</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9385EBF0-685B-4AB6-BB78-1BA9776C8BED}"/>
                  </a:ext>
                </a:extLst>
              </p:cNvPr>
              <p:cNvSpPr txBox="1"/>
              <p:nvPr/>
            </p:nvSpPr>
            <p:spPr>
              <a:xfrm>
                <a:off x="1691680" y="4509120"/>
                <a:ext cx="68634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𝑉</m:t>
                      </m:r>
                    </m:oMath>
                  </m:oMathPara>
                </a14:m>
                <a:endParaRPr kumimoji="1" lang="ja-JP" altLang="en-US" sz="3600" dirty="0"/>
              </a:p>
            </p:txBody>
          </p:sp>
        </mc:Choice>
        <mc:Fallback xmlns="">
          <p:sp>
            <p:nvSpPr>
              <p:cNvPr id="65" name="テキスト ボックス 64">
                <a:extLst>
                  <a:ext uri="{FF2B5EF4-FFF2-40B4-BE49-F238E27FC236}">
                    <a16:creationId xmlns:a16="http://schemas.microsoft.com/office/drawing/2014/main" id="{9385EBF0-685B-4AB6-BB78-1BA9776C8BED}"/>
                  </a:ext>
                </a:extLst>
              </p:cNvPr>
              <p:cNvSpPr txBox="1">
                <a:spLocks noRot="1" noChangeAspect="1" noMove="1" noResize="1" noEditPoints="1" noAdjustHandles="1" noChangeArrowheads="1" noChangeShapeType="1" noTextEdit="1"/>
              </p:cNvSpPr>
              <p:nvPr/>
            </p:nvSpPr>
            <p:spPr>
              <a:xfrm>
                <a:off x="1691680" y="4509120"/>
                <a:ext cx="686342"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CD5C20CA-1AAA-4571-9D74-C74AB40B9DDD}"/>
                  </a:ext>
                </a:extLst>
              </p:cNvPr>
              <p:cNvSpPr txBox="1"/>
              <p:nvPr/>
            </p:nvSpPr>
            <p:spPr>
              <a:xfrm>
                <a:off x="4860032" y="4581128"/>
                <a:ext cx="1518364" cy="5357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𝑉</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−1</m:t>
                              </m:r>
                            </m:e>
                          </m:d>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𝑉</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CD5C20CA-1AAA-4571-9D74-C74AB40B9DDD}"/>
                  </a:ext>
                </a:extLst>
              </p:cNvPr>
              <p:cNvSpPr txBox="1">
                <a:spLocks noRot="1" noChangeAspect="1" noMove="1" noResize="1" noEditPoints="1" noAdjustHandles="1" noChangeArrowheads="1" noChangeShapeType="1" noTextEdit="1"/>
              </p:cNvSpPr>
              <p:nvPr/>
            </p:nvSpPr>
            <p:spPr>
              <a:xfrm>
                <a:off x="4860032" y="4581128"/>
                <a:ext cx="1518364" cy="53572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DA0C99A-8D82-4B8A-9C22-1D5E637636CD}"/>
                  </a:ext>
                </a:extLst>
              </p:cNvPr>
              <p:cNvSpPr txBox="1"/>
              <p:nvPr/>
            </p:nvSpPr>
            <p:spPr>
              <a:xfrm>
                <a:off x="1691680" y="5589240"/>
                <a:ext cx="1970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56" name="テキスト ボックス 55">
                <a:extLst>
                  <a:ext uri="{FF2B5EF4-FFF2-40B4-BE49-F238E27FC236}">
                    <a16:creationId xmlns:a16="http://schemas.microsoft.com/office/drawing/2014/main" id="{FDA0C99A-8D82-4B8A-9C22-1D5E637636CD}"/>
                  </a:ext>
                </a:extLst>
              </p:cNvPr>
              <p:cNvSpPr txBox="1">
                <a:spLocks noRot="1" noChangeAspect="1" noMove="1" noResize="1" noEditPoints="1" noAdjustHandles="1" noChangeArrowheads="1" noChangeShapeType="1" noTextEdit="1"/>
              </p:cNvSpPr>
              <p:nvPr/>
            </p:nvSpPr>
            <p:spPr>
              <a:xfrm>
                <a:off x="1691680" y="5589240"/>
                <a:ext cx="1970861" cy="43088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EB08D02-0739-4A79-BC23-E0BE29EC3EE4}"/>
                  </a:ext>
                </a:extLst>
              </p:cNvPr>
              <p:cNvSpPr txBox="1"/>
              <p:nvPr/>
            </p:nvSpPr>
            <p:spPr>
              <a:xfrm>
                <a:off x="4716016" y="5373216"/>
                <a:ext cx="3546740" cy="833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−1</m:t>
                              </m:r>
                            </m:e>
                          </m:d>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67" name="テキスト ボックス 66">
                <a:extLst>
                  <a:ext uri="{FF2B5EF4-FFF2-40B4-BE49-F238E27FC236}">
                    <a16:creationId xmlns:a16="http://schemas.microsoft.com/office/drawing/2014/main" id="{CEB08D02-0739-4A79-BC23-E0BE29EC3EE4}"/>
                  </a:ext>
                </a:extLst>
              </p:cNvPr>
              <p:cNvSpPr txBox="1">
                <a:spLocks noRot="1" noChangeAspect="1" noMove="1" noResize="1" noEditPoints="1" noAdjustHandles="1" noChangeArrowheads="1" noChangeShapeType="1" noTextEdit="1"/>
              </p:cNvSpPr>
              <p:nvPr/>
            </p:nvSpPr>
            <p:spPr>
              <a:xfrm>
                <a:off x="4716016" y="5373216"/>
                <a:ext cx="3546740" cy="83337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7448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1B83CC-7ED5-4B5C-AC7B-0DE3DB8407C9}"/>
              </a:ext>
            </a:extLst>
          </p:cNvPr>
          <p:cNvSpPr>
            <a:spLocks noGrp="1"/>
          </p:cNvSpPr>
          <p:nvPr>
            <p:ph type="body" sz="quarter" idx="10"/>
          </p:nvPr>
        </p:nvSpPr>
        <p:spPr/>
        <p:txBody>
          <a:bodyPr/>
          <a:lstStyle/>
          <a:p>
            <a:r>
              <a:rPr lang="ja-JP" altLang="en-US" dirty="0"/>
              <a:t>状態数を計算してみる</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457350-E7F7-455C-B0EA-F8C876EFB836}"/>
                  </a:ext>
                </a:extLst>
              </p:cNvPr>
              <p:cNvSpPr txBox="1"/>
              <p:nvPr/>
            </p:nvSpPr>
            <p:spPr>
              <a:xfrm>
                <a:off x="1331640" y="1052736"/>
                <a:ext cx="3603487" cy="10432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𝐸</m:t>
                          </m:r>
                        </m:sub>
                        <m:sup/>
                        <m:e>
                          <m:r>
                            <a:rPr kumimoji="1" lang="en-US" altLang="ja-JP" sz="2800" b="0" i="1" smtClean="0">
                              <a:latin typeface="Cambria Math" panose="02040503050406030204" pitchFamily="18" charset="0"/>
                            </a:rPr>
                            <m:t>𝐸𝑔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𝐸</m:t>
                          </m:r>
                          <m:r>
                            <a:rPr kumimoji="1" lang="en-US" altLang="ja-JP" sz="2800" b="0" i="1" smtClean="0">
                              <a:latin typeface="Cambria Math" panose="02040503050406030204" pitchFamily="18" charset="0"/>
                            </a:rPr>
                            <m:t>)</m:t>
                          </m:r>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AB457350-E7F7-455C-B0EA-F8C876EFB836}"/>
                  </a:ext>
                </a:extLst>
              </p:cNvPr>
              <p:cNvSpPr txBox="1">
                <a:spLocks noRot="1" noChangeAspect="1" noMove="1" noResize="1" noEditPoints="1" noAdjustHandles="1" noChangeArrowheads="1" noChangeShapeType="1" noTextEdit="1"/>
              </p:cNvSpPr>
              <p:nvPr/>
            </p:nvSpPr>
            <p:spPr>
              <a:xfrm>
                <a:off x="1331640" y="1052736"/>
                <a:ext cx="3603487" cy="10432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217B600-87EA-4B5D-B0C9-4C86DE94CB25}"/>
                  </a:ext>
                </a:extLst>
              </p:cNvPr>
              <p:cNvSpPr txBox="1"/>
              <p:nvPr/>
            </p:nvSpPr>
            <p:spPr>
              <a:xfrm>
                <a:off x="2195736" y="2132856"/>
                <a:ext cx="5010282"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𝜖</m:t>
                          </m:r>
                          <m:r>
                            <a:rPr lang="en-US" altLang="ja-JP" sz="2800" i="1">
                              <a:latin typeface="Cambria Math" panose="02040503050406030204" pitchFamily="18" charset="0"/>
                            </a:rPr>
                            <m:t>𝑔</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𝑤</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+0</m:t>
                          </m:r>
                          <m:r>
                            <a:rPr lang="en-US" altLang="ja-JP" sz="2800" b="0" i="1" smtClean="0">
                              <a:latin typeface="Cambria Math" panose="02040503050406030204" pitchFamily="18" charset="0"/>
                            </a:rPr>
                            <m:t>𝑔</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𝑤</m:t>
                          </m:r>
                          <m:r>
                            <a:rPr lang="en-US" altLang="ja-JP" sz="2800" b="0" i="1" smtClean="0">
                              <a:latin typeface="Cambria Math" panose="02040503050406030204" pitchFamily="18" charset="0"/>
                            </a:rPr>
                            <m:t>(0)</m:t>
                          </m:r>
                        </m:num>
                        <m:den>
                          <m:r>
                            <a:rPr lang="en-US" altLang="ja-JP" sz="2800" i="1">
                              <a:latin typeface="Cambria Math" panose="02040503050406030204" pitchFamily="18" charset="0"/>
                            </a:rPr>
                            <m:t>𝑔</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i="1">
                              <a:latin typeface="Cambria Math" panose="02040503050406030204" pitchFamily="18" charset="0"/>
                            </a:rPr>
                            <m:t>𝑤</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𝑔</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𝑤</m:t>
                          </m:r>
                          <m:r>
                            <a:rPr lang="en-US" altLang="ja-JP" sz="2800" b="0" i="1" smtClean="0">
                              <a:latin typeface="Cambria Math" panose="02040503050406030204" pitchFamily="18" charset="0"/>
                            </a:rPr>
                            <m:t>(0)</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9217B600-87EA-4B5D-B0C9-4C86DE94CB25}"/>
                  </a:ext>
                </a:extLst>
              </p:cNvPr>
              <p:cNvSpPr txBox="1">
                <a:spLocks noRot="1" noChangeAspect="1" noMove="1" noResize="1" noEditPoints="1" noAdjustHandles="1" noChangeArrowheads="1" noChangeShapeType="1" noTextEdit="1"/>
              </p:cNvSpPr>
              <p:nvPr/>
            </p:nvSpPr>
            <p:spPr>
              <a:xfrm>
                <a:off x="2195736" y="2132856"/>
                <a:ext cx="5010282" cy="9126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2E83EA8-F351-4A2A-A327-0211730089B4}"/>
                  </a:ext>
                </a:extLst>
              </p:cNvPr>
              <p:cNvSpPr txBox="1"/>
              <p:nvPr/>
            </p:nvSpPr>
            <p:spPr>
              <a:xfrm>
                <a:off x="899592" y="4077072"/>
                <a:ext cx="1970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62E83EA8-F351-4A2A-A327-0211730089B4}"/>
                  </a:ext>
                </a:extLst>
              </p:cNvPr>
              <p:cNvSpPr txBox="1">
                <a:spLocks noRot="1" noChangeAspect="1" noMove="1" noResize="1" noEditPoints="1" noAdjustHandles="1" noChangeArrowheads="1" noChangeShapeType="1" noTextEdit="1"/>
              </p:cNvSpPr>
              <p:nvPr/>
            </p:nvSpPr>
            <p:spPr>
              <a:xfrm>
                <a:off x="899592" y="4077072"/>
                <a:ext cx="1970861" cy="4308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88A0B96-DDD3-48C4-92ED-29234B436237}"/>
                  </a:ext>
                </a:extLst>
              </p:cNvPr>
              <p:cNvSpPr txBox="1"/>
              <p:nvPr/>
            </p:nvSpPr>
            <p:spPr>
              <a:xfrm>
                <a:off x="4355976" y="3861048"/>
                <a:ext cx="3546740" cy="833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−1</m:t>
                              </m:r>
                            </m:e>
                          </m:d>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88A0B96-DDD3-48C4-92ED-29234B436237}"/>
                  </a:ext>
                </a:extLst>
              </p:cNvPr>
              <p:cNvSpPr txBox="1">
                <a:spLocks noRot="1" noChangeAspect="1" noMove="1" noResize="1" noEditPoints="1" noAdjustHandles="1" noChangeArrowheads="1" noChangeShapeType="1" noTextEdit="1"/>
              </p:cNvSpPr>
              <p:nvPr/>
            </p:nvSpPr>
            <p:spPr>
              <a:xfrm>
                <a:off x="4355976" y="3861048"/>
                <a:ext cx="3546740" cy="8333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5078BF-43A0-41A5-9484-001758ACD5E6}"/>
                  </a:ext>
                </a:extLst>
              </p:cNvPr>
              <p:cNvSpPr txBox="1"/>
              <p:nvPr/>
            </p:nvSpPr>
            <p:spPr>
              <a:xfrm>
                <a:off x="611560" y="5301208"/>
                <a:ext cx="2968248" cy="7619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𝜖</m:t>
                                  </m:r>
                                </m:num>
                                <m:den>
                                  <m:r>
                                    <a:rPr kumimoji="1" lang="en-US" altLang="ja-JP" sz="2800" b="0" i="1" smtClean="0">
                                      <a:latin typeface="Cambria Math" panose="02040503050406030204" pitchFamily="18" charset="0"/>
                                    </a:rPr>
                                    <m:t>𝑘𝑇</m:t>
                                  </m:r>
                                </m:den>
                              </m:f>
                            </m:e>
                          </m:d>
                        </m:e>
                      </m:func>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5078BF-43A0-41A5-9484-001758ACD5E6}"/>
                  </a:ext>
                </a:extLst>
              </p:cNvPr>
              <p:cNvSpPr txBox="1">
                <a:spLocks noRot="1" noChangeAspect="1" noMove="1" noResize="1" noEditPoints="1" noAdjustHandles="1" noChangeArrowheads="1" noChangeShapeType="1" noTextEdit="1"/>
              </p:cNvSpPr>
              <p:nvPr/>
            </p:nvSpPr>
            <p:spPr>
              <a:xfrm>
                <a:off x="611560" y="5301208"/>
                <a:ext cx="2968248" cy="7619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984CDFE-30D9-4A76-8245-61D5F010CACB}"/>
                  </a:ext>
                </a:extLst>
              </p:cNvPr>
              <p:cNvSpPr txBox="1"/>
              <p:nvPr/>
            </p:nvSpPr>
            <p:spPr>
              <a:xfrm>
                <a:off x="5364088" y="5445224"/>
                <a:ext cx="153721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=1</m:t>
                      </m:r>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1984CDFE-30D9-4A76-8245-61D5F010CACB}"/>
                  </a:ext>
                </a:extLst>
              </p:cNvPr>
              <p:cNvSpPr txBox="1">
                <a:spLocks noRot="1" noChangeAspect="1" noMove="1" noResize="1" noEditPoints="1" noAdjustHandles="1" noChangeArrowheads="1" noChangeShapeType="1" noTextEdit="1"/>
              </p:cNvSpPr>
              <p:nvPr/>
            </p:nvSpPr>
            <p:spPr>
              <a:xfrm>
                <a:off x="5364088" y="5445224"/>
                <a:ext cx="1537216" cy="430887"/>
              </a:xfrm>
              <a:prstGeom prst="rect">
                <a:avLst/>
              </a:prstGeom>
              <a:blipFill>
                <a:blip r:embed="rId7"/>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D38241B-EAC6-42CD-8619-4AE664F9CEFA}"/>
              </a:ext>
            </a:extLst>
          </p:cNvPr>
          <p:cNvSpPr txBox="1"/>
          <p:nvPr/>
        </p:nvSpPr>
        <p:spPr>
          <a:xfrm>
            <a:off x="1691680" y="6309320"/>
            <a:ext cx="5827236" cy="400110"/>
          </a:xfrm>
          <a:prstGeom prst="rect">
            <a:avLst/>
          </a:prstGeom>
          <a:noFill/>
        </p:spPr>
        <p:txBody>
          <a:bodyPr wrap="none" rtlCol="0">
            <a:spAutoFit/>
          </a:bodyPr>
          <a:lstStyle/>
          <a:p>
            <a:r>
              <a:rPr lang="ja-JP" altLang="en-US" sz="2000" dirty="0"/>
              <a:t>必要なものが全てそろったので厳密に計算できる</a:t>
            </a:r>
            <a:endParaRPr kumimoji="1" lang="ja-JP" altLang="en-US" sz="2000" dirty="0"/>
          </a:p>
        </p:txBody>
      </p:sp>
      <p:sp>
        <p:nvSpPr>
          <p:cNvPr id="11" name="四角形: 角を丸くする 10">
            <a:extLst>
              <a:ext uri="{FF2B5EF4-FFF2-40B4-BE49-F238E27FC236}">
                <a16:creationId xmlns:a16="http://schemas.microsoft.com/office/drawing/2014/main" id="{4FC6F34E-770A-44F5-AC02-858A8EF6C05A}"/>
              </a:ext>
            </a:extLst>
          </p:cNvPr>
          <p:cNvSpPr/>
          <p:nvPr/>
        </p:nvSpPr>
        <p:spPr>
          <a:xfrm>
            <a:off x="2771800" y="2636912"/>
            <a:ext cx="4320480" cy="504056"/>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0327122-557A-402B-8FD2-2B5CFA18392C}"/>
              </a:ext>
            </a:extLst>
          </p:cNvPr>
          <p:cNvSpPr txBox="1"/>
          <p:nvPr/>
        </p:nvSpPr>
        <p:spPr>
          <a:xfrm>
            <a:off x="7308304" y="3140968"/>
            <a:ext cx="1107996" cy="369332"/>
          </a:xfrm>
          <a:prstGeom prst="rect">
            <a:avLst/>
          </a:prstGeom>
          <a:noFill/>
        </p:spPr>
        <p:txBody>
          <a:bodyPr wrap="none" rtlCol="0">
            <a:spAutoFit/>
          </a:bodyPr>
          <a:lstStyle/>
          <a:p>
            <a:r>
              <a:rPr lang="ja-JP" altLang="en-US" dirty="0"/>
              <a:t>分配関数</a:t>
            </a:r>
            <a:endParaRPr kumimoji="1" lang="ja-JP" altLang="en-US" dirty="0"/>
          </a:p>
        </p:txBody>
      </p:sp>
      <p:cxnSp>
        <p:nvCxnSpPr>
          <p:cNvPr id="14" name="コネクタ: カギ線 13">
            <a:extLst>
              <a:ext uri="{FF2B5EF4-FFF2-40B4-BE49-F238E27FC236}">
                <a16:creationId xmlns:a16="http://schemas.microsoft.com/office/drawing/2014/main" id="{C6DAE11B-D0A1-4D4E-B2ED-31B4212F8E40}"/>
              </a:ext>
            </a:extLst>
          </p:cNvPr>
          <p:cNvCxnSpPr>
            <a:cxnSpLocks/>
            <a:stCxn id="8" idx="0"/>
            <a:endCxn id="11" idx="3"/>
          </p:cNvCxnSpPr>
          <p:nvPr/>
        </p:nvCxnSpPr>
        <p:spPr>
          <a:xfrm rot="16200000" flipV="1">
            <a:off x="7351277" y="2629943"/>
            <a:ext cx="252028" cy="7700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52C6EA75-EFCB-4ECB-8ACF-D63D07FFB88D}"/>
              </a:ext>
            </a:extLst>
          </p:cNvPr>
          <p:cNvSpPr txBox="1"/>
          <p:nvPr/>
        </p:nvSpPr>
        <p:spPr>
          <a:xfrm>
            <a:off x="611560" y="3419708"/>
            <a:ext cx="2621230" cy="369332"/>
          </a:xfrm>
          <a:prstGeom prst="rect">
            <a:avLst/>
          </a:prstGeom>
          <a:noFill/>
        </p:spPr>
        <p:txBody>
          <a:bodyPr wrap="none" rtlCol="0">
            <a:spAutoFit/>
          </a:bodyPr>
          <a:lstStyle/>
          <a:p>
            <a:r>
              <a:rPr kumimoji="1" lang="en-US" altLang="ja-JP" dirty="0"/>
              <a:t>2</a:t>
            </a:r>
            <a:r>
              <a:rPr kumimoji="1" lang="ja-JP" altLang="en-US" dirty="0"/>
              <a:t>原子が隣接する状態数</a:t>
            </a:r>
          </a:p>
        </p:txBody>
      </p:sp>
      <p:sp>
        <p:nvSpPr>
          <p:cNvPr id="16" name="テキスト ボックス 15">
            <a:extLst>
              <a:ext uri="{FF2B5EF4-FFF2-40B4-BE49-F238E27FC236}">
                <a16:creationId xmlns:a16="http://schemas.microsoft.com/office/drawing/2014/main" id="{8E790030-9A74-41C0-8E7C-4D0DE953C518}"/>
              </a:ext>
            </a:extLst>
          </p:cNvPr>
          <p:cNvSpPr txBox="1"/>
          <p:nvPr/>
        </p:nvSpPr>
        <p:spPr>
          <a:xfrm>
            <a:off x="4572000" y="3429000"/>
            <a:ext cx="2031325" cy="369332"/>
          </a:xfrm>
          <a:prstGeom prst="rect">
            <a:avLst/>
          </a:prstGeom>
          <a:noFill/>
        </p:spPr>
        <p:txBody>
          <a:bodyPr wrap="none" rtlCol="0">
            <a:spAutoFit/>
          </a:bodyPr>
          <a:lstStyle/>
          <a:p>
            <a:r>
              <a:rPr kumimoji="1" lang="ja-JP" altLang="en-US" dirty="0"/>
              <a:t>それ以外の状態数</a:t>
            </a:r>
          </a:p>
        </p:txBody>
      </p:sp>
      <p:sp>
        <p:nvSpPr>
          <p:cNvPr id="17" name="テキスト ボックス 16">
            <a:extLst>
              <a:ext uri="{FF2B5EF4-FFF2-40B4-BE49-F238E27FC236}">
                <a16:creationId xmlns:a16="http://schemas.microsoft.com/office/drawing/2014/main" id="{D7EC65FB-6413-458F-897B-68D4C1D63B4C}"/>
              </a:ext>
            </a:extLst>
          </p:cNvPr>
          <p:cNvSpPr txBox="1"/>
          <p:nvPr/>
        </p:nvSpPr>
        <p:spPr>
          <a:xfrm>
            <a:off x="683568" y="4941168"/>
            <a:ext cx="3082895" cy="369332"/>
          </a:xfrm>
          <a:prstGeom prst="rect">
            <a:avLst/>
          </a:prstGeom>
          <a:noFill/>
        </p:spPr>
        <p:txBody>
          <a:bodyPr wrap="none" rtlCol="0">
            <a:spAutoFit/>
          </a:bodyPr>
          <a:lstStyle/>
          <a:p>
            <a:r>
              <a:rPr kumimoji="1" lang="en-US" altLang="ja-JP" dirty="0"/>
              <a:t>2</a:t>
            </a:r>
            <a:r>
              <a:rPr kumimoji="1" lang="ja-JP" altLang="en-US" dirty="0"/>
              <a:t>原子が隣接する状態の重み</a:t>
            </a:r>
          </a:p>
        </p:txBody>
      </p:sp>
      <p:sp>
        <p:nvSpPr>
          <p:cNvPr id="18" name="テキスト ボックス 17">
            <a:extLst>
              <a:ext uri="{FF2B5EF4-FFF2-40B4-BE49-F238E27FC236}">
                <a16:creationId xmlns:a16="http://schemas.microsoft.com/office/drawing/2014/main" id="{C7A13E71-259C-4441-A8CA-AC3673715C0C}"/>
              </a:ext>
            </a:extLst>
          </p:cNvPr>
          <p:cNvSpPr txBox="1"/>
          <p:nvPr/>
        </p:nvSpPr>
        <p:spPr>
          <a:xfrm>
            <a:off x="4644008" y="4941168"/>
            <a:ext cx="1800493" cy="369332"/>
          </a:xfrm>
          <a:prstGeom prst="rect">
            <a:avLst/>
          </a:prstGeom>
          <a:noFill/>
        </p:spPr>
        <p:txBody>
          <a:bodyPr wrap="none" rtlCol="0">
            <a:spAutoFit/>
          </a:bodyPr>
          <a:lstStyle/>
          <a:p>
            <a:r>
              <a:rPr kumimoji="1" lang="ja-JP" altLang="en-US" dirty="0"/>
              <a:t>それ以外の重み</a:t>
            </a:r>
          </a:p>
        </p:txBody>
      </p:sp>
    </p:spTree>
    <p:extLst>
      <p:ext uri="{BB962C8B-B14F-4D97-AF65-F5344CB8AC3E}">
        <p14:creationId xmlns:p14="http://schemas.microsoft.com/office/powerpoint/2010/main" val="80581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6715D8-8C40-4EB9-A154-C3DA350A0480}"/>
              </a:ext>
            </a:extLst>
          </p:cNvPr>
          <p:cNvSpPr>
            <a:spLocks noGrp="1"/>
          </p:cNvSpPr>
          <p:nvPr>
            <p:ph type="body" sz="quarter" idx="10"/>
          </p:nvPr>
        </p:nvSpPr>
        <p:spPr/>
        <p:txBody>
          <a:bodyPr/>
          <a:lstStyle/>
          <a:p>
            <a:r>
              <a:rPr kumimoji="1" lang="ja-JP" altLang="en-US" dirty="0"/>
              <a:t>疑似乱数とは</a:t>
            </a:r>
          </a:p>
        </p:txBody>
      </p:sp>
      <p:sp>
        <p:nvSpPr>
          <p:cNvPr id="39" name="テキスト ボックス 38">
            <a:extLst>
              <a:ext uri="{FF2B5EF4-FFF2-40B4-BE49-F238E27FC236}">
                <a16:creationId xmlns:a16="http://schemas.microsoft.com/office/drawing/2014/main" id="{5D00D2F7-7307-4E20-8FB2-30F92BC5FCB1}"/>
              </a:ext>
            </a:extLst>
          </p:cNvPr>
          <p:cNvSpPr txBox="1"/>
          <p:nvPr/>
        </p:nvSpPr>
        <p:spPr>
          <a:xfrm>
            <a:off x="323528" y="908720"/>
            <a:ext cx="8136904" cy="954107"/>
          </a:xfrm>
          <a:prstGeom prst="rect">
            <a:avLst/>
          </a:prstGeom>
          <a:noFill/>
        </p:spPr>
        <p:txBody>
          <a:bodyPr wrap="square" rtlCol="0">
            <a:spAutoFit/>
          </a:bodyPr>
          <a:lstStyle/>
          <a:p>
            <a:r>
              <a:rPr kumimoji="1" lang="ja-JP" altLang="en-US" sz="2800"/>
              <a:t>疑似乱数</a:t>
            </a:r>
            <a:r>
              <a:rPr kumimoji="1" lang="en-US" altLang="ja-JP" sz="2800"/>
              <a:t>(Pseudo Random Number)</a:t>
            </a:r>
            <a:r>
              <a:rPr kumimoji="1" lang="ja-JP" altLang="en-US" sz="2800"/>
              <a:t>とは、履歴から</a:t>
            </a:r>
            <a:r>
              <a:rPr kumimoji="1" lang="ja-JP" altLang="en-US" sz="2800">
                <a:solidFill>
                  <a:srgbClr val="FF0000"/>
                </a:solidFill>
              </a:rPr>
              <a:t>決定論的</a:t>
            </a:r>
            <a:r>
              <a:rPr kumimoji="1" lang="ja-JP" altLang="en-US" sz="2800"/>
              <a:t>に次の数字が決められている乱数</a:t>
            </a:r>
            <a:endParaRPr lang="ja-JP" altLang="en-US" sz="2800"/>
          </a:p>
        </p:txBody>
      </p:sp>
      <p:sp>
        <p:nvSpPr>
          <p:cNvPr id="40" name="テキスト ボックス 39">
            <a:extLst>
              <a:ext uri="{FF2B5EF4-FFF2-40B4-BE49-F238E27FC236}">
                <a16:creationId xmlns:a16="http://schemas.microsoft.com/office/drawing/2014/main" id="{46205FF7-33DB-4DB8-BCEB-ED8C68625452}"/>
              </a:ext>
            </a:extLst>
          </p:cNvPr>
          <p:cNvSpPr txBox="1"/>
          <p:nvPr/>
        </p:nvSpPr>
        <p:spPr>
          <a:xfrm>
            <a:off x="323528" y="1916832"/>
            <a:ext cx="8136904" cy="954107"/>
          </a:xfrm>
          <a:prstGeom prst="rect">
            <a:avLst/>
          </a:prstGeom>
          <a:noFill/>
        </p:spPr>
        <p:txBody>
          <a:bodyPr wrap="square" rtlCol="0">
            <a:spAutoFit/>
          </a:bodyPr>
          <a:lstStyle/>
          <a:p>
            <a:r>
              <a:rPr lang="ja-JP" altLang="en-US" sz="2800"/>
              <a:t>疑似乱数を生成するアルゴリズムと履歴がわかれば、原理的には「次の数」を</a:t>
            </a:r>
            <a:r>
              <a:rPr lang="ja-JP" altLang="en-US" sz="2800">
                <a:solidFill>
                  <a:srgbClr val="FF0000"/>
                </a:solidFill>
              </a:rPr>
              <a:t>予想可能</a:t>
            </a:r>
            <a:endParaRPr lang="en-US" altLang="ja-JP" sz="2800">
              <a:solidFill>
                <a:srgbClr val="FF0000"/>
              </a:solidFill>
            </a:endParaRPr>
          </a:p>
        </p:txBody>
      </p:sp>
      <p:grpSp>
        <p:nvGrpSpPr>
          <p:cNvPr id="41" name="グループ化 40">
            <a:extLst>
              <a:ext uri="{FF2B5EF4-FFF2-40B4-BE49-F238E27FC236}">
                <a16:creationId xmlns:a16="http://schemas.microsoft.com/office/drawing/2014/main" id="{472D6BE3-91BF-4B8F-9B1D-FA6A44D60198}"/>
              </a:ext>
            </a:extLst>
          </p:cNvPr>
          <p:cNvGrpSpPr/>
          <p:nvPr/>
        </p:nvGrpSpPr>
        <p:grpSpPr>
          <a:xfrm>
            <a:off x="5652120" y="5589240"/>
            <a:ext cx="792088" cy="792088"/>
            <a:chOff x="395536" y="5085184"/>
            <a:chExt cx="792088" cy="792088"/>
          </a:xfrm>
        </p:grpSpPr>
        <p:sp>
          <p:nvSpPr>
            <p:cNvPr id="42" name="角丸四角形 42">
              <a:extLst>
                <a:ext uri="{FF2B5EF4-FFF2-40B4-BE49-F238E27FC236}">
                  <a16:creationId xmlns:a16="http://schemas.microsoft.com/office/drawing/2014/main" id="{A6622446-D501-49BC-A919-469533017501}"/>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3">
              <a:extLst>
                <a:ext uri="{FF2B5EF4-FFF2-40B4-BE49-F238E27FC236}">
                  <a16:creationId xmlns:a16="http://schemas.microsoft.com/office/drawing/2014/main" id="{904530BA-A0C7-4DAC-81D5-9CEDFA4A905F}"/>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角丸四角形 44">
            <a:extLst>
              <a:ext uri="{FF2B5EF4-FFF2-40B4-BE49-F238E27FC236}">
                <a16:creationId xmlns:a16="http://schemas.microsoft.com/office/drawing/2014/main" id="{2E0C84FA-7210-4944-A6A6-C39DADE350CC}"/>
              </a:ext>
            </a:extLst>
          </p:cNvPr>
          <p:cNvSpPr/>
          <p:nvPr/>
        </p:nvSpPr>
        <p:spPr>
          <a:xfrm>
            <a:off x="6948264" y="5589240"/>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CCD303D-C96D-4488-A7E1-4A72BB97D2BB}"/>
              </a:ext>
            </a:extLst>
          </p:cNvPr>
          <p:cNvGrpSpPr/>
          <p:nvPr/>
        </p:nvGrpSpPr>
        <p:grpSpPr>
          <a:xfrm>
            <a:off x="3059832" y="5589240"/>
            <a:ext cx="792088" cy="792088"/>
            <a:chOff x="2555776" y="5085184"/>
            <a:chExt cx="792088" cy="792088"/>
          </a:xfrm>
        </p:grpSpPr>
        <p:sp>
          <p:nvSpPr>
            <p:cNvPr id="46" name="角丸四角形 46">
              <a:extLst>
                <a:ext uri="{FF2B5EF4-FFF2-40B4-BE49-F238E27FC236}">
                  <a16:creationId xmlns:a16="http://schemas.microsoft.com/office/drawing/2014/main" id="{D7F1887E-C0AD-4D6E-97D5-FD26E980C0B5}"/>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7">
              <a:extLst>
                <a:ext uri="{FF2B5EF4-FFF2-40B4-BE49-F238E27FC236}">
                  <a16:creationId xmlns:a16="http://schemas.microsoft.com/office/drawing/2014/main" id="{FAC087AC-A793-4610-AAB4-CD83347871C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8">
              <a:extLst>
                <a:ext uri="{FF2B5EF4-FFF2-40B4-BE49-F238E27FC236}">
                  <a16:creationId xmlns:a16="http://schemas.microsoft.com/office/drawing/2014/main" id="{1D6144E7-9905-4708-A55E-95D92A9DD18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9">
              <a:extLst>
                <a:ext uri="{FF2B5EF4-FFF2-40B4-BE49-F238E27FC236}">
                  <a16:creationId xmlns:a16="http://schemas.microsoft.com/office/drawing/2014/main" id="{58B093D6-8007-423A-ADF3-2C42A686FFC7}"/>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D4896546-595F-4815-8F9A-E30B659B91E3}"/>
              </a:ext>
            </a:extLst>
          </p:cNvPr>
          <p:cNvGrpSpPr/>
          <p:nvPr/>
        </p:nvGrpSpPr>
        <p:grpSpPr>
          <a:xfrm>
            <a:off x="1763688" y="5589240"/>
            <a:ext cx="792088" cy="792088"/>
            <a:chOff x="3563888" y="5085184"/>
            <a:chExt cx="792088" cy="792088"/>
          </a:xfrm>
        </p:grpSpPr>
        <p:sp>
          <p:nvSpPr>
            <p:cNvPr id="51" name="角丸四角形 51">
              <a:extLst>
                <a:ext uri="{FF2B5EF4-FFF2-40B4-BE49-F238E27FC236}">
                  <a16:creationId xmlns:a16="http://schemas.microsoft.com/office/drawing/2014/main" id="{7B3EAA95-E7AD-425D-9013-4E5005D59555}"/>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2">
              <a:extLst>
                <a:ext uri="{FF2B5EF4-FFF2-40B4-BE49-F238E27FC236}">
                  <a16:creationId xmlns:a16="http://schemas.microsoft.com/office/drawing/2014/main" id="{36F2DD3E-6585-4E64-B8C5-73A41C362A58}"/>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3">
              <a:extLst>
                <a:ext uri="{FF2B5EF4-FFF2-40B4-BE49-F238E27FC236}">
                  <a16:creationId xmlns:a16="http://schemas.microsoft.com/office/drawing/2014/main" id="{C13FBCF7-5706-4581-A5E8-4B501596216D}"/>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4">
              <a:extLst>
                <a:ext uri="{FF2B5EF4-FFF2-40B4-BE49-F238E27FC236}">
                  <a16:creationId xmlns:a16="http://schemas.microsoft.com/office/drawing/2014/main" id="{EF6B95B1-446E-4ECD-A176-AF35071EE687}"/>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5">
              <a:extLst>
                <a:ext uri="{FF2B5EF4-FFF2-40B4-BE49-F238E27FC236}">
                  <a16:creationId xmlns:a16="http://schemas.microsoft.com/office/drawing/2014/main" id="{4655FFE1-A87C-414C-84F6-C407E63E879A}"/>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CBC861D9-6AC2-41A0-9448-8E63CA9FF3FE}"/>
              </a:ext>
            </a:extLst>
          </p:cNvPr>
          <p:cNvGrpSpPr/>
          <p:nvPr/>
        </p:nvGrpSpPr>
        <p:grpSpPr>
          <a:xfrm>
            <a:off x="539552" y="5589240"/>
            <a:ext cx="792088" cy="792088"/>
            <a:chOff x="6588224" y="2996952"/>
            <a:chExt cx="792088" cy="792088"/>
          </a:xfrm>
        </p:grpSpPr>
        <p:sp>
          <p:nvSpPr>
            <p:cNvPr id="57" name="角丸四角形 57">
              <a:extLst>
                <a:ext uri="{FF2B5EF4-FFF2-40B4-BE49-F238E27FC236}">
                  <a16:creationId xmlns:a16="http://schemas.microsoft.com/office/drawing/2014/main" id="{291D61FF-64F1-486E-95B3-F7136CFFA84A}"/>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a:extLst>
                <a:ext uri="{FF2B5EF4-FFF2-40B4-BE49-F238E27FC236}">
                  <a16:creationId xmlns:a16="http://schemas.microsoft.com/office/drawing/2014/main" id="{AC84D97A-3FB1-4DA5-834F-D69976442888}"/>
                </a:ext>
              </a:extLst>
            </p:cNvPr>
            <p:cNvGrpSpPr/>
            <p:nvPr/>
          </p:nvGrpSpPr>
          <p:grpSpPr>
            <a:xfrm>
              <a:off x="6713476" y="3083520"/>
              <a:ext cx="541584" cy="618953"/>
              <a:chOff x="6228184" y="4149080"/>
              <a:chExt cx="504056" cy="576064"/>
            </a:xfrm>
          </p:grpSpPr>
          <p:sp>
            <p:nvSpPr>
              <p:cNvPr id="59" name="円/楕円 59">
                <a:extLst>
                  <a:ext uri="{FF2B5EF4-FFF2-40B4-BE49-F238E27FC236}">
                    <a16:creationId xmlns:a16="http://schemas.microsoft.com/office/drawing/2014/main" id="{D15E64F5-809F-4839-AB6A-A07E1DF069B2}"/>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60">
                <a:extLst>
                  <a:ext uri="{FF2B5EF4-FFF2-40B4-BE49-F238E27FC236}">
                    <a16:creationId xmlns:a16="http://schemas.microsoft.com/office/drawing/2014/main" id="{B160B42D-5B8E-4013-A517-79F59BF9B6BA}"/>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1">
                <a:extLst>
                  <a:ext uri="{FF2B5EF4-FFF2-40B4-BE49-F238E27FC236}">
                    <a16:creationId xmlns:a16="http://schemas.microsoft.com/office/drawing/2014/main" id="{6B543E10-B183-4435-BE77-4681878F1B66}"/>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2">
                <a:extLst>
                  <a:ext uri="{FF2B5EF4-FFF2-40B4-BE49-F238E27FC236}">
                    <a16:creationId xmlns:a16="http://schemas.microsoft.com/office/drawing/2014/main" id="{E5FD8A67-6790-43D5-8217-18C4A2F6213F}"/>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3">
                <a:extLst>
                  <a:ext uri="{FF2B5EF4-FFF2-40B4-BE49-F238E27FC236}">
                    <a16:creationId xmlns:a16="http://schemas.microsoft.com/office/drawing/2014/main" id="{6C89F07B-5A79-4C5F-BAAD-3365AC7B0493}"/>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4">
                <a:extLst>
                  <a:ext uri="{FF2B5EF4-FFF2-40B4-BE49-F238E27FC236}">
                    <a16:creationId xmlns:a16="http://schemas.microsoft.com/office/drawing/2014/main" id="{F6819799-6565-4FB0-BA52-27C645232093}"/>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65" name="図 64">
            <a:extLst>
              <a:ext uri="{FF2B5EF4-FFF2-40B4-BE49-F238E27FC236}">
                <a16:creationId xmlns:a16="http://schemas.microsoft.com/office/drawing/2014/main" id="{2A1F6490-5DFF-4E14-85A2-51C69B4B7A23}"/>
              </a:ext>
            </a:extLst>
          </p:cNvPr>
          <p:cNvPicPr>
            <a:picLocks noChangeAspect="1"/>
          </p:cNvPicPr>
          <p:nvPr/>
        </p:nvPicPr>
        <p:blipFill>
          <a:blip r:embed="rId2"/>
          <a:stretch>
            <a:fillRect/>
          </a:stretch>
        </p:blipFill>
        <p:spPr>
          <a:xfrm>
            <a:off x="3779912" y="4437112"/>
            <a:ext cx="952500" cy="952500"/>
          </a:xfrm>
          <a:prstGeom prst="rect">
            <a:avLst/>
          </a:prstGeom>
        </p:spPr>
      </p:pic>
      <p:grpSp>
        <p:nvGrpSpPr>
          <p:cNvPr id="66" name="グループ化 65">
            <a:extLst>
              <a:ext uri="{FF2B5EF4-FFF2-40B4-BE49-F238E27FC236}">
                <a16:creationId xmlns:a16="http://schemas.microsoft.com/office/drawing/2014/main" id="{E9CC3320-FD7C-43B9-96AF-8B0571CDCCCB}"/>
              </a:ext>
            </a:extLst>
          </p:cNvPr>
          <p:cNvGrpSpPr/>
          <p:nvPr/>
        </p:nvGrpSpPr>
        <p:grpSpPr>
          <a:xfrm>
            <a:off x="4355976" y="5589240"/>
            <a:ext cx="792088" cy="792088"/>
            <a:chOff x="3563888" y="5085184"/>
            <a:chExt cx="792088" cy="792088"/>
          </a:xfrm>
        </p:grpSpPr>
        <p:sp>
          <p:nvSpPr>
            <p:cNvPr id="67" name="角丸四角形 67">
              <a:extLst>
                <a:ext uri="{FF2B5EF4-FFF2-40B4-BE49-F238E27FC236}">
                  <a16:creationId xmlns:a16="http://schemas.microsoft.com/office/drawing/2014/main" id="{A5E32D76-4BD9-4B0F-A216-5171D2761642}"/>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8">
              <a:extLst>
                <a:ext uri="{FF2B5EF4-FFF2-40B4-BE49-F238E27FC236}">
                  <a16:creationId xmlns:a16="http://schemas.microsoft.com/office/drawing/2014/main" id="{63D741BD-95FA-40C7-8074-2766FAC3C704}"/>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9">
              <a:extLst>
                <a:ext uri="{FF2B5EF4-FFF2-40B4-BE49-F238E27FC236}">
                  <a16:creationId xmlns:a16="http://schemas.microsoft.com/office/drawing/2014/main" id="{548B6850-222C-4291-B09D-8ECE7C7637E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70">
              <a:extLst>
                <a:ext uri="{FF2B5EF4-FFF2-40B4-BE49-F238E27FC236}">
                  <a16:creationId xmlns:a16="http://schemas.microsoft.com/office/drawing/2014/main" id="{A9F063C9-6D54-4FCE-936B-0483C919BA15}"/>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1">
              <a:extLst>
                <a:ext uri="{FF2B5EF4-FFF2-40B4-BE49-F238E27FC236}">
                  <a16:creationId xmlns:a16="http://schemas.microsoft.com/office/drawing/2014/main" id="{D4E5B893-52EF-4D05-82B4-5A371A8DFD2E}"/>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右矢印 72">
            <a:extLst>
              <a:ext uri="{FF2B5EF4-FFF2-40B4-BE49-F238E27FC236}">
                <a16:creationId xmlns:a16="http://schemas.microsoft.com/office/drawing/2014/main" id="{61070539-BCB2-49A4-AE67-6B4AAA9AF8D4}"/>
              </a:ext>
            </a:extLst>
          </p:cNvPr>
          <p:cNvSpPr/>
          <p:nvPr/>
        </p:nvSpPr>
        <p:spPr>
          <a:xfrm>
            <a:off x="1475656"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3">
            <a:extLst>
              <a:ext uri="{FF2B5EF4-FFF2-40B4-BE49-F238E27FC236}">
                <a16:creationId xmlns:a16="http://schemas.microsoft.com/office/drawing/2014/main" id="{12B3D18A-E0FB-49AE-9210-CB59D9F4DB51}"/>
              </a:ext>
            </a:extLst>
          </p:cNvPr>
          <p:cNvSpPr/>
          <p:nvPr/>
        </p:nvSpPr>
        <p:spPr>
          <a:xfrm>
            <a:off x="2699792"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4">
            <a:extLst>
              <a:ext uri="{FF2B5EF4-FFF2-40B4-BE49-F238E27FC236}">
                <a16:creationId xmlns:a16="http://schemas.microsoft.com/office/drawing/2014/main" id="{3573DAE9-2F50-47B1-B0FB-6C62BB0F1263}"/>
              </a:ext>
            </a:extLst>
          </p:cNvPr>
          <p:cNvSpPr/>
          <p:nvPr/>
        </p:nvSpPr>
        <p:spPr>
          <a:xfrm>
            <a:off x="3995936"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75">
            <a:extLst>
              <a:ext uri="{FF2B5EF4-FFF2-40B4-BE49-F238E27FC236}">
                <a16:creationId xmlns:a16="http://schemas.microsoft.com/office/drawing/2014/main" id="{9BD116BA-E5B5-41F0-8CB3-BB13D3CB8685}"/>
              </a:ext>
            </a:extLst>
          </p:cNvPr>
          <p:cNvSpPr/>
          <p:nvPr/>
        </p:nvSpPr>
        <p:spPr>
          <a:xfrm>
            <a:off x="5292080"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76">
            <a:extLst>
              <a:ext uri="{FF2B5EF4-FFF2-40B4-BE49-F238E27FC236}">
                <a16:creationId xmlns:a16="http://schemas.microsoft.com/office/drawing/2014/main" id="{9DA2BB1A-DA7B-43EF-ABE7-32BE71938F70}"/>
              </a:ext>
            </a:extLst>
          </p:cNvPr>
          <p:cNvSpPr/>
          <p:nvPr/>
        </p:nvSpPr>
        <p:spPr>
          <a:xfrm>
            <a:off x="6588224"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図 76">
            <a:extLst>
              <a:ext uri="{FF2B5EF4-FFF2-40B4-BE49-F238E27FC236}">
                <a16:creationId xmlns:a16="http://schemas.microsoft.com/office/drawing/2014/main" id="{FD5E797E-8922-4685-BC1E-4A5B0CCD8A32}"/>
              </a:ext>
            </a:extLst>
          </p:cNvPr>
          <p:cNvPicPr>
            <a:picLocks noChangeAspect="1"/>
          </p:cNvPicPr>
          <p:nvPr/>
        </p:nvPicPr>
        <p:blipFill>
          <a:blip r:embed="rId3"/>
          <a:stretch>
            <a:fillRect/>
          </a:stretch>
        </p:blipFill>
        <p:spPr>
          <a:xfrm>
            <a:off x="7092280" y="5661248"/>
            <a:ext cx="495300" cy="635000"/>
          </a:xfrm>
          <a:prstGeom prst="rect">
            <a:avLst/>
          </a:prstGeom>
        </p:spPr>
      </p:pic>
      <p:pic>
        <p:nvPicPr>
          <p:cNvPr id="78" name="図 77">
            <a:extLst>
              <a:ext uri="{FF2B5EF4-FFF2-40B4-BE49-F238E27FC236}">
                <a16:creationId xmlns:a16="http://schemas.microsoft.com/office/drawing/2014/main" id="{7254A5E6-E7FF-4DB0-B03C-B18E45ACD7EF}"/>
              </a:ext>
            </a:extLst>
          </p:cNvPr>
          <p:cNvPicPr>
            <a:picLocks noChangeAspect="1"/>
          </p:cNvPicPr>
          <p:nvPr/>
        </p:nvPicPr>
        <p:blipFill>
          <a:blip r:embed="rId4"/>
          <a:stretch>
            <a:fillRect/>
          </a:stretch>
        </p:blipFill>
        <p:spPr>
          <a:xfrm flipH="1">
            <a:off x="7812360" y="4869160"/>
            <a:ext cx="1193801" cy="1128142"/>
          </a:xfrm>
          <a:prstGeom prst="rect">
            <a:avLst/>
          </a:prstGeom>
        </p:spPr>
      </p:pic>
      <p:sp>
        <p:nvSpPr>
          <p:cNvPr id="79" name="円/楕円 79">
            <a:extLst>
              <a:ext uri="{FF2B5EF4-FFF2-40B4-BE49-F238E27FC236}">
                <a16:creationId xmlns:a16="http://schemas.microsoft.com/office/drawing/2014/main" id="{74A36FA0-AF2E-4862-800D-79804DDDD7CE}"/>
              </a:ext>
            </a:extLst>
          </p:cNvPr>
          <p:cNvSpPr/>
          <p:nvPr/>
        </p:nvSpPr>
        <p:spPr>
          <a:xfrm>
            <a:off x="6228184" y="3717032"/>
            <a:ext cx="151216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80">
            <a:extLst>
              <a:ext uri="{FF2B5EF4-FFF2-40B4-BE49-F238E27FC236}">
                <a16:creationId xmlns:a16="http://schemas.microsoft.com/office/drawing/2014/main" id="{CDF6B02D-D65F-42D8-9824-FE27117F90CF}"/>
              </a:ext>
            </a:extLst>
          </p:cNvPr>
          <p:cNvSpPr/>
          <p:nvPr/>
        </p:nvSpPr>
        <p:spPr>
          <a:xfrm>
            <a:off x="7596336" y="4581128"/>
            <a:ext cx="389046" cy="2964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1">
            <a:extLst>
              <a:ext uri="{FF2B5EF4-FFF2-40B4-BE49-F238E27FC236}">
                <a16:creationId xmlns:a16="http://schemas.microsoft.com/office/drawing/2014/main" id="{F33E59F0-C434-40EB-8798-29952FFA13F1}"/>
              </a:ext>
            </a:extLst>
          </p:cNvPr>
          <p:cNvSpPr/>
          <p:nvPr/>
        </p:nvSpPr>
        <p:spPr>
          <a:xfrm>
            <a:off x="8100392" y="4869160"/>
            <a:ext cx="211029" cy="1607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2" name="グループ化 81">
            <a:extLst>
              <a:ext uri="{FF2B5EF4-FFF2-40B4-BE49-F238E27FC236}">
                <a16:creationId xmlns:a16="http://schemas.microsoft.com/office/drawing/2014/main" id="{237D358A-1E0B-41FB-BD1B-D59E2C56F6BC}"/>
              </a:ext>
            </a:extLst>
          </p:cNvPr>
          <p:cNvGrpSpPr/>
          <p:nvPr/>
        </p:nvGrpSpPr>
        <p:grpSpPr>
          <a:xfrm>
            <a:off x="6588224" y="3861048"/>
            <a:ext cx="792088" cy="792088"/>
            <a:chOff x="2555776" y="5085184"/>
            <a:chExt cx="792088" cy="792088"/>
          </a:xfrm>
        </p:grpSpPr>
        <p:sp>
          <p:nvSpPr>
            <p:cNvPr id="83" name="角丸四角形 83">
              <a:extLst>
                <a:ext uri="{FF2B5EF4-FFF2-40B4-BE49-F238E27FC236}">
                  <a16:creationId xmlns:a16="http://schemas.microsoft.com/office/drawing/2014/main" id="{248598E4-5BE9-44BF-8405-C8C2EAE870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4">
              <a:extLst>
                <a:ext uri="{FF2B5EF4-FFF2-40B4-BE49-F238E27FC236}">
                  <a16:creationId xmlns:a16="http://schemas.microsoft.com/office/drawing/2014/main" id="{8B011279-D7FE-40F5-872F-44D4E62D0CE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5">
              <a:extLst>
                <a:ext uri="{FF2B5EF4-FFF2-40B4-BE49-F238E27FC236}">
                  <a16:creationId xmlns:a16="http://schemas.microsoft.com/office/drawing/2014/main" id="{9575ECEA-2397-421E-87F0-AF68E6782D7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6">
              <a:extLst>
                <a:ext uri="{FF2B5EF4-FFF2-40B4-BE49-F238E27FC236}">
                  <a16:creationId xmlns:a16="http://schemas.microsoft.com/office/drawing/2014/main" id="{6CFE3B2A-D4AA-406F-9784-A44D8738530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テキスト ボックス 86">
            <a:extLst>
              <a:ext uri="{FF2B5EF4-FFF2-40B4-BE49-F238E27FC236}">
                <a16:creationId xmlns:a16="http://schemas.microsoft.com/office/drawing/2014/main" id="{636DE893-7585-4AFC-AD9E-4C461D523685}"/>
              </a:ext>
            </a:extLst>
          </p:cNvPr>
          <p:cNvSpPr txBox="1"/>
          <p:nvPr/>
        </p:nvSpPr>
        <p:spPr>
          <a:xfrm>
            <a:off x="323528" y="3068960"/>
            <a:ext cx="8136904" cy="523220"/>
          </a:xfrm>
          <a:prstGeom prst="rect">
            <a:avLst/>
          </a:prstGeom>
          <a:noFill/>
        </p:spPr>
        <p:txBody>
          <a:bodyPr wrap="square" rtlCol="0">
            <a:spAutoFit/>
          </a:bodyPr>
          <a:lstStyle/>
          <a:p>
            <a:r>
              <a:rPr lang="ja-JP" altLang="en-US" sz="2800"/>
              <a:t>計算機で用いられる乱数は、ほぼ</a:t>
            </a:r>
            <a:r>
              <a:rPr lang="ja-JP" altLang="en-US" sz="2800">
                <a:solidFill>
                  <a:srgbClr val="FF0000"/>
                </a:solidFill>
              </a:rPr>
              <a:t>疑似乱数</a:t>
            </a:r>
            <a:endParaRPr lang="en-US" altLang="ja-JP" sz="2800">
              <a:solidFill>
                <a:srgbClr val="FF0000"/>
              </a:solidFill>
            </a:endParaRPr>
          </a:p>
        </p:txBody>
      </p:sp>
    </p:spTree>
    <p:extLst>
      <p:ext uri="{BB962C8B-B14F-4D97-AF65-F5344CB8AC3E}">
        <p14:creationId xmlns:p14="http://schemas.microsoft.com/office/powerpoint/2010/main" val="201199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EF53CD-D5F7-4C82-8AB9-146DE0A01927}"/>
              </a:ext>
            </a:extLst>
          </p:cNvPr>
          <p:cNvSpPr>
            <a:spLocks noGrp="1"/>
          </p:cNvSpPr>
          <p:nvPr>
            <p:ph type="body" sz="quarter" idx="10"/>
          </p:nvPr>
        </p:nvSpPr>
        <p:spPr/>
        <p:txBody>
          <a:bodyPr/>
          <a:lstStyle/>
          <a:p>
            <a:r>
              <a:rPr lang="ja-JP" altLang="en-US" dirty="0"/>
              <a:t>状態数を計算してみる</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CA13052-AAF5-4BC0-A3ED-031D229C3664}"/>
                  </a:ext>
                </a:extLst>
              </p:cNvPr>
              <p:cNvSpPr txBox="1"/>
              <p:nvPr/>
            </p:nvSpPr>
            <p:spPr>
              <a:xfrm>
                <a:off x="467544" y="1340768"/>
                <a:ext cx="3393108" cy="87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e>
                      </m:d>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𝜖</m:t>
                                  </m:r>
                                </m:num>
                                <m:den>
                                  <m:r>
                                    <a:rPr kumimoji="1" lang="en-US" altLang="ja-JP" sz="3200" b="0" i="1" smtClean="0">
                                      <a:latin typeface="Cambria Math" panose="02040503050406030204" pitchFamily="18" charset="0"/>
                                    </a:rPr>
                                    <m:t>𝑘𝑇</m:t>
                                  </m:r>
                                </m:den>
                              </m:f>
                            </m:e>
                          </m:d>
                        </m:e>
                      </m:func>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5CA13052-AAF5-4BC0-A3ED-031D229C3664}"/>
                  </a:ext>
                </a:extLst>
              </p:cNvPr>
              <p:cNvSpPr txBox="1">
                <a:spLocks noRot="1" noChangeAspect="1" noMove="1" noResize="1" noEditPoints="1" noAdjustHandles="1" noChangeArrowheads="1" noChangeShapeType="1" noTextEdit="1"/>
              </p:cNvSpPr>
              <p:nvPr/>
            </p:nvSpPr>
            <p:spPr>
              <a:xfrm>
                <a:off x="467544" y="1340768"/>
                <a:ext cx="3393108" cy="87087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4861582-6AF5-4264-A697-51A4AA206832}"/>
              </a:ext>
            </a:extLst>
          </p:cNvPr>
          <p:cNvSpPr txBox="1"/>
          <p:nvPr/>
        </p:nvSpPr>
        <p:spPr>
          <a:xfrm>
            <a:off x="3923928" y="1484784"/>
            <a:ext cx="5057795" cy="707886"/>
          </a:xfrm>
          <a:prstGeom prst="rect">
            <a:avLst/>
          </a:prstGeom>
          <a:noFill/>
        </p:spPr>
        <p:txBody>
          <a:bodyPr wrap="none" rtlCol="0">
            <a:spAutoFit/>
          </a:bodyPr>
          <a:lstStyle/>
          <a:p>
            <a:r>
              <a:rPr lang="ja-JP" altLang="en-US" sz="2000" dirty="0"/>
              <a:t>温度はここにしか出てこない</a:t>
            </a:r>
            <a:endParaRPr lang="en-US" altLang="ja-JP" sz="2000" dirty="0"/>
          </a:p>
          <a:p>
            <a:r>
              <a:rPr kumimoji="1" lang="ja-JP" altLang="en-US" sz="2000" dirty="0"/>
              <a:t>エネルギーと温度は必ずセットで出てくる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CFC0901-C27C-48A6-9888-7C4F155CF5B8}"/>
                  </a:ext>
                </a:extLst>
              </p:cNvPr>
              <p:cNvSpPr txBox="1"/>
              <p:nvPr/>
            </p:nvSpPr>
            <p:spPr>
              <a:xfrm>
                <a:off x="1331640" y="2492896"/>
                <a:ext cx="1604670" cy="948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𝐾</m:t>
                      </m:r>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𝜖</m:t>
                          </m:r>
                        </m:num>
                        <m:den>
                          <m:r>
                            <a:rPr kumimoji="1" lang="en-US" altLang="ja-JP" sz="3600" b="0" i="1" smtClean="0">
                              <a:latin typeface="Cambria Math" panose="02040503050406030204" pitchFamily="18" charset="0"/>
                            </a:rPr>
                            <m:t>𝑘𝑇</m:t>
                          </m:r>
                        </m:den>
                      </m:f>
                    </m:oMath>
                  </m:oMathPara>
                </a14:m>
                <a:endParaRPr kumimoji="1" lang="ja-JP" altLang="en-US" sz="3600" dirty="0"/>
              </a:p>
            </p:txBody>
          </p:sp>
        </mc:Choice>
        <mc:Fallback xmlns="">
          <p:sp>
            <p:nvSpPr>
              <p:cNvPr id="6" name="テキスト ボックス 5">
                <a:extLst>
                  <a:ext uri="{FF2B5EF4-FFF2-40B4-BE49-F238E27FC236}">
                    <a16:creationId xmlns:a16="http://schemas.microsoft.com/office/drawing/2014/main" id="{1CFC0901-C27C-48A6-9888-7C4F155CF5B8}"/>
                  </a:ext>
                </a:extLst>
              </p:cNvPr>
              <p:cNvSpPr txBox="1">
                <a:spLocks noRot="1" noChangeAspect="1" noMove="1" noResize="1" noEditPoints="1" noAdjustHandles="1" noChangeArrowheads="1" noChangeShapeType="1" noTextEdit="1"/>
              </p:cNvSpPr>
              <p:nvPr/>
            </p:nvSpPr>
            <p:spPr>
              <a:xfrm>
                <a:off x="1331640" y="2492896"/>
                <a:ext cx="1604670" cy="948849"/>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0DE5285-A944-4DF6-9452-3359B3ADAD58}"/>
              </a:ext>
            </a:extLst>
          </p:cNvPr>
          <p:cNvSpPr txBox="1"/>
          <p:nvPr/>
        </p:nvSpPr>
        <p:spPr>
          <a:xfrm>
            <a:off x="3923928" y="2564904"/>
            <a:ext cx="4031873" cy="400110"/>
          </a:xfrm>
          <a:prstGeom prst="rect">
            <a:avLst/>
          </a:prstGeom>
          <a:noFill/>
        </p:spPr>
        <p:txBody>
          <a:bodyPr wrap="none" rtlCol="0">
            <a:spAutoFit/>
          </a:bodyPr>
          <a:lstStyle/>
          <a:p>
            <a:r>
              <a:rPr kumimoji="1" lang="ja-JP" altLang="en-US" sz="2000" dirty="0"/>
              <a:t>無次元化された逆温度</a:t>
            </a:r>
            <a:r>
              <a:rPr lang="ja-JP" altLang="en-US" sz="2000" dirty="0"/>
              <a:t>を導入する</a:t>
            </a:r>
          </a:p>
        </p:txBody>
      </p:sp>
      <p:sp>
        <p:nvSpPr>
          <p:cNvPr id="8" name="テキスト ボックス 7">
            <a:extLst>
              <a:ext uri="{FF2B5EF4-FFF2-40B4-BE49-F238E27FC236}">
                <a16:creationId xmlns:a16="http://schemas.microsoft.com/office/drawing/2014/main" id="{742185A3-45C1-49CC-ACDD-FCB8C69F6A6E}"/>
              </a:ext>
            </a:extLst>
          </p:cNvPr>
          <p:cNvSpPr txBox="1"/>
          <p:nvPr/>
        </p:nvSpPr>
        <p:spPr>
          <a:xfrm>
            <a:off x="4788024" y="3140968"/>
            <a:ext cx="3690434" cy="707886"/>
          </a:xfrm>
          <a:prstGeom prst="rect">
            <a:avLst/>
          </a:prstGeom>
          <a:noFill/>
        </p:spPr>
        <p:txBody>
          <a:bodyPr wrap="none" rtlCol="0">
            <a:spAutoFit/>
          </a:bodyPr>
          <a:lstStyle/>
          <a:p>
            <a:r>
              <a:rPr kumimoji="1" lang="ja-JP" altLang="en-US" sz="2000" dirty="0"/>
              <a:t>高温、弱相互作用→</a:t>
            </a:r>
            <a:r>
              <a:rPr kumimoji="1" lang="en-US" altLang="ja-JP" sz="2000" dirty="0"/>
              <a:t>K</a:t>
            </a:r>
            <a:r>
              <a:rPr kumimoji="1" lang="ja-JP" altLang="en-US" sz="2000" dirty="0"/>
              <a:t>が</a:t>
            </a:r>
            <a:r>
              <a:rPr lang="ja-JP" altLang="en-US" sz="2000" dirty="0"/>
              <a:t>小</a:t>
            </a:r>
            <a:r>
              <a:rPr kumimoji="1" lang="ja-JP" altLang="en-US" sz="2000" dirty="0"/>
              <a:t>き</a:t>
            </a:r>
            <a:r>
              <a:rPr lang="ja-JP" altLang="en-US" sz="2000" dirty="0"/>
              <a:t>い</a:t>
            </a:r>
            <a:endParaRPr kumimoji="1" lang="en-US" altLang="ja-JP" sz="2000" dirty="0"/>
          </a:p>
          <a:p>
            <a:r>
              <a:rPr lang="ja-JP" altLang="en-US" sz="2000" dirty="0"/>
              <a:t>低温、強相互作用→</a:t>
            </a:r>
            <a:r>
              <a:rPr lang="en-US" altLang="ja-JP" sz="2000" dirty="0"/>
              <a:t>K</a:t>
            </a:r>
            <a:r>
              <a:rPr lang="ja-JP" altLang="en-US" sz="2000"/>
              <a:t>が大さい</a:t>
            </a:r>
            <a:endParaRPr kumimoji="1"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B235692-ABE9-4777-B59B-5CED0A916DB0}"/>
                  </a:ext>
                </a:extLst>
              </p:cNvPr>
              <p:cNvSpPr txBox="1"/>
              <p:nvPr/>
            </p:nvSpPr>
            <p:spPr>
              <a:xfrm>
                <a:off x="1259632" y="4437112"/>
                <a:ext cx="5494966" cy="107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𝜖</m:t>
                          </m:r>
                          <m:r>
                            <a:rPr lang="en-US" altLang="ja-JP" sz="3200" b="0" i="1" smtClean="0">
                              <a:latin typeface="Cambria Math" panose="02040503050406030204" pitchFamily="18" charset="0"/>
                            </a:rPr>
                            <m:t>𝑉</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𝑒</m:t>
                              </m:r>
                            </m:e>
                            <m:sup>
                              <m:r>
                                <a:rPr lang="en-US" altLang="ja-JP" sz="3200" b="0" i="1" smtClean="0">
                                  <a:latin typeface="Cambria Math" panose="02040503050406030204" pitchFamily="18" charset="0"/>
                                </a:rPr>
                                <m:t>𝐾</m:t>
                              </m:r>
                            </m:sup>
                          </m:sSup>
                        </m:num>
                        <m:den>
                          <m:r>
                            <a:rPr lang="en-US" altLang="ja-JP" sz="3200" i="1">
                              <a:latin typeface="Cambria Math" panose="02040503050406030204" pitchFamily="18" charset="0"/>
                            </a:rPr>
                            <m:t>−</m:t>
                          </m:r>
                          <m:r>
                            <a:rPr lang="en-US" altLang="ja-JP" sz="3200" i="1">
                              <a:latin typeface="Cambria Math" panose="02040503050406030204" pitchFamily="18" charset="0"/>
                            </a:rPr>
                            <m:t>𝜖</m:t>
                          </m:r>
                          <m:r>
                            <a:rPr lang="en-US" altLang="ja-JP" sz="3200" i="1">
                              <a:latin typeface="Cambria Math" panose="02040503050406030204" pitchFamily="18" charset="0"/>
                            </a:rPr>
                            <m:t>𝑉</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𝐾</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𝑉</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𝑉</m:t>
                          </m:r>
                          <m:r>
                            <a:rPr lang="en-US" altLang="ja-JP" sz="3200" b="0" i="1" smtClean="0">
                              <a:latin typeface="Cambria Math" panose="02040503050406030204" pitchFamily="18" charset="0"/>
                            </a:rPr>
                            <m:t>−5)/2</m:t>
                          </m:r>
                        </m:den>
                      </m:f>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EB235692-ABE9-4777-B59B-5CED0A916DB0}"/>
                  </a:ext>
                </a:extLst>
              </p:cNvPr>
              <p:cNvSpPr txBox="1">
                <a:spLocks noRot="1" noChangeAspect="1" noMove="1" noResize="1" noEditPoints="1" noAdjustHandles="1" noChangeArrowheads="1" noChangeShapeType="1" noTextEdit="1"/>
              </p:cNvSpPr>
              <p:nvPr/>
            </p:nvSpPr>
            <p:spPr>
              <a:xfrm>
                <a:off x="1259632" y="4437112"/>
                <a:ext cx="5494966" cy="1075807"/>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DF45B464-DBB7-4AB1-BE51-1157CA4A8D04}"/>
              </a:ext>
            </a:extLst>
          </p:cNvPr>
          <p:cNvSpPr txBox="1"/>
          <p:nvPr/>
        </p:nvSpPr>
        <p:spPr>
          <a:xfrm>
            <a:off x="1259632" y="6021288"/>
            <a:ext cx="6545382" cy="461665"/>
          </a:xfrm>
          <a:prstGeom prst="rect">
            <a:avLst/>
          </a:prstGeom>
          <a:noFill/>
        </p:spPr>
        <p:txBody>
          <a:bodyPr wrap="none" rtlCol="0">
            <a:spAutoFit/>
          </a:bodyPr>
          <a:lstStyle/>
          <a:p>
            <a:r>
              <a:rPr lang="ja-JP" altLang="en-US" sz="2400" dirty="0"/>
              <a:t>エネルギーの</a:t>
            </a:r>
            <a:r>
              <a:rPr lang="en-US" altLang="ja-JP" sz="2400" dirty="0"/>
              <a:t>(</a:t>
            </a:r>
            <a:r>
              <a:rPr lang="ja-JP" altLang="en-US" sz="2400" dirty="0"/>
              <a:t>逆</a:t>
            </a:r>
            <a:r>
              <a:rPr lang="en-US" altLang="ja-JP" sz="2400" dirty="0"/>
              <a:t>)</a:t>
            </a:r>
            <a:r>
              <a:rPr lang="ja-JP" altLang="en-US" sz="2400" dirty="0"/>
              <a:t>温度依存性が厳密に求まった</a:t>
            </a:r>
            <a:endParaRPr kumimoji="1" lang="ja-JP" altLang="en-US" sz="2400" dirty="0"/>
          </a:p>
        </p:txBody>
      </p:sp>
    </p:spTree>
    <p:extLst>
      <p:ext uri="{BB962C8B-B14F-4D97-AF65-F5344CB8AC3E}">
        <p14:creationId xmlns:p14="http://schemas.microsoft.com/office/powerpoint/2010/main" val="148872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93B0679-23CE-4F8C-B427-E185D9BE4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836712"/>
            <a:ext cx="6480720" cy="4860540"/>
          </a:xfrm>
          <a:prstGeom prst="rect">
            <a:avLst/>
          </a:prstGeom>
        </p:spPr>
      </p:pic>
      <p:sp>
        <p:nvSpPr>
          <p:cNvPr id="2" name="テキスト プレースホルダー 1">
            <a:extLst>
              <a:ext uri="{FF2B5EF4-FFF2-40B4-BE49-F238E27FC236}">
                <a16:creationId xmlns:a16="http://schemas.microsoft.com/office/drawing/2014/main" id="{B43B08A1-96AE-425F-B107-C835A0ADF3B3}"/>
              </a:ext>
            </a:extLst>
          </p:cNvPr>
          <p:cNvSpPr>
            <a:spLocks noGrp="1"/>
          </p:cNvSpPr>
          <p:nvPr>
            <p:ph type="body" sz="quarter" idx="10"/>
          </p:nvPr>
        </p:nvSpPr>
        <p:spPr/>
        <p:txBody>
          <a:bodyPr/>
          <a:lstStyle/>
          <a:p>
            <a:r>
              <a:rPr kumimoji="1" lang="ja-JP" altLang="en-US"/>
              <a:t>重み </a:t>
            </a:r>
            <a:r>
              <a:rPr kumimoji="1" lang="en-US" altLang="ja-JP"/>
              <a:t>vs. </a:t>
            </a:r>
            <a:r>
              <a:rPr kumimoji="1" lang="ja-JP" altLang="en-US"/>
              <a:t>状態数</a:t>
            </a:r>
          </a:p>
        </p:txBody>
      </p:sp>
      <p:sp>
        <p:nvSpPr>
          <p:cNvPr id="7" name="テキスト ボックス 6">
            <a:extLst>
              <a:ext uri="{FF2B5EF4-FFF2-40B4-BE49-F238E27FC236}">
                <a16:creationId xmlns:a16="http://schemas.microsoft.com/office/drawing/2014/main" id="{C942FC5A-B929-4FEC-847B-628FC4F8B477}"/>
              </a:ext>
            </a:extLst>
          </p:cNvPr>
          <p:cNvSpPr txBox="1"/>
          <p:nvPr/>
        </p:nvSpPr>
        <p:spPr>
          <a:xfrm>
            <a:off x="3203848" y="1124744"/>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10" name="テキスト ボックス 9">
            <a:extLst>
              <a:ext uri="{FF2B5EF4-FFF2-40B4-BE49-F238E27FC236}">
                <a16:creationId xmlns:a16="http://schemas.microsoft.com/office/drawing/2014/main" id="{F6B7EEF9-9BCB-4C45-8C26-9D81EC23549D}"/>
              </a:ext>
            </a:extLst>
          </p:cNvPr>
          <p:cNvSpPr txBox="1"/>
          <p:nvPr/>
        </p:nvSpPr>
        <p:spPr>
          <a:xfrm>
            <a:off x="5292080" y="2132856"/>
            <a:ext cx="1005403" cy="584775"/>
          </a:xfrm>
          <a:prstGeom prst="rect">
            <a:avLst/>
          </a:prstGeom>
          <a:noFill/>
        </p:spPr>
        <p:txBody>
          <a:bodyPr wrap="none" rtlCol="0">
            <a:spAutoFit/>
          </a:bodyPr>
          <a:lstStyle/>
          <a:p>
            <a:r>
              <a:rPr kumimoji="1" lang="ja-JP" altLang="en-US" sz="3200"/>
              <a:t>液相</a:t>
            </a:r>
          </a:p>
        </p:txBody>
      </p:sp>
      <p:sp>
        <p:nvSpPr>
          <p:cNvPr id="11" name="テキスト ボックス 10">
            <a:extLst>
              <a:ext uri="{FF2B5EF4-FFF2-40B4-BE49-F238E27FC236}">
                <a16:creationId xmlns:a16="http://schemas.microsoft.com/office/drawing/2014/main" id="{934FAC3B-ED54-42A8-9428-3E11E4F878D2}"/>
              </a:ext>
            </a:extLst>
          </p:cNvPr>
          <p:cNvSpPr txBox="1"/>
          <p:nvPr/>
        </p:nvSpPr>
        <p:spPr>
          <a:xfrm>
            <a:off x="1907704" y="2996952"/>
            <a:ext cx="1005403" cy="584775"/>
          </a:xfrm>
          <a:prstGeom prst="rect">
            <a:avLst/>
          </a:prstGeom>
          <a:noFill/>
        </p:spPr>
        <p:txBody>
          <a:bodyPr wrap="none" rtlCol="0">
            <a:spAutoFit/>
          </a:bodyPr>
          <a:lstStyle/>
          <a:p>
            <a:r>
              <a:rPr kumimoji="1" lang="ja-JP" altLang="en-US" sz="3200"/>
              <a:t>気相</a:t>
            </a:r>
          </a:p>
        </p:txBody>
      </p:sp>
      <p:sp>
        <p:nvSpPr>
          <p:cNvPr id="12" name="テキスト ボックス 11">
            <a:extLst>
              <a:ext uri="{FF2B5EF4-FFF2-40B4-BE49-F238E27FC236}">
                <a16:creationId xmlns:a16="http://schemas.microsoft.com/office/drawing/2014/main" id="{664BB990-B54E-4536-BE41-90AC8E43A3B5}"/>
              </a:ext>
            </a:extLst>
          </p:cNvPr>
          <p:cNvSpPr txBox="1"/>
          <p:nvPr/>
        </p:nvSpPr>
        <p:spPr>
          <a:xfrm>
            <a:off x="827584" y="5877272"/>
            <a:ext cx="6768752" cy="830997"/>
          </a:xfrm>
          <a:prstGeom prst="rect">
            <a:avLst/>
          </a:prstGeom>
          <a:noFill/>
        </p:spPr>
        <p:txBody>
          <a:bodyPr wrap="square" rtlCol="0">
            <a:spAutoFit/>
          </a:bodyPr>
          <a:lstStyle/>
          <a:p>
            <a:r>
              <a:rPr lang="ja-JP" altLang="en-US" sz="2400" dirty="0"/>
              <a:t>サイズが大きくなるほど、原子が増えるほど、</a:t>
            </a:r>
            <a:endParaRPr lang="en-US" altLang="ja-JP" sz="2400" dirty="0"/>
          </a:p>
          <a:p>
            <a:r>
              <a:rPr lang="ja-JP" altLang="en-US" sz="2400" dirty="0"/>
              <a:t>「確率の入れ替わり」が急峻に</a:t>
            </a:r>
            <a:r>
              <a:rPr kumimoji="1" lang="ja-JP" altLang="en-US" sz="2400" dirty="0"/>
              <a:t>→相転移</a:t>
            </a:r>
          </a:p>
        </p:txBody>
      </p:sp>
      <p:sp>
        <p:nvSpPr>
          <p:cNvPr id="14" name="矢印: 右 13">
            <a:extLst>
              <a:ext uri="{FF2B5EF4-FFF2-40B4-BE49-F238E27FC236}">
                <a16:creationId xmlns:a16="http://schemas.microsoft.com/office/drawing/2014/main" id="{5423989B-05E1-4914-A8C1-D48D03D0576E}"/>
              </a:ext>
            </a:extLst>
          </p:cNvPr>
          <p:cNvSpPr/>
          <p:nvPr/>
        </p:nvSpPr>
        <p:spPr>
          <a:xfrm>
            <a:off x="4355976" y="4149080"/>
            <a:ext cx="720080" cy="421110"/>
          </a:xfrm>
          <a:prstGeom prst="right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B979C33-BFD3-437F-B1D9-90F0DCC8D9D6}"/>
              </a:ext>
            </a:extLst>
          </p:cNvPr>
          <p:cNvSpPr txBox="1"/>
          <p:nvPr/>
        </p:nvSpPr>
        <p:spPr>
          <a:xfrm>
            <a:off x="5220072" y="4149080"/>
            <a:ext cx="1338828" cy="369332"/>
          </a:xfrm>
          <a:prstGeom prst="rect">
            <a:avLst/>
          </a:prstGeom>
          <a:noFill/>
        </p:spPr>
        <p:txBody>
          <a:bodyPr wrap="none" rtlCol="0">
            <a:spAutoFit/>
          </a:bodyPr>
          <a:lstStyle/>
          <a:p>
            <a:r>
              <a:rPr lang="ja-JP" altLang="en-US"/>
              <a:t>温度が低い</a:t>
            </a:r>
            <a:endParaRPr kumimoji="1" lang="en-US" altLang="ja-JP"/>
          </a:p>
        </p:txBody>
      </p:sp>
      <p:sp>
        <p:nvSpPr>
          <p:cNvPr id="16" name="矢印: 右 15">
            <a:extLst>
              <a:ext uri="{FF2B5EF4-FFF2-40B4-BE49-F238E27FC236}">
                <a16:creationId xmlns:a16="http://schemas.microsoft.com/office/drawing/2014/main" id="{52CB17C4-21C2-4C25-98AE-2E1F052620F9}"/>
              </a:ext>
            </a:extLst>
          </p:cNvPr>
          <p:cNvSpPr/>
          <p:nvPr/>
        </p:nvSpPr>
        <p:spPr>
          <a:xfrm rot="10800000">
            <a:off x="3275856" y="4149080"/>
            <a:ext cx="720080" cy="4211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45ABB04-50F0-4F60-8B51-B5837FE14428}"/>
              </a:ext>
            </a:extLst>
          </p:cNvPr>
          <p:cNvSpPr txBox="1"/>
          <p:nvPr/>
        </p:nvSpPr>
        <p:spPr>
          <a:xfrm>
            <a:off x="1907704" y="4149080"/>
            <a:ext cx="1338828" cy="369332"/>
          </a:xfrm>
          <a:prstGeom prst="rect">
            <a:avLst/>
          </a:prstGeom>
          <a:noFill/>
        </p:spPr>
        <p:txBody>
          <a:bodyPr wrap="none" rtlCol="0">
            <a:spAutoFit/>
          </a:bodyPr>
          <a:lstStyle/>
          <a:p>
            <a:r>
              <a:rPr lang="ja-JP" altLang="en-US" dirty="0"/>
              <a:t>温度が高い</a:t>
            </a:r>
            <a:endParaRPr kumimoji="1" lang="en-US" altLang="ja-JP" dirty="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AE93C1C-6330-4ED8-939C-8E07B274B643}"/>
                  </a:ext>
                </a:extLst>
              </p:cNvPr>
              <p:cNvSpPr txBox="1"/>
              <p:nvPr/>
            </p:nvSpPr>
            <p:spPr>
              <a:xfrm>
                <a:off x="4139952" y="5229200"/>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4AE93C1C-6330-4ED8-939C-8E07B274B643}"/>
                  </a:ext>
                </a:extLst>
              </p:cNvPr>
              <p:cNvSpPr txBox="1">
                <a:spLocks noRot="1" noChangeAspect="1" noMove="1" noResize="1" noEditPoints="1" noAdjustHandles="1" noChangeArrowheads="1" noChangeShapeType="1" noTextEdit="1"/>
              </p:cNvSpPr>
              <p:nvPr/>
            </p:nvSpPr>
            <p:spPr>
              <a:xfrm>
                <a:off x="4139952" y="5229200"/>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F4CE595-2BA3-439B-AC84-1AC67EEDE5FF}"/>
                  </a:ext>
                </a:extLst>
              </p:cNvPr>
              <p:cNvSpPr txBox="1"/>
              <p:nvPr/>
            </p:nvSpPr>
            <p:spPr>
              <a:xfrm>
                <a:off x="7308304" y="2996952"/>
                <a:ext cx="1426096" cy="843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𝜖</m:t>
                          </m:r>
                        </m:num>
                        <m:den>
                          <m:r>
                            <a:rPr kumimoji="1" lang="en-US" altLang="ja-JP" sz="3200" b="0" i="1" smtClean="0">
                              <a:latin typeface="Cambria Math" panose="02040503050406030204" pitchFamily="18" charset="0"/>
                            </a:rPr>
                            <m:t>𝑘𝑇</m:t>
                          </m:r>
                        </m:den>
                      </m:f>
                    </m:oMath>
                  </m:oMathPara>
                </a14:m>
                <a:endParaRPr kumimoji="1" lang="en-US" altLang="ja-JP" sz="3200" b="0" dirty="0"/>
              </a:p>
            </p:txBody>
          </p:sp>
        </mc:Choice>
        <mc:Fallback xmlns="">
          <p:sp>
            <p:nvSpPr>
              <p:cNvPr id="20" name="テキスト ボックス 19">
                <a:extLst>
                  <a:ext uri="{FF2B5EF4-FFF2-40B4-BE49-F238E27FC236}">
                    <a16:creationId xmlns:a16="http://schemas.microsoft.com/office/drawing/2014/main" id="{9F4CE595-2BA3-439B-AC84-1AC67EEDE5FF}"/>
                  </a:ext>
                </a:extLst>
              </p:cNvPr>
              <p:cNvSpPr txBox="1">
                <a:spLocks noRot="1" noChangeAspect="1" noMove="1" noResize="1" noEditPoints="1" noAdjustHandles="1" noChangeArrowheads="1" noChangeShapeType="1" noTextEdit="1"/>
              </p:cNvSpPr>
              <p:nvPr/>
            </p:nvSpPr>
            <p:spPr>
              <a:xfrm>
                <a:off x="7308304" y="2996952"/>
                <a:ext cx="1426096" cy="84343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1FE0E19-E649-4B70-81C5-161534986E57}"/>
                  </a:ext>
                </a:extLst>
              </p:cNvPr>
              <p:cNvSpPr txBox="1"/>
              <p:nvPr/>
            </p:nvSpPr>
            <p:spPr>
              <a:xfrm>
                <a:off x="395536" y="2924944"/>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21" name="テキスト ボックス 20">
                <a:extLst>
                  <a:ext uri="{FF2B5EF4-FFF2-40B4-BE49-F238E27FC236}">
                    <a16:creationId xmlns:a16="http://schemas.microsoft.com/office/drawing/2014/main" id="{B1FE0E19-E649-4B70-81C5-161534986E57}"/>
                  </a:ext>
                </a:extLst>
              </p:cNvPr>
              <p:cNvSpPr txBox="1">
                <a:spLocks noRot="1" noChangeAspect="1" noMove="1" noResize="1" noEditPoints="1" noAdjustHandles="1" noChangeArrowheads="1" noChangeShapeType="1" noTextEdit="1"/>
              </p:cNvSpPr>
              <p:nvPr/>
            </p:nvSpPr>
            <p:spPr>
              <a:xfrm>
                <a:off x="395536" y="2924944"/>
                <a:ext cx="809709" cy="49244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455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C4EEA6-CACE-4751-8653-8B9B359B5B64}"/>
              </a:ext>
            </a:extLst>
          </p:cNvPr>
          <p:cNvSpPr>
            <a:spLocks noGrp="1"/>
          </p:cNvSpPr>
          <p:nvPr>
            <p:ph type="body" sz="quarter" idx="10"/>
          </p:nvPr>
        </p:nvSpPr>
        <p:spPr/>
        <p:txBody>
          <a:bodyPr/>
          <a:lstStyle/>
          <a:p>
            <a:r>
              <a:rPr kumimoji="1" lang="ja-JP" altLang="en-US" dirty="0"/>
              <a:t>原子が増えると？</a:t>
            </a:r>
          </a:p>
        </p:txBody>
      </p:sp>
      <p:grpSp>
        <p:nvGrpSpPr>
          <p:cNvPr id="48" name="グループ化 47">
            <a:extLst>
              <a:ext uri="{FF2B5EF4-FFF2-40B4-BE49-F238E27FC236}">
                <a16:creationId xmlns:a16="http://schemas.microsoft.com/office/drawing/2014/main" id="{EA9D9F80-2328-4C78-B694-F3B8107044B4}"/>
              </a:ext>
            </a:extLst>
          </p:cNvPr>
          <p:cNvGrpSpPr/>
          <p:nvPr/>
        </p:nvGrpSpPr>
        <p:grpSpPr>
          <a:xfrm>
            <a:off x="395536" y="2420888"/>
            <a:ext cx="2160240" cy="2160241"/>
            <a:chOff x="251520" y="1988839"/>
            <a:chExt cx="2160240" cy="2160241"/>
          </a:xfrm>
        </p:grpSpPr>
        <p:cxnSp>
          <p:nvCxnSpPr>
            <p:cNvPr id="4" name="直線コネクタ 3">
              <a:extLst>
                <a:ext uri="{FF2B5EF4-FFF2-40B4-BE49-F238E27FC236}">
                  <a16:creationId xmlns:a16="http://schemas.microsoft.com/office/drawing/2014/main" id="{181C70D9-259C-4001-846A-35E560DEA6A0}"/>
                </a:ext>
              </a:extLst>
            </p:cNvPr>
            <p:cNvCxnSpPr>
              <a:cxnSpLocks/>
            </p:cNvCxnSpPr>
            <p:nvPr/>
          </p:nvCxnSpPr>
          <p:spPr>
            <a:xfrm>
              <a:off x="2515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BD8179D5-4BB9-4CB7-AB49-993AC21C274F}"/>
                </a:ext>
              </a:extLst>
            </p:cNvPr>
            <p:cNvCxnSpPr>
              <a:cxnSpLocks/>
            </p:cNvCxnSpPr>
            <p:nvPr/>
          </p:nvCxnSpPr>
          <p:spPr>
            <a:xfrm>
              <a:off x="9716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7960374-924A-4598-A5D2-625E8FE6D0D9}"/>
                </a:ext>
              </a:extLst>
            </p:cNvPr>
            <p:cNvCxnSpPr>
              <a:cxnSpLocks/>
            </p:cNvCxnSpPr>
            <p:nvPr/>
          </p:nvCxnSpPr>
          <p:spPr>
            <a:xfrm>
              <a:off x="16916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6593484-DBA4-4C05-8303-1A8430548DA6}"/>
                </a:ext>
              </a:extLst>
            </p:cNvPr>
            <p:cNvCxnSpPr>
              <a:cxnSpLocks/>
            </p:cNvCxnSpPr>
            <p:nvPr/>
          </p:nvCxnSpPr>
          <p:spPr>
            <a:xfrm>
              <a:off x="241176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44948CF-8DA1-4F76-985F-EC84D3C3D73C}"/>
                </a:ext>
              </a:extLst>
            </p:cNvPr>
            <p:cNvCxnSpPr>
              <a:cxnSpLocks/>
            </p:cNvCxnSpPr>
            <p:nvPr/>
          </p:nvCxnSpPr>
          <p:spPr>
            <a:xfrm>
              <a:off x="25152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68864E-44D5-47A2-9346-A87AD7AA9BFB}"/>
                </a:ext>
              </a:extLst>
            </p:cNvPr>
            <p:cNvCxnSpPr>
              <a:cxnSpLocks/>
            </p:cNvCxnSpPr>
            <p:nvPr/>
          </p:nvCxnSpPr>
          <p:spPr>
            <a:xfrm>
              <a:off x="25152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081677E-835D-41CB-9DB0-0650A5C8FA2A}"/>
                </a:ext>
              </a:extLst>
            </p:cNvPr>
            <p:cNvCxnSpPr>
              <a:cxnSpLocks/>
            </p:cNvCxnSpPr>
            <p:nvPr/>
          </p:nvCxnSpPr>
          <p:spPr>
            <a:xfrm>
              <a:off x="25152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579950C-50CD-48F5-A870-5E6F1FF596D0}"/>
                </a:ext>
              </a:extLst>
            </p:cNvPr>
            <p:cNvCxnSpPr>
              <a:cxnSpLocks/>
            </p:cNvCxnSpPr>
            <p:nvPr/>
          </p:nvCxnSpPr>
          <p:spPr>
            <a:xfrm>
              <a:off x="25152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303F914-D3C1-43DA-8AA8-1D3036DC4CDA}"/>
                </a:ext>
              </a:extLst>
            </p:cNvPr>
            <p:cNvSpPr/>
            <p:nvPr/>
          </p:nvSpPr>
          <p:spPr>
            <a:xfrm>
              <a:off x="25152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43A5A88F-36DB-4AA8-A0A8-D88356C46BF6}"/>
                </a:ext>
              </a:extLst>
            </p:cNvPr>
            <p:cNvSpPr/>
            <p:nvPr/>
          </p:nvSpPr>
          <p:spPr>
            <a:xfrm>
              <a:off x="97160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DB5583F-20D4-43C2-8DE4-55E2C7B1C0E8}"/>
                </a:ext>
              </a:extLst>
            </p:cNvPr>
            <p:cNvSpPr/>
            <p:nvPr/>
          </p:nvSpPr>
          <p:spPr>
            <a:xfrm>
              <a:off x="9716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A4544550-D754-43F7-A9BD-3BA1FF4C884E}"/>
              </a:ext>
            </a:extLst>
          </p:cNvPr>
          <p:cNvGrpSpPr/>
          <p:nvPr/>
        </p:nvGrpSpPr>
        <p:grpSpPr>
          <a:xfrm>
            <a:off x="3275856" y="2420888"/>
            <a:ext cx="2160240" cy="2160241"/>
            <a:chOff x="3131840" y="1988839"/>
            <a:chExt cx="2160240" cy="2160241"/>
          </a:xfrm>
        </p:grpSpPr>
        <p:cxnSp>
          <p:nvCxnSpPr>
            <p:cNvPr id="17" name="直線コネクタ 16">
              <a:extLst>
                <a:ext uri="{FF2B5EF4-FFF2-40B4-BE49-F238E27FC236}">
                  <a16:creationId xmlns:a16="http://schemas.microsoft.com/office/drawing/2014/main" id="{58B680BE-5E0F-4431-8AA0-C8D47E223583}"/>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A2EA32FB-1A28-4D42-A6BE-22E1AA8D79F4}"/>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7285E29-0195-4AA0-8D58-887A59878DA0}"/>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D23E1C6-15C4-4630-9B73-E5D8ABB44778}"/>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349774D-FE28-4279-82AF-2E07BC2CF14A}"/>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C2CA5B9-5DDE-424E-AED1-766DA3C62A4C}"/>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B1E53E-65F1-42CD-ABC8-E2CC4C4E7919}"/>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B582417-1C73-4FEB-BEDE-B3EB1CF384EB}"/>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84ED39EC-B9D8-43B5-955E-414DE3A0F20D}"/>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6519F230-1796-421C-9948-05BCCC8E4444}"/>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14CA6CE-93DA-46B1-A918-FD5EB5239069}"/>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60D02B9A-3725-488D-9B5D-2D9A0C42ABEF}"/>
              </a:ext>
            </a:extLst>
          </p:cNvPr>
          <p:cNvGrpSpPr/>
          <p:nvPr/>
        </p:nvGrpSpPr>
        <p:grpSpPr>
          <a:xfrm>
            <a:off x="6156176" y="2420888"/>
            <a:ext cx="2160240" cy="2160241"/>
            <a:chOff x="6012160" y="1988839"/>
            <a:chExt cx="2160240" cy="2160241"/>
          </a:xfrm>
        </p:grpSpPr>
        <p:cxnSp>
          <p:nvCxnSpPr>
            <p:cNvPr id="28" name="直線コネクタ 27">
              <a:extLst>
                <a:ext uri="{FF2B5EF4-FFF2-40B4-BE49-F238E27FC236}">
                  <a16:creationId xmlns:a16="http://schemas.microsoft.com/office/drawing/2014/main" id="{AA892934-1926-469F-8B9B-4B2D99DDECE5}"/>
                </a:ext>
              </a:extLst>
            </p:cNvPr>
            <p:cNvCxnSpPr>
              <a:cxnSpLocks/>
            </p:cNvCxnSpPr>
            <p:nvPr/>
          </p:nvCxnSpPr>
          <p:spPr>
            <a:xfrm>
              <a:off x="601216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67277B-66EE-4F83-B0E6-150F903C0CB4}"/>
                </a:ext>
              </a:extLst>
            </p:cNvPr>
            <p:cNvCxnSpPr>
              <a:cxnSpLocks/>
            </p:cNvCxnSpPr>
            <p:nvPr/>
          </p:nvCxnSpPr>
          <p:spPr>
            <a:xfrm>
              <a:off x="67322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AF13890-2C57-487A-935B-430B31ECE897}"/>
                </a:ext>
              </a:extLst>
            </p:cNvPr>
            <p:cNvCxnSpPr>
              <a:cxnSpLocks/>
            </p:cNvCxnSpPr>
            <p:nvPr/>
          </p:nvCxnSpPr>
          <p:spPr>
            <a:xfrm>
              <a:off x="74523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C39DFB4-6ABF-41CF-A35E-7955F10CDB7C}"/>
                </a:ext>
              </a:extLst>
            </p:cNvPr>
            <p:cNvCxnSpPr>
              <a:cxnSpLocks/>
            </p:cNvCxnSpPr>
            <p:nvPr/>
          </p:nvCxnSpPr>
          <p:spPr>
            <a:xfrm>
              <a:off x="81724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3033C023-767F-4E33-A2D2-E817782246CD}"/>
                </a:ext>
              </a:extLst>
            </p:cNvPr>
            <p:cNvCxnSpPr>
              <a:cxnSpLocks/>
            </p:cNvCxnSpPr>
            <p:nvPr/>
          </p:nvCxnSpPr>
          <p:spPr>
            <a:xfrm>
              <a:off x="601216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225A4E5-9227-4521-9841-0AA4AA461643}"/>
                </a:ext>
              </a:extLst>
            </p:cNvPr>
            <p:cNvCxnSpPr>
              <a:cxnSpLocks/>
            </p:cNvCxnSpPr>
            <p:nvPr/>
          </p:nvCxnSpPr>
          <p:spPr>
            <a:xfrm>
              <a:off x="601216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4A9CEC6-C471-4D3E-8EF1-31C992F5361B}"/>
                </a:ext>
              </a:extLst>
            </p:cNvPr>
            <p:cNvCxnSpPr>
              <a:cxnSpLocks/>
            </p:cNvCxnSpPr>
            <p:nvPr/>
          </p:nvCxnSpPr>
          <p:spPr>
            <a:xfrm>
              <a:off x="601216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4A20BF5-4EEC-461F-BA82-9D184F51AAFE}"/>
                </a:ext>
              </a:extLst>
            </p:cNvPr>
            <p:cNvCxnSpPr>
              <a:cxnSpLocks/>
            </p:cNvCxnSpPr>
            <p:nvPr/>
          </p:nvCxnSpPr>
          <p:spPr>
            <a:xfrm>
              <a:off x="601216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6F8685FD-F3FA-4D15-AA9C-5DD95C73256D}"/>
                </a:ext>
              </a:extLst>
            </p:cNvPr>
            <p:cNvSpPr/>
            <p:nvPr/>
          </p:nvSpPr>
          <p:spPr>
            <a:xfrm>
              <a:off x="601216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0614B0B-E5C6-4712-B0D9-CF0117E43029}"/>
                </a:ext>
              </a:extLst>
            </p:cNvPr>
            <p:cNvSpPr/>
            <p:nvPr/>
          </p:nvSpPr>
          <p:spPr>
            <a:xfrm>
              <a:off x="6732240" y="34290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DDB7C3C-A64E-4570-8FA6-26482CB28BCC}"/>
                </a:ext>
              </a:extLst>
            </p:cNvPr>
            <p:cNvSpPr/>
            <p:nvPr/>
          </p:nvSpPr>
          <p:spPr>
            <a:xfrm>
              <a:off x="745232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EB3336C7-0EA3-4687-BE78-E6276F3E0B86}"/>
              </a:ext>
            </a:extLst>
          </p:cNvPr>
          <p:cNvSpPr txBox="1"/>
          <p:nvPr/>
        </p:nvSpPr>
        <p:spPr>
          <a:xfrm>
            <a:off x="971600" y="1268760"/>
            <a:ext cx="6991016" cy="461665"/>
          </a:xfrm>
          <a:prstGeom prst="rect">
            <a:avLst/>
          </a:prstGeom>
          <a:noFill/>
        </p:spPr>
        <p:txBody>
          <a:bodyPr wrap="none" rtlCol="0">
            <a:spAutoFit/>
          </a:bodyPr>
          <a:lstStyle/>
          <a:p>
            <a:r>
              <a:rPr lang="en-US" altLang="ja-JP" sz="2400" dirty="0"/>
              <a:t>3</a:t>
            </a:r>
            <a:r>
              <a:rPr lang="ja-JP" altLang="en-US" sz="2400" dirty="0"/>
              <a:t>原子の場合、取り得るエネルギーは</a:t>
            </a:r>
            <a:r>
              <a:rPr lang="en-US" altLang="ja-JP" sz="2400" dirty="0"/>
              <a:t>3</a:t>
            </a:r>
            <a:r>
              <a:rPr lang="ja-JP" altLang="en-US" sz="2400" dirty="0"/>
              <a:t>種類になる</a:t>
            </a:r>
            <a:endParaRPr kumimoji="1" lang="ja-JP" altLang="en-US" sz="2400" dirty="0"/>
          </a:p>
        </p:txBody>
      </p:sp>
      <p:sp>
        <p:nvSpPr>
          <p:cNvPr id="40" name="テキスト ボックス 39">
            <a:extLst>
              <a:ext uri="{FF2B5EF4-FFF2-40B4-BE49-F238E27FC236}">
                <a16:creationId xmlns:a16="http://schemas.microsoft.com/office/drawing/2014/main" id="{B7F95208-B5F1-43B0-9A9E-FDB4DC407BCD}"/>
              </a:ext>
            </a:extLst>
          </p:cNvPr>
          <p:cNvSpPr txBox="1"/>
          <p:nvPr/>
        </p:nvSpPr>
        <p:spPr>
          <a:xfrm>
            <a:off x="1187624" y="1916833"/>
            <a:ext cx="665567" cy="523220"/>
          </a:xfrm>
          <a:prstGeom prst="rect">
            <a:avLst/>
          </a:prstGeom>
          <a:noFill/>
        </p:spPr>
        <p:txBody>
          <a:bodyPr wrap="none" rtlCol="0">
            <a:spAutoFit/>
          </a:bodyPr>
          <a:lstStyle/>
          <a:p>
            <a:r>
              <a:rPr kumimoji="1" lang="en-US" altLang="ja-JP" sz="2800" dirty="0">
                <a:solidFill>
                  <a:srgbClr val="FF0000"/>
                </a:solidFill>
              </a:rPr>
              <a:t>-2ε</a:t>
            </a:r>
            <a:endParaRPr kumimoji="1" lang="ja-JP" altLang="en-US" sz="2800" dirty="0">
              <a:solidFill>
                <a:srgbClr val="FF0000"/>
              </a:solidFill>
            </a:endParaRPr>
          </a:p>
        </p:txBody>
      </p:sp>
      <p:sp>
        <p:nvSpPr>
          <p:cNvPr id="41" name="テキスト ボックス 40">
            <a:extLst>
              <a:ext uri="{FF2B5EF4-FFF2-40B4-BE49-F238E27FC236}">
                <a16:creationId xmlns:a16="http://schemas.microsoft.com/office/drawing/2014/main" id="{E01C9BA3-2D91-4C1A-998E-2BE7DCAD856A}"/>
              </a:ext>
            </a:extLst>
          </p:cNvPr>
          <p:cNvSpPr txBox="1"/>
          <p:nvPr/>
        </p:nvSpPr>
        <p:spPr>
          <a:xfrm>
            <a:off x="4067944" y="1916833"/>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42" name="テキスト ボックス 41">
            <a:extLst>
              <a:ext uri="{FF2B5EF4-FFF2-40B4-BE49-F238E27FC236}">
                <a16:creationId xmlns:a16="http://schemas.microsoft.com/office/drawing/2014/main" id="{4FCECBF0-9D93-4698-AEED-94E9B6BF480C}"/>
              </a:ext>
            </a:extLst>
          </p:cNvPr>
          <p:cNvSpPr txBox="1"/>
          <p:nvPr/>
        </p:nvSpPr>
        <p:spPr>
          <a:xfrm>
            <a:off x="7020272" y="1916833"/>
            <a:ext cx="385042"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45" name="テキスト ボックス 44">
            <a:extLst>
              <a:ext uri="{FF2B5EF4-FFF2-40B4-BE49-F238E27FC236}">
                <a16:creationId xmlns:a16="http://schemas.microsoft.com/office/drawing/2014/main" id="{00146C76-8F5D-40D0-A3A8-63FECD6F20C5}"/>
              </a:ext>
            </a:extLst>
          </p:cNvPr>
          <p:cNvSpPr txBox="1"/>
          <p:nvPr/>
        </p:nvSpPr>
        <p:spPr>
          <a:xfrm>
            <a:off x="611560" y="5199583"/>
            <a:ext cx="7657866" cy="461665"/>
          </a:xfrm>
          <a:prstGeom prst="rect">
            <a:avLst/>
          </a:prstGeom>
          <a:noFill/>
        </p:spPr>
        <p:txBody>
          <a:bodyPr wrap="none" rtlCol="0">
            <a:spAutoFit/>
          </a:bodyPr>
          <a:lstStyle/>
          <a:p>
            <a:r>
              <a:rPr kumimoji="1" lang="en-US" altLang="ja-JP" sz="2400" dirty="0"/>
              <a:t>3</a:t>
            </a:r>
            <a:r>
              <a:rPr kumimoji="1" lang="ja-JP" altLang="en-US" sz="2400" dirty="0"/>
              <a:t>原子ならなんとかなるが、一般の</a:t>
            </a:r>
            <a:r>
              <a:rPr kumimoji="1" lang="en-US" altLang="ja-JP" sz="2400" dirty="0"/>
              <a:t>N</a:t>
            </a:r>
            <a:r>
              <a:rPr lang="ja-JP" altLang="en-US" sz="2400" dirty="0"/>
              <a:t>原子系では絶望的</a:t>
            </a:r>
            <a:endParaRPr kumimoji="1" lang="ja-JP" altLang="en-US" sz="2400" dirty="0"/>
          </a:p>
        </p:txBody>
      </p:sp>
    </p:spTree>
    <p:extLst>
      <p:ext uri="{BB962C8B-B14F-4D97-AF65-F5344CB8AC3E}">
        <p14:creationId xmlns:p14="http://schemas.microsoft.com/office/powerpoint/2010/main" val="3952181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ECD740-402F-4703-80E9-1F899CF6C34C}"/>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B7F9BE-1FB4-40B6-A040-8ED5C1449242}"/>
                  </a:ext>
                </a:extLst>
              </p:cNvPr>
              <p:cNvSpPr txBox="1"/>
              <p:nvPr/>
            </p:nvSpPr>
            <p:spPr>
              <a:xfrm>
                <a:off x="2915816" y="4797152"/>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81B7F9BE-1FB4-40B6-A040-8ED5C1449242}"/>
                  </a:ext>
                </a:extLst>
              </p:cNvPr>
              <p:cNvSpPr txBox="1">
                <a:spLocks noRot="1" noChangeAspect="1" noMove="1" noResize="1" noEditPoints="1" noAdjustHandles="1" noChangeArrowheads="1" noChangeShapeType="1" noTextEdit="1"/>
              </p:cNvSpPr>
              <p:nvPr/>
            </p:nvSpPr>
            <p:spPr>
              <a:xfrm>
                <a:off x="2915816" y="4797152"/>
                <a:ext cx="2929135" cy="119500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48D53E7-8048-4B2F-AD75-AEBEA8A0E6D1}"/>
                  </a:ext>
                </a:extLst>
              </p:cNvPr>
              <p:cNvSpPr txBox="1"/>
              <p:nvPr/>
            </p:nvSpPr>
            <p:spPr>
              <a:xfrm>
                <a:off x="2195736" y="980728"/>
                <a:ext cx="2160240" cy="10724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6" name="テキスト ボックス 5">
                <a:extLst>
                  <a:ext uri="{FF2B5EF4-FFF2-40B4-BE49-F238E27FC236}">
                    <a16:creationId xmlns:a16="http://schemas.microsoft.com/office/drawing/2014/main" id="{048D53E7-8048-4B2F-AD75-AEBEA8A0E6D1}"/>
                  </a:ext>
                </a:extLst>
              </p:cNvPr>
              <p:cNvSpPr txBox="1">
                <a:spLocks noRot="1" noChangeAspect="1" noMove="1" noResize="1" noEditPoints="1" noAdjustHandles="1" noChangeArrowheads="1" noChangeShapeType="1" noTextEdit="1"/>
              </p:cNvSpPr>
              <p:nvPr/>
            </p:nvSpPr>
            <p:spPr>
              <a:xfrm>
                <a:off x="2195736" y="980728"/>
                <a:ext cx="2160240" cy="1072409"/>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C353177-0075-460C-A424-3F94C642E6CE}"/>
              </a:ext>
            </a:extLst>
          </p:cNvPr>
          <p:cNvSpPr txBox="1"/>
          <p:nvPr/>
        </p:nvSpPr>
        <p:spPr>
          <a:xfrm>
            <a:off x="4644008" y="1340768"/>
            <a:ext cx="3877985" cy="369332"/>
          </a:xfrm>
          <a:prstGeom prst="rect">
            <a:avLst/>
          </a:prstGeom>
          <a:noFill/>
        </p:spPr>
        <p:txBody>
          <a:bodyPr wrap="none" rtlCol="0">
            <a:spAutoFit/>
          </a:bodyPr>
          <a:lstStyle/>
          <a:p>
            <a:r>
              <a:rPr kumimoji="1" lang="ja-JP" altLang="en-US" dirty="0"/>
              <a:t>確率を知るには、重みの総和が必要</a:t>
            </a:r>
          </a:p>
        </p:txBody>
      </p:sp>
      <p:sp>
        <p:nvSpPr>
          <p:cNvPr id="9" name="四角形: 角を丸くする 8">
            <a:extLst>
              <a:ext uri="{FF2B5EF4-FFF2-40B4-BE49-F238E27FC236}">
                <a16:creationId xmlns:a16="http://schemas.microsoft.com/office/drawing/2014/main" id="{9A17E524-2723-40F6-8B39-2B9A4604C380}"/>
              </a:ext>
            </a:extLst>
          </p:cNvPr>
          <p:cNvSpPr/>
          <p:nvPr/>
        </p:nvSpPr>
        <p:spPr>
          <a:xfrm>
            <a:off x="3203848" y="1556792"/>
            <a:ext cx="1080120" cy="504056"/>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D28746D-C77F-4785-A03F-DC0E11DDBC92}"/>
                  </a:ext>
                </a:extLst>
              </p:cNvPr>
              <p:cNvSpPr txBox="1"/>
              <p:nvPr/>
            </p:nvSpPr>
            <p:spPr>
              <a:xfrm>
                <a:off x="827584" y="2276872"/>
                <a:ext cx="372691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𝐸</m:t>
                          </m:r>
                        </m:sub>
                        <m:sup/>
                        <m:e>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r>
                            <a:rPr kumimoji="1" lang="en-US" altLang="ja-JP" sz="2400" b="0" i="1" smtClean="0">
                              <a:latin typeface="Cambria Math" panose="02040503050406030204" pitchFamily="18" charset="0"/>
                            </a:rPr>
                            <m:t>𝑊</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𝑍</m:t>
                      </m:r>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1D28746D-C77F-4785-A03F-DC0E11DDBC92}"/>
                  </a:ext>
                </a:extLst>
              </p:cNvPr>
              <p:cNvSpPr txBox="1">
                <a:spLocks noRot="1" noChangeAspect="1" noMove="1" noResize="1" noEditPoints="1" noAdjustHandles="1" noChangeArrowheads="1" noChangeShapeType="1" noTextEdit="1"/>
              </p:cNvSpPr>
              <p:nvPr/>
            </p:nvSpPr>
            <p:spPr>
              <a:xfrm>
                <a:off x="827584" y="2276872"/>
                <a:ext cx="3726918" cy="89620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204CAF-0484-4EDA-8505-E2273B139EAC}"/>
                  </a:ext>
                </a:extLst>
              </p:cNvPr>
              <p:cNvSpPr txBox="1"/>
              <p:nvPr/>
            </p:nvSpPr>
            <p:spPr>
              <a:xfrm>
                <a:off x="4788024" y="2348880"/>
                <a:ext cx="3801041" cy="646331"/>
              </a:xfrm>
              <a:prstGeom prst="rect">
                <a:avLst/>
              </a:prstGeom>
              <a:noFill/>
            </p:spPr>
            <p:txBody>
              <a:bodyPr wrap="none" rtlCol="0">
                <a:spAutoFit/>
              </a:bodyPr>
              <a:lstStyle/>
              <a:p>
                <a:r>
                  <a:rPr lang="ja-JP" altLang="en-US" dirty="0"/>
                  <a:t>重みの総和</a:t>
                </a:r>
                <a:r>
                  <a:rPr lang="en-US" altLang="ja-JP" dirty="0"/>
                  <a:t>(</a:t>
                </a:r>
                <a:r>
                  <a:rPr lang="ja-JP" altLang="en-US" dirty="0"/>
                  <a:t>分配関数</a:t>
                </a:r>
                <a:r>
                  <a:rPr lang="en-US" altLang="ja-JP" dirty="0"/>
                  <a:t>)</a:t>
                </a:r>
                <a:r>
                  <a:rPr lang="ja-JP" altLang="en-US" dirty="0"/>
                  <a:t>を求めるには</a:t>
                </a:r>
                <a:endParaRPr lang="en-US" altLang="ja-JP" dirty="0"/>
              </a:p>
              <a:p>
                <a:r>
                  <a:rPr kumimoji="1" lang="ja-JP" altLang="en-US" dirty="0"/>
                  <a:t>状態数</a:t>
                </a:r>
                <a14:m>
                  <m:oMath xmlns:m="http://schemas.openxmlformats.org/officeDocument/2006/math">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が必要</a:t>
                </a:r>
              </a:p>
            </p:txBody>
          </p:sp>
        </mc:Choice>
        <mc:Fallback xmlns="">
          <p:sp>
            <p:nvSpPr>
              <p:cNvPr id="11" name="テキスト ボックス 10">
                <a:extLst>
                  <a:ext uri="{FF2B5EF4-FFF2-40B4-BE49-F238E27FC236}">
                    <a16:creationId xmlns:a16="http://schemas.microsoft.com/office/drawing/2014/main" id="{5E204CAF-0484-4EDA-8505-E2273B139EAC}"/>
                  </a:ext>
                </a:extLst>
              </p:cNvPr>
              <p:cNvSpPr txBox="1">
                <a:spLocks noRot="1" noChangeAspect="1" noMove="1" noResize="1" noEditPoints="1" noAdjustHandles="1" noChangeArrowheads="1" noChangeShapeType="1" noTextEdit="1"/>
              </p:cNvSpPr>
              <p:nvPr/>
            </p:nvSpPr>
            <p:spPr>
              <a:xfrm>
                <a:off x="4788024" y="2348880"/>
                <a:ext cx="3801041" cy="646331"/>
              </a:xfrm>
              <a:prstGeom prst="rect">
                <a:avLst/>
              </a:prstGeom>
              <a:blipFill>
                <a:blip r:embed="rId5"/>
                <a:stretch>
                  <a:fillRect l="-1282" t="-6604" r="-801" b="-122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EC5B710-0129-4D20-B5FA-14D83F549D10}"/>
                  </a:ext>
                </a:extLst>
              </p:cNvPr>
              <p:cNvSpPr txBox="1"/>
              <p:nvPr/>
            </p:nvSpPr>
            <p:spPr>
              <a:xfrm>
                <a:off x="395536" y="3429000"/>
                <a:ext cx="8169544" cy="1349344"/>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a:t>状態</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からエネルギー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𝑗</m:t>
                        </m:r>
                      </m:sub>
                    </m:sSub>
                  </m:oMath>
                </a14:m>
                <a:r>
                  <a:rPr kumimoji="1" lang="ja-JP" altLang="en-US" sz="2000" dirty="0"/>
                  <a:t>や重み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oMath>
                </a14:m>
                <a:r>
                  <a:rPr kumimoji="1" lang="ja-JP" altLang="en-US" sz="2000" dirty="0"/>
                  <a:t>は計算できる</a:t>
                </a:r>
                <a:endParaRPr kumimoji="1" lang="en-US" altLang="ja-JP" sz="2000" dirty="0"/>
              </a:p>
              <a:p>
                <a:pPr marL="342900" indent="-342900">
                  <a:buFont typeface="Arial" panose="020B0604020202020204" pitchFamily="34" charset="0"/>
                  <a:buChar char="•"/>
                </a:pPr>
                <a:r>
                  <a:rPr kumimoji="1" lang="ja-JP" altLang="en-US" sz="2000" dirty="0"/>
                  <a:t>エネルギー</a:t>
                </a:r>
                <a14:m>
                  <m:oMath xmlns:m="http://schemas.openxmlformats.org/officeDocument/2006/math">
                    <m:r>
                      <a:rPr kumimoji="1" lang="en-US" altLang="ja-JP" sz="2000" b="0" i="1" smtClean="0">
                        <a:latin typeface="Cambria Math" panose="02040503050406030204" pitchFamily="18" charset="0"/>
                      </a:rPr>
                      <m:t>𝐸</m:t>
                    </m:r>
                  </m:oMath>
                </a14:m>
                <a:r>
                  <a:rPr kumimoji="1" lang="ja-JP" altLang="en-US" sz="2000" dirty="0"/>
                  <a:t>から、そのエネルギーを持つ状態数</a:t>
                </a:r>
                <a14:m>
                  <m:oMath xmlns:m="http://schemas.openxmlformats.org/officeDocument/2006/math">
                    <m:r>
                      <a:rPr kumimoji="1" lang="en-US" altLang="ja-JP" sz="2000" b="0" i="1" smtClean="0">
                        <a:latin typeface="Cambria Math" panose="02040503050406030204" pitchFamily="18" charset="0"/>
                      </a:rPr>
                      <m:t>𝑔</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𝐸</m:t>
                    </m:r>
                    <m:r>
                      <a:rPr kumimoji="1" lang="en-US" altLang="ja-JP" sz="2000" b="0" i="1" smtClean="0">
                        <a:latin typeface="Cambria Math" panose="02040503050406030204" pitchFamily="18" charset="0"/>
                      </a:rPr>
                      <m:t>)</m:t>
                    </m:r>
                  </m:oMath>
                </a14:m>
                <a:r>
                  <a:rPr kumimoji="1" lang="ja-JP" altLang="en-US" sz="2000" dirty="0"/>
                  <a:t>はわからない</a:t>
                </a:r>
                <a:endParaRPr kumimoji="1" lang="en-US" altLang="ja-JP" sz="2000" dirty="0"/>
              </a:p>
              <a:p>
                <a:pPr marL="342900" indent="-342900">
                  <a:buFont typeface="Arial" panose="020B0604020202020204" pitchFamily="34" charset="0"/>
                  <a:buChar char="•"/>
                </a:pPr>
                <a:r>
                  <a:rPr kumimoji="1" lang="ja-JP" altLang="en-US" sz="2000" dirty="0">
                    <a:solidFill>
                      <a:srgbClr val="FF0000"/>
                    </a:solidFill>
                  </a:rPr>
                  <a:t>状態数がわからないので、状態</a:t>
                </a:r>
                <a14:m>
                  <m:oMath xmlns:m="http://schemas.openxmlformats.org/officeDocument/2006/math">
                    <m:r>
                      <a:rPr kumimoji="1" lang="en-US" altLang="ja-JP" sz="2000" b="0" i="1" smtClean="0">
                        <a:solidFill>
                          <a:srgbClr val="FF0000"/>
                        </a:solidFill>
                        <a:latin typeface="Cambria Math" panose="02040503050406030204" pitchFamily="18" charset="0"/>
                      </a:rPr>
                      <m:t>𝑖</m:t>
                    </m:r>
                  </m:oMath>
                </a14:m>
                <a:r>
                  <a:rPr lang="ja-JP" altLang="en-US" sz="2000" dirty="0">
                    <a:solidFill>
                      <a:srgbClr val="FF0000"/>
                    </a:solidFill>
                  </a:rPr>
                  <a:t>が出現する確率</a:t>
                </a:r>
                <a14:m>
                  <m:oMath xmlns:m="http://schemas.openxmlformats.org/officeDocument/2006/math">
                    <m:sSub>
                      <m:sSubPr>
                        <m:ctrlPr>
                          <a:rPr lang="en-US" altLang="ja-JP" sz="2000" b="0" i="1" smtClean="0">
                            <a:solidFill>
                              <a:srgbClr val="FF0000"/>
                            </a:solidFill>
                            <a:latin typeface="Cambria Math" panose="02040503050406030204" pitchFamily="18" charset="0"/>
                          </a:rPr>
                        </m:ctrlPr>
                      </m:sSubPr>
                      <m:e>
                        <m:r>
                          <a:rPr lang="en-US" altLang="ja-JP" sz="2000" b="0" i="1" smtClean="0">
                            <a:solidFill>
                              <a:srgbClr val="FF0000"/>
                            </a:solidFill>
                            <a:latin typeface="Cambria Math" panose="02040503050406030204" pitchFamily="18" charset="0"/>
                          </a:rPr>
                          <m:t>𝑝</m:t>
                        </m:r>
                      </m:e>
                      <m:sub>
                        <m:r>
                          <a:rPr lang="en-US" altLang="ja-JP" sz="2000" b="0" i="1" smtClean="0">
                            <a:solidFill>
                              <a:srgbClr val="FF0000"/>
                            </a:solidFill>
                            <a:latin typeface="Cambria Math" panose="02040503050406030204" pitchFamily="18" charset="0"/>
                          </a:rPr>
                          <m:t>𝑖</m:t>
                        </m:r>
                      </m:sub>
                    </m:sSub>
                  </m:oMath>
                </a14:m>
                <a:r>
                  <a:rPr kumimoji="1" lang="ja-JP" altLang="en-US" sz="2000" dirty="0">
                    <a:solidFill>
                      <a:srgbClr val="FF0000"/>
                    </a:solidFill>
                  </a:rPr>
                  <a:t>もわからない</a:t>
                </a:r>
                <a:endParaRPr kumimoji="1" lang="en-US" altLang="ja-JP" sz="2000" dirty="0">
                  <a:solidFill>
                    <a:srgbClr val="FF0000"/>
                  </a:solidFill>
                </a:endParaRPr>
              </a:p>
              <a:p>
                <a:pPr marL="342900" indent="-342900">
                  <a:buFont typeface="Arial" panose="020B0604020202020204" pitchFamily="34" charset="0"/>
                  <a:buChar char="•"/>
                </a:pPr>
                <a:r>
                  <a:rPr kumimoji="1" lang="ja-JP" altLang="en-US" sz="2000" dirty="0"/>
                  <a:t>状態の出現確率</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が</m:t>
                    </m:r>
                  </m:oMath>
                </a14:m>
                <a:r>
                  <a:rPr kumimoji="1" lang="ja-JP" altLang="en-US" sz="2000" dirty="0"/>
                  <a:t>わからない状態で、以下の量を推定したい</a:t>
                </a:r>
              </a:p>
            </p:txBody>
          </p:sp>
        </mc:Choice>
        <mc:Fallback xmlns="">
          <p:sp>
            <p:nvSpPr>
              <p:cNvPr id="13" name="テキスト ボックス 12">
                <a:extLst>
                  <a:ext uri="{FF2B5EF4-FFF2-40B4-BE49-F238E27FC236}">
                    <a16:creationId xmlns:a16="http://schemas.microsoft.com/office/drawing/2014/main" id="{FEC5B710-0129-4D20-B5FA-14D83F549D10}"/>
                  </a:ext>
                </a:extLst>
              </p:cNvPr>
              <p:cNvSpPr txBox="1">
                <a:spLocks noRot="1" noChangeAspect="1" noMove="1" noResize="1" noEditPoints="1" noAdjustHandles="1" noChangeArrowheads="1" noChangeShapeType="1" noTextEdit="1"/>
              </p:cNvSpPr>
              <p:nvPr/>
            </p:nvSpPr>
            <p:spPr>
              <a:xfrm>
                <a:off x="395536" y="3429000"/>
                <a:ext cx="8169544" cy="1349344"/>
              </a:xfrm>
              <a:prstGeom prst="rect">
                <a:avLst/>
              </a:prstGeom>
              <a:blipFill>
                <a:blip r:embed="rId6"/>
                <a:stretch>
                  <a:fillRect l="-672" t="-4072" b="-6335"/>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44DD9EF7-E11E-4995-B5F4-4A7F97B84E11}"/>
              </a:ext>
            </a:extLst>
          </p:cNvPr>
          <p:cNvSpPr/>
          <p:nvPr/>
        </p:nvSpPr>
        <p:spPr>
          <a:xfrm>
            <a:off x="2123728" y="616530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8C7678D-457A-4A51-919D-90686EE8ECBE}"/>
              </a:ext>
            </a:extLst>
          </p:cNvPr>
          <p:cNvSpPr txBox="1"/>
          <p:nvPr/>
        </p:nvSpPr>
        <p:spPr>
          <a:xfrm>
            <a:off x="2699792" y="6165304"/>
            <a:ext cx="3570208" cy="461665"/>
          </a:xfrm>
          <a:prstGeom prst="rect">
            <a:avLst/>
          </a:prstGeom>
          <a:noFill/>
        </p:spPr>
        <p:txBody>
          <a:bodyPr wrap="none" rtlCol="0">
            <a:spAutoFit/>
          </a:bodyPr>
          <a:lstStyle/>
          <a:p>
            <a:r>
              <a:rPr kumimoji="1" lang="ja-JP" altLang="en-US" sz="2400" dirty="0"/>
              <a:t>サンプリングによる推定</a:t>
            </a:r>
          </a:p>
        </p:txBody>
      </p:sp>
    </p:spTree>
    <p:extLst>
      <p:ext uri="{BB962C8B-B14F-4D97-AF65-F5344CB8AC3E}">
        <p14:creationId xmlns:p14="http://schemas.microsoft.com/office/powerpoint/2010/main" val="3193856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E86853-F806-4359-BDF3-B06F47A7B49C}"/>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FB46E4D-E4E7-4037-94AF-5E2CFF421D17}"/>
                  </a:ext>
                </a:extLst>
              </p:cNvPr>
              <p:cNvSpPr txBox="1"/>
              <p:nvPr/>
            </p:nvSpPr>
            <p:spPr>
              <a:xfrm>
                <a:off x="1619672" y="3789040"/>
                <a:ext cx="4861844" cy="1200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𝑘</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e>
                          </m:nary>
                        </m:num>
                        <m:den>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e>
                          </m:nary>
                        </m:den>
                      </m:f>
                    </m:oMath>
                  </m:oMathPara>
                </a14:m>
                <a:endParaRPr kumimoji="1" lang="en-US" altLang="ja-JP" sz="3200" b="0" dirty="0"/>
              </a:p>
            </p:txBody>
          </p:sp>
        </mc:Choice>
        <mc:Fallback xmlns="">
          <p:sp>
            <p:nvSpPr>
              <p:cNvPr id="3" name="テキスト ボックス 2">
                <a:extLst>
                  <a:ext uri="{FF2B5EF4-FFF2-40B4-BE49-F238E27FC236}">
                    <a16:creationId xmlns:a16="http://schemas.microsoft.com/office/drawing/2014/main" id="{6FB46E4D-E4E7-4037-94AF-5E2CFF421D17}"/>
                  </a:ext>
                </a:extLst>
              </p:cNvPr>
              <p:cNvSpPr txBox="1">
                <a:spLocks noRot="1" noChangeAspect="1" noMove="1" noResize="1" noEditPoints="1" noAdjustHandles="1" noChangeArrowheads="1" noChangeShapeType="1" noTextEdit="1"/>
              </p:cNvSpPr>
              <p:nvPr/>
            </p:nvSpPr>
            <p:spPr>
              <a:xfrm>
                <a:off x="1619672" y="3789040"/>
                <a:ext cx="4861844" cy="120007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B2D4404-7E2B-42C7-B036-E1A08340E75F}"/>
                  </a:ext>
                </a:extLst>
              </p:cNvPr>
              <p:cNvSpPr txBox="1"/>
              <p:nvPr/>
            </p:nvSpPr>
            <p:spPr>
              <a:xfrm>
                <a:off x="539552" y="1484784"/>
                <a:ext cx="7920880" cy="1939313"/>
              </a:xfrm>
              <a:prstGeom prst="rect">
                <a:avLst/>
              </a:prstGeom>
              <a:noFill/>
            </p:spPr>
            <p:txBody>
              <a:bodyPr wrap="square" rtlCol="0">
                <a:spAutoFit/>
              </a:bodyPr>
              <a:lstStyle/>
              <a:p>
                <a:pPr marL="457200" indent="-457200">
                  <a:buFont typeface="+mj-lt"/>
                  <a:buAutoNum type="arabicPeriod"/>
                </a:pPr>
                <a:r>
                  <a:rPr kumimoji="1" lang="en-US" altLang="ja-JP" sz="2400" dirty="0"/>
                  <a:t>V</a:t>
                </a:r>
                <a:r>
                  <a:rPr lang="ja-JP" altLang="en-US" sz="2400" dirty="0"/>
                  <a:t>個のサイトから無作為に</a:t>
                </a:r>
                <a:r>
                  <a:rPr lang="en-US" altLang="ja-JP" sz="2400" dirty="0"/>
                  <a:t>N</a:t>
                </a:r>
                <a:r>
                  <a:rPr lang="ja-JP" altLang="en-US" sz="2400" dirty="0"/>
                  <a:t>個選び、そこに原子を置いた状態を</a:t>
                </a:r>
                <a:r>
                  <a:rPr lang="en-US" altLang="ja-JP" sz="2400" dirty="0" err="1"/>
                  <a:t>i</a:t>
                </a:r>
                <a:r>
                  <a:rPr lang="ja-JP" altLang="en-US" sz="2400" dirty="0"/>
                  <a:t>とする</a:t>
                </a:r>
                <a:endParaRPr kumimoji="1" lang="en-US" altLang="ja-JP" sz="2400" dirty="0"/>
              </a:p>
              <a:p>
                <a:pPr marL="457200" indent="-457200">
                  <a:buFont typeface="+mj-lt"/>
                  <a:buAutoNum type="arabicPeriod"/>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のエネルギー</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を</m:t>
                    </m:r>
                  </m:oMath>
                </a14:m>
                <a:r>
                  <a:rPr lang="ja-JP" altLang="en-US" sz="2400" dirty="0"/>
                  <a:t>計算する</a:t>
                </a:r>
                <a:endParaRPr lang="en-US" altLang="ja-JP" sz="2400" dirty="0"/>
              </a:p>
              <a:p>
                <a:pPr marL="457200" indent="-457200">
                  <a:buFont typeface="+mj-lt"/>
                  <a:buAutoNum type="arabicPeriod"/>
                </a:pPr>
                <a:r>
                  <a:rPr lang="ja-JP" altLang="en-US" sz="2400" dirty="0"/>
                  <a:t>エネルギーから</a:t>
                </a:r>
                <a:r>
                  <a:rPr kumimoji="1" lang="ja-JP" altLang="en-US" sz="2400" dirty="0"/>
                  <a:t>重み</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を計算する</a:t>
                </a:r>
                <a:endParaRPr kumimoji="1" lang="en-US" altLang="ja-JP" sz="2400" dirty="0"/>
              </a:p>
              <a:p>
                <a:pPr marL="457200" indent="-457200">
                  <a:buFont typeface="+mj-lt"/>
                  <a:buAutoNum type="arabicPeriod"/>
                </a:pPr>
                <a:r>
                  <a:rPr kumimoji="1" lang="ja-JP" altLang="en-US" sz="2400" dirty="0"/>
                  <a:t>以上を繰り返し</a:t>
                </a:r>
                <a14:m>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b="0" i="1" smtClean="0">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m:t>
                            </m:r>
                          </m:sub>
                        </m:sSub>
                      </m:e>
                    </m:nary>
                    <m:r>
                      <a:rPr lang="ja-JP" altLang="en-US" sz="2400" i="1">
                        <a:latin typeface="Cambria Math" panose="02040503050406030204" pitchFamily="18" charset="0"/>
                      </a:rPr>
                      <m:t>と</m:t>
                    </m:r>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e>
                    </m:nary>
                    <m:r>
                      <a:rPr lang="ja-JP" altLang="en-US" sz="2400" i="1" smtClean="0">
                        <a:latin typeface="Cambria Math" panose="02040503050406030204" pitchFamily="18" charset="0"/>
                      </a:rPr>
                      <m:t>の</m:t>
                    </m:r>
                  </m:oMath>
                </a14:m>
                <a:r>
                  <a:rPr kumimoji="1" lang="ja-JP" altLang="en-US" sz="2400" dirty="0"/>
                  <a:t>比を計算する</a:t>
                </a:r>
                <a:endParaRPr kumimoji="1" lang="en-US" altLang="ja-JP" sz="2400" dirty="0"/>
              </a:p>
            </p:txBody>
          </p:sp>
        </mc:Choice>
        <mc:Fallback xmlns="">
          <p:sp>
            <p:nvSpPr>
              <p:cNvPr id="4" name="テキスト ボックス 3">
                <a:extLst>
                  <a:ext uri="{FF2B5EF4-FFF2-40B4-BE49-F238E27FC236}">
                    <a16:creationId xmlns:a16="http://schemas.microsoft.com/office/drawing/2014/main" id="{FB2D4404-7E2B-42C7-B036-E1A08340E75F}"/>
                  </a:ext>
                </a:extLst>
              </p:cNvPr>
              <p:cNvSpPr txBox="1">
                <a:spLocks noRot="1" noChangeAspect="1" noMove="1" noResize="1" noEditPoints="1" noAdjustHandles="1" noChangeArrowheads="1" noChangeShapeType="1" noTextEdit="1"/>
              </p:cNvSpPr>
              <p:nvPr/>
            </p:nvSpPr>
            <p:spPr>
              <a:xfrm>
                <a:off x="539552" y="1484784"/>
                <a:ext cx="7920880" cy="1939313"/>
              </a:xfrm>
              <a:prstGeom prst="rect">
                <a:avLst/>
              </a:prstGeom>
              <a:blipFill>
                <a:blip r:embed="rId3"/>
                <a:stretch>
                  <a:fillRect l="-1078" t="-3459" b="-4622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1E5AD6-4053-49B7-A70C-4230FC0F7C06}"/>
              </a:ext>
            </a:extLst>
          </p:cNvPr>
          <p:cNvSpPr txBox="1"/>
          <p:nvPr/>
        </p:nvSpPr>
        <p:spPr>
          <a:xfrm>
            <a:off x="1259632" y="5589240"/>
            <a:ext cx="2723823" cy="646331"/>
          </a:xfrm>
          <a:prstGeom prst="rect">
            <a:avLst/>
          </a:prstGeom>
          <a:noFill/>
        </p:spPr>
        <p:txBody>
          <a:bodyPr wrap="none" rtlCol="0">
            <a:spAutoFit/>
          </a:bodyPr>
          <a:lstStyle/>
          <a:p>
            <a:r>
              <a:rPr lang="ja-JP" altLang="en-US" dirty="0"/>
              <a:t>全ての状態についての和</a:t>
            </a:r>
            <a:endParaRPr lang="en-US" altLang="ja-JP" dirty="0"/>
          </a:p>
          <a:p>
            <a:r>
              <a:rPr kumimoji="1" lang="en-US" altLang="ja-JP" dirty="0"/>
              <a:t>(</a:t>
            </a:r>
            <a:r>
              <a:rPr kumimoji="1" lang="ja-JP" altLang="en-US" dirty="0"/>
              <a:t>厳密</a:t>
            </a:r>
            <a:r>
              <a:rPr kumimoji="1" lang="en-US" altLang="ja-JP" dirty="0"/>
              <a:t>)</a:t>
            </a:r>
            <a:endParaRPr kumimoji="1" lang="ja-JP" altLang="en-US" dirty="0"/>
          </a:p>
        </p:txBody>
      </p:sp>
      <p:cxnSp>
        <p:nvCxnSpPr>
          <p:cNvPr id="9" name="直線矢印コネクタ 8">
            <a:extLst>
              <a:ext uri="{FF2B5EF4-FFF2-40B4-BE49-F238E27FC236}">
                <a16:creationId xmlns:a16="http://schemas.microsoft.com/office/drawing/2014/main" id="{CBDE0F48-508B-4CCB-8C3A-9A4EED0A0704}"/>
              </a:ext>
            </a:extLst>
          </p:cNvPr>
          <p:cNvCxnSpPr>
            <a:cxnSpLocks/>
            <a:stCxn id="7" idx="0"/>
          </p:cNvCxnSpPr>
          <p:nvPr/>
        </p:nvCxnSpPr>
        <p:spPr>
          <a:xfrm flipV="1">
            <a:off x="2621544" y="5085184"/>
            <a:ext cx="582304"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F99F063E-D824-4768-8955-D7E5228C985F}"/>
              </a:ext>
            </a:extLst>
          </p:cNvPr>
          <p:cNvSpPr txBox="1"/>
          <p:nvPr/>
        </p:nvSpPr>
        <p:spPr>
          <a:xfrm>
            <a:off x="4716016" y="5589240"/>
            <a:ext cx="4108817" cy="646331"/>
          </a:xfrm>
          <a:prstGeom prst="rect">
            <a:avLst/>
          </a:prstGeom>
          <a:noFill/>
        </p:spPr>
        <p:txBody>
          <a:bodyPr wrap="none" rtlCol="0">
            <a:spAutoFit/>
          </a:bodyPr>
          <a:lstStyle/>
          <a:p>
            <a:r>
              <a:rPr lang="ja-JP" altLang="en-US" dirty="0"/>
              <a:t>ランダムに生成した状態についての和</a:t>
            </a:r>
            <a:endParaRPr lang="en-US" altLang="ja-JP" dirty="0"/>
          </a:p>
          <a:p>
            <a:r>
              <a:rPr kumimoji="1" lang="en-US" altLang="ja-JP" dirty="0"/>
              <a:t>(</a:t>
            </a:r>
            <a:r>
              <a:rPr kumimoji="1" lang="ja-JP" altLang="en-US" dirty="0"/>
              <a:t>サンプリング</a:t>
            </a:r>
            <a:r>
              <a:rPr kumimoji="1" lang="en-US" altLang="ja-JP" dirty="0"/>
              <a:t>)</a:t>
            </a:r>
            <a:endParaRPr kumimoji="1" lang="ja-JP" altLang="en-US" dirty="0"/>
          </a:p>
        </p:txBody>
      </p:sp>
      <p:cxnSp>
        <p:nvCxnSpPr>
          <p:cNvPr id="12" name="直線矢印コネクタ 11">
            <a:extLst>
              <a:ext uri="{FF2B5EF4-FFF2-40B4-BE49-F238E27FC236}">
                <a16:creationId xmlns:a16="http://schemas.microsoft.com/office/drawing/2014/main" id="{10582924-570B-4D43-989D-18CEC341D5D1}"/>
              </a:ext>
            </a:extLst>
          </p:cNvPr>
          <p:cNvCxnSpPr>
            <a:cxnSpLocks/>
          </p:cNvCxnSpPr>
          <p:nvPr/>
        </p:nvCxnSpPr>
        <p:spPr>
          <a:xfrm flipH="1" flipV="1">
            <a:off x="5364088" y="5013176"/>
            <a:ext cx="72008"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88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295CE7-AB4A-4EB7-A823-1E5C3C0D185A}"/>
              </a:ext>
            </a:extLst>
          </p:cNvPr>
          <p:cNvSpPr>
            <a:spLocks noGrp="1"/>
          </p:cNvSpPr>
          <p:nvPr>
            <p:ph type="body" sz="quarter" idx="10"/>
          </p:nvPr>
        </p:nvSpPr>
        <p:spPr/>
        <p:txBody>
          <a:bodyPr/>
          <a:lstStyle/>
          <a:p>
            <a:r>
              <a:rPr lang="ja-JP" altLang="en-US" dirty="0"/>
              <a:t>単純サンプリング</a:t>
            </a:r>
            <a:endParaRPr kumimoji="1" lang="ja-JP" altLang="en-US" dirty="0"/>
          </a:p>
        </p:txBody>
      </p:sp>
      <p:pic>
        <p:nvPicPr>
          <p:cNvPr id="4" name="図 3">
            <a:extLst>
              <a:ext uri="{FF2B5EF4-FFF2-40B4-BE49-F238E27FC236}">
                <a16:creationId xmlns:a16="http://schemas.microsoft.com/office/drawing/2014/main" id="{C5B8FBA4-52E3-4A26-8739-FCAB66C81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72816"/>
            <a:ext cx="6096000" cy="457200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EAB0A78-0141-44F9-BE85-9792C4E1DFF3}"/>
                  </a:ext>
                </a:extLst>
              </p:cNvPr>
              <p:cNvSpPr txBox="1"/>
              <p:nvPr/>
            </p:nvSpPr>
            <p:spPr>
              <a:xfrm>
                <a:off x="4283968" y="6021288"/>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6EAB0A78-0141-44F9-BE85-9792C4E1DFF3}"/>
                  </a:ext>
                </a:extLst>
              </p:cNvPr>
              <p:cNvSpPr txBox="1">
                <a:spLocks noRot="1" noChangeAspect="1" noMove="1" noResize="1" noEditPoints="1" noAdjustHandles="1" noChangeArrowheads="1" noChangeShapeType="1" noTextEdit="1"/>
              </p:cNvSpPr>
              <p:nvPr/>
            </p:nvSpPr>
            <p:spPr>
              <a:xfrm>
                <a:off x="4283968" y="6021288"/>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9A4D52-7D72-4525-9A52-7807252A7401}"/>
                  </a:ext>
                </a:extLst>
              </p:cNvPr>
              <p:cNvSpPr txBox="1"/>
              <p:nvPr/>
            </p:nvSpPr>
            <p:spPr>
              <a:xfrm>
                <a:off x="683568" y="3573016"/>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9F9A4D52-7D72-4525-9A52-7807252A7401}"/>
                  </a:ext>
                </a:extLst>
              </p:cNvPr>
              <p:cNvSpPr txBox="1">
                <a:spLocks noRot="1" noChangeAspect="1" noMove="1" noResize="1" noEditPoints="1" noAdjustHandles="1" noChangeArrowheads="1" noChangeShapeType="1" noTextEdit="1"/>
              </p:cNvSpPr>
              <p:nvPr/>
            </p:nvSpPr>
            <p:spPr>
              <a:xfrm>
                <a:off x="683568" y="3573016"/>
                <a:ext cx="809709" cy="492443"/>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38BE3CB-A1CA-4539-994B-E33ECAE549EB}"/>
              </a:ext>
            </a:extLst>
          </p:cNvPr>
          <p:cNvSpPr txBox="1"/>
          <p:nvPr/>
        </p:nvSpPr>
        <p:spPr>
          <a:xfrm>
            <a:off x="2254677" y="3429000"/>
            <a:ext cx="877163" cy="369332"/>
          </a:xfrm>
          <a:prstGeom prst="rect">
            <a:avLst/>
          </a:prstGeom>
          <a:noFill/>
        </p:spPr>
        <p:txBody>
          <a:bodyPr wrap="none" rtlCol="0">
            <a:spAutoFit/>
          </a:bodyPr>
          <a:lstStyle/>
          <a:p>
            <a:r>
              <a:rPr lang="ja-JP" altLang="en-US" dirty="0"/>
              <a:t>厳密解</a:t>
            </a:r>
            <a:endParaRPr kumimoji="1" lang="ja-JP" altLang="en-US" dirty="0"/>
          </a:p>
        </p:txBody>
      </p:sp>
      <p:cxnSp>
        <p:nvCxnSpPr>
          <p:cNvPr id="9" name="直線矢印コネクタ 8">
            <a:extLst>
              <a:ext uri="{FF2B5EF4-FFF2-40B4-BE49-F238E27FC236}">
                <a16:creationId xmlns:a16="http://schemas.microsoft.com/office/drawing/2014/main" id="{7F6C0989-F389-45A1-B0DE-056CB95C1A25}"/>
              </a:ext>
            </a:extLst>
          </p:cNvPr>
          <p:cNvCxnSpPr/>
          <p:nvPr/>
        </p:nvCxnSpPr>
        <p:spPr>
          <a:xfrm flipV="1">
            <a:off x="2699792" y="3068960"/>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C959C666-A1BC-447A-ABA2-02DB90D1D25C}"/>
              </a:ext>
            </a:extLst>
          </p:cNvPr>
          <p:cNvSpPr/>
          <p:nvPr/>
        </p:nvSpPr>
        <p:spPr>
          <a:xfrm>
            <a:off x="4355976" y="4365104"/>
            <a:ext cx="2664296" cy="8640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5842B95-DD68-4831-9B9F-8A9AEBB7178A}"/>
              </a:ext>
            </a:extLst>
          </p:cNvPr>
          <p:cNvSpPr txBox="1"/>
          <p:nvPr/>
        </p:nvSpPr>
        <p:spPr>
          <a:xfrm>
            <a:off x="4614098" y="3933056"/>
            <a:ext cx="2262158" cy="369332"/>
          </a:xfrm>
          <a:prstGeom prst="rect">
            <a:avLst/>
          </a:prstGeom>
          <a:noFill/>
        </p:spPr>
        <p:txBody>
          <a:bodyPr wrap="none" rtlCol="0">
            <a:spAutoFit/>
          </a:bodyPr>
          <a:lstStyle/>
          <a:p>
            <a:r>
              <a:rPr kumimoji="1" lang="ja-JP" altLang="en-US"/>
              <a:t>低温で値がおかしい</a:t>
            </a:r>
          </a:p>
        </p:txBody>
      </p:sp>
      <p:sp>
        <p:nvSpPr>
          <p:cNvPr id="14" name="テキスト ボックス 13">
            <a:extLst>
              <a:ext uri="{FF2B5EF4-FFF2-40B4-BE49-F238E27FC236}">
                <a16:creationId xmlns:a16="http://schemas.microsoft.com/office/drawing/2014/main" id="{A21D14C2-CF35-4193-B957-A7931F162529}"/>
              </a:ext>
            </a:extLst>
          </p:cNvPr>
          <p:cNvSpPr txBox="1"/>
          <p:nvPr/>
        </p:nvSpPr>
        <p:spPr>
          <a:xfrm>
            <a:off x="3347864" y="2132856"/>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15" name="テキスト ボックス 14">
            <a:extLst>
              <a:ext uri="{FF2B5EF4-FFF2-40B4-BE49-F238E27FC236}">
                <a16:creationId xmlns:a16="http://schemas.microsoft.com/office/drawing/2014/main" id="{F3AA0C72-ECEF-45BD-9C1E-92E7A1066404}"/>
              </a:ext>
            </a:extLst>
          </p:cNvPr>
          <p:cNvSpPr txBox="1"/>
          <p:nvPr/>
        </p:nvSpPr>
        <p:spPr>
          <a:xfrm>
            <a:off x="395536" y="908720"/>
            <a:ext cx="6540573" cy="707886"/>
          </a:xfrm>
          <a:prstGeom prst="rect">
            <a:avLst/>
          </a:prstGeom>
          <a:noFill/>
        </p:spPr>
        <p:txBody>
          <a:bodyPr wrap="none" rtlCol="0">
            <a:spAutoFit/>
          </a:bodyPr>
          <a:lstStyle/>
          <a:p>
            <a:r>
              <a:rPr kumimoji="1" lang="ja-JP" altLang="en-US" sz="2000" dirty="0"/>
              <a:t>単純サンプリングの数値計算例</a:t>
            </a:r>
            <a:endParaRPr kumimoji="1" lang="en-US" altLang="ja-JP" sz="2000" dirty="0"/>
          </a:p>
          <a:p>
            <a:r>
              <a:rPr kumimoji="1" lang="ja-JP" altLang="en-US" sz="2000" dirty="0"/>
              <a:t>各温度で状態を</a:t>
            </a:r>
            <a:r>
              <a:rPr kumimoji="1" lang="en-US" altLang="ja-JP" sz="2000" dirty="0"/>
              <a:t>50</a:t>
            </a:r>
            <a:r>
              <a:rPr kumimoji="1" lang="ja-JP" altLang="en-US" sz="2000" dirty="0"/>
              <a:t>回生成する手続きを</a:t>
            </a:r>
            <a:r>
              <a:rPr kumimoji="1" lang="en-US" altLang="ja-JP" sz="2000" dirty="0"/>
              <a:t>100</a:t>
            </a:r>
            <a:r>
              <a:rPr kumimoji="1" lang="ja-JP" altLang="en-US" sz="2000" dirty="0"/>
              <a:t>サンプル平均</a:t>
            </a:r>
          </a:p>
        </p:txBody>
      </p:sp>
    </p:spTree>
    <p:extLst>
      <p:ext uri="{BB962C8B-B14F-4D97-AF65-F5344CB8AC3E}">
        <p14:creationId xmlns:p14="http://schemas.microsoft.com/office/powerpoint/2010/main" val="3656711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27C8FC-7C2B-4CEB-B110-607F36694722}"/>
              </a:ext>
            </a:extLst>
          </p:cNvPr>
          <p:cNvSpPr>
            <a:spLocks noGrp="1"/>
          </p:cNvSpPr>
          <p:nvPr>
            <p:ph type="body" sz="quarter" idx="10"/>
          </p:nvPr>
        </p:nvSpPr>
        <p:spPr/>
        <p:txBody>
          <a:bodyPr/>
          <a:lstStyle/>
          <a:p>
            <a:r>
              <a:rPr lang="ja-JP" altLang="en-US" dirty="0"/>
              <a:t>単純サンプリング</a:t>
            </a:r>
            <a:endParaRPr kumimoji="1" lang="ja-JP" altLang="en-US" dirty="0"/>
          </a:p>
        </p:txBody>
      </p:sp>
      <p:sp>
        <p:nvSpPr>
          <p:cNvPr id="3" name="テキスト ボックス 2">
            <a:extLst>
              <a:ext uri="{FF2B5EF4-FFF2-40B4-BE49-F238E27FC236}">
                <a16:creationId xmlns:a16="http://schemas.microsoft.com/office/drawing/2014/main" id="{39529F69-BC4E-432E-A886-104F1E0CB94F}"/>
              </a:ext>
            </a:extLst>
          </p:cNvPr>
          <p:cNvSpPr txBox="1"/>
          <p:nvPr/>
        </p:nvSpPr>
        <p:spPr>
          <a:xfrm>
            <a:off x="251520" y="980728"/>
            <a:ext cx="2339102" cy="523220"/>
          </a:xfrm>
          <a:prstGeom prst="rect">
            <a:avLst/>
          </a:prstGeom>
          <a:noFill/>
        </p:spPr>
        <p:txBody>
          <a:bodyPr wrap="none" rtlCol="0">
            <a:spAutoFit/>
          </a:bodyPr>
          <a:lstStyle/>
          <a:p>
            <a:r>
              <a:rPr lang="ja-JP" altLang="en-US" sz="2800" dirty="0">
                <a:solidFill>
                  <a:srgbClr val="011893"/>
                </a:solidFill>
              </a:rPr>
              <a:t>何が起きた？</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463E20FA-D05F-48D0-BF5A-29837A951643}"/>
              </a:ext>
            </a:extLst>
          </p:cNvPr>
          <p:cNvSpPr txBox="1"/>
          <p:nvPr/>
        </p:nvSpPr>
        <p:spPr>
          <a:xfrm>
            <a:off x="251520" y="3429000"/>
            <a:ext cx="8568952" cy="230832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状態をランダムに生成すると、エネルギーが低い状態が選ばれる確率が極めて低くなる</a:t>
            </a:r>
            <a:endParaRPr kumimoji="1" lang="en-US" altLang="ja-JP" sz="2400" dirty="0"/>
          </a:p>
          <a:p>
            <a:pPr marL="342900" indent="-342900">
              <a:buFont typeface="Arial" panose="020B0604020202020204" pitchFamily="34" charset="0"/>
              <a:buChar char="•"/>
            </a:pPr>
            <a:r>
              <a:rPr kumimoji="1" lang="ja-JP" altLang="en-US" sz="2400" dirty="0"/>
              <a:t>温度が低い場合、ほとんどの寄与はエネルギーが低い状態からくる</a:t>
            </a:r>
            <a:endParaRPr kumimoji="1" lang="en-US" altLang="ja-JP" sz="2400" dirty="0"/>
          </a:p>
          <a:p>
            <a:pPr marL="342900" indent="-342900">
              <a:buFont typeface="Arial" panose="020B0604020202020204" pitchFamily="34" charset="0"/>
              <a:buChar char="•"/>
            </a:pPr>
            <a:r>
              <a:rPr lang="ja-JP" altLang="en-US" sz="2400" dirty="0">
                <a:solidFill>
                  <a:srgbClr val="FF0000"/>
                </a:solidFill>
              </a:rPr>
              <a:t>極めて低確率で出現する状態が、極めて大きな重みを持つ</a:t>
            </a:r>
            <a:endParaRPr lang="en-US" altLang="ja-JP" sz="2400" dirty="0">
              <a:solidFill>
                <a:srgbClr val="FF0000"/>
              </a:solidFill>
            </a:endParaRPr>
          </a:p>
          <a:p>
            <a:r>
              <a:rPr lang="ja-JP" altLang="en-US" sz="2400" dirty="0"/>
              <a:t>     → 収束に非常に多数の試行数が必要となる</a:t>
            </a:r>
            <a:endParaRPr lang="en-US" altLang="ja-JP" sz="2400" dirty="0"/>
          </a:p>
        </p:txBody>
      </p:sp>
      <p:grpSp>
        <p:nvGrpSpPr>
          <p:cNvPr id="9" name="グループ化 8">
            <a:extLst>
              <a:ext uri="{FF2B5EF4-FFF2-40B4-BE49-F238E27FC236}">
                <a16:creationId xmlns:a16="http://schemas.microsoft.com/office/drawing/2014/main" id="{FF95BFFC-52B4-424E-851E-8E1F987C968C}"/>
              </a:ext>
            </a:extLst>
          </p:cNvPr>
          <p:cNvGrpSpPr/>
          <p:nvPr/>
        </p:nvGrpSpPr>
        <p:grpSpPr>
          <a:xfrm>
            <a:off x="611560" y="2060848"/>
            <a:ext cx="1805343" cy="936104"/>
            <a:chOff x="323528" y="1628800"/>
            <a:chExt cx="3888432" cy="2016224"/>
          </a:xfrm>
        </p:grpSpPr>
        <p:grpSp>
          <p:nvGrpSpPr>
            <p:cNvPr id="10" name="グループ化 9">
              <a:extLst>
                <a:ext uri="{FF2B5EF4-FFF2-40B4-BE49-F238E27FC236}">
                  <a16:creationId xmlns:a16="http://schemas.microsoft.com/office/drawing/2014/main" id="{07082EDB-20AB-440C-AF3C-EB7E7B5E2A10}"/>
                </a:ext>
              </a:extLst>
            </p:cNvPr>
            <p:cNvGrpSpPr/>
            <p:nvPr/>
          </p:nvGrpSpPr>
          <p:grpSpPr>
            <a:xfrm>
              <a:off x="467544" y="1916832"/>
              <a:ext cx="1512168" cy="1512168"/>
              <a:chOff x="971600" y="1628800"/>
              <a:chExt cx="2160240" cy="2160240"/>
            </a:xfrm>
          </p:grpSpPr>
          <p:cxnSp>
            <p:nvCxnSpPr>
              <p:cNvPr id="23" name="直線コネクタ 22">
                <a:extLst>
                  <a:ext uri="{FF2B5EF4-FFF2-40B4-BE49-F238E27FC236}">
                    <a16:creationId xmlns:a16="http://schemas.microsoft.com/office/drawing/2014/main" id="{E7326E56-72D4-492B-91B4-7AD9673CBBC2}"/>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24EF217-8A7D-42C4-B536-5B5EC02AFCD3}"/>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A4298D8-E0E8-4BB8-B3C4-AC5A27EE8D1F}"/>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4206FD-641F-4D94-9F46-3B591D3FDADF}"/>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A1B2D31-CC7E-4FD8-B632-92BBBD551D46}"/>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25484E-0815-4017-A06F-91EBF632754E}"/>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C6ED9F1-0EB4-4E37-A441-2179C23734D1}"/>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82E63BE-35AF-42C3-95C1-BA56D0D97EE6}"/>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FB08679-DA7C-4F8F-9CEF-4A56AC7AC62E}"/>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5234CFC-CA16-4B17-9427-C6FEA5BA3513}"/>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522707B2-8C53-452C-AA80-65992B30D60D}"/>
                </a:ext>
              </a:extLst>
            </p:cNvPr>
            <p:cNvGrpSpPr/>
            <p:nvPr/>
          </p:nvGrpSpPr>
          <p:grpSpPr>
            <a:xfrm>
              <a:off x="2411760" y="1916832"/>
              <a:ext cx="1512168" cy="1512168"/>
              <a:chOff x="971600" y="4293096"/>
              <a:chExt cx="2160240" cy="2160240"/>
            </a:xfrm>
          </p:grpSpPr>
          <p:cxnSp>
            <p:nvCxnSpPr>
              <p:cNvPr id="13" name="直線コネクタ 12">
                <a:extLst>
                  <a:ext uri="{FF2B5EF4-FFF2-40B4-BE49-F238E27FC236}">
                    <a16:creationId xmlns:a16="http://schemas.microsoft.com/office/drawing/2014/main" id="{D11F01F3-E718-4399-AED2-BE7B04042273}"/>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71D7D02-67D4-44A8-B586-FD91844E71C5}"/>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BF54540-A217-4142-839E-AF88DF8BF247}"/>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79C09E7-87ED-40DD-8228-F93679D05134}"/>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CB10C94-1253-4A87-9D88-A6AA1D8A2F40}"/>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145F825-8610-4BB5-9977-C9E125E353A5}"/>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34CBDA9-BB67-4A81-AFED-93980A6B0D81}"/>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80EE7EC-20CF-4E05-B8AC-DDB8E439F764}"/>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D71B616B-525B-4D4F-BB0C-3529FCD3DDF4}"/>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C47C594-60FB-40DE-9CDC-1F8638E8D7C9}"/>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四角形: 角を丸くする 11">
              <a:extLst>
                <a:ext uri="{FF2B5EF4-FFF2-40B4-BE49-F238E27FC236}">
                  <a16:creationId xmlns:a16="http://schemas.microsoft.com/office/drawing/2014/main" id="{DD2AAF13-8629-411B-BB3A-6D7FCE55951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C0FB4B85-A0EA-486F-9F37-5534F646622C}"/>
              </a:ext>
            </a:extLst>
          </p:cNvPr>
          <p:cNvGrpSpPr/>
          <p:nvPr/>
        </p:nvGrpSpPr>
        <p:grpSpPr>
          <a:xfrm>
            <a:off x="4860032" y="1988840"/>
            <a:ext cx="1805343" cy="936104"/>
            <a:chOff x="4716016" y="1628800"/>
            <a:chExt cx="3888432" cy="2016224"/>
          </a:xfrm>
        </p:grpSpPr>
        <p:grpSp>
          <p:nvGrpSpPr>
            <p:cNvPr id="34" name="グループ化 33">
              <a:extLst>
                <a:ext uri="{FF2B5EF4-FFF2-40B4-BE49-F238E27FC236}">
                  <a16:creationId xmlns:a16="http://schemas.microsoft.com/office/drawing/2014/main" id="{451ECB91-70CC-41E4-99BB-1979D283085D}"/>
                </a:ext>
              </a:extLst>
            </p:cNvPr>
            <p:cNvGrpSpPr/>
            <p:nvPr/>
          </p:nvGrpSpPr>
          <p:grpSpPr>
            <a:xfrm>
              <a:off x="4932040" y="1916832"/>
              <a:ext cx="3528392" cy="1584176"/>
              <a:chOff x="4932040" y="1916832"/>
              <a:chExt cx="3528392" cy="1584176"/>
            </a:xfrm>
          </p:grpSpPr>
          <p:grpSp>
            <p:nvGrpSpPr>
              <p:cNvPr id="36" name="グループ化 35">
                <a:extLst>
                  <a:ext uri="{FF2B5EF4-FFF2-40B4-BE49-F238E27FC236}">
                    <a16:creationId xmlns:a16="http://schemas.microsoft.com/office/drawing/2014/main" id="{7048B125-C7EA-4082-A194-7FC0AE9FD420}"/>
                  </a:ext>
                </a:extLst>
              </p:cNvPr>
              <p:cNvGrpSpPr/>
              <p:nvPr/>
            </p:nvGrpSpPr>
            <p:grpSpPr>
              <a:xfrm>
                <a:off x="4932040" y="1988840"/>
                <a:ext cx="1512168" cy="1512168"/>
                <a:chOff x="5292080" y="1628800"/>
                <a:chExt cx="2160240" cy="2160240"/>
              </a:xfrm>
            </p:grpSpPr>
            <p:cxnSp>
              <p:nvCxnSpPr>
                <p:cNvPr id="48" name="直線コネクタ 47">
                  <a:extLst>
                    <a:ext uri="{FF2B5EF4-FFF2-40B4-BE49-F238E27FC236}">
                      <a16:creationId xmlns:a16="http://schemas.microsoft.com/office/drawing/2014/main" id="{7EF75A6C-7849-4C7E-AF0A-1BFA91B4DC32}"/>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1266940E-7151-4F73-A643-B954047767FD}"/>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C67F8955-566A-492C-8D83-42948BFE58C4}"/>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26DD428-376E-4051-A167-F08E072DD615}"/>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65E8626-30E0-4707-AF2E-330242A2F194}"/>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A45D063-4165-4D74-995D-D541C542C8F8}"/>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BC147253-0B27-4A37-BB9D-89E4DD1E1DE7}"/>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497C5AB-603A-474D-80DD-DE058955579F}"/>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77D6E05E-FFB5-471E-B86A-984C23FCAC2E}"/>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75601B6C-A84E-4317-A4D9-C6BB67130D1F}"/>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79A9560C-0C0B-423D-9A92-ED021593920F}"/>
                  </a:ext>
                </a:extLst>
              </p:cNvPr>
              <p:cNvGrpSpPr/>
              <p:nvPr/>
            </p:nvGrpSpPr>
            <p:grpSpPr>
              <a:xfrm>
                <a:off x="6948264" y="1916832"/>
                <a:ext cx="1512168" cy="1512168"/>
                <a:chOff x="5292080" y="4365104"/>
                <a:chExt cx="2160240" cy="2160240"/>
              </a:xfrm>
            </p:grpSpPr>
            <p:cxnSp>
              <p:nvCxnSpPr>
                <p:cNvPr id="38" name="直線コネクタ 37">
                  <a:extLst>
                    <a:ext uri="{FF2B5EF4-FFF2-40B4-BE49-F238E27FC236}">
                      <a16:creationId xmlns:a16="http://schemas.microsoft.com/office/drawing/2014/main" id="{E580C6CD-DD41-468E-A569-1881F81A3E1E}"/>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694386C-B2A8-4043-99BD-56C31FDD1728}"/>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D36F439-165F-4D5B-B320-2A628FFFA658}"/>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0F39BBD-223C-481B-A975-5A9C5FBB1AE2}"/>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E62EBD0-98E7-47E9-B194-384FB24731C8}"/>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DDEA455-5989-4050-BD52-CBE82DC92C4E}"/>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1D70BA49-B32D-4B81-A54B-5AFF98CD600B}"/>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C57BE07-EE98-4FA2-A3FD-38F63344BF50}"/>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6CA7A157-A882-4B57-802A-911B7D394043}"/>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48DC062-03ED-44DB-B5EF-4623BB7460CF}"/>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四角形: 角を丸くする 34">
              <a:extLst>
                <a:ext uri="{FF2B5EF4-FFF2-40B4-BE49-F238E27FC236}">
                  <a16:creationId xmlns:a16="http://schemas.microsoft.com/office/drawing/2014/main" id="{841C4865-F493-47E8-BFD1-939589B06823}"/>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テキスト ボックス 57">
            <a:extLst>
              <a:ext uri="{FF2B5EF4-FFF2-40B4-BE49-F238E27FC236}">
                <a16:creationId xmlns:a16="http://schemas.microsoft.com/office/drawing/2014/main" id="{2BDDE7F5-9786-4646-9CBC-701D88DBF62E}"/>
              </a:ext>
            </a:extLst>
          </p:cNvPr>
          <p:cNvSpPr txBox="1"/>
          <p:nvPr/>
        </p:nvSpPr>
        <p:spPr>
          <a:xfrm>
            <a:off x="2483768" y="2204864"/>
            <a:ext cx="2031325" cy="646331"/>
          </a:xfrm>
          <a:prstGeom prst="rect">
            <a:avLst/>
          </a:prstGeom>
          <a:noFill/>
        </p:spPr>
        <p:txBody>
          <a:bodyPr wrap="none" rtlCol="0">
            <a:spAutoFit/>
          </a:bodyPr>
          <a:lstStyle/>
          <a:p>
            <a:r>
              <a:rPr kumimoji="1" lang="ja-JP" altLang="en-US" dirty="0"/>
              <a:t>状態数が少ないが</a:t>
            </a:r>
            <a:endParaRPr kumimoji="1" lang="en-US" altLang="ja-JP" dirty="0"/>
          </a:p>
          <a:p>
            <a:r>
              <a:rPr lang="ja-JP" altLang="en-US" dirty="0"/>
              <a:t>重みが大きい</a:t>
            </a:r>
            <a:endParaRPr kumimoji="1" lang="ja-JP" altLang="en-US" dirty="0"/>
          </a:p>
        </p:txBody>
      </p:sp>
      <p:sp>
        <p:nvSpPr>
          <p:cNvPr id="59" name="テキスト ボックス 58">
            <a:extLst>
              <a:ext uri="{FF2B5EF4-FFF2-40B4-BE49-F238E27FC236}">
                <a16:creationId xmlns:a16="http://schemas.microsoft.com/office/drawing/2014/main" id="{38949E23-D27C-402C-8104-77E439929359}"/>
              </a:ext>
            </a:extLst>
          </p:cNvPr>
          <p:cNvSpPr txBox="1"/>
          <p:nvPr/>
        </p:nvSpPr>
        <p:spPr>
          <a:xfrm>
            <a:off x="6948264" y="2132856"/>
            <a:ext cx="1800493" cy="646331"/>
          </a:xfrm>
          <a:prstGeom prst="rect">
            <a:avLst/>
          </a:prstGeom>
          <a:noFill/>
        </p:spPr>
        <p:txBody>
          <a:bodyPr wrap="none" rtlCol="0">
            <a:spAutoFit/>
          </a:bodyPr>
          <a:lstStyle/>
          <a:p>
            <a:r>
              <a:rPr kumimoji="1" lang="ja-JP" altLang="en-US" dirty="0"/>
              <a:t>状態数が多いが</a:t>
            </a:r>
            <a:endParaRPr kumimoji="1" lang="en-US" altLang="ja-JP" dirty="0"/>
          </a:p>
          <a:p>
            <a:r>
              <a:rPr lang="ja-JP" altLang="en-US" dirty="0"/>
              <a:t>重みが小さい</a:t>
            </a:r>
            <a:endParaRPr kumimoji="1" lang="ja-JP" altLang="en-US" dirty="0"/>
          </a:p>
        </p:txBody>
      </p:sp>
      <p:sp>
        <p:nvSpPr>
          <p:cNvPr id="60" name="テキスト ボックス 59">
            <a:extLst>
              <a:ext uri="{FF2B5EF4-FFF2-40B4-BE49-F238E27FC236}">
                <a16:creationId xmlns:a16="http://schemas.microsoft.com/office/drawing/2014/main" id="{72DD068E-2B51-40FF-B62E-7E8BD5BC3D1F}"/>
              </a:ext>
            </a:extLst>
          </p:cNvPr>
          <p:cNvSpPr txBox="1"/>
          <p:nvPr/>
        </p:nvSpPr>
        <p:spPr>
          <a:xfrm>
            <a:off x="2123728" y="1556792"/>
            <a:ext cx="697627" cy="400110"/>
          </a:xfrm>
          <a:prstGeom prst="rect">
            <a:avLst/>
          </a:prstGeom>
          <a:noFill/>
        </p:spPr>
        <p:txBody>
          <a:bodyPr wrap="none" rtlCol="0">
            <a:spAutoFit/>
          </a:bodyPr>
          <a:lstStyle/>
          <a:p>
            <a:r>
              <a:rPr lang="ja-JP" altLang="en-US" sz="2000" dirty="0"/>
              <a:t>液相</a:t>
            </a:r>
            <a:endParaRPr kumimoji="1" lang="ja-JP" altLang="en-US" sz="2000" dirty="0"/>
          </a:p>
        </p:txBody>
      </p:sp>
      <p:sp>
        <p:nvSpPr>
          <p:cNvPr id="61" name="テキスト ボックス 60">
            <a:extLst>
              <a:ext uri="{FF2B5EF4-FFF2-40B4-BE49-F238E27FC236}">
                <a16:creationId xmlns:a16="http://schemas.microsoft.com/office/drawing/2014/main" id="{4F2D71D7-7E31-4FAA-A2E2-25E61E638A87}"/>
              </a:ext>
            </a:extLst>
          </p:cNvPr>
          <p:cNvSpPr txBox="1"/>
          <p:nvPr/>
        </p:nvSpPr>
        <p:spPr>
          <a:xfrm>
            <a:off x="5292080" y="1484784"/>
            <a:ext cx="697627" cy="400110"/>
          </a:xfrm>
          <a:prstGeom prst="rect">
            <a:avLst/>
          </a:prstGeom>
          <a:noFill/>
        </p:spPr>
        <p:txBody>
          <a:bodyPr wrap="none" rtlCol="0">
            <a:spAutoFit/>
          </a:bodyPr>
          <a:lstStyle/>
          <a:p>
            <a:r>
              <a:rPr lang="ja-JP" altLang="en-US" sz="2000" dirty="0"/>
              <a:t>気相</a:t>
            </a:r>
            <a:endParaRPr kumimoji="1" lang="ja-JP" altLang="en-US" sz="2000" dirty="0"/>
          </a:p>
        </p:txBody>
      </p:sp>
      <p:sp>
        <p:nvSpPr>
          <p:cNvPr id="5" name="テキスト ボックス 4">
            <a:extLst>
              <a:ext uri="{FF2B5EF4-FFF2-40B4-BE49-F238E27FC236}">
                <a16:creationId xmlns:a16="http://schemas.microsoft.com/office/drawing/2014/main" id="{C8DE432B-AA37-404A-BBB5-132CF8B20F64}"/>
              </a:ext>
            </a:extLst>
          </p:cNvPr>
          <p:cNvSpPr txBox="1"/>
          <p:nvPr/>
        </p:nvSpPr>
        <p:spPr>
          <a:xfrm>
            <a:off x="5796136" y="6237312"/>
            <a:ext cx="2262158" cy="369332"/>
          </a:xfrm>
          <a:prstGeom prst="rect">
            <a:avLst/>
          </a:prstGeom>
          <a:noFill/>
        </p:spPr>
        <p:txBody>
          <a:bodyPr wrap="none" rtlCol="0">
            <a:spAutoFit/>
          </a:bodyPr>
          <a:lstStyle/>
          <a:p>
            <a:r>
              <a:rPr kumimoji="1" lang="ja-JP" altLang="en-US" dirty="0"/>
              <a:t>例：</a:t>
            </a:r>
            <a:r>
              <a:rPr lang="ja-JP" altLang="en-US" dirty="0"/>
              <a:t>宝くじの期待値</a:t>
            </a:r>
            <a:endParaRPr kumimoji="1" lang="ja-JP" altLang="en-US" dirty="0"/>
          </a:p>
        </p:txBody>
      </p:sp>
    </p:spTree>
    <p:extLst>
      <p:ext uri="{BB962C8B-B14F-4D97-AF65-F5344CB8AC3E}">
        <p14:creationId xmlns:p14="http://schemas.microsoft.com/office/powerpoint/2010/main" val="2690344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D83707-6A2C-4D7B-9D1F-7A0AA6406CF5}"/>
              </a:ext>
            </a:extLst>
          </p:cNvPr>
          <p:cNvSpPr>
            <a:spLocks noGrp="1"/>
          </p:cNvSpPr>
          <p:nvPr>
            <p:ph type="body" sz="quarter" idx="10"/>
          </p:nvPr>
        </p:nvSpPr>
        <p:spPr/>
        <p:txBody>
          <a:bodyPr/>
          <a:lstStyle/>
          <a:p>
            <a:r>
              <a:rPr kumimoji="1" lang="ja-JP" altLang="en-US" dirty="0"/>
              <a:t>マルコフ連鎖モンテカルロ法</a:t>
            </a:r>
          </a:p>
        </p:txBody>
      </p:sp>
      <p:sp>
        <p:nvSpPr>
          <p:cNvPr id="3" name="テキスト ボックス 2">
            <a:extLst>
              <a:ext uri="{FF2B5EF4-FFF2-40B4-BE49-F238E27FC236}">
                <a16:creationId xmlns:a16="http://schemas.microsoft.com/office/drawing/2014/main" id="{992C1DCE-AD1F-41B0-809E-5865A5B79D1F}"/>
              </a:ext>
            </a:extLst>
          </p:cNvPr>
          <p:cNvSpPr txBox="1"/>
          <p:nvPr/>
        </p:nvSpPr>
        <p:spPr>
          <a:xfrm>
            <a:off x="395536" y="1052736"/>
            <a:ext cx="7879080" cy="707886"/>
          </a:xfrm>
          <a:prstGeom prst="rect">
            <a:avLst/>
          </a:prstGeom>
          <a:noFill/>
        </p:spPr>
        <p:txBody>
          <a:bodyPr wrap="none" rtlCol="0">
            <a:spAutoFit/>
          </a:bodyPr>
          <a:lstStyle/>
          <a:p>
            <a:r>
              <a:rPr lang="ja-JP" altLang="en-US" sz="2000" dirty="0"/>
              <a:t>単純サンプリングは、重みを無視して状態を生成していたのが問題</a:t>
            </a:r>
            <a:endParaRPr lang="en-US" altLang="ja-JP" sz="2000" dirty="0"/>
          </a:p>
          <a:p>
            <a:r>
              <a:rPr kumimoji="1" lang="ja-JP" altLang="en-US" sz="2000" dirty="0"/>
              <a:t>→重みに比例して状態を生成したい</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8D5047A-E6DA-442D-AC9A-FA417F551961}"/>
                  </a:ext>
                </a:extLst>
              </p:cNvPr>
              <p:cNvSpPr txBox="1"/>
              <p:nvPr/>
            </p:nvSpPr>
            <p:spPr>
              <a:xfrm>
                <a:off x="395536" y="1916832"/>
                <a:ext cx="5667577" cy="400110"/>
              </a:xfrm>
              <a:prstGeom prst="rect">
                <a:avLst/>
              </a:prstGeom>
              <a:noFill/>
            </p:spPr>
            <p:txBody>
              <a:bodyPr wrap="none" rtlCol="0">
                <a:spAutoFit/>
              </a:bodyPr>
              <a:lstStyle/>
              <a:p>
                <a:r>
                  <a:rPr kumimoji="1" lang="ja-JP" altLang="en-US" sz="2000" dirty="0"/>
                  <a:t>もし状態</a:t>
                </a:r>
                <a14:m>
                  <m:oMath xmlns:m="http://schemas.openxmlformats.org/officeDocument/2006/math">
                    <m:r>
                      <a:rPr kumimoji="1" lang="en-US" altLang="ja-JP" sz="2000" b="0" i="1" smtClean="0">
                        <a:latin typeface="Cambria Math" panose="02040503050406030204" pitchFamily="18" charset="0"/>
                      </a:rPr>
                      <m:t>𝑖</m:t>
                    </m:r>
                  </m:oMath>
                </a14:m>
                <a:r>
                  <a:rPr kumimoji="1" lang="ja-JP" altLang="en-US" sz="2000" dirty="0"/>
                  <a:t>を、重み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oMath>
                </a14:m>
                <a:r>
                  <a:rPr kumimoji="1" lang="ja-JP" altLang="en-US" sz="2000" dirty="0"/>
                  <a:t>に比例して生成できたら？</a:t>
                </a:r>
              </a:p>
            </p:txBody>
          </p:sp>
        </mc:Choice>
        <mc:Fallback xmlns="">
          <p:sp>
            <p:nvSpPr>
              <p:cNvPr id="4" name="テキスト ボックス 3">
                <a:extLst>
                  <a:ext uri="{FF2B5EF4-FFF2-40B4-BE49-F238E27FC236}">
                    <a16:creationId xmlns:a16="http://schemas.microsoft.com/office/drawing/2014/main" id="{B8D5047A-E6DA-442D-AC9A-FA417F551961}"/>
                  </a:ext>
                </a:extLst>
              </p:cNvPr>
              <p:cNvSpPr txBox="1">
                <a:spLocks noRot="1" noChangeAspect="1" noMove="1" noResize="1" noEditPoints="1" noAdjustHandles="1" noChangeArrowheads="1" noChangeShapeType="1" noTextEdit="1"/>
              </p:cNvSpPr>
              <p:nvPr/>
            </p:nvSpPr>
            <p:spPr>
              <a:xfrm>
                <a:off x="395536" y="1916832"/>
                <a:ext cx="5667577" cy="400110"/>
              </a:xfrm>
              <a:prstGeom prst="rect">
                <a:avLst/>
              </a:prstGeom>
              <a:blipFill>
                <a:blip r:embed="rId2"/>
                <a:stretch>
                  <a:fillRect l="-1183" t="-10606" r="-108"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32CE709-29B0-415F-9200-FEF3797DFAF3}"/>
                  </a:ext>
                </a:extLst>
              </p:cNvPr>
              <p:cNvSpPr txBox="1"/>
              <p:nvPr/>
            </p:nvSpPr>
            <p:spPr>
              <a:xfrm>
                <a:off x="1403648" y="2420888"/>
                <a:ext cx="2160240" cy="11012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132CE709-29B0-415F-9200-FEF3797DFAF3}"/>
                  </a:ext>
                </a:extLst>
              </p:cNvPr>
              <p:cNvSpPr txBox="1">
                <a:spLocks noRot="1" noChangeAspect="1" noMove="1" noResize="1" noEditPoints="1" noAdjustHandles="1" noChangeArrowheads="1" noChangeShapeType="1" noTextEdit="1"/>
              </p:cNvSpPr>
              <p:nvPr/>
            </p:nvSpPr>
            <p:spPr>
              <a:xfrm>
                <a:off x="1403648" y="2420888"/>
                <a:ext cx="2160240" cy="110126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87CA1A8-9E2A-4419-8F07-CC84B7A1F05D}"/>
                  </a:ext>
                </a:extLst>
              </p:cNvPr>
              <p:cNvSpPr txBox="1"/>
              <p:nvPr/>
            </p:nvSpPr>
            <p:spPr>
              <a:xfrm>
                <a:off x="3923928" y="2780928"/>
                <a:ext cx="2449710" cy="461665"/>
              </a:xfrm>
              <a:prstGeom prst="rect">
                <a:avLst/>
              </a:prstGeom>
              <a:noFill/>
            </p:spPr>
            <p:txBody>
              <a:bodyPr wrap="none" rtlCol="0">
                <a:spAutoFit/>
              </a:bodyPr>
              <a:lstStyle/>
              <a:p>
                <a:r>
                  <a:rPr kumimoji="1" lang="ja-JP" altLang="en-US" sz="2400" dirty="0"/>
                  <a:t>状態</a:t>
                </a:r>
                <a14:m>
                  <m:oMath xmlns:m="http://schemas.openxmlformats.org/officeDocument/2006/math">
                    <m:r>
                      <a:rPr kumimoji="1" lang="en-US" altLang="ja-JP" sz="2400" b="0" i="1" smtClean="0">
                        <a:latin typeface="Cambria Math" panose="02040503050406030204" pitchFamily="18" charset="0"/>
                      </a:rPr>
                      <m:t>𝑗</m:t>
                    </m:r>
                    <m:r>
                      <a:rPr lang="ja-JP" altLang="en-US" sz="2400" i="1">
                        <a:latin typeface="Cambria Math" panose="02040503050406030204" pitchFamily="18" charset="0"/>
                      </a:rPr>
                      <m:t>の</m:t>
                    </m:r>
                  </m:oMath>
                </a14:m>
                <a:r>
                  <a:rPr kumimoji="1" lang="ja-JP" altLang="en-US" sz="2400" dirty="0"/>
                  <a:t>出現確率</a:t>
                </a:r>
              </a:p>
            </p:txBody>
          </p:sp>
        </mc:Choice>
        <mc:Fallback xmlns="">
          <p:sp>
            <p:nvSpPr>
              <p:cNvPr id="8" name="テキスト ボックス 7">
                <a:extLst>
                  <a:ext uri="{FF2B5EF4-FFF2-40B4-BE49-F238E27FC236}">
                    <a16:creationId xmlns:a16="http://schemas.microsoft.com/office/drawing/2014/main" id="{087CA1A8-9E2A-4419-8F07-CC84B7A1F05D}"/>
                  </a:ext>
                </a:extLst>
              </p:cNvPr>
              <p:cNvSpPr txBox="1">
                <a:spLocks noRot="1" noChangeAspect="1" noMove="1" noResize="1" noEditPoints="1" noAdjustHandles="1" noChangeArrowheads="1" noChangeShapeType="1" noTextEdit="1"/>
              </p:cNvSpPr>
              <p:nvPr/>
            </p:nvSpPr>
            <p:spPr>
              <a:xfrm>
                <a:off x="3923928" y="2780928"/>
                <a:ext cx="2449710" cy="461665"/>
              </a:xfrm>
              <a:prstGeom prst="rect">
                <a:avLst/>
              </a:prstGeom>
              <a:blipFill>
                <a:blip r:embed="rId4"/>
                <a:stretch>
                  <a:fillRect l="-3980" t="-14474" r="-2736"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3E36AC-B753-463D-B783-30B00D401D74}"/>
                  </a:ext>
                </a:extLst>
              </p:cNvPr>
              <p:cNvSpPr txBox="1"/>
              <p:nvPr/>
            </p:nvSpPr>
            <p:spPr>
              <a:xfrm>
                <a:off x="1979712" y="3501008"/>
                <a:ext cx="3203848" cy="15327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r>
                            <a:rPr kumimoji="1" lang="en-US" altLang="ja-JP" sz="3200" b="0" i="1" smtClean="0">
                              <a:latin typeface="Cambria Math" panose="02040503050406030204" pitchFamily="18" charset="0"/>
                            </a:rPr>
                            <m:t>𝑀</m:t>
                          </m:r>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C83E36AC-B753-463D-B783-30B00D401D74}"/>
                  </a:ext>
                </a:extLst>
              </p:cNvPr>
              <p:cNvSpPr txBox="1">
                <a:spLocks noRot="1" noChangeAspect="1" noMove="1" noResize="1" noEditPoints="1" noAdjustHandles="1" noChangeArrowheads="1" noChangeShapeType="1" noTextEdit="1"/>
              </p:cNvSpPr>
              <p:nvPr/>
            </p:nvSpPr>
            <p:spPr>
              <a:xfrm>
                <a:off x="1979712" y="3501008"/>
                <a:ext cx="3203848" cy="1532792"/>
              </a:xfrm>
              <a:prstGeom prst="rect">
                <a:avLst/>
              </a:prstGeom>
              <a:blipFill>
                <a:blip r:embed="rId5"/>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CA87DEBF-7DCA-4CE7-9BC6-1BD44EB7E409}"/>
              </a:ext>
            </a:extLst>
          </p:cNvPr>
          <p:cNvSpPr txBox="1"/>
          <p:nvPr/>
        </p:nvSpPr>
        <p:spPr>
          <a:xfrm>
            <a:off x="5220072" y="4005064"/>
            <a:ext cx="2954655" cy="646331"/>
          </a:xfrm>
          <a:prstGeom prst="rect">
            <a:avLst/>
          </a:prstGeom>
          <a:noFill/>
        </p:spPr>
        <p:txBody>
          <a:bodyPr wrap="none" rtlCol="0">
            <a:spAutoFit/>
          </a:bodyPr>
          <a:lstStyle/>
          <a:p>
            <a:r>
              <a:rPr kumimoji="1" lang="en-US" altLang="ja-JP" dirty="0"/>
              <a:t>M</a:t>
            </a:r>
            <a:r>
              <a:rPr kumimoji="1" lang="ja-JP" altLang="en-US" dirty="0"/>
              <a:t>回状態を生成して</a:t>
            </a:r>
            <a:endParaRPr kumimoji="1" lang="en-US" altLang="ja-JP" dirty="0"/>
          </a:p>
          <a:p>
            <a:r>
              <a:rPr lang="ja-JP" altLang="en-US" dirty="0"/>
              <a:t>エネルギーを平均するだけ</a:t>
            </a:r>
            <a:endParaRPr kumimoji="1" lang="ja-JP" altLang="en-US" dirty="0"/>
          </a:p>
        </p:txBody>
      </p:sp>
      <p:sp>
        <p:nvSpPr>
          <p:cNvPr id="16" name="テキスト ボックス 15">
            <a:extLst>
              <a:ext uri="{FF2B5EF4-FFF2-40B4-BE49-F238E27FC236}">
                <a16:creationId xmlns:a16="http://schemas.microsoft.com/office/drawing/2014/main" id="{DA57D5E4-4A7E-4023-A330-B5009E5870B8}"/>
              </a:ext>
            </a:extLst>
          </p:cNvPr>
          <p:cNvSpPr txBox="1"/>
          <p:nvPr/>
        </p:nvSpPr>
        <p:spPr>
          <a:xfrm>
            <a:off x="827584" y="5229200"/>
            <a:ext cx="3877985" cy="369332"/>
          </a:xfrm>
          <a:prstGeom prst="rect">
            <a:avLst/>
          </a:prstGeom>
          <a:noFill/>
        </p:spPr>
        <p:txBody>
          <a:bodyPr wrap="none" rtlCol="0">
            <a:spAutoFit/>
          </a:bodyPr>
          <a:lstStyle/>
          <a:p>
            <a:r>
              <a:rPr kumimoji="1" lang="ja-JP" altLang="en-US" dirty="0"/>
              <a:t>しかし、重みの総和は計算できない</a:t>
            </a:r>
            <a:endParaRPr kumimoji="1" lang="en-US" altLang="ja-JP" dirty="0"/>
          </a:p>
        </p:txBody>
      </p:sp>
      <p:sp>
        <p:nvSpPr>
          <p:cNvPr id="17" name="四角形: 角を丸くする 16">
            <a:extLst>
              <a:ext uri="{FF2B5EF4-FFF2-40B4-BE49-F238E27FC236}">
                <a16:creationId xmlns:a16="http://schemas.microsoft.com/office/drawing/2014/main" id="{6A918613-71A6-47D3-9D67-CFEFAEBA559B}"/>
              </a:ext>
            </a:extLst>
          </p:cNvPr>
          <p:cNvSpPr/>
          <p:nvPr/>
        </p:nvSpPr>
        <p:spPr>
          <a:xfrm>
            <a:off x="2411760" y="2996952"/>
            <a:ext cx="1224136" cy="648072"/>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9C7076C0-9B94-43D5-8764-9EF5FA6BFF92}"/>
              </a:ext>
            </a:extLst>
          </p:cNvPr>
          <p:cNvCxnSpPr>
            <a:stCxn id="16" idx="1"/>
            <a:endCxn id="17" idx="1"/>
          </p:cNvCxnSpPr>
          <p:nvPr/>
        </p:nvCxnSpPr>
        <p:spPr>
          <a:xfrm rot="10800000" flipH="1">
            <a:off x="827584" y="3320988"/>
            <a:ext cx="1584176" cy="2092878"/>
          </a:xfrm>
          <a:prstGeom prst="bentConnector3">
            <a:avLst>
              <a:gd name="adj1" fmla="val -1443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3E59FED-8EDB-4B52-8DA9-18334F1E34AA}"/>
              </a:ext>
            </a:extLst>
          </p:cNvPr>
          <p:cNvSpPr txBox="1"/>
          <p:nvPr/>
        </p:nvSpPr>
        <p:spPr>
          <a:xfrm>
            <a:off x="827584" y="5661248"/>
            <a:ext cx="6878806" cy="369332"/>
          </a:xfrm>
          <a:prstGeom prst="rect">
            <a:avLst/>
          </a:prstGeom>
          <a:noFill/>
        </p:spPr>
        <p:txBody>
          <a:bodyPr wrap="none" rtlCol="0">
            <a:spAutoFit/>
          </a:bodyPr>
          <a:lstStyle/>
          <a:p>
            <a:r>
              <a:rPr kumimoji="1" lang="ja-JP" altLang="en-US" dirty="0"/>
              <a:t>重みの総和を計算しないまま、重みに比例して状態を生成</a:t>
            </a:r>
            <a:r>
              <a:rPr lang="ja-JP" altLang="en-US" dirty="0"/>
              <a:t>したい</a:t>
            </a:r>
            <a:endParaRPr kumimoji="1" lang="ja-JP" altLang="en-US" dirty="0"/>
          </a:p>
        </p:txBody>
      </p:sp>
      <p:sp>
        <p:nvSpPr>
          <p:cNvPr id="22" name="矢印: 右 21">
            <a:extLst>
              <a:ext uri="{FF2B5EF4-FFF2-40B4-BE49-F238E27FC236}">
                <a16:creationId xmlns:a16="http://schemas.microsoft.com/office/drawing/2014/main" id="{989C5579-FFBD-4372-9C82-D6256D1BF6FE}"/>
              </a:ext>
            </a:extLst>
          </p:cNvPr>
          <p:cNvSpPr/>
          <p:nvPr/>
        </p:nvSpPr>
        <p:spPr>
          <a:xfrm>
            <a:off x="1475656" y="6237312"/>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490F54BC-CE6E-4447-892D-8D90B9474C67}"/>
              </a:ext>
            </a:extLst>
          </p:cNvPr>
          <p:cNvSpPr txBox="1"/>
          <p:nvPr/>
        </p:nvSpPr>
        <p:spPr>
          <a:xfrm>
            <a:off x="2051720" y="6237312"/>
            <a:ext cx="3518912" cy="400110"/>
          </a:xfrm>
          <a:prstGeom prst="rect">
            <a:avLst/>
          </a:prstGeom>
          <a:noFill/>
        </p:spPr>
        <p:txBody>
          <a:bodyPr wrap="none" rtlCol="0">
            <a:spAutoFit/>
          </a:bodyPr>
          <a:lstStyle/>
          <a:p>
            <a:r>
              <a:rPr kumimoji="1" lang="ja-JP" altLang="en-US" sz="2000" dirty="0"/>
              <a:t>マルコフ連鎖モンテカルロ法</a:t>
            </a:r>
          </a:p>
        </p:txBody>
      </p:sp>
    </p:spTree>
    <p:extLst>
      <p:ext uri="{BB962C8B-B14F-4D97-AF65-F5344CB8AC3E}">
        <p14:creationId xmlns:p14="http://schemas.microsoft.com/office/powerpoint/2010/main" val="184971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278EC27-5717-440F-A0B8-B8173E9BD089}"/>
              </a:ext>
            </a:extLst>
          </p:cNvPr>
          <p:cNvSpPr>
            <a:spLocks noGrp="1"/>
          </p:cNvSpPr>
          <p:nvPr>
            <p:ph type="body" sz="quarter" idx="10"/>
          </p:nvPr>
        </p:nvSpPr>
        <p:spPr/>
        <p:txBody>
          <a:bodyPr/>
          <a:lstStyle/>
          <a:p>
            <a:r>
              <a:rPr kumimoji="1" lang="ja-JP" altLang="en-US" dirty="0"/>
              <a:t>マルコフ連鎖モンテカルロ法</a:t>
            </a:r>
          </a:p>
        </p:txBody>
      </p:sp>
      <p:sp>
        <p:nvSpPr>
          <p:cNvPr id="3" name="テキスト ボックス 2">
            <a:extLst>
              <a:ext uri="{FF2B5EF4-FFF2-40B4-BE49-F238E27FC236}">
                <a16:creationId xmlns:a16="http://schemas.microsoft.com/office/drawing/2014/main" id="{C514AD2D-85B5-4146-9713-6688FBFB68B9}"/>
              </a:ext>
            </a:extLst>
          </p:cNvPr>
          <p:cNvSpPr txBox="1"/>
          <p:nvPr/>
        </p:nvSpPr>
        <p:spPr>
          <a:xfrm>
            <a:off x="323528" y="980728"/>
            <a:ext cx="8208912" cy="1323439"/>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単純サンプリングでは全ての状態候補の中から無作為に選んでいた</a:t>
            </a:r>
            <a:endParaRPr lang="en-US" altLang="ja-JP" sz="2000" dirty="0"/>
          </a:p>
          <a:p>
            <a:pPr marL="342900" indent="-342900">
              <a:buFont typeface="Arial" panose="020B0604020202020204" pitchFamily="34" charset="0"/>
              <a:buChar char="•"/>
            </a:pPr>
            <a:r>
              <a:rPr lang="ja-JP" altLang="en-US" sz="2000" dirty="0"/>
              <a:t>重みの高い状態を優先的に選びたい</a:t>
            </a:r>
            <a:endParaRPr lang="en-US" altLang="ja-JP" sz="2000" dirty="0"/>
          </a:p>
          <a:p>
            <a:pPr marL="342900" indent="-342900">
              <a:buFont typeface="Arial" panose="020B0604020202020204" pitchFamily="34" charset="0"/>
              <a:buChar char="•"/>
            </a:pPr>
            <a:r>
              <a:rPr lang="ja-JP" altLang="en-US" sz="2000" dirty="0"/>
              <a:t>重みの総和がわからないため、「全ての状態候補」から標本を選ぶことはできない</a:t>
            </a:r>
            <a:endParaRPr lang="en-US" altLang="ja-JP" sz="2000" dirty="0"/>
          </a:p>
        </p:txBody>
      </p:sp>
      <p:sp>
        <p:nvSpPr>
          <p:cNvPr id="5" name="テキスト ボックス 4">
            <a:extLst>
              <a:ext uri="{FF2B5EF4-FFF2-40B4-BE49-F238E27FC236}">
                <a16:creationId xmlns:a16="http://schemas.microsoft.com/office/drawing/2014/main" id="{5AB628AB-2FDD-48BA-A351-E014033D86F1}"/>
              </a:ext>
            </a:extLst>
          </p:cNvPr>
          <p:cNvSpPr txBox="1"/>
          <p:nvPr/>
        </p:nvSpPr>
        <p:spPr>
          <a:xfrm>
            <a:off x="2699792" y="2276872"/>
            <a:ext cx="4572000" cy="461665"/>
          </a:xfrm>
          <a:prstGeom prst="rect">
            <a:avLst/>
          </a:prstGeom>
          <a:noFill/>
        </p:spPr>
        <p:txBody>
          <a:bodyPr wrap="square">
            <a:spAutoFit/>
          </a:bodyPr>
          <a:lstStyle/>
          <a:p>
            <a:r>
              <a:rPr lang="ja-JP" altLang="en-US" sz="2400" dirty="0"/>
              <a:t>選ぶ状態候補を限定しよう</a:t>
            </a:r>
            <a:endParaRPr lang="en-US" altLang="ja-JP" sz="2400" dirty="0"/>
          </a:p>
        </p:txBody>
      </p:sp>
      <p:sp>
        <p:nvSpPr>
          <p:cNvPr id="6" name="矢印: 右 5">
            <a:extLst>
              <a:ext uri="{FF2B5EF4-FFF2-40B4-BE49-F238E27FC236}">
                <a16:creationId xmlns:a16="http://schemas.microsoft.com/office/drawing/2014/main" id="{A6361986-690C-41AC-938D-064C6A6B2B2B}"/>
              </a:ext>
            </a:extLst>
          </p:cNvPr>
          <p:cNvSpPr/>
          <p:nvPr/>
        </p:nvSpPr>
        <p:spPr>
          <a:xfrm>
            <a:off x="2051720" y="2348880"/>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FD2309A-2CD9-4C55-9EA2-FDFF816EA701}"/>
              </a:ext>
            </a:extLst>
          </p:cNvPr>
          <p:cNvSpPr txBox="1"/>
          <p:nvPr/>
        </p:nvSpPr>
        <p:spPr>
          <a:xfrm>
            <a:off x="323528" y="2924944"/>
            <a:ext cx="8280920" cy="163121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「現在の状態」から遷移できる状態を限定する</a:t>
            </a:r>
            <a:endParaRPr kumimoji="1" lang="en-US" altLang="ja-JP" sz="2000" dirty="0"/>
          </a:p>
          <a:p>
            <a:pPr marL="285750" indent="-285750">
              <a:buFont typeface="Arial" panose="020B0604020202020204" pitchFamily="34" charset="0"/>
              <a:buChar char="•"/>
            </a:pPr>
            <a:r>
              <a:rPr kumimoji="1" lang="ja-JP" altLang="en-US" sz="2000" dirty="0"/>
              <a:t>その中から「遷移先候補」を選ぶ</a:t>
            </a:r>
            <a:endParaRPr kumimoji="1" lang="en-US" altLang="ja-JP" sz="2000" dirty="0"/>
          </a:p>
          <a:p>
            <a:pPr marL="285750" indent="-285750">
              <a:buFont typeface="Arial" panose="020B0604020202020204" pitchFamily="34" charset="0"/>
              <a:buChar char="•"/>
            </a:pPr>
            <a:r>
              <a:rPr kumimoji="1" lang="ja-JP" altLang="en-US" sz="2000" dirty="0"/>
              <a:t>「現在の状態」と「遷移先候補」の重みから、遷移確率を計算する</a:t>
            </a:r>
            <a:endParaRPr kumimoji="1" lang="en-US" altLang="ja-JP" sz="2000" dirty="0"/>
          </a:p>
          <a:p>
            <a:pPr marL="285750" indent="-285750">
              <a:buFont typeface="Arial" panose="020B0604020202020204" pitchFamily="34" charset="0"/>
              <a:buChar char="•"/>
            </a:pPr>
            <a:r>
              <a:rPr kumimoji="1" lang="ja-JP" altLang="en-US" sz="2000" dirty="0"/>
              <a:t>遷移確率から遷移させるかどうか決める</a:t>
            </a:r>
            <a:endParaRPr kumimoji="1" lang="en-US" altLang="ja-JP" sz="2000" dirty="0"/>
          </a:p>
          <a:p>
            <a:pPr marL="285750" indent="-285750">
              <a:buFont typeface="Arial" panose="020B0604020202020204" pitchFamily="34" charset="0"/>
              <a:buChar char="•"/>
            </a:pPr>
            <a:r>
              <a:rPr lang="ja-JP" altLang="en-US" sz="2000" dirty="0"/>
              <a:t>こうして次々と状態を連鎖的に生成する</a:t>
            </a:r>
            <a:endParaRPr kumimoji="1" lang="ja-JP" altLang="en-US" sz="2000" dirty="0"/>
          </a:p>
        </p:txBody>
      </p:sp>
      <p:sp>
        <p:nvSpPr>
          <p:cNvPr id="8" name="楕円 7">
            <a:extLst>
              <a:ext uri="{FF2B5EF4-FFF2-40B4-BE49-F238E27FC236}">
                <a16:creationId xmlns:a16="http://schemas.microsoft.com/office/drawing/2014/main" id="{824DE382-B669-41AC-B2CE-EE4E805D2FA3}"/>
              </a:ext>
            </a:extLst>
          </p:cNvPr>
          <p:cNvSpPr/>
          <p:nvPr/>
        </p:nvSpPr>
        <p:spPr>
          <a:xfrm>
            <a:off x="2195736"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335889FB-4FA1-418B-9159-CAB857B4394A}"/>
              </a:ext>
            </a:extLst>
          </p:cNvPr>
          <p:cNvSpPr/>
          <p:nvPr/>
        </p:nvSpPr>
        <p:spPr>
          <a:xfrm>
            <a:off x="3059832"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96060C8-AC33-4236-9BD0-281811E3BC64}"/>
              </a:ext>
            </a:extLst>
          </p:cNvPr>
          <p:cNvSpPr/>
          <p:nvPr/>
        </p:nvSpPr>
        <p:spPr>
          <a:xfrm>
            <a:off x="3059832"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E5A8C106-B87F-4AA1-9EA5-584F83678645}"/>
              </a:ext>
            </a:extLst>
          </p:cNvPr>
          <p:cNvSpPr/>
          <p:nvPr/>
        </p:nvSpPr>
        <p:spPr>
          <a:xfrm>
            <a:off x="3059832"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52198A1C-83E7-41F6-B2F6-53B272F5E98E}"/>
              </a:ext>
            </a:extLst>
          </p:cNvPr>
          <p:cNvSpPr/>
          <p:nvPr/>
        </p:nvSpPr>
        <p:spPr>
          <a:xfrm>
            <a:off x="3851920"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EA82826-F948-4271-93BD-6DE24FDE31C4}"/>
              </a:ext>
            </a:extLst>
          </p:cNvPr>
          <p:cNvSpPr/>
          <p:nvPr/>
        </p:nvSpPr>
        <p:spPr>
          <a:xfrm>
            <a:off x="3851920"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283C10D-2092-4760-A265-340F9D18804D}"/>
              </a:ext>
            </a:extLst>
          </p:cNvPr>
          <p:cNvSpPr/>
          <p:nvPr/>
        </p:nvSpPr>
        <p:spPr>
          <a:xfrm>
            <a:off x="3851920"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2E3E37B2-8952-4C04-9709-7CBB3E248FE4}"/>
              </a:ext>
            </a:extLst>
          </p:cNvPr>
          <p:cNvSpPr/>
          <p:nvPr/>
        </p:nvSpPr>
        <p:spPr>
          <a:xfrm>
            <a:off x="4644008"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20B7ACC-E522-4173-B66E-21BC58306EC0}"/>
              </a:ext>
            </a:extLst>
          </p:cNvPr>
          <p:cNvSpPr/>
          <p:nvPr/>
        </p:nvSpPr>
        <p:spPr>
          <a:xfrm>
            <a:off x="4644008"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91FB238-00C3-4B7B-97C1-B256B70C1325}"/>
              </a:ext>
            </a:extLst>
          </p:cNvPr>
          <p:cNvSpPr/>
          <p:nvPr/>
        </p:nvSpPr>
        <p:spPr>
          <a:xfrm>
            <a:off x="4644008"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5AE7D0D-CD8E-4E3F-A2CD-6998423B11E7}"/>
              </a:ext>
            </a:extLst>
          </p:cNvPr>
          <p:cNvSpPr/>
          <p:nvPr/>
        </p:nvSpPr>
        <p:spPr>
          <a:xfrm>
            <a:off x="5436096"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BF018F36-E68F-4527-A4D6-3B214EA51605}"/>
              </a:ext>
            </a:extLst>
          </p:cNvPr>
          <p:cNvSpPr/>
          <p:nvPr/>
        </p:nvSpPr>
        <p:spPr>
          <a:xfrm>
            <a:off x="5436096"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076E195D-A587-49E4-933C-0F2FF7AADB1F}"/>
              </a:ext>
            </a:extLst>
          </p:cNvPr>
          <p:cNvSpPr/>
          <p:nvPr/>
        </p:nvSpPr>
        <p:spPr>
          <a:xfrm>
            <a:off x="5436096"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D8C1712-289E-4D84-9A68-F43711064FAD}"/>
              </a:ext>
            </a:extLst>
          </p:cNvPr>
          <p:cNvCxnSpPr>
            <a:stCxn id="8" idx="7"/>
            <a:endCxn id="9" idx="2"/>
          </p:cNvCxnSpPr>
          <p:nvPr/>
        </p:nvCxnSpPr>
        <p:spPr>
          <a:xfrm flipV="1">
            <a:off x="2441587" y="5445224"/>
            <a:ext cx="618245" cy="33021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CD93FB0-005A-43AB-A7C4-F38AFAA2CEEC}"/>
              </a:ext>
            </a:extLst>
          </p:cNvPr>
          <p:cNvCxnSpPr>
            <a:stCxn id="8" idx="6"/>
            <a:endCxn id="10" idx="2"/>
          </p:cNvCxnSpPr>
          <p:nvPr/>
        </p:nvCxnSpPr>
        <p:spPr>
          <a:xfrm>
            <a:off x="2483768" y="5877272"/>
            <a:ext cx="57606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3B729BC-D9D3-4528-B628-49DEB299628C}"/>
              </a:ext>
            </a:extLst>
          </p:cNvPr>
          <p:cNvCxnSpPr>
            <a:stCxn id="8" idx="5"/>
            <a:endCxn id="11" idx="2"/>
          </p:cNvCxnSpPr>
          <p:nvPr/>
        </p:nvCxnSpPr>
        <p:spPr>
          <a:xfrm>
            <a:off x="2441587" y="5979107"/>
            <a:ext cx="618245" cy="40222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0F01A4C-6B2B-4BD2-8B05-7319D2FB86C4}"/>
              </a:ext>
            </a:extLst>
          </p:cNvPr>
          <p:cNvCxnSpPr>
            <a:stCxn id="9" idx="6"/>
            <a:endCxn id="12" idx="2"/>
          </p:cNvCxnSpPr>
          <p:nvPr/>
        </p:nvCxnSpPr>
        <p:spPr>
          <a:xfrm>
            <a:off x="3347864" y="5445224"/>
            <a:ext cx="5040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E3F9C7A-C57C-4A54-994D-78D7B12F1C81}"/>
              </a:ext>
            </a:extLst>
          </p:cNvPr>
          <p:cNvCxnSpPr>
            <a:stCxn id="9" idx="6"/>
            <a:endCxn id="13" idx="2"/>
          </p:cNvCxnSpPr>
          <p:nvPr/>
        </p:nvCxnSpPr>
        <p:spPr>
          <a:xfrm>
            <a:off x="3347864" y="5445224"/>
            <a:ext cx="504056"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336389A-9B46-4866-B336-49C7A1479628}"/>
              </a:ext>
            </a:extLst>
          </p:cNvPr>
          <p:cNvCxnSpPr>
            <a:cxnSpLocks/>
            <a:stCxn id="9" idx="6"/>
            <a:endCxn id="14" idx="2"/>
          </p:cNvCxnSpPr>
          <p:nvPr/>
        </p:nvCxnSpPr>
        <p:spPr>
          <a:xfrm>
            <a:off x="3347864" y="5445224"/>
            <a:ext cx="504056" cy="9361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E0B9758-A6C7-4236-9A65-111BCFE0AFB1}"/>
              </a:ext>
            </a:extLst>
          </p:cNvPr>
          <p:cNvCxnSpPr>
            <a:cxnSpLocks/>
            <a:stCxn id="12" idx="6"/>
            <a:endCxn id="15" idx="2"/>
          </p:cNvCxnSpPr>
          <p:nvPr/>
        </p:nvCxnSpPr>
        <p:spPr>
          <a:xfrm>
            <a:off x="4139952" y="5445224"/>
            <a:ext cx="5040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A26CFF94-C528-492B-84B4-F14B0AE7920F}"/>
              </a:ext>
            </a:extLst>
          </p:cNvPr>
          <p:cNvCxnSpPr>
            <a:stCxn id="12" idx="6"/>
            <a:endCxn id="16" idx="2"/>
          </p:cNvCxnSpPr>
          <p:nvPr/>
        </p:nvCxnSpPr>
        <p:spPr>
          <a:xfrm>
            <a:off x="4139952" y="5445224"/>
            <a:ext cx="504056"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B5655F8-0D55-48F7-995C-54E4AAD0EAE2}"/>
              </a:ext>
            </a:extLst>
          </p:cNvPr>
          <p:cNvCxnSpPr>
            <a:stCxn id="12" idx="6"/>
            <a:endCxn id="17" idx="2"/>
          </p:cNvCxnSpPr>
          <p:nvPr/>
        </p:nvCxnSpPr>
        <p:spPr>
          <a:xfrm>
            <a:off x="4139952" y="5445224"/>
            <a:ext cx="504056" cy="93610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8277A53-5A3D-453C-8FB8-7069B6C030A2}"/>
              </a:ext>
            </a:extLst>
          </p:cNvPr>
          <p:cNvCxnSpPr>
            <a:cxnSpLocks/>
            <a:stCxn id="16" idx="6"/>
            <a:endCxn id="19" idx="2"/>
          </p:cNvCxnSpPr>
          <p:nvPr/>
        </p:nvCxnSpPr>
        <p:spPr>
          <a:xfrm>
            <a:off x="4932040" y="58772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846BC24-4A9E-4B5F-99EE-33170B2F7719}"/>
              </a:ext>
            </a:extLst>
          </p:cNvPr>
          <p:cNvCxnSpPr>
            <a:stCxn id="16" idx="6"/>
            <a:endCxn id="18" idx="2"/>
          </p:cNvCxnSpPr>
          <p:nvPr/>
        </p:nvCxnSpPr>
        <p:spPr>
          <a:xfrm flipV="1">
            <a:off x="4932040" y="5445224"/>
            <a:ext cx="504056"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7DA2E10-FEEA-491B-925A-E19E320316FA}"/>
              </a:ext>
            </a:extLst>
          </p:cNvPr>
          <p:cNvCxnSpPr>
            <a:stCxn id="16" idx="6"/>
            <a:endCxn id="20" idx="2"/>
          </p:cNvCxnSpPr>
          <p:nvPr/>
        </p:nvCxnSpPr>
        <p:spPr>
          <a:xfrm>
            <a:off x="4932040" y="5877272"/>
            <a:ext cx="504056" cy="5040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FDEEAFE9-60E6-4578-A15E-3657E1DBA699}"/>
              </a:ext>
            </a:extLst>
          </p:cNvPr>
          <p:cNvSpPr txBox="1"/>
          <p:nvPr/>
        </p:nvSpPr>
        <p:spPr>
          <a:xfrm>
            <a:off x="1403648" y="5085184"/>
            <a:ext cx="1338828" cy="369332"/>
          </a:xfrm>
          <a:prstGeom prst="rect">
            <a:avLst/>
          </a:prstGeom>
          <a:noFill/>
        </p:spPr>
        <p:txBody>
          <a:bodyPr wrap="none" rtlCol="0">
            <a:spAutoFit/>
          </a:bodyPr>
          <a:lstStyle/>
          <a:p>
            <a:r>
              <a:rPr kumimoji="1" lang="ja-JP" altLang="en-US" dirty="0"/>
              <a:t>現在の状態</a:t>
            </a:r>
          </a:p>
        </p:txBody>
      </p:sp>
      <p:sp>
        <p:nvSpPr>
          <p:cNvPr id="49" name="四角形: 角を丸くする 48">
            <a:extLst>
              <a:ext uri="{FF2B5EF4-FFF2-40B4-BE49-F238E27FC236}">
                <a16:creationId xmlns:a16="http://schemas.microsoft.com/office/drawing/2014/main" id="{0EE3D44E-16ED-42F9-918F-58FC6C5F3366}"/>
              </a:ext>
            </a:extLst>
          </p:cNvPr>
          <p:cNvSpPr/>
          <p:nvPr/>
        </p:nvSpPr>
        <p:spPr>
          <a:xfrm>
            <a:off x="2915816" y="5157192"/>
            <a:ext cx="576064" cy="151216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F72DA077-5F35-49B0-8487-210F598FAD8A}"/>
              </a:ext>
            </a:extLst>
          </p:cNvPr>
          <p:cNvSpPr txBox="1"/>
          <p:nvPr/>
        </p:nvSpPr>
        <p:spPr>
          <a:xfrm>
            <a:off x="2627784" y="4653136"/>
            <a:ext cx="1338828" cy="369332"/>
          </a:xfrm>
          <a:prstGeom prst="rect">
            <a:avLst/>
          </a:prstGeom>
          <a:noFill/>
        </p:spPr>
        <p:txBody>
          <a:bodyPr wrap="none" rtlCol="0">
            <a:spAutoFit/>
          </a:bodyPr>
          <a:lstStyle/>
          <a:p>
            <a:r>
              <a:rPr kumimoji="1" lang="ja-JP" altLang="en-US" dirty="0"/>
              <a:t>遷移先候補</a:t>
            </a:r>
          </a:p>
        </p:txBody>
      </p:sp>
      <p:sp>
        <p:nvSpPr>
          <p:cNvPr id="51" name="テキスト ボックス 50">
            <a:extLst>
              <a:ext uri="{FF2B5EF4-FFF2-40B4-BE49-F238E27FC236}">
                <a16:creationId xmlns:a16="http://schemas.microsoft.com/office/drawing/2014/main" id="{61082A1D-9237-47F2-BF38-2373B1C5F0C5}"/>
              </a:ext>
            </a:extLst>
          </p:cNvPr>
          <p:cNvSpPr txBox="1"/>
          <p:nvPr/>
        </p:nvSpPr>
        <p:spPr>
          <a:xfrm>
            <a:off x="5940152" y="5723964"/>
            <a:ext cx="877163" cy="369332"/>
          </a:xfrm>
          <a:prstGeom prst="rect">
            <a:avLst/>
          </a:prstGeom>
          <a:noFill/>
        </p:spPr>
        <p:txBody>
          <a:bodyPr wrap="none" rtlCol="0">
            <a:spAutoFit/>
          </a:bodyPr>
          <a:lstStyle/>
          <a:p>
            <a:r>
              <a:rPr lang="ja-JP" altLang="en-US" dirty="0"/>
              <a:t>・・・</a:t>
            </a:r>
            <a:endParaRPr kumimoji="1" lang="ja-JP" altLang="en-US" dirty="0"/>
          </a:p>
        </p:txBody>
      </p:sp>
    </p:spTree>
    <p:extLst>
      <p:ext uri="{BB962C8B-B14F-4D97-AF65-F5344CB8AC3E}">
        <p14:creationId xmlns:p14="http://schemas.microsoft.com/office/powerpoint/2010/main" val="2247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60F005-CC50-433B-85D2-F1BB90ABC28A}"/>
              </a:ext>
            </a:extLst>
          </p:cNvPr>
          <p:cNvSpPr>
            <a:spLocks noGrp="1"/>
          </p:cNvSpPr>
          <p:nvPr>
            <p:ph type="body" sz="quarter" idx="10"/>
          </p:nvPr>
        </p:nvSpPr>
        <p:spPr/>
        <p:txBody>
          <a:bodyPr/>
          <a:lstStyle/>
          <a:p>
            <a:r>
              <a:rPr kumimoji="1" lang="ja-JP" altLang="en-US" dirty="0"/>
              <a:t>マルコフ連鎖モンテカルロ法</a:t>
            </a:r>
          </a:p>
        </p:txBody>
      </p:sp>
      <p:sp>
        <p:nvSpPr>
          <p:cNvPr id="5" name="楕円 4">
            <a:extLst>
              <a:ext uri="{FF2B5EF4-FFF2-40B4-BE49-F238E27FC236}">
                <a16:creationId xmlns:a16="http://schemas.microsoft.com/office/drawing/2014/main" id="{6855FF20-E761-4176-8402-A569E272A1F2}"/>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81B292B-5A9D-43E9-8CC0-5B9373A742D9}"/>
              </a:ext>
            </a:extLst>
          </p:cNvPr>
          <p:cNvSpPr txBox="1"/>
          <p:nvPr/>
        </p:nvSpPr>
        <p:spPr>
          <a:xfrm>
            <a:off x="5796136" y="3212976"/>
            <a:ext cx="492443" cy="646331"/>
          </a:xfrm>
          <a:prstGeom prst="rect">
            <a:avLst/>
          </a:prstGeom>
          <a:noFill/>
        </p:spPr>
        <p:txBody>
          <a:bodyPr wrap="none" rtlCol="0">
            <a:spAutoFit/>
          </a:bodyPr>
          <a:lstStyle/>
          <a:p>
            <a:r>
              <a:rPr kumimoji="1" lang="en-US" altLang="ja-JP" sz="3600" dirty="0"/>
              <a:t>B</a:t>
            </a:r>
            <a:endParaRPr kumimoji="1" lang="ja-JP" altLang="en-US" sz="36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414889F-0DA5-4B80-84CA-382BB10C94A3}"/>
                  </a:ext>
                </a:extLst>
              </p:cNvPr>
              <p:cNvSpPr txBox="1"/>
              <p:nvPr/>
            </p:nvSpPr>
            <p:spPr>
              <a:xfrm>
                <a:off x="467544" y="1052736"/>
                <a:ext cx="8314199" cy="924356"/>
              </a:xfrm>
              <a:prstGeom prst="rect">
                <a:avLst/>
              </a:prstGeom>
              <a:noFill/>
            </p:spPr>
            <p:txBody>
              <a:bodyPr wrap="none" rtlCol="0">
                <a:spAutoFit/>
              </a:bodyPr>
              <a:lstStyle/>
              <a:p>
                <a:r>
                  <a:rPr kumimoji="1" lang="ja-JP" altLang="en-US" dirty="0"/>
                  <a:t>二つの状態</a:t>
                </a:r>
                <a:r>
                  <a:rPr kumimoji="1" lang="en-US" altLang="ja-JP" dirty="0"/>
                  <a:t>A,B</a:t>
                </a:r>
                <a:r>
                  <a:rPr kumimoji="1" lang="ja-JP" altLang="en-US" dirty="0"/>
                  <a:t>を考える</a:t>
                </a:r>
                <a:endParaRPr kumimoji="1" lang="en-US" altLang="ja-JP" dirty="0"/>
              </a:p>
              <a:p>
                <a:r>
                  <a:rPr kumimoji="1" lang="ja-JP" altLang="en-US" dirty="0"/>
                  <a:t>それぞれ重み</a:t>
                </a:r>
                <a14:m>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 </m:t>
                    </m:r>
                  </m:oMath>
                </a14:m>
                <a:r>
                  <a:rPr kumimoji="1" lang="ja-JP" altLang="en-US" dirty="0"/>
                  <a:t>を持っている</a:t>
                </a:r>
                <a:endParaRPr kumimoji="1" lang="en-US" altLang="ja-JP" dirty="0"/>
              </a:p>
              <a:p>
                <a:r>
                  <a:rPr kumimoji="1" lang="ja-JP" altLang="en-US" dirty="0"/>
                  <a:t>平衡状態における分布</a:t>
                </a:r>
                <a14:m>
                  <m:oMath xmlns:m="http://schemas.openxmlformats.org/officeDocument/2006/math">
                    <m:r>
                      <a:rPr lang="en-US" altLang="ja-JP" i="1">
                        <a:latin typeface="Cambria Math" panose="02040503050406030204" pitchFamily="18" charset="0"/>
                      </a:rPr>
                      <m:t>𝜋</m:t>
                    </m:r>
                    <m:r>
                      <a:rPr lang="en-US" altLang="ja-JP" i="1">
                        <a:latin typeface="Cambria Math" panose="02040503050406030204" pitchFamily="18" charset="0"/>
                      </a:rPr>
                      <m:t>(</m:t>
                    </m:r>
                    <m:r>
                      <a:rPr lang="en-US" altLang="ja-JP" i="1">
                        <a:latin typeface="Cambria Math" panose="02040503050406030204" pitchFamily="18" charset="0"/>
                      </a:rPr>
                      <m:t>𝐴</m:t>
                    </m:r>
                    <m:r>
                      <a:rPr lang="en-US" altLang="ja-JP" i="1">
                        <a:latin typeface="Cambria Math" panose="02040503050406030204" pitchFamily="18" charset="0"/>
                      </a:rPr>
                      <m:t>)</m:t>
                    </m:r>
                    <m:r>
                      <a:rPr lang="ja-JP" altLang="en-US" i="1">
                        <a:latin typeface="Cambria Math" panose="02040503050406030204" pitchFamily="18" charset="0"/>
                      </a:rPr>
                      <m:t>と</m:t>
                    </m:r>
                    <m:r>
                      <a:rPr lang="en-US" altLang="ja-JP" i="1">
                        <a:latin typeface="Cambria Math" panose="02040503050406030204" pitchFamily="18" charset="0"/>
                      </a:rPr>
                      <m:t>𝜋</m:t>
                    </m:r>
                    <m:r>
                      <a:rPr lang="en-US" altLang="ja-JP" i="1">
                        <a:latin typeface="Cambria Math" panose="02040503050406030204" pitchFamily="18" charset="0"/>
                      </a:rPr>
                      <m:t>(</m:t>
                    </m:r>
                    <m:r>
                      <a:rPr lang="en-US" altLang="ja-JP" b="0" i="1" smtClean="0">
                        <a:latin typeface="Cambria Math" panose="02040503050406030204" pitchFamily="18" charset="0"/>
                      </a:rPr>
                      <m:t>𝐵</m:t>
                    </m:r>
                    <m:r>
                      <a:rPr lang="en-US" altLang="ja-JP" i="1">
                        <a:latin typeface="Cambria Math" panose="02040503050406030204" pitchFamily="18" charset="0"/>
                      </a:rPr>
                      <m:t>)</m:t>
                    </m:r>
                    <m:r>
                      <a:rPr lang="ja-JP" altLang="en-US" i="1" smtClean="0">
                        <a:latin typeface="Cambria Math" panose="02040503050406030204" pitchFamily="18" charset="0"/>
                      </a:rPr>
                      <m:t>が</m:t>
                    </m:r>
                  </m:oMath>
                </a14:m>
                <a:r>
                  <a:rPr kumimoji="1" lang="ja-JP" altLang="en-US" dirty="0"/>
                  <a:t>重みに比例するように遷移確率を決めたい</a:t>
                </a:r>
                <a:endParaRPr kumimoji="1" lang="en-US" altLang="ja-JP" dirty="0"/>
              </a:p>
            </p:txBody>
          </p:sp>
        </mc:Choice>
        <mc:Fallback xmlns="">
          <p:sp>
            <p:nvSpPr>
              <p:cNvPr id="7" name="テキスト ボックス 6">
                <a:extLst>
                  <a:ext uri="{FF2B5EF4-FFF2-40B4-BE49-F238E27FC236}">
                    <a16:creationId xmlns:a16="http://schemas.microsoft.com/office/drawing/2014/main" id="{4414889F-0DA5-4B80-84CA-382BB10C94A3}"/>
                  </a:ext>
                </a:extLst>
              </p:cNvPr>
              <p:cNvSpPr txBox="1">
                <a:spLocks noRot="1" noChangeAspect="1" noMove="1" noResize="1" noEditPoints="1" noAdjustHandles="1" noChangeArrowheads="1" noChangeShapeType="1" noTextEdit="1"/>
              </p:cNvSpPr>
              <p:nvPr/>
            </p:nvSpPr>
            <p:spPr>
              <a:xfrm>
                <a:off x="467544" y="1052736"/>
                <a:ext cx="8314199" cy="924356"/>
              </a:xfrm>
              <a:prstGeom prst="rect">
                <a:avLst/>
              </a:prstGeom>
              <a:blipFill>
                <a:blip r:embed="rId2"/>
                <a:stretch>
                  <a:fillRect l="-660" t="-5298" b="-8609"/>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E465D047-0117-4309-AFEB-C83955164FBA}"/>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C530E8F-04C4-49EC-B79F-E6910D16BBE5}"/>
              </a:ext>
            </a:extLst>
          </p:cNvPr>
          <p:cNvSpPr txBox="1"/>
          <p:nvPr/>
        </p:nvSpPr>
        <p:spPr>
          <a:xfrm>
            <a:off x="2195736" y="3212976"/>
            <a:ext cx="492443" cy="646331"/>
          </a:xfrm>
          <a:prstGeom prst="rect">
            <a:avLst/>
          </a:prstGeom>
          <a:noFill/>
        </p:spPr>
        <p:txBody>
          <a:bodyPr wrap="none" rtlCol="0">
            <a:spAutoFit/>
          </a:bodyPr>
          <a:lstStyle/>
          <a:p>
            <a:r>
              <a:rPr kumimoji="1" lang="en-US" altLang="ja-JP" sz="3600" dirty="0"/>
              <a:t>A</a:t>
            </a:r>
            <a:endParaRPr kumimoji="1" lang="ja-JP" altLang="en-US" sz="3600" dirty="0"/>
          </a:p>
        </p:txBody>
      </p:sp>
      <p:sp>
        <p:nvSpPr>
          <p:cNvPr id="10" name="フリーフォーム: 図形 9">
            <a:extLst>
              <a:ext uri="{FF2B5EF4-FFF2-40B4-BE49-F238E27FC236}">
                <a16:creationId xmlns:a16="http://schemas.microsoft.com/office/drawing/2014/main" id="{B3929FDB-34BA-4502-B075-04CC043D8192}"/>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621D7F87-CEA8-490A-9D22-B12DE1A5408B}"/>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F1C1F51-C691-4428-917A-9CAF9FDABAA4}"/>
                  </a:ext>
                </a:extLst>
              </p:cNvPr>
              <p:cNvSpPr txBox="1"/>
              <p:nvPr/>
            </p:nvSpPr>
            <p:spPr>
              <a:xfrm>
                <a:off x="2987824" y="220486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4F1C1F51-C691-4428-917A-9CAF9FDABAA4}"/>
                  </a:ext>
                </a:extLst>
              </p:cNvPr>
              <p:cNvSpPr txBox="1">
                <a:spLocks noRot="1" noChangeAspect="1" noMove="1" noResize="1" noEditPoints="1" noAdjustHandles="1" noChangeArrowheads="1" noChangeShapeType="1" noTextEdit="1"/>
              </p:cNvSpPr>
              <p:nvPr/>
            </p:nvSpPr>
            <p:spPr>
              <a:xfrm>
                <a:off x="2987824" y="2204864"/>
                <a:ext cx="2213992" cy="369332"/>
              </a:xfrm>
              <a:prstGeom prst="rect">
                <a:avLst/>
              </a:prstGeom>
              <a:blipFill>
                <a:blip r:embed="rId3"/>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C69ACF5-34AE-4784-AB70-3FFEFE572614}"/>
                  </a:ext>
                </a:extLst>
              </p:cNvPr>
              <p:cNvSpPr txBox="1"/>
              <p:nvPr/>
            </p:nvSpPr>
            <p:spPr>
              <a:xfrm>
                <a:off x="3059832" y="4581128"/>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4C69ACF5-34AE-4784-AB70-3FFEFE572614}"/>
                  </a:ext>
                </a:extLst>
              </p:cNvPr>
              <p:cNvSpPr txBox="1">
                <a:spLocks noRot="1" noChangeAspect="1" noMove="1" noResize="1" noEditPoints="1" noAdjustHandles="1" noChangeArrowheads="1" noChangeShapeType="1" noTextEdit="1"/>
              </p:cNvSpPr>
              <p:nvPr/>
            </p:nvSpPr>
            <p:spPr>
              <a:xfrm>
                <a:off x="3059832" y="4581128"/>
                <a:ext cx="2213992" cy="369332"/>
              </a:xfrm>
              <a:prstGeom prst="rect">
                <a:avLst/>
              </a:prstGeom>
              <a:blipFill>
                <a:blip r:embed="rId4"/>
                <a:stretch>
                  <a:fillRect b="-14754"/>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0DF51CE-0235-4867-91BA-62B4F91927B0}"/>
              </a:ext>
            </a:extLst>
          </p:cNvPr>
          <p:cNvSpPr txBox="1"/>
          <p:nvPr/>
        </p:nvSpPr>
        <p:spPr>
          <a:xfrm>
            <a:off x="467544" y="5733256"/>
            <a:ext cx="1569660" cy="369332"/>
          </a:xfrm>
          <a:prstGeom prst="rect">
            <a:avLst/>
          </a:prstGeom>
          <a:noFill/>
        </p:spPr>
        <p:txBody>
          <a:bodyPr wrap="none" rtlCol="0">
            <a:spAutoFit/>
          </a:bodyPr>
          <a:lstStyle/>
          <a:p>
            <a:r>
              <a:rPr lang="ja-JP" altLang="en-US" dirty="0"/>
              <a:t>平衡状態では</a:t>
            </a:r>
            <a:endParaRPr kumimoji="1" lang="ja-JP" altLang="en-US"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46E59D4-7A77-41C9-9DE5-BBB748CDBC86}"/>
                  </a:ext>
                </a:extLst>
              </p:cNvPr>
              <p:cNvSpPr txBox="1"/>
              <p:nvPr/>
            </p:nvSpPr>
            <p:spPr>
              <a:xfrm>
                <a:off x="2267744" y="5589240"/>
                <a:ext cx="554461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lang="en-US" altLang="ja-JP" sz="2800" i="1">
                          <a:latin typeface="Cambria Math" panose="02040503050406030204" pitchFamily="18" charset="0"/>
                        </a:rPr>
                        <m:t>=</m:t>
                      </m:r>
                      <m:r>
                        <a:rPr lang="en-US" altLang="ja-JP" sz="2800" i="1">
                          <a:latin typeface="Cambria Math" panose="02040503050406030204" pitchFamily="18" charset="0"/>
                        </a:rPr>
                        <m:t>𝜋</m:t>
                      </m:r>
                      <m:r>
                        <a:rPr lang="en-US" altLang="ja-JP" sz="2800" i="1">
                          <a:latin typeface="Cambria Math" panose="02040503050406030204" pitchFamily="18" charset="0"/>
                        </a:rPr>
                        <m:t>(</m:t>
                      </m:r>
                      <m:r>
                        <a:rPr lang="en-US" altLang="ja-JP" sz="2800" i="1">
                          <a:latin typeface="Cambria Math" panose="02040503050406030204" pitchFamily="18" charset="0"/>
                        </a:rPr>
                        <m:t>𝐵</m:t>
                      </m:r>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oMath>
                  </m:oMathPara>
                </a14:m>
                <a:endParaRPr lang="ja-JP" altLang="en-US" sz="2800" dirty="0"/>
              </a:p>
            </p:txBody>
          </p:sp>
        </mc:Choice>
        <mc:Fallback xmlns="">
          <p:sp>
            <p:nvSpPr>
              <p:cNvPr id="20" name="テキスト ボックス 19">
                <a:extLst>
                  <a:ext uri="{FF2B5EF4-FFF2-40B4-BE49-F238E27FC236}">
                    <a16:creationId xmlns:a16="http://schemas.microsoft.com/office/drawing/2014/main" id="{046E59D4-7A77-41C9-9DE5-BBB748CDBC86}"/>
                  </a:ext>
                </a:extLst>
              </p:cNvPr>
              <p:cNvSpPr txBox="1">
                <a:spLocks noRot="1" noChangeAspect="1" noMove="1" noResize="1" noEditPoints="1" noAdjustHandles="1" noChangeArrowheads="1" noChangeShapeType="1" noTextEdit="1"/>
              </p:cNvSpPr>
              <p:nvPr/>
            </p:nvSpPr>
            <p:spPr>
              <a:xfrm>
                <a:off x="2267744" y="5589240"/>
                <a:ext cx="5544616" cy="523220"/>
              </a:xfrm>
              <a:prstGeom prst="rect">
                <a:avLst/>
              </a:prstGeom>
              <a:blipFill>
                <a:blip r:embed="rId5"/>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D8F5D3F2-F56D-470F-8565-CF11069586A5}"/>
              </a:ext>
            </a:extLst>
          </p:cNvPr>
          <p:cNvSpPr txBox="1"/>
          <p:nvPr/>
        </p:nvSpPr>
        <p:spPr>
          <a:xfrm>
            <a:off x="1835696" y="5085184"/>
            <a:ext cx="1031051" cy="369332"/>
          </a:xfrm>
          <a:prstGeom prst="rect">
            <a:avLst/>
          </a:prstGeom>
          <a:noFill/>
        </p:spPr>
        <p:txBody>
          <a:bodyPr wrap="none" rtlCol="0">
            <a:spAutoFit/>
          </a:bodyPr>
          <a:lstStyle/>
          <a:p>
            <a:r>
              <a:rPr kumimoji="1" lang="en-US" altLang="ja-JP" dirty="0"/>
              <a:t>A</a:t>
            </a:r>
            <a:r>
              <a:rPr kumimoji="1" lang="ja-JP" altLang="en-US" dirty="0"/>
              <a:t>の人口</a:t>
            </a:r>
          </a:p>
        </p:txBody>
      </p:sp>
      <p:sp>
        <p:nvSpPr>
          <p:cNvPr id="22" name="テキスト ボックス 21">
            <a:extLst>
              <a:ext uri="{FF2B5EF4-FFF2-40B4-BE49-F238E27FC236}">
                <a16:creationId xmlns:a16="http://schemas.microsoft.com/office/drawing/2014/main" id="{62BBFF0F-1A81-47A9-8377-7B991128A4C4}"/>
              </a:ext>
            </a:extLst>
          </p:cNvPr>
          <p:cNvSpPr txBox="1"/>
          <p:nvPr/>
        </p:nvSpPr>
        <p:spPr>
          <a:xfrm>
            <a:off x="3563888" y="5085184"/>
            <a:ext cx="2108269" cy="369332"/>
          </a:xfrm>
          <a:prstGeom prst="rect">
            <a:avLst/>
          </a:prstGeom>
          <a:noFill/>
        </p:spPr>
        <p:txBody>
          <a:bodyPr wrap="none" rtlCol="0">
            <a:spAutoFit/>
          </a:bodyPr>
          <a:lstStyle/>
          <a:p>
            <a:r>
              <a:rPr kumimoji="1" lang="en-US" altLang="ja-JP" dirty="0"/>
              <a:t>A</a:t>
            </a:r>
            <a:r>
              <a:rPr kumimoji="1" lang="ja-JP" altLang="en-US" dirty="0"/>
              <a:t>から</a:t>
            </a:r>
            <a:r>
              <a:rPr kumimoji="1" lang="en-US" altLang="ja-JP" dirty="0"/>
              <a:t>B</a:t>
            </a:r>
            <a:r>
              <a:rPr kumimoji="1" lang="ja-JP" altLang="en-US" dirty="0"/>
              <a:t>に行く割合</a:t>
            </a:r>
          </a:p>
        </p:txBody>
      </p:sp>
      <p:sp>
        <p:nvSpPr>
          <p:cNvPr id="23" name="四角形: 角を丸くする 22">
            <a:extLst>
              <a:ext uri="{FF2B5EF4-FFF2-40B4-BE49-F238E27FC236}">
                <a16:creationId xmlns:a16="http://schemas.microsoft.com/office/drawing/2014/main" id="{628117E3-BEC5-4B6B-B98F-A2329A2D330F}"/>
              </a:ext>
            </a:extLst>
          </p:cNvPr>
          <p:cNvSpPr/>
          <p:nvPr/>
        </p:nvSpPr>
        <p:spPr>
          <a:xfrm>
            <a:off x="2555776" y="5661248"/>
            <a:ext cx="720080" cy="432048"/>
          </a:xfrm>
          <a:prstGeom prst="roundRect">
            <a:avLst>
              <a:gd name="adj" fmla="val 25789"/>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5AF6A9D5-C55A-4B12-86E1-4EDE57E70996}"/>
              </a:ext>
            </a:extLst>
          </p:cNvPr>
          <p:cNvSpPr/>
          <p:nvPr/>
        </p:nvSpPr>
        <p:spPr>
          <a:xfrm>
            <a:off x="3275856" y="5661248"/>
            <a:ext cx="1584176" cy="432048"/>
          </a:xfrm>
          <a:prstGeom prst="roundRect">
            <a:avLst>
              <a:gd name="adj" fmla="val 25789"/>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A2DD9456-5F9A-4474-8D96-B24D92AF2D5B}"/>
              </a:ext>
            </a:extLst>
          </p:cNvPr>
          <p:cNvCxnSpPr>
            <a:stCxn id="21" idx="2"/>
            <a:endCxn id="23" idx="0"/>
          </p:cNvCxnSpPr>
          <p:nvPr/>
        </p:nvCxnSpPr>
        <p:spPr>
          <a:xfrm rot="16200000" flipH="1">
            <a:off x="2530153" y="5275585"/>
            <a:ext cx="206732" cy="56459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2041051F-1884-4D2F-A3D2-6E2A398CB1B4}"/>
              </a:ext>
            </a:extLst>
          </p:cNvPr>
          <p:cNvCxnSpPr>
            <a:stCxn id="22" idx="2"/>
            <a:endCxn id="24" idx="0"/>
          </p:cNvCxnSpPr>
          <p:nvPr/>
        </p:nvCxnSpPr>
        <p:spPr>
          <a:xfrm rot="5400000">
            <a:off x="4239618" y="5282843"/>
            <a:ext cx="206732" cy="55007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864003D1-8EFA-4C52-B452-F3FD41F97BA0}"/>
              </a:ext>
            </a:extLst>
          </p:cNvPr>
          <p:cNvCxnSpPr/>
          <p:nvPr/>
        </p:nvCxnSpPr>
        <p:spPr>
          <a:xfrm>
            <a:off x="2555776" y="6165304"/>
            <a:ext cx="2304256"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AB6E723-7B49-4B85-A991-D7661C5F9201}"/>
              </a:ext>
            </a:extLst>
          </p:cNvPr>
          <p:cNvCxnSpPr/>
          <p:nvPr/>
        </p:nvCxnSpPr>
        <p:spPr>
          <a:xfrm>
            <a:off x="5292080" y="6165304"/>
            <a:ext cx="2304256" cy="0"/>
          </a:xfrm>
          <a:prstGeom prst="line">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91063658-30DF-4BD8-8603-0907F1C86B31}"/>
              </a:ext>
            </a:extLst>
          </p:cNvPr>
          <p:cNvSpPr txBox="1"/>
          <p:nvPr/>
        </p:nvSpPr>
        <p:spPr>
          <a:xfrm>
            <a:off x="2699792" y="6309320"/>
            <a:ext cx="2108269" cy="369332"/>
          </a:xfrm>
          <a:prstGeom prst="rect">
            <a:avLst/>
          </a:prstGeom>
          <a:noFill/>
        </p:spPr>
        <p:txBody>
          <a:bodyPr wrap="none" rtlCol="0">
            <a:spAutoFit/>
          </a:bodyPr>
          <a:lstStyle/>
          <a:p>
            <a:r>
              <a:rPr kumimoji="1" lang="en-US" altLang="ja-JP" dirty="0"/>
              <a:t>A</a:t>
            </a:r>
            <a:r>
              <a:rPr kumimoji="1" lang="ja-JP" altLang="en-US" dirty="0"/>
              <a:t>から</a:t>
            </a:r>
            <a:r>
              <a:rPr kumimoji="1" lang="en-US" altLang="ja-JP" dirty="0"/>
              <a:t>B</a:t>
            </a:r>
            <a:r>
              <a:rPr kumimoji="1" lang="ja-JP" altLang="en-US" dirty="0"/>
              <a:t>に行く人口</a:t>
            </a:r>
          </a:p>
        </p:txBody>
      </p:sp>
      <p:sp>
        <p:nvSpPr>
          <p:cNvPr id="33" name="テキスト ボックス 32">
            <a:extLst>
              <a:ext uri="{FF2B5EF4-FFF2-40B4-BE49-F238E27FC236}">
                <a16:creationId xmlns:a16="http://schemas.microsoft.com/office/drawing/2014/main" id="{5D674201-5180-4224-ADFF-5149A0896147}"/>
              </a:ext>
            </a:extLst>
          </p:cNvPr>
          <p:cNvSpPr txBox="1"/>
          <p:nvPr/>
        </p:nvSpPr>
        <p:spPr>
          <a:xfrm>
            <a:off x="5292080" y="6309320"/>
            <a:ext cx="2108269" cy="369332"/>
          </a:xfrm>
          <a:prstGeom prst="rect">
            <a:avLst/>
          </a:prstGeom>
          <a:noFill/>
        </p:spPr>
        <p:txBody>
          <a:bodyPr wrap="none" rtlCol="0">
            <a:spAutoFit/>
          </a:bodyPr>
          <a:lstStyle/>
          <a:p>
            <a:r>
              <a:rPr lang="en-US" altLang="ja-JP" dirty="0"/>
              <a:t>B</a:t>
            </a:r>
            <a:r>
              <a:rPr kumimoji="1" lang="ja-JP" altLang="en-US" dirty="0"/>
              <a:t>から</a:t>
            </a:r>
            <a:r>
              <a:rPr kumimoji="1" lang="en-US" altLang="ja-JP" dirty="0"/>
              <a:t>A</a:t>
            </a:r>
            <a:r>
              <a:rPr kumimoji="1" lang="ja-JP" altLang="en-US" dirty="0"/>
              <a:t>に行く人口</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212A9C91-8F3E-437C-99FB-76B173FF1409}"/>
                  </a:ext>
                </a:extLst>
              </p:cNvPr>
              <p:cNvSpPr txBox="1"/>
              <p:nvPr/>
            </p:nvSpPr>
            <p:spPr>
              <a:xfrm>
                <a:off x="899592" y="3284984"/>
                <a:ext cx="10081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lang="ja-JP" altLang="en-US" sz="2800" dirty="0"/>
              </a:p>
            </p:txBody>
          </p:sp>
        </mc:Choice>
        <mc:Fallback xmlns="">
          <p:sp>
            <p:nvSpPr>
              <p:cNvPr id="25" name="テキスト ボックス 24">
                <a:extLst>
                  <a:ext uri="{FF2B5EF4-FFF2-40B4-BE49-F238E27FC236}">
                    <a16:creationId xmlns:a16="http://schemas.microsoft.com/office/drawing/2014/main" id="{212A9C91-8F3E-437C-99FB-76B173FF1409}"/>
                  </a:ext>
                </a:extLst>
              </p:cNvPr>
              <p:cNvSpPr txBox="1">
                <a:spLocks noRot="1" noChangeAspect="1" noMove="1" noResize="1" noEditPoints="1" noAdjustHandles="1" noChangeArrowheads="1" noChangeShapeType="1" noTextEdit="1"/>
              </p:cNvSpPr>
              <p:nvPr/>
            </p:nvSpPr>
            <p:spPr>
              <a:xfrm>
                <a:off x="899592" y="3284984"/>
                <a:ext cx="100811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6ACE791-7C14-4C93-A424-546058E13605}"/>
                  </a:ext>
                </a:extLst>
              </p:cNvPr>
              <p:cNvSpPr txBox="1"/>
              <p:nvPr/>
            </p:nvSpPr>
            <p:spPr>
              <a:xfrm>
                <a:off x="6660232" y="3212976"/>
                <a:ext cx="10081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lang="ja-JP" altLang="en-US" sz="2800" dirty="0"/>
              </a:p>
            </p:txBody>
          </p:sp>
        </mc:Choice>
        <mc:Fallback xmlns="">
          <p:sp>
            <p:nvSpPr>
              <p:cNvPr id="29" name="テキスト ボックス 28">
                <a:extLst>
                  <a:ext uri="{FF2B5EF4-FFF2-40B4-BE49-F238E27FC236}">
                    <a16:creationId xmlns:a16="http://schemas.microsoft.com/office/drawing/2014/main" id="{06ACE791-7C14-4C93-A424-546058E13605}"/>
                  </a:ext>
                </a:extLst>
              </p:cNvPr>
              <p:cNvSpPr txBox="1">
                <a:spLocks noRot="1" noChangeAspect="1" noMove="1" noResize="1" noEditPoints="1" noAdjustHandles="1" noChangeArrowheads="1" noChangeShapeType="1" noTextEdit="1"/>
              </p:cNvSpPr>
              <p:nvPr/>
            </p:nvSpPr>
            <p:spPr>
              <a:xfrm>
                <a:off x="6660232" y="3212976"/>
                <a:ext cx="1008112" cy="523220"/>
              </a:xfrm>
              <a:prstGeom prst="rect">
                <a:avLst/>
              </a:prstGeom>
              <a:blipFill>
                <a:blip r:embed="rId7"/>
                <a:stretch>
                  <a:fillRect/>
                </a:stretch>
              </a:blipFill>
            </p:spPr>
            <p:txBody>
              <a:bodyPr/>
              <a:lstStyle/>
              <a:p>
                <a:r>
                  <a:rPr lang="ja-JP" altLang="en-US">
                    <a:noFill/>
                  </a:rPr>
                  <a:t> </a:t>
                </a:r>
              </a:p>
            </p:txBody>
          </p:sp>
        </mc:Fallback>
      </mc:AlternateContent>
      <p:sp>
        <p:nvSpPr>
          <p:cNvPr id="3" name="フリーフォーム: 図形 2">
            <a:extLst>
              <a:ext uri="{FF2B5EF4-FFF2-40B4-BE49-F238E27FC236}">
                <a16:creationId xmlns:a16="http://schemas.microsoft.com/office/drawing/2014/main" id="{751BDE66-3F60-4C78-8574-DADD11F289E5}"/>
              </a:ext>
            </a:extLst>
          </p:cNvPr>
          <p:cNvSpPr/>
          <p:nvPr/>
        </p:nvSpPr>
        <p:spPr>
          <a:xfrm>
            <a:off x="6240150" y="2349417"/>
            <a:ext cx="632492" cy="712565"/>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43409562-4A0F-4B35-9C54-0C8267B29DEE}"/>
              </a:ext>
            </a:extLst>
          </p:cNvPr>
          <p:cNvSpPr/>
          <p:nvPr/>
        </p:nvSpPr>
        <p:spPr>
          <a:xfrm flipH="1">
            <a:off x="1619672" y="2636912"/>
            <a:ext cx="576064" cy="424533"/>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F8D3A43-CD2A-41C5-97B3-24C4C3E23ABE}"/>
                  </a:ext>
                </a:extLst>
              </p:cNvPr>
              <p:cNvSpPr txBox="1"/>
              <p:nvPr/>
            </p:nvSpPr>
            <p:spPr>
              <a:xfrm>
                <a:off x="6372200" y="227687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34" name="テキスト ボックス 33">
                <a:extLst>
                  <a:ext uri="{FF2B5EF4-FFF2-40B4-BE49-F238E27FC236}">
                    <a16:creationId xmlns:a16="http://schemas.microsoft.com/office/drawing/2014/main" id="{9F8D3A43-CD2A-41C5-97B3-24C4C3E23ABE}"/>
                  </a:ext>
                </a:extLst>
              </p:cNvPr>
              <p:cNvSpPr txBox="1">
                <a:spLocks noRot="1" noChangeAspect="1" noMove="1" noResize="1" noEditPoints="1" noAdjustHandles="1" noChangeArrowheads="1" noChangeShapeType="1" noTextEdit="1"/>
              </p:cNvSpPr>
              <p:nvPr/>
            </p:nvSpPr>
            <p:spPr>
              <a:xfrm>
                <a:off x="6372200" y="2276872"/>
                <a:ext cx="2213992" cy="369332"/>
              </a:xfrm>
              <a:prstGeom prst="rect">
                <a:avLst/>
              </a:prstGeom>
              <a:blipFill>
                <a:blip r:embed="rId8"/>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73BE789-BF5F-46C0-A536-9BAA35C13983}"/>
                  </a:ext>
                </a:extLst>
              </p:cNvPr>
              <p:cNvSpPr txBox="1"/>
              <p:nvPr/>
            </p:nvSpPr>
            <p:spPr>
              <a:xfrm>
                <a:off x="323528" y="2132856"/>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35" name="テキスト ボックス 34">
                <a:extLst>
                  <a:ext uri="{FF2B5EF4-FFF2-40B4-BE49-F238E27FC236}">
                    <a16:creationId xmlns:a16="http://schemas.microsoft.com/office/drawing/2014/main" id="{373BE789-BF5F-46C0-A536-9BAA35C13983}"/>
                  </a:ext>
                </a:extLst>
              </p:cNvPr>
              <p:cNvSpPr txBox="1">
                <a:spLocks noRot="1" noChangeAspect="1" noMove="1" noResize="1" noEditPoints="1" noAdjustHandles="1" noChangeArrowheads="1" noChangeShapeType="1" noTextEdit="1"/>
              </p:cNvSpPr>
              <p:nvPr/>
            </p:nvSpPr>
            <p:spPr>
              <a:xfrm>
                <a:off x="323528" y="2132856"/>
                <a:ext cx="2213992" cy="369332"/>
              </a:xfrm>
              <a:prstGeom prst="rect">
                <a:avLst/>
              </a:prstGeom>
              <a:blipFill>
                <a:blip r:embed="rId9"/>
                <a:stretch>
                  <a:fillRect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311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6B06BE-8D19-48F2-8252-6BF450FD64D6}"/>
              </a:ext>
            </a:extLst>
          </p:cNvPr>
          <p:cNvSpPr>
            <a:spLocks noGrp="1"/>
          </p:cNvSpPr>
          <p:nvPr>
            <p:ph type="body" sz="quarter" idx="10"/>
          </p:nvPr>
        </p:nvSpPr>
        <p:spPr/>
        <p:txBody>
          <a:bodyPr/>
          <a:lstStyle/>
          <a:p>
            <a:r>
              <a:rPr kumimoji="1" lang="ja-JP" altLang="en-US" dirty="0"/>
              <a:t>疑似乱数生成アルゴリズム</a:t>
            </a:r>
          </a:p>
        </p:txBody>
      </p:sp>
      <p:sp>
        <p:nvSpPr>
          <p:cNvPr id="3" name="テキスト ボックス 2">
            <a:extLst>
              <a:ext uri="{FF2B5EF4-FFF2-40B4-BE49-F238E27FC236}">
                <a16:creationId xmlns:a16="http://schemas.microsoft.com/office/drawing/2014/main" id="{C773D6A6-8A73-4B75-8EA5-01B5786A2768}"/>
              </a:ext>
            </a:extLst>
          </p:cNvPr>
          <p:cNvSpPr txBox="1"/>
          <p:nvPr/>
        </p:nvSpPr>
        <p:spPr>
          <a:xfrm>
            <a:off x="323528" y="908720"/>
            <a:ext cx="2492990" cy="646331"/>
          </a:xfrm>
          <a:prstGeom prst="rect">
            <a:avLst/>
          </a:prstGeom>
          <a:noFill/>
        </p:spPr>
        <p:txBody>
          <a:bodyPr wrap="none" rtlCol="0">
            <a:spAutoFit/>
          </a:bodyPr>
          <a:lstStyle/>
          <a:p>
            <a:r>
              <a:rPr kumimoji="1" lang="ja-JP" altLang="en-US" sz="3600"/>
              <a:t>線形合同法</a:t>
            </a:r>
          </a:p>
        </p:txBody>
      </p:sp>
      <p:pic>
        <p:nvPicPr>
          <p:cNvPr id="4" name="図 3">
            <a:extLst>
              <a:ext uri="{FF2B5EF4-FFF2-40B4-BE49-F238E27FC236}">
                <a16:creationId xmlns:a16="http://schemas.microsoft.com/office/drawing/2014/main" id="{A32CF5C1-4741-4468-91EB-88924496E066}"/>
              </a:ext>
            </a:extLst>
          </p:cNvPr>
          <p:cNvPicPr>
            <a:picLocks noChangeAspect="1"/>
          </p:cNvPicPr>
          <p:nvPr/>
        </p:nvPicPr>
        <p:blipFill>
          <a:blip r:embed="rId2"/>
          <a:stretch>
            <a:fillRect/>
          </a:stretch>
        </p:blipFill>
        <p:spPr>
          <a:xfrm>
            <a:off x="1259632" y="1556792"/>
            <a:ext cx="4310758" cy="360041"/>
          </a:xfrm>
          <a:prstGeom prst="rect">
            <a:avLst/>
          </a:prstGeom>
          <a:ln>
            <a:noFill/>
          </a:ln>
        </p:spPr>
      </p:pic>
      <p:sp>
        <p:nvSpPr>
          <p:cNvPr id="5" name="テキスト ボックス 4">
            <a:extLst>
              <a:ext uri="{FF2B5EF4-FFF2-40B4-BE49-F238E27FC236}">
                <a16:creationId xmlns:a16="http://schemas.microsoft.com/office/drawing/2014/main" id="{96D8B3D1-5850-40C4-8F81-2537B206913B}"/>
              </a:ext>
            </a:extLst>
          </p:cNvPr>
          <p:cNvSpPr txBox="1"/>
          <p:nvPr/>
        </p:nvSpPr>
        <p:spPr>
          <a:xfrm>
            <a:off x="1259632" y="1988840"/>
            <a:ext cx="4288353" cy="707886"/>
          </a:xfrm>
          <a:prstGeom prst="rect">
            <a:avLst/>
          </a:prstGeom>
          <a:noFill/>
        </p:spPr>
        <p:txBody>
          <a:bodyPr wrap="none" rtlCol="0">
            <a:spAutoFit/>
          </a:bodyPr>
          <a:lstStyle/>
          <a:p>
            <a:r>
              <a:rPr kumimoji="1" lang="ja-JP" altLang="en-US" sz="2000"/>
              <a:t>「一つ前」しか見ない</a:t>
            </a:r>
            <a:endParaRPr kumimoji="1" lang="en-US" altLang="ja-JP" sz="2000"/>
          </a:p>
          <a:p>
            <a:r>
              <a:rPr kumimoji="1" lang="ja-JP" altLang="en-US" sz="2000"/>
              <a:t>簡単・高速</a:t>
            </a:r>
            <a:r>
              <a:rPr lang="ja-JP" altLang="en-US" sz="2000"/>
              <a:t>だが、乱数の性質は悪い</a:t>
            </a:r>
            <a:endParaRPr kumimoji="1" lang="ja-JP" altLang="en-US" sz="2000"/>
          </a:p>
        </p:txBody>
      </p:sp>
      <p:sp>
        <p:nvSpPr>
          <p:cNvPr id="6" name="テキスト ボックス 5">
            <a:extLst>
              <a:ext uri="{FF2B5EF4-FFF2-40B4-BE49-F238E27FC236}">
                <a16:creationId xmlns:a16="http://schemas.microsoft.com/office/drawing/2014/main" id="{C6E6FDFE-6BB7-41E8-8B8E-3DB2C625E9E2}"/>
              </a:ext>
            </a:extLst>
          </p:cNvPr>
          <p:cNvSpPr txBox="1"/>
          <p:nvPr/>
        </p:nvSpPr>
        <p:spPr>
          <a:xfrm>
            <a:off x="251520" y="2708920"/>
            <a:ext cx="5262979" cy="646331"/>
          </a:xfrm>
          <a:prstGeom prst="rect">
            <a:avLst/>
          </a:prstGeom>
          <a:noFill/>
        </p:spPr>
        <p:txBody>
          <a:bodyPr wrap="none" rtlCol="0">
            <a:spAutoFit/>
          </a:bodyPr>
          <a:lstStyle/>
          <a:p>
            <a:r>
              <a:rPr kumimoji="1" lang="ja-JP" altLang="en-US" sz="3600"/>
              <a:t>メルセンヌ・ツイスタ法</a:t>
            </a:r>
          </a:p>
        </p:txBody>
      </p:sp>
      <p:pic>
        <p:nvPicPr>
          <p:cNvPr id="7" name="図 6">
            <a:extLst>
              <a:ext uri="{FF2B5EF4-FFF2-40B4-BE49-F238E27FC236}">
                <a16:creationId xmlns:a16="http://schemas.microsoft.com/office/drawing/2014/main" id="{A0178171-79E2-4B48-BE24-806C55D15A91}"/>
              </a:ext>
            </a:extLst>
          </p:cNvPr>
          <p:cNvPicPr>
            <a:picLocks noChangeAspect="1"/>
          </p:cNvPicPr>
          <p:nvPr/>
        </p:nvPicPr>
        <p:blipFill>
          <a:blip r:embed="rId3"/>
          <a:stretch>
            <a:fillRect/>
          </a:stretch>
        </p:blipFill>
        <p:spPr>
          <a:xfrm>
            <a:off x="1403648" y="3429000"/>
            <a:ext cx="5544616" cy="432985"/>
          </a:xfrm>
          <a:prstGeom prst="rect">
            <a:avLst/>
          </a:prstGeom>
          <a:ln>
            <a:noFill/>
          </a:ln>
        </p:spPr>
      </p:pic>
      <p:sp>
        <p:nvSpPr>
          <p:cNvPr id="8" name="テキスト ボックス 7">
            <a:extLst>
              <a:ext uri="{FF2B5EF4-FFF2-40B4-BE49-F238E27FC236}">
                <a16:creationId xmlns:a16="http://schemas.microsoft.com/office/drawing/2014/main" id="{BB4AC87F-00CF-4122-BDF2-CFA2D17E915D}"/>
              </a:ext>
            </a:extLst>
          </p:cNvPr>
          <p:cNvSpPr txBox="1"/>
          <p:nvPr/>
        </p:nvSpPr>
        <p:spPr>
          <a:xfrm>
            <a:off x="1331640" y="3933056"/>
            <a:ext cx="6083717" cy="707886"/>
          </a:xfrm>
          <a:prstGeom prst="rect">
            <a:avLst/>
          </a:prstGeom>
          <a:noFill/>
        </p:spPr>
        <p:txBody>
          <a:bodyPr wrap="none" rtlCol="0">
            <a:spAutoFit/>
          </a:bodyPr>
          <a:lstStyle/>
          <a:p>
            <a:r>
              <a:rPr kumimoji="1" lang="ja-JP" altLang="en-US" sz="2000"/>
              <a:t>乱数の性質が非常に良い</a:t>
            </a:r>
            <a:endParaRPr kumimoji="1" lang="en-US" altLang="ja-JP" sz="2000"/>
          </a:p>
          <a:p>
            <a:r>
              <a:rPr kumimoji="1" lang="ja-JP" altLang="en-US" sz="2000">
                <a:solidFill>
                  <a:srgbClr val="FF0000"/>
                </a:solidFill>
              </a:rPr>
              <a:t>多くの乱数ライブラリのデファクト・スタンダード</a:t>
            </a:r>
          </a:p>
        </p:txBody>
      </p:sp>
      <p:sp>
        <p:nvSpPr>
          <p:cNvPr id="9" name="テキスト ボックス 8">
            <a:extLst>
              <a:ext uri="{FF2B5EF4-FFF2-40B4-BE49-F238E27FC236}">
                <a16:creationId xmlns:a16="http://schemas.microsoft.com/office/drawing/2014/main" id="{264A978A-5F5D-47B0-A428-0F2F871908A4}"/>
              </a:ext>
            </a:extLst>
          </p:cNvPr>
          <p:cNvSpPr txBox="1"/>
          <p:nvPr/>
        </p:nvSpPr>
        <p:spPr>
          <a:xfrm>
            <a:off x="342106" y="4819496"/>
            <a:ext cx="2190023" cy="646331"/>
          </a:xfrm>
          <a:prstGeom prst="rect">
            <a:avLst/>
          </a:prstGeom>
          <a:noFill/>
        </p:spPr>
        <p:txBody>
          <a:bodyPr wrap="none" rtlCol="0">
            <a:spAutoFit/>
          </a:bodyPr>
          <a:lstStyle/>
          <a:p>
            <a:r>
              <a:rPr kumimoji="1" lang="en-US" altLang="ja-JP" sz="3600"/>
              <a:t>Xorshift</a:t>
            </a:r>
            <a:r>
              <a:rPr kumimoji="1" lang="ja-JP" altLang="en-US" sz="3600"/>
              <a:t>法</a:t>
            </a:r>
          </a:p>
        </p:txBody>
      </p:sp>
      <p:sp>
        <p:nvSpPr>
          <p:cNvPr id="10" name="正方形/長方形 9">
            <a:extLst>
              <a:ext uri="{FF2B5EF4-FFF2-40B4-BE49-F238E27FC236}">
                <a16:creationId xmlns:a16="http://schemas.microsoft.com/office/drawing/2014/main" id="{A194BBDE-2D2F-43F2-A700-DE4B8B458512}"/>
              </a:ext>
            </a:extLst>
          </p:cNvPr>
          <p:cNvSpPr/>
          <p:nvPr/>
        </p:nvSpPr>
        <p:spPr>
          <a:xfrm>
            <a:off x="1350218" y="5539576"/>
            <a:ext cx="2880320" cy="923330"/>
          </a:xfrm>
          <a:prstGeom prst="rect">
            <a:avLst/>
          </a:prstGeom>
          <a:ln>
            <a:solidFill>
              <a:schemeClr val="tx1"/>
            </a:solidFill>
          </a:ln>
        </p:spPr>
        <p:txBody>
          <a:bodyPr wrap="square">
            <a:spAutoFit/>
          </a:bodyPr>
          <a:lstStyle/>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&lt;&lt;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13</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&gt;&gt;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17</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&lt;&lt;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5</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p:txBody>
      </p:sp>
      <p:sp>
        <p:nvSpPr>
          <p:cNvPr id="11" name="テキスト ボックス 10">
            <a:extLst>
              <a:ext uri="{FF2B5EF4-FFF2-40B4-BE49-F238E27FC236}">
                <a16:creationId xmlns:a16="http://schemas.microsoft.com/office/drawing/2014/main" id="{F2E5B392-CEFE-4433-9953-7EDBC3A7BF74}"/>
              </a:ext>
            </a:extLst>
          </p:cNvPr>
          <p:cNvSpPr txBox="1"/>
          <p:nvPr/>
        </p:nvSpPr>
        <p:spPr>
          <a:xfrm>
            <a:off x="4355976" y="5661248"/>
            <a:ext cx="3005951" cy="707886"/>
          </a:xfrm>
          <a:prstGeom prst="rect">
            <a:avLst/>
          </a:prstGeom>
          <a:noFill/>
        </p:spPr>
        <p:txBody>
          <a:bodyPr wrap="none" rtlCol="0">
            <a:spAutoFit/>
          </a:bodyPr>
          <a:lstStyle/>
          <a:p>
            <a:r>
              <a:rPr kumimoji="1" lang="ja-JP" altLang="en-US" sz="2000"/>
              <a:t>乱数の性質が比較的良い</a:t>
            </a:r>
            <a:endParaRPr kumimoji="1" lang="en-US" altLang="ja-JP" sz="2000"/>
          </a:p>
          <a:p>
            <a:r>
              <a:rPr kumimoji="1" lang="ja-JP" altLang="en-US" sz="2000">
                <a:solidFill>
                  <a:srgbClr val="FF0000"/>
                </a:solidFill>
              </a:rPr>
              <a:t>非常に高速</a:t>
            </a:r>
          </a:p>
        </p:txBody>
      </p:sp>
    </p:spTree>
    <p:extLst>
      <p:ext uri="{BB962C8B-B14F-4D97-AF65-F5344CB8AC3E}">
        <p14:creationId xmlns:p14="http://schemas.microsoft.com/office/powerpoint/2010/main" val="1638235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2B4963-4F9F-4FBE-8360-F0787A36A51B}"/>
              </a:ext>
            </a:extLst>
          </p:cNvPr>
          <p:cNvSpPr>
            <a:spLocks noGrp="1"/>
          </p:cNvSpPr>
          <p:nvPr>
            <p:ph type="body" sz="quarter" idx="10"/>
          </p:nvPr>
        </p:nvSpPr>
        <p:spPr/>
        <p:txBody>
          <a:bodyPr/>
          <a:lstStyle/>
          <a:p>
            <a:r>
              <a:rPr kumimoji="1" lang="ja-JP" altLang="en-US" dirty="0"/>
              <a:t>マルコフ連鎖モンテカルロ法</a:t>
            </a:r>
          </a:p>
        </p:txBody>
      </p:sp>
      <p:sp>
        <p:nvSpPr>
          <p:cNvPr id="13" name="テキスト ボックス 12">
            <a:extLst>
              <a:ext uri="{FF2B5EF4-FFF2-40B4-BE49-F238E27FC236}">
                <a16:creationId xmlns:a16="http://schemas.microsoft.com/office/drawing/2014/main" id="{474FEAAF-9343-4BDE-B84F-2E6B22ECD9BF}"/>
              </a:ext>
            </a:extLst>
          </p:cNvPr>
          <p:cNvSpPr txBox="1"/>
          <p:nvPr/>
        </p:nvSpPr>
        <p:spPr>
          <a:xfrm>
            <a:off x="395536" y="1196752"/>
            <a:ext cx="902811" cy="523220"/>
          </a:xfrm>
          <a:prstGeom prst="rect">
            <a:avLst/>
          </a:prstGeom>
          <a:noFill/>
        </p:spPr>
        <p:txBody>
          <a:bodyPr wrap="none" rtlCol="0">
            <a:spAutoFit/>
          </a:bodyPr>
          <a:lstStyle/>
          <a:p>
            <a:r>
              <a:rPr kumimoji="1" lang="ja-JP" altLang="en-US" sz="2800"/>
              <a:t>目的</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C7092DD-AEF2-4D46-81CC-0A274510EA2F}"/>
                  </a:ext>
                </a:extLst>
              </p:cNvPr>
              <p:cNvSpPr txBox="1"/>
              <p:nvPr/>
            </p:nvSpPr>
            <p:spPr>
              <a:xfrm>
                <a:off x="611560" y="1916832"/>
                <a:ext cx="4680520" cy="707886"/>
              </a:xfrm>
              <a:prstGeom prst="rect">
                <a:avLst/>
              </a:prstGeom>
              <a:noFill/>
            </p:spPr>
            <p:txBody>
              <a:bodyPr wrap="square">
                <a:spAutoFit/>
              </a:bodyPr>
              <a:lstStyle/>
              <a:p>
                <a14:m>
                  <m:oMath xmlns:m="http://schemas.openxmlformats.org/officeDocument/2006/math">
                    <m:r>
                      <a:rPr lang="en-US" altLang="ja-JP" sz="2000" i="1" smtClean="0">
                        <a:latin typeface="Cambria Math" panose="02040503050406030204" pitchFamily="18" charset="0"/>
                      </a:rPr>
                      <m:t>𝜋</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𝐴</m:t>
                        </m:r>
                      </m:e>
                    </m:d>
                    <m:r>
                      <a:rPr lang="en-US" altLang="ja-JP" sz="2000" i="1">
                        <a:latin typeface="Cambria Math" panose="02040503050406030204" pitchFamily="18" charset="0"/>
                      </a:rPr>
                      <m:t>∝</m:t>
                    </m:r>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𝜋</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 </m:t>
                    </m:r>
                    <m:r>
                      <a:rPr lang="ja-JP" altLang="en-US" sz="2000" i="1">
                        <a:latin typeface="Cambria Math" panose="02040503050406030204" pitchFamily="18" charset="0"/>
                      </a:rPr>
                      <m:t>と</m:t>
                    </m:r>
                  </m:oMath>
                </a14:m>
                <a:r>
                  <a:rPr lang="ja-JP" altLang="en-US" sz="2000" dirty="0"/>
                  <a:t>なるように</a:t>
                </a:r>
              </a:p>
            </p:txBody>
          </p:sp>
        </mc:Choice>
        <mc:Fallback xmlns="">
          <p:sp>
            <p:nvSpPr>
              <p:cNvPr id="16" name="テキスト ボックス 15">
                <a:extLst>
                  <a:ext uri="{FF2B5EF4-FFF2-40B4-BE49-F238E27FC236}">
                    <a16:creationId xmlns:a16="http://schemas.microsoft.com/office/drawing/2014/main" id="{DC7092DD-AEF2-4D46-81CC-0A274510EA2F}"/>
                  </a:ext>
                </a:extLst>
              </p:cNvPr>
              <p:cNvSpPr txBox="1">
                <a:spLocks noRot="1" noChangeAspect="1" noMove="1" noResize="1" noEditPoints="1" noAdjustHandles="1" noChangeArrowheads="1" noChangeShapeType="1" noTextEdit="1"/>
              </p:cNvSpPr>
              <p:nvPr/>
            </p:nvSpPr>
            <p:spPr>
              <a:xfrm>
                <a:off x="611560" y="1916832"/>
                <a:ext cx="4680520" cy="707886"/>
              </a:xfrm>
              <a:prstGeom prst="rect">
                <a:avLst/>
              </a:prstGeom>
              <a:blipFill>
                <a:blip r:embed="rId4"/>
                <a:stretch>
                  <a:fillRect l="-1302" t="-5983" b="-119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8BA6886-3808-4D25-B7E8-A0BCB6AED6CB}"/>
                  </a:ext>
                </a:extLst>
              </p:cNvPr>
              <p:cNvSpPr txBox="1"/>
              <p:nvPr/>
            </p:nvSpPr>
            <p:spPr>
              <a:xfrm>
                <a:off x="611560" y="2348880"/>
                <a:ext cx="4572000" cy="400110"/>
              </a:xfrm>
              <a:prstGeom prst="rect">
                <a:avLst/>
              </a:prstGeom>
              <a:noFill/>
            </p:spPr>
            <p:txBody>
              <a:bodyPr wrap="square">
                <a:spAutoFit/>
              </a:bodyPr>
              <a:lstStyle/>
              <a:p>
                <a14:m>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oMath>
                </a14:m>
                <a:r>
                  <a:rPr lang="en-US" altLang="ja-JP" sz="2000" dirty="0"/>
                  <a:t> </a:t>
                </a:r>
                <a14:m>
                  <m:oMath xmlns:m="http://schemas.openxmlformats.org/officeDocument/2006/math">
                    <m:r>
                      <a:rPr lang="en-US" altLang="ja-JP" sz="2000" i="1">
                        <a:latin typeface="Cambria Math" panose="02040503050406030204" pitchFamily="18" charset="0"/>
                      </a:rPr>
                      <m:t>𝑃</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r>
                      <a:rPr lang="en-US" altLang="ja-JP" sz="2000" i="1">
                        <a:latin typeface="Cambria Math" panose="02040503050406030204" pitchFamily="18" charset="0"/>
                      </a:rPr>
                      <m:t>𝐴</m:t>
                    </m:r>
                    <m:r>
                      <a:rPr lang="en-US" altLang="ja-JP" sz="2000" i="1">
                        <a:latin typeface="Cambria Math" panose="02040503050406030204" pitchFamily="18" charset="0"/>
                      </a:rPr>
                      <m:t>)</m:t>
                    </m:r>
                  </m:oMath>
                </a14:m>
                <a:r>
                  <a:rPr lang="ja-JP" altLang="en-US" sz="2000" dirty="0"/>
                  <a:t>を決める</a:t>
                </a:r>
              </a:p>
            </p:txBody>
          </p:sp>
        </mc:Choice>
        <mc:Fallback xmlns="">
          <p:sp>
            <p:nvSpPr>
              <p:cNvPr id="18" name="テキスト ボックス 17">
                <a:extLst>
                  <a:ext uri="{FF2B5EF4-FFF2-40B4-BE49-F238E27FC236}">
                    <a16:creationId xmlns:a16="http://schemas.microsoft.com/office/drawing/2014/main" id="{D8BA6886-3808-4D25-B7E8-A0BCB6AED6CB}"/>
                  </a:ext>
                </a:extLst>
              </p:cNvPr>
              <p:cNvSpPr txBox="1">
                <a:spLocks noRot="1" noChangeAspect="1" noMove="1" noResize="1" noEditPoints="1" noAdjustHandles="1" noChangeArrowheads="1" noChangeShapeType="1" noTextEdit="1"/>
              </p:cNvSpPr>
              <p:nvPr/>
            </p:nvSpPr>
            <p:spPr>
              <a:xfrm>
                <a:off x="611560" y="2348880"/>
                <a:ext cx="4572000" cy="400110"/>
              </a:xfrm>
              <a:prstGeom prst="rect">
                <a:avLst/>
              </a:prstGeom>
              <a:blipFill>
                <a:blip r:embed="rId5"/>
                <a:stretch>
                  <a:fillRect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979D8C-3F0E-4BEE-AE23-558040B3CDF5}"/>
                  </a:ext>
                </a:extLst>
              </p:cNvPr>
              <p:cNvSpPr txBox="1"/>
              <p:nvPr/>
            </p:nvSpPr>
            <p:spPr>
              <a:xfrm>
                <a:off x="899592" y="3068960"/>
                <a:ext cx="554461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lang="en-US" altLang="ja-JP" sz="2800" i="1">
                          <a:latin typeface="Cambria Math" panose="02040503050406030204" pitchFamily="18" charset="0"/>
                        </a:rPr>
                        <m:t>=</m:t>
                      </m:r>
                      <m:r>
                        <a:rPr lang="en-US" altLang="ja-JP" sz="2800" i="1">
                          <a:latin typeface="Cambria Math" panose="02040503050406030204" pitchFamily="18" charset="0"/>
                        </a:rPr>
                        <m:t>𝜋</m:t>
                      </m:r>
                      <m:r>
                        <a:rPr lang="en-US" altLang="ja-JP" sz="2800" i="1">
                          <a:latin typeface="Cambria Math" panose="02040503050406030204" pitchFamily="18" charset="0"/>
                        </a:rPr>
                        <m:t>(</m:t>
                      </m:r>
                      <m:r>
                        <a:rPr lang="en-US" altLang="ja-JP" sz="2800" i="1">
                          <a:latin typeface="Cambria Math" panose="02040503050406030204" pitchFamily="18" charset="0"/>
                        </a:rPr>
                        <m:t>𝐵</m:t>
                      </m:r>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oMath>
                  </m:oMathPara>
                </a14:m>
                <a:endParaRPr lang="ja-JP" altLang="en-US" sz="2800" dirty="0"/>
              </a:p>
            </p:txBody>
          </p:sp>
        </mc:Choice>
        <mc:Fallback xmlns="">
          <p:sp>
            <p:nvSpPr>
              <p:cNvPr id="19" name="テキスト ボックス 18">
                <a:extLst>
                  <a:ext uri="{FF2B5EF4-FFF2-40B4-BE49-F238E27FC236}">
                    <a16:creationId xmlns:a16="http://schemas.microsoft.com/office/drawing/2014/main" id="{E8979D8C-3F0E-4BEE-AE23-558040B3CDF5}"/>
                  </a:ext>
                </a:extLst>
              </p:cNvPr>
              <p:cNvSpPr txBox="1">
                <a:spLocks noRot="1" noChangeAspect="1" noMove="1" noResize="1" noEditPoints="1" noAdjustHandles="1" noChangeArrowheads="1" noChangeShapeType="1" noTextEdit="1"/>
              </p:cNvSpPr>
              <p:nvPr/>
            </p:nvSpPr>
            <p:spPr>
              <a:xfrm>
                <a:off x="899592" y="3068960"/>
                <a:ext cx="5544616" cy="523220"/>
              </a:xfrm>
              <a:prstGeom prst="rect">
                <a:avLst/>
              </a:prstGeom>
              <a:blipFill>
                <a:blip r:embed="rId6"/>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2CFD8835-9B1F-4283-B124-033A191A1DA8}"/>
              </a:ext>
            </a:extLst>
          </p:cNvPr>
          <p:cNvSpPr txBox="1"/>
          <p:nvPr/>
        </p:nvSpPr>
        <p:spPr>
          <a:xfrm>
            <a:off x="3707904" y="3573016"/>
            <a:ext cx="646331" cy="369332"/>
          </a:xfrm>
          <a:prstGeom prst="rect">
            <a:avLst/>
          </a:prstGeom>
          <a:noFill/>
        </p:spPr>
        <p:txBody>
          <a:bodyPr wrap="none" rtlCol="0">
            <a:spAutoFit/>
          </a:bodyPr>
          <a:lstStyle/>
          <a:p>
            <a:r>
              <a:rPr kumimoji="1" lang="ja-JP" altLang="en-US" dirty="0"/>
              <a:t>より</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51BB1B9-D9AB-4DD7-BFE9-86104C7B7BDF}"/>
                  </a:ext>
                </a:extLst>
              </p:cNvPr>
              <p:cNvSpPr txBox="1"/>
              <p:nvPr/>
            </p:nvSpPr>
            <p:spPr>
              <a:xfrm>
                <a:off x="1331640" y="3861048"/>
                <a:ext cx="4572000"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num>
                        <m:den>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oMath>
                  </m:oMathPara>
                </a14:m>
                <a:endParaRPr lang="ja-JP" altLang="en-US" sz="2800" dirty="0"/>
              </a:p>
            </p:txBody>
          </p:sp>
        </mc:Choice>
        <mc:Fallback xmlns="">
          <p:sp>
            <p:nvSpPr>
              <p:cNvPr id="26" name="テキスト ボックス 25">
                <a:extLst>
                  <a:ext uri="{FF2B5EF4-FFF2-40B4-BE49-F238E27FC236}">
                    <a16:creationId xmlns:a16="http://schemas.microsoft.com/office/drawing/2014/main" id="{A51BB1B9-D9AB-4DD7-BFE9-86104C7B7BDF}"/>
                  </a:ext>
                </a:extLst>
              </p:cNvPr>
              <p:cNvSpPr txBox="1">
                <a:spLocks noRot="1" noChangeAspect="1" noMove="1" noResize="1" noEditPoints="1" noAdjustHandles="1" noChangeArrowheads="1" noChangeShapeType="1" noTextEdit="1"/>
              </p:cNvSpPr>
              <p:nvPr/>
            </p:nvSpPr>
            <p:spPr>
              <a:xfrm>
                <a:off x="1331640" y="3861048"/>
                <a:ext cx="4572000" cy="1004955"/>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55A4629B-DAAB-4642-9E0F-3E2CB8D89715}"/>
              </a:ext>
            </a:extLst>
          </p:cNvPr>
          <p:cNvSpPr txBox="1"/>
          <p:nvPr/>
        </p:nvSpPr>
        <p:spPr>
          <a:xfrm>
            <a:off x="755576" y="4941168"/>
            <a:ext cx="3589444" cy="400110"/>
          </a:xfrm>
          <a:prstGeom prst="rect">
            <a:avLst/>
          </a:prstGeom>
          <a:noFill/>
        </p:spPr>
        <p:txBody>
          <a:bodyPr wrap="none" rtlCol="0">
            <a:spAutoFit/>
          </a:bodyPr>
          <a:lstStyle/>
          <a:p>
            <a:r>
              <a:rPr kumimoji="1" lang="ja-JP" altLang="en-US" sz="2000" dirty="0"/>
              <a:t>を満たすように決めればよい </a:t>
            </a:r>
            <a:endParaRPr lang="en-US" altLang="ja-JP" sz="2000" dirty="0"/>
          </a:p>
        </p:txBody>
      </p:sp>
      <p:sp>
        <p:nvSpPr>
          <p:cNvPr id="29" name="テキスト ボックス 28">
            <a:extLst>
              <a:ext uri="{FF2B5EF4-FFF2-40B4-BE49-F238E27FC236}">
                <a16:creationId xmlns:a16="http://schemas.microsoft.com/office/drawing/2014/main" id="{58B14F04-0385-432F-BB7D-242A71B4FC7B}"/>
              </a:ext>
            </a:extLst>
          </p:cNvPr>
          <p:cNvSpPr txBox="1"/>
          <p:nvPr/>
        </p:nvSpPr>
        <p:spPr>
          <a:xfrm>
            <a:off x="179512" y="5733256"/>
            <a:ext cx="7848872" cy="830997"/>
          </a:xfrm>
          <a:prstGeom prst="rect">
            <a:avLst/>
          </a:prstGeom>
          <a:noFill/>
        </p:spPr>
        <p:txBody>
          <a:bodyPr wrap="square" rtlCol="0">
            <a:spAutoFit/>
          </a:bodyPr>
          <a:lstStyle/>
          <a:p>
            <a:r>
              <a:rPr lang="ja-JP" altLang="en-US" sz="2400" dirty="0"/>
              <a:t>この条件が全ての遷移可能な状態間で満たされることを</a:t>
            </a:r>
            <a:r>
              <a:rPr lang="ja-JP" altLang="en-US" sz="2400" dirty="0">
                <a:solidFill>
                  <a:srgbClr val="FF0000"/>
                </a:solidFill>
              </a:rPr>
              <a:t>詳細釣り合い条件</a:t>
            </a:r>
            <a:r>
              <a:rPr lang="en-US" altLang="ja-JP" sz="2400" dirty="0">
                <a:solidFill>
                  <a:srgbClr val="FF0000"/>
                </a:solidFill>
              </a:rPr>
              <a:t>(Detailed Balance Condition)</a:t>
            </a:r>
            <a:r>
              <a:rPr lang="ja-JP" altLang="en-US" sz="2400" dirty="0"/>
              <a:t>と呼ぶ</a:t>
            </a:r>
            <a:endParaRPr kumimoji="1" lang="ja-JP" altLang="en-US" sz="2400" dirty="0"/>
          </a:p>
        </p:txBody>
      </p:sp>
      <p:grpSp>
        <p:nvGrpSpPr>
          <p:cNvPr id="9" name="グループ化 8">
            <a:extLst>
              <a:ext uri="{FF2B5EF4-FFF2-40B4-BE49-F238E27FC236}">
                <a16:creationId xmlns:a16="http://schemas.microsoft.com/office/drawing/2014/main" id="{24695AC2-6023-4456-827E-5032D583C872}"/>
              </a:ext>
            </a:extLst>
          </p:cNvPr>
          <p:cNvGrpSpPr/>
          <p:nvPr/>
        </p:nvGrpSpPr>
        <p:grpSpPr>
          <a:xfrm>
            <a:off x="5508104" y="1196752"/>
            <a:ext cx="3456384" cy="1737484"/>
            <a:chOff x="5508104" y="1196752"/>
            <a:chExt cx="3456384" cy="1737484"/>
          </a:xfrm>
        </p:grpSpPr>
        <p:grpSp>
          <p:nvGrpSpPr>
            <p:cNvPr id="10" name="グループ化 9">
              <a:extLst>
                <a:ext uri="{FF2B5EF4-FFF2-40B4-BE49-F238E27FC236}">
                  <a16:creationId xmlns:a16="http://schemas.microsoft.com/office/drawing/2014/main" id="{132570F8-5584-4FD1-94FA-EC87F64F9EE8}"/>
                </a:ext>
              </a:extLst>
            </p:cNvPr>
            <p:cNvGrpSpPr/>
            <p:nvPr/>
          </p:nvGrpSpPr>
          <p:grpSpPr>
            <a:xfrm>
              <a:off x="6012160" y="1628800"/>
              <a:ext cx="2520280" cy="943489"/>
              <a:chOff x="1907704" y="2660695"/>
              <a:chExt cx="4680520" cy="1752193"/>
            </a:xfrm>
          </p:grpSpPr>
          <p:sp>
            <p:nvSpPr>
              <p:cNvPr id="3" name="楕円 2">
                <a:extLst>
                  <a:ext uri="{FF2B5EF4-FFF2-40B4-BE49-F238E27FC236}">
                    <a16:creationId xmlns:a16="http://schemas.microsoft.com/office/drawing/2014/main" id="{A7B834E9-15FB-4E4E-820D-1BAF76A1AD71}"/>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4" name="テキスト ボックス 3">
                <a:extLst>
                  <a:ext uri="{FF2B5EF4-FFF2-40B4-BE49-F238E27FC236}">
                    <a16:creationId xmlns:a16="http://schemas.microsoft.com/office/drawing/2014/main" id="{66D04B22-67E4-44CB-919E-F949760A8D74}"/>
                  </a:ext>
                </a:extLst>
              </p:cNvPr>
              <p:cNvSpPr txBox="1"/>
              <p:nvPr/>
            </p:nvSpPr>
            <p:spPr>
              <a:xfrm>
                <a:off x="5796136" y="3212976"/>
                <a:ext cx="628743" cy="685902"/>
              </a:xfrm>
              <a:prstGeom prst="rect">
                <a:avLst/>
              </a:prstGeom>
              <a:noFill/>
            </p:spPr>
            <p:txBody>
              <a:bodyPr wrap="none" rtlCol="0">
                <a:spAutoFit/>
              </a:bodyPr>
              <a:lstStyle/>
              <a:p>
                <a:r>
                  <a:rPr kumimoji="1" lang="en-US" altLang="ja-JP" dirty="0"/>
                  <a:t>B</a:t>
                </a:r>
                <a:endParaRPr kumimoji="1" lang="ja-JP" altLang="en-US" dirty="0"/>
              </a:p>
            </p:txBody>
          </p:sp>
          <p:sp>
            <p:nvSpPr>
              <p:cNvPr id="5" name="楕円 4">
                <a:extLst>
                  <a:ext uri="{FF2B5EF4-FFF2-40B4-BE49-F238E27FC236}">
                    <a16:creationId xmlns:a16="http://schemas.microsoft.com/office/drawing/2014/main" id="{B38FC429-EDF3-4B37-8B7D-C05971AA04E7}"/>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6" name="テキスト ボックス 5">
                <a:extLst>
                  <a:ext uri="{FF2B5EF4-FFF2-40B4-BE49-F238E27FC236}">
                    <a16:creationId xmlns:a16="http://schemas.microsoft.com/office/drawing/2014/main" id="{9B5F56C9-27A4-4895-8A1B-241C393ABA21}"/>
                  </a:ext>
                </a:extLst>
              </p:cNvPr>
              <p:cNvSpPr txBox="1"/>
              <p:nvPr/>
            </p:nvSpPr>
            <p:spPr>
              <a:xfrm>
                <a:off x="2195736" y="3212976"/>
                <a:ext cx="628743" cy="685902"/>
              </a:xfrm>
              <a:prstGeom prst="rect">
                <a:avLst/>
              </a:prstGeom>
              <a:noFill/>
            </p:spPr>
            <p:txBody>
              <a:bodyPr wrap="none" rtlCol="0">
                <a:spAutoFit/>
              </a:bodyPr>
              <a:lstStyle/>
              <a:p>
                <a:r>
                  <a:rPr kumimoji="1" lang="en-US" altLang="ja-JP" dirty="0"/>
                  <a:t>A</a:t>
                </a:r>
                <a:endParaRPr kumimoji="1" lang="ja-JP" altLang="en-US" dirty="0"/>
              </a:p>
            </p:txBody>
          </p:sp>
          <p:sp>
            <p:nvSpPr>
              <p:cNvPr id="7" name="フリーフォーム: 図形 6">
                <a:extLst>
                  <a:ext uri="{FF2B5EF4-FFF2-40B4-BE49-F238E27FC236}">
                    <a16:creationId xmlns:a16="http://schemas.microsoft.com/office/drawing/2014/main" id="{7303B45D-0F14-47F0-AF22-270C19B5E565}"/>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フリーフォーム: 図形 7">
                <a:extLst>
                  <a:ext uri="{FF2B5EF4-FFF2-40B4-BE49-F238E27FC236}">
                    <a16:creationId xmlns:a16="http://schemas.microsoft.com/office/drawing/2014/main" id="{F42144F3-B295-463F-9878-1353B6244945}"/>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C3DB818-46F7-466C-922B-CBA6919CDCA2}"/>
                    </a:ext>
                  </a:extLst>
                </p:cNvPr>
                <p:cNvSpPr txBox="1"/>
                <p:nvPr/>
              </p:nvSpPr>
              <p:spPr>
                <a:xfrm>
                  <a:off x="6084168" y="119675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8C3DB818-46F7-466C-922B-CBA6919CDCA2}"/>
                    </a:ext>
                  </a:extLst>
                </p:cNvPr>
                <p:cNvSpPr txBox="1">
                  <a:spLocks noRot="1" noChangeAspect="1" noMove="1" noResize="1" noEditPoints="1" noAdjustHandles="1" noChangeArrowheads="1" noChangeShapeType="1" noTextEdit="1"/>
                </p:cNvSpPr>
                <p:nvPr/>
              </p:nvSpPr>
              <p:spPr>
                <a:xfrm>
                  <a:off x="6084168" y="1196752"/>
                  <a:ext cx="2213992" cy="369332"/>
                </a:xfrm>
                <a:prstGeom prst="rect">
                  <a:avLst/>
                </a:prstGeom>
                <a:blipFill>
                  <a:blip r:embed="rId8"/>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7E19D98-14DB-4B6A-8950-01F951D042B3}"/>
                    </a:ext>
                  </a:extLst>
                </p:cNvPr>
                <p:cNvSpPr txBox="1"/>
                <p:nvPr/>
              </p:nvSpPr>
              <p:spPr>
                <a:xfrm>
                  <a:off x="6228184" y="256490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B7E19D98-14DB-4B6A-8950-01F951D042B3}"/>
                    </a:ext>
                  </a:extLst>
                </p:cNvPr>
                <p:cNvSpPr txBox="1">
                  <a:spLocks noRot="1" noChangeAspect="1" noMove="1" noResize="1" noEditPoints="1" noAdjustHandles="1" noChangeArrowheads="1" noChangeShapeType="1" noTextEdit="1"/>
                </p:cNvSpPr>
                <p:nvPr/>
              </p:nvSpPr>
              <p:spPr>
                <a:xfrm>
                  <a:off x="6228184" y="2564904"/>
                  <a:ext cx="2213992" cy="369332"/>
                </a:xfrm>
                <a:prstGeom prst="rect">
                  <a:avLst/>
                </a:prstGeom>
                <a:blipFill>
                  <a:blip r:embed="rId9"/>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460334B-855C-4578-9EF7-1FCE8E6C706E}"/>
                    </a:ext>
                  </a:extLst>
                </p:cNvPr>
                <p:cNvSpPr txBox="1"/>
                <p:nvPr/>
              </p:nvSpPr>
              <p:spPr>
                <a:xfrm>
                  <a:off x="5508104"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𝐴</m:t>
                            </m:r>
                          </m:sub>
                        </m:sSub>
                      </m:oMath>
                    </m:oMathPara>
                  </a14:m>
                  <a:endParaRPr lang="ja-JP" altLang="en-US" sz="2000" dirty="0"/>
                </a:p>
              </p:txBody>
            </p:sp>
          </mc:Choice>
          <mc:Fallback xmlns="">
            <p:sp>
              <p:nvSpPr>
                <p:cNvPr id="20" name="テキスト ボックス 19">
                  <a:extLst>
                    <a:ext uri="{FF2B5EF4-FFF2-40B4-BE49-F238E27FC236}">
                      <a16:creationId xmlns:a16="http://schemas.microsoft.com/office/drawing/2014/main" id="{D460334B-855C-4578-9EF7-1FCE8E6C706E}"/>
                    </a:ext>
                  </a:extLst>
                </p:cNvPr>
                <p:cNvSpPr txBox="1">
                  <a:spLocks noRot="1" noChangeAspect="1" noMove="1" noResize="1" noEditPoints="1" noAdjustHandles="1" noChangeArrowheads="1" noChangeShapeType="1" noTextEdit="1"/>
                </p:cNvSpPr>
                <p:nvPr/>
              </p:nvSpPr>
              <p:spPr>
                <a:xfrm>
                  <a:off x="5508104" y="1844824"/>
                  <a:ext cx="504056" cy="400110"/>
                </a:xfrm>
                <a:prstGeom prst="rect">
                  <a:avLst/>
                </a:prstGeom>
                <a:blipFill>
                  <a:blip r:embed="rId10"/>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84977D1-907F-4308-997E-4D6A571EE705}"/>
                    </a:ext>
                  </a:extLst>
                </p:cNvPr>
                <p:cNvSpPr txBox="1"/>
                <p:nvPr/>
              </p:nvSpPr>
              <p:spPr>
                <a:xfrm>
                  <a:off x="8460432"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𝐵</m:t>
                            </m:r>
                          </m:sub>
                        </m:sSub>
                      </m:oMath>
                    </m:oMathPara>
                  </a14:m>
                  <a:endParaRPr lang="ja-JP" altLang="en-US" sz="2000" dirty="0"/>
                </a:p>
              </p:txBody>
            </p:sp>
          </mc:Choice>
          <mc:Fallback xmlns="">
            <p:sp>
              <p:nvSpPr>
                <p:cNvPr id="21" name="テキスト ボックス 20">
                  <a:extLst>
                    <a:ext uri="{FF2B5EF4-FFF2-40B4-BE49-F238E27FC236}">
                      <a16:creationId xmlns:a16="http://schemas.microsoft.com/office/drawing/2014/main" id="{484977D1-907F-4308-997E-4D6A571EE705}"/>
                    </a:ext>
                  </a:extLst>
                </p:cNvPr>
                <p:cNvSpPr txBox="1">
                  <a:spLocks noRot="1" noChangeAspect="1" noMove="1" noResize="1" noEditPoints="1" noAdjustHandles="1" noChangeArrowheads="1" noChangeShapeType="1" noTextEdit="1"/>
                </p:cNvSpPr>
                <p:nvPr/>
              </p:nvSpPr>
              <p:spPr>
                <a:xfrm>
                  <a:off x="8460432" y="1844824"/>
                  <a:ext cx="504056" cy="400110"/>
                </a:xfrm>
                <a:prstGeom prst="rect">
                  <a:avLst/>
                </a:prstGeom>
                <a:blipFill>
                  <a:blip r:embed="rId11"/>
                  <a:stretch>
                    <a:fillRect b="-4615"/>
                  </a:stretch>
                </a:blipFill>
              </p:spPr>
              <p:txBody>
                <a:bodyPr/>
                <a:lstStyle/>
                <a:p>
                  <a:r>
                    <a:rPr lang="ja-JP" altLang="en-US">
                      <a:noFill/>
                    </a:rPr>
                    <a:t> </a:t>
                  </a:r>
                </a:p>
              </p:txBody>
            </p:sp>
          </mc:Fallback>
        </mc:AlternateContent>
        <p:sp>
          <p:nvSpPr>
            <p:cNvPr id="22" name="フリーフォーム: 図形 21">
              <a:extLst>
                <a:ext uri="{FF2B5EF4-FFF2-40B4-BE49-F238E27FC236}">
                  <a16:creationId xmlns:a16="http://schemas.microsoft.com/office/drawing/2014/main" id="{E110A9B5-1851-454F-9F19-53EAE1689369}"/>
                </a:ext>
              </a:extLst>
            </p:cNvPr>
            <p:cNvSpPr/>
            <p:nvPr/>
          </p:nvSpPr>
          <p:spPr>
            <a:xfrm>
              <a:off x="8316416" y="1412776"/>
              <a:ext cx="360040" cy="432048"/>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D02D9473-CF31-4A39-8A42-F118ED5FE36E}"/>
                </a:ext>
              </a:extLst>
            </p:cNvPr>
            <p:cNvSpPr/>
            <p:nvPr/>
          </p:nvSpPr>
          <p:spPr>
            <a:xfrm flipH="1">
              <a:off x="5868144" y="1556792"/>
              <a:ext cx="288032" cy="280517"/>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57221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08A38A-F382-4AE6-BCC2-C0E41F3FD120}"/>
              </a:ext>
            </a:extLst>
          </p:cNvPr>
          <p:cNvSpPr>
            <a:spLocks noGrp="1"/>
          </p:cNvSpPr>
          <p:nvPr>
            <p:ph type="body" sz="quarter" idx="10"/>
          </p:nvPr>
        </p:nvSpPr>
        <p:spPr/>
        <p:txBody>
          <a:bodyPr/>
          <a:lstStyle/>
          <a:p>
            <a:r>
              <a:rPr kumimoji="1" lang="ja-JP" altLang="en-US" dirty="0"/>
              <a:t>マルコフ連鎖モンテカルロ法</a:t>
            </a:r>
          </a:p>
        </p:txBody>
      </p:sp>
      <p:sp>
        <p:nvSpPr>
          <p:cNvPr id="4" name="テキスト ボックス 3">
            <a:extLst>
              <a:ext uri="{FF2B5EF4-FFF2-40B4-BE49-F238E27FC236}">
                <a16:creationId xmlns:a16="http://schemas.microsoft.com/office/drawing/2014/main" id="{7713B2D6-03B8-4DB6-80B8-4F403BD26421}"/>
              </a:ext>
            </a:extLst>
          </p:cNvPr>
          <p:cNvSpPr txBox="1"/>
          <p:nvPr/>
        </p:nvSpPr>
        <p:spPr>
          <a:xfrm>
            <a:off x="539552" y="2348880"/>
            <a:ext cx="5570756" cy="707886"/>
          </a:xfrm>
          <a:prstGeom prst="rect">
            <a:avLst/>
          </a:prstGeom>
          <a:noFill/>
        </p:spPr>
        <p:txBody>
          <a:bodyPr wrap="none" rtlCol="0">
            <a:spAutoFit/>
          </a:bodyPr>
          <a:lstStyle/>
          <a:p>
            <a:r>
              <a:rPr lang="ja-JP" altLang="en-US" sz="2000" dirty="0"/>
              <a:t>を満たす遷移確率の決め方は一意に決まらない</a:t>
            </a:r>
            <a:endParaRPr lang="en-US" altLang="ja-JP" sz="2000" dirty="0"/>
          </a:p>
          <a:p>
            <a:r>
              <a:rPr kumimoji="1" lang="ja-JP" altLang="en-US" sz="2000" dirty="0"/>
              <a:t>→適当に決める</a:t>
            </a:r>
          </a:p>
        </p:txBody>
      </p:sp>
      <p:sp>
        <p:nvSpPr>
          <p:cNvPr id="5" name="テキスト ボックス 4">
            <a:extLst>
              <a:ext uri="{FF2B5EF4-FFF2-40B4-BE49-F238E27FC236}">
                <a16:creationId xmlns:a16="http://schemas.microsoft.com/office/drawing/2014/main" id="{0470EDF6-CC2C-482C-9B37-7F9EEEA8CEFB}"/>
              </a:ext>
            </a:extLst>
          </p:cNvPr>
          <p:cNvSpPr txBox="1"/>
          <p:nvPr/>
        </p:nvSpPr>
        <p:spPr>
          <a:xfrm>
            <a:off x="323528" y="3212976"/>
            <a:ext cx="3130985" cy="400110"/>
          </a:xfrm>
          <a:prstGeom prst="rect">
            <a:avLst/>
          </a:prstGeom>
          <a:noFill/>
        </p:spPr>
        <p:txBody>
          <a:bodyPr wrap="none" rtlCol="0">
            <a:spAutoFit/>
          </a:bodyPr>
          <a:lstStyle/>
          <a:p>
            <a:r>
              <a:rPr kumimoji="1" lang="ja-JP" altLang="en-US" sz="2000" dirty="0">
                <a:solidFill>
                  <a:srgbClr val="011893"/>
                </a:solidFill>
              </a:rPr>
              <a:t>熱浴法</a:t>
            </a:r>
            <a:r>
              <a:rPr kumimoji="1" lang="en-US" altLang="ja-JP" sz="2000" dirty="0">
                <a:solidFill>
                  <a:srgbClr val="011893"/>
                </a:solidFill>
              </a:rPr>
              <a:t>(heat-bath method)</a:t>
            </a:r>
            <a:endParaRPr kumimoji="1" lang="ja-JP" altLang="en-US" sz="2000" dirty="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2ADDC36-A238-419F-82FB-47549F4CB787}"/>
                  </a:ext>
                </a:extLst>
              </p:cNvPr>
              <p:cNvSpPr txBox="1"/>
              <p:nvPr/>
            </p:nvSpPr>
            <p:spPr>
              <a:xfrm>
                <a:off x="1259632" y="4149080"/>
                <a:ext cx="6264696"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m:t>
                          </m:r>
                        </m:num>
                        <m:den>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r>
                            <a:rPr lang="en-US" altLang="ja-JP" sz="2000" i="1">
                              <a:latin typeface="Cambria Math" panose="02040503050406030204" pitchFamily="18" charset="0"/>
                            </a:rPr>
                            <m:t>)</m:t>
                          </m:r>
                          <m:r>
                            <a:rPr kumimoji="1" lang="en-US" altLang="ja-JP" sz="2000" b="0" i="1" smtClean="0">
                              <a:latin typeface="Cambria Math" panose="02040503050406030204" pitchFamily="18" charset="0"/>
                            </a:rPr>
                            <m:t>+</m:t>
                          </m:r>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den>
                      </m:f>
                      <m:r>
                        <a:rPr lang="en-US" altLang="ja-JP" sz="2000" i="1">
                          <a:latin typeface="Cambria Math" panose="02040503050406030204" pitchFamily="18" charset="0"/>
                        </a:rPr>
                        <m:t>,</m:t>
                      </m:r>
                      <m:r>
                        <a:rPr lang="en-US" altLang="ja-JP" sz="2000" i="1">
                          <a:latin typeface="Cambria Math" panose="02040503050406030204" pitchFamily="18" charset="0"/>
                        </a:rPr>
                        <m:t>𝑃</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r>
                            <a:rPr lang="en-US" altLang="ja-JP" sz="2000" i="1">
                              <a:latin typeface="Cambria Math" panose="02040503050406030204" pitchFamily="18" charset="0"/>
                            </a:rPr>
                            <m:t>)</m:t>
                          </m:r>
                        </m:num>
                        <m:den>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𝐴</m:t>
                          </m:r>
                          <m:r>
                            <a:rPr lang="en-US" altLang="ja-JP" sz="2000" i="1">
                              <a:latin typeface="Cambria Math" panose="02040503050406030204" pitchFamily="18" charset="0"/>
                            </a:rPr>
                            <m:t>)+</m:t>
                          </m:r>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den>
                      </m:f>
                    </m:oMath>
                  </m:oMathPara>
                </a14:m>
                <a:endParaRPr lang="ja-JP" altLang="en-US" sz="2000" dirty="0"/>
              </a:p>
            </p:txBody>
          </p:sp>
        </mc:Choice>
        <mc:Fallback xmlns="">
          <p:sp>
            <p:nvSpPr>
              <p:cNvPr id="7" name="テキスト ボックス 6">
                <a:extLst>
                  <a:ext uri="{FF2B5EF4-FFF2-40B4-BE49-F238E27FC236}">
                    <a16:creationId xmlns:a16="http://schemas.microsoft.com/office/drawing/2014/main" id="{82ADDC36-A238-419F-82FB-47549F4CB787}"/>
                  </a:ext>
                </a:extLst>
              </p:cNvPr>
              <p:cNvSpPr txBox="1">
                <a:spLocks noRot="1" noChangeAspect="1" noMove="1" noResize="1" noEditPoints="1" noAdjustHandles="1" noChangeArrowheads="1" noChangeShapeType="1" noTextEdit="1"/>
              </p:cNvSpPr>
              <p:nvPr/>
            </p:nvSpPr>
            <p:spPr>
              <a:xfrm>
                <a:off x="1259632" y="4149080"/>
                <a:ext cx="6264696" cy="733149"/>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0590B55-1C86-44AF-9E7C-3731FAE98C97}"/>
              </a:ext>
            </a:extLst>
          </p:cNvPr>
          <p:cNvSpPr txBox="1"/>
          <p:nvPr/>
        </p:nvSpPr>
        <p:spPr>
          <a:xfrm>
            <a:off x="899592" y="3717032"/>
            <a:ext cx="3877985" cy="369332"/>
          </a:xfrm>
          <a:prstGeom prst="rect">
            <a:avLst/>
          </a:prstGeom>
          <a:noFill/>
        </p:spPr>
        <p:txBody>
          <a:bodyPr wrap="none" rtlCol="0">
            <a:spAutoFit/>
          </a:bodyPr>
          <a:lstStyle/>
          <a:p>
            <a:r>
              <a:rPr lang="ja-JP" altLang="en-US" dirty="0"/>
              <a:t>素直に遷移確率も重みに比例させる</a:t>
            </a:r>
            <a:endParaRPr kumimoji="1" lang="ja-JP" altLang="en-US" dirty="0"/>
          </a:p>
        </p:txBody>
      </p:sp>
      <p:sp>
        <p:nvSpPr>
          <p:cNvPr id="10" name="テキスト ボックス 9">
            <a:extLst>
              <a:ext uri="{FF2B5EF4-FFF2-40B4-BE49-F238E27FC236}">
                <a16:creationId xmlns:a16="http://schemas.microsoft.com/office/drawing/2014/main" id="{F87B629A-E008-47B5-87A9-572233034D4F}"/>
              </a:ext>
            </a:extLst>
          </p:cNvPr>
          <p:cNvSpPr txBox="1"/>
          <p:nvPr/>
        </p:nvSpPr>
        <p:spPr>
          <a:xfrm>
            <a:off x="251520" y="4941168"/>
            <a:ext cx="4257897" cy="400110"/>
          </a:xfrm>
          <a:prstGeom prst="rect">
            <a:avLst/>
          </a:prstGeom>
          <a:noFill/>
        </p:spPr>
        <p:txBody>
          <a:bodyPr wrap="none" rtlCol="0">
            <a:spAutoFit/>
          </a:bodyPr>
          <a:lstStyle/>
          <a:p>
            <a:r>
              <a:rPr lang="ja-JP" altLang="en-US" sz="2000" dirty="0">
                <a:solidFill>
                  <a:srgbClr val="011893"/>
                </a:solidFill>
              </a:rPr>
              <a:t>メトロポリス</a:t>
            </a:r>
            <a:r>
              <a:rPr kumimoji="1" lang="ja-JP" altLang="en-US" sz="2000" dirty="0">
                <a:solidFill>
                  <a:srgbClr val="011893"/>
                </a:solidFill>
              </a:rPr>
              <a:t>法</a:t>
            </a:r>
            <a:r>
              <a:rPr kumimoji="1" lang="en-US" altLang="ja-JP" sz="2000" dirty="0">
                <a:solidFill>
                  <a:srgbClr val="011893"/>
                </a:solidFill>
              </a:rPr>
              <a:t>(Metropolis method)</a:t>
            </a:r>
            <a:endParaRPr kumimoji="1" lang="ja-JP" altLang="en-US" sz="2000" dirty="0">
              <a:solidFill>
                <a:srgbClr val="011893"/>
              </a:solidFill>
            </a:endParaRPr>
          </a:p>
        </p:txBody>
      </p:sp>
      <p:sp>
        <p:nvSpPr>
          <p:cNvPr id="11" name="テキスト ボックス 10">
            <a:extLst>
              <a:ext uri="{FF2B5EF4-FFF2-40B4-BE49-F238E27FC236}">
                <a16:creationId xmlns:a16="http://schemas.microsoft.com/office/drawing/2014/main" id="{07989576-358C-45DF-8A7C-BE68B9755B09}"/>
              </a:ext>
            </a:extLst>
          </p:cNvPr>
          <p:cNvSpPr txBox="1"/>
          <p:nvPr/>
        </p:nvSpPr>
        <p:spPr>
          <a:xfrm>
            <a:off x="827584" y="5373216"/>
            <a:ext cx="7340471" cy="369332"/>
          </a:xfrm>
          <a:prstGeom prst="rect">
            <a:avLst/>
          </a:prstGeom>
          <a:noFill/>
        </p:spPr>
        <p:txBody>
          <a:bodyPr wrap="none" rtlCol="0">
            <a:spAutoFit/>
          </a:bodyPr>
          <a:lstStyle/>
          <a:p>
            <a:r>
              <a:rPr kumimoji="1" lang="ja-JP" altLang="en-US" dirty="0"/>
              <a:t>重みが大きい場合は必ず遷移、そうでない場合は確率的に遷移させる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D1C27F0-055C-4021-AAF5-472287223850}"/>
                  </a:ext>
                </a:extLst>
              </p:cNvPr>
              <p:cNvSpPr txBox="1"/>
              <p:nvPr/>
            </p:nvSpPr>
            <p:spPr>
              <a:xfrm>
                <a:off x="467544" y="5949280"/>
                <a:ext cx="5256584"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𝑃</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num>
                        <m:den>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𝐵</m:t>
                          </m:r>
                          <m:r>
                            <a:rPr lang="en-US" altLang="ja-JP" sz="2000" b="0" i="1" smtClean="0">
                              <a:latin typeface="Cambria Math" panose="02040503050406030204" pitchFamily="18" charset="0"/>
                            </a:rPr>
                            <m:t>)</m:t>
                          </m:r>
                        </m:den>
                      </m:f>
                    </m:oMath>
                  </m:oMathPara>
                </a14:m>
                <a:endParaRPr lang="ja-JP" altLang="en-US" sz="2000" dirty="0"/>
              </a:p>
            </p:txBody>
          </p:sp>
        </mc:Choice>
        <mc:Fallback xmlns="">
          <p:sp>
            <p:nvSpPr>
              <p:cNvPr id="12" name="テキスト ボックス 11">
                <a:extLst>
                  <a:ext uri="{FF2B5EF4-FFF2-40B4-BE49-F238E27FC236}">
                    <a16:creationId xmlns:a16="http://schemas.microsoft.com/office/drawing/2014/main" id="{ED1C27F0-055C-4021-AAF5-472287223850}"/>
                  </a:ext>
                </a:extLst>
              </p:cNvPr>
              <p:cNvSpPr txBox="1">
                <a:spLocks noRot="1" noChangeAspect="1" noMove="1" noResize="1" noEditPoints="1" noAdjustHandles="1" noChangeArrowheads="1" noChangeShapeType="1" noTextEdit="1"/>
              </p:cNvSpPr>
              <p:nvPr/>
            </p:nvSpPr>
            <p:spPr>
              <a:xfrm>
                <a:off x="467544" y="5949280"/>
                <a:ext cx="5256584" cy="73314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6566409-616F-4182-ACB4-E3E64F2BFBDB}"/>
                  </a:ext>
                </a:extLst>
              </p:cNvPr>
              <p:cNvSpPr txBox="1"/>
              <p:nvPr/>
            </p:nvSpPr>
            <p:spPr>
              <a:xfrm>
                <a:off x="5148064" y="6021288"/>
                <a:ext cx="257403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oMath>
                  </m:oMathPara>
                </a14:m>
                <a:endParaRPr lang="ja-JP" altLang="en-US" sz="2400" dirty="0"/>
              </a:p>
            </p:txBody>
          </p:sp>
        </mc:Choice>
        <mc:Fallback xmlns="">
          <p:sp>
            <p:nvSpPr>
              <p:cNvPr id="14" name="テキスト ボックス 13">
                <a:extLst>
                  <a:ext uri="{FF2B5EF4-FFF2-40B4-BE49-F238E27FC236}">
                    <a16:creationId xmlns:a16="http://schemas.microsoft.com/office/drawing/2014/main" id="{E6566409-616F-4182-ACB4-E3E64F2BFBDB}"/>
                  </a:ext>
                </a:extLst>
              </p:cNvPr>
              <p:cNvSpPr txBox="1">
                <a:spLocks noRot="1" noChangeAspect="1" noMove="1" noResize="1" noEditPoints="1" noAdjustHandles="1" noChangeArrowheads="1" noChangeShapeType="1" noTextEdit="1"/>
              </p:cNvSpPr>
              <p:nvPr/>
            </p:nvSpPr>
            <p:spPr>
              <a:xfrm>
                <a:off x="5148064" y="6021288"/>
                <a:ext cx="2574032" cy="461665"/>
              </a:xfrm>
              <a:prstGeom prst="rect">
                <a:avLst/>
              </a:prstGeom>
              <a:blipFill>
                <a:blip r:embed="rId4"/>
                <a:stretch>
                  <a:fillRect b="-2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BBBA5BE-DDA1-47D5-B851-E62B6EDEAB47}"/>
                  </a:ext>
                </a:extLst>
              </p:cNvPr>
              <p:cNvSpPr txBox="1"/>
              <p:nvPr/>
            </p:nvSpPr>
            <p:spPr>
              <a:xfrm>
                <a:off x="899592" y="1124744"/>
                <a:ext cx="4572000"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num>
                        <m:den>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oMath>
                  </m:oMathPara>
                </a14:m>
                <a:endParaRPr lang="ja-JP" altLang="en-US" sz="2800" dirty="0"/>
              </a:p>
            </p:txBody>
          </p:sp>
        </mc:Choice>
        <mc:Fallback xmlns="">
          <p:sp>
            <p:nvSpPr>
              <p:cNvPr id="13" name="テキスト ボックス 12">
                <a:extLst>
                  <a:ext uri="{FF2B5EF4-FFF2-40B4-BE49-F238E27FC236}">
                    <a16:creationId xmlns:a16="http://schemas.microsoft.com/office/drawing/2014/main" id="{ABBBA5BE-DDA1-47D5-B851-E62B6EDEAB47}"/>
                  </a:ext>
                </a:extLst>
              </p:cNvPr>
              <p:cNvSpPr txBox="1">
                <a:spLocks noRot="1" noChangeAspect="1" noMove="1" noResize="1" noEditPoints="1" noAdjustHandles="1" noChangeArrowheads="1" noChangeShapeType="1" noTextEdit="1"/>
              </p:cNvSpPr>
              <p:nvPr/>
            </p:nvSpPr>
            <p:spPr>
              <a:xfrm>
                <a:off x="899592" y="1124744"/>
                <a:ext cx="4572000" cy="1004955"/>
              </a:xfrm>
              <a:prstGeom prst="rect">
                <a:avLst/>
              </a:prstGeom>
              <a:blipFill>
                <a:blip r:embed="rId5"/>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55B2FBAA-5784-4BE3-9802-9210AA5BCA43}"/>
              </a:ext>
            </a:extLst>
          </p:cNvPr>
          <p:cNvGrpSpPr/>
          <p:nvPr/>
        </p:nvGrpSpPr>
        <p:grpSpPr>
          <a:xfrm>
            <a:off x="6108701" y="1052736"/>
            <a:ext cx="3008162" cy="1512168"/>
            <a:chOff x="5508104" y="1196752"/>
            <a:chExt cx="3456384" cy="1737484"/>
          </a:xfrm>
        </p:grpSpPr>
        <p:grpSp>
          <p:nvGrpSpPr>
            <p:cNvPr id="16" name="グループ化 15">
              <a:extLst>
                <a:ext uri="{FF2B5EF4-FFF2-40B4-BE49-F238E27FC236}">
                  <a16:creationId xmlns:a16="http://schemas.microsoft.com/office/drawing/2014/main" id="{7FB466DD-0C7F-4B8B-90B1-332E2C044729}"/>
                </a:ext>
              </a:extLst>
            </p:cNvPr>
            <p:cNvGrpSpPr/>
            <p:nvPr/>
          </p:nvGrpSpPr>
          <p:grpSpPr>
            <a:xfrm>
              <a:off x="6012160" y="1628800"/>
              <a:ext cx="2520280" cy="943489"/>
              <a:chOff x="1907704" y="2660695"/>
              <a:chExt cx="4680520" cy="1752193"/>
            </a:xfrm>
          </p:grpSpPr>
          <p:sp>
            <p:nvSpPr>
              <p:cNvPr id="23" name="楕円 22">
                <a:extLst>
                  <a:ext uri="{FF2B5EF4-FFF2-40B4-BE49-F238E27FC236}">
                    <a16:creationId xmlns:a16="http://schemas.microsoft.com/office/drawing/2014/main" id="{7B266FD1-FD83-43DB-A642-1C891A078EE6}"/>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4" name="テキスト ボックス 23">
                <a:extLst>
                  <a:ext uri="{FF2B5EF4-FFF2-40B4-BE49-F238E27FC236}">
                    <a16:creationId xmlns:a16="http://schemas.microsoft.com/office/drawing/2014/main" id="{0453A079-5B2F-469F-AF42-4A9EE84F002C}"/>
                  </a:ext>
                </a:extLst>
              </p:cNvPr>
              <p:cNvSpPr txBox="1"/>
              <p:nvPr/>
            </p:nvSpPr>
            <p:spPr>
              <a:xfrm>
                <a:off x="5796136" y="3212976"/>
                <a:ext cx="628743" cy="685902"/>
              </a:xfrm>
              <a:prstGeom prst="rect">
                <a:avLst/>
              </a:prstGeom>
              <a:noFill/>
            </p:spPr>
            <p:txBody>
              <a:bodyPr wrap="none" rtlCol="0">
                <a:spAutoFit/>
              </a:bodyPr>
              <a:lstStyle/>
              <a:p>
                <a:r>
                  <a:rPr kumimoji="1" lang="en-US" altLang="ja-JP" dirty="0"/>
                  <a:t>B</a:t>
                </a:r>
                <a:endParaRPr kumimoji="1" lang="ja-JP" altLang="en-US" dirty="0"/>
              </a:p>
            </p:txBody>
          </p:sp>
          <p:sp>
            <p:nvSpPr>
              <p:cNvPr id="25" name="楕円 24">
                <a:extLst>
                  <a:ext uri="{FF2B5EF4-FFF2-40B4-BE49-F238E27FC236}">
                    <a16:creationId xmlns:a16="http://schemas.microsoft.com/office/drawing/2014/main" id="{1AA7A1B0-DD57-4C54-8EEC-48D68EEBE215}"/>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6" name="テキスト ボックス 25">
                <a:extLst>
                  <a:ext uri="{FF2B5EF4-FFF2-40B4-BE49-F238E27FC236}">
                    <a16:creationId xmlns:a16="http://schemas.microsoft.com/office/drawing/2014/main" id="{CB1F9957-0847-461A-80E4-8D51C367F838}"/>
                  </a:ext>
                </a:extLst>
              </p:cNvPr>
              <p:cNvSpPr txBox="1"/>
              <p:nvPr/>
            </p:nvSpPr>
            <p:spPr>
              <a:xfrm>
                <a:off x="2195736" y="3212976"/>
                <a:ext cx="628743" cy="685902"/>
              </a:xfrm>
              <a:prstGeom prst="rect">
                <a:avLst/>
              </a:prstGeom>
              <a:noFill/>
            </p:spPr>
            <p:txBody>
              <a:bodyPr wrap="none" rtlCol="0">
                <a:spAutoFit/>
              </a:bodyPr>
              <a:lstStyle/>
              <a:p>
                <a:r>
                  <a:rPr kumimoji="1" lang="en-US" altLang="ja-JP" dirty="0"/>
                  <a:t>A</a:t>
                </a:r>
                <a:endParaRPr kumimoji="1" lang="ja-JP" altLang="en-US" dirty="0"/>
              </a:p>
            </p:txBody>
          </p:sp>
          <p:sp>
            <p:nvSpPr>
              <p:cNvPr id="27" name="フリーフォーム: 図形 26">
                <a:extLst>
                  <a:ext uri="{FF2B5EF4-FFF2-40B4-BE49-F238E27FC236}">
                    <a16:creationId xmlns:a16="http://schemas.microsoft.com/office/drawing/2014/main" id="{2B0BF950-14AD-4E72-90A3-9D87F5558D48}"/>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8" name="フリーフォーム: 図形 27">
                <a:extLst>
                  <a:ext uri="{FF2B5EF4-FFF2-40B4-BE49-F238E27FC236}">
                    <a16:creationId xmlns:a16="http://schemas.microsoft.com/office/drawing/2014/main" id="{393510B4-C826-49A0-AC23-D678A8E26B38}"/>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249725D-31AC-4510-AA4C-5A5567F6CAF1}"/>
                    </a:ext>
                  </a:extLst>
                </p:cNvPr>
                <p:cNvSpPr txBox="1"/>
                <p:nvPr/>
              </p:nvSpPr>
              <p:spPr>
                <a:xfrm>
                  <a:off x="6084168" y="119675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7" name="テキスト ボックス 16">
                  <a:extLst>
                    <a:ext uri="{FF2B5EF4-FFF2-40B4-BE49-F238E27FC236}">
                      <a16:creationId xmlns:a16="http://schemas.microsoft.com/office/drawing/2014/main" id="{E249725D-31AC-4510-AA4C-5A5567F6CAF1}"/>
                    </a:ext>
                  </a:extLst>
                </p:cNvPr>
                <p:cNvSpPr txBox="1">
                  <a:spLocks noRot="1" noChangeAspect="1" noMove="1" noResize="1" noEditPoints="1" noAdjustHandles="1" noChangeArrowheads="1" noChangeShapeType="1" noTextEdit="1"/>
                </p:cNvSpPr>
                <p:nvPr/>
              </p:nvSpPr>
              <p:spPr>
                <a:xfrm>
                  <a:off x="6084168" y="1196752"/>
                  <a:ext cx="2213992" cy="369332"/>
                </a:xfrm>
                <a:prstGeom prst="rect">
                  <a:avLst/>
                </a:prstGeom>
                <a:blipFill>
                  <a:blip r:embed="rId6"/>
                  <a:stretch>
                    <a:fillRect b="-32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D79E832-20E1-4F3F-9D56-A94D596036C7}"/>
                    </a:ext>
                  </a:extLst>
                </p:cNvPr>
                <p:cNvSpPr txBox="1"/>
                <p:nvPr/>
              </p:nvSpPr>
              <p:spPr>
                <a:xfrm>
                  <a:off x="6228184" y="256490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8" name="テキスト ボックス 17">
                  <a:extLst>
                    <a:ext uri="{FF2B5EF4-FFF2-40B4-BE49-F238E27FC236}">
                      <a16:creationId xmlns:a16="http://schemas.microsoft.com/office/drawing/2014/main" id="{9D79E832-20E1-4F3F-9D56-A94D596036C7}"/>
                    </a:ext>
                  </a:extLst>
                </p:cNvPr>
                <p:cNvSpPr txBox="1">
                  <a:spLocks noRot="1" noChangeAspect="1" noMove="1" noResize="1" noEditPoints="1" noAdjustHandles="1" noChangeArrowheads="1" noChangeShapeType="1" noTextEdit="1"/>
                </p:cNvSpPr>
                <p:nvPr/>
              </p:nvSpPr>
              <p:spPr>
                <a:xfrm>
                  <a:off x="6228184" y="2564904"/>
                  <a:ext cx="2213992" cy="369332"/>
                </a:xfrm>
                <a:prstGeom prst="rect">
                  <a:avLst/>
                </a:prstGeom>
                <a:blipFill>
                  <a:blip r:embed="rId7"/>
                  <a:stretch>
                    <a:fillRect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9AC7D30-693C-46D7-A4E7-7DAD9A3C8B00}"/>
                    </a:ext>
                  </a:extLst>
                </p:cNvPr>
                <p:cNvSpPr txBox="1"/>
                <p:nvPr/>
              </p:nvSpPr>
              <p:spPr>
                <a:xfrm>
                  <a:off x="5508104"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𝐴</m:t>
                            </m:r>
                          </m:sub>
                        </m:sSub>
                      </m:oMath>
                    </m:oMathPara>
                  </a14:m>
                  <a:endParaRPr lang="ja-JP" altLang="en-US" sz="2000" dirty="0"/>
                </a:p>
              </p:txBody>
            </p:sp>
          </mc:Choice>
          <mc:Fallback xmlns="">
            <p:sp>
              <p:nvSpPr>
                <p:cNvPr id="19" name="テキスト ボックス 18">
                  <a:extLst>
                    <a:ext uri="{FF2B5EF4-FFF2-40B4-BE49-F238E27FC236}">
                      <a16:creationId xmlns:a16="http://schemas.microsoft.com/office/drawing/2014/main" id="{E9AC7D30-693C-46D7-A4E7-7DAD9A3C8B00}"/>
                    </a:ext>
                  </a:extLst>
                </p:cNvPr>
                <p:cNvSpPr txBox="1">
                  <a:spLocks noRot="1" noChangeAspect="1" noMove="1" noResize="1" noEditPoints="1" noAdjustHandles="1" noChangeArrowheads="1" noChangeShapeType="1" noTextEdit="1"/>
                </p:cNvSpPr>
                <p:nvPr/>
              </p:nvSpPr>
              <p:spPr>
                <a:xfrm>
                  <a:off x="5508104" y="1844824"/>
                  <a:ext cx="504056" cy="400110"/>
                </a:xfrm>
                <a:prstGeom prst="rect">
                  <a:avLst/>
                </a:prstGeom>
                <a:blipFill>
                  <a:blip r:embed="rId8"/>
                  <a:stretch>
                    <a:fillRect r="-2778" b="-192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25816BA-1CC4-45F5-AC14-C9F2868C7034}"/>
                    </a:ext>
                  </a:extLst>
                </p:cNvPr>
                <p:cNvSpPr txBox="1"/>
                <p:nvPr/>
              </p:nvSpPr>
              <p:spPr>
                <a:xfrm>
                  <a:off x="8460432"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𝐵</m:t>
                            </m:r>
                          </m:sub>
                        </m:sSub>
                      </m:oMath>
                    </m:oMathPara>
                  </a14:m>
                  <a:endParaRPr lang="ja-JP" altLang="en-US" sz="2000" dirty="0"/>
                </a:p>
              </p:txBody>
            </p:sp>
          </mc:Choice>
          <mc:Fallback xmlns="">
            <p:sp>
              <p:nvSpPr>
                <p:cNvPr id="20" name="テキスト ボックス 19">
                  <a:extLst>
                    <a:ext uri="{FF2B5EF4-FFF2-40B4-BE49-F238E27FC236}">
                      <a16:creationId xmlns:a16="http://schemas.microsoft.com/office/drawing/2014/main" id="{125816BA-1CC4-45F5-AC14-C9F2868C7034}"/>
                    </a:ext>
                  </a:extLst>
                </p:cNvPr>
                <p:cNvSpPr txBox="1">
                  <a:spLocks noRot="1" noChangeAspect="1" noMove="1" noResize="1" noEditPoints="1" noAdjustHandles="1" noChangeArrowheads="1" noChangeShapeType="1" noTextEdit="1"/>
                </p:cNvSpPr>
                <p:nvPr/>
              </p:nvSpPr>
              <p:spPr>
                <a:xfrm>
                  <a:off x="8460432" y="1844824"/>
                  <a:ext cx="504056" cy="400110"/>
                </a:xfrm>
                <a:prstGeom prst="rect">
                  <a:avLst/>
                </a:prstGeom>
                <a:blipFill>
                  <a:blip r:embed="rId9"/>
                  <a:stretch>
                    <a:fillRect r="-5556" b="-19298"/>
                  </a:stretch>
                </a:blipFill>
              </p:spPr>
              <p:txBody>
                <a:bodyPr/>
                <a:lstStyle/>
                <a:p>
                  <a:r>
                    <a:rPr lang="ja-JP" altLang="en-US">
                      <a:noFill/>
                    </a:rPr>
                    <a:t> </a:t>
                  </a:r>
                </a:p>
              </p:txBody>
            </p:sp>
          </mc:Fallback>
        </mc:AlternateContent>
        <p:sp>
          <p:nvSpPr>
            <p:cNvPr id="21" name="フリーフォーム: 図形 20">
              <a:extLst>
                <a:ext uri="{FF2B5EF4-FFF2-40B4-BE49-F238E27FC236}">
                  <a16:creationId xmlns:a16="http://schemas.microsoft.com/office/drawing/2014/main" id="{48E7555C-B54A-470B-ADD6-C42D88D4887E}"/>
                </a:ext>
              </a:extLst>
            </p:cNvPr>
            <p:cNvSpPr/>
            <p:nvPr/>
          </p:nvSpPr>
          <p:spPr>
            <a:xfrm>
              <a:off x="8316416" y="1412776"/>
              <a:ext cx="360040" cy="432048"/>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F060E867-129F-472A-AF85-DCAE46A9D4DE}"/>
                </a:ext>
              </a:extLst>
            </p:cNvPr>
            <p:cNvSpPr/>
            <p:nvPr/>
          </p:nvSpPr>
          <p:spPr>
            <a:xfrm flipH="1">
              <a:off x="5868144" y="1556792"/>
              <a:ext cx="288032" cy="280517"/>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011333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003BE63-EF3F-4165-A83D-7951A62B99A5}"/>
              </a:ext>
            </a:extLst>
          </p:cNvPr>
          <p:cNvSpPr>
            <a:spLocks noGrp="1"/>
          </p:cNvSpPr>
          <p:nvPr>
            <p:ph type="body" sz="quarter" idx="10"/>
          </p:nvPr>
        </p:nvSpPr>
        <p:spPr/>
        <p:txBody>
          <a:bodyPr/>
          <a:lstStyle/>
          <a:p>
            <a:r>
              <a:rPr kumimoji="1" lang="ja-JP" altLang="en-US" dirty="0"/>
              <a:t>マルコフ連鎖モンテカルロ法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523C6B-10D5-4082-A29E-7DD8F847CF95}"/>
                  </a:ext>
                </a:extLst>
              </p:cNvPr>
              <p:cNvSpPr txBox="1"/>
              <p:nvPr/>
            </p:nvSpPr>
            <p:spPr>
              <a:xfrm>
                <a:off x="395536" y="1700808"/>
                <a:ext cx="7609776" cy="2308324"/>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適当な状態</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oMath>
                </a14:m>
                <a:r>
                  <a:rPr kumimoji="1" lang="ja-JP" altLang="en-US" sz="2400" dirty="0"/>
                  <a:t>を決める</a:t>
                </a:r>
                <a:endParaRPr kumimoji="1" lang="en-US" altLang="ja-JP" sz="2400" dirty="0"/>
              </a:p>
              <a:p>
                <a:pPr marL="342900" indent="-342900">
                  <a:buFont typeface="Arial" panose="020B0604020202020204" pitchFamily="34" charset="0"/>
                  <a:buChar char="•"/>
                </a:pPr>
                <a:r>
                  <a:rPr kumimoji="1" lang="ja-JP" altLang="en-US" sz="2400" dirty="0"/>
                  <a:t>そこから遷移可能な状態</a:t>
                </a:r>
                <a14:m>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lang="ja-JP" altLang="en-US" sz="2400" i="1">
                        <a:latin typeface="Cambria Math" panose="02040503050406030204" pitchFamily="18" charset="0"/>
                      </a:rPr>
                      <m:t>を</m:t>
                    </m:r>
                  </m:oMath>
                </a14:m>
                <a:r>
                  <a:rPr kumimoji="1" lang="ja-JP" altLang="en-US" sz="2400" dirty="0"/>
                  <a:t>適当に決める</a:t>
                </a:r>
                <a:endParaRPr kumimoji="1" lang="en-US" altLang="ja-JP" sz="2400" dirty="0"/>
              </a:p>
              <a:p>
                <a:pPr marL="342900" indent="-342900">
                  <a:buFont typeface="Arial" panose="020B0604020202020204" pitchFamily="34" charset="0"/>
                  <a:buChar char="•"/>
                </a:pPr>
                <a:r>
                  <a:rPr lang="ja-JP" altLang="en-US" sz="2400" dirty="0"/>
                  <a:t>重み</a:t>
                </a:r>
                <a14:m>
                  <m:oMath xmlns:m="http://schemas.openxmlformats.org/officeDocument/2006/math">
                    <m:r>
                      <a:rPr lang="en-US" altLang="ja-JP" sz="2400" b="0" i="1" smtClean="0">
                        <a:latin typeface="Cambria Math" panose="02040503050406030204" pitchFamily="18" charset="0"/>
                      </a:rPr>
                      <m:t>𝑤</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と</m:t>
                    </m:r>
                    <m:r>
                      <a:rPr lang="en-US" altLang="ja-JP" sz="2400" i="1">
                        <a:latin typeface="Cambria Math" panose="02040503050406030204" pitchFamily="18" charset="0"/>
                      </a:rPr>
                      <m:t>𝑤</m:t>
                    </m:r>
                    <m:r>
                      <a:rPr lang="en-US" altLang="ja-JP" sz="2400" i="1">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ja-JP" altLang="en-US" sz="2400" i="1" smtClean="0">
                        <a:latin typeface="Cambria Math" panose="02040503050406030204" pitchFamily="18" charset="0"/>
                      </a:rPr>
                      <m:t>から、</m:t>
                    </m:r>
                  </m:oMath>
                </a14:m>
                <a:r>
                  <a:rPr kumimoji="1" lang="ja-JP" altLang="en-US" sz="2400" dirty="0"/>
                  <a:t>遷移確率を決める</a:t>
                </a:r>
                <a:endParaRPr kumimoji="1" lang="en-US" altLang="ja-JP" sz="2400" dirty="0"/>
              </a:p>
              <a:p>
                <a:pPr marL="342900" indent="-342900">
                  <a:buFont typeface="Arial" panose="020B0604020202020204" pitchFamily="34" charset="0"/>
                  <a:buChar char="•"/>
                </a:pPr>
                <a:r>
                  <a:rPr lang="ja-JP" altLang="en-US" sz="2400" dirty="0"/>
                  <a:t>遷移した場合は状態を更新、遷移しなかった場合は</a:t>
                </a:r>
                <a:endParaRPr lang="en-US" altLang="ja-JP" sz="2400" dirty="0"/>
              </a:p>
              <a:p>
                <a:pPr marL="342900" indent="-342900">
                  <a:buFont typeface="Arial" panose="020B0604020202020204" pitchFamily="34" charset="0"/>
                  <a:buChar char="•"/>
                </a:pPr>
                <a:r>
                  <a:rPr kumimoji="1" lang="ja-JP" altLang="en-US" sz="2400" dirty="0"/>
                  <a:t>現在の状態のままとし、それを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a14:m>
                <a:r>
                  <a:rPr kumimoji="1" lang="ja-JP" altLang="en-US" sz="2400" dirty="0"/>
                  <a:t>とする</a:t>
                </a:r>
                <a:endParaRPr kumimoji="1" lang="en-US" altLang="ja-JP" sz="2400" dirty="0"/>
              </a:p>
              <a:p>
                <a:pPr marL="342900" indent="-342900">
                  <a:buFont typeface="Arial" panose="020B0604020202020204" pitchFamily="34" charset="0"/>
                  <a:buChar char="•"/>
                </a:pPr>
                <a:r>
                  <a:rPr lang="ja-JP" altLang="en-US" sz="2400" dirty="0"/>
                  <a:t>同様に</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𝑡</m:t>
                        </m:r>
                      </m:sub>
                    </m:sSub>
                  </m:oMath>
                </a14:m>
                <a:r>
                  <a:rPr kumimoji="1" lang="ja-JP" altLang="en-US" sz="2400" dirty="0"/>
                  <a:t>から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+1</m:t>
                        </m:r>
                      </m:sub>
                    </m:sSub>
                    <m:r>
                      <a:rPr lang="ja-JP" altLang="en-US" sz="2400" i="1">
                        <a:latin typeface="Cambria Math" panose="02040503050406030204" pitchFamily="18" charset="0"/>
                      </a:rPr>
                      <m:t>を</m:t>
                    </m:r>
                    <m:r>
                      <a:rPr lang="ja-JP" altLang="en-US" sz="2400" i="1" smtClean="0">
                        <a:latin typeface="Cambria Math" panose="02040503050406030204" pitchFamily="18" charset="0"/>
                      </a:rPr>
                      <m:t>生成</m:t>
                    </m:r>
                    <m:r>
                      <a:rPr lang="ja-JP" altLang="en-US" sz="2400" i="1">
                        <a:latin typeface="Cambria Math" panose="02040503050406030204" pitchFamily="18" charset="0"/>
                      </a:rPr>
                      <m:t>する</m:t>
                    </m:r>
                    <m:r>
                      <a:rPr lang="en-US" altLang="ja-JP" sz="2400" b="0" i="1" smtClean="0">
                        <a:latin typeface="Cambria Math" panose="02040503050406030204" pitchFamily="18" charset="0"/>
                      </a:rPr>
                      <m:t>(</m:t>
                    </m:r>
                    <m:r>
                      <a:rPr lang="ja-JP" altLang="en-US" sz="2400" i="1" smtClean="0">
                        <a:solidFill>
                          <a:srgbClr val="FF0000"/>
                        </a:solidFill>
                        <a:latin typeface="Cambria Math" panose="02040503050406030204" pitchFamily="18" charset="0"/>
                      </a:rPr>
                      <m:t>連鎖</m:t>
                    </m:r>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 </m:t>
                    </m:r>
                  </m:oMath>
                </a14:m>
                <a:r>
                  <a:rPr kumimoji="1" lang="ja-JP" altLang="en-US" sz="2400" dirty="0"/>
                  <a:t> </a:t>
                </a:r>
              </a:p>
            </p:txBody>
          </p:sp>
        </mc:Choice>
        <mc:Fallback xmlns="">
          <p:sp>
            <p:nvSpPr>
              <p:cNvPr id="3" name="テキスト ボックス 2">
                <a:extLst>
                  <a:ext uri="{FF2B5EF4-FFF2-40B4-BE49-F238E27FC236}">
                    <a16:creationId xmlns:a16="http://schemas.microsoft.com/office/drawing/2014/main" id="{47523C6B-10D5-4082-A29E-7DD8F847CF95}"/>
                  </a:ext>
                </a:extLst>
              </p:cNvPr>
              <p:cNvSpPr txBox="1">
                <a:spLocks noRot="1" noChangeAspect="1" noMove="1" noResize="1" noEditPoints="1" noAdjustHandles="1" noChangeArrowheads="1" noChangeShapeType="1" noTextEdit="1"/>
              </p:cNvSpPr>
              <p:nvPr/>
            </p:nvSpPr>
            <p:spPr>
              <a:xfrm>
                <a:off x="395536" y="1700808"/>
                <a:ext cx="7609776" cy="2308324"/>
              </a:xfrm>
              <a:prstGeom prst="rect">
                <a:avLst/>
              </a:prstGeom>
              <a:blipFill>
                <a:blip r:embed="rId2"/>
                <a:stretch>
                  <a:fillRect l="-1122" t="-2902" r="-240" b="-44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CBEB4D2-3A33-4068-B1C1-D5DB7B18BE01}"/>
                  </a:ext>
                </a:extLst>
              </p:cNvPr>
              <p:cNvSpPr txBox="1"/>
              <p:nvPr/>
            </p:nvSpPr>
            <p:spPr>
              <a:xfrm>
                <a:off x="395536" y="4653136"/>
                <a:ext cx="8163966" cy="1015663"/>
              </a:xfrm>
              <a:prstGeom prst="rect">
                <a:avLst/>
              </a:prstGeom>
              <a:noFill/>
            </p:spPr>
            <p:txBody>
              <a:bodyPr wrap="none" rtlCol="0">
                <a:spAutoFit/>
              </a:bodyPr>
              <a:lstStyle/>
              <a:p>
                <a:r>
                  <a:rPr kumimoji="1" lang="ja-JP" altLang="en-US" sz="2000" dirty="0"/>
                  <a:t>十分に緩和した場合、</a:t>
                </a:r>
                <a:r>
                  <a:rPr lang="ja-JP" altLang="en-US" sz="2000" dirty="0"/>
                  <a:t>状態</a:t>
                </a:r>
                <a14:m>
                  <m:oMath xmlns:m="http://schemas.openxmlformats.org/officeDocument/2006/math">
                    <m:r>
                      <a:rPr lang="en-US" altLang="ja-JP" sz="2000" b="0" i="1" smtClean="0">
                        <a:latin typeface="Cambria Math" panose="02040503050406030204" pitchFamily="18" charset="0"/>
                      </a:rPr>
                      <m:t>𝑥</m:t>
                    </m:r>
                  </m:oMath>
                </a14:m>
                <a:r>
                  <a:rPr kumimoji="1" lang="ja-JP" altLang="en-US" sz="2000" dirty="0"/>
                  <a:t>の出現確率は重み</a:t>
                </a:r>
                <a14:m>
                  <m:oMath xmlns:m="http://schemas.openxmlformats.org/officeDocument/2006/math">
                    <m:r>
                      <a:rPr kumimoji="1" lang="en-US" altLang="ja-JP" sz="2000" b="0" i="1" smtClean="0">
                        <a:latin typeface="Cambria Math" panose="02040503050406030204" pitchFamily="18" charset="0"/>
                      </a:rPr>
                      <m:t>𝑤</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lang="ja-JP" altLang="en-US" sz="2000" i="1">
                        <a:latin typeface="Cambria Math" panose="02040503050406030204" pitchFamily="18" charset="0"/>
                      </a:rPr>
                      <m:t>に</m:t>
                    </m:r>
                  </m:oMath>
                </a14:m>
                <a:r>
                  <a:rPr kumimoji="1" lang="ja-JP" altLang="en-US" sz="2000" dirty="0"/>
                  <a:t>比例する</a:t>
                </a:r>
                <a:r>
                  <a:rPr kumimoji="1" lang="en-US" altLang="ja-JP" sz="2000" dirty="0"/>
                  <a:t>(※)</a:t>
                </a:r>
              </a:p>
              <a:p>
                <a:r>
                  <a:rPr lang="ja-JP" altLang="en-US" sz="2000" dirty="0"/>
                  <a:t>状態</a:t>
                </a:r>
                <a14:m>
                  <m:oMath xmlns:m="http://schemas.openxmlformats.org/officeDocument/2006/math">
                    <m:r>
                      <a:rPr lang="en-US" altLang="ja-JP" sz="2000" b="0" i="1" smtClean="0">
                        <a:latin typeface="Cambria Math" panose="02040503050406030204" pitchFamily="18" charset="0"/>
                      </a:rPr>
                      <m:t>𝑥</m:t>
                    </m:r>
                    <m:r>
                      <a:rPr lang="ja-JP" altLang="en-US" sz="2000" i="1">
                        <a:latin typeface="Cambria Math" panose="02040503050406030204" pitchFamily="18" charset="0"/>
                      </a:rPr>
                      <m:t>から</m:t>
                    </m:r>
                  </m:oMath>
                </a14:m>
                <a:r>
                  <a:rPr kumimoji="1" lang="ja-JP" altLang="en-US" sz="2000" dirty="0"/>
                  <a:t>遷移可能な状態</a:t>
                </a:r>
                <a14:m>
                  <m:oMath xmlns:m="http://schemas.openxmlformats.org/officeDocument/2006/math">
                    <m:r>
                      <a:rPr kumimoji="1" lang="en-US" altLang="ja-JP" sz="2000" b="0" i="1" smtClean="0">
                        <a:latin typeface="Cambria Math" panose="02040503050406030204" pitchFamily="18" charset="0"/>
                      </a:rPr>
                      <m:t>𝑦</m:t>
                    </m:r>
                  </m:oMath>
                </a14:m>
                <a:r>
                  <a:rPr kumimoji="1" lang="ja-JP" altLang="en-US" sz="2000" dirty="0"/>
                  <a:t>の間には、詳細釣り合いが満たされている</a:t>
                </a:r>
                <a:endParaRPr kumimoji="1" lang="en-US" altLang="ja-JP" sz="2000" dirty="0"/>
              </a:p>
              <a:p>
                <a:r>
                  <a:rPr kumimoji="1" lang="ja-JP" altLang="en-US" sz="2000" dirty="0"/>
                  <a:t>→ 状態</a:t>
                </a:r>
                <a14:m>
                  <m:oMath xmlns:m="http://schemas.openxmlformats.org/officeDocument/2006/math">
                    <m:r>
                      <a:rPr kumimoji="1" lang="en-US" altLang="ja-JP" sz="2000" b="0" i="1" smtClean="0">
                        <a:latin typeface="Cambria Math" panose="02040503050406030204" pitchFamily="18" charset="0"/>
                      </a:rPr>
                      <m:t>𝑦</m:t>
                    </m:r>
                  </m:oMath>
                </a14:m>
                <a:r>
                  <a:rPr kumimoji="1" lang="ja-JP" altLang="en-US" sz="2000" dirty="0"/>
                  <a:t>の出現確率も</a:t>
                </a:r>
                <a14:m>
                  <m:oMath xmlns:m="http://schemas.openxmlformats.org/officeDocument/2006/math">
                    <m:r>
                      <a:rPr lang="en-US" altLang="ja-JP" sz="2000" i="1">
                        <a:latin typeface="Cambria Math" panose="02040503050406030204" pitchFamily="18" charset="0"/>
                      </a:rPr>
                      <m:t>𝑤</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𝑦</m:t>
                        </m:r>
                      </m:e>
                    </m:d>
                    <m:r>
                      <a:rPr lang="ja-JP" altLang="en-US" sz="2000" i="1" smtClean="0">
                        <a:latin typeface="Cambria Math" panose="02040503050406030204" pitchFamily="18" charset="0"/>
                      </a:rPr>
                      <m:t>に</m:t>
                    </m:r>
                  </m:oMath>
                </a14:m>
                <a:r>
                  <a:rPr kumimoji="1" lang="ja-JP" altLang="en-US" sz="2000" dirty="0"/>
                  <a:t>比例する</a:t>
                </a:r>
                <a:endParaRPr kumimoji="1" lang="en-US" altLang="ja-JP" sz="2000" dirty="0"/>
              </a:p>
            </p:txBody>
          </p:sp>
        </mc:Choice>
        <mc:Fallback xmlns="">
          <p:sp>
            <p:nvSpPr>
              <p:cNvPr id="4" name="テキスト ボックス 3">
                <a:extLst>
                  <a:ext uri="{FF2B5EF4-FFF2-40B4-BE49-F238E27FC236}">
                    <a16:creationId xmlns:a16="http://schemas.microsoft.com/office/drawing/2014/main" id="{ACBEB4D2-3A33-4068-B1C1-D5DB7B18BE01}"/>
                  </a:ext>
                </a:extLst>
              </p:cNvPr>
              <p:cNvSpPr txBox="1">
                <a:spLocks noRot="1" noChangeAspect="1" noMove="1" noResize="1" noEditPoints="1" noAdjustHandles="1" noChangeArrowheads="1" noChangeShapeType="1" noTextEdit="1"/>
              </p:cNvSpPr>
              <p:nvPr/>
            </p:nvSpPr>
            <p:spPr>
              <a:xfrm>
                <a:off x="395536" y="4653136"/>
                <a:ext cx="8163966" cy="1015663"/>
              </a:xfrm>
              <a:prstGeom prst="rect">
                <a:avLst/>
              </a:prstGeom>
              <a:blipFill>
                <a:blip r:embed="rId3"/>
                <a:stretch>
                  <a:fillRect l="-822" t="-4192" b="-1018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EC09F50D-66EC-4F6A-BEF0-53E9F2E6FB1D}"/>
              </a:ext>
            </a:extLst>
          </p:cNvPr>
          <p:cNvSpPr/>
          <p:nvPr/>
        </p:nvSpPr>
        <p:spPr>
          <a:xfrm>
            <a:off x="2195736"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B87968D-AFD9-40CF-B589-EEC4B937727E}"/>
                  </a:ext>
                </a:extLst>
              </p:cNvPr>
              <p:cNvSpPr txBox="1"/>
              <p:nvPr/>
            </p:nvSpPr>
            <p:spPr>
              <a:xfrm>
                <a:off x="2195736"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0</m:t>
                          </m:r>
                        </m:sub>
                      </m:sSub>
                    </m:oMath>
                  </m:oMathPara>
                </a14:m>
                <a:endParaRPr lang="ja-JP" altLang="en-US" dirty="0"/>
              </a:p>
            </p:txBody>
          </p:sp>
        </mc:Choice>
        <mc:Fallback xmlns="">
          <p:sp>
            <p:nvSpPr>
              <p:cNvPr id="7" name="テキスト ボックス 6">
                <a:extLst>
                  <a:ext uri="{FF2B5EF4-FFF2-40B4-BE49-F238E27FC236}">
                    <a16:creationId xmlns:a16="http://schemas.microsoft.com/office/drawing/2014/main" id="{9B87968D-AFD9-40CF-B589-EEC4B937727E}"/>
                  </a:ext>
                </a:extLst>
              </p:cNvPr>
              <p:cNvSpPr txBox="1">
                <a:spLocks noRot="1" noChangeAspect="1" noMove="1" noResize="1" noEditPoints="1" noAdjustHandles="1" noChangeArrowheads="1" noChangeShapeType="1" noTextEdit="1"/>
              </p:cNvSpPr>
              <p:nvPr/>
            </p:nvSpPr>
            <p:spPr>
              <a:xfrm>
                <a:off x="2195736" y="980728"/>
                <a:ext cx="432048" cy="369332"/>
              </a:xfrm>
              <a:prstGeom prst="rect">
                <a:avLst/>
              </a:prstGeom>
              <a:blipFill>
                <a:blip r:embed="rId4"/>
                <a:stretch>
                  <a:fillRect b="-1667"/>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E73FBF4F-1C2D-47F1-B1DC-A0521C3AF305}"/>
              </a:ext>
            </a:extLst>
          </p:cNvPr>
          <p:cNvSpPr/>
          <p:nvPr/>
        </p:nvSpPr>
        <p:spPr>
          <a:xfrm>
            <a:off x="2987824"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A2488CC-3E21-45CF-AC95-FA0BB35A3B76}"/>
                  </a:ext>
                </a:extLst>
              </p:cNvPr>
              <p:cNvSpPr txBox="1"/>
              <p:nvPr/>
            </p:nvSpPr>
            <p:spPr>
              <a:xfrm>
                <a:off x="2987824"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1</m:t>
                          </m:r>
                        </m:sub>
                      </m:sSub>
                    </m:oMath>
                  </m:oMathPara>
                </a14:m>
                <a:endParaRPr lang="ja-JP" altLang="en-US" dirty="0"/>
              </a:p>
            </p:txBody>
          </p:sp>
        </mc:Choice>
        <mc:Fallback xmlns="">
          <p:sp>
            <p:nvSpPr>
              <p:cNvPr id="9" name="テキスト ボックス 8">
                <a:extLst>
                  <a:ext uri="{FF2B5EF4-FFF2-40B4-BE49-F238E27FC236}">
                    <a16:creationId xmlns:a16="http://schemas.microsoft.com/office/drawing/2014/main" id="{BA2488CC-3E21-45CF-AC95-FA0BB35A3B76}"/>
                  </a:ext>
                </a:extLst>
              </p:cNvPr>
              <p:cNvSpPr txBox="1">
                <a:spLocks noRot="1" noChangeAspect="1" noMove="1" noResize="1" noEditPoints="1" noAdjustHandles="1" noChangeArrowheads="1" noChangeShapeType="1" noTextEdit="1"/>
              </p:cNvSpPr>
              <p:nvPr/>
            </p:nvSpPr>
            <p:spPr>
              <a:xfrm>
                <a:off x="2987824" y="980728"/>
                <a:ext cx="432048" cy="369332"/>
              </a:xfrm>
              <a:prstGeom prst="rect">
                <a:avLst/>
              </a:prstGeom>
              <a:blipFill>
                <a:blip r:embed="rId5"/>
                <a:stretch>
                  <a:fillRect b="-1667"/>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B83F9234-65D9-4934-90F4-469D5D01FBDF}"/>
              </a:ext>
            </a:extLst>
          </p:cNvPr>
          <p:cNvCxnSpPr>
            <a:cxnSpLocks/>
            <a:stCxn id="5" idx="6"/>
            <a:endCxn id="8" idx="2"/>
          </p:cNvCxnSpPr>
          <p:nvPr/>
        </p:nvCxnSpPr>
        <p:spPr>
          <a:xfrm>
            <a:off x="2627784"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F6C6707A-7657-4AF3-A510-BC5D3215D63E}"/>
              </a:ext>
            </a:extLst>
          </p:cNvPr>
          <p:cNvSpPr/>
          <p:nvPr/>
        </p:nvSpPr>
        <p:spPr>
          <a:xfrm>
            <a:off x="3779912"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76A3B4-A043-4684-A10D-C540189D5F5E}"/>
                  </a:ext>
                </a:extLst>
              </p:cNvPr>
              <p:cNvSpPr txBox="1"/>
              <p:nvPr/>
            </p:nvSpPr>
            <p:spPr>
              <a:xfrm>
                <a:off x="3779912"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2</m:t>
                          </m:r>
                        </m:sub>
                      </m:sSub>
                    </m:oMath>
                  </m:oMathPara>
                </a14:m>
                <a:endParaRPr lang="ja-JP" altLang="en-US" dirty="0"/>
              </a:p>
            </p:txBody>
          </p:sp>
        </mc:Choice>
        <mc:Fallback xmlns="">
          <p:sp>
            <p:nvSpPr>
              <p:cNvPr id="19" name="テキスト ボックス 18">
                <a:extLst>
                  <a:ext uri="{FF2B5EF4-FFF2-40B4-BE49-F238E27FC236}">
                    <a16:creationId xmlns:a16="http://schemas.microsoft.com/office/drawing/2014/main" id="{4E76A3B4-A043-4684-A10D-C540189D5F5E}"/>
                  </a:ext>
                </a:extLst>
              </p:cNvPr>
              <p:cNvSpPr txBox="1">
                <a:spLocks noRot="1" noChangeAspect="1" noMove="1" noResize="1" noEditPoints="1" noAdjustHandles="1" noChangeArrowheads="1" noChangeShapeType="1" noTextEdit="1"/>
              </p:cNvSpPr>
              <p:nvPr/>
            </p:nvSpPr>
            <p:spPr>
              <a:xfrm>
                <a:off x="3779912" y="980728"/>
                <a:ext cx="432048" cy="369332"/>
              </a:xfrm>
              <a:prstGeom prst="rect">
                <a:avLst/>
              </a:prstGeom>
              <a:blipFill>
                <a:blip r:embed="rId6"/>
                <a:stretch>
                  <a:fillRect b="-1667"/>
                </a:stretch>
              </a:blipFill>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68B49735-5026-4BBD-9B1C-88514638F943}"/>
              </a:ext>
            </a:extLst>
          </p:cNvPr>
          <p:cNvCxnSpPr>
            <a:cxnSpLocks/>
            <a:endCxn id="18" idx="2"/>
          </p:cNvCxnSpPr>
          <p:nvPr/>
        </p:nvCxnSpPr>
        <p:spPr>
          <a:xfrm>
            <a:off x="3419872"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4D042A48-1285-4D0D-9FA7-5EEB6AE502EB}"/>
              </a:ext>
            </a:extLst>
          </p:cNvPr>
          <p:cNvCxnSpPr>
            <a:cxnSpLocks/>
          </p:cNvCxnSpPr>
          <p:nvPr/>
        </p:nvCxnSpPr>
        <p:spPr>
          <a:xfrm>
            <a:off x="4211960"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D47213B-DB2B-47A3-A34D-C871C871730B}"/>
              </a:ext>
            </a:extLst>
          </p:cNvPr>
          <p:cNvCxnSpPr>
            <a:cxnSpLocks/>
          </p:cNvCxnSpPr>
          <p:nvPr/>
        </p:nvCxnSpPr>
        <p:spPr>
          <a:xfrm>
            <a:off x="5076056"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2A1DD09E-E684-48AE-9150-39FB34FD47BD}"/>
              </a:ext>
            </a:extLst>
          </p:cNvPr>
          <p:cNvSpPr/>
          <p:nvPr/>
        </p:nvSpPr>
        <p:spPr>
          <a:xfrm>
            <a:off x="5436096"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38B74C4-BDB8-47C2-9BF0-77ADB2C3E4F9}"/>
                  </a:ext>
                </a:extLst>
              </p:cNvPr>
              <p:cNvSpPr txBox="1"/>
              <p:nvPr/>
            </p:nvSpPr>
            <p:spPr>
              <a:xfrm>
                <a:off x="5436096"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𝑡</m:t>
                          </m:r>
                        </m:sub>
                      </m:sSub>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338B74C4-BDB8-47C2-9BF0-77ADB2C3E4F9}"/>
                  </a:ext>
                </a:extLst>
              </p:cNvPr>
              <p:cNvSpPr txBox="1">
                <a:spLocks noRot="1" noChangeAspect="1" noMove="1" noResize="1" noEditPoints="1" noAdjustHandles="1" noChangeArrowheads="1" noChangeShapeType="1" noTextEdit="1"/>
              </p:cNvSpPr>
              <p:nvPr/>
            </p:nvSpPr>
            <p:spPr>
              <a:xfrm>
                <a:off x="5436096" y="980728"/>
                <a:ext cx="432048" cy="369332"/>
              </a:xfrm>
              <a:prstGeom prst="rect">
                <a:avLst/>
              </a:prstGeom>
              <a:blipFill>
                <a:blip r:embed="rId7"/>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84A6D645-FE35-44FA-B55D-ADED052157E4}"/>
              </a:ext>
            </a:extLst>
          </p:cNvPr>
          <p:cNvSpPr txBox="1"/>
          <p:nvPr/>
        </p:nvSpPr>
        <p:spPr>
          <a:xfrm>
            <a:off x="4572000" y="908720"/>
            <a:ext cx="441146" cy="400110"/>
          </a:xfrm>
          <a:prstGeom prst="rect">
            <a:avLst/>
          </a:prstGeom>
          <a:noFill/>
        </p:spPr>
        <p:txBody>
          <a:bodyPr wrap="none" rtlCol="0">
            <a:spAutoFit/>
          </a:bodyPr>
          <a:lstStyle/>
          <a:p>
            <a:r>
              <a:rPr kumimoji="1" lang="en-US" altLang="ja-JP" sz="2000"/>
              <a:t>…</a:t>
            </a:r>
            <a:endParaRPr kumimoji="1" lang="ja-JP" altLang="en-US" sz="2000" dirty="0"/>
          </a:p>
        </p:txBody>
      </p:sp>
      <p:sp>
        <p:nvSpPr>
          <p:cNvPr id="29" name="テキスト ボックス 28">
            <a:extLst>
              <a:ext uri="{FF2B5EF4-FFF2-40B4-BE49-F238E27FC236}">
                <a16:creationId xmlns:a16="http://schemas.microsoft.com/office/drawing/2014/main" id="{27E2C685-5391-4618-BAF5-0A02A8AF0763}"/>
              </a:ext>
            </a:extLst>
          </p:cNvPr>
          <p:cNvSpPr txBox="1"/>
          <p:nvPr/>
        </p:nvSpPr>
        <p:spPr>
          <a:xfrm>
            <a:off x="1187624" y="6165304"/>
            <a:ext cx="5184576" cy="369332"/>
          </a:xfrm>
          <a:prstGeom prst="rect">
            <a:avLst/>
          </a:prstGeom>
          <a:noFill/>
        </p:spPr>
        <p:txBody>
          <a:bodyPr wrap="square" rtlCol="0">
            <a:spAutoFit/>
          </a:bodyPr>
          <a:lstStyle/>
          <a:p>
            <a:r>
              <a:rPr lang="en-US" altLang="ja-JP" dirty="0"/>
              <a:t>※</a:t>
            </a:r>
            <a:r>
              <a:rPr lang="ja-JP" altLang="en-US" dirty="0"/>
              <a:t>厳密に証明可能だが、今回は詳細に触れない</a:t>
            </a:r>
            <a:endParaRPr kumimoji="1" lang="ja-JP" altLang="en-US" dirty="0"/>
          </a:p>
        </p:txBody>
      </p:sp>
    </p:spTree>
    <p:extLst>
      <p:ext uri="{BB962C8B-B14F-4D97-AF65-F5344CB8AC3E}">
        <p14:creationId xmlns:p14="http://schemas.microsoft.com/office/powerpoint/2010/main" val="1774929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57A96-45C6-44A5-A9F5-C376ABACA141}"/>
              </a:ext>
            </a:extLst>
          </p:cNvPr>
          <p:cNvSpPr>
            <a:spLocks noGrp="1"/>
          </p:cNvSpPr>
          <p:nvPr>
            <p:ph type="body" sz="quarter" idx="10"/>
          </p:nvPr>
        </p:nvSpPr>
        <p:spPr/>
        <p:txBody>
          <a:bodyPr/>
          <a:lstStyle/>
          <a:p>
            <a:r>
              <a:rPr lang="ja-JP" altLang="en-US" dirty="0"/>
              <a:t>格子ガス</a:t>
            </a:r>
            <a:r>
              <a:rPr kumimoji="1" lang="ja-JP" altLang="en-US" dirty="0"/>
              <a:t>系への適用</a:t>
            </a:r>
          </a:p>
        </p:txBody>
      </p:sp>
      <p:grpSp>
        <p:nvGrpSpPr>
          <p:cNvPr id="34" name="グループ化 33">
            <a:extLst>
              <a:ext uri="{FF2B5EF4-FFF2-40B4-BE49-F238E27FC236}">
                <a16:creationId xmlns:a16="http://schemas.microsoft.com/office/drawing/2014/main" id="{62A7DFA8-BDE4-41B9-9912-D99D62F8D585}"/>
              </a:ext>
            </a:extLst>
          </p:cNvPr>
          <p:cNvGrpSpPr/>
          <p:nvPr/>
        </p:nvGrpSpPr>
        <p:grpSpPr>
          <a:xfrm>
            <a:off x="1547664" y="1772816"/>
            <a:ext cx="1440160" cy="1440161"/>
            <a:chOff x="1691680" y="1628799"/>
            <a:chExt cx="2160240" cy="2160241"/>
          </a:xfrm>
        </p:grpSpPr>
        <p:cxnSp>
          <p:nvCxnSpPr>
            <p:cNvPr id="5" name="直線コネクタ 4">
              <a:extLst>
                <a:ext uri="{FF2B5EF4-FFF2-40B4-BE49-F238E27FC236}">
                  <a16:creationId xmlns:a16="http://schemas.microsoft.com/office/drawing/2014/main" id="{7588E521-6A56-40A3-8859-9D1FB5B94D53}"/>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16D9B57-0AC1-43F6-9E45-35989A0F3EFE}"/>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A2ACB406-832D-441C-8919-78AC6D40016E}"/>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F0EEE5F-27F1-4D7F-B765-C2FBE4C7905D}"/>
                </a:ext>
              </a:extLst>
            </p:cNvPr>
            <p:cNvCxnSpPr>
              <a:cxnSpLocks/>
            </p:cNvCxnSpPr>
            <p:nvPr/>
          </p:nvCxnSpPr>
          <p:spPr>
            <a:xfrm>
              <a:off x="38519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F329456-4ED7-4F2C-99FE-220937982E47}"/>
                </a:ext>
              </a:extLst>
            </p:cNvPr>
            <p:cNvCxnSpPr>
              <a:cxnSpLocks/>
            </p:cNvCxnSpPr>
            <p:nvPr/>
          </p:nvCxnSpPr>
          <p:spPr>
            <a:xfrm>
              <a:off x="16916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D183C73-C755-47AE-81B9-1F8C158FAD76}"/>
                </a:ext>
              </a:extLst>
            </p:cNvPr>
            <p:cNvCxnSpPr>
              <a:cxnSpLocks/>
            </p:cNvCxnSpPr>
            <p:nvPr/>
          </p:nvCxnSpPr>
          <p:spPr>
            <a:xfrm>
              <a:off x="16916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611586-903B-4F53-89A7-E7E749350498}"/>
                </a:ext>
              </a:extLst>
            </p:cNvPr>
            <p:cNvCxnSpPr>
              <a:cxnSpLocks/>
            </p:cNvCxnSpPr>
            <p:nvPr/>
          </p:nvCxnSpPr>
          <p:spPr>
            <a:xfrm>
              <a:off x="16916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0FA7A8E-3A0C-4C96-8F3D-91CAE94C298F}"/>
                </a:ext>
              </a:extLst>
            </p:cNvPr>
            <p:cNvCxnSpPr>
              <a:cxnSpLocks/>
            </p:cNvCxnSpPr>
            <p:nvPr/>
          </p:nvCxnSpPr>
          <p:spPr>
            <a:xfrm>
              <a:off x="16916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C1AF318B-A033-4578-BA12-7E10A9B6510D}"/>
                </a:ext>
              </a:extLst>
            </p:cNvPr>
            <p:cNvSpPr/>
            <p:nvPr/>
          </p:nvSpPr>
          <p:spPr>
            <a:xfrm>
              <a:off x="1691680" y="162879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D08465-8AFA-421D-A508-A6EBDDC032DD}"/>
                </a:ext>
              </a:extLst>
            </p:cNvPr>
            <p:cNvSpPr/>
            <p:nvPr/>
          </p:nvSpPr>
          <p:spPr>
            <a:xfrm>
              <a:off x="241176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50D0565-07D6-49C2-8295-3E5D02CB7042}"/>
                </a:ext>
              </a:extLst>
            </p:cNvPr>
            <p:cNvSpPr/>
            <p:nvPr/>
          </p:nvSpPr>
          <p:spPr>
            <a:xfrm>
              <a:off x="2411760" y="234888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4123FEE-8881-4603-B8EF-722A3594CF5B}"/>
                  </a:ext>
                </a:extLst>
              </p:cNvPr>
              <p:cNvSpPr txBox="1"/>
              <p:nvPr/>
            </p:nvSpPr>
            <p:spPr>
              <a:xfrm>
                <a:off x="1619672" y="1340768"/>
                <a:ext cx="1547796" cy="369332"/>
              </a:xfrm>
              <a:prstGeom prst="rect">
                <a:avLst/>
              </a:prstGeom>
              <a:noFill/>
            </p:spPr>
            <p:txBody>
              <a:bodyPr wrap="none" rtlCol="0">
                <a:spAutoFit/>
              </a:bodyPr>
              <a:lstStyle/>
              <a:p>
                <a:r>
                  <a:rPr kumimoji="1" lang="ja-JP" altLang="en-US" dirty="0"/>
                  <a:t>現在の状態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oMath>
                </a14:m>
                <a:endParaRPr kumimoji="1" lang="ja-JP" altLang="en-US" dirty="0"/>
              </a:p>
            </p:txBody>
          </p:sp>
        </mc:Choice>
        <mc:Fallback xmlns="">
          <p:sp>
            <p:nvSpPr>
              <p:cNvPr id="17" name="テキスト ボックス 16">
                <a:extLst>
                  <a:ext uri="{FF2B5EF4-FFF2-40B4-BE49-F238E27FC236}">
                    <a16:creationId xmlns:a16="http://schemas.microsoft.com/office/drawing/2014/main" id="{74123FEE-8881-4603-B8EF-722A3594CF5B}"/>
                  </a:ext>
                </a:extLst>
              </p:cNvPr>
              <p:cNvSpPr txBox="1">
                <a:spLocks noRot="1" noChangeAspect="1" noMove="1" noResize="1" noEditPoints="1" noAdjustHandles="1" noChangeArrowheads="1" noChangeShapeType="1" noTextEdit="1"/>
              </p:cNvSpPr>
              <p:nvPr/>
            </p:nvSpPr>
            <p:spPr>
              <a:xfrm>
                <a:off x="1619672" y="1340768"/>
                <a:ext cx="1547796" cy="369332"/>
              </a:xfrm>
              <a:prstGeom prst="rect">
                <a:avLst/>
              </a:prstGeom>
              <a:blipFill>
                <a:blip r:embed="rId2"/>
                <a:stretch>
                  <a:fillRect l="-3543" t="-13115" b="-21311"/>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ABDDFA6C-0BA2-4ED2-89CF-6FD25F81C2A4}"/>
              </a:ext>
            </a:extLst>
          </p:cNvPr>
          <p:cNvSpPr txBox="1"/>
          <p:nvPr/>
        </p:nvSpPr>
        <p:spPr>
          <a:xfrm>
            <a:off x="1187624" y="3284984"/>
            <a:ext cx="2492990" cy="369332"/>
          </a:xfrm>
          <a:prstGeom prst="rect">
            <a:avLst/>
          </a:prstGeom>
          <a:noFill/>
        </p:spPr>
        <p:txBody>
          <a:bodyPr wrap="none" rtlCol="0">
            <a:spAutoFit/>
          </a:bodyPr>
          <a:lstStyle/>
          <a:p>
            <a:r>
              <a:rPr kumimoji="1" lang="ja-JP" altLang="en-US" dirty="0"/>
              <a:t>適当な原子を一つ選ぶ</a:t>
            </a:r>
          </a:p>
        </p:txBody>
      </p:sp>
      <p:grpSp>
        <p:nvGrpSpPr>
          <p:cNvPr id="35" name="グループ化 34">
            <a:extLst>
              <a:ext uri="{FF2B5EF4-FFF2-40B4-BE49-F238E27FC236}">
                <a16:creationId xmlns:a16="http://schemas.microsoft.com/office/drawing/2014/main" id="{DB9E70D2-BA53-4C12-B779-098F7D495C73}"/>
              </a:ext>
            </a:extLst>
          </p:cNvPr>
          <p:cNvGrpSpPr/>
          <p:nvPr/>
        </p:nvGrpSpPr>
        <p:grpSpPr>
          <a:xfrm>
            <a:off x="5076056" y="1772816"/>
            <a:ext cx="1440160" cy="1440161"/>
            <a:chOff x="4572000" y="1628799"/>
            <a:chExt cx="2160240" cy="2160241"/>
          </a:xfrm>
        </p:grpSpPr>
        <p:cxnSp>
          <p:nvCxnSpPr>
            <p:cNvPr id="20" name="直線コネクタ 19">
              <a:extLst>
                <a:ext uri="{FF2B5EF4-FFF2-40B4-BE49-F238E27FC236}">
                  <a16:creationId xmlns:a16="http://schemas.microsoft.com/office/drawing/2014/main" id="{904BE111-4D74-4FE2-B40B-6459413A2DF8}"/>
                </a:ext>
              </a:extLst>
            </p:cNvPr>
            <p:cNvCxnSpPr>
              <a:cxnSpLocks/>
            </p:cNvCxnSpPr>
            <p:nvPr/>
          </p:nvCxnSpPr>
          <p:spPr>
            <a:xfrm>
              <a:off x="45720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ACD7FE1-1D91-4E50-A8D8-AC4D2273763A}"/>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0994626-7817-4811-86FB-4BE5C0A6E6D9}"/>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741602B-1E3B-4E0B-BFC9-7A89D2F0D88D}"/>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E2AC854-E99C-4BA3-A368-A398887D4F9F}"/>
                </a:ext>
              </a:extLst>
            </p:cNvPr>
            <p:cNvCxnSpPr>
              <a:cxnSpLocks/>
            </p:cNvCxnSpPr>
            <p:nvPr/>
          </p:nvCxnSpPr>
          <p:spPr>
            <a:xfrm>
              <a:off x="45720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3FE7869-99F1-4A35-8BC7-5A5DEEB91CF5}"/>
                </a:ext>
              </a:extLst>
            </p:cNvPr>
            <p:cNvCxnSpPr>
              <a:cxnSpLocks/>
            </p:cNvCxnSpPr>
            <p:nvPr/>
          </p:nvCxnSpPr>
          <p:spPr>
            <a:xfrm>
              <a:off x="45720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64F2C4A-DD6C-454A-A347-87095B44CD12}"/>
                </a:ext>
              </a:extLst>
            </p:cNvPr>
            <p:cNvCxnSpPr>
              <a:cxnSpLocks/>
            </p:cNvCxnSpPr>
            <p:nvPr/>
          </p:nvCxnSpPr>
          <p:spPr>
            <a:xfrm>
              <a:off x="45720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64AF913-8CA0-4334-B303-E9147654D52B}"/>
                </a:ext>
              </a:extLst>
            </p:cNvPr>
            <p:cNvCxnSpPr>
              <a:cxnSpLocks/>
            </p:cNvCxnSpPr>
            <p:nvPr/>
          </p:nvCxnSpPr>
          <p:spPr>
            <a:xfrm>
              <a:off x="45720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63FD9C7-F381-460E-9EF1-018935994749}"/>
                </a:ext>
              </a:extLst>
            </p:cNvPr>
            <p:cNvSpPr/>
            <p:nvPr/>
          </p:nvSpPr>
          <p:spPr>
            <a:xfrm>
              <a:off x="4572000" y="162879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165ED701-0B91-4B5E-A6A0-F0DAABA17989}"/>
                </a:ext>
              </a:extLst>
            </p:cNvPr>
            <p:cNvSpPr/>
            <p:nvPr/>
          </p:nvSpPr>
          <p:spPr>
            <a:xfrm>
              <a:off x="52920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7F34B0C-1321-4370-94B0-8804AC791CBC}"/>
                </a:ext>
              </a:extLst>
            </p:cNvPr>
            <p:cNvSpPr/>
            <p:nvPr/>
          </p:nvSpPr>
          <p:spPr>
            <a:xfrm>
              <a:off x="6012160" y="234888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1" name="矢印: 右 30">
              <a:extLst>
                <a:ext uri="{FF2B5EF4-FFF2-40B4-BE49-F238E27FC236}">
                  <a16:creationId xmlns:a16="http://schemas.microsoft.com/office/drawing/2014/main" id="{10EDB91A-BE4E-4124-9812-B85851DE4213}"/>
                </a:ext>
              </a:extLst>
            </p:cNvPr>
            <p:cNvSpPr/>
            <p:nvPr/>
          </p:nvSpPr>
          <p:spPr>
            <a:xfrm>
              <a:off x="5868144" y="2636912"/>
              <a:ext cx="216024" cy="196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9AB7AD2D-6AE6-4D09-8643-66D1846538A5}"/>
              </a:ext>
            </a:extLst>
          </p:cNvPr>
          <p:cNvSpPr txBox="1"/>
          <p:nvPr/>
        </p:nvSpPr>
        <p:spPr>
          <a:xfrm>
            <a:off x="5076056" y="3284984"/>
            <a:ext cx="1569660" cy="369332"/>
          </a:xfrm>
          <a:prstGeom prst="rect">
            <a:avLst/>
          </a:prstGeom>
          <a:noFill/>
        </p:spPr>
        <p:txBody>
          <a:bodyPr wrap="none" rtlCol="0">
            <a:spAutoFit/>
          </a:bodyPr>
          <a:lstStyle/>
          <a:p>
            <a:r>
              <a:rPr kumimoji="1" lang="ja-JP" altLang="en-US" dirty="0"/>
              <a:t>適当に動かす</a:t>
            </a:r>
            <a:endParaRPr kumimoji="1" lang="en-US" altLang="ja-JP" dirty="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550F4984-1265-4E55-A878-D6D03369B98A}"/>
                  </a:ext>
                </a:extLst>
              </p:cNvPr>
              <p:cNvSpPr txBox="1"/>
              <p:nvPr/>
            </p:nvSpPr>
            <p:spPr>
              <a:xfrm>
                <a:off x="5148064" y="1340768"/>
                <a:ext cx="1290738" cy="369332"/>
              </a:xfrm>
              <a:prstGeom prst="rect">
                <a:avLst/>
              </a:prstGeom>
              <a:noFill/>
            </p:spPr>
            <p:txBody>
              <a:bodyPr wrap="none" rtlCol="0">
                <a:spAutoFit/>
              </a:bodyPr>
              <a:lstStyle/>
              <a:p>
                <a:r>
                  <a:rPr kumimoji="1" lang="ja-JP" altLang="en-US" dirty="0"/>
                  <a:t>提案状態</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ja-JP" altLang="en-US" dirty="0"/>
              </a:p>
            </p:txBody>
          </p:sp>
        </mc:Choice>
        <mc:Fallback xmlns="">
          <p:sp>
            <p:nvSpPr>
              <p:cNvPr id="33" name="テキスト ボックス 32">
                <a:extLst>
                  <a:ext uri="{FF2B5EF4-FFF2-40B4-BE49-F238E27FC236}">
                    <a16:creationId xmlns:a16="http://schemas.microsoft.com/office/drawing/2014/main" id="{550F4984-1265-4E55-A878-D6D03369B98A}"/>
                  </a:ext>
                </a:extLst>
              </p:cNvPr>
              <p:cNvSpPr txBox="1">
                <a:spLocks noRot="1" noChangeAspect="1" noMove="1" noResize="1" noEditPoints="1" noAdjustHandles="1" noChangeArrowheads="1" noChangeShapeType="1" noTextEdit="1"/>
              </p:cNvSpPr>
              <p:nvPr/>
            </p:nvSpPr>
            <p:spPr>
              <a:xfrm>
                <a:off x="5148064" y="1340768"/>
                <a:ext cx="1290738" cy="369332"/>
              </a:xfrm>
              <a:prstGeom prst="rect">
                <a:avLst/>
              </a:prstGeom>
              <a:blipFill>
                <a:blip r:embed="rId3"/>
                <a:stretch>
                  <a:fillRect l="-3774" t="-1311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161B43B1-F01B-4391-A780-3EC7339C6071}"/>
                  </a:ext>
                </a:extLst>
              </p:cNvPr>
              <p:cNvSpPr txBox="1"/>
              <p:nvPr/>
            </p:nvSpPr>
            <p:spPr>
              <a:xfrm>
                <a:off x="323528" y="3933056"/>
                <a:ext cx="8134150" cy="923330"/>
              </a:xfrm>
              <a:prstGeom prst="rect">
                <a:avLst/>
              </a:prstGeom>
              <a:noFill/>
            </p:spPr>
            <p:txBody>
              <a:bodyPr wrap="none" rtlCol="0">
                <a:spAutoFit/>
              </a:bodyPr>
              <a:lstStyle/>
              <a:p>
                <a:r>
                  <a:rPr kumimoji="1" lang="ja-JP" altLang="en-US" dirty="0"/>
                  <a:t>エネルギーを計算し、エネルギーから</a:t>
                </a:r>
                <a:r>
                  <a:rPr lang="ja-JP" altLang="en-US" dirty="0"/>
                  <a:t>重み</a:t>
                </a:r>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r>
                      <a:rPr lang="ja-JP" altLang="en-US" i="1">
                        <a:latin typeface="Cambria Math" panose="02040503050406030204" pitchFamily="18" charset="0"/>
                      </a:rPr>
                      <m:t>を</m:t>
                    </m:r>
                  </m:oMath>
                </a14:m>
                <a:r>
                  <a:rPr kumimoji="1" lang="ja-JP" altLang="en-US" dirty="0"/>
                  <a:t>計算する</a:t>
                </a:r>
                <a:endParaRPr kumimoji="1" lang="en-US" altLang="ja-JP" dirty="0"/>
              </a:p>
              <a:p>
                <a:r>
                  <a:rPr kumimoji="1" lang="ja-JP" altLang="en-US" dirty="0"/>
                  <a:t>現在の重み</a:t>
                </a:r>
                <a14:m>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e>
                    </m:d>
                  </m:oMath>
                </a14:m>
                <a:r>
                  <a:rPr kumimoji="1" lang="ja-JP" altLang="en-US" dirty="0"/>
                  <a:t>と、提案状態の重み</a:t>
                </a:r>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a14:m>
                <a:r>
                  <a:rPr kumimoji="1" lang="ja-JP" altLang="en-US" dirty="0"/>
                  <a:t>から、遷移させるかどうか決める</a:t>
                </a:r>
                <a:endParaRPr kumimoji="1" lang="en-US" altLang="ja-JP" dirty="0"/>
              </a:p>
              <a:p>
                <a:r>
                  <a:rPr lang="ja-JP" altLang="en-US" dirty="0"/>
                  <a:t>遷移してもしなくても、それを次の状態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oMath>
                </a14:m>
                <a:r>
                  <a:rPr kumimoji="1" lang="ja-JP" altLang="en-US" dirty="0"/>
                  <a:t>とする</a:t>
                </a:r>
              </a:p>
            </p:txBody>
          </p:sp>
        </mc:Choice>
        <mc:Fallback xmlns="">
          <p:sp>
            <p:nvSpPr>
              <p:cNvPr id="37" name="テキスト ボックス 36">
                <a:extLst>
                  <a:ext uri="{FF2B5EF4-FFF2-40B4-BE49-F238E27FC236}">
                    <a16:creationId xmlns:a16="http://schemas.microsoft.com/office/drawing/2014/main" id="{161B43B1-F01B-4391-A780-3EC7339C6071}"/>
                  </a:ext>
                </a:extLst>
              </p:cNvPr>
              <p:cNvSpPr txBox="1">
                <a:spLocks noRot="1" noChangeAspect="1" noMove="1" noResize="1" noEditPoints="1" noAdjustHandles="1" noChangeArrowheads="1" noChangeShapeType="1" noTextEdit="1"/>
              </p:cNvSpPr>
              <p:nvPr/>
            </p:nvSpPr>
            <p:spPr>
              <a:xfrm>
                <a:off x="323528" y="3933056"/>
                <a:ext cx="8134150" cy="923330"/>
              </a:xfrm>
              <a:prstGeom prst="rect">
                <a:avLst/>
              </a:prstGeom>
              <a:blipFill>
                <a:blip r:embed="rId4"/>
                <a:stretch>
                  <a:fillRect l="-600" t="-4605" b="-7895"/>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4392BA65-E281-4C1F-90FE-D94945503EF3}"/>
              </a:ext>
            </a:extLst>
          </p:cNvPr>
          <p:cNvSpPr txBox="1"/>
          <p:nvPr/>
        </p:nvSpPr>
        <p:spPr>
          <a:xfrm>
            <a:off x="467544" y="5301208"/>
            <a:ext cx="7366119" cy="1323439"/>
          </a:xfrm>
          <a:prstGeom prst="rect">
            <a:avLst/>
          </a:prstGeom>
          <a:noFill/>
        </p:spPr>
        <p:txBody>
          <a:bodyPr wrap="none" rtlCol="0">
            <a:spAutoFit/>
          </a:bodyPr>
          <a:lstStyle/>
          <a:p>
            <a:r>
              <a:rPr kumimoji="1" lang="ja-JP" altLang="en-US" sz="2000" dirty="0"/>
              <a:t>温度が低い場合は、エネルギーの高い場合に遷移しづらくなる</a:t>
            </a:r>
            <a:endParaRPr kumimoji="1" lang="en-US" altLang="ja-JP" sz="2000" dirty="0"/>
          </a:p>
          <a:p>
            <a:r>
              <a:rPr lang="ja-JP" altLang="en-US" sz="2000" dirty="0"/>
              <a:t>→エネルギーの低い状態にとどまり続ける</a:t>
            </a:r>
            <a:endParaRPr lang="en-US" altLang="ja-JP" sz="2000" dirty="0"/>
          </a:p>
          <a:p>
            <a:r>
              <a:rPr kumimoji="1" lang="ja-JP" altLang="en-US" sz="2000" dirty="0"/>
              <a:t>→エネルギーの低い状態が提案される確率が高くなる</a:t>
            </a:r>
            <a:endParaRPr kumimoji="1" lang="en-US" altLang="ja-JP" sz="2000" dirty="0"/>
          </a:p>
          <a:p>
            <a:r>
              <a:rPr lang="ja-JP" altLang="en-US" sz="2000" dirty="0"/>
              <a:t>→重みに比例して状態をサンプリングできる</a:t>
            </a:r>
            <a:r>
              <a:rPr kumimoji="1" lang="ja-JP" altLang="en-US" sz="2000" dirty="0"/>
              <a:t>  </a:t>
            </a:r>
          </a:p>
        </p:txBody>
      </p:sp>
    </p:spTree>
    <p:extLst>
      <p:ext uri="{BB962C8B-B14F-4D97-AF65-F5344CB8AC3E}">
        <p14:creationId xmlns:p14="http://schemas.microsoft.com/office/powerpoint/2010/main" val="2369866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D2B537-F155-4C31-B5E1-D06D5B8DFD87}"/>
              </a:ext>
            </a:extLst>
          </p:cNvPr>
          <p:cNvSpPr>
            <a:spLocks noGrp="1"/>
          </p:cNvSpPr>
          <p:nvPr>
            <p:ph type="body" sz="quarter" idx="10"/>
          </p:nvPr>
        </p:nvSpPr>
        <p:spPr/>
        <p:txBody>
          <a:bodyPr/>
          <a:lstStyle/>
          <a:p>
            <a:r>
              <a:rPr lang="ja-JP" altLang="en-US" dirty="0"/>
              <a:t>格子ガス</a:t>
            </a:r>
            <a:r>
              <a:rPr kumimoji="1" lang="ja-JP" altLang="en-US" dirty="0"/>
              <a:t>系への適用</a:t>
            </a:r>
          </a:p>
        </p:txBody>
      </p:sp>
      <p:pic>
        <p:nvPicPr>
          <p:cNvPr id="3" name="図 2">
            <a:extLst>
              <a:ext uri="{FF2B5EF4-FFF2-40B4-BE49-F238E27FC236}">
                <a16:creationId xmlns:a16="http://schemas.microsoft.com/office/drawing/2014/main" id="{3B843B0F-D951-465C-8069-D2B310324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00808"/>
            <a:ext cx="6096000" cy="45720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0C5855A-7B69-4DE9-B285-532A2F77EE2D}"/>
                  </a:ext>
                </a:extLst>
              </p:cNvPr>
              <p:cNvSpPr txBox="1"/>
              <p:nvPr/>
            </p:nvSpPr>
            <p:spPr>
              <a:xfrm>
                <a:off x="3779912" y="5949280"/>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0C5855A-7B69-4DE9-B285-532A2F77EE2D}"/>
                  </a:ext>
                </a:extLst>
              </p:cNvPr>
              <p:cNvSpPr txBox="1">
                <a:spLocks noRot="1" noChangeAspect="1" noMove="1" noResize="1" noEditPoints="1" noAdjustHandles="1" noChangeArrowheads="1" noChangeShapeType="1" noTextEdit="1"/>
              </p:cNvSpPr>
              <p:nvPr/>
            </p:nvSpPr>
            <p:spPr>
              <a:xfrm>
                <a:off x="3779912" y="5949280"/>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70C81A2-25E5-4220-95CB-4BE32236287E}"/>
                  </a:ext>
                </a:extLst>
              </p:cNvPr>
              <p:cNvSpPr txBox="1"/>
              <p:nvPr/>
            </p:nvSpPr>
            <p:spPr>
              <a:xfrm>
                <a:off x="179512" y="3501008"/>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270C81A2-25E5-4220-95CB-4BE32236287E}"/>
                  </a:ext>
                </a:extLst>
              </p:cNvPr>
              <p:cNvSpPr txBox="1">
                <a:spLocks noRot="1" noChangeAspect="1" noMove="1" noResize="1" noEditPoints="1" noAdjustHandles="1" noChangeArrowheads="1" noChangeShapeType="1" noTextEdit="1"/>
              </p:cNvSpPr>
              <p:nvPr/>
            </p:nvSpPr>
            <p:spPr>
              <a:xfrm>
                <a:off x="179512" y="3501008"/>
                <a:ext cx="809709" cy="492443"/>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156F0B0-1B2C-4191-82EA-C9123179CF0A}"/>
              </a:ext>
            </a:extLst>
          </p:cNvPr>
          <p:cNvSpPr txBox="1"/>
          <p:nvPr/>
        </p:nvSpPr>
        <p:spPr>
          <a:xfrm>
            <a:off x="1750621" y="3356992"/>
            <a:ext cx="877163" cy="369332"/>
          </a:xfrm>
          <a:prstGeom prst="rect">
            <a:avLst/>
          </a:prstGeom>
          <a:noFill/>
        </p:spPr>
        <p:txBody>
          <a:bodyPr wrap="none" rtlCol="0">
            <a:spAutoFit/>
          </a:bodyPr>
          <a:lstStyle/>
          <a:p>
            <a:r>
              <a:rPr lang="ja-JP" altLang="en-US" dirty="0"/>
              <a:t>厳密解</a:t>
            </a:r>
            <a:endParaRPr kumimoji="1" lang="ja-JP" altLang="en-US" dirty="0"/>
          </a:p>
        </p:txBody>
      </p:sp>
      <p:cxnSp>
        <p:nvCxnSpPr>
          <p:cNvPr id="7" name="直線矢印コネクタ 6">
            <a:extLst>
              <a:ext uri="{FF2B5EF4-FFF2-40B4-BE49-F238E27FC236}">
                <a16:creationId xmlns:a16="http://schemas.microsoft.com/office/drawing/2014/main" id="{C398BEDC-6F72-4109-B7C1-F875B4A62F20}"/>
              </a:ext>
            </a:extLst>
          </p:cNvPr>
          <p:cNvCxnSpPr/>
          <p:nvPr/>
        </p:nvCxnSpPr>
        <p:spPr>
          <a:xfrm flipV="1">
            <a:off x="2195736" y="2996952"/>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6B8BBEC-EC58-4D10-8B09-C206D2690756}"/>
              </a:ext>
            </a:extLst>
          </p:cNvPr>
          <p:cNvSpPr txBox="1"/>
          <p:nvPr/>
        </p:nvSpPr>
        <p:spPr>
          <a:xfrm>
            <a:off x="2843808" y="2060848"/>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9" name="テキスト ボックス 8">
            <a:extLst>
              <a:ext uri="{FF2B5EF4-FFF2-40B4-BE49-F238E27FC236}">
                <a16:creationId xmlns:a16="http://schemas.microsoft.com/office/drawing/2014/main" id="{B5B33369-BBB4-4BE9-9BAC-F27AB2F05256}"/>
              </a:ext>
            </a:extLst>
          </p:cNvPr>
          <p:cNvSpPr txBox="1"/>
          <p:nvPr/>
        </p:nvSpPr>
        <p:spPr>
          <a:xfrm>
            <a:off x="395536" y="908720"/>
            <a:ext cx="6540573" cy="707886"/>
          </a:xfrm>
          <a:prstGeom prst="rect">
            <a:avLst/>
          </a:prstGeom>
          <a:noFill/>
        </p:spPr>
        <p:txBody>
          <a:bodyPr wrap="none" rtlCol="0">
            <a:spAutoFit/>
          </a:bodyPr>
          <a:lstStyle/>
          <a:p>
            <a:r>
              <a:rPr kumimoji="1" lang="ja-JP" altLang="en-US" sz="2000" dirty="0"/>
              <a:t>マルコフ連鎖モンテカルロ法の数値計算例</a:t>
            </a:r>
            <a:endParaRPr kumimoji="1" lang="en-US" altLang="ja-JP" sz="2000" dirty="0"/>
          </a:p>
          <a:p>
            <a:r>
              <a:rPr kumimoji="1" lang="ja-JP" altLang="en-US" sz="2000" dirty="0"/>
              <a:t>各温度で状態を</a:t>
            </a:r>
            <a:r>
              <a:rPr kumimoji="1" lang="en-US" altLang="ja-JP" sz="2000" dirty="0"/>
              <a:t>50</a:t>
            </a:r>
            <a:r>
              <a:rPr kumimoji="1" lang="ja-JP" altLang="en-US" sz="2000" dirty="0"/>
              <a:t>回生成する手続きを</a:t>
            </a:r>
            <a:r>
              <a:rPr kumimoji="1" lang="en-US" altLang="ja-JP" sz="2000" dirty="0"/>
              <a:t>100</a:t>
            </a:r>
            <a:r>
              <a:rPr kumimoji="1" lang="ja-JP" altLang="en-US" sz="2000" dirty="0"/>
              <a:t>サンプル平均</a:t>
            </a:r>
          </a:p>
        </p:txBody>
      </p:sp>
      <p:grpSp>
        <p:nvGrpSpPr>
          <p:cNvPr id="12" name="グループ化 11">
            <a:extLst>
              <a:ext uri="{FF2B5EF4-FFF2-40B4-BE49-F238E27FC236}">
                <a16:creationId xmlns:a16="http://schemas.microsoft.com/office/drawing/2014/main" id="{DEF2FF15-4EAE-4015-8BEC-DB9BE5902F53}"/>
              </a:ext>
            </a:extLst>
          </p:cNvPr>
          <p:cNvGrpSpPr/>
          <p:nvPr/>
        </p:nvGrpSpPr>
        <p:grpSpPr>
          <a:xfrm>
            <a:off x="6012160" y="2996952"/>
            <a:ext cx="2664296" cy="1998222"/>
            <a:chOff x="1187624" y="1772816"/>
            <a:chExt cx="6096000" cy="4572000"/>
          </a:xfrm>
        </p:grpSpPr>
        <p:pic>
          <p:nvPicPr>
            <p:cNvPr id="10" name="図 9">
              <a:extLst>
                <a:ext uri="{FF2B5EF4-FFF2-40B4-BE49-F238E27FC236}">
                  <a16:creationId xmlns:a16="http://schemas.microsoft.com/office/drawing/2014/main" id="{C7C7A80E-0BD3-491E-8DDF-3A232716C9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1772816"/>
              <a:ext cx="6096000" cy="4572000"/>
            </a:xfrm>
            <a:prstGeom prst="rect">
              <a:avLst/>
            </a:prstGeom>
          </p:spPr>
        </p:pic>
        <p:sp>
          <p:nvSpPr>
            <p:cNvPr id="11" name="四角形: 角を丸くする 10">
              <a:extLst>
                <a:ext uri="{FF2B5EF4-FFF2-40B4-BE49-F238E27FC236}">
                  <a16:creationId xmlns:a16="http://schemas.microsoft.com/office/drawing/2014/main" id="{56531D18-B7A5-4B66-874B-AF51C6573356}"/>
                </a:ext>
              </a:extLst>
            </p:cNvPr>
            <p:cNvSpPr/>
            <p:nvPr/>
          </p:nvSpPr>
          <p:spPr>
            <a:xfrm>
              <a:off x="4355976" y="4365104"/>
              <a:ext cx="2664296" cy="8640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EBAB57CF-E8D4-42C8-8EBD-25D93A329913}"/>
              </a:ext>
            </a:extLst>
          </p:cNvPr>
          <p:cNvSpPr txBox="1"/>
          <p:nvPr/>
        </p:nvSpPr>
        <p:spPr>
          <a:xfrm>
            <a:off x="6516216" y="2636912"/>
            <a:ext cx="2031325" cy="369332"/>
          </a:xfrm>
          <a:prstGeom prst="rect">
            <a:avLst/>
          </a:prstGeom>
          <a:noFill/>
        </p:spPr>
        <p:txBody>
          <a:bodyPr wrap="none" rtlCol="0">
            <a:spAutoFit/>
          </a:bodyPr>
          <a:lstStyle/>
          <a:p>
            <a:r>
              <a:rPr kumimoji="1" lang="ja-JP" altLang="en-US" dirty="0"/>
              <a:t>単純サンプリング</a:t>
            </a:r>
          </a:p>
        </p:txBody>
      </p:sp>
      <p:sp>
        <p:nvSpPr>
          <p:cNvPr id="14" name="テキスト ボックス 13">
            <a:extLst>
              <a:ext uri="{FF2B5EF4-FFF2-40B4-BE49-F238E27FC236}">
                <a16:creationId xmlns:a16="http://schemas.microsoft.com/office/drawing/2014/main" id="{156521E5-9625-4EC2-AA5C-00819F9B23C1}"/>
              </a:ext>
            </a:extLst>
          </p:cNvPr>
          <p:cNvSpPr txBox="1"/>
          <p:nvPr/>
        </p:nvSpPr>
        <p:spPr>
          <a:xfrm>
            <a:off x="4139952" y="4077072"/>
            <a:ext cx="1800493" cy="646331"/>
          </a:xfrm>
          <a:prstGeom prst="rect">
            <a:avLst/>
          </a:prstGeom>
          <a:noFill/>
        </p:spPr>
        <p:txBody>
          <a:bodyPr wrap="none" rtlCol="0">
            <a:spAutoFit/>
          </a:bodyPr>
          <a:lstStyle/>
          <a:p>
            <a:r>
              <a:rPr kumimoji="1" lang="ja-JP" altLang="en-US" dirty="0"/>
              <a:t>低温で正しく</a:t>
            </a:r>
            <a:endParaRPr kumimoji="1" lang="en-US" altLang="ja-JP" dirty="0"/>
          </a:p>
          <a:p>
            <a:r>
              <a:rPr lang="ja-JP" altLang="en-US" dirty="0"/>
              <a:t>計算できている</a:t>
            </a:r>
            <a:endParaRPr kumimoji="1" lang="ja-JP" altLang="en-US" dirty="0"/>
          </a:p>
        </p:txBody>
      </p:sp>
      <p:cxnSp>
        <p:nvCxnSpPr>
          <p:cNvPr id="16" name="直線矢印コネクタ 15">
            <a:extLst>
              <a:ext uri="{FF2B5EF4-FFF2-40B4-BE49-F238E27FC236}">
                <a16:creationId xmlns:a16="http://schemas.microsoft.com/office/drawing/2014/main" id="{09DBFE75-3B2E-4C30-B99D-355533052140}"/>
              </a:ext>
            </a:extLst>
          </p:cNvPr>
          <p:cNvCxnSpPr/>
          <p:nvPr/>
        </p:nvCxnSpPr>
        <p:spPr>
          <a:xfrm>
            <a:off x="5076056" y="472514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820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5FBC8C-1D05-47A0-86C9-CE89172EF270}"/>
              </a:ext>
            </a:extLst>
          </p:cNvPr>
          <p:cNvSpPr>
            <a:spLocks noGrp="1"/>
          </p:cNvSpPr>
          <p:nvPr>
            <p:ph type="body" sz="quarter" idx="10"/>
          </p:nvPr>
        </p:nvSpPr>
        <p:spPr/>
        <p:txBody>
          <a:bodyPr/>
          <a:lstStyle/>
          <a:p>
            <a:r>
              <a:rPr kumimoji="1" lang="ja-JP" altLang="en-US" dirty="0"/>
              <a:t>マルコフ性</a:t>
            </a:r>
          </a:p>
        </p:txBody>
      </p:sp>
      <p:sp>
        <p:nvSpPr>
          <p:cNvPr id="3" name="テキスト ボックス 2">
            <a:extLst>
              <a:ext uri="{FF2B5EF4-FFF2-40B4-BE49-F238E27FC236}">
                <a16:creationId xmlns:a16="http://schemas.microsoft.com/office/drawing/2014/main" id="{11207D04-034D-4556-877C-B3BF0B1AE8D0}"/>
              </a:ext>
            </a:extLst>
          </p:cNvPr>
          <p:cNvSpPr txBox="1"/>
          <p:nvPr/>
        </p:nvSpPr>
        <p:spPr>
          <a:xfrm>
            <a:off x="323528" y="1124744"/>
            <a:ext cx="8494633" cy="461665"/>
          </a:xfrm>
          <a:prstGeom prst="rect">
            <a:avLst/>
          </a:prstGeom>
          <a:noFill/>
        </p:spPr>
        <p:txBody>
          <a:bodyPr wrap="none" rtlCol="0">
            <a:spAutoFit/>
          </a:bodyPr>
          <a:lstStyle/>
          <a:p>
            <a:r>
              <a:rPr kumimoji="1" lang="ja-JP" altLang="en-US" sz="2400" dirty="0"/>
              <a:t>遷移確率が現在の状態にのみ依存し、履歴に依存しないこと</a:t>
            </a:r>
            <a:endParaRPr kumimoji="1" lang="en-US" altLang="ja-JP" sz="2400" dirty="0"/>
          </a:p>
        </p:txBody>
      </p:sp>
      <p:cxnSp>
        <p:nvCxnSpPr>
          <p:cNvPr id="5" name="直線コネクタ 4">
            <a:extLst>
              <a:ext uri="{FF2B5EF4-FFF2-40B4-BE49-F238E27FC236}">
                <a16:creationId xmlns:a16="http://schemas.microsoft.com/office/drawing/2014/main" id="{6EF0F325-81AF-4C47-9B8C-1EB26887A4FA}"/>
              </a:ext>
            </a:extLst>
          </p:cNvPr>
          <p:cNvCxnSpPr>
            <a:cxnSpLocks/>
          </p:cNvCxnSpPr>
          <p:nvPr/>
        </p:nvCxnSpPr>
        <p:spPr>
          <a:xfrm>
            <a:off x="3779913"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2BD6F13-9D6A-41F3-ADB6-8C54DE75F77F}"/>
              </a:ext>
            </a:extLst>
          </p:cNvPr>
          <p:cNvCxnSpPr>
            <a:cxnSpLocks/>
          </p:cNvCxnSpPr>
          <p:nvPr/>
        </p:nvCxnSpPr>
        <p:spPr>
          <a:xfrm>
            <a:off x="4139953"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76D422A-4EF5-4B39-BF53-BE8D077D64B2}"/>
              </a:ext>
            </a:extLst>
          </p:cNvPr>
          <p:cNvCxnSpPr>
            <a:cxnSpLocks/>
          </p:cNvCxnSpPr>
          <p:nvPr/>
        </p:nvCxnSpPr>
        <p:spPr>
          <a:xfrm>
            <a:off x="4499992"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23639D7-C2ED-47C1-8FA0-878E311520B4}"/>
              </a:ext>
            </a:extLst>
          </p:cNvPr>
          <p:cNvCxnSpPr>
            <a:cxnSpLocks/>
          </p:cNvCxnSpPr>
          <p:nvPr/>
        </p:nvCxnSpPr>
        <p:spPr>
          <a:xfrm>
            <a:off x="4860032"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A7E6C1D-BDFA-4D79-A210-6F47FEB94A9E}"/>
              </a:ext>
            </a:extLst>
          </p:cNvPr>
          <p:cNvCxnSpPr>
            <a:cxnSpLocks/>
          </p:cNvCxnSpPr>
          <p:nvPr/>
        </p:nvCxnSpPr>
        <p:spPr>
          <a:xfrm>
            <a:off x="3779913"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4AD7713-61C8-4CB5-A0A0-EE60F7CF92CC}"/>
              </a:ext>
            </a:extLst>
          </p:cNvPr>
          <p:cNvCxnSpPr>
            <a:cxnSpLocks/>
          </p:cNvCxnSpPr>
          <p:nvPr/>
        </p:nvCxnSpPr>
        <p:spPr>
          <a:xfrm>
            <a:off x="3779913"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9DA8DF8-2360-4389-B2D2-D56CCE66273F}"/>
              </a:ext>
            </a:extLst>
          </p:cNvPr>
          <p:cNvCxnSpPr>
            <a:cxnSpLocks/>
          </p:cNvCxnSpPr>
          <p:nvPr/>
        </p:nvCxnSpPr>
        <p:spPr>
          <a:xfrm>
            <a:off x="3779913"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C6D93E2-B5C4-417C-8F0A-8163AE101C9A}"/>
              </a:ext>
            </a:extLst>
          </p:cNvPr>
          <p:cNvCxnSpPr>
            <a:cxnSpLocks/>
          </p:cNvCxnSpPr>
          <p:nvPr/>
        </p:nvCxnSpPr>
        <p:spPr>
          <a:xfrm>
            <a:off x="3779913"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BD3CC4E0-93B0-473A-A8F0-913245ABEB5E}"/>
              </a:ext>
            </a:extLst>
          </p:cNvPr>
          <p:cNvSpPr/>
          <p:nvPr/>
        </p:nvSpPr>
        <p:spPr>
          <a:xfrm>
            <a:off x="3779913"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1B06022-8983-4328-8BB5-98B61640D6BE}"/>
              </a:ext>
            </a:extLst>
          </p:cNvPr>
          <p:cNvSpPr/>
          <p:nvPr/>
        </p:nvSpPr>
        <p:spPr>
          <a:xfrm>
            <a:off x="4139953"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E19959E-13FE-4526-A216-A32A6F9D6971}"/>
              </a:ext>
            </a:extLst>
          </p:cNvPr>
          <p:cNvSpPr/>
          <p:nvPr/>
        </p:nvSpPr>
        <p:spPr>
          <a:xfrm>
            <a:off x="4139953" y="378904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17" name="直線コネクタ 16">
            <a:extLst>
              <a:ext uri="{FF2B5EF4-FFF2-40B4-BE49-F238E27FC236}">
                <a16:creationId xmlns:a16="http://schemas.microsoft.com/office/drawing/2014/main" id="{D49917EC-EED8-4441-95DA-5044446E3C82}"/>
              </a:ext>
            </a:extLst>
          </p:cNvPr>
          <p:cNvCxnSpPr>
            <a:cxnSpLocks/>
          </p:cNvCxnSpPr>
          <p:nvPr/>
        </p:nvCxnSpPr>
        <p:spPr>
          <a:xfrm>
            <a:off x="197971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FF6A24-669F-41A5-8605-D03842F23AED}"/>
              </a:ext>
            </a:extLst>
          </p:cNvPr>
          <p:cNvCxnSpPr>
            <a:cxnSpLocks/>
          </p:cNvCxnSpPr>
          <p:nvPr/>
        </p:nvCxnSpPr>
        <p:spPr>
          <a:xfrm>
            <a:off x="233975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24FF717-A506-4333-82DA-BE69578F9A01}"/>
              </a:ext>
            </a:extLst>
          </p:cNvPr>
          <p:cNvCxnSpPr>
            <a:cxnSpLocks/>
          </p:cNvCxnSpPr>
          <p:nvPr/>
        </p:nvCxnSpPr>
        <p:spPr>
          <a:xfrm>
            <a:off x="2699791"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8B88576-5853-4816-A6BA-AF3D9E689084}"/>
              </a:ext>
            </a:extLst>
          </p:cNvPr>
          <p:cNvCxnSpPr>
            <a:cxnSpLocks/>
          </p:cNvCxnSpPr>
          <p:nvPr/>
        </p:nvCxnSpPr>
        <p:spPr>
          <a:xfrm>
            <a:off x="3059831"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755CA9B-D480-4C59-9C39-4AB81CA1CBDA}"/>
              </a:ext>
            </a:extLst>
          </p:cNvPr>
          <p:cNvCxnSpPr>
            <a:cxnSpLocks/>
          </p:cNvCxnSpPr>
          <p:nvPr/>
        </p:nvCxnSpPr>
        <p:spPr>
          <a:xfrm>
            <a:off x="1979712" y="27089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CB23E0F-A8FD-46E8-896D-4C63CD259173}"/>
              </a:ext>
            </a:extLst>
          </p:cNvPr>
          <p:cNvCxnSpPr>
            <a:cxnSpLocks/>
          </p:cNvCxnSpPr>
          <p:nvPr/>
        </p:nvCxnSpPr>
        <p:spPr>
          <a:xfrm>
            <a:off x="1979712" y="30689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3535615-C3DC-45CF-8882-812E745A8468}"/>
              </a:ext>
            </a:extLst>
          </p:cNvPr>
          <p:cNvCxnSpPr>
            <a:cxnSpLocks/>
          </p:cNvCxnSpPr>
          <p:nvPr/>
        </p:nvCxnSpPr>
        <p:spPr>
          <a:xfrm>
            <a:off x="1979712"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38E3FF3-9ABF-4BA1-BBFC-074C0B42CEC4}"/>
              </a:ext>
            </a:extLst>
          </p:cNvPr>
          <p:cNvCxnSpPr>
            <a:cxnSpLocks/>
          </p:cNvCxnSpPr>
          <p:nvPr/>
        </p:nvCxnSpPr>
        <p:spPr>
          <a:xfrm>
            <a:off x="1979712"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C50D4C0B-3CD6-49F7-A8A5-9D77464A95B5}"/>
              </a:ext>
            </a:extLst>
          </p:cNvPr>
          <p:cNvSpPr/>
          <p:nvPr/>
        </p:nvSpPr>
        <p:spPr>
          <a:xfrm>
            <a:off x="197971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EAD83DF1-C8FC-4948-98DC-430FDFDB1B4F}"/>
              </a:ext>
            </a:extLst>
          </p:cNvPr>
          <p:cNvSpPr/>
          <p:nvPr/>
        </p:nvSpPr>
        <p:spPr>
          <a:xfrm>
            <a:off x="233975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1261E69-9434-4A00-9F46-756F94F25E7D}"/>
              </a:ext>
            </a:extLst>
          </p:cNvPr>
          <p:cNvSpPr/>
          <p:nvPr/>
        </p:nvSpPr>
        <p:spPr>
          <a:xfrm>
            <a:off x="2339752" y="30689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29" name="直線コネクタ 28">
            <a:extLst>
              <a:ext uri="{FF2B5EF4-FFF2-40B4-BE49-F238E27FC236}">
                <a16:creationId xmlns:a16="http://schemas.microsoft.com/office/drawing/2014/main" id="{BEA20CB6-9499-49E6-A482-4045497999A1}"/>
              </a:ext>
            </a:extLst>
          </p:cNvPr>
          <p:cNvCxnSpPr>
            <a:cxnSpLocks/>
          </p:cNvCxnSpPr>
          <p:nvPr/>
        </p:nvCxnSpPr>
        <p:spPr>
          <a:xfrm>
            <a:off x="197971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615F14A-8328-488B-BC4F-A51E1005D55B}"/>
              </a:ext>
            </a:extLst>
          </p:cNvPr>
          <p:cNvCxnSpPr>
            <a:cxnSpLocks/>
          </p:cNvCxnSpPr>
          <p:nvPr/>
        </p:nvCxnSpPr>
        <p:spPr>
          <a:xfrm>
            <a:off x="233975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83988F-946E-404A-ABA2-55D33FF0C8A5}"/>
              </a:ext>
            </a:extLst>
          </p:cNvPr>
          <p:cNvCxnSpPr>
            <a:cxnSpLocks/>
          </p:cNvCxnSpPr>
          <p:nvPr/>
        </p:nvCxnSpPr>
        <p:spPr>
          <a:xfrm>
            <a:off x="2699791"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34FDEA-E34B-4FBD-AACC-3CFC5A16F973}"/>
              </a:ext>
            </a:extLst>
          </p:cNvPr>
          <p:cNvCxnSpPr>
            <a:cxnSpLocks/>
          </p:cNvCxnSpPr>
          <p:nvPr/>
        </p:nvCxnSpPr>
        <p:spPr>
          <a:xfrm>
            <a:off x="3059831"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DC78C84-A045-45EF-BC2B-D11292BF53A5}"/>
              </a:ext>
            </a:extLst>
          </p:cNvPr>
          <p:cNvCxnSpPr>
            <a:cxnSpLocks/>
          </p:cNvCxnSpPr>
          <p:nvPr/>
        </p:nvCxnSpPr>
        <p:spPr>
          <a:xfrm>
            <a:off x="1979712"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EF9C974-405E-4ACC-88E1-7E682C5B0447}"/>
              </a:ext>
            </a:extLst>
          </p:cNvPr>
          <p:cNvCxnSpPr>
            <a:cxnSpLocks/>
          </p:cNvCxnSpPr>
          <p:nvPr/>
        </p:nvCxnSpPr>
        <p:spPr>
          <a:xfrm>
            <a:off x="1979712"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16CDCC0-3198-4624-8DF1-F59793EDD9A8}"/>
              </a:ext>
            </a:extLst>
          </p:cNvPr>
          <p:cNvCxnSpPr>
            <a:cxnSpLocks/>
          </p:cNvCxnSpPr>
          <p:nvPr/>
        </p:nvCxnSpPr>
        <p:spPr>
          <a:xfrm>
            <a:off x="1979712" y="48691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143DB7F-D782-42A4-9BBC-92EC5A2DD360}"/>
              </a:ext>
            </a:extLst>
          </p:cNvPr>
          <p:cNvCxnSpPr>
            <a:cxnSpLocks/>
          </p:cNvCxnSpPr>
          <p:nvPr/>
        </p:nvCxnSpPr>
        <p:spPr>
          <a:xfrm>
            <a:off x="1979712" y="52292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650E5C9C-F041-4700-B611-150C5DD1F8C8}"/>
              </a:ext>
            </a:extLst>
          </p:cNvPr>
          <p:cNvSpPr/>
          <p:nvPr/>
        </p:nvSpPr>
        <p:spPr>
          <a:xfrm>
            <a:off x="1979712"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DE364EF-2333-4A32-B1E4-FB2C8A97F9B3}"/>
              </a:ext>
            </a:extLst>
          </p:cNvPr>
          <p:cNvSpPr/>
          <p:nvPr/>
        </p:nvSpPr>
        <p:spPr>
          <a:xfrm>
            <a:off x="2339752"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FFDF584-497B-4AA1-B25A-CA6FB21A56F8}"/>
              </a:ext>
            </a:extLst>
          </p:cNvPr>
          <p:cNvSpPr/>
          <p:nvPr/>
        </p:nvSpPr>
        <p:spPr>
          <a:xfrm>
            <a:off x="2339752"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41" name="テキスト ボックス 40">
            <a:extLst>
              <a:ext uri="{FF2B5EF4-FFF2-40B4-BE49-F238E27FC236}">
                <a16:creationId xmlns:a16="http://schemas.microsoft.com/office/drawing/2014/main" id="{E0FF0C7B-E33E-4113-8090-3E85344C5368}"/>
              </a:ext>
            </a:extLst>
          </p:cNvPr>
          <p:cNvSpPr txBox="1"/>
          <p:nvPr/>
        </p:nvSpPr>
        <p:spPr>
          <a:xfrm>
            <a:off x="2267744" y="1844824"/>
            <a:ext cx="543739" cy="461665"/>
          </a:xfrm>
          <a:prstGeom prst="rect">
            <a:avLst/>
          </a:prstGeom>
          <a:noFill/>
        </p:spPr>
        <p:txBody>
          <a:bodyPr wrap="none" rtlCol="0">
            <a:spAutoFit/>
          </a:bodyPr>
          <a:lstStyle/>
          <a:p>
            <a:r>
              <a:rPr kumimoji="1" lang="en-US" altLang="ja-JP" sz="2400" dirty="0"/>
              <a:t>t-1</a:t>
            </a:r>
            <a:endParaRPr kumimoji="1" lang="ja-JP" altLang="en-US" sz="2400" dirty="0"/>
          </a:p>
        </p:txBody>
      </p:sp>
      <p:sp>
        <p:nvSpPr>
          <p:cNvPr id="42" name="テキスト ボックス 41">
            <a:extLst>
              <a:ext uri="{FF2B5EF4-FFF2-40B4-BE49-F238E27FC236}">
                <a16:creationId xmlns:a16="http://schemas.microsoft.com/office/drawing/2014/main" id="{8624506B-E18A-4EBE-A99D-FFC41E8A4AB5}"/>
              </a:ext>
            </a:extLst>
          </p:cNvPr>
          <p:cNvSpPr txBox="1"/>
          <p:nvPr/>
        </p:nvSpPr>
        <p:spPr>
          <a:xfrm>
            <a:off x="4211960" y="1844824"/>
            <a:ext cx="269626" cy="461665"/>
          </a:xfrm>
          <a:prstGeom prst="rect">
            <a:avLst/>
          </a:prstGeom>
          <a:noFill/>
        </p:spPr>
        <p:txBody>
          <a:bodyPr wrap="none" rtlCol="0">
            <a:spAutoFit/>
          </a:bodyPr>
          <a:lstStyle/>
          <a:p>
            <a:r>
              <a:rPr kumimoji="1" lang="en-US" altLang="ja-JP" sz="2400" dirty="0"/>
              <a:t>t</a:t>
            </a:r>
            <a:endParaRPr kumimoji="1" lang="ja-JP" altLang="en-US" sz="2400" dirty="0"/>
          </a:p>
        </p:txBody>
      </p:sp>
      <p:sp>
        <p:nvSpPr>
          <p:cNvPr id="44" name="テキスト ボックス 43">
            <a:extLst>
              <a:ext uri="{FF2B5EF4-FFF2-40B4-BE49-F238E27FC236}">
                <a16:creationId xmlns:a16="http://schemas.microsoft.com/office/drawing/2014/main" id="{F58E19E8-5788-4C91-A9A7-113E9EC4DF1B}"/>
              </a:ext>
            </a:extLst>
          </p:cNvPr>
          <p:cNvSpPr txBox="1"/>
          <p:nvPr/>
        </p:nvSpPr>
        <p:spPr>
          <a:xfrm>
            <a:off x="755576" y="1844824"/>
            <a:ext cx="543739" cy="461665"/>
          </a:xfrm>
          <a:prstGeom prst="rect">
            <a:avLst/>
          </a:prstGeom>
          <a:noFill/>
        </p:spPr>
        <p:txBody>
          <a:bodyPr wrap="none" rtlCol="0">
            <a:spAutoFit/>
          </a:bodyPr>
          <a:lstStyle/>
          <a:p>
            <a:r>
              <a:rPr kumimoji="1" lang="en-US" altLang="ja-JP" sz="2400" dirty="0"/>
              <a:t>t-2</a:t>
            </a:r>
            <a:endParaRPr kumimoji="1" lang="ja-JP" altLang="en-US" sz="2400" dirty="0"/>
          </a:p>
        </p:txBody>
      </p:sp>
      <p:cxnSp>
        <p:nvCxnSpPr>
          <p:cNvPr id="45" name="直線コネクタ 44">
            <a:extLst>
              <a:ext uri="{FF2B5EF4-FFF2-40B4-BE49-F238E27FC236}">
                <a16:creationId xmlns:a16="http://schemas.microsoft.com/office/drawing/2014/main" id="{9CB8EED9-1DD0-4BDD-967B-1CDAB3608284}"/>
              </a:ext>
            </a:extLst>
          </p:cNvPr>
          <p:cNvCxnSpPr>
            <a:cxnSpLocks/>
          </p:cNvCxnSpPr>
          <p:nvPr/>
        </p:nvCxnSpPr>
        <p:spPr>
          <a:xfrm>
            <a:off x="539553"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CCFFAAC-3424-4A75-80D3-CA7F199FC095}"/>
              </a:ext>
            </a:extLst>
          </p:cNvPr>
          <p:cNvCxnSpPr>
            <a:cxnSpLocks/>
          </p:cNvCxnSpPr>
          <p:nvPr/>
        </p:nvCxnSpPr>
        <p:spPr>
          <a:xfrm>
            <a:off x="899593"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0270ECB-B40D-4979-BDAD-00356F80460B}"/>
              </a:ext>
            </a:extLst>
          </p:cNvPr>
          <p:cNvCxnSpPr>
            <a:cxnSpLocks/>
          </p:cNvCxnSpPr>
          <p:nvPr/>
        </p:nvCxnSpPr>
        <p:spPr>
          <a:xfrm>
            <a:off x="125963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84A04A1-4E88-4C82-8D5C-EC017F3E891C}"/>
              </a:ext>
            </a:extLst>
          </p:cNvPr>
          <p:cNvCxnSpPr>
            <a:cxnSpLocks/>
          </p:cNvCxnSpPr>
          <p:nvPr/>
        </p:nvCxnSpPr>
        <p:spPr>
          <a:xfrm>
            <a:off x="161967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8EBA022-1289-44E5-80D5-62A57DEDC31A}"/>
              </a:ext>
            </a:extLst>
          </p:cNvPr>
          <p:cNvCxnSpPr>
            <a:cxnSpLocks/>
          </p:cNvCxnSpPr>
          <p:nvPr/>
        </p:nvCxnSpPr>
        <p:spPr>
          <a:xfrm>
            <a:off x="539553" y="27089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F535424-C7F0-48DF-8AFA-3A2777E8848B}"/>
              </a:ext>
            </a:extLst>
          </p:cNvPr>
          <p:cNvCxnSpPr>
            <a:cxnSpLocks/>
          </p:cNvCxnSpPr>
          <p:nvPr/>
        </p:nvCxnSpPr>
        <p:spPr>
          <a:xfrm>
            <a:off x="539553" y="30689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93DF296-1199-4753-AEFE-4654441B3615}"/>
              </a:ext>
            </a:extLst>
          </p:cNvPr>
          <p:cNvCxnSpPr>
            <a:cxnSpLocks/>
          </p:cNvCxnSpPr>
          <p:nvPr/>
        </p:nvCxnSpPr>
        <p:spPr>
          <a:xfrm>
            <a:off x="539553"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2D5EC47-4BB6-4331-A573-A59483CF762A}"/>
              </a:ext>
            </a:extLst>
          </p:cNvPr>
          <p:cNvCxnSpPr>
            <a:cxnSpLocks/>
          </p:cNvCxnSpPr>
          <p:nvPr/>
        </p:nvCxnSpPr>
        <p:spPr>
          <a:xfrm>
            <a:off x="539553"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63EBC61-0A5B-4980-8874-7DC278AF9934}"/>
              </a:ext>
            </a:extLst>
          </p:cNvPr>
          <p:cNvSpPr/>
          <p:nvPr/>
        </p:nvSpPr>
        <p:spPr>
          <a:xfrm>
            <a:off x="539553"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6AA9300-22AB-4DC8-ADF8-20224710DDB6}"/>
              </a:ext>
            </a:extLst>
          </p:cNvPr>
          <p:cNvSpPr/>
          <p:nvPr/>
        </p:nvSpPr>
        <p:spPr>
          <a:xfrm>
            <a:off x="89959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E510955-7B42-4179-A77B-69389544306F}"/>
              </a:ext>
            </a:extLst>
          </p:cNvPr>
          <p:cNvSpPr/>
          <p:nvPr/>
        </p:nvSpPr>
        <p:spPr>
          <a:xfrm>
            <a:off x="899592" y="30689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56" name="直線コネクタ 55">
            <a:extLst>
              <a:ext uri="{FF2B5EF4-FFF2-40B4-BE49-F238E27FC236}">
                <a16:creationId xmlns:a16="http://schemas.microsoft.com/office/drawing/2014/main" id="{FEBBE499-2192-43F5-AA4F-27999A822A1F}"/>
              </a:ext>
            </a:extLst>
          </p:cNvPr>
          <p:cNvCxnSpPr>
            <a:cxnSpLocks/>
          </p:cNvCxnSpPr>
          <p:nvPr/>
        </p:nvCxnSpPr>
        <p:spPr>
          <a:xfrm>
            <a:off x="539553"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67CE4FA-86DF-4981-A6FE-2A481D2DC561}"/>
              </a:ext>
            </a:extLst>
          </p:cNvPr>
          <p:cNvCxnSpPr>
            <a:cxnSpLocks/>
          </p:cNvCxnSpPr>
          <p:nvPr/>
        </p:nvCxnSpPr>
        <p:spPr>
          <a:xfrm>
            <a:off x="899593"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90636FD5-A27D-4D52-AE29-4178CE6588D3}"/>
              </a:ext>
            </a:extLst>
          </p:cNvPr>
          <p:cNvCxnSpPr>
            <a:cxnSpLocks/>
          </p:cNvCxnSpPr>
          <p:nvPr/>
        </p:nvCxnSpPr>
        <p:spPr>
          <a:xfrm>
            <a:off x="125963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300611A-6358-4916-8D45-A8A1A4A12711}"/>
              </a:ext>
            </a:extLst>
          </p:cNvPr>
          <p:cNvCxnSpPr>
            <a:cxnSpLocks/>
          </p:cNvCxnSpPr>
          <p:nvPr/>
        </p:nvCxnSpPr>
        <p:spPr>
          <a:xfrm>
            <a:off x="161967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4B2F1379-401D-47EA-B89E-BC60AA10A890}"/>
              </a:ext>
            </a:extLst>
          </p:cNvPr>
          <p:cNvCxnSpPr>
            <a:cxnSpLocks/>
          </p:cNvCxnSpPr>
          <p:nvPr/>
        </p:nvCxnSpPr>
        <p:spPr>
          <a:xfrm>
            <a:off x="539553"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35CA899F-14F0-4BE8-A2BA-B08C6EFCC1AC}"/>
              </a:ext>
            </a:extLst>
          </p:cNvPr>
          <p:cNvCxnSpPr>
            <a:cxnSpLocks/>
          </p:cNvCxnSpPr>
          <p:nvPr/>
        </p:nvCxnSpPr>
        <p:spPr>
          <a:xfrm>
            <a:off x="539553"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7E3F7CE-2E6F-4C1F-91DB-336EE2EE77BC}"/>
              </a:ext>
            </a:extLst>
          </p:cNvPr>
          <p:cNvCxnSpPr>
            <a:cxnSpLocks/>
          </p:cNvCxnSpPr>
          <p:nvPr/>
        </p:nvCxnSpPr>
        <p:spPr>
          <a:xfrm>
            <a:off x="539553" y="48691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DD07AFA-5093-4F85-9766-D69B9ABBBA7B}"/>
              </a:ext>
            </a:extLst>
          </p:cNvPr>
          <p:cNvCxnSpPr>
            <a:cxnSpLocks/>
          </p:cNvCxnSpPr>
          <p:nvPr/>
        </p:nvCxnSpPr>
        <p:spPr>
          <a:xfrm>
            <a:off x="539553" y="52292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楕円 63">
            <a:extLst>
              <a:ext uri="{FF2B5EF4-FFF2-40B4-BE49-F238E27FC236}">
                <a16:creationId xmlns:a16="http://schemas.microsoft.com/office/drawing/2014/main" id="{7F61E76D-646F-4640-8FE3-5DEF2D127F14}"/>
              </a:ext>
            </a:extLst>
          </p:cNvPr>
          <p:cNvSpPr/>
          <p:nvPr/>
        </p:nvSpPr>
        <p:spPr>
          <a:xfrm>
            <a:off x="539552" y="45091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D3733B82-829B-49EE-9001-F77BDD715785}"/>
              </a:ext>
            </a:extLst>
          </p:cNvPr>
          <p:cNvSpPr/>
          <p:nvPr/>
        </p:nvSpPr>
        <p:spPr>
          <a:xfrm>
            <a:off x="899593"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CE944296-1514-4CE9-A552-F42AB422F63B}"/>
              </a:ext>
            </a:extLst>
          </p:cNvPr>
          <p:cNvSpPr/>
          <p:nvPr/>
        </p:nvSpPr>
        <p:spPr>
          <a:xfrm>
            <a:off x="899593"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68" name="直線矢印コネクタ 67">
            <a:extLst>
              <a:ext uri="{FF2B5EF4-FFF2-40B4-BE49-F238E27FC236}">
                <a16:creationId xmlns:a16="http://schemas.microsoft.com/office/drawing/2014/main" id="{3CB45BCA-9DC5-453C-8E93-1781B58D4517}"/>
              </a:ext>
            </a:extLst>
          </p:cNvPr>
          <p:cNvCxnSpPr>
            <a:cxnSpLocks/>
          </p:cNvCxnSpPr>
          <p:nvPr/>
        </p:nvCxnSpPr>
        <p:spPr>
          <a:xfrm>
            <a:off x="1691680" y="3284984"/>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87B33AA8-9AAE-47FC-86A9-1910CB5F9586}"/>
              </a:ext>
            </a:extLst>
          </p:cNvPr>
          <p:cNvCxnSpPr>
            <a:cxnSpLocks/>
          </p:cNvCxnSpPr>
          <p:nvPr/>
        </p:nvCxnSpPr>
        <p:spPr>
          <a:xfrm>
            <a:off x="1691680" y="4725144"/>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E3446908-2BA2-49D8-8BAC-AF8D612C1656}"/>
              </a:ext>
            </a:extLst>
          </p:cNvPr>
          <p:cNvCxnSpPr>
            <a:cxnSpLocks/>
          </p:cNvCxnSpPr>
          <p:nvPr/>
        </p:nvCxnSpPr>
        <p:spPr>
          <a:xfrm>
            <a:off x="3275856" y="3284984"/>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87FA3071-3136-4765-B575-A4DFC33FB78D}"/>
              </a:ext>
            </a:extLst>
          </p:cNvPr>
          <p:cNvCxnSpPr>
            <a:cxnSpLocks/>
          </p:cNvCxnSpPr>
          <p:nvPr/>
        </p:nvCxnSpPr>
        <p:spPr>
          <a:xfrm flipV="1">
            <a:off x="3275856" y="4365104"/>
            <a:ext cx="360040"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2CAB10BF-493A-4632-A8A9-F740C61A20FC}"/>
              </a:ext>
            </a:extLst>
          </p:cNvPr>
          <p:cNvSpPr txBox="1"/>
          <p:nvPr/>
        </p:nvSpPr>
        <p:spPr>
          <a:xfrm>
            <a:off x="539552" y="5445224"/>
            <a:ext cx="2492990" cy="646331"/>
          </a:xfrm>
          <a:prstGeom prst="rect">
            <a:avLst/>
          </a:prstGeom>
          <a:noFill/>
        </p:spPr>
        <p:txBody>
          <a:bodyPr wrap="none" rtlCol="0">
            <a:spAutoFit/>
          </a:bodyPr>
          <a:lstStyle/>
          <a:p>
            <a:r>
              <a:rPr kumimoji="1" lang="ja-JP" altLang="en-US" dirty="0"/>
              <a:t>過去にどのような</a:t>
            </a:r>
            <a:endParaRPr kumimoji="1" lang="en-US" altLang="ja-JP" dirty="0"/>
          </a:p>
          <a:p>
            <a:r>
              <a:rPr lang="ja-JP" altLang="en-US" dirty="0"/>
              <a:t>履歴をたどっていても</a:t>
            </a:r>
            <a:endParaRPr kumimoji="1" lang="ja-JP" altLang="en-US" dirty="0"/>
          </a:p>
        </p:txBody>
      </p:sp>
      <p:sp>
        <p:nvSpPr>
          <p:cNvPr id="76" name="テキスト ボックス 75">
            <a:extLst>
              <a:ext uri="{FF2B5EF4-FFF2-40B4-BE49-F238E27FC236}">
                <a16:creationId xmlns:a16="http://schemas.microsoft.com/office/drawing/2014/main" id="{AC2EB50D-5C4F-41A6-948B-34BE58D65EA0}"/>
              </a:ext>
            </a:extLst>
          </p:cNvPr>
          <p:cNvSpPr txBox="1"/>
          <p:nvPr/>
        </p:nvSpPr>
        <p:spPr>
          <a:xfrm>
            <a:off x="3635896" y="5373216"/>
            <a:ext cx="1569660" cy="646331"/>
          </a:xfrm>
          <a:prstGeom prst="rect">
            <a:avLst/>
          </a:prstGeom>
          <a:noFill/>
        </p:spPr>
        <p:txBody>
          <a:bodyPr wrap="none" rtlCol="0">
            <a:spAutoFit/>
          </a:bodyPr>
          <a:lstStyle/>
          <a:p>
            <a:r>
              <a:rPr kumimoji="1" lang="ja-JP" altLang="en-US" dirty="0"/>
              <a:t>現在の状態が</a:t>
            </a:r>
            <a:endParaRPr kumimoji="1" lang="en-US" altLang="ja-JP" dirty="0"/>
          </a:p>
          <a:p>
            <a:r>
              <a:rPr lang="ja-JP" altLang="en-US" dirty="0"/>
              <a:t>同じなら</a:t>
            </a:r>
            <a:endParaRPr kumimoji="1" lang="ja-JP" altLang="en-US" dirty="0"/>
          </a:p>
        </p:txBody>
      </p:sp>
      <p:cxnSp>
        <p:nvCxnSpPr>
          <p:cNvPr id="79" name="直線コネクタ 78">
            <a:extLst>
              <a:ext uri="{FF2B5EF4-FFF2-40B4-BE49-F238E27FC236}">
                <a16:creationId xmlns:a16="http://schemas.microsoft.com/office/drawing/2014/main" id="{B71FC252-CEE6-4C99-9DFC-2CA5F3984773}"/>
              </a:ext>
            </a:extLst>
          </p:cNvPr>
          <p:cNvCxnSpPr>
            <a:cxnSpLocks/>
          </p:cNvCxnSpPr>
          <p:nvPr/>
        </p:nvCxnSpPr>
        <p:spPr>
          <a:xfrm>
            <a:off x="6156176"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501BE8F-FAFB-49BC-9DDE-015604B30627}"/>
              </a:ext>
            </a:extLst>
          </p:cNvPr>
          <p:cNvCxnSpPr>
            <a:cxnSpLocks/>
          </p:cNvCxnSpPr>
          <p:nvPr/>
        </p:nvCxnSpPr>
        <p:spPr>
          <a:xfrm>
            <a:off x="6516216"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54C42BF6-689D-4346-8FD0-0EA55027EBDE}"/>
              </a:ext>
            </a:extLst>
          </p:cNvPr>
          <p:cNvCxnSpPr>
            <a:cxnSpLocks/>
          </p:cNvCxnSpPr>
          <p:nvPr/>
        </p:nvCxnSpPr>
        <p:spPr>
          <a:xfrm>
            <a:off x="6876255"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56C1AC6C-45E2-4D2A-85B2-11DA61C021A4}"/>
              </a:ext>
            </a:extLst>
          </p:cNvPr>
          <p:cNvCxnSpPr>
            <a:cxnSpLocks/>
          </p:cNvCxnSpPr>
          <p:nvPr/>
        </p:nvCxnSpPr>
        <p:spPr>
          <a:xfrm>
            <a:off x="7236295"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D7844DD5-7C41-4C51-81AC-9A92F3EE95BD}"/>
              </a:ext>
            </a:extLst>
          </p:cNvPr>
          <p:cNvCxnSpPr>
            <a:cxnSpLocks/>
          </p:cNvCxnSpPr>
          <p:nvPr/>
        </p:nvCxnSpPr>
        <p:spPr>
          <a:xfrm>
            <a:off x="6156176"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F4E9DA9-8EDE-4CE3-9A56-F3173FC0ACAE}"/>
              </a:ext>
            </a:extLst>
          </p:cNvPr>
          <p:cNvCxnSpPr>
            <a:cxnSpLocks/>
          </p:cNvCxnSpPr>
          <p:nvPr/>
        </p:nvCxnSpPr>
        <p:spPr>
          <a:xfrm>
            <a:off x="6156176"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A7178793-AEA0-43D9-8D24-F6148CEAE484}"/>
              </a:ext>
            </a:extLst>
          </p:cNvPr>
          <p:cNvCxnSpPr>
            <a:cxnSpLocks/>
          </p:cNvCxnSpPr>
          <p:nvPr/>
        </p:nvCxnSpPr>
        <p:spPr>
          <a:xfrm>
            <a:off x="6156176"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FA6BE1E-A42C-4ED2-AE4F-D76AC128B66C}"/>
              </a:ext>
            </a:extLst>
          </p:cNvPr>
          <p:cNvCxnSpPr>
            <a:cxnSpLocks/>
          </p:cNvCxnSpPr>
          <p:nvPr/>
        </p:nvCxnSpPr>
        <p:spPr>
          <a:xfrm>
            <a:off x="6156176"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5BEBEBD4-E3CD-423E-A38B-799858195CE7}"/>
              </a:ext>
            </a:extLst>
          </p:cNvPr>
          <p:cNvSpPr/>
          <p:nvPr/>
        </p:nvSpPr>
        <p:spPr>
          <a:xfrm>
            <a:off x="6156176"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C2334380-E0E0-4B02-97B1-02C24FA0D5FE}"/>
              </a:ext>
            </a:extLst>
          </p:cNvPr>
          <p:cNvSpPr/>
          <p:nvPr/>
        </p:nvSpPr>
        <p:spPr>
          <a:xfrm>
            <a:off x="6516216"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2F245D4A-8A7E-48E6-8712-5D15F0A6E3D3}"/>
              </a:ext>
            </a:extLst>
          </p:cNvPr>
          <p:cNvSpPr/>
          <p:nvPr/>
        </p:nvSpPr>
        <p:spPr>
          <a:xfrm>
            <a:off x="6876256" y="3789040"/>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B3BBBCF4-7E58-46AB-B415-61FF478E4720}"/>
                  </a:ext>
                </a:extLst>
              </p:cNvPr>
              <p:cNvSpPr txBox="1"/>
              <p:nvPr/>
            </p:nvSpPr>
            <p:spPr>
              <a:xfrm>
                <a:off x="3635896" y="2996952"/>
                <a:ext cx="1547796" cy="369332"/>
              </a:xfrm>
              <a:prstGeom prst="rect">
                <a:avLst/>
              </a:prstGeom>
              <a:noFill/>
            </p:spPr>
            <p:txBody>
              <a:bodyPr wrap="none" rtlCol="0">
                <a:spAutoFit/>
              </a:bodyPr>
              <a:lstStyle/>
              <a:p>
                <a:r>
                  <a:rPr kumimoji="1" lang="ja-JP" altLang="en-US" dirty="0"/>
                  <a:t>現在の状態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oMath>
                </a14:m>
                <a:endParaRPr kumimoji="1" lang="ja-JP" altLang="en-US" dirty="0"/>
              </a:p>
            </p:txBody>
          </p:sp>
        </mc:Choice>
        <mc:Fallback xmlns="">
          <p:sp>
            <p:nvSpPr>
              <p:cNvPr id="90" name="テキスト ボックス 89">
                <a:extLst>
                  <a:ext uri="{FF2B5EF4-FFF2-40B4-BE49-F238E27FC236}">
                    <a16:creationId xmlns:a16="http://schemas.microsoft.com/office/drawing/2014/main" id="{B3BBBCF4-7E58-46AB-B415-61FF478E4720}"/>
                  </a:ext>
                </a:extLst>
              </p:cNvPr>
              <p:cNvSpPr txBox="1">
                <a:spLocks noRot="1" noChangeAspect="1" noMove="1" noResize="1" noEditPoints="1" noAdjustHandles="1" noChangeArrowheads="1" noChangeShapeType="1" noTextEdit="1"/>
              </p:cNvSpPr>
              <p:nvPr/>
            </p:nvSpPr>
            <p:spPr>
              <a:xfrm>
                <a:off x="3635896" y="2996952"/>
                <a:ext cx="1547796" cy="369332"/>
              </a:xfrm>
              <a:prstGeom prst="rect">
                <a:avLst/>
              </a:prstGeom>
              <a:blipFill>
                <a:blip r:embed="rId2"/>
                <a:stretch>
                  <a:fillRect l="-3150"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8C8DDCFA-1409-4A7E-85A8-D9E6FF02B2F3}"/>
                  </a:ext>
                </a:extLst>
              </p:cNvPr>
              <p:cNvSpPr txBox="1"/>
              <p:nvPr/>
            </p:nvSpPr>
            <p:spPr>
              <a:xfrm>
                <a:off x="6228184" y="2996952"/>
                <a:ext cx="1290738" cy="369332"/>
              </a:xfrm>
              <a:prstGeom prst="rect">
                <a:avLst/>
              </a:prstGeom>
              <a:noFill/>
            </p:spPr>
            <p:txBody>
              <a:bodyPr wrap="none" rtlCol="0">
                <a:spAutoFit/>
              </a:bodyPr>
              <a:lstStyle/>
              <a:p>
                <a:r>
                  <a:rPr kumimoji="1" lang="ja-JP" altLang="en-US" dirty="0"/>
                  <a:t>提案状態</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ja-JP" altLang="en-US" dirty="0"/>
              </a:p>
            </p:txBody>
          </p:sp>
        </mc:Choice>
        <mc:Fallback xmlns="">
          <p:sp>
            <p:nvSpPr>
              <p:cNvPr id="91" name="テキスト ボックス 90">
                <a:extLst>
                  <a:ext uri="{FF2B5EF4-FFF2-40B4-BE49-F238E27FC236}">
                    <a16:creationId xmlns:a16="http://schemas.microsoft.com/office/drawing/2014/main" id="{8C8DDCFA-1409-4A7E-85A8-D9E6FF02B2F3}"/>
                  </a:ext>
                </a:extLst>
              </p:cNvPr>
              <p:cNvSpPr txBox="1">
                <a:spLocks noRot="1" noChangeAspect="1" noMove="1" noResize="1" noEditPoints="1" noAdjustHandles="1" noChangeArrowheads="1" noChangeShapeType="1" noTextEdit="1"/>
              </p:cNvSpPr>
              <p:nvPr/>
            </p:nvSpPr>
            <p:spPr>
              <a:xfrm>
                <a:off x="6228184" y="2996952"/>
                <a:ext cx="1290738" cy="369332"/>
              </a:xfrm>
              <a:prstGeom prst="rect">
                <a:avLst/>
              </a:prstGeom>
              <a:blipFill>
                <a:blip r:embed="rId3"/>
                <a:stretch>
                  <a:fillRect l="-4265"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DFA2FEAA-39D3-4969-80A8-1BDD08BF846D}"/>
                  </a:ext>
                </a:extLst>
              </p:cNvPr>
              <p:cNvSpPr txBox="1"/>
              <p:nvPr/>
            </p:nvSpPr>
            <p:spPr>
              <a:xfrm>
                <a:off x="4788024" y="3501008"/>
                <a:ext cx="13681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𝑃</m:t>
                      </m:r>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𝑥</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𝑥</m:t>
                          </m:r>
                          <m:r>
                            <a:rPr kumimoji="1" lang="en-US" altLang="ja-JP" sz="1800" b="0" i="1" smtClean="0">
                              <a:latin typeface="Cambria Math" panose="02040503050406030204" pitchFamily="18" charset="0"/>
                            </a:rPr>
                            <m:t>′</m:t>
                          </m:r>
                        </m:e>
                      </m:d>
                    </m:oMath>
                  </m:oMathPara>
                </a14:m>
                <a:endParaRPr lang="ja-JP" altLang="en-US" dirty="0"/>
              </a:p>
            </p:txBody>
          </p:sp>
        </mc:Choice>
        <mc:Fallback xmlns="">
          <p:sp>
            <p:nvSpPr>
              <p:cNvPr id="93" name="テキスト ボックス 92">
                <a:extLst>
                  <a:ext uri="{FF2B5EF4-FFF2-40B4-BE49-F238E27FC236}">
                    <a16:creationId xmlns:a16="http://schemas.microsoft.com/office/drawing/2014/main" id="{DFA2FEAA-39D3-4969-80A8-1BDD08BF846D}"/>
                  </a:ext>
                </a:extLst>
              </p:cNvPr>
              <p:cNvSpPr txBox="1">
                <a:spLocks noRot="1" noChangeAspect="1" noMove="1" noResize="1" noEditPoints="1" noAdjustHandles="1" noChangeArrowheads="1" noChangeShapeType="1" noTextEdit="1"/>
              </p:cNvSpPr>
              <p:nvPr/>
            </p:nvSpPr>
            <p:spPr>
              <a:xfrm>
                <a:off x="4788024" y="3501008"/>
                <a:ext cx="1368152" cy="369332"/>
              </a:xfrm>
              <a:prstGeom prst="rect">
                <a:avLst/>
              </a:prstGeom>
              <a:blipFill>
                <a:blip r:embed="rId4"/>
                <a:stretch>
                  <a:fillRect/>
                </a:stretch>
              </a:blipFill>
            </p:spPr>
            <p:txBody>
              <a:bodyPr/>
              <a:lstStyle/>
              <a:p>
                <a:r>
                  <a:rPr lang="ja-JP" altLang="en-US">
                    <a:noFill/>
                  </a:rPr>
                  <a:t> </a:t>
                </a:r>
              </a:p>
            </p:txBody>
          </p:sp>
        </mc:Fallback>
      </mc:AlternateContent>
      <p:sp>
        <p:nvSpPr>
          <p:cNvPr id="95" name="矢印: 右 94">
            <a:extLst>
              <a:ext uri="{FF2B5EF4-FFF2-40B4-BE49-F238E27FC236}">
                <a16:creationId xmlns:a16="http://schemas.microsoft.com/office/drawing/2014/main" id="{DB10C6EB-DBB9-4C21-8074-FE446C330D57}"/>
              </a:ext>
            </a:extLst>
          </p:cNvPr>
          <p:cNvSpPr/>
          <p:nvPr/>
        </p:nvSpPr>
        <p:spPr>
          <a:xfrm>
            <a:off x="5364088" y="3933056"/>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4C5C11DF-D794-4108-9B00-826487D9F465}"/>
              </a:ext>
            </a:extLst>
          </p:cNvPr>
          <p:cNvSpPr txBox="1"/>
          <p:nvPr/>
        </p:nvSpPr>
        <p:spPr>
          <a:xfrm>
            <a:off x="6012160" y="5373216"/>
            <a:ext cx="2031325" cy="646331"/>
          </a:xfrm>
          <a:prstGeom prst="rect">
            <a:avLst/>
          </a:prstGeom>
          <a:noFill/>
        </p:spPr>
        <p:txBody>
          <a:bodyPr wrap="none" rtlCol="0">
            <a:spAutoFit/>
          </a:bodyPr>
          <a:lstStyle/>
          <a:p>
            <a:r>
              <a:rPr lang="ja-JP" altLang="en-US" dirty="0"/>
              <a:t>同じ提案状態への</a:t>
            </a:r>
            <a:endParaRPr lang="en-US" altLang="ja-JP" dirty="0"/>
          </a:p>
          <a:p>
            <a:r>
              <a:rPr kumimoji="1" lang="ja-JP" altLang="en-US" dirty="0"/>
              <a:t>遷移確率は等しい</a:t>
            </a:r>
          </a:p>
        </p:txBody>
      </p:sp>
    </p:spTree>
    <p:extLst>
      <p:ext uri="{BB962C8B-B14F-4D97-AF65-F5344CB8AC3E}">
        <p14:creationId xmlns:p14="http://schemas.microsoft.com/office/powerpoint/2010/main" val="2840307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7670D3-F0FD-40F5-AC7F-F7CB79C0EA4A}"/>
              </a:ext>
            </a:extLst>
          </p:cNvPr>
          <p:cNvSpPr>
            <a:spLocks noGrp="1"/>
          </p:cNvSpPr>
          <p:nvPr>
            <p:ph type="body" sz="quarter" idx="10"/>
          </p:nvPr>
        </p:nvSpPr>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3F64BAF8-590E-4738-94F9-C8D3B37E8C9F}"/>
              </a:ext>
            </a:extLst>
          </p:cNvPr>
          <p:cNvSpPr txBox="1"/>
          <p:nvPr/>
        </p:nvSpPr>
        <p:spPr>
          <a:xfrm>
            <a:off x="250392" y="972017"/>
            <a:ext cx="7571303" cy="584775"/>
          </a:xfrm>
          <a:prstGeom prst="rect">
            <a:avLst/>
          </a:prstGeom>
          <a:noFill/>
        </p:spPr>
        <p:txBody>
          <a:bodyPr wrap="none" rtlCol="0">
            <a:spAutoFit/>
          </a:bodyPr>
          <a:lstStyle/>
          <a:p>
            <a:r>
              <a:rPr kumimoji="1" lang="ja-JP" altLang="en-US" sz="3200" dirty="0">
                <a:solidFill>
                  <a:srgbClr val="011893"/>
                </a:solidFill>
              </a:rPr>
              <a:t>マルコフ連鎖モンテカルロ法とは何か？</a:t>
            </a:r>
          </a:p>
        </p:txBody>
      </p:sp>
      <p:sp>
        <p:nvSpPr>
          <p:cNvPr id="4" name="テキスト ボックス 3">
            <a:extLst>
              <a:ext uri="{FF2B5EF4-FFF2-40B4-BE49-F238E27FC236}">
                <a16:creationId xmlns:a16="http://schemas.microsoft.com/office/drawing/2014/main" id="{B0401A60-67F9-4779-AC72-EAAAE265F688}"/>
              </a:ext>
            </a:extLst>
          </p:cNvPr>
          <p:cNvSpPr txBox="1"/>
          <p:nvPr/>
        </p:nvSpPr>
        <p:spPr>
          <a:xfrm>
            <a:off x="683568" y="1556792"/>
            <a:ext cx="8316416" cy="954107"/>
          </a:xfrm>
          <a:prstGeom prst="rect">
            <a:avLst/>
          </a:prstGeom>
          <a:noFill/>
        </p:spPr>
        <p:txBody>
          <a:bodyPr wrap="square" rtlCol="0">
            <a:spAutoFit/>
          </a:bodyPr>
          <a:lstStyle/>
          <a:p>
            <a:r>
              <a:rPr kumimoji="1" lang="ja-JP" altLang="en-US" sz="2800" dirty="0"/>
              <a:t>重みに比例するように提案状態を生成することで</a:t>
            </a:r>
            <a:endParaRPr kumimoji="1" lang="en-US" altLang="ja-JP" sz="2800" dirty="0"/>
          </a:p>
          <a:p>
            <a:r>
              <a:rPr lang="ja-JP" altLang="en-US" sz="2800" dirty="0"/>
              <a:t>効率よくサンプリングする手法</a:t>
            </a:r>
            <a:endParaRPr kumimoji="1" lang="ja-JP" altLang="en-US" sz="2800" dirty="0"/>
          </a:p>
        </p:txBody>
      </p:sp>
      <p:sp>
        <p:nvSpPr>
          <p:cNvPr id="7" name="テキスト ボックス 6">
            <a:extLst>
              <a:ext uri="{FF2B5EF4-FFF2-40B4-BE49-F238E27FC236}">
                <a16:creationId xmlns:a16="http://schemas.microsoft.com/office/drawing/2014/main" id="{F638BD0A-F83A-47DF-84C4-A5A458FF53E1}"/>
              </a:ext>
            </a:extLst>
          </p:cNvPr>
          <p:cNvSpPr txBox="1"/>
          <p:nvPr/>
        </p:nvSpPr>
        <p:spPr>
          <a:xfrm>
            <a:off x="250392" y="2681045"/>
            <a:ext cx="8392041" cy="584775"/>
          </a:xfrm>
          <a:prstGeom prst="rect">
            <a:avLst/>
          </a:prstGeom>
          <a:noFill/>
        </p:spPr>
        <p:txBody>
          <a:bodyPr wrap="none" rtlCol="0">
            <a:spAutoFit/>
          </a:bodyPr>
          <a:lstStyle/>
          <a:p>
            <a:r>
              <a:rPr lang="ja-JP" altLang="en-US" sz="3200" dirty="0">
                <a:solidFill>
                  <a:srgbClr val="011893"/>
                </a:solidFill>
              </a:rPr>
              <a:t>なぜマルコフ連鎖モンテカルロ法が必要か？</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FBB6FCF2-4684-44D8-8841-8F5E841F2D0E}"/>
              </a:ext>
            </a:extLst>
          </p:cNvPr>
          <p:cNvSpPr txBox="1"/>
          <p:nvPr/>
        </p:nvSpPr>
        <p:spPr>
          <a:xfrm>
            <a:off x="467544" y="3212976"/>
            <a:ext cx="8064896" cy="1384995"/>
          </a:xfrm>
          <a:prstGeom prst="rect">
            <a:avLst/>
          </a:prstGeom>
          <a:noFill/>
        </p:spPr>
        <p:txBody>
          <a:bodyPr wrap="square" rtlCol="0">
            <a:spAutoFit/>
          </a:bodyPr>
          <a:lstStyle/>
          <a:p>
            <a:r>
              <a:rPr kumimoji="1" lang="ja-JP" altLang="en-US" sz="2800" dirty="0"/>
              <a:t>状態が与えられたらエネルギーの計算は容易だが、</a:t>
            </a:r>
            <a:endParaRPr kumimoji="1" lang="en-US" altLang="ja-JP" sz="2800" dirty="0"/>
          </a:p>
          <a:p>
            <a:r>
              <a:rPr lang="ja-JP" altLang="en-US" sz="2800" dirty="0"/>
              <a:t>逆にエネルギーが与えられた時の状態数の計算が困難だから</a:t>
            </a:r>
            <a:endParaRPr kumimoji="1" lang="ja-JP" altLang="en-US" sz="2800" dirty="0"/>
          </a:p>
        </p:txBody>
      </p:sp>
      <p:sp>
        <p:nvSpPr>
          <p:cNvPr id="12" name="テキスト ボックス 11">
            <a:extLst>
              <a:ext uri="{FF2B5EF4-FFF2-40B4-BE49-F238E27FC236}">
                <a16:creationId xmlns:a16="http://schemas.microsoft.com/office/drawing/2014/main" id="{0AFB3D7D-50C4-42E1-AC3B-87CAAA8C9C16}"/>
              </a:ext>
            </a:extLst>
          </p:cNvPr>
          <p:cNvSpPr txBox="1"/>
          <p:nvPr/>
        </p:nvSpPr>
        <p:spPr>
          <a:xfrm>
            <a:off x="2915816" y="5013176"/>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grpSp>
        <p:nvGrpSpPr>
          <p:cNvPr id="26" name="グループ化 25">
            <a:extLst>
              <a:ext uri="{FF2B5EF4-FFF2-40B4-BE49-F238E27FC236}">
                <a16:creationId xmlns:a16="http://schemas.microsoft.com/office/drawing/2014/main" id="{E673EB02-DD2A-4F95-A38B-F53536BBF30D}"/>
              </a:ext>
            </a:extLst>
          </p:cNvPr>
          <p:cNvGrpSpPr/>
          <p:nvPr/>
        </p:nvGrpSpPr>
        <p:grpSpPr>
          <a:xfrm>
            <a:off x="1043608" y="4797152"/>
            <a:ext cx="1080120" cy="1080120"/>
            <a:chOff x="3131840" y="1988839"/>
            <a:chExt cx="2160240" cy="2160241"/>
          </a:xfrm>
        </p:grpSpPr>
        <p:cxnSp>
          <p:nvCxnSpPr>
            <p:cNvPr id="27" name="直線コネクタ 26">
              <a:extLst>
                <a:ext uri="{FF2B5EF4-FFF2-40B4-BE49-F238E27FC236}">
                  <a16:creationId xmlns:a16="http://schemas.microsoft.com/office/drawing/2014/main" id="{13CA545E-7B33-4083-BC88-EF6DBA109ABA}"/>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77993C2-70D0-4A36-8EA1-6E127D9E2D0C}"/>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726F057-A11B-46F2-85AB-75A69B593FF5}"/>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095EC1-862B-4906-A221-7AE7AA3CA365}"/>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CD9C83F-4A17-4876-90B0-E9BE4AC99053}"/>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C97EF27-2886-4CCF-9308-D589AC5A5F65}"/>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A2730E0-A9F4-45FA-8C18-9A0AD9655901}"/>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FF3D14F-3A6D-4E69-8163-EE46CC6E07B2}"/>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C8070316-A14E-4D92-9F0E-06290553BDE3}"/>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592A05C-3964-44BC-9D1C-A6E569133386}"/>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6649F9C-5323-4609-9148-A0C0864EDAA0}"/>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矢印: 右 4">
            <a:extLst>
              <a:ext uri="{FF2B5EF4-FFF2-40B4-BE49-F238E27FC236}">
                <a16:creationId xmlns:a16="http://schemas.microsoft.com/office/drawing/2014/main" id="{0101F863-3F66-4E6A-BE4A-8179E0EDF85F}"/>
              </a:ext>
            </a:extLst>
          </p:cNvPr>
          <p:cNvSpPr/>
          <p:nvPr/>
        </p:nvSpPr>
        <p:spPr>
          <a:xfrm>
            <a:off x="2339752" y="5157192"/>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B43B005-CBA9-4CBA-A505-1C8EF1930B0A}"/>
              </a:ext>
            </a:extLst>
          </p:cNvPr>
          <p:cNvSpPr txBox="1"/>
          <p:nvPr/>
        </p:nvSpPr>
        <p:spPr>
          <a:xfrm>
            <a:off x="467544" y="6021288"/>
            <a:ext cx="2492990" cy="646331"/>
          </a:xfrm>
          <a:prstGeom prst="rect">
            <a:avLst/>
          </a:prstGeom>
          <a:noFill/>
        </p:spPr>
        <p:txBody>
          <a:bodyPr wrap="none" rtlCol="0">
            <a:spAutoFit/>
          </a:bodyPr>
          <a:lstStyle/>
          <a:p>
            <a:r>
              <a:rPr kumimoji="1" lang="ja-JP" altLang="en-US" dirty="0"/>
              <a:t>状態からエネルギーを</a:t>
            </a:r>
            <a:endParaRPr kumimoji="1" lang="en-US" altLang="ja-JP" dirty="0"/>
          </a:p>
          <a:p>
            <a:r>
              <a:rPr kumimoji="1" lang="ja-JP" altLang="en-US" dirty="0"/>
              <a:t>求めるのは簡単</a:t>
            </a:r>
          </a:p>
        </p:txBody>
      </p:sp>
      <p:sp>
        <p:nvSpPr>
          <p:cNvPr id="50" name="テキスト ボックス 49">
            <a:extLst>
              <a:ext uri="{FF2B5EF4-FFF2-40B4-BE49-F238E27FC236}">
                <a16:creationId xmlns:a16="http://schemas.microsoft.com/office/drawing/2014/main" id="{265706B3-9834-4973-99B5-4BF22B01A62A}"/>
              </a:ext>
            </a:extLst>
          </p:cNvPr>
          <p:cNvSpPr txBox="1"/>
          <p:nvPr/>
        </p:nvSpPr>
        <p:spPr>
          <a:xfrm>
            <a:off x="4283968" y="5157192"/>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51" name="矢印: 右 50">
            <a:extLst>
              <a:ext uri="{FF2B5EF4-FFF2-40B4-BE49-F238E27FC236}">
                <a16:creationId xmlns:a16="http://schemas.microsoft.com/office/drawing/2014/main" id="{A6803CCA-97FB-46EC-8AD0-4DE3D48711F0}"/>
              </a:ext>
            </a:extLst>
          </p:cNvPr>
          <p:cNvSpPr/>
          <p:nvPr/>
        </p:nvSpPr>
        <p:spPr>
          <a:xfrm>
            <a:off x="5004048" y="5301208"/>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4C11F746-9E31-4F49-91D0-4FD1EBC71A6E}"/>
              </a:ext>
            </a:extLst>
          </p:cNvPr>
          <p:cNvSpPr/>
          <p:nvPr/>
        </p:nvSpPr>
        <p:spPr>
          <a:xfrm>
            <a:off x="5436096" y="4869160"/>
            <a:ext cx="3096344" cy="108012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BAC695ED-4FF4-4CFC-9C62-3EA9A1363CD0}"/>
              </a:ext>
            </a:extLst>
          </p:cNvPr>
          <p:cNvGrpSpPr/>
          <p:nvPr/>
        </p:nvGrpSpPr>
        <p:grpSpPr>
          <a:xfrm>
            <a:off x="5868144" y="5085184"/>
            <a:ext cx="783704" cy="783704"/>
            <a:chOff x="3131840" y="1988839"/>
            <a:chExt cx="2160240" cy="2160241"/>
          </a:xfrm>
        </p:grpSpPr>
        <p:cxnSp>
          <p:nvCxnSpPr>
            <p:cNvPr id="54" name="直線コネクタ 53">
              <a:extLst>
                <a:ext uri="{FF2B5EF4-FFF2-40B4-BE49-F238E27FC236}">
                  <a16:creationId xmlns:a16="http://schemas.microsoft.com/office/drawing/2014/main" id="{9DD116DE-2839-4394-9F47-CCC52D72A97F}"/>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5D1649E-577F-4284-8AF6-8F70E0533EBA}"/>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EF1B3F06-C8A6-40BD-83C2-179D184C8B30}"/>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7969DD72-7DD2-4039-9231-34C96B78C71E}"/>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D1B1F27-0A2A-4D82-BED3-8DC8EF74D33C}"/>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829D866-C076-4CFC-A0A8-03AE0D0CD859}"/>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E25DE45-19FD-425F-9380-51BF67BFD9FF}"/>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AED7A219-4D46-4DC1-8E9E-0C27061EC2B4}"/>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3FCF07D7-5F51-4E21-B744-1C154D4E1064}"/>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2EEE33C1-973D-4ADD-99A8-62E0228D45A9}"/>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06F7D6EA-95B1-4D4C-B0EA-94EA404D8B48}"/>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653D6BF6-F7B3-4223-A15D-920EFB2FB39E}"/>
              </a:ext>
            </a:extLst>
          </p:cNvPr>
          <p:cNvGrpSpPr/>
          <p:nvPr/>
        </p:nvGrpSpPr>
        <p:grpSpPr>
          <a:xfrm>
            <a:off x="6804248" y="5085184"/>
            <a:ext cx="788940" cy="783704"/>
            <a:chOff x="3131840" y="1988839"/>
            <a:chExt cx="2174673" cy="2160241"/>
          </a:xfrm>
        </p:grpSpPr>
        <p:cxnSp>
          <p:nvCxnSpPr>
            <p:cNvPr id="66" name="直線コネクタ 65">
              <a:extLst>
                <a:ext uri="{FF2B5EF4-FFF2-40B4-BE49-F238E27FC236}">
                  <a16:creationId xmlns:a16="http://schemas.microsoft.com/office/drawing/2014/main" id="{62B8B871-4866-493B-BA36-57F46E1C5FCA}"/>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BC0A54A-9E2D-4ADA-AF20-8E413DE8C11A}"/>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8F9A369-906E-4FEF-9027-555C77FB7252}"/>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2BE32586-85F0-4BB5-9424-F39D0AE1FA4E}"/>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47845DC2-B784-458C-A160-517EBD4C9D35}"/>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BE34FB4-3948-45B8-B6AB-13F144800AF7}"/>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8AA0F613-CE48-4281-942B-4561B28B4257}"/>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8262FE3-8755-438F-941D-019191BE2FFB}"/>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楕円 73">
              <a:extLst>
                <a:ext uri="{FF2B5EF4-FFF2-40B4-BE49-F238E27FC236}">
                  <a16:creationId xmlns:a16="http://schemas.microsoft.com/office/drawing/2014/main" id="{209CBFAC-4E85-47DE-94B4-266C2AA2A6B4}"/>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9ECEB409-5CEA-45B9-8106-3BCE42999AB8}"/>
                </a:ext>
              </a:extLst>
            </p:cNvPr>
            <p:cNvSpPr/>
            <p:nvPr/>
          </p:nvSpPr>
          <p:spPr>
            <a:xfrm>
              <a:off x="4586432" y="1988839"/>
              <a:ext cx="720081" cy="720081"/>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DB60D187-F350-415B-B01F-27B7D6863B53}"/>
                </a:ext>
              </a:extLst>
            </p:cNvPr>
            <p:cNvSpPr/>
            <p:nvPr/>
          </p:nvSpPr>
          <p:spPr>
            <a:xfrm>
              <a:off x="3860598" y="2717598"/>
              <a:ext cx="720081" cy="720081"/>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1" name="テキスト ボックス 100">
            <a:extLst>
              <a:ext uri="{FF2B5EF4-FFF2-40B4-BE49-F238E27FC236}">
                <a16:creationId xmlns:a16="http://schemas.microsoft.com/office/drawing/2014/main" id="{89D8E003-C86A-48D3-A726-23341496D647}"/>
              </a:ext>
            </a:extLst>
          </p:cNvPr>
          <p:cNvSpPr txBox="1"/>
          <p:nvPr/>
        </p:nvSpPr>
        <p:spPr>
          <a:xfrm>
            <a:off x="7596336" y="5301208"/>
            <a:ext cx="877163" cy="369332"/>
          </a:xfrm>
          <a:prstGeom prst="rect">
            <a:avLst/>
          </a:prstGeom>
          <a:noFill/>
        </p:spPr>
        <p:txBody>
          <a:bodyPr wrap="none" rtlCol="0">
            <a:spAutoFit/>
          </a:bodyPr>
          <a:lstStyle/>
          <a:p>
            <a:r>
              <a:rPr lang="ja-JP" altLang="en-US" dirty="0"/>
              <a:t>・・・</a:t>
            </a:r>
            <a:endParaRPr kumimoji="1" lang="ja-JP" altLang="en-US" dirty="0"/>
          </a:p>
        </p:txBody>
      </p:sp>
      <p:sp>
        <p:nvSpPr>
          <p:cNvPr id="102" name="テキスト ボックス 101">
            <a:extLst>
              <a:ext uri="{FF2B5EF4-FFF2-40B4-BE49-F238E27FC236}">
                <a16:creationId xmlns:a16="http://schemas.microsoft.com/office/drawing/2014/main" id="{5114D8AA-C04D-4DC3-A071-736CF720EC07}"/>
              </a:ext>
            </a:extLst>
          </p:cNvPr>
          <p:cNvSpPr txBox="1"/>
          <p:nvPr/>
        </p:nvSpPr>
        <p:spPr>
          <a:xfrm>
            <a:off x="5508104" y="6021288"/>
            <a:ext cx="2723823" cy="646331"/>
          </a:xfrm>
          <a:prstGeom prst="rect">
            <a:avLst/>
          </a:prstGeom>
          <a:noFill/>
        </p:spPr>
        <p:txBody>
          <a:bodyPr wrap="none" rtlCol="0">
            <a:spAutoFit/>
          </a:bodyPr>
          <a:lstStyle/>
          <a:p>
            <a:r>
              <a:rPr kumimoji="1" lang="ja-JP" altLang="en-US" dirty="0"/>
              <a:t>エネルギー</a:t>
            </a:r>
            <a:r>
              <a:rPr lang="ja-JP" altLang="en-US" dirty="0"/>
              <a:t>から状態数を</a:t>
            </a:r>
            <a:endParaRPr lang="en-US" altLang="ja-JP" dirty="0"/>
          </a:p>
          <a:p>
            <a:r>
              <a:rPr lang="ja-JP" altLang="en-US" dirty="0"/>
              <a:t>求めるのは困難</a:t>
            </a:r>
            <a:endParaRPr kumimoji="1" lang="en-US" altLang="ja-JP" dirty="0"/>
          </a:p>
        </p:txBody>
      </p:sp>
    </p:spTree>
    <p:extLst>
      <p:ext uri="{BB962C8B-B14F-4D97-AF65-F5344CB8AC3E}">
        <p14:creationId xmlns:p14="http://schemas.microsoft.com/office/powerpoint/2010/main" val="337715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6DFB6-19A3-4D06-8EB1-8DC7A240FC01}"/>
              </a:ext>
            </a:extLst>
          </p:cNvPr>
          <p:cNvSpPr>
            <a:spLocks noGrp="1"/>
          </p:cNvSpPr>
          <p:nvPr>
            <p:ph type="body" sz="quarter" idx="10"/>
          </p:nvPr>
        </p:nvSpPr>
        <p:spPr/>
        <p:txBody>
          <a:bodyPr/>
          <a:lstStyle/>
          <a:p>
            <a:r>
              <a:rPr kumimoji="1" lang="ja-JP" altLang="en-US" dirty="0"/>
              <a:t>疑似乱数と真乱数</a:t>
            </a:r>
            <a:endParaRPr kumimoji="1" lang="en-US" altLang="ja-JP" dirty="0"/>
          </a:p>
        </p:txBody>
      </p:sp>
      <p:sp>
        <p:nvSpPr>
          <p:cNvPr id="3" name="テキスト ボックス 2">
            <a:extLst>
              <a:ext uri="{FF2B5EF4-FFF2-40B4-BE49-F238E27FC236}">
                <a16:creationId xmlns:a16="http://schemas.microsoft.com/office/drawing/2014/main" id="{4367C79C-D7F3-4AED-AE99-C38BAC8FE0E4}"/>
              </a:ext>
            </a:extLst>
          </p:cNvPr>
          <p:cNvSpPr txBox="1"/>
          <p:nvPr/>
        </p:nvSpPr>
        <p:spPr>
          <a:xfrm>
            <a:off x="251520" y="1124744"/>
            <a:ext cx="1261884" cy="523220"/>
          </a:xfrm>
          <a:prstGeom prst="rect">
            <a:avLst/>
          </a:prstGeom>
          <a:noFill/>
        </p:spPr>
        <p:txBody>
          <a:bodyPr wrap="none" rtlCol="0">
            <a:spAutoFit/>
          </a:bodyPr>
          <a:lstStyle/>
          <a:p>
            <a:r>
              <a:rPr kumimoji="1" lang="ja-JP" altLang="en-US" sz="2800" dirty="0">
                <a:solidFill>
                  <a:srgbClr val="011893"/>
                </a:solidFill>
              </a:rPr>
              <a:t>真乱数</a:t>
            </a:r>
          </a:p>
        </p:txBody>
      </p:sp>
      <p:sp>
        <p:nvSpPr>
          <p:cNvPr id="4" name="テキスト ボックス 3">
            <a:extLst>
              <a:ext uri="{FF2B5EF4-FFF2-40B4-BE49-F238E27FC236}">
                <a16:creationId xmlns:a16="http://schemas.microsoft.com/office/drawing/2014/main" id="{A2A21FDD-058C-4F84-85BB-A38764FD1107}"/>
              </a:ext>
            </a:extLst>
          </p:cNvPr>
          <p:cNvSpPr txBox="1"/>
          <p:nvPr/>
        </p:nvSpPr>
        <p:spPr>
          <a:xfrm>
            <a:off x="611560" y="1700808"/>
            <a:ext cx="8064896"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過去の履歴から次の数が</a:t>
            </a:r>
            <a:r>
              <a:rPr kumimoji="1" lang="ja-JP" altLang="en-US" sz="2400" dirty="0">
                <a:solidFill>
                  <a:srgbClr val="FF0000"/>
                </a:solidFill>
              </a:rPr>
              <a:t>原理的に予測不可能</a:t>
            </a:r>
            <a:endParaRPr lang="en-US" altLang="ja-JP" sz="2400" dirty="0"/>
          </a:p>
          <a:p>
            <a:pPr marL="342900" indent="-342900">
              <a:buFont typeface="Arial" panose="020B0604020202020204" pitchFamily="34" charset="0"/>
              <a:buChar char="•"/>
            </a:pPr>
            <a:r>
              <a:rPr lang="ja-JP" altLang="en-US" sz="2400" dirty="0"/>
              <a:t>熱雑音や放射性物質の崩壊など、物理現象を利用して真乱数を生成する装置を</a:t>
            </a:r>
            <a:r>
              <a:rPr lang="ja-JP" altLang="en-US" sz="2400" dirty="0">
                <a:solidFill>
                  <a:srgbClr val="011893"/>
                </a:solidFill>
              </a:rPr>
              <a:t>物理乱数生成器</a:t>
            </a:r>
            <a:r>
              <a:rPr lang="ja-JP" altLang="en-US" sz="2400" dirty="0"/>
              <a:t>という</a:t>
            </a:r>
            <a:endParaRPr kumimoji="1" lang="ja-JP" altLang="en-US" sz="2400" dirty="0"/>
          </a:p>
        </p:txBody>
      </p:sp>
      <p:sp>
        <p:nvSpPr>
          <p:cNvPr id="5" name="テキスト ボックス 4">
            <a:extLst>
              <a:ext uri="{FF2B5EF4-FFF2-40B4-BE49-F238E27FC236}">
                <a16:creationId xmlns:a16="http://schemas.microsoft.com/office/drawing/2014/main" id="{F61122BF-0422-40F7-8A87-42D462E74BBD}"/>
              </a:ext>
            </a:extLst>
          </p:cNvPr>
          <p:cNvSpPr txBox="1"/>
          <p:nvPr/>
        </p:nvSpPr>
        <p:spPr>
          <a:xfrm>
            <a:off x="5076056" y="2924944"/>
            <a:ext cx="3942105" cy="369332"/>
          </a:xfrm>
          <a:prstGeom prst="rect">
            <a:avLst/>
          </a:prstGeom>
          <a:noFill/>
        </p:spPr>
        <p:txBody>
          <a:bodyPr wrap="none" rtlCol="0">
            <a:spAutoFit/>
          </a:bodyPr>
          <a:lstStyle/>
          <a:p>
            <a:r>
              <a:rPr lang="en-US" altLang="ja-JP" dirty="0"/>
              <a:t>※ </a:t>
            </a:r>
            <a:r>
              <a:rPr lang="ja-JP" altLang="en-US" dirty="0"/>
              <a:t>サイコロも物理乱数生成器の一種</a:t>
            </a:r>
            <a:endParaRPr kumimoji="1" lang="ja-JP" altLang="en-US" dirty="0"/>
          </a:p>
        </p:txBody>
      </p:sp>
      <p:sp>
        <p:nvSpPr>
          <p:cNvPr id="6" name="テキスト ボックス 5">
            <a:extLst>
              <a:ext uri="{FF2B5EF4-FFF2-40B4-BE49-F238E27FC236}">
                <a16:creationId xmlns:a16="http://schemas.microsoft.com/office/drawing/2014/main" id="{FF787F05-E88F-46E2-8384-C88E00887B17}"/>
              </a:ext>
            </a:extLst>
          </p:cNvPr>
          <p:cNvSpPr txBox="1"/>
          <p:nvPr/>
        </p:nvSpPr>
        <p:spPr>
          <a:xfrm>
            <a:off x="323528" y="3356992"/>
            <a:ext cx="1620957" cy="523220"/>
          </a:xfrm>
          <a:prstGeom prst="rect">
            <a:avLst/>
          </a:prstGeom>
          <a:noFill/>
        </p:spPr>
        <p:txBody>
          <a:bodyPr wrap="none" rtlCol="0">
            <a:spAutoFit/>
          </a:bodyPr>
          <a:lstStyle/>
          <a:p>
            <a:r>
              <a:rPr kumimoji="1" lang="ja-JP" altLang="en-US" sz="2800" dirty="0">
                <a:solidFill>
                  <a:srgbClr val="011893"/>
                </a:solidFill>
              </a:rPr>
              <a:t>疑似乱数</a:t>
            </a:r>
          </a:p>
        </p:txBody>
      </p:sp>
      <p:sp>
        <p:nvSpPr>
          <p:cNvPr id="7" name="テキスト ボックス 6">
            <a:extLst>
              <a:ext uri="{FF2B5EF4-FFF2-40B4-BE49-F238E27FC236}">
                <a16:creationId xmlns:a16="http://schemas.microsoft.com/office/drawing/2014/main" id="{1914CE3E-0A6E-4BAC-AF7D-B3FF015B46AA}"/>
              </a:ext>
            </a:extLst>
          </p:cNvPr>
          <p:cNvSpPr txBox="1"/>
          <p:nvPr/>
        </p:nvSpPr>
        <p:spPr>
          <a:xfrm>
            <a:off x="611560" y="4005064"/>
            <a:ext cx="8064896"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solidFill>
                  <a:srgbClr val="FF0000"/>
                </a:solidFill>
              </a:rPr>
              <a:t>原理的に予測可能</a:t>
            </a:r>
            <a:endParaRPr lang="en-US" altLang="ja-JP" sz="2400" dirty="0">
              <a:solidFill>
                <a:srgbClr val="FF0000"/>
              </a:solidFill>
            </a:endParaRPr>
          </a:p>
          <a:p>
            <a:pPr marL="800100" lvl="1" indent="-342900">
              <a:buFont typeface="Arial" panose="020B0604020202020204" pitchFamily="34" charset="0"/>
              <a:buChar char="•"/>
            </a:pPr>
            <a:r>
              <a:rPr lang="ja-JP" altLang="en-US" sz="2400" dirty="0"/>
              <a:t>十分な履歴があれば、次の数が予想可能</a:t>
            </a:r>
            <a:endParaRPr lang="en-US" altLang="ja-JP" sz="2400" dirty="0"/>
          </a:p>
          <a:p>
            <a:pPr marL="800100" lvl="1" indent="-342900">
              <a:buFont typeface="Arial" panose="020B0604020202020204" pitchFamily="34" charset="0"/>
              <a:buChar char="•"/>
            </a:pPr>
            <a:r>
              <a:rPr kumimoji="1" lang="ja-JP" altLang="en-US" sz="2400" dirty="0"/>
              <a:t>同じ乱数の種から必ず同じ乱数列を得る</a:t>
            </a:r>
            <a:endParaRPr kumimoji="1" lang="en-US" altLang="ja-JP" sz="2400" dirty="0"/>
          </a:p>
          <a:p>
            <a:pPr marL="342900" indent="-342900">
              <a:buFont typeface="Arial" panose="020B0604020202020204" pitchFamily="34" charset="0"/>
              <a:buChar char="•"/>
            </a:pPr>
            <a:r>
              <a:rPr lang="ja-JP" altLang="en-US" sz="2400" dirty="0"/>
              <a:t>数値計算では以下の性質が重要</a:t>
            </a:r>
            <a:endParaRPr lang="en-US" altLang="ja-JP" sz="2400" dirty="0"/>
          </a:p>
          <a:p>
            <a:pPr marL="800100" lvl="1" indent="-342900">
              <a:buFont typeface="Arial" panose="020B0604020202020204" pitchFamily="34" charset="0"/>
              <a:buChar char="•"/>
            </a:pPr>
            <a:r>
              <a:rPr lang="ja-JP" altLang="en-US" sz="2400" dirty="0"/>
              <a:t>十分に周期が長い</a:t>
            </a:r>
            <a:r>
              <a:rPr lang="en-US" altLang="ja-JP" sz="2400" dirty="0"/>
              <a:t>(</a:t>
            </a:r>
            <a:r>
              <a:rPr lang="ja-JP" altLang="en-US" sz="2400" dirty="0"/>
              <a:t>無相関性</a:t>
            </a:r>
            <a:r>
              <a:rPr lang="en-US" altLang="ja-JP" sz="2400" dirty="0"/>
              <a:t>)</a:t>
            </a:r>
          </a:p>
          <a:p>
            <a:pPr marL="800100" lvl="1" indent="-342900">
              <a:buFont typeface="Arial" panose="020B0604020202020204" pitchFamily="34" charset="0"/>
              <a:buChar char="•"/>
            </a:pPr>
            <a:r>
              <a:rPr kumimoji="1" lang="ja-JP" altLang="en-US" sz="2400" dirty="0"/>
              <a:t>出現する数に偏りがない</a:t>
            </a:r>
            <a:r>
              <a:rPr kumimoji="1" lang="en-US" altLang="ja-JP" sz="2400" dirty="0"/>
              <a:t>(</a:t>
            </a:r>
            <a:r>
              <a:rPr kumimoji="1" lang="ja-JP" altLang="en-US" sz="2400" dirty="0"/>
              <a:t>一様性</a:t>
            </a:r>
            <a:r>
              <a:rPr kumimoji="1" lang="en-US" altLang="ja-JP" sz="2400" dirty="0"/>
              <a:t>)</a:t>
            </a:r>
            <a:endParaRPr lang="en-US" altLang="ja-JP" sz="2400" dirty="0"/>
          </a:p>
          <a:p>
            <a:pPr marL="342900" indent="-342900">
              <a:buFont typeface="Arial" panose="020B0604020202020204" pitchFamily="34" charset="0"/>
              <a:buChar char="•"/>
            </a:pPr>
            <a:r>
              <a:rPr kumimoji="1" lang="ja-JP" altLang="en-US" sz="2400" dirty="0"/>
              <a:t>数値計算では予測可能性は重視されない</a:t>
            </a:r>
            <a:endParaRPr kumimoji="1" lang="en-US" altLang="ja-JP" sz="2400" dirty="0"/>
          </a:p>
        </p:txBody>
      </p:sp>
    </p:spTree>
    <p:extLst>
      <p:ext uri="{BB962C8B-B14F-4D97-AF65-F5344CB8AC3E}">
        <p14:creationId xmlns:p14="http://schemas.microsoft.com/office/powerpoint/2010/main" val="260297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CC0435F-1055-4DCF-869A-F4B0EC8B401E}"/>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6A78985D-94D5-4B23-B1B9-A35A5E068F52}"/>
              </a:ext>
            </a:extLst>
          </p:cNvPr>
          <p:cNvSpPr txBox="1"/>
          <p:nvPr/>
        </p:nvSpPr>
        <p:spPr>
          <a:xfrm>
            <a:off x="251520" y="1052736"/>
            <a:ext cx="4572000" cy="1200329"/>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random</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_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5</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random.random</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7C4AF419-52CC-4AC8-9B41-7D5FB39278D2}"/>
              </a:ext>
            </a:extLst>
          </p:cNvPr>
          <p:cNvSpPr txBox="1"/>
          <p:nvPr/>
        </p:nvSpPr>
        <p:spPr>
          <a:xfrm>
            <a:off x="323528" y="2924944"/>
            <a:ext cx="3024336" cy="3693319"/>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 python3 rand.py</a:t>
            </a:r>
          </a:p>
          <a:p>
            <a:r>
              <a:rPr lang="ja-JP" altLang="en-US" dirty="0">
                <a:latin typeface="Consolas" panose="020B0609020204030204" pitchFamily="49" charset="0"/>
              </a:rPr>
              <a:t>0.7183142085184294</a:t>
            </a:r>
          </a:p>
          <a:p>
            <a:r>
              <a:rPr lang="ja-JP" altLang="en-US" dirty="0">
                <a:latin typeface="Consolas" panose="020B0609020204030204" pitchFamily="49" charset="0"/>
              </a:rPr>
              <a:t>0.625356371754038</a:t>
            </a:r>
          </a:p>
          <a:p>
            <a:r>
              <a:rPr lang="ja-JP" altLang="en-US" dirty="0">
                <a:latin typeface="Consolas" panose="020B0609020204030204" pitchFamily="49" charset="0"/>
              </a:rPr>
              <a:t>0.8206028825940407</a:t>
            </a:r>
          </a:p>
          <a:p>
            <a:r>
              <a:rPr lang="ja-JP" altLang="en-US" dirty="0">
                <a:latin typeface="Consolas" panose="020B0609020204030204" pitchFamily="49" charset="0"/>
              </a:rPr>
              <a:t>0.5122008096362916</a:t>
            </a:r>
          </a:p>
          <a:p>
            <a:r>
              <a:rPr lang="ja-JP" altLang="en-US" dirty="0">
                <a:latin typeface="Consolas" panose="020B0609020204030204" pitchFamily="49" charset="0"/>
              </a:rPr>
              <a:t>0.7253633754087734</a:t>
            </a:r>
          </a:p>
          <a:p>
            <a:endParaRPr lang="ja-JP" altLang="en-US" dirty="0">
              <a:latin typeface="Consolas" panose="020B0609020204030204" pitchFamily="49" charset="0"/>
            </a:endParaRPr>
          </a:p>
          <a:p>
            <a:r>
              <a:rPr lang="ja-JP" altLang="en-US" dirty="0">
                <a:latin typeface="Consolas" panose="020B0609020204030204" pitchFamily="49" charset="0"/>
              </a:rPr>
              <a:t>$ python3 rand.py</a:t>
            </a:r>
          </a:p>
          <a:p>
            <a:r>
              <a:rPr lang="ja-JP" altLang="en-US" dirty="0">
                <a:latin typeface="Consolas" panose="020B0609020204030204" pitchFamily="49" charset="0"/>
              </a:rPr>
              <a:t>0.3618195051209263</a:t>
            </a:r>
          </a:p>
          <a:p>
            <a:r>
              <a:rPr lang="ja-JP" altLang="en-US" dirty="0">
                <a:latin typeface="Consolas" panose="020B0609020204030204" pitchFamily="49" charset="0"/>
              </a:rPr>
              <a:t>0.7496549080606681</a:t>
            </a:r>
          </a:p>
          <a:p>
            <a:r>
              <a:rPr lang="ja-JP" altLang="en-US" dirty="0">
                <a:latin typeface="Consolas" panose="020B0609020204030204" pitchFamily="49" charset="0"/>
              </a:rPr>
              <a:t>0.3396919019733251</a:t>
            </a:r>
          </a:p>
          <a:p>
            <a:r>
              <a:rPr lang="ja-JP" altLang="en-US" dirty="0">
                <a:latin typeface="Consolas" panose="020B0609020204030204" pitchFamily="49" charset="0"/>
              </a:rPr>
              <a:t>0.9722928645993307</a:t>
            </a:r>
          </a:p>
          <a:p>
            <a:r>
              <a:rPr lang="ja-JP" altLang="en-US" dirty="0">
                <a:latin typeface="Consolas" panose="020B0609020204030204" pitchFamily="49" charset="0"/>
              </a:rPr>
              <a:t>0.3532634875426808</a:t>
            </a:r>
          </a:p>
        </p:txBody>
      </p:sp>
      <p:sp>
        <p:nvSpPr>
          <p:cNvPr id="7" name="テキスト ボックス 6">
            <a:extLst>
              <a:ext uri="{FF2B5EF4-FFF2-40B4-BE49-F238E27FC236}">
                <a16:creationId xmlns:a16="http://schemas.microsoft.com/office/drawing/2014/main" id="{A19F8194-74E3-4A35-8CCC-12BD339923EC}"/>
              </a:ext>
            </a:extLst>
          </p:cNvPr>
          <p:cNvSpPr txBox="1"/>
          <p:nvPr/>
        </p:nvSpPr>
        <p:spPr>
          <a:xfrm>
            <a:off x="5004048" y="4586938"/>
            <a:ext cx="3877985" cy="369332"/>
          </a:xfrm>
          <a:prstGeom prst="rect">
            <a:avLst/>
          </a:prstGeom>
          <a:noFill/>
        </p:spPr>
        <p:txBody>
          <a:bodyPr wrap="none" rtlCol="0">
            <a:spAutoFit/>
          </a:bodyPr>
          <a:lstStyle/>
          <a:p>
            <a:r>
              <a:rPr lang="ja-JP" altLang="en-US" dirty="0"/>
              <a:t>実行するたびに異なる乱数列を得る</a:t>
            </a:r>
            <a:endParaRPr kumimoji="1" lang="ja-JP" altLang="en-US" dirty="0"/>
          </a:p>
        </p:txBody>
      </p:sp>
      <p:cxnSp>
        <p:nvCxnSpPr>
          <p:cNvPr id="9" name="直線矢印コネクタ 8">
            <a:extLst>
              <a:ext uri="{FF2B5EF4-FFF2-40B4-BE49-F238E27FC236}">
                <a16:creationId xmlns:a16="http://schemas.microsoft.com/office/drawing/2014/main" id="{01B55D93-9440-4191-A920-FF654F90889F}"/>
              </a:ext>
            </a:extLst>
          </p:cNvPr>
          <p:cNvCxnSpPr>
            <a:stCxn id="7" idx="1"/>
            <a:endCxn id="6" idx="3"/>
          </p:cNvCxnSpPr>
          <p:nvPr/>
        </p:nvCxnSpPr>
        <p:spPr>
          <a:xfrm flipH="1">
            <a:off x="3347864" y="4771604"/>
            <a:ext cx="16561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2859FDA-B0E8-4150-A83E-51B917723EA4}"/>
              </a:ext>
            </a:extLst>
          </p:cNvPr>
          <p:cNvSpPr txBox="1"/>
          <p:nvPr/>
        </p:nvSpPr>
        <p:spPr>
          <a:xfrm>
            <a:off x="3851920" y="5301208"/>
            <a:ext cx="5109091" cy="830997"/>
          </a:xfrm>
          <a:prstGeom prst="rect">
            <a:avLst/>
          </a:prstGeom>
          <a:noFill/>
        </p:spPr>
        <p:txBody>
          <a:bodyPr wrap="none" rtlCol="0">
            <a:spAutoFit/>
          </a:bodyPr>
          <a:lstStyle/>
          <a:p>
            <a:r>
              <a:rPr lang="en-US" altLang="ja-JP" sz="2400" dirty="0"/>
              <a:t>Python</a:t>
            </a:r>
            <a:r>
              <a:rPr lang="ja-JP" altLang="en-US" sz="2400" dirty="0"/>
              <a:t>では、種を指定しないと</a:t>
            </a:r>
            <a:endParaRPr lang="en-US" altLang="ja-JP" sz="2400" dirty="0"/>
          </a:p>
          <a:p>
            <a:r>
              <a:rPr kumimoji="1" lang="ja-JP" altLang="en-US" sz="2400" dirty="0"/>
              <a:t>種として「現在時刻」が用いられる</a:t>
            </a:r>
          </a:p>
        </p:txBody>
      </p:sp>
    </p:spTree>
    <p:extLst>
      <p:ext uri="{BB962C8B-B14F-4D97-AF65-F5344CB8AC3E}">
        <p14:creationId xmlns:p14="http://schemas.microsoft.com/office/powerpoint/2010/main" val="142152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158D69-2E86-4837-AF78-E3ECAA084D2C}"/>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AFD0A356-BA03-437F-BD7B-018F969BD13C}"/>
              </a:ext>
            </a:extLst>
          </p:cNvPr>
          <p:cNvSpPr txBox="1"/>
          <p:nvPr/>
        </p:nvSpPr>
        <p:spPr>
          <a:xfrm>
            <a:off x="251520" y="1124744"/>
            <a:ext cx="4572000" cy="1569660"/>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random</a:t>
            </a:r>
            <a:endParaRPr lang="en-US" altLang="ja-JP" sz="2400" b="0" dirty="0">
              <a:solidFill>
                <a:srgbClr val="236EBF"/>
              </a:solidFill>
              <a:effectLst/>
              <a:latin typeface="Consolas" panose="020B0609020204030204" pitchFamily="49" charset="0"/>
            </a:endParaRPr>
          </a:p>
          <a:p>
            <a:r>
              <a:rPr lang="en-US" altLang="ja-JP" sz="2400" b="0" dirty="0" err="1">
                <a:solidFill>
                  <a:srgbClr val="0460B1"/>
                </a:solidFill>
                <a:effectLst/>
                <a:latin typeface="Consolas" panose="020B0609020204030204" pitchFamily="49" charset="0"/>
              </a:rPr>
              <a:t>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_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5</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random.random</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1C27B975-C9CE-41B9-B111-BA00D880C064}"/>
              </a:ext>
            </a:extLst>
          </p:cNvPr>
          <p:cNvSpPr/>
          <p:nvPr/>
        </p:nvSpPr>
        <p:spPr>
          <a:xfrm>
            <a:off x="179512" y="1556792"/>
            <a:ext cx="2520280"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FB4277-440B-47F5-B891-499403914EBD}"/>
              </a:ext>
            </a:extLst>
          </p:cNvPr>
          <p:cNvSpPr txBox="1"/>
          <p:nvPr/>
        </p:nvSpPr>
        <p:spPr>
          <a:xfrm>
            <a:off x="5220072" y="1552146"/>
            <a:ext cx="2262158" cy="369332"/>
          </a:xfrm>
          <a:prstGeom prst="rect">
            <a:avLst/>
          </a:prstGeom>
          <a:noFill/>
        </p:spPr>
        <p:txBody>
          <a:bodyPr wrap="none" rtlCol="0">
            <a:spAutoFit/>
          </a:bodyPr>
          <a:lstStyle/>
          <a:p>
            <a:r>
              <a:rPr lang="ja-JP" altLang="en-US" dirty="0"/>
              <a:t>乱数の「種」を指定</a:t>
            </a:r>
            <a:endParaRPr kumimoji="1" lang="ja-JP" altLang="en-US" dirty="0"/>
          </a:p>
        </p:txBody>
      </p:sp>
      <p:cxnSp>
        <p:nvCxnSpPr>
          <p:cNvPr id="8" name="直線矢印コネクタ 7">
            <a:extLst>
              <a:ext uri="{FF2B5EF4-FFF2-40B4-BE49-F238E27FC236}">
                <a16:creationId xmlns:a16="http://schemas.microsoft.com/office/drawing/2014/main" id="{B4A83D24-6008-415E-B281-87C93AE2FCAE}"/>
              </a:ext>
            </a:extLst>
          </p:cNvPr>
          <p:cNvCxnSpPr>
            <a:stCxn id="6" idx="1"/>
            <a:endCxn id="5" idx="3"/>
          </p:cNvCxnSpPr>
          <p:nvPr/>
        </p:nvCxnSpPr>
        <p:spPr>
          <a:xfrm flipH="1">
            <a:off x="2699792" y="1736812"/>
            <a:ext cx="25202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22AFD39-7541-4A56-96F3-19431C5E5440}"/>
              </a:ext>
            </a:extLst>
          </p:cNvPr>
          <p:cNvSpPr txBox="1"/>
          <p:nvPr/>
        </p:nvSpPr>
        <p:spPr>
          <a:xfrm>
            <a:off x="395536" y="2924944"/>
            <a:ext cx="3168352" cy="3693319"/>
          </a:xfrm>
          <a:prstGeom prst="rect">
            <a:avLst/>
          </a:prstGeom>
          <a:noFill/>
          <a:ln>
            <a:solidFill>
              <a:schemeClr val="tx1"/>
            </a:solidFill>
          </a:ln>
        </p:spPr>
        <p:txBody>
          <a:bodyPr wrap="square">
            <a:spAutoFit/>
          </a:bodyPr>
          <a:lstStyle/>
          <a:p>
            <a:r>
              <a:rPr lang="en-US" altLang="ja-JP" dirty="0">
                <a:latin typeface="Consolas" panose="020B0609020204030204" pitchFamily="49" charset="0"/>
              </a:rPr>
              <a:t>$ python3 rand.py</a:t>
            </a:r>
          </a:p>
          <a:p>
            <a:r>
              <a:rPr lang="en-US" altLang="ja-JP" dirty="0">
                <a:solidFill>
                  <a:srgbClr val="FF0000"/>
                </a:solidFill>
                <a:latin typeface="Consolas" panose="020B0609020204030204" pitchFamily="49" charset="0"/>
              </a:rPr>
              <a:t>0.13436424411240122</a:t>
            </a:r>
          </a:p>
          <a:p>
            <a:r>
              <a:rPr lang="en-US" altLang="ja-JP" dirty="0">
                <a:latin typeface="Consolas" panose="020B0609020204030204" pitchFamily="49" charset="0"/>
              </a:rPr>
              <a:t>0.8474337369372327</a:t>
            </a:r>
          </a:p>
          <a:p>
            <a:r>
              <a:rPr lang="en-US" altLang="ja-JP" dirty="0">
                <a:latin typeface="Consolas" panose="020B0609020204030204" pitchFamily="49" charset="0"/>
              </a:rPr>
              <a:t>0.763774618976614</a:t>
            </a:r>
          </a:p>
          <a:p>
            <a:r>
              <a:rPr lang="en-US" altLang="ja-JP" dirty="0">
                <a:latin typeface="Consolas" panose="020B0609020204030204" pitchFamily="49" charset="0"/>
              </a:rPr>
              <a:t>0.2550690257394217</a:t>
            </a:r>
          </a:p>
          <a:p>
            <a:r>
              <a:rPr lang="en-US" altLang="ja-JP" dirty="0">
                <a:latin typeface="Consolas" panose="020B0609020204030204" pitchFamily="49" charset="0"/>
              </a:rPr>
              <a:t>0.49543508709194095</a:t>
            </a:r>
          </a:p>
          <a:p>
            <a:endParaRPr lang="en-US" altLang="ja-JP" dirty="0">
              <a:latin typeface="Consolas" panose="020B0609020204030204" pitchFamily="49" charset="0"/>
            </a:endParaRPr>
          </a:p>
          <a:p>
            <a:r>
              <a:rPr lang="en-US" altLang="ja-JP" dirty="0">
                <a:latin typeface="Consolas" panose="020B0609020204030204" pitchFamily="49" charset="0"/>
              </a:rPr>
              <a:t>$ pyton3 rand.py</a:t>
            </a:r>
          </a:p>
          <a:p>
            <a:r>
              <a:rPr lang="en-US" altLang="ja-JP" dirty="0">
                <a:solidFill>
                  <a:srgbClr val="FF0000"/>
                </a:solidFill>
                <a:latin typeface="Consolas" panose="020B0609020204030204" pitchFamily="49" charset="0"/>
              </a:rPr>
              <a:t>0.13436424411240122</a:t>
            </a:r>
          </a:p>
          <a:p>
            <a:r>
              <a:rPr lang="en-US" altLang="ja-JP" dirty="0">
                <a:latin typeface="Consolas" panose="020B0609020204030204" pitchFamily="49" charset="0"/>
              </a:rPr>
              <a:t>0.8474337369372327</a:t>
            </a:r>
          </a:p>
          <a:p>
            <a:r>
              <a:rPr lang="en-US" altLang="ja-JP" dirty="0">
                <a:latin typeface="Consolas" panose="020B0609020204030204" pitchFamily="49" charset="0"/>
              </a:rPr>
              <a:t>0.763774618976614</a:t>
            </a:r>
          </a:p>
          <a:p>
            <a:r>
              <a:rPr lang="en-US" altLang="ja-JP" dirty="0">
                <a:latin typeface="Consolas" panose="020B0609020204030204" pitchFamily="49" charset="0"/>
              </a:rPr>
              <a:t>0.2550690257394217</a:t>
            </a:r>
          </a:p>
          <a:p>
            <a:r>
              <a:rPr lang="en-US" altLang="ja-JP" dirty="0">
                <a:latin typeface="Consolas" panose="020B0609020204030204" pitchFamily="49" charset="0"/>
              </a:rPr>
              <a:t>0.49543508709194095</a:t>
            </a:r>
            <a:endParaRPr lang="ja-JP" altLang="en-US" dirty="0">
              <a:latin typeface="Consolas" panose="020B0609020204030204" pitchFamily="49" charset="0"/>
            </a:endParaRPr>
          </a:p>
        </p:txBody>
      </p:sp>
      <p:sp>
        <p:nvSpPr>
          <p:cNvPr id="12" name="テキスト ボックス 11">
            <a:extLst>
              <a:ext uri="{FF2B5EF4-FFF2-40B4-BE49-F238E27FC236}">
                <a16:creationId xmlns:a16="http://schemas.microsoft.com/office/drawing/2014/main" id="{4AD17F56-CF28-429F-886D-99A292B197FE}"/>
              </a:ext>
            </a:extLst>
          </p:cNvPr>
          <p:cNvSpPr txBox="1"/>
          <p:nvPr/>
        </p:nvSpPr>
        <p:spPr>
          <a:xfrm>
            <a:off x="4572000" y="4293096"/>
            <a:ext cx="2954655" cy="369332"/>
          </a:xfrm>
          <a:prstGeom prst="rect">
            <a:avLst/>
          </a:prstGeom>
          <a:noFill/>
        </p:spPr>
        <p:txBody>
          <a:bodyPr wrap="none" rtlCol="0">
            <a:spAutoFit/>
          </a:bodyPr>
          <a:lstStyle/>
          <a:p>
            <a:r>
              <a:rPr kumimoji="1" lang="ja-JP" altLang="en-US" dirty="0"/>
              <a:t>毎回同じ乱数列が得られる</a:t>
            </a:r>
          </a:p>
        </p:txBody>
      </p:sp>
      <p:sp>
        <p:nvSpPr>
          <p:cNvPr id="14" name="楕円 13">
            <a:extLst>
              <a:ext uri="{FF2B5EF4-FFF2-40B4-BE49-F238E27FC236}">
                <a16:creationId xmlns:a16="http://schemas.microsoft.com/office/drawing/2014/main" id="{FE3F3863-890A-44AB-9DCD-D41919DC704A}"/>
              </a:ext>
            </a:extLst>
          </p:cNvPr>
          <p:cNvSpPr/>
          <p:nvPr/>
        </p:nvSpPr>
        <p:spPr>
          <a:xfrm>
            <a:off x="2915816" y="328498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0E99D8F-ED28-469A-B794-8B1728853CBE}"/>
              </a:ext>
            </a:extLst>
          </p:cNvPr>
          <p:cNvSpPr/>
          <p:nvPr/>
        </p:nvSpPr>
        <p:spPr>
          <a:xfrm>
            <a:off x="2915816" y="52292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コネクタ: カギ線 16">
            <a:extLst>
              <a:ext uri="{FF2B5EF4-FFF2-40B4-BE49-F238E27FC236}">
                <a16:creationId xmlns:a16="http://schemas.microsoft.com/office/drawing/2014/main" id="{7571C68F-0139-4060-A545-33FF0B74AD32}"/>
              </a:ext>
            </a:extLst>
          </p:cNvPr>
          <p:cNvCxnSpPr>
            <a:stCxn id="12" idx="1"/>
          </p:cNvCxnSpPr>
          <p:nvPr/>
        </p:nvCxnSpPr>
        <p:spPr>
          <a:xfrm rot="10800000">
            <a:off x="3059832" y="3356992"/>
            <a:ext cx="1512168" cy="112077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E3F686FB-433E-43AE-8D70-3DBA5FD27E12}"/>
              </a:ext>
            </a:extLst>
          </p:cNvPr>
          <p:cNvCxnSpPr>
            <a:stCxn id="12" idx="1"/>
            <a:endCxn id="15" idx="6"/>
          </p:cNvCxnSpPr>
          <p:nvPr/>
        </p:nvCxnSpPr>
        <p:spPr>
          <a:xfrm rot="10800000" flipV="1">
            <a:off x="3059832" y="4477762"/>
            <a:ext cx="1512168" cy="8234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7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8D1504-0DFA-4080-B9F5-412B7A40DC2C}"/>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FB0D2BC3-196C-4530-AECA-3F265C604B08}"/>
              </a:ext>
            </a:extLst>
          </p:cNvPr>
          <p:cNvSpPr txBox="1"/>
          <p:nvPr/>
        </p:nvSpPr>
        <p:spPr>
          <a:xfrm>
            <a:off x="251520" y="980728"/>
            <a:ext cx="6480720" cy="2862322"/>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#include</a:t>
            </a:r>
            <a:r>
              <a:rPr lang="en-US" altLang="ja-JP" b="0" dirty="0">
                <a:solidFill>
                  <a:srgbClr val="0460B1"/>
                </a:solidFill>
                <a:effectLst/>
                <a:latin typeface="Consolas" panose="020B0609020204030204" pitchFamily="49" charset="0"/>
              </a:rPr>
              <a:t> </a:t>
            </a:r>
            <a:r>
              <a:rPr lang="en-US" altLang="ja-JP" b="0" dirty="0">
                <a:solidFill>
                  <a:srgbClr val="D86DB6"/>
                </a:solidFill>
                <a:effectLst/>
                <a:latin typeface="Consolas" panose="020B0609020204030204" pitchFamily="49" charset="0"/>
              </a:rPr>
              <a:t>&lt;</a:t>
            </a:r>
            <a:r>
              <a:rPr lang="en-US" altLang="ja-JP" b="0" dirty="0">
                <a:solidFill>
                  <a:srgbClr val="A44185"/>
                </a:solidFill>
                <a:effectLst/>
                <a:latin typeface="Consolas" panose="020B0609020204030204" pitchFamily="49" charset="0"/>
              </a:rPr>
              <a:t>iostream</a:t>
            </a:r>
            <a:r>
              <a:rPr lang="en-US" altLang="ja-JP" b="0" dirty="0">
                <a:solidFill>
                  <a:srgbClr val="D86DB6"/>
                </a:solidFill>
                <a:effectLst/>
                <a:latin typeface="Consolas" panose="020B0609020204030204" pitchFamily="49" charset="0"/>
              </a:rPr>
              <a:t>&gt;</a:t>
            </a:r>
            <a:endParaRPr lang="en-US" altLang="ja-JP" b="0" dirty="0">
              <a:solidFill>
                <a:srgbClr val="236EBF"/>
              </a:solidFill>
              <a:effectLst/>
              <a:latin typeface="Consolas" panose="020B0609020204030204" pitchFamily="49" charset="0"/>
            </a:endParaRPr>
          </a:p>
          <a:p>
            <a:r>
              <a:rPr lang="en-US" altLang="ja-JP" b="0" dirty="0">
                <a:solidFill>
                  <a:srgbClr val="0991B6"/>
                </a:solidFill>
                <a:effectLst/>
                <a:latin typeface="Consolas" panose="020B0609020204030204" pitchFamily="49" charset="0"/>
              </a:rPr>
              <a:t>#include</a:t>
            </a:r>
            <a:r>
              <a:rPr lang="en-US" altLang="ja-JP" b="0" dirty="0">
                <a:solidFill>
                  <a:srgbClr val="0460B1"/>
                </a:solidFill>
                <a:effectLst/>
                <a:latin typeface="Consolas" panose="020B0609020204030204" pitchFamily="49" charset="0"/>
              </a:rPr>
              <a:t> </a:t>
            </a:r>
            <a:r>
              <a:rPr lang="en-US" altLang="ja-JP" b="0" dirty="0">
                <a:solidFill>
                  <a:srgbClr val="D86DB6"/>
                </a:solidFill>
                <a:effectLst/>
                <a:latin typeface="Consolas" panose="020B0609020204030204" pitchFamily="49" charset="0"/>
              </a:rPr>
              <a:t>&lt;</a:t>
            </a:r>
            <a:r>
              <a:rPr lang="en-US" altLang="ja-JP" b="0" dirty="0">
                <a:solidFill>
                  <a:srgbClr val="A44185"/>
                </a:solidFill>
                <a:effectLst/>
                <a:latin typeface="Consolas" panose="020B0609020204030204" pitchFamily="49" charset="0"/>
              </a:rPr>
              <a:t>random</a:t>
            </a:r>
            <a:r>
              <a:rPr lang="en-US" altLang="ja-JP" b="0" dirty="0">
                <a:solidFill>
                  <a:srgbClr val="D86DB6"/>
                </a:solidFill>
                <a:effectLst/>
                <a:latin typeface="Consolas" panose="020B0609020204030204" pitchFamily="49" charset="0"/>
              </a:rPr>
              <a:t>&gt;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int</a:t>
            </a:r>
            <a:r>
              <a:rPr lang="en-US" altLang="ja-JP" b="0" dirty="0">
                <a:solidFill>
                  <a:srgbClr val="0460B1"/>
                </a:solidFill>
                <a:effectLst/>
                <a:latin typeface="Consolas" panose="020B0609020204030204" pitchFamily="49" charset="0"/>
              </a:rPr>
              <a:t> </a:t>
            </a:r>
            <a:r>
              <a:rPr lang="en-US" altLang="ja-JP" b="0" dirty="0">
                <a:solidFill>
                  <a:srgbClr val="B1108E"/>
                </a:solidFill>
                <a:effectLst/>
                <a:latin typeface="Consolas" panose="020B0609020204030204" pitchFamily="49" charset="0"/>
              </a:rPr>
              <a:t>main</a:t>
            </a:r>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std::mt19937 mt;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uniform_real_distribution</a:t>
            </a:r>
            <a:r>
              <a:rPr lang="en-US" altLang="ja-JP" b="0" dirty="0">
                <a:solidFill>
                  <a:srgbClr val="7B30D0"/>
                </a:solidFill>
                <a:effectLst/>
                <a:latin typeface="Consolas" panose="020B0609020204030204" pitchFamily="49" charset="0"/>
              </a:rPr>
              <a:t>&lt;&gt;</a:t>
            </a:r>
            <a:r>
              <a:rPr lang="en-US" altLang="ja-JP" b="0" dirty="0">
                <a:solidFill>
                  <a:srgbClr val="0460B1"/>
                </a:solidFill>
                <a:effectLst/>
                <a:latin typeface="Consolas" panose="020B0609020204030204" pitchFamily="49" charset="0"/>
              </a:rPr>
              <a:t> </a:t>
            </a:r>
            <a:r>
              <a:rPr lang="en-US" altLang="ja-JP" b="0" dirty="0" err="1">
                <a:solidFill>
                  <a:srgbClr val="B1108E"/>
                </a:solidFill>
                <a:effectLst/>
                <a:latin typeface="Consolas" panose="020B0609020204030204" pitchFamily="49" charset="0"/>
              </a:rPr>
              <a:t>ud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0.0</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&lt;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5</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cout</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&lt;&lt;</a:t>
            </a:r>
            <a:r>
              <a:rPr lang="en-US" altLang="ja-JP" b="0" dirty="0">
                <a:solidFill>
                  <a:srgbClr val="0460B1"/>
                </a:solidFill>
                <a:effectLst/>
                <a:latin typeface="Consolas" panose="020B0609020204030204" pitchFamily="49" charset="0"/>
              </a:rPr>
              <a:t> </a:t>
            </a:r>
            <a:r>
              <a:rPr lang="en-US" altLang="ja-JP" b="0" dirty="0" err="1">
                <a:solidFill>
                  <a:srgbClr val="B1108E"/>
                </a:solidFill>
                <a:effectLst/>
                <a:latin typeface="Consolas" panose="020B0609020204030204" pitchFamily="49" charset="0"/>
              </a:rPr>
              <a:t>ud</a:t>
            </a:r>
            <a:r>
              <a:rPr lang="en-US" altLang="ja-JP" b="0" dirty="0">
                <a:solidFill>
                  <a:srgbClr val="0460B1"/>
                </a:solidFill>
                <a:effectLst/>
                <a:latin typeface="Consolas" panose="020B0609020204030204" pitchFamily="49" charset="0"/>
              </a:rPr>
              <a:t>(mt) </a:t>
            </a:r>
            <a:r>
              <a:rPr lang="en-US" altLang="ja-JP" b="0" dirty="0">
                <a:solidFill>
                  <a:srgbClr val="7B30D0"/>
                </a:solidFill>
                <a:effectLst/>
                <a:latin typeface="Consolas" panose="020B0609020204030204" pitchFamily="49" charset="0"/>
              </a:rPr>
              <a:t>&lt;&lt;</a:t>
            </a:r>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endl</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6742F398-2534-4372-A653-208F433F9898}"/>
              </a:ext>
            </a:extLst>
          </p:cNvPr>
          <p:cNvSpPr txBox="1"/>
          <p:nvPr/>
        </p:nvSpPr>
        <p:spPr>
          <a:xfrm>
            <a:off x="251520" y="4149080"/>
            <a:ext cx="2160240" cy="2031325"/>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 g++ rand.cpp</a:t>
            </a:r>
          </a:p>
          <a:p>
            <a:r>
              <a:rPr lang="ja-JP" altLang="en-US" dirty="0">
                <a:latin typeface="Consolas" panose="020B0609020204030204" pitchFamily="49" charset="0"/>
              </a:rPr>
              <a:t>$ ./a.out</a:t>
            </a:r>
          </a:p>
          <a:p>
            <a:r>
              <a:rPr lang="ja-JP" altLang="en-US" dirty="0">
                <a:latin typeface="Consolas" panose="020B0609020204030204" pitchFamily="49" charset="0"/>
              </a:rPr>
              <a:t>0.135477</a:t>
            </a:r>
          </a:p>
          <a:p>
            <a:r>
              <a:rPr lang="ja-JP" altLang="en-US" dirty="0">
                <a:latin typeface="Consolas" panose="020B0609020204030204" pitchFamily="49" charset="0"/>
              </a:rPr>
              <a:t>0.835009</a:t>
            </a:r>
          </a:p>
          <a:p>
            <a:r>
              <a:rPr lang="ja-JP" altLang="en-US" dirty="0">
                <a:latin typeface="Consolas" panose="020B0609020204030204" pitchFamily="49" charset="0"/>
              </a:rPr>
              <a:t>0.968868</a:t>
            </a:r>
          </a:p>
          <a:p>
            <a:r>
              <a:rPr lang="ja-JP" altLang="en-US" dirty="0">
                <a:latin typeface="Consolas" panose="020B0609020204030204" pitchFamily="49" charset="0"/>
              </a:rPr>
              <a:t>0.221034</a:t>
            </a:r>
          </a:p>
          <a:p>
            <a:r>
              <a:rPr lang="ja-JP" altLang="en-US" dirty="0">
                <a:latin typeface="Consolas" panose="020B0609020204030204" pitchFamily="49" charset="0"/>
              </a:rPr>
              <a:t>0.308167</a:t>
            </a:r>
          </a:p>
        </p:txBody>
      </p:sp>
      <p:sp>
        <p:nvSpPr>
          <p:cNvPr id="7" name="テキスト ボックス 6">
            <a:extLst>
              <a:ext uri="{FF2B5EF4-FFF2-40B4-BE49-F238E27FC236}">
                <a16:creationId xmlns:a16="http://schemas.microsoft.com/office/drawing/2014/main" id="{B2329EFA-A4D3-4BFD-9074-42349DB52B38}"/>
              </a:ext>
            </a:extLst>
          </p:cNvPr>
          <p:cNvSpPr txBox="1"/>
          <p:nvPr/>
        </p:nvSpPr>
        <p:spPr>
          <a:xfrm>
            <a:off x="3203848" y="4509120"/>
            <a:ext cx="2262158" cy="369332"/>
          </a:xfrm>
          <a:prstGeom prst="rect">
            <a:avLst/>
          </a:prstGeom>
          <a:noFill/>
        </p:spPr>
        <p:txBody>
          <a:bodyPr wrap="none" rtlCol="0">
            <a:spAutoFit/>
          </a:bodyPr>
          <a:lstStyle/>
          <a:p>
            <a:r>
              <a:rPr lang="ja-JP" altLang="en-US" dirty="0"/>
              <a:t>毎回同じ結果を得る</a:t>
            </a:r>
            <a:endParaRPr lang="en-US" altLang="ja-JP" dirty="0"/>
          </a:p>
        </p:txBody>
      </p:sp>
      <p:cxnSp>
        <p:nvCxnSpPr>
          <p:cNvPr id="9" name="直線矢印コネクタ 8">
            <a:extLst>
              <a:ext uri="{FF2B5EF4-FFF2-40B4-BE49-F238E27FC236}">
                <a16:creationId xmlns:a16="http://schemas.microsoft.com/office/drawing/2014/main" id="{9B0F1250-9566-4D73-8F56-B736FEAE5D81}"/>
              </a:ext>
            </a:extLst>
          </p:cNvPr>
          <p:cNvCxnSpPr>
            <a:cxnSpLocks/>
          </p:cNvCxnSpPr>
          <p:nvPr/>
        </p:nvCxnSpPr>
        <p:spPr>
          <a:xfrm flipH="1">
            <a:off x="2483768" y="4725144"/>
            <a:ext cx="7200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9F29CF7-1B54-4593-85E8-2F7617732BBB}"/>
              </a:ext>
            </a:extLst>
          </p:cNvPr>
          <p:cNvSpPr txBox="1"/>
          <p:nvPr/>
        </p:nvSpPr>
        <p:spPr>
          <a:xfrm>
            <a:off x="3347864" y="5157192"/>
            <a:ext cx="4801314" cy="830997"/>
          </a:xfrm>
          <a:prstGeom prst="rect">
            <a:avLst/>
          </a:prstGeom>
          <a:noFill/>
        </p:spPr>
        <p:txBody>
          <a:bodyPr wrap="none" rtlCol="0">
            <a:spAutoFit/>
          </a:bodyPr>
          <a:lstStyle/>
          <a:p>
            <a:r>
              <a:rPr lang="en-US" altLang="ja-JP" sz="2400" dirty="0"/>
              <a:t>C++</a:t>
            </a:r>
            <a:r>
              <a:rPr lang="ja-JP" altLang="en-US" sz="2400" dirty="0"/>
              <a:t>では、種を指定しないと</a:t>
            </a:r>
            <a:endParaRPr lang="en-US" altLang="ja-JP" sz="2400" dirty="0"/>
          </a:p>
          <a:p>
            <a:r>
              <a:rPr lang="ja-JP" altLang="en-US" sz="2400" dirty="0"/>
              <a:t>デフォルトの「種」が指定される</a:t>
            </a:r>
            <a:endParaRPr lang="en-US" altLang="ja-JP" sz="2400" dirty="0"/>
          </a:p>
        </p:txBody>
      </p:sp>
    </p:spTree>
    <p:extLst>
      <p:ext uri="{BB962C8B-B14F-4D97-AF65-F5344CB8AC3E}">
        <p14:creationId xmlns:p14="http://schemas.microsoft.com/office/powerpoint/2010/main" val="341747206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4003</TotalTime>
  <Words>4156</Words>
  <Application>Microsoft Office PowerPoint</Application>
  <PresentationFormat>画面に合わせる (4:3)</PresentationFormat>
  <Paragraphs>644</Paragraphs>
  <Slides>56</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56</vt:i4>
      </vt:variant>
    </vt:vector>
  </HeadingPairs>
  <TitlesOfParts>
    <vt:vector size="62" baseType="lpstr">
      <vt:lpstr>Menlo</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宙志 渡辺</cp:lastModifiedBy>
  <cp:revision>697</cp:revision>
  <dcterms:created xsi:type="dcterms:W3CDTF">2019-01-02T05:23:01Z</dcterms:created>
  <dcterms:modified xsi:type="dcterms:W3CDTF">2024-04-22T07:44:21Z</dcterms:modified>
</cp:coreProperties>
</file>