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7" r:id="rId80"/>
    <p:sldId id="414" r:id="rId81"/>
    <p:sldId id="418" r:id="rId82"/>
    <p:sldId id="419" r:id="rId83"/>
    <p:sldId id="420" r:id="rId84"/>
    <p:sldId id="421" r:id="rId85"/>
    <p:sldId id="422" r:id="rId8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png"/><Relationship Id="rId3" Type="http://schemas.openxmlformats.org/officeDocument/2006/relationships/image" Target="../media/image282.png"/><Relationship Id="rId7" Type="http://schemas.openxmlformats.org/officeDocument/2006/relationships/image" Target="../media/image286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5.png"/><Relationship Id="rId5" Type="http://schemas.openxmlformats.org/officeDocument/2006/relationships/image" Target="../media/image284.png"/><Relationship Id="rId4" Type="http://schemas.openxmlformats.org/officeDocument/2006/relationships/image" Target="../media/image28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0.png"/><Relationship Id="rId13" Type="http://schemas.openxmlformats.org/officeDocument/2006/relationships/image" Target="../media/image299.png"/><Relationship Id="rId3" Type="http://schemas.openxmlformats.org/officeDocument/2006/relationships/image" Target="../media/image290.png"/><Relationship Id="rId7" Type="http://schemas.openxmlformats.org/officeDocument/2006/relationships/image" Target="../media/image294.png"/><Relationship Id="rId12" Type="http://schemas.openxmlformats.org/officeDocument/2006/relationships/image" Target="../media/image298.png"/><Relationship Id="rId2" Type="http://schemas.openxmlformats.org/officeDocument/2006/relationships/image" Target="../media/image28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3.png"/><Relationship Id="rId11" Type="http://schemas.openxmlformats.org/officeDocument/2006/relationships/image" Target="../media/image297.png"/><Relationship Id="rId5" Type="http://schemas.openxmlformats.org/officeDocument/2006/relationships/image" Target="../media/image292.png"/><Relationship Id="rId10" Type="http://schemas.openxmlformats.org/officeDocument/2006/relationships/image" Target="../media/image296.png"/><Relationship Id="rId4" Type="http://schemas.openxmlformats.org/officeDocument/2006/relationships/image" Target="../media/image291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2.png"/><Relationship Id="rId7" Type="http://schemas.openxmlformats.org/officeDocument/2006/relationships/image" Target="../media/image306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5.png"/><Relationship Id="rId5" Type="http://schemas.openxmlformats.org/officeDocument/2006/relationships/image" Target="../media/image304.png"/><Relationship Id="rId4" Type="http://schemas.openxmlformats.org/officeDocument/2006/relationships/image" Target="../media/image30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png"/><Relationship Id="rId2" Type="http://schemas.openxmlformats.org/officeDocument/2006/relationships/image" Target="../media/image3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1.png"/><Relationship Id="rId5" Type="http://schemas.openxmlformats.org/officeDocument/2006/relationships/image" Target="../media/image310.png"/><Relationship Id="rId4" Type="http://schemas.openxmlformats.org/officeDocument/2006/relationships/image" Target="../media/image309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png"/><Relationship Id="rId3" Type="http://schemas.openxmlformats.org/officeDocument/2006/relationships/image" Target="../media/image313.png"/><Relationship Id="rId7" Type="http://schemas.openxmlformats.org/officeDocument/2006/relationships/image" Target="../media/image317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image" Target="../media/image31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24.png"/><Relationship Id="rId2" Type="http://schemas.openxmlformats.org/officeDocument/2006/relationships/image" Target="../media/image3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3.png"/><Relationship Id="rId5" Type="http://schemas.openxmlformats.org/officeDocument/2006/relationships/image" Target="../media/image322.png"/><Relationship Id="rId4" Type="http://schemas.openxmlformats.org/officeDocument/2006/relationships/image" Target="../media/image32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6.png"/><Relationship Id="rId2" Type="http://schemas.openxmlformats.org/officeDocument/2006/relationships/image" Target="../media/image3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8.png"/><Relationship Id="rId4" Type="http://schemas.openxmlformats.org/officeDocument/2006/relationships/image" Target="../media/image3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92392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839707" y="2441213"/>
            <a:ext cx="184666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492896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675" y="3044377"/>
                <a:ext cx="2714718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/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7E3568B-2CB2-4A12-A5BF-5C65A4E6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005064"/>
                <a:ext cx="492840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/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7BBFE2A-55E7-4591-A055-F236E353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7180364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/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4D93C7B-CE23-4ED5-8CC6-87C0749A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4572000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64C9171-0473-4E26-A0B9-C42A7ADB2A7B}"/>
              </a:ext>
            </a:extLst>
          </p:cNvPr>
          <p:cNvCxnSpPr>
            <a:cxnSpLocks/>
          </p:cNvCxnSpPr>
          <p:nvPr/>
        </p:nvCxnSpPr>
        <p:spPr>
          <a:xfrm>
            <a:off x="1835696" y="4509120"/>
            <a:ext cx="30963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/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A14F820-405C-4E74-AD9A-A5909FA9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581128"/>
                <a:ext cx="819968" cy="376193"/>
              </a:xfrm>
              <a:prstGeom prst="rect">
                <a:avLst/>
              </a:prstGeom>
              <a:blipFill>
                <a:blip r:embed="rId7"/>
                <a:stretch>
                  <a:fillRect t="-6452"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3CADAFA-F749-46A8-B7EC-2E9FF6C87564}"/>
              </a:ext>
            </a:extLst>
          </p:cNvPr>
          <p:cNvCxnSpPr>
            <a:cxnSpLocks/>
          </p:cNvCxnSpPr>
          <p:nvPr/>
        </p:nvCxnSpPr>
        <p:spPr>
          <a:xfrm>
            <a:off x="1763688" y="5517232"/>
            <a:ext cx="532859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/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86B8B7E-13ED-460C-A5DE-B727AD839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1248"/>
                <a:ext cx="819968" cy="376193"/>
              </a:xfrm>
              <a:prstGeom prst="rect">
                <a:avLst/>
              </a:prstGeom>
              <a:blipFill>
                <a:blip r:embed="rId8"/>
                <a:stretch>
                  <a:fillRect t="-6557" b="-163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83706D-FECA-4028-8D44-3FD709C2C2E2}"/>
              </a:ext>
            </a:extLst>
          </p:cNvPr>
          <p:cNvSpPr txBox="1"/>
          <p:nvPr/>
        </p:nvSpPr>
        <p:spPr>
          <a:xfrm>
            <a:off x="2915816" y="458112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一次近似された時間発展演算子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9FF1FA4-03B1-46A0-AEF2-22E9CF1B4D23}"/>
              </a:ext>
            </a:extLst>
          </p:cNvPr>
          <p:cNvSpPr txBox="1"/>
          <p:nvPr/>
        </p:nvSpPr>
        <p:spPr>
          <a:xfrm>
            <a:off x="2771800" y="56612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二次近似された時間発展演算子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A3EBBF-1C84-4B25-AB60-8550C81BC0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C705EA-2801-4881-8297-27EE467DFEA4}"/>
              </a:ext>
            </a:extLst>
          </p:cNvPr>
          <p:cNvSpPr txBox="1"/>
          <p:nvPr/>
        </p:nvSpPr>
        <p:spPr>
          <a:xfrm>
            <a:off x="539552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厳密な時間発展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/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𝑖h𝐿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7FE684B-B62F-47FE-94AE-50ED92EEC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5440977" cy="8721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E68C5BA-7EAA-4C41-847C-12C8CC35B9F3}"/>
              </a:ext>
            </a:extLst>
          </p:cNvPr>
          <p:cNvSpPr txBox="1"/>
          <p:nvPr/>
        </p:nvSpPr>
        <p:spPr>
          <a:xfrm>
            <a:off x="539552" y="29249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一次近似された時間発展</a:t>
            </a:r>
            <a:endParaRPr kumimoji="1" lang="ja-JP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/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ja-JP" sz="28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1F1C627-B30E-4745-AE4D-56491B4F7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77072"/>
                <a:ext cx="7582012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3C2FC63-B6D6-4F5B-AC7E-77D9EF384C50}"/>
              </a:ext>
            </a:extLst>
          </p:cNvPr>
          <p:cNvSpPr/>
          <p:nvPr/>
        </p:nvSpPr>
        <p:spPr>
          <a:xfrm>
            <a:off x="5724128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4201F1E-E123-489E-A618-A750DD5D8BCA}"/>
              </a:ext>
            </a:extLst>
          </p:cNvPr>
          <p:cNvSpPr/>
          <p:nvPr/>
        </p:nvSpPr>
        <p:spPr>
          <a:xfrm>
            <a:off x="3851920" y="4221088"/>
            <a:ext cx="1872208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C4077E-90B3-4E68-87D3-6257FD35A47A}"/>
              </a:ext>
            </a:extLst>
          </p:cNvPr>
          <p:cNvSpPr txBox="1"/>
          <p:nvPr/>
        </p:nvSpPr>
        <p:spPr>
          <a:xfrm>
            <a:off x="2987824" y="350100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最初にこれを演算して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2166BADC-E136-4ED9-BA57-3996AC291DE2}"/>
              </a:ext>
            </a:extLst>
          </p:cNvPr>
          <p:cNvCxnSpPr>
            <a:stCxn id="9" idx="3"/>
            <a:endCxn id="7" idx="0"/>
          </p:cNvCxnSpPr>
          <p:nvPr/>
        </p:nvCxnSpPr>
        <p:spPr>
          <a:xfrm>
            <a:off x="5480814" y="3685674"/>
            <a:ext cx="1179418" cy="53541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E4025D-7E7E-4661-A906-EAC84494DF9A}"/>
              </a:ext>
            </a:extLst>
          </p:cNvPr>
          <p:cNvSpPr txBox="1"/>
          <p:nvPr/>
        </p:nvSpPr>
        <p:spPr>
          <a:xfrm>
            <a:off x="5652120" y="515719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次にこれを演算する</a:t>
            </a:r>
            <a:endParaRPr kumimoji="1" lang="ja-JP" altLang="en-US" dirty="0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BABBE49-9CAB-4F66-8A98-A9D2CF01E4E7}"/>
              </a:ext>
            </a:extLst>
          </p:cNvPr>
          <p:cNvCxnSpPr>
            <a:stCxn id="12" idx="1"/>
            <a:endCxn id="8" idx="2"/>
          </p:cNvCxnSpPr>
          <p:nvPr/>
        </p:nvCxnSpPr>
        <p:spPr>
          <a:xfrm rot="10800000">
            <a:off x="4788024" y="4797152"/>
            <a:ext cx="864096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ED8DFB3-7B52-42D5-B2A9-1635A2933575}"/>
              </a:ext>
            </a:extLst>
          </p:cNvPr>
          <p:cNvSpPr txBox="1"/>
          <p:nvPr/>
        </p:nvSpPr>
        <p:spPr>
          <a:xfrm>
            <a:off x="539552" y="5805264"/>
            <a:ext cx="7109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このように、指数分解公式で作られた時間発展演算子を使う</a:t>
            </a:r>
            <a:endParaRPr lang="en-US" altLang="ja-JP" sz="2000" dirty="0"/>
          </a:p>
          <a:p>
            <a:r>
              <a:rPr kumimoji="1" lang="ja-JP" altLang="en-US" sz="2000" dirty="0"/>
              <a:t>数値積分法を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シンプレクティック積分法</a:t>
            </a:r>
            <a:r>
              <a:rPr kumimoji="1" lang="ja-JP" altLang="en-US" sz="2000" dirty="0"/>
              <a:t>と呼ぶ</a:t>
            </a:r>
          </a:p>
        </p:txBody>
      </p:sp>
    </p:spTree>
    <p:extLst>
      <p:ext uri="{BB962C8B-B14F-4D97-AF65-F5344CB8AC3E}">
        <p14:creationId xmlns:p14="http://schemas.microsoft.com/office/powerpoint/2010/main" val="234191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7" y="2060848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2708920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3429000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71" y="4509120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165304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775" t="-15116" r="-76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199" y="2060848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2708920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3429000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343" y="4509120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C90FF1-5E1B-44CA-AE14-C3184174B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3306739" cy="461665"/>
              </a:xfrm>
              <a:prstGeom prst="rect">
                <a:avLst/>
              </a:prstGeom>
              <a:blipFill>
                <a:blip r:embed="rId13"/>
                <a:stretch>
                  <a:fillRect l="-552" t="-14474" r="-184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/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7DBF7450-FFC2-4AB6-AFEF-A1B9B84AD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5373216"/>
                <a:ext cx="3305841" cy="461665"/>
              </a:xfrm>
              <a:prstGeom prst="rect">
                <a:avLst/>
              </a:prstGeom>
              <a:blipFill>
                <a:blip r:embed="rId14"/>
                <a:stretch>
                  <a:fillRect l="-554" t="-14474" r="-184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55F1E5-9B7A-4DE5-98AC-B4DF9675E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43847D-9C74-4AFC-AF76-AC554DB8215F}"/>
              </a:ext>
            </a:extLst>
          </p:cNvPr>
          <p:cNvSpPr txBox="1"/>
          <p:nvPr/>
        </p:nvSpPr>
        <p:spPr>
          <a:xfrm>
            <a:off x="395536" y="11967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調和振動子の場合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/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h𝑞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0862EF-5FFC-4E5A-BEF9-84A0054C3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348880"/>
                <a:ext cx="6087307" cy="891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/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h𝑝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2E49B21-7330-420F-BE2A-EBAB67A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77072"/>
                <a:ext cx="5813066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/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0D4F943-1D81-42DB-B13B-CDD318C4E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916832"/>
                <a:ext cx="4230069" cy="461665"/>
              </a:xfrm>
              <a:prstGeom prst="rect">
                <a:avLst/>
              </a:prstGeom>
              <a:blipFill>
                <a:blip r:embed="rId4"/>
                <a:stretch>
                  <a:fillRect l="-432" t="-14474" r="-1297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/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400" dirty="0"/>
                  <a:t>の時間を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だけ進める演算子</a:t>
                </a: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43B9772-5B67-4B76-90A7-E346A68DC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01008"/>
                <a:ext cx="4230069" cy="461665"/>
              </a:xfrm>
              <a:prstGeom prst="rect">
                <a:avLst/>
              </a:prstGeom>
              <a:blipFill>
                <a:blip r:embed="rId5"/>
                <a:stretch>
                  <a:fillRect l="-433" t="-14474" r="-129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/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二つ</m:t>
                    </m:r>
                  </m:oMath>
                </a14:m>
                <a:r>
                  <a:rPr kumimoji="1" lang="ja-JP" altLang="en-US" sz="2400" dirty="0"/>
                  <a:t>ともかけると</a:t>
                </a: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2A124FE-CDC7-4EDC-9528-38D2564A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013176"/>
                <a:ext cx="2646878" cy="461665"/>
              </a:xfrm>
              <a:prstGeom prst="rect">
                <a:avLst/>
              </a:prstGeom>
              <a:blipFill>
                <a:blip r:embed="rId6"/>
                <a:stretch>
                  <a:fillRect l="-691" t="-14474" r="-2535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/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3BBFBE0-92F2-4F2E-839E-8AA0145B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445224"/>
                <a:ext cx="5701112" cy="819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D608D43-08A0-46CC-A6FE-298E8C3187F8}"/>
              </a:ext>
            </a:extLst>
          </p:cNvPr>
          <p:cNvSpPr/>
          <p:nvPr/>
        </p:nvSpPr>
        <p:spPr>
          <a:xfrm>
            <a:off x="4211960" y="5445224"/>
            <a:ext cx="187220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4327084-3407-4EE8-B9A7-C4CAE39D17B5}"/>
              </a:ext>
            </a:extLst>
          </p:cNvPr>
          <p:cNvSpPr txBox="1"/>
          <p:nvPr/>
        </p:nvSpPr>
        <p:spPr>
          <a:xfrm>
            <a:off x="5004048" y="638132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行列式が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686732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7AA94D-A94D-4C4D-A74E-CE4F71E9C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への変換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972789-E57E-4ABA-8560-A63A1C4CD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3536289" cy="461665"/>
              </a:xfrm>
              <a:prstGeom prst="rect">
                <a:avLst/>
              </a:prstGeom>
              <a:blipFill>
                <a:blip r:embed="rId2"/>
                <a:stretch>
                  <a:fillRect t="-14667" r="-1552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/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B79507-842B-4B24-A2F8-B6B40E86F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1700808"/>
                <a:ext cx="2229265" cy="8721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/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おいて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081A72E-EFF5-44F5-B57F-314FBB023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564904"/>
                <a:ext cx="1415772" cy="461665"/>
              </a:xfrm>
              <a:prstGeom prst="rect">
                <a:avLst/>
              </a:prstGeom>
              <a:blipFill>
                <a:blip r:embed="rId4"/>
                <a:stretch>
                  <a:fillRect l="-2586" t="-14667" r="-560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/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EFAE62E-4753-4181-B603-95F7C7E59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06896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B44BCD-8EB3-4913-BD8E-11A8CB86EA2C}"/>
              </a:ext>
            </a:extLst>
          </p:cNvPr>
          <p:cNvSpPr txBox="1"/>
          <p:nvPr/>
        </p:nvSpPr>
        <p:spPr>
          <a:xfrm>
            <a:off x="467544" y="3717032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が満たされる時、この変換を</a:t>
            </a:r>
            <a:r>
              <a:rPr lang="ja-JP" altLang="en-US" sz="2400" dirty="0">
                <a:solidFill>
                  <a:srgbClr val="FF0000"/>
                </a:solidFill>
              </a:rPr>
              <a:t>シンプレクティック変換</a:t>
            </a:r>
            <a:r>
              <a:rPr lang="ja-JP" altLang="en-US" sz="2400" dirty="0"/>
              <a:t>と呼ぶ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/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DED50A-7360-407E-B790-E57D546AE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293096"/>
                <a:ext cx="4347665" cy="105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DCABDB7-15A0-4F08-84E8-3CF9F6AFC55D}"/>
              </a:ext>
            </a:extLst>
          </p:cNvPr>
          <p:cNvSpPr txBox="1"/>
          <p:nvPr/>
        </p:nvSpPr>
        <p:spPr>
          <a:xfrm>
            <a:off x="5508104" y="465313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であるから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41F6A1-65FF-4AA4-906C-BCAC835F40D1}"/>
              </a:ext>
            </a:extLst>
          </p:cNvPr>
          <p:cNvSpPr txBox="1"/>
          <p:nvPr/>
        </p:nvSpPr>
        <p:spPr>
          <a:xfrm>
            <a:off x="467544" y="5733256"/>
            <a:ext cx="75087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シンプレクティック変換とは、変換のヤコビアンが</a:t>
            </a:r>
            <a:r>
              <a:rPr lang="en-US" altLang="ja-JP" sz="2000" dirty="0"/>
              <a:t>1</a:t>
            </a:r>
            <a:r>
              <a:rPr lang="ja-JP" altLang="en-US" sz="2000" dirty="0"/>
              <a:t>であること</a:t>
            </a:r>
            <a:endParaRPr lang="en-US" altLang="ja-JP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448053-1048-48A8-A70A-20C8CF6A8ADF}"/>
              </a:ext>
            </a:extLst>
          </p:cNvPr>
          <p:cNvSpPr txBox="1"/>
          <p:nvPr/>
        </p:nvSpPr>
        <p:spPr>
          <a:xfrm>
            <a:off x="2699792" y="6237312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ja-JP" altLang="en-US" dirty="0"/>
              <a:t>時間発展演算子を行列表示したときの行列式が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6157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05F20F5-20BB-4600-B00D-1E6894304B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/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CA05F9E-2A7D-4FC9-A26D-3E1568E6B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00808"/>
                <a:ext cx="6876691" cy="470835"/>
              </a:xfrm>
              <a:prstGeom prst="rect">
                <a:avLst/>
              </a:prstGeom>
              <a:blipFill>
                <a:blip r:embed="rId2"/>
                <a:stretch>
                  <a:fillRect t="-5195" b="-194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5DF67B-66BE-42DF-B1E9-8AF9E5D2E468}"/>
              </a:ext>
            </a:extLst>
          </p:cNvPr>
          <p:cNvSpPr txBox="1"/>
          <p:nvPr/>
        </p:nvSpPr>
        <p:spPr>
          <a:xfrm>
            <a:off x="323528" y="1124744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二次の指数分解公式</a:t>
            </a:r>
            <a:endParaRPr kumimoji="1" lang="ja-JP" altLang="en-US" sz="24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F173856-F937-47E5-B218-094F49182BC3}"/>
              </a:ext>
            </a:extLst>
          </p:cNvPr>
          <p:cNvCxnSpPr/>
          <p:nvPr/>
        </p:nvCxnSpPr>
        <p:spPr>
          <a:xfrm>
            <a:off x="56521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CE46F73-F42F-474B-8719-4D1737B93898}"/>
              </a:ext>
            </a:extLst>
          </p:cNvPr>
          <p:cNvCxnSpPr>
            <a:cxnSpLocks/>
          </p:cNvCxnSpPr>
          <p:nvPr/>
        </p:nvCxnSpPr>
        <p:spPr>
          <a:xfrm>
            <a:off x="3923928" y="2132856"/>
            <a:ext cx="158417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14F7BDC-FECC-4B49-8B99-914426F2C9B6}"/>
              </a:ext>
            </a:extLst>
          </p:cNvPr>
          <p:cNvCxnSpPr>
            <a:cxnSpLocks/>
          </p:cNvCxnSpPr>
          <p:nvPr/>
        </p:nvCxnSpPr>
        <p:spPr>
          <a:xfrm>
            <a:off x="2051720" y="2132856"/>
            <a:ext cx="18002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E17E13-A1AF-4901-BDA2-FFCACCD6876A}"/>
              </a:ext>
            </a:extLst>
          </p:cNvPr>
          <p:cNvSpPr txBox="1"/>
          <p:nvPr/>
        </p:nvSpPr>
        <p:spPr>
          <a:xfrm>
            <a:off x="6481470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1295ADF-F79E-4663-9BE2-9588B43A2ECE}"/>
              </a:ext>
            </a:extLst>
          </p:cNvPr>
          <p:cNvSpPr txBox="1"/>
          <p:nvPr/>
        </p:nvSpPr>
        <p:spPr>
          <a:xfrm>
            <a:off x="4537254" y="219557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65A3D5-7AE6-4A7C-A8E4-04DBB335E08A}"/>
              </a:ext>
            </a:extLst>
          </p:cNvPr>
          <p:cNvSpPr txBox="1"/>
          <p:nvPr/>
        </p:nvSpPr>
        <p:spPr>
          <a:xfrm>
            <a:off x="2987824" y="22048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FC526-2F00-44FB-909D-F56FEBBFA3BC}"/>
              </a:ext>
            </a:extLst>
          </p:cNvPr>
          <p:cNvSpPr txBox="1"/>
          <p:nvPr/>
        </p:nvSpPr>
        <p:spPr>
          <a:xfrm>
            <a:off x="755576" y="285293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(1)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/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5554C70-CE42-41E4-AFFE-C5984F33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212976"/>
                <a:ext cx="3584251" cy="8066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C537DF-283D-49CE-A41D-7B7014A6466B}"/>
              </a:ext>
            </a:extLst>
          </p:cNvPr>
          <p:cNvSpPr txBox="1"/>
          <p:nvPr/>
        </p:nvSpPr>
        <p:spPr>
          <a:xfrm>
            <a:off x="755576" y="4149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/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279420E-2D6B-4909-85F6-269B2FFBF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25144"/>
                <a:ext cx="34138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6068D6-FD9F-485C-AF21-4B8183D6A903}"/>
              </a:ext>
            </a:extLst>
          </p:cNvPr>
          <p:cNvSpPr txBox="1"/>
          <p:nvPr/>
        </p:nvSpPr>
        <p:spPr>
          <a:xfrm>
            <a:off x="755576" y="544522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/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E8577A0-514F-47EE-9CD2-DBE5D9AAE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6021288"/>
                <a:ext cx="394204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/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現在の力がそのまま続いたとして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F85173A-1021-42E4-A3DB-5124E191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852936"/>
                <a:ext cx="6098914" cy="369332"/>
              </a:xfrm>
              <a:prstGeom prst="rect">
                <a:avLst/>
              </a:prstGeom>
              <a:blipFill>
                <a:blip r:embed="rId6"/>
                <a:stretch>
                  <a:fillRect l="-900" t="-11475" b="-213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/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(1)</a:t>
                </a:r>
                <a:r>
                  <a:rPr lang="ja-JP" altLang="en-US" dirty="0"/>
                  <a:t>で得た速度がそのまま続いたとして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dirty="0"/>
                  <a:t>だけ時間をすすめる</a:t>
                </a: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4A6B4A7-EC73-4E33-93C8-C869A02B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4149080"/>
                <a:ext cx="6369821" cy="369332"/>
              </a:xfrm>
              <a:prstGeom prst="rect">
                <a:avLst/>
              </a:prstGeom>
              <a:blipFill>
                <a:blip r:embed="rId7"/>
                <a:stretch>
                  <a:fillRect l="-766" t="-13333" r="-96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/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(2)</a:t>
                </a:r>
                <a:r>
                  <a:rPr lang="ja-JP" altLang="en-US" dirty="0"/>
                  <a:t>の力がそのまま続いたとして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kumimoji="1" lang="ja-JP" altLang="en-US" dirty="0"/>
                  <a:t>だけ時間を進める</a:t>
                </a: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CDEBB1-B3D8-4A03-9C76-0D0A50C53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445224"/>
                <a:ext cx="5688545" cy="369332"/>
              </a:xfrm>
              <a:prstGeom prst="rect">
                <a:avLst/>
              </a:prstGeom>
              <a:blipFill>
                <a:blip r:embed="rId8"/>
                <a:stretch>
                  <a:fillRect l="-857" t="-11475" r="-214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2018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7D559DE-25A4-4DBB-9E63-4E2334B4BF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/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0B50095-FED8-4BB2-B6C2-005A9AC1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08720"/>
                <a:ext cx="3812326" cy="806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D3B3890-60D3-4C06-87D7-DC83C6CAD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3413820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/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/2)+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00937C-4AB4-49ED-8ECB-F157C23BF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636912"/>
                <a:ext cx="3942041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中かっこ 5">
            <a:extLst>
              <a:ext uri="{FF2B5EF4-FFF2-40B4-BE49-F238E27FC236}">
                <a16:creationId xmlns:a16="http://schemas.microsoft.com/office/drawing/2014/main" id="{C46A1D83-9111-422F-8CF8-9DFE7AF6AAB8}"/>
              </a:ext>
            </a:extLst>
          </p:cNvPr>
          <p:cNvSpPr/>
          <p:nvPr/>
        </p:nvSpPr>
        <p:spPr>
          <a:xfrm>
            <a:off x="683568" y="1052736"/>
            <a:ext cx="360040" cy="2088232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/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/2)</m:t>
                    </m:r>
                  </m:oMath>
                </a14:m>
                <a:r>
                  <a:rPr kumimoji="1" lang="ja-JP" altLang="en-US" sz="2400" dirty="0"/>
                  <a:t>を消去して整理する</a:t>
                </a:r>
                <a:r>
                  <a:rPr lang="ja-JP" altLang="en-US" sz="2400" dirty="0"/>
                  <a:t>と</a:t>
                </a:r>
                <a:r>
                  <a:rPr lang="en-US" altLang="ja-JP" sz="2400" dirty="0"/>
                  <a:t>Velocity Verlet</a:t>
                </a:r>
                <a:r>
                  <a:rPr lang="ja-JP" altLang="en-US" sz="2400" dirty="0"/>
                  <a:t>公式を得る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D2AD787-4C69-41CE-ABF8-8D4B3F3EC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56992"/>
                <a:ext cx="8160375" cy="461665"/>
              </a:xfrm>
              <a:prstGeom prst="rect">
                <a:avLst/>
              </a:prstGeom>
              <a:blipFill>
                <a:blip r:embed="rId5"/>
                <a:stretch>
                  <a:fillRect l="-224" t="-14667" r="-149" b="-3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/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1E0ACB8-D7A9-4865-9D8E-8EB88B9B3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941168"/>
                <a:ext cx="4059701" cy="8066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/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5CE9E35-D70B-4793-877B-8265C938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05064"/>
                <a:ext cx="3800591" cy="831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88D5AC19-5C4D-42FA-AA66-72D40D763A34}"/>
              </a:ext>
            </a:extLst>
          </p:cNvPr>
          <p:cNvSpPr/>
          <p:nvPr/>
        </p:nvSpPr>
        <p:spPr>
          <a:xfrm>
            <a:off x="899592" y="4149080"/>
            <a:ext cx="360040" cy="15841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215C5D-3CBD-4462-93D8-56DDEEE6B932}"/>
              </a:ext>
            </a:extLst>
          </p:cNvPr>
          <p:cNvSpPr txBox="1"/>
          <p:nvPr/>
        </p:nvSpPr>
        <p:spPr>
          <a:xfrm>
            <a:off x="899592" y="6093296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lang="ja-JP" altLang="en-US" sz="2400" dirty="0"/>
              <a:t>法は、シンプレクティック積分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96433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ACF969-71B9-4C9E-8230-8E050926F6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シンプレクティック積分のまとめ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/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数値積分とは、現在時刻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から、時刻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の点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/>
                  <a:t>得る写像</a:t>
                </a:r>
                <a:r>
                  <a:rPr lang="ja-JP" altLang="en-US" sz="2400" dirty="0"/>
                  <a:t>である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ja-JP" altLang="en-US" sz="2400" dirty="0"/>
                  <a:t>写像を表す変換のヤコビアンが</a:t>
                </a:r>
                <a:r>
                  <a:rPr lang="en-US" altLang="ja-JP" sz="2400" dirty="0"/>
                  <a:t>1</a:t>
                </a:r>
                <a:r>
                  <a:rPr lang="ja-JP" altLang="en-US" sz="2400" dirty="0"/>
                  <a:t>であるとき、位相空間の体積が保存される。このような</a:t>
                </a:r>
                <a:r>
                  <a:rPr kumimoji="1" lang="ja-JP" altLang="en-US" sz="2400" dirty="0"/>
                  <a:t>写像を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シンプレクティック写像</a:t>
                </a:r>
                <a:r>
                  <a:rPr kumimoji="1"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変換</a:t>
                </a:r>
                <a:r>
                  <a:rPr lang="ja-JP" altLang="en-US" sz="2400" dirty="0"/>
                  <a:t>がシンプレクティック写像であるような数値積分法を</a:t>
                </a:r>
                <a:r>
                  <a:rPr lang="ja-JP" altLang="en-US" sz="2400" dirty="0">
                    <a:solidFill>
                      <a:srgbClr val="FF0000"/>
                    </a:solidFill>
                  </a:rPr>
                  <a:t>シンプレクティック積分</a:t>
                </a:r>
                <a:r>
                  <a:rPr lang="ja-JP" altLang="en-US" sz="2400" dirty="0"/>
                  <a:t>と呼ぶ</a:t>
                </a:r>
                <a:endParaRPr lang="en-US" altLang="ja-JP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ja-JP" altLang="en-US" sz="2400" dirty="0"/>
                  <a:t>シンプレクティック積分は、</a:t>
                </a:r>
                <a:r>
                  <a:rPr kumimoji="1" lang="en-US" altLang="ja-JP" sz="2400" dirty="0">
                    <a:solidFill>
                      <a:srgbClr val="FF0000"/>
                    </a:solidFill>
                  </a:rPr>
                  <a:t>Lie-Trotter</a:t>
                </a:r>
                <a:r>
                  <a:rPr kumimoji="1" lang="ja-JP" altLang="en-US" sz="2400" dirty="0">
                    <a:solidFill>
                      <a:srgbClr val="FF0000"/>
                    </a:solidFill>
                  </a:rPr>
                  <a:t>の指数分解公式</a:t>
                </a:r>
                <a:r>
                  <a:rPr kumimoji="1" lang="ja-JP" altLang="en-US" sz="2400" dirty="0"/>
                  <a:t>から構築できる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FAD5243-53D5-45EF-A444-0CD071FCC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1052736"/>
                <a:ext cx="7920880" cy="3416320"/>
              </a:xfrm>
              <a:prstGeom prst="rect">
                <a:avLst/>
              </a:prstGeom>
              <a:blipFill>
                <a:blip r:embed="rId2"/>
                <a:stretch>
                  <a:fillRect l="-1078" t="-1964" r="-154" b="-26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DF6E4C3-3DA7-4A67-9A06-F1D89D5136A9}"/>
              </a:ext>
            </a:extLst>
          </p:cNvPr>
          <p:cNvGrpSpPr/>
          <p:nvPr/>
        </p:nvGrpSpPr>
        <p:grpSpPr>
          <a:xfrm>
            <a:off x="5292080" y="4509120"/>
            <a:ext cx="2213992" cy="1800200"/>
            <a:chOff x="3275856" y="1772816"/>
            <a:chExt cx="2213992" cy="180020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ED0E84A0-8516-4497-BFA3-BA7E3A389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888" y="1772816"/>
              <a:ext cx="0" cy="180020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3124FC7-61A3-469F-8734-DA385708288A}"/>
                </a:ext>
              </a:extLst>
            </p:cNvPr>
            <p:cNvCxnSpPr/>
            <p:nvPr/>
          </p:nvCxnSpPr>
          <p:spPr>
            <a:xfrm>
              <a:off x="3275856" y="3356992"/>
              <a:ext cx="1872208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68E1D36-B8FD-4C53-B168-061DF10F8D03}"/>
                </a:ext>
              </a:extLst>
            </p:cNvPr>
            <p:cNvSpPr/>
            <p:nvPr/>
          </p:nvSpPr>
          <p:spPr>
            <a:xfrm>
              <a:off x="4572000" y="2996952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B4F05A8-B546-41E8-A3E7-6857B134BC95}"/>
                </a:ext>
              </a:extLst>
            </p:cNvPr>
            <p:cNvSpPr/>
            <p:nvPr/>
          </p:nvSpPr>
          <p:spPr>
            <a:xfrm>
              <a:off x="4283968" y="2492896"/>
              <a:ext cx="144016" cy="144016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/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76318A1B-D0D8-4648-A2A7-6E6E6F0EE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024" y="2852936"/>
                  <a:ext cx="70182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609" r="-5217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/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ja-JP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DD1EF2D-6443-4496-95E6-53ED057C1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9992" y="2204864"/>
                  <a:ext cx="70182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609" r="-12174" b="-1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9AAAFA96-F057-4AF3-A9B5-E74CA48A24E1}"/>
                </a:ext>
              </a:extLst>
            </p:cNvPr>
            <p:cNvCxnSpPr>
              <a:stCxn id="9" idx="0"/>
            </p:cNvCxnSpPr>
            <p:nvPr/>
          </p:nvCxnSpPr>
          <p:spPr>
            <a:xfrm flipH="1" flipV="1">
              <a:off x="4427984" y="2636912"/>
              <a:ext cx="216024" cy="3600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/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AE5DEA1-AF6D-42D9-B4F8-86475EFB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5229200"/>
                <a:ext cx="27887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7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7149</TotalTime>
  <Words>5012</Words>
  <Application>Microsoft Office PowerPoint</Application>
  <PresentationFormat>画面に合わせる (4:3)</PresentationFormat>
  <Paragraphs>766</Paragraphs>
  <Slides>85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85</vt:i4>
      </vt:variant>
    </vt:vector>
  </HeadingPairs>
  <TitlesOfParts>
    <vt:vector size="9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977</cp:revision>
  <dcterms:created xsi:type="dcterms:W3CDTF">2019-01-02T05:23:01Z</dcterms:created>
  <dcterms:modified xsi:type="dcterms:W3CDTF">2022-04-29T08:50:30Z</dcterms:modified>
</cp:coreProperties>
</file>