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97"/>
  </p:notesMasterIdLst>
  <p:sldIdLst>
    <p:sldId id="256"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60" r:id="rId23"/>
    <p:sldId id="361" r:id="rId24"/>
    <p:sldId id="359" r:id="rId25"/>
    <p:sldId id="363" r:id="rId26"/>
    <p:sldId id="364" r:id="rId27"/>
    <p:sldId id="365" r:id="rId28"/>
    <p:sldId id="362" r:id="rId29"/>
    <p:sldId id="366" r:id="rId30"/>
    <p:sldId id="367" r:id="rId31"/>
    <p:sldId id="368" r:id="rId32"/>
    <p:sldId id="369" r:id="rId33"/>
    <p:sldId id="370" r:id="rId34"/>
    <p:sldId id="371" r:id="rId35"/>
    <p:sldId id="372" r:id="rId36"/>
    <p:sldId id="373" r:id="rId37"/>
    <p:sldId id="376" r:id="rId38"/>
    <p:sldId id="374" r:id="rId39"/>
    <p:sldId id="377" r:id="rId40"/>
    <p:sldId id="375" r:id="rId41"/>
    <p:sldId id="378" r:id="rId42"/>
    <p:sldId id="379" r:id="rId43"/>
    <p:sldId id="380" r:id="rId44"/>
    <p:sldId id="381" r:id="rId45"/>
    <p:sldId id="382" r:id="rId46"/>
    <p:sldId id="383" r:id="rId47"/>
    <p:sldId id="384" r:id="rId48"/>
    <p:sldId id="385" r:id="rId49"/>
    <p:sldId id="386" r:id="rId50"/>
    <p:sldId id="387" r:id="rId51"/>
    <p:sldId id="388" r:id="rId52"/>
    <p:sldId id="389" r:id="rId53"/>
    <p:sldId id="390" r:id="rId54"/>
    <p:sldId id="391" r:id="rId55"/>
    <p:sldId id="392" r:id="rId56"/>
    <p:sldId id="395" r:id="rId57"/>
    <p:sldId id="393" r:id="rId58"/>
    <p:sldId id="394" r:id="rId59"/>
    <p:sldId id="396" r:id="rId60"/>
    <p:sldId id="397" r:id="rId61"/>
    <p:sldId id="398" r:id="rId62"/>
    <p:sldId id="399" r:id="rId63"/>
    <p:sldId id="400" r:id="rId64"/>
    <p:sldId id="401" r:id="rId65"/>
    <p:sldId id="402" r:id="rId66"/>
    <p:sldId id="403" r:id="rId67"/>
    <p:sldId id="404" r:id="rId68"/>
    <p:sldId id="405" r:id="rId69"/>
    <p:sldId id="406" r:id="rId70"/>
    <p:sldId id="407" r:id="rId71"/>
    <p:sldId id="408" r:id="rId72"/>
    <p:sldId id="409" r:id="rId73"/>
    <p:sldId id="410" r:id="rId74"/>
    <p:sldId id="411" r:id="rId75"/>
    <p:sldId id="412" r:id="rId76"/>
    <p:sldId id="414" r:id="rId77"/>
    <p:sldId id="415" r:id="rId78"/>
    <p:sldId id="416" r:id="rId79"/>
    <p:sldId id="417" r:id="rId80"/>
    <p:sldId id="418" r:id="rId81"/>
    <p:sldId id="419" r:id="rId82"/>
    <p:sldId id="420" r:id="rId83"/>
    <p:sldId id="421" r:id="rId84"/>
    <p:sldId id="422" r:id="rId85"/>
    <p:sldId id="423" r:id="rId86"/>
    <p:sldId id="424" r:id="rId87"/>
    <p:sldId id="425" r:id="rId88"/>
    <p:sldId id="426" r:id="rId89"/>
    <p:sldId id="428" r:id="rId90"/>
    <p:sldId id="427" r:id="rId91"/>
    <p:sldId id="429" r:id="rId92"/>
    <p:sldId id="430" r:id="rId93"/>
    <p:sldId id="431" r:id="rId94"/>
    <p:sldId id="432" r:id="rId95"/>
    <p:sldId id="433" r:id="rId9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0000"/>
    <a:srgbClr val="011893"/>
    <a:srgbClr val="F2F2F2"/>
    <a:srgbClr val="FFCCFF"/>
    <a:srgbClr val="FFFFCC"/>
    <a:srgbClr val="CCFF99"/>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820" autoAdjust="0"/>
  </p:normalViewPr>
  <p:slideViewPr>
    <p:cSldViewPr>
      <p:cViewPr>
        <p:scale>
          <a:sx n="57" d="100"/>
          <a:sy n="57" d="100"/>
        </p:scale>
        <p:origin x="1448"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commentAuthors" Target="commentAuthor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2022/5/7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95</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 Id="rId5" Type="http://schemas.openxmlformats.org/officeDocument/2006/relationships/image" Target="../media/image71.png"/><Relationship Id="rId4" Type="http://schemas.openxmlformats.org/officeDocument/2006/relationships/image" Target="../media/image70.png"/></Relationships>
</file>

<file path=ppt/slides/_rels/slide23.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1.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1.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2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2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1.xml"/><Relationship Id="rId4" Type="http://schemas.openxmlformats.org/officeDocument/2006/relationships/image" Target="../media/image92.png"/></Relationships>
</file>

<file path=ppt/slides/_rels/slide2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35.pd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1.xml"/><Relationship Id="rId4" Type="http://schemas.openxmlformats.org/officeDocument/2006/relationships/image" Target="../media/image99.png"/></Relationships>
</file>

<file path=ppt/slides/_rels/slide3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1.xml"/><Relationship Id="rId5" Type="http://schemas.openxmlformats.org/officeDocument/2006/relationships/image" Target="../media/image103.png"/><Relationship Id="rId4" Type="http://schemas.openxmlformats.org/officeDocument/2006/relationships/image" Target="../media/image102.png"/></Relationships>
</file>

<file path=ppt/slides/_rels/slide3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1.xml"/><Relationship Id="rId5" Type="http://schemas.openxmlformats.org/officeDocument/2006/relationships/image" Target="../media/image107.png"/><Relationship Id="rId4" Type="http://schemas.openxmlformats.org/officeDocument/2006/relationships/image" Target="../media/image106.png"/></Relationships>
</file>

<file path=ppt/slides/_rels/slide3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1.xml"/><Relationship Id="rId5" Type="http://schemas.openxmlformats.org/officeDocument/2006/relationships/image" Target="../media/image111.png"/><Relationship Id="rId4" Type="http://schemas.openxmlformats.org/officeDocument/2006/relationships/image" Target="../media/image110.png"/></Relationships>
</file>

<file path=ppt/slides/_rels/slide3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xml"/><Relationship Id="rId4" Type="http://schemas.openxmlformats.org/officeDocument/2006/relationships/image" Target="../media/image1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0.png"/><Relationship Id="rId1" Type="http://schemas.openxmlformats.org/officeDocument/2006/relationships/slideLayout" Target="../slideLayouts/slideLayout1.xml"/><Relationship Id="rId4" Type="http://schemas.openxmlformats.org/officeDocument/2006/relationships/image" Target="../media/image117.png"/></Relationships>
</file>

<file path=ppt/slides/_rels/slide39.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19.png"/><Relationship Id="rId7" Type="http://schemas.openxmlformats.org/officeDocument/2006/relationships/image" Target="../media/image123.png"/><Relationship Id="rId2" Type="http://schemas.openxmlformats.org/officeDocument/2006/relationships/image" Target="../media/image118.png"/><Relationship Id="rId1" Type="http://schemas.openxmlformats.org/officeDocument/2006/relationships/slideLayout" Target="../slideLayouts/slideLayout1.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1.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41.xml.rels><?xml version="1.0" encoding="UTF-8" standalone="yes"?>
<Relationships xmlns="http://schemas.openxmlformats.org/package/2006/relationships"><Relationship Id="rId8" Type="http://schemas.openxmlformats.org/officeDocument/2006/relationships/image" Target="../media/image136.png"/><Relationship Id="rId3" Type="http://schemas.openxmlformats.org/officeDocument/2006/relationships/image" Target="../media/image131.png"/><Relationship Id="rId7" Type="http://schemas.openxmlformats.org/officeDocument/2006/relationships/image" Target="../media/image135.png"/><Relationship Id="rId2" Type="http://schemas.openxmlformats.org/officeDocument/2006/relationships/image" Target="../media/image130.png"/><Relationship Id="rId1" Type="http://schemas.openxmlformats.org/officeDocument/2006/relationships/slideLayout" Target="../slideLayouts/slideLayout1.xml"/><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132.png"/><Relationship Id="rId9" Type="http://schemas.openxmlformats.org/officeDocument/2006/relationships/image" Target="../media/image137.png"/></Relationships>
</file>

<file path=ppt/slides/_rels/slide42.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1.xml"/><Relationship Id="rId4" Type="http://schemas.openxmlformats.org/officeDocument/2006/relationships/image" Target="../media/image140.png"/></Relationships>
</file>

<file path=ppt/slides/_rels/slide43.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1.xml"/><Relationship Id="rId4" Type="http://schemas.openxmlformats.org/officeDocument/2006/relationships/image" Target="../media/image143.png"/></Relationships>
</file>

<file path=ppt/slides/_rels/slide44.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1.xml"/><Relationship Id="rId4" Type="http://schemas.openxmlformats.org/officeDocument/2006/relationships/image" Target="../media/image14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1.xml"/><Relationship Id="rId5" Type="http://schemas.openxmlformats.org/officeDocument/2006/relationships/image" Target="../media/image152.png"/><Relationship Id="rId4" Type="http://schemas.openxmlformats.org/officeDocument/2006/relationships/image" Target="../media/image151.png"/></Relationships>
</file>

<file path=ppt/slides/_rels/slide4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1.xml"/><Relationship Id="rId6" Type="http://schemas.openxmlformats.org/officeDocument/2006/relationships/image" Target="../media/image153.png"/><Relationship Id="rId5" Type="http://schemas.openxmlformats.org/officeDocument/2006/relationships/image" Target="../media/image152.png"/><Relationship Id="rId4" Type="http://schemas.openxmlformats.org/officeDocument/2006/relationships/image" Target="../media/image151.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1.xml"/><Relationship Id="rId4" Type="http://schemas.openxmlformats.org/officeDocument/2006/relationships/image" Target="../media/image157.png"/></Relationships>
</file>

<file path=ppt/slides/_rels/slide52.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slideLayout" Target="../slideLayouts/slideLayout1.xml"/><Relationship Id="rId4" Type="http://schemas.openxmlformats.org/officeDocument/2006/relationships/image" Target="../media/image160.png"/></Relationships>
</file>

<file path=ppt/slides/_rels/slide53.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1.xml"/><Relationship Id="rId6" Type="http://schemas.openxmlformats.org/officeDocument/2006/relationships/image" Target="../media/image165.png"/><Relationship Id="rId5" Type="http://schemas.openxmlformats.org/officeDocument/2006/relationships/image" Target="../media/image164.png"/><Relationship Id="rId4" Type="http://schemas.openxmlformats.org/officeDocument/2006/relationships/image" Target="../media/image163.png"/></Relationships>
</file>

<file path=ppt/slides/_rels/slide54.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68.png"/><Relationship Id="rId1" Type="http://schemas.openxmlformats.org/officeDocument/2006/relationships/slideLayout" Target="../slideLayouts/slideLayout1.xml"/><Relationship Id="rId4" Type="http://schemas.openxmlformats.org/officeDocument/2006/relationships/image" Target="../media/image170.png"/></Relationships>
</file>

<file path=ppt/slides/_rels/slide56.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image" Target="../media/image173.png"/><Relationship Id="rId1" Type="http://schemas.openxmlformats.org/officeDocument/2006/relationships/slideLayout" Target="../slideLayouts/slideLayout1.xml"/><Relationship Id="rId5" Type="http://schemas.openxmlformats.org/officeDocument/2006/relationships/image" Target="../media/image176.png"/><Relationship Id="rId4" Type="http://schemas.openxmlformats.org/officeDocument/2006/relationships/image" Target="../media/image175.png"/></Relationships>
</file>

<file path=ppt/slides/_rels/slide59.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slideLayout" Target="../slideLayouts/slideLayout1.xml"/><Relationship Id="rId6" Type="http://schemas.openxmlformats.org/officeDocument/2006/relationships/image" Target="../media/image181.png"/><Relationship Id="rId5" Type="http://schemas.openxmlformats.org/officeDocument/2006/relationships/image" Target="../media/image180.png"/><Relationship Id="rId4" Type="http://schemas.openxmlformats.org/officeDocument/2006/relationships/image" Target="../media/image17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188.png"/><Relationship Id="rId3" Type="http://schemas.openxmlformats.org/officeDocument/2006/relationships/image" Target="../media/image183.png"/><Relationship Id="rId7" Type="http://schemas.openxmlformats.org/officeDocument/2006/relationships/image" Target="../media/image187.png"/><Relationship Id="rId2" Type="http://schemas.openxmlformats.org/officeDocument/2006/relationships/image" Target="../media/image182.png"/><Relationship Id="rId1" Type="http://schemas.openxmlformats.org/officeDocument/2006/relationships/slideLayout" Target="../slideLayouts/slideLayout1.xml"/><Relationship Id="rId6" Type="http://schemas.openxmlformats.org/officeDocument/2006/relationships/image" Target="../media/image186.png"/><Relationship Id="rId5" Type="http://schemas.openxmlformats.org/officeDocument/2006/relationships/image" Target="../media/image185.png"/><Relationship Id="rId10" Type="http://schemas.openxmlformats.org/officeDocument/2006/relationships/image" Target="../media/image190.png"/><Relationship Id="rId4" Type="http://schemas.openxmlformats.org/officeDocument/2006/relationships/image" Target="../media/image184.png"/><Relationship Id="rId9" Type="http://schemas.openxmlformats.org/officeDocument/2006/relationships/image" Target="../media/image189.png"/></Relationships>
</file>

<file path=ppt/slides/_rels/slide61.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91.png"/><Relationship Id="rId1" Type="http://schemas.openxmlformats.org/officeDocument/2006/relationships/slideLayout" Target="../slideLayouts/slideLayout1.xml"/><Relationship Id="rId4" Type="http://schemas.openxmlformats.org/officeDocument/2006/relationships/image" Target="../media/image193.png"/></Relationships>
</file>

<file path=ppt/slides/_rels/slide62.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image" Target="../media/image194.png"/><Relationship Id="rId1" Type="http://schemas.openxmlformats.org/officeDocument/2006/relationships/slideLayout" Target="../slideLayouts/slideLayout1.xml"/><Relationship Id="rId4" Type="http://schemas.openxmlformats.org/officeDocument/2006/relationships/image" Target="../media/image19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98.png"/><Relationship Id="rId2" Type="http://schemas.openxmlformats.org/officeDocument/2006/relationships/image" Target="../media/image197.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00.png"/><Relationship Id="rId7" Type="http://schemas.openxmlformats.org/officeDocument/2006/relationships/image" Target="../media/image204.png"/><Relationship Id="rId2" Type="http://schemas.openxmlformats.org/officeDocument/2006/relationships/image" Target="../media/image199.png"/><Relationship Id="rId1" Type="http://schemas.openxmlformats.org/officeDocument/2006/relationships/slideLayout" Target="../slideLayouts/slideLayout1.xml"/><Relationship Id="rId6" Type="http://schemas.openxmlformats.org/officeDocument/2006/relationships/image" Target="../media/image203.png"/><Relationship Id="rId5" Type="http://schemas.openxmlformats.org/officeDocument/2006/relationships/image" Target="../media/image202.png"/><Relationship Id="rId4" Type="http://schemas.openxmlformats.org/officeDocument/2006/relationships/image" Target="../media/image201.png"/></Relationships>
</file>

<file path=ppt/slides/_rels/slide66.xml.rels><?xml version="1.0" encoding="UTF-8" standalone="yes"?>
<Relationships xmlns="http://schemas.openxmlformats.org/package/2006/relationships"><Relationship Id="rId3" Type="http://schemas.openxmlformats.org/officeDocument/2006/relationships/image" Target="../media/image205.png"/><Relationship Id="rId2" Type="http://schemas.openxmlformats.org/officeDocument/2006/relationships/image" Target="../media/image199.png"/><Relationship Id="rId1" Type="http://schemas.openxmlformats.org/officeDocument/2006/relationships/slideLayout" Target="../slideLayouts/slideLayout1.xml"/><Relationship Id="rId5" Type="http://schemas.openxmlformats.org/officeDocument/2006/relationships/image" Target="../media/image207.png"/><Relationship Id="rId4" Type="http://schemas.openxmlformats.org/officeDocument/2006/relationships/image" Target="../media/image206.png"/></Relationships>
</file>

<file path=ppt/slides/_rels/slide67.xml.rels><?xml version="1.0" encoding="UTF-8" standalone="yes"?>
<Relationships xmlns="http://schemas.openxmlformats.org/package/2006/relationships"><Relationship Id="rId3" Type="http://schemas.openxmlformats.org/officeDocument/2006/relationships/image" Target="../media/image209.png"/><Relationship Id="rId2" Type="http://schemas.openxmlformats.org/officeDocument/2006/relationships/image" Target="../media/image208.png"/><Relationship Id="rId1" Type="http://schemas.openxmlformats.org/officeDocument/2006/relationships/slideLayout" Target="../slideLayouts/slideLayout1.xml"/><Relationship Id="rId5" Type="http://schemas.openxmlformats.org/officeDocument/2006/relationships/image" Target="../media/image211.png"/><Relationship Id="rId4" Type="http://schemas.openxmlformats.org/officeDocument/2006/relationships/image" Target="../media/image210.png"/></Relationships>
</file>

<file path=ppt/slides/_rels/slide68.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image" Target="../media/image212.png"/><Relationship Id="rId1" Type="http://schemas.openxmlformats.org/officeDocument/2006/relationships/slideLayout" Target="../slideLayouts/slideLayout1.xml"/><Relationship Id="rId5" Type="http://schemas.openxmlformats.org/officeDocument/2006/relationships/image" Target="../media/image215.png"/><Relationship Id="rId4" Type="http://schemas.openxmlformats.org/officeDocument/2006/relationships/image" Target="../media/image214.png"/></Relationships>
</file>

<file path=ppt/slides/_rels/slide69.xml.rels><?xml version="1.0" encoding="UTF-8" standalone="yes"?>
<Relationships xmlns="http://schemas.openxmlformats.org/package/2006/relationships"><Relationship Id="rId8" Type="http://schemas.openxmlformats.org/officeDocument/2006/relationships/image" Target="../media/image222.png"/><Relationship Id="rId3" Type="http://schemas.openxmlformats.org/officeDocument/2006/relationships/image" Target="../media/image217.png"/><Relationship Id="rId7" Type="http://schemas.openxmlformats.org/officeDocument/2006/relationships/image" Target="../media/image221.png"/><Relationship Id="rId2" Type="http://schemas.openxmlformats.org/officeDocument/2006/relationships/image" Target="../media/image216.png"/><Relationship Id="rId1" Type="http://schemas.openxmlformats.org/officeDocument/2006/relationships/slideLayout" Target="../slideLayouts/slideLayout1.xml"/><Relationship Id="rId6" Type="http://schemas.openxmlformats.org/officeDocument/2006/relationships/image" Target="../media/image220.png"/><Relationship Id="rId5" Type="http://schemas.openxmlformats.org/officeDocument/2006/relationships/image" Target="../media/image219.png"/><Relationship Id="rId4" Type="http://schemas.openxmlformats.org/officeDocument/2006/relationships/image" Target="../media/image21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8" Type="http://schemas.openxmlformats.org/officeDocument/2006/relationships/image" Target="../media/image229.png"/><Relationship Id="rId3" Type="http://schemas.openxmlformats.org/officeDocument/2006/relationships/image" Target="../media/image224.png"/><Relationship Id="rId7" Type="http://schemas.openxmlformats.org/officeDocument/2006/relationships/image" Target="../media/image228.png"/><Relationship Id="rId2" Type="http://schemas.openxmlformats.org/officeDocument/2006/relationships/image" Target="../media/image223.png"/><Relationship Id="rId1" Type="http://schemas.openxmlformats.org/officeDocument/2006/relationships/slideLayout" Target="../slideLayouts/slideLayout1.xml"/><Relationship Id="rId6" Type="http://schemas.openxmlformats.org/officeDocument/2006/relationships/image" Target="../media/image227.png"/><Relationship Id="rId5" Type="http://schemas.openxmlformats.org/officeDocument/2006/relationships/image" Target="../media/image226.png"/><Relationship Id="rId4" Type="http://schemas.openxmlformats.org/officeDocument/2006/relationships/image" Target="../media/image225.png"/></Relationships>
</file>

<file path=ppt/slides/_rels/slide71.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image" Target="../media/image230.png"/><Relationship Id="rId1" Type="http://schemas.openxmlformats.org/officeDocument/2006/relationships/slideLayout" Target="../slideLayouts/slideLayout1.xml"/><Relationship Id="rId6" Type="http://schemas.openxmlformats.org/officeDocument/2006/relationships/image" Target="../media/image234.png"/><Relationship Id="rId5" Type="http://schemas.openxmlformats.org/officeDocument/2006/relationships/image" Target="../media/image233.png"/><Relationship Id="rId4" Type="http://schemas.openxmlformats.org/officeDocument/2006/relationships/image" Target="../media/image232.png"/></Relationships>
</file>

<file path=ppt/slides/_rels/slide72.xml.rels><?xml version="1.0" encoding="UTF-8" standalone="yes"?>
<Relationships xmlns="http://schemas.openxmlformats.org/package/2006/relationships"><Relationship Id="rId3" Type="http://schemas.openxmlformats.org/officeDocument/2006/relationships/image" Target="../media/image236.png"/><Relationship Id="rId2" Type="http://schemas.openxmlformats.org/officeDocument/2006/relationships/image" Target="../media/image235.png"/><Relationship Id="rId1" Type="http://schemas.openxmlformats.org/officeDocument/2006/relationships/slideLayout" Target="../slideLayouts/slideLayout1.xml"/><Relationship Id="rId6" Type="http://schemas.openxmlformats.org/officeDocument/2006/relationships/image" Target="../media/image239.png"/><Relationship Id="rId5" Type="http://schemas.openxmlformats.org/officeDocument/2006/relationships/image" Target="../media/image238.png"/><Relationship Id="rId4" Type="http://schemas.openxmlformats.org/officeDocument/2006/relationships/image" Target="../media/image237.png"/></Relationships>
</file>

<file path=ppt/slides/_rels/slide73.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image" Target="../media/image240.png"/><Relationship Id="rId1" Type="http://schemas.openxmlformats.org/officeDocument/2006/relationships/slideLayout" Target="../slideLayouts/slideLayout1.xml"/><Relationship Id="rId5" Type="http://schemas.openxmlformats.org/officeDocument/2006/relationships/image" Target="../media/image243.png"/><Relationship Id="rId4" Type="http://schemas.openxmlformats.org/officeDocument/2006/relationships/image" Target="../media/image24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245.png"/><Relationship Id="rId2" Type="http://schemas.openxmlformats.org/officeDocument/2006/relationships/image" Target="../media/image244.png"/><Relationship Id="rId1" Type="http://schemas.openxmlformats.org/officeDocument/2006/relationships/slideLayout" Target="../slideLayouts/slideLayout1.xml"/><Relationship Id="rId5" Type="http://schemas.openxmlformats.org/officeDocument/2006/relationships/image" Target="../media/image247.png"/><Relationship Id="rId4" Type="http://schemas.openxmlformats.org/officeDocument/2006/relationships/image" Target="../media/image246.png"/></Relationships>
</file>

<file path=ppt/slides/_rels/slide76.xml.rels><?xml version="1.0" encoding="UTF-8" standalone="yes"?>
<Relationships xmlns="http://schemas.openxmlformats.org/package/2006/relationships"><Relationship Id="rId3" Type="http://schemas.openxmlformats.org/officeDocument/2006/relationships/image" Target="../media/image249.png"/><Relationship Id="rId7" Type="http://schemas.openxmlformats.org/officeDocument/2006/relationships/image" Target="../media/image253.png"/><Relationship Id="rId2" Type="http://schemas.openxmlformats.org/officeDocument/2006/relationships/image" Target="../media/image248.png"/><Relationship Id="rId1" Type="http://schemas.openxmlformats.org/officeDocument/2006/relationships/slideLayout" Target="../slideLayouts/slideLayout1.xml"/><Relationship Id="rId6" Type="http://schemas.openxmlformats.org/officeDocument/2006/relationships/image" Target="../media/image252.png"/><Relationship Id="rId5" Type="http://schemas.openxmlformats.org/officeDocument/2006/relationships/image" Target="../media/image251.png"/><Relationship Id="rId4" Type="http://schemas.openxmlformats.org/officeDocument/2006/relationships/image" Target="../media/image250.png"/></Relationships>
</file>

<file path=ppt/slides/_rels/slide77.xml.rels><?xml version="1.0" encoding="UTF-8" standalone="yes"?>
<Relationships xmlns="http://schemas.openxmlformats.org/package/2006/relationships"><Relationship Id="rId3" Type="http://schemas.openxmlformats.org/officeDocument/2006/relationships/image" Target="../media/image255.png"/><Relationship Id="rId2" Type="http://schemas.openxmlformats.org/officeDocument/2006/relationships/image" Target="../media/image254.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257.png"/><Relationship Id="rId2" Type="http://schemas.openxmlformats.org/officeDocument/2006/relationships/image" Target="../media/image256.png"/><Relationship Id="rId1" Type="http://schemas.openxmlformats.org/officeDocument/2006/relationships/slideLayout" Target="../slideLayouts/slideLayout1.xml"/><Relationship Id="rId5" Type="http://schemas.openxmlformats.org/officeDocument/2006/relationships/image" Target="../media/image259.png"/><Relationship Id="rId4" Type="http://schemas.openxmlformats.org/officeDocument/2006/relationships/image" Target="../media/image258.png"/></Relationships>
</file>

<file path=ppt/slides/_rels/slide79.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8" Type="http://schemas.openxmlformats.org/officeDocument/2006/relationships/image" Target="../media/image267.png"/><Relationship Id="rId3" Type="http://schemas.openxmlformats.org/officeDocument/2006/relationships/image" Target="../media/image262.png"/><Relationship Id="rId7" Type="http://schemas.openxmlformats.org/officeDocument/2006/relationships/image" Target="../media/image266.png"/><Relationship Id="rId2" Type="http://schemas.openxmlformats.org/officeDocument/2006/relationships/image" Target="../media/image261.png"/><Relationship Id="rId1" Type="http://schemas.openxmlformats.org/officeDocument/2006/relationships/slideLayout" Target="../slideLayouts/slideLayout1.xml"/><Relationship Id="rId6" Type="http://schemas.openxmlformats.org/officeDocument/2006/relationships/image" Target="../media/image265.png"/><Relationship Id="rId5" Type="http://schemas.openxmlformats.org/officeDocument/2006/relationships/image" Target="../media/image264.png"/><Relationship Id="rId4" Type="http://schemas.openxmlformats.org/officeDocument/2006/relationships/image" Target="../media/image263.png"/><Relationship Id="rId9" Type="http://schemas.openxmlformats.org/officeDocument/2006/relationships/image" Target="../media/image268.png"/></Relationships>
</file>

<file path=ppt/slides/_rels/slide81.xml.rels><?xml version="1.0" encoding="UTF-8" standalone="yes"?>
<Relationships xmlns="http://schemas.openxmlformats.org/package/2006/relationships"><Relationship Id="rId3" Type="http://schemas.openxmlformats.org/officeDocument/2006/relationships/image" Target="../media/image270.png"/><Relationship Id="rId7" Type="http://schemas.openxmlformats.org/officeDocument/2006/relationships/image" Target="../media/image274.png"/><Relationship Id="rId2" Type="http://schemas.openxmlformats.org/officeDocument/2006/relationships/image" Target="../media/image269.png"/><Relationship Id="rId1" Type="http://schemas.openxmlformats.org/officeDocument/2006/relationships/slideLayout" Target="../slideLayouts/slideLayout1.xml"/><Relationship Id="rId6" Type="http://schemas.openxmlformats.org/officeDocument/2006/relationships/image" Target="../media/image273.png"/><Relationship Id="rId5" Type="http://schemas.openxmlformats.org/officeDocument/2006/relationships/image" Target="../media/image272.png"/><Relationship Id="rId4" Type="http://schemas.openxmlformats.org/officeDocument/2006/relationships/image" Target="../media/image271.png"/></Relationships>
</file>

<file path=ppt/slides/_rels/slide82.xml.rels><?xml version="1.0" encoding="UTF-8" standalone="yes"?>
<Relationships xmlns="http://schemas.openxmlformats.org/package/2006/relationships"><Relationship Id="rId3" Type="http://schemas.openxmlformats.org/officeDocument/2006/relationships/image" Target="../media/image276.png"/><Relationship Id="rId2" Type="http://schemas.openxmlformats.org/officeDocument/2006/relationships/image" Target="../media/image275.png"/><Relationship Id="rId1" Type="http://schemas.openxmlformats.org/officeDocument/2006/relationships/slideLayout" Target="../slideLayouts/slideLayout1.xml"/><Relationship Id="rId5" Type="http://schemas.openxmlformats.org/officeDocument/2006/relationships/image" Target="../media/image278.png"/><Relationship Id="rId4" Type="http://schemas.openxmlformats.org/officeDocument/2006/relationships/image" Target="../media/image277.png"/></Relationships>
</file>

<file path=ppt/slides/_rels/slide83.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9.png"/><Relationship Id="rId1" Type="http://schemas.openxmlformats.org/officeDocument/2006/relationships/slideLayout" Target="../slideLayouts/slideLayout1.xml"/><Relationship Id="rId6" Type="http://schemas.openxmlformats.org/officeDocument/2006/relationships/image" Target="../media/image283.png"/><Relationship Id="rId5" Type="http://schemas.openxmlformats.org/officeDocument/2006/relationships/image" Target="../media/image282.png"/><Relationship Id="rId4" Type="http://schemas.openxmlformats.org/officeDocument/2006/relationships/image" Target="../media/image281.png"/></Relationships>
</file>

<file path=ppt/slides/_rels/slide84.xml.rels><?xml version="1.0" encoding="UTF-8" standalone="yes"?>
<Relationships xmlns="http://schemas.openxmlformats.org/package/2006/relationships"><Relationship Id="rId3" Type="http://schemas.openxmlformats.org/officeDocument/2006/relationships/image" Target="../media/image285.png"/><Relationship Id="rId2" Type="http://schemas.openxmlformats.org/officeDocument/2006/relationships/image" Target="../media/image284.png"/><Relationship Id="rId1" Type="http://schemas.openxmlformats.org/officeDocument/2006/relationships/slideLayout" Target="../slideLayouts/slideLayout1.xml"/><Relationship Id="rId6" Type="http://schemas.openxmlformats.org/officeDocument/2006/relationships/image" Target="../media/image288.png"/><Relationship Id="rId5" Type="http://schemas.openxmlformats.org/officeDocument/2006/relationships/image" Target="../media/image287.png"/><Relationship Id="rId4" Type="http://schemas.openxmlformats.org/officeDocument/2006/relationships/image" Target="../media/image286.png"/></Relationships>
</file>

<file path=ppt/slides/_rels/slide85.xml.rels><?xml version="1.0" encoding="UTF-8" standalone="yes"?>
<Relationships xmlns="http://schemas.openxmlformats.org/package/2006/relationships"><Relationship Id="rId3" Type="http://schemas.openxmlformats.org/officeDocument/2006/relationships/image" Target="../media/image290.png"/><Relationship Id="rId7" Type="http://schemas.openxmlformats.org/officeDocument/2006/relationships/image" Target="../media/image294.png"/><Relationship Id="rId2" Type="http://schemas.openxmlformats.org/officeDocument/2006/relationships/image" Target="../media/image289.png"/><Relationship Id="rId1" Type="http://schemas.openxmlformats.org/officeDocument/2006/relationships/slideLayout" Target="../slideLayouts/slideLayout1.xml"/><Relationship Id="rId6" Type="http://schemas.openxmlformats.org/officeDocument/2006/relationships/image" Target="../media/image293.png"/><Relationship Id="rId5" Type="http://schemas.openxmlformats.org/officeDocument/2006/relationships/image" Target="../media/image292.png"/><Relationship Id="rId4" Type="http://schemas.openxmlformats.org/officeDocument/2006/relationships/image" Target="../media/image291.png"/></Relationships>
</file>

<file path=ppt/slides/_rels/slide86.xml.rels><?xml version="1.0" encoding="UTF-8" standalone="yes"?>
<Relationships xmlns="http://schemas.openxmlformats.org/package/2006/relationships"><Relationship Id="rId3" Type="http://schemas.openxmlformats.org/officeDocument/2006/relationships/image" Target="../media/image296.png"/><Relationship Id="rId7" Type="http://schemas.openxmlformats.org/officeDocument/2006/relationships/image" Target="../media/image300.png"/><Relationship Id="rId2" Type="http://schemas.openxmlformats.org/officeDocument/2006/relationships/image" Target="../media/image295.png"/><Relationship Id="rId1" Type="http://schemas.openxmlformats.org/officeDocument/2006/relationships/slideLayout" Target="../slideLayouts/slideLayout1.xml"/><Relationship Id="rId6" Type="http://schemas.openxmlformats.org/officeDocument/2006/relationships/image" Target="../media/image299.png"/><Relationship Id="rId5" Type="http://schemas.openxmlformats.org/officeDocument/2006/relationships/image" Target="../media/image298.png"/><Relationship Id="rId4" Type="http://schemas.openxmlformats.org/officeDocument/2006/relationships/image" Target="../media/image297.png"/></Relationships>
</file>

<file path=ppt/slides/_rels/slide87.xml.rels><?xml version="1.0" encoding="UTF-8" standalone="yes"?>
<Relationships xmlns="http://schemas.openxmlformats.org/package/2006/relationships"><Relationship Id="rId3" Type="http://schemas.openxmlformats.org/officeDocument/2006/relationships/image" Target="../media/image302.png"/><Relationship Id="rId2" Type="http://schemas.openxmlformats.org/officeDocument/2006/relationships/image" Target="../media/image301.png"/><Relationship Id="rId1" Type="http://schemas.openxmlformats.org/officeDocument/2006/relationships/slideLayout" Target="../slideLayouts/slideLayout1.xml"/><Relationship Id="rId6" Type="http://schemas.openxmlformats.org/officeDocument/2006/relationships/image" Target="../media/image305.png"/><Relationship Id="rId5" Type="http://schemas.openxmlformats.org/officeDocument/2006/relationships/image" Target="../media/image304.png"/><Relationship Id="rId4" Type="http://schemas.openxmlformats.org/officeDocument/2006/relationships/image" Target="../media/image303.png"/></Relationships>
</file>

<file path=ppt/slides/_rels/slide88.xml.rels><?xml version="1.0" encoding="UTF-8" standalone="yes"?>
<Relationships xmlns="http://schemas.openxmlformats.org/package/2006/relationships"><Relationship Id="rId3" Type="http://schemas.openxmlformats.org/officeDocument/2006/relationships/image" Target="../media/image307.png"/><Relationship Id="rId2" Type="http://schemas.openxmlformats.org/officeDocument/2006/relationships/image" Target="../media/image306.png"/><Relationship Id="rId1" Type="http://schemas.openxmlformats.org/officeDocument/2006/relationships/slideLayout" Target="../slideLayouts/slideLayout1.xml"/><Relationship Id="rId6" Type="http://schemas.openxmlformats.org/officeDocument/2006/relationships/image" Target="../media/image310.png"/><Relationship Id="rId5" Type="http://schemas.openxmlformats.org/officeDocument/2006/relationships/image" Target="../media/image309.png"/><Relationship Id="rId4" Type="http://schemas.openxmlformats.org/officeDocument/2006/relationships/image" Target="../media/image308.png"/></Relationships>
</file>

<file path=ppt/slides/_rels/slide89.xml.rels><?xml version="1.0" encoding="UTF-8" standalone="yes"?>
<Relationships xmlns="http://schemas.openxmlformats.org/package/2006/relationships"><Relationship Id="rId8" Type="http://schemas.openxmlformats.org/officeDocument/2006/relationships/image" Target="../media/image317.png"/><Relationship Id="rId3" Type="http://schemas.openxmlformats.org/officeDocument/2006/relationships/image" Target="../media/image312.png"/><Relationship Id="rId7" Type="http://schemas.openxmlformats.org/officeDocument/2006/relationships/image" Target="../media/image316.png"/><Relationship Id="rId2" Type="http://schemas.openxmlformats.org/officeDocument/2006/relationships/image" Target="../media/image311.png"/><Relationship Id="rId1" Type="http://schemas.openxmlformats.org/officeDocument/2006/relationships/slideLayout" Target="../slideLayouts/slideLayout1.xml"/><Relationship Id="rId6" Type="http://schemas.openxmlformats.org/officeDocument/2006/relationships/image" Target="../media/image315.png"/><Relationship Id="rId5" Type="http://schemas.openxmlformats.org/officeDocument/2006/relationships/image" Target="../media/image314.png"/><Relationship Id="rId4" Type="http://schemas.openxmlformats.org/officeDocument/2006/relationships/image" Target="../media/image3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319.png"/><Relationship Id="rId2" Type="http://schemas.openxmlformats.org/officeDocument/2006/relationships/image" Target="../media/image318.png"/><Relationship Id="rId1" Type="http://schemas.openxmlformats.org/officeDocument/2006/relationships/slideLayout" Target="../slideLayouts/slideLayout1.xml"/><Relationship Id="rId4" Type="http://schemas.openxmlformats.org/officeDocument/2006/relationships/image" Target="../media/image320.png"/></Relationships>
</file>

<file path=ppt/slides/_rels/slide92.xml.rels><?xml version="1.0" encoding="UTF-8" standalone="yes"?>
<Relationships xmlns="http://schemas.openxmlformats.org/package/2006/relationships"><Relationship Id="rId3" Type="http://schemas.openxmlformats.org/officeDocument/2006/relationships/image" Target="../media/image321.png"/><Relationship Id="rId2" Type="http://schemas.openxmlformats.org/officeDocument/2006/relationships/hyperlink" Target="bindroplet.mpg" TargetMode="External"/><Relationship Id="rId1" Type="http://schemas.openxmlformats.org/officeDocument/2006/relationships/slideLayout" Target="../slideLayouts/slideLayout1.xml"/><Relationship Id="rId5" Type="http://schemas.openxmlformats.org/officeDocument/2006/relationships/image" Target="../media/image322.png"/><Relationship Id="rId4" Type="http://schemas.openxmlformats.org/officeDocument/2006/relationships/image" Target="../media/image70.pdf"/></Relationships>
</file>

<file path=ppt/slides/_rels/slide93.xml.rels><?xml version="1.0" encoding="UTF-8" standalone="yes"?>
<Relationships xmlns="http://schemas.openxmlformats.org/package/2006/relationships"><Relationship Id="rId3" Type="http://schemas.openxmlformats.org/officeDocument/2006/relationships/image" Target="../media/image324.png"/><Relationship Id="rId2" Type="http://schemas.openxmlformats.org/officeDocument/2006/relationships/image" Target="../media/image323.png"/><Relationship Id="rId1" Type="http://schemas.openxmlformats.org/officeDocument/2006/relationships/slideLayout" Target="../slideLayouts/slideLayout1.xml"/><Relationship Id="rId5" Type="http://schemas.openxmlformats.org/officeDocument/2006/relationships/image" Target="../media/image326.png"/><Relationship Id="rId4" Type="http://schemas.openxmlformats.org/officeDocument/2006/relationships/image" Target="../media/image325.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dirty="0">
                <a:solidFill>
                  <a:srgbClr val="011893"/>
                </a:solidFill>
              </a:rPr>
              <a:t>分子動力学法</a:t>
            </a:r>
            <a:r>
              <a:rPr lang="en-US" altLang="ja-JP" sz="3200" dirty="0">
                <a:solidFill>
                  <a:srgbClr val="011893"/>
                </a:solidFill>
              </a:rPr>
              <a:t>(2) </a:t>
            </a:r>
            <a:r>
              <a:rPr lang="ja-JP" altLang="en-US" sz="3200" dirty="0">
                <a:solidFill>
                  <a:srgbClr val="011893"/>
                </a:solidFill>
              </a:rPr>
              <a:t>温度制御と圧力制御</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48636E-12E9-312C-6A00-986681CD5436}"/>
              </a:ext>
            </a:extLst>
          </p:cNvPr>
          <p:cNvSpPr>
            <a:spLocks noGrp="1"/>
          </p:cNvSpPr>
          <p:nvPr>
            <p:ph type="body" sz="quarter" idx="10"/>
          </p:nvPr>
        </p:nvSpPr>
        <p:spPr/>
        <p:txBody>
          <a:bodyPr/>
          <a:lstStyle/>
          <a:p>
            <a:r>
              <a:rPr lang="ja-JP" altLang="en-US"/>
              <a:t>熱力学量</a:t>
            </a:r>
            <a:endParaRPr kumimoji="1" lang="ja-JP" altLang="en-US"/>
          </a:p>
        </p:txBody>
      </p:sp>
      <p:sp>
        <p:nvSpPr>
          <p:cNvPr id="4" name="テキスト ボックス 3">
            <a:extLst>
              <a:ext uri="{FF2B5EF4-FFF2-40B4-BE49-F238E27FC236}">
                <a16:creationId xmlns:a16="http://schemas.microsoft.com/office/drawing/2014/main" id="{B520F88D-2F29-514F-B919-559C7F0E6524}"/>
              </a:ext>
            </a:extLst>
          </p:cNvPr>
          <p:cNvSpPr txBox="1"/>
          <p:nvPr/>
        </p:nvSpPr>
        <p:spPr>
          <a:xfrm>
            <a:off x="395536" y="1340768"/>
            <a:ext cx="5583580" cy="584775"/>
          </a:xfrm>
          <a:prstGeom prst="rect">
            <a:avLst/>
          </a:prstGeom>
          <a:noFill/>
        </p:spPr>
        <p:txBody>
          <a:bodyPr wrap="none" rtlCol="0">
            <a:spAutoFit/>
          </a:bodyPr>
          <a:lstStyle/>
          <a:p>
            <a:r>
              <a:rPr lang="ja-JP" altLang="en-US" sz="3200">
                <a:solidFill>
                  <a:srgbClr val="011893"/>
                </a:solidFill>
              </a:rPr>
              <a:t>示量変数</a:t>
            </a:r>
            <a:r>
              <a:rPr lang="en-US" altLang="ja-JP" sz="3200" dirty="0">
                <a:solidFill>
                  <a:srgbClr val="011893"/>
                </a:solidFill>
              </a:rPr>
              <a:t>(extensive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0CE964B-14DA-A1EC-E053-6412D4482BCE}"/>
                  </a:ext>
                </a:extLst>
              </p:cNvPr>
              <p:cNvSpPr txBox="1"/>
              <p:nvPr/>
            </p:nvSpPr>
            <p:spPr>
              <a:xfrm>
                <a:off x="899592" y="2132856"/>
                <a:ext cx="7007046" cy="954107"/>
              </a:xfrm>
              <a:prstGeom prst="rect">
                <a:avLst/>
              </a:prstGeom>
              <a:noFill/>
            </p:spPr>
            <p:txBody>
              <a:bodyPr wrap="none" rtlCol="0">
                <a:spAutoFit/>
              </a:bodyPr>
              <a:lstStyle/>
              <a:p>
                <a:r>
                  <a:rPr lang="ja-JP" altLang="en-US" sz="2800"/>
                  <a:t>全く同じ系を二つつけた時、二倍になる量</a:t>
                </a:r>
                <a:endParaRPr lang="en-US" altLang="ja-JP" sz="2800" dirty="0"/>
              </a:p>
              <a:p>
                <a:r>
                  <a:rPr kumimoji="1" lang="ja-JP" altLang="en-US" sz="2800"/>
                  <a:t>体積</a:t>
                </a:r>
                <a14:m>
                  <m:oMath xmlns:m="http://schemas.openxmlformats.org/officeDocument/2006/math">
                    <m:r>
                      <a:rPr kumimoji="1" lang="en-US" altLang="ja-JP" sz="2800" b="0" i="1" smtClean="0">
                        <a:latin typeface="Cambria Math" panose="02040503050406030204" pitchFamily="18" charset="0"/>
                      </a:rPr>
                      <m:t>𝑉</m:t>
                    </m:r>
                  </m:oMath>
                </a14:m>
                <a:r>
                  <a:rPr kumimoji="1" lang="ja-JP" altLang="en-US" sz="2800"/>
                  <a:t>、エントロピー</a:t>
                </a:r>
                <a14:m>
                  <m:oMath xmlns:m="http://schemas.openxmlformats.org/officeDocument/2006/math">
                    <m:r>
                      <a:rPr kumimoji="1" lang="en-US" altLang="ja-JP" sz="2800" b="0" i="1" smtClean="0">
                        <a:latin typeface="Cambria Math" panose="02040503050406030204" pitchFamily="18" charset="0"/>
                      </a:rPr>
                      <m:t>𝑆</m:t>
                    </m:r>
                  </m:oMath>
                </a14:m>
                <a:r>
                  <a:rPr kumimoji="1" lang="ja-JP" altLang="en-US" sz="2800"/>
                  <a:t>、物質量</a:t>
                </a:r>
                <a14:m>
                  <m:oMath xmlns:m="http://schemas.openxmlformats.org/officeDocument/2006/math">
                    <m:r>
                      <a:rPr kumimoji="1" lang="en-US" altLang="ja-JP" sz="2800" b="0" i="1" smtClean="0">
                        <a:latin typeface="Cambria Math" panose="02040503050406030204" pitchFamily="18" charset="0"/>
                      </a:rPr>
                      <m:t>𝑁</m:t>
                    </m:r>
                  </m:oMath>
                </a14:m>
                <a:endParaRPr kumimoji="1" lang="ja-JP" altLang="en-US" sz="2800"/>
              </a:p>
            </p:txBody>
          </p:sp>
        </mc:Choice>
        <mc:Fallback xmlns="">
          <p:sp>
            <p:nvSpPr>
              <p:cNvPr id="5" name="テキスト ボックス 4">
                <a:extLst>
                  <a:ext uri="{FF2B5EF4-FFF2-40B4-BE49-F238E27FC236}">
                    <a16:creationId xmlns:a16="http://schemas.microsoft.com/office/drawing/2014/main" id="{E0CE964B-14DA-A1EC-E053-6412D4482BCE}"/>
                  </a:ext>
                </a:extLst>
              </p:cNvPr>
              <p:cNvSpPr txBox="1">
                <a:spLocks noRot="1" noChangeAspect="1" noMove="1" noResize="1" noEditPoints="1" noAdjustHandles="1" noChangeArrowheads="1" noChangeShapeType="1" noTextEdit="1"/>
              </p:cNvSpPr>
              <p:nvPr/>
            </p:nvSpPr>
            <p:spPr>
              <a:xfrm>
                <a:off x="899592" y="2132856"/>
                <a:ext cx="7007046" cy="954107"/>
              </a:xfrm>
              <a:prstGeom prst="rect">
                <a:avLst/>
              </a:prstGeom>
              <a:blipFill>
                <a:blip r:embed="rId2"/>
                <a:stretch>
                  <a:fillRect l="-1828" t="-8974" r="-870" b="-1538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6E956DA-4FEF-8407-4F7C-996F09EEC5DA}"/>
              </a:ext>
            </a:extLst>
          </p:cNvPr>
          <p:cNvSpPr txBox="1"/>
          <p:nvPr/>
        </p:nvSpPr>
        <p:spPr>
          <a:xfrm>
            <a:off x="467544" y="3356992"/>
            <a:ext cx="5264583" cy="584775"/>
          </a:xfrm>
          <a:prstGeom prst="rect">
            <a:avLst/>
          </a:prstGeom>
          <a:noFill/>
        </p:spPr>
        <p:txBody>
          <a:bodyPr wrap="none" rtlCol="0">
            <a:spAutoFit/>
          </a:bodyPr>
          <a:lstStyle/>
          <a:p>
            <a:r>
              <a:rPr lang="ja-JP" altLang="en-US" sz="3200">
                <a:solidFill>
                  <a:srgbClr val="011893"/>
                </a:solidFill>
              </a:rPr>
              <a:t>示強変数</a:t>
            </a:r>
            <a:r>
              <a:rPr lang="en-US" altLang="ja-JP" sz="3200" dirty="0">
                <a:solidFill>
                  <a:srgbClr val="011893"/>
                </a:solidFill>
              </a:rPr>
              <a:t>(intensive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3F7915F-4D70-15DB-4D71-DDBC8E5EA0F0}"/>
                  </a:ext>
                </a:extLst>
              </p:cNvPr>
              <p:cNvSpPr txBox="1"/>
              <p:nvPr/>
            </p:nvSpPr>
            <p:spPr>
              <a:xfrm>
                <a:off x="971600" y="3933056"/>
                <a:ext cx="7725192" cy="954107"/>
              </a:xfrm>
              <a:prstGeom prst="rect">
                <a:avLst/>
              </a:prstGeom>
              <a:noFill/>
            </p:spPr>
            <p:txBody>
              <a:bodyPr wrap="none" rtlCol="0">
                <a:spAutoFit/>
              </a:bodyPr>
              <a:lstStyle/>
              <a:p>
                <a:r>
                  <a:rPr lang="ja-JP" altLang="en-US" sz="2800"/>
                  <a:t>全く同じ系を二つつけた時、値が変わらない量</a:t>
                </a:r>
                <a:endParaRPr lang="en-US" altLang="ja-JP" sz="2800" dirty="0"/>
              </a:p>
              <a:p>
                <a:r>
                  <a:rPr lang="ja-JP" altLang="en-US" sz="2800"/>
                  <a:t>圧力</a:t>
                </a:r>
                <a14:m>
                  <m:oMath xmlns:m="http://schemas.openxmlformats.org/officeDocument/2006/math">
                    <m:r>
                      <a:rPr lang="en-US" altLang="ja-JP" sz="2800" b="0" i="1" smtClean="0">
                        <a:latin typeface="Cambria Math" panose="02040503050406030204" pitchFamily="18" charset="0"/>
                      </a:rPr>
                      <m:t>𝑃</m:t>
                    </m:r>
                  </m:oMath>
                </a14:m>
                <a:r>
                  <a:rPr kumimoji="1" lang="ja-JP" altLang="en-US" sz="2800"/>
                  <a:t>、温度</a:t>
                </a:r>
                <a14:m>
                  <m:oMath xmlns:m="http://schemas.openxmlformats.org/officeDocument/2006/math">
                    <m:r>
                      <a:rPr kumimoji="1" lang="en-US" altLang="ja-JP" sz="2800" b="0" i="1" smtClean="0">
                        <a:latin typeface="Cambria Math" panose="02040503050406030204" pitchFamily="18" charset="0"/>
                      </a:rPr>
                      <m:t>𝑇</m:t>
                    </m:r>
                  </m:oMath>
                </a14:m>
                <a:r>
                  <a:rPr kumimoji="1" lang="ja-JP" altLang="en-US" sz="2800"/>
                  <a:t>、化学ポテンシャル</a:t>
                </a:r>
                <a14:m>
                  <m:oMath xmlns:m="http://schemas.openxmlformats.org/officeDocument/2006/math">
                    <m:r>
                      <a:rPr kumimoji="1" lang="en-US" altLang="ja-JP" sz="2800" b="0" i="1" smtClean="0">
                        <a:latin typeface="Cambria Math" panose="02040503050406030204" pitchFamily="18" charset="0"/>
                      </a:rPr>
                      <m:t>𝜇</m:t>
                    </m:r>
                  </m:oMath>
                </a14:m>
                <a:endParaRPr kumimoji="1" lang="ja-JP" altLang="en-US" sz="2800"/>
              </a:p>
            </p:txBody>
          </p:sp>
        </mc:Choice>
        <mc:Fallback xmlns="">
          <p:sp>
            <p:nvSpPr>
              <p:cNvPr id="7" name="テキスト ボックス 6">
                <a:extLst>
                  <a:ext uri="{FF2B5EF4-FFF2-40B4-BE49-F238E27FC236}">
                    <a16:creationId xmlns:a16="http://schemas.microsoft.com/office/drawing/2014/main" id="{23F7915F-4D70-15DB-4D71-DDBC8E5EA0F0}"/>
                  </a:ext>
                </a:extLst>
              </p:cNvPr>
              <p:cNvSpPr txBox="1">
                <a:spLocks noRot="1" noChangeAspect="1" noMove="1" noResize="1" noEditPoints="1" noAdjustHandles="1" noChangeArrowheads="1" noChangeShapeType="1" noTextEdit="1"/>
              </p:cNvSpPr>
              <p:nvPr/>
            </p:nvSpPr>
            <p:spPr>
              <a:xfrm>
                <a:off x="971600" y="3933056"/>
                <a:ext cx="7725192" cy="954107"/>
              </a:xfrm>
              <a:prstGeom prst="rect">
                <a:avLst/>
              </a:prstGeom>
              <a:blipFill>
                <a:blip r:embed="rId3"/>
                <a:stretch>
                  <a:fillRect l="-1577" t="-8280" r="-631" b="-14650"/>
                </a:stretch>
              </a:blipFill>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12170971-DB67-E6AC-7EC8-348C0A137B6D}"/>
              </a:ext>
            </a:extLst>
          </p:cNvPr>
          <p:cNvSpPr/>
          <p:nvPr/>
        </p:nvSpPr>
        <p:spPr>
          <a:xfrm>
            <a:off x="971600"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E2EB8D1-FB1B-A62B-9896-21286092D812}"/>
              </a:ext>
            </a:extLst>
          </p:cNvPr>
          <p:cNvSpPr/>
          <p:nvPr/>
        </p:nvSpPr>
        <p:spPr>
          <a:xfrm>
            <a:off x="1979712"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9A1AFA81-22CC-43F0-2EB1-D4586DAE84AD}"/>
              </a:ext>
            </a:extLst>
          </p:cNvPr>
          <p:cNvSpPr/>
          <p:nvPr/>
        </p:nvSpPr>
        <p:spPr>
          <a:xfrm>
            <a:off x="2987824" y="573325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2A73A57-A1BC-AC65-F6A2-2A7AC67036E0}"/>
              </a:ext>
            </a:extLst>
          </p:cNvPr>
          <p:cNvSpPr/>
          <p:nvPr/>
        </p:nvSpPr>
        <p:spPr>
          <a:xfrm>
            <a:off x="406794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E211CC1-9D14-DA67-5C1C-0B1E28BF2DEF}"/>
              </a:ext>
            </a:extLst>
          </p:cNvPr>
          <p:cNvSpPr/>
          <p:nvPr/>
        </p:nvSpPr>
        <p:spPr>
          <a:xfrm>
            <a:off x="478802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4F58E69C-82B6-A300-1745-B448B72941F6}"/>
              </a:ext>
            </a:extLst>
          </p:cNvPr>
          <p:cNvSpPr/>
          <p:nvPr/>
        </p:nvSpPr>
        <p:spPr>
          <a:xfrm>
            <a:off x="5796136" y="5661248"/>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92B9B91C-A7A3-B228-3A76-D8AA88F04069}"/>
              </a:ext>
            </a:extLst>
          </p:cNvPr>
          <p:cNvSpPr/>
          <p:nvPr/>
        </p:nvSpPr>
        <p:spPr>
          <a:xfrm>
            <a:off x="6732240" y="5589240"/>
            <a:ext cx="144016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525073E4-2465-B5CB-6623-349C14E390BA}"/>
              </a:ext>
            </a:extLst>
          </p:cNvPr>
          <p:cNvCxnSpPr>
            <a:cxnSpLocks/>
          </p:cNvCxnSpPr>
          <p:nvPr/>
        </p:nvCxnSpPr>
        <p:spPr>
          <a:xfrm flipV="1">
            <a:off x="7452320" y="52292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矢印: 右 17">
            <a:extLst>
              <a:ext uri="{FF2B5EF4-FFF2-40B4-BE49-F238E27FC236}">
                <a16:creationId xmlns:a16="http://schemas.microsoft.com/office/drawing/2014/main" id="{61AC1E52-D29E-CC99-A6C6-EADB06640A61}"/>
              </a:ext>
            </a:extLst>
          </p:cNvPr>
          <p:cNvSpPr/>
          <p:nvPr/>
        </p:nvSpPr>
        <p:spPr>
          <a:xfrm rot="16200000">
            <a:off x="7279445" y="4826011"/>
            <a:ext cx="363659" cy="3059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094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2C5E61-A4F9-3F26-116F-3A376B69F79B}"/>
              </a:ext>
            </a:extLst>
          </p:cNvPr>
          <p:cNvSpPr>
            <a:spLocks noGrp="1"/>
          </p:cNvSpPr>
          <p:nvPr>
            <p:ph type="body" sz="quarter" idx="10"/>
          </p:nvPr>
        </p:nvSpPr>
        <p:spPr/>
        <p:txBody>
          <a:bodyPr/>
          <a:lstStyle/>
          <a:p>
            <a:r>
              <a:rPr lang="ja-JP" altLang="en-US"/>
              <a:t>熱力学量</a:t>
            </a:r>
            <a:endParaRPr kumimoji="1" lang="ja-JP" altLang="en-US"/>
          </a:p>
        </p:txBody>
      </p:sp>
      <p:sp>
        <p:nvSpPr>
          <p:cNvPr id="3" name="テキスト ボックス 2">
            <a:extLst>
              <a:ext uri="{FF2B5EF4-FFF2-40B4-BE49-F238E27FC236}">
                <a16:creationId xmlns:a16="http://schemas.microsoft.com/office/drawing/2014/main" id="{C40AC1C9-1D71-541F-9249-49F4A1DDF185}"/>
              </a:ext>
            </a:extLst>
          </p:cNvPr>
          <p:cNvSpPr txBox="1"/>
          <p:nvPr/>
        </p:nvSpPr>
        <p:spPr>
          <a:xfrm>
            <a:off x="1327430" y="1988840"/>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9755666F-D2CA-865E-9D41-B76A6134071D}"/>
              </a:ext>
            </a:extLst>
          </p:cNvPr>
          <p:cNvSpPr txBox="1"/>
          <p:nvPr/>
        </p:nvSpPr>
        <p:spPr>
          <a:xfrm>
            <a:off x="5531138" y="1988840"/>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A1F1C5-8F50-AA2B-297E-CB1A758134D0}"/>
                  </a:ext>
                </a:extLst>
              </p:cNvPr>
              <p:cNvSpPr txBox="1"/>
              <p:nvPr/>
            </p:nvSpPr>
            <p:spPr>
              <a:xfrm>
                <a:off x="1534890" y="2780928"/>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D9A1F1C5-8F50-AA2B-297E-CB1A758134D0}"/>
                  </a:ext>
                </a:extLst>
              </p:cNvPr>
              <p:cNvSpPr txBox="1">
                <a:spLocks noRot="1" noChangeAspect="1" noMove="1" noResize="1" noEditPoints="1" noAdjustHandles="1" noChangeArrowheads="1" noChangeShapeType="1" noTextEdit="1"/>
              </p:cNvSpPr>
              <p:nvPr/>
            </p:nvSpPr>
            <p:spPr>
              <a:xfrm>
                <a:off x="1534890" y="2780928"/>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A58BFD-8DD0-3466-AB58-B59CAA3FA0CF}"/>
                  </a:ext>
                </a:extLst>
              </p:cNvPr>
              <p:cNvSpPr txBox="1"/>
              <p:nvPr/>
            </p:nvSpPr>
            <p:spPr>
              <a:xfrm>
                <a:off x="5741099" y="2780928"/>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18A58BFD-8DD0-3466-AB58-B59CAA3FA0CF}"/>
                  </a:ext>
                </a:extLst>
              </p:cNvPr>
              <p:cNvSpPr txBox="1">
                <a:spLocks noRot="1" noChangeAspect="1" noMove="1" noResize="1" noEditPoints="1" noAdjustHandles="1" noChangeArrowheads="1" noChangeShapeType="1" noTextEdit="1"/>
              </p:cNvSpPr>
              <p:nvPr/>
            </p:nvSpPr>
            <p:spPr>
              <a:xfrm>
                <a:off x="5741099" y="2780928"/>
                <a:ext cx="1406219" cy="646331"/>
              </a:xfrm>
              <a:prstGeom prst="rect">
                <a:avLst/>
              </a:prstGeom>
              <a:blipFill>
                <a:blip r:embed="rId3"/>
                <a:stretch>
                  <a:fillRect l="-13478" t="-16981" b="-320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7112191-0FEB-4675-E773-EBE21BA7CE69}"/>
              </a:ext>
            </a:extLst>
          </p:cNvPr>
          <p:cNvSpPr txBox="1"/>
          <p:nvPr/>
        </p:nvSpPr>
        <p:spPr>
          <a:xfrm>
            <a:off x="251520" y="1196752"/>
            <a:ext cx="8443337" cy="523220"/>
          </a:xfrm>
          <a:prstGeom prst="rect">
            <a:avLst/>
          </a:prstGeom>
          <a:noFill/>
        </p:spPr>
        <p:txBody>
          <a:bodyPr wrap="none" rtlCol="0">
            <a:spAutoFit/>
          </a:bodyPr>
          <a:lstStyle/>
          <a:p>
            <a:r>
              <a:rPr kumimoji="1" lang="ja-JP" altLang="en-US" sz="2800"/>
              <a:t>かけたらエネルギーになる量をお互いに共役と呼ぶ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E64D2F-7DAC-D79B-7BED-957B6B0EA455}"/>
                  </a:ext>
                </a:extLst>
              </p:cNvPr>
              <p:cNvSpPr txBox="1"/>
              <p:nvPr/>
            </p:nvSpPr>
            <p:spPr>
              <a:xfrm>
                <a:off x="5741099" y="3933056"/>
                <a:ext cx="1406219" cy="646331"/>
              </a:xfrm>
              <a:prstGeom prst="rect">
                <a:avLst/>
              </a:prstGeom>
              <a:noFill/>
            </p:spPr>
            <p:txBody>
              <a:bodyPr wrap="none" rtlCol="0">
                <a:spAutoFit/>
              </a:bodyPr>
              <a:lstStyle/>
              <a:p>
                <a:r>
                  <a:rPr lang="ja-JP" altLang="en-US" sz="3600">
                    <a:solidFill>
                      <a:schemeClr val="tx1"/>
                    </a:solidFill>
                  </a:rPr>
                  <a:t>温度</a:t>
                </a:r>
                <a14:m>
                  <m:oMath xmlns:m="http://schemas.openxmlformats.org/officeDocument/2006/math">
                    <m:r>
                      <a:rPr kumimoji="1" lang="en-US" altLang="ja-JP" sz="3600" b="0" i="1" smtClean="0">
                        <a:solidFill>
                          <a:schemeClr val="tx1"/>
                        </a:solidFill>
                        <a:latin typeface="Cambria Math" panose="02040503050406030204" pitchFamily="18" charset="0"/>
                      </a:rPr>
                      <m:t>𝑇</m:t>
                    </m:r>
                  </m:oMath>
                </a14:m>
                <a:endParaRPr kumimoji="1" lang="ja-JP" altLang="en-US" sz="3600">
                  <a:solidFill>
                    <a:schemeClr val="tx1"/>
                  </a:solidFill>
                </a:endParaRPr>
              </a:p>
            </p:txBody>
          </p:sp>
        </mc:Choice>
        <mc:Fallback xmlns="">
          <p:sp>
            <p:nvSpPr>
              <p:cNvPr id="9" name="テキスト ボックス 8">
                <a:extLst>
                  <a:ext uri="{FF2B5EF4-FFF2-40B4-BE49-F238E27FC236}">
                    <a16:creationId xmlns:a16="http://schemas.microsoft.com/office/drawing/2014/main" id="{E3E64D2F-7DAC-D79B-7BED-957B6B0EA455}"/>
                  </a:ext>
                </a:extLst>
              </p:cNvPr>
              <p:cNvSpPr txBox="1">
                <a:spLocks noRot="1" noChangeAspect="1" noMove="1" noResize="1" noEditPoints="1" noAdjustHandles="1" noChangeArrowheads="1" noChangeShapeType="1" noTextEdit="1"/>
              </p:cNvSpPr>
              <p:nvPr/>
            </p:nvSpPr>
            <p:spPr>
              <a:xfrm>
                <a:off x="5741099" y="3933056"/>
                <a:ext cx="1406219" cy="646331"/>
              </a:xfrm>
              <a:prstGeom prst="rect">
                <a:avLst/>
              </a:prstGeom>
              <a:blipFill>
                <a:blip r:embed="rId4"/>
                <a:stretch>
                  <a:fillRect l="-13478"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B34A8A7-EB06-3288-D6B5-E22A47ED3E6B}"/>
                  </a:ext>
                </a:extLst>
              </p:cNvPr>
              <p:cNvSpPr txBox="1"/>
              <p:nvPr/>
            </p:nvSpPr>
            <p:spPr>
              <a:xfrm>
                <a:off x="611560" y="3933056"/>
                <a:ext cx="3257880" cy="646331"/>
              </a:xfrm>
              <a:prstGeom prst="rect">
                <a:avLst/>
              </a:prstGeom>
              <a:noFill/>
            </p:spPr>
            <p:txBody>
              <a:bodyPr wrap="none" rtlCol="0">
                <a:spAutoFit/>
              </a:bodyPr>
              <a:lstStyle/>
              <a:p>
                <a:r>
                  <a:rPr kumimoji="1" lang="ja-JP" altLang="en-US" sz="3600">
                    <a:solidFill>
                      <a:schemeClr val="tx1"/>
                    </a:solidFill>
                  </a:rPr>
                  <a:t>エントロピー</a:t>
                </a:r>
                <a14:m>
                  <m:oMath xmlns:m="http://schemas.openxmlformats.org/officeDocument/2006/math">
                    <m:r>
                      <a:rPr kumimoji="1" lang="en-US" altLang="ja-JP" sz="3600" b="0" i="1" smtClean="0">
                        <a:solidFill>
                          <a:schemeClr val="tx1"/>
                        </a:solidFill>
                        <a:latin typeface="Cambria Math" panose="02040503050406030204" pitchFamily="18" charset="0"/>
                      </a:rPr>
                      <m:t>𝑆</m:t>
                    </m:r>
                  </m:oMath>
                </a14:m>
                <a:endParaRPr kumimoji="1" lang="ja-JP" altLang="en-US" sz="3600">
                  <a:solidFill>
                    <a:schemeClr val="tx1"/>
                  </a:solidFill>
                </a:endParaRPr>
              </a:p>
            </p:txBody>
          </p:sp>
        </mc:Choice>
        <mc:Fallback xmlns="">
          <p:sp>
            <p:nvSpPr>
              <p:cNvPr id="10" name="テキスト ボックス 9">
                <a:extLst>
                  <a:ext uri="{FF2B5EF4-FFF2-40B4-BE49-F238E27FC236}">
                    <a16:creationId xmlns:a16="http://schemas.microsoft.com/office/drawing/2014/main" id="{BB34A8A7-EB06-3288-D6B5-E22A47ED3E6B}"/>
                  </a:ext>
                </a:extLst>
              </p:cNvPr>
              <p:cNvSpPr txBox="1">
                <a:spLocks noRot="1" noChangeAspect="1" noMove="1" noResize="1" noEditPoints="1" noAdjustHandles="1" noChangeArrowheads="1" noChangeShapeType="1" noTextEdit="1"/>
              </p:cNvSpPr>
              <p:nvPr/>
            </p:nvSpPr>
            <p:spPr>
              <a:xfrm>
                <a:off x="611560" y="3933056"/>
                <a:ext cx="3257880" cy="646331"/>
              </a:xfrm>
              <a:prstGeom prst="rect">
                <a:avLst/>
              </a:prstGeom>
              <a:blipFill>
                <a:blip r:embed="rId5"/>
                <a:stretch>
                  <a:fillRect l="-5607"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8102BB3-A6D9-50A9-FF16-A3E4AE0106CB}"/>
                  </a:ext>
                </a:extLst>
              </p:cNvPr>
              <p:cNvSpPr txBox="1"/>
              <p:nvPr/>
            </p:nvSpPr>
            <p:spPr>
              <a:xfrm>
                <a:off x="1280910" y="5085184"/>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1" name="テキスト ボックス 10">
                <a:extLst>
                  <a:ext uri="{FF2B5EF4-FFF2-40B4-BE49-F238E27FC236}">
                    <a16:creationId xmlns:a16="http://schemas.microsoft.com/office/drawing/2014/main" id="{A8102BB3-A6D9-50A9-FF16-A3E4AE0106CB}"/>
                  </a:ext>
                </a:extLst>
              </p:cNvPr>
              <p:cNvSpPr txBox="1">
                <a:spLocks noRot="1" noChangeAspect="1" noMove="1" noResize="1" noEditPoints="1" noAdjustHandles="1" noChangeArrowheads="1" noChangeShapeType="1" noTextEdit="1"/>
              </p:cNvSpPr>
              <p:nvPr/>
            </p:nvSpPr>
            <p:spPr>
              <a:xfrm>
                <a:off x="1280910" y="5085184"/>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3A82D58-73FB-952F-42B5-BCD8A5843BD2}"/>
                  </a:ext>
                </a:extLst>
              </p:cNvPr>
              <p:cNvSpPr txBox="1"/>
              <p:nvPr/>
            </p:nvSpPr>
            <p:spPr>
              <a:xfrm>
                <a:off x="4355976" y="5085184"/>
                <a:ext cx="4176464" cy="646331"/>
              </a:xfrm>
              <a:prstGeom prst="rect">
                <a:avLst/>
              </a:prstGeom>
              <a:noFill/>
            </p:spPr>
            <p:txBody>
              <a:bodyPr wrap="square" rtlCol="0">
                <a:spAutoFit/>
              </a:bodyPr>
              <a:lstStyle/>
              <a:p>
                <a:r>
                  <a:rPr kumimoji="1" lang="ja-JP" altLang="en-US" sz="3600"/>
                  <a:t>化学ポテンシャル</a:t>
                </a:r>
                <a14:m>
                  <m:oMath xmlns:m="http://schemas.openxmlformats.org/officeDocument/2006/math">
                    <m:r>
                      <a:rPr kumimoji="1" lang="en-US" altLang="ja-JP" sz="3600" b="0" i="1" smtClean="0">
                        <a:latin typeface="Cambria Math" panose="02040503050406030204" pitchFamily="18" charset="0"/>
                      </a:rPr>
                      <m:t>𝜇</m:t>
                    </m:r>
                  </m:oMath>
                </a14:m>
                <a:endParaRPr kumimoji="1" lang="ja-JP" altLang="en-US" sz="3600"/>
              </a:p>
            </p:txBody>
          </p:sp>
        </mc:Choice>
        <mc:Fallback xmlns="">
          <p:sp>
            <p:nvSpPr>
              <p:cNvPr id="12" name="テキスト ボックス 11">
                <a:extLst>
                  <a:ext uri="{FF2B5EF4-FFF2-40B4-BE49-F238E27FC236}">
                    <a16:creationId xmlns:a16="http://schemas.microsoft.com/office/drawing/2014/main" id="{83A82D58-73FB-952F-42B5-BCD8A5843BD2}"/>
                  </a:ext>
                </a:extLst>
              </p:cNvPr>
              <p:cNvSpPr txBox="1">
                <a:spLocks noRot="1" noChangeAspect="1" noMove="1" noResize="1" noEditPoints="1" noAdjustHandles="1" noChangeArrowheads="1" noChangeShapeType="1" noTextEdit="1"/>
              </p:cNvSpPr>
              <p:nvPr/>
            </p:nvSpPr>
            <p:spPr>
              <a:xfrm>
                <a:off x="4355976" y="5085184"/>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6966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B42ACAD-722D-B65C-FC56-4457170B7EF1}"/>
              </a:ext>
            </a:extLst>
          </p:cNvPr>
          <p:cNvSpPr>
            <a:spLocks noGrp="1"/>
          </p:cNvSpPr>
          <p:nvPr>
            <p:ph type="body" sz="quarter" idx="10"/>
          </p:nvPr>
        </p:nvSpPr>
        <p:spPr/>
        <p:txBody>
          <a:bodyPr/>
          <a:lstStyle/>
          <a:p>
            <a:r>
              <a:rPr lang="ja-JP" altLang="en-US"/>
              <a:t>熱力学量</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B59C4E3-5821-4331-51D3-3B49008A138C}"/>
                  </a:ext>
                </a:extLst>
              </p:cNvPr>
              <p:cNvSpPr txBox="1"/>
              <p:nvPr/>
            </p:nvSpPr>
            <p:spPr>
              <a:xfrm>
                <a:off x="2699792" y="1196752"/>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𝑈</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3" name="テキスト ボックス 2">
                <a:extLst>
                  <a:ext uri="{FF2B5EF4-FFF2-40B4-BE49-F238E27FC236}">
                    <a16:creationId xmlns:a16="http://schemas.microsoft.com/office/drawing/2014/main" id="{6B59C4E3-5821-4331-51D3-3B49008A138C}"/>
                  </a:ext>
                </a:extLst>
              </p:cNvPr>
              <p:cNvSpPr txBox="1">
                <a:spLocks noRot="1" noChangeAspect="1" noMove="1" noResize="1" noEditPoints="1" noAdjustHandles="1" noChangeArrowheads="1" noChangeShapeType="1" noTextEdit="1"/>
              </p:cNvSpPr>
              <p:nvPr/>
            </p:nvSpPr>
            <p:spPr>
              <a:xfrm>
                <a:off x="2699792" y="1196752"/>
                <a:ext cx="2729145" cy="76944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1BCAAC4-D27B-FFA0-4516-1D966A9AED1D}"/>
                  </a:ext>
                </a:extLst>
              </p:cNvPr>
              <p:cNvSpPr txBox="1"/>
              <p:nvPr/>
            </p:nvSpPr>
            <p:spPr>
              <a:xfrm>
                <a:off x="683568" y="2564904"/>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𝐻</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4" name="テキスト ボックス 3">
                <a:extLst>
                  <a:ext uri="{FF2B5EF4-FFF2-40B4-BE49-F238E27FC236}">
                    <a16:creationId xmlns:a16="http://schemas.microsoft.com/office/drawing/2014/main" id="{51BCAAC4-D27B-FFA0-4516-1D966A9AED1D}"/>
                  </a:ext>
                </a:extLst>
              </p:cNvPr>
              <p:cNvSpPr txBox="1">
                <a:spLocks noRot="1" noChangeAspect="1" noMove="1" noResize="1" noEditPoints="1" noAdjustHandles="1" noChangeArrowheads="1" noChangeShapeType="1" noTextEdit="1"/>
              </p:cNvSpPr>
              <p:nvPr/>
            </p:nvSpPr>
            <p:spPr>
              <a:xfrm>
                <a:off x="683568" y="2564904"/>
                <a:ext cx="2729145" cy="76944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EF7B4EB-7ACD-B624-4CF0-7E6AB5E5FA01}"/>
                  </a:ext>
                </a:extLst>
              </p:cNvPr>
              <p:cNvSpPr txBox="1"/>
              <p:nvPr/>
            </p:nvSpPr>
            <p:spPr>
              <a:xfrm>
                <a:off x="5004048" y="2468215"/>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𝐹</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DEF7B4EB-7ACD-B624-4CF0-7E6AB5E5FA01}"/>
                  </a:ext>
                </a:extLst>
              </p:cNvPr>
              <p:cNvSpPr txBox="1">
                <a:spLocks noRot="1" noChangeAspect="1" noMove="1" noResize="1" noEditPoints="1" noAdjustHandles="1" noChangeArrowheads="1" noChangeShapeType="1" noTextEdit="1"/>
              </p:cNvSpPr>
              <p:nvPr/>
            </p:nvSpPr>
            <p:spPr>
              <a:xfrm>
                <a:off x="5004048" y="2468215"/>
                <a:ext cx="2756652" cy="76944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1F9773D-3B8B-F1EA-C255-990BA2A85313}"/>
                  </a:ext>
                </a:extLst>
              </p:cNvPr>
              <p:cNvSpPr txBox="1"/>
              <p:nvPr/>
            </p:nvSpPr>
            <p:spPr>
              <a:xfrm>
                <a:off x="1763688" y="4797152"/>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𝐺</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6" name="テキスト ボックス 5">
                <a:extLst>
                  <a:ext uri="{FF2B5EF4-FFF2-40B4-BE49-F238E27FC236}">
                    <a16:creationId xmlns:a16="http://schemas.microsoft.com/office/drawing/2014/main" id="{D1F9773D-3B8B-F1EA-C255-990BA2A85313}"/>
                  </a:ext>
                </a:extLst>
              </p:cNvPr>
              <p:cNvSpPr txBox="1">
                <a:spLocks noRot="1" noChangeAspect="1" noMove="1" noResize="1" noEditPoints="1" noAdjustHandles="1" noChangeArrowheads="1" noChangeShapeType="1" noTextEdit="1"/>
              </p:cNvSpPr>
              <p:nvPr/>
            </p:nvSpPr>
            <p:spPr>
              <a:xfrm>
                <a:off x="1763688" y="4797152"/>
                <a:ext cx="2756652" cy="769441"/>
              </a:xfrm>
              <a:prstGeom prst="rect">
                <a:avLst/>
              </a:prstGeom>
              <a:blipFill>
                <a:blip r:embed="rId5"/>
                <a:stretch>
                  <a:fillRect/>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9D17888B-A53E-F57E-F2F8-59E98D42A44F}"/>
              </a:ext>
            </a:extLst>
          </p:cNvPr>
          <p:cNvCxnSpPr>
            <a:cxnSpLocks/>
            <a:stCxn id="3" idx="2"/>
            <a:endCxn id="4" idx="0"/>
          </p:cNvCxnSpPr>
          <p:nvPr/>
        </p:nvCxnSpPr>
        <p:spPr>
          <a:xfrm flipH="1">
            <a:off x="2048141" y="1966193"/>
            <a:ext cx="2016224" cy="59871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8893F0C1-35F3-8194-5DDB-A9F8B38CA189}"/>
              </a:ext>
            </a:extLst>
          </p:cNvPr>
          <p:cNvCxnSpPr>
            <a:cxnSpLocks/>
            <a:stCxn id="3" idx="2"/>
            <a:endCxn id="5" idx="0"/>
          </p:cNvCxnSpPr>
          <p:nvPr/>
        </p:nvCxnSpPr>
        <p:spPr>
          <a:xfrm>
            <a:off x="4064365" y="1966193"/>
            <a:ext cx="2318009" cy="5020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F62A5B95-D753-FE55-5EC6-B2F874EC72A0}"/>
              </a:ext>
            </a:extLst>
          </p:cNvPr>
          <p:cNvCxnSpPr>
            <a:cxnSpLocks/>
            <a:stCxn id="5" idx="2"/>
            <a:endCxn id="6" idx="0"/>
          </p:cNvCxnSpPr>
          <p:nvPr/>
        </p:nvCxnSpPr>
        <p:spPr>
          <a:xfrm flipH="1">
            <a:off x="3142014" y="3237656"/>
            <a:ext cx="3240360"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07196D7-96E0-6CD4-BACB-7B434E12909B}"/>
              </a:ext>
            </a:extLst>
          </p:cNvPr>
          <p:cNvCxnSpPr>
            <a:cxnSpLocks/>
            <a:stCxn id="4" idx="2"/>
            <a:endCxn id="6" idx="0"/>
          </p:cNvCxnSpPr>
          <p:nvPr/>
        </p:nvCxnSpPr>
        <p:spPr>
          <a:xfrm>
            <a:off x="2048141" y="3334345"/>
            <a:ext cx="1093873" cy="146280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43F3C0F3-0592-801F-DA86-D088E3D878C4}"/>
                  </a:ext>
                </a:extLst>
              </p:cNvPr>
              <p:cNvSpPr txBox="1"/>
              <p:nvPr/>
            </p:nvSpPr>
            <p:spPr>
              <a:xfrm>
                <a:off x="5868144" y="4797152"/>
                <a:ext cx="265598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4400" i="0" smtClean="0">
                          <a:latin typeface="Cambria Math" panose="02040503050406030204" pitchFamily="18" charset="0"/>
                        </a:rPr>
                        <m:t>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𝜇</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18" name="テキスト ボックス 17">
                <a:extLst>
                  <a:ext uri="{FF2B5EF4-FFF2-40B4-BE49-F238E27FC236}">
                    <a16:creationId xmlns:a16="http://schemas.microsoft.com/office/drawing/2014/main" id="{43F3C0F3-0592-801F-DA86-D088E3D878C4}"/>
                  </a:ext>
                </a:extLst>
              </p:cNvPr>
              <p:cNvSpPr txBox="1">
                <a:spLocks noRot="1" noChangeAspect="1" noMove="1" noResize="1" noEditPoints="1" noAdjustHandles="1" noChangeArrowheads="1" noChangeShapeType="1" noTextEdit="1"/>
              </p:cNvSpPr>
              <p:nvPr/>
            </p:nvSpPr>
            <p:spPr>
              <a:xfrm>
                <a:off x="5868144" y="4797152"/>
                <a:ext cx="2655983" cy="76944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20878908-B4BA-6027-C357-E73C625E5B9A}"/>
                  </a:ext>
                </a:extLst>
              </p:cNvPr>
              <p:cNvSpPr txBox="1"/>
              <p:nvPr/>
            </p:nvSpPr>
            <p:spPr>
              <a:xfrm>
                <a:off x="6084168" y="1844824"/>
                <a:ext cx="180536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30" name="テキスト ボックス 29">
                <a:extLst>
                  <a:ext uri="{FF2B5EF4-FFF2-40B4-BE49-F238E27FC236}">
                    <a16:creationId xmlns:a16="http://schemas.microsoft.com/office/drawing/2014/main" id="{20878908-B4BA-6027-C357-E73C625E5B9A}"/>
                  </a:ext>
                </a:extLst>
              </p:cNvPr>
              <p:cNvSpPr txBox="1">
                <a:spLocks noRot="1" noChangeAspect="1" noMove="1" noResize="1" noEditPoints="1" noAdjustHandles="1" noChangeArrowheads="1" noChangeShapeType="1" noTextEdit="1"/>
              </p:cNvSpPr>
              <p:nvPr/>
            </p:nvSpPr>
            <p:spPr>
              <a:xfrm>
                <a:off x="6084168" y="1844824"/>
                <a:ext cx="1805366"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4E7F108-33C4-42DE-BCB3-50E0E526CA54}"/>
                  </a:ext>
                </a:extLst>
              </p:cNvPr>
              <p:cNvSpPr txBox="1"/>
              <p:nvPr/>
            </p:nvSpPr>
            <p:spPr>
              <a:xfrm>
                <a:off x="755576" y="1772816"/>
                <a:ext cx="18798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31" name="テキスト ボックス 30">
                <a:extLst>
                  <a:ext uri="{FF2B5EF4-FFF2-40B4-BE49-F238E27FC236}">
                    <a16:creationId xmlns:a16="http://schemas.microsoft.com/office/drawing/2014/main" id="{E4E7F108-33C4-42DE-BCB3-50E0E526CA54}"/>
                  </a:ext>
                </a:extLst>
              </p:cNvPr>
              <p:cNvSpPr txBox="1">
                <a:spLocks noRot="1" noChangeAspect="1" noMove="1" noResize="1" noEditPoints="1" noAdjustHandles="1" noChangeArrowheads="1" noChangeShapeType="1" noTextEdit="1"/>
              </p:cNvSpPr>
              <p:nvPr/>
            </p:nvSpPr>
            <p:spPr>
              <a:xfrm>
                <a:off x="755576" y="1772816"/>
                <a:ext cx="1879810"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87867B22-8EB9-81EE-BA9B-FAF7AFD1AC2F}"/>
                  </a:ext>
                </a:extLst>
              </p:cNvPr>
              <p:cNvSpPr txBox="1"/>
              <p:nvPr/>
            </p:nvSpPr>
            <p:spPr>
              <a:xfrm>
                <a:off x="395536" y="3933056"/>
                <a:ext cx="18290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32" name="テキスト ボックス 31">
                <a:extLst>
                  <a:ext uri="{FF2B5EF4-FFF2-40B4-BE49-F238E27FC236}">
                    <a16:creationId xmlns:a16="http://schemas.microsoft.com/office/drawing/2014/main" id="{87867B22-8EB9-81EE-BA9B-FAF7AFD1AC2F}"/>
                  </a:ext>
                </a:extLst>
              </p:cNvPr>
              <p:cNvSpPr txBox="1">
                <a:spLocks noRot="1" noChangeAspect="1" noMove="1" noResize="1" noEditPoints="1" noAdjustHandles="1" noChangeArrowheads="1" noChangeShapeType="1" noTextEdit="1"/>
              </p:cNvSpPr>
              <p:nvPr/>
            </p:nvSpPr>
            <p:spPr>
              <a:xfrm>
                <a:off x="395536" y="3933056"/>
                <a:ext cx="1829090"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F8DF1863-D4C1-7CF5-EA91-08070FB2704D}"/>
                  </a:ext>
                </a:extLst>
              </p:cNvPr>
              <p:cNvSpPr txBox="1"/>
              <p:nvPr/>
            </p:nvSpPr>
            <p:spPr>
              <a:xfrm>
                <a:off x="4139952" y="4149080"/>
                <a:ext cx="1835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33" name="テキスト ボックス 32">
                <a:extLst>
                  <a:ext uri="{FF2B5EF4-FFF2-40B4-BE49-F238E27FC236}">
                    <a16:creationId xmlns:a16="http://schemas.microsoft.com/office/drawing/2014/main" id="{F8DF1863-D4C1-7CF5-EA91-08070FB2704D}"/>
                  </a:ext>
                </a:extLst>
              </p:cNvPr>
              <p:cNvSpPr txBox="1">
                <a:spLocks noRot="1" noChangeAspect="1" noMove="1" noResize="1" noEditPoints="1" noAdjustHandles="1" noChangeArrowheads="1" noChangeShapeType="1" noTextEdit="1"/>
              </p:cNvSpPr>
              <p:nvPr/>
            </p:nvSpPr>
            <p:spPr>
              <a:xfrm>
                <a:off x="4139952" y="4149080"/>
                <a:ext cx="1835824" cy="461665"/>
              </a:xfrm>
              <a:prstGeom prst="rect">
                <a:avLst/>
              </a:prstGeom>
              <a:blipFill>
                <a:blip r:embed="rId10"/>
                <a:stretch>
                  <a:fillRect/>
                </a:stretch>
              </a:blipFill>
            </p:spPr>
            <p:txBody>
              <a:bodyPr/>
              <a:lstStyle/>
              <a:p>
                <a:r>
                  <a:rPr lang="ja-JP" altLang="en-US">
                    <a:noFill/>
                  </a:rPr>
                  <a:t> </a:t>
                </a:r>
              </a:p>
            </p:txBody>
          </p:sp>
        </mc:Fallback>
      </mc:AlternateContent>
      <p:cxnSp>
        <p:nvCxnSpPr>
          <p:cNvPr id="38" name="直線矢印コネクタ 37">
            <a:extLst>
              <a:ext uri="{FF2B5EF4-FFF2-40B4-BE49-F238E27FC236}">
                <a16:creationId xmlns:a16="http://schemas.microsoft.com/office/drawing/2014/main" id="{8E6C5C16-CBB7-94FF-830B-B6B65FEF98DE}"/>
              </a:ext>
            </a:extLst>
          </p:cNvPr>
          <p:cNvCxnSpPr>
            <a:stCxn id="5" idx="2"/>
            <a:endCxn id="18" idx="0"/>
          </p:cNvCxnSpPr>
          <p:nvPr/>
        </p:nvCxnSpPr>
        <p:spPr>
          <a:xfrm>
            <a:off x="6382374" y="3237656"/>
            <a:ext cx="813762"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F067703-938E-ED81-9B40-65BF1B9D3850}"/>
                  </a:ext>
                </a:extLst>
              </p:cNvPr>
              <p:cNvSpPr txBox="1"/>
              <p:nvPr/>
            </p:nvSpPr>
            <p:spPr>
              <a:xfrm>
                <a:off x="6948264" y="3789040"/>
                <a:ext cx="184569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𝜇</m:t>
                      </m:r>
                      <m:r>
                        <a:rPr kumimoji="1" lang="en-US" altLang="ja-JP" sz="2400" b="0" i="1" smtClean="0">
                          <a:latin typeface="Cambria Math" panose="02040503050406030204" pitchFamily="18" charset="0"/>
                        </a:rPr>
                        <m:t>𝑁</m:t>
                      </m:r>
                    </m:oMath>
                  </m:oMathPara>
                </a14:m>
                <a:endParaRPr kumimoji="1" lang="ja-JP" altLang="en-US" sz="2400"/>
              </a:p>
            </p:txBody>
          </p:sp>
        </mc:Choice>
        <mc:Fallback xmlns="">
          <p:sp>
            <p:nvSpPr>
              <p:cNvPr id="39" name="テキスト ボックス 38">
                <a:extLst>
                  <a:ext uri="{FF2B5EF4-FFF2-40B4-BE49-F238E27FC236}">
                    <a16:creationId xmlns:a16="http://schemas.microsoft.com/office/drawing/2014/main" id="{CF067703-938E-ED81-9B40-65BF1B9D3850}"/>
                  </a:ext>
                </a:extLst>
              </p:cNvPr>
              <p:cNvSpPr txBox="1">
                <a:spLocks noRot="1" noChangeAspect="1" noMove="1" noResize="1" noEditPoints="1" noAdjustHandles="1" noChangeArrowheads="1" noChangeShapeType="1" noTextEdit="1"/>
              </p:cNvSpPr>
              <p:nvPr/>
            </p:nvSpPr>
            <p:spPr>
              <a:xfrm>
                <a:off x="6948264" y="3789040"/>
                <a:ext cx="1845698" cy="461665"/>
              </a:xfrm>
              <a:prstGeom prst="rect">
                <a:avLst/>
              </a:prstGeom>
              <a:blipFill>
                <a:blip r:embed="rId11"/>
                <a:stretch>
                  <a:fillRect b="-18667"/>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EEEEB50E-7AF5-2474-38C7-55D8D6E93403}"/>
              </a:ext>
            </a:extLst>
          </p:cNvPr>
          <p:cNvSpPr txBox="1"/>
          <p:nvPr/>
        </p:nvSpPr>
        <p:spPr>
          <a:xfrm>
            <a:off x="755576" y="6021288"/>
            <a:ext cx="6955750" cy="461665"/>
          </a:xfrm>
          <a:prstGeom prst="rect">
            <a:avLst/>
          </a:prstGeom>
          <a:noFill/>
        </p:spPr>
        <p:txBody>
          <a:bodyPr wrap="none" rtlCol="0">
            <a:spAutoFit/>
          </a:bodyPr>
          <a:lstStyle/>
          <a:p>
            <a:r>
              <a:rPr lang="ja-JP" altLang="en-US" sz="2400"/>
              <a:t>共役な量＝ルジャンドル変換で互いに変換する量</a:t>
            </a:r>
            <a:endParaRPr kumimoji="1" lang="ja-JP" altLang="en-US" sz="2400"/>
          </a:p>
        </p:txBody>
      </p:sp>
      <p:sp>
        <p:nvSpPr>
          <p:cNvPr id="43" name="四角形: 角を丸くする 42">
            <a:extLst>
              <a:ext uri="{FF2B5EF4-FFF2-40B4-BE49-F238E27FC236}">
                <a16:creationId xmlns:a16="http://schemas.microsoft.com/office/drawing/2014/main" id="{FA121DAB-1292-1CA9-9109-DAD2DF6EB610}"/>
              </a:ext>
            </a:extLst>
          </p:cNvPr>
          <p:cNvSpPr/>
          <p:nvPr/>
        </p:nvSpPr>
        <p:spPr>
          <a:xfrm>
            <a:off x="1619672" y="3933056"/>
            <a:ext cx="504056" cy="43204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a:extLst>
              <a:ext uri="{FF2B5EF4-FFF2-40B4-BE49-F238E27FC236}">
                <a16:creationId xmlns:a16="http://schemas.microsoft.com/office/drawing/2014/main" id="{2761A366-14E7-4D64-131A-2EEF28DDC92E}"/>
              </a:ext>
            </a:extLst>
          </p:cNvPr>
          <p:cNvCxnSpPr>
            <a:stCxn id="43" idx="2"/>
            <a:endCxn id="40" idx="1"/>
          </p:cNvCxnSpPr>
          <p:nvPr/>
        </p:nvCxnSpPr>
        <p:spPr>
          <a:xfrm rot="5400000">
            <a:off x="370130" y="4750550"/>
            <a:ext cx="1887017" cy="1116124"/>
          </a:xfrm>
          <a:prstGeom prst="bentConnector4">
            <a:avLst>
              <a:gd name="adj1" fmla="val 43884"/>
              <a:gd name="adj2" fmla="val 12048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F8852D74-A17D-02FB-EC7F-3C7266D3CB8D}"/>
              </a:ext>
            </a:extLst>
          </p:cNvPr>
          <p:cNvSpPr txBox="1"/>
          <p:nvPr/>
        </p:nvSpPr>
        <p:spPr>
          <a:xfrm>
            <a:off x="6372200" y="908720"/>
            <a:ext cx="1569660" cy="369332"/>
          </a:xfrm>
          <a:prstGeom prst="rect">
            <a:avLst/>
          </a:prstGeom>
          <a:noFill/>
        </p:spPr>
        <p:txBody>
          <a:bodyPr wrap="none" rtlCol="0">
            <a:spAutoFit/>
          </a:bodyPr>
          <a:lstStyle/>
          <a:p>
            <a:r>
              <a:rPr kumimoji="1" lang="ja-JP" altLang="en-US"/>
              <a:t>全て示量変数</a:t>
            </a:r>
          </a:p>
        </p:txBody>
      </p:sp>
      <p:cxnSp>
        <p:nvCxnSpPr>
          <p:cNvPr id="11" name="直線矢印コネクタ 10">
            <a:extLst>
              <a:ext uri="{FF2B5EF4-FFF2-40B4-BE49-F238E27FC236}">
                <a16:creationId xmlns:a16="http://schemas.microsoft.com/office/drawing/2014/main" id="{05CC4623-9429-B2B2-07BC-F899A831CA80}"/>
              </a:ext>
            </a:extLst>
          </p:cNvPr>
          <p:cNvCxnSpPr>
            <a:stCxn id="7" idx="1"/>
          </p:cNvCxnSpPr>
          <p:nvPr/>
        </p:nvCxnSpPr>
        <p:spPr>
          <a:xfrm flipH="1">
            <a:off x="5292080" y="1093386"/>
            <a:ext cx="1080120" cy="39139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69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2C5E61-A4F9-3F26-116F-3A376B69F79B}"/>
              </a:ext>
            </a:extLst>
          </p:cNvPr>
          <p:cNvSpPr>
            <a:spLocks noGrp="1"/>
          </p:cNvSpPr>
          <p:nvPr>
            <p:ph type="body" sz="quarter" idx="10"/>
          </p:nvPr>
        </p:nvSpPr>
        <p:spPr/>
        <p:txBody>
          <a:bodyPr/>
          <a:lstStyle/>
          <a:p>
            <a:r>
              <a:rPr lang="ja-JP" altLang="en-US"/>
              <a:t>熱力学量</a:t>
            </a:r>
            <a:endParaRPr kumimoji="1" lang="ja-JP" altLang="en-US"/>
          </a:p>
        </p:txBody>
      </p:sp>
      <p:sp>
        <p:nvSpPr>
          <p:cNvPr id="3" name="テキスト ボックス 2">
            <a:extLst>
              <a:ext uri="{FF2B5EF4-FFF2-40B4-BE49-F238E27FC236}">
                <a16:creationId xmlns:a16="http://schemas.microsoft.com/office/drawing/2014/main" id="{C40AC1C9-1D71-541F-9249-49F4A1DDF185}"/>
              </a:ext>
            </a:extLst>
          </p:cNvPr>
          <p:cNvSpPr txBox="1"/>
          <p:nvPr/>
        </p:nvSpPr>
        <p:spPr>
          <a:xfrm>
            <a:off x="1327430" y="1988840"/>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9755666F-D2CA-865E-9D41-B76A6134071D}"/>
              </a:ext>
            </a:extLst>
          </p:cNvPr>
          <p:cNvSpPr txBox="1"/>
          <p:nvPr/>
        </p:nvSpPr>
        <p:spPr>
          <a:xfrm>
            <a:off x="5531138" y="1988840"/>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A1F1C5-8F50-AA2B-297E-CB1A758134D0}"/>
                  </a:ext>
                </a:extLst>
              </p:cNvPr>
              <p:cNvSpPr txBox="1"/>
              <p:nvPr/>
            </p:nvSpPr>
            <p:spPr>
              <a:xfrm>
                <a:off x="1534890" y="2780928"/>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D9A1F1C5-8F50-AA2B-297E-CB1A758134D0}"/>
                  </a:ext>
                </a:extLst>
              </p:cNvPr>
              <p:cNvSpPr txBox="1">
                <a:spLocks noRot="1" noChangeAspect="1" noMove="1" noResize="1" noEditPoints="1" noAdjustHandles="1" noChangeArrowheads="1" noChangeShapeType="1" noTextEdit="1"/>
              </p:cNvSpPr>
              <p:nvPr/>
            </p:nvSpPr>
            <p:spPr>
              <a:xfrm>
                <a:off x="1534890" y="2780928"/>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A58BFD-8DD0-3466-AB58-B59CAA3FA0CF}"/>
                  </a:ext>
                </a:extLst>
              </p:cNvPr>
              <p:cNvSpPr txBox="1"/>
              <p:nvPr/>
            </p:nvSpPr>
            <p:spPr>
              <a:xfrm>
                <a:off x="5741099" y="2780928"/>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18A58BFD-8DD0-3466-AB58-B59CAA3FA0CF}"/>
                  </a:ext>
                </a:extLst>
              </p:cNvPr>
              <p:cNvSpPr txBox="1">
                <a:spLocks noRot="1" noChangeAspect="1" noMove="1" noResize="1" noEditPoints="1" noAdjustHandles="1" noChangeArrowheads="1" noChangeShapeType="1" noTextEdit="1"/>
              </p:cNvSpPr>
              <p:nvPr/>
            </p:nvSpPr>
            <p:spPr>
              <a:xfrm>
                <a:off x="5741099" y="2780928"/>
                <a:ext cx="1406219" cy="646331"/>
              </a:xfrm>
              <a:prstGeom prst="rect">
                <a:avLst/>
              </a:prstGeom>
              <a:blipFill>
                <a:blip r:embed="rId3"/>
                <a:stretch>
                  <a:fillRect l="-13478" t="-16981" b="-320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7112191-0FEB-4675-E773-EBE21BA7CE69}"/>
              </a:ext>
            </a:extLst>
          </p:cNvPr>
          <p:cNvSpPr txBox="1"/>
          <p:nvPr/>
        </p:nvSpPr>
        <p:spPr>
          <a:xfrm>
            <a:off x="251520" y="1196752"/>
            <a:ext cx="8443337" cy="523220"/>
          </a:xfrm>
          <a:prstGeom prst="rect">
            <a:avLst/>
          </a:prstGeom>
          <a:noFill/>
        </p:spPr>
        <p:txBody>
          <a:bodyPr wrap="none" rtlCol="0">
            <a:spAutoFit/>
          </a:bodyPr>
          <a:lstStyle/>
          <a:p>
            <a:r>
              <a:rPr kumimoji="1" lang="ja-JP" altLang="en-US" sz="2800"/>
              <a:t>かけたらエネルギーになる量をお互いに共役と呼ぶ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E64D2F-7DAC-D79B-7BED-957B6B0EA455}"/>
                  </a:ext>
                </a:extLst>
              </p:cNvPr>
              <p:cNvSpPr txBox="1"/>
              <p:nvPr/>
            </p:nvSpPr>
            <p:spPr>
              <a:xfrm>
                <a:off x="5741099" y="3933056"/>
                <a:ext cx="1406219" cy="646331"/>
              </a:xfrm>
              <a:prstGeom prst="rect">
                <a:avLst/>
              </a:prstGeom>
              <a:noFill/>
            </p:spPr>
            <p:txBody>
              <a:bodyPr wrap="none" rtlCol="0">
                <a:spAutoFit/>
              </a:bodyPr>
              <a:lstStyle/>
              <a:p>
                <a:r>
                  <a:rPr lang="ja-JP" altLang="en-US" sz="3600">
                    <a:solidFill>
                      <a:srgbClr val="FF0000"/>
                    </a:solidFill>
                  </a:rPr>
                  <a:t>温度</a:t>
                </a:r>
                <a14:m>
                  <m:oMath xmlns:m="http://schemas.openxmlformats.org/officeDocument/2006/math">
                    <m:r>
                      <a:rPr kumimoji="1" lang="en-US" altLang="ja-JP" sz="3600" b="0" i="1" smtClean="0">
                        <a:solidFill>
                          <a:srgbClr val="FF0000"/>
                        </a:solidFill>
                        <a:latin typeface="Cambria Math" panose="02040503050406030204" pitchFamily="18" charset="0"/>
                      </a:rPr>
                      <m:t>𝑇</m:t>
                    </m:r>
                  </m:oMath>
                </a14:m>
                <a:endParaRPr kumimoji="1" lang="ja-JP" altLang="en-US" sz="3600">
                  <a:solidFill>
                    <a:srgbClr val="FF0000"/>
                  </a:solidFill>
                </a:endParaRPr>
              </a:p>
            </p:txBody>
          </p:sp>
        </mc:Choice>
        <mc:Fallback xmlns="">
          <p:sp>
            <p:nvSpPr>
              <p:cNvPr id="9" name="テキスト ボックス 8">
                <a:extLst>
                  <a:ext uri="{FF2B5EF4-FFF2-40B4-BE49-F238E27FC236}">
                    <a16:creationId xmlns:a16="http://schemas.microsoft.com/office/drawing/2014/main" id="{E3E64D2F-7DAC-D79B-7BED-957B6B0EA455}"/>
                  </a:ext>
                </a:extLst>
              </p:cNvPr>
              <p:cNvSpPr txBox="1">
                <a:spLocks noRot="1" noChangeAspect="1" noMove="1" noResize="1" noEditPoints="1" noAdjustHandles="1" noChangeArrowheads="1" noChangeShapeType="1" noTextEdit="1"/>
              </p:cNvSpPr>
              <p:nvPr/>
            </p:nvSpPr>
            <p:spPr>
              <a:xfrm>
                <a:off x="5741099" y="3933056"/>
                <a:ext cx="1406219" cy="646331"/>
              </a:xfrm>
              <a:prstGeom prst="rect">
                <a:avLst/>
              </a:prstGeom>
              <a:blipFill>
                <a:blip r:embed="rId4"/>
                <a:stretch>
                  <a:fillRect l="-13478"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B34A8A7-EB06-3288-D6B5-E22A47ED3E6B}"/>
                  </a:ext>
                </a:extLst>
              </p:cNvPr>
              <p:cNvSpPr txBox="1"/>
              <p:nvPr/>
            </p:nvSpPr>
            <p:spPr>
              <a:xfrm>
                <a:off x="611560" y="3933056"/>
                <a:ext cx="3257880" cy="646331"/>
              </a:xfrm>
              <a:prstGeom prst="rect">
                <a:avLst/>
              </a:prstGeom>
              <a:noFill/>
            </p:spPr>
            <p:txBody>
              <a:bodyPr wrap="none" rtlCol="0">
                <a:spAutoFit/>
              </a:bodyPr>
              <a:lstStyle/>
              <a:p>
                <a:r>
                  <a:rPr kumimoji="1" lang="ja-JP" altLang="en-US" sz="3600">
                    <a:solidFill>
                      <a:srgbClr val="FF0000"/>
                    </a:solidFill>
                  </a:rPr>
                  <a:t>エントロピー</a:t>
                </a:r>
                <a14:m>
                  <m:oMath xmlns:m="http://schemas.openxmlformats.org/officeDocument/2006/math">
                    <m:r>
                      <a:rPr kumimoji="1" lang="en-US" altLang="ja-JP" sz="3600" b="0" i="1" smtClean="0">
                        <a:solidFill>
                          <a:srgbClr val="FF0000"/>
                        </a:solidFill>
                        <a:latin typeface="Cambria Math" panose="02040503050406030204" pitchFamily="18" charset="0"/>
                      </a:rPr>
                      <m:t>𝑆</m:t>
                    </m:r>
                  </m:oMath>
                </a14:m>
                <a:endParaRPr kumimoji="1" lang="ja-JP" altLang="en-US" sz="3600">
                  <a:solidFill>
                    <a:srgbClr val="FF0000"/>
                  </a:solidFill>
                </a:endParaRPr>
              </a:p>
            </p:txBody>
          </p:sp>
        </mc:Choice>
        <mc:Fallback xmlns="">
          <p:sp>
            <p:nvSpPr>
              <p:cNvPr id="10" name="テキスト ボックス 9">
                <a:extLst>
                  <a:ext uri="{FF2B5EF4-FFF2-40B4-BE49-F238E27FC236}">
                    <a16:creationId xmlns:a16="http://schemas.microsoft.com/office/drawing/2014/main" id="{BB34A8A7-EB06-3288-D6B5-E22A47ED3E6B}"/>
                  </a:ext>
                </a:extLst>
              </p:cNvPr>
              <p:cNvSpPr txBox="1">
                <a:spLocks noRot="1" noChangeAspect="1" noMove="1" noResize="1" noEditPoints="1" noAdjustHandles="1" noChangeArrowheads="1" noChangeShapeType="1" noTextEdit="1"/>
              </p:cNvSpPr>
              <p:nvPr/>
            </p:nvSpPr>
            <p:spPr>
              <a:xfrm>
                <a:off x="611560" y="3933056"/>
                <a:ext cx="3257880" cy="646331"/>
              </a:xfrm>
              <a:prstGeom prst="rect">
                <a:avLst/>
              </a:prstGeom>
              <a:blipFill>
                <a:blip r:embed="rId5"/>
                <a:stretch>
                  <a:fillRect l="-5607"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8102BB3-A6D9-50A9-FF16-A3E4AE0106CB}"/>
                  </a:ext>
                </a:extLst>
              </p:cNvPr>
              <p:cNvSpPr txBox="1"/>
              <p:nvPr/>
            </p:nvSpPr>
            <p:spPr>
              <a:xfrm>
                <a:off x="1280910" y="5085184"/>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1" name="テキスト ボックス 10">
                <a:extLst>
                  <a:ext uri="{FF2B5EF4-FFF2-40B4-BE49-F238E27FC236}">
                    <a16:creationId xmlns:a16="http://schemas.microsoft.com/office/drawing/2014/main" id="{A8102BB3-A6D9-50A9-FF16-A3E4AE0106CB}"/>
                  </a:ext>
                </a:extLst>
              </p:cNvPr>
              <p:cNvSpPr txBox="1">
                <a:spLocks noRot="1" noChangeAspect="1" noMove="1" noResize="1" noEditPoints="1" noAdjustHandles="1" noChangeArrowheads="1" noChangeShapeType="1" noTextEdit="1"/>
              </p:cNvSpPr>
              <p:nvPr/>
            </p:nvSpPr>
            <p:spPr>
              <a:xfrm>
                <a:off x="1280910" y="5085184"/>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3A82D58-73FB-952F-42B5-BCD8A5843BD2}"/>
                  </a:ext>
                </a:extLst>
              </p:cNvPr>
              <p:cNvSpPr txBox="1"/>
              <p:nvPr/>
            </p:nvSpPr>
            <p:spPr>
              <a:xfrm>
                <a:off x="4355976" y="5085184"/>
                <a:ext cx="4176464" cy="646331"/>
              </a:xfrm>
              <a:prstGeom prst="rect">
                <a:avLst/>
              </a:prstGeom>
              <a:noFill/>
            </p:spPr>
            <p:txBody>
              <a:bodyPr wrap="square" rtlCol="0">
                <a:spAutoFit/>
              </a:bodyPr>
              <a:lstStyle/>
              <a:p>
                <a:r>
                  <a:rPr kumimoji="1" lang="ja-JP" altLang="en-US" sz="3600"/>
                  <a:t>化学ポテンシャル</a:t>
                </a:r>
                <a14:m>
                  <m:oMath xmlns:m="http://schemas.openxmlformats.org/officeDocument/2006/math">
                    <m:r>
                      <a:rPr kumimoji="1" lang="en-US" altLang="ja-JP" sz="3600" b="0" i="1" smtClean="0">
                        <a:latin typeface="Cambria Math" panose="02040503050406030204" pitchFamily="18" charset="0"/>
                      </a:rPr>
                      <m:t>𝜇</m:t>
                    </m:r>
                  </m:oMath>
                </a14:m>
                <a:endParaRPr kumimoji="1" lang="ja-JP" altLang="en-US" sz="3600"/>
              </a:p>
            </p:txBody>
          </p:sp>
        </mc:Choice>
        <mc:Fallback xmlns="">
          <p:sp>
            <p:nvSpPr>
              <p:cNvPr id="12" name="テキスト ボックス 11">
                <a:extLst>
                  <a:ext uri="{FF2B5EF4-FFF2-40B4-BE49-F238E27FC236}">
                    <a16:creationId xmlns:a16="http://schemas.microsoft.com/office/drawing/2014/main" id="{83A82D58-73FB-952F-42B5-BCD8A5843BD2}"/>
                  </a:ext>
                </a:extLst>
              </p:cNvPr>
              <p:cNvSpPr txBox="1">
                <a:spLocks noRot="1" noChangeAspect="1" noMove="1" noResize="1" noEditPoints="1" noAdjustHandles="1" noChangeArrowheads="1" noChangeShapeType="1" noTextEdit="1"/>
              </p:cNvSpPr>
              <p:nvPr/>
            </p:nvSpPr>
            <p:spPr>
              <a:xfrm>
                <a:off x="4355976" y="5085184"/>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11BCCB09-8B18-A476-197B-D8C91EC61ECA}"/>
              </a:ext>
            </a:extLst>
          </p:cNvPr>
          <p:cNvSpPr txBox="1"/>
          <p:nvPr/>
        </p:nvSpPr>
        <p:spPr>
          <a:xfrm>
            <a:off x="251520" y="6093296"/>
            <a:ext cx="8186857" cy="461665"/>
          </a:xfrm>
          <a:prstGeom prst="rect">
            <a:avLst/>
          </a:prstGeom>
          <a:noFill/>
        </p:spPr>
        <p:txBody>
          <a:bodyPr wrap="none" rtlCol="0">
            <a:spAutoFit/>
          </a:bodyPr>
          <a:lstStyle/>
          <a:p>
            <a:r>
              <a:rPr kumimoji="1" lang="ja-JP" altLang="en-US" sz="2400"/>
              <a:t>示量変数と示強変数、どちらが「基本的な量」だろうか？</a:t>
            </a:r>
          </a:p>
        </p:txBody>
      </p:sp>
    </p:spTree>
    <p:extLst>
      <p:ext uri="{BB962C8B-B14F-4D97-AF65-F5344CB8AC3E}">
        <p14:creationId xmlns:p14="http://schemas.microsoft.com/office/powerpoint/2010/main" val="1999213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21FBE89-6F78-84F8-42E5-F71C9F222C9D}"/>
              </a:ext>
            </a:extLst>
          </p:cNvPr>
          <p:cNvSpPr>
            <a:spLocks noGrp="1"/>
          </p:cNvSpPr>
          <p:nvPr>
            <p:ph type="body" sz="quarter" idx="10"/>
          </p:nvPr>
        </p:nvSpPr>
        <p:spPr/>
        <p:txBody>
          <a:bodyPr/>
          <a:lstStyle/>
          <a:p>
            <a:r>
              <a:rPr kumimoji="1" lang="ja-JP" altLang="en-US"/>
              <a:t>変数と観測量</a:t>
            </a:r>
            <a:r>
              <a:rPr lang="ja-JP" altLang="en-US"/>
              <a:t>のまとめ</a:t>
            </a:r>
            <a:endParaRPr kumimoji="1" lang="ja-JP" altLang="en-US"/>
          </a:p>
        </p:txBody>
      </p:sp>
      <p:sp>
        <p:nvSpPr>
          <p:cNvPr id="4" name="テキスト ボックス 3">
            <a:extLst>
              <a:ext uri="{FF2B5EF4-FFF2-40B4-BE49-F238E27FC236}">
                <a16:creationId xmlns:a16="http://schemas.microsoft.com/office/drawing/2014/main" id="{0228DD81-D0ED-81F8-1E8C-1BBDFF3500D3}"/>
              </a:ext>
            </a:extLst>
          </p:cNvPr>
          <p:cNvSpPr txBox="1"/>
          <p:nvPr/>
        </p:nvSpPr>
        <p:spPr>
          <a:xfrm>
            <a:off x="395536" y="1340768"/>
            <a:ext cx="7749237" cy="523220"/>
          </a:xfrm>
          <a:prstGeom prst="rect">
            <a:avLst/>
          </a:prstGeom>
          <a:noFill/>
        </p:spPr>
        <p:txBody>
          <a:bodyPr wrap="none" rtlCol="0">
            <a:spAutoFit/>
          </a:bodyPr>
          <a:lstStyle/>
          <a:p>
            <a:r>
              <a:rPr kumimoji="1" lang="en-US" altLang="ja-JP" sz="2800" dirty="0"/>
              <a:t>a priori</a:t>
            </a:r>
            <a:r>
              <a:rPr kumimoji="1" lang="ja-JP" altLang="en-US" sz="2800"/>
              <a:t>な量とは、我々が未定義で使う量のこと</a:t>
            </a:r>
          </a:p>
        </p:txBody>
      </p:sp>
      <p:sp>
        <p:nvSpPr>
          <p:cNvPr id="5" name="テキスト ボックス 4">
            <a:extLst>
              <a:ext uri="{FF2B5EF4-FFF2-40B4-BE49-F238E27FC236}">
                <a16:creationId xmlns:a16="http://schemas.microsoft.com/office/drawing/2014/main" id="{2FD241DF-7DB2-4F7F-526D-1E001C67669B}"/>
              </a:ext>
            </a:extLst>
          </p:cNvPr>
          <p:cNvSpPr txBox="1"/>
          <p:nvPr/>
        </p:nvSpPr>
        <p:spPr>
          <a:xfrm>
            <a:off x="827584" y="2060848"/>
            <a:ext cx="7749237" cy="954107"/>
          </a:xfrm>
          <a:prstGeom prst="rect">
            <a:avLst/>
          </a:prstGeom>
          <a:noFill/>
        </p:spPr>
        <p:txBody>
          <a:bodyPr wrap="none" rtlCol="0">
            <a:spAutoFit/>
          </a:bodyPr>
          <a:lstStyle/>
          <a:p>
            <a:r>
              <a:rPr kumimoji="1" lang="ja-JP" altLang="en-US" sz="2800"/>
              <a:t>熱力学では、共役な量のどちらかが</a:t>
            </a:r>
            <a:r>
              <a:rPr kumimoji="1" lang="en-US" altLang="ja-JP" sz="2800" dirty="0"/>
              <a:t>a priori</a:t>
            </a:r>
            <a:r>
              <a:rPr kumimoji="1" lang="ja-JP" altLang="en-US" sz="2800"/>
              <a:t>な量</a:t>
            </a:r>
            <a:endParaRPr kumimoji="1" lang="en-US" altLang="ja-JP" sz="2800" dirty="0"/>
          </a:p>
          <a:p>
            <a:r>
              <a:rPr kumimoji="1" lang="ja-JP" altLang="en-US" sz="2800"/>
              <a:t>数値計算では、支配方程式に含まれる変数</a:t>
            </a:r>
          </a:p>
        </p:txBody>
      </p:sp>
      <p:sp>
        <p:nvSpPr>
          <p:cNvPr id="6" name="テキスト ボックス 5">
            <a:extLst>
              <a:ext uri="{FF2B5EF4-FFF2-40B4-BE49-F238E27FC236}">
                <a16:creationId xmlns:a16="http://schemas.microsoft.com/office/drawing/2014/main" id="{CFFB7074-E15E-B4FD-8BB6-6E81C54E3DC4}"/>
              </a:ext>
            </a:extLst>
          </p:cNvPr>
          <p:cNvSpPr txBox="1"/>
          <p:nvPr/>
        </p:nvSpPr>
        <p:spPr>
          <a:xfrm>
            <a:off x="425097" y="3501008"/>
            <a:ext cx="8467383" cy="523220"/>
          </a:xfrm>
          <a:prstGeom prst="rect">
            <a:avLst/>
          </a:prstGeom>
          <a:noFill/>
        </p:spPr>
        <p:txBody>
          <a:bodyPr wrap="none" rtlCol="0">
            <a:spAutoFit/>
          </a:bodyPr>
          <a:lstStyle/>
          <a:p>
            <a:r>
              <a:rPr kumimoji="1" lang="ja-JP" altLang="en-US" sz="2800"/>
              <a:t>それ以外の物理量は全て</a:t>
            </a:r>
            <a:r>
              <a:rPr kumimoji="1" lang="en-US" altLang="ja-JP" sz="2800" dirty="0"/>
              <a:t>a priori</a:t>
            </a:r>
            <a:r>
              <a:rPr kumimoji="1" lang="ja-JP" altLang="en-US" sz="2800"/>
              <a:t>な量から定義される</a:t>
            </a:r>
          </a:p>
        </p:txBody>
      </p:sp>
      <p:sp>
        <p:nvSpPr>
          <p:cNvPr id="3" name="テキスト ボックス 2">
            <a:extLst>
              <a:ext uri="{FF2B5EF4-FFF2-40B4-BE49-F238E27FC236}">
                <a16:creationId xmlns:a16="http://schemas.microsoft.com/office/drawing/2014/main" id="{DC3A739A-4813-39B4-E884-C1B6B5BB4CC2}"/>
              </a:ext>
            </a:extLst>
          </p:cNvPr>
          <p:cNvSpPr txBox="1"/>
          <p:nvPr/>
        </p:nvSpPr>
        <p:spPr>
          <a:xfrm>
            <a:off x="971600" y="5013176"/>
            <a:ext cx="8084264" cy="523220"/>
          </a:xfrm>
          <a:prstGeom prst="rect">
            <a:avLst/>
          </a:prstGeom>
          <a:noFill/>
        </p:spPr>
        <p:txBody>
          <a:bodyPr wrap="none" rtlCol="0">
            <a:spAutoFit/>
          </a:bodyPr>
          <a:lstStyle/>
          <a:p>
            <a:r>
              <a:rPr lang="ja-JP" altLang="en-US" sz="2800"/>
              <a:t>分子動力学法において、温度や圧力を定義しよう</a:t>
            </a:r>
            <a:endParaRPr kumimoji="1" lang="ja-JP" altLang="en-US" sz="2800"/>
          </a:p>
        </p:txBody>
      </p:sp>
      <p:sp>
        <p:nvSpPr>
          <p:cNvPr id="7" name="矢印: 右 6">
            <a:extLst>
              <a:ext uri="{FF2B5EF4-FFF2-40B4-BE49-F238E27FC236}">
                <a16:creationId xmlns:a16="http://schemas.microsoft.com/office/drawing/2014/main" id="{4A2DB7A1-3E82-B7E1-A9DA-D50EBA2F6253}"/>
              </a:ext>
            </a:extLst>
          </p:cNvPr>
          <p:cNvSpPr/>
          <p:nvPr/>
        </p:nvSpPr>
        <p:spPr>
          <a:xfrm>
            <a:off x="323528" y="5085184"/>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4534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E4BE97D-FF22-7C73-B97E-95E0C2481E22}"/>
              </a:ext>
            </a:extLst>
          </p:cNvPr>
          <p:cNvSpPr>
            <a:spLocks noGrp="1"/>
          </p:cNvSpPr>
          <p:nvPr>
            <p:ph type="body" sz="quarter" idx="10"/>
          </p:nvPr>
        </p:nvSpPr>
        <p:spPr/>
        <p:txBody>
          <a:bodyPr/>
          <a:lstStyle/>
          <a:p>
            <a:r>
              <a:rPr lang="ja-JP" altLang="en-US"/>
              <a:t>分子動力学法における温度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AC02551-FA35-D837-0887-057204FE4031}"/>
                  </a:ext>
                </a:extLst>
              </p:cNvPr>
              <p:cNvSpPr txBox="1"/>
              <p:nvPr/>
            </p:nvSpPr>
            <p:spPr>
              <a:xfrm>
                <a:off x="467544" y="1196752"/>
                <a:ext cx="5334666" cy="523220"/>
              </a:xfrm>
              <a:prstGeom prst="rect">
                <a:avLst/>
              </a:prstGeom>
              <a:noFill/>
            </p:spPr>
            <p:txBody>
              <a:bodyPr wrap="none" rtlCol="0">
                <a:spAutoFit/>
              </a:bodyPr>
              <a:lstStyle/>
              <a:p>
                <a:r>
                  <a:rPr lang="ja-JP" altLang="en-US" sz="2800"/>
                  <a:t>温度</a:t>
                </a:r>
                <a14:m>
                  <m:oMath xmlns:m="http://schemas.openxmlformats.org/officeDocument/2006/math">
                    <m:r>
                      <a:rPr lang="en-US" altLang="ja-JP" sz="2800" b="0" i="1" smtClean="0">
                        <a:latin typeface="Cambria Math" panose="02040503050406030204" pitchFamily="18" charset="0"/>
                      </a:rPr>
                      <m:t>𝑇</m:t>
                    </m:r>
                  </m:oMath>
                </a14:m>
                <a:r>
                  <a:rPr lang="ja-JP" altLang="en-US" sz="2800"/>
                  <a:t>は運動エネルギー</a:t>
                </a:r>
                <a14:m>
                  <m:oMath xmlns:m="http://schemas.openxmlformats.org/officeDocument/2006/math">
                    <m:r>
                      <a:rPr lang="en-US" altLang="ja-JP" sz="2800" b="0" i="1" smtClean="0">
                        <a:latin typeface="Cambria Math" panose="02040503050406030204" pitchFamily="18" charset="0"/>
                      </a:rPr>
                      <m:t>𝐾</m:t>
                    </m:r>
                  </m:oMath>
                </a14:m>
                <a:r>
                  <a:rPr lang="ja-JP" altLang="en-US" sz="2800"/>
                  <a:t>に比例</a:t>
                </a:r>
                <a:endParaRPr kumimoji="1" lang="ja-JP" altLang="en-US" sz="2800"/>
              </a:p>
            </p:txBody>
          </p:sp>
        </mc:Choice>
        <mc:Fallback xmlns="">
          <p:sp>
            <p:nvSpPr>
              <p:cNvPr id="3" name="テキスト ボックス 2">
                <a:extLst>
                  <a:ext uri="{FF2B5EF4-FFF2-40B4-BE49-F238E27FC236}">
                    <a16:creationId xmlns:a16="http://schemas.microsoft.com/office/drawing/2014/main" id="{3AC02551-FA35-D837-0887-057204FE4031}"/>
                  </a:ext>
                </a:extLst>
              </p:cNvPr>
              <p:cNvSpPr txBox="1">
                <a:spLocks noRot="1" noChangeAspect="1" noMove="1" noResize="1" noEditPoints="1" noAdjustHandles="1" noChangeArrowheads="1" noChangeShapeType="1" noTextEdit="1"/>
              </p:cNvSpPr>
              <p:nvPr/>
            </p:nvSpPr>
            <p:spPr>
              <a:xfrm>
                <a:off x="467544" y="1196752"/>
                <a:ext cx="5334666" cy="523220"/>
              </a:xfrm>
              <a:prstGeom prst="rect">
                <a:avLst/>
              </a:prstGeom>
              <a:blipFill>
                <a:blip r:embed="rId2"/>
                <a:stretch>
                  <a:fillRect l="-2400" t="-15116" r="-1257"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1917905-B24B-5FAC-7D31-42DDB278154E}"/>
                  </a:ext>
                </a:extLst>
              </p:cNvPr>
              <p:cNvSpPr txBox="1"/>
              <p:nvPr/>
            </p:nvSpPr>
            <p:spPr>
              <a:xfrm>
                <a:off x="2555776" y="1844824"/>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C1917905-B24B-5FAC-7D31-42DDB278154E}"/>
                  </a:ext>
                </a:extLst>
              </p:cNvPr>
              <p:cNvSpPr txBox="1">
                <a:spLocks noRot="1" noChangeAspect="1" noMove="1" noResize="1" noEditPoints="1" noAdjustHandles="1" noChangeArrowheads="1" noChangeShapeType="1" noTextEdit="1"/>
              </p:cNvSpPr>
              <p:nvPr/>
            </p:nvSpPr>
            <p:spPr>
              <a:xfrm>
                <a:off x="2555776" y="1844824"/>
                <a:ext cx="1852430" cy="101752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B9FFA2B-A0F1-248E-817F-52186B97CA17}"/>
                  </a:ext>
                </a:extLst>
              </p:cNvPr>
              <p:cNvSpPr txBox="1"/>
              <p:nvPr/>
            </p:nvSpPr>
            <p:spPr>
              <a:xfrm>
                <a:off x="5220072" y="1988840"/>
                <a:ext cx="2816797" cy="830997"/>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a:t>：粒子数</a:t>
                </a:r>
                <a:endParaRPr kumimoji="1" lang="en-US" altLang="ja-JP" sz="2400" dirty="0"/>
              </a:p>
              <a:p>
                <a14:m>
                  <m:oMath xmlns:m="http://schemas.openxmlformats.org/officeDocument/2006/math">
                    <m:r>
                      <a:rPr kumimoji="1" lang="en-US" altLang="ja-JP" sz="2400" b="0" i="1" smtClean="0">
                        <a:latin typeface="Cambria Math" panose="02040503050406030204" pitchFamily="18" charset="0"/>
                      </a:rPr>
                      <m:t>𝑘</m:t>
                    </m:r>
                    <m:r>
                      <a:rPr lang="ja-JP" altLang="en-US" sz="2400" i="1">
                        <a:latin typeface="Cambria Math" panose="02040503050406030204" pitchFamily="18" charset="0"/>
                      </a:rPr>
                      <m:t>：</m:t>
                    </m:r>
                  </m:oMath>
                </a14:m>
                <a:r>
                  <a:rPr kumimoji="1" lang="ja-JP" altLang="en-US" sz="2400"/>
                  <a:t>ボルツマン定数</a:t>
                </a:r>
              </a:p>
            </p:txBody>
          </p:sp>
        </mc:Choice>
        <mc:Fallback xmlns="">
          <p:sp>
            <p:nvSpPr>
              <p:cNvPr id="5" name="テキスト ボックス 4">
                <a:extLst>
                  <a:ext uri="{FF2B5EF4-FFF2-40B4-BE49-F238E27FC236}">
                    <a16:creationId xmlns:a16="http://schemas.microsoft.com/office/drawing/2014/main" id="{0B9FFA2B-A0F1-248E-817F-52186B97CA17}"/>
                  </a:ext>
                </a:extLst>
              </p:cNvPr>
              <p:cNvSpPr txBox="1">
                <a:spLocks noRot="1" noChangeAspect="1" noMove="1" noResize="1" noEditPoints="1" noAdjustHandles="1" noChangeArrowheads="1" noChangeShapeType="1" noTextEdit="1"/>
              </p:cNvSpPr>
              <p:nvPr/>
            </p:nvSpPr>
            <p:spPr>
              <a:xfrm>
                <a:off x="5220072" y="1988840"/>
                <a:ext cx="2816797" cy="830997"/>
              </a:xfrm>
              <a:prstGeom prst="rect">
                <a:avLst/>
              </a:prstGeom>
              <a:blipFill>
                <a:blip r:embed="rId4"/>
                <a:stretch>
                  <a:fillRect l="-649" t="-8029" r="-2597" b="-131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FDF1CA0-0C9B-C1B8-24DC-BF4434D5D9D8}"/>
                  </a:ext>
                </a:extLst>
              </p:cNvPr>
              <p:cNvSpPr txBox="1"/>
              <p:nvPr/>
            </p:nvSpPr>
            <p:spPr>
              <a:xfrm>
                <a:off x="395536" y="2996952"/>
                <a:ext cx="5831725" cy="523220"/>
              </a:xfrm>
              <a:prstGeom prst="rect">
                <a:avLst/>
              </a:prstGeom>
              <a:noFill/>
            </p:spPr>
            <p:txBody>
              <a:bodyPr wrap="none" rtlCol="0">
                <a:spAutoFit/>
              </a:bodyPr>
              <a:lstStyle/>
              <a:p>
                <a:r>
                  <a:rPr lang="ja-JP" altLang="en-US" sz="2800"/>
                  <a:t>運動エネルギー</a:t>
                </a:r>
                <a14:m>
                  <m:oMath xmlns:m="http://schemas.openxmlformats.org/officeDocument/2006/math">
                    <m:r>
                      <a:rPr lang="en-US" altLang="ja-JP" sz="2800" b="0" i="1" smtClean="0">
                        <a:latin typeface="Cambria Math" panose="02040503050406030204" pitchFamily="18" charset="0"/>
                      </a:rPr>
                      <m:t>𝐾</m:t>
                    </m:r>
                  </m:oMath>
                </a14:m>
                <a:r>
                  <a:rPr lang="ja-JP" altLang="en-US" sz="2800" b="0"/>
                  <a:t>は運動量の二乗和</a:t>
                </a:r>
                <a:endParaRPr lang="en-US" altLang="ja-JP" sz="2800" b="0" dirty="0"/>
              </a:p>
            </p:txBody>
          </p:sp>
        </mc:Choice>
        <mc:Fallback xmlns="">
          <p:sp>
            <p:nvSpPr>
              <p:cNvPr id="6" name="テキスト ボックス 5">
                <a:extLst>
                  <a:ext uri="{FF2B5EF4-FFF2-40B4-BE49-F238E27FC236}">
                    <a16:creationId xmlns:a16="http://schemas.microsoft.com/office/drawing/2014/main" id="{9FDF1CA0-0C9B-C1B8-24DC-BF4434D5D9D8}"/>
                  </a:ext>
                </a:extLst>
              </p:cNvPr>
              <p:cNvSpPr txBox="1">
                <a:spLocks noRot="1" noChangeAspect="1" noMove="1" noResize="1" noEditPoints="1" noAdjustHandles="1" noChangeArrowheads="1" noChangeShapeType="1" noTextEdit="1"/>
              </p:cNvSpPr>
              <p:nvPr/>
            </p:nvSpPr>
            <p:spPr>
              <a:xfrm>
                <a:off x="395536" y="2996952"/>
                <a:ext cx="5831725" cy="523220"/>
              </a:xfrm>
              <a:prstGeom prst="rect">
                <a:avLst/>
              </a:prstGeom>
              <a:blipFill>
                <a:blip r:embed="rId5"/>
                <a:stretch>
                  <a:fillRect l="-2194" t="-16471" r="-1045"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2704026-CECF-5408-EC8E-2D5411B5615E}"/>
                  </a:ext>
                </a:extLst>
              </p:cNvPr>
              <p:cNvSpPr txBox="1"/>
              <p:nvPr/>
            </p:nvSpPr>
            <p:spPr>
              <a:xfrm>
                <a:off x="2555776" y="3501008"/>
                <a:ext cx="2323713"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C2704026-CECF-5408-EC8E-2D5411B5615E}"/>
                  </a:ext>
                </a:extLst>
              </p:cNvPr>
              <p:cNvSpPr txBox="1">
                <a:spLocks noRot="1" noChangeAspect="1" noMove="1" noResize="1" noEditPoints="1" noAdjustHandles="1" noChangeArrowheads="1" noChangeShapeType="1" noTextEdit="1"/>
              </p:cNvSpPr>
              <p:nvPr/>
            </p:nvSpPr>
            <p:spPr>
              <a:xfrm>
                <a:off x="2555776" y="3501008"/>
                <a:ext cx="2323713" cy="1344920"/>
              </a:xfrm>
              <a:prstGeom prst="rect">
                <a:avLst/>
              </a:prstGeom>
              <a:blipFill>
                <a:blip r:embed="rId6"/>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209714DD-B775-FBBE-160F-3A27011161DA}"/>
              </a:ext>
            </a:extLst>
          </p:cNvPr>
          <p:cNvSpPr txBox="1"/>
          <p:nvPr/>
        </p:nvSpPr>
        <p:spPr>
          <a:xfrm>
            <a:off x="467544" y="4797152"/>
            <a:ext cx="1620957" cy="523220"/>
          </a:xfrm>
          <a:prstGeom prst="rect">
            <a:avLst/>
          </a:prstGeom>
          <a:noFill/>
        </p:spPr>
        <p:txBody>
          <a:bodyPr wrap="none" rtlCol="0">
            <a:spAutoFit/>
          </a:bodyPr>
          <a:lstStyle/>
          <a:p>
            <a:r>
              <a:rPr lang="ja-JP" altLang="en-US" sz="2800" b="0"/>
              <a:t>以上から</a:t>
            </a:r>
            <a:endParaRPr lang="en-US" altLang="ja-JP" sz="2800" b="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F061341-CC39-33A0-2C10-785F9BCF6E26}"/>
                  </a:ext>
                </a:extLst>
              </p:cNvPr>
              <p:cNvSpPr txBox="1"/>
              <p:nvPr/>
            </p:nvSpPr>
            <p:spPr>
              <a:xfrm>
                <a:off x="2483768" y="5301208"/>
                <a:ext cx="3112519"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1F061341-CC39-33A0-2C10-785F9BCF6E26}"/>
                  </a:ext>
                </a:extLst>
              </p:cNvPr>
              <p:cNvSpPr txBox="1">
                <a:spLocks noRot="1" noChangeAspect="1" noMove="1" noResize="1" noEditPoints="1" noAdjustHandles="1" noChangeArrowheads="1" noChangeShapeType="1" noTextEdit="1"/>
              </p:cNvSpPr>
              <p:nvPr/>
            </p:nvSpPr>
            <p:spPr>
              <a:xfrm>
                <a:off x="2483768" y="5301208"/>
                <a:ext cx="3112519" cy="134492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5913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7830846-2CA9-7BC8-3C8C-5A93420B16DE}"/>
              </a:ext>
            </a:extLst>
          </p:cNvPr>
          <p:cNvSpPr>
            <a:spLocks noGrp="1"/>
          </p:cNvSpPr>
          <p:nvPr>
            <p:ph type="body" sz="quarter" idx="10"/>
          </p:nvPr>
        </p:nvSpPr>
        <p:spPr/>
        <p:txBody>
          <a:bodyPr/>
          <a:lstStyle/>
          <a:p>
            <a:r>
              <a:rPr lang="ja-JP" altLang="en-US"/>
              <a:t>分子動力学法における温度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68C3301-1E5B-8D9D-730B-720C0B05BF38}"/>
                  </a:ext>
                </a:extLst>
              </p:cNvPr>
              <p:cNvSpPr txBox="1"/>
              <p:nvPr/>
            </p:nvSpPr>
            <p:spPr>
              <a:xfrm>
                <a:off x="2915816" y="1916832"/>
                <a:ext cx="3112519"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168C3301-1E5B-8D9D-730B-720C0B05BF38}"/>
                  </a:ext>
                </a:extLst>
              </p:cNvPr>
              <p:cNvSpPr txBox="1">
                <a:spLocks noRot="1" noChangeAspect="1" noMove="1" noResize="1" noEditPoints="1" noAdjustHandles="1" noChangeArrowheads="1" noChangeShapeType="1" noTextEdit="1"/>
              </p:cNvSpPr>
              <p:nvPr/>
            </p:nvSpPr>
            <p:spPr>
              <a:xfrm>
                <a:off x="2915816" y="1916832"/>
                <a:ext cx="3112519" cy="1344920"/>
              </a:xfrm>
              <a:prstGeom prst="rect">
                <a:avLst/>
              </a:prstGeom>
              <a:blipFill>
                <a:blip r:embed="rId2"/>
                <a:stretch>
                  <a:fillRect/>
                </a:stretch>
              </a:blipFill>
            </p:spPr>
            <p:txBody>
              <a:bodyPr/>
              <a:lstStyle/>
              <a:p>
                <a:r>
                  <a:rPr lang="ja-JP" altLang="en-US">
                    <a:noFill/>
                  </a:rPr>
                  <a:t> </a:t>
                </a:r>
              </a:p>
            </p:txBody>
          </p:sp>
        </mc:Fallback>
      </mc:AlternateContent>
      <p:sp>
        <p:nvSpPr>
          <p:cNvPr id="5" name="四角形: 角を丸くする 4">
            <a:extLst>
              <a:ext uri="{FF2B5EF4-FFF2-40B4-BE49-F238E27FC236}">
                <a16:creationId xmlns:a16="http://schemas.microsoft.com/office/drawing/2014/main" id="{D0575931-809F-6838-EAB6-13294DE3A9CF}"/>
              </a:ext>
            </a:extLst>
          </p:cNvPr>
          <p:cNvSpPr/>
          <p:nvPr/>
        </p:nvSpPr>
        <p:spPr>
          <a:xfrm>
            <a:off x="3779912" y="1844824"/>
            <a:ext cx="2304256" cy="136815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2F33E7DE-0CDC-59AE-7108-36B3C6780B59}"/>
              </a:ext>
            </a:extLst>
          </p:cNvPr>
          <p:cNvSpPr/>
          <p:nvPr/>
        </p:nvSpPr>
        <p:spPr>
          <a:xfrm>
            <a:off x="2843808" y="2204864"/>
            <a:ext cx="567680" cy="65645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CDD0A2C-AC39-D9A2-FEBA-1D56569D79CD}"/>
              </a:ext>
            </a:extLst>
          </p:cNvPr>
          <p:cNvSpPr txBox="1"/>
          <p:nvPr/>
        </p:nvSpPr>
        <p:spPr>
          <a:xfrm>
            <a:off x="1043608" y="1124744"/>
            <a:ext cx="3518912" cy="400110"/>
          </a:xfrm>
          <a:prstGeom prst="rect">
            <a:avLst/>
          </a:prstGeom>
          <a:noFill/>
        </p:spPr>
        <p:txBody>
          <a:bodyPr wrap="none" rtlCol="0">
            <a:spAutoFit/>
          </a:bodyPr>
          <a:lstStyle/>
          <a:p>
            <a:r>
              <a:rPr kumimoji="1" lang="ja-JP" altLang="en-US" sz="2000"/>
              <a:t>こちらは全部知っているので</a:t>
            </a:r>
          </a:p>
        </p:txBody>
      </p:sp>
      <p:cxnSp>
        <p:nvCxnSpPr>
          <p:cNvPr id="9" name="コネクタ: カギ線 8">
            <a:extLst>
              <a:ext uri="{FF2B5EF4-FFF2-40B4-BE49-F238E27FC236}">
                <a16:creationId xmlns:a16="http://schemas.microsoft.com/office/drawing/2014/main" id="{C6DA85E6-C13C-B9DA-8681-E33FFF462A7A}"/>
              </a:ext>
            </a:extLst>
          </p:cNvPr>
          <p:cNvCxnSpPr>
            <a:stCxn id="7" idx="3"/>
            <a:endCxn id="5" idx="0"/>
          </p:cNvCxnSpPr>
          <p:nvPr/>
        </p:nvCxnSpPr>
        <p:spPr>
          <a:xfrm>
            <a:off x="4562520" y="1324799"/>
            <a:ext cx="369520" cy="52002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F3C7E27-C143-F126-58DB-883F5513855E}"/>
              </a:ext>
            </a:extLst>
          </p:cNvPr>
          <p:cNvSpPr txBox="1"/>
          <p:nvPr/>
        </p:nvSpPr>
        <p:spPr>
          <a:xfrm>
            <a:off x="4139952" y="3501008"/>
            <a:ext cx="2236510" cy="400110"/>
          </a:xfrm>
          <a:prstGeom prst="rect">
            <a:avLst/>
          </a:prstGeom>
          <a:noFill/>
        </p:spPr>
        <p:txBody>
          <a:bodyPr wrap="none" rtlCol="0">
            <a:spAutoFit/>
          </a:bodyPr>
          <a:lstStyle/>
          <a:p>
            <a:r>
              <a:rPr kumimoji="1" lang="ja-JP" altLang="en-US" sz="2000"/>
              <a:t>これが計算できる</a:t>
            </a:r>
          </a:p>
        </p:txBody>
      </p:sp>
      <p:cxnSp>
        <p:nvCxnSpPr>
          <p:cNvPr id="12" name="コネクタ: カギ線 11">
            <a:extLst>
              <a:ext uri="{FF2B5EF4-FFF2-40B4-BE49-F238E27FC236}">
                <a16:creationId xmlns:a16="http://schemas.microsoft.com/office/drawing/2014/main" id="{0DEC2567-471B-E081-A7FC-7649A3C4FD7B}"/>
              </a:ext>
            </a:extLst>
          </p:cNvPr>
          <p:cNvCxnSpPr>
            <a:stCxn id="10" idx="1"/>
            <a:endCxn id="6" idx="2"/>
          </p:cNvCxnSpPr>
          <p:nvPr/>
        </p:nvCxnSpPr>
        <p:spPr>
          <a:xfrm rot="10800000">
            <a:off x="3127648" y="2861321"/>
            <a:ext cx="1012304" cy="83974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8D9AB1-B258-D50F-74C0-514AD788C401}"/>
                  </a:ext>
                </a:extLst>
              </p:cNvPr>
              <p:cNvSpPr txBox="1"/>
              <p:nvPr/>
            </p:nvSpPr>
            <p:spPr>
              <a:xfrm>
                <a:off x="611560" y="4077072"/>
                <a:ext cx="2054409" cy="1188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𝐾</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𝑚</m:t>
                              </m:r>
                            </m:den>
                          </m:f>
                        </m:e>
                      </m:nary>
                    </m:oMath>
                  </m:oMathPara>
                </a14:m>
                <a:endParaRPr kumimoji="1" lang="ja-JP" altLang="en-US" sz="2800"/>
              </a:p>
            </p:txBody>
          </p:sp>
        </mc:Choice>
        <mc:Fallback xmlns="">
          <p:sp>
            <p:nvSpPr>
              <p:cNvPr id="15" name="テキスト ボックス 14">
                <a:extLst>
                  <a:ext uri="{FF2B5EF4-FFF2-40B4-BE49-F238E27FC236}">
                    <a16:creationId xmlns:a16="http://schemas.microsoft.com/office/drawing/2014/main" id="{B08D9AB1-B258-D50F-74C0-514AD788C401}"/>
                  </a:ext>
                </a:extLst>
              </p:cNvPr>
              <p:cNvSpPr txBox="1">
                <a:spLocks noRot="1" noChangeAspect="1" noMove="1" noResize="1" noEditPoints="1" noAdjustHandles="1" noChangeArrowheads="1" noChangeShapeType="1" noTextEdit="1"/>
              </p:cNvSpPr>
              <p:nvPr/>
            </p:nvSpPr>
            <p:spPr>
              <a:xfrm>
                <a:off x="611560" y="4077072"/>
                <a:ext cx="2054409" cy="1188210"/>
              </a:xfrm>
              <a:prstGeom prst="rect">
                <a:avLst/>
              </a:prstGeom>
              <a:blipFill>
                <a:blip r:embed="rId3"/>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56D2EF6A-5808-7D43-3269-28E4A6E1B133}"/>
              </a:ext>
            </a:extLst>
          </p:cNvPr>
          <p:cNvSpPr txBox="1"/>
          <p:nvPr/>
        </p:nvSpPr>
        <p:spPr>
          <a:xfrm>
            <a:off x="2771800" y="4293096"/>
            <a:ext cx="3515706" cy="523220"/>
          </a:xfrm>
          <a:prstGeom prst="rect">
            <a:avLst/>
          </a:prstGeom>
          <a:noFill/>
        </p:spPr>
        <p:txBody>
          <a:bodyPr wrap="none" rtlCol="0">
            <a:spAutoFit/>
          </a:bodyPr>
          <a:lstStyle/>
          <a:p>
            <a:r>
              <a:rPr lang="ja-JP" altLang="en-US" sz="2800"/>
              <a:t>← これは単なる定義</a:t>
            </a:r>
            <a:endParaRPr kumimoji="1" lang="ja-JP" altLang="en-US" sz="280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C2912B5-CE5D-E1BA-4D79-5CE7680E5EBE}"/>
                  </a:ext>
                </a:extLst>
              </p:cNvPr>
              <p:cNvSpPr txBox="1"/>
              <p:nvPr/>
            </p:nvSpPr>
            <p:spPr>
              <a:xfrm>
                <a:off x="683568" y="5373216"/>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2C2912B5-CE5D-E1BA-4D79-5CE7680E5EBE}"/>
                  </a:ext>
                </a:extLst>
              </p:cNvPr>
              <p:cNvSpPr txBox="1">
                <a:spLocks noRot="1" noChangeAspect="1" noMove="1" noResize="1" noEditPoints="1" noAdjustHandles="1" noChangeArrowheads="1" noChangeShapeType="1" noTextEdit="1"/>
              </p:cNvSpPr>
              <p:nvPr/>
            </p:nvSpPr>
            <p:spPr>
              <a:xfrm>
                <a:off x="683568" y="5373216"/>
                <a:ext cx="1852430" cy="1017523"/>
              </a:xfrm>
              <a:prstGeom prst="rect">
                <a:avLst/>
              </a:prstGeom>
              <a:blipFill>
                <a:blip r:embed="rId4"/>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BC4A56C4-3210-8D7D-AECE-954DB9A66D5D}"/>
              </a:ext>
            </a:extLst>
          </p:cNvPr>
          <p:cNvSpPr txBox="1"/>
          <p:nvPr/>
        </p:nvSpPr>
        <p:spPr>
          <a:xfrm>
            <a:off x="2771800" y="5589240"/>
            <a:ext cx="4951997" cy="523220"/>
          </a:xfrm>
          <a:prstGeom prst="rect">
            <a:avLst/>
          </a:prstGeom>
          <a:noFill/>
        </p:spPr>
        <p:txBody>
          <a:bodyPr wrap="none" rtlCol="0">
            <a:spAutoFit/>
          </a:bodyPr>
          <a:lstStyle/>
          <a:p>
            <a:r>
              <a:rPr lang="ja-JP" altLang="en-US" sz="2800"/>
              <a:t>← これはどこからきたのか？</a:t>
            </a:r>
            <a:endParaRPr kumimoji="1" lang="ja-JP" altLang="en-US" sz="2800"/>
          </a:p>
        </p:txBody>
      </p:sp>
    </p:spTree>
    <p:extLst>
      <p:ext uri="{BB962C8B-B14F-4D97-AF65-F5344CB8AC3E}">
        <p14:creationId xmlns:p14="http://schemas.microsoft.com/office/powerpoint/2010/main" val="363023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5C61DD7-98F5-F5C4-B7AC-3DF19258C95E}"/>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7B619D0-40C4-1F47-8C09-7D559C6FE6E8}"/>
                  </a:ext>
                </a:extLst>
              </p:cNvPr>
              <p:cNvSpPr txBox="1"/>
              <p:nvPr/>
            </p:nvSpPr>
            <p:spPr>
              <a:xfrm>
                <a:off x="323528" y="1196752"/>
                <a:ext cx="8243347" cy="954107"/>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空間の</m:t>
                    </m:r>
                  </m:oMath>
                </a14:m>
                <a:r>
                  <a:rPr kumimoji="1" lang="ja-JP" altLang="en-US" sz="2800"/>
                  <a:t>分布関数</a:t>
                </a:r>
                <a14:m>
                  <m:oMath xmlns:m="http://schemas.openxmlformats.org/officeDocument/2006/math">
                    <m:r>
                      <a:rPr kumimoji="1" lang="en-US" altLang="ja-JP" sz="2800" b="0" i="1" smtClean="0">
                        <a:latin typeface="Cambria Math" panose="02040503050406030204" pitchFamily="18" charset="0"/>
                      </a:rPr>
                      <m:t>𝑓</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考える</a:t>
                </a:r>
                <a:endParaRPr kumimoji="1" lang="en-US" altLang="ja-JP" sz="2800" dirty="0"/>
              </a:p>
              <a:p>
                <a:r>
                  <a:rPr lang="ja-JP" altLang="en-US" sz="2800"/>
                  <a:t>ある点</a:t>
                </a:r>
                <a14:m>
                  <m:oMath xmlns:m="http://schemas.openxmlformats.org/officeDocument/2006/math">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m:t>
                    </m:r>
                  </m:oMath>
                </a14:m>
                <a:r>
                  <a:rPr kumimoji="1" lang="ja-JP" altLang="en-US" sz="2800"/>
                  <a:t>おけるエネルギー</a:t>
                </a:r>
                <a14:m>
                  <m:oMath xmlns:m="http://schemas.openxmlformats.org/officeDocument/2006/math">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を定義する</a:t>
                </a:r>
              </a:p>
            </p:txBody>
          </p:sp>
        </mc:Choice>
        <mc:Fallback xmlns="">
          <p:sp>
            <p:nvSpPr>
              <p:cNvPr id="3" name="テキスト ボックス 2">
                <a:extLst>
                  <a:ext uri="{FF2B5EF4-FFF2-40B4-BE49-F238E27FC236}">
                    <a16:creationId xmlns:a16="http://schemas.microsoft.com/office/drawing/2014/main" id="{97B619D0-40C4-1F47-8C09-7D559C6FE6E8}"/>
                  </a:ext>
                </a:extLst>
              </p:cNvPr>
              <p:cNvSpPr txBox="1">
                <a:spLocks noRot="1" noChangeAspect="1" noMove="1" noResize="1" noEditPoints="1" noAdjustHandles="1" noChangeArrowheads="1" noChangeShapeType="1" noTextEdit="1"/>
              </p:cNvSpPr>
              <p:nvPr/>
            </p:nvSpPr>
            <p:spPr>
              <a:xfrm>
                <a:off x="323528" y="1196752"/>
                <a:ext cx="8243347" cy="954107"/>
              </a:xfrm>
              <a:prstGeom prst="rect">
                <a:avLst/>
              </a:prstGeom>
              <a:blipFill>
                <a:blip r:embed="rId2"/>
                <a:stretch>
                  <a:fillRect l="-1479" t="-8280" r="-592" b="-14650"/>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ADA349C-726E-23A5-61A9-3483443DCBA7}"/>
              </a:ext>
            </a:extLst>
          </p:cNvPr>
          <p:cNvSpPr txBox="1"/>
          <p:nvPr/>
        </p:nvSpPr>
        <p:spPr>
          <a:xfrm>
            <a:off x="1115616" y="2996952"/>
            <a:ext cx="1980029" cy="523220"/>
          </a:xfrm>
          <a:prstGeom prst="rect">
            <a:avLst/>
          </a:prstGeom>
          <a:noFill/>
        </p:spPr>
        <p:txBody>
          <a:bodyPr wrap="none" rtlCol="0">
            <a:spAutoFit/>
          </a:bodyPr>
          <a:lstStyle/>
          <a:p>
            <a:r>
              <a:rPr kumimoji="1" lang="ja-JP" altLang="en-US" sz="2800"/>
              <a:t>規格化条件</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0117BE1-A7C1-7092-6021-974C60955C30}"/>
                  </a:ext>
                </a:extLst>
              </p:cNvPr>
              <p:cNvSpPr txBox="1"/>
              <p:nvPr/>
            </p:nvSpPr>
            <p:spPr>
              <a:xfrm>
                <a:off x="3635896" y="2420888"/>
                <a:ext cx="3230179" cy="17068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4000" b="0" i="1" smtClean="0">
                              <a:latin typeface="Cambria Math" panose="02040503050406030204" pitchFamily="18" charset="0"/>
                            </a:rPr>
                          </m:ctrlPr>
                        </m:naryPr>
                        <m:sub/>
                        <m:sup/>
                        <m:e>
                          <m:r>
                            <a:rPr lang="en-US" altLang="ja-JP" sz="4000" i="1">
                              <a:latin typeface="Cambria Math" panose="02040503050406030204" pitchFamily="18" charset="0"/>
                            </a:rPr>
                            <m:t>𝑓𝑑𝑝𝑑𝑞</m:t>
                          </m:r>
                        </m:e>
                      </m:nary>
                      <m:r>
                        <a:rPr kumimoji="1" lang="en-US" altLang="ja-JP" sz="4000" b="0" i="1" smtClean="0">
                          <a:latin typeface="Cambria Math" panose="02040503050406030204" pitchFamily="18" charset="0"/>
                        </a:rPr>
                        <m:t>=1</m:t>
                      </m:r>
                    </m:oMath>
                  </m:oMathPara>
                </a14:m>
                <a:endParaRPr kumimoji="1" lang="ja-JP" altLang="en-US" sz="4000"/>
              </a:p>
            </p:txBody>
          </p:sp>
        </mc:Choice>
        <mc:Fallback xmlns="">
          <p:sp>
            <p:nvSpPr>
              <p:cNvPr id="7" name="テキスト ボックス 6">
                <a:extLst>
                  <a:ext uri="{FF2B5EF4-FFF2-40B4-BE49-F238E27FC236}">
                    <a16:creationId xmlns:a16="http://schemas.microsoft.com/office/drawing/2014/main" id="{30117BE1-A7C1-7092-6021-974C60955C30}"/>
                  </a:ext>
                </a:extLst>
              </p:cNvPr>
              <p:cNvSpPr txBox="1">
                <a:spLocks noRot="1" noChangeAspect="1" noMove="1" noResize="1" noEditPoints="1" noAdjustHandles="1" noChangeArrowheads="1" noChangeShapeType="1" noTextEdit="1"/>
              </p:cNvSpPr>
              <p:nvPr/>
            </p:nvSpPr>
            <p:spPr>
              <a:xfrm>
                <a:off x="3635896" y="2420888"/>
                <a:ext cx="3230179" cy="1706878"/>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0C72EEF6-E6C0-0ABB-77C7-A0590808D8DA}"/>
              </a:ext>
            </a:extLst>
          </p:cNvPr>
          <p:cNvSpPr txBox="1"/>
          <p:nvPr/>
        </p:nvSpPr>
        <p:spPr>
          <a:xfrm>
            <a:off x="611560" y="4365104"/>
            <a:ext cx="2698175" cy="523220"/>
          </a:xfrm>
          <a:prstGeom prst="rect">
            <a:avLst/>
          </a:prstGeom>
          <a:noFill/>
        </p:spPr>
        <p:txBody>
          <a:bodyPr wrap="none" rtlCol="0">
            <a:spAutoFit/>
          </a:bodyPr>
          <a:lstStyle/>
          <a:p>
            <a:r>
              <a:rPr lang="ja-JP" altLang="en-US" sz="2800"/>
              <a:t>内部エネルギー</a:t>
            </a:r>
            <a:endParaRPr kumimoji="1" lang="ja-JP" altLang="en-US" sz="280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A0F4298-C868-17FF-7CEC-E9A89B5C7C27}"/>
                  </a:ext>
                </a:extLst>
              </p:cNvPr>
              <p:cNvSpPr txBox="1"/>
              <p:nvPr/>
            </p:nvSpPr>
            <p:spPr>
              <a:xfrm>
                <a:off x="3563888" y="3861048"/>
                <a:ext cx="3682610" cy="17068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4000" b="0" i="1" smtClean="0">
                              <a:latin typeface="Cambria Math" panose="02040503050406030204" pitchFamily="18" charset="0"/>
                            </a:rPr>
                          </m:ctrlPr>
                        </m:naryPr>
                        <m:sub/>
                        <m:sup/>
                        <m:e>
                          <m:r>
                            <a:rPr kumimoji="1" lang="en-US" altLang="ja-JP" sz="4000" b="0" i="1" smtClean="0">
                              <a:latin typeface="Cambria Math" panose="02040503050406030204" pitchFamily="18" charset="0"/>
                            </a:rPr>
                            <m:t>𝐻</m:t>
                          </m:r>
                          <m:r>
                            <a:rPr lang="en-US" altLang="ja-JP" sz="4000" i="1">
                              <a:latin typeface="Cambria Math" panose="02040503050406030204" pitchFamily="18" charset="0"/>
                            </a:rPr>
                            <m:t>𝑓𝑑𝑝𝑑𝑞</m:t>
                          </m:r>
                        </m:e>
                      </m:nary>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𝑈</m:t>
                      </m:r>
                    </m:oMath>
                  </m:oMathPara>
                </a14:m>
                <a:endParaRPr kumimoji="1" lang="ja-JP" altLang="en-US" sz="4000"/>
              </a:p>
            </p:txBody>
          </p:sp>
        </mc:Choice>
        <mc:Fallback xmlns="">
          <p:sp>
            <p:nvSpPr>
              <p:cNvPr id="9" name="テキスト ボックス 8">
                <a:extLst>
                  <a:ext uri="{FF2B5EF4-FFF2-40B4-BE49-F238E27FC236}">
                    <a16:creationId xmlns:a16="http://schemas.microsoft.com/office/drawing/2014/main" id="{DA0F4298-C868-17FF-7CEC-E9A89B5C7C27}"/>
                  </a:ext>
                </a:extLst>
              </p:cNvPr>
              <p:cNvSpPr txBox="1">
                <a:spLocks noRot="1" noChangeAspect="1" noMove="1" noResize="1" noEditPoints="1" noAdjustHandles="1" noChangeArrowheads="1" noChangeShapeType="1" noTextEdit="1"/>
              </p:cNvSpPr>
              <p:nvPr/>
            </p:nvSpPr>
            <p:spPr>
              <a:xfrm>
                <a:off x="3563888" y="3861048"/>
                <a:ext cx="3682610" cy="1706878"/>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79831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BAA168-A674-EA6C-FA69-E4215A3B3229}"/>
              </a:ext>
            </a:extLst>
          </p:cNvPr>
          <p:cNvSpPr>
            <a:spLocks noGrp="1"/>
          </p:cNvSpPr>
          <p:nvPr>
            <p:ph type="body" sz="quarter" idx="10"/>
          </p:nvPr>
        </p:nvSpPr>
        <p:spPr/>
        <p:txBody>
          <a:bodyPr/>
          <a:lstStyle/>
          <a:p>
            <a:r>
              <a:rPr kumimoji="1" lang="ja-JP" altLang="en-US"/>
              <a:t>カノニカル分布と逆温度</a:t>
            </a:r>
          </a:p>
        </p:txBody>
      </p:sp>
      <p:sp>
        <p:nvSpPr>
          <p:cNvPr id="3" name="テキスト ボックス 2">
            <a:extLst>
              <a:ext uri="{FF2B5EF4-FFF2-40B4-BE49-F238E27FC236}">
                <a16:creationId xmlns:a16="http://schemas.microsoft.com/office/drawing/2014/main" id="{DD278D98-67B4-8316-9E9D-BF29F81969E8}"/>
              </a:ext>
            </a:extLst>
          </p:cNvPr>
          <p:cNvSpPr txBox="1"/>
          <p:nvPr/>
        </p:nvSpPr>
        <p:spPr>
          <a:xfrm>
            <a:off x="251520" y="1340768"/>
            <a:ext cx="7725192" cy="523220"/>
          </a:xfrm>
          <a:prstGeom prst="rect">
            <a:avLst/>
          </a:prstGeom>
          <a:noFill/>
        </p:spPr>
        <p:txBody>
          <a:bodyPr wrap="none" rtlCol="0">
            <a:spAutoFit/>
          </a:bodyPr>
          <a:lstStyle/>
          <a:p>
            <a:r>
              <a:rPr kumimoji="1" lang="ja-JP" altLang="en-US" sz="2800"/>
              <a:t>この系のエントロピーを以下のように定義する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1B6384D-F58B-A80A-09D8-828DE9CDFAAD}"/>
                  </a:ext>
                </a:extLst>
              </p:cNvPr>
              <p:cNvSpPr txBox="1"/>
              <p:nvPr/>
            </p:nvSpPr>
            <p:spPr>
              <a:xfrm>
                <a:off x="2195736" y="2060848"/>
                <a:ext cx="422340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𝑓</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𝑓</m:t>
                              </m:r>
                            </m:e>
                          </m:func>
                          <m:r>
                            <a:rPr lang="en-US" altLang="ja-JP" sz="3200" i="1">
                              <a:latin typeface="Cambria Math" panose="02040503050406030204" pitchFamily="18" charset="0"/>
                            </a:rPr>
                            <m:t>𝑑𝑝𝑑𝑞</m:t>
                          </m:r>
                        </m:e>
                      </m:nary>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31B6384D-F58B-A80A-09D8-828DE9CDFAAD}"/>
                  </a:ext>
                </a:extLst>
              </p:cNvPr>
              <p:cNvSpPr txBox="1">
                <a:spLocks noRot="1" noChangeAspect="1" noMove="1" noResize="1" noEditPoints="1" noAdjustHandles="1" noChangeArrowheads="1" noChangeShapeType="1" noTextEdit="1"/>
              </p:cNvSpPr>
              <p:nvPr/>
            </p:nvSpPr>
            <p:spPr>
              <a:xfrm>
                <a:off x="2195736" y="2060848"/>
                <a:ext cx="4223400" cy="138403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EA26DA5-6645-B993-6463-BBE45DF33803}"/>
                  </a:ext>
                </a:extLst>
              </p:cNvPr>
              <p:cNvSpPr txBox="1"/>
              <p:nvPr/>
            </p:nvSpPr>
            <p:spPr>
              <a:xfrm>
                <a:off x="724704" y="4292704"/>
                <a:ext cx="2318712"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2800" b="0" i="1" smtClean="0">
                              <a:latin typeface="Cambria Math" panose="02040503050406030204" pitchFamily="18" charset="0"/>
                            </a:rPr>
                          </m:ctrlPr>
                        </m:naryPr>
                        <m:sub/>
                        <m:sup/>
                        <m:e>
                          <m:r>
                            <a:rPr lang="en-US" altLang="ja-JP" sz="2800" i="1">
                              <a:latin typeface="Cambria Math" panose="02040503050406030204" pitchFamily="18" charset="0"/>
                            </a:rPr>
                            <m:t>𝑓𝑑𝑝𝑑𝑞</m:t>
                          </m:r>
                        </m:e>
                      </m:nary>
                      <m:r>
                        <a:rPr kumimoji="1" lang="en-US" altLang="ja-JP" sz="2800" b="0" i="1" smtClean="0">
                          <a:latin typeface="Cambria Math" panose="02040503050406030204" pitchFamily="18" charset="0"/>
                        </a:rPr>
                        <m:t>=1</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BEA26DA5-6645-B993-6463-BBE45DF33803}"/>
                  </a:ext>
                </a:extLst>
              </p:cNvPr>
              <p:cNvSpPr txBox="1">
                <a:spLocks noRot="1" noChangeAspect="1" noMove="1" noResize="1" noEditPoints="1" noAdjustHandles="1" noChangeArrowheads="1" noChangeShapeType="1" noTextEdit="1"/>
              </p:cNvSpPr>
              <p:nvPr/>
            </p:nvSpPr>
            <p:spPr>
              <a:xfrm>
                <a:off x="724704" y="4292704"/>
                <a:ext cx="2318712" cy="12225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61A021C-B450-6E9D-0071-39FD0952E467}"/>
                  </a:ext>
                </a:extLst>
              </p:cNvPr>
              <p:cNvSpPr txBox="1"/>
              <p:nvPr/>
            </p:nvSpPr>
            <p:spPr>
              <a:xfrm>
                <a:off x="611560" y="5445224"/>
                <a:ext cx="2635080"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r>
                            <a:rPr lang="en-US" altLang="ja-JP" sz="2800" i="1">
                              <a:latin typeface="Cambria Math" panose="02040503050406030204" pitchFamily="18" charset="0"/>
                            </a:rPr>
                            <m:t>𝑓𝑑𝑝𝑑𝑞</m:t>
                          </m:r>
                        </m:e>
                      </m:nary>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561A021C-B450-6E9D-0071-39FD0952E467}"/>
                  </a:ext>
                </a:extLst>
              </p:cNvPr>
              <p:cNvSpPr txBox="1">
                <a:spLocks noRot="1" noChangeAspect="1" noMove="1" noResize="1" noEditPoints="1" noAdjustHandles="1" noChangeArrowheads="1" noChangeShapeType="1" noTextEdit="1"/>
              </p:cNvSpPr>
              <p:nvPr/>
            </p:nvSpPr>
            <p:spPr>
              <a:xfrm>
                <a:off x="611560" y="5445224"/>
                <a:ext cx="2635080" cy="1222514"/>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8E34414-EF9B-1E8B-7317-7814C2A3018F}"/>
              </a:ext>
            </a:extLst>
          </p:cNvPr>
          <p:cNvSpPr txBox="1"/>
          <p:nvPr/>
        </p:nvSpPr>
        <p:spPr>
          <a:xfrm>
            <a:off x="395536" y="3356992"/>
            <a:ext cx="8208912" cy="864096"/>
          </a:xfrm>
          <a:prstGeom prst="rect">
            <a:avLst/>
          </a:prstGeom>
          <a:noFill/>
        </p:spPr>
        <p:txBody>
          <a:bodyPr wrap="square" rtlCol="0">
            <a:spAutoFit/>
          </a:bodyPr>
          <a:lstStyle/>
          <a:p>
            <a:r>
              <a:rPr lang="ja-JP" altLang="en-US" sz="2400"/>
              <a:t>以下の条件を満たしつつ、エントロピーを最大化する分布関数を求めたい</a:t>
            </a:r>
            <a:endParaRPr kumimoji="1" lang="ja-JP" altLang="en-US" sz="2400"/>
          </a:p>
        </p:txBody>
      </p:sp>
      <p:sp>
        <p:nvSpPr>
          <p:cNvPr id="8" name="テキスト ボックス 7">
            <a:extLst>
              <a:ext uri="{FF2B5EF4-FFF2-40B4-BE49-F238E27FC236}">
                <a16:creationId xmlns:a16="http://schemas.microsoft.com/office/drawing/2014/main" id="{F52C8A1C-A677-4030-266F-DF3325A928E8}"/>
              </a:ext>
            </a:extLst>
          </p:cNvPr>
          <p:cNvSpPr txBox="1"/>
          <p:nvPr/>
        </p:nvSpPr>
        <p:spPr>
          <a:xfrm>
            <a:off x="4067944" y="4581128"/>
            <a:ext cx="1980029" cy="523220"/>
          </a:xfrm>
          <a:prstGeom prst="rect">
            <a:avLst/>
          </a:prstGeom>
          <a:noFill/>
        </p:spPr>
        <p:txBody>
          <a:bodyPr wrap="none" rtlCol="0">
            <a:spAutoFit/>
          </a:bodyPr>
          <a:lstStyle/>
          <a:p>
            <a:r>
              <a:rPr kumimoji="1" lang="ja-JP" altLang="en-US" sz="2800"/>
              <a:t>規格化条件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43036E6-B767-3D5F-3316-E130B694A292}"/>
                  </a:ext>
                </a:extLst>
              </p:cNvPr>
              <p:cNvSpPr txBox="1"/>
              <p:nvPr/>
            </p:nvSpPr>
            <p:spPr>
              <a:xfrm>
                <a:off x="4143155" y="5661248"/>
                <a:ext cx="4029245" cy="523220"/>
              </a:xfrm>
              <a:prstGeom prst="rect">
                <a:avLst/>
              </a:prstGeom>
              <a:noFill/>
            </p:spPr>
            <p:txBody>
              <a:bodyPr wrap="none" rtlCol="0">
                <a:spAutoFit/>
              </a:bodyPr>
              <a:lstStyle/>
              <a:p>
                <a:r>
                  <a:rPr kumimoji="1" lang="ja-JP" altLang="en-US" sz="2800"/>
                  <a:t>エネルギーの期待値が</a:t>
                </a:r>
                <a14:m>
                  <m:oMath xmlns:m="http://schemas.openxmlformats.org/officeDocument/2006/math">
                    <m:r>
                      <a:rPr kumimoji="1" lang="en-US" altLang="ja-JP" sz="2800" b="0" i="1" smtClean="0">
                        <a:latin typeface="Cambria Math" panose="02040503050406030204" pitchFamily="18" charset="0"/>
                      </a:rPr>
                      <m:t>𝑈</m:t>
                    </m:r>
                  </m:oMath>
                </a14:m>
                <a:endParaRPr kumimoji="1" lang="ja-JP" altLang="en-US" sz="2800"/>
              </a:p>
            </p:txBody>
          </p:sp>
        </mc:Choice>
        <mc:Fallback xmlns="">
          <p:sp>
            <p:nvSpPr>
              <p:cNvPr id="9" name="テキスト ボックス 8">
                <a:extLst>
                  <a:ext uri="{FF2B5EF4-FFF2-40B4-BE49-F238E27FC236}">
                    <a16:creationId xmlns:a16="http://schemas.microsoft.com/office/drawing/2014/main" id="{F43036E6-B767-3D5F-3316-E130B694A292}"/>
                  </a:ext>
                </a:extLst>
              </p:cNvPr>
              <p:cNvSpPr txBox="1">
                <a:spLocks noRot="1" noChangeAspect="1" noMove="1" noResize="1" noEditPoints="1" noAdjustHandles="1" noChangeArrowheads="1" noChangeShapeType="1" noTextEdit="1"/>
              </p:cNvSpPr>
              <p:nvPr/>
            </p:nvSpPr>
            <p:spPr>
              <a:xfrm>
                <a:off x="4143155" y="5661248"/>
                <a:ext cx="4029245" cy="523220"/>
              </a:xfrm>
              <a:prstGeom prst="rect">
                <a:avLst/>
              </a:prstGeom>
              <a:blipFill>
                <a:blip r:embed="rId5"/>
                <a:stretch>
                  <a:fillRect l="-3177" t="-16279" b="-279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7806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45ADFAC-D57D-49D7-EAFC-72AE65280F2C}"/>
              </a:ext>
            </a:extLst>
          </p:cNvPr>
          <p:cNvSpPr>
            <a:spLocks noGrp="1"/>
          </p:cNvSpPr>
          <p:nvPr>
            <p:ph type="body" sz="quarter" idx="10"/>
          </p:nvPr>
        </p:nvSpPr>
        <p:spPr/>
        <p:txBody>
          <a:bodyPr/>
          <a:lstStyle/>
          <a:p>
            <a:r>
              <a:rPr kumimoji="1" lang="ja-JP" altLang="en-US"/>
              <a:t>カノニカル分布と逆温度</a:t>
            </a:r>
          </a:p>
        </p:txBody>
      </p:sp>
      <p:sp>
        <p:nvSpPr>
          <p:cNvPr id="4" name="テキスト ボックス 3">
            <a:extLst>
              <a:ext uri="{FF2B5EF4-FFF2-40B4-BE49-F238E27FC236}">
                <a16:creationId xmlns:a16="http://schemas.microsoft.com/office/drawing/2014/main" id="{69276943-CA1C-43CD-A5C7-29723D2E691C}"/>
              </a:ext>
            </a:extLst>
          </p:cNvPr>
          <p:cNvSpPr txBox="1"/>
          <p:nvPr/>
        </p:nvSpPr>
        <p:spPr>
          <a:xfrm>
            <a:off x="251520" y="1340768"/>
            <a:ext cx="5006499" cy="461665"/>
          </a:xfrm>
          <a:prstGeom prst="rect">
            <a:avLst/>
          </a:prstGeom>
          <a:noFill/>
        </p:spPr>
        <p:txBody>
          <a:bodyPr wrap="none" rtlCol="0">
            <a:spAutoFit/>
          </a:bodyPr>
          <a:lstStyle/>
          <a:p>
            <a:r>
              <a:rPr lang="ja-JP" altLang="en-US" sz="2400"/>
              <a:t>ラグランジュの未定定数法より</a:t>
            </a:r>
            <a:r>
              <a:rPr lang="en-US" altLang="ja-JP" sz="2400" dirty="0"/>
              <a:t>(※)</a:t>
            </a:r>
            <a:endParaRPr kumimoji="1" lang="ja-JP" altLang="en-US" sz="24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209BDC6-A8D6-CEB4-CA8E-BD20341512A0}"/>
                  </a:ext>
                </a:extLst>
              </p:cNvPr>
              <p:cNvSpPr txBox="1"/>
              <p:nvPr/>
            </p:nvSpPr>
            <p:spPr>
              <a:xfrm>
                <a:off x="827584" y="1844824"/>
                <a:ext cx="7559057"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𝐼</m:t>
                      </m:r>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𝛼</m:t>
                      </m:r>
                      <m:nary>
                        <m:naryPr>
                          <m:limLoc m:val="undOvr"/>
                          <m:subHide m:val="on"/>
                          <m:supHide m:val="on"/>
                          <m:ctrlPr>
                            <a:rPr lang="en-US" altLang="ja-JP" sz="2800" i="1">
                              <a:latin typeface="Cambria Math" panose="02040503050406030204" pitchFamily="18" charset="0"/>
                            </a:rPr>
                          </m:ctrlPr>
                        </m:naryPr>
                        <m:sub/>
                        <m:sup/>
                        <m:e>
                          <m:r>
                            <a:rPr lang="en-US" altLang="ja-JP" sz="2800" i="1">
                              <a:latin typeface="Cambria Math" panose="02040503050406030204" pitchFamily="18" charset="0"/>
                            </a:rPr>
                            <m:t>𝑓𝑑𝑝𝑑𝑞</m:t>
                          </m:r>
                        </m:e>
                      </m:nary>
                      <m:r>
                        <a:rPr lang="en-US" altLang="ja-JP" sz="2800" i="1">
                          <a:latin typeface="Cambria Math" panose="02040503050406030204" pitchFamily="18" charset="0"/>
                        </a:rPr>
                        <m:t>+</m:t>
                      </m:r>
                      <m:r>
                        <a:rPr lang="en-US" altLang="ja-JP" sz="2800" b="0" i="1" smtClean="0">
                          <a:latin typeface="Cambria Math" panose="02040503050406030204" pitchFamily="18" charset="0"/>
                        </a:rPr>
                        <m:t>𝛽</m:t>
                      </m:r>
                      <m:nary>
                        <m:naryPr>
                          <m:limLoc m:val="undOvr"/>
                          <m:subHide m:val="on"/>
                          <m:supHide m:val="on"/>
                          <m:ctrlPr>
                            <a:rPr lang="en-US" altLang="ja-JP" sz="2800" i="1">
                              <a:latin typeface="Cambria Math" panose="02040503050406030204" pitchFamily="18" charset="0"/>
                            </a:rPr>
                          </m:ctrlPr>
                        </m:naryPr>
                        <m:sub/>
                        <m:sup/>
                        <m:e>
                          <m:r>
                            <a:rPr lang="en-US" altLang="ja-JP" sz="2800" b="0" i="1" smtClean="0">
                              <a:latin typeface="Cambria Math" panose="02040503050406030204" pitchFamily="18" charset="0"/>
                            </a:rPr>
                            <m:t>𝐻</m:t>
                          </m:r>
                          <m:r>
                            <a:rPr lang="en-US" altLang="ja-JP" sz="2800" i="1">
                              <a:latin typeface="Cambria Math" panose="02040503050406030204" pitchFamily="18" charset="0"/>
                            </a:rPr>
                            <m:t>𝑓𝑑𝑝𝑑𝑞</m:t>
                          </m:r>
                        </m:e>
                      </m:nary>
                      <m:r>
                        <a:rPr lang="en-US" altLang="ja-JP" sz="2800" i="1">
                          <a:latin typeface="Cambria Math" panose="02040503050406030204" pitchFamily="18" charset="0"/>
                        </a:rPr>
                        <m:t>+</m:t>
                      </m:r>
                      <m:nary>
                        <m:naryPr>
                          <m:limLoc m:val="undOvr"/>
                          <m:subHide m:val="on"/>
                          <m:supHide m:val="on"/>
                          <m:ctrlPr>
                            <a:rPr lang="en-US" altLang="ja-JP" sz="2800" i="1">
                              <a:latin typeface="Cambria Math" panose="02040503050406030204" pitchFamily="18" charset="0"/>
                            </a:rPr>
                          </m:ctrlPr>
                        </m:naryPr>
                        <m:sub/>
                        <m:sup/>
                        <m:e>
                          <m:r>
                            <a:rPr lang="en-US" altLang="ja-JP" sz="2800" b="0" i="1" smtClean="0">
                              <a:latin typeface="Cambria Math" panose="02040503050406030204" pitchFamily="18" charset="0"/>
                            </a:rPr>
                            <m:t>𝑓</m:t>
                          </m:r>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log</m:t>
                              </m:r>
                            </m:fName>
                            <m:e>
                              <m:r>
                                <a:rPr lang="en-US" altLang="ja-JP" sz="2800" b="0" i="1" smtClean="0">
                                  <a:latin typeface="Cambria Math" panose="02040503050406030204" pitchFamily="18" charset="0"/>
                                </a:rPr>
                                <m:t>𝑓</m:t>
                              </m:r>
                            </m:e>
                          </m:func>
                          <m:r>
                            <a:rPr lang="en-US" altLang="ja-JP" sz="2800" i="1">
                              <a:latin typeface="Cambria Math" panose="02040503050406030204" pitchFamily="18" charset="0"/>
                            </a:rPr>
                            <m:t>𝑑𝑝𝑑𝑞</m:t>
                          </m:r>
                        </m:e>
                      </m:nary>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D209BDC6-A8D6-CEB4-CA8E-BD20341512A0}"/>
                  </a:ext>
                </a:extLst>
              </p:cNvPr>
              <p:cNvSpPr txBox="1">
                <a:spLocks noRot="1" noChangeAspect="1" noMove="1" noResize="1" noEditPoints="1" noAdjustHandles="1" noChangeArrowheads="1" noChangeShapeType="1" noTextEdit="1"/>
              </p:cNvSpPr>
              <p:nvPr/>
            </p:nvSpPr>
            <p:spPr>
              <a:xfrm>
                <a:off x="827584" y="1844824"/>
                <a:ext cx="7559057" cy="1222514"/>
              </a:xfrm>
              <a:prstGeom prst="rect">
                <a:avLst/>
              </a:prstGeom>
              <a:blipFill>
                <a:blip r:embed="rId2"/>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79727D6-8EEC-4510-981E-7A3A7216A1C0}"/>
              </a:ext>
            </a:extLst>
          </p:cNvPr>
          <p:cNvSpPr txBox="1"/>
          <p:nvPr/>
        </p:nvSpPr>
        <p:spPr>
          <a:xfrm>
            <a:off x="755576" y="6381328"/>
            <a:ext cx="7423827" cy="338554"/>
          </a:xfrm>
          <a:prstGeom prst="rect">
            <a:avLst/>
          </a:prstGeom>
          <a:noFill/>
        </p:spPr>
        <p:txBody>
          <a:bodyPr wrap="none" rtlCol="0">
            <a:spAutoFit/>
          </a:bodyPr>
          <a:lstStyle/>
          <a:p>
            <a:r>
              <a:rPr lang="en-US" altLang="ja-JP" sz="1600" dirty="0"/>
              <a:t>※ </a:t>
            </a:r>
            <a:r>
              <a:rPr lang="ja-JP" altLang="en-US" sz="1600"/>
              <a:t>あとの便利のために符号をかえたりボルツマン定数を吸収させたりしている</a:t>
            </a:r>
            <a:endParaRPr kumimoji="1" lang="ja-JP" altLang="en-US" sz="1600"/>
          </a:p>
        </p:txBody>
      </p:sp>
      <p:sp>
        <p:nvSpPr>
          <p:cNvPr id="7" name="テキスト ボックス 6">
            <a:extLst>
              <a:ext uri="{FF2B5EF4-FFF2-40B4-BE49-F238E27FC236}">
                <a16:creationId xmlns:a16="http://schemas.microsoft.com/office/drawing/2014/main" id="{A04C2DDE-FC93-8DD5-0A51-F857D0304C9E}"/>
              </a:ext>
            </a:extLst>
          </p:cNvPr>
          <p:cNvSpPr txBox="1"/>
          <p:nvPr/>
        </p:nvSpPr>
        <p:spPr>
          <a:xfrm>
            <a:off x="323528" y="2996952"/>
            <a:ext cx="2339102" cy="461665"/>
          </a:xfrm>
          <a:prstGeom prst="rect">
            <a:avLst/>
          </a:prstGeom>
          <a:noFill/>
        </p:spPr>
        <p:txBody>
          <a:bodyPr wrap="none" rtlCol="0">
            <a:spAutoFit/>
          </a:bodyPr>
          <a:lstStyle/>
          <a:p>
            <a:r>
              <a:rPr kumimoji="1" lang="ja-JP" altLang="en-US" sz="2400"/>
              <a:t>汎関数微分から</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F193168-4E89-234A-D395-A3009CC7EEC3}"/>
                  </a:ext>
                </a:extLst>
              </p:cNvPr>
              <p:cNvSpPr txBox="1"/>
              <p:nvPr/>
            </p:nvSpPr>
            <p:spPr>
              <a:xfrm>
                <a:off x="1619672" y="3645024"/>
                <a:ext cx="145001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𝛿</m:t>
                      </m:r>
                      <m:r>
                        <a:rPr kumimoji="1" lang="en-US" altLang="ja-JP" sz="3200" b="0" i="1" smtClean="0">
                          <a:latin typeface="Cambria Math" panose="02040503050406030204" pitchFamily="18" charset="0"/>
                        </a:rPr>
                        <m:t>𝐼</m:t>
                      </m:r>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7F193168-4E89-234A-D395-A3009CC7EEC3}"/>
                  </a:ext>
                </a:extLst>
              </p:cNvPr>
              <p:cNvSpPr txBox="1">
                <a:spLocks noRot="1" noChangeAspect="1" noMove="1" noResize="1" noEditPoints="1" noAdjustHandles="1" noChangeArrowheads="1" noChangeShapeType="1" noTextEdit="1"/>
              </p:cNvSpPr>
              <p:nvPr/>
            </p:nvSpPr>
            <p:spPr>
              <a:xfrm>
                <a:off x="1619672" y="3645024"/>
                <a:ext cx="145001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125A1BA-4DD2-81A5-8043-02A2B47FB10A}"/>
                  </a:ext>
                </a:extLst>
              </p:cNvPr>
              <p:cNvSpPr txBox="1"/>
              <p:nvPr/>
            </p:nvSpPr>
            <p:spPr>
              <a:xfrm>
                <a:off x="3779912" y="3645024"/>
                <a:ext cx="455041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𝛼</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𝛽</m:t>
                      </m:r>
                      <m:r>
                        <a:rPr lang="en-US" altLang="ja-JP" sz="3200" b="0" i="1" smtClean="0">
                          <a:latin typeface="Cambria Math" panose="02040503050406030204" pitchFamily="18" charset="0"/>
                        </a:rPr>
                        <m:t>𝐻</m:t>
                      </m:r>
                      <m:r>
                        <a:rPr lang="en-US" altLang="ja-JP" sz="3200" b="0" i="1" smtClean="0">
                          <a:latin typeface="Cambria Math" panose="02040503050406030204" pitchFamily="18" charset="0"/>
                        </a:rPr>
                        <m:t>+1+</m:t>
                      </m:r>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log</m:t>
                          </m:r>
                        </m:fName>
                        <m:e>
                          <m:r>
                            <a:rPr lang="en-US" altLang="ja-JP" sz="3200" b="0" i="1" smtClean="0">
                              <a:latin typeface="Cambria Math" panose="02040503050406030204" pitchFamily="18" charset="0"/>
                            </a:rPr>
                            <m:t>𝑓</m:t>
                          </m:r>
                        </m:e>
                      </m:func>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10" name="テキスト ボックス 9">
                <a:extLst>
                  <a:ext uri="{FF2B5EF4-FFF2-40B4-BE49-F238E27FC236}">
                    <a16:creationId xmlns:a16="http://schemas.microsoft.com/office/drawing/2014/main" id="{4125A1BA-4DD2-81A5-8043-02A2B47FB10A}"/>
                  </a:ext>
                </a:extLst>
              </p:cNvPr>
              <p:cNvSpPr txBox="1">
                <a:spLocks noRot="1" noChangeAspect="1" noMove="1" noResize="1" noEditPoints="1" noAdjustHandles="1" noChangeArrowheads="1" noChangeShapeType="1" noTextEdit="1"/>
              </p:cNvSpPr>
              <p:nvPr/>
            </p:nvSpPr>
            <p:spPr>
              <a:xfrm>
                <a:off x="3779912" y="3645024"/>
                <a:ext cx="4550413" cy="584775"/>
              </a:xfrm>
              <a:prstGeom prst="rect">
                <a:avLst/>
              </a:prstGeom>
              <a:blipFill>
                <a:blip r:embed="rId4"/>
                <a:stretch>
                  <a:fillRect/>
                </a:stretch>
              </a:blipFill>
            </p:spPr>
            <p:txBody>
              <a:bodyPr/>
              <a:lstStyle/>
              <a:p>
                <a:r>
                  <a:rPr lang="ja-JP" altLang="en-US">
                    <a:noFill/>
                  </a:rPr>
                  <a:t> </a:t>
                </a:r>
              </a:p>
            </p:txBody>
          </p:sp>
        </mc:Fallback>
      </mc:AlternateContent>
      <p:sp>
        <p:nvSpPr>
          <p:cNvPr id="11" name="矢印: 右 10">
            <a:extLst>
              <a:ext uri="{FF2B5EF4-FFF2-40B4-BE49-F238E27FC236}">
                <a16:creationId xmlns:a16="http://schemas.microsoft.com/office/drawing/2014/main" id="{4102D609-159C-2FB7-FC21-18F76B04ACA2}"/>
              </a:ext>
            </a:extLst>
          </p:cNvPr>
          <p:cNvSpPr/>
          <p:nvPr/>
        </p:nvSpPr>
        <p:spPr>
          <a:xfrm>
            <a:off x="3347864" y="3717032"/>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601571A-9179-8353-D11E-807FE23F57CA}"/>
              </a:ext>
            </a:extLst>
          </p:cNvPr>
          <p:cNvSpPr txBox="1"/>
          <p:nvPr/>
        </p:nvSpPr>
        <p:spPr>
          <a:xfrm>
            <a:off x="323528" y="4437112"/>
            <a:ext cx="1415772" cy="461665"/>
          </a:xfrm>
          <a:prstGeom prst="rect">
            <a:avLst/>
          </a:prstGeom>
          <a:noFill/>
        </p:spPr>
        <p:txBody>
          <a:bodyPr wrap="none" rtlCol="0">
            <a:spAutoFit/>
          </a:bodyPr>
          <a:lstStyle/>
          <a:p>
            <a:r>
              <a:rPr lang="ja-JP" altLang="en-US" sz="2400"/>
              <a:t>以上から</a:t>
            </a:r>
            <a:endParaRPr kumimoji="1" lang="ja-JP" altLang="en-US" sz="240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CDDCF3E-E6C0-AF45-4F5F-E7C70B410AE9}"/>
                  </a:ext>
                </a:extLst>
              </p:cNvPr>
              <p:cNvSpPr txBox="1"/>
              <p:nvPr/>
            </p:nvSpPr>
            <p:spPr>
              <a:xfrm>
                <a:off x="899592" y="5085184"/>
                <a:ext cx="35710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13" name="テキスト ボックス 12">
                <a:extLst>
                  <a:ext uri="{FF2B5EF4-FFF2-40B4-BE49-F238E27FC236}">
                    <a16:creationId xmlns:a16="http://schemas.microsoft.com/office/drawing/2014/main" id="{4CDDCF3E-E6C0-AF45-4F5F-E7C70B410AE9}"/>
                  </a:ext>
                </a:extLst>
              </p:cNvPr>
              <p:cNvSpPr txBox="1">
                <a:spLocks noRot="1" noChangeAspect="1" noMove="1" noResize="1" noEditPoints="1" noAdjustHandles="1" noChangeArrowheads="1" noChangeShapeType="1" noTextEdit="1"/>
              </p:cNvSpPr>
              <p:nvPr/>
            </p:nvSpPr>
            <p:spPr>
              <a:xfrm>
                <a:off x="899592" y="5085184"/>
                <a:ext cx="3571042" cy="58477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2ADA5EA-756E-CC2A-648F-2E8F985C2CF3}"/>
                  </a:ext>
                </a:extLst>
              </p:cNvPr>
              <p:cNvSpPr txBox="1"/>
              <p:nvPr/>
            </p:nvSpPr>
            <p:spPr>
              <a:xfrm>
                <a:off x="5621928" y="5085184"/>
                <a:ext cx="30283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+1)</m:t>
                      </m:r>
                    </m:oMath>
                  </m:oMathPara>
                </a14:m>
                <a:endParaRPr kumimoji="1" lang="ja-JP" altLang="en-US" sz="3200"/>
              </a:p>
            </p:txBody>
          </p:sp>
        </mc:Choice>
        <mc:Fallback xmlns="">
          <p:sp>
            <p:nvSpPr>
              <p:cNvPr id="14" name="テキスト ボックス 13">
                <a:extLst>
                  <a:ext uri="{FF2B5EF4-FFF2-40B4-BE49-F238E27FC236}">
                    <a16:creationId xmlns:a16="http://schemas.microsoft.com/office/drawing/2014/main" id="{32ADA5EA-756E-CC2A-648F-2E8F985C2CF3}"/>
                  </a:ext>
                </a:extLst>
              </p:cNvPr>
              <p:cNvSpPr txBox="1">
                <a:spLocks noRot="1" noChangeAspect="1" noMove="1" noResize="1" noEditPoints="1" noAdjustHandles="1" noChangeArrowheads="1" noChangeShapeType="1" noTextEdit="1"/>
              </p:cNvSpPr>
              <p:nvPr/>
            </p:nvSpPr>
            <p:spPr>
              <a:xfrm>
                <a:off x="5621928" y="5085184"/>
                <a:ext cx="3028393" cy="584775"/>
              </a:xfrm>
              <a:prstGeom prst="rect">
                <a:avLst/>
              </a:prstGeom>
              <a:blipFill>
                <a:blip r:embed="rId6"/>
                <a:stretch>
                  <a:fillRect/>
                </a:stretch>
              </a:blipFill>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9966CDB5-13FE-2678-B84B-1492FEF7D087}"/>
              </a:ext>
            </a:extLst>
          </p:cNvPr>
          <p:cNvCxnSpPr/>
          <p:nvPr/>
        </p:nvCxnSpPr>
        <p:spPr>
          <a:xfrm flipH="1">
            <a:off x="971600" y="5733256"/>
            <a:ext cx="345638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914E5EB1-E15A-1FCF-43CF-D2607762290F}"/>
              </a:ext>
            </a:extLst>
          </p:cNvPr>
          <p:cNvSpPr txBox="1"/>
          <p:nvPr/>
        </p:nvSpPr>
        <p:spPr>
          <a:xfrm>
            <a:off x="1691387" y="5867980"/>
            <a:ext cx="1800493" cy="369332"/>
          </a:xfrm>
          <a:prstGeom prst="rect">
            <a:avLst/>
          </a:prstGeom>
          <a:noFill/>
        </p:spPr>
        <p:txBody>
          <a:bodyPr wrap="none" rtlCol="0">
            <a:spAutoFit/>
          </a:bodyPr>
          <a:lstStyle/>
          <a:p>
            <a:r>
              <a:rPr lang="ja-JP" altLang="en-US"/>
              <a:t>カノニカル分布</a:t>
            </a:r>
            <a:endParaRPr kumimoji="1" lang="ja-JP" altLang="en-US"/>
          </a:p>
        </p:txBody>
      </p:sp>
      <p:cxnSp>
        <p:nvCxnSpPr>
          <p:cNvPr id="21" name="直線コネクタ 20">
            <a:extLst>
              <a:ext uri="{FF2B5EF4-FFF2-40B4-BE49-F238E27FC236}">
                <a16:creationId xmlns:a16="http://schemas.microsoft.com/office/drawing/2014/main" id="{D5D2F569-40CA-1330-CD97-0CEE4D01541C}"/>
              </a:ext>
            </a:extLst>
          </p:cNvPr>
          <p:cNvCxnSpPr>
            <a:cxnSpLocks/>
          </p:cNvCxnSpPr>
          <p:nvPr/>
        </p:nvCxnSpPr>
        <p:spPr>
          <a:xfrm flipH="1">
            <a:off x="5765944" y="5661248"/>
            <a:ext cx="27363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DF5C52A-99F9-520F-A87C-78C32F51D4FA}"/>
              </a:ext>
            </a:extLst>
          </p:cNvPr>
          <p:cNvSpPr txBox="1"/>
          <p:nvPr/>
        </p:nvSpPr>
        <p:spPr>
          <a:xfrm>
            <a:off x="5364088" y="5795972"/>
            <a:ext cx="3570208" cy="369332"/>
          </a:xfrm>
          <a:prstGeom prst="rect">
            <a:avLst/>
          </a:prstGeom>
          <a:noFill/>
        </p:spPr>
        <p:txBody>
          <a:bodyPr wrap="none" rtlCol="0">
            <a:spAutoFit/>
          </a:bodyPr>
          <a:lstStyle/>
          <a:p>
            <a:r>
              <a:rPr kumimoji="1" lang="ja-JP" altLang="en-US"/>
              <a:t>分配関数</a:t>
            </a:r>
            <a:r>
              <a:rPr kumimoji="1" lang="en-US" altLang="ja-JP" dirty="0"/>
              <a:t>(</a:t>
            </a:r>
            <a:r>
              <a:rPr kumimoji="1" lang="ja-JP" altLang="en-US"/>
              <a:t>規格化</a:t>
            </a:r>
            <a:r>
              <a:rPr lang="ja-JP" altLang="en-US"/>
              <a:t>条件</a:t>
            </a:r>
            <a:r>
              <a:rPr kumimoji="1" lang="ja-JP" altLang="en-US"/>
              <a:t>から決まる</a:t>
            </a:r>
            <a:r>
              <a:rPr kumimoji="1" lang="en-US" altLang="ja-JP" dirty="0"/>
              <a:t>)</a:t>
            </a:r>
            <a:endParaRPr kumimoji="1" lang="ja-JP" altLang="en-US"/>
          </a:p>
        </p:txBody>
      </p:sp>
    </p:spTree>
    <p:extLst>
      <p:ext uri="{BB962C8B-B14F-4D97-AF65-F5344CB8AC3E}">
        <p14:creationId xmlns:p14="http://schemas.microsoft.com/office/powerpoint/2010/main" val="236725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lang="ja-JP" altLang="en-US" sz="2800" dirty="0"/>
              <a:t>分子動力学法における温度や圧力の定義</a:t>
            </a:r>
            <a:endParaRPr lang="en-US" altLang="ja-JP" sz="2800" dirty="0"/>
          </a:p>
          <a:p>
            <a:pPr marL="571500" indent="-571500">
              <a:buFont typeface="Arial" panose="020B0604020202020204" pitchFamily="34" charset="0"/>
              <a:buChar char="•"/>
            </a:pPr>
            <a:r>
              <a:rPr lang="ja-JP" altLang="en-US" sz="2800" dirty="0"/>
              <a:t>温度や</a:t>
            </a:r>
            <a:r>
              <a:rPr lang="ja-JP" altLang="en-US" sz="2800"/>
              <a:t>圧力制御アルゴリズム</a:t>
            </a:r>
            <a:endParaRPr lang="en-US" altLang="ja-JP" sz="2800" dirty="0"/>
          </a:p>
          <a:p>
            <a:pPr marL="571500" indent="-571500">
              <a:buFont typeface="Arial" panose="020B0604020202020204" pitchFamily="34" charset="0"/>
              <a:buChar char="•"/>
            </a:pPr>
            <a:r>
              <a:rPr lang="ja-JP" altLang="en-US" sz="2800">
                <a:solidFill>
                  <a:srgbClr val="FF0000"/>
                </a:solidFill>
              </a:rPr>
              <a:t>温度や圧力といった物理量の定義が、必ずしも自明ではないということを知る</a:t>
            </a:r>
            <a:endParaRPr lang="en-US" altLang="ja-JP" sz="2800" dirty="0">
              <a:solidFill>
                <a:srgbClr val="FF0000"/>
              </a:solidFill>
            </a:endParaRPr>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3416320" cy="523220"/>
          </a:xfrm>
          <a:prstGeom prst="rect">
            <a:avLst/>
          </a:prstGeom>
          <a:noFill/>
        </p:spPr>
        <p:txBody>
          <a:bodyPr wrap="none" rtlCol="0">
            <a:spAutoFit/>
          </a:bodyPr>
          <a:lstStyle/>
          <a:p>
            <a:r>
              <a:rPr kumimoji="1" lang="ja-JP" altLang="en-US" sz="2800" dirty="0">
                <a:solidFill>
                  <a:srgbClr val="011893"/>
                </a:solidFill>
              </a:rPr>
              <a:t>物理量の定義と制御</a:t>
            </a: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38499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分子動力学法における温度や圧力の定義は非自明</a:t>
            </a:r>
            <a:endParaRPr lang="en-US" altLang="ja-JP" sz="2800" dirty="0"/>
          </a:p>
          <a:p>
            <a:pPr marL="457200" indent="-457200">
              <a:buFont typeface="Arial" panose="020B0604020202020204" pitchFamily="34" charset="0"/>
              <a:buChar char="•"/>
            </a:pPr>
            <a:r>
              <a:rPr kumimoji="1" lang="ja-JP" altLang="en-US" sz="2800" dirty="0"/>
              <a:t>温度とは？圧力とは？</a:t>
            </a:r>
            <a:endParaRPr kumimoji="1" lang="en-US" altLang="ja-JP" sz="2800" dirty="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99CE07-22D4-4623-F0B2-6416665DFA7D}"/>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2316ECE-BA9F-CA67-AC8F-FC263019D802}"/>
                  </a:ext>
                </a:extLst>
              </p:cNvPr>
              <p:cNvSpPr txBox="1"/>
              <p:nvPr/>
            </p:nvSpPr>
            <p:spPr>
              <a:xfrm>
                <a:off x="539552" y="1340768"/>
                <a:ext cx="422340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𝑓</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𝑓</m:t>
                              </m:r>
                            </m:e>
                          </m:func>
                          <m:r>
                            <a:rPr lang="en-US" altLang="ja-JP" sz="3200" i="1">
                              <a:latin typeface="Cambria Math" panose="02040503050406030204" pitchFamily="18" charset="0"/>
                            </a:rPr>
                            <m:t>𝑑𝑝𝑑𝑞</m:t>
                          </m:r>
                        </m:e>
                      </m:nary>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E2316ECE-BA9F-CA67-AC8F-FC263019D802}"/>
                  </a:ext>
                </a:extLst>
              </p:cNvPr>
              <p:cNvSpPr txBox="1">
                <a:spLocks noRot="1" noChangeAspect="1" noMove="1" noResize="1" noEditPoints="1" noAdjustHandles="1" noChangeArrowheads="1" noChangeShapeType="1" noTextEdit="1"/>
              </p:cNvSpPr>
              <p:nvPr/>
            </p:nvSpPr>
            <p:spPr>
              <a:xfrm>
                <a:off x="539552" y="1340768"/>
                <a:ext cx="4223400" cy="1384033"/>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2C2C3C6B-83F8-92F4-5539-F09A9CA902FD}"/>
              </a:ext>
            </a:extLst>
          </p:cNvPr>
          <p:cNvSpPr txBox="1"/>
          <p:nvPr/>
        </p:nvSpPr>
        <p:spPr>
          <a:xfrm>
            <a:off x="5044112" y="1753652"/>
            <a:ext cx="3416320" cy="523220"/>
          </a:xfrm>
          <a:prstGeom prst="rect">
            <a:avLst/>
          </a:prstGeom>
          <a:noFill/>
        </p:spPr>
        <p:txBody>
          <a:bodyPr wrap="none" rtlCol="0">
            <a:spAutoFit/>
          </a:bodyPr>
          <a:lstStyle/>
          <a:p>
            <a:r>
              <a:rPr lang="ja-JP" altLang="en-US" sz="2800"/>
              <a:t>エントロピーの定義</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32C3259-DF3C-170A-737F-18D28E556A9D}"/>
                  </a:ext>
                </a:extLst>
              </p:cNvPr>
              <p:cNvSpPr txBox="1"/>
              <p:nvPr/>
            </p:nvSpPr>
            <p:spPr>
              <a:xfrm>
                <a:off x="467544" y="3123546"/>
                <a:ext cx="35710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1</m:t>
                          </m:r>
                        </m:sup>
                      </m:sSup>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B32C3259-DF3C-170A-737F-18D28E556A9D}"/>
                  </a:ext>
                </a:extLst>
              </p:cNvPr>
              <p:cNvSpPr txBox="1">
                <a:spLocks noRot="1" noChangeAspect="1" noMove="1" noResize="1" noEditPoints="1" noAdjustHandles="1" noChangeArrowheads="1" noChangeShapeType="1" noTextEdit="1"/>
              </p:cNvSpPr>
              <p:nvPr/>
            </p:nvSpPr>
            <p:spPr>
              <a:xfrm>
                <a:off x="467544" y="3123546"/>
                <a:ext cx="357104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DDB1B44-47EE-B0A8-EF2B-14818A92E8D6}"/>
                  </a:ext>
                </a:extLst>
              </p:cNvPr>
              <p:cNvSpPr txBox="1"/>
              <p:nvPr/>
            </p:nvSpPr>
            <p:spPr>
              <a:xfrm>
                <a:off x="4427984" y="3132257"/>
                <a:ext cx="400526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log</m:t>
                          </m:r>
                        </m:fName>
                        <m:e>
                          <m:r>
                            <a:rPr lang="en-US" altLang="ja-JP" sz="3200" b="0" i="1" smtClean="0">
                              <a:latin typeface="Cambria Math" panose="02040503050406030204" pitchFamily="18" charset="0"/>
                            </a:rPr>
                            <m:t>𝑓</m:t>
                          </m:r>
                        </m:e>
                      </m:func>
                      <m:r>
                        <a:rPr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𝑍</m:t>
                          </m:r>
                        </m:e>
                      </m:func>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5DDB1B44-47EE-B0A8-EF2B-14818A92E8D6}"/>
                  </a:ext>
                </a:extLst>
              </p:cNvPr>
              <p:cNvSpPr txBox="1">
                <a:spLocks noRot="1" noChangeAspect="1" noMove="1" noResize="1" noEditPoints="1" noAdjustHandles="1" noChangeArrowheads="1" noChangeShapeType="1" noTextEdit="1"/>
              </p:cNvSpPr>
              <p:nvPr/>
            </p:nvSpPr>
            <p:spPr>
              <a:xfrm>
                <a:off x="4427984" y="3132257"/>
                <a:ext cx="4005264" cy="584775"/>
              </a:xfrm>
              <a:prstGeom prst="rect">
                <a:avLst/>
              </a:prstGeom>
              <a:blipFill>
                <a:blip r:embed="rId4"/>
                <a:stretch>
                  <a:fillRect/>
                </a:stretch>
              </a:blipFill>
            </p:spPr>
            <p:txBody>
              <a:bodyPr/>
              <a:lstStyle/>
              <a:p>
                <a:r>
                  <a:rPr lang="ja-JP" altLang="en-US">
                    <a:noFill/>
                  </a:rPr>
                  <a:t> </a:t>
                </a:r>
              </a:p>
            </p:txBody>
          </p:sp>
        </mc:Fallback>
      </mc:AlternateContent>
      <p:sp>
        <p:nvSpPr>
          <p:cNvPr id="8" name="矢印: 右 7">
            <a:extLst>
              <a:ext uri="{FF2B5EF4-FFF2-40B4-BE49-F238E27FC236}">
                <a16:creationId xmlns:a16="http://schemas.microsoft.com/office/drawing/2014/main" id="{EA00E360-C71F-039C-116A-BFDBC9417EF6}"/>
              </a:ext>
            </a:extLst>
          </p:cNvPr>
          <p:cNvSpPr/>
          <p:nvPr/>
        </p:nvSpPr>
        <p:spPr>
          <a:xfrm>
            <a:off x="4067944" y="3195554"/>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18EB098-547E-4238-D0C8-2677E2FF59EF}"/>
                  </a:ext>
                </a:extLst>
              </p:cNvPr>
              <p:cNvSpPr txBox="1"/>
              <p:nvPr/>
            </p:nvSpPr>
            <p:spPr>
              <a:xfrm>
                <a:off x="1187624" y="4005064"/>
                <a:ext cx="4226478"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𝐻𝑓</m:t>
                          </m:r>
                          <m:r>
                            <a:rPr lang="en-US" altLang="ja-JP" sz="3200" i="1">
                              <a:latin typeface="Cambria Math" panose="02040503050406030204" pitchFamily="18" charset="0"/>
                            </a:rPr>
                            <m:t>𝑑𝑝𝑑𝑞</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𝐶</m:t>
                          </m:r>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C18EB098-547E-4238-D0C8-2677E2FF59EF}"/>
                  </a:ext>
                </a:extLst>
              </p:cNvPr>
              <p:cNvSpPr txBox="1">
                <a:spLocks noRot="1" noChangeAspect="1" noMove="1" noResize="1" noEditPoints="1" noAdjustHandles="1" noChangeArrowheads="1" noChangeShapeType="1" noTextEdit="1"/>
              </p:cNvSpPr>
              <p:nvPr/>
            </p:nvSpPr>
            <p:spPr>
              <a:xfrm>
                <a:off x="1187624" y="4005064"/>
                <a:ext cx="4226478" cy="1384033"/>
              </a:xfrm>
              <a:prstGeom prst="rect">
                <a:avLst/>
              </a:prstGeom>
              <a:blipFill>
                <a:blip r:embed="rId5"/>
                <a:stretch>
                  <a:fillRect/>
                </a:stretch>
              </a:blipFill>
            </p:spPr>
            <p:txBody>
              <a:bodyPr/>
              <a:lstStyle/>
              <a:p>
                <a:r>
                  <a:rPr lang="ja-JP" altLang="en-US">
                    <a:noFill/>
                  </a:rPr>
                  <a:t> </a:t>
                </a:r>
              </a:p>
            </p:txBody>
          </p:sp>
        </mc:Fallback>
      </mc:AlternateContent>
      <p:sp>
        <p:nvSpPr>
          <p:cNvPr id="10" name="四角形: 角を丸くする 9">
            <a:extLst>
              <a:ext uri="{FF2B5EF4-FFF2-40B4-BE49-F238E27FC236}">
                <a16:creationId xmlns:a16="http://schemas.microsoft.com/office/drawing/2014/main" id="{454EB1FA-DF07-9798-7AA8-93DB6F974108}"/>
              </a:ext>
            </a:extLst>
          </p:cNvPr>
          <p:cNvSpPr/>
          <p:nvPr/>
        </p:nvSpPr>
        <p:spPr>
          <a:xfrm>
            <a:off x="2915816" y="4293096"/>
            <a:ext cx="1656184" cy="72008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A28230A-DFDD-8CE0-2284-D2A7DFBC1D6C}"/>
                  </a:ext>
                </a:extLst>
              </p:cNvPr>
              <p:cNvSpPr txBox="1"/>
              <p:nvPr/>
            </p:nvSpPr>
            <p:spPr>
              <a:xfrm>
                <a:off x="3419872" y="5013176"/>
                <a:ext cx="90537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oMath>
                  </m:oMathPara>
                </a14:m>
                <a:endParaRPr kumimoji="1" lang="ja-JP" altLang="en-US" sz="2800"/>
              </a:p>
            </p:txBody>
          </p:sp>
        </mc:Choice>
        <mc:Fallback xmlns="">
          <p:sp>
            <p:nvSpPr>
              <p:cNvPr id="11" name="テキスト ボックス 10">
                <a:extLst>
                  <a:ext uri="{FF2B5EF4-FFF2-40B4-BE49-F238E27FC236}">
                    <a16:creationId xmlns:a16="http://schemas.microsoft.com/office/drawing/2014/main" id="{4A28230A-DFDD-8CE0-2284-D2A7DFBC1D6C}"/>
                  </a:ext>
                </a:extLst>
              </p:cNvPr>
              <p:cNvSpPr txBox="1">
                <a:spLocks noRot="1" noChangeAspect="1" noMove="1" noResize="1" noEditPoints="1" noAdjustHandles="1" noChangeArrowheads="1" noChangeShapeType="1" noTextEdit="1"/>
              </p:cNvSpPr>
              <p:nvPr/>
            </p:nvSpPr>
            <p:spPr>
              <a:xfrm>
                <a:off x="3419872" y="5013176"/>
                <a:ext cx="905376" cy="523220"/>
              </a:xfrm>
              <a:prstGeom prst="rect">
                <a:avLst/>
              </a:prstGeom>
              <a:blipFill>
                <a:blip r:embed="rId6"/>
                <a:stretch>
                  <a:fillRect/>
                </a:stretch>
              </a:blipFill>
            </p:spPr>
            <p:txBody>
              <a:bodyPr/>
              <a:lstStyle/>
              <a:p>
                <a:r>
                  <a:rPr lang="ja-JP" altLang="en-US">
                    <a:noFill/>
                  </a:rPr>
                  <a:t> </a:t>
                </a:r>
              </a:p>
            </p:txBody>
          </p:sp>
        </mc:Fallback>
      </mc:AlternateContent>
      <p:sp>
        <p:nvSpPr>
          <p:cNvPr id="12" name="四角形: 角を丸くする 11">
            <a:extLst>
              <a:ext uri="{FF2B5EF4-FFF2-40B4-BE49-F238E27FC236}">
                <a16:creationId xmlns:a16="http://schemas.microsoft.com/office/drawing/2014/main" id="{E424EF04-9256-3C16-B1DA-E031BDEAF8D9}"/>
              </a:ext>
            </a:extLst>
          </p:cNvPr>
          <p:cNvSpPr/>
          <p:nvPr/>
        </p:nvSpPr>
        <p:spPr>
          <a:xfrm>
            <a:off x="2699792" y="1700808"/>
            <a:ext cx="936104" cy="64807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FA3EB2B3-A592-34EE-84BD-0F392530C78B}"/>
              </a:ext>
            </a:extLst>
          </p:cNvPr>
          <p:cNvSpPr/>
          <p:nvPr/>
        </p:nvSpPr>
        <p:spPr>
          <a:xfrm>
            <a:off x="4572000" y="3140968"/>
            <a:ext cx="936104" cy="64807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コネクタ: カギ線 14">
            <a:extLst>
              <a:ext uri="{FF2B5EF4-FFF2-40B4-BE49-F238E27FC236}">
                <a16:creationId xmlns:a16="http://schemas.microsoft.com/office/drawing/2014/main" id="{FA1B130C-64A3-22BC-6DC3-D84A0F9E37CB}"/>
              </a:ext>
            </a:extLst>
          </p:cNvPr>
          <p:cNvCxnSpPr>
            <a:stCxn id="13" idx="0"/>
            <a:endCxn id="12" idx="2"/>
          </p:cNvCxnSpPr>
          <p:nvPr/>
        </p:nvCxnSpPr>
        <p:spPr>
          <a:xfrm rot="16200000" flipV="1">
            <a:off x="3707904" y="1808820"/>
            <a:ext cx="792088" cy="187220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07EED1A-AB82-2819-D1DB-5CC6E2BA2E98}"/>
              </a:ext>
            </a:extLst>
          </p:cNvPr>
          <p:cNvSpPr txBox="1"/>
          <p:nvPr/>
        </p:nvSpPr>
        <p:spPr>
          <a:xfrm>
            <a:off x="5220072" y="2492896"/>
            <a:ext cx="2492990" cy="369332"/>
          </a:xfrm>
          <a:prstGeom prst="rect">
            <a:avLst/>
          </a:prstGeom>
          <a:noFill/>
        </p:spPr>
        <p:txBody>
          <a:bodyPr wrap="none" rtlCol="0">
            <a:spAutoFit/>
          </a:bodyPr>
          <a:lstStyle/>
          <a:p>
            <a:r>
              <a:rPr kumimoji="1" lang="ja-JP" altLang="en-US"/>
              <a:t>カノニカル分布を代入</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77E3B5E-B581-A89A-72A4-EF9CCEB0FDCD}"/>
                  </a:ext>
                </a:extLst>
              </p:cNvPr>
              <p:cNvSpPr txBox="1"/>
              <p:nvPr/>
            </p:nvSpPr>
            <p:spPr>
              <a:xfrm>
                <a:off x="3059832" y="5661248"/>
                <a:ext cx="1846596"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977E3B5E-B581-A89A-72A4-EF9CCEB0FDCD}"/>
                  </a:ext>
                </a:extLst>
              </p:cNvPr>
              <p:cNvSpPr txBox="1">
                <a:spLocks noRot="1" noChangeAspect="1" noMove="1" noResize="1" noEditPoints="1" noAdjustHandles="1" noChangeArrowheads="1" noChangeShapeType="1" noTextEdit="1"/>
              </p:cNvSpPr>
              <p:nvPr/>
            </p:nvSpPr>
            <p:spPr>
              <a:xfrm>
                <a:off x="3059832" y="5661248"/>
                <a:ext cx="1846596" cy="1027525"/>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00037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36986C-E9FB-5383-57BD-80C9EF962920}"/>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D6E88B1-31A4-4CE0-6974-E628126B7C43}"/>
                  </a:ext>
                </a:extLst>
              </p:cNvPr>
              <p:cNvSpPr txBox="1"/>
              <p:nvPr/>
            </p:nvSpPr>
            <p:spPr>
              <a:xfrm>
                <a:off x="971600" y="1340768"/>
                <a:ext cx="1846596"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1D6E88B1-31A4-4CE0-6974-E628126B7C43}"/>
                  </a:ext>
                </a:extLst>
              </p:cNvPr>
              <p:cNvSpPr txBox="1">
                <a:spLocks noRot="1" noChangeAspect="1" noMove="1" noResize="1" noEditPoints="1" noAdjustHandles="1" noChangeArrowheads="1" noChangeShapeType="1" noTextEdit="1"/>
              </p:cNvSpPr>
              <p:nvPr/>
            </p:nvSpPr>
            <p:spPr>
              <a:xfrm>
                <a:off x="971600" y="1340768"/>
                <a:ext cx="1846596" cy="102752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F2A5A90-ACC7-6F95-CCB1-7A569F7E29DB}"/>
                  </a:ext>
                </a:extLst>
              </p:cNvPr>
              <p:cNvSpPr txBox="1"/>
              <p:nvPr/>
            </p:nvSpPr>
            <p:spPr>
              <a:xfrm>
                <a:off x="971600" y="2708920"/>
                <a:ext cx="1612749"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𝑇</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CF2A5A90-ACC7-6F95-CCB1-7A569F7E29DB}"/>
                  </a:ext>
                </a:extLst>
              </p:cNvPr>
              <p:cNvSpPr txBox="1">
                <a:spLocks noRot="1" noChangeAspect="1" noMove="1" noResize="1" noEditPoints="1" noAdjustHandles="1" noChangeArrowheads="1" noChangeShapeType="1" noTextEdit="1"/>
              </p:cNvSpPr>
              <p:nvPr/>
            </p:nvSpPr>
            <p:spPr>
              <a:xfrm>
                <a:off x="971600" y="2708920"/>
                <a:ext cx="1612749" cy="1027525"/>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08F5A44D-09B6-4761-C6C7-3D00FA2D1CB2}"/>
              </a:ext>
            </a:extLst>
          </p:cNvPr>
          <p:cNvSpPr txBox="1"/>
          <p:nvPr/>
        </p:nvSpPr>
        <p:spPr>
          <a:xfrm>
            <a:off x="3059832" y="1628800"/>
            <a:ext cx="4288353" cy="584775"/>
          </a:xfrm>
          <a:prstGeom prst="rect">
            <a:avLst/>
          </a:prstGeom>
          <a:noFill/>
        </p:spPr>
        <p:txBody>
          <a:bodyPr wrap="none" rtlCol="0">
            <a:spAutoFit/>
          </a:bodyPr>
          <a:lstStyle/>
          <a:p>
            <a:r>
              <a:rPr lang="ja-JP" altLang="en-US" sz="3200"/>
              <a:t>さきほど求めた関係式</a:t>
            </a:r>
            <a:endParaRPr kumimoji="1" lang="ja-JP" altLang="en-US" sz="3200"/>
          </a:p>
        </p:txBody>
      </p:sp>
      <p:sp>
        <p:nvSpPr>
          <p:cNvPr id="6" name="テキスト ボックス 5">
            <a:extLst>
              <a:ext uri="{FF2B5EF4-FFF2-40B4-BE49-F238E27FC236}">
                <a16:creationId xmlns:a16="http://schemas.microsoft.com/office/drawing/2014/main" id="{B119039D-3BA3-ACDC-0925-8081DB13C3DE}"/>
              </a:ext>
            </a:extLst>
          </p:cNvPr>
          <p:cNvSpPr txBox="1"/>
          <p:nvPr/>
        </p:nvSpPr>
        <p:spPr>
          <a:xfrm>
            <a:off x="3131840" y="2924944"/>
            <a:ext cx="2646878" cy="584775"/>
          </a:xfrm>
          <a:prstGeom prst="rect">
            <a:avLst/>
          </a:prstGeom>
          <a:noFill/>
        </p:spPr>
        <p:txBody>
          <a:bodyPr wrap="none" rtlCol="0">
            <a:spAutoFit/>
          </a:bodyPr>
          <a:lstStyle/>
          <a:p>
            <a:r>
              <a:rPr kumimoji="1" lang="ja-JP" altLang="en-US" sz="3200"/>
              <a:t>熱力学関係式</a:t>
            </a:r>
          </a:p>
        </p:txBody>
      </p:sp>
      <p:sp>
        <p:nvSpPr>
          <p:cNvPr id="7" name="テキスト ボックス 6">
            <a:extLst>
              <a:ext uri="{FF2B5EF4-FFF2-40B4-BE49-F238E27FC236}">
                <a16:creationId xmlns:a16="http://schemas.microsoft.com/office/drawing/2014/main" id="{FD2DD400-FF97-6EF2-3E2D-4A74AAC1EA84}"/>
              </a:ext>
            </a:extLst>
          </p:cNvPr>
          <p:cNvSpPr txBox="1"/>
          <p:nvPr/>
        </p:nvSpPr>
        <p:spPr>
          <a:xfrm>
            <a:off x="755576" y="4365104"/>
            <a:ext cx="5109091" cy="584775"/>
          </a:xfrm>
          <a:prstGeom prst="rect">
            <a:avLst/>
          </a:prstGeom>
          <a:noFill/>
        </p:spPr>
        <p:txBody>
          <a:bodyPr wrap="none" rtlCol="0">
            <a:spAutoFit/>
          </a:bodyPr>
          <a:lstStyle/>
          <a:p>
            <a:r>
              <a:rPr kumimoji="1" lang="ja-JP" altLang="en-US" sz="3200"/>
              <a:t>逆温度と温度が結びついた</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184B0F0-8F01-9149-63DA-CE3B226409B7}"/>
                  </a:ext>
                </a:extLst>
              </p:cNvPr>
              <p:cNvSpPr txBox="1"/>
              <p:nvPr/>
            </p:nvSpPr>
            <p:spPr>
              <a:xfrm>
                <a:off x="3059832" y="5229200"/>
                <a:ext cx="1747658" cy="11331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𝛽</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𝑘𝑇</m:t>
                          </m:r>
                        </m:den>
                      </m:f>
                    </m:oMath>
                  </m:oMathPara>
                </a14:m>
                <a:endParaRPr kumimoji="1" lang="ja-JP" altLang="en-US" sz="3600"/>
              </a:p>
            </p:txBody>
          </p:sp>
        </mc:Choice>
        <mc:Fallback xmlns="">
          <p:sp>
            <p:nvSpPr>
              <p:cNvPr id="8" name="テキスト ボックス 7">
                <a:extLst>
                  <a:ext uri="{FF2B5EF4-FFF2-40B4-BE49-F238E27FC236}">
                    <a16:creationId xmlns:a16="http://schemas.microsoft.com/office/drawing/2014/main" id="{4184B0F0-8F01-9149-63DA-CE3B226409B7}"/>
                  </a:ext>
                </a:extLst>
              </p:cNvPr>
              <p:cNvSpPr txBox="1">
                <a:spLocks noRot="1" noChangeAspect="1" noMove="1" noResize="1" noEditPoints="1" noAdjustHandles="1" noChangeArrowheads="1" noChangeShapeType="1" noTextEdit="1"/>
              </p:cNvSpPr>
              <p:nvPr/>
            </p:nvSpPr>
            <p:spPr>
              <a:xfrm>
                <a:off x="3059832" y="5229200"/>
                <a:ext cx="1747658" cy="1133131"/>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90127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788D169-A6E9-6155-2B3A-AB4112A455F4}"/>
              </a:ext>
            </a:extLst>
          </p:cNvPr>
          <p:cNvSpPr>
            <a:spLocks noGrp="1"/>
          </p:cNvSpPr>
          <p:nvPr>
            <p:ph type="body" sz="quarter" idx="10"/>
          </p:nvPr>
        </p:nvSpPr>
        <p:spPr/>
        <p:txBody>
          <a:bodyPr/>
          <a:lstStyle/>
          <a:p>
            <a:r>
              <a:rPr lang="ja-JP" altLang="en-US"/>
              <a:t>物理量の期待値</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9D3E289-FB4F-A294-0A59-01C9B96C5FA5}"/>
                  </a:ext>
                </a:extLst>
              </p:cNvPr>
              <p:cNvSpPr txBox="1"/>
              <p:nvPr/>
            </p:nvSpPr>
            <p:spPr>
              <a:xfrm>
                <a:off x="323528" y="1196752"/>
                <a:ext cx="7130222" cy="523220"/>
              </a:xfrm>
              <a:prstGeom prst="rect">
                <a:avLst/>
              </a:prstGeom>
              <a:noFill/>
            </p:spPr>
            <p:txBody>
              <a:bodyPr wrap="none" rtlCol="0">
                <a:spAutoFit/>
              </a:bodyPr>
              <a:lstStyle/>
              <a:p>
                <a:r>
                  <a:rPr kumimoji="1" lang="ja-JP" altLang="en-US" sz="2800"/>
                  <a:t>全ての物理量は位相空間の座標</a:t>
                </a:r>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の関数</a:t>
                </a:r>
              </a:p>
            </p:txBody>
          </p:sp>
        </mc:Choice>
        <mc:Fallback xmlns="">
          <p:sp>
            <p:nvSpPr>
              <p:cNvPr id="3" name="テキスト ボックス 2">
                <a:extLst>
                  <a:ext uri="{FF2B5EF4-FFF2-40B4-BE49-F238E27FC236}">
                    <a16:creationId xmlns:a16="http://schemas.microsoft.com/office/drawing/2014/main" id="{A9D3E289-FB4F-A294-0A59-01C9B96C5FA5}"/>
                  </a:ext>
                </a:extLst>
              </p:cNvPr>
              <p:cNvSpPr txBox="1">
                <a:spLocks noRot="1" noChangeAspect="1" noMove="1" noResize="1" noEditPoints="1" noAdjustHandles="1" noChangeArrowheads="1" noChangeShapeType="1" noTextEdit="1"/>
              </p:cNvSpPr>
              <p:nvPr/>
            </p:nvSpPr>
            <p:spPr>
              <a:xfrm>
                <a:off x="323528" y="1196752"/>
                <a:ext cx="7130222" cy="523220"/>
              </a:xfrm>
              <a:prstGeom prst="rect">
                <a:avLst/>
              </a:prstGeom>
              <a:blipFill>
                <a:blip r:embed="rId2"/>
                <a:stretch>
                  <a:fillRect l="-1709" t="-15116" r="-855"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3DD3F02-E48E-7B82-F0CE-15FD62A791A6}"/>
                  </a:ext>
                </a:extLst>
              </p:cNvPr>
              <p:cNvSpPr txBox="1"/>
              <p:nvPr/>
            </p:nvSpPr>
            <p:spPr>
              <a:xfrm>
                <a:off x="323528" y="1988840"/>
                <a:ext cx="3770648" cy="523220"/>
              </a:xfrm>
              <a:prstGeom prst="rect">
                <a:avLst/>
              </a:prstGeom>
              <a:noFill/>
            </p:spPr>
            <p:txBody>
              <a:bodyPr wrap="none" rtlCol="0">
                <a:spAutoFit/>
              </a:bodyPr>
              <a:lstStyle/>
              <a:p>
                <a:r>
                  <a:rPr kumimoji="1" lang="ja-JP" altLang="en-US" sz="2800"/>
                  <a:t>物理量</a:t>
                </a:r>
                <a14:m>
                  <m:oMath xmlns:m="http://schemas.openxmlformats.org/officeDocument/2006/math">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の期待値</a:t>
                </a:r>
              </a:p>
            </p:txBody>
          </p:sp>
        </mc:Choice>
        <mc:Fallback xmlns="">
          <p:sp>
            <p:nvSpPr>
              <p:cNvPr id="4" name="テキスト ボックス 3">
                <a:extLst>
                  <a:ext uri="{FF2B5EF4-FFF2-40B4-BE49-F238E27FC236}">
                    <a16:creationId xmlns:a16="http://schemas.microsoft.com/office/drawing/2014/main" id="{93DD3F02-E48E-7B82-F0CE-15FD62A791A6}"/>
                  </a:ext>
                </a:extLst>
              </p:cNvPr>
              <p:cNvSpPr txBox="1">
                <a:spLocks noRot="1" noChangeAspect="1" noMove="1" noResize="1" noEditPoints="1" noAdjustHandles="1" noChangeArrowheads="1" noChangeShapeType="1" noTextEdit="1"/>
              </p:cNvSpPr>
              <p:nvPr/>
            </p:nvSpPr>
            <p:spPr>
              <a:xfrm>
                <a:off x="323528" y="1988840"/>
                <a:ext cx="3770648" cy="523220"/>
              </a:xfrm>
              <a:prstGeom prst="rect">
                <a:avLst/>
              </a:prstGeom>
              <a:blipFill>
                <a:blip r:embed="rId3"/>
                <a:stretch>
                  <a:fillRect l="-3231" t="-15116" r="-2262"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A771012-B018-C002-C513-3388DEE3CA35}"/>
                  </a:ext>
                </a:extLst>
              </p:cNvPr>
              <p:cNvSpPr txBox="1"/>
              <p:nvPr/>
            </p:nvSpPr>
            <p:spPr>
              <a:xfrm>
                <a:off x="2771800" y="2852936"/>
                <a:ext cx="3213893"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𝐴𝑓𝑑𝑝𝑑𝑞</m:t>
                          </m:r>
                        </m:e>
                      </m:nary>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AA771012-B018-C002-C513-3388DEE3CA35}"/>
                  </a:ext>
                </a:extLst>
              </p:cNvPr>
              <p:cNvSpPr txBox="1">
                <a:spLocks noRot="1" noChangeAspect="1" noMove="1" noResize="1" noEditPoints="1" noAdjustHandles="1" noChangeArrowheads="1" noChangeShapeType="1" noTextEdit="1"/>
              </p:cNvSpPr>
              <p:nvPr/>
            </p:nvSpPr>
            <p:spPr>
              <a:xfrm>
                <a:off x="2771800" y="2852936"/>
                <a:ext cx="3213893" cy="138403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6360E5D-D002-1BE6-E857-A8CD5BFB0AD9}"/>
                  </a:ext>
                </a:extLst>
              </p:cNvPr>
              <p:cNvSpPr txBox="1"/>
              <p:nvPr/>
            </p:nvSpPr>
            <p:spPr>
              <a:xfrm>
                <a:off x="611560" y="4653136"/>
                <a:ext cx="8136904" cy="1384995"/>
              </a:xfrm>
              <a:prstGeom prst="rect">
                <a:avLst/>
              </a:prstGeom>
              <a:noFill/>
            </p:spPr>
            <p:txBody>
              <a:bodyPr wrap="square" rtlCol="0">
                <a:spAutoFit/>
              </a:bodyPr>
              <a:lstStyle/>
              <a:p>
                <a:r>
                  <a:rPr lang="ja-JP" altLang="en-US" sz="2800"/>
                  <a:t>位相空間の各点</a:t>
                </a:r>
                <a14:m>
                  <m:oMath xmlns:m="http://schemas.openxmlformats.org/officeDocument/2006/math">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ja-JP" altLang="en-US" sz="2800" i="1">
                        <a:latin typeface="Cambria Math" panose="02040503050406030204" pitchFamily="18" charset="0"/>
                      </a:rPr>
                      <m:t>で</m:t>
                    </m:r>
                  </m:oMath>
                </a14:m>
                <a:r>
                  <a:rPr lang="ja-JP" altLang="en-US" sz="2800"/>
                  <a:t>定義される物理量</a:t>
                </a:r>
                <a14:m>
                  <m:oMath xmlns:m="http://schemas.openxmlformats.org/officeDocument/2006/math">
                    <m:r>
                      <a:rPr lang="en-US" altLang="ja-JP" sz="2800" b="0" i="1" smtClean="0">
                        <a:latin typeface="Cambria Math" panose="02040503050406030204" pitchFamily="18" charset="0"/>
                      </a:rPr>
                      <m:t>𝐴</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m:t>
                    </m:r>
                  </m:oMath>
                </a14:m>
                <a:r>
                  <a:rPr kumimoji="1" lang="ja-JP" altLang="en-US" sz="2800"/>
                  <a:t>その点における</a:t>
                </a:r>
                <a:r>
                  <a:rPr lang="ja-JP" altLang="en-US" sz="2800"/>
                  <a:t>分布関数</a:t>
                </a:r>
                <a14:m>
                  <m:oMath xmlns:m="http://schemas.openxmlformats.org/officeDocument/2006/math">
                    <m:r>
                      <a:rPr lang="en-US" altLang="ja-JP" sz="2800" b="0" i="1" smtClean="0">
                        <a:latin typeface="Cambria Math" panose="02040503050406030204" pitchFamily="18" charset="0"/>
                      </a:rPr>
                      <m:t>𝑓</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oMath>
                </a14:m>
                <a:r>
                  <a:rPr kumimoji="1" lang="ja-JP" altLang="en-US" sz="2800"/>
                  <a:t>をかけて全位相空間において平均せよ</a:t>
                </a:r>
              </a:p>
            </p:txBody>
          </p:sp>
        </mc:Choice>
        <mc:Fallback xmlns="">
          <p:sp>
            <p:nvSpPr>
              <p:cNvPr id="6" name="テキスト ボックス 5">
                <a:extLst>
                  <a:ext uri="{FF2B5EF4-FFF2-40B4-BE49-F238E27FC236}">
                    <a16:creationId xmlns:a16="http://schemas.microsoft.com/office/drawing/2014/main" id="{36360E5D-D002-1BE6-E857-A8CD5BFB0AD9}"/>
                  </a:ext>
                </a:extLst>
              </p:cNvPr>
              <p:cNvSpPr txBox="1">
                <a:spLocks noRot="1" noChangeAspect="1" noMove="1" noResize="1" noEditPoints="1" noAdjustHandles="1" noChangeArrowheads="1" noChangeShapeType="1" noTextEdit="1"/>
              </p:cNvSpPr>
              <p:nvPr/>
            </p:nvSpPr>
            <p:spPr>
              <a:xfrm>
                <a:off x="611560" y="4653136"/>
                <a:ext cx="8136904" cy="1384995"/>
              </a:xfrm>
              <a:prstGeom prst="rect">
                <a:avLst/>
              </a:prstGeom>
              <a:blipFill>
                <a:blip r:embed="rId5"/>
                <a:stretch>
                  <a:fillRect l="-1498" t="-5263" b="-9649"/>
                </a:stretch>
              </a:blipFill>
            </p:spPr>
            <p:txBody>
              <a:bodyPr/>
              <a:lstStyle/>
              <a:p>
                <a:r>
                  <a:rPr lang="ja-JP" altLang="en-US">
                    <a:noFill/>
                  </a:rPr>
                  <a:t> </a:t>
                </a:r>
              </a:p>
            </p:txBody>
          </p:sp>
        </mc:Fallback>
      </mc:AlternateContent>
      <p:sp>
        <p:nvSpPr>
          <p:cNvPr id="7" name="四角形: 角を丸くする 6">
            <a:extLst>
              <a:ext uri="{FF2B5EF4-FFF2-40B4-BE49-F238E27FC236}">
                <a16:creationId xmlns:a16="http://schemas.microsoft.com/office/drawing/2014/main" id="{D16B4B08-1675-A275-2961-B959342B5E33}"/>
              </a:ext>
            </a:extLst>
          </p:cNvPr>
          <p:cNvSpPr/>
          <p:nvPr/>
        </p:nvSpPr>
        <p:spPr>
          <a:xfrm>
            <a:off x="2699792" y="2780928"/>
            <a:ext cx="3312368" cy="136815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コネクタ: カギ線 8">
            <a:extLst>
              <a:ext uri="{FF2B5EF4-FFF2-40B4-BE49-F238E27FC236}">
                <a16:creationId xmlns:a16="http://schemas.microsoft.com/office/drawing/2014/main" id="{5266230A-6EEB-0925-036A-9FB88E066B1D}"/>
              </a:ext>
            </a:extLst>
          </p:cNvPr>
          <p:cNvCxnSpPr>
            <a:stCxn id="6" idx="1"/>
            <a:endCxn id="7" idx="1"/>
          </p:cNvCxnSpPr>
          <p:nvPr/>
        </p:nvCxnSpPr>
        <p:spPr>
          <a:xfrm rot="10800000" flipH="1">
            <a:off x="611560" y="3465004"/>
            <a:ext cx="2088232" cy="1880630"/>
          </a:xfrm>
          <a:prstGeom prst="bentConnector3">
            <a:avLst>
              <a:gd name="adj1" fmla="val -10947"/>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689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9DADBF-686E-184E-DD14-0F3866518CFE}"/>
              </a:ext>
            </a:extLst>
          </p:cNvPr>
          <p:cNvSpPr>
            <a:spLocks noGrp="1"/>
          </p:cNvSpPr>
          <p:nvPr>
            <p:ph type="body" sz="quarter" idx="10"/>
          </p:nvPr>
        </p:nvSpPr>
        <p:spPr/>
        <p:txBody>
          <a:bodyPr/>
          <a:lstStyle/>
          <a:p>
            <a:r>
              <a:rPr lang="ja-JP" altLang="en-US"/>
              <a:t>物理量の期待値</a:t>
            </a:r>
            <a:endParaRPr kumimoji="1" lang="ja-JP" altLang="en-US"/>
          </a:p>
        </p:txBody>
      </p:sp>
      <p:sp>
        <p:nvSpPr>
          <p:cNvPr id="4" name="テキスト ボックス 3">
            <a:extLst>
              <a:ext uri="{FF2B5EF4-FFF2-40B4-BE49-F238E27FC236}">
                <a16:creationId xmlns:a16="http://schemas.microsoft.com/office/drawing/2014/main" id="{247CEDBF-0E11-798A-84DA-2DD7D536C813}"/>
              </a:ext>
            </a:extLst>
          </p:cNvPr>
          <p:cNvSpPr txBox="1"/>
          <p:nvPr/>
        </p:nvSpPr>
        <p:spPr>
          <a:xfrm>
            <a:off x="395536" y="1124744"/>
            <a:ext cx="5211683" cy="523220"/>
          </a:xfrm>
          <a:prstGeom prst="rect">
            <a:avLst/>
          </a:prstGeom>
          <a:noFill/>
        </p:spPr>
        <p:txBody>
          <a:bodyPr wrap="none" rtlCol="0">
            <a:spAutoFit/>
          </a:bodyPr>
          <a:lstStyle/>
          <a:p>
            <a:r>
              <a:rPr kumimoji="1" lang="ja-JP" altLang="en-US" sz="2800"/>
              <a:t>分布がカノニカル分布である時</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9BD4232-1150-BC81-4D8A-EE7A2367CBD4}"/>
                  </a:ext>
                </a:extLst>
              </p:cNvPr>
              <p:cNvSpPr txBox="1"/>
              <p:nvPr/>
            </p:nvSpPr>
            <p:spPr>
              <a:xfrm>
                <a:off x="6660232" y="1124744"/>
                <a:ext cx="136127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800" i="1">
                          <a:latin typeface="Cambria Math" panose="02040503050406030204" pitchFamily="18" charset="0"/>
                        </a:rPr>
                        <m:t>という</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E9BD4232-1150-BC81-4D8A-EE7A2367CBD4}"/>
                  </a:ext>
                </a:extLst>
              </p:cNvPr>
              <p:cNvSpPr txBox="1">
                <a:spLocks noRot="1" noChangeAspect="1" noMove="1" noResize="1" noEditPoints="1" noAdjustHandles="1" noChangeArrowheads="1" noChangeShapeType="1" noTextEdit="1"/>
              </p:cNvSpPr>
              <p:nvPr/>
            </p:nvSpPr>
            <p:spPr>
              <a:xfrm>
                <a:off x="6660232" y="1124744"/>
                <a:ext cx="1361270"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0B9A06B-2211-2FFC-E044-E532D6928D84}"/>
                  </a:ext>
                </a:extLst>
              </p:cNvPr>
              <p:cNvSpPr txBox="1"/>
              <p:nvPr/>
            </p:nvSpPr>
            <p:spPr>
              <a:xfrm>
                <a:off x="5076056" y="836712"/>
                <a:ext cx="2051720" cy="11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oMath>
                  </m:oMathPara>
                </a14:m>
                <a:endParaRPr lang="ja-JP" altLang="en-US" sz="3200"/>
              </a:p>
            </p:txBody>
          </p:sp>
        </mc:Choice>
        <mc:Fallback xmlns="">
          <p:sp>
            <p:nvSpPr>
              <p:cNvPr id="7" name="テキスト ボックス 6">
                <a:extLst>
                  <a:ext uri="{FF2B5EF4-FFF2-40B4-BE49-F238E27FC236}">
                    <a16:creationId xmlns:a16="http://schemas.microsoft.com/office/drawing/2014/main" id="{80B9A06B-2211-2FFC-E044-E532D6928D84}"/>
                  </a:ext>
                </a:extLst>
              </p:cNvPr>
              <p:cNvSpPr txBox="1">
                <a:spLocks noRot="1" noChangeAspect="1" noMove="1" noResize="1" noEditPoints="1" noAdjustHandles="1" noChangeArrowheads="1" noChangeShapeType="1" noTextEdit="1"/>
              </p:cNvSpPr>
              <p:nvPr/>
            </p:nvSpPr>
            <p:spPr>
              <a:xfrm>
                <a:off x="5076056" y="836712"/>
                <a:ext cx="2051720" cy="111165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C066692-2F8C-8E2E-5C1F-74F2CA9CB2DA}"/>
                  </a:ext>
                </a:extLst>
              </p:cNvPr>
              <p:cNvSpPr txBox="1"/>
              <p:nvPr/>
            </p:nvSpPr>
            <p:spPr>
              <a:xfrm>
                <a:off x="1619672" y="5373216"/>
                <a:ext cx="5982342" cy="1270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𝑝</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d>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𝑍</m:t>
                          </m:r>
                        </m:e>
                        <m:sup>
                          <m:r>
                            <a:rPr kumimoji="1" lang="en-US" altLang="ja-JP" sz="2800" b="0" i="1" smtClean="0">
                              <a:latin typeface="Cambria Math" panose="02040503050406030204" pitchFamily="18" charset="0"/>
                            </a:rPr>
                            <m:t>−1</m:t>
                          </m:r>
                        </m:sup>
                      </m:sSup>
                      <m:nary>
                        <m:naryPr>
                          <m:limLoc m:val="undOvr"/>
                          <m:subHide m:val="on"/>
                          <m:supHide m:val="on"/>
                          <m:ctrlPr>
                            <a:rPr kumimoji="1" lang="en-US" altLang="ja-JP" sz="2800" b="0" i="1" smtClean="0">
                              <a:latin typeface="Cambria Math" panose="02040503050406030204" pitchFamily="18" charset="0"/>
                            </a:rPr>
                          </m:ctrlPr>
                        </m:naryPr>
                        <m:sub/>
                        <m:sup/>
                        <m:e>
                          <m:r>
                            <a:rPr lang="en-US" altLang="ja-JP" sz="2800" i="1">
                              <a:latin typeface="Cambria Math" panose="02040503050406030204" pitchFamily="18" charset="0"/>
                            </a:rPr>
                            <m:t>𝑝</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exp</m:t>
                              </m:r>
                            </m:fName>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r>
                                    <a:rPr lang="en-US" altLang="ja-JP" sz="2800" b="0" i="1" smtClean="0">
                                      <a:latin typeface="Cambria Math" panose="02040503050406030204" pitchFamily="18" charset="0"/>
                                    </a:rPr>
                                    <m:t>𝐻</m:t>
                                  </m:r>
                                </m:e>
                              </m:d>
                              <m:r>
                                <a:rPr lang="en-US" altLang="ja-JP" sz="2800" b="0" i="1" smtClean="0">
                                  <a:latin typeface="Cambria Math" panose="02040503050406030204" pitchFamily="18" charset="0"/>
                                </a:rPr>
                                <m:t>𝑑𝑝𝑑𝑞</m:t>
                              </m:r>
                            </m:e>
                          </m:func>
                        </m:e>
                      </m:nary>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FC066692-2F8C-8E2E-5C1F-74F2CA9CB2DA}"/>
                  </a:ext>
                </a:extLst>
              </p:cNvPr>
              <p:cNvSpPr txBox="1">
                <a:spLocks noRot="1" noChangeAspect="1" noMove="1" noResize="1" noEditPoints="1" noAdjustHandles="1" noChangeArrowheads="1" noChangeShapeType="1" noTextEdit="1"/>
              </p:cNvSpPr>
              <p:nvPr/>
            </p:nvSpPr>
            <p:spPr>
              <a:xfrm>
                <a:off x="1619672" y="5373216"/>
                <a:ext cx="5982342" cy="127015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F0399A3-65CB-B6A2-D1CB-C4BE4A99341B}"/>
                  </a:ext>
                </a:extLst>
              </p:cNvPr>
              <p:cNvSpPr txBox="1"/>
              <p:nvPr/>
            </p:nvSpPr>
            <p:spPr>
              <a:xfrm>
                <a:off x="3203848" y="2636912"/>
                <a:ext cx="3213893"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𝐴𝑓𝑑𝑝𝑑𝑞</m:t>
                          </m:r>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0F0399A3-65CB-B6A2-D1CB-C4BE4A99341B}"/>
                  </a:ext>
                </a:extLst>
              </p:cNvPr>
              <p:cNvSpPr txBox="1">
                <a:spLocks noRot="1" noChangeAspect="1" noMove="1" noResize="1" noEditPoints="1" noAdjustHandles="1" noChangeArrowheads="1" noChangeShapeType="1" noTextEdit="1"/>
              </p:cNvSpPr>
              <p:nvPr/>
            </p:nvSpPr>
            <p:spPr>
              <a:xfrm>
                <a:off x="3203848" y="2636912"/>
                <a:ext cx="3213893" cy="138403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9CDD499-11A4-B675-7A17-6A9048EA4267}"/>
                  </a:ext>
                </a:extLst>
              </p:cNvPr>
              <p:cNvSpPr txBox="1"/>
              <p:nvPr/>
            </p:nvSpPr>
            <p:spPr>
              <a:xfrm>
                <a:off x="5508104" y="4077072"/>
                <a:ext cx="294974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oMath>
                  </m:oMathPara>
                </a14:m>
                <a:endParaRPr lang="ja-JP" altLang="en-US" sz="2400"/>
              </a:p>
            </p:txBody>
          </p:sp>
        </mc:Choice>
        <mc:Fallback xmlns="">
          <p:sp>
            <p:nvSpPr>
              <p:cNvPr id="11" name="テキスト ボックス 10">
                <a:extLst>
                  <a:ext uri="{FF2B5EF4-FFF2-40B4-BE49-F238E27FC236}">
                    <a16:creationId xmlns:a16="http://schemas.microsoft.com/office/drawing/2014/main" id="{A9CDD499-11A4-B675-7A17-6A9048EA4267}"/>
                  </a:ext>
                </a:extLst>
              </p:cNvPr>
              <p:cNvSpPr txBox="1">
                <a:spLocks noRot="1" noChangeAspect="1" noMove="1" noResize="1" noEditPoints="1" noAdjustHandles="1" noChangeArrowheads="1" noChangeShapeType="1" noTextEdit="1"/>
              </p:cNvSpPr>
              <p:nvPr/>
            </p:nvSpPr>
            <p:spPr>
              <a:xfrm>
                <a:off x="5508104" y="4077072"/>
                <a:ext cx="2949744" cy="461665"/>
              </a:xfrm>
              <a:prstGeom prst="rect">
                <a:avLst/>
              </a:prstGeom>
              <a:blipFill>
                <a:blip r:embed="rId6"/>
                <a:stretch>
                  <a:fillRect b="-19737"/>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7E915953-45A0-0AD4-66DD-B36A5D4DC30C}"/>
              </a:ext>
            </a:extLst>
          </p:cNvPr>
          <p:cNvSpPr txBox="1"/>
          <p:nvPr/>
        </p:nvSpPr>
        <p:spPr>
          <a:xfrm>
            <a:off x="467544" y="1916832"/>
            <a:ext cx="4572000" cy="523220"/>
          </a:xfrm>
          <a:prstGeom prst="rect">
            <a:avLst/>
          </a:prstGeom>
          <a:noFill/>
        </p:spPr>
        <p:txBody>
          <a:bodyPr wrap="square">
            <a:spAutoFit/>
          </a:bodyPr>
          <a:lstStyle/>
          <a:p>
            <a:r>
              <a:rPr kumimoji="1" lang="ja-JP" altLang="en-US" sz="2800"/>
              <a:t>物理量の期待値を考える</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14B8C1F-E6B0-C1E1-C420-6ACBD48BFBE0}"/>
                  </a:ext>
                </a:extLst>
              </p:cNvPr>
              <p:cNvSpPr txBox="1"/>
              <p:nvPr/>
            </p:nvSpPr>
            <p:spPr>
              <a:xfrm>
                <a:off x="539552" y="3068960"/>
                <a:ext cx="2537682" cy="461665"/>
              </a:xfrm>
              <a:prstGeom prst="rect">
                <a:avLst/>
              </a:prstGeom>
              <a:noFill/>
            </p:spPr>
            <p:txBody>
              <a:bodyPr wrap="none" rtlCol="0">
                <a:spAutoFit/>
              </a:bodyPr>
              <a:lstStyle/>
              <a:p>
                <a:r>
                  <a:rPr lang="ja-JP" altLang="en-US" sz="2400"/>
                  <a:t>物理量</a:t>
                </a:r>
                <a14:m>
                  <m:oMath xmlns:m="http://schemas.openxmlformats.org/officeDocument/2006/math">
                    <m:r>
                      <a:rPr lang="en-US" altLang="ja-JP" sz="2400" b="0" i="1" smtClean="0">
                        <a:latin typeface="Cambria Math" panose="02040503050406030204" pitchFamily="18" charset="0"/>
                      </a:rPr>
                      <m:t>𝐴</m:t>
                    </m:r>
                  </m:oMath>
                </a14:m>
                <a:r>
                  <a:rPr lang="ja-JP" altLang="en-US" sz="2400"/>
                  <a:t>の期待値</a:t>
                </a:r>
                <a:endParaRPr kumimoji="1" lang="ja-JP" altLang="en-US" sz="2400"/>
              </a:p>
            </p:txBody>
          </p:sp>
        </mc:Choice>
        <mc:Fallback xmlns="">
          <p:sp>
            <p:nvSpPr>
              <p:cNvPr id="14" name="テキスト ボックス 13">
                <a:extLst>
                  <a:ext uri="{FF2B5EF4-FFF2-40B4-BE49-F238E27FC236}">
                    <a16:creationId xmlns:a16="http://schemas.microsoft.com/office/drawing/2014/main" id="{B14B8C1F-E6B0-C1E1-C420-6ACBD48BFBE0}"/>
                  </a:ext>
                </a:extLst>
              </p:cNvPr>
              <p:cNvSpPr txBox="1">
                <a:spLocks noRot="1" noChangeAspect="1" noMove="1" noResize="1" noEditPoints="1" noAdjustHandles="1" noChangeArrowheads="1" noChangeShapeType="1" noTextEdit="1"/>
              </p:cNvSpPr>
              <p:nvPr/>
            </p:nvSpPr>
            <p:spPr>
              <a:xfrm>
                <a:off x="539552" y="3068960"/>
                <a:ext cx="2537682" cy="461665"/>
              </a:xfrm>
              <a:prstGeom prst="rect">
                <a:avLst/>
              </a:prstGeom>
              <a:blipFill>
                <a:blip r:embed="rId7"/>
                <a:stretch>
                  <a:fillRect l="-3846" t="-14474" r="-2644"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4DC99F7-F5F1-1E66-C712-706B820F6CA6}"/>
                  </a:ext>
                </a:extLst>
              </p:cNvPr>
              <p:cNvSpPr txBox="1"/>
              <p:nvPr/>
            </p:nvSpPr>
            <p:spPr>
              <a:xfrm>
                <a:off x="1835696" y="4077072"/>
                <a:ext cx="2016224" cy="4901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rPr>
                        <m:t>𝐻</m:t>
                      </m:r>
                    </m:oMath>
                  </m:oMathPara>
                </a14:m>
                <a:endParaRPr lang="ja-JP" altLang="en-US" sz="2400"/>
              </a:p>
            </p:txBody>
          </p:sp>
        </mc:Choice>
        <mc:Fallback xmlns="">
          <p:sp>
            <p:nvSpPr>
              <p:cNvPr id="15" name="テキスト ボックス 14">
                <a:extLst>
                  <a:ext uri="{FF2B5EF4-FFF2-40B4-BE49-F238E27FC236}">
                    <a16:creationId xmlns:a16="http://schemas.microsoft.com/office/drawing/2014/main" id="{24DC99F7-F5F1-1E66-C712-706B820F6CA6}"/>
                  </a:ext>
                </a:extLst>
              </p:cNvPr>
              <p:cNvSpPr txBox="1">
                <a:spLocks noRot="1" noChangeAspect="1" noMove="1" noResize="1" noEditPoints="1" noAdjustHandles="1" noChangeArrowheads="1" noChangeShapeType="1" noTextEdit="1"/>
              </p:cNvSpPr>
              <p:nvPr/>
            </p:nvSpPr>
            <p:spPr>
              <a:xfrm>
                <a:off x="1835696" y="4077072"/>
                <a:ext cx="2016224" cy="490199"/>
              </a:xfrm>
              <a:prstGeom prst="rect">
                <a:avLst/>
              </a:prstGeom>
              <a:blipFill>
                <a:blip r:embed="rId8"/>
                <a:stretch>
                  <a:fillRect b="-6250"/>
                </a:stretch>
              </a:blipFill>
            </p:spPr>
            <p:txBody>
              <a:bodyPr/>
              <a:lstStyle/>
              <a:p>
                <a:r>
                  <a:rPr lang="ja-JP" altLang="en-US">
                    <a:noFill/>
                  </a:rPr>
                  <a:t> </a:t>
                </a:r>
              </a:p>
            </p:txBody>
          </p:sp>
        </mc:Fallback>
      </mc:AlternateContent>
      <p:sp>
        <p:nvSpPr>
          <p:cNvPr id="16" name="楕円 15">
            <a:extLst>
              <a:ext uri="{FF2B5EF4-FFF2-40B4-BE49-F238E27FC236}">
                <a16:creationId xmlns:a16="http://schemas.microsoft.com/office/drawing/2014/main" id="{5AC7C736-261D-276A-0AE6-CEC2A6D3E5F3}"/>
              </a:ext>
            </a:extLst>
          </p:cNvPr>
          <p:cNvSpPr/>
          <p:nvPr/>
        </p:nvSpPr>
        <p:spPr>
          <a:xfrm>
            <a:off x="3563888" y="342900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EF8142E-3FFB-DD81-8F21-F6E153A712DB}"/>
              </a:ext>
            </a:extLst>
          </p:cNvPr>
          <p:cNvSpPr/>
          <p:nvPr/>
        </p:nvSpPr>
        <p:spPr>
          <a:xfrm>
            <a:off x="4860032" y="343916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D8EC69C8-D91B-FC09-522A-46F85059FC5E}"/>
              </a:ext>
            </a:extLst>
          </p:cNvPr>
          <p:cNvCxnSpPr>
            <a:stCxn id="15" idx="0"/>
            <a:endCxn id="16" idx="3"/>
          </p:cNvCxnSpPr>
          <p:nvPr/>
        </p:nvCxnSpPr>
        <p:spPr>
          <a:xfrm rot="5400000" flipH="1" flipV="1">
            <a:off x="2951820" y="3443914"/>
            <a:ext cx="525147" cy="74117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A6A23D03-8AE2-02D5-7C3B-F223B2A5DB42}"/>
              </a:ext>
            </a:extLst>
          </p:cNvPr>
          <p:cNvCxnSpPr>
            <a:stCxn id="15" idx="0"/>
            <a:endCxn id="17" idx="4"/>
          </p:cNvCxnSpPr>
          <p:nvPr/>
        </p:nvCxnSpPr>
        <p:spPr>
          <a:xfrm rot="5400000" flipH="1" flipV="1">
            <a:off x="3640976" y="2786008"/>
            <a:ext cx="493896" cy="208823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FBEAB1C5-4EC1-1F02-7238-FBAE52C98EFE}"/>
              </a:ext>
            </a:extLst>
          </p:cNvPr>
          <p:cNvSpPr txBox="1"/>
          <p:nvPr/>
        </p:nvSpPr>
        <p:spPr>
          <a:xfrm>
            <a:off x="1043608" y="4581128"/>
            <a:ext cx="2723823" cy="369332"/>
          </a:xfrm>
          <a:prstGeom prst="rect">
            <a:avLst/>
          </a:prstGeom>
          <a:noFill/>
        </p:spPr>
        <p:txBody>
          <a:bodyPr wrap="none" rtlCol="0">
            <a:spAutoFit/>
          </a:bodyPr>
          <a:lstStyle/>
          <a:p>
            <a:r>
              <a:rPr lang="ja-JP" altLang="en-US"/>
              <a:t>期待値を求めたい物理量</a:t>
            </a:r>
            <a:endParaRPr kumimoji="1" lang="ja-JP" altLang="en-US"/>
          </a:p>
        </p:txBody>
      </p:sp>
      <p:sp>
        <p:nvSpPr>
          <p:cNvPr id="24" name="楕円 23">
            <a:extLst>
              <a:ext uri="{FF2B5EF4-FFF2-40B4-BE49-F238E27FC236}">
                <a16:creationId xmlns:a16="http://schemas.microsoft.com/office/drawing/2014/main" id="{1FF11991-5CEB-7124-623F-88939EA1E020}"/>
              </a:ext>
            </a:extLst>
          </p:cNvPr>
          <p:cNvSpPr/>
          <p:nvPr/>
        </p:nvSpPr>
        <p:spPr>
          <a:xfrm>
            <a:off x="5148064" y="3470528"/>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コネクタ: カギ線 25">
            <a:extLst>
              <a:ext uri="{FF2B5EF4-FFF2-40B4-BE49-F238E27FC236}">
                <a16:creationId xmlns:a16="http://schemas.microsoft.com/office/drawing/2014/main" id="{2F6504A9-181F-E96E-5C05-49FB37A22E8F}"/>
              </a:ext>
            </a:extLst>
          </p:cNvPr>
          <p:cNvCxnSpPr>
            <a:cxnSpLocks/>
            <a:stCxn id="11" idx="0"/>
            <a:endCxn id="24" idx="4"/>
          </p:cNvCxnSpPr>
          <p:nvPr/>
        </p:nvCxnSpPr>
        <p:spPr>
          <a:xfrm rot="16200000" flipV="1">
            <a:off x="5870260" y="2964356"/>
            <a:ext cx="462528" cy="176290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677463B3-0F27-0647-C600-FE7C9ACB6152}"/>
              </a:ext>
            </a:extLst>
          </p:cNvPr>
          <p:cNvSpPr txBox="1"/>
          <p:nvPr/>
        </p:nvSpPr>
        <p:spPr>
          <a:xfrm>
            <a:off x="6228184" y="4653136"/>
            <a:ext cx="1800493" cy="369332"/>
          </a:xfrm>
          <a:prstGeom prst="rect">
            <a:avLst/>
          </a:prstGeom>
          <a:noFill/>
        </p:spPr>
        <p:txBody>
          <a:bodyPr wrap="none" rtlCol="0">
            <a:spAutoFit/>
          </a:bodyPr>
          <a:lstStyle/>
          <a:p>
            <a:r>
              <a:rPr kumimoji="1" lang="ja-JP" altLang="en-US"/>
              <a:t>カノニカル分布</a:t>
            </a:r>
          </a:p>
        </p:txBody>
      </p:sp>
    </p:spTree>
    <p:extLst>
      <p:ext uri="{BB962C8B-B14F-4D97-AF65-F5344CB8AC3E}">
        <p14:creationId xmlns:p14="http://schemas.microsoft.com/office/powerpoint/2010/main" val="1278245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AAB564-92FE-2FBC-1D17-FFB2B93268E1}"/>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0C8E7C4-AFE9-0FDA-F76F-A71245DAC8BD}"/>
                  </a:ext>
                </a:extLst>
              </p:cNvPr>
              <p:cNvSpPr txBox="1"/>
              <p:nvPr/>
            </p:nvSpPr>
            <p:spPr>
              <a:xfrm>
                <a:off x="539552" y="1124744"/>
                <a:ext cx="4751749"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func>
                        </m:e>
                      </m:func>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90C8E7C4-AFE9-0FDA-F76F-A71245DAC8BD}"/>
                  </a:ext>
                </a:extLst>
              </p:cNvPr>
              <p:cNvSpPr txBox="1">
                <a:spLocks noRot="1" noChangeAspect="1" noMove="1" noResize="1" noEditPoints="1" noAdjustHandles="1" noChangeArrowheads="1" noChangeShapeType="1" noTextEdit="1"/>
              </p:cNvSpPr>
              <p:nvPr/>
            </p:nvSpPr>
            <p:spPr>
              <a:xfrm>
                <a:off x="539552" y="1124744"/>
                <a:ext cx="4751749" cy="856838"/>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FACDBF38-D3E3-B5CD-A077-C17E864D241A}"/>
              </a:ext>
            </a:extLst>
          </p:cNvPr>
          <p:cNvSpPr txBox="1"/>
          <p:nvPr/>
        </p:nvSpPr>
        <p:spPr>
          <a:xfrm>
            <a:off x="5364088" y="1340768"/>
            <a:ext cx="1338828" cy="369332"/>
          </a:xfrm>
          <a:prstGeom prst="rect">
            <a:avLst/>
          </a:prstGeom>
          <a:noFill/>
        </p:spPr>
        <p:txBody>
          <a:bodyPr wrap="none" rtlCol="0">
            <a:spAutoFit/>
          </a:bodyPr>
          <a:lstStyle/>
          <a:p>
            <a:r>
              <a:rPr lang="ja-JP" altLang="en-US"/>
              <a:t>であるから</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C7817C5-92FF-3F43-EF79-D12EFDE47047}"/>
                  </a:ext>
                </a:extLst>
              </p:cNvPr>
              <p:cNvSpPr txBox="1"/>
              <p:nvPr/>
            </p:nvSpPr>
            <p:spPr>
              <a:xfrm>
                <a:off x="1259632" y="2132856"/>
                <a:ext cx="5151025" cy="11018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r>
                            <a:rPr lang="en-US" altLang="ja-JP" sz="2400" i="1">
                              <a:latin typeface="Cambria Math" panose="02040503050406030204" pitchFamily="18" charset="0"/>
                            </a:rPr>
                            <m:t>𝑝</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𝐻</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r>
                                    <a:rPr lang="en-US" altLang="ja-JP" sz="2400" b="0" i="1" smtClean="0">
                                      <a:latin typeface="Cambria Math" panose="02040503050406030204" pitchFamily="18" charset="0"/>
                                    </a:rPr>
                                    <m:t>𝐻</m:t>
                                  </m:r>
                                </m:e>
                              </m:d>
                              <m:r>
                                <a:rPr lang="en-US" altLang="ja-JP" sz="2400" b="0" i="1" smtClean="0">
                                  <a:latin typeface="Cambria Math" panose="02040503050406030204" pitchFamily="18" charset="0"/>
                                </a:rPr>
                                <m:t>𝑑𝑝𝑑𝑞</m:t>
                              </m:r>
                            </m:e>
                          </m:func>
                        </m:e>
                      </m:nary>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EC7817C5-92FF-3F43-EF79-D12EFDE47047}"/>
                  </a:ext>
                </a:extLst>
              </p:cNvPr>
              <p:cNvSpPr txBox="1">
                <a:spLocks noRot="1" noChangeAspect="1" noMove="1" noResize="1" noEditPoints="1" noAdjustHandles="1" noChangeArrowheads="1" noChangeShapeType="1" noTextEdit="1"/>
              </p:cNvSpPr>
              <p:nvPr/>
            </p:nvSpPr>
            <p:spPr>
              <a:xfrm>
                <a:off x="1259632" y="2132856"/>
                <a:ext cx="5151025" cy="11018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54C9AC8-B756-5563-F059-00EFF709D1C5}"/>
                  </a:ext>
                </a:extLst>
              </p:cNvPr>
              <p:cNvSpPr txBox="1"/>
              <p:nvPr/>
            </p:nvSpPr>
            <p:spPr>
              <a:xfrm>
                <a:off x="2195736" y="3501008"/>
                <a:ext cx="5197833" cy="1061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𝑝</m:t>
                                  </m:r>
                                </m:num>
                                <m:den>
                                  <m:r>
                                    <a:rPr kumimoji="1" lang="en-US" altLang="ja-JP" sz="2400" b="0" i="1" smtClean="0">
                                      <a:latin typeface="Cambria Math" panose="02040503050406030204" pitchFamily="18" charset="0"/>
                                    </a:rPr>
                                    <m:t>𝛽</m:t>
                                  </m:r>
                                </m:den>
                              </m:f>
                            </m:e>
                          </m:d>
                          <m:d>
                            <m:dPr>
                              <m:ctrlPr>
                                <a:rPr kumimoji="1" lang="en-US" altLang="ja-JP" sz="2400" b="0" i="1" smtClean="0">
                                  <a:latin typeface="Cambria Math" panose="02040503050406030204" pitchFamily="18" charset="0"/>
                                </a:rPr>
                              </m:ctrlPr>
                            </m:dPr>
                            <m:e>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func>
                            </m:e>
                          </m:d>
                          <m:r>
                            <a:rPr kumimoji="1" lang="en-US" altLang="ja-JP" sz="2400" b="0" i="1" smtClean="0">
                              <a:latin typeface="Cambria Math" panose="02040503050406030204" pitchFamily="18" charset="0"/>
                            </a:rPr>
                            <m:t>𝑑𝑝𝑑𝑞</m:t>
                          </m:r>
                        </m:e>
                      </m:nary>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854C9AC8-B756-5563-F059-00EFF709D1C5}"/>
                  </a:ext>
                </a:extLst>
              </p:cNvPr>
              <p:cNvSpPr txBox="1">
                <a:spLocks noRot="1" noChangeAspect="1" noMove="1" noResize="1" noEditPoints="1" noAdjustHandles="1" noChangeArrowheads="1" noChangeShapeType="1" noTextEdit="1"/>
              </p:cNvSpPr>
              <p:nvPr/>
            </p:nvSpPr>
            <p:spPr>
              <a:xfrm>
                <a:off x="2195736" y="3501008"/>
                <a:ext cx="5197833" cy="106106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18A384C-8D25-A520-38CE-499E3935F335}"/>
                  </a:ext>
                </a:extLst>
              </p:cNvPr>
              <p:cNvSpPr txBox="1"/>
              <p:nvPr/>
            </p:nvSpPr>
            <p:spPr>
              <a:xfrm>
                <a:off x="2195736" y="4653136"/>
                <a:ext cx="4166012" cy="1061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𝛽</m:t>
                                  </m:r>
                                </m:den>
                              </m:f>
                            </m:e>
                          </m:d>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exp</m:t>
                              </m:r>
                            </m:fName>
                            <m:e>
                              <m:r>
                                <a:rPr lang="en-US" altLang="ja-JP" sz="2400" i="1">
                                  <a:latin typeface="Cambria Math" panose="02040503050406030204" pitchFamily="18" charset="0"/>
                                </a:rPr>
                                <m:t>(−</m:t>
                              </m:r>
                              <m:r>
                                <a:rPr lang="en-US" altLang="ja-JP" sz="2400" i="1">
                                  <a:latin typeface="Cambria Math" panose="02040503050406030204" pitchFamily="18" charset="0"/>
                                </a:rPr>
                                <m:t>𝛽</m:t>
                              </m:r>
                              <m:r>
                                <a:rPr lang="en-US" altLang="ja-JP" sz="2400" i="1">
                                  <a:latin typeface="Cambria Math" panose="02040503050406030204" pitchFamily="18" charset="0"/>
                                </a:rPr>
                                <m:t>𝐻</m:t>
                              </m:r>
                              <m:r>
                                <a:rPr lang="en-US" altLang="ja-JP" sz="2400" i="1">
                                  <a:latin typeface="Cambria Math" panose="02040503050406030204" pitchFamily="18" charset="0"/>
                                </a:rPr>
                                <m:t>)</m:t>
                              </m:r>
                            </m:e>
                          </m:func>
                          <m:r>
                            <a:rPr kumimoji="1" lang="en-US" altLang="ja-JP" sz="2400" b="0" i="1" smtClean="0">
                              <a:latin typeface="Cambria Math" panose="02040503050406030204" pitchFamily="18" charset="0"/>
                            </a:rPr>
                            <m:t>𝑑𝑝𝑑𝑞</m:t>
                          </m:r>
                        </m:e>
                      </m:nary>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D18A384C-8D25-A520-38CE-499E3935F335}"/>
                  </a:ext>
                </a:extLst>
              </p:cNvPr>
              <p:cNvSpPr txBox="1">
                <a:spLocks noRot="1" noChangeAspect="1" noMove="1" noResize="1" noEditPoints="1" noAdjustHandles="1" noChangeArrowheads="1" noChangeShapeType="1" noTextEdit="1"/>
              </p:cNvSpPr>
              <p:nvPr/>
            </p:nvSpPr>
            <p:spPr>
              <a:xfrm>
                <a:off x="2195736" y="4653136"/>
                <a:ext cx="4166012" cy="1061060"/>
              </a:xfrm>
              <a:prstGeom prst="rect">
                <a:avLst/>
              </a:prstGeom>
              <a:blipFill>
                <a:blip r:embed="rId5"/>
                <a:stretch>
                  <a:fillRect/>
                </a:stretch>
              </a:blipFill>
            </p:spPr>
            <p:txBody>
              <a:bodyPr/>
              <a:lstStyle/>
              <a:p>
                <a:r>
                  <a:rPr lang="ja-JP" altLang="en-US">
                    <a:noFill/>
                  </a:rPr>
                  <a:t> </a:t>
                </a:r>
              </a:p>
            </p:txBody>
          </p:sp>
        </mc:Fallback>
      </mc:AlternateContent>
      <p:cxnSp>
        <p:nvCxnSpPr>
          <p:cNvPr id="10" name="コネクタ: カギ線 9">
            <a:extLst>
              <a:ext uri="{FF2B5EF4-FFF2-40B4-BE49-F238E27FC236}">
                <a16:creationId xmlns:a16="http://schemas.microsoft.com/office/drawing/2014/main" id="{EDB47492-7CB0-6799-402E-DB8DB8AF742F}"/>
              </a:ext>
            </a:extLst>
          </p:cNvPr>
          <p:cNvCxnSpPr>
            <a:stCxn id="7" idx="3"/>
            <a:endCxn id="8" idx="3"/>
          </p:cNvCxnSpPr>
          <p:nvPr/>
        </p:nvCxnSpPr>
        <p:spPr>
          <a:xfrm flipH="1">
            <a:off x="6361748" y="4031538"/>
            <a:ext cx="1031821" cy="1152128"/>
          </a:xfrm>
          <a:prstGeom prst="bentConnector3">
            <a:avLst>
              <a:gd name="adj1" fmla="val -2215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6D9E8FA4-2FBD-D9E2-C795-12AE62FB725E}"/>
              </a:ext>
            </a:extLst>
          </p:cNvPr>
          <p:cNvSpPr txBox="1"/>
          <p:nvPr/>
        </p:nvSpPr>
        <p:spPr>
          <a:xfrm>
            <a:off x="7740352" y="4437112"/>
            <a:ext cx="1107996" cy="369332"/>
          </a:xfrm>
          <a:prstGeom prst="rect">
            <a:avLst/>
          </a:prstGeom>
          <a:noFill/>
        </p:spPr>
        <p:txBody>
          <a:bodyPr wrap="none" rtlCol="0">
            <a:spAutoFit/>
          </a:bodyPr>
          <a:lstStyle/>
          <a:p>
            <a:r>
              <a:rPr lang="ja-JP" altLang="en-US"/>
              <a:t>部分積分</a:t>
            </a:r>
            <a:endParaRPr kumimoji="1" lang="ja-JP" altLang="en-US"/>
          </a:p>
        </p:txBody>
      </p:sp>
      <p:sp>
        <p:nvSpPr>
          <p:cNvPr id="12" name="四角形: 角を丸くする 11">
            <a:extLst>
              <a:ext uri="{FF2B5EF4-FFF2-40B4-BE49-F238E27FC236}">
                <a16:creationId xmlns:a16="http://schemas.microsoft.com/office/drawing/2014/main" id="{54F19360-66FD-904E-FCF1-3CCA83276C43}"/>
              </a:ext>
            </a:extLst>
          </p:cNvPr>
          <p:cNvSpPr/>
          <p:nvPr/>
        </p:nvSpPr>
        <p:spPr>
          <a:xfrm>
            <a:off x="3779912" y="4653136"/>
            <a:ext cx="2520280" cy="93610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3970E1C-7075-BAF3-8D90-76111AA90829}"/>
                  </a:ext>
                </a:extLst>
              </p:cNvPr>
              <p:cNvSpPr txBox="1"/>
              <p:nvPr/>
            </p:nvSpPr>
            <p:spPr>
              <a:xfrm>
                <a:off x="5652120" y="5589240"/>
                <a:ext cx="8735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𝑍</m:t>
                      </m:r>
                    </m:oMath>
                  </m:oMathPara>
                </a14:m>
                <a:endParaRPr kumimoji="1" lang="ja-JP" altLang="en-US" sz="2800"/>
              </a:p>
            </p:txBody>
          </p:sp>
        </mc:Choice>
        <mc:Fallback xmlns="">
          <p:sp>
            <p:nvSpPr>
              <p:cNvPr id="13" name="テキスト ボックス 12">
                <a:extLst>
                  <a:ext uri="{FF2B5EF4-FFF2-40B4-BE49-F238E27FC236}">
                    <a16:creationId xmlns:a16="http://schemas.microsoft.com/office/drawing/2014/main" id="{43970E1C-7075-BAF3-8D90-76111AA90829}"/>
                  </a:ext>
                </a:extLst>
              </p:cNvPr>
              <p:cNvSpPr txBox="1">
                <a:spLocks noRot="1" noChangeAspect="1" noMove="1" noResize="1" noEditPoints="1" noAdjustHandles="1" noChangeArrowheads="1" noChangeShapeType="1" noTextEdit="1"/>
              </p:cNvSpPr>
              <p:nvPr/>
            </p:nvSpPr>
            <p:spPr>
              <a:xfrm>
                <a:off x="5652120" y="5589240"/>
                <a:ext cx="873508"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1D507E87-A699-4805-28BD-326FEC976891}"/>
                  </a:ext>
                </a:extLst>
              </p:cNvPr>
              <p:cNvSpPr txBox="1"/>
              <p:nvPr/>
            </p:nvSpPr>
            <p:spPr>
              <a:xfrm>
                <a:off x="2123728" y="6093296"/>
                <a:ext cx="110017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𝛽</m:t>
                      </m:r>
                    </m:oMath>
                  </m:oMathPara>
                </a14:m>
                <a:endParaRPr kumimoji="1" lang="ja-JP" altLang="en-US" sz="2400"/>
              </a:p>
            </p:txBody>
          </p:sp>
        </mc:Choice>
        <mc:Fallback xmlns="">
          <p:sp>
            <p:nvSpPr>
              <p:cNvPr id="14" name="テキスト ボックス 13">
                <a:extLst>
                  <a:ext uri="{FF2B5EF4-FFF2-40B4-BE49-F238E27FC236}">
                    <a16:creationId xmlns:a16="http://schemas.microsoft.com/office/drawing/2014/main" id="{1D507E87-A699-4805-28BD-326FEC976891}"/>
                  </a:ext>
                </a:extLst>
              </p:cNvPr>
              <p:cNvSpPr txBox="1">
                <a:spLocks noRot="1" noChangeAspect="1" noMove="1" noResize="1" noEditPoints="1" noAdjustHandles="1" noChangeArrowheads="1" noChangeShapeType="1" noTextEdit="1"/>
              </p:cNvSpPr>
              <p:nvPr/>
            </p:nvSpPr>
            <p:spPr>
              <a:xfrm>
                <a:off x="2123728" y="6093296"/>
                <a:ext cx="1100173" cy="461665"/>
              </a:xfrm>
              <a:prstGeom prst="rect">
                <a:avLst/>
              </a:prstGeom>
              <a:blipFill>
                <a:blip r:embed="rId7"/>
                <a:stretch>
                  <a:fillRect b="-21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826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66284E-0D7E-9D92-B8AB-C49DF887BBBC}"/>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3AAD301-0806-D590-7564-959D3EB8618E}"/>
                  </a:ext>
                </a:extLst>
              </p:cNvPr>
              <p:cNvSpPr txBox="1"/>
              <p:nvPr/>
            </p:nvSpPr>
            <p:spPr>
              <a:xfrm>
                <a:off x="2915816" y="1052736"/>
                <a:ext cx="2493310" cy="10314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𝛽</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oMath>
                  </m:oMathPara>
                </a14:m>
                <a:endParaRPr kumimoji="1" lang="ja-JP" altLang="en-US" sz="2400"/>
              </a:p>
            </p:txBody>
          </p:sp>
        </mc:Choice>
        <mc:Fallback xmlns="">
          <p:sp>
            <p:nvSpPr>
              <p:cNvPr id="3" name="テキスト ボックス 2">
                <a:extLst>
                  <a:ext uri="{FF2B5EF4-FFF2-40B4-BE49-F238E27FC236}">
                    <a16:creationId xmlns:a16="http://schemas.microsoft.com/office/drawing/2014/main" id="{B3AAD301-0806-D590-7564-959D3EB8618E}"/>
                  </a:ext>
                </a:extLst>
              </p:cNvPr>
              <p:cNvSpPr txBox="1">
                <a:spLocks noRot="1" noChangeAspect="1" noMove="1" noResize="1" noEditPoints="1" noAdjustHandles="1" noChangeArrowheads="1" noChangeShapeType="1" noTextEdit="1"/>
              </p:cNvSpPr>
              <p:nvPr/>
            </p:nvSpPr>
            <p:spPr>
              <a:xfrm>
                <a:off x="2915816" y="1052736"/>
                <a:ext cx="2493310" cy="103143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4326971-BF98-4B52-CD98-A5A6ACA008B4}"/>
                  </a:ext>
                </a:extLst>
              </p:cNvPr>
              <p:cNvSpPr txBox="1"/>
              <p:nvPr/>
            </p:nvSpPr>
            <p:spPr>
              <a:xfrm>
                <a:off x="683568" y="2492896"/>
                <a:ext cx="7560840" cy="668388"/>
              </a:xfrm>
              <a:prstGeom prst="rect">
                <a:avLst/>
              </a:prstGeom>
              <a:noFill/>
            </p:spPr>
            <p:txBody>
              <a:bodyPr wrap="square" rtlCol="0">
                <a:spAutoFit/>
              </a:bodyPr>
              <a:lstStyle/>
              <a:p>
                <a:r>
                  <a:rPr lang="ja-JP" altLang="en-US" sz="2400"/>
                  <a:t>ハミルトニアンが</a:t>
                </a:r>
                <a14:m>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𝑝</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oMath>
                </a14:m>
                <a:r>
                  <a:rPr lang="ja-JP" altLang="en-US" sz="2400"/>
                  <a:t>の形をしている場合</a:t>
                </a:r>
                <a:endParaRPr kumimoji="1" lang="ja-JP" altLang="en-US" sz="2400"/>
              </a:p>
            </p:txBody>
          </p:sp>
        </mc:Choice>
        <mc:Fallback xmlns="">
          <p:sp>
            <p:nvSpPr>
              <p:cNvPr id="4" name="テキスト ボックス 3">
                <a:extLst>
                  <a:ext uri="{FF2B5EF4-FFF2-40B4-BE49-F238E27FC236}">
                    <a16:creationId xmlns:a16="http://schemas.microsoft.com/office/drawing/2014/main" id="{B4326971-BF98-4B52-CD98-A5A6ACA008B4}"/>
                  </a:ext>
                </a:extLst>
              </p:cNvPr>
              <p:cNvSpPr txBox="1">
                <a:spLocks noRot="1" noChangeAspect="1" noMove="1" noResize="1" noEditPoints="1" noAdjustHandles="1" noChangeArrowheads="1" noChangeShapeType="1" noTextEdit="1"/>
              </p:cNvSpPr>
              <p:nvPr/>
            </p:nvSpPr>
            <p:spPr>
              <a:xfrm>
                <a:off x="683568" y="2492896"/>
                <a:ext cx="7560840" cy="668388"/>
              </a:xfrm>
              <a:prstGeom prst="rect">
                <a:avLst/>
              </a:prstGeom>
              <a:blipFill>
                <a:blip r:embed="rId3"/>
                <a:stretch>
                  <a:fillRect l="-1210" b="-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3E3749A-7506-8BF4-C7AD-029025A9D507}"/>
                  </a:ext>
                </a:extLst>
              </p:cNvPr>
              <p:cNvSpPr txBox="1"/>
              <p:nvPr/>
            </p:nvSpPr>
            <p:spPr>
              <a:xfrm>
                <a:off x="683568" y="3429000"/>
                <a:ext cx="3746987"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e>
                      </m:d>
                      <m:r>
                        <a:rPr kumimoji="1"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f>
                            <m:fPr>
                              <m:ctrlPr>
                                <a:rPr lang="en-US" altLang="ja-JP" sz="3200" b="0" i="1" smtClean="0">
                                  <a:latin typeface="Cambria Math" panose="02040503050406030204" pitchFamily="18" charset="0"/>
                                </a:rPr>
                              </m:ctrlPr>
                            </m:fPr>
                            <m:num>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𝑝</m:t>
                                  </m:r>
                                </m:e>
                                <m:sup>
                                  <m:r>
                                    <a:rPr lang="en-US" altLang="ja-JP" sz="3200" b="0" i="1" smtClean="0">
                                      <a:latin typeface="Cambria Math" panose="02040503050406030204" pitchFamily="18" charset="0"/>
                                    </a:rPr>
                                    <m:t>2</m:t>
                                  </m:r>
                                </m:sup>
                              </m:sSup>
                            </m:num>
                            <m:den>
                              <m:r>
                                <a:rPr lang="en-US" altLang="ja-JP" sz="3200" b="0" i="1" smtClean="0">
                                  <a:latin typeface="Cambria Math" panose="02040503050406030204" pitchFamily="18" charset="0"/>
                                </a:rPr>
                                <m:t>𝑚</m:t>
                              </m:r>
                            </m:den>
                          </m:f>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73E3749A-7506-8BF4-C7AD-029025A9D507}"/>
                  </a:ext>
                </a:extLst>
              </p:cNvPr>
              <p:cNvSpPr txBox="1">
                <a:spLocks noRot="1" noChangeAspect="1" noMove="1" noResize="1" noEditPoints="1" noAdjustHandles="1" noChangeArrowheads="1" noChangeShapeType="1" noTextEdit="1"/>
              </p:cNvSpPr>
              <p:nvPr/>
            </p:nvSpPr>
            <p:spPr>
              <a:xfrm>
                <a:off x="683568" y="3429000"/>
                <a:ext cx="3746987" cy="1344535"/>
              </a:xfrm>
              <a:prstGeom prst="rect">
                <a:avLst/>
              </a:prstGeom>
              <a:blipFill>
                <a:blip r:embed="rId4"/>
                <a:stretch>
                  <a:fillRect/>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83E8EEA0-14A8-6ECB-1BD9-8604A73DEEAC}"/>
              </a:ext>
            </a:extLst>
          </p:cNvPr>
          <p:cNvSpPr/>
          <p:nvPr/>
        </p:nvSpPr>
        <p:spPr>
          <a:xfrm>
            <a:off x="4427984" y="3861048"/>
            <a:ext cx="432048"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6FC76AE-36A8-4458-FB69-6E81912B54D4}"/>
                  </a:ext>
                </a:extLst>
              </p:cNvPr>
              <p:cNvSpPr txBox="1"/>
              <p:nvPr/>
            </p:nvSpPr>
            <p:spPr>
              <a:xfrm>
                <a:off x="4860032" y="3573016"/>
                <a:ext cx="2699792" cy="11879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f>
                            <m:fPr>
                              <m:ctrlPr>
                                <a:rPr lang="en-US" altLang="ja-JP" sz="2800" b="0" i="1" smtClean="0">
                                  <a:latin typeface="Cambria Math" panose="02040503050406030204" pitchFamily="18" charset="0"/>
                                </a:rPr>
                              </m:ctrlPr>
                            </m:fPr>
                            <m:num>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𝑝</m:t>
                                  </m:r>
                                </m:e>
                                <m:sup>
                                  <m:r>
                                    <a:rPr lang="en-US" altLang="ja-JP" sz="2800" b="0" i="1" smtClean="0">
                                      <a:latin typeface="Cambria Math" panose="02040503050406030204" pitchFamily="18" charset="0"/>
                                    </a:rPr>
                                    <m:t>2</m:t>
                                  </m:r>
                                </m:sup>
                              </m:sSup>
                            </m:num>
                            <m:den>
                              <m:r>
                                <a:rPr lang="en-US" altLang="ja-JP" sz="2800" b="0" i="1" smtClean="0">
                                  <a:latin typeface="Cambria Math" panose="02040503050406030204" pitchFamily="18" charset="0"/>
                                </a:rPr>
                                <m:t>2</m:t>
                              </m:r>
                              <m:r>
                                <a:rPr lang="en-US" altLang="ja-JP" sz="2800" b="0" i="1" smtClean="0">
                                  <a:latin typeface="Cambria Math" panose="02040503050406030204" pitchFamily="18" charset="0"/>
                                </a:rPr>
                                <m:t>𝑚</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𝑘𝑇</m:t>
                      </m:r>
                    </m:oMath>
                  </m:oMathPara>
                </a14:m>
                <a:endParaRPr lang="ja-JP" altLang="en-US" sz="2800"/>
              </a:p>
            </p:txBody>
          </p:sp>
        </mc:Choice>
        <mc:Fallback xmlns="">
          <p:sp>
            <p:nvSpPr>
              <p:cNvPr id="9" name="テキスト ボックス 8">
                <a:extLst>
                  <a:ext uri="{FF2B5EF4-FFF2-40B4-BE49-F238E27FC236}">
                    <a16:creationId xmlns:a16="http://schemas.microsoft.com/office/drawing/2014/main" id="{36FC76AE-36A8-4458-FB69-6E81912B54D4}"/>
                  </a:ext>
                </a:extLst>
              </p:cNvPr>
              <p:cNvSpPr txBox="1">
                <a:spLocks noRot="1" noChangeAspect="1" noMove="1" noResize="1" noEditPoints="1" noAdjustHandles="1" noChangeArrowheads="1" noChangeShapeType="1" noTextEdit="1"/>
              </p:cNvSpPr>
              <p:nvPr/>
            </p:nvSpPr>
            <p:spPr>
              <a:xfrm>
                <a:off x="4860032" y="3573016"/>
                <a:ext cx="2699792" cy="1187954"/>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27E7831C-464C-5C55-061E-AD3FA422DAB8}"/>
              </a:ext>
            </a:extLst>
          </p:cNvPr>
          <p:cNvSpPr txBox="1"/>
          <p:nvPr/>
        </p:nvSpPr>
        <p:spPr>
          <a:xfrm>
            <a:off x="7380312" y="3933056"/>
            <a:ext cx="1415772" cy="461665"/>
          </a:xfrm>
          <a:prstGeom prst="rect">
            <a:avLst/>
          </a:prstGeom>
          <a:noFill/>
        </p:spPr>
        <p:txBody>
          <a:bodyPr wrap="none" rtlCol="0">
            <a:spAutoFit/>
          </a:bodyPr>
          <a:lstStyle/>
          <a:p>
            <a:r>
              <a:rPr lang="ja-JP" altLang="en-US" sz="2400"/>
              <a:t>等分配則</a:t>
            </a:r>
            <a:endParaRPr kumimoji="1" lang="ja-JP" altLang="en-US" sz="2400"/>
          </a:p>
        </p:txBody>
      </p:sp>
      <p:sp>
        <p:nvSpPr>
          <p:cNvPr id="11" name="テキスト ボックス 10">
            <a:extLst>
              <a:ext uri="{FF2B5EF4-FFF2-40B4-BE49-F238E27FC236}">
                <a16:creationId xmlns:a16="http://schemas.microsoft.com/office/drawing/2014/main" id="{BB59CC3A-D689-0626-5CFB-C3506724E80E}"/>
              </a:ext>
            </a:extLst>
          </p:cNvPr>
          <p:cNvSpPr txBox="1"/>
          <p:nvPr/>
        </p:nvSpPr>
        <p:spPr>
          <a:xfrm>
            <a:off x="539552" y="5517232"/>
            <a:ext cx="3126177" cy="461665"/>
          </a:xfrm>
          <a:prstGeom prst="rect">
            <a:avLst/>
          </a:prstGeom>
          <a:noFill/>
        </p:spPr>
        <p:txBody>
          <a:bodyPr wrap="none" rtlCol="0">
            <a:spAutoFit/>
          </a:bodyPr>
          <a:lstStyle/>
          <a:p>
            <a:r>
              <a:rPr kumimoji="1" lang="en-US" altLang="ja-JP" sz="2400" dirty="0"/>
              <a:t>3</a:t>
            </a:r>
            <a:r>
              <a:rPr kumimoji="1" lang="ja-JP" altLang="en-US" sz="2400"/>
              <a:t>次元多粒子系の場合</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80D5E43-419F-C15E-92EA-EA0CD01B88A7}"/>
                  </a:ext>
                </a:extLst>
              </p:cNvPr>
              <p:cNvSpPr txBox="1"/>
              <p:nvPr/>
            </p:nvSpPr>
            <p:spPr>
              <a:xfrm>
                <a:off x="3563888" y="4941168"/>
                <a:ext cx="3600400"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𝑁𝑘𝑇</m:t>
                      </m:r>
                    </m:oMath>
                  </m:oMathPara>
                </a14:m>
                <a:endParaRPr lang="ja-JP" altLang="en-US" sz="2800"/>
              </a:p>
            </p:txBody>
          </p:sp>
        </mc:Choice>
        <mc:Fallback xmlns="">
          <p:sp>
            <p:nvSpPr>
              <p:cNvPr id="12" name="テキスト ボックス 11">
                <a:extLst>
                  <a:ext uri="{FF2B5EF4-FFF2-40B4-BE49-F238E27FC236}">
                    <a16:creationId xmlns:a16="http://schemas.microsoft.com/office/drawing/2014/main" id="{C80D5E43-419F-C15E-92EA-EA0CD01B88A7}"/>
                  </a:ext>
                </a:extLst>
              </p:cNvPr>
              <p:cNvSpPr txBox="1">
                <a:spLocks noRot="1" noChangeAspect="1" noMove="1" noResize="1" noEditPoints="1" noAdjustHandles="1" noChangeArrowheads="1" noChangeShapeType="1" noTextEdit="1"/>
              </p:cNvSpPr>
              <p:nvPr/>
            </p:nvSpPr>
            <p:spPr>
              <a:xfrm>
                <a:off x="3563888" y="4941168"/>
                <a:ext cx="3600400" cy="1656094"/>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9731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3DB3F0-C47B-9098-8C7F-2492C1914C87}"/>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1152A59-7D05-27E1-3159-C554143BC46F}"/>
                  </a:ext>
                </a:extLst>
              </p:cNvPr>
              <p:cNvSpPr txBox="1"/>
              <p:nvPr/>
            </p:nvSpPr>
            <p:spPr>
              <a:xfrm>
                <a:off x="1053497" y="5085184"/>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81152A59-7D05-27E1-3159-C554143BC46F}"/>
                  </a:ext>
                </a:extLst>
              </p:cNvPr>
              <p:cNvSpPr txBox="1">
                <a:spLocks noRot="1" noChangeAspect="1" noMove="1" noResize="1" noEditPoints="1" noAdjustHandles="1" noChangeArrowheads="1" noChangeShapeType="1" noTextEdit="1"/>
              </p:cNvSpPr>
              <p:nvPr/>
            </p:nvSpPr>
            <p:spPr>
              <a:xfrm>
                <a:off x="1053497" y="5085184"/>
                <a:ext cx="1852430" cy="101752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C89EE63-116E-458A-4603-57DB0A918471}"/>
                  </a:ext>
                </a:extLst>
              </p:cNvPr>
              <p:cNvSpPr txBox="1"/>
              <p:nvPr/>
            </p:nvSpPr>
            <p:spPr>
              <a:xfrm>
                <a:off x="1043608" y="1268760"/>
                <a:ext cx="3024336"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𝑁𝑘𝑇</m:t>
                      </m:r>
                    </m:oMath>
                  </m:oMathPara>
                </a14:m>
                <a:endParaRPr lang="ja-JP" altLang="en-US" sz="2800"/>
              </a:p>
            </p:txBody>
          </p:sp>
        </mc:Choice>
        <mc:Fallback xmlns="">
          <p:sp>
            <p:nvSpPr>
              <p:cNvPr id="4" name="テキスト ボックス 3">
                <a:extLst>
                  <a:ext uri="{FF2B5EF4-FFF2-40B4-BE49-F238E27FC236}">
                    <a16:creationId xmlns:a16="http://schemas.microsoft.com/office/drawing/2014/main" id="{7C89EE63-116E-458A-4603-57DB0A918471}"/>
                  </a:ext>
                </a:extLst>
              </p:cNvPr>
              <p:cNvSpPr txBox="1">
                <a:spLocks noRot="1" noChangeAspect="1" noMove="1" noResize="1" noEditPoints="1" noAdjustHandles="1" noChangeArrowheads="1" noChangeShapeType="1" noTextEdit="1"/>
              </p:cNvSpPr>
              <p:nvPr/>
            </p:nvSpPr>
            <p:spPr>
              <a:xfrm>
                <a:off x="1043608" y="1268760"/>
                <a:ext cx="3024336" cy="1656094"/>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9C4155A-AA19-1558-D436-FD9ADE2C1354}"/>
              </a:ext>
            </a:extLst>
          </p:cNvPr>
          <p:cNvSpPr txBox="1"/>
          <p:nvPr/>
        </p:nvSpPr>
        <p:spPr>
          <a:xfrm>
            <a:off x="3995936" y="1916832"/>
            <a:ext cx="4493538" cy="461665"/>
          </a:xfrm>
          <a:prstGeom prst="rect">
            <a:avLst/>
          </a:prstGeom>
          <a:noFill/>
        </p:spPr>
        <p:txBody>
          <a:bodyPr wrap="none" rtlCol="0">
            <a:spAutoFit/>
          </a:bodyPr>
          <a:lstStyle/>
          <a:p>
            <a:r>
              <a:rPr kumimoji="1" lang="ja-JP" altLang="en-US" sz="2400"/>
              <a:t>カノニカル分布の部分積分から</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5E982EB-BC70-ED66-2AF0-3DAEFAB39478}"/>
                  </a:ext>
                </a:extLst>
              </p:cNvPr>
              <p:cNvSpPr txBox="1"/>
              <p:nvPr/>
            </p:nvSpPr>
            <p:spPr>
              <a:xfrm>
                <a:off x="971600" y="3068960"/>
                <a:ext cx="2592288"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𝐾</m:t>
                      </m:r>
                    </m:oMath>
                  </m:oMathPara>
                </a14:m>
                <a:endParaRPr lang="ja-JP" altLang="en-US" sz="2800"/>
              </a:p>
            </p:txBody>
          </p:sp>
        </mc:Choice>
        <mc:Fallback xmlns="">
          <p:sp>
            <p:nvSpPr>
              <p:cNvPr id="6" name="テキスト ボックス 5">
                <a:extLst>
                  <a:ext uri="{FF2B5EF4-FFF2-40B4-BE49-F238E27FC236}">
                    <a16:creationId xmlns:a16="http://schemas.microsoft.com/office/drawing/2014/main" id="{25E982EB-BC70-ED66-2AF0-3DAEFAB39478}"/>
                  </a:ext>
                </a:extLst>
              </p:cNvPr>
              <p:cNvSpPr txBox="1">
                <a:spLocks noRot="1" noChangeAspect="1" noMove="1" noResize="1" noEditPoints="1" noAdjustHandles="1" noChangeArrowheads="1" noChangeShapeType="1" noTextEdit="1"/>
              </p:cNvSpPr>
              <p:nvPr/>
            </p:nvSpPr>
            <p:spPr>
              <a:xfrm>
                <a:off x="971600" y="3068960"/>
                <a:ext cx="2592288" cy="1656094"/>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71B388FA-0FCB-9EA9-AF17-35AABC4FEC98}"/>
              </a:ext>
            </a:extLst>
          </p:cNvPr>
          <p:cNvSpPr txBox="1"/>
          <p:nvPr/>
        </p:nvSpPr>
        <p:spPr>
          <a:xfrm>
            <a:off x="3995936" y="3717032"/>
            <a:ext cx="3262432" cy="461665"/>
          </a:xfrm>
          <a:prstGeom prst="rect">
            <a:avLst/>
          </a:prstGeom>
          <a:noFill/>
        </p:spPr>
        <p:txBody>
          <a:bodyPr wrap="none" rtlCol="0">
            <a:spAutoFit/>
          </a:bodyPr>
          <a:lstStyle/>
          <a:p>
            <a:r>
              <a:rPr lang="ja-JP" altLang="en-US" sz="2400"/>
              <a:t>運動エネルギーの定義</a:t>
            </a:r>
            <a:endParaRPr kumimoji="1" lang="ja-JP" altLang="en-US" sz="2400"/>
          </a:p>
        </p:txBody>
      </p:sp>
      <p:cxnSp>
        <p:nvCxnSpPr>
          <p:cNvPr id="9" name="コネクタ: カギ線 8">
            <a:extLst>
              <a:ext uri="{FF2B5EF4-FFF2-40B4-BE49-F238E27FC236}">
                <a16:creationId xmlns:a16="http://schemas.microsoft.com/office/drawing/2014/main" id="{07B74ED1-3DD2-E031-9C7F-00D7AC517693}"/>
              </a:ext>
            </a:extLst>
          </p:cNvPr>
          <p:cNvCxnSpPr>
            <a:cxnSpLocks/>
            <a:stCxn id="4" idx="1"/>
            <a:endCxn id="6" idx="1"/>
          </p:cNvCxnSpPr>
          <p:nvPr/>
        </p:nvCxnSpPr>
        <p:spPr>
          <a:xfrm rot="10800000" flipV="1">
            <a:off x="971600" y="2096807"/>
            <a:ext cx="72008" cy="1800200"/>
          </a:xfrm>
          <a:prstGeom prst="bentConnector3">
            <a:avLst>
              <a:gd name="adj1" fmla="val 417465"/>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51B3BE83-7EAC-1539-7761-79D42F48C5C8}"/>
              </a:ext>
            </a:extLst>
          </p:cNvPr>
          <p:cNvCxnSpPr>
            <a:cxnSpLocks/>
            <a:stCxn id="16" idx="2"/>
            <a:endCxn id="3" idx="1"/>
          </p:cNvCxnSpPr>
          <p:nvPr/>
        </p:nvCxnSpPr>
        <p:spPr>
          <a:xfrm rot="10800000" flipH="1" flipV="1">
            <a:off x="642927" y="3032956"/>
            <a:ext cx="410569" cy="2560990"/>
          </a:xfrm>
          <a:prstGeom prst="bentConnector3">
            <a:avLst>
              <a:gd name="adj1" fmla="val -55679"/>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F407843D-C6D4-7324-D337-6F6B9B5990A9}"/>
              </a:ext>
            </a:extLst>
          </p:cNvPr>
          <p:cNvSpPr/>
          <p:nvPr/>
        </p:nvSpPr>
        <p:spPr>
          <a:xfrm>
            <a:off x="642928" y="2924944"/>
            <a:ext cx="216024" cy="21602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AFC56AF2-0D2B-BCF9-6B77-060CD0A56936}"/>
              </a:ext>
            </a:extLst>
          </p:cNvPr>
          <p:cNvSpPr txBox="1"/>
          <p:nvPr/>
        </p:nvSpPr>
        <p:spPr>
          <a:xfrm>
            <a:off x="3131840" y="5229200"/>
            <a:ext cx="5929828" cy="830997"/>
          </a:xfrm>
          <a:prstGeom prst="rect">
            <a:avLst/>
          </a:prstGeom>
          <a:noFill/>
        </p:spPr>
        <p:txBody>
          <a:bodyPr wrap="none" rtlCol="0">
            <a:spAutoFit/>
          </a:bodyPr>
          <a:lstStyle/>
          <a:p>
            <a:r>
              <a:rPr kumimoji="1" lang="ja-JP" altLang="en-US" sz="2400"/>
              <a:t>分子動力学法における</a:t>
            </a:r>
            <a:r>
              <a:rPr kumimoji="1" lang="en-US" altLang="ja-JP" sz="2400" dirty="0"/>
              <a:t>(</a:t>
            </a:r>
            <a:r>
              <a:rPr kumimoji="1" lang="ja-JP" altLang="en-US" sz="2400"/>
              <a:t>解析力学における</a:t>
            </a:r>
            <a:r>
              <a:rPr kumimoji="1" lang="en-US" altLang="ja-JP" sz="2400" dirty="0"/>
              <a:t>)</a:t>
            </a:r>
          </a:p>
          <a:p>
            <a:r>
              <a:rPr lang="ja-JP" altLang="en-US" sz="2400"/>
              <a:t>温度の定義</a:t>
            </a:r>
            <a:endParaRPr kumimoji="1" lang="ja-JP" altLang="en-US" sz="2400"/>
          </a:p>
        </p:txBody>
      </p:sp>
    </p:spTree>
    <p:extLst>
      <p:ext uri="{BB962C8B-B14F-4D97-AF65-F5344CB8AC3E}">
        <p14:creationId xmlns:p14="http://schemas.microsoft.com/office/powerpoint/2010/main" val="2910383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5C8B2C5-A442-D94F-BC25-E7C2A4F26EFD}"/>
              </a:ext>
            </a:extLst>
          </p:cNvPr>
          <p:cNvSpPr>
            <a:spLocks noGrp="1"/>
          </p:cNvSpPr>
          <p:nvPr>
            <p:ph type="body" sz="quarter" idx="10"/>
          </p:nvPr>
        </p:nvSpPr>
        <p:spPr/>
        <p:txBody>
          <a:bodyPr/>
          <a:lstStyle/>
          <a:p>
            <a:r>
              <a:rPr lang="ja-JP" altLang="en-US"/>
              <a:t>カノニカル分布と温度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0475C72-09F0-B27E-E902-4B073314F89E}"/>
                  </a:ext>
                </a:extLst>
              </p:cNvPr>
              <p:cNvSpPr txBox="1"/>
              <p:nvPr/>
            </p:nvSpPr>
            <p:spPr>
              <a:xfrm>
                <a:off x="2915816" y="1988840"/>
                <a:ext cx="2880660" cy="11879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𝑝</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𝑘𝑇</m:t>
                      </m:r>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A0475C72-09F0-B27E-E902-4B073314F89E}"/>
                  </a:ext>
                </a:extLst>
              </p:cNvPr>
              <p:cNvSpPr txBox="1">
                <a:spLocks noRot="1" noChangeAspect="1" noMove="1" noResize="1" noEditPoints="1" noAdjustHandles="1" noChangeArrowheads="1" noChangeShapeType="1" noTextEdit="1"/>
              </p:cNvSpPr>
              <p:nvPr/>
            </p:nvSpPr>
            <p:spPr>
              <a:xfrm>
                <a:off x="2915816" y="1988840"/>
                <a:ext cx="2880660" cy="118795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7DEA8EAD-A1B3-3469-C5FC-D37DA6FB423A}"/>
              </a:ext>
            </a:extLst>
          </p:cNvPr>
          <p:cNvSpPr txBox="1"/>
          <p:nvPr/>
        </p:nvSpPr>
        <p:spPr>
          <a:xfrm>
            <a:off x="467544" y="1268760"/>
            <a:ext cx="6647974" cy="461665"/>
          </a:xfrm>
          <a:prstGeom prst="rect">
            <a:avLst/>
          </a:prstGeom>
          <a:noFill/>
        </p:spPr>
        <p:txBody>
          <a:bodyPr wrap="none" rtlCol="0">
            <a:spAutoFit/>
          </a:bodyPr>
          <a:lstStyle/>
          <a:p>
            <a:r>
              <a:rPr lang="ja-JP" altLang="en-US" sz="2400"/>
              <a:t>以下の量が温度になったのは部分積分したから</a:t>
            </a:r>
            <a:endParaRPr kumimoji="1" lang="ja-JP" altLang="en-US" sz="2400"/>
          </a:p>
        </p:txBody>
      </p:sp>
      <p:sp>
        <p:nvSpPr>
          <p:cNvPr id="5" name="テキスト ボックス 4">
            <a:extLst>
              <a:ext uri="{FF2B5EF4-FFF2-40B4-BE49-F238E27FC236}">
                <a16:creationId xmlns:a16="http://schemas.microsoft.com/office/drawing/2014/main" id="{6CC629A4-7B11-BA40-A0B2-91AEEDAD0C87}"/>
              </a:ext>
            </a:extLst>
          </p:cNvPr>
          <p:cNvSpPr txBox="1"/>
          <p:nvPr/>
        </p:nvSpPr>
        <p:spPr>
          <a:xfrm>
            <a:off x="451276" y="3399383"/>
            <a:ext cx="5416868" cy="461665"/>
          </a:xfrm>
          <a:prstGeom prst="rect">
            <a:avLst/>
          </a:prstGeom>
          <a:noFill/>
        </p:spPr>
        <p:txBody>
          <a:bodyPr wrap="none" rtlCol="0">
            <a:spAutoFit/>
          </a:bodyPr>
          <a:lstStyle/>
          <a:p>
            <a:r>
              <a:rPr kumimoji="1" lang="ja-JP" altLang="en-US" sz="2400"/>
              <a:t>全く同じ導出で以下の等式も成り立つ</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345C48E-4550-FCE4-75B7-AC8D88D46A55}"/>
                  </a:ext>
                </a:extLst>
              </p:cNvPr>
              <p:cNvSpPr txBox="1"/>
              <p:nvPr/>
            </p:nvSpPr>
            <p:spPr>
              <a:xfrm>
                <a:off x="2915816" y="4077072"/>
                <a:ext cx="2880789" cy="11879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𝑞</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𝑘𝑇</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C345C48E-4550-FCE4-75B7-AC8D88D46A55}"/>
                  </a:ext>
                </a:extLst>
              </p:cNvPr>
              <p:cNvSpPr txBox="1">
                <a:spLocks noRot="1" noChangeAspect="1" noMove="1" noResize="1" noEditPoints="1" noAdjustHandles="1" noChangeArrowheads="1" noChangeShapeType="1" noTextEdit="1"/>
              </p:cNvSpPr>
              <p:nvPr/>
            </p:nvSpPr>
            <p:spPr>
              <a:xfrm>
                <a:off x="2915816" y="4077072"/>
                <a:ext cx="2880789" cy="118795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2814511-9372-D5D8-1445-9AB25AF15FC8}"/>
              </a:ext>
            </a:extLst>
          </p:cNvPr>
          <p:cNvSpPr txBox="1"/>
          <p:nvPr/>
        </p:nvSpPr>
        <p:spPr>
          <a:xfrm>
            <a:off x="6660232" y="2348880"/>
            <a:ext cx="1620957" cy="523220"/>
          </a:xfrm>
          <a:prstGeom prst="rect">
            <a:avLst/>
          </a:prstGeom>
          <a:noFill/>
        </p:spPr>
        <p:txBody>
          <a:bodyPr wrap="none" rtlCol="0">
            <a:spAutoFit/>
          </a:bodyPr>
          <a:lstStyle/>
          <a:p>
            <a:r>
              <a:rPr kumimoji="1" lang="ja-JP" altLang="en-US" sz="2800"/>
              <a:t>運動温度</a:t>
            </a:r>
            <a:endParaRPr kumimoji="1" lang="en-US" altLang="ja-JP" sz="2800" dirty="0"/>
          </a:p>
        </p:txBody>
      </p:sp>
      <p:sp>
        <p:nvSpPr>
          <p:cNvPr id="8" name="テキスト ボックス 7">
            <a:extLst>
              <a:ext uri="{FF2B5EF4-FFF2-40B4-BE49-F238E27FC236}">
                <a16:creationId xmlns:a16="http://schemas.microsoft.com/office/drawing/2014/main" id="{3628E23E-4ECB-169E-CDBB-F52D7EE25651}"/>
              </a:ext>
            </a:extLst>
          </p:cNvPr>
          <p:cNvSpPr txBox="1"/>
          <p:nvPr/>
        </p:nvSpPr>
        <p:spPr>
          <a:xfrm>
            <a:off x="6660232" y="4365104"/>
            <a:ext cx="1620957" cy="523220"/>
          </a:xfrm>
          <a:prstGeom prst="rect">
            <a:avLst/>
          </a:prstGeom>
          <a:noFill/>
        </p:spPr>
        <p:txBody>
          <a:bodyPr wrap="none" rtlCol="0">
            <a:spAutoFit/>
          </a:bodyPr>
          <a:lstStyle/>
          <a:p>
            <a:r>
              <a:rPr lang="ja-JP" altLang="en-US" sz="2800"/>
              <a:t>状態</a:t>
            </a:r>
            <a:r>
              <a:rPr kumimoji="1" lang="ja-JP" altLang="en-US" sz="2800"/>
              <a:t>温度</a:t>
            </a:r>
          </a:p>
        </p:txBody>
      </p:sp>
      <p:sp>
        <p:nvSpPr>
          <p:cNvPr id="9" name="テキスト ボックス 8">
            <a:extLst>
              <a:ext uri="{FF2B5EF4-FFF2-40B4-BE49-F238E27FC236}">
                <a16:creationId xmlns:a16="http://schemas.microsoft.com/office/drawing/2014/main" id="{1C9A7C97-B08C-EE89-FA96-B32409BB79E3}"/>
              </a:ext>
            </a:extLst>
          </p:cNvPr>
          <p:cNvSpPr txBox="1"/>
          <p:nvPr/>
        </p:nvSpPr>
        <p:spPr>
          <a:xfrm>
            <a:off x="683568" y="5589240"/>
            <a:ext cx="7128792" cy="954107"/>
          </a:xfrm>
          <a:prstGeom prst="rect">
            <a:avLst/>
          </a:prstGeom>
          <a:noFill/>
        </p:spPr>
        <p:txBody>
          <a:bodyPr wrap="square" rtlCol="0">
            <a:spAutoFit/>
          </a:bodyPr>
          <a:lstStyle/>
          <a:p>
            <a:r>
              <a:rPr kumimoji="1" lang="ja-JP" altLang="en-US" sz="2800"/>
              <a:t>平衡状態では両者は同じ温度を与えるが、非平衡状態では一般に一致しない</a:t>
            </a:r>
          </a:p>
        </p:txBody>
      </p:sp>
    </p:spTree>
    <p:extLst>
      <p:ext uri="{BB962C8B-B14F-4D97-AF65-F5344CB8AC3E}">
        <p14:creationId xmlns:p14="http://schemas.microsoft.com/office/powerpoint/2010/main" val="2687076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257F34E-52B8-DD42-2A85-53A2F16EB3DF}"/>
              </a:ext>
            </a:extLst>
          </p:cNvPr>
          <p:cNvSpPr>
            <a:spLocks noGrp="1"/>
          </p:cNvSpPr>
          <p:nvPr>
            <p:ph type="body" sz="quarter" idx="10"/>
          </p:nvPr>
        </p:nvSpPr>
        <p:spPr/>
        <p:txBody>
          <a:bodyPr/>
          <a:lstStyle/>
          <a:p>
            <a:r>
              <a:rPr lang="ja-JP" altLang="en-US"/>
              <a:t>カノニカル分布と温度</a:t>
            </a:r>
            <a:endParaRPr kumimoji="1" lang="ja-JP" altLang="en-US"/>
          </a:p>
        </p:txBody>
      </p:sp>
      <p:pic>
        <p:nvPicPr>
          <p:cNvPr id="3" name="図 2" descr="temperature.eps">
            <a:extLst>
              <a:ext uri="{FF2B5EF4-FFF2-40B4-BE49-F238E27FC236}">
                <a16:creationId xmlns:a16="http://schemas.microsoft.com/office/drawing/2014/main" id="{2126C1E8-3658-D58C-5DB6-189890792E64}"/>
              </a:ext>
            </a:extLst>
          </p:cNvPr>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611560" y="1052736"/>
            <a:ext cx="7097932" cy="4968552"/>
          </a:xfrm>
          <a:prstGeom prst="rect">
            <a:avLst/>
          </a:prstGeom>
        </p:spPr>
      </p:pic>
      <p:sp>
        <p:nvSpPr>
          <p:cNvPr id="4" name="テキスト ボックス 3">
            <a:extLst>
              <a:ext uri="{FF2B5EF4-FFF2-40B4-BE49-F238E27FC236}">
                <a16:creationId xmlns:a16="http://schemas.microsoft.com/office/drawing/2014/main" id="{2AC43311-5C9E-3777-798F-F2C128086145}"/>
              </a:ext>
            </a:extLst>
          </p:cNvPr>
          <p:cNvSpPr txBox="1"/>
          <p:nvPr/>
        </p:nvSpPr>
        <p:spPr>
          <a:xfrm>
            <a:off x="1794548" y="4725144"/>
            <a:ext cx="1826141" cy="584775"/>
          </a:xfrm>
          <a:prstGeom prst="rect">
            <a:avLst/>
          </a:prstGeom>
          <a:noFill/>
        </p:spPr>
        <p:txBody>
          <a:bodyPr wrap="none" rtlCol="0">
            <a:spAutoFit/>
          </a:bodyPr>
          <a:lstStyle/>
          <a:p>
            <a:r>
              <a:rPr lang="ja-JP" altLang="en-US" sz="3200"/>
              <a:t>運動温度</a:t>
            </a:r>
            <a:endParaRPr kumimoji="1" lang="ja-JP" altLang="en-US" sz="3200"/>
          </a:p>
        </p:txBody>
      </p:sp>
      <p:sp>
        <p:nvSpPr>
          <p:cNvPr id="5" name="テキスト ボックス 4">
            <a:extLst>
              <a:ext uri="{FF2B5EF4-FFF2-40B4-BE49-F238E27FC236}">
                <a16:creationId xmlns:a16="http://schemas.microsoft.com/office/drawing/2014/main" id="{553565C0-F792-BDE2-B835-8E7BDE487C40}"/>
              </a:ext>
            </a:extLst>
          </p:cNvPr>
          <p:cNvSpPr txBox="1"/>
          <p:nvPr/>
        </p:nvSpPr>
        <p:spPr>
          <a:xfrm>
            <a:off x="3851920" y="5661248"/>
            <a:ext cx="1005403" cy="584775"/>
          </a:xfrm>
          <a:prstGeom prst="rect">
            <a:avLst/>
          </a:prstGeom>
          <a:noFill/>
        </p:spPr>
        <p:txBody>
          <a:bodyPr wrap="none" rtlCol="0">
            <a:spAutoFit/>
          </a:bodyPr>
          <a:lstStyle/>
          <a:p>
            <a:r>
              <a:rPr kumimoji="1" lang="ja-JP" altLang="en-US" sz="3200"/>
              <a:t>時間</a:t>
            </a:r>
          </a:p>
        </p:txBody>
      </p:sp>
      <p:sp>
        <p:nvSpPr>
          <p:cNvPr id="6" name="テキスト ボックス 5">
            <a:extLst>
              <a:ext uri="{FF2B5EF4-FFF2-40B4-BE49-F238E27FC236}">
                <a16:creationId xmlns:a16="http://schemas.microsoft.com/office/drawing/2014/main" id="{7C968ED5-0F0C-DF3A-7A7B-A4FD0B67AA92}"/>
              </a:ext>
            </a:extLst>
          </p:cNvPr>
          <p:cNvSpPr txBox="1"/>
          <p:nvPr/>
        </p:nvSpPr>
        <p:spPr>
          <a:xfrm>
            <a:off x="1691680" y="1772816"/>
            <a:ext cx="1826141" cy="584775"/>
          </a:xfrm>
          <a:prstGeom prst="rect">
            <a:avLst/>
          </a:prstGeom>
          <a:noFill/>
        </p:spPr>
        <p:txBody>
          <a:bodyPr wrap="none" rtlCol="0">
            <a:spAutoFit/>
          </a:bodyPr>
          <a:lstStyle/>
          <a:p>
            <a:r>
              <a:rPr lang="ja-JP" altLang="en-US" sz="3200"/>
              <a:t>状態温度</a:t>
            </a:r>
            <a:endParaRPr kumimoji="1" lang="ja-JP" altLang="en-US" sz="3200"/>
          </a:p>
        </p:txBody>
      </p:sp>
      <p:cxnSp>
        <p:nvCxnSpPr>
          <p:cNvPr id="8" name="直線矢印コネクタ 7">
            <a:extLst>
              <a:ext uri="{FF2B5EF4-FFF2-40B4-BE49-F238E27FC236}">
                <a16:creationId xmlns:a16="http://schemas.microsoft.com/office/drawing/2014/main" id="{F114BA74-74CC-5E62-6D96-036F1ECE9A55}"/>
              </a:ext>
            </a:extLst>
          </p:cNvPr>
          <p:cNvCxnSpPr>
            <a:cxnSpLocks/>
          </p:cNvCxnSpPr>
          <p:nvPr/>
        </p:nvCxnSpPr>
        <p:spPr>
          <a:xfrm>
            <a:off x="2154588" y="2420888"/>
            <a:ext cx="0" cy="92739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83C9DD19-3E93-42ED-38E2-95E675020FA2}"/>
              </a:ext>
            </a:extLst>
          </p:cNvPr>
          <p:cNvCxnSpPr>
            <a:cxnSpLocks/>
          </p:cNvCxnSpPr>
          <p:nvPr/>
        </p:nvCxnSpPr>
        <p:spPr>
          <a:xfrm flipV="1">
            <a:off x="2154588" y="4005064"/>
            <a:ext cx="0" cy="64839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22197252-6791-A78E-DECE-F0307845F5AF}"/>
              </a:ext>
            </a:extLst>
          </p:cNvPr>
          <p:cNvSpPr txBox="1"/>
          <p:nvPr/>
        </p:nvSpPr>
        <p:spPr>
          <a:xfrm>
            <a:off x="971600" y="6396335"/>
            <a:ext cx="6853158" cy="461665"/>
          </a:xfrm>
          <a:prstGeom prst="rect">
            <a:avLst/>
          </a:prstGeom>
          <a:noFill/>
        </p:spPr>
        <p:txBody>
          <a:bodyPr wrap="none" rtlCol="0">
            <a:spAutoFit/>
          </a:bodyPr>
          <a:lstStyle/>
          <a:p>
            <a:r>
              <a:rPr kumimoji="1" lang="ja-JP" altLang="en-US" sz="2400"/>
              <a:t>両者が一致していなければ緩和不足</a:t>
            </a:r>
            <a:r>
              <a:rPr kumimoji="1" lang="en-US" altLang="ja-JP" sz="2400" dirty="0"/>
              <a:t>(</a:t>
            </a:r>
            <a:r>
              <a:rPr kumimoji="1" lang="ja-JP" altLang="en-US" sz="2400"/>
              <a:t>非平衡状態</a:t>
            </a:r>
            <a:r>
              <a:rPr kumimoji="1" lang="en-US" altLang="ja-JP" sz="2400" dirty="0"/>
              <a:t>)</a:t>
            </a:r>
            <a:endParaRPr kumimoji="1" lang="ja-JP" altLang="en-US" sz="2400"/>
          </a:p>
        </p:txBody>
      </p:sp>
      <p:cxnSp>
        <p:nvCxnSpPr>
          <p:cNvPr id="11" name="直線矢印コネクタ 10">
            <a:extLst>
              <a:ext uri="{FF2B5EF4-FFF2-40B4-BE49-F238E27FC236}">
                <a16:creationId xmlns:a16="http://schemas.microsoft.com/office/drawing/2014/main" id="{6F64E8C5-1C25-1484-609E-E09C20A6DDC2}"/>
              </a:ext>
            </a:extLst>
          </p:cNvPr>
          <p:cNvCxnSpPr/>
          <p:nvPr/>
        </p:nvCxnSpPr>
        <p:spPr>
          <a:xfrm>
            <a:off x="5292080" y="3356992"/>
            <a:ext cx="18002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F8D7E769-4965-F731-E84A-F7DED3C89048}"/>
              </a:ext>
            </a:extLst>
          </p:cNvPr>
          <p:cNvSpPr txBox="1"/>
          <p:nvPr/>
        </p:nvSpPr>
        <p:spPr>
          <a:xfrm>
            <a:off x="5508104" y="2708920"/>
            <a:ext cx="1415772" cy="461665"/>
          </a:xfrm>
          <a:prstGeom prst="rect">
            <a:avLst/>
          </a:prstGeom>
          <a:noFill/>
        </p:spPr>
        <p:txBody>
          <a:bodyPr wrap="none" rtlCol="0">
            <a:spAutoFit/>
          </a:bodyPr>
          <a:lstStyle/>
          <a:p>
            <a:r>
              <a:rPr lang="ja-JP" altLang="en-US" sz="2400"/>
              <a:t>平衡状態</a:t>
            </a:r>
            <a:endParaRPr kumimoji="1" lang="ja-JP" altLang="en-US" sz="2400"/>
          </a:p>
        </p:txBody>
      </p:sp>
      <p:cxnSp>
        <p:nvCxnSpPr>
          <p:cNvPr id="14" name="直線矢印コネクタ 13">
            <a:extLst>
              <a:ext uri="{FF2B5EF4-FFF2-40B4-BE49-F238E27FC236}">
                <a16:creationId xmlns:a16="http://schemas.microsoft.com/office/drawing/2014/main" id="{5A02B72D-6288-FCA7-C47A-CED8FADC960C}"/>
              </a:ext>
            </a:extLst>
          </p:cNvPr>
          <p:cNvCxnSpPr>
            <a:cxnSpLocks/>
          </p:cNvCxnSpPr>
          <p:nvPr/>
        </p:nvCxnSpPr>
        <p:spPr>
          <a:xfrm>
            <a:off x="2771800" y="3356992"/>
            <a:ext cx="237626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C6FD6767-20FA-76EC-319D-AC3E611E65D9}"/>
              </a:ext>
            </a:extLst>
          </p:cNvPr>
          <p:cNvSpPr txBox="1"/>
          <p:nvPr/>
        </p:nvSpPr>
        <p:spPr>
          <a:xfrm>
            <a:off x="3660284" y="2708920"/>
            <a:ext cx="1723549" cy="461665"/>
          </a:xfrm>
          <a:prstGeom prst="rect">
            <a:avLst/>
          </a:prstGeom>
          <a:noFill/>
        </p:spPr>
        <p:txBody>
          <a:bodyPr wrap="none" rtlCol="0">
            <a:spAutoFit/>
          </a:bodyPr>
          <a:lstStyle/>
          <a:p>
            <a:r>
              <a:rPr lang="ja-JP" altLang="en-US" sz="2400"/>
              <a:t>非平衡状態</a:t>
            </a:r>
            <a:endParaRPr kumimoji="1" lang="ja-JP" altLang="en-US" sz="2400"/>
          </a:p>
        </p:txBody>
      </p:sp>
    </p:spTree>
    <p:extLst>
      <p:ext uri="{BB962C8B-B14F-4D97-AF65-F5344CB8AC3E}">
        <p14:creationId xmlns:p14="http://schemas.microsoft.com/office/powerpoint/2010/main" val="2771212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E26E81-9BB5-5E87-7B58-21D3CBFF5527}"/>
              </a:ext>
            </a:extLst>
          </p:cNvPr>
          <p:cNvSpPr>
            <a:spLocks noGrp="1"/>
          </p:cNvSpPr>
          <p:nvPr>
            <p:ph type="body" sz="quarter" idx="10"/>
          </p:nvPr>
        </p:nvSpPr>
        <p:spPr/>
        <p:txBody>
          <a:bodyPr/>
          <a:lstStyle/>
          <a:p>
            <a:r>
              <a:rPr kumimoji="1" lang="ja-JP" altLang="en-US"/>
              <a:t>温度の定義のまとめ</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27194EE-5675-79B0-B707-EC33E7BC2A74}"/>
                  </a:ext>
                </a:extLst>
              </p:cNvPr>
              <p:cNvSpPr txBox="1"/>
              <p:nvPr/>
            </p:nvSpPr>
            <p:spPr>
              <a:xfrm>
                <a:off x="251521" y="1412776"/>
                <a:ext cx="8280920" cy="48985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温度が運動エネルギーに比例するのは等分配則のため</a:t>
                </a:r>
                <a:endParaRPr lang="en-US" altLang="ja-JP" sz="2800" dirty="0"/>
              </a:p>
              <a:p>
                <a:pPr marL="457200" indent="-457200">
                  <a:buFont typeface="Arial" panose="020B0604020202020204" pitchFamily="34" charset="0"/>
                  <a:buChar char="•"/>
                </a:pPr>
                <a:r>
                  <a:rPr lang="ja-JP" altLang="en-US" sz="2800"/>
                  <a:t>逆温度はエントロピーを最大化する際のラグランジュの未定定数であり、熱力学関係を要請することで温度と結びつく</a:t>
                </a:r>
                <a:endParaRPr lang="en-US" altLang="ja-JP" sz="2800" dirty="0"/>
              </a:p>
              <a:p>
                <a:pPr marL="457200" indent="-457200">
                  <a:buFont typeface="Arial" panose="020B0604020202020204" pitchFamily="34" charset="0"/>
                  <a:buChar char="•"/>
                </a:pPr>
                <a:r>
                  <a:rPr kumimoji="1" lang="ja-JP" altLang="en-US" sz="2800"/>
                  <a:t>等分配則はカノニカル分布をする系において</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の</m:t>
                    </m:r>
                  </m:oMath>
                </a14:m>
                <a:r>
                  <a:rPr kumimoji="1" lang="ja-JP" altLang="en-US" sz="2800"/>
                  <a:t>形の物理量の期待値が温度に比例することによる</a:t>
                </a:r>
                <a:r>
                  <a:rPr kumimoji="1" lang="en-US" altLang="ja-JP" sz="2800" dirty="0"/>
                  <a:t>(</a:t>
                </a:r>
                <a:r>
                  <a:rPr kumimoji="1" lang="ja-JP" altLang="en-US" sz="2800">
                    <a:solidFill>
                      <a:srgbClr val="011893"/>
                    </a:solidFill>
                  </a:rPr>
                  <a:t>運動温度</a:t>
                </a:r>
                <a:r>
                  <a:rPr kumimoji="1" lang="en-US" altLang="ja-JP" sz="2800" dirty="0"/>
                  <a:t>)</a:t>
                </a:r>
              </a:p>
              <a:p>
                <a:pPr marL="457200" indent="-457200">
                  <a:buFont typeface="Arial" panose="020B0604020202020204" pitchFamily="34" charset="0"/>
                  <a:buChar char="•"/>
                </a:pPr>
                <a:r>
                  <a:rPr kumimoji="1" lang="ja-JP" altLang="en-US" sz="2800"/>
                  <a:t>同様に</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r>
                      <a:rPr kumimoji="1" lang="en-US" altLang="ja-JP" sz="2800" b="0" i="1" smtClean="0">
                        <a:latin typeface="Cambria Math" panose="02040503050406030204" pitchFamily="18" charset="0"/>
                      </a:rPr>
                      <m:t>𝐻</m:t>
                    </m:r>
                  </m:oMath>
                </a14:m>
                <a:r>
                  <a:rPr kumimoji="1" lang="ja-JP" altLang="en-US" sz="2800"/>
                  <a:t>も温度に比例する</a:t>
                </a:r>
                <a:r>
                  <a:rPr kumimoji="1" lang="en-US" altLang="ja-JP" sz="2800" dirty="0"/>
                  <a:t>(</a:t>
                </a:r>
                <a:r>
                  <a:rPr kumimoji="1" lang="ja-JP" altLang="en-US" sz="2800">
                    <a:solidFill>
                      <a:srgbClr val="011893"/>
                    </a:solidFill>
                  </a:rPr>
                  <a:t>状態温度</a:t>
                </a:r>
                <a:r>
                  <a:rPr kumimoji="1" lang="en-US" altLang="ja-JP" sz="2800" dirty="0"/>
                  <a:t>)</a:t>
                </a:r>
              </a:p>
              <a:p>
                <a:pPr marL="457200" indent="-457200">
                  <a:buFont typeface="Arial" panose="020B0604020202020204" pitchFamily="34" charset="0"/>
                  <a:buChar char="•"/>
                </a:pPr>
                <a:r>
                  <a:rPr lang="ja-JP" altLang="en-US" sz="2800"/>
                  <a:t>運動温度と状態温度は、平衡状態では一致するが、非平衡状態では必ずしも一致しない</a:t>
                </a:r>
                <a:endParaRPr kumimoji="1" lang="ja-JP" altLang="en-US" sz="2800"/>
              </a:p>
            </p:txBody>
          </p:sp>
        </mc:Choice>
        <mc:Fallback xmlns="">
          <p:sp>
            <p:nvSpPr>
              <p:cNvPr id="3" name="テキスト ボックス 2">
                <a:extLst>
                  <a:ext uri="{FF2B5EF4-FFF2-40B4-BE49-F238E27FC236}">
                    <a16:creationId xmlns:a16="http://schemas.microsoft.com/office/drawing/2014/main" id="{927194EE-5675-79B0-B707-EC33E7BC2A74}"/>
                  </a:ext>
                </a:extLst>
              </p:cNvPr>
              <p:cNvSpPr txBox="1">
                <a:spLocks noRot="1" noChangeAspect="1" noMove="1" noResize="1" noEditPoints="1" noAdjustHandles="1" noChangeArrowheads="1" noChangeShapeType="1" noTextEdit="1"/>
              </p:cNvSpPr>
              <p:nvPr/>
            </p:nvSpPr>
            <p:spPr>
              <a:xfrm>
                <a:off x="251521" y="1412776"/>
                <a:ext cx="8280920" cy="4898520"/>
              </a:xfrm>
              <a:prstGeom prst="rect">
                <a:avLst/>
              </a:prstGeom>
              <a:blipFill>
                <a:blip r:embed="rId2"/>
                <a:stretch>
                  <a:fillRect l="-1325" t="-1370" r="-662" b="-22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521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C75EF1A-B5AA-4738-97B8-744B1F7ABFA7}"/>
              </a:ext>
            </a:extLst>
          </p:cNvPr>
          <p:cNvSpPr>
            <a:spLocks noGrp="1"/>
          </p:cNvSpPr>
          <p:nvPr>
            <p:ph type="body" sz="quarter" idx="10"/>
          </p:nvPr>
        </p:nvSpPr>
        <p:spPr/>
        <p:txBody>
          <a:bodyPr/>
          <a:lstStyle/>
          <a:p>
            <a:r>
              <a:rPr lang="ja-JP" altLang="en-US" dirty="0"/>
              <a:t>温度とは何か</a:t>
            </a:r>
            <a:endParaRPr kumimoji="1" lang="ja-JP" altLang="en-US" dirty="0"/>
          </a:p>
        </p:txBody>
      </p:sp>
      <p:pic>
        <p:nvPicPr>
          <p:cNvPr id="1026" name="Picture 2" descr="寒気・悪寒のイラスト（女性）">
            <a:extLst>
              <a:ext uri="{FF2B5EF4-FFF2-40B4-BE49-F238E27FC236}">
                <a16:creationId xmlns:a16="http://schemas.microsoft.com/office/drawing/2014/main" id="{D08B16E2-EC45-4DCE-8D92-70DED81C0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44824"/>
            <a:ext cx="1736541" cy="20490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お風呂のイラスト「お父さんと息子」">
            <a:extLst>
              <a:ext uri="{FF2B5EF4-FFF2-40B4-BE49-F238E27FC236}">
                <a16:creationId xmlns:a16="http://schemas.microsoft.com/office/drawing/2014/main" id="{DE8CF3A0-36B7-4B7C-AEE2-8330353EC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1844824"/>
            <a:ext cx="2278098" cy="21983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アイロンのイラスト">
            <a:extLst>
              <a:ext uri="{FF2B5EF4-FFF2-40B4-BE49-F238E27FC236}">
                <a16:creationId xmlns:a16="http://schemas.microsoft.com/office/drawing/2014/main" id="{AA970D79-0E6B-4F5E-9187-4E6A07A9D70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8100000" flipV="1">
            <a:off x="5551567" y="2875899"/>
            <a:ext cx="1369121" cy="69003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やけどのイラスト（女性）">
            <a:extLst>
              <a:ext uri="{FF2B5EF4-FFF2-40B4-BE49-F238E27FC236}">
                <a16:creationId xmlns:a16="http://schemas.microsoft.com/office/drawing/2014/main" id="{E91FE0BF-FFE4-4454-A999-B1E3548F3F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32" y="2132856"/>
            <a:ext cx="1751383" cy="1641922"/>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40CE10AE-558C-4E39-938E-9E8AD39A884F}"/>
              </a:ext>
            </a:extLst>
          </p:cNvPr>
          <p:cNvSpPr txBox="1"/>
          <p:nvPr/>
        </p:nvSpPr>
        <p:spPr>
          <a:xfrm>
            <a:off x="655692" y="1124744"/>
            <a:ext cx="1107996" cy="461665"/>
          </a:xfrm>
          <a:prstGeom prst="rect">
            <a:avLst/>
          </a:prstGeom>
          <a:noFill/>
        </p:spPr>
        <p:txBody>
          <a:bodyPr wrap="none" rtlCol="0">
            <a:spAutoFit/>
          </a:bodyPr>
          <a:lstStyle/>
          <a:p>
            <a:r>
              <a:rPr lang="ja-JP" altLang="en-US" sz="2400" dirty="0"/>
              <a:t>肌寒い</a:t>
            </a:r>
            <a:endParaRPr kumimoji="1" lang="ja-JP" altLang="en-US" sz="2400" dirty="0"/>
          </a:p>
        </p:txBody>
      </p:sp>
      <p:sp>
        <p:nvSpPr>
          <p:cNvPr id="8" name="テキスト ボックス 7">
            <a:extLst>
              <a:ext uri="{FF2B5EF4-FFF2-40B4-BE49-F238E27FC236}">
                <a16:creationId xmlns:a16="http://schemas.microsoft.com/office/drawing/2014/main" id="{6B66359A-284A-4AD2-9963-23D02AB91902}"/>
              </a:ext>
            </a:extLst>
          </p:cNvPr>
          <p:cNvSpPr txBox="1"/>
          <p:nvPr/>
        </p:nvSpPr>
        <p:spPr>
          <a:xfrm>
            <a:off x="2987824" y="1167135"/>
            <a:ext cx="2339102" cy="461665"/>
          </a:xfrm>
          <a:prstGeom prst="rect">
            <a:avLst/>
          </a:prstGeom>
          <a:noFill/>
        </p:spPr>
        <p:txBody>
          <a:bodyPr wrap="none" rtlCol="0">
            <a:spAutoFit/>
          </a:bodyPr>
          <a:lstStyle/>
          <a:p>
            <a:r>
              <a:rPr lang="ja-JP" altLang="en-US" sz="2400" dirty="0"/>
              <a:t>お風呂がぬるい</a:t>
            </a:r>
            <a:endParaRPr kumimoji="1" lang="ja-JP" altLang="en-US" sz="2400" dirty="0"/>
          </a:p>
        </p:txBody>
      </p:sp>
      <p:sp>
        <p:nvSpPr>
          <p:cNvPr id="9" name="テキスト ボックス 8">
            <a:extLst>
              <a:ext uri="{FF2B5EF4-FFF2-40B4-BE49-F238E27FC236}">
                <a16:creationId xmlns:a16="http://schemas.microsoft.com/office/drawing/2014/main" id="{96F44244-2482-4578-97ED-AD78A21DDB37}"/>
              </a:ext>
            </a:extLst>
          </p:cNvPr>
          <p:cNvSpPr txBox="1"/>
          <p:nvPr/>
        </p:nvSpPr>
        <p:spPr>
          <a:xfrm>
            <a:off x="6012160" y="1196752"/>
            <a:ext cx="2339102" cy="461665"/>
          </a:xfrm>
          <a:prstGeom prst="rect">
            <a:avLst/>
          </a:prstGeom>
          <a:noFill/>
        </p:spPr>
        <p:txBody>
          <a:bodyPr wrap="none" rtlCol="0">
            <a:spAutoFit/>
          </a:bodyPr>
          <a:lstStyle/>
          <a:p>
            <a:r>
              <a:rPr lang="ja-JP" altLang="en-US" sz="2400" dirty="0"/>
              <a:t>アイロンが熱い</a:t>
            </a:r>
            <a:endParaRPr kumimoji="1" lang="ja-JP" altLang="en-US" sz="2400" dirty="0"/>
          </a:p>
        </p:txBody>
      </p:sp>
      <p:sp>
        <p:nvSpPr>
          <p:cNvPr id="4" name="テキスト ボックス 3">
            <a:extLst>
              <a:ext uri="{FF2B5EF4-FFF2-40B4-BE49-F238E27FC236}">
                <a16:creationId xmlns:a16="http://schemas.microsoft.com/office/drawing/2014/main" id="{F2F17954-A333-4BFE-9680-A422C5D1C4F9}"/>
              </a:ext>
            </a:extLst>
          </p:cNvPr>
          <p:cNvSpPr txBox="1"/>
          <p:nvPr/>
        </p:nvSpPr>
        <p:spPr>
          <a:xfrm>
            <a:off x="323528" y="4293096"/>
            <a:ext cx="1723549" cy="461665"/>
          </a:xfrm>
          <a:prstGeom prst="rect">
            <a:avLst/>
          </a:prstGeom>
          <a:noFill/>
        </p:spPr>
        <p:txBody>
          <a:bodyPr wrap="none" rtlCol="0">
            <a:spAutoFit/>
          </a:bodyPr>
          <a:lstStyle/>
          <a:p>
            <a:r>
              <a:rPr lang="ja-JP" altLang="en-US" sz="2400" dirty="0"/>
              <a:t>気体の温度</a:t>
            </a:r>
            <a:endParaRPr kumimoji="1" lang="ja-JP" altLang="en-US" sz="2400" dirty="0"/>
          </a:p>
        </p:txBody>
      </p:sp>
      <p:sp>
        <p:nvSpPr>
          <p:cNvPr id="11" name="テキスト ボックス 10">
            <a:extLst>
              <a:ext uri="{FF2B5EF4-FFF2-40B4-BE49-F238E27FC236}">
                <a16:creationId xmlns:a16="http://schemas.microsoft.com/office/drawing/2014/main" id="{9F0DC60D-FBF9-412B-9FC9-3617BAF7265F}"/>
              </a:ext>
            </a:extLst>
          </p:cNvPr>
          <p:cNvSpPr txBox="1"/>
          <p:nvPr/>
        </p:nvSpPr>
        <p:spPr>
          <a:xfrm>
            <a:off x="3347864" y="4293096"/>
            <a:ext cx="1723549" cy="461665"/>
          </a:xfrm>
          <a:prstGeom prst="rect">
            <a:avLst/>
          </a:prstGeom>
          <a:noFill/>
        </p:spPr>
        <p:txBody>
          <a:bodyPr wrap="none" rtlCol="0">
            <a:spAutoFit/>
          </a:bodyPr>
          <a:lstStyle/>
          <a:p>
            <a:r>
              <a:rPr lang="ja-JP" altLang="en-US" sz="2400" dirty="0"/>
              <a:t>液体の温度</a:t>
            </a:r>
            <a:endParaRPr kumimoji="1" lang="ja-JP" altLang="en-US" sz="2400" dirty="0"/>
          </a:p>
        </p:txBody>
      </p:sp>
      <p:sp>
        <p:nvSpPr>
          <p:cNvPr id="12" name="テキスト ボックス 11">
            <a:extLst>
              <a:ext uri="{FF2B5EF4-FFF2-40B4-BE49-F238E27FC236}">
                <a16:creationId xmlns:a16="http://schemas.microsoft.com/office/drawing/2014/main" id="{C3B7D6C3-CDE9-4AF3-9346-09FEB3B3BC63}"/>
              </a:ext>
            </a:extLst>
          </p:cNvPr>
          <p:cNvSpPr txBox="1"/>
          <p:nvPr/>
        </p:nvSpPr>
        <p:spPr>
          <a:xfrm>
            <a:off x="6372200" y="4293096"/>
            <a:ext cx="1723549" cy="461665"/>
          </a:xfrm>
          <a:prstGeom prst="rect">
            <a:avLst/>
          </a:prstGeom>
          <a:noFill/>
        </p:spPr>
        <p:txBody>
          <a:bodyPr wrap="none" rtlCol="0">
            <a:spAutoFit/>
          </a:bodyPr>
          <a:lstStyle/>
          <a:p>
            <a:r>
              <a:rPr lang="ja-JP" altLang="en-US" sz="2400"/>
              <a:t>固体</a:t>
            </a:r>
            <a:r>
              <a:rPr lang="ja-JP" altLang="en-US" sz="2400" dirty="0"/>
              <a:t>の温度</a:t>
            </a:r>
            <a:endParaRPr kumimoji="1" lang="ja-JP" altLang="en-US" sz="2400" dirty="0"/>
          </a:p>
        </p:txBody>
      </p:sp>
      <p:pic>
        <p:nvPicPr>
          <p:cNvPr id="1034" name="Picture 10" descr="いろいろな温度の温度計のイラスト3">
            <a:extLst>
              <a:ext uri="{FF2B5EF4-FFF2-40B4-BE49-F238E27FC236}">
                <a16:creationId xmlns:a16="http://schemas.microsoft.com/office/drawing/2014/main" id="{84CD56DF-750A-4B0B-9ABF-540A3DF55A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800000">
            <a:off x="663461" y="5028657"/>
            <a:ext cx="769540" cy="1565925"/>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B4E3348F-FB26-4B8A-B9E6-6CF6BA968E67}"/>
              </a:ext>
            </a:extLst>
          </p:cNvPr>
          <p:cNvSpPr txBox="1"/>
          <p:nvPr/>
        </p:nvSpPr>
        <p:spPr>
          <a:xfrm>
            <a:off x="1691680" y="5517232"/>
            <a:ext cx="6955750" cy="830997"/>
          </a:xfrm>
          <a:prstGeom prst="rect">
            <a:avLst/>
          </a:prstGeom>
          <a:noFill/>
        </p:spPr>
        <p:txBody>
          <a:bodyPr wrap="none" rtlCol="0">
            <a:spAutoFit/>
          </a:bodyPr>
          <a:lstStyle/>
          <a:p>
            <a:r>
              <a:rPr kumimoji="1" lang="ja-JP" altLang="en-US" sz="2400" dirty="0"/>
              <a:t>これら全てに共通する「温度」とはなんだろう？</a:t>
            </a:r>
            <a:endParaRPr kumimoji="1" lang="en-US" altLang="ja-JP" sz="2400" dirty="0"/>
          </a:p>
          <a:p>
            <a:r>
              <a:rPr lang="ja-JP" altLang="en-US" sz="2400" dirty="0"/>
              <a:t>どうやって数値化しているのだろう？</a:t>
            </a:r>
            <a:endParaRPr kumimoji="1" lang="ja-JP" altLang="en-US" sz="2400" dirty="0"/>
          </a:p>
        </p:txBody>
      </p:sp>
    </p:spTree>
    <p:extLst>
      <p:ext uri="{BB962C8B-B14F-4D97-AF65-F5344CB8AC3E}">
        <p14:creationId xmlns:p14="http://schemas.microsoft.com/office/powerpoint/2010/main" val="1702260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2CD78F4-0E9F-6902-A965-60D7CC9FD96C}"/>
              </a:ext>
            </a:extLst>
          </p:cNvPr>
          <p:cNvSpPr>
            <a:spLocks noGrp="1"/>
          </p:cNvSpPr>
          <p:nvPr>
            <p:ph type="body" sz="quarter" idx="10"/>
          </p:nvPr>
        </p:nvSpPr>
        <p:spPr/>
        <p:txBody>
          <a:bodyPr/>
          <a:lstStyle/>
          <a:p>
            <a:r>
              <a:rPr lang="ja-JP" altLang="en-US"/>
              <a:t>分子動力学法における圧力</a:t>
            </a:r>
            <a:endParaRPr kumimoji="1" lang="ja-JP" altLang="en-US"/>
          </a:p>
        </p:txBody>
      </p:sp>
      <p:sp>
        <p:nvSpPr>
          <p:cNvPr id="4" name="テキスト ボックス 3">
            <a:extLst>
              <a:ext uri="{FF2B5EF4-FFF2-40B4-BE49-F238E27FC236}">
                <a16:creationId xmlns:a16="http://schemas.microsoft.com/office/drawing/2014/main" id="{E1D1E08C-25DB-6C29-E4F7-D315D390243F}"/>
              </a:ext>
            </a:extLst>
          </p:cNvPr>
          <p:cNvSpPr txBox="1"/>
          <p:nvPr/>
        </p:nvSpPr>
        <p:spPr>
          <a:xfrm>
            <a:off x="2339752" y="1340768"/>
            <a:ext cx="4134465" cy="523220"/>
          </a:xfrm>
          <a:prstGeom prst="rect">
            <a:avLst/>
          </a:prstGeom>
          <a:noFill/>
        </p:spPr>
        <p:txBody>
          <a:bodyPr wrap="none" rtlCol="0">
            <a:spAutoFit/>
          </a:bodyPr>
          <a:lstStyle/>
          <a:p>
            <a:r>
              <a:rPr lang="ja-JP" altLang="en-US" sz="2800"/>
              <a:t>圧力：粒子が壁を押す力</a:t>
            </a:r>
            <a:endParaRPr kumimoji="1" lang="ja-JP" altLang="en-US" sz="2800"/>
          </a:p>
        </p:txBody>
      </p:sp>
      <p:grpSp>
        <p:nvGrpSpPr>
          <p:cNvPr id="9" name="グループ化 8">
            <a:extLst>
              <a:ext uri="{FF2B5EF4-FFF2-40B4-BE49-F238E27FC236}">
                <a16:creationId xmlns:a16="http://schemas.microsoft.com/office/drawing/2014/main" id="{7969CD08-3534-4E28-F07A-C783951C75D4}"/>
              </a:ext>
            </a:extLst>
          </p:cNvPr>
          <p:cNvGrpSpPr/>
          <p:nvPr/>
        </p:nvGrpSpPr>
        <p:grpSpPr>
          <a:xfrm>
            <a:off x="2123728" y="2276872"/>
            <a:ext cx="504056" cy="288032"/>
            <a:chOff x="5148064" y="2564904"/>
            <a:chExt cx="504056" cy="288032"/>
          </a:xfrm>
          <a:solidFill>
            <a:srgbClr val="011893"/>
          </a:solidFill>
        </p:grpSpPr>
        <p:sp>
          <p:nvSpPr>
            <p:cNvPr id="6" name="楕円 5">
              <a:extLst>
                <a:ext uri="{FF2B5EF4-FFF2-40B4-BE49-F238E27FC236}">
                  <a16:creationId xmlns:a16="http://schemas.microsoft.com/office/drawing/2014/main" id="{B4613A59-9B76-4054-05F0-17048DB20C2A}"/>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C47D3EEF-348F-75CB-2B84-B512E6CFA170}"/>
                </a:ext>
              </a:extLst>
            </p:cNvPr>
            <p:cNvCxnSpPr>
              <a:stCxn id="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グループ化 9">
            <a:extLst>
              <a:ext uri="{FF2B5EF4-FFF2-40B4-BE49-F238E27FC236}">
                <a16:creationId xmlns:a16="http://schemas.microsoft.com/office/drawing/2014/main" id="{474E4FD5-AF41-D055-D598-6E51AEE26AFD}"/>
              </a:ext>
            </a:extLst>
          </p:cNvPr>
          <p:cNvGrpSpPr/>
          <p:nvPr/>
        </p:nvGrpSpPr>
        <p:grpSpPr>
          <a:xfrm rot="18289369">
            <a:off x="1341755" y="2566006"/>
            <a:ext cx="504056" cy="288032"/>
            <a:chOff x="5148064" y="2564904"/>
            <a:chExt cx="504056" cy="288032"/>
          </a:xfrm>
          <a:solidFill>
            <a:srgbClr val="011893"/>
          </a:solidFill>
        </p:grpSpPr>
        <p:sp>
          <p:nvSpPr>
            <p:cNvPr id="11" name="楕円 10">
              <a:extLst>
                <a:ext uri="{FF2B5EF4-FFF2-40B4-BE49-F238E27FC236}">
                  <a16:creationId xmlns:a16="http://schemas.microsoft.com/office/drawing/2014/main" id="{95D6D524-F415-3C2E-2F8E-9A69F4A3085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0417B643-D04F-BA49-F2D7-13B22819BB1A}"/>
                </a:ext>
              </a:extLst>
            </p:cNvPr>
            <p:cNvCxnSpPr>
              <a:stCxn id="1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8AA787D7-C3A1-DFC3-EAE9-807640C707FD}"/>
              </a:ext>
            </a:extLst>
          </p:cNvPr>
          <p:cNvGrpSpPr/>
          <p:nvPr/>
        </p:nvGrpSpPr>
        <p:grpSpPr>
          <a:xfrm rot="15972260">
            <a:off x="2123728" y="3645024"/>
            <a:ext cx="504056" cy="288032"/>
            <a:chOff x="5148064" y="2564904"/>
            <a:chExt cx="504056" cy="288032"/>
          </a:xfrm>
          <a:solidFill>
            <a:srgbClr val="011893"/>
          </a:solidFill>
        </p:grpSpPr>
        <p:sp>
          <p:nvSpPr>
            <p:cNvPr id="14" name="楕円 13">
              <a:extLst>
                <a:ext uri="{FF2B5EF4-FFF2-40B4-BE49-F238E27FC236}">
                  <a16:creationId xmlns:a16="http://schemas.microsoft.com/office/drawing/2014/main" id="{EEA123F1-CE32-DC4D-C0CF-A6F35354C2F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70253E99-A1D1-1416-5585-C22212A6F0FB}"/>
                </a:ext>
              </a:extLst>
            </p:cNvPr>
            <p:cNvCxnSpPr>
              <a:stCxn id="1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05DE9729-C6AF-E465-10B8-C55BE2CBB39D}"/>
              </a:ext>
            </a:extLst>
          </p:cNvPr>
          <p:cNvGrpSpPr/>
          <p:nvPr/>
        </p:nvGrpSpPr>
        <p:grpSpPr>
          <a:xfrm rot="12022274">
            <a:off x="1475656" y="3429000"/>
            <a:ext cx="504056" cy="288032"/>
            <a:chOff x="5148064" y="2564904"/>
            <a:chExt cx="504056" cy="288032"/>
          </a:xfrm>
          <a:solidFill>
            <a:srgbClr val="011893"/>
          </a:solidFill>
        </p:grpSpPr>
        <p:sp>
          <p:nvSpPr>
            <p:cNvPr id="17" name="楕円 16">
              <a:extLst>
                <a:ext uri="{FF2B5EF4-FFF2-40B4-BE49-F238E27FC236}">
                  <a16:creationId xmlns:a16="http://schemas.microsoft.com/office/drawing/2014/main" id="{0C28A59F-F0CA-D467-6B6F-B77A5691B46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A328EAAC-6716-7628-9137-B2530B9C10A5}"/>
                </a:ext>
              </a:extLst>
            </p:cNvPr>
            <p:cNvCxnSpPr>
              <a:stCxn id="1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B4BF26C7-8DC0-0318-8B95-36EDB1B9404C}"/>
              </a:ext>
            </a:extLst>
          </p:cNvPr>
          <p:cNvGrpSpPr/>
          <p:nvPr/>
        </p:nvGrpSpPr>
        <p:grpSpPr>
          <a:xfrm rot="7341928">
            <a:off x="3131840" y="2204864"/>
            <a:ext cx="504056" cy="288032"/>
            <a:chOff x="5148064" y="2564904"/>
            <a:chExt cx="504056" cy="288032"/>
          </a:xfrm>
          <a:solidFill>
            <a:srgbClr val="011893"/>
          </a:solidFill>
        </p:grpSpPr>
        <p:sp>
          <p:nvSpPr>
            <p:cNvPr id="20" name="楕円 19">
              <a:extLst>
                <a:ext uri="{FF2B5EF4-FFF2-40B4-BE49-F238E27FC236}">
                  <a16:creationId xmlns:a16="http://schemas.microsoft.com/office/drawing/2014/main" id="{9C9A2766-4E50-F9CF-98CD-CE96338919A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555181BC-6564-7AD0-61B5-AF6C47A707EA}"/>
                </a:ext>
              </a:extLst>
            </p:cNvPr>
            <p:cNvCxnSpPr>
              <a:stCxn id="2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BB54496F-5C4F-D981-2ACC-91D33359EC91}"/>
              </a:ext>
            </a:extLst>
          </p:cNvPr>
          <p:cNvGrpSpPr/>
          <p:nvPr/>
        </p:nvGrpSpPr>
        <p:grpSpPr>
          <a:xfrm rot="16951017">
            <a:off x="2426955" y="3130187"/>
            <a:ext cx="504056" cy="288032"/>
            <a:chOff x="5148064" y="2564904"/>
            <a:chExt cx="504056" cy="288032"/>
          </a:xfrm>
          <a:solidFill>
            <a:srgbClr val="011893"/>
          </a:solidFill>
        </p:grpSpPr>
        <p:sp>
          <p:nvSpPr>
            <p:cNvPr id="23" name="楕円 22">
              <a:extLst>
                <a:ext uri="{FF2B5EF4-FFF2-40B4-BE49-F238E27FC236}">
                  <a16:creationId xmlns:a16="http://schemas.microsoft.com/office/drawing/2014/main" id="{8BE5DFB6-4471-3406-3AD8-72EE712F57FE}"/>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984E44C1-112D-812C-8883-470A773421AC}"/>
                </a:ext>
              </a:extLst>
            </p:cNvPr>
            <p:cNvCxnSpPr>
              <a:stCxn id="23"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4677DA9C-72C5-9617-1BD2-143166820F76}"/>
              </a:ext>
            </a:extLst>
          </p:cNvPr>
          <p:cNvGrpSpPr/>
          <p:nvPr/>
        </p:nvGrpSpPr>
        <p:grpSpPr>
          <a:xfrm rot="11596178">
            <a:off x="3086159" y="4203084"/>
            <a:ext cx="504056" cy="288032"/>
            <a:chOff x="5148064" y="2564904"/>
            <a:chExt cx="504056" cy="288032"/>
          </a:xfrm>
          <a:solidFill>
            <a:srgbClr val="011893"/>
          </a:solidFill>
        </p:grpSpPr>
        <p:sp>
          <p:nvSpPr>
            <p:cNvPr id="26" name="楕円 25">
              <a:extLst>
                <a:ext uri="{FF2B5EF4-FFF2-40B4-BE49-F238E27FC236}">
                  <a16:creationId xmlns:a16="http://schemas.microsoft.com/office/drawing/2014/main" id="{8542F75A-B915-B946-EA38-FC4FDF53B72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0939FD13-7C93-3575-7C68-09ECE8F46540}"/>
                </a:ext>
              </a:extLst>
            </p:cNvPr>
            <p:cNvCxnSpPr>
              <a:stCxn id="2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8" name="グループ化 27">
            <a:extLst>
              <a:ext uri="{FF2B5EF4-FFF2-40B4-BE49-F238E27FC236}">
                <a16:creationId xmlns:a16="http://schemas.microsoft.com/office/drawing/2014/main" id="{7222F16D-66BE-B31F-ED40-3B8B9A76E552}"/>
              </a:ext>
            </a:extLst>
          </p:cNvPr>
          <p:cNvGrpSpPr/>
          <p:nvPr/>
        </p:nvGrpSpPr>
        <p:grpSpPr>
          <a:xfrm rot="4771280">
            <a:off x="1835696" y="4221088"/>
            <a:ext cx="504056" cy="288032"/>
            <a:chOff x="5148064" y="2564904"/>
            <a:chExt cx="504056" cy="288032"/>
          </a:xfrm>
          <a:solidFill>
            <a:srgbClr val="011893"/>
          </a:solidFill>
        </p:grpSpPr>
        <p:sp>
          <p:nvSpPr>
            <p:cNvPr id="29" name="楕円 28">
              <a:extLst>
                <a:ext uri="{FF2B5EF4-FFF2-40B4-BE49-F238E27FC236}">
                  <a16:creationId xmlns:a16="http://schemas.microsoft.com/office/drawing/2014/main" id="{4535DFA4-F08A-E5E6-C85E-0DB02214FA0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38675E52-D79D-12CE-C5CC-D8C691CD9F15}"/>
                </a:ext>
              </a:extLst>
            </p:cNvPr>
            <p:cNvCxnSpPr>
              <a:stCxn id="2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32" name="直線コネクタ 31">
            <a:extLst>
              <a:ext uri="{FF2B5EF4-FFF2-40B4-BE49-F238E27FC236}">
                <a16:creationId xmlns:a16="http://schemas.microsoft.com/office/drawing/2014/main" id="{C8586EFC-4D29-C93D-8F7D-521A1984D335}"/>
              </a:ext>
            </a:extLst>
          </p:cNvPr>
          <p:cNvCxnSpPr/>
          <p:nvPr/>
        </p:nvCxnSpPr>
        <p:spPr>
          <a:xfrm flipH="1">
            <a:off x="971600" y="1988840"/>
            <a:ext cx="43204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7EE3482-BC8F-7A64-31C5-4B8D4F1293BA}"/>
              </a:ext>
            </a:extLst>
          </p:cNvPr>
          <p:cNvCxnSpPr/>
          <p:nvPr/>
        </p:nvCxnSpPr>
        <p:spPr>
          <a:xfrm flipH="1">
            <a:off x="971600" y="4869160"/>
            <a:ext cx="43204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4316974-D0A8-AAF3-E91A-49F06B73E4CB}"/>
              </a:ext>
            </a:extLst>
          </p:cNvPr>
          <p:cNvCxnSpPr/>
          <p:nvPr/>
        </p:nvCxnSpPr>
        <p:spPr>
          <a:xfrm>
            <a:off x="971600" y="1988840"/>
            <a:ext cx="0" cy="28803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1973FC02-AF68-61B2-D7D8-EF7F5A80ABA3}"/>
              </a:ext>
            </a:extLst>
          </p:cNvPr>
          <p:cNvSpPr/>
          <p:nvPr/>
        </p:nvSpPr>
        <p:spPr>
          <a:xfrm>
            <a:off x="3851920" y="1988840"/>
            <a:ext cx="288032" cy="2880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892D08CB-1B4A-2223-AB23-41111A2F3899}"/>
              </a:ext>
            </a:extLst>
          </p:cNvPr>
          <p:cNvSpPr/>
          <p:nvPr/>
        </p:nvSpPr>
        <p:spPr>
          <a:xfrm>
            <a:off x="4139952" y="3284984"/>
            <a:ext cx="3024336"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6A593D26-0EAA-57F0-151F-20AFD9D95142}"/>
              </a:ext>
            </a:extLst>
          </p:cNvPr>
          <p:cNvSpPr/>
          <p:nvPr/>
        </p:nvSpPr>
        <p:spPr>
          <a:xfrm>
            <a:off x="3203848" y="3068960"/>
            <a:ext cx="504056" cy="7006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3A6D598E-3BD6-0E4D-B312-40484E593851}"/>
              </a:ext>
            </a:extLst>
          </p:cNvPr>
          <p:cNvSpPr/>
          <p:nvPr/>
        </p:nvSpPr>
        <p:spPr>
          <a:xfrm rot="10800000">
            <a:off x="4283968" y="2348880"/>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FFA07CBB-6F4F-BF99-BF22-7A5D4FE3A524}"/>
              </a:ext>
            </a:extLst>
          </p:cNvPr>
          <p:cNvSpPr/>
          <p:nvPr/>
        </p:nvSpPr>
        <p:spPr>
          <a:xfrm rot="10800000">
            <a:off x="4283968" y="3933056"/>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FA7EB498-2C5C-23C4-0C54-867DB7BB639F}"/>
              </a:ext>
            </a:extLst>
          </p:cNvPr>
          <p:cNvSpPr txBox="1"/>
          <p:nvPr/>
        </p:nvSpPr>
        <p:spPr>
          <a:xfrm>
            <a:off x="251520" y="5085184"/>
            <a:ext cx="8683787" cy="954107"/>
          </a:xfrm>
          <a:prstGeom prst="rect">
            <a:avLst/>
          </a:prstGeom>
          <a:noFill/>
        </p:spPr>
        <p:txBody>
          <a:bodyPr wrap="none" rtlCol="0">
            <a:spAutoFit/>
          </a:bodyPr>
          <a:lstStyle/>
          <a:p>
            <a:r>
              <a:rPr lang="ja-JP" altLang="en-US" sz="2800"/>
              <a:t>壁がない系</a:t>
            </a:r>
            <a:r>
              <a:rPr lang="en-US" altLang="ja-JP" sz="2800" dirty="0"/>
              <a:t>(</a:t>
            </a:r>
            <a:r>
              <a:rPr lang="ja-JP" altLang="en-US" sz="2800"/>
              <a:t>周期的境界条件</a:t>
            </a:r>
            <a:r>
              <a:rPr lang="en-US" altLang="ja-JP" sz="2800" dirty="0"/>
              <a:t>)</a:t>
            </a:r>
            <a:r>
              <a:rPr lang="ja-JP" altLang="en-US" sz="2800"/>
              <a:t>で圧力は定義できるか？</a:t>
            </a:r>
            <a:endParaRPr lang="en-US" altLang="ja-JP" sz="2800" dirty="0"/>
          </a:p>
          <a:p>
            <a:r>
              <a:rPr kumimoji="1" lang="ja-JP" altLang="en-US" sz="2800"/>
              <a:t>負の圧力はあり得るか？</a:t>
            </a:r>
          </a:p>
        </p:txBody>
      </p:sp>
    </p:spTree>
    <p:extLst>
      <p:ext uri="{BB962C8B-B14F-4D97-AF65-F5344CB8AC3E}">
        <p14:creationId xmlns:p14="http://schemas.microsoft.com/office/powerpoint/2010/main" val="2493942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8810827-6F46-B2A3-3F80-A020FF1E341C}"/>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2724749-6A0E-6838-B886-8CD4015F67FC}"/>
                  </a:ext>
                </a:extLst>
              </p:cNvPr>
              <p:cNvSpPr txBox="1"/>
              <p:nvPr/>
            </p:nvSpPr>
            <p:spPr>
              <a:xfrm>
                <a:off x="3635896" y="4077072"/>
                <a:ext cx="2135200"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𝐺</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F2724749-6A0E-6838-B886-8CD4015F67FC}"/>
                  </a:ext>
                </a:extLst>
              </p:cNvPr>
              <p:cNvSpPr txBox="1">
                <a:spLocks noRot="1" noChangeAspect="1" noMove="1" noResize="1" noEditPoints="1" noAdjustHandles="1" noChangeArrowheads="1" noChangeShapeType="1" noTextEdit="1"/>
              </p:cNvSpPr>
              <p:nvPr/>
            </p:nvSpPr>
            <p:spPr>
              <a:xfrm>
                <a:off x="3635896" y="4077072"/>
                <a:ext cx="2135200" cy="1137876"/>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802A97DC-91DA-9416-956C-8D224A7CA510}"/>
              </a:ext>
            </a:extLst>
          </p:cNvPr>
          <p:cNvSpPr txBox="1"/>
          <p:nvPr/>
        </p:nvSpPr>
        <p:spPr>
          <a:xfrm>
            <a:off x="539552" y="3429000"/>
            <a:ext cx="4493538" cy="523220"/>
          </a:xfrm>
          <a:prstGeom prst="rect">
            <a:avLst/>
          </a:prstGeom>
          <a:noFill/>
        </p:spPr>
        <p:txBody>
          <a:bodyPr wrap="none" rtlCol="0">
            <a:spAutoFit/>
          </a:bodyPr>
          <a:lstStyle/>
          <a:p>
            <a:r>
              <a:rPr lang="ja-JP" altLang="en-US" sz="2800"/>
              <a:t>この系で以下の量を考える</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C605D47-944A-0E7F-814B-2558547E3097}"/>
                  </a:ext>
                </a:extLst>
              </p:cNvPr>
              <p:cNvSpPr txBox="1"/>
              <p:nvPr/>
            </p:nvSpPr>
            <p:spPr>
              <a:xfrm>
                <a:off x="395536" y="1268760"/>
                <a:ext cx="5056128" cy="523220"/>
              </a:xfrm>
              <a:prstGeom prst="rect">
                <a:avLst/>
              </a:prstGeom>
              <a:noFill/>
            </p:spPr>
            <p:txBody>
              <a:bodyPr wrap="none" rtlCol="0">
                <a:spAutoFit/>
              </a:bodyPr>
              <a:lstStyle/>
              <a:p>
                <a:r>
                  <a:rPr lang="en-US" altLang="ja-JP" sz="2800" dirty="0"/>
                  <a:t>3</a:t>
                </a:r>
                <a:r>
                  <a:rPr lang="ja-JP" altLang="en-US" sz="2800"/>
                  <a:t>次元</a:t>
                </a:r>
                <a:r>
                  <a:rPr lang="en-US" altLang="ja-JP" sz="2800" dirty="0"/>
                  <a:t>N</a:t>
                </a:r>
                <a:r>
                  <a:rPr lang="ja-JP" altLang="en-US" sz="2800"/>
                  <a:t>粒子系</a:t>
                </a:r>
                <a14:m>
                  <m:oMath xmlns:m="http://schemas.openxmlformats.org/officeDocument/2006/math">
                    <m:r>
                      <m:rPr>
                        <m:lit/>
                      </m:rP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𝑝</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𝑞</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oMath>
                </a14:m>
                <a:r>
                  <a:rPr lang="ja-JP" altLang="en-US" sz="2800"/>
                  <a:t>を考える</a:t>
                </a:r>
                <a:endParaRPr lang="en-US" altLang="ja-JP" sz="2800" dirty="0"/>
              </a:p>
            </p:txBody>
          </p:sp>
        </mc:Choice>
        <mc:Fallback xmlns="">
          <p:sp>
            <p:nvSpPr>
              <p:cNvPr id="5" name="テキスト ボックス 4">
                <a:extLst>
                  <a:ext uri="{FF2B5EF4-FFF2-40B4-BE49-F238E27FC236}">
                    <a16:creationId xmlns:a16="http://schemas.microsoft.com/office/drawing/2014/main" id="{8C605D47-944A-0E7F-814B-2558547E3097}"/>
                  </a:ext>
                </a:extLst>
              </p:cNvPr>
              <p:cNvSpPr txBox="1">
                <a:spLocks noRot="1" noChangeAspect="1" noMove="1" noResize="1" noEditPoints="1" noAdjustHandles="1" noChangeArrowheads="1" noChangeShapeType="1" noTextEdit="1"/>
              </p:cNvSpPr>
              <p:nvPr/>
            </p:nvSpPr>
            <p:spPr>
              <a:xfrm>
                <a:off x="395536" y="1268760"/>
                <a:ext cx="5056128" cy="523220"/>
              </a:xfrm>
              <a:prstGeom prst="rect">
                <a:avLst/>
              </a:prstGeom>
              <a:blipFill>
                <a:blip r:embed="rId3"/>
                <a:stretch>
                  <a:fillRect l="-2533" t="-15116" b="-313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AB6C2C2-5EAA-A360-23B4-FBDA4D813FA2}"/>
                  </a:ext>
                </a:extLst>
              </p:cNvPr>
              <p:cNvSpPr txBox="1"/>
              <p:nvPr/>
            </p:nvSpPr>
            <p:spPr>
              <a:xfrm>
                <a:off x="467544" y="1916832"/>
                <a:ext cx="8156977" cy="954107"/>
              </a:xfrm>
              <a:prstGeom prst="rect">
                <a:avLst/>
              </a:prstGeom>
              <a:noFill/>
            </p:spPr>
            <p:txBody>
              <a:bodyPr wrap="none" rtlCol="0">
                <a:spAutoFit/>
              </a:bodyPr>
              <a:lstStyle/>
              <a:p>
                <a:r>
                  <a:rPr lang="en-US" altLang="ja-JP" sz="2800" dirty="0" err="1"/>
                  <a:t>x,y,z</a:t>
                </a:r>
                <a:r>
                  <a:rPr lang="ja-JP" altLang="en-US" sz="2800" dirty="0"/>
                  <a:t>座標をまとめて</a:t>
                </a:r>
                <a:r>
                  <a:rPr lang="en-US" altLang="ja-JP" sz="2800" dirty="0" err="1"/>
                  <a:t>i</a:t>
                </a:r>
                <a:r>
                  <a:rPr lang="ja-JP" altLang="en-US" sz="2800" dirty="0"/>
                  <a:t>のインデックスに押し込める</a:t>
                </a:r>
                <a:endParaRPr lang="en-US" altLang="ja-JP" sz="2800" dirty="0"/>
              </a:p>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=1,2,⋯,3</m:t>
                      </m:r>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m:t>
                      </m:r>
                    </m:oMath>
                  </m:oMathPara>
                </a14:m>
                <a:endParaRPr kumimoji="1" lang="ja-JP" altLang="en-US" sz="2800" dirty="0"/>
              </a:p>
            </p:txBody>
          </p:sp>
        </mc:Choice>
        <mc:Fallback xmlns="">
          <p:sp>
            <p:nvSpPr>
              <p:cNvPr id="8" name="テキスト ボックス 7">
                <a:extLst>
                  <a:ext uri="{FF2B5EF4-FFF2-40B4-BE49-F238E27FC236}">
                    <a16:creationId xmlns:a16="http://schemas.microsoft.com/office/drawing/2014/main" id="{AAB6C2C2-5EAA-A360-23B4-FBDA4D813FA2}"/>
                  </a:ext>
                </a:extLst>
              </p:cNvPr>
              <p:cNvSpPr txBox="1">
                <a:spLocks noRot="1" noChangeAspect="1" noMove="1" noResize="1" noEditPoints="1" noAdjustHandles="1" noChangeArrowheads="1" noChangeShapeType="1" noTextEdit="1"/>
              </p:cNvSpPr>
              <p:nvPr/>
            </p:nvSpPr>
            <p:spPr>
              <a:xfrm>
                <a:off x="467544" y="1916832"/>
                <a:ext cx="8156977" cy="954107"/>
              </a:xfrm>
              <a:prstGeom prst="rect">
                <a:avLst/>
              </a:prstGeom>
              <a:blipFill>
                <a:blip r:embed="rId4"/>
                <a:stretch>
                  <a:fillRect l="-1570" t="-8280" r="-149"/>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BD12582B-7E82-D1C3-8F2E-5279A4105990}"/>
              </a:ext>
            </a:extLst>
          </p:cNvPr>
          <p:cNvSpPr txBox="1"/>
          <p:nvPr/>
        </p:nvSpPr>
        <p:spPr>
          <a:xfrm>
            <a:off x="117170" y="5373216"/>
            <a:ext cx="9026830" cy="461665"/>
          </a:xfrm>
          <a:prstGeom prst="rect">
            <a:avLst/>
          </a:prstGeom>
          <a:noFill/>
        </p:spPr>
        <p:txBody>
          <a:bodyPr wrap="none" rtlCol="0">
            <a:spAutoFit/>
          </a:bodyPr>
          <a:lstStyle/>
          <a:p>
            <a:r>
              <a:rPr kumimoji="1" lang="ja-JP" altLang="en-US" sz="2400"/>
              <a:t>この量を</a:t>
            </a:r>
            <a:r>
              <a:rPr kumimoji="1" lang="ja-JP" altLang="en-US" sz="2400">
                <a:solidFill>
                  <a:srgbClr val="FF0000"/>
                </a:solidFill>
              </a:rPr>
              <a:t>ビリアル</a:t>
            </a:r>
            <a:r>
              <a:rPr kumimoji="1" lang="en-US" altLang="ja-JP" sz="2400">
                <a:solidFill>
                  <a:srgbClr val="FF0000"/>
                </a:solidFill>
              </a:rPr>
              <a:t>(virial)</a:t>
            </a:r>
            <a:r>
              <a:rPr kumimoji="1" lang="ja-JP" altLang="en-US" sz="2400"/>
              <a:t>と呼び、クラウジウスにより導入された</a:t>
            </a:r>
          </a:p>
        </p:txBody>
      </p:sp>
      <p:sp>
        <p:nvSpPr>
          <p:cNvPr id="10" name="テキスト ボックス 9">
            <a:extLst>
              <a:ext uri="{FF2B5EF4-FFF2-40B4-BE49-F238E27FC236}">
                <a16:creationId xmlns:a16="http://schemas.microsoft.com/office/drawing/2014/main" id="{89A7AB8E-F231-4698-2C6F-42F1911BF6E9}"/>
              </a:ext>
            </a:extLst>
          </p:cNvPr>
          <p:cNvSpPr txBox="1"/>
          <p:nvPr/>
        </p:nvSpPr>
        <p:spPr>
          <a:xfrm>
            <a:off x="2411760" y="6021288"/>
            <a:ext cx="4493538" cy="523220"/>
          </a:xfrm>
          <a:prstGeom prst="rect">
            <a:avLst/>
          </a:prstGeom>
          <a:noFill/>
        </p:spPr>
        <p:txBody>
          <a:bodyPr wrap="none" rtlCol="0">
            <a:spAutoFit/>
          </a:bodyPr>
          <a:lstStyle/>
          <a:p>
            <a:r>
              <a:rPr kumimoji="1" lang="ja-JP" altLang="en-US" sz="2800"/>
              <a:t>この量から圧力を定義する</a:t>
            </a:r>
          </a:p>
        </p:txBody>
      </p:sp>
    </p:spTree>
    <p:extLst>
      <p:ext uri="{BB962C8B-B14F-4D97-AF65-F5344CB8AC3E}">
        <p14:creationId xmlns:p14="http://schemas.microsoft.com/office/powerpoint/2010/main" val="103353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2541B58-D853-31AB-166A-42D6E3CD22AB}"/>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D6FAB16-A68F-7039-1DD7-A5DC0D5ABBF6}"/>
                  </a:ext>
                </a:extLst>
              </p:cNvPr>
              <p:cNvSpPr txBox="1"/>
              <p:nvPr/>
            </p:nvSpPr>
            <p:spPr>
              <a:xfrm>
                <a:off x="1842249" y="994980"/>
                <a:ext cx="2135200"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𝐺</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ED6FAB16-A68F-7039-1DD7-A5DC0D5ABBF6}"/>
                  </a:ext>
                </a:extLst>
              </p:cNvPr>
              <p:cNvSpPr txBox="1">
                <a:spLocks noRot="1" noChangeAspect="1" noMove="1" noResize="1" noEditPoints="1" noAdjustHandles="1" noChangeArrowheads="1" noChangeShapeType="1" noTextEdit="1"/>
              </p:cNvSpPr>
              <p:nvPr/>
            </p:nvSpPr>
            <p:spPr>
              <a:xfrm>
                <a:off x="1842249" y="994980"/>
                <a:ext cx="2135200" cy="113787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BA4DC8D-5C3E-E558-8AC5-72DFAF348C26}"/>
                  </a:ext>
                </a:extLst>
              </p:cNvPr>
              <p:cNvSpPr txBox="1"/>
              <p:nvPr/>
            </p:nvSpPr>
            <p:spPr>
              <a:xfrm>
                <a:off x="1885057" y="250714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6BA4DC8D-5C3E-E558-8AC5-72DFAF348C26}"/>
                  </a:ext>
                </a:extLst>
              </p:cNvPr>
              <p:cNvSpPr txBox="1">
                <a:spLocks noRot="1" noChangeAspect="1" noMove="1" noResize="1" noEditPoints="1" noAdjustHandles="1" noChangeArrowheads="1" noChangeShapeType="1" noTextEdit="1"/>
              </p:cNvSpPr>
              <p:nvPr/>
            </p:nvSpPr>
            <p:spPr>
              <a:xfrm>
                <a:off x="1885057" y="2507148"/>
                <a:ext cx="3407023" cy="1137876"/>
              </a:xfrm>
              <a:prstGeom prst="rect">
                <a:avLst/>
              </a:prstGeom>
              <a:blipFill>
                <a:blip r:embed="rId3"/>
                <a:stretch>
                  <a:fillRect/>
                </a:stretch>
              </a:blipFill>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815F62A8-2371-8B9A-8956-E823E890658B}"/>
              </a:ext>
            </a:extLst>
          </p:cNvPr>
          <p:cNvCxnSpPr/>
          <p:nvPr/>
        </p:nvCxnSpPr>
        <p:spPr>
          <a:xfrm>
            <a:off x="3354417" y="3284984"/>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B766269-63A2-72BB-0763-A8903307B91F}"/>
                  </a:ext>
                </a:extLst>
              </p:cNvPr>
              <p:cNvSpPr txBox="1"/>
              <p:nvPr/>
            </p:nvSpPr>
            <p:spPr>
              <a:xfrm>
                <a:off x="1331640" y="3861048"/>
                <a:ext cx="2969659" cy="10969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𝑚</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7B766269-63A2-72BB-0763-A8903307B91F}"/>
                  </a:ext>
                </a:extLst>
              </p:cNvPr>
              <p:cNvSpPr txBox="1">
                <a:spLocks noRot="1" noChangeAspect="1" noMove="1" noResize="1" noEditPoints="1" noAdjustHandles="1" noChangeArrowheads="1" noChangeShapeType="1" noTextEdit="1"/>
              </p:cNvSpPr>
              <p:nvPr/>
            </p:nvSpPr>
            <p:spPr>
              <a:xfrm>
                <a:off x="1331640" y="3861048"/>
                <a:ext cx="2969659" cy="1096967"/>
              </a:xfrm>
              <a:prstGeom prst="rect">
                <a:avLst/>
              </a:prstGeom>
              <a:blipFill>
                <a:blip r:embed="rId4"/>
                <a:stretch>
                  <a:fillRect/>
                </a:stretch>
              </a:blipFill>
            </p:spPr>
            <p:txBody>
              <a:bodyPr/>
              <a:lstStyle/>
              <a:p>
                <a:r>
                  <a:rPr lang="ja-JP" altLang="en-US">
                    <a:noFill/>
                  </a:rPr>
                  <a:t> </a:t>
                </a:r>
              </a:p>
            </p:txBody>
          </p:sp>
        </mc:Fallback>
      </mc:AlternateContent>
      <p:cxnSp>
        <p:nvCxnSpPr>
          <p:cNvPr id="11" name="コネクタ: カギ線 10">
            <a:extLst>
              <a:ext uri="{FF2B5EF4-FFF2-40B4-BE49-F238E27FC236}">
                <a16:creationId xmlns:a16="http://schemas.microsoft.com/office/drawing/2014/main" id="{106C3387-8343-9D64-2404-E8C67DF39EA1}"/>
              </a:ext>
            </a:extLst>
          </p:cNvPr>
          <p:cNvCxnSpPr>
            <a:stCxn id="3" idx="1"/>
            <a:endCxn id="4" idx="1"/>
          </p:cNvCxnSpPr>
          <p:nvPr/>
        </p:nvCxnSpPr>
        <p:spPr>
          <a:xfrm rot="10800000" flipH="1" flipV="1">
            <a:off x="1842249" y="1563918"/>
            <a:ext cx="42808" cy="1512168"/>
          </a:xfrm>
          <a:prstGeom prst="bentConnector3">
            <a:avLst>
              <a:gd name="adj1" fmla="val -53401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76C4D07-8BCA-C8A7-160B-BC8B8A6F6D67}"/>
              </a:ext>
            </a:extLst>
          </p:cNvPr>
          <p:cNvSpPr txBox="1"/>
          <p:nvPr/>
        </p:nvSpPr>
        <p:spPr>
          <a:xfrm>
            <a:off x="323528" y="2132856"/>
            <a:ext cx="1210588" cy="400110"/>
          </a:xfrm>
          <a:prstGeom prst="rect">
            <a:avLst/>
          </a:prstGeom>
          <a:noFill/>
        </p:spPr>
        <p:txBody>
          <a:bodyPr wrap="none" rtlCol="0">
            <a:spAutoFit/>
          </a:bodyPr>
          <a:lstStyle/>
          <a:p>
            <a:r>
              <a:rPr lang="ja-JP" altLang="en-US" sz="2000"/>
              <a:t>時間微分</a:t>
            </a:r>
            <a:endParaRPr kumimoji="1" lang="ja-JP" altLang="en-US" sz="2000"/>
          </a:p>
        </p:txBody>
      </p:sp>
      <p:sp>
        <p:nvSpPr>
          <p:cNvPr id="15" name="テキスト ボックス 14">
            <a:extLst>
              <a:ext uri="{FF2B5EF4-FFF2-40B4-BE49-F238E27FC236}">
                <a16:creationId xmlns:a16="http://schemas.microsoft.com/office/drawing/2014/main" id="{502A0B77-A815-E103-A134-E2FA4E7CD4B6}"/>
              </a:ext>
            </a:extLst>
          </p:cNvPr>
          <p:cNvSpPr txBox="1"/>
          <p:nvPr/>
        </p:nvSpPr>
        <p:spPr>
          <a:xfrm>
            <a:off x="4427984" y="4293096"/>
            <a:ext cx="3262432" cy="461665"/>
          </a:xfrm>
          <a:prstGeom prst="rect">
            <a:avLst/>
          </a:prstGeom>
          <a:noFill/>
        </p:spPr>
        <p:txBody>
          <a:bodyPr wrap="none" rtlCol="0">
            <a:spAutoFit/>
          </a:bodyPr>
          <a:lstStyle/>
          <a:p>
            <a:r>
              <a:rPr kumimoji="1" lang="ja-JP" altLang="en-US" sz="2400"/>
              <a:t>エネルギーの等分配則</a:t>
            </a:r>
          </a:p>
        </p:txBody>
      </p:sp>
      <p:sp>
        <p:nvSpPr>
          <p:cNvPr id="17" name="楕円 16">
            <a:extLst>
              <a:ext uri="{FF2B5EF4-FFF2-40B4-BE49-F238E27FC236}">
                <a16:creationId xmlns:a16="http://schemas.microsoft.com/office/drawing/2014/main" id="{FA23D14F-2BAC-4071-9F52-5668C5CEE768}"/>
              </a:ext>
            </a:extLst>
          </p:cNvPr>
          <p:cNvSpPr/>
          <p:nvPr/>
        </p:nvSpPr>
        <p:spPr>
          <a:xfrm>
            <a:off x="1259632" y="450912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56111892-ADD8-2297-3176-61EBAE6EE756}"/>
              </a:ext>
            </a:extLst>
          </p:cNvPr>
          <p:cNvCxnSpPr>
            <a:cxnSpLocks/>
            <a:stCxn id="21" idx="4"/>
            <a:endCxn id="17" idx="2"/>
          </p:cNvCxnSpPr>
          <p:nvPr/>
        </p:nvCxnSpPr>
        <p:spPr>
          <a:xfrm rot="5400000">
            <a:off x="1861540" y="2765244"/>
            <a:ext cx="1213976" cy="2417792"/>
          </a:xfrm>
          <a:prstGeom prst="bentConnector4">
            <a:avLst>
              <a:gd name="adj1" fmla="val 47034"/>
              <a:gd name="adj2" fmla="val 10945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9E931D3E-94B8-447D-30F5-925E7461F90E}"/>
              </a:ext>
            </a:extLst>
          </p:cNvPr>
          <p:cNvSpPr/>
          <p:nvPr/>
        </p:nvSpPr>
        <p:spPr>
          <a:xfrm>
            <a:off x="3605416" y="322313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CB82EBA-7711-5208-586B-F4A704E77525}"/>
                  </a:ext>
                </a:extLst>
              </p:cNvPr>
              <p:cNvSpPr txBox="1"/>
              <p:nvPr/>
            </p:nvSpPr>
            <p:spPr>
              <a:xfrm>
                <a:off x="1043608" y="5229200"/>
                <a:ext cx="3148426"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m:rPr>
                                  <m:brk m:alnAt="7"/>
                                </m:rPr>
                                <a:rPr kumimoji="1" lang="en-US" altLang="ja-JP" sz="3200" b="0" i="1" smtClean="0">
                                  <a:latin typeface="Cambria Math" panose="02040503050406030204" pitchFamily="18" charset="0"/>
                                </a:rPr>
                                <m:t>𝑖</m:t>
                              </m:r>
                            </m:sub>
                          </m:sSub>
                        </m:e>
                      </m:nary>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𝑁𝑘𝑇</m:t>
                      </m:r>
                    </m:oMath>
                  </m:oMathPara>
                </a14:m>
                <a:endParaRPr kumimoji="1" lang="ja-JP" altLang="en-US" sz="3200"/>
              </a:p>
            </p:txBody>
          </p:sp>
        </mc:Choice>
        <mc:Fallback xmlns="">
          <p:sp>
            <p:nvSpPr>
              <p:cNvPr id="23" name="テキスト ボックス 22">
                <a:extLst>
                  <a:ext uri="{FF2B5EF4-FFF2-40B4-BE49-F238E27FC236}">
                    <a16:creationId xmlns:a16="http://schemas.microsoft.com/office/drawing/2014/main" id="{4CB82EBA-7711-5208-586B-F4A704E77525}"/>
                  </a:ext>
                </a:extLst>
              </p:cNvPr>
              <p:cNvSpPr txBox="1">
                <a:spLocks noRot="1" noChangeAspect="1" noMove="1" noResize="1" noEditPoints="1" noAdjustHandles="1" noChangeArrowheads="1" noChangeShapeType="1" noTextEdit="1"/>
              </p:cNvSpPr>
              <p:nvPr/>
            </p:nvSpPr>
            <p:spPr>
              <a:xfrm>
                <a:off x="1043608" y="5229200"/>
                <a:ext cx="3148426" cy="1287340"/>
              </a:xfrm>
              <a:prstGeom prst="rect">
                <a:avLst/>
              </a:prstGeom>
              <a:blipFill>
                <a:blip r:embed="rId5"/>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4B0038DC-77C8-05B8-02C7-99962E0C8CF6}"/>
              </a:ext>
            </a:extLst>
          </p:cNvPr>
          <p:cNvSpPr txBox="1"/>
          <p:nvPr/>
        </p:nvSpPr>
        <p:spPr>
          <a:xfrm>
            <a:off x="4499992" y="5589240"/>
            <a:ext cx="2954655" cy="461665"/>
          </a:xfrm>
          <a:prstGeom prst="rect">
            <a:avLst/>
          </a:prstGeom>
          <a:noFill/>
        </p:spPr>
        <p:txBody>
          <a:bodyPr wrap="none" rtlCol="0">
            <a:spAutoFit/>
          </a:bodyPr>
          <a:lstStyle/>
          <a:p>
            <a:r>
              <a:rPr lang="ja-JP" altLang="en-US" sz="2400"/>
              <a:t>理想気体からの寄与</a:t>
            </a:r>
            <a:endParaRPr kumimoji="1" lang="ja-JP" altLang="en-US" sz="2400"/>
          </a:p>
        </p:txBody>
      </p:sp>
    </p:spTree>
    <p:extLst>
      <p:ext uri="{BB962C8B-B14F-4D97-AF65-F5344CB8AC3E}">
        <p14:creationId xmlns:p14="http://schemas.microsoft.com/office/powerpoint/2010/main" val="1005342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6548B2-5189-423D-C976-81DF7E3D6DC3}"/>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7327FED-D9FD-E55A-A453-DF82A74FF486}"/>
                  </a:ext>
                </a:extLst>
              </p:cNvPr>
              <p:cNvSpPr txBox="1"/>
              <p:nvPr/>
            </p:nvSpPr>
            <p:spPr>
              <a:xfrm>
                <a:off x="755576" y="98072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67327FED-D9FD-E55A-A453-DF82A74FF486}"/>
                  </a:ext>
                </a:extLst>
              </p:cNvPr>
              <p:cNvSpPr txBox="1">
                <a:spLocks noRot="1" noChangeAspect="1" noMove="1" noResize="1" noEditPoints="1" noAdjustHandles="1" noChangeArrowheads="1" noChangeShapeType="1" noTextEdit="1"/>
              </p:cNvSpPr>
              <p:nvPr/>
            </p:nvSpPr>
            <p:spPr>
              <a:xfrm>
                <a:off x="755576" y="980728"/>
                <a:ext cx="3407023" cy="1137876"/>
              </a:xfrm>
              <a:prstGeom prst="rect">
                <a:avLst/>
              </a:prstGeom>
              <a:blipFill>
                <a:blip r:embed="rId2"/>
                <a:stretch>
                  <a:fillRect/>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889D8F7A-1830-4880-62CD-B0D439C06FEB}"/>
              </a:ext>
            </a:extLst>
          </p:cNvPr>
          <p:cNvCxnSpPr/>
          <p:nvPr/>
        </p:nvCxnSpPr>
        <p:spPr>
          <a:xfrm>
            <a:off x="3203848" y="1830572"/>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617953A-23E3-418F-CAF6-5C6E3FB5DA6F}"/>
                  </a:ext>
                </a:extLst>
              </p:cNvPr>
              <p:cNvSpPr txBox="1"/>
              <p:nvPr/>
            </p:nvSpPr>
            <p:spPr>
              <a:xfrm>
                <a:off x="3195717" y="2751311"/>
                <a:ext cx="230383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e>
                      </m:acc>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𝑓</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𝐹</m:t>
                          </m:r>
                        </m:e>
                        <m:sub>
                          <m:r>
                            <a:rPr kumimoji="1" lang="en-US" altLang="ja-JP" sz="3200" b="0" i="1" smtClean="0">
                              <a:latin typeface="Cambria Math" panose="02040503050406030204" pitchFamily="18" charset="0"/>
                            </a:rPr>
                            <m:t>𝑖</m:t>
                          </m:r>
                        </m:sub>
                      </m:sSub>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0617953A-23E3-418F-CAF6-5C6E3FB5DA6F}"/>
                  </a:ext>
                </a:extLst>
              </p:cNvPr>
              <p:cNvSpPr txBox="1">
                <a:spLocks noRot="1" noChangeAspect="1" noMove="1" noResize="1" noEditPoints="1" noAdjustHandles="1" noChangeArrowheads="1" noChangeShapeType="1" noTextEdit="1"/>
              </p:cNvSpPr>
              <p:nvPr/>
            </p:nvSpPr>
            <p:spPr>
              <a:xfrm>
                <a:off x="3195717" y="2751311"/>
                <a:ext cx="2303836" cy="584775"/>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0307DBE-FEFE-C6B0-5A53-1903DA4FDCA7}"/>
              </a:ext>
            </a:extLst>
          </p:cNvPr>
          <p:cNvSpPr txBox="1"/>
          <p:nvPr/>
        </p:nvSpPr>
        <p:spPr>
          <a:xfrm>
            <a:off x="467544" y="2204864"/>
            <a:ext cx="5109091" cy="461665"/>
          </a:xfrm>
          <a:prstGeom prst="rect">
            <a:avLst/>
          </a:prstGeom>
          <a:noFill/>
        </p:spPr>
        <p:txBody>
          <a:bodyPr wrap="none" rtlCol="0">
            <a:spAutoFit/>
          </a:bodyPr>
          <a:lstStyle/>
          <a:p>
            <a:r>
              <a:rPr lang="ja-JP" altLang="en-US" sz="2400"/>
              <a:t>運動量の時間変化＝粒子にかかる力</a:t>
            </a:r>
            <a:endParaRPr kumimoji="1" lang="ja-JP" altLang="en-US" sz="2400"/>
          </a:p>
        </p:txBody>
      </p:sp>
      <p:cxnSp>
        <p:nvCxnSpPr>
          <p:cNvPr id="8" name="直線コネクタ 7">
            <a:extLst>
              <a:ext uri="{FF2B5EF4-FFF2-40B4-BE49-F238E27FC236}">
                <a16:creationId xmlns:a16="http://schemas.microsoft.com/office/drawing/2014/main" id="{608D77D4-30F1-2B1D-5CB8-C9F527419262}"/>
              </a:ext>
            </a:extLst>
          </p:cNvPr>
          <p:cNvCxnSpPr>
            <a:cxnSpLocks/>
          </p:cNvCxnSpPr>
          <p:nvPr/>
        </p:nvCxnSpPr>
        <p:spPr>
          <a:xfrm>
            <a:off x="4131821" y="3399383"/>
            <a:ext cx="432048"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55A2AB7-8AAE-DA5B-F469-45D112679C31}"/>
              </a:ext>
            </a:extLst>
          </p:cNvPr>
          <p:cNvCxnSpPr>
            <a:cxnSpLocks/>
          </p:cNvCxnSpPr>
          <p:nvPr/>
        </p:nvCxnSpPr>
        <p:spPr>
          <a:xfrm>
            <a:off x="4923909" y="3399383"/>
            <a:ext cx="432048"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F9BEFEAE-9865-249C-D58A-5AC958E0A196}"/>
              </a:ext>
            </a:extLst>
          </p:cNvPr>
          <p:cNvSpPr txBox="1"/>
          <p:nvPr/>
        </p:nvSpPr>
        <p:spPr>
          <a:xfrm>
            <a:off x="5868144" y="3717032"/>
            <a:ext cx="3024336" cy="769441"/>
          </a:xfrm>
          <a:prstGeom prst="rect">
            <a:avLst/>
          </a:prstGeom>
          <a:noFill/>
        </p:spPr>
        <p:txBody>
          <a:bodyPr wrap="square" rtlCol="0">
            <a:spAutoFit/>
          </a:bodyPr>
          <a:lstStyle/>
          <a:p>
            <a:r>
              <a:rPr lang="ja-JP" altLang="en-US" sz="2400"/>
              <a:t>外力</a:t>
            </a:r>
            <a:endParaRPr lang="en-US" altLang="ja-JP" sz="2400"/>
          </a:p>
          <a:p>
            <a:r>
              <a:rPr lang="en-US" altLang="ja-JP" sz="2000"/>
              <a:t>(</a:t>
            </a:r>
            <a:r>
              <a:rPr lang="ja-JP" altLang="en-US" sz="2000"/>
              <a:t>壁から粒子</a:t>
            </a:r>
            <a:r>
              <a:rPr lang="en-US" altLang="ja-JP" sz="2000"/>
              <a:t>i</a:t>
            </a:r>
            <a:r>
              <a:rPr lang="ja-JP" altLang="en-US" sz="2000"/>
              <a:t>に働く力</a:t>
            </a:r>
            <a:r>
              <a:rPr lang="en-US" altLang="ja-JP" sz="2000"/>
              <a:t>)</a:t>
            </a:r>
            <a:endParaRPr kumimoji="1" lang="ja-JP" altLang="en-US" sz="2000"/>
          </a:p>
        </p:txBody>
      </p:sp>
      <p:sp>
        <p:nvSpPr>
          <p:cNvPr id="12" name="テキスト ボックス 11">
            <a:extLst>
              <a:ext uri="{FF2B5EF4-FFF2-40B4-BE49-F238E27FC236}">
                <a16:creationId xmlns:a16="http://schemas.microsoft.com/office/drawing/2014/main" id="{0FD3DFEB-40D3-6622-2646-9C10603F9B45}"/>
              </a:ext>
            </a:extLst>
          </p:cNvPr>
          <p:cNvSpPr txBox="1"/>
          <p:nvPr/>
        </p:nvSpPr>
        <p:spPr>
          <a:xfrm>
            <a:off x="611560" y="3717032"/>
            <a:ext cx="4003019" cy="769441"/>
          </a:xfrm>
          <a:prstGeom prst="rect">
            <a:avLst/>
          </a:prstGeom>
          <a:noFill/>
        </p:spPr>
        <p:txBody>
          <a:bodyPr wrap="none" rtlCol="0">
            <a:spAutoFit/>
          </a:bodyPr>
          <a:lstStyle/>
          <a:p>
            <a:r>
              <a:rPr kumimoji="1" lang="ja-JP" altLang="en-US" sz="2400"/>
              <a:t>粒子間に働く力</a:t>
            </a:r>
            <a:endParaRPr kumimoji="1" lang="en-US" altLang="ja-JP" sz="2400"/>
          </a:p>
          <a:p>
            <a:r>
              <a:rPr kumimoji="1" lang="en-US" altLang="ja-JP" sz="2000"/>
              <a:t>(</a:t>
            </a:r>
            <a:r>
              <a:rPr kumimoji="1" lang="ja-JP" altLang="en-US" sz="2000"/>
              <a:t>他</a:t>
            </a:r>
            <a:r>
              <a:rPr lang="ja-JP" altLang="en-US" sz="2000"/>
              <a:t>粒子</a:t>
            </a:r>
            <a:r>
              <a:rPr kumimoji="1" lang="ja-JP" altLang="en-US" sz="2000"/>
              <a:t>から粒子</a:t>
            </a:r>
            <a:r>
              <a:rPr kumimoji="1" lang="en-US" altLang="ja-JP" sz="2000"/>
              <a:t>i</a:t>
            </a:r>
            <a:r>
              <a:rPr kumimoji="1" lang="ja-JP" altLang="en-US" sz="2000"/>
              <a:t>に働く力の合計</a:t>
            </a:r>
            <a:r>
              <a:rPr kumimoji="1" lang="en-US" altLang="ja-JP" sz="2000"/>
              <a:t>)</a:t>
            </a:r>
            <a:endParaRPr kumimoji="1" lang="ja-JP" altLang="en-US" sz="2000"/>
          </a:p>
        </p:txBody>
      </p:sp>
      <p:sp>
        <p:nvSpPr>
          <p:cNvPr id="13" name="楕円 12">
            <a:extLst>
              <a:ext uri="{FF2B5EF4-FFF2-40B4-BE49-F238E27FC236}">
                <a16:creationId xmlns:a16="http://schemas.microsoft.com/office/drawing/2014/main" id="{4F025346-0A1D-AA6E-112D-60A75AA7E9F8}"/>
              </a:ext>
            </a:extLst>
          </p:cNvPr>
          <p:cNvSpPr/>
          <p:nvPr/>
        </p:nvSpPr>
        <p:spPr>
          <a:xfrm>
            <a:off x="4296157" y="332737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F0CE2E0-9330-B9D9-2F9A-7DF706A93793}"/>
              </a:ext>
            </a:extLst>
          </p:cNvPr>
          <p:cNvSpPr/>
          <p:nvPr/>
        </p:nvSpPr>
        <p:spPr>
          <a:xfrm>
            <a:off x="5089133" y="332737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コネクタ: カギ線 15">
            <a:extLst>
              <a:ext uri="{FF2B5EF4-FFF2-40B4-BE49-F238E27FC236}">
                <a16:creationId xmlns:a16="http://schemas.microsoft.com/office/drawing/2014/main" id="{6E22AC30-4208-C154-EDE0-58F057DC1935}"/>
              </a:ext>
            </a:extLst>
          </p:cNvPr>
          <p:cNvCxnSpPr>
            <a:cxnSpLocks/>
            <a:stCxn id="12" idx="0"/>
            <a:endCxn id="13" idx="4"/>
          </p:cNvCxnSpPr>
          <p:nvPr/>
        </p:nvCxnSpPr>
        <p:spPr>
          <a:xfrm rot="5400000" flipH="1" flipV="1">
            <a:off x="3367797" y="2716665"/>
            <a:ext cx="245641" cy="1755095"/>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0796370A-C1C8-4EF8-D08B-CB2D8452BC6B}"/>
              </a:ext>
            </a:extLst>
          </p:cNvPr>
          <p:cNvCxnSpPr>
            <a:cxnSpLocks/>
            <a:stCxn id="11" idx="0"/>
            <a:endCxn id="14" idx="4"/>
          </p:cNvCxnSpPr>
          <p:nvPr/>
        </p:nvCxnSpPr>
        <p:spPr>
          <a:xfrm rot="16200000" flipV="1">
            <a:off x="6147907" y="2484626"/>
            <a:ext cx="245641" cy="221917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784B2A9B-AFD5-8D3A-C098-916B952D29C9}"/>
              </a:ext>
            </a:extLst>
          </p:cNvPr>
          <p:cNvSpPr/>
          <p:nvPr/>
        </p:nvSpPr>
        <p:spPr>
          <a:xfrm>
            <a:off x="4283968" y="5373216"/>
            <a:ext cx="504056" cy="504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8DEC352F-2EF2-B91B-62D5-492F5525981E}"/>
              </a:ext>
            </a:extLst>
          </p:cNvPr>
          <p:cNvSpPr/>
          <p:nvPr/>
        </p:nvSpPr>
        <p:spPr>
          <a:xfrm>
            <a:off x="2843808" y="5301208"/>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7A7DCC26-5929-3624-1A30-93AE75F24B4D}"/>
              </a:ext>
            </a:extLst>
          </p:cNvPr>
          <p:cNvSpPr/>
          <p:nvPr/>
        </p:nvSpPr>
        <p:spPr>
          <a:xfrm>
            <a:off x="5436096" y="4797152"/>
            <a:ext cx="288032" cy="14401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4FC8F035-39DE-BE04-2077-11574D19632A}"/>
                  </a:ext>
                </a:extLst>
              </p:cNvPr>
              <p:cNvSpPr txBox="1"/>
              <p:nvPr/>
            </p:nvSpPr>
            <p:spPr>
              <a:xfrm>
                <a:off x="3707904" y="4797152"/>
                <a:ext cx="50405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oMath>
                  </m:oMathPara>
                </a14:m>
                <a:endParaRPr kumimoji="1" lang="ja-JP" altLang="en-US" sz="2800"/>
              </a:p>
            </p:txBody>
          </p:sp>
        </mc:Choice>
        <mc:Fallback xmlns="">
          <p:sp>
            <p:nvSpPr>
              <p:cNvPr id="28" name="テキスト ボックス 27">
                <a:extLst>
                  <a:ext uri="{FF2B5EF4-FFF2-40B4-BE49-F238E27FC236}">
                    <a16:creationId xmlns:a16="http://schemas.microsoft.com/office/drawing/2014/main" id="{4FC8F035-39DE-BE04-2077-11574D19632A}"/>
                  </a:ext>
                </a:extLst>
              </p:cNvPr>
              <p:cNvSpPr txBox="1">
                <a:spLocks noRot="1" noChangeAspect="1" noMove="1" noResize="1" noEditPoints="1" noAdjustHandles="1" noChangeArrowheads="1" noChangeShapeType="1" noTextEdit="1"/>
              </p:cNvSpPr>
              <p:nvPr/>
            </p:nvSpPr>
            <p:spPr>
              <a:xfrm>
                <a:off x="3707904" y="4797152"/>
                <a:ext cx="504056" cy="523220"/>
              </a:xfrm>
              <a:prstGeom prst="rect">
                <a:avLst/>
              </a:prstGeom>
              <a:blipFill>
                <a:blip r:embed="rId4"/>
                <a:stretch>
                  <a:fillRect/>
                </a:stretch>
              </a:blipFill>
            </p:spPr>
            <p:txBody>
              <a:bodyPr/>
              <a:lstStyle/>
              <a:p>
                <a:r>
                  <a:rPr lang="ja-JP" altLang="en-US">
                    <a:noFill/>
                  </a:rPr>
                  <a:t> </a:t>
                </a:r>
              </a:p>
            </p:txBody>
          </p:sp>
        </mc:Fallback>
      </mc:AlternateContent>
      <p:sp>
        <p:nvSpPr>
          <p:cNvPr id="29" name="楕円 28">
            <a:extLst>
              <a:ext uri="{FF2B5EF4-FFF2-40B4-BE49-F238E27FC236}">
                <a16:creationId xmlns:a16="http://schemas.microsoft.com/office/drawing/2014/main" id="{DCC444FD-7C32-9550-5091-35FFD4EA2747}"/>
              </a:ext>
            </a:extLst>
          </p:cNvPr>
          <p:cNvSpPr/>
          <p:nvPr/>
        </p:nvSpPr>
        <p:spPr>
          <a:xfrm>
            <a:off x="3203848" y="4797152"/>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B61B866D-DDC2-F7BD-D1C1-CE15E90C118A}"/>
              </a:ext>
            </a:extLst>
          </p:cNvPr>
          <p:cNvSpPr/>
          <p:nvPr/>
        </p:nvSpPr>
        <p:spPr>
          <a:xfrm>
            <a:off x="3275856" y="5733256"/>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右 30">
            <a:extLst>
              <a:ext uri="{FF2B5EF4-FFF2-40B4-BE49-F238E27FC236}">
                <a16:creationId xmlns:a16="http://schemas.microsoft.com/office/drawing/2014/main" id="{351AAB8E-4B33-41A0-B65D-D1C3B7D0BD74}"/>
              </a:ext>
            </a:extLst>
          </p:cNvPr>
          <p:cNvSpPr/>
          <p:nvPr/>
        </p:nvSpPr>
        <p:spPr>
          <a:xfrm>
            <a:off x="3779912" y="5392640"/>
            <a:ext cx="432048"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EC7A9200-7B1F-68B2-ADD3-16111A32C1B4}"/>
                  </a:ext>
                </a:extLst>
              </p:cNvPr>
              <p:cNvSpPr txBox="1"/>
              <p:nvPr/>
            </p:nvSpPr>
            <p:spPr>
              <a:xfrm>
                <a:off x="4788024" y="4797152"/>
                <a:ext cx="50405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𝐹</m:t>
                          </m:r>
                        </m:e>
                        <m:sub>
                          <m:r>
                            <a:rPr kumimoji="1" lang="en-US" altLang="ja-JP" sz="2800" b="0" i="1" smtClean="0">
                              <a:latin typeface="Cambria Math" panose="02040503050406030204" pitchFamily="18" charset="0"/>
                            </a:rPr>
                            <m:t>𝑖</m:t>
                          </m:r>
                        </m:sub>
                      </m:sSub>
                    </m:oMath>
                  </m:oMathPara>
                </a14:m>
                <a:endParaRPr kumimoji="1" lang="ja-JP" altLang="en-US" sz="2800"/>
              </a:p>
            </p:txBody>
          </p:sp>
        </mc:Choice>
        <mc:Fallback xmlns="">
          <p:sp>
            <p:nvSpPr>
              <p:cNvPr id="32" name="テキスト ボックス 31">
                <a:extLst>
                  <a:ext uri="{FF2B5EF4-FFF2-40B4-BE49-F238E27FC236}">
                    <a16:creationId xmlns:a16="http://schemas.microsoft.com/office/drawing/2014/main" id="{EC7A9200-7B1F-68B2-ADD3-16111A32C1B4}"/>
                  </a:ext>
                </a:extLst>
              </p:cNvPr>
              <p:cNvSpPr txBox="1">
                <a:spLocks noRot="1" noChangeAspect="1" noMove="1" noResize="1" noEditPoints="1" noAdjustHandles="1" noChangeArrowheads="1" noChangeShapeType="1" noTextEdit="1"/>
              </p:cNvSpPr>
              <p:nvPr/>
            </p:nvSpPr>
            <p:spPr>
              <a:xfrm>
                <a:off x="4788024" y="4797152"/>
                <a:ext cx="504056" cy="523220"/>
              </a:xfrm>
              <a:prstGeom prst="rect">
                <a:avLst/>
              </a:prstGeom>
              <a:blipFill>
                <a:blip r:embed="rId5"/>
                <a:stretch>
                  <a:fillRect/>
                </a:stretch>
              </a:blipFill>
            </p:spPr>
            <p:txBody>
              <a:bodyPr/>
              <a:lstStyle/>
              <a:p>
                <a:r>
                  <a:rPr lang="ja-JP" altLang="en-US">
                    <a:noFill/>
                  </a:rPr>
                  <a:t> </a:t>
                </a:r>
              </a:p>
            </p:txBody>
          </p:sp>
        </mc:Fallback>
      </mc:AlternateContent>
      <p:sp>
        <p:nvSpPr>
          <p:cNvPr id="33" name="矢印: 右 32">
            <a:extLst>
              <a:ext uri="{FF2B5EF4-FFF2-40B4-BE49-F238E27FC236}">
                <a16:creationId xmlns:a16="http://schemas.microsoft.com/office/drawing/2014/main" id="{EB1C212F-49D2-453D-C7C1-C32A7696B2A4}"/>
              </a:ext>
            </a:extLst>
          </p:cNvPr>
          <p:cNvSpPr/>
          <p:nvPr/>
        </p:nvSpPr>
        <p:spPr>
          <a:xfrm rot="10800000">
            <a:off x="4932040" y="5373216"/>
            <a:ext cx="432048"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00758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C306C01-D1B0-D6EB-8524-0774CA97FA9B}"/>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3783A52-6897-B1B3-94D9-57C13D46E35F}"/>
                  </a:ext>
                </a:extLst>
              </p:cNvPr>
              <p:cNvSpPr txBox="1"/>
              <p:nvPr/>
            </p:nvSpPr>
            <p:spPr>
              <a:xfrm>
                <a:off x="1043608" y="1772816"/>
                <a:ext cx="3146631"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r>
                            <m:rPr>
                              <m:brk m:alnAt="7"/>
                            </m:rPr>
                            <a:rPr kumimoji="1" lang="en-US" altLang="ja-JP" sz="2800" b="0" i="1" smtClean="0">
                              <a:latin typeface="Cambria Math" panose="02040503050406030204" pitchFamily="18" charset="0"/>
                            </a:rPr>
                            <m:t>=</m:t>
                          </m:r>
                        </m:e>
                      </m:nary>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&lt;</m:t>
                          </m:r>
                          <m:r>
                            <a:rPr kumimoji="1" lang="en-US" altLang="ja-JP" sz="2800" b="0" i="1" smtClean="0">
                              <a:latin typeface="Cambria Math" panose="02040503050406030204" pitchFamily="18" charset="0"/>
                            </a:rPr>
                            <m:t>𝑗</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43783A52-6897-B1B3-94D9-57C13D46E35F}"/>
                  </a:ext>
                </a:extLst>
              </p:cNvPr>
              <p:cNvSpPr txBox="1">
                <a:spLocks noRot="1" noChangeAspect="1" noMove="1" noResize="1" noEditPoints="1" noAdjustHandles="1" noChangeArrowheads="1" noChangeShapeType="1" noTextEdit="1"/>
              </p:cNvSpPr>
              <p:nvPr/>
            </p:nvSpPr>
            <p:spPr>
              <a:xfrm>
                <a:off x="1043608" y="1772816"/>
                <a:ext cx="3146631" cy="1186672"/>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65EDAC40-036F-4659-E60B-6D9821A402CF}"/>
              </a:ext>
            </a:extLst>
          </p:cNvPr>
          <p:cNvSpPr txBox="1"/>
          <p:nvPr/>
        </p:nvSpPr>
        <p:spPr>
          <a:xfrm>
            <a:off x="539552" y="1196752"/>
            <a:ext cx="7007046" cy="523220"/>
          </a:xfrm>
          <a:prstGeom prst="rect">
            <a:avLst/>
          </a:prstGeom>
          <a:noFill/>
        </p:spPr>
        <p:txBody>
          <a:bodyPr wrap="none" rtlCol="0">
            <a:spAutoFit/>
          </a:bodyPr>
          <a:lstStyle/>
          <a:p>
            <a:r>
              <a:rPr kumimoji="1" lang="ja-JP" altLang="en-US" sz="2800"/>
              <a:t>粒子間に働く力</a:t>
            </a:r>
            <a:r>
              <a:rPr lang="ja-JP" altLang="en-US" sz="2800"/>
              <a:t>を作用反作用を使って整理</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7FAA7B2-D835-0F5C-5FA0-2BA37778097D}"/>
                  </a:ext>
                </a:extLst>
              </p:cNvPr>
              <p:cNvSpPr txBox="1"/>
              <p:nvPr/>
            </p:nvSpPr>
            <p:spPr>
              <a:xfrm>
                <a:off x="6084168" y="1772816"/>
                <a:ext cx="2240422" cy="10234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𝑗</m:t>
                          </m:r>
                        </m:sub>
                      </m:sSub>
                    </m:oMath>
                  </m:oMathPara>
                </a14:m>
                <a:endParaRPr lang="en-US" altLang="ja-JP" sz="2800"/>
              </a:p>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𝑗</m:t>
                          </m:r>
                        </m:sub>
                      </m:sSub>
                    </m:oMath>
                  </m:oMathPara>
                </a14:m>
                <a:endParaRPr kumimoji="1" lang="en-US" altLang="ja-JP" sz="2800"/>
              </a:p>
            </p:txBody>
          </p:sp>
        </mc:Choice>
        <mc:Fallback xmlns="">
          <p:sp>
            <p:nvSpPr>
              <p:cNvPr id="5" name="テキスト ボックス 4">
                <a:extLst>
                  <a:ext uri="{FF2B5EF4-FFF2-40B4-BE49-F238E27FC236}">
                    <a16:creationId xmlns:a16="http://schemas.microsoft.com/office/drawing/2014/main" id="{A7FAA7B2-D835-0F5C-5FA0-2BA37778097D}"/>
                  </a:ext>
                </a:extLst>
              </p:cNvPr>
              <p:cNvSpPr txBox="1">
                <a:spLocks noRot="1" noChangeAspect="1" noMove="1" noResize="1" noEditPoints="1" noAdjustHandles="1" noChangeArrowheads="1" noChangeShapeType="1" noTextEdit="1"/>
              </p:cNvSpPr>
              <p:nvPr/>
            </p:nvSpPr>
            <p:spPr>
              <a:xfrm>
                <a:off x="6084168" y="1772816"/>
                <a:ext cx="2240422" cy="1023485"/>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62E6994A-6F69-FC1D-B5A2-63DE542C7B77}"/>
              </a:ext>
            </a:extLst>
          </p:cNvPr>
          <p:cNvSpPr txBox="1"/>
          <p:nvPr/>
        </p:nvSpPr>
        <p:spPr>
          <a:xfrm>
            <a:off x="611560" y="3212976"/>
            <a:ext cx="6170279" cy="523220"/>
          </a:xfrm>
          <a:prstGeom prst="rect">
            <a:avLst/>
          </a:prstGeom>
          <a:noFill/>
        </p:spPr>
        <p:txBody>
          <a:bodyPr wrap="none" rtlCol="0">
            <a:spAutoFit/>
          </a:bodyPr>
          <a:lstStyle/>
          <a:p>
            <a:r>
              <a:rPr kumimoji="1" lang="ja-JP" altLang="en-US" sz="2800"/>
              <a:t>外力</a:t>
            </a:r>
            <a:r>
              <a:rPr lang="ja-JP" altLang="en-US" sz="2800"/>
              <a:t>をガウスの定理を使って整理</a:t>
            </a:r>
            <a:r>
              <a:rPr lang="en-US" altLang="ja-JP" sz="2800"/>
              <a:t>(※)</a:t>
            </a:r>
            <a:endParaRPr kumimoji="1" lang="ja-JP" altLang="en-US" sz="28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B97844A-CBAA-1763-B677-A5D68E3C2DF7}"/>
                  </a:ext>
                </a:extLst>
              </p:cNvPr>
              <p:cNvSpPr txBox="1"/>
              <p:nvPr/>
            </p:nvSpPr>
            <p:spPr>
              <a:xfrm>
                <a:off x="899592" y="3933056"/>
                <a:ext cx="7961218"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𝐹</m:t>
                              </m:r>
                            </m:e>
                            <m:sub>
                              <m:r>
                                <a:rPr kumimoji="1" lang="en-US" altLang="ja-JP" sz="2800" b="0" i="1" smtClean="0">
                                  <a:latin typeface="Cambria Math" panose="02040503050406030204" pitchFamily="18" charset="0"/>
                                </a:rPr>
                                <m:t>𝑖</m:t>
                              </m:r>
                            </m:sub>
                          </m:sSub>
                          <m:r>
                            <m:rPr>
                              <m:brk m:alnAt="7"/>
                            </m:rPr>
                            <a:rPr kumimoji="1" lang="en-US" altLang="ja-JP" sz="2800" b="0" i="1" smtClean="0">
                              <a:latin typeface="Cambria Math" panose="02040503050406030204" pitchFamily="18" charset="0"/>
                            </a:rPr>
                            <m:t>=</m:t>
                          </m:r>
                        </m:e>
                      </m:nary>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nary>
                        <m:naryPr>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sub>
                        <m:sup/>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𝑟</m:t>
                              </m:r>
                            </m:e>
                          </m:acc>
                          <m:r>
                            <a:rPr kumimoji="1" lang="en-US" altLang="ja-JP" sz="2800" b="0" i="1" smtClean="0">
                              <a:latin typeface="Cambria Math" panose="02040503050406030204" pitchFamily="18" charset="0"/>
                            </a:rPr>
                            <m:t>⋅</m:t>
                          </m:r>
                        </m:e>
                      </m:nary>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𝑛</m:t>
                          </m:r>
                        </m:e>
                      </m:acc>
                      <m:r>
                        <a:rPr kumimoji="1" lang="en-US" altLang="ja-JP" sz="2800" b="0" i="1" smtClean="0">
                          <a:latin typeface="Cambria Math" panose="02040503050406030204" pitchFamily="18" charset="0"/>
                        </a:rPr>
                        <m:t>𝑑𝐴</m:t>
                      </m:r>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𝑃</m:t>
                      </m:r>
                      <m:nary>
                        <m:naryPr>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𝑉</m:t>
                          </m:r>
                        </m:sub>
                        <m:sup/>
                        <m:e>
                          <m:r>
                            <m:rPr>
                              <m:sty m:val="p"/>
                            </m:rPr>
                            <a:rPr lang="en-US" altLang="ja-JP" sz="2800" b="0" i="0" smtClean="0">
                              <a:latin typeface="Cambria Math" panose="02040503050406030204" pitchFamily="18" charset="0"/>
                            </a:rPr>
                            <m:t>∇</m:t>
                          </m:r>
                          <m:r>
                            <a:rPr lang="en-US" altLang="ja-JP" sz="2800" b="0" i="1" smtClean="0">
                              <a:latin typeface="Cambria Math" panose="02040503050406030204" pitchFamily="18" charset="0"/>
                            </a:rPr>
                            <m:t>⋅</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𝑛</m:t>
                              </m:r>
                            </m:e>
                          </m:acc>
                          <m:r>
                            <a:rPr lang="en-US" altLang="ja-JP" sz="2800" b="0" i="1" smtClean="0">
                              <a:latin typeface="Cambria Math" panose="02040503050406030204" pitchFamily="18" charset="0"/>
                            </a:rPr>
                            <m:t>𝑑𝑉</m:t>
                          </m:r>
                        </m:e>
                      </m:nary>
                      <m:r>
                        <a:rPr lang="en-US" altLang="ja-JP" sz="2800" b="0" i="1" smtClean="0">
                          <a:latin typeface="Cambria Math" panose="02040503050406030204" pitchFamily="18" charset="0"/>
                        </a:rPr>
                        <m:t>=−3</m:t>
                      </m:r>
                      <m:r>
                        <a:rPr lang="en-US" altLang="ja-JP" sz="2800" b="0" i="1" smtClean="0">
                          <a:latin typeface="Cambria Math" panose="02040503050406030204" pitchFamily="18" charset="0"/>
                        </a:rPr>
                        <m:t>𝑃𝑉</m:t>
                      </m:r>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8B97844A-CBAA-1763-B677-A5D68E3C2DF7}"/>
                  </a:ext>
                </a:extLst>
              </p:cNvPr>
              <p:cNvSpPr txBox="1">
                <a:spLocks noRot="1" noChangeAspect="1" noMove="1" noResize="1" noEditPoints="1" noAdjustHandles="1" noChangeArrowheads="1" noChangeShapeType="1" noTextEdit="1"/>
              </p:cNvSpPr>
              <p:nvPr/>
            </p:nvSpPr>
            <p:spPr>
              <a:xfrm>
                <a:off x="899592" y="3933056"/>
                <a:ext cx="7961218" cy="1137876"/>
              </a:xfrm>
              <a:prstGeom prst="rect">
                <a:avLst/>
              </a:prstGeom>
              <a:blipFill>
                <a:blip r:embed="rId4"/>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71EC6AAC-03F5-703A-0CB9-09B48088C8EB}"/>
              </a:ext>
            </a:extLst>
          </p:cNvPr>
          <p:cNvSpPr txBox="1"/>
          <p:nvPr/>
        </p:nvSpPr>
        <p:spPr>
          <a:xfrm>
            <a:off x="611560" y="5445224"/>
            <a:ext cx="1980029" cy="523220"/>
          </a:xfrm>
          <a:prstGeom prst="rect">
            <a:avLst/>
          </a:prstGeom>
          <a:noFill/>
        </p:spPr>
        <p:txBody>
          <a:bodyPr wrap="none" rtlCol="0">
            <a:spAutoFit/>
          </a:bodyPr>
          <a:lstStyle/>
          <a:p>
            <a:r>
              <a:rPr kumimoji="1" lang="ja-JP" altLang="en-US" sz="2800"/>
              <a:t>まとめると</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F1D634B-1322-F5DC-CAF2-10EEE848F2E3}"/>
                  </a:ext>
                </a:extLst>
              </p:cNvPr>
              <p:cNvSpPr txBox="1"/>
              <p:nvPr/>
            </p:nvSpPr>
            <p:spPr>
              <a:xfrm>
                <a:off x="2699792" y="5157192"/>
                <a:ext cx="4319131"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m:rPr>
                                  <m:brk m:alnAt="7"/>
                                </m:rPr>
                                <a:rPr kumimoji="1" lang="en-US" altLang="ja-JP" sz="2800" b="0" i="1" smtClean="0">
                                  <a:latin typeface="Cambria Math" panose="02040503050406030204" pitchFamily="18" charset="0"/>
                                </a:rPr>
                                <m:t>𝑖</m:t>
                              </m:r>
                            </m:sub>
                          </m:sSub>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𝑖</m:t>
                          </m:r>
                          <m:r>
                            <a:rPr lang="en-US" altLang="ja-JP" sz="2800" i="1">
                              <a:latin typeface="Cambria Math" panose="02040503050406030204" pitchFamily="18" charset="0"/>
                            </a:rPr>
                            <m:t>&lt;</m:t>
                          </m:r>
                          <m:r>
                            <a:rPr lang="en-US" altLang="ja-JP" sz="2800" i="1">
                              <a:latin typeface="Cambria Math" panose="02040503050406030204" pitchFamily="18" charset="0"/>
                            </a:rPr>
                            <m:t>𝑗</m:t>
                          </m:r>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𝑓</m:t>
                              </m:r>
                            </m:e>
                            <m:sub>
                              <m:r>
                                <a:rPr lang="en-US" altLang="ja-JP" sz="2800" i="1">
                                  <a:latin typeface="Cambria Math" panose="02040503050406030204" pitchFamily="18" charset="0"/>
                                </a:rPr>
                                <m:t>𝑖𝑗</m:t>
                              </m:r>
                            </m:sub>
                          </m:sSub>
                        </m:e>
                      </m:nary>
                      <m:r>
                        <a:rPr lang="en-US" altLang="ja-JP" sz="2800" b="0" i="1" smtClean="0">
                          <a:latin typeface="Cambria Math" panose="02040503050406030204" pitchFamily="18" charset="0"/>
                        </a:rPr>
                        <m:t>−3</m:t>
                      </m:r>
                      <m:r>
                        <a:rPr lang="en-US" altLang="ja-JP" sz="2800" b="0" i="1" smtClean="0">
                          <a:latin typeface="Cambria Math" panose="02040503050406030204" pitchFamily="18" charset="0"/>
                        </a:rPr>
                        <m:t>𝑃𝑉</m:t>
                      </m:r>
                    </m:oMath>
                  </m:oMathPara>
                </a14:m>
                <a:endParaRPr kumimoji="1" lang="ja-JP" altLang="en-US" sz="2800"/>
              </a:p>
            </p:txBody>
          </p:sp>
        </mc:Choice>
        <mc:Fallback xmlns="">
          <p:sp>
            <p:nvSpPr>
              <p:cNvPr id="9" name="テキスト ボックス 8">
                <a:extLst>
                  <a:ext uri="{FF2B5EF4-FFF2-40B4-BE49-F238E27FC236}">
                    <a16:creationId xmlns:a16="http://schemas.microsoft.com/office/drawing/2014/main" id="{9F1D634B-1322-F5DC-CAF2-10EEE848F2E3}"/>
                  </a:ext>
                </a:extLst>
              </p:cNvPr>
              <p:cNvSpPr txBox="1">
                <a:spLocks noRot="1" noChangeAspect="1" noMove="1" noResize="1" noEditPoints="1" noAdjustHandles="1" noChangeArrowheads="1" noChangeShapeType="1" noTextEdit="1"/>
              </p:cNvSpPr>
              <p:nvPr/>
            </p:nvSpPr>
            <p:spPr>
              <a:xfrm>
                <a:off x="2699792" y="5157192"/>
                <a:ext cx="4319131" cy="1186672"/>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B0F92E6A-724E-9DDE-CC73-A23AAF6F5DEC}"/>
              </a:ext>
            </a:extLst>
          </p:cNvPr>
          <p:cNvSpPr txBox="1"/>
          <p:nvPr/>
        </p:nvSpPr>
        <p:spPr>
          <a:xfrm>
            <a:off x="3681814" y="6381328"/>
            <a:ext cx="4634602" cy="369332"/>
          </a:xfrm>
          <a:prstGeom prst="rect">
            <a:avLst/>
          </a:prstGeom>
          <a:noFill/>
        </p:spPr>
        <p:txBody>
          <a:bodyPr wrap="none" rtlCol="0">
            <a:spAutoFit/>
          </a:bodyPr>
          <a:lstStyle/>
          <a:p>
            <a:r>
              <a:rPr lang="en-US" altLang="ja-JP"/>
              <a:t>※ </a:t>
            </a:r>
            <a:r>
              <a:rPr lang="ja-JP" altLang="en-US"/>
              <a:t>計算の詳細は今は気にしなくて良いです</a:t>
            </a:r>
            <a:endParaRPr kumimoji="1" lang="ja-JP" altLang="en-US"/>
          </a:p>
        </p:txBody>
      </p:sp>
    </p:spTree>
    <p:extLst>
      <p:ext uri="{BB962C8B-B14F-4D97-AF65-F5344CB8AC3E}">
        <p14:creationId xmlns:p14="http://schemas.microsoft.com/office/powerpoint/2010/main" val="3736515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657A3A-B8B7-0B73-7D90-DC1DF44E26CA}"/>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DC5D088-F578-BED8-861F-1AB040BD88B0}"/>
                  </a:ext>
                </a:extLst>
              </p:cNvPr>
              <p:cNvSpPr txBox="1"/>
              <p:nvPr/>
            </p:nvSpPr>
            <p:spPr>
              <a:xfrm>
                <a:off x="251520" y="98072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8DC5D088-F578-BED8-861F-1AB040BD88B0}"/>
                  </a:ext>
                </a:extLst>
              </p:cNvPr>
              <p:cNvSpPr txBox="1">
                <a:spLocks noRot="1" noChangeAspect="1" noMove="1" noResize="1" noEditPoints="1" noAdjustHandles="1" noChangeArrowheads="1" noChangeShapeType="1" noTextEdit="1"/>
              </p:cNvSpPr>
              <p:nvPr/>
            </p:nvSpPr>
            <p:spPr>
              <a:xfrm>
                <a:off x="251520" y="980728"/>
                <a:ext cx="3407023" cy="113787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5ED6994-9089-7353-A7DC-138E0D1A8420}"/>
                  </a:ext>
                </a:extLst>
              </p:cNvPr>
              <p:cNvSpPr txBox="1"/>
              <p:nvPr/>
            </p:nvSpPr>
            <p:spPr>
              <a:xfrm>
                <a:off x="3419872" y="980728"/>
                <a:ext cx="4386009"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𝑁𝑘𝑇</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&lt;</m:t>
                          </m:r>
                          <m:r>
                            <a:rPr kumimoji="1" lang="en-US" altLang="ja-JP" sz="2800" b="0" i="1" smtClean="0">
                              <a:latin typeface="Cambria Math" panose="02040503050406030204" pitchFamily="18" charset="0"/>
                            </a:rPr>
                            <m:t>𝑗</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e>
                      </m:nary>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𝑃𝑉</m:t>
                      </m:r>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C5ED6994-9089-7353-A7DC-138E0D1A8420}"/>
                  </a:ext>
                </a:extLst>
              </p:cNvPr>
              <p:cNvSpPr txBox="1">
                <a:spLocks noRot="1" noChangeAspect="1" noMove="1" noResize="1" noEditPoints="1" noAdjustHandles="1" noChangeArrowheads="1" noChangeShapeType="1" noTextEdit="1"/>
              </p:cNvSpPr>
              <p:nvPr/>
            </p:nvSpPr>
            <p:spPr>
              <a:xfrm>
                <a:off x="3419872" y="980728"/>
                <a:ext cx="4386009" cy="1186672"/>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44B3953-FA3F-B432-49B6-4570DDBF264A}"/>
              </a:ext>
            </a:extLst>
          </p:cNvPr>
          <p:cNvSpPr txBox="1"/>
          <p:nvPr/>
        </p:nvSpPr>
        <p:spPr>
          <a:xfrm>
            <a:off x="1331640" y="2564904"/>
            <a:ext cx="6340197" cy="461665"/>
          </a:xfrm>
          <a:prstGeom prst="rect">
            <a:avLst/>
          </a:prstGeom>
          <a:noFill/>
        </p:spPr>
        <p:txBody>
          <a:bodyPr wrap="none" rtlCol="0">
            <a:spAutoFit/>
          </a:bodyPr>
          <a:lstStyle/>
          <a:p>
            <a:r>
              <a:rPr lang="ja-JP" altLang="en-US" sz="2400"/>
              <a:t>ビリアルの時間平均がゼロであることを仮定</a:t>
            </a:r>
            <a:endParaRPr kumimoji="1" lang="ja-JP" altLang="en-US" sz="24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7CB7326-9664-7414-89BC-2423BAD494FE}"/>
                  </a:ext>
                </a:extLst>
              </p:cNvPr>
              <p:cNvSpPr txBox="1"/>
              <p:nvPr/>
            </p:nvSpPr>
            <p:spPr>
              <a:xfrm>
                <a:off x="1691680" y="4077072"/>
                <a:ext cx="5243551" cy="14993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𝑃𝑉</m:t>
                      </m:r>
                      <m:r>
                        <a:rPr kumimoji="1" lang="en-US" altLang="ja-JP" sz="3600" b="0" i="1" smtClean="0">
                          <a:latin typeface="Cambria Math" panose="02040503050406030204" pitchFamily="18" charset="0"/>
                        </a:rPr>
                        <m:t>=3</m:t>
                      </m:r>
                      <m:r>
                        <a:rPr kumimoji="1" lang="en-US" altLang="ja-JP" sz="3600" b="0" i="1" smtClean="0">
                          <a:latin typeface="Cambria Math" panose="02040503050406030204" pitchFamily="18" charset="0"/>
                        </a:rPr>
                        <m:t>𝑁𝑘𝑇</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3</m:t>
                          </m:r>
                        </m:den>
                      </m:f>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𝑗</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𝑖𝑗</m:t>
                              </m:r>
                            </m:sub>
                          </m:sSub>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a:rPr kumimoji="1" lang="en-US" altLang="ja-JP" sz="3600" b="0" i="1" smtClean="0">
                                  <a:latin typeface="Cambria Math" panose="02040503050406030204" pitchFamily="18" charset="0"/>
                                </a:rPr>
                                <m:t>𝑖𝑗</m:t>
                              </m:r>
                            </m:sub>
                          </m:sSub>
                        </m:e>
                      </m:nary>
                    </m:oMath>
                  </m:oMathPara>
                </a14:m>
                <a:endParaRPr kumimoji="1" lang="ja-JP" altLang="en-US" sz="3600" dirty="0"/>
              </a:p>
            </p:txBody>
          </p:sp>
        </mc:Choice>
        <mc:Fallback xmlns="">
          <p:sp>
            <p:nvSpPr>
              <p:cNvPr id="7" name="テキスト ボックス 6">
                <a:extLst>
                  <a:ext uri="{FF2B5EF4-FFF2-40B4-BE49-F238E27FC236}">
                    <a16:creationId xmlns:a16="http://schemas.microsoft.com/office/drawing/2014/main" id="{47CB7326-9664-7414-89BC-2423BAD494FE}"/>
                  </a:ext>
                </a:extLst>
              </p:cNvPr>
              <p:cNvSpPr txBox="1">
                <a:spLocks noRot="1" noChangeAspect="1" noMove="1" noResize="1" noEditPoints="1" noAdjustHandles="1" noChangeArrowheads="1" noChangeShapeType="1" noTextEdit="1"/>
              </p:cNvSpPr>
              <p:nvPr/>
            </p:nvSpPr>
            <p:spPr>
              <a:xfrm>
                <a:off x="1691680" y="4077072"/>
                <a:ext cx="5243551" cy="1499321"/>
              </a:xfrm>
              <a:prstGeom prst="rect">
                <a:avLst/>
              </a:prstGeom>
              <a:blipFill>
                <a:blip r:embed="rId4"/>
                <a:stretch>
                  <a:fillRect/>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0F1DAA70-9703-227B-745C-5B7EE8CBE3F5}"/>
              </a:ext>
            </a:extLst>
          </p:cNvPr>
          <p:cNvCxnSpPr/>
          <p:nvPr/>
        </p:nvCxnSpPr>
        <p:spPr>
          <a:xfrm>
            <a:off x="251520" y="1772816"/>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15DAF113-31B8-E44F-D898-CB7F60C0CE27}"/>
              </a:ext>
            </a:extLst>
          </p:cNvPr>
          <p:cNvSpPr/>
          <p:nvPr/>
        </p:nvSpPr>
        <p:spPr>
          <a:xfrm>
            <a:off x="467544" y="170080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コネクタ: カギ線 12">
            <a:extLst>
              <a:ext uri="{FF2B5EF4-FFF2-40B4-BE49-F238E27FC236}">
                <a16:creationId xmlns:a16="http://schemas.microsoft.com/office/drawing/2014/main" id="{7677AADF-4689-BB3E-1DB1-FA044481E178}"/>
              </a:ext>
            </a:extLst>
          </p:cNvPr>
          <p:cNvCxnSpPr>
            <a:stCxn id="5" idx="1"/>
          </p:cNvCxnSpPr>
          <p:nvPr/>
        </p:nvCxnSpPr>
        <p:spPr>
          <a:xfrm rot="10800000">
            <a:off x="539552" y="1916833"/>
            <a:ext cx="792088" cy="87890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90330DA-9818-AE68-50AD-91F61ACE727B}"/>
              </a:ext>
            </a:extLst>
          </p:cNvPr>
          <p:cNvSpPr txBox="1"/>
          <p:nvPr/>
        </p:nvSpPr>
        <p:spPr>
          <a:xfrm>
            <a:off x="539552" y="3429000"/>
            <a:ext cx="5570756" cy="523220"/>
          </a:xfrm>
          <a:prstGeom prst="rect">
            <a:avLst/>
          </a:prstGeom>
          <a:noFill/>
        </p:spPr>
        <p:txBody>
          <a:bodyPr wrap="none" rtlCol="0">
            <a:spAutoFit/>
          </a:bodyPr>
          <a:lstStyle/>
          <a:p>
            <a:r>
              <a:rPr lang="ja-JP" altLang="en-US" sz="2800"/>
              <a:t>分子動力学法における圧力の定義</a:t>
            </a:r>
            <a:endParaRPr kumimoji="1" lang="ja-JP" altLang="en-US" sz="2800"/>
          </a:p>
        </p:txBody>
      </p:sp>
      <p:sp>
        <p:nvSpPr>
          <p:cNvPr id="15" name="四角形: 角を丸くする 14">
            <a:extLst>
              <a:ext uri="{FF2B5EF4-FFF2-40B4-BE49-F238E27FC236}">
                <a16:creationId xmlns:a16="http://schemas.microsoft.com/office/drawing/2014/main" id="{6E29483D-BDC0-49DC-59F1-FA2D35DA63BB}"/>
              </a:ext>
            </a:extLst>
          </p:cNvPr>
          <p:cNvSpPr/>
          <p:nvPr/>
        </p:nvSpPr>
        <p:spPr>
          <a:xfrm>
            <a:off x="2915816" y="4437112"/>
            <a:ext cx="1296144" cy="57606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3C806884-D06F-A415-C2B6-1D64E5290154}"/>
              </a:ext>
            </a:extLst>
          </p:cNvPr>
          <p:cNvSpPr/>
          <p:nvPr/>
        </p:nvSpPr>
        <p:spPr>
          <a:xfrm>
            <a:off x="4644008" y="4077072"/>
            <a:ext cx="2232248" cy="1584176"/>
          </a:xfrm>
          <a:prstGeom prst="roundRect">
            <a:avLst/>
          </a:prstGeom>
          <a:noFill/>
          <a:ln w="38100">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31EE6B41-AC86-1301-57C5-5295FACEECF7}"/>
              </a:ext>
            </a:extLst>
          </p:cNvPr>
          <p:cNvSpPr txBox="1"/>
          <p:nvPr/>
        </p:nvSpPr>
        <p:spPr>
          <a:xfrm>
            <a:off x="611560" y="6021288"/>
            <a:ext cx="2698175" cy="523220"/>
          </a:xfrm>
          <a:prstGeom prst="rect">
            <a:avLst/>
          </a:prstGeom>
          <a:noFill/>
        </p:spPr>
        <p:txBody>
          <a:bodyPr wrap="none" rtlCol="0">
            <a:spAutoFit/>
          </a:bodyPr>
          <a:lstStyle/>
          <a:p>
            <a:r>
              <a:rPr kumimoji="1" lang="ja-JP" altLang="en-US" sz="2800"/>
              <a:t>理想気体の寄与</a:t>
            </a:r>
            <a:endParaRPr kumimoji="1" lang="en-US" altLang="ja-JP" sz="2800"/>
          </a:p>
        </p:txBody>
      </p:sp>
      <p:sp>
        <p:nvSpPr>
          <p:cNvPr id="18" name="テキスト ボックス 17">
            <a:extLst>
              <a:ext uri="{FF2B5EF4-FFF2-40B4-BE49-F238E27FC236}">
                <a16:creationId xmlns:a16="http://schemas.microsoft.com/office/drawing/2014/main" id="{79D3B353-F023-68CA-08F6-4487DDF96322}"/>
              </a:ext>
            </a:extLst>
          </p:cNvPr>
          <p:cNvSpPr txBox="1"/>
          <p:nvPr/>
        </p:nvSpPr>
        <p:spPr>
          <a:xfrm>
            <a:off x="4499992" y="6021288"/>
            <a:ext cx="3416320" cy="523220"/>
          </a:xfrm>
          <a:prstGeom prst="rect">
            <a:avLst/>
          </a:prstGeom>
          <a:noFill/>
        </p:spPr>
        <p:txBody>
          <a:bodyPr wrap="none" rtlCol="0">
            <a:spAutoFit/>
          </a:bodyPr>
          <a:lstStyle/>
          <a:p>
            <a:r>
              <a:rPr lang="ja-JP" altLang="en-US" sz="2800"/>
              <a:t>相互作用から</a:t>
            </a:r>
            <a:r>
              <a:rPr kumimoji="1" lang="ja-JP" altLang="en-US" sz="2800"/>
              <a:t>の寄与</a:t>
            </a:r>
            <a:endParaRPr kumimoji="1" lang="en-US" altLang="ja-JP" sz="2800"/>
          </a:p>
        </p:txBody>
      </p:sp>
      <p:cxnSp>
        <p:nvCxnSpPr>
          <p:cNvPr id="20" name="コネクタ: カギ線 19">
            <a:extLst>
              <a:ext uri="{FF2B5EF4-FFF2-40B4-BE49-F238E27FC236}">
                <a16:creationId xmlns:a16="http://schemas.microsoft.com/office/drawing/2014/main" id="{301EFD09-25A4-4782-F84B-A884272C63F8}"/>
              </a:ext>
            </a:extLst>
          </p:cNvPr>
          <p:cNvCxnSpPr>
            <a:stCxn id="17" idx="0"/>
            <a:endCxn id="15" idx="2"/>
          </p:cNvCxnSpPr>
          <p:nvPr/>
        </p:nvCxnSpPr>
        <p:spPr>
          <a:xfrm rot="5400000" flipH="1" flipV="1">
            <a:off x="2258212" y="4715612"/>
            <a:ext cx="1008112" cy="160324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C645882C-7871-5560-1EEF-0644E3BE2130}"/>
              </a:ext>
            </a:extLst>
          </p:cNvPr>
          <p:cNvCxnSpPr>
            <a:stCxn id="18" idx="0"/>
            <a:endCxn id="16" idx="2"/>
          </p:cNvCxnSpPr>
          <p:nvPr/>
        </p:nvCxnSpPr>
        <p:spPr>
          <a:xfrm rot="16200000" flipV="1">
            <a:off x="5804122" y="5617258"/>
            <a:ext cx="360040" cy="44802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048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AEAC8B3-70AA-8EE4-3E7F-780C0DBD5AEE}"/>
              </a:ext>
            </a:extLst>
          </p:cNvPr>
          <p:cNvSpPr>
            <a:spLocks noGrp="1"/>
          </p:cNvSpPr>
          <p:nvPr>
            <p:ph type="body" sz="quarter" idx="10"/>
          </p:nvPr>
        </p:nvSpPr>
        <p:spPr/>
        <p:txBody>
          <a:bodyPr/>
          <a:lstStyle/>
          <a:p>
            <a:r>
              <a:rPr lang="ja-JP" altLang="en-US"/>
              <a:t>ビリアル定理の疑問点</a:t>
            </a:r>
            <a:endParaRPr kumimoji="1" lang="ja-JP" altLang="en-US"/>
          </a:p>
        </p:txBody>
      </p:sp>
      <p:sp>
        <p:nvSpPr>
          <p:cNvPr id="4" name="テキスト ボックス 3">
            <a:extLst>
              <a:ext uri="{FF2B5EF4-FFF2-40B4-BE49-F238E27FC236}">
                <a16:creationId xmlns:a16="http://schemas.microsoft.com/office/drawing/2014/main" id="{84AF1A52-76A7-52DA-3350-F710F3C1E9DE}"/>
              </a:ext>
            </a:extLst>
          </p:cNvPr>
          <p:cNvSpPr txBox="1"/>
          <p:nvPr/>
        </p:nvSpPr>
        <p:spPr>
          <a:xfrm>
            <a:off x="323528" y="1196752"/>
            <a:ext cx="8280920" cy="3046988"/>
          </a:xfrm>
          <a:prstGeom prst="rect">
            <a:avLst/>
          </a:prstGeom>
          <a:noFill/>
        </p:spPr>
        <p:txBody>
          <a:bodyPr wrap="square" rtlCol="0">
            <a:spAutoFit/>
          </a:bodyPr>
          <a:lstStyle/>
          <a:p>
            <a:pPr marL="342900" indent="-342900">
              <a:buFont typeface="Arial" panose="020B0604020202020204" pitchFamily="34" charset="0"/>
              <a:buChar char="•"/>
            </a:pPr>
            <a:r>
              <a:rPr lang="ja-JP" altLang="en-US" sz="3200"/>
              <a:t>粒子に働く力を粒子間力と外力にわけたが、周期的境界条件など、壁がない系では圧力は定義できないのか？</a:t>
            </a:r>
            <a:endParaRPr lang="en-US" altLang="ja-JP" sz="3200"/>
          </a:p>
          <a:p>
            <a:pPr marL="342900" indent="-342900">
              <a:buFont typeface="Arial" panose="020B0604020202020204" pitchFamily="34" charset="0"/>
              <a:buChar char="•"/>
            </a:pPr>
            <a:r>
              <a:rPr kumimoji="1" lang="ja-JP" altLang="en-US" sz="3200"/>
              <a:t>ビリアルの時間微分の平均がゼロであるという仮定はどういう意味を持つのか？</a:t>
            </a:r>
            <a:endParaRPr kumimoji="1" lang="en-US" altLang="ja-JP" sz="3200"/>
          </a:p>
          <a:p>
            <a:pPr marL="342900" indent="-342900">
              <a:buFont typeface="Arial" panose="020B0604020202020204" pitchFamily="34" charset="0"/>
              <a:buChar char="•"/>
            </a:pPr>
            <a:r>
              <a:rPr lang="ja-JP" altLang="en-US" sz="3200">
                <a:solidFill>
                  <a:srgbClr val="FF0000"/>
                </a:solidFill>
              </a:rPr>
              <a:t>そもそもビリアルってなに？</a:t>
            </a:r>
            <a:endParaRPr kumimoji="1" lang="ja-JP" altLang="en-US" sz="3200">
              <a:solidFill>
                <a:srgbClr val="FF0000"/>
              </a:solidFill>
            </a:endParaRPr>
          </a:p>
        </p:txBody>
      </p:sp>
      <p:sp>
        <p:nvSpPr>
          <p:cNvPr id="5" name="矢印: 右 4">
            <a:extLst>
              <a:ext uri="{FF2B5EF4-FFF2-40B4-BE49-F238E27FC236}">
                <a16:creationId xmlns:a16="http://schemas.microsoft.com/office/drawing/2014/main" id="{C53FC81A-8102-D6B0-BE2C-6365B33AAB9F}"/>
              </a:ext>
            </a:extLst>
          </p:cNvPr>
          <p:cNvSpPr/>
          <p:nvPr/>
        </p:nvSpPr>
        <p:spPr>
          <a:xfrm>
            <a:off x="395536" y="5013176"/>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4D664C5-8270-E423-E475-2EE7AC798FE5}"/>
              </a:ext>
            </a:extLst>
          </p:cNvPr>
          <p:cNvSpPr txBox="1"/>
          <p:nvPr/>
        </p:nvSpPr>
        <p:spPr>
          <a:xfrm>
            <a:off x="1259632" y="5013176"/>
            <a:ext cx="7725192" cy="523220"/>
          </a:xfrm>
          <a:prstGeom prst="rect">
            <a:avLst/>
          </a:prstGeom>
          <a:noFill/>
        </p:spPr>
        <p:txBody>
          <a:bodyPr wrap="none" rtlCol="0">
            <a:spAutoFit/>
          </a:bodyPr>
          <a:lstStyle/>
          <a:p>
            <a:r>
              <a:rPr lang="ja-JP" altLang="en-US" sz="2800"/>
              <a:t>熱力学関係式とハミルトニアンから圧力を導出</a:t>
            </a:r>
            <a:endParaRPr kumimoji="1" lang="ja-JP" altLang="en-US" sz="2800"/>
          </a:p>
        </p:txBody>
      </p:sp>
    </p:spTree>
    <p:extLst>
      <p:ext uri="{BB962C8B-B14F-4D97-AF65-F5344CB8AC3E}">
        <p14:creationId xmlns:p14="http://schemas.microsoft.com/office/powerpoint/2010/main" val="1144592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F8E16EA-265D-07AF-CFAA-01A99A7E9417}"/>
              </a:ext>
            </a:extLst>
          </p:cNvPr>
          <p:cNvSpPr>
            <a:spLocks noGrp="1"/>
          </p:cNvSpPr>
          <p:nvPr>
            <p:ph type="body" sz="quarter" idx="10"/>
          </p:nvPr>
        </p:nvSpPr>
        <p:spPr/>
        <p:txBody>
          <a:bodyPr/>
          <a:lstStyle/>
          <a:p>
            <a:r>
              <a:rPr kumimoji="1" lang="ja-JP" altLang="en-US" dirty="0"/>
              <a:t>分配関数からの圧力定義</a:t>
            </a:r>
          </a:p>
        </p:txBody>
      </p:sp>
      <p:pic>
        <p:nvPicPr>
          <p:cNvPr id="3" name="Picture 2" descr="手で止めている工事現場の人のイラスト「立入禁止・ストップ！」">
            <a:extLst>
              <a:ext uri="{FF2B5EF4-FFF2-40B4-BE49-F238E27FC236}">
                <a16:creationId xmlns:a16="http://schemas.microsoft.com/office/drawing/2014/main" id="{1BE20886-DA06-4C04-DC5B-5B5A54BD4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836712"/>
            <a:ext cx="2705420" cy="3816424"/>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40976946-3C43-342B-8A29-527DEBF06F70}"/>
              </a:ext>
            </a:extLst>
          </p:cNvPr>
          <p:cNvSpPr txBox="1"/>
          <p:nvPr/>
        </p:nvSpPr>
        <p:spPr>
          <a:xfrm>
            <a:off x="467544" y="4725144"/>
            <a:ext cx="8352928" cy="461665"/>
          </a:xfrm>
          <a:prstGeom prst="rect">
            <a:avLst/>
          </a:prstGeom>
          <a:noFill/>
        </p:spPr>
        <p:txBody>
          <a:bodyPr wrap="square" rtlCol="0">
            <a:spAutoFit/>
          </a:bodyPr>
          <a:lstStyle/>
          <a:p>
            <a:r>
              <a:rPr kumimoji="1" lang="ja-JP" altLang="en-US" sz="2400" dirty="0"/>
              <a:t>これから計算がごちゃごちゃするが</a:t>
            </a:r>
            <a:r>
              <a:rPr lang="ja-JP" altLang="en-US" sz="2400" dirty="0"/>
              <a:t>全部追う必要はない</a:t>
            </a:r>
            <a:endParaRPr kumimoji="1" lang="ja-JP" altLang="en-US" sz="2400" dirty="0"/>
          </a:p>
        </p:txBody>
      </p:sp>
      <p:sp>
        <p:nvSpPr>
          <p:cNvPr id="5" name="テキスト ボックス 4">
            <a:extLst>
              <a:ext uri="{FF2B5EF4-FFF2-40B4-BE49-F238E27FC236}">
                <a16:creationId xmlns:a16="http://schemas.microsoft.com/office/drawing/2014/main" id="{EEEF5998-6DC4-6985-BE18-317B45FE2086}"/>
              </a:ext>
            </a:extLst>
          </p:cNvPr>
          <p:cNvSpPr txBox="1"/>
          <p:nvPr/>
        </p:nvSpPr>
        <p:spPr>
          <a:xfrm>
            <a:off x="1259632" y="5517232"/>
            <a:ext cx="6696744" cy="830997"/>
          </a:xfrm>
          <a:prstGeom prst="rect">
            <a:avLst/>
          </a:prstGeom>
          <a:noFill/>
        </p:spPr>
        <p:txBody>
          <a:bodyPr wrap="square" rtlCol="0">
            <a:spAutoFit/>
          </a:bodyPr>
          <a:lstStyle/>
          <a:p>
            <a:r>
              <a:rPr kumimoji="1" lang="ja-JP" altLang="en-US" sz="2400" dirty="0"/>
              <a:t>分配関数から必要な物理量が全て求められる、という感覚だけ身に着ける</a:t>
            </a:r>
          </a:p>
        </p:txBody>
      </p:sp>
    </p:spTree>
    <p:extLst>
      <p:ext uri="{BB962C8B-B14F-4D97-AF65-F5344CB8AC3E}">
        <p14:creationId xmlns:p14="http://schemas.microsoft.com/office/powerpoint/2010/main" val="3323291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7F1D1A-721A-25ED-4E53-19FEBD7EF167}"/>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DF63D34-E2A7-054C-FCB2-5C0086C7A38D}"/>
                  </a:ext>
                </a:extLst>
              </p:cNvPr>
              <p:cNvSpPr txBox="1"/>
              <p:nvPr/>
            </p:nvSpPr>
            <p:spPr>
              <a:xfrm>
                <a:off x="2267744" y="1916832"/>
                <a:ext cx="2665217" cy="12629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𝐹</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e>
                        <m:sub>
                          <m:r>
                            <a:rPr kumimoji="1" lang="en-US" altLang="ja-JP" sz="3200" b="0" i="1" smtClean="0">
                              <a:latin typeface="Cambria Math" panose="02040503050406030204" pitchFamily="18" charset="0"/>
                            </a:rPr>
                            <m:t>𝑇</m:t>
                          </m:r>
                        </m:sub>
                      </m:sSub>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2DF63D34-E2A7-054C-FCB2-5C0086C7A38D}"/>
                  </a:ext>
                </a:extLst>
              </p:cNvPr>
              <p:cNvSpPr txBox="1">
                <a:spLocks noRot="1" noChangeAspect="1" noMove="1" noResize="1" noEditPoints="1" noAdjustHandles="1" noChangeArrowheads="1" noChangeShapeType="1" noTextEdit="1"/>
              </p:cNvSpPr>
              <p:nvPr/>
            </p:nvSpPr>
            <p:spPr>
              <a:xfrm>
                <a:off x="2267744" y="1916832"/>
                <a:ext cx="2665217" cy="126297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472F2C17-BF86-1123-5F1C-9F5C368D240A}"/>
              </a:ext>
            </a:extLst>
          </p:cNvPr>
          <p:cNvSpPr txBox="1"/>
          <p:nvPr/>
        </p:nvSpPr>
        <p:spPr>
          <a:xfrm>
            <a:off x="539552" y="1340768"/>
            <a:ext cx="4801314" cy="461665"/>
          </a:xfrm>
          <a:prstGeom prst="rect">
            <a:avLst/>
          </a:prstGeom>
          <a:noFill/>
        </p:spPr>
        <p:txBody>
          <a:bodyPr wrap="none" rtlCol="0">
            <a:spAutoFit/>
          </a:bodyPr>
          <a:lstStyle/>
          <a:p>
            <a:r>
              <a:rPr lang="ja-JP" altLang="en-US" sz="2400"/>
              <a:t>以下の熱力学関係式から出発する</a:t>
            </a:r>
            <a:endParaRPr kumimoji="1" lang="ja-JP" altLang="en-US" sz="2400"/>
          </a:p>
        </p:txBody>
      </p:sp>
      <p:sp>
        <p:nvSpPr>
          <p:cNvPr id="6" name="テキスト ボックス 5">
            <a:extLst>
              <a:ext uri="{FF2B5EF4-FFF2-40B4-BE49-F238E27FC236}">
                <a16:creationId xmlns:a16="http://schemas.microsoft.com/office/drawing/2014/main" id="{15BD7E1A-4B46-85DF-5785-A0BE3DD2FA7A}"/>
              </a:ext>
            </a:extLst>
          </p:cNvPr>
          <p:cNvSpPr txBox="1"/>
          <p:nvPr/>
        </p:nvSpPr>
        <p:spPr>
          <a:xfrm>
            <a:off x="683568" y="3284984"/>
            <a:ext cx="5724644" cy="461665"/>
          </a:xfrm>
          <a:prstGeom prst="rect">
            <a:avLst/>
          </a:prstGeom>
          <a:noFill/>
        </p:spPr>
        <p:txBody>
          <a:bodyPr wrap="none" rtlCol="0">
            <a:spAutoFit/>
          </a:bodyPr>
          <a:lstStyle/>
          <a:p>
            <a:r>
              <a:rPr kumimoji="1" lang="ja-JP" altLang="en-US" sz="2400"/>
              <a:t>ヘルムホルツ自由エネルギーと分配関数</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471439E-20A3-209F-0E9F-CA05A2CB5C2D}"/>
                  </a:ext>
                </a:extLst>
              </p:cNvPr>
              <p:cNvSpPr txBox="1"/>
              <p:nvPr/>
            </p:nvSpPr>
            <p:spPr>
              <a:xfrm>
                <a:off x="2051720" y="3861048"/>
                <a:ext cx="323614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𝐹</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𝑘𝑇</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r>
                        <a:rPr kumimoji="1" lang="en-US" altLang="ja-JP" sz="3600" b="0" i="1" smtClean="0">
                          <a:latin typeface="Cambria Math" panose="02040503050406030204" pitchFamily="18" charset="0"/>
                        </a:rPr>
                        <m:t> </m:t>
                      </m:r>
                    </m:oMath>
                  </m:oMathPara>
                </a14:m>
                <a:endParaRPr kumimoji="1" lang="ja-JP" altLang="en-US" sz="3600"/>
              </a:p>
            </p:txBody>
          </p:sp>
        </mc:Choice>
        <mc:Fallback xmlns="">
          <p:sp>
            <p:nvSpPr>
              <p:cNvPr id="7" name="テキスト ボックス 6">
                <a:extLst>
                  <a:ext uri="{FF2B5EF4-FFF2-40B4-BE49-F238E27FC236}">
                    <a16:creationId xmlns:a16="http://schemas.microsoft.com/office/drawing/2014/main" id="{B471439E-20A3-209F-0E9F-CA05A2CB5C2D}"/>
                  </a:ext>
                </a:extLst>
              </p:cNvPr>
              <p:cNvSpPr txBox="1">
                <a:spLocks noRot="1" noChangeAspect="1" noMove="1" noResize="1" noEditPoints="1" noAdjustHandles="1" noChangeArrowheads="1" noChangeShapeType="1" noTextEdit="1"/>
              </p:cNvSpPr>
              <p:nvPr/>
            </p:nvSpPr>
            <p:spPr>
              <a:xfrm>
                <a:off x="2051720" y="3861048"/>
                <a:ext cx="3236142" cy="64633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6C87A61-9EF9-57F1-5E8E-B274D86832CB}"/>
                  </a:ext>
                </a:extLst>
              </p:cNvPr>
              <p:cNvSpPr txBox="1"/>
              <p:nvPr/>
            </p:nvSpPr>
            <p:spPr>
              <a:xfrm>
                <a:off x="1979712" y="5229200"/>
                <a:ext cx="4385496"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func>
                            <m:funcPr>
                              <m:ctrlPr>
                                <a:rPr lang="en-US" altLang="ja-JP" sz="3200" i="1">
                                  <a:latin typeface="Cambria Math" panose="02040503050406030204" pitchFamily="18" charset="0"/>
                                </a:rPr>
                              </m:ctrlPr>
                            </m:funcPr>
                            <m:fName>
                              <m:r>
                                <m:rPr>
                                  <m:sty m:val="p"/>
                                </m:rPr>
                                <a:rPr lang="en-US" altLang="ja-JP" sz="3200">
                                  <a:latin typeface="Cambria Math" panose="02040503050406030204" pitchFamily="18" charset="0"/>
                                </a:rPr>
                                <m:t>log</m:t>
                              </m:r>
                            </m:fName>
                            <m:e>
                              <m:r>
                                <a:rPr lang="en-US" altLang="ja-JP" sz="3200" i="1">
                                  <a:latin typeface="Cambria Math" panose="02040503050406030204" pitchFamily="18" charset="0"/>
                                </a:rPr>
                                <m:t>𝑍</m:t>
                              </m:r>
                            </m:e>
                          </m:func>
                        </m:num>
                        <m:den>
                          <m:r>
                            <a:rPr lang="en-US" altLang="ja-JP" sz="3200" i="1">
                              <a:latin typeface="Cambria Math" panose="02040503050406030204" pitchFamily="18" charset="0"/>
                            </a:rPr>
                            <m:t>𝜕</m:t>
                          </m:r>
                          <m:r>
                            <a:rPr lang="en-US" altLang="ja-JP" sz="3200" i="1">
                              <a:latin typeface="Cambria Math" panose="02040503050406030204" pitchFamily="18" charset="0"/>
                            </a:rPr>
                            <m:t>𝑉</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𝑘𝑇</m:t>
                          </m:r>
                        </m:num>
                        <m:den>
                          <m:r>
                            <a:rPr lang="en-US" altLang="ja-JP" sz="3200" i="1">
                              <a:latin typeface="Cambria Math" panose="02040503050406030204" pitchFamily="18" charset="0"/>
                            </a:rPr>
                            <m:t>𝑍</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kumimoji="1" lang="ja-JP" altLang="en-US" sz="3200" dirty="0"/>
              </a:p>
            </p:txBody>
          </p:sp>
        </mc:Choice>
        <mc:Fallback xmlns="">
          <p:sp>
            <p:nvSpPr>
              <p:cNvPr id="12" name="テキスト ボックス 11">
                <a:extLst>
                  <a:ext uri="{FF2B5EF4-FFF2-40B4-BE49-F238E27FC236}">
                    <a16:creationId xmlns:a16="http://schemas.microsoft.com/office/drawing/2014/main" id="{E6C87A61-9EF9-57F1-5E8E-B274D86832CB}"/>
                  </a:ext>
                </a:extLst>
              </p:cNvPr>
              <p:cNvSpPr txBox="1">
                <a:spLocks noRot="1" noChangeAspect="1" noMove="1" noResize="1" noEditPoints="1" noAdjustHandles="1" noChangeArrowheads="1" noChangeShapeType="1" noTextEdit="1"/>
              </p:cNvSpPr>
              <p:nvPr/>
            </p:nvSpPr>
            <p:spPr>
              <a:xfrm>
                <a:off x="1979712" y="5229200"/>
                <a:ext cx="4385496" cy="1028743"/>
              </a:xfrm>
              <a:prstGeom prst="rect">
                <a:avLst/>
              </a:prstGeom>
              <a:blipFill>
                <a:blip r:embed="rId4"/>
                <a:stretch>
                  <a:fillRect/>
                </a:stretch>
              </a:blipFill>
            </p:spPr>
            <p:txBody>
              <a:bodyPr/>
              <a:lstStyle/>
              <a:p>
                <a:r>
                  <a:rPr lang="ja-JP" altLang="en-US">
                    <a:noFill/>
                  </a:rPr>
                  <a:t> </a:t>
                </a:r>
              </a:p>
            </p:txBody>
          </p:sp>
        </mc:Fallback>
      </mc:AlternateContent>
      <p:sp>
        <p:nvSpPr>
          <p:cNvPr id="13" name="矢印: 右 12">
            <a:extLst>
              <a:ext uri="{FF2B5EF4-FFF2-40B4-BE49-F238E27FC236}">
                <a16:creationId xmlns:a16="http://schemas.microsoft.com/office/drawing/2014/main" id="{53B3FBBE-8961-1CF6-F700-5ED66972237C}"/>
              </a:ext>
            </a:extLst>
          </p:cNvPr>
          <p:cNvSpPr/>
          <p:nvPr/>
        </p:nvSpPr>
        <p:spPr>
          <a:xfrm>
            <a:off x="1187624" y="5589240"/>
            <a:ext cx="648072"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7795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F8FE3C6-01B1-5CAD-4EB8-85796CAC3151}"/>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C3DCA1B-DBAE-DF96-20D5-A0BE40F90D99}"/>
                  </a:ext>
                </a:extLst>
              </p:cNvPr>
              <p:cNvSpPr txBox="1"/>
              <p:nvPr/>
            </p:nvSpPr>
            <p:spPr>
              <a:xfrm>
                <a:off x="683568" y="908720"/>
                <a:ext cx="936104" cy="10287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lang="ja-JP" altLang="en-US" sz="3200" dirty="0"/>
              </a:p>
            </p:txBody>
          </p:sp>
        </mc:Choice>
        <mc:Fallback xmlns="">
          <p:sp>
            <p:nvSpPr>
              <p:cNvPr id="4" name="テキスト ボックス 3">
                <a:extLst>
                  <a:ext uri="{FF2B5EF4-FFF2-40B4-BE49-F238E27FC236}">
                    <a16:creationId xmlns:a16="http://schemas.microsoft.com/office/drawing/2014/main" id="{6C3DCA1B-DBAE-DF96-20D5-A0BE40F90D99}"/>
                  </a:ext>
                </a:extLst>
              </p:cNvPr>
              <p:cNvSpPr txBox="1">
                <a:spLocks noRot="1" noChangeAspect="1" noMove="1" noResize="1" noEditPoints="1" noAdjustHandles="1" noChangeArrowheads="1" noChangeShapeType="1" noTextEdit="1"/>
              </p:cNvSpPr>
              <p:nvPr/>
            </p:nvSpPr>
            <p:spPr>
              <a:xfrm>
                <a:off x="683568" y="908720"/>
                <a:ext cx="936104" cy="1028743"/>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BCED4A37-DF85-D007-1A19-2B640A4CD39E}"/>
              </a:ext>
            </a:extLst>
          </p:cNvPr>
          <p:cNvSpPr txBox="1"/>
          <p:nvPr/>
        </p:nvSpPr>
        <p:spPr>
          <a:xfrm>
            <a:off x="1763688" y="1268760"/>
            <a:ext cx="2492990" cy="400110"/>
          </a:xfrm>
          <a:prstGeom prst="rect">
            <a:avLst/>
          </a:prstGeom>
          <a:noFill/>
        </p:spPr>
        <p:txBody>
          <a:bodyPr wrap="none" rtlCol="0">
            <a:spAutoFit/>
          </a:bodyPr>
          <a:lstStyle/>
          <a:p>
            <a:r>
              <a:rPr kumimoji="1" lang="ja-JP" altLang="en-US" sz="2000" dirty="0"/>
              <a:t>この量を計算したい</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852B03C-1D7C-CC4B-3056-2EA9DA9037EF}"/>
                  </a:ext>
                </a:extLst>
              </p:cNvPr>
              <p:cNvSpPr txBox="1"/>
              <p:nvPr/>
            </p:nvSpPr>
            <p:spPr>
              <a:xfrm>
                <a:off x="755576" y="2132856"/>
                <a:ext cx="377488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exp</m:t>
                              </m:r>
                            </m:fName>
                            <m:e>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e>
                              </m:d>
                              <m:r>
                                <a:rPr kumimoji="1" lang="en-US" altLang="ja-JP" sz="3200" b="0" i="1" smtClean="0">
                                  <a:latin typeface="Cambria Math" panose="02040503050406030204" pitchFamily="18" charset="0"/>
                                </a:rPr>
                                <m:t>𝑑</m:t>
                              </m:r>
                              <m:r>
                                <m:rPr>
                                  <m:sty m:val="p"/>
                                </m:rPr>
                                <a:rPr kumimoji="1" lang="en-US" altLang="ja-JP" sz="3200" b="0" i="0" smtClean="0">
                                  <a:latin typeface="Cambria Math" panose="02040503050406030204" pitchFamily="18" charset="0"/>
                                </a:rPr>
                                <m:t>Γ</m:t>
                              </m:r>
                            </m:e>
                          </m:func>
                        </m:e>
                      </m:nary>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A852B03C-1D7C-CC4B-3056-2EA9DA9037EF}"/>
                  </a:ext>
                </a:extLst>
              </p:cNvPr>
              <p:cNvSpPr txBox="1">
                <a:spLocks noRot="1" noChangeAspect="1" noMove="1" noResize="1" noEditPoints="1" noAdjustHandles="1" noChangeArrowheads="1" noChangeShapeType="1" noTextEdit="1"/>
              </p:cNvSpPr>
              <p:nvPr/>
            </p:nvSpPr>
            <p:spPr>
              <a:xfrm>
                <a:off x="755576" y="2132856"/>
                <a:ext cx="3774880" cy="1384033"/>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49AB5AA-7E07-CEEA-4955-FE00B9E4A4FF}"/>
              </a:ext>
            </a:extLst>
          </p:cNvPr>
          <p:cNvSpPr txBox="1"/>
          <p:nvPr/>
        </p:nvSpPr>
        <p:spPr>
          <a:xfrm>
            <a:off x="4594005" y="2420888"/>
            <a:ext cx="4544834" cy="707886"/>
          </a:xfrm>
          <a:prstGeom prst="rect">
            <a:avLst/>
          </a:prstGeom>
          <a:noFill/>
        </p:spPr>
        <p:txBody>
          <a:bodyPr wrap="none" rtlCol="0">
            <a:spAutoFit/>
          </a:bodyPr>
          <a:lstStyle/>
          <a:p>
            <a:r>
              <a:rPr kumimoji="1" lang="ja-JP" altLang="en-US" sz="2000" dirty="0"/>
              <a:t>分配関数は陽に体積に依存しない</a:t>
            </a:r>
            <a:endParaRPr kumimoji="1" lang="en-US" altLang="ja-JP" sz="2000" dirty="0"/>
          </a:p>
          <a:p>
            <a:r>
              <a:rPr lang="ja-JP" altLang="en-US" sz="2000" dirty="0"/>
              <a:t>体積変化はハミルトニアンにのみ影響</a:t>
            </a:r>
            <a:endParaRPr kumimoji="1" lang="ja-JP" altLang="en-US" sz="2000" dirty="0"/>
          </a:p>
        </p:txBody>
      </p:sp>
      <p:sp>
        <p:nvSpPr>
          <p:cNvPr id="8" name="正方形/長方形 7">
            <a:extLst>
              <a:ext uri="{FF2B5EF4-FFF2-40B4-BE49-F238E27FC236}">
                <a16:creationId xmlns:a16="http://schemas.microsoft.com/office/drawing/2014/main" id="{1DB1E111-BB78-65EB-C28B-637794B28030}"/>
              </a:ext>
            </a:extLst>
          </p:cNvPr>
          <p:cNvSpPr/>
          <p:nvPr/>
        </p:nvSpPr>
        <p:spPr>
          <a:xfrm>
            <a:off x="1547664" y="5085184"/>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C64DF9C-16B6-831A-B8AF-4793E57B7E57}"/>
              </a:ext>
            </a:extLst>
          </p:cNvPr>
          <p:cNvSpPr txBox="1"/>
          <p:nvPr/>
        </p:nvSpPr>
        <p:spPr>
          <a:xfrm>
            <a:off x="1907704" y="4005064"/>
            <a:ext cx="6340197" cy="400110"/>
          </a:xfrm>
          <a:prstGeom prst="rect">
            <a:avLst/>
          </a:prstGeom>
          <a:noFill/>
        </p:spPr>
        <p:txBody>
          <a:bodyPr wrap="none" rtlCol="0">
            <a:spAutoFit/>
          </a:bodyPr>
          <a:lstStyle/>
          <a:p>
            <a:r>
              <a:rPr kumimoji="1" lang="ja-JP" altLang="en-US" sz="2000" dirty="0"/>
              <a:t>体積が変化したときのハミルトニアンの応答を調べる</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7CA1F18-C1C7-51AB-94E7-0508514E96BE}"/>
                  </a:ext>
                </a:extLst>
              </p:cNvPr>
              <p:cNvSpPr txBox="1"/>
              <p:nvPr/>
            </p:nvSpPr>
            <p:spPr>
              <a:xfrm>
                <a:off x="899592" y="3645024"/>
                <a:ext cx="936104" cy="10287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lang="ja-JP" altLang="en-US" sz="3200" dirty="0"/>
              </a:p>
            </p:txBody>
          </p:sp>
        </mc:Choice>
        <mc:Fallback xmlns="">
          <p:sp>
            <p:nvSpPr>
              <p:cNvPr id="10" name="テキスト ボックス 9">
                <a:extLst>
                  <a:ext uri="{FF2B5EF4-FFF2-40B4-BE49-F238E27FC236}">
                    <a16:creationId xmlns:a16="http://schemas.microsoft.com/office/drawing/2014/main" id="{97CA1F18-C1C7-51AB-94E7-0508514E96BE}"/>
                  </a:ext>
                </a:extLst>
              </p:cNvPr>
              <p:cNvSpPr txBox="1">
                <a:spLocks noRot="1" noChangeAspect="1" noMove="1" noResize="1" noEditPoints="1" noAdjustHandles="1" noChangeArrowheads="1" noChangeShapeType="1" noTextEdit="1"/>
              </p:cNvSpPr>
              <p:nvPr/>
            </p:nvSpPr>
            <p:spPr>
              <a:xfrm>
                <a:off x="899592" y="3645024"/>
                <a:ext cx="936104" cy="1028743"/>
              </a:xfrm>
              <a:prstGeom prst="rect">
                <a:avLst/>
              </a:prstGeom>
              <a:blipFill>
                <a:blip r:embed="rId4"/>
                <a:stretch>
                  <a:fillRect/>
                </a:stretch>
              </a:blipFill>
            </p:spPr>
            <p:txBody>
              <a:bodyPr/>
              <a:lstStyle/>
              <a:p>
                <a:r>
                  <a:rPr lang="ja-JP" altLang="en-US">
                    <a:noFill/>
                  </a:rPr>
                  <a:t> </a:t>
                </a:r>
              </a:p>
            </p:txBody>
          </p:sp>
        </mc:Fallback>
      </mc:AlternateContent>
      <p:grpSp>
        <p:nvGrpSpPr>
          <p:cNvPr id="11" name="グループ化 10">
            <a:extLst>
              <a:ext uri="{FF2B5EF4-FFF2-40B4-BE49-F238E27FC236}">
                <a16:creationId xmlns:a16="http://schemas.microsoft.com/office/drawing/2014/main" id="{24C6E775-580F-58A8-4A60-005FEC8B8A58}"/>
              </a:ext>
            </a:extLst>
          </p:cNvPr>
          <p:cNvGrpSpPr/>
          <p:nvPr/>
        </p:nvGrpSpPr>
        <p:grpSpPr>
          <a:xfrm>
            <a:off x="2483768" y="5085184"/>
            <a:ext cx="504056" cy="288032"/>
            <a:chOff x="5148064" y="2564904"/>
            <a:chExt cx="504056" cy="288032"/>
          </a:xfrm>
          <a:solidFill>
            <a:srgbClr val="011893"/>
          </a:solidFill>
        </p:grpSpPr>
        <p:sp>
          <p:nvSpPr>
            <p:cNvPr id="12" name="楕円 11">
              <a:extLst>
                <a:ext uri="{FF2B5EF4-FFF2-40B4-BE49-F238E27FC236}">
                  <a16:creationId xmlns:a16="http://schemas.microsoft.com/office/drawing/2014/main" id="{CC66FF24-E976-E867-3151-8C7BFFC9F7A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3F4DAADB-55E1-FFF7-B3A0-ECB9094802FE}"/>
                </a:ext>
              </a:extLst>
            </p:cNvPr>
            <p:cNvCxnSpPr>
              <a:stCxn id="1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4" name="グループ化 13">
            <a:extLst>
              <a:ext uri="{FF2B5EF4-FFF2-40B4-BE49-F238E27FC236}">
                <a16:creationId xmlns:a16="http://schemas.microsoft.com/office/drawing/2014/main" id="{79BEE9A4-7B14-F183-111B-1FA0A10878F4}"/>
              </a:ext>
            </a:extLst>
          </p:cNvPr>
          <p:cNvGrpSpPr/>
          <p:nvPr/>
        </p:nvGrpSpPr>
        <p:grpSpPr>
          <a:xfrm rot="18289369">
            <a:off x="1773803" y="5374318"/>
            <a:ext cx="504056" cy="288032"/>
            <a:chOff x="5148064" y="2564904"/>
            <a:chExt cx="504056" cy="288032"/>
          </a:xfrm>
          <a:solidFill>
            <a:srgbClr val="011893"/>
          </a:solidFill>
        </p:grpSpPr>
        <p:sp>
          <p:nvSpPr>
            <p:cNvPr id="15" name="楕円 14">
              <a:extLst>
                <a:ext uri="{FF2B5EF4-FFF2-40B4-BE49-F238E27FC236}">
                  <a16:creationId xmlns:a16="http://schemas.microsoft.com/office/drawing/2014/main" id="{434366FF-609A-4C53-EFCE-DAC6527ED27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1908DC1C-BBCF-1161-6764-2B4AFB6FE589}"/>
                </a:ext>
              </a:extLst>
            </p:cNvPr>
            <p:cNvCxnSpPr>
              <a:stCxn id="1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 name="グループ化 16">
            <a:extLst>
              <a:ext uri="{FF2B5EF4-FFF2-40B4-BE49-F238E27FC236}">
                <a16:creationId xmlns:a16="http://schemas.microsoft.com/office/drawing/2014/main" id="{78A58B64-5585-D453-4A9D-D70FD4200C86}"/>
              </a:ext>
            </a:extLst>
          </p:cNvPr>
          <p:cNvGrpSpPr/>
          <p:nvPr/>
        </p:nvGrpSpPr>
        <p:grpSpPr>
          <a:xfrm rot="15972260">
            <a:off x="2464131" y="6066274"/>
            <a:ext cx="504056" cy="288032"/>
            <a:chOff x="5148064" y="2564904"/>
            <a:chExt cx="504056" cy="288032"/>
          </a:xfrm>
          <a:solidFill>
            <a:srgbClr val="011893"/>
          </a:solidFill>
        </p:grpSpPr>
        <p:sp>
          <p:nvSpPr>
            <p:cNvPr id="18" name="楕円 17">
              <a:extLst>
                <a:ext uri="{FF2B5EF4-FFF2-40B4-BE49-F238E27FC236}">
                  <a16:creationId xmlns:a16="http://schemas.microsoft.com/office/drawing/2014/main" id="{BCC03BF4-47C0-59FD-21E2-443F6A36EE1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71152525-23FC-2B0C-FBEE-C985F8914549}"/>
                </a:ext>
              </a:extLst>
            </p:cNvPr>
            <p:cNvCxnSpPr>
              <a:stCxn id="1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F72B2901-8EF2-0B25-8CE3-CBE5A619143E}"/>
              </a:ext>
            </a:extLst>
          </p:cNvPr>
          <p:cNvGrpSpPr/>
          <p:nvPr/>
        </p:nvGrpSpPr>
        <p:grpSpPr>
          <a:xfrm rot="12022274">
            <a:off x="1510026" y="6028005"/>
            <a:ext cx="504056" cy="288032"/>
            <a:chOff x="5148064" y="2564904"/>
            <a:chExt cx="504056" cy="288032"/>
          </a:xfrm>
          <a:solidFill>
            <a:srgbClr val="011893"/>
          </a:solidFill>
        </p:grpSpPr>
        <p:sp>
          <p:nvSpPr>
            <p:cNvPr id="21" name="楕円 20">
              <a:extLst>
                <a:ext uri="{FF2B5EF4-FFF2-40B4-BE49-F238E27FC236}">
                  <a16:creationId xmlns:a16="http://schemas.microsoft.com/office/drawing/2014/main" id="{1F721A1E-534A-686E-0327-F21D6979F51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7A2BF628-BAF2-0C7A-6EF6-342EF9C8705F}"/>
                </a:ext>
              </a:extLst>
            </p:cNvPr>
            <p:cNvCxnSpPr>
              <a:stCxn id="2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3" name="グループ化 22">
            <a:extLst>
              <a:ext uri="{FF2B5EF4-FFF2-40B4-BE49-F238E27FC236}">
                <a16:creationId xmlns:a16="http://schemas.microsoft.com/office/drawing/2014/main" id="{5B53C234-BC91-9D98-1C83-C3B0FB9FA146}"/>
              </a:ext>
            </a:extLst>
          </p:cNvPr>
          <p:cNvGrpSpPr/>
          <p:nvPr/>
        </p:nvGrpSpPr>
        <p:grpSpPr>
          <a:xfrm rot="16951017">
            <a:off x="2498963" y="5506450"/>
            <a:ext cx="504056" cy="288032"/>
            <a:chOff x="5148064" y="2564904"/>
            <a:chExt cx="504056" cy="288032"/>
          </a:xfrm>
          <a:solidFill>
            <a:srgbClr val="011893"/>
          </a:solidFill>
        </p:grpSpPr>
        <p:sp>
          <p:nvSpPr>
            <p:cNvPr id="24" name="楕円 23">
              <a:extLst>
                <a:ext uri="{FF2B5EF4-FFF2-40B4-BE49-F238E27FC236}">
                  <a16:creationId xmlns:a16="http://schemas.microsoft.com/office/drawing/2014/main" id="{AE53B94C-B9E3-5156-D420-C7ADC2E3BEC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40852502-EED0-CC79-F079-82C6C000EEF2}"/>
                </a:ext>
              </a:extLst>
            </p:cNvPr>
            <p:cNvCxnSpPr>
              <a:stCxn id="2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6" name="グループ化 25">
            <a:extLst>
              <a:ext uri="{FF2B5EF4-FFF2-40B4-BE49-F238E27FC236}">
                <a16:creationId xmlns:a16="http://schemas.microsoft.com/office/drawing/2014/main" id="{2FC29234-3DEF-8B8C-6A1A-C4E4DC6ED8A0}"/>
              </a:ext>
            </a:extLst>
          </p:cNvPr>
          <p:cNvGrpSpPr/>
          <p:nvPr/>
        </p:nvGrpSpPr>
        <p:grpSpPr>
          <a:xfrm rot="4771280">
            <a:off x="1987142" y="5791249"/>
            <a:ext cx="504056" cy="288032"/>
            <a:chOff x="5148064" y="2564904"/>
            <a:chExt cx="504056" cy="288032"/>
          </a:xfrm>
          <a:solidFill>
            <a:srgbClr val="011893"/>
          </a:solidFill>
        </p:grpSpPr>
        <p:sp>
          <p:nvSpPr>
            <p:cNvPr id="27" name="楕円 26">
              <a:extLst>
                <a:ext uri="{FF2B5EF4-FFF2-40B4-BE49-F238E27FC236}">
                  <a16:creationId xmlns:a16="http://schemas.microsoft.com/office/drawing/2014/main" id="{8A14A913-5898-0DDA-B362-BDD6F66303E1}"/>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F28BDB0B-F5B1-A449-8B94-01307CE4E5A2}"/>
                </a:ext>
              </a:extLst>
            </p:cNvPr>
            <p:cNvCxnSpPr>
              <a:stCxn id="2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0" name="正方形/長方形 29">
            <a:extLst>
              <a:ext uri="{FF2B5EF4-FFF2-40B4-BE49-F238E27FC236}">
                <a16:creationId xmlns:a16="http://schemas.microsoft.com/office/drawing/2014/main" id="{7BE600AF-1228-5AAB-9AB9-ECED87AC4F85}"/>
              </a:ext>
            </a:extLst>
          </p:cNvPr>
          <p:cNvSpPr/>
          <p:nvPr/>
        </p:nvSpPr>
        <p:spPr>
          <a:xfrm>
            <a:off x="5508104" y="4797152"/>
            <a:ext cx="1791030" cy="17910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92ED65C1-30F1-A926-1FD2-9E2A746249B5}"/>
              </a:ext>
            </a:extLst>
          </p:cNvPr>
          <p:cNvGrpSpPr/>
          <p:nvPr/>
        </p:nvGrpSpPr>
        <p:grpSpPr>
          <a:xfrm>
            <a:off x="6672273" y="4879446"/>
            <a:ext cx="482845" cy="275911"/>
            <a:chOff x="5148064" y="2564904"/>
            <a:chExt cx="504056" cy="288032"/>
          </a:xfrm>
          <a:solidFill>
            <a:srgbClr val="011893"/>
          </a:solidFill>
        </p:grpSpPr>
        <p:sp>
          <p:nvSpPr>
            <p:cNvPr id="32" name="楕円 31">
              <a:extLst>
                <a:ext uri="{FF2B5EF4-FFF2-40B4-BE49-F238E27FC236}">
                  <a16:creationId xmlns:a16="http://schemas.microsoft.com/office/drawing/2014/main" id="{3F38407B-D421-0039-F9D5-4AE12B12BA12}"/>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C95D5FC7-679B-3B5F-6295-08F6385C10BF}"/>
                </a:ext>
              </a:extLst>
            </p:cNvPr>
            <p:cNvCxnSpPr>
              <a:stCxn id="3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4A6AA967-23AC-80A7-DF1C-8ADA767D9A1A}"/>
              </a:ext>
            </a:extLst>
          </p:cNvPr>
          <p:cNvGrpSpPr/>
          <p:nvPr/>
        </p:nvGrpSpPr>
        <p:grpSpPr>
          <a:xfrm rot="18289369">
            <a:off x="5786448" y="5143940"/>
            <a:ext cx="482845" cy="275911"/>
            <a:chOff x="5148064" y="2564904"/>
            <a:chExt cx="504056" cy="288032"/>
          </a:xfrm>
          <a:solidFill>
            <a:srgbClr val="011893"/>
          </a:solidFill>
        </p:grpSpPr>
        <p:sp>
          <p:nvSpPr>
            <p:cNvPr id="35" name="楕円 34">
              <a:extLst>
                <a:ext uri="{FF2B5EF4-FFF2-40B4-BE49-F238E27FC236}">
                  <a16:creationId xmlns:a16="http://schemas.microsoft.com/office/drawing/2014/main" id="{A2C5A587-8766-C296-298C-0DAE802474A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670320DC-F814-17BD-37AB-9D393B12FE8F}"/>
                </a:ext>
              </a:extLst>
            </p:cNvPr>
            <p:cNvCxnSpPr>
              <a:stCxn id="3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9C5BBE26-5506-D761-D0B6-27E6D9F0702D}"/>
              </a:ext>
            </a:extLst>
          </p:cNvPr>
          <p:cNvGrpSpPr/>
          <p:nvPr/>
        </p:nvGrpSpPr>
        <p:grpSpPr>
          <a:xfrm rot="15972260">
            <a:off x="6683569" y="6132989"/>
            <a:ext cx="482845" cy="275911"/>
            <a:chOff x="5148064" y="2564904"/>
            <a:chExt cx="504056" cy="288032"/>
          </a:xfrm>
          <a:solidFill>
            <a:srgbClr val="011893"/>
          </a:solidFill>
        </p:grpSpPr>
        <p:sp>
          <p:nvSpPr>
            <p:cNvPr id="38" name="楕円 37">
              <a:extLst>
                <a:ext uri="{FF2B5EF4-FFF2-40B4-BE49-F238E27FC236}">
                  <a16:creationId xmlns:a16="http://schemas.microsoft.com/office/drawing/2014/main" id="{71F24ACD-ECD6-76CA-19B3-2F8B7F4BA3E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1F2CA03C-C54B-DD30-0499-E59F79B9FB5E}"/>
                </a:ext>
              </a:extLst>
            </p:cNvPr>
            <p:cNvCxnSpPr>
              <a:stCxn id="3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ABB64EB0-5544-8363-2D80-E8384D9F98BD}"/>
              </a:ext>
            </a:extLst>
          </p:cNvPr>
          <p:cNvGrpSpPr/>
          <p:nvPr/>
        </p:nvGrpSpPr>
        <p:grpSpPr>
          <a:xfrm rot="12022274">
            <a:off x="5451475" y="5934778"/>
            <a:ext cx="482845" cy="275911"/>
            <a:chOff x="5148064" y="2564904"/>
            <a:chExt cx="504056" cy="288032"/>
          </a:xfrm>
          <a:solidFill>
            <a:srgbClr val="011893"/>
          </a:solidFill>
        </p:grpSpPr>
        <p:sp>
          <p:nvSpPr>
            <p:cNvPr id="41" name="楕円 40">
              <a:extLst>
                <a:ext uri="{FF2B5EF4-FFF2-40B4-BE49-F238E27FC236}">
                  <a16:creationId xmlns:a16="http://schemas.microsoft.com/office/drawing/2014/main" id="{BFA37DE1-36C2-F0D2-595A-0F195CBB2D4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BF9FC4B1-41FF-0846-EA1E-27EE033950AF}"/>
                </a:ext>
              </a:extLst>
            </p:cNvPr>
            <p:cNvCxnSpPr>
              <a:stCxn id="4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BBB39763-1B82-77F4-4D39-CBFD713FB032}"/>
              </a:ext>
            </a:extLst>
          </p:cNvPr>
          <p:cNvGrpSpPr/>
          <p:nvPr/>
        </p:nvGrpSpPr>
        <p:grpSpPr>
          <a:xfrm rot="16951017">
            <a:off x="6707402" y="5423577"/>
            <a:ext cx="482845" cy="275911"/>
            <a:chOff x="5148064" y="2564904"/>
            <a:chExt cx="504056" cy="288032"/>
          </a:xfrm>
          <a:solidFill>
            <a:srgbClr val="011893"/>
          </a:solidFill>
        </p:grpSpPr>
        <p:sp>
          <p:nvSpPr>
            <p:cNvPr id="44" name="楕円 43">
              <a:extLst>
                <a:ext uri="{FF2B5EF4-FFF2-40B4-BE49-F238E27FC236}">
                  <a16:creationId xmlns:a16="http://schemas.microsoft.com/office/drawing/2014/main" id="{79050845-FAAB-7F80-68DF-933365643C14}"/>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A0FAAA08-F60B-4964-8A40-44AAE97D1416}"/>
                </a:ext>
              </a:extLst>
            </p:cNvPr>
            <p:cNvCxnSpPr>
              <a:stCxn id="4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5358FB4B-176A-384E-0675-1A7B95390542}"/>
              </a:ext>
            </a:extLst>
          </p:cNvPr>
          <p:cNvGrpSpPr/>
          <p:nvPr/>
        </p:nvGrpSpPr>
        <p:grpSpPr>
          <a:xfrm rot="4771280">
            <a:off x="6099296" y="5794674"/>
            <a:ext cx="482845" cy="275911"/>
            <a:chOff x="5148064" y="2564904"/>
            <a:chExt cx="504056" cy="288032"/>
          </a:xfrm>
          <a:solidFill>
            <a:srgbClr val="011893"/>
          </a:solidFill>
        </p:grpSpPr>
        <p:sp>
          <p:nvSpPr>
            <p:cNvPr id="47" name="楕円 46">
              <a:extLst>
                <a:ext uri="{FF2B5EF4-FFF2-40B4-BE49-F238E27FC236}">
                  <a16:creationId xmlns:a16="http://schemas.microsoft.com/office/drawing/2014/main" id="{DBBE533C-D3C4-6DAE-E9AE-A211E09B9C6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矢印コネクタ 47">
              <a:extLst>
                <a:ext uri="{FF2B5EF4-FFF2-40B4-BE49-F238E27FC236}">
                  <a16:creationId xmlns:a16="http://schemas.microsoft.com/office/drawing/2014/main" id="{70394B49-AED5-683A-FBA3-4F32FD5D962D}"/>
                </a:ext>
              </a:extLst>
            </p:cNvPr>
            <p:cNvCxnSpPr>
              <a:stCxn id="4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51" name="直線矢印コネクタ 50">
            <a:extLst>
              <a:ext uri="{FF2B5EF4-FFF2-40B4-BE49-F238E27FC236}">
                <a16:creationId xmlns:a16="http://schemas.microsoft.com/office/drawing/2014/main" id="{D0BAB05B-2716-F2EE-AFD4-39A1715A705B}"/>
              </a:ext>
            </a:extLst>
          </p:cNvPr>
          <p:cNvCxnSpPr>
            <a:cxnSpLocks/>
          </p:cNvCxnSpPr>
          <p:nvPr/>
        </p:nvCxnSpPr>
        <p:spPr>
          <a:xfrm>
            <a:off x="1331640" y="5085184"/>
            <a:ext cx="0" cy="144016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08370FDB-36E0-3C73-3ED4-0A8BCDAD7528}"/>
              </a:ext>
            </a:extLst>
          </p:cNvPr>
          <p:cNvCxnSpPr>
            <a:cxnSpLocks/>
          </p:cNvCxnSpPr>
          <p:nvPr/>
        </p:nvCxnSpPr>
        <p:spPr>
          <a:xfrm>
            <a:off x="5282910" y="4787982"/>
            <a:ext cx="0" cy="18002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5F543BB9-98A5-5920-B3AB-5C38D90F7D7F}"/>
                  </a:ext>
                </a:extLst>
              </p:cNvPr>
              <p:cNvSpPr txBox="1"/>
              <p:nvPr/>
            </p:nvSpPr>
            <p:spPr>
              <a:xfrm>
                <a:off x="899592" y="5589240"/>
                <a:ext cx="3769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𝐿</m:t>
                      </m:r>
                    </m:oMath>
                  </m:oMathPara>
                </a14:m>
                <a:endParaRPr kumimoji="1" lang="ja-JP" altLang="en-US" dirty="0"/>
              </a:p>
            </p:txBody>
          </p:sp>
        </mc:Choice>
        <mc:Fallback xmlns="">
          <p:sp>
            <p:nvSpPr>
              <p:cNvPr id="55" name="テキスト ボックス 54">
                <a:extLst>
                  <a:ext uri="{FF2B5EF4-FFF2-40B4-BE49-F238E27FC236}">
                    <a16:creationId xmlns:a16="http://schemas.microsoft.com/office/drawing/2014/main" id="{5F543BB9-98A5-5920-B3AB-5C38D90F7D7F}"/>
                  </a:ext>
                </a:extLst>
              </p:cNvPr>
              <p:cNvSpPr txBox="1">
                <a:spLocks noRot="1" noChangeAspect="1" noMove="1" noResize="1" noEditPoints="1" noAdjustHandles="1" noChangeArrowheads="1" noChangeShapeType="1" noTextEdit="1"/>
              </p:cNvSpPr>
              <p:nvPr/>
            </p:nvSpPr>
            <p:spPr>
              <a:xfrm>
                <a:off x="899592" y="5589240"/>
                <a:ext cx="376962"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4BAB6915-A930-36DE-B3AB-B0541278E158}"/>
                  </a:ext>
                </a:extLst>
              </p:cNvPr>
              <p:cNvSpPr txBox="1"/>
              <p:nvPr/>
            </p:nvSpPr>
            <p:spPr>
              <a:xfrm>
                <a:off x="4716016" y="5517232"/>
                <a:ext cx="5148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𝐿</m:t>
                      </m:r>
                    </m:oMath>
                  </m:oMathPara>
                </a14:m>
                <a:endParaRPr kumimoji="1" lang="ja-JP" altLang="en-US" dirty="0"/>
              </a:p>
            </p:txBody>
          </p:sp>
        </mc:Choice>
        <mc:Fallback xmlns="">
          <p:sp>
            <p:nvSpPr>
              <p:cNvPr id="56" name="テキスト ボックス 55">
                <a:extLst>
                  <a:ext uri="{FF2B5EF4-FFF2-40B4-BE49-F238E27FC236}">
                    <a16:creationId xmlns:a16="http://schemas.microsoft.com/office/drawing/2014/main" id="{4BAB6915-A930-36DE-B3AB-B0541278E158}"/>
                  </a:ext>
                </a:extLst>
              </p:cNvPr>
              <p:cNvSpPr txBox="1">
                <a:spLocks noRot="1" noChangeAspect="1" noMove="1" noResize="1" noEditPoints="1" noAdjustHandles="1" noChangeArrowheads="1" noChangeShapeType="1" noTextEdit="1"/>
              </p:cNvSpPr>
              <p:nvPr/>
            </p:nvSpPr>
            <p:spPr>
              <a:xfrm>
                <a:off x="4716016" y="5517232"/>
                <a:ext cx="514820" cy="369332"/>
              </a:xfrm>
              <a:prstGeom prst="rect">
                <a:avLst/>
              </a:prstGeom>
              <a:blipFill>
                <a:blip r:embed="rId6"/>
                <a:stretch>
                  <a:fillRect/>
                </a:stretch>
              </a:blipFill>
            </p:spPr>
            <p:txBody>
              <a:bodyPr/>
              <a:lstStyle/>
              <a:p>
                <a:r>
                  <a:rPr lang="ja-JP" altLang="en-US">
                    <a:noFill/>
                  </a:rPr>
                  <a:t> </a:t>
                </a:r>
              </a:p>
            </p:txBody>
          </p:sp>
        </mc:Fallback>
      </mc:AlternateContent>
      <p:sp>
        <p:nvSpPr>
          <p:cNvPr id="57" name="矢印: 右 56">
            <a:extLst>
              <a:ext uri="{FF2B5EF4-FFF2-40B4-BE49-F238E27FC236}">
                <a16:creationId xmlns:a16="http://schemas.microsoft.com/office/drawing/2014/main" id="{26FF1252-07E0-1004-741B-6587F42885DF}"/>
              </a:ext>
            </a:extLst>
          </p:cNvPr>
          <p:cNvSpPr/>
          <p:nvPr/>
        </p:nvSpPr>
        <p:spPr>
          <a:xfrm>
            <a:off x="3851920" y="5589240"/>
            <a:ext cx="360040"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1D98D27F-FFCC-44CF-BBB6-1106E03707BA}"/>
                  </a:ext>
                </a:extLst>
              </p:cNvPr>
              <p:cNvSpPr txBox="1"/>
              <p:nvPr/>
            </p:nvSpPr>
            <p:spPr>
              <a:xfrm>
                <a:off x="3347864" y="5013176"/>
                <a:ext cx="1252843" cy="369332"/>
              </a:xfrm>
              <a:prstGeom prst="rect">
                <a:avLst/>
              </a:prstGeom>
              <a:noFill/>
            </p:spPr>
            <p:txBody>
              <a:bodyPr wrap="none" rtlCol="0">
                <a:spAutoFit/>
              </a:bodyPr>
              <a:lstStyle/>
              <a:p>
                <a:r>
                  <a:rPr lang="ja-JP" altLang="en-US" dirty="0"/>
                  <a:t>サイズ</a:t>
                </a:r>
                <a14:m>
                  <m:oMath xmlns:m="http://schemas.openxmlformats.org/officeDocument/2006/math">
                    <m:r>
                      <a:rPr lang="en-US" altLang="ja-JP" b="0" i="1" smtClean="0">
                        <a:latin typeface="Cambria Math" panose="02040503050406030204" pitchFamily="18" charset="0"/>
                      </a:rPr>
                      <m:t>𝛼</m:t>
                    </m:r>
                  </m:oMath>
                </a14:m>
                <a:r>
                  <a:rPr lang="ja-JP" altLang="en-US" dirty="0"/>
                  <a:t>倍</a:t>
                </a:r>
                <a:endParaRPr kumimoji="1" lang="ja-JP" altLang="en-US" dirty="0"/>
              </a:p>
            </p:txBody>
          </p:sp>
        </mc:Choice>
        <mc:Fallback xmlns="">
          <p:sp>
            <p:nvSpPr>
              <p:cNvPr id="58" name="テキスト ボックス 57">
                <a:extLst>
                  <a:ext uri="{FF2B5EF4-FFF2-40B4-BE49-F238E27FC236}">
                    <a16:creationId xmlns:a16="http://schemas.microsoft.com/office/drawing/2014/main" id="{1D98D27F-FFCC-44CF-BBB6-1106E03707BA}"/>
                  </a:ext>
                </a:extLst>
              </p:cNvPr>
              <p:cNvSpPr txBox="1">
                <a:spLocks noRot="1" noChangeAspect="1" noMove="1" noResize="1" noEditPoints="1" noAdjustHandles="1" noChangeArrowheads="1" noChangeShapeType="1" noTextEdit="1"/>
              </p:cNvSpPr>
              <p:nvPr/>
            </p:nvSpPr>
            <p:spPr>
              <a:xfrm>
                <a:off x="3347864" y="5013176"/>
                <a:ext cx="1252843" cy="369332"/>
              </a:xfrm>
              <a:prstGeom prst="rect">
                <a:avLst/>
              </a:prstGeom>
              <a:blipFill>
                <a:blip r:embed="rId7"/>
                <a:stretch>
                  <a:fillRect l="-3883" t="-11475" r="-3398"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29D9F5E1-2637-BBD4-B98B-53FFFC0AE057}"/>
                  </a:ext>
                </a:extLst>
              </p:cNvPr>
              <p:cNvSpPr txBox="1"/>
              <p:nvPr/>
            </p:nvSpPr>
            <p:spPr>
              <a:xfrm>
                <a:off x="3491880" y="6011996"/>
                <a:ext cx="1133837" cy="369332"/>
              </a:xfrm>
              <a:prstGeom prst="rect">
                <a:avLst/>
              </a:prstGeom>
              <a:noFill/>
            </p:spPr>
            <p:txBody>
              <a:bodyPr wrap="none" rtlCol="0">
                <a:spAutoFit/>
              </a:bodyPr>
              <a:lstStyle/>
              <a:p>
                <a:r>
                  <a:rPr lang="ja-JP" altLang="en-US" dirty="0"/>
                  <a:t>体積</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𝛼</m:t>
                        </m:r>
                      </m:e>
                      <m:sup>
                        <m:r>
                          <a:rPr lang="en-US" altLang="ja-JP" b="0" i="1" smtClean="0">
                            <a:latin typeface="Cambria Math" panose="02040503050406030204" pitchFamily="18" charset="0"/>
                          </a:rPr>
                          <m:t>3</m:t>
                        </m:r>
                      </m:sup>
                    </m:sSup>
                  </m:oMath>
                </a14:m>
                <a:r>
                  <a:rPr lang="ja-JP" altLang="en-US" dirty="0"/>
                  <a:t>倍</a:t>
                </a:r>
                <a:endParaRPr kumimoji="1" lang="ja-JP" altLang="en-US" dirty="0"/>
              </a:p>
            </p:txBody>
          </p:sp>
        </mc:Choice>
        <mc:Fallback xmlns="">
          <p:sp>
            <p:nvSpPr>
              <p:cNvPr id="59" name="テキスト ボックス 58">
                <a:extLst>
                  <a:ext uri="{FF2B5EF4-FFF2-40B4-BE49-F238E27FC236}">
                    <a16:creationId xmlns:a16="http://schemas.microsoft.com/office/drawing/2014/main" id="{29D9F5E1-2637-BBD4-B98B-53FFFC0AE057}"/>
                  </a:ext>
                </a:extLst>
              </p:cNvPr>
              <p:cNvSpPr txBox="1">
                <a:spLocks noRot="1" noChangeAspect="1" noMove="1" noResize="1" noEditPoints="1" noAdjustHandles="1" noChangeArrowheads="1" noChangeShapeType="1" noTextEdit="1"/>
              </p:cNvSpPr>
              <p:nvPr/>
            </p:nvSpPr>
            <p:spPr>
              <a:xfrm>
                <a:off x="3491880" y="6011996"/>
                <a:ext cx="1133837" cy="369332"/>
              </a:xfrm>
              <a:prstGeom prst="rect">
                <a:avLst/>
              </a:prstGeom>
              <a:blipFill>
                <a:blip r:embed="rId8"/>
                <a:stretch>
                  <a:fillRect l="-4839" t="-11475" r="-3226" b="-213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6259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4ADD5D-A24A-416C-AC18-6D72C2D8B7A4}"/>
              </a:ext>
            </a:extLst>
          </p:cNvPr>
          <p:cNvSpPr>
            <a:spLocks noGrp="1"/>
          </p:cNvSpPr>
          <p:nvPr>
            <p:ph type="body" sz="quarter" idx="10"/>
          </p:nvPr>
        </p:nvSpPr>
        <p:spPr/>
        <p:txBody>
          <a:bodyPr/>
          <a:lstStyle/>
          <a:p>
            <a:r>
              <a:rPr lang="ja-JP" altLang="en-US" dirty="0"/>
              <a:t>温度の測り方</a:t>
            </a:r>
            <a:endParaRPr kumimoji="1" lang="ja-JP" altLang="en-US" dirty="0"/>
          </a:p>
        </p:txBody>
      </p:sp>
      <p:pic>
        <p:nvPicPr>
          <p:cNvPr id="3" name="Picture 10" descr="いろいろな温度の温度計のイラスト3">
            <a:extLst>
              <a:ext uri="{FF2B5EF4-FFF2-40B4-BE49-F238E27FC236}">
                <a16:creationId xmlns:a16="http://schemas.microsoft.com/office/drawing/2014/main" id="{3FB3B638-9C3D-474D-92EE-A080DB582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00000">
            <a:off x="807475" y="996208"/>
            <a:ext cx="769540" cy="156592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AD2250A-A163-43EC-9CE1-E851D0E63155}"/>
              </a:ext>
            </a:extLst>
          </p:cNvPr>
          <p:cNvSpPr txBox="1"/>
          <p:nvPr/>
        </p:nvSpPr>
        <p:spPr>
          <a:xfrm>
            <a:off x="2300536" y="1268760"/>
            <a:ext cx="2339102" cy="523220"/>
          </a:xfrm>
          <a:prstGeom prst="rect">
            <a:avLst/>
          </a:prstGeom>
          <a:noFill/>
        </p:spPr>
        <p:txBody>
          <a:bodyPr wrap="none" rtlCol="0">
            <a:spAutoFit/>
          </a:bodyPr>
          <a:lstStyle/>
          <a:p>
            <a:r>
              <a:rPr kumimoji="1" lang="ja-JP" altLang="en-US" sz="2800" dirty="0">
                <a:solidFill>
                  <a:srgbClr val="011893"/>
                </a:solidFill>
              </a:rPr>
              <a:t>ガラス温度計</a:t>
            </a:r>
          </a:p>
        </p:txBody>
      </p:sp>
      <p:sp>
        <p:nvSpPr>
          <p:cNvPr id="5" name="テキスト ボックス 4">
            <a:extLst>
              <a:ext uri="{FF2B5EF4-FFF2-40B4-BE49-F238E27FC236}">
                <a16:creationId xmlns:a16="http://schemas.microsoft.com/office/drawing/2014/main" id="{D86D15A5-E3F6-4FA8-99C8-B28CFA4FCE03}"/>
              </a:ext>
            </a:extLst>
          </p:cNvPr>
          <p:cNvSpPr txBox="1"/>
          <p:nvPr/>
        </p:nvSpPr>
        <p:spPr>
          <a:xfrm>
            <a:off x="2339752" y="1772816"/>
            <a:ext cx="4493538" cy="523220"/>
          </a:xfrm>
          <a:prstGeom prst="rect">
            <a:avLst/>
          </a:prstGeom>
          <a:noFill/>
        </p:spPr>
        <p:txBody>
          <a:bodyPr wrap="none" rtlCol="0">
            <a:spAutoFit/>
          </a:bodyPr>
          <a:lstStyle/>
          <a:p>
            <a:r>
              <a:rPr kumimoji="1" lang="ja-JP" altLang="en-US" sz="2800" dirty="0"/>
              <a:t>液体の膨張による体積変化</a:t>
            </a:r>
          </a:p>
        </p:txBody>
      </p:sp>
      <p:pic>
        <p:nvPicPr>
          <p:cNvPr id="2050" name="Picture 2" descr="温度計・湿度計のイラスト">
            <a:extLst>
              <a:ext uri="{FF2B5EF4-FFF2-40B4-BE49-F238E27FC236}">
                <a16:creationId xmlns:a16="http://schemas.microsoft.com/office/drawing/2014/main" id="{A57777FE-EB9C-456D-B4DF-44D9DD0084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996952"/>
            <a:ext cx="1616968" cy="161696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A57C2AAF-16B0-4E36-8F03-66974A815E4D}"/>
              </a:ext>
            </a:extLst>
          </p:cNvPr>
          <p:cNvSpPr txBox="1"/>
          <p:nvPr/>
        </p:nvSpPr>
        <p:spPr>
          <a:xfrm>
            <a:off x="2444552" y="3068960"/>
            <a:ext cx="4374916" cy="523220"/>
          </a:xfrm>
          <a:prstGeom prst="rect">
            <a:avLst/>
          </a:prstGeom>
          <a:noFill/>
        </p:spPr>
        <p:txBody>
          <a:bodyPr wrap="none" rtlCol="0">
            <a:spAutoFit/>
          </a:bodyPr>
          <a:lstStyle/>
          <a:p>
            <a:r>
              <a:rPr kumimoji="1" lang="ja-JP" altLang="en-US" sz="2800" dirty="0">
                <a:solidFill>
                  <a:srgbClr val="011893"/>
                </a:solidFill>
              </a:rPr>
              <a:t>温湿度計</a:t>
            </a:r>
            <a:r>
              <a:rPr kumimoji="1" lang="en-US" altLang="ja-JP" sz="2800" dirty="0">
                <a:solidFill>
                  <a:srgbClr val="011893"/>
                </a:solidFill>
              </a:rPr>
              <a:t>(</a:t>
            </a:r>
            <a:r>
              <a:rPr kumimoji="1" lang="ja-JP" altLang="en-US" sz="2800" dirty="0">
                <a:solidFill>
                  <a:srgbClr val="011893"/>
                </a:solidFill>
              </a:rPr>
              <a:t>バイメタル方式</a:t>
            </a:r>
            <a:r>
              <a:rPr kumimoji="1" lang="en-US" altLang="ja-JP" sz="2800" dirty="0">
                <a:solidFill>
                  <a:srgbClr val="011893"/>
                </a:solidFill>
              </a:rPr>
              <a:t>)</a:t>
            </a:r>
            <a:endParaRPr kumimoji="1" lang="ja-JP" altLang="en-US" sz="2800" dirty="0">
              <a:solidFill>
                <a:srgbClr val="011893"/>
              </a:solidFill>
            </a:endParaRPr>
          </a:p>
        </p:txBody>
      </p:sp>
      <p:sp>
        <p:nvSpPr>
          <p:cNvPr id="9" name="テキスト ボックス 8">
            <a:extLst>
              <a:ext uri="{FF2B5EF4-FFF2-40B4-BE49-F238E27FC236}">
                <a16:creationId xmlns:a16="http://schemas.microsoft.com/office/drawing/2014/main" id="{235CD837-A943-49CA-9484-D6203E27413E}"/>
              </a:ext>
            </a:extLst>
          </p:cNvPr>
          <p:cNvSpPr txBox="1"/>
          <p:nvPr/>
        </p:nvSpPr>
        <p:spPr>
          <a:xfrm>
            <a:off x="2483768" y="3573016"/>
            <a:ext cx="6336704" cy="954107"/>
          </a:xfrm>
          <a:prstGeom prst="rect">
            <a:avLst/>
          </a:prstGeom>
          <a:noFill/>
        </p:spPr>
        <p:txBody>
          <a:bodyPr wrap="square" rtlCol="0">
            <a:spAutoFit/>
          </a:bodyPr>
          <a:lstStyle/>
          <a:p>
            <a:r>
              <a:rPr kumimoji="1" lang="ja-JP" altLang="en-US" sz="2800" dirty="0"/>
              <a:t>熱膨張率の異なる</a:t>
            </a:r>
            <a:r>
              <a:rPr lang="ja-JP" altLang="en-US" sz="2800" dirty="0"/>
              <a:t>金属を貼り合わせたもの</a:t>
            </a:r>
            <a:endParaRPr kumimoji="1" lang="ja-JP" altLang="en-US" sz="2800" dirty="0"/>
          </a:p>
        </p:txBody>
      </p:sp>
      <p:pic>
        <p:nvPicPr>
          <p:cNvPr id="2054" name="Picture 6" descr="体温計のイラスト">
            <a:extLst>
              <a:ext uri="{FF2B5EF4-FFF2-40B4-BE49-F238E27FC236}">
                <a16:creationId xmlns:a16="http://schemas.microsoft.com/office/drawing/2014/main" id="{0656F5E7-AAD7-4013-B854-90F0742C48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725144"/>
            <a:ext cx="1688976" cy="1688976"/>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02D64BC5-0C25-4035-B9D7-E582989508B5}"/>
              </a:ext>
            </a:extLst>
          </p:cNvPr>
          <p:cNvSpPr txBox="1"/>
          <p:nvPr/>
        </p:nvSpPr>
        <p:spPr>
          <a:xfrm>
            <a:off x="2516560" y="5013176"/>
            <a:ext cx="5452134" cy="523220"/>
          </a:xfrm>
          <a:prstGeom prst="rect">
            <a:avLst/>
          </a:prstGeom>
          <a:noFill/>
        </p:spPr>
        <p:txBody>
          <a:bodyPr wrap="none" rtlCol="0">
            <a:spAutoFit/>
          </a:bodyPr>
          <a:lstStyle/>
          <a:p>
            <a:r>
              <a:rPr lang="ja-JP" altLang="en-US" sz="2800" dirty="0">
                <a:solidFill>
                  <a:srgbClr val="011893"/>
                </a:solidFill>
              </a:rPr>
              <a:t>デジタル体温計</a:t>
            </a:r>
            <a:r>
              <a:rPr lang="en-US" altLang="ja-JP" sz="2800" dirty="0">
                <a:solidFill>
                  <a:srgbClr val="011893"/>
                </a:solidFill>
              </a:rPr>
              <a:t>(</a:t>
            </a:r>
            <a:r>
              <a:rPr lang="ja-JP" altLang="en-US" sz="2800" dirty="0">
                <a:solidFill>
                  <a:srgbClr val="011893"/>
                </a:solidFill>
              </a:rPr>
              <a:t>サーミスタ方式</a:t>
            </a:r>
            <a:r>
              <a:rPr lang="en-US" altLang="ja-JP" sz="2800" dirty="0">
                <a:solidFill>
                  <a:srgbClr val="011893"/>
                </a:solidFill>
              </a:rPr>
              <a:t>)</a:t>
            </a:r>
            <a:endParaRPr kumimoji="1" lang="ja-JP" altLang="en-US" sz="2800" dirty="0">
              <a:solidFill>
                <a:srgbClr val="011893"/>
              </a:solidFill>
            </a:endParaRPr>
          </a:p>
        </p:txBody>
      </p:sp>
      <p:sp>
        <p:nvSpPr>
          <p:cNvPr id="12" name="テキスト ボックス 11">
            <a:extLst>
              <a:ext uri="{FF2B5EF4-FFF2-40B4-BE49-F238E27FC236}">
                <a16:creationId xmlns:a16="http://schemas.microsoft.com/office/drawing/2014/main" id="{C9BEFBA8-ED5D-4BBE-BEEE-6E7C711D083E}"/>
              </a:ext>
            </a:extLst>
          </p:cNvPr>
          <p:cNvSpPr txBox="1"/>
          <p:nvPr/>
        </p:nvSpPr>
        <p:spPr>
          <a:xfrm>
            <a:off x="2555776" y="5517232"/>
            <a:ext cx="5929828" cy="523220"/>
          </a:xfrm>
          <a:prstGeom prst="rect">
            <a:avLst/>
          </a:prstGeom>
          <a:noFill/>
        </p:spPr>
        <p:txBody>
          <a:bodyPr wrap="none" rtlCol="0">
            <a:spAutoFit/>
          </a:bodyPr>
          <a:lstStyle/>
          <a:p>
            <a:r>
              <a:rPr kumimoji="1" lang="ja-JP" altLang="en-US" sz="2800" dirty="0"/>
              <a:t>温度により抵抗が変わる物質を利用</a:t>
            </a:r>
          </a:p>
        </p:txBody>
      </p:sp>
    </p:spTree>
    <p:extLst>
      <p:ext uri="{BB962C8B-B14F-4D97-AF65-F5344CB8AC3E}">
        <p14:creationId xmlns:p14="http://schemas.microsoft.com/office/powerpoint/2010/main" val="17534502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4E7F32-524D-20AA-0DDC-50EAC4B3165C}"/>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A6EE57B-0347-3AC1-24A0-ECE6FD17E078}"/>
                  </a:ext>
                </a:extLst>
              </p:cNvPr>
              <p:cNvSpPr txBox="1"/>
              <p:nvPr/>
            </p:nvSpPr>
            <p:spPr>
              <a:xfrm>
                <a:off x="539552" y="1700808"/>
                <a:ext cx="3327258"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dirty="0"/>
              </a:p>
            </p:txBody>
          </p:sp>
        </mc:Choice>
        <mc:Fallback xmlns="">
          <p:sp>
            <p:nvSpPr>
              <p:cNvPr id="3" name="テキスト ボックス 2">
                <a:extLst>
                  <a:ext uri="{FF2B5EF4-FFF2-40B4-BE49-F238E27FC236}">
                    <a16:creationId xmlns:a16="http://schemas.microsoft.com/office/drawing/2014/main" id="{0A6EE57B-0347-3AC1-24A0-ECE6FD17E078}"/>
                  </a:ext>
                </a:extLst>
              </p:cNvPr>
              <p:cNvSpPr txBox="1">
                <a:spLocks noRot="1" noChangeAspect="1" noMove="1" noResize="1" noEditPoints="1" noAdjustHandles="1" noChangeArrowheads="1" noChangeShapeType="1" noTextEdit="1"/>
              </p:cNvSpPr>
              <p:nvPr/>
            </p:nvSpPr>
            <p:spPr>
              <a:xfrm>
                <a:off x="539552" y="1700808"/>
                <a:ext cx="3327258" cy="12225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8867D3C-BC18-7244-E12C-405B747EAC02}"/>
                  </a:ext>
                </a:extLst>
              </p:cNvPr>
              <p:cNvSpPr txBox="1"/>
              <p:nvPr/>
            </p:nvSpPr>
            <p:spPr>
              <a:xfrm>
                <a:off x="6516216" y="1340768"/>
                <a:ext cx="2520280" cy="9885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𝑑</m:t>
                      </m:r>
                      <m:r>
                        <m:rPr>
                          <m:sty m:val="p"/>
                        </m:rPr>
                        <a:rPr kumimoji="1" lang="en-US" altLang="ja-JP" sz="2400" b="0" i="0" smtClean="0">
                          <a:latin typeface="Cambria Math" panose="02040503050406030204" pitchFamily="18" charset="0"/>
                        </a:rPr>
                        <m:t>Γ</m:t>
                      </m:r>
                      <m:r>
                        <a:rPr kumimoji="1" lang="en-US" altLang="ja-JP" sz="2400" b="0" i="0"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m:t>
                              </m:r>
                            </m:sub>
                          </m:sSub>
                        </m:e>
                      </m:nary>
                    </m:oMath>
                  </m:oMathPara>
                </a14:m>
                <a:endParaRPr lang="ja-JP" altLang="en-US" sz="2400" dirty="0"/>
              </a:p>
            </p:txBody>
          </p:sp>
        </mc:Choice>
        <mc:Fallback xmlns="">
          <p:sp>
            <p:nvSpPr>
              <p:cNvPr id="5" name="テキスト ボックス 4">
                <a:extLst>
                  <a:ext uri="{FF2B5EF4-FFF2-40B4-BE49-F238E27FC236}">
                    <a16:creationId xmlns:a16="http://schemas.microsoft.com/office/drawing/2014/main" id="{B8867D3C-BC18-7244-E12C-405B747EAC02}"/>
                  </a:ext>
                </a:extLst>
              </p:cNvPr>
              <p:cNvSpPr txBox="1">
                <a:spLocks noRot="1" noChangeAspect="1" noMove="1" noResize="1" noEditPoints="1" noAdjustHandles="1" noChangeArrowheads="1" noChangeShapeType="1" noTextEdit="1"/>
              </p:cNvSpPr>
              <p:nvPr/>
            </p:nvSpPr>
            <p:spPr>
              <a:xfrm>
                <a:off x="6516216" y="1340768"/>
                <a:ext cx="2520280" cy="988540"/>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4CB33E67-03BC-16DC-6A06-134CE5CECBE8}"/>
              </a:ext>
            </a:extLst>
          </p:cNvPr>
          <p:cNvSpPr txBox="1"/>
          <p:nvPr/>
        </p:nvSpPr>
        <p:spPr>
          <a:xfrm>
            <a:off x="611560" y="1268760"/>
            <a:ext cx="3877985" cy="461665"/>
          </a:xfrm>
          <a:prstGeom prst="rect">
            <a:avLst/>
          </a:prstGeom>
          <a:noFill/>
        </p:spPr>
        <p:txBody>
          <a:bodyPr wrap="none" rtlCol="0">
            <a:spAutoFit/>
          </a:bodyPr>
          <a:lstStyle/>
          <a:p>
            <a:r>
              <a:rPr lang="ja-JP" altLang="en-US" sz="2400"/>
              <a:t>分配関数とハミルトニアン</a:t>
            </a:r>
            <a:endParaRPr kumimoji="1" lang="ja-JP" altLang="en-US" sz="2400"/>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2CEE64F-E1C4-4A77-C1AA-DE1515D6C4A3}"/>
                  </a:ext>
                </a:extLst>
              </p:cNvPr>
              <p:cNvSpPr txBox="1"/>
              <p:nvPr/>
            </p:nvSpPr>
            <p:spPr>
              <a:xfrm>
                <a:off x="539553" y="2924944"/>
                <a:ext cx="4968552" cy="1222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𝑍</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e>
                              </m:d>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dirty="0"/>
              </a:p>
            </p:txBody>
          </p:sp>
        </mc:Choice>
        <mc:Fallback xmlns="">
          <p:sp>
            <p:nvSpPr>
              <p:cNvPr id="32" name="テキスト ボックス 31">
                <a:extLst>
                  <a:ext uri="{FF2B5EF4-FFF2-40B4-BE49-F238E27FC236}">
                    <a16:creationId xmlns:a16="http://schemas.microsoft.com/office/drawing/2014/main" id="{52CEE64F-E1C4-4A77-C1AA-DE1515D6C4A3}"/>
                  </a:ext>
                </a:extLst>
              </p:cNvPr>
              <p:cNvSpPr txBox="1">
                <a:spLocks noRot="1" noChangeAspect="1" noMove="1" noResize="1" noEditPoints="1" noAdjustHandles="1" noChangeArrowheads="1" noChangeShapeType="1" noTextEdit="1"/>
              </p:cNvSpPr>
              <p:nvPr/>
            </p:nvSpPr>
            <p:spPr>
              <a:xfrm>
                <a:off x="539553" y="2924944"/>
                <a:ext cx="4968552" cy="122251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27050AB1-18F5-4D56-485D-6F115D7406A1}"/>
                  </a:ext>
                </a:extLst>
              </p:cNvPr>
              <p:cNvSpPr txBox="1"/>
              <p:nvPr/>
            </p:nvSpPr>
            <p:spPr>
              <a:xfrm>
                <a:off x="539552" y="4221088"/>
                <a:ext cx="2141804"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𝑘𝑇</m:t>
                          </m:r>
                        </m:num>
                        <m:den>
                          <m:r>
                            <a:rPr lang="en-US" altLang="ja-JP" sz="3200" i="1">
                              <a:latin typeface="Cambria Math" panose="02040503050406030204" pitchFamily="18" charset="0"/>
                            </a:rPr>
                            <m:t>𝑍</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kumimoji="1" lang="ja-JP" altLang="en-US" sz="3200" dirty="0"/>
              </a:p>
            </p:txBody>
          </p:sp>
        </mc:Choice>
        <mc:Fallback xmlns="">
          <p:sp>
            <p:nvSpPr>
              <p:cNvPr id="34" name="テキスト ボックス 33">
                <a:extLst>
                  <a:ext uri="{FF2B5EF4-FFF2-40B4-BE49-F238E27FC236}">
                    <a16:creationId xmlns:a16="http://schemas.microsoft.com/office/drawing/2014/main" id="{27050AB1-18F5-4D56-485D-6F115D7406A1}"/>
                  </a:ext>
                </a:extLst>
              </p:cNvPr>
              <p:cNvSpPr txBox="1">
                <a:spLocks noRot="1" noChangeAspect="1" noMove="1" noResize="1" noEditPoints="1" noAdjustHandles="1" noChangeArrowheads="1" noChangeShapeType="1" noTextEdit="1"/>
              </p:cNvSpPr>
              <p:nvPr/>
            </p:nvSpPr>
            <p:spPr>
              <a:xfrm>
                <a:off x="539552" y="4221088"/>
                <a:ext cx="2141804" cy="1028743"/>
              </a:xfrm>
              <a:prstGeom prst="rect">
                <a:avLst/>
              </a:prstGeom>
              <a:blipFill>
                <a:blip r:embed="rId5"/>
                <a:stretch>
                  <a:fillRect/>
                </a:stretch>
              </a:blipFill>
            </p:spPr>
            <p:txBody>
              <a:bodyPr/>
              <a:lstStyle/>
              <a:p>
                <a:r>
                  <a:rPr lang="ja-JP" altLang="en-US">
                    <a:noFill/>
                  </a:rPr>
                  <a:t> </a:t>
                </a:r>
              </a:p>
            </p:txBody>
          </p:sp>
        </mc:Fallback>
      </mc:AlternateContent>
      <p:cxnSp>
        <p:nvCxnSpPr>
          <p:cNvPr id="35" name="コネクタ: カギ線 34">
            <a:extLst>
              <a:ext uri="{FF2B5EF4-FFF2-40B4-BE49-F238E27FC236}">
                <a16:creationId xmlns:a16="http://schemas.microsoft.com/office/drawing/2014/main" id="{96F085DE-7440-2EBA-3942-6FE70B7EDFF4}"/>
              </a:ext>
            </a:extLst>
          </p:cNvPr>
          <p:cNvCxnSpPr>
            <a:cxnSpLocks/>
            <a:stCxn id="3" idx="3"/>
            <a:endCxn id="32" idx="3"/>
          </p:cNvCxnSpPr>
          <p:nvPr/>
        </p:nvCxnSpPr>
        <p:spPr>
          <a:xfrm>
            <a:off x="3866810" y="2312065"/>
            <a:ext cx="1641295" cy="1224136"/>
          </a:xfrm>
          <a:prstGeom prst="bentConnector3">
            <a:avLst>
              <a:gd name="adj1" fmla="val 113928"/>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2F21C994-AD9F-0719-69EF-998AFDE94788}"/>
              </a:ext>
            </a:extLst>
          </p:cNvPr>
          <p:cNvSpPr txBox="1"/>
          <p:nvPr/>
        </p:nvSpPr>
        <p:spPr>
          <a:xfrm>
            <a:off x="5868144" y="2636912"/>
            <a:ext cx="1031051" cy="369332"/>
          </a:xfrm>
          <a:prstGeom prst="rect">
            <a:avLst/>
          </a:prstGeom>
          <a:noFill/>
        </p:spPr>
        <p:txBody>
          <a:bodyPr wrap="none" rtlCol="0">
            <a:spAutoFit/>
          </a:bodyPr>
          <a:lstStyle/>
          <a:p>
            <a:r>
              <a:rPr kumimoji="1" lang="en-US" altLang="ja-JP"/>
              <a:t>V</a:t>
            </a:r>
            <a:r>
              <a:rPr kumimoji="1" lang="ja-JP" altLang="en-US" dirty="0"/>
              <a:t>で微分</a:t>
            </a:r>
          </a:p>
        </p:txBody>
      </p:sp>
      <p:sp>
        <p:nvSpPr>
          <p:cNvPr id="38" name="テキスト ボックス 37">
            <a:extLst>
              <a:ext uri="{FF2B5EF4-FFF2-40B4-BE49-F238E27FC236}">
                <a16:creationId xmlns:a16="http://schemas.microsoft.com/office/drawing/2014/main" id="{C0BB55EF-C819-9215-BE1B-6E5EDC2A2CC2}"/>
              </a:ext>
            </a:extLst>
          </p:cNvPr>
          <p:cNvSpPr txBox="1"/>
          <p:nvPr/>
        </p:nvSpPr>
        <p:spPr>
          <a:xfrm>
            <a:off x="2843808" y="4437112"/>
            <a:ext cx="1261884" cy="523220"/>
          </a:xfrm>
          <a:prstGeom prst="rect">
            <a:avLst/>
          </a:prstGeom>
          <a:noFill/>
        </p:spPr>
        <p:txBody>
          <a:bodyPr wrap="none" rtlCol="0">
            <a:spAutoFit/>
          </a:bodyPr>
          <a:lstStyle/>
          <a:p>
            <a:r>
              <a:rPr kumimoji="1" lang="ja-JP" altLang="en-US" sz="2800" dirty="0"/>
              <a:t>に代入</a:t>
            </a:r>
          </a:p>
        </p:txBody>
      </p:sp>
      <p:sp>
        <p:nvSpPr>
          <p:cNvPr id="39" name="四角形: 角を丸くする 38">
            <a:extLst>
              <a:ext uri="{FF2B5EF4-FFF2-40B4-BE49-F238E27FC236}">
                <a16:creationId xmlns:a16="http://schemas.microsoft.com/office/drawing/2014/main" id="{BD87ABB2-477A-F554-F2D7-6CC2AC21B402}"/>
              </a:ext>
            </a:extLst>
          </p:cNvPr>
          <p:cNvSpPr/>
          <p:nvPr/>
        </p:nvSpPr>
        <p:spPr>
          <a:xfrm>
            <a:off x="539552" y="2924944"/>
            <a:ext cx="648072"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四角形: 角を丸くする 39">
            <a:extLst>
              <a:ext uri="{FF2B5EF4-FFF2-40B4-BE49-F238E27FC236}">
                <a16:creationId xmlns:a16="http://schemas.microsoft.com/office/drawing/2014/main" id="{E88602D8-E7D0-E33F-E1EC-F6D33FECDAA7}"/>
              </a:ext>
            </a:extLst>
          </p:cNvPr>
          <p:cNvSpPr/>
          <p:nvPr/>
        </p:nvSpPr>
        <p:spPr>
          <a:xfrm>
            <a:off x="1979712" y="4221088"/>
            <a:ext cx="648072"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コネクタ: カギ線 41">
            <a:extLst>
              <a:ext uri="{FF2B5EF4-FFF2-40B4-BE49-F238E27FC236}">
                <a16:creationId xmlns:a16="http://schemas.microsoft.com/office/drawing/2014/main" id="{7A5E84B1-E6BB-4751-6D68-B6256E4BF586}"/>
              </a:ext>
            </a:extLst>
          </p:cNvPr>
          <p:cNvCxnSpPr>
            <a:stCxn id="39" idx="2"/>
            <a:endCxn id="40" idx="0"/>
          </p:cNvCxnSpPr>
          <p:nvPr/>
        </p:nvCxnSpPr>
        <p:spPr>
          <a:xfrm rot="16200000" flipH="1">
            <a:off x="1439652" y="3356992"/>
            <a:ext cx="288032" cy="144016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A42292F2-2900-F59D-4ECD-EFBA817356FB}"/>
                  </a:ext>
                </a:extLst>
              </p:cNvPr>
              <p:cNvSpPr txBox="1"/>
              <p:nvPr/>
            </p:nvSpPr>
            <p:spPr>
              <a:xfrm>
                <a:off x="539552" y="5445224"/>
                <a:ext cx="6080767" cy="1270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𝑘𝑇</m:t>
                          </m:r>
                        </m:num>
                        <m:den>
                          <m:r>
                            <a:rPr lang="en-US" altLang="ja-JP" sz="2800" i="1">
                              <a:latin typeface="Cambria Math" panose="02040503050406030204" pitchFamily="18" charset="0"/>
                            </a:rPr>
                            <m:t>𝑍</m:t>
                          </m:r>
                        </m:den>
                      </m:f>
                      <m:nary>
                        <m:naryPr>
                          <m:limLoc m:val="undOvr"/>
                          <m:subHide m:val="on"/>
                          <m:supHide m:val="on"/>
                          <m:ctrlPr>
                            <a:rPr lang="en-US" altLang="ja-JP" sz="2800" i="1">
                              <a:latin typeface="Cambria Math" panose="02040503050406030204" pitchFamily="18" charset="0"/>
                            </a:rPr>
                          </m:ctrlPr>
                        </m:naryPr>
                        <m:sub/>
                        <m:sup/>
                        <m:e>
                          <m:func>
                            <m:funcPr>
                              <m:ctrlPr>
                                <a:rPr lang="en-US" altLang="ja-JP" sz="2800" i="1">
                                  <a:latin typeface="Cambria Math" panose="02040503050406030204" pitchFamily="18" charset="0"/>
                                </a:rPr>
                              </m:ctrlPr>
                            </m:funcPr>
                            <m:fName>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𝛽</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𝑉</m:t>
                                      </m:r>
                                    </m:den>
                                  </m:f>
                                </m:e>
                              </m:d>
                              <m:sSup>
                                <m:sSupPr>
                                  <m:ctrlPr>
                                    <a:rPr lang="en-US" altLang="ja-JP" sz="2800" b="0" i="1" smtClean="0">
                                      <a:latin typeface="Cambria Math" panose="02040503050406030204" pitchFamily="18" charset="0"/>
                                    </a:rPr>
                                  </m:ctrlPr>
                                </m:sSupPr>
                                <m:e>
                                  <m:r>
                                    <m:rPr>
                                      <m:sty m:val="p"/>
                                    </m:rPr>
                                    <a:rPr lang="en-US" altLang="ja-JP" sz="2800" b="0" i="0" smtClean="0">
                                      <a:latin typeface="Cambria Math" panose="02040503050406030204" pitchFamily="18" charset="0"/>
                                    </a:rPr>
                                    <m:t>e</m:t>
                                  </m:r>
                                </m:e>
                                <m:sup>
                                  <m:r>
                                    <a:rPr lang="en-US" altLang="ja-JP" sz="2800" b="0" i="0" smtClean="0">
                                      <a:latin typeface="Cambria Math" panose="02040503050406030204" pitchFamily="18" charset="0"/>
                                    </a:rPr>
                                    <m:t>−</m:t>
                                  </m:r>
                                  <m:r>
                                    <a:rPr lang="en-US" altLang="ja-JP" sz="2800" b="0" i="1" smtClean="0">
                                      <a:latin typeface="Cambria Math" panose="02040503050406030204" pitchFamily="18" charset="0"/>
                                    </a:rPr>
                                    <m:t>𝛽</m:t>
                                  </m:r>
                                  <m:r>
                                    <a:rPr lang="en-US" altLang="ja-JP" sz="2800" b="0" i="1" smtClean="0">
                                      <a:latin typeface="Cambria Math" panose="02040503050406030204" pitchFamily="18" charset="0"/>
                                    </a:rPr>
                                    <m:t>𝐻</m:t>
                                  </m:r>
                                </m:sup>
                              </m:sSup>
                            </m:fName>
                            <m:e>
                              <m:r>
                                <a:rPr lang="en-US" altLang="ja-JP" sz="2800" i="1">
                                  <a:latin typeface="Cambria Math" panose="02040503050406030204" pitchFamily="18" charset="0"/>
                                </a:rPr>
                                <m:t>𝑑</m:t>
                              </m:r>
                              <m:r>
                                <m:rPr>
                                  <m:sty m:val="p"/>
                                </m:rPr>
                                <a:rPr lang="en-US" altLang="ja-JP" sz="2800">
                                  <a:latin typeface="Cambria Math" panose="02040503050406030204" pitchFamily="18" charset="0"/>
                                </a:rPr>
                                <m:t>Γ</m:t>
                              </m:r>
                              <m:r>
                                <a:rPr lang="en-US" altLang="ja-JP" sz="2800" b="0" i="1" smtClean="0">
                                  <a:latin typeface="Cambria Math" panose="02040503050406030204" pitchFamily="18" charset="0"/>
                                </a:rPr>
                                <m:t>=−</m:t>
                              </m:r>
                            </m:e>
                          </m:func>
                          <m:d>
                            <m:dPr>
                              <m:begChr m:val="⟨"/>
                              <m:endChr m:val="⟩"/>
                              <m:ctrlPr>
                                <a:rPr lang="en-US" altLang="ja-JP" sz="2800" b="0" i="1" smtClean="0">
                                  <a:latin typeface="Cambria Math" panose="02040503050406030204" pitchFamily="18" charset="0"/>
                                </a:rPr>
                              </m:ctrlPr>
                            </m:dPr>
                            <m:e>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𝑉</m:t>
                                  </m:r>
                                </m:den>
                              </m:f>
                            </m:e>
                          </m:d>
                        </m:e>
                      </m:nary>
                    </m:oMath>
                  </m:oMathPara>
                </a14:m>
                <a:endParaRPr kumimoji="1" lang="ja-JP" altLang="en-US" sz="2800" dirty="0"/>
              </a:p>
            </p:txBody>
          </p:sp>
        </mc:Choice>
        <mc:Fallback xmlns="">
          <p:sp>
            <p:nvSpPr>
              <p:cNvPr id="43" name="テキスト ボックス 42">
                <a:extLst>
                  <a:ext uri="{FF2B5EF4-FFF2-40B4-BE49-F238E27FC236}">
                    <a16:creationId xmlns:a16="http://schemas.microsoft.com/office/drawing/2014/main" id="{A42292F2-2900-F59D-4ECD-EFBA817356FB}"/>
                  </a:ext>
                </a:extLst>
              </p:cNvPr>
              <p:cNvSpPr txBox="1">
                <a:spLocks noRot="1" noChangeAspect="1" noMove="1" noResize="1" noEditPoints="1" noAdjustHandles="1" noChangeArrowheads="1" noChangeShapeType="1" noTextEdit="1"/>
              </p:cNvSpPr>
              <p:nvPr/>
            </p:nvSpPr>
            <p:spPr>
              <a:xfrm>
                <a:off x="539552" y="5445224"/>
                <a:ext cx="6080767" cy="1270156"/>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0625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F04F1CE-B16F-DFFA-7E4F-4606B14F26E8}"/>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671C02A-5CBB-67A3-622C-20B851CC4793}"/>
                  </a:ext>
                </a:extLst>
              </p:cNvPr>
              <p:cNvSpPr txBox="1"/>
              <p:nvPr/>
            </p:nvSpPr>
            <p:spPr>
              <a:xfrm>
                <a:off x="395536" y="1052736"/>
                <a:ext cx="2326214"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d>
                        <m:dPr>
                          <m:begChr m:val="⟨"/>
                          <m:endChr m:val="⟩"/>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0671C02A-5CBB-67A3-622C-20B851CC4793}"/>
                  </a:ext>
                </a:extLst>
              </p:cNvPr>
              <p:cNvSpPr txBox="1">
                <a:spLocks noRot="1" noChangeAspect="1" noMove="1" noResize="1" noEditPoints="1" noAdjustHandles="1" noChangeArrowheads="1" noChangeShapeType="1" noTextEdit="1"/>
              </p:cNvSpPr>
              <p:nvPr/>
            </p:nvSpPr>
            <p:spPr>
              <a:xfrm>
                <a:off x="395536" y="1052736"/>
                <a:ext cx="2326214" cy="134453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8D74A6E-E5B9-894E-4F05-1F4601A4E299}"/>
                  </a:ext>
                </a:extLst>
              </p:cNvPr>
              <p:cNvSpPr txBox="1"/>
              <p:nvPr/>
            </p:nvSpPr>
            <p:spPr>
              <a:xfrm>
                <a:off x="2843808" y="1484784"/>
                <a:ext cx="5981125" cy="400110"/>
              </a:xfrm>
              <a:prstGeom prst="rect">
                <a:avLst/>
              </a:prstGeom>
              <a:noFill/>
            </p:spPr>
            <p:txBody>
              <a:bodyPr wrap="none" rtlCol="0">
                <a:spAutoFit/>
              </a:bodyPr>
              <a:lstStyle/>
              <a:p>
                <a:r>
                  <a:rPr lang="ja-JP" altLang="en-US" sz="2000" dirty="0"/>
                  <a:t>を計算するために</a:t>
                </a:r>
                <a:r>
                  <a:rPr kumimoji="1" lang="ja-JP" altLang="en-US" sz="2000" dirty="0"/>
                  <a:t>空間を一様に</a:t>
                </a:r>
                <a14:m>
                  <m:oMath xmlns:m="http://schemas.openxmlformats.org/officeDocument/2006/math">
                    <m:r>
                      <a:rPr kumimoji="1" lang="en-US" altLang="ja-JP" sz="2000" b="0" i="1" smtClean="0">
                        <a:latin typeface="Cambria Math" panose="02040503050406030204" pitchFamily="18" charset="0"/>
                      </a:rPr>
                      <m:t>𝛼</m:t>
                    </m:r>
                    <m:r>
                      <a:rPr lang="ja-JP" altLang="en-US" sz="2000" i="1">
                        <a:latin typeface="Cambria Math" panose="02040503050406030204" pitchFamily="18" charset="0"/>
                      </a:rPr>
                      <m:t>倍</m:t>
                    </m:r>
                  </m:oMath>
                </a14:m>
                <a:r>
                  <a:rPr kumimoji="1" lang="ja-JP" altLang="en-US" sz="2000" dirty="0"/>
                  <a:t>にスケールする</a:t>
                </a:r>
              </a:p>
            </p:txBody>
          </p:sp>
        </mc:Choice>
        <mc:Fallback xmlns="">
          <p:sp>
            <p:nvSpPr>
              <p:cNvPr id="5" name="テキスト ボックス 4">
                <a:extLst>
                  <a:ext uri="{FF2B5EF4-FFF2-40B4-BE49-F238E27FC236}">
                    <a16:creationId xmlns:a16="http://schemas.microsoft.com/office/drawing/2014/main" id="{C8D74A6E-E5B9-894E-4F05-1F4601A4E299}"/>
                  </a:ext>
                </a:extLst>
              </p:cNvPr>
              <p:cNvSpPr txBox="1">
                <a:spLocks noRot="1" noChangeAspect="1" noMove="1" noResize="1" noEditPoints="1" noAdjustHandles="1" noChangeArrowheads="1" noChangeShapeType="1" noTextEdit="1"/>
              </p:cNvSpPr>
              <p:nvPr/>
            </p:nvSpPr>
            <p:spPr>
              <a:xfrm>
                <a:off x="2843808" y="1484784"/>
                <a:ext cx="5981125" cy="400110"/>
              </a:xfrm>
              <a:prstGeom prst="rect">
                <a:avLst/>
              </a:prstGeom>
              <a:blipFill>
                <a:blip r:embed="rId3"/>
                <a:stretch>
                  <a:fillRect l="-1121" t="-12308" r="-102" b="-2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F59C556-07B2-D1C5-B155-04A61CE80B1B}"/>
                  </a:ext>
                </a:extLst>
              </p:cNvPr>
              <p:cNvSpPr txBox="1"/>
              <p:nvPr/>
            </p:nvSpPr>
            <p:spPr>
              <a:xfrm>
                <a:off x="827584" y="3645024"/>
                <a:ext cx="16149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2F59C556-07B2-D1C5-B155-04A61CE80B1B}"/>
                  </a:ext>
                </a:extLst>
              </p:cNvPr>
              <p:cNvSpPr txBox="1">
                <a:spLocks noRot="1" noChangeAspect="1" noMove="1" noResize="1" noEditPoints="1" noAdjustHandles="1" noChangeArrowheads="1" noChangeShapeType="1" noTextEdit="1"/>
              </p:cNvSpPr>
              <p:nvPr/>
            </p:nvSpPr>
            <p:spPr>
              <a:xfrm>
                <a:off x="827584" y="3645024"/>
                <a:ext cx="1614929"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A849B4C-C79F-117D-2427-CF0F239B79DE}"/>
                  </a:ext>
                </a:extLst>
              </p:cNvPr>
              <p:cNvSpPr txBox="1"/>
              <p:nvPr/>
            </p:nvSpPr>
            <p:spPr>
              <a:xfrm>
                <a:off x="6444208" y="3573016"/>
                <a:ext cx="179523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oMath>
                  </m:oMathPara>
                </a14:m>
                <a:endParaRPr kumimoji="1" lang="ja-JP" altLang="en-US" sz="2800" dirty="0"/>
              </a:p>
            </p:txBody>
          </p:sp>
        </mc:Choice>
        <mc:Fallback xmlns="">
          <p:sp>
            <p:nvSpPr>
              <p:cNvPr id="8" name="テキスト ボックス 7">
                <a:extLst>
                  <a:ext uri="{FF2B5EF4-FFF2-40B4-BE49-F238E27FC236}">
                    <a16:creationId xmlns:a16="http://schemas.microsoft.com/office/drawing/2014/main" id="{1A849B4C-C79F-117D-2427-CF0F239B79DE}"/>
                  </a:ext>
                </a:extLst>
              </p:cNvPr>
              <p:cNvSpPr txBox="1">
                <a:spLocks noRot="1" noChangeAspect="1" noMove="1" noResize="1" noEditPoints="1" noAdjustHandles="1" noChangeArrowheads="1" noChangeShapeType="1" noTextEdit="1"/>
              </p:cNvSpPr>
              <p:nvPr/>
            </p:nvSpPr>
            <p:spPr>
              <a:xfrm>
                <a:off x="6444208" y="3573016"/>
                <a:ext cx="1795235"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9EC58C4-6D45-4F53-866C-F066592D406D}"/>
                  </a:ext>
                </a:extLst>
              </p:cNvPr>
              <p:cNvSpPr txBox="1"/>
              <p:nvPr/>
            </p:nvSpPr>
            <p:spPr>
              <a:xfrm>
                <a:off x="4067944" y="3356992"/>
                <a:ext cx="16149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49EC58C4-6D45-4F53-866C-F066592D406D}"/>
                  </a:ext>
                </a:extLst>
              </p:cNvPr>
              <p:cNvSpPr txBox="1">
                <a:spLocks noRot="1" noChangeAspect="1" noMove="1" noResize="1" noEditPoints="1" noAdjustHandles="1" noChangeArrowheads="1" noChangeShapeType="1" noTextEdit="1"/>
              </p:cNvSpPr>
              <p:nvPr/>
            </p:nvSpPr>
            <p:spPr>
              <a:xfrm>
                <a:off x="4067944" y="3356992"/>
                <a:ext cx="1614929"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B7E865B-B7F6-169F-2272-481D0A662123}"/>
                  </a:ext>
                </a:extLst>
              </p:cNvPr>
              <p:cNvSpPr txBox="1"/>
              <p:nvPr/>
            </p:nvSpPr>
            <p:spPr>
              <a:xfrm>
                <a:off x="4067944" y="3933056"/>
                <a:ext cx="1567031" cy="9843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𝐿</m:t>
                          </m:r>
                        </m:num>
                        <m:den>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den>
                      </m:f>
                    </m:oMath>
                  </m:oMathPara>
                </a14:m>
                <a:endParaRPr kumimoji="1" lang="ja-JP" altLang="en-US" sz="2800" dirty="0"/>
              </a:p>
            </p:txBody>
          </p:sp>
        </mc:Choice>
        <mc:Fallback xmlns="">
          <p:sp>
            <p:nvSpPr>
              <p:cNvPr id="10" name="テキスト ボックス 9">
                <a:extLst>
                  <a:ext uri="{FF2B5EF4-FFF2-40B4-BE49-F238E27FC236}">
                    <a16:creationId xmlns:a16="http://schemas.microsoft.com/office/drawing/2014/main" id="{4B7E865B-B7F6-169F-2272-481D0A662123}"/>
                  </a:ext>
                </a:extLst>
              </p:cNvPr>
              <p:cNvSpPr txBox="1">
                <a:spLocks noRot="1" noChangeAspect="1" noMove="1" noResize="1" noEditPoints="1" noAdjustHandles="1" noChangeArrowheads="1" noChangeShapeType="1" noTextEdit="1"/>
              </p:cNvSpPr>
              <p:nvPr/>
            </p:nvSpPr>
            <p:spPr>
              <a:xfrm>
                <a:off x="4067944" y="3933056"/>
                <a:ext cx="1567031" cy="984372"/>
              </a:xfrm>
              <a:prstGeom prst="rect">
                <a:avLst/>
              </a:prstGeom>
              <a:blipFill>
                <a:blip r:embed="rId7"/>
                <a:stretch>
                  <a:fillRect/>
                </a:stretch>
              </a:blipFill>
            </p:spPr>
            <p:txBody>
              <a:bodyPr/>
              <a:lstStyle/>
              <a:p>
                <a:r>
                  <a:rPr lang="ja-JP" altLang="en-US">
                    <a:noFill/>
                  </a:rPr>
                  <a:t> </a:t>
                </a:r>
              </a:p>
            </p:txBody>
          </p:sp>
        </mc:Fallback>
      </mc:AlternateContent>
      <p:sp>
        <p:nvSpPr>
          <p:cNvPr id="11" name="矢印: 右 10">
            <a:extLst>
              <a:ext uri="{FF2B5EF4-FFF2-40B4-BE49-F238E27FC236}">
                <a16:creationId xmlns:a16="http://schemas.microsoft.com/office/drawing/2014/main" id="{2B2C9624-EA98-9282-357C-9617C7AD0793}"/>
              </a:ext>
            </a:extLst>
          </p:cNvPr>
          <p:cNvSpPr/>
          <p:nvPr/>
        </p:nvSpPr>
        <p:spPr>
          <a:xfrm>
            <a:off x="5868144" y="3717032"/>
            <a:ext cx="432048" cy="49166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7E5E565-144C-8985-6AE7-0688C18B50DA}"/>
              </a:ext>
            </a:extLst>
          </p:cNvPr>
          <p:cNvSpPr txBox="1"/>
          <p:nvPr/>
        </p:nvSpPr>
        <p:spPr>
          <a:xfrm>
            <a:off x="6372200" y="4221088"/>
            <a:ext cx="2492990" cy="646331"/>
          </a:xfrm>
          <a:prstGeom prst="rect">
            <a:avLst/>
          </a:prstGeom>
          <a:noFill/>
        </p:spPr>
        <p:txBody>
          <a:bodyPr wrap="none" rtlCol="0">
            <a:spAutoFit/>
          </a:bodyPr>
          <a:lstStyle/>
          <a:p>
            <a:r>
              <a:rPr lang="ja-JP" altLang="en-US" dirty="0"/>
              <a:t>座標とスケーリングが</a:t>
            </a:r>
            <a:endParaRPr lang="en-US" altLang="ja-JP" dirty="0"/>
          </a:p>
          <a:p>
            <a:r>
              <a:rPr kumimoji="1" lang="ja-JP" altLang="en-US" dirty="0"/>
              <a:t>異なることに注意</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593C73-380E-E8F5-1ADE-218D30A19673}"/>
                  </a:ext>
                </a:extLst>
              </p:cNvPr>
              <p:cNvSpPr txBox="1"/>
              <p:nvPr/>
            </p:nvSpPr>
            <p:spPr>
              <a:xfrm>
                <a:off x="899592" y="5589240"/>
                <a:ext cx="165647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𝑉</m:t>
                      </m:r>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3</m:t>
                          </m:r>
                        </m:sup>
                      </m:sSup>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14" name="テキスト ボックス 13">
                <a:extLst>
                  <a:ext uri="{FF2B5EF4-FFF2-40B4-BE49-F238E27FC236}">
                    <a16:creationId xmlns:a16="http://schemas.microsoft.com/office/drawing/2014/main" id="{F1593C73-380E-E8F5-1ADE-218D30A19673}"/>
                  </a:ext>
                </a:extLst>
              </p:cNvPr>
              <p:cNvSpPr txBox="1">
                <a:spLocks noRot="1" noChangeAspect="1" noMove="1" noResize="1" noEditPoints="1" noAdjustHandles="1" noChangeArrowheads="1" noChangeShapeType="1" noTextEdit="1"/>
              </p:cNvSpPr>
              <p:nvPr/>
            </p:nvSpPr>
            <p:spPr>
              <a:xfrm>
                <a:off x="899592" y="5589240"/>
                <a:ext cx="1656479" cy="52322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0EE9176-10E5-4E46-5DB8-1BD72E08663E}"/>
                  </a:ext>
                </a:extLst>
              </p:cNvPr>
              <p:cNvSpPr txBox="1"/>
              <p:nvPr/>
            </p:nvSpPr>
            <p:spPr>
              <a:xfrm>
                <a:off x="3635896" y="5517232"/>
                <a:ext cx="2063642"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𝑑𝑉</m:t>
                          </m:r>
                        </m:num>
                        <m:den>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den>
                      </m:f>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15" name="テキスト ボックス 14">
                <a:extLst>
                  <a:ext uri="{FF2B5EF4-FFF2-40B4-BE49-F238E27FC236}">
                    <a16:creationId xmlns:a16="http://schemas.microsoft.com/office/drawing/2014/main" id="{70EE9176-10E5-4E46-5DB8-1BD72E08663E}"/>
                  </a:ext>
                </a:extLst>
              </p:cNvPr>
              <p:cNvSpPr txBox="1">
                <a:spLocks noRot="1" noChangeAspect="1" noMove="1" noResize="1" noEditPoints="1" noAdjustHandles="1" noChangeArrowheads="1" noChangeShapeType="1" noTextEdit="1"/>
              </p:cNvSpPr>
              <p:nvPr/>
            </p:nvSpPr>
            <p:spPr>
              <a:xfrm>
                <a:off x="3635896" y="5517232"/>
                <a:ext cx="2063642" cy="910377"/>
              </a:xfrm>
              <a:prstGeom prst="rect">
                <a:avLst/>
              </a:prstGeom>
              <a:blipFill>
                <a:blip r:embed="rId9"/>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0F2D7153-D7F7-B8A8-CEBE-6ABE0CE31768}"/>
              </a:ext>
            </a:extLst>
          </p:cNvPr>
          <p:cNvSpPr txBox="1"/>
          <p:nvPr/>
        </p:nvSpPr>
        <p:spPr>
          <a:xfrm>
            <a:off x="467544" y="2708920"/>
            <a:ext cx="2954655" cy="461665"/>
          </a:xfrm>
          <a:prstGeom prst="rect">
            <a:avLst/>
          </a:prstGeom>
          <a:noFill/>
        </p:spPr>
        <p:txBody>
          <a:bodyPr wrap="none" rtlCol="0">
            <a:spAutoFit/>
          </a:bodyPr>
          <a:lstStyle/>
          <a:p>
            <a:r>
              <a:rPr kumimoji="1" lang="ja-JP" altLang="en-US" sz="2400" dirty="0"/>
              <a:t>座標と運動量の変化</a:t>
            </a:r>
          </a:p>
        </p:txBody>
      </p:sp>
      <p:sp>
        <p:nvSpPr>
          <p:cNvPr id="17" name="テキスト ボックス 16">
            <a:extLst>
              <a:ext uri="{FF2B5EF4-FFF2-40B4-BE49-F238E27FC236}">
                <a16:creationId xmlns:a16="http://schemas.microsoft.com/office/drawing/2014/main" id="{12ED92BA-F6D9-5AD8-C56E-C2EF1B7E8826}"/>
              </a:ext>
            </a:extLst>
          </p:cNvPr>
          <p:cNvSpPr txBox="1"/>
          <p:nvPr/>
        </p:nvSpPr>
        <p:spPr>
          <a:xfrm>
            <a:off x="467544" y="4941168"/>
            <a:ext cx="1415772" cy="461665"/>
          </a:xfrm>
          <a:prstGeom prst="rect">
            <a:avLst/>
          </a:prstGeom>
          <a:noFill/>
        </p:spPr>
        <p:txBody>
          <a:bodyPr wrap="none" rtlCol="0">
            <a:spAutoFit/>
          </a:bodyPr>
          <a:lstStyle/>
          <a:p>
            <a:r>
              <a:rPr lang="ja-JP" altLang="en-US" sz="2400" dirty="0"/>
              <a:t>体積変化</a:t>
            </a:r>
            <a:endParaRPr kumimoji="1" lang="ja-JP" altLang="en-US" sz="2400" dirty="0"/>
          </a:p>
        </p:txBody>
      </p:sp>
    </p:spTree>
    <p:extLst>
      <p:ext uri="{BB962C8B-B14F-4D97-AF65-F5344CB8AC3E}">
        <p14:creationId xmlns:p14="http://schemas.microsoft.com/office/powerpoint/2010/main" val="265590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12C28AF-EFC6-04BC-044D-09DAC4023A2C}"/>
              </a:ext>
            </a:extLst>
          </p:cNvPr>
          <p:cNvSpPr>
            <a:spLocks noGrp="1"/>
          </p:cNvSpPr>
          <p:nvPr>
            <p:ph type="body" sz="quarter" idx="10"/>
          </p:nvPr>
        </p:nvSpPr>
        <p:spPr/>
        <p:txBody>
          <a:bodyPr/>
          <a:lstStyle/>
          <a:p>
            <a:r>
              <a:rPr kumimoji="1" lang="ja-JP" altLang="en-US" dirty="0"/>
              <a:t>分配関数からの圧力定義</a:t>
            </a:r>
          </a:p>
        </p:txBody>
      </p:sp>
      <p:sp>
        <p:nvSpPr>
          <p:cNvPr id="3" name="テキスト ボックス 2">
            <a:extLst>
              <a:ext uri="{FF2B5EF4-FFF2-40B4-BE49-F238E27FC236}">
                <a16:creationId xmlns:a16="http://schemas.microsoft.com/office/drawing/2014/main" id="{29DA1DFD-6BC3-2556-7DAA-BB0EEF645D61}"/>
              </a:ext>
            </a:extLst>
          </p:cNvPr>
          <p:cNvSpPr txBox="1"/>
          <p:nvPr/>
        </p:nvSpPr>
        <p:spPr>
          <a:xfrm>
            <a:off x="467544" y="1268760"/>
            <a:ext cx="3877985" cy="461665"/>
          </a:xfrm>
          <a:prstGeom prst="rect">
            <a:avLst/>
          </a:prstGeom>
          <a:noFill/>
        </p:spPr>
        <p:txBody>
          <a:bodyPr wrap="none" rtlCol="0">
            <a:spAutoFit/>
          </a:bodyPr>
          <a:lstStyle/>
          <a:p>
            <a:r>
              <a:rPr kumimoji="1" lang="ja-JP" altLang="en-US" sz="2400" dirty="0"/>
              <a:t>もともとのハミルトニアン</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037508-2791-D092-B1AF-7A3BFA8E5B5F}"/>
                  </a:ext>
                </a:extLst>
              </p:cNvPr>
              <p:cNvSpPr txBox="1"/>
              <p:nvPr/>
            </p:nvSpPr>
            <p:spPr>
              <a:xfrm>
                <a:off x="1763688" y="1628800"/>
                <a:ext cx="6321025"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d>
                        <m:dPr>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e>
                          </m:d>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13037508-2791-D092-B1AF-7A3BFA8E5B5F}"/>
                  </a:ext>
                </a:extLst>
              </p:cNvPr>
              <p:cNvSpPr txBox="1">
                <a:spLocks noRot="1" noChangeAspect="1" noMove="1" noResize="1" noEditPoints="1" noAdjustHandles="1" noChangeArrowheads="1" noChangeShapeType="1" noTextEdit="1"/>
              </p:cNvSpPr>
              <p:nvPr/>
            </p:nvSpPr>
            <p:spPr>
              <a:xfrm>
                <a:off x="1763688" y="1628800"/>
                <a:ext cx="6321025" cy="1073499"/>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12A44F7-C6B7-6238-FD62-2BF35E5AE544}"/>
              </a:ext>
            </a:extLst>
          </p:cNvPr>
          <p:cNvSpPr txBox="1"/>
          <p:nvPr/>
        </p:nvSpPr>
        <p:spPr>
          <a:xfrm>
            <a:off x="539552" y="2852936"/>
            <a:ext cx="4493538" cy="461665"/>
          </a:xfrm>
          <a:prstGeom prst="rect">
            <a:avLst/>
          </a:prstGeom>
          <a:noFill/>
        </p:spPr>
        <p:txBody>
          <a:bodyPr wrap="none" rtlCol="0">
            <a:spAutoFit/>
          </a:bodyPr>
          <a:lstStyle/>
          <a:p>
            <a:r>
              <a:rPr lang="ja-JP" altLang="en-US" sz="2400" dirty="0"/>
              <a:t>スケールされた</a:t>
            </a:r>
            <a:r>
              <a:rPr kumimoji="1" lang="ja-JP" altLang="en-US" sz="2400" dirty="0"/>
              <a:t>ハミルトニアン</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D92F184-3F9D-1C6E-6392-5CE009BE9D94}"/>
                  </a:ext>
                </a:extLst>
              </p:cNvPr>
              <p:cNvSpPr txBox="1"/>
              <p:nvPr/>
            </p:nvSpPr>
            <p:spPr>
              <a:xfrm>
                <a:off x="1763688" y="3429000"/>
                <a:ext cx="4460324"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7D92F184-3F9D-1C6E-6392-5CE009BE9D94}"/>
                  </a:ext>
                </a:extLst>
              </p:cNvPr>
              <p:cNvSpPr txBox="1">
                <a:spLocks noRot="1" noChangeAspect="1" noMove="1" noResize="1" noEditPoints="1" noAdjustHandles="1" noChangeArrowheads="1" noChangeShapeType="1" noTextEdit="1"/>
              </p:cNvSpPr>
              <p:nvPr/>
            </p:nvSpPr>
            <p:spPr>
              <a:xfrm>
                <a:off x="1763688" y="3429000"/>
                <a:ext cx="4460324" cy="107349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9FDF603-5462-085B-29D9-4654E71EDCD2}"/>
                  </a:ext>
                </a:extLst>
              </p:cNvPr>
              <p:cNvSpPr txBox="1"/>
              <p:nvPr/>
            </p:nvSpPr>
            <p:spPr>
              <a:xfrm>
                <a:off x="1907704" y="5301208"/>
                <a:ext cx="4862357"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r>
                        <a:rPr kumimoji="1" lang="en-US" altLang="ja-JP" sz="2800" b="0" i="1" smtClean="0">
                          <a:latin typeface="Cambria Math" panose="02040503050406030204" pitchFamily="18" charset="0"/>
                        </a:rPr>
                        <m:t>=</m:t>
                      </m:r>
                      <m:limLow>
                        <m:limLowPr>
                          <m:ctrlPr>
                            <a:rPr lang="en-US" altLang="ja-JP" sz="2800" i="1">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→1</m:t>
                          </m:r>
                        </m:lim>
                      </m:limLow>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num>
                        <m:den>
                          <m:r>
                            <a:rPr kumimoji="1" lang="en-US" altLang="ja-JP" sz="2800" b="0" i="1" smtClean="0">
                              <a:latin typeface="Cambria Math" panose="02040503050406030204" pitchFamily="18" charset="0"/>
                            </a:rPr>
                            <m:t>𝑑𝑉</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𝑉</m:t>
                          </m:r>
                        </m:den>
                      </m:f>
                      <m:limLow>
                        <m:limLowPr>
                          <m:ctrlPr>
                            <a:rPr lang="en-US" altLang="ja-JP" sz="2800" i="1">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→1</m:t>
                          </m:r>
                        </m:lim>
                      </m:limLow>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𝛼</m:t>
                          </m:r>
                        </m:den>
                      </m:f>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89FDF603-5462-085B-29D9-4654E71EDCD2}"/>
                  </a:ext>
                </a:extLst>
              </p:cNvPr>
              <p:cNvSpPr txBox="1">
                <a:spLocks noRot="1" noChangeAspect="1" noMove="1" noResize="1" noEditPoints="1" noAdjustHandles="1" noChangeArrowheads="1" noChangeShapeType="1" noTextEdit="1"/>
              </p:cNvSpPr>
              <p:nvPr/>
            </p:nvSpPr>
            <p:spPr>
              <a:xfrm>
                <a:off x="1907704" y="5301208"/>
                <a:ext cx="4862357" cy="911596"/>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1B5271B8-5818-5C8F-797F-8F93BD9D6845}"/>
              </a:ext>
            </a:extLst>
          </p:cNvPr>
          <p:cNvSpPr txBox="1"/>
          <p:nvPr/>
        </p:nvSpPr>
        <p:spPr>
          <a:xfrm>
            <a:off x="611560" y="4581128"/>
            <a:ext cx="3877985" cy="461665"/>
          </a:xfrm>
          <a:prstGeom prst="rect">
            <a:avLst/>
          </a:prstGeom>
          <a:noFill/>
        </p:spPr>
        <p:txBody>
          <a:bodyPr wrap="none" rtlCol="0">
            <a:spAutoFit/>
          </a:bodyPr>
          <a:lstStyle/>
          <a:p>
            <a:r>
              <a:rPr lang="ja-JP" altLang="en-US" sz="2400" dirty="0"/>
              <a:t>ハミルトニアンの体積微分</a:t>
            </a:r>
            <a:endParaRPr kumimoji="1" lang="ja-JP" altLang="en-US" sz="2400" dirty="0"/>
          </a:p>
        </p:txBody>
      </p:sp>
      <p:cxnSp>
        <p:nvCxnSpPr>
          <p:cNvPr id="11" name="直線コネクタ 10">
            <a:extLst>
              <a:ext uri="{FF2B5EF4-FFF2-40B4-BE49-F238E27FC236}">
                <a16:creationId xmlns:a16="http://schemas.microsoft.com/office/drawing/2014/main" id="{E6934123-72F5-5BC8-4C5F-A48E51B40CD0}"/>
              </a:ext>
            </a:extLst>
          </p:cNvPr>
          <p:cNvCxnSpPr/>
          <p:nvPr/>
        </p:nvCxnSpPr>
        <p:spPr>
          <a:xfrm>
            <a:off x="5508104" y="2348880"/>
            <a:ext cx="108012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009DBB6-6636-84D9-0B50-48079D589FCB}"/>
              </a:ext>
            </a:extLst>
          </p:cNvPr>
          <p:cNvCxnSpPr/>
          <p:nvPr/>
        </p:nvCxnSpPr>
        <p:spPr>
          <a:xfrm>
            <a:off x="6804248" y="2348880"/>
            <a:ext cx="108012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56D79E7F-8E98-52CC-667C-3A08F7A0DF3E}"/>
              </a:ext>
            </a:extLst>
          </p:cNvPr>
          <p:cNvSpPr txBox="1"/>
          <p:nvPr/>
        </p:nvSpPr>
        <p:spPr>
          <a:xfrm>
            <a:off x="5580112" y="2420888"/>
            <a:ext cx="877163" cy="369332"/>
          </a:xfrm>
          <a:prstGeom prst="rect">
            <a:avLst/>
          </a:prstGeom>
          <a:noFill/>
        </p:spPr>
        <p:txBody>
          <a:bodyPr wrap="none" rtlCol="0">
            <a:spAutoFit/>
          </a:bodyPr>
          <a:lstStyle/>
          <a:p>
            <a:r>
              <a:rPr lang="ja-JP" altLang="en-US" dirty="0"/>
              <a:t>運動項</a:t>
            </a:r>
            <a:endParaRPr kumimoji="1" lang="ja-JP" altLang="en-US" dirty="0"/>
          </a:p>
        </p:txBody>
      </p:sp>
      <p:sp>
        <p:nvSpPr>
          <p:cNvPr id="14" name="テキスト ボックス 13">
            <a:extLst>
              <a:ext uri="{FF2B5EF4-FFF2-40B4-BE49-F238E27FC236}">
                <a16:creationId xmlns:a16="http://schemas.microsoft.com/office/drawing/2014/main" id="{DA49DA08-7055-40D0-AC70-85C5A019E544}"/>
              </a:ext>
            </a:extLst>
          </p:cNvPr>
          <p:cNvSpPr txBox="1"/>
          <p:nvPr/>
        </p:nvSpPr>
        <p:spPr>
          <a:xfrm>
            <a:off x="6731947" y="2420888"/>
            <a:ext cx="1800493" cy="369332"/>
          </a:xfrm>
          <a:prstGeom prst="rect">
            <a:avLst/>
          </a:prstGeom>
          <a:noFill/>
        </p:spPr>
        <p:txBody>
          <a:bodyPr wrap="none" rtlCol="0">
            <a:spAutoFit/>
          </a:bodyPr>
          <a:lstStyle/>
          <a:p>
            <a:r>
              <a:rPr lang="ja-JP" altLang="en-US" dirty="0"/>
              <a:t>ポテンシャル項</a:t>
            </a:r>
            <a:endParaRPr kumimoji="1" lang="ja-JP" altLang="en-US" dirty="0"/>
          </a:p>
        </p:txBody>
      </p:sp>
    </p:spTree>
    <p:extLst>
      <p:ext uri="{BB962C8B-B14F-4D97-AF65-F5344CB8AC3E}">
        <p14:creationId xmlns:p14="http://schemas.microsoft.com/office/powerpoint/2010/main" val="2122008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A4ACC0D-5861-2B0D-ABC4-E84CD75EC70D}"/>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462A724-C272-3833-1A62-BDE37D07AAE7}"/>
                  </a:ext>
                </a:extLst>
              </p:cNvPr>
              <p:cNvSpPr txBox="1"/>
              <p:nvPr/>
            </p:nvSpPr>
            <p:spPr>
              <a:xfrm>
                <a:off x="683568" y="1772816"/>
                <a:ext cx="6840760" cy="11882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en-US" altLang="ja-JP" sz="2800" i="1" smtClean="0">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→1</m:t>
                          </m:r>
                        </m:lim>
                      </m:limLow>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num>
                        <m:den>
                          <m:r>
                            <a:rPr lang="en-US" altLang="ja-JP" sz="2800" b="0" i="1" smtClean="0">
                              <a:latin typeface="Cambria Math" panose="02040503050406030204" pitchFamily="18" charset="0"/>
                            </a:rPr>
                            <m:t>𝜕𝛼</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2</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𝑚</m:t>
                              </m:r>
                            </m:den>
                          </m:f>
                        </m:e>
                      </m:nary>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𝐾</m:t>
                      </m:r>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𝑁𝑘𝑇</m:t>
                      </m:r>
                    </m:oMath>
                  </m:oMathPara>
                </a14:m>
                <a:endParaRPr lang="ja-JP" altLang="en-US" sz="2800" dirty="0"/>
              </a:p>
            </p:txBody>
          </p:sp>
        </mc:Choice>
        <mc:Fallback xmlns="">
          <p:sp>
            <p:nvSpPr>
              <p:cNvPr id="4" name="テキスト ボックス 3">
                <a:extLst>
                  <a:ext uri="{FF2B5EF4-FFF2-40B4-BE49-F238E27FC236}">
                    <a16:creationId xmlns:a16="http://schemas.microsoft.com/office/drawing/2014/main" id="{7462A724-C272-3833-1A62-BDE37D07AAE7}"/>
                  </a:ext>
                </a:extLst>
              </p:cNvPr>
              <p:cNvSpPr txBox="1">
                <a:spLocks noRot="1" noChangeAspect="1" noMove="1" noResize="1" noEditPoints="1" noAdjustHandles="1" noChangeArrowheads="1" noChangeShapeType="1" noTextEdit="1"/>
              </p:cNvSpPr>
              <p:nvPr/>
            </p:nvSpPr>
            <p:spPr>
              <a:xfrm>
                <a:off x="683568" y="1772816"/>
                <a:ext cx="6840760" cy="118821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8E4AE32D-F922-DC36-3AC6-6DD563D0E7B4}"/>
              </a:ext>
            </a:extLst>
          </p:cNvPr>
          <p:cNvSpPr txBox="1"/>
          <p:nvPr/>
        </p:nvSpPr>
        <p:spPr>
          <a:xfrm>
            <a:off x="755576" y="1196752"/>
            <a:ext cx="1261884" cy="523220"/>
          </a:xfrm>
          <a:prstGeom prst="rect">
            <a:avLst/>
          </a:prstGeom>
          <a:noFill/>
        </p:spPr>
        <p:txBody>
          <a:bodyPr wrap="none" rtlCol="0">
            <a:spAutoFit/>
          </a:bodyPr>
          <a:lstStyle/>
          <a:p>
            <a:r>
              <a:rPr kumimoji="1" lang="ja-JP" altLang="en-US" sz="2800" dirty="0"/>
              <a:t>運動項</a:t>
            </a:r>
          </a:p>
        </p:txBody>
      </p:sp>
      <p:sp>
        <p:nvSpPr>
          <p:cNvPr id="6" name="テキスト ボックス 5">
            <a:extLst>
              <a:ext uri="{FF2B5EF4-FFF2-40B4-BE49-F238E27FC236}">
                <a16:creationId xmlns:a16="http://schemas.microsoft.com/office/drawing/2014/main" id="{41BFDB6E-CAAF-8E8D-1B3F-85E38353C4D2}"/>
              </a:ext>
            </a:extLst>
          </p:cNvPr>
          <p:cNvSpPr txBox="1"/>
          <p:nvPr/>
        </p:nvSpPr>
        <p:spPr>
          <a:xfrm>
            <a:off x="611560" y="3212976"/>
            <a:ext cx="2698175" cy="523220"/>
          </a:xfrm>
          <a:prstGeom prst="rect">
            <a:avLst/>
          </a:prstGeom>
          <a:noFill/>
        </p:spPr>
        <p:txBody>
          <a:bodyPr wrap="none" rtlCol="0">
            <a:spAutoFit/>
          </a:bodyPr>
          <a:lstStyle/>
          <a:p>
            <a:r>
              <a:rPr kumimoji="1" lang="ja-JP" altLang="en-US" sz="2800" dirty="0"/>
              <a:t>ポテンシャル項</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33CD6DF-4FAD-6409-E43F-5BBAB50D8AAA}"/>
                  </a:ext>
                </a:extLst>
              </p:cNvPr>
              <p:cNvSpPr txBox="1"/>
              <p:nvPr/>
            </p:nvSpPr>
            <p:spPr>
              <a:xfrm>
                <a:off x="1475656" y="3861048"/>
                <a:ext cx="5107104" cy="86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limLow>
                        <m:limLowPr>
                          <m:ctrlPr>
                            <a:rPr lang="en-US" altLang="ja-JP" sz="2400" i="1" smtClean="0">
                              <a:latin typeface="Cambria Math" panose="02040503050406030204" pitchFamily="18" charset="0"/>
                            </a:rPr>
                          </m:ctrlPr>
                        </m:limLowPr>
                        <m:e>
                          <m:r>
                            <m:rPr>
                              <m:sty m:val="p"/>
                            </m:rPr>
                            <a:rPr lang="en-US" altLang="ja-JP" sz="2400">
                              <a:latin typeface="Cambria Math" panose="02040503050406030204" pitchFamily="18" charset="0"/>
                            </a:rPr>
                            <m:t>lim</m:t>
                          </m:r>
                        </m:e>
                        <m:lim>
                          <m:r>
                            <a:rPr lang="en-US" altLang="ja-JP" sz="2400" i="1">
                              <a:latin typeface="Cambria Math" panose="02040503050406030204" pitchFamily="18" charset="0"/>
                            </a:rPr>
                            <m:t>𝛼</m:t>
                          </m:r>
                          <m:r>
                            <a:rPr lang="en-US" altLang="ja-JP" sz="2400" i="1">
                              <a:latin typeface="Cambria Math" panose="02040503050406030204" pitchFamily="18" charset="0"/>
                            </a:rPr>
                            <m:t>→1</m:t>
                          </m:r>
                        </m:lim>
                      </m:limLow>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Φ</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𝛼</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e>
                          </m:d>
                        </m:num>
                        <m:den>
                          <m:r>
                            <a:rPr kumimoji="1" lang="en-US" altLang="ja-JP" sz="2400" b="0" i="1" smtClean="0">
                              <a:latin typeface="Cambria Math" panose="02040503050406030204" pitchFamily="18" charset="0"/>
                            </a:rPr>
                            <m:t>𝜕𝛼</m:t>
                          </m:r>
                        </m:den>
                      </m:f>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m:rPr>
                              <m:sty m:val="p"/>
                            </m:rPr>
                            <a:rPr kumimoji="1" lang="en-US" altLang="ja-JP" sz="2400" b="0" i="0" smtClean="0">
                              <a:latin typeface="Cambria Math" panose="02040503050406030204" pitchFamily="18" charset="0"/>
                            </a:rPr>
                            <m:t>Φ</m:t>
                          </m:r>
                        </m:e>
                        <m:sup>
                          <m:r>
                            <a:rPr kumimoji="1" lang="en-US" altLang="ja-JP" sz="2400" b="0" i="1" smtClean="0">
                              <a:latin typeface="Cambria Math" panose="02040503050406030204" pitchFamily="18" charset="0"/>
                            </a:rPr>
                            <m:t>′</m:t>
                          </m:r>
                        </m:sup>
                      </m:sSup>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e>
                      </m:d>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𝑖𝑗</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B33CD6DF-4FAD-6409-E43F-5BBAB50D8AAA}"/>
                  </a:ext>
                </a:extLst>
              </p:cNvPr>
              <p:cNvSpPr txBox="1">
                <a:spLocks noRot="1" noChangeAspect="1" noMove="1" noResize="1" noEditPoints="1" noAdjustHandles="1" noChangeArrowheads="1" noChangeShapeType="1" noTextEdit="1"/>
              </p:cNvSpPr>
              <p:nvPr/>
            </p:nvSpPr>
            <p:spPr>
              <a:xfrm>
                <a:off x="1475656" y="3861048"/>
                <a:ext cx="5107104" cy="863121"/>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52ECF5BB-8514-E403-66AF-AD3D0D536EB7}"/>
              </a:ext>
            </a:extLst>
          </p:cNvPr>
          <p:cNvSpPr txBox="1"/>
          <p:nvPr/>
        </p:nvSpPr>
        <p:spPr>
          <a:xfrm>
            <a:off x="611560" y="4941168"/>
            <a:ext cx="1980029" cy="523220"/>
          </a:xfrm>
          <a:prstGeom prst="rect">
            <a:avLst/>
          </a:prstGeom>
          <a:noFill/>
        </p:spPr>
        <p:txBody>
          <a:bodyPr wrap="none" rtlCol="0">
            <a:spAutoFit/>
          </a:bodyPr>
          <a:lstStyle/>
          <a:p>
            <a:r>
              <a:rPr lang="ja-JP" altLang="en-US" sz="2800" dirty="0"/>
              <a:t>まとめると</a:t>
            </a:r>
            <a:endParaRPr kumimoji="1" lang="ja-JP" altLang="en-US"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5C1220F-758D-3303-B924-C8939954B5E3}"/>
                  </a:ext>
                </a:extLst>
              </p:cNvPr>
              <p:cNvSpPr txBox="1"/>
              <p:nvPr/>
            </p:nvSpPr>
            <p:spPr>
              <a:xfrm>
                <a:off x="1619672" y="5661248"/>
                <a:ext cx="6126677"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𝑉</m:t>
                          </m:r>
                        </m:den>
                      </m:f>
                      <m:limLow>
                        <m:limLowPr>
                          <m:ctrlPr>
                            <a:rPr kumimoji="1" lang="en-US" altLang="ja-JP" sz="2400" b="0" i="1" smtClean="0">
                              <a:latin typeface="Cambria Math" panose="02040503050406030204" pitchFamily="18" charset="0"/>
                            </a:rPr>
                          </m:ctrlPr>
                        </m:limLowPr>
                        <m:e>
                          <m:r>
                            <m:rPr>
                              <m:sty m:val="p"/>
                            </m:rPr>
                            <a:rPr kumimoji="1" lang="en-US" altLang="ja-JP" sz="2400" b="0" i="0" smtClean="0">
                              <a:latin typeface="Cambria Math" panose="02040503050406030204" pitchFamily="18" charset="0"/>
                            </a:rPr>
                            <m:t>lim</m:t>
                          </m:r>
                        </m:e>
                        <m:lim>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→1</m:t>
                          </m:r>
                        </m:lim>
                      </m:limLow>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𝐻</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𝛼</m:t>
                          </m:r>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𝑉</m:t>
                          </m:r>
                        </m:den>
                      </m:f>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𝑁𝑘𝑇</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&lt;</m:t>
                              </m:r>
                              <m:r>
                                <a:rPr lang="en-US" altLang="ja-JP" sz="2400" b="0" i="1" smtClean="0">
                                  <a:latin typeface="Cambria Math" panose="02040503050406030204" pitchFamily="18" charset="0"/>
                                </a:rPr>
                                <m:t>𝑗</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𝑞</m:t>
                                  </m:r>
                                </m:e>
                                <m:sub>
                                  <m:r>
                                    <a:rPr lang="en-US" altLang="ja-JP" sz="2400" b="0" i="1" smtClean="0">
                                      <a:latin typeface="Cambria Math" panose="02040503050406030204" pitchFamily="18" charset="0"/>
                                    </a:rPr>
                                    <m:t>𝑖𝑗</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𝑖𝑗</m:t>
                                  </m:r>
                                </m:sub>
                              </m:sSub>
                            </m:e>
                          </m:nary>
                        </m:e>
                      </m:d>
                    </m:oMath>
                  </m:oMathPara>
                </a14:m>
                <a:endParaRPr kumimoji="1" lang="ja-JP" altLang="en-US" sz="2400" dirty="0"/>
              </a:p>
            </p:txBody>
          </p:sp>
        </mc:Choice>
        <mc:Fallback xmlns="">
          <p:sp>
            <p:nvSpPr>
              <p:cNvPr id="9" name="テキスト ボックス 8">
                <a:extLst>
                  <a:ext uri="{FF2B5EF4-FFF2-40B4-BE49-F238E27FC236}">
                    <a16:creationId xmlns:a16="http://schemas.microsoft.com/office/drawing/2014/main" id="{95C1220F-758D-3303-B924-C8939954B5E3}"/>
                  </a:ext>
                </a:extLst>
              </p:cNvPr>
              <p:cNvSpPr txBox="1">
                <a:spLocks noRot="1" noChangeAspect="1" noMove="1" noResize="1" noEditPoints="1" noAdjustHandles="1" noChangeArrowheads="1" noChangeShapeType="1" noTextEdit="1"/>
              </p:cNvSpPr>
              <p:nvPr/>
            </p:nvSpPr>
            <p:spPr>
              <a:xfrm>
                <a:off x="1619672" y="5661248"/>
                <a:ext cx="6126677" cy="1046890"/>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54370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0CB2686-7C14-F741-F67C-491287777292}"/>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E816700-1AF4-BFF3-F9C8-EBACD9B22CD1}"/>
                  </a:ext>
                </a:extLst>
              </p:cNvPr>
              <p:cNvSpPr txBox="1"/>
              <p:nvPr/>
            </p:nvSpPr>
            <p:spPr>
              <a:xfrm>
                <a:off x="971600" y="1052736"/>
                <a:ext cx="2326214"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d>
                        <m:dPr>
                          <m:begChr m:val="⟨"/>
                          <m:endChr m:val="⟩"/>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0E816700-1AF4-BFF3-F9C8-EBACD9B22CD1}"/>
                  </a:ext>
                </a:extLst>
              </p:cNvPr>
              <p:cNvSpPr txBox="1">
                <a:spLocks noRot="1" noChangeAspect="1" noMove="1" noResize="1" noEditPoints="1" noAdjustHandles="1" noChangeArrowheads="1" noChangeShapeType="1" noTextEdit="1"/>
              </p:cNvSpPr>
              <p:nvPr/>
            </p:nvSpPr>
            <p:spPr>
              <a:xfrm>
                <a:off x="971600" y="1052736"/>
                <a:ext cx="2326214" cy="1344535"/>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E3D7C18-C136-6A9F-275B-9829F0373FF5}"/>
              </a:ext>
            </a:extLst>
          </p:cNvPr>
          <p:cNvSpPr txBox="1"/>
          <p:nvPr/>
        </p:nvSpPr>
        <p:spPr>
          <a:xfrm>
            <a:off x="3203848" y="1556792"/>
            <a:ext cx="1261884" cy="523220"/>
          </a:xfrm>
          <a:prstGeom prst="rect">
            <a:avLst/>
          </a:prstGeom>
          <a:noFill/>
        </p:spPr>
        <p:txBody>
          <a:bodyPr wrap="none" rtlCol="0">
            <a:spAutoFit/>
          </a:bodyPr>
          <a:lstStyle/>
          <a:p>
            <a:r>
              <a:rPr lang="ja-JP" altLang="en-US" sz="2800" dirty="0"/>
              <a:t>であり</a:t>
            </a:r>
            <a:endParaRPr kumimoji="1" lang="ja-JP" altLang="en-US" sz="28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3EC9F1F-AE57-0818-FB98-83BC903C1C9D}"/>
                  </a:ext>
                </a:extLst>
              </p:cNvPr>
              <p:cNvSpPr txBox="1"/>
              <p:nvPr/>
            </p:nvSpPr>
            <p:spPr>
              <a:xfrm>
                <a:off x="971600" y="2564904"/>
                <a:ext cx="4373633"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𝑉</m:t>
                          </m:r>
                        </m:den>
                      </m:f>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𝑁𝑘𝑇</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&lt;</m:t>
                              </m:r>
                              <m:r>
                                <a:rPr lang="en-US" altLang="ja-JP" sz="2400" b="0" i="1" smtClean="0">
                                  <a:latin typeface="Cambria Math" panose="02040503050406030204" pitchFamily="18" charset="0"/>
                                </a:rPr>
                                <m:t>𝑗</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𝑞</m:t>
                                  </m:r>
                                </m:e>
                                <m:sub>
                                  <m:r>
                                    <a:rPr lang="en-US" altLang="ja-JP" sz="2400" b="0" i="1" smtClean="0">
                                      <a:latin typeface="Cambria Math" panose="02040503050406030204" pitchFamily="18" charset="0"/>
                                    </a:rPr>
                                    <m:t>𝑖𝑗</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𝑖𝑗</m:t>
                                  </m:r>
                                </m:sub>
                              </m:sSub>
                            </m:e>
                          </m:nary>
                        </m:e>
                      </m:d>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3EC9F1F-AE57-0818-FB98-83BC903C1C9D}"/>
                  </a:ext>
                </a:extLst>
              </p:cNvPr>
              <p:cNvSpPr txBox="1">
                <a:spLocks noRot="1" noChangeAspect="1" noMove="1" noResize="1" noEditPoints="1" noAdjustHandles="1" noChangeArrowheads="1" noChangeShapeType="1" noTextEdit="1"/>
              </p:cNvSpPr>
              <p:nvPr/>
            </p:nvSpPr>
            <p:spPr>
              <a:xfrm>
                <a:off x="971600" y="2564904"/>
                <a:ext cx="4373633" cy="1046890"/>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C2F9125-9ABB-A7D5-8C3B-4066A256EBD3}"/>
              </a:ext>
            </a:extLst>
          </p:cNvPr>
          <p:cNvSpPr txBox="1"/>
          <p:nvPr/>
        </p:nvSpPr>
        <p:spPr>
          <a:xfrm>
            <a:off x="5292080" y="2708920"/>
            <a:ext cx="1980029" cy="523220"/>
          </a:xfrm>
          <a:prstGeom prst="rect">
            <a:avLst/>
          </a:prstGeom>
          <a:noFill/>
        </p:spPr>
        <p:txBody>
          <a:bodyPr wrap="none" rtlCol="0">
            <a:spAutoFit/>
          </a:bodyPr>
          <a:lstStyle/>
          <a:p>
            <a:r>
              <a:rPr lang="ja-JP" altLang="en-US" sz="2800" dirty="0"/>
              <a:t>であるから</a:t>
            </a:r>
            <a:endParaRPr kumimoji="1" lang="ja-JP" altLang="en-US"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35E19DF-50E8-A80A-A167-5B48C89DAC54}"/>
                  </a:ext>
                </a:extLst>
              </p:cNvPr>
              <p:cNvSpPr txBox="1"/>
              <p:nvPr/>
            </p:nvSpPr>
            <p:spPr>
              <a:xfrm>
                <a:off x="1187624" y="4221088"/>
                <a:ext cx="5599290" cy="15009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𝑃𝑉</m:t>
                      </m:r>
                      <m:r>
                        <a:rPr kumimoji="1" lang="en-US" altLang="ja-JP" sz="3600" b="0" i="1" smtClean="0">
                          <a:latin typeface="Cambria Math" panose="02040503050406030204" pitchFamily="18" charset="0"/>
                        </a:rPr>
                        <m:t>=3</m:t>
                      </m:r>
                      <m:r>
                        <a:rPr kumimoji="1" lang="en-US" altLang="ja-JP" sz="3600" b="0" i="1" smtClean="0">
                          <a:latin typeface="Cambria Math" panose="02040503050406030204" pitchFamily="18" charset="0"/>
                        </a:rPr>
                        <m:t>𝑁𝑘𝑇</m:t>
                      </m:r>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f>
                            <m:fPr>
                              <m:ctrlPr>
                                <a:rPr lang="en-US" altLang="ja-JP" sz="3600" i="1">
                                  <a:latin typeface="Cambria Math" panose="02040503050406030204" pitchFamily="18" charset="0"/>
                                </a:rPr>
                              </m:ctrlPr>
                            </m:fPr>
                            <m:num>
                              <m:r>
                                <a:rPr lang="en-US" altLang="ja-JP" sz="3600" i="1">
                                  <a:latin typeface="Cambria Math" panose="02040503050406030204" pitchFamily="18" charset="0"/>
                                </a:rPr>
                                <m:t>1</m:t>
                              </m:r>
                            </m:num>
                            <m:den>
                              <m:r>
                                <a:rPr lang="en-US" altLang="ja-JP" sz="3600" i="1">
                                  <a:latin typeface="Cambria Math" panose="02040503050406030204" pitchFamily="18" charset="0"/>
                                </a:rPr>
                                <m:t>3</m:t>
                              </m:r>
                            </m:den>
                          </m:f>
                          <m:nary>
                            <m:naryPr>
                              <m:chr m:val="∑"/>
                              <m:supHide m:val="on"/>
                              <m:ctrlPr>
                                <a:rPr lang="en-US" altLang="ja-JP" sz="3600" i="1">
                                  <a:latin typeface="Cambria Math" panose="02040503050406030204" pitchFamily="18" charset="0"/>
                                </a:rPr>
                              </m:ctrlPr>
                            </m:naryPr>
                            <m:sub>
                              <m:r>
                                <a:rPr lang="en-US" altLang="ja-JP" sz="3600" i="1">
                                  <a:latin typeface="Cambria Math" panose="02040503050406030204" pitchFamily="18" charset="0"/>
                                </a:rPr>
                                <m:t>𝑖</m:t>
                              </m:r>
                              <m:r>
                                <a:rPr lang="en-US" altLang="ja-JP" sz="3600" i="1">
                                  <a:latin typeface="Cambria Math" panose="02040503050406030204" pitchFamily="18" charset="0"/>
                                </a:rPr>
                                <m:t>&lt;</m:t>
                              </m:r>
                              <m:r>
                                <a:rPr lang="en-US" altLang="ja-JP" sz="3600" i="1">
                                  <a:latin typeface="Cambria Math" panose="02040503050406030204" pitchFamily="18" charset="0"/>
                                </a:rPr>
                                <m:t>𝑗</m:t>
                              </m:r>
                            </m:sub>
                            <m:sup/>
                            <m:e>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𝑞</m:t>
                                  </m:r>
                                </m:e>
                                <m:sub>
                                  <m:r>
                                    <a:rPr lang="en-US" altLang="ja-JP" sz="3600" i="1">
                                      <a:latin typeface="Cambria Math" panose="02040503050406030204" pitchFamily="18" charset="0"/>
                                    </a:rPr>
                                    <m:t>𝑖𝑗</m:t>
                                  </m:r>
                                </m:sub>
                              </m:sSub>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𝑓</m:t>
                                  </m:r>
                                </m:e>
                                <m:sub>
                                  <m:r>
                                    <a:rPr lang="en-US" altLang="ja-JP" sz="3600" i="1">
                                      <a:latin typeface="Cambria Math" panose="02040503050406030204" pitchFamily="18" charset="0"/>
                                    </a:rPr>
                                    <m:t>𝑖𝑗</m:t>
                                  </m:r>
                                </m:sub>
                              </m:sSub>
                            </m:e>
                          </m:nary>
                        </m:e>
                      </m:d>
                    </m:oMath>
                  </m:oMathPara>
                </a14:m>
                <a:endParaRPr kumimoji="1" lang="ja-JP" altLang="en-US" sz="3600" dirty="0"/>
              </a:p>
            </p:txBody>
          </p:sp>
        </mc:Choice>
        <mc:Fallback xmlns="">
          <p:sp>
            <p:nvSpPr>
              <p:cNvPr id="8" name="テキスト ボックス 7">
                <a:extLst>
                  <a:ext uri="{FF2B5EF4-FFF2-40B4-BE49-F238E27FC236}">
                    <a16:creationId xmlns:a16="http://schemas.microsoft.com/office/drawing/2014/main" id="{F35E19DF-50E8-A80A-A167-5B48C89DAC54}"/>
                  </a:ext>
                </a:extLst>
              </p:cNvPr>
              <p:cNvSpPr txBox="1">
                <a:spLocks noRot="1" noChangeAspect="1" noMove="1" noResize="1" noEditPoints="1" noAdjustHandles="1" noChangeArrowheads="1" noChangeShapeType="1" noTextEdit="1"/>
              </p:cNvSpPr>
              <p:nvPr/>
            </p:nvSpPr>
            <p:spPr>
              <a:xfrm>
                <a:off x="1187624" y="4221088"/>
                <a:ext cx="5599290" cy="1500988"/>
              </a:xfrm>
              <a:prstGeom prst="rect">
                <a:avLst/>
              </a:prstGeom>
              <a:blipFill>
                <a:blip r:embed="rId4"/>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7E0B687C-C790-567E-BD1A-C1787D8D1436}"/>
              </a:ext>
            </a:extLst>
          </p:cNvPr>
          <p:cNvSpPr txBox="1"/>
          <p:nvPr/>
        </p:nvSpPr>
        <p:spPr>
          <a:xfrm>
            <a:off x="1475656" y="6021288"/>
            <a:ext cx="5109091" cy="461665"/>
          </a:xfrm>
          <a:prstGeom prst="rect">
            <a:avLst/>
          </a:prstGeom>
          <a:noFill/>
        </p:spPr>
        <p:txBody>
          <a:bodyPr wrap="none" rtlCol="0">
            <a:spAutoFit/>
          </a:bodyPr>
          <a:lstStyle/>
          <a:p>
            <a:r>
              <a:rPr kumimoji="1" lang="ja-JP" altLang="en-US" sz="2400" dirty="0"/>
              <a:t>ビリアル定理と同じ公式が得られた</a:t>
            </a:r>
          </a:p>
        </p:txBody>
      </p:sp>
    </p:spTree>
    <p:extLst>
      <p:ext uri="{BB962C8B-B14F-4D97-AF65-F5344CB8AC3E}">
        <p14:creationId xmlns:p14="http://schemas.microsoft.com/office/powerpoint/2010/main" val="7018600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281FEE0-C32F-EE69-44A6-2EA0A5D90C3C}"/>
              </a:ext>
            </a:extLst>
          </p:cNvPr>
          <p:cNvSpPr>
            <a:spLocks noGrp="1"/>
          </p:cNvSpPr>
          <p:nvPr>
            <p:ph type="body" sz="quarter" idx="10"/>
          </p:nvPr>
        </p:nvSpPr>
        <p:spPr/>
        <p:txBody>
          <a:bodyPr/>
          <a:lstStyle/>
          <a:p>
            <a:r>
              <a:rPr kumimoji="1" lang="ja-JP" altLang="en-US" dirty="0"/>
              <a:t>分配関数からの圧力定義のまとめ</a:t>
            </a:r>
          </a:p>
        </p:txBody>
      </p:sp>
      <p:sp>
        <p:nvSpPr>
          <p:cNvPr id="3" name="テキスト ボックス 2">
            <a:extLst>
              <a:ext uri="{FF2B5EF4-FFF2-40B4-BE49-F238E27FC236}">
                <a16:creationId xmlns:a16="http://schemas.microsoft.com/office/drawing/2014/main" id="{A667365A-3C82-43E4-BF8B-E6D76827D163}"/>
              </a:ext>
            </a:extLst>
          </p:cNvPr>
          <p:cNvSpPr txBox="1"/>
          <p:nvPr/>
        </p:nvSpPr>
        <p:spPr>
          <a:xfrm>
            <a:off x="323528" y="1268760"/>
            <a:ext cx="8280920" cy="3539430"/>
          </a:xfrm>
          <a:prstGeom prst="rect">
            <a:avLst/>
          </a:prstGeom>
          <a:noFill/>
        </p:spPr>
        <p:txBody>
          <a:bodyPr wrap="square" rtlCol="0">
            <a:spAutoFit/>
          </a:bodyPr>
          <a:lstStyle/>
          <a:p>
            <a:pPr marL="342900" indent="-342900">
              <a:buFont typeface="Arial" panose="020B0604020202020204" pitchFamily="34" charset="0"/>
              <a:buChar char="•"/>
            </a:pPr>
            <a:r>
              <a:rPr lang="ja-JP" altLang="en-US" sz="2800" dirty="0"/>
              <a:t>分子動力学法の世界には、一般化運動量、一般化座標、そしてハミルトニアンしか存在しない→</a:t>
            </a:r>
            <a:r>
              <a:rPr lang="ja-JP" altLang="en-US" sz="2800" dirty="0">
                <a:solidFill>
                  <a:srgbClr val="FF0000"/>
                </a:solidFill>
              </a:rPr>
              <a:t>圧力は与えられるものではなく定義するもの</a:t>
            </a:r>
            <a:endParaRPr kumimoji="1" lang="en-US" altLang="ja-JP" sz="2800" dirty="0">
              <a:solidFill>
                <a:srgbClr val="FF0000"/>
              </a:solidFill>
            </a:endParaRPr>
          </a:p>
          <a:p>
            <a:pPr marL="342900" indent="-342900">
              <a:buFont typeface="Arial" panose="020B0604020202020204" pitchFamily="34" charset="0"/>
              <a:buChar char="•"/>
            </a:pPr>
            <a:r>
              <a:rPr kumimoji="1" lang="ja-JP" altLang="en-US" sz="2800" dirty="0"/>
              <a:t>熱力学関係式から出発し、分配関数から圧力の表式をもとめた</a:t>
            </a:r>
            <a:endParaRPr kumimoji="1" lang="en-US" altLang="ja-JP" sz="2800" dirty="0"/>
          </a:p>
          <a:p>
            <a:pPr marL="342900" indent="-342900">
              <a:buFont typeface="Arial" panose="020B0604020202020204" pitchFamily="34" charset="0"/>
              <a:buChar char="•"/>
            </a:pPr>
            <a:r>
              <a:rPr kumimoji="1" lang="ja-JP" altLang="en-US" sz="2800" dirty="0"/>
              <a:t>外力や内力、ビリアルといった概念を使わずに、系のスケーリングへの応答だけから圧力を定義</a:t>
            </a:r>
            <a:r>
              <a:rPr lang="ja-JP" altLang="en-US" sz="2800" dirty="0"/>
              <a:t>→周期的境界条件でも適用可能</a:t>
            </a:r>
            <a:endParaRPr kumimoji="1" lang="en-US" altLang="ja-JP" sz="2800" dirty="0"/>
          </a:p>
        </p:txBody>
      </p:sp>
      <p:sp>
        <p:nvSpPr>
          <p:cNvPr id="4" name="テキスト ボックス 3">
            <a:extLst>
              <a:ext uri="{FF2B5EF4-FFF2-40B4-BE49-F238E27FC236}">
                <a16:creationId xmlns:a16="http://schemas.microsoft.com/office/drawing/2014/main" id="{D0525D26-52D4-31FA-4AD4-B484058507BB}"/>
              </a:ext>
            </a:extLst>
          </p:cNvPr>
          <p:cNvSpPr txBox="1"/>
          <p:nvPr/>
        </p:nvSpPr>
        <p:spPr>
          <a:xfrm>
            <a:off x="323528" y="5229200"/>
            <a:ext cx="8186857" cy="461665"/>
          </a:xfrm>
          <a:prstGeom prst="rect">
            <a:avLst/>
          </a:prstGeom>
          <a:noFill/>
        </p:spPr>
        <p:txBody>
          <a:bodyPr wrap="none" rtlCol="0">
            <a:spAutoFit/>
          </a:bodyPr>
          <a:lstStyle/>
          <a:p>
            <a:r>
              <a:rPr kumimoji="1" lang="ja-JP" altLang="en-US" sz="2400" dirty="0">
                <a:solidFill>
                  <a:srgbClr val="FF0000"/>
                </a:solidFill>
              </a:rPr>
              <a:t>分配関数から必要な物理量をなんでも求めることができる</a:t>
            </a:r>
          </a:p>
        </p:txBody>
      </p:sp>
    </p:spTree>
    <p:extLst>
      <p:ext uri="{BB962C8B-B14F-4D97-AF65-F5344CB8AC3E}">
        <p14:creationId xmlns:p14="http://schemas.microsoft.com/office/powerpoint/2010/main" val="29806828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7060971-86D3-4E9B-8A1B-14A63C965CFA}"/>
              </a:ext>
            </a:extLst>
          </p:cNvPr>
          <p:cNvSpPr>
            <a:spLocks noGrp="1"/>
          </p:cNvSpPr>
          <p:nvPr>
            <p:ph type="body" sz="quarter" idx="10"/>
          </p:nvPr>
        </p:nvSpPr>
        <p:spPr/>
        <p:txBody>
          <a:bodyPr/>
          <a:lstStyle/>
          <a:p>
            <a:r>
              <a:rPr lang="ja-JP" altLang="en-US" dirty="0"/>
              <a:t>温度と圧力制御</a:t>
            </a:r>
            <a:endParaRPr kumimoji="1" lang="ja-JP" altLang="en-US" dirty="0"/>
          </a:p>
        </p:txBody>
      </p:sp>
      <p:sp>
        <p:nvSpPr>
          <p:cNvPr id="4" name="テキスト ボックス 3">
            <a:extLst>
              <a:ext uri="{FF2B5EF4-FFF2-40B4-BE49-F238E27FC236}">
                <a16:creationId xmlns:a16="http://schemas.microsoft.com/office/drawing/2014/main" id="{524863EB-6579-EC3D-CA74-1C08C43BE5FE}"/>
              </a:ext>
            </a:extLst>
          </p:cNvPr>
          <p:cNvSpPr txBox="1"/>
          <p:nvPr/>
        </p:nvSpPr>
        <p:spPr>
          <a:xfrm>
            <a:off x="467544" y="1196752"/>
            <a:ext cx="4134465" cy="523220"/>
          </a:xfrm>
          <a:prstGeom prst="rect">
            <a:avLst/>
          </a:prstGeom>
          <a:noFill/>
        </p:spPr>
        <p:txBody>
          <a:bodyPr wrap="none" rtlCol="0">
            <a:spAutoFit/>
          </a:bodyPr>
          <a:lstStyle/>
          <a:p>
            <a:r>
              <a:rPr kumimoji="1" lang="ja-JP" altLang="en-US" sz="2800" dirty="0"/>
              <a:t>ハミルトンの運動方程式</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BAD97E8-3B67-5DF3-8559-5713134C77DE}"/>
                  </a:ext>
                </a:extLst>
              </p:cNvPr>
              <p:cNvSpPr txBox="1"/>
              <p:nvPr/>
            </p:nvSpPr>
            <p:spPr>
              <a:xfrm>
                <a:off x="1259632" y="1988840"/>
                <a:ext cx="2716385"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den>
                      </m:f>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5BAD97E8-3B67-5DF3-8559-5713134C77DE}"/>
                  </a:ext>
                </a:extLst>
              </p:cNvPr>
              <p:cNvSpPr txBox="1">
                <a:spLocks noRot="1" noChangeAspect="1" noMove="1" noResize="1" noEditPoints="1" noAdjustHandles="1" noChangeArrowheads="1" noChangeShapeType="1" noTextEdit="1"/>
              </p:cNvSpPr>
              <p:nvPr/>
            </p:nvSpPr>
            <p:spPr>
              <a:xfrm>
                <a:off x="1259632" y="1988840"/>
                <a:ext cx="2716385" cy="12393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7DD2AE9-5B33-18E0-7507-DA4D5530FE49}"/>
                  </a:ext>
                </a:extLst>
              </p:cNvPr>
              <p:cNvSpPr txBox="1"/>
              <p:nvPr/>
            </p:nvSpPr>
            <p:spPr>
              <a:xfrm>
                <a:off x="4860032" y="1988840"/>
                <a:ext cx="2290819"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den>
                      </m:f>
                    </m:oMath>
                  </m:oMathPara>
                </a14:m>
                <a:endParaRPr kumimoji="1" lang="ja-JP" altLang="en-US" sz="3600"/>
              </a:p>
            </p:txBody>
          </p:sp>
        </mc:Choice>
        <mc:Fallback xmlns="">
          <p:sp>
            <p:nvSpPr>
              <p:cNvPr id="6" name="テキスト ボックス 5">
                <a:extLst>
                  <a:ext uri="{FF2B5EF4-FFF2-40B4-BE49-F238E27FC236}">
                    <a16:creationId xmlns:a16="http://schemas.microsoft.com/office/drawing/2014/main" id="{D7DD2AE9-5B33-18E0-7507-DA4D5530FE49}"/>
                  </a:ext>
                </a:extLst>
              </p:cNvPr>
              <p:cNvSpPr txBox="1">
                <a:spLocks noRot="1" noChangeAspect="1" noMove="1" noResize="1" noEditPoints="1" noAdjustHandles="1" noChangeArrowheads="1" noChangeShapeType="1" noTextEdit="1"/>
              </p:cNvSpPr>
              <p:nvPr/>
            </p:nvSpPr>
            <p:spPr>
              <a:xfrm>
                <a:off x="4860032" y="1988840"/>
                <a:ext cx="2290819" cy="123931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933D516-0A14-B869-5CAA-9793D14F91C8}"/>
              </a:ext>
            </a:extLst>
          </p:cNvPr>
          <p:cNvSpPr txBox="1"/>
          <p:nvPr/>
        </p:nvSpPr>
        <p:spPr>
          <a:xfrm>
            <a:off x="3923928" y="3501008"/>
            <a:ext cx="3570208" cy="1200329"/>
          </a:xfrm>
          <a:prstGeom prst="rect">
            <a:avLst/>
          </a:prstGeom>
          <a:noFill/>
        </p:spPr>
        <p:txBody>
          <a:bodyPr wrap="none" rtlCol="0">
            <a:spAutoFit/>
          </a:bodyPr>
          <a:lstStyle/>
          <a:p>
            <a:r>
              <a:rPr kumimoji="1" lang="ja-JP" altLang="en-US" sz="2400" dirty="0"/>
              <a:t>エネルギーが変化しない</a:t>
            </a:r>
            <a:endParaRPr kumimoji="1" lang="en-US" altLang="ja-JP" sz="2400" dirty="0"/>
          </a:p>
          <a:p>
            <a:r>
              <a:rPr lang="ja-JP" altLang="en-US" sz="2400" dirty="0"/>
              <a:t>通常は体積も変化しない</a:t>
            </a:r>
            <a:endParaRPr lang="en-US" altLang="ja-JP" sz="2400" dirty="0"/>
          </a:p>
          <a:p>
            <a:r>
              <a:rPr kumimoji="1" lang="ja-JP" altLang="en-US" sz="2400" dirty="0"/>
              <a:t>熱の出入りもない</a:t>
            </a:r>
          </a:p>
        </p:txBody>
      </p:sp>
      <p:sp>
        <p:nvSpPr>
          <p:cNvPr id="8" name="矢印: 右 7">
            <a:extLst>
              <a:ext uri="{FF2B5EF4-FFF2-40B4-BE49-F238E27FC236}">
                <a16:creationId xmlns:a16="http://schemas.microsoft.com/office/drawing/2014/main" id="{697FAA61-A4F4-5145-2225-D6FC5AEB7132}"/>
              </a:ext>
            </a:extLst>
          </p:cNvPr>
          <p:cNvSpPr/>
          <p:nvPr/>
        </p:nvSpPr>
        <p:spPr>
          <a:xfrm>
            <a:off x="1403648" y="5301208"/>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9" name="テキスト ボックス 8">
            <a:extLst>
              <a:ext uri="{FF2B5EF4-FFF2-40B4-BE49-F238E27FC236}">
                <a16:creationId xmlns:a16="http://schemas.microsoft.com/office/drawing/2014/main" id="{92E6637D-4DCA-B385-A380-08683ACC8838}"/>
              </a:ext>
            </a:extLst>
          </p:cNvPr>
          <p:cNvSpPr txBox="1"/>
          <p:nvPr/>
        </p:nvSpPr>
        <p:spPr>
          <a:xfrm>
            <a:off x="2195736" y="5013176"/>
            <a:ext cx="6288901" cy="954107"/>
          </a:xfrm>
          <a:prstGeom prst="rect">
            <a:avLst/>
          </a:prstGeom>
          <a:noFill/>
        </p:spPr>
        <p:txBody>
          <a:bodyPr wrap="none" rtlCol="0">
            <a:spAutoFit/>
          </a:bodyPr>
          <a:lstStyle/>
          <a:p>
            <a:r>
              <a:rPr lang="ja-JP" altLang="en-US" sz="2800" dirty="0"/>
              <a:t>ミクロカノニカル</a:t>
            </a:r>
            <a:r>
              <a:rPr kumimoji="1" lang="ja-JP" altLang="en-US" sz="2800" dirty="0"/>
              <a:t>アンサンブルになる</a:t>
            </a:r>
            <a:endParaRPr kumimoji="1" lang="en-US" altLang="ja-JP" sz="2800" dirty="0"/>
          </a:p>
          <a:p>
            <a:r>
              <a:rPr kumimoji="1" lang="en-US" altLang="ja-JP" sz="2800"/>
              <a:t>(NVE)</a:t>
            </a:r>
            <a:endParaRPr kumimoji="1" lang="ja-JP" altLang="en-US" sz="2800" dirty="0"/>
          </a:p>
        </p:txBody>
      </p:sp>
      <p:sp>
        <p:nvSpPr>
          <p:cNvPr id="10" name="テキスト ボックス 9">
            <a:extLst>
              <a:ext uri="{FF2B5EF4-FFF2-40B4-BE49-F238E27FC236}">
                <a16:creationId xmlns:a16="http://schemas.microsoft.com/office/drawing/2014/main" id="{2231DB0B-DBD0-A47F-C47B-EE0972DED1CF}"/>
              </a:ext>
            </a:extLst>
          </p:cNvPr>
          <p:cNvSpPr txBox="1"/>
          <p:nvPr/>
        </p:nvSpPr>
        <p:spPr>
          <a:xfrm>
            <a:off x="683568" y="3861048"/>
            <a:ext cx="3057247" cy="523220"/>
          </a:xfrm>
          <a:prstGeom prst="rect">
            <a:avLst/>
          </a:prstGeom>
          <a:noFill/>
        </p:spPr>
        <p:txBody>
          <a:bodyPr wrap="none" rtlCol="0">
            <a:spAutoFit/>
          </a:bodyPr>
          <a:lstStyle/>
          <a:p>
            <a:r>
              <a:rPr lang="ja-JP" altLang="en-US" sz="2800" dirty="0"/>
              <a:t>時間発展について</a:t>
            </a:r>
            <a:endParaRPr kumimoji="1" lang="ja-JP" altLang="en-US" sz="2800" dirty="0"/>
          </a:p>
        </p:txBody>
      </p:sp>
      <p:sp>
        <p:nvSpPr>
          <p:cNvPr id="11" name="左中かっこ 10">
            <a:extLst>
              <a:ext uri="{FF2B5EF4-FFF2-40B4-BE49-F238E27FC236}">
                <a16:creationId xmlns:a16="http://schemas.microsoft.com/office/drawing/2014/main" id="{93A7D4B2-EE65-6725-D32D-78C31B04C40E}"/>
              </a:ext>
            </a:extLst>
          </p:cNvPr>
          <p:cNvSpPr/>
          <p:nvPr/>
        </p:nvSpPr>
        <p:spPr>
          <a:xfrm>
            <a:off x="3635896" y="3501008"/>
            <a:ext cx="360040" cy="1130424"/>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9758760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06AD00-0FC2-CE6E-AC8C-126A505E1EA1}"/>
              </a:ext>
            </a:extLst>
          </p:cNvPr>
          <p:cNvSpPr>
            <a:spLocks noGrp="1"/>
          </p:cNvSpPr>
          <p:nvPr>
            <p:ph type="body" sz="quarter" idx="10"/>
          </p:nvPr>
        </p:nvSpPr>
        <p:spPr/>
        <p:txBody>
          <a:bodyPr/>
          <a:lstStyle/>
          <a:p>
            <a:r>
              <a:rPr lang="ja-JP" altLang="en-US"/>
              <a:t>アンサンブル</a:t>
            </a:r>
            <a:endParaRPr kumimoji="1" lang="ja-JP" altLang="en-US"/>
          </a:p>
        </p:txBody>
      </p:sp>
      <p:sp>
        <p:nvSpPr>
          <p:cNvPr id="3" name="正方形/長方形 2">
            <a:extLst>
              <a:ext uri="{FF2B5EF4-FFF2-40B4-BE49-F238E27FC236}">
                <a16:creationId xmlns:a16="http://schemas.microsoft.com/office/drawing/2014/main" id="{D167197E-66E7-2FF8-0287-0F3DEE090129}"/>
              </a:ext>
            </a:extLst>
          </p:cNvPr>
          <p:cNvSpPr/>
          <p:nvPr/>
        </p:nvSpPr>
        <p:spPr>
          <a:xfrm>
            <a:off x="971600" y="1268760"/>
            <a:ext cx="2160240"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C7C4919-603A-FBC9-D877-157C30B73E0F}"/>
              </a:ext>
            </a:extLst>
          </p:cNvPr>
          <p:cNvSpPr/>
          <p:nvPr/>
        </p:nvSpPr>
        <p:spPr>
          <a:xfrm>
            <a:off x="539552" y="4149080"/>
            <a:ext cx="2160240"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08C213DE-9C95-DD32-C659-3F827A0E49E4}"/>
              </a:ext>
            </a:extLst>
          </p:cNvPr>
          <p:cNvSpPr/>
          <p:nvPr/>
        </p:nvSpPr>
        <p:spPr>
          <a:xfrm>
            <a:off x="971600" y="1268760"/>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C8DC7FC-80E5-68DF-EF91-BA6905185C69}"/>
              </a:ext>
            </a:extLst>
          </p:cNvPr>
          <p:cNvSpPr/>
          <p:nvPr/>
        </p:nvSpPr>
        <p:spPr>
          <a:xfrm>
            <a:off x="971600" y="314096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D48272A-8E55-CD85-AA25-50B6A7C71FC0}"/>
              </a:ext>
            </a:extLst>
          </p:cNvPr>
          <p:cNvSpPr/>
          <p:nvPr/>
        </p:nvSpPr>
        <p:spPr>
          <a:xfrm rot="5400000">
            <a:off x="35496" y="220486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DBB96C68-F62F-BE30-B650-70302BEAD5E2}"/>
              </a:ext>
            </a:extLst>
          </p:cNvPr>
          <p:cNvSpPr/>
          <p:nvPr/>
        </p:nvSpPr>
        <p:spPr>
          <a:xfrm rot="5400000">
            <a:off x="1907704" y="220486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5D123ADD-9EAD-E3CB-B7CF-5130088790DF}"/>
              </a:ext>
            </a:extLst>
          </p:cNvPr>
          <p:cNvGrpSpPr/>
          <p:nvPr/>
        </p:nvGrpSpPr>
        <p:grpSpPr>
          <a:xfrm rot="18289369">
            <a:off x="1629788" y="1773919"/>
            <a:ext cx="504056" cy="288032"/>
            <a:chOff x="5148064" y="2564904"/>
            <a:chExt cx="504056" cy="288032"/>
          </a:xfrm>
          <a:solidFill>
            <a:srgbClr val="011893"/>
          </a:solidFill>
        </p:grpSpPr>
        <p:sp>
          <p:nvSpPr>
            <p:cNvPr id="10" name="楕円 9">
              <a:extLst>
                <a:ext uri="{FF2B5EF4-FFF2-40B4-BE49-F238E27FC236}">
                  <a16:creationId xmlns:a16="http://schemas.microsoft.com/office/drawing/2014/main" id="{1132D526-55CC-CC49-9601-9E29CD68BF5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9A6E0651-59A7-AC67-DD83-CC3720E5F972}"/>
                </a:ext>
              </a:extLst>
            </p:cNvPr>
            <p:cNvCxnSpPr>
              <a:stCxn id="1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10C8DB59-112F-E4C7-8B10-0C8D44222F7D}"/>
              </a:ext>
            </a:extLst>
          </p:cNvPr>
          <p:cNvGrpSpPr/>
          <p:nvPr/>
        </p:nvGrpSpPr>
        <p:grpSpPr>
          <a:xfrm rot="12022274">
            <a:off x="1366011" y="2427606"/>
            <a:ext cx="504056" cy="288032"/>
            <a:chOff x="5148064" y="2564904"/>
            <a:chExt cx="504056" cy="288032"/>
          </a:xfrm>
          <a:solidFill>
            <a:srgbClr val="011893"/>
          </a:solidFill>
        </p:grpSpPr>
        <p:sp>
          <p:nvSpPr>
            <p:cNvPr id="13" name="楕円 12">
              <a:extLst>
                <a:ext uri="{FF2B5EF4-FFF2-40B4-BE49-F238E27FC236}">
                  <a16:creationId xmlns:a16="http://schemas.microsoft.com/office/drawing/2014/main" id="{7BE33D29-18AB-04B8-39F1-A77B6EEF42F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C3DB7B58-ACCD-98B5-BBDF-8AF597B49D55}"/>
                </a:ext>
              </a:extLst>
            </p:cNvPr>
            <p:cNvCxnSpPr>
              <a:stCxn id="13"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 name="グループ化 14">
            <a:extLst>
              <a:ext uri="{FF2B5EF4-FFF2-40B4-BE49-F238E27FC236}">
                <a16:creationId xmlns:a16="http://schemas.microsoft.com/office/drawing/2014/main" id="{EA7E9D00-0B3A-9583-91F2-BDB8247FEB2C}"/>
              </a:ext>
            </a:extLst>
          </p:cNvPr>
          <p:cNvGrpSpPr/>
          <p:nvPr/>
        </p:nvGrpSpPr>
        <p:grpSpPr>
          <a:xfrm rot="12022274">
            <a:off x="1942073" y="2283588"/>
            <a:ext cx="504056" cy="288032"/>
            <a:chOff x="5148064" y="2564904"/>
            <a:chExt cx="504056" cy="288032"/>
          </a:xfrm>
          <a:solidFill>
            <a:srgbClr val="011893"/>
          </a:solidFill>
        </p:grpSpPr>
        <p:sp>
          <p:nvSpPr>
            <p:cNvPr id="16" name="楕円 15">
              <a:extLst>
                <a:ext uri="{FF2B5EF4-FFF2-40B4-BE49-F238E27FC236}">
                  <a16:creationId xmlns:a16="http://schemas.microsoft.com/office/drawing/2014/main" id="{4DEBA82A-81D3-AE1E-6E0B-62F1FB18E14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07EA95FE-3ED8-E3D7-4506-E63E1B02B04A}"/>
                </a:ext>
              </a:extLst>
            </p:cNvPr>
            <p:cNvCxnSpPr>
              <a:stCxn id="1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 name="グループ化 17">
            <a:extLst>
              <a:ext uri="{FF2B5EF4-FFF2-40B4-BE49-F238E27FC236}">
                <a16:creationId xmlns:a16="http://schemas.microsoft.com/office/drawing/2014/main" id="{B02D7BEF-F438-A553-F55D-ABCB6405D061}"/>
              </a:ext>
            </a:extLst>
          </p:cNvPr>
          <p:cNvGrpSpPr/>
          <p:nvPr/>
        </p:nvGrpSpPr>
        <p:grpSpPr>
          <a:xfrm rot="4101219">
            <a:off x="2230105" y="1923548"/>
            <a:ext cx="504056" cy="288032"/>
            <a:chOff x="5148064" y="2564904"/>
            <a:chExt cx="504056" cy="288032"/>
          </a:xfrm>
          <a:solidFill>
            <a:srgbClr val="011893"/>
          </a:solidFill>
        </p:grpSpPr>
        <p:sp>
          <p:nvSpPr>
            <p:cNvPr id="19" name="楕円 18">
              <a:extLst>
                <a:ext uri="{FF2B5EF4-FFF2-40B4-BE49-F238E27FC236}">
                  <a16:creationId xmlns:a16="http://schemas.microsoft.com/office/drawing/2014/main" id="{62BF1BAB-6D0A-E652-ADCC-4C9F196B4EED}"/>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F97656F6-4538-BF2D-0696-55C05F5C8363}"/>
                </a:ext>
              </a:extLst>
            </p:cNvPr>
            <p:cNvCxnSpPr>
              <a:stCxn id="1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221B3195-4455-0E3A-028F-3B062029099F}"/>
              </a:ext>
            </a:extLst>
          </p:cNvPr>
          <p:cNvSpPr txBox="1"/>
          <p:nvPr/>
        </p:nvSpPr>
        <p:spPr>
          <a:xfrm>
            <a:off x="3491880" y="1628800"/>
            <a:ext cx="5434501" cy="1200329"/>
          </a:xfrm>
          <a:prstGeom prst="rect">
            <a:avLst/>
          </a:prstGeom>
          <a:noFill/>
        </p:spPr>
        <p:txBody>
          <a:bodyPr wrap="none" rtlCol="0">
            <a:spAutoFit/>
          </a:bodyPr>
          <a:lstStyle/>
          <a:p>
            <a:r>
              <a:rPr lang="ja-JP" altLang="en-US" sz="2400"/>
              <a:t>ミクロカノニカルアンサンブル</a:t>
            </a:r>
            <a:endParaRPr lang="en-US" altLang="ja-JP" sz="2400"/>
          </a:p>
          <a:p>
            <a:r>
              <a:rPr lang="ja-JP" altLang="en-US" sz="2400"/>
              <a:t>粒子数</a:t>
            </a:r>
            <a:r>
              <a:rPr lang="en-US" altLang="ja-JP" sz="2400"/>
              <a:t>N</a:t>
            </a:r>
            <a:r>
              <a:rPr lang="ja-JP" altLang="en-US" sz="2400"/>
              <a:t>、体積</a:t>
            </a:r>
            <a:r>
              <a:rPr lang="en-US" altLang="ja-JP" sz="2400"/>
              <a:t>V</a:t>
            </a:r>
            <a:r>
              <a:rPr lang="ja-JP" altLang="en-US" sz="2400"/>
              <a:t>、</a:t>
            </a:r>
            <a:r>
              <a:rPr lang="ja-JP" altLang="en-US" sz="2400">
                <a:solidFill>
                  <a:srgbClr val="FF0000"/>
                </a:solidFill>
              </a:rPr>
              <a:t>エネルギー</a:t>
            </a:r>
            <a:r>
              <a:rPr lang="en-US" altLang="ja-JP" sz="2400">
                <a:solidFill>
                  <a:srgbClr val="FF0000"/>
                </a:solidFill>
              </a:rPr>
              <a:t>E</a:t>
            </a:r>
            <a:r>
              <a:rPr lang="ja-JP" altLang="en-US" sz="2400"/>
              <a:t>が一定</a:t>
            </a:r>
            <a:endParaRPr lang="en-US" altLang="ja-JP" sz="2400"/>
          </a:p>
          <a:p>
            <a:r>
              <a:rPr lang="en-US" altLang="ja-JP" sz="2400"/>
              <a:t>NVE</a:t>
            </a:r>
            <a:r>
              <a:rPr lang="ja-JP" altLang="en-US" sz="2400"/>
              <a:t>アンサンブル</a:t>
            </a:r>
            <a:endParaRPr lang="en-US" altLang="ja-JP" sz="2400"/>
          </a:p>
        </p:txBody>
      </p:sp>
      <p:sp>
        <p:nvSpPr>
          <p:cNvPr id="22" name="正方形/長方形 21">
            <a:extLst>
              <a:ext uri="{FF2B5EF4-FFF2-40B4-BE49-F238E27FC236}">
                <a16:creationId xmlns:a16="http://schemas.microsoft.com/office/drawing/2014/main" id="{6D60B277-D1C0-A4DC-F641-E80D00F299CB}"/>
              </a:ext>
            </a:extLst>
          </p:cNvPr>
          <p:cNvSpPr/>
          <p:nvPr/>
        </p:nvSpPr>
        <p:spPr>
          <a:xfrm>
            <a:off x="539552" y="4149080"/>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18D81E99-4F21-5607-7625-F5831522A290}"/>
              </a:ext>
            </a:extLst>
          </p:cNvPr>
          <p:cNvSpPr/>
          <p:nvPr/>
        </p:nvSpPr>
        <p:spPr>
          <a:xfrm>
            <a:off x="539552" y="602128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57272D95-4335-0B8A-AF8D-70DB7914D17F}"/>
              </a:ext>
            </a:extLst>
          </p:cNvPr>
          <p:cNvSpPr/>
          <p:nvPr/>
        </p:nvSpPr>
        <p:spPr>
          <a:xfrm rot="5400000">
            <a:off x="-396552" y="508518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C0C7D38D-DA36-98FA-3827-5F379B6F9DB9}"/>
              </a:ext>
            </a:extLst>
          </p:cNvPr>
          <p:cNvGrpSpPr/>
          <p:nvPr/>
        </p:nvGrpSpPr>
        <p:grpSpPr>
          <a:xfrm rot="18289369">
            <a:off x="1125732" y="4654239"/>
            <a:ext cx="504056" cy="288032"/>
            <a:chOff x="5148064" y="2564904"/>
            <a:chExt cx="504056" cy="288032"/>
          </a:xfrm>
          <a:solidFill>
            <a:srgbClr val="011893"/>
          </a:solidFill>
        </p:grpSpPr>
        <p:sp>
          <p:nvSpPr>
            <p:cNvPr id="26" name="楕円 25">
              <a:extLst>
                <a:ext uri="{FF2B5EF4-FFF2-40B4-BE49-F238E27FC236}">
                  <a16:creationId xmlns:a16="http://schemas.microsoft.com/office/drawing/2014/main" id="{A292CAB1-52EA-8456-BC9D-06B678DF273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EE1DA9CE-17A6-D238-61DC-55C6CA126611}"/>
                </a:ext>
              </a:extLst>
            </p:cNvPr>
            <p:cNvCxnSpPr>
              <a:stCxn id="2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8" name="グループ化 27">
            <a:extLst>
              <a:ext uri="{FF2B5EF4-FFF2-40B4-BE49-F238E27FC236}">
                <a16:creationId xmlns:a16="http://schemas.microsoft.com/office/drawing/2014/main" id="{B81560FC-314E-6C1B-5289-F7AA1CA386B5}"/>
              </a:ext>
            </a:extLst>
          </p:cNvPr>
          <p:cNvGrpSpPr/>
          <p:nvPr/>
        </p:nvGrpSpPr>
        <p:grpSpPr>
          <a:xfrm rot="12022274">
            <a:off x="861955" y="5307926"/>
            <a:ext cx="504056" cy="288032"/>
            <a:chOff x="5148064" y="2564904"/>
            <a:chExt cx="504056" cy="288032"/>
          </a:xfrm>
          <a:solidFill>
            <a:srgbClr val="011893"/>
          </a:solidFill>
        </p:grpSpPr>
        <p:sp>
          <p:nvSpPr>
            <p:cNvPr id="29" name="楕円 28">
              <a:extLst>
                <a:ext uri="{FF2B5EF4-FFF2-40B4-BE49-F238E27FC236}">
                  <a16:creationId xmlns:a16="http://schemas.microsoft.com/office/drawing/2014/main" id="{952DD745-D7C7-BA5A-F6ED-42C2942D126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A4223E1D-8034-C682-8207-F86F7AB49C12}"/>
                </a:ext>
              </a:extLst>
            </p:cNvPr>
            <p:cNvCxnSpPr>
              <a:stCxn id="2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1" name="グループ化 30">
            <a:extLst>
              <a:ext uri="{FF2B5EF4-FFF2-40B4-BE49-F238E27FC236}">
                <a16:creationId xmlns:a16="http://schemas.microsoft.com/office/drawing/2014/main" id="{6EAF0529-0C02-F0FC-7D9F-CF7092656208}"/>
              </a:ext>
            </a:extLst>
          </p:cNvPr>
          <p:cNvGrpSpPr/>
          <p:nvPr/>
        </p:nvGrpSpPr>
        <p:grpSpPr>
          <a:xfrm rot="12022274">
            <a:off x="1438017" y="5163908"/>
            <a:ext cx="504056" cy="288032"/>
            <a:chOff x="5148064" y="2564904"/>
            <a:chExt cx="504056" cy="288032"/>
          </a:xfrm>
          <a:solidFill>
            <a:srgbClr val="011893"/>
          </a:solidFill>
        </p:grpSpPr>
        <p:sp>
          <p:nvSpPr>
            <p:cNvPr id="32" name="楕円 31">
              <a:extLst>
                <a:ext uri="{FF2B5EF4-FFF2-40B4-BE49-F238E27FC236}">
                  <a16:creationId xmlns:a16="http://schemas.microsoft.com/office/drawing/2014/main" id="{560938D8-01F2-23EC-246E-2437F5525C7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6619BEA0-95F0-08C3-F11A-E4D04070E8A1}"/>
                </a:ext>
              </a:extLst>
            </p:cNvPr>
            <p:cNvCxnSpPr>
              <a:stCxn id="3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B5486C91-5526-0E44-F9FC-F5BBDD71AD06}"/>
              </a:ext>
            </a:extLst>
          </p:cNvPr>
          <p:cNvGrpSpPr/>
          <p:nvPr/>
        </p:nvGrpSpPr>
        <p:grpSpPr>
          <a:xfrm rot="4101219">
            <a:off x="1726049" y="4803868"/>
            <a:ext cx="504056" cy="288032"/>
            <a:chOff x="5148064" y="2564904"/>
            <a:chExt cx="504056" cy="288032"/>
          </a:xfrm>
          <a:solidFill>
            <a:srgbClr val="011893"/>
          </a:solidFill>
        </p:grpSpPr>
        <p:sp>
          <p:nvSpPr>
            <p:cNvPr id="35" name="楕円 34">
              <a:extLst>
                <a:ext uri="{FF2B5EF4-FFF2-40B4-BE49-F238E27FC236}">
                  <a16:creationId xmlns:a16="http://schemas.microsoft.com/office/drawing/2014/main" id="{F06408A8-C6E1-0F2F-8D0F-24264B902D4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4827DE78-D6D5-42DB-3AB1-9C2B8FAD8C00}"/>
                </a:ext>
              </a:extLst>
            </p:cNvPr>
            <p:cNvCxnSpPr>
              <a:stCxn id="3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7" name="正方形/長方形 36">
            <a:extLst>
              <a:ext uri="{FF2B5EF4-FFF2-40B4-BE49-F238E27FC236}">
                <a16:creationId xmlns:a16="http://schemas.microsoft.com/office/drawing/2014/main" id="{C1194FB2-ED27-CD27-21D3-7EA26E3E3F7E}"/>
              </a:ext>
            </a:extLst>
          </p:cNvPr>
          <p:cNvSpPr/>
          <p:nvPr/>
        </p:nvSpPr>
        <p:spPr>
          <a:xfrm rot="5400000">
            <a:off x="1979712" y="4869160"/>
            <a:ext cx="2160240" cy="72008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E1EF08C7-62E7-A4BC-FC5B-898D50CC6726}"/>
              </a:ext>
            </a:extLst>
          </p:cNvPr>
          <p:cNvSpPr txBox="1"/>
          <p:nvPr/>
        </p:nvSpPr>
        <p:spPr>
          <a:xfrm>
            <a:off x="2267744" y="6381328"/>
            <a:ext cx="1697901" cy="369332"/>
          </a:xfrm>
          <a:prstGeom prst="rect">
            <a:avLst/>
          </a:prstGeom>
          <a:noFill/>
        </p:spPr>
        <p:txBody>
          <a:bodyPr wrap="none" rtlCol="0">
            <a:spAutoFit/>
          </a:bodyPr>
          <a:lstStyle/>
          <a:p>
            <a:r>
              <a:rPr kumimoji="1" lang="ja-JP" altLang="en-US"/>
              <a:t>熱浴</a:t>
            </a:r>
            <a:r>
              <a:rPr lang="en-US" altLang="ja-JP"/>
              <a:t>(heatbath)</a:t>
            </a:r>
          </a:p>
        </p:txBody>
      </p:sp>
      <p:sp>
        <p:nvSpPr>
          <p:cNvPr id="39" name="テキスト ボックス 38">
            <a:extLst>
              <a:ext uri="{FF2B5EF4-FFF2-40B4-BE49-F238E27FC236}">
                <a16:creationId xmlns:a16="http://schemas.microsoft.com/office/drawing/2014/main" id="{89CC317E-7F29-724A-933A-95C2FD77BEA3}"/>
              </a:ext>
            </a:extLst>
          </p:cNvPr>
          <p:cNvSpPr txBox="1"/>
          <p:nvPr/>
        </p:nvSpPr>
        <p:spPr>
          <a:xfrm>
            <a:off x="3676955" y="4293096"/>
            <a:ext cx="4493538" cy="1569660"/>
          </a:xfrm>
          <a:prstGeom prst="rect">
            <a:avLst/>
          </a:prstGeom>
          <a:noFill/>
        </p:spPr>
        <p:txBody>
          <a:bodyPr wrap="none" rtlCol="0">
            <a:spAutoFit/>
          </a:bodyPr>
          <a:lstStyle/>
          <a:p>
            <a:r>
              <a:rPr lang="ja-JP" altLang="en-US" sz="2400"/>
              <a:t>カノニカルアンサンブル</a:t>
            </a:r>
            <a:endParaRPr lang="en-US" altLang="ja-JP" sz="2400"/>
          </a:p>
          <a:p>
            <a:r>
              <a:rPr lang="ja-JP" altLang="en-US" sz="2400"/>
              <a:t>粒子数</a:t>
            </a:r>
            <a:r>
              <a:rPr lang="en-US" altLang="ja-JP" sz="2400"/>
              <a:t>N</a:t>
            </a:r>
            <a:r>
              <a:rPr lang="ja-JP" altLang="en-US" sz="2400"/>
              <a:t>、体積</a:t>
            </a:r>
            <a:r>
              <a:rPr lang="en-US" altLang="ja-JP" sz="2400"/>
              <a:t>V</a:t>
            </a:r>
            <a:r>
              <a:rPr lang="ja-JP" altLang="en-US" sz="2400"/>
              <a:t>、</a:t>
            </a:r>
            <a:r>
              <a:rPr lang="ja-JP" altLang="en-US" sz="2400">
                <a:solidFill>
                  <a:srgbClr val="FF0000"/>
                </a:solidFill>
              </a:rPr>
              <a:t>温度</a:t>
            </a:r>
            <a:r>
              <a:rPr lang="en-US" altLang="ja-JP" sz="2400">
                <a:solidFill>
                  <a:srgbClr val="FF0000"/>
                </a:solidFill>
              </a:rPr>
              <a:t>T</a:t>
            </a:r>
            <a:r>
              <a:rPr lang="ja-JP" altLang="en-US" sz="2400"/>
              <a:t>が一定</a:t>
            </a:r>
            <a:endParaRPr lang="en-US" altLang="ja-JP" sz="2400"/>
          </a:p>
          <a:p>
            <a:r>
              <a:rPr lang="en-US" altLang="ja-JP" sz="2400"/>
              <a:t>NVE</a:t>
            </a:r>
            <a:r>
              <a:rPr lang="ja-JP" altLang="en-US" sz="2400"/>
              <a:t>アンサンブル</a:t>
            </a:r>
            <a:endParaRPr lang="en-US" altLang="ja-JP" sz="2400"/>
          </a:p>
          <a:p>
            <a:r>
              <a:rPr lang="ja-JP" altLang="en-US" sz="2400"/>
              <a:t>エネルギーが揺らぐ</a:t>
            </a:r>
            <a:endParaRPr lang="en-US" altLang="ja-JP" sz="2400"/>
          </a:p>
        </p:txBody>
      </p:sp>
    </p:spTree>
    <p:extLst>
      <p:ext uri="{BB962C8B-B14F-4D97-AF65-F5344CB8AC3E}">
        <p14:creationId xmlns:p14="http://schemas.microsoft.com/office/powerpoint/2010/main" val="21699674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1DADD3-E99B-8796-9A68-87BC42C2540C}"/>
              </a:ext>
            </a:extLst>
          </p:cNvPr>
          <p:cNvSpPr>
            <a:spLocks noGrp="1"/>
          </p:cNvSpPr>
          <p:nvPr>
            <p:ph type="body" sz="quarter" idx="10"/>
          </p:nvPr>
        </p:nvSpPr>
        <p:spPr/>
        <p:txBody>
          <a:bodyPr/>
          <a:lstStyle/>
          <a:p>
            <a:r>
              <a:rPr lang="ja-JP" altLang="en-US"/>
              <a:t>アンサンブル</a:t>
            </a:r>
            <a:endParaRPr kumimoji="1" lang="ja-JP" altLang="en-US"/>
          </a:p>
        </p:txBody>
      </p:sp>
      <p:cxnSp>
        <p:nvCxnSpPr>
          <p:cNvPr id="4" name="直線矢印コネクタ 3">
            <a:extLst>
              <a:ext uri="{FF2B5EF4-FFF2-40B4-BE49-F238E27FC236}">
                <a16:creationId xmlns:a16="http://schemas.microsoft.com/office/drawing/2014/main" id="{69643D4F-D63C-520C-0422-6528F9E8E003}"/>
              </a:ext>
            </a:extLst>
          </p:cNvPr>
          <p:cNvCxnSpPr>
            <a:cxnSpLocks/>
          </p:cNvCxnSpPr>
          <p:nvPr/>
        </p:nvCxnSpPr>
        <p:spPr>
          <a:xfrm>
            <a:off x="641575"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FFF70CA3-C819-C2D7-4F88-30ABB278E0B7}"/>
              </a:ext>
            </a:extLst>
          </p:cNvPr>
          <p:cNvCxnSpPr>
            <a:cxnSpLocks/>
          </p:cNvCxnSpPr>
          <p:nvPr/>
        </p:nvCxnSpPr>
        <p:spPr>
          <a:xfrm flipV="1">
            <a:off x="929607"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35CCB86-65F2-6E80-08FF-FC9F011BF46D}"/>
                  </a:ext>
                </a:extLst>
              </p:cNvPr>
              <p:cNvSpPr txBox="1"/>
              <p:nvPr/>
            </p:nvSpPr>
            <p:spPr>
              <a:xfrm>
                <a:off x="4385991"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D35CCB86-65F2-6E80-08FF-FC9F011BF46D}"/>
                  </a:ext>
                </a:extLst>
              </p:cNvPr>
              <p:cNvSpPr txBox="1">
                <a:spLocks noRot="1" noChangeAspect="1" noMove="1" noResize="1" noEditPoints="1" noAdjustHandles="1" noChangeArrowheads="1" noChangeShapeType="1" noTextEdit="1"/>
              </p:cNvSpPr>
              <p:nvPr/>
            </p:nvSpPr>
            <p:spPr>
              <a:xfrm>
                <a:off x="4385991" y="4653136"/>
                <a:ext cx="474041"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688EE1E-2465-3345-7A42-F21B1622BA6D}"/>
                  </a:ext>
                </a:extLst>
              </p:cNvPr>
              <p:cNvSpPr txBox="1"/>
              <p:nvPr/>
            </p:nvSpPr>
            <p:spPr>
              <a:xfrm>
                <a:off x="569567"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9" name="テキスト ボックス 8">
                <a:extLst>
                  <a:ext uri="{FF2B5EF4-FFF2-40B4-BE49-F238E27FC236}">
                    <a16:creationId xmlns:a16="http://schemas.microsoft.com/office/drawing/2014/main" id="{B688EE1E-2465-3345-7A42-F21B1622BA6D}"/>
                  </a:ext>
                </a:extLst>
              </p:cNvPr>
              <p:cNvSpPr txBox="1">
                <a:spLocks noRot="1" noChangeAspect="1" noMove="1" noResize="1" noEditPoints="1" noAdjustHandles="1" noChangeArrowheads="1" noChangeShapeType="1" noTextEdit="1"/>
              </p:cNvSpPr>
              <p:nvPr/>
            </p:nvSpPr>
            <p:spPr>
              <a:xfrm>
                <a:off x="569567" y="2132856"/>
                <a:ext cx="909480" cy="461665"/>
              </a:xfrm>
              <a:prstGeom prst="rect">
                <a:avLst/>
              </a:prstGeom>
              <a:blipFill>
                <a:blip r:embed="rId3"/>
                <a:stretch>
                  <a:fillRect r="-667" b="-19737"/>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C1E9ED24-1AD2-F86C-30A9-EFD4E73E21AE}"/>
              </a:ext>
            </a:extLst>
          </p:cNvPr>
          <p:cNvCxnSpPr>
            <a:cxnSpLocks/>
          </p:cNvCxnSpPr>
          <p:nvPr/>
        </p:nvCxnSpPr>
        <p:spPr>
          <a:xfrm flipV="1">
            <a:off x="2369767"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F0387B14-9CD9-F4D4-11F9-A5EAF8A73A67}"/>
              </a:ext>
            </a:extLst>
          </p:cNvPr>
          <p:cNvSpPr/>
          <p:nvPr/>
        </p:nvSpPr>
        <p:spPr>
          <a:xfrm>
            <a:off x="2297759"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55CFD0AA-8A51-DFD8-AC72-7AB04BBEA993}"/>
              </a:ext>
            </a:extLst>
          </p:cNvPr>
          <p:cNvSpPr txBox="1"/>
          <p:nvPr/>
        </p:nvSpPr>
        <p:spPr>
          <a:xfrm>
            <a:off x="373464" y="5517232"/>
            <a:ext cx="3877985" cy="830997"/>
          </a:xfrm>
          <a:prstGeom prst="rect">
            <a:avLst/>
          </a:prstGeom>
          <a:noFill/>
        </p:spPr>
        <p:txBody>
          <a:bodyPr wrap="none" rtlCol="0">
            <a:spAutoFit/>
          </a:bodyPr>
          <a:lstStyle/>
          <a:p>
            <a:r>
              <a:rPr lang="ja-JP" altLang="en-US" sz="2400"/>
              <a:t>エネルギーが完全に固定で</a:t>
            </a:r>
            <a:endParaRPr lang="en-US" altLang="ja-JP" sz="2400"/>
          </a:p>
          <a:p>
            <a:r>
              <a:rPr kumimoji="1" lang="ja-JP" altLang="en-US" sz="2400"/>
              <a:t>揺らがない</a:t>
            </a:r>
            <a:endParaRPr kumimoji="1" lang="en-US" altLang="ja-JP" sz="2400"/>
          </a:p>
        </p:txBody>
      </p:sp>
      <p:sp>
        <p:nvSpPr>
          <p:cNvPr id="16" name="テキスト ボックス 15">
            <a:extLst>
              <a:ext uri="{FF2B5EF4-FFF2-40B4-BE49-F238E27FC236}">
                <a16:creationId xmlns:a16="http://schemas.microsoft.com/office/drawing/2014/main" id="{441BCB1E-FE25-1F80-9BC5-73C53591AD2F}"/>
              </a:ext>
            </a:extLst>
          </p:cNvPr>
          <p:cNvSpPr txBox="1"/>
          <p:nvPr/>
        </p:nvSpPr>
        <p:spPr>
          <a:xfrm>
            <a:off x="89959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E</a:t>
            </a:r>
            <a:r>
              <a:rPr kumimoji="1" lang="ja-JP" altLang="en-US" sz="2800">
                <a:solidFill>
                  <a:srgbClr val="011893"/>
                </a:solidFill>
              </a:rPr>
              <a:t>アンサンブル</a:t>
            </a:r>
            <a:endParaRPr kumimoji="1" lang="en-US" altLang="ja-JP" sz="2800">
              <a:solidFill>
                <a:srgbClr val="011893"/>
              </a:solidFill>
            </a:endParaRPr>
          </a:p>
        </p:txBody>
      </p:sp>
      <p:cxnSp>
        <p:nvCxnSpPr>
          <p:cNvPr id="17" name="直線矢印コネクタ 16">
            <a:extLst>
              <a:ext uri="{FF2B5EF4-FFF2-40B4-BE49-F238E27FC236}">
                <a16:creationId xmlns:a16="http://schemas.microsoft.com/office/drawing/2014/main" id="{8A48BBDC-24D9-081B-1A39-CE6C2A0D4267}"/>
              </a:ext>
            </a:extLst>
          </p:cNvPr>
          <p:cNvCxnSpPr>
            <a:cxnSpLocks/>
          </p:cNvCxnSpPr>
          <p:nvPr/>
        </p:nvCxnSpPr>
        <p:spPr>
          <a:xfrm>
            <a:off x="5004048"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439053AD-48C3-4082-C09F-238193783491}"/>
              </a:ext>
            </a:extLst>
          </p:cNvPr>
          <p:cNvCxnSpPr>
            <a:cxnSpLocks/>
          </p:cNvCxnSpPr>
          <p:nvPr/>
        </p:nvCxnSpPr>
        <p:spPr>
          <a:xfrm flipV="1">
            <a:off x="5292080"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19FFF0A-867D-093D-8933-925E86845D52}"/>
                  </a:ext>
                </a:extLst>
              </p:cNvPr>
              <p:cNvSpPr txBox="1"/>
              <p:nvPr/>
            </p:nvSpPr>
            <p:spPr>
              <a:xfrm>
                <a:off x="8748464"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19" name="テキスト ボックス 18">
                <a:extLst>
                  <a:ext uri="{FF2B5EF4-FFF2-40B4-BE49-F238E27FC236}">
                    <a16:creationId xmlns:a16="http://schemas.microsoft.com/office/drawing/2014/main" id="{D19FFF0A-867D-093D-8933-925E86845D52}"/>
                  </a:ext>
                </a:extLst>
              </p:cNvPr>
              <p:cNvSpPr txBox="1">
                <a:spLocks noRot="1" noChangeAspect="1" noMove="1" noResize="1" noEditPoints="1" noAdjustHandles="1" noChangeArrowheads="1" noChangeShapeType="1" noTextEdit="1"/>
              </p:cNvSpPr>
              <p:nvPr/>
            </p:nvSpPr>
            <p:spPr>
              <a:xfrm>
                <a:off x="8748464" y="4653136"/>
                <a:ext cx="474041"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1FF42A83-BBA7-322B-DFD8-56DAFD14D7F8}"/>
                  </a:ext>
                </a:extLst>
              </p:cNvPr>
              <p:cNvSpPr txBox="1"/>
              <p:nvPr/>
            </p:nvSpPr>
            <p:spPr>
              <a:xfrm>
                <a:off x="4932040"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20" name="テキスト ボックス 19">
                <a:extLst>
                  <a:ext uri="{FF2B5EF4-FFF2-40B4-BE49-F238E27FC236}">
                    <a16:creationId xmlns:a16="http://schemas.microsoft.com/office/drawing/2014/main" id="{1FF42A83-BBA7-322B-DFD8-56DAFD14D7F8}"/>
                  </a:ext>
                </a:extLst>
              </p:cNvPr>
              <p:cNvSpPr txBox="1">
                <a:spLocks noRot="1" noChangeAspect="1" noMove="1" noResize="1" noEditPoints="1" noAdjustHandles="1" noChangeArrowheads="1" noChangeShapeType="1" noTextEdit="1"/>
              </p:cNvSpPr>
              <p:nvPr/>
            </p:nvSpPr>
            <p:spPr>
              <a:xfrm>
                <a:off x="4932040" y="2132856"/>
                <a:ext cx="909480" cy="461665"/>
              </a:xfrm>
              <a:prstGeom prst="rect">
                <a:avLst/>
              </a:prstGeom>
              <a:blipFill>
                <a:blip r:embed="rId5"/>
                <a:stretch>
                  <a:fillRect r="-1342" b="-19737"/>
                </a:stretch>
              </a:blipFill>
            </p:spPr>
            <p:txBody>
              <a:bodyPr/>
              <a:lstStyle/>
              <a:p>
                <a:r>
                  <a:rPr lang="ja-JP" altLang="en-US">
                    <a:noFill/>
                  </a:rPr>
                  <a:t> </a:t>
                </a:r>
              </a:p>
            </p:txBody>
          </p:sp>
        </mc:Fallback>
      </mc:AlternateContent>
      <p:sp>
        <p:nvSpPr>
          <p:cNvPr id="23" name="フリーフォーム: 図形 22">
            <a:extLst>
              <a:ext uri="{FF2B5EF4-FFF2-40B4-BE49-F238E27FC236}">
                <a16:creationId xmlns:a16="http://schemas.microsoft.com/office/drawing/2014/main" id="{BD3D95AE-C99B-A942-AD26-52EE2043168B}"/>
              </a:ext>
            </a:extLst>
          </p:cNvPr>
          <p:cNvSpPr/>
          <p:nvPr/>
        </p:nvSpPr>
        <p:spPr>
          <a:xfrm>
            <a:off x="6628760" y="3140968"/>
            <a:ext cx="247496" cy="1725672"/>
          </a:xfrm>
          <a:custGeom>
            <a:avLst/>
            <a:gdLst>
              <a:gd name="connsiteX0" fmla="*/ 0 w 1391920"/>
              <a:gd name="connsiteY0" fmla="*/ 2337140 h 2357460"/>
              <a:gd name="connsiteX1" fmla="*/ 548640 w 1391920"/>
              <a:gd name="connsiteY1" fmla="*/ 1585300 h 2357460"/>
              <a:gd name="connsiteX2" fmla="*/ 812800 w 1391920"/>
              <a:gd name="connsiteY2" fmla="*/ 340 h 2357460"/>
              <a:gd name="connsiteX3" fmla="*/ 1016000 w 1391920"/>
              <a:gd name="connsiteY3" fmla="*/ 1727540 h 2357460"/>
              <a:gd name="connsiteX4" fmla="*/ 1391920 w 1391920"/>
              <a:gd name="connsiteY4" fmla="*/ 2357460 h 2357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920" h="2357460">
                <a:moveTo>
                  <a:pt x="0" y="2337140"/>
                </a:moveTo>
                <a:cubicBezTo>
                  <a:pt x="206586" y="2155953"/>
                  <a:pt x="413173" y="1974767"/>
                  <a:pt x="548640" y="1585300"/>
                </a:cubicBezTo>
                <a:cubicBezTo>
                  <a:pt x="684107" y="1195833"/>
                  <a:pt x="734907" y="-23367"/>
                  <a:pt x="812800" y="340"/>
                </a:cubicBezTo>
                <a:cubicBezTo>
                  <a:pt x="890693" y="24047"/>
                  <a:pt x="919480" y="1334687"/>
                  <a:pt x="1016000" y="1727540"/>
                </a:cubicBezTo>
                <a:cubicBezTo>
                  <a:pt x="1112520" y="2120393"/>
                  <a:pt x="1252220" y="2238926"/>
                  <a:pt x="1391920" y="23574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6A162771-0941-1410-0A3D-C52E82632640}"/>
              </a:ext>
            </a:extLst>
          </p:cNvPr>
          <p:cNvSpPr txBox="1"/>
          <p:nvPr/>
        </p:nvSpPr>
        <p:spPr>
          <a:xfrm>
            <a:off x="5436096" y="5478323"/>
            <a:ext cx="3262432" cy="830997"/>
          </a:xfrm>
          <a:prstGeom prst="rect">
            <a:avLst/>
          </a:prstGeom>
          <a:noFill/>
        </p:spPr>
        <p:txBody>
          <a:bodyPr wrap="none" rtlCol="0">
            <a:spAutoFit/>
          </a:bodyPr>
          <a:lstStyle/>
          <a:p>
            <a:r>
              <a:rPr lang="ja-JP" altLang="en-US" sz="2400"/>
              <a:t>エネルギーはある幅を</a:t>
            </a:r>
            <a:endParaRPr lang="en-US" altLang="ja-JP" sz="2400"/>
          </a:p>
          <a:p>
            <a:r>
              <a:rPr lang="ja-JP" altLang="en-US" sz="2400"/>
              <a:t>もって揺らぐ</a:t>
            </a:r>
            <a:endParaRPr kumimoji="1" lang="en-US" altLang="ja-JP" sz="2400"/>
          </a:p>
        </p:txBody>
      </p:sp>
      <p:sp>
        <p:nvSpPr>
          <p:cNvPr id="25" name="テキスト ボックス 24">
            <a:extLst>
              <a:ext uri="{FF2B5EF4-FFF2-40B4-BE49-F238E27FC236}">
                <a16:creationId xmlns:a16="http://schemas.microsoft.com/office/drawing/2014/main" id="{18BD2F86-85A9-4029-9A71-1D5994B69EC9}"/>
              </a:ext>
            </a:extLst>
          </p:cNvPr>
          <p:cNvSpPr txBox="1"/>
          <p:nvPr/>
        </p:nvSpPr>
        <p:spPr>
          <a:xfrm>
            <a:off x="558011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T</a:t>
            </a:r>
            <a:r>
              <a:rPr kumimoji="1" lang="ja-JP" altLang="en-US" sz="2800">
                <a:solidFill>
                  <a:srgbClr val="011893"/>
                </a:solidFill>
              </a:rPr>
              <a:t>アンサンブル</a:t>
            </a:r>
            <a:endParaRPr kumimoji="1" lang="en-US" altLang="ja-JP" sz="2800">
              <a:solidFill>
                <a:srgbClr val="011893"/>
              </a:solidFill>
            </a:endParaRPr>
          </a:p>
        </p:txBody>
      </p:sp>
    </p:spTree>
    <p:extLst>
      <p:ext uri="{BB962C8B-B14F-4D97-AF65-F5344CB8AC3E}">
        <p14:creationId xmlns:p14="http://schemas.microsoft.com/office/powerpoint/2010/main" val="4085575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E0FA5B7-B2A8-5C77-44D9-46492F30F991}"/>
              </a:ext>
            </a:extLst>
          </p:cNvPr>
          <p:cNvSpPr>
            <a:spLocks noGrp="1"/>
          </p:cNvSpPr>
          <p:nvPr>
            <p:ph type="body" sz="quarter" idx="10"/>
          </p:nvPr>
        </p:nvSpPr>
        <p:spPr/>
        <p:txBody>
          <a:bodyPr/>
          <a:lstStyle/>
          <a:p>
            <a:r>
              <a:rPr lang="ja-JP" altLang="en-US"/>
              <a:t>アンサンブル</a:t>
            </a:r>
            <a:endParaRPr kumimoji="1" lang="ja-JP" altLang="en-US"/>
          </a:p>
        </p:txBody>
      </p:sp>
      <p:sp>
        <p:nvSpPr>
          <p:cNvPr id="3" name="テキスト ボックス 2">
            <a:extLst>
              <a:ext uri="{FF2B5EF4-FFF2-40B4-BE49-F238E27FC236}">
                <a16:creationId xmlns:a16="http://schemas.microsoft.com/office/drawing/2014/main" id="{41D270A7-A7C8-CE04-1B88-D1CDDF3716EB}"/>
              </a:ext>
            </a:extLst>
          </p:cNvPr>
          <p:cNvSpPr txBox="1"/>
          <p:nvPr/>
        </p:nvSpPr>
        <p:spPr>
          <a:xfrm>
            <a:off x="539552" y="5445224"/>
            <a:ext cx="7776864" cy="954107"/>
          </a:xfrm>
          <a:prstGeom prst="rect">
            <a:avLst/>
          </a:prstGeom>
          <a:noFill/>
        </p:spPr>
        <p:txBody>
          <a:bodyPr wrap="square" rtlCol="0">
            <a:spAutoFit/>
          </a:bodyPr>
          <a:lstStyle/>
          <a:p>
            <a:r>
              <a:rPr lang="ja-JP" altLang="en-US" sz="2800"/>
              <a:t>実際の物質は</a:t>
            </a:r>
            <a:r>
              <a:rPr lang="en-US" altLang="ja-JP" sz="2800"/>
              <a:t>N</a:t>
            </a:r>
            <a:r>
              <a:rPr lang="ja-JP" altLang="en-US" sz="2800"/>
              <a:t>が非常に大きいため、</a:t>
            </a:r>
            <a:r>
              <a:rPr lang="en-US" altLang="ja-JP" sz="2800"/>
              <a:t>NVT</a:t>
            </a:r>
            <a:r>
              <a:rPr lang="ja-JP" altLang="en-US" sz="2800"/>
              <a:t>アンサンブルでも事実上エネルギーは揺らがない</a:t>
            </a:r>
            <a:endParaRPr kumimoji="1" lang="ja-JP" altLang="en-US" sz="2800"/>
          </a:p>
        </p:txBody>
      </p:sp>
      <p:cxnSp>
        <p:nvCxnSpPr>
          <p:cNvPr id="4" name="直線矢印コネクタ 3">
            <a:extLst>
              <a:ext uri="{FF2B5EF4-FFF2-40B4-BE49-F238E27FC236}">
                <a16:creationId xmlns:a16="http://schemas.microsoft.com/office/drawing/2014/main" id="{72D25002-0748-99CC-3733-E1985B12A6B9}"/>
              </a:ext>
            </a:extLst>
          </p:cNvPr>
          <p:cNvCxnSpPr>
            <a:cxnSpLocks/>
          </p:cNvCxnSpPr>
          <p:nvPr/>
        </p:nvCxnSpPr>
        <p:spPr>
          <a:xfrm>
            <a:off x="641575"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 name="直線矢印コネクタ 4">
            <a:extLst>
              <a:ext uri="{FF2B5EF4-FFF2-40B4-BE49-F238E27FC236}">
                <a16:creationId xmlns:a16="http://schemas.microsoft.com/office/drawing/2014/main" id="{B57EE38F-FB10-543F-A9F8-2AFDFF7698E7}"/>
              </a:ext>
            </a:extLst>
          </p:cNvPr>
          <p:cNvCxnSpPr>
            <a:cxnSpLocks/>
          </p:cNvCxnSpPr>
          <p:nvPr/>
        </p:nvCxnSpPr>
        <p:spPr>
          <a:xfrm flipV="1">
            <a:off x="929607"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C687155-AD28-5D55-32F8-34E7B21890FE}"/>
                  </a:ext>
                </a:extLst>
              </p:cNvPr>
              <p:cNvSpPr txBox="1"/>
              <p:nvPr/>
            </p:nvSpPr>
            <p:spPr>
              <a:xfrm>
                <a:off x="4385991"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DC687155-AD28-5D55-32F8-34E7B21890FE}"/>
                  </a:ext>
                </a:extLst>
              </p:cNvPr>
              <p:cNvSpPr txBox="1">
                <a:spLocks noRot="1" noChangeAspect="1" noMove="1" noResize="1" noEditPoints="1" noAdjustHandles="1" noChangeArrowheads="1" noChangeShapeType="1" noTextEdit="1"/>
              </p:cNvSpPr>
              <p:nvPr/>
            </p:nvSpPr>
            <p:spPr>
              <a:xfrm>
                <a:off x="4385991" y="4653136"/>
                <a:ext cx="474041"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1B29557-8532-EAB4-68FD-19D3347021E4}"/>
                  </a:ext>
                </a:extLst>
              </p:cNvPr>
              <p:cNvSpPr txBox="1"/>
              <p:nvPr/>
            </p:nvSpPr>
            <p:spPr>
              <a:xfrm>
                <a:off x="569567"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41B29557-8532-EAB4-68FD-19D3347021E4}"/>
                  </a:ext>
                </a:extLst>
              </p:cNvPr>
              <p:cNvSpPr txBox="1">
                <a:spLocks noRot="1" noChangeAspect="1" noMove="1" noResize="1" noEditPoints="1" noAdjustHandles="1" noChangeArrowheads="1" noChangeShapeType="1" noTextEdit="1"/>
              </p:cNvSpPr>
              <p:nvPr/>
            </p:nvSpPr>
            <p:spPr>
              <a:xfrm>
                <a:off x="569567" y="2132856"/>
                <a:ext cx="909480" cy="461665"/>
              </a:xfrm>
              <a:prstGeom prst="rect">
                <a:avLst/>
              </a:prstGeom>
              <a:blipFill>
                <a:blip r:embed="rId3"/>
                <a:stretch>
                  <a:fillRect r="-667" b="-19737"/>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338228D3-D093-A58E-322E-890FE076BF05}"/>
              </a:ext>
            </a:extLst>
          </p:cNvPr>
          <p:cNvCxnSpPr>
            <a:cxnSpLocks/>
          </p:cNvCxnSpPr>
          <p:nvPr/>
        </p:nvCxnSpPr>
        <p:spPr>
          <a:xfrm flipV="1">
            <a:off x="2369767"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BC174102-CFD2-1561-3532-017DBD6D4924}"/>
              </a:ext>
            </a:extLst>
          </p:cNvPr>
          <p:cNvSpPr/>
          <p:nvPr/>
        </p:nvSpPr>
        <p:spPr>
          <a:xfrm>
            <a:off x="2297759"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08EA160-F8D7-2E4A-BAB0-68B1A886BD27}"/>
              </a:ext>
            </a:extLst>
          </p:cNvPr>
          <p:cNvSpPr txBox="1"/>
          <p:nvPr/>
        </p:nvSpPr>
        <p:spPr>
          <a:xfrm>
            <a:off x="89959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E</a:t>
            </a:r>
            <a:r>
              <a:rPr kumimoji="1" lang="ja-JP" altLang="en-US" sz="2800">
                <a:solidFill>
                  <a:srgbClr val="011893"/>
                </a:solidFill>
              </a:rPr>
              <a:t>アンサンブル</a:t>
            </a:r>
            <a:endParaRPr kumimoji="1" lang="en-US" altLang="ja-JP" sz="2800">
              <a:solidFill>
                <a:srgbClr val="011893"/>
              </a:solidFill>
            </a:endParaRPr>
          </a:p>
        </p:txBody>
      </p:sp>
      <p:cxnSp>
        <p:nvCxnSpPr>
          <p:cNvPr id="12" name="直線矢印コネクタ 11">
            <a:extLst>
              <a:ext uri="{FF2B5EF4-FFF2-40B4-BE49-F238E27FC236}">
                <a16:creationId xmlns:a16="http://schemas.microsoft.com/office/drawing/2014/main" id="{7FD64318-E190-3271-A936-0C155C8B7AC8}"/>
              </a:ext>
            </a:extLst>
          </p:cNvPr>
          <p:cNvCxnSpPr>
            <a:cxnSpLocks/>
          </p:cNvCxnSpPr>
          <p:nvPr/>
        </p:nvCxnSpPr>
        <p:spPr>
          <a:xfrm>
            <a:off x="5004048"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311FF11-C2A7-F52C-234E-A148F2FAB826}"/>
              </a:ext>
            </a:extLst>
          </p:cNvPr>
          <p:cNvCxnSpPr>
            <a:cxnSpLocks/>
          </p:cNvCxnSpPr>
          <p:nvPr/>
        </p:nvCxnSpPr>
        <p:spPr>
          <a:xfrm flipV="1">
            <a:off x="5292080"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6602EBB-4DCA-7C3A-D818-E5EE6A99C83C}"/>
                  </a:ext>
                </a:extLst>
              </p:cNvPr>
              <p:cNvSpPr txBox="1"/>
              <p:nvPr/>
            </p:nvSpPr>
            <p:spPr>
              <a:xfrm>
                <a:off x="8748464"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14" name="テキスト ボックス 13">
                <a:extLst>
                  <a:ext uri="{FF2B5EF4-FFF2-40B4-BE49-F238E27FC236}">
                    <a16:creationId xmlns:a16="http://schemas.microsoft.com/office/drawing/2014/main" id="{56602EBB-4DCA-7C3A-D818-E5EE6A99C83C}"/>
                  </a:ext>
                </a:extLst>
              </p:cNvPr>
              <p:cNvSpPr txBox="1">
                <a:spLocks noRot="1" noChangeAspect="1" noMove="1" noResize="1" noEditPoints="1" noAdjustHandles="1" noChangeArrowheads="1" noChangeShapeType="1" noTextEdit="1"/>
              </p:cNvSpPr>
              <p:nvPr/>
            </p:nvSpPr>
            <p:spPr>
              <a:xfrm>
                <a:off x="8748464" y="4653136"/>
                <a:ext cx="474041"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E1521DE7-F04F-2F72-5BFF-17A109025C9F}"/>
                  </a:ext>
                </a:extLst>
              </p:cNvPr>
              <p:cNvSpPr txBox="1"/>
              <p:nvPr/>
            </p:nvSpPr>
            <p:spPr>
              <a:xfrm>
                <a:off x="4932040"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15" name="テキスト ボックス 14">
                <a:extLst>
                  <a:ext uri="{FF2B5EF4-FFF2-40B4-BE49-F238E27FC236}">
                    <a16:creationId xmlns:a16="http://schemas.microsoft.com/office/drawing/2014/main" id="{E1521DE7-F04F-2F72-5BFF-17A109025C9F}"/>
                  </a:ext>
                </a:extLst>
              </p:cNvPr>
              <p:cNvSpPr txBox="1">
                <a:spLocks noRot="1" noChangeAspect="1" noMove="1" noResize="1" noEditPoints="1" noAdjustHandles="1" noChangeArrowheads="1" noChangeShapeType="1" noTextEdit="1"/>
              </p:cNvSpPr>
              <p:nvPr/>
            </p:nvSpPr>
            <p:spPr>
              <a:xfrm>
                <a:off x="4932040" y="2132856"/>
                <a:ext cx="909480" cy="461665"/>
              </a:xfrm>
              <a:prstGeom prst="rect">
                <a:avLst/>
              </a:prstGeom>
              <a:blipFill>
                <a:blip r:embed="rId5"/>
                <a:stretch>
                  <a:fillRect r="-1342" b="-19737"/>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EB723B9B-3BFC-4734-C2FC-57A97A8C6835}"/>
              </a:ext>
            </a:extLst>
          </p:cNvPr>
          <p:cNvSpPr txBox="1"/>
          <p:nvPr/>
        </p:nvSpPr>
        <p:spPr>
          <a:xfrm>
            <a:off x="558011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T</a:t>
            </a:r>
            <a:r>
              <a:rPr kumimoji="1" lang="ja-JP" altLang="en-US" sz="2800">
                <a:solidFill>
                  <a:srgbClr val="011893"/>
                </a:solidFill>
              </a:rPr>
              <a:t>アンサンブル</a:t>
            </a:r>
            <a:endParaRPr kumimoji="1" lang="en-US" altLang="ja-JP" sz="2800">
              <a:solidFill>
                <a:srgbClr val="011893"/>
              </a:solidFill>
            </a:endParaRPr>
          </a:p>
        </p:txBody>
      </p:sp>
      <p:cxnSp>
        <p:nvCxnSpPr>
          <p:cNvPr id="19" name="直線コネクタ 18">
            <a:extLst>
              <a:ext uri="{FF2B5EF4-FFF2-40B4-BE49-F238E27FC236}">
                <a16:creationId xmlns:a16="http://schemas.microsoft.com/office/drawing/2014/main" id="{6D0505B7-598D-BEB3-38EA-1C2B909EA4F6}"/>
              </a:ext>
            </a:extLst>
          </p:cNvPr>
          <p:cNvCxnSpPr>
            <a:cxnSpLocks/>
          </p:cNvCxnSpPr>
          <p:nvPr/>
        </p:nvCxnSpPr>
        <p:spPr>
          <a:xfrm flipV="1">
            <a:off x="6732240"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楕円 19">
            <a:extLst>
              <a:ext uri="{FF2B5EF4-FFF2-40B4-BE49-F238E27FC236}">
                <a16:creationId xmlns:a16="http://schemas.microsoft.com/office/drawing/2014/main" id="{10E7E154-F436-7195-FD6C-7C0910C1C4B6}"/>
              </a:ext>
            </a:extLst>
          </p:cNvPr>
          <p:cNvSpPr/>
          <p:nvPr/>
        </p:nvSpPr>
        <p:spPr>
          <a:xfrm>
            <a:off x="6660232"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B349BC55-A71A-882D-12FF-4B0A6A7F1FBF}"/>
                  </a:ext>
                </a:extLst>
              </p:cNvPr>
              <p:cNvSpPr txBox="1"/>
              <p:nvPr/>
            </p:nvSpPr>
            <p:spPr>
              <a:xfrm>
                <a:off x="6156176" y="1988840"/>
                <a:ext cx="1893403" cy="523220"/>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oMath>
                </a14:m>
                <a:r>
                  <a:rPr kumimoji="1" lang="ja-JP" altLang="en-US" sz="2800"/>
                  <a:t>の時</a:t>
                </a:r>
              </a:p>
            </p:txBody>
          </p:sp>
        </mc:Choice>
        <mc:Fallback xmlns="">
          <p:sp>
            <p:nvSpPr>
              <p:cNvPr id="21" name="テキスト ボックス 20">
                <a:extLst>
                  <a:ext uri="{FF2B5EF4-FFF2-40B4-BE49-F238E27FC236}">
                    <a16:creationId xmlns:a16="http://schemas.microsoft.com/office/drawing/2014/main" id="{B349BC55-A71A-882D-12FF-4B0A6A7F1FBF}"/>
                  </a:ext>
                </a:extLst>
              </p:cNvPr>
              <p:cNvSpPr txBox="1">
                <a:spLocks noRot="1" noChangeAspect="1" noMove="1" noResize="1" noEditPoints="1" noAdjustHandles="1" noChangeArrowheads="1" noChangeShapeType="1" noTextEdit="1"/>
              </p:cNvSpPr>
              <p:nvPr/>
            </p:nvSpPr>
            <p:spPr>
              <a:xfrm>
                <a:off x="6156176" y="1988840"/>
                <a:ext cx="1893403" cy="523220"/>
              </a:xfrm>
              <a:prstGeom prst="rect">
                <a:avLst/>
              </a:prstGeom>
              <a:blipFill>
                <a:blip r:embed="rId6"/>
                <a:stretch>
                  <a:fillRect t="-15116" r="-5806" b="-279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35386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4ABA72D-A6F4-492D-AE27-E7E55DEA5406}"/>
              </a:ext>
            </a:extLst>
          </p:cNvPr>
          <p:cNvSpPr>
            <a:spLocks noGrp="1"/>
          </p:cNvSpPr>
          <p:nvPr>
            <p:ph type="body" sz="quarter" idx="10"/>
          </p:nvPr>
        </p:nvSpPr>
        <p:spPr/>
        <p:txBody>
          <a:bodyPr/>
          <a:lstStyle/>
          <a:p>
            <a:r>
              <a:rPr kumimoji="1" lang="ja-JP" altLang="en-US" dirty="0"/>
              <a:t>温度の測り方</a:t>
            </a:r>
          </a:p>
        </p:txBody>
      </p:sp>
      <p:pic>
        <p:nvPicPr>
          <p:cNvPr id="3074" name="Picture 2" descr="黒いケーブルのイラスト">
            <a:extLst>
              <a:ext uri="{FF2B5EF4-FFF2-40B4-BE49-F238E27FC236}">
                <a16:creationId xmlns:a16="http://schemas.microsoft.com/office/drawing/2014/main" id="{642E06D1-22F1-45FD-AAA8-8750D8CFE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80728"/>
            <a:ext cx="2419343" cy="203224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F9A9C775-6E42-40A5-B4EF-D637EE2D27BE}"/>
              </a:ext>
            </a:extLst>
          </p:cNvPr>
          <p:cNvSpPr txBox="1"/>
          <p:nvPr/>
        </p:nvSpPr>
        <p:spPr>
          <a:xfrm>
            <a:off x="2771800" y="1340768"/>
            <a:ext cx="1261884" cy="523220"/>
          </a:xfrm>
          <a:prstGeom prst="rect">
            <a:avLst/>
          </a:prstGeom>
          <a:noFill/>
        </p:spPr>
        <p:txBody>
          <a:bodyPr wrap="none" rtlCol="0">
            <a:spAutoFit/>
          </a:bodyPr>
          <a:lstStyle/>
          <a:p>
            <a:r>
              <a:rPr kumimoji="1" lang="ja-JP" altLang="en-US" sz="2800" dirty="0">
                <a:solidFill>
                  <a:srgbClr val="011893"/>
                </a:solidFill>
              </a:rPr>
              <a:t>熱電対</a:t>
            </a:r>
          </a:p>
        </p:txBody>
      </p:sp>
      <p:sp>
        <p:nvSpPr>
          <p:cNvPr id="5" name="テキスト ボックス 4">
            <a:extLst>
              <a:ext uri="{FF2B5EF4-FFF2-40B4-BE49-F238E27FC236}">
                <a16:creationId xmlns:a16="http://schemas.microsoft.com/office/drawing/2014/main" id="{404354C7-210F-422A-B7C0-DA735D5919F9}"/>
              </a:ext>
            </a:extLst>
          </p:cNvPr>
          <p:cNvSpPr txBox="1"/>
          <p:nvPr/>
        </p:nvSpPr>
        <p:spPr>
          <a:xfrm>
            <a:off x="2771800" y="1844824"/>
            <a:ext cx="5616623" cy="954107"/>
          </a:xfrm>
          <a:prstGeom prst="rect">
            <a:avLst/>
          </a:prstGeom>
          <a:noFill/>
        </p:spPr>
        <p:txBody>
          <a:bodyPr wrap="square" rtlCol="0">
            <a:spAutoFit/>
          </a:bodyPr>
          <a:lstStyle/>
          <a:p>
            <a:r>
              <a:rPr kumimoji="1" lang="ja-JP" altLang="en-US" sz="2800" dirty="0"/>
              <a:t>二種類の金属の熱電能の差を起電力に変える</a:t>
            </a:r>
            <a:r>
              <a:rPr kumimoji="1" lang="en-US" altLang="ja-JP" sz="2800" dirty="0"/>
              <a:t>(</a:t>
            </a:r>
            <a:r>
              <a:rPr kumimoji="1" lang="ja-JP" altLang="en-US" sz="2800" dirty="0"/>
              <a:t>ゼーベック効果</a:t>
            </a:r>
            <a:r>
              <a:rPr kumimoji="1" lang="en-US" altLang="ja-JP" sz="2800" dirty="0"/>
              <a:t>)</a:t>
            </a:r>
            <a:endParaRPr kumimoji="1" lang="ja-JP" altLang="en-US" sz="2800" dirty="0"/>
          </a:p>
        </p:txBody>
      </p:sp>
      <p:pic>
        <p:nvPicPr>
          <p:cNvPr id="3076" name="Picture 4" descr="赤外線温度計のイラスト">
            <a:extLst>
              <a:ext uri="{FF2B5EF4-FFF2-40B4-BE49-F238E27FC236}">
                <a16:creationId xmlns:a16="http://schemas.microsoft.com/office/drawing/2014/main" id="{48957A1C-BB62-417E-932B-EBA2538DD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996952"/>
            <a:ext cx="1944216" cy="1944216"/>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8A7DEBBA-C6E5-43C4-9D99-12F20057A2CD}"/>
              </a:ext>
            </a:extLst>
          </p:cNvPr>
          <p:cNvSpPr txBox="1"/>
          <p:nvPr/>
        </p:nvSpPr>
        <p:spPr>
          <a:xfrm>
            <a:off x="2843808" y="3140968"/>
            <a:ext cx="2339102" cy="523220"/>
          </a:xfrm>
          <a:prstGeom prst="rect">
            <a:avLst/>
          </a:prstGeom>
          <a:noFill/>
        </p:spPr>
        <p:txBody>
          <a:bodyPr wrap="none" rtlCol="0">
            <a:spAutoFit/>
          </a:bodyPr>
          <a:lstStyle/>
          <a:p>
            <a:r>
              <a:rPr lang="ja-JP" altLang="en-US" sz="2800" dirty="0">
                <a:solidFill>
                  <a:srgbClr val="011893"/>
                </a:solidFill>
              </a:rPr>
              <a:t>赤外線温度計</a:t>
            </a:r>
            <a:endParaRPr kumimoji="1" lang="ja-JP" altLang="en-US" sz="2800" dirty="0">
              <a:solidFill>
                <a:srgbClr val="011893"/>
              </a:solidFill>
            </a:endParaRPr>
          </a:p>
        </p:txBody>
      </p:sp>
      <p:sp>
        <p:nvSpPr>
          <p:cNvPr id="9" name="テキスト ボックス 8">
            <a:extLst>
              <a:ext uri="{FF2B5EF4-FFF2-40B4-BE49-F238E27FC236}">
                <a16:creationId xmlns:a16="http://schemas.microsoft.com/office/drawing/2014/main" id="{A7B94176-ECE3-4067-BEFF-ABDD00E2F8EC}"/>
              </a:ext>
            </a:extLst>
          </p:cNvPr>
          <p:cNvSpPr txBox="1"/>
          <p:nvPr/>
        </p:nvSpPr>
        <p:spPr>
          <a:xfrm>
            <a:off x="2843808" y="3645024"/>
            <a:ext cx="5616623" cy="954107"/>
          </a:xfrm>
          <a:prstGeom prst="rect">
            <a:avLst/>
          </a:prstGeom>
          <a:noFill/>
        </p:spPr>
        <p:txBody>
          <a:bodyPr wrap="square" rtlCol="0">
            <a:spAutoFit/>
          </a:bodyPr>
          <a:lstStyle/>
          <a:p>
            <a:r>
              <a:rPr lang="ja-JP" altLang="en-US" sz="2800" dirty="0"/>
              <a:t>物体から放出される赤外線のエネルギーを測定</a:t>
            </a:r>
            <a:endParaRPr lang="en-US" altLang="ja-JP" sz="2800" dirty="0"/>
          </a:p>
        </p:txBody>
      </p:sp>
      <p:sp>
        <p:nvSpPr>
          <p:cNvPr id="3" name="テキスト ボックス 2">
            <a:extLst>
              <a:ext uri="{FF2B5EF4-FFF2-40B4-BE49-F238E27FC236}">
                <a16:creationId xmlns:a16="http://schemas.microsoft.com/office/drawing/2014/main" id="{9BCEBF09-CD87-4D23-95F2-EF2B4E4663FC}"/>
              </a:ext>
            </a:extLst>
          </p:cNvPr>
          <p:cNvSpPr txBox="1"/>
          <p:nvPr/>
        </p:nvSpPr>
        <p:spPr>
          <a:xfrm>
            <a:off x="179512" y="5085184"/>
            <a:ext cx="8802410" cy="830997"/>
          </a:xfrm>
          <a:prstGeom prst="rect">
            <a:avLst/>
          </a:prstGeom>
          <a:noFill/>
        </p:spPr>
        <p:txBody>
          <a:bodyPr wrap="none" rtlCol="0">
            <a:spAutoFit/>
          </a:bodyPr>
          <a:lstStyle/>
          <a:p>
            <a:r>
              <a:rPr lang="ja-JP" altLang="en-US" sz="2400" dirty="0"/>
              <a:t>これら全ては、現実物質の温度変化に対する性質の変化を利用</a:t>
            </a:r>
            <a:endParaRPr lang="en-US" altLang="ja-JP" sz="2400" dirty="0"/>
          </a:p>
          <a:p>
            <a:r>
              <a:rPr kumimoji="1" lang="ja-JP" altLang="en-US" sz="2400" dirty="0"/>
              <a:t>基準となる温度を使って較正する必要がある</a:t>
            </a:r>
          </a:p>
        </p:txBody>
      </p:sp>
      <p:sp>
        <p:nvSpPr>
          <p:cNvPr id="6" name="矢印: 右 5">
            <a:extLst>
              <a:ext uri="{FF2B5EF4-FFF2-40B4-BE49-F238E27FC236}">
                <a16:creationId xmlns:a16="http://schemas.microsoft.com/office/drawing/2014/main" id="{2394B7D2-FB4A-49D4-9AA5-C9B9A3EAE8B6}"/>
              </a:ext>
            </a:extLst>
          </p:cNvPr>
          <p:cNvSpPr/>
          <p:nvPr/>
        </p:nvSpPr>
        <p:spPr>
          <a:xfrm>
            <a:off x="323528" y="6165304"/>
            <a:ext cx="97840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F890956-03B7-4C73-9C79-A8157754670F}"/>
              </a:ext>
            </a:extLst>
          </p:cNvPr>
          <p:cNvSpPr txBox="1"/>
          <p:nvPr/>
        </p:nvSpPr>
        <p:spPr>
          <a:xfrm>
            <a:off x="1475656" y="6165304"/>
            <a:ext cx="3416320" cy="523220"/>
          </a:xfrm>
          <a:prstGeom prst="rect">
            <a:avLst/>
          </a:prstGeom>
          <a:noFill/>
        </p:spPr>
        <p:txBody>
          <a:bodyPr wrap="none" rtlCol="0">
            <a:spAutoFit/>
          </a:bodyPr>
          <a:lstStyle/>
          <a:p>
            <a:r>
              <a:rPr lang="ja-JP" altLang="en-US" sz="2800"/>
              <a:t>そもそも温度とは？</a:t>
            </a:r>
            <a:endParaRPr kumimoji="1" lang="ja-JP" altLang="en-US" sz="2800" dirty="0"/>
          </a:p>
        </p:txBody>
      </p:sp>
    </p:spTree>
    <p:extLst>
      <p:ext uri="{BB962C8B-B14F-4D97-AF65-F5344CB8AC3E}">
        <p14:creationId xmlns:p14="http://schemas.microsoft.com/office/powerpoint/2010/main" val="19457142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1DADB3-0490-F407-051A-6CFC5ADBC476}"/>
              </a:ext>
            </a:extLst>
          </p:cNvPr>
          <p:cNvSpPr>
            <a:spLocks noGrp="1"/>
          </p:cNvSpPr>
          <p:nvPr>
            <p:ph type="body" sz="quarter" idx="10"/>
          </p:nvPr>
        </p:nvSpPr>
        <p:spPr/>
        <p:txBody>
          <a:bodyPr/>
          <a:lstStyle/>
          <a:p>
            <a:r>
              <a:rPr lang="ja-JP" altLang="en-US"/>
              <a:t>なぜ温度制御が必要か？</a:t>
            </a:r>
            <a:endParaRPr kumimoji="1" lang="ja-JP" altLang="en-US"/>
          </a:p>
        </p:txBody>
      </p:sp>
      <p:sp>
        <p:nvSpPr>
          <p:cNvPr id="3" name="テキスト ボックス 2">
            <a:extLst>
              <a:ext uri="{FF2B5EF4-FFF2-40B4-BE49-F238E27FC236}">
                <a16:creationId xmlns:a16="http://schemas.microsoft.com/office/drawing/2014/main" id="{A39451F1-E858-0AAE-C3A1-847043F59209}"/>
              </a:ext>
            </a:extLst>
          </p:cNvPr>
          <p:cNvSpPr txBox="1"/>
          <p:nvPr/>
        </p:nvSpPr>
        <p:spPr>
          <a:xfrm>
            <a:off x="395536" y="1340768"/>
            <a:ext cx="8084264" cy="523220"/>
          </a:xfrm>
          <a:prstGeom prst="rect">
            <a:avLst/>
          </a:prstGeom>
          <a:noFill/>
        </p:spPr>
        <p:txBody>
          <a:bodyPr wrap="none" rtlCol="0">
            <a:spAutoFit/>
          </a:bodyPr>
          <a:lstStyle/>
          <a:p>
            <a:r>
              <a:rPr kumimoji="1" lang="ja-JP" altLang="en-US" sz="2800"/>
              <a:t>我々が知りたい量は温度依存性であることが多い</a:t>
            </a:r>
          </a:p>
        </p:txBody>
      </p:sp>
      <p:sp>
        <p:nvSpPr>
          <p:cNvPr id="4" name="テキスト ボックス 3">
            <a:extLst>
              <a:ext uri="{FF2B5EF4-FFF2-40B4-BE49-F238E27FC236}">
                <a16:creationId xmlns:a16="http://schemas.microsoft.com/office/drawing/2014/main" id="{1D4C9270-AA5F-7ABF-C8E1-2C7934FBF3AD}"/>
              </a:ext>
            </a:extLst>
          </p:cNvPr>
          <p:cNvSpPr txBox="1"/>
          <p:nvPr/>
        </p:nvSpPr>
        <p:spPr>
          <a:xfrm>
            <a:off x="1403648" y="2204864"/>
            <a:ext cx="6769802" cy="954107"/>
          </a:xfrm>
          <a:prstGeom prst="rect">
            <a:avLst/>
          </a:prstGeom>
          <a:noFill/>
        </p:spPr>
        <p:txBody>
          <a:bodyPr wrap="none" rtlCol="0">
            <a:spAutoFit/>
          </a:bodyPr>
          <a:lstStyle/>
          <a:p>
            <a:r>
              <a:rPr kumimoji="1" lang="en-US" altLang="ja-JP" sz="2800"/>
              <a:t>300K</a:t>
            </a:r>
            <a:r>
              <a:rPr kumimoji="1" lang="ja-JP" altLang="en-US" sz="2800"/>
              <a:t>における水の圧力は？</a:t>
            </a:r>
            <a:endParaRPr kumimoji="1" lang="en-US" altLang="ja-JP" sz="2800"/>
          </a:p>
          <a:p>
            <a:r>
              <a:rPr kumimoji="1" lang="en-US" altLang="ja-JP" sz="2800"/>
              <a:t>300K</a:t>
            </a:r>
            <a:r>
              <a:rPr kumimoji="1" lang="ja-JP" altLang="en-US" sz="2800"/>
              <a:t>におけるポリエチレンの弾性率は？</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07701EA-6786-C49B-34D8-B5C1BDEBDA4C}"/>
                  </a:ext>
                </a:extLst>
              </p:cNvPr>
              <p:cNvSpPr txBox="1"/>
              <p:nvPr/>
            </p:nvSpPr>
            <p:spPr>
              <a:xfrm>
                <a:off x="323528" y="3501008"/>
                <a:ext cx="8568952" cy="1815882"/>
              </a:xfrm>
              <a:prstGeom prst="rect">
                <a:avLst/>
              </a:prstGeom>
              <a:noFill/>
            </p:spPr>
            <p:txBody>
              <a:bodyPr wrap="square">
                <a:spAutoFit/>
              </a:bodyPr>
              <a:lstStyle/>
              <a:p>
                <a:r>
                  <a:rPr kumimoji="1" lang="ja-JP" altLang="en-US" sz="2800"/>
                  <a:t>ミクロカノニカル分布とカノニカル分布は本質的に変わらないので、</a:t>
                </a:r>
                <a:r>
                  <a:rPr kumimoji="1" lang="ja-JP" altLang="en-US" sz="2800">
                    <a:solidFill>
                      <a:srgbClr val="FF0000"/>
                    </a:solidFill>
                  </a:rPr>
                  <a:t>興味ある温度</a:t>
                </a:r>
                <a14:m>
                  <m:oMath xmlns:m="http://schemas.openxmlformats.org/officeDocument/2006/math">
                    <m:r>
                      <a:rPr kumimoji="1" lang="en-US" altLang="ja-JP" sz="2800" b="0" i="1" smtClean="0">
                        <a:solidFill>
                          <a:srgbClr val="FF0000"/>
                        </a:solidFill>
                        <a:latin typeface="Cambria Math" panose="02040503050406030204" pitchFamily="18" charset="0"/>
                      </a:rPr>
                      <m:t>𝑇</m:t>
                    </m:r>
                  </m:oMath>
                </a14:m>
                <a:r>
                  <a:rPr kumimoji="1" lang="ja-JP" altLang="en-US" sz="2800">
                    <a:solidFill>
                      <a:srgbClr val="FF0000"/>
                    </a:solidFill>
                  </a:rPr>
                  <a:t>に対応するエネルギー</a:t>
                </a:r>
                <a14:m>
                  <m:oMath xmlns:m="http://schemas.openxmlformats.org/officeDocument/2006/math">
                    <m:r>
                      <a:rPr kumimoji="1" lang="en-US" altLang="ja-JP" sz="2800" b="0" i="1" smtClean="0">
                        <a:solidFill>
                          <a:srgbClr val="FF0000"/>
                        </a:solidFill>
                        <a:latin typeface="Cambria Math" panose="02040503050406030204" pitchFamily="18" charset="0"/>
                      </a:rPr>
                      <m:t>𝑈</m:t>
                    </m:r>
                    <m:r>
                      <a:rPr kumimoji="1" lang="en-US" altLang="ja-JP" sz="2800" b="0" i="1" smtClean="0">
                        <a:solidFill>
                          <a:srgbClr val="FF0000"/>
                        </a:solidFill>
                        <a:latin typeface="Cambria Math" panose="02040503050406030204" pitchFamily="18" charset="0"/>
                      </a:rPr>
                      <m:t>(</m:t>
                    </m:r>
                    <m:r>
                      <a:rPr kumimoji="1" lang="en-US" altLang="ja-JP" sz="2800" b="0" i="1" smtClean="0">
                        <a:solidFill>
                          <a:srgbClr val="FF0000"/>
                        </a:solidFill>
                        <a:latin typeface="Cambria Math" panose="02040503050406030204" pitchFamily="18" charset="0"/>
                      </a:rPr>
                      <m:t>𝑇</m:t>
                    </m:r>
                    <m:r>
                      <a:rPr kumimoji="1" lang="en-US" altLang="ja-JP" sz="2800" b="0" i="1" smtClean="0">
                        <a:solidFill>
                          <a:srgbClr val="FF0000"/>
                        </a:solidFill>
                        <a:latin typeface="Cambria Math" panose="02040503050406030204" pitchFamily="18" charset="0"/>
                      </a:rPr>
                      <m:t>)</m:t>
                    </m:r>
                  </m:oMath>
                </a14:m>
                <a:r>
                  <a:rPr kumimoji="1" lang="ja-JP" altLang="en-US" sz="2800">
                    <a:solidFill>
                      <a:srgbClr val="FF0000"/>
                    </a:solidFill>
                  </a:rPr>
                  <a:t>を持った系</a:t>
                </a:r>
                <a:r>
                  <a:rPr kumimoji="1" lang="ja-JP" altLang="en-US" sz="2800"/>
                  <a:t>で</a:t>
                </a:r>
                <a:r>
                  <a:rPr kumimoji="1" lang="en-US" altLang="ja-JP" sz="2800"/>
                  <a:t>NVE</a:t>
                </a:r>
                <a:r>
                  <a:rPr kumimoji="1" lang="ja-JP" altLang="en-US" sz="2800"/>
                  <a:t>シミュレーションをすれば良い</a:t>
                </a:r>
                <a:endParaRPr lang="en-US" altLang="ja-JP" sz="2800"/>
              </a:p>
            </p:txBody>
          </p:sp>
        </mc:Choice>
        <mc:Fallback xmlns="">
          <p:sp>
            <p:nvSpPr>
              <p:cNvPr id="7" name="テキスト ボックス 6">
                <a:extLst>
                  <a:ext uri="{FF2B5EF4-FFF2-40B4-BE49-F238E27FC236}">
                    <a16:creationId xmlns:a16="http://schemas.microsoft.com/office/drawing/2014/main" id="{907701EA-6786-C49B-34D8-B5C1BDEBDA4C}"/>
                  </a:ext>
                </a:extLst>
              </p:cNvPr>
              <p:cNvSpPr txBox="1">
                <a:spLocks noRot="1" noChangeAspect="1" noMove="1" noResize="1" noEditPoints="1" noAdjustHandles="1" noChangeArrowheads="1" noChangeShapeType="1" noTextEdit="1"/>
              </p:cNvSpPr>
              <p:nvPr/>
            </p:nvSpPr>
            <p:spPr>
              <a:xfrm>
                <a:off x="323528" y="3501008"/>
                <a:ext cx="8568952" cy="1815882"/>
              </a:xfrm>
              <a:prstGeom prst="rect">
                <a:avLst/>
              </a:prstGeom>
              <a:blipFill>
                <a:blip r:embed="rId2"/>
                <a:stretch>
                  <a:fillRect l="-1422" t="-3356" b="-73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592035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6DF41FB-768D-78C5-6590-E2A4D756006B}"/>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B01F994-5F56-B044-2506-5054E8DD0387}"/>
                  </a:ext>
                </a:extLst>
              </p:cNvPr>
              <p:cNvSpPr txBox="1"/>
              <p:nvPr/>
            </p:nvSpPr>
            <p:spPr>
              <a:xfrm>
                <a:off x="467544" y="1196752"/>
                <a:ext cx="7065204" cy="1077218"/>
              </a:xfrm>
              <a:prstGeom prst="rect">
                <a:avLst/>
              </a:prstGeom>
              <a:noFill/>
            </p:spPr>
            <p:txBody>
              <a:bodyPr wrap="none" rtlCol="0">
                <a:spAutoFit/>
              </a:bodyPr>
              <a:lstStyle/>
              <a:p>
                <a:r>
                  <a:rPr kumimoji="1" lang="ja-JP" altLang="en-US" sz="3200"/>
                  <a:t>温度</a:t>
                </a:r>
                <a14:m>
                  <m:oMath xmlns:m="http://schemas.openxmlformats.org/officeDocument/2006/math">
                    <m:r>
                      <a:rPr kumimoji="1" lang="en-US" altLang="ja-JP" sz="3200" b="0" i="1" smtClean="0">
                        <a:latin typeface="Cambria Math" panose="02040503050406030204" pitchFamily="18" charset="0"/>
                      </a:rPr>
                      <m:t>𝑇</m:t>
                    </m:r>
                  </m:oMath>
                </a14:m>
                <a:r>
                  <a:rPr kumimoji="1" lang="ja-JP" altLang="en-US" sz="3200"/>
                  <a:t>における内部エネルギー</a:t>
                </a:r>
                <a14:m>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oMath>
                </a14:m>
                <a:r>
                  <a:rPr kumimoji="1" lang="ja-JP" altLang="en-US" sz="3200"/>
                  <a:t>は</a:t>
                </a:r>
                <a:endParaRPr kumimoji="1" lang="en-US" altLang="ja-JP" sz="3200"/>
              </a:p>
              <a:p>
                <a:r>
                  <a:rPr kumimoji="1" lang="ja-JP" altLang="en-US" sz="3200">
                    <a:solidFill>
                      <a:srgbClr val="FF0000"/>
                    </a:solidFill>
                  </a:rPr>
                  <a:t>物質により異なる</a:t>
                </a:r>
              </a:p>
            </p:txBody>
          </p:sp>
        </mc:Choice>
        <mc:Fallback xmlns="">
          <p:sp>
            <p:nvSpPr>
              <p:cNvPr id="3" name="テキスト ボックス 2">
                <a:extLst>
                  <a:ext uri="{FF2B5EF4-FFF2-40B4-BE49-F238E27FC236}">
                    <a16:creationId xmlns:a16="http://schemas.microsoft.com/office/drawing/2014/main" id="{AB01F994-5F56-B044-2506-5054E8DD0387}"/>
                  </a:ext>
                </a:extLst>
              </p:cNvPr>
              <p:cNvSpPr txBox="1">
                <a:spLocks noRot="1" noChangeAspect="1" noMove="1" noResize="1" noEditPoints="1" noAdjustHandles="1" noChangeArrowheads="1" noChangeShapeType="1" noTextEdit="1"/>
              </p:cNvSpPr>
              <p:nvPr/>
            </p:nvSpPr>
            <p:spPr>
              <a:xfrm>
                <a:off x="467544" y="1196752"/>
                <a:ext cx="7065204" cy="1077218"/>
              </a:xfrm>
              <a:prstGeom prst="rect">
                <a:avLst/>
              </a:prstGeom>
              <a:blipFill>
                <a:blip r:embed="rId2"/>
                <a:stretch>
                  <a:fillRect l="-2243" t="-9040" r="-1122" b="-15819"/>
                </a:stretch>
              </a:blipFill>
            </p:spPr>
            <p:txBody>
              <a:bodyPr/>
              <a:lstStyle/>
              <a:p>
                <a:r>
                  <a:rPr lang="ja-JP" altLang="en-US">
                    <a:noFill/>
                  </a:rPr>
                  <a:t> </a:t>
                </a:r>
              </a:p>
            </p:txBody>
          </p:sp>
        </mc:Fallback>
      </mc:AlternateContent>
      <p:pic>
        <p:nvPicPr>
          <p:cNvPr id="1026" name="Picture 2" descr="コップと水のイラスト">
            <a:extLst>
              <a:ext uri="{FF2B5EF4-FFF2-40B4-BE49-F238E27FC236}">
                <a16:creationId xmlns:a16="http://schemas.microsoft.com/office/drawing/2014/main" id="{5592A920-9159-B3B9-B1A2-271FD2E75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543399"/>
            <a:ext cx="1215079" cy="17609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金の延べ棒のイラスト">
            <a:extLst>
              <a:ext uri="{FF2B5EF4-FFF2-40B4-BE49-F238E27FC236}">
                <a16:creationId xmlns:a16="http://schemas.microsoft.com/office/drawing/2014/main" id="{6B22BB38-627D-AD78-09E3-EE9AD29E16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3255367"/>
            <a:ext cx="2592288" cy="221208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517EAC69-C432-957B-B6E9-67BEB4EECC3A}"/>
              </a:ext>
            </a:extLst>
          </p:cNvPr>
          <p:cNvSpPr txBox="1"/>
          <p:nvPr/>
        </p:nvSpPr>
        <p:spPr>
          <a:xfrm>
            <a:off x="4572000" y="5559623"/>
            <a:ext cx="3449983" cy="461665"/>
          </a:xfrm>
          <a:prstGeom prst="rect">
            <a:avLst/>
          </a:prstGeom>
          <a:noFill/>
        </p:spPr>
        <p:txBody>
          <a:bodyPr wrap="none" rtlCol="0">
            <a:spAutoFit/>
          </a:bodyPr>
          <a:lstStyle/>
          <a:p>
            <a:r>
              <a:rPr kumimoji="1" lang="ja-JP" altLang="en-US" sz="2400"/>
              <a:t>金の比熱：</a:t>
            </a:r>
            <a:r>
              <a:rPr kumimoji="1" lang="en-US" altLang="ja-JP" sz="2400"/>
              <a:t>130 [J/kg </a:t>
            </a:r>
            <a:r>
              <a:rPr kumimoji="1" lang="ja-JP" altLang="en-US" sz="2400"/>
              <a:t>℃</a:t>
            </a:r>
            <a:r>
              <a:rPr kumimoji="1" lang="en-US" altLang="ja-JP" sz="2400"/>
              <a:t>]</a:t>
            </a:r>
            <a:endParaRPr kumimoji="1" lang="ja-JP" altLang="en-US" sz="2400"/>
          </a:p>
        </p:txBody>
      </p:sp>
      <p:sp>
        <p:nvSpPr>
          <p:cNvPr id="9" name="テキスト ボックス 8">
            <a:extLst>
              <a:ext uri="{FF2B5EF4-FFF2-40B4-BE49-F238E27FC236}">
                <a16:creationId xmlns:a16="http://schemas.microsoft.com/office/drawing/2014/main" id="{D2694DFF-A7BB-ACB7-FF6C-487F01E1AC56}"/>
              </a:ext>
            </a:extLst>
          </p:cNvPr>
          <p:cNvSpPr txBox="1"/>
          <p:nvPr/>
        </p:nvSpPr>
        <p:spPr>
          <a:xfrm>
            <a:off x="467544" y="5559623"/>
            <a:ext cx="3621504" cy="461665"/>
          </a:xfrm>
          <a:prstGeom prst="rect">
            <a:avLst/>
          </a:prstGeom>
          <a:noFill/>
        </p:spPr>
        <p:txBody>
          <a:bodyPr wrap="none" rtlCol="0">
            <a:spAutoFit/>
          </a:bodyPr>
          <a:lstStyle/>
          <a:p>
            <a:r>
              <a:rPr lang="ja-JP" altLang="en-US" sz="2400"/>
              <a:t>水の</a:t>
            </a:r>
            <a:r>
              <a:rPr kumimoji="1" lang="ja-JP" altLang="en-US" sz="2400"/>
              <a:t>比熱：</a:t>
            </a:r>
            <a:r>
              <a:rPr kumimoji="1" lang="en-US" altLang="ja-JP" sz="2400"/>
              <a:t>4182 [J/kg </a:t>
            </a:r>
            <a:r>
              <a:rPr kumimoji="1" lang="ja-JP" altLang="en-US" sz="2400"/>
              <a:t>℃</a:t>
            </a:r>
            <a:r>
              <a:rPr kumimoji="1" lang="en-US" altLang="ja-JP" sz="2400"/>
              <a:t>]</a:t>
            </a:r>
            <a:endParaRPr kumimoji="1" lang="ja-JP" altLang="en-US" sz="2400"/>
          </a:p>
        </p:txBody>
      </p:sp>
      <p:sp>
        <p:nvSpPr>
          <p:cNvPr id="10" name="テキスト ボックス 9">
            <a:extLst>
              <a:ext uri="{FF2B5EF4-FFF2-40B4-BE49-F238E27FC236}">
                <a16:creationId xmlns:a16="http://schemas.microsoft.com/office/drawing/2014/main" id="{FE98A298-F010-2316-04EE-017FE22A1D1F}"/>
              </a:ext>
            </a:extLst>
          </p:cNvPr>
          <p:cNvSpPr txBox="1"/>
          <p:nvPr/>
        </p:nvSpPr>
        <p:spPr>
          <a:xfrm>
            <a:off x="395536" y="2492896"/>
            <a:ext cx="8443337" cy="954107"/>
          </a:xfrm>
          <a:prstGeom prst="rect">
            <a:avLst/>
          </a:prstGeom>
          <a:noFill/>
        </p:spPr>
        <p:txBody>
          <a:bodyPr wrap="none" rtlCol="0">
            <a:spAutoFit/>
          </a:bodyPr>
          <a:lstStyle/>
          <a:p>
            <a:r>
              <a:rPr kumimoji="1" lang="ja-JP" altLang="en-US" sz="2800"/>
              <a:t>同じ温度でも、温まり易い物質はエネルギーが低く</a:t>
            </a:r>
            <a:endParaRPr kumimoji="1" lang="en-US" altLang="ja-JP" sz="2800"/>
          </a:p>
          <a:p>
            <a:r>
              <a:rPr lang="ja-JP" altLang="en-US" sz="2800"/>
              <a:t>温まり難い物質はエネルギーが高い</a:t>
            </a:r>
            <a:endParaRPr kumimoji="1" lang="ja-JP" altLang="en-US" sz="2800"/>
          </a:p>
        </p:txBody>
      </p:sp>
      <p:sp>
        <p:nvSpPr>
          <p:cNvPr id="8" name="テキスト ボックス 7">
            <a:extLst>
              <a:ext uri="{FF2B5EF4-FFF2-40B4-BE49-F238E27FC236}">
                <a16:creationId xmlns:a16="http://schemas.microsoft.com/office/drawing/2014/main" id="{ED189221-4C10-9C6E-1261-60755BB57658}"/>
              </a:ext>
            </a:extLst>
          </p:cNvPr>
          <p:cNvSpPr txBox="1"/>
          <p:nvPr/>
        </p:nvSpPr>
        <p:spPr>
          <a:xfrm>
            <a:off x="4983961" y="6309320"/>
            <a:ext cx="3044423" cy="369332"/>
          </a:xfrm>
          <a:prstGeom prst="rect">
            <a:avLst/>
          </a:prstGeom>
          <a:noFill/>
        </p:spPr>
        <p:txBody>
          <a:bodyPr wrap="none" rtlCol="0">
            <a:spAutoFit/>
          </a:bodyPr>
          <a:lstStyle/>
          <a:p>
            <a:r>
              <a:rPr kumimoji="1" lang="en-US" altLang="ja-JP"/>
              <a:t>※ </a:t>
            </a:r>
            <a:r>
              <a:rPr kumimoji="1" lang="ja-JP" altLang="en-US"/>
              <a:t>いずれも</a:t>
            </a:r>
            <a:r>
              <a:rPr kumimoji="1" lang="en-US" altLang="ja-JP"/>
              <a:t>20</a:t>
            </a:r>
            <a:r>
              <a:rPr kumimoji="1" lang="ja-JP" altLang="en-US"/>
              <a:t>℃における値</a:t>
            </a:r>
          </a:p>
        </p:txBody>
      </p:sp>
    </p:spTree>
    <p:extLst>
      <p:ext uri="{BB962C8B-B14F-4D97-AF65-F5344CB8AC3E}">
        <p14:creationId xmlns:p14="http://schemas.microsoft.com/office/powerpoint/2010/main" val="35467276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F7CF4D3-93B6-72F0-4154-D713FAF1CF14}"/>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3CEC05B-7246-E81F-7055-FBE40BC44E1B}"/>
                  </a:ext>
                </a:extLst>
              </p:cNvPr>
              <p:cNvSpPr txBox="1"/>
              <p:nvPr/>
            </p:nvSpPr>
            <p:spPr>
              <a:xfrm>
                <a:off x="467544" y="1340768"/>
                <a:ext cx="7725192" cy="954107"/>
              </a:xfrm>
              <a:prstGeom prst="rect">
                <a:avLst/>
              </a:prstGeom>
              <a:noFill/>
            </p:spPr>
            <p:txBody>
              <a:bodyPr wrap="none" rtlCol="0">
                <a:spAutoFit/>
              </a:bodyPr>
              <a:lstStyle/>
              <a:p>
                <a:r>
                  <a:rPr kumimoji="1" lang="ja-JP" altLang="en-US" sz="2800"/>
                  <a:t>ある温度</a:t>
                </a:r>
                <a14:m>
                  <m:oMath xmlns:m="http://schemas.openxmlformats.org/officeDocument/2006/math">
                    <m:r>
                      <a:rPr kumimoji="1" lang="en-US" altLang="ja-JP" sz="2800" b="0" i="1" smtClean="0">
                        <a:latin typeface="Cambria Math" panose="02040503050406030204" pitchFamily="18" charset="0"/>
                      </a:rPr>
                      <m:t>𝑇</m:t>
                    </m:r>
                    <m:r>
                      <a:rPr lang="ja-JP" altLang="en-US" sz="2800" i="1">
                        <a:latin typeface="Cambria Math" panose="02040503050406030204" pitchFamily="18" charset="0"/>
                      </a:rPr>
                      <m:t>に</m:t>
                    </m:r>
                  </m:oMath>
                </a14:m>
                <a:r>
                  <a:rPr kumimoji="1" lang="ja-JP" altLang="en-US" sz="2800"/>
                  <a:t>おけるエネルギー</a:t>
                </a:r>
                <a14:m>
                  <m:oMath xmlns:m="http://schemas.openxmlformats.org/officeDocument/2006/math">
                    <m:r>
                      <a:rPr kumimoji="1" lang="en-US" altLang="ja-JP" sz="2800" b="0" i="1" smtClean="0">
                        <a:latin typeface="Cambria Math" panose="02040503050406030204" pitchFamily="18" charset="0"/>
                      </a:rPr>
                      <m:t>𝑈</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知りたい</a:t>
                </a:r>
                <a:endParaRPr kumimoji="1" lang="en-US" altLang="ja-JP" sz="2800"/>
              </a:p>
              <a:p>
                <a:r>
                  <a:rPr kumimoji="1" lang="ja-JP" altLang="en-US" sz="2800"/>
                  <a:t>比熱が高いほど同じ温度でのエネルギーは高い</a:t>
                </a:r>
              </a:p>
            </p:txBody>
          </p:sp>
        </mc:Choice>
        <mc:Fallback xmlns="">
          <p:sp>
            <p:nvSpPr>
              <p:cNvPr id="5" name="テキスト ボックス 4">
                <a:extLst>
                  <a:ext uri="{FF2B5EF4-FFF2-40B4-BE49-F238E27FC236}">
                    <a16:creationId xmlns:a16="http://schemas.microsoft.com/office/drawing/2014/main" id="{E3CEC05B-7246-E81F-7055-FBE40BC44E1B}"/>
                  </a:ext>
                </a:extLst>
              </p:cNvPr>
              <p:cNvSpPr txBox="1">
                <a:spLocks noRot="1" noChangeAspect="1" noMove="1" noResize="1" noEditPoints="1" noAdjustHandles="1" noChangeArrowheads="1" noChangeShapeType="1" noTextEdit="1"/>
              </p:cNvSpPr>
              <p:nvPr/>
            </p:nvSpPr>
            <p:spPr>
              <a:xfrm>
                <a:off x="467544" y="1340768"/>
                <a:ext cx="7725192" cy="954107"/>
              </a:xfrm>
              <a:prstGeom prst="rect">
                <a:avLst/>
              </a:prstGeom>
              <a:blipFill>
                <a:blip r:embed="rId2"/>
                <a:stretch>
                  <a:fillRect l="-1657" t="-8974" r="-631" b="-15385"/>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60C08854-BEC2-B233-C555-0701EC25CB6D}"/>
              </a:ext>
            </a:extLst>
          </p:cNvPr>
          <p:cNvSpPr txBox="1"/>
          <p:nvPr/>
        </p:nvSpPr>
        <p:spPr>
          <a:xfrm>
            <a:off x="467544" y="2733428"/>
            <a:ext cx="7366119" cy="523220"/>
          </a:xfrm>
          <a:prstGeom prst="rect">
            <a:avLst/>
          </a:prstGeom>
          <a:noFill/>
        </p:spPr>
        <p:txBody>
          <a:bodyPr wrap="none" rtlCol="0">
            <a:spAutoFit/>
          </a:bodyPr>
          <a:lstStyle/>
          <a:p>
            <a:r>
              <a:rPr kumimoji="1" lang="ja-JP" altLang="en-US" sz="2800"/>
              <a:t>温度変化に対するエネルギーの変化率が比熱</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E311D4A-869D-D68D-64D3-4735A38644AA}"/>
                  </a:ext>
                </a:extLst>
              </p:cNvPr>
              <p:cNvSpPr txBox="1"/>
              <p:nvPr/>
            </p:nvSpPr>
            <p:spPr>
              <a:xfrm>
                <a:off x="3707904" y="3356992"/>
                <a:ext cx="1436098"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𝐶</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den>
                      </m:f>
                    </m:oMath>
                  </m:oMathPara>
                </a14:m>
                <a:endParaRPr kumimoji="1" lang="ja-JP" altLang="en-US" sz="2800"/>
              </a:p>
            </p:txBody>
          </p:sp>
        </mc:Choice>
        <mc:Fallback xmlns="">
          <p:sp>
            <p:nvSpPr>
              <p:cNvPr id="11" name="テキスト ボックス 10">
                <a:extLst>
                  <a:ext uri="{FF2B5EF4-FFF2-40B4-BE49-F238E27FC236}">
                    <a16:creationId xmlns:a16="http://schemas.microsoft.com/office/drawing/2014/main" id="{DE311D4A-869D-D68D-64D3-4735A38644AA}"/>
                  </a:ext>
                </a:extLst>
              </p:cNvPr>
              <p:cNvSpPr txBox="1">
                <a:spLocks noRot="1" noChangeAspect="1" noMove="1" noResize="1" noEditPoints="1" noAdjustHandles="1" noChangeArrowheads="1" noChangeShapeType="1" noTextEdit="1"/>
              </p:cNvSpPr>
              <p:nvPr/>
            </p:nvSpPr>
            <p:spPr>
              <a:xfrm>
                <a:off x="3707904" y="3356992"/>
                <a:ext cx="1436098" cy="91159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7AAF4F4-B6F6-CF54-67A8-47F204882598}"/>
                  </a:ext>
                </a:extLst>
              </p:cNvPr>
              <p:cNvSpPr txBox="1"/>
              <p:nvPr/>
            </p:nvSpPr>
            <p:spPr>
              <a:xfrm>
                <a:off x="3059832" y="5013176"/>
                <a:ext cx="2626425" cy="10613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e>
                      </m:d>
                      <m:r>
                        <a:rPr kumimoji="1" lang="en-US" altLang="ja-JP" sz="2800" b="0" i="1" smtClean="0">
                          <a:latin typeface="Cambria Math" panose="02040503050406030204" pitchFamily="18" charset="0"/>
                        </a:rPr>
                        <m:t>=</m:t>
                      </m:r>
                      <m:nary>
                        <m:naryPr>
                          <m:ctrlPr>
                            <a:rPr kumimoji="1" lang="en-US" altLang="ja-JP" sz="2800" b="0" i="1" smtClean="0">
                              <a:latin typeface="Cambria Math" panose="02040503050406030204" pitchFamily="18" charset="0"/>
                            </a:rPr>
                          </m:ctrlPr>
                        </m:naryPr>
                        <m:sub>
                          <m:r>
                            <m:rPr>
                              <m:brk m:alnAt="23"/>
                            </m:rPr>
                            <a:rPr kumimoji="1" lang="en-US" altLang="ja-JP" sz="2800" b="0" i="1" smtClean="0">
                              <a:latin typeface="Cambria Math" panose="02040503050406030204" pitchFamily="18" charset="0"/>
                            </a:rPr>
                            <m:t>0</m:t>
                          </m:r>
                        </m:sub>
                        <m:sup>
                          <m:r>
                            <a:rPr kumimoji="1" lang="en-US" altLang="ja-JP" sz="2800" b="0" i="1" smtClean="0">
                              <a:latin typeface="Cambria Math" panose="02040503050406030204" pitchFamily="18" charset="0"/>
                            </a:rPr>
                            <m:t>𝑇</m:t>
                          </m:r>
                        </m:sup>
                        <m:e>
                          <m:r>
                            <a:rPr kumimoji="1" lang="en-US" altLang="ja-JP" sz="2800" b="0" i="1" smtClean="0">
                              <a:latin typeface="Cambria Math" panose="02040503050406030204" pitchFamily="18" charset="0"/>
                            </a:rPr>
                            <m:t>𝐶𝑑𝑇</m:t>
                          </m:r>
                        </m:e>
                      </m:nary>
                    </m:oMath>
                  </m:oMathPara>
                </a14:m>
                <a:endParaRPr kumimoji="1" lang="ja-JP" altLang="en-US" sz="2800"/>
              </a:p>
            </p:txBody>
          </p:sp>
        </mc:Choice>
        <mc:Fallback xmlns="">
          <p:sp>
            <p:nvSpPr>
              <p:cNvPr id="12" name="テキスト ボックス 11">
                <a:extLst>
                  <a:ext uri="{FF2B5EF4-FFF2-40B4-BE49-F238E27FC236}">
                    <a16:creationId xmlns:a16="http://schemas.microsoft.com/office/drawing/2014/main" id="{F7AAF4F4-B6F6-CF54-67A8-47F204882598}"/>
                  </a:ext>
                </a:extLst>
              </p:cNvPr>
              <p:cNvSpPr txBox="1">
                <a:spLocks noRot="1" noChangeAspect="1" noMove="1" noResize="1" noEditPoints="1" noAdjustHandles="1" noChangeArrowheads="1" noChangeShapeType="1" noTextEdit="1"/>
              </p:cNvSpPr>
              <p:nvPr/>
            </p:nvSpPr>
            <p:spPr>
              <a:xfrm>
                <a:off x="3059832" y="5013176"/>
                <a:ext cx="2626425" cy="1061381"/>
              </a:xfrm>
              <a:prstGeom prst="rect">
                <a:avLst/>
              </a:prstGeom>
              <a:blipFill>
                <a:blip r:embed="rId4"/>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F1F44EE4-36E1-958D-AE3C-C237AE49807F}"/>
              </a:ext>
            </a:extLst>
          </p:cNvPr>
          <p:cNvSpPr txBox="1"/>
          <p:nvPr/>
        </p:nvSpPr>
        <p:spPr>
          <a:xfrm>
            <a:off x="539552" y="4365104"/>
            <a:ext cx="5929828" cy="523220"/>
          </a:xfrm>
          <a:prstGeom prst="rect">
            <a:avLst/>
          </a:prstGeom>
          <a:noFill/>
        </p:spPr>
        <p:txBody>
          <a:bodyPr wrap="none" rtlCol="0">
            <a:spAutoFit/>
          </a:bodyPr>
          <a:lstStyle/>
          <a:p>
            <a:r>
              <a:rPr lang="ja-JP" altLang="en-US" sz="2800"/>
              <a:t>それを積分したものが全エネルギー</a:t>
            </a:r>
            <a:endParaRPr kumimoji="1" lang="ja-JP" altLang="en-US" sz="2800"/>
          </a:p>
        </p:txBody>
      </p:sp>
      <p:sp>
        <p:nvSpPr>
          <p:cNvPr id="14" name="四角形: 角を丸くする 13">
            <a:extLst>
              <a:ext uri="{FF2B5EF4-FFF2-40B4-BE49-F238E27FC236}">
                <a16:creationId xmlns:a16="http://schemas.microsoft.com/office/drawing/2014/main" id="{637B0298-DB7C-6EF8-56CA-E7761D1E4713}"/>
              </a:ext>
            </a:extLst>
          </p:cNvPr>
          <p:cNvSpPr/>
          <p:nvPr/>
        </p:nvSpPr>
        <p:spPr>
          <a:xfrm>
            <a:off x="3131840" y="5085184"/>
            <a:ext cx="864096" cy="86409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CAC4664-D650-435C-6CED-3538E5186367}"/>
              </a:ext>
            </a:extLst>
          </p:cNvPr>
          <p:cNvSpPr txBox="1"/>
          <p:nvPr/>
        </p:nvSpPr>
        <p:spPr>
          <a:xfrm>
            <a:off x="5004048" y="6165304"/>
            <a:ext cx="2031325" cy="369332"/>
          </a:xfrm>
          <a:prstGeom prst="rect">
            <a:avLst/>
          </a:prstGeom>
          <a:noFill/>
        </p:spPr>
        <p:txBody>
          <a:bodyPr wrap="none" rtlCol="0">
            <a:spAutoFit/>
          </a:bodyPr>
          <a:lstStyle/>
          <a:p>
            <a:r>
              <a:rPr kumimoji="1" lang="ja-JP" altLang="en-US"/>
              <a:t>この量を知りたい</a:t>
            </a:r>
          </a:p>
        </p:txBody>
      </p:sp>
      <p:cxnSp>
        <p:nvCxnSpPr>
          <p:cNvPr id="17" name="コネクタ: カギ線 16">
            <a:extLst>
              <a:ext uri="{FF2B5EF4-FFF2-40B4-BE49-F238E27FC236}">
                <a16:creationId xmlns:a16="http://schemas.microsoft.com/office/drawing/2014/main" id="{C91083C6-AD7E-6FC7-21FE-07C9D664D97B}"/>
              </a:ext>
            </a:extLst>
          </p:cNvPr>
          <p:cNvCxnSpPr>
            <a:stCxn id="15" idx="1"/>
            <a:endCxn id="14" idx="2"/>
          </p:cNvCxnSpPr>
          <p:nvPr/>
        </p:nvCxnSpPr>
        <p:spPr>
          <a:xfrm rot="10800000">
            <a:off x="3563888" y="5949280"/>
            <a:ext cx="1440160" cy="40069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7306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C8BCA30-3682-3BF3-7666-7E2B5D1D91CE}"/>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2BD1205-EF30-0E57-F8EA-048A08825716}"/>
                  </a:ext>
                </a:extLst>
              </p:cNvPr>
              <p:cNvSpPr txBox="1"/>
              <p:nvPr/>
            </p:nvSpPr>
            <p:spPr>
              <a:xfrm>
                <a:off x="1259632" y="1484784"/>
                <a:ext cx="5852949"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e>
                      </m:d>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𝑍</m:t>
                          </m:r>
                        </m:e>
                        <m:sup>
                          <m:r>
                            <a:rPr kumimoji="1" lang="en-US" altLang="ja-JP" sz="2800" b="0" i="1" smtClean="0">
                              <a:latin typeface="Cambria Math" panose="02040503050406030204" pitchFamily="18" charset="0"/>
                            </a:rPr>
                            <m:t>−1</m:t>
                          </m:r>
                        </m:sup>
                      </m:sSup>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92BD1205-EF30-0E57-F8EA-048A08825716}"/>
                  </a:ext>
                </a:extLst>
              </p:cNvPr>
              <p:cNvSpPr txBox="1">
                <a:spLocks noRot="1" noChangeAspect="1" noMove="1" noResize="1" noEditPoints="1" noAdjustHandles="1" noChangeArrowheads="1" noChangeShapeType="1" noTextEdit="1"/>
              </p:cNvSpPr>
              <p:nvPr/>
            </p:nvSpPr>
            <p:spPr>
              <a:xfrm>
                <a:off x="1259632" y="1484784"/>
                <a:ext cx="5852949" cy="122251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1AC3638-1655-0E0F-1223-8B89EE8B9434}"/>
              </a:ext>
            </a:extLst>
          </p:cNvPr>
          <p:cNvSpPr txBox="1"/>
          <p:nvPr/>
        </p:nvSpPr>
        <p:spPr>
          <a:xfrm>
            <a:off x="755576" y="1052736"/>
            <a:ext cx="3775393" cy="523220"/>
          </a:xfrm>
          <a:prstGeom prst="rect">
            <a:avLst/>
          </a:prstGeom>
          <a:noFill/>
        </p:spPr>
        <p:txBody>
          <a:bodyPr wrap="none" rtlCol="0">
            <a:spAutoFit/>
          </a:bodyPr>
          <a:lstStyle/>
          <a:p>
            <a:r>
              <a:rPr lang="ja-JP" altLang="en-US" sz="2800"/>
              <a:t>内部エネルギーの定義</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51BCE2F-06AE-F2A1-23AE-36F8DCA5549D}"/>
                  </a:ext>
                </a:extLst>
              </p:cNvPr>
              <p:cNvSpPr txBox="1"/>
              <p:nvPr/>
            </p:nvSpPr>
            <p:spPr>
              <a:xfrm>
                <a:off x="1828865" y="3212976"/>
                <a:ext cx="3327258"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751BCE2F-06AE-F2A1-23AE-36F8DCA5549D}"/>
                  </a:ext>
                </a:extLst>
              </p:cNvPr>
              <p:cNvSpPr txBox="1">
                <a:spLocks noRot="1" noChangeAspect="1" noMove="1" noResize="1" noEditPoints="1" noAdjustHandles="1" noChangeArrowheads="1" noChangeShapeType="1" noTextEdit="1"/>
              </p:cNvSpPr>
              <p:nvPr/>
            </p:nvSpPr>
            <p:spPr>
              <a:xfrm>
                <a:off x="1828865" y="3212976"/>
                <a:ext cx="3327258" cy="1222514"/>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3A658B11-C124-1DD3-621A-CA66C7151410}"/>
              </a:ext>
            </a:extLst>
          </p:cNvPr>
          <p:cNvSpPr txBox="1"/>
          <p:nvPr/>
        </p:nvSpPr>
        <p:spPr>
          <a:xfrm>
            <a:off x="683568" y="2564904"/>
            <a:ext cx="2698175" cy="523220"/>
          </a:xfrm>
          <a:prstGeom prst="rect">
            <a:avLst/>
          </a:prstGeom>
          <a:noFill/>
        </p:spPr>
        <p:txBody>
          <a:bodyPr wrap="none" rtlCol="0">
            <a:spAutoFit/>
          </a:bodyPr>
          <a:lstStyle/>
          <a:p>
            <a:r>
              <a:rPr lang="ja-JP" altLang="en-US" sz="2800"/>
              <a:t>分配関数の定義</a:t>
            </a:r>
            <a:endParaRPr kumimoji="1" lang="ja-JP" altLang="en-US" sz="28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9E56F0C-9B7A-A162-D9C1-3239B5E0CF12}"/>
                  </a:ext>
                </a:extLst>
              </p:cNvPr>
              <p:cNvSpPr txBox="1"/>
              <p:nvPr/>
            </p:nvSpPr>
            <p:spPr>
              <a:xfrm>
                <a:off x="1684849" y="4221088"/>
                <a:ext cx="6127511"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lang="en-US" altLang="ja-JP" sz="2800" i="1" smtClean="0">
                              <a:latin typeface="Cambria Math" panose="02040503050406030204" pitchFamily="18" charset="0"/>
                            </a:rPr>
                            <m:t>𝜕</m:t>
                          </m:r>
                          <m:r>
                            <a:rPr kumimoji="1" lang="en-US" altLang="ja-JP" sz="2800" b="0" i="1" smtClean="0">
                              <a:latin typeface="Cambria Math" panose="02040503050406030204" pitchFamily="18" charset="0"/>
                            </a:rPr>
                            <m:t>𝑍</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r>
                        <a:rPr lang="en-US" altLang="ja-JP" sz="2800" i="1">
                          <a:latin typeface="Cambria Math" panose="02040503050406030204" pitchFamily="18" charset="0"/>
                        </a:rPr>
                        <m:t>=−</m:t>
                      </m:r>
                      <m:r>
                        <a:rPr lang="en-US" altLang="ja-JP" sz="2800" i="1">
                          <a:latin typeface="Cambria Math" panose="02040503050406030204" pitchFamily="18" charset="0"/>
                        </a:rPr>
                        <m:t>𝛽</m:t>
                      </m:r>
                      <m:r>
                        <a:rPr lang="en-US" altLang="ja-JP" sz="2800" i="1">
                          <a:latin typeface="Cambria Math" panose="02040503050406030204" pitchFamily="18" charset="0"/>
                        </a:rPr>
                        <m:t>𝑍</m:t>
                      </m:r>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𝐻</m:t>
                          </m:r>
                        </m:e>
                      </m:d>
                    </m:oMath>
                  </m:oMathPara>
                </a14:m>
                <a:endParaRPr lang="ja-JP" altLang="en-US" sz="2800"/>
              </a:p>
            </p:txBody>
          </p:sp>
        </mc:Choice>
        <mc:Fallback xmlns="">
          <p:sp>
            <p:nvSpPr>
              <p:cNvPr id="7" name="テキスト ボックス 6">
                <a:extLst>
                  <a:ext uri="{FF2B5EF4-FFF2-40B4-BE49-F238E27FC236}">
                    <a16:creationId xmlns:a16="http://schemas.microsoft.com/office/drawing/2014/main" id="{D9E56F0C-9B7A-A162-D9C1-3239B5E0CF12}"/>
                  </a:ext>
                </a:extLst>
              </p:cNvPr>
              <p:cNvSpPr txBox="1">
                <a:spLocks noRot="1" noChangeAspect="1" noMove="1" noResize="1" noEditPoints="1" noAdjustHandles="1" noChangeArrowheads="1" noChangeShapeType="1" noTextEdit="1"/>
              </p:cNvSpPr>
              <p:nvPr/>
            </p:nvSpPr>
            <p:spPr>
              <a:xfrm>
                <a:off x="1684849" y="4221088"/>
                <a:ext cx="6127511" cy="122251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9006602-A886-9B1F-F368-F98970629A75}"/>
                  </a:ext>
                </a:extLst>
              </p:cNvPr>
              <p:cNvSpPr txBox="1"/>
              <p:nvPr/>
            </p:nvSpPr>
            <p:spPr>
              <a:xfrm>
                <a:off x="1187624" y="5373216"/>
                <a:ext cx="5328592" cy="12390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𝑈</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𝑇</m:t>
                          </m:r>
                        </m:e>
                      </m:d>
                      <m:r>
                        <a:rPr kumimoji="1" lang="en-US" altLang="ja-JP" sz="3600" b="0" i="0"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num>
                        <m:den>
                          <m:r>
                            <a:rPr kumimoji="1" lang="en-US" altLang="ja-JP" sz="3600" b="0" i="1" smtClean="0">
                              <a:latin typeface="Cambria Math" panose="02040503050406030204" pitchFamily="18" charset="0"/>
                            </a:rPr>
                            <m:t>𝜕𝛽</m:t>
                          </m:r>
                        </m:den>
                      </m:f>
                    </m:oMath>
                  </m:oMathPara>
                </a14:m>
                <a:endParaRPr lang="ja-JP" altLang="en-US" sz="3600"/>
              </a:p>
            </p:txBody>
          </p:sp>
        </mc:Choice>
        <mc:Fallback xmlns="">
          <p:sp>
            <p:nvSpPr>
              <p:cNvPr id="10" name="テキスト ボックス 9">
                <a:extLst>
                  <a:ext uri="{FF2B5EF4-FFF2-40B4-BE49-F238E27FC236}">
                    <a16:creationId xmlns:a16="http://schemas.microsoft.com/office/drawing/2014/main" id="{69006602-A886-9B1F-F368-F98970629A75}"/>
                  </a:ext>
                </a:extLst>
              </p:cNvPr>
              <p:cNvSpPr txBox="1">
                <a:spLocks noRot="1" noChangeAspect="1" noMove="1" noResize="1" noEditPoints="1" noAdjustHandles="1" noChangeArrowheads="1" noChangeShapeType="1" noTextEdit="1"/>
              </p:cNvSpPr>
              <p:nvPr/>
            </p:nvSpPr>
            <p:spPr>
              <a:xfrm>
                <a:off x="1187624" y="5373216"/>
                <a:ext cx="5328592" cy="1239057"/>
              </a:xfrm>
              <a:prstGeom prst="rect">
                <a:avLst/>
              </a:prstGeom>
              <a:blipFill>
                <a:blip r:embed="rId5"/>
                <a:stretch>
                  <a:fillRect/>
                </a:stretch>
              </a:blipFill>
            </p:spPr>
            <p:txBody>
              <a:bodyPr/>
              <a:lstStyle/>
              <a:p>
                <a:r>
                  <a:rPr lang="ja-JP" altLang="en-US">
                    <a:noFill/>
                  </a:rPr>
                  <a:t> </a:t>
                </a:r>
              </a:p>
            </p:txBody>
          </p:sp>
        </mc:Fallback>
      </mc:AlternateContent>
      <p:cxnSp>
        <p:nvCxnSpPr>
          <p:cNvPr id="12" name="コネクタ: カギ線 11">
            <a:extLst>
              <a:ext uri="{FF2B5EF4-FFF2-40B4-BE49-F238E27FC236}">
                <a16:creationId xmlns:a16="http://schemas.microsoft.com/office/drawing/2014/main" id="{E51173F0-4372-FED4-83B9-065EE6171A33}"/>
              </a:ext>
            </a:extLst>
          </p:cNvPr>
          <p:cNvCxnSpPr>
            <a:stCxn id="5" idx="1"/>
            <a:endCxn id="7" idx="1"/>
          </p:cNvCxnSpPr>
          <p:nvPr/>
        </p:nvCxnSpPr>
        <p:spPr>
          <a:xfrm rot="10800000" flipV="1">
            <a:off x="1684849" y="3824233"/>
            <a:ext cx="144016" cy="1008112"/>
          </a:xfrm>
          <a:prstGeom prst="bentConnector3">
            <a:avLst>
              <a:gd name="adj1" fmla="val 25873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F675111-C296-5766-8846-E21BC7EB842C}"/>
                  </a:ext>
                </a:extLst>
              </p:cNvPr>
              <p:cNvSpPr txBox="1"/>
              <p:nvPr/>
            </p:nvSpPr>
            <p:spPr>
              <a:xfrm>
                <a:off x="323528" y="4221088"/>
                <a:ext cx="1016625" cy="369332"/>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𝛽</m:t>
                    </m:r>
                    <m:r>
                      <a:rPr lang="ja-JP" altLang="en-US" i="1">
                        <a:latin typeface="Cambria Math" panose="02040503050406030204" pitchFamily="18" charset="0"/>
                      </a:rPr>
                      <m:t>で</m:t>
                    </m:r>
                  </m:oMath>
                </a14:m>
                <a:r>
                  <a:rPr kumimoji="1" lang="ja-JP" altLang="en-US"/>
                  <a:t>微分</a:t>
                </a:r>
              </a:p>
            </p:txBody>
          </p:sp>
        </mc:Choice>
        <mc:Fallback xmlns="">
          <p:sp>
            <p:nvSpPr>
              <p:cNvPr id="13" name="テキスト ボックス 12">
                <a:extLst>
                  <a:ext uri="{FF2B5EF4-FFF2-40B4-BE49-F238E27FC236}">
                    <a16:creationId xmlns:a16="http://schemas.microsoft.com/office/drawing/2014/main" id="{2F675111-C296-5766-8846-E21BC7EB842C}"/>
                  </a:ext>
                </a:extLst>
              </p:cNvPr>
              <p:cNvSpPr txBox="1">
                <a:spLocks noRot="1" noChangeAspect="1" noMove="1" noResize="1" noEditPoints="1" noAdjustHandles="1" noChangeArrowheads="1" noChangeShapeType="1" noTextEdit="1"/>
              </p:cNvSpPr>
              <p:nvPr/>
            </p:nvSpPr>
            <p:spPr>
              <a:xfrm>
                <a:off x="323528" y="4221088"/>
                <a:ext cx="1016625" cy="369332"/>
              </a:xfrm>
              <a:prstGeom prst="rect">
                <a:avLst/>
              </a:prstGeom>
              <a:blipFill>
                <a:blip r:embed="rId6"/>
                <a:stretch>
                  <a:fillRect l="-1796" t="-11475" r="-4192" b="-21311"/>
                </a:stretch>
              </a:blipFill>
            </p:spPr>
            <p:txBody>
              <a:bodyPr/>
              <a:lstStyle/>
              <a:p>
                <a:r>
                  <a:rPr lang="ja-JP" altLang="en-US">
                    <a:noFill/>
                  </a:rPr>
                  <a:t> </a:t>
                </a:r>
              </a:p>
            </p:txBody>
          </p:sp>
        </mc:Fallback>
      </mc:AlternateContent>
      <p:sp>
        <p:nvSpPr>
          <p:cNvPr id="14" name="矢印: 右 13">
            <a:extLst>
              <a:ext uri="{FF2B5EF4-FFF2-40B4-BE49-F238E27FC236}">
                <a16:creationId xmlns:a16="http://schemas.microsoft.com/office/drawing/2014/main" id="{0B8E2C62-E04B-27D8-5071-1285CDFC65A7}"/>
              </a:ext>
            </a:extLst>
          </p:cNvPr>
          <p:cNvSpPr/>
          <p:nvPr/>
        </p:nvSpPr>
        <p:spPr>
          <a:xfrm>
            <a:off x="1331640" y="5733256"/>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269536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FF67EE2-D078-A1DD-23D6-D248E6E5CCEF}"/>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729F15E-208E-8B90-E01C-3A97B080B75E}"/>
                  </a:ext>
                </a:extLst>
              </p:cNvPr>
              <p:cNvSpPr txBox="1"/>
              <p:nvPr/>
            </p:nvSpPr>
            <p:spPr>
              <a:xfrm>
                <a:off x="2267744" y="2276872"/>
                <a:ext cx="3816424" cy="12390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𝑈</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𝑇</m:t>
                          </m:r>
                        </m:e>
                      </m:d>
                      <m:r>
                        <a:rPr kumimoji="1" lang="en-US" altLang="ja-JP" sz="3600" b="0" i="0"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num>
                        <m:den>
                          <m:r>
                            <a:rPr kumimoji="1" lang="en-US" altLang="ja-JP" sz="3600" b="0" i="1" smtClean="0">
                              <a:latin typeface="Cambria Math" panose="02040503050406030204" pitchFamily="18" charset="0"/>
                            </a:rPr>
                            <m:t>𝜕𝛽</m:t>
                          </m:r>
                        </m:den>
                      </m:f>
                    </m:oMath>
                  </m:oMathPara>
                </a14:m>
                <a:endParaRPr lang="ja-JP" altLang="en-US" sz="3600" dirty="0"/>
              </a:p>
            </p:txBody>
          </p:sp>
        </mc:Choice>
        <mc:Fallback xmlns="">
          <p:sp>
            <p:nvSpPr>
              <p:cNvPr id="3" name="テキスト ボックス 2">
                <a:extLst>
                  <a:ext uri="{FF2B5EF4-FFF2-40B4-BE49-F238E27FC236}">
                    <a16:creationId xmlns:a16="http://schemas.microsoft.com/office/drawing/2014/main" id="{1729F15E-208E-8B90-E01C-3A97B080B75E}"/>
                  </a:ext>
                </a:extLst>
              </p:cNvPr>
              <p:cNvSpPr txBox="1">
                <a:spLocks noRot="1" noChangeAspect="1" noMove="1" noResize="1" noEditPoints="1" noAdjustHandles="1" noChangeArrowheads="1" noChangeShapeType="1" noTextEdit="1"/>
              </p:cNvSpPr>
              <p:nvPr/>
            </p:nvSpPr>
            <p:spPr>
              <a:xfrm>
                <a:off x="2267744" y="2276872"/>
                <a:ext cx="3816424" cy="1239057"/>
              </a:xfrm>
              <a:prstGeom prst="rect">
                <a:avLst/>
              </a:prstGeom>
              <a:blipFill>
                <a:blip r:embed="rId2"/>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0FF7304E-5841-9E61-B540-320ADCB6B99F}"/>
              </a:ext>
            </a:extLst>
          </p:cNvPr>
          <p:cNvSpPr/>
          <p:nvPr/>
        </p:nvSpPr>
        <p:spPr>
          <a:xfrm>
            <a:off x="2411760" y="2420889"/>
            <a:ext cx="1152128" cy="86409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391363C1-1694-D224-2BF3-AC83BE3BB692}"/>
              </a:ext>
            </a:extLst>
          </p:cNvPr>
          <p:cNvSpPr/>
          <p:nvPr/>
        </p:nvSpPr>
        <p:spPr>
          <a:xfrm>
            <a:off x="4139952" y="2276873"/>
            <a:ext cx="1944216" cy="122413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57FBF15-1C22-6318-2F6F-1C7301C1B1CF}"/>
              </a:ext>
            </a:extLst>
          </p:cNvPr>
          <p:cNvSpPr txBox="1"/>
          <p:nvPr/>
        </p:nvSpPr>
        <p:spPr>
          <a:xfrm>
            <a:off x="611560" y="1268760"/>
            <a:ext cx="6288901" cy="523220"/>
          </a:xfrm>
          <a:prstGeom prst="rect">
            <a:avLst/>
          </a:prstGeom>
          <a:noFill/>
        </p:spPr>
        <p:txBody>
          <a:bodyPr wrap="none" rtlCol="0">
            <a:spAutoFit/>
          </a:bodyPr>
          <a:lstStyle/>
          <a:p>
            <a:r>
              <a:rPr kumimoji="1" lang="ja-JP" altLang="en-US" sz="2800"/>
              <a:t>内部エネルギーの温度依存性がわかる</a:t>
            </a:r>
          </a:p>
        </p:txBody>
      </p:sp>
      <p:cxnSp>
        <p:nvCxnSpPr>
          <p:cNvPr id="8" name="コネクタ: カギ線 7">
            <a:extLst>
              <a:ext uri="{FF2B5EF4-FFF2-40B4-BE49-F238E27FC236}">
                <a16:creationId xmlns:a16="http://schemas.microsoft.com/office/drawing/2014/main" id="{DD6E2977-23C7-FD87-7EBD-322F19762C6E}"/>
              </a:ext>
            </a:extLst>
          </p:cNvPr>
          <p:cNvCxnSpPr>
            <a:cxnSpLocks/>
            <a:stCxn id="6" idx="2"/>
            <a:endCxn id="4" idx="0"/>
          </p:cNvCxnSpPr>
          <p:nvPr/>
        </p:nvCxnSpPr>
        <p:spPr>
          <a:xfrm rot="5400000">
            <a:off x="3057464" y="1722341"/>
            <a:ext cx="628909" cy="768187"/>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CC3DAEE-D171-E69F-2BE7-B4EFA65AB4CA}"/>
              </a:ext>
            </a:extLst>
          </p:cNvPr>
          <p:cNvSpPr txBox="1"/>
          <p:nvPr/>
        </p:nvSpPr>
        <p:spPr>
          <a:xfrm>
            <a:off x="755576" y="4293096"/>
            <a:ext cx="7217040" cy="523220"/>
          </a:xfrm>
          <a:prstGeom prst="rect">
            <a:avLst/>
          </a:prstGeom>
          <a:noFill/>
        </p:spPr>
        <p:txBody>
          <a:bodyPr wrap="none" rtlCol="0">
            <a:spAutoFit/>
          </a:bodyPr>
          <a:lstStyle/>
          <a:p>
            <a:r>
              <a:rPr kumimoji="1" lang="ja-JP" altLang="en-US" sz="2800"/>
              <a:t>分配関数がわかる</a:t>
            </a:r>
            <a:r>
              <a:rPr kumimoji="1" lang="en-US" altLang="ja-JP" sz="2800"/>
              <a:t>=</a:t>
            </a:r>
            <a:r>
              <a:rPr kumimoji="1" lang="ja-JP" altLang="en-US" sz="2800"/>
              <a:t>問題が厳密に解けている</a:t>
            </a:r>
          </a:p>
        </p:txBody>
      </p:sp>
      <p:cxnSp>
        <p:nvCxnSpPr>
          <p:cNvPr id="13" name="コネクタ: カギ線 12">
            <a:extLst>
              <a:ext uri="{FF2B5EF4-FFF2-40B4-BE49-F238E27FC236}">
                <a16:creationId xmlns:a16="http://schemas.microsoft.com/office/drawing/2014/main" id="{DDCA949D-DF16-662C-0FDF-92230A4D6A5B}"/>
              </a:ext>
            </a:extLst>
          </p:cNvPr>
          <p:cNvCxnSpPr>
            <a:cxnSpLocks/>
            <a:stCxn id="5" idx="2"/>
            <a:endCxn id="11" idx="0"/>
          </p:cNvCxnSpPr>
          <p:nvPr/>
        </p:nvCxnSpPr>
        <p:spPr>
          <a:xfrm rot="5400000">
            <a:off x="4342035" y="3523070"/>
            <a:ext cx="792087" cy="747964"/>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D2F68301-4E0B-74F8-1A5A-4D383F2C158C}"/>
                  </a:ext>
                </a:extLst>
              </p:cNvPr>
              <p:cNvSpPr txBox="1"/>
              <p:nvPr/>
            </p:nvSpPr>
            <p:spPr>
              <a:xfrm>
                <a:off x="467544" y="5013176"/>
                <a:ext cx="7007046" cy="954107"/>
              </a:xfrm>
              <a:prstGeom prst="rect">
                <a:avLst/>
              </a:prstGeom>
              <a:noFill/>
            </p:spPr>
            <p:txBody>
              <a:bodyPr wrap="none" rtlCol="0">
                <a:spAutoFit/>
              </a:bodyPr>
              <a:lstStyle/>
              <a:p>
                <a:r>
                  <a:rPr kumimoji="1" lang="ja-JP" altLang="en-US" sz="2800"/>
                  <a:t>厳密に解けてない問題を解きたいのだから</a:t>
                </a:r>
                <a:endParaRPr kumimoji="1" lang="en-US" altLang="ja-JP" sz="2800"/>
              </a:p>
              <a:p>
                <a:r>
                  <a:rPr kumimoji="1" lang="ja-JP" altLang="en-US" sz="2800"/>
                  <a:t>一般に</a:t>
                </a:r>
                <a14:m>
                  <m:oMath xmlns:m="http://schemas.openxmlformats.org/officeDocument/2006/math">
                    <m:r>
                      <a:rPr kumimoji="1" lang="en-US" altLang="ja-JP" sz="2800" b="0" i="1" smtClean="0">
                        <a:latin typeface="Cambria Math" panose="02040503050406030204" pitchFamily="18" charset="0"/>
                      </a:rPr>
                      <m:t>𝑈</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m:t>
                    </m:r>
                  </m:oMath>
                </a14:m>
                <a:r>
                  <a:rPr kumimoji="1" lang="ja-JP" altLang="en-US" sz="2800"/>
                  <a:t>はわからない</a:t>
                </a:r>
              </a:p>
            </p:txBody>
          </p:sp>
        </mc:Choice>
        <mc:Fallback xmlns="">
          <p:sp>
            <p:nvSpPr>
              <p:cNvPr id="25" name="テキスト ボックス 24">
                <a:extLst>
                  <a:ext uri="{FF2B5EF4-FFF2-40B4-BE49-F238E27FC236}">
                    <a16:creationId xmlns:a16="http://schemas.microsoft.com/office/drawing/2014/main" id="{D2F68301-4E0B-74F8-1A5A-4D383F2C158C}"/>
                  </a:ext>
                </a:extLst>
              </p:cNvPr>
              <p:cNvSpPr txBox="1">
                <a:spLocks noRot="1" noChangeAspect="1" noMove="1" noResize="1" noEditPoints="1" noAdjustHandles="1" noChangeArrowheads="1" noChangeShapeType="1" noTextEdit="1"/>
              </p:cNvSpPr>
              <p:nvPr/>
            </p:nvSpPr>
            <p:spPr>
              <a:xfrm>
                <a:off x="467544" y="5013176"/>
                <a:ext cx="7007046" cy="954107"/>
              </a:xfrm>
              <a:prstGeom prst="rect">
                <a:avLst/>
              </a:prstGeom>
              <a:blipFill>
                <a:blip r:embed="rId3"/>
                <a:stretch>
                  <a:fillRect l="-1828" t="-8280" r="-870" b="-14650"/>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D24B9360-3FB2-109A-43A8-C01B861BAEFB}"/>
              </a:ext>
            </a:extLst>
          </p:cNvPr>
          <p:cNvSpPr/>
          <p:nvPr/>
        </p:nvSpPr>
        <p:spPr>
          <a:xfrm>
            <a:off x="1475656" y="6165304"/>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D554B1A-A094-F578-0C03-7A28C66B51E4}"/>
              </a:ext>
            </a:extLst>
          </p:cNvPr>
          <p:cNvSpPr txBox="1"/>
          <p:nvPr/>
        </p:nvSpPr>
        <p:spPr>
          <a:xfrm>
            <a:off x="2123728" y="6165304"/>
            <a:ext cx="5929828" cy="523220"/>
          </a:xfrm>
          <a:prstGeom prst="rect">
            <a:avLst/>
          </a:prstGeom>
          <a:noFill/>
        </p:spPr>
        <p:txBody>
          <a:bodyPr wrap="none" rtlCol="0">
            <a:spAutoFit/>
          </a:bodyPr>
          <a:lstStyle/>
          <a:p>
            <a:r>
              <a:rPr kumimoji="1" lang="ja-JP" altLang="en-US" sz="2800"/>
              <a:t>フィードバック制御による温度調整</a:t>
            </a:r>
          </a:p>
        </p:txBody>
      </p:sp>
    </p:spTree>
    <p:extLst>
      <p:ext uri="{BB962C8B-B14F-4D97-AF65-F5344CB8AC3E}">
        <p14:creationId xmlns:p14="http://schemas.microsoft.com/office/powerpoint/2010/main" val="2089575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F707275-6FE9-C36E-79B4-E2E79DAF2ACF}"/>
              </a:ext>
            </a:extLst>
          </p:cNvPr>
          <p:cNvSpPr>
            <a:spLocks noGrp="1"/>
          </p:cNvSpPr>
          <p:nvPr>
            <p:ph type="body" sz="quarter" idx="10"/>
          </p:nvPr>
        </p:nvSpPr>
        <p:spPr/>
        <p:txBody>
          <a:bodyPr/>
          <a:lstStyle/>
          <a:p>
            <a:r>
              <a:rPr lang="ja-JP" altLang="en-US" dirty="0"/>
              <a:t>温度制御</a:t>
            </a:r>
            <a:endParaRPr kumimoji="1" lang="ja-JP" altLang="en-US" dirty="0"/>
          </a:p>
        </p:txBody>
      </p:sp>
      <p:grpSp>
        <p:nvGrpSpPr>
          <p:cNvPr id="23" name="グループ化 22">
            <a:extLst>
              <a:ext uri="{FF2B5EF4-FFF2-40B4-BE49-F238E27FC236}">
                <a16:creationId xmlns:a16="http://schemas.microsoft.com/office/drawing/2014/main" id="{6A5E1350-9CFB-90DF-DA16-047D245951D9}"/>
              </a:ext>
            </a:extLst>
          </p:cNvPr>
          <p:cNvGrpSpPr/>
          <p:nvPr/>
        </p:nvGrpSpPr>
        <p:grpSpPr>
          <a:xfrm>
            <a:off x="1403648" y="3501008"/>
            <a:ext cx="2160240" cy="2160240"/>
            <a:chOff x="395536" y="1484784"/>
            <a:chExt cx="2160240" cy="2160240"/>
          </a:xfrm>
        </p:grpSpPr>
        <p:sp>
          <p:nvSpPr>
            <p:cNvPr id="3" name="正方形/長方形 2">
              <a:extLst>
                <a:ext uri="{FF2B5EF4-FFF2-40B4-BE49-F238E27FC236}">
                  <a16:creationId xmlns:a16="http://schemas.microsoft.com/office/drawing/2014/main" id="{2D7AEB30-A9EA-1791-0208-794D5426C561}"/>
                </a:ext>
              </a:extLst>
            </p:cNvPr>
            <p:cNvSpPr/>
            <p:nvPr/>
          </p:nvSpPr>
          <p:spPr>
            <a:xfrm>
              <a:off x="395536" y="1484784"/>
              <a:ext cx="2160240"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03243A88-424D-F604-70F2-3BCF836ADAF2}"/>
                </a:ext>
              </a:extLst>
            </p:cNvPr>
            <p:cNvSpPr/>
            <p:nvPr/>
          </p:nvSpPr>
          <p:spPr>
            <a:xfrm>
              <a:off x="395536" y="148478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77AD501-865B-2CA4-CE54-34E930F00951}"/>
                </a:ext>
              </a:extLst>
            </p:cNvPr>
            <p:cNvSpPr/>
            <p:nvPr/>
          </p:nvSpPr>
          <p:spPr>
            <a:xfrm>
              <a:off x="395536" y="3356992"/>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3E1E667-3CF9-DA92-127C-33BA24A9DE97}"/>
                </a:ext>
              </a:extLst>
            </p:cNvPr>
            <p:cNvSpPr/>
            <p:nvPr/>
          </p:nvSpPr>
          <p:spPr>
            <a:xfrm rot="5400000">
              <a:off x="-540568" y="242088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307B038-C1E8-552E-3D18-EE11A87F904E}"/>
                </a:ext>
              </a:extLst>
            </p:cNvPr>
            <p:cNvSpPr/>
            <p:nvPr/>
          </p:nvSpPr>
          <p:spPr>
            <a:xfrm rot="5400000">
              <a:off x="1331640" y="242088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815D8546-7BC4-5C6F-0086-A091B9DD1FAF}"/>
                </a:ext>
              </a:extLst>
            </p:cNvPr>
            <p:cNvGrpSpPr/>
            <p:nvPr/>
          </p:nvGrpSpPr>
          <p:grpSpPr>
            <a:xfrm rot="18289369">
              <a:off x="1053724" y="1989943"/>
              <a:ext cx="504056" cy="288032"/>
              <a:chOff x="5148064" y="2564904"/>
              <a:chExt cx="504056" cy="288032"/>
            </a:xfrm>
            <a:solidFill>
              <a:srgbClr val="011893"/>
            </a:solidFill>
          </p:grpSpPr>
          <p:sp>
            <p:nvSpPr>
              <p:cNvPr id="9" name="楕円 8">
                <a:extLst>
                  <a:ext uri="{FF2B5EF4-FFF2-40B4-BE49-F238E27FC236}">
                    <a16:creationId xmlns:a16="http://schemas.microsoft.com/office/drawing/2014/main" id="{6FF65B66-DF0D-829E-5BAC-B6E3BAA8C95A}"/>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4026321F-2B48-E127-1B4E-46FDBBC3BB64}"/>
                  </a:ext>
                </a:extLst>
              </p:cNvPr>
              <p:cNvCxnSpPr>
                <a:stCxn id="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 name="グループ化 10">
              <a:extLst>
                <a:ext uri="{FF2B5EF4-FFF2-40B4-BE49-F238E27FC236}">
                  <a16:creationId xmlns:a16="http://schemas.microsoft.com/office/drawing/2014/main" id="{B63FF370-CEBB-69F5-DB5C-CFB830212189}"/>
                </a:ext>
              </a:extLst>
            </p:cNvPr>
            <p:cNvGrpSpPr/>
            <p:nvPr/>
          </p:nvGrpSpPr>
          <p:grpSpPr>
            <a:xfrm rot="12022274">
              <a:off x="789947" y="2643630"/>
              <a:ext cx="504056" cy="288032"/>
              <a:chOff x="5148064" y="2564904"/>
              <a:chExt cx="504056" cy="288032"/>
            </a:xfrm>
            <a:solidFill>
              <a:srgbClr val="011893"/>
            </a:solidFill>
          </p:grpSpPr>
          <p:sp>
            <p:nvSpPr>
              <p:cNvPr id="12" name="楕円 11">
                <a:extLst>
                  <a:ext uri="{FF2B5EF4-FFF2-40B4-BE49-F238E27FC236}">
                    <a16:creationId xmlns:a16="http://schemas.microsoft.com/office/drawing/2014/main" id="{FCDACB36-C2E5-E3D2-20A9-733305C5434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78DBD30D-B6E1-CA61-EF9A-21CBBE69DB0E}"/>
                  </a:ext>
                </a:extLst>
              </p:cNvPr>
              <p:cNvCxnSpPr>
                <a:stCxn id="1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4" name="グループ化 13">
              <a:extLst>
                <a:ext uri="{FF2B5EF4-FFF2-40B4-BE49-F238E27FC236}">
                  <a16:creationId xmlns:a16="http://schemas.microsoft.com/office/drawing/2014/main" id="{6FB4FE12-6379-91A7-12DD-86A496295C51}"/>
                </a:ext>
              </a:extLst>
            </p:cNvPr>
            <p:cNvGrpSpPr/>
            <p:nvPr/>
          </p:nvGrpSpPr>
          <p:grpSpPr>
            <a:xfrm rot="12022274">
              <a:off x="1366009" y="2499612"/>
              <a:ext cx="504056" cy="288032"/>
              <a:chOff x="5148064" y="2564904"/>
              <a:chExt cx="504056" cy="288032"/>
            </a:xfrm>
            <a:solidFill>
              <a:srgbClr val="011893"/>
            </a:solidFill>
          </p:grpSpPr>
          <p:sp>
            <p:nvSpPr>
              <p:cNvPr id="15" name="楕円 14">
                <a:extLst>
                  <a:ext uri="{FF2B5EF4-FFF2-40B4-BE49-F238E27FC236}">
                    <a16:creationId xmlns:a16="http://schemas.microsoft.com/office/drawing/2014/main" id="{1ED8BF5B-90FF-31A3-1DB1-24CA3864D33B}"/>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E14A4011-7EBF-2D98-F4BC-CC5EA15A0A08}"/>
                  </a:ext>
                </a:extLst>
              </p:cNvPr>
              <p:cNvCxnSpPr>
                <a:stCxn id="1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 name="グループ化 16">
              <a:extLst>
                <a:ext uri="{FF2B5EF4-FFF2-40B4-BE49-F238E27FC236}">
                  <a16:creationId xmlns:a16="http://schemas.microsoft.com/office/drawing/2014/main" id="{41273BBF-5EFB-8652-E0A9-C34D228F1951}"/>
                </a:ext>
              </a:extLst>
            </p:cNvPr>
            <p:cNvGrpSpPr/>
            <p:nvPr/>
          </p:nvGrpSpPr>
          <p:grpSpPr>
            <a:xfrm rot="4101219">
              <a:off x="1654041" y="2139572"/>
              <a:ext cx="504056" cy="288032"/>
              <a:chOff x="5148064" y="2564904"/>
              <a:chExt cx="504056" cy="288032"/>
            </a:xfrm>
            <a:solidFill>
              <a:srgbClr val="011893"/>
            </a:solidFill>
          </p:grpSpPr>
          <p:sp>
            <p:nvSpPr>
              <p:cNvPr id="18" name="楕円 17">
                <a:extLst>
                  <a:ext uri="{FF2B5EF4-FFF2-40B4-BE49-F238E27FC236}">
                    <a16:creationId xmlns:a16="http://schemas.microsoft.com/office/drawing/2014/main" id="{B894384E-1568-1D6C-578E-9B85D607A83B}"/>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B5EDE510-AACC-2165-25E8-C97683824057}"/>
                  </a:ext>
                </a:extLst>
              </p:cNvPr>
              <p:cNvCxnSpPr>
                <a:stCxn id="1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sp>
        <p:nvSpPr>
          <p:cNvPr id="20" name="テキスト ボックス 19">
            <a:extLst>
              <a:ext uri="{FF2B5EF4-FFF2-40B4-BE49-F238E27FC236}">
                <a16:creationId xmlns:a16="http://schemas.microsoft.com/office/drawing/2014/main" id="{D970F5D4-B22F-4E44-70DA-DA7C8DC35D91}"/>
              </a:ext>
            </a:extLst>
          </p:cNvPr>
          <p:cNvSpPr txBox="1"/>
          <p:nvPr/>
        </p:nvSpPr>
        <p:spPr>
          <a:xfrm>
            <a:off x="395536" y="1124744"/>
            <a:ext cx="7167347" cy="1815882"/>
          </a:xfrm>
          <a:prstGeom prst="rect">
            <a:avLst/>
          </a:prstGeom>
          <a:noFill/>
        </p:spPr>
        <p:txBody>
          <a:bodyPr wrap="none" rtlCol="0">
            <a:spAutoFit/>
          </a:bodyPr>
          <a:lstStyle/>
          <a:p>
            <a:pPr marL="514350" indent="-514350">
              <a:buFont typeface="+mj-lt"/>
              <a:buAutoNum type="arabicPeriod"/>
            </a:pPr>
            <a:r>
              <a:rPr lang="ja-JP" altLang="en-US" sz="2800" dirty="0"/>
              <a:t>全エネルギー一定の計算を行う</a:t>
            </a:r>
            <a:endParaRPr lang="en-US" altLang="ja-JP" sz="2800" dirty="0"/>
          </a:p>
          <a:p>
            <a:pPr marL="514350" indent="-514350">
              <a:buFont typeface="+mj-lt"/>
              <a:buAutoNum type="arabicPeriod"/>
            </a:pPr>
            <a:r>
              <a:rPr kumimoji="1" lang="ja-JP" altLang="en-US" sz="2800" dirty="0"/>
              <a:t>運動エネルギーから温度を計算する</a:t>
            </a:r>
          </a:p>
          <a:p>
            <a:pPr marL="514350" indent="-514350">
              <a:buFont typeface="+mj-lt"/>
              <a:buAutoNum type="arabicPeriod"/>
            </a:pPr>
            <a:r>
              <a:rPr kumimoji="1" lang="ja-JP" altLang="en-US" sz="2800" dirty="0"/>
              <a:t>目標温度との差を見てエネルギーを調整</a:t>
            </a:r>
            <a:endParaRPr kumimoji="1" lang="en-US" altLang="ja-JP" sz="2800" dirty="0"/>
          </a:p>
          <a:p>
            <a:pPr marL="514350" indent="-514350">
              <a:buFont typeface="+mj-lt"/>
              <a:buAutoNum type="arabicPeriod"/>
            </a:pPr>
            <a:r>
              <a:rPr lang="en-US" altLang="ja-JP" sz="2800" dirty="0"/>
              <a:t>1.</a:t>
            </a:r>
            <a:r>
              <a:rPr lang="ja-JP" altLang="en-US" sz="2800" dirty="0"/>
              <a:t>～</a:t>
            </a:r>
            <a:r>
              <a:rPr lang="en-US" altLang="ja-JP" sz="2800" dirty="0"/>
              <a:t>3.</a:t>
            </a:r>
            <a:r>
              <a:rPr lang="ja-JP" altLang="en-US" sz="2800" dirty="0"/>
              <a:t>を繰り返す</a:t>
            </a:r>
            <a:endParaRPr kumimoji="1" lang="ja-JP" altLang="en-US" sz="2800" dirty="0"/>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0619F12D-8B49-B3C7-161A-4BC0D2EB790E}"/>
                  </a:ext>
                </a:extLst>
              </p:cNvPr>
              <p:cNvSpPr txBox="1"/>
              <p:nvPr/>
            </p:nvSpPr>
            <p:spPr>
              <a:xfrm>
                <a:off x="4427984" y="2636912"/>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22" name="テキスト ボックス 21">
                <a:extLst>
                  <a:ext uri="{FF2B5EF4-FFF2-40B4-BE49-F238E27FC236}">
                    <a16:creationId xmlns:a16="http://schemas.microsoft.com/office/drawing/2014/main" id="{0619F12D-8B49-B3C7-161A-4BC0D2EB790E}"/>
                  </a:ext>
                </a:extLst>
              </p:cNvPr>
              <p:cNvSpPr txBox="1">
                <a:spLocks noRot="1" noChangeAspect="1" noMove="1" noResize="1" noEditPoints="1" noAdjustHandles="1" noChangeArrowheads="1" noChangeShapeType="1" noTextEdit="1"/>
              </p:cNvSpPr>
              <p:nvPr/>
            </p:nvSpPr>
            <p:spPr>
              <a:xfrm>
                <a:off x="4427984" y="2636912"/>
                <a:ext cx="1852430" cy="1017523"/>
              </a:xfrm>
              <a:prstGeom prst="rect">
                <a:avLst/>
              </a:prstGeom>
              <a:blipFill>
                <a:blip r:embed="rId2"/>
                <a:stretch>
                  <a:fillRect/>
                </a:stretch>
              </a:blipFill>
            </p:spPr>
            <p:txBody>
              <a:bodyPr/>
              <a:lstStyle/>
              <a:p>
                <a:r>
                  <a:rPr lang="ja-JP" altLang="en-US">
                    <a:noFill/>
                  </a:rPr>
                  <a:t> </a:t>
                </a:r>
              </a:p>
            </p:txBody>
          </p:sp>
        </mc:Fallback>
      </mc:AlternateContent>
      <p:pic>
        <p:nvPicPr>
          <p:cNvPr id="1026" name="Picture 2" descr="温度計のイラスト">
            <a:extLst>
              <a:ext uri="{FF2B5EF4-FFF2-40B4-BE49-F238E27FC236}">
                <a16:creationId xmlns:a16="http://schemas.microsoft.com/office/drawing/2014/main" id="{680E84CE-E3FF-8766-8F88-641AC3727B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3645024"/>
            <a:ext cx="1755090" cy="18329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火加減のイラスト「中火」">
            <a:extLst>
              <a:ext uri="{FF2B5EF4-FFF2-40B4-BE49-F238E27FC236}">
                <a16:creationId xmlns:a16="http://schemas.microsoft.com/office/drawing/2014/main" id="{6F729100-7330-D1DE-9E72-5A1D14BC86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5661248"/>
            <a:ext cx="2016224" cy="887139"/>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直線矢印コネクタ 24">
            <a:extLst>
              <a:ext uri="{FF2B5EF4-FFF2-40B4-BE49-F238E27FC236}">
                <a16:creationId xmlns:a16="http://schemas.microsoft.com/office/drawing/2014/main" id="{A6C5E700-4BE0-123B-6A42-B46E25ADA78F}"/>
              </a:ext>
            </a:extLst>
          </p:cNvPr>
          <p:cNvCxnSpPr>
            <a:stCxn id="7" idx="0"/>
            <a:endCxn id="1026" idx="1"/>
          </p:cNvCxnSpPr>
          <p:nvPr/>
        </p:nvCxnSpPr>
        <p:spPr>
          <a:xfrm flipV="1">
            <a:off x="3563888" y="4561520"/>
            <a:ext cx="936104" cy="1960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15F38A3E-F734-0439-029C-1864B33B181F}"/>
              </a:ext>
            </a:extLst>
          </p:cNvPr>
          <p:cNvCxnSpPr>
            <a:stCxn id="1026" idx="2"/>
            <a:endCxn id="1028" idx="3"/>
          </p:cNvCxnSpPr>
          <p:nvPr/>
        </p:nvCxnSpPr>
        <p:spPr>
          <a:xfrm rot="5400000">
            <a:off x="4121308" y="4848589"/>
            <a:ext cx="626802" cy="188565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006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93A0EC7-FCE7-F971-4EB3-226145BC3062}"/>
              </a:ext>
            </a:extLst>
          </p:cNvPr>
          <p:cNvSpPr>
            <a:spLocks noGrp="1"/>
          </p:cNvSpPr>
          <p:nvPr>
            <p:ph type="body" sz="quarter" idx="10"/>
          </p:nvPr>
        </p:nvSpPr>
        <p:spPr/>
        <p:txBody>
          <a:bodyPr/>
          <a:lstStyle/>
          <a:p>
            <a:r>
              <a:rPr lang="ja-JP" altLang="en-US" dirty="0"/>
              <a:t>圧力と体積</a:t>
            </a:r>
            <a:endParaRPr kumimoji="1" lang="ja-JP" altLang="en-US" dirty="0"/>
          </a:p>
        </p:txBody>
      </p:sp>
      <p:sp>
        <p:nvSpPr>
          <p:cNvPr id="3" name="テキスト ボックス 2">
            <a:extLst>
              <a:ext uri="{FF2B5EF4-FFF2-40B4-BE49-F238E27FC236}">
                <a16:creationId xmlns:a16="http://schemas.microsoft.com/office/drawing/2014/main" id="{661281CC-A363-D0A3-1DC3-29A40FEFE729}"/>
              </a:ext>
            </a:extLst>
          </p:cNvPr>
          <p:cNvSpPr txBox="1"/>
          <p:nvPr/>
        </p:nvSpPr>
        <p:spPr>
          <a:xfrm>
            <a:off x="467544" y="908720"/>
            <a:ext cx="8084264" cy="523220"/>
          </a:xfrm>
          <a:prstGeom prst="rect">
            <a:avLst/>
          </a:prstGeom>
          <a:noFill/>
        </p:spPr>
        <p:txBody>
          <a:bodyPr wrap="none" rtlCol="0">
            <a:spAutoFit/>
          </a:bodyPr>
          <a:lstStyle/>
          <a:p>
            <a:r>
              <a:rPr kumimoji="1" lang="ja-JP" altLang="en-US" sz="2800" dirty="0"/>
              <a:t>圧縮率：圧力が</a:t>
            </a:r>
            <a:r>
              <a:rPr kumimoji="1" lang="ja-JP" altLang="en-US" sz="2800" dirty="0">
                <a:solidFill>
                  <a:srgbClr val="FF0000"/>
                </a:solidFill>
              </a:rPr>
              <a:t>増えた</a:t>
            </a:r>
            <a:r>
              <a:rPr kumimoji="1" lang="ja-JP" altLang="en-US" sz="2800" dirty="0"/>
              <a:t>時、どれだけ体積が</a:t>
            </a:r>
            <a:r>
              <a:rPr kumimoji="1" lang="ja-JP" altLang="en-US" sz="2800" dirty="0">
                <a:solidFill>
                  <a:srgbClr val="011893"/>
                </a:solidFill>
              </a:rPr>
              <a:t>減る</a:t>
            </a:r>
            <a:r>
              <a:rPr kumimoji="1" lang="ja-JP" altLang="en-US" sz="2800" dirty="0"/>
              <a:t>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52D6C3D-8606-E019-88CE-D8FA2F3C6D12}"/>
                  </a:ext>
                </a:extLst>
              </p:cNvPr>
              <p:cNvSpPr txBox="1"/>
              <p:nvPr/>
            </p:nvSpPr>
            <p:spPr>
              <a:xfrm>
                <a:off x="3419872" y="1412776"/>
                <a:ext cx="2014269"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𝜅</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1</m:t>
                          </m:r>
                        </m:num>
                        <m:den>
                          <m:r>
                            <a:rPr lang="en-US" altLang="ja-JP" sz="2800" i="1">
                              <a:latin typeface="Cambria Math" panose="02040503050406030204" pitchFamily="18" charset="0"/>
                            </a:rPr>
                            <m:t>𝑉</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den>
                      </m:f>
                    </m:oMath>
                  </m:oMathPara>
                </a14:m>
                <a:endParaRPr kumimoji="1" lang="ja-JP" altLang="en-US" sz="2800" dirty="0"/>
              </a:p>
            </p:txBody>
          </p:sp>
        </mc:Choice>
        <mc:Fallback xmlns="">
          <p:sp>
            <p:nvSpPr>
              <p:cNvPr id="4" name="テキスト ボックス 3">
                <a:extLst>
                  <a:ext uri="{FF2B5EF4-FFF2-40B4-BE49-F238E27FC236}">
                    <a16:creationId xmlns:a16="http://schemas.microsoft.com/office/drawing/2014/main" id="{252D6C3D-8606-E019-88CE-D8FA2F3C6D12}"/>
                  </a:ext>
                </a:extLst>
              </p:cNvPr>
              <p:cNvSpPr txBox="1">
                <a:spLocks noRot="1" noChangeAspect="1" noMove="1" noResize="1" noEditPoints="1" noAdjustHandles="1" noChangeArrowheads="1" noChangeShapeType="1" noTextEdit="1"/>
              </p:cNvSpPr>
              <p:nvPr/>
            </p:nvSpPr>
            <p:spPr>
              <a:xfrm>
                <a:off x="3419872" y="1412776"/>
                <a:ext cx="2014269" cy="911596"/>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C6E7A81E-FF18-D4A4-B9A0-9E500FD67272}"/>
              </a:ext>
            </a:extLst>
          </p:cNvPr>
          <p:cNvSpPr txBox="1"/>
          <p:nvPr/>
        </p:nvSpPr>
        <p:spPr>
          <a:xfrm>
            <a:off x="467544" y="5229200"/>
            <a:ext cx="7879080" cy="461665"/>
          </a:xfrm>
          <a:prstGeom prst="rect">
            <a:avLst/>
          </a:prstGeom>
          <a:noFill/>
        </p:spPr>
        <p:txBody>
          <a:bodyPr wrap="none" rtlCol="0">
            <a:spAutoFit/>
          </a:bodyPr>
          <a:lstStyle/>
          <a:p>
            <a:r>
              <a:rPr kumimoji="1" lang="ja-JP" altLang="en-US" sz="2400" dirty="0"/>
              <a:t>熱力学的に安定な系は、圧縮率が正でなくてはならない</a:t>
            </a:r>
            <a:endParaRPr lang="en-US" altLang="ja-JP" sz="2400" dirty="0"/>
          </a:p>
        </p:txBody>
      </p:sp>
      <p:sp>
        <p:nvSpPr>
          <p:cNvPr id="7" name="正方形/長方形 6">
            <a:extLst>
              <a:ext uri="{FF2B5EF4-FFF2-40B4-BE49-F238E27FC236}">
                <a16:creationId xmlns:a16="http://schemas.microsoft.com/office/drawing/2014/main" id="{5A6B250B-AD2D-1B04-8378-22BA0BE190C8}"/>
              </a:ext>
            </a:extLst>
          </p:cNvPr>
          <p:cNvSpPr/>
          <p:nvPr/>
        </p:nvSpPr>
        <p:spPr>
          <a:xfrm>
            <a:off x="880923" y="3271650"/>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F4E994F-C415-427A-009B-B477048365E0}"/>
              </a:ext>
            </a:extLst>
          </p:cNvPr>
          <p:cNvSpPr/>
          <p:nvPr/>
        </p:nvSpPr>
        <p:spPr>
          <a:xfrm>
            <a:off x="880923" y="4450448"/>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3D9017F-DF91-7C42-6DF7-E77565A97409}"/>
              </a:ext>
            </a:extLst>
          </p:cNvPr>
          <p:cNvSpPr/>
          <p:nvPr/>
        </p:nvSpPr>
        <p:spPr>
          <a:xfrm rot="5400000">
            <a:off x="291524" y="3861049"/>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E1326FE0-7DA4-A632-426E-C2B7A855F01F}"/>
              </a:ext>
            </a:extLst>
          </p:cNvPr>
          <p:cNvGrpSpPr/>
          <p:nvPr/>
        </p:nvGrpSpPr>
        <p:grpSpPr>
          <a:xfrm rot="18289369">
            <a:off x="1295338" y="3589713"/>
            <a:ext cx="317369" cy="181353"/>
            <a:chOff x="5148064" y="2564904"/>
            <a:chExt cx="504056" cy="288032"/>
          </a:xfrm>
          <a:solidFill>
            <a:srgbClr val="011893"/>
          </a:solidFill>
        </p:grpSpPr>
        <p:sp>
          <p:nvSpPr>
            <p:cNvPr id="11" name="楕円 10">
              <a:extLst>
                <a:ext uri="{FF2B5EF4-FFF2-40B4-BE49-F238E27FC236}">
                  <a16:creationId xmlns:a16="http://schemas.microsoft.com/office/drawing/2014/main" id="{491183FB-84C7-3D17-6DFE-E5C7CB67713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FCA25D02-37A7-49B9-1667-307165929C9A}"/>
                </a:ext>
              </a:extLst>
            </p:cNvPr>
            <p:cNvCxnSpPr>
              <a:stCxn id="1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08E12FAD-D49E-6875-3CB1-11689EFB0C6B}"/>
              </a:ext>
            </a:extLst>
          </p:cNvPr>
          <p:cNvGrpSpPr/>
          <p:nvPr/>
        </p:nvGrpSpPr>
        <p:grpSpPr>
          <a:xfrm rot="12022274">
            <a:off x="1129256" y="4001294"/>
            <a:ext cx="317369" cy="181353"/>
            <a:chOff x="5148064" y="2564904"/>
            <a:chExt cx="504056" cy="288032"/>
          </a:xfrm>
          <a:solidFill>
            <a:srgbClr val="011893"/>
          </a:solidFill>
        </p:grpSpPr>
        <p:sp>
          <p:nvSpPr>
            <p:cNvPr id="14" name="楕円 13">
              <a:extLst>
                <a:ext uri="{FF2B5EF4-FFF2-40B4-BE49-F238E27FC236}">
                  <a16:creationId xmlns:a16="http://schemas.microsoft.com/office/drawing/2014/main" id="{0CF753D0-9A09-FD0B-8247-C4EDF69CCAF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33CFDB0C-301B-84CB-821D-941B09EA8C0A}"/>
                </a:ext>
              </a:extLst>
            </p:cNvPr>
            <p:cNvCxnSpPr>
              <a:stCxn id="1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6A11D9FB-9479-9DAB-C078-A16A0CDE1058}"/>
              </a:ext>
            </a:extLst>
          </p:cNvPr>
          <p:cNvGrpSpPr/>
          <p:nvPr/>
        </p:nvGrpSpPr>
        <p:grpSpPr>
          <a:xfrm rot="12022274">
            <a:off x="1491962" y="3910616"/>
            <a:ext cx="317369" cy="181353"/>
            <a:chOff x="5148064" y="2564904"/>
            <a:chExt cx="504056" cy="288032"/>
          </a:xfrm>
          <a:solidFill>
            <a:srgbClr val="011893"/>
          </a:solidFill>
        </p:grpSpPr>
        <p:sp>
          <p:nvSpPr>
            <p:cNvPr id="17" name="楕円 16">
              <a:extLst>
                <a:ext uri="{FF2B5EF4-FFF2-40B4-BE49-F238E27FC236}">
                  <a16:creationId xmlns:a16="http://schemas.microsoft.com/office/drawing/2014/main" id="{39C00F85-01BB-25CA-C5B9-6A3840554D1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169FD11E-A999-1501-9B15-648E2AB80414}"/>
                </a:ext>
              </a:extLst>
            </p:cNvPr>
            <p:cNvCxnSpPr>
              <a:stCxn id="1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E976A3F3-A462-3041-D41A-3A11C829461D}"/>
              </a:ext>
            </a:extLst>
          </p:cNvPr>
          <p:cNvGrpSpPr/>
          <p:nvPr/>
        </p:nvGrpSpPr>
        <p:grpSpPr>
          <a:xfrm rot="4101219">
            <a:off x="1673315" y="3683924"/>
            <a:ext cx="317369" cy="181353"/>
            <a:chOff x="5148064" y="2564904"/>
            <a:chExt cx="504056" cy="288032"/>
          </a:xfrm>
          <a:solidFill>
            <a:srgbClr val="011893"/>
          </a:solidFill>
        </p:grpSpPr>
        <p:sp>
          <p:nvSpPr>
            <p:cNvPr id="20" name="楕円 19">
              <a:extLst>
                <a:ext uri="{FF2B5EF4-FFF2-40B4-BE49-F238E27FC236}">
                  <a16:creationId xmlns:a16="http://schemas.microsoft.com/office/drawing/2014/main" id="{185D24F0-B2F8-1439-0BCF-83A6EA5AD85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8CC23741-CD69-20CF-7884-ADFA039F56AA}"/>
                </a:ext>
              </a:extLst>
            </p:cNvPr>
            <p:cNvCxnSpPr>
              <a:stCxn id="2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2" name="正方形/長方形 21">
            <a:extLst>
              <a:ext uri="{FF2B5EF4-FFF2-40B4-BE49-F238E27FC236}">
                <a16:creationId xmlns:a16="http://schemas.microsoft.com/office/drawing/2014/main" id="{DEB09E27-7852-CA34-CEBC-F2FDD2172CF1}"/>
              </a:ext>
            </a:extLst>
          </p:cNvPr>
          <p:cNvSpPr/>
          <p:nvPr/>
        </p:nvSpPr>
        <p:spPr>
          <a:xfrm rot="5400000">
            <a:off x="1560999" y="3906387"/>
            <a:ext cx="997444" cy="90677"/>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A0A0160-3CFA-FDF7-05D1-4D64EAFA5EB9}"/>
              </a:ext>
            </a:extLst>
          </p:cNvPr>
          <p:cNvSpPr/>
          <p:nvPr/>
        </p:nvSpPr>
        <p:spPr>
          <a:xfrm rot="5400000">
            <a:off x="2354421" y="3670362"/>
            <a:ext cx="77340" cy="5760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7DC6CBDB-B572-9222-4749-E365C8D16715}"/>
              </a:ext>
            </a:extLst>
          </p:cNvPr>
          <p:cNvSpPr txBox="1"/>
          <p:nvPr/>
        </p:nvSpPr>
        <p:spPr>
          <a:xfrm>
            <a:off x="467544" y="2492896"/>
            <a:ext cx="5211683" cy="523220"/>
          </a:xfrm>
          <a:prstGeom prst="rect">
            <a:avLst/>
          </a:prstGeom>
          <a:noFill/>
        </p:spPr>
        <p:txBody>
          <a:bodyPr wrap="none" rtlCol="0">
            <a:spAutoFit/>
          </a:bodyPr>
          <a:lstStyle/>
          <a:p>
            <a:r>
              <a:rPr kumimoji="1" lang="ja-JP" altLang="en-US" sz="2800" dirty="0"/>
              <a:t>平衡状態で</a:t>
            </a:r>
            <a:r>
              <a:rPr lang="ja-JP" altLang="en-US" sz="2800" dirty="0"/>
              <a:t>ピストンを少し押す</a:t>
            </a:r>
            <a:endParaRPr kumimoji="1" lang="ja-JP" altLang="en-US" sz="2800" dirty="0"/>
          </a:p>
        </p:txBody>
      </p:sp>
      <p:sp>
        <p:nvSpPr>
          <p:cNvPr id="26" name="矢印: 右 25">
            <a:extLst>
              <a:ext uri="{FF2B5EF4-FFF2-40B4-BE49-F238E27FC236}">
                <a16:creationId xmlns:a16="http://schemas.microsoft.com/office/drawing/2014/main" id="{2A77D678-1A5A-36DF-5B06-0D26EA41409A}"/>
              </a:ext>
            </a:extLst>
          </p:cNvPr>
          <p:cNvSpPr/>
          <p:nvPr/>
        </p:nvSpPr>
        <p:spPr>
          <a:xfrm rot="10800000">
            <a:off x="2753131" y="3703698"/>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4B06AA9D-C799-4429-D6CC-369E64C93B5E}"/>
              </a:ext>
            </a:extLst>
          </p:cNvPr>
          <p:cNvSpPr/>
          <p:nvPr/>
        </p:nvSpPr>
        <p:spPr>
          <a:xfrm>
            <a:off x="3977267" y="3271650"/>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5CE0832C-E2EC-FBD6-DAE3-09B48D9C2E8D}"/>
              </a:ext>
            </a:extLst>
          </p:cNvPr>
          <p:cNvSpPr/>
          <p:nvPr/>
        </p:nvSpPr>
        <p:spPr>
          <a:xfrm>
            <a:off x="3977267" y="4450448"/>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4F0D5FBD-F274-0C2A-21E9-12FDCB92A4B8}"/>
              </a:ext>
            </a:extLst>
          </p:cNvPr>
          <p:cNvSpPr/>
          <p:nvPr/>
        </p:nvSpPr>
        <p:spPr>
          <a:xfrm rot="5400000">
            <a:off x="3387868" y="3861049"/>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41958C4F-020F-28C3-0412-9D3756510354}"/>
              </a:ext>
            </a:extLst>
          </p:cNvPr>
          <p:cNvGrpSpPr/>
          <p:nvPr/>
        </p:nvGrpSpPr>
        <p:grpSpPr>
          <a:xfrm rot="18289369">
            <a:off x="4271668" y="3579045"/>
            <a:ext cx="317369" cy="181353"/>
            <a:chOff x="5148064" y="2564904"/>
            <a:chExt cx="504056" cy="288032"/>
          </a:xfrm>
          <a:solidFill>
            <a:srgbClr val="011893"/>
          </a:solidFill>
        </p:grpSpPr>
        <p:sp>
          <p:nvSpPr>
            <p:cNvPr id="44" name="楕円 43">
              <a:extLst>
                <a:ext uri="{FF2B5EF4-FFF2-40B4-BE49-F238E27FC236}">
                  <a16:creationId xmlns:a16="http://schemas.microsoft.com/office/drawing/2014/main" id="{A4DEC41A-CB64-7CEA-A6DC-8D8B387354D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51D35D90-7D8A-9A21-9B62-F30946B3D951}"/>
                </a:ext>
              </a:extLst>
            </p:cNvPr>
            <p:cNvCxnSpPr>
              <a:stCxn id="4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3" name="グループ化 32">
            <a:extLst>
              <a:ext uri="{FF2B5EF4-FFF2-40B4-BE49-F238E27FC236}">
                <a16:creationId xmlns:a16="http://schemas.microsoft.com/office/drawing/2014/main" id="{59A9AAE5-5DBB-9C8C-8C2F-A925C0EF1E26}"/>
              </a:ext>
            </a:extLst>
          </p:cNvPr>
          <p:cNvGrpSpPr/>
          <p:nvPr/>
        </p:nvGrpSpPr>
        <p:grpSpPr>
          <a:xfrm rot="12022274">
            <a:off x="4142923" y="4041298"/>
            <a:ext cx="317369" cy="181353"/>
            <a:chOff x="5148064" y="2564904"/>
            <a:chExt cx="504056" cy="288032"/>
          </a:xfrm>
          <a:solidFill>
            <a:srgbClr val="011893"/>
          </a:solidFill>
        </p:grpSpPr>
        <p:sp>
          <p:nvSpPr>
            <p:cNvPr id="42" name="楕円 41">
              <a:extLst>
                <a:ext uri="{FF2B5EF4-FFF2-40B4-BE49-F238E27FC236}">
                  <a16:creationId xmlns:a16="http://schemas.microsoft.com/office/drawing/2014/main" id="{0620236D-5AA8-7533-0E2E-D4D433AAC99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矢印コネクタ 42">
              <a:extLst>
                <a:ext uri="{FF2B5EF4-FFF2-40B4-BE49-F238E27FC236}">
                  <a16:creationId xmlns:a16="http://schemas.microsoft.com/office/drawing/2014/main" id="{9BFC0525-95F6-714F-794C-7E1AF225681D}"/>
                </a:ext>
              </a:extLst>
            </p:cNvPr>
            <p:cNvCxnSpPr>
              <a:stCxn id="4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10D7F47B-FA74-3E38-5495-25528F313ADF}"/>
              </a:ext>
            </a:extLst>
          </p:cNvPr>
          <p:cNvGrpSpPr/>
          <p:nvPr/>
        </p:nvGrpSpPr>
        <p:grpSpPr>
          <a:xfrm rot="12022274">
            <a:off x="4358947" y="4185312"/>
            <a:ext cx="317369" cy="181353"/>
            <a:chOff x="5148064" y="2564904"/>
            <a:chExt cx="504056" cy="288032"/>
          </a:xfrm>
          <a:solidFill>
            <a:srgbClr val="011893"/>
          </a:solidFill>
        </p:grpSpPr>
        <p:sp>
          <p:nvSpPr>
            <p:cNvPr id="40" name="楕円 39">
              <a:extLst>
                <a:ext uri="{FF2B5EF4-FFF2-40B4-BE49-F238E27FC236}">
                  <a16:creationId xmlns:a16="http://schemas.microsoft.com/office/drawing/2014/main" id="{7EA8BF5C-1D45-A5E3-FDA2-49C8F4FA8A0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矢印コネクタ 40">
              <a:extLst>
                <a:ext uri="{FF2B5EF4-FFF2-40B4-BE49-F238E27FC236}">
                  <a16:creationId xmlns:a16="http://schemas.microsoft.com/office/drawing/2014/main" id="{13208B33-EC5F-346E-3F76-C58B116DE0FA}"/>
                </a:ext>
              </a:extLst>
            </p:cNvPr>
            <p:cNvCxnSpPr>
              <a:stCxn id="4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96617DF2-C325-7A75-2B11-D05E209667F5}"/>
              </a:ext>
            </a:extLst>
          </p:cNvPr>
          <p:cNvGrpSpPr/>
          <p:nvPr/>
        </p:nvGrpSpPr>
        <p:grpSpPr>
          <a:xfrm rot="4101219">
            <a:off x="4465455" y="3793963"/>
            <a:ext cx="317369" cy="181353"/>
            <a:chOff x="5148064" y="2564904"/>
            <a:chExt cx="504056" cy="288032"/>
          </a:xfrm>
          <a:solidFill>
            <a:srgbClr val="011893"/>
          </a:solidFill>
        </p:grpSpPr>
        <p:sp>
          <p:nvSpPr>
            <p:cNvPr id="38" name="楕円 37">
              <a:extLst>
                <a:ext uri="{FF2B5EF4-FFF2-40B4-BE49-F238E27FC236}">
                  <a16:creationId xmlns:a16="http://schemas.microsoft.com/office/drawing/2014/main" id="{99E109B2-9189-362F-B296-594A94940C8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B106C503-FD22-9959-9484-2F0B40BAD297}"/>
                </a:ext>
              </a:extLst>
            </p:cNvPr>
            <p:cNvCxnSpPr>
              <a:stCxn id="3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6" name="正方形/長方形 35">
            <a:extLst>
              <a:ext uri="{FF2B5EF4-FFF2-40B4-BE49-F238E27FC236}">
                <a16:creationId xmlns:a16="http://schemas.microsoft.com/office/drawing/2014/main" id="{07426771-EC26-B199-ED17-7A6A72556202}"/>
              </a:ext>
            </a:extLst>
          </p:cNvPr>
          <p:cNvSpPr/>
          <p:nvPr/>
        </p:nvSpPr>
        <p:spPr>
          <a:xfrm rot="5400000">
            <a:off x="4315972" y="3906387"/>
            <a:ext cx="997444" cy="90677"/>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9C02997C-E55E-3758-676D-7510F4964902}"/>
              </a:ext>
            </a:extLst>
          </p:cNvPr>
          <p:cNvSpPr/>
          <p:nvPr/>
        </p:nvSpPr>
        <p:spPr>
          <a:xfrm rot="5400000">
            <a:off x="5404092" y="3316988"/>
            <a:ext cx="136015" cy="12241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B5ECD280-D3FE-F603-D699-E61C257E44BD}"/>
              </a:ext>
            </a:extLst>
          </p:cNvPr>
          <p:cNvSpPr txBox="1"/>
          <p:nvPr/>
        </p:nvSpPr>
        <p:spPr>
          <a:xfrm>
            <a:off x="6516216" y="2996952"/>
            <a:ext cx="2185214" cy="646331"/>
          </a:xfrm>
          <a:prstGeom prst="rect">
            <a:avLst/>
          </a:prstGeom>
          <a:noFill/>
        </p:spPr>
        <p:txBody>
          <a:bodyPr wrap="none" rtlCol="0">
            <a:spAutoFit/>
          </a:bodyPr>
          <a:lstStyle/>
          <a:p>
            <a:r>
              <a:rPr kumimoji="1" lang="ja-JP" altLang="en-US" dirty="0"/>
              <a:t>圧縮率が正</a:t>
            </a:r>
            <a:r>
              <a:rPr lang="ja-JP" altLang="en-US" dirty="0"/>
              <a:t>なら</a:t>
            </a:r>
            <a:endParaRPr lang="en-US" altLang="ja-JP" dirty="0"/>
          </a:p>
          <a:p>
            <a:r>
              <a:rPr kumimoji="1" lang="ja-JP" altLang="en-US" dirty="0"/>
              <a:t>押し返される</a:t>
            </a:r>
            <a:r>
              <a:rPr kumimoji="1" lang="en-US" altLang="ja-JP" dirty="0"/>
              <a:t>(</a:t>
            </a:r>
            <a:r>
              <a:rPr kumimoji="1" lang="ja-JP" altLang="en-US" dirty="0"/>
              <a:t>安定</a:t>
            </a:r>
            <a:r>
              <a:rPr kumimoji="1" lang="en-US" altLang="ja-JP" dirty="0"/>
              <a:t>)</a:t>
            </a:r>
            <a:endParaRPr kumimoji="1" lang="ja-JP" altLang="en-US" dirty="0"/>
          </a:p>
        </p:txBody>
      </p:sp>
      <p:sp>
        <p:nvSpPr>
          <p:cNvPr id="65" name="テキスト ボックス 64">
            <a:extLst>
              <a:ext uri="{FF2B5EF4-FFF2-40B4-BE49-F238E27FC236}">
                <a16:creationId xmlns:a16="http://schemas.microsoft.com/office/drawing/2014/main" id="{D2835B8F-715C-3FCE-0DF5-DB5E55D95669}"/>
              </a:ext>
            </a:extLst>
          </p:cNvPr>
          <p:cNvSpPr txBox="1"/>
          <p:nvPr/>
        </p:nvSpPr>
        <p:spPr>
          <a:xfrm>
            <a:off x="6372200" y="4077072"/>
            <a:ext cx="2262158" cy="923330"/>
          </a:xfrm>
          <a:prstGeom prst="rect">
            <a:avLst/>
          </a:prstGeom>
          <a:noFill/>
        </p:spPr>
        <p:txBody>
          <a:bodyPr wrap="none" rtlCol="0">
            <a:spAutoFit/>
          </a:bodyPr>
          <a:lstStyle/>
          <a:p>
            <a:r>
              <a:rPr kumimoji="1" lang="ja-JP" altLang="en-US" dirty="0"/>
              <a:t>圧縮率が負なら</a:t>
            </a:r>
            <a:endParaRPr kumimoji="1" lang="en-US" altLang="ja-JP" dirty="0"/>
          </a:p>
          <a:p>
            <a:r>
              <a:rPr lang="ja-JP" altLang="en-US" dirty="0"/>
              <a:t>さらに引き込まれる</a:t>
            </a:r>
            <a:endParaRPr lang="en-US" altLang="ja-JP" dirty="0"/>
          </a:p>
          <a:p>
            <a:r>
              <a:rPr kumimoji="1" lang="en-US" altLang="ja-JP" dirty="0"/>
              <a:t>(</a:t>
            </a:r>
            <a:r>
              <a:rPr kumimoji="1" lang="ja-JP" altLang="en-US" dirty="0"/>
              <a:t>不安定</a:t>
            </a:r>
            <a:r>
              <a:rPr kumimoji="1" lang="en-US" altLang="ja-JP" dirty="0"/>
              <a:t>)</a:t>
            </a:r>
            <a:endParaRPr kumimoji="1" lang="ja-JP" altLang="en-US" dirty="0"/>
          </a:p>
        </p:txBody>
      </p:sp>
      <p:sp>
        <p:nvSpPr>
          <p:cNvPr id="66" name="矢印: 右 65">
            <a:extLst>
              <a:ext uri="{FF2B5EF4-FFF2-40B4-BE49-F238E27FC236}">
                <a16:creationId xmlns:a16="http://schemas.microsoft.com/office/drawing/2014/main" id="{9C731C5F-C539-FA6A-DB62-AE47EBD1A311}"/>
              </a:ext>
            </a:extLst>
          </p:cNvPr>
          <p:cNvSpPr/>
          <p:nvPr/>
        </p:nvSpPr>
        <p:spPr>
          <a:xfrm>
            <a:off x="5796136" y="3140968"/>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矢印: 右 66">
            <a:extLst>
              <a:ext uri="{FF2B5EF4-FFF2-40B4-BE49-F238E27FC236}">
                <a16:creationId xmlns:a16="http://schemas.microsoft.com/office/drawing/2014/main" id="{CC96FE3A-9BFF-1EC2-0E32-647F2D51A206}"/>
              </a:ext>
            </a:extLst>
          </p:cNvPr>
          <p:cNvSpPr/>
          <p:nvPr/>
        </p:nvSpPr>
        <p:spPr>
          <a:xfrm rot="10800000">
            <a:off x="5796136" y="4221088"/>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C54EE125-16FA-24BA-E2EF-DD544567E695}"/>
              </a:ext>
            </a:extLst>
          </p:cNvPr>
          <p:cNvSpPr txBox="1"/>
          <p:nvPr/>
        </p:nvSpPr>
        <p:spPr>
          <a:xfrm>
            <a:off x="683568" y="6021288"/>
            <a:ext cx="1872208" cy="461665"/>
          </a:xfrm>
          <a:prstGeom prst="rect">
            <a:avLst/>
          </a:prstGeom>
          <a:noFill/>
        </p:spPr>
        <p:txBody>
          <a:bodyPr wrap="square">
            <a:spAutoFit/>
          </a:bodyPr>
          <a:lstStyle/>
          <a:p>
            <a:r>
              <a:rPr kumimoji="1" lang="ja-JP" altLang="en-US" sz="2400" dirty="0"/>
              <a:t>圧縮率が正</a:t>
            </a:r>
            <a:endParaRPr lang="ja-JP" altLang="en-US" sz="2400" dirty="0"/>
          </a:p>
        </p:txBody>
      </p:sp>
      <p:sp>
        <p:nvSpPr>
          <p:cNvPr id="70" name="テキスト ボックス 69">
            <a:extLst>
              <a:ext uri="{FF2B5EF4-FFF2-40B4-BE49-F238E27FC236}">
                <a16:creationId xmlns:a16="http://schemas.microsoft.com/office/drawing/2014/main" id="{8A5D7ED3-E166-03ED-935C-61643A2A3505}"/>
              </a:ext>
            </a:extLst>
          </p:cNvPr>
          <p:cNvSpPr txBox="1"/>
          <p:nvPr/>
        </p:nvSpPr>
        <p:spPr>
          <a:xfrm>
            <a:off x="3275856" y="5805264"/>
            <a:ext cx="4248472" cy="830997"/>
          </a:xfrm>
          <a:prstGeom prst="rect">
            <a:avLst/>
          </a:prstGeom>
          <a:noFill/>
        </p:spPr>
        <p:txBody>
          <a:bodyPr wrap="square">
            <a:spAutoFit/>
          </a:bodyPr>
          <a:lstStyle/>
          <a:p>
            <a:r>
              <a:rPr kumimoji="1" lang="ja-JP" altLang="en-US" sz="2400" dirty="0"/>
              <a:t>体積を</a:t>
            </a:r>
            <a:r>
              <a:rPr kumimoji="1" lang="ja-JP" altLang="en-US" sz="2400" dirty="0">
                <a:solidFill>
                  <a:srgbClr val="FF0000"/>
                </a:solidFill>
              </a:rPr>
              <a:t>増やせば</a:t>
            </a:r>
            <a:r>
              <a:rPr kumimoji="1" lang="ja-JP" altLang="en-US" sz="2400" dirty="0"/>
              <a:t>圧力が</a:t>
            </a:r>
            <a:r>
              <a:rPr kumimoji="1" lang="ja-JP" altLang="en-US" sz="2400" dirty="0">
                <a:solidFill>
                  <a:srgbClr val="011893"/>
                </a:solidFill>
              </a:rPr>
              <a:t>下がる</a:t>
            </a:r>
            <a:endParaRPr kumimoji="1" lang="en-US" altLang="ja-JP" sz="2400" dirty="0">
              <a:solidFill>
                <a:srgbClr val="011893"/>
              </a:solidFill>
            </a:endParaRPr>
          </a:p>
          <a:p>
            <a:r>
              <a:rPr lang="ja-JP" altLang="en-US" sz="2400" dirty="0"/>
              <a:t>体積を</a:t>
            </a:r>
            <a:r>
              <a:rPr lang="ja-JP" altLang="en-US" sz="2400" dirty="0">
                <a:solidFill>
                  <a:srgbClr val="011893"/>
                </a:solidFill>
              </a:rPr>
              <a:t>減らせば</a:t>
            </a:r>
            <a:r>
              <a:rPr lang="ja-JP" altLang="en-US" sz="2400" dirty="0"/>
              <a:t>圧力が</a:t>
            </a:r>
            <a:r>
              <a:rPr lang="ja-JP" altLang="en-US" sz="2400" dirty="0">
                <a:solidFill>
                  <a:srgbClr val="FF0000"/>
                </a:solidFill>
              </a:rPr>
              <a:t>上がる</a:t>
            </a:r>
          </a:p>
        </p:txBody>
      </p:sp>
      <p:sp>
        <p:nvSpPr>
          <p:cNvPr id="71" name="矢印: 右 70">
            <a:extLst>
              <a:ext uri="{FF2B5EF4-FFF2-40B4-BE49-F238E27FC236}">
                <a16:creationId xmlns:a16="http://schemas.microsoft.com/office/drawing/2014/main" id="{66BB10C4-E784-C8FE-BAB8-1C12C5334620}"/>
              </a:ext>
            </a:extLst>
          </p:cNvPr>
          <p:cNvSpPr/>
          <p:nvPr/>
        </p:nvSpPr>
        <p:spPr>
          <a:xfrm>
            <a:off x="2483768" y="6093296"/>
            <a:ext cx="360040"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64973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46A14F-0CE3-DEB2-1B3D-4F4CE5FA9039}"/>
              </a:ext>
            </a:extLst>
          </p:cNvPr>
          <p:cNvSpPr>
            <a:spLocks noGrp="1"/>
          </p:cNvSpPr>
          <p:nvPr>
            <p:ph type="body" sz="quarter" idx="10"/>
          </p:nvPr>
        </p:nvSpPr>
        <p:spPr/>
        <p:txBody>
          <a:bodyPr/>
          <a:lstStyle/>
          <a:p>
            <a:r>
              <a:rPr lang="ja-JP" altLang="en-US" dirty="0"/>
              <a:t>圧力制御</a:t>
            </a:r>
            <a:endParaRPr kumimoji="1" lang="ja-JP" altLang="en-US" dirty="0"/>
          </a:p>
        </p:txBody>
      </p:sp>
      <p:sp>
        <p:nvSpPr>
          <p:cNvPr id="3" name="テキスト ボックス 2">
            <a:extLst>
              <a:ext uri="{FF2B5EF4-FFF2-40B4-BE49-F238E27FC236}">
                <a16:creationId xmlns:a16="http://schemas.microsoft.com/office/drawing/2014/main" id="{42C4CA74-76F2-0E95-0EA3-57D18CA4A6D3}"/>
              </a:ext>
            </a:extLst>
          </p:cNvPr>
          <p:cNvSpPr txBox="1"/>
          <p:nvPr/>
        </p:nvSpPr>
        <p:spPr>
          <a:xfrm>
            <a:off x="395536" y="1124744"/>
            <a:ext cx="6090129" cy="1815882"/>
          </a:xfrm>
          <a:prstGeom prst="rect">
            <a:avLst/>
          </a:prstGeom>
          <a:noFill/>
        </p:spPr>
        <p:txBody>
          <a:bodyPr wrap="none" rtlCol="0">
            <a:spAutoFit/>
          </a:bodyPr>
          <a:lstStyle/>
          <a:p>
            <a:pPr marL="514350" indent="-514350">
              <a:buFont typeface="+mj-lt"/>
              <a:buAutoNum type="arabicPeriod"/>
            </a:pPr>
            <a:r>
              <a:rPr lang="ja-JP" altLang="en-US" sz="2800" dirty="0"/>
              <a:t>全エネルギー一定の計算を行う</a:t>
            </a:r>
            <a:endParaRPr lang="en-US" altLang="ja-JP" sz="2800" dirty="0"/>
          </a:p>
          <a:p>
            <a:pPr marL="514350" indent="-514350">
              <a:buFont typeface="+mj-lt"/>
              <a:buAutoNum type="arabicPeriod"/>
            </a:pPr>
            <a:r>
              <a:rPr kumimoji="1" lang="ja-JP" altLang="en-US" sz="2800" dirty="0"/>
              <a:t>ビリアル定理から圧力を計算する</a:t>
            </a:r>
          </a:p>
          <a:p>
            <a:pPr marL="514350" indent="-514350">
              <a:buFont typeface="+mj-lt"/>
              <a:buAutoNum type="arabicPeriod"/>
            </a:pPr>
            <a:r>
              <a:rPr kumimoji="1" lang="ja-JP" altLang="en-US" sz="2800" dirty="0"/>
              <a:t>目標</a:t>
            </a:r>
            <a:r>
              <a:rPr lang="ja-JP" altLang="en-US" sz="2800" dirty="0"/>
              <a:t>圧力</a:t>
            </a:r>
            <a:r>
              <a:rPr kumimoji="1" lang="ja-JP" altLang="en-US" sz="2800" dirty="0"/>
              <a:t>との差を見て体積を調整</a:t>
            </a:r>
            <a:endParaRPr kumimoji="1" lang="en-US" altLang="ja-JP" sz="2800" dirty="0"/>
          </a:p>
          <a:p>
            <a:pPr marL="514350" indent="-514350">
              <a:buFont typeface="+mj-lt"/>
              <a:buAutoNum type="arabicPeriod"/>
            </a:pPr>
            <a:r>
              <a:rPr lang="en-US" altLang="ja-JP" sz="2800" dirty="0"/>
              <a:t>1.</a:t>
            </a:r>
            <a:r>
              <a:rPr lang="ja-JP" altLang="en-US" sz="2800" dirty="0"/>
              <a:t>～</a:t>
            </a:r>
            <a:r>
              <a:rPr lang="en-US" altLang="ja-JP" sz="2800" dirty="0"/>
              <a:t>3.</a:t>
            </a:r>
            <a:r>
              <a:rPr lang="ja-JP" altLang="en-US" sz="2800" dirty="0"/>
              <a:t>を繰り返す</a:t>
            </a:r>
            <a:endParaRPr kumimoji="1" lang="ja-JP" altLang="en-US" sz="2800" dirty="0"/>
          </a:p>
        </p:txBody>
      </p:sp>
      <p:sp>
        <p:nvSpPr>
          <p:cNvPr id="6" name="正方形/長方形 5">
            <a:extLst>
              <a:ext uri="{FF2B5EF4-FFF2-40B4-BE49-F238E27FC236}">
                <a16:creationId xmlns:a16="http://schemas.microsoft.com/office/drawing/2014/main" id="{DDB0C218-38BF-42DA-151C-F7E451823F17}"/>
              </a:ext>
            </a:extLst>
          </p:cNvPr>
          <p:cNvSpPr/>
          <p:nvPr/>
        </p:nvSpPr>
        <p:spPr>
          <a:xfrm>
            <a:off x="971600" y="3573016"/>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1740892-4B55-F9B8-D6B3-C2E042979B4F}"/>
              </a:ext>
            </a:extLst>
          </p:cNvPr>
          <p:cNvSpPr/>
          <p:nvPr/>
        </p:nvSpPr>
        <p:spPr>
          <a:xfrm>
            <a:off x="971600" y="544522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EE1BC5C-6D2E-C91E-52A6-F97529862855}"/>
              </a:ext>
            </a:extLst>
          </p:cNvPr>
          <p:cNvSpPr/>
          <p:nvPr/>
        </p:nvSpPr>
        <p:spPr>
          <a:xfrm rot="5400000">
            <a:off x="35496" y="4509120"/>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99507F5B-EE19-D2D1-EF0A-892461F4A2F8}"/>
              </a:ext>
            </a:extLst>
          </p:cNvPr>
          <p:cNvGrpSpPr/>
          <p:nvPr/>
        </p:nvGrpSpPr>
        <p:grpSpPr>
          <a:xfrm rot="18289369">
            <a:off x="1629788" y="4078175"/>
            <a:ext cx="504056" cy="288032"/>
            <a:chOff x="5148064" y="2564904"/>
            <a:chExt cx="504056" cy="288032"/>
          </a:xfrm>
          <a:solidFill>
            <a:srgbClr val="011893"/>
          </a:solidFill>
        </p:grpSpPr>
        <p:sp>
          <p:nvSpPr>
            <p:cNvPr id="20" name="楕円 19">
              <a:extLst>
                <a:ext uri="{FF2B5EF4-FFF2-40B4-BE49-F238E27FC236}">
                  <a16:creationId xmlns:a16="http://schemas.microsoft.com/office/drawing/2014/main" id="{DE32FAA3-6014-6A71-BD3B-4DEEC14E25C1}"/>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B7CAB5F5-C875-3CE3-8C68-185C9C9A1097}"/>
                </a:ext>
              </a:extLst>
            </p:cNvPr>
            <p:cNvCxnSpPr>
              <a:stCxn id="2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 name="グループ化 10">
            <a:extLst>
              <a:ext uri="{FF2B5EF4-FFF2-40B4-BE49-F238E27FC236}">
                <a16:creationId xmlns:a16="http://schemas.microsoft.com/office/drawing/2014/main" id="{F20DAA72-5690-1825-2BE8-F3822E3E103E}"/>
              </a:ext>
            </a:extLst>
          </p:cNvPr>
          <p:cNvGrpSpPr/>
          <p:nvPr/>
        </p:nvGrpSpPr>
        <p:grpSpPr>
          <a:xfrm rot="12022274">
            <a:off x="1366011" y="4731862"/>
            <a:ext cx="504056" cy="288032"/>
            <a:chOff x="5148064" y="2564904"/>
            <a:chExt cx="504056" cy="288032"/>
          </a:xfrm>
          <a:solidFill>
            <a:srgbClr val="011893"/>
          </a:solidFill>
        </p:grpSpPr>
        <p:sp>
          <p:nvSpPr>
            <p:cNvPr id="18" name="楕円 17">
              <a:extLst>
                <a:ext uri="{FF2B5EF4-FFF2-40B4-BE49-F238E27FC236}">
                  <a16:creationId xmlns:a16="http://schemas.microsoft.com/office/drawing/2014/main" id="{8FF59924-F5FD-01E0-CAFC-45725725320D}"/>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3AE72211-093C-0938-06AF-CEC026FE1A16}"/>
                </a:ext>
              </a:extLst>
            </p:cNvPr>
            <p:cNvCxnSpPr>
              <a:stCxn id="1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CAF6DC6A-1BA6-B4FA-994F-0142578CC3ED}"/>
              </a:ext>
            </a:extLst>
          </p:cNvPr>
          <p:cNvGrpSpPr/>
          <p:nvPr/>
        </p:nvGrpSpPr>
        <p:grpSpPr>
          <a:xfrm rot="12022274">
            <a:off x="1942073" y="4587844"/>
            <a:ext cx="504056" cy="288032"/>
            <a:chOff x="5148064" y="2564904"/>
            <a:chExt cx="504056" cy="288032"/>
          </a:xfrm>
          <a:solidFill>
            <a:srgbClr val="011893"/>
          </a:solidFill>
        </p:grpSpPr>
        <p:sp>
          <p:nvSpPr>
            <p:cNvPr id="16" name="楕円 15">
              <a:extLst>
                <a:ext uri="{FF2B5EF4-FFF2-40B4-BE49-F238E27FC236}">
                  <a16:creationId xmlns:a16="http://schemas.microsoft.com/office/drawing/2014/main" id="{9F4B788F-762D-45F4-9776-604028BEA6EA}"/>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E221AF58-34B2-B4CB-BC7E-45958DF3E83A}"/>
                </a:ext>
              </a:extLst>
            </p:cNvPr>
            <p:cNvCxnSpPr>
              <a:stCxn id="1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90873DA5-07FA-12BE-74D2-A6A734C44C9A}"/>
              </a:ext>
            </a:extLst>
          </p:cNvPr>
          <p:cNvGrpSpPr/>
          <p:nvPr/>
        </p:nvGrpSpPr>
        <p:grpSpPr>
          <a:xfrm rot="4101219">
            <a:off x="2230105" y="4227804"/>
            <a:ext cx="504056" cy="288032"/>
            <a:chOff x="5148064" y="2564904"/>
            <a:chExt cx="504056" cy="288032"/>
          </a:xfrm>
          <a:solidFill>
            <a:srgbClr val="011893"/>
          </a:solidFill>
        </p:grpSpPr>
        <p:sp>
          <p:nvSpPr>
            <p:cNvPr id="14" name="楕円 13">
              <a:extLst>
                <a:ext uri="{FF2B5EF4-FFF2-40B4-BE49-F238E27FC236}">
                  <a16:creationId xmlns:a16="http://schemas.microsoft.com/office/drawing/2014/main" id="{328247F9-2C70-B15E-43D9-9485CCAA1E8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00F1DD67-F6C2-81ED-9C2A-65DDF2532547}"/>
                </a:ext>
              </a:extLst>
            </p:cNvPr>
            <p:cNvCxnSpPr>
              <a:stCxn id="1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pic>
        <p:nvPicPr>
          <p:cNvPr id="1026" name="Picture 2" descr="圧力計のイラスト">
            <a:extLst>
              <a:ext uri="{FF2B5EF4-FFF2-40B4-BE49-F238E27FC236}">
                <a16:creationId xmlns:a16="http://schemas.microsoft.com/office/drawing/2014/main" id="{51451CB8-987B-1AD3-9A68-118E329728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4048" y="2636912"/>
            <a:ext cx="1215185" cy="1472952"/>
          </a:xfrm>
          <a:prstGeom prst="rect">
            <a:avLst/>
          </a:prstGeom>
          <a:noFill/>
          <a:extLst>
            <a:ext uri="{909E8E84-426E-40DD-AFC4-6F175D3DCCD1}">
              <a14:hiddenFill xmlns:a14="http://schemas.microsoft.com/office/drawing/2010/main">
                <a:solidFill>
                  <a:srgbClr val="FFFFFF"/>
                </a:solidFill>
              </a14:hiddenFill>
            </a:ext>
          </a:extLst>
        </p:spPr>
      </p:pic>
      <p:sp>
        <p:nvSpPr>
          <p:cNvPr id="23" name="正方形/長方形 22">
            <a:extLst>
              <a:ext uri="{FF2B5EF4-FFF2-40B4-BE49-F238E27FC236}">
                <a16:creationId xmlns:a16="http://schemas.microsoft.com/office/drawing/2014/main" id="{C5EA9AC2-5E96-B8C7-2013-442519249207}"/>
              </a:ext>
            </a:extLst>
          </p:cNvPr>
          <p:cNvSpPr/>
          <p:nvPr/>
        </p:nvSpPr>
        <p:spPr>
          <a:xfrm rot="5400000">
            <a:off x="2051720" y="4581128"/>
            <a:ext cx="1584176" cy="144016"/>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1DF96CAF-4E1A-D2C3-F05B-04509C200769}"/>
              </a:ext>
            </a:extLst>
          </p:cNvPr>
          <p:cNvSpPr/>
          <p:nvPr/>
        </p:nvSpPr>
        <p:spPr>
          <a:xfrm rot="5400000">
            <a:off x="3779912" y="3645024"/>
            <a:ext cx="216024" cy="19442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F3443BD4-D2AB-2C82-E797-FF95DC21ED51}"/>
              </a:ext>
            </a:extLst>
          </p:cNvPr>
          <p:cNvCxnSpPr/>
          <p:nvPr/>
        </p:nvCxnSpPr>
        <p:spPr>
          <a:xfrm flipV="1">
            <a:off x="2627784" y="3429000"/>
            <a:ext cx="2232248" cy="57606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矢印: 右 25">
            <a:extLst>
              <a:ext uri="{FF2B5EF4-FFF2-40B4-BE49-F238E27FC236}">
                <a16:creationId xmlns:a16="http://schemas.microsoft.com/office/drawing/2014/main" id="{7513BA4E-38CB-6FDE-D135-58AE1F2E7A9F}"/>
              </a:ext>
            </a:extLst>
          </p:cNvPr>
          <p:cNvSpPr/>
          <p:nvPr/>
        </p:nvSpPr>
        <p:spPr>
          <a:xfrm rot="10800000">
            <a:off x="5076056" y="4437112"/>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コネクタ: カギ線 27">
            <a:extLst>
              <a:ext uri="{FF2B5EF4-FFF2-40B4-BE49-F238E27FC236}">
                <a16:creationId xmlns:a16="http://schemas.microsoft.com/office/drawing/2014/main" id="{D9BC4D2E-8C86-50C5-0CF4-56747339A8E0}"/>
              </a:ext>
            </a:extLst>
          </p:cNvPr>
          <p:cNvCxnSpPr>
            <a:stCxn id="1026" idx="3"/>
            <a:endCxn id="26" idx="1"/>
          </p:cNvCxnSpPr>
          <p:nvPr/>
        </p:nvCxnSpPr>
        <p:spPr>
          <a:xfrm flipH="1">
            <a:off x="5508104" y="3373388"/>
            <a:ext cx="711129" cy="1279748"/>
          </a:xfrm>
          <a:prstGeom prst="bentConnector3">
            <a:avLst>
              <a:gd name="adj1" fmla="val -32146"/>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B5B26B5-2E8B-97BE-9609-E5978C095227}"/>
              </a:ext>
            </a:extLst>
          </p:cNvPr>
          <p:cNvSpPr txBox="1"/>
          <p:nvPr/>
        </p:nvSpPr>
        <p:spPr>
          <a:xfrm>
            <a:off x="1115616" y="5877272"/>
            <a:ext cx="6647974" cy="830997"/>
          </a:xfrm>
          <a:prstGeom prst="rect">
            <a:avLst/>
          </a:prstGeom>
          <a:noFill/>
        </p:spPr>
        <p:txBody>
          <a:bodyPr wrap="none" rtlCol="0">
            <a:spAutoFit/>
          </a:bodyPr>
          <a:lstStyle/>
          <a:p>
            <a:r>
              <a:rPr lang="ja-JP" altLang="en-US" sz="2400" dirty="0"/>
              <a:t>数値シミュレーションにおける体積変化とは？</a:t>
            </a:r>
            <a:endParaRPr lang="en-US" altLang="ja-JP" sz="2400" dirty="0"/>
          </a:p>
          <a:p>
            <a:r>
              <a:rPr kumimoji="1" lang="ja-JP" altLang="en-US" sz="2400" dirty="0"/>
              <a:t>周期的境界条件ではどうするか？</a:t>
            </a:r>
          </a:p>
        </p:txBody>
      </p:sp>
    </p:spTree>
    <p:extLst>
      <p:ext uri="{BB962C8B-B14F-4D97-AF65-F5344CB8AC3E}">
        <p14:creationId xmlns:p14="http://schemas.microsoft.com/office/powerpoint/2010/main" val="38802107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1592860-D029-B083-62A4-BBB405787686}"/>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p:sp>
        <p:nvSpPr>
          <p:cNvPr id="7" name="テキスト ボックス 6">
            <a:extLst>
              <a:ext uri="{FF2B5EF4-FFF2-40B4-BE49-F238E27FC236}">
                <a16:creationId xmlns:a16="http://schemas.microsoft.com/office/drawing/2014/main" id="{BE9B7848-B355-6726-E13A-764270896456}"/>
              </a:ext>
            </a:extLst>
          </p:cNvPr>
          <p:cNvSpPr txBox="1"/>
          <p:nvPr/>
        </p:nvSpPr>
        <p:spPr>
          <a:xfrm>
            <a:off x="323528" y="1268760"/>
            <a:ext cx="4493538" cy="461665"/>
          </a:xfrm>
          <a:prstGeom prst="rect">
            <a:avLst/>
          </a:prstGeom>
          <a:noFill/>
        </p:spPr>
        <p:txBody>
          <a:bodyPr wrap="none" rtlCol="0">
            <a:spAutoFit/>
          </a:bodyPr>
          <a:lstStyle/>
          <a:p>
            <a:r>
              <a:rPr lang="ja-JP" altLang="en-US" sz="2400" dirty="0"/>
              <a:t>スケールされた</a:t>
            </a:r>
            <a:r>
              <a:rPr kumimoji="1" lang="ja-JP" altLang="en-US" sz="2400" dirty="0"/>
              <a:t>ハミルトニアン</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9B7C028-B057-3C61-8164-77C0D0C815DB}"/>
                  </a:ext>
                </a:extLst>
              </p:cNvPr>
              <p:cNvSpPr txBox="1"/>
              <p:nvPr/>
            </p:nvSpPr>
            <p:spPr>
              <a:xfrm>
                <a:off x="1547664" y="1844824"/>
                <a:ext cx="4460324"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79B7C028-B057-3C61-8164-77C0D0C815DB}"/>
                  </a:ext>
                </a:extLst>
              </p:cNvPr>
              <p:cNvSpPr txBox="1">
                <a:spLocks noRot="1" noChangeAspect="1" noMove="1" noResize="1" noEditPoints="1" noAdjustHandles="1" noChangeArrowheads="1" noChangeShapeType="1" noTextEdit="1"/>
              </p:cNvSpPr>
              <p:nvPr/>
            </p:nvSpPr>
            <p:spPr>
              <a:xfrm>
                <a:off x="1547664" y="1844824"/>
                <a:ext cx="4460324"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91D9FC7-7E68-C085-1ECC-9CBBB7996E9D}"/>
                  </a:ext>
                </a:extLst>
              </p:cNvPr>
              <p:cNvSpPr txBox="1"/>
              <p:nvPr/>
            </p:nvSpPr>
            <p:spPr>
              <a:xfrm>
                <a:off x="323528" y="3284984"/>
                <a:ext cx="7457170"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𝛼</m:t>
                    </m:r>
                  </m:oMath>
                </a14:m>
                <a:r>
                  <a:rPr kumimoji="1" lang="ja-JP" altLang="en-US" sz="2400" dirty="0"/>
                  <a:t>を一般化座標に含めたハミルトニアン</a:t>
                </a:r>
              </a:p>
            </p:txBody>
          </p:sp>
        </mc:Choice>
        <mc:Fallback xmlns="">
          <p:sp>
            <p:nvSpPr>
              <p:cNvPr id="9" name="テキスト ボックス 8">
                <a:extLst>
                  <a:ext uri="{FF2B5EF4-FFF2-40B4-BE49-F238E27FC236}">
                    <a16:creationId xmlns:a16="http://schemas.microsoft.com/office/drawing/2014/main" id="{691D9FC7-7E68-C085-1ECC-9CBBB7996E9D}"/>
                  </a:ext>
                </a:extLst>
              </p:cNvPr>
              <p:cNvSpPr txBox="1">
                <a:spLocks noRot="1" noChangeAspect="1" noMove="1" noResize="1" noEditPoints="1" noAdjustHandles="1" noChangeArrowheads="1" noChangeShapeType="1" noTextEdit="1"/>
              </p:cNvSpPr>
              <p:nvPr/>
            </p:nvSpPr>
            <p:spPr>
              <a:xfrm>
                <a:off x="323528" y="3284984"/>
                <a:ext cx="7457170" cy="461665"/>
              </a:xfrm>
              <a:prstGeom prst="rect">
                <a:avLst/>
              </a:prstGeom>
              <a:blipFill>
                <a:blip r:embed="rId3"/>
                <a:stretch>
                  <a:fillRect l="-1226" t="-14474" r="-327"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E892E3FF-DD1B-A600-BACF-24389181BB98}"/>
                  </a:ext>
                </a:extLst>
              </p:cNvPr>
              <p:cNvSpPr txBox="1"/>
              <p:nvPr/>
            </p:nvSpPr>
            <p:spPr>
              <a:xfrm>
                <a:off x="1259632" y="3933056"/>
                <a:ext cx="5823582"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10" name="テキスト ボックス 9">
                <a:extLst>
                  <a:ext uri="{FF2B5EF4-FFF2-40B4-BE49-F238E27FC236}">
                    <a16:creationId xmlns:a16="http://schemas.microsoft.com/office/drawing/2014/main" id="{E892E3FF-DD1B-A600-BACF-24389181BB98}"/>
                  </a:ext>
                </a:extLst>
              </p:cNvPr>
              <p:cNvSpPr txBox="1">
                <a:spLocks noRot="1" noChangeAspect="1" noMove="1" noResize="1" noEditPoints="1" noAdjustHandles="1" noChangeArrowheads="1" noChangeShapeType="1" noTextEdit="1"/>
              </p:cNvSpPr>
              <p:nvPr/>
            </p:nvSpPr>
            <p:spPr>
              <a:xfrm>
                <a:off x="1259632" y="3933056"/>
                <a:ext cx="5823582" cy="1073499"/>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6F4F9E1-AEFA-1CD1-9BB9-F5A8F1509123}"/>
                  </a:ext>
                </a:extLst>
              </p:cNvPr>
              <p:cNvSpPr txBox="1"/>
              <p:nvPr/>
            </p:nvSpPr>
            <p:spPr>
              <a:xfrm>
                <a:off x="323528" y="5229200"/>
                <a:ext cx="8179355" cy="830997"/>
              </a:xfrm>
              <a:prstGeom prst="rect">
                <a:avLst/>
              </a:prstGeom>
              <a:noFill/>
            </p:spPr>
            <p:txBody>
              <a:bodyPr wrap="none" rtlCol="0">
                <a:spAutoFit/>
              </a:bodyPr>
              <a:lstStyle/>
              <a:p>
                <a:r>
                  <a:rPr lang="ja-JP" altLang="en-US" sz="2400" dirty="0"/>
                  <a:t>このハミルトニアンに従う系は、目標圧力</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0</m:t>
                        </m:r>
                      </m:sub>
                    </m:sSub>
                  </m:oMath>
                </a14:m>
                <a:r>
                  <a:rPr kumimoji="1" lang="ja-JP" altLang="en-US" sz="2400" dirty="0"/>
                  <a:t>に制御される</a:t>
                </a:r>
                <a:endParaRPr kumimoji="1" lang="en-US" altLang="ja-JP" sz="2400" dirty="0"/>
              </a:p>
              <a:p>
                <a:r>
                  <a:rPr kumimoji="1" lang="en-US" altLang="ja-JP" sz="2400" dirty="0"/>
                  <a:t>(Andersen</a:t>
                </a:r>
                <a:r>
                  <a:rPr kumimoji="1" lang="ja-JP" altLang="en-US" sz="2400" dirty="0"/>
                  <a:t>のハミルトニアン</a:t>
                </a:r>
                <a:r>
                  <a:rPr kumimoji="1" lang="en-US" altLang="ja-JP" sz="2400" dirty="0"/>
                  <a:t>)</a:t>
                </a:r>
                <a:endParaRPr kumimoji="1" lang="ja-JP" altLang="en-US" sz="2400" dirty="0"/>
              </a:p>
            </p:txBody>
          </p:sp>
        </mc:Choice>
        <mc:Fallback xmlns="">
          <p:sp>
            <p:nvSpPr>
              <p:cNvPr id="12" name="テキスト ボックス 11">
                <a:extLst>
                  <a:ext uri="{FF2B5EF4-FFF2-40B4-BE49-F238E27FC236}">
                    <a16:creationId xmlns:a16="http://schemas.microsoft.com/office/drawing/2014/main" id="{36F4F9E1-AEFA-1CD1-9BB9-F5A8F1509123}"/>
                  </a:ext>
                </a:extLst>
              </p:cNvPr>
              <p:cNvSpPr txBox="1">
                <a:spLocks noRot="1" noChangeAspect="1" noMove="1" noResize="1" noEditPoints="1" noAdjustHandles="1" noChangeArrowheads="1" noChangeShapeType="1" noTextEdit="1"/>
              </p:cNvSpPr>
              <p:nvPr/>
            </p:nvSpPr>
            <p:spPr>
              <a:xfrm>
                <a:off x="323528" y="5229200"/>
                <a:ext cx="8179355" cy="830997"/>
              </a:xfrm>
              <a:prstGeom prst="rect">
                <a:avLst/>
              </a:prstGeom>
              <a:blipFill>
                <a:blip r:embed="rId5"/>
                <a:stretch>
                  <a:fillRect l="-1118" t="-8088" r="-224" b="-169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766011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AA29826-B256-979B-15C1-9FAD12ABC4F7}"/>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40A476F-D3B2-6707-227C-D003AF2B5AEA}"/>
                  </a:ext>
                </a:extLst>
              </p:cNvPr>
              <p:cNvSpPr txBox="1"/>
              <p:nvPr/>
            </p:nvSpPr>
            <p:spPr>
              <a:xfrm>
                <a:off x="1115616" y="1052736"/>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140A476F-D3B2-6707-227C-D003AF2B5AEA}"/>
                  </a:ext>
                </a:extLst>
              </p:cNvPr>
              <p:cNvSpPr txBox="1">
                <a:spLocks noRot="1" noChangeAspect="1" noMove="1" noResize="1" noEditPoints="1" noAdjustHandles="1" noChangeArrowheads="1" noChangeShapeType="1" noTextEdit="1"/>
              </p:cNvSpPr>
              <p:nvPr/>
            </p:nvSpPr>
            <p:spPr>
              <a:xfrm>
                <a:off x="1115616" y="1052736"/>
                <a:ext cx="5856860"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9F37DE8-3D3C-2430-7808-6494E5F2FA01}"/>
                  </a:ext>
                </a:extLst>
              </p:cNvPr>
              <p:cNvSpPr txBox="1"/>
              <p:nvPr/>
            </p:nvSpPr>
            <p:spPr>
              <a:xfrm>
                <a:off x="611560" y="2276872"/>
                <a:ext cx="4896544" cy="461665"/>
              </a:xfrm>
              <a:prstGeom prst="rect">
                <a:avLst/>
              </a:prstGeom>
              <a:noFill/>
            </p:spPr>
            <p:txBody>
              <a:bodyPr wrap="square" rtlCol="0">
                <a:spAutoFit/>
              </a:bodyPr>
              <a:lstStyle/>
              <a:p>
                <a14:m>
                  <m:oMath xmlns:m="http://schemas.openxmlformats.org/officeDocument/2006/math">
                    <m:r>
                      <a:rPr kumimoji="1" lang="en-US" altLang="ja-JP" sz="2400" b="0" i="1" smtClean="0">
                        <a:latin typeface="Cambria Math" panose="02040503050406030204" pitchFamily="18" charset="0"/>
                      </a:rPr>
                      <m:t>𝜋</m:t>
                    </m:r>
                    <m:r>
                      <a:rPr lang="ja-JP" altLang="en-US" sz="2400" i="1">
                        <a:latin typeface="Cambria Math" panose="02040503050406030204" pitchFamily="18" charset="0"/>
                      </a:rPr>
                      <m:t>と</m:t>
                    </m:r>
                    <m:r>
                      <a:rPr lang="en-US" altLang="ja-JP" sz="2400" b="0" i="1" smtClean="0">
                        <a:latin typeface="Cambria Math" panose="02040503050406030204" pitchFamily="18" charset="0"/>
                      </a:rPr>
                      <m:t>𝛼</m:t>
                    </m:r>
                  </m:oMath>
                </a14:m>
                <a:r>
                  <a:rPr kumimoji="1" lang="ja-JP" altLang="en-US" sz="2400" b="0" dirty="0"/>
                  <a:t>が共役な変数であると考える</a:t>
                </a:r>
                <a:endParaRPr kumimoji="1" lang="en-US" altLang="ja-JP" sz="2400" b="0" dirty="0"/>
              </a:p>
            </p:txBody>
          </p:sp>
        </mc:Choice>
        <mc:Fallback xmlns="">
          <p:sp>
            <p:nvSpPr>
              <p:cNvPr id="5" name="テキスト ボックス 4">
                <a:extLst>
                  <a:ext uri="{FF2B5EF4-FFF2-40B4-BE49-F238E27FC236}">
                    <a16:creationId xmlns:a16="http://schemas.microsoft.com/office/drawing/2014/main" id="{89F37DE8-3D3C-2430-7808-6494E5F2FA01}"/>
                  </a:ext>
                </a:extLst>
              </p:cNvPr>
              <p:cNvSpPr txBox="1">
                <a:spLocks noRot="1" noChangeAspect="1" noMove="1" noResize="1" noEditPoints="1" noAdjustHandles="1" noChangeArrowheads="1" noChangeShapeType="1" noTextEdit="1"/>
              </p:cNvSpPr>
              <p:nvPr/>
            </p:nvSpPr>
            <p:spPr>
              <a:xfrm>
                <a:off x="611560" y="2276872"/>
                <a:ext cx="4896544" cy="461665"/>
              </a:xfrm>
              <a:prstGeom prst="rect">
                <a:avLst/>
              </a:prstGeom>
              <a:blipFill>
                <a:blip r:embed="rId3"/>
                <a:stretch>
                  <a:fillRect t="-14667" r="-37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3410608-FADC-F326-DF46-EE2064BC89DA}"/>
                  </a:ext>
                </a:extLst>
              </p:cNvPr>
              <p:cNvSpPr txBox="1"/>
              <p:nvPr/>
            </p:nvSpPr>
            <p:spPr>
              <a:xfrm>
                <a:off x="467544" y="3068960"/>
                <a:ext cx="2439770"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𝜕𝜋</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𝑀</m:t>
                          </m:r>
                        </m:den>
                      </m:f>
                    </m:oMath>
                  </m:oMathPara>
                </a14:m>
                <a:endParaRPr kumimoji="1" lang="en-US" altLang="ja-JP" sz="2800" b="0" dirty="0"/>
              </a:p>
            </p:txBody>
          </p:sp>
        </mc:Choice>
        <mc:Fallback xmlns="">
          <p:sp>
            <p:nvSpPr>
              <p:cNvPr id="6" name="テキスト ボックス 5">
                <a:extLst>
                  <a:ext uri="{FF2B5EF4-FFF2-40B4-BE49-F238E27FC236}">
                    <a16:creationId xmlns:a16="http://schemas.microsoft.com/office/drawing/2014/main" id="{23410608-FADC-F326-DF46-EE2064BC89DA}"/>
                  </a:ext>
                </a:extLst>
              </p:cNvPr>
              <p:cNvSpPr txBox="1">
                <a:spLocks noRot="1" noChangeAspect="1" noMove="1" noResize="1" noEditPoints="1" noAdjustHandles="1" noChangeArrowheads="1" noChangeShapeType="1" noTextEdit="1"/>
              </p:cNvSpPr>
              <p:nvPr/>
            </p:nvSpPr>
            <p:spPr>
              <a:xfrm>
                <a:off x="467544" y="3068960"/>
                <a:ext cx="2439770" cy="91159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A5AED8A-B854-6307-086F-75473C5C2D33}"/>
                  </a:ext>
                </a:extLst>
              </p:cNvPr>
              <p:cNvSpPr txBox="1"/>
              <p:nvPr/>
            </p:nvSpPr>
            <p:spPr>
              <a:xfrm>
                <a:off x="3275856" y="3212976"/>
                <a:ext cx="5437194" cy="832407"/>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𝛼</m:t>
                    </m:r>
                    <m:r>
                      <a:rPr lang="ja-JP" altLang="en-US" sz="2400" i="1">
                        <a:latin typeface="Cambria Math" panose="02040503050406030204" pitchFamily="18" charset="0"/>
                      </a:rPr>
                      <m:t>が</m:t>
                    </m:r>
                  </m:oMath>
                </a14:m>
                <a:r>
                  <a:rPr kumimoji="1" lang="ja-JP" altLang="en-US" sz="2400" dirty="0"/>
                  <a:t>座標、</a:t>
                </a:r>
                <a14:m>
                  <m:oMath xmlns:m="http://schemas.openxmlformats.org/officeDocument/2006/math">
                    <m:r>
                      <a:rPr kumimoji="1" lang="en-US" altLang="ja-JP" sz="2400" b="0" i="1" smtClean="0">
                        <a:latin typeface="Cambria Math" panose="02040503050406030204" pitchFamily="18" charset="0"/>
                      </a:rPr>
                      <m:t>𝜋</m:t>
                    </m:r>
                    <m:r>
                      <a:rPr lang="ja-JP" altLang="en-US" sz="2400" i="1">
                        <a:latin typeface="Cambria Math" panose="02040503050406030204" pitchFamily="18" charset="0"/>
                      </a:rPr>
                      <m:t>が</m:t>
                    </m:r>
                  </m:oMath>
                </a14:m>
                <a:r>
                  <a:rPr kumimoji="1" lang="ja-JP" altLang="en-US" sz="2400" dirty="0"/>
                  <a:t>運動量、</a:t>
                </a:r>
                <a14:m>
                  <m:oMath xmlns:m="http://schemas.openxmlformats.org/officeDocument/2006/math">
                    <m:r>
                      <a:rPr kumimoji="1" lang="en-US" altLang="ja-JP" sz="2400" b="0" i="1" smtClean="0">
                        <a:latin typeface="Cambria Math" panose="02040503050406030204" pitchFamily="18" charset="0"/>
                      </a:rPr>
                      <m:t>𝑀</m:t>
                    </m:r>
                  </m:oMath>
                </a14:m>
                <a:r>
                  <a:rPr kumimoji="1" lang="ja-JP" altLang="en-US" sz="2400" dirty="0"/>
                  <a:t>が質量となる</a:t>
                </a:r>
                <a:endParaRPr kumimoji="1" lang="en-US" altLang="ja-JP" sz="2400" dirty="0"/>
              </a:p>
              <a:p>
                <a:r>
                  <a:rPr lang="ja-JP" altLang="en-US" sz="2400" dirty="0"/>
                  <a:t>仮想粒子</a:t>
                </a:r>
                <a:endParaRPr kumimoji="1" lang="ja-JP" altLang="en-US" sz="2400" dirty="0"/>
              </a:p>
            </p:txBody>
          </p:sp>
        </mc:Choice>
        <mc:Fallback xmlns="">
          <p:sp>
            <p:nvSpPr>
              <p:cNvPr id="7" name="テキスト ボックス 6">
                <a:extLst>
                  <a:ext uri="{FF2B5EF4-FFF2-40B4-BE49-F238E27FC236}">
                    <a16:creationId xmlns:a16="http://schemas.microsoft.com/office/drawing/2014/main" id="{BA5AED8A-B854-6307-086F-75473C5C2D33}"/>
                  </a:ext>
                </a:extLst>
              </p:cNvPr>
              <p:cNvSpPr txBox="1">
                <a:spLocks noRot="1" noChangeAspect="1" noMove="1" noResize="1" noEditPoints="1" noAdjustHandles="1" noChangeArrowheads="1" noChangeShapeType="1" noTextEdit="1"/>
              </p:cNvSpPr>
              <p:nvPr/>
            </p:nvSpPr>
            <p:spPr>
              <a:xfrm>
                <a:off x="3275856" y="3212976"/>
                <a:ext cx="5437194" cy="832407"/>
              </a:xfrm>
              <a:prstGeom prst="rect">
                <a:avLst/>
              </a:prstGeom>
              <a:blipFill>
                <a:blip r:embed="rId5"/>
                <a:stretch>
                  <a:fillRect l="-1682" t="-8029" r="-897" b="-131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8C078A4E-316A-4850-DFE2-2FF56BFD6D47}"/>
                  </a:ext>
                </a:extLst>
              </p:cNvPr>
              <p:cNvSpPr txBox="1"/>
              <p:nvPr/>
            </p:nvSpPr>
            <p:spPr>
              <a:xfrm>
                <a:off x="467544" y="4365104"/>
                <a:ext cx="7944354" cy="12370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𝜕𝛼</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3</m:t>
                              </m:r>
                            </m:sup>
                          </m:sSup>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𝑚</m:t>
                              </m:r>
                            </m:den>
                          </m:f>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𝑖</m:t>
                          </m:r>
                          <m:r>
                            <a:rPr lang="en-US" altLang="ja-JP" sz="2800" i="1">
                              <a:latin typeface="Cambria Math" panose="02040503050406030204" pitchFamily="18" charset="0"/>
                            </a:rPr>
                            <m:t>&lt;</m:t>
                          </m:r>
                          <m:r>
                            <a:rPr lang="en-US" altLang="ja-JP" sz="2800" i="1">
                              <a:latin typeface="Cambria Math" panose="02040503050406030204" pitchFamily="18" charset="0"/>
                            </a:rPr>
                            <m:t>𝑗</m:t>
                          </m:r>
                        </m:sub>
                        <m:sup/>
                        <m:e>
                          <m:sSup>
                            <m:sSupPr>
                              <m:ctrlPr>
                                <a:rPr lang="en-US" altLang="ja-JP" sz="2800" b="0" i="1" smtClean="0">
                                  <a:latin typeface="Cambria Math" panose="02040503050406030204" pitchFamily="18" charset="0"/>
                                </a:rPr>
                              </m:ctrlPr>
                            </m:sSupPr>
                            <m:e>
                              <m:r>
                                <m:rPr>
                                  <m:sty m:val="p"/>
                                </m:rPr>
                                <a:rPr lang="en-US" altLang="ja-JP" sz="2800">
                                  <a:latin typeface="Cambria Math" panose="02040503050406030204" pitchFamily="18" charset="0"/>
                                </a:rPr>
                                <m:t>Φ</m:t>
                              </m:r>
                            </m:e>
                            <m:sup>
                              <m:r>
                                <a:rPr lang="en-US" altLang="ja-JP" sz="2800" b="0" i="1" smtClean="0">
                                  <a:latin typeface="Cambria Math" panose="02040503050406030204" pitchFamily="18" charset="0"/>
                                </a:rPr>
                                <m:t>′</m:t>
                              </m:r>
                            </m:sup>
                          </m:sSup>
                          <m:d>
                            <m:dPr>
                              <m:ctrlPr>
                                <a:rPr lang="en-US" altLang="ja-JP" sz="2800" b="0" i="1" smtClean="0">
                                  <a:latin typeface="Cambria Math" panose="02040503050406030204" pitchFamily="18" charset="0"/>
                                </a:rPr>
                              </m:ctrlPr>
                            </m:d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𝛼</m:t>
                                  </m:r>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e>
                          </m:d>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𝑞</m:t>
                              </m:r>
                            </m:e>
                            <m:sub>
                              <m:r>
                                <a:rPr lang="en-US" altLang="ja-JP" sz="2800" b="0" i="1" smtClean="0">
                                  <a:latin typeface="Cambria Math" panose="02040503050406030204" pitchFamily="18" charset="0"/>
                                </a:rPr>
                                <m:t>𝑖𝑗</m:t>
                              </m:r>
                            </m:sub>
                          </m:sSub>
                          <m:r>
                            <a:rPr lang="en-US" altLang="ja-JP" sz="2800" b="0" i="1" smtClean="0">
                              <a:latin typeface="Cambria Math" panose="02040503050406030204" pitchFamily="18" charset="0"/>
                            </a:rPr>
                            <m:t>−3</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𝛼</m:t>
                              </m:r>
                            </m:e>
                            <m:sup>
                              <m:r>
                                <a:rPr lang="en-US" altLang="ja-JP" sz="2800" b="0" i="1" smtClean="0">
                                  <a:latin typeface="Cambria Math" panose="02040503050406030204" pitchFamily="18" charset="0"/>
                                </a:rPr>
                                <m:t>2</m:t>
                              </m:r>
                            </m:sup>
                          </m:sSup>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𝑃</m:t>
                              </m:r>
                            </m:e>
                            <m:sub>
                              <m:r>
                                <a:rPr lang="en-US" altLang="ja-JP" sz="2800" b="0" i="1" smtClean="0">
                                  <a:latin typeface="Cambria Math" panose="02040503050406030204" pitchFamily="18" charset="0"/>
                                </a:rPr>
                                <m:t>0</m:t>
                              </m:r>
                            </m:sub>
                          </m:sSub>
                        </m:e>
                      </m:nary>
                    </m:oMath>
                  </m:oMathPara>
                </a14:m>
                <a:endParaRPr kumimoji="1" lang="en-US" altLang="ja-JP" sz="2800" b="0" dirty="0"/>
              </a:p>
            </p:txBody>
          </p:sp>
        </mc:Choice>
        <mc:Fallback xmlns="">
          <p:sp>
            <p:nvSpPr>
              <p:cNvPr id="8" name="テキスト ボックス 7">
                <a:extLst>
                  <a:ext uri="{FF2B5EF4-FFF2-40B4-BE49-F238E27FC236}">
                    <a16:creationId xmlns:a16="http://schemas.microsoft.com/office/drawing/2014/main" id="{8C078A4E-316A-4850-DFE2-2FF56BFD6D47}"/>
                  </a:ext>
                </a:extLst>
              </p:cNvPr>
              <p:cNvSpPr txBox="1">
                <a:spLocks noRot="1" noChangeAspect="1" noMove="1" noResize="1" noEditPoints="1" noAdjustHandles="1" noChangeArrowheads="1" noChangeShapeType="1" noTextEdit="1"/>
              </p:cNvSpPr>
              <p:nvPr/>
            </p:nvSpPr>
            <p:spPr>
              <a:xfrm>
                <a:off x="467544" y="4365104"/>
                <a:ext cx="7944354" cy="1237005"/>
              </a:xfrm>
              <a:prstGeom prst="rect">
                <a:avLst/>
              </a:prstGeom>
              <a:blipFill>
                <a:blip r:embed="rId6"/>
                <a:stretch>
                  <a:fillRect/>
                </a:stretch>
              </a:blipFill>
            </p:spPr>
            <p:txBody>
              <a:bodyPr/>
              <a:lstStyle/>
              <a:p>
                <a:r>
                  <a:rPr lang="ja-JP" altLang="en-US">
                    <a:noFill/>
                  </a:rPr>
                  <a:t> </a:t>
                </a:r>
              </a:p>
            </p:txBody>
          </p:sp>
        </mc:Fallback>
      </mc:AlternateContent>
      <p:sp>
        <p:nvSpPr>
          <p:cNvPr id="9" name="四角形: 角を丸くする 8">
            <a:extLst>
              <a:ext uri="{FF2B5EF4-FFF2-40B4-BE49-F238E27FC236}">
                <a16:creationId xmlns:a16="http://schemas.microsoft.com/office/drawing/2014/main" id="{E0346703-AC60-8BFB-812D-00560785A163}"/>
              </a:ext>
            </a:extLst>
          </p:cNvPr>
          <p:cNvSpPr/>
          <p:nvPr/>
        </p:nvSpPr>
        <p:spPr>
          <a:xfrm>
            <a:off x="2699792" y="4365104"/>
            <a:ext cx="5688632" cy="122413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86A99DC-8253-030B-8C20-7789A086644C}"/>
              </a:ext>
            </a:extLst>
          </p:cNvPr>
          <p:cNvSpPr txBox="1"/>
          <p:nvPr/>
        </p:nvSpPr>
        <p:spPr>
          <a:xfrm>
            <a:off x="3995936" y="5733256"/>
            <a:ext cx="2646878" cy="461665"/>
          </a:xfrm>
          <a:prstGeom prst="rect">
            <a:avLst/>
          </a:prstGeom>
          <a:noFill/>
        </p:spPr>
        <p:txBody>
          <a:bodyPr wrap="none" rtlCol="0">
            <a:spAutoFit/>
          </a:bodyPr>
          <a:lstStyle/>
          <a:p>
            <a:r>
              <a:rPr lang="ja-JP" altLang="en-US" sz="2400" dirty="0"/>
              <a:t>仮想粒子に働く力</a:t>
            </a:r>
            <a:endParaRPr kumimoji="1" lang="ja-JP" altLang="en-US" sz="2400" dirty="0"/>
          </a:p>
        </p:txBody>
      </p:sp>
    </p:spTree>
    <p:extLst>
      <p:ext uri="{BB962C8B-B14F-4D97-AF65-F5344CB8AC3E}">
        <p14:creationId xmlns:p14="http://schemas.microsoft.com/office/powerpoint/2010/main" val="1582398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08F968-A80C-F382-4386-5E436CB405AF}"/>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2F02D26D-D18A-B70E-2897-DE02C5F9FDE4}"/>
              </a:ext>
            </a:extLst>
          </p:cNvPr>
          <p:cNvSpPr txBox="1"/>
          <p:nvPr/>
        </p:nvSpPr>
        <p:spPr>
          <a:xfrm>
            <a:off x="251520" y="1268760"/>
            <a:ext cx="2751074" cy="584775"/>
          </a:xfrm>
          <a:prstGeom prst="rect">
            <a:avLst/>
          </a:prstGeom>
          <a:noFill/>
        </p:spPr>
        <p:txBody>
          <a:bodyPr wrap="none" rtlCol="0">
            <a:spAutoFit/>
          </a:bodyPr>
          <a:lstStyle/>
          <a:p>
            <a:r>
              <a:rPr lang="ja-JP" altLang="en-US" sz="3200">
                <a:solidFill>
                  <a:srgbClr val="011893"/>
                </a:solidFill>
              </a:rPr>
              <a:t>変数</a:t>
            </a:r>
            <a:r>
              <a:rPr lang="en-US" altLang="ja-JP" sz="3200" dirty="0">
                <a:solidFill>
                  <a:srgbClr val="011893"/>
                </a:solidFill>
              </a:rPr>
              <a:t>(Variable)</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FFF13417-84AA-BCE6-C0D3-9722E5800831}"/>
              </a:ext>
            </a:extLst>
          </p:cNvPr>
          <p:cNvSpPr txBox="1"/>
          <p:nvPr/>
        </p:nvSpPr>
        <p:spPr>
          <a:xfrm>
            <a:off x="827584" y="1988840"/>
            <a:ext cx="5540299" cy="1077218"/>
          </a:xfrm>
          <a:prstGeom prst="rect">
            <a:avLst/>
          </a:prstGeom>
          <a:noFill/>
        </p:spPr>
        <p:txBody>
          <a:bodyPr wrap="none" rtlCol="0">
            <a:spAutoFit/>
          </a:bodyPr>
          <a:lstStyle/>
          <a:p>
            <a:r>
              <a:rPr lang="ja-JP" altLang="en-US" sz="3200"/>
              <a:t>我々が</a:t>
            </a:r>
            <a:r>
              <a:rPr lang="en-US" altLang="ja-JP" sz="3200" dirty="0"/>
              <a:t>a priori</a:t>
            </a:r>
            <a:r>
              <a:rPr lang="ja-JP" altLang="en-US" sz="3200"/>
              <a:t>に認める物理量</a:t>
            </a:r>
            <a:endParaRPr lang="en-US" altLang="ja-JP" sz="3200" dirty="0"/>
          </a:p>
          <a:p>
            <a:r>
              <a:rPr kumimoji="1" lang="ja-JP" altLang="en-US" sz="3200"/>
              <a:t>支配方程式に直接でてくる量</a:t>
            </a:r>
          </a:p>
        </p:txBody>
      </p:sp>
      <p:sp>
        <p:nvSpPr>
          <p:cNvPr id="5" name="テキスト ボックス 4">
            <a:extLst>
              <a:ext uri="{FF2B5EF4-FFF2-40B4-BE49-F238E27FC236}">
                <a16:creationId xmlns:a16="http://schemas.microsoft.com/office/drawing/2014/main" id="{39700BD8-9BB7-F8FA-31EE-A5A9416E4BC0}"/>
              </a:ext>
            </a:extLst>
          </p:cNvPr>
          <p:cNvSpPr txBox="1"/>
          <p:nvPr/>
        </p:nvSpPr>
        <p:spPr>
          <a:xfrm>
            <a:off x="179512" y="3276273"/>
            <a:ext cx="3783408" cy="584775"/>
          </a:xfrm>
          <a:prstGeom prst="rect">
            <a:avLst/>
          </a:prstGeom>
          <a:noFill/>
        </p:spPr>
        <p:txBody>
          <a:bodyPr wrap="none" rtlCol="0">
            <a:spAutoFit/>
          </a:bodyPr>
          <a:lstStyle/>
          <a:p>
            <a:r>
              <a:rPr lang="ja-JP" altLang="en-US" sz="3200">
                <a:solidFill>
                  <a:srgbClr val="011893"/>
                </a:solidFill>
              </a:rPr>
              <a:t>観測量</a:t>
            </a:r>
            <a:r>
              <a:rPr lang="en-US" altLang="ja-JP" sz="3200" dirty="0">
                <a:solidFill>
                  <a:srgbClr val="011893"/>
                </a:solidFill>
              </a:rPr>
              <a:t>(Observable)</a:t>
            </a:r>
            <a:endParaRPr kumimoji="1" lang="ja-JP" altLang="en-US" sz="3200">
              <a:solidFill>
                <a:srgbClr val="011893"/>
              </a:solidFill>
            </a:endParaRPr>
          </a:p>
        </p:txBody>
      </p:sp>
      <p:sp>
        <p:nvSpPr>
          <p:cNvPr id="6" name="テキスト ボックス 5">
            <a:extLst>
              <a:ext uri="{FF2B5EF4-FFF2-40B4-BE49-F238E27FC236}">
                <a16:creationId xmlns:a16="http://schemas.microsoft.com/office/drawing/2014/main" id="{24C69BBA-BDEB-124F-56F2-4415737427B3}"/>
              </a:ext>
            </a:extLst>
          </p:cNvPr>
          <p:cNvSpPr txBox="1"/>
          <p:nvPr/>
        </p:nvSpPr>
        <p:spPr>
          <a:xfrm>
            <a:off x="827584" y="3933056"/>
            <a:ext cx="5519460" cy="1077218"/>
          </a:xfrm>
          <a:prstGeom prst="rect">
            <a:avLst/>
          </a:prstGeom>
          <a:noFill/>
        </p:spPr>
        <p:txBody>
          <a:bodyPr wrap="none" rtlCol="0">
            <a:spAutoFit/>
          </a:bodyPr>
          <a:lstStyle/>
          <a:p>
            <a:r>
              <a:rPr kumimoji="1" lang="ja-JP" altLang="en-US" sz="3200"/>
              <a:t>支配方程式には含まれない量</a:t>
            </a:r>
            <a:endParaRPr kumimoji="1" lang="en-US" altLang="ja-JP" sz="3200" dirty="0"/>
          </a:p>
          <a:p>
            <a:r>
              <a:rPr kumimoji="1" lang="ja-JP" altLang="en-US" sz="3200"/>
              <a:t>変数から導かれる量</a:t>
            </a:r>
          </a:p>
        </p:txBody>
      </p:sp>
      <p:sp>
        <p:nvSpPr>
          <p:cNvPr id="7" name="テキスト ボックス 6">
            <a:extLst>
              <a:ext uri="{FF2B5EF4-FFF2-40B4-BE49-F238E27FC236}">
                <a16:creationId xmlns:a16="http://schemas.microsoft.com/office/drawing/2014/main" id="{B3BD8CCB-4C0E-BEAF-79DB-20DBBC0110A0}"/>
              </a:ext>
            </a:extLst>
          </p:cNvPr>
          <p:cNvSpPr txBox="1"/>
          <p:nvPr/>
        </p:nvSpPr>
        <p:spPr>
          <a:xfrm>
            <a:off x="323528" y="5445224"/>
            <a:ext cx="8443337" cy="523220"/>
          </a:xfrm>
          <a:prstGeom prst="rect">
            <a:avLst/>
          </a:prstGeom>
          <a:noFill/>
        </p:spPr>
        <p:txBody>
          <a:bodyPr wrap="none" rtlCol="0">
            <a:spAutoFit/>
          </a:bodyPr>
          <a:lstStyle/>
          <a:p>
            <a:r>
              <a:rPr kumimoji="1" lang="ja-JP" altLang="en-US" sz="2800"/>
              <a:t>何が変数で何が観測量かは支配方程式により異なる</a:t>
            </a:r>
          </a:p>
        </p:txBody>
      </p:sp>
    </p:spTree>
    <p:extLst>
      <p:ext uri="{BB962C8B-B14F-4D97-AF65-F5344CB8AC3E}">
        <p14:creationId xmlns:p14="http://schemas.microsoft.com/office/powerpoint/2010/main" val="9475923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02C418-6222-012D-533E-2F46C037AE18}"/>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p:sp>
        <p:nvSpPr>
          <p:cNvPr id="3" name="テキスト ボックス 2">
            <a:extLst>
              <a:ext uri="{FF2B5EF4-FFF2-40B4-BE49-F238E27FC236}">
                <a16:creationId xmlns:a16="http://schemas.microsoft.com/office/drawing/2014/main" id="{4879A880-A79B-28F7-9DD1-C0BF38A7B3D0}"/>
              </a:ext>
            </a:extLst>
          </p:cNvPr>
          <p:cNvSpPr txBox="1"/>
          <p:nvPr/>
        </p:nvSpPr>
        <p:spPr>
          <a:xfrm>
            <a:off x="467544" y="1196752"/>
            <a:ext cx="6955750" cy="461665"/>
          </a:xfrm>
          <a:prstGeom prst="rect">
            <a:avLst/>
          </a:prstGeom>
          <a:noFill/>
        </p:spPr>
        <p:txBody>
          <a:bodyPr wrap="none" rtlCol="0">
            <a:spAutoFit/>
          </a:bodyPr>
          <a:lstStyle/>
          <a:p>
            <a:r>
              <a:rPr kumimoji="1" lang="ja-JP" altLang="en-US" sz="2400" dirty="0"/>
              <a:t>スケールされた運動量と座標を導入</a:t>
            </a:r>
            <a:r>
              <a:rPr lang="ja-JP" altLang="en-US" sz="2400" dirty="0"/>
              <a:t>して書き直す</a:t>
            </a:r>
            <a:endParaRPr kumimoji="1" lang="ja-JP" altLang="en-US" sz="24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10A3AB3-1C98-5765-7674-C8D834CBAA18}"/>
                  </a:ext>
                </a:extLst>
              </p:cNvPr>
              <p:cNvSpPr txBox="1"/>
              <p:nvPr/>
            </p:nvSpPr>
            <p:spPr>
              <a:xfrm>
                <a:off x="1979712" y="1700808"/>
                <a:ext cx="199259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E10A3AB3-1C98-5765-7674-C8D834CBAA18}"/>
                  </a:ext>
                </a:extLst>
              </p:cNvPr>
              <p:cNvSpPr txBox="1">
                <a:spLocks noRot="1" noChangeAspect="1" noMove="1" noResize="1" noEditPoints="1" noAdjustHandles="1" noChangeArrowheads="1" noChangeShapeType="1" noTextEdit="1"/>
              </p:cNvSpPr>
              <p:nvPr/>
            </p:nvSpPr>
            <p:spPr>
              <a:xfrm>
                <a:off x="1979712" y="1700808"/>
                <a:ext cx="1992597"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D134306-8B3F-2BCB-F990-609DFDF1744A}"/>
                  </a:ext>
                </a:extLst>
              </p:cNvPr>
              <p:cNvSpPr txBox="1"/>
              <p:nvPr/>
            </p:nvSpPr>
            <p:spPr>
              <a:xfrm>
                <a:off x="4499992" y="1700808"/>
                <a:ext cx="16594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𝑞</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4D134306-8B3F-2BCB-F990-609DFDF1744A}"/>
                  </a:ext>
                </a:extLst>
              </p:cNvPr>
              <p:cNvSpPr txBox="1">
                <a:spLocks noRot="1" noChangeAspect="1" noMove="1" noResize="1" noEditPoints="1" noAdjustHandles="1" noChangeArrowheads="1" noChangeShapeType="1" noTextEdit="1"/>
              </p:cNvSpPr>
              <p:nvPr/>
            </p:nvSpPr>
            <p:spPr>
              <a:xfrm>
                <a:off x="4499992" y="1700808"/>
                <a:ext cx="165949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64388EE-FA34-179B-D6F1-75867E197D2E}"/>
                  </a:ext>
                </a:extLst>
              </p:cNvPr>
              <p:cNvSpPr txBox="1"/>
              <p:nvPr/>
            </p:nvSpPr>
            <p:spPr>
              <a:xfrm>
                <a:off x="683568" y="2348880"/>
                <a:ext cx="6573979" cy="12370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𝛼</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𝑚</m:t>
                              </m:r>
                            </m:den>
                          </m:f>
                        </m:e>
                      </m:nary>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𝛼</m:t>
                          </m:r>
                        </m:den>
                      </m:f>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𝑖</m:t>
                          </m:r>
                          <m:r>
                            <a:rPr lang="en-US" altLang="ja-JP" sz="2800" i="1">
                              <a:latin typeface="Cambria Math" panose="02040503050406030204" pitchFamily="18" charset="0"/>
                            </a:rPr>
                            <m:t>&lt;</m:t>
                          </m:r>
                          <m:r>
                            <a:rPr lang="en-US" altLang="ja-JP" sz="2800" i="1">
                              <a:latin typeface="Cambria Math" panose="02040503050406030204" pitchFamily="18" charset="0"/>
                            </a:rPr>
                            <m:t>𝑗</m:t>
                          </m:r>
                        </m:sub>
                        <m:sup/>
                        <m:e>
                          <m:sSup>
                            <m:sSupPr>
                              <m:ctrlPr>
                                <a:rPr lang="en-US" altLang="ja-JP" sz="2800" b="0" i="1" smtClean="0">
                                  <a:latin typeface="Cambria Math" panose="02040503050406030204" pitchFamily="18" charset="0"/>
                                </a:rPr>
                              </m:ctrlPr>
                            </m:sSupPr>
                            <m:e>
                              <m:r>
                                <m:rPr>
                                  <m:sty m:val="p"/>
                                </m:rPr>
                                <a:rPr lang="en-US" altLang="ja-JP" sz="2800">
                                  <a:latin typeface="Cambria Math" panose="02040503050406030204" pitchFamily="18" charset="0"/>
                                </a:rPr>
                                <m:t>Φ</m:t>
                              </m:r>
                            </m:e>
                            <m:sup>
                              <m:r>
                                <a:rPr lang="en-US" altLang="ja-JP" sz="2800" b="0" i="1" smtClean="0">
                                  <a:latin typeface="Cambria Math" panose="02040503050406030204" pitchFamily="18" charset="0"/>
                                </a:rPr>
                                <m:t>′</m:t>
                              </m:r>
                            </m:sup>
                          </m:sSup>
                          <m:d>
                            <m:dPr>
                              <m:ctrlPr>
                                <a:rPr lang="en-US" altLang="ja-JP" sz="2800" b="0" i="1" smtClean="0">
                                  <a:latin typeface="Cambria Math" panose="02040503050406030204" pitchFamily="18" charset="0"/>
                                </a:rPr>
                              </m:ctrlPr>
                            </m:dPr>
                            <m:e>
                              <m:sSub>
                                <m:sSubPr>
                                  <m:ctrlPr>
                                    <a:rPr lang="en-US" altLang="ja-JP" sz="2800" i="1">
                                      <a:latin typeface="Cambria Math" panose="02040503050406030204" pitchFamily="18" charset="0"/>
                                    </a:rPr>
                                  </m:ctrlPr>
                                </m:sSubPr>
                                <m:e>
                                  <m:acc>
                                    <m:accPr>
                                      <m:chr m:val="̃"/>
                                      <m:ctrlPr>
                                        <a:rPr lang="en-US" altLang="ja-JP" sz="2800" b="0" i="1" smtClean="0">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𝑖𝑗</m:t>
                                  </m:r>
                                </m:sub>
                              </m:sSub>
                            </m:e>
                          </m:d>
                          <m:sSub>
                            <m:sSubPr>
                              <m:ctrlPr>
                                <a:rPr lang="en-US" altLang="ja-JP" sz="2800" b="0" i="1" smtClean="0">
                                  <a:latin typeface="Cambria Math" panose="02040503050406030204" pitchFamily="18" charset="0"/>
                                </a:rPr>
                              </m:ctrlPr>
                            </m:sSubPr>
                            <m:e>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𝑞</m:t>
                                  </m:r>
                                </m:e>
                              </m:acc>
                            </m:e>
                            <m:sub>
                              <m:r>
                                <a:rPr lang="en-US" altLang="ja-JP" sz="2800" b="0" i="1" smtClean="0">
                                  <a:latin typeface="Cambria Math" panose="02040503050406030204" pitchFamily="18" charset="0"/>
                                </a:rPr>
                                <m:t>𝑖𝑗</m:t>
                              </m:r>
                            </m:sub>
                          </m:sSub>
                          <m:r>
                            <a:rPr lang="en-US" altLang="ja-JP" sz="2800" b="0" i="1" smtClean="0">
                              <a:latin typeface="Cambria Math" panose="02040503050406030204" pitchFamily="18" charset="0"/>
                            </a:rPr>
                            <m:t>−3</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𝛼</m:t>
                              </m:r>
                            </m:e>
                            <m:sup>
                              <m:r>
                                <a:rPr lang="en-US" altLang="ja-JP" sz="2800" b="0" i="1" smtClean="0">
                                  <a:latin typeface="Cambria Math" panose="02040503050406030204" pitchFamily="18" charset="0"/>
                                </a:rPr>
                                <m:t>2</m:t>
                              </m:r>
                            </m:sup>
                          </m:sSup>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𝑃</m:t>
                              </m:r>
                            </m:e>
                            <m:sub>
                              <m:r>
                                <a:rPr lang="en-US" altLang="ja-JP" sz="2800" b="0" i="1" smtClean="0">
                                  <a:latin typeface="Cambria Math" panose="02040503050406030204" pitchFamily="18" charset="0"/>
                                </a:rPr>
                                <m:t>0</m:t>
                              </m:r>
                            </m:sub>
                          </m:sSub>
                        </m:e>
                      </m:nary>
                    </m:oMath>
                  </m:oMathPara>
                </a14:m>
                <a:endParaRPr kumimoji="1" lang="en-US" altLang="ja-JP" sz="2800" b="0" dirty="0"/>
              </a:p>
            </p:txBody>
          </p:sp>
        </mc:Choice>
        <mc:Fallback xmlns="">
          <p:sp>
            <p:nvSpPr>
              <p:cNvPr id="6" name="テキスト ボックス 5">
                <a:extLst>
                  <a:ext uri="{FF2B5EF4-FFF2-40B4-BE49-F238E27FC236}">
                    <a16:creationId xmlns:a16="http://schemas.microsoft.com/office/drawing/2014/main" id="{364388EE-FA34-179B-D6F1-75867E197D2E}"/>
                  </a:ext>
                </a:extLst>
              </p:cNvPr>
              <p:cNvSpPr txBox="1">
                <a:spLocks noRot="1" noChangeAspect="1" noMove="1" noResize="1" noEditPoints="1" noAdjustHandles="1" noChangeArrowheads="1" noChangeShapeType="1" noTextEdit="1"/>
              </p:cNvSpPr>
              <p:nvPr/>
            </p:nvSpPr>
            <p:spPr>
              <a:xfrm>
                <a:off x="683568" y="2348880"/>
                <a:ext cx="6573979" cy="1237005"/>
              </a:xfrm>
              <a:prstGeom prst="rect">
                <a:avLst/>
              </a:prstGeom>
              <a:blipFill>
                <a:blip r:embed="rId4"/>
                <a:stretch>
                  <a:fillRect/>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F147155E-6596-56C9-F13D-D2B16C570BDE}"/>
              </a:ext>
            </a:extLst>
          </p:cNvPr>
          <p:cNvCxnSpPr/>
          <p:nvPr/>
        </p:nvCxnSpPr>
        <p:spPr>
          <a:xfrm>
            <a:off x="2051720" y="3501008"/>
            <a:ext cx="9361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6D1172F-8175-7C96-E3F5-5AF71B43E947}"/>
                  </a:ext>
                </a:extLst>
              </p:cNvPr>
              <p:cNvSpPr txBox="1"/>
              <p:nvPr/>
            </p:nvSpPr>
            <p:spPr>
              <a:xfrm flipH="1">
                <a:off x="2051720" y="3645024"/>
                <a:ext cx="79208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=2</m:t>
                      </m:r>
                      <m:r>
                        <a:rPr kumimoji="1" lang="en-US" altLang="ja-JP" sz="2000" b="0" i="1" smtClean="0">
                          <a:latin typeface="Cambria Math" panose="02040503050406030204" pitchFamily="18" charset="0"/>
                        </a:rPr>
                        <m:t>𝐾</m:t>
                      </m:r>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E6D1172F-8175-7C96-E3F5-5AF71B43E947}"/>
                  </a:ext>
                </a:extLst>
              </p:cNvPr>
              <p:cNvSpPr txBox="1">
                <a:spLocks noRot="1" noChangeAspect="1" noMove="1" noResize="1" noEditPoints="1" noAdjustHandles="1" noChangeArrowheads="1" noChangeShapeType="1" noTextEdit="1"/>
              </p:cNvSpPr>
              <p:nvPr/>
            </p:nvSpPr>
            <p:spPr>
              <a:xfrm flipH="1">
                <a:off x="2051720" y="3645024"/>
                <a:ext cx="792088" cy="400110"/>
              </a:xfrm>
              <a:prstGeom prst="rect">
                <a:avLst/>
              </a:prstGeom>
              <a:blipFill>
                <a:blip r:embed="rId5"/>
                <a:stretch>
                  <a:fillRect/>
                </a:stretch>
              </a:blipFill>
            </p:spPr>
            <p:txBody>
              <a:bodyPr/>
              <a:lstStyle/>
              <a:p>
                <a:r>
                  <a:rPr lang="ja-JP" altLang="en-US">
                    <a:noFill/>
                  </a:rPr>
                  <a:t> </a:t>
                </a:r>
              </a:p>
            </p:txBody>
          </p:sp>
        </mc:Fallback>
      </mc:AlternateContent>
      <p:cxnSp>
        <p:nvCxnSpPr>
          <p:cNvPr id="10" name="直線コネクタ 9">
            <a:extLst>
              <a:ext uri="{FF2B5EF4-FFF2-40B4-BE49-F238E27FC236}">
                <a16:creationId xmlns:a16="http://schemas.microsoft.com/office/drawing/2014/main" id="{4AADED1B-5C50-5D72-13CF-6CE148EC06FB}"/>
              </a:ext>
            </a:extLst>
          </p:cNvPr>
          <p:cNvCxnSpPr/>
          <p:nvPr/>
        </p:nvCxnSpPr>
        <p:spPr>
          <a:xfrm>
            <a:off x="4211960" y="3284984"/>
            <a:ext cx="9361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B67D0B8-FC99-C05A-FBC3-1C3B99959FD4}"/>
                  </a:ext>
                </a:extLst>
              </p:cNvPr>
              <p:cNvSpPr txBox="1"/>
              <p:nvPr/>
            </p:nvSpPr>
            <p:spPr>
              <a:xfrm flipH="1">
                <a:off x="4283968" y="3429000"/>
                <a:ext cx="792088" cy="4451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m:t>
                          </m:r>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𝑓</m:t>
                              </m:r>
                            </m:e>
                          </m:acc>
                        </m:e>
                        <m:sub>
                          <m:r>
                            <a:rPr kumimoji="1" lang="en-US" altLang="ja-JP" sz="2000" b="0" i="1" smtClean="0">
                              <a:latin typeface="Cambria Math" panose="02040503050406030204" pitchFamily="18" charset="0"/>
                            </a:rPr>
                            <m:t>𝑖𝑗</m:t>
                          </m:r>
                        </m:sub>
                      </m:sSub>
                    </m:oMath>
                  </m:oMathPara>
                </a14:m>
                <a:endParaRPr kumimoji="1" lang="ja-JP" altLang="en-US" sz="2000" dirty="0"/>
              </a:p>
            </p:txBody>
          </p:sp>
        </mc:Choice>
        <mc:Fallback xmlns="">
          <p:sp>
            <p:nvSpPr>
              <p:cNvPr id="11" name="テキスト ボックス 10">
                <a:extLst>
                  <a:ext uri="{FF2B5EF4-FFF2-40B4-BE49-F238E27FC236}">
                    <a16:creationId xmlns:a16="http://schemas.microsoft.com/office/drawing/2014/main" id="{AB67D0B8-FC99-C05A-FBC3-1C3B99959FD4}"/>
                  </a:ext>
                </a:extLst>
              </p:cNvPr>
              <p:cNvSpPr txBox="1">
                <a:spLocks noRot="1" noChangeAspect="1" noMove="1" noResize="1" noEditPoints="1" noAdjustHandles="1" noChangeArrowheads="1" noChangeShapeType="1" noTextEdit="1"/>
              </p:cNvSpPr>
              <p:nvPr/>
            </p:nvSpPr>
            <p:spPr>
              <a:xfrm flipH="1">
                <a:off x="4283968" y="3429000"/>
                <a:ext cx="792088" cy="445186"/>
              </a:xfrm>
              <a:prstGeom prst="rect">
                <a:avLst/>
              </a:prstGeom>
              <a:blipFill>
                <a:blip r:embed="rId6"/>
                <a:stretch>
                  <a:fillRect t="-4110" r="-28462" b="-8219"/>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E80D919B-A8C6-CFB4-74EA-2F1A30C636C0}"/>
              </a:ext>
            </a:extLst>
          </p:cNvPr>
          <p:cNvCxnSpPr>
            <a:cxnSpLocks/>
          </p:cNvCxnSpPr>
          <p:nvPr/>
        </p:nvCxnSpPr>
        <p:spPr>
          <a:xfrm>
            <a:off x="6084168" y="3140968"/>
            <a:ext cx="57606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10D612C-5083-EAB7-BEAC-9A189521834E}"/>
                  </a:ext>
                </a:extLst>
              </p:cNvPr>
              <p:cNvSpPr txBox="1"/>
              <p:nvPr/>
            </p:nvSpPr>
            <p:spPr>
              <a:xfrm flipH="1">
                <a:off x="6012160" y="3212976"/>
                <a:ext cx="11521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=3</m:t>
                      </m:r>
                      <m:r>
                        <a:rPr kumimoji="1" lang="en-US" altLang="ja-JP" sz="2000" b="0" i="1" smtClean="0">
                          <a:latin typeface="Cambria Math" panose="02040503050406030204" pitchFamily="18" charset="0"/>
                        </a:rPr>
                        <m:t>𝑉</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𝛼</m:t>
                      </m:r>
                    </m:oMath>
                  </m:oMathPara>
                </a14:m>
                <a:endParaRPr kumimoji="1" lang="ja-JP" altLang="en-US" sz="2000" dirty="0"/>
              </a:p>
            </p:txBody>
          </p:sp>
        </mc:Choice>
        <mc:Fallback xmlns="">
          <p:sp>
            <p:nvSpPr>
              <p:cNvPr id="15" name="テキスト ボックス 14">
                <a:extLst>
                  <a:ext uri="{FF2B5EF4-FFF2-40B4-BE49-F238E27FC236}">
                    <a16:creationId xmlns:a16="http://schemas.microsoft.com/office/drawing/2014/main" id="{B10D612C-5083-EAB7-BEAC-9A189521834E}"/>
                  </a:ext>
                </a:extLst>
              </p:cNvPr>
              <p:cNvSpPr txBox="1">
                <a:spLocks noRot="1" noChangeAspect="1" noMove="1" noResize="1" noEditPoints="1" noAdjustHandles="1" noChangeArrowheads="1" noChangeShapeType="1" noTextEdit="1"/>
              </p:cNvSpPr>
              <p:nvPr/>
            </p:nvSpPr>
            <p:spPr>
              <a:xfrm flipH="1">
                <a:off x="6012160" y="3212976"/>
                <a:ext cx="1152128" cy="400110"/>
              </a:xfrm>
              <a:prstGeom prst="rect">
                <a:avLst/>
              </a:prstGeom>
              <a:blipFill>
                <a:blip r:embed="rId7"/>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F6E42C66-7A79-5535-850F-79BBE656F6B0}"/>
                  </a:ext>
                </a:extLst>
              </p:cNvPr>
              <p:cNvSpPr txBox="1"/>
              <p:nvPr/>
            </p:nvSpPr>
            <p:spPr>
              <a:xfrm>
                <a:off x="1331640" y="4149080"/>
                <a:ext cx="4152612"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𝛼</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𝐾</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𝑓</m:t>
                                      </m:r>
                                    </m:e>
                                  </m:acc>
                                </m:e>
                                <m:sub>
                                  <m:r>
                                    <a:rPr kumimoji="1" lang="en-US" altLang="ja-JP" sz="2400" b="0" i="1" smtClean="0">
                                      <a:latin typeface="Cambria Math" panose="02040503050406030204" pitchFamily="18" charset="0"/>
                                    </a:rPr>
                                    <m:t>𝑖𝑗</m:t>
                                  </m:r>
                                </m:sub>
                              </m:sSub>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−3</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𝑉</m:t>
                              </m:r>
                            </m:e>
                          </m:nary>
                        </m:e>
                      </m:d>
                    </m:oMath>
                  </m:oMathPara>
                </a14:m>
                <a:endParaRPr kumimoji="1" lang="ja-JP" altLang="en-US" sz="2400" dirty="0"/>
              </a:p>
            </p:txBody>
          </p:sp>
        </mc:Choice>
        <mc:Fallback xmlns="">
          <p:sp>
            <p:nvSpPr>
              <p:cNvPr id="16" name="テキスト ボックス 15">
                <a:extLst>
                  <a:ext uri="{FF2B5EF4-FFF2-40B4-BE49-F238E27FC236}">
                    <a16:creationId xmlns:a16="http://schemas.microsoft.com/office/drawing/2014/main" id="{F6E42C66-7A79-5535-850F-79BBE656F6B0}"/>
                  </a:ext>
                </a:extLst>
              </p:cNvPr>
              <p:cNvSpPr txBox="1">
                <a:spLocks noRot="1" noChangeAspect="1" noMove="1" noResize="1" noEditPoints="1" noAdjustHandles="1" noChangeArrowheads="1" noChangeShapeType="1" noTextEdit="1"/>
              </p:cNvSpPr>
              <p:nvPr/>
            </p:nvSpPr>
            <p:spPr>
              <a:xfrm>
                <a:off x="1331640" y="4149080"/>
                <a:ext cx="4152612" cy="1046890"/>
              </a:xfrm>
              <a:prstGeom prst="rect">
                <a:avLst/>
              </a:prstGeom>
              <a:blipFill>
                <a:blip r:embed="rId8"/>
                <a:stretch>
                  <a:fillRect/>
                </a:stretch>
              </a:blipFill>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3FDEF6EC-E3FD-8A67-91FE-9CBA345A1E7B}"/>
              </a:ext>
            </a:extLst>
          </p:cNvPr>
          <p:cNvCxnSpPr>
            <a:cxnSpLocks/>
          </p:cNvCxnSpPr>
          <p:nvPr/>
        </p:nvCxnSpPr>
        <p:spPr>
          <a:xfrm>
            <a:off x="2267744" y="5229200"/>
            <a:ext cx="187220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52CF2BF-D299-7A10-BD37-ED39793F58E4}"/>
                  </a:ext>
                </a:extLst>
              </p:cNvPr>
              <p:cNvSpPr txBox="1"/>
              <p:nvPr/>
            </p:nvSpPr>
            <p:spPr>
              <a:xfrm flipH="1">
                <a:off x="2771800" y="5301208"/>
                <a:ext cx="79208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=3</m:t>
                      </m:r>
                      <m:r>
                        <a:rPr kumimoji="1" lang="en-US" altLang="ja-JP" sz="2000" b="0" i="1" smtClean="0">
                          <a:latin typeface="Cambria Math" panose="02040503050406030204" pitchFamily="18" charset="0"/>
                        </a:rPr>
                        <m:t>𝑃𝑉</m:t>
                      </m:r>
                    </m:oMath>
                  </m:oMathPara>
                </a14:m>
                <a:endParaRPr kumimoji="1" lang="ja-JP" altLang="en-US" sz="2000" dirty="0"/>
              </a:p>
            </p:txBody>
          </p:sp>
        </mc:Choice>
        <mc:Fallback xmlns="">
          <p:sp>
            <p:nvSpPr>
              <p:cNvPr id="19" name="テキスト ボックス 18">
                <a:extLst>
                  <a:ext uri="{FF2B5EF4-FFF2-40B4-BE49-F238E27FC236}">
                    <a16:creationId xmlns:a16="http://schemas.microsoft.com/office/drawing/2014/main" id="{452CF2BF-D299-7A10-BD37-ED39793F58E4}"/>
                  </a:ext>
                </a:extLst>
              </p:cNvPr>
              <p:cNvSpPr txBox="1">
                <a:spLocks noRot="1" noChangeAspect="1" noMove="1" noResize="1" noEditPoints="1" noAdjustHandles="1" noChangeArrowheads="1" noChangeShapeType="1" noTextEdit="1"/>
              </p:cNvSpPr>
              <p:nvPr/>
            </p:nvSpPr>
            <p:spPr>
              <a:xfrm flipH="1">
                <a:off x="2771800" y="5301208"/>
                <a:ext cx="792088" cy="400110"/>
              </a:xfrm>
              <a:prstGeom prst="rect">
                <a:avLst/>
              </a:prstGeom>
              <a:blipFill>
                <a:blip r:embed="rId9"/>
                <a:stretch>
                  <a:fillRect r="-130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66B7F567-AA58-47AE-F4C2-68BF38AE3EAB}"/>
                  </a:ext>
                </a:extLst>
              </p:cNvPr>
              <p:cNvSpPr txBox="1"/>
              <p:nvPr/>
            </p:nvSpPr>
            <p:spPr>
              <a:xfrm>
                <a:off x="1331640" y="5661248"/>
                <a:ext cx="2127698" cy="7862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𝑉</m:t>
                          </m:r>
                        </m:num>
                        <m:den>
                          <m:r>
                            <a:rPr kumimoji="1" lang="en-US" altLang="ja-JP" sz="2400" b="0" i="1" smtClean="0">
                              <a:latin typeface="Cambria Math" panose="02040503050406030204" pitchFamily="18" charset="0"/>
                            </a:rPr>
                            <m:t>𝛼</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e>
                      </m:d>
                    </m:oMath>
                  </m:oMathPara>
                </a14:m>
                <a:endParaRPr kumimoji="1" lang="ja-JP" altLang="en-US" sz="2400" dirty="0"/>
              </a:p>
            </p:txBody>
          </p:sp>
        </mc:Choice>
        <mc:Fallback xmlns="">
          <p:sp>
            <p:nvSpPr>
              <p:cNvPr id="20" name="テキスト ボックス 19">
                <a:extLst>
                  <a:ext uri="{FF2B5EF4-FFF2-40B4-BE49-F238E27FC236}">
                    <a16:creationId xmlns:a16="http://schemas.microsoft.com/office/drawing/2014/main" id="{66B7F567-AA58-47AE-F4C2-68BF38AE3EAB}"/>
                  </a:ext>
                </a:extLst>
              </p:cNvPr>
              <p:cNvSpPr txBox="1">
                <a:spLocks noRot="1" noChangeAspect="1" noMove="1" noResize="1" noEditPoints="1" noAdjustHandles="1" noChangeArrowheads="1" noChangeShapeType="1" noTextEdit="1"/>
              </p:cNvSpPr>
              <p:nvPr/>
            </p:nvSpPr>
            <p:spPr>
              <a:xfrm>
                <a:off x="1331640" y="5661248"/>
                <a:ext cx="2127698" cy="786241"/>
              </a:xfrm>
              <a:prstGeom prst="rect">
                <a:avLst/>
              </a:prstGeom>
              <a:blipFill>
                <a:blip r:embed="rId10"/>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609788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2344267-839F-983B-1616-2FBE997A9B94}"/>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1F20AAF-2B98-AE18-CE71-075EDA3B2069}"/>
                  </a:ext>
                </a:extLst>
              </p:cNvPr>
              <p:cNvSpPr txBox="1"/>
              <p:nvPr/>
            </p:nvSpPr>
            <p:spPr>
              <a:xfrm>
                <a:off x="611560" y="3789040"/>
                <a:ext cx="2439770"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𝜕𝜋</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𝑀</m:t>
                          </m:r>
                        </m:den>
                      </m:f>
                    </m:oMath>
                  </m:oMathPara>
                </a14:m>
                <a:endParaRPr kumimoji="1" lang="en-US" altLang="ja-JP" sz="2800" b="0" dirty="0"/>
              </a:p>
            </p:txBody>
          </p:sp>
        </mc:Choice>
        <mc:Fallback xmlns="">
          <p:sp>
            <p:nvSpPr>
              <p:cNvPr id="3" name="テキスト ボックス 2">
                <a:extLst>
                  <a:ext uri="{FF2B5EF4-FFF2-40B4-BE49-F238E27FC236}">
                    <a16:creationId xmlns:a16="http://schemas.microsoft.com/office/drawing/2014/main" id="{D1F20AAF-2B98-AE18-CE71-075EDA3B2069}"/>
                  </a:ext>
                </a:extLst>
              </p:cNvPr>
              <p:cNvSpPr txBox="1">
                <a:spLocks noRot="1" noChangeAspect="1" noMove="1" noResize="1" noEditPoints="1" noAdjustHandles="1" noChangeArrowheads="1" noChangeShapeType="1" noTextEdit="1"/>
              </p:cNvSpPr>
              <p:nvPr/>
            </p:nvSpPr>
            <p:spPr>
              <a:xfrm>
                <a:off x="611560" y="3789040"/>
                <a:ext cx="2439770" cy="91159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E356F7A-9EAE-F8E5-588C-915D0EEF09B3}"/>
                  </a:ext>
                </a:extLst>
              </p:cNvPr>
              <p:cNvSpPr txBox="1"/>
              <p:nvPr/>
            </p:nvSpPr>
            <p:spPr>
              <a:xfrm>
                <a:off x="539552" y="2636912"/>
                <a:ext cx="2983253"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𝑉</m:t>
                          </m:r>
                        </m:num>
                        <m:den>
                          <m:r>
                            <a:rPr kumimoji="1" lang="en-US" altLang="ja-JP" sz="2800" b="0" i="1" smtClean="0">
                              <a:latin typeface="Cambria Math" panose="02040503050406030204" pitchFamily="18" charset="0"/>
                            </a:rPr>
                            <m:t>𝛼</m:t>
                          </m:r>
                        </m:den>
                      </m:f>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𝑃</m:t>
                              </m:r>
                            </m:e>
                            <m:sub>
                              <m:r>
                                <a:rPr kumimoji="1" lang="en-US" altLang="ja-JP" sz="2800" b="0" i="1" smtClean="0">
                                  <a:latin typeface="Cambria Math" panose="02040503050406030204" pitchFamily="18" charset="0"/>
                                </a:rPr>
                                <m:t>0</m:t>
                              </m:r>
                            </m:sub>
                          </m:sSub>
                        </m:e>
                      </m:d>
                    </m:oMath>
                  </m:oMathPara>
                </a14:m>
                <a:endParaRPr kumimoji="1" lang="en-US" altLang="ja-JP" sz="2800" b="0" dirty="0"/>
              </a:p>
            </p:txBody>
          </p:sp>
        </mc:Choice>
        <mc:Fallback xmlns="">
          <p:sp>
            <p:nvSpPr>
              <p:cNvPr id="4" name="テキスト ボックス 3">
                <a:extLst>
                  <a:ext uri="{FF2B5EF4-FFF2-40B4-BE49-F238E27FC236}">
                    <a16:creationId xmlns:a16="http://schemas.microsoft.com/office/drawing/2014/main" id="{DE356F7A-9EAE-F8E5-588C-915D0EEF09B3}"/>
                  </a:ext>
                </a:extLst>
              </p:cNvPr>
              <p:cNvSpPr txBox="1">
                <a:spLocks noRot="1" noChangeAspect="1" noMove="1" noResize="1" noEditPoints="1" noAdjustHandles="1" noChangeArrowheads="1" noChangeShapeType="1" noTextEdit="1"/>
              </p:cNvSpPr>
              <p:nvPr/>
            </p:nvSpPr>
            <p:spPr>
              <a:xfrm>
                <a:off x="539552" y="2636912"/>
                <a:ext cx="2983253" cy="9103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0EC8373-3903-E8A8-744D-B00C2043B387}"/>
                  </a:ext>
                </a:extLst>
              </p:cNvPr>
              <p:cNvSpPr txBox="1"/>
              <p:nvPr/>
            </p:nvSpPr>
            <p:spPr>
              <a:xfrm>
                <a:off x="683568" y="980728"/>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50EC8373-3903-E8A8-744D-B00C2043B387}"/>
                  </a:ext>
                </a:extLst>
              </p:cNvPr>
              <p:cNvSpPr txBox="1">
                <a:spLocks noRot="1" noChangeAspect="1" noMove="1" noResize="1" noEditPoints="1" noAdjustHandles="1" noChangeArrowheads="1" noChangeShapeType="1" noTextEdit="1"/>
              </p:cNvSpPr>
              <p:nvPr/>
            </p:nvSpPr>
            <p:spPr>
              <a:xfrm>
                <a:off x="683568" y="980728"/>
                <a:ext cx="5856860" cy="1073499"/>
              </a:xfrm>
              <a:prstGeom prst="rect">
                <a:avLst/>
              </a:prstGeom>
              <a:blipFill>
                <a:blip r:embed="rId4"/>
                <a:stretch>
                  <a:fillRect/>
                </a:stretch>
              </a:blipFill>
            </p:spPr>
            <p:txBody>
              <a:bodyPr/>
              <a:lstStyle/>
              <a:p>
                <a:r>
                  <a:rPr lang="ja-JP" altLang="en-US">
                    <a:noFill/>
                  </a:rPr>
                  <a:t> </a:t>
                </a:r>
              </a:p>
            </p:txBody>
          </p:sp>
        </mc:Fallback>
      </mc:AlternateContent>
      <p:sp>
        <p:nvSpPr>
          <p:cNvPr id="6" name="四角形: 角を丸くする 5">
            <a:extLst>
              <a:ext uri="{FF2B5EF4-FFF2-40B4-BE49-F238E27FC236}">
                <a16:creationId xmlns:a16="http://schemas.microsoft.com/office/drawing/2014/main" id="{45C7BB8F-16A6-E1E0-119F-C2200DFFBDBD}"/>
              </a:ext>
            </a:extLst>
          </p:cNvPr>
          <p:cNvSpPr/>
          <p:nvPr/>
        </p:nvSpPr>
        <p:spPr>
          <a:xfrm>
            <a:off x="4499992" y="980728"/>
            <a:ext cx="1800200"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FE13754-85B5-3A8B-6A55-2584EFD9D5ED}"/>
              </a:ext>
            </a:extLst>
          </p:cNvPr>
          <p:cNvSpPr txBox="1"/>
          <p:nvPr/>
        </p:nvSpPr>
        <p:spPr>
          <a:xfrm>
            <a:off x="4427984" y="2132856"/>
            <a:ext cx="2492990" cy="400110"/>
          </a:xfrm>
          <a:prstGeom prst="rect">
            <a:avLst/>
          </a:prstGeom>
          <a:noFill/>
        </p:spPr>
        <p:txBody>
          <a:bodyPr wrap="none" rtlCol="0">
            <a:spAutoFit/>
          </a:bodyPr>
          <a:lstStyle/>
          <a:p>
            <a:r>
              <a:rPr lang="ja-JP" altLang="en-US" sz="2000" dirty="0"/>
              <a:t>追加された仮想粒子</a:t>
            </a:r>
            <a:endParaRPr kumimoji="1" lang="ja-JP" altLang="en-US" sz="2000" dirty="0"/>
          </a:p>
        </p:txBody>
      </p:sp>
      <p:sp>
        <p:nvSpPr>
          <p:cNvPr id="8" name="テキスト ボックス 7">
            <a:extLst>
              <a:ext uri="{FF2B5EF4-FFF2-40B4-BE49-F238E27FC236}">
                <a16:creationId xmlns:a16="http://schemas.microsoft.com/office/drawing/2014/main" id="{DF291AE7-80D5-8469-D03F-2E784F488CED}"/>
              </a:ext>
            </a:extLst>
          </p:cNvPr>
          <p:cNvSpPr txBox="1"/>
          <p:nvPr/>
        </p:nvSpPr>
        <p:spPr>
          <a:xfrm>
            <a:off x="3635896" y="2852936"/>
            <a:ext cx="4801314" cy="707886"/>
          </a:xfrm>
          <a:prstGeom prst="rect">
            <a:avLst/>
          </a:prstGeom>
          <a:noFill/>
        </p:spPr>
        <p:txBody>
          <a:bodyPr wrap="none" rtlCol="0">
            <a:spAutoFit/>
          </a:bodyPr>
          <a:lstStyle/>
          <a:p>
            <a:r>
              <a:rPr lang="ja-JP" altLang="en-US" sz="2000" dirty="0"/>
              <a:t>現在の圧力が設定圧力より高ければ加速</a:t>
            </a:r>
            <a:endParaRPr lang="en-US" altLang="ja-JP" sz="2000" dirty="0"/>
          </a:p>
          <a:p>
            <a:r>
              <a:rPr kumimoji="1" lang="ja-JP" altLang="en-US" sz="2000" dirty="0"/>
              <a:t>そうでなければ減速</a:t>
            </a:r>
          </a:p>
        </p:txBody>
      </p:sp>
      <p:sp>
        <p:nvSpPr>
          <p:cNvPr id="9" name="テキスト ボックス 8">
            <a:extLst>
              <a:ext uri="{FF2B5EF4-FFF2-40B4-BE49-F238E27FC236}">
                <a16:creationId xmlns:a16="http://schemas.microsoft.com/office/drawing/2014/main" id="{0D1A2A52-A12A-735F-7D51-A0E42009112E}"/>
              </a:ext>
            </a:extLst>
          </p:cNvPr>
          <p:cNvSpPr txBox="1"/>
          <p:nvPr/>
        </p:nvSpPr>
        <p:spPr>
          <a:xfrm>
            <a:off x="3707904" y="3933056"/>
            <a:ext cx="3775393" cy="707886"/>
          </a:xfrm>
          <a:prstGeom prst="rect">
            <a:avLst/>
          </a:prstGeom>
          <a:noFill/>
        </p:spPr>
        <p:txBody>
          <a:bodyPr wrap="none" rtlCol="0">
            <a:spAutoFit/>
          </a:bodyPr>
          <a:lstStyle/>
          <a:p>
            <a:r>
              <a:rPr kumimoji="1" lang="ja-JP" altLang="en-US" sz="2000" dirty="0"/>
              <a:t>仮想粒子の運動量が正なら膨張</a:t>
            </a:r>
            <a:endParaRPr kumimoji="1" lang="en-US" altLang="ja-JP" sz="2000" dirty="0"/>
          </a:p>
          <a:p>
            <a:r>
              <a:rPr lang="ja-JP" altLang="en-US" sz="2000" dirty="0"/>
              <a:t>負なら収縮</a:t>
            </a:r>
            <a:endParaRPr kumimoji="1" lang="ja-JP" altLang="en-US" sz="2000" dirty="0"/>
          </a:p>
        </p:txBody>
      </p:sp>
      <p:sp>
        <p:nvSpPr>
          <p:cNvPr id="10" name="テキスト ボックス 9">
            <a:extLst>
              <a:ext uri="{FF2B5EF4-FFF2-40B4-BE49-F238E27FC236}">
                <a16:creationId xmlns:a16="http://schemas.microsoft.com/office/drawing/2014/main" id="{63E6F379-664E-8FF9-74B1-584F10E9BC56}"/>
              </a:ext>
            </a:extLst>
          </p:cNvPr>
          <p:cNvSpPr txBox="1"/>
          <p:nvPr/>
        </p:nvSpPr>
        <p:spPr>
          <a:xfrm>
            <a:off x="611560" y="5229200"/>
            <a:ext cx="1872208" cy="461665"/>
          </a:xfrm>
          <a:prstGeom prst="rect">
            <a:avLst/>
          </a:prstGeom>
          <a:noFill/>
        </p:spPr>
        <p:txBody>
          <a:bodyPr wrap="square">
            <a:spAutoFit/>
          </a:bodyPr>
          <a:lstStyle/>
          <a:p>
            <a:r>
              <a:rPr kumimoji="1" lang="ja-JP" altLang="en-US" sz="2400" dirty="0"/>
              <a:t>圧縮率が正</a:t>
            </a:r>
            <a:endParaRPr lang="ja-JP" altLang="en-US" sz="2400" dirty="0"/>
          </a:p>
        </p:txBody>
      </p:sp>
      <p:sp>
        <p:nvSpPr>
          <p:cNvPr id="11" name="テキスト ボックス 10">
            <a:extLst>
              <a:ext uri="{FF2B5EF4-FFF2-40B4-BE49-F238E27FC236}">
                <a16:creationId xmlns:a16="http://schemas.microsoft.com/office/drawing/2014/main" id="{DADACA6F-FE97-6610-CD33-E84CA6B4B6B6}"/>
              </a:ext>
            </a:extLst>
          </p:cNvPr>
          <p:cNvSpPr txBox="1"/>
          <p:nvPr/>
        </p:nvSpPr>
        <p:spPr>
          <a:xfrm>
            <a:off x="3203848" y="5013176"/>
            <a:ext cx="4248472" cy="830997"/>
          </a:xfrm>
          <a:prstGeom prst="rect">
            <a:avLst/>
          </a:prstGeom>
          <a:noFill/>
        </p:spPr>
        <p:txBody>
          <a:bodyPr wrap="square">
            <a:spAutoFit/>
          </a:bodyPr>
          <a:lstStyle/>
          <a:p>
            <a:r>
              <a:rPr kumimoji="1" lang="ja-JP" altLang="en-US" sz="2400" dirty="0"/>
              <a:t>体積を</a:t>
            </a:r>
            <a:r>
              <a:rPr kumimoji="1" lang="ja-JP" altLang="en-US" sz="2400" dirty="0">
                <a:solidFill>
                  <a:srgbClr val="FF0000"/>
                </a:solidFill>
              </a:rPr>
              <a:t>増やせば</a:t>
            </a:r>
            <a:r>
              <a:rPr kumimoji="1" lang="ja-JP" altLang="en-US" sz="2400" dirty="0"/>
              <a:t>圧力が</a:t>
            </a:r>
            <a:r>
              <a:rPr kumimoji="1" lang="ja-JP" altLang="en-US" sz="2400" dirty="0">
                <a:solidFill>
                  <a:srgbClr val="011893"/>
                </a:solidFill>
              </a:rPr>
              <a:t>下がる</a:t>
            </a:r>
            <a:endParaRPr kumimoji="1" lang="en-US" altLang="ja-JP" sz="2400" dirty="0">
              <a:solidFill>
                <a:srgbClr val="011893"/>
              </a:solidFill>
            </a:endParaRPr>
          </a:p>
          <a:p>
            <a:r>
              <a:rPr lang="ja-JP" altLang="en-US" sz="2400" dirty="0"/>
              <a:t>体積を</a:t>
            </a:r>
            <a:r>
              <a:rPr lang="ja-JP" altLang="en-US" sz="2400" dirty="0">
                <a:solidFill>
                  <a:srgbClr val="011893"/>
                </a:solidFill>
              </a:rPr>
              <a:t>減らせば</a:t>
            </a:r>
            <a:r>
              <a:rPr lang="ja-JP" altLang="en-US" sz="2400" dirty="0"/>
              <a:t>圧力が</a:t>
            </a:r>
            <a:r>
              <a:rPr lang="ja-JP" altLang="en-US" sz="2400" dirty="0">
                <a:solidFill>
                  <a:srgbClr val="FF0000"/>
                </a:solidFill>
              </a:rPr>
              <a:t>上がる</a:t>
            </a:r>
          </a:p>
        </p:txBody>
      </p:sp>
      <p:sp>
        <p:nvSpPr>
          <p:cNvPr id="12" name="矢印: 右 11">
            <a:extLst>
              <a:ext uri="{FF2B5EF4-FFF2-40B4-BE49-F238E27FC236}">
                <a16:creationId xmlns:a16="http://schemas.microsoft.com/office/drawing/2014/main" id="{3600000E-7165-4ABE-7941-D61B1BE23717}"/>
              </a:ext>
            </a:extLst>
          </p:cNvPr>
          <p:cNvSpPr/>
          <p:nvPr/>
        </p:nvSpPr>
        <p:spPr>
          <a:xfrm>
            <a:off x="2411760" y="5301208"/>
            <a:ext cx="360040"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7CF3660-48DD-4F8B-2C03-BF9D63CC54BB}"/>
              </a:ext>
            </a:extLst>
          </p:cNvPr>
          <p:cNvSpPr txBox="1"/>
          <p:nvPr/>
        </p:nvSpPr>
        <p:spPr>
          <a:xfrm>
            <a:off x="1331640" y="6093296"/>
            <a:ext cx="5929828" cy="523220"/>
          </a:xfrm>
          <a:prstGeom prst="rect">
            <a:avLst/>
          </a:prstGeom>
          <a:noFill/>
        </p:spPr>
        <p:txBody>
          <a:bodyPr wrap="none" rtlCol="0">
            <a:spAutoFit/>
          </a:bodyPr>
          <a:lstStyle/>
          <a:p>
            <a:r>
              <a:rPr kumimoji="1" lang="ja-JP" altLang="en-US" sz="2800" dirty="0"/>
              <a:t>最終的に圧力が目標圧力に収束する</a:t>
            </a:r>
          </a:p>
        </p:txBody>
      </p:sp>
    </p:spTree>
    <p:extLst>
      <p:ext uri="{BB962C8B-B14F-4D97-AF65-F5344CB8AC3E}">
        <p14:creationId xmlns:p14="http://schemas.microsoft.com/office/powerpoint/2010/main" val="39052122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9479A16-FBEE-BF60-ECF9-BDB230ACA9E6}"/>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0D59383-EF07-1F7D-1EC7-C1277BF79393}"/>
                  </a:ext>
                </a:extLst>
              </p:cNvPr>
              <p:cNvSpPr txBox="1"/>
              <p:nvPr/>
            </p:nvSpPr>
            <p:spPr>
              <a:xfrm>
                <a:off x="1403648" y="1772816"/>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E0D59383-EF07-1F7D-1EC7-C1277BF79393}"/>
                  </a:ext>
                </a:extLst>
              </p:cNvPr>
              <p:cNvSpPr txBox="1">
                <a:spLocks noRot="1" noChangeAspect="1" noMove="1" noResize="1" noEditPoints="1" noAdjustHandles="1" noChangeArrowheads="1" noChangeShapeType="1" noTextEdit="1"/>
              </p:cNvSpPr>
              <p:nvPr/>
            </p:nvSpPr>
            <p:spPr>
              <a:xfrm>
                <a:off x="1403648" y="1772816"/>
                <a:ext cx="5856860" cy="1073499"/>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B5FE543-0EC8-55C3-C124-95857B928E09}"/>
              </a:ext>
            </a:extLst>
          </p:cNvPr>
          <p:cNvSpPr txBox="1"/>
          <p:nvPr/>
        </p:nvSpPr>
        <p:spPr>
          <a:xfrm>
            <a:off x="755576" y="1105580"/>
            <a:ext cx="5211683" cy="523220"/>
          </a:xfrm>
          <a:prstGeom prst="rect">
            <a:avLst/>
          </a:prstGeom>
          <a:noFill/>
        </p:spPr>
        <p:txBody>
          <a:bodyPr wrap="none" rtlCol="0">
            <a:spAutoFit/>
          </a:bodyPr>
          <a:lstStyle/>
          <a:p>
            <a:r>
              <a:rPr kumimoji="1" lang="ja-JP" altLang="en-US" sz="2800" dirty="0"/>
              <a:t>運動を支配するハミルトニアン</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96BB785-37AE-09C6-33F5-C8B1FD2E8CB3}"/>
                  </a:ext>
                </a:extLst>
              </p:cNvPr>
              <p:cNvSpPr txBox="1"/>
              <p:nvPr/>
            </p:nvSpPr>
            <p:spPr>
              <a:xfrm>
                <a:off x="1907704" y="3573016"/>
                <a:ext cx="199259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C96BB785-37AE-09C6-33F5-C8B1FD2E8CB3}"/>
                  </a:ext>
                </a:extLst>
              </p:cNvPr>
              <p:cNvSpPr txBox="1">
                <a:spLocks noRot="1" noChangeAspect="1" noMove="1" noResize="1" noEditPoints="1" noAdjustHandles="1" noChangeArrowheads="1" noChangeShapeType="1" noTextEdit="1"/>
              </p:cNvSpPr>
              <p:nvPr/>
            </p:nvSpPr>
            <p:spPr>
              <a:xfrm>
                <a:off x="1907704" y="3573016"/>
                <a:ext cx="1992597"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D81EAC3-F41A-E0D8-36CB-3D6989A511AB}"/>
                  </a:ext>
                </a:extLst>
              </p:cNvPr>
              <p:cNvSpPr txBox="1"/>
              <p:nvPr/>
            </p:nvSpPr>
            <p:spPr>
              <a:xfrm>
                <a:off x="4427984" y="3573016"/>
                <a:ext cx="16594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𝑞</m:t>
                      </m:r>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BD81EAC3-F41A-E0D8-36CB-3D6989A511AB}"/>
                  </a:ext>
                </a:extLst>
              </p:cNvPr>
              <p:cNvSpPr txBox="1">
                <a:spLocks noRot="1" noChangeAspect="1" noMove="1" noResize="1" noEditPoints="1" noAdjustHandles="1" noChangeArrowheads="1" noChangeShapeType="1" noTextEdit="1"/>
              </p:cNvSpPr>
              <p:nvPr/>
            </p:nvSpPr>
            <p:spPr>
              <a:xfrm>
                <a:off x="4427984" y="3573016"/>
                <a:ext cx="1659492" cy="584775"/>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907EBAA-B574-7311-2416-AAACEA3E0A8E}"/>
              </a:ext>
            </a:extLst>
          </p:cNvPr>
          <p:cNvSpPr txBox="1"/>
          <p:nvPr/>
        </p:nvSpPr>
        <p:spPr>
          <a:xfrm>
            <a:off x="755576" y="2996952"/>
            <a:ext cx="4852610" cy="523220"/>
          </a:xfrm>
          <a:prstGeom prst="rect">
            <a:avLst/>
          </a:prstGeom>
          <a:noFill/>
        </p:spPr>
        <p:txBody>
          <a:bodyPr wrap="none" rtlCol="0">
            <a:spAutoFit/>
          </a:bodyPr>
          <a:lstStyle/>
          <a:p>
            <a:r>
              <a:rPr kumimoji="1" lang="ja-JP" altLang="en-US" sz="2800" dirty="0"/>
              <a:t>スケールされた運動量と座標</a:t>
            </a:r>
          </a:p>
        </p:txBody>
      </p:sp>
      <p:sp>
        <p:nvSpPr>
          <p:cNvPr id="8" name="テキスト ボックス 7">
            <a:extLst>
              <a:ext uri="{FF2B5EF4-FFF2-40B4-BE49-F238E27FC236}">
                <a16:creationId xmlns:a16="http://schemas.microsoft.com/office/drawing/2014/main" id="{EC8D7A50-B34E-6286-1130-229C359030C3}"/>
              </a:ext>
            </a:extLst>
          </p:cNvPr>
          <p:cNvSpPr txBox="1"/>
          <p:nvPr/>
        </p:nvSpPr>
        <p:spPr>
          <a:xfrm>
            <a:off x="611560" y="4509120"/>
            <a:ext cx="7366119" cy="523220"/>
          </a:xfrm>
          <a:prstGeom prst="rect">
            <a:avLst/>
          </a:prstGeom>
          <a:noFill/>
        </p:spPr>
        <p:txBody>
          <a:bodyPr wrap="none" rtlCol="0">
            <a:spAutoFit/>
          </a:bodyPr>
          <a:lstStyle/>
          <a:p>
            <a:r>
              <a:rPr kumimoji="1" lang="ja-JP" altLang="en-US" sz="2800" dirty="0"/>
              <a:t>圧力が制御されるのは、スケールされた世界</a:t>
            </a:r>
          </a:p>
        </p:txBody>
      </p:sp>
      <p:sp>
        <p:nvSpPr>
          <p:cNvPr id="9" name="テキスト ボックス 8">
            <a:extLst>
              <a:ext uri="{FF2B5EF4-FFF2-40B4-BE49-F238E27FC236}">
                <a16:creationId xmlns:a16="http://schemas.microsoft.com/office/drawing/2014/main" id="{FF8AFAE6-7273-081A-2BA6-A02423D34C09}"/>
              </a:ext>
            </a:extLst>
          </p:cNvPr>
          <p:cNvSpPr txBox="1"/>
          <p:nvPr/>
        </p:nvSpPr>
        <p:spPr>
          <a:xfrm>
            <a:off x="1547664" y="5229200"/>
            <a:ext cx="7007046" cy="954107"/>
          </a:xfrm>
          <a:prstGeom prst="rect">
            <a:avLst/>
          </a:prstGeom>
          <a:noFill/>
        </p:spPr>
        <p:txBody>
          <a:bodyPr wrap="none" rtlCol="0">
            <a:spAutoFit/>
          </a:bodyPr>
          <a:lstStyle/>
          <a:p>
            <a:r>
              <a:rPr kumimoji="1" lang="ja-JP" altLang="en-US" sz="2800" dirty="0"/>
              <a:t>「運動方程式に従う座標と運動量」と</a:t>
            </a:r>
            <a:endParaRPr kumimoji="1" lang="en-US" altLang="ja-JP" sz="2800" dirty="0"/>
          </a:p>
          <a:p>
            <a:r>
              <a:rPr lang="ja-JP" altLang="en-US" sz="2800" dirty="0"/>
              <a:t>「我々が観測する座標と運動量」が異なる</a:t>
            </a:r>
            <a:endParaRPr kumimoji="1" lang="ja-JP" altLang="en-US" sz="2800" dirty="0"/>
          </a:p>
        </p:txBody>
      </p:sp>
      <p:sp>
        <p:nvSpPr>
          <p:cNvPr id="10" name="矢印: 右 9">
            <a:extLst>
              <a:ext uri="{FF2B5EF4-FFF2-40B4-BE49-F238E27FC236}">
                <a16:creationId xmlns:a16="http://schemas.microsoft.com/office/drawing/2014/main" id="{FB13621C-7C7D-3FEF-8E69-0F63596E3F19}"/>
              </a:ext>
            </a:extLst>
          </p:cNvPr>
          <p:cNvSpPr/>
          <p:nvPr/>
        </p:nvSpPr>
        <p:spPr>
          <a:xfrm>
            <a:off x="1115616" y="5445224"/>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470814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8E47ACE-88CA-8EF3-0812-20C7A848BC43}"/>
              </a:ext>
            </a:extLst>
          </p:cNvPr>
          <p:cNvSpPr>
            <a:spLocks noGrp="1"/>
          </p:cNvSpPr>
          <p:nvPr>
            <p:ph type="body" sz="quarter" idx="10"/>
          </p:nvPr>
        </p:nvSpPr>
        <p:spPr/>
        <p:txBody>
          <a:bodyPr/>
          <a:lstStyle/>
          <a:p>
            <a:r>
              <a:rPr kumimoji="1" lang="ja-JP" altLang="en-US" dirty="0"/>
              <a:t>圧力制御のまとめ</a:t>
            </a:r>
          </a:p>
        </p:txBody>
      </p:sp>
      <p:sp>
        <p:nvSpPr>
          <p:cNvPr id="3" name="テキスト ボックス 2">
            <a:extLst>
              <a:ext uri="{FF2B5EF4-FFF2-40B4-BE49-F238E27FC236}">
                <a16:creationId xmlns:a16="http://schemas.microsoft.com/office/drawing/2014/main" id="{46DC13CC-D49C-56B1-A58B-1D9DFBF1CBAF}"/>
              </a:ext>
            </a:extLst>
          </p:cNvPr>
          <p:cNvSpPr txBox="1"/>
          <p:nvPr/>
        </p:nvSpPr>
        <p:spPr>
          <a:xfrm>
            <a:off x="323528" y="1484784"/>
            <a:ext cx="8496944" cy="378565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t>熱力学的に安定な系では、体積が増えると圧力は下がり、体積が減ると圧力が上がる</a:t>
            </a:r>
            <a:endParaRPr kumimoji="1" lang="en-US" altLang="ja-JP" sz="2400" dirty="0"/>
          </a:p>
          <a:p>
            <a:pPr marL="285750" indent="-285750">
              <a:buFont typeface="Arial" panose="020B0604020202020204" pitchFamily="34" charset="0"/>
              <a:buChar char="•"/>
            </a:pPr>
            <a:r>
              <a:rPr kumimoji="1" lang="ja-JP" altLang="en-US" sz="2400" dirty="0"/>
              <a:t>ハミルトニアンにスケールをつかさどる仮想粒子を追加したハミルトニアンを考える</a:t>
            </a:r>
            <a:r>
              <a:rPr kumimoji="1" lang="en-US" altLang="ja-JP" sz="2400" dirty="0"/>
              <a:t>(Andersen</a:t>
            </a:r>
            <a:r>
              <a:rPr kumimoji="1" lang="ja-JP" altLang="en-US" sz="2400" dirty="0"/>
              <a:t>のハミルトニアン</a:t>
            </a:r>
            <a:r>
              <a:rPr kumimoji="1" lang="en-US" altLang="ja-JP" sz="2400" dirty="0"/>
              <a:t>)</a:t>
            </a:r>
          </a:p>
          <a:p>
            <a:pPr marL="285750" indent="-285750">
              <a:buFont typeface="Arial" panose="020B0604020202020204" pitchFamily="34" charset="0"/>
              <a:buChar char="•"/>
            </a:pPr>
            <a:r>
              <a:rPr kumimoji="1" lang="en-US" altLang="ja-JP" sz="2400" dirty="0"/>
              <a:t>Andersen</a:t>
            </a:r>
            <a:r>
              <a:rPr kumimoji="1" lang="ja-JP" altLang="en-US" sz="2400" dirty="0"/>
              <a:t>のハミルトニアンは、現在の圧力が目標圧力より高いと系が膨張し、低いと系が収縮するダイナミクスを記述する</a:t>
            </a:r>
            <a:endParaRPr kumimoji="1" lang="en-US" altLang="ja-JP" sz="2400" dirty="0"/>
          </a:p>
          <a:p>
            <a:pPr marL="285750" indent="-285750">
              <a:buFont typeface="Arial" panose="020B0604020202020204" pitchFamily="34" charset="0"/>
              <a:buChar char="•"/>
            </a:pPr>
            <a:r>
              <a:rPr kumimoji="1" lang="ja-JP" altLang="en-US" sz="2400" dirty="0"/>
              <a:t>スケールされた座標と運動量を観測すると、圧力が制御されているように見える</a:t>
            </a:r>
            <a:endParaRPr lang="en-US" altLang="ja-JP" sz="2400" dirty="0"/>
          </a:p>
          <a:p>
            <a:pPr marL="285750" indent="-285750">
              <a:buFont typeface="Arial" panose="020B0604020202020204" pitchFamily="34" charset="0"/>
              <a:buChar char="•"/>
            </a:pPr>
            <a:r>
              <a:rPr lang="ja-JP" altLang="en-US" sz="2400" dirty="0">
                <a:solidFill>
                  <a:srgbClr val="FF0000"/>
                </a:solidFill>
              </a:rPr>
              <a:t>「</a:t>
            </a:r>
            <a:r>
              <a:rPr kumimoji="1" lang="ja-JP" altLang="en-US" sz="2400" dirty="0">
                <a:solidFill>
                  <a:srgbClr val="FF0000"/>
                </a:solidFill>
              </a:rPr>
              <a:t>運動に従う変数」と「観測する変数」が異なる</a:t>
            </a:r>
            <a:endParaRPr kumimoji="1" lang="en-US" altLang="ja-JP" sz="2400" dirty="0">
              <a:solidFill>
                <a:srgbClr val="FF0000"/>
              </a:solidFill>
            </a:endParaRPr>
          </a:p>
        </p:txBody>
      </p:sp>
    </p:spTree>
    <p:extLst>
      <p:ext uri="{BB962C8B-B14F-4D97-AF65-F5344CB8AC3E}">
        <p14:creationId xmlns:p14="http://schemas.microsoft.com/office/powerpoint/2010/main" val="37589589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87E8160-E5B3-E736-EEF8-37A377598261}"/>
              </a:ext>
            </a:extLst>
          </p:cNvPr>
          <p:cNvSpPr>
            <a:spLocks noGrp="1"/>
          </p:cNvSpPr>
          <p:nvPr>
            <p:ph type="body" sz="quarter" idx="10"/>
          </p:nvPr>
        </p:nvSpPr>
        <p:spPr/>
        <p:txBody>
          <a:bodyPr/>
          <a:lstStyle/>
          <a:p>
            <a:r>
              <a:rPr kumimoji="1" lang="ja-JP" altLang="en-US" dirty="0"/>
              <a:t>能勢のハミルトニアン</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256BF01-02B7-65A9-D3A0-1EB377D95735}"/>
                  </a:ext>
                </a:extLst>
              </p:cNvPr>
              <p:cNvSpPr txBox="1"/>
              <p:nvPr/>
            </p:nvSpPr>
            <p:spPr>
              <a:xfrm>
                <a:off x="1187624" y="1772816"/>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E256BF01-02B7-65A9-D3A0-1EB377D95735}"/>
                  </a:ext>
                </a:extLst>
              </p:cNvPr>
              <p:cNvSpPr txBox="1">
                <a:spLocks noRot="1" noChangeAspect="1" noMove="1" noResize="1" noEditPoints="1" noAdjustHandles="1" noChangeArrowheads="1" noChangeShapeType="1" noTextEdit="1"/>
              </p:cNvSpPr>
              <p:nvPr/>
            </p:nvSpPr>
            <p:spPr>
              <a:xfrm>
                <a:off x="1187624" y="1772816"/>
                <a:ext cx="5856860" cy="1073499"/>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441299F-235A-35A1-2D83-14C9E8746499}"/>
              </a:ext>
            </a:extLst>
          </p:cNvPr>
          <p:cNvSpPr txBox="1"/>
          <p:nvPr/>
        </p:nvSpPr>
        <p:spPr>
          <a:xfrm>
            <a:off x="395536" y="1124744"/>
            <a:ext cx="7659469" cy="461665"/>
          </a:xfrm>
          <a:prstGeom prst="rect">
            <a:avLst/>
          </a:prstGeom>
          <a:noFill/>
        </p:spPr>
        <p:txBody>
          <a:bodyPr wrap="none" rtlCol="0">
            <a:spAutoFit/>
          </a:bodyPr>
          <a:lstStyle/>
          <a:p>
            <a:r>
              <a:rPr kumimoji="1" lang="en-US" altLang="ja-JP" sz="2400" dirty="0"/>
              <a:t>Andersen</a:t>
            </a:r>
            <a:r>
              <a:rPr kumimoji="1" lang="ja-JP" altLang="en-US" sz="2400" dirty="0"/>
              <a:t>のハミルトニアン：仮想粒子による圧力制御</a:t>
            </a:r>
          </a:p>
        </p:txBody>
      </p:sp>
      <p:sp>
        <p:nvSpPr>
          <p:cNvPr id="5" name="テキスト ボックス 4">
            <a:extLst>
              <a:ext uri="{FF2B5EF4-FFF2-40B4-BE49-F238E27FC236}">
                <a16:creationId xmlns:a16="http://schemas.microsoft.com/office/drawing/2014/main" id="{809F88D0-6B31-6C7E-72A3-A2633CA4CEE2}"/>
              </a:ext>
            </a:extLst>
          </p:cNvPr>
          <p:cNvSpPr txBox="1"/>
          <p:nvPr/>
        </p:nvSpPr>
        <p:spPr>
          <a:xfrm>
            <a:off x="395536" y="3284984"/>
            <a:ext cx="6955750" cy="461665"/>
          </a:xfrm>
          <a:prstGeom prst="rect">
            <a:avLst/>
          </a:prstGeom>
          <a:noFill/>
        </p:spPr>
        <p:txBody>
          <a:bodyPr wrap="none" rtlCol="0">
            <a:spAutoFit/>
          </a:bodyPr>
          <a:lstStyle/>
          <a:p>
            <a:r>
              <a:rPr kumimoji="1" lang="ja-JP" altLang="en-US" sz="2400" dirty="0"/>
              <a:t>能勢のハミルトニアン：仮想粒子による温度制御</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AED3151-E5E1-3C5A-E301-7DFE77FBE3B6}"/>
                  </a:ext>
                </a:extLst>
              </p:cNvPr>
              <p:cNvSpPr txBox="1"/>
              <p:nvPr/>
            </p:nvSpPr>
            <p:spPr>
              <a:xfrm>
                <a:off x="1187624" y="3861048"/>
                <a:ext cx="642272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𝑠</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𝑄</m:t>
                          </m:r>
                        </m:den>
                      </m:f>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𝑠</m:t>
                          </m:r>
                        </m:e>
                      </m:func>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1AED3151-E5E1-3C5A-E301-7DFE77FBE3B6}"/>
                  </a:ext>
                </a:extLst>
              </p:cNvPr>
              <p:cNvSpPr txBox="1">
                <a:spLocks noRot="1" noChangeAspect="1" noMove="1" noResize="1" noEditPoints="1" noAdjustHandles="1" noChangeArrowheads="1" noChangeShapeType="1" noTextEdit="1"/>
              </p:cNvSpPr>
              <p:nvPr/>
            </p:nvSpPr>
            <p:spPr>
              <a:xfrm>
                <a:off x="1187624" y="3861048"/>
                <a:ext cx="6422720" cy="1073499"/>
              </a:xfrm>
              <a:prstGeom prst="rect">
                <a:avLst/>
              </a:prstGeom>
              <a:blipFill>
                <a:blip r:embed="rId3"/>
                <a:stretch>
                  <a:fillRect/>
                </a:stretch>
              </a:blipFill>
            </p:spPr>
            <p:txBody>
              <a:bodyPr/>
              <a:lstStyle/>
              <a:p>
                <a:r>
                  <a:rPr lang="ja-JP" altLang="en-US">
                    <a:noFill/>
                  </a:rPr>
                  <a:t> </a:t>
                </a:r>
              </a:p>
            </p:txBody>
          </p:sp>
        </mc:Fallback>
      </mc:AlternateContent>
      <p:sp>
        <p:nvSpPr>
          <p:cNvPr id="7" name="四角形: 角を丸くする 6">
            <a:extLst>
              <a:ext uri="{FF2B5EF4-FFF2-40B4-BE49-F238E27FC236}">
                <a16:creationId xmlns:a16="http://schemas.microsoft.com/office/drawing/2014/main" id="{8F2B493B-6826-6D69-036A-22D32164FADC}"/>
              </a:ext>
            </a:extLst>
          </p:cNvPr>
          <p:cNvSpPr/>
          <p:nvPr/>
        </p:nvSpPr>
        <p:spPr>
          <a:xfrm>
            <a:off x="4932040" y="3861048"/>
            <a:ext cx="2664296"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5D5D127-9356-B6E8-1B5B-DDBE0675F59E}"/>
              </a:ext>
            </a:extLst>
          </p:cNvPr>
          <p:cNvSpPr txBox="1"/>
          <p:nvPr/>
        </p:nvSpPr>
        <p:spPr>
          <a:xfrm>
            <a:off x="4860032" y="5013176"/>
            <a:ext cx="2492990" cy="400110"/>
          </a:xfrm>
          <a:prstGeom prst="rect">
            <a:avLst/>
          </a:prstGeom>
          <a:noFill/>
        </p:spPr>
        <p:txBody>
          <a:bodyPr wrap="none" rtlCol="0">
            <a:spAutoFit/>
          </a:bodyPr>
          <a:lstStyle/>
          <a:p>
            <a:r>
              <a:rPr lang="ja-JP" altLang="en-US" sz="2000" dirty="0"/>
              <a:t>追加された仮想粒子</a:t>
            </a:r>
            <a:endParaRPr kumimoji="1" lang="ja-JP" altLang="en-US" sz="2000" dirty="0"/>
          </a:p>
        </p:txBody>
      </p:sp>
      <p:sp>
        <p:nvSpPr>
          <p:cNvPr id="9" name="四角形: 角を丸くする 8">
            <a:extLst>
              <a:ext uri="{FF2B5EF4-FFF2-40B4-BE49-F238E27FC236}">
                <a16:creationId xmlns:a16="http://schemas.microsoft.com/office/drawing/2014/main" id="{D6D2A0BC-2C6B-BFE2-BAD0-FCB371125197}"/>
              </a:ext>
            </a:extLst>
          </p:cNvPr>
          <p:cNvSpPr/>
          <p:nvPr/>
        </p:nvSpPr>
        <p:spPr>
          <a:xfrm>
            <a:off x="5076056" y="1772816"/>
            <a:ext cx="2016224"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F9E8F4B1-CD88-BFD9-FFEA-4993C8C3885F}"/>
              </a:ext>
            </a:extLst>
          </p:cNvPr>
          <p:cNvSpPr/>
          <p:nvPr/>
        </p:nvSpPr>
        <p:spPr>
          <a:xfrm>
            <a:off x="1907704" y="3789040"/>
            <a:ext cx="1296144"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C192D82-265B-C694-9664-4D0B8AFF5F01}"/>
              </a:ext>
            </a:extLst>
          </p:cNvPr>
          <p:cNvSpPr txBox="1"/>
          <p:nvPr/>
        </p:nvSpPr>
        <p:spPr>
          <a:xfrm>
            <a:off x="1475656" y="4941168"/>
            <a:ext cx="2236510" cy="707886"/>
          </a:xfrm>
          <a:prstGeom prst="rect">
            <a:avLst/>
          </a:prstGeom>
          <a:noFill/>
        </p:spPr>
        <p:txBody>
          <a:bodyPr wrap="none" rtlCol="0">
            <a:spAutoFit/>
          </a:bodyPr>
          <a:lstStyle/>
          <a:p>
            <a:r>
              <a:rPr lang="ja-JP" altLang="en-US" sz="2000" dirty="0"/>
              <a:t>スケールするのは</a:t>
            </a:r>
            <a:endParaRPr lang="en-US" altLang="ja-JP" sz="2000" dirty="0"/>
          </a:p>
          <a:p>
            <a:r>
              <a:rPr kumimoji="1" lang="ja-JP" altLang="en-US" sz="2000" dirty="0"/>
              <a:t>運動量のみ</a:t>
            </a:r>
          </a:p>
        </p:txBody>
      </p:sp>
    </p:spTree>
    <p:extLst>
      <p:ext uri="{BB962C8B-B14F-4D97-AF65-F5344CB8AC3E}">
        <p14:creationId xmlns:p14="http://schemas.microsoft.com/office/powerpoint/2010/main" val="14887702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B129C4-A9B7-9EBB-E376-B44CF4B8C659}"/>
              </a:ext>
            </a:extLst>
          </p:cNvPr>
          <p:cNvSpPr>
            <a:spLocks noGrp="1"/>
          </p:cNvSpPr>
          <p:nvPr>
            <p:ph type="body" sz="quarter" idx="10"/>
          </p:nvPr>
        </p:nvSpPr>
        <p:spPr/>
        <p:txBody>
          <a:bodyPr/>
          <a:lstStyle/>
          <a:p>
            <a:r>
              <a:rPr kumimoji="1" lang="ja-JP" altLang="en-US" dirty="0"/>
              <a:t>能勢のハミルトニアン</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C29D3D0-797D-5E35-1BAF-CA8E35555AE2}"/>
                  </a:ext>
                </a:extLst>
              </p:cNvPr>
              <p:cNvSpPr txBox="1"/>
              <p:nvPr/>
            </p:nvSpPr>
            <p:spPr>
              <a:xfrm>
                <a:off x="1115616" y="1124744"/>
                <a:ext cx="642272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𝑠</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𝑄</m:t>
                          </m:r>
                        </m:den>
                      </m:f>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𝑠</m:t>
                          </m:r>
                        </m:e>
                      </m:func>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3C29D3D0-797D-5E35-1BAF-CA8E35555AE2}"/>
                  </a:ext>
                </a:extLst>
              </p:cNvPr>
              <p:cNvSpPr txBox="1">
                <a:spLocks noRot="1" noChangeAspect="1" noMove="1" noResize="1" noEditPoints="1" noAdjustHandles="1" noChangeArrowheads="1" noChangeShapeType="1" noTextEdit="1"/>
              </p:cNvSpPr>
              <p:nvPr/>
            </p:nvSpPr>
            <p:spPr>
              <a:xfrm>
                <a:off x="1115616" y="1124744"/>
                <a:ext cx="6422720"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82D9FFA-2F12-D3F6-93E9-7FA21E981BD2}"/>
                  </a:ext>
                </a:extLst>
              </p:cNvPr>
              <p:cNvSpPr txBox="1"/>
              <p:nvPr/>
            </p:nvSpPr>
            <p:spPr>
              <a:xfrm>
                <a:off x="1043608" y="3068960"/>
                <a:ext cx="4769575" cy="1031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𝜋</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2</m:t>
                          </m:r>
                        </m:num>
                        <m:den>
                          <m:r>
                            <a:rPr kumimoji="1" lang="en-US" altLang="ja-JP" sz="2400" b="0" i="1" smtClean="0">
                              <a:latin typeface="Cambria Math" panose="02040503050406030204" pitchFamily="18" charset="0"/>
                            </a:rPr>
                            <m:t>𝑠</m:t>
                          </m:r>
                        </m:den>
                      </m:f>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𝑠</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num>
                        <m:den>
                          <m:r>
                            <a:rPr kumimoji="1" lang="en-US" altLang="ja-JP" sz="2400" b="0" i="1" smtClean="0">
                              <a:latin typeface="Cambria Math" panose="02040503050406030204" pitchFamily="18" charset="0"/>
                            </a:rPr>
                            <m:t>𝑠</m:t>
                          </m:r>
                        </m:den>
                      </m:f>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B82D9FFA-2F12-D3F6-93E9-7FA21E981BD2}"/>
                  </a:ext>
                </a:extLst>
              </p:cNvPr>
              <p:cNvSpPr txBox="1">
                <a:spLocks noRot="1" noChangeAspect="1" noMove="1" noResize="1" noEditPoints="1" noAdjustHandles="1" noChangeArrowheads="1" noChangeShapeType="1" noTextEdit="1"/>
              </p:cNvSpPr>
              <p:nvPr/>
            </p:nvSpPr>
            <p:spPr>
              <a:xfrm>
                <a:off x="1043608" y="3068960"/>
                <a:ext cx="4769575" cy="103169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60A800B-347A-552D-55D4-4C8399923F8D}"/>
                  </a:ext>
                </a:extLst>
              </p:cNvPr>
              <p:cNvSpPr txBox="1"/>
              <p:nvPr/>
            </p:nvSpPr>
            <p:spPr>
              <a:xfrm>
                <a:off x="4644008" y="2276872"/>
                <a:ext cx="199259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560A800B-347A-552D-55D4-4C8399923F8D}"/>
                  </a:ext>
                </a:extLst>
              </p:cNvPr>
              <p:cNvSpPr txBox="1">
                <a:spLocks noRot="1" noChangeAspect="1" noMove="1" noResize="1" noEditPoints="1" noAdjustHandles="1" noChangeArrowheads="1" noChangeShapeType="1" noTextEdit="1"/>
              </p:cNvSpPr>
              <p:nvPr/>
            </p:nvSpPr>
            <p:spPr>
              <a:xfrm>
                <a:off x="4644008" y="2276872"/>
                <a:ext cx="1992597" cy="584775"/>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0F9D6AE0-C29C-3816-36F0-058A199F7D60}"/>
              </a:ext>
            </a:extLst>
          </p:cNvPr>
          <p:cNvSpPr txBox="1"/>
          <p:nvPr/>
        </p:nvSpPr>
        <p:spPr>
          <a:xfrm>
            <a:off x="611560" y="2420888"/>
            <a:ext cx="4185761" cy="461665"/>
          </a:xfrm>
          <a:prstGeom prst="rect">
            <a:avLst/>
          </a:prstGeom>
          <a:noFill/>
        </p:spPr>
        <p:txBody>
          <a:bodyPr wrap="none" rtlCol="0">
            <a:spAutoFit/>
          </a:bodyPr>
          <a:lstStyle/>
          <a:p>
            <a:r>
              <a:rPr kumimoji="1" lang="ja-JP" altLang="en-US" sz="2400" dirty="0"/>
              <a:t>スケールされた運動量</a:t>
            </a:r>
            <a:r>
              <a:rPr lang="ja-JP" altLang="en-US" sz="2400" dirty="0"/>
              <a:t>を導入</a:t>
            </a:r>
            <a:endParaRPr kumimoji="1" lang="ja-JP" altLang="en-US" sz="24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D0267BD-71EC-9B85-D107-5641A2314F13}"/>
                  </a:ext>
                </a:extLst>
              </p:cNvPr>
              <p:cNvSpPr txBox="1"/>
              <p:nvPr/>
            </p:nvSpPr>
            <p:spPr>
              <a:xfrm>
                <a:off x="2627784" y="4077072"/>
                <a:ext cx="2818977" cy="1031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𝑠</m:t>
                          </m:r>
                        </m:den>
                      </m:f>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𝑝</m:t>
                                      </m:r>
                                    </m:e>
                                  </m:acc>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num>
                        <m:den>
                          <m:r>
                            <a:rPr kumimoji="1" lang="en-US" altLang="ja-JP" sz="2400" b="0" i="1" smtClean="0">
                              <a:latin typeface="Cambria Math" panose="02040503050406030204" pitchFamily="18" charset="0"/>
                            </a:rPr>
                            <m:t>𝑠</m:t>
                          </m:r>
                        </m:den>
                      </m:f>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4D0267BD-71EC-9B85-D107-5641A2314F13}"/>
                  </a:ext>
                </a:extLst>
              </p:cNvPr>
              <p:cNvSpPr txBox="1">
                <a:spLocks noRot="1" noChangeAspect="1" noMove="1" noResize="1" noEditPoints="1" noAdjustHandles="1" noChangeArrowheads="1" noChangeShapeType="1" noTextEdit="1"/>
              </p:cNvSpPr>
              <p:nvPr/>
            </p:nvSpPr>
            <p:spPr>
              <a:xfrm>
                <a:off x="2627784" y="4077072"/>
                <a:ext cx="2818977" cy="103169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672654F-55C2-6D18-7AD5-27E851DE0F80}"/>
                  </a:ext>
                </a:extLst>
              </p:cNvPr>
              <p:cNvSpPr txBox="1"/>
              <p:nvPr/>
            </p:nvSpPr>
            <p:spPr>
              <a:xfrm>
                <a:off x="2699792" y="5589240"/>
                <a:ext cx="2313775" cy="793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num>
                        <m:den>
                          <m:r>
                            <a:rPr kumimoji="1" lang="en-US" altLang="ja-JP" sz="2400" b="0" i="1" smtClean="0">
                              <a:latin typeface="Cambria Math" panose="02040503050406030204" pitchFamily="18" charset="0"/>
                            </a:rPr>
                            <m:t>𝑠</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e>
                      </m:d>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1672654F-55C2-6D18-7AD5-27E851DE0F80}"/>
                  </a:ext>
                </a:extLst>
              </p:cNvPr>
              <p:cNvSpPr txBox="1">
                <a:spLocks noRot="1" noChangeAspect="1" noMove="1" noResize="1" noEditPoints="1" noAdjustHandles="1" noChangeArrowheads="1" noChangeShapeType="1" noTextEdit="1"/>
              </p:cNvSpPr>
              <p:nvPr/>
            </p:nvSpPr>
            <p:spPr>
              <a:xfrm>
                <a:off x="2699792" y="5589240"/>
                <a:ext cx="2313775" cy="793743"/>
              </a:xfrm>
              <a:prstGeom prst="rect">
                <a:avLst/>
              </a:prstGeom>
              <a:blipFill>
                <a:blip r:embed="rId6"/>
                <a:stretch>
                  <a:fillRect/>
                </a:stretch>
              </a:blipFill>
            </p:spPr>
            <p:txBody>
              <a:bodyPr/>
              <a:lstStyle/>
              <a:p>
                <a:r>
                  <a:rPr lang="ja-JP" altLang="en-US">
                    <a:noFill/>
                  </a:rPr>
                  <a:t> </a:t>
                </a:r>
              </a:p>
            </p:txBody>
          </p:sp>
        </mc:Fallback>
      </mc:AlternateContent>
      <p:cxnSp>
        <p:nvCxnSpPr>
          <p:cNvPr id="9" name="直線コネクタ 8">
            <a:extLst>
              <a:ext uri="{FF2B5EF4-FFF2-40B4-BE49-F238E27FC236}">
                <a16:creationId xmlns:a16="http://schemas.microsoft.com/office/drawing/2014/main" id="{A477A349-8EFD-437C-834C-B2516D41759E}"/>
              </a:ext>
            </a:extLst>
          </p:cNvPr>
          <p:cNvCxnSpPr/>
          <p:nvPr/>
        </p:nvCxnSpPr>
        <p:spPr>
          <a:xfrm>
            <a:off x="3347864" y="5085184"/>
            <a:ext cx="9361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E514C17A-6F5B-CF2F-A622-CA99D7A1A1CD}"/>
                  </a:ext>
                </a:extLst>
              </p:cNvPr>
              <p:cNvSpPr txBox="1"/>
              <p:nvPr/>
            </p:nvSpPr>
            <p:spPr>
              <a:xfrm flipH="1">
                <a:off x="3707904" y="5157192"/>
                <a:ext cx="172819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=2</m:t>
                      </m:r>
                      <m:r>
                        <a:rPr kumimoji="1" lang="en-US" altLang="ja-JP" sz="2000" b="0" i="1" smtClean="0">
                          <a:latin typeface="Cambria Math" panose="02040503050406030204" pitchFamily="18" charset="0"/>
                        </a:rPr>
                        <m:t>𝐾</m:t>
                      </m:r>
                      <m:r>
                        <a:rPr kumimoji="1" lang="en-US" altLang="ja-JP" sz="2000" b="0" i="1" smtClean="0">
                          <a:latin typeface="Cambria Math" panose="02040503050406030204" pitchFamily="18" charset="0"/>
                        </a:rPr>
                        <m:t>=3</m:t>
                      </m:r>
                      <m:r>
                        <a:rPr kumimoji="1" lang="en-US" altLang="ja-JP" sz="2000" b="0" i="1" smtClean="0">
                          <a:latin typeface="Cambria Math" panose="02040503050406030204" pitchFamily="18" charset="0"/>
                        </a:rPr>
                        <m:t>𝑁𝑘𝑇</m:t>
                      </m:r>
                    </m:oMath>
                  </m:oMathPara>
                </a14:m>
                <a:endParaRPr kumimoji="1" lang="ja-JP" altLang="en-US" sz="2000" dirty="0"/>
              </a:p>
            </p:txBody>
          </p:sp>
        </mc:Choice>
        <mc:Fallback xmlns="">
          <p:sp>
            <p:nvSpPr>
              <p:cNvPr id="10" name="テキスト ボックス 9">
                <a:extLst>
                  <a:ext uri="{FF2B5EF4-FFF2-40B4-BE49-F238E27FC236}">
                    <a16:creationId xmlns:a16="http://schemas.microsoft.com/office/drawing/2014/main" id="{E514C17A-6F5B-CF2F-A622-CA99D7A1A1CD}"/>
                  </a:ext>
                </a:extLst>
              </p:cNvPr>
              <p:cNvSpPr txBox="1">
                <a:spLocks noRot="1" noChangeAspect="1" noMove="1" noResize="1" noEditPoints="1" noAdjustHandles="1" noChangeArrowheads="1" noChangeShapeType="1" noTextEdit="1"/>
              </p:cNvSpPr>
              <p:nvPr/>
            </p:nvSpPr>
            <p:spPr>
              <a:xfrm flipH="1">
                <a:off x="3707904" y="5157192"/>
                <a:ext cx="1728192" cy="40011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097229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A014763-4B32-C3AD-2F51-270EB4DEC2EC}"/>
              </a:ext>
            </a:extLst>
          </p:cNvPr>
          <p:cNvSpPr>
            <a:spLocks noGrp="1"/>
          </p:cNvSpPr>
          <p:nvPr>
            <p:ph type="body" sz="quarter" idx="10"/>
          </p:nvPr>
        </p:nvSpPr>
        <p:spPr/>
        <p:txBody>
          <a:bodyPr/>
          <a:lstStyle/>
          <a:p>
            <a:r>
              <a:rPr kumimoji="1" lang="ja-JP" altLang="en-US" dirty="0"/>
              <a:t>能勢のハミルトニアン</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9066201-C3E3-F516-0205-598CC98BF9B4}"/>
                  </a:ext>
                </a:extLst>
              </p:cNvPr>
              <p:cNvSpPr txBox="1"/>
              <p:nvPr/>
            </p:nvSpPr>
            <p:spPr>
              <a:xfrm>
                <a:off x="1115616" y="1124744"/>
                <a:ext cx="642272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𝑠</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𝑄</m:t>
                          </m:r>
                        </m:den>
                      </m:f>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𝑠</m:t>
                          </m:r>
                        </m:e>
                      </m:func>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79066201-C3E3-F516-0205-598CC98BF9B4}"/>
                  </a:ext>
                </a:extLst>
              </p:cNvPr>
              <p:cNvSpPr txBox="1">
                <a:spLocks noRot="1" noChangeAspect="1" noMove="1" noResize="1" noEditPoints="1" noAdjustHandles="1" noChangeArrowheads="1" noChangeShapeType="1" noTextEdit="1"/>
              </p:cNvSpPr>
              <p:nvPr/>
            </p:nvSpPr>
            <p:spPr>
              <a:xfrm>
                <a:off x="1115616" y="1124744"/>
                <a:ext cx="6422720"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B67107-6D36-EC97-042A-DC2CB9C420E4}"/>
                  </a:ext>
                </a:extLst>
              </p:cNvPr>
              <p:cNvSpPr txBox="1"/>
              <p:nvPr/>
            </p:nvSpPr>
            <p:spPr>
              <a:xfrm>
                <a:off x="611560" y="3356992"/>
                <a:ext cx="2324162" cy="9757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𝑑𝑠</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𝜕𝜋</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𝑄</m:t>
                          </m:r>
                        </m:den>
                      </m:f>
                    </m:oMath>
                  </m:oMathPara>
                </a14:m>
                <a:endParaRPr kumimoji="1" lang="en-US" altLang="ja-JP" sz="2800" b="0" dirty="0"/>
              </a:p>
            </p:txBody>
          </p:sp>
        </mc:Choice>
        <mc:Fallback xmlns="">
          <p:sp>
            <p:nvSpPr>
              <p:cNvPr id="4" name="テキスト ボックス 3">
                <a:extLst>
                  <a:ext uri="{FF2B5EF4-FFF2-40B4-BE49-F238E27FC236}">
                    <a16:creationId xmlns:a16="http://schemas.microsoft.com/office/drawing/2014/main" id="{13B67107-6D36-EC97-042A-DC2CB9C420E4}"/>
                  </a:ext>
                </a:extLst>
              </p:cNvPr>
              <p:cNvSpPr txBox="1">
                <a:spLocks noRot="1" noChangeAspect="1" noMove="1" noResize="1" noEditPoints="1" noAdjustHandles="1" noChangeArrowheads="1" noChangeShapeType="1" noTextEdit="1"/>
              </p:cNvSpPr>
              <p:nvPr/>
            </p:nvSpPr>
            <p:spPr>
              <a:xfrm>
                <a:off x="611560" y="3356992"/>
                <a:ext cx="2324162" cy="97578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F1B451B-84C7-6A2D-FE02-AEE885BFA9C3}"/>
                  </a:ext>
                </a:extLst>
              </p:cNvPr>
              <p:cNvSpPr txBox="1"/>
              <p:nvPr/>
            </p:nvSpPr>
            <p:spPr>
              <a:xfrm>
                <a:off x="539552" y="2204864"/>
                <a:ext cx="3199466" cy="9105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m:t>
                          </m:r>
                        </m:num>
                        <m:den>
                          <m:r>
                            <a:rPr kumimoji="1" lang="en-US" altLang="ja-JP" sz="2800" b="0" i="1" smtClean="0">
                              <a:latin typeface="Cambria Math" panose="02040503050406030204" pitchFamily="18" charset="0"/>
                            </a:rPr>
                            <m:t>𝑠</m:t>
                          </m:r>
                        </m:den>
                      </m:f>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𝑇</m:t>
                              </m:r>
                            </m:e>
                            <m:sub>
                              <m:r>
                                <a:rPr kumimoji="1" lang="en-US" altLang="ja-JP" sz="2800" b="0" i="1" smtClean="0">
                                  <a:latin typeface="Cambria Math" panose="02040503050406030204" pitchFamily="18" charset="0"/>
                                </a:rPr>
                                <m:t>0</m:t>
                              </m:r>
                            </m:sub>
                          </m:sSub>
                        </m:e>
                      </m:d>
                    </m:oMath>
                  </m:oMathPara>
                </a14:m>
                <a:endParaRPr kumimoji="1" lang="en-US" altLang="ja-JP" sz="2800" b="0" dirty="0"/>
              </a:p>
            </p:txBody>
          </p:sp>
        </mc:Choice>
        <mc:Fallback xmlns="">
          <p:sp>
            <p:nvSpPr>
              <p:cNvPr id="5" name="テキスト ボックス 4">
                <a:extLst>
                  <a:ext uri="{FF2B5EF4-FFF2-40B4-BE49-F238E27FC236}">
                    <a16:creationId xmlns:a16="http://schemas.microsoft.com/office/drawing/2014/main" id="{1F1B451B-84C7-6A2D-FE02-AEE885BFA9C3}"/>
                  </a:ext>
                </a:extLst>
              </p:cNvPr>
              <p:cNvSpPr txBox="1">
                <a:spLocks noRot="1" noChangeAspect="1" noMove="1" noResize="1" noEditPoints="1" noAdjustHandles="1" noChangeArrowheads="1" noChangeShapeType="1" noTextEdit="1"/>
              </p:cNvSpPr>
              <p:nvPr/>
            </p:nvSpPr>
            <p:spPr>
              <a:xfrm>
                <a:off x="539552" y="2204864"/>
                <a:ext cx="3199466" cy="910506"/>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0118BCD0-A675-6622-8C64-473F0CCB8F8F}"/>
              </a:ext>
            </a:extLst>
          </p:cNvPr>
          <p:cNvSpPr txBox="1"/>
          <p:nvPr/>
        </p:nvSpPr>
        <p:spPr>
          <a:xfrm>
            <a:off x="3779912" y="2420888"/>
            <a:ext cx="4801314" cy="707886"/>
          </a:xfrm>
          <a:prstGeom prst="rect">
            <a:avLst/>
          </a:prstGeom>
          <a:noFill/>
        </p:spPr>
        <p:txBody>
          <a:bodyPr wrap="none" rtlCol="0">
            <a:spAutoFit/>
          </a:bodyPr>
          <a:lstStyle/>
          <a:p>
            <a:r>
              <a:rPr lang="ja-JP" altLang="en-US" sz="2000" dirty="0"/>
              <a:t>現在の温度が設定温度より高ければ減速</a:t>
            </a:r>
            <a:endParaRPr lang="en-US" altLang="ja-JP" sz="2000" dirty="0"/>
          </a:p>
          <a:p>
            <a:r>
              <a:rPr kumimoji="1" lang="ja-JP" altLang="en-US" sz="2000" dirty="0"/>
              <a:t>そうでなければ加速</a:t>
            </a:r>
          </a:p>
        </p:txBody>
      </p:sp>
      <p:sp>
        <p:nvSpPr>
          <p:cNvPr id="7" name="テキスト ボックス 6">
            <a:extLst>
              <a:ext uri="{FF2B5EF4-FFF2-40B4-BE49-F238E27FC236}">
                <a16:creationId xmlns:a16="http://schemas.microsoft.com/office/drawing/2014/main" id="{D09DB08A-CADF-D1AC-38E3-10FAE8FEDBF9}"/>
              </a:ext>
            </a:extLst>
          </p:cNvPr>
          <p:cNvSpPr txBox="1"/>
          <p:nvPr/>
        </p:nvSpPr>
        <p:spPr>
          <a:xfrm>
            <a:off x="3851920" y="3501008"/>
            <a:ext cx="3775393" cy="707886"/>
          </a:xfrm>
          <a:prstGeom prst="rect">
            <a:avLst/>
          </a:prstGeom>
          <a:noFill/>
        </p:spPr>
        <p:txBody>
          <a:bodyPr wrap="none" rtlCol="0">
            <a:spAutoFit/>
          </a:bodyPr>
          <a:lstStyle/>
          <a:p>
            <a:r>
              <a:rPr kumimoji="1" lang="ja-JP" altLang="en-US" sz="2000" dirty="0"/>
              <a:t>仮想粒子の運動量が正なら</a:t>
            </a:r>
            <a:r>
              <a:rPr lang="ja-JP" altLang="en-US" sz="2000" dirty="0"/>
              <a:t>減速</a:t>
            </a:r>
            <a:endParaRPr kumimoji="1" lang="en-US" altLang="ja-JP" sz="2000" dirty="0"/>
          </a:p>
          <a:p>
            <a:r>
              <a:rPr lang="ja-JP" altLang="en-US" sz="2000" dirty="0"/>
              <a:t>負なら加速</a:t>
            </a:r>
            <a:endParaRPr kumimoji="1" lang="ja-JP" altLang="en-US" sz="20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457C99-621C-B8E7-0308-9A74D9268D88}"/>
                  </a:ext>
                </a:extLst>
              </p:cNvPr>
              <p:cNvSpPr txBox="1"/>
              <p:nvPr/>
            </p:nvSpPr>
            <p:spPr>
              <a:xfrm>
                <a:off x="1115616" y="4523636"/>
                <a:ext cx="5177251" cy="1569660"/>
              </a:xfrm>
              <a:prstGeom prst="rect">
                <a:avLst/>
              </a:prstGeom>
              <a:noFill/>
            </p:spPr>
            <p:txBody>
              <a:bodyPr wrap="none" rtlCol="0">
                <a:spAutoFit/>
              </a:bodyPr>
              <a:lstStyle/>
              <a:p>
                <a:r>
                  <a:rPr kumimoji="1" lang="ja-JP" altLang="en-US" sz="2400" dirty="0"/>
                  <a:t>現在の温度が目標温度より</a:t>
                </a:r>
                <a:r>
                  <a:rPr kumimoji="1" lang="ja-JP" altLang="en-US" sz="2400" dirty="0">
                    <a:solidFill>
                      <a:srgbClr val="FF0000"/>
                    </a:solidFill>
                  </a:rPr>
                  <a:t>高い</a:t>
                </a:r>
                <a:endParaRPr lang="en-US" altLang="ja-JP" sz="2400" dirty="0">
                  <a:solidFill>
                    <a:srgbClr val="FF0000"/>
                  </a:solidFill>
                </a:endParaRPr>
              </a:p>
              <a:p>
                <a:r>
                  <a:rPr lang="ja-JP" altLang="en-US" sz="2400" dirty="0"/>
                  <a:t>→ </a:t>
                </a:r>
                <a14:m>
                  <m:oMath xmlns:m="http://schemas.openxmlformats.org/officeDocument/2006/math">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𝜋</m:t>
                        </m:r>
                      </m:e>
                    </m:acc>
                    <m:r>
                      <a:rPr kumimoji="1" lang="en-US" altLang="ja-JP" sz="2400" b="0" i="1" dirty="0" smtClean="0">
                        <a:latin typeface="Cambria Math" panose="02040503050406030204" pitchFamily="18" charset="0"/>
                      </a:rPr>
                      <m:t>&gt;0</m:t>
                    </m:r>
                    <m:r>
                      <a:rPr lang="ja-JP" altLang="en-US" sz="2400" i="1" dirty="0">
                        <a:latin typeface="Cambria Math" panose="02040503050406030204" pitchFamily="18" charset="0"/>
                      </a:rPr>
                      <m:t>なので、</m:t>
                    </m:r>
                  </m:oMath>
                </a14:m>
                <a:r>
                  <a:rPr kumimoji="1" lang="ja-JP" altLang="en-US" sz="2400" dirty="0"/>
                  <a:t>いつか</a:t>
                </a:r>
                <a14:m>
                  <m:oMath xmlns:m="http://schemas.openxmlformats.org/officeDocument/2006/math">
                    <m:r>
                      <a:rPr kumimoji="1" lang="en-US" altLang="ja-JP" sz="2400" b="0" i="1" smtClean="0">
                        <a:latin typeface="Cambria Math" panose="02040503050406030204" pitchFamily="18" charset="0"/>
                      </a:rPr>
                      <m:t>𝜋</m:t>
                    </m:r>
                    <m:r>
                      <a:rPr kumimoji="1" lang="en-US" altLang="ja-JP" sz="2400" b="0" i="1" smtClean="0">
                        <a:latin typeface="Cambria Math" panose="02040503050406030204" pitchFamily="18" charset="0"/>
                      </a:rPr>
                      <m:t>&gt;0</m:t>
                    </m:r>
                  </m:oMath>
                </a14:m>
                <a:r>
                  <a:rPr kumimoji="1" lang="ja-JP" altLang="en-US" sz="2400" dirty="0"/>
                  <a:t>になる</a:t>
                </a:r>
                <a:endParaRPr kumimoji="1" lang="en-US" altLang="ja-JP" sz="2400" dirty="0"/>
              </a:p>
              <a:p>
                <a:r>
                  <a:rPr lang="ja-JP" altLang="en-US" sz="2400" dirty="0"/>
                  <a:t>→ </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dirty="0"/>
                  <a:t>が</a:t>
                </a:r>
                <a:r>
                  <a:rPr lang="ja-JP" altLang="en-US" sz="2400" dirty="0"/>
                  <a:t>増える</a:t>
                </a:r>
                <a:endParaRPr kumimoji="1" lang="en-US" altLang="ja-JP" sz="2400" dirty="0"/>
              </a:p>
              <a:p>
                <a:r>
                  <a:rPr lang="ja-JP" altLang="en-US" sz="2400" dirty="0"/>
                  <a:t>→</a:t>
                </a:r>
                <a:r>
                  <a:rPr lang="en-US" altLang="ja-JP" sz="2400" dirty="0"/>
                  <a:t> </a:t>
                </a:r>
                <a14:m>
                  <m:oMath xmlns:m="http://schemas.openxmlformats.org/officeDocument/2006/math">
                    <m:sSub>
                      <m:sSubPr>
                        <m:ctrlPr>
                          <a:rPr lang="en-US" altLang="ja-JP" sz="2400" b="0" i="1" smtClean="0">
                            <a:latin typeface="Cambria Math" panose="02040503050406030204" pitchFamily="18" charset="0"/>
                          </a:rPr>
                        </m:ctrlPr>
                      </m:sSubPr>
                      <m:e>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𝑝</m:t>
                            </m:r>
                          </m:e>
                        </m:acc>
                      </m:e>
                      <m:sub>
                        <m:r>
                          <a:rPr lang="en-US" altLang="ja-JP" sz="2400" b="0" i="1" smtClean="0">
                            <a:latin typeface="Cambria Math" panose="02040503050406030204" pitchFamily="18" charset="0"/>
                          </a:rPr>
                          <m:t>𝑖</m:t>
                        </m:r>
                      </m:sub>
                    </m:sSub>
                    <m:r>
                      <a:rPr lang="ja-JP" altLang="en-US" sz="2400" i="1">
                        <a:latin typeface="Cambria Math" panose="02040503050406030204" pitchFamily="18" charset="0"/>
                      </a:rPr>
                      <m:t>が</m:t>
                    </m:r>
                  </m:oMath>
                </a14:m>
                <a:r>
                  <a:rPr kumimoji="1" lang="ja-JP" altLang="en-US" sz="2400" dirty="0"/>
                  <a:t>小さくなる→温度が</a:t>
                </a:r>
                <a:r>
                  <a:rPr kumimoji="1" lang="ja-JP" altLang="en-US" sz="2400" dirty="0">
                    <a:solidFill>
                      <a:srgbClr val="011893"/>
                    </a:solidFill>
                  </a:rPr>
                  <a:t>下がる</a:t>
                </a:r>
                <a:endParaRPr kumimoji="1" lang="en-US" altLang="ja-JP" sz="2400" dirty="0">
                  <a:solidFill>
                    <a:srgbClr val="011893"/>
                  </a:solidFill>
                </a:endParaRPr>
              </a:p>
            </p:txBody>
          </p:sp>
        </mc:Choice>
        <mc:Fallback xmlns="">
          <p:sp>
            <p:nvSpPr>
              <p:cNvPr id="9" name="テキスト ボックス 8">
                <a:extLst>
                  <a:ext uri="{FF2B5EF4-FFF2-40B4-BE49-F238E27FC236}">
                    <a16:creationId xmlns:a16="http://schemas.microsoft.com/office/drawing/2014/main" id="{E3457C99-621C-B8E7-0308-9A74D9268D88}"/>
                  </a:ext>
                </a:extLst>
              </p:cNvPr>
              <p:cNvSpPr txBox="1">
                <a:spLocks noRot="1" noChangeAspect="1" noMove="1" noResize="1" noEditPoints="1" noAdjustHandles="1" noChangeArrowheads="1" noChangeShapeType="1" noTextEdit="1"/>
              </p:cNvSpPr>
              <p:nvPr/>
            </p:nvSpPr>
            <p:spPr>
              <a:xfrm>
                <a:off x="1115616" y="4523636"/>
                <a:ext cx="5177251" cy="1569660"/>
              </a:xfrm>
              <a:prstGeom prst="rect">
                <a:avLst/>
              </a:prstGeom>
              <a:blipFill>
                <a:blip r:embed="rId5"/>
                <a:stretch>
                  <a:fillRect l="-1767" t="-4264" r="-1060" b="-814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FC7ACFCA-26A4-E09D-3945-8A57E65891DC}"/>
              </a:ext>
            </a:extLst>
          </p:cNvPr>
          <p:cNvSpPr txBox="1"/>
          <p:nvPr/>
        </p:nvSpPr>
        <p:spPr>
          <a:xfrm>
            <a:off x="1331640" y="6237312"/>
            <a:ext cx="5929828" cy="523220"/>
          </a:xfrm>
          <a:prstGeom prst="rect">
            <a:avLst/>
          </a:prstGeom>
          <a:noFill/>
        </p:spPr>
        <p:txBody>
          <a:bodyPr wrap="none" rtlCol="0">
            <a:spAutoFit/>
          </a:bodyPr>
          <a:lstStyle/>
          <a:p>
            <a:r>
              <a:rPr kumimoji="1" lang="ja-JP" altLang="en-US" sz="2800" dirty="0"/>
              <a:t>最終的に</a:t>
            </a:r>
            <a:r>
              <a:rPr lang="ja-JP" altLang="en-US" sz="2800" dirty="0"/>
              <a:t>温度</a:t>
            </a:r>
            <a:r>
              <a:rPr kumimoji="1" lang="ja-JP" altLang="en-US" sz="2800" dirty="0"/>
              <a:t>が目標温度に収束する</a:t>
            </a:r>
          </a:p>
        </p:txBody>
      </p:sp>
    </p:spTree>
    <p:extLst>
      <p:ext uri="{BB962C8B-B14F-4D97-AF65-F5344CB8AC3E}">
        <p14:creationId xmlns:p14="http://schemas.microsoft.com/office/powerpoint/2010/main" val="5287092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3115F79-1510-0D4B-9462-0A60F138A446}"/>
              </a:ext>
            </a:extLst>
          </p:cNvPr>
          <p:cNvSpPr>
            <a:spLocks noGrp="1"/>
          </p:cNvSpPr>
          <p:nvPr>
            <p:ph type="body" sz="quarter" idx="10"/>
          </p:nvPr>
        </p:nvSpPr>
        <p:spPr/>
        <p:txBody>
          <a:bodyPr/>
          <a:lstStyle/>
          <a:p>
            <a:r>
              <a:rPr kumimoji="1" lang="ja-JP" altLang="en-US" dirty="0"/>
              <a:t>能勢のハミルトニアン</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F6A62E2-4648-E36D-FF3E-F3BF7DD0845D}"/>
                  </a:ext>
                </a:extLst>
              </p:cNvPr>
              <p:cNvSpPr txBox="1"/>
              <p:nvPr/>
            </p:nvSpPr>
            <p:spPr>
              <a:xfrm>
                <a:off x="467544" y="1412776"/>
                <a:ext cx="1765099" cy="584775"/>
              </a:xfrm>
              <a:prstGeom prst="rect">
                <a:avLst/>
              </a:prstGeom>
              <a:noFill/>
            </p:spPr>
            <p:txBody>
              <a:bodyPr wrap="none" rtlCol="0">
                <a:spAutoFit/>
              </a:bodyPr>
              <a:lstStyle/>
              <a:p>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oMath>
                </a14:m>
                <a:r>
                  <a:rPr kumimoji="1" lang="ja-JP" altLang="en-US" sz="3200" dirty="0"/>
                  <a:t>の世界</a:t>
                </a:r>
              </a:p>
            </p:txBody>
          </p:sp>
        </mc:Choice>
        <mc:Fallback xmlns="">
          <p:sp>
            <p:nvSpPr>
              <p:cNvPr id="3" name="テキスト ボックス 2">
                <a:extLst>
                  <a:ext uri="{FF2B5EF4-FFF2-40B4-BE49-F238E27FC236}">
                    <a16:creationId xmlns:a16="http://schemas.microsoft.com/office/drawing/2014/main" id="{0F6A62E2-4648-E36D-FF3E-F3BF7DD0845D}"/>
                  </a:ext>
                </a:extLst>
              </p:cNvPr>
              <p:cNvSpPr txBox="1">
                <a:spLocks noRot="1" noChangeAspect="1" noMove="1" noResize="1" noEditPoints="1" noAdjustHandles="1" noChangeArrowheads="1" noChangeShapeType="1" noTextEdit="1"/>
              </p:cNvSpPr>
              <p:nvPr/>
            </p:nvSpPr>
            <p:spPr>
              <a:xfrm>
                <a:off x="467544" y="1412776"/>
                <a:ext cx="1765099" cy="584775"/>
              </a:xfrm>
              <a:prstGeom prst="rect">
                <a:avLst/>
              </a:prstGeom>
              <a:blipFill>
                <a:blip r:embed="rId2"/>
                <a:stretch>
                  <a:fillRect t="-16667" r="-7958" b="-30208"/>
                </a:stretch>
              </a:blipFill>
            </p:spPr>
            <p:txBody>
              <a:bodyPr/>
              <a:lstStyle/>
              <a:p>
                <a:r>
                  <a:rPr lang="ja-JP" altLang="en-US">
                    <a:noFill/>
                  </a:rPr>
                  <a:t> </a:t>
                </a:r>
              </a:p>
            </p:txBody>
          </p:sp>
        </mc:Fallback>
      </mc:AlternateContent>
      <p:cxnSp>
        <p:nvCxnSpPr>
          <p:cNvPr id="5" name="直線矢印コネクタ 4">
            <a:extLst>
              <a:ext uri="{FF2B5EF4-FFF2-40B4-BE49-F238E27FC236}">
                <a16:creationId xmlns:a16="http://schemas.microsoft.com/office/drawing/2014/main" id="{FB318334-6292-1089-DDB3-F1033B7A688C}"/>
              </a:ext>
            </a:extLst>
          </p:cNvPr>
          <p:cNvCxnSpPr>
            <a:cxnSpLocks/>
          </p:cNvCxnSpPr>
          <p:nvPr/>
        </p:nvCxnSpPr>
        <p:spPr>
          <a:xfrm>
            <a:off x="827584" y="2492896"/>
            <a:ext cx="59046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2EB00F80-AFDF-B186-4A97-9AA69C81DFD0}"/>
              </a:ext>
            </a:extLst>
          </p:cNvPr>
          <p:cNvCxnSpPr/>
          <p:nvPr/>
        </p:nvCxnSpPr>
        <p:spPr>
          <a:xfrm>
            <a:off x="97160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3FA76D6-1ADA-D1DE-15B5-5FFA939D9550}"/>
              </a:ext>
            </a:extLst>
          </p:cNvPr>
          <p:cNvCxnSpPr/>
          <p:nvPr/>
        </p:nvCxnSpPr>
        <p:spPr>
          <a:xfrm>
            <a:off x="169168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CEFB879-6913-C08A-D57D-6BCFCB6DBEF1}"/>
              </a:ext>
            </a:extLst>
          </p:cNvPr>
          <p:cNvCxnSpPr/>
          <p:nvPr/>
        </p:nvCxnSpPr>
        <p:spPr>
          <a:xfrm>
            <a:off x="241176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22A6331-0949-B707-1BB0-AB59ADC5E401}"/>
              </a:ext>
            </a:extLst>
          </p:cNvPr>
          <p:cNvCxnSpPr/>
          <p:nvPr/>
        </p:nvCxnSpPr>
        <p:spPr>
          <a:xfrm>
            <a:off x="313184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C22C217-5C6B-02CB-642E-9BA09FFC1C8A}"/>
              </a:ext>
            </a:extLst>
          </p:cNvPr>
          <p:cNvCxnSpPr/>
          <p:nvPr/>
        </p:nvCxnSpPr>
        <p:spPr>
          <a:xfrm>
            <a:off x="385192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F9A228C5-ECDB-944C-B091-AE7534B4F1CA}"/>
              </a:ext>
            </a:extLst>
          </p:cNvPr>
          <p:cNvCxnSpPr/>
          <p:nvPr/>
        </p:nvCxnSpPr>
        <p:spPr>
          <a:xfrm>
            <a:off x="457200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EBC9304-F8B6-AD53-FA26-33B547C202A8}"/>
              </a:ext>
            </a:extLst>
          </p:cNvPr>
          <p:cNvCxnSpPr/>
          <p:nvPr/>
        </p:nvCxnSpPr>
        <p:spPr>
          <a:xfrm>
            <a:off x="529208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783F0A6-061F-6D50-E78F-8DCEAFE9E00B}"/>
              </a:ext>
            </a:extLst>
          </p:cNvPr>
          <p:cNvCxnSpPr/>
          <p:nvPr/>
        </p:nvCxnSpPr>
        <p:spPr>
          <a:xfrm>
            <a:off x="601216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03F7AB4-CA56-4074-8327-90C9C6AF73EC}"/>
              </a:ext>
            </a:extLst>
          </p:cNvPr>
          <p:cNvSpPr txBox="1"/>
          <p:nvPr/>
        </p:nvSpPr>
        <p:spPr>
          <a:xfrm>
            <a:off x="6948264" y="2276872"/>
            <a:ext cx="646331" cy="369332"/>
          </a:xfrm>
          <a:prstGeom prst="rect">
            <a:avLst/>
          </a:prstGeom>
          <a:noFill/>
        </p:spPr>
        <p:txBody>
          <a:bodyPr wrap="none" rtlCol="0">
            <a:spAutoFit/>
          </a:bodyPr>
          <a:lstStyle/>
          <a:p>
            <a:r>
              <a:rPr kumimoji="1" lang="ja-JP" altLang="en-US" dirty="0"/>
              <a:t>時間</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52C312DC-AC4A-8920-9B70-2D15B560E309}"/>
                  </a:ext>
                </a:extLst>
              </p:cNvPr>
              <p:cNvSpPr txBox="1"/>
              <p:nvPr/>
            </p:nvSpPr>
            <p:spPr>
              <a:xfrm>
                <a:off x="467544" y="3140968"/>
                <a:ext cx="1765099" cy="584775"/>
              </a:xfrm>
              <a:prstGeom prst="rect">
                <a:avLst/>
              </a:prstGeom>
              <a:noFill/>
            </p:spPr>
            <p:txBody>
              <a:bodyPr wrap="none" rtlCol="0">
                <a:spAutoFit/>
              </a:bodyPr>
              <a:lstStyle/>
              <a:p>
                <a14:m>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oMath>
                </a14:m>
                <a:r>
                  <a:rPr kumimoji="1" lang="ja-JP" altLang="en-US" sz="3200" dirty="0"/>
                  <a:t>の世界</a:t>
                </a:r>
              </a:p>
            </p:txBody>
          </p:sp>
        </mc:Choice>
        <mc:Fallback xmlns="">
          <p:sp>
            <p:nvSpPr>
              <p:cNvPr id="17" name="テキスト ボックス 16">
                <a:extLst>
                  <a:ext uri="{FF2B5EF4-FFF2-40B4-BE49-F238E27FC236}">
                    <a16:creationId xmlns:a16="http://schemas.microsoft.com/office/drawing/2014/main" id="{52C312DC-AC4A-8920-9B70-2D15B560E309}"/>
                  </a:ext>
                </a:extLst>
              </p:cNvPr>
              <p:cNvSpPr txBox="1">
                <a:spLocks noRot="1" noChangeAspect="1" noMove="1" noResize="1" noEditPoints="1" noAdjustHandles="1" noChangeArrowheads="1" noChangeShapeType="1" noTextEdit="1"/>
              </p:cNvSpPr>
              <p:nvPr/>
            </p:nvSpPr>
            <p:spPr>
              <a:xfrm>
                <a:off x="467544" y="3140968"/>
                <a:ext cx="1765099" cy="584775"/>
              </a:xfrm>
              <a:prstGeom prst="rect">
                <a:avLst/>
              </a:prstGeom>
              <a:blipFill>
                <a:blip r:embed="rId3"/>
                <a:stretch>
                  <a:fillRect t="-16667" r="-7958" b="-30208"/>
                </a:stretch>
              </a:blipFill>
            </p:spPr>
            <p:txBody>
              <a:bodyPr/>
              <a:lstStyle/>
              <a:p>
                <a:r>
                  <a:rPr lang="ja-JP" altLang="en-US">
                    <a:noFill/>
                  </a:rPr>
                  <a:t> </a:t>
                </a:r>
              </a:p>
            </p:txBody>
          </p:sp>
        </mc:Fallback>
      </mc:AlternateContent>
      <p:cxnSp>
        <p:nvCxnSpPr>
          <p:cNvPr id="18" name="直線矢印コネクタ 17">
            <a:extLst>
              <a:ext uri="{FF2B5EF4-FFF2-40B4-BE49-F238E27FC236}">
                <a16:creationId xmlns:a16="http://schemas.microsoft.com/office/drawing/2014/main" id="{54710E53-8BFF-EA1A-AFA4-6E31CE8C34BA}"/>
              </a:ext>
            </a:extLst>
          </p:cNvPr>
          <p:cNvCxnSpPr>
            <a:cxnSpLocks/>
          </p:cNvCxnSpPr>
          <p:nvPr/>
        </p:nvCxnSpPr>
        <p:spPr>
          <a:xfrm>
            <a:off x="827584" y="4149080"/>
            <a:ext cx="59046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C6E5CEA2-7A3C-00B8-E13C-D36C878BF38B}"/>
              </a:ext>
            </a:extLst>
          </p:cNvPr>
          <p:cNvCxnSpPr/>
          <p:nvPr/>
        </p:nvCxnSpPr>
        <p:spPr>
          <a:xfrm>
            <a:off x="971600"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E669D987-4221-79E3-F05C-B15D56B704D5}"/>
              </a:ext>
            </a:extLst>
          </p:cNvPr>
          <p:cNvCxnSpPr/>
          <p:nvPr/>
        </p:nvCxnSpPr>
        <p:spPr>
          <a:xfrm>
            <a:off x="1907704"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32013951-7DF2-1C1E-74D0-8F32AE37CFA1}"/>
              </a:ext>
            </a:extLst>
          </p:cNvPr>
          <p:cNvCxnSpPr>
            <a:cxnSpLocks/>
          </p:cNvCxnSpPr>
          <p:nvPr/>
        </p:nvCxnSpPr>
        <p:spPr>
          <a:xfrm>
            <a:off x="2843808"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14854AD-C162-4576-669C-4945CA2257D1}"/>
              </a:ext>
            </a:extLst>
          </p:cNvPr>
          <p:cNvCxnSpPr/>
          <p:nvPr/>
        </p:nvCxnSpPr>
        <p:spPr>
          <a:xfrm>
            <a:off x="3131840"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D96D45C7-C825-ED97-E62C-E5A466485F4C}"/>
              </a:ext>
            </a:extLst>
          </p:cNvPr>
          <p:cNvCxnSpPr/>
          <p:nvPr/>
        </p:nvCxnSpPr>
        <p:spPr>
          <a:xfrm>
            <a:off x="3347864"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C71B4D8C-4E05-C3DE-97EF-8FA0639E1578}"/>
              </a:ext>
            </a:extLst>
          </p:cNvPr>
          <p:cNvCxnSpPr/>
          <p:nvPr/>
        </p:nvCxnSpPr>
        <p:spPr>
          <a:xfrm>
            <a:off x="3707904"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2B6AE626-9466-2FCB-51C5-72ED01B51FB4}"/>
              </a:ext>
            </a:extLst>
          </p:cNvPr>
          <p:cNvCxnSpPr/>
          <p:nvPr/>
        </p:nvCxnSpPr>
        <p:spPr>
          <a:xfrm>
            <a:off x="5508104"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9DDD08AC-529E-6FAE-8FD1-B1956CF41553}"/>
              </a:ext>
            </a:extLst>
          </p:cNvPr>
          <p:cNvCxnSpPr/>
          <p:nvPr/>
        </p:nvCxnSpPr>
        <p:spPr>
          <a:xfrm>
            <a:off x="6300192"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340379CC-69B2-08C3-3737-4D6095551D4B}"/>
              </a:ext>
            </a:extLst>
          </p:cNvPr>
          <p:cNvSpPr txBox="1"/>
          <p:nvPr/>
        </p:nvSpPr>
        <p:spPr>
          <a:xfrm>
            <a:off x="6948264" y="3933056"/>
            <a:ext cx="646331" cy="369332"/>
          </a:xfrm>
          <a:prstGeom prst="rect">
            <a:avLst/>
          </a:prstGeom>
          <a:noFill/>
        </p:spPr>
        <p:txBody>
          <a:bodyPr wrap="none" rtlCol="0">
            <a:spAutoFit/>
          </a:bodyPr>
          <a:lstStyle/>
          <a:p>
            <a:r>
              <a:rPr kumimoji="1" lang="ja-JP" altLang="en-US" dirty="0"/>
              <a:t>時間</a:t>
            </a:r>
          </a:p>
        </p:txBody>
      </p:sp>
      <p:pic>
        <p:nvPicPr>
          <p:cNvPr id="2050" name="Picture 2" descr="歪む時間のイラスト">
            <a:extLst>
              <a:ext uri="{FF2B5EF4-FFF2-40B4-BE49-F238E27FC236}">
                <a16:creationId xmlns:a16="http://schemas.microsoft.com/office/drawing/2014/main" id="{8F3FA585-D8DC-E7E3-60B5-B418F16138E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8144" y="4365104"/>
            <a:ext cx="1296144" cy="1296144"/>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a:extLst>
              <a:ext uri="{FF2B5EF4-FFF2-40B4-BE49-F238E27FC236}">
                <a16:creationId xmlns:a16="http://schemas.microsoft.com/office/drawing/2014/main" id="{F9AE8F9D-71E9-D097-20E5-29FE2E5BAE7D}"/>
              </a:ext>
            </a:extLst>
          </p:cNvPr>
          <p:cNvSpPr txBox="1"/>
          <p:nvPr/>
        </p:nvSpPr>
        <p:spPr>
          <a:xfrm>
            <a:off x="611560" y="4725144"/>
            <a:ext cx="5040560" cy="707886"/>
          </a:xfrm>
          <a:prstGeom prst="rect">
            <a:avLst/>
          </a:prstGeom>
          <a:noFill/>
        </p:spPr>
        <p:txBody>
          <a:bodyPr wrap="square" rtlCol="0">
            <a:spAutoFit/>
          </a:bodyPr>
          <a:lstStyle/>
          <a:p>
            <a:r>
              <a:rPr kumimoji="1" lang="ja-JP" altLang="en-US" sz="2000" dirty="0"/>
              <a:t>能勢のハミルトニアンは仮想時間を</a:t>
            </a:r>
            <a:endParaRPr kumimoji="1" lang="en-US" altLang="ja-JP" sz="2000" dirty="0"/>
          </a:p>
          <a:p>
            <a:r>
              <a:rPr kumimoji="1" lang="ja-JP" altLang="en-US" sz="2000" dirty="0"/>
              <a:t>スケールすることで</a:t>
            </a:r>
            <a:r>
              <a:rPr lang="ja-JP" altLang="en-US" sz="2000" dirty="0"/>
              <a:t>温度を調整している</a:t>
            </a:r>
            <a:endParaRPr kumimoji="1" lang="ja-JP" altLang="en-US" sz="2000" dirty="0"/>
          </a:p>
        </p:txBody>
      </p:sp>
      <p:cxnSp>
        <p:nvCxnSpPr>
          <p:cNvPr id="31" name="直線矢印コネクタ 30">
            <a:extLst>
              <a:ext uri="{FF2B5EF4-FFF2-40B4-BE49-F238E27FC236}">
                <a16:creationId xmlns:a16="http://schemas.microsoft.com/office/drawing/2014/main" id="{D6AAA916-A5A8-AC7F-9FBD-011F29878C60}"/>
              </a:ext>
            </a:extLst>
          </p:cNvPr>
          <p:cNvCxnSpPr/>
          <p:nvPr/>
        </p:nvCxnSpPr>
        <p:spPr>
          <a:xfrm>
            <a:off x="3707904" y="3789040"/>
            <a:ext cx="18002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D9B6DFD9-670B-604E-4884-1D581CAA50C1}"/>
                  </a:ext>
                </a:extLst>
              </p:cNvPr>
              <p:cNvSpPr txBox="1"/>
              <p:nvPr/>
            </p:nvSpPr>
            <p:spPr>
              <a:xfrm>
                <a:off x="4283968" y="3140968"/>
                <a:ext cx="535596"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𝑠</m:t>
                      </m:r>
                    </m:oMath>
                  </m:oMathPara>
                </a14:m>
                <a:endParaRPr kumimoji="1" lang="ja-JP" altLang="en-US" sz="3600" dirty="0"/>
              </a:p>
            </p:txBody>
          </p:sp>
        </mc:Choice>
        <mc:Fallback xmlns="">
          <p:sp>
            <p:nvSpPr>
              <p:cNvPr id="33" name="テキスト ボックス 32">
                <a:extLst>
                  <a:ext uri="{FF2B5EF4-FFF2-40B4-BE49-F238E27FC236}">
                    <a16:creationId xmlns:a16="http://schemas.microsoft.com/office/drawing/2014/main" id="{D9B6DFD9-670B-604E-4884-1D581CAA50C1}"/>
                  </a:ext>
                </a:extLst>
              </p:cNvPr>
              <p:cNvSpPr txBox="1">
                <a:spLocks noRot="1" noChangeAspect="1" noMove="1" noResize="1" noEditPoints="1" noAdjustHandles="1" noChangeArrowheads="1" noChangeShapeType="1" noTextEdit="1"/>
              </p:cNvSpPr>
              <p:nvPr/>
            </p:nvSpPr>
            <p:spPr>
              <a:xfrm>
                <a:off x="4283968" y="3140968"/>
                <a:ext cx="535596" cy="646331"/>
              </a:xfrm>
              <a:prstGeom prst="rect">
                <a:avLst/>
              </a:prstGeom>
              <a:blipFill>
                <a:blip r:embed="rId5"/>
                <a:stretch>
                  <a:fillRect/>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264D6456-E290-39DC-281C-B5B5BC86FAE0}"/>
              </a:ext>
            </a:extLst>
          </p:cNvPr>
          <p:cNvSpPr txBox="1"/>
          <p:nvPr/>
        </p:nvSpPr>
        <p:spPr>
          <a:xfrm>
            <a:off x="683568" y="5733256"/>
            <a:ext cx="6032421" cy="461665"/>
          </a:xfrm>
          <a:prstGeom prst="rect">
            <a:avLst/>
          </a:prstGeom>
          <a:noFill/>
        </p:spPr>
        <p:txBody>
          <a:bodyPr wrap="none" rtlCol="0">
            <a:spAutoFit/>
          </a:bodyPr>
          <a:lstStyle/>
          <a:p>
            <a:r>
              <a:rPr lang="ja-JP" altLang="en-US" sz="2400" dirty="0"/>
              <a:t>いちいち仮想時間を考えるのは面倒くさい</a:t>
            </a:r>
            <a:endParaRPr kumimoji="1" lang="ja-JP" altLang="en-US" sz="2400" dirty="0"/>
          </a:p>
        </p:txBody>
      </p:sp>
      <p:sp>
        <p:nvSpPr>
          <p:cNvPr id="37" name="テキスト ボックス 36">
            <a:extLst>
              <a:ext uri="{FF2B5EF4-FFF2-40B4-BE49-F238E27FC236}">
                <a16:creationId xmlns:a16="http://schemas.microsoft.com/office/drawing/2014/main" id="{A3075A90-172D-48E7-BC92-0090C975EB31}"/>
              </a:ext>
            </a:extLst>
          </p:cNvPr>
          <p:cNvSpPr txBox="1"/>
          <p:nvPr/>
        </p:nvSpPr>
        <p:spPr>
          <a:xfrm>
            <a:off x="2627784" y="6218148"/>
            <a:ext cx="2664512" cy="523220"/>
          </a:xfrm>
          <a:prstGeom prst="rect">
            <a:avLst/>
          </a:prstGeom>
          <a:noFill/>
        </p:spPr>
        <p:txBody>
          <a:bodyPr wrap="none" rtlCol="0">
            <a:spAutoFit/>
          </a:bodyPr>
          <a:lstStyle/>
          <a:p>
            <a:r>
              <a:rPr lang="en-US" altLang="ja-JP" sz="2800" dirty="0"/>
              <a:t>Nosé-Hoover</a:t>
            </a:r>
            <a:r>
              <a:rPr lang="ja-JP" altLang="en-US" sz="2800" dirty="0"/>
              <a:t>法</a:t>
            </a:r>
            <a:endParaRPr kumimoji="1" lang="ja-JP" altLang="en-US" sz="2800" dirty="0"/>
          </a:p>
        </p:txBody>
      </p:sp>
      <p:sp>
        <p:nvSpPr>
          <p:cNvPr id="36" name="矢印: 右 35">
            <a:extLst>
              <a:ext uri="{FF2B5EF4-FFF2-40B4-BE49-F238E27FC236}">
                <a16:creationId xmlns:a16="http://schemas.microsoft.com/office/drawing/2014/main" id="{8E37FB0E-22CF-8426-B724-08694CBE2B55}"/>
              </a:ext>
            </a:extLst>
          </p:cNvPr>
          <p:cNvSpPr/>
          <p:nvPr/>
        </p:nvSpPr>
        <p:spPr>
          <a:xfrm>
            <a:off x="2267744" y="6309320"/>
            <a:ext cx="360040"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69256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386183-93A4-C365-4F09-508066CF9273}"/>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p:sp>
        <p:nvSpPr>
          <p:cNvPr id="7" name="テキスト ボックス 6">
            <a:extLst>
              <a:ext uri="{FF2B5EF4-FFF2-40B4-BE49-F238E27FC236}">
                <a16:creationId xmlns:a16="http://schemas.microsoft.com/office/drawing/2014/main" id="{0897716F-3DDB-9763-3F73-03411A431603}"/>
              </a:ext>
            </a:extLst>
          </p:cNvPr>
          <p:cNvSpPr txBox="1"/>
          <p:nvPr/>
        </p:nvSpPr>
        <p:spPr>
          <a:xfrm>
            <a:off x="755576" y="1124744"/>
            <a:ext cx="4185761" cy="461665"/>
          </a:xfrm>
          <a:prstGeom prst="rect">
            <a:avLst/>
          </a:prstGeom>
          <a:noFill/>
        </p:spPr>
        <p:txBody>
          <a:bodyPr wrap="none" rtlCol="0">
            <a:spAutoFit/>
          </a:bodyPr>
          <a:lstStyle/>
          <a:p>
            <a:r>
              <a:rPr kumimoji="1" lang="ja-JP" altLang="en-US" sz="2400" dirty="0"/>
              <a:t>温度制御前のハミルトニアン</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4332028-37A7-AB53-5E5F-F63A85D3431A}"/>
                  </a:ext>
                </a:extLst>
              </p:cNvPr>
              <p:cNvSpPr txBox="1"/>
              <p:nvPr/>
            </p:nvSpPr>
            <p:spPr>
              <a:xfrm>
                <a:off x="1331640" y="1556792"/>
                <a:ext cx="3054554" cy="833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𝑝</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A4332028-37A7-AB53-5E5F-F63A85D3431A}"/>
                  </a:ext>
                </a:extLst>
              </p:cNvPr>
              <p:cNvSpPr txBox="1">
                <a:spLocks noRot="1" noChangeAspect="1" noMove="1" noResize="1" noEditPoints="1" noAdjustHandles="1" noChangeArrowheads="1" noChangeShapeType="1" noTextEdit="1"/>
              </p:cNvSpPr>
              <p:nvPr/>
            </p:nvSpPr>
            <p:spPr>
              <a:xfrm>
                <a:off x="1331640" y="1556792"/>
                <a:ext cx="3054554" cy="833498"/>
              </a:xfrm>
              <a:prstGeom prst="rect">
                <a:avLst/>
              </a:prstGeom>
              <a:blipFill>
                <a:blip r:embed="rId2"/>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B51D6F6F-4551-4313-B7BF-90E67FE76792}"/>
              </a:ext>
            </a:extLst>
          </p:cNvPr>
          <p:cNvSpPr txBox="1"/>
          <p:nvPr/>
        </p:nvSpPr>
        <p:spPr>
          <a:xfrm>
            <a:off x="5436096" y="1844824"/>
            <a:ext cx="3057247" cy="307777"/>
          </a:xfrm>
          <a:prstGeom prst="rect">
            <a:avLst/>
          </a:prstGeom>
          <a:noFill/>
        </p:spPr>
        <p:txBody>
          <a:bodyPr wrap="none" rtlCol="0">
            <a:spAutoFit/>
          </a:bodyPr>
          <a:lstStyle/>
          <a:p>
            <a:r>
              <a:rPr lang="en-US" altLang="ja-JP" sz="1400" dirty="0"/>
              <a:t>※</a:t>
            </a:r>
            <a:r>
              <a:rPr lang="ja-JP" altLang="en-US" sz="1400" dirty="0"/>
              <a:t>簡単のために一自由度系を考える</a:t>
            </a:r>
            <a:endParaRPr kumimoji="1" lang="ja-JP" altLang="en-US" sz="1400" dirty="0"/>
          </a:p>
        </p:txBody>
      </p:sp>
      <p:sp>
        <p:nvSpPr>
          <p:cNvPr id="10" name="テキスト ボックス 9">
            <a:extLst>
              <a:ext uri="{FF2B5EF4-FFF2-40B4-BE49-F238E27FC236}">
                <a16:creationId xmlns:a16="http://schemas.microsoft.com/office/drawing/2014/main" id="{AEFD07B1-B00A-A623-53FD-EF8195345B2B}"/>
              </a:ext>
            </a:extLst>
          </p:cNvPr>
          <p:cNvSpPr txBox="1"/>
          <p:nvPr/>
        </p:nvSpPr>
        <p:spPr>
          <a:xfrm>
            <a:off x="827584" y="2492896"/>
            <a:ext cx="3262432" cy="461665"/>
          </a:xfrm>
          <a:prstGeom prst="rect">
            <a:avLst/>
          </a:prstGeom>
          <a:noFill/>
        </p:spPr>
        <p:txBody>
          <a:bodyPr wrap="none" rtlCol="0">
            <a:spAutoFit/>
          </a:bodyPr>
          <a:lstStyle/>
          <a:p>
            <a:r>
              <a:rPr kumimoji="1" lang="ja-JP" altLang="en-US" sz="2400" dirty="0"/>
              <a:t>能勢のハミルトニアン</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D1289A9-12DA-D867-B620-AD610F51865B}"/>
                  </a:ext>
                </a:extLst>
              </p:cNvPr>
              <p:cNvSpPr txBox="1"/>
              <p:nvPr/>
            </p:nvSpPr>
            <p:spPr>
              <a:xfrm>
                <a:off x="1331640" y="2924944"/>
                <a:ext cx="4445768" cy="8884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𝑁</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𝑄</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𝑠</m:t>
                          </m:r>
                        </m:e>
                      </m:func>
                    </m:oMath>
                  </m:oMathPara>
                </a14:m>
                <a:endParaRPr kumimoji="1" lang="ja-JP" altLang="en-US" sz="2400" dirty="0"/>
              </a:p>
            </p:txBody>
          </p:sp>
        </mc:Choice>
        <mc:Fallback xmlns="">
          <p:sp>
            <p:nvSpPr>
              <p:cNvPr id="11" name="テキスト ボックス 10">
                <a:extLst>
                  <a:ext uri="{FF2B5EF4-FFF2-40B4-BE49-F238E27FC236}">
                    <a16:creationId xmlns:a16="http://schemas.microsoft.com/office/drawing/2014/main" id="{3D1289A9-12DA-D867-B620-AD610F51865B}"/>
                  </a:ext>
                </a:extLst>
              </p:cNvPr>
              <p:cNvSpPr txBox="1">
                <a:spLocks noRot="1" noChangeAspect="1" noMove="1" noResize="1" noEditPoints="1" noAdjustHandles="1" noChangeArrowheads="1" noChangeShapeType="1" noTextEdit="1"/>
              </p:cNvSpPr>
              <p:nvPr/>
            </p:nvSpPr>
            <p:spPr>
              <a:xfrm>
                <a:off x="1331640" y="2924944"/>
                <a:ext cx="4445768" cy="888448"/>
              </a:xfrm>
              <a:prstGeom prst="rect">
                <a:avLst/>
              </a:prstGeom>
              <a:blipFill>
                <a:blip r:embed="rId3"/>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7A6BEC73-6390-C0B9-840F-9623E3244825}"/>
              </a:ext>
            </a:extLst>
          </p:cNvPr>
          <p:cNvSpPr txBox="1"/>
          <p:nvPr/>
        </p:nvSpPr>
        <p:spPr>
          <a:xfrm>
            <a:off x="971600" y="3933056"/>
            <a:ext cx="1723549" cy="461665"/>
          </a:xfrm>
          <a:prstGeom prst="rect">
            <a:avLst/>
          </a:prstGeom>
          <a:noFill/>
        </p:spPr>
        <p:txBody>
          <a:bodyPr wrap="none" rtlCol="0">
            <a:spAutoFit/>
          </a:bodyPr>
          <a:lstStyle/>
          <a:p>
            <a:r>
              <a:rPr lang="ja-JP" altLang="en-US" sz="2400" dirty="0"/>
              <a:t>運動方程式</a:t>
            </a:r>
            <a:endParaRPr kumimoji="1" lang="ja-JP" altLang="en-US" sz="2400"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863E86-2A8B-8E09-3906-E8E1DDB7CF26}"/>
                  </a:ext>
                </a:extLst>
              </p:cNvPr>
              <p:cNvSpPr txBox="1"/>
              <p:nvPr/>
            </p:nvSpPr>
            <p:spPr>
              <a:xfrm>
                <a:off x="1763688" y="4581128"/>
                <a:ext cx="2152384"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𝑑𝑝</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sub>
                              <m:r>
                                <a:rPr kumimoji="1" lang="en-US" altLang="ja-JP" sz="2800" b="0" i="1" smtClean="0">
                                  <a:latin typeface="Cambria Math" panose="02040503050406030204" pitchFamily="18" charset="0"/>
                                </a:rPr>
                                <m:t>𝑁</m:t>
                              </m:r>
                            </m:sub>
                          </m:sSub>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oMath>
                  </m:oMathPara>
                </a14:m>
                <a:endParaRPr kumimoji="1" lang="ja-JP" altLang="en-US" sz="2800" dirty="0"/>
              </a:p>
            </p:txBody>
          </p:sp>
        </mc:Choice>
        <mc:Fallback xmlns="">
          <p:sp>
            <p:nvSpPr>
              <p:cNvPr id="13" name="テキスト ボックス 12">
                <a:extLst>
                  <a:ext uri="{FF2B5EF4-FFF2-40B4-BE49-F238E27FC236}">
                    <a16:creationId xmlns:a16="http://schemas.microsoft.com/office/drawing/2014/main" id="{BA863E86-2A8B-8E09-3906-E8E1DDB7CF26}"/>
                  </a:ext>
                </a:extLst>
              </p:cNvPr>
              <p:cNvSpPr txBox="1">
                <a:spLocks noRot="1" noChangeAspect="1" noMove="1" noResize="1" noEditPoints="1" noAdjustHandles="1" noChangeArrowheads="1" noChangeShapeType="1" noTextEdit="1"/>
              </p:cNvSpPr>
              <p:nvPr/>
            </p:nvSpPr>
            <p:spPr>
              <a:xfrm>
                <a:off x="1763688" y="4581128"/>
                <a:ext cx="2152384" cy="98411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20411B4-541B-00C2-C9E0-652BB7EE82D6}"/>
                  </a:ext>
                </a:extLst>
              </p:cNvPr>
              <p:cNvSpPr txBox="1"/>
              <p:nvPr/>
            </p:nvSpPr>
            <p:spPr>
              <a:xfrm>
                <a:off x="4355976" y="4581128"/>
                <a:ext cx="1824987"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𝑑𝑞</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sub>
                              <m:r>
                                <a:rPr kumimoji="1" lang="en-US" altLang="ja-JP" sz="2800" b="0" i="1" smtClean="0">
                                  <a:latin typeface="Cambria Math" panose="02040503050406030204" pitchFamily="18" charset="0"/>
                                </a:rPr>
                                <m:t>𝑁</m:t>
                              </m:r>
                            </m:sub>
                          </m:sSub>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oMath>
                  </m:oMathPara>
                </a14:m>
                <a:endParaRPr kumimoji="1" lang="ja-JP" altLang="en-US" sz="2800" dirty="0"/>
              </a:p>
            </p:txBody>
          </p:sp>
        </mc:Choice>
        <mc:Fallback xmlns="">
          <p:sp>
            <p:nvSpPr>
              <p:cNvPr id="14" name="テキスト ボックス 13">
                <a:extLst>
                  <a:ext uri="{FF2B5EF4-FFF2-40B4-BE49-F238E27FC236}">
                    <a16:creationId xmlns:a16="http://schemas.microsoft.com/office/drawing/2014/main" id="{820411B4-541B-00C2-C9E0-652BB7EE82D6}"/>
                  </a:ext>
                </a:extLst>
              </p:cNvPr>
              <p:cNvSpPr txBox="1">
                <a:spLocks noRot="1" noChangeAspect="1" noMove="1" noResize="1" noEditPoints="1" noAdjustHandles="1" noChangeArrowheads="1" noChangeShapeType="1" noTextEdit="1"/>
              </p:cNvSpPr>
              <p:nvPr/>
            </p:nvSpPr>
            <p:spPr>
              <a:xfrm>
                <a:off x="4355976" y="4581128"/>
                <a:ext cx="1824987" cy="984116"/>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189695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E4718E-EFE6-1315-0965-7C1E31B1A73A}"/>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5FA5340-BA74-673D-702D-D5615443E97B}"/>
                  </a:ext>
                </a:extLst>
              </p:cNvPr>
              <p:cNvSpPr txBox="1"/>
              <p:nvPr/>
            </p:nvSpPr>
            <p:spPr>
              <a:xfrm>
                <a:off x="1475656" y="1556792"/>
                <a:ext cx="170065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E5FA5340-BA74-673D-702D-D5615443E97B}"/>
                  </a:ext>
                </a:extLst>
              </p:cNvPr>
              <p:cNvSpPr txBox="1">
                <a:spLocks noRot="1" noChangeAspect="1" noMove="1" noResize="1" noEditPoints="1" noAdjustHandles="1" noChangeArrowheads="1" noChangeShapeType="1" noTextEdit="1"/>
              </p:cNvSpPr>
              <p:nvPr/>
            </p:nvSpPr>
            <p:spPr>
              <a:xfrm>
                <a:off x="1475656" y="1556792"/>
                <a:ext cx="1700658" cy="584775"/>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E7739401-9031-BEEF-2EF9-62C19241EDA4}"/>
              </a:ext>
            </a:extLst>
          </p:cNvPr>
          <p:cNvSpPr txBox="1"/>
          <p:nvPr/>
        </p:nvSpPr>
        <p:spPr>
          <a:xfrm>
            <a:off x="611560" y="1124744"/>
            <a:ext cx="5109091" cy="461665"/>
          </a:xfrm>
          <a:prstGeom prst="rect">
            <a:avLst/>
          </a:prstGeom>
          <a:noFill/>
        </p:spPr>
        <p:txBody>
          <a:bodyPr wrap="none" rtlCol="0">
            <a:spAutoFit/>
          </a:bodyPr>
          <a:lstStyle/>
          <a:p>
            <a:r>
              <a:rPr kumimoji="1" lang="ja-JP" altLang="en-US" sz="2400" dirty="0"/>
              <a:t>スケールされた運動量</a:t>
            </a:r>
            <a:r>
              <a:rPr lang="ja-JP" altLang="en-US" sz="2400" dirty="0"/>
              <a:t>と時間を導入</a:t>
            </a:r>
            <a:endParaRPr kumimoji="1" lang="ja-JP" altLang="en-US" sz="2400"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DBBACA0-5F2A-8D22-FED1-133A2FC9DB11}"/>
                  </a:ext>
                </a:extLst>
              </p:cNvPr>
              <p:cNvSpPr txBox="1"/>
              <p:nvPr/>
            </p:nvSpPr>
            <p:spPr>
              <a:xfrm>
                <a:off x="4211960" y="1628800"/>
                <a:ext cx="157600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𝑡</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𝑡</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CDBBACA0-5F2A-8D22-FED1-133A2FC9DB11}"/>
                  </a:ext>
                </a:extLst>
              </p:cNvPr>
              <p:cNvSpPr txBox="1">
                <a:spLocks noRot="1" noChangeAspect="1" noMove="1" noResize="1" noEditPoints="1" noAdjustHandles="1" noChangeArrowheads="1" noChangeShapeType="1" noTextEdit="1"/>
              </p:cNvSpPr>
              <p:nvPr/>
            </p:nvSpPr>
            <p:spPr>
              <a:xfrm>
                <a:off x="4211960" y="1628800"/>
                <a:ext cx="1576009"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E21C45A-5475-68BD-2C03-076C379F8D8B}"/>
                  </a:ext>
                </a:extLst>
              </p:cNvPr>
              <p:cNvSpPr txBox="1"/>
              <p:nvPr/>
            </p:nvSpPr>
            <p:spPr>
              <a:xfrm>
                <a:off x="971600" y="2492896"/>
                <a:ext cx="5735288" cy="9855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𝑑𝑞</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sub>
                              <m:r>
                                <a:rPr kumimoji="1" lang="en-US" altLang="ja-JP" sz="2800" b="0" i="1" smtClean="0">
                                  <a:latin typeface="Cambria Math" panose="02040503050406030204" pitchFamily="18" charset="0"/>
                                </a:rPr>
                                <m:t>𝑁</m:t>
                              </m:r>
                            </m:sub>
                          </m:sSub>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𝑠</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r>
                            <a:rPr lang="en-US" altLang="ja-JP" sz="2800" i="1">
                              <a:latin typeface="Cambria Math" panose="02040503050406030204" pitchFamily="18" charset="0"/>
                            </a:rPr>
                            <m:t>(</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𝑝</m:t>
                              </m:r>
                            </m:e>
                          </m:acc>
                          <m:r>
                            <a:rPr lang="en-US" altLang="ja-JP" sz="2800" i="1">
                              <a:latin typeface="Cambria Math" panose="02040503050406030204" pitchFamily="18" charset="0"/>
                            </a:rPr>
                            <m:t>,</m:t>
                          </m:r>
                          <m:r>
                            <a:rPr lang="en-US" altLang="ja-JP" sz="2800" i="1">
                              <a:latin typeface="Cambria Math" panose="02040503050406030204" pitchFamily="18" charset="0"/>
                            </a:rPr>
                            <m:t>𝑞</m:t>
                          </m:r>
                          <m:r>
                            <a:rPr lang="en-US" altLang="ja-JP" sz="2800" i="1">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oMath>
                  </m:oMathPara>
                </a14:m>
                <a:endParaRPr lang="ja-JP" altLang="en-US" sz="2800" dirty="0"/>
              </a:p>
            </p:txBody>
          </p:sp>
        </mc:Choice>
        <mc:Fallback xmlns="">
          <p:sp>
            <p:nvSpPr>
              <p:cNvPr id="6" name="テキスト ボックス 5">
                <a:extLst>
                  <a:ext uri="{FF2B5EF4-FFF2-40B4-BE49-F238E27FC236}">
                    <a16:creationId xmlns:a16="http://schemas.microsoft.com/office/drawing/2014/main" id="{4E21C45A-5475-68BD-2C03-076C379F8D8B}"/>
                  </a:ext>
                </a:extLst>
              </p:cNvPr>
              <p:cNvSpPr txBox="1">
                <a:spLocks noRot="1" noChangeAspect="1" noMove="1" noResize="1" noEditPoints="1" noAdjustHandles="1" noChangeArrowheads="1" noChangeShapeType="1" noTextEdit="1"/>
              </p:cNvSpPr>
              <p:nvPr/>
            </p:nvSpPr>
            <p:spPr>
              <a:xfrm>
                <a:off x="971600" y="2492896"/>
                <a:ext cx="5735288" cy="98552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B40F8BC-D396-CB6F-1F63-9E6B6508ED1C}"/>
                  </a:ext>
                </a:extLst>
              </p:cNvPr>
              <p:cNvSpPr txBox="1"/>
              <p:nvPr/>
            </p:nvSpPr>
            <p:spPr>
              <a:xfrm>
                <a:off x="2699792" y="3645024"/>
                <a:ext cx="2806089"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num>
                        <m:den>
                          <m:r>
                            <a:rPr lang="en-US" altLang="ja-JP" sz="2800" i="1">
                              <a:latin typeface="Cambria Math" panose="02040503050406030204" pitchFamily="18" charset="0"/>
                            </a:rPr>
                            <m:t>𝜕</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𝑝</m:t>
                              </m:r>
                            </m:e>
                          </m:acc>
                        </m:den>
                      </m:f>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𝑑</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𝑝</m:t>
                              </m:r>
                            </m:e>
                          </m:acc>
                        </m:num>
                        <m:den>
                          <m:r>
                            <a:rPr lang="en-US" altLang="ja-JP" sz="2800" b="0" i="1" smtClean="0">
                              <a:latin typeface="Cambria Math" panose="02040503050406030204" pitchFamily="18" charset="0"/>
                            </a:rPr>
                            <m:t>𝑑𝑝</m:t>
                          </m:r>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1</m:t>
                          </m:r>
                        </m:num>
                        <m:den>
                          <m:r>
                            <a:rPr lang="en-US" altLang="ja-JP" sz="2800" b="0" i="1" smtClean="0">
                              <a:latin typeface="Cambria Math" panose="02040503050406030204" pitchFamily="18" charset="0"/>
                            </a:rPr>
                            <m:t>𝑠</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𝑝</m:t>
                              </m:r>
                            </m:e>
                          </m:acc>
                        </m:den>
                      </m:f>
                    </m:oMath>
                  </m:oMathPara>
                </a14:m>
                <a:endParaRPr kumimoji="1" lang="ja-JP" altLang="en-US" sz="2800" dirty="0"/>
              </a:p>
            </p:txBody>
          </p:sp>
        </mc:Choice>
        <mc:Fallback xmlns="">
          <p:sp>
            <p:nvSpPr>
              <p:cNvPr id="8" name="テキスト ボックス 7">
                <a:extLst>
                  <a:ext uri="{FF2B5EF4-FFF2-40B4-BE49-F238E27FC236}">
                    <a16:creationId xmlns:a16="http://schemas.microsoft.com/office/drawing/2014/main" id="{7B40F8BC-D396-CB6F-1F63-9E6B6508ED1C}"/>
                  </a:ext>
                </a:extLst>
              </p:cNvPr>
              <p:cNvSpPr txBox="1">
                <a:spLocks noRot="1" noChangeAspect="1" noMove="1" noResize="1" noEditPoints="1" noAdjustHandles="1" noChangeArrowheads="1" noChangeShapeType="1" noTextEdit="1"/>
              </p:cNvSpPr>
              <p:nvPr/>
            </p:nvSpPr>
            <p:spPr>
              <a:xfrm>
                <a:off x="2699792" y="3645024"/>
                <a:ext cx="2806089" cy="98411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29AC238-B20C-C89F-455A-AAC7A9322A1C}"/>
                  </a:ext>
                </a:extLst>
              </p:cNvPr>
              <p:cNvSpPr txBox="1"/>
              <p:nvPr/>
            </p:nvSpPr>
            <p:spPr>
              <a:xfrm>
                <a:off x="755576" y="4869160"/>
                <a:ext cx="3047629"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𝑑</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𝑡</m:t>
                        </m:r>
                      </m:e>
                    </m:acc>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𝑑𝑡</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oMath>
                </a14:m>
                <a:r>
                  <a:rPr kumimoji="1" lang="ja-JP" altLang="en-US" sz="2400" dirty="0"/>
                  <a:t>であるから</a:t>
                </a:r>
              </a:p>
            </p:txBody>
          </p:sp>
        </mc:Choice>
        <mc:Fallback xmlns="">
          <p:sp>
            <p:nvSpPr>
              <p:cNvPr id="9" name="テキスト ボックス 8">
                <a:extLst>
                  <a:ext uri="{FF2B5EF4-FFF2-40B4-BE49-F238E27FC236}">
                    <a16:creationId xmlns:a16="http://schemas.microsoft.com/office/drawing/2014/main" id="{129AC238-B20C-C89F-455A-AAC7A9322A1C}"/>
                  </a:ext>
                </a:extLst>
              </p:cNvPr>
              <p:cNvSpPr txBox="1">
                <a:spLocks noRot="1" noChangeAspect="1" noMove="1" noResize="1" noEditPoints="1" noAdjustHandles="1" noChangeArrowheads="1" noChangeShapeType="1" noTextEdit="1"/>
              </p:cNvSpPr>
              <p:nvPr/>
            </p:nvSpPr>
            <p:spPr>
              <a:xfrm>
                <a:off x="755576" y="4869160"/>
                <a:ext cx="3047629" cy="461665"/>
              </a:xfrm>
              <a:prstGeom prst="rect">
                <a:avLst/>
              </a:prstGeom>
              <a:blipFill>
                <a:blip r:embed="rId6"/>
                <a:stretch>
                  <a:fillRect l="-600" t="-14667" r="-2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A9A4F0A-04D3-B2B9-7ADE-BEF69ABDD453}"/>
                  </a:ext>
                </a:extLst>
              </p:cNvPr>
              <p:cNvSpPr txBox="1"/>
              <p:nvPr/>
            </p:nvSpPr>
            <p:spPr>
              <a:xfrm>
                <a:off x="1979712" y="5517232"/>
                <a:ext cx="1841402"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𝑑𝑞</m:t>
                          </m:r>
                        </m:num>
                        <m:den>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𝑡</m:t>
                              </m:r>
                            </m:e>
                          </m:acc>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𝑝</m:t>
                              </m:r>
                            </m:e>
                          </m:acc>
                        </m:den>
                      </m:f>
                    </m:oMath>
                  </m:oMathPara>
                </a14:m>
                <a:endParaRPr lang="ja-JP" altLang="en-US" sz="3200" dirty="0"/>
              </a:p>
            </p:txBody>
          </p:sp>
        </mc:Choice>
        <mc:Fallback xmlns="">
          <p:sp>
            <p:nvSpPr>
              <p:cNvPr id="10" name="テキスト ボックス 9">
                <a:extLst>
                  <a:ext uri="{FF2B5EF4-FFF2-40B4-BE49-F238E27FC236}">
                    <a16:creationId xmlns:a16="http://schemas.microsoft.com/office/drawing/2014/main" id="{AA9A4F0A-04D3-B2B9-7ADE-BEF69ABDD453}"/>
                  </a:ext>
                </a:extLst>
              </p:cNvPr>
              <p:cNvSpPr txBox="1">
                <a:spLocks noRot="1" noChangeAspect="1" noMove="1" noResize="1" noEditPoints="1" noAdjustHandles="1" noChangeArrowheads="1" noChangeShapeType="1" noTextEdit="1"/>
              </p:cNvSpPr>
              <p:nvPr/>
            </p:nvSpPr>
            <p:spPr>
              <a:xfrm>
                <a:off x="1979712" y="5517232"/>
                <a:ext cx="1841402" cy="1111651"/>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8D302E9-8A3D-7E93-7490-8695F77F331F}"/>
                  </a:ext>
                </a:extLst>
              </p:cNvPr>
              <p:cNvSpPr txBox="1"/>
              <p:nvPr/>
            </p:nvSpPr>
            <p:spPr>
              <a:xfrm>
                <a:off x="4355976" y="5805264"/>
                <a:ext cx="3411383"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dirty="0"/>
                  <a:t>が消えた</a:t>
                </a:r>
              </a:p>
            </p:txBody>
          </p:sp>
        </mc:Choice>
        <mc:Fallback xmlns="">
          <p:sp>
            <p:nvSpPr>
              <p:cNvPr id="11" name="テキスト ボックス 10">
                <a:extLst>
                  <a:ext uri="{FF2B5EF4-FFF2-40B4-BE49-F238E27FC236}">
                    <a16:creationId xmlns:a16="http://schemas.microsoft.com/office/drawing/2014/main" id="{58D302E9-8A3D-7E93-7490-8695F77F331F}"/>
                  </a:ext>
                </a:extLst>
              </p:cNvPr>
              <p:cNvSpPr txBox="1">
                <a:spLocks noRot="1" noChangeAspect="1" noMove="1" noResize="1" noEditPoints="1" noAdjustHandles="1" noChangeArrowheads="1" noChangeShapeType="1" noTextEdit="1"/>
              </p:cNvSpPr>
              <p:nvPr/>
            </p:nvSpPr>
            <p:spPr>
              <a:xfrm>
                <a:off x="4355976" y="5805264"/>
                <a:ext cx="3411383" cy="461665"/>
              </a:xfrm>
              <a:prstGeom prst="rect">
                <a:avLst/>
              </a:prstGeom>
              <a:blipFill>
                <a:blip r:embed="rId8"/>
                <a:stretch>
                  <a:fillRect l="-2862" t="-14474" r="-1789"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9092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E74A420-992E-70D0-5340-2E6EBB408E62}"/>
              </a:ext>
            </a:extLst>
          </p:cNvPr>
          <p:cNvSpPr>
            <a:spLocks noGrp="1"/>
          </p:cNvSpPr>
          <p:nvPr>
            <p:ph type="body" sz="quarter" idx="10"/>
          </p:nvPr>
        </p:nvSpPr>
        <p:spPr/>
        <p:txBody>
          <a:bodyPr/>
          <a:lstStyle/>
          <a:p>
            <a:r>
              <a:rPr kumimoji="1" lang="ja-JP" altLang="en-US"/>
              <a:t>変数と観測量</a:t>
            </a:r>
          </a:p>
        </p:txBody>
      </p:sp>
      <p:sp>
        <p:nvSpPr>
          <p:cNvPr id="4" name="テキスト ボックス 3">
            <a:extLst>
              <a:ext uri="{FF2B5EF4-FFF2-40B4-BE49-F238E27FC236}">
                <a16:creationId xmlns:a16="http://schemas.microsoft.com/office/drawing/2014/main" id="{D7FDD895-B010-559D-3647-88923FF9AC8B}"/>
              </a:ext>
            </a:extLst>
          </p:cNvPr>
          <p:cNvSpPr txBox="1"/>
          <p:nvPr/>
        </p:nvSpPr>
        <p:spPr>
          <a:xfrm>
            <a:off x="395536" y="1268760"/>
            <a:ext cx="2954655" cy="646331"/>
          </a:xfrm>
          <a:prstGeom prst="rect">
            <a:avLst/>
          </a:prstGeom>
          <a:noFill/>
        </p:spPr>
        <p:txBody>
          <a:bodyPr wrap="none" rtlCol="0">
            <a:spAutoFit/>
          </a:bodyPr>
          <a:lstStyle/>
          <a:p>
            <a:r>
              <a:rPr lang="ja-JP" altLang="en-US" sz="3600"/>
              <a:t>熱伝導方程式</a:t>
            </a:r>
            <a:endParaRPr kumimoji="1" lang="ja-JP" altLang="en-US" sz="36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3BDE375-4931-FCD5-DF31-186278447288}"/>
                  </a:ext>
                </a:extLst>
              </p:cNvPr>
              <p:cNvSpPr txBox="1"/>
              <p:nvPr/>
            </p:nvSpPr>
            <p:spPr>
              <a:xfrm>
                <a:off x="3059832" y="1988840"/>
                <a:ext cx="2570384" cy="1203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𝑇</m:t>
                          </m:r>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𝜅</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𝑇</m:t>
                          </m:r>
                        </m:num>
                        <m:den>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𝑥</m:t>
                              </m:r>
                            </m:e>
                            <m:sup>
                              <m:r>
                                <a:rPr kumimoji="1" lang="en-US" altLang="ja-JP" sz="3600" b="0" i="1" smtClean="0">
                                  <a:latin typeface="Cambria Math" panose="02040503050406030204" pitchFamily="18" charset="0"/>
                                </a:rPr>
                                <m:t>2</m:t>
                              </m:r>
                            </m:sup>
                          </m:sSup>
                        </m:den>
                      </m:f>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F3BDE375-4931-FCD5-DF31-186278447288}"/>
                  </a:ext>
                </a:extLst>
              </p:cNvPr>
              <p:cNvSpPr txBox="1">
                <a:spLocks noRot="1" noChangeAspect="1" noMove="1" noResize="1" noEditPoints="1" noAdjustHandles="1" noChangeArrowheads="1" noChangeShapeType="1" noTextEdit="1"/>
              </p:cNvSpPr>
              <p:nvPr/>
            </p:nvSpPr>
            <p:spPr>
              <a:xfrm>
                <a:off x="3059832" y="1988840"/>
                <a:ext cx="2570384" cy="120398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63AF859-B5AF-45B7-AEF1-6EA90B23691A}"/>
                  </a:ext>
                </a:extLst>
              </p:cNvPr>
              <p:cNvSpPr txBox="1"/>
              <p:nvPr/>
            </p:nvSpPr>
            <p:spPr>
              <a:xfrm>
                <a:off x="251520" y="3645024"/>
                <a:ext cx="8568952" cy="523220"/>
              </a:xfrm>
              <a:prstGeom prst="rect">
                <a:avLst/>
              </a:prstGeom>
              <a:noFill/>
            </p:spPr>
            <p:txBody>
              <a:bodyPr wrap="square" rtlCol="0">
                <a:spAutoFit/>
              </a:bodyPr>
              <a:lstStyle/>
              <a:p>
                <a:r>
                  <a:rPr lang="ja-JP" altLang="en-US" sz="2800"/>
                  <a:t>位置</a:t>
                </a:r>
                <a14:m>
                  <m:oMath xmlns:m="http://schemas.openxmlformats.org/officeDocument/2006/math">
                    <m:r>
                      <a:rPr lang="en-US" altLang="ja-JP" sz="2800" b="0" i="1" smtClean="0">
                        <a:latin typeface="Cambria Math" panose="02040503050406030204" pitchFamily="18" charset="0"/>
                      </a:rPr>
                      <m:t>𝑥</m:t>
                    </m:r>
                    <m:r>
                      <a:rPr lang="ja-JP" altLang="en-US" sz="2800" i="1">
                        <a:latin typeface="Cambria Math" panose="02040503050406030204" pitchFamily="18" charset="0"/>
                      </a:rPr>
                      <m:t>、</m:t>
                    </m:r>
                  </m:oMath>
                </a14:m>
                <a:r>
                  <a:rPr lang="ja-JP" altLang="en-US" sz="2800"/>
                  <a:t>時刻</a:t>
                </a:r>
                <a14:m>
                  <m:oMath xmlns:m="http://schemas.openxmlformats.org/officeDocument/2006/math">
                    <m:r>
                      <a:rPr lang="en-US" altLang="ja-JP" sz="2800" b="0" i="1" smtClean="0">
                        <a:latin typeface="Cambria Math" panose="02040503050406030204" pitchFamily="18" charset="0"/>
                      </a:rPr>
                      <m:t>𝑡</m:t>
                    </m:r>
                  </m:oMath>
                </a14:m>
                <a:r>
                  <a:rPr lang="ja-JP" altLang="en-US" sz="2800"/>
                  <a:t>、温度</a:t>
                </a:r>
                <a14:m>
                  <m:oMath xmlns:m="http://schemas.openxmlformats.org/officeDocument/2006/math">
                    <m:r>
                      <a:rPr lang="en-US" altLang="ja-JP" sz="2800" b="0" i="1" smtClean="0">
                        <a:latin typeface="Cambria Math" panose="02040503050406030204" pitchFamily="18" charset="0"/>
                      </a:rPr>
                      <m:t>𝑇</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𝑡</m:t>
                    </m:r>
                    <m:r>
                      <a:rPr lang="en-US" altLang="ja-JP" sz="2800" b="0" i="1" smtClean="0">
                        <a:latin typeface="Cambria Math" panose="02040503050406030204" pitchFamily="18" charset="0"/>
                      </a:rPr>
                      <m:t>)</m:t>
                    </m:r>
                  </m:oMath>
                </a14:m>
                <a:r>
                  <a:rPr kumimoji="1" lang="ja-JP" altLang="en-US" sz="2800"/>
                  <a:t>は全て</a:t>
                </a:r>
                <a:r>
                  <a:rPr lang="ja-JP" altLang="en-US" sz="2800">
                    <a:solidFill>
                      <a:srgbClr val="FF0000"/>
                    </a:solidFill>
                  </a:rPr>
                  <a:t>変数</a:t>
                </a:r>
                <a:r>
                  <a:rPr lang="en-US" altLang="ja-JP" sz="2800" dirty="0">
                    <a:solidFill>
                      <a:srgbClr val="FF0000"/>
                    </a:solidFill>
                  </a:rPr>
                  <a:t>(variable)</a:t>
                </a:r>
              </a:p>
            </p:txBody>
          </p:sp>
        </mc:Choice>
        <mc:Fallback xmlns="">
          <p:sp>
            <p:nvSpPr>
              <p:cNvPr id="6" name="テキスト ボックス 5">
                <a:extLst>
                  <a:ext uri="{FF2B5EF4-FFF2-40B4-BE49-F238E27FC236}">
                    <a16:creationId xmlns:a16="http://schemas.microsoft.com/office/drawing/2014/main" id="{163AF859-B5AF-45B7-AEF1-6EA90B23691A}"/>
                  </a:ext>
                </a:extLst>
              </p:cNvPr>
              <p:cNvSpPr txBox="1">
                <a:spLocks noRot="1" noChangeAspect="1" noMove="1" noResize="1" noEditPoints="1" noAdjustHandles="1" noChangeArrowheads="1" noChangeShapeType="1" noTextEdit="1"/>
              </p:cNvSpPr>
              <p:nvPr/>
            </p:nvSpPr>
            <p:spPr>
              <a:xfrm>
                <a:off x="251520" y="3645024"/>
                <a:ext cx="8568952" cy="523220"/>
              </a:xfrm>
              <a:prstGeom prst="rect">
                <a:avLst/>
              </a:prstGeom>
              <a:blipFill>
                <a:blip r:embed="rId3"/>
                <a:stretch>
                  <a:fillRect l="-1422" t="-16279" b="-31395"/>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E5B08163-694A-6AFB-F241-92BD305993E8}"/>
              </a:ext>
            </a:extLst>
          </p:cNvPr>
          <p:cNvSpPr txBox="1"/>
          <p:nvPr/>
        </p:nvSpPr>
        <p:spPr>
          <a:xfrm>
            <a:off x="251520" y="4653136"/>
            <a:ext cx="8568952" cy="954107"/>
          </a:xfrm>
          <a:prstGeom prst="rect">
            <a:avLst/>
          </a:prstGeom>
          <a:noFill/>
        </p:spPr>
        <p:txBody>
          <a:bodyPr wrap="square">
            <a:spAutoFit/>
          </a:bodyPr>
          <a:lstStyle/>
          <a:p>
            <a:r>
              <a:rPr lang="ja-JP" altLang="en-US" sz="2800"/>
              <a:t>この支配方程式を認めた時点で「この世界には温度というものがあり、この方程式に従う」と宣言</a:t>
            </a:r>
            <a:endParaRPr lang="en-US" altLang="ja-JP" sz="2800" dirty="0"/>
          </a:p>
        </p:txBody>
      </p:sp>
    </p:spTree>
    <p:extLst>
      <p:ext uri="{BB962C8B-B14F-4D97-AF65-F5344CB8AC3E}">
        <p14:creationId xmlns:p14="http://schemas.microsoft.com/office/powerpoint/2010/main" val="15235851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4F6DDC2-C6EF-65E9-A625-33ABE9CF91C1}"/>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0354892-6EA9-D6A1-FFFD-BFE45590A148}"/>
                  </a:ext>
                </a:extLst>
              </p:cNvPr>
              <p:cNvSpPr txBox="1"/>
              <p:nvPr/>
            </p:nvSpPr>
            <p:spPr>
              <a:xfrm>
                <a:off x="6804248" y="980728"/>
                <a:ext cx="170065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30354892-6EA9-D6A1-FFFD-BFE45590A148}"/>
                  </a:ext>
                </a:extLst>
              </p:cNvPr>
              <p:cNvSpPr txBox="1">
                <a:spLocks noRot="1" noChangeAspect="1" noMove="1" noResize="1" noEditPoints="1" noAdjustHandles="1" noChangeArrowheads="1" noChangeShapeType="1" noTextEdit="1"/>
              </p:cNvSpPr>
              <p:nvPr/>
            </p:nvSpPr>
            <p:spPr>
              <a:xfrm>
                <a:off x="6804248" y="980728"/>
                <a:ext cx="1700658" cy="584775"/>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52A6B6B-9E3D-F7BA-4198-6CF45BF9B7A7}"/>
              </a:ext>
            </a:extLst>
          </p:cNvPr>
          <p:cNvSpPr txBox="1"/>
          <p:nvPr/>
        </p:nvSpPr>
        <p:spPr>
          <a:xfrm>
            <a:off x="611560" y="1124744"/>
            <a:ext cx="6032421" cy="461665"/>
          </a:xfrm>
          <a:prstGeom prst="rect">
            <a:avLst/>
          </a:prstGeom>
          <a:noFill/>
        </p:spPr>
        <p:txBody>
          <a:bodyPr wrap="none" rtlCol="0">
            <a:spAutoFit/>
          </a:bodyPr>
          <a:lstStyle/>
          <a:p>
            <a:r>
              <a:rPr kumimoji="1" lang="ja-JP" altLang="en-US" sz="2400" dirty="0"/>
              <a:t>スケールされた運動量</a:t>
            </a:r>
            <a:r>
              <a:rPr lang="ja-JP" altLang="en-US" sz="2400" dirty="0"/>
              <a:t>の時間微分を考える</a:t>
            </a:r>
            <a:endParaRPr kumimoji="1" lang="ja-JP" altLang="en-US" sz="24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4D34397-116E-F8D8-7980-68BAFF7F1491}"/>
                  </a:ext>
                </a:extLst>
              </p:cNvPr>
              <p:cNvSpPr txBox="1"/>
              <p:nvPr/>
            </p:nvSpPr>
            <p:spPr>
              <a:xfrm>
                <a:off x="1691680" y="1897419"/>
                <a:ext cx="3475182"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𝑠</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𝑑𝑝</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𝑝</m:t>
                          </m:r>
                        </m:num>
                        <m:den>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𝑠</m:t>
                              </m:r>
                            </m:e>
                            <m:sup>
                              <m:r>
                                <a:rPr lang="en-US" altLang="ja-JP" sz="3200" i="1">
                                  <a:latin typeface="Cambria Math" panose="02040503050406030204" pitchFamily="18" charset="0"/>
                                </a:rPr>
                                <m:t>2</m:t>
                              </m:r>
                            </m:sup>
                          </m:sSup>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𝑑𝑠</m:t>
                          </m:r>
                        </m:num>
                        <m:den>
                          <m:r>
                            <a:rPr kumimoji="1" lang="en-US" altLang="ja-JP" sz="3200" b="0" i="1" smtClean="0">
                              <a:latin typeface="Cambria Math" panose="02040503050406030204" pitchFamily="18" charset="0"/>
                            </a:rPr>
                            <m:t>𝑑𝑡</m:t>
                          </m:r>
                        </m:den>
                      </m:f>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A4D34397-116E-F8D8-7980-68BAFF7F1491}"/>
                  </a:ext>
                </a:extLst>
              </p:cNvPr>
              <p:cNvSpPr txBox="1">
                <a:spLocks noRot="1" noChangeAspect="1" noMove="1" noResize="1" noEditPoints="1" noAdjustHandles="1" noChangeArrowheads="1" noChangeShapeType="1" noTextEdit="1"/>
              </p:cNvSpPr>
              <p:nvPr/>
            </p:nvSpPr>
            <p:spPr>
              <a:xfrm>
                <a:off x="1691680" y="1897419"/>
                <a:ext cx="3475182" cy="102752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5283317-984D-A69C-3344-A6600C12904A}"/>
                  </a:ext>
                </a:extLst>
              </p:cNvPr>
              <p:cNvSpPr txBox="1"/>
              <p:nvPr/>
            </p:nvSpPr>
            <p:spPr>
              <a:xfrm>
                <a:off x="2339752" y="2996952"/>
                <a:ext cx="3172215"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𝑠</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𝑝</m:t>
                          </m:r>
                        </m:num>
                        <m:den>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𝑠</m:t>
                              </m:r>
                            </m:e>
                            <m:sup>
                              <m:r>
                                <a:rPr lang="en-US" altLang="ja-JP" sz="3200" i="1">
                                  <a:latin typeface="Cambria Math" panose="02040503050406030204" pitchFamily="18" charset="0"/>
                                </a:rPr>
                                <m:t>2</m:t>
                              </m:r>
                            </m:sup>
                          </m:sSup>
                        </m:den>
                      </m:f>
                      <m:f>
                        <m:fPr>
                          <m:ctrlPr>
                            <a:rPr kumimoji="1"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𝜋</m:t>
                          </m:r>
                        </m:num>
                        <m:den>
                          <m:r>
                            <a:rPr lang="en-US" altLang="ja-JP" sz="3200" b="0" i="1" smtClean="0">
                              <a:latin typeface="Cambria Math" panose="02040503050406030204" pitchFamily="18" charset="0"/>
                            </a:rPr>
                            <m:t>𝑄</m:t>
                          </m:r>
                        </m:den>
                      </m:f>
                    </m:oMath>
                  </m:oMathPara>
                </a14:m>
                <a:endParaRPr kumimoji="1" lang="ja-JP" altLang="en-US" sz="3200" dirty="0"/>
              </a:p>
            </p:txBody>
          </p:sp>
        </mc:Choice>
        <mc:Fallback xmlns="">
          <p:sp>
            <p:nvSpPr>
              <p:cNvPr id="7" name="テキスト ボックス 6">
                <a:extLst>
                  <a:ext uri="{FF2B5EF4-FFF2-40B4-BE49-F238E27FC236}">
                    <a16:creationId xmlns:a16="http://schemas.microsoft.com/office/drawing/2014/main" id="{F5283317-984D-A69C-3344-A6600C12904A}"/>
                  </a:ext>
                </a:extLst>
              </p:cNvPr>
              <p:cNvSpPr txBox="1">
                <a:spLocks noRot="1" noChangeAspect="1" noMove="1" noResize="1" noEditPoints="1" noAdjustHandles="1" noChangeArrowheads="1" noChangeShapeType="1" noTextEdit="1"/>
              </p:cNvSpPr>
              <p:nvPr/>
            </p:nvSpPr>
            <p:spPr>
              <a:xfrm>
                <a:off x="2339752" y="2996952"/>
                <a:ext cx="3172215" cy="1111651"/>
              </a:xfrm>
              <a:prstGeom prst="rect">
                <a:avLst/>
              </a:prstGeom>
              <a:blipFill>
                <a:blip r:embed="rId4"/>
                <a:stretch>
                  <a:fillRect/>
                </a:stretch>
              </a:blipFill>
            </p:spPr>
            <p:txBody>
              <a:bodyPr/>
              <a:lstStyle/>
              <a:p>
                <a:r>
                  <a:rPr lang="ja-JP" altLang="en-US">
                    <a:noFill/>
                  </a:rPr>
                  <a:t> </a:t>
                </a:r>
              </a:p>
            </p:txBody>
          </p:sp>
        </mc:Fallback>
      </mc:AlternateContent>
      <p:sp>
        <p:nvSpPr>
          <p:cNvPr id="10" name="四角形: 角を丸くする 9">
            <a:extLst>
              <a:ext uri="{FF2B5EF4-FFF2-40B4-BE49-F238E27FC236}">
                <a16:creationId xmlns:a16="http://schemas.microsoft.com/office/drawing/2014/main" id="{0C96C704-75E6-5C8C-D3E5-8FFFC3F4DDA7}"/>
              </a:ext>
            </a:extLst>
          </p:cNvPr>
          <p:cNvSpPr/>
          <p:nvPr/>
        </p:nvSpPr>
        <p:spPr>
          <a:xfrm>
            <a:off x="5004048" y="3068960"/>
            <a:ext cx="504056"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EB6A79D-C87B-130A-D25D-BE75E2E1C765}"/>
                  </a:ext>
                </a:extLst>
              </p:cNvPr>
              <p:cNvSpPr txBox="1"/>
              <p:nvPr/>
            </p:nvSpPr>
            <p:spPr>
              <a:xfrm>
                <a:off x="5148064" y="4077072"/>
                <a:ext cx="6040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𝜁</m:t>
                      </m:r>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6EB6A79D-C87B-130A-D25D-BE75E2E1C765}"/>
                  </a:ext>
                </a:extLst>
              </p:cNvPr>
              <p:cNvSpPr txBox="1">
                <a:spLocks noRot="1" noChangeAspect="1" noMove="1" noResize="1" noEditPoints="1" noAdjustHandles="1" noChangeArrowheads="1" noChangeShapeType="1" noTextEdit="1"/>
              </p:cNvSpPr>
              <p:nvPr/>
            </p:nvSpPr>
            <p:spPr>
              <a:xfrm>
                <a:off x="5148064" y="4077072"/>
                <a:ext cx="604075" cy="369332"/>
              </a:xfrm>
              <a:prstGeom prst="rect">
                <a:avLst/>
              </a:prstGeom>
              <a:blipFill>
                <a:blip r:embed="rId5"/>
                <a:stretch>
                  <a:fillRect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4B6669F-244F-6A6D-A4D0-5382A2E7F4EE}"/>
                  </a:ext>
                </a:extLst>
              </p:cNvPr>
              <p:cNvSpPr txBox="1"/>
              <p:nvPr/>
            </p:nvSpPr>
            <p:spPr>
              <a:xfrm>
                <a:off x="2123728" y="5301208"/>
                <a:ext cx="3163943"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num>
                        <m:den>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𝑡</m:t>
                              </m:r>
                            </m:e>
                          </m:acc>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r>
                            <a:rPr lang="en-US" altLang="ja-JP" sz="3200" i="1">
                              <a:latin typeface="Cambria Math" panose="02040503050406030204" pitchFamily="18" charset="0"/>
                            </a:rPr>
                            <m:t>𝑞</m:t>
                          </m:r>
                        </m:den>
                      </m:f>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r>
                        <a:rPr kumimoji="1" lang="en-US" altLang="ja-JP" sz="3200" b="0" i="1" smtClean="0">
                          <a:latin typeface="Cambria Math" panose="02040503050406030204" pitchFamily="18" charset="0"/>
                        </a:rPr>
                        <m:t>𝜁</m:t>
                      </m:r>
                    </m:oMath>
                  </m:oMathPara>
                </a14:m>
                <a:endParaRPr kumimoji="1" lang="ja-JP" altLang="en-US" sz="3200" dirty="0"/>
              </a:p>
            </p:txBody>
          </p:sp>
        </mc:Choice>
        <mc:Fallback xmlns="">
          <p:sp>
            <p:nvSpPr>
              <p:cNvPr id="13" name="テキスト ボックス 12">
                <a:extLst>
                  <a:ext uri="{FF2B5EF4-FFF2-40B4-BE49-F238E27FC236}">
                    <a16:creationId xmlns:a16="http://schemas.microsoft.com/office/drawing/2014/main" id="{C4B6669F-244F-6A6D-A4D0-5382A2E7F4EE}"/>
                  </a:ext>
                </a:extLst>
              </p:cNvPr>
              <p:cNvSpPr txBox="1">
                <a:spLocks noRot="1" noChangeAspect="1" noMove="1" noResize="1" noEditPoints="1" noAdjustHandles="1" noChangeArrowheads="1" noChangeShapeType="1" noTextEdit="1"/>
              </p:cNvSpPr>
              <p:nvPr/>
            </p:nvSpPr>
            <p:spPr>
              <a:xfrm>
                <a:off x="2123728" y="5301208"/>
                <a:ext cx="3163943" cy="111165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962A40D-7E72-ED9A-4CEA-555DE6644834}"/>
                  </a:ext>
                </a:extLst>
              </p:cNvPr>
              <p:cNvSpPr txBox="1"/>
              <p:nvPr/>
            </p:nvSpPr>
            <p:spPr>
              <a:xfrm>
                <a:off x="755576" y="4437112"/>
                <a:ext cx="3047629"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𝑑</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𝑡</m:t>
                        </m:r>
                      </m:e>
                    </m:acc>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𝑑𝑡</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oMath>
                </a14:m>
                <a:r>
                  <a:rPr kumimoji="1" lang="ja-JP" altLang="en-US" sz="2400" dirty="0"/>
                  <a:t>であるから</a:t>
                </a:r>
              </a:p>
            </p:txBody>
          </p:sp>
        </mc:Choice>
        <mc:Fallback xmlns="">
          <p:sp>
            <p:nvSpPr>
              <p:cNvPr id="15" name="テキスト ボックス 14">
                <a:extLst>
                  <a:ext uri="{FF2B5EF4-FFF2-40B4-BE49-F238E27FC236}">
                    <a16:creationId xmlns:a16="http://schemas.microsoft.com/office/drawing/2014/main" id="{B962A40D-7E72-ED9A-4CEA-555DE6644834}"/>
                  </a:ext>
                </a:extLst>
              </p:cNvPr>
              <p:cNvSpPr txBox="1">
                <a:spLocks noRot="1" noChangeAspect="1" noMove="1" noResize="1" noEditPoints="1" noAdjustHandles="1" noChangeArrowheads="1" noChangeShapeType="1" noTextEdit="1"/>
              </p:cNvSpPr>
              <p:nvPr/>
            </p:nvSpPr>
            <p:spPr>
              <a:xfrm>
                <a:off x="755576" y="4437112"/>
                <a:ext cx="3047629" cy="461665"/>
              </a:xfrm>
              <a:prstGeom prst="rect">
                <a:avLst/>
              </a:prstGeom>
              <a:blipFill>
                <a:blip r:embed="rId7"/>
                <a:stretch>
                  <a:fillRect l="-600" t="-14474" r="-2000"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0F09581-EA72-CBF9-3E5D-879EAE17D6B0}"/>
                  </a:ext>
                </a:extLst>
              </p:cNvPr>
              <p:cNvSpPr txBox="1"/>
              <p:nvPr/>
            </p:nvSpPr>
            <p:spPr>
              <a:xfrm>
                <a:off x="5580112" y="5589240"/>
                <a:ext cx="3411383"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dirty="0"/>
                  <a:t>が消えた</a:t>
                </a:r>
              </a:p>
            </p:txBody>
          </p:sp>
        </mc:Choice>
        <mc:Fallback xmlns="">
          <p:sp>
            <p:nvSpPr>
              <p:cNvPr id="16" name="テキスト ボックス 15">
                <a:extLst>
                  <a:ext uri="{FF2B5EF4-FFF2-40B4-BE49-F238E27FC236}">
                    <a16:creationId xmlns:a16="http://schemas.microsoft.com/office/drawing/2014/main" id="{A0F09581-EA72-CBF9-3E5D-879EAE17D6B0}"/>
                  </a:ext>
                </a:extLst>
              </p:cNvPr>
              <p:cNvSpPr txBox="1">
                <a:spLocks noRot="1" noChangeAspect="1" noMove="1" noResize="1" noEditPoints="1" noAdjustHandles="1" noChangeArrowheads="1" noChangeShapeType="1" noTextEdit="1"/>
              </p:cNvSpPr>
              <p:nvPr/>
            </p:nvSpPr>
            <p:spPr>
              <a:xfrm>
                <a:off x="5580112" y="5589240"/>
                <a:ext cx="3411383" cy="461665"/>
              </a:xfrm>
              <a:prstGeom prst="rect">
                <a:avLst/>
              </a:prstGeom>
              <a:blipFill>
                <a:blip r:embed="rId8"/>
                <a:stretch>
                  <a:fillRect l="-2679" t="-14474" r="-1786"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05531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2E4190-D5F2-9A0C-B289-372002EF3154}"/>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p:sp>
        <p:nvSpPr>
          <p:cNvPr id="3" name="テキスト ボックス 2">
            <a:extLst>
              <a:ext uri="{FF2B5EF4-FFF2-40B4-BE49-F238E27FC236}">
                <a16:creationId xmlns:a16="http://schemas.microsoft.com/office/drawing/2014/main" id="{CEEF2796-4604-C77B-C624-FADE156E0E7A}"/>
              </a:ext>
            </a:extLst>
          </p:cNvPr>
          <p:cNvSpPr txBox="1"/>
          <p:nvPr/>
        </p:nvSpPr>
        <p:spPr>
          <a:xfrm>
            <a:off x="755576" y="1268760"/>
            <a:ext cx="5416868" cy="461665"/>
          </a:xfrm>
          <a:prstGeom prst="rect">
            <a:avLst/>
          </a:prstGeom>
          <a:noFill/>
        </p:spPr>
        <p:txBody>
          <a:bodyPr wrap="none" rtlCol="0">
            <a:spAutoFit/>
          </a:bodyPr>
          <a:lstStyle/>
          <a:p>
            <a:r>
              <a:rPr lang="ja-JP" altLang="en-US" sz="2400" dirty="0"/>
              <a:t>仮想粒子の運動量の時間微分を考える</a:t>
            </a:r>
            <a:endParaRPr kumimoji="1" lang="ja-JP" altLang="en-US" sz="24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15167B-C523-45F5-855C-EE2DFB129B39}"/>
                  </a:ext>
                </a:extLst>
              </p:cNvPr>
              <p:cNvSpPr txBox="1"/>
              <p:nvPr/>
            </p:nvSpPr>
            <p:spPr>
              <a:xfrm>
                <a:off x="6588224" y="1196752"/>
                <a:ext cx="1045158" cy="777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𝜁</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𝜋</m:t>
                          </m:r>
                        </m:num>
                        <m:den>
                          <m:r>
                            <a:rPr kumimoji="1" lang="en-US" altLang="ja-JP" sz="2400" b="0" i="1" smtClean="0">
                              <a:latin typeface="Cambria Math" panose="02040503050406030204" pitchFamily="18" charset="0"/>
                            </a:rPr>
                            <m:t>𝑄</m:t>
                          </m:r>
                        </m:den>
                      </m:f>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1315167B-C523-45F5-855C-EE2DFB129B39}"/>
                  </a:ext>
                </a:extLst>
              </p:cNvPr>
              <p:cNvSpPr txBox="1">
                <a:spLocks noRot="1" noChangeAspect="1" noMove="1" noResize="1" noEditPoints="1" noAdjustHandles="1" noChangeArrowheads="1" noChangeShapeType="1" noTextEdit="1"/>
              </p:cNvSpPr>
              <p:nvPr/>
            </p:nvSpPr>
            <p:spPr>
              <a:xfrm>
                <a:off x="6588224" y="1196752"/>
                <a:ext cx="1045158" cy="77732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ACD8199-454F-4C54-BCE2-27A22DF0FA5A}"/>
                  </a:ext>
                </a:extLst>
              </p:cNvPr>
              <p:cNvSpPr txBox="1"/>
              <p:nvPr/>
            </p:nvSpPr>
            <p:spPr>
              <a:xfrm>
                <a:off x="1403648" y="1988840"/>
                <a:ext cx="4252574" cy="11988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𝜁</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𝑄𝑠</m:t>
                          </m:r>
                        </m:den>
                      </m:f>
                      <m:d>
                        <m:dPr>
                          <m:ctrlPr>
                            <a:rPr kumimoji="1" lang="en-US" altLang="ja-JP" sz="3200" b="0" i="1" smtClean="0">
                              <a:latin typeface="Cambria Math" panose="02040503050406030204" pitchFamily="18" charset="0"/>
                            </a:rPr>
                          </m:ctrlPr>
                        </m:d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0</m:t>
                              </m:r>
                            </m:sub>
                          </m:sSub>
                        </m:e>
                      </m:d>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4ACD8199-454F-4C54-BCE2-27A22DF0FA5A}"/>
                  </a:ext>
                </a:extLst>
              </p:cNvPr>
              <p:cNvSpPr txBox="1">
                <a:spLocks noRot="1" noChangeAspect="1" noMove="1" noResize="1" noEditPoints="1" noAdjustHandles="1" noChangeArrowheads="1" noChangeShapeType="1" noTextEdit="1"/>
              </p:cNvSpPr>
              <p:nvPr/>
            </p:nvSpPr>
            <p:spPr>
              <a:xfrm>
                <a:off x="1403648" y="1988840"/>
                <a:ext cx="4252574" cy="119885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7ECB850-CF0C-6DD5-CF7D-0055C456CFE6}"/>
              </a:ext>
            </a:extLst>
          </p:cNvPr>
          <p:cNvSpPr txBox="1"/>
          <p:nvPr/>
        </p:nvSpPr>
        <p:spPr>
          <a:xfrm>
            <a:off x="7020272" y="2708920"/>
            <a:ext cx="1338828" cy="369332"/>
          </a:xfrm>
          <a:prstGeom prst="rect">
            <a:avLst/>
          </a:prstGeom>
          <a:noFill/>
        </p:spPr>
        <p:txBody>
          <a:bodyPr wrap="none" rtlCol="0">
            <a:spAutoFit/>
          </a:bodyPr>
          <a:lstStyle/>
          <a:p>
            <a:r>
              <a:rPr lang="en-US" altLang="ja-JP" dirty="0"/>
              <a:t>※</a:t>
            </a:r>
            <a:r>
              <a:rPr lang="ja-JP" altLang="en-US" dirty="0"/>
              <a:t>計算省略</a:t>
            </a:r>
            <a:endParaRPr kumimoji="1"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3117684-5943-35CB-7239-4579AE77BBEB}"/>
                  </a:ext>
                </a:extLst>
              </p:cNvPr>
              <p:cNvSpPr txBox="1"/>
              <p:nvPr/>
            </p:nvSpPr>
            <p:spPr>
              <a:xfrm>
                <a:off x="755576" y="3789040"/>
                <a:ext cx="3523978" cy="523220"/>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𝑑</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𝑡</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𝑑𝑡</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𝑠</m:t>
                    </m:r>
                  </m:oMath>
                </a14:m>
                <a:r>
                  <a:rPr kumimoji="1" lang="ja-JP" altLang="en-US" sz="2800" dirty="0"/>
                  <a:t>であるから</a:t>
                </a:r>
              </a:p>
            </p:txBody>
          </p:sp>
        </mc:Choice>
        <mc:Fallback xmlns="">
          <p:sp>
            <p:nvSpPr>
              <p:cNvPr id="8" name="テキスト ボックス 7">
                <a:extLst>
                  <a:ext uri="{FF2B5EF4-FFF2-40B4-BE49-F238E27FC236}">
                    <a16:creationId xmlns:a16="http://schemas.microsoft.com/office/drawing/2014/main" id="{13117684-5943-35CB-7239-4579AE77BBEB}"/>
                  </a:ext>
                </a:extLst>
              </p:cNvPr>
              <p:cNvSpPr txBox="1">
                <a:spLocks noRot="1" noChangeAspect="1" noMove="1" noResize="1" noEditPoints="1" noAdjustHandles="1" noChangeArrowheads="1" noChangeShapeType="1" noTextEdit="1"/>
              </p:cNvSpPr>
              <p:nvPr/>
            </p:nvSpPr>
            <p:spPr>
              <a:xfrm>
                <a:off x="755576" y="3789040"/>
                <a:ext cx="3523978" cy="523220"/>
              </a:xfrm>
              <a:prstGeom prst="rect">
                <a:avLst/>
              </a:prstGeom>
              <a:blipFill>
                <a:blip r:embed="rId4"/>
                <a:stretch>
                  <a:fillRect t="-16471" r="-2595"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EBC17AB-FF1A-1B12-23E1-6362FDAB8EC4}"/>
                  </a:ext>
                </a:extLst>
              </p:cNvPr>
              <p:cNvSpPr txBox="1"/>
              <p:nvPr/>
            </p:nvSpPr>
            <p:spPr>
              <a:xfrm>
                <a:off x="1403648" y="4653136"/>
                <a:ext cx="4067074" cy="11988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𝜁</m:t>
                          </m:r>
                        </m:num>
                        <m:den>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𝑡</m:t>
                              </m:r>
                            </m:e>
                          </m:acc>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𝑄</m:t>
                          </m:r>
                        </m:den>
                      </m:f>
                      <m:d>
                        <m:dPr>
                          <m:ctrlPr>
                            <a:rPr kumimoji="1" lang="en-US" altLang="ja-JP" sz="3200" b="0" i="1" smtClean="0">
                              <a:latin typeface="Cambria Math" panose="02040503050406030204" pitchFamily="18" charset="0"/>
                            </a:rPr>
                          </m:ctrlPr>
                        </m:d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0</m:t>
                              </m:r>
                            </m:sub>
                          </m:sSub>
                        </m:e>
                      </m:d>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BEBC17AB-FF1A-1B12-23E1-6362FDAB8EC4}"/>
                  </a:ext>
                </a:extLst>
              </p:cNvPr>
              <p:cNvSpPr txBox="1">
                <a:spLocks noRot="1" noChangeAspect="1" noMove="1" noResize="1" noEditPoints="1" noAdjustHandles="1" noChangeArrowheads="1" noChangeShapeType="1" noTextEdit="1"/>
              </p:cNvSpPr>
              <p:nvPr/>
            </p:nvSpPr>
            <p:spPr>
              <a:xfrm>
                <a:off x="1403648" y="4653136"/>
                <a:ext cx="4067074" cy="119885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CE39526-CE66-547C-5128-B0CD1F77BF99}"/>
                  </a:ext>
                </a:extLst>
              </p:cNvPr>
              <p:cNvSpPr txBox="1"/>
              <p:nvPr/>
            </p:nvSpPr>
            <p:spPr>
              <a:xfrm>
                <a:off x="5508104" y="5085184"/>
                <a:ext cx="3411383"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dirty="0"/>
                  <a:t>が消えた</a:t>
                </a:r>
              </a:p>
            </p:txBody>
          </p:sp>
        </mc:Choice>
        <mc:Fallback xmlns="">
          <p:sp>
            <p:nvSpPr>
              <p:cNvPr id="10" name="テキスト ボックス 9">
                <a:extLst>
                  <a:ext uri="{FF2B5EF4-FFF2-40B4-BE49-F238E27FC236}">
                    <a16:creationId xmlns:a16="http://schemas.microsoft.com/office/drawing/2014/main" id="{DCE39526-CE66-547C-5128-B0CD1F77BF99}"/>
                  </a:ext>
                </a:extLst>
              </p:cNvPr>
              <p:cNvSpPr txBox="1">
                <a:spLocks noRot="1" noChangeAspect="1" noMove="1" noResize="1" noEditPoints="1" noAdjustHandles="1" noChangeArrowheads="1" noChangeShapeType="1" noTextEdit="1"/>
              </p:cNvSpPr>
              <p:nvPr/>
            </p:nvSpPr>
            <p:spPr>
              <a:xfrm>
                <a:off x="5508104" y="5085184"/>
                <a:ext cx="3411383" cy="461665"/>
              </a:xfrm>
              <a:prstGeom prst="rect">
                <a:avLst/>
              </a:prstGeom>
              <a:blipFill>
                <a:blip r:embed="rId6"/>
                <a:stretch>
                  <a:fillRect l="-2862" t="-14474" r="-1789"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026896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130942-BB61-C24C-743A-8F0C78D4DAD4}"/>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4E4DCF6-5FF6-D1C5-9BC2-91EE561B0E2A}"/>
                  </a:ext>
                </a:extLst>
              </p:cNvPr>
              <p:cNvSpPr txBox="1"/>
              <p:nvPr/>
            </p:nvSpPr>
            <p:spPr>
              <a:xfrm>
                <a:off x="467544" y="1124744"/>
                <a:ext cx="8333628" cy="523220"/>
              </a:xfrm>
              <a:prstGeom prst="rect">
                <a:avLst/>
              </a:prstGeom>
              <a:noFill/>
            </p:spPr>
            <p:txBody>
              <a:bodyPr wrap="none" rtlCol="0">
                <a:spAutoFit/>
              </a:bodyPr>
              <a:lstStyle/>
              <a:p>
                <a:r>
                  <a:rPr kumimoji="1" lang="ja-JP" altLang="en-US" sz="2800" b="0" dirty="0"/>
                  <a:t>スケール</a:t>
                </a:r>
                <a14:m>
                  <m:oMath xmlns:m="http://schemas.openxmlformats.org/officeDocument/2006/math">
                    <m:r>
                      <a:rPr lang="ja-JP" altLang="en-US" sz="2800" i="1">
                        <a:latin typeface="Cambria Math" panose="02040503050406030204" pitchFamily="18" charset="0"/>
                      </a:rPr>
                      <m:t>された</m:t>
                    </m:r>
                    <m:r>
                      <a:rPr lang="ja-JP" altLang="en-US" sz="2800" i="1" smtClean="0">
                        <a:latin typeface="Cambria Math" panose="02040503050406030204" pitchFamily="18" charset="0"/>
                      </a:rPr>
                      <m:t>物理量</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𝑡</m:t>
                        </m:r>
                      </m:e>
                    </m:acc>
                  </m:oMath>
                </a14:m>
                <a:r>
                  <a:rPr kumimoji="1" lang="ja-JP" altLang="en-US" sz="2800" dirty="0"/>
                  <a:t>をあらためて</a:t>
                </a:r>
                <a14:m>
                  <m:oMath xmlns:m="http://schemas.openxmlformats.org/officeDocument/2006/math">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r>
                      <a:rPr lang="ja-JP" altLang="en-US" sz="2800" i="1">
                        <a:latin typeface="Cambria Math" panose="02040503050406030204" pitchFamily="18" charset="0"/>
                      </a:rPr>
                      <m:t>と</m:t>
                    </m:r>
                  </m:oMath>
                </a14:m>
                <a:r>
                  <a:rPr kumimoji="1" lang="ja-JP" altLang="en-US" sz="2800" dirty="0"/>
                  <a:t>書くと</a:t>
                </a:r>
              </a:p>
            </p:txBody>
          </p:sp>
        </mc:Choice>
        <mc:Fallback xmlns="">
          <p:sp>
            <p:nvSpPr>
              <p:cNvPr id="3" name="テキスト ボックス 2">
                <a:extLst>
                  <a:ext uri="{FF2B5EF4-FFF2-40B4-BE49-F238E27FC236}">
                    <a16:creationId xmlns:a16="http://schemas.microsoft.com/office/drawing/2014/main" id="{A4E4DCF6-5FF6-D1C5-9BC2-91EE561B0E2A}"/>
                  </a:ext>
                </a:extLst>
              </p:cNvPr>
              <p:cNvSpPr txBox="1">
                <a:spLocks noRot="1" noChangeAspect="1" noMove="1" noResize="1" noEditPoints="1" noAdjustHandles="1" noChangeArrowheads="1" noChangeShapeType="1" noTextEdit="1"/>
              </p:cNvSpPr>
              <p:nvPr/>
            </p:nvSpPr>
            <p:spPr>
              <a:xfrm>
                <a:off x="467544" y="1124744"/>
                <a:ext cx="8333628" cy="523220"/>
              </a:xfrm>
              <a:prstGeom prst="rect">
                <a:avLst/>
              </a:prstGeom>
              <a:blipFill>
                <a:blip r:embed="rId2"/>
                <a:stretch>
                  <a:fillRect l="-1536" t="-16471" r="-439"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18832FA-8701-96E3-0435-7921CBA86BF5}"/>
                  </a:ext>
                </a:extLst>
              </p:cNvPr>
              <p:cNvSpPr txBox="1"/>
              <p:nvPr/>
            </p:nvSpPr>
            <p:spPr>
              <a:xfrm>
                <a:off x="1547664" y="2924944"/>
                <a:ext cx="1427122"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𝑑𝑞</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E18832FA-8701-96E3-0435-7921CBA86BF5}"/>
                  </a:ext>
                </a:extLst>
              </p:cNvPr>
              <p:cNvSpPr txBox="1">
                <a:spLocks noRot="1" noChangeAspect="1" noMove="1" noResize="1" noEditPoints="1" noAdjustHandles="1" noChangeArrowheads="1" noChangeShapeType="1" noTextEdit="1"/>
              </p:cNvSpPr>
              <p:nvPr/>
            </p:nvSpPr>
            <p:spPr>
              <a:xfrm>
                <a:off x="1547664" y="2924944"/>
                <a:ext cx="1427122" cy="85683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F462E51-F873-39A3-A027-50479F219E15}"/>
                  </a:ext>
                </a:extLst>
              </p:cNvPr>
              <p:cNvSpPr txBox="1"/>
              <p:nvPr/>
            </p:nvSpPr>
            <p:spPr>
              <a:xfrm>
                <a:off x="1547664" y="1988840"/>
                <a:ext cx="2404056"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𝑑𝑝</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𝜁</m:t>
                      </m:r>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2F462E51-F873-39A3-A027-50479F219E15}"/>
                  </a:ext>
                </a:extLst>
              </p:cNvPr>
              <p:cNvSpPr txBox="1">
                <a:spLocks noRot="1" noChangeAspect="1" noMove="1" noResize="1" noEditPoints="1" noAdjustHandles="1" noChangeArrowheads="1" noChangeShapeType="1" noTextEdit="1"/>
              </p:cNvSpPr>
              <p:nvPr/>
            </p:nvSpPr>
            <p:spPr>
              <a:xfrm>
                <a:off x="1547664" y="1988840"/>
                <a:ext cx="2404056" cy="85683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7914557-3417-2288-72FA-1AE5909C6F83}"/>
                  </a:ext>
                </a:extLst>
              </p:cNvPr>
              <p:cNvSpPr txBox="1"/>
              <p:nvPr/>
            </p:nvSpPr>
            <p:spPr>
              <a:xfrm>
                <a:off x="1547664" y="3789040"/>
                <a:ext cx="2984600" cy="9221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𝜁</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𝑄</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e>
                      </m:d>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87914557-3417-2288-72FA-1AE5909C6F83}"/>
                  </a:ext>
                </a:extLst>
              </p:cNvPr>
              <p:cNvSpPr txBox="1">
                <a:spLocks noRot="1" noChangeAspect="1" noMove="1" noResize="1" noEditPoints="1" noAdjustHandles="1" noChangeArrowheads="1" noChangeShapeType="1" noTextEdit="1"/>
              </p:cNvSpPr>
              <p:nvPr/>
            </p:nvSpPr>
            <p:spPr>
              <a:xfrm>
                <a:off x="1547664" y="3789040"/>
                <a:ext cx="2984600" cy="922176"/>
              </a:xfrm>
              <a:prstGeom prst="rect">
                <a:avLst/>
              </a:prstGeom>
              <a:blipFill>
                <a:blip r:embed="rId5"/>
                <a:stretch>
                  <a:fillRect/>
                </a:stretch>
              </a:blipFill>
            </p:spPr>
            <p:txBody>
              <a:bodyPr/>
              <a:lstStyle/>
              <a:p>
                <a:r>
                  <a:rPr lang="ja-JP" altLang="en-US">
                    <a:noFill/>
                  </a:rPr>
                  <a:t> </a:t>
                </a:r>
              </a:p>
            </p:txBody>
          </p:sp>
        </mc:Fallback>
      </mc:AlternateContent>
      <p:sp>
        <p:nvSpPr>
          <p:cNvPr id="8" name="左中かっこ 7">
            <a:extLst>
              <a:ext uri="{FF2B5EF4-FFF2-40B4-BE49-F238E27FC236}">
                <a16:creationId xmlns:a16="http://schemas.microsoft.com/office/drawing/2014/main" id="{9BCC8DF4-DE9E-CBE9-40FB-CDD6A7D113C6}"/>
              </a:ext>
            </a:extLst>
          </p:cNvPr>
          <p:cNvSpPr/>
          <p:nvPr/>
        </p:nvSpPr>
        <p:spPr>
          <a:xfrm>
            <a:off x="1187624" y="2132856"/>
            <a:ext cx="432048" cy="2520280"/>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9313D4C-5382-0A33-8C5D-1F5257467F55}"/>
              </a:ext>
            </a:extLst>
          </p:cNvPr>
          <p:cNvSpPr txBox="1"/>
          <p:nvPr/>
        </p:nvSpPr>
        <p:spPr>
          <a:xfrm>
            <a:off x="251520" y="5589240"/>
            <a:ext cx="8352928" cy="461665"/>
          </a:xfrm>
          <a:prstGeom prst="rect">
            <a:avLst/>
          </a:prstGeom>
          <a:noFill/>
        </p:spPr>
        <p:txBody>
          <a:bodyPr wrap="square" rtlCol="0">
            <a:spAutoFit/>
          </a:bodyPr>
          <a:lstStyle/>
          <a:p>
            <a:r>
              <a:rPr lang="ja-JP" altLang="en-US" sz="2400" dirty="0"/>
              <a:t>この運動方程式による温度制御法を</a:t>
            </a:r>
            <a:r>
              <a:rPr lang="en-US" altLang="ja-JP" sz="2400" dirty="0"/>
              <a:t>Nosé-Hoover</a:t>
            </a:r>
            <a:r>
              <a:rPr lang="ja-JP" altLang="en-US" sz="2400" dirty="0"/>
              <a:t>法</a:t>
            </a:r>
            <a:r>
              <a:rPr lang="ja-JP" altLang="en-US" sz="2400"/>
              <a:t>と呼ぶ</a:t>
            </a:r>
            <a:endParaRPr lang="en-US" altLang="ja-JP" sz="2400"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2DF548D-4EE5-2FB7-B4C1-6B364E3B0CFB}"/>
                  </a:ext>
                </a:extLst>
              </p:cNvPr>
              <p:cNvSpPr txBox="1"/>
              <p:nvPr/>
            </p:nvSpPr>
            <p:spPr>
              <a:xfrm>
                <a:off x="251520" y="5013176"/>
                <a:ext cx="8335808" cy="461665"/>
              </a:xfrm>
              <a:prstGeom prst="rect">
                <a:avLst/>
              </a:prstGeom>
              <a:noFill/>
            </p:spPr>
            <p:txBody>
              <a:bodyPr wrap="none" rtlCol="0">
                <a:spAutoFit/>
              </a:bodyPr>
              <a:lstStyle/>
              <a:p>
                <a:r>
                  <a:rPr kumimoji="1" lang="ja-JP" altLang="en-US" sz="2400"/>
                  <a:t>時間スケール</a:t>
                </a:r>
                <a:r>
                  <a:rPr lang="ja-JP" altLang="en-US" sz="2400"/>
                  <a:t>因子</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a:t>が消え、運動空間と観測空間が一致した</a:t>
                </a:r>
              </a:p>
            </p:txBody>
          </p:sp>
        </mc:Choice>
        <mc:Fallback xmlns="">
          <p:sp>
            <p:nvSpPr>
              <p:cNvPr id="11" name="テキスト ボックス 10">
                <a:extLst>
                  <a:ext uri="{FF2B5EF4-FFF2-40B4-BE49-F238E27FC236}">
                    <a16:creationId xmlns:a16="http://schemas.microsoft.com/office/drawing/2014/main" id="{92DF548D-4EE5-2FB7-B4C1-6B364E3B0CFB}"/>
                  </a:ext>
                </a:extLst>
              </p:cNvPr>
              <p:cNvSpPr txBox="1">
                <a:spLocks noRot="1" noChangeAspect="1" noMove="1" noResize="1" noEditPoints="1" noAdjustHandles="1" noChangeArrowheads="1" noChangeShapeType="1" noTextEdit="1"/>
              </p:cNvSpPr>
              <p:nvPr/>
            </p:nvSpPr>
            <p:spPr>
              <a:xfrm>
                <a:off x="251520" y="5013176"/>
                <a:ext cx="8335808" cy="461665"/>
              </a:xfrm>
              <a:prstGeom prst="rect">
                <a:avLst/>
              </a:prstGeom>
              <a:blipFill>
                <a:blip r:embed="rId6"/>
                <a:stretch>
                  <a:fillRect l="-1096" t="-14474" r="-146"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348249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5F0A5B0-DCB6-5314-4A74-9D8A137B5DF3}"/>
              </a:ext>
            </a:extLst>
          </p:cNvPr>
          <p:cNvSpPr>
            <a:spLocks noGrp="1"/>
          </p:cNvSpPr>
          <p:nvPr>
            <p:ph type="body" sz="quarter" idx="10"/>
          </p:nvPr>
        </p:nvSpPr>
        <p:spPr/>
        <p:txBody>
          <a:bodyPr/>
          <a:lstStyle/>
          <a:p>
            <a:r>
              <a:rPr lang="en-US" altLang="ja-JP"/>
              <a:t>Nosé-Hoover</a:t>
            </a:r>
            <a:r>
              <a:rPr lang="ja-JP" altLang="en-US"/>
              <a:t>法</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472CD4F-3D92-F179-7185-779F1E8C1BA1}"/>
                  </a:ext>
                </a:extLst>
              </p:cNvPr>
              <p:cNvSpPr txBox="1"/>
              <p:nvPr/>
            </p:nvSpPr>
            <p:spPr>
              <a:xfrm>
                <a:off x="611560" y="2492896"/>
                <a:ext cx="2232248" cy="11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lang="ja-JP" altLang="en-US" sz="3200"/>
              </a:p>
            </p:txBody>
          </p:sp>
        </mc:Choice>
        <mc:Fallback xmlns="">
          <p:sp>
            <p:nvSpPr>
              <p:cNvPr id="4" name="テキスト ボックス 3">
                <a:extLst>
                  <a:ext uri="{FF2B5EF4-FFF2-40B4-BE49-F238E27FC236}">
                    <a16:creationId xmlns:a16="http://schemas.microsoft.com/office/drawing/2014/main" id="{C472CD4F-3D92-F179-7185-779F1E8C1BA1}"/>
                  </a:ext>
                </a:extLst>
              </p:cNvPr>
              <p:cNvSpPr txBox="1">
                <a:spLocks noRot="1" noChangeAspect="1" noMove="1" noResize="1" noEditPoints="1" noAdjustHandles="1" noChangeArrowheads="1" noChangeShapeType="1" noTextEdit="1"/>
              </p:cNvSpPr>
              <p:nvPr/>
            </p:nvSpPr>
            <p:spPr>
              <a:xfrm>
                <a:off x="611560" y="2492896"/>
                <a:ext cx="2232248" cy="1111651"/>
              </a:xfrm>
              <a:prstGeom prst="rect">
                <a:avLst/>
              </a:prstGeom>
              <a:blipFill>
                <a:blip r:embed="rId2"/>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4B45838-FE21-8FD8-EBE6-A7E154BA2C73}"/>
              </a:ext>
            </a:extLst>
          </p:cNvPr>
          <p:cNvSpPr txBox="1"/>
          <p:nvPr/>
        </p:nvSpPr>
        <p:spPr>
          <a:xfrm>
            <a:off x="2771800" y="2852936"/>
            <a:ext cx="5724644" cy="461665"/>
          </a:xfrm>
          <a:prstGeom prst="rect">
            <a:avLst/>
          </a:prstGeom>
          <a:noFill/>
        </p:spPr>
        <p:txBody>
          <a:bodyPr wrap="none" rtlCol="0">
            <a:spAutoFit/>
          </a:bodyPr>
          <a:lstStyle/>
          <a:p>
            <a:r>
              <a:rPr kumimoji="1" lang="ja-JP" altLang="en-US" sz="2400"/>
              <a:t>であるから、摩擦係数のダイナミクスは</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A60556A-68B4-7F3C-3914-9D816C07706E}"/>
                  </a:ext>
                </a:extLst>
              </p:cNvPr>
              <p:cNvSpPr txBox="1"/>
              <p:nvPr/>
            </p:nvSpPr>
            <p:spPr>
              <a:xfrm>
                <a:off x="683568" y="1268760"/>
                <a:ext cx="3145926"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𝑑𝑝</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𝜁</m:t>
                      </m:r>
                    </m:oMath>
                  </m:oMathPara>
                </a14:m>
                <a:endParaRPr kumimoji="1" lang="ja-JP" altLang="en-US" sz="3200" dirty="0"/>
              </a:p>
            </p:txBody>
          </p:sp>
        </mc:Choice>
        <mc:Fallback xmlns="">
          <p:sp>
            <p:nvSpPr>
              <p:cNvPr id="8" name="テキスト ボックス 7">
                <a:extLst>
                  <a:ext uri="{FF2B5EF4-FFF2-40B4-BE49-F238E27FC236}">
                    <a16:creationId xmlns:a16="http://schemas.microsoft.com/office/drawing/2014/main" id="{FA60556A-68B4-7F3C-3914-9D816C07706E}"/>
                  </a:ext>
                </a:extLst>
              </p:cNvPr>
              <p:cNvSpPr txBox="1">
                <a:spLocks noRot="1" noChangeAspect="1" noMove="1" noResize="1" noEditPoints="1" noAdjustHandles="1" noChangeArrowheads="1" noChangeShapeType="1" noTextEdit="1"/>
              </p:cNvSpPr>
              <p:nvPr/>
            </p:nvSpPr>
            <p:spPr>
              <a:xfrm>
                <a:off x="683568" y="1268760"/>
                <a:ext cx="3145926" cy="111165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E2FBC50-A5DE-7FD9-F3AE-2E22F6EB7450}"/>
                  </a:ext>
                </a:extLst>
              </p:cNvPr>
              <p:cNvSpPr txBox="1"/>
              <p:nvPr/>
            </p:nvSpPr>
            <p:spPr>
              <a:xfrm>
                <a:off x="755576" y="3861048"/>
                <a:ext cx="3110916" cy="11006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𝜁</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𝑘</m:t>
                          </m:r>
                        </m:num>
                        <m:den>
                          <m:r>
                            <a:rPr kumimoji="1" lang="en-US" altLang="ja-JP" sz="3200" b="0" i="1" smtClean="0">
                              <a:latin typeface="Cambria Math" panose="02040503050406030204" pitchFamily="18" charset="0"/>
                            </a:rPr>
                            <m:t>𝑄</m:t>
                          </m:r>
                        </m:den>
                      </m:f>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0</m:t>
                              </m:r>
                            </m:sub>
                          </m:sSub>
                        </m:e>
                      </m:d>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BE2FBC50-A5DE-7FD9-F3AE-2E22F6EB7450}"/>
                  </a:ext>
                </a:extLst>
              </p:cNvPr>
              <p:cNvSpPr txBox="1">
                <a:spLocks noRot="1" noChangeAspect="1" noMove="1" noResize="1" noEditPoints="1" noAdjustHandles="1" noChangeArrowheads="1" noChangeShapeType="1" noTextEdit="1"/>
              </p:cNvSpPr>
              <p:nvPr/>
            </p:nvSpPr>
            <p:spPr>
              <a:xfrm>
                <a:off x="755576" y="3861048"/>
                <a:ext cx="3110916" cy="110062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FF6E158-61CC-D5C8-E0A2-86740306A6BC}"/>
                  </a:ext>
                </a:extLst>
              </p:cNvPr>
              <p:cNvSpPr txBox="1"/>
              <p:nvPr/>
            </p:nvSpPr>
            <p:spPr>
              <a:xfrm>
                <a:off x="3923928" y="3717032"/>
                <a:ext cx="4493538" cy="1571071"/>
              </a:xfrm>
              <a:prstGeom prst="rect">
                <a:avLst/>
              </a:prstGeom>
              <a:noFill/>
            </p:spPr>
            <p:txBody>
              <a:bodyPr wrap="none" rtlCol="0">
                <a:spAutoFit/>
              </a:bodyPr>
              <a:lstStyle/>
              <a:p>
                <a:r>
                  <a:rPr kumimoji="1" lang="ja-JP" altLang="en-US" sz="2400" dirty="0"/>
                  <a:t>現在の温度が目標温度より</a:t>
                </a:r>
                <a:r>
                  <a:rPr kumimoji="1" lang="ja-JP" altLang="en-US" sz="2400" dirty="0">
                    <a:solidFill>
                      <a:srgbClr val="FF0000"/>
                    </a:solidFill>
                  </a:rPr>
                  <a:t>高い</a:t>
                </a:r>
                <a:endParaRPr lang="en-US" altLang="ja-JP" sz="2400" dirty="0">
                  <a:solidFill>
                    <a:srgbClr val="FF0000"/>
                  </a:solidFill>
                </a:endParaRPr>
              </a:p>
              <a:p>
                <a:r>
                  <a:rPr lang="ja-JP" altLang="en-US" sz="2400"/>
                  <a:t>→</a:t>
                </a:r>
                <a:r>
                  <a:rPr lang="en-US" altLang="ja-JP" sz="2400"/>
                  <a:t> </a:t>
                </a:r>
                <a14:m>
                  <m:oMath xmlns:m="http://schemas.openxmlformats.org/officeDocument/2006/math">
                    <m:r>
                      <a:rPr lang="ja-JP" altLang="en-US" sz="2400" b="0" i="1" smtClean="0">
                        <a:latin typeface="Cambria Math" panose="02040503050406030204" pitchFamily="18" charset="0"/>
                      </a:rPr>
                      <m:t>摩擦係数</m:t>
                    </m:r>
                    <m:r>
                      <a:rPr lang="en-US" altLang="ja-JP" sz="2400" b="0" i="1" smtClean="0">
                        <a:latin typeface="Cambria Math" panose="02040503050406030204" pitchFamily="18" charset="0"/>
                      </a:rPr>
                      <m:t>𝜁</m:t>
                    </m:r>
                    <m:r>
                      <a:rPr kumimoji="1" lang="ja-JP" altLang="en-US" sz="2400" i="1">
                        <a:latin typeface="Cambria Math" panose="02040503050406030204" pitchFamily="18" charset="0"/>
                      </a:rPr>
                      <m:t>が</m:t>
                    </m:r>
                  </m:oMath>
                </a14:m>
                <a:r>
                  <a:rPr kumimoji="1" lang="ja-JP" altLang="en-US" sz="2400"/>
                  <a:t>大きくなる</a:t>
                </a:r>
                <a:endParaRPr kumimoji="1" lang="en-US" altLang="ja-JP" sz="2400"/>
              </a:p>
              <a:p>
                <a:r>
                  <a:rPr lang="ja-JP" altLang="en-US" sz="2400"/>
                  <a:t>→ 運動量が小さくなる</a:t>
                </a:r>
                <a:endParaRPr lang="en-US" altLang="ja-JP" sz="2400"/>
              </a:p>
              <a:p>
                <a:r>
                  <a:rPr kumimoji="1" lang="ja-JP" altLang="en-US" sz="2400"/>
                  <a:t>→ 温度が下がる</a:t>
                </a:r>
                <a:endParaRPr kumimoji="1" lang="en-US" altLang="ja-JP" sz="2400" dirty="0"/>
              </a:p>
            </p:txBody>
          </p:sp>
        </mc:Choice>
        <mc:Fallback xmlns="">
          <p:sp>
            <p:nvSpPr>
              <p:cNvPr id="11" name="テキスト ボックス 10">
                <a:extLst>
                  <a:ext uri="{FF2B5EF4-FFF2-40B4-BE49-F238E27FC236}">
                    <a16:creationId xmlns:a16="http://schemas.microsoft.com/office/drawing/2014/main" id="{9FF6E158-61CC-D5C8-E0A2-86740306A6BC}"/>
                  </a:ext>
                </a:extLst>
              </p:cNvPr>
              <p:cNvSpPr txBox="1">
                <a:spLocks noRot="1" noChangeAspect="1" noMove="1" noResize="1" noEditPoints="1" noAdjustHandles="1" noChangeArrowheads="1" noChangeShapeType="1" noTextEdit="1"/>
              </p:cNvSpPr>
              <p:nvPr/>
            </p:nvSpPr>
            <p:spPr>
              <a:xfrm>
                <a:off x="3923928" y="3717032"/>
                <a:ext cx="4493538" cy="1571071"/>
              </a:xfrm>
              <a:prstGeom prst="rect">
                <a:avLst/>
              </a:prstGeom>
              <a:blipFill>
                <a:blip r:embed="rId5"/>
                <a:stretch>
                  <a:fillRect l="-2171" t="-4280" r="-1085" b="-8560"/>
                </a:stretch>
              </a:blipFill>
            </p:spPr>
            <p:txBody>
              <a:bodyPr/>
              <a:lstStyle/>
              <a:p>
                <a:r>
                  <a:rPr lang="ja-JP" altLang="en-US">
                    <a:noFill/>
                  </a:rPr>
                  <a:t> </a:t>
                </a:r>
              </a:p>
            </p:txBody>
          </p:sp>
        </mc:Fallback>
      </mc:AlternateContent>
      <p:sp>
        <p:nvSpPr>
          <p:cNvPr id="12" name="四角形: 角を丸くする 11">
            <a:extLst>
              <a:ext uri="{FF2B5EF4-FFF2-40B4-BE49-F238E27FC236}">
                <a16:creationId xmlns:a16="http://schemas.microsoft.com/office/drawing/2014/main" id="{E62CBF43-0762-E26B-78E7-4DB76AAD1514}"/>
              </a:ext>
            </a:extLst>
          </p:cNvPr>
          <p:cNvSpPr/>
          <p:nvPr/>
        </p:nvSpPr>
        <p:spPr>
          <a:xfrm>
            <a:off x="2771800" y="1484784"/>
            <a:ext cx="1008112" cy="72008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A5C9F70-F3E8-6759-7AB8-961D910EA6AA}"/>
              </a:ext>
            </a:extLst>
          </p:cNvPr>
          <p:cNvSpPr txBox="1"/>
          <p:nvPr/>
        </p:nvSpPr>
        <p:spPr>
          <a:xfrm>
            <a:off x="3275856" y="908720"/>
            <a:ext cx="1261884" cy="523220"/>
          </a:xfrm>
          <a:prstGeom prst="rect">
            <a:avLst/>
          </a:prstGeom>
          <a:noFill/>
        </p:spPr>
        <p:txBody>
          <a:bodyPr wrap="none" rtlCol="0">
            <a:spAutoFit/>
          </a:bodyPr>
          <a:lstStyle/>
          <a:p>
            <a:r>
              <a:rPr lang="ja-JP" altLang="en-US" sz="2800"/>
              <a:t>摩擦項</a:t>
            </a:r>
            <a:endParaRPr kumimoji="1" lang="ja-JP" altLang="en-US" sz="2800"/>
          </a:p>
        </p:txBody>
      </p:sp>
      <p:sp>
        <p:nvSpPr>
          <p:cNvPr id="15" name="テキスト ボックス 14">
            <a:extLst>
              <a:ext uri="{FF2B5EF4-FFF2-40B4-BE49-F238E27FC236}">
                <a16:creationId xmlns:a16="http://schemas.microsoft.com/office/drawing/2014/main" id="{7382288F-DFC8-1E15-972F-52FAB377B243}"/>
              </a:ext>
            </a:extLst>
          </p:cNvPr>
          <p:cNvSpPr txBox="1"/>
          <p:nvPr/>
        </p:nvSpPr>
        <p:spPr>
          <a:xfrm>
            <a:off x="467544" y="5445224"/>
            <a:ext cx="8186857" cy="830997"/>
          </a:xfrm>
          <a:prstGeom prst="rect">
            <a:avLst/>
          </a:prstGeom>
          <a:noFill/>
        </p:spPr>
        <p:txBody>
          <a:bodyPr wrap="none" rtlCol="0">
            <a:spAutoFit/>
          </a:bodyPr>
          <a:lstStyle/>
          <a:p>
            <a:r>
              <a:rPr lang="ja-JP" altLang="en-US" sz="2400"/>
              <a:t>現在の温度が目標温度より低い場合は摩擦係数が負になる</a:t>
            </a:r>
            <a:endParaRPr lang="en-US" altLang="ja-JP" sz="2400"/>
          </a:p>
          <a:p>
            <a:r>
              <a:rPr kumimoji="1" lang="ja-JP" altLang="en-US" sz="2400"/>
              <a:t>→温度が制御される</a:t>
            </a:r>
          </a:p>
        </p:txBody>
      </p:sp>
    </p:spTree>
    <p:extLst>
      <p:ext uri="{BB962C8B-B14F-4D97-AF65-F5344CB8AC3E}">
        <p14:creationId xmlns:p14="http://schemas.microsoft.com/office/powerpoint/2010/main" val="11287378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2782251-C052-426C-774C-0D63FEBDAE24}"/>
              </a:ext>
            </a:extLst>
          </p:cNvPr>
          <p:cNvSpPr>
            <a:spLocks noGrp="1"/>
          </p:cNvSpPr>
          <p:nvPr>
            <p:ph type="body" sz="quarter" idx="10"/>
          </p:nvPr>
        </p:nvSpPr>
        <p:spPr/>
        <p:txBody>
          <a:bodyPr/>
          <a:lstStyle/>
          <a:p>
            <a:r>
              <a:rPr lang="en-US" altLang="ja-JP"/>
              <a:t>Nosé-Hoover</a:t>
            </a:r>
            <a:r>
              <a:rPr lang="ja-JP" altLang="en-US"/>
              <a:t>法のまとめ</a:t>
            </a:r>
            <a:endParaRPr kumimoji="1" lang="ja-JP" altLang="en-US"/>
          </a:p>
        </p:txBody>
      </p:sp>
      <p:sp>
        <p:nvSpPr>
          <p:cNvPr id="4" name="テキスト ボックス 3">
            <a:extLst>
              <a:ext uri="{FF2B5EF4-FFF2-40B4-BE49-F238E27FC236}">
                <a16:creationId xmlns:a16="http://schemas.microsoft.com/office/drawing/2014/main" id="{1DFBF22A-CC4B-9EED-08FC-8CFC2464C2C7}"/>
              </a:ext>
            </a:extLst>
          </p:cNvPr>
          <p:cNvSpPr txBox="1"/>
          <p:nvPr/>
        </p:nvSpPr>
        <p:spPr>
          <a:xfrm>
            <a:off x="323528" y="1052736"/>
            <a:ext cx="8064896" cy="3970318"/>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a:t>ハミルトンの運動方程式に仮想粒子を追加し、空間スケールを制御することで圧力を制御するのが</a:t>
            </a:r>
            <a:r>
              <a:rPr kumimoji="1" lang="en-US" altLang="ja-JP" sz="2800"/>
              <a:t>Andersen</a:t>
            </a:r>
            <a:r>
              <a:rPr kumimoji="1" lang="ja-JP" altLang="en-US" sz="2800"/>
              <a:t>の圧力制御</a:t>
            </a:r>
            <a:endParaRPr lang="en-US" altLang="ja-JP" sz="2800"/>
          </a:p>
          <a:p>
            <a:pPr marL="457200" indent="-457200">
              <a:buFont typeface="Arial" panose="020B0604020202020204" pitchFamily="34" charset="0"/>
              <a:buChar char="•"/>
            </a:pPr>
            <a:r>
              <a:rPr kumimoji="1" lang="ja-JP" altLang="en-US" sz="2800"/>
              <a:t>ハミルトンの運動方程式に仮想粒子を追加し、</a:t>
            </a:r>
            <a:r>
              <a:rPr lang="ja-JP" altLang="en-US" sz="2800"/>
              <a:t>時間</a:t>
            </a:r>
            <a:r>
              <a:rPr kumimoji="1" lang="ja-JP" altLang="en-US" sz="2800"/>
              <a:t>スケールを制御することで温度を制御するのが能勢の温度制御</a:t>
            </a:r>
            <a:endParaRPr kumimoji="1" lang="en-US" altLang="ja-JP" sz="2800"/>
          </a:p>
          <a:p>
            <a:pPr marL="457200" indent="-457200">
              <a:buFont typeface="Arial" panose="020B0604020202020204" pitchFamily="34" charset="0"/>
              <a:buChar char="•"/>
            </a:pPr>
            <a:r>
              <a:rPr kumimoji="1" lang="ja-JP" altLang="en-US" sz="2800"/>
              <a:t>変数変換にスケール因子を消去し、時間発展系と観測系を一致させた手法が</a:t>
            </a:r>
            <a:r>
              <a:rPr kumimoji="1" lang="en-US" altLang="ja-JP" sz="2800"/>
              <a:t>Nosé-Hoover</a:t>
            </a:r>
            <a:r>
              <a:rPr kumimoji="1" lang="ja-JP" altLang="en-US" sz="2800"/>
              <a:t>法</a:t>
            </a:r>
            <a:endParaRPr kumimoji="1" lang="en-US" altLang="ja-JP" sz="2800"/>
          </a:p>
        </p:txBody>
      </p:sp>
    </p:spTree>
    <p:extLst>
      <p:ext uri="{BB962C8B-B14F-4D97-AF65-F5344CB8AC3E}">
        <p14:creationId xmlns:p14="http://schemas.microsoft.com/office/powerpoint/2010/main" val="16707370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9B0E66-EAA1-7131-A027-D1342D085F61}"/>
              </a:ext>
            </a:extLst>
          </p:cNvPr>
          <p:cNvSpPr>
            <a:spLocks noGrp="1"/>
          </p:cNvSpPr>
          <p:nvPr>
            <p:ph type="body" sz="quarter" idx="10"/>
          </p:nvPr>
        </p:nvSpPr>
        <p:spPr/>
        <p:txBody>
          <a:bodyPr/>
          <a:lstStyle/>
          <a:p>
            <a:r>
              <a:rPr kumimoji="1" lang="ja-JP" altLang="en-US"/>
              <a:t>温度と位相空間の流れ</a:t>
            </a:r>
          </a:p>
        </p:txBody>
      </p:sp>
      <p:sp>
        <p:nvSpPr>
          <p:cNvPr id="3" name="テキスト ボックス 2">
            <a:extLst>
              <a:ext uri="{FF2B5EF4-FFF2-40B4-BE49-F238E27FC236}">
                <a16:creationId xmlns:a16="http://schemas.microsoft.com/office/drawing/2014/main" id="{D45B1CFE-9582-00D4-62DF-15834C125C86}"/>
              </a:ext>
            </a:extLst>
          </p:cNvPr>
          <p:cNvSpPr txBox="1"/>
          <p:nvPr/>
        </p:nvSpPr>
        <p:spPr>
          <a:xfrm>
            <a:off x="251520" y="1106741"/>
            <a:ext cx="8424936" cy="954107"/>
          </a:xfrm>
          <a:prstGeom prst="rect">
            <a:avLst/>
          </a:prstGeom>
          <a:noFill/>
        </p:spPr>
        <p:txBody>
          <a:bodyPr wrap="square" rtlCol="0">
            <a:spAutoFit/>
          </a:bodyPr>
          <a:lstStyle/>
          <a:p>
            <a:r>
              <a:rPr lang="en-US" altLang="ja-JP" sz="2800"/>
              <a:t>Nosé-Hoover</a:t>
            </a:r>
            <a:r>
              <a:rPr lang="ja-JP" altLang="en-US" sz="2800"/>
              <a:t>法は温度が制御できるだけでなく</a:t>
            </a:r>
            <a:endParaRPr lang="en-US" altLang="ja-JP" sz="2800"/>
          </a:p>
          <a:p>
            <a:r>
              <a:rPr lang="ja-JP" altLang="en-US" sz="2800">
                <a:solidFill>
                  <a:srgbClr val="FF0000"/>
                </a:solidFill>
              </a:rPr>
              <a:t>定常分布が厳密なカノニカル分布になる</a:t>
            </a:r>
            <a:endParaRPr kumimoji="1" lang="ja-JP" altLang="en-US" sz="2800">
              <a:solidFill>
                <a:srgbClr val="FF0000"/>
              </a:solidFill>
            </a:endParaRPr>
          </a:p>
        </p:txBody>
      </p:sp>
      <p:cxnSp>
        <p:nvCxnSpPr>
          <p:cNvPr id="20" name="直線矢印コネクタ 19">
            <a:extLst>
              <a:ext uri="{FF2B5EF4-FFF2-40B4-BE49-F238E27FC236}">
                <a16:creationId xmlns:a16="http://schemas.microsoft.com/office/drawing/2014/main" id="{B3CD9A8E-3ACA-9872-BA8C-B10F42255A35}"/>
              </a:ext>
            </a:extLst>
          </p:cNvPr>
          <p:cNvCxnSpPr>
            <a:cxnSpLocks/>
          </p:cNvCxnSpPr>
          <p:nvPr/>
        </p:nvCxnSpPr>
        <p:spPr>
          <a:xfrm>
            <a:off x="425551" y="5733256"/>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50D5F16C-9A4E-1261-834B-66A9B686C9FA}"/>
              </a:ext>
            </a:extLst>
          </p:cNvPr>
          <p:cNvCxnSpPr>
            <a:cxnSpLocks/>
          </p:cNvCxnSpPr>
          <p:nvPr/>
        </p:nvCxnSpPr>
        <p:spPr>
          <a:xfrm flipV="1">
            <a:off x="713583" y="3501008"/>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C5033EF-552E-DE71-F5A8-3476AC967BCE}"/>
                  </a:ext>
                </a:extLst>
              </p:cNvPr>
              <p:cNvSpPr txBox="1"/>
              <p:nvPr/>
            </p:nvSpPr>
            <p:spPr>
              <a:xfrm>
                <a:off x="4169967" y="5517232"/>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23" name="テキスト ボックス 22">
                <a:extLst>
                  <a:ext uri="{FF2B5EF4-FFF2-40B4-BE49-F238E27FC236}">
                    <a16:creationId xmlns:a16="http://schemas.microsoft.com/office/drawing/2014/main" id="{CC5033EF-552E-DE71-F5A8-3476AC967BCE}"/>
                  </a:ext>
                </a:extLst>
              </p:cNvPr>
              <p:cNvSpPr txBox="1">
                <a:spLocks noRot="1" noChangeAspect="1" noMove="1" noResize="1" noEditPoints="1" noAdjustHandles="1" noChangeArrowheads="1" noChangeShapeType="1" noTextEdit="1"/>
              </p:cNvSpPr>
              <p:nvPr/>
            </p:nvSpPr>
            <p:spPr>
              <a:xfrm>
                <a:off x="4169967" y="5517232"/>
                <a:ext cx="474041"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DD25E213-890B-C8AB-B3D3-01E200C6920F}"/>
                  </a:ext>
                </a:extLst>
              </p:cNvPr>
              <p:cNvSpPr txBox="1"/>
              <p:nvPr/>
            </p:nvSpPr>
            <p:spPr>
              <a:xfrm>
                <a:off x="353543" y="2996952"/>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24" name="テキスト ボックス 23">
                <a:extLst>
                  <a:ext uri="{FF2B5EF4-FFF2-40B4-BE49-F238E27FC236}">
                    <a16:creationId xmlns:a16="http://schemas.microsoft.com/office/drawing/2014/main" id="{DD25E213-890B-C8AB-B3D3-01E200C6920F}"/>
                  </a:ext>
                </a:extLst>
              </p:cNvPr>
              <p:cNvSpPr txBox="1">
                <a:spLocks noRot="1" noChangeAspect="1" noMove="1" noResize="1" noEditPoints="1" noAdjustHandles="1" noChangeArrowheads="1" noChangeShapeType="1" noTextEdit="1"/>
              </p:cNvSpPr>
              <p:nvPr/>
            </p:nvSpPr>
            <p:spPr>
              <a:xfrm>
                <a:off x="353543" y="2996952"/>
                <a:ext cx="909480" cy="461665"/>
              </a:xfrm>
              <a:prstGeom prst="rect">
                <a:avLst/>
              </a:prstGeom>
              <a:blipFill>
                <a:blip r:embed="rId3"/>
                <a:stretch>
                  <a:fillRect l="-671" r="-671" b="-21333"/>
                </a:stretch>
              </a:blipFill>
            </p:spPr>
            <p:txBody>
              <a:bodyPr/>
              <a:lstStyle/>
              <a:p>
                <a:r>
                  <a:rPr lang="ja-JP" altLang="en-US">
                    <a:noFill/>
                  </a:rPr>
                  <a:t> </a:t>
                </a:r>
              </a:p>
            </p:txBody>
          </p:sp>
        </mc:Fallback>
      </mc:AlternateContent>
      <p:cxnSp>
        <p:nvCxnSpPr>
          <p:cNvPr id="27" name="直線コネクタ 26">
            <a:extLst>
              <a:ext uri="{FF2B5EF4-FFF2-40B4-BE49-F238E27FC236}">
                <a16:creationId xmlns:a16="http://schemas.microsoft.com/office/drawing/2014/main" id="{BC33E5E3-2BAC-B803-3EB3-C798875EE415}"/>
              </a:ext>
            </a:extLst>
          </p:cNvPr>
          <p:cNvCxnSpPr>
            <a:cxnSpLocks/>
          </p:cNvCxnSpPr>
          <p:nvPr/>
        </p:nvCxnSpPr>
        <p:spPr>
          <a:xfrm flipV="1">
            <a:off x="2153743" y="4365104"/>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30157A1C-2385-DB88-D1E7-A14C1CF5306E}"/>
              </a:ext>
            </a:extLst>
          </p:cNvPr>
          <p:cNvSpPr/>
          <p:nvPr/>
        </p:nvSpPr>
        <p:spPr>
          <a:xfrm>
            <a:off x="2081735" y="4221088"/>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D9EDEF90-14A8-B0B6-8400-097D79D8199F}"/>
              </a:ext>
            </a:extLst>
          </p:cNvPr>
          <p:cNvSpPr txBox="1"/>
          <p:nvPr/>
        </p:nvSpPr>
        <p:spPr>
          <a:xfrm>
            <a:off x="683568" y="2204864"/>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E</a:t>
            </a:r>
            <a:r>
              <a:rPr kumimoji="1" lang="ja-JP" altLang="en-US" sz="2800">
                <a:solidFill>
                  <a:srgbClr val="011893"/>
                </a:solidFill>
              </a:rPr>
              <a:t>アンサンブル</a:t>
            </a:r>
            <a:endParaRPr kumimoji="1" lang="en-US" altLang="ja-JP" sz="2800">
              <a:solidFill>
                <a:srgbClr val="011893"/>
              </a:solidFill>
            </a:endParaRPr>
          </a:p>
        </p:txBody>
      </p:sp>
      <p:cxnSp>
        <p:nvCxnSpPr>
          <p:cNvPr id="30" name="直線矢印コネクタ 29">
            <a:extLst>
              <a:ext uri="{FF2B5EF4-FFF2-40B4-BE49-F238E27FC236}">
                <a16:creationId xmlns:a16="http://schemas.microsoft.com/office/drawing/2014/main" id="{527ACB95-5C3E-E508-959D-13CD87118BAB}"/>
              </a:ext>
            </a:extLst>
          </p:cNvPr>
          <p:cNvCxnSpPr>
            <a:cxnSpLocks/>
          </p:cNvCxnSpPr>
          <p:nvPr/>
        </p:nvCxnSpPr>
        <p:spPr>
          <a:xfrm>
            <a:off x="4788024" y="5733256"/>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EC296852-CE05-7365-4EC4-0EA11E3A6E05}"/>
              </a:ext>
            </a:extLst>
          </p:cNvPr>
          <p:cNvCxnSpPr>
            <a:cxnSpLocks/>
          </p:cNvCxnSpPr>
          <p:nvPr/>
        </p:nvCxnSpPr>
        <p:spPr>
          <a:xfrm flipV="1">
            <a:off x="5076056" y="3501008"/>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A280063-B3A4-5767-8DF9-B8DF3FD16D8D}"/>
                  </a:ext>
                </a:extLst>
              </p:cNvPr>
              <p:cNvSpPr txBox="1"/>
              <p:nvPr/>
            </p:nvSpPr>
            <p:spPr>
              <a:xfrm>
                <a:off x="8532440" y="5517232"/>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32" name="テキスト ボックス 31">
                <a:extLst>
                  <a:ext uri="{FF2B5EF4-FFF2-40B4-BE49-F238E27FC236}">
                    <a16:creationId xmlns:a16="http://schemas.microsoft.com/office/drawing/2014/main" id="{5A280063-B3A4-5767-8DF9-B8DF3FD16D8D}"/>
                  </a:ext>
                </a:extLst>
              </p:cNvPr>
              <p:cNvSpPr txBox="1">
                <a:spLocks noRot="1" noChangeAspect="1" noMove="1" noResize="1" noEditPoints="1" noAdjustHandles="1" noChangeArrowheads="1" noChangeShapeType="1" noTextEdit="1"/>
              </p:cNvSpPr>
              <p:nvPr/>
            </p:nvSpPr>
            <p:spPr>
              <a:xfrm>
                <a:off x="8532440" y="5517232"/>
                <a:ext cx="474041"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E9D89064-7AF0-3F13-5CBD-68EE5D00E703}"/>
                  </a:ext>
                </a:extLst>
              </p:cNvPr>
              <p:cNvSpPr txBox="1"/>
              <p:nvPr/>
            </p:nvSpPr>
            <p:spPr>
              <a:xfrm>
                <a:off x="4716016" y="2996952"/>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33" name="テキスト ボックス 32">
                <a:extLst>
                  <a:ext uri="{FF2B5EF4-FFF2-40B4-BE49-F238E27FC236}">
                    <a16:creationId xmlns:a16="http://schemas.microsoft.com/office/drawing/2014/main" id="{E9D89064-7AF0-3F13-5CBD-68EE5D00E703}"/>
                  </a:ext>
                </a:extLst>
              </p:cNvPr>
              <p:cNvSpPr txBox="1">
                <a:spLocks noRot="1" noChangeAspect="1" noMove="1" noResize="1" noEditPoints="1" noAdjustHandles="1" noChangeArrowheads="1" noChangeShapeType="1" noTextEdit="1"/>
              </p:cNvSpPr>
              <p:nvPr/>
            </p:nvSpPr>
            <p:spPr>
              <a:xfrm>
                <a:off x="4716016" y="2996952"/>
                <a:ext cx="909480" cy="461665"/>
              </a:xfrm>
              <a:prstGeom prst="rect">
                <a:avLst/>
              </a:prstGeom>
              <a:blipFill>
                <a:blip r:embed="rId5"/>
                <a:stretch>
                  <a:fillRect l="-671" r="-671" b="-21333"/>
                </a:stretch>
              </a:blipFill>
            </p:spPr>
            <p:txBody>
              <a:bodyPr/>
              <a:lstStyle/>
              <a:p>
                <a:r>
                  <a:rPr lang="ja-JP" altLang="en-US">
                    <a:noFill/>
                  </a:rPr>
                  <a:t> </a:t>
                </a:r>
              </a:p>
            </p:txBody>
          </p:sp>
        </mc:Fallback>
      </mc:AlternateContent>
      <p:sp>
        <p:nvSpPr>
          <p:cNvPr id="34" name="フリーフォーム: 図形 33">
            <a:extLst>
              <a:ext uri="{FF2B5EF4-FFF2-40B4-BE49-F238E27FC236}">
                <a16:creationId xmlns:a16="http://schemas.microsoft.com/office/drawing/2014/main" id="{0C9EDB01-39BE-D380-1E3F-08FC826F3E6F}"/>
              </a:ext>
            </a:extLst>
          </p:cNvPr>
          <p:cNvSpPr/>
          <p:nvPr/>
        </p:nvSpPr>
        <p:spPr>
          <a:xfrm>
            <a:off x="6412736" y="4005064"/>
            <a:ext cx="247496" cy="1725672"/>
          </a:xfrm>
          <a:custGeom>
            <a:avLst/>
            <a:gdLst>
              <a:gd name="connsiteX0" fmla="*/ 0 w 1391920"/>
              <a:gd name="connsiteY0" fmla="*/ 2337140 h 2357460"/>
              <a:gd name="connsiteX1" fmla="*/ 548640 w 1391920"/>
              <a:gd name="connsiteY1" fmla="*/ 1585300 h 2357460"/>
              <a:gd name="connsiteX2" fmla="*/ 812800 w 1391920"/>
              <a:gd name="connsiteY2" fmla="*/ 340 h 2357460"/>
              <a:gd name="connsiteX3" fmla="*/ 1016000 w 1391920"/>
              <a:gd name="connsiteY3" fmla="*/ 1727540 h 2357460"/>
              <a:gd name="connsiteX4" fmla="*/ 1391920 w 1391920"/>
              <a:gd name="connsiteY4" fmla="*/ 2357460 h 2357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920" h="2357460">
                <a:moveTo>
                  <a:pt x="0" y="2337140"/>
                </a:moveTo>
                <a:cubicBezTo>
                  <a:pt x="206586" y="2155953"/>
                  <a:pt x="413173" y="1974767"/>
                  <a:pt x="548640" y="1585300"/>
                </a:cubicBezTo>
                <a:cubicBezTo>
                  <a:pt x="684107" y="1195833"/>
                  <a:pt x="734907" y="-23367"/>
                  <a:pt x="812800" y="340"/>
                </a:cubicBezTo>
                <a:cubicBezTo>
                  <a:pt x="890693" y="24047"/>
                  <a:pt x="919480" y="1334687"/>
                  <a:pt x="1016000" y="1727540"/>
                </a:cubicBezTo>
                <a:cubicBezTo>
                  <a:pt x="1112520" y="2120393"/>
                  <a:pt x="1252220" y="2238926"/>
                  <a:pt x="1391920" y="23574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8FDC562F-6F63-0033-FCCB-5B60E46F819D}"/>
              </a:ext>
            </a:extLst>
          </p:cNvPr>
          <p:cNvSpPr txBox="1"/>
          <p:nvPr/>
        </p:nvSpPr>
        <p:spPr>
          <a:xfrm>
            <a:off x="5364088" y="2204864"/>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T</a:t>
            </a:r>
            <a:r>
              <a:rPr kumimoji="1" lang="ja-JP" altLang="en-US" sz="2800">
                <a:solidFill>
                  <a:srgbClr val="011893"/>
                </a:solidFill>
              </a:rPr>
              <a:t>アンサンブル</a:t>
            </a:r>
            <a:endParaRPr kumimoji="1" lang="en-US" altLang="ja-JP" sz="2800">
              <a:solidFill>
                <a:srgbClr val="011893"/>
              </a:solidFill>
            </a:endParaRPr>
          </a:p>
        </p:txBody>
      </p:sp>
      <p:sp>
        <p:nvSpPr>
          <p:cNvPr id="36" name="四角形: 角を丸くする 35">
            <a:extLst>
              <a:ext uri="{FF2B5EF4-FFF2-40B4-BE49-F238E27FC236}">
                <a16:creationId xmlns:a16="http://schemas.microsoft.com/office/drawing/2014/main" id="{157C071B-18A4-3D59-47C0-331FEB9A012A}"/>
              </a:ext>
            </a:extLst>
          </p:cNvPr>
          <p:cNvSpPr/>
          <p:nvPr/>
        </p:nvSpPr>
        <p:spPr>
          <a:xfrm>
            <a:off x="6084168" y="3861048"/>
            <a:ext cx="936104" cy="1872208"/>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17AF7FE-00B5-D81C-3488-8019EBF2EA0A}"/>
              </a:ext>
            </a:extLst>
          </p:cNvPr>
          <p:cNvSpPr txBox="1"/>
          <p:nvPr/>
        </p:nvSpPr>
        <p:spPr>
          <a:xfrm>
            <a:off x="539552" y="6237312"/>
            <a:ext cx="5416868" cy="461665"/>
          </a:xfrm>
          <a:prstGeom prst="rect">
            <a:avLst/>
          </a:prstGeom>
          <a:noFill/>
        </p:spPr>
        <p:txBody>
          <a:bodyPr wrap="none" rtlCol="0">
            <a:spAutoFit/>
          </a:bodyPr>
          <a:lstStyle/>
          <a:p>
            <a:r>
              <a:rPr kumimoji="1" lang="ja-JP" altLang="en-US" sz="2400"/>
              <a:t>この揺らぎも含めて正しい分布になる</a:t>
            </a:r>
          </a:p>
        </p:txBody>
      </p:sp>
      <p:cxnSp>
        <p:nvCxnSpPr>
          <p:cNvPr id="19" name="コネクタ: カギ線 18">
            <a:extLst>
              <a:ext uri="{FF2B5EF4-FFF2-40B4-BE49-F238E27FC236}">
                <a16:creationId xmlns:a16="http://schemas.microsoft.com/office/drawing/2014/main" id="{67CF7659-3643-43B8-7212-0A6354069100}"/>
              </a:ext>
            </a:extLst>
          </p:cNvPr>
          <p:cNvCxnSpPr>
            <a:stCxn id="4" idx="3"/>
            <a:endCxn id="36" idx="2"/>
          </p:cNvCxnSpPr>
          <p:nvPr/>
        </p:nvCxnSpPr>
        <p:spPr>
          <a:xfrm flipV="1">
            <a:off x="5956420" y="5733256"/>
            <a:ext cx="595800" cy="734889"/>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4977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8358E72-6992-5F63-9C8F-AC6E4F8C28C3}"/>
              </a:ext>
            </a:extLst>
          </p:cNvPr>
          <p:cNvSpPr>
            <a:spLocks noGrp="1"/>
          </p:cNvSpPr>
          <p:nvPr>
            <p:ph type="body" sz="quarter" idx="10"/>
          </p:nvPr>
        </p:nvSpPr>
        <p:spPr/>
        <p:txBody>
          <a:bodyPr/>
          <a:lstStyle/>
          <a:p>
            <a:r>
              <a:rPr kumimoji="1" lang="ja-JP" altLang="en-US"/>
              <a:t>温度と位相空間の流れ</a:t>
            </a:r>
          </a:p>
        </p:txBody>
      </p:sp>
      <p:cxnSp>
        <p:nvCxnSpPr>
          <p:cNvPr id="3" name="直線矢印コネクタ 2">
            <a:extLst>
              <a:ext uri="{FF2B5EF4-FFF2-40B4-BE49-F238E27FC236}">
                <a16:creationId xmlns:a16="http://schemas.microsoft.com/office/drawing/2014/main" id="{A8DF785E-3BA1-439A-3519-6F5E1219FFF3}"/>
              </a:ext>
            </a:extLst>
          </p:cNvPr>
          <p:cNvCxnSpPr/>
          <p:nvPr/>
        </p:nvCxnSpPr>
        <p:spPr>
          <a:xfrm flipV="1">
            <a:off x="611560" y="3645024"/>
            <a:ext cx="0" cy="288032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 name="直線矢印コネクタ 3">
            <a:extLst>
              <a:ext uri="{FF2B5EF4-FFF2-40B4-BE49-F238E27FC236}">
                <a16:creationId xmlns:a16="http://schemas.microsoft.com/office/drawing/2014/main" id="{ADE64EF5-8E5F-6E11-4774-6451B9A080E0}"/>
              </a:ext>
            </a:extLst>
          </p:cNvPr>
          <p:cNvCxnSpPr/>
          <p:nvPr/>
        </p:nvCxnSpPr>
        <p:spPr>
          <a:xfrm>
            <a:off x="395536" y="6237312"/>
            <a:ext cx="316835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C3B2AF7-97F9-3B01-4E3A-95E466167A65}"/>
                  </a:ext>
                </a:extLst>
              </p:cNvPr>
              <p:cNvSpPr txBox="1"/>
              <p:nvPr/>
            </p:nvSpPr>
            <p:spPr>
              <a:xfrm>
                <a:off x="3635896" y="6093296"/>
                <a:ext cx="379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oMath>
                  </m:oMathPara>
                </a14:m>
                <a:endParaRPr kumimoji="1" lang="ja-JP" altLang="en-US"/>
              </a:p>
            </p:txBody>
          </p:sp>
        </mc:Choice>
        <mc:Fallback xmlns="">
          <p:sp>
            <p:nvSpPr>
              <p:cNvPr id="5" name="テキスト ボックス 4">
                <a:extLst>
                  <a:ext uri="{FF2B5EF4-FFF2-40B4-BE49-F238E27FC236}">
                    <a16:creationId xmlns:a16="http://schemas.microsoft.com/office/drawing/2014/main" id="{DC3B2AF7-97F9-3B01-4E3A-95E466167A65}"/>
                  </a:ext>
                </a:extLst>
              </p:cNvPr>
              <p:cNvSpPr txBox="1">
                <a:spLocks noRot="1" noChangeAspect="1" noMove="1" noResize="1" noEditPoints="1" noAdjustHandles="1" noChangeArrowheads="1" noChangeShapeType="1" noTextEdit="1"/>
              </p:cNvSpPr>
              <p:nvPr/>
            </p:nvSpPr>
            <p:spPr>
              <a:xfrm>
                <a:off x="3635896" y="6093296"/>
                <a:ext cx="379848" cy="369332"/>
              </a:xfrm>
              <a:prstGeom prst="rect">
                <a:avLst/>
              </a:prstGeom>
              <a:blipFill>
                <a:blip r:embed="rId2"/>
                <a:stretch>
                  <a:fillRect b="-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4E692F5-D4C7-CED1-F138-7DE3B1270E8E}"/>
                  </a:ext>
                </a:extLst>
              </p:cNvPr>
              <p:cNvSpPr txBox="1"/>
              <p:nvPr/>
            </p:nvSpPr>
            <p:spPr>
              <a:xfrm>
                <a:off x="323528" y="3212976"/>
                <a:ext cx="3808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𝑞</m:t>
                      </m:r>
                    </m:oMath>
                  </m:oMathPara>
                </a14:m>
                <a:endParaRPr kumimoji="1" lang="ja-JP" altLang="en-US"/>
              </a:p>
            </p:txBody>
          </p:sp>
        </mc:Choice>
        <mc:Fallback xmlns="">
          <p:sp>
            <p:nvSpPr>
              <p:cNvPr id="6" name="テキスト ボックス 5">
                <a:extLst>
                  <a:ext uri="{FF2B5EF4-FFF2-40B4-BE49-F238E27FC236}">
                    <a16:creationId xmlns:a16="http://schemas.microsoft.com/office/drawing/2014/main" id="{14E692F5-D4C7-CED1-F138-7DE3B1270E8E}"/>
                  </a:ext>
                </a:extLst>
              </p:cNvPr>
              <p:cNvSpPr txBox="1">
                <a:spLocks noRot="1" noChangeAspect="1" noMove="1" noResize="1" noEditPoints="1" noAdjustHandles="1" noChangeArrowheads="1" noChangeShapeType="1" noTextEdit="1"/>
              </p:cNvSpPr>
              <p:nvPr/>
            </p:nvSpPr>
            <p:spPr>
              <a:xfrm>
                <a:off x="323528" y="3212976"/>
                <a:ext cx="380809" cy="369332"/>
              </a:xfrm>
              <a:prstGeom prst="rect">
                <a:avLst/>
              </a:prstGeom>
              <a:blipFill>
                <a:blip r:embed="rId3"/>
                <a:stretch>
                  <a:fillRect b="-8197"/>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65E09DF-8A58-CF65-0C63-16E40A697C87}"/>
              </a:ext>
            </a:extLst>
          </p:cNvPr>
          <p:cNvSpPr txBox="1"/>
          <p:nvPr/>
        </p:nvSpPr>
        <p:spPr>
          <a:xfrm>
            <a:off x="247358" y="6237312"/>
            <a:ext cx="364202" cy="369332"/>
          </a:xfrm>
          <a:prstGeom prst="rect">
            <a:avLst/>
          </a:prstGeom>
          <a:noFill/>
        </p:spPr>
        <p:txBody>
          <a:bodyPr wrap="none" rtlCol="0">
            <a:spAutoFit/>
          </a:bodyPr>
          <a:lstStyle/>
          <a:p>
            <a:r>
              <a:rPr lang="en-US" altLang="ja-JP"/>
              <a:t>O</a:t>
            </a:r>
            <a:endParaRPr kumimoji="1" lang="ja-JP" altLang="en-US"/>
          </a:p>
        </p:txBody>
      </p:sp>
      <p:sp>
        <p:nvSpPr>
          <p:cNvPr id="8" name="楕円 7">
            <a:extLst>
              <a:ext uri="{FF2B5EF4-FFF2-40B4-BE49-F238E27FC236}">
                <a16:creationId xmlns:a16="http://schemas.microsoft.com/office/drawing/2014/main" id="{170DD0E6-6A82-2531-F4B4-2165E3598E8C}"/>
              </a:ext>
            </a:extLst>
          </p:cNvPr>
          <p:cNvSpPr/>
          <p:nvPr/>
        </p:nvSpPr>
        <p:spPr>
          <a:xfrm>
            <a:off x="1979712" y="551723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DADC8E8-0DAE-FD43-DF99-015C2DDC29CC}"/>
              </a:ext>
            </a:extLst>
          </p:cNvPr>
          <p:cNvSpPr txBox="1"/>
          <p:nvPr/>
        </p:nvSpPr>
        <p:spPr>
          <a:xfrm>
            <a:off x="467544" y="1268760"/>
            <a:ext cx="3467616" cy="584775"/>
          </a:xfrm>
          <a:prstGeom prst="rect">
            <a:avLst/>
          </a:prstGeom>
          <a:noFill/>
        </p:spPr>
        <p:txBody>
          <a:bodyPr wrap="none" rtlCol="0">
            <a:spAutoFit/>
          </a:bodyPr>
          <a:lstStyle/>
          <a:p>
            <a:r>
              <a:rPr lang="ja-JP" altLang="en-US" sz="3200"/>
              <a:t>点のダイナミクス</a:t>
            </a:r>
            <a:endParaRPr kumimoji="1" lang="ja-JP" altLang="en-US" sz="3200"/>
          </a:p>
        </p:txBody>
      </p:sp>
      <p:sp>
        <p:nvSpPr>
          <p:cNvPr id="10" name="フリーフォーム: 図形 9">
            <a:extLst>
              <a:ext uri="{FF2B5EF4-FFF2-40B4-BE49-F238E27FC236}">
                <a16:creationId xmlns:a16="http://schemas.microsoft.com/office/drawing/2014/main" id="{50E58BD9-F9C1-B989-E0DF-E7B8B92C476E}"/>
              </a:ext>
            </a:extLst>
          </p:cNvPr>
          <p:cNvSpPr/>
          <p:nvPr/>
        </p:nvSpPr>
        <p:spPr>
          <a:xfrm>
            <a:off x="2072640" y="4399280"/>
            <a:ext cx="863600" cy="1171044"/>
          </a:xfrm>
          <a:custGeom>
            <a:avLst/>
            <a:gdLst>
              <a:gd name="connsiteX0" fmla="*/ 0 w 863600"/>
              <a:gd name="connsiteY0" fmla="*/ 1158240 h 1171044"/>
              <a:gd name="connsiteX1" fmla="*/ 132080 w 863600"/>
              <a:gd name="connsiteY1" fmla="*/ 1117600 h 1171044"/>
              <a:gd name="connsiteX2" fmla="*/ 721360 w 863600"/>
              <a:gd name="connsiteY2" fmla="*/ 731520 h 1171044"/>
              <a:gd name="connsiteX3" fmla="*/ 863600 w 863600"/>
              <a:gd name="connsiteY3" fmla="*/ 0 h 1171044"/>
            </a:gdLst>
            <a:ahLst/>
            <a:cxnLst>
              <a:cxn ang="0">
                <a:pos x="connsiteX0" y="connsiteY0"/>
              </a:cxn>
              <a:cxn ang="0">
                <a:pos x="connsiteX1" y="connsiteY1"/>
              </a:cxn>
              <a:cxn ang="0">
                <a:pos x="connsiteX2" y="connsiteY2"/>
              </a:cxn>
              <a:cxn ang="0">
                <a:pos x="connsiteX3" y="connsiteY3"/>
              </a:cxn>
            </a:cxnLst>
            <a:rect l="l" t="t" r="r" b="b"/>
            <a:pathLst>
              <a:path w="863600" h="1171044">
                <a:moveTo>
                  <a:pt x="0" y="1158240"/>
                </a:moveTo>
                <a:cubicBezTo>
                  <a:pt x="5926" y="1173480"/>
                  <a:pt x="11853" y="1188720"/>
                  <a:pt x="132080" y="1117600"/>
                </a:cubicBezTo>
                <a:cubicBezTo>
                  <a:pt x="252307" y="1046480"/>
                  <a:pt x="599440" y="917787"/>
                  <a:pt x="721360" y="731520"/>
                </a:cubicBezTo>
                <a:cubicBezTo>
                  <a:pt x="843280" y="545253"/>
                  <a:pt x="853440" y="272626"/>
                  <a:pt x="863600" y="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D90CFF24-078F-A259-FCAD-B2A213B4A1C3}"/>
              </a:ext>
            </a:extLst>
          </p:cNvPr>
          <p:cNvCxnSpPr/>
          <p:nvPr/>
        </p:nvCxnSpPr>
        <p:spPr>
          <a:xfrm flipV="1">
            <a:off x="5076056" y="3645024"/>
            <a:ext cx="0" cy="288032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36EC2AEE-3029-272C-5D47-59233644497E}"/>
              </a:ext>
            </a:extLst>
          </p:cNvPr>
          <p:cNvCxnSpPr/>
          <p:nvPr/>
        </p:nvCxnSpPr>
        <p:spPr>
          <a:xfrm>
            <a:off x="4860032" y="6237312"/>
            <a:ext cx="316835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A82A3F7-E727-4C8E-41FC-EA51EFCBFF3B}"/>
                  </a:ext>
                </a:extLst>
              </p:cNvPr>
              <p:cNvSpPr txBox="1"/>
              <p:nvPr/>
            </p:nvSpPr>
            <p:spPr>
              <a:xfrm>
                <a:off x="8100392" y="6093296"/>
                <a:ext cx="379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oMath>
                  </m:oMathPara>
                </a14:m>
                <a:endParaRPr kumimoji="1" lang="ja-JP" altLang="en-US"/>
              </a:p>
            </p:txBody>
          </p:sp>
        </mc:Choice>
        <mc:Fallback xmlns="">
          <p:sp>
            <p:nvSpPr>
              <p:cNvPr id="13" name="テキスト ボックス 12">
                <a:extLst>
                  <a:ext uri="{FF2B5EF4-FFF2-40B4-BE49-F238E27FC236}">
                    <a16:creationId xmlns:a16="http://schemas.microsoft.com/office/drawing/2014/main" id="{3A82A3F7-E727-4C8E-41FC-EA51EFCBFF3B}"/>
                  </a:ext>
                </a:extLst>
              </p:cNvPr>
              <p:cNvSpPr txBox="1">
                <a:spLocks noRot="1" noChangeAspect="1" noMove="1" noResize="1" noEditPoints="1" noAdjustHandles="1" noChangeArrowheads="1" noChangeShapeType="1" noTextEdit="1"/>
              </p:cNvSpPr>
              <p:nvPr/>
            </p:nvSpPr>
            <p:spPr>
              <a:xfrm>
                <a:off x="8100392" y="6093296"/>
                <a:ext cx="379848" cy="369332"/>
              </a:xfrm>
              <a:prstGeom prst="rect">
                <a:avLst/>
              </a:prstGeom>
              <a:blipFill>
                <a:blip r:embed="rId4"/>
                <a:stretch>
                  <a:fillRect b="-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C8EDCA1-6360-0C46-8505-830C16591E62}"/>
                  </a:ext>
                </a:extLst>
              </p:cNvPr>
              <p:cNvSpPr txBox="1"/>
              <p:nvPr/>
            </p:nvSpPr>
            <p:spPr>
              <a:xfrm>
                <a:off x="4788024" y="3212976"/>
                <a:ext cx="3808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𝑞</m:t>
                      </m:r>
                    </m:oMath>
                  </m:oMathPara>
                </a14:m>
                <a:endParaRPr kumimoji="1" lang="ja-JP" altLang="en-US"/>
              </a:p>
            </p:txBody>
          </p:sp>
        </mc:Choice>
        <mc:Fallback xmlns="">
          <p:sp>
            <p:nvSpPr>
              <p:cNvPr id="14" name="テキスト ボックス 13">
                <a:extLst>
                  <a:ext uri="{FF2B5EF4-FFF2-40B4-BE49-F238E27FC236}">
                    <a16:creationId xmlns:a16="http://schemas.microsoft.com/office/drawing/2014/main" id="{FC8EDCA1-6360-0C46-8505-830C16591E62}"/>
                  </a:ext>
                </a:extLst>
              </p:cNvPr>
              <p:cNvSpPr txBox="1">
                <a:spLocks noRot="1" noChangeAspect="1" noMove="1" noResize="1" noEditPoints="1" noAdjustHandles="1" noChangeArrowheads="1" noChangeShapeType="1" noTextEdit="1"/>
              </p:cNvSpPr>
              <p:nvPr/>
            </p:nvSpPr>
            <p:spPr>
              <a:xfrm>
                <a:off x="4788024" y="3212976"/>
                <a:ext cx="380809" cy="369332"/>
              </a:xfrm>
              <a:prstGeom prst="rect">
                <a:avLst/>
              </a:prstGeom>
              <a:blipFill>
                <a:blip r:embed="rId5"/>
                <a:stretch>
                  <a:fillRect b="-8197"/>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EA470480-CBC2-933B-651E-CA5B82ACED2A}"/>
              </a:ext>
            </a:extLst>
          </p:cNvPr>
          <p:cNvSpPr txBox="1"/>
          <p:nvPr/>
        </p:nvSpPr>
        <p:spPr>
          <a:xfrm>
            <a:off x="4711854" y="6237312"/>
            <a:ext cx="364202" cy="369332"/>
          </a:xfrm>
          <a:prstGeom prst="rect">
            <a:avLst/>
          </a:prstGeom>
          <a:noFill/>
        </p:spPr>
        <p:txBody>
          <a:bodyPr wrap="none" rtlCol="0">
            <a:spAutoFit/>
          </a:bodyPr>
          <a:lstStyle/>
          <a:p>
            <a:r>
              <a:rPr lang="en-US" altLang="ja-JP"/>
              <a:t>O</a:t>
            </a:r>
            <a:endParaRPr kumimoji="1" lang="ja-JP" altLang="en-US"/>
          </a:p>
        </p:txBody>
      </p:sp>
      <p:sp>
        <p:nvSpPr>
          <p:cNvPr id="16" name="楕円 15">
            <a:extLst>
              <a:ext uri="{FF2B5EF4-FFF2-40B4-BE49-F238E27FC236}">
                <a16:creationId xmlns:a16="http://schemas.microsoft.com/office/drawing/2014/main" id="{7FDEB248-8F29-399E-F55C-09E34F0AFA8A}"/>
              </a:ext>
            </a:extLst>
          </p:cNvPr>
          <p:cNvSpPr/>
          <p:nvPr/>
        </p:nvSpPr>
        <p:spPr>
          <a:xfrm>
            <a:off x="5436096" y="5157192"/>
            <a:ext cx="648072" cy="64807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図形 16">
            <a:extLst>
              <a:ext uri="{FF2B5EF4-FFF2-40B4-BE49-F238E27FC236}">
                <a16:creationId xmlns:a16="http://schemas.microsoft.com/office/drawing/2014/main" id="{B3B28F1C-F02E-1337-40C8-5BD8ACCBE0F0}"/>
              </a:ext>
            </a:extLst>
          </p:cNvPr>
          <p:cNvSpPr/>
          <p:nvPr/>
        </p:nvSpPr>
        <p:spPr>
          <a:xfrm>
            <a:off x="6660232" y="3717032"/>
            <a:ext cx="1008112" cy="1045344"/>
          </a:xfrm>
          <a:custGeom>
            <a:avLst/>
            <a:gdLst>
              <a:gd name="connsiteX0" fmla="*/ 2292040 w 2292040"/>
              <a:gd name="connsiteY0" fmla="*/ 751840 h 1879600"/>
              <a:gd name="connsiteX1" fmla="*/ 2292040 w 2292040"/>
              <a:gd name="connsiteY1" fmla="*/ 751840 h 1879600"/>
              <a:gd name="connsiteX2" fmla="*/ 2129480 w 2292040"/>
              <a:gd name="connsiteY2" fmla="*/ 1066800 h 1879600"/>
              <a:gd name="connsiteX3" fmla="*/ 1763720 w 2292040"/>
              <a:gd name="connsiteY3" fmla="*/ 1503680 h 1879600"/>
              <a:gd name="connsiteX4" fmla="*/ 1316680 w 2292040"/>
              <a:gd name="connsiteY4" fmla="*/ 1818640 h 1879600"/>
              <a:gd name="connsiteX5" fmla="*/ 1154120 w 2292040"/>
              <a:gd name="connsiteY5" fmla="*/ 1869440 h 1879600"/>
              <a:gd name="connsiteX6" fmla="*/ 991560 w 2292040"/>
              <a:gd name="connsiteY6" fmla="*/ 1879600 h 1879600"/>
              <a:gd name="connsiteX7" fmla="*/ 768040 w 2292040"/>
              <a:gd name="connsiteY7" fmla="*/ 1869440 h 1879600"/>
              <a:gd name="connsiteX8" fmla="*/ 544520 w 2292040"/>
              <a:gd name="connsiteY8" fmla="*/ 1788160 h 1879600"/>
              <a:gd name="connsiteX9" fmla="*/ 260040 w 2292040"/>
              <a:gd name="connsiteY9" fmla="*/ 1584960 h 1879600"/>
              <a:gd name="connsiteX10" fmla="*/ 46680 w 2292040"/>
              <a:gd name="connsiteY10" fmla="*/ 1239520 h 1879600"/>
              <a:gd name="connsiteX11" fmla="*/ 26360 w 2292040"/>
              <a:gd name="connsiteY11" fmla="*/ 599440 h 1879600"/>
              <a:gd name="connsiteX12" fmla="*/ 97480 w 2292040"/>
              <a:gd name="connsiteY12" fmla="*/ 152400 h 1879600"/>
              <a:gd name="connsiteX13" fmla="*/ 127960 w 2292040"/>
              <a:gd name="connsiteY13" fmla="*/ 50800 h 1879600"/>
              <a:gd name="connsiteX14" fmla="*/ 168600 w 2292040"/>
              <a:gd name="connsiteY14" fmla="*/ 0 h 1879600"/>
              <a:gd name="connsiteX15" fmla="*/ 463240 w 2292040"/>
              <a:gd name="connsiteY15" fmla="*/ 233680 h 1879600"/>
              <a:gd name="connsiteX16" fmla="*/ 493720 w 2292040"/>
              <a:gd name="connsiteY16" fmla="*/ 314960 h 1879600"/>
              <a:gd name="connsiteX17" fmla="*/ 483560 w 2292040"/>
              <a:gd name="connsiteY17" fmla="*/ 629920 h 1879600"/>
              <a:gd name="connsiteX18" fmla="*/ 493720 w 2292040"/>
              <a:gd name="connsiteY18" fmla="*/ 985520 h 1879600"/>
              <a:gd name="connsiteX19" fmla="*/ 544520 w 2292040"/>
              <a:gd name="connsiteY19" fmla="*/ 1117600 h 1879600"/>
              <a:gd name="connsiteX20" fmla="*/ 768040 w 2292040"/>
              <a:gd name="connsiteY20" fmla="*/ 1442720 h 1879600"/>
              <a:gd name="connsiteX21" fmla="*/ 829000 w 2292040"/>
              <a:gd name="connsiteY21" fmla="*/ 1513840 h 1879600"/>
              <a:gd name="connsiteX22" fmla="*/ 900120 w 2292040"/>
              <a:gd name="connsiteY22" fmla="*/ 1554480 h 1879600"/>
              <a:gd name="connsiteX23" fmla="*/ 961080 w 2292040"/>
              <a:gd name="connsiteY23" fmla="*/ 1595120 h 1879600"/>
              <a:gd name="connsiteX24" fmla="*/ 1032200 w 2292040"/>
              <a:gd name="connsiteY24" fmla="*/ 1615440 h 1879600"/>
              <a:gd name="connsiteX25" fmla="*/ 1174440 w 2292040"/>
              <a:gd name="connsiteY25" fmla="*/ 1605280 h 1879600"/>
              <a:gd name="connsiteX26" fmla="*/ 1428440 w 2292040"/>
              <a:gd name="connsiteY26" fmla="*/ 1432560 h 1879600"/>
              <a:gd name="connsiteX27" fmla="*/ 1489400 w 2292040"/>
              <a:gd name="connsiteY27" fmla="*/ 1371600 h 1879600"/>
              <a:gd name="connsiteX28" fmla="*/ 1560520 w 2292040"/>
              <a:gd name="connsiteY28" fmla="*/ 1270000 h 1879600"/>
              <a:gd name="connsiteX29" fmla="*/ 1621480 w 2292040"/>
              <a:gd name="connsiteY29" fmla="*/ 1188720 h 1879600"/>
              <a:gd name="connsiteX30" fmla="*/ 1682440 w 2292040"/>
              <a:gd name="connsiteY30" fmla="*/ 1117600 h 1879600"/>
              <a:gd name="connsiteX31" fmla="*/ 1702760 w 2292040"/>
              <a:gd name="connsiteY31" fmla="*/ 1076960 h 1879600"/>
              <a:gd name="connsiteX32" fmla="*/ 1905960 w 2292040"/>
              <a:gd name="connsiteY32" fmla="*/ 883920 h 1879600"/>
              <a:gd name="connsiteX33" fmla="*/ 1966920 w 2292040"/>
              <a:gd name="connsiteY33" fmla="*/ 853440 h 1879600"/>
              <a:gd name="connsiteX34" fmla="*/ 2017720 w 2292040"/>
              <a:gd name="connsiteY34" fmla="*/ 812800 h 1879600"/>
              <a:gd name="connsiteX35" fmla="*/ 2099000 w 2292040"/>
              <a:gd name="connsiteY35" fmla="*/ 772160 h 1879600"/>
              <a:gd name="connsiteX36" fmla="*/ 2271720 w 2292040"/>
              <a:gd name="connsiteY36" fmla="*/ 782320 h 1879600"/>
              <a:gd name="connsiteX37" fmla="*/ 2241240 w 2292040"/>
              <a:gd name="connsiteY37" fmla="*/ 792480 h 1879600"/>
              <a:gd name="connsiteX38" fmla="*/ 2251400 w 2292040"/>
              <a:gd name="connsiteY38" fmla="*/ 762000 h 1879600"/>
              <a:gd name="connsiteX39" fmla="*/ 2292040 w 2292040"/>
              <a:gd name="connsiteY39" fmla="*/ 751840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292040" h="1879600">
                <a:moveTo>
                  <a:pt x="2292040" y="751840"/>
                </a:moveTo>
                <a:lnTo>
                  <a:pt x="2292040" y="751840"/>
                </a:lnTo>
                <a:cubicBezTo>
                  <a:pt x="2237853" y="856827"/>
                  <a:pt x="2189382" y="964966"/>
                  <a:pt x="2129480" y="1066800"/>
                </a:cubicBezTo>
                <a:cubicBezTo>
                  <a:pt x="2031527" y="1233320"/>
                  <a:pt x="1906065" y="1373197"/>
                  <a:pt x="1763720" y="1503680"/>
                </a:cubicBezTo>
                <a:cubicBezTo>
                  <a:pt x="1628318" y="1627799"/>
                  <a:pt x="1485751" y="1744050"/>
                  <a:pt x="1316680" y="1818640"/>
                </a:cubicBezTo>
                <a:cubicBezTo>
                  <a:pt x="1264739" y="1841555"/>
                  <a:pt x="1209919" y="1858978"/>
                  <a:pt x="1154120" y="1869440"/>
                </a:cubicBezTo>
                <a:cubicBezTo>
                  <a:pt x="1100758" y="1879445"/>
                  <a:pt x="1045747" y="1876213"/>
                  <a:pt x="991560" y="1879600"/>
                </a:cubicBezTo>
                <a:cubicBezTo>
                  <a:pt x="917053" y="1876213"/>
                  <a:pt x="841111" y="1884386"/>
                  <a:pt x="768040" y="1869440"/>
                </a:cubicBezTo>
                <a:cubicBezTo>
                  <a:pt x="690368" y="1853553"/>
                  <a:pt x="617288" y="1819627"/>
                  <a:pt x="544520" y="1788160"/>
                </a:cubicBezTo>
                <a:cubicBezTo>
                  <a:pt x="422285" y="1735302"/>
                  <a:pt x="348013" y="1687009"/>
                  <a:pt x="260040" y="1584960"/>
                </a:cubicBezTo>
                <a:cubicBezTo>
                  <a:pt x="156714" y="1465101"/>
                  <a:pt x="119178" y="1376461"/>
                  <a:pt x="46680" y="1239520"/>
                </a:cubicBezTo>
                <a:cubicBezTo>
                  <a:pt x="-7196" y="929732"/>
                  <a:pt x="-15070" y="986122"/>
                  <a:pt x="26360" y="599440"/>
                </a:cubicBezTo>
                <a:cubicBezTo>
                  <a:pt x="42434" y="449411"/>
                  <a:pt x="70005" y="300765"/>
                  <a:pt x="97480" y="152400"/>
                </a:cubicBezTo>
                <a:cubicBezTo>
                  <a:pt x="103918" y="117633"/>
                  <a:pt x="113008" y="82841"/>
                  <a:pt x="127960" y="50800"/>
                </a:cubicBezTo>
                <a:cubicBezTo>
                  <a:pt x="137130" y="31149"/>
                  <a:pt x="155053" y="16933"/>
                  <a:pt x="168600" y="0"/>
                </a:cubicBezTo>
                <a:cubicBezTo>
                  <a:pt x="321029" y="94361"/>
                  <a:pt x="380422" y="98159"/>
                  <a:pt x="463240" y="233680"/>
                </a:cubicBezTo>
                <a:cubicBezTo>
                  <a:pt x="478329" y="258370"/>
                  <a:pt x="483560" y="287867"/>
                  <a:pt x="493720" y="314960"/>
                </a:cubicBezTo>
                <a:cubicBezTo>
                  <a:pt x="519703" y="626753"/>
                  <a:pt x="491570" y="197375"/>
                  <a:pt x="483560" y="629920"/>
                </a:cubicBezTo>
                <a:cubicBezTo>
                  <a:pt x="481364" y="748481"/>
                  <a:pt x="479012" y="867854"/>
                  <a:pt x="493720" y="985520"/>
                </a:cubicBezTo>
                <a:cubicBezTo>
                  <a:pt x="499571" y="1032327"/>
                  <a:pt x="526140" y="1074157"/>
                  <a:pt x="544520" y="1117600"/>
                </a:cubicBezTo>
                <a:cubicBezTo>
                  <a:pt x="624160" y="1305840"/>
                  <a:pt x="602997" y="1247669"/>
                  <a:pt x="768040" y="1442720"/>
                </a:cubicBezTo>
                <a:cubicBezTo>
                  <a:pt x="788209" y="1466556"/>
                  <a:pt x="801890" y="1498349"/>
                  <a:pt x="829000" y="1513840"/>
                </a:cubicBezTo>
                <a:cubicBezTo>
                  <a:pt x="852707" y="1527387"/>
                  <a:pt x="876866" y="1540170"/>
                  <a:pt x="900120" y="1554480"/>
                </a:cubicBezTo>
                <a:cubicBezTo>
                  <a:pt x="920919" y="1567279"/>
                  <a:pt x="938906" y="1584886"/>
                  <a:pt x="961080" y="1595120"/>
                </a:cubicBezTo>
                <a:cubicBezTo>
                  <a:pt x="983466" y="1605452"/>
                  <a:pt x="1008493" y="1608667"/>
                  <a:pt x="1032200" y="1615440"/>
                </a:cubicBezTo>
                <a:cubicBezTo>
                  <a:pt x="1079613" y="1612053"/>
                  <a:pt x="1128864" y="1618784"/>
                  <a:pt x="1174440" y="1605280"/>
                </a:cubicBezTo>
                <a:cubicBezTo>
                  <a:pt x="1265881" y="1578186"/>
                  <a:pt x="1360378" y="1493060"/>
                  <a:pt x="1428440" y="1432560"/>
                </a:cubicBezTo>
                <a:cubicBezTo>
                  <a:pt x="1449918" y="1413468"/>
                  <a:pt x="1470176" y="1392960"/>
                  <a:pt x="1489400" y="1371600"/>
                </a:cubicBezTo>
                <a:cubicBezTo>
                  <a:pt x="1511824" y="1346685"/>
                  <a:pt x="1543239" y="1294194"/>
                  <a:pt x="1560520" y="1270000"/>
                </a:cubicBezTo>
                <a:cubicBezTo>
                  <a:pt x="1580205" y="1242442"/>
                  <a:pt x="1600324" y="1215165"/>
                  <a:pt x="1621480" y="1188720"/>
                </a:cubicBezTo>
                <a:cubicBezTo>
                  <a:pt x="1640985" y="1164339"/>
                  <a:pt x="1664075" y="1142852"/>
                  <a:pt x="1682440" y="1117600"/>
                </a:cubicBezTo>
                <a:cubicBezTo>
                  <a:pt x="1691348" y="1105351"/>
                  <a:pt x="1693526" y="1088965"/>
                  <a:pt x="1702760" y="1076960"/>
                </a:cubicBezTo>
                <a:cubicBezTo>
                  <a:pt x="1761204" y="1000983"/>
                  <a:pt x="1827927" y="940278"/>
                  <a:pt x="1905960" y="883920"/>
                </a:cubicBezTo>
                <a:cubicBezTo>
                  <a:pt x="1924377" y="870619"/>
                  <a:pt x="1946600" y="863600"/>
                  <a:pt x="1966920" y="853440"/>
                </a:cubicBezTo>
                <a:cubicBezTo>
                  <a:pt x="1998741" y="805708"/>
                  <a:pt x="1970779" y="834137"/>
                  <a:pt x="2017720" y="812800"/>
                </a:cubicBezTo>
                <a:cubicBezTo>
                  <a:pt x="2045296" y="800265"/>
                  <a:pt x="2099000" y="772160"/>
                  <a:pt x="2099000" y="772160"/>
                </a:cubicBezTo>
                <a:cubicBezTo>
                  <a:pt x="2156573" y="775547"/>
                  <a:pt x="2214627" y="774164"/>
                  <a:pt x="2271720" y="782320"/>
                </a:cubicBezTo>
                <a:cubicBezTo>
                  <a:pt x="2282322" y="783835"/>
                  <a:pt x="2248813" y="800053"/>
                  <a:pt x="2241240" y="792480"/>
                </a:cubicBezTo>
                <a:cubicBezTo>
                  <a:pt x="2233667" y="784907"/>
                  <a:pt x="2243827" y="769573"/>
                  <a:pt x="2251400" y="762000"/>
                </a:cubicBezTo>
                <a:cubicBezTo>
                  <a:pt x="2285093" y="728307"/>
                  <a:pt x="2285267" y="753533"/>
                  <a:pt x="2292040" y="751840"/>
                </a:cubicBezTo>
                <a:close/>
              </a:path>
            </a:pathLst>
          </a:cu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58A7B9C6-7487-7220-9213-303CA04A0501}"/>
              </a:ext>
            </a:extLst>
          </p:cNvPr>
          <p:cNvSpPr/>
          <p:nvPr/>
        </p:nvSpPr>
        <p:spPr>
          <a:xfrm rot="18908056">
            <a:off x="6174143" y="4541898"/>
            <a:ext cx="52599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00DC273-5C5F-3545-23FE-C6A81D731DBC}"/>
              </a:ext>
            </a:extLst>
          </p:cNvPr>
          <p:cNvSpPr txBox="1"/>
          <p:nvPr/>
        </p:nvSpPr>
        <p:spPr>
          <a:xfrm>
            <a:off x="5004048" y="1268760"/>
            <a:ext cx="3877985" cy="584775"/>
          </a:xfrm>
          <a:prstGeom prst="rect">
            <a:avLst/>
          </a:prstGeom>
          <a:noFill/>
        </p:spPr>
        <p:txBody>
          <a:bodyPr wrap="none" rtlCol="0">
            <a:spAutoFit/>
          </a:bodyPr>
          <a:lstStyle/>
          <a:p>
            <a:r>
              <a:rPr lang="ja-JP" altLang="en-US" sz="3200"/>
              <a:t>分布のダイナミクス</a:t>
            </a:r>
            <a:endParaRPr kumimoji="1" lang="ja-JP" altLang="en-US" sz="3200"/>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8BFD764-0AB0-4D27-762A-5CAA19C9A694}"/>
                  </a:ext>
                </a:extLst>
              </p:cNvPr>
              <p:cNvSpPr txBox="1"/>
              <p:nvPr/>
            </p:nvSpPr>
            <p:spPr>
              <a:xfrm>
                <a:off x="683568" y="2060848"/>
                <a:ext cx="3037050"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num>
                        <m:den>
                          <m:r>
                            <a:rPr kumimoji="1" lang="en-US" altLang="ja-JP" sz="2800" b="0" i="1" smtClean="0">
                              <a:latin typeface="Cambria Math" panose="02040503050406030204" pitchFamily="18" charset="0"/>
                            </a:rPr>
                            <m:t>𝑑𝑡</m:t>
                          </m:r>
                        </m:den>
                      </m:f>
                      <m:d>
                        <m:dPr>
                          <m:ctrlPr>
                            <a:rPr kumimoji="1" lang="en-US" altLang="ja-JP" sz="2800" b="0" i="1" smtClean="0">
                              <a:latin typeface="Cambria Math" panose="02040503050406030204" pitchFamily="18" charset="0"/>
                            </a:rPr>
                          </m:ctrlPr>
                        </m:dPr>
                        <m:e>
                          <m:m>
                            <m:mPr>
                              <m:mcs>
                                <m:mc>
                                  <m:mcPr>
                                    <m:count m:val="1"/>
                                    <m:mcJc m:val="center"/>
                                  </m:mcPr>
                                </m:mc>
                              </m:mcs>
                              <m:ctrlPr>
                                <a:rPr kumimoji="1" lang="en-US" altLang="ja-JP" sz="2800" b="0" i="1" smtClean="0">
                                  <a:latin typeface="Cambria Math" panose="02040503050406030204" pitchFamily="18" charset="0"/>
                                </a:rPr>
                              </m:ctrlPr>
                            </m:mPr>
                            <m:mr>
                              <m:e>
                                <m:r>
                                  <m:rPr>
                                    <m:brk m:alnAt="7"/>
                                  </m:rPr>
                                  <a:rPr kumimoji="1" lang="en-US" altLang="ja-JP" sz="2800" b="0" i="1" smtClean="0">
                                    <a:latin typeface="Cambria Math" panose="02040503050406030204" pitchFamily="18" charset="0"/>
                                  </a:rPr>
                                  <m:t>𝑝</m:t>
                                </m:r>
                              </m:e>
                            </m:mr>
                            <m:mr>
                              <m:e>
                                <m:r>
                                  <a:rPr kumimoji="1" lang="en-US" altLang="ja-JP" sz="2800" b="0" i="1" smtClean="0">
                                    <a:latin typeface="Cambria Math" panose="02040503050406030204" pitchFamily="18" charset="0"/>
                                  </a:rPr>
                                  <m:t>𝑞</m:t>
                                </m:r>
                              </m:e>
                            </m:mr>
                          </m:m>
                        </m:e>
                      </m:d>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1"/>
                                    <m:mcJc m:val="center"/>
                                  </m:mcPr>
                                </m:mc>
                              </m:mcs>
                              <m:ctrlPr>
                                <a:rPr kumimoji="1" lang="en-US" altLang="ja-JP" sz="2800" b="0" i="1" smtClean="0">
                                  <a:latin typeface="Cambria Math" panose="02040503050406030204" pitchFamily="18" charset="0"/>
                                </a:rPr>
                              </m:ctrlPr>
                            </m:mP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r>
                                  <a:rPr kumimoji="1" lang="en-US" altLang="ja-JP" sz="2800" b="0" i="1" smtClean="0">
                                    <a:latin typeface="Cambria Math" panose="02040503050406030204" pitchFamily="18" charset="0"/>
                                  </a:rPr>
                                  <m:t>𝐻</m:t>
                                </m:r>
                              </m:e>
                            </m:m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𝐻</m:t>
                                </m:r>
                              </m:e>
                            </m:mr>
                          </m:m>
                        </m:e>
                      </m:d>
                    </m:oMath>
                  </m:oMathPara>
                </a14:m>
                <a:endParaRPr kumimoji="1" lang="ja-JP" altLang="en-US" sz="2800"/>
              </a:p>
            </p:txBody>
          </p:sp>
        </mc:Choice>
        <mc:Fallback xmlns="">
          <p:sp>
            <p:nvSpPr>
              <p:cNvPr id="20" name="テキスト ボックス 19">
                <a:extLst>
                  <a:ext uri="{FF2B5EF4-FFF2-40B4-BE49-F238E27FC236}">
                    <a16:creationId xmlns:a16="http://schemas.microsoft.com/office/drawing/2014/main" id="{E8BFD764-0AB0-4D27-762A-5CAA19C9A694}"/>
                  </a:ext>
                </a:extLst>
              </p:cNvPr>
              <p:cNvSpPr txBox="1">
                <a:spLocks noRot="1" noChangeAspect="1" noMove="1" noResize="1" noEditPoints="1" noAdjustHandles="1" noChangeArrowheads="1" noChangeShapeType="1" noTextEdit="1"/>
              </p:cNvSpPr>
              <p:nvPr/>
            </p:nvSpPr>
            <p:spPr>
              <a:xfrm>
                <a:off x="683568" y="2060848"/>
                <a:ext cx="3037050" cy="106048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8F2EB25E-6C61-B9E4-C029-511FD9316F7B}"/>
                  </a:ext>
                </a:extLst>
              </p:cNvPr>
              <p:cNvSpPr txBox="1"/>
              <p:nvPr/>
            </p:nvSpPr>
            <p:spPr>
              <a:xfrm>
                <a:off x="5292080" y="2132856"/>
                <a:ext cx="2611356"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den>
                      </m:f>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21" name="テキスト ボックス 20">
                <a:extLst>
                  <a:ext uri="{FF2B5EF4-FFF2-40B4-BE49-F238E27FC236}">
                    <a16:creationId xmlns:a16="http://schemas.microsoft.com/office/drawing/2014/main" id="{8F2EB25E-6C61-B9E4-C029-511FD9316F7B}"/>
                  </a:ext>
                </a:extLst>
              </p:cNvPr>
              <p:cNvSpPr txBox="1">
                <a:spLocks noRot="1" noChangeAspect="1" noMove="1" noResize="1" noEditPoints="1" noAdjustHandles="1" noChangeArrowheads="1" noChangeShapeType="1" noTextEdit="1"/>
              </p:cNvSpPr>
              <p:nvPr/>
            </p:nvSpPr>
            <p:spPr>
              <a:xfrm>
                <a:off x="5292080" y="2132856"/>
                <a:ext cx="2611356" cy="911596"/>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366887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77767FF-B31A-0D33-0E5B-F12A6508456E}"/>
              </a:ext>
            </a:extLst>
          </p:cNvPr>
          <p:cNvSpPr>
            <a:spLocks noGrp="1"/>
          </p:cNvSpPr>
          <p:nvPr>
            <p:ph type="body" sz="quarter" idx="10"/>
          </p:nvPr>
        </p:nvSpPr>
        <p:spPr/>
        <p:txBody>
          <a:bodyPr/>
          <a:lstStyle/>
          <a:p>
            <a:r>
              <a:rPr kumimoji="1" lang="ja-JP" altLang="en-US"/>
              <a:t>温度と位相空間の流れ</a:t>
            </a:r>
          </a:p>
        </p:txBody>
      </p:sp>
      <p:sp>
        <p:nvSpPr>
          <p:cNvPr id="3" name="テキスト ボックス 2">
            <a:extLst>
              <a:ext uri="{FF2B5EF4-FFF2-40B4-BE49-F238E27FC236}">
                <a16:creationId xmlns:a16="http://schemas.microsoft.com/office/drawing/2014/main" id="{D403E1A8-301E-FABD-0B7B-ECA17246E3F3}"/>
              </a:ext>
            </a:extLst>
          </p:cNvPr>
          <p:cNvSpPr txBox="1"/>
          <p:nvPr/>
        </p:nvSpPr>
        <p:spPr>
          <a:xfrm>
            <a:off x="539552" y="1124744"/>
            <a:ext cx="7366119" cy="1384995"/>
          </a:xfrm>
          <a:prstGeom prst="rect">
            <a:avLst/>
          </a:prstGeom>
          <a:noFill/>
        </p:spPr>
        <p:txBody>
          <a:bodyPr wrap="none" rtlCol="0">
            <a:spAutoFit/>
          </a:bodyPr>
          <a:lstStyle/>
          <a:p>
            <a:r>
              <a:rPr lang="ja-JP" altLang="en-US" sz="2800"/>
              <a:t>運動方程式：位相空間に速度場を定義</a:t>
            </a:r>
            <a:endParaRPr lang="en-US" altLang="ja-JP" sz="2800"/>
          </a:p>
          <a:p>
            <a:r>
              <a:rPr kumimoji="1" lang="ja-JP" altLang="en-US" sz="2800"/>
              <a:t>初期条件：位相空間にトレーサーを置くこと</a:t>
            </a:r>
            <a:endParaRPr kumimoji="1" lang="en-US" altLang="ja-JP" sz="2800"/>
          </a:p>
          <a:p>
            <a:r>
              <a:rPr lang="ja-JP" altLang="en-US" sz="2800"/>
              <a:t>方程式の解：トレーサーの軌跡</a:t>
            </a:r>
            <a:endParaRPr kumimoji="1" lang="ja-JP" altLang="en-US" sz="2800"/>
          </a:p>
        </p:txBody>
      </p:sp>
      <p:grpSp>
        <p:nvGrpSpPr>
          <p:cNvPr id="51" name="グループ化 50">
            <a:extLst>
              <a:ext uri="{FF2B5EF4-FFF2-40B4-BE49-F238E27FC236}">
                <a16:creationId xmlns:a16="http://schemas.microsoft.com/office/drawing/2014/main" id="{80D4F655-7CBE-1014-76F1-A3DD24BEE089}"/>
              </a:ext>
            </a:extLst>
          </p:cNvPr>
          <p:cNvGrpSpPr/>
          <p:nvPr/>
        </p:nvGrpSpPr>
        <p:grpSpPr>
          <a:xfrm>
            <a:off x="2339752" y="2780928"/>
            <a:ext cx="3612019" cy="3841839"/>
            <a:chOff x="2915816" y="2012452"/>
            <a:chExt cx="4537625" cy="4826339"/>
          </a:xfrm>
        </p:grpSpPr>
        <p:cxnSp>
          <p:nvCxnSpPr>
            <p:cNvPr id="27" name="直線矢印コネクタ 26">
              <a:extLst>
                <a:ext uri="{FF2B5EF4-FFF2-40B4-BE49-F238E27FC236}">
                  <a16:creationId xmlns:a16="http://schemas.microsoft.com/office/drawing/2014/main" id="{6A57FD4B-BBF9-65E3-AAE0-18E6CEB1F32B}"/>
                </a:ext>
              </a:extLst>
            </p:cNvPr>
            <p:cNvCxnSpPr>
              <a:cxnSpLocks/>
            </p:cNvCxnSpPr>
            <p:nvPr/>
          </p:nvCxnSpPr>
          <p:spPr>
            <a:xfrm>
              <a:off x="2915816" y="4869160"/>
              <a:ext cx="3873607"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DE5E8E3E-ABEB-67D5-16AA-EAB8A59FCE4F}"/>
                </a:ext>
              </a:extLst>
            </p:cNvPr>
            <p:cNvCxnSpPr>
              <a:cxnSpLocks/>
            </p:cNvCxnSpPr>
            <p:nvPr/>
          </p:nvCxnSpPr>
          <p:spPr>
            <a:xfrm flipV="1">
              <a:off x="4885447" y="2899530"/>
              <a:ext cx="0" cy="393926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4CD4D1CE-76CE-D6B8-4CF9-8293312760DF}"/>
                    </a:ext>
                  </a:extLst>
                </p:cNvPr>
                <p:cNvSpPr txBox="1"/>
                <p:nvPr/>
              </p:nvSpPr>
              <p:spPr>
                <a:xfrm>
                  <a:off x="4634567" y="2012452"/>
                  <a:ext cx="53213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𝑞</m:t>
                        </m:r>
                      </m:oMath>
                    </m:oMathPara>
                  </a14:m>
                  <a:endParaRPr kumimoji="1" lang="ja-JP" altLang="en-US" sz="3200"/>
                </a:p>
              </p:txBody>
            </p:sp>
          </mc:Choice>
          <mc:Fallback xmlns="">
            <p:sp>
              <p:nvSpPr>
                <p:cNvPr id="29" name="テキスト ボックス 28">
                  <a:extLst>
                    <a:ext uri="{FF2B5EF4-FFF2-40B4-BE49-F238E27FC236}">
                      <a16:creationId xmlns:a16="http://schemas.microsoft.com/office/drawing/2014/main" id="{4CD4D1CE-76CE-D6B8-4CF9-8293312760DF}"/>
                    </a:ext>
                  </a:extLst>
                </p:cNvPr>
                <p:cNvSpPr txBox="1">
                  <a:spLocks noRot="1" noChangeAspect="1" noMove="1" noResize="1" noEditPoints="1" noAdjustHandles="1" noChangeArrowheads="1" noChangeShapeType="1" noTextEdit="1"/>
                </p:cNvSpPr>
                <p:nvPr/>
              </p:nvSpPr>
              <p:spPr>
                <a:xfrm>
                  <a:off x="4634567" y="2012452"/>
                  <a:ext cx="532132" cy="584775"/>
                </a:xfrm>
                <a:prstGeom prst="rect">
                  <a:avLst/>
                </a:prstGeom>
                <a:blipFill>
                  <a:blip r:embed="rId2"/>
                  <a:stretch>
                    <a:fillRect b="-129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E1FAC927-B4C5-3EAD-B19B-19C58C6F71DB}"/>
                    </a:ext>
                  </a:extLst>
                </p:cNvPr>
                <p:cNvSpPr txBox="1"/>
                <p:nvPr/>
              </p:nvSpPr>
              <p:spPr>
                <a:xfrm>
                  <a:off x="6920731" y="4540889"/>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oMath>
                    </m:oMathPara>
                  </a14:m>
                  <a:endParaRPr kumimoji="1" lang="ja-JP" altLang="en-US" sz="3200"/>
                </a:p>
              </p:txBody>
            </p:sp>
          </mc:Choice>
          <mc:Fallback xmlns="">
            <p:sp>
              <p:nvSpPr>
                <p:cNvPr id="30" name="テキスト ボックス 29">
                  <a:extLst>
                    <a:ext uri="{FF2B5EF4-FFF2-40B4-BE49-F238E27FC236}">
                      <a16:creationId xmlns:a16="http://schemas.microsoft.com/office/drawing/2014/main" id="{E1FAC927-B4C5-3EAD-B19B-19C58C6F71DB}"/>
                    </a:ext>
                  </a:extLst>
                </p:cNvPr>
                <p:cNvSpPr txBox="1">
                  <a:spLocks noRot="1" noChangeAspect="1" noMove="1" noResize="1" noEditPoints="1" noAdjustHandles="1" noChangeArrowheads="1" noChangeShapeType="1" noTextEdit="1"/>
                </p:cNvSpPr>
                <p:nvPr/>
              </p:nvSpPr>
              <p:spPr>
                <a:xfrm>
                  <a:off x="6920731" y="4540889"/>
                  <a:ext cx="532710" cy="584775"/>
                </a:xfrm>
                <a:prstGeom prst="rect">
                  <a:avLst/>
                </a:prstGeom>
                <a:blipFill>
                  <a:blip r:embed="rId3"/>
                  <a:stretch>
                    <a:fillRect b="-12987"/>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12A495D1-4B93-5701-E172-1FA1FA5679A4}"/>
                </a:ext>
              </a:extLst>
            </p:cNvPr>
            <p:cNvSpPr txBox="1"/>
            <p:nvPr/>
          </p:nvSpPr>
          <p:spPr>
            <a:xfrm>
              <a:off x="4622829" y="4869160"/>
              <a:ext cx="354982" cy="336744"/>
            </a:xfrm>
            <a:prstGeom prst="rect">
              <a:avLst/>
            </a:prstGeom>
            <a:noFill/>
            <a:ln w="28575">
              <a:noFill/>
            </a:ln>
          </p:spPr>
          <p:txBody>
            <a:bodyPr wrap="square" rtlCol="0">
              <a:spAutoFit/>
            </a:bodyPr>
            <a:lstStyle/>
            <a:p>
              <a:r>
                <a:rPr kumimoji="1" lang="en-US" altLang="ja-JP"/>
                <a:t>O</a:t>
              </a:r>
              <a:endParaRPr kumimoji="1" lang="ja-JP" altLang="en-US"/>
            </a:p>
          </p:txBody>
        </p:sp>
        <p:cxnSp>
          <p:nvCxnSpPr>
            <p:cNvPr id="32" name="直線矢印コネクタ 31">
              <a:extLst>
                <a:ext uri="{FF2B5EF4-FFF2-40B4-BE49-F238E27FC236}">
                  <a16:creationId xmlns:a16="http://schemas.microsoft.com/office/drawing/2014/main" id="{81D6C3ED-011C-62BE-1D64-138EB684677B}"/>
                </a:ext>
              </a:extLst>
            </p:cNvPr>
            <p:cNvCxnSpPr/>
            <p:nvPr/>
          </p:nvCxnSpPr>
          <p:spPr>
            <a:xfrm flipV="1">
              <a:off x="6198534" y="4212617"/>
              <a:ext cx="0" cy="65654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374B257B-BED8-C65C-0954-7B90D66261BA}"/>
                </a:ext>
              </a:extLst>
            </p:cNvPr>
            <p:cNvCxnSpPr>
              <a:cxnSpLocks/>
            </p:cNvCxnSpPr>
            <p:nvPr/>
          </p:nvCxnSpPr>
          <p:spPr>
            <a:xfrm flipH="1">
              <a:off x="4228903" y="3556073"/>
              <a:ext cx="66418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55CC7A5C-1310-FE45-892E-66C5C7E9DEF5}"/>
                </a:ext>
              </a:extLst>
            </p:cNvPr>
            <p:cNvCxnSpPr/>
            <p:nvPr/>
          </p:nvCxnSpPr>
          <p:spPr>
            <a:xfrm rot="10800000" flipV="1">
              <a:off x="3572360" y="4869160"/>
              <a:ext cx="0" cy="65654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9B9E3F46-972D-21A1-67F0-FD0C9BCFA383}"/>
                </a:ext>
              </a:extLst>
            </p:cNvPr>
            <p:cNvCxnSpPr>
              <a:cxnSpLocks/>
            </p:cNvCxnSpPr>
            <p:nvPr/>
          </p:nvCxnSpPr>
          <p:spPr>
            <a:xfrm rot="10800000" flipH="1">
              <a:off x="4877802" y="6182247"/>
              <a:ext cx="66418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999CCEE3-DCEF-A6DA-222F-46F1FF263ABD}"/>
                </a:ext>
              </a:extLst>
            </p:cNvPr>
            <p:cNvCxnSpPr>
              <a:cxnSpLocks/>
            </p:cNvCxnSpPr>
            <p:nvPr/>
          </p:nvCxnSpPr>
          <p:spPr>
            <a:xfrm flipV="1">
              <a:off x="5541990" y="4540889"/>
              <a:ext cx="0" cy="33591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EB7359A1-B952-E6E1-DC10-400274C00074}"/>
                </a:ext>
              </a:extLst>
            </p:cNvPr>
            <p:cNvCxnSpPr>
              <a:cxnSpLocks/>
            </p:cNvCxnSpPr>
            <p:nvPr/>
          </p:nvCxnSpPr>
          <p:spPr>
            <a:xfrm>
              <a:off x="4228903" y="4869160"/>
              <a:ext cx="0" cy="378638"/>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39CBBE84-BDA8-CDCC-4B5C-10B31D39A0B6}"/>
                </a:ext>
              </a:extLst>
            </p:cNvPr>
            <p:cNvCxnSpPr>
              <a:cxnSpLocks/>
            </p:cNvCxnSpPr>
            <p:nvPr/>
          </p:nvCxnSpPr>
          <p:spPr>
            <a:xfrm>
              <a:off x="4885447" y="5525704"/>
              <a:ext cx="328272"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E9809570-B39F-4B40-2C9A-B9BC8DDD07C6}"/>
                </a:ext>
              </a:extLst>
            </p:cNvPr>
            <p:cNvCxnSpPr>
              <a:cxnSpLocks/>
            </p:cNvCxnSpPr>
            <p:nvPr/>
          </p:nvCxnSpPr>
          <p:spPr>
            <a:xfrm flipH="1">
              <a:off x="4557175" y="4212617"/>
              <a:ext cx="32062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084CB08D-2C5D-B354-672D-55672385A659}"/>
                </a:ext>
              </a:extLst>
            </p:cNvPr>
            <p:cNvCxnSpPr>
              <a:cxnSpLocks/>
            </p:cNvCxnSpPr>
            <p:nvPr/>
          </p:nvCxnSpPr>
          <p:spPr>
            <a:xfrm rot="18889415" flipV="1">
              <a:off x="5234554" y="4122519"/>
              <a:ext cx="0" cy="33591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D77E4DCE-6557-C98A-DF9B-BC636B51A09F}"/>
                </a:ext>
              </a:extLst>
            </p:cNvPr>
            <p:cNvCxnSpPr>
              <a:cxnSpLocks/>
            </p:cNvCxnSpPr>
            <p:nvPr/>
          </p:nvCxnSpPr>
          <p:spPr>
            <a:xfrm rot="18889415">
              <a:off x="4556912" y="5278971"/>
              <a:ext cx="0" cy="378638"/>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2597A5D6-EC56-6CC0-CE74-558A44BE679F}"/>
                </a:ext>
              </a:extLst>
            </p:cNvPr>
            <p:cNvCxnSpPr>
              <a:cxnSpLocks/>
            </p:cNvCxnSpPr>
            <p:nvPr/>
          </p:nvCxnSpPr>
          <p:spPr>
            <a:xfrm rot="18889415">
              <a:off x="5302688" y="5215557"/>
              <a:ext cx="328272"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E25839D-0E61-F982-F086-149596725F9B}"/>
                </a:ext>
              </a:extLst>
            </p:cNvPr>
            <p:cNvCxnSpPr>
              <a:cxnSpLocks/>
            </p:cNvCxnSpPr>
            <p:nvPr/>
          </p:nvCxnSpPr>
          <p:spPr>
            <a:xfrm rot="18889415" flipH="1">
              <a:off x="4141061" y="4525475"/>
              <a:ext cx="32062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B9CBF503-3F40-989A-E92E-26A88B35FD5E}"/>
                </a:ext>
              </a:extLst>
            </p:cNvPr>
            <p:cNvCxnSpPr/>
            <p:nvPr/>
          </p:nvCxnSpPr>
          <p:spPr>
            <a:xfrm rot="18978679" flipV="1">
              <a:off x="5608194" y="3396513"/>
              <a:ext cx="0" cy="65654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1CCB819D-9CF3-F1A4-2444-8A9AA0D8B573}"/>
                </a:ext>
              </a:extLst>
            </p:cNvPr>
            <p:cNvCxnSpPr>
              <a:cxnSpLocks/>
            </p:cNvCxnSpPr>
            <p:nvPr/>
          </p:nvCxnSpPr>
          <p:spPr>
            <a:xfrm rot="18978679" flipH="1">
              <a:off x="3411740" y="4143772"/>
              <a:ext cx="66418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85DA2D8F-4995-C883-8BC7-9774D0CF8B5E}"/>
                </a:ext>
              </a:extLst>
            </p:cNvPr>
            <p:cNvCxnSpPr/>
            <p:nvPr/>
          </p:nvCxnSpPr>
          <p:spPr>
            <a:xfrm rot="8178679" flipV="1">
              <a:off x="4162699" y="5685265"/>
              <a:ext cx="0" cy="65654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AD20719E-9BB9-2C86-9A50-1BF2C5115826}"/>
                </a:ext>
              </a:extLst>
            </p:cNvPr>
            <p:cNvCxnSpPr>
              <a:cxnSpLocks/>
            </p:cNvCxnSpPr>
            <p:nvPr/>
          </p:nvCxnSpPr>
          <p:spPr>
            <a:xfrm rot="8178679" flipH="1">
              <a:off x="5694965" y="5594549"/>
              <a:ext cx="66418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8" name="楕円 47">
              <a:extLst>
                <a:ext uri="{FF2B5EF4-FFF2-40B4-BE49-F238E27FC236}">
                  <a16:creationId xmlns:a16="http://schemas.microsoft.com/office/drawing/2014/main" id="{A1917F02-F640-7FB8-9207-036F10E4F656}"/>
                </a:ext>
              </a:extLst>
            </p:cNvPr>
            <p:cNvSpPr/>
            <p:nvPr/>
          </p:nvSpPr>
          <p:spPr>
            <a:xfrm>
              <a:off x="5721288" y="4750559"/>
              <a:ext cx="216024" cy="21602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矢印コネクタ 48">
              <a:extLst>
                <a:ext uri="{FF2B5EF4-FFF2-40B4-BE49-F238E27FC236}">
                  <a16:creationId xmlns:a16="http://schemas.microsoft.com/office/drawing/2014/main" id="{5A8167A1-EC74-C3AE-1005-E4287B1610AD}"/>
                </a:ext>
              </a:extLst>
            </p:cNvPr>
            <p:cNvCxnSpPr>
              <a:cxnSpLocks/>
              <a:stCxn id="48" idx="0"/>
            </p:cNvCxnSpPr>
            <p:nvPr/>
          </p:nvCxnSpPr>
          <p:spPr>
            <a:xfrm flipV="1">
              <a:off x="5829300" y="4124259"/>
              <a:ext cx="0" cy="626300"/>
            </a:xfrm>
            <a:prstGeom prst="straightConnector1">
              <a:avLst/>
            </a:prstGeom>
            <a:ln w="3810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0" name="フリーフォーム: 図形 49">
              <a:extLst>
                <a:ext uri="{FF2B5EF4-FFF2-40B4-BE49-F238E27FC236}">
                  <a16:creationId xmlns:a16="http://schemas.microsoft.com/office/drawing/2014/main" id="{C84EDBBA-7580-989E-A25B-AAFE00B3A8E2}"/>
                </a:ext>
              </a:extLst>
            </p:cNvPr>
            <p:cNvSpPr/>
            <p:nvPr/>
          </p:nvSpPr>
          <p:spPr>
            <a:xfrm>
              <a:off x="3993096" y="3958471"/>
              <a:ext cx="1780643" cy="846068"/>
            </a:xfrm>
            <a:custGeom>
              <a:avLst/>
              <a:gdLst>
                <a:gd name="connsiteX0" fmla="*/ 1873405 w 1873405"/>
                <a:gd name="connsiteY0" fmla="*/ 1010227 h 1010227"/>
                <a:gd name="connsiteX1" fmla="*/ 1773044 w 1873405"/>
                <a:gd name="connsiteY1" fmla="*/ 463817 h 1010227"/>
                <a:gd name="connsiteX2" fmla="*/ 1349297 w 1873405"/>
                <a:gd name="connsiteY2" fmla="*/ 62373 h 1010227"/>
                <a:gd name="connsiteX3" fmla="*/ 769434 w 1873405"/>
                <a:gd name="connsiteY3" fmla="*/ 17768 h 1010227"/>
                <a:gd name="connsiteX4" fmla="*/ 200722 w 1873405"/>
                <a:gd name="connsiteY4" fmla="*/ 229642 h 1010227"/>
                <a:gd name="connsiteX5" fmla="*/ 0 w 1873405"/>
                <a:gd name="connsiteY5" fmla="*/ 586481 h 101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3405" h="1010227">
                  <a:moveTo>
                    <a:pt x="1873405" y="1010227"/>
                  </a:moveTo>
                  <a:cubicBezTo>
                    <a:pt x="1866900" y="816010"/>
                    <a:pt x="1860395" y="621793"/>
                    <a:pt x="1773044" y="463817"/>
                  </a:cubicBezTo>
                  <a:cubicBezTo>
                    <a:pt x="1685693" y="305841"/>
                    <a:pt x="1516565" y="136714"/>
                    <a:pt x="1349297" y="62373"/>
                  </a:cubicBezTo>
                  <a:cubicBezTo>
                    <a:pt x="1182029" y="-11969"/>
                    <a:pt x="960863" y="-10110"/>
                    <a:pt x="769434" y="17768"/>
                  </a:cubicBezTo>
                  <a:cubicBezTo>
                    <a:pt x="578005" y="45646"/>
                    <a:pt x="328961" y="134857"/>
                    <a:pt x="200722" y="229642"/>
                  </a:cubicBezTo>
                  <a:cubicBezTo>
                    <a:pt x="72483" y="324427"/>
                    <a:pt x="36241" y="455454"/>
                    <a:pt x="0" y="586481"/>
                  </a:cubicBezTo>
                </a:path>
              </a:pathLst>
            </a:custGeom>
            <a:noFill/>
            <a:ln w="28575">
              <a:solidFill>
                <a:srgbClr val="01189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489015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AC3AE4D-4695-D17D-26AA-0209858DB491}"/>
              </a:ext>
            </a:extLst>
          </p:cNvPr>
          <p:cNvSpPr>
            <a:spLocks noGrp="1"/>
          </p:cNvSpPr>
          <p:nvPr>
            <p:ph type="body" sz="quarter" idx="10"/>
          </p:nvPr>
        </p:nvSpPr>
        <p:spPr/>
        <p:txBody>
          <a:bodyPr/>
          <a:lstStyle/>
          <a:p>
            <a:r>
              <a:rPr kumimoji="1" lang="ja-JP" altLang="en-US"/>
              <a:t>温度と位相空間の流れ</a:t>
            </a:r>
          </a:p>
        </p:txBody>
      </p:sp>
      <p:cxnSp>
        <p:nvCxnSpPr>
          <p:cNvPr id="31" name="直線矢印コネクタ 30">
            <a:extLst>
              <a:ext uri="{FF2B5EF4-FFF2-40B4-BE49-F238E27FC236}">
                <a16:creationId xmlns:a16="http://schemas.microsoft.com/office/drawing/2014/main" id="{171109FB-4A18-F025-2300-7AA3AF0B6A31}"/>
              </a:ext>
            </a:extLst>
          </p:cNvPr>
          <p:cNvCxnSpPr/>
          <p:nvPr/>
        </p:nvCxnSpPr>
        <p:spPr>
          <a:xfrm>
            <a:off x="683568" y="5589240"/>
            <a:ext cx="324036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EC044F60-6251-BF45-B19B-CD607931C977}"/>
              </a:ext>
            </a:extLst>
          </p:cNvPr>
          <p:cNvCxnSpPr>
            <a:cxnSpLocks/>
          </p:cNvCxnSpPr>
          <p:nvPr/>
        </p:nvCxnSpPr>
        <p:spPr>
          <a:xfrm flipV="1">
            <a:off x="971600" y="2636912"/>
            <a:ext cx="0" cy="32403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1287DFD6-9297-27CB-0C6D-C4E289C356FD}"/>
                  </a:ext>
                </a:extLst>
              </p:cNvPr>
              <p:cNvSpPr txBox="1"/>
              <p:nvPr/>
            </p:nvSpPr>
            <p:spPr>
              <a:xfrm>
                <a:off x="3923928" y="5229200"/>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oMath>
                  </m:oMathPara>
                </a14:m>
                <a:endParaRPr kumimoji="1" lang="ja-JP" altLang="en-US" sz="3200"/>
              </a:p>
            </p:txBody>
          </p:sp>
        </mc:Choice>
        <mc:Fallback xmlns="">
          <p:sp>
            <p:nvSpPr>
              <p:cNvPr id="35" name="テキスト ボックス 34">
                <a:extLst>
                  <a:ext uri="{FF2B5EF4-FFF2-40B4-BE49-F238E27FC236}">
                    <a16:creationId xmlns:a16="http://schemas.microsoft.com/office/drawing/2014/main" id="{1287DFD6-9297-27CB-0C6D-C4E289C356FD}"/>
                  </a:ext>
                </a:extLst>
              </p:cNvPr>
              <p:cNvSpPr txBox="1">
                <a:spLocks noRot="1" noChangeAspect="1" noMove="1" noResize="1" noEditPoints="1" noAdjustHandles="1" noChangeArrowheads="1" noChangeShapeType="1" noTextEdit="1"/>
              </p:cNvSpPr>
              <p:nvPr/>
            </p:nvSpPr>
            <p:spPr>
              <a:xfrm>
                <a:off x="3923928" y="5229200"/>
                <a:ext cx="532710"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3B24F3E0-DEF8-F1C4-BDAC-9590661D12AB}"/>
                  </a:ext>
                </a:extLst>
              </p:cNvPr>
              <p:cNvSpPr txBox="1"/>
              <p:nvPr/>
            </p:nvSpPr>
            <p:spPr>
              <a:xfrm>
                <a:off x="683568" y="1988840"/>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𝑞</m:t>
                      </m:r>
                    </m:oMath>
                  </m:oMathPara>
                </a14:m>
                <a:endParaRPr kumimoji="1" lang="ja-JP" altLang="en-US" sz="3200"/>
              </a:p>
            </p:txBody>
          </p:sp>
        </mc:Choice>
        <mc:Fallback xmlns="">
          <p:sp>
            <p:nvSpPr>
              <p:cNvPr id="36" name="テキスト ボックス 35">
                <a:extLst>
                  <a:ext uri="{FF2B5EF4-FFF2-40B4-BE49-F238E27FC236}">
                    <a16:creationId xmlns:a16="http://schemas.microsoft.com/office/drawing/2014/main" id="{3B24F3E0-DEF8-F1C4-BDAC-9590661D12AB}"/>
                  </a:ext>
                </a:extLst>
              </p:cNvPr>
              <p:cNvSpPr txBox="1">
                <a:spLocks noRot="1" noChangeAspect="1" noMove="1" noResize="1" noEditPoints="1" noAdjustHandles="1" noChangeArrowheads="1" noChangeShapeType="1" noTextEdit="1"/>
              </p:cNvSpPr>
              <p:nvPr/>
            </p:nvSpPr>
            <p:spPr>
              <a:xfrm>
                <a:off x="683568" y="1988840"/>
                <a:ext cx="532710" cy="584775"/>
              </a:xfrm>
              <a:prstGeom prst="rect">
                <a:avLst/>
              </a:prstGeom>
              <a:blipFill>
                <a:blip r:embed="rId3"/>
                <a:stretch>
                  <a:fillRect/>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17C7436E-6B16-E927-DCDA-773130C6183C}"/>
              </a:ext>
            </a:extLst>
          </p:cNvPr>
          <p:cNvSpPr txBox="1"/>
          <p:nvPr/>
        </p:nvSpPr>
        <p:spPr>
          <a:xfrm>
            <a:off x="607398" y="5589240"/>
            <a:ext cx="364202" cy="369332"/>
          </a:xfrm>
          <a:prstGeom prst="rect">
            <a:avLst/>
          </a:prstGeom>
          <a:noFill/>
        </p:spPr>
        <p:txBody>
          <a:bodyPr wrap="none" rtlCol="0">
            <a:spAutoFit/>
          </a:bodyPr>
          <a:lstStyle/>
          <a:p>
            <a:r>
              <a:rPr kumimoji="1" lang="en-US" altLang="ja-JP"/>
              <a:t>O</a:t>
            </a:r>
            <a:endParaRPr kumimoji="1" lang="ja-JP" altLang="en-US"/>
          </a:p>
        </p:txBody>
      </p:sp>
      <p:cxnSp>
        <p:nvCxnSpPr>
          <p:cNvPr id="4" name="直線矢印コネクタ 3">
            <a:extLst>
              <a:ext uri="{FF2B5EF4-FFF2-40B4-BE49-F238E27FC236}">
                <a16:creationId xmlns:a16="http://schemas.microsoft.com/office/drawing/2014/main" id="{C78BED97-FB1D-BB1F-FA06-4D4B6C2D2BA6}"/>
              </a:ext>
            </a:extLst>
          </p:cNvPr>
          <p:cNvCxnSpPr>
            <a:cxnSpLocks/>
          </p:cNvCxnSpPr>
          <p:nvPr/>
        </p:nvCxnSpPr>
        <p:spPr>
          <a:xfrm flipV="1">
            <a:off x="1763688" y="2924944"/>
            <a:ext cx="216024" cy="100811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6EE63EA4-90CC-3A99-C537-51BB304CE146}"/>
              </a:ext>
            </a:extLst>
          </p:cNvPr>
          <p:cNvCxnSpPr/>
          <p:nvPr/>
        </p:nvCxnSpPr>
        <p:spPr>
          <a:xfrm flipV="1">
            <a:off x="1187624" y="4293096"/>
            <a:ext cx="648072"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DE5FF459-E4E8-F5F4-3E70-2A0449F742EE}"/>
              </a:ext>
            </a:extLst>
          </p:cNvPr>
          <p:cNvCxnSpPr>
            <a:cxnSpLocks/>
          </p:cNvCxnSpPr>
          <p:nvPr/>
        </p:nvCxnSpPr>
        <p:spPr>
          <a:xfrm flipV="1">
            <a:off x="2555776" y="3645024"/>
            <a:ext cx="864096" cy="5844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247A5CEA-0E3A-0E43-1492-67294F40B0E4}"/>
              </a:ext>
            </a:extLst>
          </p:cNvPr>
          <p:cNvCxnSpPr>
            <a:cxnSpLocks/>
          </p:cNvCxnSpPr>
          <p:nvPr/>
        </p:nvCxnSpPr>
        <p:spPr>
          <a:xfrm flipV="1">
            <a:off x="1547664" y="4797152"/>
            <a:ext cx="720080" cy="6564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C6DD198C-3710-17EF-990D-C38F4657DCD2}"/>
              </a:ext>
            </a:extLst>
          </p:cNvPr>
          <p:cNvCxnSpPr>
            <a:cxnSpLocks/>
          </p:cNvCxnSpPr>
          <p:nvPr/>
        </p:nvCxnSpPr>
        <p:spPr>
          <a:xfrm>
            <a:off x="2555776" y="4725144"/>
            <a:ext cx="108012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59DBE4C-D939-880F-1230-9DF45287962B}"/>
              </a:ext>
            </a:extLst>
          </p:cNvPr>
          <p:cNvCxnSpPr>
            <a:cxnSpLocks/>
          </p:cNvCxnSpPr>
          <p:nvPr/>
        </p:nvCxnSpPr>
        <p:spPr>
          <a:xfrm flipV="1">
            <a:off x="2195736" y="3140968"/>
            <a:ext cx="432048" cy="87248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ECCDC74A-7B32-B71E-F744-D686A559931B}"/>
              </a:ext>
            </a:extLst>
          </p:cNvPr>
          <p:cNvSpPr txBox="1"/>
          <p:nvPr/>
        </p:nvSpPr>
        <p:spPr>
          <a:xfrm>
            <a:off x="179512" y="1124744"/>
            <a:ext cx="3877985" cy="830997"/>
          </a:xfrm>
          <a:prstGeom prst="rect">
            <a:avLst/>
          </a:prstGeom>
          <a:noFill/>
        </p:spPr>
        <p:txBody>
          <a:bodyPr wrap="none" rtlCol="0">
            <a:spAutoFit/>
          </a:bodyPr>
          <a:lstStyle/>
          <a:p>
            <a:r>
              <a:rPr kumimoji="1" lang="ja-JP" altLang="en-US" sz="2400"/>
              <a:t>速度場に一つトレーサーを</a:t>
            </a:r>
            <a:endParaRPr kumimoji="1" lang="en-US" altLang="ja-JP" sz="2400"/>
          </a:p>
          <a:p>
            <a:r>
              <a:rPr kumimoji="1" lang="ja-JP" altLang="en-US" sz="2400"/>
              <a:t>置く</a:t>
            </a:r>
            <a:r>
              <a:rPr lang="ja-JP" altLang="en-US" sz="2400"/>
              <a:t>と</a:t>
            </a:r>
            <a:r>
              <a:rPr kumimoji="1" lang="ja-JP" altLang="en-US" sz="2400">
                <a:solidFill>
                  <a:srgbClr val="FF0000"/>
                </a:solidFill>
              </a:rPr>
              <a:t>軌跡</a:t>
            </a:r>
            <a:r>
              <a:rPr kumimoji="1" lang="ja-JP" altLang="en-US" sz="2400"/>
              <a:t>を追える</a:t>
            </a:r>
          </a:p>
        </p:txBody>
      </p:sp>
      <p:sp>
        <p:nvSpPr>
          <p:cNvPr id="26" name="楕円 25">
            <a:extLst>
              <a:ext uri="{FF2B5EF4-FFF2-40B4-BE49-F238E27FC236}">
                <a16:creationId xmlns:a16="http://schemas.microsoft.com/office/drawing/2014/main" id="{E587F001-2F3E-8D6D-61E3-B66FE1CEF407}"/>
              </a:ext>
            </a:extLst>
          </p:cNvPr>
          <p:cNvSpPr/>
          <p:nvPr/>
        </p:nvSpPr>
        <p:spPr>
          <a:xfrm>
            <a:off x="1526743" y="4898136"/>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A17FB5A2-3D9F-8606-72E3-D3EC176BBD37}"/>
              </a:ext>
            </a:extLst>
          </p:cNvPr>
          <p:cNvSpPr/>
          <p:nvPr/>
        </p:nvSpPr>
        <p:spPr>
          <a:xfrm>
            <a:off x="1645920" y="3434080"/>
            <a:ext cx="995680" cy="1493520"/>
          </a:xfrm>
          <a:custGeom>
            <a:avLst/>
            <a:gdLst>
              <a:gd name="connsiteX0" fmla="*/ 0 w 995680"/>
              <a:gd name="connsiteY0" fmla="*/ 1493520 h 1493520"/>
              <a:gd name="connsiteX1" fmla="*/ 487680 w 995680"/>
              <a:gd name="connsiteY1" fmla="*/ 1036320 h 1493520"/>
              <a:gd name="connsiteX2" fmla="*/ 995680 w 995680"/>
              <a:gd name="connsiteY2" fmla="*/ 0 h 1493520"/>
            </a:gdLst>
            <a:ahLst/>
            <a:cxnLst>
              <a:cxn ang="0">
                <a:pos x="connsiteX0" y="connsiteY0"/>
              </a:cxn>
              <a:cxn ang="0">
                <a:pos x="connsiteX1" y="connsiteY1"/>
              </a:cxn>
              <a:cxn ang="0">
                <a:pos x="connsiteX2" y="connsiteY2"/>
              </a:cxn>
            </a:cxnLst>
            <a:rect l="l" t="t" r="r" b="b"/>
            <a:pathLst>
              <a:path w="995680" h="1493520">
                <a:moveTo>
                  <a:pt x="0" y="1493520"/>
                </a:moveTo>
                <a:cubicBezTo>
                  <a:pt x="160866" y="1389380"/>
                  <a:pt x="321733" y="1285240"/>
                  <a:pt x="487680" y="1036320"/>
                </a:cubicBezTo>
                <a:cubicBezTo>
                  <a:pt x="653627" y="787400"/>
                  <a:pt x="824653" y="393700"/>
                  <a:pt x="995680" y="0"/>
                </a:cubicBezTo>
              </a:path>
            </a:pathLst>
          </a:custGeom>
          <a:noFill/>
          <a:ln w="38100">
            <a:solidFill>
              <a:srgbClr val="00B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225F320E-6604-4992-6C99-2FBA33CFE5AE}"/>
              </a:ext>
            </a:extLst>
          </p:cNvPr>
          <p:cNvSpPr txBox="1"/>
          <p:nvPr/>
        </p:nvSpPr>
        <p:spPr>
          <a:xfrm>
            <a:off x="4788024" y="1157843"/>
            <a:ext cx="4185761" cy="830997"/>
          </a:xfrm>
          <a:prstGeom prst="rect">
            <a:avLst/>
          </a:prstGeom>
          <a:noFill/>
        </p:spPr>
        <p:txBody>
          <a:bodyPr wrap="none" rtlCol="0">
            <a:spAutoFit/>
          </a:bodyPr>
          <a:lstStyle/>
          <a:p>
            <a:r>
              <a:rPr kumimoji="1" lang="ja-JP" altLang="en-US" sz="2400"/>
              <a:t>速度場に多数のトレーサーを</a:t>
            </a:r>
            <a:endParaRPr kumimoji="1" lang="en-US" altLang="ja-JP" sz="2400"/>
          </a:p>
          <a:p>
            <a:r>
              <a:rPr kumimoji="1" lang="ja-JP" altLang="en-US" sz="2400"/>
              <a:t>置く</a:t>
            </a:r>
            <a:r>
              <a:rPr lang="ja-JP" altLang="en-US" sz="2400"/>
              <a:t>と</a:t>
            </a:r>
            <a:r>
              <a:rPr lang="ja-JP" altLang="en-US" sz="2400">
                <a:solidFill>
                  <a:srgbClr val="FF0000"/>
                </a:solidFill>
              </a:rPr>
              <a:t>分布</a:t>
            </a:r>
            <a:r>
              <a:rPr kumimoji="1" lang="ja-JP" altLang="en-US" sz="2400"/>
              <a:t>を追える</a:t>
            </a:r>
          </a:p>
        </p:txBody>
      </p:sp>
      <p:cxnSp>
        <p:nvCxnSpPr>
          <p:cNvPr id="48" name="直線矢印コネクタ 47">
            <a:extLst>
              <a:ext uri="{FF2B5EF4-FFF2-40B4-BE49-F238E27FC236}">
                <a16:creationId xmlns:a16="http://schemas.microsoft.com/office/drawing/2014/main" id="{6F283FB8-15A7-27E0-78BD-BA3B09C6BA70}"/>
              </a:ext>
            </a:extLst>
          </p:cNvPr>
          <p:cNvCxnSpPr/>
          <p:nvPr/>
        </p:nvCxnSpPr>
        <p:spPr>
          <a:xfrm>
            <a:off x="4860032" y="5589240"/>
            <a:ext cx="324036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D52315E5-92A6-C174-08A0-B5EEA11EF24F}"/>
              </a:ext>
            </a:extLst>
          </p:cNvPr>
          <p:cNvCxnSpPr>
            <a:cxnSpLocks/>
          </p:cNvCxnSpPr>
          <p:nvPr/>
        </p:nvCxnSpPr>
        <p:spPr>
          <a:xfrm flipV="1">
            <a:off x="5148064" y="2636912"/>
            <a:ext cx="0" cy="32403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FE188DA2-B933-6927-4DA9-F41F6DFC1696}"/>
                  </a:ext>
                </a:extLst>
              </p:cNvPr>
              <p:cNvSpPr txBox="1"/>
              <p:nvPr/>
            </p:nvSpPr>
            <p:spPr>
              <a:xfrm>
                <a:off x="8100392" y="5229200"/>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oMath>
                  </m:oMathPara>
                </a14:m>
                <a:endParaRPr kumimoji="1" lang="ja-JP" altLang="en-US" sz="3200"/>
              </a:p>
            </p:txBody>
          </p:sp>
        </mc:Choice>
        <mc:Fallback xmlns="">
          <p:sp>
            <p:nvSpPr>
              <p:cNvPr id="50" name="テキスト ボックス 49">
                <a:extLst>
                  <a:ext uri="{FF2B5EF4-FFF2-40B4-BE49-F238E27FC236}">
                    <a16:creationId xmlns:a16="http://schemas.microsoft.com/office/drawing/2014/main" id="{FE188DA2-B933-6927-4DA9-F41F6DFC1696}"/>
                  </a:ext>
                </a:extLst>
              </p:cNvPr>
              <p:cNvSpPr txBox="1">
                <a:spLocks noRot="1" noChangeAspect="1" noMove="1" noResize="1" noEditPoints="1" noAdjustHandles="1" noChangeArrowheads="1" noChangeShapeType="1" noTextEdit="1"/>
              </p:cNvSpPr>
              <p:nvPr/>
            </p:nvSpPr>
            <p:spPr>
              <a:xfrm>
                <a:off x="8100392" y="5229200"/>
                <a:ext cx="532710" cy="58477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F58FA463-80AD-5F71-63C8-A226D405B023}"/>
                  </a:ext>
                </a:extLst>
              </p:cNvPr>
              <p:cNvSpPr txBox="1"/>
              <p:nvPr/>
            </p:nvSpPr>
            <p:spPr>
              <a:xfrm>
                <a:off x="4860032" y="1988840"/>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𝑞</m:t>
                      </m:r>
                    </m:oMath>
                  </m:oMathPara>
                </a14:m>
                <a:endParaRPr kumimoji="1" lang="ja-JP" altLang="en-US" sz="3200"/>
              </a:p>
            </p:txBody>
          </p:sp>
        </mc:Choice>
        <mc:Fallback xmlns="">
          <p:sp>
            <p:nvSpPr>
              <p:cNvPr id="51" name="テキスト ボックス 50">
                <a:extLst>
                  <a:ext uri="{FF2B5EF4-FFF2-40B4-BE49-F238E27FC236}">
                    <a16:creationId xmlns:a16="http://schemas.microsoft.com/office/drawing/2014/main" id="{F58FA463-80AD-5F71-63C8-A226D405B023}"/>
                  </a:ext>
                </a:extLst>
              </p:cNvPr>
              <p:cNvSpPr txBox="1">
                <a:spLocks noRot="1" noChangeAspect="1" noMove="1" noResize="1" noEditPoints="1" noAdjustHandles="1" noChangeArrowheads="1" noChangeShapeType="1" noTextEdit="1"/>
              </p:cNvSpPr>
              <p:nvPr/>
            </p:nvSpPr>
            <p:spPr>
              <a:xfrm>
                <a:off x="4860032" y="1988840"/>
                <a:ext cx="532710" cy="584775"/>
              </a:xfrm>
              <a:prstGeom prst="rect">
                <a:avLst/>
              </a:prstGeom>
              <a:blipFill>
                <a:blip r:embed="rId5"/>
                <a:stretch>
                  <a:fillRect/>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943957FA-A72D-D3BB-87E9-D92B0ADF48CF}"/>
              </a:ext>
            </a:extLst>
          </p:cNvPr>
          <p:cNvSpPr txBox="1"/>
          <p:nvPr/>
        </p:nvSpPr>
        <p:spPr>
          <a:xfrm>
            <a:off x="4783862" y="5589240"/>
            <a:ext cx="364202" cy="369332"/>
          </a:xfrm>
          <a:prstGeom prst="rect">
            <a:avLst/>
          </a:prstGeom>
          <a:noFill/>
        </p:spPr>
        <p:txBody>
          <a:bodyPr wrap="none" rtlCol="0">
            <a:spAutoFit/>
          </a:bodyPr>
          <a:lstStyle/>
          <a:p>
            <a:r>
              <a:rPr kumimoji="1" lang="en-US" altLang="ja-JP"/>
              <a:t>O</a:t>
            </a:r>
            <a:endParaRPr kumimoji="1" lang="ja-JP" altLang="en-US"/>
          </a:p>
        </p:txBody>
      </p:sp>
      <p:cxnSp>
        <p:nvCxnSpPr>
          <p:cNvPr id="53" name="直線矢印コネクタ 52">
            <a:extLst>
              <a:ext uri="{FF2B5EF4-FFF2-40B4-BE49-F238E27FC236}">
                <a16:creationId xmlns:a16="http://schemas.microsoft.com/office/drawing/2014/main" id="{F0ACE496-EC8A-B633-51D7-868EA1A928CB}"/>
              </a:ext>
            </a:extLst>
          </p:cNvPr>
          <p:cNvCxnSpPr>
            <a:cxnSpLocks/>
          </p:cNvCxnSpPr>
          <p:nvPr/>
        </p:nvCxnSpPr>
        <p:spPr>
          <a:xfrm flipV="1">
            <a:off x="5940152" y="2924944"/>
            <a:ext cx="216024" cy="100811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F6486778-E441-7E92-F327-26341DF58569}"/>
              </a:ext>
            </a:extLst>
          </p:cNvPr>
          <p:cNvCxnSpPr/>
          <p:nvPr/>
        </p:nvCxnSpPr>
        <p:spPr>
          <a:xfrm flipV="1">
            <a:off x="5364088" y="4293096"/>
            <a:ext cx="648072"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CC2E8283-E472-46F1-50F1-A7AB2E12EEE1}"/>
              </a:ext>
            </a:extLst>
          </p:cNvPr>
          <p:cNvCxnSpPr>
            <a:cxnSpLocks/>
          </p:cNvCxnSpPr>
          <p:nvPr/>
        </p:nvCxnSpPr>
        <p:spPr>
          <a:xfrm flipV="1">
            <a:off x="6732240" y="3645024"/>
            <a:ext cx="864096" cy="5844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658CB049-6839-3C0E-701A-C80F2451A851}"/>
              </a:ext>
            </a:extLst>
          </p:cNvPr>
          <p:cNvCxnSpPr>
            <a:cxnSpLocks/>
          </p:cNvCxnSpPr>
          <p:nvPr/>
        </p:nvCxnSpPr>
        <p:spPr>
          <a:xfrm flipV="1">
            <a:off x="5724128" y="4797152"/>
            <a:ext cx="720080" cy="6564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D97AEA61-4C57-666D-4B59-E99E42FF78AB}"/>
              </a:ext>
            </a:extLst>
          </p:cNvPr>
          <p:cNvCxnSpPr>
            <a:cxnSpLocks/>
          </p:cNvCxnSpPr>
          <p:nvPr/>
        </p:nvCxnSpPr>
        <p:spPr>
          <a:xfrm>
            <a:off x="6732240" y="4725144"/>
            <a:ext cx="108012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4CB176B0-50E3-5A43-DCF5-F25571F40F66}"/>
              </a:ext>
            </a:extLst>
          </p:cNvPr>
          <p:cNvCxnSpPr>
            <a:cxnSpLocks/>
          </p:cNvCxnSpPr>
          <p:nvPr/>
        </p:nvCxnSpPr>
        <p:spPr>
          <a:xfrm flipV="1">
            <a:off x="6372200" y="3140968"/>
            <a:ext cx="432048" cy="87248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9" name="楕円 58">
            <a:extLst>
              <a:ext uri="{FF2B5EF4-FFF2-40B4-BE49-F238E27FC236}">
                <a16:creationId xmlns:a16="http://schemas.microsoft.com/office/drawing/2014/main" id="{D8DC2B78-54A5-7F12-0872-A3FD8651B5FA}"/>
              </a:ext>
            </a:extLst>
          </p:cNvPr>
          <p:cNvSpPr/>
          <p:nvPr/>
        </p:nvSpPr>
        <p:spPr>
          <a:xfrm>
            <a:off x="5703207" y="4898136"/>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8DAE67F1-3D17-EE27-0F86-A81B55595978}"/>
              </a:ext>
            </a:extLst>
          </p:cNvPr>
          <p:cNvSpPr/>
          <p:nvPr/>
        </p:nvSpPr>
        <p:spPr>
          <a:xfrm>
            <a:off x="5724128" y="5050536"/>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a:extLst>
              <a:ext uri="{FF2B5EF4-FFF2-40B4-BE49-F238E27FC236}">
                <a16:creationId xmlns:a16="http://schemas.microsoft.com/office/drawing/2014/main" id="{985CDC62-44A4-2555-FAC3-3B08A361EAE3}"/>
              </a:ext>
            </a:extLst>
          </p:cNvPr>
          <p:cNvSpPr/>
          <p:nvPr/>
        </p:nvSpPr>
        <p:spPr>
          <a:xfrm>
            <a:off x="5508104" y="5050536"/>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a:extLst>
              <a:ext uri="{FF2B5EF4-FFF2-40B4-BE49-F238E27FC236}">
                <a16:creationId xmlns:a16="http://schemas.microsoft.com/office/drawing/2014/main" id="{8E20B9C3-A358-5A8C-88C1-98B243CF45F5}"/>
              </a:ext>
            </a:extLst>
          </p:cNvPr>
          <p:cNvSpPr/>
          <p:nvPr/>
        </p:nvSpPr>
        <p:spPr>
          <a:xfrm>
            <a:off x="5855607" y="4797152"/>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AD0BE801-4726-ABB6-8FED-32066F3347DB}"/>
              </a:ext>
            </a:extLst>
          </p:cNvPr>
          <p:cNvSpPr/>
          <p:nvPr/>
        </p:nvSpPr>
        <p:spPr>
          <a:xfrm>
            <a:off x="5508104" y="4941168"/>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DA490BE3-10B5-A88C-08CB-819BB23363D5}"/>
              </a:ext>
            </a:extLst>
          </p:cNvPr>
          <p:cNvSpPr/>
          <p:nvPr/>
        </p:nvSpPr>
        <p:spPr>
          <a:xfrm>
            <a:off x="5652120" y="4725144"/>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a:extLst>
              <a:ext uri="{FF2B5EF4-FFF2-40B4-BE49-F238E27FC236}">
                <a16:creationId xmlns:a16="http://schemas.microsoft.com/office/drawing/2014/main" id="{9D6CDA0A-8F99-E87C-1C98-E7E5F586B239}"/>
              </a:ext>
            </a:extLst>
          </p:cNvPr>
          <p:cNvSpPr/>
          <p:nvPr/>
        </p:nvSpPr>
        <p:spPr>
          <a:xfrm>
            <a:off x="5508104" y="4797152"/>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F5E4C4A1-54BE-F4E8-28A4-10D3DEBDF06D}"/>
              </a:ext>
            </a:extLst>
          </p:cNvPr>
          <p:cNvSpPr/>
          <p:nvPr/>
        </p:nvSpPr>
        <p:spPr>
          <a:xfrm>
            <a:off x="5868144" y="4941168"/>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AE3D25E0-E2DE-0B69-DBC7-64AE673CF912}"/>
              </a:ext>
            </a:extLst>
          </p:cNvPr>
          <p:cNvSpPr/>
          <p:nvPr/>
        </p:nvSpPr>
        <p:spPr>
          <a:xfrm>
            <a:off x="7032112" y="3266146"/>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227BC7B7-CC36-BB6C-837E-6CD3FB1D8CED}"/>
              </a:ext>
            </a:extLst>
          </p:cNvPr>
          <p:cNvSpPr/>
          <p:nvPr/>
        </p:nvSpPr>
        <p:spPr>
          <a:xfrm>
            <a:off x="7076279" y="3587880"/>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a:extLst>
              <a:ext uri="{FF2B5EF4-FFF2-40B4-BE49-F238E27FC236}">
                <a16:creationId xmlns:a16="http://schemas.microsoft.com/office/drawing/2014/main" id="{3F60ED43-A439-55A8-0530-D6FDFB70B185}"/>
              </a:ext>
            </a:extLst>
          </p:cNvPr>
          <p:cNvSpPr/>
          <p:nvPr/>
        </p:nvSpPr>
        <p:spPr>
          <a:xfrm>
            <a:off x="6620228" y="3587880"/>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FECE6801-9C68-453B-772E-1231CA288428}"/>
              </a:ext>
            </a:extLst>
          </p:cNvPr>
          <p:cNvSpPr/>
          <p:nvPr/>
        </p:nvSpPr>
        <p:spPr>
          <a:xfrm>
            <a:off x="7353845" y="3052958"/>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a:extLst>
              <a:ext uri="{FF2B5EF4-FFF2-40B4-BE49-F238E27FC236}">
                <a16:creationId xmlns:a16="http://schemas.microsoft.com/office/drawing/2014/main" id="{3D7F434C-9EFB-EDE2-EE2F-58D0C3DCDC24}"/>
              </a:ext>
            </a:extLst>
          </p:cNvPr>
          <p:cNvSpPr/>
          <p:nvPr/>
        </p:nvSpPr>
        <p:spPr>
          <a:xfrm>
            <a:off x="6620228" y="3356992"/>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a:extLst>
              <a:ext uri="{FF2B5EF4-FFF2-40B4-BE49-F238E27FC236}">
                <a16:creationId xmlns:a16="http://schemas.microsoft.com/office/drawing/2014/main" id="{FCA7B745-4CD4-5358-DD4F-B0D60A7F48C3}"/>
              </a:ext>
            </a:extLst>
          </p:cNvPr>
          <p:cNvSpPr/>
          <p:nvPr/>
        </p:nvSpPr>
        <p:spPr>
          <a:xfrm>
            <a:off x="6924262" y="2900941"/>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2DBEA900-FF12-D9B8-51A7-9B29D55B979D}"/>
              </a:ext>
            </a:extLst>
          </p:cNvPr>
          <p:cNvSpPr/>
          <p:nvPr/>
        </p:nvSpPr>
        <p:spPr>
          <a:xfrm>
            <a:off x="6620228" y="3052958"/>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6A19A8B7-51A5-508C-0041-BB60D62AA7B2}"/>
              </a:ext>
            </a:extLst>
          </p:cNvPr>
          <p:cNvSpPr/>
          <p:nvPr/>
        </p:nvSpPr>
        <p:spPr>
          <a:xfrm>
            <a:off x="7380312" y="3356992"/>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右 23">
            <a:extLst>
              <a:ext uri="{FF2B5EF4-FFF2-40B4-BE49-F238E27FC236}">
                <a16:creationId xmlns:a16="http://schemas.microsoft.com/office/drawing/2014/main" id="{75A7084E-422E-4771-EEF6-9B456E522FB3}"/>
              </a:ext>
            </a:extLst>
          </p:cNvPr>
          <p:cNvSpPr/>
          <p:nvPr/>
        </p:nvSpPr>
        <p:spPr>
          <a:xfrm rot="18900000">
            <a:off x="6088595" y="4091211"/>
            <a:ext cx="648072" cy="484632"/>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77CCDD37-0BE7-0D20-AAD7-3E7B1FA04CEF}"/>
              </a:ext>
            </a:extLst>
          </p:cNvPr>
          <p:cNvSpPr txBox="1"/>
          <p:nvPr/>
        </p:nvSpPr>
        <p:spPr>
          <a:xfrm>
            <a:off x="1259632" y="6165304"/>
            <a:ext cx="1415772" cy="461665"/>
          </a:xfrm>
          <a:prstGeom prst="rect">
            <a:avLst/>
          </a:prstGeom>
          <a:noFill/>
        </p:spPr>
        <p:txBody>
          <a:bodyPr wrap="none" rtlCol="0">
            <a:spAutoFit/>
          </a:bodyPr>
          <a:lstStyle/>
          <a:p>
            <a:r>
              <a:rPr kumimoji="1" lang="ja-JP" altLang="en-US" sz="2400"/>
              <a:t>点が動く</a:t>
            </a:r>
          </a:p>
        </p:txBody>
      </p:sp>
      <p:sp>
        <p:nvSpPr>
          <p:cNvPr id="76" name="テキスト ボックス 75">
            <a:extLst>
              <a:ext uri="{FF2B5EF4-FFF2-40B4-BE49-F238E27FC236}">
                <a16:creationId xmlns:a16="http://schemas.microsoft.com/office/drawing/2014/main" id="{D2810549-0F0D-537A-CAED-2C7DEF952D06}"/>
              </a:ext>
            </a:extLst>
          </p:cNvPr>
          <p:cNvSpPr txBox="1"/>
          <p:nvPr/>
        </p:nvSpPr>
        <p:spPr>
          <a:xfrm>
            <a:off x="5872787" y="6093296"/>
            <a:ext cx="1723549" cy="461665"/>
          </a:xfrm>
          <a:prstGeom prst="rect">
            <a:avLst/>
          </a:prstGeom>
          <a:noFill/>
        </p:spPr>
        <p:txBody>
          <a:bodyPr wrap="none" rtlCol="0">
            <a:spAutoFit/>
          </a:bodyPr>
          <a:lstStyle/>
          <a:p>
            <a:r>
              <a:rPr kumimoji="1" lang="ja-JP" altLang="en-US" sz="2400"/>
              <a:t>分布が動く</a:t>
            </a:r>
          </a:p>
        </p:txBody>
      </p:sp>
    </p:spTree>
    <p:extLst>
      <p:ext uri="{BB962C8B-B14F-4D97-AF65-F5344CB8AC3E}">
        <p14:creationId xmlns:p14="http://schemas.microsoft.com/office/powerpoint/2010/main" val="29729613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F08A7D-9646-9CAD-96DE-7AE64788438C}"/>
              </a:ext>
            </a:extLst>
          </p:cNvPr>
          <p:cNvSpPr>
            <a:spLocks noGrp="1"/>
          </p:cNvSpPr>
          <p:nvPr>
            <p:ph type="body" sz="quarter" idx="10"/>
          </p:nvPr>
        </p:nvSpPr>
        <p:spPr/>
        <p:txBody>
          <a:bodyPr/>
          <a:lstStyle/>
          <a:p>
            <a:r>
              <a:rPr kumimoji="1" lang="ja-JP" altLang="en-US"/>
              <a:t>温度と位相空間の流れ</a:t>
            </a:r>
          </a:p>
        </p:txBody>
      </p:sp>
      <p:cxnSp>
        <p:nvCxnSpPr>
          <p:cNvPr id="4" name="直線コネクタ 3">
            <a:extLst>
              <a:ext uri="{FF2B5EF4-FFF2-40B4-BE49-F238E27FC236}">
                <a16:creationId xmlns:a16="http://schemas.microsoft.com/office/drawing/2014/main" id="{50B1392C-8A45-DA3E-87AF-5F8CE99137F0}"/>
              </a:ext>
            </a:extLst>
          </p:cNvPr>
          <p:cNvCxnSpPr>
            <a:cxnSpLocks/>
          </p:cNvCxnSpPr>
          <p:nvPr/>
        </p:nvCxnSpPr>
        <p:spPr>
          <a:xfrm>
            <a:off x="467544" y="3356992"/>
            <a:ext cx="7704856"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26" name="Picture 2" descr="車のキャラクターのイラスト（赤）">
            <a:extLst>
              <a:ext uri="{FF2B5EF4-FFF2-40B4-BE49-F238E27FC236}">
                <a16:creationId xmlns:a16="http://schemas.microsoft.com/office/drawing/2014/main" id="{508195C6-62BE-86BB-3624-260DC2458A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9552"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車のキャラクターのイラスト（赤）">
            <a:extLst>
              <a:ext uri="{FF2B5EF4-FFF2-40B4-BE49-F238E27FC236}">
                <a16:creationId xmlns:a16="http://schemas.microsoft.com/office/drawing/2014/main" id="{C7E74A04-9A1F-A431-7C71-3AF1D82414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763688"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車のキャラクターのイラスト（赤）">
            <a:extLst>
              <a:ext uri="{FF2B5EF4-FFF2-40B4-BE49-F238E27FC236}">
                <a16:creationId xmlns:a16="http://schemas.microsoft.com/office/drawing/2014/main" id="{97FFD3C2-115F-1854-1F26-E7FCD19D46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300192"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車のキャラクターのイラスト（赤）">
            <a:extLst>
              <a:ext uri="{FF2B5EF4-FFF2-40B4-BE49-F238E27FC236}">
                <a16:creationId xmlns:a16="http://schemas.microsoft.com/office/drawing/2014/main" id="{CCB4CEB4-0776-A1C7-4C84-77DA1CC295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524328"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車のキャラクターのイラスト（赤）">
            <a:extLst>
              <a:ext uri="{FF2B5EF4-FFF2-40B4-BE49-F238E27FC236}">
                <a16:creationId xmlns:a16="http://schemas.microsoft.com/office/drawing/2014/main" id="{A72E0F78-34F1-51A6-4CA0-17512AEFF7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203848"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車のキャラクターのイラスト（赤）">
            <a:extLst>
              <a:ext uri="{FF2B5EF4-FFF2-40B4-BE49-F238E27FC236}">
                <a16:creationId xmlns:a16="http://schemas.microsoft.com/office/drawing/2014/main" id="{0902BBE6-568D-6B14-522B-CF4B564F774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066959"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車のキャラクターのイラスト（赤）">
            <a:extLst>
              <a:ext uri="{FF2B5EF4-FFF2-40B4-BE49-F238E27FC236}">
                <a16:creationId xmlns:a16="http://schemas.microsoft.com/office/drawing/2014/main" id="{76D6FCFA-BF5B-E50D-F873-23C13C0544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788024" y="2780928"/>
            <a:ext cx="793073" cy="57497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B50E1BD3-2537-7C83-7508-DB07A964F016}"/>
              </a:ext>
            </a:extLst>
          </p:cNvPr>
          <p:cNvSpPr txBox="1"/>
          <p:nvPr/>
        </p:nvSpPr>
        <p:spPr>
          <a:xfrm>
            <a:off x="323528" y="1052736"/>
            <a:ext cx="1569660" cy="646331"/>
          </a:xfrm>
          <a:prstGeom prst="rect">
            <a:avLst/>
          </a:prstGeom>
          <a:noFill/>
        </p:spPr>
        <p:txBody>
          <a:bodyPr wrap="none" rtlCol="0">
            <a:spAutoFit/>
          </a:bodyPr>
          <a:lstStyle/>
          <a:p>
            <a:r>
              <a:rPr kumimoji="1" lang="ja-JP" altLang="en-US" sz="3600"/>
              <a:t>速度場</a:t>
            </a:r>
          </a:p>
        </p:txBody>
      </p:sp>
      <p:cxnSp>
        <p:nvCxnSpPr>
          <p:cNvPr id="17" name="直線矢印コネクタ 16">
            <a:extLst>
              <a:ext uri="{FF2B5EF4-FFF2-40B4-BE49-F238E27FC236}">
                <a16:creationId xmlns:a16="http://schemas.microsoft.com/office/drawing/2014/main" id="{E4FAE247-90A8-2BDC-1AF6-754C7CCE1093}"/>
              </a:ext>
            </a:extLst>
          </p:cNvPr>
          <p:cNvCxnSpPr/>
          <p:nvPr/>
        </p:nvCxnSpPr>
        <p:spPr>
          <a:xfrm>
            <a:off x="827584" y="22768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57E428D-E9B1-EE59-0C88-E52325F5D7C8}"/>
              </a:ext>
            </a:extLst>
          </p:cNvPr>
          <p:cNvCxnSpPr/>
          <p:nvPr/>
        </p:nvCxnSpPr>
        <p:spPr>
          <a:xfrm>
            <a:off x="2051720" y="22768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E2A910DA-32E6-0797-4C1D-B85FEE6AD93C}"/>
              </a:ext>
            </a:extLst>
          </p:cNvPr>
          <p:cNvCxnSpPr>
            <a:cxnSpLocks/>
          </p:cNvCxnSpPr>
          <p:nvPr/>
        </p:nvCxnSpPr>
        <p:spPr>
          <a:xfrm>
            <a:off x="3419872" y="2268488"/>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7E62A92-0F05-CA7A-DC8B-66FFDA31D6D4}"/>
              </a:ext>
            </a:extLst>
          </p:cNvPr>
          <p:cNvCxnSpPr>
            <a:cxnSpLocks/>
          </p:cNvCxnSpPr>
          <p:nvPr/>
        </p:nvCxnSpPr>
        <p:spPr>
          <a:xfrm flipV="1">
            <a:off x="4272032" y="2276232"/>
            <a:ext cx="299968" cy="6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04A4696-E735-9847-1ED5-A10CCCA2130C}"/>
              </a:ext>
            </a:extLst>
          </p:cNvPr>
          <p:cNvCxnSpPr>
            <a:cxnSpLocks/>
          </p:cNvCxnSpPr>
          <p:nvPr/>
        </p:nvCxnSpPr>
        <p:spPr>
          <a:xfrm>
            <a:off x="4932040" y="2276872"/>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F0006576-9786-AACA-14EB-3791AE846AF1}"/>
              </a:ext>
            </a:extLst>
          </p:cNvPr>
          <p:cNvCxnSpPr/>
          <p:nvPr/>
        </p:nvCxnSpPr>
        <p:spPr>
          <a:xfrm>
            <a:off x="6516216" y="22768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C358013-C8C7-C6DE-BA92-8A672E2B996D}"/>
              </a:ext>
            </a:extLst>
          </p:cNvPr>
          <p:cNvCxnSpPr/>
          <p:nvPr/>
        </p:nvCxnSpPr>
        <p:spPr>
          <a:xfrm>
            <a:off x="7740352" y="22768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4278D72C-22FE-7E76-A0B4-9DADE5DE6844}"/>
              </a:ext>
            </a:extLst>
          </p:cNvPr>
          <p:cNvSpPr txBox="1"/>
          <p:nvPr/>
        </p:nvSpPr>
        <p:spPr>
          <a:xfrm>
            <a:off x="395536" y="3717032"/>
            <a:ext cx="1569660" cy="646331"/>
          </a:xfrm>
          <a:prstGeom prst="rect">
            <a:avLst/>
          </a:prstGeom>
          <a:noFill/>
        </p:spPr>
        <p:txBody>
          <a:bodyPr wrap="none" rtlCol="0">
            <a:spAutoFit/>
          </a:bodyPr>
          <a:lstStyle/>
          <a:p>
            <a:r>
              <a:rPr lang="ja-JP" altLang="en-US" sz="3600"/>
              <a:t>密度</a:t>
            </a:r>
            <a:r>
              <a:rPr kumimoji="1" lang="ja-JP" altLang="en-US" sz="3600"/>
              <a:t>場</a:t>
            </a:r>
          </a:p>
        </p:txBody>
      </p:sp>
      <p:sp>
        <p:nvSpPr>
          <p:cNvPr id="33" name="フリーフォーム: 図形 32">
            <a:extLst>
              <a:ext uri="{FF2B5EF4-FFF2-40B4-BE49-F238E27FC236}">
                <a16:creationId xmlns:a16="http://schemas.microsoft.com/office/drawing/2014/main" id="{9E49A3F6-38EC-C0D9-B28C-FAC5850C3FD6}"/>
              </a:ext>
            </a:extLst>
          </p:cNvPr>
          <p:cNvSpPr/>
          <p:nvPr/>
        </p:nvSpPr>
        <p:spPr>
          <a:xfrm>
            <a:off x="609600" y="4437112"/>
            <a:ext cx="7620000" cy="1067048"/>
          </a:xfrm>
          <a:custGeom>
            <a:avLst/>
            <a:gdLst>
              <a:gd name="connsiteX0" fmla="*/ 0 w 7620000"/>
              <a:gd name="connsiteY0" fmla="*/ 1067048 h 1067048"/>
              <a:gd name="connsiteX1" fmla="*/ 2611120 w 7620000"/>
              <a:gd name="connsiteY1" fmla="*/ 762248 h 1067048"/>
              <a:gd name="connsiteX2" fmla="*/ 3921760 w 7620000"/>
              <a:gd name="connsiteY2" fmla="*/ 248 h 1067048"/>
              <a:gd name="connsiteX3" fmla="*/ 4897120 w 7620000"/>
              <a:gd name="connsiteY3" fmla="*/ 680968 h 1067048"/>
              <a:gd name="connsiteX4" fmla="*/ 7620000 w 7620000"/>
              <a:gd name="connsiteY4" fmla="*/ 894328 h 1067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00" h="1067048">
                <a:moveTo>
                  <a:pt x="0" y="1067048"/>
                </a:moveTo>
                <a:cubicBezTo>
                  <a:pt x="978746" y="1003548"/>
                  <a:pt x="1957493" y="940048"/>
                  <a:pt x="2611120" y="762248"/>
                </a:cubicBezTo>
                <a:cubicBezTo>
                  <a:pt x="3264747" y="584448"/>
                  <a:pt x="3540760" y="13795"/>
                  <a:pt x="3921760" y="248"/>
                </a:cubicBezTo>
                <a:cubicBezTo>
                  <a:pt x="4302760" y="-13299"/>
                  <a:pt x="4280747" y="531955"/>
                  <a:pt x="4897120" y="680968"/>
                </a:cubicBezTo>
                <a:cubicBezTo>
                  <a:pt x="5513493" y="829981"/>
                  <a:pt x="6566746" y="862154"/>
                  <a:pt x="7620000" y="89432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a:extLst>
              <a:ext uri="{FF2B5EF4-FFF2-40B4-BE49-F238E27FC236}">
                <a16:creationId xmlns:a16="http://schemas.microsoft.com/office/drawing/2014/main" id="{7A8412F9-1F14-D764-0431-1693D08A6BEA}"/>
              </a:ext>
            </a:extLst>
          </p:cNvPr>
          <p:cNvCxnSpPr/>
          <p:nvPr/>
        </p:nvCxnSpPr>
        <p:spPr>
          <a:xfrm>
            <a:off x="539552" y="5641032"/>
            <a:ext cx="813690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C17B224B-DE99-0B6D-A8A0-8F4E92FE2992}"/>
              </a:ext>
            </a:extLst>
          </p:cNvPr>
          <p:cNvCxnSpPr/>
          <p:nvPr/>
        </p:nvCxnSpPr>
        <p:spPr>
          <a:xfrm flipV="1">
            <a:off x="755576" y="4488904"/>
            <a:ext cx="0" cy="14401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5620072F-1737-EB2A-4CEA-0F9175204AAA}"/>
              </a:ext>
            </a:extLst>
          </p:cNvPr>
          <p:cNvSpPr txBox="1"/>
          <p:nvPr/>
        </p:nvSpPr>
        <p:spPr>
          <a:xfrm>
            <a:off x="1043608" y="6021288"/>
            <a:ext cx="6647974" cy="523220"/>
          </a:xfrm>
          <a:prstGeom prst="rect">
            <a:avLst/>
          </a:prstGeom>
          <a:noFill/>
        </p:spPr>
        <p:txBody>
          <a:bodyPr wrap="none" rtlCol="0">
            <a:spAutoFit/>
          </a:bodyPr>
          <a:lstStyle/>
          <a:p>
            <a:r>
              <a:rPr kumimoji="1" lang="ja-JP" altLang="en-US" sz="2800"/>
              <a:t>速度が変化するところで密度が変化する</a:t>
            </a:r>
          </a:p>
        </p:txBody>
      </p:sp>
    </p:spTree>
    <p:extLst>
      <p:ext uri="{BB962C8B-B14F-4D97-AF65-F5344CB8AC3E}">
        <p14:creationId xmlns:p14="http://schemas.microsoft.com/office/powerpoint/2010/main" val="2476632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B00E66-0840-E595-0FA2-4B894B0FE1F8}"/>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3EF5BEF5-633A-E28D-17C9-77DA3F38541C}"/>
              </a:ext>
            </a:extLst>
          </p:cNvPr>
          <p:cNvSpPr txBox="1"/>
          <p:nvPr/>
        </p:nvSpPr>
        <p:spPr>
          <a:xfrm>
            <a:off x="251520" y="1268760"/>
            <a:ext cx="7417415" cy="646331"/>
          </a:xfrm>
          <a:prstGeom prst="rect">
            <a:avLst/>
          </a:prstGeom>
          <a:noFill/>
        </p:spPr>
        <p:txBody>
          <a:bodyPr wrap="none" rtlCol="0">
            <a:spAutoFit/>
          </a:bodyPr>
          <a:lstStyle/>
          <a:p>
            <a:r>
              <a:rPr kumimoji="1" lang="ja-JP" altLang="en-US" sz="3600"/>
              <a:t>ナビエ・ストークス方程式</a:t>
            </a:r>
            <a:r>
              <a:rPr kumimoji="1" lang="en-US" altLang="ja-JP" sz="3600" dirty="0"/>
              <a:t>(</a:t>
            </a:r>
            <a:r>
              <a:rPr kumimoji="1" lang="ja-JP" altLang="en-US" sz="3600"/>
              <a:t>非圧縮</a:t>
            </a:r>
            <a:r>
              <a:rPr kumimoji="1" lang="en-US" altLang="ja-JP" sz="3600" dirty="0"/>
              <a:t>)</a:t>
            </a:r>
            <a:endParaRPr kumimoji="1" lang="ja-JP" altLang="en-US" sz="36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B975BF0-6A0C-3C9A-025D-A6FC0093C886}"/>
                  </a:ext>
                </a:extLst>
              </p:cNvPr>
              <p:cNvSpPr txBox="1"/>
              <p:nvPr/>
            </p:nvSpPr>
            <p:spPr>
              <a:xfrm>
                <a:off x="1331640" y="2132856"/>
                <a:ext cx="5300554" cy="10153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den>
                      </m:f>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𝜌</m:t>
                          </m:r>
                        </m:den>
                      </m:f>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𝜈</m:t>
                      </m:r>
                      <m:r>
                        <m:rPr>
                          <m:sty m:val="p"/>
                        </m:rPr>
                        <a:rPr kumimoji="1" lang="en-US" altLang="ja-JP" sz="2800" b="0" i="0" smtClean="0">
                          <a:latin typeface="Cambria Math" panose="02040503050406030204" pitchFamily="18" charset="0"/>
                        </a:rPr>
                        <m:t>Δ</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𝐹</m:t>
                          </m:r>
                        </m:e>
                      </m:acc>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DB975BF0-6A0C-3C9A-025D-A6FC0093C886}"/>
                  </a:ext>
                </a:extLst>
              </p:cNvPr>
              <p:cNvSpPr txBox="1">
                <a:spLocks noRot="1" noChangeAspect="1" noMove="1" noResize="1" noEditPoints="1" noAdjustHandles="1" noChangeArrowheads="1" noChangeShapeType="1" noTextEdit="1"/>
              </p:cNvSpPr>
              <p:nvPr/>
            </p:nvSpPr>
            <p:spPr>
              <a:xfrm>
                <a:off x="1331640" y="2132856"/>
                <a:ext cx="5300554" cy="101534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6CB238D-BD41-F070-EBDD-00C659FB3646}"/>
                  </a:ext>
                </a:extLst>
              </p:cNvPr>
              <p:cNvSpPr txBox="1"/>
              <p:nvPr/>
            </p:nvSpPr>
            <p:spPr>
              <a:xfrm>
                <a:off x="323528" y="3429000"/>
                <a:ext cx="5715091" cy="523220"/>
              </a:xfrm>
              <a:prstGeom prst="rect">
                <a:avLst/>
              </a:prstGeom>
              <a:noFill/>
            </p:spPr>
            <p:txBody>
              <a:bodyPr wrap="none" rtlCol="0">
                <a:spAutoFit/>
              </a:bodyPr>
              <a:lstStyle/>
              <a:p>
                <a:r>
                  <a:rPr kumimoji="1" lang="ja-JP" altLang="en-US" sz="2800"/>
                  <a:t>速度場</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oMath>
                </a14:m>
                <a:r>
                  <a:rPr kumimoji="1" lang="ja-JP" altLang="en-US" sz="2800"/>
                  <a:t>と圧力場</a:t>
                </a:r>
                <a14:m>
                  <m:oMath xmlns:m="http://schemas.openxmlformats.org/officeDocument/2006/math">
                    <m:r>
                      <a:rPr kumimoji="1" lang="en-US" altLang="ja-JP" sz="2800" b="0" i="1" smtClean="0">
                        <a:latin typeface="Cambria Math" panose="02040503050406030204" pitchFamily="18" charset="0"/>
                      </a:rPr>
                      <m:t>𝑃</m:t>
                    </m:r>
                  </m:oMath>
                </a14:m>
                <a:r>
                  <a:rPr kumimoji="1" lang="ja-JP" altLang="en-US" sz="2800"/>
                  <a:t>が</a:t>
                </a:r>
                <a:r>
                  <a:rPr kumimoji="1" lang="ja-JP" altLang="en-US" sz="2800">
                    <a:solidFill>
                      <a:srgbClr val="FF0000"/>
                    </a:solidFill>
                  </a:rPr>
                  <a:t>変数</a:t>
                </a:r>
                <a:r>
                  <a:rPr kumimoji="1" lang="en-US" altLang="ja-JP" sz="2800" dirty="0">
                    <a:solidFill>
                      <a:srgbClr val="FF0000"/>
                    </a:solidFill>
                  </a:rPr>
                  <a:t>(variable)</a:t>
                </a:r>
                <a:endParaRPr kumimoji="1" lang="ja-JP" altLang="en-US" sz="2800">
                  <a:solidFill>
                    <a:srgbClr val="FF0000"/>
                  </a:solidFill>
                </a:endParaRPr>
              </a:p>
            </p:txBody>
          </p:sp>
        </mc:Choice>
        <mc:Fallback xmlns="">
          <p:sp>
            <p:nvSpPr>
              <p:cNvPr id="5" name="テキスト ボックス 4">
                <a:extLst>
                  <a:ext uri="{FF2B5EF4-FFF2-40B4-BE49-F238E27FC236}">
                    <a16:creationId xmlns:a16="http://schemas.microsoft.com/office/drawing/2014/main" id="{46CB238D-BD41-F070-EBDD-00C659FB3646}"/>
                  </a:ext>
                </a:extLst>
              </p:cNvPr>
              <p:cNvSpPr txBox="1">
                <a:spLocks noRot="1" noChangeAspect="1" noMove="1" noResize="1" noEditPoints="1" noAdjustHandles="1" noChangeArrowheads="1" noChangeShapeType="1" noTextEdit="1"/>
              </p:cNvSpPr>
              <p:nvPr/>
            </p:nvSpPr>
            <p:spPr>
              <a:xfrm>
                <a:off x="323528" y="3429000"/>
                <a:ext cx="5715091" cy="523220"/>
              </a:xfrm>
              <a:prstGeom prst="rect">
                <a:avLst/>
              </a:prstGeom>
              <a:blipFill>
                <a:blip r:embed="rId3"/>
                <a:stretch>
                  <a:fillRect l="-2132" t="-16471" r="-640" b="-3176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2074DEF-8EEE-58E4-FE1C-454D737F7ADA}"/>
              </a:ext>
            </a:extLst>
          </p:cNvPr>
          <p:cNvSpPr txBox="1"/>
          <p:nvPr/>
        </p:nvSpPr>
        <p:spPr>
          <a:xfrm>
            <a:off x="323528" y="4293096"/>
            <a:ext cx="7920880" cy="954107"/>
          </a:xfrm>
          <a:prstGeom prst="rect">
            <a:avLst/>
          </a:prstGeom>
          <a:noFill/>
        </p:spPr>
        <p:txBody>
          <a:bodyPr wrap="square" rtlCol="0">
            <a:spAutoFit/>
          </a:bodyPr>
          <a:lstStyle/>
          <a:p>
            <a:r>
              <a:rPr lang="ja-JP" altLang="en-US" sz="2800"/>
              <a:t>この支配方程式を認めた時点で、圧力という量の存在を認めている。</a:t>
            </a:r>
            <a:endParaRPr kumimoji="1" lang="ja-JP" altLang="en-US" sz="2800"/>
          </a:p>
        </p:txBody>
      </p:sp>
      <p:sp>
        <p:nvSpPr>
          <p:cNvPr id="7" name="矢印: 右 6">
            <a:extLst>
              <a:ext uri="{FF2B5EF4-FFF2-40B4-BE49-F238E27FC236}">
                <a16:creationId xmlns:a16="http://schemas.microsoft.com/office/drawing/2014/main" id="{39F3D141-DFE5-372D-ED12-0FB98565F734}"/>
              </a:ext>
            </a:extLst>
          </p:cNvPr>
          <p:cNvSpPr/>
          <p:nvPr/>
        </p:nvSpPr>
        <p:spPr>
          <a:xfrm>
            <a:off x="683568" y="573325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CCCA1F0-49DD-D30E-F5E4-BFF4038CC960}"/>
              </a:ext>
            </a:extLst>
          </p:cNvPr>
          <p:cNvSpPr txBox="1"/>
          <p:nvPr/>
        </p:nvSpPr>
        <p:spPr>
          <a:xfrm>
            <a:off x="1403648" y="5733256"/>
            <a:ext cx="6955750" cy="461665"/>
          </a:xfrm>
          <a:prstGeom prst="rect">
            <a:avLst/>
          </a:prstGeom>
          <a:noFill/>
        </p:spPr>
        <p:txBody>
          <a:bodyPr wrap="none" rtlCol="0">
            <a:spAutoFit/>
          </a:bodyPr>
          <a:lstStyle/>
          <a:p>
            <a:r>
              <a:rPr kumimoji="1" lang="ja-JP" altLang="en-US" sz="2400"/>
              <a:t>「圧力とは何か？」という問いが意味をもたない</a:t>
            </a:r>
          </a:p>
        </p:txBody>
      </p:sp>
    </p:spTree>
    <p:extLst>
      <p:ext uri="{BB962C8B-B14F-4D97-AF65-F5344CB8AC3E}">
        <p14:creationId xmlns:p14="http://schemas.microsoft.com/office/powerpoint/2010/main" val="39624899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3FBE9E-3F87-E1D3-31DE-A0321036EFA8}"/>
              </a:ext>
            </a:extLst>
          </p:cNvPr>
          <p:cNvSpPr>
            <a:spLocks noGrp="1"/>
          </p:cNvSpPr>
          <p:nvPr>
            <p:ph type="body" sz="quarter" idx="10"/>
          </p:nvPr>
        </p:nvSpPr>
        <p:spPr/>
        <p:txBody>
          <a:bodyPr/>
          <a:lstStyle/>
          <a:p>
            <a:r>
              <a:rPr kumimoji="1" lang="ja-JP" altLang="en-US"/>
              <a:t>温度と位相空間の流れ</a:t>
            </a:r>
          </a:p>
        </p:txBody>
      </p:sp>
      <p:cxnSp>
        <p:nvCxnSpPr>
          <p:cNvPr id="4" name="直線矢印コネクタ 3">
            <a:extLst>
              <a:ext uri="{FF2B5EF4-FFF2-40B4-BE49-F238E27FC236}">
                <a16:creationId xmlns:a16="http://schemas.microsoft.com/office/drawing/2014/main" id="{B3A49B9D-041E-BE44-400A-777C441F05A2}"/>
              </a:ext>
            </a:extLst>
          </p:cNvPr>
          <p:cNvCxnSpPr/>
          <p:nvPr/>
        </p:nvCxnSpPr>
        <p:spPr>
          <a:xfrm>
            <a:off x="1187624" y="3789040"/>
            <a:ext cx="6120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D0B755F3-F90C-A975-901D-AB9F96F83176}"/>
              </a:ext>
            </a:extLst>
          </p:cNvPr>
          <p:cNvCxnSpPr>
            <a:cxnSpLocks/>
          </p:cNvCxnSpPr>
          <p:nvPr/>
        </p:nvCxnSpPr>
        <p:spPr>
          <a:xfrm flipV="1">
            <a:off x="2699792" y="2348880"/>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CB0D594-02B7-AC2D-05B2-D68F92816A63}"/>
              </a:ext>
            </a:extLst>
          </p:cNvPr>
          <p:cNvCxnSpPr>
            <a:cxnSpLocks/>
          </p:cNvCxnSpPr>
          <p:nvPr/>
        </p:nvCxnSpPr>
        <p:spPr>
          <a:xfrm flipV="1">
            <a:off x="5580112" y="2348880"/>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9C765425-4783-BA85-FC33-67A4EBC27C72}"/>
              </a:ext>
            </a:extLst>
          </p:cNvPr>
          <p:cNvCxnSpPr/>
          <p:nvPr/>
        </p:nvCxnSpPr>
        <p:spPr>
          <a:xfrm>
            <a:off x="1187624" y="2348880"/>
            <a:ext cx="6120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A93EC37-7BB4-9696-3D60-E22CFEFE2213}"/>
                  </a:ext>
                </a:extLst>
              </p:cNvPr>
              <p:cNvSpPr txBox="1"/>
              <p:nvPr/>
            </p:nvSpPr>
            <p:spPr>
              <a:xfrm>
                <a:off x="2411760" y="3789040"/>
                <a:ext cx="52892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𝑥</m:t>
                      </m:r>
                    </m:oMath>
                  </m:oMathPara>
                </a14:m>
                <a:endParaRPr kumimoji="1" lang="ja-JP" altLang="en-US" sz="3200"/>
              </a:p>
            </p:txBody>
          </p:sp>
        </mc:Choice>
        <mc:Fallback xmlns="">
          <p:sp>
            <p:nvSpPr>
              <p:cNvPr id="15" name="テキスト ボックス 14">
                <a:extLst>
                  <a:ext uri="{FF2B5EF4-FFF2-40B4-BE49-F238E27FC236}">
                    <a16:creationId xmlns:a16="http://schemas.microsoft.com/office/drawing/2014/main" id="{9A93EC37-7BB4-9696-3D60-E22CFEFE2213}"/>
                  </a:ext>
                </a:extLst>
              </p:cNvPr>
              <p:cNvSpPr txBox="1">
                <a:spLocks noRot="1" noChangeAspect="1" noMove="1" noResize="1" noEditPoints="1" noAdjustHandles="1" noChangeArrowheads="1" noChangeShapeType="1" noTextEdit="1"/>
              </p:cNvSpPr>
              <p:nvPr/>
            </p:nvSpPr>
            <p:spPr>
              <a:xfrm>
                <a:off x="2411760" y="3789040"/>
                <a:ext cx="528927"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971A486-83CA-6D48-E9E7-E27B05308CD6}"/>
                  </a:ext>
                </a:extLst>
              </p:cNvPr>
              <p:cNvSpPr txBox="1"/>
              <p:nvPr/>
            </p:nvSpPr>
            <p:spPr>
              <a:xfrm>
                <a:off x="4932040" y="3852337"/>
                <a:ext cx="125207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oMath>
                  </m:oMathPara>
                </a14:m>
                <a:endParaRPr kumimoji="1" lang="ja-JP" altLang="en-US" sz="3200"/>
              </a:p>
            </p:txBody>
          </p:sp>
        </mc:Choice>
        <mc:Fallback xmlns="">
          <p:sp>
            <p:nvSpPr>
              <p:cNvPr id="16" name="テキスト ボックス 15">
                <a:extLst>
                  <a:ext uri="{FF2B5EF4-FFF2-40B4-BE49-F238E27FC236}">
                    <a16:creationId xmlns:a16="http://schemas.microsoft.com/office/drawing/2014/main" id="{B971A486-83CA-6D48-E9E7-E27B05308CD6}"/>
                  </a:ext>
                </a:extLst>
              </p:cNvPr>
              <p:cNvSpPr txBox="1">
                <a:spLocks noRot="1" noChangeAspect="1" noMove="1" noResize="1" noEditPoints="1" noAdjustHandles="1" noChangeArrowheads="1" noChangeShapeType="1" noTextEdit="1"/>
              </p:cNvSpPr>
              <p:nvPr/>
            </p:nvSpPr>
            <p:spPr>
              <a:xfrm>
                <a:off x="4932040" y="3852337"/>
                <a:ext cx="1252074"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41936B0-04D9-1066-0BE0-088F445E14C7}"/>
                  </a:ext>
                </a:extLst>
              </p:cNvPr>
              <p:cNvSpPr txBox="1"/>
              <p:nvPr/>
            </p:nvSpPr>
            <p:spPr>
              <a:xfrm>
                <a:off x="539552" y="2780928"/>
                <a:ext cx="171593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17" name="テキスト ボックス 16">
                <a:extLst>
                  <a:ext uri="{FF2B5EF4-FFF2-40B4-BE49-F238E27FC236}">
                    <a16:creationId xmlns:a16="http://schemas.microsoft.com/office/drawing/2014/main" id="{D41936B0-04D9-1066-0BE0-088F445E14C7}"/>
                  </a:ext>
                </a:extLst>
              </p:cNvPr>
              <p:cNvSpPr txBox="1">
                <a:spLocks noRot="1" noChangeAspect="1" noMove="1" noResize="1" noEditPoints="1" noAdjustHandles="1" noChangeArrowheads="1" noChangeShapeType="1" noTextEdit="1"/>
              </p:cNvSpPr>
              <p:nvPr/>
            </p:nvSpPr>
            <p:spPr>
              <a:xfrm>
                <a:off x="539552" y="2780928"/>
                <a:ext cx="1715935" cy="523220"/>
              </a:xfrm>
              <a:prstGeom prst="rect">
                <a:avLst/>
              </a:prstGeom>
              <a:blipFill>
                <a:blip r:embed="rId4"/>
                <a:stretch>
                  <a:fillRect/>
                </a:stretch>
              </a:blipFill>
            </p:spPr>
            <p:txBody>
              <a:bodyPr/>
              <a:lstStyle/>
              <a:p>
                <a:r>
                  <a:rPr lang="ja-JP" altLang="en-US">
                    <a:noFill/>
                  </a:rPr>
                  <a:t> </a:t>
                </a:r>
              </a:p>
            </p:txBody>
          </p:sp>
        </mc:Fallback>
      </mc:AlternateContent>
      <p:sp>
        <p:nvSpPr>
          <p:cNvPr id="18" name="矢印: 右 17">
            <a:extLst>
              <a:ext uri="{FF2B5EF4-FFF2-40B4-BE49-F238E27FC236}">
                <a16:creationId xmlns:a16="http://schemas.microsoft.com/office/drawing/2014/main" id="{808ACC17-A6E8-58CD-15D5-925F9B31D79E}"/>
              </a:ext>
            </a:extLst>
          </p:cNvPr>
          <p:cNvSpPr/>
          <p:nvPr/>
        </p:nvSpPr>
        <p:spPr>
          <a:xfrm>
            <a:off x="2411760" y="2852936"/>
            <a:ext cx="648072" cy="5040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B1E7D156-A246-355F-064D-89B32681AD07}"/>
              </a:ext>
            </a:extLst>
          </p:cNvPr>
          <p:cNvSpPr/>
          <p:nvPr/>
        </p:nvSpPr>
        <p:spPr>
          <a:xfrm>
            <a:off x="5436096" y="2852936"/>
            <a:ext cx="432048" cy="5040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BBB42561-E9F2-E60F-7814-B6C2D4236BB1}"/>
                  </a:ext>
                </a:extLst>
              </p:cNvPr>
              <p:cNvSpPr txBox="1"/>
              <p:nvPr/>
            </p:nvSpPr>
            <p:spPr>
              <a:xfrm>
                <a:off x="5940152" y="2852936"/>
                <a:ext cx="288032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20" name="テキスト ボックス 19">
                <a:extLst>
                  <a:ext uri="{FF2B5EF4-FFF2-40B4-BE49-F238E27FC236}">
                    <a16:creationId xmlns:a16="http://schemas.microsoft.com/office/drawing/2014/main" id="{BBB42561-E9F2-E60F-7814-B6C2D4236BB1}"/>
                  </a:ext>
                </a:extLst>
              </p:cNvPr>
              <p:cNvSpPr txBox="1">
                <a:spLocks noRot="1" noChangeAspect="1" noMove="1" noResize="1" noEditPoints="1" noAdjustHandles="1" noChangeArrowheads="1" noChangeShapeType="1" noTextEdit="1"/>
              </p:cNvSpPr>
              <p:nvPr/>
            </p:nvSpPr>
            <p:spPr>
              <a:xfrm>
                <a:off x="5940152" y="2852936"/>
                <a:ext cx="2880320" cy="523220"/>
              </a:xfrm>
              <a:prstGeom prst="rect">
                <a:avLst/>
              </a:prstGeom>
              <a:blipFill>
                <a:blip r:embed="rId5"/>
                <a:stretch>
                  <a:fillRect/>
                </a:stretch>
              </a:blipFill>
            </p:spPr>
            <p:txBody>
              <a:bodyPr/>
              <a:lstStyle/>
              <a:p>
                <a:r>
                  <a:rPr lang="ja-JP" altLang="en-US">
                    <a:noFill/>
                  </a:rPr>
                  <a:t> </a:t>
                </a:r>
              </a:p>
            </p:txBody>
          </p:sp>
        </mc:Fallback>
      </mc:AlternateContent>
      <p:cxnSp>
        <p:nvCxnSpPr>
          <p:cNvPr id="22" name="直線矢印コネクタ 21">
            <a:extLst>
              <a:ext uri="{FF2B5EF4-FFF2-40B4-BE49-F238E27FC236}">
                <a16:creationId xmlns:a16="http://schemas.microsoft.com/office/drawing/2014/main" id="{08452C86-1F86-C4D6-7CA2-6B70AA4B0E2D}"/>
              </a:ext>
            </a:extLst>
          </p:cNvPr>
          <p:cNvCxnSpPr/>
          <p:nvPr/>
        </p:nvCxnSpPr>
        <p:spPr>
          <a:xfrm>
            <a:off x="2483768" y="2060848"/>
            <a:ext cx="64807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74CE0B99-2836-7920-26E9-B4F6047FE747}"/>
              </a:ext>
            </a:extLst>
          </p:cNvPr>
          <p:cNvCxnSpPr>
            <a:cxnSpLocks/>
          </p:cNvCxnSpPr>
          <p:nvPr/>
        </p:nvCxnSpPr>
        <p:spPr>
          <a:xfrm>
            <a:off x="5364088" y="1988840"/>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CD11387A-B945-D3CC-BB8B-B41E4F2E8664}"/>
                  </a:ext>
                </a:extLst>
              </p:cNvPr>
              <p:cNvSpPr txBox="1"/>
              <p:nvPr/>
            </p:nvSpPr>
            <p:spPr>
              <a:xfrm>
                <a:off x="2123728" y="4941168"/>
                <a:ext cx="9902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25" name="テキスト ボックス 24">
                <a:extLst>
                  <a:ext uri="{FF2B5EF4-FFF2-40B4-BE49-F238E27FC236}">
                    <a16:creationId xmlns:a16="http://schemas.microsoft.com/office/drawing/2014/main" id="{CD11387A-B945-D3CC-BB8B-B41E4F2E8664}"/>
                  </a:ext>
                </a:extLst>
              </p:cNvPr>
              <p:cNvSpPr txBox="1">
                <a:spLocks noRot="1" noChangeAspect="1" noMove="1" noResize="1" noEditPoints="1" noAdjustHandles="1" noChangeArrowheads="1" noChangeShapeType="1" noTextEdit="1"/>
              </p:cNvSpPr>
              <p:nvPr/>
            </p:nvSpPr>
            <p:spPr>
              <a:xfrm>
                <a:off x="2123728" y="4941168"/>
                <a:ext cx="990206"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7444BC39-4FF1-0765-0FF8-7C094A217C3E}"/>
                  </a:ext>
                </a:extLst>
              </p:cNvPr>
              <p:cNvSpPr txBox="1"/>
              <p:nvPr/>
            </p:nvSpPr>
            <p:spPr>
              <a:xfrm>
                <a:off x="5076056" y="1412776"/>
                <a:ext cx="162211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26" name="テキスト ボックス 25">
                <a:extLst>
                  <a:ext uri="{FF2B5EF4-FFF2-40B4-BE49-F238E27FC236}">
                    <a16:creationId xmlns:a16="http://schemas.microsoft.com/office/drawing/2014/main" id="{7444BC39-4FF1-0765-0FF8-7C094A217C3E}"/>
                  </a:ext>
                </a:extLst>
              </p:cNvPr>
              <p:cNvSpPr txBox="1">
                <a:spLocks noRot="1" noChangeAspect="1" noMove="1" noResize="1" noEditPoints="1" noAdjustHandles="1" noChangeArrowheads="1" noChangeShapeType="1" noTextEdit="1"/>
              </p:cNvSpPr>
              <p:nvPr/>
            </p:nvSpPr>
            <p:spPr>
              <a:xfrm>
                <a:off x="5076056" y="1412776"/>
                <a:ext cx="1622111" cy="523220"/>
              </a:xfrm>
              <a:prstGeom prst="rect">
                <a:avLst/>
              </a:prstGeom>
              <a:blipFill>
                <a:blip r:embed="rId7"/>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FD11A2C0-1B0C-F49E-A4D7-736A47F53F73}"/>
              </a:ext>
            </a:extLst>
          </p:cNvPr>
          <p:cNvSpPr txBox="1"/>
          <p:nvPr/>
        </p:nvSpPr>
        <p:spPr>
          <a:xfrm>
            <a:off x="539552" y="1412776"/>
            <a:ext cx="1261884" cy="523220"/>
          </a:xfrm>
          <a:prstGeom prst="rect">
            <a:avLst/>
          </a:prstGeom>
          <a:noFill/>
        </p:spPr>
        <p:txBody>
          <a:bodyPr wrap="none" rtlCol="0">
            <a:spAutoFit/>
          </a:bodyPr>
          <a:lstStyle/>
          <a:p>
            <a:r>
              <a:rPr kumimoji="1" lang="ja-JP" altLang="en-US" sz="2800"/>
              <a:t>速度場</a:t>
            </a:r>
          </a:p>
        </p:txBody>
      </p:sp>
      <p:sp>
        <p:nvSpPr>
          <p:cNvPr id="28" name="テキスト ボックス 27">
            <a:extLst>
              <a:ext uri="{FF2B5EF4-FFF2-40B4-BE49-F238E27FC236}">
                <a16:creationId xmlns:a16="http://schemas.microsoft.com/office/drawing/2014/main" id="{52B353C6-1D4D-B804-B3F1-DAE21A958FB2}"/>
              </a:ext>
            </a:extLst>
          </p:cNvPr>
          <p:cNvSpPr txBox="1"/>
          <p:nvPr/>
        </p:nvSpPr>
        <p:spPr>
          <a:xfrm>
            <a:off x="539552" y="4437112"/>
            <a:ext cx="1261884" cy="523220"/>
          </a:xfrm>
          <a:prstGeom prst="rect">
            <a:avLst/>
          </a:prstGeom>
          <a:noFill/>
        </p:spPr>
        <p:txBody>
          <a:bodyPr wrap="none" rtlCol="0">
            <a:spAutoFit/>
          </a:bodyPr>
          <a:lstStyle/>
          <a:p>
            <a:r>
              <a:rPr kumimoji="1" lang="ja-JP" altLang="en-US" sz="2800"/>
              <a:t>密度場</a:t>
            </a:r>
          </a:p>
        </p:txBody>
      </p:sp>
      <p:cxnSp>
        <p:nvCxnSpPr>
          <p:cNvPr id="30" name="直線矢印コネクタ 29">
            <a:extLst>
              <a:ext uri="{FF2B5EF4-FFF2-40B4-BE49-F238E27FC236}">
                <a16:creationId xmlns:a16="http://schemas.microsoft.com/office/drawing/2014/main" id="{0141DE66-94CE-5FA0-0E65-FDED6490FA14}"/>
              </a:ext>
            </a:extLst>
          </p:cNvPr>
          <p:cNvCxnSpPr/>
          <p:nvPr/>
        </p:nvCxnSpPr>
        <p:spPr>
          <a:xfrm>
            <a:off x="827584" y="6237312"/>
            <a:ext cx="813690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8B2D34CF-ECB6-25D2-7EED-F83A820F34B5}"/>
              </a:ext>
            </a:extLst>
          </p:cNvPr>
          <p:cNvCxnSpPr/>
          <p:nvPr/>
        </p:nvCxnSpPr>
        <p:spPr>
          <a:xfrm flipV="1">
            <a:off x="1043608" y="5085184"/>
            <a:ext cx="0" cy="14401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フリーフォーム: 図形 35">
            <a:extLst>
              <a:ext uri="{FF2B5EF4-FFF2-40B4-BE49-F238E27FC236}">
                <a16:creationId xmlns:a16="http://schemas.microsoft.com/office/drawing/2014/main" id="{243F4805-0444-D963-69D3-2E7186533C95}"/>
              </a:ext>
            </a:extLst>
          </p:cNvPr>
          <p:cNvSpPr/>
          <p:nvPr/>
        </p:nvSpPr>
        <p:spPr>
          <a:xfrm>
            <a:off x="1475656" y="5013176"/>
            <a:ext cx="6236672" cy="1152128"/>
          </a:xfrm>
          <a:custGeom>
            <a:avLst/>
            <a:gdLst>
              <a:gd name="connsiteX0" fmla="*/ 0 w 4531360"/>
              <a:gd name="connsiteY0" fmla="*/ 1341387 h 1341387"/>
              <a:gd name="connsiteX1" fmla="*/ 1270000 w 4531360"/>
              <a:gd name="connsiteY1" fmla="*/ 772427 h 1341387"/>
              <a:gd name="connsiteX2" fmla="*/ 2316480 w 4531360"/>
              <a:gd name="connsiteY2" fmla="*/ 267 h 1341387"/>
              <a:gd name="connsiteX3" fmla="*/ 3058160 w 4531360"/>
              <a:gd name="connsiteY3" fmla="*/ 691147 h 1341387"/>
              <a:gd name="connsiteX4" fmla="*/ 4531360 w 4531360"/>
              <a:gd name="connsiteY4" fmla="*/ 1199147 h 1341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1360" h="1341387">
                <a:moveTo>
                  <a:pt x="0" y="1341387"/>
                </a:moveTo>
                <a:cubicBezTo>
                  <a:pt x="441960" y="1168667"/>
                  <a:pt x="883920" y="995947"/>
                  <a:pt x="1270000" y="772427"/>
                </a:cubicBezTo>
                <a:cubicBezTo>
                  <a:pt x="1656080" y="548907"/>
                  <a:pt x="2018453" y="13814"/>
                  <a:pt x="2316480" y="267"/>
                </a:cubicBezTo>
                <a:cubicBezTo>
                  <a:pt x="2614507" y="-13280"/>
                  <a:pt x="2689013" y="491334"/>
                  <a:pt x="3058160" y="691147"/>
                </a:cubicBezTo>
                <a:cubicBezTo>
                  <a:pt x="3427307" y="890960"/>
                  <a:pt x="3979333" y="1045053"/>
                  <a:pt x="4531360" y="1199147"/>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コネクタ 36">
            <a:extLst>
              <a:ext uri="{FF2B5EF4-FFF2-40B4-BE49-F238E27FC236}">
                <a16:creationId xmlns:a16="http://schemas.microsoft.com/office/drawing/2014/main" id="{F43C2533-1D8E-E82E-6BE8-5207A35C6D80}"/>
              </a:ext>
            </a:extLst>
          </p:cNvPr>
          <p:cNvCxnSpPr>
            <a:cxnSpLocks/>
          </p:cNvCxnSpPr>
          <p:nvPr/>
        </p:nvCxnSpPr>
        <p:spPr>
          <a:xfrm flipV="1">
            <a:off x="2699792" y="5805264"/>
            <a:ext cx="0"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37C2F67E-7E22-D487-46A1-E181AAB3DFF2}"/>
                  </a:ext>
                </a:extLst>
              </p:cNvPr>
              <p:cNvSpPr txBox="1"/>
              <p:nvPr/>
            </p:nvSpPr>
            <p:spPr>
              <a:xfrm>
                <a:off x="2267744" y="1412776"/>
                <a:ext cx="9899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0" name="テキスト ボックス 39">
                <a:extLst>
                  <a:ext uri="{FF2B5EF4-FFF2-40B4-BE49-F238E27FC236}">
                    <a16:creationId xmlns:a16="http://schemas.microsoft.com/office/drawing/2014/main" id="{37C2F67E-7E22-D487-46A1-E181AAB3DFF2}"/>
                  </a:ext>
                </a:extLst>
              </p:cNvPr>
              <p:cNvSpPr txBox="1">
                <a:spLocks noRot="1" noChangeAspect="1" noMove="1" noResize="1" noEditPoints="1" noAdjustHandles="1" noChangeArrowheads="1" noChangeShapeType="1" noTextEdit="1"/>
              </p:cNvSpPr>
              <p:nvPr/>
            </p:nvSpPr>
            <p:spPr>
              <a:xfrm>
                <a:off x="2267744" y="1412776"/>
                <a:ext cx="989951" cy="52322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116239F9-F731-27BD-FD8E-277C58B35D6C}"/>
                  </a:ext>
                </a:extLst>
              </p:cNvPr>
              <p:cNvSpPr txBox="1"/>
              <p:nvPr/>
            </p:nvSpPr>
            <p:spPr>
              <a:xfrm>
                <a:off x="5292080" y="4797152"/>
                <a:ext cx="162236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1" name="テキスト ボックス 40">
                <a:extLst>
                  <a:ext uri="{FF2B5EF4-FFF2-40B4-BE49-F238E27FC236}">
                    <a16:creationId xmlns:a16="http://schemas.microsoft.com/office/drawing/2014/main" id="{116239F9-F731-27BD-FD8E-277C58B35D6C}"/>
                  </a:ext>
                </a:extLst>
              </p:cNvPr>
              <p:cNvSpPr txBox="1">
                <a:spLocks noRot="1" noChangeAspect="1" noMove="1" noResize="1" noEditPoints="1" noAdjustHandles="1" noChangeArrowheads="1" noChangeShapeType="1" noTextEdit="1"/>
              </p:cNvSpPr>
              <p:nvPr/>
            </p:nvSpPr>
            <p:spPr>
              <a:xfrm>
                <a:off x="5292080" y="4797152"/>
                <a:ext cx="1622367" cy="523220"/>
              </a:xfrm>
              <a:prstGeom prst="rect">
                <a:avLst/>
              </a:prstGeom>
              <a:blipFill>
                <a:blip r:embed="rId9"/>
                <a:stretch>
                  <a:fillRect/>
                </a:stretch>
              </a:blipFill>
            </p:spPr>
            <p:txBody>
              <a:bodyPr/>
              <a:lstStyle/>
              <a:p>
                <a:r>
                  <a:rPr lang="ja-JP" altLang="en-US">
                    <a:noFill/>
                  </a:rPr>
                  <a:t> </a:t>
                </a:r>
              </a:p>
            </p:txBody>
          </p:sp>
        </mc:Fallback>
      </mc:AlternateContent>
      <p:cxnSp>
        <p:nvCxnSpPr>
          <p:cNvPr id="42" name="直線コネクタ 41">
            <a:extLst>
              <a:ext uri="{FF2B5EF4-FFF2-40B4-BE49-F238E27FC236}">
                <a16:creationId xmlns:a16="http://schemas.microsoft.com/office/drawing/2014/main" id="{AEDFCA35-36D5-4A40-8E1B-9F68F547F5AB}"/>
              </a:ext>
            </a:extLst>
          </p:cNvPr>
          <p:cNvCxnSpPr>
            <a:cxnSpLocks/>
          </p:cNvCxnSpPr>
          <p:nvPr/>
        </p:nvCxnSpPr>
        <p:spPr>
          <a:xfrm flipV="1">
            <a:off x="5580112" y="5805264"/>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AAB83F0C-6A40-E4DE-7AD6-0FE12BB62D80}"/>
              </a:ext>
            </a:extLst>
          </p:cNvPr>
          <p:cNvSpPr txBox="1"/>
          <p:nvPr/>
        </p:nvSpPr>
        <p:spPr>
          <a:xfrm>
            <a:off x="3275856" y="2780928"/>
            <a:ext cx="1826141" cy="584775"/>
          </a:xfrm>
          <a:prstGeom prst="rect">
            <a:avLst/>
          </a:prstGeom>
          <a:noFill/>
        </p:spPr>
        <p:txBody>
          <a:bodyPr wrap="none" rtlCol="0">
            <a:spAutoFit/>
          </a:bodyPr>
          <a:lstStyle/>
          <a:p>
            <a:r>
              <a:rPr lang="ja-JP" altLang="en-US" sz="3200"/>
              <a:t>注目領域</a:t>
            </a:r>
            <a:endParaRPr kumimoji="1" lang="ja-JP" altLang="en-US" sz="3200"/>
          </a:p>
        </p:txBody>
      </p:sp>
    </p:spTree>
    <p:extLst>
      <p:ext uri="{BB962C8B-B14F-4D97-AF65-F5344CB8AC3E}">
        <p14:creationId xmlns:p14="http://schemas.microsoft.com/office/powerpoint/2010/main" val="26493102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D68FE81-7B5A-1974-6D6B-28196274E878}"/>
              </a:ext>
            </a:extLst>
          </p:cNvPr>
          <p:cNvSpPr>
            <a:spLocks noGrp="1"/>
          </p:cNvSpPr>
          <p:nvPr>
            <p:ph type="body" sz="quarter" idx="10"/>
          </p:nvPr>
        </p:nvSpPr>
        <p:spPr/>
        <p:txBody>
          <a:bodyPr/>
          <a:lstStyle/>
          <a:p>
            <a:r>
              <a:rPr kumimoji="1" lang="ja-JP" altLang="en-US"/>
              <a:t>温度と位相空間の流れ</a:t>
            </a:r>
          </a:p>
        </p:txBody>
      </p:sp>
      <p:cxnSp>
        <p:nvCxnSpPr>
          <p:cNvPr id="3" name="直線矢印コネクタ 2">
            <a:extLst>
              <a:ext uri="{FF2B5EF4-FFF2-40B4-BE49-F238E27FC236}">
                <a16:creationId xmlns:a16="http://schemas.microsoft.com/office/drawing/2014/main" id="{0F657A94-1CA3-1B13-EA47-899FDD1370FE}"/>
              </a:ext>
            </a:extLst>
          </p:cNvPr>
          <p:cNvCxnSpPr/>
          <p:nvPr/>
        </p:nvCxnSpPr>
        <p:spPr>
          <a:xfrm>
            <a:off x="1187624" y="2996952"/>
            <a:ext cx="6120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836BC945-2E6D-A3C9-E98B-5C43D0E2F2D8}"/>
              </a:ext>
            </a:extLst>
          </p:cNvPr>
          <p:cNvCxnSpPr>
            <a:cxnSpLocks/>
          </p:cNvCxnSpPr>
          <p:nvPr/>
        </p:nvCxnSpPr>
        <p:spPr>
          <a:xfrm flipV="1">
            <a:off x="2699792" y="155679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A012126F-1FF5-975F-DB45-D6F18245EE7B}"/>
              </a:ext>
            </a:extLst>
          </p:cNvPr>
          <p:cNvCxnSpPr>
            <a:cxnSpLocks/>
          </p:cNvCxnSpPr>
          <p:nvPr/>
        </p:nvCxnSpPr>
        <p:spPr>
          <a:xfrm flipV="1">
            <a:off x="5580112" y="155679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774271E4-44C1-F9E4-A8E4-08B4AD266F90}"/>
              </a:ext>
            </a:extLst>
          </p:cNvPr>
          <p:cNvCxnSpPr/>
          <p:nvPr/>
        </p:nvCxnSpPr>
        <p:spPr>
          <a:xfrm>
            <a:off x="1187624" y="1556792"/>
            <a:ext cx="6120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9398D32-5AFE-EC40-42AC-0AB09C2F2B38}"/>
                  </a:ext>
                </a:extLst>
              </p:cNvPr>
              <p:cNvSpPr txBox="1"/>
              <p:nvPr/>
            </p:nvSpPr>
            <p:spPr>
              <a:xfrm>
                <a:off x="2411760" y="2996952"/>
                <a:ext cx="52892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𝑥</m:t>
                      </m:r>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59398D32-5AFE-EC40-42AC-0AB09C2F2B38}"/>
                  </a:ext>
                </a:extLst>
              </p:cNvPr>
              <p:cNvSpPr txBox="1">
                <a:spLocks noRot="1" noChangeAspect="1" noMove="1" noResize="1" noEditPoints="1" noAdjustHandles="1" noChangeArrowheads="1" noChangeShapeType="1" noTextEdit="1"/>
              </p:cNvSpPr>
              <p:nvPr/>
            </p:nvSpPr>
            <p:spPr>
              <a:xfrm>
                <a:off x="2411760" y="2996952"/>
                <a:ext cx="528927"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5E06479-129A-C05C-73F8-DA8715C06DF7}"/>
                  </a:ext>
                </a:extLst>
              </p:cNvPr>
              <p:cNvSpPr txBox="1"/>
              <p:nvPr/>
            </p:nvSpPr>
            <p:spPr>
              <a:xfrm>
                <a:off x="4932040" y="3060249"/>
                <a:ext cx="125207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05E06479-129A-C05C-73F8-DA8715C06DF7}"/>
                  </a:ext>
                </a:extLst>
              </p:cNvPr>
              <p:cNvSpPr txBox="1">
                <a:spLocks noRot="1" noChangeAspect="1" noMove="1" noResize="1" noEditPoints="1" noAdjustHandles="1" noChangeArrowheads="1" noChangeShapeType="1" noTextEdit="1"/>
              </p:cNvSpPr>
              <p:nvPr/>
            </p:nvSpPr>
            <p:spPr>
              <a:xfrm>
                <a:off x="4932040" y="3060249"/>
                <a:ext cx="1252074"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F8CE99B-1088-EAF8-0768-2A2D758C92A3}"/>
                  </a:ext>
                </a:extLst>
              </p:cNvPr>
              <p:cNvSpPr txBox="1"/>
              <p:nvPr/>
            </p:nvSpPr>
            <p:spPr>
              <a:xfrm>
                <a:off x="539552" y="2204864"/>
                <a:ext cx="171593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9" name="テキスト ボックス 8">
                <a:extLst>
                  <a:ext uri="{FF2B5EF4-FFF2-40B4-BE49-F238E27FC236}">
                    <a16:creationId xmlns:a16="http://schemas.microsoft.com/office/drawing/2014/main" id="{3F8CE99B-1088-EAF8-0768-2A2D758C92A3}"/>
                  </a:ext>
                </a:extLst>
              </p:cNvPr>
              <p:cNvSpPr txBox="1">
                <a:spLocks noRot="1" noChangeAspect="1" noMove="1" noResize="1" noEditPoints="1" noAdjustHandles="1" noChangeArrowheads="1" noChangeShapeType="1" noTextEdit="1"/>
              </p:cNvSpPr>
              <p:nvPr/>
            </p:nvSpPr>
            <p:spPr>
              <a:xfrm>
                <a:off x="539552" y="2204864"/>
                <a:ext cx="1715935" cy="523220"/>
              </a:xfrm>
              <a:prstGeom prst="rect">
                <a:avLst/>
              </a:prstGeom>
              <a:blipFill>
                <a:blip r:embed="rId4"/>
                <a:stretch>
                  <a:fillRect/>
                </a:stretch>
              </a:blipFill>
            </p:spPr>
            <p:txBody>
              <a:bodyPr/>
              <a:lstStyle/>
              <a:p>
                <a:r>
                  <a:rPr lang="ja-JP" altLang="en-US">
                    <a:noFill/>
                  </a:rPr>
                  <a:t> </a:t>
                </a:r>
              </a:p>
            </p:txBody>
          </p:sp>
        </mc:Fallback>
      </mc:AlternateContent>
      <p:sp>
        <p:nvSpPr>
          <p:cNvPr id="10" name="矢印: 右 9">
            <a:extLst>
              <a:ext uri="{FF2B5EF4-FFF2-40B4-BE49-F238E27FC236}">
                <a16:creationId xmlns:a16="http://schemas.microsoft.com/office/drawing/2014/main" id="{C956DD41-9EA1-2362-07EE-78DF9FEC3923}"/>
              </a:ext>
            </a:extLst>
          </p:cNvPr>
          <p:cNvSpPr/>
          <p:nvPr/>
        </p:nvSpPr>
        <p:spPr>
          <a:xfrm>
            <a:off x="2411760" y="2060848"/>
            <a:ext cx="648072" cy="5040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2C7285C9-F4AF-E8E5-E75E-E17DE125101A}"/>
              </a:ext>
            </a:extLst>
          </p:cNvPr>
          <p:cNvSpPr/>
          <p:nvPr/>
        </p:nvSpPr>
        <p:spPr>
          <a:xfrm>
            <a:off x="5436096" y="2060848"/>
            <a:ext cx="432048" cy="5040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28B4CC8C-0115-9C50-8951-3131965A6F03}"/>
                  </a:ext>
                </a:extLst>
              </p:cNvPr>
              <p:cNvSpPr txBox="1"/>
              <p:nvPr/>
            </p:nvSpPr>
            <p:spPr>
              <a:xfrm>
                <a:off x="5940152" y="2204864"/>
                <a:ext cx="288032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12" name="テキスト ボックス 11">
                <a:extLst>
                  <a:ext uri="{FF2B5EF4-FFF2-40B4-BE49-F238E27FC236}">
                    <a16:creationId xmlns:a16="http://schemas.microsoft.com/office/drawing/2014/main" id="{28B4CC8C-0115-9C50-8951-3131965A6F03}"/>
                  </a:ext>
                </a:extLst>
              </p:cNvPr>
              <p:cNvSpPr txBox="1">
                <a:spLocks noRot="1" noChangeAspect="1" noMove="1" noResize="1" noEditPoints="1" noAdjustHandles="1" noChangeArrowheads="1" noChangeShapeType="1" noTextEdit="1"/>
              </p:cNvSpPr>
              <p:nvPr/>
            </p:nvSpPr>
            <p:spPr>
              <a:xfrm>
                <a:off x="5940152" y="2204864"/>
                <a:ext cx="2880320" cy="523220"/>
              </a:xfrm>
              <a:prstGeom prst="rect">
                <a:avLst/>
              </a:prstGeom>
              <a:blipFill>
                <a:blip r:embed="rId5"/>
                <a:stretch>
                  <a:fillRect/>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E829EE40-73B7-6E8B-99AE-BB08F5808240}"/>
              </a:ext>
            </a:extLst>
          </p:cNvPr>
          <p:cNvSpPr txBox="1"/>
          <p:nvPr/>
        </p:nvSpPr>
        <p:spPr>
          <a:xfrm>
            <a:off x="3275856" y="1988840"/>
            <a:ext cx="1826141" cy="584775"/>
          </a:xfrm>
          <a:prstGeom prst="rect">
            <a:avLst/>
          </a:prstGeom>
          <a:noFill/>
        </p:spPr>
        <p:txBody>
          <a:bodyPr wrap="none" rtlCol="0">
            <a:spAutoFit/>
          </a:bodyPr>
          <a:lstStyle/>
          <a:p>
            <a:r>
              <a:rPr lang="ja-JP" altLang="en-US" sz="3200"/>
              <a:t>注目領域</a:t>
            </a:r>
            <a:endParaRPr kumimoji="1" lang="ja-JP" altLang="en-US" sz="3200"/>
          </a:p>
        </p:txBody>
      </p:sp>
      <p:sp>
        <p:nvSpPr>
          <p:cNvPr id="16" name="テキスト ボックス 15">
            <a:extLst>
              <a:ext uri="{FF2B5EF4-FFF2-40B4-BE49-F238E27FC236}">
                <a16:creationId xmlns:a16="http://schemas.microsoft.com/office/drawing/2014/main" id="{AFE8FBDB-0AD9-F44A-EAEC-6EEB8160B8E1}"/>
              </a:ext>
            </a:extLst>
          </p:cNvPr>
          <p:cNvSpPr txBox="1"/>
          <p:nvPr/>
        </p:nvSpPr>
        <p:spPr>
          <a:xfrm>
            <a:off x="683568" y="1700808"/>
            <a:ext cx="1569660" cy="369332"/>
          </a:xfrm>
          <a:prstGeom prst="rect">
            <a:avLst/>
          </a:prstGeom>
          <a:noFill/>
        </p:spPr>
        <p:txBody>
          <a:bodyPr wrap="none" rtlCol="0">
            <a:spAutoFit/>
          </a:bodyPr>
          <a:lstStyle/>
          <a:p>
            <a:r>
              <a:rPr kumimoji="1" lang="ja-JP" altLang="en-US"/>
              <a:t>入ってくる量</a:t>
            </a:r>
          </a:p>
        </p:txBody>
      </p:sp>
      <p:sp>
        <p:nvSpPr>
          <p:cNvPr id="17" name="テキスト ボックス 16">
            <a:extLst>
              <a:ext uri="{FF2B5EF4-FFF2-40B4-BE49-F238E27FC236}">
                <a16:creationId xmlns:a16="http://schemas.microsoft.com/office/drawing/2014/main" id="{A3DD6B21-1DC8-5DC6-7266-005E0795C92B}"/>
              </a:ext>
            </a:extLst>
          </p:cNvPr>
          <p:cNvSpPr txBox="1"/>
          <p:nvPr/>
        </p:nvSpPr>
        <p:spPr>
          <a:xfrm>
            <a:off x="6156176" y="1700808"/>
            <a:ext cx="1338828" cy="369332"/>
          </a:xfrm>
          <a:prstGeom prst="rect">
            <a:avLst/>
          </a:prstGeom>
          <a:noFill/>
        </p:spPr>
        <p:txBody>
          <a:bodyPr wrap="none" rtlCol="0">
            <a:spAutoFit/>
          </a:bodyPr>
          <a:lstStyle/>
          <a:p>
            <a:r>
              <a:rPr kumimoji="1" lang="ja-JP" altLang="en-US"/>
              <a:t>出ていく量</a:t>
            </a:r>
          </a:p>
        </p:txBody>
      </p:sp>
      <p:sp>
        <p:nvSpPr>
          <p:cNvPr id="18" name="テキスト ボックス 17">
            <a:extLst>
              <a:ext uri="{FF2B5EF4-FFF2-40B4-BE49-F238E27FC236}">
                <a16:creationId xmlns:a16="http://schemas.microsoft.com/office/drawing/2014/main" id="{E73DE06B-146A-9BA4-73C6-5A3137BE4EB3}"/>
              </a:ext>
            </a:extLst>
          </p:cNvPr>
          <p:cNvSpPr txBox="1"/>
          <p:nvPr/>
        </p:nvSpPr>
        <p:spPr>
          <a:xfrm>
            <a:off x="323528" y="3717032"/>
            <a:ext cx="5827236" cy="400110"/>
          </a:xfrm>
          <a:prstGeom prst="rect">
            <a:avLst/>
          </a:prstGeom>
          <a:noFill/>
        </p:spPr>
        <p:txBody>
          <a:bodyPr wrap="none" rtlCol="0">
            <a:spAutoFit/>
          </a:bodyPr>
          <a:lstStyle/>
          <a:p>
            <a:r>
              <a:rPr kumimoji="1" lang="ja-JP" altLang="en-US" sz="2000"/>
              <a:t>注目領域の量の変化＝入ってくる量ー出ていく量</a:t>
            </a: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96882E32-7503-8D16-7236-CA4E99064E40}"/>
                  </a:ext>
                </a:extLst>
              </p:cNvPr>
              <p:cNvSpPr txBox="1"/>
              <p:nvPr/>
            </p:nvSpPr>
            <p:spPr>
              <a:xfrm>
                <a:off x="1403648" y="4149080"/>
                <a:ext cx="647824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3200" b="0" i="0" smtClean="0">
                          <a:latin typeface="Cambria Math" panose="02040503050406030204" pitchFamily="18" charset="0"/>
                        </a:rPr>
                        <m:t>Δ</m:t>
                      </m:r>
                      <m:r>
                        <a:rPr kumimoji="1" lang="en-US" altLang="ja-JP" sz="3200" b="0" i="1" smtClean="0">
                          <a:latin typeface="Cambria Math" panose="02040503050406030204" pitchFamily="18" charset="0"/>
                        </a:rPr>
                        <m:t>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lang="en-US" altLang="ja-JP" sz="3200" i="1">
                          <a:latin typeface="Cambria Math" panose="02040503050406030204" pitchFamily="18" charset="0"/>
                        </a:rPr>
                        <m:t>𝑣</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𝑥</m:t>
                          </m:r>
                          <m:r>
                            <a:rPr lang="en-US" altLang="ja-JP" sz="3200" i="1">
                              <a:latin typeface="Cambria Math" panose="02040503050406030204" pitchFamily="18" charset="0"/>
                            </a:rPr>
                            <m:t>+</m:t>
                          </m:r>
                          <m:r>
                            <a:rPr lang="en-US" altLang="ja-JP" sz="3200" i="1">
                              <a:latin typeface="Cambria Math" panose="02040503050406030204" pitchFamily="18" charset="0"/>
                            </a:rPr>
                            <m:t>h</m:t>
                          </m:r>
                        </m:e>
                      </m:d>
                      <m:r>
                        <a:rPr lang="en-US" altLang="ja-JP" sz="3200" i="1">
                          <a:latin typeface="Cambria Math" panose="02040503050406030204" pitchFamily="18" charset="0"/>
                        </a:rPr>
                        <m:t>𝜌</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𝑥</m:t>
                          </m:r>
                          <m:r>
                            <a:rPr lang="en-US" altLang="ja-JP" sz="3200" i="1">
                              <a:latin typeface="Cambria Math" panose="02040503050406030204" pitchFamily="18" charset="0"/>
                            </a:rPr>
                            <m:t>+</m:t>
                          </m:r>
                          <m:r>
                            <a:rPr lang="en-US" altLang="ja-JP" sz="3200" i="1">
                              <a:latin typeface="Cambria Math" panose="02040503050406030204" pitchFamily="18" charset="0"/>
                            </a:rPr>
                            <m:t>h</m:t>
                          </m:r>
                        </m:e>
                      </m:d>
                    </m:oMath>
                  </m:oMathPara>
                </a14:m>
                <a:endParaRPr lang="ja-JP" altLang="en-US" sz="3200"/>
              </a:p>
            </p:txBody>
          </p:sp>
        </mc:Choice>
        <mc:Fallback xmlns="">
          <p:sp>
            <p:nvSpPr>
              <p:cNvPr id="19" name="テキスト ボックス 18">
                <a:extLst>
                  <a:ext uri="{FF2B5EF4-FFF2-40B4-BE49-F238E27FC236}">
                    <a16:creationId xmlns:a16="http://schemas.microsoft.com/office/drawing/2014/main" id="{96882E32-7503-8D16-7236-CA4E99064E40}"/>
                  </a:ext>
                </a:extLst>
              </p:cNvPr>
              <p:cNvSpPr txBox="1">
                <a:spLocks noRot="1" noChangeAspect="1" noMove="1" noResize="1" noEditPoints="1" noAdjustHandles="1" noChangeArrowheads="1" noChangeShapeType="1" noTextEdit="1"/>
              </p:cNvSpPr>
              <p:nvPr/>
            </p:nvSpPr>
            <p:spPr>
              <a:xfrm>
                <a:off x="1403648" y="4149080"/>
                <a:ext cx="6478248" cy="58477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3F63AD4A-6F41-44B3-B95C-5CADB5D3C81B}"/>
                  </a:ext>
                </a:extLst>
              </p:cNvPr>
              <p:cNvSpPr txBox="1"/>
              <p:nvPr/>
            </p:nvSpPr>
            <p:spPr>
              <a:xfrm>
                <a:off x="1475656" y="5589240"/>
                <a:ext cx="2959079"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lang="en-US" altLang="ja-JP" sz="3200" i="1" smtClean="0">
                              <a:latin typeface="Cambria Math" panose="02040503050406030204" pitchFamily="18" charset="0"/>
                            </a:rPr>
                            <m:t>𝜕</m:t>
                          </m:r>
                          <m:r>
                            <a:rPr kumimoji="1" lang="en-US" altLang="ja-JP" sz="3200" b="0" i="1" smtClean="0">
                              <a:latin typeface="Cambria Math" panose="02040503050406030204" pitchFamily="18" charset="0"/>
                            </a:rPr>
                            <m:t>𝜌</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𝑡</m:t>
                          </m:r>
                        </m:den>
                      </m:f>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𝜌</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𝑣</m:t>
                          </m:r>
                        </m:e>
                      </m:acc>
                      <m:r>
                        <a:rPr kumimoji="1" lang="en-US" altLang="ja-JP" sz="3200" b="0" i="1" smtClean="0">
                          <a:latin typeface="Cambria Math" panose="02040503050406030204" pitchFamily="18" charset="0"/>
                        </a:rPr>
                        <m:t>)</m:t>
                      </m:r>
                    </m:oMath>
                  </m:oMathPara>
                </a14:m>
                <a:endParaRPr lang="ja-JP" altLang="en-US" sz="3200"/>
              </a:p>
            </p:txBody>
          </p:sp>
        </mc:Choice>
        <mc:Fallback xmlns="">
          <p:sp>
            <p:nvSpPr>
              <p:cNvPr id="20" name="テキスト ボックス 19">
                <a:extLst>
                  <a:ext uri="{FF2B5EF4-FFF2-40B4-BE49-F238E27FC236}">
                    <a16:creationId xmlns:a16="http://schemas.microsoft.com/office/drawing/2014/main" id="{3F63AD4A-6F41-44B3-B95C-5CADB5D3C81B}"/>
                  </a:ext>
                </a:extLst>
              </p:cNvPr>
              <p:cNvSpPr txBox="1">
                <a:spLocks noRot="1" noChangeAspect="1" noMove="1" noResize="1" noEditPoints="1" noAdjustHandles="1" noChangeArrowheads="1" noChangeShapeType="1" noTextEdit="1"/>
              </p:cNvSpPr>
              <p:nvPr/>
            </p:nvSpPr>
            <p:spPr>
              <a:xfrm>
                <a:off x="1475656" y="5589240"/>
                <a:ext cx="2959079" cy="1028743"/>
              </a:xfrm>
              <a:prstGeom prst="rect">
                <a:avLst/>
              </a:prstGeom>
              <a:blipFill>
                <a:blip r:embed="rId7"/>
                <a:stretch>
                  <a:fillRect/>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E74B0B85-EF19-2C88-62BC-7F40EDA57F7B}"/>
              </a:ext>
            </a:extLst>
          </p:cNvPr>
          <p:cNvSpPr txBox="1"/>
          <p:nvPr/>
        </p:nvSpPr>
        <p:spPr>
          <a:xfrm>
            <a:off x="2051720" y="5013176"/>
            <a:ext cx="1415772" cy="461665"/>
          </a:xfrm>
          <a:prstGeom prst="rect">
            <a:avLst/>
          </a:prstGeom>
          <a:noFill/>
        </p:spPr>
        <p:txBody>
          <a:bodyPr wrap="none" rtlCol="0">
            <a:spAutoFit/>
          </a:bodyPr>
          <a:lstStyle/>
          <a:p>
            <a:r>
              <a:rPr kumimoji="1" lang="ja-JP" altLang="en-US" sz="2400"/>
              <a:t>連続極限</a:t>
            </a:r>
          </a:p>
        </p:txBody>
      </p:sp>
      <p:cxnSp>
        <p:nvCxnSpPr>
          <p:cNvPr id="23" name="コネクタ: カギ線 22">
            <a:extLst>
              <a:ext uri="{FF2B5EF4-FFF2-40B4-BE49-F238E27FC236}">
                <a16:creationId xmlns:a16="http://schemas.microsoft.com/office/drawing/2014/main" id="{39612DB2-2D6A-A793-AA59-31C86483DEFC}"/>
              </a:ext>
            </a:extLst>
          </p:cNvPr>
          <p:cNvCxnSpPr>
            <a:stCxn id="19" idx="1"/>
            <a:endCxn id="20" idx="1"/>
          </p:cNvCxnSpPr>
          <p:nvPr/>
        </p:nvCxnSpPr>
        <p:spPr>
          <a:xfrm rot="10800000" flipH="1" flipV="1">
            <a:off x="1403648" y="4441468"/>
            <a:ext cx="72008" cy="1662144"/>
          </a:xfrm>
          <a:prstGeom prst="bentConnector3">
            <a:avLst>
              <a:gd name="adj1" fmla="val -31746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861F1E8C-3ED9-5CEC-61A6-AC07A08055CF}"/>
              </a:ext>
            </a:extLst>
          </p:cNvPr>
          <p:cNvSpPr txBox="1"/>
          <p:nvPr/>
        </p:nvSpPr>
        <p:spPr>
          <a:xfrm>
            <a:off x="4427984" y="5877272"/>
            <a:ext cx="1826141" cy="584775"/>
          </a:xfrm>
          <a:prstGeom prst="rect">
            <a:avLst/>
          </a:prstGeom>
          <a:noFill/>
        </p:spPr>
        <p:txBody>
          <a:bodyPr wrap="none" rtlCol="0">
            <a:spAutoFit/>
          </a:bodyPr>
          <a:lstStyle/>
          <a:p>
            <a:r>
              <a:rPr kumimoji="1" lang="ja-JP" altLang="en-US" sz="3200">
                <a:solidFill>
                  <a:srgbClr val="FF0000"/>
                </a:solidFill>
              </a:rPr>
              <a:t>連続の式</a:t>
            </a:r>
          </a:p>
        </p:txBody>
      </p:sp>
    </p:spTree>
    <p:extLst>
      <p:ext uri="{BB962C8B-B14F-4D97-AF65-F5344CB8AC3E}">
        <p14:creationId xmlns:p14="http://schemas.microsoft.com/office/powerpoint/2010/main" val="16072493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54CF7BD-F8B3-9AFA-E3F6-7BA1B469E872}"/>
              </a:ext>
            </a:extLst>
          </p:cNvPr>
          <p:cNvSpPr>
            <a:spLocks noGrp="1"/>
          </p:cNvSpPr>
          <p:nvPr>
            <p:ph type="body" sz="quarter" idx="10"/>
          </p:nvPr>
        </p:nvSpPr>
        <p:spPr/>
        <p:txBody>
          <a:bodyPr/>
          <a:lstStyle/>
          <a:p>
            <a:r>
              <a:rPr lang="ja-JP" altLang="en-US"/>
              <a:t>温度と位相空間の流れ</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7EF40DF-4339-F3DA-08D7-E439409451FF}"/>
                  </a:ext>
                </a:extLst>
              </p:cNvPr>
              <p:cNvSpPr txBox="1"/>
              <p:nvPr/>
            </p:nvSpPr>
            <p:spPr>
              <a:xfrm>
                <a:off x="251520" y="1340768"/>
                <a:ext cx="8080995" cy="461665"/>
              </a:xfrm>
              <a:prstGeom prst="rect">
                <a:avLst/>
              </a:prstGeom>
              <a:noFill/>
            </p:spPr>
            <p:txBody>
              <a:bodyPr wrap="none" rtlCol="0">
                <a:spAutoFit/>
              </a:bodyPr>
              <a:lstStyle/>
              <a:p>
                <a:r>
                  <a:rPr lang="ja-JP" altLang="en-US" sz="2400"/>
                  <a:t>分布関数</a:t>
                </a:r>
                <a14:m>
                  <m:oMath xmlns:m="http://schemas.openxmlformats.org/officeDocument/2006/math">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ja-JP" altLang="en-US" sz="2400" i="1">
                        <a:latin typeface="Cambria Math" panose="02040503050406030204" pitchFamily="18" charset="0"/>
                      </a:rPr>
                      <m:t>：</m:t>
                    </m:r>
                  </m:oMath>
                </a14:m>
                <a:r>
                  <a:rPr lang="ja-JP" altLang="en-US" sz="2400"/>
                  <a:t>時刻</a:t>
                </a:r>
                <a14:m>
                  <m:oMath xmlns:m="http://schemas.openxmlformats.org/officeDocument/2006/math">
                    <m:r>
                      <a:rPr lang="en-US" altLang="ja-JP" sz="2400" b="0" i="1" smtClean="0">
                        <a:latin typeface="Cambria Math" panose="02040503050406030204" pitchFamily="18" charset="0"/>
                      </a:rPr>
                      <m:t>𝑡</m:t>
                    </m:r>
                    <m:r>
                      <a:rPr lang="ja-JP" altLang="en-US" sz="2400" i="1">
                        <a:latin typeface="Cambria Math" panose="02040503050406030204" pitchFamily="18" charset="0"/>
                      </a:rPr>
                      <m:t>、</m:t>
                    </m:r>
                  </m:oMath>
                </a14:m>
                <a:r>
                  <a:rPr lang="ja-JP" altLang="en-US" sz="2400"/>
                  <a:t>場所</a:t>
                </a:r>
                <a14:m>
                  <m:oMath xmlns:m="http://schemas.openxmlformats.org/officeDocument/2006/math">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ja-JP" altLang="en-US" sz="2400" i="1">
                        <a:latin typeface="Cambria Math" panose="02040503050406030204" pitchFamily="18" charset="0"/>
                      </a:rPr>
                      <m:t>における</m:t>
                    </m:r>
                  </m:oMath>
                </a14:m>
                <a:r>
                  <a:rPr lang="ja-JP" altLang="en-US" sz="2400"/>
                  <a:t>系の存在確率</a:t>
                </a:r>
                <a:endParaRPr lang="en-US" altLang="ja-JP" sz="2400"/>
              </a:p>
            </p:txBody>
          </p:sp>
        </mc:Choice>
        <mc:Fallback xmlns="">
          <p:sp>
            <p:nvSpPr>
              <p:cNvPr id="3" name="テキスト ボックス 2">
                <a:extLst>
                  <a:ext uri="{FF2B5EF4-FFF2-40B4-BE49-F238E27FC236}">
                    <a16:creationId xmlns:a16="http://schemas.microsoft.com/office/drawing/2014/main" id="{27EF40DF-4339-F3DA-08D7-E439409451FF}"/>
                  </a:ext>
                </a:extLst>
              </p:cNvPr>
              <p:cNvSpPr txBox="1">
                <a:spLocks noRot="1" noChangeAspect="1" noMove="1" noResize="1" noEditPoints="1" noAdjustHandles="1" noChangeArrowheads="1" noChangeShapeType="1" noTextEdit="1"/>
              </p:cNvSpPr>
              <p:nvPr/>
            </p:nvSpPr>
            <p:spPr>
              <a:xfrm>
                <a:off x="251520" y="1340768"/>
                <a:ext cx="8080995" cy="461665"/>
              </a:xfrm>
              <a:prstGeom prst="rect">
                <a:avLst/>
              </a:prstGeom>
              <a:blipFill>
                <a:blip r:embed="rId2"/>
                <a:stretch>
                  <a:fillRect l="-1131" t="-14474" r="-226"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B882C66-6083-5668-AFCC-C6522930CB90}"/>
                  </a:ext>
                </a:extLst>
              </p:cNvPr>
              <p:cNvSpPr txBox="1"/>
              <p:nvPr/>
            </p:nvSpPr>
            <p:spPr>
              <a:xfrm>
                <a:off x="251520" y="3429000"/>
                <a:ext cx="6480720" cy="461665"/>
              </a:xfrm>
              <a:prstGeom prst="rect">
                <a:avLst/>
              </a:prstGeom>
              <a:noFill/>
            </p:spPr>
            <p:txBody>
              <a:bodyPr wrap="square">
                <a:spAutoFit/>
              </a:bodyPr>
              <a:lstStyle/>
              <a:p>
                <a:r>
                  <a:rPr lang="ja-JP" altLang="en-US" sz="2400"/>
                  <a:t>運動方程式は位相空間に速度場</a:t>
                </a:r>
                <a14:m>
                  <m:oMath xmlns:m="http://schemas.openxmlformats.org/officeDocument/2006/math">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𝑣</m:t>
                        </m:r>
                      </m:e>
                    </m:acc>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oMath>
                </a14:m>
                <a:r>
                  <a:rPr lang="ja-JP" altLang="en-US" sz="2400"/>
                  <a:t>を作る</a:t>
                </a:r>
                <a:endParaRPr lang="en-US" altLang="ja-JP" sz="2400"/>
              </a:p>
            </p:txBody>
          </p:sp>
        </mc:Choice>
        <mc:Fallback xmlns="">
          <p:sp>
            <p:nvSpPr>
              <p:cNvPr id="5" name="テキスト ボックス 4">
                <a:extLst>
                  <a:ext uri="{FF2B5EF4-FFF2-40B4-BE49-F238E27FC236}">
                    <a16:creationId xmlns:a16="http://schemas.microsoft.com/office/drawing/2014/main" id="{CB882C66-6083-5668-AFCC-C6522930CB90}"/>
                  </a:ext>
                </a:extLst>
              </p:cNvPr>
              <p:cNvSpPr txBox="1">
                <a:spLocks noRot="1" noChangeAspect="1" noMove="1" noResize="1" noEditPoints="1" noAdjustHandles="1" noChangeArrowheads="1" noChangeShapeType="1" noTextEdit="1"/>
              </p:cNvSpPr>
              <p:nvPr/>
            </p:nvSpPr>
            <p:spPr>
              <a:xfrm>
                <a:off x="251520" y="3429000"/>
                <a:ext cx="6480720" cy="461665"/>
              </a:xfrm>
              <a:prstGeom prst="rect">
                <a:avLst/>
              </a:prstGeom>
              <a:blipFill>
                <a:blip r:embed="rId3"/>
                <a:stretch>
                  <a:fillRect l="-1411" t="-17333" b="-2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F1EF523-56BD-0096-B72B-367011E2FFB1}"/>
                  </a:ext>
                </a:extLst>
              </p:cNvPr>
              <p:cNvSpPr txBox="1"/>
              <p:nvPr/>
            </p:nvSpPr>
            <p:spPr>
              <a:xfrm>
                <a:off x="1043608" y="1916832"/>
                <a:ext cx="7560840" cy="1200329"/>
              </a:xfrm>
              <a:prstGeom prst="rect">
                <a:avLst/>
              </a:prstGeom>
              <a:noFill/>
            </p:spPr>
            <p:txBody>
              <a:bodyPr wrap="square" rtlCol="0">
                <a:spAutoFit/>
              </a:bodyPr>
              <a:lstStyle/>
              <a:p>
                <a:r>
                  <a:rPr lang="ja-JP" altLang="en-US" sz="2400"/>
                  <a:t>マクロな条件</a:t>
                </a:r>
                <a:r>
                  <a:rPr lang="en-US" altLang="ja-JP" sz="2400"/>
                  <a:t>(</a:t>
                </a:r>
                <a:r>
                  <a:rPr lang="ja-JP" altLang="en-US" sz="2400"/>
                  <a:t>エネルギーや体積といった熱力学変数</a:t>
                </a:r>
                <a:r>
                  <a:rPr lang="en-US" altLang="ja-JP" sz="2400"/>
                  <a:t>)</a:t>
                </a:r>
                <a:r>
                  <a:rPr lang="ja-JP" altLang="en-US" sz="2400"/>
                  <a:t>が等しい多数の系</a:t>
                </a:r>
                <a:r>
                  <a:rPr lang="en-US" altLang="ja-JP" sz="2400"/>
                  <a:t>(</a:t>
                </a:r>
                <a:r>
                  <a:rPr lang="ja-JP" altLang="en-US" sz="2400"/>
                  <a:t>統計集団</a:t>
                </a:r>
                <a:r>
                  <a:rPr lang="en-US" altLang="ja-JP" sz="2400"/>
                  <a:t>)</a:t>
                </a:r>
                <a:r>
                  <a:rPr lang="ja-JP" altLang="en-US" sz="2400"/>
                  <a:t>を用意したとき、そのミクロな状態が</a:t>
                </a:r>
                <a14:m>
                  <m:oMath xmlns:m="http://schemas.openxmlformats.org/officeDocument/2006/math">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oMath>
                </a14:m>
                <a:r>
                  <a:rPr lang="ja-JP" altLang="en-US" sz="2400"/>
                  <a:t>であるような確率密度</a:t>
                </a:r>
                <a:endParaRPr lang="en-US" altLang="ja-JP" sz="2400"/>
              </a:p>
            </p:txBody>
          </p:sp>
        </mc:Choice>
        <mc:Fallback xmlns="">
          <p:sp>
            <p:nvSpPr>
              <p:cNvPr id="6" name="テキスト ボックス 5">
                <a:extLst>
                  <a:ext uri="{FF2B5EF4-FFF2-40B4-BE49-F238E27FC236}">
                    <a16:creationId xmlns:a16="http://schemas.microsoft.com/office/drawing/2014/main" id="{9F1EF523-56BD-0096-B72B-367011E2FFB1}"/>
                  </a:ext>
                </a:extLst>
              </p:cNvPr>
              <p:cNvSpPr txBox="1">
                <a:spLocks noRot="1" noChangeAspect="1" noMove="1" noResize="1" noEditPoints="1" noAdjustHandles="1" noChangeArrowheads="1" noChangeShapeType="1" noTextEdit="1"/>
              </p:cNvSpPr>
              <p:nvPr/>
            </p:nvSpPr>
            <p:spPr>
              <a:xfrm>
                <a:off x="1043608" y="1916832"/>
                <a:ext cx="7560840" cy="1200329"/>
              </a:xfrm>
              <a:prstGeom prst="rect">
                <a:avLst/>
              </a:prstGeom>
              <a:blipFill>
                <a:blip r:embed="rId4"/>
                <a:stretch>
                  <a:fillRect l="-1210" t="-5584" b="-9137"/>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AA88EBDB-FFB5-BAC4-DD22-A6E58FA8EE6E}"/>
              </a:ext>
            </a:extLst>
          </p:cNvPr>
          <p:cNvSpPr txBox="1"/>
          <p:nvPr/>
        </p:nvSpPr>
        <p:spPr>
          <a:xfrm>
            <a:off x="251520" y="4005064"/>
            <a:ext cx="6340197" cy="461665"/>
          </a:xfrm>
          <a:prstGeom prst="rect">
            <a:avLst/>
          </a:prstGeom>
          <a:noFill/>
        </p:spPr>
        <p:txBody>
          <a:bodyPr wrap="none" rtlCol="0">
            <a:spAutoFit/>
          </a:bodyPr>
          <a:lstStyle/>
          <a:p>
            <a:r>
              <a:rPr kumimoji="1" lang="ja-JP" altLang="en-US" sz="2400"/>
              <a:t>確率の保存から、以下の連続の式が成り立つ</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32FB777-4D7F-4E8A-FAB0-EAB2C3550CFC}"/>
                  </a:ext>
                </a:extLst>
              </p:cNvPr>
              <p:cNvSpPr txBox="1"/>
              <p:nvPr/>
            </p:nvSpPr>
            <p:spPr>
              <a:xfrm>
                <a:off x="2483768" y="4725144"/>
                <a:ext cx="3309560" cy="11457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𝑓</m:t>
                          </m:r>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𝑓</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𝑣</m:t>
                          </m:r>
                        </m:e>
                      </m:acc>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8" name="テキスト ボックス 7">
                <a:extLst>
                  <a:ext uri="{FF2B5EF4-FFF2-40B4-BE49-F238E27FC236}">
                    <a16:creationId xmlns:a16="http://schemas.microsoft.com/office/drawing/2014/main" id="{B32FB777-4D7F-4E8A-FAB0-EAB2C3550CFC}"/>
                  </a:ext>
                </a:extLst>
              </p:cNvPr>
              <p:cNvSpPr txBox="1">
                <a:spLocks noRot="1" noChangeAspect="1" noMove="1" noResize="1" noEditPoints="1" noAdjustHandles="1" noChangeArrowheads="1" noChangeShapeType="1" noTextEdit="1"/>
              </p:cNvSpPr>
              <p:nvPr/>
            </p:nvSpPr>
            <p:spPr>
              <a:xfrm>
                <a:off x="2483768" y="4725144"/>
                <a:ext cx="3309560" cy="1145763"/>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667804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4D73AEA-05CC-BF2B-06BB-77255B82D47F}"/>
              </a:ext>
            </a:extLst>
          </p:cNvPr>
          <p:cNvSpPr>
            <a:spLocks noGrp="1"/>
          </p:cNvSpPr>
          <p:nvPr>
            <p:ph type="body" sz="quarter" idx="10"/>
          </p:nvPr>
        </p:nvSpPr>
        <p:spPr/>
        <p:txBody>
          <a:bodyPr/>
          <a:lstStyle/>
          <a:p>
            <a:r>
              <a:rPr lang="ja-JP" altLang="en-US"/>
              <a:t>温度と位相空間の流れ</a:t>
            </a:r>
            <a:endParaRPr kumimoji="1" lang="ja-JP" altLang="en-US"/>
          </a:p>
        </p:txBody>
      </p:sp>
      <p:sp>
        <p:nvSpPr>
          <p:cNvPr id="3" name="テキスト ボックス 2">
            <a:extLst>
              <a:ext uri="{FF2B5EF4-FFF2-40B4-BE49-F238E27FC236}">
                <a16:creationId xmlns:a16="http://schemas.microsoft.com/office/drawing/2014/main" id="{B2715112-1138-016C-9242-5428DA29FC94}"/>
              </a:ext>
            </a:extLst>
          </p:cNvPr>
          <p:cNvSpPr txBox="1"/>
          <p:nvPr/>
        </p:nvSpPr>
        <p:spPr>
          <a:xfrm>
            <a:off x="251520" y="1268760"/>
            <a:ext cx="5416868" cy="461665"/>
          </a:xfrm>
          <a:prstGeom prst="rect">
            <a:avLst/>
          </a:prstGeom>
          <a:noFill/>
        </p:spPr>
        <p:txBody>
          <a:bodyPr wrap="none" rtlCol="0">
            <a:spAutoFit/>
          </a:bodyPr>
          <a:lstStyle/>
          <a:p>
            <a:r>
              <a:rPr lang="ja-JP" altLang="en-US" sz="2400"/>
              <a:t>ハミルトンダイナミクスが作る速度場</a:t>
            </a:r>
            <a:endParaRPr kumimoji="1" lang="ja-JP" altLang="en-US" sz="24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779172E-EEF7-B29A-D45A-A97B82EE9426}"/>
                  </a:ext>
                </a:extLst>
              </p:cNvPr>
              <p:cNvSpPr txBox="1"/>
              <p:nvPr/>
            </p:nvSpPr>
            <p:spPr>
              <a:xfrm>
                <a:off x="1979712" y="1844824"/>
                <a:ext cx="2268185"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1"/>
                                    <m:mcJc m:val="center"/>
                                  </m:mcPr>
                                </m:mc>
                              </m:mcs>
                              <m:ctrlPr>
                                <a:rPr kumimoji="1" lang="en-US" altLang="ja-JP" sz="2800" b="0" i="1" smtClean="0">
                                  <a:latin typeface="Cambria Math" panose="02040503050406030204" pitchFamily="18" charset="0"/>
                                </a:rPr>
                              </m:ctrlPr>
                            </m:mP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r>
                                  <a:rPr kumimoji="1" lang="en-US" altLang="ja-JP" sz="2800" b="0" i="1" smtClean="0">
                                    <a:latin typeface="Cambria Math" panose="02040503050406030204" pitchFamily="18" charset="0"/>
                                  </a:rPr>
                                  <m:t>𝐻</m:t>
                                </m:r>
                              </m:e>
                            </m:m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𝐻</m:t>
                                </m:r>
                              </m:e>
                            </m:mr>
                          </m:m>
                        </m:e>
                      </m:d>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A779172E-EEF7-B29A-D45A-A97B82EE9426}"/>
                  </a:ext>
                </a:extLst>
              </p:cNvPr>
              <p:cNvSpPr txBox="1">
                <a:spLocks noRot="1" noChangeAspect="1" noMove="1" noResize="1" noEditPoints="1" noAdjustHandles="1" noChangeArrowheads="1" noChangeShapeType="1" noTextEdit="1"/>
              </p:cNvSpPr>
              <p:nvPr/>
            </p:nvSpPr>
            <p:spPr>
              <a:xfrm>
                <a:off x="1979712" y="1844824"/>
                <a:ext cx="2268185" cy="106048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61B3125-3BAA-70B6-D0A5-1CA8FD52DDA7}"/>
                  </a:ext>
                </a:extLst>
              </p:cNvPr>
              <p:cNvSpPr txBox="1"/>
              <p:nvPr/>
            </p:nvSpPr>
            <p:spPr>
              <a:xfrm>
                <a:off x="6372200" y="1844824"/>
                <a:ext cx="1639295"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1"/>
                                    <m:mcJc m:val="center"/>
                                  </m:mcPr>
                                </m:mc>
                              </m:mcs>
                              <m:ctrlPr>
                                <a:rPr kumimoji="1" lang="en-US" altLang="ja-JP" sz="2800" b="0" i="1" smtClean="0">
                                  <a:latin typeface="Cambria Math" panose="02040503050406030204" pitchFamily="18" charset="0"/>
                                </a:rPr>
                              </m:ctrlPr>
                            </m:mP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e>
                            </m:m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e>
                            </m:mr>
                          </m:m>
                        </m:e>
                      </m:d>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961B3125-3BAA-70B6-D0A5-1CA8FD52DDA7}"/>
                  </a:ext>
                </a:extLst>
              </p:cNvPr>
              <p:cNvSpPr txBox="1">
                <a:spLocks noRot="1" noChangeAspect="1" noMove="1" noResize="1" noEditPoints="1" noAdjustHandles="1" noChangeArrowheads="1" noChangeShapeType="1" noTextEdit="1"/>
              </p:cNvSpPr>
              <p:nvPr/>
            </p:nvSpPr>
            <p:spPr>
              <a:xfrm>
                <a:off x="6372200" y="1844824"/>
                <a:ext cx="1639295" cy="106048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634ED6E-7728-574C-6085-2244EFE48EB8}"/>
                  </a:ext>
                </a:extLst>
              </p:cNvPr>
              <p:cNvSpPr txBox="1"/>
              <p:nvPr/>
            </p:nvSpPr>
            <p:spPr>
              <a:xfrm>
                <a:off x="827584" y="3212976"/>
                <a:ext cx="2612703"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den>
                      </m:f>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A634ED6E-7728-574C-6085-2244EFE48EB8}"/>
                  </a:ext>
                </a:extLst>
              </p:cNvPr>
              <p:cNvSpPr txBox="1">
                <a:spLocks noRot="1" noChangeAspect="1" noMove="1" noResize="1" noEditPoints="1" noAdjustHandles="1" noChangeArrowheads="1" noChangeShapeType="1" noTextEdit="1"/>
              </p:cNvSpPr>
              <p:nvPr/>
            </p:nvSpPr>
            <p:spPr>
              <a:xfrm>
                <a:off x="827584" y="3212976"/>
                <a:ext cx="2612703" cy="91159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4D1AB8D-2E51-576B-FBF8-7B4B9073B440}"/>
                  </a:ext>
                </a:extLst>
              </p:cNvPr>
              <p:cNvSpPr txBox="1"/>
              <p:nvPr/>
            </p:nvSpPr>
            <p:spPr>
              <a:xfrm>
                <a:off x="1331640" y="4005064"/>
                <a:ext cx="5317610"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e>
                      </m:d>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24D1AB8D-2E51-576B-FBF8-7B4B9073B440}"/>
                  </a:ext>
                </a:extLst>
              </p:cNvPr>
              <p:cNvSpPr txBox="1">
                <a:spLocks noRot="1" noChangeAspect="1" noMove="1" noResize="1" noEditPoints="1" noAdjustHandles="1" noChangeArrowheads="1" noChangeShapeType="1" noTextEdit="1"/>
              </p:cNvSpPr>
              <p:nvPr/>
            </p:nvSpPr>
            <p:spPr>
              <a:xfrm>
                <a:off x="1331640" y="4005064"/>
                <a:ext cx="5317610" cy="1060483"/>
              </a:xfrm>
              <a:prstGeom prst="rect">
                <a:avLst/>
              </a:prstGeom>
              <a:blipFill>
                <a:blip r:embed="rId5"/>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C5A2C0E1-ED5D-2070-2AE5-22C49E7B7CEB}"/>
              </a:ext>
            </a:extLst>
          </p:cNvPr>
          <p:cNvSpPr txBox="1"/>
          <p:nvPr/>
        </p:nvSpPr>
        <p:spPr>
          <a:xfrm>
            <a:off x="6300192" y="1268760"/>
            <a:ext cx="2031325" cy="461665"/>
          </a:xfrm>
          <a:prstGeom prst="rect">
            <a:avLst/>
          </a:prstGeom>
          <a:noFill/>
        </p:spPr>
        <p:txBody>
          <a:bodyPr wrap="none" rtlCol="0">
            <a:spAutoFit/>
          </a:bodyPr>
          <a:lstStyle/>
          <a:p>
            <a:r>
              <a:rPr kumimoji="1" lang="ja-JP" altLang="en-US" sz="2400"/>
              <a:t>ナブラ演算子</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2C19932-506D-AF92-68A5-7ED57F384FE7}"/>
                  </a:ext>
                </a:extLst>
              </p:cNvPr>
              <p:cNvSpPr txBox="1"/>
              <p:nvPr/>
            </p:nvSpPr>
            <p:spPr>
              <a:xfrm>
                <a:off x="1403648" y="5157192"/>
                <a:ext cx="7184531" cy="10691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𝑓</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𝑓</m:t>
                          </m:r>
                          <m:f>
                            <m:fPr>
                              <m:ctrlPr>
                                <a:rPr kumimoji="1" lang="en-US" altLang="ja-JP" sz="2800" b="0" i="1" smtClean="0">
                                  <a:latin typeface="Cambria Math" panose="02040503050406030204" pitchFamily="18" charset="0"/>
                                </a:rPr>
                              </m:ctrlPr>
                            </m:fPr>
                            <m:num>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 </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𝑓</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r>
                            <a:rPr lang="en-US" altLang="ja-JP" sz="2800" b="0" i="1" smtClean="0">
                              <a:latin typeface="Cambria Math" panose="02040503050406030204" pitchFamily="18" charset="0"/>
                            </a:rPr>
                            <m:t>+</m:t>
                          </m:r>
                          <m:r>
                            <a:rPr lang="en-US" altLang="ja-JP" sz="2800" i="1">
                              <a:latin typeface="Cambria Math" panose="02040503050406030204" pitchFamily="18" charset="0"/>
                            </a:rPr>
                            <m:t>𝑓</m:t>
                          </m:r>
                          <m:f>
                            <m:fPr>
                              <m:ctrlPr>
                                <a:rPr lang="en-US" altLang="ja-JP" sz="2800" i="1">
                                  <a:latin typeface="Cambria Math" panose="02040503050406030204" pitchFamily="18" charset="0"/>
                                </a:rPr>
                              </m:ctrlPr>
                            </m:fPr>
                            <m:num>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m:t>
                                  </m:r>
                                </m:e>
                                <m:sup>
                                  <m:r>
                                    <a:rPr lang="en-US" altLang="ja-JP" sz="2800" i="1">
                                      <a:latin typeface="Cambria Math" panose="02040503050406030204" pitchFamily="18" charset="0"/>
                                    </a:rPr>
                                    <m:t>2</m:t>
                                  </m:r>
                                </m:sup>
                              </m:sSup>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r>
                                <a:rPr lang="en-US" altLang="ja-JP" sz="2800" i="1">
                                  <a:latin typeface="Cambria Math" panose="02040503050406030204" pitchFamily="18" charset="0"/>
                                </a:rPr>
                                <m:t>𝜕</m:t>
                              </m:r>
                              <m:r>
                                <a:rPr lang="en-US" altLang="ja-JP" sz="2800" i="1">
                                  <a:latin typeface="Cambria Math" panose="02040503050406030204" pitchFamily="18" charset="0"/>
                                </a:rPr>
                                <m:t>𝑞</m:t>
                              </m:r>
                              <m:r>
                                <a:rPr lang="en-US" altLang="ja-JP" sz="2800" i="1">
                                  <a:latin typeface="Cambria Math" panose="02040503050406030204" pitchFamily="18" charset="0"/>
                                </a:rPr>
                                <m:t> </m:t>
                              </m:r>
                            </m:den>
                          </m:f>
                        </m:e>
                      </m:d>
                    </m:oMath>
                  </m:oMathPara>
                </a14:m>
                <a:endParaRPr kumimoji="1" lang="ja-JP" altLang="en-US" sz="2800"/>
              </a:p>
            </p:txBody>
          </p:sp>
        </mc:Choice>
        <mc:Fallback xmlns="">
          <p:sp>
            <p:nvSpPr>
              <p:cNvPr id="10" name="テキスト ボックス 9">
                <a:extLst>
                  <a:ext uri="{FF2B5EF4-FFF2-40B4-BE49-F238E27FC236}">
                    <a16:creationId xmlns:a16="http://schemas.microsoft.com/office/drawing/2014/main" id="{62C19932-506D-AF92-68A5-7ED57F384FE7}"/>
                  </a:ext>
                </a:extLst>
              </p:cNvPr>
              <p:cNvSpPr txBox="1">
                <a:spLocks noRot="1" noChangeAspect="1" noMove="1" noResize="1" noEditPoints="1" noAdjustHandles="1" noChangeArrowheads="1" noChangeShapeType="1" noTextEdit="1"/>
              </p:cNvSpPr>
              <p:nvPr/>
            </p:nvSpPr>
            <p:spPr>
              <a:xfrm>
                <a:off x="1403648" y="5157192"/>
                <a:ext cx="7184531" cy="1069139"/>
              </a:xfrm>
              <a:prstGeom prst="rect">
                <a:avLst/>
              </a:prstGeom>
              <a:blipFill>
                <a:blip r:embed="rId6"/>
                <a:stretch>
                  <a:fillRect/>
                </a:stretch>
              </a:blipFill>
            </p:spPr>
            <p:txBody>
              <a:bodyPr/>
              <a:lstStyle/>
              <a:p>
                <a:r>
                  <a:rPr lang="ja-JP" altLang="en-US">
                    <a:noFill/>
                  </a:rPr>
                  <a:t> </a:t>
                </a:r>
              </a:p>
            </p:txBody>
          </p:sp>
        </mc:Fallback>
      </mc:AlternateContent>
      <p:sp>
        <p:nvSpPr>
          <p:cNvPr id="11" name="四角形: 角を丸くする 10">
            <a:extLst>
              <a:ext uri="{FF2B5EF4-FFF2-40B4-BE49-F238E27FC236}">
                <a16:creationId xmlns:a16="http://schemas.microsoft.com/office/drawing/2014/main" id="{CBD471EC-4BCE-6B50-3ADE-3AE94E6B0FD2}"/>
              </a:ext>
            </a:extLst>
          </p:cNvPr>
          <p:cNvSpPr/>
          <p:nvPr/>
        </p:nvSpPr>
        <p:spPr>
          <a:xfrm>
            <a:off x="3779912" y="5157192"/>
            <a:ext cx="1512168"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3313C904-1AD9-6D28-68E9-AB4178F64B2E}"/>
              </a:ext>
            </a:extLst>
          </p:cNvPr>
          <p:cNvSpPr/>
          <p:nvPr/>
        </p:nvSpPr>
        <p:spPr>
          <a:xfrm>
            <a:off x="6876256" y="5157192"/>
            <a:ext cx="1512168"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コネクタ: カギ線 13">
            <a:extLst>
              <a:ext uri="{FF2B5EF4-FFF2-40B4-BE49-F238E27FC236}">
                <a16:creationId xmlns:a16="http://schemas.microsoft.com/office/drawing/2014/main" id="{FE1968B6-6DC2-6812-FB18-1A754E4EC3B1}"/>
              </a:ext>
            </a:extLst>
          </p:cNvPr>
          <p:cNvCxnSpPr>
            <a:stCxn id="11" idx="2"/>
            <a:endCxn id="12" idx="2"/>
          </p:cNvCxnSpPr>
          <p:nvPr/>
        </p:nvCxnSpPr>
        <p:spPr>
          <a:xfrm rot="16200000" flipH="1">
            <a:off x="6084168" y="4689140"/>
            <a:ext cx="12700" cy="3096344"/>
          </a:xfrm>
          <a:prstGeom prst="bentConnector3">
            <a:avLst>
              <a:gd name="adj1" fmla="val 180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DE53C106-642C-CD36-E35A-50C402C71A6C}"/>
              </a:ext>
            </a:extLst>
          </p:cNvPr>
          <p:cNvSpPr txBox="1"/>
          <p:nvPr/>
        </p:nvSpPr>
        <p:spPr>
          <a:xfrm>
            <a:off x="5220072" y="6488668"/>
            <a:ext cx="1338828" cy="369332"/>
          </a:xfrm>
          <a:prstGeom prst="rect">
            <a:avLst/>
          </a:prstGeom>
          <a:noFill/>
        </p:spPr>
        <p:txBody>
          <a:bodyPr wrap="none" rtlCol="0">
            <a:spAutoFit/>
          </a:bodyPr>
          <a:lstStyle/>
          <a:p>
            <a:r>
              <a:rPr kumimoji="1" lang="ja-JP" altLang="en-US"/>
              <a:t>キャンセル</a:t>
            </a:r>
          </a:p>
        </p:txBody>
      </p:sp>
    </p:spTree>
    <p:extLst>
      <p:ext uri="{BB962C8B-B14F-4D97-AF65-F5344CB8AC3E}">
        <p14:creationId xmlns:p14="http://schemas.microsoft.com/office/powerpoint/2010/main" val="1923565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31BF30C-CB15-9B87-04F9-B1F28992CAB9}"/>
              </a:ext>
            </a:extLst>
          </p:cNvPr>
          <p:cNvSpPr>
            <a:spLocks noGrp="1"/>
          </p:cNvSpPr>
          <p:nvPr>
            <p:ph type="body" sz="quarter" idx="10"/>
          </p:nvPr>
        </p:nvSpPr>
        <p:spPr>
          <a:xfrm>
            <a:off x="0" y="188640"/>
            <a:ext cx="9144000" cy="754062"/>
          </a:xfrm>
        </p:spPr>
        <p:txBody>
          <a:bodyPr/>
          <a:lstStyle/>
          <a:p>
            <a:r>
              <a:rPr lang="ja-JP" altLang="en-US"/>
              <a:t>温度と位相空間の流れ</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89EC949-F57F-869E-09C4-226867F17957}"/>
                  </a:ext>
                </a:extLst>
              </p:cNvPr>
              <p:cNvSpPr txBox="1"/>
              <p:nvPr/>
            </p:nvSpPr>
            <p:spPr>
              <a:xfrm>
                <a:off x="2195736" y="1196752"/>
                <a:ext cx="3930820"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𝑓</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𝑡</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𝑓</m:t>
                          </m:r>
                        </m:num>
                        <m:den>
                          <m:r>
                            <a:rPr lang="en-US" altLang="ja-JP" sz="3200" i="1">
                              <a:latin typeface="Cambria Math" panose="02040503050406030204" pitchFamily="18" charset="0"/>
                            </a:rPr>
                            <m:t>𝜕</m:t>
                          </m:r>
                          <m:r>
                            <a:rPr lang="en-US" altLang="ja-JP" sz="3200" i="1">
                              <a:latin typeface="Cambria Math" panose="02040503050406030204" pitchFamily="18" charset="0"/>
                            </a:rPr>
                            <m:t>𝑝</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𝑓</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A89EC949-F57F-869E-09C4-226867F17957}"/>
                  </a:ext>
                </a:extLst>
              </p:cNvPr>
              <p:cNvSpPr txBox="1">
                <a:spLocks noRot="1" noChangeAspect="1" noMove="1" noResize="1" noEditPoints="1" noAdjustHandles="1" noChangeArrowheads="1" noChangeShapeType="1" noTextEdit="1"/>
              </p:cNvSpPr>
              <p:nvPr/>
            </p:nvSpPr>
            <p:spPr>
              <a:xfrm>
                <a:off x="2195736" y="1196752"/>
                <a:ext cx="3930820" cy="111165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8837879-D005-D82A-B054-A9FD6FF7127D}"/>
                  </a:ext>
                </a:extLst>
              </p:cNvPr>
              <p:cNvSpPr txBox="1"/>
              <p:nvPr/>
            </p:nvSpPr>
            <p:spPr>
              <a:xfrm>
                <a:off x="611560" y="2492896"/>
                <a:ext cx="4962512" cy="523220"/>
              </a:xfrm>
              <a:prstGeom prst="rect">
                <a:avLst/>
              </a:prstGeom>
              <a:noFill/>
            </p:spPr>
            <p:txBody>
              <a:bodyPr wrap="none" rtlCol="0">
                <a:spAutoFit/>
              </a:bodyPr>
              <a:lstStyle/>
              <a:p>
                <a:r>
                  <a:rPr kumimoji="1" lang="ja-JP" altLang="en-US" sz="2800"/>
                  <a:t>分布関数</a:t>
                </a:r>
                <a14:m>
                  <m:oMath xmlns:m="http://schemas.openxmlformats.org/officeDocument/2006/math">
                    <m:r>
                      <a:rPr kumimoji="1" lang="en-US" altLang="ja-JP" sz="2800" b="0" i="1" smtClean="0">
                        <a:latin typeface="Cambria Math" panose="02040503050406030204" pitchFamily="18" charset="0"/>
                      </a:rPr>
                      <m:t>𝑓</m:t>
                    </m:r>
                  </m:oMath>
                </a14:m>
                <a:r>
                  <a:rPr kumimoji="1" lang="ja-JP" altLang="en-US" sz="2800"/>
                  <a:t>が</a:t>
                </a:r>
                <a14:m>
                  <m:oMath xmlns:m="http://schemas.openxmlformats.org/officeDocument/2006/math">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のみの</m:t>
                    </m:r>
                  </m:oMath>
                </a14:m>
                <a:r>
                  <a:rPr kumimoji="1" lang="ja-JP" altLang="en-US" sz="2800"/>
                  <a:t>関数なら</a:t>
                </a:r>
              </a:p>
            </p:txBody>
          </p:sp>
        </mc:Choice>
        <mc:Fallback xmlns="">
          <p:sp>
            <p:nvSpPr>
              <p:cNvPr id="4" name="テキスト ボックス 3">
                <a:extLst>
                  <a:ext uri="{FF2B5EF4-FFF2-40B4-BE49-F238E27FC236}">
                    <a16:creationId xmlns:a16="http://schemas.microsoft.com/office/drawing/2014/main" id="{F8837879-D005-D82A-B054-A9FD6FF7127D}"/>
                  </a:ext>
                </a:extLst>
              </p:cNvPr>
              <p:cNvSpPr txBox="1">
                <a:spLocks noRot="1" noChangeAspect="1" noMove="1" noResize="1" noEditPoints="1" noAdjustHandles="1" noChangeArrowheads="1" noChangeShapeType="1" noTextEdit="1"/>
              </p:cNvSpPr>
              <p:nvPr/>
            </p:nvSpPr>
            <p:spPr>
              <a:xfrm>
                <a:off x="611560" y="2492896"/>
                <a:ext cx="4962512" cy="523220"/>
              </a:xfrm>
              <a:prstGeom prst="rect">
                <a:avLst/>
              </a:prstGeom>
              <a:blipFill>
                <a:blip r:embed="rId3"/>
                <a:stretch>
                  <a:fillRect l="-2457" t="-16279" r="-1597"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433407B-D3EB-5D4F-B5CA-21B15EB0D6DE}"/>
                  </a:ext>
                </a:extLst>
              </p:cNvPr>
              <p:cNvSpPr txBox="1"/>
              <p:nvPr/>
            </p:nvSpPr>
            <p:spPr>
              <a:xfrm>
                <a:off x="1331640" y="3212976"/>
                <a:ext cx="2171557"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𝑑𝑓</m:t>
                          </m:r>
                        </m:num>
                        <m:den>
                          <m:r>
                            <a:rPr lang="en-US" altLang="ja-JP" sz="2800" i="1">
                              <a:latin typeface="Cambria Math" panose="02040503050406030204" pitchFamily="18" charset="0"/>
                            </a:rPr>
                            <m:t>𝑑𝐻</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D433407B-D3EB-5D4F-B5CA-21B15EB0D6DE}"/>
                  </a:ext>
                </a:extLst>
              </p:cNvPr>
              <p:cNvSpPr txBox="1">
                <a:spLocks noRot="1" noChangeAspect="1" noMove="1" noResize="1" noEditPoints="1" noAdjustHandles="1" noChangeArrowheads="1" noChangeShapeType="1" noTextEdit="1"/>
              </p:cNvSpPr>
              <p:nvPr/>
            </p:nvSpPr>
            <p:spPr>
              <a:xfrm>
                <a:off x="1331640" y="3212976"/>
                <a:ext cx="2171557" cy="98411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75D3686-ACA4-4E82-BB77-A40A431EB935}"/>
                  </a:ext>
                </a:extLst>
              </p:cNvPr>
              <p:cNvSpPr txBox="1"/>
              <p:nvPr/>
            </p:nvSpPr>
            <p:spPr>
              <a:xfrm>
                <a:off x="4716016" y="3284984"/>
                <a:ext cx="2171557"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𝑑𝑓</m:t>
                          </m:r>
                        </m:num>
                        <m:den>
                          <m:r>
                            <a:rPr lang="en-US" altLang="ja-JP" sz="2800" i="1">
                              <a:latin typeface="Cambria Math" panose="02040503050406030204" pitchFamily="18" charset="0"/>
                            </a:rPr>
                            <m:t>𝑑𝐻</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D75D3686-ACA4-4E82-BB77-A40A431EB935}"/>
                  </a:ext>
                </a:extLst>
              </p:cNvPr>
              <p:cNvSpPr txBox="1">
                <a:spLocks noRot="1" noChangeAspect="1" noMove="1" noResize="1" noEditPoints="1" noAdjustHandles="1" noChangeArrowheads="1" noChangeShapeType="1" noTextEdit="1"/>
              </p:cNvSpPr>
              <p:nvPr/>
            </p:nvSpPr>
            <p:spPr>
              <a:xfrm>
                <a:off x="4716016" y="3284984"/>
                <a:ext cx="2171557" cy="984116"/>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717C8E9-CDB7-5AF8-E92F-64CE6C0BE1CB}"/>
              </a:ext>
            </a:extLst>
          </p:cNvPr>
          <p:cNvSpPr txBox="1"/>
          <p:nvPr/>
        </p:nvSpPr>
        <p:spPr>
          <a:xfrm>
            <a:off x="395536" y="4725144"/>
            <a:ext cx="1980029" cy="523220"/>
          </a:xfrm>
          <a:prstGeom prst="rect">
            <a:avLst/>
          </a:prstGeom>
          <a:noFill/>
        </p:spPr>
        <p:txBody>
          <a:bodyPr wrap="none" rtlCol="0">
            <a:spAutoFit/>
          </a:bodyPr>
          <a:lstStyle/>
          <a:p>
            <a:r>
              <a:rPr lang="ja-JP" altLang="en-US" sz="2800"/>
              <a:t>代入すると</a:t>
            </a:r>
            <a:endParaRPr kumimoji="1" lang="ja-JP" altLang="en-US" sz="280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EF9629C-D620-2969-E592-B079EE827EEF}"/>
                  </a:ext>
                </a:extLst>
              </p:cNvPr>
              <p:cNvSpPr txBox="1"/>
              <p:nvPr/>
            </p:nvSpPr>
            <p:spPr>
              <a:xfrm>
                <a:off x="2699792" y="4437112"/>
                <a:ext cx="1525995"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𝑓</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𝑡</m:t>
                          </m:r>
                        </m:den>
                      </m:f>
                      <m:r>
                        <a:rPr kumimoji="1" lang="en-US" altLang="ja-JP" sz="3200" b="0" i="1" smtClean="0">
                          <a:latin typeface="Cambria Math" panose="02040503050406030204" pitchFamily="18" charset="0"/>
                        </a:rPr>
                        <m:t>=</m:t>
                      </m:r>
                      <m:r>
                        <a:rPr lang="en-US" altLang="ja-JP" sz="3200" i="1" smtClean="0">
                          <a:latin typeface="Cambria Math" panose="02040503050406030204" pitchFamily="18" charset="0"/>
                        </a:rPr>
                        <m:t>0</m:t>
                      </m:r>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3EF9629C-D620-2969-E592-B079EE827EEF}"/>
                  </a:ext>
                </a:extLst>
              </p:cNvPr>
              <p:cNvSpPr txBox="1">
                <a:spLocks noRot="1" noChangeAspect="1" noMove="1" noResize="1" noEditPoints="1" noAdjustHandles="1" noChangeArrowheads="1" noChangeShapeType="1" noTextEdit="1"/>
              </p:cNvSpPr>
              <p:nvPr/>
            </p:nvSpPr>
            <p:spPr>
              <a:xfrm>
                <a:off x="2699792" y="4437112"/>
                <a:ext cx="1525995" cy="1028743"/>
              </a:xfrm>
              <a:prstGeom prst="rect">
                <a:avLst/>
              </a:prstGeom>
              <a:blipFill>
                <a:blip r:embed="rId6"/>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E6F37EE8-A2B8-AF1E-E23D-2B4B0114F0C3}"/>
              </a:ext>
            </a:extLst>
          </p:cNvPr>
          <p:cNvSpPr txBox="1"/>
          <p:nvPr/>
        </p:nvSpPr>
        <p:spPr>
          <a:xfrm>
            <a:off x="683568" y="5661248"/>
            <a:ext cx="7263527" cy="830997"/>
          </a:xfrm>
          <a:prstGeom prst="rect">
            <a:avLst/>
          </a:prstGeom>
          <a:noFill/>
        </p:spPr>
        <p:txBody>
          <a:bodyPr wrap="none" rtlCol="0">
            <a:spAutoFit/>
          </a:bodyPr>
          <a:lstStyle/>
          <a:p>
            <a:r>
              <a:rPr lang="ja-JP" altLang="en-US" sz="2400"/>
              <a:t>ハミルトンダイナミクスは分布関数を変化させない</a:t>
            </a:r>
            <a:endParaRPr lang="en-US" altLang="ja-JP" sz="2400"/>
          </a:p>
          <a:p>
            <a:r>
              <a:rPr kumimoji="1" lang="ja-JP" altLang="en-US" sz="2400"/>
              <a:t>→ミクロカノニカルアンサンブル</a:t>
            </a:r>
          </a:p>
        </p:txBody>
      </p:sp>
    </p:spTree>
    <p:extLst>
      <p:ext uri="{BB962C8B-B14F-4D97-AF65-F5344CB8AC3E}">
        <p14:creationId xmlns:p14="http://schemas.microsoft.com/office/powerpoint/2010/main" val="13538365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C7A2F1A-A11C-3A00-BE8F-8CAC0B807118}"/>
              </a:ext>
            </a:extLst>
          </p:cNvPr>
          <p:cNvSpPr>
            <a:spLocks noGrp="1"/>
          </p:cNvSpPr>
          <p:nvPr>
            <p:ph type="body" sz="quarter" idx="10"/>
          </p:nvPr>
        </p:nvSpPr>
        <p:spPr/>
        <p:txBody>
          <a:bodyPr/>
          <a:lstStyle/>
          <a:p>
            <a:r>
              <a:rPr lang="ja-JP" altLang="en-US"/>
              <a:t>温度と位相空間の流れ</a:t>
            </a:r>
            <a:endParaRPr kumimoji="1" lang="ja-JP" altLang="en-US"/>
          </a:p>
        </p:txBody>
      </p:sp>
      <p:sp>
        <p:nvSpPr>
          <p:cNvPr id="4" name="テキスト ボックス 3">
            <a:extLst>
              <a:ext uri="{FF2B5EF4-FFF2-40B4-BE49-F238E27FC236}">
                <a16:creationId xmlns:a16="http://schemas.microsoft.com/office/drawing/2014/main" id="{52A35CFB-FDAB-EA7E-4D59-ECB1E5000D95}"/>
              </a:ext>
            </a:extLst>
          </p:cNvPr>
          <p:cNvSpPr txBox="1"/>
          <p:nvPr/>
        </p:nvSpPr>
        <p:spPr>
          <a:xfrm>
            <a:off x="395536" y="1196752"/>
            <a:ext cx="6048672" cy="461665"/>
          </a:xfrm>
          <a:prstGeom prst="rect">
            <a:avLst/>
          </a:prstGeom>
          <a:noFill/>
        </p:spPr>
        <p:txBody>
          <a:bodyPr wrap="square">
            <a:spAutoFit/>
          </a:bodyPr>
          <a:lstStyle/>
          <a:p>
            <a:r>
              <a:rPr kumimoji="1" lang="en-US" altLang="ja-JP" sz="2400"/>
              <a:t>Nosé-Hoover</a:t>
            </a:r>
            <a:r>
              <a:rPr kumimoji="1" lang="ja-JP" altLang="en-US" sz="2400"/>
              <a:t>の運動方程式が作る速度場</a:t>
            </a:r>
            <a:endParaRPr lang="ja-JP" altLang="en-US" sz="24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6C071F6-9164-5254-C1DB-6EF403B0ED69}"/>
                  </a:ext>
                </a:extLst>
              </p:cNvPr>
              <p:cNvSpPr txBox="1"/>
              <p:nvPr/>
            </p:nvSpPr>
            <p:spPr>
              <a:xfrm>
                <a:off x="5148064" y="2708920"/>
                <a:ext cx="1282338"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06C071F6-9164-5254-C1DB-6EF403B0ED69}"/>
                  </a:ext>
                </a:extLst>
              </p:cNvPr>
              <p:cNvSpPr txBox="1">
                <a:spLocks noRot="1" noChangeAspect="1" noMove="1" noResize="1" noEditPoints="1" noAdjustHandles="1" noChangeArrowheads="1" noChangeShapeType="1" noTextEdit="1"/>
              </p:cNvSpPr>
              <p:nvPr/>
            </p:nvSpPr>
            <p:spPr>
              <a:xfrm>
                <a:off x="5148064" y="2708920"/>
                <a:ext cx="1282338" cy="85683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CDA5AE4-FF0E-C246-CEE2-86565610B111}"/>
                  </a:ext>
                </a:extLst>
              </p:cNvPr>
              <p:cNvSpPr txBox="1"/>
              <p:nvPr/>
            </p:nvSpPr>
            <p:spPr>
              <a:xfrm>
                <a:off x="5148064" y="1772816"/>
                <a:ext cx="2259273"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𝑝</m:t>
                          </m:r>
                        </m:e>
                      </m:acc>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𝜁</m:t>
                      </m:r>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FCDA5AE4-FF0E-C246-CEE2-86565610B111}"/>
                  </a:ext>
                </a:extLst>
              </p:cNvPr>
              <p:cNvSpPr txBox="1">
                <a:spLocks noRot="1" noChangeAspect="1" noMove="1" noResize="1" noEditPoints="1" noAdjustHandles="1" noChangeArrowheads="1" noChangeShapeType="1" noTextEdit="1"/>
              </p:cNvSpPr>
              <p:nvPr/>
            </p:nvSpPr>
            <p:spPr>
              <a:xfrm>
                <a:off x="5148064" y="1772816"/>
                <a:ext cx="2259273" cy="85683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5C92375-8C72-44FE-5759-A017C1C7CDB7}"/>
                  </a:ext>
                </a:extLst>
              </p:cNvPr>
              <p:cNvSpPr txBox="1"/>
              <p:nvPr/>
            </p:nvSpPr>
            <p:spPr>
              <a:xfrm>
                <a:off x="5148064" y="3573016"/>
                <a:ext cx="2839816" cy="9221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𝜁</m:t>
                          </m:r>
                        </m:e>
                      </m:acc>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𝑄</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e>
                      </m:d>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F5C92375-8C72-44FE-5759-A017C1C7CDB7}"/>
                  </a:ext>
                </a:extLst>
              </p:cNvPr>
              <p:cNvSpPr txBox="1">
                <a:spLocks noRot="1" noChangeAspect="1" noMove="1" noResize="1" noEditPoints="1" noAdjustHandles="1" noChangeArrowheads="1" noChangeShapeType="1" noTextEdit="1"/>
              </p:cNvSpPr>
              <p:nvPr/>
            </p:nvSpPr>
            <p:spPr>
              <a:xfrm>
                <a:off x="5148064" y="3573016"/>
                <a:ext cx="2839816" cy="92217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E188FE6-A79B-1A16-BE48-0AA3E749296A}"/>
                  </a:ext>
                </a:extLst>
              </p:cNvPr>
              <p:cNvSpPr txBox="1"/>
              <p:nvPr/>
            </p:nvSpPr>
            <p:spPr>
              <a:xfrm>
                <a:off x="1115616" y="2204864"/>
                <a:ext cx="2129237" cy="18758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𝑣</m:t>
                          </m:r>
                        </m:e>
                      </m:acc>
                      <m:r>
                        <a:rPr kumimoji="1" lang="en-US" altLang="ja-JP" sz="3600" b="0" i="1" smtClean="0">
                          <a:latin typeface="Cambria Math" panose="02040503050406030204" pitchFamily="18" charset="0"/>
                        </a:rPr>
                        <m:t>=</m:t>
                      </m:r>
                      <m:d>
                        <m:dPr>
                          <m:ctrlPr>
                            <a:rPr kumimoji="1" lang="en-US" altLang="ja-JP" sz="3600" b="0" i="1" smtClean="0">
                              <a:latin typeface="Cambria Math" panose="02040503050406030204" pitchFamily="18" charset="0"/>
                            </a:rPr>
                          </m:ctrlPr>
                        </m:dPr>
                        <m:e>
                          <m:m>
                            <m:mPr>
                              <m:mcs>
                                <m:mc>
                                  <m:mcPr>
                                    <m:count m:val="1"/>
                                    <m:mcJc m:val="center"/>
                                  </m:mcPr>
                                </m:mc>
                              </m:mcs>
                              <m:ctrlPr>
                                <a:rPr kumimoji="1" lang="en-US" altLang="ja-JP" sz="3600" b="0" i="1" smtClean="0">
                                  <a:latin typeface="Cambria Math" panose="02040503050406030204" pitchFamily="18" charset="0"/>
                                </a:rPr>
                              </m:ctrlPr>
                            </m:mPr>
                            <m:mr>
                              <m:e>
                                <m:acc>
                                  <m:accPr>
                                    <m:chr m:val="̇"/>
                                    <m:ctrlPr>
                                      <a:rPr kumimoji="1" lang="en-US" altLang="ja-JP" sz="3600" b="0" i="1" smtClean="0">
                                        <a:latin typeface="Cambria Math" panose="02040503050406030204" pitchFamily="18" charset="0"/>
                                      </a:rPr>
                                    </m:ctrlPr>
                                  </m:accPr>
                                  <m:e>
                                    <m:r>
                                      <m:rPr>
                                        <m:brk m:alnAt="7"/>
                                      </m:rPr>
                                      <a:rPr kumimoji="1" lang="en-US" altLang="ja-JP" sz="3600" b="0" i="1" smtClean="0">
                                        <a:latin typeface="Cambria Math" panose="02040503050406030204" pitchFamily="18" charset="0"/>
                                      </a:rPr>
                                      <m:t>𝑝</m:t>
                                    </m:r>
                                  </m:e>
                                </m:acc>
                              </m:e>
                            </m:mr>
                            <m:m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𝑞</m:t>
                                    </m:r>
                                  </m:e>
                                </m:acc>
                              </m:e>
                            </m:mr>
                            <m:mr>
                              <m:e>
                                <m:r>
                                  <a:rPr kumimoji="1" lang="en-US" altLang="ja-JP" sz="3600" b="0" i="1" smtClean="0">
                                    <a:latin typeface="Cambria Math" panose="02040503050406030204" pitchFamily="18" charset="0"/>
                                  </a:rPr>
                                  <m:t>𝜁</m:t>
                                </m:r>
                                <m:r>
                                  <a:rPr kumimoji="1" lang="en-US" altLang="ja-JP" sz="3600" b="0" i="1" smtClean="0">
                                    <a:latin typeface="Cambria Math" panose="02040503050406030204" pitchFamily="18" charset="0"/>
                                  </a:rPr>
                                  <m:t> ̇</m:t>
                                </m:r>
                              </m:e>
                            </m:mr>
                          </m:m>
                        </m:e>
                      </m:d>
                    </m:oMath>
                  </m:oMathPara>
                </a14:m>
                <a:endParaRPr kumimoji="1" lang="ja-JP" altLang="en-US" sz="3600"/>
              </a:p>
            </p:txBody>
          </p:sp>
        </mc:Choice>
        <mc:Fallback xmlns="">
          <p:sp>
            <p:nvSpPr>
              <p:cNvPr id="8" name="テキスト ボックス 7">
                <a:extLst>
                  <a:ext uri="{FF2B5EF4-FFF2-40B4-BE49-F238E27FC236}">
                    <a16:creationId xmlns:a16="http://schemas.microsoft.com/office/drawing/2014/main" id="{7E188FE6-A79B-1A16-BE48-0AA3E749296A}"/>
                  </a:ext>
                </a:extLst>
              </p:cNvPr>
              <p:cNvSpPr txBox="1">
                <a:spLocks noRot="1" noChangeAspect="1" noMove="1" noResize="1" noEditPoints="1" noAdjustHandles="1" noChangeArrowheads="1" noChangeShapeType="1" noTextEdit="1"/>
              </p:cNvSpPr>
              <p:nvPr/>
            </p:nvSpPr>
            <p:spPr>
              <a:xfrm>
                <a:off x="1115616" y="2204864"/>
                <a:ext cx="2129237" cy="187589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C5CE0EF-93EE-D8EB-0944-526A29CA71AA}"/>
                  </a:ext>
                </a:extLst>
              </p:cNvPr>
              <p:cNvSpPr txBox="1"/>
              <p:nvPr/>
            </p:nvSpPr>
            <p:spPr>
              <a:xfrm>
                <a:off x="395536" y="4797152"/>
                <a:ext cx="7655429" cy="523220"/>
              </a:xfrm>
              <a:prstGeom prst="rect">
                <a:avLst/>
              </a:prstGeom>
              <a:noFill/>
            </p:spPr>
            <p:txBody>
              <a:bodyPr wrap="none" rtlCol="0">
                <a:spAutoFit/>
              </a:bodyPr>
              <a:lstStyle/>
              <a:p>
                <a:r>
                  <a:rPr lang="ja-JP" altLang="en-US" sz="2800"/>
                  <a:t>分布関数</a:t>
                </a:r>
                <a14:m>
                  <m:oMath xmlns:m="http://schemas.openxmlformats.org/officeDocument/2006/math">
                    <m:r>
                      <a:rPr lang="en-US" altLang="ja-JP" sz="2800" b="0" i="1" smtClean="0">
                        <a:latin typeface="Cambria Math" panose="02040503050406030204" pitchFamily="18" charset="0"/>
                      </a:rPr>
                      <m:t>𝑓</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𝜁</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について</m:t>
                    </m:r>
                  </m:oMath>
                </a14:m>
                <a:r>
                  <a:rPr kumimoji="1" lang="ja-JP" altLang="en-US" sz="2800"/>
                  <a:t>連続の式が成り立つ</a:t>
                </a:r>
              </a:p>
            </p:txBody>
          </p:sp>
        </mc:Choice>
        <mc:Fallback xmlns="">
          <p:sp>
            <p:nvSpPr>
              <p:cNvPr id="9" name="テキスト ボックス 8">
                <a:extLst>
                  <a:ext uri="{FF2B5EF4-FFF2-40B4-BE49-F238E27FC236}">
                    <a16:creationId xmlns:a16="http://schemas.microsoft.com/office/drawing/2014/main" id="{EC5CE0EF-93EE-D8EB-0944-526A29CA71AA}"/>
                  </a:ext>
                </a:extLst>
              </p:cNvPr>
              <p:cNvSpPr txBox="1">
                <a:spLocks noRot="1" noChangeAspect="1" noMove="1" noResize="1" noEditPoints="1" noAdjustHandles="1" noChangeArrowheads="1" noChangeShapeType="1" noTextEdit="1"/>
              </p:cNvSpPr>
              <p:nvPr/>
            </p:nvSpPr>
            <p:spPr>
              <a:xfrm>
                <a:off x="395536" y="4797152"/>
                <a:ext cx="7655429" cy="523220"/>
              </a:xfrm>
              <a:prstGeom prst="rect">
                <a:avLst/>
              </a:prstGeom>
              <a:blipFill>
                <a:blip r:embed="rId6"/>
                <a:stretch>
                  <a:fillRect l="-1672" t="-16279" r="-557"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E51A0A93-CBD6-DE64-E557-2429257ACE55}"/>
                  </a:ext>
                </a:extLst>
              </p:cNvPr>
              <p:cNvSpPr txBox="1"/>
              <p:nvPr/>
            </p:nvSpPr>
            <p:spPr>
              <a:xfrm>
                <a:off x="2411760" y="5445224"/>
                <a:ext cx="3309560" cy="11457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𝑓</m:t>
                          </m:r>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𝑓</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𝑣</m:t>
                          </m:r>
                        </m:e>
                      </m:acc>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10" name="テキスト ボックス 9">
                <a:extLst>
                  <a:ext uri="{FF2B5EF4-FFF2-40B4-BE49-F238E27FC236}">
                    <a16:creationId xmlns:a16="http://schemas.microsoft.com/office/drawing/2014/main" id="{E51A0A93-CBD6-DE64-E557-2429257ACE55}"/>
                  </a:ext>
                </a:extLst>
              </p:cNvPr>
              <p:cNvSpPr txBox="1">
                <a:spLocks noRot="1" noChangeAspect="1" noMove="1" noResize="1" noEditPoints="1" noAdjustHandles="1" noChangeArrowheads="1" noChangeShapeType="1" noTextEdit="1"/>
              </p:cNvSpPr>
              <p:nvPr/>
            </p:nvSpPr>
            <p:spPr>
              <a:xfrm>
                <a:off x="2411760" y="5445224"/>
                <a:ext cx="3309560" cy="1145763"/>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855626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80A0C92-842D-6590-A137-7E5008AD910B}"/>
              </a:ext>
            </a:extLst>
          </p:cNvPr>
          <p:cNvSpPr>
            <a:spLocks noGrp="1"/>
          </p:cNvSpPr>
          <p:nvPr>
            <p:ph type="body" sz="quarter" idx="10"/>
          </p:nvPr>
        </p:nvSpPr>
        <p:spPr>
          <a:xfrm>
            <a:off x="0" y="139333"/>
            <a:ext cx="9144000" cy="754062"/>
          </a:xfrm>
        </p:spPr>
        <p:txBody>
          <a:bodyPr/>
          <a:lstStyle/>
          <a:p>
            <a:r>
              <a:rPr lang="ja-JP" altLang="en-US"/>
              <a:t>温度と位相空間の流れ</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330945F-4CFB-9E32-04F0-D7F62A7180E3}"/>
                  </a:ext>
                </a:extLst>
              </p:cNvPr>
              <p:cNvSpPr txBox="1"/>
              <p:nvPr/>
            </p:nvSpPr>
            <p:spPr>
              <a:xfrm>
                <a:off x="539552" y="1124744"/>
                <a:ext cx="3505319" cy="571695"/>
              </a:xfrm>
              <a:prstGeom prst="rect">
                <a:avLst/>
              </a:prstGeom>
              <a:noFill/>
            </p:spPr>
            <p:txBody>
              <a:bodyPr wrap="none" rtlCol="0">
                <a:spAutoFit/>
              </a:bodyPr>
              <a:lstStyle/>
              <a:p>
                <a:r>
                  <a:rPr kumimoji="1" lang="ja-JP" altLang="en-US" sz="2800"/>
                  <a:t>定常</a:t>
                </a:r>
                <a14:m>
                  <m:oMath xmlns:m="http://schemas.openxmlformats.org/officeDocument/2006/math">
                    <m:r>
                      <a:rPr kumimoji="1" lang="ja-JP" altLang="en-US" sz="2800" b="0" i="1" smtClean="0">
                        <a:latin typeface="Cambria Math" panose="02040503050406030204" pitchFamily="18" charset="0"/>
                      </a:rPr>
                      <m:t>分布</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m:rPr>
                            <m:sty m:val="p"/>
                          </m:rPr>
                          <a:rPr kumimoji="1" lang="en-US" altLang="ja-JP" sz="2800" b="0" i="0" smtClean="0">
                            <a:latin typeface="Cambria Math" panose="02040503050406030204" pitchFamily="18" charset="0"/>
                          </a:rPr>
                          <m:t>eq</m:t>
                        </m:r>
                      </m:sub>
                    </m:sSub>
                    <m:r>
                      <a:rPr lang="ja-JP" altLang="en-US" sz="2800" i="1">
                        <a:latin typeface="Cambria Math" panose="02040503050406030204" pitchFamily="18" charset="0"/>
                      </a:rPr>
                      <m:t>を</m:t>
                    </m:r>
                  </m:oMath>
                </a14:m>
                <a:r>
                  <a:rPr kumimoji="1" lang="ja-JP" altLang="en-US" sz="2800"/>
                  <a:t>考える</a:t>
                </a:r>
              </a:p>
            </p:txBody>
          </p:sp>
        </mc:Choice>
        <mc:Fallback xmlns="">
          <p:sp>
            <p:nvSpPr>
              <p:cNvPr id="3" name="テキスト ボックス 2">
                <a:extLst>
                  <a:ext uri="{FF2B5EF4-FFF2-40B4-BE49-F238E27FC236}">
                    <a16:creationId xmlns:a16="http://schemas.microsoft.com/office/drawing/2014/main" id="{0330945F-4CFB-9E32-04F0-D7F62A7180E3}"/>
                  </a:ext>
                </a:extLst>
              </p:cNvPr>
              <p:cNvSpPr txBox="1">
                <a:spLocks noRot="1" noChangeAspect="1" noMove="1" noResize="1" noEditPoints="1" noAdjustHandles="1" noChangeArrowheads="1" noChangeShapeType="1" noTextEdit="1"/>
              </p:cNvSpPr>
              <p:nvPr/>
            </p:nvSpPr>
            <p:spPr>
              <a:xfrm>
                <a:off x="539552" y="1124744"/>
                <a:ext cx="3505319" cy="571695"/>
              </a:xfrm>
              <a:prstGeom prst="rect">
                <a:avLst/>
              </a:prstGeom>
              <a:blipFill>
                <a:blip r:embed="rId2"/>
                <a:stretch>
                  <a:fillRect l="-3652" t="-13978" r="-2609" b="-1935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700A3F4B-1C40-5A25-B714-07AD27C562E1}"/>
                  </a:ext>
                </a:extLst>
              </p:cNvPr>
              <p:cNvSpPr txBox="1"/>
              <p:nvPr/>
            </p:nvSpPr>
            <p:spPr>
              <a:xfrm>
                <a:off x="1403648" y="1844824"/>
                <a:ext cx="2013756" cy="11666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m:rPr>
                                  <m:sty m:val="p"/>
                                </m:rPr>
                                <a:rPr kumimoji="1" lang="en-US" altLang="ja-JP" sz="3600" b="0" i="0" smtClean="0">
                                  <a:latin typeface="Cambria Math" panose="02040503050406030204" pitchFamily="18" charset="0"/>
                                </a:rPr>
                                <m:t>eq</m:t>
                              </m:r>
                            </m:sub>
                          </m:sSub>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lang="en-US" altLang="ja-JP" sz="3600" i="1">
                          <a:latin typeface="Cambria Math" panose="02040503050406030204" pitchFamily="18" charset="0"/>
                        </a:rPr>
                        <m:t>=0</m:t>
                      </m:r>
                    </m:oMath>
                  </m:oMathPara>
                </a14:m>
                <a:endParaRPr kumimoji="1" lang="ja-JP" altLang="en-US" sz="3600"/>
              </a:p>
            </p:txBody>
          </p:sp>
        </mc:Choice>
        <mc:Fallback>
          <p:sp>
            <p:nvSpPr>
              <p:cNvPr id="4" name="テキスト ボックス 3">
                <a:extLst>
                  <a:ext uri="{FF2B5EF4-FFF2-40B4-BE49-F238E27FC236}">
                    <a16:creationId xmlns:a16="http://schemas.microsoft.com/office/drawing/2014/main" id="{700A3F4B-1C40-5A25-B714-07AD27C562E1}"/>
                  </a:ext>
                </a:extLst>
              </p:cNvPr>
              <p:cNvSpPr txBox="1">
                <a:spLocks noRot="1" noChangeAspect="1" noMove="1" noResize="1" noEditPoints="1" noAdjustHandles="1" noChangeArrowheads="1" noChangeShapeType="1" noTextEdit="1"/>
              </p:cNvSpPr>
              <p:nvPr/>
            </p:nvSpPr>
            <p:spPr>
              <a:xfrm>
                <a:off x="1403648" y="1844824"/>
                <a:ext cx="2013756" cy="116660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0440D6C-411D-F425-0946-4D0DC4CB2524}"/>
                  </a:ext>
                </a:extLst>
              </p:cNvPr>
              <p:cNvSpPr txBox="1"/>
              <p:nvPr/>
            </p:nvSpPr>
            <p:spPr>
              <a:xfrm>
                <a:off x="4283968" y="2132856"/>
                <a:ext cx="3312368" cy="7288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3600" b="0" i="0" smtClean="0">
                          <a:latin typeface="Cambria Math" panose="02040503050406030204" pitchFamily="18" charset="0"/>
                        </a:rPr>
                        <m:t>∇</m:t>
                      </m:r>
                      <m:r>
                        <a:rPr kumimoji="1" lang="en-US" altLang="ja-JP" sz="3600" b="0" i="1" smtClean="0">
                          <a:latin typeface="Cambria Math" panose="02040503050406030204" pitchFamily="18" charset="0"/>
                        </a:rPr>
                        <m:t>⋅</m:t>
                      </m:r>
                      <m:d>
                        <m:dPr>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m:rPr>
                                  <m:sty m:val="p"/>
                                </m:rPr>
                                <a:rPr kumimoji="1" lang="en-US" altLang="ja-JP" sz="3600" b="0" i="0" smtClean="0">
                                  <a:latin typeface="Cambria Math" panose="02040503050406030204" pitchFamily="18" charset="0"/>
                                </a:rPr>
                                <m:t>eq</m:t>
                              </m:r>
                            </m:sub>
                          </m:sSub>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𝑣</m:t>
                              </m:r>
                            </m:e>
                          </m:acc>
                        </m:e>
                      </m:d>
                      <m:r>
                        <a:rPr kumimoji="1" lang="en-US" altLang="ja-JP" sz="3600" b="0" i="1" smtClean="0">
                          <a:latin typeface="Cambria Math" panose="02040503050406030204" pitchFamily="18" charset="0"/>
                        </a:rPr>
                        <m:t>=0</m:t>
                      </m:r>
                    </m:oMath>
                  </m:oMathPara>
                </a14:m>
                <a:endParaRPr lang="ja-JP" altLang="en-US" sz="3600"/>
              </a:p>
            </p:txBody>
          </p:sp>
        </mc:Choice>
        <mc:Fallback xmlns="">
          <p:sp>
            <p:nvSpPr>
              <p:cNvPr id="6" name="テキスト ボックス 5">
                <a:extLst>
                  <a:ext uri="{FF2B5EF4-FFF2-40B4-BE49-F238E27FC236}">
                    <a16:creationId xmlns:a16="http://schemas.microsoft.com/office/drawing/2014/main" id="{90440D6C-411D-F425-0946-4D0DC4CB2524}"/>
                  </a:ext>
                </a:extLst>
              </p:cNvPr>
              <p:cNvSpPr txBox="1">
                <a:spLocks noRot="1" noChangeAspect="1" noMove="1" noResize="1" noEditPoints="1" noAdjustHandles="1" noChangeArrowheads="1" noChangeShapeType="1" noTextEdit="1"/>
              </p:cNvSpPr>
              <p:nvPr/>
            </p:nvSpPr>
            <p:spPr>
              <a:xfrm>
                <a:off x="4283968" y="2132856"/>
                <a:ext cx="3312368" cy="728854"/>
              </a:xfrm>
              <a:prstGeom prst="rect">
                <a:avLst/>
              </a:prstGeom>
              <a:blipFill>
                <a:blip r:embed="rId4"/>
                <a:stretch>
                  <a:fillRect/>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EF190BEE-2A62-40DE-7663-0E3898BFF894}"/>
              </a:ext>
            </a:extLst>
          </p:cNvPr>
          <p:cNvSpPr/>
          <p:nvPr/>
        </p:nvSpPr>
        <p:spPr>
          <a:xfrm>
            <a:off x="3707904" y="2276872"/>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836A208-6278-9D4F-53FD-E874478FFCF5}"/>
                  </a:ext>
                </a:extLst>
              </p:cNvPr>
              <p:cNvSpPr txBox="1"/>
              <p:nvPr/>
            </p:nvSpPr>
            <p:spPr>
              <a:xfrm>
                <a:off x="395536" y="3140968"/>
                <a:ext cx="8352928" cy="11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3200" b="0" i="0" smtClean="0">
                          <a:latin typeface="Cambria Math" panose="02040503050406030204" pitchFamily="18" charset="0"/>
                        </a:rPr>
                        <m:t>∇</m:t>
                      </m:r>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𝑓</m:t>
                              </m:r>
                            </m:e>
                            <m:sub>
                              <m:r>
                                <m:rPr>
                                  <m:sty m:val="p"/>
                                </m:rPr>
                                <a:rPr kumimoji="1" lang="en-US" altLang="ja-JP" sz="3200" b="0" i="0" smtClean="0">
                                  <a:latin typeface="Cambria Math" panose="02040503050406030204" pitchFamily="18" charset="0"/>
                                </a:rPr>
                                <m:t>eq</m:t>
                              </m:r>
                            </m:sub>
                          </m:sSub>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𝑣</m:t>
                              </m:r>
                            </m:e>
                          </m:acc>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d>
                        <m:dPr>
                          <m:ctrlPr>
                            <a:rPr kumimoji="1" lang="en-US" altLang="ja-JP" sz="3200" b="0" i="1" smtClean="0">
                              <a:latin typeface="Cambria Math" panose="02040503050406030204" pitchFamily="18" charset="0"/>
                            </a:rPr>
                          </m:ctrlPr>
                        </m:d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𝑓</m:t>
                              </m:r>
                            </m:e>
                            <m:sub>
                              <m:r>
                                <m:rPr>
                                  <m:sty m:val="p"/>
                                </m:rPr>
                                <a:rPr kumimoji="1" lang="en-US" altLang="ja-JP" sz="3200" b="0" i="0" smtClean="0">
                                  <a:latin typeface="Cambria Math" panose="02040503050406030204" pitchFamily="18" charset="0"/>
                                </a:rPr>
                                <m:t>eq</m:t>
                              </m:r>
                            </m:sub>
                          </m:sSub>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d>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d>
                        <m:dPr>
                          <m:ctrlPr>
                            <a:rPr lang="en-US" altLang="ja-JP" sz="3200" i="1">
                              <a:latin typeface="Cambria Math" panose="02040503050406030204" pitchFamily="18" charset="0"/>
                            </a:rPr>
                          </m:ctrlPr>
                        </m:dPr>
                        <m:e>
                          <m:sSub>
                            <m:sSubPr>
                              <m:ctrlPr>
                                <a:rPr lang="en-US" altLang="ja-JP" sz="3200" b="0" i="1" smtClean="0">
                                  <a:latin typeface="Cambria Math" panose="02040503050406030204" pitchFamily="18" charset="0"/>
                                </a:rPr>
                              </m:ctrlPr>
                            </m:sSubPr>
                            <m:e>
                              <m:r>
                                <a:rPr lang="en-US" altLang="ja-JP" sz="3200" i="1">
                                  <a:latin typeface="Cambria Math" panose="02040503050406030204" pitchFamily="18" charset="0"/>
                                </a:rPr>
                                <m:t>𝑓</m:t>
                              </m:r>
                            </m:e>
                            <m:sub>
                              <m:r>
                                <m:rPr>
                                  <m:sty m:val="p"/>
                                </m:rPr>
                                <a:rPr lang="en-US" altLang="ja-JP" sz="3200" b="0" i="0" smtClean="0">
                                  <a:latin typeface="Cambria Math" panose="02040503050406030204" pitchFamily="18" charset="0"/>
                                </a:rPr>
                                <m:t>eq</m:t>
                              </m:r>
                            </m:sub>
                          </m:sSub>
                          <m:acc>
                            <m:accPr>
                              <m:chr m:val="̇"/>
                              <m:ctrlPr>
                                <a:rPr lang="en-US" altLang="ja-JP" sz="3200" i="1">
                                  <a:latin typeface="Cambria Math" panose="02040503050406030204" pitchFamily="18" charset="0"/>
                                </a:rPr>
                              </m:ctrlPr>
                            </m:accPr>
                            <m:e>
                              <m:r>
                                <a:rPr lang="en-US" altLang="ja-JP" sz="3200" b="0" i="1" smtClean="0">
                                  <a:latin typeface="Cambria Math" panose="02040503050406030204" pitchFamily="18" charset="0"/>
                                </a:rPr>
                                <m:t>𝑞</m:t>
                              </m:r>
                            </m:e>
                          </m:acc>
                        </m:e>
                      </m:d>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𝜁</m:t>
                          </m:r>
                        </m:den>
                      </m:f>
                      <m:d>
                        <m:dPr>
                          <m:ctrlPr>
                            <a:rPr lang="en-US" altLang="ja-JP" sz="3200" i="1">
                              <a:latin typeface="Cambria Math" panose="02040503050406030204" pitchFamily="18" charset="0"/>
                            </a:rPr>
                          </m:ctrlPr>
                        </m:dPr>
                        <m:e>
                          <m:sSub>
                            <m:sSubPr>
                              <m:ctrlPr>
                                <a:rPr lang="en-US" altLang="ja-JP" sz="3200" b="0" i="1" smtClean="0">
                                  <a:latin typeface="Cambria Math" panose="02040503050406030204" pitchFamily="18" charset="0"/>
                                </a:rPr>
                              </m:ctrlPr>
                            </m:sSubPr>
                            <m:e>
                              <m:r>
                                <a:rPr lang="en-US" altLang="ja-JP" sz="3200" i="1">
                                  <a:latin typeface="Cambria Math" panose="02040503050406030204" pitchFamily="18" charset="0"/>
                                </a:rPr>
                                <m:t>𝑓</m:t>
                              </m:r>
                            </m:e>
                            <m:sub>
                              <m:r>
                                <m:rPr>
                                  <m:sty m:val="p"/>
                                </m:rPr>
                                <a:rPr lang="en-US" altLang="ja-JP" sz="3200" b="0" i="0" smtClean="0">
                                  <a:latin typeface="Cambria Math" panose="02040503050406030204" pitchFamily="18" charset="0"/>
                                </a:rPr>
                                <m:t>eq</m:t>
                              </m:r>
                            </m:sub>
                          </m:sSub>
                          <m:acc>
                            <m:accPr>
                              <m:chr m:val="̇"/>
                              <m:ctrlPr>
                                <a:rPr lang="en-US" altLang="ja-JP" sz="3200" i="1">
                                  <a:latin typeface="Cambria Math" panose="02040503050406030204" pitchFamily="18" charset="0"/>
                                </a:rPr>
                              </m:ctrlPr>
                            </m:accPr>
                            <m:e>
                              <m:r>
                                <a:rPr lang="en-US" altLang="ja-JP" sz="3200" b="0" i="1" smtClean="0">
                                  <a:latin typeface="Cambria Math" panose="02040503050406030204" pitchFamily="18" charset="0"/>
                                </a:rPr>
                                <m:t>𝜁</m:t>
                              </m:r>
                            </m:e>
                          </m:acc>
                        </m:e>
                      </m:d>
                    </m:oMath>
                  </m:oMathPara>
                </a14:m>
                <a:endParaRPr lang="ja-JP" altLang="en-US" sz="3200"/>
              </a:p>
            </p:txBody>
          </p:sp>
        </mc:Choice>
        <mc:Fallback xmlns="">
          <p:sp>
            <p:nvSpPr>
              <p:cNvPr id="9" name="テキスト ボックス 8">
                <a:extLst>
                  <a:ext uri="{FF2B5EF4-FFF2-40B4-BE49-F238E27FC236}">
                    <a16:creationId xmlns:a16="http://schemas.microsoft.com/office/drawing/2014/main" id="{7836A208-6278-9D4F-53FD-E874478FFCF5}"/>
                  </a:ext>
                </a:extLst>
              </p:cNvPr>
              <p:cNvSpPr txBox="1">
                <a:spLocks noRot="1" noChangeAspect="1" noMove="1" noResize="1" noEditPoints="1" noAdjustHandles="1" noChangeArrowheads="1" noChangeShapeType="1" noTextEdit="1"/>
              </p:cNvSpPr>
              <p:nvPr/>
            </p:nvSpPr>
            <p:spPr>
              <a:xfrm>
                <a:off x="395536" y="3140968"/>
                <a:ext cx="8352928" cy="111165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1ABF7E3-C4F7-45F3-D35F-FB217EA8803F}"/>
                  </a:ext>
                </a:extLst>
              </p:cNvPr>
              <p:cNvSpPr txBox="1"/>
              <p:nvPr/>
            </p:nvSpPr>
            <p:spPr>
              <a:xfrm>
                <a:off x="2051720" y="4293096"/>
                <a:ext cx="125963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=0</m:t>
                      </m:r>
                    </m:oMath>
                  </m:oMathPara>
                </a14:m>
                <a:endParaRPr lang="ja-JP" altLang="en-US" sz="3200"/>
              </a:p>
            </p:txBody>
          </p:sp>
        </mc:Choice>
        <mc:Fallback xmlns="">
          <p:sp>
            <p:nvSpPr>
              <p:cNvPr id="12" name="テキスト ボックス 11">
                <a:extLst>
                  <a:ext uri="{FF2B5EF4-FFF2-40B4-BE49-F238E27FC236}">
                    <a16:creationId xmlns:a16="http://schemas.microsoft.com/office/drawing/2014/main" id="{A1ABF7E3-C4F7-45F3-D35F-FB217EA8803F}"/>
                  </a:ext>
                </a:extLst>
              </p:cNvPr>
              <p:cNvSpPr txBox="1">
                <a:spLocks noRot="1" noChangeAspect="1" noMove="1" noResize="1" noEditPoints="1" noAdjustHandles="1" noChangeArrowheads="1" noChangeShapeType="1" noTextEdit="1"/>
              </p:cNvSpPr>
              <p:nvPr/>
            </p:nvSpPr>
            <p:spPr>
              <a:xfrm>
                <a:off x="2051720" y="4293096"/>
                <a:ext cx="1259632" cy="584775"/>
              </a:xfrm>
              <a:prstGeom prst="rect">
                <a:avLst/>
              </a:prstGeom>
              <a:blipFill>
                <a:blip r:embed="rId6"/>
                <a:stretch>
                  <a:fillRect/>
                </a:stretch>
              </a:blipFill>
            </p:spPr>
            <p:txBody>
              <a:bodyPr/>
              <a:lstStyle/>
              <a:p>
                <a:r>
                  <a:rPr lang="ja-JP" altLang="en-US">
                    <a:noFill/>
                  </a:rPr>
                  <a:t> </a:t>
                </a:r>
              </a:p>
            </p:txBody>
          </p:sp>
        </mc:Fallback>
      </mc:AlternateContent>
      <p:sp>
        <p:nvSpPr>
          <p:cNvPr id="13" name="四角形: 角を丸くする 12">
            <a:extLst>
              <a:ext uri="{FF2B5EF4-FFF2-40B4-BE49-F238E27FC236}">
                <a16:creationId xmlns:a16="http://schemas.microsoft.com/office/drawing/2014/main" id="{993370D1-1A23-FA46-B3FC-7077A3E3999D}"/>
              </a:ext>
            </a:extLst>
          </p:cNvPr>
          <p:cNvSpPr/>
          <p:nvPr/>
        </p:nvSpPr>
        <p:spPr>
          <a:xfrm>
            <a:off x="2339752" y="3068960"/>
            <a:ext cx="6264696" cy="1872208"/>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D05F05F-3AE9-583B-B112-5DDDB7A47868}"/>
                  </a:ext>
                </a:extLst>
              </p:cNvPr>
              <p:cNvSpPr txBox="1"/>
              <p:nvPr/>
            </p:nvSpPr>
            <p:spPr>
              <a:xfrm>
                <a:off x="251520" y="5373216"/>
                <a:ext cx="7956794" cy="504497"/>
              </a:xfrm>
              <a:prstGeom prst="rect">
                <a:avLst/>
              </a:prstGeom>
              <a:noFill/>
            </p:spPr>
            <p:txBody>
              <a:bodyPr wrap="none" rtlCol="0">
                <a:spAutoFit/>
              </a:bodyPr>
              <a:lstStyle/>
              <a:p>
                <a:r>
                  <a:rPr lang="ja-JP" altLang="en-US" sz="2400"/>
                  <a:t>定常分布</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𝑓</m:t>
                        </m:r>
                      </m:e>
                      <m:sub>
                        <m:r>
                          <m:rPr>
                            <m:sty m:val="p"/>
                          </m:rPr>
                          <a:rPr lang="en-US" altLang="ja-JP" sz="2400" b="0" i="0" smtClean="0">
                            <a:latin typeface="Cambria Math" panose="02040503050406030204" pitchFamily="18" charset="0"/>
                          </a:rPr>
                          <m:t>eq</m:t>
                        </m:r>
                      </m:sub>
                    </m:sSub>
                    <m:r>
                      <a:rPr kumimoji="1" lang="ja-JP" altLang="en-US" sz="2400" i="1">
                        <a:latin typeface="Cambria Math" panose="02040503050406030204" pitchFamily="18" charset="0"/>
                      </a:rPr>
                      <m:t>が</m:t>
                    </m:r>
                    <m:r>
                      <a:rPr lang="ja-JP" altLang="en-US" sz="2400" i="1" smtClean="0">
                        <a:latin typeface="Cambria Math" panose="02040503050406030204" pitchFamily="18" charset="0"/>
                      </a:rPr>
                      <m:t>存在するな</m:t>
                    </m:r>
                    <m:r>
                      <a:rPr kumimoji="1" lang="ja-JP" altLang="en-US" sz="2400" i="1">
                        <a:latin typeface="Cambria Math" panose="02040503050406030204" pitchFamily="18" charset="0"/>
                      </a:rPr>
                      <m:t>ら、</m:t>
                    </m:r>
                  </m:oMath>
                </a14:m>
                <a:r>
                  <a:rPr kumimoji="1" lang="ja-JP" altLang="en-US" sz="2400"/>
                  <a:t>この偏微分方程式を満たす</a:t>
                </a:r>
              </a:p>
            </p:txBody>
          </p:sp>
        </mc:Choice>
        <mc:Fallback xmlns="">
          <p:sp>
            <p:nvSpPr>
              <p:cNvPr id="14" name="テキスト ボックス 13">
                <a:extLst>
                  <a:ext uri="{FF2B5EF4-FFF2-40B4-BE49-F238E27FC236}">
                    <a16:creationId xmlns:a16="http://schemas.microsoft.com/office/drawing/2014/main" id="{ED05F05F-3AE9-583B-B112-5DDDB7A47868}"/>
                  </a:ext>
                </a:extLst>
              </p:cNvPr>
              <p:cNvSpPr txBox="1">
                <a:spLocks noRot="1" noChangeAspect="1" noMove="1" noResize="1" noEditPoints="1" noAdjustHandles="1" noChangeArrowheads="1" noChangeShapeType="1" noTextEdit="1"/>
              </p:cNvSpPr>
              <p:nvPr/>
            </p:nvSpPr>
            <p:spPr>
              <a:xfrm>
                <a:off x="251520" y="5373216"/>
                <a:ext cx="7956794" cy="504497"/>
              </a:xfrm>
              <a:prstGeom prst="rect">
                <a:avLst/>
              </a:prstGeom>
              <a:blipFill>
                <a:blip r:embed="rId7"/>
                <a:stretch>
                  <a:fillRect l="-1149" t="-12048" r="-230" b="-156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679163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33187FA-A8B8-829E-FCFC-565C981BF4D4}"/>
              </a:ext>
            </a:extLst>
          </p:cNvPr>
          <p:cNvSpPr>
            <a:spLocks noGrp="1"/>
          </p:cNvSpPr>
          <p:nvPr>
            <p:ph type="body" sz="quarter" idx="10"/>
          </p:nvPr>
        </p:nvSpPr>
        <p:spPr/>
        <p:txBody>
          <a:bodyPr/>
          <a:lstStyle/>
          <a:p>
            <a:r>
              <a:rPr lang="ja-JP" altLang="en-US"/>
              <a:t>温度と位相空間の流れ</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6B4B2C4-48D9-57C3-D874-B87D308B8BA0}"/>
                  </a:ext>
                </a:extLst>
              </p:cNvPr>
              <p:cNvSpPr txBox="1"/>
              <p:nvPr/>
            </p:nvSpPr>
            <p:spPr>
              <a:xfrm>
                <a:off x="0" y="1844824"/>
                <a:ext cx="8352928" cy="11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d>
                        <m:dPr>
                          <m:ctrlPr>
                            <a:rPr kumimoji="1" lang="en-US" altLang="ja-JP" sz="3200" b="0" i="1" smtClean="0">
                              <a:latin typeface="Cambria Math" panose="02040503050406030204" pitchFamily="18" charset="0"/>
                            </a:rPr>
                          </m:ctrlPr>
                        </m:d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𝑓</m:t>
                              </m:r>
                            </m:e>
                            <m:sub>
                              <m:r>
                                <m:rPr>
                                  <m:sty m:val="p"/>
                                </m:rPr>
                                <a:rPr kumimoji="1" lang="en-US" altLang="ja-JP" sz="3200" b="0" i="0" smtClean="0">
                                  <a:latin typeface="Cambria Math" panose="02040503050406030204" pitchFamily="18" charset="0"/>
                                </a:rPr>
                                <m:t>eq</m:t>
                              </m:r>
                            </m:sub>
                          </m:sSub>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d>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d>
                        <m:dPr>
                          <m:ctrlPr>
                            <a:rPr lang="en-US" altLang="ja-JP" sz="3200" i="1">
                              <a:latin typeface="Cambria Math" panose="02040503050406030204" pitchFamily="18" charset="0"/>
                            </a:rPr>
                          </m:ctrlPr>
                        </m:dPr>
                        <m:e>
                          <m:sSub>
                            <m:sSubPr>
                              <m:ctrlPr>
                                <a:rPr lang="en-US" altLang="ja-JP" sz="3200" b="0" i="1" smtClean="0">
                                  <a:latin typeface="Cambria Math" panose="02040503050406030204" pitchFamily="18" charset="0"/>
                                </a:rPr>
                              </m:ctrlPr>
                            </m:sSubPr>
                            <m:e>
                              <m:r>
                                <a:rPr lang="en-US" altLang="ja-JP" sz="3200" i="1">
                                  <a:latin typeface="Cambria Math" panose="02040503050406030204" pitchFamily="18" charset="0"/>
                                </a:rPr>
                                <m:t>𝑓</m:t>
                              </m:r>
                            </m:e>
                            <m:sub>
                              <m:r>
                                <m:rPr>
                                  <m:sty m:val="p"/>
                                </m:rPr>
                                <a:rPr lang="en-US" altLang="ja-JP" sz="3200" b="0" i="0" smtClean="0">
                                  <a:latin typeface="Cambria Math" panose="02040503050406030204" pitchFamily="18" charset="0"/>
                                </a:rPr>
                                <m:t>eq</m:t>
                              </m:r>
                            </m:sub>
                          </m:sSub>
                          <m:acc>
                            <m:accPr>
                              <m:chr m:val="̇"/>
                              <m:ctrlPr>
                                <a:rPr lang="en-US" altLang="ja-JP" sz="3200" i="1">
                                  <a:latin typeface="Cambria Math" panose="02040503050406030204" pitchFamily="18" charset="0"/>
                                </a:rPr>
                              </m:ctrlPr>
                            </m:accPr>
                            <m:e>
                              <m:r>
                                <a:rPr lang="en-US" altLang="ja-JP" sz="3200" b="0" i="1" smtClean="0">
                                  <a:latin typeface="Cambria Math" panose="02040503050406030204" pitchFamily="18" charset="0"/>
                                </a:rPr>
                                <m:t>𝑞</m:t>
                              </m:r>
                            </m:e>
                          </m:acc>
                        </m:e>
                      </m:d>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𝜁</m:t>
                          </m:r>
                        </m:den>
                      </m:f>
                      <m:d>
                        <m:dPr>
                          <m:ctrlPr>
                            <a:rPr lang="en-US" altLang="ja-JP" sz="3200" i="1">
                              <a:latin typeface="Cambria Math" panose="02040503050406030204" pitchFamily="18" charset="0"/>
                            </a:rPr>
                          </m:ctrlPr>
                        </m:dPr>
                        <m:e>
                          <m:sSub>
                            <m:sSubPr>
                              <m:ctrlPr>
                                <a:rPr lang="en-US" altLang="ja-JP" sz="3200" b="0" i="1" smtClean="0">
                                  <a:latin typeface="Cambria Math" panose="02040503050406030204" pitchFamily="18" charset="0"/>
                                </a:rPr>
                              </m:ctrlPr>
                            </m:sSubPr>
                            <m:e>
                              <m:r>
                                <a:rPr lang="en-US" altLang="ja-JP" sz="3200" i="1">
                                  <a:latin typeface="Cambria Math" panose="02040503050406030204" pitchFamily="18" charset="0"/>
                                </a:rPr>
                                <m:t>𝑓</m:t>
                              </m:r>
                            </m:e>
                            <m:sub>
                              <m:r>
                                <m:rPr>
                                  <m:sty m:val="p"/>
                                </m:rPr>
                                <a:rPr lang="en-US" altLang="ja-JP" sz="3200" b="0" i="0" smtClean="0">
                                  <a:latin typeface="Cambria Math" panose="02040503050406030204" pitchFamily="18" charset="0"/>
                                </a:rPr>
                                <m:t>eq</m:t>
                              </m:r>
                            </m:sub>
                          </m:sSub>
                          <m:acc>
                            <m:accPr>
                              <m:chr m:val="̇"/>
                              <m:ctrlPr>
                                <a:rPr lang="en-US" altLang="ja-JP" sz="3200" i="1">
                                  <a:latin typeface="Cambria Math" panose="02040503050406030204" pitchFamily="18" charset="0"/>
                                </a:rPr>
                              </m:ctrlPr>
                            </m:accPr>
                            <m:e>
                              <m:r>
                                <a:rPr lang="en-US" altLang="ja-JP" sz="3200" b="0" i="1" smtClean="0">
                                  <a:latin typeface="Cambria Math" panose="02040503050406030204" pitchFamily="18" charset="0"/>
                                </a:rPr>
                                <m:t>𝜁</m:t>
                              </m:r>
                            </m:e>
                          </m:acc>
                        </m:e>
                      </m:d>
                      <m:r>
                        <a:rPr lang="en-US" altLang="ja-JP" sz="3200" b="0" i="1" smtClean="0">
                          <a:latin typeface="Cambria Math" panose="02040503050406030204" pitchFamily="18" charset="0"/>
                        </a:rPr>
                        <m:t>=0</m:t>
                      </m:r>
                    </m:oMath>
                  </m:oMathPara>
                </a14:m>
                <a:endParaRPr lang="ja-JP" altLang="en-US" sz="3200"/>
              </a:p>
            </p:txBody>
          </p:sp>
        </mc:Choice>
        <mc:Fallback xmlns="">
          <p:sp>
            <p:nvSpPr>
              <p:cNvPr id="3" name="テキスト ボックス 2">
                <a:extLst>
                  <a:ext uri="{FF2B5EF4-FFF2-40B4-BE49-F238E27FC236}">
                    <a16:creationId xmlns:a16="http://schemas.microsoft.com/office/drawing/2014/main" id="{C6B4B2C4-48D9-57C3-D874-B87D308B8BA0}"/>
                  </a:ext>
                </a:extLst>
              </p:cNvPr>
              <p:cNvSpPr txBox="1">
                <a:spLocks noRot="1" noChangeAspect="1" noMove="1" noResize="1" noEditPoints="1" noAdjustHandles="1" noChangeArrowheads="1" noChangeShapeType="1" noTextEdit="1"/>
              </p:cNvSpPr>
              <p:nvPr/>
            </p:nvSpPr>
            <p:spPr>
              <a:xfrm>
                <a:off x="0" y="1844824"/>
                <a:ext cx="8352928" cy="111165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7B32801-73F1-9053-D59B-B56A7BC53195}"/>
                  </a:ext>
                </a:extLst>
              </p:cNvPr>
              <p:cNvSpPr txBox="1"/>
              <p:nvPr/>
            </p:nvSpPr>
            <p:spPr>
              <a:xfrm>
                <a:off x="3491880" y="3880685"/>
                <a:ext cx="1428340"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oMath>
                  </m:oMathPara>
                </a14:m>
                <a:endParaRPr kumimoji="1" lang="ja-JP" altLang="en-US" sz="2800" dirty="0"/>
              </a:p>
            </p:txBody>
          </p:sp>
        </mc:Choice>
        <mc:Fallback xmlns="">
          <p:sp>
            <p:nvSpPr>
              <p:cNvPr id="4" name="テキスト ボックス 3">
                <a:extLst>
                  <a:ext uri="{FF2B5EF4-FFF2-40B4-BE49-F238E27FC236}">
                    <a16:creationId xmlns:a16="http://schemas.microsoft.com/office/drawing/2014/main" id="{87B32801-73F1-9053-D59B-B56A7BC53195}"/>
                  </a:ext>
                </a:extLst>
              </p:cNvPr>
              <p:cNvSpPr txBox="1">
                <a:spLocks noRot="1" noChangeAspect="1" noMove="1" noResize="1" noEditPoints="1" noAdjustHandles="1" noChangeArrowheads="1" noChangeShapeType="1" noTextEdit="1"/>
              </p:cNvSpPr>
              <p:nvPr/>
            </p:nvSpPr>
            <p:spPr>
              <a:xfrm>
                <a:off x="3491880" y="3880685"/>
                <a:ext cx="1428340" cy="98411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6299EE7-7441-ECF4-5B6A-278188D78925}"/>
                  </a:ext>
                </a:extLst>
              </p:cNvPr>
              <p:cNvSpPr txBox="1"/>
              <p:nvPr/>
            </p:nvSpPr>
            <p:spPr>
              <a:xfrm>
                <a:off x="611560" y="3880685"/>
                <a:ext cx="2567306"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𝜁</m:t>
                      </m:r>
                    </m:oMath>
                  </m:oMathPara>
                </a14:m>
                <a:endParaRPr kumimoji="1" lang="ja-JP" altLang="en-US" sz="2800" dirty="0"/>
              </a:p>
            </p:txBody>
          </p:sp>
        </mc:Choice>
        <mc:Fallback xmlns="">
          <p:sp>
            <p:nvSpPr>
              <p:cNvPr id="5" name="テキスト ボックス 4">
                <a:extLst>
                  <a:ext uri="{FF2B5EF4-FFF2-40B4-BE49-F238E27FC236}">
                    <a16:creationId xmlns:a16="http://schemas.microsoft.com/office/drawing/2014/main" id="{16299EE7-7441-ECF4-5B6A-278188D78925}"/>
                  </a:ext>
                </a:extLst>
              </p:cNvPr>
              <p:cNvSpPr txBox="1">
                <a:spLocks noRot="1" noChangeAspect="1" noMove="1" noResize="1" noEditPoints="1" noAdjustHandles="1" noChangeArrowheads="1" noChangeShapeType="1" noTextEdit="1"/>
              </p:cNvSpPr>
              <p:nvPr/>
            </p:nvSpPr>
            <p:spPr>
              <a:xfrm>
                <a:off x="611560" y="3880685"/>
                <a:ext cx="2567306" cy="98411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9B42639-AB3E-F6C8-3E2A-90E936873B14}"/>
                  </a:ext>
                </a:extLst>
              </p:cNvPr>
              <p:cNvSpPr txBox="1"/>
              <p:nvPr/>
            </p:nvSpPr>
            <p:spPr>
              <a:xfrm>
                <a:off x="5292080" y="3880685"/>
                <a:ext cx="3243517"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𝜁</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𝑄</m:t>
                          </m:r>
                        </m:den>
                      </m:f>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𝑝</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𝑘𝑇</m:t>
                          </m:r>
                        </m:e>
                      </m:d>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B9B42639-AB3E-F6C8-3E2A-90E936873B14}"/>
                  </a:ext>
                </a:extLst>
              </p:cNvPr>
              <p:cNvSpPr txBox="1">
                <a:spLocks noRot="1" noChangeAspect="1" noMove="1" noResize="1" noEditPoints="1" noAdjustHandles="1" noChangeArrowheads="1" noChangeShapeType="1" noTextEdit="1"/>
              </p:cNvSpPr>
              <p:nvPr/>
            </p:nvSpPr>
            <p:spPr>
              <a:xfrm>
                <a:off x="5292080" y="3880685"/>
                <a:ext cx="3243517" cy="1060483"/>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76B6620-56EA-9F5D-26D1-603EE2E82A1B}"/>
              </a:ext>
            </a:extLst>
          </p:cNvPr>
          <p:cNvSpPr txBox="1"/>
          <p:nvPr/>
        </p:nvSpPr>
        <p:spPr>
          <a:xfrm>
            <a:off x="251520" y="1196752"/>
            <a:ext cx="4134465" cy="523220"/>
          </a:xfrm>
          <a:prstGeom prst="rect">
            <a:avLst/>
          </a:prstGeom>
          <a:noFill/>
        </p:spPr>
        <p:txBody>
          <a:bodyPr wrap="none" rtlCol="0">
            <a:spAutoFit/>
          </a:bodyPr>
          <a:lstStyle/>
          <a:p>
            <a:r>
              <a:rPr lang="ja-JP" altLang="en-US" sz="2800"/>
              <a:t>定常分布が満たすべき式</a:t>
            </a:r>
            <a:endParaRPr kumimoji="1" lang="ja-JP" altLang="en-US" sz="2800"/>
          </a:p>
        </p:txBody>
      </p:sp>
      <p:sp>
        <p:nvSpPr>
          <p:cNvPr id="9" name="テキスト ボックス 8">
            <a:extLst>
              <a:ext uri="{FF2B5EF4-FFF2-40B4-BE49-F238E27FC236}">
                <a16:creationId xmlns:a16="http://schemas.microsoft.com/office/drawing/2014/main" id="{8B4B583D-4DC1-C023-EDCE-D4C3547C3D8B}"/>
              </a:ext>
            </a:extLst>
          </p:cNvPr>
          <p:cNvSpPr txBox="1"/>
          <p:nvPr/>
        </p:nvSpPr>
        <p:spPr>
          <a:xfrm>
            <a:off x="395536" y="3284984"/>
            <a:ext cx="5400600" cy="523220"/>
          </a:xfrm>
          <a:prstGeom prst="rect">
            <a:avLst/>
          </a:prstGeom>
          <a:noFill/>
        </p:spPr>
        <p:txBody>
          <a:bodyPr wrap="square">
            <a:spAutoFit/>
          </a:bodyPr>
          <a:lstStyle/>
          <a:p>
            <a:r>
              <a:rPr kumimoji="1" lang="en-US" altLang="ja-JP" sz="2800"/>
              <a:t>Nosé-Hoover</a:t>
            </a:r>
            <a:r>
              <a:rPr kumimoji="1" lang="ja-JP" altLang="en-US" sz="2800"/>
              <a:t>法の運動方程式</a:t>
            </a:r>
            <a:endParaRPr lang="ja-JP" altLang="en-US" sz="280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D91C977-E243-366E-A1F1-04CEA6CA8EF7}"/>
                  </a:ext>
                </a:extLst>
              </p:cNvPr>
              <p:cNvSpPr txBox="1"/>
              <p:nvPr/>
            </p:nvSpPr>
            <p:spPr>
              <a:xfrm>
                <a:off x="755576" y="5157192"/>
                <a:ext cx="5544616" cy="13371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m:rPr>
                              <m:sty m:val="p"/>
                            </m:rPr>
                            <a:rPr kumimoji="1" lang="en-US" altLang="ja-JP" sz="3600" b="0" i="0" smtClean="0">
                              <a:latin typeface="Cambria Math" panose="02040503050406030204" pitchFamily="18" charset="0"/>
                            </a:rPr>
                            <m:t>eq</m:t>
                          </m:r>
                        </m:sub>
                      </m:sSub>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exp</m:t>
                      </m:r>
                      <m:r>
                        <a:rPr kumimoji="1" lang="en-US" altLang="ja-JP" sz="3600" b="0" i="1" smtClean="0">
                          <a:latin typeface="Cambria Math" panose="02040503050406030204" pitchFamily="18" charset="0"/>
                        </a:rPr>
                        <m:t>⁡</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𝛽</m:t>
                          </m:r>
                          <m:r>
                            <a:rPr kumimoji="1" lang="en-US" altLang="ja-JP" sz="3600" b="0" i="1" smtClean="0">
                              <a:latin typeface="Cambria Math" panose="02040503050406030204" pitchFamily="18" charset="0"/>
                            </a:rPr>
                            <m:t>𝐻</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𝛽</m:t>
                              </m:r>
                            </m:num>
                            <m:den>
                              <m:r>
                                <a:rPr kumimoji="1" lang="en-US" altLang="ja-JP" sz="3600" b="0" i="1" smtClean="0">
                                  <a:latin typeface="Cambria Math" panose="02040503050406030204" pitchFamily="18" charset="0"/>
                                </a:rPr>
                                <m:t>2</m:t>
                              </m:r>
                            </m:den>
                          </m:f>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𝜁</m:t>
                              </m:r>
                            </m:e>
                            <m:sup>
                              <m:r>
                                <a:rPr kumimoji="1" lang="en-US" altLang="ja-JP" sz="3600" b="0" i="1" smtClean="0">
                                  <a:latin typeface="Cambria Math" panose="02040503050406030204" pitchFamily="18" charset="0"/>
                                </a:rPr>
                                <m:t>2</m:t>
                              </m:r>
                            </m:sup>
                          </m:sSup>
                        </m:e>
                      </m:d>
                    </m:oMath>
                  </m:oMathPara>
                </a14:m>
                <a:endParaRPr lang="ja-JP" altLang="en-US" sz="3600"/>
              </a:p>
            </p:txBody>
          </p:sp>
        </mc:Choice>
        <mc:Fallback xmlns="">
          <p:sp>
            <p:nvSpPr>
              <p:cNvPr id="11" name="テキスト ボックス 10">
                <a:extLst>
                  <a:ext uri="{FF2B5EF4-FFF2-40B4-BE49-F238E27FC236}">
                    <a16:creationId xmlns:a16="http://schemas.microsoft.com/office/drawing/2014/main" id="{1D91C977-E243-366E-A1F1-04CEA6CA8EF7}"/>
                  </a:ext>
                </a:extLst>
              </p:cNvPr>
              <p:cNvSpPr txBox="1">
                <a:spLocks noRot="1" noChangeAspect="1" noMove="1" noResize="1" noEditPoints="1" noAdjustHandles="1" noChangeArrowheads="1" noChangeShapeType="1" noTextEdit="1"/>
              </p:cNvSpPr>
              <p:nvPr/>
            </p:nvSpPr>
            <p:spPr>
              <a:xfrm>
                <a:off x="755576" y="5157192"/>
                <a:ext cx="5544616" cy="1337161"/>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915367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16F21C9-7BCB-50E6-BA25-10A54EDB27E4}"/>
              </a:ext>
            </a:extLst>
          </p:cNvPr>
          <p:cNvSpPr>
            <a:spLocks noGrp="1"/>
          </p:cNvSpPr>
          <p:nvPr>
            <p:ph type="body" sz="quarter" idx="10"/>
          </p:nvPr>
        </p:nvSpPr>
        <p:spPr/>
        <p:txBody>
          <a:bodyPr/>
          <a:lstStyle/>
          <a:p>
            <a:r>
              <a:rPr lang="ja-JP" altLang="en-US"/>
              <a:t>温度と位相空間の流れ</a:t>
            </a:r>
            <a:endParaRPr kumimoji="1" lang="ja-JP" altLang="en-US"/>
          </a:p>
        </p:txBody>
      </p:sp>
      <p:sp>
        <p:nvSpPr>
          <p:cNvPr id="3" name="テキスト ボックス 2">
            <a:extLst>
              <a:ext uri="{FF2B5EF4-FFF2-40B4-BE49-F238E27FC236}">
                <a16:creationId xmlns:a16="http://schemas.microsoft.com/office/drawing/2014/main" id="{646891DE-5FE4-924A-EEC1-C0A72C4B0B0B}"/>
              </a:ext>
            </a:extLst>
          </p:cNvPr>
          <p:cNvSpPr txBox="1"/>
          <p:nvPr/>
        </p:nvSpPr>
        <p:spPr>
          <a:xfrm>
            <a:off x="251520" y="1340768"/>
            <a:ext cx="4288353" cy="584775"/>
          </a:xfrm>
          <a:prstGeom prst="rect">
            <a:avLst/>
          </a:prstGeom>
          <a:noFill/>
        </p:spPr>
        <p:txBody>
          <a:bodyPr wrap="none" rtlCol="0">
            <a:spAutoFit/>
          </a:bodyPr>
          <a:lstStyle/>
          <a:p>
            <a:r>
              <a:rPr lang="ja-JP" altLang="en-US" sz="3200"/>
              <a:t>我々が興味ある分布は</a:t>
            </a:r>
            <a:endParaRPr kumimoji="1" lang="ja-JP" altLang="en-US" sz="32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347FC2B-94D1-C8F7-DF73-FDA21C9DDA00}"/>
                  </a:ext>
                </a:extLst>
              </p:cNvPr>
              <p:cNvSpPr txBox="1"/>
              <p:nvPr/>
            </p:nvSpPr>
            <p:spPr>
              <a:xfrm>
                <a:off x="4499992" y="1268760"/>
                <a:ext cx="1789657"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a:rPr kumimoji="1" lang="en-US" altLang="ja-JP" sz="3600" b="0" i="1" smtClean="0">
                              <a:latin typeface="Cambria Math" panose="02040503050406030204" pitchFamily="18" charset="0"/>
                            </a:rPr>
                            <m:t>0</m:t>
                          </m:r>
                        </m:sub>
                      </m:sSub>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𝑝</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𝑞</m:t>
                          </m:r>
                        </m:e>
                      </m:d>
                    </m:oMath>
                  </m:oMathPara>
                </a14:m>
                <a:endParaRPr kumimoji="1" lang="ja-JP" altLang="en-US" sz="3600"/>
              </a:p>
            </p:txBody>
          </p:sp>
        </mc:Choice>
        <mc:Fallback xmlns="">
          <p:sp>
            <p:nvSpPr>
              <p:cNvPr id="4" name="テキスト ボックス 3">
                <a:extLst>
                  <a:ext uri="{FF2B5EF4-FFF2-40B4-BE49-F238E27FC236}">
                    <a16:creationId xmlns:a16="http://schemas.microsoft.com/office/drawing/2014/main" id="{C347FC2B-94D1-C8F7-DF73-FDA21C9DDA00}"/>
                  </a:ext>
                </a:extLst>
              </p:cNvPr>
              <p:cNvSpPr txBox="1">
                <a:spLocks noRot="1" noChangeAspect="1" noMove="1" noResize="1" noEditPoints="1" noAdjustHandles="1" noChangeArrowheads="1" noChangeShapeType="1" noTextEdit="1"/>
              </p:cNvSpPr>
              <p:nvPr/>
            </p:nvSpPr>
            <p:spPr>
              <a:xfrm>
                <a:off x="4499992" y="1268760"/>
                <a:ext cx="1789657" cy="646331"/>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20BF6C36-3BEC-5F19-0332-E4DDBA188BDC}"/>
              </a:ext>
            </a:extLst>
          </p:cNvPr>
          <p:cNvSpPr txBox="1"/>
          <p:nvPr/>
        </p:nvSpPr>
        <p:spPr>
          <a:xfrm>
            <a:off x="6300192" y="1332057"/>
            <a:ext cx="1415772" cy="584775"/>
          </a:xfrm>
          <a:prstGeom prst="rect">
            <a:avLst/>
          </a:prstGeom>
          <a:noFill/>
        </p:spPr>
        <p:txBody>
          <a:bodyPr wrap="none" rtlCol="0">
            <a:spAutoFit/>
          </a:bodyPr>
          <a:lstStyle/>
          <a:p>
            <a:r>
              <a:rPr kumimoji="1" lang="ja-JP" altLang="en-US" sz="3200"/>
              <a:t>なので</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D47F75A-CAFD-35F3-BF9A-2A5C58C0CE60}"/>
                  </a:ext>
                </a:extLst>
              </p:cNvPr>
              <p:cNvSpPr txBox="1"/>
              <p:nvPr/>
            </p:nvSpPr>
            <p:spPr>
              <a:xfrm>
                <a:off x="251520" y="2060848"/>
                <a:ext cx="5731056" cy="584775"/>
              </a:xfrm>
              <a:prstGeom prst="rect">
                <a:avLst/>
              </a:prstGeom>
              <a:noFill/>
            </p:spPr>
            <p:txBody>
              <a:bodyPr wrap="none" rtlCol="0">
                <a:spAutoFit/>
              </a:bodyPr>
              <a:lstStyle/>
              <a:p>
                <a:r>
                  <a:rPr kumimoji="1" lang="ja-JP" altLang="en-US" sz="3200"/>
                  <a:t>追加された自由度</a:t>
                </a:r>
                <a14:m>
                  <m:oMath xmlns:m="http://schemas.openxmlformats.org/officeDocument/2006/math">
                    <m:r>
                      <a:rPr kumimoji="1" lang="en-US" altLang="ja-JP" sz="3200" b="0" i="1" smtClean="0">
                        <a:latin typeface="Cambria Math" panose="02040503050406030204" pitchFamily="18" charset="0"/>
                      </a:rPr>
                      <m:t>𝜁</m:t>
                    </m:r>
                  </m:oMath>
                </a14:m>
                <a:r>
                  <a:rPr kumimoji="1" lang="ja-JP" altLang="en-US" sz="3200"/>
                  <a:t>を消去する</a:t>
                </a:r>
              </a:p>
            </p:txBody>
          </p:sp>
        </mc:Choice>
        <mc:Fallback xmlns="">
          <p:sp>
            <p:nvSpPr>
              <p:cNvPr id="6" name="テキスト ボックス 5">
                <a:extLst>
                  <a:ext uri="{FF2B5EF4-FFF2-40B4-BE49-F238E27FC236}">
                    <a16:creationId xmlns:a16="http://schemas.microsoft.com/office/drawing/2014/main" id="{CD47F75A-CAFD-35F3-BF9A-2A5C58C0CE60}"/>
                  </a:ext>
                </a:extLst>
              </p:cNvPr>
              <p:cNvSpPr txBox="1">
                <a:spLocks noRot="1" noChangeAspect="1" noMove="1" noResize="1" noEditPoints="1" noAdjustHandles="1" noChangeArrowheads="1" noChangeShapeType="1" noTextEdit="1"/>
              </p:cNvSpPr>
              <p:nvPr/>
            </p:nvSpPr>
            <p:spPr>
              <a:xfrm>
                <a:off x="251520" y="2060848"/>
                <a:ext cx="5731056" cy="584775"/>
              </a:xfrm>
              <a:prstGeom prst="rect">
                <a:avLst/>
              </a:prstGeom>
              <a:blipFill>
                <a:blip r:embed="rId3"/>
                <a:stretch>
                  <a:fillRect l="-2660" t="-16667" r="-1809"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8E2F071-3189-6855-A698-8E6F82964A32}"/>
                  </a:ext>
                </a:extLst>
              </p:cNvPr>
              <p:cNvSpPr txBox="1"/>
              <p:nvPr/>
            </p:nvSpPr>
            <p:spPr>
              <a:xfrm>
                <a:off x="1907704" y="2708920"/>
                <a:ext cx="4249432"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0</m:t>
                          </m:r>
                        </m:sub>
                      </m:sSub>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e>
                      </m:d>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m:rPr>
                                  <m:sty m:val="p"/>
                                </m:rPr>
                                <a:rPr kumimoji="1" lang="en-US" altLang="ja-JP" sz="2800" b="0" i="0" smtClean="0">
                                  <a:latin typeface="Cambria Math" panose="02040503050406030204" pitchFamily="18" charset="0"/>
                                </a:rPr>
                                <m:t>eq</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𝜁</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𝜁</m:t>
                          </m:r>
                        </m:e>
                      </m:nary>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58E2F071-3189-6855-A698-8E6F82964A32}"/>
                  </a:ext>
                </a:extLst>
              </p:cNvPr>
              <p:cNvSpPr txBox="1">
                <a:spLocks noRot="1" noChangeAspect="1" noMove="1" noResize="1" noEditPoints="1" noAdjustHandles="1" noChangeArrowheads="1" noChangeShapeType="1" noTextEdit="1"/>
              </p:cNvSpPr>
              <p:nvPr/>
            </p:nvSpPr>
            <p:spPr>
              <a:xfrm>
                <a:off x="1907704" y="2708920"/>
                <a:ext cx="4249432" cy="122251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4BCD5A8-F1AB-CA0E-8D45-32C2F0E29873}"/>
                  </a:ext>
                </a:extLst>
              </p:cNvPr>
              <p:cNvSpPr txBox="1"/>
              <p:nvPr/>
            </p:nvSpPr>
            <p:spPr>
              <a:xfrm>
                <a:off x="179512" y="3933056"/>
                <a:ext cx="4608512" cy="10604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m:rPr>
                              <m:sty m:val="p"/>
                            </m:rPr>
                            <a:rPr kumimoji="1" lang="en-US" altLang="ja-JP" sz="2800" b="0" i="0" smtClean="0">
                              <a:latin typeface="Cambria Math" panose="02040503050406030204" pitchFamily="18" charset="0"/>
                            </a:rPr>
                            <m:t>eq</m:t>
                          </m:r>
                        </m:sub>
                      </m:sSub>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exp</m:t>
                      </m:r>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𝛽</m:t>
                              </m:r>
                            </m:num>
                            <m:den>
                              <m:r>
                                <a:rPr kumimoji="1" lang="en-US" altLang="ja-JP" sz="2800" b="0" i="1" smtClean="0">
                                  <a:latin typeface="Cambria Math" panose="02040503050406030204" pitchFamily="18" charset="0"/>
                                </a:rPr>
                                <m:t>2</m:t>
                              </m:r>
                            </m:den>
                          </m:f>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𝜁</m:t>
                              </m:r>
                            </m:e>
                            <m:sup>
                              <m:r>
                                <a:rPr kumimoji="1" lang="en-US" altLang="ja-JP" sz="2800" b="0" i="1" smtClean="0">
                                  <a:latin typeface="Cambria Math" panose="02040503050406030204" pitchFamily="18" charset="0"/>
                                </a:rPr>
                                <m:t>2</m:t>
                              </m:r>
                            </m:sup>
                          </m:sSup>
                        </m:e>
                      </m:d>
                    </m:oMath>
                  </m:oMathPara>
                </a14:m>
                <a:endParaRPr lang="ja-JP" altLang="en-US" sz="2800"/>
              </a:p>
            </p:txBody>
          </p:sp>
        </mc:Choice>
        <mc:Fallback xmlns="">
          <p:sp>
            <p:nvSpPr>
              <p:cNvPr id="8" name="テキスト ボックス 7">
                <a:extLst>
                  <a:ext uri="{FF2B5EF4-FFF2-40B4-BE49-F238E27FC236}">
                    <a16:creationId xmlns:a16="http://schemas.microsoft.com/office/drawing/2014/main" id="{C4BCD5A8-F1AB-CA0E-8D45-32C2F0E29873}"/>
                  </a:ext>
                </a:extLst>
              </p:cNvPr>
              <p:cNvSpPr txBox="1">
                <a:spLocks noRot="1" noChangeAspect="1" noMove="1" noResize="1" noEditPoints="1" noAdjustHandles="1" noChangeArrowheads="1" noChangeShapeType="1" noTextEdit="1"/>
              </p:cNvSpPr>
              <p:nvPr/>
            </p:nvSpPr>
            <p:spPr>
              <a:xfrm>
                <a:off x="179512" y="3933056"/>
                <a:ext cx="4608512" cy="1060483"/>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6F7AEABA-2EAD-255C-18DA-C9D8357A3247}"/>
              </a:ext>
            </a:extLst>
          </p:cNvPr>
          <p:cNvSpPr txBox="1"/>
          <p:nvPr/>
        </p:nvSpPr>
        <p:spPr>
          <a:xfrm>
            <a:off x="4572000" y="4293096"/>
            <a:ext cx="2339102" cy="523220"/>
          </a:xfrm>
          <a:prstGeom prst="rect">
            <a:avLst/>
          </a:prstGeom>
          <a:noFill/>
        </p:spPr>
        <p:txBody>
          <a:bodyPr wrap="none" rtlCol="0">
            <a:spAutoFit/>
          </a:bodyPr>
          <a:lstStyle/>
          <a:p>
            <a:r>
              <a:rPr lang="ja-JP" altLang="en-US" sz="2800"/>
              <a:t>であったから</a:t>
            </a:r>
            <a:endParaRPr kumimoji="1" lang="ja-JP" altLang="en-US" sz="280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6B635A3-9AA5-4BF8-9731-A67DA08BDEC6}"/>
                  </a:ext>
                </a:extLst>
              </p:cNvPr>
              <p:cNvSpPr txBox="1"/>
              <p:nvPr/>
            </p:nvSpPr>
            <p:spPr>
              <a:xfrm>
                <a:off x="2555776" y="5157192"/>
                <a:ext cx="3384376"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a:rPr kumimoji="1" lang="en-US" altLang="ja-JP" sz="3600" b="0" i="1" smtClean="0">
                              <a:latin typeface="Cambria Math" panose="02040503050406030204" pitchFamily="18" charset="0"/>
                            </a:rPr>
                            <m:t>0</m:t>
                          </m:r>
                        </m:sub>
                      </m:sSub>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exp</m:t>
                      </m:r>
                      <m:r>
                        <a:rPr kumimoji="1" lang="en-US" altLang="ja-JP" sz="3600" b="0" i="1" smtClean="0">
                          <a:latin typeface="Cambria Math" panose="02040503050406030204" pitchFamily="18" charset="0"/>
                        </a:rPr>
                        <m:t>⁡</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𝛽</m:t>
                          </m:r>
                          <m:r>
                            <a:rPr kumimoji="1" lang="en-US" altLang="ja-JP" sz="3600" b="0" i="1" smtClean="0">
                              <a:latin typeface="Cambria Math" panose="02040503050406030204" pitchFamily="18" charset="0"/>
                            </a:rPr>
                            <m:t>𝐻</m:t>
                          </m:r>
                        </m:e>
                      </m:d>
                    </m:oMath>
                  </m:oMathPara>
                </a14:m>
                <a:endParaRPr lang="ja-JP" altLang="en-US" sz="3600"/>
              </a:p>
            </p:txBody>
          </p:sp>
        </mc:Choice>
        <mc:Fallback xmlns="">
          <p:sp>
            <p:nvSpPr>
              <p:cNvPr id="10" name="テキスト ボックス 9">
                <a:extLst>
                  <a:ext uri="{FF2B5EF4-FFF2-40B4-BE49-F238E27FC236}">
                    <a16:creationId xmlns:a16="http://schemas.microsoft.com/office/drawing/2014/main" id="{06B635A3-9AA5-4BF8-9731-A67DA08BDEC6}"/>
                  </a:ext>
                </a:extLst>
              </p:cNvPr>
              <p:cNvSpPr txBox="1">
                <a:spLocks noRot="1" noChangeAspect="1" noMove="1" noResize="1" noEditPoints="1" noAdjustHandles="1" noChangeArrowheads="1" noChangeShapeType="1" noTextEdit="1"/>
              </p:cNvSpPr>
              <p:nvPr/>
            </p:nvSpPr>
            <p:spPr>
              <a:xfrm>
                <a:off x="2555776" y="5157192"/>
                <a:ext cx="3384376" cy="646331"/>
              </a:xfrm>
              <a:prstGeom prst="rect">
                <a:avLst/>
              </a:prstGeom>
              <a:blipFill>
                <a:blip r:embed="rId6"/>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912CDE3A-4B14-FFFD-E996-89268736F97E}"/>
              </a:ext>
            </a:extLst>
          </p:cNvPr>
          <p:cNvSpPr txBox="1"/>
          <p:nvPr/>
        </p:nvSpPr>
        <p:spPr>
          <a:xfrm>
            <a:off x="611560" y="6063679"/>
            <a:ext cx="6955750" cy="461665"/>
          </a:xfrm>
          <a:prstGeom prst="rect">
            <a:avLst/>
          </a:prstGeom>
          <a:noFill/>
        </p:spPr>
        <p:txBody>
          <a:bodyPr wrap="none" rtlCol="0">
            <a:spAutoFit/>
          </a:bodyPr>
          <a:lstStyle/>
          <a:p>
            <a:r>
              <a:rPr lang="ja-JP" altLang="en-US" sz="2400"/>
              <a:t>もとの世界で見ると、カノニカル分布が実現する</a:t>
            </a:r>
            <a:endParaRPr kumimoji="1" lang="ja-JP" altLang="en-US" sz="2400"/>
          </a:p>
        </p:txBody>
      </p:sp>
    </p:spTree>
    <p:extLst>
      <p:ext uri="{BB962C8B-B14F-4D97-AF65-F5344CB8AC3E}">
        <p14:creationId xmlns:p14="http://schemas.microsoft.com/office/powerpoint/2010/main" val="8029988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A357B9F-F758-A022-4D0A-676FD35E5B93}"/>
              </a:ext>
            </a:extLst>
          </p:cNvPr>
          <p:cNvSpPr>
            <a:spLocks noGrp="1"/>
          </p:cNvSpPr>
          <p:nvPr>
            <p:ph type="body" sz="quarter" idx="10"/>
          </p:nvPr>
        </p:nvSpPr>
        <p:spPr/>
        <p:txBody>
          <a:bodyPr/>
          <a:lstStyle/>
          <a:p>
            <a:r>
              <a:rPr lang="ja-JP" altLang="en-US"/>
              <a:t>温度と位相空間の流れ</a:t>
            </a:r>
            <a:endParaRPr kumimoji="1" lang="ja-JP" altLang="en-US"/>
          </a:p>
        </p:txBody>
      </p:sp>
      <p:grpSp>
        <p:nvGrpSpPr>
          <p:cNvPr id="22" name="グループ化 21">
            <a:extLst>
              <a:ext uri="{FF2B5EF4-FFF2-40B4-BE49-F238E27FC236}">
                <a16:creationId xmlns:a16="http://schemas.microsoft.com/office/drawing/2014/main" id="{EE456450-4017-BAE6-7C5D-21B614B4CCB0}"/>
              </a:ext>
            </a:extLst>
          </p:cNvPr>
          <p:cNvGrpSpPr/>
          <p:nvPr/>
        </p:nvGrpSpPr>
        <p:grpSpPr>
          <a:xfrm>
            <a:off x="755576" y="3356992"/>
            <a:ext cx="3122529" cy="3240360"/>
            <a:chOff x="467544" y="2708920"/>
            <a:chExt cx="3816424" cy="3960440"/>
          </a:xfrm>
        </p:grpSpPr>
        <p:cxnSp>
          <p:nvCxnSpPr>
            <p:cNvPr id="4" name="直線矢印コネクタ 3">
              <a:extLst>
                <a:ext uri="{FF2B5EF4-FFF2-40B4-BE49-F238E27FC236}">
                  <a16:creationId xmlns:a16="http://schemas.microsoft.com/office/drawing/2014/main" id="{DA291722-E3CF-596F-6E69-D5E5EE510C61}"/>
                </a:ext>
              </a:extLst>
            </p:cNvPr>
            <p:cNvCxnSpPr/>
            <p:nvPr/>
          </p:nvCxnSpPr>
          <p:spPr>
            <a:xfrm>
              <a:off x="467544" y="5013176"/>
              <a:ext cx="324036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2B7D460E-A42E-4E20-8A96-57CFFD30002F}"/>
                </a:ext>
              </a:extLst>
            </p:cNvPr>
            <p:cNvCxnSpPr/>
            <p:nvPr/>
          </p:nvCxnSpPr>
          <p:spPr>
            <a:xfrm flipV="1">
              <a:off x="2051720" y="3356992"/>
              <a:ext cx="0" cy="331236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円弧 6">
              <a:extLst>
                <a:ext uri="{FF2B5EF4-FFF2-40B4-BE49-F238E27FC236}">
                  <a16:creationId xmlns:a16="http://schemas.microsoft.com/office/drawing/2014/main" id="{79DC9DEF-8BAB-604E-6AD1-2BCE72BCDB40}"/>
                </a:ext>
              </a:extLst>
            </p:cNvPr>
            <p:cNvSpPr/>
            <p:nvPr/>
          </p:nvSpPr>
          <p:spPr>
            <a:xfrm>
              <a:off x="827584" y="3789040"/>
              <a:ext cx="2448272" cy="2448272"/>
            </a:xfrm>
            <a:prstGeom prst="arc">
              <a:avLst>
                <a:gd name="adj1" fmla="val 14089279"/>
                <a:gd name="adj2" fmla="val 11297476"/>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132FC563-62B6-7392-3D73-958E9F5EEA08}"/>
                    </a:ext>
                  </a:extLst>
                </p:cNvPr>
                <p:cNvSpPr txBox="1"/>
                <p:nvPr/>
              </p:nvSpPr>
              <p:spPr>
                <a:xfrm>
                  <a:off x="3795180" y="4725144"/>
                  <a:ext cx="488788"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oMath>
                    </m:oMathPara>
                  </a14:m>
                  <a:endParaRPr kumimoji="1" lang="ja-JP" altLang="en-US" sz="2800"/>
                </a:p>
              </p:txBody>
            </p:sp>
          </mc:Choice>
          <mc:Fallback>
            <p:sp>
              <p:nvSpPr>
                <p:cNvPr id="8" name="テキスト ボックス 7">
                  <a:extLst>
                    <a:ext uri="{FF2B5EF4-FFF2-40B4-BE49-F238E27FC236}">
                      <a16:creationId xmlns:a16="http://schemas.microsoft.com/office/drawing/2014/main" id="{132FC563-62B6-7392-3D73-958E9F5EEA08}"/>
                    </a:ext>
                  </a:extLst>
                </p:cNvPr>
                <p:cNvSpPr txBox="1">
                  <a:spLocks noRot="1" noChangeAspect="1" noMove="1" noResize="1" noEditPoints="1" noAdjustHandles="1" noChangeArrowheads="1" noChangeShapeType="1" noTextEdit="1"/>
                </p:cNvSpPr>
                <p:nvPr/>
              </p:nvSpPr>
              <p:spPr>
                <a:xfrm>
                  <a:off x="3795180" y="4725144"/>
                  <a:ext cx="488788" cy="523220"/>
                </a:xfrm>
                <a:prstGeom prst="rect">
                  <a:avLst/>
                </a:prstGeom>
                <a:blipFill>
                  <a:blip r:embed="rId2"/>
                  <a:stretch>
                    <a:fillRect b="-845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459B1377-F6E3-EF86-860A-E23A1200912C}"/>
                    </a:ext>
                  </a:extLst>
                </p:cNvPr>
                <p:cNvSpPr txBox="1"/>
                <p:nvPr/>
              </p:nvSpPr>
              <p:spPr>
                <a:xfrm>
                  <a:off x="1763688" y="2708920"/>
                  <a:ext cx="488916"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𝑞</m:t>
                        </m:r>
                      </m:oMath>
                    </m:oMathPara>
                  </a14:m>
                  <a:endParaRPr kumimoji="1" lang="ja-JP" altLang="en-US" sz="2800"/>
                </a:p>
              </p:txBody>
            </p:sp>
          </mc:Choice>
          <mc:Fallback>
            <p:sp>
              <p:nvSpPr>
                <p:cNvPr id="9" name="テキスト ボックス 8">
                  <a:extLst>
                    <a:ext uri="{FF2B5EF4-FFF2-40B4-BE49-F238E27FC236}">
                      <a16:creationId xmlns:a16="http://schemas.microsoft.com/office/drawing/2014/main" id="{459B1377-F6E3-EF86-860A-E23A1200912C}"/>
                    </a:ext>
                  </a:extLst>
                </p:cNvPr>
                <p:cNvSpPr txBox="1">
                  <a:spLocks noRot="1" noChangeAspect="1" noMove="1" noResize="1" noEditPoints="1" noAdjustHandles="1" noChangeArrowheads="1" noChangeShapeType="1" noTextEdit="1"/>
                </p:cNvSpPr>
                <p:nvPr/>
              </p:nvSpPr>
              <p:spPr>
                <a:xfrm>
                  <a:off x="1763688" y="2708920"/>
                  <a:ext cx="488916" cy="523220"/>
                </a:xfrm>
                <a:prstGeom prst="rect">
                  <a:avLst/>
                </a:prstGeom>
                <a:blipFill>
                  <a:blip r:embed="rId3"/>
                  <a:stretch>
                    <a:fillRect b="-10000"/>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1B8D2905-A6C7-95C5-EDC8-C4FDE94E4FBC}"/>
                </a:ext>
              </a:extLst>
            </p:cNvPr>
            <p:cNvSpPr txBox="1"/>
            <p:nvPr/>
          </p:nvSpPr>
          <p:spPr>
            <a:xfrm>
              <a:off x="1763688" y="5013176"/>
              <a:ext cx="364202" cy="369332"/>
            </a:xfrm>
            <a:prstGeom prst="rect">
              <a:avLst/>
            </a:prstGeom>
            <a:noFill/>
          </p:spPr>
          <p:txBody>
            <a:bodyPr wrap="none" rtlCol="0">
              <a:spAutoFit/>
            </a:bodyPr>
            <a:lstStyle/>
            <a:p>
              <a:r>
                <a:rPr kumimoji="1" lang="en-US" altLang="ja-JP"/>
                <a:t>O</a:t>
              </a:r>
              <a:endParaRPr kumimoji="1" lang="ja-JP" altLang="en-US"/>
            </a:p>
          </p:txBody>
        </p:sp>
      </p:grpSp>
      <p:grpSp>
        <p:nvGrpSpPr>
          <p:cNvPr id="23" name="グループ化 22">
            <a:extLst>
              <a:ext uri="{FF2B5EF4-FFF2-40B4-BE49-F238E27FC236}">
                <a16:creationId xmlns:a16="http://schemas.microsoft.com/office/drawing/2014/main" id="{4030B920-F8D5-755D-DBB2-13852BA8C181}"/>
              </a:ext>
            </a:extLst>
          </p:cNvPr>
          <p:cNvGrpSpPr/>
          <p:nvPr/>
        </p:nvGrpSpPr>
        <p:grpSpPr>
          <a:xfrm>
            <a:off x="5076056" y="3429000"/>
            <a:ext cx="3122529" cy="3240360"/>
            <a:chOff x="4788024" y="2780928"/>
            <a:chExt cx="3816424" cy="3960440"/>
          </a:xfrm>
        </p:grpSpPr>
        <p:cxnSp>
          <p:nvCxnSpPr>
            <p:cNvPr id="11" name="直線矢印コネクタ 10">
              <a:extLst>
                <a:ext uri="{FF2B5EF4-FFF2-40B4-BE49-F238E27FC236}">
                  <a16:creationId xmlns:a16="http://schemas.microsoft.com/office/drawing/2014/main" id="{3BC53AF7-0C9A-A40C-C4DD-74301F451D80}"/>
                </a:ext>
              </a:extLst>
            </p:cNvPr>
            <p:cNvCxnSpPr/>
            <p:nvPr/>
          </p:nvCxnSpPr>
          <p:spPr>
            <a:xfrm>
              <a:off x="4788024" y="5085184"/>
              <a:ext cx="324036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E15DDD03-8B74-2FAD-5766-44CAC99656F7}"/>
                </a:ext>
              </a:extLst>
            </p:cNvPr>
            <p:cNvCxnSpPr/>
            <p:nvPr/>
          </p:nvCxnSpPr>
          <p:spPr>
            <a:xfrm flipV="1">
              <a:off x="6372200" y="3429000"/>
              <a:ext cx="0" cy="331236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039F9590-9FDD-EB1B-CED0-30F2D4BEADF2}"/>
                    </a:ext>
                  </a:extLst>
                </p:cNvPr>
                <p:cNvSpPr txBox="1"/>
                <p:nvPr/>
              </p:nvSpPr>
              <p:spPr>
                <a:xfrm>
                  <a:off x="8115660" y="4797152"/>
                  <a:ext cx="488788"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oMath>
                    </m:oMathPara>
                  </a14:m>
                  <a:endParaRPr kumimoji="1" lang="ja-JP" altLang="en-US" sz="2800"/>
                </a:p>
              </p:txBody>
            </p:sp>
          </mc:Choice>
          <mc:Fallback>
            <p:sp>
              <p:nvSpPr>
                <p:cNvPr id="14" name="テキスト ボックス 13">
                  <a:extLst>
                    <a:ext uri="{FF2B5EF4-FFF2-40B4-BE49-F238E27FC236}">
                      <a16:creationId xmlns:a16="http://schemas.microsoft.com/office/drawing/2014/main" id="{039F9590-9FDD-EB1B-CED0-30F2D4BEADF2}"/>
                    </a:ext>
                  </a:extLst>
                </p:cNvPr>
                <p:cNvSpPr txBox="1">
                  <a:spLocks noRot="1" noChangeAspect="1" noMove="1" noResize="1" noEditPoints="1" noAdjustHandles="1" noChangeArrowheads="1" noChangeShapeType="1" noTextEdit="1"/>
                </p:cNvSpPr>
                <p:nvPr/>
              </p:nvSpPr>
              <p:spPr>
                <a:xfrm>
                  <a:off x="8115660" y="4797152"/>
                  <a:ext cx="488788" cy="523220"/>
                </a:xfrm>
                <a:prstGeom prst="rect">
                  <a:avLst/>
                </a:prstGeom>
                <a:blipFill>
                  <a:blip r:embed="rId4"/>
                  <a:stretch>
                    <a:fillRect b="-1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18726093-FAAD-9B72-F19F-04A968187F90}"/>
                    </a:ext>
                  </a:extLst>
                </p:cNvPr>
                <p:cNvSpPr txBox="1"/>
                <p:nvPr/>
              </p:nvSpPr>
              <p:spPr>
                <a:xfrm>
                  <a:off x="6084168" y="2780928"/>
                  <a:ext cx="504056"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𝜁</m:t>
                        </m:r>
                      </m:oMath>
                    </m:oMathPara>
                  </a14:m>
                  <a:endParaRPr kumimoji="1" lang="en-US" altLang="ja-JP" sz="2800" b="0"/>
                </a:p>
              </p:txBody>
            </p:sp>
          </mc:Choice>
          <mc:Fallback>
            <p:sp>
              <p:nvSpPr>
                <p:cNvPr id="15" name="テキスト ボックス 14">
                  <a:extLst>
                    <a:ext uri="{FF2B5EF4-FFF2-40B4-BE49-F238E27FC236}">
                      <a16:creationId xmlns:a16="http://schemas.microsoft.com/office/drawing/2014/main" id="{18726093-FAAD-9B72-F19F-04A968187F90}"/>
                    </a:ext>
                  </a:extLst>
                </p:cNvPr>
                <p:cNvSpPr txBox="1">
                  <a:spLocks noRot="1" noChangeAspect="1" noMove="1" noResize="1" noEditPoints="1" noAdjustHandles="1" noChangeArrowheads="1" noChangeShapeType="1" noTextEdit="1"/>
                </p:cNvSpPr>
                <p:nvPr/>
              </p:nvSpPr>
              <p:spPr>
                <a:xfrm>
                  <a:off x="6084168" y="2780928"/>
                  <a:ext cx="504056" cy="523220"/>
                </a:xfrm>
                <a:prstGeom prst="rect">
                  <a:avLst/>
                </a:prstGeom>
                <a:blipFill>
                  <a:blip r:embed="rId5"/>
                  <a:stretch>
                    <a:fillRect b="-8571"/>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49487471-63A7-A316-84A7-623C198A4D7E}"/>
                </a:ext>
              </a:extLst>
            </p:cNvPr>
            <p:cNvSpPr txBox="1"/>
            <p:nvPr/>
          </p:nvSpPr>
          <p:spPr>
            <a:xfrm>
              <a:off x="6084168" y="5085184"/>
              <a:ext cx="364202" cy="369332"/>
            </a:xfrm>
            <a:prstGeom prst="rect">
              <a:avLst/>
            </a:prstGeom>
            <a:noFill/>
          </p:spPr>
          <p:txBody>
            <a:bodyPr wrap="none" rtlCol="0">
              <a:spAutoFit/>
            </a:bodyPr>
            <a:lstStyle/>
            <a:p>
              <a:r>
                <a:rPr kumimoji="1" lang="en-US" altLang="ja-JP"/>
                <a:t>O</a:t>
              </a:r>
              <a:endParaRPr kumimoji="1" lang="ja-JP" altLang="en-US"/>
            </a:p>
          </p:txBody>
        </p:sp>
        <p:sp>
          <p:nvSpPr>
            <p:cNvPr id="17" name="円弧 16">
              <a:extLst>
                <a:ext uri="{FF2B5EF4-FFF2-40B4-BE49-F238E27FC236}">
                  <a16:creationId xmlns:a16="http://schemas.microsoft.com/office/drawing/2014/main" id="{6C2D63CF-B4A0-6104-D841-8FC010218784}"/>
                </a:ext>
              </a:extLst>
            </p:cNvPr>
            <p:cNvSpPr/>
            <p:nvPr/>
          </p:nvSpPr>
          <p:spPr>
            <a:xfrm>
              <a:off x="6660232" y="3789040"/>
              <a:ext cx="864096" cy="2592288"/>
            </a:xfrm>
            <a:prstGeom prst="arc">
              <a:avLst>
                <a:gd name="adj1" fmla="val 12528386"/>
                <a:gd name="adj2" fmla="val 8488779"/>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a:extLst>
                <a:ext uri="{FF2B5EF4-FFF2-40B4-BE49-F238E27FC236}">
                  <a16:creationId xmlns:a16="http://schemas.microsoft.com/office/drawing/2014/main" id="{FB97A332-B515-D1FD-C1E8-C32DED3E2A3F}"/>
                </a:ext>
              </a:extLst>
            </p:cNvPr>
            <p:cNvSpPr/>
            <p:nvPr/>
          </p:nvSpPr>
          <p:spPr>
            <a:xfrm flipH="1">
              <a:off x="5220072" y="3789040"/>
              <a:ext cx="864096" cy="2592288"/>
            </a:xfrm>
            <a:prstGeom prst="arc">
              <a:avLst>
                <a:gd name="adj1" fmla="val 12528386"/>
                <a:gd name="adj2" fmla="val 8488779"/>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687679F1-9C18-4719-360D-ED6310204A93}"/>
              </a:ext>
            </a:extLst>
          </p:cNvPr>
          <p:cNvSpPr txBox="1"/>
          <p:nvPr/>
        </p:nvSpPr>
        <p:spPr>
          <a:xfrm>
            <a:off x="611560" y="3068960"/>
            <a:ext cx="3877985" cy="369332"/>
          </a:xfrm>
          <a:prstGeom prst="rect">
            <a:avLst/>
          </a:prstGeom>
          <a:noFill/>
        </p:spPr>
        <p:txBody>
          <a:bodyPr wrap="none" rtlCol="0">
            <a:spAutoFit/>
          </a:bodyPr>
          <a:lstStyle/>
          <a:p>
            <a:r>
              <a:rPr kumimoji="1" lang="ja-JP" altLang="en-US"/>
              <a:t>ハミルトンダイナミクス由来の流れ</a:t>
            </a:r>
          </a:p>
        </p:txBody>
      </p:sp>
      <p:sp>
        <p:nvSpPr>
          <p:cNvPr id="21" name="テキスト ボックス 20">
            <a:extLst>
              <a:ext uri="{FF2B5EF4-FFF2-40B4-BE49-F238E27FC236}">
                <a16:creationId xmlns:a16="http://schemas.microsoft.com/office/drawing/2014/main" id="{4952477F-A2B8-5111-4DE9-3431BFEB1F51}"/>
              </a:ext>
            </a:extLst>
          </p:cNvPr>
          <p:cNvSpPr txBox="1"/>
          <p:nvPr/>
        </p:nvSpPr>
        <p:spPr>
          <a:xfrm>
            <a:off x="5292080" y="3059668"/>
            <a:ext cx="1800493" cy="369332"/>
          </a:xfrm>
          <a:prstGeom prst="rect">
            <a:avLst/>
          </a:prstGeom>
          <a:noFill/>
        </p:spPr>
        <p:txBody>
          <a:bodyPr wrap="none" rtlCol="0">
            <a:spAutoFit/>
          </a:bodyPr>
          <a:lstStyle/>
          <a:p>
            <a:r>
              <a:rPr kumimoji="1" lang="ja-JP" altLang="en-US"/>
              <a:t>熱浴由来の流れ</a:t>
            </a:r>
          </a:p>
        </p:txBody>
      </p:sp>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BB487D26-B9B7-E1A7-DDE2-674EF31A997B}"/>
                  </a:ext>
                </a:extLst>
              </p:cNvPr>
              <p:cNvSpPr txBox="1"/>
              <p:nvPr/>
            </p:nvSpPr>
            <p:spPr>
              <a:xfrm>
                <a:off x="2094062" y="1632645"/>
                <a:ext cx="1387752" cy="4901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rPr>
                        <m:t>𝐻</m:t>
                      </m:r>
                    </m:oMath>
                  </m:oMathPara>
                </a14:m>
                <a:endParaRPr kumimoji="1" lang="ja-JP" altLang="en-US" sz="2400" dirty="0"/>
              </a:p>
            </p:txBody>
          </p:sp>
        </mc:Choice>
        <mc:Fallback>
          <p:sp>
            <p:nvSpPr>
              <p:cNvPr id="24" name="テキスト ボックス 23">
                <a:extLst>
                  <a:ext uri="{FF2B5EF4-FFF2-40B4-BE49-F238E27FC236}">
                    <a16:creationId xmlns:a16="http://schemas.microsoft.com/office/drawing/2014/main" id="{BB487D26-B9B7-E1A7-DDE2-674EF31A997B}"/>
                  </a:ext>
                </a:extLst>
              </p:cNvPr>
              <p:cNvSpPr txBox="1">
                <a:spLocks noRot="1" noChangeAspect="1" noMove="1" noResize="1" noEditPoints="1" noAdjustHandles="1" noChangeArrowheads="1" noChangeShapeType="1" noTextEdit="1"/>
              </p:cNvSpPr>
              <p:nvPr/>
            </p:nvSpPr>
            <p:spPr>
              <a:xfrm>
                <a:off x="2094062" y="1632645"/>
                <a:ext cx="1387752" cy="490199"/>
              </a:xfrm>
              <a:prstGeom prst="rect">
                <a:avLst/>
              </a:prstGeom>
              <a:blipFill>
                <a:blip r:embed="rId6"/>
                <a:stretch>
                  <a:fillRect b="-625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 name="テキスト ボックス 24">
                <a:extLst>
                  <a:ext uri="{FF2B5EF4-FFF2-40B4-BE49-F238E27FC236}">
                    <a16:creationId xmlns:a16="http://schemas.microsoft.com/office/drawing/2014/main" id="{3E221399-025E-E14C-A482-7AD1A1B6C951}"/>
                  </a:ext>
                </a:extLst>
              </p:cNvPr>
              <p:cNvSpPr txBox="1"/>
              <p:nvPr/>
            </p:nvSpPr>
            <p:spPr>
              <a:xfrm>
                <a:off x="2094062" y="1056581"/>
                <a:ext cx="2311017" cy="4901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𝑝</m:t>
                          </m:r>
                        </m:e>
                      </m:acc>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𝑞</m:t>
                          </m:r>
                        </m:sub>
                      </m:sSub>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𝜁</m:t>
                      </m:r>
                    </m:oMath>
                  </m:oMathPara>
                </a14:m>
                <a:endParaRPr kumimoji="1" lang="ja-JP" altLang="en-US" sz="2400" dirty="0"/>
              </a:p>
            </p:txBody>
          </p:sp>
        </mc:Choice>
        <mc:Fallback>
          <p:sp>
            <p:nvSpPr>
              <p:cNvPr id="25" name="テキスト ボックス 24">
                <a:extLst>
                  <a:ext uri="{FF2B5EF4-FFF2-40B4-BE49-F238E27FC236}">
                    <a16:creationId xmlns:a16="http://schemas.microsoft.com/office/drawing/2014/main" id="{3E221399-025E-E14C-A482-7AD1A1B6C951}"/>
                  </a:ext>
                </a:extLst>
              </p:cNvPr>
              <p:cNvSpPr txBox="1">
                <a:spLocks noRot="1" noChangeAspect="1" noMove="1" noResize="1" noEditPoints="1" noAdjustHandles="1" noChangeArrowheads="1" noChangeShapeType="1" noTextEdit="1"/>
              </p:cNvSpPr>
              <p:nvPr/>
            </p:nvSpPr>
            <p:spPr>
              <a:xfrm>
                <a:off x="2094062" y="1056581"/>
                <a:ext cx="2311017" cy="490199"/>
              </a:xfrm>
              <a:prstGeom prst="rect">
                <a:avLst/>
              </a:prstGeom>
              <a:blipFill>
                <a:blip r:embed="rId7"/>
                <a:stretch>
                  <a:fillRect b="-1111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8BB6C5AD-C834-4EF0-D605-9793A697C359}"/>
                  </a:ext>
                </a:extLst>
              </p:cNvPr>
              <p:cNvSpPr txBox="1"/>
              <p:nvPr/>
            </p:nvSpPr>
            <p:spPr>
              <a:xfrm>
                <a:off x="2094062" y="2196149"/>
                <a:ext cx="3072059" cy="5166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𝜁</m:t>
                          </m:r>
                        </m:e>
                      </m:acc>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𝑄</m:t>
                          </m:r>
                        </m:e>
                        <m:sup>
                          <m:r>
                            <a:rPr kumimoji="1" lang="en-US" altLang="ja-JP" sz="2400" b="0" i="1" smtClean="0">
                              <a:latin typeface="Cambria Math" panose="02040503050406030204" pitchFamily="18" charset="0"/>
                            </a:rPr>
                            <m:t>−1</m:t>
                          </m:r>
                        </m:sup>
                      </m:sSup>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e>
                      </m:d>
                    </m:oMath>
                  </m:oMathPara>
                </a14:m>
                <a:endParaRPr kumimoji="1" lang="ja-JP" altLang="en-US" sz="2400" dirty="0"/>
              </a:p>
            </p:txBody>
          </p:sp>
        </mc:Choice>
        <mc:Fallback>
          <p:sp>
            <p:nvSpPr>
              <p:cNvPr id="26" name="テキスト ボックス 25">
                <a:extLst>
                  <a:ext uri="{FF2B5EF4-FFF2-40B4-BE49-F238E27FC236}">
                    <a16:creationId xmlns:a16="http://schemas.microsoft.com/office/drawing/2014/main" id="{8BB6C5AD-C834-4EF0-D605-9793A697C359}"/>
                  </a:ext>
                </a:extLst>
              </p:cNvPr>
              <p:cNvSpPr txBox="1">
                <a:spLocks noRot="1" noChangeAspect="1" noMove="1" noResize="1" noEditPoints="1" noAdjustHandles="1" noChangeArrowheads="1" noChangeShapeType="1" noTextEdit="1"/>
              </p:cNvSpPr>
              <p:nvPr/>
            </p:nvSpPr>
            <p:spPr>
              <a:xfrm>
                <a:off x="2094062" y="2196149"/>
                <a:ext cx="3072059" cy="516616"/>
              </a:xfrm>
              <a:prstGeom prst="rect">
                <a:avLst/>
              </a:prstGeom>
              <a:blipFill>
                <a:blip r:embed="rId8"/>
                <a:stretch>
                  <a:fillRect/>
                </a:stretch>
              </a:blipFill>
            </p:spPr>
            <p:txBody>
              <a:bodyPr/>
              <a:lstStyle/>
              <a:p>
                <a:r>
                  <a:rPr lang="ja-JP" altLang="en-US">
                    <a:noFill/>
                  </a:rPr>
                  <a:t> </a:t>
                </a:r>
              </a:p>
            </p:txBody>
          </p:sp>
        </mc:Fallback>
      </mc:AlternateContent>
      <p:sp>
        <p:nvSpPr>
          <p:cNvPr id="27" name="四角形: 角を丸くする 26">
            <a:extLst>
              <a:ext uri="{FF2B5EF4-FFF2-40B4-BE49-F238E27FC236}">
                <a16:creationId xmlns:a16="http://schemas.microsoft.com/office/drawing/2014/main" id="{954EEABE-92E6-5147-77AE-5F71E549031E}"/>
              </a:ext>
            </a:extLst>
          </p:cNvPr>
          <p:cNvSpPr/>
          <p:nvPr/>
        </p:nvSpPr>
        <p:spPr>
          <a:xfrm>
            <a:off x="2670126" y="984573"/>
            <a:ext cx="936104" cy="1080120"/>
          </a:xfrm>
          <a:prstGeom prst="roundRect">
            <a:avLst/>
          </a:pr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図形 27">
            <a:extLst>
              <a:ext uri="{FF2B5EF4-FFF2-40B4-BE49-F238E27FC236}">
                <a16:creationId xmlns:a16="http://schemas.microsoft.com/office/drawing/2014/main" id="{A388E9EE-31CB-4F36-2797-D03C4B2ED4A7}"/>
              </a:ext>
            </a:extLst>
          </p:cNvPr>
          <p:cNvSpPr/>
          <p:nvPr/>
        </p:nvSpPr>
        <p:spPr>
          <a:xfrm>
            <a:off x="1907704" y="908720"/>
            <a:ext cx="3448050" cy="2124075"/>
          </a:xfrm>
          <a:custGeom>
            <a:avLst/>
            <a:gdLst>
              <a:gd name="connsiteX0" fmla="*/ 1809750 w 3448050"/>
              <a:gd name="connsiteY0" fmla="*/ 962025 h 2124075"/>
              <a:gd name="connsiteX1" fmla="*/ 1809750 w 3448050"/>
              <a:gd name="connsiteY1" fmla="*/ 962025 h 2124075"/>
              <a:gd name="connsiteX2" fmla="*/ 1819275 w 3448050"/>
              <a:gd name="connsiteY2" fmla="*/ 142875 h 2124075"/>
              <a:gd name="connsiteX3" fmla="*/ 1866900 w 3448050"/>
              <a:gd name="connsiteY3" fmla="*/ 76200 h 2124075"/>
              <a:gd name="connsiteX4" fmla="*/ 1905000 w 3448050"/>
              <a:gd name="connsiteY4" fmla="*/ 57150 h 2124075"/>
              <a:gd name="connsiteX5" fmla="*/ 1933575 w 3448050"/>
              <a:gd name="connsiteY5" fmla="*/ 28575 h 2124075"/>
              <a:gd name="connsiteX6" fmla="*/ 2000250 w 3448050"/>
              <a:gd name="connsiteY6" fmla="*/ 0 h 2124075"/>
              <a:gd name="connsiteX7" fmla="*/ 2324100 w 3448050"/>
              <a:gd name="connsiteY7" fmla="*/ 19050 h 2124075"/>
              <a:gd name="connsiteX8" fmla="*/ 2400300 w 3448050"/>
              <a:gd name="connsiteY8" fmla="*/ 28575 h 2124075"/>
              <a:gd name="connsiteX9" fmla="*/ 2438400 w 3448050"/>
              <a:gd name="connsiteY9" fmla="*/ 47625 h 2124075"/>
              <a:gd name="connsiteX10" fmla="*/ 2495550 w 3448050"/>
              <a:gd name="connsiteY10" fmla="*/ 66675 h 2124075"/>
              <a:gd name="connsiteX11" fmla="*/ 2590800 w 3448050"/>
              <a:gd name="connsiteY11" fmla="*/ 257175 h 2124075"/>
              <a:gd name="connsiteX12" fmla="*/ 2609850 w 3448050"/>
              <a:gd name="connsiteY12" fmla="*/ 323850 h 2124075"/>
              <a:gd name="connsiteX13" fmla="*/ 2619375 w 3448050"/>
              <a:gd name="connsiteY13" fmla="*/ 971550 h 2124075"/>
              <a:gd name="connsiteX14" fmla="*/ 2743200 w 3448050"/>
              <a:gd name="connsiteY14" fmla="*/ 1057275 h 2124075"/>
              <a:gd name="connsiteX15" fmla="*/ 3028950 w 3448050"/>
              <a:gd name="connsiteY15" fmla="*/ 1190625 h 2124075"/>
              <a:gd name="connsiteX16" fmla="*/ 3152775 w 3448050"/>
              <a:gd name="connsiteY16" fmla="*/ 1238250 h 2124075"/>
              <a:gd name="connsiteX17" fmla="*/ 3314700 w 3448050"/>
              <a:gd name="connsiteY17" fmla="*/ 1333500 h 2124075"/>
              <a:gd name="connsiteX18" fmla="*/ 3352800 w 3448050"/>
              <a:gd name="connsiteY18" fmla="*/ 1352550 h 2124075"/>
              <a:gd name="connsiteX19" fmla="*/ 3419475 w 3448050"/>
              <a:gd name="connsiteY19" fmla="*/ 1419225 h 2124075"/>
              <a:gd name="connsiteX20" fmla="*/ 3429000 w 3448050"/>
              <a:gd name="connsiteY20" fmla="*/ 1457325 h 2124075"/>
              <a:gd name="connsiteX21" fmla="*/ 3448050 w 3448050"/>
              <a:gd name="connsiteY21" fmla="*/ 1485900 h 2124075"/>
              <a:gd name="connsiteX22" fmla="*/ 3429000 w 3448050"/>
              <a:gd name="connsiteY22" fmla="*/ 1638300 h 2124075"/>
              <a:gd name="connsiteX23" fmla="*/ 3381375 w 3448050"/>
              <a:gd name="connsiteY23" fmla="*/ 1704975 h 2124075"/>
              <a:gd name="connsiteX24" fmla="*/ 3200400 w 3448050"/>
              <a:gd name="connsiteY24" fmla="*/ 1876425 h 2124075"/>
              <a:gd name="connsiteX25" fmla="*/ 3076575 w 3448050"/>
              <a:gd name="connsiteY25" fmla="*/ 1962150 h 2124075"/>
              <a:gd name="connsiteX26" fmla="*/ 3019425 w 3448050"/>
              <a:gd name="connsiteY26" fmla="*/ 2000250 h 2124075"/>
              <a:gd name="connsiteX27" fmla="*/ 2952750 w 3448050"/>
              <a:gd name="connsiteY27" fmla="*/ 2047875 h 2124075"/>
              <a:gd name="connsiteX28" fmla="*/ 2762250 w 3448050"/>
              <a:gd name="connsiteY28" fmla="*/ 2105025 h 2124075"/>
              <a:gd name="connsiteX29" fmla="*/ 2552700 w 3448050"/>
              <a:gd name="connsiteY29" fmla="*/ 2124075 h 2124075"/>
              <a:gd name="connsiteX30" fmla="*/ 1943100 w 3448050"/>
              <a:gd name="connsiteY30" fmla="*/ 2114550 h 2124075"/>
              <a:gd name="connsiteX31" fmla="*/ 1409700 w 3448050"/>
              <a:gd name="connsiteY31" fmla="*/ 2085975 h 2124075"/>
              <a:gd name="connsiteX32" fmla="*/ 952500 w 3448050"/>
              <a:gd name="connsiteY32" fmla="*/ 2057400 h 2124075"/>
              <a:gd name="connsiteX33" fmla="*/ 628650 w 3448050"/>
              <a:gd name="connsiteY33" fmla="*/ 2000250 h 2124075"/>
              <a:gd name="connsiteX34" fmla="*/ 514350 w 3448050"/>
              <a:gd name="connsiteY34" fmla="*/ 1981200 h 2124075"/>
              <a:gd name="connsiteX35" fmla="*/ 333375 w 3448050"/>
              <a:gd name="connsiteY35" fmla="*/ 1943100 h 2124075"/>
              <a:gd name="connsiteX36" fmla="*/ 171450 w 3448050"/>
              <a:gd name="connsiteY36" fmla="*/ 1857375 h 2124075"/>
              <a:gd name="connsiteX37" fmla="*/ 66675 w 3448050"/>
              <a:gd name="connsiteY37" fmla="*/ 1781175 h 2124075"/>
              <a:gd name="connsiteX38" fmla="*/ 19050 w 3448050"/>
              <a:gd name="connsiteY38" fmla="*/ 1676400 h 2124075"/>
              <a:gd name="connsiteX39" fmla="*/ 0 w 3448050"/>
              <a:gd name="connsiteY39" fmla="*/ 1609725 h 2124075"/>
              <a:gd name="connsiteX40" fmla="*/ 19050 w 3448050"/>
              <a:gd name="connsiteY40" fmla="*/ 1485900 h 2124075"/>
              <a:gd name="connsiteX41" fmla="*/ 85725 w 3448050"/>
              <a:gd name="connsiteY41" fmla="*/ 1428750 h 2124075"/>
              <a:gd name="connsiteX42" fmla="*/ 171450 w 3448050"/>
              <a:gd name="connsiteY42" fmla="*/ 1371600 h 2124075"/>
              <a:gd name="connsiteX43" fmla="*/ 219075 w 3448050"/>
              <a:gd name="connsiteY43" fmla="*/ 1333500 h 2124075"/>
              <a:gd name="connsiteX44" fmla="*/ 304800 w 3448050"/>
              <a:gd name="connsiteY44" fmla="*/ 1295400 h 2124075"/>
              <a:gd name="connsiteX45" fmla="*/ 371475 w 3448050"/>
              <a:gd name="connsiteY45" fmla="*/ 1285875 h 2124075"/>
              <a:gd name="connsiteX46" fmla="*/ 781050 w 3448050"/>
              <a:gd name="connsiteY46" fmla="*/ 1295400 h 2124075"/>
              <a:gd name="connsiteX47" fmla="*/ 904875 w 3448050"/>
              <a:gd name="connsiteY47" fmla="*/ 1304925 h 2124075"/>
              <a:gd name="connsiteX48" fmla="*/ 952500 w 3448050"/>
              <a:gd name="connsiteY48" fmla="*/ 1323975 h 2124075"/>
              <a:gd name="connsiteX49" fmla="*/ 1095375 w 3448050"/>
              <a:gd name="connsiteY49" fmla="*/ 1343025 h 2124075"/>
              <a:gd name="connsiteX50" fmla="*/ 1457325 w 3448050"/>
              <a:gd name="connsiteY50" fmla="*/ 1333500 h 2124075"/>
              <a:gd name="connsiteX51" fmla="*/ 1524000 w 3448050"/>
              <a:gd name="connsiteY51" fmla="*/ 1314450 h 2124075"/>
              <a:gd name="connsiteX52" fmla="*/ 1571625 w 3448050"/>
              <a:gd name="connsiteY52" fmla="*/ 1304925 h 2124075"/>
              <a:gd name="connsiteX53" fmla="*/ 1638300 w 3448050"/>
              <a:gd name="connsiteY53" fmla="*/ 1276350 h 2124075"/>
              <a:gd name="connsiteX54" fmla="*/ 1695450 w 3448050"/>
              <a:gd name="connsiteY54" fmla="*/ 1257300 h 2124075"/>
              <a:gd name="connsiteX55" fmla="*/ 1743075 w 3448050"/>
              <a:gd name="connsiteY55" fmla="*/ 1238250 h 2124075"/>
              <a:gd name="connsiteX56" fmla="*/ 1809750 w 3448050"/>
              <a:gd name="connsiteY56" fmla="*/ 1171575 h 2124075"/>
              <a:gd name="connsiteX57" fmla="*/ 1847850 w 3448050"/>
              <a:gd name="connsiteY57" fmla="*/ 1123950 h 2124075"/>
              <a:gd name="connsiteX58" fmla="*/ 1828800 w 3448050"/>
              <a:gd name="connsiteY58" fmla="*/ 1038225 h 2124075"/>
              <a:gd name="connsiteX59" fmla="*/ 1819275 w 3448050"/>
              <a:gd name="connsiteY59" fmla="*/ 1009650 h 2124075"/>
              <a:gd name="connsiteX60" fmla="*/ 1809750 w 3448050"/>
              <a:gd name="connsiteY60" fmla="*/ 962025 h 2124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448050" h="2124075">
                <a:moveTo>
                  <a:pt x="1809750" y="962025"/>
                </a:moveTo>
                <a:lnTo>
                  <a:pt x="1809750" y="962025"/>
                </a:lnTo>
                <a:cubicBezTo>
                  <a:pt x="1812925" y="688975"/>
                  <a:pt x="1813140" y="415875"/>
                  <a:pt x="1819275" y="142875"/>
                </a:cubicBezTo>
                <a:cubicBezTo>
                  <a:pt x="1819913" y="114503"/>
                  <a:pt x="1847759" y="90556"/>
                  <a:pt x="1866900" y="76200"/>
                </a:cubicBezTo>
                <a:cubicBezTo>
                  <a:pt x="1878259" y="67681"/>
                  <a:pt x="1893446" y="65403"/>
                  <a:pt x="1905000" y="57150"/>
                </a:cubicBezTo>
                <a:cubicBezTo>
                  <a:pt x="1915961" y="49320"/>
                  <a:pt x="1922024" y="35505"/>
                  <a:pt x="1933575" y="28575"/>
                </a:cubicBezTo>
                <a:cubicBezTo>
                  <a:pt x="1954309" y="16134"/>
                  <a:pt x="1978025" y="9525"/>
                  <a:pt x="2000250" y="0"/>
                </a:cubicBezTo>
                <a:lnTo>
                  <a:pt x="2324100" y="19050"/>
                </a:lnTo>
                <a:cubicBezTo>
                  <a:pt x="2349633" y="20874"/>
                  <a:pt x="2375467" y="22367"/>
                  <a:pt x="2400300" y="28575"/>
                </a:cubicBezTo>
                <a:cubicBezTo>
                  <a:pt x="2414075" y="32019"/>
                  <a:pt x="2425217" y="42352"/>
                  <a:pt x="2438400" y="47625"/>
                </a:cubicBezTo>
                <a:cubicBezTo>
                  <a:pt x="2457044" y="55083"/>
                  <a:pt x="2476500" y="60325"/>
                  <a:pt x="2495550" y="66675"/>
                </a:cubicBezTo>
                <a:cubicBezTo>
                  <a:pt x="2585389" y="156514"/>
                  <a:pt x="2545299" y="97921"/>
                  <a:pt x="2590800" y="257175"/>
                </a:cubicBezTo>
                <a:lnTo>
                  <a:pt x="2609850" y="323850"/>
                </a:lnTo>
                <a:cubicBezTo>
                  <a:pt x="2613025" y="539750"/>
                  <a:pt x="2580749" y="759110"/>
                  <a:pt x="2619375" y="971550"/>
                </a:cubicBezTo>
                <a:cubicBezTo>
                  <a:pt x="2628355" y="1020941"/>
                  <a:pt x="2700012" y="1031682"/>
                  <a:pt x="2743200" y="1057275"/>
                </a:cubicBezTo>
                <a:cubicBezTo>
                  <a:pt x="2807885" y="1095607"/>
                  <a:pt x="2962969" y="1163323"/>
                  <a:pt x="3028950" y="1190625"/>
                </a:cubicBezTo>
                <a:cubicBezTo>
                  <a:pt x="3069812" y="1207534"/>
                  <a:pt x="3112574" y="1219824"/>
                  <a:pt x="3152775" y="1238250"/>
                </a:cubicBezTo>
                <a:cubicBezTo>
                  <a:pt x="3274653" y="1294111"/>
                  <a:pt x="3226174" y="1280384"/>
                  <a:pt x="3314700" y="1333500"/>
                </a:cubicBezTo>
                <a:cubicBezTo>
                  <a:pt x="3326876" y="1340805"/>
                  <a:pt x="3341811" y="1343559"/>
                  <a:pt x="3352800" y="1352550"/>
                </a:cubicBezTo>
                <a:cubicBezTo>
                  <a:pt x="3377126" y="1372453"/>
                  <a:pt x="3419475" y="1419225"/>
                  <a:pt x="3419475" y="1419225"/>
                </a:cubicBezTo>
                <a:cubicBezTo>
                  <a:pt x="3422650" y="1431925"/>
                  <a:pt x="3423843" y="1445293"/>
                  <a:pt x="3429000" y="1457325"/>
                </a:cubicBezTo>
                <a:cubicBezTo>
                  <a:pt x="3433509" y="1467847"/>
                  <a:pt x="3448050" y="1474452"/>
                  <a:pt x="3448050" y="1485900"/>
                </a:cubicBezTo>
                <a:cubicBezTo>
                  <a:pt x="3448050" y="1537095"/>
                  <a:pt x="3443906" y="1589323"/>
                  <a:pt x="3429000" y="1638300"/>
                </a:cubicBezTo>
                <a:cubicBezTo>
                  <a:pt x="3421048" y="1664429"/>
                  <a:pt x="3398028" y="1683327"/>
                  <a:pt x="3381375" y="1704975"/>
                </a:cubicBezTo>
                <a:cubicBezTo>
                  <a:pt x="3327760" y="1774675"/>
                  <a:pt x="3278237" y="1822538"/>
                  <a:pt x="3200400" y="1876425"/>
                </a:cubicBezTo>
                <a:lnTo>
                  <a:pt x="3076575" y="1962150"/>
                </a:lnTo>
                <a:cubicBezTo>
                  <a:pt x="3057679" y="1975079"/>
                  <a:pt x="3038249" y="1987218"/>
                  <a:pt x="3019425" y="2000250"/>
                </a:cubicBezTo>
                <a:cubicBezTo>
                  <a:pt x="2996969" y="2015796"/>
                  <a:pt x="2978911" y="2040027"/>
                  <a:pt x="2952750" y="2047875"/>
                </a:cubicBezTo>
                <a:cubicBezTo>
                  <a:pt x="2889250" y="2066925"/>
                  <a:pt x="2828217" y="2098428"/>
                  <a:pt x="2762250" y="2105025"/>
                </a:cubicBezTo>
                <a:cubicBezTo>
                  <a:pt x="2628958" y="2118354"/>
                  <a:pt x="2698798" y="2111900"/>
                  <a:pt x="2552700" y="2124075"/>
                </a:cubicBezTo>
                <a:lnTo>
                  <a:pt x="1943100" y="2114550"/>
                </a:lnTo>
                <a:cubicBezTo>
                  <a:pt x="1541202" y="2103176"/>
                  <a:pt x="1661970" y="2101742"/>
                  <a:pt x="1409700" y="2085975"/>
                </a:cubicBezTo>
                <a:cubicBezTo>
                  <a:pt x="889696" y="2053475"/>
                  <a:pt x="1256214" y="2079094"/>
                  <a:pt x="952500" y="2057400"/>
                </a:cubicBezTo>
                <a:lnTo>
                  <a:pt x="628650" y="2000250"/>
                </a:lnTo>
                <a:cubicBezTo>
                  <a:pt x="590596" y="1993632"/>
                  <a:pt x="550993" y="1993414"/>
                  <a:pt x="514350" y="1981200"/>
                </a:cubicBezTo>
                <a:cubicBezTo>
                  <a:pt x="398354" y="1942535"/>
                  <a:pt x="458596" y="1955622"/>
                  <a:pt x="333375" y="1943100"/>
                </a:cubicBezTo>
                <a:cubicBezTo>
                  <a:pt x="163911" y="1858368"/>
                  <a:pt x="355699" y="1955641"/>
                  <a:pt x="171450" y="1857375"/>
                </a:cubicBezTo>
                <a:cubicBezTo>
                  <a:pt x="111372" y="1825334"/>
                  <a:pt x="111280" y="1836931"/>
                  <a:pt x="66675" y="1781175"/>
                </a:cubicBezTo>
                <a:cubicBezTo>
                  <a:pt x="38744" y="1746262"/>
                  <a:pt x="32050" y="1718649"/>
                  <a:pt x="19050" y="1676400"/>
                </a:cubicBezTo>
                <a:cubicBezTo>
                  <a:pt x="12252" y="1654308"/>
                  <a:pt x="6350" y="1631950"/>
                  <a:pt x="0" y="1609725"/>
                </a:cubicBezTo>
                <a:cubicBezTo>
                  <a:pt x="6350" y="1568450"/>
                  <a:pt x="1173" y="1523641"/>
                  <a:pt x="19050" y="1485900"/>
                </a:cubicBezTo>
                <a:cubicBezTo>
                  <a:pt x="31581" y="1459446"/>
                  <a:pt x="62307" y="1446313"/>
                  <a:pt x="85725" y="1428750"/>
                </a:cubicBezTo>
                <a:cubicBezTo>
                  <a:pt x="113199" y="1408144"/>
                  <a:pt x="143504" y="1391561"/>
                  <a:pt x="171450" y="1371600"/>
                </a:cubicBezTo>
                <a:cubicBezTo>
                  <a:pt x="187993" y="1359783"/>
                  <a:pt x="202159" y="1344777"/>
                  <a:pt x="219075" y="1333500"/>
                </a:cubicBezTo>
                <a:cubicBezTo>
                  <a:pt x="232931" y="1324263"/>
                  <a:pt x="291600" y="1298700"/>
                  <a:pt x="304800" y="1295400"/>
                </a:cubicBezTo>
                <a:cubicBezTo>
                  <a:pt x="326580" y="1289955"/>
                  <a:pt x="349250" y="1289050"/>
                  <a:pt x="371475" y="1285875"/>
                </a:cubicBezTo>
                <a:lnTo>
                  <a:pt x="781050" y="1295400"/>
                </a:lnTo>
                <a:cubicBezTo>
                  <a:pt x="822421" y="1296878"/>
                  <a:pt x="864041" y="1298119"/>
                  <a:pt x="904875" y="1304925"/>
                </a:cubicBezTo>
                <a:cubicBezTo>
                  <a:pt x="921740" y="1307736"/>
                  <a:pt x="935734" y="1320622"/>
                  <a:pt x="952500" y="1323975"/>
                </a:cubicBezTo>
                <a:cubicBezTo>
                  <a:pt x="999613" y="1333398"/>
                  <a:pt x="1047750" y="1336675"/>
                  <a:pt x="1095375" y="1343025"/>
                </a:cubicBezTo>
                <a:cubicBezTo>
                  <a:pt x="1216025" y="1339850"/>
                  <a:pt x="1336901" y="1341528"/>
                  <a:pt x="1457325" y="1333500"/>
                </a:cubicBezTo>
                <a:cubicBezTo>
                  <a:pt x="1480388" y="1331962"/>
                  <a:pt x="1501576" y="1320056"/>
                  <a:pt x="1524000" y="1314450"/>
                </a:cubicBezTo>
                <a:cubicBezTo>
                  <a:pt x="1539706" y="1310523"/>
                  <a:pt x="1555750" y="1308100"/>
                  <a:pt x="1571625" y="1304925"/>
                </a:cubicBezTo>
                <a:cubicBezTo>
                  <a:pt x="1593850" y="1295400"/>
                  <a:pt x="1615732" y="1285030"/>
                  <a:pt x="1638300" y="1276350"/>
                </a:cubicBezTo>
                <a:cubicBezTo>
                  <a:pt x="1657042" y="1269142"/>
                  <a:pt x="1676579" y="1264162"/>
                  <a:pt x="1695450" y="1257300"/>
                </a:cubicBezTo>
                <a:cubicBezTo>
                  <a:pt x="1711518" y="1251457"/>
                  <a:pt x="1727200" y="1244600"/>
                  <a:pt x="1743075" y="1238250"/>
                </a:cubicBezTo>
                <a:cubicBezTo>
                  <a:pt x="1763032" y="1178380"/>
                  <a:pt x="1736968" y="1237079"/>
                  <a:pt x="1809750" y="1171575"/>
                </a:cubicBezTo>
                <a:cubicBezTo>
                  <a:pt x="1824861" y="1157975"/>
                  <a:pt x="1835150" y="1139825"/>
                  <a:pt x="1847850" y="1123950"/>
                </a:cubicBezTo>
                <a:cubicBezTo>
                  <a:pt x="1841500" y="1095375"/>
                  <a:pt x="1835900" y="1066623"/>
                  <a:pt x="1828800" y="1038225"/>
                </a:cubicBezTo>
                <a:cubicBezTo>
                  <a:pt x="1826365" y="1028485"/>
                  <a:pt x="1820520" y="1019613"/>
                  <a:pt x="1819275" y="1009650"/>
                </a:cubicBezTo>
                <a:cubicBezTo>
                  <a:pt x="1817306" y="993898"/>
                  <a:pt x="1811338" y="969963"/>
                  <a:pt x="1809750" y="962025"/>
                </a:cubicBezTo>
                <a:close/>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コネクタ: カギ線 29">
            <a:extLst>
              <a:ext uri="{FF2B5EF4-FFF2-40B4-BE49-F238E27FC236}">
                <a16:creationId xmlns:a16="http://schemas.microsoft.com/office/drawing/2014/main" id="{5B821B63-B6DA-DD2F-BFB1-2C9930D437E4}"/>
              </a:ext>
            </a:extLst>
          </p:cNvPr>
          <p:cNvCxnSpPr>
            <a:stCxn id="27" idx="1"/>
            <a:endCxn id="20" idx="1"/>
          </p:cNvCxnSpPr>
          <p:nvPr/>
        </p:nvCxnSpPr>
        <p:spPr>
          <a:xfrm rot="10800000" flipV="1">
            <a:off x="611560" y="1524632"/>
            <a:ext cx="2058566" cy="1728993"/>
          </a:xfrm>
          <a:prstGeom prst="bentConnector3">
            <a:avLst>
              <a:gd name="adj1" fmla="val 11110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a:extLst>
              <a:ext uri="{FF2B5EF4-FFF2-40B4-BE49-F238E27FC236}">
                <a16:creationId xmlns:a16="http://schemas.microsoft.com/office/drawing/2014/main" id="{9C779084-9C71-E789-CAC4-AD7F4D6872CA}"/>
              </a:ext>
            </a:extLst>
          </p:cNvPr>
          <p:cNvCxnSpPr>
            <a:stCxn id="28" idx="18"/>
            <a:endCxn id="21" idx="3"/>
          </p:cNvCxnSpPr>
          <p:nvPr/>
        </p:nvCxnSpPr>
        <p:spPr>
          <a:xfrm>
            <a:off x="5260504" y="2261270"/>
            <a:ext cx="1832069" cy="983064"/>
          </a:xfrm>
          <a:prstGeom prst="bentConnector3">
            <a:avLst>
              <a:gd name="adj1" fmla="val 112478"/>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4023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C7E27C4-965A-426E-5A1F-05AE3FA8FF7A}"/>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4661984B-B0DE-AAA3-77F8-C17B29D2C8AF}"/>
              </a:ext>
            </a:extLst>
          </p:cNvPr>
          <p:cNvSpPr txBox="1"/>
          <p:nvPr/>
        </p:nvSpPr>
        <p:spPr>
          <a:xfrm>
            <a:off x="395536" y="1268760"/>
            <a:ext cx="5262979" cy="646331"/>
          </a:xfrm>
          <a:prstGeom prst="rect">
            <a:avLst/>
          </a:prstGeom>
          <a:noFill/>
        </p:spPr>
        <p:txBody>
          <a:bodyPr wrap="none" rtlCol="0">
            <a:spAutoFit/>
          </a:bodyPr>
          <a:lstStyle/>
          <a:p>
            <a:r>
              <a:rPr kumimoji="1" lang="ja-JP" altLang="en-US" sz="3600"/>
              <a:t>ハミルトンの運動方程式</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358AEB3-10C1-DA8C-AE93-D9EB42104122}"/>
                  </a:ext>
                </a:extLst>
              </p:cNvPr>
              <p:cNvSpPr txBox="1"/>
              <p:nvPr/>
            </p:nvSpPr>
            <p:spPr>
              <a:xfrm>
                <a:off x="1187624" y="2132856"/>
                <a:ext cx="2716385"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den>
                      </m:f>
                    </m:oMath>
                  </m:oMathPara>
                </a14:m>
                <a:endParaRPr kumimoji="1" lang="ja-JP" altLang="en-US" sz="3600" dirty="0"/>
              </a:p>
            </p:txBody>
          </p:sp>
        </mc:Choice>
        <mc:Fallback xmlns="">
          <p:sp>
            <p:nvSpPr>
              <p:cNvPr id="4" name="テキスト ボックス 3">
                <a:extLst>
                  <a:ext uri="{FF2B5EF4-FFF2-40B4-BE49-F238E27FC236}">
                    <a16:creationId xmlns:a16="http://schemas.microsoft.com/office/drawing/2014/main" id="{6358AEB3-10C1-DA8C-AE93-D9EB42104122}"/>
                  </a:ext>
                </a:extLst>
              </p:cNvPr>
              <p:cNvSpPr txBox="1">
                <a:spLocks noRot="1" noChangeAspect="1" noMove="1" noResize="1" noEditPoints="1" noAdjustHandles="1" noChangeArrowheads="1" noChangeShapeType="1" noTextEdit="1"/>
              </p:cNvSpPr>
              <p:nvPr/>
            </p:nvSpPr>
            <p:spPr>
              <a:xfrm>
                <a:off x="1187624" y="2132856"/>
                <a:ext cx="2716385" cy="12393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FCCFE0-68BC-CF6F-FA74-A7C95260AB33}"/>
                  </a:ext>
                </a:extLst>
              </p:cNvPr>
              <p:cNvSpPr txBox="1"/>
              <p:nvPr/>
            </p:nvSpPr>
            <p:spPr>
              <a:xfrm>
                <a:off x="4788024" y="2132856"/>
                <a:ext cx="2290819"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den>
                      </m:f>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D9FCCFE0-68BC-CF6F-FA74-A7C95260AB33}"/>
                  </a:ext>
                </a:extLst>
              </p:cNvPr>
              <p:cNvSpPr txBox="1">
                <a:spLocks noRot="1" noChangeAspect="1" noMove="1" noResize="1" noEditPoints="1" noAdjustHandles="1" noChangeArrowheads="1" noChangeShapeType="1" noTextEdit="1"/>
              </p:cNvSpPr>
              <p:nvPr/>
            </p:nvSpPr>
            <p:spPr>
              <a:xfrm>
                <a:off x="4788024" y="2132856"/>
                <a:ext cx="2290819" cy="12393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8E4DA20-3851-3B02-BC7B-7C8CDAAF3039}"/>
                  </a:ext>
                </a:extLst>
              </p:cNvPr>
              <p:cNvSpPr txBox="1"/>
              <p:nvPr/>
            </p:nvSpPr>
            <p:spPr>
              <a:xfrm>
                <a:off x="467544" y="3717032"/>
                <a:ext cx="7940315" cy="524824"/>
              </a:xfrm>
              <a:prstGeom prst="rect">
                <a:avLst/>
              </a:prstGeom>
              <a:noFill/>
            </p:spPr>
            <p:txBody>
              <a:bodyPr wrap="none" rtlCol="0">
                <a:spAutoFit/>
              </a:bodyPr>
              <a:lstStyle/>
              <a:p>
                <a:r>
                  <a:rPr kumimoji="1" lang="ja-JP" altLang="en-US" sz="2800"/>
                  <a:t>エネルギー</a:t>
                </a:r>
                <a14:m>
                  <m:oMath xmlns:m="http://schemas.openxmlformats.org/officeDocument/2006/math">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m:t>
                    </m:r>
                  </m:oMath>
                </a14:m>
                <a:r>
                  <a:rPr kumimoji="1" lang="ja-JP" altLang="en-US" sz="2800"/>
                  <a:t>座標</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oMath>
                </a14:m>
                <a:r>
                  <a:rPr kumimoji="1" lang="ja-JP" altLang="en-US" sz="2800"/>
                  <a:t>、運動量</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lang="ja-JP" altLang="en-US" sz="2800" i="1">
                        <a:latin typeface="Cambria Math" panose="02040503050406030204" pitchFamily="18" charset="0"/>
                      </a:rPr>
                      <m:t>が</m:t>
                    </m:r>
                  </m:oMath>
                </a14:m>
                <a:r>
                  <a:rPr kumimoji="1" lang="ja-JP" altLang="en-US" sz="2800">
                    <a:solidFill>
                      <a:srgbClr val="FF0000"/>
                    </a:solidFill>
                  </a:rPr>
                  <a:t>変数</a:t>
                </a:r>
                <a:r>
                  <a:rPr kumimoji="1" lang="en-US" altLang="ja-JP" sz="2800" dirty="0">
                    <a:solidFill>
                      <a:srgbClr val="FF0000"/>
                    </a:solidFill>
                  </a:rPr>
                  <a:t>(variable)</a:t>
                </a:r>
                <a:endParaRPr kumimoji="1" lang="ja-JP" altLang="en-US" sz="2800">
                  <a:solidFill>
                    <a:srgbClr val="FF0000"/>
                  </a:solidFill>
                </a:endParaRPr>
              </a:p>
            </p:txBody>
          </p:sp>
        </mc:Choice>
        <mc:Fallback xmlns="">
          <p:sp>
            <p:nvSpPr>
              <p:cNvPr id="6" name="テキスト ボックス 5">
                <a:extLst>
                  <a:ext uri="{FF2B5EF4-FFF2-40B4-BE49-F238E27FC236}">
                    <a16:creationId xmlns:a16="http://schemas.microsoft.com/office/drawing/2014/main" id="{58E4DA20-3851-3B02-BC7B-7C8CDAAF3039}"/>
                  </a:ext>
                </a:extLst>
              </p:cNvPr>
              <p:cNvSpPr txBox="1">
                <a:spLocks noRot="1" noChangeAspect="1" noMove="1" noResize="1" noEditPoints="1" noAdjustHandles="1" noChangeArrowheads="1" noChangeShapeType="1" noTextEdit="1"/>
              </p:cNvSpPr>
              <p:nvPr/>
            </p:nvSpPr>
            <p:spPr>
              <a:xfrm>
                <a:off x="467544" y="3717032"/>
                <a:ext cx="7940315" cy="524824"/>
              </a:xfrm>
              <a:prstGeom prst="rect">
                <a:avLst/>
              </a:prstGeom>
              <a:blipFill>
                <a:blip r:embed="rId4"/>
                <a:stretch>
                  <a:fillRect l="-1613" t="-15116" r="-230" b="-325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C477B20-1249-99EC-2B1A-B833F29842D7}"/>
                  </a:ext>
                </a:extLst>
              </p:cNvPr>
              <p:cNvSpPr txBox="1"/>
              <p:nvPr/>
            </p:nvSpPr>
            <p:spPr>
              <a:xfrm>
                <a:off x="582871" y="4345940"/>
                <a:ext cx="6581417" cy="523220"/>
              </a:xfrm>
              <a:prstGeom prst="rect">
                <a:avLst/>
              </a:prstGeom>
              <a:noFill/>
            </p:spPr>
            <p:txBody>
              <a:bodyPr wrap="none" rtlCol="0">
                <a:spAutoFit/>
              </a:bodyPr>
              <a:lstStyle/>
              <a:p>
                <a:r>
                  <a:rPr kumimoji="1" lang="ja-JP" altLang="en-US" sz="2800"/>
                  <a:t>温度</a:t>
                </a:r>
                <a14:m>
                  <m:oMath xmlns:m="http://schemas.openxmlformats.org/officeDocument/2006/math">
                    <m:r>
                      <a:rPr kumimoji="1" lang="en-US" altLang="ja-JP" sz="2800" b="0" i="1" smtClean="0">
                        <a:latin typeface="Cambria Math" panose="02040503050406030204" pitchFamily="18" charset="0"/>
                      </a:rPr>
                      <m:t>𝑇</m:t>
                    </m:r>
                    <m:r>
                      <a:rPr lang="ja-JP" altLang="en-US" sz="2800" i="1">
                        <a:latin typeface="Cambria Math" panose="02040503050406030204" pitchFamily="18" charset="0"/>
                      </a:rPr>
                      <m:t>や</m:t>
                    </m:r>
                  </m:oMath>
                </a14:m>
                <a:r>
                  <a:rPr kumimoji="1" lang="ja-JP" altLang="en-US" sz="2800"/>
                  <a:t>圧力</a:t>
                </a:r>
                <a14:m>
                  <m:oMath xmlns:m="http://schemas.openxmlformats.org/officeDocument/2006/math">
                    <m:r>
                      <a:rPr kumimoji="1" lang="en-US" altLang="ja-JP" sz="2800" b="0" i="1" smtClean="0">
                        <a:latin typeface="Cambria Math" panose="02040503050406030204" pitchFamily="18" charset="0"/>
                      </a:rPr>
                      <m:t>𝑃</m:t>
                    </m:r>
                  </m:oMath>
                </a14:m>
                <a:r>
                  <a:rPr kumimoji="1" lang="ja-JP" altLang="en-US" sz="2800"/>
                  <a:t>は全て</a:t>
                </a:r>
                <a:r>
                  <a:rPr kumimoji="1" lang="ja-JP" altLang="en-US" sz="2800">
                    <a:solidFill>
                      <a:srgbClr val="FF0000"/>
                    </a:solidFill>
                  </a:rPr>
                  <a:t>観測量</a:t>
                </a:r>
                <a:r>
                  <a:rPr kumimoji="1" lang="en-US" altLang="ja-JP" sz="2800" dirty="0">
                    <a:solidFill>
                      <a:srgbClr val="FF0000"/>
                    </a:solidFill>
                  </a:rPr>
                  <a:t>(observable</a:t>
                </a:r>
                <a:r>
                  <a:rPr kumimoji="1" lang="en-US" altLang="ja-JP" sz="2800" dirty="0"/>
                  <a:t>)</a:t>
                </a:r>
              </a:p>
            </p:txBody>
          </p:sp>
        </mc:Choice>
        <mc:Fallback xmlns="">
          <p:sp>
            <p:nvSpPr>
              <p:cNvPr id="8" name="テキスト ボックス 7">
                <a:extLst>
                  <a:ext uri="{FF2B5EF4-FFF2-40B4-BE49-F238E27FC236}">
                    <a16:creationId xmlns:a16="http://schemas.microsoft.com/office/drawing/2014/main" id="{7C477B20-1249-99EC-2B1A-B833F29842D7}"/>
                  </a:ext>
                </a:extLst>
              </p:cNvPr>
              <p:cNvSpPr txBox="1">
                <a:spLocks noRot="1" noChangeAspect="1" noMove="1" noResize="1" noEditPoints="1" noAdjustHandles="1" noChangeArrowheads="1" noChangeShapeType="1" noTextEdit="1"/>
              </p:cNvSpPr>
              <p:nvPr/>
            </p:nvSpPr>
            <p:spPr>
              <a:xfrm>
                <a:off x="582871" y="4345940"/>
                <a:ext cx="6581417" cy="523220"/>
              </a:xfrm>
              <a:prstGeom prst="rect">
                <a:avLst/>
              </a:prstGeom>
              <a:blipFill>
                <a:blip r:embed="rId5"/>
                <a:stretch>
                  <a:fillRect l="-1946" t="-16279" r="-556" b="-31395"/>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9C38FC1F-2E33-9BBF-0E9A-593728C566A2}"/>
              </a:ext>
            </a:extLst>
          </p:cNvPr>
          <p:cNvSpPr txBox="1"/>
          <p:nvPr/>
        </p:nvSpPr>
        <p:spPr>
          <a:xfrm>
            <a:off x="1572697" y="5157192"/>
            <a:ext cx="7571303" cy="461665"/>
          </a:xfrm>
          <a:prstGeom prst="rect">
            <a:avLst/>
          </a:prstGeom>
          <a:noFill/>
        </p:spPr>
        <p:txBody>
          <a:bodyPr wrap="none" rtlCol="0">
            <a:spAutoFit/>
          </a:bodyPr>
          <a:lstStyle/>
          <a:p>
            <a:r>
              <a:rPr lang="ja-JP" altLang="en-US" sz="2400"/>
              <a:t>この世界では、温度や圧力は定義しなければならない</a:t>
            </a:r>
            <a:endParaRPr kumimoji="1" lang="ja-JP" altLang="en-US" sz="2400"/>
          </a:p>
        </p:txBody>
      </p:sp>
      <p:sp>
        <p:nvSpPr>
          <p:cNvPr id="10" name="矢印: 右 9">
            <a:extLst>
              <a:ext uri="{FF2B5EF4-FFF2-40B4-BE49-F238E27FC236}">
                <a16:creationId xmlns:a16="http://schemas.microsoft.com/office/drawing/2014/main" id="{CE43C00A-DEC7-EB5C-A0BA-29716328E17F}"/>
              </a:ext>
            </a:extLst>
          </p:cNvPr>
          <p:cNvSpPr/>
          <p:nvPr/>
        </p:nvSpPr>
        <p:spPr>
          <a:xfrm>
            <a:off x="827584" y="5157192"/>
            <a:ext cx="576064"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34278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46F7E0-C27E-2E99-FCB0-A3DFFB94A2A2}"/>
              </a:ext>
            </a:extLst>
          </p:cNvPr>
          <p:cNvSpPr>
            <a:spLocks noGrp="1"/>
          </p:cNvSpPr>
          <p:nvPr>
            <p:ph type="body" sz="quarter" idx="10"/>
          </p:nvPr>
        </p:nvSpPr>
        <p:spPr/>
        <p:txBody>
          <a:bodyPr/>
          <a:lstStyle/>
          <a:p>
            <a:r>
              <a:rPr lang="ja-JP" altLang="en-US"/>
              <a:t>温度と位相空間の流れのまとめ</a:t>
            </a:r>
            <a:endParaRPr kumimoji="1" lang="ja-JP" altLang="en-US"/>
          </a:p>
        </p:txBody>
      </p:sp>
      <p:sp>
        <p:nvSpPr>
          <p:cNvPr id="4" name="テキスト ボックス 3">
            <a:extLst>
              <a:ext uri="{FF2B5EF4-FFF2-40B4-BE49-F238E27FC236}">
                <a16:creationId xmlns:a16="http://schemas.microsoft.com/office/drawing/2014/main" id="{13C1FF73-4089-ACA3-7DEA-C2DC08CB538E}"/>
              </a:ext>
            </a:extLst>
          </p:cNvPr>
          <p:cNvSpPr txBox="1"/>
          <p:nvPr/>
        </p:nvSpPr>
        <p:spPr>
          <a:xfrm>
            <a:off x="539552" y="1257722"/>
            <a:ext cx="7920880" cy="3539430"/>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800"/>
              <a:t>Nosé-Hoover</a:t>
            </a:r>
            <a:r>
              <a:rPr kumimoji="1" lang="ja-JP" altLang="en-US" sz="2800"/>
              <a:t>法</a:t>
            </a:r>
            <a:r>
              <a:rPr lang="ja-JP" altLang="en-US" sz="2800"/>
              <a:t>は、ハミルトンダイナミクスに追加自由度を追加して温度制御をする手法</a:t>
            </a:r>
            <a:endParaRPr lang="en-US" altLang="ja-JP" sz="2800"/>
          </a:p>
          <a:p>
            <a:pPr marL="342900" indent="-342900">
              <a:buFont typeface="Arial" panose="020B0604020202020204" pitchFamily="34" charset="0"/>
              <a:buChar char="•"/>
            </a:pPr>
            <a:r>
              <a:rPr kumimoji="1" lang="ja-JP" altLang="en-US" sz="2800"/>
              <a:t>追加自由度を消去し、もとの世界の位相空間に射影すると、分布関数が厳密にカノニカル分布となる</a:t>
            </a:r>
            <a:endParaRPr lang="en-US" altLang="ja-JP" sz="2800"/>
          </a:p>
          <a:p>
            <a:pPr marL="342900" indent="-342900">
              <a:buFont typeface="Arial" panose="020B0604020202020204" pitchFamily="34" charset="0"/>
              <a:buChar char="•"/>
            </a:pPr>
            <a:r>
              <a:rPr lang="ja-JP" altLang="en-US" sz="2800"/>
              <a:t>ハミルトンダイナミクスが位相空間に作る流れが</a:t>
            </a:r>
            <a:r>
              <a:rPr lang="ja-JP" altLang="en-US" sz="2800">
                <a:solidFill>
                  <a:srgbClr val="FF0000"/>
                </a:solidFill>
              </a:rPr>
              <a:t>非圧縮流</a:t>
            </a:r>
            <a:r>
              <a:rPr lang="ja-JP" altLang="en-US" sz="2800"/>
              <a:t>になるのに対して、</a:t>
            </a:r>
            <a:r>
              <a:rPr kumimoji="1" lang="en-US" altLang="ja-JP" sz="2800"/>
              <a:t> Nosé-Hoover</a:t>
            </a:r>
            <a:r>
              <a:rPr kumimoji="1" lang="ja-JP" altLang="en-US" sz="2800"/>
              <a:t>法が作る流れは</a:t>
            </a:r>
            <a:r>
              <a:rPr kumimoji="1" lang="ja-JP" altLang="en-US" sz="2800">
                <a:solidFill>
                  <a:srgbClr val="FF0000"/>
                </a:solidFill>
              </a:rPr>
              <a:t>圧縮流になる</a:t>
            </a:r>
            <a:endParaRPr kumimoji="1" lang="en-US" altLang="ja-JP" sz="2800">
              <a:solidFill>
                <a:srgbClr val="FF0000"/>
              </a:solidFill>
            </a:endParaRPr>
          </a:p>
        </p:txBody>
      </p:sp>
      <p:sp>
        <p:nvSpPr>
          <p:cNvPr id="5" name="テキスト ボックス 4">
            <a:extLst>
              <a:ext uri="{FF2B5EF4-FFF2-40B4-BE49-F238E27FC236}">
                <a16:creationId xmlns:a16="http://schemas.microsoft.com/office/drawing/2014/main" id="{C8ED5B0B-37DF-4256-19E5-4948DE7870CA}"/>
              </a:ext>
            </a:extLst>
          </p:cNvPr>
          <p:cNvSpPr txBox="1"/>
          <p:nvPr/>
        </p:nvSpPr>
        <p:spPr>
          <a:xfrm>
            <a:off x="395536" y="5301208"/>
            <a:ext cx="8136904" cy="830997"/>
          </a:xfrm>
          <a:prstGeom prst="rect">
            <a:avLst/>
          </a:prstGeom>
          <a:noFill/>
        </p:spPr>
        <p:txBody>
          <a:bodyPr wrap="square" rtlCol="0">
            <a:spAutoFit/>
          </a:bodyPr>
          <a:lstStyle/>
          <a:p>
            <a:r>
              <a:rPr kumimoji="1" lang="en-US" altLang="ja-JP" sz="2400"/>
              <a:t>Nosé-Hoover</a:t>
            </a:r>
            <a:r>
              <a:rPr kumimoji="1" lang="ja-JP" altLang="en-US" sz="2400"/>
              <a:t>法</a:t>
            </a:r>
            <a:r>
              <a:rPr lang="ja-JP" altLang="en-US" sz="2400"/>
              <a:t>は、単に温度制御をする手法にとどまらず、拡張ハミルトンダイナミクスという分野を生み出した</a:t>
            </a:r>
            <a:endParaRPr kumimoji="1" lang="ja-JP" altLang="en-US" sz="2400"/>
          </a:p>
        </p:txBody>
      </p:sp>
    </p:spTree>
    <p:extLst>
      <p:ext uri="{BB962C8B-B14F-4D97-AF65-F5344CB8AC3E}">
        <p14:creationId xmlns:p14="http://schemas.microsoft.com/office/powerpoint/2010/main" val="313133426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D01905-8F15-F9AA-037C-93EEB9AAEC7E}"/>
              </a:ext>
            </a:extLst>
          </p:cNvPr>
          <p:cNvSpPr>
            <a:spLocks noGrp="1"/>
          </p:cNvSpPr>
          <p:nvPr>
            <p:ph type="body" sz="quarter" idx="10"/>
          </p:nvPr>
        </p:nvSpPr>
        <p:spPr/>
        <p:txBody>
          <a:bodyPr/>
          <a:lstStyle/>
          <a:p>
            <a:r>
              <a:rPr lang="en-US" altLang="ja-JP"/>
              <a:t>Nosé-Hoover</a:t>
            </a:r>
            <a:r>
              <a:rPr lang="ja-JP" altLang="en-US"/>
              <a:t>法の問題点</a:t>
            </a:r>
            <a:endParaRPr kumimoji="1" lang="ja-JP" altLang="en-US"/>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0C56C993-571D-34C6-4E10-3D7956F842E5}"/>
                  </a:ext>
                </a:extLst>
              </p:cNvPr>
              <p:cNvSpPr txBox="1"/>
              <p:nvPr/>
            </p:nvSpPr>
            <p:spPr>
              <a:xfrm>
                <a:off x="611560" y="1124744"/>
                <a:ext cx="2481606" cy="8568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𝑑𝑝</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𝜁</m:t>
                      </m:r>
                    </m:oMath>
                  </m:oMathPara>
                </a14:m>
                <a:endParaRPr kumimoji="1" lang="ja-JP" altLang="en-US" sz="2400" dirty="0"/>
              </a:p>
            </p:txBody>
          </p:sp>
        </mc:Choice>
        <mc:Fallback>
          <p:sp>
            <p:nvSpPr>
              <p:cNvPr id="4" name="テキスト ボックス 3">
                <a:extLst>
                  <a:ext uri="{FF2B5EF4-FFF2-40B4-BE49-F238E27FC236}">
                    <a16:creationId xmlns:a16="http://schemas.microsoft.com/office/drawing/2014/main" id="{0C56C993-571D-34C6-4E10-3D7956F842E5}"/>
                  </a:ext>
                </a:extLst>
              </p:cNvPr>
              <p:cNvSpPr txBox="1">
                <a:spLocks noRot="1" noChangeAspect="1" noMove="1" noResize="1" noEditPoints="1" noAdjustHandles="1" noChangeArrowheads="1" noChangeShapeType="1" noTextEdit="1"/>
              </p:cNvSpPr>
              <p:nvPr/>
            </p:nvSpPr>
            <p:spPr>
              <a:xfrm>
                <a:off x="611560" y="1124744"/>
                <a:ext cx="2481606" cy="85683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2AEEC3A6-48EA-6826-24DD-121EF7E253B7}"/>
                  </a:ext>
                </a:extLst>
              </p:cNvPr>
              <p:cNvSpPr txBox="1"/>
              <p:nvPr/>
            </p:nvSpPr>
            <p:spPr>
              <a:xfrm>
                <a:off x="683568" y="2132856"/>
                <a:ext cx="2454337" cy="8485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𝜁</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𝑘</m:t>
                          </m:r>
                        </m:num>
                        <m:den>
                          <m:r>
                            <a:rPr kumimoji="1" lang="en-US" altLang="ja-JP" sz="2400" b="0" i="1" smtClean="0">
                              <a:latin typeface="Cambria Math" panose="02040503050406030204" pitchFamily="18" charset="0"/>
                            </a:rPr>
                            <m:t>𝑄</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e>
                      </m:d>
                    </m:oMath>
                  </m:oMathPara>
                </a14:m>
                <a:endParaRPr kumimoji="1" lang="ja-JP" altLang="en-US" sz="2400" dirty="0"/>
              </a:p>
            </p:txBody>
          </p:sp>
        </mc:Choice>
        <mc:Fallback>
          <p:sp>
            <p:nvSpPr>
              <p:cNvPr id="5" name="テキスト ボックス 4">
                <a:extLst>
                  <a:ext uri="{FF2B5EF4-FFF2-40B4-BE49-F238E27FC236}">
                    <a16:creationId xmlns:a16="http://schemas.microsoft.com/office/drawing/2014/main" id="{2AEEC3A6-48EA-6826-24DD-121EF7E253B7}"/>
                  </a:ext>
                </a:extLst>
              </p:cNvPr>
              <p:cNvSpPr txBox="1">
                <a:spLocks noRot="1" noChangeAspect="1" noMove="1" noResize="1" noEditPoints="1" noAdjustHandles="1" noChangeArrowheads="1" noChangeShapeType="1" noTextEdit="1"/>
              </p:cNvSpPr>
              <p:nvPr/>
            </p:nvSpPr>
            <p:spPr>
              <a:xfrm>
                <a:off x="683568" y="2132856"/>
                <a:ext cx="2454337" cy="848566"/>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9D305209-73D7-E809-FF45-60F1A56EEA74}"/>
              </a:ext>
            </a:extLst>
          </p:cNvPr>
          <p:cNvSpPr txBox="1"/>
          <p:nvPr/>
        </p:nvSpPr>
        <p:spPr>
          <a:xfrm>
            <a:off x="3602038" y="1556792"/>
            <a:ext cx="5544616" cy="954107"/>
          </a:xfrm>
          <a:prstGeom prst="rect">
            <a:avLst/>
          </a:prstGeom>
          <a:noFill/>
        </p:spPr>
        <p:txBody>
          <a:bodyPr wrap="square">
            <a:spAutoFit/>
          </a:bodyPr>
          <a:lstStyle/>
          <a:p>
            <a:r>
              <a:rPr lang="en-US" altLang="ja-JP" sz="2800"/>
              <a:t>Nosé-Hoover</a:t>
            </a:r>
            <a:r>
              <a:rPr lang="ja-JP" altLang="en-US" sz="2800"/>
              <a:t>法は「全体の温度」しかチェックしていない</a:t>
            </a:r>
          </a:p>
        </p:txBody>
      </p:sp>
      <p:sp>
        <p:nvSpPr>
          <p:cNvPr id="9" name="四角形: 角を丸くする 8">
            <a:extLst>
              <a:ext uri="{FF2B5EF4-FFF2-40B4-BE49-F238E27FC236}">
                <a16:creationId xmlns:a16="http://schemas.microsoft.com/office/drawing/2014/main" id="{14149947-4B40-3D76-4480-F56A0FA62504}"/>
              </a:ext>
            </a:extLst>
          </p:cNvPr>
          <p:cNvSpPr/>
          <p:nvPr/>
        </p:nvSpPr>
        <p:spPr>
          <a:xfrm>
            <a:off x="1907704" y="2348880"/>
            <a:ext cx="432048" cy="432048"/>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コネクタ: カギ線 10">
            <a:extLst>
              <a:ext uri="{FF2B5EF4-FFF2-40B4-BE49-F238E27FC236}">
                <a16:creationId xmlns:a16="http://schemas.microsoft.com/office/drawing/2014/main" id="{33031D3C-EDFD-74B4-02D5-847F50D47453}"/>
              </a:ext>
            </a:extLst>
          </p:cNvPr>
          <p:cNvCxnSpPr>
            <a:stCxn id="8" idx="1"/>
            <a:endCxn id="9" idx="0"/>
          </p:cNvCxnSpPr>
          <p:nvPr/>
        </p:nvCxnSpPr>
        <p:spPr>
          <a:xfrm rot="10800000" flipV="1">
            <a:off x="2123728" y="2033846"/>
            <a:ext cx="1478310" cy="31503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8D55E5CF-936C-30B7-2311-981679389D42}"/>
                  </a:ext>
                </a:extLst>
              </p:cNvPr>
              <p:cNvSpPr txBox="1"/>
              <p:nvPr/>
            </p:nvSpPr>
            <p:spPr>
              <a:xfrm>
                <a:off x="755576" y="3284984"/>
                <a:ext cx="2378023" cy="1031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2</m:t>
                          </m:r>
                        </m:num>
                        <m:den>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den>
                      </m:f>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e>
                      </m:nary>
                    </m:oMath>
                  </m:oMathPara>
                </a14:m>
                <a:endParaRPr kumimoji="1" lang="ja-JP" altLang="en-US" sz="2400"/>
              </a:p>
            </p:txBody>
          </p:sp>
        </mc:Choice>
        <mc:Fallback>
          <p:sp>
            <p:nvSpPr>
              <p:cNvPr id="12" name="テキスト ボックス 11">
                <a:extLst>
                  <a:ext uri="{FF2B5EF4-FFF2-40B4-BE49-F238E27FC236}">
                    <a16:creationId xmlns:a16="http://schemas.microsoft.com/office/drawing/2014/main" id="{8D55E5CF-936C-30B7-2311-981679389D42}"/>
                  </a:ext>
                </a:extLst>
              </p:cNvPr>
              <p:cNvSpPr txBox="1">
                <a:spLocks noRot="1" noChangeAspect="1" noMove="1" noResize="1" noEditPoints="1" noAdjustHandles="1" noChangeArrowheads="1" noChangeShapeType="1" noTextEdit="1"/>
              </p:cNvSpPr>
              <p:nvPr/>
            </p:nvSpPr>
            <p:spPr>
              <a:xfrm>
                <a:off x="755576" y="3284984"/>
                <a:ext cx="2378023" cy="1031693"/>
              </a:xfrm>
              <a:prstGeom prst="rect">
                <a:avLst/>
              </a:prstGeom>
              <a:blipFill>
                <a:blip r:embed="rId4"/>
                <a:stretch>
                  <a:fillRect/>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FEC9766F-CB8A-6727-495F-A4A29B492331}"/>
              </a:ext>
            </a:extLst>
          </p:cNvPr>
          <p:cNvSpPr txBox="1"/>
          <p:nvPr/>
        </p:nvSpPr>
        <p:spPr>
          <a:xfrm>
            <a:off x="3635896" y="3501008"/>
            <a:ext cx="3877985" cy="461665"/>
          </a:xfrm>
          <a:prstGeom prst="rect">
            <a:avLst/>
          </a:prstGeom>
          <a:noFill/>
        </p:spPr>
        <p:txBody>
          <a:bodyPr wrap="none" rtlCol="0">
            <a:spAutoFit/>
          </a:bodyPr>
          <a:lstStyle/>
          <a:p>
            <a:r>
              <a:rPr lang="ja-JP" altLang="en-US" sz="2400"/>
              <a:t>温度は速度の分散で求める</a:t>
            </a:r>
            <a:endParaRPr kumimoji="1" lang="ja-JP" altLang="en-US" sz="2400"/>
          </a:p>
        </p:txBody>
      </p:sp>
      <p:grpSp>
        <p:nvGrpSpPr>
          <p:cNvPr id="22" name="グループ化 21">
            <a:extLst>
              <a:ext uri="{FF2B5EF4-FFF2-40B4-BE49-F238E27FC236}">
                <a16:creationId xmlns:a16="http://schemas.microsoft.com/office/drawing/2014/main" id="{C94E5FE2-1781-919B-A548-EADCC5D63D6B}"/>
              </a:ext>
            </a:extLst>
          </p:cNvPr>
          <p:cNvGrpSpPr/>
          <p:nvPr/>
        </p:nvGrpSpPr>
        <p:grpSpPr>
          <a:xfrm>
            <a:off x="5364088" y="5229200"/>
            <a:ext cx="914400" cy="914400"/>
            <a:chOff x="5148064" y="4509120"/>
            <a:chExt cx="914400" cy="914400"/>
          </a:xfrm>
        </p:grpSpPr>
        <p:sp>
          <p:nvSpPr>
            <p:cNvPr id="17" name="四角形: 角を丸くする 16">
              <a:extLst>
                <a:ext uri="{FF2B5EF4-FFF2-40B4-BE49-F238E27FC236}">
                  <a16:creationId xmlns:a16="http://schemas.microsoft.com/office/drawing/2014/main" id="{0CFB5ED1-EB75-BE28-B6C5-88702CA1F8D9}"/>
                </a:ext>
              </a:extLst>
            </p:cNvPr>
            <p:cNvSpPr/>
            <p:nvPr/>
          </p:nvSpPr>
          <p:spPr>
            <a:xfrm>
              <a:off x="5148064" y="4509120"/>
              <a:ext cx="914400" cy="914400"/>
            </a:xfrm>
            <a:prstGeom prst="roundRect">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F0AC7DA3-B0FE-0EB6-9606-7D3EE1F4BBEB}"/>
                </a:ext>
              </a:extLst>
            </p:cNvPr>
            <p:cNvSpPr/>
            <p:nvPr/>
          </p:nvSpPr>
          <p:spPr>
            <a:xfrm>
              <a:off x="5796136" y="4581128"/>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8568C1B7-DD80-B406-E6A0-0AEE2A101DE7}"/>
                </a:ext>
              </a:extLst>
            </p:cNvPr>
            <p:cNvSpPr/>
            <p:nvPr/>
          </p:nvSpPr>
          <p:spPr>
            <a:xfrm flipH="1">
              <a:off x="5805661" y="4941168"/>
              <a:ext cx="187449" cy="43204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7A9EF2A6-F506-5696-C8BE-E966F267F45A}"/>
              </a:ext>
            </a:extLst>
          </p:cNvPr>
          <p:cNvGrpSpPr/>
          <p:nvPr/>
        </p:nvGrpSpPr>
        <p:grpSpPr>
          <a:xfrm>
            <a:off x="2123728" y="5229200"/>
            <a:ext cx="914400" cy="914400"/>
            <a:chOff x="5148064" y="4509120"/>
            <a:chExt cx="914400" cy="914400"/>
          </a:xfrm>
        </p:grpSpPr>
        <p:sp>
          <p:nvSpPr>
            <p:cNvPr id="24" name="四角形: 角を丸くする 23">
              <a:extLst>
                <a:ext uri="{FF2B5EF4-FFF2-40B4-BE49-F238E27FC236}">
                  <a16:creationId xmlns:a16="http://schemas.microsoft.com/office/drawing/2014/main" id="{ABE5A11A-CB14-EDE5-2074-1972CF2957FB}"/>
                </a:ext>
              </a:extLst>
            </p:cNvPr>
            <p:cNvSpPr/>
            <p:nvPr/>
          </p:nvSpPr>
          <p:spPr>
            <a:xfrm>
              <a:off x="5148064" y="4509120"/>
              <a:ext cx="914400" cy="914400"/>
            </a:xfrm>
            <a:prstGeom prst="roundRect">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DDE20A72-2F20-A43D-11C0-C2EB068A7295}"/>
                </a:ext>
              </a:extLst>
            </p:cNvPr>
            <p:cNvSpPr/>
            <p:nvPr/>
          </p:nvSpPr>
          <p:spPr>
            <a:xfrm>
              <a:off x="5796136" y="4581128"/>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AE395087-AE91-7E26-EAD6-F8E7950CEC75}"/>
                </a:ext>
              </a:extLst>
            </p:cNvPr>
            <p:cNvSpPr/>
            <p:nvPr/>
          </p:nvSpPr>
          <p:spPr>
            <a:xfrm flipH="1">
              <a:off x="5805661" y="4941168"/>
              <a:ext cx="187449" cy="43204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 name="テキスト ボックス 26">
            <a:extLst>
              <a:ext uri="{FF2B5EF4-FFF2-40B4-BE49-F238E27FC236}">
                <a16:creationId xmlns:a16="http://schemas.microsoft.com/office/drawing/2014/main" id="{35BDAFDE-93C8-6A73-636C-E0776A50A64C}"/>
              </a:ext>
            </a:extLst>
          </p:cNvPr>
          <p:cNvSpPr txBox="1"/>
          <p:nvPr/>
        </p:nvSpPr>
        <p:spPr>
          <a:xfrm>
            <a:off x="827584" y="4437112"/>
            <a:ext cx="3203121" cy="523220"/>
          </a:xfrm>
          <a:prstGeom prst="rect">
            <a:avLst/>
          </a:prstGeom>
          <a:noFill/>
        </p:spPr>
        <p:txBody>
          <a:bodyPr wrap="none" rtlCol="0">
            <a:spAutoFit/>
          </a:bodyPr>
          <a:lstStyle/>
          <a:p>
            <a:r>
              <a:rPr kumimoji="1" lang="en-US" altLang="ja-JP" sz="2800"/>
              <a:t>Flying icecube</a:t>
            </a:r>
            <a:r>
              <a:rPr kumimoji="1" lang="ja-JP" altLang="en-US" sz="2800"/>
              <a:t>問題</a:t>
            </a:r>
          </a:p>
        </p:txBody>
      </p:sp>
      <p:sp>
        <p:nvSpPr>
          <p:cNvPr id="28" name="矢印: 右 27">
            <a:extLst>
              <a:ext uri="{FF2B5EF4-FFF2-40B4-BE49-F238E27FC236}">
                <a16:creationId xmlns:a16="http://schemas.microsoft.com/office/drawing/2014/main" id="{BF91E1E3-5FFB-E4F9-3484-2C3352620967}"/>
              </a:ext>
            </a:extLst>
          </p:cNvPr>
          <p:cNvSpPr/>
          <p:nvPr/>
        </p:nvSpPr>
        <p:spPr>
          <a:xfrm>
            <a:off x="3131840" y="537321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矢印: 右 28">
            <a:extLst>
              <a:ext uri="{FF2B5EF4-FFF2-40B4-BE49-F238E27FC236}">
                <a16:creationId xmlns:a16="http://schemas.microsoft.com/office/drawing/2014/main" id="{219A5F1D-4CEB-C72B-025F-06FB605FF6E4}"/>
              </a:ext>
            </a:extLst>
          </p:cNvPr>
          <p:cNvSpPr/>
          <p:nvPr/>
        </p:nvSpPr>
        <p:spPr>
          <a:xfrm rot="10800000">
            <a:off x="4572000" y="537321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FDFFE7AF-BADA-7647-048E-51C4E3909FAE}"/>
              </a:ext>
            </a:extLst>
          </p:cNvPr>
          <p:cNvSpPr txBox="1"/>
          <p:nvPr/>
        </p:nvSpPr>
        <p:spPr>
          <a:xfrm>
            <a:off x="1187624" y="6309320"/>
            <a:ext cx="6853158" cy="400110"/>
          </a:xfrm>
          <a:prstGeom prst="rect">
            <a:avLst/>
          </a:prstGeom>
          <a:noFill/>
        </p:spPr>
        <p:txBody>
          <a:bodyPr wrap="none" rtlCol="0">
            <a:spAutoFit/>
          </a:bodyPr>
          <a:lstStyle/>
          <a:p>
            <a:r>
              <a:rPr kumimoji="1" lang="ja-JP" altLang="en-US" sz="2000"/>
              <a:t>高速ですれ違う氷二つの系は「温度が高い」といえる</a:t>
            </a:r>
            <a:r>
              <a:rPr lang="ja-JP" altLang="en-US" sz="2000"/>
              <a:t>か？</a:t>
            </a:r>
            <a:endParaRPr kumimoji="1" lang="ja-JP" altLang="en-US" sz="2000"/>
          </a:p>
        </p:txBody>
      </p:sp>
    </p:spTree>
    <p:extLst>
      <p:ext uri="{BB962C8B-B14F-4D97-AF65-F5344CB8AC3E}">
        <p14:creationId xmlns:p14="http://schemas.microsoft.com/office/powerpoint/2010/main" val="16621215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544ADB6-8572-401D-E2E6-F41F710C3A12}"/>
              </a:ext>
            </a:extLst>
          </p:cNvPr>
          <p:cNvSpPr>
            <a:spLocks noGrp="1"/>
          </p:cNvSpPr>
          <p:nvPr>
            <p:ph type="body" sz="quarter" idx="10"/>
          </p:nvPr>
        </p:nvSpPr>
        <p:spPr/>
        <p:txBody>
          <a:bodyPr/>
          <a:lstStyle/>
          <a:p>
            <a:r>
              <a:rPr lang="en-US" altLang="ja-JP"/>
              <a:t>Nosé-Hoover</a:t>
            </a:r>
            <a:r>
              <a:rPr lang="ja-JP" altLang="en-US"/>
              <a:t>法の問題点</a:t>
            </a:r>
            <a:endParaRPr kumimoji="1" lang="ja-JP" altLang="en-US"/>
          </a:p>
        </p:txBody>
      </p:sp>
      <p:sp>
        <p:nvSpPr>
          <p:cNvPr id="3" name="テキスト ボックス 2">
            <a:extLst>
              <a:ext uri="{FF2B5EF4-FFF2-40B4-BE49-F238E27FC236}">
                <a16:creationId xmlns:a16="http://schemas.microsoft.com/office/drawing/2014/main" id="{6643AAA0-9DB8-15F6-5B41-AD8236D81BAF}"/>
              </a:ext>
            </a:extLst>
          </p:cNvPr>
          <p:cNvSpPr txBox="1"/>
          <p:nvPr/>
        </p:nvSpPr>
        <p:spPr>
          <a:xfrm>
            <a:off x="683568" y="1268760"/>
            <a:ext cx="7725192" cy="523220"/>
          </a:xfrm>
          <a:prstGeom prst="rect">
            <a:avLst/>
          </a:prstGeom>
          <a:noFill/>
        </p:spPr>
        <p:txBody>
          <a:bodyPr wrap="none" rtlCol="0">
            <a:spAutoFit/>
          </a:bodyPr>
          <a:lstStyle/>
          <a:p>
            <a:r>
              <a:rPr kumimoji="1" lang="ja-JP" altLang="en-US" sz="2800"/>
              <a:t>系が相分離していると、温度が一様にならない</a:t>
            </a:r>
          </a:p>
        </p:txBody>
      </p:sp>
      <p:pic>
        <p:nvPicPr>
          <p:cNvPr id="5" name="図 4" descr="conf0025.png">
            <a:hlinkClick r:id="rId2" action="ppaction://hlinkfile"/>
            <a:extLst>
              <a:ext uri="{FF2B5EF4-FFF2-40B4-BE49-F238E27FC236}">
                <a16:creationId xmlns:a16="http://schemas.microsoft.com/office/drawing/2014/main" id="{9304246C-70F1-A172-BD8A-0F5731986C42}"/>
              </a:ext>
            </a:extLst>
          </p:cNvPr>
          <p:cNvPicPr>
            <a:picLocks noChangeAspect="1"/>
          </p:cNvPicPr>
          <p:nvPr/>
        </p:nvPicPr>
        <p:blipFill>
          <a:blip r:embed="rId3"/>
          <a:stretch>
            <a:fillRect/>
          </a:stretch>
        </p:blipFill>
        <p:spPr>
          <a:xfrm>
            <a:off x="251520" y="2852936"/>
            <a:ext cx="2808312" cy="2106233"/>
          </a:xfrm>
          <a:prstGeom prst="rect">
            <a:avLst/>
          </a:prstGeom>
        </p:spPr>
      </p:pic>
      <p:sp>
        <p:nvSpPr>
          <p:cNvPr id="9" name="テキスト ボックス 8">
            <a:extLst>
              <a:ext uri="{FF2B5EF4-FFF2-40B4-BE49-F238E27FC236}">
                <a16:creationId xmlns:a16="http://schemas.microsoft.com/office/drawing/2014/main" id="{3E672A16-62C3-FA57-DBAD-8A95678D174B}"/>
              </a:ext>
            </a:extLst>
          </p:cNvPr>
          <p:cNvSpPr txBox="1"/>
          <p:nvPr/>
        </p:nvSpPr>
        <p:spPr>
          <a:xfrm>
            <a:off x="1907704" y="2132856"/>
            <a:ext cx="2304256" cy="523220"/>
          </a:xfrm>
          <a:prstGeom prst="rect">
            <a:avLst/>
          </a:prstGeom>
          <a:noFill/>
        </p:spPr>
        <p:txBody>
          <a:bodyPr wrap="square" rtlCol="0">
            <a:spAutoFit/>
          </a:bodyPr>
          <a:lstStyle/>
          <a:p>
            <a:r>
              <a:rPr kumimoji="1" lang="en-US" altLang="ja-JP" sz="2800"/>
              <a:t>B</a:t>
            </a:r>
            <a:r>
              <a:rPr kumimoji="1" lang="ja-JP" altLang="en-US" sz="2800"/>
              <a:t>原子の温度</a:t>
            </a:r>
          </a:p>
        </p:txBody>
      </p:sp>
      <p:pic>
        <p:nvPicPr>
          <p:cNvPr id="14" name="図 13" descr="bindroplet_nosehoover.eps">
            <a:extLst>
              <a:ext uri="{FF2B5EF4-FFF2-40B4-BE49-F238E27FC236}">
                <a16:creationId xmlns:a16="http://schemas.microsoft.com/office/drawing/2014/main" id="{EF705356-7AB9-DB1B-67FF-C392782F60B0}"/>
              </a:ext>
            </a:extLst>
          </p:cNvPr>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4"/>
              <a:stretch>
                <a:fillRect/>
              </a:stretch>
            </p:blipFill>
          </mc:Choice>
          <mc:Fallback>
            <p:blipFill>
              <a:blip r:embed="rId5"/>
              <a:stretch>
                <a:fillRect/>
              </a:stretch>
            </p:blipFill>
          </mc:Fallback>
        </mc:AlternateContent>
        <p:spPr>
          <a:xfrm>
            <a:off x="4139952" y="2420888"/>
            <a:ext cx="4824536" cy="3377174"/>
          </a:xfrm>
          <a:prstGeom prst="rect">
            <a:avLst/>
          </a:prstGeom>
        </p:spPr>
      </p:pic>
      <p:sp>
        <p:nvSpPr>
          <p:cNvPr id="17" name="テキスト ボックス 16">
            <a:extLst>
              <a:ext uri="{FF2B5EF4-FFF2-40B4-BE49-F238E27FC236}">
                <a16:creationId xmlns:a16="http://schemas.microsoft.com/office/drawing/2014/main" id="{DBF3028A-676B-D8B7-9B41-1661E44D37F8}"/>
              </a:ext>
            </a:extLst>
          </p:cNvPr>
          <p:cNvSpPr txBox="1"/>
          <p:nvPr/>
        </p:nvSpPr>
        <p:spPr>
          <a:xfrm>
            <a:off x="1979712" y="5013176"/>
            <a:ext cx="2304256" cy="523220"/>
          </a:xfrm>
          <a:prstGeom prst="rect">
            <a:avLst/>
          </a:prstGeom>
          <a:noFill/>
        </p:spPr>
        <p:txBody>
          <a:bodyPr wrap="square" rtlCol="0">
            <a:spAutoFit/>
          </a:bodyPr>
          <a:lstStyle/>
          <a:p>
            <a:r>
              <a:rPr kumimoji="1" lang="en-US" altLang="ja-JP" sz="2800"/>
              <a:t>A</a:t>
            </a:r>
            <a:r>
              <a:rPr kumimoji="1" lang="ja-JP" altLang="en-US" sz="2800"/>
              <a:t>原子の温度</a:t>
            </a:r>
          </a:p>
        </p:txBody>
      </p:sp>
      <p:cxnSp>
        <p:nvCxnSpPr>
          <p:cNvPr id="18" name="直線矢印コネクタ 17">
            <a:extLst>
              <a:ext uri="{FF2B5EF4-FFF2-40B4-BE49-F238E27FC236}">
                <a16:creationId xmlns:a16="http://schemas.microsoft.com/office/drawing/2014/main" id="{0032ED90-4464-3297-EA19-D3C5E62FE56B}"/>
              </a:ext>
            </a:extLst>
          </p:cNvPr>
          <p:cNvCxnSpPr>
            <a:cxnSpLocks/>
            <a:stCxn id="9" idx="1"/>
          </p:cNvCxnSpPr>
          <p:nvPr/>
        </p:nvCxnSpPr>
        <p:spPr>
          <a:xfrm flipH="1">
            <a:off x="1619672" y="2394466"/>
            <a:ext cx="288032" cy="1178550"/>
          </a:xfrm>
          <a:prstGeom prst="straightConnector1">
            <a:avLst/>
          </a:prstGeom>
          <a:ln w="57150">
            <a:solidFill>
              <a:srgbClr val="FFC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288B0380-ACD6-1CB2-C9DA-E8E0ECDB20A4}"/>
              </a:ext>
            </a:extLst>
          </p:cNvPr>
          <p:cNvCxnSpPr>
            <a:cxnSpLocks/>
            <a:stCxn id="17" idx="1"/>
          </p:cNvCxnSpPr>
          <p:nvPr/>
        </p:nvCxnSpPr>
        <p:spPr>
          <a:xfrm flipH="1" flipV="1">
            <a:off x="1259632" y="4653136"/>
            <a:ext cx="720080" cy="621650"/>
          </a:xfrm>
          <a:prstGeom prst="straightConnector1">
            <a:avLst/>
          </a:prstGeom>
          <a:ln w="57150">
            <a:solidFill>
              <a:srgbClr val="FFC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D369662-F1F4-470B-10E1-201700526B20}"/>
              </a:ext>
            </a:extLst>
          </p:cNvPr>
          <p:cNvCxnSpPr>
            <a:cxnSpLocks/>
            <a:stCxn id="9" idx="3"/>
          </p:cNvCxnSpPr>
          <p:nvPr/>
        </p:nvCxnSpPr>
        <p:spPr>
          <a:xfrm>
            <a:off x="4211960" y="2394466"/>
            <a:ext cx="936104" cy="1034534"/>
          </a:xfrm>
          <a:prstGeom prst="straightConnector1">
            <a:avLst/>
          </a:prstGeom>
          <a:ln w="57150">
            <a:solidFill>
              <a:srgbClr val="FFC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E0D86C04-37B8-BF23-F98C-77154BD082FE}"/>
              </a:ext>
            </a:extLst>
          </p:cNvPr>
          <p:cNvCxnSpPr>
            <a:cxnSpLocks/>
            <a:stCxn id="17" idx="3"/>
          </p:cNvCxnSpPr>
          <p:nvPr/>
        </p:nvCxnSpPr>
        <p:spPr>
          <a:xfrm flipV="1">
            <a:off x="4283968" y="4509120"/>
            <a:ext cx="1080120" cy="765666"/>
          </a:xfrm>
          <a:prstGeom prst="straightConnector1">
            <a:avLst/>
          </a:prstGeom>
          <a:ln w="57150">
            <a:solidFill>
              <a:srgbClr val="FFC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624943ED-11FB-4121-9DF3-F4FD4A40DC9C}"/>
              </a:ext>
            </a:extLst>
          </p:cNvPr>
          <p:cNvSpPr txBox="1"/>
          <p:nvPr/>
        </p:nvSpPr>
        <p:spPr>
          <a:xfrm>
            <a:off x="6228184" y="5949280"/>
            <a:ext cx="2304256" cy="523220"/>
          </a:xfrm>
          <a:prstGeom prst="rect">
            <a:avLst/>
          </a:prstGeom>
          <a:noFill/>
        </p:spPr>
        <p:txBody>
          <a:bodyPr wrap="square" rtlCol="0">
            <a:spAutoFit/>
          </a:bodyPr>
          <a:lstStyle/>
          <a:p>
            <a:r>
              <a:rPr kumimoji="1" lang="ja-JP" altLang="en-US" sz="2800"/>
              <a:t>全体の温度</a:t>
            </a:r>
          </a:p>
        </p:txBody>
      </p:sp>
      <p:cxnSp>
        <p:nvCxnSpPr>
          <p:cNvPr id="36" name="直線矢印コネクタ 35">
            <a:extLst>
              <a:ext uri="{FF2B5EF4-FFF2-40B4-BE49-F238E27FC236}">
                <a16:creationId xmlns:a16="http://schemas.microsoft.com/office/drawing/2014/main" id="{8F397DA9-B0AE-DA86-F11A-59276D437327}"/>
              </a:ext>
            </a:extLst>
          </p:cNvPr>
          <p:cNvCxnSpPr>
            <a:cxnSpLocks/>
            <a:stCxn id="35" idx="0"/>
          </p:cNvCxnSpPr>
          <p:nvPr/>
        </p:nvCxnSpPr>
        <p:spPr>
          <a:xfrm flipV="1">
            <a:off x="7380312" y="4005064"/>
            <a:ext cx="0" cy="1944216"/>
          </a:xfrm>
          <a:prstGeom prst="straightConnector1">
            <a:avLst/>
          </a:prstGeom>
          <a:ln w="57150">
            <a:solidFill>
              <a:srgbClr val="FFC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28920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9A61AA4-ECDF-ED0A-4D4A-5DB3040FA162}"/>
              </a:ext>
            </a:extLst>
          </p:cNvPr>
          <p:cNvSpPr>
            <a:spLocks noGrp="1"/>
          </p:cNvSpPr>
          <p:nvPr>
            <p:ph type="body" sz="quarter" idx="10"/>
          </p:nvPr>
        </p:nvSpPr>
        <p:spPr/>
        <p:txBody>
          <a:bodyPr/>
          <a:lstStyle/>
          <a:p>
            <a:r>
              <a:rPr lang="en-US" altLang="ja-JP"/>
              <a:t>Nosé-Hoover</a:t>
            </a:r>
            <a:r>
              <a:rPr lang="ja-JP" altLang="en-US"/>
              <a:t>法の問題点</a:t>
            </a:r>
            <a:endParaRPr kumimoji="1" lang="ja-JP" altLang="en-US"/>
          </a:p>
        </p:txBody>
      </p:sp>
      <p:pic>
        <p:nvPicPr>
          <p:cNvPr id="3" name="Picture 2">
            <a:extLst>
              <a:ext uri="{FF2B5EF4-FFF2-40B4-BE49-F238E27FC236}">
                <a16:creationId xmlns:a16="http://schemas.microsoft.com/office/drawing/2014/main" id="{AB59B85F-8582-E008-1FF0-DDA642970611}"/>
              </a:ext>
            </a:extLst>
          </p:cNvPr>
          <p:cNvPicPr>
            <a:picLocks noChangeAspect="1" noChangeArrowheads="1"/>
          </p:cNvPicPr>
          <p:nvPr/>
        </p:nvPicPr>
        <p:blipFill>
          <a:blip r:embed="rId2" cstate="print"/>
          <a:srcRect/>
          <a:stretch>
            <a:fillRect/>
          </a:stretch>
        </p:blipFill>
        <p:spPr bwMode="auto">
          <a:xfrm>
            <a:off x="539552" y="3645024"/>
            <a:ext cx="3492973" cy="2520280"/>
          </a:xfrm>
          <a:prstGeom prst="rect">
            <a:avLst/>
          </a:prstGeom>
          <a:noFill/>
          <a:ln w="9525">
            <a:noFill/>
            <a:miter lim="800000"/>
            <a:headEnd/>
            <a:tailEnd/>
          </a:ln>
        </p:spPr>
      </p:pic>
      <p:pic>
        <p:nvPicPr>
          <p:cNvPr id="4" name="Picture 2">
            <a:extLst>
              <a:ext uri="{FF2B5EF4-FFF2-40B4-BE49-F238E27FC236}">
                <a16:creationId xmlns:a16="http://schemas.microsoft.com/office/drawing/2014/main" id="{C43A04D9-83D7-427F-E286-9F437430CAEB}"/>
              </a:ext>
            </a:extLst>
          </p:cNvPr>
          <p:cNvPicPr>
            <a:picLocks noChangeAspect="1" noChangeArrowheads="1"/>
          </p:cNvPicPr>
          <p:nvPr/>
        </p:nvPicPr>
        <p:blipFill>
          <a:blip r:embed="rId3" cstate="print"/>
          <a:srcRect/>
          <a:stretch>
            <a:fillRect/>
          </a:stretch>
        </p:blipFill>
        <p:spPr bwMode="auto">
          <a:xfrm>
            <a:off x="4788024" y="3717032"/>
            <a:ext cx="3396120" cy="2376264"/>
          </a:xfrm>
          <a:prstGeom prst="rect">
            <a:avLst/>
          </a:prstGeom>
          <a:noFill/>
          <a:ln w="9525">
            <a:noFill/>
            <a:miter lim="800000"/>
            <a:headEnd/>
            <a:tailEnd/>
          </a:ln>
        </p:spPr>
      </p:pic>
      <p:sp>
        <p:nvSpPr>
          <p:cNvPr id="5" name="テキスト ボックス 4">
            <a:extLst>
              <a:ext uri="{FF2B5EF4-FFF2-40B4-BE49-F238E27FC236}">
                <a16:creationId xmlns:a16="http://schemas.microsoft.com/office/drawing/2014/main" id="{07956105-3A8B-63D3-B9E5-FF843C249CDB}"/>
              </a:ext>
            </a:extLst>
          </p:cNvPr>
          <p:cNvSpPr txBox="1"/>
          <p:nvPr/>
        </p:nvSpPr>
        <p:spPr>
          <a:xfrm>
            <a:off x="1475656" y="3284984"/>
            <a:ext cx="1800493" cy="369332"/>
          </a:xfrm>
          <a:prstGeom prst="rect">
            <a:avLst/>
          </a:prstGeom>
          <a:noFill/>
        </p:spPr>
        <p:txBody>
          <a:bodyPr wrap="none" rtlCol="0">
            <a:spAutoFit/>
          </a:bodyPr>
          <a:lstStyle/>
          <a:p>
            <a:r>
              <a:rPr kumimoji="1" lang="ja-JP" altLang="en-US"/>
              <a:t>温度の時間発展</a:t>
            </a:r>
          </a:p>
        </p:txBody>
      </p:sp>
      <p:sp>
        <p:nvSpPr>
          <p:cNvPr id="6" name="テキスト ボックス 5">
            <a:extLst>
              <a:ext uri="{FF2B5EF4-FFF2-40B4-BE49-F238E27FC236}">
                <a16:creationId xmlns:a16="http://schemas.microsoft.com/office/drawing/2014/main" id="{4F8D18BC-F321-5719-F817-E5D13DD629F5}"/>
              </a:ext>
            </a:extLst>
          </p:cNvPr>
          <p:cNvSpPr txBox="1"/>
          <p:nvPr/>
        </p:nvSpPr>
        <p:spPr>
          <a:xfrm>
            <a:off x="6012160" y="3284984"/>
            <a:ext cx="1338828" cy="369332"/>
          </a:xfrm>
          <a:prstGeom prst="rect">
            <a:avLst/>
          </a:prstGeom>
          <a:noFill/>
        </p:spPr>
        <p:txBody>
          <a:bodyPr wrap="none" rtlCol="0">
            <a:spAutoFit/>
          </a:bodyPr>
          <a:lstStyle/>
          <a:p>
            <a:r>
              <a:rPr lang="ja-JP" altLang="en-US"/>
              <a:t>スペクトル</a:t>
            </a:r>
            <a:endParaRPr kumimoji="1" lang="ja-JP" altLang="en-US"/>
          </a:p>
        </p:txBody>
      </p:sp>
      <p:sp>
        <p:nvSpPr>
          <p:cNvPr id="7" name="テキスト ボックス 6">
            <a:extLst>
              <a:ext uri="{FF2B5EF4-FFF2-40B4-BE49-F238E27FC236}">
                <a16:creationId xmlns:a16="http://schemas.microsoft.com/office/drawing/2014/main" id="{486BAD5E-CE0C-589C-A95F-2EE9400C469F}"/>
              </a:ext>
            </a:extLst>
          </p:cNvPr>
          <p:cNvSpPr txBox="1"/>
          <p:nvPr/>
        </p:nvSpPr>
        <p:spPr>
          <a:xfrm>
            <a:off x="1115616" y="4365104"/>
            <a:ext cx="1569660" cy="369332"/>
          </a:xfrm>
          <a:prstGeom prst="rect">
            <a:avLst/>
          </a:prstGeom>
          <a:noFill/>
        </p:spPr>
        <p:txBody>
          <a:bodyPr wrap="none" rtlCol="0">
            <a:spAutoFit/>
          </a:bodyPr>
          <a:lstStyle/>
          <a:p>
            <a:r>
              <a:rPr kumimoji="1" lang="ja-JP" altLang="en-US"/>
              <a:t>温度制御なし</a:t>
            </a:r>
          </a:p>
        </p:txBody>
      </p:sp>
      <p:sp>
        <p:nvSpPr>
          <p:cNvPr id="8" name="テキスト ボックス 7">
            <a:extLst>
              <a:ext uri="{FF2B5EF4-FFF2-40B4-BE49-F238E27FC236}">
                <a16:creationId xmlns:a16="http://schemas.microsoft.com/office/drawing/2014/main" id="{7DD13181-6DD2-329E-3C48-75A618DDC4A7}"/>
              </a:ext>
            </a:extLst>
          </p:cNvPr>
          <p:cNvSpPr txBox="1"/>
          <p:nvPr/>
        </p:nvSpPr>
        <p:spPr>
          <a:xfrm>
            <a:off x="1187624" y="4869160"/>
            <a:ext cx="1569660" cy="369332"/>
          </a:xfrm>
          <a:prstGeom prst="rect">
            <a:avLst/>
          </a:prstGeom>
          <a:noFill/>
        </p:spPr>
        <p:txBody>
          <a:bodyPr wrap="none" rtlCol="0">
            <a:spAutoFit/>
          </a:bodyPr>
          <a:lstStyle/>
          <a:p>
            <a:r>
              <a:rPr kumimoji="1" lang="ja-JP" altLang="en-US"/>
              <a:t>温度制御あり</a:t>
            </a:r>
          </a:p>
        </p:txBody>
      </p:sp>
      <p:cxnSp>
        <p:nvCxnSpPr>
          <p:cNvPr id="9" name="直線矢印コネクタ 8">
            <a:extLst>
              <a:ext uri="{FF2B5EF4-FFF2-40B4-BE49-F238E27FC236}">
                <a16:creationId xmlns:a16="http://schemas.microsoft.com/office/drawing/2014/main" id="{0B5E406D-293F-71D4-1F80-68E38ECB2378}"/>
              </a:ext>
            </a:extLst>
          </p:cNvPr>
          <p:cNvCxnSpPr>
            <a:cxnSpLocks/>
          </p:cNvCxnSpPr>
          <p:nvPr/>
        </p:nvCxnSpPr>
        <p:spPr>
          <a:xfrm flipV="1">
            <a:off x="2195736" y="4149080"/>
            <a:ext cx="0" cy="2880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AA20841B-0299-E527-EB43-33C1DFDA1C39}"/>
              </a:ext>
            </a:extLst>
          </p:cNvPr>
          <p:cNvCxnSpPr>
            <a:cxnSpLocks/>
          </p:cNvCxnSpPr>
          <p:nvPr/>
        </p:nvCxnSpPr>
        <p:spPr>
          <a:xfrm>
            <a:off x="2195736" y="5157192"/>
            <a:ext cx="0" cy="351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32824663-A80B-4667-F4D6-35EB54093E28}"/>
              </a:ext>
            </a:extLst>
          </p:cNvPr>
          <p:cNvSpPr txBox="1"/>
          <p:nvPr/>
        </p:nvSpPr>
        <p:spPr>
          <a:xfrm>
            <a:off x="4716016" y="4941168"/>
            <a:ext cx="1569660" cy="369332"/>
          </a:xfrm>
          <a:prstGeom prst="rect">
            <a:avLst/>
          </a:prstGeom>
          <a:solidFill>
            <a:schemeClr val="bg1"/>
          </a:solidFill>
          <a:ln>
            <a:solidFill>
              <a:schemeClr val="tx1"/>
            </a:solidFill>
          </a:ln>
        </p:spPr>
        <p:txBody>
          <a:bodyPr wrap="none" rtlCol="0">
            <a:spAutoFit/>
          </a:bodyPr>
          <a:lstStyle/>
          <a:p>
            <a:r>
              <a:rPr kumimoji="1" lang="ja-JP" altLang="en-US"/>
              <a:t>温度制御あり</a:t>
            </a:r>
          </a:p>
        </p:txBody>
      </p:sp>
      <p:cxnSp>
        <p:nvCxnSpPr>
          <p:cNvPr id="12" name="直線矢印コネクタ 11">
            <a:extLst>
              <a:ext uri="{FF2B5EF4-FFF2-40B4-BE49-F238E27FC236}">
                <a16:creationId xmlns:a16="http://schemas.microsoft.com/office/drawing/2014/main" id="{0E39C50A-C1F7-DB9F-3713-52AE974F99DA}"/>
              </a:ext>
            </a:extLst>
          </p:cNvPr>
          <p:cNvCxnSpPr>
            <a:cxnSpLocks/>
          </p:cNvCxnSpPr>
          <p:nvPr/>
        </p:nvCxnSpPr>
        <p:spPr>
          <a:xfrm>
            <a:off x="5868144" y="5445224"/>
            <a:ext cx="0" cy="351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372E602B-4FA5-2D1E-F888-2DF7B371E48C}"/>
              </a:ext>
            </a:extLst>
          </p:cNvPr>
          <p:cNvSpPr txBox="1"/>
          <p:nvPr/>
        </p:nvSpPr>
        <p:spPr>
          <a:xfrm>
            <a:off x="6084168" y="6165304"/>
            <a:ext cx="1569660" cy="369332"/>
          </a:xfrm>
          <a:prstGeom prst="rect">
            <a:avLst/>
          </a:prstGeom>
          <a:noFill/>
        </p:spPr>
        <p:txBody>
          <a:bodyPr wrap="none" rtlCol="0">
            <a:spAutoFit/>
          </a:bodyPr>
          <a:lstStyle/>
          <a:p>
            <a:r>
              <a:rPr kumimoji="1" lang="ja-JP" altLang="en-US"/>
              <a:t>温度制御なし</a:t>
            </a:r>
          </a:p>
        </p:txBody>
      </p:sp>
      <p:cxnSp>
        <p:nvCxnSpPr>
          <p:cNvPr id="14" name="直線矢印コネクタ 13">
            <a:extLst>
              <a:ext uri="{FF2B5EF4-FFF2-40B4-BE49-F238E27FC236}">
                <a16:creationId xmlns:a16="http://schemas.microsoft.com/office/drawing/2014/main" id="{6C39609F-7B99-A9C5-9D41-7ACD0FAC95C3}"/>
              </a:ext>
            </a:extLst>
          </p:cNvPr>
          <p:cNvCxnSpPr>
            <a:cxnSpLocks/>
          </p:cNvCxnSpPr>
          <p:nvPr/>
        </p:nvCxnSpPr>
        <p:spPr>
          <a:xfrm flipV="1">
            <a:off x="7020272" y="5949280"/>
            <a:ext cx="0" cy="2880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8C104B1F-F1E2-4018-B08D-ED0E052E908D}"/>
              </a:ext>
            </a:extLst>
          </p:cNvPr>
          <p:cNvSpPr txBox="1"/>
          <p:nvPr/>
        </p:nvSpPr>
        <p:spPr>
          <a:xfrm>
            <a:off x="4572000" y="3933056"/>
            <a:ext cx="1800493" cy="369332"/>
          </a:xfrm>
          <a:prstGeom prst="rect">
            <a:avLst/>
          </a:prstGeom>
          <a:solidFill>
            <a:schemeClr val="bg1"/>
          </a:solidFill>
          <a:ln>
            <a:solidFill>
              <a:schemeClr val="tx1"/>
            </a:solidFill>
          </a:ln>
        </p:spPr>
        <p:txBody>
          <a:bodyPr wrap="none" rtlCol="0">
            <a:spAutoFit/>
          </a:bodyPr>
          <a:lstStyle/>
          <a:p>
            <a:r>
              <a:rPr lang="ja-JP" altLang="en-US"/>
              <a:t>非自明なピーク</a:t>
            </a:r>
            <a:endParaRPr kumimoji="1" lang="ja-JP" altLang="en-US"/>
          </a:p>
        </p:txBody>
      </p:sp>
      <p:cxnSp>
        <p:nvCxnSpPr>
          <p:cNvPr id="16" name="直線矢印コネクタ 15">
            <a:extLst>
              <a:ext uri="{FF2B5EF4-FFF2-40B4-BE49-F238E27FC236}">
                <a16:creationId xmlns:a16="http://schemas.microsoft.com/office/drawing/2014/main" id="{36B59AD2-6E2C-DDBD-3474-679C71D7E6B7}"/>
              </a:ext>
            </a:extLst>
          </p:cNvPr>
          <p:cNvCxnSpPr>
            <a:cxnSpLocks/>
          </p:cNvCxnSpPr>
          <p:nvPr/>
        </p:nvCxnSpPr>
        <p:spPr>
          <a:xfrm>
            <a:off x="6516216" y="4077072"/>
            <a:ext cx="21602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4B7B3FB-04FD-8505-95C3-1DEAEEC65B33}"/>
              </a:ext>
            </a:extLst>
          </p:cNvPr>
          <p:cNvSpPr txBox="1"/>
          <p:nvPr/>
        </p:nvSpPr>
        <p:spPr>
          <a:xfrm>
            <a:off x="1907704" y="6165304"/>
            <a:ext cx="646331" cy="369332"/>
          </a:xfrm>
          <a:prstGeom prst="rect">
            <a:avLst/>
          </a:prstGeom>
          <a:noFill/>
        </p:spPr>
        <p:txBody>
          <a:bodyPr wrap="none" rtlCol="0">
            <a:spAutoFit/>
          </a:bodyPr>
          <a:lstStyle/>
          <a:p>
            <a:r>
              <a:rPr lang="ja-JP" altLang="en-US"/>
              <a:t>時間</a:t>
            </a:r>
            <a:endParaRPr kumimoji="1" lang="ja-JP" altLang="en-US"/>
          </a:p>
        </p:txBody>
      </p:sp>
      <p:cxnSp>
        <p:nvCxnSpPr>
          <p:cNvPr id="19" name="直線矢印コネクタ 18">
            <a:extLst>
              <a:ext uri="{FF2B5EF4-FFF2-40B4-BE49-F238E27FC236}">
                <a16:creationId xmlns:a16="http://schemas.microsoft.com/office/drawing/2014/main" id="{7C550806-9047-D8E2-E1FD-4106AD737789}"/>
              </a:ext>
            </a:extLst>
          </p:cNvPr>
          <p:cNvCxnSpPr/>
          <p:nvPr/>
        </p:nvCxnSpPr>
        <p:spPr>
          <a:xfrm>
            <a:off x="107504" y="2279490"/>
            <a:ext cx="183416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BEEE9EA6-B047-1494-64FC-9190FF7DC49D}"/>
              </a:ext>
            </a:extLst>
          </p:cNvPr>
          <p:cNvCxnSpPr/>
          <p:nvPr/>
        </p:nvCxnSpPr>
        <p:spPr>
          <a:xfrm flipV="1">
            <a:off x="1004207" y="1346005"/>
            <a:ext cx="0" cy="186697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ECE942D0-20FD-AFC8-E826-BE327246DD02}"/>
                  </a:ext>
                </a:extLst>
              </p:cNvPr>
              <p:cNvSpPr txBox="1"/>
              <p:nvPr/>
            </p:nvSpPr>
            <p:spPr>
              <a:xfrm>
                <a:off x="1979712" y="1988840"/>
                <a:ext cx="564704" cy="51976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oMath>
                  </m:oMathPara>
                </a14:m>
                <a:endParaRPr kumimoji="1" lang="ja-JP" altLang="en-US" sz="2800"/>
              </a:p>
            </p:txBody>
          </p:sp>
        </mc:Choice>
        <mc:Fallback>
          <p:sp>
            <p:nvSpPr>
              <p:cNvPr id="21" name="テキスト ボックス 20">
                <a:extLst>
                  <a:ext uri="{FF2B5EF4-FFF2-40B4-BE49-F238E27FC236}">
                    <a16:creationId xmlns:a16="http://schemas.microsoft.com/office/drawing/2014/main" id="{ECE942D0-20FD-AFC8-E826-BE327246DD02}"/>
                  </a:ext>
                </a:extLst>
              </p:cNvPr>
              <p:cNvSpPr txBox="1">
                <a:spLocks noRot="1" noChangeAspect="1" noMove="1" noResize="1" noEditPoints="1" noAdjustHandles="1" noChangeArrowheads="1" noChangeShapeType="1" noTextEdit="1"/>
              </p:cNvSpPr>
              <p:nvPr/>
            </p:nvSpPr>
            <p:spPr>
              <a:xfrm>
                <a:off x="1979712" y="1988840"/>
                <a:ext cx="564704" cy="51976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テキスト ボックス 21">
                <a:extLst>
                  <a:ext uri="{FF2B5EF4-FFF2-40B4-BE49-F238E27FC236}">
                    <a16:creationId xmlns:a16="http://schemas.microsoft.com/office/drawing/2014/main" id="{20312E6A-F4FD-1337-B7F1-251F84BDEF83}"/>
                  </a:ext>
                </a:extLst>
              </p:cNvPr>
              <p:cNvSpPr txBox="1"/>
              <p:nvPr/>
            </p:nvSpPr>
            <p:spPr>
              <a:xfrm>
                <a:off x="841170" y="836712"/>
                <a:ext cx="285315" cy="29490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𝜁</m:t>
                      </m:r>
                    </m:oMath>
                  </m:oMathPara>
                </a14:m>
                <a:endParaRPr kumimoji="1" lang="en-US" altLang="ja-JP" sz="2800" b="0"/>
              </a:p>
            </p:txBody>
          </p:sp>
        </mc:Choice>
        <mc:Fallback>
          <p:sp>
            <p:nvSpPr>
              <p:cNvPr id="22" name="テキスト ボックス 21">
                <a:extLst>
                  <a:ext uri="{FF2B5EF4-FFF2-40B4-BE49-F238E27FC236}">
                    <a16:creationId xmlns:a16="http://schemas.microsoft.com/office/drawing/2014/main" id="{20312E6A-F4FD-1337-B7F1-251F84BDEF83}"/>
                  </a:ext>
                </a:extLst>
              </p:cNvPr>
              <p:cNvSpPr txBox="1">
                <a:spLocks noRot="1" noChangeAspect="1" noMove="1" noResize="1" noEditPoints="1" noAdjustHandles="1" noChangeArrowheads="1" noChangeShapeType="1" noTextEdit="1"/>
              </p:cNvSpPr>
              <p:nvPr/>
            </p:nvSpPr>
            <p:spPr>
              <a:xfrm>
                <a:off x="841170" y="836712"/>
                <a:ext cx="285315" cy="294906"/>
              </a:xfrm>
              <a:prstGeom prst="rect">
                <a:avLst/>
              </a:prstGeom>
              <a:blipFill>
                <a:blip r:embed="rId5"/>
                <a:stretch>
                  <a:fillRect b="-57143"/>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9D5FAC9F-A628-B828-3781-11E8E02C940B}"/>
              </a:ext>
            </a:extLst>
          </p:cNvPr>
          <p:cNvSpPr txBox="1"/>
          <p:nvPr/>
        </p:nvSpPr>
        <p:spPr>
          <a:xfrm>
            <a:off x="694719" y="2216015"/>
            <a:ext cx="291746" cy="369332"/>
          </a:xfrm>
          <a:prstGeom prst="rect">
            <a:avLst/>
          </a:prstGeom>
          <a:noFill/>
        </p:spPr>
        <p:txBody>
          <a:bodyPr wrap="square" rtlCol="0">
            <a:spAutoFit/>
          </a:bodyPr>
          <a:lstStyle/>
          <a:p>
            <a:r>
              <a:rPr kumimoji="1" lang="en-US" altLang="ja-JP"/>
              <a:t>O</a:t>
            </a:r>
            <a:endParaRPr kumimoji="1" lang="ja-JP" altLang="en-US"/>
          </a:p>
        </p:txBody>
      </p:sp>
      <p:sp>
        <p:nvSpPr>
          <p:cNvPr id="24" name="円弧 23">
            <a:extLst>
              <a:ext uri="{FF2B5EF4-FFF2-40B4-BE49-F238E27FC236}">
                <a16:creationId xmlns:a16="http://schemas.microsoft.com/office/drawing/2014/main" id="{070BDAA2-9C4B-6735-31C5-212A0685F386}"/>
              </a:ext>
            </a:extLst>
          </p:cNvPr>
          <p:cNvSpPr/>
          <p:nvPr/>
        </p:nvSpPr>
        <p:spPr>
          <a:xfrm>
            <a:off x="1167244" y="1548936"/>
            <a:ext cx="489111" cy="1461108"/>
          </a:xfrm>
          <a:prstGeom prst="arc">
            <a:avLst>
              <a:gd name="adj1" fmla="val 12528386"/>
              <a:gd name="adj2" fmla="val 8488779"/>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円弧 24">
            <a:extLst>
              <a:ext uri="{FF2B5EF4-FFF2-40B4-BE49-F238E27FC236}">
                <a16:creationId xmlns:a16="http://schemas.microsoft.com/office/drawing/2014/main" id="{EDF53204-2721-0026-21D2-A23585878A2A}"/>
              </a:ext>
            </a:extLst>
          </p:cNvPr>
          <p:cNvSpPr/>
          <p:nvPr/>
        </p:nvSpPr>
        <p:spPr>
          <a:xfrm flipH="1">
            <a:off x="352059" y="1548936"/>
            <a:ext cx="489111" cy="1461108"/>
          </a:xfrm>
          <a:prstGeom prst="arc">
            <a:avLst>
              <a:gd name="adj1" fmla="val 12528386"/>
              <a:gd name="adj2" fmla="val 8488779"/>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BD65732F-18CA-03DC-4D6D-49A8A4F14430}"/>
              </a:ext>
            </a:extLst>
          </p:cNvPr>
          <p:cNvSpPr txBox="1"/>
          <p:nvPr/>
        </p:nvSpPr>
        <p:spPr>
          <a:xfrm>
            <a:off x="2627784" y="1556792"/>
            <a:ext cx="6288901" cy="954107"/>
          </a:xfrm>
          <a:prstGeom prst="rect">
            <a:avLst/>
          </a:prstGeom>
          <a:noFill/>
        </p:spPr>
        <p:txBody>
          <a:bodyPr wrap="none" rtlCol="0">
            <a:spAutoFit/>
          </a:bodyPr>
          <a:lstStyle/>
          <a:p>
            <a:r>
              <a:rPr kumimoji="1" lang="ja-JP" altLang="en-US" sz="2800"/>
              <a:t>熱浴由来の流れの「回転」を反映し、</a:t>
            </a:r>
            <a:endParaRPr kumimoji="1" lang="en-US" altLang="ja-JP" sz="2800"/>
          </a:p>
          <a:p>
            <a:r>
              <a:rPr lang="ja-JP" altLang="en-US" sz="2800"/>
              <a:t>系に熱浴由来の振動が加わる</a:t>
            </a:r>
            <a:endParaRPr kumimoji="1" lang="ja-JP" altLang="en-US" sz="2800"/>
          </a:p>
        </p:txBody>
      </p:sp>
    </p:spTree>
    <p:extLst>
      <p:ext uri="{BB962C8B-B14F-4D97-AF65-F5344CB8AC3E}">
        <p14:creationId xmlns:p14="http://schemas.microsoft.com/office/powerpoint/2010/main" val="108874381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7705C65-45DD-9C1A-8D51-0040088B85AC}"/>
              </a:ext>
            </a:extLst>
          </p:cNvPr>
          <p:cNvSpPr>
            <a:spLocks noGrp="1"/>
          </p:cNvSpPr>
          <p:nvPr>
            <p:ph type="body" sz="quarter" idx="10"/>
          </p:nvPr>
        </p:nvSpPr>
        <p:spPr/>
        <p:txBody>
          <a:bodyPr/>
          <a:lstStyle/>
          <a:p>
            <a:r>
              <a:rPr lang="en-US" altLang="ja-JP"/>
              <a:t>Nosé-Hoover</a:t>
            </a:r>
            <a:r>
              <a:rPr lang="ja-JP" altLang="en-US"/>
              <a:t>法の問題点のまとめ</a:t>
            </a:r>
            <a:endParaRPr kumimoji="1" lang="ja-JP" altLang="en-US"/>
          </a:p>
        </p:txBody>
      </p:sp>
      <p:sp>
        <p:nvSpPr>
          <p:cNvPr id="3" name="テキスト ボックス 2">
            <a:extLst>
              <a:ext uri="{FF2B5EF4-FFF2-40B4-BE49-F238E27FC236}">
                <a16:creationId xmlns:a16="http://schemas.microsoft.com/office/drawing/2014/main" id="{0B3DDA44-E3AF-9750-6F27-2EA706D816F5}"/>
              </a:ext>
            </a:extLst>
          </p:cNvPr>
          <p:cNvSpPr txBox="1"/>
          <p:nvPr/>
        </p:nvSpPr>
        <p:spPr>
          <a:xfrm>
            <a:off x="467544" y="980728"/>
            <a:ext cx="7920880" cy="4401205"/>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800"/>
              <a:t>Nosé-Hoover</a:t>
            </a:r>
            <a:r>
              <a:rPr kumimoji="1" lang="ja-JP" altLang="en-US" sz="2800"/>
              <a:t>法は、</a:t>
            </a:r>
            <a:r>
              <a:rPr kumimoji="1" lang="ja-JP" altLang="en-US" sz="2800">
                <a:solidFill>
                  <a:srgbClr val="FF0000"/>
                </a:solidFill>
              </a:rPr>
              <a:t>系がエルゴード的かつ定常状態であれば</a:t>
            </a:r>
            <a:r>
              <a:rPr kumimoji="1" lang="ja-JP" altLang="en-US" sz="2800"/>
              <a:t>厳密にカノニカル分布を実現する</a:t>
            </a:r>
            <a:r>
              <a:rPr lang="ja-JP" altLang="en-US" sz="2800"/>
              <a:t>→条件によっては正しく温度制御ができない</a:t>
            </a:r>
            <a:endParaRPr lang="en-US" altLang="ja-JP" sz="2800"/>
          </a:p>
          <a:p>
            <a:pPr marL="342900" indent="-342900">
              <a:buFont typeface="Arial" panose="020B0604020202020204" pitchFamily="34" charset="0"/>
              <a:buChar char="•"/>
            </a:pPr>
            <a:r>
              <a:rPr lang="ja-JP" altLang="en-US" sz="2800"/>
              <a:t>相分離するような系では、それぞれの部分系が異なる温度に落ち着くことがある</a:t>
            </a:r>
            <a:endParaRPr lang="en-US" altLang="ja-JP" sz="2800"/>
          </a:p>
          <a:p>
            <a:pPr marL="342900" indent="-342900">
              <a:buFont typeface="Arial" panose="020B0604020202020204" pitchFamily="34" charset="0"/>
              <a:buChar char="•"/>
            </a:pPr>
            <a:r>
              <a:rPr lang="ja-JP" altLang="en-US" sz="2800"/>
              <a:t>熱浴由来のエネルギー振動が入るため、ダイナミクスが信頼できないことがある</a:t>
            </a:r>
            <a:endParaRPr lang="en-US" altLang="ja-JP" sz="2800"/>
          </a:p>
          <a:p>
            <a:pPr marL="342900" indent="-342900">
              <a:buFont typeface="Arial" panose="020B0604020202020204" pitchFamily="34" charset="0"/>
              <a:buChar char="•"/>
            </a:pPr>
            <a:r>
              <a:rPr lang="ja-JP" altLang="en-US" sz="2800"/>
              <a:t>別の手法である</a:t>
            </a:r>
            <a:r>
              <a:rPr lang="en-US" altLang="ja-JP" sz="2800"/>
              <a:t>Langevin</a:t>
            </a:r>
            <a:r>
              <a:rPr lang="ja-JP" altLang="en-US" sz="2800"/>
              <a:t>熱浴ではこの問題はおきない</a:t>
            </a:r>
            <a:r>
              <a:rPr lang="en-US" altLang="ja-JP" sz="2800"/>
              <a:t>(</a:t>
            </a:r>
            <a:r>
              <a:rPr lang="ja-JP" altLang="en-US" sz="2800"/>
              <a:t>ただし温度収束が遅い</a:t>
            </a:r>
            <a:r>
              <a:rPr lang="en-US" altLang="ja-JP" sz="2800"/>
              <a:t>)</a:t>
            </a:r>
          </a:p>
        </p:txBody>
      </p:sp>
      <p:sp>
        <p:nvSpPr>
          <p:cNvPr id="5" name="テキスト ボックス 4">
            <a:extLst>
              <a:ext uri="{FF2B5EF4-FFF2-40B4-BE49-F238E27FC236}">
                <a16:creationId xmlns:a16="http://schemas.microsoft.com/office/drawing/2014/main" id="{2DAB5B31-166A-81E4-1FC7-CD9E7699A004}"/>
              </a:ext>
            </a:extLst>
          </p:cNvPr>
          <p:cNvSpPr txBox="1"/>
          <p:nvPr/>
        </p:nvSpPr>
        <p:spPr>
          <a:xfrm>
            <a:off x="611560" y="5733256"/>
            <a:ext cx="7725192" cy="523220"/>
          </a:xfrm>
          <a:prstGeom prst="rect">
            <a:avLst/>
          </a:prstGeom>
          <a:noFill/>
        </p:spPr>
        <p:txBody>
          <a:bodyPr wrap="none" rtlCol="0">
            <a:spAutoFit/>
          </a:bodyPr>
          <a:lstStyle/>
          <a:p>
            <a:r>
              <a:rPr lang="ja-JP" altLang="en-US" sz="2800"/>
              <a:t>「手法」は前提条件を理解して使わないと危険</a:t>
            </a:r>
            <a:endParaRPr kumimoji="1" lang="ja-JP" altLang="en-US" sz="2800"/>
          </a:p>
        </p:txBody>
      </p:sp>
    </p:spTree>
    <p:extLst>
      <p:ext uri="{BB962C8B-B14F-4D97-AF65-F5344CB8AC3E}">
        <p14:creationId xmlns:p14="http://schemas.microsoft.com/office/powerpoint/2010/main" val="17262718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E6FF06-812C-7CB0-66C2-0251E44584BE}"/>
              </a:ext>
            </a:extLst>
          </p:cNvPr>
          <p:cNvSpPr>
            <a:spLocks noGrp="1"/>
          </p:cNvSpPr>
          <p:nvPr>
            <p:ph type="body" sz="quarter" idx="10"/>
          </p:nvPr>
        </p:nvSpPr>
        <p:spPr/>
        <p:txBody>
          <a:bodyPr/>
          <a:lstStyle/>
          <a:p>
            <a:r>
              <a:rPr kumimoji="1" lang="ja-JP" altLang="en-US"/>
              <a:t>本日の講義のまとめ</a:t>
            </a:r>
          </a:p>
        </p:txBody>
      </p:sp>
      <p:sp>
        <p:nvSpPr>
          <p:cNvPr id="3" name="テキスト ボックス 2">
            <a:extLst>
              <a:ext uri="{FF2B5EF4-FFF2-40B4-BE49-F238E27FC236}">
                <a16:creationId xmlns:a16="http://schemas.microsoft.com/office/drawing/2014/main" id="{450F373B-0491-906A-844F-38439367F191}"/>
              </a:ext>
            </a:extLst>
          </p:cNvPr>
          <p:cNvSpPr txBox="1"/>
          <p:nvPr/>
        </p:nvSpPr>
        <p:spPr>
          <a:xfrm>
            <a:off x="395536" y="1268760"/>
            <a:ext cx="8208912" cy="4524315"/>
          </a:xfrm>
          <a:prstGeom prst="rect">
            <a:avLst/>
          </a:prstGeom>
          <a:noFill/>
        </p:spPr>
        <p:txBody>
          <a:bodyPr wrap="square" rtlCol="0">
            <a:spAutoFit/>
          </a:bodyPr>
          <a:lstStyle/>
          <a:p>
            <a:pPr marL="457200" indent="-457200">
              <a:buFont typeface="Arial" panose="020B0604020202020204" pitchFamily="34" charset="0"/>
              <a:buChar char="•"/>
            </a:pPr>
            <a:r>
              <a:rPr lang="ja-JP" altLang="en-US" sz="3200"/>
              <a:t>物理量の定義は難しい</a:t>
            </a:r>
            <a:endParaRPr lang="en-US" altLang="ja-JP" sz="3200"/>
          </a:p>
          <a:p>
            <a:pPr marL="457200" indent="-457200">
              <a:buFont typeface="Arial" panose="020B0604020202020204" pitchFamily="34" charset="0"/>
              <a:buChar char="•"/>
            </a:pPr>
            <a:r>
              <a:rPr lang="ja-JP" altLang="en-US" sz="3200"/>
              <a:t>温度や圧力の定義は自明ではない</a:t>
            </a:r>
            <a:endParaRPr lang="en-US" altLang="ja-JP" sz="3200"/>
          </a:p>
          <a:p>
            <a:pPr marL="457200" indent="-457200">
              <a:buFont typeface="Arial" panose="020B0604020202020204" pitchFamily="34" charset="0"/>
              <a:buChar char="•"/>
            </a:pPr>
            <a:r>
              <a:rPr kumimoji="1" lang="ja-JP" altLang="en-US" sz="3200"/>
              <a:t>数値計算では、支配方程式により</a:t>
            </a:r>
            <a:r>
              <a:rPr kumimoji="1" lang="en-US" altLang="ja-JP" sz="3200"/>
              <a:t>a priori</a:t>
            </a:r>
            <a:r>
              <a:rPr kumimoji="1" lang="ja-JP" altLang="en-US" sz="3200"/>
              <a:t>な変数と観測量が異なる</a:t>
            </a:r>
            <a:endParaRPr kumimoji="1" lang="en-US" altLang="ja-JP" sz="3200"/>
          </a:p>
          <a:p>
            <a:pPr marL="457200" indent="-457200">
              <a:buFont typeface="Arial" panose="020B0604020202020204" pitchFamily="34" charset="0"/>
              <a:buChar char="•"/>
            </a:pPr>
            <a:r>
              <a:rPr kumimoji="1" lang="ja-JP" altLang="en-US" sz="3200"/>
              <a:t>ハミルトンの運動方程式は</a:t>
            </a:r>
            <a:r>
              <a:rPr kumimoji="1" lang="en-US" altLang="ja-JP" sz="3200"/>
              <a:t>NVE</a:t>
            </a:r>
            <a:r>
              <a:rPr kumimoji="1" lang="ja-JP" altLang="en-US" sz="3200"/>
              <a:t>アンサンブルを実現する</a:t>
            </a:r>
            <a:endParaRPr kumimoji="1" lang="en-US" altLang="ja-JP" sz="3200"/>
          </a:p>
          <a:p>
            <a:pPr marL="457200" indent="-457200">
              <a:buFont typeface="Arial" panose="020B0604020202020204" pitchFamily="34" charset="0"/>
              <a:buChar char="•"/>
            </a:pPr>
            <a:r>
              <a:rPr lang="ja-JP" altLang="en-US" sz="3200"/>
              <a:t>運動方程式を拡張することで、温度や圧力を制御できる</a:t>
            </a:r>
            <a:endParaRPr lang="en-US" altLang="ja-JP" sz="3200"/>
          </a:p>
          <a:p>
            <a:pPr marL="457200" indent="-457200">
              <a:buFont typeface="Arial" panose="020B0604020202020204" pitchFamily="34" charset="0"/>
              <a:buChar char="•"/>
            </a:pPr>
            <a:r>
              <a:rPr kumimoji="1" lang="ja-JP" altLang="en-US" sz="3200"/>
              <a:t>手法の性質をよく知らずに使うのは危険</a:t>
            </a:r>
          </a:p>
        </p:txBody>
      </p:sp>
    </p:spTree>
    <p:extLst>
      <p:ext uri="{BB962C8B-B14F-4D97-AF65-F5344CB8AC3E}">
        <p14:creationId xmlns:p14="http://schemas.microsoft.com/office/powerpoint/2010/main" val="806442745"/>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8363</TotalTime>
  <Words>5010</Words>
  <Application>Microsoft Office PowerPoint</Application>
  <PresentationFormat>画面に合わせる (4:3)</PresentationFormat>
  <Paragraphs>792</Paragraphs>
  <Slides>95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95</vt:i4>
      </vt:variant>
    </vt:vector>
  </HeadingPairs>
  <TitlesOfParts>
    <vt:vector size="100" baseType="lpstr">
      <vt:lpstr>HGｺﾞｼｯｸE</vt:lpstr>
      <vt:lpstr>游ゴシック</vt:lpstr>
      <vt:lpstr>Arial</vt:lpstr>
      <vt:lpstr>Cambria Math</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1045</cp:revision>
  <dcterms:created xsi:type="dcterms:W3CDTF">2019-01-02T05:23:01Z</dcterms:created>
  <dcterms:modified xsi:type="dcterms:W3CDTF">2022-05-07T13:28:54Z</dcterms:modified>
</cp:coreProperties>
</file>