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82"/>
  </p:notesMasterIdLst>
  <p:sldIdLst>
    <p:sldId id="256" r:id="rId2"/>
    <p:sldId id="339" r:id="rId3"/>
    <p:sldId id="418" r:id="rId4"/>
    <p:sldId id="340" r:id="rId5"/>
    <p:sldId id="341" r:id="rId6"/>
    <p:sldId id="342" r:id="rId7"/>
    <p:sldId id="343" r:id="rId8"/>
    <p:sldId id="344" r:id="rId9"/>
    <p:sldId id="345" r:id="rId10"/>
    <p:sldId id="346" r:id="rId11"/>
    <p:sldId id="347" r:id="rId12"/>
    <p:sldId id="348" r:id="rId13"/>
    <p:sldId id="349" r:id="rId14"/>
    <p:sldId id="350" r:id="rId15"/>
    <p:sldId id="351" r:id="rId16"/>
    <p:sldId id="352" r:id="rId17"/>
    <p:sldId id="353" r:id="rId18"/>
    <p:sldId id="354" r:id="rId19"/>
    <p:sldId id="355" r:id="rId20"/>
    <p:sldId id="356" r:id="rId21"/>
    <p:sldId id="357" r:id="rId22"/>
    <p:sldId id="358" r:id="rId23"/>
    <p:sldId id="359" r:id="rId24"/>
    <p:sldId id="360" r:id="rId25"/>
    <p:sldId id="361" r:id="rId26"/>
    <p:sldId id="362" r:id="rId27"/>
    <p:sldId id="363" r:id="rId28"/>
    <p:sldId id="364" r:id="rId29"/>
    <p:sldId id="365" r:id="rId30"/>
    <p:sldId id="366" r:id="rId31"/>
    <p:sldId id="367" r:id="rId32"/>
    <p:sldId id="368" r:id="rId33"/>
    <p:sldId id="369" r:id="rId34"/>
    <p:sldId id="370" r:id="rId35"/>
    <p:sldId id="371" r:id="rId36"/>
    <p:sldId id="372" r:id="rId37"/>
    <p:sldId id="374" r:id="rId38"/>
    <p:sldId id="378" r:id="rId39"/>
    <p:sldId id="373" r:id="rId40"/>
    <p:sldId id="375" r:id="rId41"/>
    <p:sldId id="376" r:id="rId42"/>
    <p:sldId id="383" r:id="rId43"/>
    <p:sldId id="377" r:id="rId44"/>
    <p:sldId id="379" r:id="rId45"/>
    <p:sldId id="380" r:id="rId46"/>
    <p:sldId id="381" r:id="rId47"/>
    <p:sldId id="382" r:id="rId48"/>
    <p:sldId id="384" r:id="rId49"/>
    <p:sldId id="391" r:id="rId50"/>
    <p:sldId id="385" r:id="rId51"/>
    <p:sldId id="386" r:id="rId52"/>
    <p:sldId id="387" r:id="rId53"/>
    <p:sldId id="388" r:id="rId54"/>
    <p:sldId id="389" r:id="rId55"/>
    <p:sldId id="390" r:id="rId56"/>
    <p:sldId id="394" r:id="rId57"/>
    <p:sldId id="395" r:id="rId58"/>
    <p:sldId id="397" r:id="rId59"/>
    <p:sldId id="393" r:id="rId60"/>
    <p:sldId id="400" r:id="rId61"/>
    <p:sldId id="396" r:id="rId62"/>
    <p:sldId id="398" r:id="rId63"/>
    <p:sldId id="399" r:id="rId64"/>
    <p:sldId id="401" r:id="rId65"/>
    <p:sldId id="402" r:id="rId66"/>
    <p:sldId id="403" r:id="rId67"/>
    <p:sldId id="404" r:id="rId68"/>
    <p:sldId id="405" r:id="rId69"/>
    <p:sldId id="406" r:id="rId70"/>
    <p:sldId id="408" r:id="rId71"/>
    <p:sldId id="407" r:id="rId72"/>
    <p:sldId id="409" r:id="rId73"/>
    <p:sldId id="410" r:id="rId74"/>
    <p:sldId id="411" r:id="rId75"/>
    <p:sldId id="412" r:id="rId76"/>
    <p:sldId id="413" r:id="rId77"/>
    <p:sldId id="415" r:id="rId78"/>
    <p:sldId id="414" r:id="rId79"/>
    <p:sldId id="416" r:id="rId80"/>
    <p:sldId id="417" r:id="rId8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FF99"/>
    <a:srgbClr val="011893"/>
    <a:srgbClr val="FFCCFF"/>
    <a:srgbClr val="CCECFF"/>
    <a:srgbClr val="FFFFCC"/>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77" autoAdjust="0"/>
    <p:restoredTop sz="95782" autoAdjust="0"/>
  </p:normalViewPr>
  <p:slideViewPr>
    <p:cSldViewPr>
      <p:cViewPr varScale="1">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2024/4/29</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43</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50</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55</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59</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62</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67</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dirty="0"/>
              <a:t>79</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7.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1.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2.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5.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6.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7.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8.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1.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2.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6.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7.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7.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9.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60.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1.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2.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3.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4.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5.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8.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3" Type="http://schemas.openxmlformats.org/officeDocument/2006/relationships/image" Target="../media/image14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2.png"/><Relationship Id="rId1" Type="http://schemas.openxmlformats.org/officeDocument/2006/relationships/slideLayout" Target="../slideLayouts/slideLayout1.xml"/><Relationship Id="rId4" Type="http://schemas.openxmlformats.org/officeDocument/2006/relationships/image" Target="../media/image170.png"/></Relationships>
</file>

<file path=ppt/slides/_rels/slide71.xml.rels><?xml version="1.0" encoding="UTF-8" standalone="yes"?>
<Relationships xmlns="http://schemas.openxmlformats.org/package/2006/relationships"><Relationship Id="rId2" Type="http://schemas.openxmlformats.org/officeDocument/2006/relationships/image" Target="../media/image1700.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72.png"/><Relationship Id="rId7" Type="http://schemas.openxmlformats.org/officeDocument/2006/relationships/image" Target="../media/image176.png"/><Relationship Id="rId2" Type="http://schemas.openxmlformats.org/officeDocument/2006/relationships/image" Target="../media/image171.png"/><Relationship Id="rId1" Type="http://schemas.openxmlformats.org/officeDocument/2006/relationships/slideLayout" Target="../slideLayouts/slideLayout1.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73.xml.rels><?xml version="1.0" encoding="UTF-8" standalone="yes"?>
<Relationships xmlns="http://schemas.openxmlformats.org/package/2006/relationships"><Relationship Id="rId3" Type="http://schemas.openxmlformats.org/officeDocument/2006/relationships/image" Target="../media/image178.png"/><Relationship Id="rId2" Type="http://schemas.openxmlformats.org/officeDocument/2006/relationships/image" Target="../media/image177.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9.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182.png"/><Relationship Id="rId2" Type="http://schemas.openxmlformats.org/officeDocument/2006/relationships/image" Target="../media/image181.png"/><Relationship Id="rId1" Type="http://schemas.openxmlformats.org/officeDocument/2006/relationships/slideLayout" Target="../slideLayouts/slideLayout1.xml"/><Relationship Id="rId4" Type="http://schemas.openxmlformats.org/officeDocument/2006/relationships/image" Target="../media/image183.png"/></Relationships>
</file>

<file path=ppt/slides/_rels/slide76.xml.rels><?xml version="1.0" encoding="UTF-8" standalone="yes"?>
<Relationships xmlns="http://schemas.openxmlformats.org/package/2006/relationships"><Relationship Id="rId3" Type="http://schemas.openxmlformats.org/officeDocument/2006/relationships/image" Target="../media/image185.png"/><Relationship Id="rId2" Type="http://schemas.openxmlformats.org/officeDocument/2006/relationships/image" Target="../media/image184.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1.xml"/><Relationship Id="rId5" Type="http://schemas.openxmlformats.org/officeDocument/2006/relationships/image" Target="../media/image189.png"/><Relationship Id="rId4" Type="http://schemas.openxmlformats.org/officeDocument/2006/relationships/image" Target="../media/image188.png"/></Relationships>
</file>

<file path=ppt/slides/_rels/slide78.xml.rels><?xml version="1.0" encoding="UTF-8" standalone="yes"?>
<Relationships xmlns="http://schemas.openxmlformats.org/package/2006/relationships"><Relationship Id="rId3" Type="http://schemas.openxmlformats.org/officeDocument/2006/relationships/image" Target="../media/image191.png"/><Relationship Id="rId2" Type="http://schemas.openxmlformats.org/officeDocument/2006/relationships/image" Target="../media/image190.png"/><Relationship Id="rId1" Type="http://schemas.openxmlformats.org/officeDocument/2006/relationships/slideLayout" Target="../slideLayouts/slideLayout1.xml"/><Relationship Id="rId6" Type="http://schemas.openxmlformats.org/officeDocument/2006/relationships/image" Target="../media/image194.png"/><Relationship Id="rId5" Type="http://schemas.openxmlformats.org/officeDocument/2006/relationships/image" Target="../media/image193.png"/><Relationship Id="rId4" Type="http://schemas.openxmlformats.org/officeDocument/2006/relationships/image" Target="../media/image192.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マルコフ遷移行列</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e>
                      </m:d>
                      <m:r>
                        <a:rPr kumimoji="1" lang="en-US" altLang="ja-JP" sz="2800" b="0" i="1" smtClean="0">
                          <a:latin typeface="Cambria Math" panose="02040503050406030204" pitchFamily="18" charset="0"/>
                        </a:rPr>
                        <m:t>=1</m:t>
                      </m:r>
                    </m:oMath>
                  </m:oMathPara>
                </a14:m>
                <a:endParaRPr kumimoji="1" lang="en-US" altLang="ja-JP" sz="2800" b="0" i="1" dirty="0">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𝐴</m:t>
                          </m:r>
                          <m:r>
                            <a:rPr lang="en-US" altLang="ja-JP" sz="2800" i="1">
                              <a:latin typeface="Cambria Math" panose="02040503050406030204" pitchFamily="18" charset="0"/>
                            </a:rPr>
                            <m:t>→</m:t>
                          </m:r>
                          <m:r>
                            <a:rPr lang="en-US" altLang="ja-JP" sz="2800" b="0" i="1" smtClean="0">
                              <a:latin typeface="Cambria Math" panose="02040503050406030204" pitchFamily="18" charset="0"/>
                            </a:rPr>
                            <m:t>𝐵</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dirty="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dirty="0"/>
                  <a:t>なので</a:t>
                </a:r>
                <a:r>
                  <a:rPr lang="ja-JP" altLang="en-US" sz="2800" dirty="0"/>
                  <a:t>、</a:t>
                </a:r>
                <a:r>
                  <a:rPr lang="en-US" altLang="ja-JP" sz="2800" dirty="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dirty="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384995"/>
          </a:xfrm>
          <a:prstGeom prst="rect">
            <a:avLst/>
          </a:prstGeom>
          <a:noFill/>
        </p:spPr>
        <p:txBody>
          <a:bodyPr wrap="square" rtlCol="0">
            <a:spAutoFit/>
          </a:bodyPr>
          <a:lstStyle/>
          <a:p>
            <a:pPr marL="571500" indent="-571500">
              <a:buFont typeface="Arial" panose="020B0604020202020204" pitchFamily="34" charset="0"/>
              <a:buChar char="•"/>
            </a:pPr>
            <a:r>
              <a:rPr lang="ja-JP" altLang="en-US" sz="2800"/>
              <a:t>マルコフ遷移図を理解し、描けるようになる</a:t>
            </a:r>
            <a:endParaRPr lang="en-US" altLang="ja-JP" sz="2800"/>
          </a:p>
          <a:p>
            <a:pPr marL="571500" indent="-571500">
              <a:buFont typeface="Arial" panose="020B0604020202020204" pitchFamily="34" charset="0"/>
              <a:buChar char="•"/>
            </a:pPr>
            <a:r>
              <a:rPr lang="ja-JP" altLang="en-US" sz="2800"/>
              <a:t>マルコフ遷移行列の固有値、固有ベクトルの意味を理解する</a:t>
            </a:r>
            <a:endParaRPr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906461DC-98D2-EBE1-A32D-1EAD7E78628E}"/>
              </a:ext>
            </a:extLst>
          </p:cNvPr>
          <p:cNvSpPr/>
          <p:nvPr/>
        </p:nvSpPr>
        <p:spPr>
          <a:xfrm rot="5400000">
            <a:off x="6156176" y="4509120"/>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860A9AD-5A32-B82F-716B-81D7A90279EA}"/>
              </a:ext>
            </a:extLst>
          </p:cNvPr>
          <p:cNvSpPr/>
          <p:nvPr/>
        </p:nvSpPr>
        <p:spPr>
          <a:xfrm rot="1836777">
            <a:off x="5453298" y="3152371"/>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E85D50B6-22A3-7320-9B4E-E9E7324A630A}"/>
              </a:ext>
            </a:extLst>
          </p:cNvPr>
          <p:cNvSpPr/>
          <p:nvPr/>
        </p:nvSpPr>
        <p:spPr>
          <a:xfrm rot="19603671">
            <a:off x="6936361" y="3346847"/>
            <a:ext cx="432048" cy="2448272"/>
          </a:xfrm>
          <a:prstGeom prst="rect">
            <a:avLst/>
          </a:prstGeom>
          <a:solidFill>
            <a:schemeClr val="accent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プレースホルダー 1">
            <a:extLst>
              <a:ext uri="{FF2B5EF4-FFF2-40B4-BE49-F238E27FC236}">
                <a16:creationId xmlns:a16="http://schemas.microsoft.com/office/drawing/2014/main" id="{84AFCF7F-E33A-0C28-5515-23A16F58F03D}"/>
              </a:ext>
            </a:extLst>
          </p:cNvPr>
          <p:cNvSpPr>
            <a:spLocks noGrp="1"/>
          </p:cNvSpPr>
          <p:nvPr>
            <p:ph type="body" sz="quarter" idx="10"/>
          </p:nvPr>
        </p:nvSpPr>
        <p:spPr/>
        <p:txBody>
          <a:bodyPr/>
          <a:lstStyle/>
          <a:p>
            <a:r>
              <a:rPr lang="ja-JP" altLang="en-US"/>
              <a:t>マルコフ遷移図</a:t>
            </a:r>
            <a:endParaRPr kumimoji="1" lang="ja-JP" altLang="en-US"/>
          </a:p>
        </p:txBody>
      </p:sp>
      <p:sp>
        <p:nvSpPr>
          <p:cNvPr id="3" name="テキスト ボックス 2">
            <a:extLst>
              <a:ext uri="{FF2B5EF4-FFF2-40B4-BE49-F238E27FC236}">
                <a16:creationId xmlns:a16="http://schemas.microsoft.com/office/drawing/2014/main" id="{B3AE197C-6624-9A5D-1E90-B09EE7697520}"/>
              </a:ext>
            </a:extLst>
          </p:cNvPr>
          <p:cNvSpPr txBox="1"/>
          <p:nvPr/>
        </p:nvSpPr>
        <p:spPr>
          <a:xfrm>
            <a:off x="251520" y="980728"/>
            <a:ext cx="7569701" cy="707886"/>
          </a:xfrm>
          <a:prstGeom prst="rect">
            <a:avLst/>
          </a:prstGeom>
          <a:noFill/>
        </p:spPr>
        <p:txBody>
          <a:bodyPr wrap="none" rtlCol="0">
            <a:spAutoFit/>
          </a:bodyPr>
          <a:lstStyle/>
          <a:p>
            <a:pPr marL="285750" indent="-285750">
              <a:buFont typeface="Arial" panose="020B0604020202020204" pitchFamily="34" charset="0"/>
              <a:buChar char="•"/>
            </a:pPr>
            <a:r>
              <a:rPr kumimoji="1" lang="en-US" altLang="ja-JP" sz="2000"/>
              <a:t>3</a:t>
            </a:r>
            <a:r>
              <a:rPr kumimoji="1" lang="ja-JP" altLang="en-US" sz="2000"/>
              <a:t>つのマスがある「すごろく」を考える</a:t>
            </a:r>
            <a:endParaRPr kumimoji="1" lang="en-US" altLang="ja-JP" sz="2000"/>
          </a:p>
          <a:p>
            <a:pPr marL="285750" indent="-285750">
              <a:buFont typeface="Arial" panose="020B0604020202020204" pitchFamily="34" charset="0"/>
              <a:buChar char="•"/>
            </a:pPr>
            <a:r>
              <a:rPr lang="ja-JP" altLang="en-US" sz="2000"/>
              <a:t>マスをそれぞれ「マス</a:t>
            </a:r>
            <a:r>
              <a:rPr lang="en-US" altLang="ja-JP" sz="2000"/>
              <a:t>1</a:t>
            </a:r>
            <a:r>
              <a:rPr lang="ja-JP" altLang="en-US" sz="2000"/>
              <a:t>」「マス</a:t>
            </a:r>
            <a:r>
              <a:rPr lang="en-US" altLang="ja-JP" sz="2000"/>
              <a:t>2</a:t>
            </a:r>
            <a:r>
              <a:rPr lang="ja-JP" altLang="en-US" sz="2000"/>
              <a:t>」「マス</a:t>
            </a:r>
            <a:r>
              <a:rPr lang="en-US" altLang="ja-JP" sz="2000"/>
              <a:t>3</a:t>
            </a:r>
            <a:r>
              <a:rPr lang="ja-JP" altLang="en-US" sz="2000"/>
              <a:t>」と名前をつける</a:t>
            </a:r>
            <a:endParaRPr lang="en-US" altLang="ja-JP" sz="2000"/>
          </a:p>
        </p:txBody>
      </p:sp>
      <p:sp>
        <p:nvSpPr>
          <p:cNvPr id="5" name="テキスト ボックス 4">
            <a:extLst>
              <a:ext uri="{FF2B5EF4-FFF2-40B4-BE49-F238E27FC236}">
                <a16:creationId xmlns:a16="http://schemas.microsoft.com/office/drawing/2014/main" id="{0EA532A9-A660-54DD-896A-3F68A3A1BBA0}"/>
              </a:ext>
            </a:extLst>
          </p:cNvPr>
          <p:cNvSpPr txBox="1"/>
          <p:nvPr/>
        </p:nvSpPr>
        <p:spPr>
          <a:xfrm>
            <a:off x="323528" y="2204864"/>
            <a:ext cx="3960440" cy="4093428"/>
          </a:xfrm>
          <a:prstGeom prst="rect">
            <a:avLst/>
          </a:prstGeom>
          <a:noFill/>
        </p:spPr>
        <p:txBody>
          <a:bodyPr wrap="square">
            <a:spAutoFit/>
          </a:bodyPr>
          <a:lstStyle/>
          <a:p>
            <a:r>
              <a:rPr lang="ja-JP" altLang="en-US" sz="2000"/>
              <a:t>サイコロを振って・・・</a:t>
            </a:r>
            <a:endParaRPr lang="en-US" altLang="ja-JP" sz="2000"/>
          </a:p>
          <a:p>
            <a:pPr marL="285750" indent="-285750">
              <a:buFont typeface="Arial" panose="020B0604020202020204" pitchFamily="34" charset="0"/>
              <a:buChar char="•"/>
            </a:pPr>
            <a:r>
              <a:rPr lang="ja-JP" altLang="en-US" sz="2000"/>
              <a:t>マス</a:t>
            </a:r>
            <a:r>
              <a:rPr lang="en-US" altLang="ja-JP" sz="2000"/>
              <a:t>1</a:t>
            </a:r>
          </a:p>
          <a:p>
            <a:pPr marL="742950" lvl="1" indent="-285750">
              <a:buFont typeface="Arial" panose="020B0604020202020204" pitchFamily="34" charset="0"/>
              <a:buChar char="•"/>
            </a:pPr>
            <a:r>
              <a:rPr lang="en-US" altLang="ja-JP" sz="2000"/>
              <a:t>1</a:t>
            </a:r>
            <a:r>
              <a:rPr lang="ja-JP" altLang="en-US" sz="2000"/>
              <a:t>が出たらそのまま</a:t>
            </a:r>
            <a:endParaRPr lang="en-US" altLang="ja-JP" sz="2000"/>
          </a:p>
          <a:p>
            <a:pPr marL="742950" lvl="1" indent="-285750">
              <a:buFont typeface="Arial" panose="020B0604020202020204" pitchFamily="34" charset="0"/>
              <a:buChar char="•"/>
            </a:pPr>
            <a:r>
              <a:rPr lang="en-US" altLang="ja-JP" sz="2000"/>
              <a:t>2,3</a:t>
            </a:r>
            <a:r>
              <a:rPr lang="ja-JP" altLang="en-US" sz="2000"/>
              <a:t>が出たらマス</a:t>
            </a:r>
            <a:r>
              <a:rPr lang="en-US" altLang="ja-JP" sz="2000"/>
              <a:t>2</a:t>
            </a:r>
            <a:r>
              <a:rPr lang="ja-JP" altLang="en-US" sz="2000"/>
              <a:t>へ</a:t>
            </a:r>
            <a:endParaRPr lang="en-US" altLang="ja-JP" sz="2000"/>
          </a:p>
          <a:p>
            <a:pPr marL="742950" lvl="1" indent="-285750">
              <a:buFont typeface="Arial" panose="020B0604020202020204" pitchFamily="34" charset="0"/>
              <a:buChar char="•"/>
            </a:pPr>
            <a:r>
              <a:rPr lang="en-US" altLang="ja-JP" sz="2000"/>
              <a:t>4,5,6</a:t>
            </a:r>
            <a:r>
              <a:rPr lang="ja-JP" altLang="en-US" sz="2000"/>
              <a:t>が出たらマス</a:t>
            </a:r>
            <a:r>
              <a:rPr lang="en-US" altLang="ja-JP" sz="2000"/>
              <a:t>3</a:t>
            </a:r>
            <a:r>
              <a:rPr lang="ja-JP" altLang="en-US" sz="2000"/>
              <a:t>へ</a:t>
            </a:r>
            <a:endParaRPr lang="en-US" altLang="ja-JP" sz="2000"/>
          </a:p>
          <a:p>
            <a:pPr marL="285750" indent="-285750">
              <a:buFont typeface="Arial" panose="020B0604020202020204" pitchFamily="34" charset="0"/>
              <a:buChar char="•"/>
            </a:pPr>
            <a:r>
              <a:rPr lang="ja-JP" altLang="en-US" sz="2000"/>
              <a:t>マス</a:t>
            </a:r>
            <a:r>
              <a:rPr lang="en-US" altLang="ja-JP" sz="2000"/>
              <a:t>2</a:t>
            </a:r>
          </a:p>
          <a:p>
            <a:pPr marL="742950" lvl="1" indent="-285750">
              <a:buFont typeface="Arial" panose="020B0604020202020204" pitchFamily="34" charset="0"/>
              <a:buChar char="•"/>
            </a:pPr>
            <a:r>
              <a:rPr lang="en-US" altLang="ja-JP" sz="2000"/>
              <a:t>1,2</a:t>
            </a:r>
            <a:r>
              <a:rPr lang="ja-JP" altLang="en-US" sz="2000"/>
              <a:t>が出たらそのまま</a:t>
            </a:r>
            <a:endParaRPr lang="en-US" altLang="ja-JP" sz="2000"/>
          </a:p>
          <a:p>
            <a:pPr marL="742950" lvl="1" indent="-285750">
              <a:buFont typeface="Arial" panose="020B0604020202020204" pitchFamily="34" charset="0"/>
              <a:buChar char="•"/>
            </a:pPr>
            <a:r>
              <a:rPr lang="en-US" altLang="ja-JP" sz="2000"/>
              <a:t>3</a:t>
            </a:r>
            <a:r>
              <a:rPr lang="ja-JP" altLang="en-US" sz="2000"/>
              <a:t>が出たらマス</a:t>
            </a:r>
            <a:r>
              <a:rPr lang="en-US" altLang="ja-JP" sz="2000"/>
              <a:t>1</a:t>
            </a:r>
            <a:r>
              <a:rPr lang="ja-JP" altLang="en-US" sz="2000"/>
              <a:t>へ</a:t>
            </a:r>
            <a:endParaRPr lang="en-US" altLang="ja-JP" sz="2000"/>
          </a:p>
          <a:p>
            <a:pPr marL="742950" lvl="1" indent="-285750">
              <a:buFont typeface="Arial" panose="020B0604020202020204" pitchFamily="34" charset="0"/>
              <a:buChar char="•"/>
            </a:pPr>
            <a:r>
              <a:rPr lang="en-US" altLang="ja-JP" sz="2000"/>
              <a:t>4,5,6</a:t>
            </a:r>
            <a:r>
              <a:rPr lang="ja-JP" altLang="en-US" sz="2000"/>
              <a:t>が出たらマス</a:t>
            </a:r>
            <a:r>
              <a:rPr lang="en-US" altLang="ja-JP" sz="2000"/>
              <a:t>3</a:t>
            </a:r>
            <a:r>
              <a:rPr lang="ja-JP" altLang="en-US" sz="2000"/>
              <a:t>へ</a:t>
            </a:r>
            <a:endParaRPr lang="en-US" altLang="ja-JP" sz="2000"/>
          </a:p>
          <a:p>
            <a:pPr marL="285750" indent="-285750">
              <a:buFont typeface="Arial" panose="020B0604020202020204" pitchFamily="34" charset="0"/>
              <a:buChar char="•"/>
            </a:pPr>
            <a:r>
              <a:rPr lang="ja-JP" altLang="en-US" sz="2000"/>
              <a:t>マス</a:t>
            </a:r>
            <a:r>
              <a:rPr lang="en-US" altLang="ja-JP" sz="2000"/>
              <a:t>3</a:t>
            </a:r>
          </a:p>
          <a:p>
            <a:pPr marL="742950" lvl="1" indent="-285750">
              <a:buFont typeface="Arial" panose="020B0604020202020204" pitchFamily="34" charset="0"/>
              <a:buChar char="•"/>
            </a:pPr>
            <a:r>
              <a:rPr lang="en-US" altLang="ja-JP" sz="2000"/>
              <a:t>1,2,3</a:t>
            </a:r>
            <a:r>
              <a:rPr lang="ja-JP" altLang="en-US" sz="2000"/>
              <a:t>が出たらそのまま</a:t>
            </a:r>
            <a:endParaRPr lang="en-US" altLang="ja-JP" sz="2000"/>
          </a:p>
          <a:p>
            <a:pPr marL="742950" lvl="1" indent="-285750">
              <a:buFont typeface="Arial" panose="020B0604020202020204" pitchFamily="34" charset="0"/>
              <a:buChar char="•"/>
            </a:pPr>
            <a:r>
              <a:rPr lang="en-US" altLang="ja-JP" sz="2000"/>
              <a:t>4</a:t>
            </a:r>
            <a:r>
              <a:rPr lang="ja-JP" altLang="en-US" sz="2000"/>
              <a:t>が出たらマス</a:t>
            </a:r>
            <a:r>
              <a:rPr lang="en-US" altLang="ja-JP" sz="2000"/>
              <a:t>1</a:t>
            </a:r>
            <a:r>
              <a:rPr lang="ja-JP" altLang="en-US" sz="2000"/>
              <a:t>へ</a:t>
            </a:r>
            <a:endParaRPr lang="en-US" altLang="ja-JP" sz="2000"/>
          </a:p>
          <a:p>
            <a:pPr marL="742950" lvl="1" indent="-285750">
              <a:buFont typeface="Arial" panose="020B0604020202020204" pitchFamily="34" charset="0"/>
              <a:buChar char="•"/>
            </a:pPr>
            <a:r>
              <a:rPr lang="en-US" altLang="ja-JP" sz="2000"/>
              <a:t>5,6</a:t>
            </a:r>
            <a:r>
              <a:rPr lang="ja-JP" altLang="en-US" sz="2000"/>
              <a:t>が出たらマス</a:t>
            </a:r>
            <a:r>
              <a:rPr lang="en-US" altLang="ja-JP" sz="2000"/>
              <a:t>2</a:t>
            </a:r>
            <a:r>
              <a:rPr lang="ja-JP" altLang="en-US" sz="2000"/>
              <a:t>へ</a:t>
            </a:r>
            <a:endParaRPr lang="en-US" altLang="ja-JP" sz="2000"/>
          </a:p>
        </p:txBody>
      </p:sp>
      <p:sp>
        <p:nvSpPr>
          <p:cNvPr id="6" name="正方形/長方形 5">
            <a:extLst>
              <a:ext uri="{FF2B5EF4-FFF2-40B4-BE49-F238E27FC236}">
                <a16:creationId xmlns:a16="http://schemas.microsoft.com/office/drawing/2014/main" id="{5D16A02C-E2FB-9E8E-6FEF-A8DDB6426026}"/>
              </a:ext>
            </a:extLst>
          </p:cNvPr>
          <p:cNvSpPr/>
          <p:nvPr/>
        </p:nvSpPr>
        <p:spPr>
          <a:xfrm>
            <a:off x="5796136" y="2780928"/>
            <a:ext cx="1152128" cy="1152128"/>
          </a:xfrm>
          <a:prstGeom prst="rect">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12400DCC-3C04-2D31-0F81-D71C8DBEFDF2}"/>
              </a:ext>
            </a:extLst>
          </p:cNvPr>
          <p:cNvSpPr/>
          <p:nvPr/>
        </p:nvSpPr>
        <p:spPr>
          <a:xfrm>
            <a:off x="4283968" y="5157192"/>
            <a:ext cx="1152128" cy="1152128"/>
          </a:xfrm>
          <a:prstGeom prst="rect">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8A6F6F2-A24C-4453-E343-B730AD6855BD}"/>
              </a:ext>
            </a:extLst>
          </p:cNvPr>
          <p:cNvSpPr/>
          <p:nvPr/>
        </p:nvSpPr>
        <p:spPr>
          <a:xfrm>
            <a:off x="7308304" y="5157192"/>
            <a:ext cx="1152128" cy="1152128"/>
          </a:xfrm>
          <a:prstGeom prst="rect">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1618364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≡1−</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xmlns="">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xmlns="">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xmlns="">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xmlns="">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xmlns="">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xmlns="">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xmlns="">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xmlns="">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xmlns="">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xmlns="">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xmlns="">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xmlns="">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xmlns="">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&gt;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dirty="0"/>
              </a:p>
            </p:txBody>
          </p:sp>
        </mc:Choice>
        <mc:Fallback xmlns="">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xmlns:a14="http://schemas.microsoft.com/office/drawing/2010/main">
        <mc:Choice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xmlns="">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xmlns="">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xmlns="">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xmlns="">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xmlns="">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xmlns="">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xmlns="">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xmlns="">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xmlns="">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xmlns:a14="http://schemas.microsoft.com/office/drawing/2010/main">
        <mc:Choice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xmlns="">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xmlns="">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xmlns="">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dirty="0"/>
              <a:t>イジング模型の例</a:t>
            </a:r>
            <a:endParaRPr lang="en-US" altLang="ja-JP" dirty="0"/>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xmlns="">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9309C89D-E389-4026-AA88-D26DCF8A2B2C}"/>
                  </a:ext>
                </a:extLst>
              </p:cNvPr>
              <p:cNvSpPr txBox="1"/>
              <p:nvPr/>
            </p:nvSpPr>
            <p:spPr>
              <a:xfrm>
                <a:off x="611560" y="3861048"/>
                <a:ext cx="5068631" cy="12873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e>
                      </m:nary>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oMath>
                  </m:oMathPara>
                </a14:m>
                <a:endParaRPr kumimoji="1" lang="ja-JP" altLang="en-US" sz="3200" dirty="0"/>
              </a:p>
            </p:txBody>
          </p:sp>
        </mc:Choice>
        <mc:Fallback xmlns="">
          <p:sp>
            <p:nvSpPr>
              <p:cNvPr id="37" name="テキスト ボックス 36">
                <a:extLst>
                  <a:ext uri="{FF2B5EF4-FFF2-40B4-BE49-F238E27FC236}">
                    <a16:creationId xmlns:a16="http://schemas.microsoft.com/office/drawing/2014/main" id="{9309C89D-E389-4026-AA88-D26DCF8A2B2C}"/>
                  </a:ext>
                </a:extLst>
              </p:cNvPr>
              <p:cNvSpPr txBox="1">
                <a:spLocks noRot="1" noChangeAspect="1" noMove="1" noResize="1" noEditPoints="1" noAdjustHandles="1" noChangeArrowheads="1" noChangeShapeType="1" noTextEdit="1"/>
              </p:cNvSpPr>
              <p:nvPr/>
            </p:nvSpPr>
            <p:spPr>
              <a:xfrm>
                <a:off x="611560" y="3861048"/>
                <a:ext cx="5068631" cy="1287340"/>
              </a:xfrm>
              <a:prstGeom prst="rect">
                <a:avLst/>
              </a:prstGeom>
              <a:blipFill>
                <a:blip r:embed="rId3"/>
                <a:stretch>
                  <a:fillRect/>
                </a:stretch>
              </a:blipFill>
            </p:spPr>
            <p:txBody>
              <a:bodyPr/>
              <a:lstStyle/>
              <a:p>
                <a:r>
                  <a:rPr lang="ja-JP" altLang="en-US">
                    <a:noFill/>
                  </a:rPr>
                  <a:t> </a:t>
                </a:r>
              </a:p>
            </p:txBody>
          </p:sp>
        </mc:Fallback>
      </mc:AlternateContent>
      <p:sp>
        <p:nvSpPr>
          <p:cNvPr id="38" name="楕円 37">
            <a:extLst>
              <a:ext uri="{FF2B5EF4-FFF2-40B4-BE49-F238E27FC236}">
                <a16:creationId xmlns:a16="http://schemas.microsoft.com/office/drawing/2014/main" id="{B5C21260-AC9B-4C44-B422-71D6D0945E95}"/>
              </a:ext>
            </a:extLst>
          </p:cNvPr>
          <p:cNvSpPr/>
          <p:nvPr/>
        </p:nvSpPr>
        <p:spPr>
          <a:xfrm>
            <a:off x="2195736"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48290A5D-F318-43F9-AF44-D52533E4738A}"/>
              </a:ext>
            </a:extLst>
          </p:cNvPr>
          <p:cNvSpPr/>
          <p:nvPr/>
        </p:nvSpPr>
        <p:spPr>
          <a:xfrm>
            <a:off x="4067944" y="51571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A4DBDA2F-6B72-4E09-BB3A-063C29BE4800}"/>
              </a:ext>
            </a:extLst>
          </p:cNvPr>
          <p:cNvSpPr txBox="1"/>
          <p:nvPr/>
        </p:nvSpPr>
        <p:spPr>
          <a:xfrm>
            <a:off x="4644008" y="5373216"/>
            <a:ext cx="2236510" cy="400110"/>
          </a:xfrm>
          <a:prstGeom prst="rect">
            <a:avLst/>
          </a:prstGeom>
          <a:noFill/>
        </p:spPr>
        <p:txBody>
          <a:bodyPr wrap="none" rtlCol="0">
            <a:spAutoFit/>
          </a:bodyPr>
          <a:lstStyle/>
          <a:p>
            <a:r>
              <a:rPr lang="ja-JP" altLang="en-US" sz="2000" dirty="0"/>
              <a:t>スピン個別の和を</a:t>
            </a:r>
            <a:endParaRPr kumimoji="1" lang="ja-JP" altLang="en-US" sz="2000" dirty="0"/>
          </a:p>
        </p:txBody>
      </p:sp>
      <p:sp>
        <p:nvSpPr>
          <p:cNvPr id="41" name="テキスト ボックス 40">
            <a:extLst>
              <a:ext uri="{FF2B5EF4-FFF2-40B4-BE49-F238E27FC236}">
                <a16:creationId xmlns:a16="http://schemas.microsoft.com/office/drawing/2014/main" id="{555073AA-B5D1-4F8C-A909-CD1F5D52E18D}"/>
              </a:ext>
            </a:extLst>
          </p:cNvPr>
          <p:cNvSpPr txBox="1"/>
          <p:nvPr/>
        </p:nvSpPr>
        <p:spPr>
          <a:xfrm>
            <a:off x="4716016" y="6021288"/>
            <a:ext cx="3775393" cy="400110"/>
          </a:xfrm>
          <a:prstGeom prst="rect">
            <a:avLst/>
          </a:prstGeom>
          <a:noFill/>
        </p:spPr>
        <p:txBody>
          <a:bodyPr wrap="none" rtlCol="0">
            <a:spAutoFit/>
          </a:bodyPr>
          <a:lstStyle/>
          <a:p>
            <a:r>
              <a:rPr kumimoji="1" lang="ja-JP" altLang="en-US" sz="2000" dirty="0"/>
              <a:t>クラスターごとの和にまとめる</a:t>
            </a:r>
          </a:p>
        </p:txBody>
      </p:sp>
      <p:cxnSp>
        <p:nvCxnSpPr>
          <p:cNvPr id="28" name="コネクタ: カギ線 27">
            <a:extLst>
              <a:ext uri="{FF2B5EF4-FFF2-40B4-BE49-F238E27FC236}">
                <a16:creationId xmlns:a16="http://schemas.microsoft.com/office/drawing/2014/main" id="{4BB864D3-419A-41FB-B84F-DEF9AF6136C2}"/>
              </a:ext>
            </a:extLst>
          </p:cNvPr>
          <p:cNvCxnSpPr>
            <a:stCxn id="24" idx="1"/>
            <a:endCxn id="38" idx="4"/>
          </p:cNvCxnSpPr>
          <p:nvPr/>
        </p:nvCxnSpPr>
        <p:spPr>
          <a:xfrm rot="10800000">
            <a:off x="2267744" y="5301209"/>
            <a:ext cx="2376264" cy="27206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1" name="コネクタ: カギ線 30">
            <a:extLst>
              <a:ext uri="{FF2B5EF4-FFF2-40B4-BE49-F238E27FC236}">
                <a16:creationId xmlns:a16="http://schemas.microsoft.com/office/drawing/2014/main" id="{59442343-3F63-4C30-9938-4F82326622AC}"/>
              </a:ext>
            </a:extLst>
          </p:cNvPr>
          <p:cNvCxnSpPr>
            <a:stCxn id="41" idx="1"/>
            <a:endCxn id="40" idx="4"/>
          </p:cNvCxnSpPr>
          <p:nvPr/>
        </p:nvCxnSpPr>
        <p:spPr>
          <a:xfrm rot="10800000">
            <a:off x="4139952" y="5301209"/>
            <a:ext cx="576064" cy="92013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6059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C460DC7-CE0B-4A7C-A275-E1FBC0FB6881}"/>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BFA33CF-3F3F-4D9C-9A5C-6932003659B1}"/>
                  </a:ext>
                </a:extLst>
              </p:cNvPr>
              <p:cNvSpPr txBox="1"/>
              <p:nvPr/>
            </p:nvSpPr>
            <p:spPr>
              <a:xfrm>
                <a:off x="311047" y="2708920"/>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0BFA33CF-3F3F-4D9C-9A5C-6932003659B1}"/>
                  </a:ext>
                </a:extLst>
              </p:cNvPr>
              <p:cNvSpPr txBox="1">
                <a:spLocks noRot="1" noChangeAspect="1" noMove="1" noResize="1" noEditPoints="1" noAdjustHandles="1" noChangeArrowheads="1" noChangeShapeType="1" noTextEdit="1"/>
              </p:cNvSpPr>
              <p:nvPr/>
            </p:nvSpPr>
            <p:spPr>
              <a:xfrm>
                <a:off x="311047" y="2708920"/>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7F1331DF-EEB9-442C-BCB0-C88F600BC000}"/>
              </a:ext>
            </a:extLst>
          </p:cNvPr>
          <p:cNvSpPr/>
          <p:nvPr/>
        </p:nvSpPr>
        <p:spPr>
          <a:xfrm>
            <a:off x="4559519" y="2564904"/>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43F7E463-5A39-46B6-B3EF-AF00880116B6}"/>
              </a:ext>
            </a:extLst>
          </p:cNvPr>
          <p:cNvSpPr txBox="1"/>
          <p:nvPr/>
        </p:nvSpPr>
        <p:spPr>
          <a:xfrm>
            <a:off x="4644008" y="4725144"/>
            <a:ext cx="3416320" cy="369332"/>
          </a:xfrm>
          <a:prstGeom prst="rect">
            <a:avLst/>
          </a:prstGeom>
          <a:noFill/>
        </p:spPr>
        <p:txBody>
          <a:bodyPr wrap="none" rtlCol="0">
            <a:spAutoFit/>
          </a:bodyPr>
          <a:lstStyle/>
          <a:p>
            <a:r>
              <a:rPr lang="ja-JP" altLang="en-US" dirty="0"/>
              <a:t>この部分和が厳密に計算できる</a:t>
            </a:r>
            <a:endParaRPr kumimoji="1" lang="ja-JP" altLang="en-US"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113615A5-2C13-45CA-B158-29DE0025799F}"/>
                  </a:ext>
                </a:extLst>
              </p:cNvPr>
              <p:cNvSpPr txBox="1"/>
              <p:nvPr/>
            </p:nvSpPr>
            <p:spPr>
              <a:xfrm>
                <a:off x="395536" y="1196752"/>
                <a:ext cx="4375942"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𝑚</m:t>
                      </m:r>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r>
                            <a:rPr kumimoji="1" lang="en-US" altLang="ja-JP" sz="2800" b="0" i="1" smtClean="0">
                              <a:latin typeface="Cambria Math" panose="02040503050406030204" pitchFamily="18" charset="0"/>
                            </a:rPr>
                            <m:t>𝑁</m:t>
                          </m:r>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e>
                      </m:nary>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113615A5-2C13-45CA-B158-29DE0025799F}"/>
                  </a:ext>
                </a:extLst>
              </p:cNvPr>
              <p:cNvSpPr txBox="1">
                <a:spLocks noRot="1" noChangeAspect="1" noMove="1" noResize="1" noEditPoints="1" noAdjustHandles="1" noChangeArrowheads="1" noChangeShapeType="1" noTextEdit="1"/>
              </p:cNvSpPr>
              <p:nvPr/>
            </p:nvSpPr>
            <p:spPr>
              <a:xfrm>
                <a:off x="395536" y="1196752"/>
                <a:ext cx="4375942" cy="113787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51E3A874-C67F-4EA4-ADBA-E2494D2D7D9F}"/>
                  </a:ext>
                </a:extLst>
              </p:cNvPr>
              <p:cNvSpPr txBox="1"/>
              <p:nvPr/>
            </p:nvSpPr>
            <p:spPr>
              <a:xfrm>
                <a:off x="4716016" y="1556792"/>
                <a:ext cx="3471271" cy="461665"/>
              </a:xfrm>
              <a:prstGeom prst="rect">
                <a:avLst/>
              </a:prstGeom>
              <a:noFill/>
            </p:spPr>
            <p:txBody>
              <a:bodyPr wrap="none" rtlCol="0">
                <a:spAutoFit/>
              </a:bodyPr>
              <a:lstStyle/>
              <a:p>
                <a:r>
                  <a:rPr kumimoji="1" lang="ja-JP" altLang="en-US" sz="2400" dirty="0"/>
                  <a:t>を</a:t>
                </a:r>
                <a14:m>
                  <m:oMath xmlns:m="http://schemas.openxmlformats.org/officeDocument/2006/math">
                    <m:d>
                      <m:dPr>
                        <m:begChr m:val="⟨"/>
                        <m:endChr m:val="⟩"/>
                        <m:ctrlPr>
                          <a:rPr kumimoji="1" lang="en-US" altLang="ja-JP" sz="2400" i="1" smtClean="0">
                            <a:latin typeface="Cambria Math" panose="02040503050406030204" pitchFamily="18" charset="0"/>
                          </a:rPr>
                        </m:ctrlPr>
                      </m:dPr>
                      <m:e>
                        <m:r>
                          <a:rPr kumimoji="1" lang="en-US" altLang="ja-JP" sz="2400" b="0" i="1" smtClean="0">
                            <a:latin typeface="Cambria Math" panose="02040503050406030204" pitchFamily="18" charset="0"/>
                          </a:rPr>
                          <m:t>𝑚</m:t>
                        </m:r>
                        <m:r>
                          <a:rPr kumimoji="1" lang="en-US" altLang="ja-JP" sz="2400" b="0" i="1" smtClean="0">
                            <a:latin typeface="Cambria Math" panose="02040503050406030204" pitchFamily="18" charset="0"/>
                          </a:rPr>
                          <m:t>^2</m:t>
                        </m:r>
                      </m:e>
                    </m:d>
                    <m:r>
                      <a:rPr lang="ja-JP" altLang="en-US" sz="2400" i="1">
                        <a:latin typeface="Cambria Math" panose="02040503050406030204" pitchFamily="18" charset="0"/>
                      </a:rPr>
                      <m:t>の</m:t>
                    </m:r>
                  </m:oMath>
                </a14:m>
                <a:r>
                  <a:rPr kumimoji="1" lang="ja-JP" altLang="en-US" sz="2400" dirty="0"/>
                  <a:t>式へ代入する</a:t>
                </a:r>
              </a:p>
            </p:txBody>
          </p:sp>
        </mc:Choice>
        <mc:Fallback xmlns="">
          <p:sp>
            <p:nvSpPr>
              <p:cNvPr id="7" name="テキスト ボックス 6">
                <a:extLst>
                  <a:ext uri="{FF2B5EF4-FFF2-40B4-BE49-F238E27FC236}">
                    <a16:creationId xmlns:a16="http://schemas.microsoft.com/office/drawing/2014/main" id="{51E3A874-C67F-4EA4-ADBA-E2494D2D7D9F}"/>
                  </a:ext>
                </a:extLst>
              </p:cNvPr>
              <p:cNvSpPr txBox="1">
                <a:spLocks noRot="1" noChangeAspect="1" noMove="1" noResize="1" noEditPoints="1" noAdjustHandles="1" noChangeArrowheads="1" noChangeShapeType="1" noTextEdit="1"/>
              </p:cNvSpPr>
              <p:nvPr/>
            </p:nvSpPr>
            <p:spPr>
              <a:xfrm>
                <a:off x="4716016" y="1556792"/>
                <a:ext cx="3471271" cy="461665"/>
              </a:xfrm>
              <a:prstGeom prst="rect">
                <a:avLst/>
              </a:prstGeom>
              <a:blipFill>
                <a:blip r:embed="rId4"/>
                <a:stretch>
                  <a:fillRect l="-2812" t="-14474" r="-1757" b="-25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7408954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dirty="0"/>
              </a:p>
            </p:txBody>
          </p:sp>
        </mc:Choice>
        <mc:Fallback xmlns="">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89959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1619672" y="37170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2339752" y="37170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89959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1619672" y="44371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2339752" y="44371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899592" y="51571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161967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2339752" y="51571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1979712" y="38970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1979712" y="46171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1799692" y="479715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259632" y="53372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259632" y="38970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259632" y="46171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1979712" y="53372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251977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251977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179969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079612" y="40770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079612" y="479715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F55968C3-BCEC-4D37-AB77-01CBCE7B806D}"/>
              </a:ext>
            </a:extLst>
          </p:cNvPr>
          <p:cNvGrpSpPr/>
          <p:nvPr/>
        </p:nvGrpSpPr>
        <p:grpSpPr>
          <a:xfrm>
            <a:off x="4572000" y="3573016"/>
            <a:ext cx="3125793" cy="3068960"/>
            <a:chOff x="1835696" y="1340768"/>
            <a:chExt cx="3960441" cy="3888432"/>
          </a:xfrm>
        </p:grpSpPr>
        <p:sp>
          <p:nvSpPr>
            <p:cNvPr id="98" name="楕円 97">
              <a:extLst>
                <a:ext uri="{FF2B5EF4-FFF2-40B4-BE49-F238E27FC236}">
                  <a16:creationId xmlns:a16="http://schemas.microsoft.com/office/drawing/2014/main" id="{42CF6DA0-43F8-4D65-8AB8-5AFA5685D1A1}"/>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楕円 98">
              <a:extLst>
                <a:ext uri="{FF2B5EF4-FFF2-40B4-BE49-F238E27FC236}">
                  <a16:creationId xmlns:a16="http://schemas.microsoft.com/office/drawing/2014/main" id="{E7D73375-70AD-41BB-9CD3-C95CA07E182B}"/>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楕円 99">
              <a:extLst>
                <a:ext uri="{FF2B5EF4-FFF2-40B4-BE49-F238E27FC236}">
                  <a16:creationId xmlns:a16="http://schemas.microsoft.com/office/drawing/2014/main" id="{7D453E2A-D10C-4E14-AF43-4AD6C94776A9}"/>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楕円 100">
              <a:extLst>
                <a:ext uri="{FF2B5EF4-FFF2-40B4-BE49-F238E27FC236}">
                  <a16:creationId xmlns:a16="http://schemas.microsoft.com/office/drawing/2014/main" id="{3C320C7C-26C8-4555-A5E2-0990BA2B5648}"/>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楕円 101">
              <a:extLst>
                <a:ext uri="{FF2B5EF4-FFF2-40B4-BE49-F238E27FC236}">
                  <a16:creationId xmlns:a16="http://schemas.microsoft.com/office/drawing/2014/main" id="{E7666487-FFCB-4B1F-B2B3-B68BF71538E7}"/>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楕円 102">
              <a:extLst>
                <a:ext uri="{FF2B5EF4-FFF2-40B4-BE49-F238E27FC236}">
                  <a16:creationId xmlns:a16="http://schemas.microsoft.com/office/drawing/2014/main" id="{4F3DB7D6-3261-415E-ACB9-F6FB232589A1}"/>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楕円 103">
              <a:extLst>
                <a:ext uri="{FF2B5EF4-FFF2-40B4-BE49-F238E27FC236}">
                  <a16:creationId xmlns:a16="http://schemas.microsoft.com/office/drawing/2014/main" id="{AC6DBBDD-4579-4220-9099-0771B17E2C50}"/>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楕円 104">
              <a:extLst>
                <a:ext uri="{FF2B5EF4-FFF2-40B4-BE49-F238E27FC236}">
                  <a16:creationId xmlns:a16="http://schemas.microsoft.com/office/drawing/2014/main" id="{9BF1DB9F-7374-4021-BA52-5D7F0ED98E87}"/>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楕円 105">
              <a:extLst>
                <a:ext uri="{FF2B5EF4-FFF2-40B4-BE49-F238E27FC236}">
                  <a16:creationId xmlns:a16="http://schemas.microsoft.com/office/drawing/2014/main" id="{196C316F-993B-419C-BBFB-74FB243B7E2D}"/>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07" name="直線コネクタ 106">
              <a:extLst>
                <a:ext uri="{FF2B5EF4-FFF2-40B4-BE49-F238E27FC236}">
                  <a16:creationId xmlns:a16="http://schemas.microsoft.com/office/drawing/2014/main" id="{F673656B-DBD1-4C77-AD81-A403D02333EB}"/>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直線コネクタ 107">
              <a:extLst>
                <a:ext uri="{FF2B5EF4-FFF2-40B4-BE49-F238E27FC236}">
                  <a16:creationId xmlns:a16="http://schemas.microsoft.com/office/drawing/2014/main" id="{12C2F2CF-8BDF-4498-B95A-F2FD54DC5E9E}"/>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9" name="直線コネクタ 108">
              <a:extLst>
                <a:ext uri="{FF2B5EF4-FFF2-40B4-BE49-F238E27FC236}">
                  <a16:creationId xmlns:a16="http://schemas.microsoft.com/office/drawing/2014/main" id="{637D353E-8EB6-40B0-9B3E-DA65C4A89A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DA8E17DF-D9B4-41EE-9903-8AD0E6C2EF10}"/>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5BE8BA37-13F1-4A7F-9BA7-C775858A70B9}"/>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C47369F6-E580-4D5C-B5C9-6C7C0147BE8F}"/>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0AC9170C-42FD-4B2A-9DD2-987F8BDC156C}"/>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27AB60A4-2AEA-4952-AA5A-D8F2FC42250E}"/>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AD9EFEA3-4BDF-4B5C-B367-52DCBE85B197}"/>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9B14B8B2-9809-4FE4-BBE0-E33FFF4F11D9}"/>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7" name="直線コネクタ 116">
              <a:extLst>
                <a:ext uri="{FF2B5EF4-FFF2-40B4-BE49-F238E27FC236}">
                  <a16:creationId xmlns:a16="http://schemas.microsoft.com/office/drawing/2014/main" id="{41E6AA17-5B37-4B95-BE1F-D41C3289D6BA}"/>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89B82746-7E8C-43EE-8769-027B55843A91}"/>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矢印コネクタ 118">
              <a:extLst>
                <a:ext uri="{FF2B5EF4-FFF2-40B4-BE49-F238E27FC236}">
                  <a16:creationId xmlns:a16="http://schemas.microsoft.com/office/drawing/2014/main" id="{4991E785-DDAA-407C-9B57-058AE35B1692}"/>
                </a:ext>
              </a:extLst>
            </p:cNvPr>
            <p:cNvCxnSpPr>
              <a:stCxn id="98" idx="0"/>
              <a:endCxn id="98"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0" name="直線矢印コネクタ 119">
              <a:extLst>
                <a:ext uri="{FF2B5EF4-FFF2-40B4-BE49-F238E27FC236}">
                  <a16:creationId xmlns:a16="http://schemas.microsoft.com/office/drawing/2014/main" id="{8CE72F04-02EE-43F3-BF41-3094ECC55632}"/>
                </a:ext>
              </a:extLst>
            </p:cNvPr>
            <p:cNvCxnSpPr>
              <a:stCxn id="101" idx="0"/>
              <a:endCxn id="101"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1" name="直線矢印コネクタ 120">
              <a:extLst>
                <a:ext uri="{FF2B5EF4-FFF2-40B4-BE49-F238E27FC236}">
                  <a16:creationId xmlns:a16="http://schemas.microsoft.com/office/drawing/2014/main" id="{18F50F1B-2881-4B17-9E28-2ABAB6D13806}"/>
                </a:ext>
              </a:extLst>
            </p:cNvPr>
            <p:cNvCxnSpPr>
              <a:cxnSpLocks/>
              <a:stCxn id="104" idx="0"/>
              <a:endCxn id="104"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2" name="直線矢印コネクタ 121">
              <a:extLst>
                <a:ext uri="{FF2B5EF4-FFF2-40B4-BE49-F238E27FC236}">
                  <a16:creationId xmlns:a16="http://schemas.microsoft.com/office/drawing/2014/main" id="{6174AB37-6B75-4393-91BF-9902887DFDE8}"/>
                </a:ext>
              </a:extLst>
            </p:cNvPr>
            <p:cNvCxnSpPr>
              <a:stCxn id="99" idx="0"/>
              <a:endCxn id="99"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3" name="直線矢印コネクタ 122">
              <a:extLst>
                <a:ext uri="{FF2B5EF4-FFF2-40B4-BE49-F238E27FC236}">
                  <a16:creationId xmlns:a16="http://schemas.microsoft.com/office/drawing/2014/main" id="{7D388BEC-EB43-4F5B-B58C-1FF1D759C85A}"/>
                </a:ext>
              </a:extLst>
            </p:cNvPr>
            <p:cNvCxnSpPr>
              <a:stCxn id="102" idx="0"/>
              <a:endCxn id="102"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4" name="直線矢印コネクタ 123">
              <a:extLst>
                <a:ext uri="{FF2B5EF4-FFF2-40B4-BE49-F238E27FC236}">
                  <a16:creationId xmlns:a16="http://schemas.microsoft.com/office/drawing/2014/main" id="{741096D3-C8D0-406B-9C5A-289605639553}"/>
                </a:ext>
              </a:extLst>
            </p:cNvPr>
            <p:cNvCxnSpPr>
              <a:stCxn id="105" idx="0"/>
              <a:endCxn id="105"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5" name="直線矢印コネクタ 124">
              <a:extLst>
                <a:ext uri="{FF2B5EF4-FFF2-40B4-BE49-F238E27FC236}">
                  <a16:creationId xmlns:a16="http://schemas.microsoft.com/office/drawing/2014/main" id="{BC64A838-56B8-4EC4-A391-F31A88637E23}"/>
                </a:ext>
              </a:extLst>
            </p:cNvPr>
            <p:cNvCxnSpPr>
              <a:stCxn id="100" idx="0"/>
              <a:endCxn id="100"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6" name="直線矢印コネクタ 125">
              <a:extLst>
                <a:ext uri="{FF2B5EF4-FFF2-40B4-BE49-F238E27FC236}">
                  <a16:creationId xmlns:a16="http://schemas.microsoft.com/office/drawing/2014/main" id="{18638586-E5CF-492E-8755-145C60BCC08E}"/>
                </a:ext>
              </a:extLst>
            </p:cNvPr>
            <p:cNvCxnSpPr>
              <a:stCxn id="103" idx="0"/>
              <a:endCxn id="103"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7" name="直線矢印コネクタ 126">
              <a:extLst>
                <a:ext uri="{FF2B5EF4-FFF2-40B4-BE49-F238E27FC236}">
                  <a16:creationId xmlns:a16="http://schemas.microsoft.com/office/drawing/2014/main" id="{70032E81-3656-438D-8DA4-45F2FDA4DE9F}"/>
                </a:ext>
              </a:extLst>
            </p:cNvPr>
            <p:cNvCxnSpPr>
              <a:stCxn id="106" idx="0"/>
              <a:endCxn id="106"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28" name="楕円 127">
              <a:extLst>
                <a:ext uri="{FF2B5EF4-FFF2-40B4-BE49-F238E27FC236}">
                  <a16:creationId xmlns:a16="http://schemas.microsoft.com/office/drawing/2014/main" id="{19C73D50-AAF8-41C5-AB27-7A7EE7E494FF}"/>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6F9ADC91-5F3E-4669-9F4B-A2C73C03BCCC}"/>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A3BED189-0411-4562-9915-5E95063B2436}"/>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A18DD20A-91A1-45B5-8822-5823BDE4C544}"/>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918EC81D-FCA4-4C85-958C-F5AF9D9D884D}"/>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楕円 132">
              <a:extLst>
                <a:ext uri="{FF2B5EF4-FFF2-40B4-BE49-F238E27FC236}">
                  <a16:creationId xmlns:a16="http://schemas.microsoft.com/office/drawing/2014/main" id="{B3499AA1-ECFC-4DF4-9CEA-A77AF64AEF8C}"/>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楕円 133">
              <a:extLst>
                <a:ext uri="{FF2B5EF4-FFF2-40B4-BE49-F238E27FC236}">
                  <a16:creationId xmlns:a16="http://schemas.microsoft.com/office/drawing/2014/main" id="{01906ADA-B34E-452A-A711-60DC07739ED3}"/>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楕円 134">
              <a:extLst>
                <a:ext uri="{FF2B5EF4-FFF2-40B4-BE49-F238E27FC236}">
                  <a16:creationId xmlns:a16="http://schemas.microsoft.com/office/drawing/2014/main" id="{8D5C5DE0-1362-46BC-AADC-8C08286C7F6E}"/>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楕円 135">
              <a:extLst>
                <a:ext uri="{FF2B5EF4-FFF2-40B4-BE49-F238E27FC236}">
                  <a16:creationId xmlns:a16="http://schemas.microsoft.com/office/drawing/2014/main" id="{8363BB4A-F3DA-4727-94AF-42DE79CC126D}"/>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7" name="直線コネクタ 136">
              <a:extLst>
                <a:ext uri="{FF2B5EF4-FFF2-40B4-BE49-F238E27FC236}">
                  <a16:creationId xmlns:a16="http://schemas.microsoft.com/office/drawing/2014/main" id="{2D0D65F4-1BB2-4092-9F3D-5F9E47B7698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D0936760-0802-435B-B552-8BF26BEC6366}"/>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C6F4ABD7-A7FB-4C21-A4FD-CAF67CC456C2}"/>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C65DB226-07C7-4F29-A9EE-1ED97114FC41}"/>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4AEAC827-B7B3-405E-B39F-832535E6DAE3}"/>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5DA462B9-7F83-4F1F-8BA3-ECACF5EC59FF}"/>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76973BB-F8AE-46C6-8DB7-533C6A8F852E}"/>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C74E6294-6AFA-4F9C-AD62-CB6A6B07E5DB}"/>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9C298F0B-2B33-4DD7-8119-A7974D629722}"/>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04F1ED42-A0CB-4F15-97E9-C3F923A7D92D}"/>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77222CB8-6913-45DD-A43C-0A1CF5438CCF}"/>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D8523793-56C8-43DA-9856-609DA68C3929}"/>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矢印コネクタ 148">
              <a:extLst>
                <a:ext uri="{FF2B5EF4-FFF2-40B4-BE49-F238E27FC236}">
                  <a16:creationId xmlns:a16="http://schemas.microsoft.com/office/drawing/2014/main" id="{68046E8D-4E3D-4B66-B45D-88D8651DE4CA}"/>
                </a:ext>
              </a:extLst>
            </p:cNvPr>
            <p:cNvCxnSpPr>
              <a:cxnSpLocks/>
              <a:stCxn id="128" idx="0"/>
              <a:endCxn id="128"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矢印コネクタ 149">
              <a:extLst>
                <a:ext uri="{FF2B5EF4-FFF2-40B4-BE49-F238E27FC236}">
                  <a16:creationId xmlns:a16="http://schemas.microsoft.com/office/drawing/2014/main" id="{6477674F-4CE5-4F13-A3EC-22BA0487BF54}"/>
                </a:ext>
              </a:extLst>
            </p:cNvPr>
            <p:cNvCxnSpPr>
              <a:cxnSpLocks/>
              <a:stCxn id="131" idx="0"/>
              <a:endCxn id="131"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矢印コネクタ 150">
              <a:extLst>
                <a:ext uri="{FF2B5EF4-FFF2-40B4-BE49-F238E27FC236}">
                  <a16:creationId xmlns:a16="http://schemas.microsoft.com/office/drawing/2014/main" id="{6F0FA2AE-E18D-4B26-973D-D095B97951CB}"/>
                </a:ext>
              </a:extLst>
            </p:cNvPr>
            <p:cNvCxnSpPr>
              <a:cxnSpLocks/>
              <a:stCxn id="134" idx="0"/>
              <a:endCxn id="134"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矢印コネクタ 151">
              <a:extLst>
                <a:ext uri="{FF2B5EF4-FFF2-40B4-BE49-F238E27FC236}">
                  <a16:creationId xmlns:a16="http://schemas.microsoft.com/office/drawing/2014/main" id="{E8121078-5E20-417D-B9CE-CD51E45189C5}"/>
                </a:ext>
              </a:extLst>
            </p:cNvPr>
            <p:cNvCxnSpPr>
              <a:cxnSpLocks/>
              <a:stCxn id="129" idx="0"/>
              <a:endCxn id="129"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矢印コネクタ 152">
              <a:extLst>
                <a:ext uri="{FF2B5EF4-FFF2-40B4-BE49-F238E27FC236}">
                  <a16:creationId xmlns:a16="http://schemas.microsoft.com/office/drawing/2014/main" id="{AF5DB9D8-6BE8-4116-B5E6-2811CFF13452}"/>
                </a:ext>
              </a:extLst>
            </p:cNvPr>
            <p:cNvCxnSpPr>
              <a:cxnSpLocks/>
              <a:stCxn id="132" idx="0"/>
              <a:endCxn id="132"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矢印コネクタ 153">
              <a:extLst>
                <a:ext uri="{FF2B5EF4-FFF2-40B4-BE49-F238E27FC236}">
                  <a16:creationId xmlns:a16="http://schemas.microsoft.com/office/drawing/2014/main" id="{AD13458C-3A2D-4EAE-B5E7-8D629CDB7720}"/>
                </a:ext>
              </a:extLst>
            </p:cNvPr>
            <p:cNvCxnSpPr>
              <a:stCxn id="135" idx="0"/>
              <a:endCxn id="135"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5" name="直線矢印コネクタ 154">
              <a:extLst>
                <a:ext uri="{FF2B5EF4-FFF2-40B4-BE49-F238E27FC236}">
                  <a16:creationId xmlns:a16="http://schemas.microsoft.com/office/drawing/2014/main" id="{9C42D65F-07BE-4185-9D52-17D5C51B5D70}"/>
                </a:ext>
              </a:extLst>
            </p:cNvPr>
            <p:cNvCxnSpPr>
              <a:stCxn id="130" idx="0"/>
              <a:endCxn id="130"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6" name="直線矢印コネクタ 155">
              <a:extLst>
                <a:ext uri="{FF2B5EF4-FFF2-40B4-BE49-F238E27FC236}">
                  <a16:creationId xmlns:a16="http://schemas.microsoft.com/office/drawing/2014/main" id="{D4A8948C-F124-47AB-8C9E-2A11B9D6EF1B}"/>
                </a:ext>
              </a:extLst>
            </p:cNvPr>
            <p:cNvCxnSpPr>
              <a:stCxn id="133" idx="0"/>
              <a:endCxn id="133"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7" name="直線矢印コネクタ 156">
              <a:extLst>
                <a:ext uri="{FF2B5EF4-FFF2-40B4-BE49-F238E27FC236}">
                  <a16:creationId xmlns:a16="http://schemas.microsoft.com/office/drawing/2014/main" id="{A992D83D-9A1E-421B-ABD4-AB337AEB115C}"/>
                </a:ext>
              </a:extLst>
            </p:cNvPr>
            <p:cNvCxnSpPr>
              <a:stCxn id="136" idx="0"/>
              <a:endCxn id="136"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8" name="楕円 157">
              <a:extLst>
                <a:ext uri="{FF2B5EF4-FFF2-40B4-BE49-F238E27FC236}">
                  <a16:creationId xmlns:a16="http://schemas.microsoft.com/office/drawing/2014/main" id="{8DF7994A-BB17-4B27-B7CC-56B94C2AB9D9}"/>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9" name="楕円 158">
              <a:extLst>
                <a:ext uri="{FF2B5EF4-FFF2-40B4-BE49-F238E27FC236}">
                  <a16:creationId xmlns:a16="http://schemas.microsoft.com/office/drawing/2014/main" id="{CBFB8DFB-628A-43D7-A974-B5F151ADB87E}"/>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楕円 159">
              <a:extLst>
                <a:ext uri="{FF2B5EF4-FFF2-40B4-BE49-F238E27FC236}">
                  <a16:creationId xmlns:a16="http://schemas.microsoft.com/office/drawing/2014/main" id="{E3049034-5482-4D59-B728-E684D4D0C3C4}"/>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楕円 160">
              <a:extLst>
                <a:ext uri="{FF2B5EF4-FFF2-40B4-BE49-F238E27FC236}">
                  <a16:creationId xmlns:a16="http://schemas.microsoft.com/office/drawing/2014/main" id="{6A5B4EB5-E414-4F8F-8C4D-168EFBE2EDFC}"/>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楕円 161">
              <a:extLst>
                <a:ext uri="{FF2B5EF4-FFF2-40B4-BE49-F238E27FC236}">
                  <a16:creationId xmlns:a16="http://schemas.microsoft.com/office/drawing/2014/main" id="{A8716FF5-7B79-4CB1-BA8A-74BB19E4A1F6}"/>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楕円 162">
              <a:extLst>
                <a:ext uri="{FF2B5EF4-FFF2-40B4-BE49-F238E27FC236}">
                  <a16:creationId xmlns:a16="http://schemas.microsoft.com/office/drawing/2014/main" id="{02308DBB-20EB-4423-97C3-44085D583AE2}"/>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楕円 163">
              <a:extLst>
                <a:ext uri="{FF2B5EF4-FFF2-40B4-BE49-F238E27FC236}">
                  <a16:creationId xmlns:a16="http://schemas.microsoft.com/office/drawing/2014/main" id="{E2D255A9-BA4E-4372-9F83-E0987149C74F}"/>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楕円 164">
              <a:extLst>
                <a:ext uri="{FF2B5EF4-FFF2-40B4-BE49-F238E27FC236}">
                  <a16:creationId xmlns:a16="http://schemas.microsoft.com/office/drawing/2014/main" id="{37007F00-243B-4B9F-BB49-71FBA8F0E1DE}"/>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楕円 165">
              <a:extLst>
                <a:ext uri="{FF2B5EF4-FFF2-40B4-BE49-F238E27FC236}">
                  <a16:creationId xmlns:a16="http://schemas.microsoft.com/office/drawing/2014/main" id="{68D2673D-14B4-4B08-86D5-5722ED7572A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67" name="直線コネクタ 166">
              <a:extLst>
                <a:ext uri="{FF2B5EF4-FFF2-40B4-BE49-F238E27FC236}">
                  <a16:creationId xmlns:a16="http://schemas.microsoft.com/office/drawing/2014/main" id="{06BE3F04-DBF4-45B7-8612-9DE95D987B10}"/>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8" name="直線コネクタ 167">
              <a:extLst>
                <a:ext uri="{FF2B5EF4-FFF2-40B4-BE49-F238E27FC236}">
                  <a16:creationId xmlns:a16="http://schemas.microsoft.com/office/drawing/2014/main" id="{397FBF85-BA93-4DAC-82E7-324981628032}"/>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9" name="直線コネクタ 168">
              <a:extLst>
                <a:ext uri="{FF2B5EF4-FFF2-40B4-BE49-F238E27FC236}">
                  <a16:creationId xmlns:a16="http://schemas.microsoft.com/office/drawing/2014/main" id="{85D20CAF-A4BC-490D-BD79-16B4B6C30A24}"/>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0" name="直線コネクタ 169">
              <a:extLst>
                <a:ext uri="{FF2B5EF4-FFF2-40B4-BE49-F238E27FC236}">
                  <a16:creationId xmlns:a16="http://schemas.microsoft.com/office/drawing/2014/main" id="{0C8FEEEA-98D7-446D-9B97-0ED06B0AC82F}"/>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2D5B29A6-BB57-4663-B4A7-5EABF196D99C}"/>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0944E9CF-F822-4AAE-B470-6CD36502AEBA}"/>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27F14467-289E-4BAA-B00F-E59B676F59D8}"/>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4" name="直線コネクタ 173">
              <a:extLst>
                <a:ext uri="{FF2B5EF4-FFF2-40B4-BE49-F238E27FC236}">
                  <a16:creationId xmlns:a16="http://schemas.microsoft.com/office/drawing/2014/main" id="{35DB9527-2311-4AC8-AD64-5F26E8FC4EF4}"/>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F678C54A-34DC-4901-AFB3-1652506BAC1C}"/>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6835D400-EC57-49BB-B7A4-F35D122D1306}"/>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E0C31DD4-1223-4D97-9A18-E797693978A1}"/>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DF2417DB-06C1-47A5-AADA-1AC4C91D3B1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矢印コネクタ 178">
              <a:extLst>
                <a:ext uri="{FF2B5EF4-FFF2-40B4-BE49-F238E27FC236}">
                  <a16:creationId xmlns:a16="http://schemas.microsoft.com/office/drawing/2014/main" id="{CACE2FC3-112D-46B0-A6E2-E75BA7B380D8}"/>
                </a:ext>
              </a:extLst>
            </p:cNvPr>
            <p:cNvCxnSpPr>
              <a:stCxn id="158" idx="0"/>
              <a:endCxn id="158"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0" name="直線矢印コネクタ 179">
              <a:extLst>
                <a:ext uri="{FF2B5EF4-FFF2-40B4-BE49-F238E27FC236}">
                  <a16:creationId xmlns:a16="http://schemas.microsoft.com/office/drawing/2014/main" id="{FD50843D-76C9-41F5-B75D-F69FDB8D4135}"/>
                </a:ext>
              </a:extLst>
            </p:cNvPr>
            <p:cNvCxnSpPr>
              <a:stCxn id="161" idx="0"/>
              <a:endCxn id="161"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1" name="直線矢印コネクタ 180">
              <a:extLst>
                <a:ext uri="{FF2B5EF4-FFF2-40B4-BE49-F238E27FC236}">
                  <a16:creationId xmlns:a16="http://schemas.microsoft.com/office/drawing/2014/main" id="{FEAFC253-69BF-4F61-AFEB-95424DBC46ED}"/>
                </a:ext>
              </a:extLst>
            </p:cNvPr>
            <p:cNvCxnSpPr>
              <a:cxnSpLocks/>
              <a:stCxn id="164" idx="0"/>
              <a:endCxn id="164"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2" name="直線矢印コネクタ 181">
              <a:extLst>
                <a:ext uri="{FF2B5EF4-FFF2-40B4-BE49-F238E27FC236}">
                  <a16:creationId xmlns:a16="http://schemas.microsoft.com/office/drawing/2014/main" id="{0A64442A-10E5-4FCC-A8BE-9138F1B9616A}"/>
                </a:ext>
              </a:extLst>
            </p:cNvPr>
            <p:cNvCxnSpPr>
              <a:stCxn id="159" idx="0"/>
              <a:endCxn id="159"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3" name="直線矢印コネクタ 182">
              <a:extLst>
                <a:ext uri="{FF2B5EF4-FFF2-40B4-BE49-F238E27FC236}">
                  <a16:creationId xmlns:a16="http://schemas.microsoft.com/office/drawing/2014/main" id="{2D69DF46-17BF-4254-827C-E908A7ABB2C2}"/>
                </a:ext>
              </a:extLst>
            </p:cNvPr>
            <p:cNvCxnSpPr>
              <a:stCxn id="162" idx="0"/>
              <a:endCxn id="162"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84" name="直線矢印コネクタ 183">
              <a:extLst>
                <a:ext uri="{FF2B5EF4-FFF2-40B4-BE49-F238E27FC236}">
                  <a16:creationId xmlns:a16="http://schemas.microsoft.com/office/drawing/2014/main" id="{A86827ED-2A9F-4A64-9D80-C370F389E6E0}"/>
                </a:ext>
              </a:extLst>
            </p:cNvPr>
            <p:cNvCxnSpPr>
              <a:stCxn id="165" idx="0"/>
              <a:endCxn id="165"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矢印コネクタ 184">
              <a:extLst>
                <a:ext uri="{FF2B5EF4-FFF2-40B4-BE49-F238E27FC236}">
                  <a16:creationId xmlns:a16="http://schemas.microsoft.com/office/drawing/2014/main" id="{FCEEC8E1-BF78-4C2E-9D92-7A8B92FFE78C}"/>
                </a:ext>
              </a:extLst>
            </p:cNvPr>
            <p:cNvCxnSpPr>
              <a:stCxn id="160" idx="0"/>
              <a:endCxn id="160"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矢印コネクタ 185">
              <a:extLst>
                <a:ext uri="{FF2B5EF4-FFF2-40B4-BE49-F238E27FC236}">
                  <a16:creationId xmlns:a16="http://schemas.microsoft.com/office/drawing/2014/main" id="{AC6F1E56-5D73-42A2-8A23-3E4927DCAABD}"/>
                </a:ext>
              </a:extLst>
            </p:cNvPr>
            <p:cNvCxnSpPr>
              <a:stCxn id="163" idx="0"/>
              <a:endCxn id="163"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矢印コネクタ 186">
              <a:extLst>
                <a:ext uri="{FF2B5EF4-FFF2-40B4-BE49-F238E27FC236}">
                  <a16:creationId xmlns:a16="http://schemas.microsoft.com/office/drawing/2014/main" id="{0D2A91AB-89AA-479F-A31C-B8C21958EC72}"/>
                </a:ext>
              </a:extLst>
            </p:cNvPr>
            <p:cNvCxnSpPr>
              <a:stCxn id="166" idx="0"/>
              <a:endCxn id="166"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88" name="楕円 187">
              <a:extLst>
                <a:ext uri="{FF2B5EF4-FFF2-40B4-BE49-F238E27FC236}">
                  <a16:creationId xmlns:a16="http://schemas.microsoft.com/office/drawing/2014/main" id="{2EDB4475-A91B-449E-896D-135443FCB1A7}"/>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楕円 188">
              <a:extLst>
                <a:ext uri="{FF2B5EF4-FFF2-40B4-BE49-F238E27FC236}">
                  <a16:creationId xmlns:a16="http://schemas.microsoft.com/office/drawing/2014/main" id="{8AC080E4-6C95-419D-91AD-2F1C72D0C738}"/>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0" name="楕円 189">
              <a:extLst>
                <a:ext uri="{FF2B5EF4-FFF2-40B4-BE49-F238E27FC236}">
                  <a16:creationId xmlns:a16="http://schemas.microsoft.com/office/drawing/2014/main" id="{63C1FEA6-98B7-4761-8037-1463CEC7240B}"/>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1" name="楕円 190">
              <a:extLst>
                <a:ext uri="{FF2B5EF4-FFF2-40B4-BE49-F238E27FC236}">
                  <a16:creationId xmlns:a16="http://schemas.microsoft.com/office/drawing/2014/main" id="{262EE8E7-5E44-40CC-8240-DE331FB38BA4}"/>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楕円 191">
              <a:extLst>
                <a:ext uri="{FF2B5EF4-FFF2-40B4-BE49-F238E27FC236}">
                  <a16:creationId xmlns:a16="http://schemas.microsoft.com/office/drawing/2014/main" id="{3006772D-DF0F-4C30-924D-7E5D2BF85701}"/>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3" name="楕円 192">
              <a:extLst>
                <a:ext uri="{FF2B5EF4-FFF2-40B4-BE49-F238E27FC236}">
                  <a16:creationId xmlns:a16="http://schemas.microsoft.com/office/drawing/2014/main" id="{C94D0A85-E801-40B6-ADE3-321BBDAA3E7F}"/>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楕円 193">
              <a:extLst>
                <a:ext uri="{FF2B5EF4-FFF2-40B4-BE49-F238E27FC236}">
                  <a16:creationId xmlns:a16="http://schemas.microsoft.com/office/drawing/2014/main" id="{2B9D7DA1-9A09-4B71-8904-097E912E7DF9}"/>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5" name="楕円 194">
              <a:extLst>
                <a:ext uri="{FF2B5EF4-FFF2-40B4-BE49-F238E27FC236}">
                  <a16:creationId xmlns:a16="http://schemas.microsoft.com/office/drawing/2014/main" id="{F1502A75-CB2B-49ED-A7CC-6A4E70969EF3}"/>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楕円 195">
              <a:extLst>
                <a:ext uri="{FF2B5EF4-FFF2-40B4-BE49-F238E27FC236}">
                  <a16:creationId xmlns:a16="http://schemas.microsoft.com/office/drawing/2014/main" id="{37FE6EF1-C2EA-4D12-901E-E39929BFAC7B}"/>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97" name="直線コネクタ 196">
              <a:extLst>
                <a:ext uri="{FF2B5EF4-FFF2-40B4-BE49-F238E27FC236}">
                  <a16:creationId xmlns:a16="http://schemas.microsoft.com/office/drawing/2014/main" id="{FA9F227C-DF07-43E8-A946-0669880A9F08}"/>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867FA28A-198A-4EF4-A77F-27EE1B2E1A0B}"/>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9" name="直線コネクタ 198">
              <a:extLst>
                <a:ext uri="{FF2B5EF4-FFF2-40B4-BE49-F238E27FC236}">
                  <a16:creationId xmlns:a16="http://schemas.microsoft.com/office/drawing/2014/main" id="{C42B1B56-6049-48B3-BA60-9B53AB963E0C}"/>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0" name="直線コネクタ 199">
              <a:extLst>
                <a:ext uri="{FF2B5EF4-FFF2-40B4-BE49-F238E27FC236}">
                  <a16:creationId xmlns:a16="http://schemas.microsoft.com/office/drawing/2014/main" id="{3CB52919-12B2-4E4B-B2EF-0BA22FBEB8B6}"/>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1" name="直線コネクタ 200">
              <a:extLst>
                <a:ext uri="{FF2B5EF4-FFF2-40B4-BE49-F238E27FC236}">
                  <a16:creationId xmlns:a16="http://schemas.microsoft.com/office/drawing/2014/main" id="{187EF049-5BA5-4A49-AEE0-1C7AFE18801A}"/>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2" name="直線コネクタ 201">
              <a:extLst>
                <a:ext uri="{FF2B5EF4-FFF2-40B4-BE49-F238E27FC236}">
                  <a16:creationId xmlns:a16="http://schemas.microsoft.com/office/drawing/2014/main" id="{25F57461-A56A-4A4B-AD02-15349DE8460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3" name="直線コネクタ 202">
              <a:extLst>
                <a:ext uri="{FF2B5EF4-FFF2-40B4-BE49-F238E27FC236}">
                  <a16:creationId xmlns:a16="http://schemas.microsoft.com/office/drawing/2014/main" id="{7A441391-6FA9-47ED-BB48-A9C6ED4CE186}"/>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4" name="直線コネクタ 203">
              <a:extLst>
                <a:ext uri="{FF2B5EF4-FFF2-40B4-BE49-F238E27FC236}">
                  <a16:creationId xmlns:a16="http://schemas.microsoft.com/office/drawing/2014/main" id="{D65724F9-4A7D-4C40-9129-58537AE1F85B}"/>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CAB026DF-271A-4634-A20B-62010389705E}"/>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060F27EE-642C-46D1-97A9-554A86B549AE}"/>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D50791E-6B9D-4F1D-B45B-8AEA3D271FE3}"/>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FDE3CBBB-37B6-4321-A1EA-4B44BB214876}"/>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矢印コネクタ 208">
              <a:extLst>
                <a:ext uri="{FF2B5EF4-FFF2-40B4-BE49-F238E27FC236}">
                  <a16:creationId xmlns:a16="http://schemas.microsoft.com/office/drawing/2014/main" id="{20E4DF4C-2CD4-4E4F-88D2-68A432532A1E}"/>
                </a:ext>
              </a:extLst>
            </p:cNvPr>
            <p:cNvCxnSpPr>
              <a:cxnSpLocks/>
              <a:stCxn id="188" idx="0"/>
              <a:endCxn id="188"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矢印コネクタ 209">
              <a:extLst>
                <a:ext uri="{FF2B5EF4-FFF2-40B4-BE49-F238E27FC236}">
                  <a16:creationId xmlns:a16="http://schemas.microsoft.com/office/drawing/2014/main" id="{9811F310-7CEC-44C7-984C-CA4FDE924310}"/>
                </a:ext>
              </a:extLst>
            </p:cNvPr>
            <p:cNvCxnSpPr>
              <a:cxnSpLocks/>
              <a:stCxn id="191" idx="0"/>
              <a:endCxn id="191"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矢印コネクタ 210">
              <a:extLst>
                <a:ext uri="{FF2B5EF4-FFF2-40B4-BE49-F238E27FC236}">
                  <a16:creationId xmlns:a16="http://schemas.microsoft.com/office/drawing/2014/main" id="{8E5411E5-BE09-4314-A080-2BC831C3642C}"/>
                </a:ext>
              </a:extLst>
            </p:cNvPr>
            <p:cNvCxnSpPr>
              <a:cxnSpLocks/>
              <a:stCxn id="194" idx="0"/>
              <a:endCxn id="194"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矢印コネクタ 211">
              <a:extLst>
                <a:ext uri="{FF2B5EF4-FFF2-40B4-BE49-F238E27FC236}">
                  <a16:creationId xmlns:a16="http://schemas.microsoft.com/office/drawing/2014/main" id="{9B7F16D6-7D51-49A1-BBA3-678413FFF783}"/>
                </a:ext>
              </a:extLst>
            </p:cNvPr>
            <p:cNvCxnSpPr>
              <a:cxnSpLocks/>
              <a:stCxn id="189" idx="0"/>
              <a:endCxn id="189"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矢印コネクタ 212">
              <a:extLst>
                <a:ext uri="{FF2B5EF4-FFF2-40B4-BE49-F238E27FC236}">
                  <a16:creationId xmlns:a16="http://schemas.microsoft.com/office/drawing/2014/main" id="{1AE7BC57-C649-4B04-92E9-C969A2173287}"/>
                </a:ext>
              </a:extLst>
            </p:cNvPr>
            <p:cNvCxnSpPr>
              <a:cxnSpLocks/>
              <a:stCxn id="192" idx="0"/>
              <a:endCxn id="192"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矢印コネクタ 213">
              <a:extLst>
                <a:ext uri="{FF2B5EF4-FFF2-40B4-BE49-F238E27FC236}">
                  <a16:creationId xmlns:a16="http://schemas.microsoft.com/office/drawing/2014/main" id="{D9063C7E-2A6B-4AB4-B92E-F7D1DCFAAE3B}"/>
                </a:ext>
              </a:extLst>
            </p:cNvPr>
            <p:cNvCxnSpPr>
              <a:stCxn id="195" idx="0"/>
              <a:endCxn id="195"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矢印コネクタ 214">
              <a:extLst>
                <a:ext uri="{FF2B5EF4-FFF2-40B4-BE49-F238E27FC236}">
                  <a16:creationId xmlns:a16="http://schemas.microsoft.com/office/drawing/2014/main" id="{0653C34A-CDFD-43FA-BDE7-EAE3C750C718}"/>
                </a:ext>
              </a:extLst>
            </p:cNvPr>
            <p:cNvCxnSpPr>
              <a:stCxn id="190" idx="0"/>
              <a:endCxn id="190"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矢印コネクタ 215">
              <a:extLst>
                <a:ext uri="{FF2B5EF4-FFF2-40B4-BE49-F238E27FC236}">
                  <a16:creationId xmlns:a16="http://schemas.microsoft.com/office/drawing/2014/main" id="{D627BBDC-EBF2-435F-8134-60F943F6962B}"/>
                </a:ext>
              </a:extLst>
            </p:cNvPr>
            <p:cNvCxnSpPr>
              <a:stCxn id="193" idx="0"/>
              <a:endCxn id="193"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矢印コネクタ 216">
              <a:extLst>
                <a:ext uri="{FF2B5EF4-FFF2-40B4-BE49-F238E27FC236}">
                  <a16:creationId xmlns:a16="http://schemas.microsoft.com/office/drawing/2014/main" id="{F1759AFF-3180-4838-89A7-0D2EAC7F7361}"/>
                </a:ext>
              </a:extLst>
            </p:cNvPr>
            <p:cNvCxnSpPr>
              <a:stCxn id="196" idx="0"/>
              <a:endCxn id="196"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18" name="テキスト ボックス 217">
            <a:extLst>
              <a:ext uri="{FF2B5EF4-FFF2-40B4-BE49-F238E27FC236}">
                <a16:creationId xmlns:a16="http://schemas.microsoft.com/office/drawing/2014/main" id="{E4F54E3A-8169-48E3-85D0-BF0B91CAA574}"/>
              </a:ext>
            </a:extLst>
          </p:cNvPr>
          <p:cNvSpPr txBox="1"/>
          <p:nvPr/>
        </p:nvSpPr>
        <p:spPr>
          <a:xfrm>
            <a:off x="107504" y="3068960"/>
            <a:ext cx="2723823" cy="369332"/>
          </a:xfrm>
          <a:prstGeom prst="rect">
            <a:avLst/>
          </a:prstGeom>
          <a:noFill/>
        </p:spPr>
        <p:txBody>
          <a:bodyPr wrap="none" rtlCol="0">
            <a:spAutoFit/>
          </a:bodyPr>
          <a:lstStyle/>
          <a:p>
            <a:r>
              <a:rPr lang="ja-JP" altLang="en-US" dirty="0"/>
              <a:t>ここでボンド状況を固定</a:t>
            </a:r>
            <a:endParaRPr kumimoji="1" lang="ja-JP" altLang="en-US" dirty="0"/>
          </a:p>
        </p:txBody>
      </p:sp>
      <p:sp>
        <p:nvSpPr>
          <p:cNvPr id="219" name="楕円 218">
            <a:extLst>
              <a:ext uri="{FF2B5EF4-FFF2-40B4-BE49-F238E27FC236}">
                <a16:creationId xmlns:a16="http://schemas.microsoft.com/office/drawing/2014/main" id="{563589E1-C730-469E-86DC-A67800EF562A}"/>
              </a:ext>
            </a:extLst>
          </p:cNvPr>
          <p:cNvSpPr/>
          <p:nvPr/>
        </p:nvSpPr>
        <p:spPr>
          <a:xfrm>
            <a:off x="3059832" y="28529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1" name="コネクタ: カギ線 220">
            <a:extLst>
              <a:ext uri="{FF2B5EF4-FFF2-40B4-BE49-F238E27FC236}">
                <a16:creationId xmlns:a16="http://schemas.microsoft.com/office/drawing/2014/main" id="{AC1DD8D6-56BC-4138-A22A-4142CACD21E0}"/>
              </a:ext>
            </a:extLst>
          </p:cNvPr>
          <p:cNvCxnSpPr>
            <a:stCxn id="218" idx="3"/>
            <a:endCxn id="219" idx="4"/>
          </p:cNvCxnSpPr>
          <p:nvPr/>
        </p:nvCxnSpPr>
        <p:spPr>
          <a:xfrm flipV="1">
            <a:off x="2831327" y="2996952"/>
            <a:ext cx="300513" cy="2566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22" name="テキスト ボックス 221">
            <a:extLst>
              <a:ext uri="{FF2B5EF4-FFF2-40B4-BE49-F238E27FC236}">
                <a16:creationId xmlns:a16="http://schemas.microsoft.com/office/drawing/2014/main" id="{3635CD51-CE2F-4F6B-9300-E3771416BADA}"/>
              </a:ext>
            </a:extLst>
          </p:cNvPr>
          <p:cNvSpPr txBox="1"/>
          <p:nvPr/>
        </p:nvSpPr>
        <p:spPr>
          <a:xfrm>
            <a:off x="5796136" y="2780928"/>
            <a:ext cx="3185487" cy="646331"/>
          </a:xfrm>
          <a:prstGeom prst="rect">
            <a:avLst/>
          </a:prstGeom>
          <a:noFill/>
        </p:spPr>
        <p:txBody>
          <a:bodyPr wrap="none" rtlCol="0">
            <a:spAutoFit/>
          </a:bodyPr>
          <a:lstStyle/>
          <a:p>
            <a:r>
              <a:rPr kumimoji="1" lang="ja-JP" altLang="en-US" dirty="0"/>
              <a:t>各クラスターのスピン状態は</a:t>
            </a:r>
            <a:endParaRPr kumimoji="1" lang="en-US" altLang="ja-JP" dirty="0"/>
          </a:p>
          <a:p>
            <a:r>
              <a:rPr lang="ja-JP" altLang="en-US" dirty="0"/>
              <a:t>全て同じ重み</a:t>
            </a:r>
            <a:endParaRPr kumimoji="1" lang="ja-JP" altLang="en-US" dirty="0"/>
          </a:p>
        </p:txBody>
      </p:sp>
      <p:sp>
        <p:nvSpPr>
          <p:cNvPr id="223" name="楕円 222">
            <a:extLst>
              <a:ext uri="{FF2B5EF4-FFF2-40B4-BE49-F238E27FC236}">
                <a16:creationId xmlns:a16="http://schemas.microsoft.com/office/drawing/2014/main" id="{2F68F08A-7092-4EB2-A094-B79C6E5185A6}"/>
              </a:ext>
            </a:extLst>
          </p:cNvPr>
          <p:cNvSpPr/>
          <p:nvPr/>
        </p:nvSpPr>
        <p:spPr>
          <a:xfrm>
            <a:off x="4860032" y="278092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5" name="コネクタ: カギ線 224">
            <a:extLst>
              <a:ext uri="{FF2B5EF4-FFF2-40B4-BE49-F238E27FC236}">
                <a16:creationId xmlns:a16="http://schemas.microsoft.com/office/drawing/2014/main" id="{070754A5-BDE3-4EFC-A7F4-962D789AE356}"/>
              </a:ext>
            </a:extLst>
          </p:cNvPr>
          <p:cNvCxnSpPr>
            <a:stCxn id="222" idx="1"/>
            <a:endCxn id="223" idx="4"/>
          </p:cNvCxnSpPr>
          <p:nvPr/>
        </p:nvCxnSpPr>
        <p:spPr>
          <a:xfrm rot="10800000">
            <a:off x="4932040" y="2924944"/>
            <a:ext cx="864096" cy="1791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787368-FDF8-45D6-98C2-7EC341F843FB}"/>
              </a:ext>
            </a:extLst>
          </p:cNvPr>
          <p:cNvSpPr>
            <a:spLocks noGrp="1"/>
          </p:cNvSpPr>
          <p:nvPr>
            <p:ph type="body" sz="quarter" idx="10"/>
          </p:nvPr>
        </p:nvSpPr>
        <p:spPr/>
        <p:txBody>
          <a:bodyPr/>
          <a:lstStyle/>
          <a:p>
            <a:r>
              <a:rPr lang="ja-JP" altLang="en-US" dirty="0"/>
              <a:t>イジング模型の例</a:t>
            </a:r>
            <a:endParaRPr lang="en-US" altLang="ja-JP" dirty="0"/>
          </a:p>
        </p:txBody>
      </p:sp>
      <p:grpSp>
        <p:nvGrpSpPr>
          <p:cNvPr id="164" name="グループ化 163">
            <a:extLst>
              <a:ext uri="{FF2B5EF4-FFF2-40B4-BE49-F238E27FC236}">
                <a16:creationId xmlns:a16="http://schemas.microsoft.com/office/drawing/2014/main" id="{8B73BEC5-5C40-4762-9713-5A4582424998}"/>
              </a:ext>
            </a:extLst>
          </p:cNvPr>
          <p:cNvGrpSpPr/>
          <p:nvPr/>
        </p:nvGrpSpPr>
        <p:grpSpPr>
          <a:xfrm>
            <a:off x="2771800" y="1268760"/>
            <a:ext cx="1800200" cy="1800200"/>
            <a:chOff x="3491880" y="1340768"/>
            <a:chExt cx="1800200" cy="1800200"/>
          </a:xfrm>
        </p:grpSpPr>
        <p:sp>
          <p:nvSpPr>
            <p:cNvPr id="124" name="楕円 123">
              <a:extLst>
                <a:ext uri="{FF2B5EF4-FFF2-40B4-BE49-F238E27FC236}">
                  <a16:creationId xmlns:a16="http://schemas.microsoft.com/office/drawing/2014/main" id="{E08EDF49-C46C-4930-A234-C815E0AA4927}"/>
                </a:ext>
              </a:extLst>
            </p:cNvPr>
            <p:cNvSpPr/>
            <p:nvPr/>
          </p:nvSpPr>
          <p:spPr>
            <a:xfrm rot="10800000">
              <a:off x="349188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5" name="楕円 124">
              <a:extLst>
                <a:ext uri="{FF2B5EF4-FFF2-40B4-BE49-F238E27FC236}">
                  <a16:creationId xmlns:a16="http://schemas.microsoft.com/office/drawing/2014/main" id="{D784C8AE-BF8B-47D1-925B-A9CE8E3F4FEE}"/>
                </a:ext>
              </a:extLst>
            </p:cNvPr>
            <p:cNvSpPr/>
            <p:nvPr/>
          </p:nvSpPr>
          <p:spPr>
            <a:xfrm rot="10800000">
              <a:off x="4211960"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楕円 125">
              <a:extLst>
                <a:ext uri="{FF2B5EF4-FFF2-40B4-BE49-F238E27FC236}">
                  <a16:creationId xmlns:a16="http://schemas.microsoft.com/office/drawing/2014/main" id="{C7CB7AFF-0099-4822-950D-44B32BC345B3}"/>
                </a:ext>
              </a:extLst>
            </p:cNvPr>
            <p:cNvSpPr/>
            <p:nvPr/>
          </p:nvSpPr>
          <p:spPr>
            <a:xfrm rot="10800000">
              <a:off x="4932040"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7" name="楕円 126">
              <a:extLst>
                <a:ext uri="{FF2B5EF4-FFF2-40B4-BE49-F238E27FC236}">
                  <a16:creationId xmlns:a16="http://schemas.microsoft.com/office/drawing/2014/main" id="{A4C70177-F446-4C72-96E4-A793C9346CAB}"/>
                </a:ext>
              </a:extLst>
            </p:cNvPr>
            <p:cNvSpPr/>
            <p:nvPr/>
          </p:nvSpPr>
          <p:spPr>
            <a:xfrm rot="10800000">
              <a:off x="349188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楕円 127">
              <a:extLst>
                <a:ext uri="{FF2B5EF4-FFF2-40B4-BE49-F238E27FC236}">
                  <a16:creationId xmlns:a16="http://schemas.microsoft.com/office/drawing/2014/main" id="{739AF502-1E37-4E93-AB49-D91DB6F0AC02}"/>
                </a:ext>
              </a:extLst>
            </p:cNvPr>
            <p:cNvSpPr/>
            <p:nvPr/>
          </p:nvSpPr>
          <p:spPr>
            <a:xfrm rot="10800000">
              <a:off x="4211960"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楕円 128">
              <a:extLst>
                <a:ext uri="{FF2B5EF4-FFF2-40B4-BE49-F238E27FC236}">
                  <a16:creationId xmlns:a16="http://schemas.microsoft.com/office/drawing/2014/main" id="{EF2378C1-08D8-453D-8B55-06A75D0D294F}"/>
                </a:ext>
              </a:extLst>
            </p:cNvPr>
            <p:cNvSpPr/>
            <p:nvPr/>
          </p:nvSpPr>
          <p:spPr>
            <a:xfrm rot="10800000">
              <a:off x="4932040"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楕円 129">
              <a:extLst>
                <a:ext uri="{FF2B5EF4-FFF2-40B4-BE49-F238E27FC236}">
                  <a16:creationId xmlns:a16="http://schemas.microsoft.com/office/drawing/2014/main" id="{003FA40E-8621-465C-82B9-EF895789C1E0}"/>
                </a:ext>
              </a:extLst>
            </p:cNvPr>
            <p:cNvSpPr/>
            <p:nvPr/>
          </p:nvSpPr>
          <p:spPr>
            <a:xfrm rot="10800000">
              <a:off x="3491880"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楕円 130">
              <a:extLst>
                <a:ext uri="{FF2B5EF4-FFF2-40B4-BE49-F238E27FC236}">
                  <a16:creationId xmlns:a16="http://schemas.microsoft.com/office/drawing/2014/main" id="{E72FB0AE-79D1-4A16-9315-5B7948EC5C3F}"/>
                </a:ext>
              </a:extLst>
            </p:cNvPr>
            <p:cNvSpPr/>
            <p:nvPr/>
          </p:nvSpPr>
          <p:spPr>
            <a:xfrm rot="10800000">
              <a:off x="421196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楕円 131">
              <a:extLst>
                <a:ext uri="{FF2B5EF4-FFF2-40B4-BE49-F238E27FC236}">
                  <a16:creationId xmlns:a16="http://schemas.microsoft.com/office/drawing/2014/main" id="{372540B2-4239-4603-B59E-FE733B909C0F}"/>
                </a:ext>
              </a:extLst>
            </p:cNvPr>
            <p:cNvSpPr/>
            <p:nvPr/>
          </p:nvSpPr>
          <p:spPr>
            <a:xfrm rot="10800000">
              <a:off x="4932040"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3" name="直線コネクタ 132">
              <a:extLst>
                <a:ext uri="{FF2B5EF4-FFF2-40B4-BE49-F238E27FC236}">
                  <a16:creationId xmlns:a16="http://schemas.microsoft.com/office/drawing/2014/main" id="{02D944D4-C3E6-4170-BEAB-14B0CBCF7836}"/>
                </a:ext>
              </a:extLst>
            </p:cNvPr>
            <p:cNvCxnSpPr>
              <a:cxnSpLocks/>
            </p:cNvCxnSpPr>
            <p:nvPr/>
          </p:nvCxnSpPr>
          <p:spPr>
            <a:xfrm>
              <a:off x="4572000"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EC963C72-546A-4C6A-BE4A-170FE39484FD}"/>
                </a:ext>
              </a:extLst>
            </p:cNvPr>
            <p:cNvCxnSpPr>
              <a:cxnSpLocks/>
            </p:cNvCxnSpPr>
            <p:nvPr/>
          </p:nvCxnSpPr>
          <p:spPr>
            <a:xfrm>
              <a:off x="4572000"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4664641C-F077-47DC-9064-0BA7C7A8576F}"/>
                </a:ext>
              </a:extLst>
            </p:cNvPr>
            <p:cNvCxnSpPr>
              <a:cxnSpLocks/>
            </p:cNvCxnSpPr>
            <p:nvPr/>
          </p:nvCxnSpPr>
          <p:spPr>
            <a:xfrm>
              <a:off x="4391980"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コネクタ 135">
              <a:extLst>
                <a:ext uri="{FF2B5EF4-FFF2-40B4-BE49-F238E27FC236}">
                  <a16:creationId xmlns:a16="http://schemas.microsoft.com/office/drawing/2014/main" id="{40D28050-8C47-4A29-9120-7297F6ED6F31}"/>
                </a:ext>
              </a:extLst>
            </p:cNvPr>
            <p:cNvCxnSpPr>
              <a:cxnSpLocks/>
            </p:cNvCxnSpPr>
            <p:nvPr/>
          </p:nvCxnSpPr>
          <p:spPr>
            <a:xfrm>
              <a:off x="3851920"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46CCE721-DCAC-470D-ADC6-1935C2B0B5DD}"/>
                </a:ext>
              </a:extLst>
            </p:cNvPr>
            <p:cNvCxnSpPr>
              <a:cxnSpLocks/>
            </p:cNvCxnSpPr>
            <p:nvPr/>
          </p:nvCxnSpPr>
          <p:spPr>
            <a:xfrm>
              <a:off x="3851920"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E6C2CC00-C65B-4C87-A0B5-288EDBCE0B87}"/>
                </a:ext>
              </a:extLst>
            </p:cNvPr>
            <p:cNvCxnSpPr>
              <a:cxnSpLocks/>
            </p:cNvCxnSpPr>
            <p:nvPr/>
          </p:nvCxnSpPr>
          <p:spPr>
            <a:xfrm>
              <a:off x="3851920"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261A981B-383F-4F53-96EF-3C8E213DCB4A}"/>
                </a:ext>
              </a:extLst>
            </p:cNvPr>
            <p:cNvCxnSpPr>
              <a:cxnSpLocks/>
            </p:cNvCxnSpPr>
            <p:nvPr/>
          </p:nvCxnSpPr>
          <p:spPr>
            <a:xfrm>
              <a:off x="4572000"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3DA9A223-1B46-47F9-9EDC-D1CFF4CDCE0B}"/>
                </a:ext>
              </a:extLst>
            </p:cNvPr>
            <p:cNvCxnSpPr>
              <a:cxnSpLocks/>
            </p:cNvCxnSpPr>
            <p:nvPr/>
          </p:nvCxnSpPr>
          <p:spPr>
            <a:xfrm>
              <a:off x="511206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972316A1-2AA1-4B87-AD03-3E237714B9BC}"/>
                </a:ext>
              </a:extLst>
            </p:cNvPr>
            <p:cNvCxnSpPr>
              <a:cxnSpLocks/>
            </p:cNvCxnSpPr>
            <p:nvPr/>
          </p:nvCxnSpPr>
          <p:spPr>
            <a:xfrm>
              <a:off x="511206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24102166-6FA5-4310-AF15-55760E1C6B26}"/>
                </a:ext>
              </a:extLst>
            </p:cNvPr>
            <p:cNvCxnSpPr>
              <a:cxnSpLocks/>
            </p:cNvCxnSpPr>
            <p:nvPr/>
          </p:nvCxnSpPr>
          <p:spPr>
            <a:xfrm>
              <a:off x="439198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CAC860A3-0651-42E7-91BC-B5B7DC706ABB}"/>
                </a:ext>
              </a:extLst>
            </p:cNvPr>
            <p:cNvCxnSpPr>
              <a:cxnSpLocks/>
            </p:cNvCxnSpPr>
            <p:nvPr/>
          </p:nvCxnSpPr>
          <p:spPr>
            <a:xfrm>
              <a:off x="3671900"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8E010B66-8E2F-46B0-AB56-9BF199397F93}"/>
                </a:ext>
              </a:extLst>
            </p:cNvPr>
            <p:cNvCxnSpPr>
              <a:cxnSpLocks/>
            </p:cNvCxnSpPr>
            <p:nvPr/>
          </p:nvCxnSpPr>
          <p:spPr>
            <a:xfrm>
              <a:off x="3671900"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F0325007-4147-4F8A-8832-85F5AAA4B527}"/>
                  </a:ext>
                </a:extLst>
              </p:cNvPr>
              <p:cNvSpPr txBox="1"/>
              <p:nvPr/>
            </p:nvSpPr>
            <p:spPr>
              <a:xfrm>
                <a:off x="251520" y="1196752"/>
                <a:ext cx="2180405" cy="954107"/>
              </a:xfrm>
              <a:prstGeom prst="rect">
                <a:avLst/>
              </a:prstGeom>
              <a:noFill/>
            </p:spPr>
            <p:txBody>
              <a:bodyPr wrap="none" rtlCol="0">
                <a:spAutoFit/>
              </a:bodyPr>
              <a:lstStyle/>
              <a:p>
                <a:r>
                  <a:rPr lang="ja-JP" altLang="en-US" sz="2800" dirty="0"/>
                  <a:t>クラスター</a:t>
                </a:r>
                <a:r>
                  <a:rPr lang="en-US" altLang="ja-JP" sz="2800" dirty="0"/>
                  <a:t>1</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r>
                        <a:rPr kumimoji="1" lang="en-US" altLang="ja-JP" sz="2800" b="0" i="1" smtClean="0">
                          <a:latin typeface="Cambria Math" panose="02040503050406030204" pitchFamily="18" charset="0"/>
                        </a:rPr>
                        <m:t>=5</m:t>
                      </m:r>
                    </m:oMath>
                  </m:oMathPara>
                </a14:m>
                <a:endParaRPr kumimoji="1" lang="ja-JP" altLang="en-US" sz="2800" dirty="0"/>
              </a:p>
            </p:txBody>
          </p:sp>
        </mc:Choice>
        <mc:Fallback xmlns="">
          <p:sp>
            <p:nvSpPr>
              <p:cNvPr id="145" name="テキスト ボックス 144">
                <a:extLst>
                  <a:ext uri="{FF2B5EF4-FFF2-40B4-BE49-F238E27FC236}">
                    <a16:creationId xmlns:a16="http://schemas.microsoft.com/office/drawing/2014/main" id="{F0325007-4147-4F8A-8832-85F5AAA4B527}"/>
                  </a:ext>
                </a:extLst>
              </p:cNvPr>
              <p:cNvSpPr txBox="1">
                <a:spLocks noRot="1" noChangeAspect="1" noMove="1" noResize="1" noEditPoints="1" noAdjustHandles="1" noChangeArrowheads="1" noChangeShapeType="1" noTextEdit="1"/>
              </p:cNvSpPr>
              <p:nvPr/>
            </p:nvSpPr>
            <p:spPr>
              <a:xfrm>
                <a:off x="251520" y="1196752"/>
                <a:ext cx="2180405" cy="954107"/>
              </a:xfrm>
              <a:prstGeom prst="rect">
                <a:avLst/>
              </a:prstGeom>
              <a:blipFill>
                <a:blip r:embed="rId2"/>
                <a:stretch>
                  <a:fillRect l="-5587" t="-8280" r="-41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FB12D9A5-FA9E-491B-958D-1070DC265D19}"/>
                  </a:ext>
                </a:extLst>
              </p:cNvPr>
              <p:cNvSpPr txBox="1"/>
              <p:nvPr/>
            </p:nvSpPr>
            <p:spPr>
              <a:xfrm>
                <a:off x="5076056" y="1268760"/>
                <a:ext cx="2180405" cy="954107"/>
              </a:xfrm>
              <a:prstGeom prst="rect">
                <a:avLst/>
              </a:prstGeom>
              <a:noFill/>
            </p:spPr>
            <p:txBody>
              <a:bodyPr wrap="none" rtlCol="0">
                <a:spAutoFit/>
              </a:bodyPr>
              <a:lstStyle/>
              <a:p>
                <a:r>
                  <a:rPr lang="ja-JP" altLang="en-US" sz="2800" dirty="0"/>
                  <a:t>クラスター</a:t>
                </a:r>
                <a:r>
                  <a:rPr lang="en-US" altLang="ja-JP" sz="2800" dirty="0"/>
                  <a:t>2</a:t>
                </a:r>
              </a:p>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r>
                        <a:rPr kumimoji="1" lang="en-US" altLang="ja-JP" sz="2800" b="0" i="1" smtClean="0">
                          <a:latin typeface="Cambria Math" panose="02040503050406030204" pitchFamily="18" charset="0"/>
                        </a:rPr>
                        <m:t>=4</m:t>
                      </m:r>
                    </m:oMath>
                  </m:oMathPara>
                </a14:m>
                <a:endParaRPr kumimoji="1" lang="ja-JP" altLang="en-US" sz="2800" dirty="0"/>
              </a:p>
            </p:txBody>
          </p:sp>
        </mc:Choice>
        <mc:Fallback xmlns="">
          <p:sp>
            <p:nvSpPr>
              <p:cNvPr id="146" name="テキスト ボックス 145">
                <a:extLst>
                  <a:ext uri="{FF2B5EF4-FFF2-40B4-BE49-F238E27FC236}">
                    <a16:creationId xmlns:a16="http://schemas.microsoft.com/office/drawing/2014/main" id="{FB12D9A5-FA9E-491B-958D-1070DC265D19}"/>
                  </a:ext>
                </a:extLst>
              </p:cNvPr>
              <p:cNvSpPr txBox="1">
                <a:spLocks noRot="1" noChangeAspect="1" noMove="1" noResize="1" noEditPoints="1" noAdjustHandles="1" noChangeArrowheads="1" noChangeShapeType="1" noTextEdit="1"/>
              </p:cNvSpPr>
              <p:nvPr/>
            </p:nvSpPr>
            <p:spPr>
              <a:xfrm>
                <a:off x="5076056" y="1268760"/>
                <a:ext cx="2180405" cy="954107"/>
              </a:xfrm>
              <a:prstGeom prst="rect">
                <a:avLst/>
              </a:prstGeom>
              <a:blipFill>
                <a:blip r:embed="rId3"/>
                <a:stretch>
                  <a:fillRect l="-5882" t="-8280" r="-420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テキスト ボックス 147">
                <a:extLst>
                  <a:ext uri="{FF2B5EF4-FFF2-40B4-BE49-F238E27FC236}">
                    <a16:creationId xmlns:a16="http://schemas.microsoft.com/office/drawing/2014/main" id="{FCFB2B7C-1C18-4749-9CE6-FC212D5D9342}"/>
                  </a:ext>
                </a:extLst>
              </p:cNvPr>
              <p:cNvSpPr txBox="1"/>
              <p:nvPr/>
            </p:nvSpPr>
            <p:spPr>
              <a:xfrm>
                <a:off x="395536" y="3645024"/>
                <a:ext cx="7910027" cy="13801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nary>
                            <m:naryPr>
                              <m:chr m:val="∑"/>
                              <m:supHide m:val="on"/>
                              <m:ctrlPr>
                                <a:rPr kumimoji="1" lang="en-US" altLang="ja-JP" sz="2800" b="0" i="1" smtClean="0">
                                  <a:latin typeface="Cambria Math" panose="02040503050406030204" pitchFamily="18" charset="0"/>
                                </a:rPr>
                              </m:ctrlPr>
                            </m:naryPr>
                            <m:sub>
                              <m:d>
                                <m:dPr>
                                  <m:begChr m:val="{"/>
                                  <m:endChr m:val="}"/>
                                  <m:ctrlPr>
                                    <a:rPr kumimoji="1" lang="en-US" altLang="ja-JP" sz="2800" b="0" i="1" smtClean="0">
                                      <a:latin typeface="Cambria Math" panose="02040503050406030204" pitchFamily="18" charset="0"/>
                                    </a:rPr>
                                  </m:ctrlPr>
                                </m:dPr>
                                <m:e>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e>
                              </m:d>
                            </m:sub>
                            <m:sup/>
                            <m:e>
                              <m:d>
                                <m:dPr>
                                  <m:ctrlPr>
                                    <a:rPr kumimoji="1" lang="en-US" altLang="ja-JP" sz="2800" b="0" i="1" smtClean="0">
                                      <a:latin typeface="Cambria Math" panose="02040503050406030204" pitchFamily="18" charset="0"/>
                                    </a:rPr>
                                  </m:ctrlPr>
                                </m:dPr>
                                <m:e>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 </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e>
                                  </m:nary>
                                </m:e>
                              </m:d>
                            </m:e>
                          </m:nary>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m:rPr>
                                      <m:brk m:alnAt="7"/>
                                    </m:rPr>
                                    <a:rPr kumimoji="1" lang="en-US" altLang="ja-JP" sz="2800" b="0" i="1" smtClean="0">
                                      <a:latin typeface="Cambria Math" panose="02040503050406030204" pitchFamily="18" charset="0"/>
                                    </a:rPr>
                                    <m:t>𝜎</m:t>
                                  </m:r>
                                </m:e>
                              </m:acc>
                            </m:e>
                            <m:sub>
                              <m:r>
                                <m:rPr>
                                  <m:brk m:alnAt="7"/>
                                </m:rPr>
                                <a:rPr kumimoji="1" lang="en-US" altLang="ja-JP" sz="2800" b="0" i="1" smtClean="0">
                                  <a:latin typeface="Cambria Math" panose="02040503050406030204" pitchFamily="18" charset="0"/>
                                </a:rPr>
                                <m:t>𝑘</m:t>
                              </m:r>
                            </m:sub>
                          </m:sSub>
                          <m:r>
                            <m:rPr>
                              <m:brk m:alnAt="7"/>
                            </m:rPr>
                            <a:rPr kumimoji="1" lang="en-US" altLang="ja-JP" sz="2800" b="0" i="1" smtClean="0">
                              <a:latin typeface="Cambria Math" panose="02040503050406030204" pitchFamily="18" charset="0"/>
                            </a:rPr>
                            <m:t>}</m:t>
                          </m:r>
                        </m:sub>
                        <m:sup/>
                        <m:e>
                          <m:d>
                            <m:dPr>
                              <m:ctrlPr>
                                <a:rPr kumimoji="1" lang="en-US" altLang="ja-JP" sz="2800" b="0" i="1" smtClean="0">
                                  <a:latin typeface="Cambria Math" panose="02040503050406030204" pitchFamily="18" charset="0"/>
                                </a:rPr>
                              </m:ctrlPr>
                            </m:dPr>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sSubSup>
                                <m:sSubSupPr>
                                  <m:ctrlPr>
                                    <a:rPr kumimoji="1" lang="en-US" altLang="ja-JP" sz="2800" b="0" i="1" smtClean="0">
                                      <a:latin typeface="Cambria Math" panose="02040503050406030204" pitchFamily="18" charset="0"/>
                                    </a:rPr>
                                  </m:ctrlPr>
                                </m:sSubSup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1</m:t>
                                  </m:r>
                                </m:sub>
                                <m:sup>
                                  <m:r>
                                    <a:rPr kumimoji="1" lang="en-US" altLang="ja-JP" sz="2800" b="0" i="1" smtClean="0">
                                      <a:latin typeface="Cambria Math" panose="02040503050406030204" pitchFamily="18" charset="0"/>
                                    </a:rPr>
                                    <m:t>2</m:t>
                                  </m:r>
                                </m:sup>
                              </m:sSubSup>
                              <m:r>
                                <a:rPr kumimoji="1" lang="en-US" altLang="ja-JP" sz="2800" b="0" i="1" smtClean="0">
                                  <a:latin typeface="Cambria Math" panose="02040503050406030204" pitchFamily="18" charset="0"/>
                                </a:rPr>
                                <m:t>+</m:t>
                              </m:r>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1</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2</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1</m:t>
                                  </m:r>
                                </m:sub>
                              </m:sSub>
                              <m:sSub>
                                <m:sSubPr>
                                  <m:ctrlPr>
                                    <a:rPr lang="en-US" altLang="ja-JP" sz="2800" i="1">
                                      <a:latin typeface="Cambria Math" panose="02040503050406030204" pitchFamily="18" charset="0"/>
                                    </a:rPr>
                                  </m:ctrlPr>
                                </m:sSub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Sub>
                              <m:r>
                                <a:rPr lang="en-US" altLang="ja-JP" sz="2800" b="0" i="1" smtClean="0">
                                  <a:latin typeface="Cambria Math" panose="02040503050406030204" pitchFamily="18" charset="0"/>
                                </a:rPr>
                                <m:t>+</m:t>
                              </m:r>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sSubSup>
                                <m:sSubSupPr>
                                  <m:ctrlPr>
                                    <a:rPr lang="en-US" altLang="ja-JP" sz="2800" i="1">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b="0" i="1" smtClean="0">
                                      <a:latin typeface="Cambria Math" panose="02040503050406030204" pitchFamily="18" charset="0"/>
                                    </a:rPr>
                                    <m:t>2</m:t>
                                  </m:r>
                                </m:sub>
                                <m:sup>
                                  <m:r>
                                    <a:rPr lang="en-US" altLang="ja-JP" sz="2800" i="1">
                                      <a:latin typeface="Cambria Math" panose="02040503050406030204" pitchFamily="18" charset="0"/>
                                    </a:rPr>
                                    <m:t>2</m:t>
                                  </m:r>
                                </m:sup>
                              </m:sSubSup>
                            </m:e>
                          </m:d>
                        </m:e>
                      </m:nary>
                    </m:oMath>
                  </m:oMathPara>
                </a14:m>
                <a:endParaRPr lang="ja-JP" altLang="en-US" sz="2800" dirty="0"/>
              </a:p>
            </p:txBody>
          </p:sp>
        </mc:Choice>
        <mc:Fallback xmlns="">
          <p:sp>
            <p:nvSpPr>
              <p:cNvPr id="148" name="テキスト ボックス 147">
                <a:extLst>
                  <a:ext uri="{FF2B5EF4-FFF2-40B4-BE49-F238E27FC236}">
                    <a16:creationId xmlns:a16="http://schemas.microsoft.com/office/drawing/2014/main" id="{FCFB2B7C-1C18-4749-9CE6-FC212D5D9342}"/>
                  </a:ext>
                </a:extLst>
              </p:cNvPr>
              <p:cNvSpPr txBox="1">
                <a:spLocks noRot="1" noChangeAspect="1" noMove="1" noResize="1" noEditPoints="1" noAdjustHandles="1" noChangeArrowheads="1" noChangeShapeType="1" noTextEdit="1"/>
              </p:cNvSpPr>
              <p:nvPr/>
            </p:nvSpPr>
            <p:spPr>
              <a:xfrm>
                <a:off x="395536" y="3645024"/>
                <a:ext cx="7910027" cy="13801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E5F9C60C-FE72-4865-891E-F18BD4EE5679}"/>
                  </a:ext>
                </a:extLst>
              </p:cNvPr>
              <p:cNvSpPr txBox="1"/>
              <p:nvPr/>
            </p:nvSpPr>
            <p:spPr>
              <a:xfrm>
                <a:off x="3059832" y="5013176"/>
                <a:ext cx="1551746"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lang="ja-JP" altLang="en-US" sz="2800" dirty="0"/>
              </a:p>
            </p:txBody>
          </p:sp>
        </mc:Choice>
        <mc:Fallback xmlns="">
          <p:sp>
            <p:nvSpPr>
              <p:cNvPr id="150" name="テキスト ボックス 149">
                <a:extLst>
                  <a:ext uri="{FF2B5EF4-FFF2-40B4-BE49-F238E27FC236}">
                    <a16:creationId xmlns:a16="http://schemas.microsoft.com/office/drawing/2014/main" id="{E5F9C60C-FE72-4865-891E-F18BD4EE5679}"/>
                  </a:ext>
                </a:extLst>
              </p:cNvPr>
              <p:cNvSpPr txBox="1">
                <a:spLocks noRot="1" noChangeAspect="1" noMove="1" noResize="1" noEditPoints="1" noAdjustHandles="1" noChangeArrowheads="1" noChangeShapeType="1" noTextEdit="1"/>
              </p:cNvSpPr>
              <p:nvPr/>
            </p:nvSpPr>
            <p:spPr>
              <a:xfrm>
                <a:off x="3059832" y="5013176"/>
                <a:ext cx="1551746" cy="113787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1" name="テキスト ボックス 150">
                <a:extLst>
                  <a:ext uri="{FF2B5EF4-FFF2-40B4-BE49-F238E27FC236}">
                    <a16:creationId xmlns:a16="http://schemas.microsoft.com/office/drawing/2014/main" id="{4052532E-A1FD-462A-94B9-D08D35F63BE4}"/>
                  </a:ext>
                </a:extLst>
              </p:cNvPr>
              <p:cNvSpPr txBox="1"/>
              <p:nvPr/>
            </p:nvSpPr>
            <p:spPr>
              <a:xfrm>
                <a:off x="5436096" y="2780928"/>
                <a:ext cx="3626506" cy="540276"/>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14:m>
                  <m:oMath xmlns:m="http://schemas.openxmlformats.org/officeDocument/2006/math">
                    <m:sSubSup>
                      <m:sSubSupPr>
                        <m:ctrlPr>
                          <a:rPr lang="en-US" altLang="ja-JP" sz="2800" b="0" i="1" smtClean="0">
                            <a:latin typeface="Cambria Math" panose="02040503050406030204" pitchFamily="18" charset="0"/>
                          </a:rPr>
                        </m:ctrlPr>
                      </m:sSubSupPr>
                      <m:e>
                        <m:acc>
                          <m:accPr>
                            <m:chr m:val="̃"/>
                            <m:ctrlPr>
                              <a:rPr lang="en-US" altLang="ja-JP" sz="2800" i="1">
                                <a:latin typeface="Cambria Math" panose="02040503050406030204" pitchFamily="18" charset="0"/>
                              </a:rPr>
                            </m:ctrlPr>
                          </m:accPr>
                          <m:e>
                            <m:r>
                              <a:rPr lang="en-US" altLang="ja-JP" sz="2800" i="1">
                                <a:latin typeface="Cambria Math" panose="02040503050406030204" pitchFamily="18" charset="0"/>
                              </a:rPr>
                              <m:t>𝜎</m:t>
                            </m:r>
                          </m:e>
                        </m:acc>
                      </m:e>
                      <m:sub>
                        <m:r>
                          <a:rPr lang="en-US" altLang="ja-JP" sz="2800" i="1">
                            <a:latin typeface="Cambria Math" panose="02040503050406030204" pitchFamily="18" charset="0"/>
                          </a:rPr>
                          <m:t>𝑘</m:t>
                        </m:r>
                      </m:sub>
                      <m:sup>
                        <m:r>
                          <a:rPr lang="en-US" altLang="ja-JP" sz="2800" b="0" i="1" smtClean="0">
                            <a:latin typeface="Cambria Math" panose="02040503050406030204" pitchFamily="18" charset="0"/>
                          </a:rPr>
                          <m:t>2</m:t>
                        </m:r>
                      </m:sup>
                    </m:sSubSup>
                    <m:r>
                      <a:rPr lang="en-US" altLang="ja-JP" sz="2800" b="0" i="1" smtClean="0">
                        <a:latin typeface="Cambria Math" panose="02040503050406030204" pitchFamily="18" charset="0"/>
                      </a:rPr>
                      <m:t>=1</m:t>
                    </m:r>
                  </m:oMath>
                </a14:m>
                <a:endParaRPr kumimoji="1" lang="ja-JP" altLang="en-US" sz="2800" dirty="0"/>
              </a:p>
            </p:txBody>
          </p:sp>
        </mc:Choice>
        <mc:Fallback xmlns="">
          <p:sp>
            <p:nvSpPr>
              <p:cNvPr id="151" name="テキスト ボックス 150">
                <a:extLst>
                  <a:ext uri="{FF2B5EF4-FFF2-40B4-BE49-F238E27FC236}">
                    <a16:creationId xmlns:a16="http://schemas.microsoft.com/office/drawing/2014/main" id="{4052532E-A1FD-462A-94B9-D08D35F63BE4}"/>
                  </a:ext>
                </a:extLst>
              </p:cNvPr>
              <p:cNvSpPr txBox="1">
                <a:spLocks noRot="1" noChangeAspect="1" noMove="1" noResize="1" noEditPoints="1" noAdjustHandles="1" noChangeArrowheads="1" noChangeShapeType="1" noTextEdit="1"/>
              </p:cNvSpPr>
              <p:nvPr/>
            </p:nvSpPr>
            <p:spPr>
              <a:xfrm>
                <a:off x="5436096" y="2780928"/>
                <a:ext cx="3626506" cy="540276"/>
              </a:xfrm>
              <a:prstGeom prst="rect">
                <a:avLst/>
              </a:prstGeom>
              <a:blipFill>
                <a:blip r:embed="rId6"/>
                <a:stretch>
                  <a:fillRect t="-12360" b="-25843"/>
                </a:stretch>
              </a:blipFill>
            </p:spPr>
            <p:txBody>
              <a:bodyPr/>
              <a:lstStyle/>
              <a:p>
                <a:r>
                  <a:rPr lang="ja-JP" altLang="en-US">
                    <a:noFill/>
                  </a:rPr>
                  <a:t> </a:t>
                </a:r>
              </a:p>
            </p:txBody>
          </p:sp>
        </mc:Fallback>
      </mc:AlternateContent>
      <p:sp>
        <p:nvSpPr>
          <p:cNvPr id="152" name="楕円 151">
            <a:extLst>
              <a:ext uri="{FF2B5EF4-FFF2-40B4-BE49-F238E27FC236}">
                <a16:creationId xmlns:a16="http://schemas.microsoft.com/office/drawing/2014/main" id="{0DD67DA8-D450-47E1-B80A-4E665C2D7A7F}"/>
              </a:ext>
            </a:extLst>
          </p:cNvPr>
          <p:cNvSpPr/>
          <p:nvPr/>
        </p:nvSpPr>
        <p:spPr>
          <a:xfrm>
            <a:off x="4499992"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3" name="楕円 152">
            <a:extLst>
              <a:ext uri="{FF2B5EF4-FFF2-40B4-BE49-F238E27FC236}">
                <a16:creationId xmlns:a16="http://schemas.microsoft.com/office/drawing/2014/main" id="{6F4F29B8-F268-4482-82BD-97F615ED0511}"/>
              </a:ext>
            </a:extLst>
          </p:cNvPr>
          <p:cNvSpPr/>
          <p:nvPr/>
        </p:nvSpPr>
        <p:spPr>
          <a:xfrm>
            <a:off x="7596336" y="39330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5" name="コネクタ: カギ線 154">
            <a:extLst>
              <a:ext uri="{FF2B5EF4-FFF2-40B4-BE49-F238E27FC236}">
                <a16:creationId xmlns:a16="http://schemas.microsoft.com/office/drawing/2014/main" id="{A3615707-6264-4C57-9557-F9656F69BF53}"/>
              </a:ext>
            </a:extLst>
          </p:cNvPr>
          <p:cNvCxnSpPr>
            <a:cxnSpLocks/>
            <a:stCxn id="151" idx="2"/>
            <a:endCxn id="153" idx="0"/>
          </p:cNvCxnSpPr>
          <p:nvPr/>
        </p:nvCxnSpPr>
        <p:spPr>
          <a:xfrm rot="16200000" flipH="1">
            <a:off x="7152920" y="3417632"/>
            <a:ext cx="611852" cy="418995"/>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8" name="コネクタ: カギ線 157">
            <a:extLst>
              <a:ext uri="{FF2B5EF4-FFF2-40B4-BE49-F238E27FC236}">
                <a16:creationId xmlns:a16="http://schemas.microsoft.com/office/drawing/2014/main" id="{04013D9C-CDAE-4FD8-B27D-D719656AF4D2}"/>
              </a:ext>
            </a:extLst>
          </p:cNvPr>
          <p:cNvCxnSpPr>
            <a:cxnSpLocks/>
            <a:stCxn id="151" idx="2"/>
            <a:endCxn id="152" idx="0"/>
          </p:cNvCxnSpPr>
          <p:nvPr/>
        </p:nvCxnSpPr>
        <p:spPr>
          <a:xfrm rot="5400000">
            <a:off x="5604749" y="2288456"/>
            <a:ext cx="611852" cy="2677349"/>
          </a:xfrm>
          <a:prstGeom prst="bentConnector3">
            <a:avLst>
              <a:gd name="adj1" fmla="val 50000"/>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5" name="楕円 164">
            <a:extLst>
              <a:ext uri="{FF2B5EF4-FFF2-40B4-BE49-F238E27FC236}">
                <a16:creationId xmlns:a16="http://schemas.microsoft.com/office/drawing/2014/main" id="{A83AA772-EC58-49A9-B452-2F0C8FFD2DF5}"/>
              </a:ext>
            </a:extLst>
          </p:cNvPr>
          <p:cNvSpPr/>
          <p:nvPr/>
        </p:nvSpPr>
        <p:spPr>
          <a:xfrm>
            <a:off x="5940152" y="465313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66" name="テキスト ボックス 165">
                <a:extLst>
                  <a:ext uri="{FF2B5EF4-FFF2-40B4-BE49-F238E27FC236}">
                    <a16:creationId xmlns:a16="http://schemas.microsoft.com/office/drawing/2014/main" id="{2639E87D-5893-42A4-B5F2-FFA33825E86B}"/>
                  </a:ext>
                </a:extLst>
              </p:cNvPr>
              <p:cNvSpPr txBox="1"/>
              <p:nvPr/>
            </p:nvSpPr>
            <p:spPr>
              <a:xfrm>
                <a:off x="6300192" y="5157192"/>
                <a:ext cx="2762679" cy="523220"/>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kumimoji="1" lang="en-US" altLang="ja-JP" sz="2800" b="0" i="1" smtClean="0">
                        <a:latin typeface="Cambria Math" panose="02040503050406030204" pitchFamily="18" charset="0"/>
                      </a:rPr>
                      <m:t>=±1</m:t>
                    </m:r>
                  </m:oMath>
                </a14:m>
                <a:r>
                  <a:rPr kumimoji="1" lang="ja-JP" altLang="en-US" sz="2800" dirty="0"/>
                  <a:t>だから</a:t>
                </a:r>
                <a:r>
                  <a:rPr kumimoji="1" lang="en-US" altLang="ja-JP" sz="2800" dirty="0"/>
                  <a:t>0</a:t>
                </a:r>
                <a:endParaRPr kumimoji="1" lang="ja-JP" altLang="en-US" sz="2800" dirty="0"/>
              </a:p>
            </p:txBody>
          </p:sp>
        </mc:Choice>
        <mc:Fallback xmlns="">
          <p:sp>
            <p:nvSpPr>
              <p:cNvPr id="166" name="テキスト ボックス 165">
                <a:extLst>
                  <a:ext uri="{FF2B5EF4-FFF2-40B4-BE49-F238E27FC236}">
                    <a16:creationId xmlns:a16="http://schemas.microsoft.com/office/drawing/2014/main" id="{2639E87D-5893-42A4-B5F2-FFA33825E86B}"/>
                  </a:ext>
                </a:extLst>
              </p:cNvPr>
              <p:cNvSpPr txBox="1">
                <a:spLocks noRot="1" noChangeAspect="1" noMove="1" noResize="1" noEditPoints="1" noAdjustHandles="1" noChangeArrowheads="1" noChangeShapeType="1" noTextEdit="1"/>
              </p:cNvSpPr>
              <p:nvPr/>
            </p:nvSpPr>
            <p:spPr>
              <a:xfrm>
                <a:off x="6300192" y="5157192"/>
                <a:ext cx="2762679" cy="523220"/>
              </a:xfrm>
              <a:prstGeom prst="rect">
                <a:avLst/>
              </a:prstGeom>
              <a:blipFill>
                <a:blip r:embed="rId7"/>
                <a:stretch>
                  <a:fillRect t="-16279" r="-3084" b="-31395"/>
                </a:stretch>
              </a:blipFill>
            </p:spPr>
            <p:txBody>
              <a:bodyPr/>
              <a:lstStyle/>
              <a:p>
                <a:r>
                  <a:rPr lang="ja-JP" altLang="en-US">
                    <a:noFill/>
                  </a:rPr>
                  <a:t> </a:t>
                </a:r>
              </a:p>
            </p:txBody>
          </p:sp>
        </mc:Fallback>
      </mc:AlternateContent>
      <p:cxnSp>
        <p:nvCxnSpPr>
          <p:cNvPr id="168" name="コネクタ: カギ線 167">
            <a:extLst>
              <a:ext uri="{FF2B5EF4-FFF2-40B4-BE49-F238E27FC236}">
                <a16:creationId xmlns:a16="http://schemas.microsoft.com/office/drawing/2014/main" id="{68D1F33C-A5C8-4A65-AB00-512F31E70BA4}"/>
              </a:ext>
            </a:extLst>
          </p:cNvPr>
          <p:cNvCxnSpPr>
            <a:cxnSpLocks/>
            <a:stCxn id="166" idx="1"/>
            <a:endCxn id="165" idx="4"/>
          </p:cNvCxnSpPr>
          <p:nvPr/>
        </p:nvCxnSpPr>
        <p:spPr>
          <a:xfrm rot="10800000">
            <a:off x="6012160" y="4797152"/>
            <a:ext cx="288032" cy="62165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3" name="テキスト ボックス 172">
            <a:extLst>
              <a:ext uri="{FF2B5EF4-FFF2-40B4-BE49-F238E27FC236}">
                <a16:creationId xmlns:a16="http://schemas.microsoft.com/office/drawing/2014/main" id="{0F9EE50A-5E12-4C4B-B694-97BB59170E35}"/>
              </a:ext>
            </a:extLst>
          </p:cNvPr>
          <p:cNvSpPr txBox="1"/>
          <p:nvPr/>
        </p:nvSpPr>
        <p:spPr>
          <a:xfrm>
            <a:off x="611560" y="6237312"/>
            <a:ext cx="7622600" cy="400110"/>
          </a:xfrm>
          <a:prstGeom prst="rect">
            <a:avLst/>
          </a:prstGeom>
          <a:noFill/>
        </p:spPr>
        <p:txBody>
          <a:bodyPr wrap="none" rtlCol="0">
            <a:spAutoFit/>
          </a:bodyPr>
          <a:lstStyle/>
          <a:p>
            <a:r>
              <a:rPr kumimoji="1" lang="ja-JP" altLang="en-US" sz="2000" dirty="0"/>
              <a:t>グラフを固定した場合のスピン状態の部分和が厳密に計算できた</a:t>
            </a:r>
          </a:p>
        </p:txBody>
      </p:sp>
    </p:spTree>
    <p:extLst>
      <p:ext uri="{BB962C8B-B14F-4D97-AF65-F5344CB8AC3E}">
        <p14:creationId xmlns:p14="http://schemas.microsoft.com/office/powerpoint/2010/main" val="17644425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6A5610C-420A-48E6-9673-EBBDD678F3A7}"/>
              </a:ext>
            </a:extLst>
          </p:cNvPr>
          <p:cNvSpPr>
            <a:spLocks noGrp="1"/>
          </p:cNvSpPr>
          <p:nvPr>
            <p:ph type="body" sz="quarter" idx="10"/>
          </p:nvPr>
        </p:nvSpPr>
        <p:spPr/>
        <p:txBody>
          <a:bodyPr/>
          <a:lstStyle/>
          <a:p>
            <a:r>
              <a:rPr lang="ja-JP" altLang="en-US" dirty="0"/>
              <a:t>イジング模型の例</a:t>
            </a:r>
            <a:endParaRPr lang="en-US" altLang="ja-JP"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E870220F-714D-4FC8-B433-46BAA19154DF}"/>
                  </a:ext>
                </a:extLst>
              </p:cNvPr>
              <p:cNvSpPr txBox="1"/>
              <p:nvPr/>
            </p:nvSpPr>
            <p:spPr>
              <a:xfrm>
                <a:off x="755576" y="1700808"/>
                <a:ext cx="6923434" cy="1564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Sup>
                            <m:sSupPr>
                              <m:ctrlPr>
                                <a:rPr kumimoji="1" lang="en-US" altLang="ja-JP" sz="3200" b="0" i="1" smtClean="0">
                                  <a:latin typeface="Cambria Math" panose="02040503050406030204" pitchFamily="18" charset="0"/>
                                </a:rPr>
                              </m:ctrlPr>
                            </m:sSupPr>
                            <m:e>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m:rPr>
                                                  <m:brk m:alnAt="7"/>
                                                </m:rPr>
                                                <a:rPr kumimoji="1" lang="en-US" altLang="ja-JP" sz="3200" b="0" i="1" smtClean="0">
                                                  <a:latin typeface="Cambria Math" panose="02040503050406030204" pitchFamily="18" charset="0"/>
                                                </a:rPr>
                                                <m:t>𝜎</m:t>
                                              </m:r>
                                            </m:e>
                                          </m:acc>
                                        </m:e>
                                        <m:sub>
                                          <m:r>
                                            <m:rPr>
                                              <m:brk m:alnAt="7"/>
                                            </m:rPr>
                                            <a:rPr kumimoji="1" lang="en-US" altLang="ja-JP" sz="3200" b="0" i="1" smtClean="0">
                                              <a:latin typeface="Cambria Math" panose="02040503050406030204" pitchFamily="18" charset="0"/>
                                            </a:rPr>
                                            <m:t>𝑘</m:t>
                                          </m:r>
                                        </m:sub>
                                      </m:sSub>
                                    </m:e>
                                  </m:d>
                                </m:sub>
                                <m:sup/>
                                <m:e>
                                  <m:d>
                                    <m:dPr>
                                      <m:ctrlPr>
                                        <a:rPr kumimoji="1" lang="en-US" altLang="ja-JP" sz="3200" b="0" i="1" smtClean="0">
                                          <a:latin typeface="Cambria Math" panose="02040503050406030204" pitchFamily="18" charset="0"/>
                                        </a:rPr>
                                      </m:ctrlPr>
                                    </m:dPr>
                                    <m:e>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Sub>
                                          <m:r>
                                            <a:rPr kumimoji="1" lang="en-US" altLang="ja-JP" sz="3200" b="0" i="1" smtClean="0">
                                              <a:latin typeface="Cambria Math" panose="02040503050406030204" pitchFamily="18" charset="0"/>
                                            </a:rPr>
                                            <m:t> </m:t>
                                          </m:r>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𝜎</m:t>
                                                  </m:r>
                                                </m:e>
                                              </m:acc>
                                            </m:e>
                                            <m:sub>
                                              <m:r>
                                                <a:rPr kumimoji="1" lang="en-US" altLang="ja-JP" sz="3200" b="0" i="1" smtClean="0">
                                                  <a:latin typeface="Cambria Math" panose="02040503050406030204" pitchFamily="18" charset="0"/>
                                                </a:rPr>
                                                <m:t>𝑘</m:t>
                                              </m:r>
                                            </m:sub>
                                          </m:sSub>
                                        </m:e>
                                      </m:nary>
                                    </m:e>
                                  </m:d>
                                </m:e>
                              </m:nary>
                            </m:e>
                            <m:sup>
                              <m:r>
                                <a:rPr kumimoji="1" lang="en-US" altLang="ja-JP" sz="3200" b="0" i="1" smtClean="0">
                                  <a:latin typeface="Cambria Math" panose="02040503050406030204" pitchFamily="18" charset="0"/>
                                </a:rPr>
                                <m:t>2</m:t>
                              </m:r>
                            </m:sup>
                          </m:sSup>
                        </m:e>
                      </m:nary>
                    </m:oMath>
                  </m:oMathPara>
                </a14:m>
                <a:endParaRPr kumimoji="1" lang="ja-JP" altLang="en-US" sz="3200" dirty="0"/>
              </a:p>
            </p:txBody>
          </p:sp>
        </mc:Choice>
        <mc:Fallback xmlns="">
          <p:sp>
            <p:nvSpPr>
              <p:cNvPr id="3" name="テキスト ボックス 2">
                <a:extLst>
                  <a:ext uri="{FF2B5EF4-FFF2-40B4-BE49-F238E27FC236}">
                    <a16:creationId xmlns:a16="http://schemas.microsoft.com/office/drawing/2014/main" id="{E870220F-714D-4FC8-B433-46BAA19154DF}"/>
                  </a:ext>
                </a:extLst>
              </p:cNvPr>
              <p:cNvSpPr txBox="1">
                <a:spLocks noRot="1" noChangeAspect="1" noMove="1" noResize="1" noEditPoints="1" noAdjustHandles="1" noChangeArrowheads="1" noChangeShapeType="1" noTextEdit="1"/>
              </p:cNvSpPr>
              <p:nvPr/>
            </p:nvSpPr>
            <p:spPr>
              <a:xfrm>
                <a:off x="755576" y="1700808"/>
                <a:ext cx="6923434" cy="156421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599BD34-35D6-4895-A0EE-8A79E4214E82}"/>
              </a:ext>
            </a:extLst>
          </p:cNvPr>
          <p:cNvSpPr txBox="1"/>
          <p:nvPr/>
        </p:nvSpPr>
        <p:spPr>
          <a:xfrm>
            <a:off x="323528" y="1196752"/>
            <a:ext cx="3775393" cy="523220"/>
          </a:xfrm>
          <a:prstGeom prst="rect">
            <a:avLst/>
          </a:prstGeom>
          <a:noFill/>
        </p:spPr>
        <p:txBody>
          <a:bodyPr wrap="none" rtlCol="0">
            <a:spAutoFit/>
          </a:bodyPr>
          <a:lstStyle/>
          <a:p>
            <a:r>
              <a:rPr lang="ja-JP" altLang="en-US" sz="2800" dirty="0"/>
              <a:t>グラフ表現した物理量</a:t>
            </a:r>
            <a:endParaRPr kumimoji="1" lang="ja-JP" altLang="en-US" sz="2800" dirty="0"/>
          </a:p>
        </p:txBody>
      </p:sp>
      <p:sp>
        <p:nvSpPr>
          <p:cNvPr id="5" name="テキスト ボックス 4">
            <a:extLst>
              <a:ext uri="{FF2B5EF4-FFF2-40B4-BE49-F238E27FC236}">
                <a16:creationId xmlns:a16="http://schemas.microsoft.com/office/drawing/2014/main" id="{421FDE91-D8E8-4F4C-A3B4-0032C9ECB35F}"/>
              </a:ext>
            </a:extLst>
          </p:cNvPr>
          <p:cNvSpPr txBox="1"/>
          <p:nvPr/>
        </p:nvSpPr>
        <p:spPr>
          <a:xfrm>
            <a:off x="323528" y="3501008"/>
            <a:ext cx="3775393" cy="523220"/>
          </a:xfrm>
          <a:prstGeom prst="rect">
            <a:avLst/>
          </a:prstGeom>
          <a:noFill/>
        </p:spPr>
        <p:txBody>
          <a:bodyPr wrap="none" rtlCol="0">
            <a:spAutoFit/>
          </a:bodyPr>
          <a:lstStyle/>
          <a:p>
            <a:r>
              <a:rPr kumimoji="1" lang="ja-JP" altLang="en-US" sz="2800" dirty="0"/>
              <a:t>部分和をとった物理量</a:t>
            </a: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4D5C86B-8E1C-4867-973D-1C5A42D62C5B}"/>
                  </a:ext>
                </a:extLst>
              </p:cNvPr>
              <p:cNvSpPr txBox="1"/>
              <p:nvPr/>
            </p:nvSpPr>
            <p:spPr>
              <a:xfrm>
                <a:off x="683568" y="4077072"/>
                <a:ext cx="5056833" cy="13867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2</m:t>
                              </m:r>
                            </m:sup>
                          </m:sSup>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𝑍</m:t>
                              </m:r>
                            </m:e>
                            <m:sup>
                              <m:r>
                                <a:rPr kumimoji="1" lang="en-US" altLang="ja-JP" sz="3200" b="0" i="1" smtClean="0">
                                  <a:latin typeface="Cambria Math" panose="02040503050406030204" pitchFamily="18" charset="0"/>
                                </a:rPr>
                                <m:t>−1</m:t>
                              </m:r>
                            </m:sup>
                          </m:sSup>
                        </m:num>
                        <m:den>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𝑁</m:t>
                              </m:r>
                            </m:e>
                            <m:sup>
                              <m:r>
                                <a:rPr kumimoji="1" lang="en-US" altLang="ja-JP" sz="3200" b="0" i="1" smtClean="0">
                                  <a:latin typeface="Cambria Math" panose="02040503050406030204" pitchFamily="18" charset="0"/>
                                </a:rPr>
                                <m:t>2</m:t>
                              </m:r>
                            </m:sup>
                          </m:sSup>
                        </m:den>
                      </m:f>
                      <m:nary>
                        <m:naryPr>
                          <m:chr m:val="∑"/>
                          <m:supHide m:val="on"/>
                          <m:ctrlPr>
                            <a:rPr kumimoji="1" lang="en-US" altLang="ja-JP" sz="3200" b="0" i="1" smtClean="0">
                              <a:latin typeface="Cambria Math" panose="02040503050406030204" pitchFamily="18" charset="0"/>
                            </a:rPr>
                          </m:ctrlPr>
                        </m:naryPr>
                        <m:sub>
                          <m:d>
                            <m:dPr>
                              <m:begChr m:val="{"/>
                              <m:endChr m:val="}"/>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sub>
                        <m:sup/>
                        <m:e>
                          <m:r>
                            <a:rPr kumimoji="1" lang="en-US" altLang="ja-JP" sz="3200" b="0" i="1" smtClean="0">
                              <a:latin typeface="Cambria Math" panose="02040503050406030204" pitchFamily="18" charset="0"/>
                            </a:rPr>
                            <m:t>𝑤</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𝑔</m:t>
                              </m:r>
                            </m:e>
                          </m:d>
                        </m:e>
                      </m:nary>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Sup>
                            <m:sSubSupPr>
                              <m:ctrlPr>
                                <a:rPr kumimoji="1" lang="en-US" altLang="ja-JP" sz="3200" b="0" i="1" smtClean="0">
                                  <a:latin typeface="Cambria Math" panose="02040503050406030204" pitchFamily="18" charset="0"/>
                                </a:rPr>
                              </m:ctrlPr>
                            </m:sSubSupPr>
                            <m:e>
                              <m:r>
                                <a:rPr kumimoji="1" lang="en-US" altLang="ja-JP" sz="3200" b="0" i="1" smtClean="0">
                                  <a:latin typeface="Cambria Math" panose="02040503050406030204" pitchFamily="18" charset="0"/>
                                </a:rPr>
                                <m:t>𝑛</m:t>
                              </m:r>
                            </m:e>
                            <m:sub>
                              <m:r>
                                <a:rPr kumimoji="1" lang="en-US" altLang="ja-JP" sz="3200" b="0" i="1" smtClean="0">
                                  <a:latin typeface="Cambria Math" panose="02040503050406030204" pitchFamily="18" charset="0"/>
                                </a:rPr>
                                <m:t>𝑘</m:t>
                              </m:r>
                            </m:sub>
                            <m:sup>
                              <m:r>
                                <a:rPr kumimoji="1" lang="en-US" altLang="ja-JP" sz="3200" b="0" i="1" smtClean="0">
                                  <a:latin typeface="Cambria Math" panose="02040503050406030204" pitchFamily="18" charset="0"/>
                                </a:rPr>
                                <m:t>2</m:t>
                              </m:r>
                            </m:sup>
                          </m:sSubSup>
                        </m:e>
                      </m:nary>
                    </m:oMath>
                  </m:oMathPara>
                </a14:m>
                <a:endParaRPr kumimoji="1" lang="ja-JP" altLang="en-US" sz="3200" dirty="0"/>
              </a:p>
            </p:txBody>
          </p:sp>
        </mc:Choice>
        <mc:Fallback xmlns="">
          <p:sp>
            <p:nvSpPr>
              <p:cNvPr id="6" name="テキスト ボックス 5">
                <a:extLst>
                  <a:ext uri="{FF2B5EF4-FFF2-40B4-BE49-F238E27FC236}">
                    <a16:creationId xmlns:a16="http://schemas.microsoft.com/office/drawing/2014/main" id="{34D5C86B-8E1C-4867-973D-1C5A42D62C5B}"/>
                  </a:ext>
                </a:extLst>
              </p:cNvPr>
              <p:cNvSpPr txBox="1">
                <a:spLocks noRot="1" noChangeAspect="1" noMove="1" noResize="1" noEditPoints="1" noAdjustHandles="1" noChangeArrowheads="1" noChangeShapeType="1" noTextEdit="1"/>
              </p:cNvSpPr>
              <p:nvPr/>
            </p:nvSpPr>
            <p:spPr>
              <a:xfrm>
                <a:off x="683568" y="4077072"/>
                <a:ext cx="5056833" cy="1386790"/>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673EFBB-C2BF-4F5B-8DFD-E3DADE2CC664}"/>
              </a:ext>
            </a:extLst>
          </p:cNvPr>
          <p:cNvSpPr txBox="1"/>
          <p:nvPr/>
        </p:nvSpPr>
        <p:spPr>
          <a:xfrm>
            <a:off x="683568" y="5661248"/>
            <a:ext cx="7272808" cy="954107"/>
          </a:xfrm>
          <a:prstGeom prst="rect">
            <a:avLst/>
          </a:prstGeom>
          <a:noFill/>
        </p:spPr>
        <p:txBody>
          <a:bodyPr wrap="square" rtlCol="0">
            <a:spAutoFit/>
          </a:bodyPr>
          <a:lstStyle/>
          <a:p>
            <a:r>
              <a:rPr lang="ja-JP" altLang="en-US" sz="2800" dirty="0"/>
              <a:t>系をグラフ表現した時、クラスターサイズの二乗の平均が自発磁化の二乗になる</a:t>
            </a:r>
            <a:endParaRPr kumimoji="1" lang="ja-JP" altLang="en-US" sz="2800" dirty="0"/>
          </a:p>
        </p:txBody>
      </p:sp>
    </p:spTree>
    <p:extLst>
      <p:ext uri="{BB962C8B-B14F-4D97-AF65-F5344CB8AC3E}">
        <p14:creationId xmlns:p14="http://schemas.microsoft.com/office/powerpoint/2010/main" val="18363350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4EDF3BD-DC53-4D09-83B2-20180FEA18D8}"/>
              </a:ext>
            </a:extLst>
          </p:cNvPr>
          <p:cNvSpPr>
            <a:spLocks noGrp="1"/>
          </p:cNvSpPr>
          <p:nvPr>
            <p:ph type="body" sz="quarter" idx="10"/>
          </p:nvPr>
        </p:nvSpPr>
        <p:spPr/>
        <p:txBody>
          <a:bodyPr/>
          <a:lstStyle/>
          <a:p>
            <a:r>
              <a:rPr lang="ja-JP" altLang="en-US" dirty="0"/>
              <a:t>アルゴリズム</a:t>
            </a:r>
            <a:endParaRPr kumimoji="1" lang="ja-JP" altLang="en-US" dirty="0"/>
          </a:p>
        </p:txBody>
      </p:sp>
      <p:sp>
        <p:nvSpPr>
          <p:cNvPr id="3" name="楕円 2">
            <a:extLst>
              <a:ext uri="{FF2B5EF4-FFF2-40B4-BE49-F238E27FC236}">
                <a16:creationId xmlns:a16="http://schemas.microsoft.com/office/drawing/2014/main" id="{97666097-B82A-4A76-911F-41D4714A7922}"/>
              </a:ext>
            </a:extLst>
          </p:cNvPr>
          <p:cNvSpPr/>
          <p:nvPr/>
        </p:nvSpPr>
        <p:spPr>
          <a:xfrm rot="10800000">
            <a:off x="46754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EF4CC77F-FCED-4E8C-86DB-2F4283322CF4}"/>
              </a:ext>
            </a:extLst>
          </p:cNvPr>
          <p:cNvSpPr/>
          <p:nvPr/>
        </p:nvSpPr>
        <p:spPr>
          <a:xfrm rot="10800000">
            <a:off x="1187624"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1F4A85F-E7DA-4B8D-8F12-D0B7615B6D0F}"/>
              </a:ext>
            </a:extLst>
          </p:cNvPr>
          <p:cNvSpPr/>
          <p:nvPr/>
        </p:nvSpPr>
        <p:spPr>
          <a:xfrm rot="10800000">
            <a:off x="1907704"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2F1B5C5F-9B90-416C-83CC-553DD1892203}"/>
              </a:ext>
            </a:extLst>
          </p:cNvPr>
          <p:cNvSpPr/>
          <p:nvPr/>
        </p:nvSpPr>
        <p:spPr>
          <a:xfrm rot="10800000">
            <a:off x="46754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0BC1777D-8743-4D79-8E62-635E894BC811}"/>
              </a:ext>
            </a:extLst>
          </p:cNvPr>
          <p:cNvSpPr/>
          <p:nvPr/>
        </p:nvSpPr>
        <p:spPr>
          <a:xfrm rot="10800000">
            <a:off x="1187624"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678F5E8-736C-4AF8-9EC7-CB9BC583E792}"/>
              </a:ext>
            </a:extLst>
          </p:cNvPr>
          <p:cNvSpPr/>
          <p:nvPr/>
        </p:nvSpPr>
        <p:spPr>
          <a:xfrm rot="10800000">
            <a:off x="1907704"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47E15E1A-9B93-4F5E-BB46-449E4ECB720A}"/>
              </a:ext>
            </a:extLst>
          </p:cNvPr>
          <p:cNvSpPr/>
          <p:nvPr/>
        </p:nvSpPr>
        <p:spPr>
          <a:xfrm rot="10800000">
            <a:off x="467544"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788FC04B-4E70-4B1D-A898-AD02510EF4EF}"/>
              </a:ext>
            </a:extLst>
          </p:cNvPr>
          <p:cNvSpPr/>
          <p:nvPr/>
        </p:nvSpPr>
        <p:spPr>
          <a:xfrm rot="10800000">
            <a:off x="118762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9D93ADD9-F05C-4503-B9B7-6C3A484FCE90}"/>
              </a:ext>
            </a:extLst>
          </p:cNvPr>
          <p:cNvSpPr/>
          <p:nvPr/>
        </p:nvSpPr>
        <p:spPr>
          <a:xfrm rot="10800000">
            <a:off x="1907704"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B5533861-665A-4070-A808-D66AA01EEBAB}"/>
              </a:ext>
            </a:extLst>
          </p:cNvPr>
          <p:cNvCxnSpPr>
            <a:cxnSpLocks/>
          </p:cNvCxnSpPr>
          <p:nvPr/>
        </p:nvCxnSpPr>
        <p:spPr>
          <a:xfrm>
            <a:off x="1547664"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8E1A71DE-A93B-4E32-A390-0359A1782D98}"/>
              </a:ext>
            </a:extLst>
          </p:cNvPr>
          <p:cNvCxnSpPr>
            <a:cxnSpLocks/>
          </p:cNvCxnSpPr>
          <p:nvPr/>
        </p:nvCxnSpPr>
        <p:spPr>
          <a:xfrm>
            <a:off x="1547664"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546E3C2E-EC3E-41BB-BBF7-7AB39ABD4CD6}"/>
              </a:ext>
            </a:extLst>
          </p:cNvPr>
          <p:cNvCxnSpPr>
            <a:cxnSpLocks/>
          </p:cNvCxnSpPr>
          <p:nvPr/>
        </p:nvCxnSpPr>
        <p:spPr>
          <a:xfrm>
            <a:off x="1367644"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96F4346-1BE7-47B1-9D0B-AB1C758A40C7}"/>
              </a:ext>
            </a:extLst>
          </p:cNvPr>
          <p:cNvCxnSpPr>
            <a:cxnSpLocks/>
          </p:cNvCxnSpPr>
          <p:nvPr/>
        </p:nvCxnSpPr>
        <p:spPr>
          <a:xfrm>
            <a:off x="827584"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6BBFDADE-A9ED-4193-BCB8-98F4750FD873}"/>
              </a:ext>
            </a:extLst>
          </p:cNvPr>
          <p:cNvCxnSpPr>
            <a:cxnSpLocks/>
          </p:cNvCxnSpPr>
          <p:nvPr/>
        </p:nvCxnSpPr>
        <p:spPr>
          <a:xfrm>
            <a:off x="827584"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0BD32045-849B-414F-8DA6-728D20477BD8}"/>
              </a:ext>
            </a:extLst>
          </p:cNvPr>
          <p:cNvCxnSpPr>
            <a:cxnSpLocks/>
          </p:cNvCxnSpPr>
          <p:nvPr/>
        </p:nvCxnSpPr>
        <p:spPr>
          <a:xfrm>
            <a:off x="827584"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AD3E53C-A57A-4B47-8186-7ED6A4B37172}"/>
              </a:ext>
            </a:extLst>
          </p:cNvPr>
          <p:cNvCxnSpPr>
            <a:cxnSpLocks/>
          </p:cNvCxnSpPr>
          <p:nvPr/>
        </p:nvCxnSpPr>
        <p:spPr>
          <a:xfrm>
            <a:off x="1547664"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24D5676-E9A4-4B25-9C36-04957F863E46}"/>
              </a:ext>
            </a:extLst>
          </p:cNvPr>
          <p:cNvCxnSpPr>
            <a:cxnSpLocks/>
          </p:cNvCxnSpPr>
          <p:nvPr/>
        </p:nvCxnSpPr>
        <p:spPr>
          <a:xfrm>
            <a:off x="208772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4BA4A4B-84A9-492E-B7F7-918F72FC5369}"/>
              </a:ext>
            </a:extLst>
          </p:cNvPr>
          <p:cNvCxnSpPr>
            <a:cxnSpLocks/>
          </p:cNvCxnSpPr>
          <p:nvPr/>
        </p:nvCxnSpPr>
        <p:spPr>
          <a:xfrm>
            <a:off x="208772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1F94420-EFB5-4AFC-B359-3871F0869D36}"/>
              </a:ext>
            </a:extLst>
          </p:cNvPr>
          <p:cNvCxnSpPr>
            <a:cxnSpLocks/>
          </p:cNvCxnSpPr>
          <p:nvPr/>
        </p:nvCxnSpPr>
        <p:spPr>
          <a:xfrm>
            <a:off x="136764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57288AC9-82E8-4910-8FCD-3A42582F1ACF}"/>
              </a:ext>
            </a:extLst>
          </p:cNvPr>
          <p:cNvCxnSpPr>
            <a:cxnSpLocks/>
          </p:cNvCxnSpPr>
          <p:nvPr/>
        </p:nvCxnSpPr>
        <p:spPr>
          <a:xfrm>
            <a:off x="647564"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8A0BB295-332A-47B7-B129-D85891B367A1}"/>
              </a:ext>
            </a:extLst>
          </p:cNvPr>
          <p:cNvCxnSpPr>
            <a:cxnSpLocks/>
          </p:cNvCxnSpPr>
          <p:nvPr/>
        </p:nvCxnSpPr>
        <p:spPr>
          <a:xfrm>
            <a:off x="647564"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4" name="矢印: 右 23">
            <a:extLst>
              <a:ext uri="{FF2B5EF4-FFF2-40B4-BE49-F238E27FC236}">
                <a16:creationId xmlns:a16="http://schemas.microsoft.com/office/drawing/2014/main" id="{04E188B9-9A22-4F8F-899A-A94400B3A4E4}"/>
              </a:ext>
            </a:extLst>
          </p:cNvPr>
          <p:cNvSpPr/>
          <p:nvPr/>
        </p:nvSpPr>
        <p:spPr>
          <a:xfrm>
            <a:off x="2627784"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E02CCD99-1543-4ACA-89B3-9C772497A5DD}"/>
              </a:ext>
            </a:extLst>
          </p:cNvPr>
          <p:cNvSpPr/>
          <p:nvPr/>
        </p:nvSpPr>
        <p:spPr>
          <a:xfrm rot="10800000">
            <a:off x="331186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楕円 46">
            <a:extLst>
              <a:ext uri="{FF2B5EF4-FFF2-40B4-BE49-F238E27FC236}">
                <a16:creationId xmlns:a16="http://schemas.microsoft.com/office/drawing/2014/main" id="{DC3D2514-0864-4D8D-AEFE-6C3A84D5F2E8}"/>
              </a:ext>
            </a:extLst>
          </p:cNvPr>
          <p:cNvSpPr/>
          <p:nvPr/>
        </p:nvSpPr>
        <p:spPr>
          <a:xfrm rot="10800000">
            <a:off x="4031940"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CA3A4959-E333-4A26-B317-F4B5C064E174}"/>
              </a:ext>
            </a:extLst>
          </p:cNvPr>
          <p:cNvSpPr/>
          <p:nvPr/>
        </p:nvSpPr>
        <p:spPr>
          <a:xfrm rot="10800000">
            <a:off x="4752020"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楕円 48">
            <a:extLst>
              <a:ext uri="{FF2B5EF4-FFF2-40B4-BE49-F238E27FC236}">
                <a16:creationId xmlns:a16="http://schemas.microsoft.com/office/drawing/2014/main" id="{0C1E9EA8-84F8-4DB5-A0D8-162CAD07CBD6}"/>
              </a:ext>
            </a:extLst>
          </p:cNvPr>
          <p:cNvSpPr/>
          <p:nvPr/>
        </p:nvSpPr>
        <p:spPr>
          <a:xfrm rot="10800000">
            <a:off x="331186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A08FECAA-54D5-4FC7-BC86-1850FA3E9AFD}"/>
              </a:ext>
            </a:extLst>
          </p:cNvPr>
          <p:cNvSpPr/>
          <p:nvPr/>
        </p:nvSpPr>
        <p:spPr>
          <a:xfrm rot="10800000">
            <a:off x="4031940"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楕円 50">
            <a:extLst>
              <a:ext uri="{FF2B5EF4-FFF2-40B4-BE49-F238E27FC236}">
                <a16:creationId xmlns:a16="http://schemas.microsoft.com/office/drawing/2014/main" id="{138697C7-32F8-4725-A3A3-C523780476C6}"/>
              </a:ext>
            </a:extLst>
          </p:cNvPr>
          <p:cNvSpPr/>
          <p:nvPr/>
        </p:nvSpPr>
        <p:spPr>
          <a:xfrm rot="10800000">
            <a:off x="4752020"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03D4AC52-8083-43DC-AB61-FDAD89CD8975}"/>
              </a:ext>
            </a:extLst>
          </p:cNvPr>
          <p:cNvSpPr/>
          <p:nvPr/>
        </p:nvSpPr>
        <p:spPr>
          <a:xfrm rot="10800000">
            <a:off x="3311860"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楕円 52">
            <a:extLst>
              <a:ext uri="{FF2B5EF4-FFF2-40B4-BE49-F238E27FC236}">
                <a16:creationId xmlns:a16="http://schemas.microsoft.com/office/drawing/2014/main" id="{8EFEB99B-902B-4B13-BB27-7EA6C508C91C}"/>
              </a:ext>
            </a:extLst>
          </p:cNvPr>
          <p:cNvSpPr/>
          <p:nvPr/>
        </p:nvSpPr>
        <p:spPr>
          <a:xfrm rot="10800000">
            <a:off x="403194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楕円 53">
            <a:extLst>
              <a:ext uri="{FF2B5EF4-FFF2-40B4-BE49-F238E27FC236}">
                <a16:creationId xmlns:a16="http://schemas.microsoft.com/office/drawing/2014/main" id="{DA49866D-53BB-4F46-84F3-294577B3A350}"/>
              </a:ext>
            </a:extLst>
          </p:cNvPr>
          <p:cNvSpPr/>
          <p:nvPr/>
        </p:nvSpPr>
        <p:spPr>
          <a:xfrm rot="10800000">
            <a:off x="4752020"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5" name="直線コネクタ 54">
            <a:extLst>
              <a:ext uri="{FF2B5EF4-FFF2-40B4-BE49-F238E27FC236}">
                <a16:creationId xmlns:a16="http://schemas.microsoft.com/office/drawing/2014/main" id="{90D10F42-E8A0-4C84-AA1C-798B73B536CA}"/>
              </a:ext>
            </a:extLst>
          </p:cNvPr>
          <p:cNvCxnSpPr>
            <a:cxnSpLocks/>
          </p:cNvCxnSpPr>
          <p:nvPr/>
        </p:nvCxnSpPr>
        <p:spPr>
          <a:xfrm>
            <a:off x="4391980"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F4C3C34-E014-4C7A-8DD5-5567D1F27D32}"/>
              </a:ext>
            </a:extLst>
          </p:cNvPr>
          <p:cNvCxnSpPr>
            <a:cxnSpLocks/>
          </p:cNvCxnSpPr>
          <p:nvPr/>
        </p:nvCxnSpPr>
        <p:spPr>
          <a:xfrm>
            <a:off x="4391980"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2B4704B9-5A35-4392-BD44-C58FEEAFEB85}"/>
              </a:ext>
            </a:extLst>
          </p:cNvPr>
          <p:cNvCxnSpPr>
            <a:cxnSpLocks/>
          </p:cNvCxnSpPr>
          <p:nvPr/>
        </p:nvCxnSpPr>
        <p:spPr>
          <a:xfrm>
            <a:off x="4211960"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C0B38015-44AE-4ABE-94E9-BC33FA4B6064}"/>
              </a:ext>
            </a:extLst>
          </p:cNvPr>
          <p:cNvCxnSpPr>
            <a:cxnSpLocks/>
          </p:cNvCxnSpPr>
          <p:nvPr/>
        </p:nvCxnSpPr>
        <p:spPr>
          <a:xfrm>
            <a:off x="3671900"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DC9281DC-665C-4738-A832-FF89355B95B9}"/>
              </a:ext>
            </a:extLst>
          </p:cNvPr>
          <p:cNvCxnSpPr>
            <a:cxnSpLocks/>
          </p:cNvCxnSpPr>
          <p:nvPr/>
        </p:nvCxnSpPr>
        <p:spPr>
          <a:xfrm>
            <a:off x="3671900"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F9AEFE12-BAA2-4462-974E-8CB452D97D1F}"/>
              </a:ext>
            </a:extLst>
          </p:cNvPr>
          <p:cNvCxnSpPr>
            <a:cxnSpLocks/>
          </p:cNvCxnSpPr>
          <p:nvPr/>
        </p:nvCxnSpPr>
        <p:spPr>
          <a:xfrm>
            <a:off x="3671900"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65BC12A-4E6B-4535-98FB-22BC6CD8B814}"/>
              </a:ext>
            </a:extLst>
          </p:cNvPr>
          <p:cNvCxnSpPr>
            <a:cxnSpLocks/>
          </p:cNvCxnSpPr>
          <p:nvPr/>
        </p:nvCxnSpPr>
        <p:spPr>
          <a:xfrm>
            <a:off x="4391980"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F33A4BEE-74CA-4E7F-94D2-182968E2A93F}"/>
              </a:ext>
            </a:extLst>
          </p:cNvPr>
          <p:cNvCxnSpPr>
            <a:cxnSpLocks/>
          </p:cNvCxnSpPr>
          <p:nvPr/>
        </p:nvCxnSpPr>
        <p:spPr>
          <a:xfrm>
            <a:off x="493204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8CE27C5-919B-4BA3-9869-5E5EFB47871A}"/>
              </a:ext>
            </a:extLst>
          </p:cNvPr>
          <p:cNvCxnSpPr>
            <a:cxnSpLocks/>
          </p:cNvCxnSpPr>
          <p:nvPr/>
        </p:nvCxnSpPr>
        <p:spPr>
          <a:xfrm>
            <a:off x="493204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6073B857-2F4E-4594-BCAF-9D08FFC4F1EA}"/>
              </a:ext>
            </a:extLst>
          </p:cNvPr>
          <p:cNvCxnSpPr>
            <a:cxnSpLocks/>
          </p:cNvCxnSpPr>
          <p:nvPr/>
        </p:nvCxnSpPr>
        <p:spPr>
          <a:xfrm>
            <a:off x="421196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2F26CD8A-2F6C-4530-812F-682B94DCB5E5}"/>
              </a:ext>
            </a:extLst>
          </p:cNvPr>
          <p:cNvCxnSpPr>
            <a:cxnSpLocks/>
          </p:cNvCxnSpPr>
          <p:nvPr/>
        </p:nvCxnSpPr>
        <p:spPr>
          <a:xfrm>
            <a:off x="3491880"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CF35E5D3-BF40-4A81-B327-C57131C1F66E}"/>
              </a:ext>
            </a:extLst>
          </p:cNvPr>
          <p:cNvCxnSpPr>
            <a:cxnSpLocks/>
          </p:cNvCxnSpPr>
          <p:nvPr/>
        </p:nvCxnSpPr>
        <p:spPr>
          <a:xfrm>
            <a:off x="3491880"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292C085-DEA3-4DC7-8BC3-39C1351E23F0}"/>
              </a:ext>
            </a:extLst>
          </p:cNvPr>
          <p:cNvCxnSpPr>
            <a:stCxn id="46" idx="0"/>
            <a:endCxn id="46" idx="4"/>
          </p:cNvCxnSpPr>
          <p:nvPr/>
        </p:nvCxnSpPr>
        <p:spPr>
          <a:xfrm flipV="1">
            <a:off x="349188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8" name="直線矢印コネクタ 67">
            <a:extLst>
              <a:ext uri="{FF2B5EF4-FFF2-40B4-BE49-F238E27FC236}">
                <a16:creationId xmlns:a16="http://schemas.microsoft.com/office/drawing/2014/main" id="{04EF09B2-D735-4C58-9CCC-172BDF4287DC}"/>
              </a:ext>
            </a:extLst>
          </p:cNvPr>
          <p:cNvCxnSpPr>
            <a:cxnSpLocks/>
            <a:stCxn id="47" idx="0"/>
            <a:endCxn id="47" idx="4"/>
          </p:cNvCxnSpPr>
          <p:nvPr/>
        </p:nvCxnSpPr>
        <p:spPr>
          <a:xfrm flipV="1">
            <a:off x="421196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8F293814-F332-4C07-AFDB-2622518637AB}"/>
              </a:ext>
            </a:extLst>
          </p:cNvPr>
          <p:cNvCxnSpPr>
            <a:cxnSpLocks/>
            <a:stCxn id="50" idx="0"/>
            <a:endCxn id="50" idx="4"/>
          </p:cNvCxnSpPr>
          <p:nvPr/>
        </p:nvCxnSpPr>
        <p:spPr>
          <a:xfrm flipV="1">
            <a:off x="421196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5856AB25-1927-40D0-B070-30DD33A97F96}"/>
              </a:ext>
            </a:extLst>
          </p:cNvPr>
          <p:cNvCxnSpPr>
            <a:cxnSpLocks/>
            <a:stCxn id="49" idx="0"/>
            <a:endCxn id="49" idx="4"/>
          </p:cNvCxnSpPr>
          <p:nvPr/>
        </p:nvCxnSpPr>
        <p:spPr>
          <a:xfrm flipV="1">
            <a:off x="349188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235B2963-348D-41A1-BAC4-BF0346ECC12C}"/>
              </a:ext>
            </a:extLst>
          </p:cNvPr>
          <p:cNvCxnSpPr>
            <a:cxnSpLocks/>
            <a:stCxn id="52" idx="0"/>
            <a:endCxn id="52" idx="4"/>
          </p:cNvCxnSpPr>
          <p:nvPr/>
        </p:nvCxnSpPr>
        <p:spPr>
          <a:xfrm flipV="1">
            <a:off x="349188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4A2E63AA-DE7D-42D1-9C64-18FAF05A2A3D}"/>
              </a:ext>
            </a:extLst>
          </p:cNvPr>
          <p:cNvCxnSpPr>
            <a:cxnSpLocks/>
            <a:stCxn id="48" idx="4"/>
            <a:endCxn id="48" idx="0"/>
          </p:cNvCxnSpPr>
          <p:nvPr/>
        </p:nvCxnSpPr>
        <p:spPr>
          <a:xfrm>
            <a:off x="4932040" y="16288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3" name="直線矢印コネクタ 72">
            <a:extLst>
              <a:ext uri="{FF2B5EF4-FFF2-40B4-BE49-F238E27FC236}">
                <a16:creationId xmlns:a16="http://schemas.microsoft.com/office/drawing/2014/main" id="{CDC77D07-2269-4C2D-985D-79F7656A25C8}"/>
              </a:ext>
            </a:extLst>
          </p:cNvPr>
          <p:cNvCxnSpPr>
            <a:cxnSpLocks/>
            <a:stCxn id="51" idx="4"/>
            <a:endCxn id="51" idx="0"/>
          </p:cNvCxnSpPr>
          <p:nvPr/>
        </p:nvCxnSpPr>
        <p:spPr>
          <a:xfrm>
            <a:off x="4932040" y="23488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D4063BDB-3442-4658-B55C-66AEB4DE5632}"/>
              </a:ext>
            </a:extLst>
          </p:cNvPr>
          <p:cNvCxnSpPr>
            <a:cxnSpLocks/>
            <a:stCxn id="54" idx="4"/>
            <a:endCxn id="54" idx="0"/>
          </p:cNvCxnSpPr>
          <p:nvPr/>
        </p:nvCxnSpPr>
        <p:spPr>
          <a:xfrm>
            <a:off x="493204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75" name="直線矢印コネクタ 74">
            <a:extLst>
              <a:ext uri="{FF2B5EF4-FFF2-40B4-BE49-F238E27FC236}">
                <a16:creationId xmlns:a16="http://schemas.microsoft.com/office/drawing/2014/main" id="{F3737587-544A-4181-B042-2782D80CB493}"/>
              </a:ext>
            </a:extLst>
          </p:cNvPr>
          <p:cNvCxnSpPr>
            <a:cxnSpLocks/>
            <a:stCxn id="53" idx="4"/>
            <a:endCxn id="53" idx="0"/>
          </p:cNvCxnSpPr>
          <p:nvPr/>
        </p:nvCxnSpPr>
        <p:spPr>
          <a:xfrm>
            <a:off x="4211960" y="30689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545DF79-15F2-473C-9B28-9FDD66726438}"/>
              </a:ext>
            </a:extLst>
          </p:cNvPr>
          <p:cNvSpPr txBox="1"/>
          <p:nvPr/>
        </p:nvSpPr>
        <p:spPr>
          <a:xfrm>
            <a:off x="626076" y="1124744"/>
            <a:ext cx="1569660" cy="369332"/>
          </a:xfrm>
          <a:prstGeom prst="rect">
            <a:avLst/>
          </a:prstGeom>
          <a:noFill/>
        </p:spPr>
        <p:txBody>
          <a:bodyPr wrap="none" rtlCol="0">
            <a:spAutoFit/>
          </a:bodyPr>
          <a:lstStyle/>
          <a:p>
            <a:r>
              <a:rPr kumimoji="1" lang="ja-JP" altLang="en-US" dirty="0"/>
              <a:t>グラフの更新</a:t>
            </a:r>
          </a:p>
        </p:txBody>
      </p:sp>
      <p:sp>
        <p:nvSpPr>
          <p:cNvPr id="77" name="テキスト ボックス 76">
            <a:extLst>
              <a:ext uri="{FF2B5EF4-FFF2-40B4-BE49-F238E27FC236}">
                <a16:creationId xmlns:a16="http://schemas.microsoft.com/office/drawing/2014/main" id="{49EBB78C-05AF-457E-AB54-918DEEB9A26A}"/>
              </a:ext>
            </a:extLst>
          </p:cNvPr>
          <p:cNvSpPr txBox="1"/>
          <p:nvPr/>
        </p:nvSpPr>
        <p:spPr>
          <a:xfrm>
            <a:off x="3419872" y="1124744"/>
            <a:ext cx="1569660" cy="369332"/>
          </a:xfrm>
          <a:prstGeom prst="rect">
            <a:avLst/>
          </a:prstGeom>
          <a:noFill/>
        </p:spPr>
        <p:txBody>
          <a:bodyPr wrap="none" rtlCol="0">
            <a:spAutoFit/>
          </a:bodyPr>
          <a:lstStyle/>
          <a:p>
            <a:r>
              <a:rPr kumimoji="1" lang="ja-JP" altLang="en-US" dirty="0"/>
              <a:t>スピンの更新</a:t>
            </a:r>
          </a:p>
        </p:txBody>
      </p:sp>
      <p:sp>
        <p:nvSpPr>
          <p:cNvPr id="78" name="矢印: 右 77">
            <a:extLst>
              <a:ext uri="{FF2B5EF4-FFF2-40B4-BE49-F238E27FC236}">
                <a16:creationId xmlns:a16="http://schemas.microsoft.com/office/drawing/2014/main" id="{DE81E624-7C31-43AC-87E1-F7E17CE410E7}"/>
              </a:ext>
            </a:extLst>
          </p:cNvPr>
          <p:cNvSpPr/>
          <p:nvPr/>
        </p:nvSpPr>
        <p:spPr>
          <a:xfrm>
            <a:off x="543609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楕円 108">
            <a:extLst>
              <a:ext uri="{FF2B5EF4-FFF2-40B4-BE49-F238E27FC236}">
                <a16:creationId xmlns:a16="http://schemas.microsoft.com/office/drawing/2014/main" id="{C794385C-6B0B-4E52-8C3F-3115C1CB7786}"/>
              </a:ext>
            </a:extLst>
          </p:cNvPr>
          <p:cNvSpPr/>
          <p:nvPr/>
        </p:nvSpPr>
        <p:spPr>
          <a:xfrm rot="10800000">
            <a:off x="615617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0" name="楕円 109">
            <a:extLst>
              <a:ext uri="{FF2B5EF4-FFF2-40B4-BE49-F238E27FC236}">
                <a16:creationId xmlns:a16="http://schemas.microsoft.com/office/drawing/2014/main" id="{B88E867C-4899-4453-9F51-B21BD4DAEE25}"/>
              </a:ext>
            </a:extLst>
          </p:cNvPr>
          <p:cNvSpPr/>
          <p:nvPr/>
        </p:nvSpPr>
        <p:spPr>
          <a:xfrm rot="10800000">
            <a:off x="6876256" y="16288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楕円 110">
            <a:extLst>
              <a:ext uri="{FF2B5EF4-FFF2-40B4-BE49-F238E27FC236}">
                <a16:creationId xmlns:a16="http://schemas.microsoft.com/office/drawing/2014/main" id="{DDE0DC56-0573-4FD6-A70B-7B3EB3619A23}"/>
              </a:ext>
            </a:extLst>
          </p:cNvPr>
          <p:cNvSpPr/>
          <p:nvPr/>
        </p:nvSpPr>
        <p:spPr>
          <a:xfrm rot="10800000">
            <a:off x="7596336" y="16288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2" name="楕円 111">
            <a:extLst>
              <a:ext uri="{FF2B5EF4-FFF2-40B4-BE49-F238E27FC236}">
                <a16:creationId xmlns:a16="http://schemas.microsoft.com/office/drawing/2014/main" id="{E6194C81-99AA-458B-BC42-CA4361A95602}"/>
              </a:ext>
            </a:extLst>
          </p:cNvPr>
          <p:cNvSpPr/>
          <p:nvPr/>
        </p:nvSpPr>
        <p:spPr>
          <a:xfrm rot="10800000">
            <a:off x="615617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楕円 112">
            <a:extLst>
              <a:ext uri="{FF2B5EF4-FFF2-40B4-BE49-F238E27FC236}">
                <a16:creationId xmlns:a16="http://schemas.microsoft.com/office/drawing/2014/main" id="{0938BF3F-AE18-44CE-8B1F-66DA68C2C3CC}"/>
              </a:ext>
            </a:extLst>
          </p:cNvPr>
          <p:cNvSpPr/>
          <p:nvPr/>
        </p:nvSpPr>
        <p:spPr>
          <a:xfrm rot="10800000">
            <a:off x="6876256" y="23488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4" name="楕円 113">
            <a:extLst>
              <a:ext uri="{FF2B5EF4-FFF2-40B4-BE49-F238E27FC236}">
                <a16:creationId xmlns:a16="http://schemas.microsoft.com/office/drawing/2014/main" id="{BF85B776-042C-404B-85A8-AB09DDD4D13D}"/>
              </a:ext>
            </a:extLst>
          </p:cNvPr>
          <p:cNvSpPr/>
          <p:nvPr/>
        </p:nvSpPr>
        <p:spPr>
          <a:xfrm rot="10800000">
            <a:off x="7596336" y="23488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楕円 114">
            <a:extLst>
              <a:ext uri="{FF2B5EF4-FFF2-40B4-BE49-F238E27FC236}">
                <a16:creationId xmlns:a16="http://schemas.microsoft.com/office/drawing/2014/main" id="{78776CB4-AF28-4A06-8D60-0A4D573F90CD}"/>
              </a:ext>
            </a:extLst>
          </p:cNvPr>
          <p:cNvSpPr/>
          <p:nvPr/>
        </p:nvSpPr>
        <p:spPr>
          <a:xfrm rot="10800000">
            <a:off x="6156176" y="30689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676B2E1E-C619-4FCF-9021-CEBFFDD69968}"/>
              </a:ext>
            </a:extLst>
          </p:cNvPr>
          <p:cNvSpPr/>
          <p:nvPr/>
        </p:nvSpPr>
        <p:spPr>
          <a:xfrm rot="10800000">
            <a:off x="687625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E7A56678-D321-44DA-8372-D20FDACBA268}"/>
              </a:ext>
            </a:extLst>
          </p:cNvPr>
          <p:cNvSpPr/>
          <p:nvPr/>
        </p:nvSpPr>
        <p:spPr>
          <a:xfrm rot="10800000">
            <a:off x="7596336" y="30689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18" name="直線コネクタ 117">
            <a:extLst>
              <a:ext uri="{FF2B5EF4-FFF2-40B4-BE49-F238E27FC236}">
                <a16:creationId xmlns:a16="http://schemas.microsoft.com/office/drawing/2014/main" id="{F7DDFEAD-989B-4030-B31C-0D5A7F25F6CD}"/>
              </a:ext>
            </a:extLst>
          </p:cNvPr>
          <p:cNvCxnSpPr>
            <a:cxnSpLocks/>
          </p:cNvCxnSpPr>
          <p:nvPr/>
        </p:nvCxnSpPr>
        <p:spPr>
          <a:xfrm>
            <a:off x="7236296" y="18088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0A9E0F09-7D28-4AB7-8913-B582C8FB5FAF}"/>
              </a:ext>
            </a:extLst>
          </p:cNvPr>
          <p:cNvCxnSpPr>
            <a:cxnSpLocks/>
          </p:cNvCxnSpPr>
          <p:nvPr/>
        </p:nvCxnSpPr>
        <p:spPr>
          <a:xfrm>
            <a:off x="7236296" y="25289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0233220F-B010-4406-9F47-E6E589DB37C4}"/>
              </a:ext>
            </a:extLst>
          </p:cNvPr>
          <p:cNvCxnSpPr>
            <a:cxnSpLocks/>
          </p:cNvCxnSpPr>
          <p:nvPr/>
        </p:nvCxnSpPr>
        <p:spPr>
          <a:xfrm>
            <a:off x="7056276" y="27089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C7AD301-40E1-44F1-987C-AAF6E1FF5211}"/>
              </a:ext>
            </a:extLst>
          </p:cNvPr>
          <p:cNvCxnSpPr>
            <a:cxnSpLocks/>
          </p:cNvCxnSpPr>
          <p:nvPr/>
        </p:nvCxnSpPr>
        <p:spPr>
          <a:xfrm>
            <a:off x="6516216" y="32489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BE174709-5E50-44BB-A549-09D45250E4F9}"/>
              </a:ext>
            </a:extLst>
          </p:cNvPr>
          <p:cNvCxnSpPr>
            <a:cxnSpLocks/>
          </p:cNvCxnSpPr>
          <p:nvPr/>
        </p:nvCxnSpPr>
        <p:spPr>
          <a:xfrm>
            <a:off x="6516216" y="18088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3" name="直線コネクタ 122">
            <a:extLst>
              <a:ext uri="{FF2B5EF4-FFF2-40B4-BE49-F238E27FC236}">
                <a16:creationId xmlns:a16="http://schemas.microsoft.com/office/drawing/2014/main" id="{3669B05B-AE9D-4E7A-B8CA-399101E04487}"/>
              </a:ext>
            </a:extLst>
          </p:cNvPr>
          <p:cNvCxnSpPr>
            <a:cxnSpLocks/>
          </p:cNvCxnSpPr>
          <p:nvPr/>
        </p:nvCxnSpPr>
        <p:spPr>
          <a:xfrm>
            <a:off x="6516216" y="25289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4" name="直線コネクタ 123">
            <a:extLst>
              <a:ext uri="{FF2B5EF4-FFF2-40B4-BE49-F238E27FC236}">
                <a16:creationId xmlns:a16="http://schemas.microsoft.com/office/drawing/2014/main" id="{3CF37800-2F96-4E14-82B4-117F5944C788}"/>
              </a:ext>
            </a:extLst>
          </p:cNvPr>
          <p:cNvCxnSpPr>
            <a:cxnSpLocks/>
          </p:cNvCxnSpPr>
          <p:nvPr/>
        </p:nvCxnSpPr>
        <p:spPr>
          <a:xfrm>
            <a:off x="7236296" y="32489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557859A-D69F-498A-A36A-FCFFFEBCF8A4}"/>
              </a:ext>
            </a:extLst>
          </p:cNvPr>
          <p:cNvCxnSpPr>
            <a:cxnSpLocks/>
          </p:cNvCxnSpPr>
          <p:nvPr/>
        </p:nvCxnSpPr>
        <p:spPr>
          <a:xfrm>
            <a:off x="777635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228E566-FB8B-4179-AEAF-8A563D11D930}"/>
              </a:ext>
            </a:extLst>
          </p:cNvPr>
          <p:cNvCxnSpPr>
            <a:cxnSpLocks/>
          </p:cNvCxnSpPr>
          <p:nvPr/>
        </p:nvCxnSpPr>
        <p:spPr>
          <a:xfrm>
            <a:off x="7056276" y="19888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0B7BA51-82B7-4C65-A685-08B7CE577937}"/>
              </a:ext>
            </a:extLst>
          </p:cNvPr>
          <p:cNvCxnSpPr>
            <a:cxnSpLocks/>
          </p:cNvCxnSpPr>
          <p:nvPr/>
        </p:nvCxnSpPr>
        <p:spPr>
          <a:xfrm>
            <a:off x="6336196" y="27089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047CFA50-93EF-46F0-AB1F-55137C0BBA17}"/>
              </a:ext>
            </a:extLst>
          </p:cNvPr>
          <p:cNvCxnSpPr>
            <a:cxnSpLocks/>
            <a:stCxn id="114" idx="0"/>
            <a:endCxn id="117" idx="4"/>
          </p:cNvCxnSpPr>
          <p:nvPr/>
        </p:nvCxnSpPr>
        <p:spPr>
          <a:xfrm>
            <a:off x="7776356" y="270892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EEAD7DFA-7DC9-4994-9501-07872B3B26F6}"/>
              </a:ext>
            </a:extLst>
          </p:cNvPr>
          <p:cNvCxnSpPr>
            <a:cxnSpLocks/>
            <a:stCxn id="109" idx="0"/>
            <a:endCxn id="112" idx="4"/>
          </p:cNvCxnSpPr>
          <p:nvPr/>
        </p:nvCxnSpPr>
        <p:spPr>
          <a:xfrm>
            <a:off x="6336196" y="1988840"/>
            <a:ext cx="0" cy="36004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BFBF0A36-A258-4B9C-97CC-660CB5D08423}"/>
              </a:ext>
            </a:extLst>
          </p:cNvPr>
          <p:cNvSpPr txBox="1"/>
          <p:nvPr/>
        </p:nvSpPr>
        <p:spPr>
          <a:xfrm>
            <a:off x="6228184" y="1052736"/>
            <a:ext cx="1569660" cy="369332"/>
          </a:xfrm>
          <a:prstGeom prst="rect">
            <a:avLst/>
          </a:prstGeom>
          <a:noFill/>
        </p:spPr>
        <p:txBody>
          <a:bodyPr wrap="none" rtlCol="0">
            <a:spAutoFit/>
          </a:bodyPr>
          <a:lstStyle/>
          <a:p>
            <a:r>
              <a:rPr kumimoji="1" lang="ja-JP" altLang="en-US" dirty="0"/>
              <a:t>グラフの更新</a:t>
            </a:r>
          </a:p>
        </p:txBody>
      </p:sp>
      <p:sp>
        <p:nvSpPr>
          <p:cNvPr id="138" name="矢印: 右 137">
            <a:extLst>
              <a:ext uri="{FF2B5EF4-FFF2-40B4-BE49-F238E27FC236}">
                <a16:creationId xmlns:a16="http://schemas.microsoft.com/office/drawing/2014/main" id="{34800D12-7EB2-43A9-857B-5131C338157D}"/>
              </a:ext>
            </a:extLst>
          </p:cNvPr>
          <p:cNvSpPr/>
          <p:nvPr/>
        </p:nvSpPr>
        <p:spPr>
          <a:xfrm>
            <a:off x="8316416" y="2276872"/>
            <a:ext cx="504056"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0" name="四角形: 角を丸くする 139">
            <a:extLst>
              <a:ext uri="{FF2B5EF4-FFF2-40B4-BE49-F238E27FC236}">
                <a16:creationId xmlns:a16="http://schemas.microsoft.com/office/drawing/2014/main" id="{BF95CC5C-8B1E-4844-B330-1A0A28D75325}"/>
              </a:ext>
            </a:extLst>
          </p:cNvPr>
          <p:cNvSpPr/>
          <p:nvPr/>
        </p:nvSpPr>
        <p:spPr>
          <a:xfrm>
            <a:off x="32352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1" name="四角形: 角を丸くする 140">
            <a:extLst>
              <a:ext uri="{FF2B5EF4-FFF2-40B4-BE49-F238E27FC236}">
                <a16:creationId xmlns:a16="http://schemas.microsoft.com/office/drawing/2014/main" id="{76CF9EAE-4B0F-4E0D-B432-A93AF3CDCB1E}"/>
              </a:ext>
            </a:extLst>
          </p:cNvPr>
          <p:cNvSpPr/>
          <p:nvPr/>
        </p:nvSpPr>
        <p:spPr>
          <a:xfrm>
            <a:off x="3203848"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2" name="四角形: 角を丸くする 141">
            <a:extLst>
              <a:ext uri="{FF2B5EF4-FFF2-40B4-BE49-F238E27FC236}">
                <a16:creationId xmlns:a16="http://schemas.microsoft.com/office/drawing/2014/main" id="{0626710D-0E3A-44D0-9903-3FA3D3A95679}"/>
              </a:ext>
            </a:extLst>
          </p:cNvPr>
          <p:cNvSpPr/>
          <p:nvPr/>
        </p:nvSpPr>
        <p:spPr>
          <a:xfrm>
            <a:off x="6012160" y="1556792"/>
            <a:ext cx="20882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4" name="テキスト ボックス 143">
                <a:extLst>
                  <a:ext uri="{FF2B5EF4-FFF2-40B4-BE49-F238E27FC236}">
                    <a16:creationId xmlns:a16="http://schemas.microsoft.com/office/drawing/2014/main" id="{42D189C5-DDC8-4E82-A5BC-6930BB2B4C52}"/>
                  </a:ext>
                </a:extLst>
              </p:cNvPr>
              <p:cNvSpPr txBox="1"/>
              <p:nvPr/>
            </p:nvSpPr>
            <p:spPr>
              <a:xfrm>
                <a:off x="1691680" y="4221088"/>
                <a:ext cx="5487271" cy="461665"/>
              </a:xfrm>
              <a:prstGeom prst="rect">
                <a:avLst/>
              </a:prstGeom>
              <a:noFill/>
            </p:spPr>
            <p:txBody>
              <a:bodyPr wrap="none" rtlCol="0">
                <a:spAutoFit/>
              </a:bodyPr>
              <a:lstStyle/>
              <a:p>
                <a:r>
                  <a:rPr kumimoji="1" lang="ja-JP" altLang="en-US" sz="2400" dirty="0"/>
                  <a:t>これらのグラフは重み</a:t>
                </a:r>
                <a14:m>
                  <m:oMath xmlns:m="http://schemas.openxmlformats.org/officeDocument/2006/math">
                    <m:r>
                      <a:rPr kumimoji="1" lang="en-US" altLang="ja-JP" sz="2400" b="0" i="1" smtClean="0">
                        <a:latin typeface="Cambria Math" panose="02040503050406030204" pitchFamily="18" charset="0"/>
                      </a:rPr>
                      <m:t>𝑤</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oMath>
                </a14:m>
                <a:r>
                  <a:rPr kumimoji="1" lang="ja-JP" altLang="en-US" sz="2400" dirty="0"/>
                  <a:t>で出現する</a:t>
                </a:r>
              </a:p>
            </p:txBody>
          </p:sp>
        </mc:Choice>
        <mc:Fallback xmlns="">
          <p:sp>
            <p:nvSpPr>
              <p:cNvPr id="144" name="テキスト ボックス 143">
                <a:extLst>
                  <a:ext uri="{FF2B5EF4-FFF2-40B4-BE49-F238E27FC236}">
                    <a16:creationId xmlns:a16="http://schemas.microsoft.com/office/drawing/2014/main" id="{42D189C5-DDC8-4E82-A5BC-6930BB2B4C52}"/>
                  </a:ext>
                </a:extLst>
              </p:cNvPr>
              <p:cNvSpPr txBox="1">
                <a:spLocks noRot="1" noChangeAspect="1" noMove="1" noResize="1" noEditPoints="1" noAdjustHandles="1" noChangeArrowheads="1" noChangeShapeType="1" noTextEdit="1"/>
              </p:cNvSpPr>
              <p:nvPr/>
            </p:nvSpPr>
            <p:spPr>
              <a:xfrm>
                <a:off x="1691680" y="4221088"/>
                <a:ext cx="5487271" cy="461665"/>
              </a:xfrm>
              <a:prstGeom prst="rect">
                <a:avLst/>
              </a:prstGeom>
              <a:blipFill>
                <a:blip r:embed="rId2"/>
                <a:stretch>
                  <a:fillRect l="-1778" t="-14474" r="-667" b="-25000"/>
                </a:stretch>
              </a:blipFill>
            </p:spPr>
            <p:txBody>
              <a:bodyPr/>
              <a:lstStyle/>
              <a:p>
                <a:r>
                  <a:rPr lang="ja-JP" altLang="en-US">
                    <a:noFill/>
                  </a:rPr>
                  <a:t> </a:t>
                </a:r>
              </a:p>
            </p:txBody>
          </p:sp>
        </mc:Fallback>
      </mc:AlternateContent>
      <p:cxnSp>
        <p:nvCxnSpPr>
          <p:cNvPr id="146" name="コネクタ: カギ線 145">
            <a:extLst>
              <a:ext uri="{FF2B5EF4-FFF2-40B4-BE49-F238E27FC236}">
                <a16:creationId xmlns:a16="http://schemas.microsoft.com/office/drawing/2014/main" id="{BFEE9EE3-3E3B-49D8-AE9A-954FA2202FD8}"/>
              </a:ext>
            </a:extLst>
          </p:cNvPr>
          <p:cNvCxnSpPr>
            <a:stCxn id="144" idx="0"/>
            <a:endCxn id="142" idx="2"/>
          </p:cNvCxnSpPr>
          <p:nvPr/>
        </p:nvCxnSpPr>
        <p:spPr>
          <a:xfrm rot="5400000" flipH="1" flipV="1">
            <a:off x="5421760" y="2586572"/>
            <a:ext cx="648072" cy="2620960"/>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48" name="コネクタ: カギ線 147">
            <a:extLst>
              <a:ext uri="{FF2B5EF4-FFF2-40B4-BE49-F238E27FC236}">
                <a16:creationId xmlns:a16="http://schemas.microsoft.com/office/drawing/2014/main" id="{9BAC62A9-569D-46A5-9854-7A2B8F731E79}"/>
              </a:ext>
            </a:extLst>
          </p:cNvPr>
          <p:cNvCxnSpPr>
            <a:stCxn id="144" idx="0"/>
            <a:endCxn id="140" idx="2"/>
          </p:cNvCxnSpPr>
          <p:nvPr/>
        </p:nvCxnSpPr>
        <p:spPr>
          <a:xfrm rot="16200000" flipV="1">
            <a:off x="2577444" y="2363216"/>
            <a:ext cx="648072" cy="3067672"/>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3E2B3C8D-C66C-44CB-ABB6-055AD43F9D20}"/>
                  </a:ext>
                </a:extLst>
              </p:cNvPr>
              <p:cNvSpPr txBox="1"/>
              <p:nvPr/>
            </p:nvSpPr>
            <p:spPr>
              <a:xfrm>
                <a:off x="2915816" y="5690865"/>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149" name="テキスト ボックス 148">
                <a:extLst>
                  <a:ext uri="{FF2B5EF4-FFF2-40B4-BE49-F238E27FC236}">
                    <a16:creationId xmlns:a16="http://schemas.microsoft.com/office/drawing/2014/main" id="{3E2B3C8D-C66C-44CB-ABB6-055AD43F9D20}"/>
                  </a:ext>
                </a:extLst>
              </p:cNvPr>
              <p:cNvSpPr txBox="1">
                <a:spLocks noRot="1" noChangeAspect="1" noMove="1" noResize="1" noEditPoints="1" noAdjustHandles="1" noChangeArrowheads="1" noChangeShapeType="1" noTextEdit="1"/>
              </p:cNvSpPr>
              <p:nvPr/>
            </p:nvSpPr>
            <p:spPr>
              <a:xfrm>
                <a:off x="2915816" y="5690865"/>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150" name="テキスト ボックス 149">
            <a:extLst>
              <a:ext uri="{FF2B5EF4-FFF2-40B4-BE49-F238E27FC236}">
                <a16:creationId xmlns:a16="http://schemas.microsoft.com/office/drawing/2014/main" id="{5D12EEB9-D208-4F5F-B179-1F6F2DE9840C}"/>
              </a:ext>
            </a:extLst>
          </p:cNvPr>
          <p:cNvSpPr txBox="1"/>
          <p:nvPr/>
        </p:nvSpPr>
        <p:spPr>
          <a:xfrm>
            <a:off x="323528" y="4797152"/>
            <a:ext cx="8280920" cy="830997"/>
          </a:xfrm>
          <a:prstGeom prst="rect">
            <a:avLst/>
          </a:prstGeom>
          <a:noFill/>
        </p:spPr>
        <p:txBody>
          <a:bodyPr wrap="square" rtlCol="0">
            <a:spAutoFit/>
          </a:bodyPr>
          <a:lstStyle/>
          <a:p>
            <a:r>
              <a:rPr lang="ja-JP" altLang="en-US" sz="2400" dirty="0"/>
              <a:t>グラフ更新のタイミングで以下の量を計算すると、これが</a:t>
            </a:r>
            <a:r>
              <a:rPr lang="en-US" altLang="ja-JP" sz="2400" dirty="0"/>
              <a:t>improved estimator</a:t>
            </a:r>
            <a:r>
              <a:rPr lang="ja-JP" altLang="en-US" sz="2400" dirty="0"/>
              <a:t>になっている</a:t>
            </a:r>
            <a:endParaRPr kumimoji="1" lang="ja-JP" altLang="en-US" sz="2400" dirty="0"/>
          </a:p>
        </p:txBody>
      </p:sp>
    </p:spTree>
    <p:extLst>
      <p:ext uri="{BB962C8B-B14F-4D97-AF65-F5344CB8AC3E}">
        <p14:creationId xmlns:p14="http://schemas.microsoft.com/office/powerpoint/2010/main" val="1746547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18E7D24-8F2A-4911-A680-A265A57C6E6C}"/>
              </a:ext>
            </a:extLst>
          </p:cNvPr>
          <p:cNvSpPr>
            <a:spLocks noGrp="1"/>
          </p:cNvSpPr>
          <p:nvPr>
            <p:ph type="body" sz="quarter" idx="10"/>
          </p:nvPr>
        </p:nvSpPr>
        <p:spPr/>
        <p:txBody>
          <a:bodyPr/>
          <a:lstStyle/>
          <a:p>
            <a:r>
              <a:rPr lang="ja-JP" altLang="en-US" dirty="0"/>
              <a:t>数値計算例</a:t>
            </a:r>
            <a:endParaRPr kumimoji="1" lang="ja-JP" altLang="en-US" dirty="0"/>
          </a:p>
        </p:txBody>
      </p:sp>
      <p:sp>
        <p:nvSpPr>
          <p:cNvPr id="4" name="テキスト ボックス 3">
            <a:extLst>
              <a:ext uri="{FF2B5EF4-FFF2-40B4-BE49-F238E27FC236}">
                <a16:creationId xmlns:a16="http://schemas.microsoft.com/office/drawing/2014/main" id="{CF24E4B9-0F99-453F-9853-A2959880B21D}"/>
              </a:ext>
            </a:extLst>
          </p:cNvPr>
          <p:cNvSpPr txBox="1"/>
          <p:nvPr/>
        </p:nvSpPr>
        <p:spPr>
          <a:xfrm>
            <a:off x="251520" y="1268760"/>
            <a:ext cx="8770350" cy="461665"/>
          </a:xfrm>
          <a:prstGeom prst="rect">
            <a:avLst/>
          </a:prstGeom>
          <a:noFill/>
        </p:spPr>
        <p:txBody>
          <a:bodyPr wrap="none" rtlCol="0">
            <a:spAutoFit/>
          </a:bodyPr>
          <a:lstStyle/>
          <a:p>
            <a:r>
              <a:rPr kumimoji="1" lang="ja-JP" altLang="en-US" sz="2400" dirty="0"/>
              <a:t>スピン系で秩序変数としてよく用いられる</a:t>
            </a:r>
            <a:r>
              <a:rPr kumimoji="1" lang="en-US" altLang="ja-JP" sz="2400" dirty="0"/>
              <a:t>Binder</a:t>
            </a:r>
            <a:r>
              <a:rPr kumimoji="1" lang="ja-JP" altLang="en-US" sz="2400" dirty="0"/>
              <a:t>比を計算する</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F2449F8B-97B2-4C32-ADF3-1D89C98D90A3}"/>
                  </a:ext>
                </a:extLst>
              </p:cNvPr>
              <p:cNvSpPr txBox="1"/>
              <p:nvPr/>
            </p:nvSpPr>
            <p:spPr>
              <a:xfrm>
                <a:off x="2123728" y="1988840"/>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5" name="テキスト ボックス 4">
                <a:extLst>
                  <a:ext uri="{FF2B5EF4-FFF2-40B4-BE49-F238E27FC236}">
                    <a16:creationId xmlns:a16="http://schemas.microsoft.com/office/drawing/2014/main" id="{F2449F8B-97B2-4C32-ADF3-1D89C98D90A3}"/>
                  </a:ext>
                </a:extLst>
              </p:cNvPr>
              <p:cNvSpPr txBox="1">
                <a:spLocks noRot="1" noChangeAspect="1" noMove="1" noResize="1" noEditPoints="1" noAdjustHandles="1" noChangeArrowheads="1" noChangeShapeType="1" noTextEdit="1"/>
              </p:cNvSpPr>
              <p:nvPr/>
            </p:nvSpPr>
            <p:spPr>
              <a:xfrm>
                <a:off x="2123728" y="1988840"/>
                <a:ext cx="2149756" cy="114550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2373C30C-DF58-4639-B76D-ABA8E22BCE5B}"/>
                  </a:ext>
                </a:extLst>
              </p:cNvPr>
              <p:cNvSpPr txBox="1"/>
              <p:nvPr/>
            </p:nvSpPr>
            <p:spPr>
              <a:xfrm>
                <a:off x="1835696" y="4005064"/>
                <a:ext cx="2659446"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2</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2</m:t>
                              </m:r>
                            </m:sup>
                          </m:sSup>
                        </m:den>
                      </m:f>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𝑘</m:t>
                          </m:r>
                        </m:sub>
                        <m:sup/>
                        <m:e>
                          <m:sSubSup>
                            <m:sSubSupPr>
                              <m:ctrlPr>
                                <a:rPr kumimoji="1" lang="en-US" altLang="ja-JP" sz="2800" b="0" i="1" smtClean="0">
                                  <a:latin typeface="Cambria Math" panose="02040503050406030204" pitchFamily="18" charset="0"/>
                                </a:rPr>
                              </m:ctrlPr>
                            </m:sSubSup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up>
                              <m:r>
                                <a:rPr kumimoji="1" lang="en-US" altLang="ja-JP" sz="2800" b="0" i="1" smtClean="0">
                                  <a:latin typeface="Cambria Math" panose="02040503050406030204" pitchFamily="18" charset="0"/>
                                </a:rPr>
                                <m:t>2</m:t>
                              </m:r>
                            </m:sup>
                          </m:sSubSup>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2373C30C-DF58-4639-B76D-ABA8E22BCE5B}"/>
                  </a:ext>
                </a:extLst>
              </p:cNvPr>
              <p:cNvSpPr txBox="1">
                <a:spLocks noRot="1" noChangeAspect="1" noMove="1" noResize="1" noEditPoints="1" noAdjustHandles="1" noChangeArrowheads="1" noChangeShapeType="1" noTextEdit="1"/>
              </p:cNvSpPr>
              <p:nvPr/>
            </p:nvSpPr>
            <p:spPr>
              <a:xfrm>
                <a:off x="1835696" y="4005064"/>
                <a:ext cx="2659446" cy="1137876"/>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98DCB4AF-F8CD-48A5-A241-52779EEBF6A3}"/>
              </a:ext>
            </a:extLst>
          </p:cNvPr>
          <p:cNvSpPr txBox="1"/>
          <p:nvPr/>
        </p:nvSpPr>
        <p:spPr>
          <a:xfrm>
            <a:off x="4716016" y="2276872"/>
            <a:ext cx="3605474" cy="461665"/>
          </a:xfrm>
          <a:prstGeom prst="rect">
            <a:avLst/>
          </a:prstGeom>
          <a:noFill/>
        </p:spPr>
        <p:txBody>
          <a:bodyPr wrap="none" rtlCol="0">
            <a:spAutoFit/>
          </a:bodyPr>
          <a:lstStyle/>
          <a:p>
            <a:r>
              <a:rPr lang="ja-JP" altLang="en-US" sz="2400" dirty="0"/>
              <a:t>高温で</a:t>
            </a:r>
            <a:r>
              <a:rPr lang="en-US" altLang="ja-JP" sz="2400" dirty="0"/>
              <a:t>1</a:t>
            </a:r>
            <a:r>
              <a:rPr lang="ja-JP" altLang="en-US" sz="2400" dirty="0"/>
              <a:t>、低温で</a:t>
            </a:r>
            <a:r>
              <a:rPr lang="en-US" altLang="ja-JP" sz="2400" dirty="0"/>
              <a:t>3</a:t>
            </a:r>
            <a:r>
              <a:rPr lang="ja-JP" altLang="en-US" sz="2400" dirty="0"/>
              <a:t>となる</a:t>
            </a:r>
            <a:endParaRPr kumimoji="1" lang="ja-JP" altLang="en-US" sz="2400" dirty="0"/>
          </a:p>
        </p:txBody>
      </p:sp>
      <p:sp>
        <p:nvSpPr>
          <p:cNvPr id="8" name="テキスト ボックス 7">
            <a:extLst>
              <a:ext uri="{FF2B5EF4-FFF2-40B4-BE49-F238E27FC236}">
                <a16:creationId xmlns:a16="http://schemas.microsoft.com/office/drawing/2014/main" id="{26B550F3-D839-4223-B672-56AD56CA08A5}"/>
              </a:ext>
            </a:extLst>
          </p:cNvPr>
          <p:cNvSpPr txBox="1"/>
          <p:nvPr/>
        </p:nvSpPr>
        <p:spPr>
          <a:xfrm>
            <a:off x="179512" y="3356992"/>
            <a:ext cx="6189515" cy="461665"/>
          </a:xfrm>
          <a:prstGeom prst="rect">
            <a:avLst/>
          </a:prstGeom>
          <a:noFill/>
        </p:spPr>
        <p:txBody>
          <a:bodyPr wrap="none" rtlCol="0">
            <a:spAutoFit/>
          </a:bodyPr>
          <a:lstStyle/>
          <a:p>
            <a:r>
              <a:rPr kumimoji="1" lang="ja-JP" altLang="en-US" sz="2400" dirty="0"/>
              <a:t>それぞれのモーメントの</a:t>
            </a:r>
            <a:r>
              <a:rPr kumimoji="1" lang="en-US" altLang="ja-JP" sz="2400" dirty="0"/>
              <a:t>improved estimator</a:t>
            </a:r>
            <a:endParaRPr kumimoji="1" lang="ja-JP" altLang="en-US" sz="2400"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BE5224C-2CFC-44A9-A9AE-AA0093FB485D}"/>
                  </a:ext>
                </a:extLst>
              </p:cNvPr>
              <p:cNvSpPr txBox="1"/>
              <p:nvPr/>
            </p:nvSpPr>
            <p:spPr>
              <a:xfrm>
                <a:off x="1835696" y="5229200"/>
                <a:ext cx="5336653" cy="1239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𝑚</m:t>
                          </m:r>
                        </m:e>
                        <m:sup>
                          <m:r>
                            <a:rPr kumimoji="1" lang="en-US" altLang="ja-JP" sz="2800" b="0" i="1" smtClean="0">
                              <a:latin typeface="Cambria Math" panose="02040503050406030204" pitchFamily="18" charset="0"/>
                            </a:rPr>
                            <m:t>4</m:t>
                          </m:r>
                        </m:sup>
                      </m:sSup>
                      <m:r>
                        <a:rPr kumimoji="1" lang="en-US" altLang="ja-JP" sz="2800" b="0" i="1" smtClean="0">
                          <a:latin typeface="Cambria Math" panose="02040503050406030204" pitchFamily="18" charset="0"/>
                        </a:rPr>
                        <m:t>=</m:t>
                      </m:r>
                      <m:f>
                        <m:fPr>
                          <m:ctrlPr>
                            <a:rPr kumimoji="1" lang="en-US" altLang="ja-JP" sz="2800" b="0" i="1" smtClean="0">
                              <a:latin typeface="Cambria Math" panose="02040503050406030204" pitchFamily="18" charset="0"/>
                            </a:rPr>
                          </m:ctrlPr>
                        </m:fPr>
                        <m:num>
                          <m:r>
                            <a:rPr kumimoji="1" lang="en-US" altLang="ja-JP" sz="2800" b="0" i="1" smtClean="0">
                              <a:latin typeface="Cambria Math" panose="02040503050406030204" pitchFamily="18" charset="0"/>
                            </a:rPr>
                            <m:t>1</m:t>
                          </m:r>
                        </m:num>
                        <m:den>
                          <m:sSup>
                            <m:sSupPr>
                              <m:ctrlPr>
                                <a:rPr kumimoji="1" lang="en-US" altLang="ja-JP" sz="2800" b="0" i="1" smtClean="0">
                                  <a:latin typeface="Cambria Math" panose="02040503050406030204" pitchFamily="18" charset="0"/>
                                </a:rPr>
                              </m:ctrlPr>
                            </m:sSupPr>
                            <m:e>
                              <m:r>
                                <a:rPr kumimoji="1" lang="en-US" altLang="ja-JP" sz="2800" b="0" i="1" smtClean="0">
                                  <a:latin typeface="Cambria Math" panose="02040503050406030204" pitchFamily="18" charset="0"/>
                                </a:rPr>
                                <m:t>𝑁</m:t>
                              </m:r>
                            </m:e>
                            <m:sup>
                              <m:r>
                                <a:rPr kumimoji="1" lang="en-US" altLang="ja-JP" sz="2800" b="0" i="1" smtClean="0">
                                  <a:latin typeface="Cambria Math" panose="02040503050406030204" pitchFamily="18" charset="0"/>
                                </a:rPr>
                                <m:t>4</m:t>
                              </m:r>
                            </m:sup>
                          </m:sSup>
                        </m:den>
                      </m:f>
                      <m:d>
                        <m:dPr>
                          <m:ctrlPr>
                            <a:rPr kumimoji="1" lang="en-US" altLang="ja-JP" sz="2800" b="0" i="1" smtClean="0">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i="1">
                                  <a:latin typeface="Cambria Math" panose="02040503050406030204" pitchFamily="18" charset="0"/>
                                </a:rPr>
                                <m:t>𝑘</m:t>
                              </m:r>
                            </m:sub>
                            <m:sup/>
                            <m:e>
                              <m:sSubSup>
                                <m:sSubSupPr>
                                  <m:ctrlPr>
                                    <a:rPr lang="en-US" altLang="ja-JP" sz="2800" i="1">
                                      <a:latin typeface="Cambria Math" panose="02040503050406030204" pitchFamily="18" charset="0"/>
                                    </a:rPr>
                                  </m:ctrlPr>
                                </m:sSubSupPr>
                                <m:e>
                                  <m:r>
                                    <a:rPr lang="en-US" altLang="ja-JP" sz="2800" i="1">
                                      <a:latin typeface="Cambria Math" panose="02040503050406030204" pitchFamily="18" charset="0"/>
                                    </a:rPr>
                                    <m:t>𝑛</m:t>
                                  </m:r>
                                </m:e>
                                <m:sub>
                                  <m:r>
                                    <a:rPr lang="en-US" altLang="ja-JP" sz="2800" i="1">
                                      <a:latin typeface="Cambria Math" panose="02040503050406030204" pitchFamily="18" charset="0"/>
                                    </a:rPr>
                                    <m:t>𝑘</m:t>
                                  </m:r>
                                </m:sub>
                                <m:sup>
                                  <m:r>
                                    <a:rPr lang="en-US" altLang="ja-JP" sz="2800" i="1">
                                      <a:latin typeface="Cambria Math" panose="02040503050406030204" pitchFamily="18" charset="0"/>
                                    </a:rPr>
                                    <m:t>2</m:t>
                                  </m:r>
                                </m:sup>
                              </m:sSubSup>
                            </m:e>
                          </m:nary>
                          <m:r>
                            <a:rPr lang="en-US" altLang="ja-JP" sz="2800" b="0" i="1" smtClean="0">
                              <a:latin typeface="Cambria Math" panose="02040503050406030204" pitchFamily="18" charset="0"/>
                            </a:rPr>
                            <m:t>+6</m:t>
                          </m:r>
                          <m:nary>
                            <m:naryPr>
                              <m:chr m:val="∑"/>
                              <m:supHide m:val="on"/>
                              <m:ctrlPr>
                                <a:rPr lang="en-US" altLang="ja-JP" sz="2800" b="0" i="1" smtClean="0">
                                  <a:latin typeface="Cambria Math" panose="02040503050406030204" pitchFamily="18" charset="0"/>
                                </a:rPr>
                              </m:ctrlPr>
                            </m:naryPr>
                            <m:sub>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&lt;</m:t>
                              </m:r>
                              <m:r>
                                <a:rPr lang="en-US" altLang="ja-JP" sz="2800" b="0" i="1" smtClean="0">
                                  <a:latin typeface="Cambria Math" panose="02040503050406030204" pitchFamily="18" charset="0"/>
                                </a:rPr>
                                <m:t>𝑘</m:t>
                              </m:r>
                              <m:r>
                                <a:rPr lang="en-US" altLang="ja-JP" sz="2800" b="0" i="1" smtClean="0">
                                  <a:latin typeface="Cambria Math" panose="02040503050406030204" pitchFamily="18" charset="0"/>
                                </a:rPr>
                                <m:t>′</m:t>
                              </m:r>
                            </m:sub>
                            <m:sup/>
                            <m:e>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r>
                                    <a:rPr lang="en-US" altLang="ja-JP" sz="2800" b="0" i="1" smtClean="0">
                                      <a:latin typeface="Cambria Math" panose="02040503050406030204" pitchFamily="18" charset="0"/>
                                    </a:rPr>
                                    <m:t>𝑘</m:t>
                                  </m:r>
                                </m:sub>
                                <m:sup>
                                  <m:r>
                                    <a:rPr lang="en-US" altLang="ja-JP" sz="2800" b="0" i="1" smtClean="0">
                                      <a:latin typeface="Cambria Math" panose="02040503050406030204" pitchFamily="18" charset="0"/>
                                    </a:rPr>
                                    <m:t>2</m:t>
                                  </m:r>
                                </m:sup>
                              </m:sSubSup>
                              <m:sSubSup>
                                <m:sSubSupPr>
                                  <m:ctrlPr>
                                    <a:rPr lang="en-US" altLang="ja-JP" sz="2800" b="0" i="1" smtClean="0">
                                      <a:latin typeface="Cambria Math" panose="02040503050406030204" pitchFamily="18" charset="0"/>
                                    </a:rPr>
                                  </m:ctrlPr>
                                </m:sSubSupPr>
                                <m:e>
                                  <m:r>
                                    <a:rPr lang="en-US" altLang="ja-JP" sz="2800" b="0" i="1" smtClean="0">
                                      <a:latin typeface="Cambria Math" panose="02040503050406030204" pitchFamily="18" charset="0"/>
                                    </a:rPr>
                                    <m:t>𝑛</m:t>
                                  </m:r>
                                </m:e>
                                <m:sub>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𝑘</m:t>
                                      </m:r>
                                    </m:e>
                                    <m:sup>
                                      <m:r>
                                        <a:rPr lang="en-US" altLang="ja-JP" sz="2800" b="0" i="1" smtClean="0">
                                          <a:latin typeface="Cambria Math" panose="02040503050406030204" pitchFamily="18" charset="0"/>
                                        </a:rPr>
                                        <m:t>′</m:t>
                                      </m:r>
                                    </m:sup>
                                  </m:sSup>
                                </m:sub>
                                <m:sup>
                                  <m:r>
                                    <a:rPr lang="en-US" altLang="ja-JP" sz="2800" b="0" i="1" smtClean="0">
                                      <a:latin typeface="Cambria Math" panose="02040503050406030204" pitchFamily="18" charset="0"/>
                                    </a:rPr>
                                    <m:t>2</m:t>
                                  </m:r>
                                </m:sup>
                              </m:sSubSup>
                            </m:e>
                          </m:nary>
                        </m:e>
                      </m:d>
                    </m:oMath>
                  </m:oMathPara>
                </a14:m>
                <a:endParaRPr kumimoji="1" lang="ja-JP" altLang="en-US" sz="2800" dirty="0"/>
              </a:p>
            </p:txBody>
          </p:sp>
        </mc:Choice>
        <mc:Fallback xmlns="">
          <p:sp>
            <p:nvSpPr>
              <p:cNvPr id="9" name="テキスト ボックス 8">
                <a:extLst>
                  <a:ext uri="{FF2B5EF4-FFF2-40B4-BE49-F238E27FC236}">
                    <a16:creationId xmlns:a16="http://schemas.microsoft.com/office/drawing/2014/main" id="{DBE5224C-2CFC-44A9-A9AE-AA0093FB485D}"/>
                  </a:ext>
                </a:extLst>
              </p:cNvPr>
              <p:cNvSpPr txBox="1">
                <a:spLocks noRot="1" noChangeAspect="1" noMove="1" noResize="1" noEditPoints="1" noAdjustHandles="1" noChangeArrowheads="1" noChangeShapeType="1" noTextEdit="1"/>
              </p:cNvSpPr>
              <p:nvPr/>
            </p:nvSpPr>
            <p:spPr>
              <a:xfrm>
                <a:off x="1835696" y="5229200"/>
                <a:ext cx="5336653" cy="1239635"/>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1586009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16B46B-B81B-413B-9E13-F23B3A945E23}"/>
              </a:ext>
            </a:extLst>
          </p:cNvPr>
          <p:cNvSpPr>
            <a:spLocks noGrp="1"/>
          </p:cNvSpPr>
          <p:nvPr>
            <p:ph type="body" sz="quarter" idx="10"/>
          </p:nvPr>
        </p:nvSpPr>
        <p:spPr/>
        <p:txBody>
          <a:bodyPr/>
          <a:lstStyle/>
          <a:p>
            <a:r>
              <a:rPr lang="ja-JP" altLang="en-US" dirty="0"/>
              <a:t>数値計算例</a:t>
            </a:r>
            <a:endParaRPr kumimoji="1" lang="ja-JP" altLang="en-US" dirty="0"/>
          </a:p>
        </p:txBody>
      </p:sp>
      <p:pic>
        <p:nvPicPr>
          <p:cNvPr id="6" name="図 5">
            <a:extLst>
              <a:ext uri="{FF2B5EF4-FFF2-40B4-BE49-F238E27FC236}">
                <a16:creationId xmlns:a16="http://schemas.microsoft.com/office/drawing/2014/main" id="{388A55E1-5939-49E9-A30E-16BCFD3A9F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7624" y="1052736"/>
            <a:ext cx="6336704" cy="4752528"/>
          </a:xfrm>
          <a:prstGeom prst="rect">
            <a:avLst/>
          </a:prstGeom>
        </p:spPr>
      </p:pic>
      <p:sp>
        <p:nvSpPr>
          <p:cNvPr id="7" name="テキスト ボックス 6">
            <a:extLst>
              <a:ext uri="{FF2B5EF4-FFF2-40B4-BE49-F238E27FC236}">
                <a16:creationId xmlns:a16="http://schemas.microsoft.com/office/drawing/2014/main" id="{970450A4-E66E-4B57-BDE6-1EF2B3713A0D}"/>
              </a:ext>
            </a:extLst>
          </p:cNvPr>
          <p:cNvSpPr txBox="1"/>
          <p:nvPr/>
        </p:nvSpPr>
        <p:spPr>
          <a:xfrm>
            <a:off x="539552" y="5949280"/>
            <a:ext cx="7596951" cy="369332"/>
          </a:xfrm>
          <a:prstGeom prst="rect">
            <a:avLst/>
          </a:prstGeom>
          <a:noFill/>
        </p:spPr>
        <p:txBody>
          <a:bodyPr wrap="none" rtlCol="0">
            <a:spAutoFit/>
          </a:bodyPr>
          <a:lstStyle/>
          <a:p>
            <a:r>
              <a:rPr lang="ja-JP" altLang="en-US" dirty="0"/>
              <a:t>低温ではどちらも高精度だが、高温で通常の</a:t>
            </a:r>
            <a:r>
              <a:rPr lang="en-US" altLang="ja-JP" dirty="0"/>
              <a:t>estimator</a:t>
            </a:r>
            <a:r>
              <a:rPr lang="ja-JP" altLang="en-US" dirty="0"/>
              <a:t>の精度が悪くなる</a:t>
            </a:r>
            <a:endParaRPr kumimoji="1" lang="ja-JP" altLang="en-US" dirty="0"/>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901A372-79DE-4668-8A6A-A22A6992AB24}"/>
                  </a:ext>
                </a:extLst>
              </p:cNvPr>
              <p:cNvSpPr txBox="1"/>
              <p:nvPr/>
            </p:nvSpPr>
            <p:spPr>
              <a:xfrm>
                <a:off x="2339752" y="2204864"/>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8" name="テキスト ボックス 7">
                <a:extLst>
                  <a:ext uri="{FF2B5EF4-FFF2-40B4-BE49-F238E27FC236}">
                    <a16:creationId xmlns:a16="http://schemas.microsoft.com/office/drawing/2014/main" id="{2901A372-79DE-4668-8A6A-A22A6992AB24}"/>
                  </a:ext>
                </a:extLst>
              </p:cNvPr>
              <p:cNvSpPr txBox="1">
                <a:spLocks noRot="1" noChangeAspect="1" noMove="1" noResize="1" noEditPoints="1" noAdjustHandles="1" noChangeArrowheads="1" noChangeShapeType="1" noTextEdit="1"/>
              </p:cNvSpPr>
              <p:nvPr/>
            </p:nvSpPr>
            <p:spPr>
              <a:xfrm>
                <a:off x="2339752" y="2204864"/>
                <a:ext cx="2149756" cy="1145506"/>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18475866"/>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313A16-E960-4DBC-B6B8-92F628961AA8}"/>
              </a:ext>
            </a:extLst>
          </p:cNvPr>
          <p:cNvSpPr>
            <a:spLocks noGrp="1"/>
          </p:cNvSpPr>
          <p:nvPr>
            <p:ph type="body" sz="quarter" idx="10"/>
          </p:nvPr>
        </p:nvSpPr>
        <p:spPr/>
        <p:txBody>
          <a:bodyPr/>
          <a:lstStyle/>
          <a:p>
            <a:r>
              <a:rPr kumimoji="1" lang="ja-JP" altLang="en-US" dirty="0"/>
              <a:t>なぜ精度が改善するか？</a:t>
            </a:r>
          </a:p>
        </p:txBody>
      </p:sp>
      <p:grpSp>
        <p:nvGrpSpPr>
          <p:cNvPr id="152" name="グループ化 151">
            <a:extLst>
              <a:ext uri="{FF2B5EF4-FFF2-40B4-BE49-F238E27FC236}">
                <a16:creationId xmlns:a16="http://schemas.microsoft.com/office/drawing/2014/main" id="{2D3731C6-EE70-414C-8E53-4B3F2CD7567C}"/>
              </a:ext>
            </a:extLst>
          </p:cNvPr>
          <p:cNvGrpSpPr/>
          <p:nvPr/>
        </p:nvGrpSpPr>
        <p:grpSpPr>
          <a:xfrm>
            <a:off x="1403648" y="2132856"/>
            <a:ext cx="1368152" cy="1368152"/>
            <a:chOff x="1115616" y="2132856"/>
            <a:chExt cx="1800200" cy="1800200"/>
          </a:xfrm>
        </p:grpSpPr>
        <p:sp>
          <p:nvSpPr>
            <p:cNvPr id="3" name="楕円 2">
              <a:extLst>
                <a:ext uri="{FF2B5EF4-FFF2-40B4-BE49-F238E27FC236}">
                  <a16:creationId xmlns:a16="http://schemas.microsoft.com/office/drawing/2014/main" id="{D4FE2488-E895-496F-A174-2677FA7E7D01}"/>
                </a:ext>
              </a:extLst>
            </p:cNvPr>
            <p:cNvSpPr/>
            <p:nvPr/>
          </p:nvSpPr>
          <p:spPr>
            <a:xfrm rot="10800000">
              <a:off x="111561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BF53D0F1-BCBC-47F6-A3A4-5EA6F8CC2128}"/>
                </a:ext>
              </a:extLst>
            </p:cNvPr>
            <p:cNvSpPr/>
            <p:nvPr/>
          </p:nvSpPr>
          <p:spPr>
            <a:xfrm rot="10800000">
              <a:off x="1835696" y="213285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A9CEA529-96D1-485F-9862-7CFA443077C6}"/>
                </a:ext>
              </a:extLst>
            </p:cNvPr>
            <p:cNvSpPr/>
            <p:nvPr/>
          </p:nvSpPr>
          <p:spPr>
            <a:xfrm rot="10800000">
              <a:off x="2555776" y="213285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7DF2091F-CF77-4CBB-856C-F993FCB898E4}"/>
                </a:ext>
              </a:extLst>
            </p:cNvPr>
            <p:cNvSpPr/>
            <p:nvPr/>
          </p:nvSpPr>
          <p:spPr>
            <a:xfrm rot="10800000">
              <a:off x="111561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1FA6F779-A191-42D8-B933-4B0BAD2D4EC0}"/>
                </a:ext>
              </a:extLst>
            </p:cNvPr>
            <p:cNvSpPr/>
            <p:nvPr/>
          </p:nvSpPr>
          <p:spPr>
            <a:xfrm rot="10800000">
              <a:off x="1835696" y="285293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B0D5867A-0113-48E3-B60E-A3AC02A19CEE}"/>
                </a:ext>
              </a:extLst>
            </p:cNvPr>
            <p:cNvSpPr/>
            <p:nvPr/>
          </p:nvSpPr>
          <p:spPr>
            <a:xfrm rot="10800000">
              <a:off x="2555776" y="285293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0062978F-D643-4D23-9BC2-268AFFEC57C4}"/>
                </a:ext>
              </a:extLst>
            </p:cNvPr>
            <p:cNvSpPr/>
            <p:nvPr/>
          </p:nvSpPr>
          <p:spPr>
            <a:xfrm rot="10800000">
              <a:off x="1115616" y="3573016"/>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EFDA7603-2247-4E56-8B80-98BD398EAFC3}"/>
                </a:ext>
              </a:extLst>
            </p:cNvPr>
            <p:cNvSpPr/>
            <p:nvPr/>
          </p:nvSpPr>
          <p:spPr>
            <a:xfrm rot="10800000">
              <a:off x="183569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D194900D-5CAC-4188-9A95-6624A8F75EDD}"/>
                </a:ext>
              </a:extLst>
            </p:cNvPr>
            <p:cNvSpPr/>
            <p:nvPr/>
          </p:nvSpPr>
          <p:spPr>
            <a:xfrm rot="10800000">
              <a:off x="2555776" y="3573016"/>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59D2060A-6C30-414D-8ED9-D9614C66DBD0}"/>
                </a:ext>
              </a:extLst>
            </p:cNvPr>
            <p:cNvCxnSpPr>
              <a:cxnSpLocks/>
            </p:cNvCxnSpPr>
            <p:nvPr/>
          </p:nvCxnSpPr>
          <p:spPr>
            <a:xfrm>
              <a:off x="2195736" y="231287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661218A1-467B-45A9-A5BC-E7BB89172EFF}"/>
                </a:ext>
              </a:extLst>
            </p:cNvPr>
            <p:cNvCxnSpPr>
              <a:cxnSpLocks/>
            </p:cNvCxnSpPr>
            <p:nvPr/>
          </p:nvCxnSpPr>
          <p:spPr>
            <a:xfrm>
              <a:off x="2195736" y="303295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432255B-B97C-4830-94E9-B30A6A3B6551}"/>
                </a:ext>
              </a:extLst>
            </p:cNvPr>
            <p:cNvCxnSpPr>
              <a:cxnSpLocks/>
            </p:cNvCxnSpPr>
            <p:nvPr/>
          </p:nvCxnSpPr>
          <p:spPr>
            <a:xfrm>
              <a:off x="2015716" y="3212976"/>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6D557997-AB12-4695-B6A0-4D4FFFCAE151}"/>
                </a:ext>
              </a:extLst>
            </p:cNvPr>
            <p:cNvCxnSpPr>
              <a:cxnSpLocks/>
            </p:cNvCxnSpPr>
            <p:nvPr/>
          </p:nvCxnSpPr>
          <p:spPr>
            <a:xfrm>
              <a:off x="1475656" y="3753036"/>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51CD9C8C-D00B-4168-8FA4-A3C54CDAAC5B}"/>
                </a:ext>
              </a:extLst>
            </p:cNvPr>
            <p:cNvCxnSpPr>
              <a:cxnSpLocks/>
            </p:cNvCxnSpPr>
            <p:nvPr/>
          </p:nvCxnSpPr>
          <p:spPr>
            <a:xfrm>
              <a:off x="1475656" y="231287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4E4F0CC3-B9A5-4A9C-AA31-45C0E842C8C8}"/>
                </a:ext>
              </a:extLst>
            </p:cNvPr>
            <p:cNvCxnSpPr>
              <a:cxnSpLocks/>
            </p:cNvCxnSpPr>
            <p:nvPr/>
          </p:nvCxnSpPr>
          <p:spPr>
            <a:xfrm>
              <a:off x="1475656" y="303295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69B693D-D175-45DB-8B45-16E6B3825C78}"/>
                </a:ext>
              </a:extLst>
            </p:cNvPr>
            <p:cNvCxnSpPr>
              <a:cxnSpLocks/>
            </p:cNvCxnSpPr>
            <p:nvPr/>
          </p:nvCxnSpPr>
          <p:spPr>
            <a:xfrm>
              <a:off x="2195736" y="3753036"/>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7495542-1D9A-4130-9238-F6A2C6791AAA}"/>
                </a:ext>
              </a:extLst>
            </p:cNvPr>
            <p:cNvCxnSpPr>
              <a:cxnSpLocks/>
            </p:cNvCxnSpPr>
            <p:nvPr/>
          </p:nvCxnSpPr>
          <p:spPr>
            <a:xfrm>
              <a:off x="273579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9F9604E8-7171-42F4-B606-95A31ED1A45D}"/>
                </a:ext>
              </a:extLst>
            </p:cNvPr>
            <p:cNvCxnSpPr>
              <a:cxnSpLocks/>
            </p:cNvCxnSpPr>
            <p:nvPr/>
          </p:nvCxnSpPr>
          <p:spPr>
            <a:xfrm>
              <a:off x="273579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47CC82A8-4409-43D9-8339-85C7C1A913E2}"/>
                </a:ext>
              </a:extLst>
            </p:cNvPr>
            <p:cNvCxnSpPr>
              <a:cxnSpLocks/>
            </p:cNvCxnSpPr>
            <p:nvPr/>
          </p:nvCxnSpPr>
          <p:spPr>
            <a:xfrm>
              <a:off x="201571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9D426F3E-5BB5-4330-B63E-9B4D617F3C6A}"/>
                </a:ext>
              </a:extLst>
            </p:cNvPr>
            <p:cNvCxnSpPr>
              <a:cxnSpLocks/>
            </p:cNvCxnSpPr>
            <p:nvPr/>
          </p:nvCxnSpPr>
          <p:spPr>
            <a:xfrm>
              <a:off x="1295636" y="249289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94D17118-8F5D-4EAC-88B2-995E7BA83F25}"/>
                </a:ext>
              </a:extLst>
            </p:cNvPr>
            <p:cNvCxnSpPr>
              <a:cxnSpLocks/>
            </p:cNvCxnSpPr>
            <p:nvPr/>
          </p:nvCxnSpPr>
          <p:spPr>
            <a:xfrm>
              <a:off x="1295636" y="3212976"/>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D1FE7F05-E41B-47CA-A343-07EA19525909}"/>
              </a:ext>
            </a:extLst>
          </p:cNvPr>
          <p:cNvGrpSpPr/>
          <p:nvPr/>
        </p:nvGrpSpPr>
        <p:grpSpPr>
          <a:xfrm>
            <a:off x="4788024" y="1772816"/>
            <a:ext cx="3125793" cy="3068960"/>
            <a:chOff x="1835696" y="1340768"/>
            <a:chExt cx="3960441" cy="3888432"/>
          </a:xfrm>
        </p:grpSpPr>
        <p:sp>
          <p:nvSpPr>
            <p:cNvPr id="25" name="楕円 24">
              <a:extLst>
                <a:ext uri="{FF2B5EF4-FFF2-40B4-BE49-F238E27FC236}">
                  <a16:creationId xmlns:a16="http://schemas.microsoft.com/office/drawing/2014/main" id="{5F16639D-6ECE-4664-BCF0-7845D838FE40}"/>
                </a:ext>
              </a:extLst>
            </p:cNvPr>
            <p:cNvSpPr/>
            <p:nvPr/>
          </p:nvSpPr>
          <p:spPr>
            <a:xfrm rot="10800000">
              <a:off x="183569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楕円 25">
              <a:extLst>
                <a:ext uri="{FF2B5EF4-FFF2-40B4-BE49-F238E27FC236}">
                  <a16:creationId xmlns:a16="http://schemas.microsoft.com/office/drawing/2014/main" id="{85999F63-A453-4CDF-835D-444D70E62167}"/>
                </a:ext>
              </a:extLst>
            </p:cNvPr>
            <p:cNvSpPr/>
            <p:nvPr/>
          </p:nvSpPr>
          <p:spPr>
            <a:xfrm rot="10800000">
              <a:off x="2555776"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楕円 26">
              <a:extLst>
                <a:ext uri="{FF2B5EF4-FFF2-40B4-BE49-F238E27FC236}">
                  <a16:creationId xmlns:a16="http://schemas.microsoft.com/office/drawing/2014/main" id="{49693254-FB4A-4A1A-A31C-1D21D50B2C11}"/>
                </a:ext>
              </a:extLst>
            </p:cNvPr>
            <p:cNvSpPr/>
            <p:nvPr/>
          </p:nvSpPr>
          <p:spPr>
            <a:xfrm rot="10800000">
              <a:off x="3275856"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楕円 27">
              <a:extLst>
                <a:ext uri="{FF2B5EF4-FFF2-40B4-BE49-F238E27FC236}">
                  <a16:creationId xmlns:a16="http://schemas.microsoft.com/office/drawing/2014/main" id="{5150420D-115F-4A27-B695-624D6B4C9213}"/>
                </a:ext>
              </a:extLst>
            </p:cNvPr>
            <p:cNvSpPr/>
            <p:nvPr/>
          </p:nvSpPr>
          <p:spPr>
            <a:xfrm rot="10800000">
              <a:off x="183569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楕円 28">
              <a:extLst>
                <a:ext uri="{FF2B5EF4-FFF2-40B4-BE49-F238E27FC236}">
                  <a16:creationId xmlns:a16="http://schemas.microsoft.com/office/drawing/2014/main" id="{8C0E5599-6722-4B38-9AF7-42E5409EF1D8}"/>
                </a:ext>
              </a:extLst>
            </p:cNvPr>
            <p:cNvSpPr/>
            <p:nvPr/>
          </p:nvSpPr>
          <p:spPr>
            <a:xfrm rot="10800000">
              <a:off x="2555776"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楕円 29">
              <a:extLst>
                <a:ext uri="{FF2B5EF4-FFF2-40B4-BE49-F238E27FC236}">
                  <a16:creationId xmlns:a16="http://schemas.microsoft.com/office/drawing/2014/main" id="{E908E5CC-0915-4030-A4B6-85F4DC238F9C}"/>
                </a:ext>
              </a:extLst>
            </p:cNvPr>
            <p:cNvSpPr/>
            <p:nvPr/>
          </p:nvSpPr>
          <p:spPr>
            <a:xfrm rot="10800000">
              <a:off x="3275856"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楕円 30">
              <a:extLst>
                <a:ext uri="{FF2B5EF4-FFF2-40B4-BE49-F238E27FC236}">
                  <a16:creationId xmlns:a16="http://schemas.microsoft.com/office/drawing/2014/main" id="{5AEA4E60-70F4-461A-BA1D-93C52A313CBF}"/>
                </a:ext>
              </a:extLst>
            </p:cNvPr>
            <p:cNvSpPr/>
            <p:nvPr/>
          </p:nvSpPr>
          <p:spPr>
            <a:xfrm rot="10800000">
              <a:off x="1835696"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楕円 31">
              <a:extLst>
                <a:ext uri="{FF2B5EF4-FFF2-40B4-BE49-F238E27FC236}">
                  <a16:creationId xmlns:a16="http://schemas.microsoft.com/office/drawing/2014/main" id="{1E3DC8CB-DDF5-4A00-9602-BCB900C81203}"/>
                </a:ext>
              </a:extLst>
            </p:cNvPr>
            <p:cNvSpPr/>
            <p:nvPr/>
          </p:nvSpPr>
          <p:spPr>
            <a:xfrm rot="10800000">
              <a:off x="255577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楕円 32">
              <a:extLst>
                <a:ext uri="{FF2B5EF4-FFF2-40B4-BE49-F238E27FC236}">
                  <a16:creationId xmlns:a16="http://schemas.microsoft.com/office/drawing/2014/main" id="{F8F33269-9E6D-44E2-82E2-909F6C90F54A}"/>
                </a:ext>
              </a:extLst>
            </p:cNvPr>
            <p:cNvSpPr/>
            <p:nvPr/>
          </p:nvSpPr>
          <p:spPr>
            <a:xfrm rot="10800000">
              <a:off x="3275856"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4" name="直線コネクタ 33">
              <a:extLst>
                <a:ext uri="{FF2B5EF4-FFF2-40B4-BE49-F238E27FC236}">
                  <a16:creationId xmlns:a16="http://schemas.microsoft.com/office/drawing/2014/main" id="{C0DF8F28-6806-4F63-BF7E-F4D50053AD5E}"/>
                </a:ext>
              </a:extLst>
            </p:cNvPr>
            <p:cNvCxnSpPr>
              <a:cxnSpLocks/>
            </p:cNvCxnSpPr>
            <p:nvPr/>
          </p:nvCxnSpPr>
          <p:spPr>
            <a:xfrm>
              <a:off x="2915816"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F31DEC80-C12E-4157-B4E0-C2B296FE5276}"/>
                </a:ext>
              </a:extLst>
            </p:cNvPr>
            <p:cNvCxnSpPr>
              <a:cxnSpLocks/>
            </p:cNvCxnSpPr>
            <p:nvPr/>
          </p:nvCxnSpPr>
          <p:spPr>
            <a:xfrm>
              <a:off x="2915816"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4D41BD06-3D07-4D2F-949E-E80B0A49F7AA}"/>
                </a:ext>
              </a:extLst>
            </p:cNvPr>
            <p:cNvCxnSpPr>
              <a:cxnSpLocks/>
            </p:cNvCxnSpPr>
            <p:nvPr/>
          </p:nvCxnSpPr>
          <p:spPr>
            <a:xfrm>
              <a:off x="2735796"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F51739F-BDD2-48B5-9630-FECD4BA7122A}"/>
                </a:ext>
              </a:extLst>
            </p:cNvPr>
            <p:cNvCxnSpPr>
              <a:cxnSpLocks/>
            </p:cNvCxnSpPr>
            <p:nvPr/>
          </p:nvCxnSpPr>
          <p:spPr>
            <a:xfrm>
              <a:off x="2195736"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D26995C5-49B6-482C-BB62-E59F699B0ACF}"/>
                </a:ext>
              </a:extLst>
            </p:cNvPr>
            <p:cNvCxnSpPr>
              <a:cxnSpLocks/>
            </p:cNvCxnSpPr>
            <p:nvPr/>
          </p:nvCxnSpPr>
          <p:spPr>
            <a:xfrm>
              <a:off x="2195736"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540105F3-EA28-4BE4-BE22-D58956FE59F5}"/>
                </a:ext>
              </a:extLst>
            </p:cNvPr>
            <p:cNvCxnSpPr>
              <a:cxnSpLocks/>
            </p:cNvCxnSpPr>
            <p:nvPr/>
          </p:nvCxnSpPr>
          <p:spPr>
            <a:xfrm>
              <a:off x="2195736"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F9936D09-9085-45C3-8FD0-16E9DF00EAA1}"/>
                </a:ext>
              </a:extLst>
            </p:cNvPr>
            <p:cNvCxnSpPr>
              <a:cxnSpLocks/>
            </p:cNvCxnSpPr>
            <p:nvPr/>
          </p:nvCxnSpPr>
          <p:spPr>
            <a:xfrm>
              <a:off x="2915816"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C5B0D717-5E38-4F7E-8B5E-3B2158C1CA9B}"/>
                </a:ext>
              </a:extLst>
            </p:cNvPr>
            <p:cNvCxnSpPr>
              <a:cxnSpLocks/>
            </p:cNvCxnSpPr>
            <p:nvPr/>
          </p:nvCxnSpPr>
          <p:spPr>
            <a:xfrm>
              <a:off x="345587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3A4CEADA-15DD-4EB5-9281-AFFA4B4C277A}"/>
                </a:ext>
              </a:extLst>
            </p:cNvPr>
            <p:cNvCxnSpPr>
              <a:cxnSpLocks/>
            </p:cNvCxnSpPr>
            <p:nvPr/>
          </p:nvCxnSpPr>
          <p:spPr>
            <a:xfrm>
              <a:off x="345587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092CA42E-BCCD-4385-AB78-60411FB695CB}"/>
                </a:ext>
              </a:extLst>
            </p:cNvPr>
            <p:cNvCxnSpPr>
              <a:cxnSpLocks/>
            </p:cNvCxnSpPr>
            <p:nvPr/>
          </p:nvCxnSpPr>
          <p:spPr>
            <a:xfrm>
              <a:off x="273579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DB2BF2CB-646B-41FC-AAB3-51B1758B3EAD}"/>
                </a:ext>
              </a:extLst>
            </p:cNvPr>
            <p:cNvCxnSpPr>
              <a:cxnSpLocks/>
            </p:cNvCxnSpPr>
            <p:nvPr/>
          </p:nvCxnSpPr>
          <p:spPr>
            <a:xfrm>
              <a:off x="2015716"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24F88432-9484-48E7-A020-1198FB8A9C7C}"/>
                </a:ext>
              </a:extLst>
            </p:cNvPr>
            <p:cNvCxnSpPr>
              <a:cxnSpLocks/>
            </p:cNvCxnSpPr>
            <p:nvPr/>
          </p:nvCxnSpPr>
          <p:spPr>
            <a:xfrm>
              <a:off x="2015716"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矢印コネクタ 45">
              <a:extLst>
                <a:ext uri="{FF2B5EF4-FFF2-40B4-BE49-F238E27FC236}">
                  <a16:creationId xmlns:a16="http://schemas.microsoft.com/office/drawing/2014/main" id="{944508EC-5DCC-4CEB-BAE2-F4B65737E09B}"/>
                </a:ext>
              </a:extLst>
            </p:cNvPr>
            <p:cNvCxnSpPr>
              <a:stCxn id="25" idx="0"/>
              <a:endCxn id="25" idx="4"/>
            </p:cNvCxnSpPr>
            <p:nvPr/>
          </p:nvCxnSpPr>
          <p:spPr>
            <a:xfrm flipV="1">
              <a:off x="201571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a:extLst>
                <a:ext uri="{FF2B5EF4-FFF2-40B4-BE49-F238E27FC236}">
                  <a16:creationId xmlns:a16="http://schemas.microsoft.com/office/drawing/2014/main" id="{80B89BE4-40B3-4DB9-8295-0A3700E27652}"/>
                </a:ext>
              </a:extLst>
            </p:cNvPr>
            <p:cNvCxnSpPr>
              <a:stCxn id="28" idx="0"/>
              <a:endCxn id="28" idx="4"/>
            </p:cNvCxnSpPr>
            <p:nvPr/>
          </p:nvCxnSpPr>
          <p:spPr>
            <a:xfrm flipV="1">
              <a:off x="201571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1616947A-C740-45AF-922C-C88E08CCCDB0}"/>
                </a:ext>
              </a:extLst>
            </p:cNvPr>
            <p:cNvCxnSpPr>
              <a:cxnSpLocks/>
              <a:stCxn id="31" idx="0"/>
              <a:endCxn id="31" idx="4"/>
            </p:cNvCxnSpPr>
            <p:nvPr/>
          </p:nvCxnSpPr>
          <p:spPr>
            <a:xfrm flipV="1">
              <a:off x="201571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a:extLst>
                <a:ext uri="{FF2B5EF4-FFF2-40B4-BE49-F238E27FC236}">
                  <a16:creationId xmlns:a16="http://schemas.microsoft.com/office/drawing/2014/main" id="{19215AB8-5BE5-469A-A0D5-7BA7DE0D2F3F}"/>
                </a:ext>
              </a:extLst>
            </p:cNvPr>
            <p:cNvCxnSpPr>
              <a:stCxn id="26" idx="0"/>
              <a:endCxn id="26" idx="4"/>
            </p:cNvCxnSpPr>
            <p:nvPr/>
          </p:nvCxnSpPr>
          <p:spPr>
            <a:xfrm flipV="1">
              <a:off x="273579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E3C4958-FC7D-41E7-96D0-EAD55C2B4BAA}"/>
                </a:ext>
              </a:extLst>
            </p:cNvPr>
            <p:cNvCxnSpPr>
              <a:stCxn id="29" idx="0"/>
              <a:endCxn id="29" idx="4"/>
            </p:cNvCxnSpPr>
            <p:nvPr/>
          </p:nvCxnSpPr>
          <p:spPr>
            <a:xfrm flipV="1">
              <a:off x="273579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9CE675A5-55F9-464D-AB0E-1B0C8D5D615C}"/>
                </a:ext>
              </a:extLst>
            </p:cNvPr>
            <p:cNvCxnSpPr>
              <a:stCxn id="32" idx="0"/>
              <a:endCxn id="32" idx="4"/>
            </p:cNvCxnSpPr>
            <p:nvPr/>
          </p:nvCxnSpPr>
          <p:spPr>
            <a:xfrm flipV="1">
              <a:off x="273579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2" name="直線矢印コネクタ 51">
              <a:extLst>
                <a:ext uri="{FF2B5EF4-FFF2-40B4-BE49-F238E27FC236}">
                  <a16:creationId xmlns:a16="http://schemas.microsoft.com/office/drawing/2014/main" id="{5F82BD70-7236-4514-B972-EBBF0E058271}"/>
                </a:ext>
              </a:extLst>
            </p:cNvPr>
            <p:cNvCxnSpPr>
              <a:stCxn id="27" idx="0"/>
              <a:endCxn id="27" idx="4"/>
            </p:cNvCxnSpPr>
            <p:nvPr/>
          </p:nvCxnSpPr>
          <p:spPr>
            <a:xfrm flipV="1">
              <a:off x="3455876"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a:extLst>
                <a:ext uri="{FF2B5EF4-FFF2-40B4-BE49-F238E27FC236}">
                  <a16:creationId xmlns:a16="http://schemas.microsoft.com/office/drawing/2014/main" id="{647BE380-360B-4846-89EB-4B1D88EDD19F}"/>
                </a:ext>
              </a:extLst>
            </p:cNvPr>
            <p:cNvCxnSpPr>
              <a:stCxn id="30" idx="0"/>
              <a:endCxn id="30" idx="4"/>
            </p:cNvCxnSpPr>
            <p:nvPr/>
          </p:nvCxnSpPr>
          <p:spPr>
            <a:xfrm flipV="1">
              <a:off x="3455876"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4" name="直線矢印コネクタ 53">
              <a:extLst>
                <a:ext uri="{FF2B5EF4-FFF2-40B4-BE49-F238E27FC236}">
                  <a16:creationId xmlns:a16="http://schemas.microsoft.com/office/drawing/2014/main" id="{5518A09A-46C3-438F-AE0E-EE095C18A109}"/>
                </a:ext>
              </a:extLst>
            </p:cNvPr>
            <p:cNvCxnSpPr>
              <a:stCxn id="33" idx="0"/>
              <a:endCxn id="33" idx="4"/>
            </p:cNvCxnSpPr>
            <p:nvPr/>
          </p:nvCxnSpPr>
          <p:spPr>
            <a:xfrm flipV="1">
              <a:off x="3455876"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55" name="楕円 54">
              <a:extLst>
                <a:ext uri="{FF2B5EF4-FFF2-40B4-BE49-F238E27FC236}">
                  <a16:creationId xmlns:a16="http://schemas.microsoft.com/office/drawing/2014/main" id="{2E9C84AE-1759-4C4F-AA2E-3BE9E322794E}"/>
                </a:ext>
              </a:extLst>
            </p:cNvPr>
            <p:cNvSpPr/>
            <p:nvPr/>
          </p:nvSpPr>
          <p:spPr>
            <a:xfrm rot="10800000">
              <a:off x="399593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楕円 55">
              <a:extLst>
                <a:ext uri="{FF2B5EF4-FFF2-40B4-BE49-F238E27FC236}">
                  <a16:creationId xmlns:a16="http://schemas.microsoft.com/office/drawing/2014/main" id="{86087841-AEAA-4AC5-9C24-46E39D996673}"/>
                </a:ext>
              </a:extLst>
            </p:cNvPr>
            <p:cNvSpPr/>
            <p:nvPr/>
          </p:nvSpPr>
          <p:spPr>
            <a:xfrm rot="10800000">
              <a:off x="4716017" y="134076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楕円 56">
              <a:extLst>
                <a:ext uri="{FF2B5EF4-FFF2-40B4-BE49-F238E27FC236}">
                  <a16:creationId xmlns:a16="http://schemas.microsoft.com/office/drawing/2014/main" id="{D2B3979B-2094-4AAB-981C-3C2E19D29AA9}"/>
                </a:ext>
              </a:extLst>
            </p:cNvPr>
            <p:cNvSpPr/>
            <p:nvPr/>
          </p:nvSpPr>
          <p:spPr>
            <a:xfrm rot="10800000">
              <a:off x="5436097" y="134076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楕円 57">
              <a:extLst>
                <a:ext uri="{FF2B5EF4-FFF2-40B4-BE49-F238E27FC236}">
                  <a16:creationId xmlns:a16="http://schemas.microsoft.com/office/drawing/2014/main" id="{FF7D836E-0E99-4C9A-B0F3-BAB289C694E1}"/>
                </a:ext>
              </a:extLst>
            </p:cNvPr>
            <p:cNvSpPr/>
            <p:nvPr/>
          </p:nvSpPr>
          <p:spPr>
            <a:xfrm rot="10800000">
              <a:off x="399593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楕円 58">
              <a:extLst>
                <a:ext uri="{FF2B5EF4-FFF2-40B4-BE49-F238E27FC236}">
                  <a16:creationId xmlns:a16="http://schemas.microsoft.com/office/drawing/2014/main" id="{8663CAB0-6DAF-4DB7-97E4-77C574F51B87}"/>
                </a:ext>
              </a:extLst>
            </p:cNvPr>
            <p:cNvSpPr/>
            <p:nvPr/>
          </p:nvSpPr>
          <p:spPr>
            <a:xfrm rot="10800000">
              <a:off x="4716017" y="206084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0" name="楕円 59">
              <a:extLst>
                <a:ext uri="{FF2B5EF4-FFF2-40B4-BE49-F238E27FC236}">
                  <a16:creationId xmlns:a16="http://schemas.microsoft.com/office/drawing/2014/main" id="{619F9204-12D5-4E05-A3EF-5CB019FD5E1B}"/>
                </a:ext>
              </a:extLst>
            </p:cNvPr>
            <p:cNvSpPr/>
            <p:nvPr/>
          </p:nvSpPr>
          <p:spPr>
            <a:xfrm rot="10800000">
              <a:off x="5436097" y="206084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楕円 60">
              <a:extLst>
                <a:ext uri="{FF2B5EF4-FFF2-40B4-BE49-F238E27FC236}">
                  <a16:creationId xmlns:a16="http://schemas.microsoft.com/office/drawing/2014/main" id="{93CFA1D6-89A4-4493-8B1F-091C40080758}"/>
                </a:ext>
              </a:extLst>
            </p:cNvPr>
            <p:cNvSpPr/>
            <p:nvPr/>
          </p:nvSpPr>
          <p:spPr>
            <a:xfrm rot="10800000">
              <a:off x="3995937" y="2780928"/>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2" name="楕円 61">
              <a:extLst>
                <a:ext uri="{FF2B5EF4-FFF2-40B4-BE49-F238E27FC236}">
                  <a16:creationId xmlns:a16="http://schemas.microsoft.com/office/drawing/2014/main" id="{7EB45E8C-B917-4140-B17E-0DCD2782190A}"/>
                </a:ext>
              </a:extLst>
            </p:cNvPr>
            <p:cNvSpPr/>
            <p:nvPr/>
          </p:nvSpPr>
          <p:spPr>
            <a:xfrm rot="10800000">
              <a:off x="471601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楕円 62">
              <a:extLst>
                <a:ext uri="{FF2B5EF4-FFF2-40B4-BE49-F238E27FC236}">
                  <a16:creationId xmlns:a16="http://schemas.microsoft.com/office/drawing/2014/main" id="{1497D7C5-8DAB-4932-BA97-9004AC2D7CC9}"/>
                </a:ext>
              </a:extLst>
            </p:cNvPr>
            <p:cNvSpPr/>
            <p:nvPr/>
          </p:nvSpPr>
          <p:spPr>
            <a:xfrm rot="10800000">
              <a:off x="5436097" y="2780928"/>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4" name="直線コネクタ 63">
              <a:extLst>
                <a:ext uri="{FF2B5EF4-FFF2-40B4-BE49-F238E27FC236}">
                  <a16:creationId xmlns:a16="http://schemas.microsoft.com/office/drawing/2014/main" id="{4B14B195-3656-440E-95AB-FF26C350381D}"/>
                </a:ext>
              </a:extLst>
            </p:cNvPr>
            <p:cNvCxnSpPr>
              <a:cxnSpLocks/>
            </p:cNvCxnSpPr>
            <p:nvPr/>
          </p:nvCxnSpPr>
          <p:spPr>
            <a:xfrm>
              <a:off x="5076057" y="152078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FC935B34-6718-4B1D-8A8A-892CDFA38E93}"/>
                </a:ext>
              </a:extLst>
            </p:cNvPr>
            <p:cNvCxnSpPr>
              <a:cxnSpLocks/>
            </p:cNvCxnSpPr>
            <p:nvPr/>
          </p:nvCxnSpPr>
          <p:spPr>
            <a:xfrm>
              <a:off x="5076057" y="224086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0F21FA1F-36E4-44CB-AC2E-CE1AE204E4D3}"/>
                </a:ext>
              </a:extLst>
            </p:cNvPr>
            <p:cNvCxnSpPr>
              <a:cxnSpLocks/>
            </p:cNvCxnSpPr>
            <p:nvPr/>
          </p:nvCxnSpPr>
          <p:spPr>
            <a:xfrm>
              <a:off x="4896037" y="2420888"/>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34500D93-DE3E-43BD-B8CC-24914A610374}"/>
                </a:ext>
              </a:extLst>
            </p:cNvPr>
            <p:cNvCxnSpPr>
              <a:cxnSpLocks/>
            </p:cNvCxnSpPr>
            <p:nvPr/>
          </p:nvCxnSpPr>
          <p:spPr>
            <a:xfrm>
              <a:off x="4355977" y="2960948"/>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F34BD986-3FA8-4450-A554-86634F70ED48}"/>
                </a:ext>
              </a:extLst>
            </p:cNvPr>
            <p:cNvCxnSpPr>
              <a:cxnSpLocks/>
            </p:cNvCxnSpPr>
            <p:nvPr/>
          </p:nvCxnSpPr>
          <p:spPr>
            <a:xfrm>
              <a:off x="4355977" y="152078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430D387C-402C-430A-92D6-34063EE3F456}"/>
                </a:ext>
              </a:extLst>
            </p:cNvPr>
            <p:cNvCxnSpPr>
              <a:cxnSpLocks/>
            </p:cNvCxnSpPr>
            <p:nvPr/>
          </p:nvCxnSpPr>
          <p:spPr>
            <a:xfrm>
              <a:off x="4355977" y="224086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158C27C3-9606-454D-AD86-CB6ACF79F400}"/>
                </a:ext>
              </a:extLst>
            </p:cNvPr>
            <p:cNvCxnSpPr>
              <a:cxnSpLocks/>
            </p:cNvCxnSpPr>
            <p:nvPr/>
          </p:nvCxnSpPr>
          <p:spPr>
            <a:xfrm>
              <a:off x="5076057" y="2960948"/>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7BF76736-BB5B-4BF5-86AB-F7386ADF0554}"/>
                </a:ext>
              </a:extLst>
            </p:cNvPr>
            <p:cNvCxnSpPr>
              <a:cxnSpLocks/>
            </p:cNvCxnSpPr>
            <p:nvPr/>
          </p:nvCxnSpPr>
          <p:spPr>
            <a:xfrm>
              <a:off x="561611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251E0A44-C1FE-408B-8BB4-0F9732219A10}"/>
                </a:ext>
              </a:extLst>
            </p:cNvPr>
            <p:cNvCxnSpPr>
              <a:cxnSpLocks/>
            </p:cNvCxnSpPr>
            <p:nvPr/>
          </p:nvCxnSpPr>
          <p:spPr>
            <a:xfrm>
              <a:off x="561611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61E18256-3F0A-401A-997F-AD6B893DB63F}"/>
                </a:ext>
              </a:extLst>
            </p:cNvPr>
            <p:cNvCxnSpPr>
              <a:cxnSpLocks/>
            </p:cNvCxnSpPr>
            <p:nvPr/>
          </p:nvCxnSpPr>
          <p:spPr>
            <a:xfrm>
              <a:off x="489603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E4D5EBB-EAE7-4BEB-BB7B-B668BB190931}"/>
                </a:ext>
              </a:extLst>
            </p:cNvPr>
            <p:cNvCxnSpPr>
              <a:cxnSpLocks/>
            </p:cNvCxnSpPr>
            <p:nvPr/>
          </p:nvCxnSpPr>
          <p:spPr>
            <a:xfrm>
              <a:off x="4175957" y="170080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D7CCB017-14B3-48C8-B309-BC4E65F7BF88}"/>
                </a:ext>
              </a:extLst>
            </p:cNvPr>
            <p:cNvCxnSpPr>
              <a:cxnSpLocks/>
            </p:cNvCxnSpPr>
            <p:nvPr/>
          </p:nvCxnSpPr>
          <p:spPr>
            <a:xfrm>
              <a:off x="4175957" y="2420888"/>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791D56BB-E884-4935-B3EA-2D7FF1D67D90}"/>
                </a:ext>
              </a:extLst>
            </p:cNvPr>
            <p:cNvCxnSpPr>
              <a:cxnSpLocks/>
              <a:stCxn id="55" idx="0"/>
              <a:endCxn id="55" idx="4"/>
            </p:cNvCxnSpPr>
            <p:nvPr/>
          </p:nvCxnSpPr>
          <p:spPr>
            <a:xfrm flipV="1">
              <a:off x="417595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9EC31164-B627-4564-80DD-082305CFE19A}"/>
                </a:ext>
              </a:extLst>
            </p:cNvPr>
            <p:cNvCxnSpPr>
              <a:cxnSpLocks/>
              <a:stCxn id="58" idx="0"/>
              <a:endCxn id="58" idx="4"/>
            </p:cNvCxnSpPr>
            <p:nvPr/>
          </p:nvCxnSpPr>
          <p:spPr>
            <a:xfrm flipV="1">
              <a:off x="417595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CE721FB-3DDB-476A-8E49-A87CFDBBD7FD}"/>
                </a:ext>
              </a:extLst>
            </p:cNvPr>
            <p:cNvCxnSpPr>
              <a:cxnSpLocks/>
              <a:stCxn id="61" idx="0"/>
              <a:endCxn id="61" idx="4"/>
            </p:cNvCxnSpPr>
            <p:nvPr/>
          </p:nvCxnSpPr>
          <p:spPr>
            <a:xfrm flipV="1">
              <a:off x="4175957" y="278092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矢印コネクタ 78">
              <a:extLst>
                <a:ext uri="{FF2B5EF4-FFF2-40B4-BE49-F238E27FC236}">
                  <a16:creationId xmlns:a16="http://schemas.microsoft.com/office/drawing/2014/main" id="{A96ED8D1-A48E-44BB-9AC5-464D2B7B3749}"/>
                </a:ext>
              </a:extLst>
            </p:cNvPr>
            <p:cNvCxnSpPr>
              <a:cxnSpLocks/>
              <a:stCxn id="56" idx="0"/>
              <a:endCxn id="56" idx="4"/>
            </p:cNvCxnSpPr>
            <p:nvPr/>
          </p:nvCxnSpPr>
          <p:spPr>
            <a:xfrm flipV="1">
              <a:off x="4896037" y="134076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矢印コネクタ 79">
              <a:extLst>
                <a:ext uri="{FF2B5EF4-FFF2-40B4-BE49-F238E27FC236}">
                  <a16:creationId xmlns:a16="http://schemas.microsoft.com/office/drawing/2014/main" id="{E84D4B6D-6334-4043-AB5A-FBDA1758E4DD}"/>
                </a:ext>
              </a:extLst>
            </p:cNvPr>
            <p:cNvCxnSpPr>
              <a:cxnSpLocks/>
              <a:stCxn id="59" idx="0"/>
              <a:endCxn id="59" idx="4"/>
            </p:cNvCxnSpPr>
            <p:nvPr/>
          </p:nvCxnSpPr>
          <p:spPr>
            <a:xfrm flipV="1">
              <a:off x="4896037" y="2060848"/>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812D51A8-BACA-476B-97F0-C76DFBF0F537}"/>
                </a:ext>
              </a:extLst>
            </p:cNvPr>
            <p:cNvCxnSpPr>
              <a:stCxn id="62" idx="0"/>
              <a:endCxn id="62" idx="4"/>
            </p:cNvCxnSpPr>
            <p:nvPr/>
          </p:nvCxnSpPr>
          <p:spPr>
            <a:xfrm flipV="1">
              <a:off x="489603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2" name="直線矢印コネクタ 81">
              <a:extLst>
                <a:ext uri="{FF2B5EF4-FFF2-40B4-BE49-F238E27FC236}">
                  <a16:creationId xmlns:a16="http://schemas.microsoft.com/office/drawing/2014/main" id="{44A93428-3FB4-4BBC-A426-A6FBA96E1895}"/>
                </a:ext>
              </a:extLst>
            </p:cNvPr>
            <p:cNvCxnSpPr>
              <a:stCxn id="57" idx="0"/>
              <a:endCxn id="57" idx="4"/>
            </p:cNvCxnSpPr>
            <p:nvPr/>
          </p:nvCxnSpPr>
          <p:spPr>
            <a:xfrm flipV="1">
              <a:off x="5616117" y="134076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22073531-30D3-45F9-AF4C-61ACE1FC6DCC}"/>
                </a:ext>
              </a:extLst>
            </p:cNvPr>
            <p:cNvCxnSpPr>
              <a:stCxn id="60" idx="0"/>
              <a:endCxn id="60" idx="4"/>
            </p:cNvCxnSpPr>
            <p:nvPr/>
          </p:nvCxnSpPr>
          <p:spPr>
            <a:xfrm flipV="1">
              <a:off x="5616117" y="206084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4" name="直線矢印コネクタ 83">
              <a:extLst>
                <a:ext uri="{FF2B5EF4-FFF2-40B4-BE49-F238E27FC236}">
                  <a16:creationId xmlns:a16="http://schemas.microsoft.com/office/drawing/2014/main" id="{783DEA87-41D3-43FF-8BEF-275AEEA25BA8}"/>
                </a:ext>
              </a:extLst>
            </p:cNvPr>
            <p:cNvCxnSpPr>
              <a:stCxn id="63" idx="0"/>
              <a:endCxn id="63" idx="4"/>
            </p:cNvCxnSpPr>
            <p:nvPr/>
          </p:nvCxnSpPr>
          <p:spPr>
            <a:xfrm flipV="1">
              <a:off x="5616117" y="2780928"/>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5" name="楕円 84">
              <a:extLst>
                <a:ext uri="{FF2B5EF4-FFF2-40B4-BE49-F238E27FC236}">
                  <a16:creationId xmlns:a16="http://schemas.microsoft.com/office/drawing/2014/main" id="{6F5B309F-8AFD-41F3-B3B8-3DC380046CB4}"/>
                </a:ext>
              </a:extLst>
            </p:cNvPr>
            <p:cNvSpPr/>
            <p:nvPr/>
          </p:nvSpPr>
          <p:spPr>
            <a:xfrm rot="10800000">
              <a:off x="183569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楕円 85">
              <a:extLst>
                <a:ext uri="{FF2B5EF4-FFF2-40B4-BE49-F238E27FC236}">
                  <a16:creationId xmlns:a16="http://schemas.microsoft.com/office/drawing/2014/main" id="{739D8604-A83F-409A-82BE-A3A774BF5757}"/>
                </a:ext>
              </a:extLst>
            </p:cNvPr>
            <p:cNvSpPr/>
            <p:nvPr/>
          </p:nvSpPr>
          <p:spPr>
            <a:xfrm rot="10800000">
              <a:off x="2555776"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楕円 86">
              <a:extLst>
                <a:ext uri="{FF2B5EF4-FFF2-40B4-BE49-F238E27FC236}">
                  <a16:creationId xmlns:a16="http://schemas.microsoft.com/office/drawing/2014/main" id="{569CED5A-7602-4AF1-A50F-1667335665F7}"/>
                </a:ext>
              </a:extLst>
            </p:cNvPr>
            <p:cNvSpPr/>
            <p:nvPr/>
          </p:nvSpPr>
          <p:spPr>
            <a:xfrm rot="10800000">
              <a:off x="3275856"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楕円 87">
              <a:extLst>
                <a:ext uri="{FF2B5EF4-FFF2-40B4-BE49-F238E27FC236}">
                  <a16:creationId xmlns:a16="http://schemas.microsoft.com/office/drawing/2014/main" id="{7A43CD08-74B3-4DB8-9DCA-4C742A91980E}"/>
                </a:ext>
              </a:extLst>
            </p:cNvPr>
            <p:cNvSpPr/>
            <p:nvPr/>
          </p:nvSpPr>
          <p:spPr>
            <a:xfrm rot="10800000">
              <a:off x="183569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楕円 88">
              <a:extLst>
                <a:ext uri="{FF2B5EF4-FFF2-40B4-BE49-F238E27FC236}">
                  <a16:creationId xmlns:a16="http://schemas.microsoft.com/office/drawing/2014/main" id="{0971CD3D-A632-40EF-9492-7D37807CD39E}"/>
                </a:ext>
              </a:extLst>
            </p:cNvPr>
            <p:cNvSpPr/>
            <p:nvPr/>
          </p:nvSpPr>
          <p:spPr>
            <a:xfrm rot="10800000">
              <a:off x="2555776"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楕円 89">
              <a:extLst>
                <a:ext uri="{FF2B5EF4-FFF2-40B4-BE49-F238E27FC236}">
                  <a16:creationId xmlns:a16="http://schemas.microsoft.com/office/drawing/2014/main" id="{691D0029-9632-4D3F-93F5-3645EBB7F0EE}"/>
                </a:ext>
              </a:extLst>
            </p:cNvPr>
            <p:cNvSpPr/>
            <p:nvPr/>
          </p:nvSpPr>
          <p:spPr>
            <a:xfrm rot="10800000">
              <a:off x="3275856"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楕円 90">
              <a:extLst>
                <a:ext uri="{FF2B5EF4-FFF2-40B4-BE49-F238E27FC236}">
                  <a16:creationId xmlns:a16="http://schemas.microsoft.com/office/drawing/2014/main" id="{571146B5-220B-4051-996A-0F08439123B7}"/>
                </a:ext>
              </a:extLst>
            </p:cNvPr>
            <p:cNvSpPr/>
            <p:nvPr/>
          </p:nvSpPr>
          <p:spPr>
            <a:xfrm rot="10800000">
              <a:off x="1835696"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楕円 91">
              <a:extLst>
                <a:ext uri="{FF2B5EF4-FFF2-40B4-BE49-F238E27FC236}">
                  <a16:creationId xmlns:a16="http://schemas.microsoft.com/office/drawing/2014/main" id="{BCFB69DD-7560-425A-882F-06FC2DC5B301}"/>
                </a:ext>
              </a:extLst>
            </p:cNvPr>
            <p:cNvSpPr/>
            <p:nvPr/>
          </p:nvSpPr>
          <p:spPr>
            <a:xfrm rot="10800000">
              <a:off x="255577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楕円 92">
              <a:extLst>
                <a:ext uri="{FF2B5EF4-FFF2-40B4-BE49-F238E27FC236}">
                  <a16:creationId xmlns:a16="http://schemas.microsoft.com/office/drawing/2014/main" id="{F92BA8F5-D0B8-48FF-B7BB-61FD90D4011E}"/>
                </a:ext>
              </a:extLst>
            </p:cNvPr>
            <p:cNvSpPr/>
            <p:nvPr/>
          </p:nvSpPr>
          <p:spPr>
            <a:xfrm rot="10800000">
              <a:off x="3275856"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94" name="直線コネクタ 93">
              <a:extLst>
                <a:ext uri="{FF2B5EF4-FFF2-40B4-BE49-F238E27FC236}">
                  <a16:creationId xmlns:a16="http://schemas.microsoft.com/office/drawing/2014/main" id="{57E350BF-E806-4733-93F6-104D338F8A05}"/>
                </a:ext>
              </a:extLst>
            </p:cNvPr>
            <p:cNvCxnSpPr>
              <a:cxnSpLocks/>
            </p:cNvCxnSpPr>
            <p:nvPr/>
          </p:nvCxnSpPr>
          <p:spPr>
            <a:xfrm>
              <a:off x="2915816"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573BB89D-80A1-4585-A848-4B2B87980833}"/>
                </a:ext>
              </a:extLst>
            </p:cNvPr>
            <p:cNvCxnSpPr>
              <a:cxnSpLocks/>
            </p:cNvCxnSpPr>
            <p:nvPr/>
          </p:nvCxnSpPr>
          <p:spPr>
            <a:xfrm>
              <a:off x="2915816"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8BF73EB-CF76-423E-957E-802D8B806379}"/>
                </a:ext>
              </a:extLst>
            </p:cNvPr>
            <p:cNvCxnSpPr>
              <a:cxnSpLocks/>
            </p:cNvCxnSpPr>
            <p:nvPr/>
          </p:nvCxnSpPr>
          <p:spPr>
            <a:xfrm>
              <a:off x="2735796"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77A1DD-6185-4C1F-99C6-EA49FE0C6A56}"/>
                </a:ext>
              </a:extLst>
            </p:cNvPr>
            <p:cNvCxnSpPr>
              <a:cxnSpLocks/>
            </p:cNvCxnSpPr>
            <p:nvPr/>
          </p:nvCxnSpPr>
          <p:spPr>
            <a:xfrm>
              <a:off x="2195736"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D7CDBC49-3986-4D25-8047-3EF7320E426F}"/>
                </a:ext>
              </a:extLst>
            </p:cNvPr>
            <p:cNvCxnSpPr>
              <a:cxnSpLocks/>
            </p:cNvCxnSpPr>
            <p:nvPr/>
          </p:nvCxnSpPr>
          <p:spPr>
            <a:xfrm>
              <a:off x="2195736"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直線コネクタ 98">
              <a:extLst>
                <a:ext uri="{FF2B5EF4-FFF2-40B4-BE49-F238E27FC236}">
                  <a16:creationId xmlns:a16="http://schemas.microsoft.com/office/drawing/2014/main" id="{23657D23-ACB9-4560-B25A-16CB28464E04}"/>
                </a:ext>
              </a:extLst>
            </p:cNvPr>
            <p:cNvCxnSpPr>
              <a:cxnSpLocks/>
            </p:cNvCxnSpPr>
            <p:nvPr/>
          </p:nvCxnSpPr>
          <p:spPr>
            <a:xfrm>
              <a:off x="2195736"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0" name="直線コネクタ 99">
              <a:extLst>
                <a:ext uri="{FF2B5EF4-FFF2-40B4-BE49-F238E27FC236}">
                  <a16:creationId xmlns:a16="http://schemas.microsoft.com/office/drawing/2014/main" id="{DFE9C271-F8AB-45BE-A642-CE3A8DFA74B7}"/>
                </a:ext>
              </a:extLst>
            </p:cNvPr>
            <p:cNvCxnSpPr>
              <a:cxnSpLocks/>
            </p:cNvCxnSpPr>
            <p:nvPr/>
          </p:nvCxnSpPr>
          <p:spPr>
            <a:xfrm>
              <a:off x="2915816"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1" name="直線コネクタ 100">
              <a:extLst>
                <a:ext uri="{FF2B5EF4-FFF2-40B4-BE49-F238E27FC236}">
                  <a16:creationId xmlns:a16="http://schemas.microsoft.com/office/drawing/2014/main" id="{7BA64791-94BA-4E29-9517-1C198612BF19}"/>
                </a:ext>
              </a:extLst>
            </p:cNvPr>
            <p:cNvCxnSpPr>
              <a:cxnSpLocks/>
            </p:cNvCxnSpPr>
            <p:nvPr/>
          </p:nvCxnSpPr>
          <p:spPr>
            <a:xfrm>
              <a:off x="345587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2" name="直線コネクタ 101">
              <a:extLst>
                <a:ext uri="{FF2B5EF4-FFF2-40B4-BE49-F238E27FC236}">
                  <a16:creationId xmlns:a16="http://schemas.microsoft.com/office/drawing/2014/main" id="{CAB56C2D-0465-4527-B379-9D8DC3FDA6C2}"/>
                </a:ext>
              </a:extLst>
            </p:cNvPr>
            <p:cNvCxnSpPr>
              <a:cxnSpLocks/>
            </p:cNvCxnSpPr>
            <p:nvPr/>
          </p:nvCxnSpPr>
          <p:spPr>
            <a:xfrm>
              <a:off x="345587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89D1E36C-077D-4DEA-99E3-7B7AAF63CA4A}"/>
                </a:ext>
              </a:extLst>
            </p:cNvPr>
            <p:cNvCxnSpPr>
              <a:cxnSpLocks/>
            </p:cNvCxnSpPr>
            <p:nvPr/>
          </p:nvCxnSpPr>
          <p:spPr>
            <a:xfrm>
              <a:off x="273579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0B652F0B-809F-4C48-A7C1-12C449AAD03B}"/>
                </a:ext>
              </a:extLst>
            </p:cNvPr>
            <p:cNvCxnSpPr>
              <a:cxnSpLocks/>
            </p:cNvCxnSpPr>
            <p:nvPr/>
          </p:nvCxnSpPr>
          <p:spPr>
            <a:xfrm>
              <a:off x="2015716"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AAFDFF49-C91B-4D27-B64A-1A0E58CF23E2}"/>
                </a:ext>
              </a:extLst>
            </p:cNvPr>
            <p:cNvCxnSpPr>
              <a:cxnSpLocks/>
            </p:cNvCxnSpPr>
            <p:nvPr/>
          </p:nvCxnSpPr>
          <p:spPr>
            <a:xfrm>
              <a:off x="2015716"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6" name="直線矢印コネクタ 105">
              <a:extLst>
                <a:ext uri="{FF2B5EF4-FFF2-40B4-BE49-F238E27FC236}">
                  <a16:creationId xmlns:a16="http://schemas.microsoft.com/office/drawing/2014/main" id="{E22EE458-A5E5-4F71-8183-B3C49460224C}"/>
                </a:ext>
              </a:extLst>
            </p:cNvPr>
            <p:cNvCxnSpPr>
              <a:stCxn id="85" idx="0"/>
              <a:endCxn id="85" idx="4"/>
            </p:cNvCxnSpPr>
            <p:nvPr/>
          </p:nvCxnSpPr>
          <p:spPr>
            <a:xfrm flipV="1">
              <a:off x="201571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A6E24A21-3BBC-4F51-B5CA-B0FBF79B572D}"/>
                </a:ext>
              </a:extLst>
            </p:cNvPr>
            <p:cNvCxnSpPr>
              <a:stCxn id="88" idx="0"/>
              <a:endCxn id="88" idx="4"/>
            </p:cNvCxnSpPr>
            <p:nvPr/>
          </p:nvCxnSpPr>
          <p:spPr>
            <a:xfrm flipV="1">
              <a:off x="201571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a:extLst>
                <a:ext uri="{FF2B5EF4-FFF2-40B4-BE49-F238E27FC236}">
                  <a16:creationId xmlns:a16="http://schemas.microsoft.com/office/drawing/2014/main" id="{FBD8ED52-522F-4167-AD41-1B08B5CEF8E1}"/>
                </a:ext>
              </a:extLst>
            </p:cNvPr>
            <p:cNvCxnSpPr>
              <a:cxnSpLocks/>
              <a:stCxn id="91" idx="0"/>
              <a:endCxn id="91" idx="4"/>
            </p:cNvCxnSpPr>
            <p:nvPr/>
          </p:nvCxnSpPr>
          <p:spPr>
            <a:xfrm flipV="1">
              <a:off x="2015716" y="486916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a:extLst>
                <a:ext uri="{FF2B5EF4-FFF2-40B4-BE49-F238E27FC236}">
                  <a16:creationId xmlns:a16="http://schemas.microsoft.com/office/drawing/2014/main" id="{B3D22029-ABB0-483A-82EE-DF6F5A2A8A66}"/>
                </a:ext>
              </a:extLst>
            </p:cNvPr>
            <p:cNvCxnSpPr>
              <a:stCxn id="86" idx="0"/>
              <a:endCxn id="86" idx="4"/>
            </p:cNvCxnSpPr>
            <p:nvPr/>
          </p:nvCxnSpPr>
          <p:spPr>
            <a:xfrm flipV="1">
              <a:off x="2735796" y="342900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ED7EE8E-A391-40E3-88FD-04E08447E32E}"/>
                </a:ext>
              </a:extLst>
            </p:cNvPr>
            <p:cNvCxnSpPr>
              <a:stCxn id="89" idx="0"/>
              <a:endCxn id="89" idx="4"/>
            </p:cNvCxnSpPr>
            <p:nvPr/>
          </p:nvCxnSpPr>
          <p:spPr>
            <a:xfrm flipV="1">
              <a:off x="2735796" y="4149080"/>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a:extLst>
                <a:ext uri="{FF2B5EF4-FFF2-40B4-BE49-F238E27FC236}">
                  <a16:creationId xmlns:a16="http://schemas.microsoft.com/office/drawing/2014/main" id="{4E1C3B3D-5BB9-47BA-8DF1-C2C39C0D11F6}"/>
                </a:ext>
              </a:extLst>
            </p:cNvPr>
            <p:cNvCxnSpPr>
              <a:stCxn id="92" idx="0"/>
              <a:endCxn id="92" idx="4"/>
            </p:cNvCxnSpPr>
            <p:nvPr/>
          </p:nvCxnSpPr>
          <p:spPr>
            <a:xfrm flipV="1">
              <a:off x="273579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矢印コネクタ 111">
              <a:extLst>
                <a:ext uri="{FF2B5EF4-FFF2-40B4-BE49-F238E27FC236}">
                  <a16:creationId xmlns:a16="http://schemas.microsoft.com/office/drawing/2014/main" id="{7389DA71-900D-48B5-BC6A-DC667517EC92}"/>
                </a:ext>
              </a:extLst>
            </p:cNvPr>
            <p:cNvCxnSpPr>
              <a:stCxn id="87" idx="0"/>
              <a:endCxn id="87" idx="4"/>
            </p:cNvCxnSpPr>
            <p:nvPr/>
          </p:nvCxnSpPr>
          <p:spPr>
            <a:xfrm flipV="1">
              <a:off x="3455876"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矢印コネクタ 112">
              <a:extLst>
                <a:ext uri="{FF2B5EF4-FFF2-40B4-BE49-F238E27FC236}">
                  <a16:creationId xmlns:a16="http://schemas.microsoft.com/office/drawing/2014/main" id="{A87FA82E-CA10-43FA-891A-D3B3583D71FC}"/>
                </a:ext>
              </a:extLst>
            </p:cNvPr>
            <p:cNvCxnSpPr>
              <a:stCxn id="90" idx="0"/>
              <a:endCxn id="90" idx="4"/>
            </p:cNvCxnSpPr>
            <p:nvPr/>
          </p:nvCxnSpPr>
          <p:spPr>
            <a:xfrm flipV="1">
              <a:off x="3455876"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矢印コネクタ 113">
              <a:extLst>
                <a:ext uri="{FF2B5EF4-FFF2-40B4-BE49-F238E27FC236}">
                  <a16:creationId xmlns:a16="http://schemas.microsoft.com/office/drawing/2014/main" id="{4C2C0325-5F4E-48DC-BBE2-C057064EA49B}"/>
                </a:ext>
              </a:extLst>
            </p:cNvPr>
            <p:cNvCxnSpPr>
              <a:stCxn id="93" idx="0"/>
              <a:endCxn id="93" idx="4"/>
            </p:cNvCxnSpPr>
            <p:nvPr/>
          </p:nvCxnSpPr>
          <p:spPr>
            <a:xfrm flipV="1">
              <a:off x="3455876"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楕円 114">
              <a:extLst>
                <a:ext uri="{FF2B5EF4-FFF2-40B4-BE49-F238E27FC236}">
                  <a16:creationId xmlns:a16="http://schemas.microsoft.com/office/drawing/2014/main" id="{2681B2E8-6156-4A29-9CB0-0E51BAC5B492}"/>
                </a:ext>
              </a:extLst>
            </p:cNvPr>
            <p:cNvSpPr/>
            <p:nvPr/>
          </p:nvSpPr>
          <p:spPr>
            <a:xfrm rot="10800000">
              <a:off x="399593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楕円 115">
              <a:extLst>
                <a:ext uri="{FF2B5EF4-FFF2-40B4-BE49-F238E27FC236}">
                  <a16:creationId xmlns:a16="http://schemas.microsoft.com/office/drawing/2014/main" id="{8B3EBC2A-946D-446C-B06D-14FA60EB8F4D}"/>
                </a:ext>
              </a:extLst>
            </p:cNvPr>
            <p:cNvSpPr/>
            <p:nvPr/>
          </p:nvSpPr>
          <p:spPr>
            <a:xfrm rot="10800000">
              <a:off x="4716017" y="342900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楕円 116">
              <a:extLst>
                <a:ext uri="{FF2B5EF4-FFF2-40B4-BE49-F238E27FC236}">
                  <a16:creationId xmlns:a16="http://schemas.microsoft.com/office/drawing/2014/main" id="{DF534582-B6CC-4841-B5CA-DA2A05CAB378}"/>
                </a:ext>
              </a:extLst>
            </p:cNvPr>
            <p:cNvSpPr/>
            <p:nvPr/>
          </p:nvSpPr>
          <p:spPr>
            <a:xfrm rot="10800000">
              <a:off x="5436097" y="342900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楕円 117">
              <a:extLst>
                <a:ext uri="{FF2B5EF4-FFF2-40B4-BE49-F238E27FC236}">
                  <a16:creationId xmlns:a16="http://schemas.microsoft.com/office/drawing/2014/main" id="{9A474BD6-14E7-4BEC-A65B-4CADC19F2A3F}"/>
                </a:ext>
              </a:extLst>
            </p:cNvPr>
            <p:cNvSpPr/>
            <p:nvPr/>
          </p:nvSpPr>
          <p:spPr>
            <a:xfrm rot="10800000">
              <a:off x="399593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楕円 118">
              <a:extLst>
                <a:ext uri="{FF2B5EF4-FFF2-40B4-BE49-F238E27FC236}">
                  <a16:creationId xmlns:a16="http://schemas.microsoft.com/office/drawing/2014/main" id="{B18BD347-1331-4EB6-9636-5E3050E6745D}"/>
                </a:ext>
              </a:extLst>
            </p:cNvPr>
            <p:cNvSpPr/>
            <p:nvPr/>
          </p:nvSpPr>
          <p:spPr>
            <a:xfrm rot="10800000">
              <a:off x="4716017" y="414908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楕円 119">
              <a:extLst>
                <a:ext uri="{FF2B5EF4-FFF2-40B4-BE49-F238E27FC236}">
                  <a16:creationId xmlns:a16="http://schemas.microsoft.com/office/drawing/2014/main" id="{DC2BB243-AFB5-43DE-9A59-4B2DEAB0AC12}"/>
                </a:ext>
              </a:extLst>
            </p:cNvPr>
            <p:cNvSpPr/>
            <p:nvPr/>
          </p:nvSpPr>
          <p:spPr>
            <a:xfrm rot="10800000">
              <a:off x="5436097" y="414908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楕円 120">
              <a:extLst>
                <a:ext uri="{FF2B5EF4-FFF2-40B4-BE49-F238E27FC236}">
                  <a16:creationId xmlns:a16="http://schemas.microsoft.com/office/drawing/2014/main" id="{90E0904F-6618-4E43-9332-974A4F9BCEB8}"/>
                </a:ext>
              </a:extLst>
            </p:cNvPr>
            <p:cNvSpPr/>
            <p:nvPr/>
          </p:nvSpPr>
          <p:spPr>
            <a:xfrm rot="10800000">
              <a:off x="3995937" y="4869160"/>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楕円 121">
              <a:extLst>
                <a:ext uri="{FF2B5EF4-FFF2-40B4-BE49-F238E27FC236}">
                  <a16:creationId xmlns:a16="http://schemas.microsoft.com/office/drawing/2014/main" id="{4988D161-5132-4860-B0C1-24B82DD5EBB2}"/>
                </a:ext>
              </a:extLst>
            </p:cNvPr>
            <p:cNvSpPr/>
            <p:nvPr/>
          </p:nvSpPr>
          <p:spPr>
            <a:xfrm rot="10800000">
              <a:off x="471601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3" name="楕円 122">
              <a:extLst>
                <a:ext uri="{FF2B5EF4-FFF2-40B4-BE49-F238E27FC236}">
                  <a16:creationId xmlns:a16="http://schemas.microsoft.com/office/drawing/2014/main" id="{3DC427F9-6F49-49F9-8EE7-37A395295AE7}"/>
                </a:ext>
              </a:extLst>
            </p:cNvPr>
            <p:cNvSpPr/>
            <p:nvPr/>
          </p:nvSpPr>
          <p:spPr>
            <a:xfrm rot="10800000">
              <a:off x="5436097" y="4869160"/>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4" name="直線コネクタ 123">
              <a:extLst>
                <a:ext uri="{FF2B5EF4-FFF2-40B4-BE49-F238E27FC236}">
                  <a16:creationId xmlns:a16="http://schemas.microsoft.com/office/drawing/2014/main" id="{BC11EC0A-02B4-400F-97D2-49E52D064C77}"/>
                </a:ext>
              </a:extLst>
            </p:cNvPr>
            <p:cNvCxnSpPr>
              <a:cxnSpLocks/>
            </p:cNvCxnSpPr>
            <p:nvPr/>
          </p:nvCxnSpPr>
          <p:spPr>
            <a:xfrm>
              <a:off x="5076057" y="360902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13733CE9-F669-4050-B58A-996B5185A7E9}"/>
                </a:ext>
              </a:extLst>
            </p:cNvPr>
            <p:cNvCxnSpPr>
              <a:cxnSpLocks/>
            </p:cNvCxnSpPr>
            <p:nvPr/>
          </p:nvCxnSpPr>
          <p:spPr>
            <a:xfrm>
              <a:off x="5076057" y="432910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DEFF5981-6C74-4E3D-BE85-B7B568BBB7BF}"/>
                </a:ext>
              </a:extLst>
            </p:cNvPr>
            <p:cNvCxnSpPr>
              <a:cxnSpLocks/>
            </p:cNvCxnSpPr>
            <p:nvPr/>
          </p:nvCxnSpPr>
          <p:spPr>
            <a:xfrm>
              <a:off x="4896037" y="4509120"/>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78DEB78C-BD27-451C-AFCB-23C36836BF93}"/>
                </a:ext>
              </a:extLst>
            </p:cNvPr>
            <p:cNvCxnSpPr>
              <a:cxnSpLocks/>
            </p:cNvCxnSpPr>
            <p:nvPr/>
          </p:nvCxnSpPr>
          <p:spPr>
            <a:xfrm>
              <a:off x="4355977" y="5049180"/>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DD16D741-5193-4C59-9C18-998852B0C2E9}"/>
                </a:ext>
              </a:extLst>
            </p:cNvPr>
            <p:cNvCxnSpPr>
              <a:cxnSpLocks/>
            </p:cNvCxnSpPr>
            <p:nvPr/>
          </p:nvCxnSpPr>
          <p:spPr>
            <a:xfrm>
              <a:off x="4355977" y="360902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AC3CDB8B-3F21-488A-8BF9-5CCB1254FE20}"/>
                </a:ext>
              </a:extLst>
            </p:cNvPr>
            <p:cNvCxnSpPr>
              <a:cxnSpLocks/>
            </p:cNvCxnSpPr>
            <p:nvPr/>
          </p:nvCxnSpPr>
          <p:spPr>
            <a:xfrm>
              <a:off x="4355977" y="432910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A0A1D308-00D5-4F7D-8DA6-A9856E6072BF}"/>
                </a:ext>
              </a:extLst>
            </p:cNvPr>
            <p:cNvCxnSpPr>
              <a:cxnSpLocks/>
            </p:cNvCxnSpPr>
            <p:nvPr/>
          </p:nvCxnSpPr>
          <p:spPr>
            <a:xfrm>
              <a:off x="5076057" y="5049180"/>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C7B081B3-1502-4E47-9734-9DA933D21EBC}"/>
                </a:ext>
              </a:extLst>
            </p:cNvPr>
            <p:cNvCxnSpPr>
              <a:cxnSpLocks/>
            </p:cNvCxnSpPr>
            <p:nvPr/>
          </p:nvCxnSpPr>
          <p:spPr>
            <a:xfrm>
              <a:off x="561611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直線コネクタ 131">
              <a:extLst>
                <a:ext uri="{FF2B5EF4-FFF2-40B4-BE49-F238E27FC236}">
                  <a16:creationId xmlns:a16="http://schemas.microsoft.com/office/drawing/2014/main" id="{BFD72597-209A-4C5D-A45D-C0B2AD4D6158}"/>
                </a:ext>
              </a:extLst>
            </p:cNvPr>
            <p:cNvCxnSpPr>
              <a:cxnSpLocks/>
            </p:cNvCxnSpPr>
            <p:nvPr/>
          </p:nvCxnSpPr>
          <p:spPr>
            <a:xfrm>
              <a:off x="561611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直線コネクタ 132">
              <a:extLst>
                <a:ext uri="{FF2B5EF4-FFF2-40B4-BE49-F238E27FC236}">
                  <a16:creationId xmlns:a16="http://schemas.microsoft.com/office/drawing/2014/main" id="{330EDCFA-B360-4265-B4A8-FD726E4D6131}"/>
                </a:ext>
              </a:extLst>
            </p:cNvPr>
            <p:cNvCxnSpPr>
              <a:cxnSpLocks/>
            </p:cNvCxnSpPr>
            <p:nvPr/>
          </p:nvCxnSpPr>
          <p:spPr>
            <a:xfrm>
              <a:off x="489603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353BC94C-7A61-46BB-8AD7-A675C7BD7AD1}"/>
                </a:ext>
              </a:extLst>
            </p:cNvPr>
            <p:cNvCxnSpPr>
              <a:cxnSpLocks/>
            </p:cNvCxnSpPr>
            <p:nvPr/>
          </p:nvCxnSpPr>
          <p:spPr>
            <a:xfrm>
              <a:off x="4175957" y="378904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直線コネクタ 134">
              <a:extLst>
                <a:ext uri="{FF2B5EF4-FFF2-40B4-BE49-F238E27FC236}">
                  <a16:creationId xmlns:a16="http://schemas.microsoft.com/office/drawing/2014/main" id="{56EF82E4-4472-43D4-B265-84D2018EA417}"/>
                </a:ext>
              </a:extLst>
            </p:cNvPr>
            <p:cNvCxnSpPr>
              <a:cxnSpLocks/>
            </p:cNvCxnSpPr>
            <p:nvPr/>
          </p:nvCxnSpPr>
          <p:spPr>
            <a:xfrm>
              <a:off x="4175957" y="4509120"/>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6" name="直線矢印コネクタ 135">
              <a:extLst>
                <a:ext uri="{FF2B5EF4-FFF2-40B4-BE49-F238E27FC236}">
                  <a16:creationId xmlns:a16="http://schemas.microsoft.com/office/drawing/2014/main" id="{B88B5D08-F497-4A83-AFBB-384B0EFEB650}"/>
                </a:ext>
              </a:extLst>
            </p:cNvPr>
            <p:cNvCxnSpPr>
              <a:cxnSpLocks/>
              <a:stCxn id="115" idx="0"/>
              <a:endCxn id="115" idx="4"/>
            </p:cNvCxnSpPr>
            <p:nvPr/>
          </p:nvCxnSpPr>
          <p:spPr>
            <a:xfrm flipV="1">
              <a:off x="417595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矢印コネクタ 136">
              <a:extLst>
                <a:ext uri="{FF2B5EF4-FFF2-40B4-BE49-F238E27FC236}">
                  <a16:creationId xmlns:a16="http://schemas.microsoft.com/office/drawing/2014/main" id="{933AEAE8-0454-4BCC-BEA7-F7B834129244}"/>
                </a:ext>
              </a:extLst>
            </p:cNvPr>
            <p:cNvCxnSpPr>
              <a:cxnSpLocks/>
              <a:stCxn id="118" idx="0"/>
              <a:endCxn id="118" idx="4"/>
            </p:cNvCxnSpPr>
            <p:nvPr/>
          </p:nvCxnSpPr>
          <p:spPr>
            <a:xfrm flipV="1">
              <a:off x="417595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矢印コネクタ 137">
              <a:extLst>
                <a:ext uri="{FF2B5EF4-FFF2-40B4-BE49-F238E27FC236}">
                  <a16:creationId xmlns:a16="http://schemas.microsoft.com/office/drawing/2014/main" id="{180A209B-6748-4CFE-AA97-DE1DA2A96A7F}"/>
                </a:ext>
              </a:extLst>
            </p:cNvPr>
            <p:cNvCxnSpPr>
              <a:cxnSpLocks/>
              <a:stCxn id="121" idx="0"/>
              <a:endCxn id="121" idx="4"/>
            </p:cNvCxnSpPr>
            <p:nvPr/>
          </p:nvCxnSpPr>
          <p:spPr>
            <a:xfrm flipV="1">
              <a:off x="417595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矢印コネクタ 138">
              <a:extLst>
                <a:ext uri="{FF2B5EF4-FFF2-40B4-BE49-F238E27FC236}">
                  <a16:creationId xmlns:a16="http://schemas.microsoft.com/office/drawing/2014/main" id="{FC3944E7-4F15-47CC-8410-BC27EDF89ECC}"/>
                </a:ext>
              </a:extLst>
            </p:cNvPr>
            <p:cNvCxnSpPr>
              <a:cxnSpLocks/>
              <a:stCxn id="116" idx="0"/>
              <a:endCxn id="116" idx="4"/>
            </p:cNvCxnSpPr>
            <p:nvPr/>
          </p:nvCxnSpPr>
          <p:spPr>
            <a:xfrm flipV="1">
              <a:off x="489603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矢印コネクタ 139">
              <a:extLst>
                <a:ext uri="{FF2B5EF4-FFF2-40B4-BE49-F238E27FC236}">
                  <a16:creationId xmlns:a16="http://schemas.microsoft.com/office/drawing/2014/main" id="{F8D7E9FE-D510-452E-8468-553DBB107853}"/>
                </a:ext>
              </a:extLst>
            </p:cNvPr>
            <p:cNvCxnSpPr>
              <a:cxnSpLocks/>
              <a:stCxn id="119" idx="0"/>
              <a:endCxn id="119" idx="4"/>
            </p:cNvCxnSpPr>
            <p:nvPr/>
          </p:nvCxnSpPr>
          <p:spPr>
            <a:xfrm flipV="1">
              <a:off x="489603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矢印コネクタ 140">
              <a:extLst>
                <a:ext uri="{FF2B5EF4-FFF2-40B4-BE49-F238E27FC236}">
                  <a16:creationId xmlns:a16="http://schemas.microsoft.com/office/drawing/2014/main" id="{4C0EACE4-9C03-42EA-8CD9-C0C7216A6691}"/>
                </a:ext>
              </a:extLst>
            </p:cNvPr>
            <p:cNvCxnSpPr>
              <a:stCxn id="122" idx="0"/>
              <a:endCxn id="122" idx="4"/>
            </p:cNvCxnSpPr>
            <p:nvPr/>
          </p:nvCxnSpPr>
          <p:spPr>
            <a:xfrm flipV="1">
              <a:off x="489603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矢印コネクタ 141">
              <a:extLst>
                <a:ext uri="{FF2B5EF4-FFF2-40B4-BE49-F238E27FC236}">
                  <a16:creationId xmlns:a16="http://schemas.microsoft.com/office/drawing/2014/main" id="{1723D2E1-05EC-42E3-80AE-08CE1704AF48}"/>
                </a:ext>
              </a:extLst>
            </p:cNvPr>
            <p:cNvCxnSpPr>
              <a:stCxn id="117" idx="0"/>
              <a:endCxn id="117" idx="4"/>
            </p:cNvCxnSpPr>
            <p:nvPr/>
          </p:nvCxnSpPr>
          <p:spPr>
            <a:xfrm flipV="1">
              <a:off x="5616117" y="342900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矢印コネクタ 142">
              <a:extLst>
                <a:ext uri="{FF2B5EF4-FFF2-40B4-BE49-F238E27FC236}">
                  <a16:creationId xmlns:a16="http://schemas.microsoft.com/office/drawing/2014/main" id="{872DC443-6115-4A95-84B1-C20139E36759}"/>
                </a:ext>
              </a:extLst>
            </p:cNvPr>
            <p:cNvCxnSpPr>
              <a:stCxn id="120" idx="0"/>
              <a:endCxn id="120" idx="4"/>
            </p:cNvCxnSpPr>
            <p:nvPr/>
          </p:nvCxnSpPr>
          <p:spPr>
            <a:xfrm flipV="1">
              <a:off x="5616117" y="414908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矢印コネクタ 143">
              <a:extLst>
                <a:ext uri="{FF2B5EF4-FFF2-40B4-BE49-F238E27FC236}">
                  <a16:creationId xmlns:a16="http://schemas.microsoft.com/office/drawing/2014/main" id="{33195CEC-4263-4109-8728-A3678E20466E}"/>
                </a:ext>
              </a:extLst>
            </p:cNvPr>
            <p:cNvCxnSpPr>
              <a:stCxn id="123" idx="0"/>
              <a:endCxn id="123" idx="4"/>
            </p:cNvCxnSpPr>
            <p:nvPr/>
          </p:nvCxnSpPr>
          <p:spPr>
            <a:xfrm flipV="1">
              <a:off x="5616117" y="4869160"/>
              <a:ext cx="0" cy="36004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5" name="テキスト ボックス 144">
                <a:extLst>
                  <a:ext uri="{FF2B5EF4-FFF2-40B4-BE49-F238E27FC236}">
                    <a16:creationId xmlns:a16="http://schemas.microsoft.com/office/drawing/2014/main" id="{B5A1BA7A-A2A0-48C6-A811-A9E7053D6E86}"/>
                  </a:ext>
                </a:extLst>
              </p:cNvPr>
              <p:cNvSpPr txBox="1"/>
              <p:nvPr/>
            </p:nvSpPr>
            <p:spPr>
              <a:xfrm>
                <a:off x="899592" y="1124744"/>
                <a:ext cx="2365519" cy="830997"/>
              </a:xfrm>
              <a:prstGeom prst="rect">
                <a:avLst/>
              </a:prstGeom>
              <a:noFill/>
            </p:spPr>
            <p:txBody>
              <a:bodyPr wrap="none" rtlCol="0">
                <a:spAutoFit/>
              </a:bodyPr>
              <a:lstStyle/>
              <a:p>
                <a:r>
                  <a:rPr lang="ja-JP" altLang="en-US" sz="2400" dirty="0"/>
                  <a:t>グラフ状態</a:t>
                </a:r>
                <a:endParaRPr lang="en-US" altLang="ja-JP" sz="2400" dirty="0"/>
              </a:p>
              <a:p>
                <a:r>
                  <a:rPr kumimoji="1" lang="ja-JP" altLang="en-US" sz="2400" dirty="0"/>
                  <a:t>クラスター数</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𝑁</m:t>
                        </m:r>
                      </m:e>
                      <m:sub>
                        <m:r>
                          <a:rPr kumimoji="1" lang="en-US" altLang="ja-JP" sz="2400" b="0" i="1" smtClean="0">
                            <a:latin typeface="Cambria Math" panose="02040503050406030204" pitchFamily="18" charset="0"/>
                          </a:rPr>
                          <m:t>𝑐</m:t>
                        </m:r>
                      </m:sub>
                    </m:sSub>
                  </m:oMath>
                </a14:m>
                <a:endParaRPr kumimoji="1" lang="ja-JP" altLang="en-US" sz="2400" dirty="0"/>
              </a:p>
            </p:txBody>
          </p:sp>
        </mc:Choice>
        <mc:Fallback xmlns="">
          <p:sp>
            <p:nvSpPr>
              <p:cNvPr id="145" name="テキスト ボックス 144">
                <a:extLst>
                  <a:ext uri="{FF2B5EF4-FFF2-40B4-BE49-F238E27FC236}">
                    <a16:creationId xmlns:a16="http://schemas.microsoft.com/office/drawing/2014/main" id="{B5A1BA7A-A2A0-48C6-A811-A9E7053D6E86}"/>
                  </a:ext>
                </a:extLst>
              </p:cNvPr>
              <p:cNvSpPr txBox="1">
                <a:spLocks noRot="1" noChangeAspect="1" noMove="1" noResize="1" noEditPoints="1" noAdjustHandles="1" noChangeArrowheads="1" noChangeShapeType="1" noTextEdit="1"/>
              </p:cNvSpPr>
              <p:nvPr/>
            </p:nvSpPr>
            <p:spPr>
              <a:xfrm>
                <a:off x="899592" y="1124744"/>
                <a:ext cx="2365519" cy="830997"/>
              </a:xfrm>
              <a:prstGeom prst="rect">
                <a:avLst/>
              </a:prstGeom>
              <a:blipFill>
                <a:blip r:embed="rId2"/>
                <a:stretch>
                  <a:fillRect l="-4124" t="-8088" b="-1397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6" name="テキスト ボックス 145">
                <a:extLst>
                  <a:ext uri="{FF2B5EF4-FFF2-40B4-BE49-F238E27FC236}">
                    <a16:creationId xmlns:a16="http://schemas.microsoft.com/office/drawing/2014/main" id="{47A066CA-B33F-40AD-AC5B-CA630BCA490F}"/>
                  </a:ext>
                </a:extLst>
              </p:cNvPr>
              <p:cNvSpPr txBox="1"/>
              <p:nvPr/>
            </p:nvSpPr>
            <p:spPr>
              <a:xfrm>
                <a:off x="4139952" y="1196752"/>
                <a:ext cx="4334135" cy="461665"/>
              </a:xfrm>
              <a:prstGeom prst="rect">
                <a:avLst/>
              </a:prstGeom>
              <a:noFill/>
            </p:spPr>
            <p:txBody>
              <a:bodyPr wrap="none" rtlCol="0">
                <a:spAutoFit/>
              </a:bodyPr>
              <a:lstStyle/>
              <a:p>
                <a:r>
                  <a:rPr lang="ja-JP" altLang="en-US" sz="2400" dirty="0"/>
                  <a:t>対応するスピンの状態数</a:t>
                </a:r>
                <a14:m>
                  <m:oMath xmlns:m="http://schemas.openxmlformats.org/officeDocument/2006/math">
                    <m:r>
                      <a:rPr lang="en-US" altLang="ja-JP" sz="2400" b="0" i="1" smtClean="0">
                        <a:latin typeface="Cambria Math" panose="02040503050406030204" pitchFamily="18" charset="0"/>
                      </a:rPr>
                      <m:t>=</m:t>
                    </m:r>
                    <m:sSup>
                      <m:sSupPr>
                        <m:ctrlPr>
                          <a:rPr lang="en-US" altLang="ja-JP" sz="2400" b="0" i="1" smtClean="0">
                            <a:latin typeface="Cambria Math" panose="02040503050406030204" pitchFamily="18" charset="0"/>
                          </a:rPr>
                        </m:ctrlPr>
                      </m:sSupPr>
                      <m:e>
                        <m:r>
                          <a:rPr lang="en-US" altLang="ja-JP" sz="2400" b="0" i="1" smtClean="0">
                            <a:latin typeface="Cambria Math" panose="02040503050406030204" pitchFamily="18" charset="0"/>
                          </a:rPr>
                          <m:t>2</m:t>
                        </m:r>
                      </m:e>
                      <m:sup>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𝑁</m:t>
                            </m:r>
                          </m:e>
                          <m:sub>
                            <m:r>
                              <a:rPr lang="en-US" altLang="ja-JP" sz="2400" b="0" i="1" smtClean="0">
                                <a:latin typeface="Cambria Math" panose="02040503050406030204" pitchFamily="18" charset="0"/>
                              </a:rPr>
                              <m:t>𝑐</m:t>
                            </m:r>
                          </m:sub>
                        </m:sSub>
                      </m:sup>
                    </m:sSup>
                  </m:oMath>
                </a14:m>
                <a:endParaRPr kumimoji="1" lang="ja-JP" altLang="en-US" sz="2400" dirty="0"/>
              </a:p>
            </p:txBody>
          </p:sp>
        </mc:Choice>
        <mc:Fallback xmlns="">
          <p:sp>
            <p:nvSpPr>
              <p:cNvPr id="146" name="テキスト ボックス 145">
                <a:extLst>
                  <a:ext uri="{FF2B5EF4-FFF2-40B4-BE49-F238E27FC236}">
                    <a16:creationId xmlns:a16="http://schemas.microsoft.com/office/drawing/2014/main" id="{47A066CA-B33F-40AD-AC5B-CA630BCA490F}"/>
                  </a:ext>
                </a:extLst>
              </p:cNvPr>
              <p:cNvSpPr txBox="1">
                <a:spLocks noRot="1" noChangeAspect="1" noMove="1" noResize="1" noEditPoints="1" noAdjustHandles="1" noChangeArrowheads="1" noChangeShapeType="1" noTextEdit="1"/>
              </p:cNvSpPr>
              <p:nvPr/>
            </p:nvSpPr>
            <p:spPr>
              <a:xfrm>
                <a:off x="4139952" y="1196752"/>
                <a:ext cx="4334135" cy="461665"/>
              </a:xfrm>
              <a:prstGeom prst="rect">
                <a:avLst/>
              </a:prstGeom>
              <a:blipFill>
                <a:blip r:embed="rId3"/>
                <a:stretch>
                  <a:fillRect l="-2110" t="-14474" b="-25000"/>
                </a:stretch>
              </a:blipFill>
            </p:spPr>
            <p:txBody>
              <a:bodyPr/>
              <a:lstStyle/>
              <a:p>
                <a:r>
                  <a:rPr lang="ja-JP" altLang="en-US">
                    <a:noFill/>
                  </a:rPr>
                  <a:t> </a:t>
                </a:r>
              </a:p>
            </p:txBody>
          </p:sp>
        </mc:Fallback>
      </mc:AlternateContent>
      <p:sp>
        <p:nvSpPr>
          <p:cNvPr id="148" name="四角形: 角を丸くする 147">
            <a:extLst>
              <a:ext uri="{FF2B5EF4-FFF2-40B4-BE49-F238E27FC236}">
                <a16:creationId xmlns:a16="http://schemas.microsoft.com/office/drawing/2014/main" id="{AD31C4B7-3E4F-4FB2-B95E-27A1AADEA7E3}"/>
              </a:ext>
            </a:extLst>
          </p:cNvPr>
          <p:cNvSpPr/>
          <p:nvPr/>
        </p:nvSpPr>
        <p:spPr>
          <a:xfrm>
            <a:off x="4499992" y="1628800"/>
            <a:ext cx="3744416" cy="3456384"/>
          </a:xfrm>
          <a:prstGeom prst="roundRect">
            <a:avLst>
              <a:gd name="adj" fmla="val 11943"/>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49" name="テキスト ボックス 148">
                <a:extLst>
                  <a:ext uri="{FF2B5EF4-FFF2-40B4-BE49-F238E27FC236}">
                    <a16:creationId xmlns:a16="http://schemas.microsoft.com/office/drawing/2014/main" id="{E7F14243-6D46-489A-82F0-1AFA81C86E30}"/>
                  </a:ext>
                </a:extLst>
              </p:cNvPr>
              <p:cNvSpPr txBox="1"/>
              <p:nvPr/>
            </p:nvSpPr>
            <p:spPr>
              <a:xfrm>
                <a:off x="467544" y="3645024"/>
                <a:ext cx="3262432" cy="830997"/>
              </a:xfrm>
              <a:prstGeom prst="rect">
                <a:avLst/>
              </a:prstGeom>
              <a:noFill/>
            </p:spPr>
            <p:txBody>
              <a:bodyPr wrap="none" rtlCol="0">
                <a:spAutoFit/>
              </a:bodyPr>
              <a:lstStyle/>
              <a:p>
                <a:r>
                  <a:rPr lang="ja-JP" altLang="en-US" sz="2400" dirty="0"/>
                  <a:t>ボンドがつながる確率</a:t>
                </a:r>
                <a:endParaRPr lang="en-US" altLang="ja-JP" sz="2400" dirty="0"/>
              </a:p>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=1−</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𝑒</m:t>
                          </m:r>
                        </m:e>
                        <m:sup>
                          <m:r>
                            <a:rPr kumimoji="1" lang="en-US" altLang="ja-JP" sz="2400" b="0" i="1" smtClean="0">
                              <a:latin typeface="Cambria Math" panose="02040503050406030204" pitchFamily="18" charset="0"/>
                            </a:rPr>
                            <m:t>2</m:t>
                          </m:r>
                          <m:r>
                            <a:rPr kumimoji="1" lang="en-US" altLang="ja-JP" sz="2400" b="0" i="1" smtClean="0">
                              <a:latin typeface="Cambria Math" panose="02040503050406030204" pitchFamily="18" charset="0"/>
                            </a:rPr>
                            <m:t>𝐾</m:t>
                          </m:r>
                        </m:sup>
                      </m:sSup>
                    </m:oMath>
                  </m:oMathPara>
                </a14:m>
                <a:endParaRPr kumimoji="1" lang="ja-JP" altLang="en-US" sz="2400" dirty="0"/>
              </a:p>
            </p:txBody>
          </p:sp>
        </mc:Choice>
        <mc:Fallback xmlns="">
          <p:sp>
            <p:nvSpPr>
              <p:cNvPr id="149" name="テキスト ボックス 148">
                <a:extLst>
                  <a:ext uri="{FF2B5EF4-FFF2-40B4-BE49-F238E27FC236}">
                    <a16:creationId xmlns:a16="http://schemas.microsoft.com/office/drawing/2014/main" id="{E7F14243-6D46-489A-82F0-1AFA81C86E30}"/>
                  </a:ext>
                </a:extLst>
              </p:cNvPr>
              <p:cNvSpPr txBox="1">
                <a:spLocks noRot="1" noChangeAspect="1" noMove="1" noResize="1" noEditPoints="1" noAdjustHandles="1" noChangeArrowheads="1" noChangeShapeType="1" noTextEdit="1"/>
              </p:cNvSpPr>
              <p:nvPr/>
            </p:nvSpPr>
            <p:spPr>
              <a:xfrm>
                <a:off x="467544" y="3645024"/>
                <a:ext cx="3262432" cy="830997"/>
              </a:xfrm>
              <a:prstGeom prst="rect">
                <a:avLst/>
              </a:prstGeom>
              <a:blipFill>
                <a:blip r:embed="rId4"/>
                <a:stretch>
                  <a:fillRect l="-2991" t="-8088" r="-1869" b="-661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0" name="テキスト ボックス 149">
                <a:extLst>
                  <a:ext uri="{FF2B5EF4-FFF2-40B4-BE49-F238E27FC236}">
                    <a16:creationId xmlns:a16="http://schemas.microsoft.com/office/drawing/2014/main" id="{A53825B8-DF44-4817-A916-8B02F0A93DB2}"/>
                  </a:ext>
                </a:extLst>
              </p:cNvPr>
              <p:cNvSpPr txBox="1"/>
              <p:nvPr/>
            </p:nvSpPr>
            <p:spPr>
              <a:xfrm>
                <a:off x="539552" y="4509120"/>
                <a:ext cx="2910477" cy="461665"/>
              </a:xfrm>
              <a:prstGeom prst="rect">
                <a:avLst/>
              </a:prstGeom>
              <a:noFill/>
            </p:spPr>
            <p:txBody>
              <a:bodyPr wrap="none" rtlCol="0">
                <a:spAutoFit/>
              </a:bodyPr>
              <a:lstStyle/>
              <a:p>
                <a:r>
                  <a:rPr kumimoji="1" lang="ja-JP" altLang="en-US" sz="2400" dirty="0"/>
                  <a:t>高温</a:t>
                </a:r>
                <a:r>
                  <a:rPr kumimoji="1" lang="en-US" altLang="ja-JP" sz="2400" dirty="0"/>
                  <a:t>(</a:t>
                </a:r>
                <a14:m>
                  <m:oMath xmlns:m="http://schemas.openxmlformats.org/officeDocument/2006/math">
                    <m:r>
                      <a:rPr kumimoji="1" lang="en-US" altLang="ja-JP" sz="2400" b="0" i="1" smtClean="0">
                        <a:latin typeface="Cambria Math" panose="02040503050406030204" pitchFamily="18" charset="0"/>
                      </a:rPr>
                      <m:t>𝐾</m:t>
                    </m:r>
                    <m:r>
                      <a:rPr kumimoji="1" lang="en-US" altLang="ja-JP" sz="2400" b="0" i="1" smtClean="0">
                        <a:latin typeface="Cambria Math" panose="02040503050406030204" pitchFamily="18" charset="0"/>
                      </a:rPr>
                      <m:t>→0</m:t>
                    </m:r>
                  </m:oMath>
                </a14:m>
                <a:r>
                  <a:rPr kumimoji="1" lang="en-US" altLang="ja-JP" sz="2400" dirty="0"/>
                  <a:t>)</a:t>
                </a:r>
                <a:r>
                  <a:rPr kumimoji="1" lang="ja-JP" altLang="en-US" sz="2400" dirty="0"/>
                  <a:t>で</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→0</m:t>
                    </m:r>
                  </m:oMath>
                </a14:m>
                <a:endParaRPr kumimoji="1" lang="ja-JP" altLang="en-US" sz="2400" dirty="0"/>
              </a:p>
            </p:txBody>
          </p:sp>
        </mc:Choice>
        <mc:Fallback xmlns="">
          <p:sp>
            <p:nvSpPr>
              <p:cNvPr id="150" name="テキスト ボックス 149">
                <a:extLst>
                  <a:ext uri="{FF2B5EF4-FFF2-40B4-BE49-F238E27FC236}">
                    <a16:creationId xmlns:a16="http://schemas.microsoft.com/office/drawing/2014/main" id="{A53825B8-DF44-4817-A916-8B02F0A93DB2}"/>
                  </a:ext>
                </a:extLst>
              </p:cNvPr>
              <p:cNvSpPr txBox="1">
                <a:spLocks noRot="1" noChangeAspect="1" noMove="1" noResize="1" noEditPoints="1" noAdjustHandles="1" noChangeArrowheads="1" noChangeShapeType="1" noTextEdit="1"/>
              </p:cNvSpPr>
              <p:nvPr/>
            </p:nvSpPr>
            <p:spPr>
              <a:xfrm>
                <a:off x="539552" y="4509120"/>
                <a:ext cx="2910477" cy="461665"/>
              </a:xfrm>
              <a:prstGeom prst="rect">
                <a:avLst/>
              </a:prstGeom>
              <a:blipFill>
                <a:blip r:embed="rId5"/>
                <a:stretch>
                  <a:fillRect l="-3354" t="-14667" b="-32000"/>
                </a:stretch>
              </a:blipFill>
            </p:spPr>
            <p:txBody>
              <a:bodyPr/>
              <a:lstStyle/>
              <a:p>
                <a:r>
                  <a:rPr lang="ja-JP" altLang="en-US">
                    <a:noFill/>
                  </a:rPr>
                  <a:t> </a:t>
                </a:r>
              </a:p>
            </p:txBody>
          </p:sp>
        </mc:Fallback>
      </mc:AlternateContent>
      <p:sp>
        <p:nvSpPr>
          <p:cNvPr id="151" name="テキスト ボックス 150">
            <a:extLst>
              <a:ext uri="{FF2B5EF4-FFF2-40B4-BE49-F238E27FC236}">
                <a16:creationId xmlns:a16="http://schemas.microsoft.com/office/drawing/2014/main" id="{E36E1927-F975-45B9-9E44-CEDC7FA33F1C}"/>
              </a:ext>
            </a:extLst>
          </p:cNvPr>
          <p:cNvSpPr txBox="1"/>
          <p:nvPr/>
        </p:nvSpPr>
        <p:spPr>
          <a:xfrm>
            <a:off x="395536" y="5157192"/>
            <a:ext cx="6955750" cy="1569660"/>
          </a:xfrm>
          <a:prstGeom prst="rect">
            <a:avLst/>
          </a:prstGeom>
          <a:noFill/>
        </p:spPr>
        <p:txBody>
          <a:bodyPr wrap="none" rtlCol="0">
            <a:spAutoFit/>
          </a:bodyPr>
          <a:lstStyle/>
          <a:p>
            <a:r>
              <a:rPr lang="ja-JP" altLang="en-US" sz="2400" dirty="0"/>
              <a:t>高温ではほとんどのボンドが切れている</a:t>
            </a:r>
            <a:endParaRPr lang="en-US" altLang="ja-JP" sz="2400" dirty="0"/>
          </a:p>
          <a:p>
            <a:r>
              <a:rPr kumimoji="1" lang="ja-JP" altLang="en-US" sz="2400" dirty="0"/>
              <a:t>→多数の小さいクラスターができる</a:t>
            </a:r>
            <a:endParaRPr kumimoji="1" lang="en-US" altLang="ja-JP" sz="2400" dirty="0"/>
          </a:p>
          <a:p>
            <a:r>
              <a:rPr kumimoji="1" lang="ja-JP" altLang="en-US" sz="2400" dirty="0"/>
              <a:t>→部分和が厳密に取れるスピンの状態数が増える</a:t>
            </a:r>
            <a:endParaRPr kumimoji="1" lang="en-US" altLang="ja-JP" sz="2400" dirty="0"/>
          </a:p>
          <a:p>
            <a:r>
              <a:rPr lang="ja-JP" altLang="en-US" sz="2400" dirty="0"/>
              <a:t>→精度がよくなる</a:t>
            </a:r>
            <a:endParaRPr kumimoji="1" lang="ja-JP" altLang="en-US" sz="2400" dirty="0"/>
          </a:p>
        </p:txBody>
      </p:sp>
    </p:spTree>
    <p:extLst>
      <p:ext uri="{BB962C8B-B14F-4D97-AF65-F5344CB8AC3E}">
        <p14:creationId xmlns:p14="http://schemas.microsoft.com/office/powerpoint/2010/main" val="3813176575"/>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90BAC8-F07E-49F6-B54F-70B4527CD2D9}"/>
              </a:ext>
            </a:extLst>
          </p:cNvPr>
          <p:cNvSpPr>
            <a:spLocks noGrp="1"/>
          </p:cNvSpPr>
          <p:nvPr>
            <p:ph type="body" sz="quarter" idx="10"/>
          </p:nvPr>
        </p:nvSpPr>
        <p:spPr/>
        <p:txBody>
          <a:bodyPr/>
          <a:lstStyle/>
          <a:p>
            <a:r>
              <a:rPr kumimoji="1" lang="ja-JP" altLang="en-US" dirty="0"/>
              <a:t>なぜ精度が改善するか？</a:t>
            </a:r>
          </a:p>
        </p:txBody>
      </p:sp>
      <p:pic>
        <p:nvPicPr>
          <p:cNvPr id="4" name="図 3">
            <a:extLst>
              <a:ext uri="{FF2B5EF4-FFF2-40B4-BE49-F238E27FC236}">
                <a16:creationId xmlns:a16="http://schemas.microsoft.com/office/drawing/2014/main" id="{6C47B8F6-2604-42F6-B6B0-66A0C571763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3528" y="1700808"/>
            <a:ext cx="4104117" cy="3078088"/>
          </a:xfrm>
          <a:prstGeom prst="rect">
            <a:avLst/>
          </a:prstGeom>
        </p:spPr>
      </p:pic>
      <p:pic>
        <p:nvPicPr>
          <p:cNvPr id="6" name="図 5">
            <a:extLst>
              <a:ext uri="{FF2B5EF4-FFF2-40B4-BE49-F238E27FC236}">
                <a16:creationId xmlns:a16="http://schemas.microsoft.com/office/drawing/2014/main" id="{8C30138B-588E-423D-8C03-55535B6369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60032" y="1700808"/>
            <a:ext cx="4128120" cy="3096090"/>
          </a:xfrm>
          <a:prstGeom prst="rect">
            <a:avLst/>
          </a:prstGeom>
        </p:spPr>
      </p:pic>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04A21677-62DA-4FE5-BED7-03E861B125EB}"/>
                  </a:ext>
                </a:extLst>
              </p:cNvPr>
              <p:cNvSpPr txBox="1"/>
              <p:nvPr/>
            </p:nvSpPr>
            <p:spPr>
              <a:xfrm>
                <a:off x="971600" y="2492896"/>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oMath>
                  </m:oMathPara>
                </a14:m>
                <a:endParaRPr kumimoji="1" lang="ja-JP" altLang="en-US" sz="3600" dirty="0"/>
              </a:p>
            </p:txBody>
          </p:sp>
        </mc:Choice>
        <mc:Fallback xmlns="">
          <p:sp>
            <p:nvSpPr>
              <p:cNvPr id="7" name="テキスト ボックス 6">
                <a:extLst>
                  <a:ext uri="{FF2B5EF4-FFF2-40B4-BE49-F238E27FC236}">
                    <a16:creationId xmlns:a16="http://schemas.microsoft.com/office/drawing/2014/main" id="{04A21677-62DA-4FE5-BED7-03E861B125EB}"/>
                  </a:ext>
                </a:extLst>
              </p:cNvPr>
              <p:cNvSpPr txBox="1">
                <a:spLocks noRot="1" noChangeAspect="1" noMove="1" noResize="1" noEditPoints="1" noAdjustHandles="1" noChangeArrowheads="1" noChangeShapeType="1" noTextEdit="1"/>
              </p:cNvSpPr>
              <p:nvPr/>
            </p:nvSpPr>
            <p:spPr>
              <a:xfrm>
                <a:off x="971600" y="2492896"/>
                <a:ext cx="1253740"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9FC151DF-C18B-4409-BDFB-FFF5FF0BA49C}"/>
                  </a:ext>
                </a:extLst>
              </p:cNvPr>
              <p:cNvSpPr txBox="1"/>
              <p:nvPr/>
            </p:nvSpPr>
            <p:spPr>
              <a:xfrm>
                <a:off x="5508104" y="2420888"/>
                <a:ext cx="1253740"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4</m:t>
                              </m:r>
                            </m:sup>
                          </m:sSup>
                        </m:e>
                      </m:d>
                    </m:oMath>
                  </m:oMathPara>
                </a14:m>
                <a:endParaRPr kumimoji="1" lang="ja-JP" altLang="en-US" sz="3600" dirty="0"/>
              </a:p>
            </p:txBody>
          </p:sp>
        </mc:Choice>
        <mc:Fallback xmlns="">
          <p:sp>
            <p:nvSpPr>
              <p:cNvPr id="8" name="テキスト ボックス 7">
                <a:extLst>
                  <a:ext uri="{FF2B5EF4-FFF2-40B4-BE49-F238E27FC236}">
                    <a16:creationId xmlns:a16="http://schemas.microsoft.com/office/drawing/2014/main" id="{9FC151DF-C18B-4409-BDFB-FFF5FF0BA49C}"/>
                  </a:ext>
                </a:extLst>
              </p:cNvPr>
              <p:cNvSpPr txBox="1">
                <a:spLocks noRot="1" noChangeAspect="1" noMove="1" noResize="1" noEditPoints="1" noAdjustHandles="1" noChangeArrowheads="1" noChangeShapeType="1" noTextEdit="1"/>
              </p:cNvSpPr>
              <p:nvPr/>
            </p:nvSpPr>
            <p:spPr>
              <a:xfrm>
                <a:off x="5508104" y="2420888"/>
                <a:ext cx="1253740" cy="646331"/>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0B9EF562-77D5-417C-A35E-FFA55B7CA0B0}"/>
              </a:ext>
            </a:extLst>
          </p:cNvPr>
          <p:cNvSpPr txBox="1"/>
          <p:nvPr/>
        </p:nvSpPr>
        <p:spPr>
          <a:xfrm>
            <a:off x="827584" y="1052736"/>
            <a:ext cx="7651454" cy="400110"/>
          </a:xfrm>
          <a:prstGeom prst="rect">
            <a:avLst/>
          </a:prstGeom>
          <a:noFill/>
        </p:spPr>
        <p:txBody>
          <a:bodyPr wrap="none" rtlCol="0">
            <a:spAutoFit/>
          </a:bodyPr>
          <a:lstStyle/>
          <a:p>
            <a:r>
              <a:rPr kumimoji="1" lang="en-US" altLang="ja-JP" sz="2000" dirty="0"/>
              <a:t>2</a:t>
            </a:r>
            <a:r>
              <a:rPr kumimoji="1" lang="ja-JP" altLang="en-US" sz="2000" dirty="0"/>
              <a:t>次と</a:t>
            </a:r>
            <a:r>
              <a:rPr kumimoji="1" lang="en-US" altLang="ja-JP" sz="2000" dirty="0"/>
              <a:t>4</a:t>
            </a:r>
            <a:r>
              <a:rPr kumimoji="1" lang="ja-JP" altLang="en-US" sz="2000" dirty="0"/>
              <a:t>次のモーメントそれぞれの推定の精度はどちらも</a:t>
            </a:r>
            <a:r>
              <a:rPr lang="ja-JP" altLang="en-US" sz="2000" dirty="0"/>
              <a:t>問題ない</a:t>
            </a:r>
            <a:endParaRPr kumimoji="1" lang="ja-JP" altLang="en-US" sz="2000" dirty="0"/>
          </a:p>
        </p:txBody>
      </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49CCAB4-60E1-4256-81B1-C1578D06EAF2}"/>
                  </a:ext>
                </a:extLst>
              </p:cNvPr>
              <p:cNvSpPr txBox="1"/>
              <p:nvPr/>
            </p:nvSpPr>
            <p:spPr>
              <a:xfrm>
                <a:off x="467544" y="5301208"/>
                <a:ext cx="2149756" cy="114550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𝑈</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d>
                            <m:dPr>
                              <m:begChr m:val="⟨"/>
                              <m:endChr m:val="⟩"/>
                              <m:ctrlPr>
                                <a:rPr kumimoji="1" lang="en-US" altLang="ja-JP" sz="3200" b="0" i="1" smtClean="0">
                                  <a:latin typeface="Cambria Math" panose="02040503050406030204" pitchFamily="18" charset="0"/>
                                </a:rPr>
                              </m:ctrlPr>
                            </m:dPr>
                            <m:e>
                              <m:sSup>
                                <m:sSupPr>
                                  <m:ctrlPr>
                                    <a:rPr kumimoji="1" lang="en-US" altLang="ja-JP" sz="3200" b="0" i="1" smtClean="0">
                                      <a:latin typeface="Cambria Math" panose="02040503050406030204" pitchFamily="18" charset="0"/>
                                    </a:rPr>
                                  </m:ctrlPr>
                                </m:sSupPr>
                                <m:e>
                                  <m:r>
                                    <a:rPr kumimoji="1" lang="en-US" altLang="ja-JP" sz="3200" b="0" i="1" smtClean="0">
                                      <a:latin typeface="Cambria Math" panose="02040503050406030204" pitchFamily="18" charset="0"/>
                                    </a:rPr>
                                    <m:t>𝑚</m:t>
                                  </m:r>
                                </m:e>
                                <m:sup>
                                  <m:r>
                                    <a:rPr kumimoji="1" lang="en-US" altLang="ja-JP" sz="3200" b="0" i="1" smtClean="0">
                                      <a:latin typeface="Cambria Math" panose="02040503050406030204" pitchFamily="18" charset="0"/>
                                    </a:rPr>
                                    <m:t>4</m:t>
                                  </m:r>
                                </m:sup>
                              </m:sSup>
                            </m:e>
                          </m:d>
                        </m:num>
                        <m:den>
                          <m:sSup>
                            <m:sSupPr>
                              <m:ctrlPr>
                                <a:rPr kumimoji="1" lang="en-US" altLang="ja-JP" sz="3200" b="0" i="1" smtClean="0">
                                  <a:latin typeface="Cambria Math" panose="02040503050406030204" pitchFamily="18" charset="0"/>
                                </a:rPr>
                              </m:ctrlPr>
                            </m:sSupPr>
                            <m:e>
                              <m:d>
                                <m:dPr>
                                  <m:begChr m:val="⟨"/>
                                  <m:endChr m:val="⟩"/>
                                  <m:ctrlPr>
                                    <a:rPr kumimoji="1" lang="en-US" altLang="ja-JP" sz="3200" b="0" i="1" smtClean="0">
                                      <a:latin typeface="Cambria Math" panose="02040503050406030204" pitchFamily="18" charset="0"/>
                                    </a:rPr>
                                  </m:ctrlPr>
                                </m:dPr>
                                <m:e>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𝑚</m:t>
                                      </m:r>
                                    </m:e>
                                    <m:sup>
                                      <m:r>
                                        <a:rPr lang="en-US" altLang="ja-JP" sz="3200" i="1">
                                          <a:latin typeface="Cambria Math" panose="02040503050406030204" pitchFamily="18" charset="0"/>
                                        </a:rPr>
                                        <m:t>2</m:t>
                                      </m:r>
                                    </m:sup>
                                  </m:sSup>
                                </m:e>
                              </m:d>
                            </m:e>
                            <m:sup>
                              <m:r>
                                <a:rPr kumimoji="1" lang="en-US" altLang="ja-JP" sz="3200" b="0" i="1" smtClean="0">
                                  <a:latin typeface="Cambria Math" panose="02040503050406030204" pitchFamily="18" charset="0"/>
                                </a:rPr>
                                <m:t>2</m:t>
                              </m:r>
                            </m:sup>
                          </m:sSup>
                        </m:den>
                      </m:f>
                    </m:oMath>
                  </m:oMathPara>
                </a14:m>
                <a:endParaRPr kumimoji="1" lang="ja-JP" altLang="en-US" sz="3200" dirty="0"/>
              </a:p>
            </p:txBody>
          </p:sp>
        </mc:Choice>
        <mc:Fallback xmlns="">
          <p:sp>
            <p:nvSpPr>
              <p:cNvPr id="10" name="テキスト ボックス 9">
                <a:extLst>
                  <a:ext uri="{FF2B5EF4-FFF2-40B4-BE49-F238E27FC236}">
                    <a16:creationId xmlns:a16="http://schemas.microsoft.com/office/drawing/2014/main" id="{749CCAB4-60E1-4256-81B1-C1578D06EAF2}"/>
                  </a:ext>
                </a:extLst>
              </p:cNvPr>
              <p:cNvSpPr txBox="1">
                <a:spLocks noRot="1" noChangeAspect="1" noMove="1" noResize="1" noEditPoints="1" noAdjustHandles="1" noChangeArrowheads="1" noChangeShapeType="1" noTextEdit="1"/>
              </p:cNvSpPr>
              <p:nvPr/>
            </p:nvSpPr>
            <p:spPr>
              <a:xfrm>
                <a:off x="467544" y="5301208"/>
                <a:ext cx="2149756" cy="1145506"/>
              </a:xfrm>
              <a:prstGeom prst="rect">
                <a:avLst/>
              </a:prstGeom>
              <a:blipFill>
                <a:blip r:embed="rId6"/>
                <a:stretch>
                  <a:fillRect/>
                </a:stretch>
              </a:blipFill>
            </p:spPr>
            <p:txBody>
              <a:bodyPr/>
              <a:lstStyle/>
              <a:p>
                <a:r>
                  <a:rPr lang="ja-JP" altLang="en-US">
                    <a:noFill/>
                  </a:rPr>
                  <a:t> </a:t>
                </a:r>
              </a:p>
            </p:txBody>
          </p:sp>
        </mc:Fallback>
      </mc:AlternateContent>
      <p:sp>
        <p:nvSpPr>
          <p:cNvPr id="11" name="四角形: 角を丸くする 10">
            <a:extLst>
              <a:ext uri="{FF2B5EF4-FFF2-40B4-BE49-F238E27FC236}">
                <a16:creationId xmlns:a16="http://schemas.microsoft.com/office/drawing/2014/main" id="{55C77E92-CC33-4E55-B6C0-DA992BE67D4B}"/>
              </a:ext>
            </a:extLst>
          </p:cNvPr>
          <p:cNvSpPr/>
          <p:nvPr/>
        </p:nvSpPr>
        <p:spPr>
          <a:xfrm>
            <a:off x="2555776"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0BEFCC5-8222-400B-9529-D5AC5ED5CACD}"/>
              </a:ext>
            </a:extLst>
          </p:cNvPr>
          <p:cNvSpPr/>
          <p:nvPr/>
        </p:nvSpPr>
        <p:spPr>
          <a:xfrm>
            <a:off x="7020272" y="4005064"/>
            <a:ext cx="1944216" cy="792088"/>
          </a:xfrm>
          <a:prstGeom prst="roundRect">
            <a:avLst/>
          </a:prstGeom>
          <a:noFill/>
          <a:ln w="28575">
            <a:solidFill>
              <a:srgbClr val="01189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B6574B3-0554-4EBD-8B89-BAA58D12F745}"/>
              </a:ext>
            </a:extLst>
          </p:cNvPr>
          <p:cNvSpPr txBox="1"/>
          <p:nvPr/>
        </p:nvSpPr>
        <p:spPr>
          <a:xfrm>
            <a:off x="3239344" y="5445224"/>
            <a:ext cx="5904656" cy="830997"/>
          </a:xfrm>
          <a:prstGeom prst="rect">
            <a:avLst/>
          </a:prstGeom>
          <a:noFill/>
        </p:spPr>
        <p:txBody>
          <a:bodyPr wrap="square" rtlCol="0">
            <a:spAutoFit/>
          </a:bodyPr>
          <a:lstStyle/>
          <a:p>
            <a:r>
              <a:rPr kumimoji="1" lang="ja-JP" altLang="en-US" sz="2400" dirty="0"/>
              <a:t>しかし、高温で微小な量の比を計算する必要があり</a:t>
            </a:r>
            <a:r>
              <a:rPr lang="ja-JP" altLang="en-US" sz="2400" dirty="0"/>
              <a:t>、精度が極端に落ちる</a:t>
            </a:r>
            <a:endParaRPr kumimoji="1" lang="ja-JP" altLang="en-US" sz="2400" dirty="0"/>
          </a:p>
        </p:txBody>
      </p:sp>
      <p:cxnSp>
        <p:nvCxnSpPr>
          <p:cNvPr id="15" name="コネクタ: カギ線 14">
            <a:extLst>
              <a:ext uri="{FF2B5EF4-FFF2-40B4-BE49-F238E27FC236}">
                <a16:creationId xmlns:a16="http://schemas.microsoft.com/office/drawing/2014/main" id="{685820EB-4F51-47B3-8F6E-32BB1F5026E0}"/>
              </a:ext>
            </a:extLst>
          </p:cNvPr>
          <p:cNvCxnSpPr>
            <a:stCxn id="13" idx="0"/>
            <a:endCxn id="12" idx="2"/>
          </p:cNvCxnSpPr>
          <p:nvPr/>
        </p:nvCxnSpPr>
        <p:spPr>
          <a:xfrm rot="5400000" flipH="1" flipV="1">
            <a:off x="6767990" y="4220834"/>
            <a:ext cx="648072" cy="180070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B631F84-E882-4D1C-8E21-31C2EC26B809}"/>
              </a:ext>
            </a:extLst>
          </p:cNvPr>
          <p:cNvCxnSpPr>
            <a:stCxn id="13" idx="0"/>
            <a:endCxn id="11" idx="2"/>
          </p:cNvCxnSpPr>
          <p:nvPr/>
        </p:nvCxnSpPr>
        <p:spPr>
          <a:xfrm rot="16200000" flipV="1">
            <a:off x="4535742" y="3789294"/>
            <a:ext cx="648072" cy="2663788"/>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765222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C79EE6-3660-4B50-B3AC-E23AC4DBFD1B}"/>
              </a:ext>
            </a:extLst>
          </p:cNvPr>
          <p:cNvSpPr>
            <a:spLocks noGrp="1"/>
          </p:cNvSpPr>
          <p:nvPr>
            <p:ph type="body" sz="quarter" idx="10"/>
          </p:nvPr>
        </p:nvSpPr>
        <p:spPr/>
        <p:txBody>
          <a:bodyPr/>
          <a:lstStyle/>
          <a:p>
            <a:r>
              <a:rPr lang="en-US" altLang="ja-JP" dirty="0"/>
              <a:t>Improved Estimator</a:t>
            </a:r>
            <a:r>
              <a:rPr lang="ja-JP" altLang="en-US" dirty="0"/>
              <a:t>のまとめ</a:t>
            </a:r>
            <a:endParaRPr kumimoji="1" lang="ja-JP" altLang="en-US" dirty="0"/>
          </a:p>
        </p:txBody>
      </p:sp>
      <p:sp>
        <p:nvSpPr>
          <p:cNvPr id="3" name="テキスト ボックス 2">
            <a:extLst>
              <a:ext uri="{FF2B5EF4-FFF2-40B4-BE49-F238E27FC236}">
                <a16:creationId xmlns:a16="http://schemas.microsoft.com/office/drawing/2014/main" id="{414E541D-9DE9-4F86-8ACE-19FD4876EB30}"/>
              </a:ext>
            </a:extLst>
          </p:cNvPr>
          <p:cNvSpPr txBox="1"/>
          <p:nvPr/>
        </p:nvSpPr>
        <p:spPr>
          <a:xfrm>
            <a:off x="107504" y="1484784"/>
            <a:ext cx="8496944" cy="267765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800" dirty="0"/>
              <a:t>全体の和は計算できないが、状態をグループにわけた時に、グループ内の和は厳密に取れる場合がある</a:t>
            </a:r>
            <a:endParaRPr kumimoji="1" lang="en-US" altLang="ja-JP" sz="2800" dirty="0"/>
          </a:p>
          <a:p>
            <a:pPr marL="342900" indent="-342900">
              <a:buFont typeface="Arial" panose="020B0604020202020204" pitchFamily="34" charset="0"/>
              <a:buChar char="•"/>
            </a:pPr>
            <a:r>
              <a:rPr kumimoji="1" lang="ja-JP" altLang="en-US" sz="2800" dirty="0"/>
              <a:t>部分和を厳密に取った場合に対応する</a:t>
            </a:r>
            <a:r>
              <a:rPr kumimoji="1" lang="en-US" altLang="ja-JP" sz="2800" dirty="0"/>
              <a:t>estimator</a:t>
            </a:r>
            <a:r>
              <a:rPr kumimoji="1" lang="ja-JP" altLang="en-US" sz="2800" dirty="0"/>
              <a:t>を</a:t>
            </a:r>
            <a:r>
              <a:rPr kumimoji="1" lang="en-US" altLang="ja-JP" sz="2800" dirty="0">
                <a:solidFill>
                  <a:srgbClr val="FF0000"/>
                </a:solidFill>
              </a:rPr>
              <a:t>improved estimator</a:t>
            </a:r>
            <a:r>
              <a:rPr kumimoji="1" lang="ja-JP" altLang="en-US" sz="2800" dirty="0"/>
              <a:t>と呼ぶ</a:t>
            </a:r>
            <a:endParaRPr kumimoji="1" lang="en-US" altLang="ja-JP" sz="2800" dirty="0"/>
          </a:p>
          <a:p>
            <a:pPr marL="342900" indent="-342900">
              <a:buFont typeface="Arial" panose="020B0604020202020204" pitchFamily="34" charset="0"/>
              <a:buChar char="•"/>
            </a:pPr>
            <a:r>
              <a:rPr lang="en-US" altLang="ja-JP" sz="2800" dirty="0"/>
              <a:t>Improved estimator</a:t>
            </a:r>
            <a:r>
              <a:rPr lang="ja-JP" altLang="en-US" sz="2800" dirty="0"/>
              <a:t>の分散は必ず小さくなる</a:t>
            </a:r>
            <a:endParaRPr kumimoji="1" lang="ja-JP" altLang="en-US" sz="2800" dirty="0"/>
          </a:p>
        </p:txBody>
      </p:sp>
    </p:spTree>
    <p:extLst>
      <p:ext uri="{BB962C8B-B14F-4D97-AF65-F5344CB8AC3E}">
        <p14:creationId xmlns:p14="http://schemas.microsoft.com/office/powerpoint/2010/main" val="3840991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1DE0308-0763-4D86-94B9-2736A277505A}"/>
              </a:ext>
            </a:extLst>
          </p:cNvPr>
          <p:cNvSpPr>
            <a:spLocks noGrp="1"/>
          </p:cNvSpPr>
          <p:nvPr>
            <p:ph type="body" sz="quarter" idx="10"/>
          </p:nvPr>
        </p:nvSpPr>
        <p:spPr/>
        <p:txBody>
          <a:bodyPr/>
          <a:lstStyle/>
          <a:p>
            <a:r>
              <a:rPr lang="ja-JP" altLang="en-US" dirty="0"/>
              <a:t>本日のまとめ</a:t>
            </a:r>
            <a:endParaRPr kumimoji="1" lang="ja-JP" altLang="en-US" dirty="0"/>
          </a:p>
        </p:txBody>
      </p:sp>
      <p:sp>
        <p:nvSpPr>
          <p:cNvPr id="3" name="テキスト ボックス 2">
            <a:extLst>
              <a:ext uri="{FF2B5EF4-FFF2-40B4-BE49-F238E27FC236}">
                <a16:creationId xmlns:a16="http://schemas.microsoft.com/office/drawing/2014/main" id="{F4130D3B-7F2C-42A1-B478-042A12551ED5}"/>
              </a:ext>
            </a:extLst>
          </p:cNvPr>
          <p:cNvSpPr txBox="1"/>
          <p:nvPr/>
        </p:nvSpPr>
        <p:spPr>
          <a:xfrm>
            <a:off x="107504" y="1412776"/>
            <a:ext cx="8820472" cy="3108543"/>
          </a:xfrm>
          <a:prstGeom prst="rect">
            <a:avLst/>
          </a:prstGeom>
          <a:noFill/>
        </p:spPr>
        <p:txBody>
          <a:bodyPr wrap="square" rtlCol="0">
            <a:spAutoFit/>
          </a:bodyPr>
          <a:lstStyle/>
          <a:p>
            <a:pPr marL="457200" indent="-457200">
              <a:buFont typeface="Arial" panose="020B0604020202020204" pitchFamily="34" charset="0"/>
              <a:buChar char="•"/>
            </a:pPr>
            <a:r>
              <a:rPr lang="ja-JP" altLang="en-US" sz="2800" dirty="0"/>
              <a:t>状態の重みの総和を分配関数とよぶ</a:t>
            </a:r>
            <a:endParaRPr lang="en-US" altLang="ja-JP" sz="2800" dirty="0"/>
          </a:p>
          <a:p>
            <a:pPr marL="457200" indent="-457200">
              <a:buFont typeface="Arial" panose="020B0604020202020204" pitchFamily="34" charset="0"/>
              <a:buChar char="•"/>
            </a:pPr>
            <a:r>
              <a:rPr kumimoji="1" lang="ja-JP" altLang="en-US" sz="2800" dirty="0"/>
              <a:t>分配関数を書き直す＝見方を変える</a:t>
            </a:r>
            <a:endParaRPr kumimoji="1" lang="en-US" altLang="ja-JP" sz="2800" dirty="0"/>
          </a:p>
          <a:p>
            <a:pPr marL="457200" indent="-457200">
              <a:buFont typeface="Arial" panose="020B0604020202020204" pitchFamily="34" charset="0"/>
              <a:buChar char="•"/>
            </a:pPr>
            <a:r>
              <a:rPr lang="ja-JP" altLang="en-US" sz="2800" dirty="0"/>
              <a:t>見方を変えると、効率がよくなる場合がある</a:t>
            </a:r>
            <a:endParaRPr lang="en-US" altLang="ja-JP" sz="2800" dirty="0"/>
          </a:p>
          <a:p>
            <a:pPr marL="457200" indent="-457200">
              <a:buFont typeface="Arial" panose="020B0604020202020204" pitchFamily="34" charset="0"/>
              <a:buChar char="•"/>
            </a:pPr>
            <a:r>
              <a:rPr kumimoji="1" lang="ja-JP" altLang="en-US" sz="2800" dirty="0"/>
              <a:t>同じものを異なる数式で表現すると、異なる世界が見えてくる</a:t>
            </a:r>
            <a:endParaRPr kumimoji="1" lang="en-US" altLang="ja-JP" sz="2800" dirty="0"/>
          </a:p>
          <a:p>
            <a:pPr marL="457200" indent="-457200">
              <a:buFont typeface="Arial" panose="020B0604020202020204" pitchFamily="34" charset="0"/>
              <a:buChar char="•"/>
            </a:pPr>
            <a:r>
              <a:rPr kumimoji="1" lang="ja-JP" altLang="en-US" sz="2800" dirty="0"/>
              <a:t>何十年も前の発見を活用してブレイクスルーが生まれることがある</a:t>
            </a:r>
          </a:p>
        </p:txBody>
      </p:sp>
      <p:sp>
        <p:nvSpPr>
          <p:cNvPr id="6" name="テキスト ボックス 5">
            <a:extLst>
              <a:ext uri="{FF2B5EF4-FFF2-40B4-BE49-F238E27FC236}">
                <a16:creationId xmlns:a16="http://schemas.microsoft.com/office/drawing/2014/main" id="{7919808A-6442-43EE-82D8-61EAA6377670}"/>
              </a:ext>
            </a:extLst>
          </p:cNvPr>
          <p:cNvSpPr txBox="1"/>
          <p:nvPr/>
        </p:nvSpPr>
        <p:spPr>
          <a:xfrm>
            <a:off x="2123728" y="4725144"/>
            <a:ext cx="6624736" cy="369332"/>
          </a:xfrm>
          <a:prstGeom prst="rect">
            <a:avLst/>
          </a:prstGeom>
          <a:noFill/>
        </p:spPr>
        <p:txBody>
          <a:bodyPr wrap="square">
            <a:spAutoFit/>
          </a:bodyPr>
          <a:lstStyle/>
          <a:p>
            <a:r>
              <a:rPr lang="en-US" altLang="ja-JP" dirty="0"/>
              <a:t>※ Fortuin-</a:t>
            </a:r>
            <a:r>
              <a:rPr lang="en-US" altLang="ja-JP" dirty="0" err="1"/>
              <a:t>Kasteleyn</a:t>
            </a:r>
            <a:r>
              <a:rPr lang="ja-JP" altLang="en-US" dirty="0"/>
              <a:t>表現が</a:t>
            </a:r>
            <a:r>
              <a:rPr lang="en-US" altLang="ja-JP" dirty="0"/>
              <a:t>1972</a:t>
            </a:r>
            <a:r>
              <a:rPr lang="ja-JP" altLang="en-US" dirty="0"/>
              <a:t>年、</a:t>
            </a:r>
            <a:r>
              <a:rPr lang="en-US" altLang="ja-JP" dirty="0" err="1"/>
              <a:t>Swendsen</a:t>
            </a:r>
            <a:r>
              <a:rPr lang="en-US" altLang="ja-JP" dirty="0"/>
              <a:t>-Wang</a:t>
            </a:r>
            <a:r>
              <a:rPr lang="ja-JP" altLang="en-US" dirty="0"/>
              <a:t>が</a:t>
            </a:r>
            <a:r>
              <a:rPr lang="en-US" altLang="ja-JP" dirty="0"/>
              <a:t>1987</a:t>
            </a:r>
            <a:r>
              <a:rPr lang="ja-JP" altLang="en-US" dirty="0"/>
              <a:t>年</a:t>
            </a:r>
          </a:p>
        </p:txBody>
      </p:sp>
    </p:spTree>
    <p:extLst>
      <p:ext uri="{BB962C8B-B14F-4D97-AF65-F5344CB8AC3E}">
        <p14:creationId xmlns:p14="http://schemas.microsoft.com/office/powerpoint/2010/main" val="596371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5956</TotalTime>
  <Words>4417</Words>
  <Application>Microsoft Office PowerPoint</Application>
  <PresentationFormat>画面に合わせる (4:3)</PresentationFormat>
  <Paragraphs>656</Paragraphs>
  <Slides>80</Slides>
  <Notes>6</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80</vt:i4>
      </vt:variant>
    </vt:vector>
  </HeadingPairs>
  <TitlesOfParts>
    <vt:vector size="85" baseType="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897</cp:revision>
  <dcterms:created xsi:type="dcterms:W3CDTF">2019-01-02T05:23:01Z</dcterms:created>
  <dcterms:modified xsi:type="dcterms:W3CDTF">2024-04-29T02:27:36Z</dcterms:modified>
</cp:coreProperties>
</file>