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8"/>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6" autoAdjust="0"/>
    <p:restoredTop sz="93447" autoAdjust="0"/>
  </p:normalViewPr>
  <p:slideViewPr>
    <p:cSldViewPr>
      <p:cViewPr>
        <p:scale>
          <a:sx n="59" d="100"/>
          <a:sy n="59" d="100"/>
        </p:scale>
        <p:origin x="16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発展的な話題</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635896" y="2564904"/>
                <a:ext cx="5381153"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635896" y="2564904"/>
                <a:ext cx="5381153"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2267744" y="2708920"/>
                <a:ext cx="4089581"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2267744" y="2708920"/>
                <a:ext cx="4089581"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42493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424936" cy="954107"/>
              </a:xfrm>
              <a:prstGeom prst="rect">
                <a:avLst/>
              </a:prstGeom>
              <a:blipFill>
                <a:blip r:embed="rId4"/>
                <a:stretch>
                  <a:fillRect l="-1447"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31715E-ADF8-4F18-8892-41907E1C13FA}"/>
                  </a:ext>
                </a:extLst>
              </p:cNvPr>
              <p:cNvSpPr txBox="1"/>
              <p:nvPr/>
            </p:nvSpPr>
            <p:spPr>
              <a:xfrm>
                <a:off x="2051720" y="1916832"/>
                <a:ext cx="4789068" cy="1307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𝜎</m:t>
                          </m:r>
                        </m:sub>
                        <m:sup>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𝜎</m:t>
                          </m:r>
                        </m:sup>
                        <m:e>
                          <m:r>
                            <a:rPr kumimoji="1" lang="en-US" altLang="ja-JP" sz="3600" b="0" i="1" smtClean="0">
                              <a:latin typeface="Cambria Math" panose="02040503050406030204" pitchFamily="18" charset="0"/>
                            </a:rPr>
                            <m:t>𝑓</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𝑑𝑥</m:t>
                          </m:r>
                        </m:e>
                      </m:nary>
                      <m:r>
                        <a:rPr kumimoji="1" lang="en-US" altLang="ja-JP" sz="3600" b="0" i="1" smtClean="0">
                          <a:latin typeface="Cambria Math" panose="02040503050406030204" pitchFamily="18" charset="0"/>
                        </a:rPr>
                        <m:t>∼0.9545</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A431715E-ADF8-4F18-8892-41907E1C13FA}"/>
                  </a:ext>
                </a:extLst>
              </p:cNvPr>
              <p:cNvSpPr txBox="1">
                <a:spLocks noRot="1" noChangeAspect="1" noMove="1" noResize="1" noEditPoints="1" noAdjustHandles="1" noChangeArrowheads="1" noChangeShapeType="1" noTextEdit="1"/>
              </p:cNvSpPr>
              <p:nvPr/>
            </p:nvSpPr>
            <p:spPr>
              <a:xfrm>
                <a:off x="2051720" y="1916832"/>
                <a:ext cx="4789068" cy="130779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3707904" y="1044025"/>
                <a:ext cx="429483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𝜎</m:t>
                      </m:r>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3707904" y="1044025"/>
                <a:ext cx="4294830" cy="55399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539552" y="1116033"/>
            <a:ext cx="2874505" cy="584775"/>
          </a:xfrm>
          <a:prstGeom prst="rect">
            <a:avLst/>
          </a:prstGeom>
          <a:noFill/>
        </p:spPr>
        <p:txBody>
          <a:bodyPr wrap="none" rtlCol="0">
            <a:spAutoFit/>
          </a:bodyPr>
          <a:lstStyle/>
          <a:p>
            <a:r>
              <a:rPr kumimoji="1" lang="en-US" altLang="ja-JP" sz="3200" dirty="0"/>
              <a:t>2</a:t>
            </a:r>
            <a:r>
              <a:rPr kumimoji="1" lang="ja-JP" altLang="en-US" sz="3200" dirty="0"/>
              <a:t>シグマの範囲</a:t>
            </a:r>
          </a:p>
        </p:txBody>
      </p:sp>
      <p:sp>
        <p:nvSpPr>
          <p:cNvPr id="6" name="テキスト ボックス 5">
            <a:extLst>
              <a:ext uri="{FF2B5EF4-FFF2-40B4-BE49-F238E27FC236}">
                <a16:creationId xmlns:a16="http://schemas.microsoft.com/office/drawing/2014/main" id="{00A3159E-2B37-4072-9490-3213BF709079}"/>
              </a:ext>
            </a:extLst>
          </p:cNvPr>
          <p:cNvSpPr txBox="1"/>
          <p:nvPr/>
        </p:nvSpPr>
        <p:spPr>
          <a:xfrm>
            <a:off x="107504" y="3573016"/>
            <a:ext cx="8820472"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a:t>
            </a:r>
            <a:r>
              <a:rPr kumimoji="1" lang="en-US" altLang="ja-JP" sz="2800" dirty="0"/>
              <a:t>2</a:t>
            </a:r>
            <a:r>
              <a:rPr kumimoji="1" lang="ja-JP" altLang="en-US" sz="2800" dirty="0"/>
              <a:t>倍の範囲に収まる</a:t>
            </a:r>
            <a:r>
              <a:rPr lang="ja-JP" altLang="en-US" sz="2800" dirty="0"/>
              <a:t>確率が</a:t>
            </a:r>
            <a:r>
              <a:rPr lang="en-US" altLang="ja-JP" sz="2800" dirty="0"/>
              <a:t>95.45%</a:t>
            </a:r>
            <a:endParaRPr kumimoji="1" lang="ja-JP" altLang="en-US" sz="2800" dirty="0"/>
          </a:p>
        </p:txBody>
      </p:sp>
      <p:sp>
        <p:nvSpPr>
          <p:cNvPr id="7" name="矢印: 右 6">
            <a:extLst>
              <a:ext uri="{FF2B5EF4-FFF2-40B4-BE49-F238E27FC236}">
                <a16:creationId xmlns:a16="http://schemas.microsoft.com/office/drawing/2014/main" id="{518B9DFF-E391-4DEF-9E22-E25CEB4BAE17}"/>
              </a:ext>
            </a:extLst>
          </p:cNvPr>
          <p:cNvSpPr/>
          <p:nvPr/>
        </p:nvSpPr>
        <p:spPr>
          <a:xfrm>
            <a:off x="683568" y="4932457"/>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940B6E8-8441-4822-9B5F-F736A66F5AA8}"/>
              </a:ext>
            </a:extLst>
          </p:cNvPr>
          <p:cNvSpPr txBox="1"/>
          <p:nvPr/>
        </p:nvSpPr>
        <p:spPr>
          <a:xfrm>
            <a:off x="1619672" y="4860449"/>
            <a:ext cx="7250703" cy="584775"/>
          </a:xfrm>
          <a:prstGeom prst="rect">
            <a:avLst/>
          </a:prstGeom>
          <a:noFill/>
        </p:spPr>
        <p:txBody>
          <a:bodyPr wrap="none" rtlCol="0">
            <a:spAutoFit/>
          </a:bodyPr>
          <a:lstStyle/>
          <a:p>
            <a:r>
              <a:rPr kumimoji="1" lang="en-US" altLang="ja-JP" sz="3200" dirty="0"/>
              <a:t>20</a:t>
            </a:r>
            <a:r>
              <a:rPr kumimoji="1" lang="ja-JP" altLang="en-US" sz="3200" dirty="0"/>
              <a:t>回に</a:t>
            </a:r>
            <a:r>
              <a:rPr kumimoji="1" lang="en-US" altLang="ja-JP" sz="3200" dirty="0"/>
              <a:t>1</a:t>
            </a:r>
            <a:r>
              <a:rPr kumimoji="1" lang="ja-JP" altLang="en-US" sz="3200" dirty="0"/>
              <a:t>度は</a:t>
            </a:r>
            <a:r>
              <a:rPr kumimoji="1" lang="en-US" altLang="ja-JP" sz="3200" dirty="0"/>
              <a:t>2</a:t>
            </a:r>
            <a:r>
              <a:rPr lang="ja-JP" altLang="en-US" sz="3200" dirty="0"/>
              <a:t>シグマの範囲から外れる</a:t>
            </a:r>
            <a:endParaRPr kumimoji="1" lang="ja-JP" altLang="en-US" sz="3200" dirty="0"/>
          </a:p>
        </p:txBody>
      </p:sp>
      <p:sp>
        <p:nvSpPr>
          <p:cNvPr id="9" name="テキスト ボックス 8">
            <a:extLst>
              <a:ext uri="{FF2B5EF4-FFF2-40B4-BE49-F238E27FC236}">
                <a16:creationId xmlns:a16="http://schemas.microsoft.com/office/drawing/2014/main" id="{1253A22C-B94C-4054-88BC-DDA7D64E1952}"/>
              </a:ext>
            </a:extLst>
          </p:cNvPr>
          <p:cNvSpPr txBox="1"/>
          <p:nvPr/>
        </p:nvSpPr>
        <p:spPr>
          <a:xfrm>
            <a:off x="1115616" y="6063679"/>
            <a:ext cx="6359433"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70</a:t>
            </a:r>
            <a:r>
              <a:rPr lang="ja-JP" altLang="en-US" sz="2400"/>
              <a:t>以上の人は全体の</a:t>
            </a:r>
            <a:r>
              <a:rPr lang="en-US" altLang="ja-JP" sz="2400"/>
              <a:t>2.5%</a:t>
            </a:r>
            <a:endParaRPr kumimoji="1" lang="ja-JP" altLang="en-US" sz="2400"/>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1484784"/>
            <a:ext cx="8568951" cy="3108543"/>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エラーバーとは観測値を確率変数とみなした時に、その平均値の分布の</a:t>
            </a:r>
            <a:r>
              <a:rPr lang="ja-JP" altLang="en-US" sz="2800"/>
              <a:t>推定</a:t>
            </a:r>
            <a:r>
              <a:rPr kumimoji="1" lang="ja-JP" altLang="en-US" sz="2800"/>
              <a:t>標準偏差のこと</a:t>
            </a:r>
            <a:endParaRPr kumimoji="1" lang="en-US" altLang="ja-JP" sz="2800"/>
          </a:p>
          <a:p>
            <a:pPr marL="457200" indent="-457200">
              <a:buFont typeface="Arial" panose="020B0604020202020204" pitchFamily="34" charset="0"/>
              <a:buChar char="•"/>
            </a:pPr>
            <a:r>
              <a:rPr kumimoji="1" lang="ja-JP" altLang="en-US" sz="2800"/>
              <a:t>サンプル数を増やせば増やすほど、エラーバーは小さくなる</a:t>
            </a:r>
            <a:endParaRPr kumimoji="1" lang="en-US" altLang="ja-JP" sz="2800"/>
          </a:p>
          <a:p>
            <a:pPr marL="457200" indent="-457200">
              <a:buFont typeface="Arial" panose="020B0604020202020204" pitchFamily="34" charset="0"/>
              <a:buChar char="•"/>
            </a:pPr>
            <a:r>
              <a:rPr kumimoji="1" lang="ja-JP" altLang="en-US" sz="2800"/>
              <a:t>観測値が独立同分布なら、サンプル数を増やしていくと平均値の分布はガウス分布に漸近する</a:t>
            </a:r>
            <a:endParaRPr kumimoji="1" lang="en-US" altLang="ja-JP" sz="2800"/>
          </a:p>
          <a:p>
            <a:pPr marL="457200" indent="-457200">
              <a:buFont typeface="Arial" panose="020B0604020202020204" pitchFamily="34" charset="0"/>
              <a:buChar char="•"/>
            </a:pPr>
            <a:r>
              <a:rPr kumimoji="1" lang="ja-JP" altLang="en-US" sz="2800"/>
              <a:t>ガウス分布において</a:t>
            </a:r>
          </a:p>
        </p:txBody>
      </p:sp>
    </p:spTree>
    <p:extLst>
      <p:ext uri="{BB962C8B-B14F-4D97-AF65-F5344CB8AC3E}">
        <p14:creationId xmlns:p14="http://schemas.microsoft.com/office/powerpoint/2010/main" val="797700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683568"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誤差とは何か、どのような性質を持つかを理解する</a:t>
            </a:r>
            <a:endParaRPr lang="en-US" altLang="ja-JP" sz="2800"/>
          </a:p>
          <a:p>
            <a:pPr marL="571500" indent="-571500">
              <a:buFont typeface="Arial" panose="020B0604020202020204" pitchFamily="34" charset="0"/>
              <a:buChar char="•"/>
            </a:pPr>
            <a:r>
              <a:rPr lang="ja-JP" altLang="en-US" sz="2800"/>
              <a:t>系統</a:t>
            </a:r>
            <a:r>
              <a:rPr kumimoji="1" lang="ja-JP" altLang="en-US" sz="2800"/>
              <a:t>誤差を制御する</a:t>
            </a:r>
            <a:r>
              <a:rPr kumimoji="1" lang="en-US" altLang="ja-JP" sz="2800"/>
              <a:t>(Jackknife</a:t>
            </a:r>
            <a:r>
              <a:rPr kumimoji="1" lang="ja-JP" altLang="en-US" sz="2800"/>
              <a:t>法</a:t>
            </a:r>
            <a:r>
              <a:rPr kumimoji="1" lang="en-US" altLang="ja-JP" sz="2800"/>
              <a:t>)</a:t>
            </a:r>
          </a:p>
          <a:p>
            <a:pPr marL="571500" indent="-571500">
              <a:buFont typeface="Arial" panose="020B0604020202020204" pitchFamily="34" charset="0"/>
              <a:buChar char="•"/>
            </a:pPr>
            <a:r>
              <a:rPr lang="ja-JP" altLang="en-US" sz="2800"/>
              <a:t>統計誤差を制御する</a:t>
            </a:r>
            <a:r>
              <a:rPr lang="en-US" altLang="ja-JP" sz="2800"/>
              <a:t>(Improved Estimator)</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4100</TotalTime>
  <Words>851</Words>
  <Application>Microsoft Office PowerPoint</Application>
  <PresentationFormat>画面に合わせる (4:3)</PresentationFormat>
  <Paragraphs>118</Paragraphs>
  <Slides>16</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732</cp:revision>
  <dcterms:created xsi:type="dcterms:W3CDTF">2019-01-02T05:23:01Z</dcterms:created>
  <dcterms:modified xsi:type="dcterms:W3CDTF">2022-04-05T14:24:17Z</dcterms:modified>
</cp:coreProperties>
</file>