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1"/>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83" r:id="rId42"/>
    <p:sldId id="377" r:id="rId43"/>
    <p:sldId id="379" r:id="rId44"/>
    <p:sldId id="380" r:id="rId45"/>
    <p:sldId id="381" r:id="rId46"/>
    <p:sldId id="382" r:id="rId47"/>
    <p:sldId id="384" r:id="rId48"/>
    <p:sldId id="391" r:id="rId49"/>
    <p:sldId id="385" r:id="rId50"/>
    <p:sldId id="386" r:id="rId51"/>
    <p:sldId id="387" r:id="rId52"/>
    <p:sldId id="388" r:id="rId53"/>
    <p:sldId id="389" r:id="rId54"/>
    <p:sldId id="390" r:id="rId55"/>
    <p:sldId id="394" r:id="rId56"/>
    <p:sldId id="395" r:id="rId57"/>
    <p:sldId id="397" r:id="rId58"/>
    <p:sldId id="393" r:id="rId59"/>
    <p:sldId id="400" r:id="rId60"/>
    <p:sldId id="396" r:id="rId61"/>
    <p:sldId id="398" r:id="rId62"/>
    <p:sldId id="399" r:id="rId63"/>
    <p:sldId id="401" r:id="rId64"/>
    <p:sldId id="402" r:id="rId65"/>
    <p:sldId id="403" r:id="rId66"/>
    <p:sldId id="404" r:id="rId67"/>
    <p:sldId id="405" r:id="rId68"/>
    <p:sldId id="406" r:id="rId69"/>
    <p:sldId id="408" r:id="rId70"/>
    <p:sldId id="407" r:id="rId71"/>
    <p:sldId id="409" r:id="rId72"/>
    <p:sldId id="410" r:id="rId73"/>
    <p:sldId id="411" r:id="rId74"/>
    <p:sldId id="412" r:id="rId75"/>
    <p:sldId id="413" r:id="rId76"/>
    <p:sldId id="415" r:id="rId77"/>
    <p:sldId id="414" r:id="rId78"/>
    <p:sldId id="416" r:id="rId79"/>
    <p:sldId id="417" r:id="rId8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CCFF"/>
    <a:srgbClr val="CCECFF"/>
    <a:srgbClr val="FFFFCC"/>
    <a:srgbClr val="CCFF99"/>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810" autoAdjust="0"/>
  </p:normalViewPr>
  <p:slideViewPr>
    <p:cSldViewPr>
      <p:cViewPr varScale="1">
        <p:scale>
          <a:sx n="94" d="100"/>
          <a:sy n="94" d="100"/>
        </p:scale>
        <p:origin x="109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49</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54</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58</a:t>
            </a:fld>
            <a:endParaRPr kumimoji="1" lang="ja-JP" altLang="en-US"/>
          </a:p>
        </p:txBody>
      </p:sp>
    </p:spTree>
    <p:extLst>
      <p:ext uri="{BB962C8B-B14F-4D97-AF65-F5344CB8AC3E}">
        <p14:creationId xmlns:p14="http://schemas.microsoft.com/office/powerpoint/2010/main" val="25789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61</a:t>
            </a:fld>
            <a:endParaRPr kumimoji="1" lang="ja-JP" altLang="en-US"/>
          </a:p>
        </p:txBody>
      </p:sp>
    </p:spTree>
    <p:extLst>
      <p:ext uri="{BB962C8B-B14F-4D97-AF65-F5344CB8AC3E}">
        <p14:creationId xmlns:p14="http://schemas.microsoft.com/office/powerpoint/2010/main" val="287258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66</a:t>
            </a:fld>
            <a:endParaRPr kumimoji="1" lang="ja-JP" altLang="en-US"/>
          </a:p>
        </p:txBody>
      </p:sp>
    </p:spTree>
    <p:extLst>
      <p:ext uri="{BB962C8B-B14F-4D97-AF65-F5344CB8AC3E}">
        <p14:creationId xmlns:p14="http://schemas.microsoft.com/office/powerpoint/2010/main" val="176773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79</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5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5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5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4" Type="http://schemas.openxmlformats.org/officeDocument/2006/relationships/image" Target="../media/image148.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3.tiff"/><Relationship Id="rId1" Type="http://schemas.openxmlformats.org/officeDocument/2006/relationships/slideLayout" Target="../slideLayouts/slideLayout1.xml"/><Relationship Id="rId5" Type="http://schemas.openxmlformats.org/officeDocument/2006/relationships/image" Target="../media/image155.png"/><Relationship Id="rId4" Type="http://schemas.openxmlformats.org/officeDocument/2006/relationships/image" Target="../media/image154.png"/></Relationships>
</file>

<file path=ppt/slides/_rels/slide6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58.png"/></Relationships>
</file>

<file path=ppt/slides/_rels/slide6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67.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2.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70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1.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72.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1.xml"/><Relationship Id="rId4" Type="http://schemas.openxmlformats.org/officeDocument/2006/relationships/image" Target="../media/image183.png"/></Relationships>
</file>

<file path=ppt/slides/_rels/slide75.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1.xml"/><Relationship Id="rId5" Type="http://schemas.openxmlformats.org/officeDocument/2006/relationships/image" Target="../media/image189.png"/><Relationship Id="rId4" Type="http://schemas.openxmlformats.org/officeDocument/2006/relationships/image" Target="../media/image188.png"/></Relationships>
</file>

<file path=ppt/slides/_rels/slide77.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xmlns="">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≡1−</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xmlns="">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xmlns="">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xmlns="">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xmlns="">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xmlns="">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xmlns="">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FB0EBF-B7EE-4E72-A3DB-7FA10E275372}"/>
              </a:ext>
            </a:extLst>
          </p:cNvPr>
          <p:cNvSpPr>
            <a:spLocks noGrp="1"/>
          </p:cNvSpPr>
          <p:nvPr>
            <p:ph type="body" sz="quarter" idx="10"/>
          </p:nvPr>
        </p:nvSpPr>
        <p:spPr/>
        <p:txBody>
          <a:bodyPr/>
          <a:lstStyle/>
          <a:p>
            <a:endParaRPr kumimoji="1" lang="ja-JP" altLang="en-US"/>
          </a:p>
        </p:txBody>
      </p:sp>
      <p:pic>
        <p:nvPicPr>
          <p:cNvPr id="1026" name="Picture 2">
            <a:extLst>
              <a:ext uri="{FF2B5EF4-FFF2-40B4-BE49-F238E27FC236}">
                <a16:creationId xmlns:a16="http://schemas.microsoft.com/office/drawing/2014/main" id="{550A52E5-C619-4B67-8A98-68882D172D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6300192" cy="472514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1D84995-30BF-423F-A84A-759E3ADCA274}"/>
              </a:ext>
            </a:extLst>
          </p:cNvPr>
          <p:cNvSpPr txBox="1"/>
          <p:nvPr/>
        </p:nvSpPr>
        <p:spPr>
          <a:xfrm>
            <a:off x="1619672" y="2060848"/>
            <a:ext cx="2088232" cy="369332"/>
          </a:xfrm>
          <a:prstGeom prst="rect">
            <a:avLst/>
          </a:prstGeom>
          <a:solidFill>
            <a:schemeClr val="bg1"/>
          </a:solidFill>
        </p:spPr>
        <p:txBody>
          <a:bodyPr wrap="square">
            <a:spAutoFit/>
          </a:bodyPr>
          <a:lstStyle/>
          <a:p>
            <a:r>
              <a:rPr lang="en-US" altLang="ja-JP" sz="1800" dirty="0"/>
              <a:t>R. H. </a:t>
            </a:r>
            <a:r>
              <a:rPr lang="en-US" altLang="ja-JP" sz="1800" dirty="0" err="1"/>
              <a:t>Swendsen</a:t>
            </a:r>
            <a:endParaRPr lang="ja-JP" altLang="en-US" dirty="0"/>
          </a:p>
        </p:txBody>
      </p:sp>
      <p:sp>
        <p:nvSpPr>
          <p:cNvPr id="6" name="テキスト ボックス 5">
            <a:extLst>
              <a:ext uri="{FF2B5EF4-FFF2-40B4-BE49-F238E27FC236}">
                <a16:creationId xmlns:a16="http://schemas.microsoft.com/office/drawing/2014/main" id="{AA590461-F042-43D3-969A-72463BC5D034}"/>
              </a:ext>
            </a:extLst>
          </p:cNvPr>
          <p:cNvSpPr txBox="1"/>
          <p:nvPr/>
        </p:nvSpPr>
        <p:spPr>
          <a:xfrm>
            <a:off x="3995936" y="1988840"/>
            <a:ext cx="1008112" cy="369332"/>
          </a:xfrm>
          <a:prstGeom prst="rect">
            <a:avLst/>
          </a:prstGeom>
          <a:solidFill>
            <a:schemeClr val="bg1"/>
          </a:solidFill>
        </p:spPr>
        <p:txBody>
          <a:bodyPr wrap="square">
            <a:spAutoFit/>
          </a:bodyPr>
          <a:lstStyle/>
          <a:p>
            <a:r>
              <a:rPr lang="en-US" altLang="ja-JP" sz="1800" dirty="0"/>
              <a:t>N. Ito</a:t>
            </a:r>
            <a:endParaRPr lang="ja-JP" altLang="en-US" dirty="0"/>
          </a:p>
        </p:txBody>
      </p:sp>
      <p:sp>
        <p:nvSpPr>
          <p:cNvPr id="7" name="テキスト ボックス 6">
            <a:extLst>
              <a:ext uri="{FF2B5EF4-FFF2-40B4-BE49-F238E27FC236}">
                <a16:creationId xmlns:a16="http://schemas.microsoft.com/office/drawing/2014/main" id="{2CCB5DD6-67FE-48C2-BE79-C58BC2BB5214}"/>
              </a:ext>
            </a:extLst>
          </p:cNvPr>
          <p:cNvSpPr txBox="1"/>
          <p:nvPr/>
        </p:nvSpPr>
        <p:spPr>
          <a:xfrm>
            <a:off x="5580112" y="2204864"/>
            <a:ext cx="1656184" cy="369332"/>
          </a:xfrm>
          <a:prstGeom prst="rect">
            <a:avLst/>
          </a:prstGeom>
          <a:solidFill>
            <a:schemeClr val="bg1"/>
          </a:solidFill>
        </p:spPr>
        <p:txBody>
          <a:bodyPr wrap="square">
            <a:spAutoFit/>
          </a:bodyPr>
          <a:lstStyle/>
          <a:p>
            <a:r>
              <a:rPr lang="en-US" altLang="ja-JP" sz="1800" dirty="0"/>
              <a:t>H. Watanabe</a:t>
            </a:r>
            <a:endParaRPr lang="ja-JP" altLang="en-US" dirty="0"/>
          </a:p>
        </p:txBody>
      </p:sp>
    </p:spTree>
    <p:extLst>
      <p:ext uri="{BB962C8B-B14F-4D97-AF65-F5344CB8AC3E}">
        <p14:creationId xmlns:p14="http://schemas.microsoft.com/office/powerpoint/2010/main" val="558081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xmlns="">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0A3923-5A2C-4D95-86C8-555594C4FF90}"/>
                  </a:ext>
                </a:extLst>
              </p:cNvPr>
              <p:cNvSpPr txBox="1"/>
              <p:nvPr/>
            </p:nvSpPr>
            <p:spPr>
              <a:xfrm>
                <a:off x="1979712" y="3573016"/>
                <a:ext cx="4572000" cy="1586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𝑘</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𝑌</m:t>
                              </m:r>
                            </m:e>
                            <m:sub>
                              <m:r>
                                <a:rPr kumimoji="1" lang="en-US" altLang="ja-JP" sz="4000" b="0" i="1" smtClean="0">
                                  <a:latin typeface="Cambria Math" panose="02040503050406030204" pitchFamily="18" charset="0"/>
                                </a:rPr>
                                <m:t>𝑘</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𝑘</m:t>
                              </m:r>
                            </m:sub>
                          </m:sSub>
                        </m:e>
                      </m:nary>
                    </m:oMath>
                  </m:oMathPara>
                </a14:m>
                <a:endParaRPr lang="ja-JP" altLang="en-US" sz="1400"/>
              </a:p>
            </p:txBody>
          </p:sp>
        </mc:Choice>
        <mc:Fallback xmlns="">
          <p:sp>
            <p:nvSpPr>
              <p:cNvPr id="6" name="テキスト ボックス 5">
                <a:extLst>
                  <a:ext uri="{FF2B5EF4-FFF2-40B4-BE49-F238E27FC236}">
                    <a16:creationId xmlns:a16="http://schemas.microsoft.com/office/drawing/2014/main" id="{9D0A3923-5A2C-4D95-86C8-555594C4FF90}"/>
                  </a:ext>
                </a:extLst>
              </p:cNvPr>
              <p:cNvSpPr txBox="1">
                <a:spLocks noRot="1" noChangeAspect="1" noMove="1" noResize="1" noEditPoints="1" noAdjustHandles="1" noChangeArrowheads="1" noChangeShapeType="1" noTextEdit="1"/>
              </p:cNvSpPr>
              <p:nvPr/>
            </p:nvSpPr>
            <p:spPr>
              <a:xfrm>
                <a:off x="1979712" y="3573016"/>
                <a:ext cx="4572000" cy="158601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E6B38BB-7944-44C4-A33D-E25BD2E0D35F}"/>
                  </a:ext>
                </a:extLst>
              </p:cNvPr>
              <p:cNvSpPr txBox="1"/>
              <p:nvPr/>
            </p:nvSpPr>
            <p:spPr>
              <a:xfrm>
                <a:off x="251520" y="2060848"/>
                <a:ext cx="8748464" cy="1090620"/>
              </a:xfrm>
              <a:prstGeom prst="rect">
                <a:avLst/>
              </a:prstGeom>
              <a:noFill/>
            </p:spPr>
            <p:txBody>
              <a:bodyPr wrap="square">
                <a:spAutoFit/>
              </a:bodyPr>
              <a:lstStyle/>
              <a:p>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lang="ja-JP" altLang="en-US" sz="3200"/>
                  <a:t>の取りうる値</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𝑌</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と</m:t>
                    </m:r>
                  </m:oMath>
                </a14:m>
                <a:r>
                  <a:rPr lang="ja-JP" altLang="en-US" sz="3200"/>
                  <a:t>その実現確率</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が</m:t>
                    </m:r>
                  </m:oMath>
                </a14:m>
                <a:r>
                  <a:rPr lang="ja-JP" altLang="en-US" sz="3200"/>
                  <a:t>既知なら母集団の期待値の厳密な表記は</a:t>
                </a:r>
              </a:p>
            </p:txBody>
          </p:sp>
        </mc:Choice>
        <mc:Fallback xmlns="">
          <p:sp>
            <p:nvSpPr>
              <p:cNvPr id="10" name="テキスト ボックス 9">
                <a:extLst>
                  <a:ext uri="{FF2B5EF4-FFF2-40B4-BE49-F238E27FC236}">
                    <a16:creationId xmlns:a16="http://schemas.microsoft.com/office/drawing/2014/main" id="{9E6B38BB-7944-44C4-A33D-E25BD2E0D35F}"/>
                  </a:ext>
                </a:extLst>
              </p:cNvPr>
              <p:cNvSpPr txBox="1">
                <a:spLocks noRot="1" noChangeAspect="1" noMove="1" noResize="1" noEditPoints="1" noAdjustHandles="1" noChangeArrowheads="1" noChangeShapeType="1" noTextEdit="1"/>
              </p:cNvSpPr>
              <p:nvPr/>
            </p:nvSpPr>
            <p:spPr>
              <a:xfrm>
                <a:off x="251520" y="2060848"/>
                <a:ext cx="8748464" cy="1090620"/>
              </a:xfrm>
              <a:prstGeom prst="rect">
                <a:avLst/>
              </a:prstGeom>
              <a:blipFill>
                <a:blip r:embed="rId4"/>
                <a:stretch>
                  <a:fillRect l="-1742" t="-7821" b="-1564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EEC2BDF-2696-4114-A119-1C78AEFFB7BE}"/>
              </a:ext>
            </a:extLst>
          </p:cNvPr>
          <p:cNvSpPr txBox="1"/>
          <p:nvPr/>
        </p:nvSpPr>
        <p:spPr>
          <a:xfrm>
            <a:off x="323528" y="5445224"/>
            <a:ext cx="7160935" cy="1077218"/>
          </a:xfrm>
          <a:prstGeom prst="rect">
            <a:avLst/>
          </a:prstGeom>
          <a:noFill/>
        </p:spPr>
        <p:txBody>
          <a:bodyPr wrap="none" rtlCol="0">
            <a:spAutoFit/>
          </a:bodyPr>
          <a:lstStyle/>
          <a:p>
            <a:r>
              <a:rPr lang="ja-JP" altLang="en-US" sz="3200"/>
              <a:t>一般にはこの和を厳密に計算できない</a:t>
            </a:r>
            <a:endParaRPr lang="en-US" altLang="ja-JP" sz="3200"/>
          </a:p>
          <a:p>
            <a:r>
              <a:rPr lang="ja-JP" altLang="en-US" sz="3200"/>
              <a:t>→サンプリングで推定</a:t>
            </a:r>
            <a:endParaRPr kumimoji="1" lang="ja-JP" altLang="en-US" sz="3200"/>
          </a:p>
        </p:txBody>
      </p:sp>
    </p:spTree>
    <p:extLst>
      <p:ext uri="{BB962C8B-B14F-4D97-AF65-F5344CB8AC3E}">
        <p14:creationId xmlns:p14="http://schemas.microsoft.com/office/powerpoint/2010/main" val="425252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2FE741-BC68-4F80-8668-326AEA08B1D1}"/>
                  </a:ext>
                </a:extLst>
              </p:cNvPr>
              <p:cNvSpPr txBox="1"/>
              <p:nvPr/>
            </p:nvSpPr>
            <p:spPr>
              <a:xfrm>
                <a:off x="323528" y="2060848"/>
                <a:ext cx="8666540" cy="1104020"/>
              </a:xfrm>
              <a:prstGeom prst="rect">
                <a:avLst/>
              </a:prstGeom>
              <a:noFill/>
            </p:spPr>
            <p:txBody>
              <a:bodyPr wrap="none" rtlCol="0">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を</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回観測して標本 </a:t>
                </a:r>
                <a14:m>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lang="ja-JP" altLang="en-US" sz="3200" i="1">
                        <a:latin typeface="Cambria Math" panose="02040503050406030204" pitchFamily="18" charset="0"/>
                      </a:rPr>
                      <m:t>を</m:t>
                    </m:r>
                  </m:oMath>
                </a14:m>
                <a:r>
                  <a:rPr kumimoji="1" lang="ja-JP" altLang="en-US" sz="3200"/>
                  <a:t>得た</a:t>
                </a:r>
                <a:endParaRPr kumimoji="1" lang="en-US" altLang="ja-JP" sz="3200"/>
              </a:p>
              <a:p>
                <a:r>
                  <a:rPr lang="ja-JP" altLang="en-US" sz="3200"/>
                  <a:t>ここから</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の母集団の</a:t>
                </a:r>
                <a:r>
                  <a:rPr lang="ja-JP" altLang="en-US" sz="3200"/>
                  <a:t>パラメータ</a:t>
                </a:r>
                <a:r>
                  <a:rPr kumimoji="1" lang="ja-JP" altLang="en-US" sz="3200"/>
                  <a:t>を推定したい</a:t>
                </a:r>
                <a:endParaRPr kumimoji="1" lang="en-US" altLang="ja-JP" sz="3200"/>
              </a:p>
            </p:txBody>
          </p:sp>
        </mc:Choice>
        <mc:Fallback xmlns="">
          <p:sp>
            <p:nvSpPr>
              <p:cNvPr id="7" name="テキスト ボックス 6">
                <a:extLst>
                  <a:ext uri="{FF2B5EF4-FFF2-40B4-BE49-F238E27FC236}">
                    <a16:creationId xmlns:a16="http://schemas.microsoft.com/office/drawing/2014/main" id="{D82FE741-BC68-4F80-8668-326AEA08B1D1}"/>
                  </a:ext>
                </a:extLst>
              </p:cNvPr>
              <p:cNvSpPr txBox="1">
                <a:spLocks noRot="1" noChangeAspect="1" noMove="1" noResize="1" noEditPoints="1" noAdjustHandles="1" noChangeArrowheads="1" noChangeShapeType="1" noTextEdit="1"/>
              </p:cNvSpPr>
              <p:nvPr/>
            </p:nvSpPr>
            <p:spPr>
              <a:xfrm>
                <a:off x="323528" y="2060848"/>
                <a:ext cx="8666540" cy="1104020"/>
              </a:xfrm>
              <a:prstGeom prst="rect">
                <a:avLst/>
              </a:prstGeom>
              <a:blipFill>
                <a:blip r:embed="rId3"/>
                <a:stretch>
                  <a:fillRect l="-1758" t="-8287" r="-844" b="-14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47CA524-B4DF-4849-8D5C-59E8F2AC3938}"/>
                  </a:ext>
                </a:extLst>
              </p:cNvPr>
              <p:cNvSpPr txBox="1"/>
              <p:nvPr/>
            </p:nvSpPr>
            <p:spPr>
              <a:xfrm>
                <a:off x="1979712" y="4077072"/>
                <a:ext cx="4748929" cy="1585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𝑖</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e>
                      </m:nary>
                    </m:oMath>
                  </m:oMathPara>
                </a14:m>
                <a:endParaRPr kumimoji="1" lang="ja-JP" altLang="en-US" sz="4000"/>
              </a:p>
            </p:txBody>
          </p:sp>
        </mc:Choice>
        <mc:Fallback xmlns="">
          <p:sp>
            <p:nvSpPr>
              <p:cNvPr id="8" name="テキスト ボックス 7">
                <a:extLst>
                  <a:ext uri="{FF2B5EF4-FFF2-40B4-BE49-F238E27FC236}">
                    <a16:creationId xmlns:a16="http://schemas.microsoft.com/office/drawing/2014/main" id="{347CA524-B4DF-4849-8D5C-59E8F2AC3938}"/>
                  </a:ext>
                </a:extLst>
              </p:cNvPr>
              <p:cNvSpPr txBox="1">
                <a:spLocks noRot="1" noChangeAspect="1" noMove="1" noResize="1" noEditPoints="1" noAdjustHandles="1" noChangeArrowheads="1" noChangeShapeType="1" noTextEdit="1"/>
              </p:cNvSpPr>
              <p:nvPr/>
            </p:nvSpPr>
            <p:spPr>
              <a:xfrm>
                <a:off x="1979712" y="4077072"/>
                <a:ext cx="4748929" cy="1585947"/>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A0DAAE7-E76B-43AA-825F-4ED9223367DF}"/>
              </a:ext>
            </a:extLst>
          </p:cNvPr>
          <p:cNvSpPr txBox="1"/>
          <p:nvPr/>
        </p:nvSpPr>
        <p:spPr>
          <a:xfrm>
            <a:off x="899592" y="3429000"/>
            <a:ext cx="2698175" cy="523220"/>
          </a:xfrm>
          <a:prstGeom prst="rect">
            <a:avLst/>
          </a:prstGeom>
          <a:noFill/>
        </p:spPr>
        <p:txBody>
          <a:bodyPr wrap="none" rtlCol="0">
            <a:spAutoFit/>
          </a:bodyPr>
          <a:lstStyle/>
          <a:p>
            <a:r>
              <a:rPr lang="ja-JP" altLang="en-US" sz="2800"/>
              <a:t>母集団</a:t>
            </a:r>
            <a:r>
              <a:rPr kumimoji="1" lang="ja-JP" altLang="en-US" sz="2800"/>
              <a:t>の期待値</a:t>
            </a:r>
          </a:p>
        </p:txBody>
      </p:sp>
      <p:sp>
        <p:nvSpPr>
          <p:cNvPr id="11" name="テキスト ボックス 10">
            <a:extLst>
              <a:ext uri="{FF2B5EF4-FFF2-40B4-BE49-F238E27FC236}">
                <a16:creationId xmlns:a16="http://schemas.microsoft.com/office/drawing/2014/main" id="{B6C3BA5F-0F1E-4D2A-B863-FF7CB91A8719}"/>
              </a:ext>
            </a:extLst>
          </p:cNvPr>
          <p:cNvSpPr txBox="1"/>
          <p:nvPr/>
        </p:nvSpPr>
        <p:spPr>
          <a:xfrm>
            <a:off x="4860032" y="3429000"/>
            <a:ext cx="3100529" cy="523220"/>
          </a:xfrm>
          <a:prstGeom prst="rect">
            <a:avLst/>
          </a:prstGeom>
          <a:noFill/>
        </p:spPr>
        <p:txBody>
          <a:bodyPr wrap="none" rtlCol="0">
            <a:spAutoFit/>
          </a:bodyPr>
          <a:lstStyle/>
          <a:p>
            <a:r>
              <a:rPr kumimoji="1" lang="ja-JP" altLang="en-US" sz="2800"/>
              <a:t>期待値の</a:t>
            </a:r>
            <a:r>
              <a:rPr kumimoji="1" lang="en-US" altLang="ja-JP" sz="2800">
                <a:solidFill>
                  <a:srgbClr val="FF0000"/>
                </a:solidFill>
              </a:rPr>
              <a:t>estimator</a:t>
            </a:r>
            <a:endParaRPr kumimoji="1" lang="ja-JP" altLang="en-US" sz="2800">
              <a:solidFill>
                <a:srgbClr val="FF0000"/>
              </a:solidFill>
            </a:endParaRPr>
          </a:p>
        </p:txBody>
      </p:sp>
      <p:sp>
        <p:nvSpPr>
          <p:cNvPr id="3" name="テキスト ボックス 2">
            <a:extLst>
              <a:ext uri="{FF2B5EF4-FFF2-40B4-BE49-F238E27FC236}">
                <a16:creationId xmlns:a16="http://schemas.microsoft.com/office/drawing/2014/main" id="{BD66927D-AB28-4986-926E-E248BA21097A}"/>
              </a:ext>
            </a:extLst>
          </p:cNvPr>
          <p:cNvSpPr txBox="1"/>
          <p:nvPr/>
        </p:nvSpPr>
        <p:spPr>
          <a:xfrm>
            <a:off x="384650" y="5621898"/>
            <a:ext cx="7768473" cy="523220"/>
          </a:xfrm>
          <a:prstGeom prst="rect">
            <a:avLst/>
          </a:prstGeom>
          <a:noFill/>
        </p:spPr>
        <p:txBody>
          <a:bodyPr wrap="none" rtlCol="0">
            <a:spAutoFit/>
          </a:bodyPr>
          <a:lstStyle/>
          <a:p>
            <a:r>
              <a:rPr kumimoji="1" lang="ja-JP" altLang="en-US" sz="2800"/>
              <a:t>知りたい量を標本で表す関数を</a:t>
            </a:r>
            <a:r>
              <a:rPr kumimoji="1" lang="en-US" altLang="ja-JP" sz="2800">
                <a:solidFill>
                  <a:srgbClr val="FF0000"/>
                </a:solidFill>
              </a:rPr>
              <a:t>estimator</a:t>
            </a:r>
            <a:r>
              <a:rPr kumimoji="1" lang="ja-JP" altLang="en-US" sz="2800"/>
              <a:t>と呼ぶ</a:t>
            </a:r>
            <a:endParaRPr kumimoji="1" lang="en-US" altLang="ja-JP" sz="2800"/>
          </a:p>
        </p:txBody>
      </p:sp>
    </p:spTree>
    <p:extLst>
      <p:ext uri="{BB962C8B-B14F-4D97-AF65-F5344CB8AC3E}">
        <p14:creationId xmlns:p14="http://schemas.microsoft.com/office/powerpoint/2010/main" val="2471846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BE566-76CE-4E43-BDA1-30A8E01C2BFD}"/>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B6A2B8-5418-4862-BF32-D436D467E8C0}"/>
                  </a:ext>
                </a:extLst>
              </p:cNvPr>
              <p:cNvSpPr txBox="1"/>
              <p:nvPr/>
            </p:nvSpPr>
            <p:spPr>
              <a:xfrm>
                <a:off x="395536" y="1196752"/>
                <a:ext cx="6984776" cy="1079142"/>
              </a:xfrm>
              <a:prstGeom prst="rect">
                <a:avLst/>
              </a:prstGeom>
              <a:noFill/>
            </p:spPr>
            <p:txBody>
              <a:bodyPr wrap="square">
                <a:spAutoFit/>
              </a:bodyPr>
              <a:lstStyle/>
              <a:p>
                <a14:m>
                  <m:oMath xmlns:m="http://schemas.openxmlformats.org/officeDocument/2006/math">
                    <m:r>
                      <a:rPr lang="en-US" altLang="ja-JP" sz="3200" b="0" i="1" smtClean="0">
                        <a:latin typeface="Cambria Math" panose="02040503050406030204" pitchFamily="18" charset="0"/>
                      </a:rPr>
                      <m:t>𝑁</m:t>
                    </m:r>
                    <m:r>
                      <a:rPr lang="ja-JP" altLang="en-US" sz="3200" i="1">
                        <a:latin typeface="Cambria Math" panose="02040503050406030204" pitchFamily="18" charset="0"/>
                      </a:rPr>
                      <m:t>が</m:t>
                    </m:r>
                  </m:oMath>
                </a14:m>
                <a:r>
                  <a:rPr lang="ja-JP" altLang="en-US" sz="3200"/>
                  <a:t>大きい時、中心極限定理により、</a:t>
                </a: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分布はガウス分布に近づく</a:t>
                </a:r>
              </a:p>
            </p:txBody>
          </p:sp>
        </mc:Choice>
        <mc:Fallback xmlns="">
          <p:sp>
            <p:nvSpPr>
              <p:cNvPr id="6" name="テキスト ボックス 5">
                <a:extLst>
                  <a:ext uri="{FF2B5EF4-FFF2-40B4-BE49-F238E27FC236}">
                    <a16:creationId xmlns:a16="http://schemas.microsoft.com/office/drawing/2014/main" id="{DEB6A2B8-5418-4862-BF32-D436D467E8C0}"/>
                  </a:ext>
                </a:extLst>
              </p:cNvPr>
              <p:cNvSpPr txBox="1">
                <a:spLocks noRot="1" noChangeAspect="1" noMove="1" noResize="1" noEditPoints="1" noAdjustHandles="1" noChangeArrowheads="1" noChangeShapeType="1" noTextEdit="1"/>
              </p:cNvSpPr>
              <p:nvPr/>
            </p:nvSpPr>
            <p:spPr>
              <a:xfrm>
                <a:off x="395536" y="1196752"/>
                <a:ext cx="6984776" cy="1079142"/>
              </a:xfrm>
              <a:prstGeom prst="rect">
                <a:avLst/>
              </a:prstGeom>
              <a:blipFill>
                <a:blip r:embed="rId2"/>
                <a:stretch>
                  <a:fillRect t="-9040" r="-2182" b="-15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208AB2-2798-4358-BD5D-D98C200390FD}"/>
                  </a:ext>
                </a:extLst>
              </p:cNvPr>
              <p:cNvSpPr txBox="1"/>
              <p:nvPr/>
            </p:nvSpPr>
            <p:spPr>
              <a:xfrm>
                <a:off x="4283968" y="5229200"/>
                <a:ext cx="4032448"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の分散の</a:t>
                </a:r>
                <a:r>
                  <a:rPr lang="en-US" altLang="ja-JP" sz="3200" b="0"/>
                  <a:t>estimator</a:t>
                </a:r>
              </a:p>
            </p:txBody>
          </p:sp>
        </mc:Choice>
        <mc:Fallback xmlns="">
          <p:sp>
            <p:nvSpPr>
              <p:cNvPr id="8" name="テキスト ボックス 7">
                <a:extLst>
                  <a:ext uri="{FF2B5EF4-FFF2-40B4-BE49-F238E27FC236}">
                    <a16:creationId xmlns:a16="http://schemas.microsoft.com/office/drawing/2014/main" id="{7B208AB2-2798-4358-BD5D-D98C200390FD}"/>
                  </a:ext>
                </a:extLst>
              </p:cNvPr>
              <p:cNvSpPr txBox="1">
                <a:spLocks noRot="1" noChangeAspect="1" noMove="1" noResize="1" noEditPoints="1" noAdjustHandles="1" noChangeArrowheads="1" noChangeShapeType="1" noTextEdit="1"/>
              </p:cNvSpPr>
              <p:nvPr/>
            </p:nvSpPr>
            <p:spPr>
              <a:xfrm>
                <a:off x="4283968" y="5229200"/>
                <a:ext cx="4032448" cy="584775"/>
              </a:xfrm>
              <a:prstGeom prst="rect">
                <a:avLst/>
              </a:prstGeom>
              <a:blipFill>
                <a:blip r:embed="rId3"/>
                <a:stretch>
                  <a:fillRect t="-16667"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3D4CF5A-618C-43E4-BEEA-A0FECBEE4FBD}"/>
                  </a:ext>
                </a:extLst>
              </p:cNvPr>
              <p:cNvSpPr txBox="1"/>
              <p:nvPr/>
            </p:nvSpPr>
            <p:spPr>
              <a:xfrm>
                <a:off x="467544" y="3717032"/>
                <a:ext cx="8280728" cy="14366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−1)</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83D4CF5A-618C-43E4-BEEA-A0FECBEE4FBD}"/>
                  </a:ext>
                </a:extLst>
              </p:cNvPr>
              <p:cNvSpPr txBox="1">
                <a:spLocks noRot="1" noChangeAspect="1" noMove="1" noResize="1" noEditPoints="1" noAdjustHandles="1" noChangeArrowheads="1" noChangeShapeType="1" noTextEdit="1"/>
              </p:cNvSpPr>
              <p:nvPr/>
            </p:nvSpPr>
            <p:spPr>
              <a:xfrm>
                <a:off x="467544" y="3717032"/>
                <a:ext cx="8280728" cy="14366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5AE179D-F943-4CAC-8A47-71F126D09CBF}"/>
                  </a:ext>
                </a:extLst>
              </p:cNvPr>
              <p:cNvSpPr txBox="1"/>
              <p:nvPr/>
            </p:nvSpPr>
            <p:spPr>
              <a:xfrm>
                <a:off x="3851920" y="2326767"/>
                <a:ext cx="1728192"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endParaRPr lang="en-US" altLang="ja-JP" sz="3200" b="0"/>
              </a:p>
            </p:txBody>
          </p:sp>
        </mc:Choice>
        <mc:Fallback xmlns="">
          <p:sp>
            <p:nvSpPr>
              <p:cNvPr id="10" name="テキスト ボックス 9">
                <a:extLst>
                  <a:ext uri="{FF2B5EF4-FFF2-40B4-BE49-F238E27FC236}">
                    <a16:creationId xmlns:a16="http://schemas.microsoft.com/office/drawing/2014/main" id="{55AE179D-F943-4CAC-8A47-71F126D09CBF}"/>
                  </a:ext>
                </a:extLst>
              </p:cNvPr>
              <p:cNvSpPr txBox="1">
                <a:spLocks noRot="1" noChangeAspect="1" noMove="1" noResize="1" noEditPoints="1" noAdjustHandles="1" noChangeArrowheads="1" noChangeShapeType="1" noTextEdit="1"/>
              </p:cNvSpPr>
              <p:nvPr/>
            </p:nvSpPr>
            <p:spPr>
              <a:xfrm>
                <a:off x="3851920" y="2326767"/>
                <a:ext cx="1728192" cy="584775"/>
              </a:xfrm>
              <a:prstGeom prst="rect">
                <a:avLst/>
              </a:prstGeom>
              <a:blipFill>
                <a:blip r:embed="rId5"/>
                <a:stretch>
                  <a:fillRect t="-16667" r="-600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471114D-2182-4397-9631-9AECC9209C66}"/>
                  </a:ext>
                </a:extLst>
              </p:cNvPr>
              <p:cNvSpPr txBox="1"/>
              <p:nvPr/>
            </p:nvSpPr>
            <p:spPr>
              <a:xfrm>
                <a:off x="3851920" y="2974839"/>
                <a:ext cx="3600400" cy="598177"/>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r>
                  <a:rPr lang="en-US" altLang="ja-JP" sz="3200" b="0"/>
                  <a:t>(</a:t>
                </a:r>
                <a:r>
                  <a:rPr lang="ja-JP" altLang="en-US" sz="3200" b="0"/>
                  <a:t>母分散</a:t>
                </a:r>
                <a:r>
                  <a:rPr lang="en-US" altLang="ja-JP" sz="3200" b="0"/>
                  <a:t>)</a:t>
                </a:r>
              </a:p>
            </p:txBody>
          </p:sp>
        </mc:Choice>
        <mc:Fallback xmlns="">
          <p:sp>
            <p:nvSpPr>
              <p:cNvPr id="11" name="テキスト ボックス 10">
                <a:extLst>
                  <a:ext uri="{FF2B5EF4-FFF2-40B4-BE49-F238E27FC236}">
                    <a16:creationId xmlns:a16="http://schemas.microsoft.com/office/drawing/2014/main" id="{0471114D-2182-4397-9631-9AECC9209C66}"/>
                  </a:ext>
                </a:extLst>
              </p:cNvPr>
              <p:cNvSpPr txBox="1">
                <a:spLocks noRot="1" noChangeAspect="1" noMove="1" noResize="1" noEditPoints="1" noAdjustHandles="1" noChangeArrowheads="1" noChangeShapeType="1" noTextEdit="1"/>
              </p:cNvSpPr>
              <p:nvPr/>
            </p:nvSpPr>
            <p:spPr>
              <a:xfrm>
                <a:off x="3851920" y="2974839"/>
                <a:ext cx="3600400" cy="598177"/>
              </a:xfrm>
              <a:prstGeom prst="rect">
                <a:avLst/>
              </a:prstGeom>
              <a:blipFill>
                <a:blip r:embed="rId6"/>
                <a:stretch>
                  <a:fillRect t="-15306" b="-32653"/>
                </a:stretch>
              </a:blipFill>
            </p:spPr>
            <p:txBody>
              <a:bodyPr/>
              <a:lstStyle/>
              <a:p>
                <a:r>
                  <a:rPr lang="ja-JP" altLang="en-US">
                    <a:noFill/>
                  </a:rPr>
                  <a:t> </a:t>
                </a:r>
              </a:p>
            </p:txBody>
          </p:sp>
        </mc:Fallback>
      </mc:AlternateContent>
      <p:sp>
        <p:nvSpPr>
          <p:cNvPr id="12" name="楕円 11">
            <a:extLst>
              <a:ext uri="{FF2B5EF4-FFF2-40B4-BE49-F238E27FC236}">
                <a16:creationId xmlns:a16="http://schemas.microsoft.com/office/drawing/2014/main" id="{CFFF2ECB-09C4-4169-9D84-3B6C2A089ED3}"/>
              </a:ext>
            </a:extLst>
          </p:cNvPr>
          <p:cNvSpPr/>
          <p:nvPr/>
        </p:nvSpPr>
        <p:spPr>
          <a:xfrm>
            <a:off x="1187624"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42CBA7-D7C6-4926-8C87-6417CD34FFCF}"/>
              </a:ext>
            </a:extLst>
          </p:cNvPr>
          <p:cNvSpPr/>
          <p:nvPr/>
        </p:nvSpPr>
        <p:spPr>
          <a:xfrm>
            <a:off x="2880320"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1DE8B9B-C777-4737-B8D6-38381370E67E}"/>
              </a:ext>
            </a:extLst>
          </p:cNvPr>
          <p:cNvCxnSpPr>
            <a:stCxn id="10" idx="1"/>
            <a:endCxn id="12" idx="0"/>
          </p:cNvCxnSpPr>
          <p:nvPr/>
        </p:nvCxnSpPr>
        <p:spPr>
          <a:xfrm rot="10800000" flipV="1">
            <a:off x="1259632" y="2619154"/>
            <a:ext cx="2592288" cy="124189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75A0268-84E8-497F-9F01-4695E691E06E}"/>
              </a:ext>
            </a:extLst>
          </p:cNvPr>
          <p:cNvCxnSpPr>
            <a:endCxn id="13" idx="0"/>
          </p:cNvCxnSpPr>
          <p:nvPr/>
        </p:nvCxnSpPr>
        <p:spPr>
          <a:xfrm rot="10800000" flipV="1">
            <a:off x="2952328" y="3140968"/>
            <a:ext cx="899592" cy="72008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019E1EB-C29C-4992-BF47-379A0E2B614E}"/>
              </a:ext>
            </a:extLst>
          </p:cNvPr>
          <p:cNvSpPr/>
          <p:nvPr/>
        </p:nvSpPr>
        <p:spPr>
          <a:xfrm>
            <a:off x="3995936" y="3573016"/>
            <a:ext cx="4680520" cy="1584176"/>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123FE17-01D0-4F5A-ACA8-1EE711CD5628}"/>
              </a:ext>
            </a:extLst>
          </p:cNvPr>
          <p:cNvSpPr txBox="1"/>
          <p:nvPr/>
        </p:nvSpPr>
        <p:spPr>
          <a:xfrm>
            <a:off x="467544" y="6021288"/>
            <a:ext cx="7992888" cy="523220"/>
          </a:xfrm>
          <a:prstGeom prst="rect">
            <a:avLst/>
          </a:prstGeom>
          <a:noFill/>
        </p:spPr>
        <p:txBody>
          <a:bodyPr wrap="square">
            <a:spAutoFit/>
          </a:bodyPr>
          <a:lstStyle/>
          <a:p>
            <a:r>
              <a:rPr lang="ja-JP" altLang="en-US" sz="2800" b="0"/>
              <a:t>これが統計誤差だから、なるべく小さくしたい</a:t>
            </a:r>
            <a:endParaRPr lang="en-US" altLang="ja-JP" sz="2800" b="0"/>
          </a:p>
        </p:txBody>
      </p:sp>
      <p:sp>
        <p:nvSpPr>
          <p:cNvPr id="22" name="楕円 21">
            <a:extLst>
              <a:ext uri="{FF2B5EF4-FFF2-40B4-BE49-F238E27FC236}">
                <a16:creationId xmlns:a16="http://schemas.microsoft.com/office/drawing/2014/main" id="{E7D53B91-788F-4359-93B6-F438D248AB4A}"/>
              </a:ext>
            </a:extLst>
          </p:cNvPr>
          <p:cNvSpPr/>
          <p:nvPr/>
        </p:nvSpPr>
        <p:spPr>
          <a:xfrm>
            <a:off x="4067944" y="544522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コネクタ: カギ線 23">
            <a:extLst>
              <a:ext uri="{FF2B5EF4-FFF2-40B4-BE49-F238E27FC236}">
                <a16:creationId xmlns:a16="http://schemas.microsoft.com/office/drawing/2014/main" id="{429B51CF-56F0-4BAC-A35F-EC82C6188ED1}"/>
              </a:ext>
            </a:extLst>
          </p:cNvPr>
          <p:cNvCxnSpPr>
            <a:cxnSpLocks/>
            <a:stCxn id="21" idx="1"/>
            <a:endCxn id="22" idx="2"/>
          </p:cNvCxnSpPr>
          <p:nvPr/>
        </p:nvCxnSpPr>
        <p:spPr>
          <a:xfrm rot="10800000" flipH="1">
            <a:off x="467544" y="5517232"/>
            <a:ext cx="3600400" cy="765666"/>
          </a:xfrm>
          <a:prstGeom prst="bentConnector3">
            <a:avLst>
              <a:gd name="adj1" fmla="val -63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01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B55F37-2FE0-40E5-ABBB-05288315DE0E}"/>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CBECB38-D051-424C-8DF5-B976588BB583}"/>
                  </a:ext>
                </a:extLst>
              </p:cNvPr>
              <p:cNvSpPr txBox="1"/>
              <p:nvPr/>
            </p:nvSpPr>
            <p:spPr>
              <a:xfrm>
                <a:off x="971600" y="2708920"/>
                <a:ext cx="3506216" cy="12873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oMath>
                  </m:oMathPara>
                </a14:m>
                <a:endParaRPr kumimoji="1" lang="en-US" altLang="ja-JP" sz="3200" b="0" i="1">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9CBECB38-D051-424C-8DF5-B976588BB583}"/>
                  </a:ext>
                </a:extLst>
              </p:cNvPr>
              <p:cNvSpPr txBox="1">
                <a:spLocks noRot="1" noChangeAspect="1" noMove="1" noResize="1" noEditPoints="1" noAdjustHandles="1" noChangeArrowheads="1" noChangeShapeType="1" noTextEdit="1"/>
              </p:cNvSpPr>
              <p:nvPr/>
            </p:nvSpPr>
            <p:spPr>
              <a:xfrm>
                <a:off x="971600" y="2708920"/>
                <a:ext cx="3506216" cy="1287340"/>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84356BB-D9DC-42C7-B9F8-1A5B78D90D9D}"/>
              </a:ext>
            </a:extLst>
          </p:cNvPr>
          <p:cNvSpPr txBox="1"/>
          <p:nvPr/>
        </p:nvSpPr>
        <p:spPr>
          <a:xfrm>
            <a:off x="251520" y="1196752"/>
            <a:ext cx="8136904" cy="1384995"/>
          </a:xfrm>
          <a:prstGeom prst="rect">
            <a:avLst/>
          </a:prstGeom>
          <a:noFill/>
        </p:spPr>
        <p:txBody>
          <a:bodyPr wrap="square" rtlCol="0">
            <a:spAutoFit/>
          </a:bodyPr>
          <a:lstStyle/>
          <a:p>
            <a:r>
              <a:rPr kumimoji="1" lang="ja-JP" altLang="en-US" sz="2800"/>
              <a:t>全体では厳密な和を取れないが、状態がいくつかの</a:t>
            </a:r>
            <a:r>
              <a:rPr kumimoji="1" lang="ja-JP" altLang="en-US" sz="2800">
                <a:solidFill>
                  <a:srgbClr val="FF0000"/>
                </a:solidFill>
              </a:rPr>
              <a:t>グループ</a:t>
            </a:r>
            <a:r>
              <a:rPr kumimoji="1" lang="ja-JP" altLang="en-US" sz="2800"/>
              <a:t>に分かれ、その中の</a:t>
            </a:r>
            <a:r>
              <a:rPr kumimoji="1" lang="ja-JP" altLang="en-US" sz="2800">
                <a:solidFill>
                  <a:srgbClr val="FF0000"/>
                </a:solidFill>
              </a:rPr>
              <a:t>部分和</a:t>
            </a:r>
            <a:r>
              <a:rPr kumimoji="1" lang="ja-JP" altLang="en-US" sz="2800"/>
              <a:t>は</a:t>
            </a:r>
            <a:r>
              <a:rPr lang="ja-JP" altLang="en-US" sz="2800"/>
              <a:t>厳密に取れるとする</a:t>
            </a:r>
            <a:endParaRPr kumimoji="1" lang="ja-JP" altLang="en-US" sz="2800"/>
          </a:p>
        </p:txBody>
      </p:sp>
      <p:sp>
        <p:nvSpPr>
          <p:cNvPr id="13" name="楕円 12">
            <a:extLst>
              <a:ext uri="{FF2B5EF4-FFF2-40B4-BE49-F238E27FC236}">
                <a16:creationId xmlns:a16="http://schemas.microsoft.com/office/drawing/2014/main" id="{242999B6-24C5-4BDA-A9A9-F0BDADB16FE7}"/>
              </a:ext>
            </a:extLst>
          </p:cNvPr>
          <p:cNvSpPr/>
          <p:nvPr/>
        </p:nvSpPr>
        <p:spPr>
          <a:xfrm>
            <a:off x="5004048" y="40474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3A49E24-59FF-452A-9702-38A550DA31C5}"/>
              </a:ext>
            </a:extLst>
          </p:cNvPr>
          <p:cNvSpPr/>
          <p:nvPr/>
        </p:nvSpPr>
        <p:spPr>
          <a:xfrm>
            <a:off x="5652120" y="404745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3AA952D-1A22-4214-8C08-33B2A2B9E74B}"/>
              </a:ext>
            </a:extLst>
          </p:cNvPr>
          <p:cNvSpPr txBox="1"/>
          <p:nvPr/>
        </p:nvSpPr>
        <p:spPr>
          <a:xfrm>
            <a:off x="683568" y="4335487"/>
            <a:ext cx="3262432" cy="461665"/>
          </a:xfrm>
          <a:prstGeom prst="rect">
            <a:avLst/>
          </a:prstGeom>
          <a:noFill/>
        </p:spPr>
        <p:txBody>
          <a:bodyPr wrap="none" rtlCol="0">
            <a:spAutoFit/>
          </a:bodyPr>
          <a:lstStyle/>
          <a:p>
            <a:r>
              <a:rPr lang="ja-JP" altLang="en-US" sz="2400"/>
              <a:t>ここは計算できないが</a:t>
            </a:r>
            <a:endParaRPr kumimoji="1" lang="ja-JP" altLang="en-US" sz="2400"/>
          </a:p>
        </p:txBody>
      </p:sp>
      <p:sp>
        <p:nvSpPr>
          <p:cNvPr id="16" name="テキスト ボックス 15">
            <a:extLst>
              <a:ext uri="{FF2B5EF4-FFF2-40B4-BE49-F238E27FC236}">
                <a16:creationId xmlns:a16="http://schemas.microsoft.com/office/drawing/2014/main" id="{2C053DAB-6318-4BC5-94F0-BA0184008559}"/>
              </a:ext>
            </a:extLst>
          </p:cNvPr>
          <p:cNvSpPr txBox="1"/>
          <p:nvPr/>
        </p:nvSpPr>
        <p:spPr>
          <a:xfrm>
            <a:off x="683568" y="4983559"/>
            <a:ext cx="3570208" cy="461665"/>
          </a:xfrm>
          <a:prstGeom prst="rect">
            <a:avLst/>
          </a:prstGeom>
          <a:noFill/>
        </p:spPr>
        <p:txBody>
          <a:bodyPr wrap="none" rtlCol="0">
            <a:spAutoFit/>
          </a:bodyPr>
          <a:lstStyle/>
          <a:p>
            <a:r>
              <a:rPr lang="ja-JP" altLang="en-US" sz="2400"/>
              <a:t>ここは厳密に計算できる</a:t>
            </a:r>
            <a:endParaRPr lang="en-US" altLang="ja-JP"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3C96DA5-F7C7-4482-BD2C-15CE184366DD}"/>
                  </a:ext>
                </a:extLst>
              </p:cNvPr>
              <p:cNvSpPr txBox="1"/>
              <p:nvPr/>
            </p:nvSpPr>
            <p:spPr>
              <a:xfrm>
                <a:off x="4211960" y="2708920"/>
                <a:ext cx="4680520"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18" name="テキスト ボックス 17">
                <a:extLst>
                  <a:ext uri="{FF2B5EF4-FFF2-40B4-BE49-F238E27FC236}">
                    <a16:creationId xmlns:a16="http://schemas.microsoft.com/office/drawing/2014/main" id="{83C96DA5-F7C7-4482-BD2C-15CE184366DD}"/>
                  </a:ext>
                </a:extLst>
              </p:cNvPr>
              <p:cNvSpPr txBox="1">
                <a:spLocks noRot="1" noChangeAspect="1" noMove="1" noResize="1" noEditPoints="1" noAdjustHandles="1" noChangeArrowheads="1" noChangeShapeType="1" noTextEdit="1"/>
              </p:cNvSpPr>
              <p:nvPr/>
            </p:nvSpPr>
            <p:spPr>
              <a:xfrm>
                <a:off x="4211960" y="2708920"/>
                <a:ext cx="4680520" cy="1343509"/>
              </a:xfrm>
              <a:prstGeom prst="rect">
                <a:avLst/>
              </a:prstGeom>
              <a:blipFill>
                <a:blip r:embed="rId4"/>
                <a:stretch>
                  <a:fillRect/>
                </a:stretch>
              </a:blipFill>
            </p:spPr>
            <p:txBody>
              <a:bodyPr/>
              <a:lstStyle/>
              <a:p>
                <a:r>
                  <a:rPr lang="ja-JP" altLang="en-US">
                    <a:noFill/>
                  </a:rPr>
                  <a:t> </a:t>
                </a:r>
              </a:p>
            </p:txBody>
          </p:sp>
        </mc:Fallback>
      </mc:AlternateContent>
      <p:cxnSp>
        <p:nvCxnSpPr>
          <p:cNvPr id="20" name="コネクタ: カギ線 19">
            <a:extLst>
              <a:ext uri="{FF2B5EF4-FFF2-40B4-BE49-F238E27FC236}">
                <a16:creationId xmlns:a16="http://schemas.microsoft.com/office/drawing/2014/main" id="{E38B2E28-B84C-478E-AF9F-9DB9A739B8CE}"/>
              </a:ext>
            </a:extLst>
          </p:cNvPr>
          <p:cNvCxnSpPr>
            <a:cxnSpLocks/>
            <a:stCxn id="15" idx="3"/>
            <a:endCxn id="13" idx="4"/>
          </p:cNvCxnSpPr>
          <p:nvPr/>
        </p:nvCxnSpPr>
        <p:spPr>
          <a:xfrm flipV="1">
            <a:off x="3946000" y="4191472"/>
            <a:ext cx="1130056" cy="37484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4C8BC4E6-9999-45FF-9983-A1B11C269D54}"/>
              </a:ext>
            </a:extLst>
          </p:cNvPr>
          <p:cNvCxnSpPr>
            <a:cxnSpLocks/>
            <a:stCxn id="16" idx="3"/>
            <a:endCxn id="14" idx="4"/>
          </p:cNvCxnSpPr>
          <p:nvPr/>
        </p:nvCxnSpPr>
        <p:spPr>
          <a:xfrm flipV="1">
            <a:off x="4253776" y="4191471"/>
            <a:ext cx="1470352"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4C838E9-7BD1-41BC-8DFB-47D3A2E7769A}"/>
              </a:ext>
            </a:extLst>
          </p:cNvPr>
          <p:cNvSpPr txBox="1"/>
          <p:nvPr/>
        </p:nvSpPr>
        <p:spPr>
          <a:xfrm>
            <a:off x="323528" y="5589240"/>
            <a:ext cx="7768473" cy="954107"/>
          </a:xfrm>
          <a:prstGeom prst="rect">
            <a:avLst/>
          </a:prstGeom>
          <a:noFill/>
        </p:spPr>
        <p:txBody>
          <a:bodyPr wrap="none" rtlCol="0">
            <a:spAutoFit/>
          </a:bodyPr>
          <a:lstStyle/>
          <a:p>
            <a:r>
              <a:rPr kumimoji="1" lang="ja-JP" altLang="en-US" sz="2800"/>
              <a:t>すると、対応する</a:t>
            </a:r>
            <a:r>
              <a:rPr kumimoji="1" lang="en-US" altLang="ja-JP" sz="2800"/>
              <a:t>estimator</a:t>
            </a:r>
            <a:r>
              <a:rPr kumimoji="1" lang="ja-JP" altLang="en-US" sz="2800"/>
              <a:t>の分散が小さくなる</a:t>
            </a:r>
            <a:endParaRPr kumimoji="1" lang="en-US" altLang="ja-JP" sz="2800"/>
          </a:p>
          <a:p>
            <a:r>
              <a:rPr lang="ja-JP" altLang="en-US" sz="2800"/>
              <a:t>これを</a:t>
            </a:r>
            <a:r>
              <a:rPr lang="en-US" altLang="ja-JP" sz="2800">
                <a:solidFill>
                  <a:srgbClr val="FF0000"/>
                </a:solidFill>
              </a:rPr>
              <a:t>improved estimator</a:t>
            </a:r>
            <a:r>
              <a:rPr lang="ja-JP" altLang="en-US" sz="2800"/>
              <a:t>と呼ぶ</a:t>
            </a:r>
            <a:endParaRPr kumimoji="1" lang="ja-JP" altLang="en-US" sz="2800"/>
          </a:p>
        </p:txBody>
      </p:sp>
    </p:spTree>
    <p:extLst>
      <p:ext uri="{BB962C8B-B14F-4D97-AF65-F5344CB8AC3E}">
        <p14:creationId xmlns:p14="http://schemas.microsoft.com/office/powerpoint/2010/main" val="3884213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BD127C-C5EB-45DD-B08F-35B09AFD81D3}"/>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83216E-9DB8-4977-B534-8F65F8811EB9}"/>
                  </a:ext>
                </a:extLst>
              </p:cNvPr>
              <p:cNvSpPr txBox="1"/>
              <p:nvPr/>
            </p:nvSpPr>
            <p:spPr>
              <a:xfrm>
                <a:off x="611560" y="1268760"/>
                <a:ext cx="7776864"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4" name="テキスト ボックス 3">
                <a:extLst>
                  <a:ext uri="{FF2B5EF4-FFF2-40B4-BE49-F238E27FC236}">
                    <a16:creationId xmlns:a16="http://schemas.microsoft.com/office/drawing/2014/main" id="{E083216E-9DB8-4977-B534-8F65F8811EB9}"/>
                  </a:ext>
                </a:extLst>
              </p:cNvPr>
              <p:cNvSpPr txBox="1">
                <a:spLocks noRot="1" noChangeAspect="1" noMove="1" noResize="1" noEditPoints="1" noAdjustHandles="1" noChangeArrowheads="1" noChangeShapeType="1" noTextEdit="1"/>
              </p:cNvSpPr>
              <p:nvPr/>
            </p:nvSpPr>
            <p:spPr>
              <a:xfrm>
                <a:off x="611560" y="1268760"/>
                <a:ext cx="7776864" cy="134350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7B8BAED-943E-47DD-9EB6-9A8FE35A131A}"/>
                  </a:ext>
                </a:extLst>
              </p:cNvPr>
              <p:cNvSpPr txBox="1"/>
              <p:nvPr/>
            </p:nvSpPr>
            <p:spPr>
              <a:xfrm>
                <a:off x="467544" y="3212976"/>
                <a:ext cx="8235203" cy="1130631"/>
              </a:xfrm>
              <a:prstGeom prst="rect">
                <a:avLst/>
              </a:prstGeom>
              <a:noFill/>
            </p:spPr>
            <p:txBody>
              <a:bodyPr wrap="none" rtlCol="0">
                <a:spAutoFit/>
              </a:bodyPr>
              <a:lstStyle/>
              <a:p>
                <a:r>
                  <a:rPr kumimoji="1" lang="ja-JP" altLang="en-US" sz="3200"/>
                  <a:t>確率</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𝑔</m:t>
                        </m:r>
                      </m:sub>
                    </m:sSub>
                  </m:oMath>
                </a14:m>
                <a:r>
                  <a:rPr kumimoji="1" lang="ja-JP" altLang="en-US" sz="3200"/>
                  <a:t>で状態</a:t>
                </a:r>
                <a14:m>
                  <m:oMath xmlns:m="http://schemas.openxmlformats.org/officeDocument/2006/math">
                    <m:r>
                      <a:rPr kumimoji="1" lang="en-US" altLang="ja-JP" sz="3200" b="0" i="1" smtClean="0">
                        <a:latin typeface="Cambria Math" panose="02040503050406030204" pitchFamily="18" charset="0"/>
                      </a:rPr>
                      <m:t>𝑔</m:t>
                    </m:r>
                    <m:r>
                      <a:rPr lang="ja-JP" altLang="en-US" sz="3200" i="1">
                        <a:latin typeface="Cambria Math" panose="02040503050406030204" pitchFamily="18" charset="0"/>
                      </a:rPr>
                      <m:t>となる</m:t>
                    </m:r>
                  </m:oMath>
                </a14:m>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を</m:t>
                    </m:r>
                  </m:oMath>
                </a14:m>
                <a:r>
                  <a:rPr kumimoji="1" lang="ja-JP" altLang="en-US" sz="3200"/>
                  <a:t>考える</a:t>
                </a:r>
                <a:r>
                  <a:rPr lang="ja-JP" altLang="en-US" sz="3200"/>
                  <a:t>と</a:t>
                </a:r>
                <a:endParaRPr lang="en-US" altLang="ja-JP" sz="3200"/>
              </a:p>
              <a:p>
                <a:r>
                  <a:rPr lang="ja-JP" altLang="en-US" sz="3200"/>
                  <a:t>もとの確率変数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よりも分散が小さくなる</a:t>
                </a:r>
              </a:p>
            </p:txBody>
          </p:sp>
        </mc:Choice>
        <mc:Fallback xmlns="">
          <p:sp>
            <p:nvSpPr>
              <p:cNvPr id="8" name="テキスト ボックス 7">
                <a:extLst>
                  <a:ext uri="{FF2B5EF4-FFF2-40B4-BE49-F238E27FC236}">
                    <a16:creationId xmlns:a16="http://schemas.microsoft.com/office/drawing/2014/main" id="{97B8BAED-943E-47DD-9EB6-9A8FE35A131A}"/>
                  </a:ext>
                </a:extLst>
              </p:cNvPr>
              <p:cNvSpPr txBox="1">
                <a:spLocks noRot="1" noChangeAspect="1" noMove="1" noResize="1" noEditPoints="1" noAdjustHandles="1" noChangeArrowheads="1" noChangeShapeType="1" noTextEdit="1"/>
              </p:cNvSpPr>
              <p:nvPr/>
            </p:nvSpPr>
            <p:spPr>
              <a:xfrm>
                <a:off x="467544" y="3212976"/>
                <a:ext cx="8235203" cy="1130631"/>
              </a:xfrm>
              <a:prstGeom prst="rect">
                <a:avLst/>
              </a:prstGeom>
              <a:blipFill>
                <a:blip r:embed="rId3"/>
                <a:stretch>
                  <a:fillRect l="-1925" t="-9140" r="-666" b="-14516"/>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47B350E7-3EA9-4DCA-A12D-F5A5B0981602}"/>
              </a:ext>
            </a:extLst>
          </p:cNvPr>
          <p:cNvSpPr/>
          <p:nvPr/>
        </p:nvSpPr>
        <p:spPr>
          <a:xfrm>
            <a:off x="6948264" y="263691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6338ECB7-1DC0-4C5C-8356-269E51FEF4B0}"/>
              </a:ext>
            </a:extLst>
          </p:cNvPr>
          <p:cNvCxnSpPr>
            <a:cxnSpLocks/>
            <a:stCxn id="8" idx="0"/>
            <a:endCxn id="9" idx="4"/>
          </p:cNvCxnSpPr>
          <p:nvPr/>
        </p:nvCxnSpPr>
        <p:spPr>
          <a:xfrm rot="5400000" flipH="1" flipV="1">
            <a:off x="5586685" y="1779389"/>
            <a:ext cx="432048" cy="24351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0C9C4EA-C3B4-4D2C-A8DE-A00FAF31361A}"/>
                  </a:ext>
                </a:extLst>
              </p:cNvPr>
              <p:cNvSpPr txBox="1"/>
              <p:nvPr/>
            </p:nvSpPr>
            <p:spPr>
              <a:xfrm>
                <a:off x="2051720" y="4437112"/>
                <a:ext cx="4572000" cy="856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𝑋</m:t>
                              </m:r>
                            </m:e>
                          </m:acc>
                        </m:e>
                      </m:d>
                      <m:r>
                        <a:rPr kumimoji="1" lang="en-US" altLang="ja-JP" sz="4400" b="0" i="1" smtClean="0">
                          <a:latin typeface="Cambria Math" panose="02040503050406030204" pitchFamily="18" charset="0"/>
                        </a:rPr>
                        <m:t>&lt;</m:t>
                      </m:r>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𝑋</m:t>
                                  </m:r>
                                </m:e>
                              </m:acc>
                            </m:e>
                            <m:sub>
                              <m:r>
                                <m:rPr>
                                  <m:sty m:val="p"/>
                                </m:rPr>
                                <a:rPr lang="en-US" altLang="ja-JP" sz="4400" i="0">
                                  <a:latin typeface="Cambria Math" panose="02040503050406030204" pitchFamily="18" charset="0"/>
                                </a:rPr>
                                <m:t>I</m:t>
                              </m:r>
                            </m:sub>
                          </m:sSub>
                        </m:e>
                      </m:d>
                    </m:oMath>
                  </m:oMathPara>
                </a14:m>
                <a:endParaRPr lang="ja-JP" altLang="en-US" sz="4400"/>
              </a:p>
            </p:txBody>
          </p:sp>
        </mc:Choice>
        <mc:Fallback xmlns="">
          <p:sp>
            <p:nvSpPr>
              <p:cNvPr id="18" name="テキスト ボックス 17">
                <a:extLst>
                  <a:ext uri="{FF2B5EF4-FFF2-40B4-BE49-F238E27FC236}">
                    <a16:creationId xmlns:a16="http://schemas.microsoft.com/office/drawing/2014/main" id="{70C9C4EA-C3B4-4D2C-A8DE-A00FAF31361A}"/>
                  </a:ext>
                </a:extLst>
              </p:cNvPr>
              <p:cNvSpPr txBox="1">
                <a:spLocks noRot="1" noChangeAspect="1" noMove="1" noResize="1" noEditPoints="1" noAdjustHandles="1" noChangeArrowheads="1" noChangeShapeType="1" noTextEdit="1"/>
              </p:cNvSpPr>
              <p:nvPr/>
            </p:nvSpPr>
            <p:spPr>
              <a:xfrm>
                <a:off x="2051720" y="4437112"/>
                <a:ext cx="4572000" cy="856581"/>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C40F542-1D58-4A74-B10C-0FDC057AC569}"/>
              </a:ext>
            </a:extLst>
          </p:cNvPr>
          <p:cNvSpPr txBox="1"/>
          <p:nvPr/>
        </p:nvSpPr>
        <p:spPr>
          <a:xfrm>
            <a:off x="467544" y="5517232"/>
            <a:ext cx="7204216" cy="1077218"/>
          </a:xfrm>
          <a:prstGeom prst="rect">
            <a:avLst/>
          </a:prstGeom>
          <a:noFill/>
        </p:spPr>
        <p:txBody>
          <a:bodyPr wrap="none" rtlCol="0">
            <a:spAutoFit/>
          </a:bodyPr>
          <a:lstStyle/>
          <a:p>
            <a:r>
              <a:rPr kumimoji="1" lang="ja-JP" altLang="en-US" sz="3200"/>
              <a:t>対応する</a:t>
            </a:r>
            <a:r>
              <a:rPr kumimoji="1" lang="en-US" altLang="ja-JP" sz="3200"/>
              <a:t>estimator</a:t>
            </a:r>
            <a:r>
              <a:rPr kumimoji="1" lang="ja-JP" altLang="en-US" sz="3200"/>
              <a:t>の分散も小さくなる</a:t>
            </a:r>
            <a:endParaRPr kumimoji="1" lang="en-US" altLang="ja-JP" sz="3200"/>
          </a:p>
          <a:p>
            <a:r>
              <a:rPr lang="ja-JP" altLang="en-US" sz="3200"/>
              <a:t>これを</a:t>
            </a:r>
            <a:r>
              <a:rPr lang="en-US" altLang="ja-JP" sz="3200">
                <a:solidFill>
                  <a:srgbClr val="FF0000"/>
                </a:solidFill>
              </a:rPr>
              <a:t>improved estimator</a:t>
            </a:r>
            <a:r>
              <a:rPr lang="ja-JP" altLang="en-US" sz="3200"/>
              <a:t>と呼ぶ</a:t>
            </a:r>
            <a:endParaRPr kumimoji="1" lang="ja-JP" altLang="en-US" sz="3200"/>
          </a:p>
        </p:txBody>
      </p:sp>
    </p:spTree>
    <p:extLst>
      <p:ext uri="{BB962C8B-B14F-4D97-AF65-F5344CB8AC3E}">
        <p14:creationId xmlns:p14="http://schemas.microsoft.com/office/powerpoint/2010/main" val="377912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A4044D-6E03-447B-8604-5A66FB9C84E2}"/>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7" name="図 36">
            <a:extLst>
              <a:ext uri="{FF2B5EF4-FFF2-40B4-BE49-F238E27FC236}">
                <a16:creationId xmlns:a16="http://schemas.microsoft.com/office/drawing/2014/main" id="{AE1178EF-4841-41C9-AF05-D7A7D80CAFF5}"/>
              </a:ext>
            </a:extLst>
          </p:cNvPr>
          <p:cNvPicPr>
            <a:picLocks noChangeAspect="1"/>
          </p:cNvPicPr>
          <p:nvPr/>
        </p:nvPicPr>
        <p:blipFill>
          <a:blip r:embed="rId2"/>
          <a:stretch>
            <a:fillRect/>
          </a:stretch>
        </p:blipFill>
        <p:spPr>
          <a:xfrm>
            <a:off x="395536" y="1196752"/>
            <a:ext cx="952500" cy="952500"/>
          </a:xfrm>
          <a:prstGeom prst="rect">
            <a:avLst/>
          </a:prstGeom>
        </p:spPr>
      </p:pic>
      <p:sp>
        <p:nvSpPr>
          <p:cNvPr id="40" name="テキスト ボックス 39">
            <a:extLst>
              <a:ext uri="{FF2B5EF4-FFF2-40B4-BE49-F238E27FC236}">
                <a16:creationId xmlns:a16="http://schemas.microsoft.com/office/drawing/2014/main" id="{0C36ACCC-D6FE-454D-82D5-D46C5CA97E54}"/>
              </a:ext>
            </a:extLst>
          </p:cNvPr>
          <p:cNvSpPr txBox="1"/>
          <p:nvPr/>
        </p:nvSpPr>
        <p:spPr>
          <a:xfrm>
            <a:off x="1331640" y="1340768"/>
            <a:ext cx="3057247" cy="584775"/>
          </a:xfrm>
          <a:prstGeom prst="rect">
            <a:avLst/>
          </a:prstGeom>
          <a:noFill/>
        </p:spPr>
        <p:txBody>
          <a:bodyPr wrap="none" rtlCol="0">
            <a:spAutoFit/>
          </a:bodyPr>
          <a:lstStyle/>
          <a:p>
            <a:r>
              <a:rPr lang="ja-JP" altLang="en-US" sz="3200"/>
              <a:t>サイコロの場合</a:t>
            </a:r>
            <a:endParaRPr kumimoji="1" lang="ja-JP" altLang="en-US" sz="3200"/>
          </a:p>
        </p:txBody>
      </p:sp>
      <p:grpSp>
        <p:nvGrpSpPr>
          <p:cNvPr id="44" name="グループ化 43">
            <a:extLst>
              <a:ext uri="{FF2B5EF4-FFF2-40B4-BE49-F238E27FC236}">
                <a16:creationId xmlns:a16="http://schemas.microsoft.com/office/drawing/2014/main" id="{2AA0E1FB-5AFC-4A17-AA3A-0FF3993DC4C2}"/>
              </a:ext>
            </a:extLst>
          </p:cNvPr>
          <p:cNvGrpSpPr/>
          <p:nvPr/>
        </p:nvGrpSpPr>
        <p:grpSpPr>
          <a:xfrm>
            <a:off x="2555776" y="2636912"/>
            <a:ext cx="792088" cy="792088"/>
            <a:chOff x="395536" y="5085184"/>
            <a:chExt cx="792088" cy="792088"/>
          </a:xfrm>
        </p:grpSpPr>
        <p:sp>
          <p:nvSpPr>
            <p:cNvPr id="45" name="角丸四角形 2">
              <a:extLst>
                <a:ext uri="{FF2B5EF4-FFF2-40B4-BE49-F238E27FC236}">
                  <a16:creationId xmlns:a16="http://schemas.microsoft.com/office/drawing/2014/main" id="{1E9F3002-422D-41C2-8A0F-3D85CCEEE25A}"/>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3">
              <a:extLst>
                <a:ext uri="{FF2B5EF4-FFF2-40B4-BE49-F238E27FC236}">
                  <a16:creationId xmlns:a16="http://schemas.microsoft.com/office/drawing/2014/main" id="{B3FE7004-CF95-4643-B4C7-F3ECD3BACD22}"/>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F719DE4A-D68A-4D7A-9A72-9C9A214217A6}"/>
              </a:ext>
            </a:extLst>
          </p:cNvPr>
          <p:cNvGrpSpPr/>
          <p:nvPr/>
        </p:nvGrpSpPr>
        <p:grpSpPr>
          <a:xfrm>
            <a:off x="4499992" y="2636912"/>
            <a:ext cx="792088" cy="792088"/>
            <a:chOff x="2555776" y="5085184"/>
            <a:chExt cx="792088" cy="792088"/>
          </a:xfrm>
        </p:grpSpPr>
        <p:sp>
          <p:nvSpPr>
            <p:cNvPr id="48" name="角丸四角形 5">
              <a:extLst>
                <a:ext uri="{FF2B5EF4-FFF2-40B4-BE49-F238E27FC236}">
                  <a16:creationId xmlns:a16="http://schemas.microsoft.com/office/drawing/2014/main" id="{DB71F87E-CDF8-4D20-B990-C3FF69C1ED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
              <a:extLst>
                <a:ext uri="{FF2B5EF4-FFF2-40B4-BE49-F238E27FC236}">
                  <a16:creationId xmlns:a16="http://schemas.microsoft.com/office/drawing/2014/main" id="{4AAB75EA-AB96-41A3-8D82-F784A404017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7">
              <a:extLst>
                <a:ext uri="{FF2B5EF4-FFF2-40B4-BE49-F238E27FC236}">
                  <a16:creationId xmlns:a16="http://schemas.microsoft.com/office/drawing/2014/main" id="{95AE91FA-F381-4216-AA76-89AB4337EC3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8">
              <a:extLst>
                <a:ext uri="{FF2B5EF4-FFF2-40B4-BE49-F238E27FC236}">
                  <a16:creationId xmlns:a16="http://schemas.microsoft.com/office/drawing/2014/main" id="{CEF7B69A-3776-445C-B6D9-59AAC29DC5A1}"/>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A6B35A10-145A-4B18-9122-AFC98F45E5A5}"/>
              </a:ext>
            </a:extLst>
          </p:cNvPr>
          <p:cNvGrpSpPr/>
          <p:nvPr/>
        </p:nvGrpSpPr>
        <p:grpSpPr>
          <a:xfrm>
            <a:off x="5508104" y="2636912"/>
            <a:ext cx="792088" cy="792088"/>
            <a:chOff x="3563888" y="5085184"/>
            <a:chExt cx="792088" cy="792088"/>
          </a:xfrm>
        </p:grpSpPr>
        <p:sp>
          <p:nvSpPr>
            <p:cNvPr id="53" name="角丸四角形 10">
              <a:extLst>
                <a:ext uri="{FF2B5EF4-FFF2-40B4-BE49-F238E27FC236}">
                  <a16:creationId xmlns:a16="http://schemas.microsoft.com/office/drawing/2014/main" id="{9D9774F4-B4EC-4575-A045-A09C40DED511}"/>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1">
              <a:extLst>
                <a:ext uri="{FF2B5EF4-FFF2-40B4-BE49-F238E27FC236}">
                  <a16:creationId xmlns:a16="http://schemas.microsoft.com/office/drawing/2014/main" id="{4D3FB7D6-AC74-4022-910F-933BA05BBC8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2D97C7A7-FAF9-480A-A3C5-3D5FF6ED9F07}"/>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7900AC8D-1514-42D7-BABE-78D69496B5BD}"/>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1AE91579-7AD5-4D07-B449-A66C9454D5CC}"/>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E8B2925-029A-43E6-9FD6-952A0F155ADC}"/>
              </a:ext>
            </a:extLst>
          </p:cNvPr>
          <p:cNvGrpSpPr/>
          <p:nvPr/>
        </p:nvGrpSpPr>
        <p:grpSpPr>
          <a:xfrm>
            <a:off x="7452320" y="2636912"/>
            <a:ext cx="792088" cy="792088"/>
            <a:chOff x="6588224" y="2996952"/>
            <a:chExt cx="792088" cy="792088"/>
          </a:xfrm>
        </p:grpSpPr>
        <p:sp>
          <p:nvSpPr>
            <p:cNvPr id="59" name="角丸四角形 16">
              <a:extLst>
                <a:ext uri="{FF2B5EF4-FFF2-40B4-BE49-F238E27FC236}">
                  <a16:creationId xmlns:a16="http://schemas.microsoft.com/office/drawing/2014/main" id="{5D3D9079-3051-402C-BE83-CF2239E1F031}"/>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0831244C-C9C3-4FB5-BDEE-3895FF9497E1}"/>
                </a:ext>
              </a:extLst>
            </p:cNvPr>
            <p:cNvGrpSpPr/>
            <p:nvPr/>
          </p:nvGrpSpPr>
          <p:grpSpPr>
            <a:xfrm>
              <a:off x="6713476" y="3083520"/>
              <a:ext cx="541584" cy="618953"/>
              <a:chOff x="6228184" y="4149080"/>
              <a:chExt cx="504056" cy="576064"/>
            </a:xfrm>
          </p:grpSpPr>
          <p:sp>
            <p:nvSpPr>
              <p:cNvPr id="61" name="円/楕円 18">
                <a:extLst>
                  <a:ext uri="{FF2B5EF4-FFF2-40B4-BE49-F238E27FC236}">
                    <a16:creationId xmlns:a16="http://schemas.microsoft.com/office/drawing/2014/main" id="{60EE2E49-BE0D-45A6-8D55-4698C777F878}"/>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9">
                <a:extLst>
                  <a:ext uri="{FF2B5EF4-FFF2-40B4-BE49-F238E27FC236}">
                    <a16:creationId xmlns:a16="http://schemas.microsoft.com/office/drawing/2014/main" id="{D142BEDB-AF62-4BE4-BF56-DC0D93C960E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20">
                <a:extLst>
                  <a:ext uri="{FF2B5EF4-FFF2-40B4-BE49-F238E27FC236}">
                    <a16:creationId xmlns:a16="http://schemas.microsoft.com/office/drawing/2014/main" id="{71BE48A5-E868-4A47-9B6C-048EB89EDD5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21">
                <a:extLst>
                  <a:ext uri="{FF2B5EF4-FFF2-40B4-BE49-F238E27FC236}">
                    <a16:creationId xmlns:a16="http://schemas.microsoft.com/office/drawing/2014/main" id="{074003E0-B76A-4637-BA2B-C447BB856CD1}"/>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22">
                <a:extLst>
                  <a:ext uri="{FF2B5EF4-FFF2-40B4-BE49-F238E27FC236}">
                    <a16:creationId xmlns:a16="http://schemas.microsoft.com/office/drawing/2014/main" id="{04424290-7416-4A7D-95A7-0400F9CBFD0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23">
                <a:extLst>
                  <a:ext uri="{FF2B5EF4-FFF2-40B4-BE49-F238E27FC236}">
                    <a16:creationId xmlns:a16="http://schemas.microsoft.com/office/drawing/2014/main" id="{A18B3C50-E6FF-4B9F-9102-FF019462F466}"/>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7" name="グループ化 66">
            <a:extLst>
              <a:ext uri="{FF2B5EF4-FFF2-40B4-BE49-F238E27FC236}">
                <a16:creationId xmlns:a16="http://schemas.microsoft.com/office/drawing/2014/main" id="{9B6E0B2E-69D3-486C-8975-6F810B926F0B}"/>
              </a:ext>
            </a:extLst>
          </p:cNvPr>
          <p:cNvGrpSpPr/>
          <p:nvPr/>
        </p:nvGrpSpPr>
        <p:grpSpPr>
          <a:xfrm>
            <a:off x="3491880" y="2636912"/>
            <a:ext cx="792088" cy="792088"/>
            <a:chOff x="2555776" y="5085184"/>
            <a:chExt cx="792088" cy="792088"/>
          </a:xfrm>
        </p:grpSpPr>
        <p:sp>
          <p:nvSpPr>
            <p:cNvPr id="68" name="角丸四角形 35">
              <a:extLst>
                <a:ext uri="{FF2B5EF4-FFF2-40B4-BE49-F238E27FC236}">
                  <a16:creationId xmlns:a16="http://schemas.microsoft.com/office/drawing/2014/main" id="{4CCE3774-5C78-4EC1-89E2-E99A6907F8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36">
              <a:extLst>
                <a:ext uri="{FF2B5EF4-FFF2-40B4-BE49-F238E27FC236}">
                  <a16:creationId xmlns:a16="http://schemas.microsoft.com/office/drawing/2014/main" id="{E73B43F7-F44C-43DE-8AB0-5F56546BE36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37">
              <a:extLst>
                <a:ext uri="{FF2B5EF4-FFF2-40B4-BE49-F238E27FC236}">
                  <a16:creationId xmlns:a16="http://schemas.microsoft.com/office/drawing/2014/main" id="{06610423-DAA0-4F0D-92C4-80103520A09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グループ化 70">
            <a:extLst>
              <a:ext uri="{FF2B5EF4-FFF2-40B4-BE49-F238E27FC236}">
                <a16:creationId xmlns:a16="http://schemas.microsoft.com/office/drawing/2014/main" id="{A0B9A617-6AC8-49EB-B8D7-690B98C1A44D}"/>
              </a:ext>
            </a:extLst>
          </p:cNvPr>
          <p:cNvGrpSpPr/>
          <p:nvPr/>
        </p:nvGrpSpPr>
        <p:grpSpPr>
          <a:xfrm>
            <a:off x="6516216" y="2636912"/>
            <a:ext cx="792088" cy="792088"/>
            <a:chOff x="4355976" y="836712"/>
            <a:chExt cx="792088" cy="792088"/>
          </a:xfrm>
        </p:grpSpPr>
        <p:sp>
          <p:nvSpPr>
            <p:cNvPr id="72" name="角丸四角形 25">
              <a:extLst>
                <a:ext uri="{FF2B5EF4-FFF2-40B4-BE49-F238E27FC236}">
                  <a16:creationId xmlns:a16="http://schemas.microsoft.com/office/drawing/2014/main" id="{4BBF1437-05DB-4D5C-B0A5-E2CCB2136A94}"/>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26">
              <a:extLst>
                <a:ext uri="{FF2B5EF4-FFF2-40B4-BE49-F238E27FC236}">
                  <a16:creationId xmlns:a16="http://schemas.microsoft.com/office/drawing/2014/main" id="{4AE478D2-309D-423E-8DE3-0F0FF6A8484B}"/>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27">
              <a:extLst>
                <a:ext uri="{FF2B5EF4-FFF2-40B4-BE49-F238E27FC236}">
                  <a16:creationId xmlns:a16="http://schemas.microsoft.com/office/drawing/2014/main" id="{D5A51E5E-4D03-4871-BFD5-A32CB2D73A74}"/>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28">
              <a:extLst>
                <a:ext uri="{FF2B5EF4-FFF2-40B4-BE49-F238E27FC236}">
                  <a16:creationId xmlns:a16="http://schemas.microsoft.com/office/drawing/2014/main" id="{AEA2B3F7-51E2-4C6F-ABC0-4662391DA820}"/>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29">
              <a:extLst>
                <a:ext uri="{FF2B5EF4-FFF2-40B4-BE49-F238E27FC236}">
                  <a16:creationId xmlns:a16="http://schemas.microsoft.com/office/drawing/2014/main" id="{D10E0938-DBAD-4BCC-AED4-E8E553E436E6}"/>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46">
              <a:extLst>
                <a:ext uri="{FF2B5EF4-FFF2-40B4-BE49-F238E27FC236}">
                  <a16:creationId xmlns:a16="http://schemas.microsoft.com/office/drawing/2014/main" id="{F00B5443-B6EF-4615-A715-29DD640BC522}"/>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角丸四角形 50">
            <a:extLst>
              <a:ext uri="{FF2B5EF4-FFF2-40B4-BE49-F238E27FC236}">
                <a16:creationId xmlns:a16="http://schemas.microsoft.com/office/drawing/2014/main" id="{06D3BA26-5F8F-47AD-AF92-8653B45BD2C0}"/>
              </a:ext>
            </a:extLst>
          </p:cNvPr>
          <p:cNvSpPr/>
          <p:nvPr/>
        </p:nvSpPr>
        <p:spPr>
          <a:xfrm>
            <a:off x="2195736" y="2492896"/>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28C4D113-E637-49DE-A4E4-743BB4264D37}"/>
              </a:ext>
            </a:extLst>
          </p:cNvPr>
          <p:cNvSpPr txBox="1"/>
          <p:nvPr/>
        </p:nvSpPr>
        <p:spPr>
          <a:xfrm>
            <a:off x="395536" y="2708920"/>
            <a:ext cx="1569660" cy="646331"/>
          </a:xfrm>
          <a:prstGeom prst="rect">
            <a:avLst/>
          </a:prstGeom>
          <a:noFill/>
        </p:spPr>
        <p:txBody>
          <a:bodyPr wrap="none" rtlCol="0">
            <a:spAutoFit/>
          </a:bodyPr>
          <a:lstStyle/>
          <a:p>
            <a:r>
              <a:rPr lang="ja-JP" altLang="en-US" sz="3600"/>
              <a:t>母集団</a:t>
            </a:r>
            <a:endParaRPr kumimoji="1" lang="ja-JP" altLang="en-US" sz="3600"/>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A651FBB-05C5-46DC-8307-8CEDFEAC99F4}"/>
                  </a:ext>
                </a:extLst>
              </p:cNvPr>
              <p:cNvSpPr txBox="1"/>
              <p:nvPr/>
            </p:nvSpPr>
            <p:spPr>
              <a:xfrm>
                <a:off x="1763688" y="3789040"/>
                <a:ext cx="2808312" cy="1240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82" name="テキスト ボックス 81">
                <a:extLst>
                  <a:ext uri="{FF2B5EF4-FFF2-40B4-BE49-F238E27FC236}">
                    <a16:creationId xmlns:a16="http://schemas.microsoft.com/office/drawing/2014/main" id="{AA651FBB-05C5-46DC-8307-8CEDFEAC99F4}"/>
                  </a:ext>
                </a:extLst>
              </p:cNvPr>
              <p:cNvSpPr txBox="1">
                <a:spLocks noRot="1" noChangeAspect="1" noMove="1" noResize="1" noEditPoints="1" noAdjustHandles="1" noChangeArrowheads="1" noChangeShapeType="1" noTextEdit="1"/>
              </p:cNvSpPr>
              <p:nvPr/>
            </p:nvSpPr>
            <p:spPr>
              <a:xfrm>
                <a:off x="1763688" y="3789040"/>
                <a:ext cx="2808312" cy="12407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A151348-2B86-404F-B9D8-AA391B1065F3}"/>
                  </a:ext>
                </a:extLst>
              </p:cNvPr>
              <p:cNvSpPr txBox="1"/>
              <p:nvPr/>
            </p:nvSpPr>
            <p:spPr>
              <a:xfrm>
                <a:off x="1547664" y="5085184"/>
                <a:ext cx="3600400"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3" name="テキスト ボックス 82">
                <a:extLst>
                  <a:ext uri="{FF2B5EF4-FFF2-40B4-BE49-F238E27FC236}">
                    <a16:creationId xmlns:a16="http://schemas.microsoft.com/office/drawing/2014/main" id="{3A151348-2B86-404F-B9D8-AA391B1065F3}"/>
                  </a:ext>
                </a:extLst>
              </p:cNvPr>
              <p:cNvSpPr txBox="1">
                <a:spLocks noRot="1" noChangeAspect="1" noMove="1" noResize="1" noEditPoints="1" noAdjustHandles="1" noChangeArrowheads="1" noChangeShapeType="1" noTextEdit="1"/>
              </p:cNvSpPr>
              <p:nvPr/>
            </p:nvSpPr>
            <p:spPr>
              <a:xfrm>
                <a:off x="1547664" y="5085184"/>
                <a:ext cx="3600400" cy="1257332"/>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C8B1553D-F59E-4071-B248-F00848178799}"/>
              </a:ext>
            </a:extLst>
          </p:cNvPr>
          <p:cNvSpPr txBox="1"/>
          <p:nvPr/>
        </p:nvSpPr>
        <p:spPr>
          <a:xfrm>
            <a:off x="611560" y="42210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85" name="テキスト ボックス 84">
            <a:extLst>
              <a:ext uri="{FF2B5EF4-FFF2-40B4-BE49-F238E27FC236}">
                <a16:creationId xmlns:a16="http://schemas.microsoft.com/office/drawing/2014/main" id="{3C8F56CC-BBC6-47DA-9D74-F08552222F12}"/>
              </a:ext>
            </a:extLst>
          </p:cNvPr>
          <p:cNvSpPr txBox="1"/>
          <p:nvPr/>
        </p:nvSpPr>
        <p:spPr>
          <a:xfrm>
            <a:off x="645820" y="5498068"/>
            <a:ext cx="902811" cy="523220"/>
          </a:xfrm>
          <a:prstGeom prst="rect">
            <a:avLst/>
          </a:prstGeom>
          <a:noFill/>
        </p:spPr>
        <p:txBody>
          <a:bodyPr wrap="none" rtlCol="0">
            <a:spAutoFit/>
          </a:bodyPr>
          <a:lstStyle/>
          <a:p>
            <a:r>
              <a:rPr lang="ja-JP" altLang="en-US" sz="2800"/>
              <a:t>分散</a:t>
            </a:r>
            <a:endParaRPr kumimoji="1" lang="ja-JP" altLang="en-US" sz="2800"/>
          </a:p>
        </p:txBody>
      </p:sp>
    </p:spTree>
    <p:extLst>
      <p:ext uri="{BB962C8B-B14F-4D97-AF65-F5344CB8AC3E}">
        <p14:creationId xmlns:p14="http://schemas.microsoft.com/office/powerpoint/2010/main" val="3124479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E59BFC-65BD-4899-AE31-1C094A563C35}"/>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3" name="テキスト ボックス 2">
            <a:extLst>
              <a:ext uri="{FF2B5EF4-FFF2-40B4-BE49-F238E27FC236}">
                <a16:creationId xmlns:a16="http://schemas.microsoft.com/office/drawing/2014/main" id="{C5C8D44A-DDFD-48D2-84D9-639E2EE53B79}"/>
              </a:ext>
            </a:extLst>
          </p:cNvPr>
          <p:cNvSpPr txBox="1"/>
          <p:nvPr/>
        </p:nvSpPr>
        <p:spPr>
          <a:xfrm>
            <a:off x="323528" y="1196752"/>
            <a:ext cx="5929828" cy="584775"/>
          </a:xfrm>
          <a:prstGeom prst="rect">
            <a:avLst/>
          </a:prstGeom>
          <a:noFill/>
        </p:spPr>
        <p:txBody>
          <a:bodyPr wrap="none" rtlCol="0">
            <a:spAutoFit/>
          </a:bodyPr>
          <a:lstStyle/>
          <a:p>
            <a:r>
              <a:rPr lang="ja-JP" altLang="en-US" sz="3200"/>
              <a:t>偶数と奇数でグループ分けする</a:t>
            </a:r>
            <a:endParaRPr kumimoji="1" lang="ja-JP" altLang="en-US" sz="3200"/>
          </a:p>
        </p:txBody>
      </p:sp>
      <p:grpSp>
        <p:nvGrpSpPr>
          <p:cNvPr id="4" name="グループ化 3">
            <a:extLst>
              <a:ext uri="{FF2B5EF4-FFF2-40B4-BE49-F238E27FC236}">
                <a16:creationId xmlns:a16="http://schemas.microsoft.com/office/drawing/2014/main" id="{461C2D31-52B6-46FF-80EE-FB40CAEA3873}"/>
              </a:ext>
            </a:extLst>
          </p:cNvPr>
          <p:cNvGrpSpPr/>
          <p:nvPr/>
        </p:nvGrpSpPr>
        <p:grpSpPr>
          <a:xfrm>
            <a:off x="1403648" y="2699628"/>
            <a:ext cx="792088" cy="792088"/>
            <a:chOff x="395536" y="5085184"/>
            <a:chExt cx="792088" cy="792088"/>
          </a:xfrm>
        </p:grpSpPr>
        <p:sp>
          <p:nvSpPr>
            <p:cNvPr id="5" name="角丸四角形 55">
              <a:extLst>
                <a:ext uri="{FF2B5EF4-FFF2-40B4-BE49-F238E27FC236}">
                  <a16:creationId xmlns:a16="http://schemas.microsoft.com/office/drawing/2014/main" id="{D7C4867B-0703-428E-A8DD-7D6359DC75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6">
              <a:extLst>
                <a:ext uri="{FF2B5EF4-FFF2-40B4-BE49-F238E27FC236}">
                  <a16:creationId xmlns:a16="http://schemas.microsoft.com/office/drawing/2014/main" id="{9AC45127-22F8-4567-B769-A7843A95191B}"/>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F7605ACA-1EE7-4676-AA4A-1EF53BEE37B4}"/>
              </a:ext>
            </a:extLst>
          </p:cNvPr>
          <p:cNvGrpSpPr/>
          <p:nvPr/>
        </p:nvGrpSpPr>
        <p:grpSpPr>
          <a:xfrm>
            <a:off x="2339752" y="2699628"/>
            <a:ext cx="792088" cy="792088"/>
            <a:chOff x="2555776" y="5085184"/>
            <a:chExt cx="792088" cy="792088"/>
          </a:xfrm>
        </p:grpSpPr>
        <p:sp>
          <p:nvSpPr>
            <p:cNvPr id="8" name="角丸四角形 58">
              <a:extLst>
                <a:ext uri="{FF2B5EF4-FFF2-40B4-BE49-F238E27FC236}">
                  <a16:creationId xmlns:a16="http://schemas.microsoft.com/office/drawing/2014/main" id="{C8D9A2A9-C438-4D77-8DBE-7B7A0FB85DD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59">
              <a:extLst>
                <a:ext uri="{FF2B5EF4-FFF2-40B4-BE49-F238E27FC236}">
                  <a16:creationId xmlns:a16="http://schemas.microsoft.com/office/drawing/2014/main" id="{2C909669-7A3E-4E1E-8DA7-0D27654E745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60">
              <a:extLst>
                <a:ext uri="{FF2B5EF4-FFF2-40B4-BE49-F238E27FC236}">
                  <a16:creationId xmlns:a16="http://schemas.microsoft.com/office/drawing/2014/main" id="{173B0955-2315-427F-B895-C329E89F029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61">
              <a:extLst>
                <a:ext uri="{FF2B5EF4-FFF2-40B4-BE49-F238E27FC236}">
                  <a16:creationId xmlns:a16="http://schemas.microsoft.com/office/drawing/2014/main" id="{ED9375CB-2A83-4E82-B39A-783243944088}"/>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23527BC-1E79-48F5-90AE-1FA404EF4B45}"/>
              </a:ext>
            </a:extLst>
          </p:cNvPr>
          <p:cNvGrpSpPr/>
          <p:nvPr/>
        </p:nvGrpSpPr>
        <p:grpSpPr>
          <a:xfrm>
            <a:off x="5724128" y="2771636"/>
            <a:ext cx="792088" cy="792088"/>
            <a:chOff x="3563888" y="5085184"/>
            <a:chExt cx="792088" cy="792088"/>
          </a:xfrm>
        </p:grpSpPr>
        <p:sp>
          <p:nvSpPr>
            <p:cNvPr id="13" name="角丸四角形 63">
              <a:extLst>
                <a:ext uri="{FF2B5EF4-FFF2-40B4-BE49-F238E27FC236}">
                  <a16:creationId xmlns:a16="http://schemas.microsoft.com/office/drawing/2014/main" id="{1E525070-0451-4825-BC6F-0A8BAF51C57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64">
              <a:extLst>
                <a:ext uri="{FF2B5EF4-FFF2-40B4-BE49-F238E27FC236}">
                  <a16:creationId xmlns:a16="http://schemas.microsoft.com/office/drawing/2014/main" id="{03025C48-D0C2-4C14-9DF2-FA5E2676F08F}"/>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65">
              <a:extLst>
                <a:ext uri="{FF2B5EF4-FFF2-40B4-BE49-F238E27FC236}">
                  <a16:creationId xmlns:a16="http://schemas.microsoft.com/office/drawing/2014/main" id="{1FC74702-9630-45D1-BFB7-48CCA8C985EA}"/>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6">
              <a:extLst>
                <a:ext uri="{FF2B5EF4-FFF2-40B4-BE49-F238E27FC236}">
                  <a16:creationId xmlns:a16="http://schemas.microsoft.com/office/drawing/2014/main" id="{6B15DA79-8A55-405A-B12E-91A4C9E97353}"/>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7">
              <a:extLst>
                <a:ext uri="{FF2B5EF4-FFF2-40B4-BE49-F238E27FC236}">
                  <a16:creationId xmlns:a16="http://schemas.microsoft.com/office/drawing/2014/main" id="{6008F2FD-674A-4A94-A12B-09E10F8C7F1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43392-0F68-4961-88B0-E23B8EA4603B}"/>
              </a:ext>
            </a:extLst>
          </p:cNvPr>
          <p:cNvGrpSpPr/>
          <p:nvPr/>
        </p:nvGrpSpPr>
        <p:grpSpPr>
          <a:xfrm>
            <a:off x="6660232" y="2771636"/>
            <a:ext cx="792088" cy="792088"/>
            <a:chOff x="6588224" y="2996952"/>
            <a:chExt cx="792088" cy="792088"/>
          </a:xfrm>
        </p:grpSpPr>
        <p:sp>
          <p:nvSpPr>
            <p:cNvPr id="19" name="角丸四角形 69">
              <a:extLst>
                <a:ext uri="{FF2B5EF4-FFF2-40B4-BE49-F238E27FC236}">
                  <a16:creationId xmlns:a16="http://schemas.microsoft.com/office/drawing/2014/main" id="{C53D0E5C-86D2-48B9-85FA-5366DFE84960}"/>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5BD0A6E4-470E-46C7-BC6D-68C9C5F80664}"/>
                </a:ext>
              </a:extLst>
            </p:cNvPr>
            <p:cNvGrpSpPr/>
            <p:nvPr/>
          </p:nvGrpSpPr>
          <p:grpSpPr>
            <a:xfrm>
              <a:off x="6713476" y="3083520"/>
              <a:ext cx="541584" cy="618953"/>
              <a:chOff x="6228184" y="4149080"/>
              <a:chExt cx="504056" cy="576064"/>
            </a:xfrm>
          </p:grpSpPr>
          <p:sp>
            <p:nvSpPr>
              <p:cNvPr id="21" name="円/楕円 71">
                <a:extLst>
                  <a:ext uri="{FF2B5EF4-FFF2-40B4-BE49-F238E27FC236}">
                    <a16:creationId xmlns:a16="http://schemas.microsoft.com/office/drawing/2014/main" id="{A7AC0A2B-E0B0-493C-9275-15775A40A04D}"/>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72">
                <a:extLst>
                  <a:ext uri="{FF2B5EF4-FFF2-40B4-BE49-F238E27FC236}">
                    <a16:creationId xmlns:a16="http://schemas.microsoft.com/office/drawing/2014/main" id="{13BD74B3-349F-4D5D-A354-58840369D828}"/>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73">
                <a:extLst>
                  <a:ext uri="{FF2B5EF4-FFF2-40B4-BE49-F238E27FC236}">
                    <a16:creationId xmlns:a16="http://schemas.microsoft.com/office/drawing/2014/main" id="{20E2CB99-55A3-4041-9A9E-FB4367A9B5A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4">
                <a:extLst>
                  <a:ext uri="{FF2B5EF4-FFF2-40B4-BE49-F238E27FC236}">
                    <a16:creationId xmlns:a16="http://schemas.microsoft.com/office/drawing/2014/main" id="{D70E4EFA-243F-4888-B9C7-AC47CD8FE9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5">
                <a:extLst>
                  <a:ext uri="{FF2B5EF4-FFF2-40B4-BE49-F238E27FC236}">
                    <a16:creationId xmlns:a16="http://schemas.microsoft.com/office/drawing/2014/main" id="{E2A5E44A-DA90-4C20-801C-F4A0552F652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6">
                <a:extLst>
                  <a:ext uri="{FF2B5EF4-FFF2-40B4-BE49-F238E27FC236}">
                    <a16:creationId xmlns:a16="http://schemas.microsoft.com/office/drawing/2014/main" id="{7A5B1CF9-6E16-4DF7-87CC-0479EF9D2687}"/>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a:extLst>
              <a:ext uri="{FF2B5EF4-FFF2-40B4-BE49-F238E27FC236}">
                <a16:creationId xmlns:a16="http://schemas.microsoft.com/office/drawing/2014/main" id="{6AA44664-9C26-463D-8352-6D7A89145A07}"/>
              </a:ext>
            </a:extLst>
          </p:cNvPr>
          <p:cNvGrpSpPr/>
          <p:nvPr/>
        </p:nvGrpSpPr>
        <p:grpSpPr>
          <a:xfrm>
            <a:off x="4788024" y="2771636"/>
            <a:ext cx="792088" cy="792088"/>
            <a:chOff x="2555776" y="5085184"/>
            <a:chExt cx="792088" cy="792088"/>
          </a:xfrm>
        </p:grpSpPr>
        <p:sp>
          <p:nvSpPr>
            <p:cNvPr id="28" name="角丸四角形 78">
              <a:extLst>
                <a:ext uri="{FF2B5EF4-FFF2-40B4-BE49-F238E27FC236}">
                  <a16:creationId xmlns:a16="http://schemas.microsoft.com/office/drawing/2014/main" id="{3A19EBE6-50BA-421C-9F48-46BDBC5845C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79">
              <a:extLst>
                <a:ext uri="{FF2B5EF4-FFF2-40B4-BE49-F238E27FC236}">
                  <a16:creationId xmlns:a16="http://schemas.microsoft.com/office/drawing/2014/main" id="{7823B87F-166E-4D71-80E5-E376B0BBDD14}"/>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80">
              <a:extLst>
                <a:ext uri="{FF2B5EF4-FFF2-40B4-BE49-F238E27FC236}">
                  <a16:creationId xmlns:a16="http://schemas.microsoft.com/office/drawing/2014/main" id="{4F8ECC94-EB94-4322-B3DB-162C184243F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8085B7E3-EAFD-4D47-8271-FA67712A4155}"/>
              </a:ext>
            </a:extLst>
          </p:cNvPr>
          <p:cNvGrpSpPr/>
          <p:nvPr/>
        </p:nvGrpSpPr>
        <p:grpSpPr>
          <a:xfrm>
            <a:off x="3275856" y="2699628"/>
            <a:ext cx="792088" cy="792088"/>
            <a:chOff x="4355976" y="836712"/>
            <a:chExt cx="792088" cy="792088"/>
          </a:xfrm>
        </p:grpSpPr>
        <p:sp>
          <p:nvSpPr>
            <p:cNvPr id="32" name="角丸四角形 82">
              <a:extLst>
                <a:ext uri="{FF2B5EF4-FFF2-40B4-BE49-F238E27FC236}">
                  <a16:creationId xmlns:a16="http://schemas.microsoft.com/office/drawing/2014/main" id="{6340C5A6-E453-48A3-9843-8E8B2C36222B}"/>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83">
              <a:extLst>
                <a:ext uri="{FF2B5EF4-FFF2-40B4-BE49-F238E27FC236}">
                  <a16:creationId xmlns:a16="http://schemas.microsoft.com/office/drawing/2014/main" id="{7B280CE8-ABD1-42E0-85F9-F08C6AB2DEF9}"/>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84">
              <a:extLst>
                <a:ext uri="{FF2B5EF4-FFF2-40B4-BE49-F238E27FC236}">
                  <a16:creationId xmlns:a16="http://schemas.microsoft.com/office/drawing/2014/main" id="{C23F567C-7869-4770-9C2F-1D2E65259D27}"/>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5">
              <a:extLst>
                <a:ext uri="{FF2B5EF4-FFF2-40B4-BE49-F238E27FC236}">
                  <a16:creationId xmlns:a16="http://schemas.microsoft.com/office/drawing/2014/main" id="{3AEC9E95-8DA8-4554-AD76-767C7AE30FFD}"/>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6">
              <a:extLst>
                <a:ext uri="{FF2B5EF4-FFF2-40B4-BE49-F238E27FC236}">
                  <a16:creationId xmlns:a16="http://schemas.microsoft.com/office/drawing/2014/main" id="{B77F1E57-DA56-4D3E-AD13-38800D39BA83}"/>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7">
              <a:extLst>
                <a:ext uri="{FF2B5EF4-FFF2-40B4-BE49-F238E27FC236}">
                  <a16:creationId xmlns:a16="http://schemas.microsoft.com/office/drawing/2014/main" id="{84E99D7D-B636-49E1-B414-E4F88CC66228}"/>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88">
            <a:extLst>
              <a:ext uri="{FF2B5EF4-FFF2-40B4-BE49-F238E27FC236}">
                <a16:creationId xmlns:a16="http://schemas.microsoft.com/office/drawing/2014/main" id="{4D1DB98E-59C7-4C09-B460-36A8DBCCA855}"/>
              </a:ext>
            </a:extLst>
          </p:cNvPr>
          <p:cNvSpPr/>
          <p:nvPr/>
        </p:nvSpPr>
        <p:spPr>
          <a:xfrm>
            <a:off x="1187624"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90">
            <a:extLst>
              <a:ext uri="{FF2B5EF4-FFF2-40B4-BE49-F238E27FC236}">
                <a16:creationId xmlns:a16="http://schemas.microsoft.com/office/drawing/2014/main" id="{043A5F59-932A-4987-AFE7-05470FACA9C9}"/>
              </a:ext>
            </a:extLst>
          </p:cNvPr>
          <p:cNvSpPr/>
          <p:nvPr/>
        </p:nvSpPr>
        <p:spPr>
          <a:xfrm>
            <a:off x="4572000"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432EE3C-555E-4D3D-A072-17FE691C988C}"/>
              </a:ext>
            </a:extLst>
          </p:cNvPr>
          <p:cNvSpPr txBox="1"/>
          <p:nvPr/>
        </p:nvSpPr>
        <p:spPr>
          <a:xfrm>
            <a:off x="1475656" y="1988840"/>
            <a:ext cx="2646878" cy="584775"/>
          </a:xfrm>
          <a:prstGeom prst="rect">
            <a:avLst/>
          </a:prstGeom>
          <a:noFill/>
        </p:spPr>
        <p:txBody>
          <a:bodyPr wrap="none" rtlCol="0">
            <a:spAutoFit/>
          </a:bodyPr>
          <a:lstStyle/>
          <a:p>
            <a:r>
              <a:rPr lang="ja-JP" altLang="en-US" sz="3200"/>
              <a:t>奇数グループ</a:t>
            </a:r>
            <a:endParaRPr kumimoji="1" lang="ja-JP" altLang="en-US" sz="3200"/>
          </a:p>
        </p:txBody>
      </p:sp>
      <p:sp>
        <p:nvSpPr>
          <p:cNvPr id="41" name="テキスト ボックス 40">
            <a:extLst>
              <a:ext uri="{FF2B5EF4-FFF2-40B4-BE49-F238E27FC236}">
                <a16:creationId xmlns:a16="http://schemas.microsoft.com/office/drawing/2014/main" id="{3B1B5D3A-582F-48BB-B49C-19B11B9CA292}"/>
              </a:ext>
            </a:extLst>
          </p:cNvPr>
          <p:cNvSpPr txBox="1"/>
          <p:nvPr/>
        </p:nvSpPr>
        <p:spPr>
          <a:xfrm>
            <a:off x="4788024" y="1988840"/>
            <a:ext cx="2646878" cy="584775"/>
          </a:xfrm>
          <a:prstGeom prst="rect">
            <a:avLst/>
          </a:prstGeom>
          <a:noFill/>
        </p:spPr>
        <p:txBody>
          <a:bodyPr wrap="none" rtlCol="0">
            <a:spAutoFit/>
          </a:bodyPr>
          <a:lstStyle/>
          <a:p>
            <a:r>
              <a:rPr lang="ja-JP" altLang="en-US" sz="3200"/>
              <a:t>偶数グループ</a:t>
            </a:r>
            <a:endParaRPr kumimoji="1" lang="ja-JP" altLang="en-US" sz="3200"/>
          </a:p>
        </p:txBody>
      </p:sp>
      <p:sp>
        <p:nvSpPr>
          <p:cNvPr id="42" name="テキスト ボックス 41">
            <a:extLst>
              <a:ext uri="{FF2B5EF4-FFF2-40B4-BE49-F238E27FC236}">
                <a16:creationId xmlns:a16="http://schemas.microsoft.com/office/drawing/2014/main" id="{6479AA6E-C763-47C3-8334-B0B691FA2F1B}"/>
              </a:ext>
            </a:extLst>
          </p:cNvPr>
          <p:cNvSpPr txBox="1"/>
          <p:nvPr/>
        </p:nvSpPr>
        <p:spPr>
          <a:xfrm>
            <a:off x="2051720" y="3790781"/>
            <a:ext cx="1364476" cy="646331"/>
          </a:xfrm>
          <a:prstGeom prst="rect">
            <a:avLst/>
          </a:prstGeom>
          <a:noFill/>
        </p:spPr>
        <p:txBody>
          <a:bodyPr wrap="none" rtlCol="0">
            <a:spAutoFit/>
          </a:bodyPr>
          <a:lstStyle/>
          <a:p>
            <a:r>
              <a:rPr kumimoji="1" lang="ja-JP" altLang="en-US" sz="3600"/>
              <a:t>平均</a:t>
            </a:r>
            <a:r>
              <a:rPr kumimoji="1" lang="en-US" altLang="ja-JP" sz="3600"/>
              <a:t>3</a:t>
            </a:r>
            <a:endParaRPr kumimoji="1" lang="ja-JP" altLang="en-US" sz="3600"/>
          </a:p>
        </p:txBody>
      </p:sp>
      <p:sp>
        <p:nvSpPr>
          <p:cNvPr id="43" name="テキスト ボックス 42">
            <a:extLst>
              <a:ext uri="{FF2B5EF4-FFF2-40B4-BE49-F238E27FC236}">
                <a16:creationId xmlns:a16="http://schemas.microsoft.com/office/drawing/2014/main" id="{74B2B9DB-A600-483B-9817-DD9C37F4060F}"/>
              </a:ext>
            </a:extLst>
          </p:cNvPr>
          <p:cNvSpPr txBox="1"/>
          <p:nvPr/>
        </p:nvSpPr>
        <p:spPr>
          <a:xfrm>
            <a:off x="5436096" y="3790781"/>
            <a:ext cx="1364476" cy="646331"/>
          </a:xfrm>
          <a:prstGeom prst="rect">
            <a:avLst/>
          </a:prstGeom>
          <a:noFill/>
        </p:spPr>
        <p:txBody>
          <a:bodyPr wrap="none" rtlCol="0">
            <a:spAutoFit/>
          </a:bodyPr>
          <a:lstStyle/>
          <a:p>
            <a:r>
              <a:rPr kumimoji="1" lang="ja-JP" altLang="en-US" sz="3600"/>
              <a:t>平均</a:t>
            </a:r>
            <a:r>
              <a:rPr kumimoji="1" lang="en-US" altLang="ja-JP" sz="3600"/>
              <a:t>4</a:t>
            </a:r>
            <a:endParaRPr kumimoji="1" lang="ja-JP" altLang="en-US" sz="3600"/>
          </a:p>
        </p:txBody>
      </p:sp>
      <p:sp>
        <p:nvSpPr>
          <p:cNvPr id="45" name="テキスト ボックス 44">
            <a:extLst>
              <a:ext uri="{FF2B5EF4-FFF2-40B4-BE49-F238E27FC236}">
                <a16:creationId xmlns:a16="http://schemas.microsoft.com/office/drawing/2014/main" id="{8C1C3C92-7112-4680-9B7B-2EE643262946}"/>
              </a:ext>
            </a:extLst>
          </p:cNvPr>
          <p:cNvSpPr txBox="1"/>
          <p:nvPr/>
        </p:nvSpPr>
        <p:spPr>
          <a:xfrm>
            <a:off x="323528" y="4581128"/>
            <a:ext cx="8208912" cy="954107"/>
          </a:xfrm>
          <a:prstGeom prst="rect">
            <a:avLst/>
          </a:prstGeom>
          <a:noFill/>
        </p:spPr>
        <p:txBody>
          <a:bodyPr wrap="square" rtlCol="0">
            <a:spAutoFit/>
          </a:bodyPr>
          <a:lstStyle/>
          <a:p>
            <a:r>
              <a:rPr kumimoji="1" lang="ja-JP" altLang="en-US" sz="2800"/>
              <a:t>全体の和は取れないが、グループ内では期待値が厳密に求まったとする</a:t>
            </a:r>
          </a:p>
        </p:txBody>
      </p:sp>
      <p:sp>
        <p:nvSpPr>
          <p:cNvPr id="46" name="テキスト ボックス 45">
            <a:extLst>
              <a:ext uri="{FF2B5EF4-FFF2-40B4-BE49-F238E27FC236}">
                <a16:creationId xmlns:a16="http://schemas.microsoft.com/office/drawing/2014/main" id="{DF684AC5-54DC-4D14-82CA-83346A4D837C}"/>
              </a:ext>
            </a:extLst>
          </p:cNvPr>
          <p:cNvSpPr txBox="1"/>
          <p:nvPr/>
        </p:nvSpPr>
        <p:spPr>
          <a:xfrm>
            <a:off x="323528" y="5589240"/>
            <a:ext cx="8485015" cy="523220"/>
          </a:xfrm>
          <a:prstGeom prst="rect">
            <a:avLst/>
          </a:prstGeom>
          <a:noFill/>
        </p:spPr>
        <p:txBody>
          <a:bodyPr wrap="none" rtlCol="0">
            <a:spAutoFit/>
          </a:bodyPr>
          <a:lstStyle/>
          <a:p>
            <a:r>
              <a:rPr lang="en-US" altLang="ja-JP" sz="2800"/>
              <a:t>6</a:t>
            </a:r>
            <a:r>
              <a:rPr lang="ja-JP" altLang="en-US" sz="2800"/>
              <a:t>つの事象があるサイコロ→</a:t>
            </a:r>
            <a:r>
              <a:rPr lang="en-US" altLang="ja-JP" sz="2800"/>
              <a:t>2</a:t>
            </a:r>
            <a:r>
              <a:rPr lang="ja-JP" altLang="en-US" sz="2800"/>
              <a:t>つの事象があるコイン</a:t>
            </a:r>
            <a:endParaRPr kumimoji="1" lang="ja-JP" altLang="en-US" sz="2800"/>
          </a:p>
        </p:txBody>
      </p:sp>
    </p:spTree>
    <p:extLst>
      <p:ext uri="{BB962C8B-B14F-4D97-AF65-F5344CB8AC3E}">
        <p14:creationId xmlns:p14="http://schemas.microsoft.com/office/powerpoint/2010/main" val="3594996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7225C4-37BE-4E25-BD39-D237A078A5D3}"/>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 name="図 2">
            <a:extLst>
              <a:ext uri="{FF2B5EF4-FFF2-40B4-BE49-F238E27FC236}">
                <a16:creationId xmlns:a16="http://schemas.microsoft.com/office/drawing/2014/main" id="{ABB7874A-5AB1-4777-9923-6B2BC1686AD7}"/>
              </a:ext>
            </a:extLst>
          </p:cNvPr>
          <p:cNvPicPr>
            <a:picLocks noChangeAspect="1"/>
          </p:cNvPicPr>
          <p:nvPr/>
        </p:nvPicPr>
        <p:blipFill>
          <a:blip r:embed="rId2"/>
          <a:stretch>
            <a:fillRect/>
          </a:stretch>
        </p:blipFill>
        <p:spPr>
          <a:xfrm>
            <a:off x="395536" y="3140968"/>
            <a:ext cx="936104" cy="936104"/>
          </a:xfrm>
          <a:prstGeom prst="rect">
            <a:avLst/>
          </a:prstGeom>
        </p:spPr>
      </p:pic>
      <p:sp>
        <p:nvSpPr>
          <p:cNvPr id="4" name="右矢印 52">
            <a:extLst>
              <a:ext uri="{FF2B5EF4-FFF2-40B4-BE49-F238E27FC236}">
                <a16:creationId xmlns:a16="http://schemas.microsoft.com/office/drawing/2014/main" id="{E87D9F46-B58F-4105-A265-C17666BF1F1A}"/>
              </a:ext>
            </a:extLst>
          </p:cNvPr>
          <p:cNvSpPr/>
          <p:nvPr/>
        </p:nvSpPr>
        <p:spPr>
          <a:xfrm rot="18900000">
            <a:off x="1549712" y="318194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53">
            <a:extLst>
              <a:ext uri="{FF2B5EF4-FFF2-40B4-BE49-F238E27FC236}">
                <a16:creationId xmlns:a16="http://schemas.microsoft.com/office/drawing/2014/main" id="{607E9F94-9BFD-4532-8613-3A901CB5CB3E}"/>
              </a:ext>
            </a:extLst>
          </p:cNvPr>
          <p:cNvSpPr/>
          <p:nvPr/>
        </p:nvSpPr>
        <p:spPr>
          <a:xfrm rot="2700000">
            <a:off x="1549713" y="426206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2C61745-5F24-45F4-9319-8BCBD19DF0BE}"/>
              </a:ext>
            </a:extLst>
          </p:cNvPr>
          <p:cNvGrpSpPr/>
          <p:nvPr/>
        </p:nvGrpSpPr>
        <p:grpSpPr>
          <a:xfrm>
            <a:off x="2627784" y="2492896"/>
            <a:ext cx="792088" cy="792088"/>
            <a:chOff x="395536" y="5085184"/>
            <a:chExt cx="792088" cy="792088"/>
          </a:xfrm>
        </p:grpSpPr>
        <p:sp>
          <p:nvSpPr>
            <p:cNvPr id="7" name="角丸四角形 55">
              <a:extLst>
                <a:ext uri="{FF2B5EF4-FFF2-40B4-BE49-F238E27FC236}">
                  <a16:creationId xmlns:a16="http://schemas.microsoft.com/office/drawing/2014/main" id="{B7741BE3-0B1C-450B-B2D6-5D23FC4C2936}"/>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56">
              <a:extLst>
                <a:ext uri="{FF2B5EF4-FFF2-40B4-BE49-F238E27FC236}">
                  <a16:creationId xmlns:a16="http://schemas.microsoft.com/office/drawing/2014/main" id="{2A110F19-D902-483F-9E95-4E7CBF9B851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FAE25B9B-B3A7-4B8B-BBF4-FE686B6BFC65}"/>
              </a:ext>
            </a:extLst>
          </p:cNvPr>
          <p:cNvGrpSpPr/>
          <p:nvPr/>
        </p:nvGrpSpPr>
        <p:grpSpPr>
          <a:xfrm>
            <a:off x="3563888" y="2492896"/>
            <a:ext cx="792088" cy="792088"/>
            <a:chOff x="2555776" y="5085184"/>
            <a:chExt cx="792088" cy="792088"/>
          </a:xfrm>
        </p:grpSpPr>
        <p:sp>
          <p:nvSpPr>
            <p:cNvPr id="10" name="角丸四角形 58">
              <a:extLst>
                <a:ext uri="{FF2B5EF4-FFF2-40B4-BE49-F238E27FC236}">
                  <a16:creationId xmlns:a16="http://schemas.microsoft.com/office/drawing/2014/main" id="{34C73ACB-A892-47E3-992C-E26EF1B5EC9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59">
              <a:extLst>
                <a:ext uri="{FF2B5EF4-FFF2-40B4-BE49-F238E27FC236}">
                  <a16:creationId xmlns:a16="http://schemas.microsoft.com/office/drawing/2014/main" id="{DDF56CED-DFE0-4331-93BB-C34BC05193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60">
              <a:extLst>
                <a:ext uri="{FF2B5EF4-FFF2-40B4-BE49-F238E27FC236}">
                  <a16:creationId xmlns:a16="http://schemas.microsoft.com/office/drawing/2014/main" id="{8E5CB83F-E73A-4B2C-AB17-753DB6D41B0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61">
              <a:extLst>
                <a:ext uri="{FF2B5EF4-FFF2-40B4-BE49-F238E27FC236}">
                  <a16:creationId xmlns:a16="http://schemas.microsoft.com/office/drawing/2014/main" id="{C6A8E902-FE9A-429D-B629-9542DFBEDF7D}"/>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B4E4B8D-CBD9-420D-B7E6-494BFF9A8664}"/>
              </a:ext>
            </a:extLst>
          </p:cNvPr>
          <p:cNvGrpSpPr/>
          <p:nvPr/>
        </p:nvGrpSpPr>
        <p:grpSpPr>
          <a:xfrm>
            <a:off x="3563888" y="4365104"/>
            <a:ext cx="792088" cy="792088"/>
            <a:chOff x="3563888" y="5085184"/>
            <a:chExt cx="792088" cy="792088"/>
          </a:xfrm>
        </p:grpSpPr>
        <p:sp>
          <p:nvSpPr>
            <p:cNvPr id="15" name="角丸四角形 63">
              <a:extLst>
                <a:ext uri="{FF2B5EF4-FFF2-40B4-BE49-F238E27FC236}">
                  <a16:creationId xmlns:a16="http://schemas.microsoft.com/office/drawing/2014/main" id="{FC4FA963-F0DE-427E-A8F6-103CB34045CC}"/>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4">
              <a:extLst>
                <a:ext uri="{FF2B5EF4-FFF2-40B4-BE49-F238E27FC236}">
                  <a16:creationId xmlns:a16="http://schemas.microsoft.com/office/drawing/2014/main" id="{153C1480-6298-4F86-BE22-46EBA93BA12A}"/>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5">
              <a:extLst>
                <a:ext uri="{FF2B5EF4-FFF2-40B4-BE49-F238E27FC236}">
                  <a16:creationId xmlns:a16="http://schemas.microsoft.com/office/drawing/2014/main" id="{02BCD0BA-533A-45A9-A5D3-C33984E5A5CE}"/>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66">
              <a:extLst>
                <a:ext uri="{FF2B5EF4-FFF2-40B4-BE49-F238E27FC236}">
                  <a16:creationId xmlns:a16="http://schemas.microsoft.com/office/drawing/2014/main" id="{AC23F0A0-57DE-4868-ABF3-1C32212C568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7">
              <a:extLst>
                <a:ext uri="{FF2B5EF4-FFF2-40B4-BE49-F238E27FC236}">
                  <a16:creationId xmlns:a16="http://schemas.microsoft.com/office/drawing/2014/main" id="{9DCB538E-32EE-42D6-AE4D-623C066F9F77}"/>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EFCE2667-0067-4AF0-8B5A-40E2F46BE69A}"/>
              </a:ext>
            </a:extLst>
          </p:cNvPr>
          <p:cNvGrpSpPr/>
          <p:nvPr/>
        </p:nvGrpSpPr>
        <p:grpSpPr>
          <a:xfrm>
            <a:off x="4499992" y="4365104"/>
            <a:ext cx="792088" cy="792088"/>
            <a:chOff x="6588224" y="2996952"/>
            <a:chExt cx="792088" cy="792088"/>
          </a:xfrm>
        </p:grpSpPr>
        <p:sp>
          <p:nvSpPr>
            <p:cNvPr id="21" name="角丸四角形 69">
              <a:extLst>
                <a:ext uri="{FF2B5EF4-FFF2-40B4-BE49-F238E27FC236}">
                  <a16:creationId xmlns:a16="http://schemas.microsoft.com/office/drawing/2014/main" id="{0268BEE6-AC11-4FC6-A726-09C0386276E6}"/>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DC59E0E-3265-4E19-9441-9570F485189B}"/>
                </a:ext>
              </a:extLst>
            </p:cNvPr>
            <p:cNvGrpSpPr/>
            <p:nvPr/>
          </p:nvGrpSpPr>
          <p:grpSpPr>
            <a:xfrm>
              <a:off x="6713476" y="3083520"/>
              <a:ext cx="541584" cy="618953"/>
              <a:chOff x="6228184" y="4149080"/>
              <a:chExt cx="504056" cy="576064"/>
            </a:xfrm>
          </p:grpSpPr>
          <p:sp>
            <p:nvSpPr>
              <p:cNvPr id="23" name="円/楕円 71">
                <a:extLst>
                  <a:ext uri="{FF2B5EF4-FFF2-40B4-BE49-F238E27FC236}">
                    <a16:creationId xmlns:a16="http://schemas.microsoft.com/office/drawing/2014/main" id="{B4EDCA26-D3BA-49F8-90C2-040531A9B551}"/>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2">
                <a:extLst>
                  <a:ext uri="{FF2B5EF4-FFF2-40B4-BE49-F238E27FC236}">
                    <a16:creationId xmlns:a16="http://schemas.microsoft.com/office/drawing/2014/main" id="{6E5DE6E7-4765-48DE-A096-FC4837EC0C60}"/>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3">
                <a:extLst>
                  <a:ext uri="{FF2B5EF4-FFF2-40B4-BE49-F238E27FC236}">
                    <a16:creationId xmlns:a16="http://schemas.microsoft.com/office/drawing/2014/main" id="{3D9BA2BA-7932-4BB4-89EF-1260BB9ED1F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4">
                <a:extLst>
                  <a:ext uri="{FF2B5EF4-FFF2-40B4-BE49-F238E27FC236}">
                    <a16:creationId xmlns:a16="http://schemas.microsoft.com/office/drawing/2014/main" id="{DB615AEB-AB03-4F0C-B20A-A67594AC1D6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75">
                <a:extLst>
                  <a:ext uri="{FF2B5EF4-FFF2-40B4-BE49-F238E27FC236}">
                    <a16:creationId xmlns:a16="http://schemas.microsoft.com/office/drawing/2014/main" id="{400E50AE-39BB-4676-BD3A-8B1C38CD1326}"/>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76">
                <a:extLst>
                  <a:ext uri="{FF2B5EF4-FFF2-40B4-BE49-F238E27FC236}">
                    <a16:creationId xmlns:a16="http://schemas.microsoft.com/office/drawing/2014/main" id="{D8DF18DE-BE16-4024-9ED2-47AB3848B1E9}"/>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9" name="グループ化 28">
            <a:extLst>
              <a:ext uri="{FF2B5EF4-FFF2-40B4-BE49-F238E27FC236}">
                <a16:creationId xmlns:a16="http://schemas.microsoft.com/office/drawing/2014/main" id="{3709600C-ABA5-43AA-9F7D-CD7E3AAE694E}"/>
              </a:ext>
            </a:extLst>
          </p:cNvPr>
          <p:cNvGrpSpPr/>
          <p:nvPr/>
        </p:nvGrpSpPr>
        <p:grpSpPr>
          <a:xfrm>
            <a:off x="2627784" y="4365104"/>
            <a:ext cx="792088" cy="792088"/>
            <a:chOff x="2555776" y="5085184"/>
            <a:chExt cx="792088" cy="792088"/>
          </a:xfrm>
        </p:grpSpPr>
        <p:sp>
          <p:nvSpPr>
            <p:cNvPr id="30" name="角丸四角形 78">
              <a:extLst>
                <a:ext uri="{FF2B5EF4-FFF2-40B4-BE49-F238E27FC236}">
                  <a16:creationId xmlns:a16="http://schemas.microsoft.com/office/drawing/2014/main" id="{BFF9C615-A210-4869-ADA9-0EE1213982A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79">
              <a:extLst>
                <a:ext uri="{FF2B5EF4-FFF2-40B4-BE49-F238E27FC236}">
                  <a16:creationId xmlns:a16="http://schemas.microsoft.com/office/drawing/2014/main" id="{2AFA2083-D8F2-4573-BD4D-A568B596257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80">
              <a:extLst>
                <a:ext uri="{FF2B5EF4-FFF2-40B4-BE49-F238E27FC236}">
                  <a16:creationId xmlns:a16="http://schemas.microsoft.com/office/drawing/2014/main" id="{059D2F9E-CCEF-4561-BE34-5BCE1D5BA2F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3D433B3-FBA0-4541-B9B5-C4E6CBFFCCE9}"/>
              </a:ext>
            </a:extLst>
          </p:cNvPr>
          <p:cNvGrpSpPr/>
          <p:nvPr/>
        </p:nvGrpSpPr>
        <p:grpSpPr>
          <a:xfrm>
            <a:off x="4499992" y="2492896"/>
            <a:ext cx="792088" cy="792088"/>
            <a:chOff x="4355976" y="836712"/>
            <a:chExt cx="792088" cy="792088"/>
          </a:xfrm>
        </p:grpSpPr>
        <p:sp>
          <p:nvSpPr>
            <p:cNvPr id="34" name="角丸四角形 82">
              <a:extLst>
                <a:ext uri="{FF2B5EF4-FFF2-40B4-BE49-F238E27FC236}">
                  <a16:creationId xmlns:a16="http://schemas.microsoft.com/office/drawing/2014/main" id="{0E7A221A-EF24-4AF8-8D0D-E3FB96A730F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3">
              <a:extLst>
                <a:ext uri="{FF2B5EF4-FFF2-40B4-BE49-F238E27FC236}">
                  <a16:creationId xmlns:a16="http://schemas.microsoft.com/office/drawing/2014/main" id="{38F76620-BC9F-4431-890E-849F7307A073}"/>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4">
              <a:extLst>
                <a:ext uri="{FF2B5EF4-FFF2-40B4-BE49-F238E27FC236}">
                  <a16:creationId xmlns:a16="http://schemas.microsoft.com/office/drawing/2014/main" id="{1915E7BD-ACBD-4727-8374-28E0D8C1FABC}"/>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5">
              <a:extLst>
                <a:ext uri="{FF2B5EF4-FFF2-40B4-BE49-F238E27FC236}">
                  <a16:creationId xmlns:a16="http://schemas.microsoft.com/office/drawing/2014/main" id="{C219E1D3-2163-4A44-A3EC-223BCF32487E}"/>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86">
              <a:extLst>
                <a:ext uri="{FF2B5EF4-FFF2-40B4-BE49-F238E27FC236}">
                  <a16:creationId xmlns:a16="http://schemas.microsoft.com/office/drawing/2014/main" id="{B86D8D29-A6E9-4579-8329-A706B568AC6C}"/>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87">
              <a:extLst>
                <a:ext uri="{FF2B5EF4-FFF2-40B4-BE49-F238E27FC236}">
                  <a16:creationId xmlns:a16="http://schemas.microsoft.com/office/drawing/2014/main" id="{D954BA2D-1DAB-4E65-96F9-35090B6ED57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角丸四角形 88">
            <a:extLst>
              <a:ext uri="{FF2B5EF4-FFF2-40B4-BE49-F238E27FC236}">
                <a16:creationId xmlns:a16="http://schemas.microsoft.com/office/drawing/2014/main" id="{D7F3B098-C44D-479A-BB51-FA5C8CD66CCD}"/>
              </a:ext>
            </a:extLst>
          </p:cNvPr>
          <p:cNvSpPr/>
          <p:nvPr/>
        </p:nvSpPr>
        <p:spPr>
          <a:xfrm>
            <a:off x="2411760" y="23488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90">
            <a:extLst>
              <a:ext uri="{FF2B5EF4-FFF2-40B4-BE49-F238E27FC236}">
                <a16:creationId xmlns:a16="http://schemas.microsoft.com/office/drawing/2014/main" id="{B683CC05-872C-476B-9A68-CECEF4772550}"/>
              </a:ext>
            </a:extLst>
          </p:cNvPr>
          <p:cNvSpPr/>
          <p:nvPr/>
        </p:nvSpPr>
        <p:spPr>
          <a:xfrm>
            <a:off x="2411760" y="41490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17457CFC-6DD1-4F71-BA83-CC894911995D}"/>
                  </a:ext>
                </a:extLst>
              </p:cNvPr>
              <p:cNvSpPr txBox="1"/>
              <p:nvPr/>
            </p:nvSpPr>
            <p:spPr>
              <a:xfrm>
                <a:off x="5796136" y="2577098"/>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0" smtClean="0">
                          <a:latin typeface="Cambria Math" panose="02040503050406030204" pitchFamily="18" charset="0"/>
                        </a:rPr>
                        <m:t>3</m:t>
                      </m:r>
                    </m:oMath>
                  </m:oMathPara>
                </a14:m>
                <a:endParaRPr kumimoji="1" lang="ja-JP" altLang="en-US" sz="4000"/>
              </a:p>
            </p:txBody>
          </p:sp>
        </mc:Choice>
        <mc:Fallback xmlns="">
          <p:sp>
            <p:nvSpPr>
              <p:cNvPr id="42" name="テキスト ボックス 41">
                <a:extLst>
                  <a:ext uri="{FF2B5EF4-FFF2-40B4-BE49-F238E27FC236}">
                    <a16:creationId xmlns:a16="http://schemas.microsoft.com/office/drawing/2014/main" id="{17457CFC-6DD1-4F71-BA83-CC894911995D}"/>
                  </a:ext>
                </a:extLst>
              </p:cNvPr>
              <p:cNvSpPr txBox="1">
                <a:spLocks noRot="1" noChangeAspect="1" noMove="1" noResize="1" noEditPoints="1" noAdjustHandles="1" noChangeArrowheads="1" noChangeShapeType="1" noTextEdit="1"/>
              </p:cNvSpPr>
              <p:nvPr/>
            </p:nvSpPr>
            <p:spPr>
              <a:xfrm>
                <a:off x="5796136" y="2577098"/>
                <a:ext cx="611065"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8C025AE-C0D8-4D8B-8027-17DBE5AD8165}"/>
                  </a:ext>
                </a:extLst>
              </p:cNvPr>
              <p:cNvSpPr txBox="1"/>
              <p:nvPr/>
            </p:nvSpPr>
            <p:spPr>
              <a:xfrm>
                <a:off x="5796136" y="4233282"/>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4</m:t>
                      </m:r>
                    </m:oMath>
                  </m:oMathPara>
                </a14:m>
                <a:endParaRPr kumimoji="1" lang="ja-JP" altLang="en-US" sz="4000"/>
              </a:p>
            </p:txBody>
          </p:sp>
        </mc:Choice>
        <mc:Fallback xmlns="">
          <p:sp>
            <p:nvSpPr>
              <p:cNvPr id="43" name="テキスト ボックス 42">
                <a:extLst>
                  <a:ext uri="{FF2B5EF4-FFF2-40B4-BE49-F238E27FC236}">
                    <a16:creationId xmlns:a16="http://schemas.microsoft.com/office/drawing/2014/main" id="{D8C025AE-C0D8-4D8B-8027-17DBE5AD8165}"/>
                  </a:ext>
                </a:extLst>
              </p:cNvPr>
              <p:cNvSpPr txBox="1">
                <a:spLocks noRot="1" noChangeAspect="1" noMove="1" noResize="1" noEditPoints="1" noAdjustHandles="1" noChangeArrowheads="1" noChangeShapeType="1" noTextEdit="1"/>
              </p:cNvSpPr>
              <p:nvPr/>
            </p:nvSpPr>
            <p:spPr>
              <a:xfrm>
                <a:off x="5796136" y="4233282"/>
                <a:ext cx="611065"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8AFC32-54D2-4DFA-91BE-F3186593B96E}"/>
                  </a:ext>
                </a:extLst>
              </p:cNvPr>
              <p:cNvSpPr txBox="1"/>
              <p:nvPr/>
            </p:nvSpPr>
            <p:spPr>
              <a:xfrm>
                <a:off x="323528" y="5517232"/>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48" name="テキスト ボックス 47">
                <a:extLst>
                  <a:ext uri="{FF2B5EF4-FFF2-40B4-BE49-F238E27FC236}">
                    <a16:creationId xmlns:a16="http://schemas.microsoft.com/office/drawing/2014/main" id="{608AFC32-54D2-4DFA-91BE-F3186593B96E}"/>
                  </a:ext>
                </a:extLst>
              </p:cNvPr>
              <p:cNvSpPr txBox="1">
                <a:spLocks noRot="1" noChangeAspect="1" noMove="1" noResize="1" noEditPoints="1" noAdjustHandles="1" noChangeArrowheads="1" noChangeShapeType="1" noTextEdit="1"/>
              </p:cNvSpPr>
              <p:nvPr/>
            </p:nvSpPr>
            <p:spPr>
              <a:xfrm>
                <a:off x="323528" y="5517232"/>
                <a:ext cx="7485382" cy="598177"/>
              </a:xfrm>
              <a:prstGeom prst="rect">
                <a:avLst/>
              </a:prstGeom>
              <a:blipFill>
                <a:blip r:embed="rId5"/>
                <a:stretch>
                  <a:fillRect l="-2036" t="-15306" r="-1384" b="-32653"/>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FF8E281A-C982-4A34-B5DC-A2B085C9BD91}"/>
              </a:ext>
            </a:extLst>
          </p:cNvPr>
          <p:cNvSpPr txBox="1"/>
          <p:nvPr/>
        </p:nvSpPr>
        <p:spPr>
          <a:xfrm>
            <a:off x="395536" y="1124744"/>
            <a:ext cx="8064896" cy="954107"/>
          </a:xfrm>
          <a:prstGeom prst="rect">
            <a:avLst/>
          </a:prstGeom>
          <a:noFill/>
        </p:spPr>
        <p:txBody>
          <a:bodyPr wrap="square" rtlCol="0">
            <a:spAutoFit/>
          </a:bodyPr>
          <a:lstStyle/>
          <a:p>
            <a:r>
              <a:rPr kumimoji="1" lang="ja-JP" altLang="en-US" sz="2800"/>
              <a:t>コインを弾いて、表ならサイコロの奇数、裏なら偶数が出たことにする</a:t>
            </a:r>
          </a:p>
        </p:txBody>
      </p:sp>
    </p:spTree>
    <p:extLst>
      <p:ext uri="{BB962C8B-B14F-4D97-AF65-F5344CB8AC3E}">
        <p14:creationId xmlns:p14="http://schemas.microsoft.com/office/powerpoint/2010/main" val="26333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C2F320-8886-4675-976E-BCEC4E9E64C3}"/>
              </a:ext>
            </a:extLst>
          </p:cNvPr>
          <p:cNvSpPr>
            <a:spLocks noGrp="1"/>
          </p:cNvSpPr>
          <p:nvPr>
            <p:ph type="body" sz="quarter" idx="10"/>
          </p:nvPr>
        </p:nvSpPr>
        <p:spPr/>
        <p:txBody>
          <a:bodyPr/>
          <a:lstStyle/>
          <a:p>
            <a:r>
              <a:rPr kumimoji="1" lang="en-US" altLang="ja-JP"/>
              <a:t>Improved Estimator</a:t>
            </a:r>
            <a:r>
              <a:rPr kumimoji="1" lang="ja-JP" altLang="en-US"/>
              <a:t>の例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537A868-FF42-4725-A6D4-190782EAC2EC}"/>
                  </a:ext>
                </a:extLst>
              </p:cNvPr>
              <p:cNvSpPr txBox="1"/>
              <p:nvPr/>
            </p:nvSpPr>
            <p:spPr>
              <a:xfrm>
                <a:off x="323528" y="1124744"/>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3" name="テキスト ボックス 2">
                <a:extLst>
                  <a:ext uri="{FF2B5EF4-FFF2-40B4-BE49-F238E27FC236}">
                    <a16:creationId xmlns:a16="http://schemas.microsoft.com/office/drawing/2014/main" id="{A537A868-FF42-4725-A6D4-190782EAC2EC}"/>
                  </a:ext>
                </a:extLst>
              </p:cNvPr>
              <p:cNvSpPr txBox="1">
                <a:spLocks noRot="1" noChangeAspect="1" noMove="1" noResize="1" noEditPoints="1" noAdjustHandles="1" noChangeArrowheads="1" noChangeShapeType="1" noTextEdit="1"/>
              </p:cNvSpPr>
              <p:nvPr/>
            </p:nvSpPr>
            <p:spPr>
              <a:xfrm>
                <a:off x="323528" y="1124744"/>
                <a:ext cx="7485382" cy="598177"/>
              </a:xfrm>
              <a:prstGeom prst="rect">
                <a:avLst/>
              </a:prstGeom>
              <a:blipFill>
                <a:blip r:embed="rId2"/>
                <a:stretch>
                  <a:fillRect l="-2036" t="-15306" r="-1384" b="-326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9CEB3A-DDE6-4EE2-939D-792CE5666226}"/>
                  </a:ext>
                </a:extLst>
              </p:cNvPr>
              <p:cNvSpPr txBox="1"/>
              <p:nvPr/>
            </p:nvSpPr>
            <p:spPr>
              <a:xfrm>
                <a:off x="1763688" y="1988840"/>
                <a:ext cx="4536504"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m:rPr>
                                  <m:sty m:val="p"/>
                                </m:rPr>
                                <a:rPr kumimoji="1" lang="en-US" altLang="ja-JP" sz="4000" b="0" i="0" smtClean="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4</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 </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4" name="テキスト ボックス 3">
                <a:extLst>
                  <a:ext uri="{FF2B5EF4-FFF2-40B4-BE49-F238E27FC236}">
                    <a16:creationId xmlns:a16="http://schemas.microsoft.com/office/drawing/2014/main" id="{349CEB3A-DDE6-4EE2-939D-792CE5666226}"/>
                  </a:ext>
                </a:extLst>
              </p:cNvPr>
              <p:cNvSpPr txBox="1">
                <a:spLocks noRot="1" noChangeAspect="1" noMove="1" noResize="1" noEditPoints="1" noAdjustHandles="1" noChangeArrowheads="1" noChangeShapeType="1" noTextEdit="1"/>
              </p:cNvSpPr>
              <p:nvPr/>
            </p:nvSpPr>
            <p:spPr>
              <a:xfrm>
                <a:off x="1763688" y="1988840"/>
                <a:ext cx="4536504" cy="124482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EA9CC7A-A6BC-43C1-BAD1-CC1EEC50FFA7}"/>
                  </a:ext>
                </a:extLst>
              </p:cNvPr>
              <p:cNvSpPr txBox="1"/>
              <p:nvPr/>
            </p:nvSpPr>
            <p:spPr>
              <a:xfrm>
                <a:off x="1403648" y="3284984"/>
                <a:ext cx="6840760"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4</m:t>
                          </m:r>
                        </m:den>
                      </m:f>
                      <m:r>
                        <a:rPr lang="en-US" altLang="ja-JP" sz="4000" i="1">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2</m:t>
                          </m:r>
                        </m:den>
                      </m:f>
                      <m:r>
                        <a:rPr lang="en-US" altLang="ja-JP" sz="4000" i="1">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oMath>
                  </m:oMathPara>
                </a14:m>
                <a:endParaRPr lang="ja-JP" altLang="en-US" sz="1400"/>
              </a:p>
            </p:txBody>
          </p:sp>
        </mc:Choice>
        <mc:Fallback xmlns="">
          <p:sp>
            <p:nvSpPr>
              <p:cNvPr id="5" name="テキスト ボックス 4">
                <a:extLst>
                  <a:ext uri="{FF2B5EF4-FFF2-40B4-BE49-F238E27FC236}">
                    <a16:creationId xmlns:a16="http://schemas.microsoft.com/office/drawing/2014/main" id="{4EA9CC7A-A6BC-43C1-BAD1-CC1EEC50FFA7}"/>
                  </a:ext>
                </a:extLst>
              </p:cNvPr>
              <p:cNvSpPr txBox="1">
                <a:spLocks noRot="1" noChangeAspect="1" noMove="1" noResize="1" noEditPoints="1" noAdjustHandles="1" noChangeArrowheads="1" noChangeShapeType="1" noTextEdit="1"/>
              </p:cNvSpPr>
              <p:nvPr/>
            </p:nvSpPr>
            <p:spPr>
              <a:xfrm>
                <a:off x="1403648" y="3284984"/>
                <a:ext cx="6840760" cy="124482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8226F0-84A0-4378-80B4-FFB9792F842E}"/>
              </a:ext>
            </a:extLst>
          </p:cNvPr>
          <p:cNvSpPr txBox="1"/>
          <p:nvPr/>
        </p:nvSpPr>
        <p:spPr>
          <a:xfrm>
            <a:off x="467544" y="24208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7" name="テキスト ボックス 6">
            <a:extLst>
              <a:ext uri="{FF2B5EF4-FFF2-40B4-BE49-F238E27FC236}">
                <a16:creationId xmlns:a16="http://schemas.microsoft.com/office/drawing/2014/main" id="{F2E3AAC8-8817-4475-BA77-8E07CF1533AA}"/>
              </a:ext>
            </a:extLst>
          </p:cNvPr>
          <p:cNvSpPr txBox="1"/>
          <p:nvPr/>
        </p:nvSpPr>
        <p:spPr>
          <a:xfrm>
            <a:off x="501804" y="3697868"/>
            <a:ext cx="902811" cy="523220"/>
          </a:xfrm>
          <a:prstGeom prst="rect">
            <a:avLst/>
          </a:prstGeom>
          <a:noFill/>
        </p:spPr>
        <p:txBody>
          <a:bodyPr wrap="none" rtlCol="0">
            <a:spAutoFit/>
          </a:bodyPr>
          <a:lstStyle/>
          <a:p>
            <a:r>
              <a:rPr lang="ja-JP" altLang="en-US" sz="2800"/>
              <a:t>分散</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061A79-1B2B-4023-BA7A-C9564E590D95}"/>
                  </a:ext>
                </a:extLst>
              </p:cNvPr>
              <p:cNvSpPr txBox="1"/>
              <p:nvPr/>
            </p:nvSpPr>
            <p:spPr>
              <a:xfrm>
                <a:off x="1619672" y="4725144"/>
                <a:ext cx="6048672"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𝑉</m:t>
                      </m:r>
                      <m:d>
                        <m:dPr>
                          <m:begChr m:val="["/>
                          <m:endChr m:val="]"/>
                          <m:ctrlPr>
                            <a:rPr lang="en-US" altLang="ja-JP" sz="4000" i="1">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&lt; </m:t>
                      </m:r>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 name="テキスト ボックス 7">
                <a:extLst>
                  <a:ext uri="{FF2B5EF4-FFF2-40B4-BE49-F238E27FC236}">
                    <a16:creationId xmlns:a16="http://schemas.microsoft.com/office/drawing/2014/main" id="{54061A79-1B2B-4023-BA7A-C9564E590D95}"/>
                  </a:ext>
                </a:extLst>
              </p:cNvPr>
              <p:cNvSpPr txBox="1">
                <a:spLocks noRot="1" noChangeAspect="1" noMove="1" noResize="1" noEditPoints="1" noAdjustHandles="1" noChangeArrowheads="1" noChangeShapeType="1" noTextEdit="1"/>
              </p:cNvSpPr>
              <p:nvPr/>
            </p:nvSpPr>
            <p:spPr>
              <a:xfrm>
                <a:off x="1619672" y="4725144"/>
                <a:ext cx="6048672" cy="125733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7BAA7CCD-A54E-413B-ADE8-C58A1165E214}"/>
              </a:ext>
            </a:extLst>
          </p:cNvPr>
          <p:cNvSpPr txBox="1"/>
          <p:nvPr/>
        </p:nvSpPr>
        <p:spPr>
          <a:xfrm>
            <a:off x="1691680" y="6093296"/>
            <a:ext cx="3877985" cy="584775"/>
          </a:xfrm>
          <a:prstGeom prst="rect">
            <a:avLst/>
          </a:prstGeom>
          <a:noFill/>
        </p:spPr>
        <p:txBody>
          <a:bodyPr wrap="none" rtlCol="0">
            <a:spAutoFit/>
          </a:bodyPr>
          <a:lstStyle/>
          <a:p>
            <a:r>
              <a:rPr lang="ja-JP" altLang="en-US" sz="3200"/>
              <a:t>分散が小さくなった</a:t>
            </a:r>
            <a:endParaRPr kumimoji="1" lang="ja-JP" altLang="en-US" sz="3200"/>
          </a:p>
        </p:txBody>
      </p:sp>
      <p:sp>
        <p:nvSpPr>
          <p:cNvPr id="10" name="矢印: 右 9">
            <a:extLst>
              <a:ext uri="{FF2B5EF4-FFF2-40B4-BE49-F238E27FC236}">
                <a16:creationId xmlns:a16="http://schemas.microsoft.com/office/drawing/2014/main" id="{21CCB46A-544D-48B1-A34A-F882D9F71D00}"/>
              </a:ext>
            </a:extLst>
          </p:cNvPr>
          <p:cNvSpPr/>
          <p:nvPr/>
        </p:nvSpPr>
        <p:spPr>
          <a:xfrm>
            <a:off x="971600" y="616530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440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E1D0F8-78EB-4308-B5C7-717CA72AE9C8}"/>
              </a:ext>
            </a:extLst>
          </p:cNvPr>
          <p:cNvSpPr>
            <a:spLocks noGrp="1"/>
          </p:cNvSpPr>
          <p:nvPr>
            <p:ph type="body" sz="quarter" idx="10"/>
          </p:nvPr>
        </p:nvSpPr>
        <p:spPr/>
        <p:txBody>
          <a:bodyPr/>
          <a:lstStyle/>
          <a:p>
            <a:r>
              <a:rPr kumimoji="1" lang="en-US" altLang="ja-JP"/>
              <a:t>Improved Estimator</a:t>
            </a:r>
            <a:r>
              <a:rPr kumimoji="1" lang="ja-JP" altLang="en-US"/>
              <a:t>の例</a:t>
            </a:r>
          </a:p>
        </p:txBody>
      </p:sp>
      <p:grpSp>
        <p:nvGrpSpPr>
          <p:cNvPr id="3" name="グループ化 2">
            <a:extLst>
              <a:ext uri="{FF2B5EF4-FFF2-40B4-BE49-F238E27FC236}">
                <a16:creationId xmlns:a16="http://schemas.microsoft.com/office/drawing/2014/main" id="{A507123C-97F1-45AD-8798-3E390FF5D6D3}"/>
              </a:ext>
            </a:extLst>
          </p:cNvPr>
          <p:cNvGrpSpPr/>
          <p:nvPr/>
        </p:nvGrpSpPr>
        <p:grpSpPr>
          <a:xfrm>
            <a:off x="2915816" y="1628800"/>
            <a:ext cx="792088" cy="792088"/>
            <a:chOff x="395536" y="5085184"/>
            <a:chExt cx="792088" cy="792088"/>
          </a:xfrm>
        </p:grpSpPr>
        <p:sp>
          <p:nvSpPr>
            <p:cNvPr id="4" name="角丸四角形 2">
              <a:extLst>
                <a:ext uri="{FF2B5EF4-FFF2-40B4-BE49-F238E27FC236}">
                  <a16:creationId xmlns:a16="http://schemas.microsoft.com/office/drawing/2014/main" id="{9724A9E2-6D11-44F6-B6C7-EFBC173789B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
              <a:extLst>
                <a:ext uri="{FF2B5EF4-FFF2-40B4-BE49-F238E27FC236}">
                  <a16:creationId xmlns:a16="http://schemas.microsoft.com/office/drawing/2014/main" id="{C5CE8E09-E656-468B-A200-37AF0DF3180C}"/>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C210DE9-5F7E-43C2-BB86-056EA7FD3BA4}"/>
              </a:ext>
            </a:extLst>
          </p:cNvPr>
          <p:cNvGrpSpPr/>
          <p:nvPr/>
        </p:nvGrpSpPr>
        <p:grpSpPr>
          <a:xfrm>
            <a:off x="4860032" y="1628800"/>
            <a:ext cx="792088" cy="792088"/>
            <a:chOff x="2555776" y="5085184"/>
            <a:chExt cx="792088" cy="792088"/>
          </a:xfrm>
        </p:grpSpPr>
        <p:sp>
          <p:nvSpPr>
            <p:cNvPr id="7" name="角丸四角形 5">
              <a:extLst>
                <a:ext uri="{FF2B5EF4-FFF2-40B4-BE49-F238E27FC236}">
                  <a16:creationId xmlns:a16="http://schemas.microsoft.com/office/drawing/2014/main" id="{B624C1EA-38DA-4977-ABD9-5024B885414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6">
              <a:extLst>
                <a:ext uri="{FF2B5EF4-FFF2-40B4-BE49-F238E27FC236}">
                  <a16:creationId xmlns:a16="http://schemas.microsoft.com/office/drawing/2014/main" id="{77B7652A-7897-400F-B547-91452981620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7">
              <a:extLst>
                <a:ext uri="{FF2B5EF4-FFF2-40B4-BE49-F238E27FC236}">
                  <a16:creationId xmlns:a16="http://schemas.microsoft.com/office/drawing/2014/main" id="{E6FE3781-5F92-484B-BD9E-51E898AEB2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8">
              <a:extLst>
                <a:ext uri="{FF2B5EF4-FFF2-40B4-BE49-F238E27FC236}">
                  <a16:creationId xmlns:a16="http://schemas.microsoft.com/office/drawing/2014/main" id="{D46A3EDC-DC1C-408D-9FE0-43D9CAE9D27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F947DC71-F593-4C3B-9099-10B715DA34BA}"/>
              </a:ext>
            </a:extLst>
          </p:cNvPr>
          <p:cNvGrpSpPr/>
          <p:nvPr/>
        </p:nvGrpSpPr>
        <p:grpSpPr>
          <a:xfrm>
            <a:off x="5868144" y="1628800"/>
            <a:ext cx="792088" cy="792088"/>
            <a:chOff x="3563888" y="5085184"/>
            <a:chExt cx="792088" cy="792088"/>
          </a:xfrm>
        </p:grpSpPr>
        <p:sp>
          <p:nvSpPr>
            <p:cNvPr id="12" name="角丸四角形 10">
              <a:extLst>
                <a:ext uri="{FF2B5EF4-FFF2-40B4-BE49-F238E27FC236}">
                  <a16:creationId xmlns:a16="http://schemas.microsoft.com/office/drawing/2014/main" id="{347B7783-1A6D-4313-8612-093943CC8337}"/>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1">
              <a:extLst>
                <a:ext uri="{FF2B5EF4-FFF2-40B4-BE49-F238E27FC236}">
                  <a16:creationId xmlns:a16="http://schemas.microsoft.com/office/drawing/2014/main" id="{4A6438A1-ADB6-4133-A037-AC55F9158C0D}"/>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2">
              <a:extLst>
                <a:ext uri="{FF2B5EF4-FFF2-40B4-BE49-F238E27FC236}">
                  <a16:creationId xmlns:a16="http://schemas.microsoft.com/office/drawing/2014/main" id="{9F66A687-DE24-4524-A932-4C8FA04BBB7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3">
              <a:extLst>
                <a:ext uri="{FF2B5EF4-FFF2-40B4-BE49-F238E27FC236}">
                  <a16:creationId xmlns:a16="http://schemas.microsoft.com/office/drawing/2014/main" id="{D65B4AF8-7860-43EA-BBCF-717C861EB63E}"/>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4">
              <a:extLst>
                <a:ext uri="{FF2B5EF4-FFF2-40B4-BE49-F238E27FC236}">
                  <a16:creationId xmlns:a16="http://schemas.microsoft.com/office/drawing/2014/main" id="{F4F64429-B807-413C-A583-29F5E6F6BB4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19919A3E-EFE3-477B-A28B-A6ABA5DF8615}"/>
              </a:ext>
            </a:extLst>
          </p:cNvPr>
          <p:cNvGrpSpPr/>
          <p:nvPr/>
        </p:nvGrpSpPr>
        <p:grpSpPr>
          <a:xfrm>
            <a:off x="7812360" y="1628800"/>
            <a:ext cx="792088" cy="792088"/>
            <a:chOff x="6588224" y="2996952"/>
            <a:chExt cx="792088" cy="792088"/>
          </a:xfrm>
        </p:grpSpPr>
        <p:sp>
          <p:nvSpPr>
            <p:cNvPr id="18" name="角丸四角形 16">
              <a:extLst>
                <a:ext uri="{FF2B5EF4-FFF2-40B4-BE49-F238E27FC236}">
                  <a16:creationId xmlns:a16="http://schemas.microsoft.com/office/drawing/2014/main" id="{397BB8E6-0B99-4738-88E6-C524CBF943AB}"/>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3CEC0F97-BB83-4874-A84F-9FA166DADE9E}"/>
                </a:ext>
              </a:extLst>
            </p:cNvPr>
            <p:cNvGrpSpPr/>
            <p:nvPr/>
          </p:nvGrpSpPr>
          <p:grpSpPr>
            <a:xfrm>
              <a:off x="6713476" y="3083520"/>
              <a:ext cx="541584" cy="618953"/>
              <a:chOff x="6228184" y="4149080"/>
              <a:chExt cx="504056" cy="576064"/>
            </a:xfrm>
          </p:grpSpPr>
          <p:sp>
            <p:nvSpPr>
              <p:cNvPr id="20" name="円/楕円 18">
                <a:extLst>
                  <a:ext uri="{FF2B5EF4-FFF2-40B4-BE49-F238E27FC236}">
                    <a16:creationId xmlns:a16="http://schemas.microsoft.com/office/drawing/2014/main" id="{1E6C8D3A-B66B-4C83-AB32-006D664FC120}"/>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9">
                <a:extLst>
                  <a:ext uri="{FF2B5EF4-FFF2-40B4-BE49-F238E27FC236}">
                    <a16:creationId xmlns:a16="http://schemas.microsoft.com/office/drawing/2014/main" id="{1C0F9D00-3B5B-461A-9255-C7BAF9C489FE}"/>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0">
                <a:extLst>
                  <a:ext uri="{FF2B5EF4-FFF2-40B4-BE49-F238E27FC236}">
                    <a16:creationId xmlns:a16="http://schemas.microsoft.com/office/drawing/2014/main" id="{86F0E7F2-6A3C-4771-8F4C-CD90D531E6E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1">
                <a:extLst>
                  <a:ext uri="{FF2B5EF4-FFF2-40B4-BE49-F238E27FC236}">
                    <a16:creationId xmlns:a16="http://schemas.microsoft.com/office/drawing/2014/main" id="{C0C60D09-260D-4B77-BF71-CC1F43877E90}"/>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2">
                <a:extLst>
                  <a:ext uri="{FF2B5EF4-FFF2-40B4-BE49-F238E27FC236}">
                    <a16:creationId xmlns:a16="http://schemas.microsoft.com/office/drawing/2014/main" id="{D8E99555-9111-4468-8966-23C498D64082}"/>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3">
                <a:extLst>
                  <a:ext uri="{FF2B5EF4-FFF2-40B4-BE49-F238E27FC236}">
                    <a16:creationId xmlns:a16="http://schemas.microsoft.com/office/drawing/2014/main" id="{29BE5A63-2ADF-4D9C-B18C-420F62C9FA25}"/>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a:extLst>
              <a:ext uri="{FF2B5EF4-FFF2-40B4-BE49-F238E27FC236}">
                <a16:creationId xmlns:a16="http://schemas.microsoft.com/office/drawing/2014/main" id="{AF2A844D-E439-4615-901D-69BAA048C9EC}"/>
              </a:ext>
            </a:extLst>
          </p:cNvPr>
          <p:cNvGrpSpPr/>
          <p:nvPr/>
        </p:nvGrpSpPr>
        <p:grpSpPr>
          <a:xfrm>
            <a:off x="3851920" y="1628800"/>
            <a:ext cx="792088" cy="792088"/>
            <a:chOff x="2555776" y="5085184"/>
            <a:chExt cx="792088" cy="792088"/>
          </a:xfrm>
        </p:grpSpPr>
        <p:sp>
          <p:nvSpPr>
            <p:cNvPr id="27" name="角丸四角形 35">
              <a:extLst>
                <a:ext uri="{FF2B5EF4-FFF2-40B4-BE49-F238E27FC236}">
                  <a16:creationId xmlns:a16="http://schemas.microsoft.com/office/drawing/2014/main" id="{628E4BDD-A0A1-47CA-BD73-1FA9FDEA36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6">
              <a:extLst>
                <a:ext uri="{FF2B5EF4-FFF2-40B4-BE49-F238E27FC236}">
                  <a16:creationId xmlns:a16="http://schemas.microsoft.com/office/drawing/2014/main" id="{50D3E4E7-BE26-4202-B931-D15D121D23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7">
              <a:extLst>
                <a:ext uri="{FF2B5EF4-FFF2-40B4-BE49-F238E27FC236}">
                  <a16:creationId xmlns:a16="http://schemas.microsoft.com/office/drawing/2014/main" id="{04BC0065-1452-4A92-B39D-6EA306065D8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0BDF5D7-CEB5-444E-A3CE-10F15FAD5510}"/>
              </a:ext>
            </a:extLst>
          </p:cNvPr>
          <p:cNvGrpSpPr/>
          <p:nvPr/>
        </p:nvGrpSpPr>
        <p:grpSpPr>
          <a:xfrm>
            <a:off x="6876256" y="1628800"/>
            <a:ext cx="792088" cy="792088"/>
            <a:chOff x="4355976" y="836712"/>
            <a:chExt cx="792088" cy="792088"/>
          </a:xfrm>
        </p:grpSpPr>
        <p:sp>
          <p:nvSpPr>
            <p:cNvPr id="31" name="角丸四角形 25">
              <a:extLst>
                <a:ext uri="{FF2B5EF4-FFF2-40B4-BE49-F238E27FC236}">
                  <a16:creationId xmlns:a16="http://schemas.microsoft.com/office/drawing/2014/main" id="{F15FCC17-A224-4A3B-9768-B371682095DD}"/>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6">
              <a:extLst>
                <a:ext uri="{FF2B5EF4-FFF2-40B4-BE49-F238E27FC236}">
                  <a16:creationId xmlns:a16="http://schemas.microsoft.com/office/drawing/2014/main" id="{55AA9486-9760-4515-98D6-7C98D1725636}"/>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27">
              <a:extLst>
                <a:ext uri="{FF2B5EF4-FFF2-40B4-BE49-F238E27FC236}">
                  <a16:creationId xmlns:a16="http://schemas.microsoft.com/office/drawing/2014/main" id="{4D98DAB2-ACAA-4D05-AE7B-DB79A04DF6B3}"/>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8">
              <a:extLst>
                <a:ext uri="{FF2B5EF4-FFF2-40B4-BE49-F238E27FC236}">
                  <a16:creationId xmlns:a16="http://schemas.microsoft.com/office/drawing/2014/main" id="{3CF7BF14-1DFF-451D-9E73-491B7D070DA8}"/>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29">
              <a:extLst>
                <a:ext uri="{FF2B5EF4-FFF2-40B4-BE49-F238E27FC236}">
                  <a16:creationId xmlns:a16="http://schemas.microsoft.com/office/drawing/2014/main" id="{EF66E69E-E24E-4B69-9510-EC036015BE5D}"/>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6">
              <a:extLst>
                <a:ext uri="{FF2B5EF4-FFF2-40B4-BE49-F238E27FC236}">
                  <a16:creationId xmlns:a16="http://schemas.microsoft.com/office/drawing/2014/main" id="{BDBE4BCD-023B-4880-BE39-72692B2A8CD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角丸四角形 50">
            <a:extLst>
              <a:ext uri="{FF2B5EF4-FFF2-40B4-BE49-F238E27FC236}">
                <a16:creationId xmlns:a16="http://schemas.microsoft.com/office/drawing/2014/main" id="{C622B6A2-59BB-48F1-8CD8-C69CE1DB6D4A}"/>
              </a:ext>
            </a:extLst>
          </p:cNvPr>
          <p:cNvSpPr/>
          <p:nvPr/>
        </p:nvSpPr>
        <p:spPr>
          <a:xfrm>
            <a:off x="2555776" y="1484784"/>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F366687-7A58-4335-8249-26CC1AAEEE84}"/>
              </a:ext>
            </a:extLst>
          </p:cNvPr>
          <p:cNvSpPr txBox="1"/>
          <p:nvPr/>
        </p:nvSpPr>
        <p:spPr>
          <a:xfrm>
            <a:off x="251520" y="980728"/>
            <a:ext cx="2698175" cy="523220"/>
          </a:xfrm>
          <a:prstGeom prst="rect">
            <a:avLst/>
          </a:prstGeom>
          <a:noFill/>
        </p:spPr>
        <p:txBody>
          <a:bodyPr wrap="none" rtlCol="0">
            <a:spAutoFit/>
          </a:bodyPr>
          <a:lstStyle/>
          <a:p>
            <a:r>
              <a:rPr kumimoji="1" lang="ja-JP" altLang="en-US" sz="2800"/>
              <a:t>もとの確率変数</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EC2CBFF-9FEA-4701-B751-15C2307CCAC4}"/>
                  </a:ext>
                </a:extLst>
              </p:cNvPr>
              <p:cNvSpPr txBox="1"/>
              <p:nvPr/>
            </p:nvSpPr>
            <p:spPr>
              <a:xfrm>
                <a:off x="1187624" y="1700808"/>
                <a:ext cx="1224136"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d>
                  </m:oMath>
                </a14:m>
                <a:r>
                  <a:rPr lang="en-US" altLang="ja-JP" sz="4000"/>
                  <a:t>=</a:t>
                </a:r>
                <a:endParaRPr lang="ja-JP" altLang="en-US" sz="4000"/>
              </a:p>
            </p:txBody>
          </p:sp>
        </mc:Choice>
        <mc:Fallback xmlns="">
          <p:sp>
            <p:nvSpPr>
              <p:cNvPr id="40" name="テキスト ボックス 39">
                <a:extLst>
                  <a:ext uri="{FF2B5EF4-FFF2-40B4-BE49-F238E27FC236}">
                    <a16:creationId xmlns:a16="http://schemas.microsoft.com/office/drawing/2014/main" id="{8EC2CBFF-9FEA-4701-B751-15C2307CCAC4}"/>
                  </a:ext>
                </a:extLst>
              </p:cNvPr>
              <p:cNvSpPr txBox="1">
                <a:spLocks noRot="1" noChangeAspect="1" noMove="1" noResize="1" noEditPoints="1" noAdjustHandles="1" noChangeArrowheads="1" noChangeShapeType="1" noTextEdit="1"/>
              </p:cNvSpPr>
              <p:nvPr/>
            </p:nvSpPr>
            <p:spPr>
              <a:xfrm>
                <a:off x="1187624" y="1700808"/>
                <a:ext cx="1224136" cy="784125"/>
              </a:xfrm>
              <a:prstGeom prst="rect">
                <a:avLst/>
              </a:prstGeom>
              <a:blipFill>
                <a:blip r:embed="rId2"/>
                <a:stretch>
                  <a:fillRect t="-10078" r="-15920" b="-26357"/>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0D14342D-0303-4EED-B8AD-A33B610DDC2C}"/>
              </a:ext>
            </a:extLst>
          </p:cNvPr>
          <p:cNvSpPr txBox="1"/>
          <p:nvPr/>
        </p:nvSpPr>
        <p:spPr>
          <a:xfrm>
            <a:off x="301258" y="2780928"/>
            <a:ext cx="7007046" cy="523220"/>
          </a:xfrm>
          <a:prstGeom prst="rect">
            <a:avLst/>
          </a:prstGeom>
          <a:noFill/>
        </p:spPr>
        <p:txBody>
          <a:bodyPr wrap="none" rtlCol="0">
            <a:spAutoFit/>
          </a:bodyPr>
          <a:lstStyle/>
          <a:p>
            <a:r>
              <a:rPr kumimoji="1" lang="ja-JP" altLang="en-US" sz="2800"/>
              <a:t>グループ分けして部分和をとった確率変数</a:t>
            </a: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BFBECD8-592A-4F9D-8780-9A640BCBE763}"/>
                  </a:ext>
                </a:extLst>
              </p:cNvPr>
              <p:cNvSpPr txBox="1"/>
              <p:nvPr/>
            </p:nvSpPr>
            <p:spPr>
              <a:xfrm>
                <a:off x="1187624" y="3664188"/>
                <a:ext cx="1440160"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sSub>
                          <m:sSubPr>
                            <m:ctrlPr>
                              <a:rPr lang="en-US" altLang="ja-JP" sz="4000" b="0" i="1" smtClean="0">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b="0" i="0" smtClean="0">
                                <a:latin typeface="Cambria Math" panose="02040503050406030204" pitchFamily="18" charset="0"/>
                              </a:rPr>
                              <m:t>I</m:t>
                            </m:r>
                          </m:sub>
                        </m:sSub>
                      </m:e>
                    </m:d>
                  </m:oMath>
                </a14:m>
                <a:r>
                  <a:rPr lang="en-US" altLang="ja-JP" sz="4000"/>
                  <a:t>=</a:t>
                </a:r>
                <a:endParaRPr lang="ja-JP" altLang="en-US" sz="4000"/>
              </a:p>
            </p:txBody>
          </p:sp>
        </mc:Choice>
        <mc:Fallback xmlns="">
          <p:sp>
            <p:nvSpPr>
              <p:cNvPr id="42" name="テキスト ボックス 41">
                <a:extLst>
                  <a:ext uri="{FF2B5EF4-FFF2-40B4-BE49-F238E27FC236}">
                    <a16:creationId xmlns:a16="http://schemas.microsoft.com/office/drawing/2014/main" id="{ABFBECD8-592A-4F9D-8780-9A640BCBE763}"/>
                  </a:ext>
                </a:extLst>
              </p:cNvPr>
              <p:cNvSpPr txBox="1">
                <a:spLocks noRot="1" noChangeAspect="1" noMove="1" noResize="1" noEditPoints="1" noAdjustHandles="1" noChangeArrowheads="1" noChangeShapeType="1" noTextEdit="1"/>
              </p:cNvSpPr>
              <p:nvPr/>
            </p:nvSpPr>
            <p:spPr>
              <a:xfrm>
                <a:off x="1187624" y="3664188"/>
                <a:ext cx="1440160" cy="784125"/>
              </a:xfrm>
              <a:prstGeom prst="rect">
                <a:avLst/>
              </a:prstGeom>
              <a:blipFill>
                <a:blip r:embed="rId3"/>
                <a:stretch>
                  <a:fillRect t="-10078" r="-7203" b="-263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10D6268C-FBD0-4A44-97AC-BEF0CF6545B0}"/>
              </a:ext>
            </a:extLst>
          </p:cNvPr>
          <p:cNvGrpSpPr/>
          <p:nvPr/>
        </p:nvGrpSpPr>
        <p:grpSpPr>
          <a:xfrm>
            <a:off x="2699792" y="3592180"/>
            <a:ext cx="792088" cy="792088"/>
            <a:chOff x="395536" y="5085184"/>
            <a:chExt cx="792088" cy="792088"/>
          </a:xfrm>
        </p:grpSpPr>
        <p:sp>
          <p:nvSpPr>
            <p:cNvPr id="44" name="角丸四角形 55">
              <a:extLst>
                <a:ext uri="{FF2B5EF4-FFF2-40B4-BE49-F238E27FC236}">
                  <a16:creationId xmlns:a16="http://schemas.microsoft.com/office/drawing/2014/main" id="{6F5542AB-921B-49D1-BE0C-8676C23089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56">
              <a:extLst>
                <a:ext uri="{FF2B5EF4-FFF2-40B4-BE49-F238E27FC236}">
                  <a16:creationId xmlns:a16="http://schemas.microsoft.com/office/drawing/2014/main" id="{14D785F1-FA94-434D-910C-328FCE506F1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A4F0BC9E-CF9A-4DDC-8A2D-CFEFCDD9A5FD}"/>
              </a:ext>
            </a:extLst>
          </p:cNvPr>
          <p:cNvGrpSpPr/>
          <p:nvPr/>
        </p:nvGrpSpPr>
        <p:grpSpPr>
          <a:xfrm>
            <a:off x="3635896" y="3592180"/>
            <a:ext cx="792088" cy="792088"/>
            <a:chOff x="2555776" y="5085184"/>
            <a:chExt cx="792088" cy="792088"/>
          </a:xfrm>
        </p:grpSpPr>
        <p:sp>
          <p:nvSpPr>
            <p:cNvPr id="47" name="角丸四角形 58">
              <a:extLst>
                <a:ext uri="{FF2B5EF4-FFF2-40B4-BE49-F238E27FC236}">
                  <a16:creationId xmlns:a16="http://schemas.microsoft.com/office/drawing/2014/main" id="{8BB04FED-19BD-4E33-9CE0-312FD9B3EC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59">
              <a:extLst>
                <a:ext uri="{FF2B5EF4-FFF2-40B4-BE49-F238E27FC236}">
                  <a16:creationId xmlns:a16="http://schemas.microsoft.com/office/drawing/2014/main" id="{75AE468B-7F86-4E86-A784-D887F08064C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0">
              <a:extLst>
                <a:ext uri="{FF2B5EF4-FFF2-40B4-BE49-F238E27FC236}">
                  <a16:creationId xmlns:a16="http://schemas.microsoft.com/office/drawing/2014/main" id="{0BAD0D54-2AB8-49B5-99FE-F8C4FDB9413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1">
              <a:extLst>
                <a:ext uri="{FF2B5EF4-FFF2-40B4-BE49-F238E27FC236}">
                  <a16:creationId xmlns:a16="http://schemas.microsoft.com/office/drawing/2014/main" id="{FEA8FACA-1E4A-48B6-AE56-6FC15130B64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FA901249-49FD-4D03-B25F-9051CD5DEC16}"/>
              </a:ext>
            </a:extLst>
          </p:cNvPr>
          <p:cNvGrpSpPr/>
          <p:nvPr/>
        </p:nvGrpSpPr>
        <p:grpSpPr>
          <a:xfrm>
            <a:off x="4572000" y="3592180"/>
            <a:ext cx="792088" cy="792088"/>
            <a:chOff x="4355976" y="836712"/>
            <a:chExt cx="792088" cy="792088"/>
          </a:xfrm>
        </p:grpSpPr>
        <p:sp>
          <p:nvSpPr>
            <p:cNvPr id="52" name="角丸四角形 82">
              <a:extLst>
                <a:ext uri="{FF2B5EF4-FFF2-40B4-BE49-F238E27FC236}">
                  <a16:creationId xmlns:a16="http://schemas.microsoft.com/office/drawing/2014/main" id="{8F7E188D-9D02-4206-A99C-F94A9F4D3ED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3">
              <a:extLst>
                <a:ext uri="{FF2B5EF4-FFF2-40B4-BE49-F238E27FC236}">
                  <a16:creationId xmlns:a16="http://schemas.microsoft.com/office/drawing/2014/main" id="{F2F97331-0970-4304-9190-0994E8FF9D0D}"/>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84">
              <a:extLst>
                <a:ext uri="{FF2B5EF4-FFF2-40B4-BE49-F238E27FC236}">
                  <a16:creationId xmlns:a16="http://schemas.microsoft.com/office/drawing/2014/main" id="{AB325A96-2183-4E94-8DF4-C939BEF0C9BE}"/>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85">
              <a:extLst>
                <a:ext uri="{FF2B5EF4-FFF2-40B4-BE49-F238E27FC236}">
                  <a16:creationId xmlns:a16="http://schemas.microsoft.com/office/drawing/2014/main" id="{FBB9F8DD-3E8A-4117-ADBA-BDEE22438E84}"/>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86">
              <a:extLst>
                <a:ext uri="{FF2B5EF4-FFF2-40B4-BE49-F238E27FC236}">
                  <a16:creationId xmlns:a16="http://schemas.microsoft.com/office/drawing/2014/main" id="{035907C9-5428-4AAD-8733-319F2E743E1F}"/>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87">
              <a:extLst>
                <a:ext uri="{FF2B5EF4-FFF2-40B4-BE49-F238E27FC236}">
                  <a16:creationId xmlns:a16="http://schemas.microsoft.com/office/drawing/2014/main" id="{2A3A9C11-0C25-4029-B07F-DAF706129875}"/>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角丸四角形 88">
            <a:extLst>
              <a:ext uri="{FF2B5EF4-FFF2-40B4-BE49-F238E27FC236}">
                <a16:creationId xmlns:a16="http://schemas.microsoft.com/office/drawing/2014/main" id="{D86E567E-D1F9-4E05-8018-D5DF8E044B64}"/>
              </a:ext>
            </a:extLst>
          </p:cNvPr>
          <p:cNvSpPr/>
          <p:nvPr/>
        </p:nvSpPr>
        <p:spPr>
          <a:xfrm>
            <a:off x="2483768"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B85E088B-AD84-4572-B960-8F2182BF1BDC}"/>
              </a:ext>
            </a:extLst>
          </p:cNvPr>
          <p:cNvGrpSpPr/>
          <p:nvPr/>
        </p:nvGrpSpPr>
        <p:grpSpPr>
          <a:xfrm>
            <a:off x="6948264" y="3664188"/>
            <a:ext cx="792088" cy="792088"/>
            <a:chOff x="3563888" y="5085184"/>
            <a:chExt cx="792088" cy="792088"/>
          </a:xfrm>
        </p:grpSpPr>
        <p:sp>
          <p:nvSpPr>
            <p:cNvPr id="60" name="角丸四角形 63">
              <a:extLst>
                <a:ext uri="{FF2B5EF4-FFF2-40B4-BE49-F238E27FC236}">
                  <a16:creationId xmlns:a16="http://schemas.microsoft.com/office/drawing/2014/main" id="{72FA3E36-6C86-4271-86BB-70CBC610F8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4">
              <a:extLst>
                <a:ext uri="{FF2B5EF4-FFF2-40B4-BE49-F238E27FC236}">
                  <a16:creationId xmlns:a16="http://schemas.microsoft.com/office/drawing/2014/main" id="{7F5F82FB-29F6-456C-A9DF-5031D8FF7632}"/>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5">
              <a:extLst>
                <a:ext uri="{FF2B5EF4-FFF2-40B4-BE49-F238E27FC236}">
                  <a16:creationId xmlns:a16="http://schemas.microsoft.com/office/drawing/2014/main" id="{FEB39151-5060-4258-84DB-68B02712369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6">
              <a:extLst>
                <a:ext uri="{FF2B5EF4-FFF2-40B4-BE49-F238E27FC236}">
                  <a16:creationId xmlns:a16="http://schemas.microsoft.com/office/drawing/2014/main" id="{1299A220-3720-4636-95C9-95048406D6F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7">
              <a:extLst>
                <a:ext uri="{FF2B5EF4-FFF2-40B4-BE49-F238E27FC236}">
                  <a16:creationId xmlns:a16="http://schemas.microsoft.com/office/drawing/2014/main" id="{269E9804-10B3-443B-A445-8C0D3EC4148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A5F4AB86-2A6C-418B-AE4E-7C4E8E55F20B}"/>
              </a:ext>
            </a:extLst>
          </p:cNvPr>
          <p:cNvGrpSpPr/>
          <p:nvPr/>
        </p:nvGrpSpPr>
        <p:grpSpPr>
          <a:xfrm>
            <a:off x="7884368" y="3664188"/>
            <a:ext cx="792088" cy="792088"/>
            <a:chOff x="6588224" y="2996952"/>
            <a:chExt cx="792088" cy="792088"/>
          </a:xfrm>
        </p:grpSpPr>
        <p:sp>
          <p:nvSpPr>
            <p:cNvPr id="66" name="角丸四角形 69">
              <a:extLst>
                <a:ext uri="{FF2B5EF4-FFF2-40B4-BE49-F238E27FC236}">
                  <a16:creationId xmlns:a16="http://schemas.microsoft.com/office/drawing/2014/main" id="{3A1135F8-349E-46E7-874F-2CCB8BE1A9C7}"/>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0ECBCD03-B06B-49C2-A241-29CFD8E592E3}"/>
                </a:ext>
              </a:extLst>
            </p:cNvPr>
            <p:cNvGrpSpPr/>
            <p:nvPr/>
          </p:nvGrpSpPr>
          <p:grpSpPr>
            <a:xfrm>
              <a:off x="6713476" y="3083520"/>
              <a:ext cx="541584" cy="618953"/>
              <a:chOff x="6228184" y="4149080"/>
              <a:chExt cx="504056" cy="576064"/>
            </a:xfrm>
          </p:grpSpPr>
          <p:sp>
            <p:nvSpPr>
              <p:cNvPr id="68" name="円/楕円 71">
                <a:extLst>
                  <a:ext uri="{FF2B5EF4-FFF2-40B4-BE49-F238E27FC236}">
                    <a16:creationId xmlns:a16="http://schemas.microsoft.com/office/drawing/2014/main" id="{93D7AA23-90DD-49CB-B1E7-864237029527}"/>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72">
                <a:extLst>
                  <a:ext uri="{FF2B5EF4-FFF2-40B4-BE49-F238E27FC236}">
                    <a16:creationId xmlns:a16="http://schemas.microsoft.com/office/drawing/2014/main" id="{2080A7FD-30B8-4D16-87F4-AB4DD75C3429}"/>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3">
                <a:extLst>
                  <a:ext uri="{FF2B5EF4-FFF2-40B4-BE49-F238E27FC236}">
                    <a16:creationId xmlns:a16="http://schemas.microsoft.com/office/drawing/2014/main" id="{29604875-6F3C-4712-829F-D49E190A2D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4">
                <a:extLst>
                  <a:ext uri="{FF2B5EF4-FFF2-40B4-BE49-F238E27FC236}">
                    <a16:creationId xmlns:a16="http://schemas.microsoft.com/office/drawing/2014/main" id="{4E6BBCCB-2C6D-4309-A719-712A6199FC7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5">
                <a:extLst>
                  <a:ext uri="{FF2B5EF4-FFF2-40B4-BE49-F238E27FC236}">
                    <a16:creationId xmlns:a16="http://schemas.microsoft.com/office/drawing/2014/main" id="{22EBEDAF-1817-430F-873D-2C6DEA22FFD0}"/>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6">
                <a:extLst>
                  <a:ext uri="{FF2B5EF4-FFF2-40B4-BE49-F238E27FC236}">
                    <a16:creationId xmlns:a16="http://schemas.microsoft.com/office/drawing/2014/main" id="{0F55504F-3B98-4223-ADBA-99AEEF96E81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4" name="グループ化 73">
            <a:extLst>
              <a:ext uri="{FF2B5EF4-FFF2-40B4-BE49-F238E27FC236}">
                <a16:creationId xmlns:a16="http://schemas.microsoft.com/office/drawing/2014/main" id="{01F91F5B-DBF7-49AB-844F-EFB39BD11983}"/>
              </a:ext>
            </a:extLst>
          </p:cNvPr>
          <p:cNvGrpSpPr/>
          <p:nvPr/>
        </p:nvGrpSpPr>
        <p:grpSpPr>
          <a:xfrm>
            <a:off x="6012160" y="3664188"/>
            <a:ext cx="792088" cy="792088"/>
            <a:chOff x="2555776" y="5085184"/>
            <a:chExt cx="792088" cy="792088"/>
          </a:xfrm>
        </p:grpSpPr>
        <p:sp>
          <p:nvSpPr>
            <p:cNvPr id="75" name="角丸四角形 78">
              <a:extLst>
                <a:ext uri="{FF2B5EF4-FFF2-40B4-BE49-F238E27FC236}">
                  <a16:creationId xmlns:a16="http://schemas.microsoft.com/office/drawing/2014/main" id="{DBE230A1-0490-45DC-BE1F-0D8DA01130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9">
              <a:extLst>
                <a:ext uri="{FF2B5EF4-FFF2-40B4-BE49-F238E27FC236}">
                  <a16:creationId xmlns:a16="http://schemas.microsoft.com/office/drawing/2014/main" id="{2AC200FD-CF81-4BC7-AE70-35B5A3A482B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80">
              <a:extLst>
                <a:ext uri="{FF2B5EF4-FFF2-40B4-BE49-F238E27FC236}">
                  <a16:creationId xmlns:a16="http://schemas.microsoft.com/office/drawing/2014/main" id="{794859DB-73CF-44C6-B1E3-9251ADB8456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角丸四角形 90">
            <a:extLst>
              <a:ext uri="{FF2B5EF4-FFF2-40B4-BE49-F238E27FC236}">
                <a16:creationId xmlns:a16="http://schemas.microsoft.com/office/drawing/2014/main" id="{2A034639-D94A-4463-85B2-596969D4DD12}"/>
              </a:ext>
            </a:extLst>
          </p:cNvPr>
          <p:cNvSpPr/>
          <p:nvPr/>
        </p:nvSpPr>
        <p:spPr>
          <a:xfrm>
            <a:off x="5796136"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F4E7D830-CD57-4B18-8A46-6626CB3BE3B8}"/>
              </a:ext>
            </a:extLst>
          </p:cNvPr>
          <p:cNvSpPr txBox="1"/>
          <p:nvPr/>
        </p:nvSpPr>
        <p:spPr>
          <a:xfrm>
            <a:off x="251520" y="5013176"/>
            <a:ext cx="8208912" cy="1200329"/>
          </a:xfrm>
          <a:prstGeom prst="rect">
            <a:avLst/>
          </a:prstGeom>
          <a:noFill/>
        </p:spPr>
        <p:txBody>
          <a:bodyPr wrap="square" rtlCol="0">
            <a:spAutoFit/>
          </a:bodyPr>
          <a:lstStyle/>
          <a:p>
            <a:r>
              <a:rPr kumimoji="1" lang="ja-JP" altLang="en-US" sz="2400"/>
              <a:t>部分和により「グループ内の期待値が十分に求められる</a:t>
            </a:r>
            <a:r>
              <a:rPr lang="ja-JP" altLang="en-US" sz="2400"/>
              <a:t>だけのサンプル数」を</a:t>
            </a:r>
            <a:r>
              <a:rPr kumimoji="1" lang="ja-JP" altLang="en-US" sz="2400"/>
              <a:t>得している</a:t>
            </a:r>
            <a:endParaRPr kumimoji="1" lang="en-US" altLang="ja-JP" sz="2400"/>
          </a:p>
          <a:p>
            <a:r>
              <a:rPr lang="ja-JP" altLang="en-US" sz="2400"/>
              <a:t>→実質的にサンプル数が増えている→分散が減る</a:t>
            </a:r>
            <a:endParaRPr kumimoji="1" lang="en-US" altLang="ja-JP" sz="2400"/>
          </a:p>
        </p:txBody>
      </p:sp>
    </p:spTree>
    <p:extLst>
      <p:ext uri="{BB962C8B-B14F-4D97-AF65-F5344CB8AC3E}">
        <p14:creationId xmlns:p14="http://schemas.microsoft.com/office/powerpoint/2010/main" val="535555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6856CF1-A77B-4F3D-B253-2D21BA27D754}"/>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5" name="テキスト ボックス 4">
            <a:extLst>
              <a:ext uri="{FF2B5EF4-FFF2-40B4-BE49-F238E27FC236}">
                <a16:creationId xmlns:a16="http://schemas.microsoft.com/office/drawing/2014/main" id="{6A1ADE3B-DD19-471F-8C20-FBC42C5F63E7}"/>
              </a:ext>
            </a:extLst>
          </p:cNvPr>
          <p:cNvSpPr txBox="1"/>
          <p:nvPr/>
        </p:nvSpPr>
        <p:spPr>
          <a:xfrm>
            <a:off x="395536" y="1196752"/>
            <a:ext cx="8136904"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a:t>全体では厳密な和を取れないが</a:t>
            </a:r>
            <a:endParaRPr kumimoji="1" lang="en-US" altLang="ja-JP" sz="3200"/>
          </a:p>
          <a:p>
            <a:pPr marL="457200" indent="-457200">
              <a:buFont typeface="Arial" panose="020B0604020202020204" pitchFamily="34" charset="0"/>
              <a:buChar char="•"/>
            </a:pPr>
            <a:r>
              <a:rPr kumimoji="1" lang="ja-JP" altLang="en-US" sz="3200"/>
              <a:t>状態がいくつかの</a:t>
            </a:r>
            <a:r>
              <a:rPr kumimoji="1" lang="ja-JP" altLang="en-US" sz="3200">
                <a:solidFill>
                  <a:srgbClr val="FF0000"/>
                </a:solidFill>
              </a:rPr>
              <a:t>グループ</a:t>
            </a:r>
            <a:r>
              <a:rPr kumimoji="1" lang="ja-JP" altLang="en-US" sz="3200"/>
              <a:t>に分かれ</a:t>
            </a:r>
            <a:endParaRPr kumimoji="1" lang="en-US" altLang="ja-JP" sz="3200"/>
          </a:p>
          <a:p>
            <a:pPr marL="457200" indent="-457200">
              <a:buFont typeface="Arial" panose="020B0604020202020204" pitchFamily="34" charset="0"/>
              <a:buChar char="•"/>
            </a:pPr>
            <a:r>
              <a:rPr kumimoji="1" lang="ja-JP" altLang="en-US" sz="3200"/>
              <a:t>その中の</a:t>
            </a:r>
            <a:r>
              <a:rPr kumimoji="1" lang="ja-JP" altLang="en-US" sz="3200">
                <a:solidFill>
                  <a:srgbClr val="FF0000"/>
                </a:solidFill>
              </a:rPr>
              <a:t>部分和</a:t>
            </a:r>
            <a:r>
              <a:rPr kumimoji="1" lang="ja-JP" altLang="en-US" sz="3200"/>
              <a:t>は</a:t>
            </a:r>
            <a:r>
              <a:rPr lang="ja-JP" altLang="en-US" sz="3200"/>
              <a:t>厳密に取れるなら</a:t>
            </a:r>
            <a:endParaRPr lang="en-US" altLang="ja-JP" sz="3200"/>
          </a:p>
          <a:p>
            <a:pPr marL="457200" indent="-457200">
              <a:buFont typeface="Arial" panose="020B0604020202020204" pitchFamily="34" charset="0"/>
              <a:buChar char="•"/>
            </a:pPr>
            <a:r>
              <a:rPr lang="ja-JP" altLang="en-US" sz="3200"/>
              <a:t>グループに関するサンプリングにより</a:t>
            </a:r>
            <a:endParaRPr lang="en-US" altLang="ja-JP" sz="3200"/>
          </a:p>
          <a:p>
            <a:pPr marL="457200" indent="-457200">
              <a:buFont typeface="Arial" panose="020B0604020202020204" pitchFamily="34" charset="0"/>
              <a:buChar char="•"/>
            </a:pPr>
            <a:r>
              <a:rPr lang="ja-JP" altLang="en-US" sz="3200"/>
              <a:t>エラーバーが小さくなる</a:t>
            </a:r>
            <a:endParaRPr kumimoji="1" lang="ja-JP" altLang="en-US" sz="3200"/>
          </a:p>
        </p:txBody>
      </p:sp>
      <p:sp>
        <p:nvSpPr>
          <p:cNvPr id="6" name="テキスト ボックス 5">
            <a:extLst>
              <a:ext uri="{FF2B5EF4-FFF2-40B4-BE49-F238E27FC236}">
                <a16:creationId xmlns:a16="http://schemas.microsoft.com/office/drawing/2014/main" id="{34ECAE0D-4AE9-4C9D-BB1B-39C9C9BEA9C3}"/>
              </a:ext>
            </a:extLst>
          </p:cNvPr>
          <p:cNvSpPr txBox="1"/>
          <p:nvPr/>
        </p:nvSpPr>
        <p:spPr>
          <a:xfrm>
            <a:off x="251520" y="4293096"/>
            <a:ext cx="8568952" cy="1200329"/>
          </a:xfrm>
          <a:prstGeom prst="rect">
            <a:avLst/>
          </a:prstGeom>
          <a:noFill/>
        </p:spPr>
        <p:txBody>
          <a:bodyPr wrap="square" rtlCol="0">
            <a:spAutoFit/>
          </a:bodyPr>
          <a:lstStyle/>
          <a:p>
            <a:r>
              <a:rPr lang="ja-JP" altLang="en-US" sz="3600"/>
              <a:t>そんな都合の良い話があるか？</a:t>
            </a:r>
            <a:endParaRPr lang="en-US" altLang="ja-JP" sz="3600"/>
          </a:p>
          <a:p>
            <a:r>
              <a:rPr kumimoji="1" lang="ja-JP" altLang="en-US" sz="3600"/>
              <a:t>→グラフ表現による</a:t>
            </a:r>
            <a:r>
              <a:rPr kumimoji="1" lang="en-US" altLang="ja-JP" sz="3600"/>
              <a:t>Improved Estimator</a:t>
            </a:r>
            <a:endParaRPr kumimoji="1" lang="ja-JP" altLang="en-US" sz="3600"/>
          </a:p>
        </p:txBody>
      </p:sp>
    </p:spTree>
    <p:extLst>
      <p:ext uri="{BB962C8B-B14F-4D97-AF65-F5344CB8AC3E}">
        <p14:creationId xmlns:p14="http://schemas.microsoft.com/office/powerpoint/2010/main" val="390417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3C3D2-DC6F-49E8-B762-439AC9678974}"/>
              </a:ext>
            </a:extLst>
          </p:cNvPr>
          <p:cNvSpPr>
            <a:spLocks noGrp="1"/>
          </p:cNvSpPr>
          <p:nvPr>
            <p:ph type="body" sz="quarter" idx="10"/>
          </p:nvPr>
        </p:nvSpPr>
        <p:spPr/>
        <p:txBody>
          <a:bodyPr/>
          <a:lstStyle/>
          <a:p>
            <a:r>
              <a:rPr lang="ja-JP" altLang="en-US"/>
              <a:t>イジング模型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8DBB6D8-F415-4023-968D-B1EE89BFDE87}"/>
                  </a:ext>
                </a:extLst>
              </p:cNvPr>
              <p:cNvSpPr txBox="1"/>
              <p:nvPr/>
            </p:nvSpPr>
            <p:spPr>
              <a:xfrm>
                <a:off x="2627784" y="1196752"/>
                <a:ext cx="2522037"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8DBB6D8-F415-4023-968D-B1EE89BFDE87}"/>
                  </a:ext>
                </a:extLst>
              </p:cNvPr>
              <p:cNvSpPr txBox="1">
                <a:spLocks noRot="1" noChangeAspect="1" noMove="1" noResize="1" noEditPoints="1" noAdjustHandles="1" noChangeArrowheads="1" noChangeShapeType="1" noTextEdit="1"/>
              </p:cNvSpPr>
              <p:nvPr/>
            </p:nvSpPr>
            <p:spPr>
              <a:xfrm>
                <a:off x="2627784" y="1196752"/>
                <a:ext cx="2522037"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A96A9DC-DDEB-4383-B586-B2DB2252A875}"/>
              </a:ext>
            </a:extLst>
          </p:cNvPr>
          <p:cNvSpPr txBox="1"/>
          <p:nvPr/>
        </p:nvSpPr>
        <p:spPr>
          <a:xfrm>
            <a:off x="611560" y="1484784"/>
            <a:ext cx="1826141" cy="584775"/>
          </a:xfrm>
          <a:prstGeom prst="rect">
            <a:avLst/>
          </a:prstGeom>
          <a:noFill/>
        </p:spPr>
        <p:txBody>
          <a:bodyPr wrap="none" rtlCol="0">
            <a:spAutoFit/>
          </a:bodyPr>
          <a:lstStyle/>
          <a:p>
            <a:r>
              <a:rPr lang="ja-JP" altLang="en-US" sz="3200"/>
              <a:t>自発磁化</a:t>
            </a:r>
            <a:endParaRPr kumimoji="1" lang="ja-JP" altLang="en-US"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30A528-6E72-45C8-BBC7-2FC72B8B28E4}"/>
                  </a:ext>
                </a:extLst>
              </p:cNvPr>
              <p:cNvSpPr txBox="1"/>
              <p:nvPr/>
            </p:nvSpPr>
            <p:spPr>
              <a:xfrm>
                <a:off x="6228184" y="1412776"/>
                <a:ext cx="2547877"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はスピン数</a:t>
                </a:r>
              </a:p>
            </p:txBody>
          </p:sp>
        </mc:Choice>
        <mc:Fallback xmlns="">
          <p:sp>
            <p:nvSpPr>
              <p:cNvPr id="6" name="テキスト ボックス 5">
                <a:extLst>
                  <a:ext uri="{FF2B5EF4-FFF2-40B4-BE49-F238E27FC236}">
                    <a16:creationId xmlns:a16="http://schemas.microsoft.com/office/drawing/2014/main" id="{C930A528-6E72-45C8-BBC7-2FC72B8B28E4}"/>
                  </a:ext>
                </a:extLst>
              </p:cNvPr>
              <p:cNvSpPr txBox="1">
                <a:spLocks noRot="1" noChangeAspect="1" noMove="1" noResize="1" noEditPoints="1" noAdjustHandles="1" noChangeArrowheads="1" noChangeShapeType="1" noTextEdit="1"/>
              </p:cNvSpPr>
              <p:nvPr/>
            </p:nvSpPr>
            <p:spPr>
              <a:xfrm>
                <a:off x="6228184" y="1412776"/>
                <a:ext cx="2547877" cy="584775"/>
              </a:xfrm>
              <a:prstGeom prst="rect">
                <a:avLst/>
              </a:prstGeom>
              <a:blipFill>
                <a:blip r:embed="rId4"/>
                <a:stretch>
                  <a:fillRect t="-16667" r="-5024" b="-30208"/>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4B283359-1C2D-4259-9DE1-33894B3B700D}"/>
              </a:ext>
            </a:extLst>
          </p:cNvPr>
          <p:cNvGrpSpPr/>
          <p:nvPr/>
        </p:nvGrpSpPr>
        <p:grpSpPr>
          <a:xfrm>
            <a:off x="899592" y="3429000"/>
            <a:ext cx="1224136" cy="1224136"/>
            <a:chOff x="395536" y="2780928"/>
            <a:chExt cx="2160240" cy="2160240"/>
          </a:xfrm>
        </p:grpSpPr>
        <p:grpSp>
          <p:nvGrpSpPr>
            <p:cNvPr id="9" name="グループ化 8">
              <a:extLst>
                <a:ext uri="{FF2B5EF4-FFF2-40B4-BE49-F238E27FC236}">
                  <a16:creationId xmlns:a16="http://schemas.microsoft.com/office/drawing/2014/main" id="{599E4ECC-B1B7-469F-BBF1-F1DDB116498B}"/>
                </a:ext>
              </a:extLst>
            </p:cNvPr>
            <p:cNvGrpSpPr/>
            <p:nvPr/>
          </p:nvGrpSpPr>
          <p:grpSpPr>
            <a:xfrm rot="10800000">
              <a:off x="395536" y="2780928"/>
              <a:ext cx="720080" cy="720080"/>
              <a:chOff x="792000" y="2529000"/>
              <a:chExt cx="360000" cy="360000"/>
            </a:xfrm>
          </p:grpSpPr>
          <p:sp>
            <p:nvSpPr>
              <p:cNvPr id="23" name="楕円 22">
                <a:extLst>
                  <a:ext uri="{FF2B5EF4-FFF2-40B4-BE49-F238E27FC236}">
                    <a16:creationId xmlns:a16="http://schemas.microsoft.com/office/drawing/2014/main" id="{B05E41D2-BE2F-43B5-B408-175CDA5B8F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4A080E36-CEA1-4A18-9D1B-0C033FE5396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7292BF37-3055-401D-A885-469D26BE7168}"/>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55C3F5B2-BC95-465F-A29F-4DCB4C53A4FC}"/>
                </a:ext>
              </a:extLst>
            </p:cNvPr>
            <p:cNvGrpSpPr/>
            <p:nvPr/>
          </p:nvGrpSpPr>
          <p:grpSpPr>
            <a:xfrm rot="10800000">
              <a:off x="1835696" y="2780928"/>
              <a:ext cx="720080" cy="720080"/>
              <a:chOff x="792000" y="2529000"/>
              <a:chExt cx="360000" cy="360000"/>
            </a:xfrm>
          </p:grpSpPr>
          <p:sp>
            <p:nvSpPr>
              <p:cNvPr id="21" name="楕円 20">
                <a:extLst>
                  <a:ext uri="{FF2B5EF4-FFF2-40B4-BE49-F238E27FC236}">
                    <a16:creationId xmlns:a16="http://schemas.microsoft.com/office/drawing/2014/main" id="{FA2254A3-5EA8-41DF-81CC-60B76101EC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下 21">
                <a:extLst>
                  <a:ext uri="{FF2B5EF4-FFF2-40B4-BE49-F238E27FC236}">
                    <a16:creationId xmlns:a16="http://schemas.microsoft.com/office/drawing/2014/main" id="{A4A64BE1-CFD1-42FD-8E36-2F78D26D7BD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34EF576-30A8-444F-B1CE-9A1F4838D3B9}"/>
                </a:ext>
              </a:extLst>
            </p:cNvPr>
            <p:cNvGrpSpPr/>
            <p:nvPr/>
          </p:nvGrpSpPr>
          <p:grpSpPr>
            <a:xfrm rot="10800000">
              <a:off x="395536" y="4221088"/>
              <a:ext cx="720080" cy="720080"/>
              <a:chOff x="792000" y="2529000"/>
              <a:chExt cx="360000" cy="360000"/>
            </a:xfrm>
          </p:grpSpPr>
          <p:sp>
            <p:nvSpPr>
              <p:cNvPr id="19" name="楕円 18">
                <a:extLst>
                  <a:ext uri="{FF2B5EF4-FFF2-40B4-BE49-F238E27FC236}">
                    <a16:creationId xmlns:a16="http://schemas.microsoft.com/office/drawing/2014/main" id="{D1E876E1-7D96-4BEA-BB24-F8E9D2002D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274F21A8-D7B3-4018-B38F-8AB437272E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1E150CB0-CF2D-4DEF-B2BA-5E6516F9BFDC}"/>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B7A22DA-3EC6-40C8-9A2E-46A41BC5DC73}"/>
                </a:ext>
              </a:extLst>
            </p:cNvPr>
            <p:cNvGrpSpPr/>
            <p:nvPr/>
          </p:nvGrpSpPr>
          <p:grpSpPr>
            <a:xfrm rot="10800000">
              <a:off x="1835696" y="4221088"/>
              <a:ext cx="720080" cy="720080"/>
              <a:chOff x="792000" y="2529000"/>
              <a:chExt cx="360000" cy="360000"/>
            </a:xfrm>
          </p:grpSpPr>
          <p:sp>
            <p:nvSpPr>
              <p:cNvPr id="17" name="楕円 16">
                <a:extLst>
                  <a:ext uri="{FF2B5EF4-FFF2-40B4-BE49-F238E27FC236}">
                    <a16:creationId xmlns:a16="http://schemas.microsoft.com/office/drawing/2014/main" id="{24893472-C411-4656-B838-B26B883DBC5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6F139424-14E3-44DA-9A53-BB91EC88063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2A6679D0-1C2E-4658-96D2-4335EA50CDA7}"/>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6000F1D-CC94-421B-AAFC-CAF2FFC00F3B}"/>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5BE0E0C1-B94E-4129-A6D8-1778DD36E00F}"/>
              </a:ext>
            </a:extLst>
          </p:cNvPr>
          <p:cNvGrpSpPr/>
          <p:nvPr/>
        </p:nvGrpSpPr>
        <p:grpSpPr>
          <a:xfrm rot="10800000">
            <a:off x="2483768" y="3429000"/>
            <a:ext cx="1224136" cy="1224136"/>
            <a:chOff x="395536" y="2780928"/>
            <a:chExt cx="2160240" cy="2160240"/>
          </a:xfrm>
        </p:grpSpPr>
        <p:grpSp>
          <p:nvGrpSpPr>
            <p:cNvPr id="26" name="グループ化 25">
              <a:extLst>
                <a:ext uri="{FF2B5EF4-FFF2-40B4-BE49-F238E27FC236}">
                  <a16:creationId xmlns:a16="http://schemas.microsoft.com/office/drawing/2014/main" id="{7FE1AC7D-A83A-4949-9E70-4EE2A5E08609}"/>
                </a:ext>
              </a:extLst>
            </p:cNvPr>
            <p:cNvGrpSpPr/>
            <p:nvPr/>
          </p:nvGrpSpPr>
          <p:grpSpPr>
            <a:xfrm rot="10800000">
              <a:off x="395536" y="2780928"/>
              <a:ext cx="720080" cy="720080"/>
              <a:chOff x="792000" y="2529000"/>
              <a:chExt cx="360000" cy="360000"/>
            </a:xfrm>
          </p:grpSpPr>
          <p:sp>
            <p:nvSpPr>
              <p:cNvPr id="40" name="楕円 39">
                <a:extLst>
                  <a:ext uri="{FF2B5EF4-FFF2-40B4-BE49-F238E27FC236}">
                    <a16:creationId xmlns:a16="http://schemas.microsoft.com/office/drawing/2014/main" id="{8811029E-E014-412C-A0E5-80C64B7E6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C0308A24-D6F1-4230-8948-CB12939C94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a:extLst>
                <a:ext uri="{FF2B5EF4-FFF2-40B4-BE49-F238E27FC236}">
                  <a16:creationId xmlns:a16="http://schemas.microsoft.com/office/drawing/2014/main" id="{6B47F0C6-E5E7-4519-A08B-7522127087BF}"/>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1CA299D6-595D-42DB-91BC-10CBD9C309BF}"/>
                </a:ext>
              </a:extLst>
            </p:cNvPr>
            <p:cNvGrpSpPr/>
            <p:nvPr/>
          </p:nvGrpSpPr>
          <p:grpSpPr>
            <a:xfrm rot="10800000">
              <a:off x="1835696" y="2780928"/>
              <a:ext cx="720080" cy="720080"/>
              <a:chOff x="792000" y="2529000"/>
              <a:chExt cx="360000" cy="360000"/>
            </a:xfrm>
          </p:grpSpPr>
          <p:sp>
            <p:nvSpPr>
              <p:cNvPr id="38" name="楕円 37">
                <a:extLst>
                  <a:ext uri="{FF2B5EF4-FFF2-40B4-BE49-F238E27FC236}">
                    <a16:creationId xmlns:a16="http://schemas.microsoft.com/office/drawing/2014/main" id="{9C7410A1-D26A-4116-9DE4-FEF5641FD0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32FD3626-0D7C-4602-8998-2D72CDB60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F4501D7C-70C1-4356-BEC7-D30F1A88C82E}"/>
                </a:ext>
              </a:extLst>
            </p:cNvPr>
            <p:cNvGrpSpPr/>
            <p:nvPr/>
          </p:nvGrpSpPr>
          <p:grpSpPr>
            <a:xfrm rot="10800000">
              <a:off x="395536" y="4221088"/>
              <a:ext cx="720080" cy="720080"/>
              <a:chOff x="792000" y="2529000"/>
              <a:chExt cx="360000" cy="360000"/>
            </a:xfrm>
          </p:grpSpPr>
          <p:sp>
            <p:nvSpPr>
              <p:cNvPr id="36" name="楕円 35">
                <a:extLst>
                  <a:ext uri="{FF2B5EF4-FFF2-40B4-BE49-F238E27FC236}">
                    <a16:creationId xmlns:a16="http://schemas.microsoft.com/office/drawing/2014/main" id="{85290D48-51A5-4F67-99DA-B696195135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6AD5FDD3-5E31-4E43-9423-17545FA102B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F9FDD712-9D12-438B-B78C-973BCD1F8B51}"/>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4E27838-750B-4447-9C58-421638FF882C}"/>
                </a:ext>
              </a:extLst>
            </p:cNvPr>
            <p:cNvGrpSpPr/>
            <p:nvPr/>
          </p:nvGrpSpPr>
          <p:grpSpPr>
            <a:xfrm rot="10800000">
              <a:off x="1835696" y="4221088"/>
              <a:ext cx="720080" cy="720080"/>
              <a:chOff x="792000" y="2529000"/>
              <a:chExt cx="360000" cy="360000"/>
            </a:xfrm>
          </p:grpSpPr>
          <p:sp>
            <p:nvSpPr>
              <p:cNvPr id="34" name="楕円 33">
                <a:extLst>
                  <a:ext uri="{FF2B5EF4-FFF2-40B4-BE49-F238E27FC236}">
                    <a16:creationId xmlns:a16="http://schemas.microsoft.com/office/drawing/2014/main" id="{391A83AE-EAED-4210-BB1D-61294D1570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49EFEF2D-1A30-4E25-A8FB-F4B90AAA8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2A1F8C8B-2BC0-49A0-9821-A650C8FD669B}"/>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A56FC34-F1CE-48D0-9A4F-D5B8F6B27C43}"/>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9">
            <a:extLst>
              <a:ext uri="{FF2B5EF4-FFF2-40B4-BE49-F238E27FC236}">
                <a16:creationId xmlns:a16="http://schemas.microsoft.com/office/drawing/2014/main" id="{D8BCF981-A49F-4831-9DDC-EDD2AF70E36E}"/>
              </a:ext>
            </a:extLst>
          </p:cNvPr>
          <p:cNvSpPr txBox="1"/>
          <p:nvPr/>
        </p:nvSpPr>
        <p:spPr>
          <a:xfrm>
            <a:off x="1763688"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43" name="四角形: 角を丸くする 42">
            <a:extLst>
              <a:ext uri="{FF2B5EF4-FFF2-40B4-BE49-F238E27FC236}">
                <a16:creationId xmlns:a16="http://schemas.microsoft.com/office/drawing/2014/main" id="{FFB7A947-0E8C-4394-A472-5CB437BE8AEF}"/>
              </a:ext>
            </a:extLst>
          </p:cNvPr>
          <p:cNvSpPr/>
          <p:nvPr/>
        </p:nvSpPr>
        <p:spPr>
          <a:xfrm>
            <a:off x="467544" y="2996952"/>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9">
            <a:extLst>
              <a:ext uri="{FF2B5EF4-FFF2-40B4-BE49-F238E27FC236}">
                <a16:creationId xmlns:a16="http://schemas.microsoft.com/office/drawing/2014/main" id="{6F03D21D-D764-49D6-B7B9-649302FD6921}"/>
              </a:ext>
            </a:extLst>
          </p:cNvPr>
          <p:cNvSpPr txBox="1"/>
          <p:nvPr/>
        </p:nvSpPr>
        <p:spPr>
          <a:xfrm>
            <a:off x="6228184"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grpSp>
        <p:nvGrpSpPr>
          <p:cNvPr id="45" name="グループ化 44">
            <a:extLst>
              <a:ext uri="{FF2B5EF4-FFF2-40B4-BE49-F238E27FC236}">
                <a16:creationId xmlns:a16="http://schemas.microsoft.com/office/drawing/2014/main" id="{691F4D82-C8C8-44DF-A3EB-192A8145F062}"/>
              </a:ext>
            </a:extLst>
          </p:cNvPr>
          <p:cNvGrpSpPr/>
          <p:nvPr/>
        </p:nvGrpSpPr>
        <p:grpSpPr>
          <a:xfrm>
            <a:off x="4716016" y="2996952"/>
            <a:ext cx="3888432" cy="2016224"/>
            <a:chOff x="4716016" y="1700808"/>
            <a:chExt cx="3888432" cy="2016224"/>
          </a:xfrm>
        </p:grpSpPr>
        <p:sp>
          <p:nvSpPr>
            <p:cNvPr id="46" name="四角形: 角を丸くする 45">
              <a:extLst>
                <a:ext uri="{FF2B5EF4-FFF2-40B4-BE49-F238E27FC236}">
                  <a16:creationId xmlns:a16="http://schemas.microsoft.com/office/drawing/2014/main" id="{9E19B08D-B817-48DE-A234-1078EF6002E9}"/>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B2AC9F2F-C7F5-424F-AA6F-BEEFC5550F27}"/>
                </a:ext>
              </a:extLst>
            </p:cNvPr>
            <p:cNvGrpSpPr/>
            <p:nvPr/>
          </p:nvGrpSpPr>
          <p:grpSpPr>
            <a:xfrm>
              <a:off x="5004048" y="1988840"/>
              <a:ext cx="720080" cy="720080"/>
              <a:chOff x="395536" y="2780928"/>
              <a:chExt cx="2160240" cy="2160240"/>
            </a:xfrm>
          </p:grpSpPr>
          <p:grpSp>
            <p:nvGrpSpPr>
              <p:cNvPr id="168" name="グループ化 167">
                <a:extLst>
                  <a:ext uri="{FF2B5EF4-FFF2-40B4-BE49-F238E27FC236}">
                    <a16:creationId xmlns:a16="http://schemas.microsoft.com/office/drawing/2014/main" id="{30844385-1C37-4D8B-A3D0-4B1D0B12725A}"/>
                  </a:ext>
                </a:extLst>
              </p:cNvPr>
              <p:cNvGrpSpPr/>
              <p:nvPr/>
            </p:nvGrpSpPr>
            <p:grpSpPr>
              <a:xfrm rot="10800000">
                <a:off x="395536" y="2780928"/>
                <a:ext cx="720080" cy="720080"/>
                <a:chOff x="792000" y="2529000"/>
                <a:chExt cx="360000" cy="360000"/>
              </a:xfrm>
            </p:grpSpPr>
            <p:sp>
              <p:nvSpPr>
                <p:cNvPr id="182" name="楕円 181">
                  <a:extLst>
                    <a:ext uri="{FF2B5EF4-FFF2-40B4-BE49-F238E27FC236}">
                      <a16:creationId xmlns:a16="http://schemas.microsoft.com/office/drawing/2014/main" id="{D72475D3-EEF9-4F05-B432-528E5EB001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FF564416-C00E-44F5-886E-9420F95C7D0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9" name="直線コネクタ 168">
                <a:extLst>
                  <a:ext uri="{FF2B5EF4-FFF2-40B4-BE49-F238E27FC236}">
                    <a16:creationId xmlns:a16="http://schemas.microsoft.com/office/drawing/2014/main" id="{C45A1308-44F4-423F-8B47-30E87676CD8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0" name="グループ化 169">
                <a:extLst>
                  <a:ext uri="{FF2B5EF4-FFF2-40B4-BE49-F238E27FC236}">
                    <a16:creationId xmlns:a16="http://schemas.microsoft.com/office/drawing/2014/main" id="{70129FDD-98A7-457E-B3A6-7D1D81F9EA3D}"/>
                  </a:ext>
                </a:extLst>
              </p:cNvPr>
              <p:cNvGrpSpPr/>
              <p:nvPr/>
            </p:nvGrpSpPr>
            <p:grpSpPr>
              <a:xfrm rot="10800000">
                <a:off x="1835696" y="2780928"/>
                <a:ext cx="720080" cy="720080"/>
                <a:chOff x="792000" y="2529000"/>
                <a:chExt cx="360000" cy="360000"/>
              </a:xfrm>
            </p:grpSpPr>
            <p:sp>
              <p:nvSpPr>
                <p:cNvPr id="180" name="楕円 179">
                  <a:extLst>
                    <a:ext uri="{FF2B5EF4-FFF2-40B4-BE49-F238E27FC236}">
                      <a16:creationId xmlns:a16="http://schemas.microsoft.com/office/drawing/2014/main" id="{DCB4590D-EB9B-4A8A-A82C-90F5C2843ED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B38EAB10-828C-499D-849C-3A95C155CB60}"/>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6CBADA88-DA9D-4092-BD7B-F16AF25863BF}"/>
                  </a:ext>
                </a:extLst>
              </p:cNvPr>
              <p:cNvGrpSpPr/>
              <p:nvPr/>
            </p:nvGrpSpPr>
            <p:grpSpPr>
              <a:xfrm rot="10800000">
                <a:off x="395536" y="4221088"/>
                <a:ext cx="720080" cy="720080"/>
                <a:chOff x="792000" y="2529000"/>
                <a:chExt cx="360000" cy="360000"/>
              </a:xfrm>
            </p:grpSpPr>
            <p:sp>
              <p:nvSpPr>
                <p:cNvPr id="178" name="楕円 177">
                  <a:extLst>
                    <a:ext uri="{FF2B5EF4-FFF2-40B4-BE49-F238E27FC236}">
                      <a16:creationId xmlns:a16="http://schemas.microsoft.com/office/drawing/2014/main" id="{42154631-0164-4E51-93F0-F669FBBA19C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5AACB362-DA4C-4E08-8DA7-9BA457BF17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2" name="直線コネクタ 171">
                <a:extLst>
                  <a:ext uri="{FF2B5EF4-FFF2-40B4-BE49-F238E27FC236}">
                    <a16:creationId xmlns:a16="http://schemas.microsoft.com/office/drawing/2014/main" id="{7FDDF477-151A-4F93-9CFE-2C7807E104A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グループ化 172">
                <a:extLst>
                  <a:ext uri="{FF2B5EF4-FFF2-40B4-BE49-F238E27FC236}">
                    <a16:creationId xmlns:a16="http://schemas.microsoft.com/office/drawing/2014/main" id="{AD1C8627-02EB-4CCE-9217-1B15375C3219}"/>
                  </a:ext>
                </a:extLst>
              </p:cNvPr>
              <p:cNvGrpSpPr/>
              <p:nvPr/>
            </p:nvGrpSpPr>
            <p:grpSpPr>
              <a:xfrm rot="10800000">
                <a:off x="1835696" y="4221088"/>
                <a:ext cx="720080" cy="720080"/>
                <a:chOff x="792000" y="2529000"/>
                <a:chExt cx="360000" cy="360000"/>
              </a:xfrm>
            </p:grpSpPr>
            <p:sp>
              <p:nvSpPr>
                <p:cNvPr id="176" name="楕円 175">
                  <a:extLst>
                    <a:ext uri="{FF2B5EF4-FFF2-40B4-BE49-F238E27FC236}">
                      <a16:creationId xmlns:a16="http://schemas.microsoft.com/office/drawing/2014/main" id="{CF7DFF25-2B01-40BE-9D5F-03BB9D94C57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25CA60CF-1BF0-48F4-9275-720C9185F99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4" name="直線コネクタ 173">
                <a:extLst>
                  <a:ext uri="{FF2B5EF4-FFF2-40B4-BE49-F238E27FC236}">
                    <a16:creationId xmlns:a16="http://schemas.microsoft.com/office/drawing/2014/main" id="{786E6EAA-0356-491E-9A12-DD0799843BB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06EDAFD0-5062-4211-A711-8FEAEBC55C7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F6A457AD-49D3-422E-9DE3-7A174553287B}"/>
                </a:ext>
              </a:extLst>
            </p:cNvPr>
            <p:cNvGrpSpPr/>
            <p:nvPr/>
          </p:nvGrpSpPr>
          <p:grpSpPr>
            <a:xfrm>
              <a:off x="5868144" y="1988840"/>
              <a:ext cx="720080" cy="720080"/>
              <a:chOff x="395536" y="2780928"/>
              <a:chExt cx="2160240" cy="2160240"/>
            </a:xfrm>
          </p:grpSpPr>
          <p:grpSp>
            <p:nvGrpSpPr>
              <p:cNvPr id="152" name="グループ化 151">
                <a:extLst>
                  <a:ext uri="{FF2B5EF4-FFF2-40B4-BE49-F238E27FC236}">
                    <a16:creationId xmlns:a16="http://schemas.microsoft.com/office/drawing/2014/main" id="{CB89D19D-EEDF-4FF4-A865-0995596ECB72}"/>
                  </a:ext>
                </a:extLst>
              </p:cNvPr>
              <p:cNvGrpSpPr/>
              <p:nvPr/>
            </p:nvGrpSpPr>
            <p:grpSpPr>
              <a:xfrm rot="10800000">
                <a:off x="395536" y="2780928"/>
                <a:ext cx="720080" cy="720080"/>
                <a:chOff x="792000" y="2529000"/>
                <a:chExt cx="360000" cy="360000"/>
              </a:xfrm>
            </p:grpSpPr>
            <p:sp>
              <p:nvSpPr>
                <p:cNvPr id="166" name="楕円 165">
                  <a:extLst>
                    <a:ext uri="{FF2B5EF4-FFF2-40B4-BE49-F238E27FC236}">
                      <a16:creationId xmlns:a16="http://schemas.microsoft.com/office/drawing/2014/main" id="{F3ED44F3-09AD-465A-9E92-ED7AF34DECC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CE8311A7-F73E-4185-AEA7-AB8FFA26D14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6CBF25BC-0E2F-4264-8BA5-B84B0F76431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2EB1FA04-9E81-4EBB-830B-BCFE40F45634}"/>
                  </a:ext>
                </a:extLst>
              </p:cNvPr>
              <p:cNvGrpSpPr/>
              <p:nvPr/>
            </p:nvGrpSpPr>
            <p:grpSpPr>
              <a:xfrm rot="10800000">
                <a:off x="1835696" y="2780928"/>
                <a:ext cx="720080" cy="720080"/>
                <a:chOff x="792000" y="2529000"/>
                <a:chExt cx="360000" cy="360000"/>
              </a:xfrm>
            </p:grpSpPr>
            <p:sp>
              <p:nvSpPr>
                <p:cNvPr id="164" name="楕円 163">
                  <a:extLst>
                    <a:ext uri="{FF2B5EF4-FFF2-40B4-BE49-F238E27FC236}">
                      <a16:creationId xmlns:a16="http://schemas.microsoft.com/office/drawing/2014/main" id="{98E7CB76-F2F9-4CF7-A4AA-89A75EBF67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矢印: 下 164">
                  <a:extLst>
                    <a:ext uri="{FF2B5EF4-FFF2-40B4-BE49-F238E27FC236}">
                      <a16:creationId xmlns:a16="http://schemas.microsoft.com/office/drawing/2014/main" id="{A75699E4-2367-4388-B7C3-6954D65DF54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0C1D3308-887C-4874-9DB6-1F36E4EF5A4A}"/>
                  </a:ext>
                </a:extLst>
              </p:cNvPr>
              <p:cNvGrpSpPr/>
              <p:nvPr/>
            </p:nvGrpSpPr>
            <p:grpSpPr>
              <a:xfrm rot="10800000">
                <a:off x="395536" y="4221088"/>
                <a:ext cx="720080" cy="720080"/>
                <a:chOff x="792000" y="2529000"/>
                <a:chExt cx="360000" cy="360000"/>
              </a:xfrm>
            </p:grpSpPr>
            <p:sp>
              <p:nvSpPr>
                <p:cNvPr id="162" name="楕円 161">
                  <a:extLst>
                    <a:ext uri="{FF2B5EF4-FFF2-40B4-BE49-F238E27FC236}">
                      <a16:creationId xmlns:a16="http://schemas.microsoft.com/office/drawing/2014/main" id="{A570BA9F-0543-4F94-953E-24CC5031E8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矢印: 下 162">
                  <a:extLst>
                    <a:ext uri="{FF2B5EF4-FFF2-40B4-BE49-F238E27FC236}">
                      <a16:creationId xmlns:a16="http://schemas.microsoft.com/office/drawing/2014/main" id="{EE94A15D-3212-4AC1-AD90-E689AF7E8296}"/>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594B115B-B107-4CF3-AA9A-9258600F47F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3ED99F2D-0471-4ECB-B01E-AE07D4D20B6E}"/>
                  </a:ext>
                </a:extLst>
              </p:cNvPr>
              <p:cNvGrpSpPr/>
              <p:nvPr/>
            </p:nvGrpSpPr>
            <p:grpSpPr>
              <a:xfrm rot="10800000">
                <a:off x="1835696" y="4221088"/>
                <a:ext cx="720080" cy="720080"/>
                <a:chOff x="792000" y="2529000"/>
                <a:chExt cx="360000" cy="360000"/>
              </a:xfrm>
            </p:grpSpPr>
            <p:sp>
              <p:nvSpPr>
                <p:cNvPr id="160" name="楕円 159">
                  <a:extLst>
                    <a:ext uri="{FF2B5EF4-FFF2-40B4-BE49-F238E27FC236}">
                      <a16:creationId xmlns:a16="http://schemas.microsoft.com/office/drawing/2014/main" id="{B734BA82-6B27-4383-AE0E-DBFAF119AF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2F05912F-FA5E-4A3E-8AA0-33D950A6B2E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8" name="直線コネクタ 157">
                <a:extLst>
                  <a:ext uri="{FF2B5EF4-FFF2-40B4-BE49-F238E27FC236}">
                    <a16:creationId xmlns:a16="http://schemas.microsoft.com/office/drawing/2014/main" id="{C7086A84-AFFA-4AD3-A21F-7DD57BA8DE87}"/>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3B8697A0-D047-49C8-BE86-EA30F5B7D52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D410AEA6-F106-4267-BAD6-571F2D55B0F1}"/>
                </a:ext>
              </a:extLst>
            </p:cNvPr>
            <p:cNvGrpSpPr/>
            <p:nvPr/>
          </p:nvGrpSpPr>
          <p:grpSpPr>
            <a:xfrm>
              <a:off x="6732240" y="1988840"/>
              <a:ext cx="720080" cy="720080"/>
              <a:chOff x="395536" y="2780928"/>
              <a:chExt cx="2160240" cy="2160240"/>
            </a:xfrm>
          </p:grpSpPr>
          <p:grpSp>
            <p:nvGrpSpPr>
              <p:cNvPr id="136" name="グループ化 135">
                <a:extLst>
                  <a:ext uri="{FF2B5EF4-FFF2-40B4-BE49-F238E27FC236}">
                    <a16:creationId xmlns:a16="http://schemas.microsoft.com/office/drawing/2014/main" id="{93E787A0-0449-4B96-B389-739E96AE294F}"/>
                  </a:ext>
                </a:extLst>
              </p:cNvPr>
              <p:cNvGrpSpPr/>
              <p:nvPr/>
            </p:nvGrpSpPr>
            <p:grpSpPr>
              <a:xfrm rot="10800000">
                <a:off x="395536" y="2780928"/>
                <a:ext cx="720080" cy="720080"/>
                <a:chOff x="792000" y="2529000"/>
                <a:chExt cx="360000" cy="360000"/>
              </a:xfrm>
            </p:grpSpPr>
            <p:sp>
              <p:nvSpPr>
                <p:cNvPr id="150" name="楕円 149">
                  <a:extLst>
                    <a:ext uri="{FF2B5EF4-FFF2-40B4-BE49-F238E27FC236}">
                      <a16:creationId xmlns:a16="http://schemas.microsoft.com/office/drawing/2014/main" id="{4FCC3256-6084-4805-A066-F088E35BD2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CAF50D19-A0AE-4F64-B0F2-E1ED9E8F7F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7" name="直線コネクタ 136">
                <a:extLst>
                  <a:ext uri="{FF2B5EF4-FFF2-40B4-BE49-F238E27FC236}">
                    <a16:creationId xmlns:a16="http://schemas.microsoft.com/office/drawing/2014/main" id="{861D6896-3B98-4215-ACB2-98641A6C5CD8}"/>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178CD414-FBCA-462C-BB41-8ED8051091D0}"/>
                  </a:ext>
                </a:extLst>
              </p:cNvPr>
              <p:cNvGrpSpPr/>
              <p:nvPr/>
            </p:nvGrpSpPr>
            <p:grpSpPr>
              <a:xfrm rot="10800000">
                <a:off x="1835696" y="2780928"/>
                <a:ext cx="720080" cy="720080"/>
                <a:chOff x="792000" y="2529000"/>
                <a:chExt cx="360000" cy="360000"/>
              </a:xfrm>
            </p:grpSpPr>
            <p:sp>
              <p:nvSpPr>
                <p:cNvPr id="148" name="楕円 147">
                  <a:extLst>
                    <a:ext uri="{FF2B5EF4-FFF2-40B4-BE49-F238E27FC236}">
                      <a16:creationId xmlns:a16="http://schemas.microsoft.com/office/drawing/2014/main" id="{63B73C4A-148E-41B5-8EEE-CBCAAA260F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8CA2666-A894-4815-9D71-6CC1D7EDCF1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D5477C15-1020-45AE-BDA9-47A2333EDA1D}"/>
                  </a:ext>
                </a:extLst>
              </p:cNvPr>
              <p:cNvGrpSpPr/>
              <p:nvPr/>
            </p:nvGrpSpPr>
            <p:grpSpPr>
              <a:xfrm rot="10800000">
                <a:off x="395536" y="4221088"/>
                <a:ext cx="720080" cy="720080"/>
                <a:chOff x="792000" y="2529000"/>
                <a:chExt cx="360000" cy="360000"/>
              </a:xfrm>
            </p:grpSpPr>
            <p:sp>
              <p:nvSpPr>
                <p:cNvPr id="146" name="楕円 145">
                  <a:extLst>
                    <a:ext uri="{FF2B5EF4-FFF2-40B4-BE49-F238E27FC236}">
                      <a16:creationId xmlns:a16="http://schemas.microsoft.com/office/drawing/2014/main" id="{CCD1C9E3-8BF0-4CB2-A12B-6A4A5898B9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08F550D-E08A-4F6B-9AF1-2137E20D738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54597539-99D4-47C1-B847-30765CC087D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93E34500-3E8D-4D92-B799-836C56A83A78}"/>
                  </a:ext>
                </a:extLst>
              </p:cNvPr>
              <p:cNvGrpSpPr/>
              <p:nvPr/>
            </p:nvGrpSpPr>
            <p:grpSpPr>
              <a:xfrm rot="10800000">
                <a:off x="1835696" y="4221088"/>
                <a:ext cx="720080" cy="720080"/>
                <a:chOff x="792000" y="2529000"/>
                <a:chExt cx="360000" cy="360000"/>
              </a:xfrm>
            </p:grpSpPr>
            <p:sp>
              <p:nvSpPr>
                <p:cNvPr id="144" name="楕円 143">
                  <a:extLst>
                    <a:ext uri="{FF2B5EF4-FFF2-40B4-BE49-F238E27FC236}">
                      <a16:creationId xmlns:a16="http://schemas.microsoft.com/office/drawing/2014/main" id="{64EF566A-F755-4DDC-A487-04113C3814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2ED55B-6F70-4D50-AAE4-AD53D4862A5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2" name="直線コネクタ 141">
                <a:extLst>
                  <a:ext uri="{FF2B5EF4-FFF2-40B4-BE49-F238E27FC236}">
                    <a16:creationId xmlns:a16="http://schemas.microsoft.com/office/drawing/2014/main" id="{ED42156E-C29F-4943-8A34-2648A91B8169}"/>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2158ECEE-1496-4A94-821F-84430DDEBD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グループ化 49">
              <a:extLst>
                <a:ext uri="{FF2B5EF4-FFF2-40B4-BE49-F238E27FC236}">
                  <a16:creationId xmlns:a16="http://schemas.microsoft.com/office/drawing/2014/main" id="{5119B18A-DBEF-4AD8-A47C-98F270C31B60}"/>
                </a:ext>
              </a:extLst>
            </p:cNvPr>
            <p:cNvGrpSpPr/>
            <p:nvPr/>
          </p:nvGrpSpPr>
          <p:grpSpPr>
            <a:xfrm>
              <a:off x="7596336" y="1988840"/>
              <a:ext cx="720080" cy="720080"/>
              <a:chOff x="395536" y="2780928"/>
              <a:chExt cx="2160240" cy="2160240"/>
            </a:xfrm>
          </p:grpSpPr>
          <p:grpSp>
            <p:nvGrpSpPr>
              <p:cNvPr id="120" name="グループ化 119">
                <a:extLst>
                  <a:ext uri="{FF2B5EF4-FFF2-40B4-BE49-F238E27FC236}">
                    <a16:creationId xmlns:a16="http://schemas.microsoft.com/office/drawing/2014/main" id="{EA3DB36C-3FA5-45F3-ADAF-22E5243F6368}"/>
                  </a:ext>
                </a:extLst>
              </p:cNvPr>
              <p:cNvGrpSpPr/>
              <p:nvPr/>
            </p:nvGrpSpPr>
            <p:grpSpPr>
              <a:xfrm rot="10800000">
                <a:off x="395536" y="2780928"/>
                <a:ext cx="720080" cy="720080"/>
                <a:chOff x="792000" y="2529000"/>
                <a:chExt cx="360000" cy="360000"/>
              </a:xfrm>
            </p:grpSpPr>
            <p:sp>
              <p:nvSpPr>
                <p:cNvPr id="134" name="楕円 133">
                  <a:extLst>
                    <a:ext uri="{FF2B5EF4-FFF2-40B4-BE49-F238E27FC236}">
                      <a16:creationId xmlns:a16="http://schemas.microsoft.com/office/drawing/2014/main" id="{87D276FF-8B2C-42BA-8ABF-65089C4577F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下 134">
                  <a:extLst>
                    <a:ext uri="{FF2B5EF4-FFF2-40B4-BE49-F238E27FC236}">
                      <a16:creationId xmlns:a16="http://schemas.microsoft.com/office/drawing/2014/main" id="{B76F5CA8-5BAC-4199-A815-D38C8F6E8E9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1" name="直線コネクタ 120">
                <a:extLst>
                  <a:ext uri="{FF2B5EF4-FFF2-40B4-BE49-F238E27FC236}">
                    <a16:creationId xmlns:a16="http://schemas.microsoft.com/office/drawing/2014/main" id="{20956D1A-0EC8-4FA7-8DE0-E1E9E6DBCD01}"/>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8CA53B43-467A-46B4-A9D8-FB31F62789B7}"/>
                  </a:ext>
                </a:extLst>
              </p:cNvPr>
              <p:cNvGrpSpPr/>
              <p:nvPr/>
            </p:nvGrpSpPr>
            <p:grpSpPr>
              <a:xfrm rot="10800000">
                <a:off x="1835696" y="2780928"/>
                <a:ext cx="720080" cy="720080"/>
                <a:chOff x="792000" y="2529000"/>
                <a:chExt cx="360000" cy="360000"/>
              </a:xfrm>
            </p:grpSpPr>
            <p:sp>
              <p:nvSpPr>
                <p:cNvPr id="132" name="楕円 131">
                  <a:extLst>
                    <a:ext uri="{FF2B5EF4-FFF2-40B4-BE49-F238E27FC236}">
                      <a16:creationId xmlns:a16="http://schemas.microsoft.com/office/drawing/2014/main" id="{BBB39512-9E38-46D9-8737-28D629D8C69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矢印: 下 132">
                  <a:extLst>
                    <a:ext uri="{FF2B5EF4-FFF2-40B4-BE49-F238E27FC236}">
                      <a16:creationId xmlns:a16="http://schemas.microsoft.com/office/drawing/2014/main" id="{A79494C0-7C5A-42EE-8893-D3B6C6C34E17}"/>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a:extLst>
                  <a:ext uri="{FF2B5EF4-FFF2-40B4-BE49-F238E27FC236}">
                    <a16:creationId xmlns:a16="http://schemas.microsoft.com/office/drawing/2014/main" id="{F76A099E-8905-4417-A857-C5382C9DC848}"/>
                  </a:ext>
                </a:extLst>
              </p:cNvPr>
              <p:cNvGrpSpPr/>
              <p:nvPr/>
            </p:nvGrpSpPr>
            <p:grpSpPr>
              <a:xfrm rot="10800000">
                <a:off x="395536" y="4221088"/>
                <a:ext cx="720080" cy="720080"/>
                <a:chOff x="792000" y="2529000"/>
                <a:chExt cx="360000" cy="360000"/>
              </a:xfrm>
            </p:grpSpPr>
            <p:sp>
              <p:nvSpPr>
                <p:cNvPr id="130" name="楕円 129">
                  <a:extLst>
                    <a:ext uri="{FF2B5EF4-FFF2-40B4-BE49-F238E27FC236}">
                      <a16:creationId xmlns:a16="http://schemas.microsoft.com/office/drawing/2014/main" id="{616395D3-3326-4257-BC2F-64B2ACEBF7A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矢印: 下 130">
                  <a:extLst>
                    <a:ext uri="{FF2B5EF4-FFF2-40B4-BE49-F238E27FC236}">
                      <a16:creationId xmlns:a16="http://schemas.microsoft.com/office/drawing/2014/main" id="{96D7D65F-FC98-4C53-9B6D-D38F26D2A64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4C4DC085-2393-45BB-9A15-E993C817E51C}"/>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60C6A0BC-64B7-461F-A9B3-B089FBDC4C66}"/>
                  </a:ext>
                </a:extLst>
              </p:cNvPr>
              <p:cNvGrpSpPr/>
              <p:nvPr/>
            </p:nvGrpSpPr>
            <p:grpSpPr>
              <a:xfrm rot="10800000">
                <a:off x="1835696" y="4221088"/>
                <a:ext cx="720080" cy="720080"/>
                <a:chOff x="792000" y="2529000"/>
                <a:chExt cx="360000" cy="360000"/>
              </a:xfrm>
            </p:grpSpPr>
            <p:sp>
              <p:nvSpPr>
                <p:cNvPr id="128" name="楕円 127">
                  <a:extLst>
                    <a:ext uri="{FF2B5EF4-FFF2-40B4-BE49-F238E27FC236}">
                      <a16:creationId xmlns:a16="http://schemas.microsoft.com/office/drawing/2014/main" id="{AA9EF889-5B8C-4772-8173-92B2CB8506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下 128">
                  <a:extLst>
                    <a:ext uri="{FF2B5EF4-FFF2-40B4-BE49-F238E27FC236}">
                      <a16:creationId xmlns:a16="http://schemas.microsoft.com/office/drawing/2014/main" id="{FD58E98F-809A-4311-BAC0-3E42ECA0498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6" name="直線コネクタ 125">
                <a:extLst>
                  <a:ext uri="{FF2B5EF4-FFF2-40B4-BE49-F238E27FC236}">
                    <a16:creationId xmlns:a16="http://schemas.microsoft.com/office/drawing/2014/main" id="{7E269728-EDF6-441A-94ED-DE786E3C51E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0B2E896-3D26-4542-8424-AE86839DA87E}"/>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7D73C975-7229-48EE-8D77-468691327E46}"/>
                </a:ext>
              </a:extLst>
            </p:cNvPr>
            <p:cNvGrpSpPr/>
            <p:nvPr/>
          </p:nvGrpSpPr>
          <p:grpSpPr>
            <a:xfrm rot="10800000">
              <a:off x="5004048" y="2852936"/>
              <a:ext cx="3312368" cy="720080"/>
              <a:chOff x="5004048" y="2852936"/>
              <a:chExt cx="3312368" cy="720080"/>
            </a:xfrm>
          </p:grpSpPr>
          <p:grpSp>
            <p:nvGrpSpPr>
              <p:cNvPr id="52" name="グループ化 51">
                <a:extLst>
                  <a:ext uri="{FF2B5EF4-FFF2-40B4-BE49-F238E27FC236}">
                    <a16:creationId xmlns:a16="http://schemas.microsoft.com/office/drawing/2014/main" id="{B2D48D5E-52BE-40C5-9D07-EF08509A2534}"/>
                  </a:ext>
                </a:extLst>
              </p:cNvPr>
              <p:cNvGrpSpPr/>
              <p:nvPr/>
            </p:nvGrpSpPr>
            <p:grpSpPr>
              <a:xfrm>
                <a:off x="5004048" y="2852936"/>
                <a:ext cx="720080" cy="720080"/>
                <a:chOff x="395536" y="2780928"/>
                <a:chExt cx="2160240" cy="2160240"/>
              </a:xfrm>
            </p:grpSpPr>
            <p:grpSp>
              <p:nvGrpSpPr>
                <p:cNvPr id="104" name="グループ化 103">
                  <a:extLst>
                    <a:ext uri="{FF2B5EF4-FFF2-40B4-BE49-F238E27FC236}">
                      <a16:creationId xmlns:a16="http://schemas.microsoft.com/office/drawing/2014/main" id="{B8717D14-1DFB-4971-B54F-D892A952E86F}"/>
                    </a:ext>
                  </a:extLst>
                </p:cNvPr>
                <p:cNvGrpSpPr/>
                <p:nvPr/>
              </p:nvGrpSpPr>
              <p:grpSpPr>
                <a:xfrm rot="10800000">
                  <a:off x="395536" y="2780928"/>
                  <a:ext cx="720080" cy="720080"/>
                  <a:chOff x="792000" y="2529000"/>
                  <a:chExt cx="360000" cy="360000"/>
                </a:xfrm>
              </p:grpSpPr>
              <p:sp>
                <p:nvSpPr>
                  <p:cNvPr id="118" name="楕円 117">
                    <a:extLst>
                      <a:ext uri="{FF2B5EF4-FFF2-40B4-BE49-F238E27FC236}">
                        <a16:creationId xmlns:a16="http://schemas.microsoft.com/office/drawing/2014/main" id="{705CB894-A442-499F-A0E4-FA3E11DB3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4A368720-9FD6-4718-A36B-540BB1839F6C}"/>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5" name="直線コネクタ 104">
                  <a:extLst>
                    <a:ext uri="{FF2B5EF4-FFF2-40B4-BE49-F238E27FC236}">
                      <a16:creationId xmlns:a16="http://schemas.microsoft.com/office/drawing/2014/main" id="{F684953C-8961-41C5-983C-F005FFC9D3BF}"/>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01B96C3-7123-4F3A-8DB9-279D3F405375}"/>
                    </a:ext>
                  </a:extLst>
                </p:cNvPr>
                <p:cNvGrpSpPr/>
                <p:nvPr/>
              </p:nvGrpSpPr>
              <p:grpSpPr>
                <a:xfrm rot="10800000">
                  <a:off x="1835696" y="2780928"/>
                  <a:ext cx="720080" cy="720080"/>
                  <a:chOff x="792000" y="2529000"/>
                  <a:chExt cx="360000" cy="360000"/>
                </a:xfrm>
              </p:grpSpPr>
              <p:sp>
                <p:nvSpPr>
                  <p:cNvPr id="116" name="楕円 115">
                    <a:extLst>
                      <a:ext uri="{FF2B5EF4-FFF2-40B4-BE49-F238E27FC236}">
                        <a16:creationId xmlns:a16="http://schemas.microsoft.com/office/drawing/2014/main" id="{E4BDB1E5-8C1F-48C3-8698-788D557C357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6035D1A6-29F6-4CB9-A8D5-78220695D17C}"/>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BF6E392F-E8D9-4675-8F48-BD43393A701F}"/>
                    </a:ext>
                  </a:extLst>
                </p:cNvPr>
                <p:cNvGrpSpPr/>
                <p:nvPr/>
              </p:nvGrpSpPr>
              <p:grpSpPr>
                <a:xfrm rot="10800000">
                  <a:off x="395536" y="4221088"/>
                  <a:ext cx="720080" cy="720080"/>
                  <a:chOff x="792000" y="2529000"/>
                  <a:chExt cx="360000" cy="360000"/>
                </a:xfrm>
              </p:grpSpPr>
              <p:sp>
                <p:nvSpPr>
                  <p:cNvPr id="114" name="楕円 113">
                    <a:extLst>
                      <a:ext uri="{FF2B5EF4-FFF2-40B4-BE49-F238E27FC236}">
                        <a16:creationId xmlns:a16="http://schemas.microsoft.com/office/drawing/2014/main" id="{95728959-A357-4F09-94AE-AEDF82D25D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E43B990D-E8EC-491E-AFB3-B0456C1704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C261BE85-D4F8-4C2E-AB78-4F9CB4F558A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5EF404CE-3A94-4B75-AE30-6D143489DB89}"/>
                    </a:ext>
                  </a:extLst>
                </p:cNvPr>
                <p:cNvGrpSpPr/>
                <p:nvPr/>
              </p:nvGrpSpPr>
              <p:grpSpPr>
                <a:xfrm rot="10800000">
                  <a:off x="1835696" y="4221088"/>
                  <a:ext cx="720080" cy="720080"/>
                  <a:chOff x="792000" y="2529000"/>
                  <a:chExt cx="360000" cy="360000"/>
                </a:xfrm>
              </p:grpSpPr>
              <p:sp>
                <p:nvSpPr>
                  <p:cNvPr id="112" name="楕円 111">
                    <a:extLst>
                      <a:ext uri="{FF2B5EF4-FFF2-40B4-BE49-F238E27FC236}">
                        <a16:creationId xmlns:a16="http://schemas.microsoft.com/office/drawing/2014/main" id="{50010C7F-A2DE-4A21-B6F8-A70565762D7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71033942-ACDE-4CF3-A7C0-274EFB90BCC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B0EEF62D-470E-405D-BB90-5366052EB4EE}"/>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472C99C-ABFC-4222-82B9-7211E058D38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408BD7E5-AB8E-4073-9A9C-82D9770761AE}"/>
                  </a:ext>
                </a:extLst>
              </p:cNvPr>
              <p:cNvGrpSpPr/>
              <p:nvPr/>
            </p:nvGrpSpPr>
            <p:grpSpPr>
              <a:xfrm>
                <a:off x="5868144" y="2852936"/>
                <a:ext cx="720080" cy="720080"/>
                <a:chOff x="395536" y="2780928"/>
                <a:chExt cx="2160240" cy="2160240"/>
              </a:xfrm>
            </p:grpSpPr>
            <p:grpSp>
              <p:nvGrpSpPr>
                <p:cNvPr id="88" name="グループ化 87">
                  <a:extLst>
                    <a:ext uri="{FF2B5EF4-FFF2-40B4-BE49-F238E27FC236}">
                      <a16:creationId xmlns:a16="http://schemas.microsoft.com/office/drawing/2014/main" id="{C964EF22-116B-4E38-B82C-E240F5316303}"/>
                    </a:ext>
                  </a:extLst>
                </p:cNvPr>
                <p:cNvGrpSpPr/>
                <p:nvPr/>
              </p:nvGrpSpPr>
              <p:grpSpPr>
                <a:xfrm rot="10800000">
                  <a:off x="395536" y="2780928"/>
                  <a:ext cx="720080" cy="720080"/>
                  <a:chOff x="792000" y="2529000"/>
                  <a:chExt cx="360000" cy="360000"/>
                </a:xfrm>
              </p:grpSpPr>
              <p:sp>
                <p:nvSpPr>
                  <p:cNvPr id="102" name="楕円 101">
                    <a:extLst>
                      <a:ext uri="{FF2B5EF4-FFF2-40B4-BE49-F238E27FC236}">
                        <a16:creationId xmlns:a16="http://schemas.microsoft.com/office/drawing/2014/main" id="{695C31A4-F0B4-441A-B928-066E3B5AD89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4FE022FB-7E36-4BD4-AF99-8371CA55883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9" name="直線コネクタ 88">
                  <a:extLst>
                    <a:ext uri="{FF2B5EF4-FFF2-40B4-BE49-F238E27FC236}">
                      <a16:creationId xmlns:a16="http://schemas.microsoft.com/office/drawing/2014/main" id="{C98E4394-CF6F-4C87-9BBC-35146A7A75B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C2AE7FFD-3206-4A9A-82CE-495160FF3049}"/>
                    </a:ext>
                  </a:extLst>
                </p:cNvPr>
                <p:cNvGrpSpPr/>
                <p:nvPr/>
              </p:nvGrpSpPr>
              <p:grpSpPr>
                <a:xfrm rot="10800000">
                  <a:off x="1835696" y="2780928"/>
                  <a:ext cx="720080" cy="720080"/>
                  <a:chOff x="792000" y="2529000"/>
                  <a:chExt cx="360000" cy="360000"/>
                </a:xfrm>
              </p:grpSpPr>
              <p:sp>
                <p:nvSpPr>
                  <p:cNvPr id="100" name="楕円 99">
                    <a:extLst>
                      <a:ext uri="{FF2B5EF4-FFF2-40B4-BE49-F238E27FC236}">
                        <a16:creationId xmlns:a16="http://schemas.microsoft.com/office/drawing/2014/main" id="{15DCACC8-B257-49FC-A8BD-21255F773E2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58A09BB9-8D2F-44BB-BDCB-281BFA55B47A}"/>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E04A8D04-E6EE-4828-BAF2-694E0826CF38}"/>
                    </a:ext>
                  </a:extLst>
                </p:cNvPr>
                <p:cNvGrpSpPr/>
                <p:nvPr/>
              </p:nvGrpSpPr>
              <p:grpSpPr>
                <a:xfrm rot="10800000">
                  <a:off x="395536" y="4221088"/>
                  <a:ext cx="720080" cy="720080"/>
                  <a:chOff x="792000" y="2529000"/>
                  <a:chExt cx="360000" cy="360000"/>
                </a:xfrm>
              </p:grpSpPr>
              <p:sp>
                <p:nvSpPr>
                  <p:cNvPr id="98" name="楕円 97">
                    <a:extLst>
                      <a:ext uri="{FF2B5EF4-FFF2-40B4-BE49-F238E27FC236}">
                        <a16:creationId xmlns:a16="http://schemas.microsoft.com/office/drawing/2014/main" id="{24A1BFE8-08DB-4DD1-8872-FE84418AD49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2FF115D4-BC9C-4237-B782-C7FC0F7D01C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26F199D9-4521-47D3-ADD1-701CB21A81F2}"/>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97F2EE97-4C9B-4B8B-971C-200B9ADD975C}"/>
                    </a:ext>
                  </a:extLst>
                </p:cNvPr>
                <p:cNvGrpSpPr/>
                <p:nvPr/>
              </p:nvGrpSpPr>
              <p:grpSpPr>
                <a:xfrm rot="10800000">
                  <a:off x="1835696" y="4221088"/>
                  <a:ext cx="720080" cy="720080"/>
                  <a:chOff x="792000" y="2529000"/>
                  <a:chExt cx="360000" cy="360000"/>
                </a:xfrm>
              </p:grpSpPr>
              <p:sp>
                <p:nvSpPr>
                  <p:cNvPr id="96" name="楕円 95">
                    <a:extLst>
                      <a:ext uri="{FF2B5EF4-FFF2-40B4-BE49-F238E27FC236}">
                        <a16:creationId xmlns:a16="http://schemas.microsoft.com/office/drawing/2014/main" id="{9F5F42D6-A479-45C9-BA9B-0D4F1BA4FBC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D683716A-EC86-44D4-93DA-1015968025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629E553B-9772-4635-B8E7-1DE4B4F00BB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0560A8ED-55C2-44E5-88E1-B0A003FE86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A7E59C53-5789-4F0F-A880-FB23FB2F37AA}"/>
                  </a:ext>
                </a:extLst>
              </p:cNvPr>
              <p:cNvGrpSpPr/>
              <p:nvPr/>
            </p:nvGrpSpPr>
            <p:grpSpPr>
              <a:xfrm>
                <a:off x="6732240" y="2852936"/>
                <a:ext cx="720080" cy="720080"/>
                <a:chOff x="395536" y="2780928"/>
                <a:chExt cx="2160240" cy="2160240"/>
              </a:xfrm>
            </p:grpSpPr>
            <p:grpSp>
              <p:nvGrpSpPr>
                <p:cNvPr id="72" name="グループ化 71">
                  <a:extLst>
                    <a:ext uri="{FF2B5EF4-FFF2-40B4-BE49-F238E27FC236}">
                      <a16:creationId xmlns:a16="http://schemas.microsoft.com/office/drawing/2014/main" id="{04B23BE6-C2F7-4A41-A0EC-57A0A2D4F320}"/>
                    </a:ext>
                  </a:extLst>
                </p:cNvPr>
                <p:cNvGrpSpPr/>
                <p:nvPr/>
              </p:nvGrpSpPr>
              <p:grpSpPr>
                <a:xfrm rot="10800000">
                  <a:off x="395536" y="2780928"/>
                  <a:ext cx="720080" cy="720080"/>
                  <a:chOff x="792000" y="2529000"/>
                  <a:chExt cx="360000" cy="360000"/>
                </a:xfrm>
              </p:grpSpPr>
              <p:sp>
                <p:nvSpPr>
                  <p:cNvPr id="86" name="楕円 85">
                    <a:extLst>
                      <a:ext uri="{FF2B5EF4-FFF2-40B4-BE49-F238E27FC236}">
                        <a16:creationId xmlns:a16="http://schemas.microsoft.com/office/drawing/2014/main" id="{4A726363-BECE-4568-B679-1A3C8DDC1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7E453A00-49FA-4A0F-B0FA-C1BC05D79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3" name="直線コネクタ 72">
                  <a:extLst>
                    <a:ext uri="{FF2B5EF4-FFF2-40B4-BE49-F238E27FC236}">
                      <a16:creationId xmlns:a16="http://schemas.microsoft.com/office/drawing/2014/main" id="{9AFCDFA9-9147-4B80-A850-F6FFAAD3294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FAC5193D-EAB6-4EB5-859B-8556EC0899A1}"/>
                    </a:ext>
                  </a:extLst>
                </p:cNvPr>
                <p:cNvGrpSpPr/>
                <p:nvPr/>
              </p:nvGrpSpPr>
              <p:grpSpPr>
                <a:xfrm rot="10800000">
                  <a:off x="1835696" y="2780928"/>
                  <a:ext cx="720080" cy="720080"/>
                  <a:chOff x="792000" y="2529000"/>
                  <a:chExt cx="360000" cy="360000"/>
                </a:xfrm>
              </p:grpSpPr>
              <p:sp>
                <p:nvSpPr>
                  <p:cNvPr id="84" name="楕円 83">
                    <a:extLst>
                      <a:ext uri="{FF2B5EF4-FFF2-40B4-BE49-F238E27FC236}">
                        <a16:creationId xmlns:a16="http://schemas.microsoft.com/office/drawing/2014/main" id="{5479273A-287D-4F34-8896-C98529BC549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4421FDBD-6062-477F-A26A-0B2FBD14868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2B32CB48-78BE-4E3F-A2C7-8EAF8D97EE5B}"/>
                    </a:ext>
                  </a:extLst>
                </p:cNvPr>
                <p:cNvGrpSpPr/>
                <p:nvPr/>
              </p:nvGrpSpPr>
              <p:grpSpPr>
                <a:xfrm rot="10800000">
                  <a:off x="395536" y="4221088"/>
                  <a:ext cx="720080" cy="720080"/>
                  <a:chOff x="792000" y="2529000"/>
                  <a:chExt cx="360000" cy="360000"/>
                </a:xfrm>
              </p:grpSpPr>
              <p:sp>
                <p:nvSpPr>
                  <p:cNvPr id="82" name="楕円 81">
                    <a:extLst>
                      <a:ext uri="{FF2B5EF4-FFF2-40B4-BE49-F238E27FC236}">
                        <a16:creationId xmlns:a16="http://schemas.microsoft.com/office/drawing/2014/main" id="{6AC2AB47-99ED-4E03-94D8-E45DBAE318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975F6A2C-CF45-41AD-8D96-B7F860C0FFE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3EED3A14-A6F2-4252-87C2-FCE4A4AC879A}"/>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76B14507-18E3-4890-8F1A-38322AAC994E}"/>
                    </a:ext>
                  </a:extLst>
                </p:cNvPr>
                <p:cNvGrpSpPr/>
                <p:nvPr/>
              </p:nvGrpSpPr>
              <p:grpSpPr>
                <a:xfrm rot="10800000">
                  <a:off x="1835696" y="4221088"/>
                  <a:ext cx="720080" cy="720080"/>
                  <a:chOff x="792000" y="2529000"/>
                  <a:chExt cx="360000" cy="360000"/>
                </a:xfrm>
              </p:grpSpPr>
              <p:sp>
                <p:nvSpPr>
                  <p:cNvPr id="80" name="楕円 79">
                    <a:extLst>
                      <a:ext uri="{FF2B5EF4-FFF2-40B4-BE49-F238E27FC236}">
                        <a16:creationId xmlns:a16="http://schemas.microsoft.com/office/drawing/2014/main" id="{6882DD27-D00E-4838-A231-99614930CE1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9380A066-ED54-4C1B-8ADD-795377EEAF4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コネクタ 77">
                  <a:extLst>
                    <a:ext uri="{FF2B5EF4-FFF2-40B4-BE49-F238E27FC236}">
                      <a16:creationId xmlns:a16="http://schemas.microsoft.com/office/drawing/2014/main" id="{45907003-2267-478F-8710-D792C700F23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5D491AC-DB1A-4C60-83AC-6836CF9A5610}"/>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C7D53F3D-9304-4648-9748-7A830DC50167}"/>
                  </a:ext>
                </a:extLst>
              </p:cNvPr>
              <p:cNvGrpSpPr/>
              <p:nvPr/>
            </p:nvGrpSpPr>
            <p:grpSpPr>
              <a:xfrm>
                <a:off x="7596336" y="2852936"/>
                <a:ext cx="720080" cy="720080"/>
                <a:chOff x="395536" y="2780928"/>
                <a:chExt cx="2160240" cy="2160240"/>
              </a:xfrm>
            </p:grpSpPr>
            <p:grpSp>
              <p:nvGrpSpPr>
                <p:cNvPr id="56" name="グループ化 55">
                  <a:extLst>
                    <a:ext uri="{FF2B5EF4-FFF2-40B4-BE49-F238E27FC236}">
                      <a16:creationId xmlns:a16="http://schemas.microsoft.com/office/drawing/2014/main" id="{F2498FEE-605A-4B03-8B8F-5F1F3106AA45}"/>
                    </a:ext>
                  </a:extLst>
                </p:cNvPr>
                <p:cNvGrpSpPr/>
                <p:nvPr/>
              </p:nvGrpSpPr>
              <p:grpSpPr>
                <a:xfrm rot="10800000">
                  <a:off x="395536" y="2780928"/>
                  <a:ext cx="720080" cy="720080"/>
                  <a:chOff x="792000" y="2529000"/>
                  <a:chExt cx="360000" cy="360000"/>
                </a:xfrm>
              </p:grpSpPr>
              <p:sp>
                <p:nvSpPr>
                  <p:cNvPr id="70" name="楕円 69">
                    <a:extLst>
                      <a:ext uri="{FF2B5EF4-FFF2-40B4-BE49-F238E27FC236}">
                        <a16:creationId xmlns:a16="http://schemas.microsoft.com/office/drawing/2014/main" id="{EF546BAB-2104-41A3-A240-AC53A8D32C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0D3E2C69-7CCB-4483-96CB-233EECF9203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7" name="直線コネクタ 56">
                  <a:extLst>
                    <a:ext uri="{FF2B5EF4-FFF2-40B4-BE49-F238E27FC236}">
                      <a16:creationId xmlns:a16="http://schemas.microsoft.com/office/drawing/2014/main" id="{64168F98-4A9F-44CD-AA7F-9B2332ED4DF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DDFE012A-BA60-41C6-B130-4ABC694C4135}"/>
                    </a:ext>
                  </a:extLst>
                </p:cNvPr>
                <p:cNvGrpSpPr/>
                <p:nvPr/>
              </p:nvGrpSpPr>
              <p:grpSpPr>
                <a:xfrm rot="10800000">
                  <a:off x="1835696" y="2780928"/>
                  <a:ext cx="720080" cy="720080"/>
                  <a:chOff x="792000" y="2529000"/>
                  <a:chExt cx="360000" cy="360000"/>
                </a:xfrm>
              </p:grpSpPr>
              <p:sp>
                <p:nvSpPr>
                  <p:cNvPr id="68" name="楕円 67">
                    <a:extLst>
                      <a:ext uri="{FF2B5EF4-FFF2-40B4-BE49-F238E27FC236}">
                        <a16:creationId xmlns:a16="http://schemas.microsoft.com/office/drawing/2014/main" id="{D66DBCCA-B13F-406A-BF31-995D9C62E6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02A558E2-A103-405D-9031-066483EBA451}"/>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E7436E54-EFF6-4B65-97E9-AAD7C4B70254}"/>
                    </a:ext>
                  </a:extLst>
                </p:cNvPr>
                <p:cNvGrpSpPr/>
                <p:nvPr/>
              </p:nvGrpSpPr>
              <p:grpSpPr>
                <a:xfrm rot="10800000">
                  <a:off x="395536" y="4221088"/>
                  <a:ext cx="720080" cy="720080"/>
                  <a:chOff x="792000" y="2529000"/>
                  <a:chExt cx="360000" cy="360000"/>
                </a:xfrm>
              </p:grpSpPr>
              <p:sp>
                <p:nvSpPr>
                  <p:cNvPr id="66" name="楕円 65">
                    <a:extLst>
                      <a:ext uri="{FF2B5EF4-FFF2-40B4-BE49-F238E27FC236}">
                        <a16:creationId xmlns:a16="http://schemas.microsoft.com/office/drawing/2014/main" id="{774DF470-6F35-4B8D-A972-DD2AA55196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C304E42E-EEE6-486E-A37B-AD5DFC2CDD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C6F0A206-1ADC-4D24-9274-E0C320290E3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51B1962C-BC2A-42A5-983E-2E7F6CC27BD1}"/>
                    </a:ext>
                  </a:extLst>
                </p:cNvPr>
                <p:cNvGrpSpPr/>
                <p:nvPr/>
              </p:nvGrpSpPr>
              <p:grpSpPr>
                <a:xfrm rot="10800000">
                  <a:off x="1835696" y="4221088"/>
                  <a:ext cx="720080" cy="720080"/>
                  <a:chOff x="792000" y="2529000"/>
                  <a:chExt cx="360000" cy="360000"/>
                </a:xfrm>
              </p:grpSpPr>
              <p:sp>
                <p:nvSpPr>
                  <p:cNvPr id="64" name="楕円 63">
                    <a:extLst>
                      <a:ext uri="{FF2B5EF4-FFF2-40B4-BE49-F238E27FC236}">
                        <a16:creationId xmlns:a16="http://schemas.microsoft.com/office/drawing/2014/main" id="{37455285-1511-4FB6-8AEF-D54E8D9D5C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9460C32A-F0D7-4219-877A-6CC9A19002C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55070050-86C5-41F4-AD05-00025D9FEB2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EE7A88E-7762-47F8-ABAD-DEA143C2739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2A5EECD8-5265-4E86-93DF-40AA6BE4B36E}"/>
                  </a:ext>
                </a:extLst>
              </p:cNvPr>
              <p:cNvSpPr txBox="1"/>
              <p:nvPr/>
            </p:nvSpPr>
            <p:spPr>
              <a:xfrm>
                <a:off x="1259632"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&gt;0</m:t>
                      </m:r>
                    </m:oMath>
                  </m:oMathPara>
                </a14:m>
                <a:endParaRPr lang="ja-JP" altLang="en-US" sz="4000"/>
              </a:p>
            </p:txBody>
          </p:sp>
        </mc:Choice>
        <mc:Fallback xmlns="">
          <p:sp>
            <p:nvSpPr>
              <p:cNvPr id="185" name="テキスト ボックス 184">
                <a:extLst>
                  <a:ext uri="{FF2B5EF4-FFF2-40B4-BE49-F238E27FC236}">
                    <a16:creationId xmlns:a16="http://schemas.microsoft.com/office/drawing/2014/main" id="{2A5EECD8-5265-4E86-93DF-40AA6BE4B36E}"/>
                  </a:ext>
                </a:extLst>
              </p:cNvPr>
              <p:cNvSpPr txBox="1">
                <a:spLocks noRot="1" noChangeAspect="1" noMove="1" noResize="1" noEditPoints="1" noAdjustHandles="1" noChangeArrowheads="1" noChangeShapeType="1" noTextEdit="1"/>
              </p:cNvSpPr>
              <p:nvPr/>
            </p:nvSpPr>
            <p:spPr>
              <a:xfrm>
                <a:off x="1259632" y="5157192"/>
                <a:ext cx="2736304"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809B51BF-2E15-4C9C-AEF3-73026181448E}"/>
                  </a:ext>
                </a:extLst>
              </p:cNvPr>
              <p:cNvSpPr txBox="1"/>
              <p:nvPr/>
            </p:nvSpPr>
            <p:spPr>
              <a:xfrm>
                <a:off x="5364088"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∼0</m:t>
                      </m:r>
                    </m:oMath>
                  </m:oMathPara>
                </a14:m>
                <a:endParaRPr lang="ja-JP" altLang="en-US" sz="4000"/>
              </a:p>
            </p:txBody>
          </p:sp>
        </mc:Choice>
        <mc:Fallback xmlns="">
          <p:sp>
            <p:nvSpPr>
              <p:cNvPr id="186" name="テキスト ボックス 185">
                <a:extLst>
                  <a:ext uri="{FF2B5EF4-FFF2-40B4-BE49-F238E27FC236}">
                    <a16:creationId xmlns:a16="http://schemas.microsoft.com/office/drawing/2014/main" id="{809B51BF-2E15-4C9C-AEF3-73026181448E}"/>
                  </a:ext>
                </a:extLst>
              </p:cNvPr>
              <p:cNvSpPr txBox="1">
                <a:spLocks noRot="1" noChangeAspect="1" noMove="1" noResize="1" noEditPoints="1" noAdjustHandles="1" noChangeArrowheads="1" noChangeShapeType="1" noTextEdit="1"/>
              </p:cNvSpPr>
              <p:nvPr/>
            </p:nvSpPr>
            <p:spPr>
              <a:xfrm>
                <a:off x="5364088" y="5157192"/>
                <a:ext cx="2736304"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7EA6E5CE-B492-44EA-9544-BEB88D484866}"/>
                  </a:ext>
                </a:extLst>
              </p:cNvPr>
              <p:cNvSpPr txBox="1"/>
              <p:nvPr/>
            </p:nvSpPr>
            <p:spPr>
              <a:xfrm>
                <a:off x="611560" y="6093296"/>
                <a:ext cx="7481728" cy="523220"/>
              </a:xfrm>
              <a:prstGeom prst="rect">
                <a:avLst/>
              </a:prstGeom>
              <a:noFill/>
            </p:spPr>
            <p:txBody>
              <a:bodyPr wrap="none" rtlCol="0">
                <a:spAutoFit/>
              </a:bodyPr>
              <a:lstStyle/>
              <a:p>
                <a:r>
                  <a:rPr lang="ja-JP" altLang="en-US" sz="2800"/>
                  <a:t>自発磁化の二乗</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𝑚</m:t>
                        </m:r>
                      </m:e>
                      <m:sup>
                        <m:r>
                          <a:rPr lang="en-US" altLang="ja-JP" sz="2800" b="0" i="1" smtClean="0">
                            <a:latin typeface="Cambria Math" panose="02040503050406030204" pitchFamily="18" charset="0"/>
                          </a:rPr>
                          <m:t>2</m:t>
                        </m:r>
                      </m:sup>
                    </m:sSup>
                    <m:r>
                      <a:rPr kumimoji="1" lang="ja-JP" altLang="en-US" sz="2800" i="1">
                        <a:latin typeface="Cambria Math" panose="02040503050406030204" pitchFamily="18" charset="0"/>
                      </a:rPr>
                      <m:t>は</m:t>
                    </m:r>
                  </m:oMath>
                </a14:m>
                <a:r>
                  <a:rPr kumimoji="1" lang="ja-JP" altLang="en-US" sz="2800"/>
                  <a:t>この系の秩序変数となる</a:t>
                </a:r>
              </a:p>
            </p:txBody>
          </p:sp>
        </mc:Choice>
        <mc:Fallback xmlns="">
          <p:sp>
            <p:nvSpPr>
              <p:cNvPr id="187" name="テキスト ボックス 186">
                <a:extLst>
                  <a:ext uri="{FF2B5EF4-FFF2-40B4-BE49-F238E27FC236}">
                    <a16:creationId xmlns:a16="http://schemas.microsoft.com/office/drawing/2014/main" id="{7EA6E5CE-B492-44EA-9544-BEB88D484866}"/>
                  </a:ext>
                </a:extLst>
              </p:cNvPr>
              <p:cNvSpPr txBox="1">
                <a:spLocks noRot="1" noChangeAspect="1" noMove="1" noResize="1" noEditPoints="1" noAdjustHandles="1" noChangeArrowheads="1" noChangeShapeType="1" noTextEdit="1"/>
              </p:cNvSpPr>
              <p:nvPr/>
            </p:nvSpPr>
            <p:spPr>
              <a:xfrm>
                <a:off x="611560" y="6093296"/>
                <a:ext cx="7481728" cy="523220"/>
              </a:xfrm>
              <a:prstGeom prst="rect">
                <a:avLst/>
              </a:prstGeom>
              <a:blipFill>
                <a:blip r:embed="rId7"/>
                <a:stretch>
                  <a:fillRect l="-1629" t="-16471" r="-651" b="-29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4614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4D267F-345E-451B-9587-C88A6B116C03}"/>
              </a:ext>
            </a:extLst>
          </p:cNvPr>
          <p:cNvSpPr>
            <a:spLocks noGrp="1"/>
          </p:cNvSpPr>
          <p:nvPr>
            <p:ph type="body" sz="quarter" idx="10"/>
          </p:nvPr>
        </p:nvSpPr>
        <p:spPr/>
        <p:txBody>
          <a:bodyPr/>
          <a:lstStyle/>
          <a:p>
            <a:r>
              <a:rPr lang="ja-JP" altLang="en-US"/>
              <a:t>イジング模型の例</a:t>
            </a:r>
            <a:endParaRPr lang="en-US" altLang="ja-JP"/>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00B9985-EFE3-47EE-B8D0-8241BA1DA045}"/>
                  </a:ext>
                </a:extLst>
              </p:cNvPr>
              <p:cNvSpPr txBox="1"/>
              <p:nvPr/>
            </p:nvSpPr>
            <p:spPr>
              <a:xfrm>
                <a:off x="755576" y="2348880"/>
                <a:ext cx="7216719" cy="1750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m:rPr>
                                      <m:brk m:alnAt="7"/>
                                    </m:rPr>
                                    <a:rPr kumimoji="1" lang="en-US" altLang="ja-JP" sz="3600" b="0" i="1" smtClean="0">
                                      <a:latin typeface="Cambria Math" panose="02040503050406030204" pitchFamily="18" charset="0"/>
                                    </a:rPr>
                                    <m:t>𝜎</m:t>
                                  </m:r>
                                </m:e>
                                <m:sub>
                                  <m:r>
                                    <m:rPr>
                                      <m:brk m:alnAt="7"/>
                                    </m:rPr>
                                    <a:rPr kumimoji="1" lang="en-US" altLang="ja-JP" sz="3600" b="0" i="1" smtClean="0">
                                      <a:latin typeface="Cambria Math" panose="02040503050406030204" pitchFamily="18" charset="0"/>
                                    </a:rPr>
                                    <m:t>𝑖</m:t>
                                  </m:r>
                                </m:sub>
                              </m:sSub>
                            </m:e>
                          </m:d>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e>
                                  </m:nary>
                                </m:e>
                              </m:d>
                            </m:e>
                            <m:sup>
                              <m:r>
                                <a:rPr kumimoji="1" lang="en-US" altLang="ja-JP" sz="3600" b="0" i="1" smtClean="0">
                                  <a:latin typeface="Cambria Math" panose="02040503050406030204" pitchFamily="18" charset="0"/>
                                </a:rPr>
                                <m:t>2</m:t>
                              </m:r>
                            </m:sup>
                          </m:sSup>
                        </m:e>
                      </m:nary>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D00B9985-EFE3-47EE-B8D0-8241BA1DA045}"/>
                  </a:ext>
                </a:extLst>
              </p:cNvPr>
              <p:cNvSpPr txBox="1">
                <a:spLocks noRot="1" noChangeAspect="1" noMove="1" noResize="1" noEditPoints="1" noAdjustHandles="1" noChangeArrowheads="1" noChangeShapeType="1" noTextEdit="1"/>
              </p:cNvSpPr>
              <p:nvPr/>
            </p:nvSpPr>
            <p:spPr>
              <a:xfrm>
                <a:off x="755576" y="2348880"/>
                <a:ext cx="7216719" cy="175041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E178804-3258-458F-B78E-8EC6EEDD8BD6}"/>
              </a:ext>
            </a:extLst>
          </p:cNvPr>
          <p:cNvSpPr txBox="1"/>
          <p:nvPr/>
        </p:nvSpPr>
        <p:spPr>
          <a:xfrm>
            <a:off x="395536" y="1340768"/>
            <a:ext cx="4698722" cy="584775"/>
          </a:xfrm>
          <a:prstGeom prst="rect">
            <a:avLst/>
          </a:prstGeom>
          <a:noFill/>
        </p:spPr>
        <p:txBody>
          <a:bodyPr wrap="none" rtlCol="0">
            <a:spAutoFit/>
          </a:bodyPr>
          <a:lstStyle/>
          <a:p>
            <a:r>
              <a:rPr lang="ja-JP" altLang="en-US" sz="3200"/>
              <a:t>自発磁化の期待値の表式</a:t>
            </a:r>
            <a:endParaRPr kumimoji="1" lang="ja-JP" altLang="en-US" sz="3200"/>
          </a:p>
        </p:txBody>
      </p:sp>
      <p:sp>
        <p:nvSpPr>
          <p:cNvPr id="5" name="テキスト ボックス 4">
            <a:extLst>
              <a:ext uri="{FF2B5EF4-FFF2-40B4-BE49-F238E27FC236}">
                <a16:creationId xmlns:a16="http://schemas.microsoft.com/office/drawing/2014/main" id="{1971A913-D8C5-4187-BA19-36A58F0C0111}"/>
              </a:ext>
            </a:extLst>
          </p:cNvPr>
          <p:cNvSpPr txBox="1"/>
          <p:nvPr/>
        </p:nvSpPr>
        <p:spPr>
          <a:xfrm>
            <a:off x="539552" y="4365104"/>
            <a:ext cx="5109091" cy="584775"/>
          </a:xfrm>
          <a:prstGeom prst="rect">
            <a:avLst/>
          </a:prstGeom>
          <a:noFill/>
        </p:spPr>
        <p:txBody>
          <a:bodyPr wrap="none" rtlCol="0">
            <a:spAutoFit/>
          </a:bodyPr>
          <a:lstStyle/>
          <a:p>
            <a:r>
              <a:rPr kumimoji="1" lang="ja-JP" altLang="en-US" sz="3200"/>
              <a:t>これの</a:t>
            </a:r>
            <a:r>
              <a:rPr lang="ja-JP" altLang="en-US" sz="3200"/>
              <a:t>グラフ</a:t>
            </a:r>
            <a:r>
              <a:rPr kumimoji="1" lang="ja-JP" altLang="en-US" sz="3200"/>
              <a:t>表現を考える</a:t>
            </a:r>
          </a:p>
        </p:txBody>
      </p:sp>
    </p:spTree>
    <p:extLst>
      <p:ext uri="{BB962C8B-B14F-4D97-AF65-F5344CB8AC3E}">
        <p14:creationId xmlns:p14="http://schemas.microsoft.com/office/powerpoint/2010/main" val="243761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446115-95B2-4EFD-8254-D7CF6FD683D2}"/>
              </a:ext>
            </a:extLst>
          </p:cNvPr>
          <p:cNvSpPr>
            <a:spLocks noGrp="1"/>
          </p:cNvSpPr>
          <p:nvPr>
            <p:ph type="body" sz="quarter" idx="10"/>
          </p:nvPr>
        </p:nvSpPr>
        <p:spPr/>
        <p:txBody>
          <a:bodyPr/>
          <a:lstStyle/>
          <a:p>
            <a:r>
              <a:rPr lang="ja-JP" altLang="en-US" dirty="0"/>
              <a:t>イジング模型の例</a:t>
            </a:r>
            <a:endParaRPr lang="en-US" altLang="ja-JP" dirty="0"/>
          </a:p>
        </p:txBody>
      </p:sp>
      <p:sp>
        <p:nvSpPr>
          <p:cNvPr id="3" name="楕円 2">
            <a:extLst>
              <a:ext uri="{FF2B5EF4-FFF2-40B4-BE49-F238E27FC236}">
                <a16:creationId xmlns:a16="http://schemas.microsoft.com/office/drawing/2014/main" id="{1E95AE1A-B450-40C9-A12B-00887E34E98D}"/>
              </a:ext>
            </a:extLst>
          </p:cNvPr>
          <p:cNvSpPr/>
          <p:nvPr/>
        </p:nvSpPr>
        <p:spPr>
          <a:xfrm rot="10800000">
            <a:off x="53955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070C2A11-1D15-4649-8A0C-4FE994450A7F}"/>
              </a:ext>
            </a:extLst>
          </p:cNvPr>
          <p:cNvSpPr/>
          <p:nvPr/>
        </p:nvSpPr>
        <p:spPr>
          <a:xfrm rot="10800000">
            <a:off x="125963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E8A4F1C8-ED64-4707-931D-C71A58C7DC86}"/>
              </a:ext>
            </a:extLst>
          </p:cNvPr>
          <p:cNvSpPr/>
          <p:nvPr/>
        </p:nvSpPr>
        <p:spPr>
          <a:xfrm rot="10800000">
            <a:off x="1979712" y="14847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0BAC86E-8D2E-4221-B16A-FB61B3178CD2}"/>
              </a:ext>
            </a:extLst>
          </p:cNvPr>
          <p:cNvSpPr/>
          <p:nvPr/>
        </p:nvSpPr>
        <p:spPr>
          <a:xfrm rot="10800000">
            <a:off x="53955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2457090-67E5-4A61-8DD5-42792EFE0697}"/>
              </a:ext>
            </a:extLst>
          </p:cNvPr>
          <p:cNvSpPr/>
          <p:nvPr/>
        </p:nvSpPr>
        <p:spPr>
          <a:xfrm rot="10800000">
            <a:off x="125963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AB3075C6-2D08-43A2-82D2-0F665EF1D4BA}"/>
              </a:ext>
            </a:extLst>
          </p:cNvPr>
          <p:cNvSpPr/>
          <p:nvPr/>
        </p:nvSpPr>
        <p:spPr>
          <a:xfrm rot="10800000">
            <a:off x="1979712" y="22048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4ABFD12-A995-4338-A8FE-C4FC7157E41A}"/>
              </a:ext>
            </a:extLst>
          </p:cNvPr>
          <p:cNvSpPr/>
          <p:nvPr/>
        </p:nvSpPr>
        <p:spPr>
          <a:xfrm rot="10800000">
            <a:off x="539552" y="292494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A9957342-ADE6-4CA8-BF56-2F4C96458C6F}"/>
              </a:ext>
            </a:extLst>
          </p:cNvPr>
          <p:cNvSpPr/>
          <p:nvPr/>
        </p:nvSpPr>
        <p:spPr>
          <a:xfrm rot="10800000">
            <a:off x="125963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0078D425-E74F-447E-816D-2928B6252383}"/>
              </a:ext>
            </a:extLst>
          </p:cNvPr>
          <p:cNvSpPr/>
          <p:nvPr/>
        </p:nvSpPr>
        <p:spPr>
          <a:xfrm rot="10800000">
            <a:off x="197971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9CFF1B6F-5470-41F4-98FF-DE30CB3CD19F}"/>
              </a:ext>
            </a:extLst>
          </p:cNvPr>
          <p:cNvCxnSpPr>
            <a:cxnSpLocks/>
          </p:cNvCxnSpPr>
          <p:nvPr/>
        </p:nvCxnSpPr>
        <p:spPr>
          <a:xfrm>
            <a:off x="1619672" y="16648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4A873AD-7A16-4406-9E72-38F19B550ABD}"/>
              </a:ext>
            </a:extLst>
          </p:cNvPr>
          <p:cNvCxnSpPr>
            <a:cxnSpLocks/>
          </p:cNvCxnSpPr>
          <p:nvPr/>
        </p:nvCxnSpPr>
        <p:spPr>
          <a:xfrm>
            <a:off x="1619672" y="23848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5C30282-166E-42B0-B499-9143B30EF250}"/>
              </a:ext>
            </a:extLst>
          </p:cNvPr>
          <p:cNvCxnSpPr>
            <a:cxnSpLocks/>
          </p:cNvCxnSpPr>
          <p:nvPr/>
        </p:nvCxnSpPr>
        <p:spPr>
          <a:xfrm>
            <a:off x="1439652" y="256490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CFC55EC-B89F-44F3-878E-F3D175BA682A}"/>
              </a:ext>
            </a:extLst>
          </p:cNvPr>
          <p:cNvCxnSpPr>
            <a:cxnSpLocks/>
          </p:cNvCxnSpPr>
          <p:nvPr/>
        </p:nvCxnSpPr>
        <p:spPr>
          <a:xfrm>
            <a:off x="899592" y="310496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81BAE8D-D0AB-4CA6-90FB-2951E50F7D88}"/>
              </a:ext>
            </a:extLst>
          </p:cNvPr>
          <p:cNvCxnSpPr>
            <a:cxnSpLocks/>
          </p:cNvCxnSpPr>
          <p:nvPr/>
        </p:nvCxnSpPr>
        <p:spPr>
          <a:xfrm>
            <a:off x="899592" y="16648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C066E7E-603A-4490-9E21-30887A5A28A0}"/>
              </a:ext>
            </a:extLst>
          </p:cNvPr>
          <p:cNvCxnSpPr>
            <a:cxnSpLocks/>
          </p:cNvCxnSpPr>
          <p:nvPr/>
        </p:nvCxnSpPr>
        <p:spPr>
          <a:xfrm>
            <a:off x="899592" y="23848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7DE6E77-6002-4B14-8717-ED1AA04E8FBC}"/>
              </a:ext>
            </a:extLst>
          </p:cNvPr>
          <p:cNvCxnSpPr>
            <a:cxnSpLocks/>
          </p:cNvCxnSpPr>
          <p:nvPr/>
        </p:nvCxnSpPr>
        <p:spPr>
          <a:xfrm>
            <a:off x="1619672" y="310496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B52DA19-7730-4EF2-9756-697DF4933C26}"/>
              </a:ext>
            </a:extLst>
          </p:cNvPr>
          <p:cNvCxnSpPr>
            <a:cxnSpLocks/>
          </p:cNvCxnSpPr>
          <p:nvPr/>
        </p:nvCxnSpPr>
        <p:spPr>
          <a:xfrm>
            <a:off x="215973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803931-DCC5-4B3D-AC93-9B0C433860B6}"/>
              </a:ext>
            </a:extLst>
          </p:cNvPr>
          <p:cNvCxnSpPr>
            <a:cxnSpLocks/>
          </p:cNvCxnSpPr>
          <p:nvPr/>
        </p:nvCxnSpPr>
        <p:spPr>
          <a:xfrm>
            <a:off x="215973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D182AA1-DEDA-4C65-9688-51E28CA5E781}"/>
              </a:ext>
            </a:extLst>
          </p:cNvPr>
          <p:cNvCxnSpPr>
            <a:cxnSpLocks/>
          </p:cNvCxnSpPr>
          <p:nvPr/>
        </p:nvCxnSpPr>
        <p:spPr>
          <a:xfrm>
            <a:off x="143965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8CC474-4952-4679-8505-23D94C33564E}"/>
              </a:ext>
            </a:extLst>
          </p:cNvPr>
          <p:cNvCxnSpPr>
            <a:cxnSpLocks/>
          </p:cNvCxnSpPr>
          <p:nvPr/>
        </p:nvCxnSpPr>
        <p:spPr>
          <a:xfrm>
            <a:off x="71957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81E120-70FB-4D35-88CA-072A1328A545}"/>
              </a:ext>
            </a:extLst>
          </p:cNvPr>
          <p:cNvCxnSpPr>
            <a:cxnSpLocks/>
          </p:cNvCxnSpPr>
          <p:nvPr/>
        </p:nvCxnSpPr>
        <p:spPr>
          <a:xfrm>
            <a:off x="71957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AB4F204-A16C-4230-B282-975CD13B9812}"/>
              </a:ext>
            </a:extLst>
          </p:cNvPr>
          <p:cNvCxnSpPr>
            <a:stCxn id="3" idx="0"/>
            <a:endCxn id="3" idx="4"/>
          </p:cNvCxnSpPr>
          <p:nvPr/>
        </p:nvCxnSpPr>
        <p:spPr>
          <a:xfrm flipV="1">
            <a:off x="71957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70FEBD-99EE-4007-AAC8-61C91F7989B2}"/>
              </a:ext>
            </a:extLst>
          </p:cNvPr>
          <p:cNvCxnSpPr>
            <a:cxnSpLocks/>
            <a:stCxn id="4" idx="0"/>
            <a:endCxn id="4" idx="4"/>
          </p:cNvCxnSpPr>
          <p:nvPr/>
        </p:nvCxnSpPr>
        <p:spPr>
          <a:xfrm flipV="1">
            <a:off x="143965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A7DB7A-5AD9-4091-B8C9-0FF478F31C66}"/>
              </a:ext>
            </a:extLst>
          </p:cNvPr>
          <p:cNvCxnSpPr>
            <a:cxnSpLocks/>
            <a:stCxn id="7" idx="0"/>
            <a:endCxn id="7" idx="4"/>
          </p:cNvCxnSpPr>
          <p:nvPr/>
        </p:nvCxnSpPr>
        <p:spPr>
          <a:xfrm flipV="1">
            <a:off x="143965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A1E2415-81ED-43E9-8560-FDE2E59FD40B}"/>
              </a:ext>
            </a:extLst>
          </p:cNvPr>
          <p:cNvCxnSpPr>
            <a:cxnSpLocks/>
            <a:stCxn id="6" idx="0"/>
            <a:endCxn id="6" idx="4"/>
          </p:cNvCxnSpPr>
          <p:nvPr/>
        </p:nvCxnSpPr>
        <p:spPr>
          <a:xfrm flipV="1">
            <a:off x="71957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61C73CC1-3790-48C4-B05C-6DE14AE636AE}"/>
              </a:ext>
            </a:extLst>
          </p:cNvPr>
          <p:cNvCxnSpPr>
            <a:cxnSpLocks/>
            <a:stCxn id="9" idx="0"/>
            <a:endCxn id="9" idx="4"/>
          </p:cNvCxnSpPr>
          <p:nvPr/>
        </p:nvCxnSpPr>
        <p:spPr>
          <a:xfrm flipV="1">
            <a:off x="71957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201D595-993D-4837-A2B7-7AF0F4CE736E}"/>
              </a:ext>
            </a:extLst>
          </p:cNvPr>
          <p:cNvCxnSpPr>
            <a:cxnSpLocks/>
            <a:stCxn id="5" idx="4"/>
            <a:endCxn id="5" idx="0"/>
          </p:cNvCxnSpPr>
          <p:nvPr/>
        </p:nvCxnSpPr>
        <p:spPr>
          <a:xfrm>
            <a:off x="215973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F636D513-6562-4790-A371-A97C9670ACD6}"/>
              </a:ext>
            </a:extLst>
          </p:cNvPr>
          <p:cNvCxnSpPr>
            <a:cxnSpLocks/>
            <a:stCxn id="8" idx="4"/>
            <a:endCxn id="8" idx="0"/>
          </p:cNvCxnSpPr>
          <p:nvPr/>
        </p:nvCxnSpPr>
        <p:spPr>
          <a:xfrm>
            <a:off x="215973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F8CC82D-7A1F-458B-B07F-3B210AD1A319}"/>
              </a:ext>
            </a:extLst>
          </p:cNvPr>
          <p:cNvCxnSpPr>
            <a:cxnSpLocks/>
            <a:stCxn id="11" idx="4"/>
            <a:endCxn id="11" idx="0"/>
          </p:cNvCxnSpPr>
          <p:nvPr/>
        </p:nvCxnSpPr>
        <p:spPr>
          <a:xfrm>
            <a:off x="215973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33E428F-BA9E-4D3C-B6EB-F28BFA334163}"/>
              </a:ext>
            </a:extLst>
          </p:cNvPr>
          <p:cNvCxnSpPr>
            <a:cxnSpLocks/>
            <a:stCxn id="10" idx="4"/>
            <a:endCxn id="10" idx="0"/>
          </p:cNvCxnSpPr>
          <p:nvPr/>
        </p:nvCxnSpPr>
        <p:spPr>
          <a:xfrm>
            <a:off x="143965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298F5BA-4FDB-4E3C-986C-BBE864CF02CC}"/>
                  </a:ext>
                </a:extLst>
              </p:cNvPr>
              <p:cNvSpPr txBox="1"/>
              <p:nvPr/>
            </p:nvSpPr>
            <p:spPr>
              <a:xfrm>
                <a:off x="2699792" y="1412776"/>
                <a:ext cx="6288901" cy="2246769"/>
              </a:xfrm>
              <a:prstGeom prst="rect">
                <a:avLst/>
              </a:prstGeom>
              <a:noFill/>
            </p:spPr>
            <p:txBody>
              <a:bodyPr wrap="none" rtlCol="0">
                <a:spAutoFit/>
              </a:bodyPr>
              <a:lstStyle/>
              <a:p>
                <a:r>
                  <a:rPr kumimoji="1" lang="ja-JP" altLang="en-US" sz="2800"/>
                  <a:t>クラスターを「グループ」だと思う</a:t>
                </a:r>
                <a:endParaRPr kumimoji="1" lang="en-US" altLang="ja-JP" sz="2800"/>
              </a:p>
              <a:p>
                <a:r>
                  <a:rPr kumimoji="1" lang="ja-JP" altLang="en-US" sz="2800"/>
                  <a:t>クラスターに通し番号</a:t>
                </a:r>
                <a14:m>
                  <m:oMath xmlns:m="http://schemas.openxmlformats.org/officeDocument/2006/math">
                    <m:r>
                      <a:rPr kumimoji="1" lang="en-US" altLang="ja-JP" sz="2800" b="0" i="1" smtClean="0">
                        <a:latin typeface="Cambria Math" panose="02040503050406030204" pitchFamily="18" charset="0"/>
                      </a:rPr>
                      <m:t>𝑘</m:t>
                    </m:r>
                  </m:oMath>
                </a14:m>
                <a:r>
                  <a:rPr kumimoji="1" lang="ja-JP" altLang="en-US" sz="2800"/>
                  <a:t>をつける</a:t>
                </a:r>
                <a:endParaRPr kumimoji="1" lang="en-US" altLang="ja-JP" sz="2800"/>
              </a:p>
              <a:p>
                <a:r>
                  <a:rPr lang="ja-JP" altLang="en-US" sz="2800"/>
                  <a:t>クラスター内のスピンは全て同じ向き</a:t>
                </a:r>
                <a:endParaRPr lang="en-US" altLang="ja-JP" sz="2800"/>
              </a:p>
              <a:p>
                <a:r>
                  <a:rPr kumimoji="1" lang="ja-JP" altLang="en-US" sz="2800"/>
                  <a:t>→ </a:t>
                </a:r>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lang="ja-JP" altLang="en-US" sz="2800" i="1">
                        <a:latin typeface="Cambria Math" panose="02040503050406030204" pitchFamily="18" charset="0"/>
                      </a:rPr>
                      <m:t>と</m:t>
                    </m:r>
                  </m:oMath>
                </a14:m>
                <a:r>
                  <a:rPr kumimoji="1" lang="ja-JP" altLang="en-US" sz="2800"/>
                  <a:t>する</a:t>
                </a:r>
                <a:endParaRPr kumimoji="1" lang="en-US" altLang="ja-JP" sz="2800"/>
              </a:p>
              <a:p>
                <a:r>
                  <a:rPr kumimoji="1" lang="ja-JP" altLang="en-US" sz="2800"/>
                  <a:t>クラスター内のスピン数を</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oMath>
                </a14:m>
                <a:r>
                  <a:rPr kumimoji="1" lang="ja-JP" altLang="en-US" sz="2800"/>
                  <a:t>とする</a:t>
                </a:r>
              </a:p>
            </p:txBody>
          </p:sp>
        </mc:Choice>
        <mc:Fallback xmlns="">
          <p:sp>
            <p:nvSpPr>
              <p:cNvPr id="52" name="テキスト ボックス 51">
                <a:extLst>
                  <a:ext uri="{FF2B5EF4-FFF2-40B4-BE49-F238E27FC236}">
                    <a16:creationId xmlns:a16="http://schemas.microsoft.com/office/drawing/2014/main" id="{2298F5BA-4FDB-4E3C-986C-BBE864CF02CC}"/>
                  </a:ext>
                </a:extLst>
              </p:cNvPr>
              <p:cNvSpPr txBox="1">
                <a:spLocks noRot="1" noChangeAspect="1" noMove="1" noResize="1" noEditPoints="1" noAdjustHandles="1" noChangeArrowheads="1" noChangeShapeType="1" noTextEdit="1"/>
              </p:cNvSpPr>
              <p:nvPr/>
            </p:nvSpPr>
            <p:spPr>
              <a:xfrm>
                <a:off x="2699792" y="1412776"/>
                <a:ext cx="6288901" cy="2246769"/>
              </a:xfrm>
              <a:prstGeom prst="rect">
                <a:avLst/>
              </a:prstGeom>
              <a:blipFill>
                <a:blip r:embed="rId2"/>
                <a:stretch>
                  <a:fillRect l="-2035" t="-3804" r="-969" b="-597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9309C89D-E389-4026-AA88-D26DCF8A2B2C}"/>
                  </a:ext>
                </a:extLst>
              </p:cNvPr>
              <p:cNvSpPr txBox="1"/>
              <p:nvPr/>
            </p:nvSpPr>
            <p:spPr>
              <a:xfrm>
                <a:off x="611560" y="3861048"/>
                <a:ext cx="5068631"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oMath>
                  </m:oMathPara>
                </a14:m>
                <a:endParaRPr kumimoji="1" lang="ja-JP" altLang="en-US" sz="3200" dirty="0"/>
              </a:p>
            </p:txBody>
          </p:sp>
        </mc:Choice>
        <mc:Fallback>
          <p:sp>
            <p:nvSpPr>
              <p:cNvPr id="37" name="テキスト ボックス 36">
                <a:extLst>
                  <a:ext uri="{FF2B5EF4-FFF2-40B4-BE49-F238E27FC236}">
                    <a16:creationId xmlns:a16="http://schemas.microsoft.com/office/drawing/2014/main" id="{9309C89D-E389-4026-AA88-D26DCF8A2B2C}"/>
                  </a:ext>
                </a:extLst>
              </p:cNvPr>
              <p:cNvSpPr txBox="1">
                <a:spLocks noRot="1" noChangeAspect="1" noMove="1" noResize="1" noEditPoints="1" noAdjustHandles="1" noChangeArrowheads="1" noChangeShapeType="1" noTextEdit="1"/>
              </p:cNvSpPr>
              <p:nvPr/>
            </p:nvSpPr>
            <p:spPr>
              <a:xfrm>
                <a:off x="611560" y="3861048"/>
                <a:ext cx="5068631" cy="1287340"/>
              </a:xfrm>
              <a:prstGeom prst="rect">
                <a:avLst/>
              </a:prstGeom>
              <a:blipFill>
                <a:blip r:embed="rId3"/>
                <a:stretch>
                  <a:fillRect/>
                </a:stretch>
              </a:blipFill>
            </p:spPr>
            <p:txBody>
              <a:bodyPr/>
              <a:lstStyle/>
              <a:p>
                <a:r>
                  <a:rPr lang="ja-JP" altLang="en-US">
                    <a:noFill/>
                  </a:rPr>
                  <a:t> </a:t>
                </a:r>
              </a:p>
            </p:txBody>
          </p:sp>
        </mc:Fallback>
      </mc:AlternateContent>
      <p:sp>
        <p:nvSpPr>
          <p:cNvPr id="38" name="楕円 37">
            <a:extLst>
              <a:ext uri="{FF2B5EF4-FFF2-40B4-BE49-F238E27FC236}">
                <a16:creationId xmlns:a16="http://schemas.microsoft.com/office/drawing/2014/main" id="{B5C21260-AC9B-4C44-B422-71D6D0945E95}"/>
              </a:ext>
            </a:extLst>
          </p:cNvPr>
          <p:cNvSpPr/>
          <p:nvPr/>
        </p:nvSpPr>
        <p:spPr>
          <a:xfrm>
            <a:off x="2195736"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48290A5D-F318-43F9-AF44-D52533E4738A}"/>
              </a:ext>
            </a:extLst>
          </p:cNvPr>
          <p:cNvSpPr/>
          <p:nvPr/>
        </p:nvSpPr>
        <p:spPr>
          <a:xfrm>
            <a:off x="4067944"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4DBDA2F-6B72-4E09-BB3A-063C29BE4800}"/>
              </a:ext>
            </a:extLst>
          </p:cNvPr>
          <p:cNvSpPr txBox="1"/>
          <p:nvPr/>
        </p:nvSpPr>
        <p:spPr>
          <a:xfrm>
            <a:off x="4644008" y="5373216"/>
            <a:ext cx="2236510" cy="400110"/>
          </a:xfrm>
          <a:prstGeom prst="rect">
            <a:avLst/>
          </a:prstGeom>
          <a:noFill/>
        </p:spPr>
        <p:txBody>
          <a:bodyPr wrap="none" rtlCol="0">
            <a:spAutoFit/>
          </a:bodyPr>
          <a:lstStyle/>
          <a:p>
            <a:r>
              <a:rPr lang="ja-JP" altLang="en-US" sz="2000" dirty="0"/>
              <a:t>スピン個別の和を</a:t>
            </a:r>
            <a:endParaRPr kumimoji="1" lang="ja-JP" altLang="en-US" sz="2000" dirty="0"/>
          </a:p>
        </p:txBody>
      </p:sp>
      <p:sp>
        <p:nvSpPr>
          <p:cNvPr id="41" name="テキスト ボックス 40">
            <a:extLst>
              <a:ext uri="{FF2B5EF4-FFF2-40B4-BE49-F238E27FC236}">
                <a16:creationId xmlns:a16="http://schemas.microsoft.com/office/drawing/2014/main" id="{555073AA-B5D1-4F8C-A909-CD1F5D52E18D}"/>
              </a:ext>
            </a:extLst>
          </p:cNvPr>
          <p:cNvSpPr txBox="1"/>
          <p:nvPr/>
        </p:nvSpPr>
        <p:spPr>
          <a:xfrm>
            <a:off x="4716016" y="6021288"/>
            <a:ext cx="3775393" cy="400110"/>
          </a:xfrm>
          <a:prstGeom prst="rect">
            <a:avLst/>
          </a:prstGeom>
          <a:noFill/>
        </p:spPr>
        <p:txBody>
          <a:bodyPr wrap="none" rtlCol="0">
            <a:spAutoFit/>
          </a:bodyPr>
          <a:lstStyle/>
          <a:p>
            <a:r>
              <a:rPr kumimoji="1" lang="ja-JP" altLang="en-US" sz="2000" dirty="0"/>
              <a:t>クラスターごとの和にまとめる</a:t>
            </a:r>
          </a:p>
        </p:txBody>
      </p:sp>
      <p:cxnSp>
        <p:nvCxnSpPr>
          <p:cNvPr id="28" name="コネクタ: カギ線 27">
            <a:extLst>
              <a:ext uri="{FF2B5EF4-FFF2-40B4-BE49-F238E27FC236}">
                <a16:creationId xmlns:a16="http://schemas.microsoft.com/office/drawing/2014/main" id="{4BB864D3-419A-41FB-B84F-DEF9AF6136C2}"/>
              </a:ext>
            </a:extLst>
          </p:cNvPr>
          <p:cNvCxnSpPr>
            <a:stCxn id="24" idx="1"/>
            <a:endCxn id="38" idx="4"/>
          </p:cNvCxnSpPr>
          <p:nvPr/>
        </p:nvCxnSpPr>
        <p:spPr>
          <a:xfrm rot="10800000">
            <a:off x="2267744" y="5301209"/>
            <a:ext cx="2376264" cy="27206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59442343-3F63-4C30-9938-4F82326622AC}"/>
              </a:ext>
            </a:extLst>
          </p:cNvPr>
          <p:cNvCxnSpPr>
            <a:stCxn id="41" idx="1"/>
            <a:endCxn id="40" idx="4"/>
          </p:cNvCxnSpPr>
          <p:nvPr/>
        </p:nvCxnSpPr>
        <p:spPr>
          <a:xfrm rot="10800000">
            <a:off x="4139952" y="5301209"/>
            <a:ext cx="576064" cy="9201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0596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460DC7-CE0B-4A7C-A275-E1FBC0FB6881}"/>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BFA33CF-3F3F-4D9C-9A5C-6932003659B1}"/>
                  </a:ext>
                </a:extLst>
              </p:cNvPr>
              <p:cNvSpPr txBox="1"/>
              <p:nvPr/>
            </p:nvSpPr>
            <p:spPr>
              <a:xfrm>
                <a:off x="311047" y="2708920"/>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p:sp>
            <p:nvSpPr>
              <p:cNvPr id="3" name="テキスト ボックス 2">
                <a:extLst>
                  <a:ext uri="{FF2B5EF4-FFF2-40B4-BE49-F238E27FC236}">
                    <a16:creationId xmlns:a16="http://schemas.microsoft.com/office/drawing/2014/main" id="{0BFA33CF-3F3F-4D9C-9A5C-6932003659B1}"/>
                  </a:ext>
                </a:extLst>
              </p:cNvPr>
              <p:cNvSpPr txBox="1">
                <a:spLocks noRot="1" noChangeAspect="1" noMove="1" noResize="1" noEditPoints="1" noAdjustHandles="1" noChangeArrowheads="1" noChangeShapeType="1" noTextEdit="1"/>
              </p:cNvSpPr>
              <p:nvPr/>
            </p:nvSpPr>
            <p:spPr>
              <a:xfrm>
                <a:off x="311047" y="2708920"/>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7F1331DF-EEB9-442C-BCB0-C88F600BC000}"/>
              </a:ext>
            </a:extLst>
          </p:cNvPr>
          <p:cNvSpPr/>
          <p:nvPr/>
        </p:nvSpPr>
        <p:spPr>
          <a:xfrm>
            <a:off x="4559519" y="2564904"/>
            <a:ext cx="3600400" cy="201622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F7E463-5A39-46B6-B3EF-AF00880116B6}"/>
              </a:ext>
            </a:extLst>
          </p:cNvPr>
          <p:cNvSpPr txBox="1"/>
          <p:nvPr/>
        </p:nvSpPr>
        <p:spPr>
          <a:xfrm>
            <a:off x="4644008" y="4725144"/>
            <a:ext cx="3416320" cy="369332"/>
          </a:xfrm>
          <a:prstGeom prst="rect">
            <a:avLst/>
          </a:prstGeom>
          <a:noFill/>
        </p:spPr>
        <p:txBody>
          <a:bodyPr wrap="none" rtlCol="0">
            <a:spAutoFit/>
          </a:bodyPr>
          <a:lstStyle/>
          <a:p>
            <a:r>
              <a:rPr lang="ja-JP" altLang="en-US" dirty="0"/>
              <a:t>この部分和が厳密に計算できる</a:t>
            </a:r>
            <a:endParaRPr kumimoji="1" lang="ja-JP" altLang="en-US"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13615A5-2C13-45CA-B158-29DE0025799F}"/>
                  </a:ext>
                </a:extLst>
              </p:cNvPr>
              <p:cNvSpPr txBox="1"/>
              <p:nvPr/>
            </p:nvSpPr>
            <p:spPr>
              <a:xfrm>
                <a:off x="395536" y="1196752"/>
                <a:ext cx="4375942"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e>
                      </m:nary>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113615A5-2C13-45CA-B158-29DE0025799F}"/>
                  </a:ext>
                </a:extLst>
              </p:cNvPr>
              <p:cNvSpPr txBox="1">
                <a:spLocks noRot="1" noChangeAspect="1" noMove="1" noResize="1" noEditPoints="1" noAdjustHandles="1" noChangeArrowheads="1" noChangeShapeType="1" noTextEdit="1"/>
              </p:cNvSpPr>
              <p:nvPr/>
            </p:nvSpPr>
            <p:spPr>
              <a:xfrm>
                <a:off x="395536" y="1196752"/>
                <a:ext cx="4375942" cy="11378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51E3A874-C67F-4EA4-ADBA-E2494D2D7D9F}"/>
                  </a:ext>
                </a:extLst>
              </p:cNvPr>
              <p:cNvSpPr txBox="1"/>
              <p:nvPr/>
            </p:nvSpPr>
            <p:spPr>
              <a:xfrm>
                <a:off x="4716016" y="1556792"/>
                <a:ext cx="3471271" cy="461665"/>
              </a:xfrm>
              <a:prstGeom prst="rect">
                <a:avLst/>
              </a:prstGeom>
              <a:noFill/>
            </p:spPr>
            <p:txBody>
              <a:bodyPr wrap="none" rtlCol="0">
                <a:spAutoFit/>
              </a:bodyPr>
              <a:lstStyle/>
              <a:p>
                <a:r>
                  <a:rPr kumimoji="1" lang="ja-JP" altLang="en-US" sz="2400" dirty="0"/>
                  <a:t>を</a:t>
                </a:r>
                <a14:m>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^2</m:t>
                        </m:r>
                      </m:e>
                    </m:d>
                    <m:r>
                      <a:rPr lang="ja-JP" altLang="en-US" sz="2400" i="1">
                        <a:latin typeface="Cambria Math" panose="02040503050406030204" pitchFamily="18" charset="0"/>
                      </a:rPr>
                      <m:t>の</m:t>
                    </m:r>
                  </m:oMath>
                </a14:m>
                <a:r>
                  <a:rPr kumimoji="1" lang="ja-JP" altLang="en-US" sz="2400" dirty="0"/>
                  <a:t>式へ代入する</a:t>
                </a:r>
              </a:p>
            </p:txBody>
          </p:sp>
        </mc:Choice>
        <mc:Fallback>
          <p:sp>
            <p:nvSpPr>
              <p:cNvPr id="7" name="テキスト ボックス 6">
                <a:extLst>
                  <a:ext uri="{FF2B5EF4-FFF2-40B4-BE49-F238E27FC236}">
                    <a16:creationId xmlns:a16="http://schemas.microsoft.com/office/drawing/2014/main" id="{51E3A874-C67F-4EA4-ADBA-E2494D2D7D9F}"/>
                  </a:ext>
                </a:extLst>
              </p:cNvPr>
              <p:cNvSpPr txBox="1">
                <a:spLocks noRot="1" noChangeAspect="1" noMove="1" noResize="1" noEditPoints="1" noAdjustHandles="1" noChangeArrowheads="1" noChangeShapeType="1" noTextEdit="1"/>
              </p:cNvSpPr>
              <p:nvPr/>
            </p:nvSpPr>
            <p:spPr>
              <a:xfrm>
                <a:off x="4716016" y="1556792"/>
                <a:ext cx="3471271" cy="461665"/>
              </a:xfrm>
              <a:prstGeom prst="rect">
                <a:avLst/>
              </a:prstGeom>
              <a:blipFill>
                <a:blip r:embed="rId4"/>
                <a:stretch>
                  <a:fillRect l="-2812" t="-14474" r="-1757"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40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194EA-9C93-43CF-9036-A6A4F8BB701D}"/>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87F145D-9698-42BD-905B-4FC3D5BC09EB}"/>
                  </a:ext>
                </a:extLst>
              </p:cNvPr>
              <p:cNvSpPr txBox="1"/>
              <p:nvPr/>
            </p:nvSpPr>
            <p:spPr>
              <a:xfrm>
                <a:off x="323528" y="1052736"/>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887F145D-9698-42BD-905B-4FC3D5BC09EB}"/>
                  </a:ext>
                </a:extLst>
              </p:cNvPr>
              <p:cNvSpPr txBox="1">
                <a:spLocks noRot="1" noChangeAspect="1" noMove="1" noResize="1" noEditPoints="1" noAdjustHandles="1" noChangeArrowheads="1" noChangeShapeType="1" noTextEdit="1"/>
              </p:cNvSpPr>
              <p:nvPr/>
            </p:nvSpPr>
            <p:spPr>
              <a:xfrm>
                <a:off x="323528" y="1052736"/>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F584F50B-F156-4A96-8D35-9473785999A1}"/>
              </a:ext>
            </a:extLst>
          </p:cNvPr>
          <p:cNvSpPr/>
          <p:nvPr/>
        </p:nvSpPr>
        <p:spPr>
          <a:xfrm rot="10800000">
            <a:off x="89959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D6F8CD7-FC1B-496F-A8D8-1BEA97DDB530}"/>
              </a:ext>
            </a:extLst>
          </p:cNvPr>
          <p:cNvSpPr/>
          <p:nvPr/>
        </p:nvSpPr>
        <p:spPr>
          <a:xfrm rot="10800000">
            <a:off x="161967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EDE2600-CA9B-46C8-9513-68A906825762}"/>
              </a:ext>
            </a:extLst>
          </p:cNvPr>
          <p:cNvSpPr/>
          <p:nvPr/>
        </p:nvSpPr>
        <p:spPr>
          <a:xfrm rot="10800000">
            <a:off x="2339752" y="37170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F6A8A8A6-8089-4CC6-9028-D37696FF0FF8}"/>
              </a:ext>
            </a:extLst>
          </p:cNvPr>
          <p:cNvSpPr/>
          <p:nvPr/>
        </p:nvSpPr>
        <p:spPr>
          <a:xfrm rot="10800000">
            <a:off x="89959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6D0A0AE0-F531-4A04-BDA3-9890FD080947}"/>
              </a:ext>
            </a:extLst>
          </p:cNvPr>
          <p:cNvSpPr/>
          <p:nvPr/>
        </p:nvSpPr>
        <p:spPr>
          <a:xfrm rot="10800000">
            <a:off x="161967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AFB452C-D4F3-44C8-AD4A-48065AA7786D}"/>
              </a:ext>
            </a:extLst>
          </p:cNvPr>
          <p:cNvSpPr/>
          <p:nvPr/>
        </p:nvSpPr>
        <p:spPr>
          <a:xfrm rot="10800000">
            <a:off x="2339752" y="44371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F79053-3F32-4521-9FA9-1698BA9A9D78}"/>
              </a:ext>
            </a:extLst>
          </p:cNvPr>
          <p:cNvSpPr/>
          <p:nvPr/>
        </p:nvSpPr>
        <p:spPr>
          <a:xfrm rot="10800000">
            <a:off x="899592" y="515719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E4C44FEF-F1A8-405A-AE21-6B2D02DB3211}"/>
              </a:ext>
            </a:extLst>
          </p:cNvPr>
          <p:cNvSpPr/>
          <p:nvPr/>
        </p:nvSpPr>
        <p:spPr>
          <a:xfrm rot="10800000">
            <a:off x="161967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7A8841B-D38F-4CCD-BC1E-2DC66ADBEFAE}"/>
              </a:ext>
            </a:extLst>
          </p:cNvPr>
          <p:cNvSpPr/>
          <p:nvPr/>
        </p:nvSpPr>
        <p:spPr>
          <a:xfrm rot="10800000">
            <a:off x="233975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66C24F6C-5408-4853-B147-AF7AB0123E73}"/>
              </a:ext>
            </a:extLst>
          </p:cNvPr>
          <p:cNvCxnSpPr>
            <a:cxnSpLocks/>
          </p:cNvCxnSpPr>
          <p:nvPr/>
        </p:nvCxnSpPr>
        <p:spPr>
          <a:xfrm>
            <a:off x="1979712" y="38970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23A0510-C23B-42B3-904C-6923C25BC145}"/>
              </a:ext>
            </a:extLst>
          </p:cNvPr>
          <p:cNvCxnSpPr>
            <a:cxnSpLocks/>
          </p:cNvCxnSpPr>
          <p:nvPr/>
        </p:nvCxnSpPr>
        <p:spPr>
          <a:xfrm>
            <a:off x="1979712" y="46171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532C099-8598-466F-95C4-8F8FA4116D4E}"/>
              </a:ext>
            </a:extLst>
          </p:cNvPr>
          <p:cNvCxnSpPr>
            <a:cxnSpLocks/>
          </p:cNvCxnSpPr>
          <p:nvPr/>
        </p:nvCxnSpPr>
        <p:spPr>
          <a:xfrm>
            <a:off x="1799692" y="479715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F5CF9A-F3A8-48AA-924F-B580BEA81C42}"/>
              </a:ext>
            </a:extLst>
          </p:cNvPr>
          <p:cNvCxnSpPr>
            <a:cxnSpLocks/>
          </p:cNvCxnSpPr>
          <p:nvPr/>
        </p:nvCxnSpPr>
        <p:spPr>
          <a:xfrm>
            <a:off x="1259632" y="533721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CE3CB7-7D17-401A-8D7A-FA2BEB72F3E4}"/>
              </a:ext>
            </a:extLst>
          </p:cNvPr>
          <p:cNvCxnSpPr>
            <a:cxnSpLocks/>
          </p:cNvCxnSpPr>
          <p:nvPr/>
        </p:nvCxnSpPr>
        <p:spPr>
          <a:xfrm>
            <a:off x="1259632" y="38970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0FCA854-6AFC-42FC-A307-956A8B893075}"/>
              </a:ext>
            </a:extLst>
          </p:cNvPr>
          <p:cNvCxnSpPr>
            <a:cxnSpLocks/>
          </p:cNvCxnSpPr>
          <p:nvPr/>
        </p:nvCxnSpPr>
        <p:spPr>
          <a:xfrm>
            <a:off x="1259632" y="46171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A89EBE3-6B93-489C-92AB-748C2C48FBDA}"/>
              </a:ext>
            </a:extLst>
          </p:cNvPr>
          <p:cNvCxnSpPr>
            <a:cxnSpLocks/>
          </p:cNvCxnSpPr>
          <p:nvPr/>
        </p:nvCxnSpPr>
        <p:spPr>
          <a:xfrm>
            <a:off x="1979712" y="533721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0238867-31EF-47F4-BF06-CF54B5111099}"/>
              </a:ext>
            </a:extLst>
          </p:cNvPr>
          <p:cNvCxnSpPr>
            <a:cxnSpLocks/>
          </p:cNvCxnSpPr>
          <p:nvPr/>
        </p:nvCxnSpPr>
        <p:spPr>
          <a:xfrm>
            <a:off x="251977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D3D7DBC-8E4D-45F0-A4B8-28611B43A32B}"/>
              </a:ext>
            </a:extLst>
          </p:cNvPr>
          <p:cNvCxnSpPr>
            <a:cxnSpLocks/>
          </p:cNvCxnSpPr>
          <p:nvPr/>
        </p:nvCxnSpPr>
        <p:spPr>
          <a:xfrm>
            <a:off x="251977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A0E558F-AEFD-4BC0-989D-17A6FAB0674D}"/>
              </a:ext>
            </a:extLst>
          </p:cNvPr>
          <p:cNvCxnSpPr>
            <a:cxnSpLocks/>
          </p:cNvCxnSpPr>
          <p:nvPr/>
        </p:nvCxnSpPr>
        <p:spPr>
          <a:xfrm>
            <a:off x="179969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D06CF70-F21B-462E-B93F-32DD9C7A3391}"/>
              </a:ext>
            </a:extLst>
          </p:cNvPr>
          <p:cNvCxnSpPr>
            <a:cxnSpLocks/>
          </p:cNvCxnSpPr>
          <p:nvPr/>
        </p:nvCxnSpPr>
        <p:spPr>
          <a:xfrm>
            <a:off x="107961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A1D8254-2885-49B6-B3FF-3A720D0D3E31}"/>
              </a:ext>
            </a:extLst>
          </p:cNvPr>
          <p:cNvCxnSpPr>
            <a:cxnSpLocks/>
          </p:cNvCxnSpPr>
          <p:nvPr/>
        </p:nvCxnSpPr>
        <p:spPr>
          <a:xfrm>
            <a:off x="107961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F55968C3-BCEC-4D37-AB77-01CBCE7B806D}"/>
              </a:ext>
            </a:extLst>
          </p:cNvPr>
          <p:cNvGrpSpPr/>
          <p:nvPr/>
        </p:nvGrpSpPr>
        <p:grpSpPr>
          <a:xfrm>
            <a:off x="4572000" y="3573016"/>
            <a:ext cx="3125793" cy="3068960"/>
            <a:chOff x="1835696" y="1340768"/>
            <a:chExt cx="3960441" cy="3888432"/>
          </a:xfrm>
        </p:grpSpPr>
        <p:sp>
          <p:nvSpPr>
            <p:cNvPr id="98" name="楕円 97">
              <a:extLst>
                <a:ext uri="{FF2B5EF4-FFF2-40B4-BE49-F238E27FC236}">
                  <a16:creationId xmlns:a16="http://schemas.microsoft.com/office/drawing/2014/main" id="{42CF6DA0-43F8-4D65-8AB8-5AFA5685D1A1}"/>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楕円 98">
              <a:extLst>
                <a:ext uri="{FF2B5EF4-FFF2-40B4-BE49-F238E27FC236}">
                  <a16:creationId xmlns:a16="http://schemas.microsoft.com/office/drawing/2014/main" id="{E7D73375-70AD-41BB-9CD3-C95CA07E182B}"/>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楕円 99">
              <a:extLst>
                <a:ext uri="{FF2B5EF4-FFF2-40B4-BE49-F238E27FC236}">
                  <a16:creationId xmlns:a16="http://schemas.microsoft.com/office/drawing/2014/main" id="{7D453E2A-D10C-4E14-AF43-4AD6C94776A9}"/>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楕円 100">
              <a:extLst>
                <a:ext uri="{FF2B5EF4-FFF2-40B4-BE49-F238E27FC236}">
                  <a16:creationId xmlns:a16="http://schemas.microsoft.com/office/drawing/2014/main" id="{3C320C7C-26C8-4555-A5E2-0990BA2B5648}"/>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楕円 101">
              <a:extLst>
                <a:ext uri="{FF2B5EF4-FFF2-40B4-BE49-F238E27FC236}">
                  <a16:creationId xmlns:a16="http://schemas.microsoft.com/office/drawing/2014/main" id="{E7666487-FFCB-4B1F-B2B3-B68BF71538E7}"/>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楕円 102">
              <a:extLst>
                <a:ext uri="{FF2B5EF4-FFF2-40B4-BE49-F238E27FC236}">
                  <a16:creationId xmlns:a16="http://schemas.microsoft.com/office/drawing/2014/main" id="{4F3DB7D6-3261-415E-ACB9-F6FB232589A1}"/>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楕円 103">
              <a:extLst>
                <a:ext uri="{FF2B5EF4-FFF2-40B4-BE49-F238E27FC236}">
                  <a16:creationId xmlns:a16="http://schemas.microsoft.com/office/drawing/2014/main" id="{AC6DBBDD-4579-4220-9099-0771B17E2C50}"/>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楕円 104">
              <a:extLst>
                <a:ext uri="{FF2B5EF4-FFF2-40B4-BE49-F238E27FC236}">
                  <a16:creationId xmlns:a16="http://schemas.microsoft.com/office/drawing/2014/main" id="{9BF1DB9F-7374-4021-BA52-5D7F0ED98E87}"/>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楕円 105">
              <a:extLst>
                <a:ext uri="{FF2B5EF4-FFF2-40B4-BE49-F238E27FC236}">
                  <a16:creationId xmlns:a16="http://schemas.microsoft.com/office/drawing/2014/main" id="{196C316F-993B-419C-BBFB-74FB243B7E2D}"/>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a:extLst>
                <a:ext uri="{FF2B5EF4-FFF2-40B4-BE49-F238E27FC236}">
                  <a16:creationId xmlns:a16="http://schemas.microsoft.com/office/drawing/2014/main" id="{F673656B-DBD1-4C77-AD81-A403D02333EB}"/>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2C2F2CF-8BDF-4498-B95A-F2FD54DC5E9E}"/>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637D353E-8EB6-40B0-9B3E-DA65C4A89A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A8E17DF-D9B4-41EE-9903-8AD0E6C2EF10}"/>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BE8BA37-13F1-4A7F-9BA7-C775858A70B9}"/>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C47369F6-E580-4D5C-B5C9-6C7C0147BE8F}"/>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AC9170C-42FD-4B2A-9DD2-987F8BDC156C}"/>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27AB60A4-2AEA-4952-AA5A-D8F2FC42250E}"/>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D9EFEA3-4BDF-4B5C-B367-52DCBE85B197}"/>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9B14B8B2-9809-4FE4-BBE0-E33FFF4F11D9}"/>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41E6AA17-5B37-4B95-BE1F-D41C3289D6BA}"/>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89B82746-7E8C-43EE-8769-027B55843A91}"/>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991E785-DDAA-407C-9B57-058AE35B1692}"/>
                </a:ext>
              </a:extLst>
            </p:cNvPr>
            <p:cNvCxnSpPr>
              <a:stCxn id="98" idx="0"/>
              <a:endCxn id="98"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8CE72F04-02EE-43F3-BF41-3094ECC55632}"/>
                </a:ext>
              </a:extLst>
            </p:cNvPr>
            <p:cNvCxnSpPr>
              <a:stCxn id="101" idx="0"/>
              <a:endCxn id="101"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18F50F1B-2881-4B17-9E28-2ABAB6D13806}"/>
                </a:ext>
              </a:extLst>
            </p:cNvPr>
            <p:cNvCxnSpPr>
              <a:cxnSpLocks/>
              <a:stCxn id="104" idx="0"/>
              <a:endCxn id="104"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6174AB37-6B75-4393-91BF-9902887DFDE8}"/>
                </a:ext>
              </a:extLst>
            </p:cNvPr>
            <p:cNvCxnSpPr>
              <a:stCxn id="99" idx="0"/>
              <a:endCxn id="99"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7D388BEC-EB43-4F5B-B58C-1FF1D759C85A}"/>
                </a:ext>
              </a:extLst>
            </p:cNvPr>
            <p:cNvCxnSpPr>
              <a:stCxn id="102" idx="0"/>
              <a:endCxn id="102"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41096D3-C8D0-406B-9C5A-289605639553}"/>
                </a:ext>
              </a:extLst>
            </p:cNvPr>
            <p:cNvCxnSpPr>
              <a:stCxn id="105" idx="0"/>
              <a:endCxn id="105"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BC64A838-56B8-4EC4-A391-F31A88637E23}"/>
                </a:ext>
              </a:extLst>
            </p:cNvPr>
            <p:cNvCxnSpPr>
              <a:stCxn id="100" idx="0"/>
              <a:endCxn id="100"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18638586-E5CF-492E-8755-145C60BCC08E}"/>
                </a:ext>
              </a:extLst>
            </p:cNvPr>
            <p:cNvCxnSpPr>
              <a:stCxn id="103" idx="0"/>
              <a:endCxn id="103"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70032E81-3656-438D-8DA4-45F2FDA4DE9F}"/>
                </a:ext>
              </a:extLst>
            </p:cNvPr>
            <p:cNvCxnSpPr>
              <a:stCxn id="106" idx="0"/>
              <a:endCxn id="106"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楕円 127">
              <a:extLst>
                <a:ext uri="{FF2B5EF4-FFF2-40B4-BE49-F238E27FC236}">
                  <a16:creationId xmlns:a16="http://schemas.microsoft.com/office/drawing/2014/main" id="{19C73D50-AAF8-41C5-AB27-7A7EE7E494FF}"/>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6F9ADC91-5F3E-4669-9F4B-A2C73C03BCCC}"/>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A3BED189-0411-4562-9915-5E95063B2436}"/>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A18DD20A-91A1-45B5-8822-5823BDE4C544}"/>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918EC81D-FCA4-4C85-958C-F5AF9D9D884D}"/>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楕円 132">
              <a:extLst>
                <a:ext uri="{FF2B5EF4-FFF2-40B4-BE49-F238E27FC236}">
                  <a16:creationId xmlns:a16="http://schemas.microsoft.com/office/drawing/2014/main" id="{B3499AA1-ECFC-4DF4-9CEA-A77AF64AEF8C}"/>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01906ADA-B34E-452A-A711-60DC07739ED3}"/>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楕円 134">
              <a:extLst>
                <a:ext uri="{FF2B5EF4-FFF2-40B4-BE49-F238E27FC236}">
                  <a16:creationId xmlns:a16="http://schemas.microsoft.com/office/drawing/2014/main" id="{8D5C5DE0-1362-46BC-AADC-8C08286C7F6E}"/>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楕円 135">
              <a:extLst>
                <a:ext uri="{FF2B5EF4-FFF2-40B4-BE49-F238E27FC236}">
                  <a16:creationId xmlns:a16="http://schemas.microsoft.com/office/drawing/2014/main" id="{8363BB4A-F3DA-4727-94AF-42DE79CC126D}"/>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コネクタ 136">
              <a:extLst>
                <a:ext uri="{FF2B5EF4-FFF2-40B4-BE49-F238E27FC236}">
                  <a16:creationId xmlns:a16="http://schemas.microsoft.com/office/drawing/2014/main" id="{2D0D65F4-1BB2-4092-9F3D-5F9E47B7698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D0936760-0802-435B-B552-8BF26BEC6366}"/>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6F4ABD7-A7FB-4C21-A4FD-CAF67CC456C2}"/>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C65DB226-07C7-4F29-A9EE-1ED97114FC41}"/>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4AEAC827-B7B3-405E-B39F-832535E6DAE3}"/>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A462B9-7F83-4F1F-8BA3-ECACF5EC59FF}"/>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76973BB-F8AE-46C6-8DB7-533C6A8F852E}"/>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C74E6294-6AFA-4F9C-AD62-CB6A6B07E5DB}"/>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C298F0B-2B33-4DD7-8119-A7974D629722}"/>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04F1ED42-A0CB-4F15-97E9-C3F923A7D92D}"/>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77222CB8-6913-45DD-A43C-0A1CF5438CCF}"/>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8523793-56C8-43DA-9856-609DA68C3929}"/>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68046E8D-4E3D-4B66-B45D-88D8651DE4CA}"/>
                </a:ext>
              </a:extLst>
            </p:cNvPr>
            <p:cNvCxnSpPr>
              <a:cxnSpLocks/>
              <a:stCxn id="128" idx="0"/>
              <a:endCxn id="128"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6477674F-4CE5-4F13-A3EC-22BA0487BF54}"/>
                </a:ext>
              </a:extLst>
            </p:cNvPr>
            <p:cNvCxnSpPr>
              <a:cxnSpLocks/>
              <a:stCxn id="131" idx="0"/>
              <a:endCxn id="131"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6F0FA2AE-E18D-4B26-973D-D095B97951CB}"/>
                </a:ext>
              </a:extLst>
            </p:cNvPr>
            <p:cNvCxnSpPr>
              <a:cxnSpLocks/>
              <a:stCxn id="134" idx="0"/>
              <a:endCxn id="134"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E8121078-5E20-417D-B9CE-CD51E45189C5}"/>
                </a:ext>
              </a:extLst>
            </p:cNvPr>
            <p:cNvCxnSpPr>
              <a:cxnSpLocks/>
              <a:stCxn id="129" idx="0"/>
              <a:endCxn id="129"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AF5DB9D8-6BE8-4116-B5E6-2811CFF13452}"/>
                </a:ext>
              </a:extLst>
            </p:cNvPr>
            <p:cNvCxnSpPr>
              <a:cxnSpLocks/>
              <a:stCxn id="132" idx="0"/>
              <a:endCxn id="132"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AD13458C-3A2D-4EAE-B5E7-8D629CDB7720}"/>
                </a:ext>
              </a:extLst>
            </p:cNvPr>
            <p:cNvCxnSpPr>
              <a:stCxn id="135" idx="0"/>
              <a:endCxn id="135"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9C42D65F-07BE-4185-9D52-17D5C51B5D70}"/>
                </a:ext>
              </a:extLst>
            </p:cNvPr>
            <p:cNvCxnSpPr>
              <a:stCxn id="130" idx="0"/>
              <a:endCxn id="130"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D4A8948C-F124-47AB-8C9E-2A11B9D6EF1B}"/>
                </a:ext>
              </a:extLst>
            </p:cNvPr>
            <p:cNvCxnSpPr>
              <a:stCxn id="133" idx="0"/>
              <a:endCxn id="133"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A992D83D-9A1E-421B-ABD4-AB337AEB115C}"/>
                </a:ext>
              </a:extLst>
            </p:cNvPr>
            <p:cNvCxnSpPr>
              <a:stCxn id="136" idx="0"/>
              <a:endCxn id="136"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楕円 157">
              <a:extLst>
                <a:ext uri="{FF2B5EF4-FFF2-40B4-BE49-F238E27FC236}">
                  <a16:creationId xmlns:a16="http://schemas.microsoft.com/office/drawing/2014/main" id="{8DF7994A-BB17-4B27-B7CC-56B94C2AB9D9}"/>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楕円 158">
              <a:extLst>
                <a:ext uri="{FF2B5EF4-FFF2-40B4-BE49-F238E27FC236}">
                  <a16:creationId xmlns:a16="http://schemas.microsoft.com/office/drawing/2014/main" id="{CBFB8DFB-628A-43D7-A974-B5F151ADB87E}"/>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楕円 159">
              <a:extLst>
                <a:ext uri="{FF2B5EF4-FFF2-40B4-BE49-F238E27FC236}">
                  <a16:creationId xmlns:a16="http://schemas.microsoft.com/office/drawing/2014/main" id="{E3049034-5482-4D59-B728-E684D4D0C3C4}"/>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楕円 160">
              <a:extLst>
                <a:ext uri="{FF2B5EF4-FFF2-40B4-BE49-F238E27FC236}">
                  <a16:creationId xmlns:a16="http://schemas.microsoft.com/office/drawing/2014/main" id="{6A5B4EB5-E414-4F8F-8C4D-168EFBE2EDFC}"/>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楕円 161">
              <a:extLst>
                <a:ext uri="{FF2B5EF4-FFF2-40B4-BE49-F238E27FC236}">
                  <a16:creationId xmlns:a16="http://schemas.microsoft.com/office/drawing/2014/main" id="{A8716FF5-7B79-4CB1-BA8A-74BB19E4A1F6}"/>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楕円 162">
              <a:extLst>
                <a:ext uri="{FF2B5EF4-FFF2-40B4-BE49-F238E27FC236}">
                  <a16:creationId xmlns:a16="http://schemas.microsoft.com/office/drawing/2014/main" id="{02308DBB-20EB-4423-97C3-44085D583AE2}"/>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楕円 163">
              <a:extLst>
                <a:ext uri="{FF2B5EF4-FFF2-40B4-BE49-F238E27FC236}">
                  <a16:creationId xmlns:a16="http://schemas.microsoft.com/office/drawing/2014/main" id="{E2D255A9-BA4E-4372-9F83-E0987149C74F}"/>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楕円 164">
              <a:extLst>
                <a:ext uri="{FF2B5EF4-FFF2-40B4-BE49-F238E27FC236}">
                  <a16:creationId xmlns:a16="http://schemas.microsoft.com/office/drawing/2014/main" id="{37007F00-243B-4B9F-BB49-71FBA8F0E1DE}"/>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楕円 165">
              <a:extLst>
                <a:ext uri="{FF2B5EF4-FFF2-40B4-BE49-F238E27FC236}">
                  <a16:creationId xmlns:a16="http://schemas.microsoft.com/office/drawing/2014/main" id="{68D2673D-14B4-4B08-86D5-5722ED7572A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7" name="直線コネクタ 166">
              <a:extLst>
                <a:ext uri="{FF2B5EF4-FFF2-40B4-BE49-F238E27FC236}">
                  <a16:creationId xmlns:a16="http://schemas.microsoft.com/office/drawing/2014/main" id="{06BE3F04-DBF4-45B7-8612-9DE95D987B10}"/>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397FBF85-BA93-4DAC-82E7-324981628032}"/>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85D20CAF-A4BC-490D-BD79-16B4B6C30A24}"/>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0C8FEEEA-98D7-446D-9B97-0ED06B0AC82F}"/>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2D5B29A6-BB57-4663-B4A7-5EABF196D99C}"/>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0944E9CF-F822-4AAE-B470-6CD36502AEBA}"/>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7F14467-289E-4BAA-B00F-E59B676F59D8}"/>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35DB9527-2311-4AC8-AD64-5F26E8FC4EF4}"/>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F678C54A-34DC-4901-AFB3-1652506BAC1C}"/>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6835D400-EC57-49BB-B7A4-F35D122D1306}"/>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E0C31DD4-1223-4D97-9A18-E797693978A1}"/>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DF2417DB-06C1-47A5-AADA-1AC4C91D3B1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CACE2FC3-112D-46B0-A6E2-E75BA7B380D8}"/>
                </a:ext>
              </a:extLst>
            </p:cNvPr>
            <p:cNvCxnSpPr>
              <a:stCxn id="158" idx="0"/>
              <a:endCxn id="158"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FD50843D-76C9-41F5-B75D-F69FDB8D4135}"/>
                </a:ext>
              </a:extLst>
            </p:cNvPr>
            <p:cNvCxnSpPr>
              <a:stCxn id="161" idx="0"/>
              <a:endCxn id="161"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FEAFC253-69BF-4F61-AFEB-95424DBC46ED}"/>
                </a:ext>
              </a:extLst>
            </p:cNvPr>
            <p:cNvCxnSpPr>
              <a:cxnSpLocks/>
              <a:stCxn id="164" idx="0"/>
              <a:endCxn id="164"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0A64442A-10E5-4FCC-A8BE-9138F1B9616A}"/>
                </a:ext>
              </a:extLst>
            </p:cNvPr>
            <p:cNvCxnSpPr>
              <a:stCxn id="159" idx="0"/>
              <a:endCxn id="159"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2D69DF46-17BF-4254-827C-E908A7ABB2C2}"/>
                </a:ext>
              </a:extLst>
            </p:cNvPr>
            <p:cNvCxnSpPr>
              <a:stCxn id="162" idx="0"/>
              <a:endCxn id="162"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A86827ED-2A9F-4A64-9D80-C370F389E6E0}"/>
                </a:ext>
              </a:extLst>
            </p:cNvPr>
            <p:cNvCxnSpPr>
              <a:stCxn id="165" idx="0"/>
              <a:endCxn id="165"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FCEEC8E1-BF78-4C2E-9D92-7A8B92FFE78C}"/>
                </a:ext>
              </a:extLst>
            </p:cNvPr>
            <p:cNvCxnSpPr>
              <a:stCxn id="160" idx="0"/>
              <a:endCxn id="160"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AC6F1E56-5D73-42A2-8A23-3E4927DCAABD}"/>
                </a:ext>
              </a:extLst>
            </p:cNvPr>
            <p:cNvCxnSpPr>
              <a:stCxn id="163" idx="0"/>
              <a:endCxn id="163"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0D2A91AB-89AA-479F-A31C-B8C21958EC72}"/>
                </a:ext>
              </a:extLst>
            </p:cNvPr>
            <p:cNvCxnSpPr>
              <a:stCxn id="166" idx="0"/>
              <a:endCxn id="166"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8" name="楕円 187">
              <a:extLst>
                <a:ext uri="{FF2B5EF4-FFF2-40B4-BE49-F238E27FC236}">
                  <a16:creationId xmlns:a16="http://schemas.microsoft.com/office/drawing/2014/main" id="{2EDB4475-A91B-449E-896D-135443FCB1A7}"/>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楕円 188">
              <a:extLst>
                <a:ext uri="{FF2B5EF4-FFF2-40B4-BE49-F238E27FC236}">
                  <a16:creationId xmlns:a16="http://schemas.microsoft.com/office/drawing/2014/main" id="{8AC080E4-6C95-419D-91AD-2F1C72D0C738}"/>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楕円 189">
              <a:extLst>
                <a:ext uri="{FF2B5EF4-FFF2-40B4-BE49-F238E27FC236}">
                  <a16:creationId xmlns:a16="http://schemas.microsoft.com/office/drawing/2014/main" id="{63C1FEA6-98B7-4761-8037-1463CEC7240B}"/>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楕円 190">
              <a:extLst>
                <a:ext uri="{FF2B5EF4-FFF2-40B4-BE49-F238E27FC236}">
                  <a16:creationId xmlns:a16="http://schemas.microsoft.com/office/drawing/2014/main" id="{262EE8E7-5E44-40CC-8240-DE331FB38BA4}"/>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楕円 191">
              <a:extLst>
                <a:ext uri="{FF2B5EF4-FFF2-40B4-BE49-F238E27FC236}">
                  <a16:creationId xmlns:a16="http://schemas.microsoft.com/office/drawing/2014/main" id="{3006772D-DF0F-4C30-924D-7E5D2BF85701}"/>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楕円 192">
              <a:extLst>
                <a:ext uri="{FF2B5EF4-FFF2-40B4-BE49-F238E27FC236}">
                  <a16:creationId xmlns:a16="http://schemas.microsoft.com/office/drawing/2014/main" id="{C94D0A85-E801-40B6-ADE3-321BBDAA3E7F}"/>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楕円 193">
              <a:extLst>
                <a:ext uri="{FF2B5EF4-FFF2-40B4-BE49-F238E27FC236}">
                  <a16:creationId xmlns:a16="http://schemas.microsoft.com/office/drawing/2014/main" id="{2B9D7DA1-9A09-4B71-8904-097E912E7DF9}"/>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楕円 194">
              <a:extLst>
                <a:ext uri="{FF2B5EF4-FFF2-40B4-BE49-F238E27FC236}">
                  <a16:creationId xmlns:a16="http://schemas.microsoft.com/office/drawing/2014/main" id="{F1502A75-CB2B-49ED-A7CC-6A4E70969EF3}"/>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楕円 195">
              <a:extLst>
                <a:ext uri="{FF2B5EF4-FFF2-40B4-BE49-F238E27FC236}">
                  <a16:creationId xmlns:a16="http://schemas.microsoft.com/office/drawing/2014/main" id="{37FE6EF1-C2EA-4D12-901E-E39929BFAC7B}"/>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7" name="直線コネクタ 196">
              <a:extLst>
                <a:ext uri="{FF2B5EF4-FFF2-40B4-BE49-F238E27FC236}">
                  <a16:creationId xmlns:a16="http://schemas.microsoft.com/office/drawing/2014/main" id="{FA9F227C-DF07-43E8-A946-0669880A9F08}"/>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867FA28A-198A-4EF4-A77F-27EE1B2E1A0B}"/>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C42B1B56-6049-48B3-BA60-9B53AB963E0C}"/>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CB52919-12B2-4E4B-B2EF-0BA22FBEB8B6}"/>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187EF049-5BA5-4A49-AEE0-1C7AFE18801A}"/>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25F57461-A56A-4A4B-AD02-15349DE8460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A441391-6FA9-47ED-BB48-A9C6ED4CE186}"/>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D65724F9-4A7D-4C40-9129-58537AE1F85B}"/>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CAB026DF-271A-4634-A20B-62010389705E}"/>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060F27EE-642C-46D1-97A9-554A86B549AE}"/>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D50791E-6B9D-4F1D-B45B-8AEA3D271FE3}"/>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FDE3CBBB-37B6-4321-A1EA-4B44BB214876}"/>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20E4DF4C-2CD4-4E4F-88D2-68A432532A1E}"/>
                </a:ext>
              </a:extLst>
            </p:cNvPr>
            <p:cNvCxnSpPr>
              <a:cxnSpLocks/>
              <a:stCxn id="188" idx="0"/>
              <a:endCxn id="188"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811F310-7CEC-44C7-984C-CA4FDE924310}"/>
                </a:ext>
              </a:extLst>
            </p:cNvPr>
            <p:cNvCxnSpPr>
              <a:cxnSpLocks/>
              <a:stCxn id="191" idx="0"/>
              <a:endCxn id="191"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8E5411E5-BE09-4314-A080-2BC831C3642C}"/>
                </a:ext>
              </a:extLst>
            </p:cNvPr>
            <p:cNvCxnSpPr>
              <a:cxnSpLocks/>
              <a:stCxn id="194" idx="0"/>
              <a:endCxn id="194"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9B7F16D6-7D51-49A1-BBA3-678413FFF783}"/>
                </a:ext>
              </a:extLst>
            </p:cNvPr>
            <p:cNvCxnSpPr>
              <a:cxnSpLocks/>
              <a:stCxn id="189" idx="0"/>
              <a:endCxn id="189"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矢印コネクタ 212">
              <a:extLst>
                <a:ext uri="{FF2B5EF4-FFF2-40B4-BE49-F238E27FC236}">
                  <a16:creationId xmlns:a16="http://schemas.microsoft.com/office/drawing/2014/main" id="{1AE7BC57-C649-4B04-92E9-C969A2173287}"/>
                </a:ext>
              </a:extLst>
            </p:cNvPr>
            <p:cNvCxnSpPr>
              <a:cxnSpLocks/>
              <a:stCxn id="192" idx="0"/>
              <a:endCxn id="192"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D9063C7E-2A6B-4AB4-B92E-F7D1DCFAAE3B}"/>
                </a:ext>
              </a:extLst>
            </p:cNvPr>
            <p:cNvCxnSpPr>
              <a:stCxn id="195" idx="0"/>
              <a:endCxn id="195"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0653C34A-CDFD-43FA-BDE7-EAE3C750C718}"/>
                </a:ext>
              </a:extLst>
            </p:cNvPr>
            <p:cNvCxnSpPr>
              <a:stCxn id="190" idx="0"/>
              <a:endCxn id="190"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矢印コネクタ 215">
              <a:extLst>
                <a:ext uri="{FF2B5EF4-FFF2-40B4-BE49-F238E27FC236}">
                  <a16:creationId xmlns:a16="http://schemas.microsoft.com/office/drawing/2014/main" id="{D627BBDC-EBF2-435F-8134-60F943F6962B}"/>
                </a:ext>
              </a:extLst>
            </p:cNvPr>
            <p:cNvCxnSpPr>
              <a:stCxn id="193" idx="0"/>
              <a:endCxn id="193"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F1759AFF-3180-4838-89A7-0D2EAC7F7361}"/>
                </a:ext>
              </a:extLst>
            </p:cNvPr>
            <p:cNvCxnSpPr>
              <a:stCxn id="196" idx="0"/>
              <a:endCxn id="196"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8" name="テキスト ボックス 217">
            <a:extLst>
              <a:ext uri="{FF2B5EF4-FFF2-40B4-BE49-F238E27FC236}">
                <a16:creationId xmlns:a16="http://schemas.microsoft.com/office/drawing/2014/main" id="{E4F54E3A-8169-48E3-85D0-BF0B91CAA574}"/>
              </a:ext>
            </a:extLst>
          </p:cNvPr>
          <p:cNvSpPr txBox="1"/>
          <p:nvPr/>
        </p:nvSpPr>
        <p:spPr>
          <a:xfrm>
            <a:off x="107504" y="3068960"/>
            <a:ext cx="2723823" cy="369332"/>
          </a:xfrm>
          <a:prstGeom prst="rect">
            <a:avLst/>
          </a:prstGeom>
          <a:noFill/>
        </p:spPr>
        <p:txBody>
          <a:bodyPr wrap="none" rtlCol="0">
            <a:spAutoFit/>
          </a:bodyPr>
          <a:lstStyle/>
          <a:p>
            <a:r>
              <a:rPr lang="ja-JP" altLang="en-US" dirty="0"/>
              <a:t>ここでボンド状況を固定</a:t>
            </a:r>
            <a:endParaRPr kumimoji="1" lang="ja-JP" altLang="en-US" dirty="0"/>
          </a:p>
        </p:txBody>
      </p:sp>
      <p:sp>
        <p:nvSpPr>
          <p:cNvPr id="219" name="楕円 218">
            <a:extLst>
              <a:ext uri="{FF2B5EF4-FFF2-40B4-BE49-F238E27FC236}">
                <a16:creationId xmlns:a16="http://schemas.microsoft.com/office/drawing/2014/main" id="{563589E1-C730-469E-86DC-A67800EF562A}"/>
              </a:ext>
            </a:extLst>
          </p:cNvPr>
          <p:cNvSpPr/>
          <p:nvPr/>
        </p:nvSpPr>
        <p:spPr>
          <a:xfrm>
            <a:off x="3059832" y="28529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コネクタ: カギ線 220">
            <a:extLst>
              <a:ext uri="{FF2B5EF4-FFF2-40B4-BE49-F238E27FC236}">
                <a16:creationId xmlns:a16="http://schemas.microsoft.com/office/drawing/2014/main" id="{AC1DD8D6-56BC-4138-A22A-4142CACD21E0}"/>
              </a:ext>
            </a:extLst>
          </p:cNvPr>
          <p:cNvCxnSpPr>
            <a:stCxn id="218" idx="3"/>
            <a:endCxn id="219" idx="4"/>
          </p:cNvCxnSpPr>
          <p:nvPr/>
        </p:nvCxnSpPr>
        <p:spPr>
          <a:xfrm flipV="1">
            <a:off x="2831327" y="2996952"/>
            <a:ext cx="300513"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テキスト ボックス 221">
            <a:extLst>
              <a:ext uri="{FF2B5EF4-FFF2-40B4-BE49-F238E27FC236}">
                <a16:creationId xmlns:a16="http://schemas.microsoft.com/office/drawing/2014/main" id="{3635CD51-CE2F-4F6B-9300-E3771416BADA}"/>
              </a:ext>
            </a:extLst>
          </p:cNvPr>
          <p:cNvSpPr txBox="1"/>
          <p:nvPr/>
        </p:nvSpPr>
        <p:spPr>
          <a:xfrm>
            <a:off x="5796136" y="2780928"/>
            <a:ext cx="3185487" cy="646331"/>
          </a:xfrm>
          <a:prstGeom prst="rect">
            <a:avLst/>
          </a:prstGeom>
          <a:noFill/>
        </p:spPr>
        <p:txBody>
          <a:bodyPr wrap="none" rtlCol="0">
            <a:spAutoFit/>
          </a:bodyPr>
          <a:lstStyle/>
          <a:p>
            <a:r>
              <a:rPr kumimoji="1" lang="ja-JP" altLang="en-US" dirty="0"/>
              <a:t>各クラスターのスピン状態は</a:t>
            </a:r>
            <a:endParaRPr kumimoji="1" lang="en-US" altLang="ja-JP" dirty="0"/>
          </a:p>
          <a:p>
            <a:r>
              <a:rPr lang="ja-JP" altLang="en-US" dirty="0"/>
              <a:t>全て同じ重み</a:t>
            </a:r>
            <a:endParaRPr kumimoji="1" lang="ja-JP" altLang="en-US" dirty="0"/>
          </a:p>
        </p:txBody>
      </p:sp>
      <p:sp>
        <p:nvSpPr>
          <p:cNvPr id="223" name="楕円 222">
            <a:extLst>
              <a:ext uri="{FF2B5EF4-FFF2-40B4-BE49-F238E27FC236}">
                <a16:creationId xmlns:a16="http://schemas.microsoft.com/office/drawing/2014/main" id="{2F68F08A-7092-4EB2-A094-B79C6E5185A6}"/>
              </a:ext>
            </a:extLst>
          </p:cNvPr>
          <p:cNvSpPr/>
          <p:nvPr/>
        </p:nvSpPr>
        <p:spPr>
          <a:xfrm>
            <a:off x="4860032" y="278092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コネクタ: カギ線 224">
            <a:extLst>
              <a:ext uri="{FF2B5EF4-FFF2-40B4-BE49-F238E27FC236}">
                <a16:creationId xmlns:a16="http://schemas.microsoft.com/office/drawing/2014/main" id="{070754A5-BDE3-4EFC-A7F4-962D789AE356}"/>
              </a:ext>
            </a:extLst>
          </p:cNvPr>
          <p:cNvCxnSpPr>
            <a:stCxn id="222" idx="1"/>
            <a:endCxn id="223" idx="4"/>
          </p:cNvCxnSpPr>
          <p:nvPr/>
        </p:nvCxnSpPr>
        <p:spPr>
          <a:xfrm rot="10800000">
            <a:off x="4932040" y="2924944"/>
            <a:ext cx="864096" cy="1791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945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787368-FDF8-45D6-98C2-7EC341F843FB}"/>
              </a:ext>
            </a:extLst>
          </p:cNvPr>
          <p:cNvSpPr>
            <a:spLocks noGrp="1"/>
          </p:cNvSpPr>
          <p:nvPr>
            <p:ph type="body" sz="quarter" idx="10"/>
          </p:nvPr>
        </p:nvSpPr>
        <p:spPr/>
        <p:txBody>
          <a:bodyPr/>
          <a:lstStyle/>
          <a:p>
            <a:r>
              <a:rPr lang="ja-JP" altLang="en-US" dirty="0"/>
              <a:t>イジング模型の例</a:t>
            </a:r>
            <a:endParaRPr lang="en-US" altLang="ja-JP" dirty="0"/>
          </a:p>
        </p:txBody>
      </p:sp>
      <p:grpSp>
        <p:nvGrpSpPr>
          <p:cNvPr id="164" name="グループ化 163">
            <a:extLst>
              <a:ext uri="{FF2B5EF4-FFF2-40B4-BE49-F238E27FC236}">
                <a16:creationId xmlns:a16="http://schemas.microsoft.com/office/drawing/2014/main" id="{8B73BEC5-5C40-4762-9713-5A4582424998}"/>
              </a:ext>
            </a:extLst>
          </p:cNvPr>
          <p:cNvGrpSpPr/>
          <p:nvPr/>
        </p:nvGrpSpPr>
        <p:grpSpPr>
          <a:xfrm>
            <a:off x="2771800" y="1268760"/>
            <a:ext cx="1800200" cy="1800200"/>
            <a:chOff x="3491880" y="1340768"/>
            <a:chExt cx="1800200" cy="1800200"/>
          </a:xfrm>
        </p:grpSpPr>
        <p:sp>
          <p:nvSpPr>
            <p:cNvPr id="124" name="楕円 123">
              <a:extLst>
                <a:ext uri="{FF2B5EF4-FFF2-40B4-BE49-F238E27FC236}">
                  <a16:creationId xmlns:a16="http://schemas.microsoft.com/office/drawing/2014/main" id="{E08EDF49-C46C-4930-A234-C815E0AA4927}"/>
                </a:ext>
              </a:extLst>
            </p:cNvPr>
            <p:cNvSpPr/>
            <p:nvPr/>
          </p:nvSpPr>
          <p:spPr>
            <a:xfrm rot="10800000">
              <a:off x="349188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楕円 124">
              <a:extLst>
                <a:ext uri="{FF2B5EF4-FFF2-40B4-BE49-F238E27FC236}">
                  <a16:creationId xmlns:a16="http://schemas.microsoft.com/office/drawing/2014/main" id="{D784C8AE-BF8B-47D1-925B-A9CE8E3F4FEE}"/>
                </a:ext>
              </a:extLst>
            </p:cNvPr>
            <p:cNvSpPr/>
            <p:nvPr/>
          </p:nvSpPr>
          <p:spPr>
            <a:xfrm rot="10800000">
              <a:off x="421196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楕円 125">
              <a:extLst>
                <a:ext uri="{FF2B5EF4-FFF2-40B4-BE49-F238E27FC236}">
                  <a16:creationId xmlns:a16="http://schemas.microsoft.com/office/drawing/2014/main" id="{C7CB7AFF-0099-4822-950D-44B32BC345B3}"/>
                </a:ext>
              </a:extLst>
            </p:cNvPr>
            <p:cNvSpPr/>
            <p:nvPr/>
          </p:nvSpPr>
          <p:spPr>
            <a:xfrm rot="10800000">
              <a:off x="4932040"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楕円 126">
              <a:extLst>
                <a:ext uri="{FF2B5EF4-FFF2-40B4-BE49-F238E27FC236}">
                  <a16:creationId xmlns:a16="http://schemas.microsoft.com/office/drawing/2014/main" id="{A4C70177-F446-4C72-96E4-A793C9346CAB}"/>
                </a:ext>
              </a:extLst>
            </p:cNvPr>
            <p:cNvSpPr/>
            <p:nvPr/>
          </p:nvSpPr>
          <p:spPr>
            <a:xfrm rot="10800000">
              <a:off x="349188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楕円 127">
              <a:extLst>
                <a:ext uri="{FF2B5EF4-FFF2-40B4-BE49-F238E27FC236}">
                  <a16:creationId xmlns:a16="http://schemas.microsoft.com/office/drawing/2014/main" id="{739AF502-1E37-4E93-AB49-D91DB6F0AC02}"/>
                </a:ext>
              </a:extLst>
            </p:cNvPr>
            <p:cNvSpPr/>
            <p:nvPr/>
          </p:nvSpPr>
          <p:spPr>
            <a:xfrm rot="10800000">
              <a:off x="421196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EF2378C1-08D8-453D-8B55-06A75D0D294F}"/>
                </a:ext>
              </a:extLst>
            </p:cNvPr>
            <p:cNvSpPr/>
            <p:nvPr/>
          </p:nvSpPr>
          <p:spPr>
            <a:xfrm rot="10800000">
              <a:off x="4932040"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003FA40E-8621-465C-82B9-EF895789C1E0}"/>
                </a:ext>
              </a:extLst>
            </p:cNvPr>
            <p:cNvSpPr/>
            <p:nvPr/>
          </p:nvSpPr>
          <p:spPr>
            <a:xfrm rot="10800000">
              <a:off x="3491880"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E72FB0AE-79D1-4A16-9315-5B7948EC5C3F}"/>
                </a:ext>
              </a:extLst>
            </p:cNvPr>
            <p:cNvSpPr/>
            <p:nvPr/>
          </p:nvSpPr>
          <p:spPr>
            <a:xfrm rot="10800000">
              <a:off x="421196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372540B2-4239-4603-B59E-FE733B909C0F}"/>
                </a:ext>
              </a:extLst>
            </p:cNvPr>
            <p:cNvSpPr/>
            <p:nvPr/>
          </p:nvSpPr>
          <p:spPr>
            <a:xfrm rot="10800000">
              <a:off x="493204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3" name="直線コネクタ 132">
              <a:extLst>
                <a:ext uri="{FF2B5EF4-FFF2-40B4-BE49-F238E27FC236}">
                  <a16:creationId xmlns:a16="http://schemas.microsoft.com/office/drawing/2014/main" id="{02D944D4-C3E6-4170-BEAB-14B0CBCF7836}"/>
                </a:ext>
              </a:extLst>
            </p:cNvPr>
            <p:cNvCxnSpPr>
              <a:cxnSpLocks/>
            </p:cNvCxnSpPr>
            <p:nvPr/>
          </p:nvCxnSpPr>
          <p:spPr>
            <a:xfrm>
              <a:off x="4572000"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EC963C72-546A-4C6A-BE4A-170FE39484FD}"/>
                </a:ext>
              </a:extLst>
            </p:cNvPr>
            <p:cNvCxnSpPr>
              <a:cxnSpLocks/>
            </p:cNvCxnSpPr>
            <p:nvPr/>
          </p:nvCxnSpPr>
          <p:spPr>
            <a:xfrm>
              <a:off x="4572000"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4664641C-F077-47DC-9064-0BA7C7A8576F}"/>
                </a:ext>
              </a:extLst>
            </p:cNvPr>
            <p:cNvCxnSpPr>
              <a:cxnSpLocks/>
            </p:cNvCxnSpPr>
            <p:nvPr/>
          </p:nvCxnSpPr>
          <p:spPr>
            <a:xfrm>
              <a:off x="4391980"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40D28050-8C47-4A29-9120-7297F6ED6F31}"/>
                </a:ext>
              </a:extLst>
            </p:cNvPr>
            <p:cNvCxnSpPr>
              <a:cxnSpLocks/>
            </p:cNvCxnSpPr>
            <p:nvPr/>
          </p:nvCxnSpPr>
          <p:spPr>
            <a:xfrm>
              <a:off x="3851920"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6CCE721-DCAC-470D-ADC6-1935C2B0B5DD}"/>
                </a:ext>
              </a:extLst>
            </p:cNvPr>
            <p:cNvCxnSpPr>
              <a:cxnSpLocks/>
            </p:cNvCxnSpPr>
            <p:nvPr/>
          </p:nvCxnSpPr>
          <p:spPr>
            <a:xfrm>
              <a:off x="3851920"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E6C2CC00-C65B-4C87-A0B5-288EDBCE0B87}"/>
                </a:ext>
              </a:extLst>
            </p:cNvPr>
            <p:cNvCxnSpPr>
              <a:cxnSpLocks/>
            </p:cNvCxnSpPr>
            <p:nvPr/>
          </p:nvCxnSpPr>
          <p:spPr>
            <a:xfrm>
              <a:off x="3851920"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261A981B-383F-4F53-96EF-3C8E213DCB4A}"/>
                </a:ext>
              </a:extLst>
            </p:cNvPr>
            <p:cNvCxnSpPr>
              <a:cxnSpLocks/>
            </p:cNvCxnSpPr>
            <p:nvPr/>
          </p:nvCxnSpPr>
          <p:spPr>
            <a:xfrm>
              <a:off x="4572000"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DA9A223-1B46-47F9-9EDC-D1CFF4CDCE0B}"/>
                </a:ext>
              </a:extLst>
            </p:cNvPr>
            <p:cNvCxnSpPr>
              <a:cxnSpLocks/>
            </p:cNvCxnSpPr>
            <p:nvPr/>
          </p:nvCxnSpPr>
          <p:spPr>
            <a:xfrm>
              <a:off x="511206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972316A1-2AA1-4B87-AD03-3E237714B9BC}"/>
                </a:ext>
              </a:extLst>
            </p:cNvPr>
            <p:cNvCxnSpPr>
              <a:cxnSpLocks/>
            </p:cNvCxnSpPr>
            <p:nvPr/>
          </p:nvCxnSpPr>
          <p:spPr>
            <a:xfrm>
              <a:off x="511206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24102166-6FA5-4310-AF15-55760E1C6B26}"/>
                </a:ext>
              </a:extLst>
            </p:cNvPr>
            <p:cNvCxnSpPr>
              <a:cxnSpLocks/>
            </p:cNvCxnSpPr>
            <p:nvPr/>
          </p:nvCxnSpPr>
          <p:spPr>
            <a:xfrm>
              <a:off x="439198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CAC860A3-0651-42E7-91BC-B5B7DC706ABB}"/>
                </a:ext>
              </a:extLst>
            </p:cNvPr>
            <p:cNvCxnSpPr>
              <a:cxnSpLocks/>
            </p:cNvCxnSpPr>
            <p:nvPr/>
          </p:nvCxnSpPr>
          <p:spPr>
            <a:xfrm>
              <a:off x="367190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8E010B66-8E2F-46B0-AB56-9BF199397F93}"/>
                </a:ext>
              </a:extLst>
            </p:cNvPr>
            <p:cNvCxnSpPr>
              <a:cxnSpLocks/>
            </p:cNvCxnSpPr>
            <p:nvPr/>
          </p:nvCxnSpPr>
          <p:spPr>
            <a:xfrm>
              <a:off x="367190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F0325007-4147-4F8A-8832-85F5AAA4B527}"/>
                  </a:ext>
                </a:extLst>
              </p:cNvPr>
              <p:cNvSpPr txBox="1"/>
              <p:nvPr/>
            </p:nvSpPr>
            <p:spPr>
              <a:xfrm>
                <a:off x="251520" y="1196752"/>
                <a:ext cx="2180405" cy="954107"/>
              </a:xfrm>
              <a:prstGeom prst="rect">
                <a:avLst/>
              </a:prstGeom>
              <a:noFill/>
            </p:spPr>
            <p:txBody>
              <a:bodyPr wrap="none" rtlCol="0">
                <a:spAutoFit/>
              </a:bodyPr>
              <a:lstStyle/>
              <a:p>
                <a:r>
                  <a:rPr lang="ja-JP" altLang="en-US" sz="2800" dirty="0"/>
                  <a:t>クラスター</a:t>
                </a:r>
                <a:r>
                  <a:rPr lang="en-US" altLang="ja-JP" sz="2800" dirty="0"/>
                  <a:t>1</a:t>
                </a:r>
              </a:p>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=5</m:t>
                      </m:r>
                    </m:oMath>
                  </m:oMathPara>
                </a14:m>
                <a:endParaRPr kumimoji="1" lang="ja-JP" altLang="en-US" sz="2800" dirty="0"/>
              </a:p>
            </p:txBody>
          </p:sp>
        </mc:Choice>
        <mc:Fallback>
          <p:sp>
            <p:nvSpPr>
              <p:cNvPr id="145" name="テキスト ボックス 144">
                <a:extLst>
                  <a:ext uri="{FF2B5EF4-FFF2-40B4-BE49-F238E27FC236}">
                    <a16:creationId xmlns:a16="http://schemas.microsoft.com/office/drawing/2014/main" id="{F0325007-4147-4F8A-8832-85F5AAA4B527}"/>
                  </a:ext>
                </a:extLst>
              </p:cNvPr>
              <p:cNvSpPr txBox="1">
                <a:spLocks noRot="1" noChangeAspect="1" noMove="1" noResize="1" noEditPoints="1" noAdjustHandles="1" noChangeArrowheads="1" noChangeShapeType="1" noTextEdit="1"/>
              </p:cNvSpPr>
              <p:nvPr/>
            </p:nvSpPr>
            <p:spPr>
              <a:xfrm>
                <a:off x="251520" y="1196752"/>
                <a:ext cx="2180405" cy="954107"/>
              </a:xfrm>
              <a:prstGeom prst="rect">
                <a:avLst/>
              </a:prstGeom>
              <a:blipFill>
                <a:blip r:embed="rId2"/>
                <a:stretch>
                  <a:fillRect l="-5587" t="-8280" r="-41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6" name="テキスト ボックス 145">
                <a:extLst>
                  <a:ext uri="{FF2B5EF4-FFF2-40B4-BE49-F238E27FC236}">
                    <a16:creationId xmlns:a16="http://schemas.microsoft.com/office/drawing/2014/main" id="{FB12D9A5-FA9E-491B-958D-1070DC265D19}"/>
                  </a:ext>
                </a:extLst>
              </p:cNvPr>
              <p:cNvSpPr txBox="1"/>
              <p:nvPr/>
            </p:nvSpPr>
            <p:spPr>
              <a:xfrm>
                <a:off x="5076056" y="1268760"/>
                <a:ext cx="2180405" cy="954107"/>
              </a:xfrm>
              <a:prstGeom prst="rect">
                <a:avLst/>
              </a:prstGeom>
              <a:noFill/>
            </p:spPr>
            <p:txBody>
              <a:bodyPr wrap="none" rtlCol="0">
                <a:spAutoFit/>
              </a:bodyPr>
              <a:lstStyle/>
              <a:p>
                <a:r>
                  <a:rPr lang="ja-JP" altLang="en-US" sz="2800" dirty="0"/>
                  <a:t>クラスター</a:t>
                </a:r>
                <a:r>
                  <a:rPr lang="en-US" altLang="ja-JP" sz="2800" dirty="0"/>
                  <a:t>2</a:t>
                </a:r>
              </a:p>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=4</m:t>
                      </m:r>
                    </m:oMath>
                  </m:oMathPara>
                </a14:m>
                <a:endParaRPr kumimoji="1" lang="ja-JP" altLang="en-US" sz="2800" dirty="0"/>
              </a:p>
            </p:txBody>
          </p:sp>
        </mc:Choice>
        <mc:Fallback>
          <p:sp>
            <p:nvSpPr>
              <p:cNvPr id="146" name="テキスト ボックス 145">
                <a:extLst>
                  <a:ext uri="{FF2B5EF4-FFF2-40B4-BE49-F238E27FC236}">
                    <a16:creationId xmlns:a16="http://schemas.microsoft.com/office/drawing/2014/main" id="{FB12D9A5-FA9E-491B-958D-1070DC265D19}"/>
                  </a:ext>
                </a:extLst>
              </p:cNvPr>
              <p:cNvSpPr txBox="1">
                <a:spLocks noRot="1" noChangeAspect="1" noMove="1" noResize="1" noEditPoints="1" noAdjustHandles="1" noChangeArrowheads="1" noChangeShapeType="1" noTextEdit="1"/>
              </p:cNvSpPr>
              <p:nvPr/>
            </p:nvSpPr>
            <p:spPr>
              <a:xfrm>
                <a:off x="5076056" y="1268760"/>
                <a:ext cx="2180405" cy="954107"/>
              </a:xfrm>
              <a:prstGeom prst="rect">
                <a:avLst/>
              </a:prstGeom>
              <a:blipFill>
                <a:blip r:embed="rId3"/>
                <a:stretch>
                  <a:fillRect l="-5882" t="-8280" r="-420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8" name="テキスト ボックス 147">
                <a:extLst>
                  <a:ext uri="{FF2B5EF4-FFF2-40B4-BE49-F238E27FC236}">
                    <a16:creationId xmlns:a16="http://schemas.microsoft.com/office/drawing/2014/main" id="{FCFB2B7C-1C18-4749-9CE6-FC212D5D9342}"/>
                  </a:ext>
                </a:extLst>
              </p:cNvPr>
              <p:cNvSpPr txBox="1"/>
              <p:nvPr/>
            </p:nvSpPr>
            <p:spPr>
              <a:xfrm>
                <a:off x="395536" y="3645024"/>
                <a:ext cx="7910027" cy="1380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nary>
                            <m:naryPr>
                              <m:chr m:val="∑"/>
                              <m:supHide m:val="on"/>
                              <m:ctrlPr>
                                <a:rPr kumimoji="1" lang="en-US" altLang="ja-JP" sz="2800" b="0" i="1" smtClean="0">
                                  <a:latin typeface="Cambria Math" panose="02040503050406030204" pitchFamily="18" charset="0"/>
                                </a:rPr>
                              </m:ctrlPr>
                            </m:naryPr>
                            <m:sub>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e>
                              </m:d>
                            </m:sub>
                            <m:sup/>
                            <m:e>
                              <m:d>
                                <m:dPr>
                                  <m:ctrlPr>
                                    <a:rPr kumimoji="1" lang="en-US" altLang="ja-JP" sz="2800" b="0" i="1" smtClean="0">
                                      <a:latin typeface="Cambria Math" panose="02040503050406030204" pitchFamily="18" charset="0"/>
                                    </a:rPr>
                                  </m:ctrlPr>
                                </m:dPr>
                                <m:e>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e>
                                  </m:nary>
                                </m:e>
                              </m:d>
                            </m:e>
                          </m:nary>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r>
                            <m:rPr>
                              <m:brk m:alnAt="7"/>
                            </m:rPr>
                            <a:rPr kumimoji="1" lang="en-US" altLang="ja-JP" sz="2800" b="0" i="1" smtClean="0">
                              <a:latin typeface="Cambria Math" panose="02040503050406030204" pitchFamily="18" charset="0"/>
                            </a:rPr>
                            <m:t>}</m:t>
                          </m:r>
                        </m:sub>
                        <m:sup/>
                        <m:e>
                          <m:d>
                            <m:dPr>
                              <m:ctrlPr>
                                <a:rPr kumimoji="1" lang="en-US" altLang="ja-JP" sz="2800" b="0" i="1" smtClean="0">
                                  <a:latin typeface="Cambria Math" panose="02040503050406030204" pitchFamily="18" charset="0"/>
                                </a:rPr>
                              </m:ctrlPr>
                            </m:dPr>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1</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e>
                          </m:d>
                        </m:e>
                      </m:nary>
                    </m:oMath>
                  </m:oMathPara>
                </a14:m>
                <a:endParaRPr lang="ja-JP" altLang="en-US" sz="2800" dirty="0"/>
              </a:p>
            </p:txBody>
          </p:sp>
        </mc:Choice>
        <mc:Fallback>
          <p:sp>
            <p:nvSpPr>
              <p:cNvPr id="148" name="テキスト ボックス 147">
                <a:extLst>
                  <a:ext uri="{FF2B5EF4-FFF2-40B4-BE49-F238E27FC236}">
                    <a16:creationId xmlns:a16="http://schemas.microsoft.com/office/drawing/2014/main" id="{FCFB2B7C-1C18-4749-9CE6-FC212D5D9342}"/>
                  </a:ext>
                </a:extLst>
              </p:cNvPr>
              <p:cNvSpPr txBox="1">
                <a:spLocks noRot="1" noChangeAspect="1" noMove="1" noResize="1" noEditPoints="1" noAdjustHandles="1" noChangeArrowheads="1" noChangeShapeType="1" noTextEdit="1"/>
              </p:cNvSpPr>
              <p:nvPr/>
            </p:nvSpPr>
            <p:spPr>
              <a:xfrm>
                <a:off x="395536" y="3645024"/>
                <a:ext cx="7910027" cy="13801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0" name="テキスト ボックス 149">
                <a:extLst>
                  <a:ext uri="{FF2B5EF4-FFF2-40B4-BE49-F238E27FC236}">
                    <a16:creationId xmlns:a16="http://schemas.microsoft.com/office/drawing/2014/main" id="{E5F9C60C-FE72-4865-891E-F18BD4EE5679}"/>
                  </a:ext>
                </a:extLst>
              </p:cNvPr>
              <p:cNvSpPr txBox="1"/>
              <p:nvPr/>
            </p:nvSpPr>
            <p:spPr>
              <a:xfrm>
                <a:off x="3059832" y="5013176"/>
                <a:ext cx="1551746"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lang="ja-JP" altLang="en-US" sz="2800" dirty="0"/>
              </a:p>
            </p:txBody>
          </p:sp>
        </mc:Choice>
        <mc:Fallback>
          <p:sp>
            <p:nvSpPr>
              <p:cNvPr id="150" name="テキスト ボックス 149">
                <a:extLst>
                  <a:ext uri="{FF2B5EF4-FFF2-40B4-BE49-F238E27FC236}">
                    <a16:creationId xmlns:a16="http://schemas.microsoft.com/office/drawing/2014/main" id="{E5F9C60C-FE72-4865-891E-F18BD4EE5679}"/>
                  </a:ext>
                </a:extLst>
              </p:cNvPr>
              <p:cNvSpPr txBox="1">
                <a:spLocks noRot="1" noChangeAspect="1" noMove="1" noResize="1" noEditPoints="1" noAdjustHandles="1" noChangeArrowheads="1" noChangeShapeType="1" noTextEdit="1"/>
              </p:cNvSpPr>
              <p:nvPr/>
            </p:nvSpPr>
            <p:spPr>
              <a:xfrm>
                <a:off x="3059832" y="5013176"/>
                <a:ext cx="1551746" cy="11378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1" name="テキスト ボックス 150">
                <a:extLst>
                  <a:ext uri="{FF2B5EF4-FFF2-40B4-BE49-F238E27FC236}">
                    <a16:creationId xmlns:a16="http://schemas.microsoft.com/office/drawing/2014/main" id="{4052532E-A1FD-462A-94B9-D08D35F63BE4}"/>
                  </a:ext>
                </a:extLst>
              </p:cNvPr>
              <p:cNvSpPr txBox="1"/>
              <p:nvPr/>
            </p:nvSpPr>
            <p:spPr>
              <a:xfrm>
                <a:off x="5436096" y="2780928"/>
                <a:ext cx="3626506" cy="540276"/>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14:m>
                  <m:oMath xmlns:m="http://schemas.openxmlformats.org/officeDocument/2006/math">
                    <m:sSubSup>
                      <m:sSubSupPr>
                        <m:ctrlPr>
                          <a:rPr lang="en-US" altLang="ja-JP" sz="2800" b="0" i="1" smtClean="0">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𝑘</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=1</m:t>
                    </m:r>
                  </m:oMath>
                </a14:m>
                <a:endParaRPr kumimoji="1" lang="ja-JP" altLang="en-US" sz="2800" dirty="0"/>
              </a:p>
            </p:txBody>
          </p:sp>
        </mc:Choice>
        <mc:Fallback>
          <p:sp>
            <p:nvSpPr>
              <p:cNvPr id="151" name="テキスト ボックス 150">
                <a:extLst>
                  <a:ext uri="{FF2B5EF4-FFF2-40B4-BE49-F238E27FC236}">
                    <a16:creationId xmlns:a16="http://schemas.microsoft.com/office/drawing/2014/main" id="{4052532E-A1FD-462A-94B9-D08D35F63BE4}"/>
                  </a:ext>
                </a:extLst>
              </p:cNvPr>
              <p:cNvSpPr txBox="1">
                <a:spLocks noRot="1" noChangeAspect="1" noMove="1" noResize="1" noEditPoints="1" noAdjustHandles="1" noChangeArrowheads="1" noChangeShapeType="1" noTextEdit="1"/>
              </p:cNvSpPr>
              <p:nvPr/>
            </p:nvSpPr>
            <p:spPr>
              <a:xfrm>
                <a:off x="5436096" y="2780928"/>
                <a:ext cx="3626506" cy="540276"/>
              </a:xfrm>
              <a:prstGeom prst="rect">
                <a:avLst/>
              </a:prstGeom>
              <a:blipFill>
                <a:blip r:embed="rId6"/>
                <a:stretch>
                  <a:fillRect t="-12360" b="-25843"/>
                </a:stretch>
              </a:blipFill>
            </p:spPr>
            <p:txBody>
              <a:bodyPr/>
              <a:lstStyle/>
              <a:p>
                <a:r>
                  <a:rPr lang="ja-JP" altLang="en-US">
                    <a:noFill/>
                  </a:rPr>
                  <a:t> </a:t>
                </a:r>
              </a:p>
            </p:txBody>
          </p:sp>
        </mc:Fallback>
      </mc:AlternateContent>
      <p:sp>
        <p:nvSpPr>
          <p:cNvPr id="152" name="楕円 151">
            <a:extLst>
              <a:ext uri="{FF2B5EF4-FFF2-40B4-BE49-F238E27FC236}">
                <a16:creationId xmlns:a16="http://schemas.microsoft.com/office/drawing/2014/main" id="{0DD67DA8-D450-47E1-B80A-4E665C2D7A7F}"/>
              </a:ext>
            </a:extLst>
          </p:cNvPr>
          <p:cNvSpPr/>
          <p:nvPr/>
        </p:nvSpPr>
        <p:spPr>
          <a:xfrm>
            <a:off x="4499992"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6F4F29B8-F268-4482-82BD-97F615ED0511}"/>
              </a:ext>
            </a:extLst>
          </p:cNvPr>
          <p:cNvSpPr/>
          <p:nvPr/>
        </p:nvSpPr>
        <p:spPr>
          <a:xfrm>
            <a:off x="7596336"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コネクタ: カギ線 154">
            <a:extLst>
              <a:ext uri="{FF2B5EF4-FFF2-40B4-BE49-F238E27FC236}">
                <a16:creationId xmlns:a16="http://schemas.microsoft.com/office/drawing/2014/main" id="{A3615707-6264-4C57-9557-F9656F69BF53}"/>
              </a:ext>
            </a:extLst>
          </p:cNvPr>
          <p:cNvCxnSpPr>
            <a:cxnSpLocks/>
            <a:stCxn id="151" idx="2"/>
            <a:endCxn id="153" idx="0"/>
          </p:cNvCxnSpPr>
          <p:nvPr/>
        </p:nvCxnSpPr>
        <p:spPr>
          <a:xfrm rot="16200000" flipH="1">
            <a:off x="7152920" y="3417632"/>
            <a:ext cx="611852" cy="418995"/>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04013D9C-CDAE-4FD8-B27D-D719656AF4D2}"/>
              </a:ext>
            </a:extLst>
          </p:cNvPr>
          <p:cNvCxnSpPr>
            <a:cxnSpLocks/>
            <a:stCxn id="151" idx="2"/>
            <a:endCxn id="152" idx="0"/>
          </p:cNvCxnSpPr>
          <p:nvPr/>
        </p:nvCxnSpPr>
        <p:spPr>
          <a:xfrm rot="5400000">
            <a:off x="5604749" y="2288456"/>
            <a:ext cx="611852" cy="2677349"/>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5" name="楕円 164">
            <a:extLst>
              <a:ext uri="{FF2B5EF4-FFF2-40B4-BE49-F238E27FC236}">
                <a16:creationId xmlns:a16="http://schemas.microsoft.com/office/drawing/2014/main" id="{A83AA772-EC58-49A9-B452-2F0C8FFD2DF5}"/>
              </a:ext>
            </a:extLst>
          </p:cNvPr>
          <p:cNvSpPr/>
          <p:nvPr/>
        </p:nvSpPr>
        <p:spPr>
          <a:xfrm>
            <a:off x="5940152" y="465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6" name="テキスト ボックス 165">
                <a:extLst>
                  <a:ext uri="{FF2B5EF4-FFF2-40B4-BE49-F238E27FC236}">
                    <a16:creationId xmlns:a16="http://schemas.microsoft.com/office/drawing/2014/main" id="{2639E87D-5893-42A4-B5F2-FFA33825E86B}"/>
                  </a:ext>
                </a:extLst>
              </p:cNvPr>
              <p:cNvSpPr txBox="1"/>
              <p:nvPr/>
            </p:nvSpPr>
            <p:spPr>
              <a:xfrm>
                <a:off x="6300192" y="5157192"/>
                <a:ext cx="2762679" cy="523220"/>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r>
                  <a:rPr kumimoji="1" lang="en-US" altLang="ja-JP" sz="2800" dirty="0"/>
                  <a:t>0</a:t>
                </a:r>
                <a:endParaRPr kumimoji="1" lang="ja-JP" altLang="en-US" sz="2800" dirty="0"/>
              </a:p>
            </p:txBody>
          </p:sp>
        </mc:Choice>
        <mc:Fallback>
          <p:sp>
            <p:nvSpPr>
              <p:cNvPr id="166" name="テキスト ボックス 165">
                <a:extLst>
                  <a:ext uri="{FF2B5EF4-FFF2-40B4-BE49-F238E27FC236}">
                    <a16:creationId xmlns:a16="http://schemas.microsoft.com/office/drawing/2014/main" id="{2639E87D-5893-42A4-B5F2-FFA33825E86B}"/>
                  </a:ext>
                </a:extLst>
              </p:cNvPr>
              <p:cNvSpPr txBox="1">
                <a:spLocks noRot="1" noChangeAspect="1" noMove="1" noResize="1" noEditPoints="1" noAdjustHandles="1" noChangeArrowheads="1" noChangeShapeType="1" noTextEdit="1"/>
              </p:cNvSpPr>
              <p:nvPr/>
            </p:nvSpPr>
            <p:spPr>
              <a:xfrm>
                <a:off x="6300192" y="5157192"/>
                <a:ext cx="2762679" cy="523220"/>
              </a:xfrm>
              <a:prstGeom prst="rect">
                <a:avLst/>
              </a:prstGeom>
              <a:blipFill>
                <a:blip r:embed="rId7"/>
                <a:stretch>
                  <a:fillRect t="-16279" r="-3084" b="-31395"/>
                </a:stretch>
              </a:blipFill>
            </p:spPr>
            <p:txBody>
              <a:bodyPr/>
              <a:lstStyle/>
              <a:p>
                <a:r>
                  <a:rPr lang="ja-JP" altLang="en-US">
                    <a:noFill/>
                  </a:rPr>
                  <a:t> </a:t>
                </a:r>
              </a:p>
            </p:txBody>
          </p:sp>
        </mc:Fallback>
      </mc:AlternateContent>
      <p:cxnSp>
        <p:nvCxnSpPr>
          <p:cNvPr id="168" name="コネクタ: カギ線 167">
            <a:extLst>
              <a:ext uri="{FF2B5EF4-FFF2-40B4-BE49-F238E27FC236}">
                <a16:creationId xmlns:a16="http://schemas.microsoft.com/office/drawing/2014/main" id="{68D1F33C-A5C8-4A65-AB00-512F31E70BA4}"/>
              </a:ext>
            </a:extLst>
          </p:cNvPr>
          <p:cNvCxnSpPr>
            <a:cxnSpLocks/>
            <a:stCxn id="166" idx="1"/>
            <a:endCxn id="165" idx="4"/>
          </p:cNvCxnSpPr>
          <p:nvPr/>
        </p:nvCxnSpPr>
        <p:spPr>
          <a:xfrm rot="10800000">
            <a:off x="6012160" y="4797152"/>
            <a:ext cx="288032" cy="6216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3" name="テキスト ボックス 172">
            <a:extLst>
              <a:ext uri="{FF2B5EF4-FFF2-40B4-BE49-F238E27FC236}">
                <a16:creationId xmlns:a16="http://schemas.microsoft.com/office/drawing/2014/main" id="{0F9EE50A-5E12-4C4B-B694-97BB59170E35}"/>
              </a:ext>
            </a:extLst>
          </p:cNvPr>
          <p:cNvSpPr txBox="1"/>
          <p:nvPr/>
        </p:nvSpPr>
        <p:spPr>
          <a:xfrm>
            <a:off x="611560" y="6237312"/>
            <a:ext cx="7622600" cy="400110"/>
          </a:xfrm>
          <a:prstGeom prst="rect">
            <a:avLst/>
          </a:prstGeom>
          <a:noFill/>
        </p:spPr>
        <p:txBody>
          <a:bodyPr wrap="none" rtlCol="0">
            <a:spAutoFit/>
          </a:bodyPr>
          <a:lstStyle/>
          <a:p>
            <a:r>
              <a:rPr kumimoji="1" lang="ja-JP" altLang="en-US" sz="2000" dirty="0"/>
              <a:t>グラフを固定した場合のスピン状態の部分和が厳密に計算できた</a:t>
            </a:r>
          </a:p>
        </p:txBody>
      </p:sp>
    </p:spTree>
    <p:extLst>
      <p:ext uri="{BB962C8B-B14F-4D97-AF65-F5344CB8AC3E}">
        <p14:creationId xmlns:p14="http://schemas.microsoft.com/office/powerpoint/2010/main" val="1764442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5610C-420A-48E6-9673-EBBDD678F3A7}"/>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870220F-714D-4FC8-B433-46BAA19154DF}"/>
                  </a:ext>
                </a:extLst>
              </p:cNvPr>
              <p:cNvSpPr txBox="1"/>
              <p:nvPr/>
            </p:nvSpPr>
            <p:spPr>
              <a:xfrm>
                <a:off x="755576" y="1700808"/>
                <a:ext cx="6923434" cy="1564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Sup>
                            <m:sSupPr>
                              <m:ctrlPr>
                                <a:rPr kumimoji="1" lang="en-US" altLang="ja-JP" sz="3200" b="0" i="1" smtClean="0">
                                  <a:latin typeface="Cambria Math" panose="02040503050406030204" pitchFamily="18" charset="0"/>
                                </a:rPr>
                              </m:ctrlPr>
                            </m:sSupPr>
                            <m:e>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m:rPr>
                                                  <m:brk m:alnAt="7"/>
                                                </m:rPr>
                                                <a:rPr kumimoji="1" lang="en-US" altLang="ja-JP" sz="3200" b="0" i="1" smtClean="0">
                                                  <a:latin typeface="Cambria Math" panose="02040503050406030204" pitchFamily="18" charset="0"/>
                                                </a:rPr>
                                                <m:t>𝜎</m:t>
                                              </m:r>
                                            </m:e>
                                          </m:acc>
                                        </m:e>
                                        <m:sub>
                                          <m:r>
                                            <m:rPr>
                                              <m:brk m:alnAt="7"/>
                                            </m:rPr>
                                            <a:rPr kumimoji="1" lang="en-US" altLang="ja-JP" sz="3200" b="0" i="1" smtClean="0">
                                              <a:latin typeface="Cambria Math" panose="02040503050406030204" pitchFamily="18" charset="0"/>
                                            </a:rPr>
                                            <m:t>𝑘</m:t>
                                          </m:r>
                                        </m:sub>
                                      </m:sSub>
                                    </m:e>
                                  </m:d>
                                </m:sub>
                                <m:sup/>
                                <m:e>
                                  <m:d>
                                    <m:dPr>
                                      <m:ctrlPr>
                                        <a:rPr kumimoji="1" lang="en-US" altLang="ja-JP" sz="3200" b="0" i="1" smtClean="0">
                                          <a:latin typeface="Cambria Math" panose="02040503050406030204" pitchFamily="18" charset="0"/>
                                        </a:rPr>
                                      </m:ctrlPr>
                                    </m:dPr>
                                    <m:e>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e>
                                      </m:nary>
                                    </m:e>
                                  </m:d>
                                </m:e>
                              </m:nary>
                            </m:e>
                            <m:sup>
                              <m:r>
                                <a:rPr kumimoji="1" lang="en-US" altLang="ja-JP" sz="3200" b="0" i="1" smtClean="0">
                                  <a:latin typeface="Cambria Math" panose="02040503050406030204" pitchFamily="18" charset="0"/>
                                </a:rPr>
                                <m:t>2</m:t>
                              </m:r>
                            </m:sup>
                          </m:sSup>
                        </m:e>
                      </m:nary>
                    </m:oMath>
                  </m:oMathPara>
                </a14:m>
                <a:endParaRPr kumimoji="1" lang="ja-JP" altLang="en-US" sz="3200" dirty="0"/>
              </a:p>
            </p:txBody>
          </p:sp>
        </mc:Choice>
        <mc:Fallback>
          <p:sp>
            <p:nvSpPr>
              <p:cNvPr id="3" name="テキスト ボックス 2">
                <a:extLst>
                  <a:ext uri="{FF2B5EF4-FFF2-40B4-BE49-F238E27FC236}">
                    <a16:creationId xmlns:a16="http://schemas.microsoft.com/office/drawing/2014/main" id="{E870220F-714D-4FC8-B433-46BAA19154DF}"/>
                  </a:ext>
                </a:extLst>
              </p:cNvPr>
              <p:cNvSpPr txBox="1">
                <a:spLocks noRot="1" noChangeAspect="1" noMove="1" noResize="1" noEditPoints="1" noAdjustHandles="1" noChangeArrowheads="1" noChangeShapeType="1" noTextEdit="1"/>
              </p:cNvSpPr>
              <p:nvPr/>
            </p:nvSpPr>
            <p:spPr>
              <a:xfrm>
                <a:off x="755576" y="1700808"/>
                <a:ext cx="6923434" cy="156421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599BD34-35D6-4895-A0EE-8A79E4214E82}"/>
              </a:ext>
            </a:extLst>
          </p:cNvPr>
          <p:cNvSpPr txBox="1"/>
          <p:nvPr/>
        </p:nvSpPr>
        <p:spPr>
          <a:xfrm>
            <a:off x="323528" y="1196752"/>
            <a:ext cx="3775393" cy="523220"/>
          </a:xfrm>
          <a:prstGeom prst="rect">
            <a:avLst/>
          </a:prstGeom>
          <a:noFill/>
        </p:spPr>
        <p:txBody>
          <a:bodyPr wrap="none" rtlCol="0">
            <a:spAutoFit/>
          </a:bodyPr>
          <a:lstStyle/>
          <a:p>
            <a:r>
              <a:rPr lang="ja-JP" altLang="en-US" sz="2800" dirty="0"/>
              <a:t>グラフ表現した物理量</a:t>
            </a:r>
            <a:endParaRPr kumimoji="1" lang="ja-JP" altLang="en-US" sz="2800" dirty="0"/>
          </a:p>
        </p:txBody>
      </p:sp>
      <p:sp>
        <p:nvSpPr>
          <p:cNvPr id="5" name="テキスト ボックス 4">
            <a:extLst>
              <a:ext uri="{FF2B5EF4-FFF2-40B4-BE49-F238E27FC236}">
                <a16:creationId xmlns:a16="http://schemas.microsoft.com/office/drawing/2014/main" id="{421FDE91-D8E8-4F4C-A3B4-0032C9ECB35F}"/>
              </a:ext>
            </a:extLst>
          </p:cNvPr>
          <p:cNvSpPr txBox="1"/>
          <p:nvPr/>
        </p:nvSpPr>
        <p:spPr>
          <a:xfrm>
            <a:off x="323528" y="3501008"/>
            <a:ext cx="3775393" cy="523220"/>
          </a:xfrm>
          <a:prstGeom prst="rect">
            <a:avLst/>
          </a:prstGeom>
          <a:noFill/>
        </p:spPr>
        <p:txBody>
          <a:bodyPr wrap="none" rtlCol="0">
            <a:spAutoFit/>
          </a:bodyPr>
          <a:lstStyle/>
          <a:p>
            <a:r>
              <a:rPr kumimoji="1" lang="ja-JP" altLang="en-US" sz="2800" dirty="0"/>
              <a:t>部分和をとった物理量</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4D5C86B-8E1C-4867-973D-1C5A42D62C5B}"/>
                  </a:ext>
                </a:extLst>
              </p:cNvPr>
              <p:cNvSpPr txBox="1"/>
              <p:nvPr/>
            </p:nvSpPr>
            <p:spPr>
              <a:xfrm>
                <a:off x="683568" y="4077072"/>
                <a:ext cx="5056833" cy="13867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e>
                      </m:nary>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up>
                              <m:r>
                                <a:rPr kumimoji="1" lang="en-US" altLang="ja-JP" sz="3200" b="0" i="1" smtClean="0">
                                  <a:latin typeface="Cambria Math" panose="02040503050406030204" pitchFamily="18" charset="0"/>
                                </a:rPr>
                                <m:t>2</m:t>
                              </m:r>
                            </m:sup>
                          </m:sSubSup>
                        </m:e>
                      </m:nary>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34D5C86B-8E1C-4867-973D-1C5A42D62C5B}"/>
                  </a:ext>
                </a:extLst>
              </p:cNvPr>
              <p:cNvSpPr txBox="1">
                <a:spLocks noRot="1" noChangeAspect="1" noMove="1" noResize="1" noEditPoints="1" noAdjustHandles="1" noChangeArrowheads="1" noChangeShapeType="1" noTextEdit="1"/>
              </p:cNvSpPr>
              <p:nvPr/>
            </p:nvSpPr>
            <p:spPr>
              <a:xfrm>
                <a:off x="683568" y="4077072"/>
                <a:ext cx="5056833" cy="13867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673EFBB-C2BF-4F5B-8DFD-E3DADE2CC664}"/>
              </a:ext>
            </a:extLst>
          </p:cNvPr>
          <p:cNvSpPr txBox="1"/>
          <p:nvPr/>
        </p:nvSpPr>
        <p:spPr>
          <a:xfrm>
            <a:off x="683568" y="5661248"/>
            <a:ext cx="7272808" cy="954107"/>
          </a:xfrm>
          <a:prstGeom prst="rect">
            <a:avLst/>
          </a:prstGeom>
          <a:noFill/>
        </p:spPr>
        <p:txBody>
          <a:bodyPr wrap="square" rtlCol="0">
            <a:spAutoFit/>
          </a:bodyPr>
          <a:lstStyle/>
          <a:p>
            <a:r>
              <a:rPr lang="ja-JP" altLang="en-US" sz="2800" dirty="0"/>
              <a:t>系をグラフ表現した時、クラスターサイズの二乗の平均が自発磁化の二乗になる</a:t>
            </a:r>
            <a:endParaRPr kumimoji="1" lang="ja-JP" altLang="en-US" sz="2800" dirty="0"/>
          </a:p>
        </p:txBody>
      </p:sp>
    </p:spTree>
    <p:extLst>
      <p:ext uri="{BB962C8B-B14F-4D97-AF65-F5344CB8AC3E}">
        <p14:creationId xmlns:p14="http://schemas.microsoft.com/office/powerpoint/2010/main" val="1836335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EDF3BD-DC53-4D09-83B2-20180FEA18D8}"/>
              </a:ext>
            </a:extLst>
          </p:cNvPr>
          <p:cNvSpPr>
            <a:spLocks noGrp="1"/>
          </p:cNvSpPr>
          <p:nvPr>
            <p:ph type="body" sz="quarter" idx="10"/>
          </p:nvPr>
        </p:nvSpPr>
        <p:spPr/>
        <p:txBody>
          <a:bodyPr/>
          <a:lstStyle/>
          <a:p>
            <a:r>
              <a:rPr lang="ja-JP" altLang="en-US" dirty="0"/>
              <a:t>アルゴリズム</a:t>
            </a:r>
            <a:endParaRPr kumimoji="1" lang="ja-JP" altLang="en-US" dirty="0"/>
          </a:p>
        </p:txBody>
      </p:sp>
      <p:sp>
        <p:nvSpPr>
          <p:cNvPr id="3" name="楕円 2">
            <a:extLst>
              <a:ext uri="{FF2B5EF4-FFF2-40B4-BE49-F238E27FC236}">
                <a16:creationId xmlns:a16="http://schemas.microsoft.com/office/drawing/2014/main" id="{97666097-B82A-4A76-911F-41D4714A7922}"/>
              </a:ext>
            </a:extLst>
          </p:cNvPr>
          <p:cNvSpPr/>
          <p:nvPr/>
        </p:nvSpPr>
        <p:spPr>
          <a:xfrm rot="10800000">
            <a:off x="46754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EF4CC77F-FCED-4E8C-86DB-2F4283322CF4}"/>
              </a:ext>
            </a:extLst>
          </p:cNvPr>
          <p:cNvSpPr/>
          <p:nvPr/>
        </p:nvSpPr>
        <p:spPr>
          <a:xfrm rot="10800000">
            <a:off x="118762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1F4A85F-E7DA-4B8D-8F12-D0B7615B6D0F}"/>
              </a:ext>
            </a:extLst>
          </p:cNvPr>
          <p:cNvSpPr/>
          <p:nvPr/>
        </p:nvSpPr>
        <p:spPr>
          <a:xfrm rot="10800000">
            <a:off x="1907704"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2F1B5C5F-9B90-416C-83CC-553DD1892203}"/>
              </a:ext>
            </a:extLst>
          </p:cNvPr>
          <p:cNvSpPr/>
          <p:nvPr/>
        </p:nvSpPr>
        <p:spPr>
          <a:xfrm rot="10800000">
            <a:off x="46754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0BC1777D-8743-4D79-8E62-635E894BC811}"/>
              </a:ext>
            </a:extLst>
          </p:cNvPr>
          <p:cNvSpPr/>
          <p:nvPr/>
        </p:nvSpPr>
        <p:spPr>
          <a:xfrm rot="10800000">
            <a:off x="118762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678F5E8-736C-4AF8-9EC7-CB9BC583E792}"/>
              </a:ext>
            </a:extLst>
          </p:cNvPr>
          <p:cNvSpPr/>
          <p:nvPr/>
        </p:nvSpPr>
        <p:spPr>
          <a:xfrm rot="10800000">
            <a:off x="1907704"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47E15E1A-9B93-4F5E-BB46-449E4ECB720A}"/>
              </a:ext>
            </a:extLst>
          </p:cNvPr>
          <p:cNvSpPr/>
          <p:nvPr/>
        </p:nvSpPr>
        <p:spPr>
          <a:xfrm rot="10800000">
            <a:off x="467544"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788FC04B-4E70-4B1D-A898-AD02510EF4EF}"/>
              </a:ext>
            </a:extLst>
          </p:cNvPr>
          <p:cNvSpPr/>
          <p:nvPr/>
        </p:nvSpPr>
        <p:spPr>
          <a:xfrm rot="10800000">
            <a:off x="118762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9D93ADD9-F05C-4503-B9B7-6C3A484FCE90}"/>
              </a:ext>
            </a:extLst>
          </p:cNvPr>
          <p:cNvSpPr/>
          <p:nvPr/>
        </p:nvSpPr>
        <p:spPr>
          <a:xfrm rot="10800000">
            <a:off x="190770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B5533861-665A-4070-A808-D66AA01EEBAB}"/>
              </a:ext>
            </a:extLst>
          </p:cNvPr>
          <p:cNvCxnSpPr>
            <a:cxnSpLocks/>
          </p:cNvCxnSpPr>
          <p:nvPr/>
        </p:nvCxnSpPr>
        <p:spPr>
          <a:xfrm>
            <a:off x="1547664"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E1A71DE-A93B-4E32-A390-0359A1782D98}"/>
              </a:ext>
            </a:extLst>
          </p:cNvPr>
          <p:cNvCxnSpPr>
            <a:cxnSpLocks/>
          </p:cNvCxnSpPr>
          <p:nvPr/>
        </p:nvCxnSpPr>
        <p:spPr>
          <a:xfrm>
            <a:off x="1547664"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46E3C2E-EC3E-41BB-BBF7-7AB39ABD4CD6}"/>
              </a:ext>
            </a:extLst>
          </p:cNvPr>
          <p:cNvCxnSpPr>
            <a:cxnSpLocks/>
          </p:cNvCxnSpPr>
          <p:nvPr/>
        </p:nvCxnSpPr>
        <p:spPr>
          <a:xfrm>
            <a:off x="1367644"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96F4346-1BE7-47B1-9D0B-AB1C758A40C7}"/>
              </a:ext>
            </a:extLst>
          </p:cNvPr>
          <p:cNvCxnSpPr>
            <a:cxnSpLocks/>
          </p:cNvCxnSpPr>
          <p:nvPr/>
        </p:nvCxnSpPr>
        <p:spPr>
          <a:xfrm>
            <a:off x="827584"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BBFDADE-A9ED-4193-BCB8-98F4750FD873}"/>
              </a:ext>
            </a:extLst>
          </p:cNvPr>
          <p:cNvCxnSpPr>
            <a:cxnSpLocks/>
          </p:cNvCxnSpPr>
          <p:nvPr/>
        </p:nvCxnSpPr>
        <p:spPr>
          <a:xfrm>
            <a:off x="827584"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D32045-849B-414F-8DA6-728D20477BD8}"/>
              </a:ext>
            </a:extLst>
          </p:cNvPr>
          <p:cNvCxnSpPr>
            <a:cxnSpLocks/>
          </p:cNvCxnSpPr>
          <p:nvPr/>
        </p:nvCxnSpPr>
        <p:spPr>
          <a:xfrm>
            <a:off x="827584"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AD3E53C-A57A-4B47-8186-7ED6A4B37172}"/>
              </a:ext>
            </a:extLst>
          </p:cNvPr>
          <p:cNvCxnSpPr>
            <a:cxnSpLocks/>
          </p:cNvCxnSpPr>
          <p:nvPr/>
        </p:nvCxnSpPr>
        <p:spPr>
          <a:xfrm>
            <a:off x="1547664"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24D5676-E9A4-4B25-9C36-04957F863E46}"/>
              </a:ext>
            </a:extLst>
          </p:cNvPr>
          <p:cNvCxnSpPr>
            <a:cxnSpLocks/>
          </p:cNvCxnSpPr>
          <p:nvPr/>
        </p:nvCxnSpPr>
        <p:spPr>
          <a:xfrm>
            <a:off x="208772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4BA4A4B-84A9-492E-B7F7-918F72FC5369}"/>
              </a:ext>
            </a:extLst>
          </p:cNvPr>
          <p:cNvCxnSpPr>
            <a:cxnSpLocks/>
          </p:cNvCxnSpPr>
          <p:nvPr/>
        </p:nvCxnSpPr>
        <p:spPr>
          <a:xfrm>
            <a:off x="208772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1F94420-EFB5-4AFC-B359-3871F0869D36}"/>
              </a:ext>
            </a:extLst>
          </p:cNvPr>
          <p:cNvCxnSpPr>
            <a:cxnSpLocks/>
          </p:cNvCxnSpPr>
          <p:nvPr/>
        </p:nvCxnSpPr>
        <p:spPr>
          <a:xfrm>
            <a:off x="136764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7288AC9-82E8-4910-8FCD-3A42582F1ACF}"/>
              </a:ext>
            </a:extLst>
          </p:cNvPr>
          <p:cNvCxnSpPr>
            <a:cxnSpLocks/>
          </p:cNvCxnSpPr>
          <p:nvPr/>
        </p:nvCxnSpPr>
        <p:spPr>
          <a:xfrm>
            <a:off x="64756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8A0BB295-332A-47B7-B129-D85891B367A1}"/>
              </a:ext>
            </a:extLst>
          </p:cNvPr>
          <p:cNvCxnSpPr>
            <a:cxnSpLocks/>
          </p:cNvCxnSpPr>
          <p:nvPr/>
        </p:nvCxnSpPr>
        <p:spPr>
          <a:xfrm>
            <a:off x="64756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矢印: 右 23">
            <a:extLst>
              <a:ext uri="{FF2B5EF4-FFF2-40B4-BE49-F238E27FC236}">
                <a16:creationId xmlns:a16="http://schemas.microsoft.com/office/drawing/2014/main" id="{04E188B9-9A22-4F8F-899A-A94400B3A4E4}"/>
              </a:ext>
            </a:extLst>
          </p:cNvPr>
          <p:cNvSpPr/>
          <p:nvPr/>
        </p:nvSpPr>
        <p:spPr>
          <a:xfrm>
            <a:off x="262778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02CCD99-1543-4ACA-89B3-9C772497A5DD}"/>
              </a:ext>
            </a:extLst>
          </p:cNvPr>
          <p:cNvSpPr/>
          <p:nvPr/>
        </p:nvSpPr>
        <p:spPr>
          <a:xfrm rot="10800000">
            <a:off x="331186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DC3D2514-0864-4D8D-AEFE-6C3A84D5F2E8}"/>
              </a:ext>
            </a:extLst>
          </p:cNvPr>
          <p:cNvSpPr/>
          <p:nvPr/>
        </p:nvSpPr>
        <p:spPr>
          <a:xfrm rot="10800000">
            <a:off x="403194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CA3A4959-E333-4A26-B317-F4B5C064E174}"/>
              </a:ext>
            </a:extLst>
          </p:cNvPr>
          <p:cNvSpPr/>
          <p:nvPr/>
        </p:nvSpPr>
        <p:spPr>
          <a:xfrm rot="10800000">
            <a:off x="4752020"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楕円 48">
            <a:extLst>
              <a:ext uri="{FF2B5EF4-FFF2-40B4-BE49-F238E27FC236}">
                <a16:creationId xmlns:a16="http://schemas.microsoft.com/office/drawing/2014/main" id="{0C1E9EA8-84F8-4DB5-A0D8-162CAD07CBD6}"/>
              </a:ext>
            </a:extLst>
          </p:cNvPr>
          <p:cNvSpPr/>
          <p:nvPr/>
        </p:nvSpPr>
        <p:spPr>
          <a:xfrm rot="10800000">
            <a:off x="331186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A08FECAA-54D5-4FC7-BC86-1850FA3E9AFD}"/>
              </a:ext>
            </a:extLst>
          </p:cNvPr>
          <p:cNvSpPr/>
          <p:nvPr/>
        </p:nvSpPr>
        <p:spPr>
          <a:xfrm rot="10800000">
            <a:off x="403194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a:extLst>
              <a:ext uri="{FF2B5EF4-FFF2-40B4-BE49-F238E27FC236}">
                <a16:creationId xmlns:a16="http://schemas.microsoft.com/office/drawing/2014/main" id="{138697C7-32F8-4725-A3A3-C523780476C6}"/>
              </a:ext>
            </a:extLst>
          </p:cNvPr>
          <p:cNvSpPr/>
          <p:nvPr/>
        </p:nvSpPr>
        <p:spPr>
          <a:xfrm rot="10800000">
            <a:off x="4752020"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03D4AC52-8083-43DC-AB61-FDAD89CD8975}"/>
              </a:ext>
            </a:extLst>
          </p:cNvPr>
          <p:cNvSpPr/>
          <p:nvPr/>
        </p:nvSpPr>
        <p:spPr>
          <a:xfrm rot="10800000">
            <a:off x="3311860"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楕円 52">
            <a:extLst>
              <a:ext uri="{FF2B5EF4-FFF2-40B4-BE49-F238E27FC236}">
                <a16:creationId xmlns:a16="http://schemas.microsoft.com/office/drawing/2014/main" id="{8EFEB99B-902B-4B13-BB27-7EA6C508C91C}"/>
              </a:ext>
            </a:extLst>
          </p:cNvPr>
          <p:cNvSpPr/>
          <p:nvPr/>
        </p:nvSpPr>
        <p:spPr>
          <a:xfrm rot="10800000">
            <a:off x="403194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楕円 53">
            <a:extLst>
              <a:ext uri="{FF2B5EF4-FFF2-40B4-BE49-F238E27FC236}">
                <a16:creationId xmlns:a16="http://schemas.microsoft.com/office/drawing/2014/main" id="{DA49866D-53BB-4F46-84F3-294577B3A350}"/>
              </a:ext>
            </a:extLst>
          </p:cNvPr>
          <p:cNvSpPr/>
          <p:nvPr/>
        </p:nvSpPr>
        <p:spPr>
          <a:xfrm rot="10800000">
            <a:off x="475202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 name="直線コネクタ 54">
            <a:extLst>
              <a:ext uri="{FF2B5EF4-FFF2-40B4-BE49-F238E27FC236}">
                <a16:creationId xmlns:a16="http://schemas.microsoft.com/office/drawing/2014/main" id="{90D10F42-E8A0-4C84-AA1C-798B73B536CA}"/>
              </a:ext>
            </a:extLst>
          </p:cNvPr>
          <p:cNvCxnSpPr>
            <a:cxnSpLocks/>
          </p:cNvCxnSpPr>
          <p:nvPr/>
        </p:nvCxnSpPr>
        <p:spPr>
          <a:xfrm>
            <a:off x="4391980"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F4C3C34-E014-4C7A-8DD5-5567D1F27D32}"/>
              </a:ext>
            </a:extLst>
          </p:cNvPr>
          <p:cNvCxnSpPr>
            <a:cxnSpLocks/>
          </p:cNvCxnSpPr>
          <p:nvPr/>
        </p:nvCxnSpPr>
        <p:spPr>
          <a:xfrm>
            <a:off x="4391980"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2B4704B9-5A35-4392-BD44-C58FEEAFEB85}"/>
              </a:ext>
            </a:extLst>
          </p:cNvPr>
          <p:cNvCxnSpPr>
            <a:cxnSpLocks/>
          </p:cNvCxnSpPr>
          <p:nvPr/>
        </p:nvCxnSpPr>
        <p:spPr>
          <a:xfrm>
            <a:off x="4211960"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0B38015-44AE-4ABE-94E9-BC33FA4B6064}"/>
              </a:ext>
            </a:extLst>
          </p:cNvPr>
          <p:cNvCxnSpPr>
            <a:cxnSpLocks/>
          </p:cNvCxnSpPr>
          <p:nvPr/>
        </p:nvCxnSpPr>
        <p:spPr>
          <a:xfrm>
            <a:off x="3671900"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C9281DC-665C-4738-A832-FF89355B95B9}"/>
              </a:ext>
            </a:extLst>
          </p:cNvPr>
          <p:cNvCxnSpPr>
            <a:cxnSpLocks/>
          </p:cNvCxnSpPr>
          <p:nvPr/>
        </p:nvCxnSpPr>
        <p:spPr>
          <a:xfrm>
            <a:off x="3671900"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F9AEFE12-BAA2-4462-974E-8CB452D97D1F}"/>
              </a:ext>
            </a:extLst>
          </p:cNvPr>
          <p:cNvCxnSpPr>
            <a:cxnSpLocks/>
          </p:cNvCxnSpPr>
          <p:nvPr/>
        </p:nvCxnSpPr>
        <p:spPr>
          <a:xfrm>
            <a:off x="3671900"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65BC12A-4E6B-4535-98FB-22BC6CD8B814}"/>
              </a:ext>
            </a:extLst>
          </p:cNvPr>
          <p:cNvCxnSpPr>
            <a:cxnSpLocks/>
          </p:cNvCxnSpPr>
          <p:nvPr/>
        </p:nvCxnSpPr>
        <p:spPr>
          <a:xfrm>
            <a:off x="4391980"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33A4BEE-74CA-4E7F-94D2-182968E2A93F}"/>
              </a:ext>
            </a:extLst>
          </p:cNvPr>
          <p:cNvCxnSpPr>
            <a:cxnSpLocks/>
          </p:cNvCxnSpPr>
          <p:nvPr/>
        </p:nvCxnSpPr>
        <p:spPr>
          <a:xfrm>
            <a:off x="493204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8CE27C5-919B-4BA3-9869-5E5EFB47871A}"/>
              </a:ext>
            </a:extLst>
          </p:cNvPr>
          <p:cNvCxnSpPr>
            <a:cxnSpLocks/>
          </p:cNvCxnSpPr>
          <p:nvPr/>
        </p:nvCxnSpPr>
        <p:spPr>
          <a:xfrm>
            <a:off x="493204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073B857-2F4E-4594-BCAF-9D08FFC4F1EA}"/>
              </a:ext>
            </a:extLst>
          </p:cNvPr>
          <p:cNvCxnSpPr>
            <a:cxnSpLocks/>
          </p:cNvCxnSpPr>
          <p:nvPr/>
        </p:nvCxnSpPr>
        <p:spPr>
          <a:xfrm>
            <a:off x="421196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F26CD8A-2F6C-4530-812F-682B94DCB5E5}"/>
              </a:ext>
            </a:extLst>
          </p:cNvPr>
          <p:cNvCxnSpPr>
            <a:cxnSpLocks/>
          </p:cNvCxnSpPr>
          <p:nvPr/>
        </p:nvCxnSpPr>
        <p:spPr>
          <a:xfrm>
            <a:off x="349188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F35E5D3-BF40-4A81-B327-C57131C1F66E}"/>
              </a:ext>
            </a:extLst>
          </p:cNvPr>
          <p:cNvCxnSpPr>
            <a:cxnSpLocks/>
          </p:cNvCxnSpPr>
          <p:nvPr/>
        </p:nvCxnSpPr>
        <p:spPr>
          <a:xfrm>
            <a:off x="349188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292C085-DEA3-4DC7-8BC3-39C1351E23F0}"/>
              </a:ext>
            </a:extLst>
          </p:cNvPr>
          <p:cNvCxnSpPr>
            <a:stCxn id="46" idx="0"/>
            <a:endCxn id="46" idx="4"/>
          </p:cNvCxnSpPr>
          <p:nvPr/>
        </p:nvCxnSpPr>
        <p:spPr>
          <a:xfrm flipV="1">
            <a:off x="349188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4EF09B2-D735-4C58-9CCC-172BDF4287DC}"/>
              </a:ext>
            </a:extLst>
          </p:cNvPr>
          <p:cNvCxnSpPr>
            <a:cxnSpLocks/>
            <a:stCxn id="47" idx="0"/>
            <a:endCxn id="47" idx="4"/>
          </p:cNvCxnSpPr>
          <p:nvPr/>
        </p:nvCxnSpPr>
        <p:spPr>
          <a:xfrm flipV="1">
            <a:off x="421196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F293814-F332-4C07-AFDB-2622518637AB}"/>
              </a:ext>
            </a:extLst>
          </p:cNvPr>
          <p:cNvCxnSpPr>
            <a:cxnSpLocks/>
            <a:stCxn id="50" idx="0"/>
            <a:endCxn id="50" idx="4"/>
          </p:cNvCxnSpPr>
          <p:nvPr/>
        </p:nvCxnSpPr>
        <p:spPr>
          <a:xfrm flipV="1">
            <a:off x="421196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5856AB25-1927-40D0-B070-30DD33A97F96}"/>
              </a:ext>
            </a:extLst>
          </p:cNvPr>
          <p:cNvCxnSpPr>
            <a:cxnSpLocks/>
            <a:stCxn id="49" idx="0"/>
            <a:endCxn id="49" idx="4"/>
          </p:cNvCxnSpPr>
          <p:nvPr/>
        </p:nvCxnSpPr>
        <p:spPr>
          <a:xfrm flipV="1">
            <a:off x="349188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35B2963-348D-41A1-BAC4-BF0346ECC12C}"/>
              </a:ext>
            </a:extLst>
          </p:cNvPr>
          <p:cNvCxnSpPr>
            <a:cxnSpLocks/>
            <a:stCxn id="52" idx="0"/>
            <a:endCxn id="52" idx="4"/>
          </p:cNvCxnSpPr>
          <p:nvPr/>
        </p:nvCxnSpPr>
        <p:spPr>
          <a:xfrm flipV="1">
            <a:off x="349188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4A2E63AA-DE7D-42D1-9C64-18FAF05A2A3D}"/>
              </a:ext>
            </a:extLst>
          </p:cNvPr>
          <p:cNvCxnSpPr>
            <a:cxnSpLocks/>
            <a:stCxn id="48" idx="4"/>
            <a:endCxn id="48" idx="0"/>
          </p:cNvCxnSpPr>
          <p:nvPr/>
        </p:nvCxnSpPr>
        <p:spPr>
          <a:xfrm>
            <a:off x="493204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DC77D07-2269-4C2D-985D-79F7656A25C8}"/>
              </a:ext>
            </a:extLst>
          </p:cNvPr>
          <p:cNvCxnSpPr>
            <a:cxnSpLocks/>
            <a:stCxn id="51" idx="4"/>
            <a:endCxn id="51" idx="0"/>
          </p:cNvCxnSpPr>
          <p:nvPr/>
        </p:nvCxnSpPr>
        <p:spPr>
          <a:xfrm>
            <a:off x="493204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4063BDB-3442-4658-B55C-66AEB4DE5632}"/>
              </a:ext>
            </a:extLst>
          </p:cNvPr>
          <p:cNvCxnSpPr>
            <a:cxnSpLocks/>
            <a:stCxn id="54" idx="4"/>
            <a:endCxn id="54" idx="0"/>
          </p:cNvCxnSpPr>
          <p:nvPr/>
        </p:nvCxnSpPr>
        <p:spPr>
          <a:xfrm>
            <a:off x="493204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3737587-544A-4181-B042-2782D80CB493}"/>
              </a:ext>
            </a:extLst>
          </p:cNvPr>
          <p:cNvCxnSpPr>
            <a:cxnSpLocks/>
            <a:stCxn id="53" idx="4"/>
            <a:endCxn id="53" idx="0"/>
          </p:cNvCxnSpPr>
          <p:nvPr/>
        </p:nvCxnSpPr>
        <p:spPr>
          <a:xfrm>
            <a:off x="421196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545DF79-15F2-473C-9B28-9FDD66726438}"/>
              </a:ext>
            </a:extLst>
          </p:cNvPr>
          <p:cNvSpPr txBox="1"/>
          <p:nvPr/>
        </p:nvSpPr>
        <p:spPr>
          <a:xfrm>
            <a:off x="626076" y="1124744"/>
            <a:ext cx="1569660" cy="369332"/>
          </a:xfrm>
          <a:prstGeom prst="rect">
            <a:avLst/>
          </a:prstGeom>
          <a:noFill/>
        </p:spPr>
        <p:txBody>
          <a:bodyPr wrap="none" rtlCol="0">
            <a:spAutoFit/>
          </a:bodyPr>
          <a:lstStyle/>
          <a:p>
            <a:r>
              <a:rPr kumimoji="1" lang="ja-JP" altLang="en-US" dirty="0"/>
              <a:t>グラフの更新</a:t>
            </a:r>
          </a:p>
        </p:txBody>
      </p:sp>
      <p:sp>
        <p:nvSpPr>
          <p:cNvPr id="77" name="テキスト ボックス 76">
            <a:extLst>
              <a:ext uri="{FF2B5EF4-FFF2-40B4-BE49-F238E27FC236}">
                <a16:creationId xmlns:a16="http://schemas.microsoft.com/office/drawing/2014/main" id="{49EBB78C-05AF-457E-AB54-918DEEB9A26A}"/>
              </a:ext>
            </a:extLst>
          </p:cNvPr>
          <p:cNvSpPr txBox="1"/>
          <p:nvPr/>
        </p:nvSpPr>
        <p:spPr>
          <a:xfrm>
            <a:off x="3419872" y="1124744"/>
            <a:ext cx="1569660" cy="369332"/>
          </a:xfrm>
          <a:prstGeom prst="rect">
            <a:avLst/>
          </a:prstGeom>
          <a:noFill/>
        </p:spPr>
        <p:txBody>
          <a:bodyPr wrap="none" rtlCol="0">
            <a:spAutoFit/>
          </a:bodyPr>
          <a:lstStyle/>
          <a:p>
            <a:r>
              <a:rPr kumimoji="1" lang="ja-JP" altLang="en-US" dirty="0"/>
              <a:t>スピンの更新</a:t>
            </a:r>
          </a:p>
        </p:txBody>
      </p:sp>
      <p:sp>
        <p:nvSpPr>
          <p:cNvPr id="78" name="矢印: 右 77">
            <a:extLst>
              <a:ext uri="{FF2B5EF4-FFF2-40B4-BE49-F238E27FC236}">
                <a16:creationId xmlns:a16="http://schemas.microsoft.com/office/drawing/2014/main" id="{DE81E624-7C31-43AC-87E1-F7E17CE410E7}"/>
              </a:ext>
            </a:extLst>
          </p:cNvPr>
          <p:cNvSpPr/>
          <p:nvPr/>
        </p:nvSpPr>
        <p:spPr>
          <a:xfrm>
            <a:off x="543609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C794385C-6B0B-4E52-8C3F-3115C1CB7786}"/>
              </a:ext>
            </a:extLst>
          </p:cNvPr>
          <p:cNvSpPr/>
          <p:nvPr/>
        </p:nvSpPr>
        <p:spPr>
          <a:xfrm rot="10800000">
            <a:off x="615617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B88E867C-4899-4453-9F51-B21BD4DAEE25}"/>
              </a:ext>
            </a:extLst>
          </p:cNvPr>
          <p:cNvSpPr/>
          <p:nvPr/>
        </p:nvSpPr>
        <p:spPr>
          <a:xfrm rot="10800000">
            <a:off x="687625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楕円 110">
            <a:extLst>
              <a:ext uri="{FF2B5EF4-FFF2-40B4-BE49-F238E27FC236}">
                <a16:creationId xmlns:a16="http://schemas.microsoft.com/office/drawing/2014/main" id="{DDE0DC56-0573-4FD6-A70B-7B3EB3619A23}"/>
              </a:ext>
            </a:extLst>
          </p:cNvPr>
          <p:cNvSpPr/>
          <p:nvPr/>
        </p:nvSpPr>
        <p:spPr>
          <a:xfrm rot="10800000">
            <a:off x="7596336"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楕円 111">
            <a:extLst>
              <a:ext uri="{FF2B5EF4-FFF2-40B4-BE49-F238E27FC236}">
                <a16:creationId xmlns:a16="http://schemas.microsoft.com/office/drawing/2014/main" id="{E6194C81-99AA-458B-BC42-CA4361A95602}"/>
              </a:ext>
            </a:extLst>
          </p:cNvPr>
          <p:cNvSpPr/>
          <p:nvPr/>
        </p:nvSpPr>
        <p:spPr>
          <a:xfrm rot="10800000">
            <a:off x="615617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楕円 112">
            <a:extLst>
              <a:ext uri="{FF2B5EF4-FFF2-40B4-BE49-F238E27FC236}">
                <a16:creationId xmlns:a16="http://schemas.microsoft.com/office/drawing/2014/main" id="{0938BF3F-AE18-44CE-8B1F-66DA68C2C3CC}"/>
              </a:ext>
            </a:extLst>
          </p:cNvPr>
          <p:cNvSpPr/>
          <p:nvPr/>
        </p:nvSpPr>
        <p:spPr>
          <a:xfrm rot="10800000">
            <a:off x="687625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BF85B776-042C-404B-85A8-AB09DDD4D13D}"/>
              </a:ext>
            </a:extLst>
          </p:cNvPr>
          <p:cNvSpPr/>
          <p:nvPr/>
        </p:nvSpPr>
        <p:spPr>
          <a:xfrm rot="10800000">
            <a:off x="7596336"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楕円 114">
            <a:extLst>
              <a:ext uri="{FF2B5EF4-FFF2-40B4-BE49-F238E27FC236}">
                <a16:creationId xmlns:a16="http://schemas.microsoft.com/office/drawing/2014/main" id="{78776CB4-AF28-4A06-8D60-0A4D573F90CD}"/>
              </a:ext>
            </a:extLst>
          </p:cNvPr>
          <p:cNvSpPr/>
          <p:nvPr/>
        </p:nvSpPr>
        <p:spPr>
          <a:xfrm rot="10800000">
            <a:off x="6156176"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676B2E1E-C619-4FCF-9021-CEBFFDD69968}"/>
              </a:ext>
            </a:extLst>
          </p:cNvPr>
          <p:cNvSpPr/>
          <p:nvPr/>
        </p:nvSpPr>
        <p:spPr>
          <a:xfrm rot="10800000">
            <a:off x="687625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E7A56678-D321-44DA-8372-D20FDACBA268}"/>
              </a:ext>
            </a:extLst>
          </p:cNvPr>
          <p:cNvSpPr/>
          <p:nvPr/>
        </p:nvSpPr>
        <p:spPr>
          <a:xfrm rot="10800000">
            <a:off x="759633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8" name="直線コネクタ 117">
            <a:extLst>
              <a:ext uri="{FF2B5EF4-FFF2-40B4-BE49-F238E27FC236}">
                <a16:creationId xmlns:a16="http://schemas.microsoft.com/office/drawing/2014/main" id="{F7DDFEAD-989B-4030-B31C-0D5A7F25F6CD}"/>
              </a:ext>
            </a:extLst>
          </p:cNvPr>
          <p:cNvCxnSpPr>
            <a:cxnSpLocks/>
          </p:cNvCxnSpPr>
          <p:nvPr/>
        </p:nvCxnSpPr>
        <p:spPr>
          <a:xfrm>
            <a:off x="7236296"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0A9E0F09-7D28-4AB7-8913-B582C8FB5FAF}"/>
              </a:ext>
            </a:extLst>
          </p:cNvPr>
          <p:cNvCxnSpPr>
            <a:cxnSpLocks/>
          </p:cNvCxnSpPr>
          <p:nvPr/>
        </p:nvCxnSpPr>
        <p:spPr>
          <a:xfrm>
            <a:off x="7236296"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233220F-B010-4406-9F47-E6E589DB37C4}"/>
              </a:ext>
            </a:extLst>
          </p:cNvPr>
          <p:cNvCxnSpPr>
            <a:cxnSpLocks/>
          </p:cNvCxnSpPr>
          <p:nvPr/>
        </p:nvCxnSpPr>
        <p:spPr>
          <a:xfrm>
            <a:off x="7056276"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C7AD301-40E1-44F1-987C-AAF6E1FF5211}"/>
              </a:ext>
            </a:extLst>
          </p:cNvPr>
          <p:cNvCxnSpPr>
            <a:cxnSpLocks/>
          </p:cNvCxnSpPr>
          <p:nvPr/>
        </p:nvCxnSpPr>
        <p:spPr>
          <a:xfrm>
            <a:off x="6516216"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E174709-5E50-44BB-A549-09D45250E4F9}"/>
              </a:ext>
            </a:extLst>
          </p:cNvPr>
          <p:cNvCxnSpPr>
            <a:cxnSpLocks/>
          </p:cNvCxnSpPr>
          <p:nvPr/>
        </p:nvCxnSpPr>
        <p:spPr>
          <a:xfrm>
            <a:off x="6516216"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3669B05B-AE9D-4E7A-B8CA-399101E04487}"/>
              </a:ext>
            </a:extLst>
          </p:cNvPr>
          <p:cNvCxnSpPr>
            <a:cxnSpLocks/>
          </p:cNvCxnSpPr>
          <p:nvPr/>
        </p:nvCxnSpPr>
        <p:spPr>
          <a:xfrm>
            <a:off x="6516216"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3CF37800-2F96-4E14-82B4-117F5944C788}"/>
              </a:ext>
            </a:extLst>
          </p:cNvPr>
          <p:cNvCxnSpPr>
            <a:cxnSpLocks/>
          </p:cNvCxnSpPr>
          <p:nvPr/>
        </p:nvCxnSpPr>
        <p:spPr>
          <a:xfrm>
            <a:off x="7236296"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557859A-D69F-498A-A36A-FCFFFEBCF8A4}"/>
              </a:ext>
            </a:extLst>
          </p:cNvPr>
          <p:cNvCxnSpPr>
            <a:cxnSpLocks/>
          </p:cNvCxnSpPr>
          <p:nvPr/>
        </p:nvCxnSpPr>
        <p:spPr>
          <a:xfrm>
            <a:off x="777635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228E566-FB8B-4179-AEAF-8A563D11D930}"/>
              </a:ext>
            </a:extLst>
          </p:cNvPr>
          <p:cNvCxnSpPr>
            <a:cxnSpLocks/>
          </p:cNvCxnSpPr>
          <p:nvPr/>
        </p:nvCxnSpPr>
        <p:spPr>
          <a:xfrm>
            <a:off x="705627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0B7BA51-82B7-4C65-A685-08B7CE577937}"/>
              </a:ext>
            </a:extLst>
          </p:cNvPr>
          <p:cNvCxnSpPr>
            <a:cxnSpLocks/>
          </p:cNvCxnSpPr>
          <p:nvPr/>
        </p:nvCxnSpPr>
        <p:spPr>
          <a:xfrm>
            <a:off x="6336196"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047CFA50-93EF-46F0-AB1F-55137C0BBA17}"/>
              </a:ext>
            </a:extLst>
          </p:cNvPr>
          <p:cNvCxnSpPr>
            <a:cxnSpLocks/>
            <a:stCxn id="114" idx="0"/>
            <a:endCxn id="117" idx="4"/>
          </p:cNvCxnSpPr>
          <p:nvPr/>
        </p:nvCxnSpPr>
        <p:spPr>
          <a:xfrm>
            <a:off x="7776356" y="270892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EEAD7DFA-7DC9-4994-9501-07872B3B26F6}"/>
              </a:ext>
            </a:extLst>
          </p:cNvPr>
          <p:cNvCxnSpPr>
            <a:cxnSpLocks/>
            <a:stCxn id="109" idx="0"/>
            <a:endCxn id="112" idx="4"/>
          </p:cNvCxnSpPr>
          <p:nvPr/>
        </p:nvCxnSpPr>
        <p:spPr>
          <a:xfrm>
            <a:off x="6336196" y="198884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BFBF0A36-A258-4B9C-97CC-660CB5D08423}"/>
              </a:ext>
            </a:extLst>
          </p:cNvPr>
          <p:cNvSpPr txBox="1"/>
          <p:nvPr/>
        </p:nvSpPr>
        <p:spPr>
          <a:xfrm>
            <a:off x="6228184" y="1052736"/>
            <a:ext cx="1569660" cy="369332"/>
          </a:xfrm>
          <a:prstGeom prst="rect">
            <a:avLst/>
          </a:prstGeom>
          <a:noFill/>
        </p:spPr>
        <p:txBody>
          <a:bodyPr wrap="none" rtlCol="0">
            <a:spAutoFit/>
          </a:bodyPr>
          <a:lstStyle/>
          <a:p>
            <a:r>
              <a:rPr kumimoji="1" lang="ja-JP" altLang="en-US" dirty="0"/>
              <a:t>グラフの更新</a:t>
            </a:r>
          </a:p>
        </p:txBody>
      </p:sp>
      <p:sp>
        <p:nvSpPr>
          <p:cNvPr id="138" name="矢印: 右 137">
            <a:extLst>
              <a:ext uri="{FF2B5EF4-FFF2-40B4-BE49-F238E27FC236}">
                <a16:creationId xmlns:a16="http://schemas.microsoft.com/office/drawing/2014/main" id="{34800D12-7EB2-43A9-857B-5131C338157D}"/>
              </a:ext>
            </a:extLst>
          </p:cNvPr>
          <p:cNvSpPr/>
          <p:nvPr/>
        </p:nvSpPr>
        <p:spPr>
          <a:xfrm>
            <a:off x="831641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四角形: 角を丸くする 139">
            <a:extLst>
              <a:ext uri="{FF2B5EF4-FFF2-40B4-BE49-F238E27FC236}">
                <a16:creationId xmlns:a16="http://schemas.microsoft.com/office/drawing/2014/main" id="{BF95CC5C-8B1E-4844-B330-1A0A28D75325}"/>
              </a:ext>
            </a:extLst>
          </p:cNvPr>
          <p:cNvSpPr/>
          <p:nvPr/>
        </p:nvSpPr>
        <p:spPr>
          <a:xfrm>
            <a:off x="32352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四角形: 角を丸くする 140">
            <a:extLst>
              <a:ext uri="{FF2B5EF4-FFF2-40B4-BE49-F238E27FC236}">
                <a16:creationId xmlns:a16="http://schemas.microsoft.com/office/drawing/2014/main" id="{76CF9EAE-4B0F-4E0D-B432-A93AF3CDCB1E}"/>
              </a:ext>
            </a:extLst>
          </p:cNvPr>
          <p:cNvSpPr/>
          <p:nvPr/>
        </p:nvSpPr>
        <p:spPr>
          <a:xfrm>
            <a:off x="320384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四角形: 角を丸くする 141">
            <a:extLst>
              <a:ext uri="{FF2B5EF4-FFF2-40B4-BE49-F238E27FC236}">
                <a16:creationId xmlns:a16="http://schemas.microsoft.com/office/drawing/2014/main" id="{0626710D-0E3A-44D0-9903-3FA3D3A95679}"/>
              </a:ext>
            </a:extLst>
          </p:cNvPr>
          <p:cNvSpPr/>
          <p:nvPr/>
        </p:nvSpPr>
        <p:spPr>
          <a:xfrm>
            <a:off x="6012160"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4" name="テキスト ボックス 143">
                <a:extLst>
                  <a:ext uri="{FF2B5EF4-FFF2-40B4-BE49-F238E27FC236}">
                    <a16:creationId xmlns:a16="http://schemas.microsoft.com/office/drawing/2014/main" id="{42D189C5-DDC8-4E82-A5BC-6930BB2B4C52}"/>
                  </a:ext>
                </a:extLst>
              </p:cNvPr>
              <p:cNvSpPr txBox="1"/>
              <p:nvPr/>
            </p:nvSpPr>
            <p:spPr>
              <a:xfrm>
                <a:off x="1691680" y="4221088"/>
                <a:ext cx="5487271" cy="461665"/>
              </a:xfrm>
              <a:prstGeom prst="rect">
                <a:avLst/>
              </a:prstGeom>
              <a:noFill/>
            </p:spPr>
            <p:txBody>
              <a:bodyPr wrap="none" rtlCol="0">
                <a:spAutoFit/>
              </a:bodyPr>
              <a:lstStyle/>
              <a:p>
                <a:r>
                  <a:rPr kumimoji="1" lang="ja-JP" altLang="en-US" sz="2400" dirty="0"/>
                  <a:t>これらのグラフは重み</a:t>
                </a:r>
                <a14:m>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oMath>
                </a14:m>
                <a:r>
                  <a:rPr kumimoji="1" lang="ja-JP" altLang="en-US" sz="2400" dirty="0"/>
                  <a:t>で出現する</a:t>
                </a:r>
              </a:p>
            </p:txBody>
          </p:sp>
        </mc:Choice>
        <mc:Fallback>
          <p:sp>
            <p:nvSpPr>
              <p:cNvPr id="144" name="テキスト ボックス 143">
                <a:extLst>
                  <a:ext uri="{FF2B5EF4-FFF2-40B4-BE49-F238E27FC236}">
                    <a16:creationId xmlns:a16="http://schemas.microsoft.com/office/drawing/2014/main" id="{42D189C5-DDC8-4E82-A5BC-6930BB2B4C52}"/>
                  </a:ext>
                </a:extLst>
              </p:cNvPr>
              <p:cNvSpPr txBox="1">
                <a:spLocks noRot="1" noChangeAspect="1" noMove="1" noResize="1" noEditPoints="1" noAdjustHandles="1" noChangeArrowheads="1" noChangeShapeType="1" noTextEdit="1"/>
              </p:cNvSpPr>
              <p:nvPr/>
            </p:nvSpPr>
            <p:spPr>
              <a:xfrm>
                <a:off x="1691680" y="4221088"/>
                <a:ext cx="5487271" cy="461665"/>
              </a:xfrm>
              <a:prstGeom prst="rect">
                <a:avLst/>
              </a:prstGeom>
              <a:blipFill>
                <a:blip r:embed="rId2"/>
                <a:stretch>
                  <a:fillRect l="-1778" t="-14474" r="-667" b="-25000"/>
                </a:stretch>
              </a:blipFill>
            </p:spPr>
            <p:txBody>
              <a:bodyPr/>
              <a:lstStyle/>
              <a:p>
                <a:r>
                  <a:rPr lang="ja-JP" altLang="en-US">
                    <a:noFill/>
                  </a:rPr>
                  <a:t> </a:t>
                </a:r>
              </a:p>
            </p:txBody>
          </p:sp>
        </mc:Fallback>
      </mc:AlternateContent>
      <p:cxnSp>
        <p:nvCxnSpPr>
          <p:cNvPr id="146" name="コネクタ: カギ線 145">
            <a:extLst>
              <a:ext uri="{FF2B5EF4-FFF2-40B4-BE49-F238E27FC236}">
                <a16:creationId xmlns:a16="http://schemas.microsoft.com/office/drawing/2014/main" id="{BFEE9EE3-3E3B-49D8-AE9A-954FA2202FD8}"/>
              </a:ext>
            </a:extLst>
          </p:cNvPr>
          <p:cNvCxnSpPr>
            <a:stCxn id="144" idx="0"/>
            <a:endCxn id="142" idx="2"/>
          </p:cNvCxnSpPr>
          <p:nvPr/>
        </p:nvCxnSpPr>
        <p:spPr>
          <a:xfrm rot="5400000" flipH="1" flipV="1">
            <a:off x="5421760" y="2586572"/>
            <a:ext cx="648072" cy="26209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9BAC62A9-569D-46A5-9854-7A2B8F731E79}"/>
              </a:ext>
            </a:extLst>
          </p:cNvPr>
          <p:cNvCxnSpPr>
            <a:stCxn id="144" idx="0"/>
            <a:endCxn id="140" idx="2"/>
          </p:cNvCxnSpPr>
          <p:nvPr/>
        </p:nvCxnSpPr>
        <p:spPr>
          <a:xfrm rot="16200000" flipV="1">
            <a:off x="2577444" y="2363216"/>
            <a:ext cx="648072" cy="30676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9" name="テキスト ボックス 148">
                <a:extLst>
                  <a:ext uri="{FF2B5EF4-FFF2-40B4-BE49-F238E27FC236}">
                    <a16:creationId xmlns:a16="http://schemas.microsoft.com/office/drawing/2014/main" id="{3E2B3C8D-C66C-44CB-ABB6-055AD43F9D20}"/>
                  </a:ext>
                </a:extLst>
              </p:cNvPr>
              <p:cNvSpPr txBox="1"/>
              <p:nvPr/>
            </p:nvSpPr>
            <p:spPr>
              <a:xfrm>
                <a:off x="2915816" y="5690865"/>
                <a:ext cx="2659446" cy="11378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p:sp>
            <p:nvSpPr>
              <p:cNvPr id="149" name="テキスト ボックス 148">
                <a:extLst>
                  <a:ext uri="{FF2B5EF4-FFF2-40B4-BE49-F238E27FC236}">
                    <a16:creationId xmlns:a16="http://schemas.microsoft.com/office/drawing/2014/main" id="{3E2B3C8D-C66C-44CB-ABB6-055AD43F9D20}"/>
                  </a:ext>
                </a:extLst>
              </p:cNvPr>
              <p:cNvSpPr txBox="1">
                <a:spLocks noRot="1" noChangeAspect="1" noMove="1" noResize="1" noEditPoints="1" noAdjustHandles="1" noChangeArrowheads="1" noChangeShapeType="1" noTextEdit="1"/>
              </p:cNvSpPr>
              <p:nvPr/>
            </p:nvSpPr>
            <p:spPr>
              <a:xfrm>
                <a:off x="2915816" y="5690865"/>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150" name="テキスト ボックス 149">
            <a:extLst>
              <a:ext uri="{FF2B5EF4-FFF2-40B4-BE49-F238E27FC236}">
                <a16:creationId xmlns:a16="http://schemas.microsoft.com/office/drawing/2014/main" id="{5D12EEB9-D208-4F5F-B179-1F6F2DE9840C}"/>
              </a:ext>
            </a:extLst>
          </p:cNvPr>
          <p:cNvSpPr txBox="1"/>
          <p:nvPr/>
        </p:nvSpPr>
        <p:spPr>
          <a:xfrm>
            <a:off x="323528" y="4797152"/>
            <a:ext cx="8280920" cy="830997"/>
          </a:xfrm>
          <a:prstGeom prst="rect">
            <a:avLst/>
          </a:prstGeom>
          <a:noFill/>
        </p:spPr>
        <p:txBody>
          <a:bodyPr wrap="square" rtlCol="0">
            <a:spAutoFit/>
          </a:bodyPr>
          <a:lstStyle/>
          <a:p>
            <a:r>
              <a:rPr lang="ja-JP" altLang="en-US" sz="2400" dirty="0"/>
              <a:t>グラフ更新のタイミングで以下の量を計算すると、これが</a:t>
            </a:r>
            <a:r>
              <a:rPr lang="en-US" altLang="ja-JP" sz="2400" dirty="0"/>
              <a:t>improved estimator</a:t>
            </a:r>
            <a:r>
              <a:rPr lang="ja-JP" altLang="en-US" sz="2400" dirty="0"/>
              <a:t>になっている</a:t>
            </a:r>
            <a:endParaRPr kumimoji="1" lang="ja-JP" altLang="en-US" sz="2400" dirty="0"/>
          </a:p>
        </p:txBody>
      </p:sp>
    </p:spTree>
    <p:extLst>
      <p:ext uri="{BB962C8B-B14F-4D97-AF65-F5344CB8AC3E}">
        <p14:creationId xmlns:p14="http://schemas.microsoft.com/office/powerpoint/2010/main" val="174654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8E7D24-8F2A-4911-A680-A265A57C6E6C}"/>
              </a:ext>
            </a:extLst>
          </p:cNvPr>
          <p:cNvSpPr>
            <a:spLocks noGrp="1"/>
          </p:cNvSpPr>
          <p:nvPr>
            <p:ph type="body" sz="quarter" idx="10"/>
          </p:nvPr>
        </p:nvSpPr>
        <p:spPr/>
        <p:txBody>
          <a:bodyPr/>
          <a:lstStyle/>
          <a:p>
            <a:r>
              <a:rPr lang="ja-JP" altLang="en-US" dirty="0"/>
              <a:t>数値計算例</a:t>
            </a:r>
            <a:endParaRPr kumimoji="1" lang="ja-JP" altLang="en-US" dirty="0"/>
          </a:p>
        </p:txBody>
      </p:sp>
      <p:sp>
        <p:nvSpPr>
          <p:cNvPr id="4" name="テキスト ボックス 3">
            <a:extLst>
              <a:ext uri="{FF2B5EF4-FFF2-40B4-BE49-F238E27FC236}">
                <a16:creationId xmlns:a16="http://schemas.microsoft.com/office/drawing/2014/main" id="{CF24E4B9-0F99-453F-9853-A2959880B21D}"/>
              </a:ext>
            </a:extLst>
          </p:cNvPr>
          <p:cNvSpPr txBox="1"/>
          <p:nvPr/>
        </p:nvSpPr>
        <p:spPr>
          <a:xfrm>
            <a:off x="251520" y="1268760"/>
            <a:ext cx="8770350" cy="461665"/>
          </a:xfrm>
          <a:prstGeom prst="rect">
            <a:avLst/>
          </a:prstGeom>
          <a:noFill/>
        </p:spPr>
        <p:txBody>
          <a:bodyPr wrap="none" rtlCol="0">
            <a:spAutoFit/>
          </a:bodyPr>
          <a:lstStyle/>
          <a:p>
            <a:r>
              <a:rPr kumimoji="1" lang="ja-JP" altLang="en-US" sz="2400" dirty="0"/>
              <a:t>スピン系で秩序変数としてよく用いられる</a:t>
            </a:r>
            <a:r>
              <a:rPr kumimoji="1" lang="en-US" altLang="ja-JP" sz="2400" dirty="0"/>
              <a:t>Binder</a:t>
            </a:r>
            <a:r>
              <a:rPr kumimoji="1" lang="ja-JP" altLang="en-US" sz="2400" dirty="0"/>
              <a:t>比を計算する</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2449F8B-97B2-4C32-ADF3-1D89C98D90A3}"/>
                  </a:ext>
                </a:extLst>
              </p:cNvPr>
              <p:cNvSpPr txBox="1"/>
              <p:nvPr/>
            </p:nvSpPr>
            <p:spPr>
              <a:xfrm>
                <a:off x="2123728" y="1988840"/>
                <a:ext cx="2149756" cy="114550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F2449F8B-97B2-4C32-ADF3-1D89C98D90A3}"/>
                  </a:ext>
                </a:extLst>
              </p:cNvPr>
              <p:cNvSpPr txBox="1">
                <a:spLocks noRot="1" noChangeAspect="1" noMove="1" noResize="1" noEditPoints="1" noAdjustHandles="1" noChangeArrowheads="1" noChangeShapeType="1" noTextEdit="1"/>
              </p:cNvSpPr>
              <p:nvPr/>
            </p:nvSpPr>
            <p:spPr>
              <a:xfrm>
                <a:off x="2123728" y="1988840"/>
                <a:ext cx="2149756" cy="114550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373C30C-DF58-4639-B76D-ABA8E22BCE5B}"/>
                  </a:ext>
                </a:extLst>
              </p:cNvPr>
              <p:cNvSpPr txBox="1"/>
              <p:nvPr/>
            </p:nvSpPr>
            <p:spPr>
              <a:xfrm>
                <a:off x="1835696" y="4005064"/>
                <a:ext cx="2659446" cy="11378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p:sp>
            <p:nvSpPr>
              <p:cNvPr id="6" name="テキスト ボックス 5">
                <a:extLst>
                  <a:ext uri="{FF2B5EF4-FFF2-40B4-BE49-F238E27FC236}">
                    <a16:creationId xmlns:a16="http://schemas.microsoft.com/office/drawing/2014/main" id="{2373C30C-DF58-4639-B76D-ABA8E22BCE5B}"/>
                  </a:ext>
                </a:extLst>
              </p:cNvPr>
              <p:cNvSpPr txBox="1">
                <a:spLocks noRot="1" noChangeAspect="1" noMove="1" noResize="1" noEditPoints="1" noAdjustHandles="1" noChangeArrowheads="1" noChangeShapeType="1" noTextEdit="1"/>
              </p:cNvSpPr>
              <p:nvPr/>
            </p:nvSpPr>
            <p:spPr>
              <a:xfrm>
                <a:off x="1835696" y="4005064"/>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8DCB4AF-F8CD-48A5-A241-52779EEBF6A3}"/>
              </a:ext>
            </a:extLst>
          </p:cNvPr>
          <p:cNvSpPr txBox="1"/>
          <p:nvPr/>
        </p:nvSpPr>
        <p:spPr>
          <a:xfrm>
            <a:off x="4716016" y="2276872"/>
            <a:ext cx="3605474" cy="461665"/>
          </a:xfrm>
          <a:prstGeom prst="rect">
            <a:avLst/>
          </a:prstGeom>
          <a:noFill/>
        </p:spPr>
        <p:txBody>
          <a:bodyPr wrap="none" rtlCol="0">
            <a:spAutoFit/>
          </a:bodyPr>
          <a:lstStyle/>
          <a:p>
            <a:r>
              <a:rPr lang="ja-JP" altLang="en-US" sz="2400" dirty="0"/>
              <a:t>高温で</a:t>
            </a:r>
            <a:r>
              <a:rPr lang="en-US" altLang="ja-JP" sz="2400" dirty="0"/>
              <a:t>1</a:t>
            </a:r>
            <a:r>
              <a:rPr lang="ja-JP" altLang="en-US" sz="2400" dirty="0"/>
              <a:t>、低温で</a:t>
            </a:r>
            <a:r>
              <a:rPr lang="en-US" altLang="ja-JP" sz="2400" dirty="0"/>
              <a:t>3</a:t>
            </a:r>
            <a:r>
              <a:rPr lang="ja-JP" altLang="en-US" sz="2400" dirty="0"/>
              <a:t>となる</a:t>
            </a:r>
            <a:endParaRPr kumimoji="1" lang="ja-JP" altLang="en-US" sz="2400" dirty="0"/>
          </a:p>
        </p:txBody>
      </p:sp>
      <p:sp>
        <p:nvSpPr>
          <p:cNvPr id="8" name="テキスト ボックス 7">
            <a:extLst>
              <a:ext uri="{FF2B5EF4-FFF2-40B4-BE49-F238E27FC236}">
                <a16:creationId xmlns:a16="http://schemas.microsoft.com/office/drawing/2014/main" id="{26B550F3-D839-4223-B672-56AD56CA08A5}"/>
              </a:ext>
            </a:extLst>
          </p:cNvPr>
          <p:cNvSpPr txBox="1"/>
          <p:nvPr/>
        </p:nvSpPr>
        <p:spPr>
          <a:xfrm>
            <a:off x="179512" y="3356992"/>
            <a:ext cx="6189515" cy="461665"/>
          </a:xfrm>
          <a:prstGeom prst="rect">
            <a:avLst/>
          </a:prstGeom>
          <a:noFill/>
        </p:spPr>
        <p:txBody>
          <a:bodyPr wrap="none" rtlCol="0">
            <a:spAutoFit/>
          </a:bodyPr>
          <a:lstStyle/>
          <a:p>
            <a:r>
              <a:rPr kumimoji="1" lang="ja-JP" altLang="en-US" sz="2400" dirty="0"/>
              <a:t>それぞれのモーメントの</a:t>
            </a:r>
            <a:r>
              <a:rPr kumimoji="1" lang="en-US" altLang="ja-JP" sz="2400" dirty="0"/>
              <a:t>improved estimator</a:t>
            </a:r>
            <a:endParaRPr kumimoji="1" lang="ja-JP" altLang="en-US" sz="2400"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BE5224C-2CFC-44A9-A9AE-AA0093FB485D}"/>
                  </a:ext>
                </a:extLst>
              </p:cNvPr>
              <p:cNvSpPr txBox="1"/>
              <p:nvPr/>
            </p:nvSpPr>
            <p:spPr>
              <a:xfrm>
                <a:off x="1835696" y="5229200"/>
                <a:ext cx="5336653" cy="123963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4</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4</m:t>
                              </m:r>
                            </m:sup>
                          </m:sSup>
                        </m:den>
                      </m:f>
                      <m:d>
                        <m:dPr>
                          <m:ctrlPr>
                            <a:rPr kumimoji="1" lang="en-US" altLang="ja-JP" sz="2800" b="0" i="1" smtClean="0">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𝑘</m:t>
                              </m:r>
                            </m:sub>
                            <m:sup/>
                            <m:e>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i="1">
                                      <a:latin typeface="Cambria Math" panose="02040503050406030204" pitchFamily="18" charset="0"/>
                                    </a:rPr>
                                    <m:t>𝑘</m:t>
                                  </m:r>
                                </m:sub>
                                <m:sup>
                                  <m:r>
                                    <a:rPr lang="en-US" altLang="ja-JP" sz="2800" i="1">
                                      <a:latin typeface="Cambria Math" panose="02040503050406030204" pitchFamily="18" charset="0"/>
                                    </a:rPr>
                                    <m:t>2</m:t>
                                  </m:r>
                                </m:sup>
                              </m:sSubSup>
                            </m:e>
                          </m:nary>
                          <m:r>
                            <a:rPr lang="en-US" altLang="ja-JP" sz="2800" b="0" i="1" smtClean="0">
                              <a:latin typeface="Cambria Math" panose="02040503050406030204" pitchFamily="18" charset="0"/>
                            </a:rPr>
                            <m:t>+6</m:t>
                          </m:r>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&lt;</m:t>
                              </m:r>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m:t>
                              </m:r>
                            </m:sub>
                            <m:sup/>
                            <m:e>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r>
                                    <a:rPr lang="en-US" altLang="ja-JP" sz="2800" b="0" i="1" smtClean="0">
                                      <a:latin typeface="Cambria Math" panose="02040503050406030204" pitchFamily="18" charset="0"/>
                                    </a:rPr>
                                    <m:t>𝑘</m:t>
                                  </m:r>
                                </m:sub>
                                <m:sup>
                                  <m:r>
                                    <a:rPr lang="en-US" altLang="ja-JP" sz="2800" b="0" i="1" smtClean="0">
                                      <a:latin typeface="Cambria Math" panose="02040503050406030204" pitchFamily="18" charset="0"/>
                                    </a:rPr>
                                    <m:t>2</m:t>
                                  </m:r>
                                </m:sup>
                              </m:sSubSup>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𝑘</m:t>
                                      </m:r>
                                    </m:e>
                                    <m:sup>
                                      <m:r>
                                        <a:rPr lang="en-US" altLang="ja-JP" sz="2800" b="0" i="1" smtClean="0">
                                          <a:latin typeface="Cambria Math" panose="02040503050406030204" pitchFamily="18" charset="0"/>
                                        </a:rPr>
                                        <m:t>′</m:t>
                                      </m:r>
                                    </m:sup>
                                  </m:sSup>
                                </m:sub>
                                <m:sup>
                                  <m:r>
                                    <a:rPr lang="en-US" altLang="ja-JP" sz="2800" b="0" i="1" smtClean="0">
                                      <a:latin typeface="Cambria Math" panose="02040503050406030204" pitchFamily="18" charset="0"/>
                                    </a:rPr>
                                    <m:t>2</m:t>
                                  </m:r>
                                </m:sup>
                              </m:sSubSup>
                            </m:e>
                          </m:nary>
                        </m:e>
                      </m:d>
                    </m:oMath>
                  </m:oMathPara>
                </a14:m>
                <a:endParaRPr kumimoji="1" lang="ja-JP" altLang="en-US" sz="2800" dirty="0"/>
              </a:p>
            </p:txBody>
          </p:sp>
        </mc:Choice>
        <mc:Fallback>
          <p:sp>
            <p:nvSpPr>
              <p:cNvPr id="9" name="テキスト ボックス 8">
                <a:extLst>
                  <a:ext uri="{FF2B5EF4-FFF2-40B4-BE49-F238E27FC236}">
                    <a16:creationId xmlns:a16="http://schemas.microsoft.com/office/drawing/2014/main" id="{DBE5224C-2CFC-44A9-A9AE-AA0093FB485D}"/>
                  </a:ext>
                </a:extLst>
              </p:cNvPr>
              <p:cNvSpPr txBox="1">
                <a:spLocks noRot="1" noChangeAspect="1" noMove="1" noResize="1" noEditPoints="1" noAdjustHandles="1" noChangeArrowheads="1" noChangeShapeType="1" noTextEdit="1"/>
              </p:cNvSpPr>
              <p:nvPr/>
            </p:nvSpPr>
            <p:spPr>
              <a:xfrm>
                <a:off x="1835696" y="5229200"/>
                <a:ext cx="5336653" cy="123963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5860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16B46B-B81B-413B-9E13-F23B3A945E23}"/>
              </a:ext>
            </a:extLst>
          </p:cNvPr>
          <p:cNvSpPr>
            <a:spLocks noGrp="1"/>
          </p:cNvSpPr>
          <p:nvPr>
            <p:ph type="body" sz="quarter" idx="10"/>
          </p:nvPr>
        </p:nvSpPr>
        <p:spPr/>
        <p:txBody>
          <a:bodyPr/>
          <a:lstStyle/>
          <a:p>
            <a:r>
              <a:rPr lang="ja-JP" altLang="en-US" dirty="0"/>
              <a:t>数値計算例</a:t>
            </a:r>
            <a:endParaRPr kumimoji="1" lang="ja-JP" altLang="en-US" dirty="0"/>
          </a:p>
        </p:txBody>
      </p:sp>
      <p:pic>
        <p:nvPicPr>
          <p:cNvPr id="6" name="図 5">
            <a:extLst>
              <a:ext uri="{FF2B5EF4-FFF2-40B4-BE49-F238E27FC236}">
                <a16:creationId xmlns:a16="http://schemas.microsoft.com/office/drawing/2014/main" id="{388A55E1-5939-49E9-A30E-16BCFD3A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052736"/>
            <a:ext cx="6336704" cy="4752528"/>
          </a:xfrm>
          <a:prstGeom prst="rect">
            <a:avLst/>
          </a:prstGeom>
        </p:spPr>
      </p:pic>
      <p:sp>
        <p:nvSpPr>
          <p:cNvPr id="7" name="テキスト ボックス 6">
            <a:extLst>
              <a:ext uri="{FF2B5EF4-FFF2-40B4-BE49-F238E27FC236}">
                <a16:creationId xmlns:a16="http://schemas.microsoft.com/office/drawing/2014/main" id="{970450A4-E66E-4B57-BDE6-1EF2B3713A0D}"/>
              </a:ext>
            </a:extLst>
          </p:cNvPr>
          <p:cNvSpPr txBox="1"/>
          <p:nvPr/>
        </p:nvSpPr>
        <p:spPr>
          <a:xfrm>
            <a:off x="539552" y="5949280"/>
            <a:ext cx="7596951" cy="369332"/>
          </a:xfrm>
          <a:prstGeom prst="rect">
            <a:avLst/>
          </a:prstGeom>
          <a:noFill/>
        </p:spPr>
        <p:txBody>
          <a:bodyPr wrap="none" rtlCol="0">
            <a:spAutoFit/>
          </a:bodyPr>
          <a:lstStyle/>
          <a:p>
            <a:r>
              <a:rPr lang="ja-JP" altLang="en-US" dirty="0"/>
              <a:t>低温ではどちらも高精度だが、高温で通常の</a:t>
            </a:r>
            <a:r>
              <a:rPr lang="en-US" altLang="ja-JP" dirty="0"/>
              <a:t>estimator</a:t>
            </a:r>
            <a:r>
              <a:rPr lang="ja-JP" altLang="en-US" dirty="0"/>
              <a:t>の精度が悪くなる</a:t>
            </a:r>
            <a:endParaRPr kumimoji="1" lang="ja-JP" altLang="en-US"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2901A372-79DE-4668-8A6A-A22A6992AB24}"/>
                  </a:ext>
                </a:extLst>
              </p:cNvPr>
              <p:cNvSpPr txBox="1"/>
              <p:nvPr/>
            </p:nvSpPr>
            <p:spPr>
              <a:xfrm>
                <a:off x="2339752" y="2204864"/>
                <a:ext cx="2149756" cy="114550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p:sp>
            <p:nvSpPr>
              <p:cNvPr id="8" name="テキスト ボックス 7">
                <a:extLst>
                  <a:ext uri="{FF2B5EF4-FFF2-40B4-BE49-F238E27FC236}">
                    <a16:creationId xmlns:a16="http://schemas.microsoft.com/office/drawing/2014/main" id="{2901A372-79DE-4668-8A6A-A22A6992AB24}"/>
                  </a:ext>
                </a:extLst>
              </p:cNvPr>
              <p:cNvSpPr txBox="1">
                <a:spLocks noRot="1" noChangeAspect="1" noMove="1" noResize="1" noEditPoints="1" noAdjustHandles="1" noChangeArrowheads="1" noChangeShapeType="1" noTextEdit="1"/>
              </p:cNvSpPr>
              <p:nvPr/>
            </p:nvSpPr>
            <p:spPr>
              <a:xfrm>
                <a:off x="2339752" y="2204864"/>
                <a:ext cx="2149756" cy="114550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475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313A16-E960-4DBC-B6B8-92F628961AA8}"/>
              </a:ext>
            </a:extLst>
          </p:cNvPr>
          <p:cNvSpPr>
            <a:spLocks noGrp="1"/>
          </p:cNvSpPr>
          <p:nvPr>
            <p:ph type="body" sz="quarter" idx="10"/>
          </p:nvPr>
        </p:nvSpPr>
        <p:spPr/>
        <p:txBody>
          <a:bodyPr/>
          <a:lstStyle/>
          <a:p>
            <a:r>
              <a:rPr kumimoji="1" lang="ja-JP" altLang="en-US" dirty="0"/>
              <a:t>なぜ精度が改善するか？</a:t>
            </a:r>
          </a:p>
        </p:txBody>
      </p:sp>
      <p:grpSp>
        <p:nvGrpSpPr>
          <p:cNvPr id="152" name="グループ化 151">
            <a:extLst>
              <a:ext uri="{FF2B5EF4-FFF2-40B4-BE49-F238E27FC236}">
                <a16:creationId xmlns:a16="http://schemas.microsoft.com/office/drawing/2014/main" id="{2D3731C6-EE70-414C-8E53-4B3F2CD7567C}"/>
              </a:ext>
            </a:extLst>
          </p:cNvPr>
          <p:cNvGrpSpPr/>
          <p:nvPr/>
        </p:nvGrpSpPr>
        <p:grpSpPr>
          <a:xfrm>
            <a:off x="1403648" y="2132856"/>
            <a:ext cx="1368152" cy="1368152"/>
            <a:chOff x="1115616" y="2132856"/>
            <a:chExt cx="1800200" cy="1800200"/>
          </a:xfrm>
        </p:grpSpPr>
        <p:sp>
          <p:nvSpPr>
            <p:cNvPr id="3" name="楕円 2">
              <a:extLst>
                <a:ext uri="{FF2B5EF4-FFF2-40B4-BE49-F238E27FC236}">
                  <a16:creationId xmlns:a16="http://schemas.microsoft.com/office/drawing/2014/main" id="{D4FE2488-E895-496F-A174-2677FA7E7D01}"/>
                </a:ext>
              </a:extLst>
            </p:cNvPr>
            <p:cNvSpPr/>
            <p:nvPr/>
          </p:nvSpPr>
          <p:spPr>
            <a:xfrm rot="10800000">
              <a:off x="111561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BF53D0F1-BCBC-47F6-A3A4-5EA6F8CC2128}"/>
                </a:ext>
              </a:extLst>
            </p:cNvPr>
            <p:cNvSpPr/>
            <p:nvPr/>
          </p:nvSpPr>
          <p:spPr>
            <a:xfrm rot="10800000">
              <a:off x="183569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9CEA529-96D1-485F-9862-7CFA443077C6}"/>
                </a:ext>
              </a:extLst>
            </p:cNvPr>
            <p:cNvSpPr/>
            <p:nvPr/>
          </p:nvSpPr>
          <p:spPr>
            <a:xfrm rot="10800000">
              <a:off x="2555776" y="213285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7DF2091F-CF77-4CBB-856C-F993FCB898E4}"/>
                </a:ext>
              </a:extLst>
            </p:cNvPr>
            <p:cNvSpPr/>
            <p:nvPr/>
          </p:nvSpPr>
          <p:spPr>
            <a:xfrm rot="10800000">
              <a:off x="111561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1FA6F779-A191-42D8-B933-4B0BAD2D4EC0}"/>
                </a:ext>
              </a:extLst>
            </p:cNvPr>
            <p:cNvSpPr/>
            <p:nvPr/>
          </p:nvSpPr>
          <p:spPr>
            <a:xfrm rot="10800000">
              <a:off x="183569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0D5867A-0113-48E3-B60E-A3AC02A19CEE}"/>
                </a:ext>
              </a:extLst>
            </p:cNvPr>
            <p:cNvSpPr/>
            <p:nvPr/>
          </p:nvSpPr>
          <p:spPr>
            <a:xfrm rot="10800000">
              <a:off x="2555776" y="285293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0062978F-D643-4D23-9BC2-268AFFEC57C4}"/>
                </a:ext>
              </a:extLst>
            </p:cNvPr>
            <p:cNvSpPr/>
            <p:nvPr/>
          </p:nvSpPr>
          <p:spPr>
            <a:xfrm rot="10800000">
              <a:off x="1115616" y="357301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EFDA7603-2247-4E56-8B80-98BD398EAFC3}"/>
                </a:ext>
              </a:extLst>
            </p:cNvPr>
            <p:cNvSpPr/>
            <p:nvPr/>
          </p:nvSpPr>
          <p:spPr>
            <a:xfrm rot="10800000">
              <a:off x="183569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D194900D-5CAC-4188-9A95-6624A8F75EDD}"/>
                </a:ext>
              </a:extLst>
            </p:cNvPr>
            <p:cNvSpPr/>
            <p:nvPr/>
          </p:nvSpPr>
          <p:spPr>
            <a:xfrm rot="10800000">
              <a:off x="255577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59D2060A-6C30-414D-8ED9-D9614C66DBD0}"/>
                </a:ext>
              </a:extLst>
            </p:cNvPr>
            <p:cNvCxnSpPr>
              <a:cxnSpLocks/>
            </p:cNvCxnSpPr>
            <p:nvPr/>
          </p:nvCxnSpPr>
          <p:spPr>
            <a:xfrm>
              <a:off x="2195736" y="231287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1218A1-467B-45A9-A5BC-E7BB89172EFF}"/>
                </a:ext>
              </a:extLst>
            </p:cNvPr>
            <p:cNvCxnSpPr>
              <a:cxnSpLocks/>
            </p:cNvCxnSpPr>
            <p:nvPr/>
          </p:nvCxnSpPr>
          <p:spPr>
            <a:xfrm>
              <a:off x="2195736" y="303295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432255B-B97C-4830-94E9-B30A6A3B6551}"/>
                </a:ext>
              </a:extLst>
            </p:cNvPr>
            <p:cNvCxnSpPr>
              <a:cxnSpLocks/>
            </p:cNvCxnSpPr>
            <p:nvPr/>
          </p:nvCxnSpPr>
          <p:spPr>
            <a:xfrm>
              <a:off x="2015716" y="3212976"/>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D557997-AB12-4695-B6A0-4D4FFFCAE151}"/>
                </a:ext>
              </a:extLst>
            </p:cNvPr>
            <p:cNvCxnSpPr>
              <a:cxnSpLocks/>
            </p:cNvCxnSpPr>
            <p:nvPr/>
          </p:nvCxnSpPr>
          <p:spPr>
            <a:xfrm>
              <a:off x="1475656" y="375303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1CD9C8C-D00B-4168-8FA4-A3C54CDAAC5B}"/>
                </a:ext>
              </a:extLst>
            </p:cNvPr>
            <p:cNvCxnSpPr>
              <a:cxnSpLocks/>
            </p:cNvCxnSpPr>
            <p:nvPr/>
          </p:nvCxnSpPr>
          <p:spPr>
            <a:xfrm>
              <a:off x="1475656" y="231287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E4F0CC3-B9A5-4A9C-AA31-45C0E842C8C8}"/>
                </a:ext>
              </a:extLst>
            </p:cNvPr>
            <p:cNvCxnSpPr>
              <a:cxnSpLocks/>
            </p:cNvCxnSpPr>
            <p:nvPr/>
          </p:nvCxnSpPr>
          <p:spPr>
            <a:xfrm>
              <a:off x="1475656" y="303295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9B693D-D175-45DB-8B45-16E6B3825C78}"/>
                </a:ext>
              </a:extLst>
            </p:cNvPr>
            <p:cNvCxnSpPr>
              <a:cxnSpLocks/>
            </p:cNvCxnSpPr>
            <p:nvPr/>
          </p:nvCxnSpPr>
          <p:spPr>
            <a:xfrm>
              <a:off x="2195736" y="375303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7495542-1D9A-4130-9238-F6A2C6791AAA}"/>
                </a:ext>
              </a:extLst>
            </p:cNvPr>
            <p:cNvCxnSpPr>
              <a:cxnSpLocks/>
            </p:cNvCxnSpPr>
            <p:nvPr/>
          </p:nvCxnSpPr>
          <p:spPr>
            <a:xfrm>
              <a:off x="273579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F9604E8-7171-42F4-B606-95A31ED1A45D}"/>
                </a:ext>
              </a:extLst>
            </p:cNvPr>
            <p:cNvCxnSpPr>
              <a:cxnSpLocks/>
            </p:cNvCxnSpPr>
            <p:nvPr/>
          </p:nvCxnSpPr>
          <p:spPr>
            <a:xfrm>
              <a:off x="273579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7CC82A8-4409-43D9-8339-85C7C1A913E2}"/>
                </a:ext>
              </a:extLst>
            </p:cNvPr>
            <p:cNvCxnSpPr>
              <a:cxnSpLocks/>
            </p:cNvCxnSpPr>
            <p:nvPr/>
          </p:nvCxnSpPr>
          <p:spPr>
            <a:xfrm>
              <a:off x="201571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D426F3E-5BB5-4330-B63E-9B4D617F3C6A}"/>
                </a:ext>
              </a:extLst>
            </p:cNvPr>
            <p:cNvCxnSpPr>
              <a:cxnSpLocks/>
            </p:cNvCxnSpPr>
            <p:nvPr/>
          </p:nvCxnSpPr>
          <p:spPr>
            <a:xfrm>
              <a:off x="129563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4D17118-8F5D-4EAC-88B2-995E7BA83F25}"/>
                </a:ext>
              </a:extLst>
            </p:cNvPr>
            <p:cNvCxnSpPr>
              <a:cxnSpLocks/>
            </p:cNvCxnSpPr>
            <p:nvPr/>
          </p:nvCxnSpPr>
          <p:spPr>
            <a:xfrm>
              <a:off x="129563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D1FE7F05-E41B-47CA-A343-07EA19525909}"/>
              </a:ext>
            </a:extLst>
          </p:cNvPr>
          <p:cNvGrpSpPr/>
          <p:nvPr/>
        </p:nvGrpSpPr>
        <p:grpSpPr>
          <a:xfrm>
            <a:off x="4788024" y="1772816"/>
            <a:ext cx="3125793" cy="3068960"/>
            <a:chOff x="1835696" y="1340768"/>
            <a:chExt cx="3960441" cy="3888432"/>
          </a:xfrm>
        </p:grpSpPr>
        <p:sp>
          <p:nvSpPr>
            <p:cNvPr id="25" name="楕円 24">
              <a:extLst>
                <a:ext uri="{FF2B5EF4-FFF2-40B4-BE49-F238E27FC236}">
                  <a16:creationId xmlns:a16="http://schemas.microsoft.com/office/drawing/2014/main" id="{5F16639D-6ECE-4664-BCF0-7845D838FE40}"/>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5999F63-A453-4CDF-835D-444D70E62167}"/>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49693254-FB4A-4A1A-A31C-1D21D50B2C11}"/>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5150420D-115F-4A27-B695-624D6B4C9213}"/>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8C0E5599-6722-4B38-9AF7-42E5409EF1D8}"/>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a:extLst>
                <a:ext uri="{FF2B5EF4-FFF2-40B4-BE49-F238E27FC236}">
                  <a16:creationId xmlns:a16="http://schemas.microsoft.com/office/drawing/2014/main" id="{E908E5CC-0915-4030-A4B6-85F4DC238F9C}"/>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5AEA4E60-70F4-461A-BA1D-93C52A313CBF}"/>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1E3DC8CB-DDF5-4A00-9602-BCB900C81203}"/>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楕円 32">
              <a:extLst>
                <a:ext uri="{FF2B5EF4-FFF2-40B4-BE49-F238E27FC236}">
                  <a16:creationId xmlns:a16="http://schemas.microsoft.com/office/drawing/2014/main" id="{F8F33269-9E6D-44E2-82E2-909F6C90F54A}"/>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C0DF8F28-6806-4F63-BF7E-F4D50053AD5E}"/>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31DEC80-C12E-4157-B4E0-C2B296FE5276}"/>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D41BD06-3D07-4D2F-949E-E80B0A49F7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F51739F-BDD2-48B5-9630-FECD4BA7122A}"/>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26995C5-49B6-482C-BB62-E59F699B0ACF}"/>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40105F3-EA28-4BE4-BE22-D58956FE59F5}"/>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9936D09-9085-45C3-8FD0-16E9DF00EAA1}"/>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5B0D717-5E38-4F7E-8B5E-3B2158C1CA9B}"/>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A4CEADA-15DD-4EB5-9281-AFFA4B4C277A}"/>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92CA42E-BCCD-4385-AB78-60411FB695CB}"/>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B2BF2CB-646B-41FC-AAB3-51B1758B3EAD}"/>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4F88432-9484-48E7-A020-1198FB8A9C7C}"/>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44508EC-5DCC-4CEB-BAE2-F4B65737E09B}"/>
                </a:ext>
              </a:extLst>
            </p:cNvPr>
            <p:cNvCxnSpPr>
              <a:stCxn id="25" idx="0"/>
              <a:endCxn id="25"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B89BE4-40B3-4DB9-8295-0A3700E27652}"/>
                </a:ext>
              </a:extLst>
            </p:cNvPr>
            <p:cNvCxnSpPr>
              <a:stCxn id="28" idx="0"/>
              <a:endCxn id="28"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1616947A-C740-45AF-922C-C88E08CCCDB0}"/>
                </a:ext>
              </a:extLst>
            </p:cNvPr>
            <p:cNvCxnSpPr>
              <a:cxnSpLocks/>
              <a:stCxn id="31" idx="0"/>
              <a:endCxn id="31"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9215AB8-5BE5-469A-A0D5-7BA7DE0D2F3F}"/>
                </a:ext>
              </a:extLst>
            </p:cNvPr>
            <p:cNvCxnSpPr>
              <a:stCxn id="26" idx="0"/>
              <a:endCxn id="26"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E3C4958-FC7D-41E7-96D0-EAD55C2B4BAA}"/>
                </a:ext>
              </a:extLst>
            </p:cNvPr>
            <p:cNvCxnSpPr>
              <a:stCxn id="29" idx="0"/>
              <a:endCxn id="29"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CE675A5-55F9-464D-AB0E-1B0C8D5D615C}"/>
                </a:ext>
              </a:extLst>
            </p:cNvPr>
            <p:cNvCxnSpPr>
              <a:stCxn id="32" idx="0"/>
              <a:endCxn id="32"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F82BD70-7236-4514-B972-EBBF0E058271}"/>
                </a:ext>
              </a:extLst>
            </p:cNvPr>
            <p:cNvCxnSpPr>
              <a:stCxn id="27" idx="0"/>
              <a:endCxn id="27"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47BE380-360B-4846-89EB-4B1D88EDD19F}"/>
                </a:ext>
              </a:extLst>
            </p:cNvPr>
            <p:cNvCxnSpPr>
              <a:stCxn id="30" idx="0"/>
              <a:endCxn id="30"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518A09A-46C3-438F-AE0E-EE095C18A109}"/>
                </a:ext>
              </a:extLst>
            </p:cNvPr>
            <p:cNvCxnSpPr>
              <a:stCxn id="33" idx="0"/>
              <a:endCxn id="33"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2E9C84AE-1759-4C4F-AA2E-3BE9E322794E}"/>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a:extLst>
                <a:ext uri="{FF2B5EF4-FFF2-40B4-BE49-F238E27FC236}">
                  <a16:creationId xmlns:a16="http://schemas.microsoft.com/office/drawing/2014/main" id="{86087841-AEAA-4AC5-9C24-46E39D996673}"/>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楕円 56">
              <a:extLst>
                <a:ext uri="{FF2B5EF4-FFF2-40B4-BE49-F238E27FC236}">
                  <a16:creationId xmlns:a16="http://schemas.microsoft.com/office/drawing/2014/main" id="{D2B3979B-2094-4AAB-981C-3C2E19D29AA9}"/>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楕円 57">
              <a:extLst>
                <a:ext uri="{FF2B5EF4-FFF2-40B4-BE49-F238E27FC236}">
                  <a16:creationId xmlns:a16="http://schemas.microsoft.com/office/drawing/2014/main" id="{FF7D836E-0E99-4C9A-B0F3-BAB289C694E1}"/>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楕円 58">
              <a:extLst>
                <a:ext uri="{FF2B5EF4-FFF2-40B4-BE49-F238E27FC236}">
                  <a16:creationId xmlns:a16="http://schemas.microsoft.com/office/drawing/2014/main" id="{8663CAB0-6DAF-4DB7-97E4-77C574F51B87}"/>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楕円 59">
              <a:extLst>
                <a:ext uri="{FF2B5EF4-FFF2-40B4-BE49-F238E27FC236}">
                  <a16:creationId xmlns:a16="http://schemas.microsoft.com/office/drawing/2014/main" id="{619F9204-12D5-4E05-A3EF-5CB019FD5E1B}"/>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楕円 60">
              <a:extLst>
                <a:ext uri="{FF2B5EF4-FFF2-40B4-BE49-F238E27FC236}">
                  <a16:creationId xmlns:a16="http://schemas.microsoft.com/office/drawing/2014/main" id="{93CFA1D6-89A4-4493-8B1F-091C40080758}"/>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楕円 61">
              <a:extLst>
                <a:ext uri="{FF2B5EF4-FFF2-40B4-BE49-F238E27FC236}">
                  <a16:creationId xmlns:a16="http://schemas.microsoft.com/office/drawing/2014/main" id="{7EB45E8C-B917-4140-B17E-0DCD2782190A}"/>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楕円 62">
              <a:extLst>
                <a:ext uri="{FF2B5EF4-FFF2-40B4-BE49-F238E27FC236}">
                  <a16:creationId xmlns:a16="http://schemas.microsoft.com/office/drawing/2014/main" id="{1497D7C5-8DAB-4932-BA97-9004AC2D7CC9}"/>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4" name="直線コネクタ 63">
              <a:extLst>
                <a:ext uri="{FF2B5EF4-FFF2-40B4-BE49-F238E27FC236}">
                  <a16:creationId xmlns:a16="http://schemas.microsoft.com/office/drawing/2014/main" id="{4B14B195-3656-440E-95AB-FF26C350381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C935B34-6718-4B1D-8A8A-892CDFA38E93}"/>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F21FA1F-36E4-44CB-AC2E-CE1AE204E4D3}"/>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4500D93-DE3E-43BD-B8CC-24914A610374}"/>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BD986-3FA8-4450-A554-86634F70ED48}"/>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30D387C-402C-430A-92D6-34063EE3F456}"/>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158C27C3-9606-454D-AD86-CB6ACF79F400}"/>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BF76736-BB5B-4BF5-86AB-F7386ADF0554}"/>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51E0A44-C1FE-408B-8BB4-0F9732219A10}"/>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1E18256-3F0A-401A-997F-AD6B893DB63F}"/>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E4D5EBB-EAE7-4BEB-BB7B-B668BB190931}"/>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7CCB017-14B3-48C8-B309-BC4E65F7BF88}"/>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91D56BB-E884-4935-B3EA-2D7FF1D67D90}"/>
                </a:ext>
              </a:extLst>
            </p:cNvPr>
            <p:cNvCxnSpPr>
              <a:cxnSpLocks/>
              <a:stCxn id="55" idx="0"/>
              <a:endCxn id="55"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EC31164-B627-4564-80DD-082305CFE19A}"/>
                </a:ext>
              </a:extLst>
            </p:cNvPr>
            <p:cNvCxnSpPr>
              <a:cxnSpLocks/>
              <a:stCxn id="58" idx="0"/>
              <a:endCxn id="58"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CE721FB-3DDB-476A-8E49-A87CFDBBD7FD}"/>
                </a:ext>
              </a:extLst>
            </p:cNvPr>
            <p:cNvCxnSpPr>
              <a:cxnSpLocks/>
              <a:stCxn id="61" idx="0"/>
              <a:endCxn id="61"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96ED8D1-A48E-44BB-9AC5-464D2B7B3749}"/>
                </a:ext>
              </a:extLst>
            </p:cNvPr>
            <p:cNvCxnSpPr>
              <a:cxnSpLocks/>
              <a:stCxn id="56" idx="0"/>
              <a:endCxn id="56"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84D4B6D-6334-4043-AB5A-FBDA1758E4DD}"/>
                </a:ext>
              </a:extLst>
            </p:cNvPr>
            <p:cNvCxnSpPr>
              <a:cxnSpLocks/>
              <a:stCxn id="59" idx="0"/>
              <a:endCxn id="59"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812D51A8-BACA-476B-97F0-C76DFBF0F537}"/>
                </a:ext>
              </a:extLst>
            </p:cNvPr>
            <p:cNvCxnSpPr>
              <a:stCxn id="62" idx="0"/>
              <a:endCxn id="62"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4A93428-3FB4-4BBC-A426-A6FBA96E1895}"/>
                </a:ext>
              </a:extLst>
            </p:cNvPr>
            <p:cNvCxnSpPr>
              <a:stCxn id="57" idx="0"/>
              <a:endCxn id="57"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22073531-30D3-45F9-AF4C-61ACE1FC6DCC}"/>
                </a:ext>
              </a:extLst>
            </p:cNvPr>
            <p:cNvCxnSpPr>
              <a:stCxn id="60" idx="0"/>
              <a:endCxn id="60"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783DEA87-41D3-43FF-8BEF-275AEEA25BA8}"/>
                </a:ext>
              </a:extLst>
            </p:cNvPr>
            <p:cNvCxnSpPr>
              <a:stCxn id="63" idx="0"/>
              <a:endCxn id="63"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5" name="楕円 84">
              <a:extLst>
                <a:ext uri="{FF2B5EF4-FFF2-40B4-BE49-F238E27FC236}">
                  <a16:creationId xmlns:a16="http://schemas.microsoft.com/office/drawing/2014/main" id="{6F5B309F-8AFD-41F3-B3B8-3DC380046CB4}"/>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楕円 85">
              <a:extLst>
                <a:ext uri="{FF2B5EF4-FFF2-40B4-BE49-F238E27FC236}">
                  <a16:creationId xmlns:a16="http://schemas.microsoft.com/office/drawing/2014/main" id="{739D8604-A83F-409A-82BE-A3A774BF5757}"/>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a:extLst>
                <a:ext uri="{FF2B5EF4-FFF2-40B4-BE49-F238E27FC236}">
                  <a16:creationId xmlns:a16="http://schemas.microsoft.com/office/drawing/2014/main" id="{569CED5A-7602-4AF1-A50F-1667335665F7}"/>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楕円 87">
              <a:extLst>
                <a:ext uri="{FF2B5EF4-FFF2-40B4-BE49-F238E27FC236}">
                  <a16:creationId xmlns:a16="http://schemas.microsoft.com/office/drawing/2014/main" id="{7A43CD08-74B3-4DB8-9DCA-4C742A91980E}"/>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楕円 88">
              <a:extLst>
                <a:ext uri="{FF2B5EF4-FFF2-40B4-BE49-F238E27FC236}">
                  <a16:creationId xmlns:a16="http://schemas.microsoft.com/office/drawing/2014/main" id="{0971CD3D-A632-40EF-9492-7D37807CD39E}"/>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楕円 89">
              <a:extLst>
                <a:ext uri="{FF2B5EF4-FFF2-40B4-BE49-F238E27FC236}">
                  <a16:creationId xmlns:a16="http://schemas.microsoft.com/office/drawing/2014/main" id="{691D0029-9632-4D3F-93F5-3645EBB7F0EE}"/>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楕円 90">
              <a:extLst>
                <a:ext uri="{FF2B5EF4-FFF2-40B4-BE49-F238E27FC236}">
                  <a16:creationId xmlns:a16="http://schemas.microsoft.com/office/drawing/2014/main" id="{571146B5-220B-4051-996A-0F08439123B7}"/>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楕円 91">
              <a:extLst>
                <a:ext uri="{FF2B5EF4-FFF2-40B4-BE49-F238E27FC236}">
                  <a16:creationId xmlns:a16="http://schemas.microsoft.com/office/drawing/2014/main" id="{BCFB69DD-7560-425A-882F-06FC2DC5B301}"/>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楕円 92">
              <a:extLst>
                <a:ext uri="{FF2B5EF4-FFF2-40B4-BE49-F238E27FC236}">
                  <a16:creationId xmlns:a16="http://schemas.microsoft.com/office/drawing/2014/main" id="{F92BA8F5-D0B8-48FF-B7BB-61FD90D4011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4" name="直線コネクタ 93">
              <a:extLst>
                <a:ext uri="{FF2B5EF4-FFF2-40B4-BE49-F238E27FC236}">
                  <a16:creationId xmlns:a16="http://schemas.microsoft.com/office/drawing/2014/main" id="{57E350BF-E806-4733-93F6-104D338F8A05}"/>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573BB89D-80A1-4585-A848-4B2B87980833}"/>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8BF73EB-CF76-423E-957E-802D8B806379}"/>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77A1DD-6185-4C1F-99C6-EA49FE0C6A56}"/>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CDBC49-3986-4D25-8047-3EF7320E426F}"/>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3657D23-ACB9-4560-B25A-16CB28464E04}"/>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FE9C271-F8AB-45BE-A642-CE3A8DFA74B7}"/>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BA64791-94BA-4E29-9517-1C198612BF19}"/>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B56C2D-0465-4527-B379-9D8DC3FDA6C2}"/>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9D1E36C-077D-4DEA-99E3-7B7AAF63CA4A}"/>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B652F0B-809F-4C48-A7C1-12C449AAD03B}"/>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AFDFF49-C91B-4D27-B64A-1A0E58CF23E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E22EE458-A5E5-4F71-8183-B3C49460224C}"/>
                </a:ext>
              </a:extLst>
            </p:cNvPr>
            <p:cNvCxnSpPr>
              <a:stCxn id="85" idx="0"/>
              <a:endCxn id="85"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6E24A21-3BBC-4F51-B5CA-B0FBF79B572D}"/>
                </a:ext>
              </a:extLst>
            </p:cNvPr>
            <p:cNvCxnSpPr>
              <a:stCxn id="88" idx="0"/>
              <a:endCxn id="88"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FBD8ED52-522F-4167-AD41-1B08B5CEF8E1}"/>
                </a:ext>
              </a:extLst>
            </p:cNvPr>
            <p:cNvCxnSpPr>
              <a:cxnSpLocks/>
              <a:stCxn id="91" idx="0"/>
              <a:endCxn id="91"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B3D22029-ABB0-483A-82EE-DF6F5A2A8A66}"/>
                </a:ext>
              </a:extLst>
            </p:cNvPr>
            <p:cNvCxnSpPr>
              <a:stCxn id="86" idx="0"/>
              <a:endCxn id="86"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ED7EE8E-A391-40E3-88FD-04E08447E32E}"/>
                </a:ext>
              </a:extLst>
            </p:cNvPr>
            <p:cNvCxnSpPr>
              <a:stCxn id="89" idx="0"/>
              <a:endCxn id="89"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4E1C3B3D-5BB9-47BA-8DF1-C2C39C0D11F6}"/>
                </a:ext>
              </a:extLst>
            </p:cNvPr>
            <p:cNvCxnSpPr>
              <a:stCxn id="92" idx="0"/>
              <a:endCxn id="92"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7389DA71-900D-48B5-BC6A-DC667517EC92}"/>
                </a:ext>
              </a:extLst>
            </p:cNvPr>
            <p:cNvCxnSpPr>
              <a:stCxn id="87" idx="0"/>
              <a:endCxn id="87"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A87FA82E-CA10-43FA-891A-D3B3583D71FC}"/>
                </a:ext>
              </a:extLst>
            </p:cNvPr>
            <p:cNvCxnSpPr>
              <a:stCxn id="90" idx="0"/>
              <a:endCxn id="90"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4C2C0325-5F4E-48DC-BBE2-C057064EA49B}"/>
                </a:ext>
              </a:extLst>
            </p:cNvPr>
            <p:cNvCxnSpPr>
              <a:stCxn id="93" idx="0"/>
              <a:endCxn id="93"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楕円 114">
              <a:extLst>
                <a:ext uri="{FF2B5EF4-FFF2-40B4-BE49-F238E27FC236}">
                  <a16:creationId xmlns:a16="http://schemas.microsoft.com/office/drawing/2014/main" id="{2681B2E8-6156-4A29-9CB0-0E51BAC5B492}"/>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8B3EBC2A-946D-446C-B06D-14FA60EB8F4D}"/>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DF534582-B6CC-4841-B5CA-DA2A05CAB378}"/>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楕円 117">
              <a:extLst>
                <a:ext uri="{FF2B5EF4-FFF2-40B4-BE49-F238E27FC236}">
                  <a16:creationId xmlns:a16="http://schemas.microsoft.com/office/drawing/2014/main" id="{9A474BD6-14E7-4BEC-A65B-4CADC19F2A3F}"/>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楕円 118">
              <a:extLst>
                <a:ext uri="{FF2B5EF4-FFF2-40B4-BE49-F238E27FC236}">
                  <a16:creationId xmlns:a16="http://schemas.microsoft.com/office/drawing/2014/main" id="{B18BD347-1331-4EB6-9636-5E3050E6745D}"/>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楕円 119">
              <a:extLst>
                <a:ext uri="{FF2B5EF4-FFF2-40B4-BE49-F238E27FC236}">
                  <a16:creationId xmlns:a16="http://schemas.microsoft.com/office/drawing/2014/main" id="{DC2BB243-AFB5-43DE-9A59-4B2DEAB0AC12}"/>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楕円 120">
              <a:extLst>
                <a:ext uri="{FF2B5EF4-FFF2-40B4-BE49-F238E27FC236}">
                  <a16:creationId xmlns:a16="http://schemas.microsoft.com/office/drawing/2014/main" id="{90E0904F-6618-4E43-9332-974A4F9BCEB8}"/>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a:extLst>
                <a:ext uri="{FF2B5EF4-FFF2-40B4-BE49-F238E27FC236}">
                  <a16:creationId xmlns:a16="http://schemas.microsoft.com/office/drawing/2014/main" id="{4988D161-5132-4860-B0C1-24B82DD5EBB2}"/>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a:extLst>
                <a:ext uri="{FF2B5EF4-FFF2-40B4-BE49-F238E27FC236}">
                  <a16:creationId xmlns:a16="http://schemas.microsoft.com/office/drawing/2014/main" id="{3DC427F9-6F49-49F9-8EE7-37A395295AE7}"/>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4" name="直線コネクタ 123">
              <a:extLst>
                <a:ext uri="{FF2B5EF4-FFF2-40B4-BE49-F238E27FC236}">
                  <a16:creationId xmlns:a16="http://schemas.microsoft.com/office/drawing/2014/main" id="{BC11EC0A-02B4-400F-97D2-49E52D064C77}"/>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13733CE9-F669-4050-B58A-996B5185A7E9}"/>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EFF5981-6C74-4E3D-BE85-B7B568BBB7BF}"/>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78DEB78C-BD27-451C-AFCB-23C36836BF93}"/>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DD16D741-5193-4C59-9C18-998852B0C2E9}"/>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AC3CDB8B-3F21-488A-8BF9-5CCB1254FE2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A0A1D308-00D5-4F7D-8DA6-A9856E6072BF}"/>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C7B081B3-1502-4E47-9734-9DA933D21EBC}"/>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BFD72597-209A-4C5D-A45D-C0B2AD4D6158}"/>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30EDCFA-B360-4265-B4A8-FD726E4D6131}"/>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53BC94C-7A61-46BB-8AD7-A675C7BD7AD1}"/>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56EF82E4-4472-43D4-B265-84D2018EA417}"/>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B88B5D08-F497-4A83-AFBB-384B0EFEB650}"/>
                </a:ext>
              </a:extLst>
            </p:cNvPr>
            <p:cNvCxnSpPr>
              <a:cxnSpLocks/>
              <a:stCxn id="115" idx="0"/>
              <a:endCxn id="115"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933AEAE8-0454-4BCC-BEA7-F7B834129244}"/>
                </a:ext>
              </a:extLst>
            </p:cNvPr>
            <p:cNvCxnSpPr>
              <a:cxnSpLocks/>
              <a:stCxn id="118" idx="0"/>
              <a:endCxn id="118"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180A209B-6748-4CFE-AA97-DE1DA2A96A7F}"/>
                </a:ext>
              </a:extLst>
            </p:cNvPr>
            <p:cNvCxnSpPr>
              <a:cxnSpLocks/>
              <a:stCxn id="121" idx="0"/>
              <a:endCxn id="121"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C3944E7-4F15-47CC-8410-BC27EDF89ECC}"/>
                </a:ext>
              </a:extLst>
            </p:cNvPr>
            <p:cNvCxnSpPr>
              <a:cxnSpLocks/>
              <a:stCxn id="116" idx="0"/>
              <a:endCxn id="116"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F8D7E9FE-D510-452E-8468-553DBB107853}"/>
                </a:ext>
              </a:extLst>
            </p:cNvPr>
            <p:cNvCxnSpPr>
              <a:cxnSpLocks/>
              <a:stCxn id="119" idx="0"/>
              <a:endCxn id="119"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4C0EACE4-9C03-42EA-8CD9-C0C7216A6691}"/>
                </a:ext>
              </a:extLst>
            </p:cNvPr>
            <p:cNvCxnSpPr>
              <a:stCxn id="122" idx="0"/>
              <a:endCxn id="122"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1723D2E1-05EC-42E3-80AE-08CE1704AF48}"/>
                </a:ext>
              </a:extLst>
            </p:cNvPr>
            <p:cNvCxnSpPr>
              <a:stCxn id="117" idx="0"/>
              <a:endCxn id="117"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872DC443-6115-4A95-84B1-C20139E36759}"/>
                </a:ext>
              </a:extLst>
            </p:cNvPr>
            <p:cNvCxnSpPr>
              <a:stCxn id="120" idx="0"/>
              <a:endCxn id="120"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33195CEC-4263-4109-8728-A3678E20466E}"/>
                </a:ext>
              </a:extLst>
            </p:cNvPr>
            <p:cNvCxnSpPr>
              <a:stCxn id="123" idx="0"/>
              <a:endCxn id="123"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B5A1BA7A-A2A0-48C6-A811-A9E7053D6E86}"/>
                  </a:ext>
                </a:extLst>
              </p:cNvPr>
              <p:cNvSpPr txBox="1"/>
              <p:nvPr/>
            </p:nvSpPr>
            <p:spPr>
              <a:xfrm>
                <a:off x="899592" y="1124744"/>
                <a:ext cx="2365519" cy="830997"/>
              </a:xfrm>
              <a:prstGeom prst="rect">
                <a:avLst/>
              </a:prstGeom>
              <a:noFill/>
            </p:spPr>
            <p:txBody>
              <a:bodyPr wrap="none" rtlCol="0">
                <a:spAutoFit/>
              </a:bodyPr>
              <a:lstStyle/>
              <a:p>
                <a:r>
                  <a:rPr lang="ja-JP" altLang="en-US" sz="2400" dirty="0"/>
                  <a:t>グラフ状態</a:t>
                </a:r>
                <a:endParaRPr lang="en-US" altLang="ja-JP" sz="2400" dirty="0"/>
              </a:p>
              <a:p>
                <a:r>
                  <a:rPr kumimoji="1" lang="ja-JP" altLang="en-US" sz="2400" dirty="0"/>
                  <a:t>クラスター数</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𝑐</m:t>
                        </m:r>
                      </m:sub>
                    </m:sSub>
                  </m:oMath>
                </a14:m>
                <a:endParaRPr kumimoji="1" lang="ja-JP" altLang="en-US" sz="2400" dirty="0"/>
              </a:p>
            </p:txBody>
          </p:sp>
        </mc:Choice>
        <mc:Fallback>
          <p:sp>
            <p:nvSpPr>
              <p:cNvPr id="145" name="テキスト ボックス 144">
                <a:extLst>
                  <a:ext uri="{FF2B5EF4-FFF2-40B4-BE49-F238E27FC236}">
                    <a16:creationId xmlns:a16="http://schemas.microsoft.com/office/drawing/2014/main" id="{B5A1BA7A-A2A0-48C6-A811-A9E7053D6E86}"/>
                  </a:ext>
                </a:extLst>
              </p:cNvPr>
              <p:cNvSpPr txBox="1">
                <a:spLocks noRot="1" noChangeAspect="1" noMove="1" noResize="1" noEditPoints="1" noAdjustHandles="1" noChangeArrowheads="1" noChangeShapeType="1" noTextEdit="1"/>
              </p:cNvSpPr>
              <p:nvPr/>
            </p:nvSpPr>
            <p:spPr>
              <a:xfrm>
                <a:off x="899592" y="1124744"/>
                <a:ext cx="2365519" cy="830997"/>
              </a:xfrm>
              <a:prstGeom prst="rect">
                <a:avLst/>
              </a:prstGeom>
              <a:blipFill>
                <a:blip r:embed="rId2"/>
                <a:stretch>
                  <a:fillRect l="-4124" t="-8088" b="-139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6" name="テキスト ボックス 145">
                <a:extLst>
                  <a:ext uri="{FF2B5EF4-FFF2-40B4-BE49-F238E27FC236}">
                    <a16:creationId xmlns:a16="http://schemas.microsoft.com/office/drawing/2014/main" id="{47A066CA-B33F-40AD-AC5B-CA630BCA490F}"/>
                  </a:ext>
                </a:extLst>
              </p:cNvPr>
              <p:cNvSpPr txBox="1"/>
              <p:nvPr/>
            </p:nvSpPr>
            <p:spPr>
              <a:xfrm>
                <a:off x="4139952" y="1196752"/>
                <a:ext cx="4334135" cy="461665"/>
              </a:xfrm>
              <a:prstGeom prst="rect">
                <a:avLst/>
              </a:prstGeom>
              <a:noFill/>
            </p:spPr>
            <p:txBody>
              <a:bodyPr wrap="none" rtlCol="0">
                <a:spAutoFit/>
              </a:bodyPr>
              <a:lstStyle/>
              <a:p>
                <a:r>
                  <a:rPr lang="ja-JP" altLang="en-US" sz="2400" dirty="0"/>
                  <a:t>対応するスピンの状態数</a:t>
                </a:r>
                <a14:m>
                  <m:oMath xmlns:m="http://schemas.openxmlformats.org/officeDocument/2006/math">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2</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𝑐</m:t>
                            </m:r>
                          </m:sub>
                        </m:sSub>
                      </m:sup>
                    </m:sSup>
                  </m:oMath>
                </a14:m>
                <a:endParaRPr kumimoji="1" lang="ja-JP" altLang="en-US" sz="2400" dirty="0"/>
              </a:p>
            </p:txBody>
          </p:sp>
        </mc:Choice>
        <mc:Fallback>
          <p:sp>
            <p:nvSpPr>
              <p:cNvPr id="146" name="テキスト ボックス 145">
                <a:extLst>
                  <a:ext uri="{FF2B5EF4-FFF2-40B4-BE49-F238E27FC236}">
                    <a16:creationId xmlns:a16="http://schemas.microsoft.com/office/drawing/2014/main" id="{47A066CA-B33F-40AD-AC5B-CA630BCA490F}"/>
                  </a:ext>
                </a:extLst>
              </p:cNvPr>
              <p:cNvSpPr txBox="1">
                <a:spLocks noRot="1" noChangeAspect="1" noMove="1" noResize="1" noEditPoints="1" noAdjustHandles="1" noChangeArrowheads="1" noChangeShapeType="1" noTextEdit="1"/>
              </p:cNvSpPr>
              <p:nvPr/>
            </p:nvSpPr>
            <p:spPr>
              <a:xfrm>
                <a:off x="4139952" y="1196752"/>
                <a:ext cx="4334135" cy="461665"/>
              </a:xfrm>
              <a:prstGeom prst="rect">
                <a:avLst/>
              </a:prstGeom>
              <a:blipFill>
                <a:blip r:embed="rId3"/>
                <a:stretch>
                  <a:fillRect l="-2110" t="-14474" b="-25000"/>
                </a:stretch>
              </a:blipFill>
            </p:spPr>
            <p:txBody>
              <a:bodyPr/>
              <a:lstStyle/>
              <a:p>
                <a:r>
                  <a:rPr lang="ja-JP" altLang="en-US">
                    <a:noFill/>
                  </a:rPr>
                  <a:t> </a:t>
                </a:r>
              </a:p>
            </p:txBody>
          </p:sp>
        </mc:Fallback>
      </mc:AlternateContent>
      <p:sp>
        <p:nvSpPr>
          <p:cNvPr id="148" name="四角形: 角を丸くする 147">
            <a:extLst>
              <a:ext uri="{FF2B5EF4-FFF2-40B4-BE49-F238E27FC236}">
                <a16:creationId xmlns:a16="http://schemas.microsoft.com/office/drawing/2014/main" id="{AD31C4B7-3E4F-4FB2-B95E-27A1AADEA7E3}"/>
              </a:ext>
            </a:extLst>
          </p:cNvPr>
          <p:cNvSpPr/>
          <p:nvPr/>
        </p:nvSpPr>
        <p:spPr>
          <a:xfrm>
            <a:off x="4499992" y="1628800"/>
            <a:ext cx="3744416" cy="3456384"/>
          </a:xfrm>
          <a:prstGeom prst="roundRect">
            <a:avLst>
              <a:gd name="adj" fmla="val 11943"/>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9" name="テキスト ボックス 148">
                <a:extLst>
                  <a:ext uri="{FF2B5EF4-FFF2-40B4-BE49-F238E27FC236}">
                    <a16:creationId xmlns:a16="http://schemas.microsoft.com/office/drawing/2014/main" id="{E7F14243-6D46-489A-82F0-1AFA81C86E30}"/>
                  </a:ext>
                </a:extLst>
              </p:cNvPr>
              <p:cNvSpPr txBox="1"/>
              <p:nvPr/>
            </p:nvSpPr>
            <p:spPr>
              <a:xfrm>
                <a:off x="467544" y="3645024"/>
                <a:ext cx="3262432" cy="830997"/>
              </a:xfrm>
              <a:prstGeom prst="rect">
                <a:avLst/>
              </a:prstGeom>
              <a:noFill/>
            </p:spPr>
            <p:txBody>
              <a:bodyPr wrap="none" rtlCol="0">
                <a:spAutoFit/>
              </a:bodyPr>
              <a:lstStyle/>
              <a:p>
                <a:r>
                  <a:rPr lang="ja-JP" altLang="en-US" sz="2400" dirty="0"/>
                  <a:t>ボンドがつながる確率</a:t>
                </a:r>
                <a:endParaRPr lang="en-US" altLang="ja-JP" sz="2400" dirty="0"/>
              </a:p>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=1−</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up>
                      </m:sSup>
                    </m:oMath>
                  </m:oMathPara>
                </a14:m>
                <a:endParaRPr kumimoji="1" lang="ja-JP" altLang="en-US" sz="2400" dirty="0"/>
              </a:p>
            </p:txBody>
          </p:sp>
        </mc:Choice>
        <mc:Fallback>
          <p:sp>
            <p:nvSpPr>
              <p:cNvPr id="149" name="テキスト ボックス 148">
                <a:extLst>
                  <a:ext uri="{FF2B5EF4-FFF2-40B4-BE49-F238E27FC236}">
                    <a16:creationId xmlns:a16="http://schemas.microsoft.com/office/drawing/2014/main" id="{E7F14243-6D46-489A-82F0-1AFA81C86E30}"/>
                  </a:ext>
                </a:extLst>
              </p:cNvPr>
              <p:cNvSpPr txBox="1">
                <a:spLocks noRot="1" noChangeAspect="1" noMove="1" noResize="1" noEditPoints="1" noAdjustHandles="1" noChangeArrowheads="1" noChangeShapeType="1" noTextEdit="1"/>
              </p:cNvSpPr>
              <p:nvPr/>
            </p:nvSpPr>
            <p:spPr>
              <a:xfrm>
                <a:off x="467544" y="3645024"/>
                <a:ext cx="3262432" cy="830997"/>
              </a:xfrm>
              <a:prstGeom prst="rect">
                <a:avLst/>
              </a:prstGeom>
              <a:blipFill>
                <a:blip r:embed="rId4"/>
                <a:stretch>
                  <a:fillRect l="-2991" t="-8088" r="-1869" b="-66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0" name="テキスト ボックス 149">
                <a:extLst>
                  <a:ext uri="{FF2B5EF4-FFF2-40B4-BE49-F238E27FC236}">
                    <a16:creationId xmlns:a16="http://schemas.microsoft.com/office/drawing/2014/main" id="{A53825B8-DF44-4817-A916-8B02F0A93DB2}"/>
                  </a:ext>
                </a:extLst>
              </p:cNvPr>
              <p:cNvSpPr txBox="1"/>
              <p:nvPr/>
            </p:nvSpPr>
            <p:spPr>
              <a:xfrm>
                <a:off x="539552" y="4509120"/>
                <a:ext cx="2910477" cy="461665"/>
              </a:xfrm>
              <a:prstGeom prst="rect">
                <a:avLst/>
              </a:prstGeom>
              <a:noFill/>
            </p:spPr>
            <p:txBody>
              <a:bodyPr wrap="none" rtlCol="0">
                <a:spAutoFit/>
              </a:bodyPr>
              <a:lstStyle/>
              <a:p>
                <a:r>
                  <a:rPr kumimoji="1" lang="ja-JP" altLang="en-US" sz="2400" dirty="0"/>
                  <a:t>高温</a:t>
                </a:r>
                <a:r>
                  <a:rPr kumimoji="1" lang="en-US" altLang="ja-JP" sz="2400" dirty="0"/>
                  <a:t>(</a:t>
                </a:r>
                <a14:m>
                  <m:oMath xmlns:m="http://schemas.openxmlformats.org/officeDocument/2006/math">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→0</m:t>
                    </m:r>
                  </m:oMath>
                </a14:m>
                <a:r>
                  <a:rPr kumimoji="1" lang="en-US" altLang="ja-JP" sz="2400" dirty="0"/>
                  <a:t>)</a:t>
                </a:r>
                <a:r>
                  <a:rPr kumimoji="1" lang="ja-JP" altLang="en-US" sz="2400" dirty="0"/>
                  <a:t>で</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→0</m:t>
                    </m:r>
                  </m:oMath>
                </a14:m>
                <a:endParaRPr kumimoji="1" lang="ja-JP" altLang="en-US" sz="2400" dirty="0"/>
              </a:p>
            </p:txBody>
          </p:sp>
        </mc:Choice>
        <mc:Fallback>
          <p:sp>
            <p:nvSpPr>
              <p:cNvPr id="150" name="テキスト ボックス 149">
                <a:extLst>
                  <a:ext uri="{FF2B5EF4-FFF2-40B4-BE49-F238E27FC236}">
                    <a16:creationId xmlns:a16="http://schemas.microsoft.com/office/drawing/2014/main" id="{A53825B8-DF44-4817-A916-8B02F0A93DB2}"/>
                  </a:ext>
                </a:extLst>
              </p:cNvPr>
              <p:cNvSpPr txBox="1">
                <a:spLocks noRot="1" noChangeAspect="1" noMove="1" noResize="1" noEditPoints="1" noAdjustHandles="1" noChangeArrowheads="1" noChangeShapeType="1" noTextEdit="1"/>
              </p:cNvSpPr>
              <p:nvPr/>
            </p:nvSpPr>
            <p:spPr>
              <a:xfrm>
                <a:off x="539552" y="4509120"/>
                <a:ext cx="2910477" cy="461665"/>
              </a:xfrm>
              <a:prstGeom prst="rect">
                <a:avLst/>
              </a:prstGeom>
              <a:blipFill>
                <a:blip r:embed="rId5"/>
                <a:stretch>
                  <a:fillRect l="-3354" t="-14667" b="-32000"/>
                </a:stretch>
              </a:blipFill>
            </p:spPr>
            <p:txBody>
              <a:bodyPr/>
              <a:lstStyle/>
              <a:p>
                <a:r>
                  <a:rPr lang="ja-JP" altLang="en-US">
                    <a:noFill/>
                  </a:rPr>
                  <a:t> </a:t>
                </a:r>
              </a:p>
            </p:txBody>
          </p:sp>
        </mc:Fallback>
      </mc:AlternateContent>
      <p:sp>
        <p:nvSpPr>
          <p:cNvPr id="151" name="テキスト ボックス 150">
            <a:extLst>
              <a:ext uri="{FF2B5EF4-FFF2-40B4-BE49-F238E27FC236}">
                <a16:creationId xmlns:a16="http://schemas.microsoft.com/office/drawing/2014/main" id="{E36E1927-F975-45B9-9E44-CEDC7FA33F1C}"/>
              </a:ext>
            </a:extLst>
          </p:cNvPr>
          <p:cNvSpPr txBox="1"/>
          <p:nvPr/>
        </p:nvSpPr>
        <p:spPr>
          <a:xfrm>
            <a:off x="395536" y="5157192"/>
            <a:ext cx="6955750" cy="1569660"/>
          </a:xfrm>
          <a:prstGeom prst="rect">
            <a:avLst/>
          </a:prstGeom>
          <a:noFill/>
        </p:spPr>
        <p:txBody>
          <a:bodyPr wrap="none" rtlCol="0">
            <a:spAutoFit/>
          </a:bodyPr>
          <a:lstStyle/>
          <a:p>
            <a:r>
              <a:rPr lang="ja-JP" altLang="en-US" sz="2400" dirty="0"/>
              <a:t>高温ではほとんどのボンドが切れている</a:t>
            </a:r>
            <a:endParaRPr lang="en-US" altLang="ja-JP" sz="2400" dirty="0"/>
          </a:p>
          <a:p>
            <a:r>
              <a:rPr kumimoji="1" lang="ja-JP" altLang="en-US" sz="2400" dirty="0"/>
              <a:t>→多数の小さいクラスターができる</a:t>
            </a:r>
            <a:endParaRPr kumimoji="1" lang="en-US" altLang="ja-JP" sz="2400" dirty="0"/>
          </a:p>
          <a:p>
            <a:r>
              <a:rPr kumimoji="1" lang="ja-JP" altLang="en-US" sz="2400" dirty="0"/>
              <a:t>→部分和が厳密に取れるスピンの状態数が増える</a:t>
            </a:r>
            <a:endParaRPr kumimoji="1" lang="en-US" altLang="ja-JP" sz="2400" dirty="0"/>
          </a:p>
          <a:p>
            <a:r>
              <a:rPr lang="ja-JP" altLang="en-US" sz="2400" dirty="0"/>
              <a:t>→精度がよくなる</a:t>
            </a:r>
            <a:endParaRPr kumimoji="1" lang="ja-JP" altLang="en-US" sz="2400" dirty="0"/>
          </a:p>
        </p:txBody>
      </p:sp>
    </p:spTree>
    <p:extLst>
      <p:ext uri="{BB962C8B-B14F-4D97-AF65-F5344CB8AC3E}">
        <p14:creationId xmlns:p14="http://schemas.microsoft.com/office/powerpoint/2010/main" val="3813176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90BAC8-F07E-49F6-B54F-70B4527CD2D9}"/>
              </a:ext>
            </a:extLst>
          </p:cNvPr>
          <p:cNvSpPr>
            <a:spLocks noGrp="1"/>
          </p:cNvSpPr>
          <p:nvPr>
            <p:ph type="body" sz="quarter" idx="10"/>
          </p:nvPr>
        </p:nvSpPr>
        <p:spPr/>
        <p:txBody>
          <a:bodyPr/>
          <a:lstStyle/>
          <a:p>
            <a:r>
              <a:rPr kumimoji="1" lang="ja-JP" altLang="en-US" dirty="0"/>
              <a:t>なぜ精度が改善するか？</a:t>
            </a:r>
          </a:p>
        </p:txBody>
      </p:sp>
      <p:pic>
        <p:nvPicPr>
          <p:cNvPr id="4" name="図 3">
            <a:extLst>
              <a:ext uri="{FF2B5EF4-FFF2-40B4-BE49-F238E27FC236}">
                <a16:creationId xmlns:a16="http://schemas.microsoft.com/office/drawing/2014/main" id="{6C47B8F6-2604-42F6-B6B0-66A0C5717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4104117" cy="3078088"/>
          </a:xfrm>
          <a:prstGeom prst="rect">
            <a:avLst/>
          </a:prstGeom>
        </p:spPr>
      </p:pic>
      <p:pic>
        <p:nvPicPr>
          <p:cNvPr id="6" name="図 5">
            <a:extLst>
              <a:ext uri="{FF2B5EF4-FFF2-40B4-BE49-F238E27FC236}">
                <a16:creationId xmlns:a16="http://schemas.microsoft.com/office/drawing/2014/main" id="{8C30138B-588E-423D-8C03-55535B63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700808"/>
            <a:ext cx="4128120" cy="3096090"/>
          </a:xfrm>
          <a:prstGeom prst="rect">
            <a:avLst/>
          </a:prstGeom>
        </p:spPr>
      </p:pic>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04A21677-62DA-4FE5-BED7-03E861B125EB}"/>
                  </a:ext>
                </a:extLst>
              </p:cNvPr>
              <p:cNvSpPr txBox="1"/>
              <p:nvPr/>
            </p:nvSpPr>
            <p:spPr>
              <a:xfrm>
                <a:off x="971600" y="2492896"/>
                <a:ext cx="1253740"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oMath>
                  </m:oMathPara>
                </a14:m>
                <a:endParaRPr kumimoji="1" lang="ja-JP" altLang="en-US" sz="3600" dirty="0"/>
              </a:p>
            </p:txBody>
          </p:sp>
        </mc:Choice>
        <mc:Fallback>
          <p:sp>
            <p:nvSpPr>
              <p:cNvPr id="7" name="テキスト ボックス 6">
                <a:extLst>
                  <a:ext uri="{FF2B5EF4-FFF2-40B4-BE49-F238E27FC236}">
                    <a16:creationId xmlns:a16="http://schemas.microsoft.com/office/drawing/2014/main" id="{04A21677-62DA-4FE5-BED7-03E861B125EB}"/>
                  </a:ext>
                </a:extLst>
              </p:cNvPr>
              <p:cNvSpPr txBox="1">
                <a:spLocks noRot="1" noChangeAspect="1" noMove="1" noResize="1" noEditPoints="1" noAdjustHandles="1" noChangeArrowheads="1" noChangeShapeType="1" noTextEdit="1"/>
              </p:cNvSpPr>
              <p:nvPr/>
            </p:nvSpPr>
            <p:spPr>
              <a:xfrm>
                <a:off x="971600" y="2492896"/>
                <a:ext cx="1253740"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FC151DF-C18B-4409-BDFB-FFF5FF0BA49C}"/>
                  </a:ext>
                </a:extLst>
              </p:cNvPr>
              <p:cNvSpPr txBox="1"/>
              <p:nvPr/>
            </p:nvSpPr>
            <p:spPr>
              <a:xfrm>
                <a:off x="5508104" y="2420888"/>
                <a:ext cx="1253740"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4</m:t>
                              </m:r>
                            </m:sup>
                          </m:sSup>
                        </m:e>
                      </m:d>
                    </m:oMath>
                  </m:oMathPara>
                </a14:m>
                <a:endParaRPr kumimoji="1" lang="ja-JP" altLang="en-US" sz="3600" dirty="0"/>
              </a:p>
            </p:txBody>
          </p:sp>
        </mc:Choice>
        <mc:Fallback>
          <p:sp>
            <p:nvSpPr>
              <p:cNvPr id="8" name="テキスト ボックス 7">
                <a:extLst>
                  <a:ext uri="{FF2B5EF4-FFF2-40B4-BE49-F238E27FC236}">
                    <a16:creationId xmlns:a16="http://schemas.microsoft.com/office/drawing/2014/main" id="{9FC151DF-C18B-4409-BDFB-FFF5FF0BA49C}"/>
                  </a:ext>
                </a:extLst>
              </p:cNvPr>
              <p:cNvSpPr txBox="1">
                <a:spLocks noRot="1" noChangeAspect="1" noMove="1" noResize="1" noEditPoints="1" noAdjustHandles="1" noChangeArrowheads="1" noChangeShapeType="1" noTextEdit="1"/>
              </p:cNvSpPr>
              <p:nvPr/>
            </p:nvSpPr>
            <p:spPr>
              <a:xfrm>
                <a:off x="5508104" y="2420888"/>
                <a:ext cx="1253740" cy="646331"/>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B9EF562-77D5-417C-A35E-FFA55B7CA0B0}"/>
              </a:ext>
            </a:extLst>
          </p:cNvPr>
          <p:cNvSpPr txBox="1"/>
          <p:nvPr/>
        </p:nvSpPr>
        <p:spPr>
          <a:xfrm>
            <a:off x="827584" y="1052736"/>
            <a:ext cx="7651454" cy="400110"/>
          </a:xfrm>
          <a:prstGeom prst="rect">
            <a:avLst/>
          </a:prstGeom>
          <a:noFill/>
        </p:spPr>
        <p:txBody>
          <a:bodyPr wrap="none" rtlCol="0">
            <a:spAutoFit/>
          </a:bodyPr>
          <a:lstStyle/>
          <a:p>
            <a:r>
              <a:rPr kumimoji="1" lang="en-US" altLang="ja-JP" sz="2000" dirty="0"/>
              <a:t>2</a:t>
            </a:r>
            <a:r>
              <a:rPr kumimoji="1" lang="ja-JP" altLang="en-US" sz="2000" dirty="0"/>
              <a:t>次と</a:t>
            </a:r>
            <a:r>
              <a:rPr kumimoji="1" lang="en-US" altLang="ja-JP" sz="2000" dirty="0"/>
              <a:t>4</a:t>
            </a:r>
            <a:r>
              <a:rPr kumimoji="1" lang="ja-JP" altLang="en-US" sz="2000" dirty="0"/>
              <a:t>次のモーメントそれぞれの推定の精度はどちらも</a:t>
            </a:r>
            <a:r>
              <a:rPr lang="ja-JP" altLang="en-US" sz="2000" dirty="0"/>
              <a:t>問題ない</a:t>
            </a:r>
            <a:endParaRPr kumimoji="1" lang="ja-JP" altLang="en-US" sz="2000" dirty="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749CCAB4-60E1-4256-81B1-C1578D06EAF2}"/>
                  </a:ext>
                </a:extLst>
              </p:cNvPr>
              <p:cNvSpPr txBox="1"/>
              <p:nvPr/>
            </p:nvSpPr>
            <p:spPr>
              <a:xfrm>
                <a:off x="467544" y="5301208"/>
                <a:ext cx="2149756" cy="114550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p:sp>
            <p:nvSpPr>
              <p:cNvPr id="10" name="テキスト ボックス 9">
                <a:extLst>
                  <a:ext uri="{FF2B5EF4-FFF2-40B4-BE49-F238E27FC236}">
                    <a16:creationId xmlns:a16="http://schemas.microsoft.com/office/drawing/2014/main" id="{749CCAB4-60E1-4256-81B1-C1578D06EAF2}"/>
                  </a:ext>
                </a:extLst>
              </p:cNvPr>
              <p:cNvSpPr txBox="1">
                <a:spLocks noRot="1" noChangeAspect="1" noMove="1" noResize="1" noEditPoints="1" noAdjustHandles="1" noChangeArrowheads="1" noChangeShapeType="1" noTextEdit="1"/>
              </p:cNvSpPr>
              <p:nvPr/>
            </p:nvSpPr>
            <p:spPr>
              <a:xfrm>
                <a:off x="467544" y="5301208"/>
                <a:ext cx="2149756" cy="114550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55C77E92-CC33-4E55-B6C0-DA992BE67D4B}"/>
              </a:ext>
            </a:extLst>
          </p:cNvPr>
          <p:cNvSpPr/>
          <p:nvPr/>
        </p:nvSpPr>
        <p:spPr>
          <a:xfrm>
            <a:off x="2555776"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0BEFCC5-8222-400B-9529-D5AC5ED5CACD}"/>
              </a:ext>
            </a:extLst>
          </p:cNvPr>
          <p:cNvSpPr/>
          <p:nvPr/>
        </p:nvSpPr>
        <p:spPr>
          <a:xfrm>
            <a:off x="7020272"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6574B3-0554-4EBD-8B89-BAA58D12F745}"/>
              </a:ext>
            </a:extLst>
          </p:cNvPr>
          <p:cNvSpPr txBox="1"/>
          <p:nvPr/>
        </p:nvSpPr>
        <p:spPr>
          <a:xfrm>
            <a:off x="3239344" y="5445224"/>
            <a:ext cx="5904656" cy="830997"/>
          </a:xfrm>
          <a:prstGeom prst="rect">
            <a:avLst/>
          </a:prstGeom>
          <a:noFill/>
        </p:spPr>
        <p:txBody>
          <a:bodyPr wrap="square" rtlCol="0">
            <a:spAutoFit/>
          </a:bodyPr>
          <a:lstStyle/>
          <a:p>
            <a:r>
              <a:rPr kumimoji="1" lang="ja-JP" altLang="en-US" sz="2400" dirty="0"/>
              <a:t>しかし、高温で微小な量の比を計算する必要があり</a:t>
            </a:r>
            <a:r>
              <a:rPr lang="ja-JP" altLang="en-US" sz="2400" dirty="0"/>
              <a:t>、精度が極端に落ちる</a:t>
            </a:r>
            <a:endParaRPr kumimoji="1" lang="ja-JP" altLang="en-US" sz="2400" dirty="0"/>
          </a:p>
        </p:txBody>
      </p:sp>
      <p:cxnSp>
        <p:nvCxnSpPr>
          <p:cNvPr id="15" name="コネクタ: カギ線 14">
            <a:extLst>
              <a:ext uri="{FF2B5EF4-FFF2-40B4-BE49-F238E27FC236}">
                <a16:creationId xmlns:a16="http://schemas.microsoft.com/office/drawing/2014/main" id="{685820EB-4F51-47B3-8F6E-32BB1F5026E0}"/>
              </a:ext>
            </a:extLst>
          </p:cNvPr>
          <p:cNvCxnSpPr>
            <a:stCxn id="13" idx="0"/>
            <a:endCxn id="12" idx="2"/>
          </p:cNvCxnSpPr>
          <p:nvPr/>
        </p:nvCxnSpPr>
        <p:spPr>
          <a:xfrm rot="5400000" flipH="1" flipV="1">
            <a:off x="6767990" y="4220834"/>
            <a:ext cx="648072" cy="18007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B631F84-E882-4D1C-8E21-31C2EC26B809}"/>
              </a:ext>
            </a:extLst>
          </p:cNvPr>
          <p:cNvCxnSpPr>
            <a:stCxn id="13" idx="0"/>
            <a:endCxn id="11" idx="2"/>
          </p:cNvCxnSpPr>
          <p:nvPr/>
        </p:nvCxnSpPr>
        <p:spPr>
          <a:xfrm rot="16200000" flipV="1">
            <a:off x="4535742" y="3789294"/>
            <a:ext cx="648072" cy="266378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652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C79EE6-3660-4B50-B3AC-E23AC4DBFD1B}"/>
              </a:ext>
            </a:extLst>
          </p:cNvPr>
          <p:cNvSpPr>
            <a:spLocks noGrp="1"/>
          </p:cNvSpPr>
          <p:nvPr>
            <p:ph type="body" sz="quarter" idx="10"/>
          </p:nvPr>
        </p:nvSpPr>
        <p:spPr/>
        <p:txBody>
          <a:bodyPr/>
          <a:lstStyle/>
          <a:p>
            <a:r>
              <a:rPr lang="en-US" altLang="ja-JP" dirty="0"/>
              <a:t>Improved Estimator</a:t>
            </a:r>
            <a:r>
              <a:rPr lang="ja-JP" altLang="en-US" dirty="0"/>
              <a:t>のまとめ</a:t>
            </a:r>
            <a:endParaRPr kumimoji="1" lang="ja-JP" altLang="en-US" dirty="0"/>
          </a:p>
        </p:txBody>
      </p:sp>
      <p:sp>
        <p:nvSpPr>
          <p:cNvPr id="3" name="テキスト ボックス 2">
            <a:extLst>
              <a:ext uri="{FF2B5EF4-FFF2-40B4-BE49-F238E27FC236}">
                <a16:creationId xmlns:a16="http://schemas.microsoft.com/office/drawing/2014/main" id="{414E541D-9DE9-4F86-8ACE-19FD4876EB30}"/>
              </a:ext>
            </a:extLst>
          </p:cNvPr>
          <p:cNvSpPr txBox="1"/>
          <p:nvPr/>
        </p:nvSpPr>
        <p:spPr>
          <a:xfrm>
            <a:off x="107504" y="1484784"/>
            <a:ext cx="8496944"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t>全体の和は計算できないが、状態をグループにわけた時に、グループ内の和は厳密に取れる場合がある</a:t>
            </a:r>
            <a:endParaRPr kumimoji="1" lang="en-US" altLang="ja-JP" sz="2800" dirty="0"/>
          </a:p>
          <a:p>
            <a:pPr marL="342900" indent="-342900">
              <a:buFont typeface="Arial" panose="020B0604020202020204" pitchFamily="34" charset="0"/>
              <a:buChar char="•"/>
            </a:pPr>
            <a:r>
              <a:rPr kumimoji="1" lang="ja-JP" altLang="en-US" sz="2800" dirty="0"/>
              <a:t>部分和を厳密に取った場合に対応する</a:t>
            </a:r>
            <a:r>
              <a:rPr kumimoji="1" lang="en-US" altLang="ja-JP" sz="2800" dirty="0"/>
              <a:t>estimator</a:t>
            </a:r>
            <a:r>
              <a:rPr kumimoji="1" lang="ja-JP" altLang="en-US" sz="2800" dirty="0"/>
              <a:t>を</a:t>
            </a:r>
            <a:r>
              <a:rPr kumimoji="1" lang="en-US" altLang="ja-JP" sz="2800" dirty="0">
                <a:solidFill>
                  <a:srgbClr val="FF0000"/>
                </a:solidFill>
              </a:rPr>
              <a:t>improved estimator</a:t>
            </a:r>
            <a:r>
              <a:rPr kumimoji="1" lang="ja-JP" altLang="en-US" sz="2800" dirty="0"/>
              <a:t>と呼ぶ</a:t>
            </a:r>
            <a:endParaRPr kumimoji="1" lang="en-US" altLang="ja-JP" sz="2800" dirty="0"/>
          </a:p>
          <a:p>
            <a:pPr marL="342900" indent="-342900">
              <a:buFont typeface="Arial" panose="020B0604020202020204" pitchFamily="34" charset="0"/>
              <a:buChar char="•"/>
            </a:pPr>
            <a:r>
              <a:rPr lang="en-US" altLang="ja-JP" sz="2800" dirty="0"/>
              <a:t>Improved estimator</a:t>
            </a:r>
            <a:r>
              <a:rPr lang="ja-JP" altLang="en-US" sz="2800" dirty="0"/>
              <a:t>の分散は必ず小さくなる</a:t>
            </a:r>
            <a:endParaRPr kumimoji="1" lang="ja-JP" altLang="en-US" sz="2800" dirty="0"/>
          </a:p>
        </p:txBody>
      </p:sp>
    </p:spTree>
    <p:extLst>
      <p:ext uri="{BB962C8B-B14F-4D97-AF65-F5344CB8AC3E}">
        <p14:creationId xmlns:p14="http://schemas.microsoft.com/office/powerpoint/2010/main" val="3840991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DE0308-0763-4D86-94B9-2736A277505A}"/>
              </a:ext>
            </a:extLst>
          </p:cNvPr>
          <p:cNvSpPr>
            <a:spLocks noGrp="1"/>
          </p:cNvSpPr>
          <p:nvPr>
            <p:ph type="body" sz="quarter" idx="10"/>
          </p:nvPr>
        </p:nvSpPr>
        <p:spPr/>
        <p:txBody>
          <a:bodyPr/>
          <a:lstStyle/>
          <a:p>
            <a:r>
              <a:rPr lang="ja-JP" altLang="en-US" dirty="0"/>
              <a:t>本日のまとめ</a:t>
            </a:r>
            <a:endParaRPr kumimoji="1" lang="ja-JP" altLang="en-US" dirty="0"/>
          </a:p>
        </p:txBody>
      </p:sp>
      <p:sp>
        <p:nvSpPr>
          <p:cNvPr id="3" name="テキスト ボックス 2">
            <a:extLst>
              <a:ext uri="{FF2B5EF4-FFF2-40B4-BE49-F238E27FC236}">
                <a16:creationId xmlns:a16="http://schemas.microsoft.com/office/drawing/2014/main" id="{F4130D3B-7F2C-42A1-B478-042A12551ED5}"/>
              </a:ext>
            </a:extLst>
          </p:cNvPr>
          <p:cNvSpPr txBox="1"/>
          <p:nvPr/>
        </p:nvSpPr>
        <p:spPr>
          <a:xfrm>
            <a:off x="107504" y="1412776"/>
            <a:ext cx="8820472"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状態の重みの総和を分配関数とよぶ</a:t>
            </a:r>
            <a:endParaRPr lang="en-US" altLang="ja-JP" sz="2800" dirty="0"/>
          </a:p>
          <a:p>
            <a:pPr marL="457200" indent="-457200">
              <a:buFont typeface="Arial" panose="020B0604020202020204" pitchFamily="34" charset="0"/>
              <a:buChar char="•"/>
            </a:pPr>
            <a:r>
              <a:rPr kumimoji="1" lang="ja-JP" altLang="en-US" sz="2800" dirty="0"/>
              <a:t>分配関数を書き直す＝見方を変える</a:t>
            </a:r>
            <a:endParaRPr kumimoji="1" lang="en-US" altLang="ja-JP" sz="2800" dirty="0"/>
          </a:p>
          <a:p>
            <a:pPr marL="457200" indent="-457200">
              <a:buFont typeface="Arial" panose="020B0604020202020204" pitchFamily="34" charset="0"/>
              <a:buChar char="•"/>
            </a:pPr>
            <a:r>
              <a:rPr lang="ja-JP" altLang="en-US" sz="2800" dirty="0"/>
              <a:t>見方を変えると、効率がよくなる場合がある</a:t>
            </a:r>
            <a:endParaRPr lang="en-US" altLang="ja-JP" sz="2800" dirty="0"/>
          </a:p>
          <a:p>
            <a:pPr marL="457200" indent="-457200">
              <a:buFont typeface="Arial" panose="020B0604020202020204" pitchFamily="34" charset="0"/>
              <a:buChar char="•"/>
            </a:pPr>
            <a:r>
              <a:rPr kumimoji="1" lang="ja-JP" altLang="en-US" sz="2800" dirty="0"/>
              <a:t>同じものを異なる数式で表現すると、異なる世界が見えてくる</a:t>
            </a:r>
            <a:endParaRPr kumimoji="1" lang="en-US" altLang="ja-JP" sz="2800" dirty="0"/>
          </a:p>
          <a:p>
            <a:pPr marL="457200" indent="-457200">
              <a:buFont typeface="Arial" panose="020B0604020202020204" pitchFamily="34" charset="0"/>
              <a:buChar char="•"/>
            </a:pPr>
            <a:r>
              <a:rPr kumimoji="1" lang="ja-JP" altLang="en-US" sz="2800" dirty="0"/>
              <a:t>何十年も前の発見を活用してブレイクスルーが生まれることがある</a:t>
            </a:r>
          </a:p>
        </p:txBody>
      </p:sp>
      <p:sp>
        <p:nvSpPr>
          <p:cNvPr id="6" name="テキスト ボックス 5">
            <a:extLst>
              <a:ext uri="{FF2B5EF4-FFF2-40B4-BE49-F238E27FC236}">
                <a16:creationId xmlns:a16="http://schemas.microsoft.com/office/drawing/2014/main" id="{7919808A-6442-43EE-82D8-61EAA6377670}"/>
              </a:ext>
            </a:extLst>
          </p:cNvPr>
          <p:cNvSpPr txBox="1"/>
          <p:nvPr/>
        </p:nvSpPr>
        <p:spPr>
          <a:xfrm>
            <a:off x="2123728" y="4725144"/>
            <a:ext cx="6624736" cy="369332"/>
          </a:xfrm>
          <a:prstGeom prst="rect">
            <a:avLst/>
          </a:prstGeom>
          <a:noFill/>
        </p:spPr>
        <p:txBody>
          <a:bodyPr wrap="square">
            <a:spAutoFit/>
          </a:bodyPr>
          <a:lstStyle/>
          <a:p>
            <a:r>
              <a:rPr lang="en-US" altLang="ja-JP" dirty="0"/>
              <a:t>※ Fortuin-</a:t>
            </a:r>
            <a:r>
              <a:rPr lang="en-US" altLang="ja-JP" dirty="0" err="1"/>
              <a:t>Kasteleyn</a:t>
            </a:r>
            <a:r>
              <a:rPr lang="ja-JP" altLang="en-US" dirty="0"/>
              <a:t>表現が</a:t>
            </a:r>
            <a:r>
              <a:rPr lang="en-US" altLang="ja-JP" dirty="0"/>
              <a:t>1972</a:t>
            </a:r>
            <a:r>
              <a:rPr lang="ja-JP" altLang="en-US" dirty="0"/>
              <a:t>年、</a:t>
            </a:r>
            <a:r>
              <a:rPr lang="en-US" altLang="ja-JP" dirty="0" err="1"/>
              <a:t>Swendsen</a:t>
            </a:r>
            <a:r>
              <a:rPr lang="en-US" altLang="ja-JP" dirty="0"/>
              <a:t>-Wang</a:t>
            </a:r>
            <a:r>
              <a:rPr lang="ja-JP" altLang="en-US" dirty="0"/>
              <a:t>が</a:t>
            </a:r>
            <a:r>
              <a:rPr lang="en-US" altLang="ja-JP" dirty="0"/>
              <a:t>1987</a:t>
            </a:r>
            <a:r>
              <a:rPr lang="ja-JP" altLang="en-US" dirty="0"/>
              <a:t>年</a:t>
            </a:r>
          </a:p>
        </p:txBody>
      </p:sp>
    </p:spTree>
    <p:extLst>
      <p:ext uri="{BB962C8B-B14F-4D97-AF65-F5344CB8AC3E}">
        <p14:creationId xmlns:p14="http://schemas.microsoft.com/office/powerpoint/2010/main" val="59637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5648</TotalTime>
  <Words>4322</Words>
  <Application>Microsoft Office PowerPoint</Application>
  <PresentationFormat>画面に合わせる (4:3)</PresentationFormat>
  <Paragraphs>640</Paragraphs>
  <Slides>79</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79</vt:i4>
      </vt:variant>
    </vt:vector>
  </HeadingPairs>
  <TitlesOfParts>
    <vt:vector size="85"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891</cp:revision>
  <dcterms:created xsi:type="dcterms:W3CDTF">2019-01-02T05:23:01Z</dcterms:created>
  <dcterms:modified xsi:type="dcterms:W3CDTF">2022-04-13T08:48:27Z</dcterms:modified>
</cp:coreProperties>
</file>