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87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5" r:id="rId55"/>
    <p:sldId id="391" r:id="rId56"/>
    <p:sldId id="392" r:id="rId57"/>
    <p:sldId id="393" r:id="rId58"/>
    <p:sldId id="394" r:id="rId59"/>
    <p:sldId id="396" r:id="rId60"/>
    <p:sldId id="397" r:id="rId61"/>
    <p:sldId id="398" r:id="rId62"/>
    <p:sldId id="399" r:id="rId63"/>
    <p:sldId id="401" r:id="rId64"/>
    <p:sldId id="400" r:id="rId65"/>
    <p:sldId id="403" r:id="rId66"/>
    <p:sldId id="402" r:id="rId67"/>
    <p:sldId id="404" r:id="rId68"/>
    <p:sldId id="405" r:id="rId69"/>
    <p:sldId id="406" r:id="rId70"/>
    <p:sldId id="407" r:id="rId71"/>
    <p:sldId id="408" r:id="rId72"/>
    <p:sldId id="409" r:id="rId73"/>
    <p:sldId id="410" r:id="rId74"/>
    <p:sldId id="411" r:id="rId75"/>
    <p:sldId id="412" r:id="rId76"/>
    <p:sldId id="413" r:id="rId77"/>
    <p:sldId id="415" r:id="rId78"/>
    <p:sldId id="416" r:id="rId79"/>
    <p:sldId id="417" r:id="rId80"/>
    <p:sldId id="414" r:id="rId81"/>
    <p:sldId id="418" r:id="rId82"/>
    <p:sldId id="419" r:id="rId83"/>
    <p:sldId id="420" r:id="rId84"/>
    <p:sldId id="421" r:id="rId85"/>
    <p:sldId id="422" r:id="rId8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0000"/>
    <a:srgbClr val="F2F2F2"/>
    <a:srgbClr val="FFCCFF"/>
    <a:srgbClr val="CCECFF"/>
    <a:srgbClr val="FFFFCC"/>
    <a:srgbClr val="CCFF99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820" autoAdjust="0"/>
  </p:normalViewPr>
  <p:slideViewPr>
    <p:cSldViewPr>
      <p:cViewPr varScale="1">
        <p:scale>
          <a:sx n="98" d="100"/>
          <a:sy n="98" d="100"/>
        </p:scale>
        <p:origin x="907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2022/5/9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37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00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36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473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97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85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9.png"/><Relationship Id="rId4" Type="http://schemas.openxmlformats.org/officeDocument/2006/relationships/image" Target="../media/image18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0.png"/><Relationship Id="rId2" Type="http://schemas.openxmlformats.org/officeDocument/2006/relationships/image" Target="../media/image18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0.png"/><Relationship Id="rId5" Type="http://schemas.openxmlformats.org/officeDocument/2006/relationships/image" Target="../media/image1920.png"/><Relationship Id="rId4" Type="http://schemas.openxmlformats.org/officeDocument/2006/relationships/image" Target="../media/image191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image" Target="../media/image19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08.png"/><Relationship Id="rId7" Type="http://schemas.openxmlformats.org/officeDocument/2006/relationships/image" Target="../media/image212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1.png"/><Relationship Id="rId5" Type="http://schemas.openxmlformats.org/officeDocument/2006/relationships/image" Target="../media/image210.png"/><Relationship Id="rId4" Type="http://schemas.openxmlformats.org/officeDocument/2006/relationships/image" Target="../media/image20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8.png"/><Relationship Id="rId5" Type="http://schemas.openxmlformats.org/officeDocument/2006/relationships/image" Target="../media/image217.png"/><Relationship Id="rId4" Type="http://schemas.openxmlformats.org/officeDocument/2006/relationships/image" Target="../media/image21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2.png"/><Relationship Id="rId4" Type="http://schemas.openxmlformats.org/officeDocument/2006/relationships/image" Target="../media/image22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7" Type="http://schemas.openxmlformats.org/officeDocument/2006/relationships/image" Target="../media/image230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8.png"/><Relationship Id="rId5" Type="http://schemas.openxmlformats.org/officeDocument/2006/relationships/image" Target="../media/image237.png"/><Relationship Id="rId4" Type="http://schemas.openxmlformats.org/officeDocument/2006/relationships/image" Target="../media/image23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7" Type="http://schemas.openxmlformats.org/officeDocument/2006/relationships/image" Target="../media/image250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9.png"/><Relationship Id="rId5" Type="http://schemas.openxmlformats.org/officeDocument/2006/relationships/image" Target="../media/image248.png"/><Relationship Id="rId4" Type="http://schemas.openxmlformats.org/officeDocument/2006/relationships/image" Target="../media/image24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4.png"/><Relationship Id="rId4" Type="http://schemas.openxmlformats.org/officeDocument/2006/relationships/image" Target="../media/image25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png"/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7" Type="http://schemas.openxmlformats.org/officeDocument/2006/relationships/image" Target="../media/image262.png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1.png"/><Relationship Id="rId5" Type="http://schemas.openxmlformats.org/officeDocument/2006/relationships/image" Target="../media/image260.png"/><Relationship Id="rId4" Type="http://schemas.openxmlformats.org/officeDocument/2006/relationships/image" Target="../media/image259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3" Type="http://schemas.openxmlformats.org/officeDocument/2006/relationships/image" Target="../media/image264.png"/><Relationship Id="rId7" Type="http://schemas.openxmlformats.org/officeDocument/2006/relationships/image" Target="../media/image268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7.png"/><Relationship Id="rId5" Type="http://schemas.openxmlformats.org/officeDocument/2006/relationships/image" Target="../media/image266.png"/><Relationship Id="rId4" Type="http://schemas.openxmlformats.org/officeDocument/2006/relationships/image" Target="../media/image26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7" Type="http://schemas.openxmlformats.org/officeDocument/2006/relationships/image" Target="../media/image275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4.png"/><Relationship Id="rId5" Type="http://schemas.openxmlformats.org/officeDocument/2006/relationships/image" Target="../media/image273.png"/><Relationship Id="rId4" Type="http://schemas.openxmlformats.org/officeDocument/2006/relationships/image" Target="../media/image27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png"/><Relationship Id="rId2" Type="http://schemas.openxmlformats.org/officeDocument/2006/relationships/image" Target="../media/image2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5" Type="http://schemas.openxmlformats.org/officeDocument/2006/relationships/image" Target="../media/image279.png"/><Relationship Id="rId4" Type="http://schemas.openxmlformats.org/officeDocument/2006/relationships/image" Target="../media/image278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png"/><Relationship Id="rId3" Type="http://schemas.openxmlformats.org/officeDocument/2006/relationships/image" Target="../media/image282.png"/><Relationship Id="rId7" Type="http://schemas.openxmlformats.org/officeDocument/2006/relationships/image" Target="../media/image286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5.png"/><Relationship Id="rId5" Type="http://schemas.openxmlformats.org/officeDocument/2006/relationships/image" Target="../media/image284.png"/><Relationship Id="rId4" Type="http://schemas.openxmlformats.org/officeDocument/2006/relationships/image" Target="../media/image28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png"/><Relationship Id="rId2" Type="http://schemas.openxmlformats.org/officeDocument/2006/relationships/image" Target="../media/image28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0.png"/><Relationship Id="rId13" Type="http://schemas.openxmlformats.org/officeDocument/2006/relationships/image" Target="../media/image299.png"/><Relationship Id="rId3" Type="http://schemas.openxmlformats.org/officeDocument/2006/relationships/image" Target="../media/image290.png"/><Relationship Id="rId7" Type="http://schemas.openxmlformats.org/officeDocument/2006/relationships/image" Target="../media/image294.png"/><Relationship Id="rId12" Type="http://schemas.openxmlformats.org/officeDocument/2006/relationships/image" Target="../media/image298.png"/><Relationship Id="rId2" Type="http://schemas.openxmlformats.org/officeDocument/2006/relationships/image" Target="../media/image28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3.png"/><Relationship Id="rId11" Type="http://schemas.openxmlformats.org/officeDocument/2006/relationships/image" Target="../media/image297.png"/><Relationship Id="rId5" Type="http://schemas.openxmlformats.org/officeDocument/2006/relationships/image" Target="../media/image292.png"/><Relationship Id="rId10" Type="http://schemas.openxmlformats.org/officeDocument/2006/relationships/image" Target="../media/image296.png"/><Relationship Id="rId4" Type="http://schemas.openxmlformats.org/officeDocument/2006/relationships/image" Target="../media/image291.png"/><Relationship Id="rId9" Type="http://schemas.openxmlformats.org/officeDocument/2006/relationships/image" Target="../media/image295.png"/><Relationship Id="rId14" Type="http://schemas.openxmlformats.org/officeDocument/2006/relationships/image" Target="../media/image30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png"/><Relationship Id="rId7" Type="http://schemas.openxmlformats.org/officeDocument/2006/relationships/image" Target="../media/image306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5.png"/><Relationship Id="rId5" Type="http://schemas.openxmlformats.org/officeDocument/2006/relationships/image" Target="../media/image304.png"/><Relationship Id="rId4" Type="http://schemas.openxmlformats.org/officeDocument/2006/relationships/image" Target="../media/image30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png"/><Relationship Id="rId2" Type="http://schemas.openxmlformats.org/officeDocument/2006/relationships/image" Target="../media/image3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1.png"/><Relationship Id="rId5" Type="http://schemas.openxmlformats.org/officeDocument/2006/relationships/image" Target="../media/image310.png"/><Relationship Id="rId4" Type="http://schemas.openxmlformats.org/officeDocument/2006/relationships/image" Target="../media/image309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png"/><Relationship Id="rId3" Type="http://schemas.openxmlformats.org/officeDocument/2006/relationships/image" Target="../media/image313.png"/><Relationship Id="rId7" Type="http://schemas.openxmlformats.org/officeDocument/2006/relationships/image" Target="../media/image317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6.png"/><Relationship Id="rId5" Type="http://schemas.openxmlformats.org/officeDocument/2006/relationships/image" Target="../media/image315.png"/><Relationship Id="rId4" Type="http://schemas.openxmlformats.org/officeDocument/2006/relationships/image" Target="../media/image31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24.png"/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3.png"/><Relationship Id="rId5" Type="http://schemas.openxmlformats.org/officeDocument/2006/relationships/image" Target="../media/image322.png"/><Relationship Id="rId4" Type="http://schemas.openxmlformats.org/officeDocument/2006/relationships/image" Target="../media/image32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png"/><Relationship Id="rId2" Type="http://schemas.openxmlformats.org/officeDocument/2006/relationships/image" Target="../media/image3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8.png"/><Relationship Id="rId4" Type="http://schemas.openxmlformats.org/officeDocument/2006/relationships/image" Target="../media/image3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分子動力学法</a:t>
            </a:r>
            <a:r>
              <a:rPr lang="en-US" altLang="ja-JP" sz="3200" dirty="0">
                <a:solidFill>
                  <a:srgbClr val="011893"/>
                </a:solidFill>
              </a:rPr>
              <a:t>(3)</a:t>
            </a:r>
            <a:r>
              <a:rPr lang="ja-JP" altLang="en-US" sz="3200" dirty="0">
                <a:solidFill>
                  <a:srgbClr val="011893"/>
                </a:solidFill>
              </a:rPr>
              <a:t>理論的背景と数値積分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シミュレーション工学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A45A33-52D3-4E1C-92D5-607357CDD55B}"/>
              </a:ext>
            </a:extLst>
          </p:cNvPr>
          <p:cNvSpPr txBox="1"/>
          <p:nvPr/>
        </p:nvSpPr>
        <p:spPr>
          <a:xfrm>
            <a:off x="251520" y="429309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慶應義塾大学大学院理工学研究科基礎理工学専攻物理情報専修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93FB3AA-6025-464F-AAA7-972F40CC8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力学系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/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/>
                  <a:t>変数の組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時間微分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関数として書けている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blipFill>
                <a:blip r:embed="rId2"/>
                <a:stretch>
                  <a:fillRect l="-2280" t="-7643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/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/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/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603832-1688-4BC3-B23E-1BF1D688F099}"/>
              </a:ext>
            </a:extLst>
          </p:cNvPr>
          <p:cNvSpPr txBox="1"/>
          <p:nvPr/>
        </p:nvSpPr>
        <p:spPr>
          <a:xfrm>
            <a:off x="323528" y="5517232"/>
            <a:ext cx="7951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このような系を</a:t>
            </a:r>
            <a:r>
              <a:rPr lang="ja-JP" altLang="en-US" sz="2800">
                <a:solidFill>
                  <a:srgbClr val="FF0000"/>
                </a:solidFill>
              </a:rPr>
              <a:t>力学系</a:t>
            </a:r>
            <a:r>
              <a:rPr lang="en-US" altLang="ja-JP" sz="2800">
                <a:solidFill>
                  <a:srgbClr val="FF0000"/>
                </a:solidFill>
              </a:rPr>
              <a:t>(dynamical system)</a:t>
            </a:r>
            <a:r>
              <a:rPr lang="ja-JP" altLang="en-US" sz="2800"/>
              <a:t>と呼ぶ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057291-7019-4CF0-A4F6-944BAAFEFBD3}"/>
              </a:ext>
            </a:extLst>
          </p:cNvPr>
          <p:cNvSpPr txBox="1"/>
          <p:nvPr/>
        </p:nvSpPr>
        <p:spPr>
          <a:xfrm>
            <a:off x="539552" y="407707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一般的に書くと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08EBE32-0CF2-4EFF-A69D-A2B1A47F37DF}"/>
              </a:ext>
            </a:extLst>
          </p:cNvPr>
          <p:cNvSpPr txBox="1"/>
          <p:nvPr/>
        </p:nvSpPr>
        <p:spPr>
          <a:xfrm>
            <a:off x="4842897" y="62373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lang="ja-JP" altLang="en-US"/>
              <a:t>運動方程式は力学系の一種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/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/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08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31CA19-8DC8-4EDC-901A-832E0ABAC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D8A96F2-7661-46C5-9169-B12927910BF9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BD931DC-2951-474A-B3F5-1F9B673D6F31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3A02B4C-4918-4ABE-A765-FA0842506887}"/>
              </a:ext>
            </a:extLst>
          </p:cNvPr>
          <p:cNvGrpSpPr/>
          <p:nvPr/>
        </p:nvGrpSpPr>
        <p:grpSpPr>
          <a:xfrm>
            <a:off x="539552" y="1774557"/>
            <a:ext cx="3810188" cy="1050374"/>
            <a:chOff x="646670" y="1010474"/>
            <a:chExt cx="4071394" cy="112238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B5588B1-3505-480F-B525-D4CF96A7273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2C4CD7C0-E8C4-49A2-BB93-7A694162E95A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1" name="円弧 10">
                <a:extLst>
                  <a:ext uri="{FF2B5EF4-FFF2-40B4-BE49-F238E27FC236}">
                    <a16:creationId xmlns:a16="http://schemas.microsoft.com/office/drawing/2014/main" id="{78184C85-D58C-4629-87BF-0B7806BB7B45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15CB38A1-0FE3-4CBD-A9EB-6EB4F00B8018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9318DC69-7F74-411C-9FCC-AFFD3BD58EB0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91779AD7-A05C-45D3-94C0-22F5E09D852D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CDDE0D61-E952-4A80-8592-387C6B7642D0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78A37955-1204-42A1-A55D-175B71B03F1B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3BDC1943-1267-4415-9D34-0C37DFA35C0A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869AE811-948A-4F9A-A789-79A5070FCB0C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8790361E-9194-47F7-80C6-0E033F097C94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A980152D-EFEB-412F-8806-05E20C45FF65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342C2AEF-00A7-4F92-A885-F8D0A111A309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0D10AB-CCEB-418F-89BF-49E2CDA94472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D6D162C6-5887-40E8-A918-3E11749A42C3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55A4DB3-6B98-48EC-B527-DCF46BC5E099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78D9298B-EBC3-459A-8E13-6B17E448D94F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615E974-2A8B-44A9-A393-29339E71A9FB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0D292FA6-B793-4A19-A140-0FC754CC641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D553E60D-72F7-4168-B5F0-6C2C6F8BAE51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楕円 28">
            <a:extLst>
              <a:ext uri="{FF2B5EF4-FFF2-40B4-BE49-F238E27FC236}">
                <a16:creationId xmlns:a16="http://schemas.microsoft.com/office/drawing/2014/main" id="{BDE7AB2E-D1CC-44B9-9EF6-6E2046C52DC0}"/>
              </a:ext>
            </a:extLst>
          </p:cNvPr>
          <p:cNvSpPr/>
          <p:nvPr/>
        </p:nvSpPr>
        <p:spPr>
          <a:xfrm>
            <a:off x="7362734" y="3335220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034213B-C421-434B-B29F-7BD5AA8B23B9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417CBF-B3A0-4F91-AA11-45E9BC959269}"/>
              </a:ext>
            </a:extLst>
          </p:cNvPr>
          <p:cNvSpPr txBox="1"/>
          <p:nvPr/>
        </p:nvSpPr>
        <p:spPr>
          <a:xfrm>
            <a:off x="395536" y="980728"/>
            <a:ext cx="469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原点で右向きに運動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1C718BA-ED66-4F72-9308-38DB74CFDDC5}"/>
              </a:ext>
            </a:extLst>
          </p:cNvPr>
          <p:cNvSpPr txBox="1"/>
          <p:nvPr/>
        </p:nvSpPr>
        <p:spPr>
          <a:xfrm>
            <a:off x="467544" y="4653136"/>
            <a:ext cx="517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右向きに運動し、加速度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3E8673A-17C6-4366-9247-6643FBC5865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470746" y="2708920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30AA2C6-7D7C-DF57-F6A4-848CB7F633A1}"/>
                  </a:ext>
                </a:extLst>
              </p:cNvPr>
              <p:cNvSpPr txBox="1"/>
              <p:nvPr/>
            </p:nvSpPr>
            <p:spPr>
              <a:xfrm>
                <a:off x="5796136" y="5445224"/>
                <a:ext cx="3093989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30AA2C6-7D7C-DF57-F6A4-848CB7F63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445224"/>
                <a:ext cx="309398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87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CF9FDA-338C-463E-B651-2AA997730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9244B8-2189-4B38-95F4-790957C01D85}"/>
              </a:ext>
            </a:extLst>
          </p:cNvPr>
          <p:cNvSpPr/>
          <p:nvPr/>
        </p:nvSpPr>
        <p:spPr>
          <a:xfrm>
            <a:off x="539552" y="1774557"/>
            <a:ext cx="169307" cy="10503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2E87C31-D027-4EBF-88D6-85F0A8A0D965}"/>
              </a:ext>
            </a:extLst>
          </p:cNvPr>
          <p:cNvGrpSpPr/>
          <p:nvPr/>
        </p:nvGrpSpPr>
        <p:grpSpPr>
          <a:xfrm>
            <a:off x="708858" y="2164968"/>
            <a:ext cx="2639005" cy="592575"/>
            <a:chOff x="899592" y="2492896"/>
            <a:chExt cx="6768752" cy="1152128"/>
          </a:xfrm>
        </p:grpSpPr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69B0ACE-4F6A-499A-8F1C-0ABDEAA6923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154F27EC-C619-4855-AA88-7E01F87E84D4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42A05821-60C6-4E2B-8530-B0F5EDEB1CC7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53AB9035-D0F0-4265-A24E-6D26909DB2A9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6D5BEC87-71B0-4189-919A-5F005895221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161FC4B4-2485-40C6-A512-6269AD666BAC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DB7054C8-25E2-4CE8-B93E-75FBD3FC341D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AE728AC7-3B43-49B1-AF74-269E70B7055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44497F02-C8FC-4876-8E97-80783BD9C92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5911873E-0FD5-43CE-84E8-08FC2E464FF0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D259A504-5B00-4EBF-9D6D-69CA2EE66B0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弧 19">
              <a:extLst>
                <a:ext uri="{FF2B5EF4-FFF2-40B4-BE49-F238E27FC236}">
                  <a16:creationId xmlns:a16="http://schemas.microsoft.com/office/drawing/2014/main" id="{40300890-28EA-40CA-9406-250F9D89840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弧 20">
              <a:extLst>
                <a:ext uri="{FF2B5EF4-FFF2-40B4-BE49-F238E27FC236}">
                  <a16:creationId xmlns:a16="http://schemas.microsoft.com/office/drawing/2014/main" id="{3A9CB833-8DE0-4A54-A180-69A3522AA81D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513FE1C2-FCA5-4BE2-88FC-B8B8D042470B}"/>
                </a:ext>
              </a:extLst>
            </p:cNvPr>
            <p:cNvCxnSpPr>
              <a:stCxn id="10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B81AC4C7-1D84-4488-B9FB-94991FBE4073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893065-2E32-45F9-8B0A-4433B050FFA5}"/>
              </a:ext>
            </a:extLst>
          </p:cNvPr>
          <p:cNvSpPr/>
          <p:nvPr/>
        </p:nvSpPr>
        <p:spPr>
          <a:xfrm>
            <a:off x="3347864" y="2017304"/>
            <a:ext cx="808659" cy="808659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C7459D9-B74D-4DA1-8537-DCC2EAABE04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206" y="2824931"/>
            <a:ext cx="372553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3AE40D1-F7A6-49CE-80AB-704A3B7171CC}"/>
              </a:ext>
            </a:extLst>
          </p:cNvPr>
          <p:cNvSpPr txBox="1"/>
          <p:nvPr/>
        </p:nvSpPr>
        <p:spPr>
          <a:xfrm>
            <a:off x="323528" y="1124744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バネが伸び切って停止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C986A2E-AF7C-485C-9890-67528E75B1DF}"/>
              </a:ext>
            </a:extLst>
          </p:cNvPr>
          <p:cNvSpPr txBox="1"/>
          <p:nvPr/>
        </p:nvSpPr>
        <p:spPr>
          <a:xfrm>
            <a:off x="467544" y="4653136"/>
            <a:ext cx="487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左向きに加速し、速度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) =(−1,0)</m:t>
                      </m:r>
                    </m:oMath>
                  </m:oMathPara>
                </a14:m>
                <a:endParaRPr kumimoji="1" lang="en-US" altLang="ja-JP" sz="3600" b="0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97D3063-DF1B-4416-B582-2E0B66A8F610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164CC79-7934-48D2-8F09-20446CDF0C8A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>
            <a:extLst>
              <a:ext uri="{FF2B5EF4-FFF2-40B4-BE49-F238E27FC236}">
                <a16:creationId xmlns:a16="http://schemas.microsoft.com/office/drawing/2014/main" id="{A31E441D-5009-4B21-91C1-C25D4959ABF3}"/>
              </a:ext>
            </a:extLst>
          </p:cNvPr>
          <p:cNvSpPr/>
          <p:nvPr/>
        </p:nvSpPr>
        <p:spPr>
          <a:xfrm>
            <a:off x="6627574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627E48C-AD7B-4BE5-80BF-413AA5E18ADC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38E7FAB-4A39-466A-8D81-05789D0606C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012160" y="2705574"/>
            <a:ext cx="615414" cy="334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/>
              <p:nvPr/>
            </p:nvSpPr>
            <p:spPr>
              <a:xfrm>
                <a:off x="5796136" y="5445224"/>
                <a:ext cx="3093989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445224"/>
                <a:ext cx="309398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6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7957CD-BA5D-48C7-9180-789FE2D42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3A1FD5E-E8F0-495D-8056-5A62DC1492B8}"/>
              </a:ext>
            </a:extLst>
          </p:cNvPr>
          <p:cNvGrpSpPr/>
          <p:nvPr/>
        </p:nvGrpSpPr>
        <p:grpSpPr>
          <a:xfrm>
            <a:off x="2195736" y="1412776"/>
            <a:ext cx="4491206" cy="4464496"/>
            <a:chOff x="2411760" y="1412776"/>
            <a:chExt cx="4925839" cy="4896544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6B56FE07-2063-467D-BFDE-4B61F8EDAB05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4149080"/>
              <a:ext cx="42484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C16D03E4-059A-4B87-9856-D30843742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1988840"/>
              <a:ext cx="0" cy="43204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/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/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E6425D1-8E95-461F-AB69-876BF60406B3}"/>
                </a:ext>
              </a:extLst>
            </p:cNvPr>
            <p:cNvSpPr txBox="1"/>
            <p:nvPr/>
          </p:nvSpPr>
          <p:spPr>
            <a:xfrm>
              <a:off x="4283968" y="4149080"/>
              <a:ext cx="389335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O</a:t>
              </a:r>
              <a:endParaRPr kumimoji="1" lang="ja-JP" altLang="en-US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276AE89B-E0EF-4481-A00A-0A4325D9348C}"/>
                </a:ext>
              </a:extLst>
            </p:cNvPr>
            <p:cNvCxnSpPr/>
            <p:nvPr/>
          </p:nvCxnSpPr>
          <p:spPr>
            <a:xfrm flipV="1">
              <a:off x="6012160" y="34290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08A3FD8-F9D0-4A0C-AD4F-289E915A6F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1920" y="270892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77D4CC7C-3364-4539-9A7B-AFFDFA5331FA}"/>
                </a:ext>
              </a:extLst>
            </p:cNvPr>
            <p:cNvCxnSpPr/>
            <p:nvPr/>
          </p:nvCxnSpPr>
          <p:spPr>
            <a:xfrm rot="10800000" flipV="1">
              <a:off x="3131840" y="414908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DCB04AEC-8FD9-4DAB-938D-98AC59C2584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563616" y="558924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5A080D9-7332-49F8-80C5-BA53DB900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2080" y="3789040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7D5C3102-B8EA-4DF9-B674-07F32B0D8D1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414908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54DC9484-4F76-48EA-83EC-A14B38A4ED8C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4869160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71C62389-5CF1-4A49-8940-62228CED9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960" y="3429000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C003D4BE-0FCF-4693-BB2B-30DFF1920E7A}"/>
                </a:ext>
              </a:extLst>
            </p:cNvPr>
            <p:cNvCxnSpPr>
              <a:cxnSpLocks/>
            </p:cNvCxnSpPr>
            <p:nvPr/>
          </p:nvCxnSpPr>
          <p:spPr>
            <a:xfrm rot="18889415" flipV="1">
              <a:off x="4954892" y="3330183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DF71F169-0A02-4B3F-B981-CB42190B9107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4211672" y="459855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B1A5F7DE-F9E5-4897-A9D0-98E4DBFA2633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5029620" y="4528999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DF11095-3FB9-4B92-8D8B-0BF73CA0FF38}"/>
                </a:ext>
              </a:extLst>
            </p:cNvPr>
            <p:cNvCxnSpPr>
              <a:cxnSpLocks/>
            </p:cNvCxnSpPr>
            <p:nvPr/>
          </p:nvCxnSpPr>
          <p:spPr>
            <a:xfrm rot="18889415" flipH="1">
              <a:off x="3755577" y="3772135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20D0D8E0-660E-4E39-8527-F6D4DEE23017}"/>
                </a:ext>
              </a:extLst>
            </p:cNvPr>
            <p:cNvCxnSpPr/>
            <p:nvPr/>
          </p:nvCxnSpPr>
          <p:spPr>
            <a:xfrm rot="18978679" flipV="1">
              <a:off x="5364691" y="2533918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D15AD076-883A-4303-892B-8BAAA5D22F85}"/>
                </a:ext>
              </a:extLst>
            </p:cNvPr>
            <p:cNvCxnSpPr>
              <a:cxnSpLocks/>
            </p:cNvCxnSpPr>
            <p:nvPr/>
          </p:nvCxnSpPr>
          <p:spPr>
            <a:xfrm rot="18978679" flipH="1">
              <a:off x="2955677" y="3353493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D82B6BC4-684F-404A-B5E8-CD2A0510E92C}"/>
                </a:ext>
              </a:extLst>
            </p:cNvPr>
            <p:cNvCxnSpPr/>
            <p:nvPr/>
          </p:nvCxnSpPr>
          <p:spPr>
            <a:xfrm rot="8178679" flipV="1">
              <a:off x="3779309" y="5044162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C504DE13-5BC6-4B9E-83E2-372D22434806}"/>
                </a:ext>
              </a:extLst>
            </p:cNvPr>
            <p:cNvCxnSpPr>
              <a:cxnSpLocks/>
            </p:cNvCxnSpPr>
            <p:nvPr/>
          </p:nvCxnSpPr>
          <p:spPr>
            <a:xfrm rot="8178679" flipH="1">
              <a:off x="5459859" y="4944667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1224C81-F743-4826-B116-6FA54098A14F}"/>
              </a:ext>
            </a:extLst>
          </p:cNvPr>
          <p:cNvSpPr txBox="1"/>
          <p:nvPr/>
        </p:nvSpPr>
        <p:spPr>
          <a:xfrm>
            <a:off x="251520" y="90872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今の手続きを様々な点で繰り返すと・・・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356C9C7-2A40-4892-8D59-96F102CFB6E3}"/>
              </a:ext>
            </a:extLst>
          </p:cNvPr>
          <p:cNvSpPr txBox="1"/>
          <p:nvPr/>
        </p:nvSpPr>
        <p:spPr>
          <a:xfrm>
            <a:off x="323528" y="6093296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運動方程式は位相空間にベクトル場を定義する</a:t>
            </a:r>
            <a:endParaRPr kumimoji="1" lang="en-US" altLang="ja-JP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6EA91-2171-498C-A7E8-2C9B123EEC43}"/>
              </a:ext>
            </a:extLst>
          </p:cNvPr>
          <p:cNvSpPr txBox="1"/>
          <p:nvPr/>
        </p:nvSpPr>
        <p:spPr>
          <a:xfrm>
            <a:off x="5724128" y="2276872"/>
            <a:ext cx="2698175" cy="523220"/>
          </a:xfrm>
          <a:prstGeom prst="rect">
            <a:avLst/>
          </a:prstGeom>
          <a:noFill/>
          <a:ln>
            <a:solidFill>
              <a:srgbClr val="011893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/>
              <a:t>回転する速度場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52757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6C518B-D318-4C9B-9D33-7EA3489A3E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51E9A66-EC1B-4626-BB41-278F633548E4}"/>
              </a:ext>
            </a:extLst>
          </p:cNvPr>
          <p:cNvCxnSpPr>
            <a:cxnSpLocks/>
          </p:cNvCxnSpPr>
          <p:nvPr/>
        </p:nvCxnSpPr>
        <p:spPr>
          <a:xfrm>
            <a:off x="4572000" y="3619609"/>
            <a:ext cx="38736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5732369-3F35-43EE-9590-95F1DBA924F6}"/>
              </a:ext>
            </a:extLst>
          </p:cNvPr>
          <p:cNvCxnSpPr>
            <a:cxnSpLocks/>
          </p:cNvCxnSpPr>
          <p:nvPr/>
        </p:nvCxnSpPr>
        <p:spPr>
          <a:xfrm flipV="1">
            <a:off x="6541631" y="1649979"/>
            <a:ext cx="0" cy="39392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/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/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C29040-659D-403E-832D-120442EE88CC}"/>
              </a:ext>
            </a:extLst>
          </p:cNvPr>
          <p:cNvSpPr txBox="1"/>
          <p:nvPr/>
        </p:nvSpPr>
        <p:spPr>
          <a:xfrm>
            <a:off x="6279013" y="3619609"/>
            <a:ext cx="354982" cy="3367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E67E0B2-9D12-48F1-911B-FB46BEA2D0FC}"/>
              </a:ext>
            </a:extLst>
          </p:cNvPr>
          <p:cNvCxnSpPr/>
          <p:nvPr/>
        </p:nvCxnSpPr>
        <p:spPr>
          <a:xfrm flipV="1">
            <a:off x="7854718" y="2963066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EE4382D-A9D1-4C71-8945-1855AA1C61A2}"/>
              </a:ext>
            </a:extLst>
          </p:cNvPr>
          <p:cNvCxnSpPr>
            <a:cxnSpLocks/>
          </p:cNvCxnSpPr>
          <p:nvPr/>
        </p:nvCxnSpPr>
        <p:spPr>
          <a:xfrm flipH="1">
            <a:off x="5885087" y="2306522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654A6C-5324-443C-AF2C-2C0791BCDC3D}"/>
              </a:ext>
            </a:extLst>
          </p:cNvPr>
          <p:cNvCxnSpPr/>
          <p:nvPr/>
        </p:nvCxnSpPr>
        <p:spPr>
          <a:xfrm rot="10800000" flipV="1">
            <a:off x="5228544" y="3619609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56DC767-D74A-4809-97BC-0E659B0ED02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533986" y="4932696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3FD757A-6260-46B1-AE0C-1D714A88D1A1}"/>
              </a:ext>
            </a:extLst>
          </p:cNvPr>
          <p:cNvCxnSpPr>
            <a:cxnSpLocks/>
          </p:cNvCxnSpPr>
          <p:nvPr/>
        </p:nvCxnSpPr>
        <p:spPr>
          <a:xfrm flipV="1">
            <a:off x="7198174" y="329133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698DD89-60CF-4D81-9A6A-A0EAF67CDE27}"/>
              </a:ext>
            </a:extLst>
          </p:cNvPr>
          <p:cNvCxnSpPr>
            <a:cxnSpLocks/>
          </p:cNvCxnSpPr>
          <p:nvPr/>
        </p:nvCxnSpPr>
        <p:spPr>
          <a:xfrm>
            <a:off x="5885087" y="3619609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68C686D-3E16-4206-8E84-9D66D10CE5B3}"/>
              </a:ext>
            </a:extLst>
          </p:cNvPr>
          <p:cNvCxnSpPr>
            <a:cxnSpLocks/>
          </p:cNvCxnSpPr>
          <p:nvPr/>
        </p:nvCxnSpPr>
        <p:spPr>
          <a:xfrm>
            <a:off x="6541631" y="4276153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DA4D38B-7098-4067-9114-75216FF5E7A5}"/>
              </a:ext>
            </a:extLst>
          </p:cNvPr>
          <p:cNvCxnSpPr>
            <a:cxnSpLocks/>
          </p:cNvCxnSpPr>
          <p:nvPr/>
        </p:nvCxnSpPr>
        <p:spPr>
          <a:xfrm flipH="1">
            <a:off x="6213359" y="2963066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D430D2A-1429-4BF9-9B6F-6681BA508C06}"/>
              </a:ext>
            </a:extLst>
          </p:cNvPr>
          <p:cNvCxnSpPr>
            <a:cxnSpLocks/>
          </p:cNvCxnSpPr>
          <p:nvPr/>
        </p:nvCxnSpPr>
        <p:spPr>
          <a:xfrm rot="18889415" flipV="1">
            <a:off x="6890738" y="287296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3B7D3CA-F75B-4B3C-861B-B1CAE529EB36}"/>
              </a:ext>
            </a:extLst>
          </p:cNvPr>
          <p:cNvCxnSpPr>
            <a:cxnSpLocks/>
          </p:cNvCxnSpPr>
          <p:nvPr/>
        </p:nvCxnSpPr>
        <p:spPr>
          <a:xfrm rot="18889415">
            <a:off x="6213096" y="4029420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2115005-D36D-4EC6-BC67-81B2F4D423E5}"/>
              </a:ext>
            </a:extLst>
          </p:cNvPr>
          <p:cNvCxnSpPr>
            <a:cxnSpLocks/>
          </p:cNvCxnSpPr>
          <p:nvPr/>
        </p:nvCxnSpPr>
        <p:spPr>
          <a:xfrm rot="18889415">
            <a:off x="6958872" y="3966006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D1F4D5F-DAD3-4B84-ACEC-105C5683F743}"/>
              </a:ext>
            </a:extLst>
          </p:cNvPr>
          <p:cNvCxnSpPr>
            <a:cxnSpLocks/>
          </p:cNvCxnSpPr>
          <p:nvPr/>
        </p:nvCxnSpPr>
        <p:spPr>
          <a:xfrm rot="18889415" flipH="1">
            <a:off x="5797245" y="3275924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D71862C-38ED-4B69-A8C9-C74A108F4DA9}"/>
              </a:ext>
            </a:extLst>
          </p:cNvPr>
          <p:cNvCxnSpPr/>
          <p:nvPr/>
        </p:nvCxnSpPr>
        <p:spPr>
          <a:xfrm rot="18978679" flipV="1">
            <a:off x="7264378" y="2146962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9AAF488-6DBC-41A9-9BDA-9B9AACC0E9F8}"/>
              </a:ext>
            </a:extLst>
          </p:cNvPr>
          <p:cNvCxnSpPr>
            <a:cxnSpLocks/>
          </p:cNvCxnSpPr>
          <p:nvPr/>
        </p:nvCxnSpPr>
        <p:spPr>
          <a:xfrm rot="18978679" flipH="1">
            <a:off x="5067924" y="2894221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5A97C7B-6B8A-4BA5-8D33-2F405E974410}"/>
              </a:ext>
            </a:extLst>
          </p:cNvPr>
          <p:cNvCxnSpPr/>
          <p:nvPr/>
        </p:nvCxnSpPr>
        <p:spPr>
          <a:xfrm rot="8178679" flipV="1">
            <a:off x="5818883" y="4435714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664046F-4AFC-42FC-9688-326E45D48994}"/>
              </a:ext>
            </a:extLst>
          </p:cNvPr>
          <p:cNvCxnSpPr>
            <a:cxnSpLocks/>
          </p:cNvCxnSpPr>
          <p:nvPr/>
        </p:nvCxnSpPr>
        <p:spPr>
          <a:xfrm rot="8178679" flipH="1">
            <a:off x="7351149" y="4344998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C11BBEA-FB36-4BCC-9FB6-D9568DB16B38}"/>
              </a:ext>
            </a:extLst>
          </p:cNvPr>
          <p:cNvGrpSpPr/>
          <p:nvPr/>
        </p:nvGrpSpPr>
        <p:grpSpPr>
          <a:xfrm>
            <a:off x="539552" y="1484784"/>
            <a:ext cx="3810188" cy="1050374"/>
            <a:chOff x="646670" y="1010474"/>
            <a:chExt cx="4071394" cy="11223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E9F25E5-4652-436A-8E7F-466ABC8F18ED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589C4DD-E594-4594-AB0B-7ED1712195E6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B4822178-1F8D-4C4F-8FBB-0CCC4FFEF3A8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弧 31">
                <a:extLst>
                  <a:ext uri="{FF2B5EF4-FFF2-40B4-BE49-F238E27FC236}">
                    <a16:creationId xmlns:a16="http://schemas.microsoft.com/office/drawing/2014/main" id="{2C518E3D-6C8B-44D8-A0DF-9473EC66D172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弧 32">
                <a:extLst>
                  <a:ext uri="{FF2B5EF4-FFF2-40B4-BE49-F238E27FC236}">
                    <a16:creationId xmlns:a16="http://schemas.microsoft.com/office/drawing/2014/main" id="{67989AC2-0972-46AB-AD34-0E727BD69677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円弧 33">
                <a:extLst>
                  <a:ext uri="{FF2B5EF4-FFF2-40B4-BE49-F238E27FC236}">
                    <a16:creationId xmlns:a16="http://schemas.microsoft.com/office/drawing/2014/main" id="{463FCCD5-02B7-4EAE-A3A7-C6E5F653188C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3A35B299-0E50-40F5-9D50-2301F152D80B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弧 35">
                <a:extLst>
                  <a:ext uri="{FF2B5EF4-FFF2-40B4-BE49-F238E27FC236}">
                    <a16:creationId xmlns:a16="http://schemas.microsoft.com/office/drawing/2014/main" id="{84CB49A3-6760-4330-B15C-82BD14A5575F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弧 36">
                <a:extLst>
                  <a:ext uri="{FF2B5EF4-FFF2-40B4-BE49-F238E27FC236}">
                    <a16:creationId xmlns:a16="http://schemas.microsoft.com/office/drawing/2014/main" id="{3332D151-EAE6-4271-B57C-B5A3DF96D15B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円弧 37">
                <a:extLst>
                  <a:ext uri="{FF2B5EF4-FFF2-40B4-BE49-F238E27FC236}">
                    <a16:creationId xmlns:a16="http://schemas.microsoft.com/office/drawing/2014/main" id="{A44EAF3B-0D71-4FB3-B493-7B274B5FC54A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弧 38">
                <a:extLst>
                  <a:ext uri="{FF2B5EF4-FFF2-40B4-BE49-F238E27FC236}">
                    <a16:creationId xmlns:a16="http://schemas.microsoft.com/office/drawing/2014/main" id="{A76C42B7-40CD-44B7-A3B8-B9C22D8B65BC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id="{5049C8CA-B634-48EA-BEDF-39E38AB3D7D9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DB72CFCF-7E4F-4C1A-8225-90023218DC42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001A6A33-5DBA-441A-92EA-08D18862321D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C0A927D2-2E33-40CD-AFA1-D1C0378F2739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E5EDA84B-6518-456D-8AD1-9FBF1D544E80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B4816CC-73A9-42BF-BCFF-8859F882061E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95A04D3-88AD-4280-9B65-4EFCA0F8B5A3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998BC782-500E-484D-A5B3-B6A729E5B533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矢印: 右 29">
              <a:extLst>
                <a:ext uri="{FF2B5EF4-FFF2-40B4-BE49-F238E27FC236}">
                  <a16:creationId xmlns:a16="http://schemas.microsoft.com/office/drawing/2014/main" id="{16184325-5A43-4132-BE03-765CDFCD525A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/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楕円 46">
            <a:extLst>
              <a:ext uri="{FF2B5EF4-FFF2-40B4-BE49-F238E27FC236}">
                <a16:creationId xmlns:a16="http://schemas.microsoft.com/office/drawing/2014/main" id="{628A4AC4-0AC0-427A-945C-C2061CD32DB2}"/>
              </a:ext>
            </a:extLst>
          </p:cNvPr>
          <p:cNvSpPr/>
          <p:nvPr/>
        </p:nvSpPr>
        <p:spPr>
          <a:xfrm>
            <a:off x="7377472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548B7985-F24B-4B16-ADE0-F4A3895492FA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7485484" y="2874708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68430293-CE27-4AA0-97D4-44C02755E9E6}"/>
              </a:ext>
            </a:extLst>
          </p:cNvPr>
          <p:cNvSpPr/>
          <p:nvPr/>
        </p:nvSpPr>
        <p:spPr>
          <a:xfrm>
            <a:off x="5649280" y="2708920"/>
            <a:ext cx="1780643" cy="846068"/>
          </a:xfrm>
          <a:custGeom>
            <a:avLst/>
            <a:gdLst>
              <a:gd name="connsiteX0" fmla="*/ 1873405 w 1873405"/>
              <a:gd name="connsiteY0" fmla="*/ 1010227 h 1010227"/>
              <a:gd name="connsiteX1" fmla="*/ 1773044 w 1873405"/>
              <a:gd name="connsiteY1" fmla="*/ 463817 h 1010227"/>
              <a:gd name="connsiteX2" fmla="*/ 1349297 w 1873405"/>
              <a:gd name="connsiteY2" fmla="*/ 62373 h 1010227"/>
              <a:gd name="connsiteX3" fmla="*/ 769434 w 1873405"/>
              <a:gd name="connsiteY3" fmla="*/ 17768 h 1010227"/>
              <a:gd name="connsiteX4" fmla="*/ 200722 w 1873405"/>
              <a:gd name="connsiteY4" fmla="*/ 229642 h 1010227"/>
              <a:gd name="connsiteX5" fmla="*/ 0 w 1873405"/>
              <a:gd name="connsiteY5" fmla="*/ 586481 h 1010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3405" h="1010227">
                <a:moveTo>
                  <a:pt x="1873405" y="1010227"/>
                </a:moveTo>
                <a:cubicBezTo>
                  <a:pt x="1866900" y="816010"/>
                  <a:pt x="1860395" y="621793"/>
                  <a:pt x="1773044" y="463817"/>
                </a:cubicBezTo>
                <a:cubicBezTo>
                  <a:pt x="1685693" y="305841"/>
                  <a:pt x="1516565" y="136714"/>
                  <a:pt x="1349297" y="62373"/>
                </a:cubicBezTo>
                <a:cubicBezTo>
                  <a:pt x="1182029" y="-11969"/>
                  <a:pt x="960863" y="-10110"/>
                  <a:pt x="769434" y="17768"/>
                </a:cubicBezTo>
                <a:cubicBezTo>
                  <a:pt x="578005" y="45646"/>
                  <a:pt x="328961" y="134857"/>
                  <a:pt x="200722" y="229642"/>
                </a:cubicBezTo>
                <a:cubicBezTo>
                  <a:pt x="72483" y="324427"/>
                  <a:pt x="36241" y="455454"/>
                  <a:pt x="0" y="586481"/>
                </a:cubicBezTo>
              </a:path>
            </a:pathLst>
          </a:custGeom>
          <a:noFill/>
          <a:ln w="28575">
            <a:solidFill>
              <a:srgbClr val="01189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2916293-FCC5-4322-8CB2-4FDCCE66BC59}"/>
              </a:ext>
            </a:extLst>
          </p:cNvPr>
          <p:cNvSpPr txBox="1"/>
          <p:nvPr/>
        </p:nvSpPr>
        <p:spPr>
          <a:xfrm>
            <a:off x="323528" y="5733256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初期条件：位相空間にトレーサーを置くこと</a:t>
            </a:r>
            <a:endParaRPr kumimoji="1" lang="en-US" altLang="ja-JP" sz="2800"/>
          </a:p>
          <a:p>
            <a:r>
              <a:rPr kumimoji="1" lang="ja-JP" altLang="en-US" sz="2800"/>
              <a:t>方程式の解：トレーサーの軌跡</a:t>
            </a:r>
          </a:p>
        </p:txBody>
      </p:sp>
    </p:spTree>
    <p:extLst>
      <p:ext uri="{BB962C8B-B14F-4D97-AF65-F5344CB8AC3E}">
        <p14:creationId xmlns:p14="http://schemas.microsoft.com/office/powerpoint/2010/main" val="39820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18679F9-DBA4-4458-B4F1-B8212D83D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位相空間のまとめ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6CBBB5-1A7E-4B6D-A16F-38D35A92CC77}"/>
              </a:ext>
            </a:extLst>
          </p:cNvPr>
          <p:cNvSpPr txBox="1"/>
          <p:nvPr/>
        </p:nvSpPr>
        <p:spPr>
          <a:xfrm>
            <a:off x="251520" y="155679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運動方程式に従う系の状態を一意に決めることができる空間を</a:t>
            </a:r>
            <a:r>
              <a:rPr kumimoji="1" lang="ja-JP" altLang="en-US" sz="3200">
                <a:solidFill>
                  <a:srgbClr val="FF0000"/>
                </a:solidFill>
              </a:rPr>
              <a:t>位相空間</a:t>
            </a:r>
            <a:r>
              <a:rPr kumimoji="1" lang="ja-JP" altLang="en-US" sz="3200"/>
              <a:t>と呼ぶ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運動方程式とは、位相空間に</a:t>
            </a:r>
            <a:r>
              <a:rPr kumimoji="1" lang="ja-JP" altLang="en-US" sz="3200">
                <a:solidFill>
                  <a:srgbClr val="FF0000"/>
                </a:solidFill>
              </a:rPr>
              <a:t>ベクトル場</a:t>
            </a:r>
            <a:r>
              <a:rPr kumimoji="1" lang="en-US" altLang="ja-JP" sz="3200">
                <a:solidFill>
                  <a:srgbClr val="FF0000"/>
                </a:solidFill>
              </a:rPr>
              <a:t>(</a:t>
            </a:r>
            <a:r>
              <a:rPr kumimoji="1" lang="ja-JP" altLang="en-US" sz="3200">
                <a:solidFill>
                  <a:srgbClr val="FF0000"/>
                </a:solidFill>
              </a:rPr>
              <a:t>速度場</a:t>
            </a:r>
            <a:r>
              <a:rPr kumimoji="1" lang="en-US" altLang="ja-JP" sz="3200">
                <a:solidFill>
                  <a:srgbClr val="FF0000"/>
                </a:solidFill>
              </a:rPr>
              <a:t>)</a:t>
            </a:r>
            <a:r>
              <a:rPr kumimoji="1" lang="ja-JP" altLang="en-US" sz="3200"/>
              <a:t>を定義するものである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系の状態は、位相空間上の一点で表現できる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系の運動は、位相空間上の軌跡で表現され、運動方程式が定義した速度場に従って動く点の軌跡である</a:t>
            </a:r>
          </a:p>
        </p:txBody>
      </p:sp>
    </p:spTree>
    <p:extLst>
      <p:ext uri="{BB962C8B-B14F-4D97-AF65-F5344CB8AC3E}">
        <p14:creationId xmlns:p14="http://schemas.microsoft.com/office/powerpoint/2010/main" val="4103299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D0ECCC0-E588-4F1C-A598-E5B98549C2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次元空間に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粒子がいる場合、その位相空間は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次元</m:t>
                    </m:r>
                  </m:oMath>
                </a14:m>
                <a:endParaRPr kumimoji="1" lang="en-US" altLang="ja-JP" sz="2400"/>
              </a:p>
              <a:p>
                <a:r>
                  <a:rPr kumimoji="1" lang="en-US" altLang="ja-JP" sz="2400"/>
                  <a:t>(</a:t>
                </a:r>
                <a:r>
                  <a:rPr kumimoji="1" lang="ja-JP" altLang="en-US" sz="2400"/>
                  <a:t>位置が</a:t>
                </a:r>
                <a:r>
                  <a:rPr kumimoji="1" lang="en-US" altLang="ja-JP" sz="2400"/>
                  <a:t>3</a:t>
                </a:r>
                <a:r>
                  <a:rPr lang="ja-JP" altLang="en-US" sz="2400"/>
                  <a:t>成分</a:t>
                </a:r>
                <a:r>
                  <a:rPr kumimoji="1" lang="ja-JP" altLang="en-US" sz="2400"/>
                  <a:t>、速度が</a:t>
                </a:r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成分で粒子あたり</a:t>
                </a:r>
                <a:r>
                  <a:rPr kumimoji="1" lang="en-US" altLang="ja-JP" sz="2400"/>
                  <a:t>6</a:t>
                </a:r>
                <a:r>
                  <a:rPr kumimoji="1" lang="ja-JP" altLang="en-US" sz="2400"/>
                  <a:t>成分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blipFill>
                <a:blip r:embed="rId3"/>
                <a:stretch>
                  <a:fillRect l="-1178" t="-8029" b="-160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/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中かっこ 4">
            <a:extLst>
              <a:ext uri="{FF2B5EF4-FFF2-40B4-BE49-F238E27FC236}">
                <a16:creationId xmlns:a16="http://schemas.microsoft.com/office/drawing/2014/main" id="{ECFB3A60-E3FB-4BD1-9DD2-48F4807368A6}"/>
              </a:ext>
            </a:extLst>
          </p:cNvPr>
          <p:cNvSpPr/>
          <p:nvPr/>
        </p:nvSpPr>
        <p:spPr>
          <a:xfrm rot="16200000">
            <a:off x="4045978" y="-1057462"/>
            <a:ext cx="504056" cy="7604771"/>
          </a:xfrm>
          <a:prstGeom prst="leftBrace">
            <a:avLst>
              <a:gd name="adj1" fmla="val 8333"/>
              <a:gd name="adj2" fmla="val 4984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/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/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次元の空間にベクトル場を定義するには、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本の</m:t>
                    </m:r>
                  </m:oMath>
                </a14:m>
                <a:r>
                  <a:rPr kumimoji="1" lang="ja-JP" altLang="en-US" sz="2400"/>
                  <a:t>関数が必要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blipFill>
                <a:blip r:embed="rId6"/>
                <a:stretch>
                  <a:fillRect l="-204" t="-14474" r="-6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/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/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40F7A9-6348-4EAB-9335-2ACE7E949EC2}"/>
              </a:ext>
            </a:extLst>
          </p:cNvPr>
          <p:cNvSpPr txBox="1"/>
          <p:nvPr/>
        </p:nvSpPr>
        <p:spPr>
          <a:xfrm rot="5400000">
            <a:off x="3117031" y="531601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781D7D14-73EB-483F-8E3E-509F1969C531}"/>
              </a:ext>
            </a:extLst>
          </p:cNvPr>
          <p:cNvSpPr/>
          <p:nvPr/>
        </p:nvSpPr>
        <p:spPr>
          <a:xfrm>
            <a:off x="6876256" y="4509120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/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92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CD935B-B1CC-40F1-9AD6-0F2B2C64F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/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/>
                  <a:t>ラグランジアンというスカラー関数</a:t>
                </a:r>
                <a:r>
                  <a:rPr lang="ja-JP" altLang="en-US" sz="2400"/>
                  <a:t>ひと</a:t>
                </a:r>
                <a:r>
                  <a:rPr kumimoji="1" lang="ja-JP" altLang="en-US" sz="2400"/>
                  <a:t>つから、運動方程式に必要な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本の方程式を生み出すことができる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blipFill>
                <a:blip r:embed="rId3"/>
                <a:stretch>
                  <a:fillRect l="-1135" t="-5839" b="-13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/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/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1A978B-532F-4D1A-B869-05139930EC26}"/>
              </a:ext>
            </a:extLst>
          </p:cNvPr>
          <p:cNvSpPr txBox="1"/>
          <p:nvPr/>
        </p:nvSpPr>
        <p:spPr>
          <a:xfrm rot="5400000">
            <a:off x="3549079" y="501188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D4320685-F76E-4F08-BE33-8D9BD2649113}"/>
              </a:ext>
            </a:extLst>
          </p:cNvPr>
          <p:cNvSpPr/>
          <p:nvPr/>
        </p:nvSpPr>
        <p:spPr>
          <a:xfrm>
            <a:off x="7308304" y="4204988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/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下 9">
            <a:extLst>
              <a:ext uri="{FF2B5EF4-FFF2-40B4-BE49-F238E27FC236}">
                <a16:creationId xmlns:a16="http://schemas.microsoft.com/office/drawing/2014/main" id="{1A1676B1-5C54-42A3-BBEB-93F39F545A0C}"/>
              </a:ext>
            </a:extLst>
          </p:cNvPr>
          <p:cNvSpPr/>
          <p:nvPr/>
        </p:nvSpPr>
        <p:spPr>
          <a:xfrm>
            <a:off x="3923928" y="3212976"/>
            <a:ext cx="720080" cy="69037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30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F36DCF-3F39-4E86-B594-A0E820758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/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3D6D50-5765-4755-9D96-8071A9FDBBF2}"/>
              </a:ext>
            </a:extLst>
          </p:cNvPr>
          <p:cNvSpPr txBox="1"/>
          <p:nvPr/>
        </p:nvSpPr>
        <p:spPr>
          <a:xfrm>
            <a:off x="100950" y="1412776"/>
            <a:ext cx="900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運動はラグランジアンの時間積分を最小にするように決まる</a:t>
            </a:r>
            <a:r>
              <a:rPr kumimoji="1" lang="en-US" altLang="ja-JP" sz="2400"/>
              <a:t>(※)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EC6689-7E16-4946-9DEA-4C9E3C4FBF73}"/>
              </a:ext>
            </a:extLst>
          </p:cNvPr>
          <p:cNvSpPr txBox="1"/>
          <p:nvPr/>
        </p:nvSpPr>
        <p:spPr>
          <a:xfrm>
            <a:off x="107504" y="6300028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「</a:t>
            </a:r>
            <a:r>
              <a:rPr lang="ja-JP" altLang="en-US"/>
              <a:t>最小」ではなく「極小」の方が正確だが、以下では「最小」を使う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/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/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/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17F69B-92B7-4228-80FE-E62289E454CA}"/>
              </a:ext>
            </a:extLst>
          </p:cNvPr>
          <p:cNvSpPr txBox="1"/>
          <p:nvPr/>
        </p:nvSpPr>
        <p:spPr>
          <a:xfrm rot="5400000">
            <a:off x="5277301" y="479592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1D543FD-4547-4205-92F7-58BA986C8521}"/>
              </a:ext>
            </a:extLst>
          </p:cNvPr>
          <p:cNvSpPr/>
          <p:nvPr/>
        </p:nvSpPr>
        <p:spPr>
          <a:xfrm>
            <a:off x="1691680" y="4509120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25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</p:spTree>
    <p:extLst>
      <p:ext uri="{BB962C8B-B14F-4D97-AF65-F5344CB8AC3E}">
        <p14:creationId xmlns:p14="http://schemas.microsoft.com/office/powerpoint/2010/main" val="89056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 dirty="0"/>
              <a:t>解析力学の復習</a:t>
            </a:r>
            <a:endParaRPr lang="en-US" altLang="ja-JP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 dirty="0"/>
              <a:t>分子動力学法の時間発展アルゴリズム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011893"/>
                </a:solidFill>
              </a:rPr>
              <a:t>分子動力学法とは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原子や分子にかかる「力」を計算し、位置を更新していく数値計算手法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背景にある理論は解析力学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6412B7DD-B709-468B-B998-2529A5A856AA}"/>
              </a:ext>
            </a:extLst>
          </p:cNvPr>
          <p:cNvSpPr/>
          <p:nvPr/>
        </p:nvSpPr>
        <p:spPr>
          <a:xfrm>
            <a:off x="539552" y="6093296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88FDD4-1C54-415F-9121-28B2174A81D5}"/>
              </a:ext>
            </a:extLst>
          </p:cNvPr>
          <p:cNvSpPr txBox="1"/>
          <p:nvPr/>
        </p:nvSpPr>
        <p:spPr>
          <a:xfrm>
            <a:off x="1403648" y="6021288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歩きづらさの総和が最小になる経路を選ぶ</a:t>
            </a:r>
            <a:endParaRPr kumimoji="1" lang="ja-JP" altLang="en-US" sz="28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B8ACCEB-C6B2-48B9-B086-A2F27A4B03BB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C58A860-9705-4A41-A622-77481A438C24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64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B6A6BB-FEEE-47F7-AA1C-930163EC896B}"/>
              </a:ext>
            </a:extLst>
          </p:cNvPr>
          <p:cNvSpPr/>
          <p:nvPr/>
        </p:nvSpPr>
        <p:spPr>
          <a:xfrm>
            <a:off x="899592" y="2204864"/>
            <a:ext cx="5760640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EB53ED-5CC6-4CD1-AAE2-B35797CA3A22}"/>
              </a:ext>
            </a:extLst>
          </p:cNvPr>
          <p:cNvSpPr/>
          <p:nvPr/>
        </p:nvSpPr>
        <p:spPr>
          <a:xfrm>
            <a:off x="899592" y="3717032"/>
            <a:ext cx="5760640" cy="15121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6C0E120-C549-464A-AB3A-55C80B3603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pic>
        <p:nvPicPr>
          <p:cNvPr id="2050" name="Picture 2" descr="懐中電灯のイラスト">
            <a:extLst>
              <a:ext uri="{FF2B5EF4-FFF2-40B4-BE49-F238E27FC236}">
                <a16:creationId xmlns:a16="http://schemas.microsoft.com/office/drawing/2014/main" id="{02051D9D-098C-4BB4-9DBE-6CFE1E975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94114">
            <a:off x="494400" y="1901511"/>
            <a:ext cx="780553" cy="78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バツのマークのイラスト「×」">
            <a:extLst>
              <a:ext uri="{FF2B5EF4-FFF2-40B4-BE49-F238E27FC236}">
                <a16:creationId xmlns:a16="http://schemas.microsoft.com/office/drawing/2014/main" id="{0B64471C-E900-4297-9C4A-1A5CD545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バツのマークのイラスト「×」">
            <a:extLst>
              <a:ext uri="{FF2B5EF4-FFF2-40B4-BE49-F238E27FC236}">
                <a16:creationId xmlns:a16="http://schemas.microsoft.com/office/drawing/2014/main" id="{3171DC2C-B8B9-4E5E-8356-3A1418BE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22A7CE-CBB4-4CE0-8F68-C73977D43587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5250E0-17E3-4CE0-9B7E-D173851427C9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4496C6A-0461-4461-A004-8510A95FD868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9E246EE-C904-42A1-A44D-EE3F8EA35138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19EEE86-EA43-4C7B-B9E9-EDC2E3978941}"/>
              </a:ext>
            </a:extLst>
          </p:cNvPr>
          <p:cNvSpPr txBox="1"/>
          <p:nvPr/>
        </p:nvSpPr>
        <p:spPr>
          <a:xfrm>
            <a:off x="6804248" y="2492896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屈折率が小さい</a:t>
            </a:r>
            <a:endParaRPr lang="en-US" altLang="ja-JP" sz="2000"/>
          </a:p>
          <a:p>
            <a:r>
              <a:rPr lang="ja-JP" altLang="en-US" sz="2000"/>
              <a:t>進みやすい</a:t>
            </a:r>
            <a:endParaRPr lang="en-US" altLang="ja-JP" sz="2000"/>
          </a:p>
          <a:p>
            <a:r>
              <a:rPr kumimoji="1" lang="ja-JP" altLang="en-US" sz="2000"/>
              <a:t>光路長が短い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020AC4-0310-4FFD-8627-F1B387C55963}"/>
              </a:ext>
            </a:extLst>
          </p:cNvPr>
          <p:cNvSpPr txBox="1"/>
          <p:nvPr/>
        </p:nvSpPr>
        <p:spPr>
          <a:xfrm>
            <a:off x="6804248" y="4077072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屈折率が大きい</a:t>
            </a:r>
            <a:endParaRPr lang="en-US" altLang="ja-JP" sz="2000"/>
          </a:p>
          <a:p>
            <a:r>
              <a:rPr lang="ja-JP" altLang="en-US" sz="2000"/>
              <a:t>進みにくい</a:t>
            </a:r>
            <a:endParaRPr lang="en-US" altLang="ja-JP" sz="2000"/>
          </a:p>
          <a:p>
            <a:r>
              <a:rPr kumimoji="1" lang="ja-JP" altLang="en-US" sz="2000"/>
              <a:t>光路長が長い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20EC02-689D-460A-BBB1-D54C8D42B5AB}"/>
              </a:ext>
            </a:extLst>
          </p:cNvPr>
          <p:cNvSpPr txBox="1"/>
          <p:nvPr/>
        </p:nvSpPr>
        <p:spPr>
          <a:xfrm>
            <a:off x="395536" y="5589240"/>
            <a:ext cx="808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光の経路は、光学的距離を最小</a:t>
            </a:r>
            <a:r>
              <a:rPr kumimoji="1" lang="en-US" altLang="ja-JP" sz="2400"/>
              <a:t>(</a:t>
            </a:r>
            <a:r>
              <a:rPr kumimoji="1" lang="ja-JP" altLang="en-US" sz="2400"/>
              <a:t>極小</a:t>
            </a:r>
            <a:r>
              <a:rPr kumimoji="1" lang="en-US" altLang="ja-JP" sz="2400"/>
              <a:t>)</a:t>
            </a:r>
            <a:r>
              <a:rPr kumimoji="1" lang="ja-JP" altLang="en-US" sz="2400"/>
              <a:t>にするように決まる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4028E0-C160-45A1-800A-DC7D3C2EF247}"/>
              </a:ext>
            </a:extLst>
          </p:cNvPr>
          <p:cNvSpPr txBox="1"/>
          <p:nvPr/>
        </p:nvSpPr>
        <p:spPr>
          <a:xfrm>
            <a:off x="755576" y="1124744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光は空中から水中に入る際に屈折する</a:t>
            </a:r>
          </a:p>
        </p:txBody>
      </p:sp>
    </p:spTree>
    <p:extLst>
      <p:ext uri="{BB962C8B-B14F-4D97-AF65-F5344CB8AC3E}">
        <p14:creationId xmlns:p14="http://schemas.microsoft.com/office/powerpoint/2010/main" val="2192351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3DF0DAD-1CFC-4D7C-9325-9930DD05F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/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/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点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における屈折率を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として、光の経路を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400"/>
                  <a:t>とすると</a:t>
                </a:r>
                <a:endParaRPr kumimoji="1" lang="en-US" altLang="ja-JP" sz="2400"/>
              </a:p>
              <a:p>
                <a:r>
                  <a:rPr kumimoji="1" lang="ja-JP" altLang="en-US" sz="2400"/>
                  <a:t>光路長を最小にするように経路が選ばれる</a:t>
                </a:r>
                <a:r>
                  <a:rPr kumimoji="1" lang="en-US" altLang="ja-JP" sz="2400"/>
                  <a:t>(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フェルマーの原理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blipFill>
                <a:blip r:embed="rId3"/>
                <a:stretch>
                  <a:fillRect l="-1112" t="-8088" r="-69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AD8B83-A66D-4542-BF5A-33676BB6FF07}"/>
              </a:ext>
            </a:extLst>
          </p:cNvPr>
          <p:cNvSpPr txBox="1"/>
          <p:nvPr/>
        </p:nvSpPr>
        <p:spPr>
          <a:xfrm>
            <a:off x="107504" y="1196752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屈折率は、その場所における「光の進みづらさ」を表している</a:t>
            </a:r>
            <a:endParaRPr kumimoji="1" lang="en-US" altLang="ja-JP" sz="2400"/>
          </a:p>
          <a:p>
            <a:r>
              <a:rPr kumimoji="1" lang="ja-JP" altLang="en-US" sz="2400"/>
              <a:t>光は「進みづらさ」を最小にしたい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AFD5A1-2C59-4A92-95D9-F3829CAC22B3}"/>
              </a:ext>
            </a:extLst>
          </p:cNvPr>
          <p:cNvSpPr txBox="1"/>
          <p:nvPr/>
        </p:nvSpPr>
        <p:spPr>
          <a:xfrm>
            <a:off x="611560" y="5085184"/>
            <a:ext cx="5519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この積分の意味は？</a:t>
            </a:r>
            <a:endParaRPr lang="en-US" altLang="ja-JP" sz="3200"/>
          </a:p>
          <a:p>
            <a:r>
              <a:rPr kumimoji="1" lang="ja-JP" altLang="en-US" sz="3200"/>
              <a:t>積分を最小にする経路とは？</a:t>
            </a:r>
          </a:p>
        </p:txBody>
      </p:sp>
    </p:spTree>
    <p:extLst>
      <p:ext uri="{BB962C8B-B14F-4D97-AF65-F5344CB8AC3E}">
        <p14:creationId xmlns:p14="http://schemas.microsoft.com/office/powerpoint/2010/main" val="154054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210C2AA-51DB-4FCF-9926-D3FF5F505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02C2BD7-10CA-4C33-934B-146529930DA8}"/>
              </a:ext>
            </a:extLst>
          </p:cNvPr>
          <p:cNvCxnSpPr/>
          <p:nvPr/>
        </p:nvCxnSpPr>
        <p:spPr>
          <a:xfrm flipV="1">
            <a:off x="1882833" y="2420888"/>
            <a:ext cx="0" cy="38884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CCDDB32-F59A-46C6-974F-0BF92FF50EC4}"/>
              </a:ext>
            </a:extLst>
          </p:cNvPr>
          <p:cNvCxnSpPr/>
          <p:nvPr/>
        </p:nvCxnSpPr>
        <p:spPr>
          <a:xfrm>
            <a:off x="1522793" y="5949280"/>
            <a:ext cx="5400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C294F7E-8FE2-46C3-B126-199BF3F7E902}"/>
              </a:ext>
            </a:extLst>
          </p:cNvPr>
          <p:cNvSpPr/>
          <p:nvPr/>
        </p:nvSpPr>
        <p:spPr>
          <a:xfrm>
            <a:off x="2411759" y="3480420"/>
            <a:ext cx="3688703" cy="1964804"/>
          </a:xfrm>
          <a:custGeom>
            <a:avLst/>
            <a:gdLst>
              <a:gd name="connsiteX0" fmla="*/ 0 w 4217670"/>
              <a:gd name="connsiteY0" fmla="*/ 2446020 h 2446020"/>
              <a:gd name="connsiteX1" fmla="*/ 1017270 w 4217670"/>
              <a:gd name="connsiteY1" fmla="*/ 1131570 h 2446020"/>
              <a:gd name="connsiteX2" fmla="*/ 2743200 w 4217670"/>
              <a:gd name="connsiteY2" fmla="*/ 1200150 h 2446020"/>
              <a:gd name="connsiteX3" fmla="*/ 4217670 w 4217670"/>
              <a:gd name="connsiteY3" fmla="*/ 0 h 244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7670" h="2446020">
                <a:moveTo>
                  <a:pt x="0" y="2446020"/>
                </a:moveTo>
                <a:cubicBezTo>
                  <a:pt x="280035" y="1892617"/>
                  <a:pt x="560070" y="1339215"/>
                  <a:pt x="1017270" y="1131570"/>
                </a:cubicBezTo>
                <a:cubicBezTo>
                  <a:pt x="1474470" y="923925"/>
                  <a:pt x="2209800" y="1388745"/>
                  <a:pt x="2743200" y="1200150"/>
                </a:cubicBezTo>
                <a:cubicBezTo>
                  <a:pt x="3276600" y="1011555"/>
                  <a:pt x="3747135" y="505777"/>
                  <a:pt x="421767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/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/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/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/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/>
                  <a:t>経路は一次元なので、一つのスカラーパラメータ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 sz="2400"/>
                  <a:t>で指定できる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blipFill>
                <a:blip r:embed="rId6"/>
                <a:stretch>
                  <a:fillRect l="-1022" t="-14474" r="-136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>
            <a:extLst>
              <a:ext uri="{FF2B5EF4-FFF2-40B4-BE49-F238E27FC236}">
                <a16:creationId xmlns:a16="http://schemas.microsoft.com/office/drawing/2014/main" id="{637D08BF-22E5-4CBF-AD08-3395F90AB673}"/>
              </a:ext>
            </a:extLst>
          </p:cNvPr>
          <p:cNvSpPr/>
          <p:nvPr/>
        </p:nvSpPr>
        <p:spPr>
          <a:xfrm>
            <a:off x="2339752" y="53012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F8BD84C5-DF77-48C4-9BDD-680139666675}"/>
              </a:ext>
            </a:extLst>
          </p:cNvPr>
          <p:cNvSpPr/>
          <p:nvPr/>
        </p:nvSpPr>
        <p:spPr>
          <a:xfrm>
            <a:off x="6012160" y="335699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/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/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7D983A3-C29B-4B3F-ABF5-0E5AA1F9877F}"/>
              </a:ext>
            </a:extLst>
          </p:cNvPr>
          <p:cNvCxnSpPr>
            <a:stCxn id="8" idx="2"/>
            <a:endCxn id="7" idx="1"/>
          </p:cNvCxnSpPr>
          <p:nvPr/>
        </p:nvCxnSpPr>
        <p:spPr>
          <a:xfrm>
            <a:off x="2836654" y="3365703"/>
            <a:ext cx="464792" cy="10236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EE8D8CB3-3BF3-4DC8-8F40-8B7BE7ECFEF8}"/>
              </a:ext>
            </a:extLst>
          </p:cNvPr>
          <p:cNvSpPr/>
          <p:nvPr/>
        </p:nvSpPr>
        <p:spPr>
          <a:xfrm>
            <a:off x="4716016" y="4365104"/>
            <a:ext cx="216024" cy="216024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/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50D5070-07F6-4E3C-ABB0-380034F349C3}"/>
              </a:ext>
            </a:extLst>
          </p:cNvPr>
          <p:cNvCxnSpPr>
            <a:stCxn id="19" idx="1"/>
            <a:endCxn id="18" idx="5"/>
          </p:cNvCxnSpPr>
          <p:nvPr/>
        </p:nvCxnSpPr>
        <p:spPr>
          <a:xfrm flipH="1" flipV="1">
            <a:off x="4900404" y="4549492"/>
            <a:ext cx="463684" cy="540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4E9B88C-FF88-4EFA-9EC5-23BE1A82FE4C}"/>
              </a:ext>
            </a:extLst>
          </p:cNvPr>
          <p:cNvSpPr txBox="1"/>
          <p:nvPr/>
        </p:nvSpPr>
        <p:spPr>
          <a:xfrm>
            <a:off x="1475656" y="60119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998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9D19123-F781-49F9-B050-4169D5082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/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屈折率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は場所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の関数</a:t>
                </a:r>
                <a:endParaRPr kumimoji="1" lang="en-US" altLang="ja-JP" sz="2800"/>
              </a:p>
              <a:p>
                <a:r>
                  <a:rPr kumimoji="1" lang="ja-JP" altLang="en-US" sz="2800"/>
                  <a:t>→場所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ベクトル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が入力、スカラーが出力</a:t>
                </a:r>
                <a:endParaRPr kumimoji="1" lang="en-US" altLang="ja-JP" sz="2800"/>
              </a:p>
              <a:p>
                <a:r>
                  <a:rPr lang="ja-JP" altLang="en-US" sz="2800"/>
                  <a:t>経路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800"/>
                  <a:t>は、パラメータ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</a:t>
                </a:r>
                <a:endParaRPr kumimoji="1" lang="en-US" altLang="ja-JP" sz="2800"/>
              </a:p>
              <a:p>
                <a:r>
                  <a:rPr lang="ja-JP" altLang="en-US" sz="2800"/>
                  <a:t>→スカラーが入力、場所</a:t>
                </a:r>
                <a:r>
                  <a:rPr lang="en-US" altLang="ja-JP" sz="2800"/>
                  <a:t>(</a:t>
                </a:r>
                <a:r>
                  <a:rPr lang="ja-JP" altLang="en-US" sz="2800"/>
                  <a:t>ベクトル</a:t>
                </a:r>
                <a:r>
                  <a:rPr lang="en-US" altLang="ja-JP" sz="2800"/>
                  <a:t>)</a:t>
                </a:r>
                <a:r>
                  <a:rPr lang="ja-JP" altLang="en-US" sz="2800"/>
                  <a:t>が出力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blipFill>
                <a:blip r:embed="rId2"/>
                <a:stretch>
                  <a:fillRect l="-1770" t="-4698" r="-442" b="-8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/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/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作用積分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kumimoji="1" lang="ja-JP" altLang="en-US" sz="2800"/>
                  <a:t>は関数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経路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の汎関数</a:t>
                </a:r>
                <a:endParaRPr kumimoji="1" lang="en-US" altLang="ja-JP" sz="2800"/>
              </a:p>
              <a:p>
                <a:r>
                  <a:rPr lang="ja-JP" altLang="en-US" sz="2800"/>
                  <a:t>→ 経路が入力、スカラーが出力</a:t>
                </a:r>
                <a:endParaRPr lang="en-US" altLang="ja-JP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blipFill>
                <a:blip r:embed="rId4"/>
                <a:stretch>
                  <a:fillRect l="-2411" t="-8280" r="-804" b="-16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楕円 5">
            <a:extLst>
              <a:ext uri="{FF2B5EF4-FFF2-40B4-BE49-F238E27FC236}">
                <a16:creationId xmlns:a16="http://schemas.microsoft.com/office/drawing/2014/main" id="{C72B5E42-9177-49A3-8111-DBDA62F05481}"/>
              </a:ext>
            </a:extLst>
          </p:cNvPr>
          <p:cNvSpPr/>
          <p:nvPr/>
        </p:nvSpPr>
        <p:spPr>
          <a:xfrm>
            <a:off x="3852331" y="486916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047BF7-C3A4-4A5F-AEC4-829C94D617DC}"/>
              </a:ext>
            </a:extLst>
          </p:cNvPr>
          <p:cNvSpPr txBox="1"/>
          <p:nvPr/>
        </p:nvSpPr>
        <p:spPr>
          <a:xfrm>
            <a:off x="5042177" y="544522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ここを決めたい</a:t>
            </a:r>
            <a:endParaRPr kumimoji="1" lang="ja-JP" altLang="en-US" sz="280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9B6E005-4CAE-4A70-A63E-F1CAC4C11056}"/>
              </a:ext>
            </a:extLst>
          </p:cNvPr>
          <p:cNvSpPr/>
          <p:nvPr/>
        </p:nvSpPr>
        <p:spPr>
          <a:xfrm>
            <a:off x="2760781" y="4293096"/>
            <a:ext cx="576064" cy="57606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69EF21D8-05BA-49BE-A396-9126F62E0470}"/>
              </a:ext>
            </a:extLst>
          </p:cNvPr>
          <p:cNvCxnSpPr>
            <a:stCxn id="7" idx="1"/>
            <a:endCxn id="6" idx="4"/>
          </p:cNvCxnSpPr>
          <p:nvPr/>
        </p:nvCxnSpPr>
        <p:spPr>
          <a:xfrm rot="10800000">
            <a:off x="4068355" y="5301208"/>
            <a:ext cx="973822" cy="40562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BD7723-2205-4891-AEB9-3C2FD97441C7}"/>
              </a:ext>
            </a:extLst>
          </p:cNvPr>
          <p:cNvSpPr txBox="1"/>
          <p:nvPr/>
        </p:nvSpPr>
        <p:spPr>
          <a:xfrm>
            <a:off x="577681" y="5013176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ここを最小に</a:t>
            </a:r>
            <a:endParaRPr lang="en-US" altLang="ja-JP" sz="2800"/>
          </a:p>
          <a:p>
            <a:r>
              <a:rPr lang="ja-JP" altLang="en-US" sz="2800"/>
              <a:t>するように</a:t>
            </a:r>
            <a:endParaRPr kumimoji="1" lang="ja-JP" altLang="en-US" sz="280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5F3011F4-A981-4542-8006-1E71567C10A3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rot="5400000" flipH="1" flipV="1">
            <a:off x="2037982" y="4290378"/>
            <a:ext cx="432048" cy="10135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2985DB-45C1-45AD-A8A9-6905656D26C0}"/>
              </a:ext>
            </a:extLst>
          </p:cNvPr>
          <p:cNvSpPr txBox="1"/>
          <p:nvPr/>
        </p:nvSpPr>
        <p:spPr>
          <a:xfrm>
            <a:off x="1619672" y="616530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これを決める方法が汎関数微分</a:t>
            </a: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77656074-031D-46AD-A680-2E740E0D21CF}"/>
              </a:ext>
            </a:extLst>
          </p:cNvPr>
          <p:cNvSpPr/>
          <p:nvPr/>
        </p:nvSpPr>
        <p:spPr>
          <a:xfrm>
            <a:off x="1115616" y="6184728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148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5F753D4-AF44-4ED5-AAE3-04234A64DD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/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/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acc>
                            <m:accPr>
                              <m:chr m:val="̇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/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/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A0506A-B1FF-4D6F-AD93-9FD72500F6A4}"/>
              </a:ext>
            </a:extLst>
          </p:cNvPr>
          <p:cNvSpPr txBox="1"/>
          <p:nvPr/>
        </p:nvSpPr>
        <p:spPr>
          <a:xfrm>
            <a:off x="6300192" y="198884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汎関数微分</a:t>
            </a:r>
            <a:endParaRPr kumimoji="1" lang="ja-JP" altLang="en-US" sz="240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CFCC38D-0C20-44BD-AB98-41D9B5392A65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4520269" y="1679927"/>
            <a:ext cx="432048" cy="1504380"/>
          </a:xfrm>
          <a:prstGeom prst="bentConnector3">
            <a:avLst>
              <a:gd name="adj1" fmla="val 15291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201CF74-AF36-4ABF-9BFA-54D9CFC0F630}"/>
              </a:ext>
            </a:extLst>
          </p:cNvPr>
          <p:cNvCxnSpPr/>
          <p:nvPr/>
        </p:nvCxnSpPr>
        <p:spPr>
          <a:xfrm>
            <a:off x="2339752" y="3645024"/>
            <a:ext cx="122413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9B63690-3B21-41C2-8AAE-91119373B2D7}"/>
              </a:ext>
            </a:extLst>
          </p:cNvPr>
          <p:cNvCxnSpPr>
            <a:cxnSpLocks/>
          </p:cNvCxnSpPr>
          <p:nvPr/>
        </p:nvCxnSpPr>
        <p:spPr>
          <a:xfrm flipV="1">
            <a:off x="2555776" y="4869160"/>
            <a:ext cx="1512168" cy="19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F1AAF54-B716-4B5F-97FA-9F56507DF3D9}"/>
              </a:ext>
            </a:extLst>
          </p:cNvPr>
          <p:cNvSpPr txBox="1"/>
          <p:nvPr/>
        </p:nvSpPr>
        <p:spPr>
          <a:xfrm>
            <a:off x="251520" y="40770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部分積分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04EB3E6-8565-4202-9D33-25C3576A6BE3}"/>
              </a:ext>
            </a:extLst>
          </p:cNvPr>
          <p:cNvSpPr/>
          <p:nvPr/>
        </p:nvSpPr>
        <p:spPr>
          <a:xfrm>
            <a:off x="2483768" y="4797152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20DA0CD7-D8B3-4FA2-83E3-69BBDCD522C0}"/>
              </a:ext>
            </a:extLst>
          </p:cNvPr>
          <p:cNvSpPr/>
          <p:nvPr/>
        </p:nvSpPr>
        <p:spPr>
          <a:xfrm>
            <a:off x="2267744" y="3573016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1C1AC3CC-F38E-4849-A9D4-33063EE2F7C8}"/>
              </a:ext>
            </a:extLst>
          </p:cNvPr>
          <p:cNvCxnSpPr>
            <a:stCxn id="23" idx="2"/>
            <a:endCxn id="22" idx="2"/>
          </p:cNvCxnSpPr>
          <p:nvPr/>
        </p:nvCxnSpPr>
        <p:spPr>
          <a:xfrm rot="10800000" flipH="1" flipV="1">
            <a:off x="2267744" y="3670176"/>
            <a:ext cx="216024" cy="1224136"/>
          </a:xfrm>
          <a:prstGeom prst="bentConnector3">
            <a:avLst>
              <a:gd name="adj1" fmla="val -21693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/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 sz="2400"/>
                  <a:t>でまとめる</a:t>
                </a: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blipFill>
                <a:blip r:embed="rId6"/>
                <a:stretch>
                  <a:fillRect l="-896" t="-14667" r="-3881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177DA1B5-DF91-487D-B105-3C4C205C0024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5868144" y="4391290"/>
            <a:ext cx="144016" cy="1512168"/>
          </a:xfrm>
          <a:prstGeom prst="bentConnector3">
            <a:avLst>
              <a:gd name="adj1" fmla="val 25873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080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CBB7EE-4B06-4C8E-8D35-7A7A4FE0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/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16CBB6-10B9-4E1B-AC64-7BCCE6A48565}"/>
              </a:ext>
            </a:extLst>
          </p:cNvPr>
          <p:cNvSpPr txBox="1"/>
          <p:nvPr/>
        </p:nvSpPr>
        <p:spPr>
          <a:xfrm>
            <a:off x="4283968" y="16288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が最小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/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4000"/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blipFill>
                <a:blip r:embed="rId3"/>
                <a:stretch>
                  <a:fillRect l="-10286" t="-15517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/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/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=0→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7F85B5E-F744-4856-9A15-6EF19C1858CF}"/>
              </a:ext>
            </a:extLst>
          </p:cNvPr>
          <p:cNvCxnSpPr>
            <a:cxnSpLocks/>
          </p:cNvCxnSpPr>
          <p:nvPr/>
        </p:nvCxnSpPr>
        <p:spPr>
          <a:xfrm>
            <a:off x="4355976" y="3933056"/>
            <a:ext cx="237626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A35867-FDAD-4C1A-9990-FF657E807B38}"/>
              </a:ext>
            </a:extLst>
          </p:cNvPr>
          <p:cNvSpPr txBox="1"/>
          <p:nvPr/>
        </p:nvSpPr>
        <p:spPr>
          <a:xfrm>
            <a:off x="5076056" y="406778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/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6D6E9A-EA09-4CE5-A632-E919AEFD1112}"/>
              </a:ext>
            </a:extLst>
          </p:cNvPr>
          <p:cNvSpPr txBox="1"/>
          <p:nvPr/>
        </p:nvSpPr>
        <p:spPr>
          <a:xfrm>
            <a:off x="539552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以上から、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867744D-9C9D-45AE-883D-BCDE82EF25DE}"/>
              </a:ext>
            </a:extLst>
          </p:cNvPr>
          <p:cNvSpPr txBox="1"/>
          <p:nvPr/>
        </p:nvSpPr>
        <p:spPr>
          <a:xfrm>
            <a:off x="1259632" y="6165304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これを</a:t>
            </a:r>
            <a:r>
              <a:rPr kumimoji="1" lang="ja-JP" altLang="en-US" sz="2400">
                <a:solidFill>
                  <a:srgbClr val="FF0000"/>
                </a:solidFill>
              </a:rPr>
              <a:t>オイラー・ラグランジュ方程式</a:t>
            </a:r>
            <a:r>
              <a:rPr kumimoji="1" lang="ja-JP" altLang="en-US" sz="2400"/>
              <a:t>とよぶ</a:t>
            </a:r>
          </a:p>
        </p:txBody>
      </p:sp>
    </p:spTree>
    <p:extLst>
      <p:ext uri="{BB962C8B-B14F-4D97-AF65-F5344CB8AC3E}">
        <p14:creationId xmlns:p14="http://schemas.microsoft.com/office/powerpoint/2010/main" val="2121429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154303-29CB-46F2-B73D-3948E7041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0123"/>
            <a:ext cx="9144000" cy="754062"/>
          </a:xfrm>
        </p:spPr>
        <p:txBody>
          <a:bodyPr/>
          <a:lstStyle/>
          <a:p>
            <a:r>
              <a:rPr kumimoji="1" lang="ja-JP" altLang="en-US"/>
              <a:t>多粒子系の変分原理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775237-9EA5-4F89-BD90-0314B843AC06}"/>
              </a:ext>
            </a:extLst>
          </p:cNvPr>
          <p:cNvSpPr txBox="1"/>
          <p:nvPr/>
        </p:nvSpPr>
        <p:spPr>
          <a:xfrm>
            <a:off x="323528" y="1196752"/>
            <a:ext cx="592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x,y,z</a:t>
            </a:r>
            <a:r>
              <a:rPr kumimoji="1" lang="ja-JP" altLang="en-US" sz="2800"/>
              <a:t>方向を区別するのが面倒なので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/>
              <p:nvPr/>
            </p:nvSpPr>
            <p:spPr>
              <a:xfrm>
                <a:off x="395536" y="1844824"/>
                <a:ext cx="8086637" cy="581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ja-JP" sz="280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kumimoji="1" lang="ja-JP" altLang="en-US" sz="2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通し番号を</m:t>
                    </m:r>
                  </m:oMath>
                </a14:m>
                <a:r>
                  <a:rPr kumimoji="1" lang="ja-JP" altLang="en-US" sz="2800"/>
                  <a:t>つける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8086637" cy="581057"/>
              </a:xfrm>
              <a:prstGeom prst="rect">
                <a:avLst/>
              </a:prstGeom>
              <a:blipFill>
                <a:blip r:embed="rId2"/>
                <a:stretch>
                  <a:fillRect t="-11579" r="-528" b="-1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/>
              <p:nvPr/>
            </p:nvSpPr>
            <p:spPr>
              <a:xfrm>
                <a:off x="3635896" y="3861048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861048"/>
                <a:ext cx="4589144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/>
              <p:nvPr/>
            </p:nvSpPr>
            <p:spPr>
              <a:xfrm>
                <a:off x="971600" y="4149080"/>
                <a:ext cx="20162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149080"/>
                <a:ext cx="201622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矢印: 右 10">
            <a:extLst>
              <a:ext uri="{FF2B5EF4-FFF2-40B4-BE49-F238E27FC236}">
                <a16:creationId xmlns:a16="http://schemas.microsoft.com/office/drawing/2014/main" id="{477367D4-6C91-4580-9984-263445ABA2C3}"/>
              </a:ext>
            </a:extLst>
          </p:cNvPr>
          <p:cNvSpPr/>
          <p:nvPr/>
        </p:nvSpPr>
        <p:spPr>
          <a:xfrm>
            <a:off x="3131840" y="4221088"/>
            <a:ext cx="648072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7C7DD9-8006-41EF-B831-85CC507EDFC7}"/>
              </a:ext>
            </a:extLst>
          </p:cNvPr>
          <p:cNvSpPr txBox="1"/>
          <p:nvPr/>
        </p:nvSpPr>
        <p:spPr>
          <a:xfrm>
            <a:off x="1115616" y="5517232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ひとつの多変数スカラー関数の変分から必要な数の微分方程式が全て得られる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7D17-895E-4774-BE8E-7033CBEDBC8E}"/>
                  </a:ext>
                </a:extLst>
              </p:cNvPr>
              <p:cNvSpPr txBox="1"/>
              <p:nvPr/>
            </p:nvSpPr>
            <p:spPr>
              <a:xfrm>
                <a:off x="1187624" y="2708920"/>
                <a:ext cx="554461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4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7D17-895E-4774-BE8E-7033CBEDB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708920"/>
                <a:ext cx="554461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537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BFBFD6-12EF-4C63-A740-4984E3F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変分原理のまとめ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F49322-9DA1-447D-826B-F13B2DEF24B1}"/>
              </a:ext>
            </a:extLst>
          </p:cNvPr>
          <p:cNvSpPr txBox="1"/>
          <p:nvPr/>
        </p:nvSpPr>
        <p:spPr>
          <a:xfrm>
            <a:off x="107504" y="1340768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/>
              <a:t>ラグランジアンは位相空間における「進みづらさ」を表す関数</a:t>
            </a:r>
            <a:endParaRPr kumimoji="1" lang="en-US" altLang="ja-JP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200"/>
              <a:t>作用積分とは軌道に沿ったラグランジアンの線積分であり、作用とは進みづらさの総和を意味する</a:t>
            </a:r>
            <a:endParaRPr lang="en-US" altLang="ja-JP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200"/>
              <a:t>多粒子系の運動方程式は連立微分方程式となるが、その全てが単一のスカラー関数であるラグランジアンの変分から得られる</a:t>
            </a:r>
            <a:r>
              <a:rPr lang="en-US" altLang="ja-JP" sz="3200"/>
              <a:t>(</a:t>
            </a:r>
            <a:r>
              <a:rPr lang="ja-JP" altLang="en-US" sz="3200">
                <a:solidFill>
                  <a:srgbClr val="FF0000"/>
                </a:solidFill>
              </a:rPr>
              <a:t>オイラー・ラグランジュ方程式</a:t>
            </a:r>
            <a:r>
              <a:rPr lang="en-US" altLang="ja-JP" sz="3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876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24CFAE-5371-458C-9BBF-63B4AF523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ルジャンドル変換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90EEF6-66CA-45E4-8714-70EB4749145B}"/>
              </a:ext>
            </a:extLst>
          </p:cNvPr>
          <p:cNvSpPr txBox="1"/>
          <p:nvPr/>
        </p:nvSpPr>
        <p:spPr>
          <a:xfrm>
            <a:off x="323528" y="1484784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ラグランジアンの第一引数をルジャンドル変換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AB778-4797-4E70-8729-3035A51A8495}"/>
                  </a:ext>
                </a:extLst>
              </p:cNvPr>
              <p:cNvSpPr txBox="1"/>
              <p:nvPr/>
            </p:nvSpPr>
            <p:spPr>
              <a:xfrm>
                <a:off x="179512" y="3717032"/>
                <a:ext cx="2013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AB778-4797-4E70-8729-3035A51A8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717032"/>
                <a:ext cx="201388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矢印: 右 4">
            <a:extLst>
              <a:ext uri="{FF2B5EF4-FFF2-40B4-BE49-F238E27FC236}">
                <a16:creationId xmlns:a16="http://schemas.microsoft.com/office/drawing/2014/main" id="{33500D05-839C-444A-A9FF-2ECAB78D1871}"/>
              </a:ext>
            </a:extLst>
          </p:cNvPr>
          <p:cNvSpPr/>
          <p:nvPr/>
        </p:nvSpPr>
        <p:spPr>
          <a:xfrm>
            <a:off x="2411760" y="3933056"/>
            <a:ext cx="4320480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D80CCC9-BA11-46F6-8AA8-CF5884A0F624}"/>
                  </a:ext>
                </a:extLst>
              </p:cNvPr>
              <p:cNvSpPr txBox="1"/>
              <p:nvPr/>
            </p:nvSpPr>
            <p:spPr>
              <a:xfrm>
                <a:off x="6732240" y="3789040"/>
                <a:ext cx="22104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D80CCC9-BA11-46F6-8AA8-CF5884A0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789040"/>
                <a:ext cx="221041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00F2BA-8154-46D2-B65D-52E96F6AB200}"/>
                  </a:ext>
                </a:extLst>
              </p:cNvPr>
              <p:cNvSpPr txBox="1"/>
              <p:nvPr/>
            </p:nvSpPr>
            <p:spPr>
              <a:xfrm>
                <a:off x="2339752" y="2420888"/>
                <a:ext cx="1721433" cy="1238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00F2BA-8154-46D2-B65D-52E96F6AB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20888"/>
                <a:ext cx="1721433" cy="12389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077197-FC5A-4CF5-B766-BAE55C86859E}"/>
                  </a:ext>
                </a:extLst>
              </p:cNvPr>
              <p:cNvSpPr txBox="1"/>
              <p:nvPr/>
            </p:nvSpPr>
            <p:spPr>
              <a:xfrm>
                <a:off x="4283968" y="2708920"/>
                <a:ext cx="2720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𝑝𝑞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077197-FC5A-4CF5-B766-BAE55C868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708920"/>
                <a:ext cx="272080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0AD586-9571-4C44-95A0-DA06BEF61968}"/>
              </a:ext>
            </a:extLst>
          </p:cNvPr>
          <p:cNvSpPr txBox="1"/>
          <p:nvPr/>
        </p:nvSpPr>
        <p:spPr>
          <a:xfrm>
            <a:off x="179512" y="508518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ラグランジアンから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B092DD-DF4D-43F9-8379-212AC781735A}"/>
              </a:ext>
            </a:extLst>
          </p:cNvPr>
          <p:cNvSpPr txBox="1"/>
          <p:nvPr/>
        </p:nvSpPr>
        <p:spPr>
          <a:xfrm>
            <a:off x="5280848" y="508518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ハミルトニアンへ</a:t>
            </a:r>
          </a:p>
        </p:txBody>
      </p:sp>
    </p:spTree>
    <p:extLst>
      <p:ext uri="{BB962C8B-B14F-4D97-AF65-F5344CB8AC3E}">
        <p14:creationId xmlns:p14="http://schemas.microsoft.com/office/powerpoint/2010/main" val="312210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8DA4767-AF74-46E6-968F-B6C0F04CD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/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sz="9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A5DACC-769B-4B5D-A683-A7E839FFAC07}"/>
              </a:ext>
            </a:extLst>
          </p:cNvPr>
          <p:cNvSpPr txBox="1"/>
          <p:nvPr/>
        </p:nvSpPr>
        <p:spPr>
          <a:xfrm>
            <a:off x="961137" y="4149080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物体の加速度は力に比例する</a:t>
            </a:r>
            <a:endParaRPr kumimoji="1" lang="en-US" altLang="ja-JP" sz="3600"/>
          </a:p>
          <a:p>
            <a:r>
              <a:rPr lang="ja-JP" altLang="en-US" sz="3600"/>
              <a:t>物体の動きにくさは質量に比例する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684015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76783B0-8EA5-4F90-9B33-F5734F033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ルジャンドル変換とは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4C71DF-1FC0-44E0-8167-4277865BF9B2}"/>
              </a:ext>
            </a:extLst>
          </p:cNvPr>
          <p:cNvSpPr txBox="1"/>
          <p:nvPr/>
        </p:nvSpPr>
        <p:spPr>
          <a:xfrm>
            <a:off x="683568" y="1124744"/>
            <a:ext cx="66479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双対変換の一種</a:t>
            </a:r>
            <a:endParaRPr lang="en-US" altLang="ja-JP" sz="2800"/>
          </a:p>
          <a:p>
            <a:r>
              <a:rPr kumimoji="1" lang="ja-JP" altLang="en-US" sz="2800"/>
              <a:t>双対変換とは「何かを入れ替える」変換</a:t>
            </a:r>
            <a:endParaRPr kumimoji="1" lang="en-US" altLang="ja-JP" sz="2800"/>
          </a:p>
          <a:p>
            <a:r>
              <a:rPr lang="ja-JP" altLang="en-US" sz="2800"/>
              <a:t>二度行うともとに戻る</a:t>
            </a:r>
            <a:endParaRPr lang="en-US" altLang="ja-JP" sz="2800"/>
          </a:p>
          <a:p>
            <a:r>
              <a:rPr kumimoji="1" lang="ja-JP" altLang="en-US" sz="2800"/>
              <a:t>変換で情報は失われない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5FB7E08-8C92-4F3A-817F-76D280E3A176}"/>
              </a:ext>
            </a:extLst>
          </p:cNvPr>
          <p:cNvGrpSpPr/>
          <p:nvPr/>
        </p:nvGrpSpPr>
        <p:grpSpPr>
          <a:xfrm>
            <a:off x="323528" y="3861048"/>
            <a:ext cx="3024336" cy="2520280"/>
            <a:chOff x="1691680" y="1268760"/>
            <a:chExt cx="4320480" cy="36004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6EC47460-FECC-4452-8EAC-61443808CF4B}"/>
                </a:ext>
              </a:extLst>
            </p:cNvPr>
            <p:cNvSpPr/>
            <p:nvPr/>
          </p:nvSpPr>
          <p:spPr>
            <a:xfrm>
              <a:off x="3131840" y="1268760"/>
              <a:ext cx="2880320" cy="288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ECD55ACA-EFF6-4982-8E5A-0CAA1202316C}"/>
                </a:ext>
              </a:extLst>
            </p:cNvPr>
            <p:cNvCxnSpPr/>
            <p:nvPr/>
          </p:nvCxnSpPr>
          <p:spPr>
            <a:xfrm flipH="1">
              <a:off x="4572000" y="126876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05C34D04-74D8-4292-B68C-CCB6E9F523CA}"/>
                </a:ext>
              </a:extLst>
            </p:cNvPr>
            <p:cNvCxnSpPr/>
            <p:nvPr/>
          </p:nvCxnSpPr>
          <p:spPr>
            <a:xfrm flipH="1">
              <a:off x="1691680" y="126876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7A210267-21CD-4671-8C3B-701F8103E550}"/>
                </a:ext>
              </a:extLst>
            </p:cNvPr>
            <p:cNvCxnSpPr/>
            <p:nvPr/>
          </p:nvCxnSpPr>
          <p:spPr>
            <a:xfrm flipH="1">
              <a:off x="4572000" y="414908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8CEF518C-50F6-428F-B4FB-0539981FACCA}"/>
                </a:ext>
              </a:extLst>
            </p:cNvPr>
            <p:cNvCxnSpPr/>
            <p:nvPr/>
          </p:nvCxnSpPr>
          <p:spPr>
            <a:xfrm flipH="1">
              <a:off x="1691680" y="414908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027EFF7D-11AC-4A86-8A2B-4353A8099FEC}"/>
                </a:ext>
              </a:extLst>
            </p:cNvPr>
            <p:cNvSpPr/>
            <p:nvPr/>
          </p:nvSpPr>
          <p:spPr>
            <a:xfrm>
              <a:off x="3799790" y="1576670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F6464C9-3509-4F7F-84A3-8D757A7D64C0}"/>
                </a:ext>
              </a:extLst>
            </p:cNvPr>
            <p:cNvSpPr/>
            <p:nvPr/>
          </p:nvSpPr>
          <p:spPr>
            <a:xfrm>
              <a:off x="5148064" y="2924944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02193A63-FC41-43C1-B9AB-DD69FF57F560}"/>
                </a:ext>
              </a:extLst>
            </p:cNvPr>
            <p:cNvSpPr/>
            <p:nvPr/>
          </p:nvSpPr>
          <p:spPr>
            <a:xfrm>
              <a:off x="2339752" y="299695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C58C57E-D18B-487F-823C-C3BFB17972D7}"/>
                </a:ext>
              </a:extLst>
            </p:cNvPr>
            <p:cNvSpPr/>
            <p:nvPr/>
          </p:nvSpPr>
          <p:spPr>
            <a:xfrm>
              <a:off x="4499992" y="263691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F784ABA-D607-4369-99B5-2C72906633F2}"/>
                </a:ext>
              </a:extLst>
            </p:cNvPr>
            <p:cNvSpPr/>
            <p:nvPr/>
          </p:nvSpPr>
          <p:spPr>
            <a:xfrm>
              <a:off x="2987824" y="3306688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61B823F6-80EF-435C-A7EE-DB218EC62270}"/>
                </a:ext>
              </a:extLst>
            </p:cNvPr>
            <p:cNvSpPr/>
            <p:nvPr/>
          </p:nvSpPr>
          <p:spPr>
            <a:xfrm>
              <a:off x="3635896" y="443711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796D35E-A018-47BE-B651-8333992D6BC6}"/>
                </a:ext>
              </a:extLst>
            </p:cNvPr>
            <p:cNvSpPr/>
            <p:nvPr/>
          </p:nvSpPr>
          <p:spPr>
            <a:xfrm>
              <a:off x="1691680" y="1988840"/>
              <a:ext cx="2880320" cy="288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0AEBD1E-91FB-4B7B-A42D-D5BBFFFA8165}"/>
                </a:ext>
              </a:extLst>
            </p:cNvPr>
            <p:cNvCxnSpPr>
              <a:stCxn id="9" idx="4"/>
              <a:endCxn id="11" idx="7"/>
            </p:cNvCxnSpPr>
            <p:nvPr/>
          </p:nvCxnSpPr>
          <p:spPr>
            <a:xfrm flipH="1">
              <a:off x="2505614" y="1770990"/>
              <a:ext cx="1391336" cy="125442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F63FAE5-C5A6-4CA2-8416-92D1011A7145}"/>
                </a:ext>
              </a:extLst>
            </p:cNvPr>
            <p:cNvCxnSpPr>
              <a:cxnSpLocks/>
              <a:stCxn id="9" idx="4"/>
              <a:endCxn id="13" idx="7"/>
            </p:cNvCxnSpPr>
            <p:nvPr/>
          </p:nvCxnSpPr>
          <p:spPr>
            <a:xfrm flipH="1">
              <a:off x="3153686" y="1770990"/>
              <a:ext cx="743264" cy="156415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AB15E6F9-3D36-480E-885C-74F8BD620CAC}"/>
                </a:ext>
              </a:extLst>
            </p:cNvPr>
            <p:cNvCxnSpPr>
              <a:stCxn id="9" idx="4"/>
              <a:endCxn id="12" idx="1"/>
            </p:cNvCxnSpPr>
            <p:nvPr/>
          </p:nvCxnSpPr>
          <p:spPr>
            <a:xfrm>
              <a:off x="3896950" y="1770990"/>
              <a:ext cx="631500" cy="8943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2036E08D-32BD-463C-9BD7-EA5E25AC678C}"/>
                </a:ext>
              </a:extLst>
            </p:cNvPr>
            <p:cNvCxnSpPr>
              <a:stCxn id="9" idx="4"/>
              <a:endCxn id="10" idx="2"/>
            </p:cNvCxnSpPr>
            <p:nvPr/>
          </p:nvCxnSpPr>
          <p:spPr>
            <a:xfrm>
              <a:off x="3896950" y="1770990"/>
              <a:ext cx="1251114" cy="1251114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0692C96B-5E65-4369-9954-152F00ED5CC6}"/>
                </a:ext>
              </a:extLst>
            </p:cNvPr>
            <p:cNvCxnSpPr>
              <a:stCxn id="13" idx="5"/>
              <a:endCxn id="14" idx="1"/>
            </p:cNvCxnSpPr>
            <p:nvPr/>
          </p:nvCxnSpPr>
          <p:spPr>
            <a:xfrm>
              <a:off x="3153686" y="3472550"/>
              <a:ext cx="510668" cy="99302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30DF9FA0-CABD-4BF1-8E97-FADA16A6D11C}"/>
                </a:ext>
              </a:extLst>
            </p:cNvPr>
            <p:cNvCxnSpPr>
              <a:stCxn id="14" idx="7"/>
              <a:endCxn id="10" idx="4"/>
            </p:cNvCxnSpPr>
            <p:nvPr/>
          </p:nvCxnSpPr>
          <p:spPr>
            <a:xfrm flipV="1">
              <a:off x="3801758" y="3119264"/>
              <a:ext cx="1443466" cy="134630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131321DB-B4E2-4A6B-A914-0D35ED936B5A}"/>
                </a:ext>
              </a:extLst>
            </p:cNvPr>
            <p:cNvCxnSpPr>
              <a:cxnSpLocks/>
              <a:stCxn id="14" idx="0"/>
              <a:endCxn id="12" idx="4"/>
            </p:cNvCxnSpPr>
            <p:nvPr/>
          </p:nvCxnSpPr>
          <p:spPr>
            <a:xfrm flipV="1">
              <a:off x="3733056" y="2831232"/>
              <a:ext cx="864096" cy="16058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D7690DA-CDCD-441B-8D2A-D72186E1513E}"/>
                </a:ext>
              </a:extLst>
            </p:cNvPr>
            <p:cNvCxnSpPr>
              <a:stCxn id="14" idx="2"/>
              <a:endCxn id="11" idx="5"/>
            </p:cNvCxnSpPr>
            <p:nvPr/>
          </p:nvCxnSpPr>
          <p:spPr>
            <a:xfrm flipH="1" flipV="1">
              <a:off x="2505614" y="3162814"/>
              <a:ext cx="1130282" cy="1371458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9428B04-6BCC-4900-98A2-00035FBAB5DB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4694312" y="2734072"/>
              <a:ext cx="453752" cy="288032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8FAC70E-B631-4FA6-A922-B5827BC9D6B6}"/>
                </a:ext>
              </a:extLst>
            </p:cNvPr>
            <p:cNvCxnSpPr>
              <a:stCxn id="10" idx="3"/>
              <a:endCxn id="13" idx="6"/>
            </p:cNvCxnSpPr>
            <p:nvPr/>
          </p:nvCxnSpPr>
          <p:spPr>
            <a:xfrm flipH="1">
              <a:off x="3182144" y="3090806"/>
              <a:ext cx="1994378" cy="313042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03C30C78-66F6-4ABF-9A23-BB4926DAA2A3}"/>
                </a:ext>
              </a:extLst>
            </p:cNvPr>
            <p:cNvCxnSpPr>
              <a:stCxn id="13" idx="2"/>
              <a:endCxn id="11" idx="6"/>
            </p:cNvCxnSpPr>
            <p:nvPr/>
          </p:nvCxnSpPr>
          <p:spPr>
            <a:xfrm flipH="1" flipV="1">
              <a:off x="2534072" y="3094112"/>
              <a:ext cx="453752" cy="30973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82D399F6-DD42-439D-BD1D-B0F017163FD7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2534072" y="2734072"/>
              <a:ext cx="1965920" cy="36004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7FBD44A-92DD-4510-BF3F-4F9B3CC32667}"/>
              </a:ext>
            </a:extLst>
          </p:cNvPr>
          <p:cNvSpPr txBox="1"/>
          <p:nvPr/>
        </p:nvSpPr>
        <p:spPr>
          <a:xfrm>
            <a:off x="611560" y="314096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双対変換の例</a:t>
            </a:r>
            <a:endParaRPr kumimoji="1" lang="ja-JP" altLang="en-US" sz="2800">
              <a:solidFill>
                <a:srgbClr val="011893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6A1CD8-E8E2-4E2C-A246-52CE421AF415}"/>
              </a:ext>
            </a:extLst>
          </p:cNvPr>
          <p:cNvSpPr txBox="1"/>
          <p:nvPr/>
        </p:nvSpPr>
        <p:spPr>
          <a:xfrm>
            <a:off x="3563888" y="3933056"/>
            <a:ext cx="5416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正多面体の「点」と「面」の入れ替え</a:t>
            </a:r>
            <a:endParaRPr kumimoji="1" lang="en-US" altLang="ja-JP" sz="2400"/>
          </a:p>
          <a:p>
            <a:r>
              <a:rPr kumimoji="1" lang="ja-JP" altLang="en-US" sz="2400"/>
              <a:t>正四</a:t>
            </a:r>
            <a:r>
              <a:rPr lang="ja-JP" altLang="en-US" sz="2400"/>
              <a:t>面体←→</a:t>
            </a:r>
            <a:r>
              <a:rPr kumimoji="1" lang="ja-JP" altLang="en-US" sz="2400"/>
              <a:t>正</a:t>
            </a:r>
            <a:r>
              <a:rPr lang="ja-JP" altLang="en-US" sz="2400"/>
              <a:t>四面体</a:t>
            </a:r>
            <a:endParaRPr kumimoji="1"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六面体←→</a:t>
            </a:r>
            <a:r>
              <a:rPr kumimoji="1" lang="ja-JP" altLang="en-US" sz="2400"/>
              <a:t>正</a:t>
            </a:r>
            <a:r>
              <a:rPr lang="ja-JP" altLang="en-US" sz="2400"/>
              <a:t>八面体</a:t>
            </a:r>
            <a:endParaRPr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四面体←→</a:t>
            </a:r>
            <a:r>
              <a:rPr kumimoji="1" lang="ja-JP" altLang="en-US" sz="2400"/>
              <a:t>正</a:t>
            </a:r>
            <a:r>
              <a:rPr lang="ja-JP" altLang="en-US" sz="2400"/>
              <a:t>八面体</a:t>
            </a:r>
            <a:endParaRPr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十二面体←→正二十面体</a:t>
            </a:r>
            <a:endParaRPr kumimoji="1" lang="en-US" altLang="ja-JP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BC5695E-5B4A-43B8-80C7-851DD0C52E8A}"/>
              </a:ext>
            </a:extLst>
          </p:cNvPr>
          <p:cNvSpPr txBox="1"/>
          <p:nvPr/>
        </p:nvSpPr>
        <p:spPr>
          <a:xfrm>
            <a:off x="4324032" y="623731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フーリエ変換なども双対変換</a:t>
            </a:r>
          </a:p>
        </p:txBody>
      </p:sp>
    </p:spTree>
    <p:extLst>
      <p:ext uri="{BB962C8B-B14F-4D97-AF65-F5344CB8AC3E}">
        <p14:creationId xmlns:p14="http://schemas.microsoft.com/office/powerpoint/2010/main" val="802414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80AEF2-2D3A-4CEB-8BE3-F7F66D71FA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ルジャンドル変換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D3460D-C87C-41A9-819F-AF1A783AC437}"/>
                  </a:ext>
                </a:extLst>
              </p:cNvPr>
              <p:cNvSpPr txBox="1"/>
              <p:nvPr/>
            </p:nvSpPr>
            <p:spPr>
              <a:xfrm>
                <a:off x="179512" y="1340768"/>
                <a:ext cx="874348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ルジャンドル変換は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空間から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への</m:t>
                    </m:r>
                  </m:oMath>
                </a14:m>
                <a:r>
                  <a:rPr kumimoji="1" lang="ja-JP" altLang="en-US" sz="2800"/>
                  <a:t>双対変換</a:t>
                </a:r>
                <a:endParaRPr kumimoji="1" lang="en-US" altLang="ja-JP" sz="2800"/>
              </a:p>
              <a:p>
                <a:r>
                  <a:rPr kumimoji="1" lang="ja-JP" altLang="en-US" sz="2800"/>
                  <a:t>ルジャンドル変換には</a:t>
                </a:r>
                <a:r>
                  <a:rPr lang="ja-JP" altLang="en-US" sz="2800"/>
                  <a:t>二つの表式がある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D3460D-C87C-41A9-819F-AF1A783AC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340768"/>
                <a:ext cx="8743484" cy="954107"/>
              </a:xfrm>
              <a:prstGeom prst="rect">
                <a:avLst/>
              </a:prstGeom>
              <a:blipFill>
                <a:blip r:embed="rId2"/>
                <a:stretch>
                  <a:fillRect l="-1394" t="-8974" r="-418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A2D476-26FD-437F-8713-2469430EB6AB}"/>
              </a:ext>
            </a:extLst>
          </p:cNvPr>
          <p:cNvSpPr txBox="1"/>
          <p:nvPr/>
        </p:nvSpPr>
        <p:spPr>
          <a:xfrm>
            <a:off x="467544" y="32129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接線表式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D24344-434D-45C3-9CC1-58E5D9669424}"/>
              </a:ext>
            </a:extLst>
          </p:cNvPr>
          <p:cNvSpPr txBox="1"/>
          <p:nvPr/>
        </p:nvSpPr>
        <p:spPr>
          <a:xfrm>
            <a:off x="467544" y="49411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面線表式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EE95ED-9DC7-48F2-ABAA-E76E7EFEBC79}"/>
                  </a:ext>
                </a:extLst>
              </p:cNvPr>
              <p:cNvSpPr txBox="1"/>
              <p:nvPr/>
            </p:nvSpPr>
            <p:spPr>
              <a:xfrm>
                <a:off x="3419872" y="3140968"/>
                <a:ext cx="33755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EE95ED-9DC7-48F2-ABAA-E76E7EFE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140968"/>
                <a:ext cx="33755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C5A892-080B-4A39-82A8-02C95D5AF988}"/>
                  </a:ext>
                </a:extLst>
              </p:cNvPr>
              <p:cNvSpPr txBox="1"/>
              <p:nvPr/>
            </p:nvSpPr>
            <p:spPr>
              <a:xfrm>
                <a:off x="3347864" y="4725144"/>
                <a:ext cx="33718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C5A892-080B-4A39-82A8-02C95D5AF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725144"/>
                <a:ext cx="337188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80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A9698CC-6D97-4D3C-9D13-A2E31EBBD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接線表式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824EB33-32A8-471D-B058-D0EDB323496E}"/>
              </a:ext>
            </a:extLst>
          </p:cNvPr>
          <p:cNvCxnSpPr>
            <a:cxnSpLocks/>
          </p:cNvCxnSpPr>
          <p:nvPr/>
        </p:nvCxnSpPr>
        <p:spPr>
          <a:xfrm>
            <a:off x="158172" y="5229200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478F6B-7028-4ACF-894A-DD77E4805D2A}"/>
              </a:ext>
            </a:extLst>
          </p:cNvPr>
          <p:cNvCxnSpPr>
            <a:cxnSpLocks/>
          </p:cNvCxnSpPr>
          <p:nvPr/>
        </p:nvCxnSpPr>
        <p:spPr>
          <a:xfrm flipV="1">
            <a:off x="539552" y="2324041"/>
            <a:ext cx="0" cy="36252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89BAF9C9-40FA-4991-A238-36BE0DC7DBE4}"/>
              </a:ext>
            </a:extLst>
          </p:cNvPr>
          <p:cNvSpPr/>
          <p:nvPr/>
        </p:nvSpPr>
        <p:spPr>
          <a:xfrm>
            <a:off x="539552" y="2076835"/>
            <a:ext cx="3398808" cy="2648309"/>
          </a:xfrm>
          <a:custGeom>
            <a:avLst/>
            <a:gdLst>
              <a:gd name="connsiteX0" fmla="*/ 0 w 3398808"/>
              <a:gd name="connsiteY0" fmla="*/ 2648309 h 2648309"/>
              <a:gd name="connsiteX1" fmla="*/ 2225615 w 3398808"/>
              <a:gd name="connsiteY1" fmla="*/ 1837426 h 2648309"/>
              <a:gd name="connsiteX2" fmla="*/ 3398808 w 3398808"/>
              <a:gd name="connsiteY2" fmla="*/ 0 h 264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8808" h="2648309">
                <a:moveTo>
                  <a:pt x="0" y="2648309"/>
                </a:moveTo>
                <a:cubicBezTo>
                  <a:pt x="829573" y="2463560"/>
                  <a:pt x="1659147" y="2278811"/>
                  <a:pt x="2225615" y="1837426"/>
                </a:cubicBezTo>
                <a:cubicBezTo>
                  <a:pt x="2792083" y="1396041"/>
                  <a:pt x="3095445" y="698020"/>
                  <a:pt x="339880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4760424-D662-4213-AE1A-82228CB4E05A}"/>
              </a:ext>
            </a:extLst>
          </p:cNvPr>
          <p:cNvCxnSpPr>
            <a:cxnSpLocks/>
          </p:cNvCxnSpPr>
          <p:nvPr/>
        </p:nvCxnSpPr>
        <p:spPr>
          <a:xfrm flipH="1">
            <a:off x="179512" y="2492896"/>
            <a:ext cx="4608512" cy="32403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0E287611-7B87-4E41-B356-34F9753070A3}"/>
              </a:ext>
            </a:extLst>
          </p:cNvPr>
          <p:cNvSpPr/>
          <p:nvPr/>
        </p:nvSpPr>
        <p:spPr>
          <a:xfrm>
            <a:off x="2616158" y="39128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0AA20E-DB94-4B1E-984E-0285C3CF9063}"/>
              </a:ext>
            </a:extLst>
          </p:cNvPr>
          <p:cNvSpPr txBox="1"/>
          <p:nvPr/>
        </p:nvSpPr>
        <p:spPr>
          <a:xfrm>
            <a:off x="251520" y="51571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D80F707-C99D-46AC-8E5B-E7D3845B2BF8}"/>
                  </a:ext>
                </a:extLst>
              </p:cNvPr>
              <p:cNvSpPr txBox="1"/>
              <p:nvPr/>
            </p:nvSpPr>
            <p:spPr>
              <a:xfrm>
                <a:off x="4860032" y="5014337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D80F707-C99D-46AC-8E5B-E7D3845B2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014337"/>
                <a:ext cx="30104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F316F0-D8AA-46A6-9762-230D4ADC0EA8}"/>
                  </a:ext>
                </a:extLst>
              </p:cNvPr>
              <p:cNvSpPr txBox="1"/>
              <p:nvPr/>
            </p:nvSpPr>
            <p:spPr>
              <a:xfrm>
                <a:off x="395536" y="1844824"/>
                <a:ext cx="305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F316F0-D8AA-46A6-9762-230D4ADC0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3059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88FA03-0830-46C4-BE83-EDBDCA55A3EC}"/>
                  </a:ext>
                </a:extLst>
              </p:cNvPr>
              <p:cNvSpPr txBox="1"/>
              <p:nvPr/>
            </p:nvSpPr>
            <p:spPr>
              <a:xfrm>
                <a:off x="4932040" y="2132856"/>
                <a:ext cx="1858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88FA03-0830-46C4-BE83-EDBDCA55A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132856"/>
                <a:ext cx="18580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DA0FA7B-1D74-4326-A928-808A86BF991F}"/>
              </a:ext>
            </a:extLst>
          </p:cNvPr>
          <p:cNvCxnSpPr>
            <a:cxnSpLocks/>
          </p:cNvCxnSpPr>
          <p:nvPr/>
        </p:nvCxnSpPr>
        <p:spPr>
          <a:xfrm flipV="1">
            <a:off x="2699792" y="2348880"/>
            <a:ext cx="0" cy="302433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C97A18-83F5-4C50-B61B-FF311A5CBE6B}"/>
                  </a:ext>
                </a:extLst>
              </p:cNvPr>
              <p:cNvSpPr txBox="1"/>
              <p:nvPr/>
            </p:nvSpPr>
            <p:spPr>
              <a:xfrm>
                <a:off x="2555776" y="5301208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C97A18-83F5-4C50-B61B-FF311A5CB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301208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81721F4-B52F-4357-A338-A54F7E0136F4}"/>
                  </a:ext>
                </a:extLst>
              </p:cNvPr>
              <p:cNvSpPr txBox="1"/>
              <p:nvPr/>
            </p:nvSpPr>
            <p:spPr>
              <a:xfrm>
                <a:off x="3398532" y="1628800"/>
                <a:ext cx="14795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81721F4-B52F-4357-A338-A54F7E013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32" y="1628800"/>
                <a:ext cx="147950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B51F563-3327-4051-BAC8-2DB3739B9559}"/>
                  </a:ext>
                </a:extLst>
              </p:cNvPr>
              <p:cNvSpPr txBox="1"/>
              <p:nvPr/>
            </p:nvSpPr>
            <p:spPr>
              <a:xfrm>
                <a:off x="899592" y="980728"/>
                <a:ext cx="62756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200"/>
                  <a:t>関数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32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3200"/>
                  <a:t>各点に接線をひく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B51F563-3327-4051-BAC8-2DB3739B9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980728"/>
                <a:ext cx="6275629" cy="584775"/>
              </a:xfrm>
              <a:prstGeom prst="rect">
                <a:avLst/>
              </a:prstGeom>
              <a:blipFill>
                <a:blip r:embed="rId7"/>
                <a:stretch>
                  <a:fillRect l="-2527" t="-16667" r="-1555" b="-30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70DA3ED-6F52-40A3-9B41-70E9FDB9DA85}"/>
                  </a:ext>
                </a:extLst>
              </p:cNvPr>
              <p:cNvSpPr txBox="1"/>
              <p:nvPr/>
            </p:nvSpPr>
            <p:spPr>
              <a:xfrm>
                <a:off x="1259632" y="6093296"/>
                <a:ext cx="54969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接線の傾きを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800" b="0"/>
                  <a:t>、</a:t>
                </a:r>
                <a:r>
                  <a:rPr kumimoji="1" lang="en-US" altLang="ja-JP" sz="2800" b="0"/>
                  <a:t>y</a:t>
                </a:r>
                <a:r>
                  <a:rPr kumimoji="1" lang="ja-JP" altLang="en-US" sz="2800" b="0"/>
                  <a:t>切片を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sz="2800" b="0"/>
                  <a:t>とする</a:t>
                </a:r>
                <a:endParaRPr kumimoji="1" lang="en-US" altLang="ja-JP" sz="2800" b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70DA3ED-6F52-40A3-9B41-70E9FDB9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6093296"/>
                <a:ext cx="5496954" cy="523220"/>
              </a:xfrm>
              <a:prstGeom prst="rect">
                <a:avLst/>
              </a:prstGeom>
              <a:blipFill>
                <a:blip r:embed="rId8"/>
                <a:stretch>
                  <a:fillRect l="-2331" t="-16471" r="-777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AD3B73-7975-419D-AB49-8498265DD10E}"/>
                  </a:ext>
                </a:extLst>
              </p:cNvPr>
              <p:cNvSpPr txBox="1"/>
              <p:nvPr/>
            </p:nvSpPr>
            <p:spPr>
              <a:xfrm>
                <a:off x="5868144" y="3140968"/>
                <a:ext cx="1405834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AD3B73-7975-419D-AB49-8498265D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140968"/>
                <a:ext cx="1405834" cy="91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CDF96D-D3A1-439D-99AB-AA2F371834B2}"/>
                  </a:ext>
                </a:extLst>
              </p:cNvPr>
              <p:cNvSpPr txBox="1"/>
              <p:nvPr/>
            </p:nvSpPr>
            <p:spPr>
              <a:xfrm>
                <a:off x="5868144" y="4437112"/>
                <a:ext cx="2040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CDF96D-D3A1-439D-99AB-AA2F37183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437112"/>
                <a:ext cx="204062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815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EF456C1-F622-4796-943A-A3C1DB6CC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接線表式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6F71C7-24C5-43CF-8C2C-4124F24C31CE}"/>
                  </a:ext>
                </a:extLst>
              </p:cNvPr>
              <p:cNvSpPr txBox="1"/>
              <p:nvPr/>
            </p:nvSpPr>
            <p:spPr>
              <a:xfrm>
                <a:off x="827584" y="1990581"/>
                <a:ext cx="1757148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6F71C7-24C5-43CF-8C2C-4124F24C3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90581"/>
                <a:ext cx="1757148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261CE1D-F8DA-4F3F-BEE6-E53472CD0137}"/>
                  </a:ext>
                </a:extLst>
              </p:cNvPr>
              <p:cNvSpPr txBox="1"/>
              <p:nvPr/>
            </p:nvSpPr>
            <p:spPr>
              <a:xfrm>
                <a:off x="827584" y="3286725"/>
                <a:ext cx="2574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261CE1D-F8DA-4F3F-BEE6-E53472CD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86725"/>
                <a:ext cx="257474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316D922-DE0D-41C9-BF09-5BEB92398737}"/>
                  </a:ext>
                </a:extLst>
              </p:cNvPr>
              <p:cNvSpPr txBox="1"/>
              <p:nvPr/>
            </p:nvSpPr>
            <p:spPr>
              <a:xfrm>
                <a:off x="4997355" y="1990581"/>
                <a:ext cx="2152769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316D922-DE0D-41C9-BF09-5BEB92398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55" y="1990581"/>
                <a:ext cx="2152769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4855F3-3DB2-41F0-B77A-6DD441CD15E6}"/>
                  </a:ext>
                </a:extLst>
              </p:cNvPr>
              <p:cNvSpPr txBox="1"/>
              <p:nvPr/>
            </p:nvSpPr>
            <p:spPr>
              <a:xfrm>
                <a:off x="4997355" y="3286725"/>
                <a:ext cx="25989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4855F3-3DB2-41F0-B77A-6DD441CD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55" y="3286725"/>
                <a:ext cx="259898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4C7B69-B228-4C24-A5F6-924881E756DD}"/>
              </a:ext>
            </a:extLst>
          </p:cNvPr>
          <p:cNvSpPr txBox="1"/>
          <p:nvPr/>
        </p:nvSpPr>
        <p:spPr>
          <a:xfrm>
            <a:off x="467544" y="1124744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逆変換を考えてやると</a:t>
            </a:r>
            <a:endParaRPr kumimoji="1" lang="ja-JP" altLang="en-US" sz="2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849A961-046E-4A30-871D-3711A7226CC3}"/>
              </a:ext>
            </a:extLst>
          </p:cNvPr>
          <p:cNvSpPr/>
          <p:nvPr/>
        </p:nvSpPr>
        <p:spPr>
          <a:xfrm>
            <a:off x="5940152" y="242088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4E005C-D4C9-41E3-9FD0-A11DA4D01B7C}"/>
              </a:ext>
            </a:extLst>
          </p:cNvPr>
          <p:cNvSpPr txBox="1"/>
          <p:nvPr/>
        </p:nvSpPr>
        <p:spPr>
          <a:xfrm>
            <a:off x="1979712" y="422108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ここに余計な負符号がつく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8CE3AEAD-B82F-4563-A58F-150C325E3DF7}"/>
              </a:ext>
            </a:extLst>
          </p:cNvPr>
          <p:cNvCxnSpPr>
            <a:stCxn id="11" idx="0"/>
            <a:endCxn id="10" idx="4"/>
          </p:cNvCxnSpPr>
          <p:nvPr/>
        </p:nvCxnSpPr>
        <p:spPr>
          <a:xfrm rot="5400000" flipH="1" flipV="1">
            <a:off x="4507252" y="2572165"/>
            <a:ext cx="1368152" cy="1929695"/>
          </a:xfrm>
          <a:prstGeom prst="bentConnector3">
            <a:avLst>
              <a:gd name="adj1" fmla="val 72557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DA50544-C018-4C0A-AF3D-CC5FC7174AD3}"/>
              </a:ext>
            </a:extLst>
          </p:cNvPr>
          <p:cNvSpPr txBox="1"/>
          <p:nvPr/>
        </p:nvSpPr>
        <p:spPr>
          <a:xfrm>
            <a:off x="395536" y="4941168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最終的に辻褄が合えばどうでも良いが、これを嫌って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835D18-52D6-4F13-9DBB-F4EFF3AC5E02}"/>
                  </a:ext>
                </a:extLst>
              </p:cNvPr>
              <p:cNvSpPr txBox="1"/>
              <p:nvPr/>
            </p:nvSpPr>
            <p:spPr>
              <a:xfrm>
                <a:off x="2987824" y="5445224"/>
                <a:ext cx="2574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835D18-52D6-4F13-9DBB-F4EFF3AC5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45224"/>
                <a:ext cx="2574744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A8AD85-2FD0-4025-B029-B55C11D56024}"/>
              </a:ext>
            </a:extLst>
          </p:cNvPr>
          <p:cNvSpPr txBox="1"/>
          <p:nvPr/>
        </p:nvSpPr>
        <p:spPr>
          <a:xfrm>
            <a:off x="451276" y="613568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と定義すると、変換と逆変換が対称になる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83588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C77DB8-B065-4C6C-93E6-44ABCA995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50F398C-64BE-4014-BD19-474512C2AA76}"/>
              </a:ext>
            </a:extLst>
          </p:cNvPr>
          <p:cNvCxnSpPr>
            <a:cxnSpLocks/>
          </p:cNvCxnSpPr>
          <p:nvPr/>
        </p:nvCxnSpPr>
        <p:spPr>
          <a:xfrm>
            <a:off x="467544" y="6022449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818825B-5493-4349-A06E-1E7EFC863377}"/>
              </a:ext>
            </a:extLst>
          </p:cNvPr>
          <p:cNvCxnSpPr>
            <a:cxnSpLocks/>
          </p:cNvCxnSpPr>
          <p:nvPr/>
        </p:nvCxnSpPr>
        <p:spPr>
          <a:xfrm flipV="1">
            <a:off x="899592" y="3117290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985AF9F-67C4-440A-B2B9-A8D3B10F6A40}"/>
              </a:ext>
            </a:extLst>
          </p:cNvPr>
          <p:cNvSpPr txBox="1"/>
          <p:nvPr/>
        </p:nvSpPr>
        <p:spPr>
          <a:xfrm>
            <a:off x="560892" y="595044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1BEDD2-4917-40A6-81EA-EB1D01C252EF}"/>
                  </a:ext>
                </a:extLst>
              </p:cNvPr>
              <p:cNvSpPr txBox="1"/>
              <p:nvPr/>
            </p:nvSpPr>
            <p:spPr>
              <a:xfrm>
                <a:off x="5076056" y="2782089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1BEDD2-4917-40A6-81EA-EB1D01C25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782089"/>
                <a:ext cx="165618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1299175-B1EE-4BCA-BA0B-466135EC2102}"/>
                  </a:ext>
                </a:extLst>
              </p:cNvPr>
              <p:cNvSpPr txBox="1"/>
              <p:nvPr/>
            </p:nvSpPr>
            <p:spPr>
              <a:xfrm>
                <a:off x="755576" y="2638073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1299175-B1EE-4BCA-BA0B-466135EC2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638073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568735E2-AE78-43CD-B38D-5EB327CB4F3A}"/>
              </a:ext>
            </a:extLst>
          </p:cNvPr>
          <p:cNvSpPr/>
          <p:nvPr/>
        </p:nvSpPr>
        <p:spPr>
          <a:xfrm>
            <a:off x="899592" y="2926105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 w="3810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79D1ECC-DAFC-43A7-85C7-F70100E5314A}"/>
              </a:ext>
            </a:extLst>
          </p:cNvPr>
          <p:cNvCxnSpPr/>
          <p:nvPr/>
        </p:nvCxnSpPr>
        <p:spPr>
          <a:xfrm>
            <a:off x="4067944" y="4510281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8DCC777-1E1A-4E7C-A872-571A53C68C58}"/>
              </a:ext>
            </a:extLst>
          </p:cNvPr>
          <p:cNvCxnSpPr/>
          <p:nvPr/>
        </p:nvCxnSpPr>
        <p:spPr>
          <a:xfrm flipH="1">
            <a:off x="899592" y="4438273"/>
            <a:ext cx="31683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22C44B6-752E-456D-968B-2BD6069D762D}"/>
                  </a:ext>
                </a:extLst>
              </p:cNvPr>
              <p:cNvSpPr txBox="1"/>
              <p:nvPr/>
            </p:nvSpPr>
            <p:spPr>
              <a:xfrm>
                <a:off x="1979712" y="4006225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22C44B6-752E-456D-968B-2BD6069D7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06225"/>
                <a:ext cx="80675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AA53827-F3B8-4992-A1BB-F7B0404FB684}"/>
                  </a:ext>
                </a:extLst>
              </p:cNvPr>
              <p:cNvSpPr txBox="1"/>
              <p:nvPr/>
            </p:nvSpPr>
            <p:spPr>
              <a:xfrm>
                <a:off x="5220072" y="5806425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AA53827-F3B8-4992-A1BB-F7B0404FB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806425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2F964FC-A8A3-457B-B860-059A565BCE0B}"/>
                  </a:ext>
                </a:extLst>
              </p:cNvPr>
              <p:cNvSpPr txBox="1"/>
              <p:nvPr/>
            </p:nvSpPr>
            <p:spPr>
              <a:xfrm>
                <a:off x="5076056" y="3358153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2F964FC-A8A3-457B-B860-059A565BC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358153"/>
                <a:ext cx="165618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07869B-636F-4E41-817F-F03DE026303A}"/>
                  </a:ext>
                </a:extLst>
              </p:cNvPr>
              <p:cNvSpPr txBox="1"/>
              <p:nvPr/>
            </p:nvSpPr>
            <p:spPr>
              <a:xfrm>
                <a:off x="251520" y="4222249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07869B-636F-4E41-817F-F03DE0263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222249"/>
                <a:ext cx="80675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86EBC7-8F74-480A-9F7C-66AF636EF8F7}"/>
                  </a:ext>
                </a:extLst>
              </p:cNvPr>
              <p:cNvSpPr txBox="1"/>
              <p:nvPr/>
            </p:nvSpPr>
            <p:spPr>
              <a:xfrm>
                <a:off x="3707904" y="6022449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86EBC7-8F74-480A-9F7C-66AF636EF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6022449"/>
                <a:ext cx="80675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A17829A-EF77-4603-9582-A02F5DBB38F2}"/>
                  </a:ext>
                </a:extLst>
              </p:cNvPr>
              <p:cNvSpPr txBox="1"/>
              <p:nvPr/>
            </p:nvSpPr>
            <p:spPr>
              <a:xfrm>
                <a:off x="4139952" y="5086345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A17829A-EF77-4603-9582-A02F5DBB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086345"/>
                <a:ext cx="80675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FD69B33-C13B-4697-9243-AADADCDB9F13}"/>
                  </a:ext>
                </a:extLst>
              </p:cNvPr>
              <p:cNvSpPr txBox="1"/>
              <p:nvPr/>
            </p:nvSpPr>
            <p:spPr>
              <a:xfrm>
                <a:off x="467544" y="1268760"/>
                <a:ext cx="52865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3200"/>
                  <a:t>空間上の曲線を考える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FD69B33-C13B-4697-9243-AADADCDB9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5286512" cy="584775"/>
              </a:xfrm>
              <a:prstGeom prst="rect">
                <a:avLst/>
              </a:prstGeom>
              <a:blipFill>
                <a:blip r:embed="rId10"/>
                <a:stretch>
                  <a:fillRect t="-16667" r="-1961" b="-30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23C453-36BC-4EA6-A866-184630E3355F}"/>
              </a:ext>
            </a:extLst>
          </p:cNvPr>
          <p:cNvSpPr txBox="1"/>
          <p:nvPr/>
        </p:nvSpPr>
        <p:spPr>
          <a:xfrm>
            <a:off x="5796136" y="206084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</a:t>
            </a:r>
            <a:r>
              <a:rPr kumimoji="1" lang="ja-JP" altLang="en-US"/>
              <a:t>を自由変数にとった場合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BF95B87-A8FB-4A4D-AF82-430D908D9DCB}"/>
              </a:ext>
            </a:extLst>
          </p:cNvPr>
          <p:cNvSpPr txBox="1"/>
          <p:nvPr/>
        </p:nvSpPr>
        <p:spPr>
          <a:xfrm>
            <a:off x="5724128" y="4365104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r>
              <a:rPr kumimoji="1" lang="ja-JP" altLang="en-US"/>
              <a:t>を自由変数にとった場合</a:t>
            </a: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371D98BF-D16E-4D54-A1EE-15111F72C1D6}"/>
              </a:ext>
            </a:extLst>
          </p:cNvPr>
          <p:cNvCxnSpPr>
            <a:stCxn id="18" idx="2"/>
            <a:endCxn id="6" idx="3"/>
          </p:cNvCxnSpPr>
          <p:nvPr/>
        </p:nvCxnSpPr>
        <p:spPr>
          <a:xfrm rot="5400000">
            <a:off x="6690322" y="2472098"/>
            <a:ext cx="567353" cy="48351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11532A24-B89C-4B10-A5CF-6DA17D52498D}"/>
              </a:ext>
            </a:extLst>
          </p:cNvPr>
          <p:cNvCxnSpPr>
            <a:stCxn id="19" idx="0"/>
            <a:endCxn id="13" idx="3"/>
          </p:cNvCxnSpPr>
          <p:nvPr/>
        </p:nvCxnSpPr>
        <p:spPr>
          <a:xfrm rot="16200000" flipV="1">
            <a:off x="6551859" y="3753979"/>
            <a:ext cx="791507" cy="4307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9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D24970-D2FB-4492-AE96-617719249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605D078-3880-4953-9F53-BDB90CF7D826}"/>
              </a:ext>
            </a:extLst>
          </p:cNvPr>
          <p:cNvSpPr/>
          <p:nvPr/>
        </p:nvSpPr>
        <p:spPr>
          <a:xfrm>
            <a:off x="2555776" y="1988840"/>
            <a:ext cx="3744416" cy="244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2BFE114F-569B-4EA7-86A6-15A4896928A3}"/>
              </a:ext>
            </a:extLst>
          </p:cNvPr>
          <p:cNvCxnSpPr>
            <a:cxnSpLocks/>
          </p:cNvCxnSpPr>
          <p:nvPr/>
        </p:nvCxnSpPr>
        <p:spPr>
          <a:xfrm>
            <a:off x="2123728" y="4437112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06CAF0-E51B-4C5C-AB01-83BE423416DE}"/>
              </a:ext>
            </a:extLst>
          </p:cNvPr>
          <p:cNvCxnSpPr>
            <a:cxnSpLocks/>
          </p:cNvCxnSpPr>
          <p:nvPr/>
        </p:nvCxnSpPr>
        <p:spPr>
          <a:xfrm flipV="1">
            <a:off x="2555776" y="1531953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6EAE8E-199B-4627-B6C0-EE88567C4701}"/>
              </a:ext>
            </a:extLst>
          </p:cNvPr>
          <p:cNvSpPr txBox="1"/>
          <p:nvPr/>
        </p:nvSpPr>
        <p:spPr>
          <a:xfrm>
            <a:off x="2217076" y="436510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E7E49AA-BEEB-4E19-89AB-9CC65A11B5E8}"/>
                  </a:ext>
                </a:extLst>
              </p:cNvPr>
              <p:cNvSpPr txBox="1"/>
              <p:nvPr/>
            </p:nvSpPr>
            <p:spPr>
              <a:xfrm>
                <a:off x="2411760" y="1052736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E7E49AA-BEEB-4E19-89AB-9CC65A11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052736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85A7172-2F6A-46A1-816D-C5EFBD2B4DDB}"/>
              </a:ext>
            </a:extLst>
          </p:cNvPr>
          <p:cNvSpPr/>
          <p:nvPr/>
        </p:nvSpPr>
        <p:spPr>
          <a:xfrm>
            <a:off x="2555776" y="1340768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3AC77EC-01DF-47DE-9A6E-EE853C03CF7A}"/>
              </a:ext>
            </a:extLst>
          </p:cNvPr>
          <p:cNvCxnSpPr>
            <a:cxnSpLocks/>
          </p:cNvCxnSpPr>
          <p:nvPr/>
        </p:nvCxnSpPr>
        <p:spPr>
          <a:xfrm>
            <a:off x="6300192" y="1988840"/>
            <a:ext cx="0" cy="24482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6EBB16E-6700-48FD-8800-33A57C414458}"/>
              </a:ext>
            </a:extLst>
          </p:cNvPr>
          <p:cNvCxnSpPr>
            <a:cxnSpLocks/>
          </p:cNvCxnSpPr>
          <p:nvPr/>
        </p:nvCxnSpPr>
        <p:spPr>
          <a:xfrm flipH="1">
            <a:off x="2555776" y="1988840"/>
            <a:ext cx="374441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03CC87-0013-4D27-89E1-B8B83837C7CE}"/>
                  </a:ext>
                </a:extLst>
              </p:cNvPr>
              <p:cNvSpPr txBox="1"/>
              <p:nvPr/>
            </p:nvSpPr>
            <p:spPr>
              <a:xfrm>
                <a:off x="6876256" y="4221088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03CC87-0013-4D27-89E1-B8B83837C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221088"/>
                <a:ext cx="3010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087275-1EA6-4748-91F1-1228078EE427}"/>
                  </a:ext>
                </a:extLst>
              </p:cNvPr>
              <p:cNvSpPr txBox="1"/>
              <p:nvPr/>
            </p:nvSpPr>
            <p:spPr>
              <a:xfrm>
                <a:off x="1907704" y="1772816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087275-1EA6-4748-91F1-1228078E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772816"/>
                <a:ext cx="80675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225EFB-79F7-4538-A413-83975B645ADF}"/>
                  </a:ext>
                </a:extLst>
              </p:cNvPr>
              <p:cNvSpPr txBox="1"/>
              <p:nvPr/>
            </p:nvSpPr>
            <p:spPr>
              <a:xfrm>
                <a:off x="5868144" y="4437112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225EFB-79F7-4538-A413-83975B645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437112"/>
                <a:ext cx="80675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D70F49B-E215-473E-87D3-4E11A8D385FA}"/>
              </a:ext>
            </a:extLst>
          </p:cNvPr>
          <p:cNvCxnSpPr>
            <a:cxnSpLocks/>
          </p:cNvCxnSpPr>
          <p:nvPr/>
        </p:nvCxnSpPr>
        <p:spPr>
          <a:xfrm flipH="1">
            <a:off x="5724128" y="3429000"/>
            <a:ext cx="864096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BA0430D-AAEE-43E9-B476-973CB8B139DC}"/>
                  </a:ext>
                </a:extLst>
              </p:cNvPr>
              <p:cNvSpPr txBox="1"/>
              <p:nvPr/>
            </p:nvSpPr>
            <p:spPr>
              <a:xfrm>
                <a:off x="6732240" y="2996952"/>
                <a:ext cx="1991186" cy="800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BA0430D-AAEE-43E9-B476-973CB8B1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2996952"/>
                <a:ext cx="1991186" cy="800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36D2BCF-061C-4B33-8187-6A30D169B0DD}"/>
                  </a:ext>
                </a:extLst>
              </p:cNvPr>
              <p:cNvSpPr txBox="1"/>
              <p:nvPr/>
            </p:nvSpPr>
            <p:spPr>
              <a:xfrm>
                <a:off x="395536" y="2636912"/>
                <a:ext cx="2115194" cy="83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36D2BCF-061C-4B33-8187-6A30D169B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36912"/>
                <a:ext cx="2115194" cy="8306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D3DD8A6-57B4-4D56-B555-4471065FEF1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510730" y="2983033"/>
            <a:ext cx="477094" cy="691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8C6B3B-DE0A-4A3C-9B77-3BC64D8480F6}"/>
                  </a:ext>
                </a:extLst>
              </p:cNvPr>
              <p:cNvSpPr txBox="1"/>
              <p:nvPr/>
            </p:nvSpPr>
            <p:spPr>
              <a:xfrm>
                <a:off x="3116739" y="4725144"/>
                <a:ext cx="23900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8C6B3B-DE0A-4A3C-9B77-3BC64D848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739" y="4725144"/>
                <a:ext cx="239007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F041B8B-53B6-4370-BF9B-920ECB570075}"/>
              </a:ext>
            </a:extLst>
          </p:cNvPr>
          <p:cNvSpPr txBox="1"/>
          <p:nvPr/>
        </p:nvSpPr>
        <p:spPr>
          <a:xfrm>
            <a:off x="6213083" y="602128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長方形の面積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C9C9F6D-3A8A-4B47-9939-F461F2D9FF07}"/>
              </a:ext>
            </a:extLst>
          </p:cNvPr>
          <p:cNvSpPr txBox="1"/>
          <p:nvPr/>
        </p:nvSpPr>
        <p:spPr>
          <a:xfrm>
            <a:off x="164411" y="60212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曲線の下側の面積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6C1073-512A-441F-85E7-C10F2E48306A}"/>
              </a:ext>
            </a:extLst>
          </p:cNvPr>
          <p:cNvSpPr txBox="1"/>
          <p:nvPr/>
        </p:nvSpPr>
        <p:spPr>
          <a:xfrm>
            <a:off x="3188747" y="60212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C000"/>
                </a:solidFill>
              </a:rPr>
              <a:t>曲線の左側の面積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D8400D0-E3A2-4608-A0B7-31F2F023E335}"/>
              </a:ext>
            </a:extLst>
          </p:cNvPr>
          <p:cNvCxnSpPr/>
          <p:nvPr/>
        </p:nvCxnSpPr>
        <p:spPr>
          <a:xfrm>
            <a:off x="3116739" y="5373216"/>
            <a:ext cx="360040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B052E88-ACF9-4D7E-9CF9-F591D332A916}"/>
              </a:ext>
            </a:extLst>
          </p:cNvPr>
          <p:cNvCxnSpPr>
            <a:cxnSpLocks/>
          </p:cNvCxnSpPr>
          <p:nvPr/>
        </p:nvCxnSpPr>
        <p:spPr>
          <a:xfrm>
            <a:off x="4844931" y="5373216"/>
            <a:ext cx="576064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3400C3D-CE1E-4C48-A431-FAA8E794CCBC}"/>
              </a:ext>
            </a:extLst>
          </p:cNvPr>
          <p:cNvCxnSpPr/>
          <p:nvPr/>
        </p:nvCxnSpPr>
        <p:spPr>
          <a:xfrm>
            <a:off x="3908827" y="5373216"/>
            <a:ext cx="360040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4A0965A3-9791-4CCF-AE72-5535D423DE89}"/>
              </a:ext>
            </a:extLst>
          </p:cNvPr>
          <p:cNvSpPr/>
          <p:nvPr/>
        </p:nvSpPr>
        <p:spPr>
          <a:xfrm>
            <a:off x="5060955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E76D6E8-92BA-47F3-BA0A-5EDCC8E56D1E}"/>
              </a:ext>
            </a:extLst>
          </p:cNvPr>
          <p:cNvSpPr/>
          <p:nvPr/>
        </p:nvSpPr>
        <p:spPr>
          <a:xfrm>
            <a:off x="4052843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40964430-44F8-4E09-A33B-81284EB177ED}"/>
              </a:ext>
            </a:extLst>
          </p:cNvPr>
          <p:cNvSpPr/>
          <p:nvPr/>
        </p:nvSpPr>
        <p:spPr>
          <a:xfrm>
            <a:off x="3226251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A2056D7D-7225-47AF-9743-003A95282037}"/>
              </a:ext>
            </a:extLst>
          </p:cNvPr>
          <p:cNvCxnSpPr>
            <a:stCxn id="19" idx="0"/>
            <a:endCxn id="25" idx="4"/>
          </p:cNvCxnSpPr>
          <p:nvPr/>
        </p:nvCxnSpPr>
        <p:spPr>
          <a:xfrm rot="16200000" flipV="1">
            <a:off x="5892823" y="4685364"/>
            <a:ext cx="576064" cy="20957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CDED1F29-5E4D-46F8-BB59-30F1EA130440}"/>
              </a:ext>
            </a:extLst>
          </p:cNvPr>
          <p:cNvCxnSpPr>
            <a:cxnSpLocks/>
            <a:stCxn id="21" idx="0"/>
            <a:endCxn id="26" idx="4"/>
          </p:cNvCxnSpPr>
          <p:nvPr/>
        </p:nvCxnSpPr>
        <p:spPr>
          <a:xfrm rot="16200000" flipV="1">
            <a:off x="4030487" y="5539588"/>
            <a:ext cx="576064" cy="38733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EA1AF4BF-6C58-44C0-BD46-0C512B65F46C}"/>
              </a:ext>
            </a:extLst>
          </p:cNvPr>
          <p:cNvCxnSpPr>
            <a:stCxn id="20" idx="0"/>
            <a:endCxn id="27" idx="4"/>
          </p:cNvCxnSpPr>
          <p:nvPr/>
        </p:nvCxnSpPr>
        <p:spPr>
          <a:xfrm rot="5400000" flipH="1" flipV="1">
            <a:off x="2105022" y="4828052"/>
            <a:ext cx="576064" cy="181040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AC55E07-C5B8-4D84-A94D-F1DE8E61AB7B}"/>
                  </a:ext>
                </a:extLst>
              </p:cNvPr>
              <p:cNvSpPr txBox="1"/>
              <p:nvPr/>
            </p:nvSpPr>
            <p:spPr>
              <a:xfrm>
                <a:off x="6516216" y="1484784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AC55E07-C5B8-4D84-A94D-F1DE8E61A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484784"/>
                <a:ext cx="165618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5D3A0D0-766E-4A2B-BB0F-9C1DC8A2CD6F}"/>
                  </a:ext>
                </a:extLst>
              </p:cNvPr>
              <p:cNvSpPr txBox="1"/>
              <p:nvPr/>
            </p:nvSpPr>
            <p:spPr>
              <a:xfrm>
                <a:off x="4932040" y="980728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5D3A0D0-766E-4A2B-BB0F-9C1DC8A2C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980728"/>
                <a:ext cx="165618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663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6EB300-5A23-43FE-82EC-80386B1187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48CCFFB-9271-473B-B5B8-27C450704326}"/>
                  </a:ext>
                </a:extLst>
              </p:cNvPr>
              <p:cNvSpPr txBox="1"/>
              <p:nvPr/>
            </p:nvSpPr>
            <p:spPr>
              <a:xfrm>
                <a:off x="3059832" y="1268760"/>
                <a:ext cx="26547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48CCFFB-9271-473B-B5B8-27C45070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268760"/>
                <a:ext cx="265470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46E066-67F9-408F-9AB7-689ADED23AA4}"/>
                  </a:ext>
                </a:extLst>
              </p:cNvPr>
              <p:cNvSpPr txBox="1"/>
              <p:nvPr/>
            </p:nvSpPr>
            <p:spPr>
              <a:xfrm>
                <a:off x="2339752" y="2420888"/>
                <a:ext cx="2842253" cy="1107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46E066-67F9-408F-9AB7-689ADED23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20888"/>
                <a:ext cx="2842253" cy="1107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ED07716-B5FA-4990-8F77-23B909F63334}"/>
                  </a:ext>
                </a:extLst>
              </p:cNvPr>
              <p:cNvSpPr txBox="1"/>
              <p:nvPr/>
            </p:nvSpPr>
            <p:spPr>
              <a:xfrm>
                <a:off x="6588224" y="3717032"/>
                <a:ext cx="1757148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ED07716-B5FA-4990-8F77-23B909F63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3717032"/>
                <a:ext cx="1757148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AA555CE-55BB-415F-AD69-D59DD7736630}"/>
                  </a:ext>
                </a:extLst>
              </p:cNvPr>
              <p:cNvSpPr txBox="1"/>
              <p:nvPr/>
            </p:nvSpPr>
            <p:spPr>
              <a:xfrm>
                <a:off x="2483768" y="3789040"/>
                <a:ext cx="2676438" cy="1067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AA555CE-55BB-415F-AD69-D59DD7736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789040"/>
                <a:ext cx="2676438" cy="10671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7D4727C-8CF1-4961-8F58-1DC0B0B5ADAE}"/>
                  </a:ext>
                </a:extLst>
              </p:cNvPr>
              <p:cNvSpPr txBox="1"/>
              <p:nvPr/>
            </p:nvSpPr>
            <p:spPr>
              <a:xfrm>
                <a:off x="6588224" y="2348880"/>
                <a:ext cx="1750416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7D4727C-8CF1-4961-8F58-1DC0B0B5A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2348880"/>
                <a:ext cx="1750416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D2D5709-9DEC-416A-9074-EA86A83C9CA1}"/>
                  </a:ext>
                </a:extLst>
              </p:cNvPr>
              <p:cNvSpPr txBox="1"/>
              <p:nvPr/>
            </p:nvSpPr>
            <p:spPr>
              <a:xfrm>
                <a:off x="251520" y="4149080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D2D5709-9DEC-416A-9074-EA86A83C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49080"/>
                <a:ext cx="165618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8C15FA6-7635-4EA3-8CFE-4439222447C8}"/>
                  </a:ext>
                </a:extLst>
              </p:cNvPr>
              <p:cNvSpPr txBox="1"/>
              <p:nvPr/>
            </p:nvSpPr>
            <p:spPr>
              <a:xfrm>
                <a:off x="323528" y="2708920"/>
                <a:ext cx="165618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8C15FA6-7635-4EA3-8CFE-443922244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08920"/>
                <a:ext cx="1656184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A24C16D7-68F3-4CEF-A32F-2996310740AB}"/>
              </a:ext>
            </a:extLst>
          </p:cNvPr>
          <p:cNvSpPr/>
          <p:nvPr/>
        </p:nvSpPr>
        <p:spPr>
          <a:xfrm>
            <a:off x="5436096" y="2780928"/>
            <a:ext cx="86409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5A0E0427-9BAB-492B-991D-CB75F2784880}"/>
              </a:ext>
            </a:extLst>
          </p:cNvPr>
          <p:cNvSpPr/>
          <p:nvPr/>
        </p:nvSpPr>
        <p:spPr>
          <a:xfrm>
            <a:off x="5436096" y="4077072"/>
            <a:ext cx="86409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80A2BF-0431-4317-B711-163BFB0DCF30}"/>
              </a:ext>
            </a:extLst>
          </p:cNvPr>
          <p:cNvSpPr txBox="1"/>
          <p:nvPr/>
        </p:nvSpPr>
        <p:spPr>
          <a:xfrm>
            <a:off x="1691680" y="5661248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変換公式が自然に対称になる</a:t>
            </a:r>
          </a:p>
        </p:txBody>
      </p:sp>
    </p:spTree>
    <p:extLst>
      <p:ext uri="{BB962C8B-B14F-4D97-AF65-F5344CB8AC3E}">
        <p14:creationId xmlns:p14="http://schemas.microsoft.com/office/powerpoint/2010/main" val="3771527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F6792EA-D66E-47C4-9C98-4EC5E4BD7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F72D9E-DCD3-4699-A7C9-8A7F951D4733}"/>
              </a:ext>
            </a:extLst>
          </p:cNvPr>
          <p:cNvSpPr txBox="1"/>
          <p:nvPr/>
        </p:nvSpPr>
        <p:spPr>
          <a:xfrm>
            <a:off x="251520" y="4005064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ルジャンドル変換は双対変換</a:t>
            </a:r>
            <a:endParaRPr kumimoji="1" lang="en-US" altLang="ja-JP" sz="2800"/>
          </a:p>
          <a:p>
            <a:r>
              <a:rPr lang="ja-JP" altLang="en-US" sz="2800"/>
              <a:t>双対変換は情報を保存する</a:t>
            </a:r>
            <a:endParaRPr lang="en-US" altLang="ja-JP" sz="2800"/>
          </a:p>
          <a:p>
            <a:r>
              <a:rPr kumimoji="1" lang="ja-JP" altLang="en-US" sz="2800"/>
              <a:t>→ハミルトニアンへの変換で情報は増えない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AA7FC8-B379-4193-A8C3-6194471E6ED3}"/>
              </a:ext>
            </a:extLst>
          </p:cNvPr>
          <p:cNvSpPr txBox="1"/>
          <p:nvPr/>
        </p:nvSpPr>
        <p:spPr>
          <a:xfrm>
            <a:off x="971600" y="5508521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なぜハミルトニアンを考えるか？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6AB686A-4170-445B-B124-29E778DFDC27}"/>
              </a:ext>
            </a:extLst>
          </p:cNvPr>
          <p:cNvSpPr txBox="1"/>
          <p:nvPr/>
        </p:nvSpPr>
        <p:spPr>
          <a:xfrm>
            <a:off x="1547664" y="6156593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見通しが良くなるから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FEC0B96-12D7-4D0E-861F-27A66D9B8A4C}"/>
              </a:ext>
            </a:extLst>
          </p:cNvPr>
          <p:cNvSpPr/>
          <p:nvPr/>
        </p:nvSpPr>
        <p:spPr>
          <a:xfrm>
            <a:off x="971600" y="6237312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57DDB8-13DF-4635-B626-BA0A3877F366}"/>
                  </a:ext>
                </a:extLst>
              </p:cNvPr>
              <p:cNvSpPr txBox="1"/>
              <p:nvPr/>
            </p:nvSpPr>
            <p:spPr>
              <a:xfrm>
                <a:off x="107504" y="2300868"/>
                <a:ext cx="4104456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57DDB8-13DF-4635-B626-BA0A3877F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300868"/>
                <a:ext cx="4104456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9C2C58-3879-46E9-940C-A2A9881F33ED}"/>
                  </a:ext>
                </a:extLst>
              </p:cNvPr>
              <p:cNvSpPr txBox="1"/>
              <p:nvPr/>
            </p:nvSpPr>
            <p:spPr>
              <a:xfrm>
                <a:off x="6156176" y="2012836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9C2C58-3879-46E9-940C-A2A9881F3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012836"/>
                <a:ext cx="2041393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7428A3-170B-4831-84BA-242265C85BE5}"/>
                  </a:ext>
                </a:extLst>
              </p:cNvPr>
              <p:cNvSpPr txBox="1"/>
              <p:nvPr/>
            </p:nvSpPr>
            <p:spPr>
              <a:xfrm>
                <a:off x="6156176" y="3092956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7428A3-170B-4831-84BA-242265C85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92956"/>
                <a:ext cx="1713995" cy="9841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左右 9">
            <a:extLst>
              <a:ext uri="{FF2B5EF4-FFF2-40B4-BE49-F238E27FC236}">
                <a16:creationId xmlns:a16="http://schemas.microsoft.com/office/drawing/2014/main" id="{C556B764-13D3-45A0-BFCB-330E2EFA1826}"/>
              </a:ext>
            </a:extLst>
          </p:cNvPr>
          <p:cNvSpPr/>
          <p:nvPr/>
        </p:nvSpPr>
        <p:spPr>
          <a:xfrm>
            <a:off x="4283968" y="2732916"/>
            <a:ext cx="1216152" cy="4846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E043CF0-7279-4906-9F74-5033986E9C89}"/>
              </a:ext>
            </a:extLst>
          </p:cNvPr>
          <p:cNvSpPr txBox="1"/>
          <p:nvPr/>
        </p:nvSpPr>
        <p:spPr>
          <a:xfrm>
            <a:off x="251520" y="141277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オイラー・ラグランジュ方程式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532D5D0-8A6E-4FDC-BE4A-A3D6240613C7}"/>
              </a:ext>
            </a:extLst>
          </p:cNvPr>
          <p:cNvSpPr txBox="1"/>
          <p:nvPr/>
        </p:nvSpPr>
        <p:spPr>
          <a:xfrm>
            <a:off x="5292080" y="141277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ハミルトンの運動方程式</a:t>
            </a:r>
          </a:p>
        </p:txBody>
      </p:sp>
    </p:spTree>
    <p:extLst>
      <p:ext uri="{BB962C8B-B14F-4D97-AF65-F5344CB8AC3E}">
        <p14:creationId xmlns:p14="http://schemas.microsoft.com/office/powerpoint/2010/main" val="1276269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8F92199-832B-460E-BF93-89F96477D5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F619119-8165-4BBF-9DD9-125A1EE9C5A1}"/>
                  </a:ext>
                </a:extLst>
              </p:cNvPr>
              <p:cNvSpPr txBox="1"/>
              <p:nvPr/>
            </p:nvSpPr>
            <p:spPr>
              <a:xfrm>
                <a:off x="2195736" y="170080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F619119-8165-4BBF-9DD9-125A1EE9C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70080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704726-BA19-4B5B-B87A-DA67401A12DD}"/>
                  </a:ext>
                </a:extLst>
              </p:cNvPr>
              <p:cNvSpPr txBox="1"/>
              <p:nvPr/>
            </p:nvSpPr>
            <p:spPr>
              <a:xfrm>
                <a:off x="5004048" y="170080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704726-BA19-4B5B-B87A-DA67401A1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70080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1FD5AE-B644-44FB-A33F-98071CB5633B}"/>
              </a:ext>
            </a:extLst>
          </p:cNvPr>
          <p:cNvSpPr txBox="1"/>
          <p:nvPr/>
        </p:nvSpPr>
        <p:spPr>
          <a:xfrm>
            <a:off x="1547664" y="10527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ハミルトンの運動方程式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F3299E9-14C6-49C7-8E99-823438C9086E}"/>
                  </a:ext>
                </a:extLst>
              </p:cNvPr>
              <p:cNvSpPr txBox="1"/>
              <p:nvPr/>
            </p:nvSpPr>
            <p:spPr>
              <a:xfrm>
                <a:off x="539552" y="3429000"/>
                <a:ext cx="21130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400" dirty="0"/>
                  <a:t>時間</a:t>
                </a:r>
                <a:r>
                  <a:rPr kumimoji="1" lang="ja-JP" altLang="en-US" sz="2800" dirty="0"/>
                  <a:t>微分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F3299E9-14C6-49C7-8E99-823438C90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429000"/>
                <a:ext cx="2113079" cy="523220"/>
              </a:xfrm>
              <a:prstGeom prst="rect">
                <a:avLst/>
              </a:prstGeom>
              <a:blipFill>
                <a:blip r:embed="rId4"/>
                <a:stretch>
                  <a:fillRect t="-16471" r="-5202" b="-28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26E5BFA-3BD5-47D6-A3D7-77A0A850B4E1}"/>
                  </a:ext>
                </a:extLst>
              </p:cNvPr>
              <p:cNvSpPr txBox="1"/>
              <p:nvPr/>
            </p:nvSpPr>
            <p:spPr>
              <a:xfrm>
                <a:off x="2843808" y="3212976"/>
                <a:ext cx="2906117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26E5BFA-3BD5-47D6-A3D7-77A0A850B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212976"/>
                <a:ext cx="2906117" cy="8568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387668-12DF-4EF2-B5BF-B20CC22FCA0F}"/>
                  </a:ext>
                </a:extLst>
              </p:cNvPr>
              <p:cNvSpPr txBox="1"/>
              <p:nvPr/>
            </p:nvSpPr>
            <p:spPr>
              <a:xfrm>
                <a:off x="3275856" y="4293096"/>
                <a:ext cx="3785652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387668-12DF-4EF2-B5BF-B20CC22FC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293096"/>
                <a:ext cx="3785652" cy="856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0DFA67D-DC8A-41AA-823D-FF5727C2D92E}"/>
              </a:ext>
            </a:extLst>
          </p:cNvPr>
          <p:cNvSpPr/>
          <p:nvPr/>
        </p:nvSpPr>
        <p:spPr>
          <a:xfrm>
            <a:off x="3131840" y="1700808"/>
            <a:ext cx="1152128" cy="108012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82B6D45-8714-4B58-ABF3-D1EB1EF222B4}"/>
              </a:ext>
            </a:extLst>
          </p:cNvPr>
          <p:cNvSpPr/>
          <p:nvPr/>
        </p:nvSpPr>
        <p:spPr>
          <a:xfrm>
            <a:off x="5940152" y="1628800"/>
            <a:ext cx="864096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55B583F-5538-4CE0-9440-7A5B97F6CF71}"/>
              </a:ext>
            </a:extLst>
          </p:cNvPr>
          <p:cNvSpPr/>
          <p:nvPr/>
        </p:nvSpPr>
        <p:spPr>
          <a:xfrm>
            <a:off x="4283968" y="3429000"/>
            <a:ext cx="360040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6C59E2E-1E8B-465B-97F9-7C8977067A90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3761910" y="2726922"/>
            <a:ext cx="648072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50349C9-A9C3-448E-AA0E-D7EE3E611BD7}"/>
              </a:ext>
            </a:extLst>
          </p:cNvPr>
          <p:cNvSpPr/>
          <p:nvPr/>
        </p:nvSpPr>
        <p:spPr>
          <a:xfrm>
            <a:off x="5364088" y="3429000"/>
            <a:ext cx="360040" cy="504056"/>
          </a:xfrm>
          <a:prstGeom prst="roundRect">
            <a:avLst>
              <a:gd name="adj" fmla="val 6492"/>
            </a:avLst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7F9522BD-5525-41E2-9399-3E031FC3F936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5400000">
            <a:off x="5598114" y="2654914"/>
            <a:ext cx="720080" cy="8280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B643BC2-A4A3-47A1-A63F-97BC0677E876}"/>
              </a:ext>
            </a:extLst>
          </p:cNvPr>
          <p:cNvSpPr txBox="1"/>
          <p:nvPr/>
        </p:nvSpPr>
        <p:spPr>
          <a:xfrm>
            <a:off x="827584" y="5445224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エネルギーの時間微分がゼロ→エネルギーが保存する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32D3ED-0886-41D6-BE33-F5C1B784523D}"/>
              </a:ext>
            </a:extLst>
          </p:cNvPr>
          <p:cNvSpPr/>
          <p:nvPr/>
        </p:nvSpPr>
        <p:spPr>
          <a:xfrm>
            <a:off x="1331640" y="6165304"/>
            <a:ext cx="432048" cy="3406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73F4131-8268-4071-9B47-B5669FF141A8}"/>
              </a:ext>
            </a:extLst>
          </p:cNvPr>
          <p:cNvSpPr txBox="1"/>
          <p:nvPr/>
        </p:nvSpPr>
        <p:spPr>
          <a:xfrm>
            <a:off x="1907704" y="609329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この事実の幾何学的な意味を考える</a:t>
            </a:r>
          </a:p>
        </p:txBody>
      </p:sp>
    </p:spTree>
    <p:extLst>
      <p:ext uri="{BB962C8B-B14F-4D97-AF65-F5344CB8AC3E}">
        <p14:creationId xmlns:p14="http://schemas.microsoft.com/office/powerpoint/2010/main" val="2614498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8547D6-FAB1-4AE0-B110-B38DB9191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5019B6-100D-4D39-85DE-6F81BF365854}"/>
              </a:ext>
            </a:extLst>
          </p:cNvPr>
          <p:cNvSpPr txBox="1"/>
          <p:nvPr/>
        </p:nvSpPr>
        <p:spPr>
          <a:xfrm>
            <a:off x="1403648" y="1124744"/>
            <a:ext cx="6067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</a:t>
            </a:r>
            <a:r>
              <a:rPr kumimoji="1" lang="ja-JP" altLang="en-US" sz="2400" dirty="0"/>
              <a:t>と</a:t>
            </a:r>
            <a:r>
              <a:rPr kumimoji="1" lang="en-US" altLang="ja-JP" sz="2400" dirty="0"/>
              <a:t>q</a:t>
            </a:r>
            <a:r>
              <a:rPr kumimoji="1" lang="ja-JP" altLang="en-US" sz="2400" dirty="0"/>
              <a:t>をまとめて一つのベクトルで表現する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40EBA65-EE2D-4DF4-9905-904ECE1F14BE}"/>
                  </a:ext>
                </a:extLst>
              </p:cNvPr>
              <p:cNvSpPr txBox="1"/>
              <p:nvPr/>
            </p:nvSpPr>
            <p:spPr>
              <a:xfrm>
                <a:off x="3563888" y="1700808"/>
                <a:ext cx="1675074" cy="914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40EBA65-EE2D-4DF4-9905-904ECE1F1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700808"/>
                <a:ext cx="1675074" cy="9146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CB4C08-BD8D-443E-910B-0C491F34F452}"/>
              </a:ext>
            </a:extLst>
          </p:cNvPr>
          <p:cNvSpPr txBox="1"/>
          <p:nvPr/>
        </p:nvSpPr>
        <p:spPr>
          <a:xfrm>
            <a:off x="1691680" y="2708920"/>
            <a:ext cx="581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ハミルトニアンの勾配</a:t>
            </a:r>
            <a:r>
              <a:rPr kumimoji="1" lang="en-US" altLang="ja-JP" sz="2400" dirty="0"/>
              <a:t>(gradient)</a:t>
            </a:r>
            <a:r>
              <a:rPr kumimoji="1" lang="ja-JP" altLang="en-US" sz="2400" dirty="0"/>
              <a:t>を求める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6714ED-73EB-420F-BD51-983B85CDF00E}"/>
                  </a:ext>
                </a:extLst>
              </p:cNvPr>
              <p:cNvSpPr txBox="1"/>
              <p:nvPr/>
            </p:nvSpPr>
            <p:spPr>
              <a:xfrm>
                <a:off x="3203848" y="3356992"/>
                <a:ext cx="2760563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6714ED-73EB-420F-BD51-983B85CDF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356992"/>
                <a:ext cx="2760563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DC7CC3-9340-4704-A3DB-588D173C9067}"/>
              </a:ext>
            </a:extLst>
          </p:cNvPr>
          <p:cNvSpPr txBox="1"/>
          <p:nvPr/>
        </p:nvSpPr>
        <p:spPr>
          <a:xfrm>
            <a:off x="1403648" y="472514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運動方程式がベクトルの式で表現できる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568F6BB-2F4E-4E15-998A-535831158A7A}"/>
                  </a:ext>
                </a:extLst>
              </p:cNvPr>
              <p:cNvSpPr txBox="1"/>
              <p:nvPr/>
            </p:nvSpPr>
            <p:spPr>
              <a:xfrm>
                <a:off x="1907704" y="5301208"/>
                <a:ext cx="4749762" cy="1099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568F6BB-2F4E-4E15-998A-535831158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301208"/>
                <a:ext cx="4749762" cy="10992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26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C13895-54F5-405E-A467-48947AE1E7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/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/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6580CA-9651-43E8-8FB1-1397AD6A32A2}"/>
              </a:ext>
            </a:extLst>
          </p:cNvPr>
          <p:cNvSpPr txBox="1"/>
          <p:nvPr/>
        </p:nvSpPr>
        <p:spPr>
          <a:xfrm>
            <a:off x="3419872" y="16288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加速度とは速度の時間変化率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C0F61C-5700-4180-ABBB-DD9A42217F0B}"/>
              </a:ext>
            </a:extLst>
          </p:cNvPr>
          <p:cNvSpPr txBox="1"/>
          <p:nvPr/>
        </p:nvSpPr>
        <p:spPr>
          <a:xfrm>
            <a:off x="3707904" y="321297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速度とは位置の時間変化率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/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DBEF8EB8-446E-46D8-AB84-2134181CFF7C}"/>
              </a:ext>
            </a:extLst>
          </p:cNvPr>
          <p:cNvSpPr/>
          <p:nvPr/>
        </p:nvSpPr>
        <p:spPr>
          <a:xfrm>
            <a:off x="323528" y="5013176"/>
            <a:ext cx="648072" cy="7006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679F3C-C052-4DE6-BB9F-164D805CD39F}"/>
              </a:ext>
            </a:extLst>
          </p:cNvPr>
          <p:cNvSpPr txBox="1"/>
          <p:nvPr/>
        </p:nvSpPr>
        <p:spPr>
          <a:xfrm>
            <a:off x="3995936" y="4797152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</a:t>
            </a:r>
            <a:endParaRPr kumimoji="1" lang="en-US" altLang="ja-JP" sz="2800"/>
          </a:p>
          <a:p>
            <a:r>
              <a:rPr kumimoji="1" lang="ja-JP" altLang="en-US" sz="2800"/>
              <a:t>位置の二階微分方程式</a:t>
            </a:r>
          </a:p>
        </p:txBody>
      </p:sp>
    </p:spTree>
    <p:extLst>
      <p:ext uri="{BB962C8B-B14F-4D97-AF65-F5344CB8AC3E}">
        <p14:creationId xmlns:p14="http://schemas.microsoft.com/office/powerpoint/2010/main" val="976854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4ADDFFA-CD64-4FED-A3AD-55EDE295D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77C16BE-0993-4A5B-BDC3-B8DB43E1DF13}"/>
              </a:ext>
            </a:extLst>
          </p:cNvPr>
          <p:cNvCxnSpPr>
            <a:cxnSpLocks/>
          </p:cNvCxnSpPr>
          <p:nvPr/>
        </p:nvCxnSpPr>
        <p:spPr>
          <a:xfrm>
            <a:off x="4139952" y="3429000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BC2D9F3-A37C-4A72-B274-D70F48B90BED}"/>
              </a:ext>
            </a:extLst>
          </p:cNvPr>
          <p:cNvCxnSpPr/>
          <p:nvPr/>
        </p:nvCxnSpPr>
        <p:spPr>
          <a:xfrm flipV="1">
            <a:off x="6012160" y="1268760"/>
            <a:ext cx="0" cy="37444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F2740CC4-F4F3-4A5C-848F-947E08B7065E}"/>
              </a:ext>
            </a:extLst>
          </p:cNvPr>
          <p:cNvSpPr/>
          <p:nvPr/>
        </p:nvSpPr>
        <p:spPr>
          <a:xfrm>
            <a:off x="5292080" y="2708920"/>
            <a:ext cx="1440160" cy="144016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B652326-76E1-4B37-8121-0411FEFF056E}"/>
              </a:ext>
            </a:extLst>
          </p:cNvPr>
          <p:cNvSpPr/>
          <p:nvPr/>
        </p:nvSpPr>
        <p:spPr>
          <a:xfrm>
            <a:off x="4572000" y="1988840"/>
            <a:ext cx="2880320" cy="288032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0D47630-8A70-4696-96A9-4A8EF44F5739}"/>
              </a:ext>
            </a:extLst>
          </p:cNvPr>
          <p:cNvSpPr/>
          <p:nvPr/>
        </p:nvSpPr>
        <p:spPr>
          <a:xfrm>
            <a:off x="4932040" y="2347039"/>
            <a:ext cx="2160240" cy="2162082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2471E3-ABC2-42E5-836E-FCE1B3D0C5D4}"/>
                  </a:ext>
                </a:extLst>
              </p:cNvPr>
              <p:cNvSpPr txBox="1"/>
              <p:nvPr/>
            </p:nvSpPr>
            <p:spPr>
              <a:xfrm>
                <a:off x="827584" y="1700808"/>
                <a:ext cx="2760563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2471E3-ABC2-42E5-836E-FCE1B3D0C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00808"/>
                <a:ext cx="2760563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>
            <a:extLst>
              <a:ext uri="{FF2B5EF4-FFF2-40B4-BE49-F238E27FC236}">
                <a16:creationId xmlns:a16="http://schemas.microsoft.com/office/drawing/2014/main" id="{989A5164-1961-4A17-8EE3-721E03964ECD}"/>
              </a:ext>
            </a:extLst>
          </p:cNvPr>
          <p:cNvSpPr/>
          <p:nvPr/>
        </p:nvSpPr>
        <p:spPr>
          <a:xfrm>
            <a:off x="6444208" y="2852936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F8E8750B-F7CF-4ED4-BC61-C40172C5E8C3}"/>
              </a:ext>
            </a:extLst>
          </p:cNvPr>
          <p:cNvSpPr/>
          <p:nvPr/>
        </p:nvSpPr>
        <p:spPr>
          <a:xfrm rot="18900000">
            <a:off x="6533688" y="2582377"/>
            <a:ext cx="720080" cy="1440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2F049E-4D6E-49D6-A280-2B56B7437043}"/>
              </a:ext>
            </a:extLst>
          </p:cNvPr>
          <p:cNvSpPr txBox="1"/>
          <p:nvPr/>
        </p:nvSpPr>
        <p:spPr>
          <a:xfrm>
            <a:off x="8244408" y="32129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41C155B-C724-4A25-B879-11A5B7766BFD}"/>
              </a:ext>
            </a:extLst>
          </p:cNvPr>
          <p:cNvSpPr txBox="1"/>
          <p:nvPr/>
        </p:nvSpPr>
        <p:spPr>
          <a:xfrm>
            <a:off x="5868144" y="836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2A8C4A1-7379-4FF1-A04D-7A7DB1DEA66B}"/>
              </a:ext>
            </a:extLst>
          </p:cNvPr>
          <p:cNvSpPr txBox="1"/>
          <p:nvPr/>
        </p:nvSpPr>
        <p:spPr>
          <a:xfrm>
            <a:off x="251520" y="5517232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スカラー場の勾配は、最も変化が大きい方向へのベクトル</a:t>
            </a:r>
            <a:endParaRPr lang="en-US" altLang="ja-JP" sz="2400" dirty="0"/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勾配ベクトルは等高線と直交する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61F663-395F-4ABA-91E5-C702092FAB2C}"/>
              </a:ext>
            </a:extLst>
          </p:cNvPr>
          <p:cNvSpPr txBox="1"/>
          <p:nvPr/>
        </p:nvSpPr>
        <p:spPr>
          <a:xfrm>
            <a:off x="1187624" y="426268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エネルギーの等高線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E41ADB5-32AA-4393-B5BF-88B5F537621E}"/>
              </a:ext>
            </a:extLst>
          </p:cNvPr>
          <p:cNvCxnSpPr>
            <a:stCxn id="18" idx="3"/>
            <a:endCxn id="9" idx="3"/>
          </p:cNvCxnSpPr>
          <p:nvPr/>
        </p:nvCxnSpPr>
        <p:spPr>
          <a:xfrm>
            <a:off x="3449782" y="4447347"/>
            <a:ext cx="15440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00B12DC-C843-4A91-9FA7-704119BD13F6}"/>
              </a:ext>
            </a:extLst>
          </p:cNvPr>
          <p:cNvSpPr txBox="1"/>
          <p:nvPr/>
        </p:nvSpPr>
        <p:spPr>
          <a:xfrm>
            <a:off x="6516216" y="12687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この点での勾配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882E1079-DB57-46D8-94FC-5E90CE688BD1}"/>
              </a:ext>
            </a:extLst>
          </p:cNvPr>
          <p:cNvCxnSpPr>
            <a:stCxn id="22" idx="2"/>
            <a:endCxn id="12" idx="0"/>
          </p:cNvCxnSpPr>
          <p:nvPr/>
        </p:nvCxnSpPr>
        <p:spPr>
          <a:xfrm rot="5400000">
            <a:off x="6376920" y="1813393"/>
            <a:ext cx="1214844" cy="86424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206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E31E76D-A05E-44AE-A997-D773D2373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02B26ED-ADDB-40A1-A52F-FF5AAA5D39EB}"/>
                  </a:ext>
                </a:extLst>
              </p:cNvPr>
              <p:cNvSpPr txBox="1"/>
              <p:nvPr/>
            </p:nvSpPr>
            <p:spPr>
              <a:xfrm>
                <a:off x="827584" y="1412776"/>
                <a:ext cx="6869381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02B26ED-ADDB-40A1-A52F-FF5AAA5D3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12776"/>
                <a:ext cx="6869381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44886CB-721C-43B5-8E63-4341F488EC73}"/>
              </a:ext>
            </a:extLst>
          </p:cNvPr>
          <p:cNvSpPr/>
          <p:nvPr/>
        </p:nvSpPr>
        <p:spPr>
          <a:xfrm>
            <a:off x="6876256" y="1772816"/>
            <a:ext cx="648072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27EBCF-F80F-4418-A0AB-1ED8BE943115}"/>
              </a:ext>
            </a:extLst>
          </p:cNvPr>
          <p:cNvSpPr txBox="1"/>
          <p:nvPr/>
        </p:nvSpPr>
        <p:spPr>
          <a:xfrm>
            <a:off x="4788024" y="90872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勾配ベクトルを</a:t>
            </a:r>
            <a:endParaRPr kumimoji="1" lang="ja-JP" altLang="en-US" sz="2400" dirty="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34B9313D-BDD2-400E-BD56-1C2315A41FEC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7127126" y="1139553"/>
            <a:ext cx="73166" cy="63326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95FDACD-9812-4D99-A560-0BAAA69FAEBC}"/>
              </a:ext>
            </a:extLst>
          </p:cNvPr>
          <p:cNvCxnSpPr>
            <a:cxnSpLocks/>
          </p:cNvCxnSpPr>
          <p:nvPr/>
        </p:nvCxnSpPr>
        <p:spPr>
          <a:xfrm>
            <a:off x="5292080" y="2492896"/>
            <a:ext cx="1440160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ADC967CF-89AA-46F1-88FC-A97AA8D5F13F}"/>
              </a:ext>
            </a:extLst>
          </p:cNvPr>
          <p:cNvSpPr/>
          <p:nvPr/>
        </p:nvSpPr>
        <p:spPr>
          <a:xfrm>
            <a:off x="5940152" y="2434466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5D74AE-FD07-49B8-AB84-78A600CF6677}"/>
              </a:ext>
            </a:extLst>
          </p:cNvPr>
          <p:cNvSpPr txBox="1"/>
          <p:nvPr/>
        </p:nvSpPr>
        <p:spPr>
          <a:xfrm>
            <a:off x="6588224" y="2708920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90</a:t>
            </a:r>
            <a:r>
              <a:rPr kumimoji="1" lang="ja-JP" altLang="en-US" sz="2400" dirty="0"/>
              <a:t>度回している</a:t>
            </a:r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4B9C2339-17EC-4FF8-9EAD-14964055E542}"/>
              </a:ext>
            </a:extLst>
          </p:cNvPr>
          <p:cNvCxnSpPr>
            <a:stCxn id="13" idx="1"/>
            <a:endCxn id="12" idx="4"/>
          </p:cNvCxnSpPr>
          <p:nvPr/>
        </p:nvCxnSpPr>
        <p:spPr>
          <a:xfrm rot="10800000">
            <a:off x="6001308" y="2556779"/>
            <a:ext cx="586916" cy="38297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1E64D97-9443-41A7-8CED-4418E8DE962A}"/>
              </a:ext>
            </a:extLst>
          </p:cNvPr>
          <p:cNvCxnSpPr>
            <a:cxnSpLocks/>
          </p:cNvCxnSpPr>
          <p:nvPr/>
        </p:nvCxnSpPr>
        <p:spPr>
          <a:xfrm>
            <a:off x="395536" y="5013176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1110A91-7C47-4795-BC3B-6B7B004D103F}"/>
              </a:ext>
            </a:extLst>
          </p:cNvPr>
          <p:cNvCxnSpPr/>
          <p:nvPr/>
        </p:nvCxnSpPr>
        <p:spPr>
          <a:xfrm flipV="1">
            <a:off x="2267744" y="2852936"/>
            <a:ext cx="0" cy="37444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546A2092-DEE5-4603-BB62-D9DE1E6DBF04}"/>
              </a:ext>
            </a:extLst>
          </p:cNvPr>
          <p:cNvSpPr/>
          <p:nvPr/>
        </p:nvSpPr>
        <p:spPr>
          <a:xfrm>
            <a:off x="1547664" y="4293096"/>
            <a:ext cx="1440160" cy="144016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C8D17C4-78C4-4475-AD91-9D379863D25D}"/>
              </a:ext>
            </a:extLst>
          </p:cNvPr>
          <p:cNvSpPr/>
          <p:nvPr/>
        </p:nvSpPr>
        <p:spPr>
          <a:xfrm>
            <a:off x="827584" y="3573016"/>
            <a:ext cx="2880320" cy="288032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7E98207-A480-4153-900F-D0B7474773EE}"/>
              </a:ext>
            </a:extLst>
          </p:cNvPr>
          <p:cNvSpPr/>
          <p:nvPr/>
        </p:nvSpPr>
        <p:spPr>
          <a:xfrm>
            <a:off x="1187624" y="3931215"/>
            <a:ext cx="2160240" cy="2162082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D76E7882-246F-4475-BC0C-74C251B44E80}"/>
              </a:ext>
            </a:extLst>
          </p:cNvPr>
          <p:cNvSpPr/>
          <p:nvPr/>
        </p:nvSpPr>
        <p:spPr>
          <a:xfrm>
            <a:off x="2699792" y="443711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8A25A137-87BD-453E-B35A-0E80F50F9325}"/>
              </a:ext>
            </a:extLst>
          </p:cNvPr>
          <p:cNvSpPr/>
          <p:nvPr/>
        </p:nvSpPr>
        <p:spPr>
          <a:xfrm rot="18900000">
            <a:off x="2789272" y="4166553"/>
            <a:ext cx="720080" cy="1440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CCD4FCC-D251-46A2-A75C-955D89BD6108}"/>
              </a:ext>
            </a:extLst>
          </p:cNvPr>
          <p:cNvSpPr txBox="1"/>
          <p:nvPr/>
        </p:nvSpPr>
        <p:spPr>
          <a:xfrm>
            <a:off x="4499992" y="47971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12283FE-0557-4462-AF5D-BF6995142046}"/>
              </a:ext>
            </a:extLst>
          </p:cNvPr>
          <p:cNvSpPr txBox="1"/>
          <p:nvPr/>
        </p:nvSpPr>
        <p:spPr>
          <a:xfrm>
            <a:off x="2123728" y="24208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4D93AEF7-E742-4B6D-8F2E-3B93BA97C6DA}"/>
              </a:ext>
            </a:extLst>
          </p:cNvPr>
          <p:cNvSpPr/>
          <p:nvPr/>
        </p:nvSpPr>
        <p:spPr>
          <a:xfrm rot="13500000">
            <a:off x="2141199" y="4164712"/>
            <a:ext cx="720080" cy="14401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9F80DC6-8D56-4D84-A1BF-B24A6D6A5C20}"/>
                  </a:ext>
                </a:extLst>
              </p:cNvPr>
              <p:cNvSpPr txBox="1"/>
              <p:nvPr/>
            </p:nvSpPr>
            <p:spPr>
              <a:xfrm>
                <a:off x="3275856" y="3355151"/>
                <a:ext cx="77383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9F80DC6-8D56-4D84-A1BF-B24A6D6A5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55151"/>
                <a:ext cx="77383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F2C3E42-2558-4F4F-BA5F-1C34399D5BDD}"/>
                  </a:ext>
                </a:extLst>
              </p:cNvPr>
              <p:cNvSpPr txBox="1"/>
              <p:nvPr/>
            </p:nvSpPr>
            <p:spPr>
              <a:xfrm>
                <a:off x="1331640" y="2923103"/>
                <a:ext cx="936104" cy="10638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F2C3E42-2558-4F4F-BA5F-1C34399D5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923103"/>
                <a:ext cx="936104" cy="1063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26F7F43D-3B4D-4A72-934C-2DA7346683A2}"/>
              </a:ext>
            </a:extLst>
          </p:cNvPr>
          <p:cNvSpPr/>
          <p:nvPr/>
        </p:nvSpPr>
        <p:spPr>
          <a:xfrm>
            <a:off x="2555776" y="3933056"/>
            <a:ext cx="583183" cy="220312"/>
          </a:xfrm>
          <a:custGeom>
            <a:avLst/>
            <a:gdLst>
              <a:gd name="connsiteX0" fmla="*/ 711200 w 711200"/>
              <a:gd name="connsiteY0" fmla="*/ 289251 h 289251"/>
              <a:gd name="connsiteX1" fmla="*/ 320431 w 711200"/>
              <a:gd name="connsiteY1" fmla="*/ 82 h 289251"/>
              <a:gd name="connsiteX2" fmla="*/ 0 w 711200"/>
              <a:gd name="connsiteY2" fmla="*/ 265805 h 28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289251">
                <a:moveTo>
                  <a:pt x="711200" y="289251"/>
                </a:moveTo>
                <a:cubicBezTo>
                  <a:pt x="575082" y="146620"/>
                  <a:pt x="438964" y="3990"/>
                  <a:pt x="320431" y="82"/>
                </a:cubicBezTo>
                <a:cubicBezTo>
                  <a:pt x="201898" y="-3826"/>
                  <a:pt x="100949" y="130989"/>
                  <a:pt x="0" y="26580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9E5CAD4-6E93-44BC-A0C1-452204616833}"/>
              </a:ext>
            </a:extLst>
          </p:cNvPr>
          <p:cNvSpPr txBox="1"/>
          <p:nvPr/>
        </p:nvSpPr>
        <p:spPr>
          <a:xfrm>
            <a:off x="3635896" y="5373216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運動方向は、勾配ベクトルと直交する</a:t>
            </a:r>
            <a:endParaRPr lang="en-US" altLang="ja-JP" sz="2400" dirty="0"/>
          </a:p>
          <a:p>
            <a:r>
              <a:rPr kumimoji="1" lang="ja-JP" altLang="en-US" sz="2400" dirty="0"/>
              <a:t>→等高線に沿って運動する</a:t>
            </a:r>
            <a:endParaRPr kumimoji="1" lang="en-US" altLang="ja-JP" sz="2400" dirty="0"/>
          </a:p>
          <a:p>
            <a:r>
              <a:rPr lang="ja-JP" altLang="en-US" sz="2400" dirty="0"/>
              <a:t>→</a:t>
            </a:r>
            <a:r>
              <a:rPr lang="ja-JP" altLang="en-US" sz="2400" dirty="0">
                <a:solidFill>
                  <a:srgbClr val="FF0000"/>
                </a:solidFill>
              </a:rPr>
              <a:t>エネルギーが保存する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77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893ED0D-67AA-4F96-9D2C-CF5087F4E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02593D1-5AF5-4406-8595-0121EB45565E}"/>
                  </a:ext>
                </a:extLst>
              </p:cNvPr>
              <p:cNvSpPr txBox="1"/>
              <p:nvPr/>
            </p:nvSpPr>
            <p:spPr>
              <a:xfrm>
                <a:off x="683568" y="206084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02593D1-5AF5-4406-8595-0121EB45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06084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10EA51-F507-40F0-B0B8-3D493CB7FA94}"/>
                  </a:ext>
                </a:extLst>
              </p:cNvPr>
              <p:cNvSpPr txBox="1"/>
              <p:nvPr/>
            </p:nvSpPr>
            <p:spPr>
              <a:xfrm>
                <a:off x="683568" y="314096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10EA51-F507-40F0-B0B8-3D493CB7F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14096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2F1F64-1835-4276-9A14-6737261588C4}"/>
              </a:ext>
            </a:extLst>
          </p:cNvPr>
          <p:cNvSpPr txBox="1"/>
          <p:nvPr/>
        </p:nvSpPr>
        <p:spPr>
          <a:xfrm>
            <a:off x="179512" y="126876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ハミルトンの運動方程式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8958A7-38D8-486A-BCCA-CF1C5C02AD46}"/>
                  </a:ext>
                </a:extLst>
              </p:cNvPr>
              <p:cNvSpPr txBox="1"/>
              <p:nvPr/>
            </p:nvSpPr>
            <p:spPr>
              <a:xfrm>
                <a:off x="4499992" y="2564904"/>
                <a:ext cx="3796745" cy="114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8958A7-38D8-486A-BCCA-CF1C5C02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564904"/>
                <a:ext cx="3796745" cy="114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113456-C007-4C9C-8D47-3372D1BB264B}"/>
              </a:ext>
            </a:extLst>
          </p:cNvPr>
          <p:cNvSpPr txBox="1"/>
          <p:nvPr/>
        </p:nvSpPr>
        <p:spPr>
          <a:xfrm>
            <a:off x="4296222" y="1268760"/>
            <a:ext cx="466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速度場の発散</a:t>
            </a:r>
            <a:r>
              <a:rPr lang="en-US" altLang="ja-JP" sz="2400" dirty="0"/>
              <a:t>(divergence)</a:t>
            </a:r>
            <a:r>
              <a:rPr lang="ja-JP" altLang="en-US" sz="2400" dirty="0"/>
              <a:t>がゼロ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91787FE-901D-4AE7-BEEF-5F54B1124E5E}"/>
              </a:ext>
            </a:extLst>
          </p:cNvPr>
          <p:cNvSpPr/>
          <p:nvPr/>
        </p:nvSpPr>
        <p:spPr>
          <a:xfrm>
            <a:off x="3491880" y="2852936"/>
            <a:ext cx="720080" cy="5676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9CCA2F-6CCC-4759-9B8F-B8FB8727CD6C}"/>
              </a:ext>
            </a:extLst>
          </p:cNvPr>
          <p:cNvSpPr txBox="1"/>
          <p:nvPr/>
        </p:nvSpPr>
        <p:spPr>
          <a:xfrm>
            <a:off x="323528" y="5949280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ハミルトンベクトル場の発散がゼロの意味とは？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A6C0162-6F0A-4B82-855E-2D00A28C975B}"/>
                  </a:ext>
                </a:extLst>
              </p:cNvPr>
              <p:cNvSpPr txBox="1"/>
              <p:nvPr/>
            </p:nvSpPr>
            <p:spPr>
              <a:xfrm>
                <a:off x="1547664" y="4437112"/>
                <a:ext cx="720080" cy="942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A6C0162-6F0A-4B82-855E-2D00A28C9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437112"/>
                <a:ext cx="720080" cy="942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7D76884-04C9-4FA6-A0DA-51163C399F56}"/>
              </a:ext>
            </a:extLst>
          </p:cNvPr>
          <p:cNvSpPr txBox="1"/>
          <p:nvPr/>
        </p:nvSpPr>
        <p:spPr>
          <a:xfrm>
            <a:off x="2267744" y="4581128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ハミルトニアンが作るベクトル場</a:t>
            </a:r>
            <a:endParaRPr lang="en-US" altLang="ja-JP" sz="2400" dirty="0"/>
          </a:p>
          <a:p>
            <a:r>
              <a:rPr kumimoji="1" lang="ja-JP" altLang="en-US" sz="2400" dirty="0"/>
              <a:t>→ハミルトンベクトル場</a:t>
            </a:r>
          </a:p>
        </p:txBody>
      </p:sp>
    </p:spTree>
    <p:extLst>
      <p:ext uri="{BB962C8B-B14F-4D97-AF65-F5344CB8AC3E}">
        <p14:creationId xmlns:p14="http://schemas.microsoft.com/office/powerpoint/2010/main" val="2252929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C7C0CF-1AA6-4EDA-8726-CBE8079985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発散</a:t>
            </a:r>
            <a:r>
              <a:rPr kumimoji="1" lang="en-US" altLang="ja-JP" dirty="0"/>
              <a:t>(divergence)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B3E0210-183B-4939-82BC-3EE67C0AB0E1}"/>
              </a:ext>
            </a:extLst>
          </p:cNvPr>
          <p:cNvCxnSpPr/>
          <p:nvPr/>
        </p:nvCxnSpPr>
        <p:spPr>
          <a:xfrm>
            <a:off x="1619672" y="3429000"/>
            <a:ext cx="56166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A0086B5-C02C-42B0-AE46-210A967485C9}"/>
              </a:ext>
            </a:extLst>
          </p:cNvPr>
          <p:cNvCxnSpPr/>
          <p:nvPr/>
        </p:nvCxnSpPr>
        <p:spPr>
          <a:xfrm>
            <a:off x="313184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FDEEFE2-FD84-4BA8-809C-81293290DFA8}"/>
              </a:ext>
            </a:extLst>
          </p:cNvPr>
          <p:cNvCxnSpPr/>
          <p:nvPr/>
        </p:nvCxnSpPr>
        <p:spPr>
          <a:xfrm>
            <a:off x="529208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69DA16-4149-469F-B2E2-82DA8DF19FC7}"/>
                  </a:ext>
                </a:extLst>
              </p:cNvPr>
              <p:cNvSpPr txBox="1"/>
              <p:nvPr/>
            </p:nvSpPr>
            <p:spPr>
              <a:xfrm>
                <a:off x="7308304" y="3212976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69DA16-4149-469F-B2E2-82DA8DF19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3212976"/>
                <a:ext cx="3792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4DABABB-9186-44F0-A726-D4AB3702E055}"/>
                  </a:ext>
                </a:extLst>
              </p:cNvPr>
              <p:cNvSpPr txBox="1"/>
              <p:nvPr/>
            </p:nvSpPr>
            <p:spPr>
              <a:xfrm>
                <a:off x="2915816" y="3429000"/>
                <a:ext cx="4857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4DABABB-9186-44F0-A726-D4AB3702E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429000"/>
                <a:ext cx="48570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9DDD82-152A-4B6C-A69F-2F4386AE1E9E}"/>
                  </a:ext>
                </a:extLst>
              </p:cNvPr>
              <p:cNvSpPr txBox="1"/>
              <p:nvPr/>
            </p:nvSpPr>
            <p:spPr>
              <a:xfrm>
                <a:off x="4750274" y="3429000"/>
                <a:ext cx="1117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9DDD82-152A-4B6C-A69F-2F4386AE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274" y="3429000"/>
                <a:ext cx="111787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B9081F4-61A6-411A-847D-64B4459F0917}"/>
                  </a:ext>
                </a:extLst>
              </p:cNvPr>
              <p:cNvSpPr txBox="1"/>
              <p:nvPr/>
            </p:nvSpPr>
            <p:spPr>
              <a:xfrm>
                <a:off x="5364088" y="1700808"/>
                <a:ext cx="16221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B9081F4-61A6-411A-847D-64B4459F0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700808"/>
                <a:ext cx="162211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矢印: 右 11">
            <a:extLst>
              <a:ext uri="{FF2B5EF4-FFF2-40B4-BE49-F238E27FC236}">
                <a16:creationId xmlns:a16="http://schemas.microsoft.com/office/drawing/2014/main" id="{8B3F770D-64C2-477B-8862-903D93CC65CD}"/>
              </a:ext>
            </a:extLst>
          </p:cNvPr>
          <p:cNvSpPr/>
          <p:nvPr/>
        </p:nvSpPr>
        <p:spPr>
          <a:xfrm>
            <a:off x="5292080" y="2492896"/>
            <a:ext cx="93610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DBD0BAB8-2011-454A-B071-66C44A201EAF}"/>
              </a:ext>
            </a:extLst>
          </p:cNvPr>
          <p:cNvSpPr/>
          <p:nvPr/>
        </p:nvSpPr>
        <p:spPr>
          <a:xfrm>
            <a:off x="3131840" y="2492896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5F4532E-4412-4304-85DB-25C7A282C147}"/>
                  </a:ext>
                </a:extLst>
              </p:cNvPr>
              <p:cNvSpPr txBox="1"/>
              <p:nvPr/>
            </p:nvSpPr>
            <p:spPr>
              <a:xfrm>
                <a:off x="2987824" y="1700808"/>
                <a:ext cx="9899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5F4532E-4412-4304-85DB-25C7A282C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700808"/>
                <a:ext cx="98995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C78CD3-959E-4F35-8DAA-6E84A8CAC5C7}"/>
                  </a:ext>
                </a:extLst>
              </p:cNvPr>
              <p:cNvSpPr txBox="1"/>
              <p:nvPr/>
            </p:nvSpPr>
            <p:spPr>
              <a:xfrm>
                <a:off x="467544" y="980728"/>
                <a:ext cx="30450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/>
                  <a:t>速度場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 dirty="0"/>
                  <a:t>発散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C78CD3-959E-4F35-8DAA-6E84A8CAC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0728"/>
                <a:ext cx="3045001" cy="523220"/>
              </a:xfrm>
              <a:prstGeom prst="rect">
                <a:avLst/>
              </a:prstGeom>
              <a:blipFill>
                <a:blip r:embed="rId7"/>
                <a:stretch>
                  <a:fillRect l="-4208" t="-16279" r="-3206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0A80987-EE8D-4833-9818-4CBD64C94B9F}"/>
              </a:ext>
            </a:extLst>
          </p:cNvPr>
          <p:cNvSpPr txBox="1"/>
          <p:nvPr/>
        </p:nvSpPr>
        <p:spPr>
          <a:xfrm>
            <a:off x="1475656" y="25649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入ってくる量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A4A324-532C-4A45-AE40-57ED4B02D938}"/>
              </a:ext>
            </a:extLst>
          </p:cNvPr>
          <p:cNvSpPr txBox="1"/>
          <p:nvPr/>
        </p:nvSpPr>
        <p:spPr>
          <a:xfrm>
            <a:off x="6372200" y="24928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出ていく量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972CB4C-5B99-4FCA-A6F7-0E7F73189D0E}"/>
                  </a:ext>
                </a:extLst>
              </p:cNvPr>
              <p:cNvSpPr txBox="1"/>
              <p:nvPr/>
            </p:nvSpPr>
            <p:spPr>
              <a:xfrm>
                <a:off x="1979712" y="4077072"/>
                <a:ext cx="3890232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972CB4C-5B99-4FCA-A6F7-0E7F73189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77072"/>
                <a:ext cx="3890232" cy="91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EEF1C32-2D98-4E87-946D-72FA56D5953E}"/>
              </a:ext>
            </a:extLst>
          </p:cNvPr>
          <p:cNvCxnSpPr>
            <a:cxnSpLocks/>
          </p:cNvCxnSpPr>
          <p:nvPr/>
        </p:nvCxnSpPr>
        <p:spPr>
          <a:xfrm>
            <a:off x="2123728" y="4797152"/>
            <a:ext cx="136815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E9408706-5769-4B22-A403-62D8F55436F6}"/>
              </a:ext>
            </a:extLst>
          </p:cNvPr>
          <p:cNvSpPr/>
          <p:nvPr/>
        </p:nvSpPr>
        <p:spPr>
          <a:xfrm>
            <a:off x="2771800" y="4738722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EA2A119-9370-4F3E-B646-4FDDD5B74159}"/>
              </a:ext>
            </a:extLst>
          </p:cNvPr>
          <p:cNvCxnSpPr>
            <a:cxnSpLocks/>
          </p:cNvCxnSpPr>
          <p:nvPr/>
        </p:nvCxnSpPr>
        <p:spPr>
          <a:xfrm>
            <a:off x="3923928" y="4797152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1793A25-E47E-44CA-B319-9D47965A6571}"/>
              </a:ext>
            </a:extLst>
          </p:cNvPr>
          <p:cNvSpPr/>
          <p:nvPr/>
        </p:nvSpPr>
        <p:spPr>
          <a:xfrm>
            <a:off x="4211960" y="4738722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1FBA84F-CAB6-4F48-8D54-E5D26850C349}"/>
              </a:ext>
            </a:extLst>
          </p:cNvPr>
          <p:cNvSpPr txBox="1"/>
          <p:nvPr/>
        </p:nvSpPr>
        <p:spPr>
          <a:xfrm>
            <a:off x="1187624" y="5229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出ていく量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1CF7F6D-E3CD-4E60-BFC3-47E1AD35C169}"/>
              </a:ext>
            </a:extLst>
          </p:cNvPr>
          <p:cNvSpPr txBox="1"/>
          <p:nvPr/>
        </p:nvSpPr>
        <p:spPr>
          <a:xfrm>
            <a:off x="3131840" y="52292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入ってくる量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DC66DDCE-276C-4226-ACFE-843CDC9985DD}"/>
              </a:ext>
            </a:extLst>
          </p:cNvPr>
          <p:cNvCxnSpPr>
            <a:cxnSpLocks/>
            <a:stCxn id="26" idx="0"/>
            <a:endCxn id="20" idx="4"/>
          </p:cNvCxnSpPr>
          <p:nvPr/>
        </p:nvCxnSpPr>
        <p:spPr>
          <a:xfrm rot="5400000" flipH="1" flipV="1">
            <a:off x="2160914" y="4557158"/>
            <a:ext cx="368166" cy="97591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0E69D31-AA7F-4834-BD6B-CD1D2F11EAA5}"/>
              </a:ext>
            </a:extLst>
          </p:cNvPr>
          <p:cNvCxnSpPr>
            <a:cxnSpLocks/>
            <a:stCxn id="27" idx="0"/>
            <a:endCxn id="24" idx="3"/>
          </p:cNvCxnSpPr>
          <p:nvPr/>
        </p:nvCxnSpPr>
        <p:spPr>
          <a:xfrm rot="5400000" flipH="1" flipV="1">
            <a:off x="3880232" y="4879560"/>
            <a:ext cx="386078" cy="3132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E32CD94-32F7-4893-B2F0-A96B98936BB4}"/>
              </a:ext>
            </a:extLst>
          </p:cNvPr>
          <p:cNvSpPr/>
          <p:nvPr/>
        </p:nvSpPr>
        <p:spPr>
          <a:xfrm>
            <a:off x="5004048" y="4077072"/>
            <a:ext cx="792088" cy="100811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11AF87A-2515-43B5-81C4-DB1F22FC40E0}"/>
              </a:ext>
            </a:extLst>
          </p:cNvPr>
          <p:cNvSpPr txBox="1"/>
          <p:nvPr/>
        </p:nvSpPr>
        <p:spPr>
          <a:xfrm>
            <a:off x="5220072" y="573325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領域中に残る量</a:t>
            </a: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F2C9787D-B20D-4A7E-A064-367BB4EE251E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rot="16200000" flipV="1">
            <a:off x="5481054" y="5004222"/>
            <a:ext cx="648072" cy="8099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359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F34D0E-4A3D-4B58-8689-EE922F65DC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発散</a:t>
            </a:r>
            <a:r>
              <a:rPr kumimoji="1" lang="en-US" altLang="ja-JP" dirty="0"/>
              <a:t>(divergence)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2E632F2-DF12-4C6C-B0C2-868C86E2A93B}"/>
              </a:ext>
            </a:extLst>
          </p:cNvPr>
          <p:cNvCxnSpPr/>
          <p:nvPr/>
        </p:nvCxnSpPr>
        <p:spPr>
          <a:xfrm>
            <a:off x="827584" y="4221088"/>
            <a:ext cx="33123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002D821-F7AC-48F2-83E0-E9CC5951AE39}"/>
              </a:ext>
            </a:extLst>
          </p:cNvPr>
          <p:cNvSpPr/>
          <p:nvPr/>
        </p:nvSpPr>
        <p:spPr>
          <a:xfrm>
            <a:off x="1763688" y="2060848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4AA53D49-1BBF-44D2-97CD-4A894729655E}"/>
              </a:ext>
            </a:extLst>
          </p:cNvPr>
          <p:cNvSpPr/>
          <p:nvPr/>
        </p:nvSpPr>
        <p:spPr>
          <a:xfrm>
            <a:off x="3203848" y="2564904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984B2CEA-6227-4B5B-A183-CE568E16B3DF}"/>
              </a:ext>
            </a:extLst>
          </p:cNvPr>
          <p:cNvSpPr/>
          <p:nvPr/>
        </p:nvSpPr>
        <p:spPr>
          <a:xfrm>
            <a:off x="1763688" y="2564904"/>
            <a:ext cx="360040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4118E48-48B6-4C3B-B24A-915D0E6B4F8D}"/>
              </a:ext>
            </a:extLst>
          </p:cNvPr>
          <p:cNvCxnSpPr/>
          <p:nvPr/>
        </p:nvCxnSpPr>
        <p:spPr>
          <a:xfrm flipV="1">
            <a:off x="1043608" y="1700808"/>
            <a:ext cx="0" cy="26642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矢印: 右 12">
            <a:extLst>
              <a:ext uri="{FF2B5EF4-FFF2-40B4-BE49-F238E27FC236}">
                <a16:creationId xmlns:a16="http://schemas.microsoft.com/office/drawing/2014/main" id="{DC48D180-0AEA-4CCF-BFAA-891402D0F267}"/>
              </a:ext>
            </a:extLst>
          </p:cNvPr>
          <p:cNvSpPr/>
          <p:nvPr/>
        </p:nvSpPr>
        <p:spPr>
          <a:xfrm rot="16200000">
            <a:off x="2339752" y="3068960"/>
            <a:ext cx="360040" cy="50405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7986F712-9F8C-4223-9B44-DBE775418E62}"/>
              </a:ext>
            </a:extLst>
          </p:cNvPr>
          <p:cNvSpPr/>
          <p:nvPr/>
        </p:nvSpPr>
        <p:spPr>
          <a:xfrm rot="16200000">
            <a:off x="2267744" y="1556792"/>
            <a:ext cx="504056" cy="50405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F0C7D53-4131-49D6-8CDC-F4D27AADF2FB}"/>
              </a:ext>
            </a:extLst>
          </p:cNvPr>
          <p:cNvSpPr txBox="1"/>
          <p:nvPr/>
        </p:nvSpPr>
        <p:spPr>
          <a:xfrm>
            <a:off x="4139952" y="400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234AEC-B8BA-457E-9539-132A4029CA04}"/>
              </a:ext>
            </a:extLst>
          </p:cNvPr>
          <p:cNvSpPr txBox="1"/>
          <p:nvPr/>
        </p:nvSpPr>
        <p:spPr>
          <a:xfrm>
            <a:off x="827584" y="1268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790FFE9-A194-4532-8239-C51EACE2B68A}"/>
              </a:ext>
            </a:extLst>
          </p:cNvPr>
          <p:cNvSpPr txBox="1"/>
          <p:nvPr/>
        </p:nvSpPr>
        <p:spPr>
          <a:xfrm>
            <a:off x="683568" y="42210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C5A8D5A-3147-4D46-B8DB-F9C0773DAF20}"/>
                  </a:ext>
                </a:extLst>
              </p:cNvPr>
              <p:cNvSpPr txBox="1"/>
              <p:nvPr/>
            </p:nvSpPr>
            <p:spPr>
              <a:xfrm>
                <a:off x="4644008" y="2132856"/>
                <a:ext cx="3779912" cy="1278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C5A8D5A-3147-4D46-B8DB-F9C0773DA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132856"/>
                <a:ext cx="3779912" cy="12784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4FEB8EE-4268-4FEB-93D5-8D8978228D16}"/>
              </a:ext>
            </a:extLst>
          </p:cNvPr>
          <p:cNvSpPr/>
          <p:nvPr/>
        </p:nvSpPr>
        <p:spPr>
          <a:xfrm>
            <a:off x="6372200" y="2060848"/>
            <a:ext cx="792088" cy="151216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0984620-976C-4EF5-A992-A452058D4580}"/>
              </a:ext>
            </a:extLst>
          </p:cNvPr>
          <p:cNvSpPr/>
          <p:nvPr/>
        </p:nvSpPr>
        <p:spPr>
          <a:xfrm>
            <a:off x="7452320" y="2060848"/>
            <a:ext cx="792088" cy="1512168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DD326DB2-2F1E-4F75-B1D5-037CDB20EF2B}"/>
              </a:ext>
            </a:extLst>
          </p:cNvPr>
          <p:cNvCxnSpPr>
            <a:stCxn id="23" idx="2"/>
            <a:endCxn id="13" idx="1"/>
          </p:cNvCxnSpPr>
          <p:nvPr/>
        </p:nvCxnSpPr>
        <p:spPr>
          <a:xfrm rot="5400000" flipH="1">
            <a:off x="5148064" y="872716"/>
            <a:ext cx="72008" cy="5328592"/>
          </a:xfrm>
          <a:prstGeom prst="bentConnector3">
            <a:avLst>
              <a:gd name="adj1" fmla="val -31746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AE82713B-64FF-490F-AB90-9D45F730BBA4}"/>
              </a:ext>
            </a:extLst>
          </p:cNvPr>
          <p:cNvCxnSpPr>
            <a:stCxn id="22" idx="0"/>
            <a:endCxn id="9" idx="0"/>
          </p:cNvCxnSpPr>
          <p:nvPr/>
        </p:nvCxnSpPr>
        <p:spPr>
          <a:xfrm rot="16200000" flipH="1" flipV="1">
            <a:off x="4896036" y="692696"/>
            <a:ext cx="504056" cy="3240360"/>
          </a:xfrm>
          <a:prstGeom prst="bentConnector3">
            <a:avLst>
              <a:gd name="adj1" fmla="val -4535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96DCE0F-CA20-4FA0-A076-769A566CE091}"/>
              </a:ext>
            </a:extLst>
          </p:cNvPr>
          <p:cNvSpPr txBox="1"/>
          <p:nvPr/>
        </p:nvSpPr>
        <p:spPr>
          <a:xfrm>
            <a:off x="4211960" y="13407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lang="ja-JP" altLang="en-US" dirty="0"/>
              <a:t>方向の収支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CE6BE4F-FF45-42D1-AA49-BB2B7A794470}"/>
              </a:ext>
            </a:extLst>
          </p:cNvPr>
          <p:cNvSpPr txBox="1"/>
          <p:nvPr/>
        </p:nvSpPr>
        <p:spPr>
          <a:xfrm>
            <a:off x="5724128" y="400506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</a:t>
            </a:r>
            <a:r>
              <a:rPr lang="ja-JP" altLang="en-US" dirty="0"/>
              <a:t>方向の収支</a:t>
            </a:r>
            <a:endParaRPr kumimoji="1" lang="ja-JP" altLang="en-US" dirty="0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FE248DF2-F436-43F3-B6D9-4231549FB28E}"/>
              </a:ext>
            </a:extLst>
          </p:cNvPr>
          <p:cNvGrpSpPr/>
          <p:nvPr/>
        </p:nvGrpSpPr>
        <p:grpSpPr>
          <a:xfrm>
            <a:off x="2195736" y="2276872"/>
            <a:ext cx="705334" cy="648072"/>
            <a:chOff x="2267744" y="1268760"/>
            <a:chExt cx="783704" cy="720080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9AAB7D90-96A8-4E7B-905E-1C5F18EEAE41}"/>
                </a:ext>
              </a:extLst>
            </p:cNvPr>
            <p:cNvCxnSpPr/>
            <p:nvPr/>
          </p:nvCxnSpPr>
          <p:spPr>
            <a:xfrm>
              <a:off x="2555776" y="1268760"/>
              <a:ext cx="72008" cy="21602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642C62E-BE97-4241-AF0B-7E60A5452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1800" y="1268760"/>
              <a:ext cx="135632" cy="224408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F984D773-9183-4584-B0CB-80540AC08C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808" y="1484784"/>
              <a:ext cx="207640" cy="88776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6C379852-596D-47A6-B030-94946D5310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3808" y="1700808"/>
              <a:ext cx="135632" cy="11886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FD83CCF2-5E0C-40A8-93D0-062F12E33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9792" y="1772816"/>
              <a:ext cx="0" cy="21602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CBE246C-6C01-420F-8793-4A740E449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1760" y="1700808"/>
              <a:ext cx="152400" cy="207640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BB966511-7FCF-49FE-8B6C-4C08A98B1DC4}"/>
                </a:ext>
              </a:extLst>
            </p:cNvPr>
            <p:cNvCxnSpPr>
              <a:cxnSpLocks/>
            </p:cNvCxnSpPr>
            <p:nvPr/>
          </p:nvCxnSpPr>
          <p:spPr>
            <a:xfrm>
              <a:off x="2267744" y="1484784"/>
              <a:ext cx="232792" cy="80392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7986D0EC-7AF8-4F18-A5E6-3EB996AD3D31}"/>
              </a:ext>
            </a:extLst>
          </p:cNvPr>
          <p:cNvSpPr/>
          <p:nvPr/>
        </p:nvSpPr>
        <p:spPr>
          <a:xfrm>
            <a:off x="4860032" y="2060848"/>
            <a:ext cx="1080120" cy="151216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78597A4-28CF-4B71-8A41-FABF36AE629A}"/>
              </a:ext>
            </a:extLst>
          </p:cNvPr>
          <p:cNvSpPr txBox="1"/>
          <p:nvPr/>
        </p:nvSpPr>
        <p:spPr>
          <a:xfrm>
            <a:off x="2123728" y="479715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単位時間、単位面積あたりの収支</a:t>
            </a:r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A7FEFAC9-93CA-413E-969F-8795E586471B}"/>
              </a:ext>
            </a:extLst>
          </p:cNvPr>
          <p:cNvCxnSpPr>
            <a:stCxn id="48" idx="0"/>
            <a:endCxn id="47" idx="2"/>
          </p:cNvCxnSpPr>
          <p:nvPr/>
        </p:nvCxnSpPr>
        <p:spPr>
          <a:xfrm rot="5400000" flipH="1" flipV="1">
            <a:off x="4350170" y="3747231"/>
            <a:ext cx="1224136" cy="87570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7BA8EC4-7269-4987-B983-ABA050D1B504}"/>
              </a:ext>
            </a:extLst>
          </p:cNvPr>
          <p:cNvSpPr txBox="1"/>
          <p:nvPr/>
        </p:nvSpPr>
        <p:spPr>
          <a:xfrm>
            <a:off x="395536" y="5733256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速度場の発散は、その点における量の非保存を意味する</a:t>
            </a:r>
          </a:p>
        </p:txBody>
      </p:sp>
    </p:spTree>
    <p:extLst>
      <p:ext uri="{BB962C8B-B14F-4D97-AF65-F5344CB8AC3E}">
        <p14:creationId xmlns:p14="http://schemas.microsoft.com/office/powerpoint/2010/main" val="1988247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DCFE27-49AF-4A95-AA9E-E2E072F9A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B771733-7931-442E-AE57-794B3F30ABD6}"/>
                  </a:ext>
                </a:extLst>
              </p:cNvPr>
              <p:cNvSpPr txBox="1"/>
              <p:nvPr/>
            </p:nvSpPr>
            <p:spPr>
              <a:xfrm>
                <a:off x="847836" y="206084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B771733-7931-442E-AE57-794B3F30A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6" y="206084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5B46EE-4529-4757-9506-6326CFF9E234}"/>
                  </a:ext>
                </a:extLst>
              </p:cNvPr>
              <p:cNvSpPr txBox="1"/>
              <p:nvPr/>
            </p:nvSpPr>
            <p:spPr>
              <a:xfrm>
                <a:off x="847836" y="314096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5B46EE-4529-4757-9506-6326CFF9E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6" y="314096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5E6297-0DB1-402A-BE84-0A8F97CE25B9}"/>
              </a:ext>
            </a:extLst>
          </p:cNvPr>
          <p:cNvSpPr txBox="1"/>
          <p:nvPr/>
        </p:nvSpPr>
        <p:spPr>
          <a:xfrm>
            <a:off x="343780" y="126876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ハミルトンの運動方程式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845F7C-8925-4B7D-A189-7C3E3E0FF042}"/>
                  </a:ext>
                </a:extLst>
              </p:cNvPr>
              <p:cNvSpPr txBox="1"/>
              <p:nvPr/>
            </p:nvSpPr>
            <p:spPr>
              <a:xfrm>
                <a:off x="4664260" y="2564904"/>
                <a:ext cx="3796745" cy="114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845F7C-8925-4B7D-A189-7C3E3E0FF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260" y="2564904"/>
                <a:ext cx="3796745" cy="114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8184FE-91A8-4F42-AA73-2E44CE94358D}"/>
              </a:ext>
            </a:extLst>
          </p:cNvPr>
          <p:cNvSpPr txBox="1"/>
          <p:nvPr/>
        </p:nvSpPr>
        <p:spPr>
          <a:xfrm>
            <a:off x="4460490" y="1268760"/>
            <a:ext cx="466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速度場の発散</a:t>
            </a:r>
            <a:r>
              <a:rPr lang="en-US" altLang="ja-JP" sz="2400" dirty="0"/>
              <a:t>(divergence)</a:t>
            </a:r>
            <a:r>
              <a:rPr lang="ja-JP" altLang="en-US" sz="2400" dirty="0"/>
              <a:t>がゼロ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B451F93-3BAC-4D04-9D31-80B52A609AF5}"/>
              </a:ext>
            </a:extLst>
          </p:cNvPr>
          <p:cNvSpPr/>
          <p:nvPr/>
        </p:nvSpPr>
        <p:spPr>
          <a:xfrm>
            <a:off x="3656148" y="2852936"/>
            <a:ext cx="720080" cy="5676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59FBE5-E0DC-440F-B474-A577C2A100FE}"/>
              </a:ext>
            </a:extLst>
          </p:cNvPr>
          <p:cNvSpPr txBox="1"/>
          <p:nvPr/>
        </p:nvSpPr>
        <p:spPr>
          <a:xfrm>
            <a:off x="755576" y="4725144"/>
            <a:ext cx="73661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速度場の発散がゼロ</a:t>
            </a:r>
            <a:endParaRPr kumimoji="1" lang="en-US" altLang="ja-JP" sz="2800" dirty="0"/>
          </a:p>
          <a:p>
            <a:r>
              <a:rPr kumimoji="1" lang="ja-JP" altLang="en-US" sz="2800" dirty="0"/>
              <a:t>→各点で</a:t>
            </a:r>
            <a:r>
              <a:rPr lang="ja-JP" altLang="en-US" sz="2800" dirty="0"/>
              <a:t>入ってくる量と出ていく量が等しい</a:t>
            </a:r>
            <a:endParaRPr kumimoji="1" lang="en-US" altLang="ja-JP" sz="2800" dirty="0"/>
          </a:p>
          <a:p>
            <a:r>
              <a:rPr lang="ja-JP" altLang="en-US" sz="2800" dirty="0"/>
              <a:t>→流れに沿って密度が変化しない</a:t>
            </a:r>
            <a:endParaRPr lang="en-US" altLang="ja-JP" sz="2800" dirty="0"/>
          </a:p>
          <a:p>
            <a:r>
              <a:rPr kumimoji="1" lang="ja-JP" altLang="en-US" sz="2800" dirty="0"/>
              <a:t>→</a:t>
            </a:r>
            <a:r>
              <a:rPr kumimoji="1" lang="ja-JP" altLang="en-US" sz="2800" dirty="0">
                <a:solidFill>
                  <a:srgbClr val="FF0000"/>
                </a:solidFill>
              </a:rPr>
              <a:t>ハミルトンベクトル場は非圧縮流</a:t>
            </a:r>
          </a:p>
        </p:txBody>
      </p:sp>
    </p:spTree>
    <p:extLst>
      <p:ext uri="{BB962C8B-B14F-4D97-AF65-F5344CB8AC3E}">
        <p14:creationId xmlns:p14="http://schemas.microsoft.com/office/powerpoint/2010/main" val="9693232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D02FE6C-39EC-4C54-8815-B000837850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FFA53A-1C4E-4482-80FF-8202BF06AF79}"/>
              </a:ext>
            </a:extLst>
          </p:cNvPr>
          <p:cNvCxnSpPr/>
          <p:nvPr/>
        </p:nvCxnSpPr>
        <p:spPr>
          <a:xfrm>
            <a:off x="827583" y="5256651"/>
            <a:ext cx="61206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51A822D-E3BC-484B-A316-EF8B92D0E869}"/>
              </a:ext>
            </a:extLst>
          </p:cNvPr>
          <p:cNvCxnSpPr/>
          <p:nvPr/>
        </p:nvCxnSpPr>
        <p:spPr>
          <a:xfrm flipV="1">
            <a:off x="899591" y="1080187"/>
            <a:ext cx="0" cy="45365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49E1DEE-2938-468B-89A8-D567040C408B}"/>
              </a:ext>
            </a:extLst>
          </p:cNvPr>
          <p:cNvSpPr txBox="1"/>
          <p:nvPr/>
        </p:nvSpPr>
        <p:spPr>
          <a:xfrm>
            <a:off x="539551" y="525665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B1AF9308-C28E-4C27-AC58-AE949DAE4500}"/>
              </a:ext>
            </a:extLst>
          </p:cNvPr>
          <p:cNvSpPr/>
          <p:nvPr/>
        </p:nvSpPr>
        <p:spPr>
          <a:xfrm>
            <a:off x="2699791" y="2088299"/>
            <a:ext cx="3813907" cy="2524369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CBD1BA90-6298-4D1A-B1CC-6D2E17956E55}"/>
              </a:ext>
            </a:extLst>
          </p:cNvPr>
          <p:cNvSpPr/>
          <p:nvPr/>
        </p:nvSpPr>
        <p:spPr>
          <a:xfrm rot="19800000" flipV="1">
            <a:off x="1631515" y="1708618"/>
            <a:ext cx="5239477" cy="1163256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2E5584E8-66EB-422D-A680-FE92BA787B66}"/>
              </a:ext>
            </a:extLst>
          </p:cNvPr>
          <p:cNvSpPr/>
          <p:nvPr/>
        </p:nvSpPr>
        <p:spPr>
          <a:xfrm rot="19800000" flipV="1">
            <a:off x="1415491" y="2096109"/>
            <a:ext cx="5239477" cy="1163256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C9D03F5-CC7B-41A2-90E6-1EF0892E2F4F}"/>
              </a:ext>
            </a:extLst>
          </p:cNvPr>
          <p:cNvSpPr/>
          <p:nvPr/>
        </p:nvSpPr>
        <p:spPr>
          <a:xfrm>
            <a:off x="2987823" y="2664363"/>
            <a:ext cx="3813907" cy="2524369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E478E55-4896-4EEE-9378-7CB2E50B165C}"/>
              </a:ext>
            </a:extLst>
          </p:cNvPr>
          <p:cNvSpPr/>
          <p:nvPr/>
        </p:nvSpPr>
        <p:spPr>
          <a:xfrm>
            <a:off x="1403647" y="3384443"/>
            <a:ext cx="1872208" cy="1692599"/>
          </a:xfrm>
          <a:custGeom>
            <a:avLst/>
            <a:gdLst>
              <a:gd name="connsiteX0" fmla="*/ 0 w 1992924"/>
              <a:gd name="connsiteY0" fmla="*/ 992554 h 1836615"/>
              <a:gd name="connsiteX1" fmla="*/ 0 w 1992924"/>
              <a:gd name="connsiteY1" fmla="*/ 992554 h 1836615"/>
              <a:gd name="connsiteX2" fmla="*/ 15631 w 1992924"/>
              <a:gd name="connsiteY2" fmla="*/ 867507 h 1836615"/>
              <a:gd name="connsiteX3" fmla="*/ 31262 w 1992924"/>
              <a:gd name="connsiteY3" fmla="*/ 445477 h 1836615"/>
              <a:gd name="connsiteX4" fmla="*/ 109416 w 1992924"/>
              <a:gd name="connsiteY4" fmla="*/ 265723 h 1836615"/>
              <a:gd name="connsiteX5" fmla="*/ 226647 w 1992924"/>
              <a:gd name="connsiteY5" fmla="*/ 125046 h 1836615"/>
              <a:gd name="connsiteX6" fmla="*/ 406400 w 1992924"/>
              <a:gd name="connsiteY6" fmla="*/ 31261 h 1836615"/>
              <a:gd name="connsiteX7" fmla="*/ 789354 w 1992924"/>
              <a:gd name="connsiteY7" fmla="*/ 0 h 1836615"/>
              <a:gd name="connsiteX8" fmla="*/ 898770 w 1992924"/>
              <a:gd name="connsiteY8" fmla="*/ 31261 h 1836615"/>
              <a:gd name="connsiteX9" fmla="*/ 1125416 w 1992924"/>
              <a:gd name="connsiteY9" fmla="*/ 312615 h 1836615"/>
              <a:gd name="connsiteX10" fmla="*/ 1289539 w 1992924"/>
              <a:gd name="connsiteY10" fmla="*/ 445477 h 1836615"/>
              <a:gd name="connsiteX11" fmla="*/ 1602154 w 1992924"/>
              <a:gd name="connsiteY11" fmla="*/ 593969 h 1836615"/>
              <a:gd name="connsiteX12" fmla="*/ 1860062 w 1992924"/>
              <a:gd name="connsiteY12" fmla="*/ 719015 h 1836615"/>
              <a:gd name="connsiteX13" fmla="*/ 1930400 w 1992924"/>
              <a:gd name="connsiteY13" fmla="*/ 828431 h 1836615"/>
              <a:gd name="connsiteX14" fmla="*/ 1992924 w 1992924"/>
              <a:gd name="connsiteY14" fmla="*/ 1273907 h 1836615"/>
              <a:gd name="connsiteX15" fmla="*/ 1961662 w 1992924"/>
              <a:gd name="connsiteY15" fmla="*/ 1531815 h 1836615"/>
              <a:gd name="connsiteX16" fmla="*/ 1617785 w 1992924"/>
              <a:gd name="connsiteY16" fmla="*/ 1820984 h 1836615"/>
              <a:gd name="connsiteX17" fmla="*/ 1312985 w 1992924"/>
              <a:gd name="connsiteY17" fmla="*/ 1836615 h 1836615"/>
              <a:gd name="connsiteX18" fmla="*/ 773724 w 1992924"/>
              <a:gd name="connsiteY18" fmla="*/ 1680307 h 1836615"/>
              <a:gd name="connsiteX19" fmla="*/ 515816 w 1992924"/>
              <a:gd name="connsiteY19" fmla="*/ 1563077 h 1836615"/>
              <a:gd name="connsiteX20" fmla="*/ 250093 w 1992924"/>
              <a:gd name="connsiteY20" fmla="*/ 1391138 h 1836615"/>
              <a:gd name="connsiteX21" fmla="*/ 187570 w 1992924"/>
              <a:gd name="connsiteY21" fmla="*/ 1344246 h 1836615"/>
              <a:gd name="connsiteX22" fmla="*/ 125047 w 1992924"/>
              <a:gd name="connsiteY22" fmla="*/ 1266092 h 1836615"/>
              <a:gd name="connsiteX23" fmla="*/ 109416 w 1992924"/>
              <a:gd name="connsiteY23" fmla="*/ 1156677 h 1836615"/>
              <a:gd name="connsiteX24" fmla="*/ 93785 w 1992924"/>
              <a:gd name="connsiteY24" fmla="*/ 1133231 h 1836615"/>
              <a:gd name="connsiteX25" fmla="*/ 70339 w 1992924"/>
              <a:gd name="connsiteY25" fmla="*/ 1070707 h 1836615"/>
              <a:gd name="connsiteX26" fmla="*/ 46893 w 1992924"/>
              <a:gd name="connsiteY26" fmla="*/ 1016000 h 1836615"/>
              <a:gd name="connsiteX27" fmla="*/ 0 w 1992924"/>
              <a:gd name="connsiteY27" fmla="*/ 992554 h 18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992924" h="1836615">
                <a:moveTo>
                  <a:pt x="0" y="992554"/>
                </a:moveTo>
                <a:lnTo>
                  <a:pt x="0" y="992554"/>
                </a:lnTo>
                <a:cubicBezTo>
                  <a:pt x="5210" y="950872"/>
                  <a:pt x="13234" y="909445"/>
                  <a:pt x="15631" y="867507"/>
                </a:cubicBezTo>
                <a:cubicBezTo>
                  <a:pt x="23662" y="726963"/>
                  <a:pt x="9585" y="584571"/>
                  <a:pt x="31262" y="445477"/>
                </a:cubicBezTo>
                <a:cubicBezTo>
                  <a:pt x="41323" y="380920"/>
                  <a:pt x="75401" y="321507"/>
                  <a:pt x="109416" y="265723"/>
                </a:cubicBezTo>
                <a:cubicBezTo>
                  <a:pt x="141194" y="213607"/>
                  <a:pt x="178738" y="162869"/>
                  <a:pt x="226647" y="125046"/>
                </a:cubicBezTo>
                <a:cubicBezTo>
                  <a:pt x="279691" y="83169"/>
                  <a:pt x="342017" y="51809"/>
                  <a:pt x="406400" y="31261"/>
                </a:cubicBezTo>
                <a:cubicBezTo>
                  <a:pt x="483208" y="6748"/>
                  <a:pt x="712492" y="3074"/>
                  <a:pt x="789354" y="0"/>
                </a:cubicBezTo>
                <a:cubicBezTo>
                  <a:pt x="825826" y="10420"/>
                  <a:pt x="867023" y="10503"/>
                  <a:pt x="898770" y="31261"/>
                </a:cubicBezTo>
                <a:cubicBezTo>
                  <a:pt x="962307" y="72804"/>
                  <a:pt x="1095757" y="281394"/>
                  <a:pt x="1125416" y="312615"/>
                </a:cubicBezTo>
                <a:cubicBezTo>
                  <a:pt x="1173895" y="363645"/>
                  <a:pt x="1231876" y="405113"/>
                  <a:pt x="1289539" y="445477"/>
                </a:cubicBezTo>
                <a:cubicBezTo>
                  <a:pt x="1424178" y="539725"/>
                  <a:pt x="1450623" y="532635"/>
                  <a:pt x="1602154" y="593969"/>
                </a:cubicBezTo>
                <a:cubicBezTo>
                  <a:pt x="1773226" y="663212"/>
                  <a:pt x="1730867" y="643651"/>
                  <a:pt x="1860062" y="719015"/>
                </a:cubicBezTo>
                <a:cubicBezTo>
                  <a:pt x="1883508" y="755487"/>
                  <a:pt x="1913575" y="788471"/>
                  <a:pt x="1930400" y="828431"/>
                </a:cubicBezTo>
                <a:cubicBezTo>
                  <a:pt x="2006480" y="1009121"/>
                  <a:pt x="1986715" y="1069026"/>
                  <a:pt x="1992924" y="1273907"/>
                </a:cubicBezTo>
                <a:cubicBezTo>
                  <a:pt x="1982503" y="1359876"/>
                  <a:pt x="1993584" y="1451315"/>
                  <a:pt x="1961662" y="1531815"/>
                </a:cubicBezTo>
                <a:cubicBezTo>
                  <a:pt x="1904674" y="1675524"/>
                  <a:pt x="1767503" y="1788233"/>
                  <a:pt x="1617785" y="1820984"/>
                </a:cubicBezTo>
                <a:cubicBezTo>
                  <a:pt x="1518402" y="1842724"/>
                  <a:pt x="1414585" y="1831405"/>
                  <a:pt x="1312985" y="1836615"/>
                </a:cubicBezTo>
                <a:cubicBezTo>
                  <a:pt x="1021036" y="1756993"/>
                  <a:pt x="1014411" y="1760536"/>
                  <a:pt x="773724" y="1680307"/>
                </a:cubicBezTo>
                <a:cubicBezTo>
                  <a:pt x="640630" y="1635942"/>
                  <a:pt x="636109" y="1637659"/>
                  <a:pt x="515816" y="1563077"/>
                </a:cubicBezTo>
                <a:cubicBezTo>
                  <a:pt x="426152" y="1507485"/>
                  <a:pt x="334493" y="1454438"/>
                  <a:pt x="250093" y="1391138"/>
                </a:cubicBezTo>
                <a:cubicBezTo>
                  <a:pt x="229252" y="1375507"/>
                  <a:pt x="206713" y="1361916"/>
                  <a:pt x="187570" y="1344246"/>
                </a:cubicBezTo>
                <a:cubicBezTo>
                  <a:pt x="172157" y="1330018"/>
                  <a:pt x="140213" y="1286314"/>
                  <a:pt x="125047" y="1266092"/>
                </a:cubicBezTo>
                <a:cubicBezTo>
                  <a:pt x="123669" y="1252316"/>
                  <a:pt x="120501" y="1182542"/>
                  <a:pt x="109416" y="1156677"/>
                </a:cubicBezTo>
                <a:cubicBezTo>
                  <a:pt x="105716" y="1148044"/>
                  <a:pt x="98995" y="1141046"/>
                  <a:pt x="93785" y="1133231"/>
                </a:cubicBezTo>
                <a:cubicBezTo>
                  <a:pt x="79377" y="1075594"/>
                  <a:pt x="94860" y="1127924"/>
                  <a:pt x="70339" y="1070707"/>
                </a:cubicBezTo>
                <a:cubicBezTo>
                  <a:pt x="61715" y="1050584"/>
                  <a:pt x="62142" y="1034299"/>
                  <a:pt x="46893" y="1016000"/>
                </a:cubicBezTo>
                <a:cubicBezTo>
                  <a:pt x="19112" y="982663"/>
                  <a:pt x="7815" y="996462"/>
                  <a:pt x="0" y="992554"/>
                </a:cubicBezTo>
                <a:close/>
              </a:path>
            </a:pathLst>
          </a:cu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280C3654-56CF-4790-A3DD-97B8AF30FEC4}"/>
              </a:ext>
            </a:extLst>
          </p:cNvPr>
          <p:cNvSpPr/>
          <p:nvPr/>
        </p:nvSpPr>
        <p:spPr>
          <a:xfrm>
            <a:off x="4427983" y="1440227"/>
            <a:ext cx="2448272" cy="2736304"/>
          </a:xfrm>
          <a:custGeom>
            <a:avLst/>
            <a:gdLst>
              <a:gd name="connsiteX0" fmla="*/ 343876 w 3931212"/>
              <a:gd name="connsiteY0" fmla="*/ 1742831 h 2532185"/>
              <a:gd name="connsiteX1" fmla="*/ 343876 w 3931212"/>
              <a:gd name="connsiteY1" fmla="*/ 1742831 h 2532185"/>
              <a:gd name="connsiteX2" fmla="*/ 437661 w 3931212"/>
              <a:gd name="connsiteY2" fmla="*/ 1141046 h 2532185"/>
              <a:gd name="connsiteX3" fmla="*/ 508000 w 3931212"/>
              <a:gd name="connsiteY3" fmla="*/ 1062892 h 2532185"/>
              <a:gd name="connsiteX4" fmla="*/ 593969 w 3931212"/>
              <a:gd name="connsiteY4" fmla="*/ 1031631 h 2532185"/>
              <a:gd name="connsiteX5" fmla="*/ 906584 w 3931212"/>
              <a:gd name="connsiteY5" fmla="*/ 992554 h 2532185"/>
              <a:gd name="connsiteX6" fmla="*/ 1062892 w 3931212"/>
              <a:gd name="connsiteY6" fmla="*/ 937846 h 2532185"/>
              <a:gd name="connsiteX7" fmla="*/ 1187938 w 3931212"/>
              <a:gd name="connsiteY7" fmla="*/ 789354 h 2532185"/>
              <a:gd name="connsiteX8" fmla="*/ 1281723 w 3931212"/>
              <a:gd name="connsiteY8" fmla="*/ 554892 h 2532185"/>
              <a:gd name="connsiteX9" fmla="*/ 1453661 w 3931212"/>
              <a:gd name="connsiteY9" fmla="*/ 343877 h 2532185"/>
              <a:gd name="connsiteX10" fmla="*/ 1656861 w 3931212"/>
              <a:gd name="connsiteY10" fmla="*/ 148492 h 2532185"/>
              <a:gd name="connsiteX11" fmla="*/ 1930400 w 3931212"/>
              <a:gd name="connsiteY11" fmla="*/ 7815 h 2532185"/>
              <a:gd name="connsiteX12" fmla="*/ 2008553 w 3931212"/>
              <a:gd name="connsiteY12" fmla="*/ 0 h 2532185"/>
              <a:gd name="connsiteX13" fmla="*/ 2133600 w 3931212"/>
              <a:gd name="connsiteY13" fmla="*/ 23446 h 2532185"/>
              <a:gd name="connsiteX14" fmla="*/ 2633784 w 3931212"/>
              <a:gd name="connsiteY14" fmla="*/ 429846 h 2532185"/>
              <a:gd name="connsiteX15" fmla="*/ 2899507 w 3931212"/>
              <a:gd name="connsiteY15" fmla="*/ 711200 h 2532185"/>
              <a:gd name="connsiteX16" fmla="*/ 2938584 w 3931212"/>
              <a:gd name="connsiteY16" fmla="*/ 836246 h 2532185"/>
              <a:gd name="connsiteX17" fmla="*/ 2985476 w 3931212"/>
              <a:gd name="connsiteY17" fmla="*/ 1031631 h 2532185"/>
              <a:gd name="connsiteX18" fmla="*/ 3016738 w 3931212"/>
              <a:gd name="connsiteY18" fmla="*/ 1117600 h 2532185"/>
              <a:gd name="connsiteX19" fmla="*/ 3712307 w 3931212"/>
              <a:gd name="connsiteY19" fmla="*/ 1500554 h 2532185"/>
              <a:gd name="connsiteX20" fmla="*/ 3907692 w 3931212"/>
              <a:gd name="connsiteY20" fmla="*/ 1664677 h 2532185"/>
              <a:gd name="connsiteX21" fmla="*/ 3931138 w 3931212"/>
              <a:gd name="connsiteY21" fmla="*/ 1774092 h 2532185"/>
              <a:gd name="connsiteX22" fmla="*/ 3899876 w 3931212"/>
              <a:gd name="connsiteY22" fmla="*/ 1883508 h 2532185"/>
              <a:gd name="connsiteX23" fmla="*/ 3657600 w 3931212"/>
              <a:gd name="connsiteY23" fmla="*/ 2008554 h 2532185"/>
              <a:gd name="connsiteX24" fmla="*/ 3516923 w 3931212"/>
              <a:gd name="connsiteY24" fmla="*/ 2016369 h 2532185"/>
              <a:gd name="connsiteX25" fmla="*/ 3157415 w 3931212"/>
              <a:gd name="connsiteY25" fmla="*/ 1867877 h 2532185"/>
              <a:gd name="connsiteX26" fmla="*/ 2844800 w 3931212"/>
              <a:gd name="connsiteY26" fmla="*/ 1578708 h 2532185"/>
              <a:gd name="connsiteX27" fmla="*/ 2711938 w 3931212"/>
              <a:gd name="connsiteY27" fmla="*/ 1445846 h 2532185"/>
              <a:gd name="connsiteX28" fmla="*/ 2438400 w 3931212"/>
              <a:gd name="connsiteY28" fmla="*/ 1273908 h 2532185"/>
              <a:gd name="connsiteX29" fmla="*/ 2258646 w 3931212"/>
              <a:gd name="connsiteY29" fmla="*/ 1227015 h 2532185"/>
              <a:gd name="connsiteX30" fmla="*/ 2117969 w 3931212"/>
              <a:gd name="connsiteY30" fmla="*/ 1234831 h 2532185"/>
              <a:gd name="connsiteX31" fmla="*/ 1961661 w 3931212"/>
              <a:gd name="connsiteY31" fmla="*/ 1391139 h 2532185"/>
              <a:gd name="connsiteX32" fmla="*/ 1914769 w 3931212"/>
              <a:gd name="connsiteY32" fmla="*/ 1500554 h 2532185"/>
              <a:gd name="connsiteX33" fmla="*/ 1852246 w 3931212"/>
              <a:gd name="connsiteY33" fmla="*/ 1602154 h 2532185"/>
              <a:gd name="connsiteX34" fmla="*/ 1602153 w 3931212"/>
              <a:gd name="connsiteY34" fmla="*/ 1844431 h 2532185"/>
              <a:gd name="connsiteX35" fmla="*/ 1492738 w 3931212"/>
              <a:gd name="connsiteY35" fmla="*/ 1906954 h 2532185"/>
              <a:gd name="connsiteX36" fmla="*/ 1414584 w 3931212"/>
              <a:gd name="connsiteY36" fmla="*/ 1922585 h 2532185"/>
              <a:gd name="connsiteX37" fmla="*/ 1242646 w 3931212"/>
              <a:gd name="connsiteY37" fmla="*/ 1875692 h 2532185"/>
              <a:gd name="connsiteX38" fmla="*/ 1117600 w 3931212"/>
              <a:gd name="connsiteY38" fmla="*/ 1813169 h 2532185"/>
              <a:gd name="connsiteX39" fmla="*/ 1055076 w 3931212"/>
              <a:gd name="connsiteY39" fmla="*/ 1789723 h 2532185"/>
              <a:gd name="connsiteX40" fmla="*/ 969107 w 3931212"/>
              <a:gd name="connsiteY40" fmla="*/ 1820985 h 2532185"/>
              <a:gd name="connsiteX41" fmla="*/ 898769 w 3931212"/>
              <a:gd name="connsiteY41" fmla="*/ 1914769 h 2532185"/>
              <a:gd name="connsiteX42" fmla="*/ 703384 w 3931212"/>
              <a:gd name="connsiteY42" fmla="*/ 2250831 h 2532185"/>
              <a:gd name="connsiteX43" fmla="*/ 617415 w 3931212"/>
              <a:gd name="connsiteY43" fmla="*/ 2328985 h 2532185"/>
              <a:gd name="connsiteX44" fmla="*/ 453292 w 3931212"/>
              <a:gd name="connsiteY44" fmla="*/ 2422769 h 2532185"/>
              <a:gd name="connsiteX45" fmla="*/ 132861 w 3931212"/>
              <a:gd name="connsiteY45" fmla="*/ 2532185 h 2532185"/>
              <a:gd name="connsiteX46" fmla="*/ 62523 w 3931212"/>
              <a:gd name="connsiteY46" fmla="*/ 2485292 h 2532185"/>
              <a:gd name="connsiteX47" fmla="*/ 0 w 3931212"/>
              <a:gd name="connsiteY47" fmla="*/ 2266462 h 2532185"/>
              <a:gd name="connsiteX48" fmla="*/ 62523 w 3931212"/>
              <a:gd name="connsiteY48" fmla="*/ 2110154 h 2532185"/>
              <a:gd name="connsiteX49" fmla="*/ 109415 w 3931212"/>
              <a:gd name="connsiteY49" fmla="*/ 2078892 h 2532185"/>
              <a:gd name="connsiteX50" fmla="*/ 148492 w 3931212"/>
              <a:gd name="connsiteY50" fmla="*/ 2032000 h 2532185"/>
              <a:gd name="connsiteX51" fmla="*/ 218830 w 3931212"/>
              <a:gd name="connsiteY51" fmla="*/ 1930400 h 2532185"/>
              <a:gd name="connsiteX52" fmla="*/ 242276 w 3931212"/>
              <a:gd name="connsiteY52" fmla="*/ 1899139 h 2532185"/>
              <a:gd name="connsiteX53" fmla="*/ 257907 w 3931212"/>
              <a:gd name="connsiteY53" fmla="*/ 1867877 h 2532185"/>
              <a:gd name="connsiteX54" fmla="*/ 328246 w 3931212"/>
              <a:gd name="connsiteY54" fmla="*/ 1758462 h 2532185"/>
              <a:gd name="connsiteX55" fmla="*/ 343876 w 3931212"/>
              <a:gd name="connsiteY55" fmla="*/ 1742831 h 253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931212" h="2532185">
                <a:moveTo>
                  <a:pt x="343876" y="1742831"/>
                </a:moveTo>
                <a:lnTo>
                  <a:pt x="343876" y="1742831"/>
                </a:lnTo>
                <a:cubicBezTo>
                  <a:pt x="513567" y="1500416"/>
                  <a:pt x="315802" y="1811267"/>
                  <a:pt x="437661" y="1141046"/>
                </a:cubicBezTo>
                <a:cubicBezTo>
                  <a:pt x="443931" y="1106563"/>
                  <a:pt x="479287" y="1082991"/>
                  <a:pt x="508000" y="1062892"/>
                </a:cubicBezTo>
                <a:cubicBezTo>
                  <a:pt x="532980" y="1045406"/>
                  <a:pt x="564453" y="1039283"/>
                  <a:pt x="593969" y="1031631"/>
                </a:cubicBezTo>
                <a:cubicBezTo>
                  <a:pt x="704522" y="1002969"/>
                  <a:pt x="789423" y="1002318"/>
                  <a:pt x="906584" y="992554"/>
                </a:cubicBezTo>
                <a:cubicBezTo>
                  <a:pt x="958687" y="974318"/>
                  <a:pt x="1014233" y="963913"/>
                  <a:pt x="1062892" y="937846"/>
                </a:cubicBezTo>
                <a:cubicBezTo>
                  <a:pt x="1102023" y="916883"/>
                  <a:pt x="1166324" y="819074"/>
                  <a:pt x="1187938" y="789354"/>
                </a:cubicBezTo>
                <a:cubicBezTo>
                  <a:pt x="1205875" y="739130"/>
                  <a:pt x="1254304" y="595548"/>
                  <a:pt x="1281723" y="554892"/>
                </a:cubicBezTo>
                <a:cubicBezTo>
                  <a:pt x="1332455" y="479669"/>
                  <a:pt x="1392120" y="410547"/>
                  <a:pt x="1453661" y="343877"/>
                </a:cubicBezTo>
                <a:cubicBezTo>
                  <a:pt x="1517396" y="274831"/>
                  <a:pt x="1583642" y="207386"/>
                  <a:pt x="1656861" y="148492"/>
                </a:cubicBezTo>
                <a:cubicBezTo>
                  <a:pt x="1716901" y="100199"/>
                  <a:pt x="1848432" y="30766"/>
                  <a:pt x="1930400" y="7815"/>
                </a:cubicBezTo>
                <a:cubicBezTo>
                  <a:pt x="1955611" y="756"/>
                  <a:pt x="1982502" y="2605"/>
                  <a:pt x="2008553" y="0"/>
                </a:cubicBezTo>
                <a:cubicBezTo>
                  <a:pt x="2050235" y="7815"/>
                  <a:pt x="2094889" y="6128"/>
                  <a:pt x="2133600" y="23446"/>
                </a:cubicBezTo>
                <a:cubicBezTo>
                  <a:pt x="2306075" y="100606"/>
                  <a:pt x="2524377" y="329407"/>
                  <a:pt x="2633784" y="429846"/>
                </a:cubicBezTo>
                <a:cubicBezTo>
                  <a:pt x="2806527" y="588430"/>
                  <a:pt x="2756586" y="539695"/>
                  <a:pt x="2899507" y="711200"/>
                </a:cubicBezTo>
                <a:cubicBezTo>
                  <a:pt x="2912533" y="752882"/>
                  <a:pt x="2927231" y="794078"/>
                  <a:pt x="2938584" y="836246"/>
                </a:cubicBezTo>
                <a:cubicBezTo>
                  <a:pt x="3000435" y="1065976"/>
                  <a:pt x="2889085" y="718360"/>
                  <a:pt x="2985476" y="1031631"/>
                </a:cubicBezTo>
                <a:cubicBezTo>
                  <a:pt x="2994443" y="1060775"/>
                  <a:pt x="2996594" y="1094709"/>
                  <a:pt x="3016738" y="1117600"/>
                </a:cubicBezTo>
                <a:cubicBezTo>
                  <a:pt x="3158186" y="1278336"/>
                  <a:pt x="3666508" y="1462083"/>
                  <a:pt x="3712307" y="1500554"/>
                </a:cubicBezTo>
                <a:lnTo>
                  <a:pt x="3907692" y="1664677"/>
                </a:lnTo>
                <a:cubicBezTo>
                  <a:pt x="3915507" y="1701149"/>
                  <a:pt x="3932469" y="1736816"/>
                  <a:pt x="3931138" y="1774092"/>
                </a:cubicBezTo>
                <a:cubicBezTo>
                  <a:pt x="3929784" y="1811999"/>
                  <a:pt x="3920597" y="1851736"/>
                  <a:pt x="3899876" y="1883508"/>
                </a:cubicBezTo>
                <a:cubicBezTo>
                  <a:pt x="3854285" y="1953414"/>
                  <a:pt x="3724958" y="1994373"/>
                  <a:pt x="3657600" y="2008554"/>
                </a:cubicBezTo>
                <a:cubicBezTo>
                  <a:pt x="3611643" y="2018229"/>
                  <a:pt x="3563815" y="2013764"/>
                  <a:pt x="3516923" y="2016369"/>
                </a:cubicBezTo>
                <a:cubicBezTo>
                  <a:pt x="3390434" y="1977873"/>
                  <a:pt x="3265454" y="1951908"/>
                  <a:pt x="3157415" y="1867877"/>
                </a:cubicBezTo>
                <a:cubicBezTo>
                  <a:pt x="3045367" y="1780728"/>
                  <a:pt x="2947849" y="1676333"/>
                  <a:pt x="2844800" y="1578708"/>
                </a:cubicBezTo>
                <a:cubicBezTo>
                  <a:pt x="2799332" y="1535633"/>
                  <a:pt x="2762712" y="1482516"/>
                  <a:pt x="2711938" y="1445846"/>
                </a:cubicBezTo>
                <a:cubicBezTo>
                  <a:pt x="2625080" y="1383115"/>
                  <a:pt x="2540565" y="1312220"/>
                  <a:pt x="2438400" y="1273908"/>
                </a:cubicBezTo>
                <a:cubicBezTo>
                  <a:pt x="2380419" y="1252165"/>
                  <a:pt x="2318564" y="1242646"/>
                  <a:pt x="2258646" y="1227015"/>
                </a:cubicBezTo>
                <a:cubicBezTo>
                  <a:pt x="2211754" y="1229620"/>
                  <a:pt x="2162383" y="1219564"/>
                  <a:pt x="2117969" y="1234831"/>
                </a:cubicBezTo>
                <a:cubicBezTo>
                  <a:pt x="2034609" y="1263486"/>
                  <a:pt x="1997194" y="1320073"/>
                  <a:pt x="1961661" y="1391139"/>
                </a:cubicBezTo>
                <a:cubicBezTo>
                  <a:pt x="1943916" y="1426630"/>
                  <a:pt x="1933034" y="1465328"/>
                  <a:pt x="1914769" y="1500554"/>
                </a:cubicBezTo>
                <a:cubicBezTo>
                  <a:pt x="1896464" y="1535856"/>
                  <a:pt x="1875359" y="1569795"/>
                  <a:pt x="1852246" y="1602154"/>
                </a:cubicBezTo>
                <a:cubicBezTo>
                  <a:pt x="1765923" y="1723006"/>
                  <a:pt x="1732012" y="1752766"/>
                  <a:pt x="1602153" y="1844431"/>
                </a:cubicBezTo>
                <a:cubicBezTo>
                  <a:pt x="1567835" y="1868655"/>
                  <a:pt x="1531513" y="1890798"/>
                  <a:pt x="1492738" y="1906954"/>
                </a:cubicBezTo>
                <a:cubicBezTo>
                  <a:pt x="1468214" y="1917172"/>
                  <a:pt x="1440635" y="1917375"/>
                  <a:pt x="1414584" y="1922585"/>
                </a:cubicBezTo>
                <a:cubicBezTo>
                  <a:pt x="1357271" y="1906954"/>
                  <a:pt x="1298389" y="1896229"/>
                  <a:pt x="1242646" y="1875692"/>
                </a:cubicBezTo>
                <a:cubicBezTo>
                  <a:pt x="1198917" y="1859581"/>
                  <a:pt x="1159964" y="1832586"/>
                  <a:pt x="1117600" y="1813169"/>
                </a:cubicBezTo>
                <a:cubicBezTo>
                  <a:pt x="1097366" y="1803895"/>
                  <a:pt x="1075917" y="1797538"/>
                  <a:pt x="1055076" y="1789723"/>
                </a:cubicBezTo>
                <a:cubicBezTo>
                  <a:pt x="1026420" y="1800144"/>
                  <a:pt x="992917" y="1801937"/>
                  <a:pt x="969107" y="1820985"/>
                </a:cubicBezTo>
                <a:cubicBezTo>
                  <a:pt x="938593" y="1845396"/>
                  <a:pt x="918874" y="1881261"/>
                  <a:pt x="898769" y="1914769"/>
                </a:cubicBezTo>
                <a:cubicBezTo>
                  <a:pt x="842889" y="2007902"/>
                  <a:pt x="780034" y="2159580"/>
                  <a:pt x="703384" y="2250831"/>
                </a:cubicBezTo>
                <a:cubicBezTo>
                  <a:pt x="678474" y="2280485"/>
                  <a:pt x="649329" y="2307044"/>
                  <a:pt x="617415" y="2328985"/>
                </a:cubicBezTo>
                <a:cubicBezTo>
                  <a:pt x="565492" y="2364682"/>
                  <a:pt x="511399" y="2398402"/>
                  <a:pt x="453292" y="2422769"/>
                </a:cubicBezTo>
                <a:cubicBezTo>
                  <a:pt x="349208" y="2466417"/>
                  <a:pt x="132861" y="2532185"/>
                  <a:pt x="132861" y="2532185"/>
                </a:cubicBezTo>
                <a:cubicBezTo>
                  <a:pt x="109415" y="2516554"/>
                  <a:pt x="80126" y="2507296"/>
                  <a:pt x="62523" y="2485292"/>
                </a:cubicBezTo>
                <a:cubicBezTo>
                  <a:pt x="-4358" y="2401691"/>
                  <a:pt x="6972" y="2364076"/>
                  <a:pt x="0" y="2266462"/>
                </a:cubicBezTo>
                <a:cubicBezTo>
                  <a:pt x="12528" y="2225745"/>
                  <a:pt x="28446" y="2147639"/>
                  <a:pt x="62523" y="2110154"/>
                </a:cubicBezTo>
                <a:cubicBezTo>
                  <a:pt x="75160" y="2096254"/>
                  <a:pt x="95515" y="2091529"/>
                  <a:pt x="109415" y="2078892"/>
                </a:cubicBezTo>
                <a:cubicBezTo>
                  <a:pt x="124470" y="2065205"/>
                  <a:pt x="136422" y="2048380"/>
                  <a:pt x="148492" y="2032000"/>
                </a:cubicBezTo>
                <a:cubicBezTo>
                  <a:pt x="172926" y="1998839"/>
                  <a:pt x="194115" y="1963352"/>
                  <a:pt x="218830" y="1930400"/>
                </a:cubicBezTo>
                <a:cubicBezTo>
                  <a:pt x="226645" y="1919980"/>
                  <a:pt x="235373" y="1910185"/>
                  <a:pt x="242276" y="1899139"/>
                </a:cubicBezTo>
                <a:cubicBezTo>
                  <a:pt x="248451" y="1889259"/>
                  <a:pt x="252249" y="1878062"/>
                  <a:pt x="257907" y="1867877"/>
                </a:cubicBezTo>
                <a:cubicBezTo>
                  <a:pt x="268681" y="1848484"/>
                  <a:pt x="323328" y="1760102"/>
                  <a:pt x="328246" y="1758462"/>
                </a:cubicBezTo>
                <a:cubicBezTo>
                  <a:pt x="354163" y="1749822"/>
                  <a:pt x="341271" y="1745436"/>
                  <a:pt x="343876" y="1742831"/>
                </a:cubicBezTo>
                <a:close/>
              </a:path>
            </a:pathLst>
          </a:cu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E4E828C7-FFF8-4F01-85F2-56A65478CA15}"/>
              </a:ext>
            </a:extLst>
          </p:cNvPr>
          <p:cNvSpPr/>
          <p:nvPr/>
        </p:nvSpPr>
        <p:spPr>
          <a:xfrm rot="19800000">
            <a:off x="3561269" y="3266792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F29C709-5B36-4CA7-B461-CE02B5B7D0CE}"/>
              </a:ext>
            </a:extLst>
          </p:cNvPr>
          <p:cNvSpPr txBox="1"/>
          <p:nvPr/>
        </p:nvSpPr>
        <p:spPr>
          <a:xfrm>
            <a:off x="395536" y="573325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非圧縮流：流れに沿って位相空間体積が変化しない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7942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7238799-A8FF-42C6-81B0-9AAA8BBA4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z="3600" dirty="0"/>
              <a:t>ハミルトニアンの幾何学的解釈のまとめ</a:t>
            </a:r>
            <a:endParaRPr kumimoji="1" lang="ja-JP" altLang="en-US" sz="3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C6B701-D808-4DE9-AAC1-21056300853C}"/>
              </a:ext>
            </a:extLst>
          </p:cNvPr>
          <p:cNvSpPr txBox="1"/>
          <p:nvPr/>
        </p:nvSpPr>
        <p:spPr>
          <a:xfrm>
            <a:off x="395536" y="1124744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ハミルトンの運動方程式は、位相空間に流れ場を作る</a:t>
            </a:r>
            <a:r>
              <a:rPr kumimoji="1" lang="en-US" altLang="ja-JP" sz="2800" dirty="0"/>
              <a:t>(</a:t>
            </a:r>
            <a:r>
              <a:rPr kumimoji="1" lang="ja-JP" altLang="en-US" sz="2800" dirty="0">
                <a:solidFill>
                  <a:srgbClr val="FF0000"/>
                </a:solidFill>
              </a:rPr>
              <a:t>ハミルトンベクトル場</a:t>
            </a:r>
            <a:r>
              <a:rPr kumimoji="1" lang="en-US" altLang="ja-JP" sz="2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 dirty="0"/>
              <a:t>ハミルトンベクトル場は、回転する流れを表現している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ハミルトンベクトル場は、非圧縮流になっている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294953-FFCD-4024-BB3C-1073B5B424DB}"/>
              </a:ext>
            </a:extLst>
          </p:cNvPr>
          <p:cNvSpPr txBox="1"/>
          <p:nvPr/>
        </p:nvSpPr>
        <p:spPr>
          <a:xfrm>
            <a:off x="611560" y="5013176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時間発展とは、位相空間における回転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54594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5F790DBD-89FB-4883-BF02-2256F7EC0EC6}"/>
              </a:ext>
            </a:extLst>
          </p:cNvPr>
          <p:cNvSpPr/>
          <p:nvPr/>
        </p:nvSpPr>
        <p:spPr>
          <a:xfrm>
            <a:off x="2483768" y="5517232"/>
            <a:ext cx="1702012" cy="576064"/>
          </a:xfrm>
          <a:custGeom>
            <a:avLst/>
            <a:gdLst>
              <a:gd name="connsiteX0" fmla="*/ 0 w 2313354"/>
              <a:gd name="connsiteY0" fmla="*/ 750277 h 750277"/>
              <a:gd name="connsiteX1" fmla="*/ 945662 w 2313354"/>
              <a:gd name="connsiteY1" fmla="*/ 414215 h 750277"/>
              <a:gd name="connsiteX2" fmla="*/ 1828800 w 2313354"/>
              <a:gd name="connsiteY2" fmla="*/ 422031 h 750277"/>
              <a:gd name="connsiteX3" fmla="*/ 2313354 w 2313354"/>
              <a:gd name="connsiteY3" fmla="*/ 0 h 75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354" h="750277">
                <a:moveTo>
                  <a:pt x="0" y="750277"/>
                </a:moveTo>
                <a:cubicBezTo>
                  <a:pt x="320431" y="609600"/>
                  <a:pt x="640862" y="468923"/>
                  <a:pt x="945662" y="414215"/>
                </a:cubicBezTo>
                <a:cubicBezTo>
                  <a:pt x="1250462" y="359507"/>
                  <a:pt x="1600851" y="491067"/>
                  <a:pt x="1828800" y="422031"/>
                </a:cubicBezTo>
                <a:cubicBezTo>
                  <a:pt x="2056749" y="352995"/>
                  <a:pt x="2185051" y="176497"/>
                  <a:pt x="2313354" y="0"/>
                </a:cubicBezTo>
              </a:path>
            </a:pathLst>
          </a:custGeom>
          <a:noFill/>
          <a:ln w="5715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120CDE3-594B-4068-85FF-0AF218088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3BC14FA-55F1-4CD3-82BF-E6D846FCBD2C}"/>
                  </a:ext>
                </a:extLst>
              </p:cNvPr>
              <p:cNvSpPr txBox="1"/>
              <p:nvPr/>
            </p:nvSpPr>
            <p:spPr>
              <a:xfrm>
                <a:off x="323528" y="980728"/>
                <a:ext cx="767575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一次元一自由度系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における</a:t>
                </a:r>
                <a:r>
                  <a:rPr lang="ja-JP" altLang="en-US" sz="2400" dirty="0"/>
                  <a:t>物理量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 dirty="0"/>
                  <a:t>を考える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点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kumimoji="1" lang="ja-JP" altLang="en-US" sz="2400" dirty="0"/>
                  <a:t>は運動方程式に従って時間発展する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この世界の物理量は全て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の関数として表現できる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の関数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3BC14FA-55F1-4CD3-82BF-E6D846FCB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80728"/>
                <a:ext cx="7675756" cy="1569660"/>
              </a:xfrm>
              <a:prstGeom prst="rect">
                <a:avLst/>
              </a:prstGeom>
              <a:blipFill>
                <a:blip r:embed="rId2"/>
                <a:stretch>
                  <a:fillRect l="-1191" t="-4280" r="-318" b="-85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2AB602D-FD96-4879-94E7-282758969487}"/>
                  </a:ext>
                </a:extLst>
              </p:cNvPr>
              <p:cNvSpPr txBox="1"/>
              <p:nvPr/>
            </p:nvSpPr>
            <p:spPr>
              <a:xfrm>
                <a:off x="1547664" y="2708920"/>
                <a:ext cx="25483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2AB602D-FD96-4879-94E7-282758969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708920"/>
                <a:ext cx="254832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EAF52B3-F276-4FBC-87AB-4594BABE24F4}"/>
                  </a:ext>
                </a:extLst>
              </p:cNvPr>
              <p:cNvSpPr txBox="1"/>
              <p:nvPr/>
            </p:nvSpPr>
            <p:spPr>
              <a:xfrm>
                <a:off x="4788024" y="2708920"/>
                <a:ext cx="10739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EAF52B3-F276-4FBC-87AB-4594BABE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708920"/>
                <a:ext cx="10739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矢印: 右 11">
            <a:extLst>
              <a:ext uri="{FF2B5EF4-FFF2-40B4-BE49-F238E27FC236}">
                <a16:creationId xmlns:a16="http://schemas.microsoft.com/office/drawing/2014/main" id="{152B61AE-5043-4DC5-BA5B-A0ED5C96102F}"/>
              </a:ext>
            </a:extLst>
          </p:cNvPr>
          <p:cNvSpPr/>
          <p:nvPr/>
        </p:nvSpPr>
        <p:spPr>
          <a:xfrm>
            <a:off x="4139952" y="2852936"/>
            <a:ext cx="576064" cy="37795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9D04D7-50DF-4EFA-BDDA-7758D492A7C8}"/>
              </a:ext>
            </a:extLst>
          </p:cNvPr>
          <p:cNvSpPr txBox="1"/>
          <p:nvPr/>
        </p:nvSpPr>
        <p:spPr>
          <a:xfrm>
            <a:off x="5796136" y="285293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と略記</a:t>
            </a:r>
            <a:endParaRPr kumimoji="1" lang="ja-JP" altLang="en-US" sz="20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22FFB66-963E-404C-AF9E-1D0FA9CE5B81}"/>
              </a:ext>
            </a:extLst>
          </p:cNvPr>
          <p:cNvCxnSpPr/>
          <p:nvPr/>
        </p:nvCxnSpPr>
        <p:spPr>
          <a:xfrm>
            <a:off x="971600" y="6237312"/>
            <a:ext cx="41764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076DAFE-3F78-4739-81CD-688D17F1D920}"/>
              </a:ext>
            </a:extLst>
          </p:cNvPr>
          <p:cNvCxnSpPr/>
          <p:nvPr/>
        </p:nvCxnSpPr>
        <p:spPr>
          <a:xfrm flipV="1">
            <a:off x="1043608" y="4869160"/>
            <a:ext cx="2376264" cy="15841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611F836-CE6B-42C0-A4ED-38B29CA42208}"/>
              </a:ext>
            </a:extLst>
          </p:cNvPr>
          <p:cNvCxnSpPr/>
          <p:nvPr/>
        </p:nvCxnSpPr>
        <p:spPr>
          <a:xfrm flipV="1">
            <a:off x="1347270" y="4077072"/>
            <a:ext cx="0" cy="23762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A7C9BA6-491A-4B64-9798-34C28EC4D8B9}"/>
              </a:ext>
            </a:extLst>
          </p:cNvPr>
          <p:cNvCxnSpPr>
            <a:cxnSpLocks/>
          </p:cNvCxnSpPr>
          <p:nvPr/>
        </p:nvCxnSpPr>
        <p:spPr>
          <a:xfrm>
            <a:off x="4172885" y="4853530"/>
            <a:ext cx="0" cy="64807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526530AC-D0B7-4E91-B6B5-C460FB87467E}"/>
              </a:ext>
            </a:extLst>
          </p:cNvPr>
          <p:cNvSpPr/>
          <p:nvPr/>
        </p:nvSpPr>
        <p:spPr>
          <a:xfrm>
            <a:off x="1763688" y="4365104"/>
            <a:ext cx="2916861" cy="1477108"/>
          </a:xfrm>
          <a:custGeom>
            <a:avLst/>
            <a:gdLst>
              <a:gd name="connsiteX0" fmla="*/ 0 w 2916861"/>
              <a:gd name="connsiteY0" fmla="*/ 1203570 h 1477108"/>
              <a:gd name="connsiteX1" fmla="*/ 0 w 2916861"/>
              <a:gd name="connsiteY1" fmla="*/ 1203570 h 1477108"/>
              <a:gd name="connsiteX2" fmla="*/ 78153 w 2916861"/>
              <a:gd name="connsiteY2" fmla="*/ 1055077 h 1477108"/>
              <a:gd name="connsiteX3" fmla="*/ 273538 w 2916861"/>
              <a:gd name="connsiteY3" fmla="*/ 656493 h 1477108"/>
              <a:gd name="connsiteX4" fmla="*/ 547077 w 2916861"/>
              <a:gd name="connsiteY4" fmla="*/ 367324 h 1477108"/>
              <a:gd name="connsiteX5" fmla="*/ 640861 w 2916861"/>
              <a:gd name="connsiteY5" fmla="*/ 296985 h 1477108"/>
              <a:gd name="connsiteX6" fmla="*/ 711200 w 2916861"/>
              <a:gd name="connsiteY6" fmla="*/ 250093 h 1477108"/>
              <a:gd name="connsiteX7" fmla="*/ 758092 w 2916861"/>
              <a:gd name="connsiteY7" fmla="*/ 211016 h 1477108"/>
              <a:gd name="connsiteX8" fmla="*/ 969107 w 2916861"/>
              <a:gd name="connsiteY8" fmla="*/ 70339 h 1477108"/>
              <a:gd name="connsiteX9" fmla="*/ 1101969 w 2916861"/>
              <a:gd name="connsiteY9" fmla="*/ 7816 h 1477108"/>
              <a:gd name="connsiteX10" fmla="*/ 1172307 w 2916861"/>
              <a:gd name="connsiteY10" fmla="*/ 0 h 1477108"/>
              <a:gd name="connsiteX11" fmla="*/ 1805353 w 2916861"/>
              <a:gd name="connsiteY11" fmla="*/ 15631 h 1477108"/>
              <a:gd name="connsiteX12" fmla="*/ 2399323 w 2916861"/>
              <a:gd name="connsiteY12" fmla="*/ 54708 h 1477108"/>
              <a:gd name="connsiteX13" fmla="*/ 2680677 w 2916861"/>
              <a:gd name="connsiteY13" fmla="*/ 156308 h 1477108"/>
              <a:gd name="connsiteX14" fmla="*/ 2852615 w 2916861"/>
              <a:gd name="connsiteY14" fmla="*/ 273539 h 1477108"/>
              <a:gd name="connsiteX15" fmla="*/ 2907323 w 2916861"/>
              <a:gd name="connsiteY15" fmla="*/ 375139 h 1477108"/>
              <a:gd name="connsiteX16" fmla="*/ 2907323 w 2916861"/>
              <a:gd name="connsiteY16" fmla="*/ 648677 h 1477108"/>
              <a:gd name="connsiteX17" fmla="*/ 2899507 w 2916861"/>
              <a:gd name="connsiteY17" fmla="*/ 679939 h 1477108"/>
              <a:gd name="connsiteX18" fmla="*/ 2829169 w 2916861"/>
              <a:gd name="connsiteY18" fmla="*/ 758093 h 1477108"/>
              <a:gd name="connsiteX19" fmla="*/ 2743200 w 2916861"/>
              <a:gd name="connsiteY19" fmla="*/ 820616 h 1477108"/>
              <a:gd name="connsiteX20" fmla="*/ 2493107 w 2916861"/>
              <a:gd name="connsiteY20" fmla="*/ 906585 h 1477108"/>
              <a:gd name="connsiteX21" fmla="*/ 2227384 w 2916861"/>
              <a:gd name="connsiteY21" fmla="*/ 1031631 h 1477108"/>
              <a:gd name="connsiteX22" fmla="*/ 1938215 w 2916861"/>
              <a:gd name="connsiteY22" fmla="*/ 1250462 h 1477108"/>
              <a:gd name="connsiteX23" fmla="*/ 1860061 w 2916861"/>
              <a:gd name="connsiteY23" fmla="*/ 1328616 h 1477108"/>
              <a:gd name="connsiteX24" fmla="*/ 1797538 w 2916861"/>
              <a:gd name="connsiteY24" fmla="*/ 1398954 h 1477108"/>
              <a:gd name="connsiteX25" fmla="*/ 1664677 w 2916861"/>
              <a:gd name="connsiteY25" fmla="*/ 1477108 h 1477108"/>
              <a:gd name="connsiteX26" fmla="*/ 1312984 w 2916861"/>
              <a:gd name="connsiteY26" fmla="*/ 1461477 h 1477108"/>
              <a:gd name="connsiteX27" fmla="*/ 1086338 w 2916861"/>
              <a:gd name="connsiteY27" fmla="*/ 1430216 h 1477108"/>
              <a:gd name="connsiteX28" fmla="*/ 906584 w 2916861"/>
              <a:gd name="connsiteY28" fmla="*/ 1367693 h 1477108"/>
              <a:gd name="connsiteX29" fmla="*/ 679938 w 2916861"/>
              <a:gd name="connsiteY29" fmla="*/ 1273908 h 1477108"/>
              <a:gd name="connsiteX30" fmla="*/ 461107 w 2916861"/>
              <a:gd name="connsiteY30" fmla="*/ 1234831 h 1477108"/>
              <a:gd name="connsiteX31" fmla="*/ 304800 w 2916861"/>
              <a:gd name="connsiteY31" fmla="*/ 1242647 h 1477108"/>
              <a:gd name="connsiteX32" fmla="*/ 226646 w 2916861"/>
              <a:gd name="connsiteY32" fmla="*/ 1258277 h 1477108"/>
              <a:gd name="connsiteX33" fmla="*/ 15630 w 2916861"/>
              <a:gd name="connsiteY33" fmla="*/ 1219200 h 1477108"/>
              <a:gd name="connsiteX34" fmla="*/ 0 w 2916861"/>
              <a:gd name="connsiteY34" fmla="*/ 1203570 h 14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16861" h="1477108">
                <a:moveTo>
                  <a:pt x="0" y="1203570"/>
                </a:moveTo>
                <a:lnTo>
                  <a:pt x="0" y="1203570"/>
                </a:lnTo>
                <a:cubicBezTo>
                  <a:pt x="26051" y="1154072"/>
                  <a:pt x="53836" y="1105449"/>
                  <a:pt x="78153" y="1055077"/>
                </a:cubicBezTo>
                <a:cubicBezTo>
                  <a:pt x="104436" y="1000633"/>
                  <a:pt x="204350" y="755333"/>
                  <a:pt x="273538" y="656493"/>
                </a:cubicBezTo>
                <a:cubicBezTo>
                  <a:pt x="357451" y="536618"/>
                  <a:pt x="426823" y="457516"/>
                  <a:pt x="547077" y="367324"/>
                </a:cubicBezTo>
                <a:cubicBezTo>
                  <a:pt x="578338" y="343878"/>
                  <a:pt x="609063" y="319698"/>
                  <a:pt x="640861" y="296985"/>
                </a:cubicBezTo>
                <a:cubicBezTo>
                  <a:pt x="663791" y="280606"/>
                  <a:pt x="688476" y="266757"/>
                  <a:pt x="711200" y="250093"/>
                </a:cubicBezTo>
                <a:cubicBezTo>
                  <a:pt x="727608" y="238061"/>
                  <a:pt x="741730" y="223110"/>
                  <a:pt x="758092" y="211016"/>
                </a:cubicBezTo>
                <a:cubicBezTo>
                  <a:pt x="829266" y="158409"/>
                  <a:pt x="892950" y="112225"/>
                  <a:pt x="969107" y="70339"/>
                </a:cubicBezTo>
                <a:cubicBezTo>
                  <a:pt x="977826" y="65543"/>
                  <a:pt x="1079875" y="13340"/>
                  <a:pt x="1101969" y="7816"/>
                </a:cubicBezTo>
                <a:cubicBezTo>
                  <a:pt x="1124855" y="2094"/>
                  <a:pt x="1148861" y="2605"/>
                  <a:pt x="1172307" y="0"/>
                </a:cubicBezTo>
                <a:lnTo>
                  <a:pt x="1805353" y="15631"/>
                </a:lnTo>
                <a:cubicBezTo>
                  <a:pt x="2003574" y="24469"/>
                  <a:pt x="2202347" y="30832"/>
                  <a:pt x="2399323" y="54708"/>
                </a:cubicBezTo>
                <a:cubicBezTo>
                  <a:pt x="2477292" y="64159"/>
                  <a:pt x="2604078" y="116590"/>
                  <a:pt x="2680677" y="156308"/>
                </a:cubicBezTo>
                <a:cubicBezTo>
                  <a:pt x="2748967" y="191718"/>
                  <a:pt x="2801442" y="218102"/>
                  <a:pt x="2852615" y="273539"/>
                </a:cubicBezTo>
                <a:cubicBezTo>
                  <a:pt x="2880795" y="304067"/>
                  <a:pt x="2891355" y="337881"/>
                  <a:pt x="2907323" y="375139"/>
                </a:cubicBezTo>
                <a:cubicBezTo>
                  <a:pt x="2920098" y="502892"/>
                  <a:pt x="2919983" y="465116"/>
                  <a:pt x="2907323" y="648677"/>
                </a:cubicBezTo>
                <a:cubicBezTo>
                  <a:pt x="2906584" y="659393"/>
                  <a:pt x="2904311" y="670332"/>
                  <a:pt x="2899507" y="679939"/>
                </a:cubicBezTo>
                <a:cubicBezTo>
                  <a:pt x="2888559" y="701835"/>
                  <a:pt x="2841552" y="747895"/>
                  <a:pt x="2829169" y="758093"/>
                </a:cubicBezTo>
                <a:cubicBezTo>
                  <a:pt x="2801817" y="780618"/>
                  <a:pt x="2774398" y="803817"/>
                  <a:pt x="2743200" y="820616"/>
                </a:cubicBezTo>
                <a:cubicBezTo>
                  <a:pt x="2657077" y="866989"/>
                  <a:pt x="2585212" y="875006"/>
                  <a:pt x="2493107" y="906585"/>
                </a:cubicBezTo>
                <a:cubicBezTo>
                  <a:pt x="2389100" y="942245"/>
                  <a:pt x="2319060" y="971208"/>
                  <a:pt x="2227384" y="1031631"/>
                </a:cubicBezTo>
                <a:cubicBezTo>
                  <a:pt x="2109420" y="1109380"/>
                  <a:pt x="2031320" y="1162257"/>
                  <a:pt x="1938215" y="1250462"/>
                </a:cubicBezTo>
                <a:cubicBezTo>
                  <a:pt x="1911469" y="1275800"/>
                  <a:pt x="1885399" y="1301870"/>
                  <a:pt x="1860061" y="1328616"/>
                </a:cubicBezTo>
                <a:cubicBezTo>
                  <a:pt x="1838487" y="1351389"/>
                  <a:pt x="1820984" y="1378113"/>
                  <a:pt x="1797538" y="1398954"/>
                </a:cubicBezTo>
                <a:cubicBezTo>
                  <a:pt x="1741870" y="1448437"/>
                  <a:pt x="1724443" y="1451494"/>
                  <a:pt x="1664677" y="1477108"/>
                </a:cubicBezTo>
                <a:lnTo>
                  <a:pt x="1312984" y="1461477"/>
                </a:lnTo>
                <a:cubicBezTo>
                  <a:pt x="1241380" y="1457002"/>
                  <a:pt x="1158150" y="1448169"/>
                  <a:pt x="1086338" y="1430216"/>
                </a:cubicBezTo>
                <a:cubicBezTo>
                  <a:pt x="1027198" y="1415431"/>
                  <a:pt x="961836" y="1391069"/>
                  <a:pt x="906584" y="1367693"/>
                </a:cubicBezTo>
                <a:cubicBezTo>
                  <a:pt x="808911" y="1326369"/>
                  <a:pt x="786984" y="1304986"/>
                  <a:pt x="679938" y="1273908"/>
                </a:cubicBezTo>
                <a:cubicBezTo>
                  <a:pt x="628933" y="1259100"/>
                  <a:pt x="516261" y="1243316"/>
                  <a:pt x="461107" y="1234831"/>
                </a:cubicBezTo>
                <a:cubicBezTo>
                  <a:pt x="409005" y="1237436"/>
                  <a:pt x="356814" y="1238646"/>
                  <a:pt x="304800" y="1242647"/>
                </a:cubicBezTo>
                <a:cubicBezTo>
                  <a:pt x="277118" y="1244776"/>
                  <a:pt x="253077" y="1251669"/>
                  <a:pt x="226646" y="1258277"/>
                </a:cubicBezTo>
                <a:cubicBezTo>
                  <a:pt x="76812" y="1246752"/>
                  <a:pt x="37461" y="1306520"/>
                  <a:pt x="15630" y="1219200"/>
                </a:cubicBezTo>
                <a:cubicBezTo>
                  <a:pt x="14998" y="1216673"/>
                  <a:pt x="2605" y="1206175"/>
                  <a:pt x="0" y="1203570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ADE7E83E-5B83-4654-B9F1-F62904295605}"/>
              </a:ext>
            </a:extLst>
          </p:cNvPr>
          <p:cNvSpPr/>
          <p:nvPr/>
        </p:nvSpPr>
        <p:spPr>
          <a:xfrm>
            <a:off x="2473678" y="4861169"/>
            <a:ext cx="1688123" cy="773723"/>
          </a:xfrm>
          <a:custGeom>
            <a:avLst/>
            <a:gdLst>
              <a:gd name="connsiteX0" fmla="*/ 0 w 1688123"/>
              <a:gd name="connsiteY0" fmla="*/ 773723 h 773723"/>
              <a:gd name="connsiteX1" fmla="*/ 500185 w 1688123"/>
              <a:gd name="connsiteY1" fmla="*/ 406400 h 773723"/>
              <a:gd name="connsiteX2" fmla="*/ 1320800 w 1688123"/>
              <a:gd name="connsiteY2" fmla="*/ 250093 h 773723"/>
              <a:gd name="connsiteX3" fmla="*/ 1688123 w 1688123"/>
              <a:gd name="connsiteY3" fmla="*/ 0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8123" h="773723">
                <a:moveTo>
                  <a:pt x="0" y="773723"/>
                </a:moveTo>
                <a:cubicBezTo>
                  <a:pt x="140026" y="633697"/>
                  <a:pt x="280052" y="493672"/>
                  <a:pt x="500185" y="406400"/>
                </a:cubicBezTo>
                <a:cubicBezTo>
                  <a:pt x="720318" y="319128"/>
                  <a:pt x="1122810" y="317826"/>
                  <a:pt x="1320800" y="250093"/>
                </a:cubicBezTo>
                <a:cubicBezTo>
                  <a:pt x="1518790" y="182360"/>
                  <a:pt x="1603456" y="91180"/>
                  <a:pt x="1688123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E6ECF44-47E0-4EDD-8BAC-8F918E92FBE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483768" y="5589240"/>
            <a:ext cx="0" cy="50405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225047B-FE92-4BB9-BC22-9FD06813C773}"/>
                  </a:ext>
                </a:extLst>
              </p:cNvPr>
              <p:cNvSpPr txBox="1"/>
              <p:nvPr/>
            </p:nvSpPr>
            <p:spPr>
              <a:xfrm>
                <a:off x="5148064" y="602128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225047B-FE92-4BB9-BC22-9FD06813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6021288"/>
                <a:ext cx="360040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910528E-49FA-4231-A792-42FE594CD638}"/>
                  </a:ext>
                </a:extLst>
              </p:cNvPr>
              <p:cNvSpPr txBox="1"/>
              <p:nvPr/>
            </p:nvSpPr>
            <p:spPr>
              <a:xfrm>
                <a:off x="3347864" y="450912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910528E-49FA-4231-A792-42FE594CD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509120"/>
                <a:ext cx="360040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3EDF1C8-AF92-44DE-8450-4FD41A14ABD8}"/>
                  </a:ext>
                </a:extLst>
              </p:cNvPr>
              <p:cNvSpPr txBox="1"/>
              <p:nvPr/>
            </p:nvSpPr>
            <p:spPr>
              <a:xfrm>
                <a:off x="1115616" y="364502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3EDF1C8-AF92-44DE-8450-4FD41A14A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645024"/>
                <a:ext cx="3600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E9A9CA-BEB6-4DE8-ADD6-B0ED24A258F7}"/>
                  </a:ext>
                </a:extLst>
              </p:cNvPr>
              <p:cNvSpPr txBox="1"/>
              <p:nvPr/>
            </p:nvSpPr>
            <p:spPr>
              <a:xfrm>
                <a:off x="4644008" y="3573016"/>
                <a:ext cx="792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E9A9CA-BEB6-4DE8-ADD6-B0ED24A25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573016"/>
                <a:ext cx="79208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62A97C9-D96D-4850-B794-CBD073595397}"/>
                  </a:ext>
                </a:extLst>
              </p:cNvPr>
              <p:cNvSpPr txBox="1"/>
              <p:nvPr/>
            </p:nvSpPr>
            <p:spPr>
              <a:xfrm>
                <a:off x="6012160" y="5661248"/>
                <a:ext cx="20162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62A97C9-D96D-4850-B794-CBD073595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661248"/>
                <a:ext cx="201622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CB00082-3FF7-4BE1-A83B-92FDC919B49B}"/>
              </a:ext>
            </a:extLst>
          </p:cNvPr>
          <p:cNvCxnSpPr>
            <a:stCxn id="32" idx="1"/>
          </p:cNvCxnSpPr>
          <p:nvPr/>
        </p:nvCxnSpPr>
        <p:spPr>
          <a:xfrm rot="10800000" flipV="1">
            <a:off x="4139952" y="3834626"/>
            <a:ext cx="504056" cy="103453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3C29218E-E120-4A61-9B72-D1A52A7490B1}"/>
              </a:ext>
            </a:extLst>
          </p:cNvPr>
          <p:cNvCxnSpPr>
            <a:cxnSpLocks/>
            <a:stCxn id="33" idx="1"/>
            <a:endCxn id="21" idx="3"/>
          </p:cNvCxnSpPr>
          <p:nvPr/>
        </p:nvCxnSpPr>
        <p:spPr>
          <a:xfrm rot="10800000">
            <a:off x="4185780" y="5517232"/>
            <a:ext cx="1826380" cy="4056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3E24924-D800-4B92-8235-47D7164CD10D}"/>
              </a:ext>
            </a:extLst>
          </p:cNvPr>
          <p:cNvSpPr txBox="1"/>
          <p:nvPr/>
        </p:nvSpPr>
        <p:spPr>
          <a:xfrm>
            <a:off x="6516216" y="62373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系の軌道</a:t>
            </a:r>
            <a:endParaRPr kumimoji="1" lang="ja-JP" altLang="en-US" sz="20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8CC38D7-FBC1-431F-AE1C-DD36352AF3AE}"/>
              </a:ext>
            </a:extLst>
          </p:cNvPr>
          <p:cNvSpPr txBox="1"/>
          <p:nvPr/>
        </p:nvSpPr>
        <p:spPr>
          <a:xfrm>
            <a:off x="5436096" y="364502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物理量の時間発展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0976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5823AF0-ED1A-42A2-A9A9-A0077370E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D7EF49B-C04A-4603-B785-A8661366AA8D}"/>
                  </a:ext>
                </a:extLst>
              </p:cNvPr>
              <p:cNvSpPr txBox="1"/>
              <p:nvPr/>
            </p:nvSpPr>
            <p:spPr>
              <a:xfrm>
                <a:off x="467544" y="1052736"/>
                <a:ext cx="76328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時刻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における値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のテイラー展開を考える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D7EF49B-C04A-4603-B785-A8661366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52736"/>
                <a:ext cx="7632848" cy="461665"/>
              </a:xfrm>
              <a:prstGeom prst="rect">
                <a:avLst/>
              </a:prstGeom>
              <a:blipFill>
                <a:blip r:embed="rId2"/>
                <a:stretch>
                  <a:fillRect l="-1278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BEDDF3D-3D45-4CDC-BB2D-FF8C6152A0A5}"/>
                  </a:ext>
                </a:extLst>
              </p:cNvPr>
              <p:cNvSpPr txBox="1"/>
              <p:nvPr/>
            </p:nvSpPr>
            <p:spPr>
              <a:xfrm>
                <a:off x="1043608" y="1916832"/>
                <a:ext cx="6336704" cy="956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BEDDF3D-3D45-4CDC-BB2D-FF8C6152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916832"/>
                <a:ext cx="6336704" cy="956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562DCFB-64BD-4462-B159-022E6FB84076}"/>
                  </a:ext>
                </a:extLst>
              </p:cNvPr>
              <p:cNvSpPr txBox="1"/>
              <p:nvPr/>
            </p:nvSpPr>
            <p:spPr>
              <a:xfrm>
                <a:off x="2339752" y="2924944"/>
                <a:ext cx="2808312" cy="11738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562DCFB-64BD-4462-B159-022E6FB84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924944"/>
                <a:ext cx="2808312" cy="1173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08E3D4A-DF78-47E6-963F-3531C5208B4B}"/>
                  </a:ext>
                </a:extLst>
              </p:cNvPr>
              <p:cNvSpPr txBox="1"/>
              <p:nvPr/>
            </p:nvSpPr>
            <p:spPr>
              <a:xfrm>
                <a:off x="2411760" y="4077072"/>
                <a:ext cx="2808312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08E3D4A-DF78-47E6-963F-3531C5208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077072"/>
                <a:ext cx="2808312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5151064-918B-41A4-9D88-FEE4F63BBC20}"/>
                  </a:ext>
                </a:extLst>
              </p:cNvPr>
              <p:cNvSpPr txBox="1"/>
              <p:nvPr/>
            </p:nvSpPr>
            <p:spPr>
              <a:xfrm>
                <a:off x="1979712" y="5517232"/>
                <a:ext cx="28083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5151064-918B-41A4-9D88-FEE4F63BB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517232"/>
                <a:ext cx="280831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F3EB51A-30BF-4828-B7BB-58D6D8D153B2}"/>
              </a:ext>
            </a:extLst>
          </p:cNvPr>
          <p:cNvSpPr/>
          <p:nvPr/>
        </p:nvSpPr>
        <p:spPr>
          <a:xfrm>
            <a:off x="2843808" y="4077072"/>
            <a:ext cx="1728192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12B340-5BB9-43F9-B982-5A6272A447B7}"/>
                  </a:ext>
                </a:extLst>
              </p:cNvPr>
              <p:cNvSpPr txBox="1"/>
              <p:nvPr/>
            </p:nvSpPr>
            <p:spPr>
              <a:xfrm>
                <a:off x="5580112" y="5173531"/>
                <a:ext cx="8640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12B340-5BB9-43F9-B982-5A6272A44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5173531"/>
                <a:ext cx="8640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745E99D-5C4F-4BB9-894A-476965853D28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>
            <a:off x="3707904" y="5157193"/>
            <a:ext cx="1872208" cy="2779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8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2E7984A-6846-4B1C-8B2B-BCD4CE843B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8D0448-C138-4660-A8EF-FA7E78463659}"/>
              </a:ext>
            </a:extLst>
          </p:cNvPr>
          <p:cNvSpPr/>
          <p:nvPr/>
        </p:nvSpPr>
        <p:spPr>
          <a:xfrm>
            <a:off x="1403648" y="148478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4CA5F-F06C-451C-9375-503F4B209F85}"/>
              </a:ext>
            </a:extLst>
          </p:cNvPr>
          <p:cNvGrpSpPr/>
          <p:nvPr/>
        </p:nvGrpSpPr>
        <p:grpSpPr>
          <a:xfrm>
            <a:off x="1584562" y="1901959"/>
            <a:ext cx="2285239" cy="633199"/>
            <a:chOff x="899592" y="2492896"/>
            <a:chExt cx="6768752" cy="1152128"/>
          </a:xfrm>
        </p:grpSpPr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E91089F0-3D30-4CA4-B4C0-402512B3E6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E450F00D-F8C3-464D-8B27-3EB9444456B3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D1B5E83B-80F7-470D-9D36-0FEF0B65704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0298E682-3EED-4FD8-9D9F-BB126F0929B2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16763CC7-3BDF-42F4-8A2A-B5AB5B0CA68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0AB7411C-06C5-45FC-AD9E-7F9D7A0A1CDE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762BB040-1E3F-4B5F-83E0-627F67762350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42FB23A8-D231-4BE4-8FC4-CAF69F82FAB4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724FC1DA-D8F9-40CF-9904-592EE8C2F0A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6E1F3DAD-05A1-435C-8B29-ED3A1EA86F84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B0D04582-4FC6-4D1F-AE5D-93C3E19E7465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3B7A4021-0ED3-4D6F-B048-DE75AD9EC6AE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3EC6E346-A4B7-4747-BA4E-326F099FDA07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EE378AED-6D72-4D53-B55C-7C4FA0700BC4}"/>
                </a:ext>
              </a:extLst>
            </p:cNvPr>
            <p:cNvCxnSpPr>
              <a:stCxn id="32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E2469AD-A5C7-402C-B791-E39B525CDBD2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429DD19-1C9B-45D8-87CF-63FE39BEC463}"/>
              </a:ext>
            </a:extLst>
          </p:cNvPr>
          <p:cNvSpPr/>
          <p:nvPr/>
        </p:nvSpPr>
        <p:spPr>
          <a:xfrm>
            <a:off x="3816810" y="174307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92D0B26-22E5-48A3-A009-CB738059C7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494105" y="2607166"/>
            <a:ext cx="56350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6A5FE88-8175-406C-8BF9-2A5F40D15565}"/>
              </a:ext>
            </a:extLst>
          </p:cNvPr>
          <p:cNvCxnSpPr/>
          <p:nvPr/>
        </p:nvCxnSpPr>
        <p:spPr>
          <a:xfrm flipV="1">
            <a:off x="4680906" y="2406015"/>
            <a:ext cx="0" cy="3600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967A32C-377B-4D92-A5C1-8C171C66EA97}"/>
              </a:ext>
            </a:extLst>
          </p:cNvPr>
          <p:cNvSpPr txBox="1"/>
          <p:nvPr/>
        </p:nvSpPr>
        <p:spPr>
          <a:xfrm>
            <a:off x="4464882" y="283806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/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7471FBA-4A7B-45AD-B761-73382F156BDF}"/>
              </a:ext>
            </a:extLst>
          </p:cNvPr>
          <p:cNvSpPr txBox="1"/>
          <p:nvPr/>
        </p:nvSpPr>
        <p:spPr>
          <a:xfrm>
            <a:off x="1907704" y="3573016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自然長の位置を原点にとる</a:t>
            </a:r>
            <a:endParaRPr kumimoji="1" lang="en-US" altLang="ja-JP" sz="3200"/>
          </a:p>
          <a:p>
            <a:r>
              <a:rPr kumimoji="1" lang="ja-JP" altLang="en-US" sz="3200"/>
              <a:t>質量とバネ定数は</a:t>
            </a:r>
            <a:r>
              <a:rPr kumimoji="1" lang="en-US" altLang="ja-JP" sz="3200"/>
              <a:t>1</a:t>
            </a:r>
            <a:r>
              <a:rPr kumimoji="1" lang="ja-JP" altLang="en-US" sz="3200"/>
              <a:t>とする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/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9080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EECC09B-FEC7-4F9C-BEFA-B447F5BC4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FE186CF-9A9E-4038-98E6-33D42D2395CC}"/>
                  </a:ext>
                </a:extLst>
              </p:cNvPr>
              <p:cNvSpPr txBox="1"/>
              <p:nvPr/>
            </p:nvSpPr>
            <p:spPr>
              <a:xfrm>
                <a:off x="1619672" y="1196752"/>
                <a:ext cx="576064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FE186CF-9A9E-4038-98E6-33D42D23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196752"/>
                <a:ext cx="576064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FB924C0-FA89-4B9B-BBA6-C89BA121432A}"/>
              </a:ext>
            </a:extLst>
          </p:cNvPr>
          <p:cNvCxnSpPr>
            <a:cxnSpLocks/>
          </p:cNvCxnSpPr>
          <p:nvPr/>
        </p:nvCxnSpPr>
        <p:spPr>
          <a:xfrm>
            <a:off x="2267744" y="1936469"/>
            <a:ext cx="194421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D9E22A78-876F-4D99-BCEA-1557CB09D987}"/>
              </a:ext>
            </a:extLst>
          </p:cNvPr>
          <p:cNvSpPr/>
          <p:nvPr/>
        </p:nvSpPr>
        <p:spPr>
          <a:xfrm>
            <a:off x="3142062" y="1916832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C2B2FFF-C15D-40D4-AD8F-BDA6ED27CDE4}"/>
              </a:ext>
            </a:extLst>
          </p:cNvPr>
          <p:cNvCxnSpPr>
            <a:cxnSpLocks/>
          </p:cNvCxnSpPr>
          <p:nvPr/>
        </p:nvCxnSpPr>
        <p:spPr>
          <a:xfrm>
            <a:off x="5508104" y="1844824"/>
            <a:ext cx="93610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AFF233C6-F144-48F9-9120-20835727DDEB}"/>
              </a:ext>
            </a:extLst>
          </p:cNvPr>
          <p:cNvSpPr/>
          <p:nvPr/>
        </p:nvSpPr>
        <p:spPr>
          <a:xfrm>
            <a:off x="5940152" y="1844824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841376A-623A-4173-82E0-6D7667F4909C}"/>
                  </a:ext>
                </a:extLst>
              </p:cNvPr>
              <p:cNvSpPr txBox="1"/>
              <p:nvPr/>
            </p:nvSpPr>
            <p:spPr>
              <a:xfrm>
                <a:off x="323528" y="2420888"/>
                <a:ext cx="37752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をかけると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841376A-623A-4173-82E0-6D7667F49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420888"/>
                <a:ext cx="3775201" cy="523220"/>
              </a:xfrm>
              <a:prstGeom prst="rect">
                <a:avLst/>
              </a:prstGeom>
              <a:blipFill>
                <a:blip r:embed="rId3"/>
                <a:stretch>
                  <a:fillRect t="-15116" r="-2423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3C20CBD-B883-431D-B072-6E44921D4AAE}"/>
                  </a:ext>
                </a:extLst>
              </p:cNvPr>
              <p:cNvSpPr txBox="1"/>
              <p:nvPr/>
            </p:nvSpPr>
            <p:spPr>
              <a:xfrm>
                <a:off x="5148064" y="2420888"/>
                <a:ext cx="2903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/>
                  <a:t>時刻が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800" dirty="0"/>
                  <a:t>だけ進</a:t>
                </a:r>
                <a:r>
                  <a:rPr lang="ja-JP" altLang="en-US" sz="2800" dirty="0"/>
                  <a:t>む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3C20CBD-B883-431D-B072-6E44921D4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420888"/>
                <a:ext cx="2903102" cy="523220"/>
              </a:xfrm>
              <a:prstGeom prst="rect">
                <a:avLst/>
              </a:prstGeom>
              <a:blipFill>
                <a:blip r:embed="rId4"/>
                <a:stretch>
                  <a:fillRect l="-4193" t="-15116" r="-3145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93F2922-816C-4F9A-8AF8-930D4807952C}"/>
              </a:ext>
            </a:extLst>
          </p:cNvPr>
          <p:cNvCxnSpPr>
            <a:stCxn id="11" idx="0"/>
            <a:endCxn id="7" idx="4"/>
          </p:cNvCxnSpPr>
          <p:nvPr/>
        </p:nvCxnSpPr>
        <p:spPr>
          <a:xfrm rot="5400000" flipH="1" flipV="1">
            <a:off x="2530024" y="1741953"/>
            <a:ext cx="360040" cy="99783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C06680BF-AFBA-425D-B5F7-8CBC76ACD920}"/>
              </a:ext>
            </a:extLst>
          </p:cNvPr>
          <p:cNvCxnSpPr>
            <a:stCxn id="12" idx="0"/>
            <a:endCxn id="10" idx="4"/>
          </p:cNvCxnSpPr>
          <p:nvPr/>
        </p:nvCxnSpPr>
        <p:spPr>
          <a:xfrm rot="16200000" flipV="1">
            <a:off x="6087308" y="1908581"/>
            <a:ext cx="432048" cy="59256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E4CADD-2822-4CD6-A0F1-EEC1007A6B47}"/>
                  </a:ext>
                </a:extLst>
              </p:cNvPr>
              <p:cNvSpPr txBox="1"/>
              <p:nvPr/>
            </p:nvSpPr>
            <p:spPr>
              <a:xfrm>
                <a:off x="827584" y="3861048"/>
                <a:ext cx="4104456" cy="13371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E4CADD-2822-4CD6-A0F1-EEC1007A6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861048"/>
                <a:ext cx="4104456" cy="13371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D892285-D5D8-4CD7-8731-C174F22FFA3B}"/>
              </a:ext>
            </a:extLst>
          </p:cNvPr>
          <p:cNvSpPr txBox="1"/>
          <p:nvPr/>
        </p:nvSpPr>
        <p:spPr>
          <a:xfrm>
            <a:off x="4860032" y="42930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は時間発展演算子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1266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D992B0E-DEF3-4FB8-B23B-F9877A6B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9EE651-D909-49FF-AA49-84D3C2AA93AD}"/>
                  </a:ext>
                </a:extLst>
              </p:cNvPr>
              <p:cNvSpPr txBox="1"/>
              <p:nvPr/>
            </p:nvSpPr>
            <p:spPr>
              <a:xfrm>
                <a:off x="539552" y="1196752"/>
                <a:ext cx="523832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800" dirty="0"/>
                  <a:t>の時間微分を考える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800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の</a:t>
                </a:r>
                <a:r>
                  <a:rPr lang="ja-JP" altLang="en-US" sz="2800" dirty="0"/>
                  <a:t>関数であったから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9EE651-D909-49FF-AA49-84D3C2AA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96752"/>
                <a:ext cx="5238328" cy="954107"/>
              </a:xfrm>
              <a:prstGeom prst="rect">
                <a:avLst/>
              </a:prstGeom>
              <a:blipFill>
                <a:blip r:embed="rId2"/>
                <a:stretch>
                  <a:fillRect t="-8280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09CE063-EC1C-4208-9793-C1FBA326612B}"/>
                  </a:ext>
                </a:extLst>
              </p:cNvPr>
              <p:cNvSpPr txBox="1"/>
              <p:nvPr/>
            </p:nvSpPr>
            <p:spPr>
              <a:xfrm>
                <a:off x="1331640" y="2420888"/>
                <a:ext cx="3010376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09CE063-EC1C-4208-9793-C1FBA326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420888"/>
                <a:ext cx="3010376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D9D1218-217F-4E1A-B532-364F32B07AAA}"/>
                  </a:ext>
                </a:extLst>
              </p:cNvPr>
              <p:cNvSpPr txBox="1"/>
              <p:nvPr/>
            </p:nvSpPr>
            <p:spPr>
              <a:xfrm>
                <a:off x="1907704" y="3573016"/>
                <a:ext cx="3121367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D9D1218-217F-4E1A-B532-364F32B07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573016"/>
                <a:ext cx="3121367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0C07F51-7ACE-4746-863A-5ABA0D8B0338}"/>
              </a:ext>
            </a:extLst>
          </p:cNvPr>
          <p:cNvSpPr/>
          <p:nvPr/>
        </p:nvSpPr>
        <p:spPr>
          <a:xfrm>
            <a:off x="2411760" y="3573016"/>
            <a:ext cx="2160240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8F8388B-BDC1-4614-8C6B-0A06407E5F51}"/>
                  </a:ext>
                </a:extLst>
              </p:cNvPr>
              <p:cNvSpPr txBox="1"/>
              <p:nvPr/>
            </p:nvSpPr>
            <p:spPr>
              <a:xfrm>
                <a:off x="5436096" y="4653136"/>
                <a:ext cx="86409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𝑖𝐿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8F8388B-BDC1-4614-8C6B-0A06407E5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653136"/>
                <a:ext cx="8640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36EE85B3-7014-44AC-B00B-5F09273F1F6B}"/>
              </a:ext>
            </a:extLst>
          </p:cNvPr>
          <p:cNvCxnSpPr>
            <a:stCxn id="9" idx="1"/>
            <a:endCxn id="8" idx="2"/>
          </p:cNvCxnSpPr>
          <p:nvPr/>
        </p:nvCxnSpPr>
        <p:spPr>
          <a:xfrm rot="10800000">
            <a:off x="3491880" y="4653136"/>
            <a:ext cx="1944216" cy="2923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2B0E4D5-9C64-44FE-B0CF-04D640DEF5C1}"/>
                  </a:ext>
                </a:extLst>
              </p:cNvPr>
              <p:cNvSpPr txBox="1"/>
              <p:nvPr/>
            </p:nvSpPr>
            <p:spPr>
              <a:xfrm>
                <a:off x="1979712" y="5085184"/>
                <a:ext cx="1454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2B0E4D5-9C64-44FE-B0CF-04D640DEF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085184"/>
                <a:ext cx="145495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2378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E8A25D-375E-444D-A253-7D0E3C9D8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809C9B1-C6D2-43B7-B74F-26F66AADEAE5}"/>
                  </a:ext>
                </a:extLst>
              </p:cNvPr>
              <p:cNvSpPr txBox="1"/>
              <p:nvPr/>
            </p:nvSpPr>
            <p:spPr>
              <a:xfrm>
                <a:off x="2771800" y="1268760"/>
                <a:ext cx="250998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809C9B1-C6D2-43B7-B74F-26F66AADE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268760"/>
                <a:ext cx="2509982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F661AF-F2CB-46C6-9E23-6902536C6592}"/>
              </a:ext>
            </a:extLst>
          </p:cNvPr>
          <p:cNvCxnSpPr>
            <a:cxnSpLocks/>
          </p:cNvCxnSpPr>
          <p:nvPr/>
        </p:nvCxnSpPr>
        <p:spPr>
          <a:xfrm>
            <a:off x="2843808" y="2204864"/>
            <a:ext cx="12961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0AB998C-52E3-40E3-B6B1-19583BA62BB6}"/>
              </a:ext>
            </a:extLst>
          </p:cNvPr>
          <p:cNvSpPr/>
          <p:nvPr/>
        </p:nvSpPr>
        <p:spPr>
          <a:xfrm>
            <a:off x="3491880" y="2204864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546F4FE-2731-444C-B491-265AD131B007}"/>
              </a:ext>
            </a:extLst>
          </p:cNvPr>
          <p:cNvSpPr/>
          <p:nvPr/>
        </p:nvSpPr>
        <p:spPr>
          <a:xfrm>
            <a:off x="4499992" y="1268760"/>
            <a:ext cx="792088" cy="122413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998C38E-A060-49B6-B2F4-F35EBE680352}"/>
                  </a:ext>
                </a:extLst>
              </p:cNvPr>
              <p:cNvSpPr txBox="1"/>
              <p:nvPr/>
            </p:nvSpPr>
            <p:spPr>
              <a:xfrm>
                <a:off x="539552" y="3068960"/>
                <a:ext cx="35979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𝑖𝐿</m:t>
                    </m:r>
                  </m:oMath>
                </a14:m>
                <a:r>
                  <a:rPr kumimoji="1" lang="ja-JP" altLang="en-US" sz="2800" dirty="0"/>
                  <a:t>をかけると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998C38E-A060-49B6-B2F4-F35EBE680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068960"/>
                <a:ext cx="3597908" cy="523220"/>
              </a:xfrm>
              <a:prstGeom prst="rect">
                <a:avLst/>
              </a:prstGeom>
              <a:blipFill>
                <a:blip r:embed="rId3"/>
                <a:stretch>
                  <a:fillRect t="-15116" r="-2373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4E293C-FA35-4B01-8929-C0ADE4C39512}"/>
              </a:ext>
            </a:extLst>
          </p:cNvPr>
          <p:cNvSpPr txBox="1"/>
          <p:nvPr/>
        </p:nvSpPr>
        <p:spPr>
          <a:xfrm>
            <a:off x="5364088" y="306896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時間微分が得られる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346257BF-4DFB-4A8B-8A12-FFF3E1DE8AF5}"/>
              </a:ext>
            </a:extLst>
          </p:cNvPr>
          <p:cNvCxnSpPr>
            <a:stCxn id="10" idx="0"/>
            <a:endCxn id="5" idx="4"/>
          </p:cNvCxnSpPr>
          <p:nvPr/>
        </p:nvCxnSpPr>
        <p:spPr>
          <a:xfrm rot="5400000" flipH="1" flipV="1">
            <a:off x="2588601" y="2098785"/>
            <a:ext cx="720080" cy="122027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EA5AB78-36D5-496E-A92B-30F20B20F1CB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rot="16200000" flipV="1">
            <a:off x="5696110" y="1692822"/>
            <a:ext cx="576064" cy="21762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D229EF-6604-4B15-A5BB-D7F164FD004E}"/>
                  </a:ext>
                </a:extLst>
              </p:cNvPr>
              <p:cNvSpPr txBox="1"/>
              <p:nvPr/>
            </p:nvSpPr>
            <p:spPr>
              <a:xfrm>
                <a:off x="1115616" y="4005064"/>
                <a:ext cx="3509807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D229EF-6604-4B15-A5BB-D7F164FD0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005064"/>
                <a:ext cx="3509807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10C5B29-5D61-4517-B0A3-8143ACA1F025}"/>
              </a:ext>
            </a:extLst>
          </p:cNvPr>
          <p:cNvSpPr txBox="1"/>
          <p:nvPr/>
        </p:nvSpPr>
        <p:spPr>
          <a:xfrm>
            <a:off x="4572000" y="42930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は時間微分演算子</a:t>
            </a:r>
            <a:endParaRPr kumimoji="1"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BEF837-715A-4BFC-9745-F0174C00F19A}"/>
              </a:ext>
            </a:extLst>
          </p:cNvPr>
          <p:cNvSpPr txBox="1"/>
          <p:nvPr/>
        </p:nvSpPr>
        <p:spPr>
          <a:xfrm>
            <a:off x="323528" y="5301208"/>
            <a:ext cx="8194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これを</a:t>
            </a:r>
            <a:r>
              <a:rPr lang="ja-JP" altLang="en-US" sz="2800" dirty="0">
                <a:solidFill>
                  <a:srgbClr val="FF0000"/>
                </a:solidFill>
              </a:rPr>
              <a:t>リュービル演算子</a:t>
            </a:r>
            <a:r>
              <a:rPr lang="en-US" altLang="ja-JP" sz="2800" dirty="0">
                <a:solidFill>
                  <a:srgbClr val="FF0000"/>
                </a:solidFill>
              </a:rPr>
              <a:t>(Liouville operator)</a:t>
            </a:r>
            <a:r>
              <a:rPr lang="ja-JP" altLang="en-US" sz="2800" dirty="0"/>
              <a:t>と呼ぶ</a:t>
            </a:r>
            <a:endParaRPr kumimoji="1"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8BA54F9-1480-4E0E-9FEC-F7E4F0829EA2}"/>
              </a:ext>
            </a:extLst>
          </p:cNvPr>
          <p:cNvSpPr txBox="1"/>
          <p:nvPr/>
        </p:nvSpPr>
        <p:spPr>
          <a:xfrm>
            <a:off x="1763688" y="6093296"/>
            <a:ext cx="625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lang="ja-JP" altLang="en-US" dirty="0"/>
              <a:t>虚数単位をつけるのは、演算子をエルミートにするため</a:t>
            </a:r>
            <a:endParaRPr lang="en-US" altLang="ja-JP" dirty="0"/>
          </a:p>
          <a:p>
            <a:r>
              <a:rPr lang="en-US" altLang="ja-JP" dirty="0"/>
              <a:t>※ </a:t>
            </a:r>
            <a:r>
              <a:rPr lang="ja-JP" altLang="en-US" dirty="0"/>
              <a:t>物理量にかける場合は負符号をつける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81918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8CA7203-8086-4AA8-92AC-AD5E847746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B1C5291-6409-477E-A19F-47A39D9BA5DC}"/>
                  </a:ext>
                </a:extLst>
              </p:cNvPr>
              <p:cNvSpPr txBox="1"/>
              <p:nvPr/>
            </p:nvSpPr>
            <p:spPr>
              <a:xfrm>
                <a:off x="1619672" y="1628800"/>
                <a:ext cx="250998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B1C5291-6409-477E-A19F-47A39D9BA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628800"/>
                <a:ext cx="2509982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7D6746-E20A-498F-813E-CB9F0F2371FB}"/>
              </a:ext>
            </a:extLst>
          </p:cNvPr>
          <p:cNvSpPr txBox="1"/>
          <p:nvPr/>
        </p:nvSpPr>
        <p:spPr>
          <a:xfrm>
            <a:off x="899592" y="105273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形式的に積分する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D982A4-3709-4953-8D77-10F05FB6EE4F}"/>
              </a:ext>
            </a:extLst>
          </p:cNvPr>
          <p:cNvSpPr txBox="1"/>
          <p:nvPr/>
        </p:nvSpPr>
        <p:spPr>
          <a:xfrm>
            <a:off x="4499992" y="206084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微分して自分自身が出てくるので指数関数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1BB5EF7-9C40-42BD-AA06-9D09A77BAA49}"/>
                  </a:ext>
                </a:extLst>
              </p:cNvPr>
              <p:cNvSpPr txBox="1"/>
              <p:nvPr/>
            </p:nvSpPr>
            <p:spPr>
              <a:xfrm>
                <a:off x="971600" y="2852936"/>
                <a:ext cx="56437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1BB5EF7-9C40-42BD-AA06-9D09A77BA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852936"/>
                <a:ext cx="564378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853F29D-36C6-466F-93D5-C04A4E8FBD54}"/>
                  </a:ext>
                </a:extLst>
              </p:cNvPr>
              <p:cNvSpPr txBox="1"/>
              <p:nvPr/>
            </p:nvSpPr>
            <p:spPr>
              <a:xfrm>
                <a:off x="971600" y="4005064"/>
                <a:ext cx="44537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853F29D-36C6-466F-93D5-C04A4E8FB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005064"/>
                <a:ext cx="445372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3477D3B-F66E-47DD-BD89-6019D3AE06A7}"/>
              </a:ext>
            </a:extLst>
          </p:cNvPr>
          <p:cNvSpPr/>
          <p:nvPr/>
        </p:nvSpPr>
        <p:spPr>
          <a:xfrm>
            <a:off x="3347864" y="2924944"/>
            <a:ext cx="2160240" cy="64807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1AE4FD-835F-4FFA-8D47-066508DBCC58}"/>
              </a:ext>
            </a:extLst>
          </p:cNvPr>
          <p:cNvSpPr/>
          <p:nvPr/>
        </p:nvSpPr>
        <p:spPr>
          <a:xfrm>
            <a:off x="3347864" y="4005064"/>
            <a:ext cx="1080120" cy="64807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8E43FCFB-4611-4D13-9FC4-318424B4AE9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3941930" y="3519010"/>
            <a:ext cx="432048" cy="5400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A7E875F-3AB0-43CB-947D-B1AD42273B30}"/>
              </a:ext>
            </a:extLst>
          </p:cNvPr>
          <p:cNvSpPr txBox="1"/>
          <p:nvPr/>
        </p:nvSpPr>
        <p:spPr>
          <a:xfrm>
            <a:off x="5580112" y="41490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時間発展演算子の定義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BF03B26-2023-4F8C-A79D-20C6BAE48F9B}"/>
                  </a:ext>
                </a:extLst>
              </p:cNvPr>
              <p:cNvSpPr txBox="1"/>
              <p:nvPr/>
            </p:nvSpPr>
            <p:spPr>
              <a:xfrm>
                <a:off x="1979712" y="4941168"/>
                <a:ext cx="39782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BF03B26-2023-4F8C-A79D-20C6BAE4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941168"/>
                <a:ext cx="397820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矢印: 右 13">
            <a:extLst>
              <a:ext uri="{FF2B5EF4-FFF2-40B4-BE49-F238E27FC236}">
                <a16:creationId xmlns:a16="http://schemas.microsoft.com/office/drawing/2014/main" id="{08D29076-2C77-483F-8D9C-0870FF728B8D}"/>
              </a:ext>
            </a:extLst>
          </p:cNvPr>
          <p:cNvSpPr/>
          <p:nvPr/>
        </p:nvSpPr>
        <p:spPr>
          <a:xfrm>
            <a:off x="1403648" y="5085184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9E3E095-667A-4341-BFE7-0E82B422032A}"/>
              </a:ext>
            </a:extLst>
          </p:cNvPr>
          <p:cNvSpPr txBox="1"/>
          <p:nvPr/>
        </p:nvSpPr>
        <p:spPr>
          <a:xfrm>
            <a:off x="611560" y="5949280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時間発展演算子はリュービル演算子を指数関数の肩に</a:t>
            </a:r>
            <a:r>
              <a:rPr lang="ja-JP" altLang="en-US" sz="2000"/>
              <a:t>載せたもの</a:t>
            </a:r>
            <a:endParaRPr kumimoji="1" lang="ja-JP" alt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722DEB-9007-4CBE-AB8B-6DD11879F4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E1BBDD9-622C-4270-963D-B02FF7E832D4}"/>
                  </a:ext>
                </a:extLst>
              </p:cNvPr>
              <p:cNvSpPr txBox="1"/>
              <p:nvPr/>
            </p:nvSpPr>
            <p:spPr>
              <a:xfrm>
                <a:off x="3635896" y="1196752"/>
                <a:ext cx="2509981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E1BBDD9-622C-4270-963D-B02FF7E83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196752"/>
                <a:ext cx="2509981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EE383E-717A-4D00-B0F2-4156B7D4F6AB}"/>
                  </a:ext>
                </a:extLst>
              </p:cNvPr>
              <p:cNvSpPr txBox="1"/>
              <p:nvPr/>
            </p:nvSpPr>
            <p:spPr>
              <a:xfrm>
                <a:off x="323528" y="1628800"/>
                <a:ext cx="3461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任意の物理量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について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EE383E-717A-4D00-B0F2-4156B7D4F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628800"/>
                <a:ext cx="3461012" cy="461665"/>
              </a:xfrm>
              <a:prstGeom prst="rect">
                <a:avLst/>
              </a:prstGeom>
              <a:blipFill>
                <a:blip r:embed="rId3"/>
                <a:stretch>
                  <a:fillRect l="-2641" t="-14474" r="-1761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9DE802-8203-4C67-BE08-A810A88FF6F4}"/>
              </a:ext>
            </a:extLst>
          </p:cNvPr>
          <p:cNvSpPr txBox="1"/>
          <p:nvPr/>
        </p:nvSpPr>
        <p:spPr>
          <a:xfrm>
            <a:off x="6156176" y="16288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なので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69889-34D7-42C9-8EF2-0736AC235AEB}"/>
                  </a:ext>
                </a:extLst>
              </p:cNvPr>
              <p:cNvSpPr txBox="1"/>
              <p:nvPr/>
            </p:nvSpPr>
            <p:spPr>
              <a:xfrm>
                <a:off x="3275856" y="2492896"/>
                <a:ext cx="1904239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𝑖𝐿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69889-34D7-42C9-8EF2-0736AC235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492896"/>
                <a:ext cx="1904239" cy="1027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7CE491C-B548-4EEF-9517-09581973DF51}"/>
                  </a:ext>
                </a:extLst>
              </p:cNvPr>
              <p:cNvSpPr txBox="1"/>
              <p:nvPr/>
            </p:nvSpPr>
            <p:spPr>
              <a:xfrm>
                <a:off x="1979712" y="3814322"/>
                <a:ext cx="4104456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2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7CE491C-B548-4EEF-9517-09581973D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814322"/>
                <a:ext cx="4104456" cy="119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FAB7AB1-B99E-44FF-8349-38865A113DF2}"/>
              </a:ext>
            </a:extLst>
          </p:cNvPr>
          <p:cNvSpPr/>
          <p:nvPr/>
        </p:nvSpPr>
        <p:spPr>
          <a:xfrm>
            <a:off x="3347864" y="2492896"/>
            <a:ext cx="576064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0A588CB-F438-457E-884D-727A6A8B79D8}"/>
              </a:ext>
            </a:extLst>
          </p:cNvPr>
          <p:cNvSpPr/>
          <p:nvPr/>
        </p:nvSpPr>
        <p:spPr>
          <a:xfrm>
            <a:off x="4932040" y="3886330"/>
            <a:ext cx="576064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FF0775CF-BCF4-4346-84D7-5A7713F0458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16200000" flipH="1">
            <a:off x="4271327" y="2937585"/>
            <a:ext cx="313314" cy="15841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EAACFCE-AB24-4810-A9A0-FC9F141CB5F7}"/>
              </a:ext>
            </a:extLst>
          </p:cNvPr>
          <p:cNvSpPr txBox="1"/>
          <p:nvPr/>
        </p:nvSpPr>
        <p:spPr>
          <a:xfrm>
            <a:off x="5733402" y="4149080"/>
            <a:ext cx="341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微分演算子をリュービル演算子で置き換えた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140C197-BA3F-4171-B1C2-A7FFE1A6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6E112CC-B6DC-4F6E-B438-21CDAF578F27}"/>
              </a:ext>
            </a:extLst>
          </p:cNvPr>
          <p:cNvSpPr txBox="1"/>
          <p:nvPr/>
        </p:nvSpPr>
        <p:spPr>
          <a:xfrm>
            <a:off x="1403648" y="112474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一次元調和振動子の運動方程式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468F328-24A9-4D3C-B141-19C07170087B}"/>
                  </a:ext>
                </a:extLst>
              </p:cNvPr>
              <p:cNvSpPr txBox="1"/>
              <p:nvPr/>
            </p:nvSpPr>
            <p:spPr>
              <a:xfrm>
                <a:off x="3635896" y="1844824"/>
                <a:ext cx="17462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ja-JP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468F328-24A9-4D3C-B141-19C071700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844824"/>
                <a:ext cx="174624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D197801-67DB-4DE3-B1C1-15622AB221B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57825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ja-JP" altLang="en-US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40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D197801-67DB-4DE3-B1C1-15622AB22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420888"/>
                <a:ext cx="157825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54CD0-F81F-4918-98C5-683F9700D216}"/>
                  </a:ext>
                </a:extLst>
              </p:cNvPr>
              <p:cNvSpPr txBox="1"/>
              <p:nvPr/>
            </p:nvSpPr>
            <p:spPr>
              <a:xfrm>
                <a:off x="1259632" y="3429000"/>
                <a:ext cx="2837572" cy="10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54CD0-F81F-4918-98C5-683F9700D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429000"/>
                <a:ext cx="2837572" cy="1070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FFFF0CC-83F1-40A6-8EA1-3EFA0496B9FB}"/>
              </a:ext>
            </a:extLst>
          </p:cNvPr>
          <p:cNvSpPr txBox="1"/>
          <p:nvPr/>
        </p:nvSpPr>
        <p:spPr>
          <a:xfrm>
            <a:off x="4211960" y="3573016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とベクトル表示すると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DA6F1D-187A-435D-BFEE-DA30228C1F4C}"/>
                  </a:ext>
                </a:extLst>
              </p:cNvPr>
              <p:cNvSpPr txBox="1"/>
              <p:nvPr/>
            </p:nvSpPr>
            <p:spPr>
              <a:xfrm>
                <a:off x="1403648" y="4725144"/>
                <a:ext cx="2425343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DA6F1D-187A-435D-BFEE-DA30228C1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725144"/>
                <a:ext cx="2425343" cy="1285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3210CAF7-7110-4734-A8B2-A7B576C6E8E6}"/>
                  </a:ext>
                </a:extLst>
              </p:cNvPr>
              <p:cNvSpPr/>
              <p:nvPr/>
            </p:nvSpPr>
            <p:spPr>
              <a:xfrm>
                <a:off x="4644008" y="5013176"/>
                <a:ext cx="3552319" cy="1221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3210CAF7-7110-4734-A8B2-A7B576C6E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013176"/>
                <a:ext cx="3552319" cy="12214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003DF5-CCF9-46B6-8CBB-629DD3E6CAB5}"/>
              </a:ext>
            </a:extLst>
          </p:cNvPr>
          <p:cNvSpPr txBox="1"/>
          <p:nvPr/>
        </p:nvSpPr>
        <p:spPr>
          <a:xfrm>
            <a:off x="4716016" y="458112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リュービル演算子の行列表示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30646A-F56F-4B43-A7FE-8A055C18C804}"/>
              </a:ext>
            </a:extLst>
          </p:cNvPr>
          <p:cNvSpPr txBox="1"/>
          <p:nvPr/>
        </p:nvSpPr>
        <p:spPr>
          <a:xfrm>
            <a:off x="251520" y="6309320"/>
            <a:ext cx="736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※</a:t>
            </a:r>
            <a:r>
              <a:rPr kumimoji="1" lang="ja-JP" altLang="en-US" sz="2000" dirty="0"/>
              <a:t>計算の煩雑さをさけるため、負符号と虚数単位は省いてある</a:t>
            </a:r>
          </a:p>
        </p:txBody>
      </p:sp>
    </p:spTree>
    <p:extLst>
      <p:ext uri="{BB962C8B-B14F-4D97-AF65-F5344CB8AC3E}">
        <p14:creationId xmlns:p14="http://schemas.microsoft.com/office/powerpoint/2010/main" val="37379818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67A76C0-DC70-42B0-A3B2-3C0CA0C57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8626A33-8C65-4C80-B4B6-4EBAD4C19402}"/>
                  </a:ext>
                </a:extLst>
              </p:cNvPr>
              <p:cNvSpPr txBox="1"/>
              <p:nvPr/>
            </p:nvSpPr>
            <p:spPr>
              <a:xfrm>
                <a:off x="1043608" y="908720"/>
                <a:ext cx="2425343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8626A33-8C65-4C80-B4B6-4EBAD4C19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908720"/>
                <a:ext cx="2425343" cy="12856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192AF33-F0E4-4C05-A905-8A34E71DD71B}"/>
              </a:ext>
            </a:extLst>
          </p:cNvPr>
          <p:cNvSpPr txBox="1"/>
          <p:nvPr/>
        </p:nvSpPr>
        <p:spPr>
          <a:xfrm>
            <a:off x="3635896" y="1340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を形式的に解くと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7EA1DAB-76B4-4EDF-9F09-897A9225B789}"/>
                  </a:ext>
                </a:extLst>
              </p:cNvPr>
              <p:cNvSpPr/>
              <p:nvPr/>
            </p:nvSpPr>
            <p:spPr>
              <a:xfrm>
                <a:off x="1187624" y="2420888"/>
                <a:ext cx="599991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4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h𝐿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7EA1DAB-76B4-4EDF-9F09-897A9225B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420888"/>
                <a:ext cx="599991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00DCDCD-AA4B-4447-935B-B3CEB70BB6C9}"/>
                  </a:ext>
                </a:extLst>
              </p:cNvPr>
              <p:cNvSpPr/>
              <p:nvPr/>
            </p:nvSpPr>
            <p:spPr>
              <a:xfrm>
                <a:off x="179512" y="4077072"/>
                <a:ext cx="8889613" cy="12039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h𝐿</m:t>
                              </m:r>
                            </m:e>
                          </m:d>
                        </m:e>
                      </m:func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h𝐿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00DCDCD-AA4B-4447-935B-B3CEB70BB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077072"/>
                <a:ext cx="8889613" cy="12039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5D42181-FF8E-4D03-B80A-D4E4478B270E}"/>
                  </a:ext>
                </a:extLst>
              </p:cNvPr>
              <p:cNvSpPr/>
              <p:nvPr/>
            </p:nvSpPr>
            <p:spPr>
              <a:xfrm>
                <a:off x="467544" y="5445224"/>
                <a:ext cx="2633285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5D42181-FF8E-4D03-B80A-D4E4478B2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445224"/>
                <a:ext cx="2633285" cy="9135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0050ADC-6373-47C4-8BA7-CA728CE5618D}"/>
                  </a:ext>
                </a:extLst>
              </p:cNvPr>
              <p:cNvSpPr/>
              <p:nvPr/>
            </p:nvSpPr>
            <p:spPr>
              <a:xfrm>
                <a:off x="3275856" y="5445224"/>
                <a:ext cx="2791405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0050ADC-6373-47C4-8BA7-CA728CE56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5445224"/>
                <a:ext cx="2791405" cy="9135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273D47A-7D63-447E-B990-B982E2DC905E}"/>
              </a:ext>
            </a:extLst>
          </p:cNvPr>
          <p:cNvSpPr txBox="1"/>
          <p:nvPr/>
        </p:nvSpPr>
        <p:spPr>
          <a:xfrm>
            <a:off x="6084168" y="57332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などから厳密に計算できる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41517B3-0774-491E-97CC-1A7B64A701E6}"/>
              </a:ext>
            </a:extLst>
          </p:cNvPr>
          <p:cNvSpPr/>
          <p:nvPr/>
        </p:nvSpPr>
        <p:spPr>
          <a:xfrm>
            <a:off x="4067944" y="2348880"/>
            <a:ext cx="1872208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2FA5C4D-7E65-40F9-877F-B08041AAD8D4}"/>
                  </a:ext>
                </a:extLst>
              </p:cNvPr>
              <p:cNvSpPr txBox="1"/>
              <p:nvPr/>
            </p:nvSpPr>
            <p:spPr>
              <a:xfrm>
                <a:off x="5868144" y="3356992"/>
                <a:ext cx="8640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2FA5C4D-7E65-40F9-877F-B08041AAD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356992"/>
                <a:ext cx="8640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40144826-CDC8-4397-9B3F-E7A2FB8B1512}"/>
              </a:ext>
            </a:extLst>
          </p:cNvPr>
          <p:cNvCxnSpPr>
            <a:cxnSpLocks/>
            <a:stCxn id="13" idx="1"/>
            <a:endCxn id="12" idx="2"/>
          </p:cNvCxnSpPr>
          <p:nvPr/>
        </p:nvCxnSpPr>
        <p:spPr>
          <a:xfrm rot="10800000">
            <a:off x="5004048" y="3284984"/>
            <a:ext cx="864096" cy="33361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897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57153C-C292-4923-9AB5-4A2A97BB2A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1EB40C00-08BF-48BA-A198-F5496F011744}"/>
                  </a:ext>
                </a:extLst>
              </p:cNvPr>
              <p:cNvSpPr/>
              <p:nvPr/>
            </p:nvSpPr>
            <p:spPr>
              <a:xfrm>
                <a:off x="1763688" y="980728"/>
                <a:ext cx="3552319" cy="1221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1EB40C00-08BF-48BA-A198-F5496F011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980728"/>
                <a:ext cx="3552319" cy="1221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D1683C3-B1AE-4FAB-80F6-1A96C16293D9}"/>
                  </a:ext>
                </a:extLst>
              </p:cNvPr>
              <p:cNvSpPr/>
              <p:nvPr/>
            </p:nvSpPr>
            <p:spPr>
              <a:xfrm>
                <a:off x="251520" y="2348880"/>
                <a:ext cx="6906634" cy="1234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4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h𝐿</m:t>
                              </m:r>
                            </m:e>
                          </m:d>
                        </m:e>
                      </m:func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D1683C3-B1AE-4FAB-80F6-1A96C1629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348880"/>
                <a:ext cx="6906634" cy="12349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D0A0E4-7240-4EBF-A44F-BEA1BA16B578}"/>
              </a:ext>
            </a:extLst>
          </p:cNvPr>
          <p:cNvSpPr txBox="1"/>
          <p:nvPr/>
        </p:nvSpPr>
        <p:spPr>
          <a:xfrm>
            <a:off x="7092280" y="27089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回転行列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6E2BE5-3A9D-48B3-A910-528475781115}"/>
              </a:ext>
            </a:extLst>
          </p:cNvPr>
          <p:cNvSpPr txBox="1"/>
          <p:nvPr/>
        </p:nvSpPr>
        <p:spPr>
          <a:xfrm>
            <a:off x="5652120" y="1124744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回転行列の</a:t>
            </a:r>
            <a:r>
              <a:rPr kumimoji="1" lang="ja-JP" altLang="en-US" sz="2800" dirty="0">
                <a:solidFill>
                  <a:srgbClr val="011893"/>
                </a:solidFill>
              </a:rPr>
              <a:t>生成子</a:t>
            </a:r>
            <a:endParaRPr kumimoji="1" lang="en-US" altLang="ja-JP" sz="2800" dirty="0">
              <a:solidFill>
                <a:srgbClr val="011893"/>
              </a:solidFill>
            </a:endParaRPr>
          </a:p>
          <a:p>
            <a:r>
              <a:rPr kumimoji="1" lang="en-US" altLang="ja-JP" sz="2800" dirty="0"/>
              <a:t>(</a:t>
            </a:r>
            <a:r>
              <a:rPr kumimoji="1" lang="ja-JP" altLang="en-US" sz="2800" dirty="0"/>
              <a:t>微小回転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7B21F3-D61D-48E2-ABD6-73D1413C50BF}"/>
              </a:ext>
            </a:extLst>
          </p:cNvPr>
          <p:cNvSpPr txBox="1"/>
          <p:nvPr/>
        </p:nvSpPr>
        <p:spPr>
          <a:xfrm>
            <a:off x="611560" y="4221088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リュービル演算子は回転の「方向」を表現している</a:t>
            </a:r>
            <a:endParaRPr kumimoji="1" lang="en-US" altLang="ja-JP" sz="2400" dirty="0"/>
          </a:p>
          <a:p>
            <a:r>
              <a:rPr kumimoji="1" lang="ja-JP" altLang="en-US" sz="2400" dirty="0"/>
              <a:t>時間発展演算子は有限の回転を表現している</a:t>
            </a:r>
          </a:p>
        </p:txBody>
      </p:sp>
    </p:spTree>
    <p:extLst>
      <p:ext uri="{BB962C8B-B14F-4D97-AF65-F5344CB8AC3E}">
        <p14:creationId xmlns:p14="http://schemas.microsoft.com/office/powerpoint/2010/main" val="8141587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36F285C-F362-4FDC-994E-15F6E902E4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時間発展とリュービル演算子のまとめ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E654914-B1E6-4B14-A539-D7AF83E575A2}"/>
              </a:ext>
            </a:extLst>
          </p:cNvPr>
          <p:cNvSpPr txBox="1"/>
          <p:nvPr/>
        </p:nvSpPr>
        <p:spPr>
          <a:xfrm>
            <a:off x="827584" y="1196752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時間を進める演算子が時間発展演算子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88E4A63-1AFC-4773-9D48-E03488516890}"/>
                  </a:ext>
                </a:extLst>
              </p:cNvPr>
              <p:cNvSpPr txBox="1"/>
              <p:nvPr/>
            </p:nvSpPr>
            <p:spPr>
              <a:xfrm>
                <a:off x="1979712" y="1772816"/>
                <a:ext cx="46085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88E4A63-1AFC-4773-9D48-E03488516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772816"/>
                <a:ext cx="460851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E62FD1-153A-4DF9-B659-6FB7C943BA18}"/>
              </a:ext>
            </a:extLst>
          </p:cNvPr>
          <p:cNvSpPr txBox="1"/>
          <p:nvPr/>
        </p:nvSpPr>
        <p:spPr>
          <a:xfrm>
            <a:off x="827584" y="2420888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時間で微分する演算子がリュービル演算子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95972E-3DE7-4FDD-8FC1-67796F4C7D5B}"/>
                  </a:ext>
                </a:extLst>
              </p:cNvPr>
              <p:cNvSpPr txBox="1"/>
              <p:nvPr/>
            </p:nvSpPr>
            <p:spPr>
              <a:xfrm>
                <a:off x="1619672" y="2780928"/>
                <a:ext cx="4608512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95972E-3DE7-4FDD-8FC1-67796F4C7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780928"/>
                <a:ext cx="4608512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6777DB0-7149-43BB-B216-9DF1C52BE23A}"/>
              </a:ext>
            </a:extLst>
          </p:cNvPr>
          <p:cNvSpPr txBox="1"/>
          <p:nvPr/>
        </p:nvSpPr>
        <p:spPr>
          <a:xfrm>
            <a:off x="827584" y="3717032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リュービル演算子を指数関数の肩に載せたものが時間発展演算子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2B392D7-3A95-4766-A8AC-13244DD1E1A7}"/>
                  </a:ext>
                </a:extLst>
              </p:cNvPr>
              <p:cNvSpPr txBox="1"/>
              <p:nvPr/>
            </p:nvSpPr>
            <p:spPr>
              <a:xfrm>
                <a:off x="3059832" y="4437112"/>
                <a:ext cx="35546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2B392D7-3A95-4766-A8AC-13244DD1E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437112"/>
                <a:ext cx="355469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356F11-D6F9-494C-AF0F-DA361FBEBED9}"/>
              </a:ext>
            </a:extLst>
          </p:cNvPr>
          <p:cNvSpPr txBox="1"/>
          <p:nvPr/>
        </p:nvSpPr>
        <p:spPr>
          <a:xfrm>
            <a:off x="827584" y="5229200"/>
            <a:ext cx="7525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時間発展とは回転であり、有限の回転を表現するのが時間発展演算子で、無限小の回転を表現するのがリュービル演算子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A08598-AF6C-4096-B546-DA9B6731F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時間積分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CE5009-6E87-48B9-898A-AF5663A65657}"/>
              </a:ext>
            </a:extLst>
          </p:cNvPr>
          <p:cNvSpPr txBox="1"/>
          <p:nvPr/>
        </p:nvSpPr>
        <p:spPr>
          <a:xfrm>
            <a:off x="323528" y="980728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微分方程式が与えられている時、現時点での値から将来を予測したい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172558B-C425-45E6-A6B3-198C1E83D17F}"/>
                  </a:ext>
                </a:extLst>
              </p:cNvPr>
              <p:cNvSpPr txBox="1"/>
              <p:nvPr/>
            </p:nvSpPr>
            <p:spPr>
              <a:xfrm>
                <a:off x="1547664" y="1556792"/>
                <a:ext cx="1868845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172558B-C425-45E6-A6B3-198C1E83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556792"/>
                <a:ext cx="1868845" cy="910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765290B-A79B-4DC6-B071-3363E7FD6D7C}"/>
                  </a:ext>
                </a:extLst>
              </p:cNvPr>
              <p:cNvSpPr txBox="1"/>
              <p:nvPr/>
            </p:nvSpPr>
            <p:spPr>
              <a:xfrm>
                <a:off x="1547664" y="2420888"/>
                <a:ext cx="933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765290B-A79B-4DC6-B071-3363E7FD6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420888"/>
                <a:ext cx="93371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5626DE-8F40-4D37-939C-314C13C8C2CB}"/>
                  </a:ext>
                </a:extLst>
              </p:cNvPr>
              <p:cNvSpPr txBox="1"/>
              <p:nvPr/>
            </p:nvSpPr>
            <p:spPr>
              <a:xfrm>
                <a:off x="5004048" y="2060848"/>
                <a:ext cx="1565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5626DE-8F40-4D37-939C-314C13C8C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060848"/>
                <a:ext cx="156587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477CE184-D713-4A30-97F7-2E9E292928DE}"/>
              </a:ext>
            </a:extLst>
          </p:cNvPr>
          <p:cNvSpPr/>
          <p:nvPr/>
        </p:nvSpPr>
        <p:spPr>
          <a:xfrm>
            <a:off x="3635896" y="2060848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8CF162-7D59-4D96-A6D5-D845EB3AB387}"/>
              </a:ext>
            </a:extLst>
          </p:cNvPr>
          <p:cNvSpPr txBox="1"/>
          <p:nvPr/>
        </p:nvSpPr>
        <p:spPr>
          <a:xfrm>
            <a:off x="539552" y="1772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方程式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BA02E8-BAE3-41CB-9986-7ADEA4E71047}"/>
              </a:ext>
            </a:extLst>
          </p:cNvPr>
          <p:cNvSpPr txBox="1"/>
          <p:nvPr/>
        </p:nvSpPr>
        <p:spPr>
          <a:xfrm>
            <a:off x="611560" y="25649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初期値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431744-C174-4901-8B49-C8D4F97C41F2}"/>
              </a:ext>
            </a:extLst>
          </p:cNvPr>
          <p:cNvSpPr txBox="1"/>
          <p:nvPr/>
        </p:nvSpPr>
        <p:spPr>
          <a:xfrm>
            <a:off x="5292080" y="1700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未来の値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5E79F5F-B56A-46D4-8F2B-7F2AD83348E6}"/>
                  </a:ext>
                </a:extLst>
              </p:cNvPr>
              <p:cNvSpPr txBox="1"/>
              <p:nvPr/>
            </p:nvSpPr>
            <p:spPr>
              <a:xfrm>
                <a:off x="1547664" y="5949280"/>
                <a:ext cx="1565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5E79F5F-B56A-46D4-8F2B-7F2AD8334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949280"/>
                <a:ext cx="156587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4CFDB88-E355-403C-B1E3-72CFB75EEEF6}"/>
              </a:ext>
            </a:extLst>
          </p:cNvPr>
          <p:cNvSpPr txBox="1"/>
          <p:nvPr/>
        </p:nvSpPr>
        <p:spPr>
          <a:xfrm>
            <a:off x="3203848" y="60212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531FA62-2C07-4396-AAC1-2BF5BAFC4F8A}"/>
                  </a:ext>
                </a:extLst>
              </p:cNvPr>
              <p:cNvSpPr txBox="1"/>
              <p:nvPr/>
            </p:nvSpPr>
            <p:spPr>
              <a:xfrm>
                <a:off x="3635896" y="5949280"/>
                <a:ext cx="933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531FA62-2C07-4396-AAC1-2BF5BAFC4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5949280"/>
                <a:ext cx="9337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D4AFB1-4B54-4721-AD3D-D84118FACF7A}"/>
              </a:ext>
            </a:extLst>
          </p:cNvPr>
          <p:cNvSpPr txBox="1"/>
          <p:nvPr/>
        </p:nvSpPr>
        <p:spPr>
          <a:xfrm>
            <a:off x="4427984" y="60212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23A7C5A-C6D7-4E5B-937B-2166E3E53BC0}"/>
                  </a:ext>
                </a:extLst>
              </p:cNvPr>
              <p:cNvSpPr txBox="1"/>
              <p:nvPr/>
            </p:nvSpPr>
            <p:spPr>
              <a:xfrm>
                <a:off x="4716016" y="5949280"/>
                <a:ext cx="9915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23A7C5A-C6D7-4E5B-937B-2166E3E53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949280"/>
                <a:ext cx="99155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D08E0D-5112-4EFA-A93B-F7A27C4FBB10}"/>
              </a:ext>
            </a:extLst>
          </p:cNvPr>
          <p:cNvSpPr txBox="1"/>
          <p:nvPr/>
        </p:nvSpPr>
        <p:spPr>
          <a:xfrm>
            <a:off x="5580112" y="602128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で近似する</a:t>
            </a:r>
            <a:endParaRPr kumimoji="1"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4886CD0-6304-4A41-96B6-7BE52C6BC96C}"/>
              </a:ext>
            </a:extLst>
          </p:cNvPr>
          <p:cNvSpPr txBox="1"/>
          <p:nvPr/>
        </p:nvSpPr>
        <p:spPr>
          <a:xfrm>
            <a:off x="1259632" y="5085184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この積分が厳密評価できない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A69B25D4-7A60-4643-82FB-A5FB022E95B6}"/>
              </a:ext>
            </a:extLst>
          </p:cNvPr>
          <p:cNvSpPr/>
          <p:nvPr/>
        </p:nvSpPr>
        <p:spPr>
          <a:xfrm>
            <a:off x="683568" y="6021288"/>
            <a:ext cx="576064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01F5CC1-1589-48B4-A517-74229641BCD4}"/>
                  </a:ext>
                </a:extLst>
              </p:cNvPr>
              <p:cNvSpPr txBox="1"/>
              <p:nvPr/>
            </p:nvSpPr>
            <p:spPr>
              <a:xfrm>
                <a:off x="1763688" y="3501008"/>
                <a:ext cx="4948406" cy="10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01F5CC1-1589-48B4-A517-74229641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01008"/>
                <a:ext cx="4948406" cy="10697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6B351D5-8339-4A67-88AD-A1ECB0DE143E}"/>
              </a:ext>
            </a:extLst>
          </p:cNvPr>
          <p:cNvSpPr txBox="1"/>
          <p:nvPr/>
        </p:nvSpPr>
        <p:spPr>
          <a:xfrm>
            <a:off x="395536" y="321297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厳密な表式</a:t>
            </a:r>
            <a:endParaRPr kumimoji="1" lang="ja-JP" altLang="en-US" sz="24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A5DC713-2302-4631-A79F-693E69F0041E}"/>
              </a:ext>
            </a:extLst>
          </p:cNvPr>
          <p:cNvSpPr/>
          <p:nvPr/>
        </p:nvSpPr>
        <p:spPr>
          <a:xfrm>
            <a:off x="4716016" y="3501008"/>
            <a:ext cx="2088232" cy="1152128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BB6703AB-50A9-42CF-8AB9-C8DDFBD41EF5}"/>
              </a:ext>
            </a:extLst>
          </p:cNvPr>
          <p:cNvCxnSpPr>
            <a:stCxn id="20" idx="3"/>
            <a:endCxn id="24" idx="2"/>
          </p:cNvCxnSpPr>
          <p:nvPr/>
        </p:nvCxnSpPr>
        <p:spPr>
          <a:xfrm flipV="1">
            <a:off x="5445393" y="4653136"/>
            <a:ext cx="314739" cy="66288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3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5F5A78-1607-45DB-A8C5-120C6E171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6529D82-47BC-457E-A8A3-A2FF8D1471F7}"/>
              </a:ext>
            </a:extLst>
          </p:cNvPr>
          <p:cNvSpPr/>
          <p:nvPr/>
        </p:nvSpPr>
        <p:spPr>
          <a:xfrm>
            <a:off x="430646" y="31707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63CFA5B-B288-4E2E-A3AA-BF68250ED0BB}"/>
              </a:ext>
            </a:extLst>
          </p:cNvPr>
          <p:cNvGrpSpPr/>
          <p:nvPr/>
        </p:nvGrpSpPr>
        <p:grpSpPr>
          <a:xfrm>
            <a:off x="611560" y="3587889"/>
            <a:ext cx="2285239" cy="633199"/>
            <a:chOff x="899592" y="2492896"/>
            <a:chExt cx="6768752" cy="1152128"/>
          </a:xfrm>
        </p:grpSpPr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6FBD526B-97B2-4635-A72B-6BF6B3FB9AA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ED69846-E5D3-4B87-BC1E-19BA383E1582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987619A7-D46D-4D01-A5BA-3B08D19C7983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6294CF72-865F-47F5-B863-2F196B50BE28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2AA49545-41B0-4138-A96F-228B23C4DF66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75F7FB56-A042-4282-89FF-51DE2CC62709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5EE445F6-331D-4D60-AF30-2A4DB365ABE9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3CBA112F-5D83-4834-B34F-AE2583292EC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4EEFBF4A-4F9C-4F3E-B156-C6433271584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45AC3CAA-596F-4C8B-9D89-470A0A53BE2D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5B75D6B0-A5DB-48E7-86D3-A54C71AACD9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927D2297-5A9A-4C6C-B5C3-19780C62677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A451A3FC-41AB-42C4-9320-8851F3349CC4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9AE04618-FC98-42FE-A369-4D0EF5C7BA45}"/>
                </a:ext>
              </a:extLst>
            </p:cNvPr>
            <p:cNvCxnSpPr>
              <a:stCxn id="6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5845FCC-F6D3-4436-AA57-0E18AE01B560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90978AF-1593-408B-8FB6-97BB022FD277}"/>
              </a:ext>
            </a:extLst>
          </p:cNvPr>
          <p:cNvSpPr/>
          <p:nvPr/>
        </p:nvSpPr>
        <p:spPr>
          <a:xfrm>
            <a:off x="2843808" y="34290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84A0715-C707-4721-88E7-BB123505396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21103" y="42930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C992B9-BB0A-41BB-9F5C-B5055DC254AF}"/>
              </a:ext>
            </a:extLst>
          </p:cNvPr>
          <p:cNvSpPr txBox="1"/>
          <p:nvPr/>
        </p:nvSpPr>
        <p:spPr>
          <a:xfrm>
            <a:off x="1979712" y="1340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物体が原点にいる</a:t>
            </a:r>
            <a:endParaRPr kumimoji="1" lang="ja-JP" altLang="en-US" sz="28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03EA0F0-617F-41AA-A73F-B5F94BD21FED}"/>
              </a:ext>
            </a:extLst>
          </p:cNvPr>
          <p:cNvSpPr txBox="1"/>
          <p:nvPr/>
        </p:nvSpPr>
        <p:spPr>
          <a:xfrm>
            <a:off x="611560" y="206084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これだけでは系の状態が定まらない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D1C3A82-E024-4191-920C-BC79D323FAE5}"/>
              </a:ext>
            </a:extLst>
          </p:cNvPr>
          <p:cNvSpPr/>
          <p:nvPr/>
        </p:nvSpPr>
        <p:spPr>
          <a:xfrm>
            <a:off x="430646" y="49709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E1FD77C6-B861-4302-AC6D-DA330D869860}"/>
              </a:ext>
            </a:extLst>
          </p:cNvPr>
          <p:cNvGrpSpPr/>
          <p:nvPr/>
        </p:nvGrpSpPr>
        <p:grpSpPr>
          <a:xfrm>
            <a:off x="611560" y="5388089"/>
            <a:ext cx="2285239" cy="633199"/>
            <a:chOff x="899592" y="2492896"/>
            <a:chExt cx="6768752" cy="1152128"/>
          </a:xfrm>
        </p:grpSpPr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6BCD13A6-846D-4062-A39F-242C3F562E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351E9C60-12F8-4247-864B-AC48B4EEDF00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88F5111A-8A65-46D7-B219-F24FB1D6159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03BEE49E-54C2-4D74-B30E-CA714CB1B6B4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A0858872-ECE2-45A7-BD0B-B36805478FAC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9EFA5DD3-69F3-43E9-8C8F-9B52CE8722C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AC5C65F1-B2AF-48D6-AB95-35F4D54E10F6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C0166761-2A7E-444A-AAC9-D5C579A937F0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3651966F-E4F1-4D96-B5A6-ED6A5E327E69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55C7282-6499-4AC0-840F-3BCE7A9A408B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A13FB559-EB7F-4EC3-B663-7EF359250C4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D1087901-330B-45AF-85D5-9460C70172C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264683-477E-4BD9-B97E-E51A134057F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4F205A8B-7966-42FB-9663-99F9BF98F385}"/>
                </a:ext>
              </a:extLst>
            </p:cNvPr>
            <p:cNvCxnSpPr>
              <a:stCxn id="33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CE272CE-63F5-47A8-BF06-8EDA980D436F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6BFB8C-735D-47A7-B474-910061A1A9A6}"/>
              </a:ext>
            </a:extLst>
          </p:cNvPr>
          <p:cNvSpPr/>
          <p:nvPr/>
        </p:nvSpPr>
        <p:spPr>
          <a:xfrm>
            <a:off x="2843808" y="52292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CF6BD09-2F8F-4465-98C8-8DAE10B52CF9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21103" y="60932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04EB2EB-B721-4ECB-A602-59C582CA142D}"/>
              </a:ext>
            </a:extLst>
          </p:cNvPr>
          <p:cNvSpPr/>
          <p:nvPr/>
        </p:nvSpPr>
        <p:spPr>
          <a:xfrm>
            <a:off x="3851920" y="5445224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9AAF936-718E-4DF0-80AB-B65F65280DFE}"/>
              </a:ext>
            </a:extLst>
          </p:cNvPr>
          <p:cNvSpPr txBox="1"/>
          <p:nvPr/>
        </p:nvSpPr>
        <p:spPr>
          <a:xfrm>
            <a:off x="4788024" y="357301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止まった状態かもしれない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10828DB-8830-4F36-8474-D9EC075B7D46}"/>
              </a:ext>
            </a:extLst>
          </p:cNvPr>
          <p:cNvSpPr txBox="1"/>
          <p:nvPr/>
        </p:nvSpPr>
        <p:spPr>
          <a:xfrm>
            <a:off x="4788024" y="515719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運動中にちょうど原点を</a:t>
            </a:r>
            <a:endParaRPr lang="en-US" altLang="ja-JP" sz="2400"/>
          </a:p>
          <a:p>
            <a:r>
              <a:rPr lang="ja-JP" altLang="en-US" sz="2400"/>
              <a:t>通過したところかもしれない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2918961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0FE97C1-D432-4B0B-BF41-A4CC416D02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792F9B1-6688-4CE9-8449-0414F0A0A8C0}"/>
                  </a:ext>
                </a:extLst>
              </p:cNvPr>
              <p:cNvSpPr txBox="1"/>
              <p:nvPr/>
            </p:nvSpPr>
            <p:spPr>
              <a:xfrm>
                <a:off x="1331640" y="1772816"/>
                <a:ext cx="4948406" cy="10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792F9B1-6688-4CE9-8449-0414F0A0A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772816"/>
                <a:ext cx="4948406" cy="10697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CFAB53-E69A-4C78-9A7E-3A433A3BFC3A}"/>
                  </a:ext>
                </a:extLst>
              </p:cNvPr>
              <p:cNvSpPr txBox="1"/>
              <p:nvPr/>
            </p:nvSpPr>
            <p:spPr>
              <a:xfrm>
                <a:off x="2771800" y="2852936"/>
                <a:ext cx="2629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CFAB53-E69A-4C78-9A7E-3A433A3BF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852936"/>
                <a:ext cx="262937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BAD7C01-76FD-4D0E-B91B-B35CF16857FC}"/>
              </a:ext>
            </a:extLst>
          </p:cNvPr>
          <p:cNvSpPr/>
          <p:nvPr/>
        </p:nvSpPr>
        <p:spPr>
          <a:xfrm>
            <a:off x="4211960" y="1700808"/>
            <a:ext cx="2088232" cy="1152128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7F72C0A-986D-449B-9AA5-2799C878D256}"/>
                  </a:ext>
                </a:extLst>
              </p:cNvPr>
              <p:cNvSpPr txBox="1"/>
              <p:nvPr/>
            </p:nvSpPr>
            <p:spPr>
              <a:xfrm>
                <a:off x="395536" y="1124744"/>
                <a:ext cx="66406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積分区間が短いと思って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を定数で近似する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7F72C0A-986D-449B-9AA5-2799C878D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4"/>
                <a:ext cx="6640664" cy="461665"/>
              </a:xfrm>
              <a:prstGeom prst="rect">
                <a:avLst/>
              </a:prstGeom>
              <a:blipFill>
                <a:blip r:embed="rId4"/>
                <a:stretch>
                  <a:fillRect l="-1469" t="-14667" r="-459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7C52EB-3C00-4E29-8C5C-62BEE008B7A4}"/>
                  </a:ext>
                </a:extLst>
              </p:cNvPr>
              <p:cNvSpPr txBox="1"/>
              <p:nvPr/>
            </p:nvSpPr>
            <p:spPr>
              <a:xfrm>
                <a:off x="2267744" y="4221088"/>
                <a:ext cx="4494564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7C52EB-3C00-4E29-8C5C-62BEE008B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221088"/>
                <a:ext cx="4494564" cy="578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EA8C6B8-C0F0-44BA-8084-1A13D9BA3879}"/>
              </a:ext>
            </a:extLst>
          </p:cNvPr>
          <p:cNvSpPr/>
          <p:nvPr/>
        </p:nvSpPr>
        <p:spPr>
          <a:xfrm>
            <a:off x="2339752" y="4293096"/>
            <a:ext cx="1368152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9610C-4A35-4E74-92CB-3A2920AFF7C6}"/>
              </a:ext>
            </a:extLst>
          </p:cNvPr>
          <p:cNvSpPr txBox="1"/>
          <p:nvPr/>
        </p:nvSpPr>
        <p:spPr>
          <a:xfrm>
            <a:off x="1763688" y="36450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知りたい量</a:t>
            </a:r>
            <a:endParaRPr kumimoji="1" lang="ja-JP" altLang="en-US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E04DBE60-47B2-4CC1-9CB5-FC2A7473242C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16200000" flipH="1">
            <a:off x="2589095" y="3858363"/>
            <a:ext cx="278740" cy="59072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25EDE63-0C70-4B65-A80B-D3FDCBF0FC13}"/>
              </a:ext>
            </a:extLst>
          </p:cNvPr>
          <p:cNvSpPr txBox="1"/>
          <p:nvPr/>
        </p:nvSpPr>
        <p:spPr>
          <a:xfrm>
            <a:off x="4788024" y="36450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知ってる量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FA63471-0E8F-44B1-912C-80B195113DFA}"/>
              </a:ext>
            </a:extLst>
          </p:cNvPr>
          <p:cNvSpPr/>
          <p:nvPr/>
        </p:nvSpPr>
        <p:spPr>
          <a:xfrm>
            <a:off x="4067944" y="4293096"/>
            <a:ext cx="792088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6556B49-45F5-4F3D-8301-ED4416B7EDCC}"/>
              </a:ext>
            </a:extLst>
          </p:cNvPr>
          <p:cNvSpPr/>
          <p:nvPr/>
        </p:nvSpPr>
        <p:spPr>
          <a:xfrm>
            <a:off x="5580112" y="4293096"/>
            <a:ext cx="720080" cy="504056"/>
          </a:xfrm>
          <a:prstGeom prst="roundRect">
            <a:avLst>
              <a:gd name="adj" fmla="val 24924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C88C83E2-1C98-41C8-90EC-94ED00A0C5FE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rot="5400000">
            <a:off x="4882866" y="3646516"/>
            <a:ext cx="206732" cy="9424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61E06B44-ADA6-4EEB-A03C-1565A91ED18F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6200000" flipH="1">
            <a:off x="5559425" y="3912369"/>
            <a:ext cx="278740" cy="48271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91EEC80-C834-41DC-9FF1-13B2A05AD290}"/>
                  </a:ext>
                </a:extLst>
              </p:cNvPr>
              <p:cNvSpPr txBox="1"/>
              <p:nvPr/>
            </p:nvSpPr>
            <p:spPr>
              <a:xfrm>
                <a:off x="293767" y="5157192"/>
                <a:ext cx="88569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400" dirty="0"/>
                  <a:t>未知の量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を、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既知</m:t>
                    </m:r>
                  </m:oMath>
                </a14:m>
                <a:r>
                  <a:rPr lang="ja-JP" altLang="en-US" sz="2400" dirty="0"/>
                  <a:t>の量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sz="2400" dirty="0"/>
                  <a:t>と</a:t>
                </a:r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ja-JP" altLang="en-US" sz="2400" dirty="0"/>
                  <a:t>だけで表現できた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91EEC80-C834-41DC-9FF1-13B2A05AD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67" y="5157192"/>
                <a:ext cx="8856984" cy="461665"/>
              </a:xfrm>
              <a:prstGeom prst="rect">
                <a:avLst/>
              </a:prstGeom>
              <a:blipFill>
                <a:blip r:embed="rId6"/>
                <a:stretch>
                  <a:fillRect l="-1032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05E9C6E-1BF9-46AA-88FD-B81922F18C6C}"/>
              </a:ext>
            </a:extLst>
          </p:cNvPr>
          <p:cNvSpPr txBox="1"/>
          <p:nvPr/>
        </p:nvSpPr>
        <p:spPr>
          <a:xfrm>
            <a:off x="395536" y="5949280"/>
            <a:ext cx="5328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この数値積分法を</a:t>
            </a:r>
            <a:r>
              <a:rPr lang="ja-JP" altLang="en-US" sz="2400" dirty="0">
                <a:solidFill>
                  <a:srgbClr val="FF0000"/>
                </a:solidFill>
              </a:rPr>
              <a:t>オイラー法</a:t>
            </a:r>
            <a:r>
              <a:rPr lang="ja-JP" altLang="en-US" sz="2400" dirty="0"/>
              <a:t>と呼ぶ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72992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06DCE7-B234-4BCA-90C5-F23F82E0E3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運動方程式の積分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D5392F-32CB-4476-8E09-83AB406DAA38}"/>
                  </a:ext>
                </a:extLst>
              </p:cNvPr>
              <p:cNvSpPr txBox="1"/>
              <p:nvPr/>
            </p:nvSpPr>
            <p:spPr>
              <a:xfrm>
                <a:off x="2771800" y="1268760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D5392F-32CB-4476-8E09-83AB406DA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268760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A10E8CF-1D1F-4E88-8857-6D91E5BDD654}"/>
                  </a:ext>
                </a:extLst>
              </p:cNvPr>
              <p:cNvSpPr txBox="1"/>
              <p:nvPr/>
            </p:nvSpPr>
            <p:spPr>
              <a:xfrm>
                <a:off x="2771800" y="2348880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A10E8CF-1D1F-4E88-8857-6D91E5BDD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348880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1F0697-737E-4F27-B1D5-91CB9BECECCC}"/>
              </a:ext>
            </a:extLst>
          </p:cNvPr>
          <p:cNvSpPr txBox="1"/>
          <p:nvPr/>
        </p:nvSpPr>
        <p:spPr>
          <a:xfrm>
            <a:off x="827584" y="206084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運動方程式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0E47FA-75E4-46D9-AC0B-85CA3ED76AA3}"/>
              </a:ext>
            </a:extLst>
          </p:cNvPr>
          <p:cNvSpPr txBox="1"/>
          <p:nvPr/>
        </p:nvSpPr>
        <p:spPr>
          <a:xfrm>
            <a:off x="1115616" y="36450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現在の</a:t>
            </a:r>
            <a:r>
              <a:rPr kumimoji="1" lang="ja-JP" altLang="en-US" sz="2400" dirty="0"/>
              <a:t>値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3A2659F-878F-46C6-8647-709AE1F7F40D}"/>
                  </a:ext>
                </a:extLst>
              </p:cNvPr>
              <p:cNvSpPr txBox="1"/>
              <p:nvPr/>
            </p:nvSpPr>
            <p:spPr>
              <a:xfrm>
                <a:off x="2771800" y="3645024"/>
                <a:ext cx="1723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3A2659F-878F-46C6-8647-709AE1F7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645024"/>
                <a:ext cx="17231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9A2C04F8-4803-4912-BCE2-D45C7DF242AF}"/>
              </a:ext>
            </a:extLst>
          </p:cNvPr>
          <p:cNvSpPr/>
          <p:nvPr/>
        </p:nvSpPr>
        <p:spPr>
          <a:xfrm>
            <a:off x="5004048" y="2132856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30B0B9-7038-496B-B611-006861998C39}"/>
              </a:ext>
            </a:extLst>
          </p:cNvPr>
          <p:cNvSpPr txBox="1"/>
          <p:nvPr/>
        </p:nvSpPr>
        <p:spPr>
          <a:xfrm>
            <a:off x="6012160" y="16288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未来の値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5FF5383-F442-4136-A0AA-B696109B6C15}"/>
                  </a:ext>
                </a:extLst>
              </p:cNvPr>
              <p:cNvSpPr txBox="1"/>
              <p:nvPr/>
            </p:nvSpPr>
            <p:spPr>
              <a:xfrm>
                <a:off x="5796136" y="2348880"/>
                <a:ext cx="29874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5FF5383-F442-4136-A0AA-B696109B6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348880"/>
                <a:ext cx="29874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DAFE3B3-B733-48AE-85BC-F8393EEF707C}"/>
              </a:ext>
            </a:extLst>
          </p:cNvPr>
          <p:cNvSpPr txBox="1"/>
          <p:nvPr/>
        </p:nvSpPr>
        <p:spPr>
          <a:xfrm>
            <a:off x="179512" y="5085184"/>
            <a:ext cx="787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運動方程式を使って、未来の値を現在の値の関数として表現したい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63263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511808C-4ADE-4310-982C-DBB7E493A44C}"/>
              </a:ext>
            </a:extLst>
          </p:cNvPr>
          <p:cNvCxnSpPr/>
          <p:nvPr/>
        </p:nvCxnSpPr>
        <p:spPr>
          <a:xfrm flipV="1">
            <a:off x="1331640" y="5229200"/>
            <a:ext cx="1008112" cy="10081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55D65D-FA39-43B7-9972-E78932F52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オイラー法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3CC2DC-2930-4468-874F-2AF64DB18CF9}"/>
                  </a:ext>
                </a:extLst>
              </p:cNvPr>
              <p:cNvSpPr txBox="1"/>
              <p:nvPr/>
            </p:nvSpPr>
            <p:spPr>
              <a:xfrm>
                <a:off x="827584" y="1484784"/>
                <a:ext cx="7218451" cy="11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3CC2DC-2930-4468-874F-2AF64DB18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84784"/>
                <a:ext cx="7218451" cy="1111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CF1F6F-F8C9-44F6-97F4-508338D60EA2}"/>
                  </a:ext>
                </a:extLst>
              </p:cNvPr>
              <p:cNvSpPr txBox="1"/>
              <p:nvPr/>
            </p:nvSpPr>
            <p:spPr>
              <a:xfrm>
                <a:off x="827584" y="2636912"/>
                <a:ext cx="7216142" cy="11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CF1F6F-F8C9-44F6-97F4-508338D60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636912"/>
                <a:ext cx="7216142" cy="11116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3D8602-BB81-405D-90BE-CEA451144772}"/>
              </a:ext>
            </a:extLst>
          </p:cNvPr>
          <p:cNvSpPr txBox="1"/>
          <p:nvPr/>
        </p:nvSpPr>
        <p:spPr>
          <a:xfrm>
            <a:off x="251520" y="105273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運動方程式にオイラー法を適用する</a:t>
            </a:r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5146E69-14A2-4E4C-BEE1-03B0182DC03C}"/>
              </a:ext>
            </a:extLst>
          </p:cNvPr>
          <p:cNvSpPr/>
          <p:nvPr/>
        </p:nvSpPr>
        <p:spPr>
          <a:xfrm>
            <a:off x="5652120" y="1556792"/>
            <a:ext cx="864096" cy="216024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01154B-9FA6-4176-8C9C-5955C9DA7820}"/>
              </a:ext>
            </a:extLst>
          </p:cNvPr>
          <p:cNvSpPr txBox="1"/>
          <p:nvPr/>
        </p:nvSpPr>
        <p:spPr>
          <a:xfrm>
            <a:off x="5076056" y="40770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現在の値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AF777BE-159B-470D-AEB8-D09A21A264E9}"/>
              </a:ext>
            </a:extLst>
          </p:cNvPr>
          <p:cNvSpPr/>
          <p:nvPr/>
        </p:nvSpPr>
        <p:spPr>
          <a:xfrm>
            <a:off x="6804248" y="1556792"/>
            <a:ext cx="864096" cy="216024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04E5F2-F298-4A07-BF6F-497C5801A127}"/>
              </a:ext>
            </a:extLst>
          </p:cNvPr>
          <p:cNvSpPr txBox="1"/>
          <p:nvPr/>
        </p:nvSpPr>
        <p:spPr>
          <a:xfrm>
            <a:off x="6948264" y="4149080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現在の</a:t>
            </a:r>
            <a:r>
              <a:rPr lang="ja-JP" altLang="en-US" sz="2000" dirty="0"/>
              <a:t>微分係数</a:t>
            </a:r>
            <a:endParaRPr lang="en-US" altLang="ja-JP" sz="2000" dirty="0"/>
          </a:p>
          <a:p>
            <a:r>
              <a:rPr kumimoji="1" lang="en-US" altLang="ja-JP" sz="2000" dirty="0"/>
              <a:t>(</a:t>
            </a:r>
            <a:r>
              <a:rPr kumimoji="1" lang="ja-JP" altLang="en-US" sz="2000" dirty="0"/>
              <a:t>傾き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3B276B45-F224-4282-848C-98C81FC8A85E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5702739" y="3695643"/>
            <a:ext cx="360040" cy="4028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21EA0369-66C3-4E23-B348-8133D7C1D7C3}"/>
              </a:ext>
            </a:extLst>
          </p:cNvPr>
          <p:cNvCxnSpPr>
            <a:stCxn id="9" idx="0"/>
            <a:endCxn id="8" idx="2"/>
          </p:cNvCxnSpPr>
          <p:nvPr/>
        </p:nvCxnSpPr>
        <p:spPr>
          <a:xfrm rot="16200000" flipV="1">
            <a:off x="7371264" y="3582064"/>
            <a:ext cx="432048" cy="7019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A699474-4C47-4936-B91C-D81ECAAB3D65}"/>
              </a:ext>
            </a:extLst>
          </p:cNvPr>
          <p:cNvCxnSpPr/>
          <p:nvPr/>
        </p:nvCxnSpPr>
        <p:spPr>
          <a:xfrm>
            <a:off x="323528" y="6453336"/>
            <a:ext cx="324036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604C3DB-6399-4242-8C13-9C10C3785FDC}"/>
              </a:ext>
            </a:extLst>
          </p:cNvPr>
          <p:cNvCxnSpPr/>
          <p:nvPr/>
        </p:nvCxnSpPr>
        <p:spPr>
          <a:xfrm flipV="1">
            <a:off x="539552" y="4221088"/>
            <a:ext cx="0" cy="23762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445A1AF7-69E1-4D92-A98D-D9ED5227067D}"/>
              </a:ext>
            </a:extLst>
          </p:cNvPr>
          <p:cNvSpPr/>
          <p:nvPr/>
        </p:nvSpPr>
        <p:spPr>
          <a:xfrm>
            <a:off x="544875" y="4501662"/>
            <a:ext cx="2047631" cy="1930400"/>
          </a:xfrm>
          <a:custGeom>
            <a:avLst/>
            <a:gdLst>
              <a:gd name="connsiteX0" fmla="*/ 0 w 2047631"/>
              <a:gd name="connsiteY0" fmla="*/ 1930400 h 1930400"/>
              <a:gd name="connsiteX1" fmla="*/ 1094154 w 2047631"/>
              <a:gd name="connsiteY1" fmla="*/ 1406769 h 1930400"/>
              <a:gd name="connsiteX2" fmla="*/ 2047631 w 2047631"/>
              <a:gd name="connsiteY2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631" h="1930400">
                <a:moveTo>
                  <a:pt x="0" y="1930400"/>
                </a:moveTo>
                <a:cubicBezTo>
                  <a:pt x="376441" y="1829451"/>
                  <a:pt x="752882" y="1728502"/>
                  <a:pt x="1094154" y="1406769"/>
                </a:cubicBezTo>
                <a:cubicBezTo>
                  <a:pt x="1435426" y="1085036"/>
                  <a:pt x="1741528" y="542518"/>
                  <a:pt x="204763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F061298-6C2D-42E8-9979-E930745295BF}"/>
              </a:ext>
            </a:extLst>
          </p:cNvPr>
          <p:cNvSpPr/>
          <p:nvPr/>
        </p:nvSpPr>
        <p:spPr>
          <a:xfrm>
            <a:off x="1691680" y="57332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D23BFEC-8BB1-4BBC-820B-7FD1B333241C}"/>
              </a:ext>
            </a:extLst>
          </p:cNvPr>
          <p:cNvSpPr/>
          <p:nvPr/>
        </p:nvSpPr>
        <p:spPr>
          <a:xfrm>
            <a:off x="2267744" y="48691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C4ACDAA-9D88-4901-8FD9-3040C0ACF0AD}"/>
              </a:ext>
            </a:extLst>
          </p:cNvPr>
          <p:cNvSpPr/>
          <p:nvPr/>
        </p:nvSpPr>
        <p:spPr>
          <a:xfrm>
            <a:off x="2267744" y="5157192"/>
            <a:ext cx="144016" cy="14401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47AA667-9923-4A6A-9F98-504E23DB2344}"/>
              </a:ext>
            </a:extLst>
          </p:cNvPr>
          <p:cNvSpPr txBox="1"/>
          <p:nvPr/>
        </p:nvSpPr>
        <p:spPr>
          <a:xfrm>
            <a:off x="3635896" y="630932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96278CC-EC8F-4F33-B85E-A4893F77882A}"/>
              </a:ext>
            </a:extLst>
          </p:cNvPr>
          <p:cNvSpPr txBox="1"/>
          <p:nvPr/>
        </p:nvSpPr>
        <p:spPr>
          <a:xfrm>
            <a:off x="611560" y="4941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現在の値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2E6C786-44BC-4930-843D-21A0DE8C11C5}"/>
              </a:ext>
            </a:extLst>
          </p:cNvPr>
          <p:cNvSpPr txBox="1"/>
          <p:nvPr/>
        </p:nvSpPr>
        <p:spPr>
          <a:xfrm>
            <a:off x="2987824" y="44371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真の未来の値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DCC5B6-C04B-4937-873D-C09A232D21A5}"/>
              </a:ext>
            </a:extLst>
          </p:cNvPr>
          <p:cNvSpPr txBox="1"/>
          <p:nvPr/>
        </p:nvSpPr>
        <p:spPr>
          <a:xfrm>
            <a:off x="2915816" y="52292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近似した</a:t>
            </a:r>
            <a:r>
              <a:rPr lang="ja-JP" altLang="en-US"/>
              <a:t>未来の値</a:t>
            </a:r>
            <a:endParaRPr kumimoji="1" lang="ja-JP" altLang="en-US" dirty="0"/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85C3E7CB-1C8E-4E45-BED3-D54D410CF707}"/>
              </a:ext>
            </a:extLst>
          </p:cNvPr>
          <p:cNvCxnSpPr>
            <a:stCxn id="30" idx="1"/>
            <a:endCxn id="25" idx="6"/>
          </p:cNvCxnSpPr>
          <p:nvPr/>
        </p:nvCxnSpPr>
        <p:spPr>
          <a:xfrm rot="10800000" flipV="1">
            <a:off x="2411760" y="4621778"/>
            <a:ext cx="576064" cy="31939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255E6769-BD9F-4457-84D4-064FF6DFFFA1}"/>
              </a:ext>
            </a:extLst>
          </p:cNvPr>
          <p:cNvCxnSpPr>
            <a:stCxn id="31" idx="1"/>
            <a:endCxn id="26" idx="6"/>
          </p:cNvCxnSpPr>
          <p:nvPr/>
        </p:nvCxnSpPr>
        <p:spPr>
          <a:xfrm rot="10800000">
            <a:off x="2411760" y="5229200"/>
            <a:ext cx="504056" cy="18466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951F9F8-7EF3-4D14-AABF-1EC7FC0122D2}"/>
              </a:ext>
            </a:extLst>
          </p:cNvPr>
          <p:cNvSpPr txBox="1"/>
          <p:nvPr/>
        </p:nvSpPr>
        <p:spPr>
          <a:xfrm>
            <a:off x="4211960" y="5877272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すごくずれていきそうな気がする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99233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325F70F-1F3F-4426-9C44-5558B176B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オイラー法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3A6D9A-41B6-4A2B-8F61-F3EA7573BDCF}"/>
              </a:ext>
            </a:extLst>
          </p:cNvPr>
          <p:cNvSpPr txBox="1"/>
          <p:nvPr/>
        </p:nvSpPr>
        <p:spPr>
          <a:xfrm>
            <a:off x="251520" y="1628800"/>
            <a:ext cx="4608512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0.05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1000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(T):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dq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dp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dq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F0A509-87D5-4813-AAF3-BFD063915A4B}"/>
              </a:ext>
            </a:extLst>
          </p:cNvPr>
          <p:cNvSpPr txBox="1"/>
          <p:nvPr/>
        </p:nvSpPr>
        <p:spPr>
          <a:xfrm>
            <a:off x="539552" y="105273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調和振動子の運動方程式をオイラー法で解くコード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C4CDF0-A2C9-4E60-8DD8-356709040E02}"/>
                  </a:ext>
                </a:extLst>
              </p:cNvPr>
              <p:cNvSpPr txBox="1"/>
              <p:nvPr/>
            </p:nvSpPr>
            <p:spPr>
              <a:xfrm>
                <a:off x="5220072" y="5085184"/>
                <a:ext cx="34348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C4CDF0-A2C9-4E60-8DD8-356709040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085184"/>
                <a:ext cx="3434851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B3EF67-E3B7-4057-B421-C0BD14D5A4DC}"/>
                  </a:ext>
                </a:extLst>
              </p:cNvPr>
              <p:cNvSpPr txBox="1"/>
              <p:nvPr/>
            </p:nvSpPr>
            <p:spPr>
              <a:xfrm>
                <a:off x="5220072" y="5589240"/>
                <a:ext cx="3433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B3EF67-E3B7-4057-B421-C0BD14D5A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589240"/>
                <a:ext cx="3433953" cy="461665"/>
              </a:xfrm>
              <a:prstGeom prst="rect">
                <a:avLst/>
              </a:prstGeom>
              <a:blipFill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2322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C8D349A-632B-4FCA-AD46-2F64276D0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オイラー法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599E46C-3C31-481D-B42F-DE7DDDA43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6264696" cy="46985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D1A4BA-7867-48EC-A0EC-F89163E61724}"/>
              </a:ext>
            </a:extLst>
          </p:cNvPr>
          <p:cNvSpPr txBox="1"/>
          <p:nvPr/>
        </p:nvSpPr>
        <p:spPr>
          <a:xfrm>
            <a:off x="323528" y="112474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オイラー法で計算した調和振動子の軌道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16FD1F-E902-4383-BBC1-6250510EA602}"/>
              </a:ext>
            </a:extLst>
          </p:cNvPr>
          <p:cNvSpPr txBox="1"/>
          <p:nvPr/>
        </p:nvSpPr>
        <p:spPr>
          <a:xfrm>
            <a:off x="5724128" y="314096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単位円を描くべき軌道が</a:t>
            </a:r>
            <a:endParaRPr kumimoji="1" lang="en-US" altLang="ja-JP" dirty="0"/>
          </a:p>
          <a:p>
            <a:r>
              <a:rPr lang="ja-JP" altLang="en-US" dirty="0"/>
              <a:t>徐々に広がっている</a:t>
            </a:r>
            <a:endParaRPr lang="en-US" altLang="ja-JP" dirty="0"/>
          </a:p>
          <a:p>
            <a:r>
              <a:rPr kumimoji="1" lang="ja-JP" altLang="en-US" dirty="0"/>
              <a:t>→エネルギーが増えている</a:t>
            </a:r>
          </a:p>
        </p:txBody>
      </p:sp>
    </p:spTree>
    <p:extLst>
      <p:ext uri="{BB962C8B-B14F-4D97-AF65-F5344CB8AC3E}">
        <p14:creationId xmlns:p14="http://schemas.microsoft.com/office/powerpoint/2010/main" val="5463982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2116F3B-FFD3-4CA1-9532-428F457488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オイラー法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939D4C6-AF29-4C83-ABF2-5FE5BE4EBF99}"/>
                  </a:ext>
                </a:extLst>
              </p:cNvPr>
              <p:cNvSpPr txBox="1"/>
              <p:nvPr/>
            </p:nvSpPr>
            <p:spPr>
              <a:xfrm>
                <a:off x="1763688" y="1484784"/>
                <a:ext cx="48566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ja-JP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939D4C6-AF29-4C83-ABF2-5FE5BE4EB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484784"/>
                <a:ext cx="485665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535625C-E6EF-4AA0-B1D4-641EB4201E8B}"/>
                  </a:ext>
                </a:extLst>
              </p:cNvPr>
              <p:cNvSpPr/>
              <p:nvPr/>
            </p:nvSpPr>
            <p:spPr>
              <a:xfrm>
                <a:off x="1691680" y="2060848"/>
                <a:ext cx="506420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ja-JP" sz="36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535625C-E6EF-4AA0-B1D4-641EB4201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060848"/>
                <a:ext cx="506420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6DB7D5-6CE8-4273-99DE-BE7A8D1222F6}"/>
              </a:ext>
            </a:extLst>
          </p:cNvPr>
          <p:cNvSpPr txBox="1"/>
          <p:nvPr/>
        </p:nvSpPr>
        <p:spPr>
          <a:xfrm>
            <a:off x="539552" y="105273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調和振動子にオイラー法を適用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171243-A47A-40C5-A36C-8D32573FCC02}"/>
              </a:ext>
            </a:extLst>
          </p:cNvPr>
          <p:cNvSpPr txBox="1"/>
          <p:nvPr/>
        </p:nvSpPr>
        <p:spPr>
          <a:xfrm>
            <a:off x="251520" y="32849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行列表示</a:t>
            </a:r>
            <a:endParaRPr kumimoji="1"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6E54299-12BB-4E2B-A5AF-256851BD6C38}"/>
                  </a:ext>
                </a:extLst>
              </p:cNvPr>
              <p:cNvSpPr txBox="1"/>
              <p:nvPr/>
            </p:nvSpPr>
            <p:spPr>
              <a:xfrm>
                <a:off x="1763688" y="3068960"/>
                <a:ext cx="4847353" cy="924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6E54299-12BB-4E2B-A5AF-256851BD6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068960"/>
                <a:ext cx="4847353" cy="924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6461F90B-79CE-497B-A013-6453906FA128}"/>
                  </a:ext>
                </a:extLst>
              </p:cNvPr>
              <p:cNvSpPr/>
              <p:nvPr/>
            </p:nvSpPr>
            <p:spPr>
              <a:xfrm>
                <a:off x="1907704" y="4581128"/>
                <a:ext cx="5864169" cy="924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6461F90B-79CE-497B-A013-6453906FA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581128"/>
                <a:ext cx="5864169" cy="924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F7085BD-5873-41FC-8039-1FD79BD9A6C6}"/>
              </a:ext>
            </a:extLst>
          </p:cNvPr>
          <p:cNvSpPr txBox="1"/>
          <p:nvPr/>
        </p:nvSpPr>
        <p:spPr>
          <a:xfrm>
            <a:off x="467544" y="47971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厳密解</a:t>
            </a:r>
            <a:endParaRPr kumimoji="1" lang="en-US" altLang="ja-JP" sz="2400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6923CEC-5198-4C37-BE01-B3B5B8E385AB}"/>
              </a:ext>
            </a:extLst>
          </p:cNvPr>
          <p:cNvSpPr/>
          <p:nvPr/>
        </p:nvSpPr>
        <p:spPr>
          <a:xfrm>
            <a:off x="3995936" y="3068960"/>
            <a:ext cx="1440160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964A90E-8A60-4B55-92F5-13DE68972484}"/>
                  </a:ext>
                </a:extLst>
              </p:cNvPr>
              <p:cNvSpPr txBox="1"/>
              <p:nvPr/>
            </p:nvSpPr>
            <p:spPr>
              <a:xfrm>
                <a:off x="5580112" y="4077072"/>
                <a:ext cx="28497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行列式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964A90E-8A60-4B55-92F5-13DE68972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077072"/>
                <a:ext cx="2849754" cy="461665"/>
              </a:xfrm>
              <a:prstGeom prst="rect">
                <a:avLst/>
              </a:prstGeom>
              <a:blipFill>
                <a:blip r:embed="rId6"/>
                <a:stretch>
                  <a:fillRect l="-3205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AC10C8A-9381-461C-80EB-A0806CFE3B23}"/>
              </a:ext>
            </a:extLst>
          </p:cNvPr>
          <p:cNvSpPr/>
          <p:nvPr/>
        </p:nvSpPr>
        <p:spPr>
          <a:xfrm>
            <a:off x="3995936" y="4653136"/>
            <a:ext cx="2592288" cy="86409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13146BF-2374-4DA9-9A2B-A6C2127B172B}"/>
                  </a:ext>
                </a:extLst>
              </p:cNvPr>
              <p:cNvSpPr txBox="1"/>
              <p:nvPr/>
            </p:nvSpPr>
            <p:spPr>
              <a:xfrm>
                <a:off x="5796136" y="5661248"/>
                <a:ext cx="15926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行列式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13146BF-2374-4DA9-9A2B-A6C2127B1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661248"/>
                <a:ext cx="1592615" cy="461665"/>
              </a:xfrm>
              <a:prstGeom prst="rect">
                <a:avLst/>
              </a:prstGeom>
              <a:blipFill>
                <a:blip r:embed="rId7"/>
                <a:stretch>
                  <a:fillRect l="-6130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D3EAC94B-607B-4C12-9EAF-DE9DC6D80AC4}"/>
              </a:ext>
            </a:extLst>
          </p:cNvPr>
          <p:cNvCxnSpPr>
            <a:cxnSpLocks/>
            <a:stCxn id="13" idx="1"/>
            <a:endCxn id="12" idx="2"/>
          </p:cNvCxnSpPr>
          <p:nvPr/>
        </p:nvCxnSpPr>
        <p:spPr>
          <a:xfrm rot="10800000">
            <a:off x="4716016" y="4005065"/>
            <a:ext cx="864096" cy="30284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00F945F6-8C1C-4907-86BD-7F79EB4544BA}"/>
              </a:ext>
            </a:extLst>
          </p:cNvPr>
          <p:cNvCxnSpPr>
            <a:stCxn id="16" idx="1"/>
            <a:endCxn id="15" idx="2"/>
          </p:cNvCxnSpPr>
          <p:nvPr/>
        </p:nvCxnSpPr>
        <p:spPr>
          <a:xfrm rot="10800000">
            <a:off x="5292080" y="5517233"/>
            <a:ext cx="504056" cy="3748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C768A64-6C99-4D6E-ABFE-99D1614DBA8A}"/>
              </a:ext>
            </a:extLst>
          </p:cNvPr>
          <p:cNvSpPr txBox="1"/>
          <p:nvPr/>
        </p:nvSpPr>
        <p:spPr>
          <a:xfrm>
            <a:off x="683568" y="6237312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位相空間の面積非保存がエネルギー非保存の原因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32231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FC7EDA4-DC70-4DBE-89D2-91BB84CF6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F92A346-BE1F-4CAF-89FB-EAF24F523D5B}"/>
              </a:ext>
            </a:extLst>
          </p:cNvPr>
          <p:cNvSpPr txBox="1"/>
          <p:nvPr/>
        </p:nvSpPr>
        <p:spPr>
          <a:xfrm>
            <a:off x="395536" y="1124744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オイラー法は、テイラー展開の一次まで正しいコード</a:t>
            </a:r>
            <a:endParaRPr lang="en-US" altLang="ja-JP" sz="2400" dirty="0"/>
          </a:p>
          <a:p>
            <a:r>
              <a:rPr lang="ja-JP" altLang="en-US" sz="2400" dirty="0"/>
              <a:t>→高次の積分法を構築する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B07CE6-C70A-4665-87C0-C5F3C0CC7EF7}"/>
                  </a:ext>
                </a:extLst>
              </p:cNvPr>
              <p:cNvSpPr txBox="1"/>
              <p:nvPr/>
            </p:nvSpPr>
            <p:spPr>
              <a:xfrm>
                <a:off x="755576" y="4365104"/>
                <a:ext cx="548098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̈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B07CE6-C70A-4665-87C0-C5F3C0CC7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365104"/>
                <a:ext cx="5480988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878321A-511C-4952-8C50-4F922FA52AB6}"/>
                  </a:ext>
                </a:extLst>
              </p:cNvPr>
              <p:cNvSpPr txBox="1"/>
              <p:nvPr/>
            </p:nvSpPr>
            <p:spPr>
              <a:xfrm>
                <a:off x="2555776" y="2636912"/>
                <a:ext cx="31867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3200" b="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3200" b="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878321A-511C-4952-8C50-4F922FA52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636912"/>
                <a:ext cx="3186706" cy="584775"/>
              </a:xfrm>
              <a:prstGeom prst="rect">
                <a:avLst/>
              </a:prstGeom>
              <a:blipFill>
                <a:blip r:embed="rId3"/>
                <a:stretch>
                  <a:fillRect t="-13684" b="-34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3DEC6B6-FD72-4BA4-97D5-D1D71C551A60}"/>
              </a:ext>
            </a:extLst>
          </p:cNvPr>
          <p:cNvSpPr txBox="1"/>
          <p:nvPr/>
        </p:nvSpPr>
        <p:spPr>
          <a:xfrm>
            <a:off x="539552" y="213285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以下の運動方程式を考える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087AA5-E802-432E-871E-03C0ABB0F652}"/>
              </a:ext>
            </a:extLst>
          </p:cNvPr>
          <p:cNvSpPr txBox="1"/>
          <p:nvPr/>
        </p:nvSpPr>
        <p:spPr>
          <a:xfrm>
            <a:off x="539552" y="3573016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位置を二次までテイラー展開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F22A307-67AA-4D44-9B6A-8E2146E62E84}"/>
                  </a:ext>
                </a:extLst>
              </p:cNvPr>
              <p:cNvSpPr txBox="1"/>
              <p:nvPr/>
            </p:nvSpPr>
            <p:spPr>
              <a:xfrm>
                <a:off x="2195736" y="5301208"/>
                <a:ext cx="404418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F22A307-67AA-4D44-9B6A-8E2146E62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301208"/>
                <a:ext cx="4044184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202849D-9871-4BE1-84D8-7B5AA3B61039}"/>
              </a:ext>
            </a:extLst>
          </p:cNvPr>
          <p:cNvCxnSpPr>
            <a:cxnSpLocks/>
          </p:cNvCxnSpPr>
          <p:nvPr/>
        </p:nvCxnSpPr>
        <p:spPr>
          <a:xfrm>
            <a:off x="3419872" y="3212976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4EEAD45C-DB58-4594-B565-540AF19C1AA0}"/>
              </a:ext>
            </a:extLst>
          </p:cNvPr>
          <p:cNvSpPr/>
          <p:nvPr/>
        </p:nvSpPr>
        <p:spPr>
          <a:xfrm>
            <a:off x="3923928" y="31409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064F44-3C7C-485D-B7B7-838FCFA7182A}"/>
              </a:ext>
            </a:extLst>
          </p:cNvPr>
          <p:cNvSpPr txBox="1"/>
          <p:nvPr/>
        </p:nvSpPr>
        <p:spPr>
          <a:xfrm>
            <a:off x="5868144" y="328498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ポテンシャル力</a:t>
            </a:r>
            <a:endParaRPr kumimoji="1" lang="ja-JP" altLang="en-US" dirty="0"/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5A321AC0-312B-4FAE-A113-23E0BC7212EA}"/>
              </a:ext>
            </a:extLst>
          </p:cNvPr>
          <p:cNvCxnSpPr>
            <a:stCxn id="17" idx="4"/>
            <a:endCxn id="18" idx="1"/>
          </p:cNvCxnSpPr>
          <p:nvPr/>
        </p:nvCxnSpPr>
        <p:spPr>
          <a:xfrm rot="16200000" flipH="1">
            <a:off x="4839707" y="2441213"/>
            <a:ext cx="184666" cy="187220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999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2C52CFC-8F6A-414E-AB3E-201B73827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5E7CF07-67CD-49B1-9A52-1EDED2E9D6F8}"/>
                  </a:ext>
                </a:extLst>
              </p:cNvPr>
              <p:cNvSpPr txBox="1"/>
              <p:nvPr/>
            </p:nvSpPr>
            <p:spPr>
              <a:xfrm>
                <a:off x="827584" y="1556792"/>
                <a:ext cx="548085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̈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5E7CF07-67CD-49B1-9A52-1EDED2E9D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56792"/>
                <a:ext cx="5480859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1572D0-30EA-4B81-9CED-FE04DC41C0BD}"/>
              </a:ext>
            </a:extLst>
          </p:cNvPr>
          <p:cNvSpPr txBox="1"/>
          <p:nvPr/>
        </p:nvSpPr>
        <p:spPr>
          <a:xfrm>
            <a:off x="611560" y="105273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運動量も二次までテイラー展開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C86872F-772E-407E-B696-2CF87F6B4CDC}"/>
                  </a:ext>
                </a:extLst>
              </p:cNvPr>
              <p:cNvSpPr txBox="1"/>
              <p:nvPr/>
            </p:nvSpPr>
            <p:spPr>
              <a:xfrm>
                <a:off x="2195736" y="2492896"/>
                <a:ext cx="4101829" cy="981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C86872F-772E-407E-B696-2CF87F6B4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492896"/>
                <a:ext cx="4101829" cy="9814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5A0C25F-ABD7-4145-841F-913EC2E19DB5}"/>
                  </a:ext>
                </a:extLst>
              </p:cNvPr>
              <p:cNvSpPr txBox="1"/>
              <p:nvPr/>
            </p:nvSpPr>
            <p:spPr>
              <a:xfrm>
                <a:off x="827584" y="3861048"/>
                <a:ext cx="3526799" cy="928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5A0C25F-ABD7-4145-841F-913EC2E19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861048"/>
                <a:ext cx="3526799" cy="9285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B3FEB41-0BEB-423B-9743-481E8D35C663}"/>
              </a:ext>
            </a:extLst>
          </p:cNvPr>
          <p:cNvSpPr txBox="1"/>
          <p:nvPr/>
        </p:nvSpPr>
        <p:spPr>
          <a:xfrm>
            <a:off x="4427984" y="3933056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力の時間微分を差分近似して代入</a:t>
            </a:r>
            <a:endParaRPr kumimoji="1" lang="ja-JP" altLang="en-US" sz="24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203A7CF-9A10-4694-81D3-38FA623BB562}"/>
              </a:ext>
            </a:extLst>
          </p:cNvPr>
          <p:cNvSpPr/>
          <p:nvPr/>
        </p:nvSpPr>
        <p:spPr>
          <a:xfrm>
            <a:off x="5004048" y="2492896"/>
            <a:ext cx="720080" cy="57606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B2F5AA1-5DB9-4155-85DC-12F3A27DA2D5}"/>
              </a:ext>
            </a:extLst>
          </p:cNvPr>
          <p:cNvSpPr/>
          <p:nvPr/>
        </p:nvSpPr>
        <p:spPr>
          <a:xfrm>
            <a:off x="899592" y="3789040"/>
            <a:ext cx="648072" cy="100811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DFE8F2E1-D0EB-4CF9-A1A7-478DB1E82E19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rot="5400000" flipH="1" flipV="1">
            <a:off x="2933818" y="1358770"/>
            <a:ext cx="720080" cy="41404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29A5D-94D0-43C0-A78F-13A214360045}"/>
                  </a:ext>
                </a:extLst>
              </p:cNvPr>
              <p:cNvSpPr txBox="1"/>
              <p:nvPr/>
            </p:nvSpPr>
            <p:spPr>
              <a:xfrm>
                <a:off x="827584" y="5085184"/>
                <a:ext cx="5751318" cy="9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29A5D-94D0-43C0-A78F-13A214360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085184"/>
                <a:ext cx="5751318" cy="9257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D01AA34-CFE5-45BA-A2AB-201510F8E7E0}"/>
              </a:ext>
            </a:extLst>
          </p:cNvPr>
          <p:cNvSpPr/>
          <p:nvPr/>
        </p:nvSpPr>
        <p:spPr>
          <a:xfrm>
            <a:off x="3707904" y="5013176"/>
            <a:ext cx="1368152" cy="57606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E8BB92A-E243-4954-B611-410D076238CE}"/>
                  </a:ext>
                </a:extLst>
              </p:cNvPr>
              <p:cNvSpPr txBox="1"/>
              <p:nvPr/>
            </p:nvSpPr>
            <p:spPr>
              <a:xfrm>
                <a:off x="683568" y="6237312"/>
                <a:ext cx="62121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先に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が求まっているので値がわかる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E8BB92A-E243-4954-B611-410D07623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6237312"/>
                <a:ext cx="6212150" cy="461665"/>
              </a:xfrm>
              <a:prstGeom prst="rect">
                <a:avLst/>
              </a:prstGeom>
              <a:blipFill>
                <a:blip r:embed="rId6"/>
                <a:stretch>
                  <a:fillRect l="-1472" t="-14474" r="-58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38B261A6-C639-4888-A714-9A6339C866B5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rot="5400000" flipH="1" flipV="1">
            <a:off x="3766775" y="5612108"/>
            <a:ext cx="648072" cy="60233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980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945791E-103A-40D7-8F6D-3EEF65087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C82EE30-9B6E-44F5-BAA9-E591009753B3}"/>
                  </a:ext>
                </a:extLst>
              </p:cNvPr>
              <p:cNvSpPr txBox="1"/>
              <p:nvPr/>
            </p:nvSpPr>
            <p:spPr>
              <a:xfrm>
                <a:off x="2771800" y="1772816"/>
                <a:ext cx="31867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3200" b="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3200" b="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C82EE30-9B6E-44F5-BAA9-E59100975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772816"/>
                <a:ext cx="3186706" cy="584775"/>
              </a:xfrm>
              <a:prstGeom prst="rect">
                <a:avLst/>
              </a:prstGeom>
              <a:blipFill>
                <a:blip r:embed="rId2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05FA65A-89F5-403C-89EF-5F6BA3E13D7C}"/>
              </a:ext>
            </a:extLst>
          </p:cNvPr>
          <p:cNvSpPr txBox="1"/>
          <p:nvPr/>
        </p:nvSpPr>
        <p:spPr>
          <a:xfrm>
            <a:off x="395536" y="126876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以下の運動方程式について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D0F004C-D3AA-48C4-A27C-1DC4CC5C079C}"/>
                  </a:ext>
                </a:extLst>
              </p:cNvPr>
              <p:cNvSpPr txBox="1"/>
              <p:nvPr/>
            </p:nvSpPr>
            <p:spPr>
              <a:xfrm>
                <a:off x="1403648" y="4365104"/>
                <a:ext cx="5751318" cy="9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D0F004C-D3AA-48C4-A27C-1DC4CC5C0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365104"/>
                <a:ext cx="5751318" cy="925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59BDAC-42B7-47B6-930F-754AB17D8EB4}"/>
                  </a:ext>
                </a:extLst>
              </p:cNvPr>
              <p:cNvSpPr txBox="1"/>
              <p:nvPr/>
            </p:nvSpPr>
            <p:spPr>
              <a:xfrm>
                <a:off x="1375262" y="3338989"/>
                <a:ext cx="542898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59BDAC-42B7-47B6-930F-754AB17D8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262" y="3338989"/>
                <a:ext cx="5428986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436527-BECC-4146-A215-E01AB9E88B99}"/>
              </a:ext>
            </a:extLst>
          </p:cNvPr>
          <p:cNvSpPr txBox="1"/>
          <p:nvPr/>
        </p:nvSpPr>
        <p:spPr>
          <a:xfrm>
            <a:off x="467544" y="2924944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以下の二次の数値積分法を得た</a:t>
            </a:r>
            <a:endParaRPr kumimoji="1" lang="ja-JP" altLang="en-US" sz="2400" dirty="0"/>
          </a:p>
        </p:txBody>
      </p:sp>
      <p:sp>
        <p:nvSpPr>
          <p:cNvPr id="8" name="左中かっこ 7">
            <a:extLst>
              <a:ext uri="{FF2B5EF4-FFF2-40B4-BE49-F238E27FC236}">
                <a16:creationId xmlns:a16="http://schemas.microsoft.com/office/drawing/2014/main" id="{80C600D4-3CD9-46AD-A980-8E462AA5FCFD}"/>
              </a:ext>
            </a:extLst>
          </p:cNvPr>
          <p:cNvSpPr/>
          <p:nvPr/>
        </p:nvSpPr>
        <p:spPr>
          <a:xfrm>
            <a:off x="1187624" y="3645024"/>
            <a:ext cx="288032" cy="151216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AEE8B7-9BF4-4033-8F63-5A7A9BD4F45F}"/>
              </a:ext>
            </a:extLst>
          </p:cNvPr>
          <p:cNvSpPr txBox="1"/>
          <p:nvPr/>
        </p:nvSpPr>
        <p:spPr>
          <a:xfrm>
            <a:off x="899592" y="5517232"/>
            <a:ext cx="4955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これを</a:t>
            </a:r>
            <a:r>
              <a:rPr lang="en-US" altLang="ja-JP" sz="2800" dirty="0"/>
              <a:t>Velocity Verlet</a:t>
            </a:r>
            <a:r>
              <a:rPr lang="ja-JP" altLang="en-US" sz="2800" dirty="0"/>
              <a:t>法と呼ぶ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5DF299B-1048-4FD3-93C4-05CD289788E6}"/>
              </a:ext>
            </a:extLst>
          </p:cNvPr>
          <p:cNvSpPr txBox="1"/>
          <p:nvPr/>
        </p:nvSpPr>
        <p:spPr>
          <a:xfrm>
            <a:off x="2915816" y="6237312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kumimoji="1" lang="ja-JP" altLang="en-US" dirty="0"/>
              <a:t>速度ベルレ法や、ベレの方法などとも呼ばれる</a:t>
            </a:r>
          </a:p>
        </p:txBody>
      </p:sp>
    </p:spTree>
    <p:extLst>
      <p:ext uri="{BB962C8B-B14F-4D97-AF65-F5344CB8AC3E}">
        <p14:creationId xmlns:p14="http://schemas.microsoft.com/office/powerpoint/2010/main" val="1189805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DEEA657-A947-4A46-AF1C-458F881B49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36FA2A-F6EA-412B-AD25-4BEC8B381345}"/>
              </a:ext>
            </a:extLst>
          </p:cNvPr>
          <p:cNvSpPr txBox="1"/>
          <p:nvPr/>
        </p:nvSpPr>
        <p:spPr>
          <a:xfrm>
            <a:off x="467544" y="1700808"/>
            <a:ext cx="457590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0.05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1000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b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(T):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ft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q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q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ft2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p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(ft2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ft)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6DCDA5-6E18-4BFB-9D22-11D7E7CFD085}"/>
              </a:ext>
            </a:extLst>
          </p:cNvPr>
          <p:cNvSpPr txBox="1"/>
          <p:nvPr/>
        </p:nvSpPr>
        <p:spPr>
          <a:xfrm>
            <a:off x="539552" y="1052736"/>
            <a:ext cx="796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調和振動子の運動方程式を</a:t>
            </a:r>
            <a:r>
              <a:rPr kumimoji="1" lang="en-US" altLang="ja-JP" sz="2400" dirty="0"/>
              <a:t>Velocity Verlet</a:t>
            </a:r>
            <a:r>
              <a:rPr kumimoji="1" lang="ja-JP" altLang="en-US" sz="2400" dirty="0"/>
              <a:t>法で解くコード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06EF39D-92CB-475C-80BF-D45D09B6850A}"/>
                  </a:ext>
                </a:extLst>
              </p:cNvPr>
              <p:cNvSpPr txBox="1"/>
              <p:nvPr/>
            </p:nvSpPr>
            <p:spPr>
              <a:xfrm>
                <a:off x="5292080" y="4869160"/>
                <a:ext cx="3772186" cy="62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06EF39D-92CB-475C-80BF-D45D09B68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869160"/>
                <a:ext cx="3772186" cy="628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9ADE8D-F7E7-4EB8-B32E-68CC1A981942}"/>
                  </a:ext>
                </a:extLst>
              </p:cNvPr>
              <p:cNvSpPr txBox="1"/>
              <p:nvPr/>
            </p:nvSpPr>
            <p:spPr>
              <a:xfrm>
                <a:off x="5263694" y="3843045"/>
                <a:ext cx="35664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9ADE8D-F7E7-4EB8-B32E-68CC1A981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694" y="3843045"/>
                <a:ext cx="356648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58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D47AF8-77DC-444B-9173-2F338195DB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3600" b="0"/>
                  <a:t>,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blipFill>
                <a:blip r:embed="rId2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/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物体が原点にいて、速度が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blipFill>
                <a:blip r:embed="rId3"/>
                <a:stretch>
                  <a:fillRect l="-2594" t="-16279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74A2EFF-5F59-4203-A589-8984AA1BB27F}"/>
              </a:ext>
            </a:extLst>
          </p:cNvPr>
          <p:cNvSpPr/>
          <p:nvPr/>
        </p:nvSpPr>
        <p:spPr>
          <a:xfrm>
            <a:off x="2014822" y="2306618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4C86852-D05A-4088-8F77-3B1AA6046EB6}"/>
              </a:ext>
            </a:extLst>
          </p:cNvPr>
          <p:cNvGrpSpPr/>
          <p:nvPr/>
        </p:nvGrpSpPr>
        <p:grpSpPr>
          <a:xfrm>
            <a:off x="2195736" y="2723793"/>
            <a:ext cx="2285239" cy="633199"/>
            <a:chOff x="899592" y="2492896"/>
            <a:chExt cx="6768752" cy="1152128"/>
          </a:xfrm>
        </p:grpSpPr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C82E7DCD-D8F0-46B2-9B0A-A0CB275F760A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1811F401-77B2-41AD-B1C2-338B39EAB2A1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7375691-2B80-4078-9865-D52736A3EA0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5DBF264F-C0A4-4E13-8A43-22239CBB03BE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903DF965-E9CB-4178-AC00-146D69375535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D86BE174-C268-4360-B382-539F13CA204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FC6912FD-1CCC-40E4-9ABD-F27AC1DE703A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924D585A-F8F4-4E46-BF68-B261084F2C21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C87F6AA7-3FD2-4C50-8F68-26C2590C9905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C5D0F60A-BE57-466C-8571-669020EE7B02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80D8BFBB-0AB3-4AC6-8E73-6499F345A34C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A3015D14-1DC5-4370-B067-32E80E9E6A0B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41FBA3A3-84F8-4833-90F1-CC61361FD45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FBAE4B4A-728E-4547-85FE-02FEA92DA4AB}"/>
                </a:ext>
              </a:extLst>
            </p:cNvPr>
            <p:cNvCxnSpPr>
              <a:stCxn id="8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2644ABC-6CAB-4EF7-96C0-1CE443AC9F08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1CA1321-E435-4CB7-94F4-502A9CD07171}"/>
              </a:ext>
            </a:extLst>
          </p:cNvPr>
          <p:cNvSpPr/>
          <p:nvPr/>
        </p:nvSpPr>
        <p:spPr>
          <a:xfrm>
            <a:off x="4427984" y="2564904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24F1C0B-71FE-424B-A232-16BC0455D6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05279" y="3429000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右 23">
            <a:extLst>
              <a:ext uri="{FF2B5EF4-FFF2-40B4-BE49-F238E27FC236}">
                <a16:creationId xmlns:a16="http://schemas.microsoft.com/office/drawing/2014/main" id="{A38ADC9B-DA3A-47A1-BEC5-47B594DD2FFE}"/>
              </a:ext>
            </a:extLst>
          </p:cNvPr>
          <p:cNvSpPr/>
          <p:nvPr/>
        </p:nvSpPr>
        <p:spPr>
          <a:xfrm>
            <a:off x="5436096" y="2780928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/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4DF5F1F-47C6-45F3-9F54-EBB7EA1D5961}"/>
              </a:ext>
            </a:extLst>
          </p:cNvPr>
          <p:cNvSpPr txBox="1"/>
          <p:nvPr/>
        </p:nvSpPr>
        <p:spPr>
          <a:xfrm>
            <a:off x="323528" y="5517232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二階の常微分方程式で初期条件を二つ与えたので、</a:t>
            </a:r>
            <a:endParaRPr lang="en-US" altLang="ja-JP" sz="2400"/>
          </a:p>
          <a:p>
            <a:r>
              <a:rPr lang="ja-JP" altLang="en-US" sz="2400"/>
              <a:t>この系の運動は完全に定まる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584199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ADF5A74-EB0E-4E28-96EB-2960F6845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BBEBC10-D658-4AD7-A4D8-8AFD5F827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6096000" cy="4572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0CFB25-85AF-448F-B442-7E2AC213114A}"/>
              </a:ext>
            </a:extLst>
          </p:cNvPr>
          <p:cNvSpPr txBox="1"/>
          <p:nvPr/>
        </p:nvSpPr>
        <p:spPr>
          <a:xfrm>
            <a:off x="323528" y="1124744"/>
            <a:ext cx="6428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Velocity Verlet</a:t>
            </a:r>
            <a:r>
              <a:rPr lang="ja-JP" altLang="en-US" sz="2400" dirty="0"/>
              <a:t>法で計算した調和振動子の軌道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15AAF5-62CD-42AB-B715-F817F20326A8}"/>
              </a:ext>
            </a:extLst>
          </p:cNvPr>
          <p:cNvSpPr txBox="1"/>
          <p:nvPr/>
        </p:nvSpPr>
        <p:spPr>
          <a:xfrm>
            <a:off x="5580112" y="3284984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軌道が完全な円を描いている</a:t>
            </a:r>
          </a:p>
        </p:txBody>
      </p:sp>
    </p:spTree>
    <p:extLst>
      <p:ext uri="{BB962C8B-B14F-4D97-AF65-F5344CB8AC3E}">
        <p14:creationId xmlns:p14="http://schemas.microsoft.com/office/powerpoint/2010/main" val="42500031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EF7495-98D7-4834-8DB4-E8A230090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6C9E3F7-045B-4CAB-B05D-DEB99CD9CDD6}"/>
                  </a:ext>
                </a:extLst>
              </p:cNvPr>
              <p:cNvSpPr txBox="1"/>
              <p:nvPr/>
            </p:nvSpPr>
            <p:spPr>
              <a:xfrm>
                <a:off x="4427984" y="1700808"/>
                <a:ext cx="3772186" cy="62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6C9E3F7-045B-4CAB-B05D-DEB99CD9C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700808"/>
                <a:ext cx="3772186" cy="628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0F3F4D7-5D09-4E93-B84A-957D6078AAC5}"/>
                  </a:ext>
                </a:extLst>
              </p:cNvPr>
              <p:cNvSpPr txBox="1"/>
              <p:nvPr/>
            </p:nvSpPr>
            <p:spPr>
              <a:xfrm>
                <a:off x="683568" y="1700808"/>
                <a:ext cx="35664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0F3F4D7-5D09-4E93-B84A-957D6078A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00808"/>
                <a:ext cx="356648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C27831-D340-4F0F-993E-EF5B5DF9139E}"/>
              </a:ext>
            </a:extLst>
          </p:cNvPr>
          <p:cNvSpPr txBox="1"/>
          <p:nvPr/>
        </p:nvSpPr>
        <p:spPr>
          <a:xfrm>
            <a:off x="539552" y="1052736"/>
            <a:ext cx="5196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調和振動子に</a:t>
            </a:r>
            <a:r>
              <a:rPr kumimoji="1" lang="en-US" altLang="ja-JP" sz="2400" dirty="0"/>
              <a:t>Velocity Verlet</a:t>
            </a:r>
            <a:r>
              <a:rPr kumimoji="1" lang="ja-JP" altLang="en-US" sz="2400" dirty="0"/>
              <a:t>法を適用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578A0A-AB33-4A08-BA14-24D5C5685BDA}"/>
                  </a:ext>
                </a:extLst>
              </p:cNvPr>
              <p:cNvSpPr txBox="1"/>
              <p:nvPr/>
            </p:nvSpPr>
            <p:spPr>
              <a:xfrm>
                <a:off x="1763688" y="2636912"/>
                <a:ext cx="7250062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/4</m:t>
                                </m:r>
                              </m:e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578A0A-AB33-4A08-BA14-24D5C5685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636912"/>
                <a:ext cx="7250062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E578978-141F-40E6-B6BD-4077C36A05A5}"/>
              </a:ext>
            </a:extLst>
          </p:cNvPr>
          <p:cNvSpPr txBox="1"/>
          <p:nvPr/>
        </p:nvSpPr>
        <p:spPr>
          <a:xfrm>
            <a:off x="179512" y="29249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行列表示</a:t>
            </a:r>
            <a:endParaRPr kumimoji="1"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28BF2F9-68D6-4BD1-A80A-1E66A34B1E7F}"/>
                  </a:ext>
                </a:extLst>
              </p:cNvPr>
              <p:cNvSpPr/>
              <p:nvPr/>
            </p:nvSpPr>
            <p:spPr>
              <a:xfrm>
                <a:off x="1907704" y="4293096"/>
                <a:ext cx="5864169" cy="924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28BF2F9-68D6-4BD1-A80A-1E66A34B1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293096"/>
                <a:ext cx="5864169" cy="924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A08802D-A589-4D4C-9FFA-1DD44E69853E}"/>
              </a:ext>
            </a:extLst>
          </p:cNvPr>
          <p:cNvSpPr txBox="1"/>
          <p:nvPr/>
        </p:nvSpPr>
        <p:spPr>
          <a:xfrm>
            <a:off x="467544" y="45811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厳密解</a:t>
            </a:r>
            <a:endParaRPr kumimoji="1" lang="en-US" altLang="ja-JP" sz="24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778FEBD-535F-461A-B693-F4930E4715CD}"/>
              </a:ext>
            </a:extLst>
          </p:cNvPr>
          <p:cNvSpPr/>
          <p:nvPr/>
        </p:nvSpPr>
        <p:spPr>
          <a:xfrm>
            <a:off x="3995936" y="2636912"/>
            <a:ext cx="3816424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A9FD6B8-3B99-46E7-B99A-3D10604AC6D1}"/>
              </a:ext>
            </a:extLst>
          </p:cNvPr>
          <p:cNvSpPr/>
          <p:nvPr/>
        </p:nvSpPr>
        <p:spPr>
          <a:xfrm>
            <a:off x="4067944" y="4293096"/>
            <a:ext cx="2520280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3978792-2F90-4867-9E15-1D0102387A43}"/>
                  </a:ext>
                </a:extLst>
              </p:cNvPr>
              <p:cNvSpPr txBox="1"/>
              <p:nvPr/>
            </p:nvSpPr>
            <p:spPr>
              <a:xfrm>
                <a:off x="6012160" y="5445224"/>
                <a:ext cx="15926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行列式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3978792-2F90-4867-9E15-1D0102387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445224"/>
                <a:ext cx="1592615" cy="461665"/>
              </a:xfrm>
              <a:prstGeom prst="rect">
                <a:avLst/>
              </a:prstGeom>
              <a:blipFill>
                <a:blip r:embed="rId6"/>
                <a:stretch>
                  <a:fillRect l="-5725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E81FD7B5-AEE6-4B6F-A870-3DEE89F1E3CD}"/>
              </a:ext>
            </a:extLst>
          </p:cNvPr>
          <p:cNvCxnSpPr>
            <a:cxnSpLocks/>
            <a:stCxn id="12" idx="1"/>
            <a:endCxn id="11" idx="2"/>
          </p:cNvCxnSpPr>
          <p:nvPr/>
        </p:nvCxnSpPr>
        <p:spPr>
          <a:xfrm rot="10800000">
            <a:off x="5328084" y="5229201"/>
            <a:ext cx="684076" cy="44685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3754B6-3C35-4A4C-A31D-1791D00D9389}"/>
                  </a:ext>
                </a:extLst>
              </p:cNvPr>
              <p:cNvSpPr txBox="1"/>
              <p:nvPr/>
            </p:nvSpPr>
            <p:spPr>
              <a:xfrm>
                <a:off x="7308304" y="3789040"/>
                <a:ext cx="15926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行列式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3754B6-3C35-4A4C-A31D-1791D00D9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3789040"/>
                <a:ext cx="1592615" cy="461665"/>
              </a:xfrm>
              <a:prstGeom prst="rect">
                <a:avLst/>
              </a:prstGeom>
              <a:blipFill>
                <a:blip r:embed="rId7"/>
                <a:stretch>
                  <a:fillRect l="-6130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FF35EE0-7A75-4D4C-9214-CF3EE183A2B7}"/>
              </a:ext>
            </a:extLst>
          </p:cNvPr>
          <p:cNvCxnSpPr>
            <a:cxnSpLocks/>
            <a:stCxn id="16" idx="1"/>
            <a:endCxn id="10" idx="2"/>
          </p:cNvCxnSpPr>
          <p:nvPr/>
        </p:nvCxnSpPr>
        <p:spPr>
          <a:xfrm rot="10800000">
            <a:off x="5904148" y="3717033"/>
            <a:ext cx="1404156" cy="30284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61C5E78-7EFC-498E-ABD8-AB901ECF7972}"/>
              </a:ext>
            </a:extLst>
          </p:cNvPr>
          <p:cNvSpPr txBox="1"/>
          <p:nvPr/>
        </p:nvSpPr>
        <p:spPr>
          <a:xfrm>
            <a:off x="539552" y="5877272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Velocity Verlet</a:t>
            </a:r>
            <a:r>
              <a:rPr lang="ja-JP" altLang="en-US" sz="2400" dirty="0"/>
              <a:t>法は時間発展演算子を近似しているが、</a:t>
            </a:r>
            <a:r>
              <a:rPr lang="ja-JP" altLang="en-US" sz="2400" dirty="0">
                <a:solidFill>
                  <a:srgbClr val="FF0000"/>
                </a:solidFill>
              </a:rPr>
              <a:t>行列式は厳密に</a:t>
            </a:r>
            <a:r>
              <a:rPr lang="en-US" altLang="ja-JP" sz="2400" dirty="0">
                <a:solidFill>
                  <a:srgbClr val="FF0000"/>
                </a:solidFill>
              </a:rPr>
              <a:t>1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194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88BB7D8-5945-4459-8180-A9612EC2B3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CFB0BCE-5010-401F-8576-0913CA4F1608}"/>
                  </a:ext>
                </a:extLst>
              </p:cNvPr>
              <p:cNvSpPr txBox="1"/>
              <p:nvPr/>
            </p:nvSpPr>
            <p:spPr>
              <a:xfrm>
                <a:off x="467544" y="1196752"/>
                <a:ext cx="50136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CFB0BCE-5010-401F-8576-0913CA4F1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96752"/>
                <a:ext cx="501368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0E1DE8-6FED-4EA5-9DCE-FF55D765E0B4}"/>
              </a:ext>
            </a:extLst>
          </p:cNvPr>
          <p:cNvSpPr txBox="1"/>
          <p:nvPr/>
        </p:nvSpPr>
        <p:spPr>
          <a:xfrm>
            <a:off x="5364088" y="126876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と書く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F0C2F7C-3E39-4FE2-8F1D-38D6AA5FB1CD}"/>
                  </a:ext>
                </a:extLst>
              </p:cNvPr>
              <p:cNvSpPr txBox="1"/>
              <p:nvPr/>
            </p:nvSpPr>
            <p:spPr>
              <a:xfrm>
                <a:off x="611560" y="1988840"/>
                <a:ext cx="72306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数値積分法とは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への写像を作るもの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F0C2F7C-3E39-4FE2-8F1D-38D6AA5FB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988840"/>
                <a:ext cx="7230634" cy="461665"/>
              </a:xfrm>
              <a:prstGeom prst="rect">
                <a:avLst/>
              </a:prstGeom>
              <a:blipFill>
                <a:blip r:embed="rId3"/>
                <a:stretch>
                  <a:fillRect l="-1265" t="-14474" r="-42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255C56-5E1B-41CC-BDDB-D60C8425FA1D}"/>
              </a:ext>
            </a:extLst>
          </p:cNvPr>
          <p:cNvSpPr txBox="1"/>
          <p:nvPr/>
        </p:nvSpPr>
        <p:spPr>
          <a:xfrm>
            <a:off x="611560" y="2852936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厳密な時間発展ではエネルギーが保存する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8C3ECE0-3214-4460-97CE-6D799AE1DCE3}"/>
                  </a:ext>
                </a:extLst>
              </p:cNvPr>
              <p:cNvSpPr txBox="1"/>
              <p:nvPr/>
            </p:nvSpPr>
            <p:spPr>
              <a:xfrm>
                <a:off x="2411760" y="3429000"/>
                <a:ext cx="317170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8C3ECE0-3214-4460-97CE-6D799AE1D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429000"/>
                <a:ext cx="3171701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EE1C71E-3466-4C52-A672-410338C0348C}"/>
              </a:ext>
            </a:extLst>
          </p:cNvPr>
          <p:cNvSpPr txBox="1"/>
          <p:nvPr/>
        </p:nvSpPr>
        <p:spPr>
          <a:xfrm>
            <a:off x="395536" y="4365104"/>
            <a:ext cx="8274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Velocity Verlet</a:t>
            </a:r>
            <a:r>
              <a:rPr kumimoji="1" lang="ja-JP" altLang="en-US" sz="2400" dirty="0"/>
              <a:t>では「ずれた」エネルギーが厳密に保存する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7FB28B2-9593-4B3B-B088-DEBEAC7A3150}"/>
                  </a:ext>
                </a:extLst>
              </p:cNvPr>
              <p:cNvSpPr txBox="1"/>
              <p:nvPr/>
            </p:nvSpPr>
            <p:spPr>
              <a:xfrm>
                <a:off x="1187624" y="4941168"/>
                <a:ext cx="6111609" cy="1069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7FB28B2-9593-4B3B-B088-DEBEAC7A3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941168"/>
                <a:ext cx="6111609" cy="10691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AF607B8A-F600-489E-B178-6A57CF1B44E0}"/>
              </a:ext>
            </a:extLst>
          </p:cNvPr>
          <p:cNvSpPr/>
          <p:nvPr/>
        </p:nvSpPr>
        <p:spPr>
          <a:xfrm>
            <a:off x="899592" y="6093296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729CBC-7278-451B-8875-BF6614BCE337}"/>
              </a:ext>
            </a:extLst>
          </p:cNvPr>
          <p:cNvSpPr txBox="1"/>
          <p:nvPr/>
        </p:nvSpPr>
        <p:spPr>
          <a:xfrm>
            <a:off x="1475656" y="6165304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エネルギーが真の値のまわり</a:t>
            </a:r>
            <a:r>
              <a:rPr lang="ja-JP" altLang="en-US"/>
              <a:t>を揺らぎながらも保存する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531252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246A0D4-2EA6-41CA-852C-AB1C110A96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52DC78D-5E87-497E-8170-891F4759384C}"/>
                  </a:ext>
                </a:extLst>
              </p:cNvPr>
              <p:cNvSpPr txBox="1"/>
              <p:nvPr/>
            </p:nvSpPr>
            <p:spPr>
              <a:xfrm>
                <a:off x="1691680" y="1700808"/>
                <a:ext cx="4940070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52DC78D-5E87-497E-8170-891F47593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700808"/>
                <a:ext cx="4940070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928338-A1B9-4780-B0B3-5D7DB7034C24}"/>
              </a:ext>
            </a:extLst>
          </p:cNvPr>
          <p:cNvSpPr txBox="1"/>
          <p:nvPr/>
        </p:nvSpPr>
        <p:spPr>
          <a:xfrm>
            <a:off x="683568" y="112474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リュービル演算子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190BD86-35B0-4CF3-A52B-F9E9DECED181}"/>
              </a:ext>
            </a:extLst>
          </p:cNvPr>
          <p:cNvSpPr txBox="1"/>
          <p:nvPr/>
        </p:nvSpPr>
        <p:spPr>
          <a:xfrm>
            <a:off x="755576" y="285293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時間発展演算子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0BCDE5E-BBE5-4E6E-97B8-8B087B935BFB}"/>
                  </a:ext>
                </a:extLst>
              </p:cNvPr>
              <p:cNvSpPr txBox="1"/>
              <p:nvPr/>
            </p:nvSpPr>
            <p:spPr>
              <a:xfrm>
                <a:off x="1763688" y="3284984"/>
                <a:ext cx="35546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0BCDE5E-BBE5-4E6E-97B8-8B087B935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284984"/>
                <a:ext cx="355469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B161EAF-805C-4CFC-91A2-A84C72839018}"/>
              </a:ext>
            </a:extLst>
          </p:cNvPr>
          <p:cNvSpPr/>
          <p:nvPr/>
        </p:nvSpPr>
        <p:spPr>
          <a:xfrm>
            <a:off x="3275856" y="3284984"/>
            <a:ext cx="2016224" cy="64807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BC9AE-D76F-4C12-9BB8-B85706A23792}"/>
              </a:ext>
            </a:extLst>
          </p:cNvPr>
          <p:cNvSpPr txBox="1"/>
          <p:nvPr/>
        </p:nvSpPr>
        <p:spPr>
          <a:xfrm>
            <a:off x="4932040" y="429309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一般に厳密に計算できない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AC08005-43FE-4EB8-B309-ADB66B8729EB}"/>
              </a:ext>
            </a:extLst>
          </p:cNvPr>
          <p:cNvSpPr txBox="1"/>
          <p:nvPr/>
        </p:nvSpPr>
        <p:spPr>
          <a:xfrm>
            <a:off x="395536" y="5229200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リュービル演算子から近似した時間発展演算子を作りたい</a:t>
            </a:r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4467800-08A3-479F-9B7F-C231BD2E56FE}"/>
              </a:ext>
            </a:extLst>
          </p:cNvPr>
          <p:cNvCxnSpPr>
            <a:stCxn id="8" idx="1"/>
            <a:endCxn id="7" idx="2"/>
          </p:cNvCxnSpPr>
          <p:nvPr/>
        </p:nvCxnSpPr>
        <p:spPr>
          <a:xfrm rot="10800000">
            <a:off x="4283968" y="3933056"/>
            <a:ext cx="648072" cy="54470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2282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D5B44C-5806-40D3-AFAF-08D0256D30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1C735D8-37D0-4D71-8730-8E6497963A9B}"/>
                  </a:ext>
                </a:extLst>
              </p:cNvPr>
              <p:cNvSpPr txBox="1"/>
              <p:nvPr/>
            </p:nvSpPr>
            <p:spPr>
              <a:xfrm>
                <a:off x="2123728" y="3140968"/>
                <a:ext cx="4114588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1C735D8-37D0-4D71-8730-8E6497963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140968"/>
                <a:ext cx="4114588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DCB3118-5E1D-4CE8-B073-2024AD9D445F}"/>
                  </a:ext>
                </a:extLst>
              </p:cNvPr>
              <p:cNvSpPr txBox="1"/>
              <p:nvPr/>
            </p:nvSpPr>
            <p:spPr>
              <a:xfrm>
                <a:off x="2915816" y="5877272"/>
                <a:ext cx="2629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DCB3118-5E1D-4CE8-B073-2024AD9D4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877272"/>
                <a:ext cx="262963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0C2F7AB-6B2D-4380-898D-74E7B7CA662C}"/>
              </a:ext>
            </a:extLst>
          </p:cNvPr>
          <p:cNvCxnSpPr>
            <a:cxnSpLocks/>
          </p:cNvCxnSpPr>
          <p:nvPr/>
        </p:nvCxnSpPr>
        <p:spPr>
          <a:xfrm>
            <a:off x="3419872" y="5435932"/>
            <a:ext cx="12961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A5A6A96-7DD1-4A3B-BCA9-FFA1EEBE8F3D}"/>
              </a:ext>
            </a:extLst>
          </p:cNvPr>
          <p:cNvCxnSpPr>
            <a:cxnSpLocks/>
          </p:cNvCxnSpPr>
          <p:nvPr/>
        </p:nvCxnSpPr>
        <p:spPr>
          <a:xfrm>
            <a:off x="5004048" y="5435932"/>
            <a:ext cx="12961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F39807F-CA73-4BEC-AEBB-0CF72EEF3791}"/>
                  </a:ext>
                </a:extLst>
              </p:cNvPr>
              <p:cNvSpPr txBox="1"/>
              <p:nvPr/>
            </p:nvSpPr>
            <p:spPr>
              <a:xfrm>
                <a:off x="3707904" y="5435932"/>
                <a:ext cx="917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F39807F-CA73-4BEC-AEBB-0CF72EEF3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435932"/>
                <a:ext cx="917848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CA2093B-2D96-4758-BDA0-3E777785B0BE}"/>
                  </a:ext>
                </a:extLst>
              </p:cNvPr>
              <p:cNvSpPr txBox="1"/>
              <p:nvPr/>
            </p:nvSpPr>
            <p:spPr>
              <a:xfrm>
                <a:off x="5220072" y="5435932"/>
                <a:ext cx="917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CA2093B-2D96-4758-BDA0-3E777785B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435932"/>
                <a:ext cx="91784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93E0218-1E8B-460F-922D-33F2A3B5DABE}"/>
              </a:ext>
            </a:extLst>
          </p:cNvPr>
          <p:cNvSpPr txBox="1"/>
          <p:nvPr/>
        </p:nvSpPr>
        <p:spPr>
          <a:xfrm>
            <a:off x="323528" y="249289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リュービル演算子</a:t>
            </a:r>
            <a:r>
              <a:rPr lang="ja-JP" altLang="en-US" sz="2400" dirty="0"/>
              <a:t>も</a:t>
            </a:r>
            <a:r>
              <a:rPr kumimoji="1" lang="ja-JP" altLang="en-US" sz="2400" dirty="0"/>
              <a:t>二つに分解する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0CDC22E-EA69-4D23-A101-397F63B32294}"/>
              </a:ext>
            </a:extLst>
          </p:cNvPr>
          <p:cNvSpPr txBox="1"/>
          <p:nvPr/>
        </p:nvSpPr>
        <p:spPr>
          <a:xfrm>
            <a:off x="323528" y="1052736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ハミルトニアンが運動項とポテンシャル項に分離しているとする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839C85D-B737-4423-AA4D-83A71CAAA582}"/>
                  </a:ext>
                </a:extLst>
              </p:cNvPr>
              <p:cNvSpPr txBox="1"/>
              <p:nvPr/>
            </p:nvSpPr>
            <p:spPr>
              <a:xfrm>
                <a:off x="2267744" y="1772816"/>
                <a:ext cx="38713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839C85D-B737-4423-AA4D-83A71CAAA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772816"/>
                <a:ext cx="387138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E890944-F7DA-44E6-BA9D-371457F3CBF3}"/>
                  </a:ext>
                </a:extLst>
              </p:cNvPr>
              <p:cNvSpPr txBox="1"/>
              <p:nvPr/>
            </p:nvSpPr>
            <p:spPr>
              <a:xfrm>
                <a:off x="2915816" y="4389100"/>
                <a:ext cx="3233834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E890944-F7DA-44E6-BA9D-371457F3C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4389100"/>
                <a:ext cx="3233834" cy="9841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621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93AA0E-020E-4A83-9690-FF65E6109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D78CB5B-7174-4D79-B476-AAAADFB82418}"/>
                  </a:ext>
                </a:extLst>
              </p:cNvPr>
              <p:cNvSpPr txBox="1"/>
              <p:nvPr/>
            </p:nvSpPr>
            <p:spPr>
              <a:xfrm>
                <a:off x="683568" y="3573016"/>
                <a:ext cx="48064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sz="2400" dirty="0"/>
                  <a:t>二回演算すると消える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D78CB5B-7174-4D79-B476-AAAADFB82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573016"/>
                <a:ext cx="4806444" cy="461665"/>
              </a:xfrm>
              <a:prstGeom prst="rect">
                <a:avLst/>
              </a:prstGeom>
              <a:blipFill>
                <a:blip r:embed="rId2"/>
                <a:stretch>
                  <a:fillRect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22820AF-4C90-4142-8BE1-5111C84951FD}"/>
                  </a:ext>
                </a:extLst>
              </p:cNvPr>
              <p:cNvSpPr txBox="1"/>
              <p:nvPr/>
            </p:nvSpPr>
            <p:spPr>
              <a:xfrm>
                <a:off x="1043608" y="4149080"/>
                <a:ext cx="4662430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22820AF-4C90-4142-8BE1-5111C8495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149080"/>
                <a:ext cx="4662430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79835D-35ED-4886-A008-11CA81188055}"/>
                  </a:ext>
                </a:extLst>
              </p:cNvPr>
              <p:cNvSpPr txBox="1"/>
              <p:nvPr/>
            </p:nvSpPr>
            <p:spPr>
              <a:xfrm>
                <a:off x="1043608" y="5229200"/>
                <a:ext cx="5152821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79835D-35ED-4886-A008-11CA81188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5229200"/>
                <a:ext cx="5152821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22D9EF-ECAC-4CDC-8AFC-E2F9757DB69C}"/>
              </a:ext>
            </a:extLst>
          </p:cNvPr>
          <p:cNvSpPr/>
          <p:nvPr/>
        </p:nvSpPr>
        <p:spPr>
          <a:xfrm>
            <a:off x="4355976" y="5229200"/>
            <a:ext cx="1152128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BFCD7F3-AA15-4CCF-AD20-E09B0CADF768}"/>
                  </a:ext>
                </a:extLst>
              </p:cNvPr>
              <p:cNvSpPr txBox="1"/>
              <p:nvPr/>
            </p:nvSpPr>
            <p:spPr>
              <a:xfrm>
                <a:off x="2411760" y="1556792"/>
                <a:ext cx="38713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BFCD7F3-AA15-4CCF-AD20-E09B0CADF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556792"/>
                <a:ext cx="387138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AB01EC1-E08C-48A7-95EE-9649B5558C87}"/>
              </a:ext>
            </a:extLst>
          </p:cNvPr>
          <p:cNvSpPr txBox="1"/>
          <p:nvPr/>
        </p:nvSpPr>
        <p:spPr>
          <a:xfrm>
            <a:off x="251520" y="980728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ハミルトニアンが運動項とポテンシャル項に分かれている時</a:t>
            </a:r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B6002A-176B-4D7E-AF22-7A4CCD394815}"/>
              </a:ext>
            </a:extLst>
          </p:cNvPr>
          <p:cNvSpPr txBox="1"/>
          <p:nvPr/>
        </p:nvSpPr>
        <p:spPr>
          <a:xfrm>
            <a:off x="5148064" y="630932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r>
              <a:rPr kumimoji="1" lang="ja-JP" altLang="en-US" dirty="0"/>
              <a:t>だけの関数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A2DC337-46A0-4458-96EA-0EC368EEDCC2}"/>
              </a:ext>
            </a:extLst>
          </p:cNvPr>
          <p:cNvSpPr/>
          <p:nvPr/>
        </p:nvSpPr>
        <p:spPr>
          <a:xfrm>
            <a:off x="3779912" y="5229200"/>
            <a:ext cx="432048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EC8B1B5-EC04-4E40-965B-8E25BBD89AE1}"/>
              </a:ext>
            </a:extLst>
          </p:cNvPr>
          <p:cNvSpPr txBox="1"/>
          <p:nvPr/>
        </p:nvSpPr>
        <p:spPr>
          <a:xfrm>
            <a:off x="2555776" y="630932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r>
              <a:rPr kumimoji="1" lang="ja-JP" altLang="en-US" dirty="0"/>
              <a:t>による偏微分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940E82-F83B-49E7-A06A-5310730D7B1E}"/>
                  </a:ext>
                </a:extLst>
              </p:cNvPr>
              <p:cNvSpPr txBox="1"/>
              <p:nvPr/>
            </p:nvSpPr>
            <p:spPr>
              <a:xfrm>
                <a:off x="611560" y="2132856"/>
                <a:ext cx="40995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sz="2400" dirty="0"/>
                  <a:t>演算すると消える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940E82-F83B-49E7-A06A-5310730D7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132856"/>
                <a:ext cx="4099520" cy="461665"/>
              </a:xfrm>
              <a:prstGeom prst="rect">
                <a:avLst/>
              </a:prstGeom>
              <a:blipFill>
                <a:blip r:embed="rId6"/>
                <a:stretch>
                  <a:fillRect t="-14474" r="-89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DB64E6-6383-4A67-918C-EE74216135E3}"/>
                  </a:ext>
                </a:extLst>
              </p:cNvPr>
              <p:cNvSpPr txBox="1"/>
              <p:nvPr/>
            </p:nvSpPr>
            <p:spPr>
              <a:xfrm>
                <a:off x="1187624" y="2564904"/>
                <a:ext cx="4079514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DB64E6-6383-4A67-918C-EE7421613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564904"/>
                <a:ext cx="4079514" cy="9221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AF2A9CB-08E5-4760-88F7-AB1F80DFD9F8}"/>
                  </a:ext>
                </a:extLst>
              </p:cNvPr>
              <p:cNvSpPr txBox="1"/>
              <p:nvPr/>
            </p:nvSpPr>
            <p:spPr>
              <a:xfrm>
                <a:off x="6901963" y="5373216"/>
                <a:ext cx="22183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※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も同様</a:t>
                </a:r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AF2A9CB-08E5-4760-88F7-AB1F80DFD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963" y="5373216"/>
                <a:ext cx="2218300" cy="461665"/>
              </a:xfrm>
              <a:prstGeom prst="rect">
                <a:avLst/>
              </a:prstGeom>
              <a:blipFill>
                <a:blip r:embed="rId8"/>
                <a:stretch>
                  <a:fillRect l="-1648" t="-14474" r="-4121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1949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376DC8-05DD-408B-9BA1-2E29D0E210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DA0AE6E-98F6-4EDF-88C7-C257F3D3A5B5}"/>
                  </a:ext>
                </a:extLst>
              </p:cNvPr>
              <p:cNvSpPr txBox="1"/>
              <p:nvPr/>
            </p:nvSpPr>
            <p:spPr>
              <a:xfrm>
                <a:off x="179512" y="1196752"/>
                <a:ext cx="3571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DA0AE6E-98F6-4EDF-88C7-C257F3D3A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96752"/>
                <a:ext cx="357104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39AC306-42A1-4D3C-BAF3-764D192104F1}"/>
              </a:ext>
            </a:extLst>
          </p:cNvPr>
          <p:cNvSpPr/>
          <p:nvPr/>
        </p:nvSpPr>
        <p:spPr>
          <a:xfrm>
            <a:off x="3995936" y="1700808"/>
            <a:ext cx="1512168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F0AACF5-CC4F-4587-AAB8-37959F728268}"/>
                  </a:ext>
                </a:extLst>
              </p:cNvPr>
              <p:cNvSpPr txBox="1"/>
              <p:nvPr/>
            </p:nvSpPr>
            <p:spPr>
              <a:xfrm>
                <a:off x="1115616" y="1700808"/>
                <a:ext cx="54006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𝑖h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F0AACF5-CC4F-4587-AAB8-37959F728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700808"/>
                <a:ext cx="5400600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2A81278-2F3A-409A-93CF-92AAEB9538AC}"/>
              </a:ext>
            </a:extLst>
          </p:cNvPr>
          <p:cNvSpPr/>
          <p:nvPr/>
        </p:nvSpPr>
        <p:spPr>
          <a:xfrm>
            <a:off x="5940152" y="1700808"/>
            <a:ext cx="1512168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A22167-3856-4256-A9AE-0488B673B907}"/>
              </a:ext>
            </a:extLst>
          </p:cNvPr>
          <p:cNvSpPr txBox="1"/>
          <p:nvPr/>
        </p:nvSpPr>
        <p:spPr>
          <a:xfrm>
            <a:off x="4139952" y="32129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ここがゼロなので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EE072AA-DBE4-47B5-9988-0D9A41ECD1A0}"/>
              </a:ext>
            </a:extLst>
          </p:cNvPr>
          <p:cNvSpPr txBox="1"/>
          <p:nvPr/>
        </p:nvSpPr>
        <p:spPr>
          <a:xfrm>
            <a:off x="6372200" y="32129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これ以降全部ゼロ</a:t>
            </a:r>
            <a:endParaRPr kumimoji="1" lang="ja-JP" altLang="en-US" dirty="0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10FB0B77-3B44-4548-9A77-C87DB07DA262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rot="16200000" flipV="1">
            <a:off x="4737794" y="2795154"/>
            <a:ext cx="432048" cy="40359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D8289740-413C-4BCC-AD69-C8ACB9E80113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rot="16200000" flipV="1">
            <a:off x="6826026" y="2651138"/>
            <a:ext cx="432048" cy="69162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E9A74A4-A15C-4697-A4EE-EBA560100737}"/>
                  </a:ext>
                </a:extLst>
              </p:cNvPr>
              <p:cNvSpPr txBox="1"/>
              <p:nvPr/>
            </p:nvSpPr>
            <p:spPr>
              <a:xfrm>
                <a:off x="1187624" y="2852936"/>
                <a:ext cx="26642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E9A74A4-A15C-4697-A4EE-EBA560100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852936"/>
                <a:ext cx="266429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86F6A33-F2AB-4318-8BE0-286088796164}"/>
                  </a:ext>
                </a:extLst>
              </p:cNvPr>
              <p:cNvSpPr txBox="1"/>
              <p:nvPr/>
            </p:nvSpPr>
            <p:spPr>
              <a:xfrm>
                <a:off x="1547664" y="3933056"/>
                <a:ext cx="60092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=1+(−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86F6A33-F2AB-4318-8BE0-286088796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933056"/>
                <a:ext cx="600920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022D737-08F0-4948-AD89-85B3461AC688}"/>
              </a:ext>
            </a:extLst>
          </p:cNvPr>
          <p:cNvSpPr txBox="1"/>
          <p:nvPr/>
        </p:nvSpPr>
        <p:spPr>
          <a:xfrm>
            <a:off x="467544" y="40050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同様に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64A683A-2C5D-4299-9737-EC185B5478E5}"/>
                  </a:ext>
                </a:extLst>
              </p:cNvPr>
              <p:cNvSpPr txBox="1"/>
              <p:nvPr/>
            </p:nvSpPr>
            <p:spPr>
              <a:xfrm>
                <a:off x="539552" y="4725144"/>
                <a:ext cx="60163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𝑖h𝐿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sz="2400" dirty="0"/>
                  <a:t>は厳密に求められないが</a:t>
                </a: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64A683A-2C5D-4299-9737-EC185B547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25144"/>
                <a:ext cx="6016327" cy="461665"/>
              </a:xfrm>
              <a:prstGeom prst="rect">
                <a:avLst/>
              </a:prstGeom>
              <a:blipFill>
                <a:blip r:embed="rId6"/>
                <a:stretch>
                  <a:fillRect l="-304" t="-14474" r="-60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C96D557A-DD91-413F-BB51-707E4092D87A}"/>
                  </a:ext>
                </a:extLst>
              </p:cNvPr>
              <p:cNvSpPr txBox="1"/>
              <p:nvPr/>
            </p:nvSpPr>
            <p:spPr>
              <a:xfrm>
                <a:off x="683568" y="5301208"/>
                <a:ext cx="72964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や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は厳密に求めることができる</a:t>
                </a: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C96D557A-DD91-413F-BB51-707E4092D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301208"/>
                <a:ext cx="7296485" cy="461665"/>
              </a:xfrm>
              <a:prstGeom prst="rect">
                <a:avLst/>
              </a:prstGeom>
              <a:blipFill>
                <a:blip r:embed="rId7"/>
                <a:stretch>
                  <a:fillRect l="-251" t="-14667" r="-334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290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A8CA811-31DA-4E10-BB0D-2B0BB6D31A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C1BB43B-1CBC-489B-A12F-38CE0955072C}"/>
                  </a:ext>
                </a:extLst>
              </p:cNvPr>
              <p:cNvSpPr txBox="1"/>
              <p:nvPr/>
            </p:nvSpPr>
            <p:spPr>
              <a:xfrm>
                <a:off x="395536" y="1052736"/>
                <a:ext cx="3979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一般に演算子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 dirty="0"/>
                  <a:t>につい</a:t>
                </a:r>
                <a:r>
                  <a:rPr lang="ja-JP" altLang="en-US" sz="2400" dirty="0"/>
                  <a:t>て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C1BB43B-1CBC-489B-A12F-38CE09550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052736"/>
                <a:ext cx="3979038" cy="461665"/>
              </a:xfrm>
              <a:prstGeom prst="rect">
                <a:avLst/>
              </a:prstGeom>
              <a:blipFill>
                <a:blip r:embed="rId2"/>
                <a:stretch>
                  <a:fillRect l="-2450" t="-14667" r="-1225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EAB74BA-E40D-475E-9232-CA42CE74A464}"/>
                  </a:ext>
                </a:extLst>
              </p:cNvPr>
              <p:cNvSpPr txBox="1"/>
              <p:nvPr/>
            </p:nvSpPr>
            <p:spPr>
              <a:xfrm>
                <a:off x="1835696" y="1700808"/>
                <a:ext cx="42535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EAB74BA-E40D-475E-9232-CA42CE74A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700808"/>
                <a:ext cx="42535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A95DFF-351A-449A-B182-A1B2D0D4E155}"/>
              </a:ext>
            </a:extLst>
          </p:cNvPr>
          <p:cNvSpPr txBox="1"/>
          <p:nvPr/>
        </p:nvSpPr>
        <p:spPr>
          <a:xfrm>
            <a:off x="539552" y="2420888"/>
            <a:ext cx="5799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しかし、以下が成り立つ</a:t>
            </a:r>
            <a:r>
              <a:rPr lang="en-US" altLang="ja-JP" sz="2400" dirty="0"/>
              <a:t>(Lie-Trotter</a:t>
            </a:r>
            <a:r>
              <a:rPr lang="ja-JP" altLang="en-US" sz="2400" dirty="0"/>
              <a:t>公式</a:t>
            </a:r>
            <a:r>
              <a:rPr lang="en-US" altLang="ja-JP" sz="2400" dirty="0"/>
              <a:t>)</a:t>
            </a:r>
            <a:endParaRPr kumimoji="1"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55F2381-811B-45F8-957F-E0B53191E7B9}"/>
                  </a:ext>
                </a:extLst>
              </p:cNvPr>
              <p:cNvSpPr txBox="1"/>
              <p:nvPr/>
            </p:nvSpPr>
            <p:spPr>
              <a:xfrm>
                <a:off x="1475656" y="3068960"/>
                <a:ext cx="6632008" cy="653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28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kumimoji="1" lang="en-US" altLang="ja-JP" sz="2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55F2381-811B-45F8-957F-E0B53191E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068960"/>
                <a:ext cx="6632008" cy="6532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7B1062-328B-4447-9706-C55075E1AEF0}"/>
              </a:ext>
            </a:extLst>
          </p:cNvPr>
          <p:cNvSpPr txBox="1"/>
          <p:nvPr/>
        </p:nvSpPr>
        <p:spPr>
          <a:xfrm>
            <a:off x="611560" y="3789040"/>
            <a:ext cx="6511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有限の</a:t>
            </a:r>
            <a:r>
              <a:rPr lang="en-US" altLang="ja-JP" sz="2400" dirty="0"/>
              <a:t>n</a:t>
            </a:r>
            <a:r>
              <a:rPr lang="ja-JP" altLang="en-US" sz="2400" dirty="0"/>
              <a:t>で止めることで、以下の近似式を得る</a:t>
            </a:r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13D888F-59EB-470A-A948-206B6ABB055B}"/>
                  </a:ext>
                </a:extLst>
              </p:cNvPr>
              <p:cNvSpPr txBox="1"/>
              <p:nvPr/>
            </p:nvSpPr>
            <p:spPr>
              <a:xfrm>
                <a:off x="827584" y="5157192"/>
                <a:ext cx="60181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h𝐴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h𝐵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13D888F-59EB-470A-A948-206B6ABB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157192"/>
                <a:ext cx="6018122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0792BA2-E09A-466B-B2D4-6488974D7CBB}"/>
                  </a:ext>
                </a:extLst>
              </p:cNvPr>
              <p:cNvSpPr txBox="1"/>
              <p:nvPr/>
            </p:nvSpPr>
            <p:spPr>
              <a:xfrm>
                <a:off x="755576" y="6165304"/>
                <a:ext cx="7756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h𝐴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0792BA2-E09A-466B-B2D4-6488974D7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6165304"/>
                <a:ext cx="7756162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E40DC4-1AFD-4E78-859D-DAA7AB3256AB}"/>
              </a:ext>
            </a:extLst>
          </p:cNvPr>
          <p:cNvSpPr txBox="1"/>
          <p:nvPr/>
        </p:nvSpPr>
        <p:spPr>
          <a:xfrm>
            <a:off x="323528" y="472514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rgbClr val="011893"/>
                </a:solidFill>
              </a:rPr>
              <a:t>一次の公式</a:t>
            </a:r>
            <a:endParaRPr kumimoji="1" lang="ja-JP" altLang="en-US" sz="2000" dirty="0">
              <a:solidFill>
                <a:srgbClr val="011893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EB9BE40-B759-4F29-BC9B-BC902D303D3D}"/>
              </a:ext>
            </a:extLst>
          </p:cNvPr>
          <p:cNvSpPr txBox="1"/>
          <p:nvPr/>
        </p:nvSpPr>
        <p:spPr>
          <a:xfrm>
            <a:off x="323528" y="580526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rgbClr val="011893"/>
                </a:solidFill>
              </a:rPr>
              <a:t>二次の公式</a:t>
            </a:r>
            <a:endParaRPr kumimoji="1" lang="ja-JP" altLang="en-US" sz="2000" dirty="0">
              <a:solidFill>
                <a:srgbClr val="0118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974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3042FB7-DB5E-4F4B-9F6F-A44328D53A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E05EEE9-4F78-4BB5-B97E-0F2FBFD647A1}"/>
                  </a:ext>
                </a:extLst>
              </p:cNvPr>
              <p:cNvSpPr txBox="1"/>
              <p:nvPr/>
            </p:nvSpPr>
            <p:spPr>
              <a:xfrm>
                <a:off x="1475656" y="1844824"/>
                <a:ext cx="3755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E05EEE9-4F78-4BB5-B97E-0F2FBFD64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844824"/>
                <a:ext cx="375583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EA0008-2EB4-47BF-BEDA-AACD886BE1B7}"/>
              </a:ext>
            </a:extLst>
          </p:cNvPr>
          <p:cNvSpPr txBox="1"/>
          <p:nvPr/>
        </p:nvSpPr>
        <p:spPr>
          <a:xfrm>
            <a:off x="323528" y="126876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リュービル演算子を二つに分解する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D3A7A0-EF04-4ACC-8D44-E8575A1F0002}"/>
              </a:ext>
            </a:extLst>
          </p:cNvPr>
          <p:cNvSpPr txBox="1"/>
          <p:nvPr/>
        </p:nvSpPr>
        <p:spPr>
          <a:xfrm>
            <a:off x="323528" y="2492896"/>
            <a:ext cx="744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求めたい時間発展演算子を</a:t>
            </a:r>
            <a:r>
              <a:rPr lang="en-US" altLang="ja-JP" sz="2400" dirty="0"/>
              <a:t>Lie-Trotter</a:t>
            </a:r>
            <a:r>
              <a:rPr lang="ja-JP" altLang="en-US" sz="2400" dirty="0"/>
              <a:t>公式で分解する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32CA42A-4265-4BA1-B987-62F66610854C}"/>
                  </a:ext>
                </a:extLst>
              </p:cNvPr>
              <p:cNvSpPr txBox="1"/>
              <p:nvPr/>
            </p:nvSpPr>
            <p:spPr>
              <a:xfrm>
                <a:off x="703675" y="3044377"/>
                <a:ext cx="2714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32CA42A-4265-4BA1-B987-62F666108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75" y="3044377"/>
                <a:ext cx="2714718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7E3568B-2CB2-4A12-A5BF-5C65A4E6D9D7}"/>
                  </a:ext>
                </a:extLst>
              </p:cNvPr>
              <p:cNvSpPr txBox="1"/>
              <p:nvPr/>
            </p:nvSpPr>
            <p:spPr>
              <a:xfrm>
                <a:off x="1403648" y="4005064"/>
                <a:ext cx="4928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7E3568B-2CB2-4A12-A5BF-5C65A4E6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005064"/>
                <a:ext cx="4928400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7BBFE2A-55E7-4591-A055-F236E3534F20}"/>
                  </a:ext>
                </a:extLst>
              </p:cNvPr>
              <p:cNvSpPr txBox="1"/>
              <p:nvPr/>
            </p:nvSpPr>
            <p:spPr>
              <a:xfrm>
                <a:off x="1331640" y="5013176"/>
                <a:ext cx="7180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𝑖h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7BBFE2A-55E7-4591-A055-F236E3534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013176"/>
                <a:ext cx="7180364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D93C7B-CE23-4ED5-8CC6-87C0749ABE4D}"/>
                  </a:ext>
                </a:extLst>
              </p:cNvPr>
              <p:cNvSpPr txBox="1"/>
              <p:nvPr/>
            </p:nvSpPr>
            <p:spPr>
              <a:xfrm>
                <a:off x="683568" y="3501008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D93C7B-CE23-4ED5-8CC6-87C0749AB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501008"/>
                <a:ext cx="4572000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64C9171-0473-4E26-A0B9-C42A7ADB2A7B}"/>
              </a:ext>
            </a:extLst>
          </p:cNvPr>
          <p:cNvCxnSpPr>
            <a:cxnSpLocks/>
          </p:cNvCxnSpPr>
          <p:nvPr/>
        </p:nvCxnSpPr>
        <p:spPr>
          <a:xfrm>
            <a:off x="1835696" y="4509120"/>
            <a:ext cx="30963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A14F820-405C-4E74-AD9A-A5909FA926F7}"/>
                  </a:ext>
                </a:extLst>
              </p:cNvPr>
              <p:cNvSpPr txBox="1"/>
              <p:nvPr/>
            </p:nvSpPr>
            <p:spPr>
              <a:xfrm>
                <a:off x="2123728" y="4581128"/>
                <a:ext cx="819968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A14F820-405C-4E74-AD9A-A5909FA92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581128"/>
                <a:ext cx="819968" cy="376193"/>
              </a:xfrm>
              <a:prstGeom prst="rect">
                <a:avLst/>
              </a:prstGeom>
              <a:blipFill>
                <a:blip r:embed="rId7"/>
                <a:stretch>
                  <a:fillRect t="-6452" b="-161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D3CADAFA-F749-46A8-B7EC-2E9FF6C87564}"/>
              </a:ext>
            </a:extLst>
          </p:cNvPr>
          <p:cNvCxnSpPr>
            <a:cxnSpLocks/>
          </p:cNvCxnSpPr>
          <p:nvPr/>
        </p:nvCxnSpPr>
        <p:spPr>
          <a:xfrm>
            <a:off x="1763688" y="5517232"/>
            <a:ext cx="5328592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86B8B7E-13ED-460C-A5DE-B727AD839D7D}"/>
                  </a:ext>
                </a:extLst>
              </p:cNvPr>
              <p:cNvSpPr txBox="1"/>
              <p:nvPr/>
            </p:nvSpPr>
            <p:spPr>
              <a:xfrm>
                <a:off x="1835696" y="5661248"/>
                <a:ext cx="819968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86B8B7E-13ED-460C-A5DE-B727AD839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661248"/>
                <a:ext cx="819968" cy="376193"/>
              </a:xfrm>
              <a:prstGeom prst="rect">
                <a:avLst/>
              </a:prstGeom>
              <a:blipFill>
                <a:blip r:embed="rId8"/>
                <a:stretch>
                  <a:fillRect t="-6557"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683706D-FECA-4028-8D44-3FD709C2C2E2}"/>
              </a:ext>
            </a:extLst>
          </p:cNvPr>
          <p:cNvSpPr txBox="1"/>
          <p:nvPr/>
        </p:nvSpPr>
        <p:spPr>
          <a:xfrm>
            <a:off x="2915816" y="458112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一次近似された時間発展演算子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9FF1FA4-03B1-46A0-AEF2-22E9CF1B4D23}"/>
              </a:ext>
            </a:extLst>
          </p:cNvPr>
          <p:cNvSpPr txBox="1"/>
          <p:nvPr/>
        </p:nvSpPr>
        <p:spPr>
          <a:xfrm>
            <a:off x="2771800" y="566124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二次近似された時間発展演算子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86745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DA3EBBF-1C84-4B25-AB60-8550C81BC0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C705EA-2801-4881-8297-27EE467DFEA4}"/>
              </a:ext>
            </a:extLst>
          </p:cNvPr>
          <p:cNvSpPr txBox="1"/>
          <p:nvPr/>
        </p:nvSpPr>
        <p:spPr>
          <a:xfrm>
            <a:off x="539552" y="112474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厳密な時間発展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7FE684B-B62F-47FE-94AE-50ED92EECBE4}"/>
                  </a:ext>
                </a:extLst>
              </p:cNvPr>
              <p:cNvSpPr txBox="1"/>
              <p:nvPr/>
            </p:nvSpPr>
            <p:spPr>
              <a:xfrm>
                <a:off x="1115616" y="1772816"/>
                <a:ext cx="5440977" cy="872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𝑖h𝐿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7FE684B-B62F-47FE-94AE-50ED92EEC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772816"/>
                <a:ext cx="5440977" cy="8721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E68C5BA-7EAA-4C41-847C-12C8CC35B9F3}"/>
              </a:ext>
            </a:extLst>
          </p:cNvPr>
          <p:cNvSpPr txBox="1"/>
          <p:nvPr/>
        </p:nvSpPr>
        <p:spPr>
          <a:xfrm>
            <a:off x="539552" y="2924944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一次近似された時間発展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F1C627-B30E-4745-AE4D-56491B4F730B}"/>
                  </a:ext>
                </a:extLst>
              </p:cNvPr>
              <p:cNvSpPr txBox="1"/>
              <p:nvPr/>
            </p:nvSpPr>
            <p:spPr>
              <a:xfrm>
                <a:off x="755576" y="4077072"/>
                <a:ext cx="7582012" cy="872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𝑖h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ja-JP" sz="28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𝑖h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F1C627-B30E-4745-AE4D-56491B4F7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077072"/>
                <a:ext cx="7582012" cy="872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3C2FC63-B6D6-4F5B-AC7E-77D9EF384C50}"/>
              </a:ext>
            </a:extLst>
          </p:cNvPr>
          <p:cNvSpPr/>
          <p:nvPr/>
        </p:nvSpPr>
        <p:spPr>
          <a:xfrm>
            <a:off x="5724128" y="4221088"/>
            <a:ext cx="1872208" cy="57606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4201F1E-E123-489E-A618-A750DD5D8BCA}"/>
              </a:ext>
            </a:extLst>
          </p:cNvPr>
          <p:cNvSpPr/>
          <p:nvPr/>
        </p:nvSpPr>
        <p:spPr>
          <a:xfrm>
            <a:off x="3851920" y="4221088"/>
            <a:ext cx="1872208" cy="57606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7C4077E-90B3-4E68-87D3-6257FD35A47A}"/>
              </a:ext>
            </a:extLst>
          </p:cNvPr>
          <p:cNvSpPr txBox="1"/>
          <p:nvPr/>
        </p:nvSpPr>
        <p:spPr>
          <a:xfrm>
            <a:off x="2987824" y="350100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最初にこれを演算して</a:t>
            </a:r>
            <a:endParaRPr kumimoji="1" lang="ja-JP" altLang="en-US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2166BADC-E136-4ED9-BA57-3996AC291DE2}"/>
              </a:ext>
            </a:extLst>
          </p:cNvPr>
          <p:cNvCxnSpPr>
            <a:stCxn id="9" idx="3"/>
            <a:endCxn id="7" idx="0"/>
          </p:cNvCxnSpPr>
          <p:nvPr/>
        </p:nvCxnSpPr>
        <p:spPr>
          <a:xfrm>
            <a:off x="5480814" y="3685674"/>
            <a:ext cx="1179418" cy="53541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7E4025D-7E7E-4661-A906-EAC84494DF9A}"/>
              </a:ext>
            </a:extLst>
          </p:cNvPr>
          <p:cNvSpPr txBox="1"/>
          <p:nvPr/>
        </p:nvSpPr>
        <p:spPr>
          <a:xfrm>
            <a:off x="5652120" y="515719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次にこれを演算する</a:t>
            </a:r>
            <a:endParaRPr kumimoji="1" lang="ja-JP" altLang="en-US" dirty="0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BABBE49-9CAB-4F66-8A98-A9D2CF01E4E7}"/>
              </a:ext>
            </a:extLst>
          </p:cNvPr>
          <p:cNvCxnSpPr>
            <a:stCxn id="12" idx="1"/>
            <a:endCxn id="8" idx="2"/>
          </p:cNvCxnSpPr>
          <p:nvPr/>
        </p:nvCxnSpPr>
        <p:spPr>
          <a:xfrm rot="10800000">
            <a:off x="4788024" y="4797152"/>
            <a:ext cx="864096" cy="54470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ED8DFB3-7B52-42D5-B2A9-1635A2933575}"/>
              </a:ext>
            </a:extLst>
          </p:cNvPr>
          <p:cNvSpPr txBox="1"/>
          <p:nvPr/>
        </p:nvSpPr>
        <p:spPr>
          <a:xfrm>
            <a:off x="539552" y="5805264"/>
            <a:ext cx="7109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このように、指数分解公式で作られた時間発展演算子を使う</a:t>
            </a:r>
            <a:endParaRPr lang="en-US" altLang="ja-JP" sz="2000" dirty="0"/>
          </a:p>
          <a:p>
            <a:r>
              <a:rPr kumimoji="1" lang="ja-JP" altLang="en-US" sz="2000" dirty="0"/>
              <a:t>数値積分法を</a:t>
            </a:r>
            <a:r>
              <a:rPr kumimoji="1" lang="ja-JP" altLang="en-US" sz="2000" dirty="0">
                <a:solidFill>
                  <a:srgbClr val="FF0000"/>
                </a:solidFill>
              </a:rPr>
              <a:t>シンプレクティック積分法</a:t>
            </a:r>
            <a:r>
              <a:rPr kumimoji="1" lang="ja-JP" altLang="en-US" sz="2000" dirty="0"/>
              <a:t>と呼ぶ</a:t>
            </a:r>
          </a:p>
        </p:txBody>
      </p:sp>
    </p:spTree>
    <p:extLst>
      <p:ext uri="{BB962C8B-B14F-4D97-AF65-F5344CB8AC3E}">
        <p14:creationId xmlns:p14="http://schemas.microsoft.com/office/powerpoint/2010/main" val="234191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3F9804C-0C97-499C-AFA5-F8959B45D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CAD6AD3-90F4-4D6F-ABD4-6418239FD1EF}"/>
              </a:ext>
            </a:extLst>
          </p:cNvPr>
          <p:cNvCxnSpPr>
            <a:cxnSpLocks/>
          </p:cNvCxnSpPr>
          <p:nvPr/>
        </p:nvCxnSpPr>
        <p:spPr>
          <a:xfrm>
            <a:off x="5292080" y="270892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53C203D-9733-44E9-85CB-5CF266F80CAD}"/>
              </a:ext>
            </a:extLst>
          </p:cNvPr>
          <p:cNvCxnSpPr>
            <a:cxnSpLocks/>
          </p:cNvCxnSpPr>
          <p:nvPr/>
        </p:nvCxnSpPr>
        <p:spPr>
          <a:xfrm flipV="1">
            <a:off x="6732240" y="126876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790EA6-4FA2-4EA5-BC50-9880D5C0332B}"/>
              </a:ext>
            </a:extLst>
          </p:cNvPr>
          <p:cNvGrpSpPr/>
          <p:nvPr/>
        </p:nvGrpSpPr>
        <p:grpSpPr>
          <a:xfrm>
            <a:off x="539552" y="1700808"/>
            <a:ext cx="3810188" cy="1050374"/>
            <a:chOff x="646670" y="1010474"/>
            <a:chExt cx="4071394" cy="1122382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62F9811-4699-4EEC-B090-1B15824FA34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31BF5751-DEA9-4ADA-8AB3-E6C9215C24A8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5B4D0ADC-8B82-4490-8087-1219849C95BF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462BF28E-878A-4EE6-9632-8B28B40892AF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43A44B3E-C299-4D28-86C5-E1E959F5962D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66FCD6B7-BA89-499E-A290-DAAAA98E14E7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637E9C9F-1B7D-4AF8-A7F8-18F57E16472F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95C15046-8B1B-478B-A54A-09B57212CA96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A173DDA9-5FEE-443C-8056-1EA7F1CD2D8F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30F49D5E-322C-494A-8658-0C715A24BE03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C9D7FD5B-3B2B-43F1-A7B2-CA787C45133D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7098841A-5782-446F-A77D-B910473961EE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9B1F71-FE7F-4840-8E41-61E8DDC77B9C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3DA8A78C-71F2-47AB-8FFB-B3A521E9BEFC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弧 23">
                <a:extLst>
                  <a:ext uri="{FF2B5EF4-FFF2-40B4-BE49-F238E27FC236}">
                    <a16:creationId xmlns:a16="http://schemas.microsoft.com/office/drawing/2014/main" id="{048D323B-6D56-434F-9D5B-E492AF66F187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DCB31D1-4832-42F3-B024-FFA484C41E66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4D00BBBE-4279-424C-872A-46626969B890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669FA4C-27DB-4C7A-87A1-E90C63D74A9A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C4F3F66D-94CF-48AE-BC3E-BBF36FF4DA69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6A65C653-222B-4561-936F-CE3E785D0F79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/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/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/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>
            <a:extLst>
              <a:ext uri="{FF2B5EF4-FFF2-40B4-BE49-F238E27FC236}">
                <a16:creationId xmlns:a16="http://schemas.microsoft.com/office/drawing/2014/main" id="{9C50F8D1-C740-4A0A-92D6-88931E399198}"/>
              </a:ext>
            </a:extLst>
          </p:cNvPr>
          <p:cNvSpPr/>
          <p:nvPr/>
        </p:nvSpPr>
        <p:spPr>
          <a:xfrm>
            <a:off x="7369426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C41B0FA-D821-4509-89F4-337FB510EBF9}"/>
              </a:ext>
            </a:extLst>
          </p:cNvPr>
          <p:cNvSpPr txBox="1"/>
          <p:nvPr/>
        </p:nvSpPr>
        <p:spPr>
          <a:xfrm>
            <a:off x="6372200" y="27716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/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この系の状態は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空間の</m:t>
                    </m:r>
                  </m:oMath>
                </a14:m>
                <a:r>
                  <a:rPr kumimoji="1" lang="ja-JP" altLang="en-US" sz="2400"/>
                  <a:t>点を指定することで一意に定まる</a:t>
                </a:r>
                <a:endParaRPr kumimoji="1" lang="en-US" altLang="ja-JP" sz="2400"/>
              </a:p>
              <a:p>
                <a:r>
                  <a:rPr kumimoji="1" lang="ja-JP" altLang="en-US" sz="2400"/>
                  <a:t>この空間を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位相空間</a:t>
                </a:r>
                <a:r>
                  <a:rPr kumimoji="1" lang="en-US" altLang="ja-JP" sz="2400">
                    <a:solidFill>
                      <a:srgbClr val="FF0000"/>
                    </a:solidFill>
                  </a:rPr>
                  <a:t>(Phase Space)</a:t>
                </a:r>
                <a:r>
                  <a:rPr kumimoji="1" lang="ja-JP" altLang="en-US" sz="2400"/>
                  <a:t>と呼ぶ</a:t>
                </a: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blipFill>
                <a:blip r:embed="rId6"/>
                <a:stretch>
                  <a:fillRect l="-1066" t="-8088" r="-213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4034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5F2EDE9-1A53-4768-9C3D-339AACE1E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1C5A020-6BB5-497D-9D65-071DA12AC03F}"/>
                  </a:ext>
                </a:extLst>
              </p:cNvPr>
              <p:cNvSpPr txBox="1"/>
              <p:nvPr/>
            </p:nvSpPr>
            <p:spPr>
              <a:xfrm>
                <a:off x="251520" y="1268760"/>
                <a:ext cx="4201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800" dirty="0"/>
                  <a:t>に演算してみる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1C5A020-6BB5-497D-9D65-071DA12AC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68760"/>
                <a:ext cx="4201984" cy="523220"/>
              </a:xfrm>
              <a:prstGeom prst="rect">
                <a:avLst/>
              </a:prstGeom>
              <a:blipFill>
                <a:blip r:embed="rId2"/>
                <a:stretch>
                  <a:fillRect t="-15116" r="-1594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D6294D9-3D52-46A2-94AC-5157A990588B}"/>
                  </a:ext>
                </a:extLst>
              </p:cNvPr>
              <p:cNvSpPr txBox="1"/>
              <p:nvPr/>
            </p:nvSpPr>
            <p:spPr>
              <a:xfrm>
                <a:off x="515727" y="2060848"/>
                <a:ext cx="34537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D6294D9-3D52-46A2-94AC-5157A9905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27" y="2060848"/>
                <a:ext cx="3453701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35EE4C6-384C-4541-BFBB-646535723BD4}"/>
                  </a:ext>
                </a:extLst>
              </p:cNvPr>
              <p:cNvSpPr txBox="1"/>
              <p:nvPr/>
            </p:nvSpPr>
            <p:spPr>
              <a:xfrm>
                <a:off x="1811871" y="2708920"/>
                <a:ext cx="21716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𝑖h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35EE4C6-384C-4541-BFBB-646535723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871" y="2708920"/>
                <a:ext cx="2171620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A825CFE-D54D-4D12-8CDA-3232D89068A2}"/>
                  </a:ext>
                </a:extLst>
              </p:cNvPr>
              <p:cNvSpPr txBox="1"/>
              <p:nvPr/>
            </p:nvSpPr>
            <p:spPr>
              <a:xfrm>
                <a:off x="1811871" y="3429000"/>
                <a:ext cx="2796791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A825CFE-D54D-4D12-8CDA-3232D8906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871" y="3429000"/>
                <a:ext cx="2796791" cy="922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4B0EA03-E049-4B36-8DA9-BA9703D3E6EB}"/>
                  </a:ext>
                </a:extLst>
              </p:cNvPr>
              <p:cNvSpPr txBox="1"/>
              <p:nvPr/>
            </p:nvSpPr>
            <p:spPr>
              <a:xfrm>
                <a:off x="1811871" y="4509120"/>
                <a:ext cx="1727396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4B0EA03-E049-4B36-8DA9-BA9703D3E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871" y="4509120"/>
                <a:ext cx="1727396" cy="856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C0B01C9-D322-4DB9-A6C4-2A349D4B69B7}"/>
                  </a:ext>
                </a:extLst>
              </p:cNvPr>
              <p:cNvSpPr txBox="1"/>
              <p:nvPr/>
            </p:nvSpPr>
            <p:spPr>
              <a:xfrm>
                <a:off x="827584" y="6165304"/>
                <a:ext cx="72119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/>
                  <a:t>それぞれ、お互いを無視して時間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800" dirty="0"/>
                  <a:t>だけ運動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C0B01C9-D322-4DB9-A6C4-2A349D4B6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6165304"/>
                <a:ext cx="7211974" cy="523220"/>
              </a:xfrm>
              <a:prstGeom prst="rect">
                <a:avLst/>
              </a:prstGeom>
              <a:blipFill>
                <a:blip r:embed="rId7"/>
                <a:stretch>
                  <a:fillRect l="-1775" t="-15116" r="-761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ACA9C29-DD54-4115-856A-A60DFBB640E0}"/>
                  </a:ext>
                </a:extLst>
              </p:cNvPr>
              <p:cNvSpPr txBox="1"/>
              <p:nvPr/>
            </p:nvSpPr>
            <p:spPr>
              <a:xfrm>
                <a:off x="4860032" y="1196752"/>
                <a:ext cx="42672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 sz="2800" dirty="0"/>
                  <a:t>に演算してみる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ACA9C29-DD54-4115-856A-A60DFBB64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196752"/>
                <a:ext cx="4267258" cy="523220"/>
              </a:xfrm>
              <a:prstGeom prst="rect">
                <a:avLst/>
              </a:prstGeom>
              <a:blipFill>
                <a:blip r:embed="rId8"/>
                <a:stretch>
                  <a:fillRect t="-15116" r="-571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04D759C-7A16-46E2-B26E-D32E6350BB3A}"/>
                  </a:ext>
                </a:extLst>
              </p:cNvPr>
              <p:cNvSpPr txBox="1"/>
              <p:nvPr/>
            </p:nvSpPr>
            <p:spPr>
              <a:xfrm>
                <a:off x="4764199" y="2060848"/>
                <a:ext cx="34537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04D759C-7A16-46E2-B26E-D32E6350B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199" y="2060848"/>
                <a:ext cx="3453701" cy="461665"/>
              </a:xfrm>
              <a:prstGeom prst="rect">
                <a:avLst/>
              </a:prstGeom>
              <a:blipFill>
                <a:blip r:embed="rId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F533CCE-CBE8-4827-8EB2-40F184318C7F}"/>
                  </a:ext>
                </a:extLst>
              </p:cNvPr>
              <p:cNvSpPr txBox="1"/>
              <p:nvPr/>
            </p:nvSpPr>
            <p:spPr>
              <a:xfrm>
                <a:off x="6060343" y="2708920"/>
                <a:ext cx="21716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F533CCE-CBE8-4827-8EB2-40F184318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343" y="2708920"/>
                <a:ext cx="2171620" cy="461665"/>
              </a:xfrm>
              <a:prstGeom prst="rect">
                <a:avLst/>
              </a:prstGeom>
              <a:blipFill>
                <a:blip r:embed="rId10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C0B2799-4CF0-4F14-895C-D38F45D57AA7}"/>
                  </a:ext>
                </a:extLst>
              </p:cNvPr>
              <p:cNvSpPr txBox="1"/>
              <p:nvPr/>
            </p:nvSpPr>
            <p:spPr>
              <a:xfrm>
                <a:off x="6060343" y="3429000"/>
                <a:ext cx="2794996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C0B2799-4CF0-4F14-895C-D38F45D57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343" y="3429000"/>
                <a:ext cx="2794996" cy="9221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BDD4831-8C25-4ABF-B9E5-F0E9369E8B6F}"/>
                  </a:ext>
                </a:extLst>
              </p:cNvPr>
              <p:cNvSpPr txBox="1"/>
              <p:nvPr/>
            </p:nvSpPr>
            <p:spPr>
              <a:xfrm>
                <a:off x="6060343" y="4509120"/>
                <a:ext cx="1748492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BDD4831-8C25-4ABF-B9E5-F0E9369E8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343" y="4509120"/>
                <a:ext cx="1748492" cy="8568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2C90FF1-5E1B-44CA-AE14-C3184174B915}"/>
                  </a:ext>
                </a:extLst>
              </p:cNvPr>
              <p:cNvSpPr txBox="1"/>
              <p:nvPr/>
            </p:nvSpPr>
            <p:spPr>
              <a:xfrm>
                <a:off x="1331640" y="5445224"/>
                <a:ext cx="3306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400" dirty="0"/>
                  <a:t>の時間を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だけ進める</a:t>
                </a: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2C90FF1-5E1B-44CA-AE14-C3184174B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445224"/>
                <a:ext cx="3306739" cy="461665"/>
              </a:xfrm>
              <a:prstGeom prst="rect">
                <a:avLst/>
              </a:prstGeom>
              <a:blipFill>
                <a:blip r:embed="rId13"/>
                <a:stretch>
                  <a:fillRect l="-552" t="-14474" r="-184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DBF7450-FFC2-4AB6-AFEF-A1B9B84ADD89}"/>
                  </a:ext>
                </a:extLst>
              </p:cNvPr>
              <p:cNvSpPr txBox="1"/>
              <p:nvPr/>
            </p:nvSpPr>
            <p:spPr>
              <a:xfrm>
                <a:off x="5724128" y="5373216"/>
                <a:ext cx="33058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 sz="2400" dirty="0"/>
                  <a:t>の時間を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だけ進める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DBF7450-FFC2-4AB6-AFEF-A1B9B84AD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5373216"/>
                <a:ext cx="3305841" cy="461665"/>
              </a:xfrm>
              <a:prstGeom prst="rect">
                <a:avLst/>
              </a:prstGeom>
              <a:blipFill>
                <a:blip r:embed="rId14"/>
                <a:stretch>
                  <a:fillRect l="-554" t="-14474" r="-1845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283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155F1E5-9B7A-4DE5-98AC-B4DF9675E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43847D-9C74-4AFC-AF76-AC554DB8215F}"/>
              </a:ext>
            </a:extLst>
          </p:cNvPr>
          <p:cNvSpPr txBox="1"/>
          <p:nvPr/>
        </p:nvSpPr>
        <p:spPr>
          <a:xfrm>
            <a:off x="395536" y="119675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調和振動子の場合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0862EF-5FFC-4E5A-BEF9-84A0054C3405}"/>
                  </a:ext>
                </a:extLst>
              </p:cNvPr>
              <p:cNvSpPr txBox="1"/>
              <p:nvPr/>
            </p:nvSpPr>
            <p:spPr>
              <a:xfrm>
                <a:off x="1115616" y="2348880"/>
                <a:ext cx="6087307" cy="891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h𝑞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0862EF-5FFC-4E5A-BEF9-84A0054C3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348880"/>
                <a:ext cx="6087307" cy="8919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2E49B21-7330-420F-BE2A-EBAB67ACF212}"/>
                  </a:ext>
                </a:extLst>
              </p:cNvPr>
              <p:cNvSpPr txBox="1"/>
              <p:nvPr/>
            </p:nvSpPr>
            <p:spPr>
              <a:xfrm>
                <a:off x="1043608" y="4077072"/>
                <a:ext cx="5813066" cy="854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h𝑝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2E49B21-7330-420F-BE2A-EBAB67ACF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077072"/>
                <a:ext cx="5813066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0D4F943-1D81-42DB-B13B-CDD318C4EBDA}"/>
                  </a:ext>
                </a:extLst>
              </p:cNvPr>
              <p:cNvSpPr txBox="1"/>
              <p:nvPr/>
            </p:nvSpPr>
            <p:spPr>
              <a:xfrm>
                <a:off x="683568" y="1916832"/>
                <a:ext cx="42300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400" dirty="0"/>
                  <a:t>の時間を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だけ進める演算子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0D4F943-1D81-42DB-B13B-CDD318C4E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916832"/>
                <a:ext cx="4230069" cy="461665"/>
              </a:xfrm>
              <a:prstGeom prst="rect">
                <a:avLst/>
              </a:prstGeom>
              <a:blipFill>
                <a:blip r:embed="rId4"/>
                <a:stretch>
                  <a:fillRect l="-432" t="-14474" r="-1297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43B9772-5B67-4B76-90A7-E346A68DC674}"/>
                  </a:ext>
                </a:extLst>
              </p:cNvPr>
              <p:cNvSpPr txBox="1"/>
              <p:nvPr/>
            </p:nvSpPr>
            <p:spPr>
              <a:xfrm>
                <a:off x="539552" y="3501008"/>
                <a:ext cx="42300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 sz="2400" dirty="0"/>
                  <a:t>の時間を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だけ進める演算子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43B9772-5B67-4B76-90A7-E346A68DC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501008"/>
                <a:ext cx="4230069" cy="461665"/>
              </a:xfrm>
              <a:prstGeom prst="rect">
                <a:avLst/>
              </a:prstGeom>
              <a:blipFill>
                <a:blip r:embed="rId5"/>
                <a:stretch>
                  <a:fillRect l="-433" t="-14474" r="-129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2A124FE-CDC7-4EDC-9528-38D2564ACE85}"/>
                  </a:ext>
                </a:extLst>
              </p:cNvPr>
              <p:cNvSpPr txBox="1"/>
              <p:nvPr/>
            </p:nvSpPr>
            <p:spPr>
              <a:xfrm>
                <a:off x="539552" y="5013176"/>
                <a:ext cx="2646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</a:rPr>
                      <m:t>二つ</m:t>
                    </m:r>
                  </m:oMath>
                </a14:m>
                <a:r>
                  <a:rPr kumimoji="1" lang="ja-JP" altLang="en-US" sz="2400" dirty="0"/>
                  <a:t>ともかけると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2A124FE-CDC7-4EDC-9528-38D2564AC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013176"/>
                <a:ext cx="2646878" cy="461665"/>
              </a:xfrm>
              <a:prstGeom prst="rect">
                <a:avLst/>
              </a:prstGeom>
              <a:blipFill>
                <a:blip r:embed="rId6"/>
                <a:stretch>
                  <a:fillRect l="-691" t="-14474" r="-2535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3BBFBE0-92F2-4F2E-839E-8AA0145BFF5F}"/>
                  </a:ext>
                </a:extLst>
              </p:cNvPr>
              <p:cNvSpPr txBox="1"/>
              <p:nvPr/>
            </p:nvSpPr>
            <p:spPr>
              <a:xfrm>
                <a:off x="1187624" y="5445224"/>
                <a:ext cx="5701112" cy="819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3BBFBE0-92F2-4F2E-839E-8AA0145BF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445224"/>
                <a:ext cx="5701112" cy="819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D608D43-08A0-46CC-A6FE-298E8C3187F8}"/>
              </a:ext>
            </a:extLst>
          </p:cNvPr>
          <p:cNvSpPr/>
          <p:nvPr/>
        </p:nvSpPr>
        <p:spPr>
          <a:xfrm>
            <a:off x="4211960" y="5445224"/>
            <a:ext cx="1872208" cy="86409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4327084-3407-4EE8-B9A7-C4CAE39D17B5}"/>
              </a:ext>
            </a:extLst>
          </p:cNvPr>
          <p:cNvSpPr txBox="1"/>
          <p:nvPr/>
        </p:nvSpPr>
        <p:spPr>
          <a:xfrm>
            <a:off x="5004048" y="638132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行列式が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86732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57AA94D-A94D-4C4D-A74E-CE4F71E9C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2972789-E57E-4ABA-8560-A63A1C4CDE78}"/>
                  </a:ext>
                </a:extLst>
              </p:cNvPr>
              <p:cNvSpPr txBox="1"/>
              <p:nvPr/>
            </p:nvSpPr>
            <p:spPr>
              <a:xfrm>
                <a:off x="395536" y="1124744"/>
                <a:ext cx="3536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から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への変換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2972789-E57E-4ABA-8560-A63A1C4CD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4"/>
                <a:ext cx="3536289" cy="461665"/>
              </a:xfrm>
              <a:prstGeom prst="rect">
                <a:avLst/>
              </a:prstGeom>
              <a:blipFill>
                <a:blip r:embed="rId2"/>
                <a:stretch>
                  <a:fillRect t="-14667" r="-1552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B79507-842B-4B24-A2F8-B6B40E86F320}"/>
                  </a:ext>
                </a:extLst>
              </p:cNvPr>
              <p:cNvSpPr txBox="1"/>
              <p:nvPr/>
            </p:nvSpPr>
            <p:spPr>
              <a:xfrm>
                <a:off x="2627784" y="1700808"/>
                <a:ext cx="2229265" cy="872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B79507-842B-4B24-A2F8-B6B40E86F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700808"/>
                <a:ext cx="2229265" cy="872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081A72E-EFF5-44F5-B57F-314FBB023524}"/>
                  </a:ext>
                </a:extLst>
              </p:cNvPr>
              <p:cNvSpPr txBox="1"/>
              <p:nvPr/>
            </p:nvSpPr>
            <p:spPr>
              <a:xfrm>
                <a:off x="467544" y="2564904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sz="2400" dirty="0"/>
                  <a:t>おいて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081A72E-EFF5-44F5-B57F-314FBB023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564904"/>
                <a:ext cx="1415772" cy="461665"/>
              </a:xfrm>
              <a:prstGeom prst="rect">
                <a:avLst/>
              </a:prstGeom>
              <a:blipFill>
                <a:blip r:embed="rId4"/>
                <a:stretch>
                  <a:fillRect l="-2586" t="-14667" r="-560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EFAE62E-4753-4181-B603-95F7C7E59130}"/>
                  </a:ext>
                </a:extLst>
              </p:cNvPr>
              <p:cNvSpPr txBox="1"/>
              <p:nvPr/>
            </p:nvSpPr>
            <p:spPr>
              <a:xfrm>
                <a:off x="2267744" y="3068960"/>
                <a:ext cx="27887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𝑑𝑃𝑑𝑄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𝑑𝑝𝑑𝑞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EFAE62E-4753-4181-B603-95F7C7E59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068960"/>
                <a:ext cx="278877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B44BCD-8EB3-4913-BD8E-11A8CB86EA2C}"/>
              </a:ext>
            </a:extLst>
          </p:cNvPr>
          <p:cNvSpPr txBox="1"/>
          <p:nvPr/>
        </p:nvSpPr>
        <p:spPr>
          <a:xfrm>
            <a:off x="467544" y="3717032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が満たされる時、この変換を</a:t>
            </a:r>
            <a:r>
              <a:rPr lang="ja-JP" altLang="en-US" sz="2400" dirty="0">
                <a:solidFill>
                  <a:srgbClr val="FF0000"/>
                </a:solidFill>
              </a:rPr>
              <a:t>シンプレクティック変換</a:t>
            </a:r>
            <a:r>
              <a:rPr lang="ja-JP" altLang="en-US" sz="2400" dirty="0"/>
              <a:t>と呼ぶ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DED50A-7360-407E-B790-E57D546AE167}"/>
                  </a:ext>
                </a:extLst>
              </p:cNvPr>
              <p:cNvSpPr txBox="1"/>
              <p:nvPr/>
            </p:nvSpPr>
            <p:spPr>
              <a:xfrm>
                <a:off x="971600" y="4293096"/>
                <a:ext cx="4347665" cy="1050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𝑑𝑃𝑑𝑄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𝑑𝑝𝑑𝑞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DED50A-7360-407E-B790-E57D546AE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293096"/>
                <a:ext cx="4347665" cy="10509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CABDB7-15A0-4F08-84E8-3CF9F6AFC55D}"/>
              </a:ext>
            </a:extLst>
          </p:cNvPr>
          <p:cNvSpPr txBox="1"/>
          <p:nvPr/>
        </p:nvSpPr>
        <p:spPr>
          <a:xfrm>
            <a:off x="5508104" y="465313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であるから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41F6A1-65FF-4AA4-906C-BCAC835F40D1}"/>
              </a:ext>
            </a:extLst>
          </p:cNvPr>
          <p:cNvSpPr txBox="1"/>
          <p:nvPr/>
        </p:nvSpPr>
        <p:spPr>
          <a:xfrm>
            <a:off x="467544" y="5733256"/>
            <a:ext cx="7508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シンプレクティック変換とは、変換のヤコビアンが</a:t>
            </a:r>
            <a:r>
              <a:rPr lang="en-US" altLang="ja-JP" sz="2000" dirty="0"/>
              <a:t>1</a:t>
            </a:r>
            <a:r>
              <a:rPr lang="ja-JP" altLang="en-US" sz="2000" dirty="0"/>
              <a:t>であること</a:t>
            </a:r>
            <a:endParaRPr lang="en-US" altLang="ja-JP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7448053-1048-48A8-A70A-20C8CF6A8ADF}"/>
              </a:ext>
            </a:extLst>
          </p:cNvPr>
          <p:cNvSpPr txBox="1"/>
          <p:nvPr/>
        </p:nvSpPr>
        <p:spPr>
          <a:xfrm>
            <a:off x="2699792" y="6237312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 </a:t>
            </a:r>
            <a:r>
              <a:rPr kumimoji="1" lang="ja-JP" altLang="en-US" dirty="0"/>
              <a:t>時間発展演算子を行列表示したときの行列式が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6157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05F20F5-20BB-4600-B00D-1E6894304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CA05F9E-2A7D-4FC9-A26D-3E1568E6B231}"/>
                  </a:ext>
                </a:extLst>
              </p:cNvPr>
              <p:cNvSpPr txBox="1"/>
              <p:nvPr/>
            </p:nvSpPr>
            <p:spPr>
              <a:xfrm>
                <a:off x="755576" y="1700808"/>
                <a:ext cx="6876691" cy="470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𝑖h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CA05F9E-2A7D-4FC9-A26D-3E1568E6B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700808"/>
                <a:ext cx="6876691" cy="470835"/>
              </a:xfrm>
              <a:prstGeom prst="rect">
                <a:avLst/>
              </a:prstGeom>
              <a:blipFill>
                <a:blip r:embed="rId2"/>
                <a:stretch>
                  <a:fillRect t="-5195" b="-194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5DF67B-66BE-42DF-B1E9-8AF9E5D2E468}"/>
              </a:ext>
            </a:extLst>
          </p:cNvPr>
          <p:cNvSpPr txBox="1"/>
          <p:nvPr/>
        </p:nvSpPr>
        <p:spPr>
          <a:xfrm>
            <a:off x="323528" y="112474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二次の指数分解公式</a:t>
            </a:r>
            <a:endParaRPr kumimoji="1" lang="ja-JP" altLang="en-US" sz="24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F173856-F937-47E5-B218-094F49182BC3}"/>
              </a:ext>
            </a:extLst>
          </p:cNvPr>
          <p:cNvCxnSpPr/>
          <p:nvPr/>
        </p:nvCxnSpPr>
        <p:spPr>
          <a:xfrm>
            <a:off x="5652120" y="2132856"/>
            <a:ext cx="18002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CE46F73-F42F-474B-8719-4D1737B93898}"/>
              </a:ext>
            </a:extLst>
          </p:cNvPr>
          <p:cNvCxnSpPr>
            <a:cxnSpLocks/>
          </p:cNvCxnSpPr>
          <p:nvPr/>
        </p:nvCxnSpPr>
        <p:spPr>
          <a:xfrm>
            <a:off x="3923928" y="2132856"/>
            <a:ext cx="158417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14F7BDC-FECC-4B49-8B99-914426F2C9B6}"/>
              </a:ext>
            </a:extLst>
          </p:cNvPr>
          <p:cNvCxnSpPr>
            <a:cxnSpLocks/>
          </p:cNvCxnSpPr>
          <p:nvPr/>
        </p:nvCxnSpPr>
        <p:spPr>
          <a:xfrm>
            <a:off x="2051720" y="2132856"/>
            <a:ext cx="18002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E17E13-A1AF-4901-BDA2-FFCACCD6876A}"/>
              </a:ext>
            </a:extLst>
          </p:cNvPr>
          <p:cNvSpPr txBox="1"/>
          <p:nvPr/>
        </p:nvSpPr>
        <p:spPr>
          <a:xfrm>
            <a:off x="6481470" y="219557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295ADF-F79E-4663-9BE2-9588B43A2ECE}"/>
              </a:ext>
            </a:extLst>
          </p:cNvPr>
          <p:cNvSpPr txBox="1"/>
          <p:nvPr/>
        </p:nvSpPr>
        <p:spPr>
          <a:xfrm>
            <a:off x="4537254" y="219557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65A3D5-7AE6-4A7C-A8E4-04DBB335E08A}"/>
              </a:ext>
            </a:extLst>
          </p:cNvPr>
          <p:cNvSpPr txBox="1"/>
          <p:nvPr/>
        </p:nvSpPr>
        <p:spPr>
          <a:xfrm>
            <a:off x="2987824" y="22048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2FC526-2F00-44FB-909D-F56FEBBFA3BC}"/>
              </a:ext>
            </a:extLst>
          </p:cNvPr>
          <p:cNvSpPr txBox="1"/>
          <p:nvPr/>
        </p:nvSpPr>
        <p:spPr>
          <a:xfrm>
            <a:off x="755576" y="285293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5554C70-CE42-41E4-AFFE-C5984F337EF9}"/>
                  </a:ext>
                </a:extLst>
              </p:cNvPr>
              <p:cNvSpPr txBox="1"/>
              <p:nvPr/>
            </p:nvSpPr>
            <p:spPr>
              <a:xfrm>
                <a:off x="2483768" y="3212976"/>
                <a:ext cx="3584251" cy="80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5554C70-CE42-41E4-AFFE-C5984F337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212976"/>
                <a:ext cx="3584251" cy="8066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C537DF-283D-49CE-A41D-7B7014A6466B}"/>
              </a:ext>
            </a:extLst>
          </p:cNvPr>
          <p:cNvSpPr txBox="1"/>
          <p:nvPr/>
        </p:nvSpPr>
        <p:spPr>
          <a:xfrm>
            <a:off x="755576" y="414908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279420E-2D6B-4909-85F6-269B2FFBFF1D}"/>
                  </a:ext>
                </a:extLst>
              </p:cNvPr>
              <p:cNvSpPr txBox="1"/>
              <p:nvPr/>
            </p:nvSpPr>
            <p:spPr>
              <a:xfrm>
                <a:off x="2411760" y="4725144"/>
                <a:ext cx="341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279420E-2D6B-4909-85F6-269B2FFBF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725144"/>
                <a:ext cx="3413820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6068D6-FD9F-485C-AF21-4B8183D6A903}"/>
              </a:ext>
            </a:extLst>
          </p:cNvPr>
          <p:cNvSpPr txBox="1"/>
          <p:nvPr/>
        </p:nvSpPr>
        <p:spPr>
          <a:xfrm>
            <a:off x="755576" y="544522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E8577A0-514F-47EE-9CD2-DBE5D9AAEEBD}"/>
                  </a:ext>
                </a:extLst>
              </p:cNvPr>
              <p:cNvSpPr txBox="1"/>
              <p:nvPr/>
            </p:nvSpPr>
            <p:spPr>
              <a:xfrm>
                <a:off x="2411760" y="6021288"/>
                <a:ext cx="3942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E8577A0-514F-47EE-9CD2-DBE5D9AAE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6021288"/>
                <a:ext cx="3942041" cy="461665"/>
              </a:xfrm>
              <a:prstGeom prst="rect">
                <a:avLst/>
              </a:prstGeom>
              <a:blipFill>
                <a:blip r:embed="rId5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F85173A-1021-42E4-A3DB-5124E1915A7D}"/>
                  </a:ext>
                </a:extLst>
              </p:cNvPr>
              <p:cNvSpPr txBox="1"/>
              <p:nvPr/>
            </p:nvSpPr>
            <p:spPr>
              <a:xfrm>
                <a:off x="1259632" y="2852936"/>
                <a:ext cx="6098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現在の力がそのまま続いたとして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kumimoji="1" lang="ja-JP" altLang="en-US" dirty="0"/>
                  <a:t>だけ時間を進める</a:t>
                </a: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F85173A-1021-42E4-A3DB-5124E1915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852936"/>
                <a:ext cx="6098914" cy="369332"/>
              </a:xfrm>
              <a:prstGeom prst="rect">
                <a:avLst/>
              </a:prstGeom>
              <a:blipFill>
                <a:blip r:embed="rId6"/>
                <a:stretch>
                  <a:fillRect l="-900" t="-11475" b="-21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4A6B4A7-EC73-4E33-93C8-C869A02B5649}"/>
                  </a:ext>
                </a:extLst>
              </p:cNvPr>
              <p:cNvSpPr txBox="1"/>
              <p:nvPr/>
            </p:nvSpPr>
            <p:spPr>
              <a:xfrm>
                <a:off x="1331640" y="4149080"/>
                <a:ext cx="6369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(1)</a:t>
                </a:r>
                <a:r>
                  <a:rPr lang="ja-JP" altLang="en-US" dirty="0"/>
                  <a:t>で得た速度がそのまま続いたとして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dirty="0"/>
                  <a:t>だけ時間をすすめる</a:t>
                </a: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4A6B4A7-EC73-4E33-93C8-C869A02B5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149080"/>
                <a:ext cx="6369821" cy="369332"/>
              </a:xfrm>
              <a:prstGeom prst="rect">
                <a:avLst/>
              </a:prstGeom>
              <a:blipFill>
                <a:blip r:embed="rId7"/>
                <a:stretch>
                  <a:fillRect l="-766" t="-13333" r="-96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ECDEBB1-B3D8-4A03-9C76-0D0A50C53BFC}"/>
                  </a:ext>
                </a:extLst>
              </p:cNvPr>
              <p:cNvSpPr txBox="1"/>
              <p:nvPr/>
            </p:nvSpPr>
            <p:spPr>
              <a:xfrm>
                <a:off x="1331640" y="5445224"/>
                <a:ext cx="5688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(2)</a:t>
                </a:r>
                <a:r>
                  <a:rPr lang="ja-JP" altLang="en-US" dirty="0"/>
                  <a:t>の力がそのまま続いたとして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kumimoji="1" lang="ja-JP" altLang="en-US" dirty="0"/>
                  <a:t>だけ時間を進める</a:t>
                </a: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ECDEBB1-B3D8-4A03-9C76-0D0A50C53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445224"/>
                <a:ext cx="5688545" cy="369332"/>
              </a:xfrm>
              <a:prstGeom prst="rect">
                <a:avLst/>
              </a:prstGeom>
              <a:blipFill>
                <a:blip r:embed="rId8"/>
                <a:stretch>
                  <a:fillRect l="-857" t="-11475" r="-214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2018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7D559DE-25A4-4DBB-9E63-4E2334B4B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0B50095-FED8-4BB2-B6C2-005A9AC10B77}"/>
                  </a:ext>
                </a:extLst>
              </p:cNvPr>
              <p:cNvSpPr txBox="1"/>
              <p:nvPr/>
            </p:nvSpPr>
            <p:spPr>
              <a:xfrm>
                <a:off x="899592" y="908720"/>
                <a:ext cx="3812326" cy="80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0B50095-FED8-4BB2-B6C2-005A9AC10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908720"/>
                <a:ext cx="3812326" cy="806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D3B3890-60D3-4C06-87D7-DC83C6CAD1FA}"/>
                  </a:ext>
                </a:extLst>
              </p:cNvPr>
              <p:cNvSpPr txBox="1"/>
              <p:nvPr/>
            </p:nvSpPr>
            <p:spPr>
              <a:xfrm>
                <a:off x="899592" y="1844824"/>
                <a:ext cx="341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D3B3890-60D3-4C06-87D7-DC83C6CAD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844824"/>
                <a:ext cx="3413820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E00937C-4AB4-49ED-8ECB-F157C23BFE9E}"/>
                  </a:ext>
                </a:extLst>
              </p:cNvPr>
              <p:cNvSpPr txBox="1"/>
              <p:nvPr/>
            </p:nvSpPr>
            <p:spPr>
              <a:xfrm>
                <a:off x="899592" y="2636912"/>
                <a:ext cx="3942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E00937C-4AB4-49ED-8ECB-F157C23BF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636912"/>
                <a:ext cx="3942041" cy="461665"/>
              </a:xfrm>
              <a:prstGeom prst="rect">
                <a:avLst/>
              </a:prstGeom>
              <a:blipFill>
                <a:blip r:embed="rId4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中かっこ 5">
            <a:extLst>
              <a:ext uri="{FF2B5EF4-FFF2-40B4-BE49-F238E27FC236}">
                <a16:creationId xmlns:a16="http://schemas.microsoft.com/office/drawing/2014/main" id="{C46A1D83-9111-422F-8CF8-9DFE7AF6AAB8}"/>
              </a:ext>
            </a:extLst>
          </p:cNvPr>
          <p:cNvSpPr/>
          <p:nvPr/>
        </p:nvSpPr>
        <p:spPr>
          <a:xfrm>
            <a:off x="683568" y="1052736"/>
            <a:ext cx="360040" cy="2088232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D2AD787-4C69-41CE-ABF8-8D4B3F3EC7D8}"/>
                  </a:ext>
                </a:extLst>
              </p:cNvPr>
              <p:cNvSpPr txBox="1"/>
              <p:nvPr/>
            </p:nvSpPr>
            <p:spPr>
              <a:xfrm>
                <a:off x="395536" y="3356992"/>
                <a:ext cx="81603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kumimoji="1" lang="ja-JP" altLang="en-US" sz="2400" dirty="0"/>
                  <a:t>を消去して整理する</a:t>
                </a:r>
                <a:r>
                  <a:rPr lang="ja-JP" altLang="en-US" sz="2400" dirty="0"/>
                  <a:t>と</a:t>
                </a:r>
                <a:r>
                  <a:rPr lang="en-US" altLang="ja-JP" sz="2400" dirty="0"/>
                  <a:t>Velocity Verlet</a:t>
                </a:r>
                <a:r>
                  <a:rPr lang="ja-JP" altLang="en-US" sz="2400" dirty="0"/>
                  <a:t>公式を得る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D2AD787-4C69-41CE-ABF8-8D4B3F3EC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356992"/>
                <a:ext cx="8160375" cy="461665"/>
              </a:xfrm>
              <a:prstGeom prst="rect">
                <a:avLst/>
              </a:prstGeom>
              <a:blipFill>
                <a:blip r:embed="rId5"/>
                <a:stretch>
                  <a:fillRect l="-224" t="-14667" r="-149" b="-3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1E0ACB8-D7A9-4865-9D8E-8EB88B9B3FFF}"/>
                  </a:ext>
                </a:extLst>
              </p:cNvPr>
              <p:cNvSpPr txBox="1"/>
              <p:nvPr/>
            </p:nvSpPr>
            <p:spPr>
              <a:xfrm>
                <a:off x="1259632" y="4941168"/>
                <a:ext cx="4059701" cy="80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1E0ACB8-D7A9-4865-9D8E-8EB88B9B3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941168"/>
                <a:ext cx="4059701" cy="8066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5CE9E35-D70B-4793-877B-8265C9386AF9}"/>
                  </a:ext>
                </a:extLst>
              </p:cNvPr>
              <p:cNvSpPr txBox="1"/>
              <p:nvPr/>
            </p:nvSpPr>
            <p:spPr>
              <a:xfrm>
                <a:off x="1259632" y="4005064"/>
                <a:ext cx="3800591" cy="831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5CE9E35-D70B-4793-877B-8265C9386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005064"/>
                <a:ext cx="3800591" cy="8310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88D5AC19-5C4D-42FA-AA66-72D40D763A34}"/>
              </a:ext>
            </a:extLst>
          </p:cNvPr>
          <p:cNvSpPr/>
          <p:nvPr/>
        </p:nvSpPr>
        <p:spPr>
          <a:xfrm>
            <a:off x="899592" y="4149080"/>
            <a:ext cx="360040" cy="1584176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215C5D-3CBD-4462-93D8-56DDEEE6B932}"/>
              </a:ext>
            </a:extLst>
          </p:cNvPr>
          <p:cNvSpPr txBox="1"/>
          <p:nvPr/>
        </p:nvSpPr>
        <p:spPr>
          <a:xfrm>
            <a:off x="899592" y="6093296"/>
            <a:ext cx="6428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Velocity Verlet</a:t>
            </a:r>
            <a:r>
              <a:rPr lang="ja-JP" altLang="en-US" sz="2400" dirty="0"/>
              <a:t>法は、シンプレクティック積分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64333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ACF969-71B9-4C9E-8230-8E050926F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シンプレクティック積分のまとめ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FAD5243-53D5-45EF-A444-0CD071FCC803}"/>
                  </a:ext>
                </a:extLst>
              </p:cNvPr>
              <p:cNvSpPr txBox="1"/>
              <p:nvPr/>
            </p:nvSpPr>
            <p:spPr>
              <a:xfrm>
                <a:off x="395537" y="1052736"/>
                <a:ext cx="792088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 dirty="0"/>
                  <a:t>数値積分とは、現在時刻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sz="2400" dirty="0"/>
                  <a:t>の点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から、時刻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の点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2400" dirty="0"/>
                  <a:t>得る写像</a:t>
                </a:r>
                <a:r>
                  <a:rPr lang="ja-JP" altLang="en-US" sz="2400" dirty="0"/>
                  <a:t>である</a:t>
                </a:r>
                <a:endParaRPr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 dirty="0"/>
                  <a:t>写像を表す変換のヤコビアンが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であるとき、位相空間の体積が保存される。このような</a:t>
                </a:r>
                <a:r>
                  <a:rPr kumimoji="1" lang="ja-JP" altLang="en-US" sz="2400" dirty="0"/>
                  <a:t>写像を</a:t>
                </a:r>
                <a:r>
                  <a:rPr kumimoji="1" lang="ja-JP" altLang="en-US" sz="2400" dirty="0">
                    <a:solidFill>
                      <a:srgbClr val="FF0000"/>
                    </a:solidFill>
                  </a:rPr>
                  <a:t>シンプレクティック写像</a:t>
                </a:r>
                <a:r>
                  <a:rPr kumimoji="1" lang="ja-JP" altLang="en-US" sz="2400" dirty="0"/>
                  <a:t>と呼ぶ</a:t>
                </a:r>
                <a:endParaRPr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400" dirty="0"/>
                  <a:t>変換</a:t>
                </a:r>
                <a:r>
                  <a:rPr lang="ja-JP" altLang="en-US" sz="2400" dirty="0"/>
                  <a:t>がシンプレクティック写像であるような数値積分法を</a:t>
                </a:r>
                <a:r>
                  <a:rPr lang="ja-JP" altLang="en-US" sz="2400" dirty="0">
                    <a:solidFill>
                      <a:srgbClr val="FF0000"/>
                    </a:solidFill>
                  </a:rPr>
                  <a:t>シンプレクティック積分</a:t>
                </a:r>
                <a:r>
                  <a:rPr lang="ja-JP" altLang="en-US" sz="2400" dirty="0"/>
                  <a:t>と呼ぶ</a:t>
                </a:r>
                <a:endParaRPr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400" dirty="0"/>
                  <a:t>シンプレクティック積分は、</a:t>
                </a:r>
                <a:r>
                  <a:rPr kumimoji="1" lang="en-US" altLang="ja-JP" sz="2400" dirty="0">
                    <a:solidFill>
                      <a:srgbClr val="FF0000"/>
                    </a:solidFill>
                  </a:rPr>
                  <a:t>Lie-Trotter</a:t>
                </a:r>
                <a:r>
                  <a:rPr kumimoji="1" lang="ja-JP" altLang="en-US" sz="2400" dirty="0">
                    <a:solidFill>
                      <a:srgbClr val="FF0000"/>
                    </a:solidFill>
                  </a:rPr>
                  <a:t>の指数分解公式</a:t>
                </a:r>
                <a:r>
                  <a:rPr kumimoji="1" lang="ja-JP" altLang="en-US" sz="2400" dirty="0"/>
                  <a:t>から構築できる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FAD5243-53D5-45EF-A444-0CD071FCC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7" y="1052736"/>
                <a:ext cx="7920880" cy="3416320"/>
              </a:xfrm>
              <a:prstGeom prst="rect">
                <a:avLst/>
              </a:prstGeom>
              <a:blipFill>
                <a:blip r:embed="rId2"/>
                <a:stretch>
                  <a:fillRect l="-1078" t="-1964" r="-154" b="-26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DF6E4C3-3DA7-4A67-9A06-F1D89D5136A9}"/>
              </a:ext>
            </a:extLst>
          </p:cNvPr>
          <p:cNvGrpSpPr/>
          <p:nvPr/>
        </p:nvGrpSpPr>
        <p:grpSpPr>
          <a:xfrm>
            <a:off x="5292080" y="4509120"/>
            <a:ext cx="2213992" cy="1800200"/>
            <a:chOff x="3275856" y="1772816"/>
            <a:chExt cx="2213992" cy="1800200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ED0E84A0-8516-4497-BFA3-BA7E3A389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888" y="1772816"/>
              <a:ext cx="0" cy="18002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B3124FC7-61A3-469F-8734-DA385708288A}"/>
                </a:ext>
              </a:extLst>
            </p:cNvPr>
            <p:cNvCxnSpPr/>
            <p:nvPr/>
          </p:nvCxnSpPr>
          <p:spPr>
            <a:xfrm>
              <a:off x="3275856" y="3356992"/>
              <a:ext cx="18722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768E1D36-B8FD-4C53-B168-061DF10F8D03}"/>
                </a:ext>
              </a:extLst>
            </p:cNvPr>
            <p:cNvSpPr/>
            <p:nvPr/>
          </p:nvSpPr>
          <p:spPr>
            <a:xfrm>
              <a:off x="457200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B4F05A8-B546-41E8-A3E7-6857B134BC95}"/>
                </a:ext>
              </a:extLst>
            </p:cNvPr>
            <p:cNvSpPr/>
            <p:nvPr/>
          </p:nvSpPr>
          <p:spPr>
            <a:xfrm>
              <a:off x="4283968" y="2492896"/>
              <a:ext cx="144016" cy="144016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6318A1B-D0D8-4648-A2A7-6E6E6F0EE266}"/>
                    </a:ext>
                  </a:extLst>
                </p:cNvPr>
                <p:cNvSpPr txBox="1"/>
                <p:nvPr/>
              </p:nvSpPr>
              <p:spPr>
                <a:xfrm>
                  <a:off x="4788024" y="2852936"/>
                  <a:ext cx="7018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6318A1B-D0D8-4648-A2A7-6E6E6F0EE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2852936"/>
                  <a:ext cx="70182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609" r="-5217"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2DD1EF2D-6443-4496-95E6-53ED057C1370}"/>
                    </a:ext>
                  </a:extLst>
                </p:cNvPr>
                <p:cNvSpPr txBox="1"/>
                <p:nvPr/>
              </p:nvSpPr>
              <p:spPr>
                <a:xfrm>
                  <a:off x="4499992" y="2204864"/>
                  <a:ext cx="7018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2DD1EF2D-6443-4496-95E6-53ED057C13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992" y="2204864"/>
                  <a:ext cx="70182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609" r="-12174"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9AAAFA96-F057-4AF3-A9B5-E74CA48A24E1}"/>
                </a:ext>
              </a:extLst>
            </p:cNvPr>
            <p:cNvCxnSpPr>
              <a:stCxn id="9" idx="0"/>
            </p:cNvCxnSpPr>
            <p:nvPr/>
          </p:nvCxnSpPr>
          <p:spPr>
            <a:xfrm flipH="1" flipV="1">
              <a:off x="4427984" y="2636912"/>
              <a:ext cx="216024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AE5DEA1-AF6D-42D9-B4F8-86475EFBC0AA}"/>
                  </a:ext>
                </a:extLst>
              </p:cNvPr>
              <p:cNvSpPr txBox="1"/>
              <p:nvPr/>
            </p:nvSpPr>
            <p:spPr>
              <a:xfrm>
                <a:off x="1187624" y="5229200"/>
                <a:ext cx="27887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𝑑𝑃𝑑𝑄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𝑑𝑝𝑑𝑞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AE5DEA1-AF6D-42D9-B4F8-86475EFBC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229200"/>
                <a:ext cx="278877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07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0308873-4A76-464A-B304-69F14DB5E3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/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/>
                  <a:t>系の状態は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空間で</m:t>
                    </m:r>
                  </m:oMath>
                </a14:m>
                <a:r>
                  <a:rPr kumimoji="1" lang="ja-JP" altLang="en-US" sz="2800"/>
                  <a:t>指定できるのだから</a:t>
                </a:r>
                <a:endParaRPr kumimoji="1" lang="en-US" altLang="ja-JP" sz="2800"/>
              </a:p>
              <a:p>
                <a:r>
                  <a:rPr kumimoji="1" lang="ja-JP" altLang="en-US" sz="2800"/>
                  <a:t>運動方程式も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で</m:t>
                    </m:r>
                  </m:oMath>
                </a14:m>
                <a:r>
                  <a:rPr kumimoji="1" lang="ja-JP" altLang="en-US" sz="2800"/>
                  <a:t>書きたい</a:t>
                </a:r>
                <a:endParaRPr kumimoji="1" lang="en-US" altLang="ja-JP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blipFill>
                <a:blip r:embed="rId2"/>
                <a:stretch>
                  <a:fillRect l="-1710" t="-8280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/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/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矢印: 右 5">
            <a:extLst>
              <a:ext uri="{FF2B5EF4-FFF2-40B4-BE49-F238E27FC236}">
                <a16:creationId xmlns:a16="http://schemas.microsoft.com/office/drawing/2014/main" id="{4F3A14E6-6C88-4172-8118-01ED37E637BE}"/>
              </a:ext>
            </a:extLst>
          </p:cNvPr>
          <p:cNvSpPr/>
          <p:nvPr/>
        </p:nvSpPr>
        <p:spPr>
          <a:xfrm>
            <a:off x="3707904" y="3789040"/>
            <a:ext cx="720080" cy="628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B2CB06-1F97-4778-A7F0-674689FE63F6}"/>
              </a:ext>
            </a:extLst>
          </p:cNvPr>
          <p:cNvSpPr txBox="1"/>
          <p:nvPr/>
        </p:nvSpPr>
        <p:spPr>
          <a:xfrm>
            <a:off x="395536" y="5661248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二階の常微分方程式を一階の連立常微分方程式に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/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150771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7151</TotalTime>
  <Words>5011</Words>
  <Application>Microsoft Office PowerPoint</Application>
  <PresentationFormat>画面に合わせる (4:3)</PresentationFormat>
  <Paragraphs>766</Paragraphs>
  <Slides>85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85</vt:i4>
      </vt:variant>
    </vt:vector>
  </HeadingPairs>
  <TitlesOfParts>
    <vt:vector size="91" baseType="lpstr">
      <vt:lpstr>HGｺﾞｼｯｸE</vt:lpstr>
      <vt:lpstr>游ゴシック</vt:lpstr>
      <vt:lpstr>Arial</vt:lpstr>
      <vt:lpstr>Cambria Math</vt:lpstr>
      <vt:lpstr>Consolas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978</cp:revision>
  <dcterms:created xsi:type="dcterms:W3CDTF">2019-01-02T05:23:01Z</dcterms:created>
  <dcterms:modified xsi:type="dcterms:W3CDTF">2022-05-09T05:37:52Z</dcterms:modified>
</cp:coreProperties>
</file>