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6"/>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0000"/>
    <a:srgbClr val="F2F2F2"/>
    <a:srgbClr val="FFCCFF"/>
    <a:srgbClr val="CCE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85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a:t>a priori</a:t>
            </a:r>
            <a:r>
              <a:rPr kumimoji="1" lang="ja-JP" altLang="en-US" sz="2800"/>
              <a:t>な量</a:t>
            </a:r>
            <a:endParaRPr kumimoji="1" lang="en-US" altLang="ja-JP" sz="280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a:t>(</a:t>
            </a:r>
            <a:r>
              <a:rPr kumimoji="1" lang="ja-JP" altLang="en-US"/>
              <a:t>規格化</a:t>
            </a:r>
            <a:r>
              <a:rPr lang="ja-JP" altLang="en-US"/>
              <a:t>条件</a:t>
            </a:r>
            <a:r>
              <a:rPr kumimoji="1" lang="ja-JP" altLang="en-US"/>
              <a:t>から決まる</a:t>
            </a:r>
            <a:r>
              <a:rPr kumimoji="1" lang="en-US" altLang="ja-JP"/>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a:t>(</a:t>
            </a:r>
            <a:r>
              <a:rPr kumimoji="1" lang="ja-JP" altLang="en-US" sz="2400"/>
              <a:t>解析力学における</a:t>
            </a:r>
            <a:r>
              <a:rPr kumimoji="1" lang="en-US" altLang="ja-JP" sz="240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a:t>(</a:t>
            </a:r>
            <a:r>
              <a:rPr kumimoji="1" lang="ja-JP" altLang="en-US" sz="2400"/>
              <a:t>非平衡状態</a:t>
            </a:r>
            <a:r>
              <a:rPr kumimoji="1" lang="en-US" altLang="ja-JP" sz="240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a:t>(</a:t>
                </a:r>
                <a:r>
                  <a:rPr kumimoji="1" lang="ja-JP" altLang="en-US" sz="2800">
                    <a:solidFill>
                      <a:srgbClr val="011893"/>
                    </a:solidFill>
                  </a:rPr>
                  <a:t>運動温度</a:t>
                </a:r>
                <a:r>
                  <a:rPr kumimoji="1" lang="en-US" altLang="ja-JP" sz="280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a:t>(</a:t>
                </a:r>
                <a:r>
                  <a:rPr kumimoji="1" lang="ja-JP" altLang="en-US" sz="2800">
                    <a:solidFill>
                      <a:srgbClr val="011893"/>
                    </a:solidFill>
                  </a:rPr>
                  <a:t>状態温度</a:t>
                </a:r>
                <a:r>
                  <a:rPr kumimoji="1" lang="en-US" altLang="ja-JP" sz="280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a:t>(</a:t>
            </a:r>
            <a:r>
              <a:rPr lang="ja-JP" altLang="en-US" sz="2800"/>
              <a:t>周期的境界条件</a:t>
            </a:r>
            <a:r>
              <a:rPr lang="en-US" altLang="ja-JP" sz="2800"/>
              <a:t>)</a:t>
            </a:r>
            <a:r>
              <a:rPr lang="ja-JP" altLang="en-US" sz="2800"/>
              <a:t>で圧力は定義できるか？</a:t>
            </a:r>
            <a:endParaRPr lang="en-US" altLang="ja-JP" sz="280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a:t>3</a:t>
                </a:r>
                <a:r>
                  <a:rPr lang="ja-JP" altLang="en-US" sz="2800"/>
                  <a:t>次元</a:t>
                </a:r>
                <a:r>
                  <a:rPr lang="en-US" altLang="ja-JP" sz="280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a:t>x,y,z</a:t>
                </a:r>
                <a:r>
                  <a:rPr lang="ja-JP" altLang="en-US" sz="2800"/>
                  <a:t>座標をまとめて</a:t>
                </a:r>
                <a:r>
                  <a:rPr lang="en-US" altLang="ja-JP" sz="2800"/>
                  <a:t>i</a:t>
                </a:r>
                <a:r>
                  <a:rPr lang="ja-JP" altLang="en-US" sz="2800"/>
                  <a:t>のインデックスに押し込める</a:t>
                </a:r>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302396"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302396"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𝛼</m:t>
                              </m:r>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a:t>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温度</a:t>
            </a:r>
            <a:r>
              <a:rPr lang="en-US" altLang="ja-JP" sz="2400">
                <a:solidFill>
                  <a:srgbClr val="FF0000"/>
                </a:solidFill>
              </a:rPr>
              <a:t>T</a:t>
            </a:r>
            <a:r>
              <a:rPr lang="ja-JP" altLang="en-US" sz="2400"/>
              <a:t>が一定</a:t>
            </a:r>
            <a:endParaRPr lang="en-US" altLang="ja-JP" sz="2400"/>
          </a:p>
          <a:p>
            <a:r>
              <a:rPr lang="en-US" altLang="ja-JP" sz="2400"/>
              <a:t>NVE</a:t>
            </a:r>
            <a:r>
              <a:rPr lang="ja-JP" altLang="en-US" sz="2400"/>
              <a:t>アンサンブル</a:t>
            </a:r>
            <a:endParaRPr lang="en-US" altLang="ja-JP" sz="2400"/>
          </a:p>
          <a:p>
            <a:r>
              <a:rPr lang="ja-JP" altLang="en-US" sz="2400"/>
              <a:t>エネルギーが揺らぐ</a:t>
            </a:r>
            <a:endParaRPr lang="en-US" altLang="ja-JP" sz="240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矢印: 右 23">
            <a:extLst>
              <a:ext uri="{FF2B5EF4-FFF2-40B4-BE49-F238E27FC236}">
                <a16:creationId xmlns:a16="http://schemas.microsoft.com/office/drawing/2014/main" id="{E2E263D4-6C37-316F-0818-2DA2D6578E0F}"/>
              </a:ext>
            </a:extLst>
          </p:cNvPr>
          <p:cNvSpPr/>
          <p:nvPr/>
        </p:nvSpPr>
        <p:spPr>
          <a:xfrm>
            <a:off x="1403648" y="5517232"/>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2123728" y="5517232"/>
                <a:ext cx="4760662" cy="584775"/>
              </a:xfrm>
              <a:prstGeom prst="rect">
                <a:avLst/>
              </a:prstGeom>
              <a:noFill/>
            </p:spPr>
            <p:txBody>
              <a:bodyPr wrap="none" rtlCol="0">
                <a:spAutoFit/>
              </a:bodyPr>
              <a:lstStyle/>
              <a:p>
                <a:r>
                  <a:rPr kumimoji="1" lang="ja-JP" altLang="en-US" sz="3200"/>
                  <a:t>一般に</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はわからない</a:t>
                </a:r>
              </a:p>
            </p:txBody>
          </p:sp>
        </mc:Choice>
        <mc:Fallback>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2123728" y="5517232"/>
                <a:ext cx="4760662" cy="584775"/>
              </a:xfrm>
              <a:prstGeom prst="rect">
                <a:avLst/>
              </a:prstGeom>
              <a:blipFill>
                <a:blip r:embed="rId3"/>
                <a:stretch>
                  <a:fillRect l="-3201" t="-16667" r="-2305"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895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a:t>a priori</a:t>
            </a:r>
            <a:r>
              <a:rPr lang="ja-JP" altLang="en-US" sz="3200"/>
              <a:t>に認める物理量</a:t>
            </a:r>
            <a:endParaRPr lang="en-US" altLang="ja-JP" sz="320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a:p>
        </p:txBody>
      </p:sp>
    </p:spTree>
    <p:extLst>
      <p:ext uri="{BB962C8B-B14F-4D97-AF65-F5344CB8AC3E}">
        <p14:creationId xmlns:p14="http://schemas.microsoft.com/office/powerpoint/2010/main" val="152358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a:t>(</a:t>
            </a:r>
            <a:r>
              <a:rPr kumimoji="1" lang="ja-JP" altLang="en-US" sz="3600"/>
              <a:t>非圧縮</a:t>
            </a:r>
            <a:r>
              <a:rPr kumimoji="1" lang="en-US" altLang="ja-JP" sz="360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a:solidFill>
                      <a:srgbClr val="FF0000"/>
                    </a:solidFill>
                  </a:rPr>
                  <a:t>(observable</a:t>
                </a:r>
                <a:r>
                  <a:rPr kumimoji="1" lang="en-US" altLang="ja-JP" sz="280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7918</TotalTime>
  <Words>2699</Words>
  <Application>Microsoft Office PowerPoint</Application>
  <PresentationFormat>画面に合わせる (4:3)</PresentationFormat>
  <Paragraphs>429</Paragraphs>
  <Slides>54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54</vt:i4>
      </vt:variant>
    </vt:vector>
  </HeadingPairs>
  <TitlesOfParts>
    <vt:vector size="59"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1017</cp:revision>
  <dcterms:created xsi:type="dcterms:W3CDTF">2019-01-02T05:23:01Z</dcterms:created>
  <dcterms:modified xsi:type="dcterms:W3CDTF">2022-05-05T14:26:10Z</dcterms:modified>
</cp:coreProperties>
</file>