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4"/>
  </p:notesMasterIdLst>
  <p:sldIdLst>
    <p:sldId id="256" r:id="rId2"/>
    <p:sldId id="339" r:id="rId3"/>
    <p:sldId id="418" r:id="rId4"/>
    <p:sldId id="421" r:id="rId5"/>
    <p:sldId id="420" r:id="rId6"/>
    <p:sldId id="422" r:id="rId7"/>
    <p:sldId id="423" r:id="rId8"/>
    <p:sldId id="424" r:id="rId9"/>
    <p:sldId id="425" r:id="rId10"/>
    <p:sldId id="426" r:id="rId11"/>
    <p:sldId id="419" r:id="rId12"/>
    <p:sldId id="417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FFCC"/>
    <a:srgbClr val="011893"/>
    <a:srgbClr val="FFCCFF"/>
    <a:srgbClr val="CCECFF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1" autoAdjust="0"/>
    <p:restoredTop sz="95767" autoAdjust="0"/>
  </p:normalViewPr>
  <p:slideViewPr>
    <p:cSldViewPr>
      <p:cViewPr varScale="1">
        <p:scale>
          <a:sx n="160" d="100"/>
          <a:sy n="160" d="100"/>
        </p:scale>
        <p:origin x="104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2024/5/1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モンテカルロ法</a:t>
            </a:r>
            <a:r>
              <a:rPr lang="en-US" altLang="ja-JP" sz="3200">
                <a:solidFill>
                  <a:srgbClr val="011893"/>
                </a:solidFill>
              </a:rPr>
              <a:t>(3) </a:t>
            </a:r>
            <a:r>
              <a:rPr lang="ja-JP" altLang="en-US" sz="3200">
                <a:solidFill>
                  <a:srgbClr val="011893"/>
                </a:solidFill>
              </a:rPr>
              <a:t>マルコフ遷移行列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D08362D-A5E6-FDCC-2590-D455BE994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CFF0E31-313E-4EB9-A750-DF7AC1F8F54E}"/>
              </a:ext>
            </a:extLst>
          </p:cNvPr>
          <p:cNvSpPr txBox="1"/>
          <p:nvPr/>
        </p:nvSpPr>
        <p:spPr>
          <a:xfrm>
            <a:off x="503548" y="1052736"/>
            <a:ext cx="72368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/>
              <a:t>最初に状態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にいたとき、</a:t>
            </a:r>
            <a:r>
              <a:rPr kumimoji="1" lang="en-US" altLang="ja-JP" sz="2000" dirty="0"/>
              <a:t>t</a:t>
            </a:r>
            <a:r>
              <a:rPr kumimoji="1" lang="ja-JP" altLang="en-US" sz="2000"/>
              <a:t>ステップ後に各状態にいる確率</a:t>
            </a:r>
            <a:endParaRPr kumimoji="1"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5F87866-3623-BE6D-7E60-44E386A13A74}"/>
                  </a:ext>
                </a:extLst>
              </p:cNvPr>
              <p:cNvSpPr txBox="1"/>
              <p:nvPr/>
            </p:nvSpPr>
            <p:spPr>
              <a:xfrm>
                <a:off x="683568" y="1700808"/>
                <a:ext cx="1630831" cy="976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5F87866-3623-BE6D-7E60-44E386A13A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00808"/>
                <a:ext cx="1630831" cy="976614"/>
              </a:xfrm>
              <a:prstGeom prst="rect">
                <a:avLst/>
              </a:prstGeom>
              <a:blipFill>
                <a:blip r:embed="rId2"/>
                <a:stretch>
                  <a:fillRect l="-3077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226054-D688-C620-899A-D4180B67C9C3}"/>
              </a:ext>
            </a:extLst>
          </p:cNvPr>
          <p:cNvSpPr txBox="1"/>
          <p:nvPr/>
        </p:nvSpPr>
        <p:spPr>
          <a:xfrm>
            <a:off x="2483768" y="200444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として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D62547-8B94-E3B5-4300-B5ED071C9D21}"/>
                  </a:ext>
                </a:extLst>
              </p:cNvPr>
              <p:cNvSpPr txBox="1"/>
              <p:nvPr/>
            </p:nvSpPr>
            <p:spPr>
              <a:xfrm>
                <a:off x="3530300" y="1881338"/>
                <a:ext cx="271240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AD62547-8B94-E3B5-4300-B5ED071C9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300" y="1881338"/>
                <a:ext cx="2712409" cy="492443"/>
              </a:xfrm>
              <a:prstGeom prst="rect">
                <a:avLst/>
              </a:prstGeom>
              <a:blipFill>
                <a:blip r:embed="rId3"/>
                <a:stretch>
                  <a:fillRect l="-2326" t="-38462" r="-4651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8D785BD-10DB-4ADE-C0F1-DFDDFA58B176}"/>
              </a:ext>
            </a:extLst>
          </p:cNvPr>
          <p:cNvSpPr txBox="1"/>
          <p:nvPr/>
        </p:nvSpPr>
        <p:spPr>
          <a:xfrm>
            <a:off x="6300192" y="198884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を計算すれば良い</a:t>
            </a:r>
          </a:p>
        </p:txBody>
      </p:sp>
    </p:spTree>
    <p:extLst>
      <p:ext uri="{BB962C8B-B14F-4D97-AF65-F5344CB8AC3E}">
        <p14:creationId xmlns:p14="http://schemas.microsoft.com/office/powerpoint/2010/main" val="1936518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336800-B6D3-398A-275B-4EF1A82093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AFC2EAF-F4A1-F112-F215-49DC687D38EC}"/>
              </a:ext>
            </a:extLst>
          </p:cNvPr>
          <p:cNvGrpSpPr/>
          <p:nvPr/>
        </p:nvGrpSpPr>
        <p:grpSpPr>
          <a:xfrm>
            <a:off x="1043608" y="1628800"/>
            <a:ext cx="792088" cy="792088"/>
            <a:chOff x="395536" y="5085184"/>
            <a:chExt cx="792088" cy="792088"/>
          </a:xfrm>
        </p:grpSpPr>
        <p:sp>
          <p:nvSpPr>
            <p:cNvPr id="4" name="角丸四角形 6">
              <a:extLst>
                <a:ext uri="{FF2B5EF4-FFF2-40B4-BE49-F238E27FC236}">
                  <a16:creationId xmlns:a16="http://schemas.microsoft.com/office/drawing/2014/main" id="{D5A14843-C1BC-B294-054D-FACC7077B969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/楕円 7">
              <a:extLst>
                <a:ext uri="{FF2B5EF4-FFF2-40B4-BE49-F238E27FC236}">
                  <a16:creationId xmlns:a16="http://schemas.microsoft.com/office/drawing/2014/main" id="{78E0E8DD-6495-8953-F40F-F144EA65D461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E130E5B-1A08-881D-DC50-15841D826DFE}"/>
              </a:ext>
            </a:extLst>
          </p:cNvPr>
          <p:cNvGrpSpPr/>
          <p:nvPr/>
        </p:nvGrpSpPr>
        <p:grpSpPr>
          <a:xfrm>
            <a:off x="3131840" y="1628800"/>
            <a:ext cx="792088" cy="792088"/>
            <a:chOff x="2555776" y="5085184"/>
            <a:chExt cx="792088" cy="792088"/>
          </a:xfrm>
        </p:grpSpPr>
        <p:sp>
          <p:nvSpPr>
            <p:cNvPr id="7" name="角丸四角形 11">
              <a:extLst>
                <a:ext uri="{FF2B5EF4-FFF2-40B4-BE49-F238E27FC236}">
                  <a16:creationId xmlns:a16="http://schemas.microsoft.com/office/drawing/2014/main" id="{E3EA91D3-E82C-447B-62EA-7F8A56C241D5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12">
              <a:extLst>
                <a:ext uri="{FF2B5EF4-FFF2-40B4-BE49-F238E27FC236}">
                  <a16:creationId xmlns:a16="http://schemas.microsoft.com/office/drawing/2014/main" id="{F8D11CF1-A9BB-7BC2-D6C7-2CD6A5930829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13">
              <a:extLst>
                <a:ext uri="{FF2B5EF4-FFF2-40B4-BE49-F238E27FC236}">
                  <a16:creationId xmlns:a16="http://schemas.microsoft.com/office/drawing/2014/main" id="{6640759E-DFB3-A325-F265-2165F2794057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14">
              <a:extLst>
                <a:ext uri="{FF2B5EF4-FFF2-40B4-BE49-F238E27FC236}">
                  <a16:creationId xmlns:a16="http://schemas.microsoft.com/office/drawing/2014/main" id="{6E131EDC-B5D9-54AA-288B-EAE438D6B232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F6A8EB30-E4CB-E296-B720-A9EDA152E366}"/>
              </a:ext>
            </a:extLst>
          </p:cNvPr>
          <p:cNvGrpSpPr/>
          <p:nvPr/>
        </p:nvGrpSpPr>
        <p:grpSpPr>
          <a:xfrm>
            <a:off x="2051720" y="1628800"/>
            <a:ext cx="792088" cy="792088"/>
            <a:chOff x="2555776" y="5085184"/>
            <a:chExt cx="792088" cy="79208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9B6B8F8C-928B-4D20-A6BA-2B8748EFC989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02F934D-615F-67B5-5DE9-1B1BDA41CA5A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DFA49C67-AB87-3E82-DCBA-7F82FBF90299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A0E1C8FB-81ED-632A-6DFB-63345732783D}"/>
              </a:ext>
            </a:extLst>
          </p:cNvPr>
          <p:cNvGrpSpPr/>
          <p:nvPr/>
        </p:nvGrpSpPr>
        <p:grpSpPr>
          <a:xfrm>
            <a:off x="6228184" y="1628800"/>
            <a:ext cx="792088" cy="792088"/>
            <a:chOff x="6588224" y="2996952"/>
            <a:chExt cx="792088" cy="792088"/>
          </a:xfrm>
        </p:grpSpPr>
        <p:sp>
          <p:nvSpPr>
            <p:cNvPr id="16" name="角丸四角形 26">
              <a:extLst>
                <a:ext uri="{FF2B5EF4-FFF2-40B4-BE49-F238E27FC236}">
                  <a16:creationId xmlns:a16="http://schemas.microsoft.com/office/drawing/2014/main" id="{7BE724EF-1FA9-ACF6-ABE4-1F6C115B784E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5C54CD75-4B95-EECE-1A1D-ADB64396C2D9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18" name="円/楕円 28">
                <a:extLst>
                  <a:ext uri="{FF2B5EF4-FFF2-40B4-BE49-F238E27FC236}">
                    <a16:creationId xmlns:a16="http://schemas.microsoft.com/office/drawing/2014/main" id="{F7D90D90-BAB1-92CE-3224-C42BE370B425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/楕円 30">
                <a:extLst>
                  <a:ext uri="{FF2B5EF4-FFF2-40B4-BE49-F238E27FC236}">
                    <a16:creationId xmlns:a16="http://schemas.microsoft.com/office/drawing/2014/main" id="{BA9082B2-D4D9-5B60-AC7E-DA1EB3F79BF7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/楕円 32">
                <a:extLst>
                  <a:ext uri="{FF2B5EF4-FFF2-40B4-BE49-F238E27FC236}">
                    <a16:creationId xmlns:a16="http://schemas.microsoft.com/office/drawing/2014/main" id="{32495A1B-15D3-BAA1-AB94-EC3064F3CEFB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/楕円 33">
                <a:extLst>
                  <a:ext uri="{FF2B5EF4-FFF2-40B4-BE49-F238E27FC236}">
                    <a16:creationId xmlns:a16="http://schemas.microsoft.com/office/drawing/2014/main" id="{ECAE030D-B0A4-3716-2526-DBBE6757C767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/楕円 34">
                <a:extLst>
                  <a:ext uri="{FF2B5EF4-FFF2-40B4-BE49-F238E27FC236}">
                    <a16:creationId xmlns:a16="http://schemas.microsoft.com/office/drawing/2014/main" id="{61A5D0E9-0A16-9F9C-D761-01CDCDD01CB9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/楕円 35">
                <a:extLst>
                  <a:ext uri="{FF2B5EF4-FFF2-40B4-BE49-F238E27FC236}">
                    <a16:creationId xmlns:a16="http://schemas.microsoft.com/office/drawing/2014/main" id="{36AADE63-8115-8C2F-1241-8B65E2495D8F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33DD3C1-2BAD-A566-E5CE-2F22613FEA92}"/>
              </a:ext>
            </a:extLst>
          </p:cNvPr>
          <p:cNvGrpSpPr/>
          <p:nvPr/>
        </p:nvGrpSpPr>
        <p:grpSpPr>
          <a:xfrm>
            <a:off x="5148064" y="1628800"/>
            <a:ext cx="792088" cy="792088"/>
            <a:chOff x="2123728" y="3573016"/>
            <a:chExt cx="792088" cy="792088"/>
          </a:xfrm>
        </p:grpSpPr>
        <p:sp>
          <p:nvSpPr>
            <p:cNvPr id="25" name="角丸四角形 15">
              <a:extLst>
                <a:ext uri="{FF2B5EF4-FFF2-40B4-BE49-F238E27FC236}">
                  <a16:creationId xmlns:a16="http://schemas.microsoft.com/office/drawing/2014/main" id="{09CEF476-91FD-9234-EDA2-3BE8742B0885}"/>
                </a:ext>
              </a:extLst>
            </p:cNvPr>
            <p:cNvSpPr/>
            <p:nvPr/>
          </p:nvSpPr>
          <p:spPr>
            <a:xfrm>
              <a:off x="2123728" y="3573016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4B826B00-0657-2EBE-BDDA-DF1D0A5C6E36}"/>
                </a:ext>
              </a:extLst>
            </p:cNvPr>
            <p:cNvGrpSpPr/>
            <p:nvPr/>
          </p:nvGrpSpPr>
          <p:grpSpPr>
            <a:xfrm>
              <a:off x="2213097" y="3662385"/>
              <a:ext cx="613351" cy="613351"/>
              <a:chOff x="5508104" y="2996952"/>
              <a:chExt cx="613351" cy="613351"/>
            </a:xfrm>
          </p:grpSpPr>
          <p:sp>
            <p:nvSpPr>
              <p:cNvPr id="27" name="円/楕円 16">
                <a:extLst>
                  <a:ext uri="{FF2B5EF4-FFF2-40B4-BE49-F238E27FC236}">
                    <a16:creationId xmlns:a16="http://schemas.microsoft.com/office/drawing/2014/main" id="{A92A5E80-FA82-BCE4-36E8-5144BA81E8A1}"/>
                  </a:ext>
                </a:extLst>
              </p:cNvPr>
              <p:cNvSpPr/>
              <p:nvPr/>
            </p:nvSpPr>
            <p:spPr>
              <a:xfrm>
                <a:off x="5508104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円/楕円 17">
                <a:extLst>
                  <a:ext uri="{FF2B5EF4-FFF2-40B4-BE49-F238E27FC236}">
                    <a16:creationId xmlns:a16="http://schemas.microsoft.com/office/drawing/2014/main" id="{7D5EB85B-8646-044D-EB10-FD2BC9ADD6A9}"/>
                  </a:ext>
                </a:extLst>
              </p:cNvPr>
              <p:cNvSpPr/>
              <p:nvPr/>
            </p:nvSpPr>
            <p:spPr>
              <a:xfrm>
                <a:off x="5940152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円/楕円 18">
                <a:extLst>
                  <a:ext uri="{FF2B5EF4-FFF2-40B4-BE49-F238E27FC236}">
                    <a16:creationId xmlns:a16="http://schemas.microsoft.com/office/drawing/2014/main" id="{965AB914-91D0-D2A8-5060-B2C367E2BACB}"/>
                  </a:ext>
                </a:extLst>
              </p:cNvPr>
              <p:cNvSpPr/>
              <p:nvPr/>
            </p:nvSpPr>
            <p:spPr>
              <a:xfrm>
                <a:off x="5508104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円/楕円 19">
                <a:extLst>
                  <a:ext uri="{FF2B5EF4-FFF2-40B4-BE49-F238E27FC236}">
                    <a16:creationId xmlns:a16="http://schemas.microsoft.com/office/drawing/2014/main" id="{6A1C143C-103C-E780-43F1-88EA12D0781B}"/>
                  </a:ext>
                </a:extLst>
              </p:cNvPr>
              <p:cNvSpPr/>
              <p:nvPr/>
            </p:nvSpPr>
            <p:spPr>
              <a:xfrm>
                <a:off x="5940152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円/楕円 19">
                <a:extLst>
                  <a:ext uri="{FF2B5EF4-FFF2-40B4-BE49-F238E27FC236}">
                    <a16:creationId xmlns:a16="http://schemas.microsoft.com/office/drawing/2014/main" id="{0075A614-1FA9-3D8C-A7C9-132A8401B3E0}"/>
                  </a:ext>
                </a:extLst>
              </p:cNvPr>
              <p:cNvSpPr/>
              <p:nvPr/>
            </p:nvSpPr>
            <p:spPr>
              <a:xfrm>
                <a:off x="5724128" y="3212976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7B9A08A1-EF84-E6CD-B60C-6FBDE230AB53}"/>
              </a:ext>
            </a:extLst>
          </p:cNvPr>
          <p:cNvGrpSpPr/>
          <p:nvPr/>
        </p:nvGrpSpPr>
        <p:grpSpPr>
          <a:xfrm>
            <a:off x="4139952" y="1628800"/>
            <a:ext cx="792088" cy="792088"/>
            <a:chOff x="3563888" y="5085184"/>
            <a:chExt cx="792088" cy="792088"/>
          </a:xfrm>
        </p:grpSpPr>
        <p:sp>
          <p:nvSpPr>
            <p:cNvPr id="33" name="角丸四角形 67">
              <a:extLst>
                <a:ext uri="{FF2B5EF4-FFF2-40B4-BE49-F238E27FC236}">
                  <a16:creationId xmlns:a16="http://schemas.microsoft.com/office/drawing/2014/main" id="{E16211C5-5E5E-9457-A9C9-EFCF2820ED91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/楕円 68">
              <a:extLst>
                <a:ext uri="{FF2B5EF4-FFF2-40B4-BE49-F238E27FC236}">
                  <a16:creationId xmlns:a16="http://schemas.microsoft.com/office/drawing/2014/main" id="{C1285FCE-0AFD-38EC-2787-99036D1ECAD3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/楕円 69">
              <a:extLst>
                <a:ext uri="{FF2B5EF4-FFF2-40B4-BE49-F238E27FC236}">
                  <a16:creationId xmlns:a16="http://schemas.microsoft.com/office/drawing/2014/main" id="{5F73951E-32D1-2D87-1ED8-7970C2B0A85A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/楕円 70">
              <a:extLst>
                <a:ext uri="{FF2B5EF4-FFF2-40B4-BE49-F238E27FC236}">
                  <a16:creationId xmlns:a16="http://schemas.microsoft.com/office/drawing/2014/main" id="{53D9175B-01AE-01B0-AB24-32B2C5021BFD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/楕円 71">
              <a:extLst>
                <a:ext uri="{FF2B5EF4-FFF2-40B4-BE49-F238E27FC236}">
                  <a16:creationId xmlns:a16="http://schemas.microsoft.com/office/drawing/2014/main" id="{61D48873-0082-9417-4EC6-FD3C116EDD16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47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DE0308-0763-4D86-94B9-2736A27750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本日のまとめ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4130D3B-7F2C-42A1-B478-042A12551ED5}"/>
              </a:ext>
            </a:extLst>
          </p:cNvPr>
          <p:cNvSpPr txBox="1"/>
          <p:nvPr/>
        </p:nvSpPr>
        <p:spPr>
          <a:xfrm>
            <a:off x="107504" y="1412776"/>
            <a:ext cx="88204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状態の重みの総和を分配関数とよぶ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分配関数を書き直す＝見方を変える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 dirty="0"/>
              <a:t>見方を変えると、効率がよくなる場合がある</a:t>
            </a:r>
            <a:endParaRPr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同じものを異なる数式で表現すると、異なる世界が見えてくる</a:t>
            </a:r>
            <a:endParaRPr kumimoji="1" lang="en-US" altLang="ja-JP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何十年も前の発見を活用してブレイクスルーが生まれることがある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919808A-6442-43EE-82D8-61EAA6377670}"/>
              </a:ext>
            </a:extLst>
          </p:cNvPr>
          <p:cNvSpPr txBox="1"/>
          <p:nvPr/>
        </p:nvSpPr>
        <p:spPr>
          <a:xfrm>
            <a:off x="2123728" y="4725144"/>
            <a:ext cx="662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※ Fortuin-</a:t>
            </a:r>
            <a:r>
              <a:rPr lang="en-US" altLang="ja-JP" dirty="0" err="1"/>
              <a:t>Kasteleyn</a:t>
            </a:r>
            <a:r>
              <a:rPr lang="ja-JP" altLang="en-US" dirty="0"/>
              <a:t>表現が</a:t>
            </a:r>
            <a:r>
              <a:rPr lang="en-US" altLang="ja-JP" dirty="0"/>
              <a:t>1972</a:t>
            </a:r>
            <a:r>
              <a:rPr lang="ja-JP" altLang="en-US" dirty="0"/>
              <a:t>年、</a:t>
            </a:r>
            <a:r>
              <a:rPr lang="en-US" altLang="ja-JP" dirty="0" err="1"/>
              <a:t>Swendsen</a:t>
            </a:r>
            <a:r>
              <a:rPr lang="en-US" altLang="ja-JP" dirty="0"/>
              <a:t>-Wang</a:t>
            </a:r>
            <a:r>
              <a:rPr lang="ja-JP" altLang="en-US" dirty="0"/>
              <a:t>が</a:t>
            </a:r>
            <a:r>
              <a:rPr lang="en-US" altLang="ja-JP" dirty="0"/>
              <a:t>1987</a:t>
            </a:r>
            <a:r>
              <a:rPr lang="ja-JP" altLang="en-US" dirty="0"/>
              <a:t>年</a:t>
            </a:r>
          </a:p>
        </p:txBody>
      </p:sp>
    </p:spTree>
    <p:extLst>
      <p:ext uri="{BB962C8B-B14F-4D97-AF65-F5344CB8AC3E}">
        <p14:creationId xmlns:p14="http://schemas.microsoft.com/office/powerpoint/2010/main" val="59637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状態遷移図を理解し、描けるようになる</a:t>
            </a:r>
            <a:endParaRPr lang="en-US" altLang="ja-JP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マルコフ遷移行列の固有値、固有ベクトルの意味を理解する</a:t>
            </a:r>
            <a:endParaRPr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モンテカルロ法とは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数値計算では、何かの和や積分の推定値を計算することが多い</a:t>
            </a:r>
            <a:endParaRPr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和の形を変形することで、異なるアルゴリズムが生まれる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6461DC-98D2-EBE1-A32D-1EAD7E78628E}"/>
              </a:ext>
            </a:extLst>
          </p:cNvPr>
          <p:cNvSpPr/>
          <p:nvPr/>
        </p:nvSpPr>
        <p:spPr>
          <a:xfrm rot="5400000">
            <a:off x="6156176" y="4437112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60A9AD-5A32-B82F-716B-81D7A90279EA}"/>
              </a:ext>
            </a:extLst>
          </p:cNvPr>
          <p:cNvSpPr/>
          <p:nvPr/>
        </p:nvSpPr>
        <p:spPr>
          <a:xfrm rot="1836777">
            <a:off x="5429834" y="334558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5D50B6-22A3-7320-9B4E-E9E7324A630A}"/>
              </a:ext>
            </a:extLst>
          </p:cNvPr>
          <p:cNvSpPr/>
          <p:nvPr/>
        </p:nvSpPr>
        <p:spPr>
          <a:xfrm rot="19603671">
            <a:off x="6852176" y="336713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FCF7F-E33A-0C28-5515-23A16F58F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AE197C-6624-9A5D-1E90-B09EE7697520}"/>
              </a:ext>
            </a:extLst>
          </p:cNvPr>
          <p:cNvSpPr txBox="1"/>
          <p:nvPr/>
        </p:nvSpPr>
        <p:spPr>
          <a:xfrm>
            <a:off x="251520" y="980728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/>
              <a:t>3</a:t>
            </a:r>
            <a:r>
              <a:rPr kumimoji="1" lang="ja-JP" altLang="en-US" sz="2000"/>
              <a:t>つのマスがある「すごろく」を考える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マスをそれぞれ「マス</a:t>
            </a:r>
            <a:r>
              <a:rPr lang="en-US" altLang="ja-JP" sz="2000"/>
              <a:t>1</a:t>
            </a:r>
            <a:r>
              <a:rPr lang="ja-JP" altLang="en-US" sz="2000"/>
              <a:t>」「マス</a:t>
            </a:r>
            <a:r>
              <a:rPr lang="en-US" altLang="ja-JP" sz="2000"/>
              <a:t>2</a:t>
            </a:r>
            <a:r>
              <a:rPr lang="ja-JP" altLang="en-US" sz="2000"/>
              <a:t>」「マス</a:t>
            </a:r>
            <a:r>
              <a:rPr lang="en-US" altLang="ja-JP" sz="2000"/>
              <a:t>3</a:t>
            </a:r>
            <a:r>
              <a:rPr lang="ja-JP" altLang="en-US" sz="2000"/>
              <a:t>」と名前をつける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532A9-A660-54DD-896A-3F68A3A1BBA0}"/>
              </a:ext>
            </a:extLst>
          </p:cNvPr>
          <p:cNvSpPr txBox="1"/>
          <p:nvPr/>
        </p:nvSpPr>
        <p:spPr>
          <a:xfrm>
            <a:off x="296866" y="2046409"/>
            <a:ext cx="39604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/>
              <a:t>サイコロを振って・・・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2,3</a:t>
            </a:r>
            <a:r>
              <a:rPr lang="ja-JP" altLang="en-US" sz="2000"/>
              <a:t>が出たらマス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4,5,6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1,2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3</a:t>
            </a:r>
            <a:r>
              <a:rPr lang="ja-JP" altLang="en-US" sz="2000"/>
              <a:t>が出たらマス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4,5,6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1,2,3</a:t>
            </a:r>
            <a:r>
              <a:rPr lang="ja-JP" altLang="en-US" sz="2000"/>
              <a:t>が出たらそのまま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4</a:t>
            </a:r>
            <a:r>
              <a:rPr lang="ja-JP" altLang="en-US" sz="2000"/>
              <a:t>が出たらマス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/>
              <a:t>5,6</a:t>
            </a:r>
            <a:r>
              <a:rPr lang="ja-JP" altLang="en-US" sz="2000"/>
              <a:t>が出たらマス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D76FE4BD-0666-70C2-182D-1519B0F67F2B}"/>
              </a:ext>
            </a:extLst>
          </p:cNvPr>
          <p:cNvSpPr/>
          <p:nvPr/>
        </p:nvSpPr>
        <p:spPr>
          <a:xfrm>
            <a:off x="5681542" y="2839529"/>
            <a:ext cx="1368152" cy="136815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bg1"/>
                </a:solidFill>
              </a:rPr>
              <a:t>1</a:t>
            </a:r>
            <a:endParaRPr kumimoji="1" lang="ja-JP" altLang="en-US" sz="6000">
              <a:solidFill>
                <a:schemeClr val="bg1"/>
              </a:solidFill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1D63403-8A89-055C-F156-F64124C62DA0}"/>
              </a:ext>
            </a:extLst>
          </p:cNvPr>
          <p:cNvSpPr/>
          <p:nvPr/>
        </p:nvSpPr>
        <p:spPr>
          <a:xfrm>
            <a:off x="4331158" y="4931767"/>
            <a:ext cx="1368152" cy="1368152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A98C341-5ACA-DBBE-8A5E-9865A0206BCC}"/>
              </a:ext>
            </a:extLst>
          </p:cNvPr>
          <p:cNvSpPr/>
          <p:nvPr/>
        </p:nvSpPr>
        <p:spPr>
          <a:xfrm>
            <a:off x="6912260" y="4931767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16C606-29BE-2149-A84F-078E371883B9}"/>
              </a:ext>
            </a:extLst>
          </p:cNvPr>
          <p:cNvCxnSpPr>
            <a:cxnSpLocks/>
          </p:cNvCxnSpPr>
          <p:nvPr/>
        </p:nvCxnSpPr>
        <p:spPr>
          <a:xfrm flipH="1">
            <a:off x="5026871" y="3861048"/>
            <a:ext cx="594590" cy="9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DEFDB7FB-7113-6FE3-5995-B628EBB6C431}"/>
              </a:ext>
            </a:extLst>
          </p:cNvPr>
          <p:cNvGrpSpPr/>
          <p:nvPr/>
        </p:nvGrpSpPr>
        <p:grpSpPr>
          <a:xfrm>
            <a:off x="4815785" y="3703625"/>
            <a:ext cx="504056" cy="504056"/>
            <a:chOff x="2555776" y="5085184"/>
            <a:chExt cx="792088" cy="792088"/>
          </a:xfrm>
        </p:grpSpPr>
        <p:sp>
          <p:nvSpPr>
            <p:cNvPr id="20" name="角丸四角形 11">
              <a:extLst>
                <a:ext uri="{FF2B5EF4-FFF2-40B4-BE49-F238E27FC236}">
                  <a16:creationId xmlns:a16="http://schemas.microsoft.com/office/drawing/2014/main" id="{EC935B44-D335-A571-7B66-0E1E5DFF9B22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/楕円 12">
              <a:extLst>
                <a:ext uri="{FF2B5EF4-FFF2-40B4-BE49-F238E27FC236}">
                  <a16:creationId xmlns:a16="http://schemas.microsoft.com/office/drawing/2014/main" id="{A4674C2A-21D7-B2CB-949C-6026E5E2BA10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円/楕円 13">
              <a:extLst>
                <a:ext uri="{FF2B5EF4-FFF2-40B4-BE49-F238E27FC236}">
                  <a16:creationId xmlns:a16="http://schemas.microsoft.com/office/drawing/2014/main" id="{2315A664-8CD9-884D-C8DA-571B3FB20DA0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/楕円 14">
              <a:extLst>
                <a:ext uri="{FF2B5EF4-FFF2-40B4-BE49-F238E27FC236}">
                  <a16:creationId xmlns:a16="http://schemas.microsoft.com/office/drawing/2014/main" id="{49564BE2-F578-B49B-5D2C-1B2EC2B7DD27}"/>
                </a:ext>
              </a:extLst>
            </p:cNvPr>
            <p:cNvSpPr/>
            <p:nvPr/>
          </p:nvSpPr>
          <p:spPr>
            <a:xfrm>
              <a:off x="2843808" y="5373216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57DAAEF-C8FF-1E8D-9ED7-EDE78FC7D6F1}"/>
              </a:ext>
            </a:extLst>
          </p:cNvPr>
          <p:cNvGrpSpPr/>
          <p:nvPr/>
        </p:nvGrpSpPr>
        <p:grpSpPr>
          <a:xfrm>
            <a:off x="4152464" y="3703625"/>
            <a:ext cx="504056" cy="504056"/>
            <a:chOff x="2555776" y="5085184"/>
            <a:chExt cx="792088" cy="792088"/>
          </a:xfrm>
        </p:grpSpPr>
        <p:sp>
          <p:nvSpPr>
            <p:cNvPr id="25" name="角丸四角形 24">
              <a:extLst>
                <a:ext uri="{FF2B5EF4-FFF2-40B4-BE49-F238E27FC236}">
                  <a16:creationId xmlns:a16="http://schemas.microsoft.com/office/drawing/2014/main" id="{9E9A77F2-EC83-7067-CAA9-385DC249AC11}"/>
                </a:ext>
              </a:extLst>
            </p:cNvPr>
            <p:cNvSpPr/>
            <p:nvPr/>
          </p:nvSpPr>
          <p:spPr>
            <a:xfrm>
              <a:off x="255577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円/楕円 25">
              <a:extLst>
                <a:ext uri="{FF2B5EF4-FFF2-40B4-BE49-F238E27FC236}">
                  <a16:creationId xmlns:a16="http://schemas.microsoft.com/office/drawing/2014/main" id="{850F2F7E-6E01-E21B-80CC-FA51EE369025}"/>
                </a:ext>
              </a:extLst>
            </p:cNvPr>
            <p:cNvSpPr/>
            <p:nvPr/>
          </p:nvSpPr>
          <p:spPr>
            <a:xfrm>
              <a:off x="262778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7EF6B12E-C299-641D-FB66-7B4D29C9F6DB}"/>
                </a:ext>
              </a:extLst>
            </p:cNvPr>
            <p:cNvSpPr/>
            <p:nvPr/>
          </p:nvSpPr>
          <p:spPr>
            <a:xfrm>
              <a:off x="3059832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026" name="Picture 2" descr="立っている男の子のイラスト（ポーズ）">
            <a:extLst>
              <a:ext uri="{FF2B5EF4-FFF2-40B4-BE49-F238E27FC236}">
                <a16:creationId xmlns:a16="http://schemas.microsoft.com/office/drawing/2014/main" id="{9C4F05BB-BF73-5704-9EFE-FD3FE85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71" y="1794954"/>
            <a:ext cx="836493" cy="12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A3D09BA8-DCF5-A8CA-FBA7-4835B60A7790}"/>
              </a:ext>
            </a:extLst>
          </p:cNvPr>
          <p:cNvGrpSpPr/>
          <p:nvPr/>
        </p:nvGrpSpPr>
        <p:grpSpPr>
          <a:xfrm>
            <a:off x="7850930" y="4237784"/>
            <a:ext cx="504056" cy="504056"/>
            <a:chOff x="6588224" y="2996952"/>
            <a:chExt cx="792088" cy="792088"/>
          </a:xfrm>
        </p:grpSpPr>
        <p:sp>
          <p:nvSpPr>
            <p:cNvPr id="29" name="角丸四角形 26">
              <a:extLst>
                <a:ext uri="{FF2B5EF4-FFF2-40B4-BE49-F238E27FC236}">
                  <a16:creationId xmlns:a16="http://schemas.microsoft.com/office/drawing/2014/main" id="{8F9A7440-BCEA-AE2D-3058-71C8569A54A4}"/>
                </a:ext>
              </a:extLst>
            </p:cNvPr>
            <p:cNvSpPr/>
            <p:nvPr/>
          </p:nvSpPr>
          <p:spPr>
            <a:xfrm>
              <a:off x="6588224" y="2996952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0" name="グループ化 29">
              <a:extLst>
                <a:ext uri="{FF2B5EF4-FFF2-40B4-BE49-F238E27FC236}">
                  <a16:creationId xmlns:a16="http://schemas.microsoft.com/office/drawing/2014/main" id="{EE43C4F5-7A7F-D97B-2EDF-888EBECB2242}"/>
                </a:ext>
              </a:extLst>
            </p:cNvPr>
            <p:cNvGrpSpPr/>
            <p:nvPr/>
          </p:nvGrpSpPr>
          <p:grpSpPr>
            <a:xfrm>
              <a:off x="6713476" y="3083520"/>
              <a:ext cx="541584" cy="618953"/>
              <a:chOff x="6228184" y="4149080"/>
              <a:chExt cx="504056" cy="576064"/>
            </a:xfrm>
          </p:grpSpPr>
          <p:sp>
            <p:nvSpPr>
              <p:cNvPr id="31" name="円/楕円 28">
                <a:extLst>
                  <a:ext uri="{FF2B5EF4-FFF2-40B4-BE49-F238E27FC236}">
                    <a16:creationId xmlns:a16="http://schemas.microsoft.com/office/drawing/2014/main" id="{D368A5D2-AFAE-965E-2870-4C46F6B55167}"/>
                  </a:ext>
                </a:extLst>
              </p:cNvPr>
              <p:cNvSpPr/>
              <p:nvPr/>
            </p:nvSpPr>
            <p:spPr>
              <a:xfrm>
                <a:off x="658822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/楕円 30">
                <a:extLst>
                  <a:ext uri="{FF2B5EF4-FFF2-40B4-BE49-F238E27FC236}">
                    <a16:creationId xmlns:a16="http://schemas.microsoft.com/office/drawing/2014/main" id="{4516F707-C7DB-82E1-C939-DCEC77D26825}"/>
                  </a:ext>
                </a:extLst>
              </p:cNvPr>
              <p:cNvSpPr/>
              <p:nvPr/>
            </p:nvSpPr>
            <p:spPr>
              <a:xfrm>
                <a:off x="658822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/楕円 32">
                <a:extLst>
                  <a:ext uri="{FF2B5EF4-FFF2-40B4-BE49-F238E27FC236}">
                    <a16:creationId xmlns:a16="http://schemas.microsoft.com/office/drawing/2014/main" id="{4E78C3CA-F43B-7516-2BB5-9CF7497AF993}"/>
                  </a:ext>
                </a:extLst>
              </p:cNvPr>
              <p:cNvSpPr/>
              <p:nvPr/>
            </p:nvSpPr>
            <p:spPr>
              <a:xfrm>
                <a:off x="658822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/楕円 33">
                <a:extLst>
                  <a:ext uri="{FF2B5EF4-FFF2-40B4-BE49-F238E27FC236}">
                    <a16:creationId xmlns:a16="http://schemas.microsoft.com/office/drawing/2014/main" id="{202D9F0B-1D47-0567-6F39-022ACB783427}"/>
                  </a:ext>
                </a:extLst>
              </p:cNvPr>
              <p:cNvSpPr/>
              <p:nvPr/>
            </p:nvSpPr>
            <p:spPr>
              <a:xfrm>
                <a:off x="6228184" y="4581128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/楕円 34">
                <a:extLst>
                  <a:ext uri="{FF2B5EF4-FFF2-40B4-BE49-F238E27FC236}">
                    <a16:creationId xmlns:a16="http://schemas.microsoft.com/office/drawing/2014/main" id="{708EC81A-3B75-2811-E273-D3AB46659993}"/>
                  </a:ext>
                </a:extLst>
              </p:cNvPr>
              <p:cNvSpPr/>
              <p:nvPr/>
            </p:nvSpPr>
            <p:spPr>
              <a:xfrm>
                <a:off x="6228184" y="4149080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/楕円 35">
                <a:extLst>
                  <a:ext uri="{FF2B5EF4-FFF2-40B4-BE49-F238E27FC236}">
                    <a16:creationId xmlns:a16="http://schemas.microsoft.com/office/drawing/2014/main" id="{6CFA9955-EA0D-92A1-7C21-41323CBABD04}"/>
                  </a:ext>
                </a:extLst>
              </p:cNvPr>
              <p:cNvSpPr/>
              <p:nvPr/>
            </p:nvSpPr>
            <p:spPr>
              <a:xfrm>
                <a:off x="6228184" y="4365104"/>
                <a:ext cx="144016" cy="144016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A5039D9-4A61-A4A7-5848-5C3CFABCB525}"/>
              </a:ext>
            </a:extLst>
          </p:cNvPr>
          <p:cNvGrpSpPr/>
          <p:nvPr/>
        </p:nvGrpSpPr>
        <p:grpSpPr>
          <a:xfrm>
            <a:off x="8154251" y="3657802"/>
            <a:ext cx="504056" cy="504056"/>
            <a:chOff x="2123728" y="3573016"/>
            <a:chExt cx="792088" cy="792088"/>
          </a:xfrm>
        </p:grpSpPr>
        <p:sp>
          <p:nvSpPr>
            <p:cNvPr id="38" name="角丸四角形 15">
              <a:extLst>
                <a:ext uri="{FF2B5EF4-FFF2-40B4-BE49-F238E27FC236}">
                  <a16:creationId xmlns:a16="http://schemas.microsoft.com/office/drawing/2014/main" id="{99BCBB8E-7C0E-8090-4538-6F37A7EE1347}"/>
                </a:ext>
              </a:extLst>
            </p:cNvPr>
            <p:cNvSpPr/>
            <p:nvPr/>
          </p:nvSpPr>
          <p:spPr>
            <a:xfrm>
              <a:off x="2123728" y="3573016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97AD9621-5AF9-226C-BA39-DD1E8EF2A739}"/>
                </a:ext>
              </a:extLst>
            </p:cNvPr>
            <p:cNvGrpSpPr/>
            <p:nvPr/>
          </p:nvGrpSpPr>
          <p:grpSpPr>
            <a:xfrm>
              <a:off x="2213097" y="3662385"/>
              <a:ext cx="613351" cy="613351"/>
              <a:chOff x="5508104" y="2996952"/>
              <a:chExt cx="613351" cy="613351"/>
            </a:xfrm>
          </p:grpSpPr>
          <p:sp>
            <p:nvSpPr>
              <p:cNvPr id="40" name="円/楕円 16">
                <a:extLst>
                  <a:ext uri="{FF2B5EF4-FFF2-40B4-BE49-F238E27FC236}">
                    <a16:creationId xmlns:a16="http://schemas.microsoft.com/office/drawing/2014/main" id="{D5984E61-7AB8-2222-D2CB-C90AE4D3DA2B}"/>
                  </a:ext>
                </a:extLst>
              </p:cNvPr>
              <p:cNvSpPr/>
              <p:nvPr/>
            </p:nvSpPr>
            <p:spPr>
              <a:xfrm>
                <a:off x="5508104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/楕円 17">
                <a:extLst>
                  <a:ext uri="{FF2B5EF4-FFF2-40B4-BE49-F238E27FC236}">
                    <a16:creationId xmlns:a16="http://schemas.microsoft.com/office/drawing/2014/main" id="{FF4D2CEC-D141-A3DD-AFF0-360975A7F9CD}"/>
                  </a:ext>
                </a:extLst>
              </p:cNvPr>
              <p:cNvSpPr/>
              <p:nvPr/>
            </p:nvSpPr>
            <p:spPr>
              <a:xfrm>
                <a:off x="5940152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/楕円 18">
                <a:extLst>
                  <a:ext uri="{FF2B5EF4-FFF2-40B4-BE49-F238E27FC236}">
                    <a16:creationId xmlns:a16="http://schemas.microsoft.com/office/drawing/2014/main" id="{141FA596-74C9-AD9E-13BA-0C32169FB01B}"/>
                  </a:ext>
                </a:extLst>
              </p:cNvPr>
              <p:cNvSpPr/>
              <p:nvPr/>
            </p:nvSpPr>
            <p:spPr>
              <a:xfrm>
                <a:off x="5508104" y="3429000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/楕円 19">
                <a:extLst>
                  <a:ext uri="{FF2B5EF4-FFF2-40B4-BE49-F238E27FC236}">
                    <a16:creationId xmlns:a16="http://schemas.microsoft.com/office/drawing/2014/main" id="{080259E4-AAAC-CE8C-4DE7-67FE7345FF54}"/>
                  </a:ext>
                </a:extLst>
              </p:cNvPr>
              <p:cNvSpPr/>
              <p:nvPr/>
            </p:nvSpPr>
            <p:spPr>
              <a:xfrm>
                <a:off x="5940152" y="2996952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円/楕円 19">
                <a:extLst>
                  <a:ext uri="{FF2B5EF4-FFF2-40B4-BE49-F238E27FC236}">
                    <a16:creationId xmlns:a16="http://schemas.microsoft.com/office/drawing/2014/main" id="{C7B4755B-8A19-955E-4303-746D11047F1A}"/>
                  </a:ext>
                </a:extLst>
              </p:cNvPr>
              <p:cNvSpPr/>
              <p:nvPr/>
            </p:nvSpPr>
            <p:spPr>
              <a:xfrm>
                <a:off x="5724128" y="3212976"/>
                <a:ext cx="181303" cy="1813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2FF81872-15ED-5D52-C3B0-7DFD666F02EF}"/>
              </a:ext>
            </a:extLst>
          </p:cNvPr>
          <p:cNvGrpSpPr/>
          <p:nvPr/>
        </p:nvGrpSpPr>
        <p:grpSpPr>
          <a:xfrm>
            <a:off x="7532661" y="3657802"/>
            <a:ext cx="504056" cy="504056"/>
            <a:chOff x="3563888" y="5085184"/>
            <a:chExt cx="792088" cy="792088"/>
          </a:xfrm>
        </p:grpSpPr>
        <p:sp>
          <p:nvSpPr>
            <p:cNvPr id="46" name="角丸四角形 67">
              <a:extLst>
                <a:ext uri="{FF2B5EF4-FFF2-40B4-BE49-F238E27FC236}">
                  <a16:creationId xmlns:a16="http://schemas.microsoft.com/office/drawing/2014/main" id="{7437D3C7-43EE-BA65-0757-C8BBEE6865EC}"/>
                </a:ext>
              </a:extLst>
            </p:cNvPr>
            <p:cNvSpPr/>
            <p:nvPr/>
          </p:nvSpPr>
          <p:spPr>
            <a:xfrm>
              <a:off x="3563888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円/楕円 68">
              <a:extLst>
                <a:ext uri="{FF2B5EF4-FFF2-40B4-BE49-F238E27FC236}">
                  <a16:creationId xmlns:a16="http://schemas.microsoft.com/office/drawing/2014/main" id="{1260E12B-224B-11F3-F0B1-30E998E3BF79}"/>
                </a:ext>
              </a:extLst>
            </p:cNvPr>
            <p:cNvSpPr/>
            <p:nvPr/>
          </p:nvSpPr>
          <p:spPr>
            <a:xfrm>
              <a:off x="3635896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円/楕円 69">
              <a:extLst>
                <a:ext uri="{FF2B5EF4-FFF2-40B4-BE49-F238E27FC236}">
                  <a16:creationId xmlns:a16="http://schemas.microsoft.com/office/drawing/2014/main" id="{7BD5D969-495E-AF2C-2A42-6524E63909BF}"/>
                </a:ext>
              </a:extLst>
            </p:cNvPr>
            <p:cNvSpPr/>
            <p:nvPr/>
          </p:nvSpPr>
          <p:spPr>
            <a:xfrm>
              <a:off x="4067944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円/楕円 70">
              <a:extLst>
                <a:ext uri="{FF2B5EF4-FFF2-40B4-BE49-F238E27FC236}">
                  <a16:creationId xmlns:a16="http://schemas.microsoft.com/office/drawing/2014/main" id="{2EE1CF7E-5A6C-2F71-C172-229DCF544F6C}"/>
                </a:ext>
              </a:extLst>
            </p:cNvPr>
            <p:cNvSpPr/>
            <p:nvPr/>
          </p:nvSpPr>
          <p:spPr>
            <a:xfrm>
              <a:off x="3635896" y="5589240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円/楕円 71">
              <a:extLst>
                <a:ext uri="{FF2B5EF4-FFF2-40B4-BE49-F238E27FC236}">
                  <a16:creationId xmlns:a16="http://schemas.microsoft.com/office/drawing/2014/main" id="{B7ED5548-03D8-7B3B-BFE9-97506D5315DA}"/>
                </a:ext>
              </a:extLst>
            </p:cNvPr>
            <p:cNvSpPr/>
            <p:nvPr/>
          </p:nvSpPr>
          <p:spPr>
            <a:xfrm>
              <a:off x="4067944" y="5157192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028786-586D-EBD0-E2A1-F1F040EA58FB}"/>
              </a:ext>
            </a:extLst>
          </p:cNvPr>
          <p:cNvCxnSpPr>
            <a:cxnSpLocks/>
          </p:cNvCxnSpPr>
          <p:nvPr/>
        </p:nvCxnSpPr>
        <p:spPr>
          <a:xfrm>
            <a:off x="7068200" y="3886918"/>
            <a:ext cx="559618" cy="912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9D164C53-50D1-72B7-1F26-E4DDF4642466}"/>
              </a:ext>
            </a:extLst>
          </p:cNvPr>
          <p:cNvSpPr/>
          <p:nvPr/>
        </p:nvSpPr>
        <p:spPr>
          <a:xfrm rot="2700000">
            <a:off x="6686614" y="2270187"/>
            <a:ext cx="846321" cy="748677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9E8F30F3-A05F-85E9-0B3E-70F9132D446F}"/>
              </a:ext>
            </a:extLst>
          </p:cNvPr>
          <p:cNvGrpSpPr/>
          <p:nvPr/>
        </p:nvGrpSpPr>
        <p:grpSpPr>
          <a:xfrm>
            <a:off x="7395191" y="1839760"/>
            <a:ext cx="504056" cy="504056"/>
            <a:chOff x="395536" y="5085184"/>
            <a:chExt cx="792088" cy="792088"/>
          </a:xfrm>
        </p:grpSpPr>
        <p:sp>
          <p:nvSpPr>
            <p:cNvPr id="56" name="角丸四角形 6">
              <a:extLst>
                <a:ext uri="{FF2B5EF4-FFF2-40B4-BE49-F238E27FC236}">
                  <a16:creationId xmlns:a16="http://schemas.microsoft.com/office/drawing/2014/main" id="{002CB665-5923-1742-096C-C48515B0F922}"/>
                </a:ext>
              </a:extLst>
            </p:cNvPr>
            <p:cNvSpPr/>
            <p:nvPr/>
          </p:nvSpPr>
          <p:spPr>
            <a:xfrm>
              <a:off x="395536" y="5085184"/>
              <a:ext cx="792088" cy="792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円/楕円 7">
              <a:extLst>
                <a:ext uri="{FF2B5EF4-FFF2-40B4-BE49-F238E27FC236}">
                  <a16:creationId xmlns:a16="http://schemas.microsoft.com/office/drawing/2014/main" id="{3A441CC6-9113-666D-E552-FE86E5BD8797}"/>
                </a:ext>
              </a:extLst>
            </p:cNvPr>
            <p:cNvSpPr/>
            <p:nvPr/>
          </p:nvSpPr>
          <p:spPr>
            <a:xfrm>
              <a:off x="611560" y="5301208"/>
              <a:ext cx="360040" cy="36004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183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06461DC-98D2-EBE1-A32D-1EAD7E78628E}"/>
              </a:ext>
            </a:extLst>
          </p:cNvPr>
          <p:cNvSpPr/>
          <p:nvPr/>
        </p:nvSpPr>
        <p:spPr>
          <a:xfrm rot="5400000">
            <a:off x="6156176" y="4437112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860A9AD-5A32-B82F-716B-81D7A90279EA}"/>
              </a:ext>
            </a:extLst>
          </p:cNvPr>
          <p:cNvSpPr/>
          <p:nvPr/>
        </p:nvSpPr>
        <p:spPr>
          <a:xfrm rot="1836777">
            <a:off x="5429834" y="334558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85D50B6-22A3-7320-9B4E-E9E7324A630A}"/>
              </a:ext>
            </a:extLst>
          </p:cNvPr>
          <p:cNvSpPr/>
          <p:nvPr/>
        </p:nvSpPr>
        <p:spPr>
          <a:xfrm rot="19603671">
            <a:off x="6852176" y="3367138"/>
            <a:ext cx="432048" cy="244827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FCF7F-E33A-0C28-5515-23A16F58F0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AE197C-6624-9A5D-1E90-B09EE7697520}"/>
              </a:ext>
            </a:extLst>
          </p:cNvPr>
          <p:cNvSpPr txBox="1"/>
          <p:nvPr/>
        </p:nvSpPr>
        <p:spPr>
          <a:xfrm>
            <a:off x="251520" y="980728"/>
            <a:ext cx="7569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/>
              <a:t>3</a:t>
            </a:r>
            <a:r>
              <a:rPr kumimoji="1" lang="ja-JP" altLang="en-US" sz="2000"/>
              <a:t>つのマスがある「すごろく」を考える</a:t>
            </a:r>
            <a:endParaRPr kumimoji="1" lang="en-US" altLang="ja-JP" sz="20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マスをそれぞれ「マス</a:t>
            </a:r>
            <a:r>
              <a:rPr lang="en-US" altLang="ja-JP" sz="2000"/>
              <a:t>1</a:t>
            </a:r>
            <a:r>
              <a:rPr lang="ja-JP" altLang="en-US" sz="2000"/>
              <a:t>」「マス</a:t>
            </a:r>
            <a:r>
              <a:rPr lang="en-US" altLang="ja-JP" sz="2000"/>
              <a:t>2</a:t>
            </a:r>
            <a:r>
              <a:rPr lang="ja-JP" altLang="en-US" sz="2000"/>
              <a:t>」「マス</a:t>
            </a:r>
            <a:r>
              <a:rPr lang="en-US" altLang="ja-JP" sz="2000"/>
              <a:t>3</a:t>
            </a:r>
            <a:r>
              <a:rPr lang="ja-JP" altLang="en-US" sz="2000"/>
              <a:t>」と名前をつける</a:t>
            </a:r>
            <a:endParaRPr lang="en-US" altLang="ja-JP" sz="20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532A9-A660-54DD-896A-3F68A3A1BBA0}"/>
              </a:ext>
            </a:extLst>
          </p:cNvPr>
          <p:cNvSpPr txBox="1"/>
          <p:nvPr/>
        </p:nvSpPr>
        <p:spPr>
          <a:xfrm>
            <a:off x="296866" y="2046409"/>
            <a:ext cx="396044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/>
              <a:t>サイコロを振って・・・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マス</a:t>
            </a:r>
            <a:r>
              <a:rPr lang="en-US" altLang="ja-JP" sz="2000" dirty="0"/>
              <a:t>3</a:t>
            </a:r>
            <a:r>
              <a:rPr lang="ja-JP" altLang="en-US" sz="2000"/>
              <a:t>にいるとき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1/2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そのまま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1/6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1</a:t>
            </a:r>
            <a:r>
              <a:rPr lang="ja-JP" altLang="en-US" sz="2000"/>
              <a:t>へ</a:t>
            </a:r>
            <a:endParaRPr lang="en-US" altLang="ja-JP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rgbClr val="FF0000"/>
                </a:solidFill>
              </a:rPr>
              <a:t>1/3</a:t>
            </a:r>
            <a:r>
              <a:rPr lang="ja-JP" altLang="en-US" sz="2000">
                <a:solidFill>
                  <a:srgbClr val="FF0000"/>
                </a:solidFill>
              </a:rPr>
              <a:t>の確率で</a:t>
            </a:r>
            <a:r>
              <a:rPr lang="ja-JP" altLang="en-US" sz="2000"/>
              <a:t>マス</a:t>
            </a:r>
            <a:r>
              <a:rPr lang="en-US" altLang="ja-JP" sz="2000" dirty="0"/>
              <a:t>2</a:t>
            </a:r>
            <a:r>
              <a:rPr lang="ja-JP" altLang="en-US" sz="2000"/>
              <a:t>へ</a:t>
            </a:r>
            <a:endParaRPr lang="en-US" altLang="ja-JP" sz="2000" dirty="0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D76FE4BD-0666-70C2-182D-1519B0F67F2B}"/>
              </a:ext>
            </a:extLst>
          </p:cNvPr>
          <p:cNvSpPr/>
          <p:nvPr/>
        </p:nvSpPr>
        <p:spPr>
          <a:xfrm>
            <a:off x="5681542" y="2839529"/>
            <a:ext cx="1368152" cy="1368152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bg1"/>
                </a:solidFill>
              </a:rPr>
              <a:t>1</a:t>
            </a:r>
            <a:endParaRPr kumimoji="1" lang="ja-JP" altLang="en-US" sz="6000">
              <a:solidFill>
                <a:schemeClr val="bg1"/>
              </a:solidFill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A1D63403-8A89-055C-F156-F64124C62DA0}"/>
              </a:ext>
            </a:extLst>
          </p:cNvPr>
          <p:cNvSpPr/>
          <p:nvPr/>
        </p:nvSpPr>
        <p:spPr>
          <a:xfrm>
            <a:off x="4331158" y="4931767"/>
            <a:ext cx="1368152" cy="1368152"/>
          </a:xfrm>
          <a:prstGeom prst="ellipse">
            <a:avLst/>
          </a:prstGeom>
          <a:solidFill>
            <a:srgbClr val="CC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2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A98C341-5ACA-DBBE-8A5E-9865A0206BCC}"/>
              </a:ext>
            </a:extLst>
          </p:cNvPr>
          <p:cNvSpPr/>
          <p:nvPr/>
        </p:nvSpPr>
        <p:spPr>
          <a:xfrm>
            <a:off x="6912260" y="4931767"/>
            <a:ext cx="1368152" cy="1368152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6000" dirty="0">
                <a:solidFill>
                  <a:schemeClr val="tx1"/>
                </a:solidFill>
              </a:rPr>
              <a:t>3</a:t>
            </a:r>
            <a:endParaRPr kumimoji="1" lang="ja-JP" altLang="en-US" sz="600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516C606-29BE-2149-A84F-078E371883B9}"/>
              </a:ext>
            </a:extLst>
          </p:cNvPr>
          <p:cNvCxnSpPr>
            <a:cxnSpLocks/>
          </p:cNvCxnSpPr>
          <p:nvPr/>
        </p:nvCxnSpPr>
        <p:spPr>
          <a:xfrm flipH="1">
            <a:off x="5026871" y="3861048"/>
            <a:ext cx="594590" cy="9654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立っている男の子のイラスト（ポーズ）">
            <a:extLst>
              <a:ext uri="{FF2B5EF4-FFF2-40B4-BE49-F238E27FC236}">
                <a16:creationId xmlns:a16="http://schemas.microsoft.com/office/drawing/2014/main" id="{9C4F05BB-BF73-5704-9EFE-FD3FE8561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371" y="1794954"/>
            <a:ext cx="836493" cy="124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DE028786-586D-EBD0-E2A1-F1F040EA58FB}"/>
              </a:ext>
            </a:extLst>
          </p:cNvPr>
          <p:cNvCxnSpPr>
            <a:cxnSpLocks/>
          </p:cNvCxnSpPr>
          <p:nvPr/>
        </p:nvCxnSpPr>
        <p:spPr>
          <a:xfrm>
            <a:off x="7068200" y="3886918"/>
            <a:ext cx="559618" cy="9125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フリーフォーム 53">
            <a:extLst>
              <a:ext uri="{FF2B5EF4-FFF2-40B4-BE49-F238E27FC236}">
                <a16:creationId xmlns:a16="http://schemas.microsoft.com/office/drawing/2014/main" id="{9D164C53-50D1-72B7-1F26-E4DDF4642466}"/>
              </a:ext>
            </a:extLst>
          </p:cNvPr>
          <p:cNvSpPr/>
          <p:nvPr/>
        </p:nvSpPr>
        <p:spPr>
          <a:xfrm rot="2700000">
            <a:off x="6686614" y="2270187"/>
            <a:ext cx="846321" cy="748677"/>
          </a:xfrm>
          <a:custGeom>
            <a:avLst/>
            <a:gdLst>
              <a:gd name="connsiteX0" fmla="*/ 340243 w 994728"/>
              <a:gd name="connsiteY0" fmla="*/ 904555 h 904555"/>
              <a:gd name="connsiteX1" fmla="*/ 3912 w 994728"/>
              <a:gd name="connsiteY1" fmla="*/ 347507 h 904555"/>
              <a:gd name="connsiteX2" fmla="*/ 539940 w 994728"/>
              <a:gd name="connsiteY2" fmla="*/ 665 h 904555"/>
              <a:gd name="connsiteX3" fmla="*/ 991884 w 994728"/>
              <a:gd name="connsiteY3" fmla="*/ 431590 h 904555"/>
              <a:gd name="connsiteX4" fmla="*/ 697595 w 994728"/>
              <a:gd name="connsiteY4" fmla="*/ 830983 h 904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4728" h="904555">
                <a:moveTo>
                  <a:pt x="340243" y="904555"/>
                </a:moveTo>
                <a:cubicBezTo>
                  <a:pt x="155436" y="701355"/>
                  <a:pt x="-29371" y="498155"/>
                  <a:pt x="3912" y="347507"/>
                </a:cubicBezTo>
                <a:cubicBezTo>
                  <a:pt x="37195" y="196859"/>
                  <a:pt x="375278" y="-13349"/>
                  <a:pt x="539940" y="665"/>
                </a:cubicBezTo>
                <a:cubicBezTo>
                  <a:pt x="704602" y="14679"/>
                  <a:pt x="965608" y="293204"/>
                  <a:pt x="991884" y="431590"/>
                </a:cubicBezTo>
                <a:cubicBezTo>
                  <a:pt x="1018160" y="569976"/>
                  <a:pt x="857877" y="700479"/>
                  <a:pt x="697595" y="830983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C721783-E4E0-5A69-9974-79B72C2D8B50}"/>
              </a:ext>
            </a:extLst>
          </p:cNvPr>
          <p:cNvSpPr txBox="1"/>
          <p:nvPr/>
        </p:nvSpPr>
        <p:spPr>
          <a:xfrm>
            <a:off x="7596336" y="1985158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1/6</a:t>
            </a:r>
            <a:endParaRPr kumimoji="1" lang="ja-JP" altLang="en-US" sz="4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E5F904-9546-8976-3C18-31FB36E54B28}"/>
              </a:ext>
            </a:extLst>
          </p:cNvPr>
          <p:cNvSpPr txBox="1"/>
          <p:nvPr/>
        </p:nvSpPr>
        <p:spPr>
          <a:xfrm>
            <a:off x="4312449" y="3801234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1/3</a:t>
            </a:r>
            <a:endParaRPr kumimoji="1" lang="ja-JP" altLang="en-US" sz="40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A39FD81-DE1D-C578-4925-A7A7DE5E8918}"/>
              </a:ext>
            </a:extLst>
          </p:cNvPr>
          <p:cNvSpPr txBox="1"/>
          <p:nvPr/>
        </p:nvSpPr>
        <p:spPr>
          <a:xfrm>
            <a:off x="7393032" y="3721900"/>
            <a:ext cx="8980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1/2</a:t>
            </a:r>
            <a:endParaRPr kumimoji="1" lang="ja-JP" altLang="en-US" sz="4000"/>
          </a:p>
        </p:txBody>
      </p:sp>
    </p:spTree>
    <p:extLst>
      <p:ext uri="{BB962C8B-B14F-4D97-AF65-F5344CB8AC3E}">
        <p14:creationId xmlns:p14="http://schemas.microsoft.com/office/powerpoint/2010/main" val="871979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26F47DB-9499-F2DD-1ABA-8E47EE9B3E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状態遷移図</a:t>
            </a:r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111DCF4-CE9D-B3FC-008F-14996E3DD0F6}"/>
              </a:ext>
            </a:extLst>
          </p:cNvPr>
          <p:cNvSpPr txBox="1"/>
          <p:nvPr/>
        </p:nvSpPr>
        <p:spPr>
          <a:xfrm>
            <a:off x="405734" y="1010553"/>
            <a:ext cx="8557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/>
              <a:t>ある状態から、次のステップにどんな確率でどこに行くかを表した図を</a:t>
            </a:r>
            <a:r>
              <a:rPr lang="ja-JP" altLang="en-US" sz="2400">
                <a:solidFill>
                  <a:srgbClr val="FF0000"/>
                </a:solidFill>
              </a:rPr>
              <a:t>状態遷移図</a:t>
            </a:r>
            <a:r>
              <a:rPr lang="ja-JP" altLang="en-US" sz="2400"/>
              <a:t>と呼ぶ</a:t>
            </a:r>
            <a:endParaRPr kumimoji="1" lang="en-US" altLang="ja-JP" sz="2400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BF08A1C-82DD-57D6-92B8-B450F40462F0}"/>
              </a:ext>
            </a:extLst>
          </p:cNvPr>
          <p:cNvGrpSpPr/>
          <p:nvPr/>
        </p:nvGrpSpPr>
        <p:grpSpPr>
          <a:xfrm>
            <a:off x="1547664" y="2204864"/>
            <a:ext cx="5637821" cy="3937884"/>
            <a:chOff x="1230562" y="1770270"/>
            <a:chExt cx="6922122" cy="4834939"/>
          </a:xfrm>
        </p:grpSpPr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2549BA08-7135-46CE-49D1-40C555E54D7A}"/>
                </a:ext>
              </a:extLst>
            </p:cNvPr>
            <p:cNvSpPr/>
            <p:nvPr/>
          </p:nvSpPr>
          <p:spPr>
            <a:xfrm>
              <a:off x="4064653" y="2564904"/>
              <a:ext cx="1014694" cy="101469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bg1"/>
                  </a:solidFill>
                </a:rPr>
                <a:t>1</a:t>
              </a:r>
              <a:endParaRPr kumimoji="1" lang="ja-JP" altLang="en-US" sz="5400">
                <a:solidFill>
                  <a:schemeClr val="bg1"/>
                </a:solidFill>
              </a:endParaRPr>
            </a:p>
          </p:txBody>
        </p:sp>
        <p:sp>
          <p:nvSpPr>
            <p:cNvPr id="12" name="円/楕円 11">
              <a:extLst>
                <a:ext uri="{FF2B5EF4-FFF2-40B4-BE49-F238E27FC236}">
                  <a16:creationId xmlns:a16="http://schemas.microsoft.com/office/drawing/2014/main" id="{F8D5EDBB-2A9E-FE23-F73A-EFBA772E6696}"/>
                </a:ext>
              </a:extLst>
            </p:cNvPr>
            <p:cNvSpPr/>
            <p:nvPr/>
          </p:nvSpPr>
          <p:spPr>
            <a:xfrm>
              <a:off x="2480477" y="5081148"/>
              <a:ext cx="1014694" cy="1014694"/>
            </a:xfrm>
            <a:prstGeom prst="ellipse">
              <a:avLst/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2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999DD903-BBDC-5730-809B-0FC2C6897944}"/>
                </a:ext>
              </a:extLst>
            </p:cNvPr>
            <p:cNvSpPr/>
            <p:nvPr/>
          </p:nvSpPr>
          <p:spPr>
            <a:xfrm>
              <a:off x="5648829" y="5081148"/>
              <a:ext cx="1014694" cy="1014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3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3092DEF6-0892-CFD7-4F05-F89554B1B86A}"/>
                </a:ext>
              </a:extLst>
            </p:cNvPr>
            <p:cNvCxnSpPr/>
            <p:nvPr/>
          </p:nvCxnSpPr>
          <p:spPr>
            <a:xfrm flipH="1">
              <a:off x="3136776" y="357959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EE4D3EA4-3A88-B88F-2F2F-D928DC41D1A5}"/>
                </a:ext>
              </a:extLst>
            </p:cNvPr>
            <p:cNvCxnSpPr/>
            <p:nvPr/>
          </p:nvCxnSpPr>
          <p:spPr>
            <a:xfrm flipH="1">
              <a:off x="3495170" y="3790313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C06EF7FB-B002-34ED-7509-89DDA56D27E5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054305" y="378106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3833EBB2-FC65-2F16-49F1-D35AE1381E18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395896" y="3539945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A6BBB73E-6534-FB0D-D5FA-76B2DC6753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630" y="5547977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3302436F-4A22-23A9-02D9-476CEF1E0ACA}"/>
                </a:ext>
              </a:extLst>
            </p:cNvPr>
            <p:cNvCxnSpPr/>
            <p:nvPr/>
          </p:nvCxnSpPr>
          <p:spPr>
            <a:xfrm>
              <a:off x="3971630" y="6021288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AC8F4A6A-B1FA-B117-CBD9-B776FA856EDD}"/>
                </a:ext>
              </a:extLst>
            </p:cNvPr>
            <p:cNvSpPr/>
            <p:nvPr/>
          </p:nvSpPr>
          <p:spPr>
            <a:xfrm rot="2700000">
              <a:off x="4984048" y="2061183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600BF415-FDC0-1522-DB36-3F1423EBAFC7}"/>
                </a:ext>
              </a:extLst>
            </p:cNvPr>
            <p:cNvSpPr/>
            <p:nvPr/>
          </p:nvSpPr>
          <p:spPr>
            <a:xfrm rot="5400000">
              <a:off x="6810579" y="5499808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CB074EC7-28F5-0285-2933-14B76F5C00F0}"/>
                </a:ext>
              </a:extLst>
            </p:cNvPr>
            <p:cNvSpPr/>
            <p:nvPr/>
          </p:nvSpPr>
          <p:spPr>
            <a:xfrm rot="14211246">
              <a:off x="1869550" y="5621375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A3BE6F4-22C6-FF6F-87F4-9C65226F187C}"/>
                </a:ext>
              </a:extLst>
            </p:cNvPr>
            <p:cNvSpPr txBox="1"/>
            <p:nvPr/>
          </p:nvSpPr>
          <p:spPr>
            <a:xfrm>
              <a:off x="5414201" y="1770270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1/6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51E0D8C3-AA79-2483-7C84-FC4C34233D33}"/>
                </a:ext>
              </a:extLst>
            </p:cNvPr>
            <p:cNvSpPr txBox="1"/>
            <p:nvPr/>
          </p:nvSpPr>
          <p:spPr>
            <a:xfrm>
              <a:off x="2843104" y="3599515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1/3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33CBE563-A004-1ACE-6B32-FC51D7BA02AC}"/>
                </a:ext>
              </a:extLst>
            </p:cNvPr>
            <p:cNvSpPr txBox="1"/>
            <p:nvPr/>
          </p:nvSpPr>
          <p:spPr>
            <a:xfrm>
              <a:off x="4849134" y="4269439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1/2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6B26070-169F-29AF-7338-B7E9023A712E}"/>
                </a:ext>
              </a:extLst>
            </p:cNvPr>
            <p:cNvSpPr txBox="1"/>
            <p:nvPr/>
          </p:nvSpPr>
          <p:spPr>
            <a:xfrm>
              <a:off x="1230562" y="5890832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1/3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16AA2501-E4C6-3E2C-EDFF-E05865CAAC93}"/>
                </a:ext>
              </a:extLst>
            </p:cNvPr>
            <p:cNvSpPr txBox="1"/>
            <p:nvPr/>
          </p:nvSpPr>
          <p:spPr>
            <a:xfrm>
              <a:off x="7400450" y="5559531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1/2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85080A09-F342-81EF-7949-8A7EFB480BC9}"/>
                </a:ext>
              </a:extLst>
            </p:cNvPr>
            <p:cNvSpPr txBox="1"/>
            <p:nvPr/>
          </p:nvSpPr>
          <p:spPr>
            <a:xfrm>
              <a:off x="3725328" y="4241857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1/6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44737543-9FF1-1CD1-7087-ADD1AA05D332}"/>
                </a:ext>
              </a:extLst>
            </p:cNvPr>
            <p:cNvSpPr txBox="1"/>
            <p:nvPr/>
          </p:nvSpPr>
          <p:spPr>
            <a:xfrm>
              <a:off x="4204447" y="6038376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1/2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3DAB5D66-98B8-07B3-5049-1FB363F95916}"/>
                </a:ext>
              </a:extLst>
            </p:cNvPr>
            <p:cNvSpPr txBox="1"/>
            <p:nvPr/>
          </p:nvSpPr>
          <p:spPr>
            <a:xfrm>
              <a:off x="5700621" y="3671447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1/6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C34D409-8F88-7688-3197-4E6683B346E7}"/>
                </a:ext>
              </a:extLst>
            </p:cNvPr>
            <p:cNvSpPr txBox="1"/>
            <p:nvPr/>
          </p:nvSpPr>
          <p:spPr>
            <a:xfrm>
              <a:off x="4204447" y="5060369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1/3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56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924637-A0C4-2122-BE70-C0A9649275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2655D24-DCA0-FFE1-9486-3F4563A92273}"/>
              </a:ext>
            </a:extLst>
          </p:cNvPr>
          <p:cNvSpPr txBox="1"/>
          <p:nvPr/>
        </p:nvSpPr>
        <p:spPr>
          <a:xfrm>
            <a:off x="323528" y="1039267"/>
            <a:ext cx="7156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以下の状態遷移図において、以下のようなことを知りたい</a:t>
            </a:r>
            <a:endParaRPr kumimoji="1"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000"/>
              <a:t>最初に状態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にいたとき、</a:t>
            </a:r>
            <a:r>
              <a:rPr kumimoji="1" lang="en-US" altLang="ja-JP" sz="2000" dirty="0"/>
              <a:t>t</a:t>
            </a:r>
            <a:r>
              <a:rPr kumimoji="1" lang="ja-JP" altLang="en-US" sz="2000"/>
              <a:t>ステップ後に各状態にいる確率</a:t>
            </a:r>
            <a:endParaRPr kumimoji="1" lang="en-US" altLang="ja-JP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十分に時間が経過したとき、状態</a:t>
            </a:r>
            <a:r>
              <a:rPr lang="en-US" altLang="ja-JP" sz="2000" dirty="0"/>
              <a:t>1</a:t>
            </a:r>
            <a:r>
              <a:rPr lang="ja-JP" altLang="en-US" sz="2000"/>
              <a:t>にいる確率</a:t>
            </a:r>
            <a:endParaRPr kumimoji="1" lang="ja-JP" altLang="en-US" sz="2000"/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317FB542-35CC-1618-D793-518FE82D063C}"/>
              </a:ext>
            </a:extLst>
          </p:cNvPr>
          <p:cNvGrpSpPr/>
          <p:nvPr/>
        </p:nvGrpSpPr>
        <p:grpSpPr>
          <a:xfrm>
            <a:off x="1547664" y="2492896"/>
            <a:ext cx="5637821" cy="3937884"/>
            <a:chOff x="1230562" y="1770270"/>
            <a:chExt cx="6922122" cy="4834939"/>
          </a:xfrm>
        </p:grpSpPr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62789A41-8150-57FC-5377-963B060564D2}"/>
                </a:ext>
              </a:extLst>
            </p:cNvPr>
            <p:cNvSpPr/>
            <p:nvPr/>
          </p:nvSpPr>
          <p:spPr>
            <a:xfrm>
              <a:off x="4064653" y="2564904"/>
              <a:ext cx="1014694" cy="101469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bg1"/>
                  </a:solidFill>
                </a:rPr>
                <a:t>1</a:t>
              </a:r>
              <a:endParaRPr kumimoji="1" lang="ja-JP" altLang="en-US" sz="5400">
                <a:solidFill>
                  <a:schemeClr val="bg1"/>
                </a:solidFill>
              </a:endParaRPr>
            </a:p>
          </p:txBody>
        </p:sp>
        <p:sp>
          <p:nvSpPr>
            <p:cNvPr id="50" name="円/楕円 49">
              <a:extLst>
                <a:ext uri="{FF2B5EF4-FFF2-40B4-BE49-F238E27FC236}">
                  <a16:creationId xmlns:a16="http://schemas.microsoft.com/office/drawing/2014/main" id="{15AC7ECB-6101-D135-BAB0-AC3011DA6F62}"/>
                </a:ext>
              </a:extLst>
            </p:cNvPr>
            <p:cNvSpPr/>
            <p:nvPr/>
          </p:nvSpPr>
          <p:spPr>
            <a:xfrm>
              <a:off x="2480477" y="5081148"/>
              <a:ext cx="1014694" cy="1014694"/>
            </a:xfrm>
            <a:prstGeom prst="ellipse">
              <a:avLst/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2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sp>
          <p:nvSpPr>
            <p:cNvPr id="51" name="円/楕円 50">
              <a:extLst>
                <a:ext uri="{FF2B5EF4-FFF2-40B4-BE49-F238E27FC236}">
                  <a16:creationId xmlns:a16="http://schemas.microsoft.com/office/drawing/2014/main" id="{E867D8EB-E8C5-2FCE-1869-D964DF08C9AA}"/>
                </a:ext>
              </a:extLst>
            </p:cNvPr>
            <p:cNvSpPr/>
            <p:nvPr/>
          </p:nvSpPr>
          <p:spPr>
            <a:xfrm>
              <a:off x="5648829" y="5081148"/>
              <a:ext cx="1014694" cy="1014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5400" dirty="0">
                  <a:solidFill>
                    <a:schemeClr val="tx1"/>
                  </a:solidFill>
                </a:rPr>
                <a:t>3</a:t>
              </a:r>
              <a:endParaRPr kumimoji="1" lang="ja-JP" altLang="en-US" sz="5400">
                <a:solidFill>
                  <a:schemeClr val="tx1"/>
                </a:solidFill>
              </a:endParaRP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9C135364-159A-371E-E674-9C57C681C974}"/>
                </a:ext>
              </a:extLst>
            </p:cNvPr>
            <p:cNvCxnSpPr/>
            <p:nvPr/>
          </p:nvCxnSpPr>
          <p:spPr>
            <a:xfrm flipH="1">
              <a:off x="3136776" y="357959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C66FF0B1-E977-CE6A-A03F-E1E85710BF89}"/>
                </a:ext>
              </a:extLst>
            </p:cNvPr>
            <p:cNvCxnSpPr/>
            <p:nvPr/>
          </p:nvCxnSpPr>
          <p:spPr>
            <a:xfrm flipH="1">
              <a:off x="3495170" y="3790313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0904F1CF-7CA7-F875-1960-BE4D2D0A9C4B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054305" y="378106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5DDAD7CF-70DE-164E-3F37-B48E0D649BE8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395896" y="3539945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2719E76B-FE17-A923-9D74-400EF9427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630" y="5547977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615F31C-457F-481D-9D74-989165CCBC34}"/>
                </a:ext>
              </a:extLst>
            </p:cNvPr>
            <p:cNvCxnSpPr/>
            <p:nvPr/>
          </p:nvCxnSpPr>
          <p:spPr>
            <a:xfrm>
              <a:off x="3971630" y="6021288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B674915C-1E9F-E077-2874-377044747C05}"/>
                </a:ext>
              </a:extLst>
            </p:cNvPr>
            <p:cNvSpPr/>
            <p:nvPr/>
          </p:nvSpPr>
          <p:spPr>
            <a:xfrm rot="2700000">
              <a:off x="4984048" y="2061183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A95E6FE5-59D0-BE28-7FA6-DA831641F4C2}"/>
                </a:ext>
              </a:extLst>
            </p:cNvPr>
            <p:cNvSpPr/>
            <p:nvPr/>
          </p:nvSpPr>
          <p:spPr>
            <a:xfrm rot="5400000">
              <a:off x="6810579" y="5499808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04F4C843-49A1-973C-F4CB-DFD3D8683AFB}"/>
                </a:ext>
              </a:extLst>
            </p:cNvPr>
            <p:cNvSpPr/>
            <p:nvPr/>
          </p:nvSpPr>
          <p:spPr>
            <a:xfrm rot="14211246">
              <a:off x="1869550" y="5621375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B99BBFC-73AC-9997-A135-BA385886DEFA}"/>
                </a:ext>
              </a:extLst>
            </p:cNvPr>
            <p:cNvSpPr txBox="1"/>
            <p:nvPr/>
          </p:nvSpPr>
          <p:spPr>
            <a:xfrm>
              <a:off x="5414201" y="1770270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1/6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3AF89F23-857B-90FC-BC2F-B0B45DB97A4B}"/>
                </a:ext>
              </a:extLst>
            </p:cNvPr>
            <p:cNvSpPr txBox="1"/>
            <p:nvPr/>
          </p:nvSpPr>
          <p:spPr>
            <a:xfrm>
              <a:off x="2843104" y="3599515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1/3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EF6A553C-1706-4AB9-AABD-BBE88E856F27}"/>
                </a:ext>
              </a:extLst>
            </p:cNvPr>
            <p:cNvSpPr txBox="1"/>
            <p:nvPr/>
          </p:nvSpPr>
          <p:spPr>
            <a:xfrm>
              <a:off x="4849134" y="4269439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7030A0"/>
                  </a:solidFill>
                </a:rPr>
                <a:t>1/2</a:t>
              </a:r>
              <a:endParaRPr kumimoji="1" lang="ja-JP" altLang="en-US" sz="2400">
                <a:solidFill>
                  <a:srgbClr val="7030A0"/>
                </a:solidFill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C2799E1F-17F6-4B42-252E-72AAEE4E6628}"/>
                </a:ext>
              </a:extLst>
            </p:cNvPr>
            <p:cNvSpPr txBox="1"/>
            <p:nvPr/>
          </p:nvSpPr>
          <p:spPr>
            <a:xfrm>
              <a:off x="1230562" y="5890832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1/3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3B54ED9-08A2-8D17-9873-32E222BA8686}"/>
                </a:ext>
              </a:extLst>
            </p:cNvPr>
            <p:cNvSpPr txBox="1"/>
            <p:nvPr/>
          </p:nvSpPr>
          <p:spPr>
            <a:xfrm>
              <a:off x="7400450" y="5559531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1/2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8932C00-31E2-0FBA-1E65-80FE02968E16}"/>
                </a:ext>
              </a:extLst>
            </p:cNvPr>
            <p:cNvSpPr txBox="1"/>
            <p:nvPr/>
          </p:nvSpPr>
          <p:spPr>
            <a:xfrm>
              <a:off x="3725328" y="4241857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1/6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A044A6A2-E154-E758-D20E-ACE4BC0AA476}"/>
                </a:ext>
              </a:extLst>
            </p:cNvPr>
            <p:cNvSpPr txBox="1"/>
            <p:nvPr/>
          </p:nvSpPr>
          <p:spPr>
            <a:xfrm>
              <a:off x="4204447" y="6038376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92D050"/>
                  </a:solidFill>
                </a:rPr>
                <a:t>1/2</a:t>
              </a:r>
              <a:endParaRPr kumimoji="1" lang="ja-JP" altLang="en-US" sz="2400">
                <a:solidFill>
                  <a:srgbClr val="92D050"/>
                </a:solidFill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5D2675B7-7A50-1CF1-431C-88888541C26B}"/>
                </a:ext>
              </a:extLst>
            </p:cNvPr>
            <p:cNvSpPr txBox="1"/>
            <p:nvPr/>
          </p:nvSpPr>
          <p:spPr>
            <a:xfrm>
              <a:off x="5700621" y="3671447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1/6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3791258E-F8E8-86CD-17EE-028D819624E3}"/>
                </a:ext>
              </a:extLst>
            </p:cNvPr>
            <p:cNvSpPr txBox="1"/>
            <p:nvPr/>
          </p:nvSpPr>
          <p:spPr>
            <a:xfrm>
              <a:off x="4204447" y="5060369"/>
              <a:ext cx="752234" cy="566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>
                  <a:solidFill>
                    <a:srgbClr val="FFC000"/>
                  </a:solidFill>
                </a:rPr>
                <a:t>1/3</a:t>
              </a:r>
              <a:endParaRPr kumimoji="1" lang="ja-JP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9595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4FB4D9-006D-0E17-7D68-9F83FC7232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2DB03D-E750-8A84-6F7B-6024F305AF2F}"/>
                  </a:ext>
                </a:extLst>
              </p:cNvPr>
              <p:cNvSpPr txBox="1"/>
              <p:nvPr/>
            </p:nvSpPr>
            <p:spPr>
              <a:xfrm>
                <a:off x="683568" y="942673"/>
                <a:ext cx="9748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2DB03D-E750-8A84-6F7B-6024F305A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942673"/>
                <a:ext cx="974882" cy="492443"/>
              </a:xfrm>
              <a:prstGeom prst="rect">
                <a:avLst/>
              </a:prstGeom>
              <a:blipFill>
                <a:blip r:embed="rId2"/>
                <a:stretch>
                  <a:fillRect l="-7692" r="-14103" b="-3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6871870-8BA6-C808-FD9C-ACC2E3F5678B}"/>
                  </a:ext>
                </a:extLst>
              </p:cNvPr>
              <p:cNvSpPr txBox="1"/>
              <p:nvPr/>
            </p:nvSpPr>
            <p:spPr>
              <a:xfrm>
                <a:off x="1763688" y="973451"/>
                <a:ext cx="47303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/>
                  <a:t>において、状態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ja-JP" altLang="en-US" sz="2400"/>
                  <a:t>にいる確率</a:t>
                </a:r>
                <a:endParaRPr kumimoji="1" lang="ja-JP" altLang="en-US" sz="2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6871870-8BA6-C808-FD9C-ACC2E3F56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73451"/>
                <a:ext cx="4730398" cy="461665"/>
              </a:xfrm>
              <a:prstGeom prst="rect">
                <a:avLst/>
              </a:prstGeom>
              <a:blipFill>
                <a:blip r:embed="rId3"/>
                <a:stretch>
                  <a:fillRect l="-1872" t="-10811" r="-1070" b="-270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E9465BC-3282-8CD0-91E4-47D756B5A097}"/>
                  </a:ext>
                </a:extLst>
              </p:cNvPr>
              <p:cNvSpPr txBox="1"/>
              <p:nvPr/>
            </p:nvSpPr>
            <p:spPr>
              <a:xfrm>
                <a:off x="1645671" y="3887858"/>
                <a:ext cx="5167440" cy="20815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24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5E9465BC-3282-8CD0-91E4-47D756B5A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671" y="3887858"/>
                <a:ext cx="5167440" cy="2081532"/>
              </a:xfrm>
              <a:prstGeom prst="rect">
                <a:avLst/>
              </a:prstGeom>
              <a:blipFill>
                <a:blip r:embed="rId4"/>
                <a:stretch>
                  <a:fillRect l="-735" t="-610" r="-1471" b="-42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18BC864-8755-A5A6-90C8-667854DFB8C7}"/>
              </a:ext>
            </a:extLst>
          </p:cNvPr>
          <p:cNvSpPr txBox="1"/>
          <p:nvPr/>
        </p:nvSpPr>
        <p:spPr>
          <a:xfrm>
            <a:off x="899592" y="608719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行列とベクトルの形にかけそう</a:t>
            </a:r>
          </a:p>
        </p:txBody>
      </p: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41B667F4-6DE8-AB5D-FFDD-5E63ACC4AEE7}"/>
              </a:ext>
            </a:extLst>
          </p:cNvPr>
          <p:cNvGrpSpPr/>
          <p:nvPr/>
        </p:nvGrpSpPr>
        <p:grpSpPr>
          <a:xfrm>
            <a:off x="2987824" y="1711496"/>
            <a:ext cx="2936584" cy="2030002"/>
            <a:chOff x="1230562" y="1770270"/>
            <a:chExt cx="7087598" cy="4899517"/>
          </a:xfrm>
        </p:grpSpPr>
        <p:sp>
          <p:nvSpPr>
            <p:cNvPr id="53" name="円/楕円 52">
              <a:extLst>
                <a:ext uri="{FF2B5EF4-FFF2-40B4-BE49-F238E27FC236}">
                  <a16:creationId xmlns:a16="http://schemas.microsoft.com/office/drawing/2014/main" id="{C5383E99-19D5-B462-C955-3B15749D43FC}"/>
                </a:ext>
              </a:extLst>
            </p:cNvPr>
            <p:cNvSpPr/>
            <p:nvPr/>
          </p:nvSpPr>
          <p:spPr>
            <a:xfrm>
              <a:off x="4064653" y="2564904"/>
              <a:ext cx="1014694" cy="1014694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bg1"/>
                  </a:solidFill>
                </a:rPr>
                <a:t>1</a:t>
              </a:r>
              <a:endParaRPr kumimoji="1" lang="ja-JP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54" name="円/楕円 53">
              <a:extLst>
                <a:ext uri="{FF2B5EF4-FFF2-40B4-BE49-F238E27FC236}">
                  <a16:creationId xmlns:a16="http://schemas.microsoft.com/office/drawing/2014/main" id="{ECD19664-C528-0873-4F94-062B6C225965}"/>
                </a:ext>
              </a:extLst>
            </p:cNvPr>
            <p:cNvSpPr/>
            <p:nvPr/>
          </p:nvSpPr>
          <p:spPr>
            <a:xfrm>
              <a:off x="2480477" y="5081148"/>
              <a:ext cx="1014694" cy="1014694"/>
            </a:xfrm>
            <a:prstGeom prst="ellipse">
              <a:avLst/>
            </a:prstGeom>
            <a:solidFill>
              <a:srgbClr val="CCFF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2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sp>
          <p:nvSpPr>
            <p:cNvPr id="55" name="円/楕円 54">
              <a:extLst>
                <a:ext uri="{FF2B5EF4-FFF2-40B4-BE49-F238E27FC236}">
                  <a16:creationId xmlns:a16="http://schemas.microsoft.com/office/drawing/2014/main" id="{047CE342-CAF5-6BBB-C66F-6616C500F000}"/>
                </a:ext>
              </a:extLst>
            </p:cNvPr>
            <p:cNvSpPr/>
            <p:nvPr/>
          </p:nvSpPr>
          <p:spPr>
            <a:xfrm>
              <a:off x="5648829" y="5081148"/>
              <a:ext cx="1014694" cy="1014694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solidFill>
                    <a:schemeClr val="tx1"/>
                  </a:solidFill>
                </a:rPr>
                <a:t>3</a:t>
              </a:r>
              <a:endParaRPr kumimoji="1" lang="ja-JP" altLang="en-US" sz="2800">
                <a:solidFill>
                  <a:schemeClr val="tx1"/>
                </a:solidFill>
              </a:endParaRPr>
            </a:p>
          </p:txBody>
        </p:sp>
        <p:cxnSp>
          <p:nvCxnSpPr>
            <p:cNvPr id="56" name="直線矢印コネクタ 55">
              <a:extLst>
                <a:ext uri="{FF2B5EF4-FFF2-40B4-BE49-F238E27FC236}">
                  <a16:creationId xmlns:a16="http://schemas.microsoft.com/office/drawing/2014/main" id="{BCC67E4B-193E-31F5-2EBA-41898F28D2FC}"/>
                </a:ext>
              </a:extLst>
            </p:cNvPr>
            <p:cNvCxnSpPr/>
            <p:nvPr/>
          </p:nvCxnSpPr>
          <p:spPr>
            <a:xfrm flipH="1">
              <a:off x="3136776" y="357959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79A44299-741F-51C5-CDF3-DD44499E9B25}"/>
                </a:ext>
              </a:extLst>
            </p:cNvPr>
            <p:cNvCxnSpPr/>
            <p:nvPr/>
          </p:nvCxnSpPr>
          <p:spPr>
            <a:xfrm flipH="1">
              <a:off x="3495170" y="3790313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946DB80B-3D1D-0934-7798-E15365CD0D82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054305" y="3781068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AC5794D8-1CB9-731F-53CC-C1786F09CDF6}"/>
                </a:ext>
              </a:extLst>
            </p:cNvPr>
            <p:cNvCxnSpPr>
              <a:cxnSpLocks/>
            </p:cNvCxnSpPr>
            <p:nvPr/>
          </p:nvCxnSpPr>
          <p:spPr>
            <a:xfrm rot="17353769" flipH="1">
              <a:off x="5395896" y="3539945"/>
              <a:ext cx="716789" cy="108012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D82D05EC-BE84-9A60-AC1D-98E68C294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71630" y="5547977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D45ECC76-B5D5-FBFE-B3B5-2B44AE21C05C}"/>
                </a:ext>
              </a:extLst>
            </p:cNvPr>
            <p:cNvCxnSpPr/>
            <p:nvPr/>
          </p:nvCxnSpPr>
          <p:spPr>
            <a:xfrm>
              <a:off x="3971630" y="6021288"/>
              <a:ext cx="1245151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BAC35619-AFCB-8E13-1040-2912730EA45C}"/>
                </a:ext>
              </a:extLst>
            </p:cNvPr>
            <p:cNvSpPr/>
            <p:nvPr/>
          </p:nvSpPr>
          <p:spPr>
            <a:xfrm rot="2700000">
              <a:off x="4984048" y="2061183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7D899C1E-7631-1135-0C9B-214846844D3B}"/>
                </a:ext>
              </a:extLst>
            </p:cNvPr>
            <p:cNvSpPr/>
            <p:nvPr/>
          </p:nvSpPr>
          <p:spPr>
            <a:xfrm rot="5400000">
              <a:off x="6810579" y="5499808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A271C009-E075-293C-0981-48CA75D065BE}"/>
                </a:ext>
              </a:extLst>
            </p:cNvPr>
            <p:cNvSpPr/>
            <p:nvPr/>
          </p:nvSpPr>
          <p:spPr>
            <a:xfrm rot="14211246">
              <a:off x="1869550" y="5621375"/>
              <a:ext cx="569984" cy="504222"/>
            </a:xfrm>
            <a:custGeom>
              <a:avLst/>
              <a:gdLst>
                <a:gd name="connsiteX0" fmla="*/ 340243 w 994728"/>
                <a:gd name="connsiteY0" fmla="*/ 904555 h 904555"/>
                <a:gd name="connsiteX1" fmla="*/ 3912 w 994728"/>
                <a:gd name="connsiteY1" fmla="*/ 347507 h 904555"/>
                <a:gd name="connsiteX2" fmla="*/ 539940 w 994728"/>
                <a:gd name="connsiteY2" fmla="*/ 665 h 904555"/>
                <a:gd name="connsiteX3" fmla="*/ 991884 w 994728"/>
                <a:gd name="connsiteY3" fmla="*/ 431590 h 904555"/>
                <a:gd name="connsiteX4" fmla="*/ 697595 w 994728"/>
                <a:gd name="connsiteY4" fmla="*/ 830983 h 904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4728" h="904555">
                  <a:moveTo>
                    <a:pt x="340243" y="904555"/>
                  </a:moveTo>
                  <a:cubicBezTo>
                    <a:pt x="155436" y="701355"/>
                    <a:pt x="-29371" y="498155"/>
                    <a:pt x="3912" y="347507"/>
                  </a:cubicBezTo>
                  <a:cubicBezTo>
                    <a:pt x="37195" y="196859"/>
                    <a:pt x="375278" y="-13349"/>
                    <a:pt x="539940" y="665"/>
                  </a:cubicBezTo>
                  <a:cubicBezTo>
                    <a:pt x="704602" y="14679"/>
                    <a:pt x="965608" y="293204"/>
                    <a:pt x="991884" y="431590"/>
                  </a:cubicBezTo>
                  <a:cubicBezTo>
                    <a:pt x="1018160" y="569976"/>
                    <a:pt x="857877" y="700479"/>
                    <a:pt x="697595" y="830983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90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91B1921A-3C2C-CA91-8887-F1F34B831F8F}"/>
                </a:ext>
              </a:extLst>
            </p:cNvPr>
            <p:cNvSpPr txBox="1"/>
            <p:nvPr/>
          </p:nvSpPr>
          <p:spPr>
            <a:xfrm>
              <a:off x="5414201" y="1770270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1/6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7A41F6CD-DEC7-BD35-FD85-82AF039598F4}"/>
                </a:ext>
              </a:extLst>
            </p:cNvPr>
            <p:cNvSpPr txBox="1"/>
            <p:nvPr/>
          </p:nvSpPr>
          <p:spPr>
            <a:xfrm>
              <a:off x="2843104" y="3599516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1/3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B6C87C58-5DC2-206D-A9B9-83A8B4F6959C}"/>
                </a:ext>
              </a:extLst>
            </p:cNvPr>
            <p:cNvSpPr txBox="1"/>
            <p:nvPr/>
          </p:nvSpPr>
          <p:spPr>
            <a:xfrm>
              <a:off x="4849133" y="4269439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7030A0"/>
                  </a:solidFill>
                </a:rPr>
                <a:t>1/2</a:t>
              </a:r>
              <a:endParaRPr kumimoji="1" lang="ja-JP" altLang="en-US" sz="1100">
                <a:solidFill>
                  <a:srgbClr val="7030A0"/>
                </a:solidFill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68ED9CC4-EE92-C850-2EE1-855EE9413F15}"/>
                </a:ext>
              </a:extLst>
            </p:cNvPr>
            <p:cNvSpPr txBox="1"/>
            <p:nvPr/>
          </p:nvSpPr>
          <p:spPr>
            <a:xfrm>
              <a:off x="1230562" y="5890832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1/3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B8A934F7-09E3-1577-5F94-544046121235}"/>
                </a:ext>
              </a:extLst>
            </p:cNvPr>
            <p:cNvSpPr txBox="1"/>
            <p:nvPr/>
          </p:nvSpPr>
          <p:spPr>
            <a:xfrm>
              <a:off x="7400450" y="5559533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1/2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15F830A-7E3E-6D97-144F-90750FBEAF26}"/>
                </a:ext>
              </a:extLst>
            </p:cNvPr>
            <p:cNvSpPr txBox="1"/>
            <p:nvPr/>
          </p:nvSpPr>
          <p:spPr>
            <a:xfrm>
              <a:off x="3725328" y="424185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1/6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3B53E99E-9BFE-C99D-7811-851214D1FC7D}"/>
                </a:ext>
              </a:extLst>
            </p:cNvPr>
            <p:cNvSpPr txBox="1"/>
            <p:nvPr/>
          </p:nvSpPr>
          <p:spPr>
            <a:xfrm>
              <a:off x="4204447" y="603837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92D050"/>
                  </a:solidFill>
                </a:rPr>
                <a:t>1/2</a:t>
              </a:r>
              <a:endParaRPr kumimoji="1" lang="ja-JP" altLang="en-US" sz="1100">
                <a:solidFill>
                  <a:srgbClr val="92D050"/>
                </a:solidFill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FF047A7-0D79-C701-C97F-457F11092401}"/>
                </a:ext>
              </a:extLst>
            </p:cNvPr>
            <p:cNvSpPr txBox="1"/>
            <p:nvPr/>
          </p:nvSpPr>
          <p:spPr>
            <a:xfrm>
              <a:off x="5700622" y="367144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1/6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D7CA5732-1E51-88B1-64F0-C1D69405B004}"/>
                </a:ext>
              </a:extLst>
            </p:cNvPr>
            <p:cNvSpPr txBox="1"/>
            <p:nvPr/>
          </p:nvSpPr>
          <p:spPr>
            <a:xfrm>
              <a:off x="4204447" y="5060367"/>
              <a:ext cx="917710" cy="6314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>
                  <a:solidFill>
                    <a:srgbClr val="FFC000"/>
                  </a:solidFill>
                </a:rPr>
                <a:t>1/3</a:t>
              </a:r>
              <a:endParaRPr kumimoji="1" lang="ja-JP" altLang="en-US" sz="11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0024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A7A17A-0F63-B347-0C29-0F75FF998A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F2AE69D-FCBF-D176-4EA4-9759DE7496D9}"/>
                  </a:ext>
                </a:extLst>
              </p:cNvPr>
              <p:cNvSpPr txBox="1"/>
              <p:nvPr/>
            </p:nvSpPr>
            <p:spPr>
              <a:xfrm>
                <a:off x="683568" y="1124744"/>
                <a:ext cx="2155014" cy="1189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F2AE69D-FCBF-D176-4EA4-9759DE749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124744"/>
                <a:ext cx="2155014" cy="1189043"/>
              </a:xfrm>
              <a:prstGeom prst="rect">
                <a:avLst/>
              </a:prstGeom>
              <a:blipFill>
                <a:blip r:embed="rId2"/>
                <a:stretch>
                  <a:fillRect l="-2339" b="-7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C4396F-A522-181E-9019-B35BF24346BB}"/>
              </a:ext>
            </a:extLst>
          </p:cNvPr>
          <p:cNvSpPr txBox="1"/>
          <p:nvPr/>
        </p:nvSpPr>
        <p:spPr>
          <a:xfrm>
            <a:off x="3057328" y="1488432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時刻</a:t>
            </a:r>
            <a:r>
              <a:rPr kumimoji="1" lang="en-US" altLang="ja-JP" sz="2400" dirty="0"/>
              <a:t>t</a:t>
            </a:r>
            <a:r>
              <a:rPr kumimoji="1" lang="ja-JP" altLang="en-US" sz="2400"/>
              <a:t>における状態ベクトル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914D4C-EA64-A1A8-450E-4FE3749A4614}"/>
                  </a:ext>
                </a:extLst>
              </p:cNvPr>
              <p:cNvSpPr txBox="1"/>
              <p:nvPr/>
            </p:nvSpPr>
            <p:spPr>
              <a:xfrm>
                <a:off x="2627784" y="2769496"/>
                <a:ext cx="362150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914D4C-EA64-A1A8-450E-4FE3749A4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769496"/>
                <a:ext cx="3621504" cy="553998"/>
              </a:xfrm>
              <a:prstGeom prst="rect">
                <a:avLst/>
              </a:prstGeom>
              <a:blipFill>
                <a:blip r:embed="rId3"/>
                <a:stretch>
                  <a:fillRect l="-2091" t="-31111" r="-3484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40C825-D04D-72B5-6DAC-C84F769DF927}"/>
                  </a:ext>
                </a:extLst>
              </p:cNvPr>
              <p:cNvSpPr txBox="1"/>
              <p:nvPr/>
            </p:nvSpPr>
            <p:spPr>
              <a:xfrm>
                <a:off x="1593102" y="3779204"/>
                <a:ext cx="4826771" cy="1620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B40C825-D04D-72B5-6DAC-C84F769DF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02" y="3779204"/>
                <a:ext cx="4826771" cy="1620700"/>
              </a:xfrm>
              <a:prstGeom prst="rect">
                <a:avLst/>
              </a:prstGeom>
              <a:blipFill>
                <a:blip r:embed="rId4"/>
                <a:stretch>
                  <a:fillRect l="-1312" t="-2326" b="-1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C46CC1-E44B-46E3-9ED2-2F85B454AD2D}"/>
              </a:ext>
            </a:extLst>
          </p:cNvPr>
          <p:cNvSpPr txBox="1"/>
          <p:nvPr/>
        </p:nvSpPr>
        <p:spPr>
          <a:xfrm>
            <a:off x="456180" y="435872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ただし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C73032-8394-6712-E6E7-BBD724106D89}"/>
              </a:ext>
            </a:extLst>
          </p:cNvPr>
          <p:cNvSpPr txBox="1"/>
          <p:nvPr/>
        </p:nvSpPr>
        <p:spPr>
          <a:xfrm>
            <a:off x="467544" y="5847655"/>
            <a:ext cx="77764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この行列を</a:t>
            </a:r>
            <a:r>
              <a:rPr lang="ja-JP" altLang="en-US" sz="2400">
                <a:solidFill>
                  <a:srgbClr val="FF0000"/>
                </a:solidFill>
              </a:rPr>
              <a:t>マルコフ行列</a:t>
            </a:r>
            <a:r>
              <a:rPr lang="en-US" altLang="ja-JP" sz="2400" dirty="0"/>
              <a:t>(</a:t>
            </a:r>
            <a:r>
              <a:rPr lang="ja-JP" altLang="en-US" sz="2400"/>
              <a:t>もしくは遷移確率行列</a:t>
            </a:r>
            <a:r>
              <a:rPr lang="en-US" altLang="ja-JP" sz="2400" dirty="0"/>
              <a:t>)</a:t>
            </a:r>
            <a:r>
              <a:rPr lang="ja-JP" altLang="en-US" sz="2400"/>
              <a:t>と呼ぶ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675861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B0F0D1E-4D00-776F-2B43-A99D6D8594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マルコフ行列の性質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43B47CE-3FEF-008B-230C-A16DF254E6C6}"/>
              </a:ext>
            </a:extLst>
          </p:cNvPr>
          <p:cNvSpPr txBox="1"/>
          <p:nvPr/>
        </p:nvSpPr>
        <p:spPr>
          <a:xfrm>
            <a:off x="683568" y="1031187"/>
            <a:ext cx="5801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すべての要素が</a:t>
            </a:r>
            <a:r>
              <a:rPr kumimoji="1" lang="en-US" altLang="ja-JP" sz="2000" dirty="0"/>
              <a:t>0</a:t>
            </a:r>
            <a:r>
              <a:rPr kumimoji="1" lang="ja-JP" altLang="en-US" sz="2000"/>
              <a:t>から</a:t>
            </a:r>
            <a:r>
              <a:rPr kumimoji="1" lang="en-US" altLang="ja-JP" sz="2000" dirty="0"/>
              <a:t>1</a:t>
            </a:r>
            <a:r>
              <a:rPr kumimoji="1" lang="ja-JP" altLang="en-US" sz="2000"/>
              <a:t>の間の実数</a:t>
            </a:r>
            <a:r>
              <a:rPr kumimoji="1" lang="en-US" altLang="ja-JP" sz="2000" dirty="0"/>
              <a:t>(</a:t>
            </a:r>
            <a:r>
              <a:rPr kumimoji="1" lang="ja-JP" altLang="en-US" sz="2000"/>
              <a:t>確率だから</a:t>
            </a:r>
            <a:r>
              <a:rPr kumimoji="1" lang="en-US" altLang="ja-JP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000"/>
              <a:t>各列の値の総和は</a:t>
            </a:r>
            <a:r>
              <a:rPr lang="en-US" altLang="ja-JP" sz="2000" dirty="0"/>
              <a:t>1(</a:t>
            </a:r>
            <a:r>
              <a:rPr lang="ja-JP" altLang="en-US" sz="2000"/>
              <a:t>確率の保存則</a:t>
            </a:r>
            <a:r>
              <a:rPr lang="en-US" altLang="ja-JP" sz="2000" dirty="0"/>
              <a:t>)</a:t>
            </a:r>
            <a:endParaRPr kumimoji="1" lang="ja-JP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B69BA1-E6DF-0CD0-841D-D498FBBDC6B8}"/>
                  </a:ext>
                </a:extLst>
              </p:cNvPr>
              <p:cNvSpPr txBox="1"/>
              <p:nvPr/>
            </p:nvSpPr>
            <p:spPr>
              <a:xfrm>
                <a:off x="1619672" y="2208228"/>
                <a:ext cx="4826771" cy="16207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1/2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4B69BA1-E6DF-0CD0-841D-D498FBBD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08228"/>
                <a:ext cx="4826771" cy="1620700"/>
              </a:xfrm>
              <a:prstGeom prst="rect">
                <a:avLst/>
              </a:prstGeom>
              <a:blipFill>
                <a:blip r:embed="rId2"/>
                <a:stretch>
                  <a:fillRect l="-1575" t="-2326" b="-124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角丸四角形 5">
            <a:extLst>
              <a:ext uri="{FF2B5EF4-FFF2-40B4-BE49-F238E27FC236}">
                <a16:creationId xmlns:a16="http://schemas.microsoft.com/office/drawing/2014/main" id="{519993BC-209E-4259-BE08-CA5F6FC8D5EE}"/>
              </a:ext>
            </a:extLst>
          </p:cNvPr>
          <p:cNvSpPr/>
          <p:nvPr/>
        </p:nvSpPr>
        <p:spPr>
          <a:xfrm>
            <a:off x="2987825" y="2064212"/>
            <a:ext cx="785554" cy="1800484"/>
          </a:xfrm>
          <a:prstGeom prst="round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3AE55BCE-071F-4F98-211E-D2095A04DDA3}"/>
              </a:ext>
            </a:extLst>
          </p:cNvPr>
          <p:cNvSpPr/>
          <p:nvPr/>
        </p:nvSpPr>
        <p:spPr>
          <a:xfrm>
            <a:off x="4137802" y="2065835"/>
            <a:ext cx="794238" cy="1800484"/>
          </a:xfrm>
          <a:prstGeom prst="round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8B296F9-4693-D9DA-FF89-528DC3DD42EB}"/>
              </a:ext>
            </a:extLst>
          </p:cNvPr>
          <p:cNvSpPr/>
          <p:nvPr/>
        </p:nvSpPr>
        <p:spPr>
          <a:xfrm>
            <a:off x="5287780" y="2064212"/>
            <a:ext cx="794239" cy="180048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E990D3-FC23-30BC-CD02-9A93C003126A}"/>
              </a:ext>
            </a:extLst>
          </p:cNvPr>
          <p:cNvSpPr txBox="1"/>
          <p:nvPr/>
        </p:nvSpPr>
        <p:spPr>
          <a:xfrm>
            <a:off x="683568" y="4368468"/>
            <a:ext cx="66287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2000"/>
              <a:t>状態ベクトルにかけると次の状態ベクトルが得られる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7309513-BCC9-86DE-0514-A8F35CFF75B5}"/>
                  </a:ext>
                </a:extLst>
              </p:cNvPr>
              <p:cNvSpPr txBox="1"/>
              <p:nvPr/>
            </p:nvSpPr>
            <p:spPr>
              <a:xfrm>
                <a:off x="2627784" y="4736757"/>
                <a:ext cx="32163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7309513-BCC9-86DE-0514-A8F35CFF75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736757"/>
                <a:ext cx="3216329" cy="492443"/>
              </a:xfrm>
              <a:prstGeom prst="rect">
                <a:avLst/>
              </a:prstGeom>
              <a:blipFill>
                <a:blip r:embed="rId3"/>
                <a:stretch>
                  <a:fillRect l="-1961" t="-35000" r="-3529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D23D07-8383-2EC6-D239-7C13E9FACA82}"/>
              </a:ext>
            </a:extLst>
          </p:cNvPr>
          <p:cNvSpPr txBox="1"/>
          <p:nvPr/>
        </p:nvSpPr>
        <p:spPr>
          <a:xfrm>
            <a:off x="683568" y="5308118"/>
            <a:ext cx="6401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2000" dirty="0"/>
              <a:t>n</a:t>
            </a:r>
            <a:r>
              <a:rPr kumimoji="1" lang="ja-JP" altLang="en-US" sz="2000"/>
              <a:t>回かけると</a:t>
            </a:r>
            <a:r>
              <a:rPr kumimoji="1" lang="en-US" altLang="ja-JP" sz="2000" dirty="0"/>
              <a:t>n</a:t>
            </a:r>
            <a:r>
              <a:rPr kumimoji="1" lang="ja-JP" altLang="en-US" sz="2000"/>
              <a:t>ステップ後の状態ベクトルが得られる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7C47A79-2341-4447-DC45-F970664BB731}"/>
                  </a:ext>
                </a:extLst>
              </p:cNvPr>
              <p:cNvSpPr txBox="1"/>
              <p:nvPr/>
            </p:nvSpPr>
            <p:spPr>
              <a:xfrm>
                <a:off x="2627783" y="5826813"/>
                <a:ext cx="344748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7C47A79-2341-4447-DC45-F970664BB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3" y="5826813"/>
                <a:ext cx="3447482" cy="492443"/>
              </a:xfrm>
              <a:prstGeom prst="rect">
                <a:avLst/>
              </a:prstGeom>
              <a:blipFill>
                <a:blip r:embed="rId4"/>
                <a:stretch>
                  <a:fillRect l="-1832" t="-35000" r="-3297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07163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6109</TotalTime>
  <Words>706</Words>
  <Application>Microsoft Macintosh PowerPoint</Application>
  <PresentationFormat>画面に合わせる (4:3)</PresentationFormat>
  <Paragraphs>129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Arial</vt:lpstr>
      <vt:lpstr>Cambria Math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918</cp:revision>
  <dcterms:created xsi:type="dcterms:W3CDTF">2019-01-02T05:23:01Z</dcterms:created>
  <dcterms:modified xsi:type="dcterms:W3CDTF">2024-05-01T10:15:46Z</dcterms:modified>
</cp:coreProperties>
</file>