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7"/>
  </p:notesMasterIdLst>
  <p:sldIdLst>
    <p:sldId id="256" r:id="rId2"/>
    <p:sldId id="339" r:id="rId3"/>
    <p:sldId id="340" r:id="rId4"/>
    <p:sldId id="341" r:id="rId5"/>
    <p:sldId id="342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98" d="100"/>
          <a:sy n="98" d="100"/>
        </p:scale>
        <p:origin x="90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2022/5/2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85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分子動力学法</a:t>
            </a:r>
            <a:r>
              <a:rPr lang="en-US" altLang="ja-JP" sz="3200" dirty="0">
                <a:solidFill>
                  <a:srgbClr val="011893"/>
                </a:solidFill>
              </a:rPr>
              <a:t>(2) </a:t>
            </a:r>
            <a:r>
              <a:rPr lang="ja-JP" altLang="en-US" sz="3200" dirty="0">
                <a:solidFill>
                  <a:srgbClr val="011893"/>
                </a:solidFill>
              </a:rPr>
              <a:t>温度制御と圧力制御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分子動力学法における温度や圧力の定義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温度や圧力制御アルゴリズム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11893"/>
                </a:solidFill>
              </a:rPr>
              <a:t>物理量の定義と制御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分子動力学法における温度や圧力の定義は非自明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温度とは？圧力とは？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75EF1A-B5AA-4738-97B8-744B1F7AB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温度とは何か</a:t>
            </a:r>
            <a:endParaRPr kumimoji="1" lang="ja-JP" altLang="en-US" dirty="0"/>
          </a:p>
        </p:txBody>
      </p:sp>
      <p:pic>
        <p:nvPicPr>
          <p:cNvPr id="1026" name="Picture 2" descr="寒気・悪寒のイラスト（女性）">
            <a:extLst>
              <a:ext uri="{FF2B5EF4-FFF2-40B4-BE49-F238E27FC236}">
                <a16:creationId xmlns:a16="http://schemas.microsoft.com/office/drawing/2014/main" id="{D08B16E2-EC45-4DCE-8D92-70DED81C0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44824"/>
            <a:ext cx="1736541" cy="204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お風呂のイラスト「お父さんと息子」">
            <a:extLst>
              <a:ext uri="{FF2B5EF4-FFF2-40B4-BE49-F238E27FC236}">
                <a16:creationId xmlns:a16="http://schemas.microsoft.com/office/drawing/2014/main" id="{DE8CF3A0-36B7-4B7C-AEE2-8330353E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844824"/>
            <a:ext cx="2278098" cy="21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アイロンのイラスト">
            <a:extLst>
              <a:ext uri="{FF2B5EF4-FFF2-40B4-BE49-F238E27FC236}">
                <a16:creationId xmlns:a16="http://schemas.microsoft.com/office/drawing/2014/main" id="{AA970D79-0E6B-4F5E-9187-4E6A07A9D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00000" flipV="1">
            <a:off x="5551567" y="2875899"/>
            <a:ext cx="1369121" cy="690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やけどのイラスト（女性）">
            <a:extLst>
              <a:ext uri="{FF2B5EF4-FFF2-40B4-BE49-F238E27FC236}">
                <a16:creationId xmlns:a16="http://schemas.microsoft.com/office/drawing/2014/main" id="{E91FE0BF-FFE4-4454-A999-B1E3548F3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132856"/>
            <a:ext cx="1751383" cy="164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0CE10AE-558C-4E39-938E-9E8AD39A884F}"/>
              </a:ext>
            </a:extLst>
          </p:cNvPr>
          <p:cNvSpPr txBox="1"/>
          <p:nvPr/>
        </p:nvSpPr>
        <p:spPr>
          <a:xfrm>
            <a:off x="655692" y="11247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肌寒い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66359A-284A-4AD2-9963-23D02AB91902}"/>
              </a:ext>
            </a:extLst>
          </p:cNvPr>
          <p:cNvSpPr txBox="1"/>
          <p:nvPr/>
        </p:nvSpPr>
        <p:spPr>
          <a:xfrm>
            <a:off x="2987824" y="116713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お風呂がぬるい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6F44244-2482-4578-97ED-AD78A21DDB37}"/>
              </a:ext>
            </a:extLst>
          </p:cNvPr>
          <p:cNvSpPr txBox="1"/>
          <p:nvPr/>
        </p:nvSpPr>
        <p:spPr>
          <a:xfrm>
            <a:off x="6012160" y="119675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アイロンが熱い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F17954-A333-4BFE-9680-A422C5D1C4F9}"/>
              </a:ext>
            </a:extLst>
          </p:cNvPr>
          <p:cNvSpPr txBox="1"/>
          <p:nvPr/>
        </p:nvSpPr>
        <p:spPr>
          <a:xfrm>
            <a:off x="323528" y="42930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気体の温度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0DC60D-FBF9-412B-9FC9-3617BAF7265F}"/>
              </a:ext>
            </a:extLst>
          </p:cNvPr>
          <p:cNvSpPr txBox="1"/>
          <p:nvPr/>
        </p:nvSpPr>
        <p:spPr>
          <a:xfrm>
            <a:off x="3347864" y="429309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液体の温度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3B7D6C3-CDE9-4AF3-9346-09FEB3B3BC63}"/>
              </a:ext>
            </a:extLst>
          </p:cNvPr>
          <p:cNvSpPr txBox="1"/>
          <p:nvPr/>
        </p:nvSpPr>
        <p:spPr>
          <a:xfrm>
            <a:off x="6156176" y="429309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固液体の温度</a:t>
            </a:r>
            <a:endParaRPr kumimoji="1" lang="ja-JP" altLang="en-US" sz="2400" dirty="0"/>
          </a:p>
        </p:txBody>
      </p:sp>
      <p:pic>
        <p:nvPicPr>
          <p:cNvPr id="1034" name="Picture 10" descr="いろいろな温度の温度計のイラスト3">
            <a:extLst>
              <a:ext uri="{FF2B5EF4-FFF2-40B4-BE49-F238E27FC236}">
                <a16:creationId xmlns:a16="http://schemas.microsoft.com/office/drawing/2014/main" id="{84CD56DF-750A-4B0B-9ABF-540A3DF55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663461" y="5028657"/>
            <a:ext cx="769540" cy="15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E3348F-FB26-4B8A-B9E6-6CF6BA968E67}"/>
              </a:ext>
            </a:extLst>
          </p:cNvPr>
          <p:cNvSpPr txBox="1"/>
          <p:nvPr/>
        </p:nvSpPr>
        <p:spPr>
          <a:xfrm>
            <a:off x="1691680" y="5517232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これら全てに共通する「温度」とはなんだろう？</a:t>
            </a:r>
            <a:endParaRPr kumimoji="1" lang="en-US" altLang="ja-JP" sz="2400" dirty="0"/>
          </a:p>
          <a:p>
            <a:r>
              <a:rPr lang="ja-JP" altLang="en-US" sz="2400" dirty="0"/>
              <a:t>どうやって数値化しているのだろう？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226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A4ADD5D-A24A-416C-AC18-6D72C2D8B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温度の測り方</a:t>
            </a:r>
            <a:endParaRPr kumimoji="1" lang="ja-JP" altLang="en-US" dirty="0"/>
          </a:p>
        </p:txBody>
      </p:sp>
      <p:pic>
        <p:nvPicPr>
          <p:cNvPr id="3" name="Picture 10" descr="いろいろな温度の温度計のイラスト3">
            <a:extLst>
              <a:ext uri="{FF2B5EF4-FFF2-40B4-BE49-F238E27FC236}">
                <a16:creationId xmlns:a16="http://schemas.microsoft.com/office/drawing/2014/main" id="{3FB3B638-9C3D-474D-92EE-A080DB582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807475" y="996208"/>
            <a:ext cx="769540" cy="15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D2250A-A163-43EC-9CE1-E851D0E63155}"/>
              </a:ext>
            </a:extLst>
          </p:cNvPr>
          <p:cNvSpPr txBox="1"/>
          <p:nvPr/>
        </p:nvSpPr>
        <p:spPr>
          <a:xfrm>
            <a:off x="2300536" y="126876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11893"/>
                </a:solidFill>
              </a:rPr>
              <a:t>ガラス温度計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6D15A5-E3F6-4FA8-99C8-B28CFA4FCE03}"/>
              </a:ext>
            </a:extLst>
          </p:cNvPr>
          <p:cNvSpPr txBox="1"/>
          <p:nvPr/>
        </p:nvSpPr>
        <p:spPr>
          <a:xfrm>
            <a:off x="2339752" y="1772816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液体の膨張による体積変化</a:t>
            </a:r>
          </a:p>
        </p:txBody>
      </p:sp>
      <p:pic>
        <p:nvPicPr>
          <p:cNvPr id="2050" name="Picture 2" descr="温度計・湿度計のイラスト">
            <a:extLst>
              <a:ext uri="{FF2B5EF4-FFF2-40B4-BE49-F238E27FC236}">
                <a16:creationId xmlns:a16="http://schemas.microsoft.com/office/drawing/2014/main" id="{A57777FE-EB9C-456D-B4DF-44D9DD00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96952"/>
            <a:ext cx="1616968" cy="1616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7C2AAF-16B0-4E36-8F03-66974A815E4D}"/>
              </a:ext>
            </a:extLst>
          </p:cNvPr>
          <p:cNvSpPr txBox="1"/>
          <p:nvPr/>
        </p:nvSpPr>
        <p:spPr>
          <a:xfrm>
            <a:off x="2444552" y="3068960"/>
            <a:ext cx="4374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11893"/>
                </a:solidFill>
              </a:rPr>
              <a:t>温湿度計</a:t>
            </a:r>
            <a:r>
              <a:rPr kumimoji="1" lang="en-US" altLang="ja-JP" sz="2800" dirty="0">
                <a:solidFill>
                  <a:srgbClr val="011893"/>
                </a:solidFill>
              </a:rPr>
              <a:t>(</a:t>
            </a:r>
            <a:r>
              <a:rPr kumimoji="1" lang="ja-JP" altLang="en-US" sz="2800" dirty="0">
                <a:solidFill>
                  <a:srgbClr val="011893"/>
                </a:solidFill>
              </a:rPr>
              <a:t>バイメタル方式</a:t>
            </a:r>
            <a:r>
              <a:rPr kumimoji="1" lang="en-US" altLang="ja-JP" sz="2800" dirty="0">
                <a:solidFill>
                  <a:srgbClr val="011893"/>
                </a:solidFill>
              </a:rPr>
              <a:t>)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35CD837-A943-49CA-9484-D6203E27413E}"/>
              </a:ext>
            </a:extLst>
          </p:cNvPr>
          <p:cNvSpPr txBox="1"/>
          <p:nvPr/>
        </p:nvSpPr>
        <p:spPr>
          <a:xfrm>
            <a:off x="2483768" y="3573016"/>
            <a:ext cx="6336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熱膨張率の異なる</a:t>
            </a:r>
            <a:r>
              <a:rPr lang="ja-JP" altLang="en-US" sz="2800" dirty="0"/>
              <a:t>金属を貼り合わせたもの</a:t>
            </a:r>
            <a:endParaRPr kumimoji="1" lang="ja-JP" altLang="en-US" sz="2800" dirty="0"/>
          </a:p>
        </p:txBody>
      </p:sp>
      <p:pic>
        <p:nvPicPr>
          <p:cNvPr id="2054" name="Picture 6" descr="体温計のイラスト">
            <a:extLst>
              <a:ext uri="{FF2B5EF4-FFF2-40B4-BE49-F238E27FC236}">
                <a16:creationId xmlns:a16="http://schemas.microsoft.com/office/drawing/2014/main" id="{0656F5E7-AAD7-4013-B854-90F0742C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725144"/>
            <a:ext cx="1688976" cy="168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2D64BC5-0C25-4035-B9D7-E582989508B5}"/>
              </a:ext>
            </a:extLst>
          </p:cNvPr>
          <p:cNvSpPr txBox="1"/>
          <p:nvPr/>
        </p:nvSpPr>
        <p:spPr>
          <a:xfrm>
            <a:off x="2516560" y="5013176"/>
            <a:ext cx="54521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デジタル体温計</a:t>
            </a:r>
            <a:r>
              <a:rPr lang="en-US" altLang="ja-JP" sz="2800" dirty="0">
                <a:solidFill>
                  <a:srgbClr val="011893"/>
                </a:solidFill>
              </a:rPr>
              <a:t>(</a:t>
            </a:r>
            <a:r>
              <a:rPr lang="ja-JP" altLang="en-US" sz="2800" dirty="0">
                <a:solidFill>
                  <a:srgbClr val="011893"/>
                </a:solidFill>
              </a:rPr>
              <a:t>サーミスタ方式</a:t>
            </a:r>
            <a:r>
              <a:rPr lang="en-US" altLang="ja-JP" sz="2800" dirty="0">
                <a:solidFill>
                  <a:srgbClr val="011893"/>
                </a:solidFill>
              </a:rPr>
              <a:t>)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9BEFBA8-ED5D-4BBE-BEEE-6E7C711D083E}"/>
              </a:ext>
            </a:extLst>
          </p:cNvPr>
          <p:cNvSpPr txBox="1"/>
          <p:nvPr/>
        </p:nvSpPr>
        <p:spPr>
          <a:xfrm>
            <a:off x="2555776" y="5517232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温度により抵抗が変わる物質を利用</a:t>
            </a:r>
          </a:p>
        </p:txBody>
      </p:sp>
    </p:spTree>
    <p:extLst>
      <p:ext uri="{BB962C8B-B14F-4D97-AF65-F5344CB8AC3E}">
        <p14:creationId xmlns:p14="http://schemas.microsoft.com/office/powerpoint/2010/main" val="175345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4ABA72D-A6F4-492D-AE27-E7E55DEA54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温度の測り方</a:t>
            </a:r>
          </a:p>
        </p:txBody>
      </p:sp>
      <p:pic>
        <p:nvPicPr>
          <p:cNvPr id="3074" name="Picture 2" descr="黒いケーブルのイラスト">
            <a:extLst>
              <a:ext uri="{FF2B5EF4-FFF2-40B4-BE49-F238E27FC236}">
                <a16:creationId xmlns:a16="http://schemas.microsoft.com/office/drawing/2014/main" id="{642E06D1-22F1-45FD-AAA8-8750D8CFE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80728"/>
            <a:ext cx="2419343" cy="20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A9C775-6E42-40A5-B4EF-D637EE2D27BE}"/>
              </a:ext>
            </a:extLst>
          </p:cNvPr>
          <p:cNvSpPr txBox="1"/>
          <p:nvPr/>
        </p:nvSpPr>
        <p:spPr>
          <a:xfrm>
            <a:off x="2771800" y="134076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11893"/>
                </a:solidFill>
              </a:rPr>
              <a:t>熱電対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04354C7-210F-422A-B7C0-DA735D5919F9}"/>
              </a:ext>
            </a:extLst>
          </p:cNvPr>
          <p:cNvSpPr txBox="1"/>
          <p:nvPr/>
        </p:nvSpPr>
        <p:spPr>
          <a:xfrm>
            <a:off x="2771800" y="1844824"/>
            <a:ext cx="5616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二種類の金属の熱電能の差を起電力に変える</a:t>
            </a:r>
            <a:r>
              <a:rPr kumimoji="1" lang="en-US" altLang="ja-JP" sz="2800" dirty="0"/>
              <a:t>(</a:t>
            </a:r>
            <a:r>
              <a:rPr kumimoji="1" lang="ja-JP" altLang="en-US" sz="2800" dirty="0"/>
              <a:t>ゼーベック効果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pic>
        <p:nvPicPr>
          <p:cNvPr id="3076" name="Picture 4" descr="赤外線温度計のイラスト">
            <a:extLst>
              <a:ext uri="{FF2B5EF4-FFF2-40B4-BE49-F238E27FC236}">
                <a16:creationId xmlns:a16="http://schemas.microsoft.com/office/drawing/2014/main" id="{48957A1C-BB62-417E-932B-EBA2538DD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7DEBBA-C6E5-43C4-9D99-12F20057A2CD}"/>
              </a:ext>
            </a:extLst>
          </p:cNvPr>
          <p:cNvSpPr txBox="1"/>
          <p:nvPr/>
        </p:nvSpPr>
        <p:spPr>
          <a:xfrm>
            <a:off x="2843808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赤外線温度計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7B94176-ECE3-4067-BEFF-ABDD00E2F8EC}"/>
              </a:ext>
            </a:extLst>
          </p:cNvPr>
          <p:cNvSpPr txBox="1"/>
          <p:nvPr/>
        </p:nvSpPr>
        <p:spPr>
          <a:xfrm>
            <a:off x="2843808" y="3645024"/>
            <a:ext cx="5616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物体から放出される赤外線のエネルギーを測定</a:t>
            </a:r>
            <a:endParaRPr lang="en-US" altLang="ja-JP" sz="28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CEBF09-CD87-4D23-95F2-EF2B4E4663FC}"/>
              </a:ext>
            </a:extLst>
          </p:cNvPr>
          <p:cNvSpPr txBox="1"/>
          <p:nvPr/>
        </p:nvSpPr>
        <p:spPr>
          <a:xfrm>
            <a:off x="179512" y="5085184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これら全ては、現実物質の温度変化に対する性質の変化を利用</a:t>
            </a:r>
            <a:endParaRPr lang="en-US" altLang="ja-JP" sz="2400" dirty="0"/>
          </a:p>
          <a:p>
            <a:r>
              <a:rPr kumimoji="1" lang="ja-JP" altLang="en-US" sz="2400" dirty="0"/>
              <a:t>基準となる温度を使って較正する必要がある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2394B7D2-FB4A-49D4-9AA5-C9B9A3EAE8B6}"/>
              </a:ext>
            </a:extLst>
          </p:cNvPr>
          <p:cNvSpPr/>
          <p:nvPr/>
        </p:nvSpPr>
        <p:spPr>
          <a:xfrm>
            <a:off x="323528" y="6165304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890956-03B7-4C73-9C79-A8157754670F}"/>
              </a:ext>
            </a:extLst>
          </p:cNvPr>
          <p:cNvSpPr txBox="1"/>
          <p:nvPr/>
        </p:nvSpPr>
        <p:spPr>
          <a:xfrm>
            <a:off x="1475656" y="616530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数値シミュレーションの中での温度とは？</a:t>
            </a:r>
          </a:p>
        </p:txBody>
      </p:sp>
    </p:spTree>
    <p:extLst>
      <p:ext uri="{BB962C8B-B14F-4D97-AF65-F5344CB8AC3E}">
        <p14:creationId xmlns:p14="http://schemas.microsoft.com/office/powerpoint/2010/main" val="1945714295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7172</TotalTime>
  <Words>220</Words>
  <Application>Microsoft Office PowerPoint</Application>
  <PresentationFormat>画面に合わせる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HGｺﾞｼｯｸE</vt:lpstr>
      <vt:lpstr>游ゴシック</vt:lpstr>
      <vt:lpstr>Arial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982</cp:revision>
  <dcterms:created xsi:type="dcterms:W3CDTF">2019-01-02T05:23:01Z</dcterms:created>
  <dcterms:modified xsi:type="dcterms:W3CDTF">2022-05-02T10:30:42Z</dcterms:modified>
</cp:coreProperties>
</file>