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7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2F2F2"/>
    <a:srgbClr val="FFCCFF"/>
    <a:srgbClr val="CCECFF"/>
    <a:srgbClr val="FFFFCC"/>
    <a:srgbClr val="CCFF9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5820" autoAdjust="0"/>
  </p:normalViewPr>
  <p:slideViewPr>
    <p:cSldViewPr>
      <p:cViewPr varScale="1">
        <p:scale>
          <a:sx n="98" d="100"/>
          <a:sy n="98" d="100"/>
        </p:scale>
        <p:origin x="97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2022/4/25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37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00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36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47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97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79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solidFill>
                  <a:srgbClr val="011893"/>
                </a:solidFill>
              </a:rPr>
              <a:t>分子動力学法</a:t>
            </a:r>
            <a:r>
              <a:rPr lang="en-US" altLang="ja-JP" sz="3200">
                <a:solidFill>
                  <a:srgbClr val="011893"/>
                </a:solidFill>
              </a:rPr>
              <a:t>(3)</a:t>
            </a:r>
            <a:r>
              <a:rPr lang="ja-JP" altLang="en-US" sz="3200">
                <a:solidFill>
                  <a:srgbClr val="011893"/>
                </a:solidFill>
              </a:rPr>
              <a:t>理論的背景と実装の詳細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93FB3AA-6025-464F-AAA7-972F40CC8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力学系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/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/>
                  <a:t>変数の組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時間微分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関数として書けている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blipFill>
                <a:blip r:embed="rId2"/>
                <a:stretch>
                  <a:fillRect l="-2280" t="-7643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/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/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/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603832-1688-4BC3-B23E-1BF1D688F099}"/>
              </a:ext>
            </a:extLst>
          </p:cNvPr>
          <p:cNvSpPr txBox="1"/>
          <p:nvPr/>
        </p:nvSpPr>
        <p:spPr>
          <a:xfrm>
            <a:off x="323528" y="5517232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このような系を</a:t>
            </a:r>
            <a:r>
              <a:rPr lang="ja-JP" altLang="en-US" sz="2800">
                <a:solidFill>
                  <a:srgbClr val="FF0000"/>
                </a:solidFill>
              </a:rPr>
              <a:t>力学系</a:t>
            </a:r>
            <a:r>
              <a:rPr lang="en-US" altLang="ja-JP" sz="2800">
                <a:solidFill>
                  <a:srgbClr val="FF0000"/>
                </a:solidFill>
              </a:rPr>
              <a:t>(dynamical system)</a:t>
            </a:r>
            <a:r>
              <a:rPr lang="ja-JP" altLang="en-US" sz="2800"/>
              <a:t>と呼ぶ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57291-7019-4CF0-A4F6-944BAAFEFBD3}"/>
              </a:ext>
            </a:extLst>
          </p:cNvPr>
          <p:cNvSpPr txBox="1"/>
          <p:nvPr/>
        </p:nvSpPr>
        <p:spPr>
          <a:xfrm>
            <a:off x="539552" y="407707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一般的に書くと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8EBE32-0CF2-4EFF-A69D-A2B1A47F37DF}"/>
              </a:ext>
            </a:extLst>
          </p:cNvPr>
          <p:cNvSpPr txBox="1"/>
          <p:nvPr/>
        </p:nvSpPr>
        <p:spPr>
          <a:xfrm>
            <a:off x="4842897" y="62373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lang="ja-JP" altLang="en-US"/>
              <a:t>運動方程式は力学系の一種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/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/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8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31CA19-8DC8-4EDC-901A-832E0ABAC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D8A96F2-7661-46C5-9169-B12927910BF9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D931DC-2951-474A-B3F5-1F9B673D6F31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3A02B4C-4918-4ABE-A765-FA0842506887}"/>
              </a:ext>
            </a:extLst>
          </p:cNvPr>
          <p:cNvGrpSpPr/>
          <p:nvPr/>
        </p:nvGrpSpPr>
        <p:grpSpPr>
          <a:xfrm>
            <a:off x="539552" y="1774557"/>
            <a:ext cx="3810188" cy="1050374"/>
            <a:chOff x="646670" y="1010474"/>
            <a:chExt cx="4071394" cy="112238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B5588B1-3505-480F-B525-D4CF96A7273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2C4CD7C0-E8C4-49A2-BB93-7A694162E95A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1" name="円弧 10">
                <a:extLst>
                  <a:ext uri="{FF2B5EF4-FFF2-40B4-BE49-F238E27FC236}">
                    <a16:creationId xmlns:a16="http://schemas.microsoft.com/office/drawing/2014/main" id="{78184C85-D58C-4629-87BF-0B7806BB7B45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15CB38A1-0FE3-4CBD-A9EB-6EB4F00B8018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9318DC69-7F74-411C-9FCC-AFFD3BD58EB0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91779AD7-A05C-45D3-94C0-22F5E09D852D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CDDE0D61-E952-4A80-8592-387C6B7642D0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78A37955-1204-42A1-A55D-175B71B03F1B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3BDC1943-1267-4415-9D34-0C37DFA35C0A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869AE811-948A-4F9A-A789-79A5070FCB0C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8790361E-9194-47F7-80C6-0E033F097C94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A980152D-EFEB-412F-8806-05E20C45FF65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342C2AEF-00A7-4F92-A885-F8D0A111A309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0D10AB-CCEB-418F-89BF-49E2CDA94472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D6D162C6-5887-40E8-A918-3E11749A42C3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55A4DB3-6B98-48EC-B527-DCF46BC5E09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8D9298B-EBC3-459A-8E13-6B17E448D94F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615E974-2A8B-44A9-A393-29339E71A9FB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0D292FA6-B793-4A19-A140-0FC754CC641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D553E60D-72F7-4168-B5F0-6C2C6F8BAE51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>
            <a:extLst>
              <a:ext uri="{FF2B5EF4-FFF2-40B4-BE49-F238E27FC236}">
                <a16:creationId xmlns:a16="http://schemas.microsoft.com/office/drawing/2014/main" id="{BDE7AB2E-D1CC-44B9-9EF6-6E2046C52DC0}"/>
              </a:ext>
            </a:extLst>
          </p:cNvPr>
          <p:cNvSpPr/>
          <p:nvPr/>
        </p:nvSpPr>
        <p:spPr>
          <a:xfrm>
            <a:off x="7362734" y="3335220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034213B-C421-434B-B29F-7BD5AA8B23B9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417CBF-B3A0-4F91-AA11-45E9BC959269}"/>
              </a:ext>
            </a:extLst>
          </p:cNvPr>
          <p:cNvSpPr txBox="1"/>
          <p:nvPr/>
        </p:nvSpPr>
        <p:spPr>
          <a:xfrm>
            <a:off x="395536" y="980728"/>
            <a:ext cx="469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原点で右向きに運動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C718BA-ED66-4F72-9308-38DB74CFDDC5}"/>
              </a:ext>
            </a:extLst>
          </p:cNvPr>
          <p:cNvSpPr txBox="1"/>
          <p:nvPr/>
        </p:nvSpPr>
        <p:spPr>
          <a:xfrm>
            <a:off x="467544" y="4653136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右向きに運動し、加速度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3E8673A-17C6-4366-9247-6643FBC5865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470746" y="2708920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7BF6606-7F94-4440-B31F-1F1FA7C15C9E}"/>
                  </a:ext>
                </a:extLst>
              </p:cNvPr>
              <p:cNvSpPr txBox="1"/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7BF6606-7F94-4440-B31F-1F1FA7C15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87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CF9FDA-338C-463E-B651-2AA997730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9244B8-2189-4B38-95F4-790957C01D85}"/>
              </a:ext>
            </a:extLst>
          </p:cNvPr>
          <p:cNvSpPr/>
          <p:nvPr/>
        </p:nvSpPr>
        <p:spPr>
          <a:xfrm>
            <a:off x="539552" y="1774557"/>
            <a:ext cx="169307" cy="10503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2E87C31-D027-4EBF-88D6-85F0A8A0D965}"/>
              </a:ext>
            </a:extLst>
          </p:cNvPr>
          <p:cNvGrpSpPr/>
          <p:nvPr/>
        </p:nvGrpSpPr>
        <p:grpSpPr>
          <a:xfrm>
            <a:off x="708858" y="2164968"/>
            <a:ext cx="2639005" cy="592575"/>
            <a:chOff x="899592" y="2492896"/>
            <a:chExt cx="6768752" cy="1152128"/>
          </a:xfrm>
        </p:grpSpPr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69B0ACE-4F6A-499A-8F1C-0ABDEAA6923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154F27EC-C619-4855-AA88-7E01F87E84D4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42A05821-60C6-4E2B-8530-B0F5EDEB1CC7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53AB9035-D0F0-4265-A24E-6D26909DB2A9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6D5BEC87-71B0-4189-919A-5F005895221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161FC4B4-2485-40C6-A512-6269AD666BAC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DB7054C8-25E2-4CE8-B93E-75FBD3FC341D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AE728AC7-3B43-49B1-AF74-269E70B7055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44497F02-C8FC-4876-8E97-80783BD9C92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5911873E-0FD5-43CE-84E8-08FC2E464FF0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D259A504-5B00-4EBF-9D6D-69CA2EE66B0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弧 19">
              <a:extLst>
                <a:ext uri="{FF2B5EF4-FFF2-40B4-BE49-F238E27FC236}">
                  <a16:creationId xmlns:a16="http://schemas.microsoft.com/office/drawing/2014/main" id="{40300890-28EA-40CA-9406-250F9D89840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弧 20">
              <a:extLst>
                <a:ext uri="{FF2B5EF4-FFF2-40B4-BE49-F238E27FC236}">
                  <a16:creationId xmlns:a16="http://schemas.microsoft.com/office/drawing/2014/main" id="{3A9CB833-8DE0-4A54-A180-69A3522AA81D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513FE1C2-FCA5-4BE2-88FC-B8B8D042470B}"/>
                </a:ext>
              </a:extLst>
            </p:cNvPr>
            <p:cNvCxnSpPr>
              <a:stCxn id="10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81AC4C7-1D84-4488-B9FB-94991FBE4073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893065-2E32-45F9-8B0A-4433B050FFA5}"/>
              </a:ext>
            </a:extLst>
          </p:cNvPr>
          <p:cNvSpPr/>
          <p:nvPr/>
        </p:nvSpPr>
        <p:spPr>
          <a:xfrm>
            <a:off x="3347864" y="2017304"/>
            <a:ext cx="808659" cy="808659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C7459D9-B74D-4DA1-8537-DCC2EAABE04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206" y="2824931"/>
            <a:ext cx="372553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3AE40D1-F7A6-49CE-80AB-704A3B7171CC}"/>
              </a:ext>
            </a:extLst>
          </p:cNvPr>
          <p:cNvSpPr txBox="1"/>
          <p:nvPr/>
        </p:nvSpPr>
        <p:spPr>
          <a:xfrm>
            <a:off x="323528" y="1124744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バネが伸び切って停止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986A2E-AF7C-485C-9890-67528E75B1DF}"/>
              </a:ext>
            </a:extLst>
          </p:cNvPr>
          <p:cNvSpPr txBox="1"/>
          <p:nvPr/>
        </p:nvSpPr>
        <p:spPr>
          <a:xfrm>
            <a:off x="467544" y="4653136"/>
            <a:ext cx="487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左向きに加速し、速度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=(−1,0)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97D3063-DF1B-4416-B582-2E0B66A8F610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164CC79-7934-48D2-8F09-20446CDF0C8A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>
            <a:extLst>
              <a:ext uri="{FF2B5EF4-FFF2-40B4-BE49-F238E27FC236}">
                <a16:creationId xmlns:a16="http://schemas.microsoft.com/office/drawing/2014/main" id="{A31E441D-5009-4B21-91C1-C25D4959ABF3}"/>
              </a:ext>
            </a:extLst>
          </p:cNvPr>
          <p:cNvSpPr/>
          <p:nvPr/>
        </p:nvSpPr>
        <p:spPr>
          <a:xfrm>
            <a:off x="6627574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627E48C-AD7B-4BE5-80BF-413AA5E18ADC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38E7FAB-4A39-466A-8D81-05789D0606C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012160" y="2705574"/>
            <a:ext cx="615414" cy="334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/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6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7957CD-BA5D-48C7-9180-789FE2D42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3A1FD5E-E8F0-495D-8056-5A62DC1492B8}"/>
              </a:ext>
            </a:extLst>
          </p:cNvPr>
          <p:cNvGrpSpPr/>
          <p:nvPr/>
        </p:nvGrpSpPr>
        <p:grpSpPr>
          <a:xfrm>
            <a:off x="2195736" y="1412776"/>
            <a:ext cx="4491206" cy="4464496"/>
            <a:chOff x="2411760" y="1412776"/>
            <a:chExt cx="4925839" cy="4896544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6B56FE07-2063-467D-BFDE-4B61F8EDAB05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4149080"/>
              <a:ext cx="42484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C16D03E4-059A-4B87-9856-D30843742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1988840"/>
              <a:ext cx="0" cy="43204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/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/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6425D1-8E95-461F-AB69-876BF60406B3}"/>
                </a:ext>
              </a:extLst>
            </p:cNvPr>
            <p:cNvSpPr txBox="1"/>
            <p:nvPr/>
          </p:nvSpPr>
          <p:spPr>
            <a:xfrm>
              <a:off x="4283968" y="4149080"/>
              <a:ext cx="38933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O</a:t>
              </a:r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276AE89B-E0EF-4481-A00A-0A4325D9348C}"/>
                </a:ext>
              </a:extLst>
            </p:cNvPr>
            <p:cNvCxnSpPr/>
            <p:nvPr/>
          </p:nvCxnSpPr>
          <p:spPr>
            <a:xfrm flipV="1">
              <a:off x="6012160" y="34290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08A3FD8-F9D0-4A0C-AD4F-289E915A6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1920" y="270892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77D4CC7C-3364-4539-9A7B-AFFDFA5331FA}"/>
                </a:ext>
              </a:extLst>
            </p:cNvPr>
            <p:cNvCxnSpPr/>
            <p:nvPr/>
          </p:nvCxnSpPr>
          <p:spPr>
            <a:xfrm rot="10800000" flipV="1">
              <a:off x="3131840" y="414908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DCB04AEC-8FD9-4DAB-938D-98AC59C2584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563616" y="558924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5A080D9-7332-49F8-80C5-BA53DB900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080" y="3789040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D5C3102-B8EA-4DF9-B674-07F32B0D8D1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414908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54DC9484-4F76-48EA-83EC-A14B38A4ED8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4869160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71C62389-5CF1-4A49-8940-62228CED9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960" y="3429000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C003D4BE-0FCF-4693-BB2B-30DFF1920E7A}"/>
                </a:ext>
              </a:extLst>
            </p:cNvPr>
            <p:cNvCxnSpPr>
              <a:cxnSpLocks/>
            </p:cNvCxnSpPr>
            <p:nvPr/>
          </p:nvCxnSpPr>
          <p:spPr>
            <a:xfrm rot="18889415" flipV="1">
              <a:off x="4954892" y="3330183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F71F169-0A02-4B3F-B981-CB42190B9107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4211672" y="459855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B1A5F7DE-F9E5-4897-A9D0-98E4DBFA2633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5029620" y="4528999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DF11095-3FB9-4B92-8D8B-0BF73CA0FF38}"/>
                </a:ext>
              </a:extLst>
            </p:cNvPr>
            <p:cNvCxnSpPr>
              <a:cxnSpLocks/>
            </p:cNvCxnSpPr>
            <p:nvPr/>
          </p:nvCxnSpPr>
          <p:spPr>
            <a:xfrm rot="18889415" flipH="1">
              <a:off x="3755577" y="3772135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0D0D8E0-660E-4E39-8527-F6D4DEE23017}"/>
                </a:ext>
              </a:extLst>
            </p:cNvPr>
            <p:cNvCxnSpPr/>
            <p:nvPr/>
          </p:nvCxnSpPr>
          <p:spPr>
            <a:xfrm rot="18978679" flipV="1">
              <a:off x="5364691" y="2533918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D15AD076-883A-4303-892B-8BAAA5D22F85}"/>
                </a:ext>
              </a:extLst>
            </p:cNvPr>
            <p:cNvCxnSpPr>
              <a:cxnSpLocks/>
            </p:cNvCxnSpPr>
            <p:nvPr/>
          </p:nvCxnSpPr>
          <p:spPr>
            <a:xfrm rot="18978679" flipH="1">
              <a:off x="2955677" y="3353493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82B6BC4-684F-404A-B5E8-CD2A0510E92C}"/>
                </a:ext>
              </a:extLst>
            </p:cNvPr>
            <p:cNvCxnSpPr/>
            <p:nvPr/>
          </p:nvCxnSpPr>
          <p:spPr>
            <a:xfrm rot="8178679" flipV="1">
              <a:off x="3779309" y="5044162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C504DE13-5BC6-4B9E-83E2-372D22434806}"/>
                </a:ext>
              </a:extLst>
            </p:cNvPr>
            <p:cNvCxnSpPr>
              <a:cxnSpLocks/>
            </p:cNvCxnSpPr>
            <p:nvPr/>
          </p:nvCxnSpPr>
          <p:spPr>
            <a:xfrm rot="8178679" flipH="1">
              <a:off x="5459859" y="4944667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1224C81-F743-4826-B116-6FA54098A14F}"/>
              </a:ext>
            </a:extLst>
          </p:cNvPr>
          <p:cNvSpPr txBox="1"/>
          <p:nvPr/>
        </p:nvSpPr>
        <p:spPr>
          <a:xfrm>
            <a:off x="251520" y="90872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今の手続きを様々な点で繰り返すと・・・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356C9C7-2A40-4892-8D59-96F102CFB6E3}"/>
              </a:ext>
            </a:extLst>
          </p:cNvPr>
          <p:cNvSpPr txBox="1"/>
          <p:nvPr/>
        </p:nvSpPr>
        <p:spPr>
          <a:xfrm>
            <a:off x="323528" y="609329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運動方程式は位相空間にベクトル場を定義する</a:t>
            </a:r>
            <a:endParaRPr kumimoji="1" lang="en-US" altLang="ja-JP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6EA91-2171-498C-A7E8-2C9B123EEC43}"/>
              </a:ext>
            </a:extLst>
          </p:cNvPr>
          <p:cNvSpPr txBox="1"/>
          <p:nvPr/>
        </p:nvSpPr>
        <p:spPr>
          <a:xfrm>
            <a:off x="5724128" y="2276872"/>
            <a:ext cx="2698175" cy="523220"/>
          </a:xfrm>
          <a:prstGeom prst="rect">
            <a:avLst/>
          </a:prstGeom>
          <a:noFill/>
          <a:ln>
            <a:solidFill>
              <a:srgbClr val="011893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/>
              <a:t>回転する速度場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52757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6C518B-D318-4C9B-9D33-7EA3489A3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51E9A66-EC1B-4626-BB41-278F633548E4}"/>
              </a:ext>
            </a:extLst>
          </p:cNvPr>
          <p:cNvCxnSpPr>
            <a:cxnSpLocks/>
          </p:cNvCxnSpPr>
          <p:nvPr/>
        </p:nvCxnSpPr>
        <p:spPr>
          <a:xfrm>
            <a:off x="4572000" y="3619609"/>
            <a:ext cx="38736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732369-3F35-43EE-9590-95F1DBA924F6}"/>
              </a:ext>
            </a:extLst>
          </p:cNvPr>
          <p:cNvCxnSpPr>
            <a:cxnSpLocks/>
          </p:cNvCxnSpPr>
          <p:nvPr/>
        </p:nvCxnSpPr>
        <p:spPr>
          <a:xfrm flipV="1">
            <a:off x="6541631" y="1649979"/>
            <a:ext cx="0" cy="39392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/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/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C29040-659D-403E-832D-120442EE88CC}"/>
              </a:ext>
            </a:extLst>
          </p:cNvPr>
          <p:cNvSpPr txBox="1"/>
          <p:nvPr/>
        </p:nvSpPr>
        <p:spPr>
          <a:xfrm>
            <a:off x="6279013" y="3619609"/>
            <a:ext cx="354982" cy="3367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67E0B2-9D12-48F1-911B-FB46BEA2D0FC}"/>
              </a:ext>
            </a:extLst>
          </p:cNvPr>
          <p:cNvCxnSpPr/>
          <p:nvPr/>
        </p:nvCxnSpPr>
        <p:spPr>
          <a:xfrm flipV="1">
            <a:off x="7854718" y="2963066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EE4382D-A9D1-4C71-8945-1855AA1C61A2}"/>
              </a:ext>
            </a:extLst>
          </p:cNvPr>
          <p:cNvCxnSpPr>
            <a:cxnSpLocks/>
          </p:cNvCxnSpPr>
          <p:nvPr/>
        </p:nvCxnSpPr>
        <p:spPr>
          <a:xfrm flipH="1">
            <a:off x="5885087" y="2306522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654A6C-5324-443C-AF2C-2C0791BCDC3D}"/>
              </a:ext>
            </a:extLst>
          </p:cNvPr>
          <p:cNvCxnSpPr/>
          <p:nvPr/>
        </p:nvCxnSpPr>
        <p:spPr>
          <a:xfrm rot="10800000" flipV="1">
            <a:off x="5228544" y="3619609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56DC767-D74A-4809-97BC-0E659B0ED02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33986" y="4932696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3FD757A-6260-46B1-AE0C-1D714A88D1A1}"/>
              </a:ext>
            </a:extLst>
          </p:cNvPr>
          <p:cNvCxnSpPr>
            <a:cxnSpLocks/>
          </p:cNvCxnSpPr>
          <p:nvPr/>
        </p:nvCxnSpPr>
        <p:spPr>
          <a:xfrm flipV="1">
            <a:off x="7198174" y="329133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698DD89-60CF-4D81-9A6A-A0EAF67CDE27}"/>
              </a:ext>
            </a:extLst>
          </p:cNvPr>
          <p:cNvCxnSpPr>
            <a:cxnSpLocks/>
          </p:cNvCxnSpPr>
          <p:nvPr/>
        </p:nvCxnSpPr>
        <p:spPr>
          <a:xfrm>
            <a:off x="5885087" y="3619609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68C686D-3E16-4206-8E84-9D66D10CE5B3}"/>
              </a:ext>
            </a:extLst>
          </p:cNvPr>
          <p:cNvCxnSpPr>
            <a:cxnSpLocks/>
          </p:cNvCxnSpPr>
          <p:nvPr/>
        </p:nvCxnSpPr>
        <p:spPr>
          <a:xfrm>
            <a:off x="6541631" y="4276153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DA4D38B-7098-4067-9114-75216FF5E7A5}"/>
              </a:ext>
            </a:extLst>
          </p:cNvPr>
          <p:cNvCxnSpPr>
            <a:cxnSpLocks/>
          </p:cNvCxnSpPr>
          <p:nvPr/>
        </p:nvCxnSpPr>
        <p:spPr>
          <a:xfrm flipH="1">
            <a:off x="6213359" y="2963066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430D2A-1429-4BF9-9B6F-6681BA508C06}"/>
              </a:ext>
            </a:extLst>
          </p:cNvPr>
          <p:cNvCxnSpPr>
            <a:cxnSpLocks/>
          </p:cNvCxnSpPr>
          <p:nvPr/>
        </p:nvCxnSpPr>
        <p:spPr>
          <a:xfrm rot="18889415" flipV="1">
            <a:off x="6890738" y="287296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3B7D3CA-F75B-4B3C-861B-B1CAE529EB36}"/>
              </a:ext>
            </a:extLst>
          </p:cNvPr>
          <p:cNvCxnSpPr>
            <a:cxnSpLocks/>
          </p:cNvCxnSpPr>
          <p:nvPr/>
        </p:nvCxnSpPr>
        <p:spPr>
          <a:xfrm rot="18889415">
            <a:off x="6213096" y="4029420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2115005-D36D-4EC6-BC67-81B2F4D423E5}"/>
              </a:ext>
            </a:extLst>
          </p:cNvPr>
          <p:cNvCxnSpPr>
            <a:cxnSpLocks/>
          </p:cNvCxnSpPr>
          <p:nvPr/>
        </p:nvCxnSpPr>
        <p:spPr>
          <a:xfrm rot="18889415">
            <a:off x="6958872" y="3966006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D1F4D5F-DAD3-4B84-ACEC-105C5683F743}"/>
              </a:ext>
            </a:extLst>
          </p:cNvPr>
          <p:cNvCxnSpPr>
            <a:cxnSpLocks/>
          </p:cNvCxnSpPr>
          <p:nvPr/>
        </p:nvCxnSpPr>
        <p:spPr>
          <a:xfrm rot="18889415" flipH="1">
            <a:off x="5797245" y="3275924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71862C-38ED-4B69-A8C9-C74A108F4DA9}"/>
              </a:ext>
            </a:extLst>
          </p:cNvPr>
          <p:cNvCxnSpPr/>
          <p:nvPr/>
        </p:nvCxnSpPr>
        <p:spPr>
          <a:xfrm rot="18978679" flipV="1">
            <a:off x="7264378" y="2146962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9AAF488-6DBC-41A9-9BDA-9B9AACC0E9F8}"/>
              </a:ext>
            </a:extLst>
          </p:cNvPr>
          <p:cNvCxnSpPr>
            <a:cxnSpLocks/>
          </p:cNvCxnSpPr>
          <p:nvPr/>
        </p:nvCxnSpPr>
        <p:spPr>
          <a:xfrm rot="18978679" flipH="1">
            <a:off x="5067924" y="2894221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5A97C7B-6B8A-4BA5-8D33-2F405E974410}"/>
              </a:ext>
            </a:extLst>
          </p:cNvPr>
          <p:cNvCxnSpPr/>
          <p:nvPr/>
        </p:nvCxnSpPr>
        <p:spPr>
          <a:xfrm rot="8178679" flipV="1">
            <a:off x="5818883" y="4435714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64046F-4AFC-42FC-9688-326E45D48994}"/>
              </a:ext>
            </a:extLst>
          </p:cNvPr>
          <p:cNvCxnSpPr>
            <a:cxnSpLocks/>
          </p:cNvCxnSpPr>
          <p:nvPr/>
        </p:nvCxnSpPr>
        <p:spPr>
          <a:xfrm rot="8178679" flipH="1">
            <a:off x="7351149" y="4344998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C11BBEA-FB36-4BCC-9FB6-D9568DB16B38}"/>
              </a:ext>
            </a:extLst>
          </p:cNvPr>
          <p:cNvGrpSpPr/>
          <p:nvPr/>
        </p:nvGrpSpPr>
        <p:grpSpPr>
          <a:xfrm>
            <a:off x="539552" y="1484784"/>
            <a:ext cx="3810188" cy="1050374"/>
            <a:chOff x="646670" y="1010474"/>
            <a:chExt cx="4071394" cy="11223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E9F25E5-4652-436A-8E7F-466ABC8F18ED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589C4DD-E594-4594-AB0B-7ED1712195E6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B4822178-1F8D-4C4F-8FBB-0CCC4FFEF3A8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2C518E3D-6C8B-44D8-A0DF-9473EC66D172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弧 32">
                <a:extLst>
                  <a:ext uri="{FF2B5EF4-FFF2-40B4-BE49-F238E27FC236}">
                    <a16:creationId xmlns:a16="http://schemas.microsoft.com/office/drawing/2014/main" id="{67989AC2-0972-46AB-AD34-0E727BD69677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円弧 33">
                <a:extLst>
                  <a:ext uri="{FF2B5EF4-FFF2-40B4-BE49-F238E27FC236}">
                    <a16:creationId xmlns:a16="http://schemas.microsoft.com/office/drawing/2014/main" id="{463FCCD5-02B7-4EAE-A3A7-C6E5F653188C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3A35B299-0E50-40F5-9D50-2301F152D80B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弧 35">
                <a:extLst>
                  <a:ext uri="{FF2B5EF4-FFF2-40B4-BE49-F238E27FC236}">
                    <a16:creationId xmlns:a16="http://schemas.microsoft.com/office/drawing/2014/main" id="{84CB49A3-6760-4330-B15C-82BD14A5575F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弧 36">
                <a:extLst>
                  <a:ext uri="{FF2B5EF4-FFF2-40B4-BE49-F238E27FC236}">
                    <a16:creationId xmlns:a16="http://schemas.microsoft.com/office/drawing/2014/main" id="{3332D151-EAE6-4271-B57C-B5A3DF96D15B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弧 37">
                <a:extLst>
                  <a:ext uri="{FF2B5EF4-FFF2-40B4-BE49-F238E27FC236}">
                    <a16:creationId xmlns:a16="http://schemas.microsoft.com/office/drawing/2014/main" id="{A44EAF3B-0D71-4FB3-B493-7B274B5FC54A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弧 38">
                <a:extLst>
                  <a:ext uri="{FF2B5EF4-FFF2-40B4-BE49-F238E27FC236}">
                    <a16:creationId xmlns:a16="http://schemas.microsoft.com/office/drawing/2014/main" id="{A76C42B7-40CD-44B7-A3B8-B9C22D8B65BC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5049C8CA-B634-48EA-BEDF-39E38AB3D7D9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DB72CFCF-7E4F-4C1A-8225-90023218DC42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001A6A33-5DBA-441A-92EA-08D18862321D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C0A927D2-2E33-40CD-AFA1-D1C0378F2739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E5EDA84B-6518-456D-8AD1-9FBF1D544E80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B4816CC-73A9-42BF-BCFF-8859F882061E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95A04D3-88AD-4280-9B65-4EFCA0F8B5A3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998BC782-500E-484D-A5B3-B6A729E5B533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16184325-5A43-4132-BE03-765CDFCD525A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/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楕円 46">
            <a:extLst>
              <a:ext uri="{FF2B5EF4-FFF2-40B4-BE49-F238E27FC236}">
                <a16:creationId xmlns:a16="http://schemas.microsoft.com/office/drawing/2014/main" id="{628A4AC4-0AC0-427A-945C-C2061CD32DB2}"/>
              </a:ext>
            </a:extLst>
          </p:cNvPr>
          <p:cNvSpPr/>
          <p:nvPr/>
        </p:nvSpPr>
        <p:spPr>
          <a:xfrm>
            <a:off x="7377472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548B7985-F24B-4B16-ADE0-F4A3895492FA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485484" y="2874708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68430293-CE27-4AA0-97D4-44C02755E9E6}"/>
              </a:ext>
            </a:extLst>
          </p:cNvPr>
          <p:cNvSpPr/>
          <p:nvPr/>
        </p:nvSpPr>
        <p:spPr>
          <a:xfrm>
            <a:off x="5649280" y="2708920"/>
            <a:ext cx="1780643" cy="846068"/>
          </a:xfrm>
          <a:custGeom>
            <a:avLst/>
            <a:gdLst>
              <a:gd name="connsiteX0" fmla="*/ 1873405 w 1873405"/>
              <a:gd name="connsiteY0" fmla="*/ 1010227 h 1010227"/>
              <a:gd name="connsiteX1" fmla="*/ 1773044 w 1873405"/>
              <a:gd name="connsiteY1" fmla="*/ 463817 h 1010227"/>
              <a:gd name="connsiteX2" fmla="*/ 1349297 w 1873405"/>
              <a:gd name="connsiteY2" fmla="*/ 62373 h 1010227"/>
              <a:gd name="connsiteX3" fmla="*/ 769434 w 1873405"/>
              <a:gd name="connsiteY3" fmla="*/ 17768 h 1010227"/>
              <a:gd name="connsiteX4" fmla="*/ 200722 w 1873405"/>
              <a:gd name="connsiteY4" fmla="*/ 229642 h 1010227"/>
              <a:gd name="connsiteX5" fmla="*/ 0 w 1873405"/>
              <a:gd name="connsiteY5" fmla="*/ 586481 h 101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3405" h="1010227">
                <a:moveTo>
                  <a:pt x="1873405" y="1010227"/>
                </a:moveTo>
                <a:cubicBezTo>
                  <a:pt x="1866900" y="816010"/>
                  <a:pt x="1860395" y="621793"/>
                  <a:pt x="1773044" y="463817"/>
                </a:cubicBezTo>
                <a:cubicBezTo>
                  <a:pt x="1685693" y="305841"/>
                  <a:pt x="1516565" y="136714"/>
                  <a:pt x="1349297" y="62373"/>
                </a:cubicBezTo>
                <a:cubicBezTo>
                  <a:pt x="1182029" y="-11969"/>
                  <a:pt x="960863" y="-10110"/>
                  <a:pt x="769434" y="17768"/>
                </a:cubicBezTo>
                <a:cubicBezTo>
                  <a:pt x="578005" y="45646"/>
                  <a:pt x="328961" y="134857"/>
                  <a:pt x="200722" y="229642"/>
                </a:cubicBezTo>
                <a:cubicBezTo>
                  <a:pt x="72483" y="324427"/>
                  <a:pt x="36241" y="455454"/>
                  <a:pt x="0" y="586481"/>
                </a:cubicBezTo>
              </a:path>
            </a:pathLst>
          </a:custGeom>
          <a:noFill/>
          <a:ln w="28575">
            <a:solidFill>
              <a:srgbClr val="01189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2916293-FCC5-4322-8CB2-4FDCCE66BC59}"/>
              </a:ext>
            </a:extLst>
          </p:cNvPr>
          <p:cNvSpPr txBox="1"/>
          <p:nvPr/>
        </p:nvSpPr>
        <p:spPr>
          <a:xfrm>
            <a:off x="323528" y="5733256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初期条件：位相空間にトレーサーを置くこと</a:t>
            </a:r>
            <a:endParaRPr kumimoji="1" lang="en-US" altLang="ja-JP" sz="2800"/>
          </a:p>
          <a:p>
            <a:r>
              <a:rPr kumimoji="1" lang="ja-JP" altLang="en-US" sz="2800"/>
              <a:t>方程式の解：トレーサーの軌跡</a:t>
            </a:r>
          </a:p>
        </p:txBody>
      </p:sp>
    </p:spTree>
    <p:extLst>
      <p:ext uri="{BB962C8B-B14F-4D97-AF65-F5344CB8AC3E}">
        <p14:creationId xmlns:p14="http://schemas.microsoft.com/office/powerpoint/2010/main" val="39820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18679F9-DBA4-4458-B4F1-B8212D83D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位相空間のまとめ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6CBBB5-1A7E-4B6D-A16F-38D35A92CC77}"/>
              </a:ext>
            </a:extLst>
          </p:cNvPr>
          <p:cNvSpPr txBox="1"/>
          <p:nvPr/>
        </p:nvSpPr>
        <p:spPr>
          <a:xfrm>
            <a:off x="251520" y="155679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運動方程式に従う系の状態を一意に決めることができる空間を</a:t>
            </a:r>
            <a:r>
              <a:rPr kumimoji="1" lang="ja-JP" altLang="en-US" sz="3200">
                <a:solidFill>
                  <a:srgbClr val="FF0000"/>
                </a:solidFill>
              </a:rPr>
              <a:t>位相空間</a:t>
            </a:r>
            <a:r>
              <a:rPr kumimoji="1" lang="ja-JP" altLang="en-US" sz="3200"/>
              <a:t>と呼ぶ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運動方程式とは、位相空間に</a:t>
            </a:r>
            <a:r>
              <a:rPr kumimoji="1" lang="ja-JP" altLang="en-US" sz="3200">
                <a:solidFill>
                  <a:srgbClr val="FF0000"/>
                </a:solidFill>
              </a:rPr>
              <a:t>ベクトル場</a:t>
            </a:r>
            <a:r>
              <a:rPr kumimoji="1" lang="en-US" altLang="ja-JP" sz="3200">
                <a:solidFill>
                  <a:srgbClr val="FF0000"/>
                </a:solidFill>
              </a:rPr>
              <a:t>(</a:t>
            </a:r>
            <a:r>
              <a:rPr kumimoji="1" lang="ja-JP" altLang="en-US" sz="3200">
                <a:solidFill>
                  <a:srgbClr val="FF0000"/>
                </a:solidFill>
              </a:rPr>
              <a:t>速度場</a:t>
            </a:r>
            <a:r>
              <a:rPr kumimoji="1" lang="en-US" altLang="ja-JP" sz="3200">
                <a:solidFill>
                  <a:srgbClr val="FF0000"/>
                </a:solidFill>
              </a:rPr>
              <a:t>)</a:t>
            </a:r>
            <a:r>
              <a:rPr kumimoji="1" lang="ja-JP" altLang="en-US" sz="3200"/>
              <a:t>を定義するものである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系の状態は、位相空間上の一点で表現できる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系の運動は、位相空間上の軌跡で表現され、運動方程式が定義した速度場に従って動く点の軌跡である</a:t>
            </a:r>
          </a:p>
        </p:txBody>
      </p:sp>
    </p:spTree>
    <p:extLst>
      <p:ext uri="{BB962C8B-B14F-4D97-AF65-F5344CB8AC3E}">
        <p14:creationId xmlns:p14="http://schemas.microsoft.com/office/powerpoint/2010/main" val="410329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0ECCC0-E588-4F1C-A598-E5B98549C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次元空間に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粒子がいる場合、その位相空間は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次元</m:t>
                    </m:r>
                  </m:oMath>
                </a14:m>
                <a:endParaRPr kumimoji="1" lang="en-US" altLang="ja-JP" sz="2400"/>
              </a:p>
              <a:p>
                <a:r>
                  <a:rPr kumimoji="1" lang="en-US" altLang="ja-JP" sz="2400"/>
                  <a:t>(</a:t>
                </a:r>
                <a:r>
                  <a:rPr kumimoji="1" lang="ja-JP" altLang="en-US" sz="2400"/>
                  <a:t>位置が</a:t>
                </a:r>
                <a:r>
                  <a:rPr kumimoji="1" lang="en-US" altLang="ja-JP" sz="2400"/>
                  <a:t>3</a:t>
                </a:r>
                <a:r>
                  <a:rPr lang="ja-JP" altLang="en-US" sz="2400"/>
                  <a:t>成分</a:t>
                </a:r>
                <a:r>
                  <a:rPr kumimoji="1" lang="ja-JP" altLang="en-US" sz="2400"/>
                  <a:t>、速度が</a:t>
                </a:r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成分で粒子あたり</a:t>
                </a:r>
                <a:r>
                  <a:rPr kumimoji="1" lang="en-US" altLang="ja-JP" sz="2400"/>
                  <a:t>6</a:t>
                </a:r>
                <a:r>
                  <a:rPr kumimoji="1" lang="ja-JP" altLang="en-US" sz="2400"/>
                  <a:t>成分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blipFill>
                <a:blip r:embed="rId3"/>
                <a:stretch>
                  <a:fillRect l="-1178" t="-8029" b="-160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/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中かっこ 4">
            <a:extLst>
              <a:ext uri="{FF2B5EF4-FFF2-40B4-BE49-F238E27FC236}">
                <a16:creationId xmlns:a16="http://schemas.microsoft.com/office/drawing/2014/main" id="{ECFB3A60-E3FB-4BD1-9DD2-48F4807368A6}"/>
              </a:ext>
            </a:extLst>
          </p:cNvPr>
          <p:cNvSpPr/>
          <p:nvPr/>
        </p:nvSpPr>
        <p:spPr>
          <a:xfrm rot="16200000">
            <a:off x="4045978" y="-1057462"/>
            <a:ext cx="504056" cy="7604771"/>
          </a:xfrm>
          <a:prstGeom prst="leftBrace">
            <a:avLst>
              <a:gd name="adj1" fmla="val 8333"/>
              <a:gd name="adj2" fmla="val 4984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/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/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次元の空間にベクトル場を定義するには、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本の</m:t>
                    </m:r>
                  </m:oMath>
                </a14:m>
                <a:r>
                  <a:rPr kumimoji="1" lang="ja-JP" altLang="en-US" sz="2400"/>
                  <a:t>関数が必要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blipFill>
                <a:blip r:embed="rId6"/>
                <a:stretch>
                  <a:fillRect l="-204" t="-14474" r="-6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/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/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40F7A9-6348-4EAB-9335-2ACE7E949EC2}"/>
              </a:ext>
            </a:extLst>
          </p:cNvPr>
          <p:cNvSpPr txBox="1"/>
          <p:nvPr/>
        </p:nvSpPr>
        <p:spPr>
          <a:xfrm rot="5400000">
            <a:off x="3117031" y="53160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781D7D14-73EB-483F-8E3E-509F1969C531}"/>
              </a:ext>
            </a:extLst>
          </p:cNvPr>
          <p:cNvSpPr/>
          <p:nvPr/>
        </p:nvSpPr>
        <p:spPr>
          <a:xfrm>
            <a:off x="6876256" y="4509120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/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92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CD935B-B1CC-40F1-9AD6-0F2B2C64F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/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/>
                  <a:t>ラグランジアンというスカラー関数</a:t>
                </a:r>
                <a:r>
                  <a:rPr lang="ja-JP" altLang="en-US" sz="2400"/>
                  <a:t>ひと</a:t>
                </a:r>
                <a:r>
                  <a:rPr kumimoji="1" lang="ja-JP" altLang="en-US" sz="2400"/>
                  <a:t>つから、運動方程式に必要な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本の方程式を生み出すことができる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blipFill>
                <a:blip r:embed="rId3"/>
                <a:stretch>
                  <a:fillRect l="-1135" t="-5839" b="-13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/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/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1A978B-532F-4D1A-B869-05139930EC26}"/>
              </a:ext>
            </a:extLst>
          </p:cNvPr>
          <p:cNvSpPr txBox="1"/>
          <p:nvPr/>
        </p:nvSpPr>
        <p:spPr>
          <a:xfrm rot="5400000">
            <a:off x="3549079" y="501188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4320685-F76E-4F08-BE33-8D9BD2649113}"/>
              </a:ext>
            </a:extLst>
          </p:cNvPr>
          <p:cNvSpPr/>
          <p:nvPr/>
        </p:nvSpPr>
        <p:spPr>
          <a:xfrm>
            <a:off x="7308304" y="4204988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/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下 9">
            <a:extLst>
              <a:ext uri="{FF2B5EF4-FFF2-40B4-BE49-F238E27FC236}">
                <a16:creationId xmlns:a16="http://schemas.microsoft.com/office/drawing/2014/main" id="{1A1676B1-5C54-42A3-BBEB-93F39F545A0C}"/>
              </a:ext>
            </a:extLst>
          </p:cNvPr>
          <p:cNvSpPr/>
          <p:nvPr/>
        </p:nvSpPr>
        <p:spPr>
          <a:xfrm>
            <a:off x="3923928" y="3212976"/>
            <a:ext cx="720080" cy="69037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0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F36DCF-3F39-4E86-B594-A0E820758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/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3D6D50-5765-4755-9D96-8071A9FDBBF2}"/>
              </a:ext>
            </a:extLst>
          </p:cNvPr>
          <p:cNvSpPr txBox="1"/>
          <p:nvPr/>
        </p:nvSpPr>
        <p:spPr>
          <a:xfrm>
            <a:off x="100950" y="1412776"/>
            <a:ext cx="900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運動はラグランジアンの時間積分を最小にするように決まる</a:t>
            </a:r>
            <a:r>
              <a:rPr kumimoji="1" lang="en-US" altLang="ja-JP" sz="2400"/>
              <a:t>(※)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EC6689-7E16-4946-9DEA-4C9E3C4FBF73}"/>
              </a:ext>
            </a:extLst>
          </p:cNvPr>
          <p:cNvSpPr txBox="1"/>
          <p:nvPr/>
        </p:nvSpPr>
        <p:spPr>
          <a:xfrm>
            <a:off x="107504" y="6300028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「</a:t>
            </a:r>
            <a:r>
              <a:rPr lang="ja-JP" altLang="en-US"/>
              <a:t>最小」ではなく「極小」の方が正確だが、以下では「最小」を使う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/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/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/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17F69B-92B7-4228-80FE-E62289E454CA}"/>
              </a:ext>
            </a:extLst>
          </p:cNvPr>
          <p:cNvSpPr txBox="1"/>
          <p:nvPr/>
        </p:nvSpPr>
        <p:spPr>
          <a:xfrm rot="5400000">
            <a:off x="5277301" y="479592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1D543FD-4547-4205-92F7-58BA986C8521}"/>
              </a:ext>
            </a:extLst>
          </p:cNvPr>
          <p:cNvSpPr/>
          <p:nvPr/>
        </p:nvSpPr>
        <p:spPr>
          <a:xfrm>
            <a:off x="1691680" y="450912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25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</p:spTree>
    <p:extLst>
      <p:ext uri="{BB962C8B-B14F-4D97-AF65-F5344CB8AC3E}">
        <p14:creationId xmlns:p14="http://schemas.microsoft.com/office/powerpoint/2010/main" val="8905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解析力学の復習</a:t>
            </a:r>
            <a:endParaRPr lang="en-US" altLang="ja-JP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分子動力学法の時間発展アルゴリズム</a:t>
            </a:r>
            <a:endParaRPr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011893"/>
                </a:solidFill>
              </a:rPr>
              <a:t>分子動力学法とは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原子や分子にかかる「力」を計算し、位置を更新していく数値計算手法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背景にある理論は解析力学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6412B7DD-B709-468B-B998-2529A5A856AA}"/>
              </a:ext>
            </a:extLst>
          </p:cNvPr>
          <p:cNvSpPr/>
          <p:nvPr/>
        </p:nvSpPr>
        <p:spPr>
          <a:xfrm>
            <a:off x="539552" y="6093296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88FDD4-1C54-415F-9121-28B2174A81D5}"/>
              </a:ext>
            </a:extLst>
          </p:cNvPr>
          <p:cNvSpPr txBox="1"/>
          <p:nvPr/>
        </p:nvSpPr>
        <p:spPr>
          <a:xfrm>
            <a:off x="1403648" y="602128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歩きづらさの総和が最小になる経路を選ぶ</a:t>
            </a:r>
            <a:endParaRPr kumimoji="1" lang="ja-JP" altLang="en-US" sz="28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B8ACCEB-C6B2-48B9-B086-A2F27A4B03BB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C58A860-9705-4A41-A622-77481A438C24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64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B6A6BB-FEEE-47F7-AA1C-930163EC896B}"/>
              </a:ext>
            </a:extLst>
          </p:cNvPr>
          <p:cNvSpPr/>
          <p:nvPr/>
        </p:nvSpPr>
        <p:spPr>
          <a:xfrm>
            <a:off x="899592" y="2204864"/>
            <a:ext cx="5760640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EB53ED-5CC6-4CD1-AAE2-B35797CA3A22}"/>
              </a:ext>
            </a:extLst>
          </p:cNvPr>
          <p:cNvSpPr/>
          <p:nvPr/>
        </p:nvSpPr>
        <p:spPr>
          <a:xfrm>
            <a:off x="899592" y="3717032"/>
            <a:ext cx="5760640" cy="1512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C0E120-C549-464A-AB3A-55C80B360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pic>
        <p:nvPicPr>
          <p:cNvPr id="2050" name="Picture 2" descr="懐中電灯のイラスト">
            <a:extLst>
              <a:ext uri="{FF2B5EF4-FFF2-40B4-BE49-F238E27FC236}">
                <a16:creationId xmlns:a16="http://schemas.microsoft.com/office/drawing/2014/main" id="{02051D9D-098C-4BB4-9DBE-6CFE1E975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94114">
            <a:off x="494400" y="1901511"/>
            <a:ext cx="780553" cy="78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バツのマークのイラスト「×」">
            <a:extLst>
              <a:ext uri="{FF2B5EF4-FFF2-40B4-BE49-F238E27FC236}">
                <a16:creationId xmlns:a16="http://schemas.microsoft.com/office/drawing/2014/main" id="{0B64471C-E900-4297-9C4A-1A5CD545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バツのマークのイラスト「×」">
            <a:extLst>
              <a:ext uri="{FF2B5EF4-FFF2-40B4-BE49-F238E27FC236}">
                <a16:creationId xmlns:a16="http://schemas.microsoft.com/office/drawing/2014/main" id="{3171DC2C-B8B9-4E5E-8356-3A1418BE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22A7CE-CBB4-4CE0-8F68-C73977D43587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5250E0-17E3-4CE0-9B7E-D173851427C9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4496C6A-0461-4461-A004-8510A95FD868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9E246EE-C904-42A1-A44D-EE3F8EA35138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19EEE86-EA43-4C7B-B9E9-EDC2E3978941}"/>
              </a:ext>
            </a:extLst>
          </p:cNvPr>
          <p:cNvSpPr txBox="1"/>
          <p:nvPr/>
        </p:nvSpPr>
        <p:spPr>
          <a:xfrm>
            <a:off x="6804248" y="2492896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屈折率が小さい</a:t>
            </a:r>
            <a:endParaRPr lang="en-US" altLang="ja-JP" sz="2000"/>
          </a:p>
          <a:p>
            <a:r>
              <a:rPr lang="ja-JP" altLang="en-US" sz="2000"/>
              <a:t>進みやすい</a:t>
            </a:r>
            <a:endParaRPr lang="en-US" altLang="ja-JP" sz="2000"/>
          </a:p>
          <a:p>
            <a:r>
              <a:rPr kumimoji="1" lang="ja-JP" altLang="en-US" sz="2000"/>
              <a:t>光路長が短い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020AC4-0310-4FFD-8627-F1B387C55963}"/>
              </a:ext>
            </a:extLst>
          </p:cNvPr>
          <p:cNvSpPr txBox="1"/>
          <p:nvPr/>
        </p:nvSpPr>
        <p:spPr>
          <a:xfrm>
            <a:off x="6804248" y="4077072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屈折率が大きい</a:t>
            </a:r>
            <a:endParaRPr lang="en-US" altLang="ja-JP" sz="2000"/>
          </a:p>
          <a:p>
            <a:r>
              <a:rPr lang="ja-JP" altLang="en-US" sz="2000"/>
              <a:t>進みにくい</a:t>
            </a:r>
            <a:endParaRPr lang="en-US" altLang="ja-JP" sz="2000"/>
          </a:p>
          <a:p>
            <a:r>
              <a:rPr kumimoji="1" lang="ja-JP" altLang="en-US" sz="2000"/>
              <a:t>光路長が長い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20EC02-689D-460A-BBB1-D54C8D42B5AB}"/>
              </a:ext>
            </a:extLst>
          </p:cNvPr>
          <p:cNvSpPr txBox="1"/>
          <p:nvPr/>
        </p:nvSpPr>
        <p:spPr>
          <a:xfrm>
            <a:off x="395536" y="5589240"/>
            <a:ext cx="808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光の経路は、光学的距離を最小</a:t>
            </a:r>
            <a:r>
              <a:rPr kumimoji="1" lang="en-US" altLang="ja-JP" sz="2400"/>
              <a:t>(</a:t>
            </a:r>
            <a:r>
              <a:rPr kumimoji="1" lang="ja-JP" altLang="en-US" sz="2400"/>
              <a:t>極小</a:t>
            </a:r>
            <a:r>
              <a:rPr kumimoji="1" lang="en-US" altLang="ja-JP" sz="2400"/>
              <a:t>)</a:t>
            </a:r>
            <a:r>
              <a:rPr kumimoji="1" lang="ja-JP" altLang="en-US" sz="2400"/>
              <a:t>にするように決まる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4028E0-C160-45A1-800A-DC7D3C2EF247}"/>
              </a:ext>
            </a:extLst>
          </p:cNvPr>
          <p:cNvSpPr txBox="1"/>
          <p:nvPr/>
        </p:nvSpPr>
        <p:spPr>
          <a:xfrm>
            <a:off x="755576" y="1124744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光は空中から水中に入る際に屈折する</a:t>
            </a:r>
          </a:p>
        </p:txBody>
      </p:sp>
    </p:spTree>
    <p:extLst>
      <p:ext uri="{BB962C8B-B14F-4D97-AF65-F5344CB8AC3E}">
        <p14:creationId xmlns:p14="http://schemas.microsoft.com/office/powerpoint/2010/main" val="219235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DF0DAD-1CFC-4D7C-9325-9930DD05F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/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/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点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における屈折率を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として、光の経路を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400"/>
                  <a:t>とすると</a:t>
                </a:r>
                <a:endParaRPr kumimoji="1" lang="en-US" altLang="ja-JP" sz="2400"/>
              </a:p>
              <a:p>
                <a:r>
                  <a:rPr kumimoji="1" lang="ja-JP" altLang="en-US" sz="2400"/>
                  <a:t>光路長を最小にするように経路が選ばれる</a:t>
                </a:r>
                <a:r>
                  <a:rPr kumimoji="1" lang="en-US" altLang="ja-JP" sz="2400"/>
                  <a:t>(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フェルマーの原理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blipFill>
                <a:blip r:embed="rId3"/>
                <a:stretch>
                  <a:fillRect l="-1112" t="-8088" r="-69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AD8B83-A66D-4542-BF5A-33676BB6FF07}"/>
              </a:ext>
            </a:extLst>
          </p:cNvPr>
          <p:cNvSpPr txBox="1"/>
          <p:nvPr/>
        </p:nvSpPr>
        <p:spPr>
          <a:xfrm>
            <a:off x="107504" y="1196752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屈折率は、その場所における「光の進みづらさ」を表している</a:t>
            </a:r>
            <a:endParaRPr kumimoji="1" lang="en-US" altLang="ja-JP" sz="2400"/>
          </a:p>
          <a:p>
            <a:r>
              <a:rPr kumimoji="1" lang="ja-JP" altLang="en-US" sz="2400"/>
              <a:t>光は「進みづらさ」を最小にしたい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AFD5A1-2C59-4A92-95D9-F3829CAC22B3}"/>
              </a:ext>
            </a:extLst>
          </p:cNvPr>
          <p:cNvSpPr txBox="1"/>
          <p:nvPr/>
        </p:nvSpPr>
        <p:spPr>
          <a:xfrm>
            <a:off x="611560" y="5085184"/>
            <a:ext cx="5519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この積分の意味は？</a:t>
            </a:r>
            <a:endParaRPr lang="en-US" altLang="ja-JP" sz="3200"/>
          </a:p>
          <a:p>
            <a:r>
              <a:rPr kumimoji="1" lang="ja-JP" altLang="en-US" sz="3200"/>
              <a:t>積分を最小にする経路とは？</a:t>
            </a:r>
          </a:p>
        </p:txBody>
      </p:sp>
    </p:spTree>
    <p:extLst>
      <p:ext uri="{BB962C8B-B14F-4D97-AF65-F5344CB8AC3E}">
        <p14:creationId xmlns:p14="http://schemas.microsoft.com/office/powerpoint/2010/main" val="154054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210C2AA-51DB-4FCF-9926-D3FF5F505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02C2BD7-10CA-4C33-934B-146529930DA8}"/>
              </a:ext>
            </a:extLst>
          </p:cNvPr>
          <p:cNvCxnSpPr/>
          <p:nvPr/>
        </p:nvCxnSpPr>
        <p:spPr>
          <a:xfrm flipV="1">
            <a:off x="1882833" y="2420888"/>
            <a:ext cx="0" cy="38884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CCDDB32-F59A-46C6-974F-0BF92FF50EC4}"/>
              </a:ext>
            </a:extLst>
          </p:cNvPr>
          <p:cNvCxnSpPr/>
          <p:nvPr/>
        </p:nvCxnSpPr>
        <p:spPr>
          <a:xfrm>
            <a:off x="1522793" y="5949280"/>
            <a:ext cx="5400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C294F7E-8FE2-46C3-B126-199BF3F7E902}"/>
              </a:ext>
            </a:extLst>
          </p:cNvPr>
          <p:cNvSpPr/>
          <p:nvPr/>
        </p:nvSpPr>
        <p:spPr>
          <a:xfrm>
            <a:off x="2411759" y="3480420"/>
            <a:ext cx="3688703" cy="1964804"/>
          </a:xfrm>
          <a:custGeom>
            <a:avLst/>
            <a:gdLst>
              <a:gd name="connsiteX0" fmla="*/ 0 w 4217670"/>
              <a:gd name="connsiteY0" fmla="*/ 2446020 h 2446020"/>
              <a:gd name="connsiteX1" fmla="*/ 1017270 w 4217670"/>
              <a:gd name="connsiteY1" fmla="*/ 1131570 h 2446020"/>
              <a:gd name="connsiteX2" fmla="*/ 2743200 w 4217670"/>
              <a:gd name="connsiteY2" fmla="*/ 1200150 h 2446020"/>
              <a:gd name="connsiteX3" fmla="*/ 4217670 w 4217670"/>
              <a:gd name="connsiteY3" fmla="*/ 0 h 244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7670" h="2446020">
                <a:moveTo>
                  <a:pt x="0" y="2446020"/>
                </a:moveTo>
                <a:cubicBezTo>
                  <a:pt x="280035" y="1892617"/>
                  <a:pt x="560070" y="1339215"/>
                  <a:pt x="1017270" y="1131570"/>
                </a:cubicBezTo>
                <a:cubicBezTo>
                  <a:pt x="1474470" y="923925"/>
                  <a:pt x="2209800" y="1388745"/>
                  <a:pt x="2743200" y="1200150"/>
                </a:cubicBezTo>
                <a:cubicBezTo>
                  <a:pt x="3276600" y="1011555"/>
                  <a:pt x="3747135" y="505777"/>
                  <a:pt x="421767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/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/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/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/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経路は一次元なので、一つのスカラーパラメータ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 sz="2400"/>
                  <a:t>で指定できる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blipFill>
                <a:blip r:embed="rId6"/>
                <a:stretch>
                  <a:fillRect l="-1022" t="-14474" r="-136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637D08BF-22E5-4CBF-AD08-3395F90AB673}"/>
              </a:ext>
            </a:extLst>
          </p:cNvPr>
          <p:cNvSpPr/>
          <p:nvPr/>
        </p:nvSpPr>
        <p:spPr>
          <a:xfrm>
            <a:off x="2339752" y="53012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8BD84C5-DF77-48C4-9BDD-680139666675}"/>
              </a:ext>
            </a:extLst>
          </p:cNvPr>
          <p:cNvSpPr/>
          <p:nvPr/>
        </p:nvSpPr>
        <p:spPr>
          <a:xfrm>
            <a:off x="6012160" y="335699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/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/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7D983A3-C29B-4B3F-ABF5-0E5AA1F9877F}"/>
              </a:ext>
            </a:extLst>
          </p:cNvPr>
          <p:cNvCxnSpPr>
            <a:stCxn id="8" idx="2"/>
            <a:endCxn id="7" idx="1"/>
          </p:cNvCxnSpPr>
          <p:nvPr/>
        </p:nvCxnSpPr>
        <p:spPr>
          <a:xfrm>
            <a:off x="2836654" y="3365703"/>
            <a:ext cx="464792" cy="10236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EE8D8CB3-3BF3-4DC8-8F40-8B7BE7ECFEF8}"/>
              </a:ext>
            </a:extLst>
          </p:cNvPr>
          <p:cNvSpPr/>
          <p:nvPr/>
        </p:nvSpPr>
        <p:spPr>
          <a:xfrm>
            <a:off x="4716016" y="4365104"/>
            <a:ext cx="216024" cy="216024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/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50D5070-07F6-4E3C-ABB0-380034F349C3}"/>
              </a:ext>
            </a:extLst>
          </p:cNvPr>
          <p:cNvCxnSpPr>
            <a:stCxn id="19" idx="1"/>
            <a:endCxn id="18" idx="5"/>
          </p:cNvCxnSpPr>
          <p:nvPr/>
        </p:nvCxnSpPr>
        <p:spPr>
          <a:xfrm flipH="1" flipV="1">
            <a:off x="4900404" y="4549492"/>
            <a:ext cx="463684" cy="540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4E9B88C-FF88-4EFA-9EC5-23BE1A82FE4C}"/>
              </a:ext>
            </a:extLst>
          </p:cNvPr>
          <p:cNvSpPr txBox="1"/>
          <p:nvPr/>
        </p:nvSpPr>
        <p:spPr>
          <a:xfrm>
            <a:off x="1475656" y="60119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99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9D19123-F781-49F9-B050-4169D5082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/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屈折率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は場所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の関数</a:t>
                </a:r>
                <a:endParaRPr kumimoji="1" lang="en-US" altLang="ja-JP" sz="2800"/>
              </a:p>
              <a:p>
                <a:r>
                  <a:rPr kumimoji="1" lang="ja-JP" altLang="en-US" sz="2800"/>
                  <a:t>→場所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ベクトル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が入力、スカラーが出力</a:t>
                </a:r>
                <a:endParaRPr kumimoji="1" lang="en-US" altLang="ja-JP" sz="2800"/>
              </a:p>
              <a:p>
                <a:r>
                  <a:rPr lang="ja-JP" altLang="en-US" sz="2800"/>
                  <a:t>経路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800"/>
                  <a:t>は、パラメータ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</a:t>
                </a:r>
                <a:endParaRPr kumimoji="1" lang="en-US" altLang="ja-JP" sz="2800"/>
              </a:p>
              <a:p>
                <a:r>
                  <a:rPr lang="ja-JP" altLang="en-US" sz="2800"/>
                  <a:t>→スカラーが入力、場所</a:t>
                </a:r>
                <a:r>
                  <a:rPr lang="en-US" altLang="ja-JP" sz="2800"/>
                  <a:t>(</a:t>
                </a:r>
                <a:r>
                  <a:rPr lang="ja-JP" altLang="en-US" sz="2800"/>
                  <a:t>ベクトル</a:t>
                </a:r>
                <a:r>
                  <a:rPr lang="en-US" altLang="ja-JP" sz="2800"/>
                  <a:t>)</a:t>
                </a:r>
                <a:r>
                  <a:rPr lang="ja-JP" altLang="en-US" sz="2800"/>
                  <a:t>が出力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blipFill>
                <a:blip r:embed="rId2"/>
                <a:stretch>
                  <a:fillRect l="-1770" t="-4698" r="-442" b="-8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/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/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作用積分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1" lang="ja-JP" altLang="en-US" sz="2800"/>
                  <a:t>は関数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経路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の汎関数</a:t>
                </a:r>
                <a:endParaRPr kumimoji="1" lang="en-US" altLang="ja-JP" sz="2800"/>
              </a:p>
              <a:p>
                <a:r>
                  <a:rPr lang="ja-JP" altLang="en-US" sz="2800"/>
                  <a:t>→ 経路が入力、スカラーが出力</a:t>
                </a:r>
                <a:endParaRPr lang="en-US" altLang="ja-JP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blipFill>
                <a:blip r:embed="rId4"/>
                <a:stretch>
                  <a:fillRect l="-2411" t="-8280" r="-804" b="-16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>
            <a:extLst>
              <a:ext uri="{FF2B5EF4-FFF2-40B4-BE49-F238E27FC236}">
                <a16:creationId xmlns:a16="http://schemas.microsoft.com/office/drawing/2014/main" id="{C72B5E42-9177-49A3-8111-DBDA62F05481}"/>
              </a:ext>
            </a:extLst>
          </p:cNvPr>
          <p:cNvSpPr/>
          <p:nvPr/>
        </p:nvSpPr>
        <p:spPr>
          <a:xfrm>
            <a:off x="3852331" y="486916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047BF7-C3A4-4A5F-AEC4-829C94D617DC}"/>
              </a:ext>
            </a:extLst>
          </p:cNvPr>
          <p:cNvSpPr txBox="1"/>
          <p:nvPr/>
        </p:nvSpPr>
        <p:spPr>
          <a:xfrm>
            <a:off x="5042177" y="544522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ここを決めたい</a:t>
            </a:r>
            <a:endParaRPr kumimoji="1" lang="ja-JP" altLang="en-US" sz="280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9B6E005-4CAE-4A70-A63E-F1CAC4C11056}"/>
              </a:ext>
            </a:extLst>
          </p:cNvPr>
          <p:cNvSpPr/>
          <p:nvPr/>
        </p:nvSpPr>
        <p:spPr>
          <a:xfrm>
            <a:off x="2760781" y="4293096"/>
            <a:ext cx="576064" cy="57606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9EF21D8-05BA-49BE-A396-9126F62E0470}"/>
              </a:ext>
            </a:extLst>
          </p:cNvPr>
          <p:cNvCxnSpPr>
            <a:stCxn id="7" idx="1"/>
            <a:endCxn id="6" idx="4"/>
          </p:cNvCxnSpPr>
          <p:nvPr/>
        </p:nvCxnSpPr>
        <p:spPr>
          <a:xfrm rot="10800000">
            <a:off x="4068355" y="5301208"/>
            <a:ext cx="973822" cy="40562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BD7723-2205-4891-AEB9-3C2FD97441C7}"/>
              </a:ext>
            </a:extLst>
          </p:cNvPr>
          <p:cNvSpPr txBox="1"/>
          <p:nvPr/>
        </p:nvSpPr>
        <p:spPr>
          <a:xfrm>
            <a:off x="577681" y="5013176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ここを最小に</a:t>
            </a:r>
            <a:endParaRPr lang="en-US" altLang="ja-JP" sz="2800"/>
          </a:p>
          <a:p>
            <a:r>
              <a:rPr lang="ja-JP" altLang="en-US" sz="2800"/>
              <a:t>するように</a:t>
            </a:r>
            <a:endParaRPr kumimoji="1" lang="ja-JP" altLang="en-US" sz="28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5F3011F4-A981-4542-8006-1E71567C10A3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rot="5400000" flipH="1" flipV="1">
            <a:off x="2037982" y="4290378"/>
            <a:ext cx="432048" cy="10135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2985DB-45C1-45AD-A8A9-6905656D26C0}"/>
              </a:ext>
            </a:extLst>
          </p:cNvPr>
          <p:cNvSpPr txBox="1"/>
          <p:nvPr/>
        </p:nvSpPr>
        <p:spPr>
          <a:xfrm>
            <a:off x="1619672" y="616530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これを決める方法が汎関数微分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77656074-031D-46AD-A680-2E740E0D21CF}"/>
              </a:ext>
            </a:extLst>
          </p:cNvPr>
          <p:cNvSpPr/>
          <p:nvPr/>
        </p:nvSpPr>
        <p:spPr>
          <a:xfrm>
            <a:off x="1115616" y="6184728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14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5F753D4-AF44-4ED5-AAE3-04234A64DD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/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/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/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/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A0506A-B1FF-4D6F-AD93-9FD72500F6A4}"/>
              </a:ext>
            </a:extLst>
          </p:cNvPr>
          <p:cNvSpPr txBox="1"/>
          <p:nvPr/>
        </p:nvSpPr>
        <p:spPr>
          <a:xfrm>
            <a:off x="6300192" y="19888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汎関数微分</a:t>
            </a:r>
            <a:endParaRPr kumimoji="1" lang="ja-JP" altLang="en-US" sz="240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CFCC38D-0C20-44BD-AB98-41D9B5392A65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4520269" y="1679927"/>
            <a:ext cx="432048" cy="1504380"/>
          </a:xfrm>
          <a:prstGeom prst="bentConnector3">
            <a:avLst>
              <a:gd name="adj1" fmla="val 15291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201CF74-AF36-4ABF-9BFA-54D9CFC0F630}"/>
              </a:ext>
            </a:extLst>
          </p:cNvPr>
          <p:cNvCxnSpPr/>
          <p:nvPr/>
        </p:nvCxnSpPr>
        <p:spPr>
          <a:xfrm>
            <a:off x="2339752" y="3645024"/>
            <a:ext cx="122413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9B63690-3B21-41C2-8AAE-91119373B2D7}"/>
              </a:ext>
            </a:extLst>
          </p:cNvPr>
          <p:cNvCxnSpPr>
            <a:cxnSpLocks/>
          </p:cNvCxnSpPr>
          <p:nvPr/>
        </p:nvCxnSpPr>
        <p:spPr>
          <a:xfrm flipV="1">
            <a:off x="2555776" y="4869160"/>
            <a:ext cx="1512168" cy="19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1AAF54-B716-4B5F-97FA-9F56507DF3D9}"/>
              </a:ext>
            </a:extLst>
          </p:cNvPr>
          <p:cNvSpPr txBox="1"/>
          <p:nvPr/>
        </p:nvSpPr>
        <p:spPr>
          <a:xfrm>
            <a:off x="251520" y="40770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部分積分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04EB3E6-8565-4202-9D33-25C3576A6BE3}"/>
              </a:ext>
            </a:extLst>
          </p:cNvPr>
          <p:cNvSpPr/>
          <p:nvPr/>
        </p:nvSpPr>
        <p:spPr>
          <a:xfrm>
            <a:off x="2483768" y="4797152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20DA0CD7-D8B3-4FA2-83E3-69BBDCD522C0}"/>
              </a:ext>
            </a:extLst>
          </p:cNvPr>
          <p:cNvSpPr/>
          <p:nvPr/>
        </p:nvSpPr>
        <p:spPr>
          <a:xfrm>
            <a:off x="2267744" y="3573016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1C1AC3CC-F38E-4849-A9D4-33063EE2F7C8}"/>
              </a:ext>
            </a:extLst>
          </p:cNvPr>
          <p:cNvCxnSpPr>
            <a:stCxn id="23" idx="2"/>
            <a:endCxn id="22" idx="2"/>
          </p:cNvCxnSpPr>
          <p:nvPr/>
        </p:nvCxnSpPr>
        <p:spPr>
          <a:xfrm rot="10800000" flipH="1" flipV="1">
            <a:off x="2267744" y="3670176"/>
            <a:ext cx="216024" cy="1224136"/>
          </a:xfrm>
          <a:prstGeom prst="bentConnector3">
            <a:avLst>
              <a:gd name="adj1" fmla="val -21693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/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sz="2400"/>
                  <a:t>でまとめる</a:t>
                </a: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blipFill>
                <a:blip r:embed="rId6"/>
                <a:stretch>
                  <a:fillRect l="-896" t="-14667" r="-388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177DA1B5-DF91-487D-B105-3C4C205C0024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5868144" y="4391290"/>
            <a:ext cx="144016" cy="1512168"/>
          </a:xfrm>
          <a:prstGeom prst="bentConnector3">
            <a:avLst>
              <a:gd name="adj1" fmla="val 25873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080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CBB7EE-4B06-4C8E-8D35-7A7A4FE0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/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16CBB6-10B9-4E1B-AC64-7BCCE6A48565}"/>
              </a:ext>
            </a:extLst>
          </p:cNvPr>
          <p:cNvSpPr txBox="1"/>
          <p:nvPr/>
        </p:nvSpPr>
        <p:spPr>
          <a:xfrm>
            <a:off x="4283968" y="16288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が最小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/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400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blipFill>
                <a:blip r:embed="rId3"/>
                <a:stretch>
                  <a:fillRect l="-10286" t="-15517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/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/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=0→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7F85B5E-F744-4856-9A15-6EF19C1858CF}"/>
              </a:ext>
            </a:extLst>
          </p:cNvPr>
          <p:cNvCxnSpPr>
            <a:cxnSpLocks/>
          </p:cNvCxnSpPr>
          <p:nvPr/>
        </p:nvCxnSpPr>
        <p:spPr>
          <a:xfrm>
            <a:off x="4355976" y="3933056"/>
            <a:ext cx="237626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A35867-FDAD-4C1A-9990-FF657E807B38}"/>
              </a:ext>
            </a:extLst>
          </p:cNvPr>
          <p:cNvSpPr txBox="1"/>
          <p:nvPr/>
        </p:nvSpPr>
        <p:spPr>
          <a:xfrm>
            <a:off x="5076056" y="406778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/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6D6E9A-EA09-4CE5-A632-E919AEFD1112}"/>
              </a:ext>
            </a:extLst>
          </p:cNvPr>
          <p:cNvSpPr txBox="1"/>
          <p:nvPr/>
        </p:nvSpPr>
        <p:spPr>
          <a:xfrm>
            <a:off x="539552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以上から、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67744D-9C9D-45AE-883D-BCDE82EF25DE}"/>
              </a:ext>
            </a:extLst>
          </p:cNvPr>
          <p:cNvSpPr txBox="1"/>
          <p:nvPr/>
        </p:nvSpPr>
        <p:spPr>
          <a:xfrm>
            <a:off x="1259632" y="616530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これを</a:t>
            </a:r>
            <a:r>
              <a:rPr kumimoji="1" lang="ja-JP" altLang="en-US" sz="2400">
                <a:solidFill>
                  <a:srgbClr val="FF0000"/>
                </a:solidFill>
              </a:rPr>
              <a:t>オイラー・ラグランジュ方程式</a:t>
            </a:r>
            <a:r>
              <a:rPr kumimoji="1" lang="ja-JP" altLang="en-US" sz="2400"/>
              <a:t>とよぶ</a:t>
            </a:r>
          </a:p>
        </p:txBody>
      </p:sp>
    </p:spTree>
    <p:extLst>
      <p:ext uri="{BB962C8B-B14F-4D97-AF65-F5344CB8AC3E}">
        <p14:creationId xmlns:p14="http://schemas.microsoft.com/office/powerpoint/2010/main" val="2121429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154303-29CB-46F2-B73D-3948E7041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0123"/>
            <a:ext cx="9144000" cy="754062"/>
          </a:xfrm>
        </p:spPr>
        <p:txBody>
          <a:bodyPr/>
          <a:lstStyle/>
          <a:p>
            <a:r>
              <a:rPr kumimoji="1" lang="ja-JP" altLang="en-US"/>
              <a:t>多粒子系の変分原理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775237-9EA5-4F89-BD90-0314B843AC06}"/>
              </a:ext>
            </a:extLst>
          </p:cNvPr>
          <p:cNvSpPr txBox="1"/>
          <p:nvPr/>
        </p:nvSpPr>
        <p:spPr>
          <a:xfrm>
            <a:off x="323528" y="1196752"/>
            <a:ext cx="592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x,y,z</a:t>
            </a:r>
            <a:r>
              <a:rPr kumimoji="1" lang="ja-JP" altLang="en-US" sz="2800"/>
              <a:t>方向を区別するのが面倒なので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ja-JP" sz="28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kumimoji="1" lang="ja-JP" altLang="en-US" sz="2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通し番号を</m:t>
                    </m:r>
                  </m:oMath>
                </a14:m>
                <a:r>
                  <a:rPr kumimoji="1" lang="ja-JP" altLang="en-US" sz="2800"/>
                  <a:t>つける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blipFill>
                <a:blip r:embed="rId2"/>
                <a:stretch>
                  <a:fillRect t="-11579" r="-528" b="-1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/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/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6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矢印: 右 10">
            <a:extLst>
              <a:ext uri="{FF2B5EF4-FFF2-40B4-BE49-F238E27FC236}">
                <a16:creationId xmlns:a16="http://schemas.microsoft.com/office/drawing/2014/main" id="{477367D4-6C91-4580-9984-263445ABA2C3}"/>
              </a:ext>
            </a:extLst>
          </p:cNvPr>
          <p:cNvSpPr/>
          <p:nvPr/>
        </p:nvSpPr>
        <p:spPr>
          <a:xfrm>
            <a:off x="3131840" y="4221088"/>
            <a:ext cx="648072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7C7DD9-8006-41EF-B831-85CC507EDFC7}"/>
              </a:ext>
            </a:extLst>
          </p:cNvPr>
          <p:cNvSpPr txBox="1"/>
          <p:nvPr/>
        </p:nvSpPr>
        <p:spPr>
          <a:xfrm>
            <a:off x="1115616" y="5517232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ひとつの多変数スカラー関数の変分から必要な数の微分方程式が全て得られる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/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4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537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BFBFD6-12EF-4C63-A740-4984E3F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変分原理のまとめ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F49322-9DA1-447D-826B-F13B2DEF24B1}"/>
              </a:ext>
            </a:extLst>
          </p:cNvPr>
          <p:cNvSpPr txBox="1"/>
          <p:nvPr/>
        </p:nvSpPr>
        <p:spPr>
          <a:xfrm>
            <a:off x="107504" y="1340768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/>
              <a:t>ラグランジアンは位相空間における「進みづらさ」を表す関数</a:t>
            </a:r>
            <a:endParaRPr kumimoji="1"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作用積分とは軌道に沿ったラグランジアンの線積分であり、作用とは進みづらさの総和を意味する</a:t>
            </a:r>
            <a:endParaRPr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多粒子系の運動方程式は連立微分方程式となるが、その全てが単一のスカラー関数であるラグランジアンの変分から得られる</a:t>
            </a:r>
            <a:r>
              <a:rPr lang="en-US" altLang="ja-JP" sz="3200"/>
              <a:t>(</a:t>
            </a:r>
            <a:r>
              <a:rPr lang="ja-JP" altLang="en-US" sz="3200">
                <a:solidFill>
                  <a:srgbClr val="FF0000"/>
                </a:solidFill>
              </a:rPr>
              <a:t>オイラー・ラグランジュ方程式</a:t>
            </a:r>
            <a:r>
              <a:rPr lang="en-US" altLang="ja-JP" sz="3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876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24CFAE-5371-458C-9BBF-63B4AF523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ルジャンドル変換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90EEF6-66CA-45E4-8714-70EB4749145B}"/>
              </a:ext>
            </a:extLst>
          </p:cNvPr>
          <p:cNvSpPr txBox="1"/>
          <p:nvPr/>
        </p:nvSpPr>
        <p:spPr>
          <a:xfrm>
            <a:off x="323528" y="1484784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ラグランジアンの第一引数をルジャンドル変換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/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矢印: 右 4">
            <a:extLst>
              <a:ext uri="{FF2B5EF4-FFF2-40B4-BE49-F238E27FC236}">
                <a16:creationId xmlns:a16="http://schemas.microsoft.com/office/drawing/2014/main" id="{33500D05-839C-444A-A9FF-2ECAB78D1871}"/>
              </a:ext>
            </a:extLst>
          </p:cNvPr>
          <p:cNvSpPr/>
          <p:nvPr/>
        </p:nvSpPr>
        <p:spPr>
          <a:xfrm>
            <a:off x="2411760" y="3933056"/>
            <a:ext cx="43204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/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/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0AD586-9571-4C44-95A0-DA06BEF61968}"/>
              </a:ext>
            </a:extLst>
          </p:cNvPr>
          <p:cNvSpPr txBox="1"/>
          <p:nvPr/>
        </p:nvSpPr>
        <p:spPr>
          <a:xfrm>
            <a:off x="179512" y="508518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ラグランジアンから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B092DD-DF4D-43F9-8379-212AC781735A}"/>
              </a:ext>
            </a:extLst>
          </p:cNvPr>
          <p:cNvSpPr txBox="1"/>
          <p:nvPr/>
        </p:nvSpPr>
        <p:spPr>
          <a:xfrm>
            <a:off x="5280848" y="508518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ハミルトニアンへ</a:t>
            </a:r>
          </a:p>
        </p:txBody>
      </p:sp>
    </p:spTree>
    <p:extLst>
      <p:ext uri="{BB962C8B-B14F-4D97-AF65-F5344CB8AC3E}">
        <p14:creationId xmlns:p14="http://schemas.microsoft.com/office/powerpoint/2010/main" val="312210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8DA4767-AF74-46E6-968F-B6C0F04CD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/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9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A5DACC-769B-4B5D-A683-A7E839FFAC07}"/>
              </a:ext>
            </a:extLst>
          </p:cNvPr>
          <p:cNvSpPr txBox="1"/>
          <p:nvPr/>
        </p:nvSpPr>
        <p:spPr>
          <a:xfrm>
            <a:off x="961137" y="4149080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物体の加速度は力に比例する</a:t>
            </a:r>
            <a:endParaRPr kumimoji="1" lang="en-US" altLang="ja-JP" sz="3600"/>
          </a:p>
          <a:p>
            <a:r>
              <a:rPr lang="ja-JP" altLang="en-US" sz="3600"/>
              <a:t>物体の動きにくさは質量に比例する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684015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76783B0-8EA5-4F90-9B33-F5734F033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ルジャンドル変換とは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4C71DF-1FC0-44E0-8167-4277865BF9B2}"/>
              </a:ext>
            </a:extLst>
          </p:cNvPr>
          <p:cNvSpPr txBox="1"/>
          <p:nvPr/>
        </p:nvSpPr>
        <p:spPr>
          <a:xfrm>
            <a:off x="683568" y="1124744"/>
            <a:ext cx="66479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双対変換の一種</a:t>
            </a:r>
            <a:endParaRPr lang="en-US" altLang="ja-JP" sz="2800"/>
          </a:p>
          <a:p>
            <a:r>
              <a:rPr kumimoji="1" lang="ja-JP" altLang="en-US" sz="2800"/>
              <a:t>双対変換とは「何かを入れ替える」変換</a:t>
            </a:r>
            <a:endParaRPr kumimoji="1" lang="en-US" altLang="ja-JP" sz="2800"/>
          </a:p>
          <a:p>
            <a:r>
              <a:rPr lang="ja-JP" altLang="en-US" sz="2800"/>
              <a:t>二度行うともとに戻る</a:t>
            </a:r>
            <a:endParaRPr lang="en-US" altLang="ja-JP" sz="2800"/>
          </a:p>
          <a:p>
            <a:r>
              <a:rPr kumimoji="1" lang="ja-JP" altLang="en-US" sz="2800"/>
              <a:t>変換で情報は失われない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FB7E08-8C92-4F3A-817F-76D280E3A176}"/>
              </a:ext>
            </a:extLst>
          </p:cNvPr>
          <p:cNvGrpSpPr/>
          <p:nvPr/>
        </p:nvGrpSpPr>
        <p:grpSpPr>
          <a:xfrm>
            <a:off x="323528" y="3861048"/>
            <a:ext cx="3024336" cy="2520280"/>
            <a:chOff x="1691680" y="1268760"/>
            <a:chExt cx="4320480" cy="36004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EC47460-FECC-4452-8EAC-61443808CF4B}"/>
                </a:ext>
              </a:extLst>
            </p:cNvPr>
            <p:cNvSpPr/>
            <p:nvPr/>
          </p:nvSpPr>
          <p:spPr>
            <a:xfrm>
              <a:off x="3131840" y="126876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ECD55ACA-EFF6-4982-8E5A-0CAA1202316C}"/>
                </a:ext>
              </a:extLst>
            </p:cNvPr>
            <p:cNvCxnSpPr/>
            <p:nvPr/>
          </p:nvCxnSpPr>
          <p:spPr>
            <a:xfrm flipH="1">
              <a:off x="457200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05C34D04-74D8-4292-B68C-CCB6E9F523CA}"/>
                </a:ext>
              </a:extLst>
            </p:cNvPr>
            <p:cNvCxnSpPr/>
            <p:nvPr/>
          </p:nvCxnSpPr>
          <p:spPr>
            <a:xfrm flipH="1">
              <a:off x="169168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7A210267-21CD-4671-8C3B-701F8103E550}"/>
                </a:ext>
              </a:extLst>
            </p:cNvPr>
            <p:cNvCxnSpPr/>
            <p:nvPr/>
          </p:nvCxnSpPr>
          <p:spPr>
            <a:xfrm flipH="1">
              <a:off x="457200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8CEF518C-50F6-428F-B4FB-0539981FACCA}"/>
                </a:ext>
              </a:extLst>
            </p:cNvPr>
            <p:cNvCxnSpPr/>
            <p:nvPr/>
          </p:nvCxnSpPr>
          <p:spPr>
            <a:xfrm flipH="1">
              <a:off x="169168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027EFF7D-11AC-4A86-8A2B-4353A8099FEC}"/>
                </a:ext>
              </a:extLst>
            </p:cNvPr>
            <p:cNvSpPr/>
            <p:nvPr/>
          </p:nvSpPr>
          <p:spPr>
            <a:xfrm>
              <a:off x="3799790" y="1576670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6464C9-3509-4F7F-84A3-8D757A7D64C0}"/>
                </a:ext>
              </a:extLst>
            </p:cNvPr>
            <p:cNvSpPr/>
            <p:nvPr/>
          </p:nvSpPr>
          <p:spPr>
            <a:xfrm>
              <a:off x="5148064" y="2924944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02193A63-FC41-43C1-B9AB-DD69FF57F560}"/>
                </a:ext>
              </a:extLst>
            </p:cNvPr>
            <p:cNvSpPr/>
            <p:nvPr/>
          </p:nvSpPr>
          <p:spPr>
            <a:xfrm>
              <a:off x="2339752" y="299695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C58C57E-D18B-487F-823C-C3BFB17972D7}"/>
                </a:ext>
              </a:extLst>
            </p:cNvPr>
            <p:cNvSpPr/>
            <p:nvPr/>
          </p:nvSpPr>
          <p:spPr>
            <a:xfrm>
              <a:off x="4499992" y="26369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F784ABA-D607-4369-99B5-2C72906633F2}"/>
                </a:ext>
              </a:extLst>
            </p:cNvPr>
            <p:cNvSpPr/>
            <p:nvPr/>
          </p:nvSpPr>
          <p:spPr>
            <a:xfrm>
              <a:off x="2987824" y="3306688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61B823F6-80EF-435C-A7EE-DB218EC62270}"/>
                </a:ext>
              </a:extLst>
            </p:cNvPr>
            <p:cNvSpPr/>
            <p:nvPr/>
          </p:nvSpPr>
          <p:spPr>
            <a:xfrm>
              <a:off x="3635896" y="44371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796D35E-A018-47BE-B651-8333992D6BC6}"/>
                </a:ext>
              </a:extLst>
            </p:cNvPr>
            <p:cNvSpPr/>
            <p:nvPr/>
          </p:nvSpPr>
          <p:spPr>
            <a:xfrm>
              <a:off x="1691680" y="198884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AEBD1E-91FB-4B7B-A42D-D5BBFFFA8165}"/>
                </a:ext>
              </a:extLst>
            </p:cNvPr>
            <p:cNvCxnSpPr>
              <a:stCxn id="9" idx="4"/>
              <a:endCxn id="11" idx="7"/>
            </p:cNvCxnSpPr>
            <p:nvPr/>
          </p:nvCxnSpPr>
          <p:spPr>
            <a:xfrm flipH="1">
              <a:off x="2505614" y="1770990"/>
              <a:ext cx="1391336" cy="12544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F63FAE5-C5A6-4CA2-8416-92D1011A7145}"/>
                </a:ext>
              </a:extLst>
            </p:cNvPr>
            <p:cNvCxnSpPr>
              <a:cxnSpLocks/>
              <a:stCxn id="9" idx="4"/>
              <a:endCxn id="13" idx="7"/>
            </p:cNvCxnSpPr>
            <p:nvPr/>
          </p:nvCxnSpPr>
          <p:spPr>
            <a:xfrm flipH="1">
              <a:off x="3153686" y="1770990"/>
              <a:ext cx="743264" cy="156415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B15E6F9-3D36-480E-885C-74F8BD620CAC}"/>
                </a:ext>
              </a:extLst>
            </p:cNvPr>
            <p:cNvCxnSpPr>
              <a:stCxn id="9" idx="4"/>
              <a:endCxn id="12" idx="1"/>
            </p:cNvCxnSpPr>
            <p:nvPr/>
          </p:nvCxnSpPr>
          <p:spPr>
            <a:xfrm>
              <a:off x="3896950" y="1770990"/>
              <a:ext cx="631500" cy="8943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2036E08D-32BD-463C-9BD7-EA5E25AC678C}"/>
                </a:ext>
              </a:extLst>
            </p:cNvPr>
            <p:cNvCxnSpPr>
              <a:stCxn id="9" idx="4"/>
              <a:endCxn id="10" idx="2"/>
            </p:cNvCxnSpPr>
            <p:nvPr/>
          </p:nvCxnSpPr>
          <p:spPr>
            <a:xfrm>
              <a:off x="3896950" y="1770990"/>
              <a:ext cx="1251114" cy="1251114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0692C96B-5E65-4369-9954-152F00ED5CC6}"/>
                </a:ext>
              </a:extLst>
            </p:cNvPr>
            <p:cNvCxnSpPr>
              <a:stCxn id="13" idx="5"/>
              <a:endCxn id="14" idx="1"/>
            </p:cNvCxnSpPr>
            <p:nvPr/>
          </p:nvCxnSpPr>
          <p:spPr>
            <a:xfrm>
              <a:off x="3153686" y="3472550"/>
              <a:ext cx="510668" cy="9930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30DF9FA0-CABD-4BF1-8E97-FADA16A6D11C}"/>
                </a:ext>
              </a:extLst>
            </p:cNvPr>
            <p:cNvCxnSpPr>
              <a:stCxn id="14" idx="7"/>
              <a:endCxn id="10" idx="4"/>
            </p:cNvCxnSpPr>
            <p:nvPr/>
          </p:nvCxnSpPr>
          <p:spPr>
            <a:xfrm flipV="1">
              <a:off x="3801758" y="3119264"/>
              <a:ext cx="1443466" cy="134630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131321DB-B4E2-4A6B-A914-0D35ED936B5A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flipV="1">
              <a:off x="3733056" y="2831232"/>
              <a:ext cx="864096" cy="16058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D7690DA-CDCD-441B-8D2A-D72186E1513E}"/>
                </a:ext>
              </a:extLst>
            </p:cNvPr>
            <p:cNvCxnSpPr>
              <a:stCxn id="14" idx="2"/>
              <a:endCxn id="11" idx="5"/>
            </p:cNvCxnSpPr>
            <p:nvPr/>
          </p:nvCxnSpPr>
          <p:spPr>
            <a:xfrm flipH="1" flipV="1">
              <a:off x="2505614" y="3162814"/>
              <a:ext cx="1130282" cy="1371458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9428B04-6BCC-4900-98A2-00035FBAB5DB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4694312" y="2734072"/>
              <a:ext cx="453752" cy="28803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8FAC70E-B631-4FA6-A922-B5827BC9D6B6}"/>
                </a:ext>
              </a:extLst>
            </p:cNvPr>
            <p:cNvCxnSpPr>
              <a:stCxn id="10" idx="3"/>
              <a:endCxn id="13" idx="6"/>
            </p:cNvCxnSpPr>
            <p:nvPr/>
          </p:nvCxnSpPr>
          <p:spPr>
            <a:xfrm flipH="1">
              <a:off x="3182144" y="3090806"/>
              <a:ext cx="1994378" cy="31304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03C30C78-66F6-4ABF-9A23-BB4926DAA2A3}"/>
                </a:ext>
              </a:extLst>
            </p:cNvPr>
            <p:cNvCxnSpPr>
              <a:stCxn id="13" idx="2"/>
              <a:endCxn id="11" idx="6"/>
            </p:cNvCxnSpPr>
            <p:nvPr/>
          </p:nvCxnSpPr>
          <p:spPr>
            <a:xfrm flipH="1" flipV="1">
              <a:off x="2534072" y="3094112"/>
              <a:ext cx="453752" cy="30973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82D399F6-DD42-439D-BD1D-B0F017163FD7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2534072" y="2734072"/>
              <a:ext cx="1965920" cy="36004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7FBD44A-92DD-4510-BF3F-4F9B3CC32667}"/>
              </a:ext>
            </a:extLst>
          </p:cNvPr>
          <p:cNvSpPr txBox="1"/>
          <p:nvPr/>
        </p:nvSpPr>
        <p:spPr>
          <a:xfrm>
            <a:off x="611560" y="314096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双対変換の例</a:t>
            </a:r>
            <a:endParaRPr kumimoji="1" lang="ja-JP" altLang="en-US" sz="2800">
              <a:solidFill>
                <a:srgbClr val="011893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6A1CD8-E8E2-4E2C-A246-52CE421AF415}"/>
              </a:ext>
            </a:extLst>
          </p:cNvPr>
          <p:cNvSpPr txBox="1"/>
          <p:nvPr/>
        </p:nvSpPr>
        <p:spPr>
          <a:xfrm>
            <a:off x="3563888" y="3933056"/>
            <a:ext cx="5416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正多面体の「点」と「面」の入れ替え</a:t>
            </a:r>
            <a:endParaRPr kumimoji="1" lang="en-US" altLang="ja-JP" sz="2400"/>
          </a:p>
          <a:p>
            <a:r>
              <a:rPr kumimoji="1" lang="ja-JP" altLang="en-US" sz="2400"/>
              <a:t>正四</a:t>
            </a:r>
            <a:r>
              <a:rPr lang="ja-JP" altLang="en-US" sz="2400"/>
              <a:t>面体←→</a:t>
            </a:r>
            <a:r>
              <a:rPr kumimoji="1" lang="ja-JP" altLang="en-US" sz="2400"/>
              <a:t>正</a:t>
            </a:r>
            <a:r>
              <a:rPr lang="ja-JP" altLang="en-US" sz="2400"/>
              <a:t>四面体</a:t>
            </a:r>
            <a:endParaRPr kumimoji="1"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六面体←→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四面体←→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十二面体←→正二十面体</a:t>
            </a:r>
            <a:endParaRPr kumimoji="1" lang="en-US" altLang="ja-JP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C5695E-5B4A-43B8-80C7-851DD0C52E8A}"/>
              </a:ext>
            </a:extLst>
          </p:cNvPr>
          <p:cNvSpPr txBox="1"/>
          <p:nvPr/>
        </p:nvSpPr>
        <p:spPr>
          <a:xfrm>
            <a:off x="4324032" y="623731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フーリエ変換なども双対変換</a:t>
            </a:r>
          </a:p>
        </p:txBody>
      </p:sp>
    </p:spTree>
    <p:extLst>
      <p:ext uri="{BB962C8B-B14F-4D97-AF65-F5344CB8AC3E}">
        <p14:creationId xmlns:p14="http://schemas.microsoft.com/office/powerpoint/2010/main" val="802414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80AEF2-2D3A-4CEB-8BE3-F7F66D71FA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/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ルジャンドル変換は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空間から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への</m:t>
                    </m:r>
                  </m:oMath>
                </a14:m>
                <a:r>
                  <a:rPr kumimoji="1" lang="ja-JP" altLang="en-US" sz="2800"/>
                  <a:t>双対変換</a:t>
                </a:r>
                <a:endParaRPr kumimoji="1" lang="en-US" altLang="ja-JP" sz="2800"/>
              </a:p>
              <a:p>
                <a:r>
                  <a:rPr kumimoji="1" lang="ja-JP" altLang="en-US" sz="2800"/>
                  <a:t>ルジャンドル変換には</a:t>
                </a:r>
                <a:r>
                  <a:rPr lang="ja-JP" altLang="en-US" sz="2800"/>
                  <a:t>二つの表式がある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blipFill>
                <a:blip r:embed="rId2"/>
                <a:stretch>
                  <a:fillRect l="-1394" t="-8974" r="-418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A2D476-26FD-437F-8713-2469430EB6AB}"/>
              </a:ext>
            </a:extLst>
          </p:cNvPr>
          <p:cNvSpPr txBox="1"/>
          <p:nvPr/>
        </p:nvSpPr>
        <p:spPr>
          <a:xfrm>
            <a:off x="467544" y="32129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接線表式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D24344-434D-45C3-9CC1-58E5D9669424}"/>
              </a:ext>
            </a:extLst>
          </p:cNvPr>
          <p:cNvSpPr txBox="1"/>
          <p:nvPr/>
        </p:nvSpPr>
        <p:spPr>
          <a:xfrm>
            <a:off x="467544" y="49411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面線表式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/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/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80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A9698CC-6D97-4D3C-9D13-A2E31EBB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接線表式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824EB33-32A8-471D-B058-D0EDB323496E}"/>
              </a:ext>
            </a:extLst>
          </p:cNvPr>
          <p:cNvCxnSpPr>
            <a:cxnSpLocks/>
          </p:cNvCxnSpPr>
          <p:nvPr/>
        </p:nvCxnSpPr>
        <p:spPr>
          <a:xfrm>
            <a:off x="158172" y="5229200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478F6B-7028-4ACF-894A-DD77E4805D2A}"/>
              </a:ext>
            </a:extLst>
          </p:cNvPr>
          <p:cNvCxnSpPr>
            <a:cxnSpLocks/>
          </p:cNvCxnSpPr>
          <p:nvPr/>
        </p:nvCxnSpPr>
        <p:spPr>
          <a:xfrm flipV="1">
            <a:off x="539552" y="2324041"/>
            <a:ext cx="0" cy="3625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9BAF9C9-40FA-4991-A238-36BE0DC7DBE4}"/>
              </a:ext>
            </a:extLst>
          </p:cNvPr>
          <p:cNvSpPr/>
          <p:nvPr/>
        </p:nvSpPr>
        <p:spPr>
          <a:xfrm>
            <a:off x="539552" y="2076835"/>
            <a:ext cx="3398808" cy="2648309"/>
          </a:xfrm>
          <a:custGeom>
            <a:avLst/>
            <a:gdLst>
              <a:gd name="connsiteX0" fmla="*/ 0 w 3398808"/>
              <a:gd name="connsiteY0" fmla="*/ 2648309 h 2648309"/>
              <a:gd name="connsiteX1" fmla="*/ 2225615 w 3398808"/>
              <a:gd name="connsiteY1" fmla="*/ 1837426 h 2648309"/>
              <a:gd name="connsiteX2" fmla="*/ 3398808 w 3398808"/>
              <a:gd name="connsiteY2" fmla="*/ 0 h 264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8808" h="2648309">
                <a:moveTo>
                  <a:pt x="0" y="2648309"/>
                </a:moveTo>
                <a:cubicBezTo>
                  <a:pt x="829573" y="2463560"/>
                  <a:pt x="1659147" y="2278811"/>
                  <a:pt x="2225615" y="1837426"/>
                </a:cubicBezTo>
                <a:cubicBezTo>
                  <a:pt x="2792083" y="1396041"/>
                  <a:pt x="3095445" y="698020"/>
                  <a:pt x="339880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4760424-D662-4213-AE1A-82228CB4E05A}"/>
              </a:ext>
            </a:extLst>
          </p:cNvPr>
          <p:cNvCxnSpPr>
            <a:cxnSpLocks/>
          </p:cNvCxnSpPr>
          <p:nvPr/>
        </p:nvCxnSpPr>
        <p:spPr>
          <a:xfrm flipH="1">
            <a:off x="179512" y="2492896"/>
            <a:ext cx="4608512" cy="32403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0E287611-7B87-4E41-B356-34F9753070A3}"/>
              </a:ext>
            </a:extLst>
          </p:cNvPr>
          <p:cNvSpPr/>
          <p:nvPr/>
        </p:nvSpPr>
        <p:spPr>
          <a:xfrm>
            <a:off x="2616158" y="39128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0AA20E-DB94-4B1E-984E-0285C3CF9063}"/>
              </a:ext>
            </a:extLst>
          </p:cNvPr>
          <p:cNvSpPr txBox="1"/>
          <p:nvPr/>
        </p:nvSpPr>
        <p:spPr>
          <a:xfrm>
            <a:off x="251520" y="51571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/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/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DA0FA7B-1D74-4326-A928-808A86BF991F}"/>
              </a:ext>
            </a:extLst>
          </p:cNvPr>
          <p:cNvCxnSpPr>
            <a:cxnSpLocks/>
          </p:cNvCxnSpPr>
          <p:nvPr/>
        </p:nvCxnSpPr>
        <p:spPr>
          <a:xfrm flipV="1">
            <a:off x="2699792" y="2348880"/>
            <a:ext cx="0" cy="302433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/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/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/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/>
                  <a:t>関数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32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3200"/>
                  <a:t>各点に接線をひく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blipFill>
                <a:blip r:embed="rId7"/>
                <a:stretch>
                  <a:fillRect l="-2527" t="-16667" r="-1555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/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接線の傾きを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800" b="0"/>
                  <a:t>、</a:t>
                </a:r>
                <a:r>
                  <a:rPr kumimoji="1" lang="en-US" altLang="ja-JP" sz="2800" b="0"/>
                  <a:t>y</a:t>
                </a:r>
                <a:r>
                  <a:rPr kumimoji="1" lang="ja-JP" altLang="en-US" sz="2800" b="0"/>
                  <a:t>切片を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sz="2800" b="0"/>
                  <a:t>とする</a:t>
                </a:r>
                <a:endParaRPr kumimoji="1" lang="en-US" altLang="ja-JP" sz="2800" b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blipFill>
                <a:blip r:embed="rId8"/>
                <a:stretch>
                  <a:fillRect l="-2331" t="-16471" r="-777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/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15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F456C1-F622-4796-943A-A3C1DB6CC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接線表式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/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/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/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/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4C7B69-B228-4C24-A5F6-924881E756DD}"/>
              </a:ext>
            </a:extLst>
          </p:cNvPr>
          <p:cNvSpPr txBox="1"/>
          <p:nvPr/>
        </p:nvSpPr>
        <p:spPr>
          <a:xfrm>
            <a:off x="467544" y="112474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逆変換を考えてやると</a:t>
            </a:r>
            <a:endParaRPr kumimoji="1" lang="ja-JP" altLang="en-US" sz="2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849A961-046E-4A30-871D-3711A7226CC3}"/>
              </a:ext>
            </a:extLst>
          </p:cNvPr>
          <p:cNvSpPr/>
          <p:nvPr/>
        </p:nvSpPr>
        <p:spPr>
          <a:xfrm>
            <a:off x="5940152" y="242088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4E005C-D4C9-41E3-9FD0-A11DA4D01B7C}"/>
              </a:ext>
            </a:extLst>
          </p:cNvPr>
          <p:cNvSpPr txBox="1"/>
          <p:nvPr/>
        </p:nvSpPr>
        <p:spPr>
          <a:xfrm>
            <a:off x="1979712" y="422108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ここに余計な負符号がつく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8CE3AEAD-B82F-4563-A58F-150C325E3DF7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rot="5400000" flipH="1" flipV="1">
            <a:off x="4507252" y="2572165"/>
            <a:ext cx="1368152" cy="1929695"/>
          </a:xfrm>
          <a:prstGeom prst="bentConnector3">
            <a:avLst>
              <a:gd name="adj1" fmla="val 72557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DA50544-C018-4C0A-AF3D-CC5FC7174AD3}"/>
              </a:ext>
            </a:extLst>
          </p:cNvPr>
          <p:cNvSpPr txBox="1"/>
          <p:nvPr/>
        </p:nvSpPr>
        <p:spPr>
          <a:xfrm>
            <a:off x="395536" y="494116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最終的に辻褄が合えばどうでも良いが、これを嫌って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/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A8AD85-2FD0-4025-B029-B55C11D56024}"/>
              </a:ext>
            </a:extLst>
          </p:cNvPr>
          <p:cNvSpPr txBox="1"/>
          <p:nvPr/>
        </p:nvSpPr>
        <p:spPr>
          <a:xfrm>
            <a:off x="451276" y="613568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と定義すると、変換と逆変換が対称になる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83588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C77DB8-B065-4C6C-93E6-44ABCA99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50F398C-64BE-4014-BD19-474512C2AA76}"/>
              </a:ext>
            </a:extLst>
          </p:cNvPr>
          <p:cNvCxnSpPr>
            <a:cxnSpLocks/>
          </p:cNvCxnSpPr>
          <p:nvPr/>
        </p:nvCxnSpPr>
        <p:spPr>
          <a:xfrm>
            <a:off x="467544" y="6022449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818825B-5493-4349-A06E-1E7EFC863377}"/>
              </a:ext>
            </a:extLst>
          </p:cNvPr>
          <p:cNvCxnSpPr>
            <a:cxnSpLocks/>
          </p:cNvCxnSpPr>
          <p:nvPr/>
        </p:nvCxnSpPr>
        <p:spPr>
          <a:xfrm flipV="1">
            <a:off x="899592" y="3117290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85AF9F-67C4-440A-B2B9-A8D3B10F6A40}"/>
              </a:ext>
            </a:extLst>
          </p:cNvPr>
          <p:cNvSpPr txBox="1"/>
          <p:nvPr/>
        </p:nvSpPr>
        <p:spPr>
          <a:xfrm>
            <a:off x="560892" y="595044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/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/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568735E2-AE78-43CD-B38D-5EB327CB4F3A}"/>
              </a:ext>
            </a:extLst>
          </p:cNvPr>
          <p:cNvSpPr/>
          <p:nvPr/>
        </p:nvSpPr>
        <p:spPr>
          <a:xfrm>
            <a:off x="899592" y="2926105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 w="3810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79D1ECC-DAFC-43A7-85C7-F70100E5314A}"/>
              </a:ext>
            </a:extLst>
          </p:cNvPr>
          <p:cNvCxnSpPr/>
          <p:nvPr/>
        </p:nvCxnSpPr>
        <p:spPr>
          <a:xfrm>
            <a:off x="4067944" y="4510281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8DCC777-1E1A-4E7C-A872-571A53C68C58}"/>
              </a:ext>
            </a:extLst>
          </p:cNvPr>
          <p:cNvCxnSpPr/>
          <p:nvPr/>
        </p:nvCxnSpPr>
        <p:spPr>
          <a:xfrm flipH="1">
            <a:off x="899592" y="4438273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/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/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/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/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/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/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/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3200"/>
                  <a:t>空間上の曲線を考える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blipFill>
                <a:blip r:embed="rId10"/>
                <a:stretch>
                  <a:fillRect t="-16667" r="-1961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23C453-36BC-4EA6-A866-184630E3355F}"/>
              </a:ext>
            </a:extLst>
          </p:cNvPr>
          <p:cNvSpPr txBox="1"/>
          <p:nvPr/>
        </p:nvSpPr>
        <p:spPr>
          <a:xfrm>
            <a:off x="5796136" y="206084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BF95B87-A8FB-4A4D-AF82-430D908D9DCB}"/>
              </a:ext>
            </a:extLst>
          </p:cNvPr>
          <p:cNvSpPr txBox="1"/>
          <p:nvPr/>
        </p:nvSpPr>
        <p:spPr>
          <a:xfrm>
            <a:off x="5724128" y="4365104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371D98BF-D16E-4D54-A1EE-15111F72C1D6}"/>
              </a:ext>
            </a:extLst>
          </p:cNvPr>
          <p:cNvCxnSpPr>
            <a:stCxn id="18" idx="2"/>
            <a:endCxn id="6" idx="3"/>
          </p:cNvCxnSpPr>
          <p:nvPr/>
        </p:nvCxnSpPr>
        <p:spPr>
          <a:xfrm rot="5400000">
            <a:off x="6690322" y="2472098"/>
            <a:ext cx="567353" cy="48351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11532A24-B89C-4B10-A5CF-6DA17D52498D}"/>
              </a:ext>
            </a:extLst>
          </p:cNvPr>
          <p:cNvCxnSpPr>
            <a:stCxn id="19" idx="0"/>
            <a:endCxn id="13" idx="3"/>
          </p:cNvCxnSpPr>
          <p:nvPr/>
        </p:nvCxnSpPr>
        <p:spPr>
          <a:xfrm rot="16200000" flipV="1">
            <a:off x="6551859" y="3753979"/>
            <a:ext cx="791507" cy="4307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9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D24970-D2FB-4492-AE96-617719249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05D078-3880-4953-9F53-BDB90CF7D826}"/>
              </a:ext>
            </a:extLst>
          </p:cNvPr>
          <p:cNvSpPr/>
          <p:nvPr/>
        </p:nvSpPr>
        <p:spPr>
          <a:xfrm>
            <a:off x="2555776" y="1988840"/>
            <a:ext cx="3744416" cy="244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2BFE114F-569B-4EA7-86A6-15A4896928A3}"/>
              </a:ext>
            </a:extLst>
          </p:cNvPr>
          <p:cNvCxnSpPr>
            <a:cxnSpLocks/>
          </p:cNvCxnSpPr>
          <p:nvPr/>
        </p:nvCxnSpPr>
        <p:spPr>
          <a:xfrm>
            <a:off x="2123728" y="4437112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06CAF0-E51B-4C5C-AB01-83BE423416DE}"/>
              </a:ext>
            </a:extLst>
          </p:cNvPr>
          <p:cNvCxnSpPr>
            <a:cxnSpLocks/>
          </p:cNvCxnSpPr>
          <p:nvPr/>
        </p:nvCxnSpPr>
        <p:spPr>
          <a:xfrm flipV="1">
            <a:off x="2555776" y="1531953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6EAE8E-199B-4627-B6C0-EE88567C4701}"/>
              </a:ext>
            </a:extLst>
          </p:cNvPr>
          <p:cNvSpPr txBox="1"/>
          <p:nvPr/>
        </p:nvSpPr>
        <p:spPr>
          <a:xfrm>
            <a:off x="2217076" y="43651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/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85A7172-2F6A-46A1-816D-C5EFBD2B4DDB}"/>
              </a:ext>
            </a:extLst>
          </p:cNvPr>
          <p:cNvSpPr/>
          <p:nvPr/>
        </p:nvSpPr>
        <p:spPr>
          <a:xfrm>
            <a:off x="2555776" y="1340768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3AC77EC-01DF-47DE-9A6E-EE853C03CF7A}"/>
              </a:ext>
            </a:extLst>
          </p:cNvPr>
          <p:cNvCxnSpPr>
            <a:cxnSpLocks/>
          </p:cNvCxnSpPr>
          <p:nvPr/>
        </p:nvCxnSpPr>
        <p:spPr>
          <a:xfrm>
            <a:off x="6300192" y="1988840"/>
            <a:ext cx="0" cy="24482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EBB16E-6700-48FD-8800-33A57C414458}"/>
              </a:ext>
            </a:extLst>
          </p:cNvPr>
          <p:cNvCxnSpPr>
            <a:cxnSpLocks/>
          </p:cNvCxnSpPr>
          <p:nvPr/>
        </p:nvCxnSpPr>
        <p:spPr>
          <a:xfrm flipH="1">
            <a:off x="2555776" y="1988840"/>
            <a:ext cx="374441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/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/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D70F49B-E215-473E-87D3-4E11A8D385FA}"/>
              </a:ext>
            </a:extLst>
          </p:cNvPr>
          <p:cNvCxnSpPr>
            <a:cxnSpLocks/>
          </p:cNvCxnSpPr>
          <p:nvPr/>
        </p:nvCxnSpPr>
        <p:spPr>
          <a:xfrm flipH="1">
            <a:off x="5724128" y="3429000"/>
            <a:ext cx="864096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/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/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3DD8A6-57B4-4D56-B555-4471065FEF1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510730" y="2983033"/>
            <a:ext cx="477094" cy="69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/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041B8B-53B6-4370-BF9B-920ECB570075}"/>
              </a:ext>
            </a:extLst>
          </p:cNvPr>
          <p:cNvSpPr txBox="1"/>
          <p:nvPr/>
        </p:nvSpPr>
        <p:spPr>
          <a:xfrm>
            <a:off x="6213083" y="602128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長方形の面積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C9C9F6D-3A8A-4B47-9939-F461F2D9FF07}"/>
              </a:ext>
            </a:extLst>
          </p:cNvPr>
          <p:cNvSpPr txBox="1"/>
          <p:nvPr/>
        </p:nvSpPr>
        <p:spPr>
          <a:xfrm>
            <a:off x="164411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曲線の下側の面積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6C1073-512A-441F-85E7-C10F2E48306A}"/>
              </a:ext>
            </a:extLst>
          </p:cNvPr>
          <p:cNvSpPr txBox="1"/>
          <p:nvPr/>
        </p:nvSpPr>
        <p:spPr>
          <a:xfrm>
            <a:off x="3188747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C000"/>
                </a:solidFill>
              </a:rPr>
              <a:t>曲線の左側の面積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D8400D0-E3A2-4608-A0B7-31F2F023E335}"/>
              </a:ext>
            </a:extLst>
          </p:cNvPr>
          <p:cNvCxnSpPr/>
          <p:nvPr/>
        </p:nvCxnSpPr>
        <p:spPr>
          <a:xfrm>
            <a:off x="3116739" y="5373216"/>
            <a:ext cx="360040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B052E88-ACF9-4D7E-9CF9-F591D332A916}"/>
              </a:ext>
            </a:extLst>
          </p:cNvPr>
          <p:cNvCxnSpPr>
            <a:cxnSpLocks/>
          </p:cNvCxnSpPr>
          <p:nvPr/>
        </p:nvCxnSpPr>
        <p:spPr>
          <a:xfrm>
            <a:off x="4844931" y="5373216"/>
            <a:ext cx="57606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3400C3D-CE1E-4C48-A431-FAA8E794CCBC}"/>
              </a:ext>
            </a:extLst>
          </p:cNvPr>
          <p:cNvCxnSpPr/>
          <p:nvPr/>
        </p:nvCxnSpPr>
        <p:spPr>
          <a:xfrm>
            <a:off x="3908827" y="5373216"/>
            <a:ext cx="360040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4A0965A3-9791-4CCF-AE72-5535D423DE89}"/>
              </a:ext>
            </a:extLst>
          </p:cNvPr>
          <p:cNvSpPr/>
          <p:nvPr/>
        </p:nvSpPr>
        <p:spPr>
          <a:xfrm>
            <a:off x="5060955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E76D6E8-92BA-47F3-BA0A-5EDCC8E56D1E}"/>
              </a:ext>
            </a:extLst>
          </p:cNvPr>
          <p:cNvSpPr/>
          <p:nvPr/>
        </p:nvSpPr>
        <p:spPr>
          <a:xfrm>
            <a:off x="4052843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0964430-44F8-4E09-A33B-81284EB177ED}"/>
              </a:ext>
            </a:extLst>
          </p:cNvPr>
          <p:cNvSpPr/>
          <p:nvPr/>
        </p:nvSpPr>
        <p:spPr>
          <a:xfrm>
            <a:off x="3226251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A2056D7D-7225-47AF-9743-003A95282037}"/>
              </a:ext>
            </a:extLst>
          </p:cNvPr>
          <p:cNvCxnSpPr>
            <a:stCxn id="19" idx="0"/>
            <a:endCxn id="25" idx="4"/>
          </p:cNvCxnSpPr>
          <p:nvPr/>
        </p:nvCxnSpPr>
        <p:spPr>
          <a:xfrm rot="16200000" flipV="1">
            <a:off x="5892823" y="4685364"/>
            <a:ext cx="576064" cy="20957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CDED1F29-5E4D-46F8-BB59-30F1EA130440}"/>
              </a:ext>
            </a:extLst>
          </p:cNvPr>
          <p:cNvCxnSpPr>
            <a:cxnSpLocks/>
            <a:stCxn id="21" idx="0"/>
            <a:endCxn id="26" idx="4"/>
          </p:cNvCxnSpPr>
          <p:nvPr/>
        </p:nvCxnSpPr>
        <p:spPr>
          <a:xfrm rot="16200000" flipV="1">
            <a:off x="4030487" y="5539588"/>
            <a:ext cx="576064" cy="38733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EA1AF4BF-6C58-44C0-BD46-0C512B65F46C}"/>
              </a:ext>
            </a:extLst>
          </p:cNvPr>
          <p:cNvCxnSpPr>
            <a:stCxn id="20" idx="0"/>
            <a:endCxn id="27" idx="4"/>
          </p:cNvCxnSpPr>
          <p:nvPr/>
        </p:nvCxnSpPr>
        <p:spPr>
          <a:xfrm rot="5400000" flipH="1" flipV="1">
            <a:off x="2105022" y="4828052"/>
            <a:ext cx="576064" cy="181040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/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/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663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6EB300-5A23-43FE-82EC-80386B1187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/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/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/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/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/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/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A24C16D7-68F3-4CEF-A32F-2996310740AB}"/>
              </a:ext>
            </a:extLst>
          </p:cNvPr>
          <p:cNvSpPr/>
          <p:nvPr/>
        </p:nvSpPr>
        <p:spPr>
          <a:xfrm>
            <a:off x="5436096" y="2780928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5A0E0427-9BAB-492B-991D-CB75F2784880}"/>
              </a:ext>
            </a:extLst>
          </p:cNvPr>
          <p:cNvSpPr/>
          <p:nvPr/>
        </p:nvSpPr>
        <p:spPr>
          <a:xfrm>
            <a:off x="5436096" y="4077072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80A2BF-0431-4317-B711-163BFB0DCF30}"/>
              </a:ext>
            </a:extLst>
          </p:cNvPr>
          <p:cNvSpPr txBox="1"/>
          <p:nvPr/>
        </p:nvSpPr>
        <p:spPr>
          <a:xfrm>
            <a:off x="1691680" y="566124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変換公式が自然に対称になる</a:t>
            </a:r>
          </a:p>
        </p:txBody>
      </p:sp>
    </p:spTree>
    <p:extLst>
      <p:ext uri="{BB962C8B-B14F-4D97-AF65-F5344CB8AC3E}">
        <p14:creationId xmlns:p14="http://schemas.microsoft.com/office/powerpoint/2010/main" val="3771527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F6792EA-D66E-47C4-9C98-4EC5E4BD7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F72D9E-DCD3-4699-A7C9-8A7F951D4733}"/>
              </a:ext>
            </a:extLst>
          </p:cNvPr>
          <p:cNvSpPr txBox="1"/>
          <p:nvPr/>
        </p:nvSpPr>
        <p:spPr>
          <a:xfrm>
            <a:off x="251520" y="4005064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ルジャンドル変換は双対変換</a:t>
            </a:r>
            <a:endParaRPr kumimoji="1" lang="en-US" altLang="ja-JP" sz="2800"/>
          </a:p>
          <a:p>
            <a:r>
              <a:rPr lang="ja-JP" altLang="en-US" sz="2800"/>
              <a:t>双対変換は情報を保存する</a:t>
            </a:r>
            <a:endParaRPr lang="en-US" altLang="ja-JP" sz="2800"/>
          </a:p>
          <a:p>
            <a:r>
              <a:rPr kumimoji="1" lang="ja-JP" altLang="en-US" sz="2800"/>
              <a:t>→ハミルトニアンへの変換で情報は増えない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AA7FC8-B379-4193-A8C3-6194471E6ED3}"/>
              </a:ext>
            </a:extLst>
          </p:cNvPr>
          <p:cNvSpPr txBox="1"/>
          <p:nvPr/>
        </p:nvSpPr>
        <p:spPr>
          <a:xfrm>
            <a:off x="971600" y="5508521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なぜハミルトニアンを考えるか？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AB686A-4170-445B-B124-29E778DFDC27}"/>
              </a:ext>
            </a:extLst>
          </p:cNvPr>
          <p:cNvSpPr txBox="1"/>
          <p:nvPr/>
        </p:nvSpPr>
        <p:spPr>
          <a:xfrm>
            <a:off x="1547664" y="6156593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見通しが良くなるから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FEC0B96-12D7-4D0E-861F-27A66D9B8A4C}"/>
              </a:ext>
            </a:extLst>
          </p:cNvPr>
          <p:cNvSpPr/>
          <p:nvPr/>
        </p:nvSpPr>
        <p:spPr>
          <a:xfrm>
            <a:off x="971600" y="623731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/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/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/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左右 9">
            <a:extLst>
              <a:ext uri="{FF2B5EF4-FFF2-40B4-BE49-F238E27FC236}">
                <a16:creationId xmlns:a16="http://schemas.microsoft.com/office/drawing/2014/main" id="{C556B764-13D3-45A0-BFCB-330E2EFA1826}"/>
              </a:ext>
            </a:extLst>
          </p:cNvPr>
          <p:cNvSpPr/>
          <p:nvPr/>
        </p:nvSpPr>
        <p:spPr>
          <a:xfrm>
            <a:off x="4283968" y="2732916"/>
            <a:ext cx="1216152" cy="4846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E043CF0-7279-4906-9F74-5033986E9C89}"/>
              </a:ext>
            </a:extLst>
          </p:cNvPr>
          <p:cNvSpPr txBox="1"/>
          <p:nvPr/>
        </p:nvSpPr>
        <p:spPr>
          <a:xfrm>
            <a:off x="251520" y="141277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オイラー・ラグランジュ方程式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32D5D0-8A6E-4FDC-BE4A-A3D6240613C7}"/>
              </a:ext>
            </a:extLst>
          </p:cNvPr>
          <p:cNvSpPr txBox="1"/>
          <p:nvPr/>
        </p:nvSpPr>
        <p:spPr>
          <a:xfrm>
            <a:off x="5292080" y="141277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ハミルトンの運動方程式</a:t>
            </a:r>
          </a:p>
        </p:txBody>
      </p:sp>
    </p:spTree>
    <p:extLst>
      <p:ext uri="{BB962C8B-B14F-4D97-AF65-F5344CB8AC3E}">
        <p14:creationId xmlns:p14="http://schemas.microsoft.com/office/powerpoint/2010/main" val="1276269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8F92199-832B-460E-BF93-89F96477D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/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/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1FD5AE-B644-44FB-A33F-98071CB5633B}"/>
              </a:ext>
            </a:extLst>
          </p:cNvPr>
          <p:cNvSpPr txBox="1"/>
          <p:nvPr/>
        </p:nvSpPr>
        <p:spPr>
          <a:xfrm>
            <a:off x="1547664" y="10527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ハミルトンの運動方程式</a:t>
            </a:r>
            <a:endParaRPr kumimoji="1"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/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 dirty="0"/>
                  <a:t>時間</a:t>
                </a:r>
                <a:r>
                  <a:rPr kumimoji="1" lang="ja-JP" altLang="en-US" sz="2800" dirty="0"/>
                  <a:t>微分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blipFill>
                <a:blip r:embed="rId4"/>
                <a:stretch>
                  <a:fillRect t="-16471" r="-5202" b="-28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/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/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DFA67D-DC8A-41AA-823D-FF5727C2D92E}"/>
              </a:ext>
            </a:extLst>
          </p:cNvPr>
          <p:cNvSpPr/>
          <p:nvPr/>
        </p:nvSpPr>
        <p:spPr>
          <a:xfrm>
            <a:off x="3131840" y="1700808"/>
            <a:ext cx="1152128" cy="108012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82B6D45-8714-4B58-ABF3-D1EB1EF222B4}"/>
              </a:ext>
            </a:extLst>
          </p:cNvPr>
          <p:cNvSpPr/>
          <p:nvPr/>
        </p:nvSpPr>
        <p:spPr>
          <a:xfrm>
            <a:off x="5940152" y="1628800"/>
            <a:ext cx="864096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55B583F-5538-4CE0-9440-7A5B97F6CF71}"/>
              </a:ext>
            </a:extLst>
          </p:cNvPr>
          <p:cNvSpPr/>
          <p:nvPr/>
        </p:nvSpPr>
        <p:spPr>
          <a:xfrm>
            <a:off x="4283968" y="3429000"/>
            <a:ext cx="360040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6C59E2E-1E8B-465B-97F9-7C8977067A90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3761910" y="2726922"/>
            <a:ext cx="648072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50349C9-A9C3-448E-AA0E-D7EE3E611BD7}"/>
              </a:ext>
            </a:extLst>
          </p:cNvPr>
          <p:cNvSpPr/>
          <p:nvPr/>
        </p:nvSpPr>
        <p:spPr>
          <a:xfrm>
            <a:off x="5364088" y="3429000"/>
            <a:ext cx="360040" cy="504056"/>
          </a:xfrm>
          <a:prstGeom prst="roundRect">
            <a:avLst>
              <a:gd name="adj" fmla="val 6492"/>
            </a:avLst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7F9522BD-5525-41E2-9399-3E031FC3F936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5400000">
            <a:off x="5598114" y="2654914"/>
            <a:ext cx="720080" cy="8280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B643BC2-A4A3-47A1-A63F-97BC0677E876}"/>
              </a:ext>
            </a:extLst>
          </p:cNvPr>
          <p:cNvSpPr txBox="1"/>
          <p:nvPr/>
        </p:nvSpPr>
        <p:spPr>
          <a:xfrm>
            <a:off x="827584" y="5445224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エネルギーの時間微分がゼロ→エネルギーが保存する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32D3ED-0886-41D6-BE33-F5C1B784523D}"/>
              </a:ext>
            </a:extLst>
          </p:cNvPr>
          <p:cNvSpPr/>
          <p:nvPr/>
        </p:nvSpPr>
        <p:spPr>
          <a:xfrm>
            <a:off x="1331640" y="6165304"/>
            <a:ext cx="432048" cy="3406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3F4131-8268-4071-9B47-B5669FF141A8}"/>
              </a:ext>
            </a:extLst>
          </p:cNvPr>
          <p:cNvSpPr txBox="1"/>
          <p:nvPr/>
        </p:nvSpPr>
        <p:spPr>
          <a:xfrm>
            <a:off x="1907704" y="609329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この事実の幾何学的な意味を考える</a:t>
            </a:r>
          </a:p>
        </p:txBody>
      </p:sp>
    </p:spTree>
    <p:extLst>
      <p:ext uri="{BB962C8B-B14F-4D97-AF65-F5344CB8AC3E}">
        <p14:creationId xmlns:p14="http://schemas.microsoft.com/office/powerpoint/2010/main" val="2614498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8547D6-FAB1-4AE0-B110-B38DB9191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5019B6-100D-4D39-85DE-6F81BF365854}"/>
              </a:ext>
            </a:extLst>
          </p:cNvPr>
          <p:cNvSpPr txBox="1"/>
          <p:nvPr/>
        </p:nvSpPr>
        <p:spPr>
          <a:xfrm>
            <a:off x="1403648" y="1124744"/>
            <a:ext cx="6067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</a:t>
            </a:r>
            <a:r>
              <a:rPr kumimoji="1" lang="ja-JP" altLang="en-US" sz="2400" dirty="0"/>
              <a:t>と</a:t>
            </a:r>
            <a:r>
              <a:rPr kumimoji="1" lang="en-US" altLang="ja-JP" sz="2400" dirty="0"/>
              <a:t>q</a:t>
            </a:r>
            <a:r>
              <a:rPr kumimoji="1" lang="ja-JP" altLang="en-US" sz="2400" dirty="0"/>
              <a:t>をまとめて一つのベクトルで表現する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/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CB4C08-BD8D-443E-910B-0C491F34F452}"/>
              </a:ext>
            </a:extLst>
          </p:cNvPr>
          <p:cNvSpPr txBox="1"/>
          <p:nvPr/>
        </p:nvSpPr>
        <p:spPr>
          <a:xfrm>
            <a:off x="1691680" y="2708920"/>
            <a:ext cx="581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ハミルトニアンの勾配</a:t>
            </a:r>
            <a:r>
              <a:rPr kumimoji="1" lang="en-US" altLang="ja-JP" sz="2400" dirty="0"/>
              <a:t>(gradient)</a:t>
            </a:r>
            <a:r>
              <a:rPr kumimoji="1" lang="ja-JP" altLang="en-US" sz="2400" dirty="0"/>
              <a:t>を求める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/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DC7CC3-9340-4704-A3DB-588D173C9067}"/>
              </a:ext>
            </a:extLst>
          </p:cNvPr>
          <p:cNvSpPr txBox="1"/>
          <p:nvPr/>
        </p:nvSpPr>
        <p:spPr>
          <a:xfrm>
            <a:off x="1403648" y="47251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運動方程式がベクトルの式で表現できる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/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6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C13895-54F5-405E-A467-48947AE1E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/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/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6580CA-9651-43E8-8FB1-1397AD6A32A2}"/>
              </a:ext>
            </a:extLst>
          </p:cNvPr>
          <p:cNvSpPr txBox="1"/>
          <p:nvPr/>
        </p:nvSpPr>
        <p:spPr>
          <a:xfrm>
            <a:off x="3419872" y="1628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加速度とは速度の時間変化率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C0F61C-5700-4180-ABBB-DD9A42217F0B}"/>
              </a:ext>
            </a:extLst>
          </p:cNvPr>
          <p:cNvSpPr txBox="1"/>
          <p:nvPr/>
        </p:nvSpPr>
        <p:spPr>
          <a:xfrm>
            <a:off x="3707904" y="321297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速度とは位置の時間変化率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/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DBEF8EB8-446E-46D8-AB84-2134181CFF7C}"/>
              </a:ext>
            </a:extLst>
          </p:cNvPr>
          <p:cNvSpPr/>
          <p:nvPr/>
        </p:nvSpPr>
        <p:spPr>
          <a:xfrm>
            <a:off x="323528" y="5013176"/>
            <a:ext cx="648072" cy="7006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679F3C-C052-4DE6-BB9F-164D805CD39F}"/>
              </a:ext>
            </a:extLst>
          </p:cNvPr>
          <p:cNvSpPr txBox="1"/>
          <p:nvPr/>
        </p:nvSpPr>
        <p:spPr>
          <a:xfrm>
            <a:off x="3995936" y="4797152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</a:t>
            </a:r>
            <a:endParaRPr kumimoji="1" lang="en-US" altLang="ja-JP" sz="2800"/>
          </a:p>
          <a:p>
            <a:r>
              <a:rPr kumimoji="1" lang="ja-JP" altLang="en-US" sz="2800"/>
              <a:t>位置の二階微分方程式</a:t>
            </a:r>
          </a:p>
        </p:txBody>
      </p:sp>
    </p:spTree>
    <p:extLst>
      <p:ext uri="{BB962C8B-B14F-4D97-AF65-F5344CB8AC3E}">
        <p14:creationId xmlns:p14="http://schemas.microsoft.com/office/powerpoint/2010/main" val="976854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4ADDFFA-CD64-4FED-A3AD-55EDE295D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77C16BE-0993-4A5B-BDC3-B8DB43E1DF13}"/>
              </a:ext>
            </a:extLst>
          </p:cNvPr>
          <p:cNvCxnSpPr>
            <a:cxnSpLocks/>
          </p:cNvCxnSpPr>
          <p:nvPr/>
        </p:nvCxnSpPr>
        <p:spPr>
          <a:xfrm>
            <a:off x="4139952" y="3429000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BC2D9F3-A37C-4A72-B274-D70F48B90BED}"/>
              </a:ext>
            </a:extLst>
          </p:cNvPr>
          <p:cNvCxnSpPr/>
          <p:nvPr/>
        </p:nvCxnSpPr>
        <p:spPr>
          <a:xfrm flipV="1">
            <a:off x="6012160" y="1268760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F2740CC4-F4F3-4A5C-848F-947E08B7065E}"/>
              </a:ext>
            </a:extLst>
          </p:cNvPr>
          <p:cNvSpPr/>
          <p:nvPr/>
        </p:nvSpPr>
        <p:spPr>
          <a:xfrm>
            <a:off x="5292080" y="2708920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652326-76E1-4B37-8121-0411FEFF056E}"/>
              </a:ext>
            </a:extLst>
          </p:cNvPr>
          <p:cNvSpPr/>
          <p:nvPr/>
        </p:nvSpPr>
        <p:spPr>
          <a:xfrm>
            <a:off x="4572000" y="1988840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0D47630-8A70-4696-96A9-4A8EF44F5739}"/>
              </a:ext>
            </a:extLst>
          </p:cNvPr>
          <p:cNvSpPr/>
          <p:nvPr/>
        </p:nvSpPr>
        <p:spPr>
          <a:xfrm>
            <a:off x="4932040" y="2347039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/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989A5164-1961-4A17-8EE3-721E03964ECD}"/>
              </a:ext>
            </a:extLst>
          </p:cNvPr>
          <p:cNvSpPr/>
          <p:nvPr/>
        </p:nvSpPr>
        <p:spPr>
          <a:xfrm>
            <a:off x="6444208" y="2852936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F8E8750B-F7CF-4ED4-BC61-C40172C5E8C3}"/>
              </a:ext>
            </a:extLst>
          </p:cNvPr>
          <p:cNvSpPr/>
          <p:nvPr/>
        </p:nvSpPr>
        <p:spPr>
          <a:xfrm rot="18900000">
            <a:off x="6533688" y="2582377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2F049E-4D6E-49D6-A280-2B56B7437043}"/>
              </a:ext>
            </a:extLst>
          </p:cNvPr>
          <p:cNvSpPr txBox="1"/>
          <p:nvPr/>
        </p:nvSpPr>
        <p:spPr>
          <a:xfrm>
            <a:off x="8244408" y="32129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41C155B-C724-4A25-B879-11A5B7766BFD}"/>
              </a:ext>
            </a:extLst>
          </p:cNvPr>
          <p:cNvSpPr txBox="1"/>
          <p:nvPr/>
        </p:nvSpPr>
        <p:spPr>
          <a:xfrm>
            <a:off x="5868144" y="836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A8C4A1-7379-4FF1-A04D-7A7DB1DEA66B}"/>
              </a:ext>
            </a:extLst>
          </p:cNvPr>
          <p:cNvSpPr txBox="1"/>
          <p:nvPr/>
        </p:nvSpPr>
        <p:spPr>
          <a:xfrm>
            <a:off x="251520" y="5517232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スカラー場の勾配は、最も変化が大きい方向へのベクトル</a:t>
            </a:r>
            <a:endParaRPr lang="en-US" altLang="ja-JP" sz="2400" dirty="0"/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勾配ベクトルは等高線と直交する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61F663-395F-4ABA-91E5-C702092FAB2C}"/>
              </a:ext>
            </a:extLst>
          </p:cNvPr>
          <p:cNvSpPr txBox="1"/>
          <p:nvPr/>
        </p:nvSpPr>
        <p:spPr>
          <a:xfrm>
            <a:off x="1187624" y="426268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エネルギーの等高線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E41ADB5-32AA-4393-B5BF-88B5F537621E}"/>
              </a:ext>
            </a:extLst>
          </p:cNvPr>
          <p:cNvCxnSpPr>
            <a:stCxn id="18" idx="3"/>
            <a:endCxn id="9" idx="3"/>
          </p:cNvCxnSpPr>
          <p:nvPr/>
        </p:nvCxnSpPr>
        <p:spPr>
          <a:xfrm>
            <a:off x="3449782" y="4447347"/>
            <a:ext cx="15440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00B12DC-C843-4A91-9FA7-704119BD13F6}"/>
              </a:ext>
            </a:extLst>
          </p:cNvPr>
          <p:cNvSpPr txBox="1"/>
          <p:nvPr/>
        </p:nvSpPr>
        <p:spPr>
          <a:xfrm>
            <a:off x="6516216" y="12687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この点での勾配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882E1079-DB57-46D8-94FC-5E90CE688BD1}"/>
              </a:ext>
            </a:extLst>
          </p:cNvPr>
          <p:cNvCxnSpPr>
            <a:stCxn id="22" idx="2"/>
            <a:endCxn id="12" idx="0"/>
          </p:cNvCxnSpPr>
          <p:nvPr/>
        </p:nvCxnSpPr>
        <p:spPr>
          <a:xfrm rot="5400000">
            <a:off x="6376920" y="1813393"/>
            <a:ext cx="1214844" cy="86424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206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31E76D-A05E-44AE-A997-D773D2373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/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4886CB-721C-43B5-8E63-4341F488EC73}"/>
              </a:ext>
            </a:extLst>
          </p:cNvPr>
          <p:cNvSpPr/>
          <p:nvPr/>
        </p:nvSpPr>
        <p:spPr>
          <a:xfrm>
            <a:off x="6876256" y="1772816"/>
            <a:ext cx="648072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27EBCF-F80F-4418-A0AB-1ED8BE943115}"/>
              </a:ext>
            </a:extLst>
          </p:cNvPr>
          <p:cNvSpPr txBox="1"/>
          <p:nvPr/>
        </p:nvSpPr>
        <p:spPr>
          <a:xfrm>
            <a:off x="4788024" y="90872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勾配ベクトルを</a:t>
            </a:r>
            <a:endParaRPr kumimoji="1" lang="ja-JP" altLang="en-US" sz="2400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34B9313D-BDD2-400E-BD56-1C2315A41FEC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7127126" y="1139553"/>
            <a:ext cx="73166" cy="63326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95FDACD-9812-4D99-A560-0BAAA69FAEBC}"/>
              </a:ext>
            </a:extLst>
          </p:cNvPr>
          <p:cNvCxnSpPr>
            <a:cxnSpLocks/>
          </p:cNvCxnSpPr>
          <p:nvPr/>
        </p:nvCxnSpPr>
        <p:spPr>
          <a:xfrm>
            <a:off x="5292080" y="2492896"/>
            <a:ext cx="144016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ADC967CF-89AA-46F1-88FC-A97AA8D5F13F}"/>
              </a:ext>
            </a:extLst>
          </p:cNvPr>
          <p:cNvSpPr/>
          <p:nvPr/>
        </p:nvSpPr>
        <p:spPr>
          <a:xfrm>
            <a:off x="5940152" y="2434466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5D74AE-FD07-49B8-AB84-78A600CF6677}"/>
              </a:ext>
            </a:extLst>
          </p:cNvPr>
          <p:cNvSpPr txBox="1"/>
          <p:nvPr/>
        </p:nvSpPr>
        <p:spPr>
          <a:xfrm>
            <a:off x="6588224" y="2708920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90</a:t>
            </a:r>
            <a:r>
              <a:rPr kumimoji="1" lang="ja-JP" altLang="en-US" sz="2400" dirty="0"/>
              <a:t>度回している</a:t>
            </a: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4B9C2339-17EC-4FF8-9EAD-14964055E542}"/>
              </a:ext>
            </a:extLst>
          </p:cNvPr>
          <p:cNvCxnSpPr>
            <a:stCxn id="13" idx="1"/>
            <a:endCxn id="12" idx="4"/>
          </p:cNvCxnSpPr>
          <p:nvPr/>
        </p:nvCxnSpPr>
        <p:spPr>
          <a:xfrm rot="10800000">
            <a:off x="6001308" y="2556779"/>
            <a:ext cx="586916" cy="38297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1E64D97-9443-41A7-8CED-4418E8DE962A}"/>
              </a:ext>
            </a:extLst>
          </p:cNvPr>
          <p:cNvCxnSpPr>
            <a:cxnSpLocks/>
          </p:cNvCxnSpPr>
          <p:nvPr/>
        </p:nvCxnSpPr>
        <p:spPr>
          <a:xfrm>
            <a:off x="395536" y="5013176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1110A91-7C47-4795-BC3B-6B7B004D103F}"/>
              </a:ext>
            </a:extLst>
          </p:cNvPr>
          <p:cNvCxnSpPr/>
          <p:nvPr/>
        </p:nvCxnSpPr>
        <p:spPr>
          <a:xfrm flipV="1">
            <a:off x="2267744" y="2852936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546A2092-DEE5-4603-BB62-D9DE1E6DBF04}"/>
              </a:ext>
            </a:extLst>
          </p:cNvPr>
          <p:cNvSpPr/>
          <p:nvPr/>
        </p:nvSpPr>
        <p:spPr>
          <a:xfrm>
            <a:off x="1547664" y="4293096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C8D17C4-78C4-4475-AD91-9D379863D25D}"/>
              </a:ext>
            </a:extLst>
          </p:cNvPr>
          <p:cNvSpPr/>
          <p:nvPr/>
        </p:nvSpPr>
        <p:spPr>
          <a:xfrm>
            <a:off x="827584" y="3573016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7E98207-A480-4153-900F-D0B7474773EE}"/>
              </a:ext>
            </a:extLst>
          </p:cNvPr>
          <p:cNvSpPr/>
          <p:nvPr/>
        </p:nvSpPr>
        <p:spPr>
          <a:xfrm>
            <a:off x="1187624" y="3931215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76E7882-246F-4475-BC0C-74C251B44E80}"/>
              </a:ext>
            </a:extLst>
          </p:cNvPr>
          <p:cNvSpPr/>
          <p:nvPr/>
        </p:nvSpPr>
        <p:spPr>
          <a:xfrm>
            <a:off x="2699792" y="443711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8A25A137-87BD-453E-B35A-0E80F50F9325}"/>
              </a:ext>
            </a:extLst>
          </p:cNvPr>
          <p:cNvSpPr/>
          <p:nvPr/>
        </p:nvSpPr>
        <p:spPr>
          <a:xfrm rot="18900000">
            <a:off x="2789272" y="4166553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CD4FCC-D251-46A2-A75C-955D89BD6108}"/>
              </a:ext>
            </a:extLst>
          </p:cNvPr>
          <p:cNvSpPr txBox="1"/>
          <p:nvPr/>
        </p:nvSpPr>
        <p:spPr>
          <a:xfrm>
            <a:off x="4499992" y="47971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12283FE-0557-4462-AF5D-BF6995142046}"/>
              </a:ext>
            </a:extLst>
          </p:cNvPr>
          <p:cNvSpPr txBox="1"/>
          <p:nvPr/>
        </p:nvSpPr>
        <p:spPr>
          <a:xfrm>
            <a:off x="2123728" y="24208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4D93AEF7-E742-4B6D-8F2E-3B93BA97C6DA}"/>
              </a:ext>
            </a:extLst>
          </p:cNvPr>
          <p:cNvSpPr/>
          <p:nvPr/>
        </p:nvSpPr>
        <p:spPr>
          <a:xfrm rot="13500000">
            <a:off x="2141199" y="4164712"/>
            <a:ext cx="720080" cy="14401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/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/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26F7F43D-3B4D-4A72-934C-2DA7346683A2}"/>
              </a:ext>
            </a:extLst>
          </p:cNvPr>
          <p:cNvSpPr/>
          <p:nvPr/>
        </p:nvSpPr>
        <p:spPr>
          <a:xfrm>
            <a:off x="2555776" y="3933056"/>
            <a:ext cx="583183" cy="220312"/>
          </a:xfrm>
          <a:custGeom>
            <a:avLst/>
            <a:gdLst>
              <a:gd name="connsiteX0" fmla="*/ 711200 w 711200"/>
              <a:gd name="connsiteY0" fmla="*/ 289251 h 289251"/>
              <a:gd name="connsiteX1" fmla="*/ 320431 w 711200"/>
              <a:gd name="connsiteY1" fmla="*/ 82 h 289251"/>
              <a:gd name="connsiteX2" fmla="*/ 0 w 711200"/>
              <a:gd name="connsiteY2" fmla="*/ 265805 h 28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289251">
                <a:moveTo>
                  <a:pt x="711200" y="289251"/>
                </a:moveTo>
                <a:cubicBezTo>
                  <a:pt x="575082" y="146620"/>
                  <a:pt x="438964" y="3990"/>
                  <a:pt x="320431" y="82"/>
                </a:cubicBezTo>
                <a:cubicBezTo>
                  <a:pt x="201898" y="-3826"/>
                  <a:pt x="100949" y="130989"/>
                  <a:pt x="0" y="26580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9E5CAD4-6E93-44BC-A0C1-452204616833}"/>
              </a:ext>
            </a:extLst>
          </p:cNvPr>
          <p:cNvSpPr txBox="1"/>
          <p:nvPr/>
        </p:nvSpPr>
        <p:spPr>
          <a:xfrm>
            <a:off x="3635896" y="5373216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運動方向は、勾配ベクトルと直交する</a:t>
            </a:r>
            <a:endParaRPr lang="en-US" altLang="ja-JP" sz="2400" dirty="0"/>
          </a:p>
          <a:p>
            <a:r>
              <a:rPr kumimoji="1" lang="ja-JP" altLang="en-US" sz="2400" dirty="0"/>
              <a:t>→等高線に沿って運動する</a:t>
            </a:r>
            <a:endParaRPr kumimoji="1" lang="en-US" altLang="ja-JP" sz="2400" dirty="0"/>
          </a:p>
          <a:p>
            <a:r>
              <a:rPr lang="ja-JP" altLang="en-US" sz="2400" dirty="0"/>
              <a:t>→</a:t>
            </a:r>
            <a:r>
              <a:rPr lang="ja-JP" altLang="en-US" sz="2400" dirty="0">
                <a:solidFill>
                  <a:srgbClr val="FF0000"/>
                </a:solidFill>
              </a:rPr>
              <a:t>エネルギーが保存する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77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893ED0D-67AA-4F96-9D2C-CF5087F4E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/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/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2F1F64-1835-4276-9A14-6737261588C4}"/>
              </a:ext>
            </a:extLst>
          </p:cNvPr>
          <p:cNvSpPr txBox="1"/>
          <p:nvPr/>
        </p:nvSpPr>
        <p:spPr>
          <a:xfrm>
            <a:off x="179512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/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113456-C007-4C9C-8D47-3372D1BB264B}"/>
              </a:ext>
            </a:extLst>
          </p:cNvPr>
          <p:cNvSpPr txBox="1"/>
          <p:nvPr/>
        </p:nvSpPr>
        <p:spPr>
          <a:xfrm>
            <a:off x="4296222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91787FE-901D-4AE7-BEEF-5F54B1124E5E}"/>
              </a:ext>
            </a:extLst>
          </p:cNvPr>
          <p:cNvSpPr/>
          <p:nvPr/>
        </p:nvSpPr>
        <p:spPr>
          <a:xfrm>
            <a:off x="3491880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9CCA2F-6CCC-4759-9B8F-B8FB8727CD6C}"/>
              </a:ext>
            </a:extLst>
          </p:cNvPr>
          <p:cNvSpPr txBox="1"/>
          <p:nvPr/>
        </p:nvSpPr>
        <p:spPr>
          <a:xfrm>
            <a:off x="323528" y="594928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ハミルトンベクトル場の発散がゼロの意味とは？</a:t>
            </a:r>
            <a:endParaRPr kumimoji="1"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/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D76884-04C9-4FA6-A0DA-51163C399F56}"/>
              </a:ext>
            </a:extLst>
          </p:cNvPr>
          <p:cNvSpPr txBox="1"/>
          <p:nvPr/>
        </p:nvSpPr>
        <p:spPr>
          <a:xfrm>
            <a:off x="2267744" y="4581128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ハミルトニアンが作るベクトル場</a:t>
            </a:r>
            <a:endParaRPr lang="en-US" altLang="ja-JP" sz="2400" dirty="0"/>
          </a:p>
          <a:p>
            <a:r>
              <a:rPr kumimoji="1" lang="ja-JP" altLang="en-US" sz="2400" dirty="0"/>
              <a:t>→ハミルトンベクトル場</a:t>
            </a:r>
          </a:p>
        </p:txBody>
      </p:sp>
    </p:spTree>
    <p:extLst>
      <p:ext uri="{BB962C8B-B14F-4D97-AF65-F5344CB8AC3E}">
        <p14:creationId xmlns:p14="http://schemas.microsoft.com/office/powerpoint/2010/main" val="2252929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C7C0CF-1AA6-4EDA-8726-CBE807998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B3E0210-183B-4939-82BC-3EE67C0AB0E1}"/>
              </a:ext>
            </a:extLst>
          </p:cNvPr>
          <p:cNvCxnSpPr/>
          <p:nvPr/>
        </p:nvCxnSpPr>
        <p:spPr>
          <a:xfrm>
            <a:off x="1619672" y="3429000"/>
            <a:ext cx="56166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A0086B5-C02C-42B0-AE46-210A967485C9}"/>
              </a:ext>
            </a:extLst>
          </p:cNvPr>
          <p:cNvCxnSpPr/>
          <p:nvPr/>
        </p:nvCxnSpPr>
        <p:spPr>
          <a:xfrm>
            <a:off x="313184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FDEEFE2-FD84-4BA8-809C-81293290DFA8}"/>
              </a:ext>
            </a:extLst>
          </p:cNvPr>
          <p:cNvCxnSpPr/>
          <p:nvPr/>
        </p:nvCxnSpPr>
        <p:spPr>
          <a:xfrm>
            <a:off x="529208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/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/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/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/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8B3F770D-64C2-477B-8862-903D93CC65CD}"/>
              </a:ext>
            </a:extLst>
          </p:cNvPr>
          <p:cNvSpPr/>
          <p:nvPr/>
        </p:nvSpPr>
        <p:spPr>
          <a:xfrm>
            <a:off x="5292080" y="2492896"/>
            <a:ext cx="93610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BD0BAB8-2011-454A-B071-66C44A201EAF}"/>
              </a:ext>
            </a:extLst>
          </p:cNvPr>
          <p:cNvSpPr/>
          <p:nvPr/>
        </p:nvSpPr>
        <p:spPr>
          <a:xfrm>
            <a:off x="3131840" y="2492896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/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/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速度場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 dirty="0"/>
                  <a:t>発散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blipFill>
                <a:blip r:embed="rId7"/>
                <a:stretch>
                  <a:fillRect l="-4208" t="-16279" r="-3206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A80987-EE8D-4833-9818-4CBD64C94B9F}"/>
              </a:ext>
            </a:extLst>
          </p:cNvPr>
          <p:cNvSpPr txBox="1"/>
          <p:nvPr/>
        </p:nvSpPr>
        <p:spPr>
          <a:xfrm>
            <a:off x="1475656" y="25649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A4A324-532C-4A45-AE40-57ED4B02D938}"/>
              </a:ext>
            </a:extLst>
          </p:cNvPr>
          <p:cNvSpPr txBox="1"/>
          <p:nvPr/>
        </p:nvSpPr>
        <p:spPr>
          <a:xfrm>
            <a:off x="6372200" y="24928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出ていく量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/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EEF1C32-2D98-4E87-946D-72FA56D5953E}"/>
              </a:ext>
            </a:extLst>
          </p:cNvPr>
          <p:cNvCxnSpPr>
            <a:cxnSpLocks/>
          </p:cNvCxnSpPr>
          <p:nvPr/>
        </p:nvCxnSpPr>
        <p:spPr>
          <a:xfrm>
            <a:off x="2123728" y="4797152"/>
            <a:ext cx="136815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E9408706-5769-4B22-A403-62D8F55436F6}"/>
              </a:ext>
            </a:extLst>
          </p:cNvPr>
          <p:cNvSpPr/>
          <p:nvPr/>
        </p:nvSpPr>
        <p:spPr>
          <a:xfrm>
            <a:off x="277180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EA2A119-9370-4F3E-B646-4FDDD5B74159}"/>
              </a:ext>
            </a:extLst>
          </p:cNvPr>
          <p:cNvCxnSpPr>
            <a:cxnSpLocks/>
          </p:cNvCxnSpPr>
          <p:nvPr/>
        </p:nvCxnSpPr>
        <p:spPr>
          <a:xfrm>
            <a:off x="3923928" y="4797152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1793A25-E47E-44CA-B319-9D47965A6571}"/>
              </a:ext>
            </a:extLst>
          </p:cNvPr>
          <p:cNvSpPr/>
          <p:nvPr/>
        </p:nvSpPr>
        <p:spPr>
          <a:xfrm>
            <a:off x="421196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1FBA84F-CAB6-4F48-8D54-E5D26850C349}"/>
              </a:ext>
            </a:extLst>
          </p:cNvPr>
          <p:cNvSpPr txBox="1"/>
          <p:nvPr/>
        </p:nvSpPr>
        <p:spPr>
          <a:xfrm>
            <a:off x="1187624" y="5229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出ていく量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1CF7F6D-E3CD-4E60-BFC3-47E1AD35C169}"/>
              </a:ext>
            </a:extLst>
          </p:cNvPr>
          <p:cNvSpPr txBox="1"/>
          <p:nvPr/>
        </p:nvSpPr>
        <p:spPr>
          <a:xfrm>
            <a:off x="3131840" y="52292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DC66DDCE-276C-4226-ACFE-843CDC9985DD}"/>
              </a:ext>
            </a:extLst>
          </p:cNvPr>
          <p:cNvCxnSpPr>
            <a:cxnSpLocks/>
            <a:stCxn id="26" idx="0"/>
            <a:endCxn id="20" idx="4"/>
          </p:cNvCxnSpPr>
          <p:nvPr/>
        </p:nvCxnSpPr>
        <p:spPr>
          <a:xfrm rot="5400000" flipH="1" flipV="1">
            <a:off x="2160914" y="4557158"/>
            <a:ext cx="368166" cy="97591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0E69D31-AA7F-4834-BD6B-CD1D2F11EAA5}"/>
              </a:ext>
            </a:extLst>
          </p:cNvPr>
          <p:cNvCxnSpPr>
            <a:cxnSpLocks/>
            <a:stCxn id="27" idx="0"/>
            <a:endCxn id="24" idx="3"/>
          </p:cNvCxnSpPr>
          <p:nvPr/>
        </p:nvCxnSpPr>
        <p:spPr>
          <a:xfrm rot="5400000" flipH="1" flipV="1">
            <a:off x="3880232" y="4879560"/>
            <a:ext cx="386078" cy="3132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E32CD94-32F7-4893-B2F0-A96B98936BB4}"/>
              </a:ext>
            </a:extLst>
          </p:cNvPr>
          <p:cNvSpPr/>
          <p:nvPr/>
        </p:nvSpPr>
        <p:spPr>
          <a:xfrm>
            <a:off x="5004048" y="4077072"/>
            <a:ext cx="792088" cy="100811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11AF87A-2515-43B5-81C4-DB1F22FC40E0}"/>
              </a:ext>
            </a:extLst>
          </p:cNvPr>
          <p:cNvSpPr txBox="1"/>
          <p:nvPr/>
        </p:nvSpPr>
        <p:spPr>
          <a:xfrm>
            <a:off x="5220072" y="5733256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領域中で「湧き出す」量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F2C9787D-B20D-4A7E-A064-367BB4EE251E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rot="16200000" flipV="1">
            <a:off x="5737534" y="4747742"/>
            <a:ext cx="648072" cy="13229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359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F34D0E-4A3D-4B58-8689-EE922F65DC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2E632F2-DF12-4C6C-B0C2-868C86E2A93B}"/>
              </a:ext>
            </a:extLst>
          </p:cNvPr>
          <p:cNvCxnSpPr/>
          <p:nvPr/>
        </p:nvCxnSpPr>
        <p:spPr>
          <a:xfrm>
            <a:off x="827584" y="4221088"/>
            <a:ext cx="33123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002D821-F7AC-48F2-83E0-E9CC5951AE39}"/>
              </a:ext>
            </a:extLst>
          </p:cNvPr>
          <p:cNvSpPr/>
          <p:nvPr/>
        </p:nvSpPr>
        <p:spPr>
          <a:xfrm>
            <a:off x="1763688" y="2060848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4AA53D49-1BBF-44D2-97CD-4A894729655E}"/>
              </a:ext>
            </a:extLst>
          </p:cNvPr>
          <p:cNvSpPr/>
          <p:nvPr/>
        </p:nvSpPr>
        <p:spPr>
          <a:xfrm>
            <a:off x="3203848" y="2564904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984B2CEA-6227-4B5B-A183-CE568E16B3DF}"/>
              </a:ext>
            </a:extLst>
          </p:cNvPr>
          <p:cNvSpPr/>
          <p:nvPr/>
        </p:nvSpPr>
        <p:spPr>
          <a:xfrm>
            <a:off x="1763688" y="2564904"/>
            <a:ext cx="360040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4118E48-48B6-4C3B-B24A-915D0E6B4F8D}"/>
              </a:ext>
            </a:extLst>
          </p:cNvPr>
          <p:cNvCxnSpPr/>
          <p:nvPr/>
        </p:nvCxnSpPr>
        <p:spPr>
          <a:xfrm flipV="1">
            <a:off x="1043608" y="1700808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C48D180-0AEA-4CCF-BFAA-891402D0F267}"/>
              </a:ext>
            </a:extLst>
          </p:cNvPr>
          <p:cNvSpPr/>
          <p:nvPr/>
        </p:nvSpPr>
        <p:spPr>
          <a:xfrm rot="16200000">
            <a:off x="2339752" y="3068960"/>
            <a:ext cx="360040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7986F712-9F8C-4223-9B44-DBE775418E62}"/>
              </a:ext>
            </a:extLst>
          </p:cNvPr>
          <p:cNvSpPr/>
          <p:nvPr/>
        </p:nvSpPr>
        <p:spPr>
          <a:xfrm rot="16200000">
            <a:off x="2267744" y="1556792"/>
            <a:ext cx="504056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0C7D53-4131-49D6-8CDC-F4D27AADF2FB}"/>
              </a:ext>
            </a:extLst>
          </p:cNvPr>
          <p:cNvSpPr txBox="1"/>
          <p:nvPr/>
        </p:nvSpPr>
        <p:spPr>
          <a:xfrm>
            <a:off x="4139952" y="400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234AEC-B8BA-457E-9539-132A4029CA04}"/>
              </a:ext>
            </a:extLst>
          </p:cNvPr>
          <p:cNvSpPr txBox="1"/>
          <p:nvPr/>
        </p:nvSpPr>
        <p:spPr>
          <a:xfrm>
            <a:off x="827584" y="1268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790FFE9-A194-4532-8239-C51EACE2B68A}"/>
              </a:ext>
            </a:extLst>
          </p:cNvPr>
          <p:cNvSpPr txBox="1"/>
          <p:nvPr/>
        </p:nvSpPr>
        <p:spPr>
          <a:xfrm>
            <a:off x="683568" y="42210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/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4FEB8EE-4268-4FEB-93D5-8D8978228D16}"/>
              </a:ext>
            </a:extLst>
          </p:cNvPr>
          <p:cNvSpPr/>
          <p:nvPr/>
        </p:nvSpPr>
        <p:spPr>
          <a:xfrm>
            <a:off x="6372200" y="2060848"/>
            <a:ext cx="792088" cy="151216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0984620-976C-4EF5-A992-A452058D4580}"/>
              </a:ext>
            </a:extLst>
          </p:cNvPr>
          <p:cNvSpPr/>
          <p:nvPr/>
        </p:nvSpPr>
        <p:spPr>
          <a:xfrm>
            <a:off x="7452320" y="2060848"/>
            <a:ext cx="792088" cy="1512168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DD326DB2-2F1E-4F75-B1D5-037CDB20EF2B}"/>
              </a:ext>
            </a:extLst>
          </p:cNvPr>
          <p:cNvCxnSpPr>
            <a:stCxn id="23" idx="2"/>
            <a:endCxn id="13" idx="1"/>
          </p:cNvCxnSpPr>
          <p:nvPr/>
        </p:nvCxnSpPr>
        <p:spPr>
          <a:xfrm rot="5400000" flipH="1">
            <a:off x="5148064" y="872716"/>
            <a:ext cx="72008" cy="5328592"/>
          </a:xfrm>
          <a:prstGeom prst="bentConnector3">
            <a:avLst>
              <a:gd name="adj1" fmla="val -31746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AE82713B-64FF-490F-AB90-9D45F730BBA4}"/>
              </a:ext>
            </a:extLst>
          </p:cNvPr>
          <p:cNvCxnSpPr>
            <a:stCxn id="22" idx="0"/>
            <a:endCxn id="9" idx="0"/>
          </p:cNvCxnSpPr>
          <p:nvPr/>
        </p:nvCxnSpPr>
        <p:spPr>
          <a:xfrm rot="16200000" flipH="1" flipV="1">
            <a:off x="4896036" y="692696"/>
            <a:ext cx="504056" cy="3240360"/>
          </a:xfrm>
          <a:prstGeom prst="bentConnector3">
            <a:avLst>
              <a:gd name="adj1" fmla="val -4535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6DCE0F-CA20-4FA0-A076-769A566CE091}"/>
              </a:ext>
            </a:extLst>
          </p:cNvPr>
          <p:cNvSpPr txBox="1"/>
          <p:nvPr/>
        </p:nvSpPr>
        <p:spPr>
          <a:xfrm>
            <a:off x="4211960" y="134076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lang="ja-JP" altLang="en-US" dirty="0"/>
              <a:t>方向の湧き出し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CE6BE4F-FF45-42D1-AA49-BB2B7A794470}"/>
              </a:ext>
            </a:extLst>
          </p:cNvPr>
          <p:cNvSpPr txBox="1"/>
          <p:nvPr/>
        </p:nvSpPr>
        <p:spPr>
          <a:xfrm>
            <a:off x="5724128" y="400506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</a:t>
            </a:r>
            <a:r>
              <a:rPr lang="ja-JP" altLang="en-US" dirty="0"/>
              <a:t>方向の湧き出し</a:t>
            </a:r>
            <a:endParaRPr kumimoji="1" lang="ja-JP" altLang="en-US" dirty="0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FE248DF2-F436-43F3-B6D9-4231549FB28E}"/>
              </a:ext>
            </a:extLst>
          </p:cNvPr>
          <p:cNvGrpSpPr/>
          <p:nvPr/>
        </p:nvGrpSpPr>
        <p:grpSpPr>
          <a:xfrm>
            <a:off x="2195736" y="2276872"/>
            <a:ext cx="705334" cy="648072"/>
            <a:chOff x="2267744" y="1268760"/>
            <a:chExt cx="783704" cy="720080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9AAB7D90-96A8-4E7B-905E-1C5F18EEAE41}"/>
                </a:ext>
              </a:extLst>
            </p:cNvPr>
            <p:cNvCxnSpPr/>
            <p:nvPr/>
          </p:nvCxnSpPr>
          <p:spPr>
            <a:xfrm>
              <a:off x="2555776" y="1268760"/>
              <a:ext cx="72008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642C62E-BE97-4241-AF0B-7E60A5452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1268760"/>
              <a:ext cx="135632" cy="224408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F984D773-9183-4584-B0CB-80540AC08C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808" y="1484784"/>
              <a:ext cx="207640" cy="88776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C379852-596D-47A6-B030-94946D5310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3808" y="1700808"/>
              <a:ext cx="135632" cy="11886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FD83CCF2-5E0C-40A8-93D0-062F12E33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792" y="1772816"/>
              <a:ext cx="0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CBE246C-6C01-420F-8793-4A740E449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760" y="1700808"/>
              <a:ext cx="152400" cy="207640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BB966511-7FCF-49FE-8B6C-4C08A98B1DC4}"/>
                </a:ext>
              </a:extLst>
            </p:cNvPr>
            <p:cNvCxnSpPr>
              <a:cxnSpLocks/>
            </p:cNvCxnSpPr>
            <p:nvPr/>
          </p:nvCxnSpPr>
          <p:spPr>
            <a:xfrm>
              <a:off x="2267744" y="1484784"/>
              <a:ext cx="232792" cy="80392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7986D0EC-7AF8-4F18-A5E6-3EB996AD3D31}"/>
              </a:ext>
            </a:extLst>
          </p:cNvPr>
          <p:cNvSpPr/>
          <p:nvPr/>
        </p:nvSpPr>
        <p:spPr>
          <a:xfrm>
            <a:off x="4860032" y="2060848"/>
            <a:ext cx="1080120" cy="151216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78597A4-28CF-4B71-8A41-FABF36AE629A}"/>
              </a:ext>
            </a:extLst>
          </p:cNvPr>
          <p:cNvSpPr txBox="1"/>
          <p:nvPr/>
        </p:nvSpPr>
        <p:spPr>
          <a:xfrm>
            <a:off x="2123728" y="4797152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単位時間、単位面積あたりの湧き出し</a:t>
            </a:r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A7FEFAC9-93CA-413E-969F-8795E586471B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rot="5400000" flipH="1" flipV="1">
            <a:off x="4504059" y="3901119"/>
            <a:ext cx="1224136" cy="56793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7BA8EC4-7269-4987-B983-ABA050D1B504}"/>
              </a:ext>
            </a:extLst>
          </p:cNvPr>
          <p:cNvSpPr txBox="1"/>
          <p:nvPr/>
        </p:nvSpPr>
        <p:spPr>
          <a:xfrm>
            <a:off x="395536" y="5733256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速度場の発散は、その点における流れの非保存を意味する</a:t>
            </a:r>
          </a:p>
        </p:txBody>
      </p:sp>
    </p:spTree>
    <p:extLst>
      <p:ext uri="{BB962C8B-B14F-4D97-AF65-F5344CB8AC3E}">
        <p14:creationId xmlns:p14="http://schemas.microsoft.com/office/powerpoint/2010/main" val="1988247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DCFE27-49AF-4A95-AA9E-E2E072F9A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/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/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5E6297-0DB1-402A-BE84-0A8F97CE25B9}"/>
              </a:ext>
            </a:extLst>
          </p:cNvPr>
          <p:cNvSpPr txBox="1"/>
          <p:nvPr/>
        </p:nvSpPr>
        <p:spPr>
          <a:xfrm>
            <a:off x="343780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/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8184FE-91A8-4F42-AA73-2E44CE94358D}"/>
              </a:ext>
            </a:extLst>
          </p:cNvPr>
          <p:cNvSpPr txBox="1"/>
          <p:nvPr/>
        </p:nvSpPr>
        <p:spPr>
          <a:xfrm>
            <a:off x="4460490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B451F93-3BAC-4D04-9D31-80B52A609AF5}"/>
              </a:ext>
            </a:extLst>
          </p:cNvPr>
          <p:cNvSpPr/>
          <p:nvPr/>
        </p:nvSpPr>
        <p:spPr>
          <a:xfrm>
            <a:off x="3656148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59FBE5-E0DC-440F-B474-A577C2A100FE}"/>
              </a:ext>
            </a:extLst>
          </p:cNvPr>
          <p:cNvSpPr txBox="1"/>
          <p:nvPr/>
        </p:nvSpPr>
        <p:spPr>
          <a:xfrm>
            <a:off x="755576" y="4725144"/>
            <a:ext cx="59298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速度場の発散がゼロ</a:t>
            </a:r>
            <a:endParaRPr kumimoji="1" lang="en-US" altLang="ja-JP" sz="2800" dirty="0"/>
          </a:p>
          <a:p>
            <a:r>
              <a:rPr kumimoji="1" lang="ja-JP" altLang="en-US" sz="2800" dirty="0"/>
              <a:t>→流れに湧き出し、吸い込みがない</a:t>
            </a:r>
            <a:endParaRPr kumimoji="1" lang="en-US" altLang="ja-JP" sz="2800" dirty="0"/>
          </a:p>
          <a:p>
            <a:r>
              <a:rPr lang="ja-JP" altLang="en-US" sz="2800" dirty="0"/>
              <a:t>→流れに沿って密度が変化しない</a:t>
            </a:r>
            <a:endParaRPr lang="en-US" altLang="ja-JP" sz="2800" dirty="0"/>
          </a:p>
          <a:p>
            <a:r>
              <a:rPr kumimoji="1" lang="ja-JP" altLang="en-US" sz="2800" dirty="0"/>
              <a:t>→</a:t>
            </a:r>
            <a:r>
              <a:rPr kumimoji="1" lang="ja-JP" altLang="en-US" sz="2800" dirty="0">
                <a:solidFill>
                  <a:srgbClr val="FF0000"/>
                </a:solidFill>
              </a:rPr>
              <a:t>ハミルトンベクトル場は非圧縮流</a:t>
            </a:r>
          </a:p>
        </p:txBody>
      </p:sp>
    </p:spTree>
    <p:extLst>
      <p:ext uri="{BB962C8B-B14F-4D97-AF65-F5344CB8AC3E}">
        <p14:creationId xmlns:p14="http://schemas.microsoft.com/office/powerpoint/2010/main" val="969323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2E7984A-6846-4B1C-8B2B-BCD4CE843B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8D0448-C138-4660-A8EF-FA7E78463659}"/>
              </a:ext>
            </a:extLst>
          </p:cNvPr>
          <p:cNvSpPr/>
          <p:nvPr/>
        </p:nvSpPr>
        <p:spPr>
          <a:xfrm>
            <a:off x="1403648" y="148478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4CA5F-F06C-451C-9375-503F4B209F85}"/>
              </a:ext>
            </a:extLst>
          </p:cNvPr>
          <p:cNvGrpSpPr/>
          <p:nvPr/>
        </p:nvGrpSpPr>
        <p:grpSpPr>
          <a:xfrm>
            <a:off x="1584562" y="1901959"/>
            <a:ext cx="2285239" cy="633199"/>
            <a:chOff x="899592" y="2492896"/>
            <a:chExt cx="6768752" cy="1152128"/>
          </a:xfrm>
        </p:grpSpPr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E91089F0-3D30-4CA4-B4C0-402512B3E6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E450F00D-F8C3-464D-8B27-3EB9444456B3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D1B5E83B-80F7-470D-9D36-0FEF0B65704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0298E682-3EED-4FD8-9D9F-BB126F0929B2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16763CC7-3BDF-42F4-8A2A-B5AB5B0CA68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0AB7411C-06C5-45FC-AD9E-7F9D7A0A1CDE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762BB040-1E3F-4B5F-83E0-627F67762350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42FB23A8-D231-4BE4-8FC4-CAF69F82FAB4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724FC1DA-D8F9-40CF-9904-592EE8C2F0A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6E1F3DAD-05A1-435C-8B29-ED3A1EA86F84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B0D04582-4FC6-4D1F-AE5D-93C3E19E7465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3B7A4021-0ED3-4D6F-B048-DE75AD9EC6AE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3EC6E346-A4B7-4747-BA4E-326F099FDA07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EE378AED-6D72-4D53-B55C-7C4FA0700BC4}"/>
                </a:ext>
              </a:extLst>
            </p:cNvPr>
            <p:cNvCxnSpPr>
              <a:stCxn id="32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E2469AD-A5C7-402C-B791-E39B525CDBD2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429DD19-1C9B-45D8-87CF-63FE39BEC463}"/>
              </a:ext>
            </a:extLst>
          </p:cNvPr>
          <p:cNvSpPr/>
          <p:nvPr/>
        </p:nvSpPr>
        <p:spPr>
          <a:xfrm>
            <a:off x="3816810" y="174307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92D0B26-22E5-48A3-A009-CB738059C7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494105" y="2607166"/>
            <a:ext cx="56350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6A5FE88-8175-406C-8BF9-2A5F40D15565}"/>
              </a:ext>
            </a:extLst>
          </p:cNvPr>
          <p:cNvCxnSpPr/>
          <p:nvPr/>
        </p:nvCxnSpPr>
        <p:spPr>
          <a:xfrm flipV="1">
            <a:off x="4680906" y="2406015"/>
            <a:ext cx="0" cy="3600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967A32C-377B-4D92-A5C1-8C171C66EA97}"/>
              </a:ext>
            </a:extLst>
          </p:cNvPr>
          <p:cNvSpPr txBox="1"/>
          <p:nvPr/>
        </p:nvSpPr>
        <p:spPr>
          <a:xfrm>
            <a:off x="4464882" y="283806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/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7471FBA-4A7B-45AD-B761-73382F156BDF}"/>
              </a:ext>
            </a:extLst>
          </p:cNvPr>
          <p:cNvSpPr txBox="1"/>
          <p:nvPr/>
        </p:nvSpPr>
        <p:spPr>
          <a:xfrm>
            <a:off x="1907704" y="3573016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自然長の位置を原点にとる</a:t>
            </a:r>
            <a:endParaRPr kumimoji="1" lang="en-US" altLang="ja-JP" sz="3200"/>
          </a:p>
          <a:p>
            <a:r>
              <a:rPr kumimoji="1" lang="ja-JP" altLang="en-US" sz="3200"/>
              <a:t>質量とバネ定数は</a:t>
            </a:r>
            <a:r>
              <a:rPr kumimoji="1" lang="en-US" altLang="ja-JP" sz="3200"/>
              <a:t>1</a:t>
            </a:r>
            <a:r>
              <a:rPr kumimoji="1" lang="ja-JP" altLang="en-US" sz="3200"/>
              <a:t>とする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/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90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5F5A78-1607-45DB-A8C5-120C6E171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529D82-47BC-457E-A8A3-A2FF8D1471F7}"/>
              </a:ext>
            </a:extLst>
          </p:cNvPr>
          <p:cNvSpPr/>
          <p:nvPr/>
        </p:nvSpPr>
        <p:spPr>
          <a:xfrm>
            <a:off x="430646" y="31707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63CFA5B-B288-4E2E-A3AA-BF68250ED0BB}"/>
              </a:ext>
            </a:extLst>
          </p:cNvPr>
          <p:cNvGrpSpPr/>
          <p:nvPr/>
        </p:nvGrpSpPr>
        <p:grpSpPr>
          <a:xfrm>
            <a:off x="611560" y="3587889"/>
            <a:ext cx="2285239" cy="633199"/>
            <a:chOff x="899592" y="2492896"/>
            <a:chExt cx="6768752" cy="1152128"/>
          </a:xfrm>
        </p:grpSpPr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6FBD526B-97B2-4635-A72B-6BF6B3FB9AA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ED69846-E5D3-4B87-BC1E-19BA383E1582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987619A7-D46D-4D01-A5BA-3B08D19C7983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6294CF72-865F-47F5-B863-2F196B50BE28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2AA49545-41B0-4138-A96F-228B23C4DF66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75F7FB56-A042-4282-89FF-51DE2CC62709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5EE445F6-331D-4D60-AF30-2A4DB365ABE9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3CBA112F-5D83-4834-B34F-AE2583292EC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4EEFBF4A-4F9C-4F3E-B156-C6433271584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45AC3CAA-596F-4C8B-9D89-470A0A53BE2D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5B75D6B0-A5DB-48E7-86D3-A54C71AACD9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927D2297-5A9A-4C6C-B5C3-19780C62677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A451A3FC-41AB-42C4-9320-8851F3349CC4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AE04618-FC98-42FE-A369-4D0EF5C7BA45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5845FCC-F6D3-4436-AA57-0E18AE01B560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0978AF-1593-408B-8FB6-97BB022FD277}"/>
              </a:ext>
            </a:extLst>
          </p:cNvPr>
          <p:cNvSpPr/>
          <p:nvPr/>
        </p:nvSpPr>
        <p:spPr>
          <a:xfrm>
            <a:off x="2843808" y="34290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4A0715-C707-4721-88E7-BB123505396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21103" y="42930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C992B9-BB0A-41BB-9F5C-B5055DC254AF}"/>
              </a:ext>
            </a:extLst>
          </p:cNvPr>
          <p:cNvSpPr txBox="1"/>
          <p:nvPr/>
        </p:nvSpPr>
        <p:spPr>
          <a:xfrm>
            <a:off x="1979712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物体が原点にいる</a:t>
            </a:r>
            <a:endParaRPr kumimoji="1" lang="ja-JP" altLang="en-US" sz="28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03EA0F0-617F-41AA-A73F-B5F94BD21FED}"/>
              </a:ext>
            </a:extLst>
          </p:cNvPr>
          <p:cNvSpPr txBox="1"/>
          <p:nvPr/>
        </p:nvSpPr>
        <p:spPr>
          <a:xfrm>
            <a:off x="611560" y="206084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これだけでは系の状態が定まらない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D1C3A82-E024-4191-920C-BC79D323FAE5}"/>
              </a:ext>
            </a:extLst>
          </p:cNvPr>
          <p:cNvSpPr/>
          <p:nvPr/>
        </p:nvSpPr>
        <p:spPr>
          <a:xfrm>
            <a:off x="430646" y="49709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1FD77C6-B861-4302-AC6D-DA330D869860}"/>
              </a:ext>
            </a:extLst>
          </p:cNvPr>
          <p:cNvGrpSpPr/>
          <p:nvPr/>
        </p:nvGrpSpPr>
        <p:grpSpPr>
          <a:xfrm>
            <a:off x="611560" y="5388089"/>
            <a:ext cx="2285239" cy="633199"/>
            <a:chOff x="899592" y="2492896"/>
            <a:chExt cx="6768752" cy="1152128"/>
          </a:xfrm>
        </p:grpSpPr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6BCD13A6-846D-4062-A39F-242C3F562E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351E9C60-12F8-4247-864B-AC48B4EEDF00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88F5111A-8A65-46D7-B219-F24FB1D6159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03BEE49E-54C2-4D74-B30E-CA714CB1B6B4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A0858872-ECE2-45A7-BD0B-B36805478FAC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9EFA5DD3-69F3-43E9-8C8F-9B52CE8722C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AC5C65F1-B2AF-48D6-AB95-35F4D54E10F6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C0166761-2A7E-444A-AAC9-D5C579A937F0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3651966F-E4F1-4D96-B5A6-ED6A5E327E69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55C7282-6499-4AC0-840F-3BCE7A9A408B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A13FB559-EB7F-4EC3-B663-7EF359250C4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D1087901-330B-45AF-85D5-9460C70172C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264683-477E-4BD9-B97E-E51A134057F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F205A8B-7966-42FB-9663-99F9BF98F385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CE272CE-63F5-47A8-BF06-8EDA980D436F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6BFB8C-735D-47A7-B474-910061A1A9A6}"/>
              </a:ext>
            </a:extLst>
          </p:cNvPr>
          <p:cNvSpPr/>
          <p:nvPr/>
        </p:nvSpPr>
        <p:spPr>
          <a:xfrm>
            <a:off x="2843808" y="52292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CF6BD09-2F8F-4465-98C8-8DAE10B52CF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21103" y="60932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04EB2EB-B721-4ECB-A602-59C582CA142D}"/>
              </a:ext>
            </a:extLst>
          </p:cNvPr>
          <p:cNvSpPr/>
          <p:nvPr/>
        </p:nvSpPr>
        <p:spPr>
          <a:xfrm>
            <a:off x="3851920" y="5445224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9AAF936-718E-4DF0-80AB-B65F65280DFE}"/>
              </a:ext>
            </a:extLst>
          </p:cNvPr>
          <p:cNvSpPr txBox="1"/>
          <p:nvPr/>
        </p:nvSpPr>
        <p:spPr>
          <a:xfrm>
            <a:off x="4788024" y="357301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止まった状態かもしれない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10828DB-8830-4F36-8474-D9EC075B7D46}"/>
              </a:ext>
            </a:extLst>
          </p:cNvPr>
          <p:cNvSpPr txBox="1"/>
          <p:nvPr/>
        </p:nvSpPr>
        <p:spPr>
          <a:xfrm>
            <a:off x="4788024" y="515719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運動中にちょうど原点を</a:t>
            </a:r>
            <a:endParaRPr lang="en-US" altLang="ja-JP" sz="2400"/>
          </a:p>
          <a:p>
            <a:r>
              <a:rPr lang="ja-JP" altLang="en-US" sz="2400"/>
              <a:t>通過したところかもしれない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29189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D47AF8-77DC-444B-9173-2F338195DB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3600" b="0"/>
                  <a:t>,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blipFill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/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物体が原点にいて、速度が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blipFill>
                <a:blip r:embed="rId3"/>
                <a:stretch>
                  <a:fillRect l="-2594" t="-16279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74A2EFF-5F59-4203-A589-8984AA1BB27F}"/>
              </a:ext>
            </a:extLst>
          </p:cNvPr>
          <p:cNvSpPr/>
          <p:nvPr/>
        </p:nvSpPr>
        <p:spPr>
          <a:xfrm>
            <a:off x="2014822" y="2306618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4C86852-D05A-4088-8F77-3B1AA6046EB6}"/>
              </a:ext>
            </a:extLst>
          </p:cNvPr>
          <p:cNvGrpSpPr/>
          <p:nvPr/>
        </p:nvGrpSpPr>
        <p:grpSpPr>
          <a:xfrm>
            <a:off x="2195736" y="2723793"/>
            <a:ext cx="2285239" cy="633199"/>
            <a:chOff x="899592" y="2492896"/>
            <a:chExt cx="6768752" cy="1152128"/>
          </a:xfrm>
        </p:grpSpPr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C82E7DCD-D8F0-46B2-9B0A-A0CB275F760A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1811F401-77B2-41AD-B1C2-338B39EAB2A1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7375691-2B80-4078-9865-D52736A3EA0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5DBF264F-C0A4-4E13-8A43-22239CBB03BE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903DF965-E9CB-4178-AC00-146D69375535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D86BE174-C268-4360-B382-539F13CA204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FC6912FD-1CCC-40E4-9ABD-F27AC1DE703A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924D585A-F8F4-4E46-BF68-B261084F2C21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C87F6AA7-3FD2-4C50-8F68-26C2590C9905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C5D0F60A-BE57-466C-8571-669020EE7B02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80D8BFBB-0AB3-4AC6-8E73-6499F345A34C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A3015D14-1DC5-4370-B067-32E80E9E6A0B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41FBA3A3-84F8-4833-90F1-CC61361FD45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FBAE4B4A-728E-4547-85FE-02FEA92DA4AB}"/>
                </a:ext>
              </a:extLst>
            </p:cNvPr>
            <p:cNvCxnSpPr>
              <a:stCxn id="8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2644ABC-6CAB-4EF7-96C0-1CE443AC9F08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1CA1321-E435-4CB7-94F4-502A9CD07171}"/>
              </a:ext>
            </a:extLst>
          </p:cNvPr>
          <p:cNvSpPr/>
          <p:nvPr/>
        </p:nvSpPr>
        <p:spPr>
          <a:xfrm>
            <a:off x="4427984" y="2564904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24F1C0B-71FE-424B-A232-16BC0455D6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5279" y="3429000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右 23">
            <a:extLst>
              <a:ext uri="{FF2B5EF4-FFF2-40B4-BE49-F238E27FC236}">
                <a16:creationId xmlns:a16="http://schemas.microsoft.com/office/drawing/2014/main" id="{A38ADC9B-DA3A-47A1-BEC5-47B594DD2FFE}"/>
              </a:ext>
            </a:extLst>
          </p:cNvPr>
          <p:cNvSpPr/>
          <p:nvPr/>
        </p:nvSpPr>
        <p:spPr>
          <a:xfrm>
            <a:off x="5436096" y="2780928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/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DF5F1F-47C6-45F3-9F54-EBB7EA1D5961}"/>
              </a:ext>
            </a:extLst>
          </p:cNvPr>
          <p:cNvSpPr txBox="1"/>
          <p:nvPr/>
        </p:nvSpPr>
        <p:spPr>
          <a:xfrm>
            <a:off x="323528" y="5517232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二階の常微分方程式で初期条件を二つ与えたので、</a:t>
            </a:r>
            <a:endParaRPr lang="en-US" altLang="ja-JP" sz="2400"/>
          </a:p>
          <a:p>
            <a:r>
              <a:rPr lang="ja-JP" altLang="en-US" sz="2400"/>
              <a:t>この系の運動は完全に定まる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5841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3F9804C-0C97-499C-AFA5-F8959B45D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CAD6AD3-90F4-4D6F-ABD4-6418239FD1EF}"/>
              </a:ext>
            </a:extLst>
          </p:cNvPr>
          <p:cNvCxnSpPr>
            <a:cxnSpLocks/>
          </p:cNvCxnSpPr>
          <p:nvPr/>
        </p:nvCxnSpPr>
        <p:spPr>
          <a:xfrm>
            <a:off x="5292080" y="270892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53C203D-9733-44E9-85CB-5CF266F80CAD}"/>
              </a:ext>
            </a:extLst>
          </p:cNvPr>
          <p:cNvCxnSpPr>
            <a:cxnSpLocks/>
          </p:cNvCxnSpPr>
          <p:nvPr/>
        </p:nvCxnSpPr>
        <p:spPr>
          <a:xfrm flipV="1">
            <a:off x="6732240" y="126876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790EA6-4FA2-4EA5-BC50-9880D5C0332B}"/>
              </a:ext>
            </a:extLst>
          </p:cNvPr>
          <p:cNvGrpSpPr/>
          <p:nvPr/>
        </p:nvGrpSpPr>
        <p:grpSpPr>
          <a:xfrm>
            <a:off x="539552" y="1700808"/>
            <a:ext cx="3810188" cy="1050374"/>
            <a:chOff x="646670" y="1010474"/>
            <a:chExt cx="4071394" cy="112238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62F9811-4699-4EEC-B090-1B15824FA34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1BF5751-DEA9-4ADA-8AB3-E6C9215C24A8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5B4D0ADC-8B82-4490-8087-1219849C95BF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462BF28E-878A-4EE6-9632-8B28B40892AF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43A44B3E-C299-4D28-86C5-E1E959F5962D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66FCD6B7-BA89-499E-A290-DAAAA98E14E7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637E9C9F-1B7D-4AF8-A7F8-18F57E16472F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95C15046-8B1B-478B-A54A-09B57212CA96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A173DDA9-5FEE-443C-8056-1EA7F1CD2D8F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30F49D5E-322C-494A-8658-0C715A24BE03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C9D7FD5B-3B2B-43F1-A7B2-CA787C45133D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7098841A-5782-446F-A77D-B910473961EE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9B1F71-FE7F-4840-8E41-61E8DDC77B9C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3DA8A78C-71F2-47AB-8FFB-B3A521E9BEFC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弧 23">
                <a:extLst>
                  <a:ext uri="{FF2B5EF4-FFF2-40B4-BE49-F238E27FC236}">
                    <a16:creationId xmlns:a16="http://schemas.microsoft.com/office/drawing/2014/main" id="{048D323B-6D56-434F-9D5B-E492AF66F187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DCB31D1-4832-42F3-B024-FFA484C41E66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4D00BBBE-4279-424C-872A-46626969B890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669FA4C-27DB-4C7A-87A1-E90C63D74A9A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C4F3F66D-94CF-48AE-BC3E-BBF36FF4DA6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6A65C653-222B-4561-936F-CE3E785D0F79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/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/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/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9C50F8D1-C740-4A0A-92D6-88931E399198}"/>
              </a:ext>
            </a:extLst>
          </p:cNvPr>
          <p:cNvSpPr/>
          <p:nvPr/>
        </p:nvSpPr>
        <p:spPr>
          <a:xfrm>
            <a:off x="7369426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C41B0FA-D821-4509-89F4-337FB510EBF9}"/>
              </a:ext>
            </a:extLst>
          </p:cNvPr>
          <p:cNvSpPr txBox="1"/>
          <p:nvPr/>
        </p:nvSpPr>
        <p:spPr>
          <a:xfrm>
            <a:off x="6372200" y="27716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/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この系の状態は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空間の</m:t>
                    </m:r>
                  </m:oMath>
                </a14:m>
                <a:r>
                  <a:rPr kumimoji="1" lang="ja-JP" altLang="en-US" sz="2400"/>
                  <a:t>点を指定することで一意に定まる</a:t>
                </a:r>
                <a:endParaRPr kumimoji="1" lang="en-US" altLang="ja-JP" sz="2400"/>
              </a:p>
              <a:p>
                <a:r>
                  <a:rPr kumimoji="1" lang="ja-JP" altLang="en-US" sz="2400"/>
                  <a:t>この空間を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位相空間</a:t>
                </a:r>
                <a:r>
                  <a:rPr kumimoji="1" lang="en-US" altLang="ja-JP" sz="2400">
                    <a:solidFill>
                      <a:srgbClr val="FF0000"/>
                    </a:solidFill>
                  </a:rPr>
                  <a:t>(Phase Space)</a:t>
                </a:r>
                <a:r>
                  <a:rPr kumimoji="1" lang="ja-JP" altLang="en-US" sz="2400"/>
                  <a:t>と呼ぶ</a:t>
                </a: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blipFill>
                <a:blip r:embed="rId6"/>
                <a:stretch>
                  <a:fillRect l="-1066" t="-8088" r="-213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40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308873-4A76-464A-B304-69F14DB5E3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/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/>
                  <a:t>系の状態は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空間で</m:t>
                    </m:r>
                  </m:oMath>
                </a14:m>
                <a:r>
                  <a:rPr kumimoji="1" lang="ja-JP" altLang="en-US" sz="2800"/>
                  <a:t>指定できるのだから</a:t>
                </a:r>
                <a:endParaRPr kumimoji="1" lang="en-US" altLang="ja-JP" sz="2800"/>
              </a:p>
              <a:p>
                <a:r>
                  <a:rPr kumimoji="1" lang="ja-JP" altLang="en-US" sz="2800"/>
                  <a:t>運動方程式も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kumimoji="1" lang="ja-JP" altLang="en-US" sz="2800"/>
                  <a:t>書きたい</a:t>
                </a:r>
                <a:endParaRPr kumimoji="1" lang="en-US" altLang="ja-JP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blipFill>
                <a:blip r:embed="rId2"/>
                <a:stretch>
                  <a:fillRect l="-1710"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/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/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矢印: 右 5">
            <a:extLst>
              <a:ext uri="{FF2B5EF4-FFF2-40B4-BE49-F238E27FC236}">
                <a16:creationId xmlns:a16="http://schemas.microsoft.com/office/drawing/2014/main" id="{4F3A14E6-6C88-4172-8118-01ED37E637BE}"/>
              </a:ext>
            </a:extLst>
          </p:cNvPr>
          <p:cNvSpPr/>
          <p:nvPr/>
        </p:nvSpPr>
        <p:spPr>
          <a:xfrm>
            <a:off x="3707904" y="3789040"/>
            <a:ext cx="720080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B2CB06-1F97-4778-A7F0-674689FE63F6}"/>
              </a:ext>
            </a:extLst>
          </p:cNvPr>
          <p:cNvSpPr txBox="1"/>
          <p:nvPr/>
        </p:nvSpPr>
        <p:spPr>
          <a:xfrm>
            <a:off x="395536" y="5661248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二階の常微分方程式を一階の連立常微分方程式に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/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15077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6641</TotalTime>
  <Words>2411</Words>
  <Application>Microsoft Office PowerPoint</Application>
  <PresentationFormat>画面に合わせる (4:3)</PresentationFormat>
  <Paragraphs>388</Paragraphs>
  <Slides>45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50" baseType="lpstr">
      <vt:lpstr>HGｺﾞｼｯｸE</vt:lpstr>
      <vt:lpstr>游ゴシック</vt:lpstr>
      <vt:lpstr>Arial</vt:lpstr>
      <vt:lpstr>Cambria Math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931</cp:revision>
  <dcterms:created xsi:type="dcterms:W3CDTF">2019-01-02T05:23:01Z</dcterms:created>
  <dcterms:modified xsi:type="dcterms:W3CDTF">2022-04-25T10:27:22Z</dcterms:modified>
</cp:coreProperties>
</file>