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1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3" r:id="rId66"/>
    <p:sldId id="402" r:id="rId67"/>
    <p:sldId id="404" r:id="rId68"/>
    <p:sldId id="405" r:id="rId69"/>
    <p:sldId id="406" r:id="rId70"/>
    <p:sldId id="407" r:id="rId71"/>
    <p:sldId id="408" r:id="rId72"/>
    <p:sldId id="409" r:id="rId73"/>
    <p:sldId id="410" r:id="rId74"/>
    <p:sldId id="411" r:id="rId75"/>
    <p:sldId id="412" r:id="rId76"/>
    <p:sldId id="413" r:id="rId77"/>
    <p:sldId id="415" r:id="rId78"/>
    <p:sldId id="416" r:id="rId79"/>
    <p:sldId id="414" r:id="rId8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98" d="100"/>
          <a:sy n="98" d="100"/>
        </p:scale>
        <p:origin x="9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7" Type="http://schemas.openxmlformats.org/officeDocument/2006/relationships/image" Target="../media/image230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8.png"/><Relationship Id="rId5" Type="http://schemas.openxmlformats.org/officeDocument/2006/relationships/image" Target="../media/image237.png"/><Relationship Id="rId4" Type="http://schemas.openxmlformats.org/officeDocument/2006/relationships/image" Target="../media/image23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png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4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7" Type="http://schemas.openxmlformats.org/officeDocument/2006/relationships/image" Target="../media/image250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9.png"/><Relationship Id="rId5" Type="http://schemas.openxmlformats.org/officeDocument/2006/relationships/image" Target="../media/image248.png"/><Relationship Id="rId4" Type="http://schemas.openxmlformats.org/officeDocument/2006/relationships/image" Target="../media/image247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4.png"/><Relationship Id="rId4" Type="http://schemas.openxmlformats.org/officeDocument/2006/relationships/image" Target="../media/image25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image" Target="../media/image255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1.png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png"/><Relationship Id="rId3" Type="http://schemas.openxmlformats.org/officeDocument/2006/relationships/image" Target="../media/image264.png"/><Relationship Id="rId7" Type="http://schemas.openxmlformats.org/officeDocument/2006/relationships/image" Target="../media/image268.png"/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7.png"/><Relationship Id="rId5" Type="http://schemas.openxmlformats.org/officeDocument/2006/relationships/image" Target="../media/image266.png"/><Relationship Id="rId4" Type="http://schemas.openxmlformats.org/officeDocument/2006/relationships/image" Target="../media/image2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7" Type="http://schemas.openxmlformats.org/officeDocument/2006/relationships/image" Target="../media/image275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4.png"/><Relationship Id="rId5" Type="http://schemas.openxmlformats.org/officeDocument/2006/relationships/image" Target="../media/image273.png"/><Relationship Id="rId4" Type="http://schemas.openxmlformats.org/officeDocument/2006/relationships/image" Target="../media/image2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png"/><Relationship Id="rId2" Type="http://schemas.openxmlformats.org/officeDocument/2006/relationships/image" Target="../media/image2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79.png"/><Relationship Id="rId4" Type="http://schemas.openxmlformats.org/officeDocument/2006/relationships/image" Target="../media/image27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png"/><Relationship Id="rId3" Type="http://schemas.openxmlformats.org/officeDocument/2006/relationships/image" Target="../media/image284.png"/><Relationship Id="rId7" Type="http://schemas.openxmlformats.org/officeDocument/2006/relationships/image" Target="../media/image288.png"/><Relationship Id="rId12" Type="http://schemas.openxmlformats.org/officeDocument/2006/relationships/image" Target="../media/image293.png"/><Relationship Id="rId2" Type="http://schemas.openxmlformats.org/officeDocument/2006/relationships/image" Target="../media/image2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7.png"/><Relationship Id="rId11" Type="http://schemas.openxmlformats.org/officeDocument/2006/relationships/image" Target="../media/image292.png"/><Relationship Id="rId5" Type="http://schemas.openxmlformats.org/officeDocument/2006/relationships/image" Target="../media/image286.png"/><Relationship Id="rId10" Type="http://schemas.openxmlformats.org/officeDocument/2006/relationships/image" Target="../media/image291.png"/><Relationship Id="rId4" Type="http://schemas.openxmlformats.org/officeDocument/2006/relationships/image" Target="../media/image285.png"/><Relationship Id="rId9" Type="http://schemas.openxmlformats.org/officeDocument/2006/relationships/image" Target="../media/image2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(3)</a:t>
            </a:r>
            <a:r>
              <a:rPr lang="ja-JP" altLang="en-US" sz="3200" dirty="0">
                <a:solidFill>
                  <a:srgbClr val="011893"/>
                </a:solidFill>
              </a:rPr>
              <a:t>理論的背景と数値積分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解析力学の復習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分子動力学法の時間発展アルゴリズム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A7203-8086-4AA8-92AC-AD5E84774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/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D6746-E20A-498F-813E-CB9F0F2371FB}"/>
              </a:ext>
            </a:extLst>
          </p:cNvPr>
          <p:cNvSpPr txBox="1"/>
          <p:nvPr/>
        </p:nvSpPr>
        <p:spPr>
          <a:xfrm>
            <a:off x="899592" y="1052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形式的に積分する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982A4-3709-4953-8D77-10F05FB6EE4F}"/>
              </a:ext>
            </a:extLst>
          </p:cNvPr>
          <p:cNvSpPr txBox="1"/>
          <p:nvPr/>
        </p:nvSpPr>
        <p:spPr>
          <a:xfrm>
            <a:off x="4499992" y="20608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微分して自分自身が出てくるので指数関数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/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/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77D3B-F66E-47DD-BD89-6019D3AE06A7}"/>
              </a:ext>
            </a:extLst>
          </p:cNvPr>
          <p:cNvSpPr/>
          <p:nvPr/>
        </p:nvSpPr>
        <p:spPr>
          <a:xfrm>
            <a:off x="3347864" y="2924944"/>
            <a:ext cx="216024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1AE4FD-835F-4FFA-8D47-066508DBCC58}"/>
              </a:ext>
            </a:extLst>
          </p:cNvPr>
          <p:cNvSpPr/>
          <p:nvPr/>
        </p:nvSpPr>
        <p:spPr>
          <a:xfrm>
            <a:off x="3347864" y="4005064"/>
            <a:ext cx="108012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E43FCFB-4611-4D13-9FC4-318424B4AE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941930" y="3519010"/>
            <a:ext cx="432048" cy="5400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7E875F-3AB0-43CB-947D-B1AD42273B30}"/>
              </a:ext>
            </a:extLst>
          </p:cNvPr>
          <p:cNvSpPr txBox="1"/>
          <p:nvPr/>
        </p:nvSpPr>
        <p:spPr>
          <a:xfrm>
            <a:off x="5580112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時間発展演算子の定義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/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08D29076-2C77-483F-8D9C-0870FF728B8D}"/>
              </a:ext>
            </a:extLst>
          </p:cNvPr>
          <p:cNvSpPr/>
          <p:nvPr/>
        </p:nvSpPr>
        <p:spPr>
          <a:xfrm>
            <a:off x="1403648" y="5085184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E3E095-667A-4341-BFE7-0E82B422032A}"/>
              </a:ext>
            </a:extLst>
          </p:cNvPr>
          <p:cNvSpPr txBox="1"/>
          <p:nvPr/>
        </p:nvSpPr>
        <p:spPr>
          <a:xfrm>
            <a:off x="611560" y="594928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時間発展演算子はリュービル演算子を指数関数の肩に</a:t>
            </a:r>
            <a:r>
              <a:rPr lang="ja-JP" altLang="en-US" sz="2000"/>
              <a:t>載せたもの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722DEB-9007-4CBE-AB8B-6DD11879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/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/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任意の物理量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について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blipFill>
                <a:blip r:embed="rId3"/>
                <a:stretch>
                  <a:fillRect l="-2641" t="-14474" r="-176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DE802-8203-4C67-BE08-A810A88FF6F4}"/>
              </a:ext>
            </a:extLst>
          </p:cNvPr>
          <p:cNvSpPr txBox="1"/>
          <p:nvPr/>
        </p:nvSpPr>
        <p:spPr>
          <a:xfrm>
            <a:off x="6156176" y="16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/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/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AB7AB1-B99E-44FF-8349-38865A113DF2}"/>
              </a:ext>
            </a:extLst>
          </p:cNvPr>
          <p:cNvSpPr/>
          <p:nvPr/>
        </p:nvSpPr>
        <p:spPr>
          <a:xfrm>
            <a:off x="3347864" y="2492896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A588CB-F438-457E-884D-727A6A8B79D8}"/>
              </a:ext>
            </a:extLst>
          </p:cNvPr>
          <p:cNvSpPr/>
          <p:nvPr/>
        </p:nvSpPr>
        <p:spPr>
          <a:xfrm>
            <a:off x="4932040" y="3886330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F0775CF-BCF4-4346-84D7-5A7713F045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271327" y="2937585"/>
            <a:ext cx="313314" cy="1584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AACFCE-AB24-4810-A9A0-FC9F141CB5F7}"/>
              </a:ext>
            </a:extLst>
          </p:cNvPr>
          <p:cNvSpPr txBox="1"/>
          <p:nvPr/>
        </p:nvSpPr>
        <p:spPr>
          <a:xfrm>
            <a:off x="5733402" y="4149080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微分演算子をリュービル演算子で置き換えた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6F285C-F362-4FDC-994E-15F6E902E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時間発展とリュービル演算子のまとめ</a:t>
            </a:r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654914-B1E6-4B14-A539-D7AF83E575A2}"/>
              </a:ext>
            </a:extLst>
          </p:cNvPr>
          <p:cNvSpPr txBox="1"/>
          <p:nvPr/>
        </p:nvSpPr>
        <p:spPr>
          <a:xfrm>
            <a:off x="827584" y="1196752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時間を進める演算子が時間発展演算子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/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88E4A63-1AFC-4773-9D48-E03488516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72816"/>
                <a:ext cx="460851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E62FD1-153A-4DF9-B659-6FB7C943BA18}"/>
              </a:ext>
            </a:extLst>
          </p:cNvPr>
          <p:cNvSpPr txBox="1"/>
          <p:nvPr/>
        </p:nvSpPr>
        <p:spPr>
          <a:xfrm>
            <a:off x="827584" y="242088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時間で微分する演算子がリュービル演算子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/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95972E-3DE7-4FDD-8FC1-67796F4C7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780928"/>
                <a:ext cx="4608512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777DB0-7149-43BB-B216-9DF1C52BE23A}"/>
              </a:ext>
            </a:extLst>
          </p:cNvPr>
          <p:cNvSpPr txBox="1"/>
          <p:nvPr/>
        </p:nvSpPr>
        <p:spPr>
          <a:xfrm>
            <a:off x="827584" y="3717032"/>
            <a:ext cx="6912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リュービル演算子を指数関数の肩に載せたものが時間発展演算子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/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2B392D7-3A95-4766-A8AC-13244DD1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437112"/>
                <a:ext cx="355469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356F11-D6F9-494C-AF0F-DA361FBEBED9}"/>
              </a:ext>
            </a:extLst>
          </p:cNvPr>
          <p:cNvSpPr txBox="1"/>
          <p:nvPr/>
        </p:nvSpPr>
        <p:spPr>
          <a:xfrm>
            <a:off x="827584" y="5229200"/>
            <a:ext cx="7525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時間発展とは回転であり、有限の回転を表現するのが時間発展演算子で、無限小の回転を表現するのがリュービル演算子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116F3B-FFD3-4CA1-9532-428F457488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オイラー法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/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939D4C6-AF29-4C83-ABF2-5FE5BE4EB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484784"/>
                <a:ext cx="4856651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/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altLang="ja-JP" sz="36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535625C-E6EF-4AA0-B1D4-641EB4201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060848"/>
                <a:ext cx="5064207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6DB7D5-6CE8-4273-99DE-BE7A8D1222F6}"/>
              </a:ext>
            </a:extLst>
          </p:cNvPr>
          <p:cNvSpPr txBox="1"/>
          <p:nvPr/>
        </p:nvSpPr>
        <p:spPr>
          <a:xfrm>
            <a:off x="539552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調和振動子にオイラー法を適用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9171243-A47A-40C5-A36C-8D32573FCC02}"/>
              </a:ext>
            </a:extLst>
          </p:cNvPr>
          <p:cNvSpPr txBox="1"/>
          <p:nvPr/>
        </p:nvSpPr>
        <p:spPr>
          <a:xfrm>
            <a:off x="251520" y="328498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/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6E54299-12BB-4E2B-A5AF-256851BD6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068960"/>
                <a:ext cx="4847353" cy="9245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/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6461F90B-79CE-497B-A013-6453906FA1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581128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085BD-5873-41FC-8039-1FD79BD9A6C6}"/>
              </a:ext>
            </a:extLst>
          </p:cNvPr>
          <p:cNvSpPr txBox="1"/>
          <p:nvPr/>
        </p:nvSpPr>
        <p:spPr>
          <a:xfrm>
            <a:off x="467544" y="47971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6923CEC-5198-4C37-BE01-B3B5B8E385AB}"/>
              </a:ext>
            </a:extLst>
          </p:cNvPr>
          <p:cNvSpPr/>
          <p:nvPr/>
        </p:nvSpPr>
        <p:spPr>
          <a:xfrm>
            <a:off x="3995936" y="3068960"/>
            <a:ext cx="144016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/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=1+</m:t>
                    </m:r>
                    <m:sSup>
                      <m:sSup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964A90E-8A60-4B55-92F5-13DE68972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4077072"/>
                <a:ext cx="2849754" cy="461665"/>
              </a:xfrm>
              <a:prstGeom prst="rect">
                <a:avLst/>
              </a:prstGeom>
              <a:blipFill>
                <a:blip r:embed="rId6"/>
                <a:stretch>
                  <a:fillRect l="-320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AC10C8A-9381-461C-80EB-A0806CFE3B23}"/>
              </a:ext>
            </a:extLst>
          </p:cNvPr>
          <p:cNvSpPr/>
          <p:nvPr/>
        </p:nvSpPr>
        <p:spPr>
          <a:xfrm>
            <a:off x="3995936" y="4653136"/>
            <a:ext cx="2592288" cy="86409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/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13146BF-2374-4DA9-9A2B-A6C2127B1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5661248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D3EAC94B-607B-4C12-9EAF-DE9DC6D80AC4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4716016" y="4005065"/>
            <a:ext cx="86409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0F945F6-8C1C-4907-86BD-7F79EB4544BA}"/>
              </a:ext>
            </a:extLst>
          </p:cNvPr>
          <p:cNvCxnSpPr>
            <a:stCxn id="16" idx="1"/>
            <a:endCxn id="15" idx="2"/>
          </p:cNvCxnSpPr>
          <p:nvPr/>
        </p:nvCxnSpPr>
        <p:spPr>
          <a:xfrm rot="10800000">
            <a:off x="5292080" y="5517233"/>
            <a:ext cx="504056" cy="3748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C768A64-6C99-4D6E-ABFE-99D1614DBA8A}"/>
              </a:ext>
            </a:extLst>
          </p:cNvPr>
          <p:cNvSpPr txBox="1"/>
          <p:nvPr/>
        </p:nvSpPr>
        <p:spPr>
          <a:xfrm>
            <a:off x="683568" y="6237312"/>
            <a:ext cx="6955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位相空間の面積非保存がエネルギー非保存の原因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032231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395536" y="112474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オイラー法は、テイラー展開の一次まで正しいコード</a:t>
            </a:r>
            <a:endParaRPr lang="en-US" altLang="ja-JP" sz="2400" dirty="0"/>
          </a:p>
          <a:p>
            <a:r>
              <a:rPr lang="ja-JP" altLang="en-US" sz="2400" dirty="0"/>
              <a:t>→高次の積分法を構築する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/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07CE6-C70A-4665-87C0-C5F3C0CC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365104"/>
                <a:ext cx="548098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/>
              <p:nvPr/>
            </p:nvSpPr>
            <p:spPr>
              <a:xfrm>
                <a:off x="2555776" y="2636912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878321A-511C-4952-8C50-4F922FA52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636912"/>
                <a:ext cx="3186706" cy="584775"/>
              </a:xfrm>
              <a:prstGeom prst="rect">
                <a:avLst/>
              </a:prstGeom>
              <a:blipFill>
                <a:blip r:embed="rId3"/>
                <a:stretch>
                  <a:fillRect t="-13684" b="-34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3DEC6B6-FD72-4BA4-97D5-D1D71C551A60}"/>
              </a:ext>
            </a:extLst>
          </p:cNvPr>
          <p:cNvSpPr txBox="1"/>
          <p:nvPr/>
        </p:nvSpPr>
        <p:spPr>
          <a:xfrm>
            <a:off x="539552" y="213285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以下の運動方程式を考える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D087AA5-E802-432E-871E-03C0ABB0F652}"/>
              </a:ext>
            </a:extLst>
          </p:cNvPr>
          <p:cNvSpPr txBox="1"/>
          <p:nvPr/>
        </p:nvSpPr>
        <p:spPr>
          <a:xfrm>
            <a:off x="539552" y="3573016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位置を二次までテイラー展開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/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F22A307-67AA-4D44-9B6A-8E2146E62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301208"/>
                <a:ext cx="4044184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8202849D-9871-4BE1-84D8-7B5AA3B61039}"/>
              </a:ext>
            </a:extLst>
          </p:cNvPr>
          <p:cNvCxnSpPr>
            <a:cxnSpLocks/>
          </p:cNvCxnSpPr>
          <p:nvPr/>
        </p:nvCxnSpPr>
        <p:spPr>
          <a:xfrm>
            <a:off x="3419872" y="3212976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4EEAD45C-DB58-4594-B565-540AF19C1AA0}"/>
              </a:ext>
            </a:extLst>
          </p:cNvPr>
          <p:cNvSpPr/>
          <p:nvPr/>
        </p:nvSpPr>
        <p:spPr>
          <a:xfrm>
            <a:off x="3923928" y="3140968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064F44-3C7C-485D-B7B7-838FCFA7182A}"/>
              </a:ext>
            </a:extLst>
          </p:cNvPr>
          <p:cNvSpPr txBox="1"/>
          <p:nvPr/>
        </p:nvSpPr>
        <p:spPr>
          <a:xfrm>
            <a:off x="5868144" y="3284984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ポテンシャル力</a:t>
            </a:r>
            <a:endParaRPr kumimoji="1" lang="ja-JP" altLang="en-US" dirty="0"/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5A321AC0-312B-4FAE-A113-23E0BC7212EA}"/>
              </a:ext>
            </a:extLst>
          </p:cNvPr>
          <p:cNvCxnSpPr>
            <a:stCxn id="17" idx="4"/>
            <a:endCxn id="18" idx="1"/>
          </p:cNvCxnSpPr>
          <p:nvPr/>
        </p:nvCxnSpPr>
        <p:spPr>
          <a:xfrm rot="16200000" flipH="1">
            <a:off x="4839707" y="2441213"/>
            <a:ext cx="184666" cy="18722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2C52CFC-8F6A-414E-AB3E-201B738271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/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̈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5E7CF07-67CD-49B1-9A52-1EDED2E9D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56792"/>
                <a:ext cx="5480859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1572D0-30EA-4B81-9CED-FE04DC41C0BD}"/>
              </a:ext>
            </a:extLst>
          </p:cNvPr>
          <p:cNvSpPr txBox="1"/>
          <p:nvPr/>
        </p:nvSpPr>
        <p:spPr>
          <a:xfrm>
            <a:off x="611560" y="105273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運動量も二次までテイラー展開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/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C86872F-772E-407E-B696-2CF87F6B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492896"/>
                <a:ext cx="4101829" cy="981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5A0C25F-ABD7-4145-841F-913EC2E19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3526799" cy="9285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3FEB41-0BEB-423B-9743-481E8D35C663}"/>
              </a:ext>
            </a:extLst>
          </p:cNvPr>
          <p:cNvSpPr txBox="1"/>
          <p:nvPr/>
        </p:nvSpPr>
        <p:spPr>
          <a:xfrm>
            <a:off x="4427984" y="3933056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力の時間微分を差分近似して代入</a:t>
            </a:r>
            <a:endParaRPr kumimoji="1" lang="ja-JP" altLang="en-US" sz="24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203A7CF-9A10-4694-81D3-38FA623BB562}"/>
              </a:ext>
            </a:extLst>
          </p:cNvPr>
          <p:cNvSpPr/>
          <p:nvPr/>
        </p:nvSpPr>
        <p:spPr>
          <a:xfrm>
            <a:off x="5004048" y="2492896"/>
            <a:ext cx="720080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B2F5AA1-5DB9-4155-85DC-12F3A27DA2D5}"/>
              </a:ext>
            </a:extLst>
          </p:cNvPr>
          <p:cNvSpPr/>
          <p:nvPr/>
        </p:nvSpPr>
        <p:spPr>
          <a:xfrm>
            <a:off x="899592" y="3789040"/>
            <a:ext cx="648072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DFE8F2E1-D0EB-4CF9-A1A7-478DB1E82E19}"/>
              </a:ext>
            </a:extLst>
          </p:cNvPr>
          <p:cNvCxnSpPr>
            <a:stCxn id="12" idx="0"/>
            <a:endCxn id="11" idx="2"/>
          </p:cNvCxnSpPr>
          <p:nvPr/>
        </p:nvCxnSpPr>
        <p:spPr>
          <a:xfrm rot="5400000" flipH="1" flipV="1">
            <a:off x="2933818" y="1358770"/>
            <a:ext cx="720080" cy="41404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/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DE029A5D-94D0-43C0-A78F-13A21436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085184"/>
                <a:ext cx="5751318" cy="9257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D01AA34-CFE5-45BA-A2AB-201510F8E7E0}"/>
              </a:ext>
            </a:extLst>
          </p:cNvPr>
          <p:cNvSpPr/>
          <p:nvPr/>
        </p:nvSpPr>
        <p:spPr>
          <a:xfrm>
            <a:off x="3707904" y="5013176"/>
            <a:ext cx="1368152" cy="57606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/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先に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が求まっているので値がわかる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E8BB92A-E243-4954-B611-410D07623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237312"/>
                <a:ext cx="6212150" cy="461665"/>
              </a:xfrm>
              <a:prstGeom prst="rect">
                <a:avLst/>
              </a:prstGeom>
              <a:blipFill>
                <a:blip r:embed="rId6"/>
                <a:stretch>
                  <a:fillRect l="-1472" t="-14474" r="-58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38B261A6-C639-4888-A714-9A6339C866B5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rot="5400000" flipH="1" flipV="1">
            <a:off x="3766775" y="5612108"/>
            <a:ext cx="648072" cy="60233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980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945791E-103A-40D7-8F6D-3EEF65087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/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sz="3200" b="0" dirty="0"/>
                  <a:t>,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kumimoji="1" lang="en-US" altLang="ja-JP" sz="3200" b="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C82EE30-9B6E-44F5-BAA9-E59100975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772816"/>
                <a:ext cx="3186706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05FA65A-89F5-403C-89EF-5F6BA3E13D7C}"/>
              </a:ext>
            </a:extLst>
          </p:cNvPr>
          <p:cNvSpPr txBox="1"/>
          <p:nvPr/>
        </p:nvSpPr>
        <p:spPr>
          <a:xfrm>
            <a:off x="395536" y="1268760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以下の運動方程式について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/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D0F004C-D3AA-48C4-A27C-1DC4CC5C0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365104"/>
                <a:ext cx="5751318" cy="9257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/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59BDAC-42B7-47B6-930F-754AB17D8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62" y="3338989"/>
                <a:ext cx="5428986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436527-BECC-4146-A215-E01AB9E88B99}"/>
              </a:ext>
            </a:extLst>
          </p:cNvPr>
          <p:cNvSpPr txBox="1"/>
          <p:nvPr/>
        </p:nvSpPr>
        <p:spPr>
          <a:xfrm>
            <a:off x="467544" y="2924944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以下の二次の数値積分法を得た</a:t>
            </a:r>
            <a:endParaRPr kumimoji="1" lang="ja-JP" altLang="en-US" sz="2400" dirty="0"/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80C600D4-3CD9-46AD-A980-8E462AA5FCFD}"/>
              </a:ext>
            </a:extLst>
          </p:cNvPr>
          <p:cNvSpPr/>
          <p:nvPr/>
        </p:nvSpPr>
        <p:spPr>
          <a:xfrm>
            <a:off x="1187624" y="3645024"/>
            <a:ext cx="288032" cy="1512168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EE8B7-9BF4-4033-8F63-5A7A9BD4F45F}"/>
              </a:ext>
            </a:extLst>
          </p:cNvPr>
          <p:cNvSpPr txBox="1"/>
          <p:nvPr/>
        </p:nvSpPr>
        <p:spPr>
          <a:xfrm>
            <a:off x="899592" y="5517232"/>
            <a:ext cx="495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en-US" altLang="ja-JP" sz="2800" dirty="0"/>
              <a:t>Velocity Verlet</a:t>
            </a:r>
            <a:r>
              <a:rPr lang="ja-JP" altLang="en-US" sz="2800" dirty="0"/>
              <a:t>法と呼ぶ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DF299B-1048-4FD3-93C4-05CD289788E6}"/>
              </a:ext>
            </a:extLst>
          </p:cNvPr>
          <p:cNvSpPr txBox="1"/>
          <p:nvPr/>
        </p:nvSpPr>
        <p:spPr>
          <a:xfrm>
            <a:off x="2915816" y="6237312"/>
            <a:ext cx="532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kumimoji="1" lang="ja-JP" altLang="en-US" dirty="0"/>
              <a:t>速度ベルレ法や、ベレの方法などとも呼ばれる</a:t>
            </a:r>
          </a:p>
        </p:txBody>
      </p:sp>
    </p:spTree>
    <p:extLst>
      <p:ext uri="{BB962C8B-B14F-4D97-AF65-F5344CB8AC3E}">
        <p14:creationId xmlns:p14="http://schemas.microsoft.com/office/powerpoint/2010/main" val="1189805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DEEA657-A947-4A46-AF1C-458F881B49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36FA2A-F6EA-412B-AD25-4BEC8B381345}"/>
              </a:ext>
            </a:extLst>
          </p:cNvPr>
          <p:cNvSpPr txBox="1"/>
          <p:nvPr/>
        </p:nvSpPr>
        <p:spPr>
          <a:xfrm>
            <a:off x="467544" y="1700808"/>
            <a:ext cx="457590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b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</a:p>
          <a:p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(ft2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ft)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ja-JP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0.5</a:t>
            </a:r>
            <a:endParaRPr lang="en-US" altLang="ja-JP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C6DCDA5-6E18-4BFB-9D22-11D7E7CFD085}"/>
              </a:ext>
            </a:extLst>
          </p:cNvPr>
          <p:cNvSpPr txBox="1"/>
          <p:nvPr/>
        </p:nvSpPr>
        <p:spPr>
          <a:xfrm>
            <a:off x="539552" y="1052736"/>
            <a:ext cx="796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/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806EF39D-92CB-475C-80BF-D45D09B68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4869160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/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9ADE8D-F7E7-4EB8-B32E-68CC1A981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3694" y="3843045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658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ADF5A74-EB0E-4E28-96EB-2960F6845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BBEBC10-D658-4AD7-A4D8-8AFD5F827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844824"/>
            <a:ext cx="6096000" cy="4572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0CFB25-85AF-448F-B442-7E2AC213114A}"/>
              </a:ext>
            </a:extLst>
          </p:cNvPr>
          <p:cNvSpPr txBox="1"/>
          <p:nvPr/>
        </p:nvSpPr>
        <p:spPr>
          <a:xfrm>
            <a:off x="323528" y="1124744"/>
            <a:ext cx="642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15AAF5-62CD-42AB-B715-F817F20326A8}"/>
              </a:ext>
            </a:extLst>
          </p:cNvPr>
          <p:cNvSpPr txBox="1"/>
          <p:nvPr/>
        </p:nvSpPr>
        <p:spPr>
          <a:xfrm>
            <a:off x="5580112" y="3284984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軌道が完全な円を描いている</a:t>
            </a:r>
          </a:p>
        </p:txBody>
      </p:sp>
    </p:spTree>
    <p:extLst>
      <p:ext uri="{BB962C8B-B14F-4D97-AF65-F5344CB8AC3E}">
        <p14:creationId xmlns:p14="http://schemas.microsoft.com/office/powerpoint/2010/main" val="42500031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EF7495-98D7-4834-8DB4-E8A230090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/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6C9E3F7-045B-4CAB-B05D-DEB99CD9C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1700808"/>
                <a:ext cx="3772186" cy="6280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/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F3F4D7-5D09-4E93-B84A-957D6078A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35664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C27831-D340-4F0F-993E-EF5B5DF9139E}"/>
              </a:ext>
            </a:extLst>
          </p:cNvPr>
          <p:cNvSpPr txBox="1"/>
          <p:nvPr/>
        </p:nvSpPr>
        <p:spPr>
          <a:xfrm>
            <a:off x="539552" y="1052736"/>
            <a:ext cx="5196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調和振動子に</a:t>
            </a:r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法を適用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/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altLang="ja-JP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/4</m:t>
                                </m:r>
                              </m:e>
                              <m:e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kumimoji="1"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1" lang="en-US" altLang="ja-JP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8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4578A0A-AB33-4A08-BA14-24D5C568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636912"/>
                <a:ext cx="7250062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578978-141F-40E6-B6BD-4077C36A05A5}"/>
              </a:ext>
            </a:extLst>
          </p:cNvPr>
          <p:cNvSpPr txBox="1"/>
          <p:nvPr/>
        </p:nvSpPr>
        <p:spPr>
          <a:xfrm>
            <a:off x="179512" y="29249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行列表示</a:t>
            </a:r>
            <a:endParaRPr kumimoji="1"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/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280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ja-JP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ja-JP" altLang="en-US" sz="2800" dirty="0"/>
              </a:p>
            </p:txBody>
          </p:sp>
        </mc:Choice>
        <mc:Fallback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28BF2F9-68D6-4BD1-A80A-1E66A34B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293096"/>
                <a:ext cx="5864169" cy="9245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08802D-A589-4D4C-9FFA-1DD44E69853E}"/>
              </a:ext>
            </a:extLst>
          </p:cNvPr>
          <p:cNvSpPr txBox="1"/>
          <p:nvPr/>
        </p:nvSpPr>
        <p:spPr>
          <a:xfrm>
            <a:off x="467544" y="458112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厳密解</a:t>
            </a:r>
            <a:endParaRPr kumimoji="1" lang="en-US" altLang="ja-JP" sz="2400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778FEBD-535F-461A-B693-F4930E4715CD}"/>
              </a:ext>
            </a:extLst>
          </p:cNvPr>
          <p:cNvSpPr/>
          <p:nvPr/>
        </p:nvSpPr>
        <p:spPr>
          <a:xfrm>
            <a:off x="3995936" y="2636912"/>
            <a:ext cx="381642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A9FD6B8-3B99-46E7-B99A-3D10604AC6D1}"/>
              </a:ext>
            </a:extLst>
          </p:cNvPr>
          <p:cNvSpPr/>
          <p:nvPr/>
        </p:nvSpPr>
        <p:spPr>
          <a:xfrm>
            <a:off x="4067944" y="4293096"/>
            <a:ext cx="2520280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/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3978792-2F90-4867-9E15-1D0102387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445224"/>
                <a:ext cx="1592615" cy="461665"/>
              </a:xfrm>
              <a:prstGeom prst="rect">
                <a:avLst/>
              </a:prstGeom>
              <a:blipFill>
                <a:blip r:embed="rId6"/>
                <a:stretch>
                  <a:fillRect l="-5725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E81FD7B5-AEE6-4B6F-A870-3DEE89F1E3CD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5328084" y="5229201"/>
            <a:ext cx="684076" cy="446857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/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行列式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3754B6-3C35-4A4C-A31D-1791D00D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789040"/>
                <a:ext cx="1592615" cy="461665"/>
              </a:xfrm>
              <a:prstGeom prst="rect">
                <a:avLst/>
              </a:prstGeom>
              <a:blipFill>
                <a:blip r:embed="rId7"/>
                <a:stretch>
                  <a:fillRect l="-6130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FF35EE0-7A75-4D4C-9214-CF3EE183A2B7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10800000">
            <a:off x="5904148" y="3717033"/>
            <a:ext cx="1404156" cy="30284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1C5E78-7EFC-498E-ABD8-AB901ECF7972}"/>
              </a:ext>
            </a:extLst>
          </p:cNvPr>
          <p:cNvSpPr txBox="1"/>
          <p:nvPr/>
        </p:nvSpPr>
        <p:spPr>
          <a:xfrm>
            <a:off x="539552" y="5877272"/>
            <a:ext cx="7488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Velocity Verlet</a:t>
            </a:r>
            <a:r>
              <a:rPr lang="ja-JP" altLang="en-US" sz="2400" dirty="0"/>
              <a:t>法は時間発展演算子を近似しているが、</a:t>
            </a:r>
            <a:r>
              <a:rPr lang="ja-JP" altLang="en-US" sz="2400" dirty="0">
                <a:solidFill>
                  <a:srgbClr val="FF0000"/>
                </a:solidFill>
              </a:rPr>
              <a:t>行列式は厳密に</a:t>
            </a:r>
            <a:r>
              <a:rPr lang="en-US" altLang="ja-JP" sz="2400" dirty="0">
                <a:solidFill>
                  <a:srgbClr val="FF0000"/>
                </a:solidFill>
              </a:rPr>
              <a:t>1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71948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88BB7D8-5945-4459-8180-A9612EC2B3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ja-JP" dirty="0"/>
              <a:t>Velocity Verlet</a:t>
            </a:r>
            <a:r>
              <a:rPr lang="ja-JP" altLang="en-US" dirty="0"/>
              <a:t>法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/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CFB0BCE-5010-401F-8576-0913CA4F1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196752"/>
                <a:ext cx="50136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0E1DE8-6FED-4EA5-9DCE-FF55D765E0B4}"/>
              </a:ext>
            </a:extLst>
          </p:cNvPr>
          <p:cNvSpPr txBox="1"/>
          <p:nvPr/>
        </p:nvSpPr>
        <p:spPr>
          <a:xfrm>
            <a:off x="5364088" y="126876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と書く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/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数値積分法とは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から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への写像を作るもの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F0C2F7C-3E39-4FE2-8F1D-38D6AA5FB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8840"/>
                <a:ext cx="7230634" cy="461665"/>
              </a:xfrm>
              <a:prstGeom prst="rect">
                <a:avLst/>
              </a:prstGeom>
              <a:blipFill>
                <a:blip r:embed="rId3"/>
                <a:stretch>
                  <a:fillRect l="-1265" t="-14474" r="-42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3255C56-5E1B-41CC-BDDB-D60C8425FA1D}"/>
              </a:ext>
            </a:extLst>
          </p:cNvPr>
          <p:cNvSpPr txBox="1"/>
          <p:nvPr/>
        </p:nvSpPr>
        <p:spPr>
          <a:xfrm>
            <a:off x="611560" y="2852936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厳密な時間発展ではエネルギーが保存する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/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8C3ECE0-3214-4460-97CE-6D799AE1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3429000"/>
                <a:ext cx="3171701" cy="954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E1C71E-3466-4C52-A672-410338C0348C}"/>
              </a:ext>
            </a:extLst>
          </p:cNvPr>
          <p:cNvSpPr txBox="1"/>
          <p:nvPr/>
        </p:nvSpPr>
        <p:spPr>
          <a:xfrm>
            <a:off x="395536" y="4365104"/>
            <a:ext cx="8274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Velocity Verlet</a:t>
            </a:r>
            <a:r>
              <a:rPr kumimoji="1" lang="ja-JP" altLang="en-US" sz="2400" dirty="0"/>
              <a:t>では「ずれた」エネルギーが厳密に保存する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/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7FB28B2-9593-4B3B-B088-DEBEAC7A3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941168"/>
                <a:ext cx="6111609" cy="10691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F607B8A-F600-489E-B178-6A57CF1B44E0}"/>
              </a:ext>
            </a:extLst>
          </p:cNvPr>
          <p:cNvSpPr/>
          <p:nvPr/>
        </p:nvSpPr>
        <p:spPr>
          <a:xfrm>
            <a:off x="899592" y="609329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9729CBC-7278-451B-8875-BF6614BCE337}"/>
              </a:ext>
            </a:extLst>
          </p:cNvPr>
          <p:cNvSpPr txBox="1"/>
          <p:nvPr/>
        </p:nvSpPr>
        <p:spPr>
          <a:xfrm>
            <a:off x="1475656" y="616530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エネルギーが真の値のまわり</a:t>
            </a:r>
            <a:r>
              <a:rPr lang="ja-JP" altLang="en-US"/>
              <a:t>を揺らぎながらも保存する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531252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46A0D4-2EA6-41CA-852C-AB1C110A96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/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52DC78D-5E87-497E-8170-891F47593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1700808"/>
                <a:ext cx="4940070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928338-A1B9-4780-B0B3-5D7DB7034C24}"/>
              </a:ext>
            </a:extLst>
          </p:cNvPr>
          <p:cNvSpPr txBox="1"/>
          <p:nvPr/>
        </p:nvSpPr>
        <p:spPr>
          <a:xfrm>
            <a:off x="683568" y="112474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190BD86-35B0-4CF3-A52B-F9E9DECED181}"/>
              </a:ext>
            </a:extLst>
          </p:cNvPr>
          <p:cNvSpPr txBox="1"/>
          <p:nvPr/>
        </p:nvSpPr>
        <p:spPr>
          <a:xfrm>
            <a:off x="755576" y="285293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/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2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0BCDE5E-BBE5-4E6E-97B8-8B087B935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284984"/>
                <a:ext cx="355469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B161EAF-805C-4CFC-91A2-A84C72839018}"/>
              </a:ext>
            </a:extLst>
          </p:cNvPr>
          <p:cNvSpPr/>
          <p:nvPr/>
        </p:nvSpPr>
        <p:spPr>
          <a:xfrm>
            <a:off x="3275856" y="3284984"/>
            <a:ext cx="2016224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B1BC9AE-D76F-4C12-9BB8-B85706A23792}"/>
              </a:ext>
            </a:extLst>
          </p:cNvPr>
          <p:cNvSpPr txBox="1"/>
          <p:nvPr/>
        </p:nvSpPr>
        <p:spPr>
          <a:xfrm>
            <a:off x="4932040" y="429309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一般に厳密に計算できない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AC08005-43FE-4EB8-B309-ADB66B8729EB}"/>
              </a:ext>
            </a:extLst>
          </p:cNvPr>
          <p:cNvSpPr txBox="1"/>
          <p:nvPr/>
        </p:nvSpPr>
        <p:spPr>
          <a:xfrm>
            <a:off x="395536" y="5229200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リュービル演算子から近似した時間発展演算子を作りたい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4467800-08A3-479F-9B7F-C231BD2E56FE}"/>
              </a:ext>
            </a:extLst>
          </p:cNvPr>
          <p:cNvCxnSpPr>
            <a:stCxn id="8" idx="1"/>
            <a:endCxn id="7" idx="2"/>
          </p:cNvCxnSpPr>
          <p:nvPr/>
        </p:nvCxnSpPr>
        <p:spPr>
          <a:xfrm rot="10800000">
            <a:off x="4283968" y="3933056"/>
            <a:ext cx="648072" cy="54470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28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D5B44C-5806-40D3-AFAF-08D0256D30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/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1C735D8-37D0-4D71-8730-8E6497963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140968"/>
                <a:ext cx="4114588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/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DCB3118-5E1D-4CE8-B073-2024AD9D4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877272"/>
                <a:ext cx="262963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0C2F7AB-6B2D-4380-898D-74E7B7CA662C}"/>
              </a:ext>
            </a:extLst>
          </p:cNvPr>
          <p:cNvCxnSpPr>
            <a:cxnSpLocks/>
          </p:cNvCxnSpPr>
          <p:nvPr/>
        </p:nvCxnSpPr>
        <p:spPr>
          <a:xfrm>
            <a:off x="3419872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A5A6A96-7DD1-4A3B-BCA9-FFA1EEBE8F3D}"/>
              </a:ext>
            </a:extLst>
          </p:cNvPr>
          <p:cNvCxnSpPr>
            <a:cxnSpLocks/>
          </p:cNvCxnSpPr>
          <p:nvPr/>
        </p:nvCxnSpPr>
        <p:spPr>
          <a:xfrm>
            <a:off x="5004048" y="5435932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/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F39807F-CA73-4BEC-AEBB-0CF72EEF3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5435932"/>
                <a:ext cx="917848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/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1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A2093B-2D96-4758-BDA0-3E777785B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435932"/>
                <a:ext cx="917848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3E0218-1E8B-460F-922D-33F2A3B5DABE}"/>
              </a:ext>
            </a:extLst>
          </p:cNvPr>
          <p:cNvSpPr txBox="1"/>
          <p:nvPr/>
        </p:nvSpPr>
        <p:spPr>
          <a:xfrm>
            <a:off x="323528" y="24928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</a:t>
            </a:r>
            <a:r>
              <a:rPr lang="ja-JP" altLang="en-US" sz="2400" dirty="0"/>
              <a:t>も</a:t>
            </a:r>
            <a:r>
              <a:rPr kumimoji="1" lang="ja-JP" altLang="en-US" sz="2400" dirty="0"/>
              <a:t>二つに分解する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0CDC22E-EA69-4D23-A101-397F63B32294}"/>
              </a:ext>
            </a:extLst>
          </p:cNvPr>
          <p:cNvSpPr txBox="1"/>
          <p:nvPr/>
        </p:nvSpPr>
        <p:spPr>
          <a:xfrm>
            <a:off x="323528" y="1052736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ハミルトニアンが運動項とポテンシャル項に分離しているとする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/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2839C85D-B737-4423-AA4D-83A71CAA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1772816"/>
                <a:ext cx="387138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/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EE890944-F7DA-44E6-BA9D-371457F3C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4389100"/>
                <a:ext cx="3233834" cy="9841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62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3AA0E-020E-4A83-9690-FF65E6109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/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二回演算すると消える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D78CB5B-7174-4D79-B476-AAAADFB82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73016"/>
                <a:ext cx="4806444" cy="461665"/>
              </a:xfrm>
              <a:prstGeom prst="rect">
                <a:avLst/>
              </a:prstGeom>
              <a:blipFill>
                <a:blip r:embed="rId2"/>
                <a:stretch>
                  <a:fillRect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/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22820AF-4C90-4142-8BE1-5111C8495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149080"/>
                <a:ext cx="4662430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/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679835D-35ED-4886-A008-11CA81188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5229200"/>
                <a:ext cx="5152821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E22D9EF-ECAC-4CDC-8AFC-E2F9757DB69C}"/>
              </a:ext>
            </a:extLst>
          </p:cNvPr>
          <p:cNvSpPr/>
          <p:nvPr/>
        </p:nvSpPr>
        <p:spPr>
          <a:xfrm>
            <a:off x="4355976" y="5229200"/>
            <a:ext cx="115212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/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9BFCD7F3-AA15-4CCF-AD20-E09B0CADF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556792"/>
                <a:ext cx="387138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AB01EC1-E08C-48A7-95EE-9649B5558C87}"/>
              </a:ext>
            </a:extLst>
          </p:cNvPr>
          <p:cNvSpPr txBox="1"/>
          <p:nvPr/>
        </p:nvSpPr>
        <p:spPr>
          <a:xfrm>
            <a:off x="251520" y="980728"/>
            <a:ext cx="849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ハミルトニアンが運動項とポテンシャル項に分かれている時</a:t>
            </a:r>
            <a:endParaRPr kumimoji="1" lang="ja-JP" altLang="en-US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5B6002A-176B-4D7E-AF22-7A4CCD394815}"/>
              </a:ext>
            </a:extLst>
          </p:cNvPr>
          <p:cNvSpPr txBox="1"/>
          <p:nvPr/>
        </p:nvSpPr>
        <p:spPr>
          <a:xfrm>
            <a:off x="5148064" y="630932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r>
              <a:rPr kumimoji="1" lang="ja-JP" altLang="en-US" dirty="0"/>
              <a:t>だけの関数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A2DC337-46A0-4458-96EA-0EC368EEDCC2}"/>
              </a:ext>
            </a:extLst>
          </p:cNvPr>
          <p:cNvSpPr/>
          <p:nvPr/>
        </p:nvSpPr>
        <p:spPr>
          <a:xfrm>
            <a:off x="3779912" y="5229200"/>
            <a:ext cx="43204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EC8B1B5-EC04-4E40-965B-8E25BBD89AE1}"/>
              </a:ext>
            </a:extLst>
          </p:cNvPr>
          <p:cNvSpPr txBox="1"/>
          <p:nvPr/>
        </p:nvSpPr>
        <p:spPr>
          <a:xfrm>
            <a:off x="2555776" y="630932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ja-JP" altLang="en-US" dirty="0"/>
              <a:t>による偏微分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/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𝑖𝐿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に</m:t>
                    </m:r>
                  </m:oMath>
                </a14:m>
                <a:r>
                  <a:rPr kumimoji="1" lang="ja-JP" altLang="en-US" sz="2400" dirty="0"/>
                  <a:t>演算すると消える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69940E82-F83B-49E7-A06A-5310730D7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132856"/>
                <a:ext cx="4099520" cy="461665"/>
              </a:xfrm>
              <a:prstGeom prst="rect">
                <a:avLst/>
              </a:prstGeom>
              <a:blipFill>
                <a:blip r:embed="rId6"/>
                <a:stretch>
                  <a:fillRect t="-14474" r="-89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/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DB64E6-6383-4A67-918C-EE742161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564904"/>
                <a:ext cx="4079514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/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※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kumimoji="1" lang="ja-JP" altLang="en-US" sz="2400" b="0" dirty="0"/>
                  <a:t>も同様</a:t>
                </a:r>
                <a:endParaRPr kumimoji="1" lang="en-US" altLang="ja-JP" sz="2400" b="0" dirty="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3AF2A9CB-08E5-4760-88F7-AB1F80DFD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1963" y="5373216"/>
                <a:ext cx="2218300" cy="461665"/>
              </a:xfrm>
              <a:prstGeom prst="rect">
                <a:avLst/>
              </a:prstGeom>
              <a:blipFill>
                <a:blip r:embed="rId8"/>
                <a:stretch>
                  <a:fillRect l="-1648" t="-14474" r="-412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194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376DC8-05DD-408B-9BA1-2E29D0E21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/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DA0AE6E-98F6-4EDF-88C7-C257F3D3A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357104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39AC306-42A1-4D3C-BAF3-764D192104F1}"/>
              </a:ext>
            </a:extLst>
          </p:cNvPr>
          <p:cNvSpPr/>
          <p:nvPr/>
        </p:nvSpPr>
        <p:spPr>
          <a:xfrm>
            <a:off x="3995936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/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  <m:sSub>
                                    <m:sSubPr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F0AACF5-CC4F-4587-AAB8-37959F72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00808"/>
                <a:ext cx="5400600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2A81278-2F3A-409A-93CF-92AAEB9538AC}"/>
              </a:ext>
            </a:extLst>
          </p:cNvPr>
          <p:cNvSpPr/>
          <p:nvPr/>
        </p:nvSpPr>
        <p:spPr>
          <a:xfrm>
            <a:off x="5940152" y="1700808"/>
            <a:ext cx="1512168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A22167-3856-4256-A9AE-0488B673B907}"/>
              </a:ext>
            </a:extLst>
          </p:cNvPr>
          <p:cNvSpPr txBox="1"/>
          <p:nvPr/>
        </p:nvSpPr>
        <p:spPr>
          <a:xfrm>
            <a:off x="4139952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ここがゼロなので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EE072AA-DBE4-47B5-9988-0D9A41ECD1A0}"/>
              </a:ext>
            </a:extLst>
          </p:cNvPr>
          <p:cNvSpPr txBox="1"/>
          <p:nvPr/>
        </p:nvSpPr>
        <p:spPr>
          <a:xfrm>
            <a:off x="6372200" y="321297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これ以降全部ゼロ</a:t>
            </a:r>
            <a:endParaRPr kumimoji="1" lang="ja-JP" altLang="en-US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0FB0B77-3B44-4548-9A77-C87DB07DA262}"/>
              </a:ext>
            </a:extLst>
          </p:cNvPr>
          <p:cNvCxnSpPr>
            <a:stCxn id="10" idx="0"/>
            <a:endCxn id="6" idx="2"/>
          </p:cNvCxnSpPr>
          <p:nvPr/>
        </p:nvCxnSpPr>
        <p:spPr>
          <a:xfrm rot="16200000" flipV="1">
            <a:off x="4737794" y="2795154"/>
            <a:ext cx="432048" cy="40359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D8289740-413C-4BCC-AD69-C8ACB9E80113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6826026" y="2651138"/>
            <a:ext cx="432048" cy="69162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/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EE9A74A4-A15C-4697-A4EE-EBA560100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852936"/>
                <a:ext cx="26642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/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=1+(−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1" lang="en-US" altLang="ja-JP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86F6A33-F2AB-4318-8BE0-286088796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933056"/>
                <a:ext cx="600920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22D737-08F0-4948-AD89-85B3461AC688}"/>
              </a:ext>
            </a:extLst>
          </p:cNvPr>
          <p:cNvSpPr txBox="1"/>
          <p:nvPr/>
        </p:nvSpPr>
        <p:spPr>
          <a:xfrm>
            <a:off x="467544" y="400506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同様に</a:t>
            </a:r>
            <a:endParaRPr kumimoji="1" lang="ja-JP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/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ja-JP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𝑖h𝐿</m:t>
                            </m:r>
                          </m:e>
                        </m:d>
                      </m:e>
                    </m:func>
                  </m:oMath>
                </a14:m>
                <a:r>
                  <a:rPr kumimoji="1" lang="ja-JP" altLang="en-US" sz="2400" dirty="0"/>
                  <a:t>は厳密に求められないが</a:t>
                </a: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64A683A-2C5D-4299-9737-EC185B547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25144"/>
                <a:ext cx="6016327" cy="461665"/>
              </a:xfrm>
              <a:prstGeom prst="rect">
                <a:avLst/>
              </a:prstGeom>
              <a:blipFill>
                <a:blip r:embed="rId6"/>
                <a:stretch>
                  <a:fillRect l="-304" t="-14474" r="-60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/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や</m:t>
                    </m:r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は厳密に求めることができる</a:t>
                </a: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C96D557A-DD91-413F-BB51-707E4092D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301208"/>
                <a:ext cx="7296485" cy="461665"/>
              </a:xfrm>
              <a:prstGeom prst="rect">
                <a:avLst/>
              </a:prstGeom>
              <a:blipFill>
                <a:blip r:embed="rId7"/>
                <a:stretch>
                  <a:fillRect l="-251" t="-14667" r="-334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290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A8CA811-31DA-4E10-BB0D-2B0BB6D31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/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一般に演算子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kumimoji="1" lang="ja-JP" altLang="en-US" sz="2400" dirty="0"/>
                  <a:t>につい</a:t>
                </a:r>
                <a:r>
                  <a:rPr lang="ja-JP" altLang="en-US" sz="2400" dirty="0"/>
                  <a:t>て</a:t>
                </a:r>
                <a:endParaRPr kumimoji="1" lang="en-US" altLang="ja-JP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C1BB43B-1CBC-489B-A12F-38CE09550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3979038" cy="461665"/>
              </a:xfrm>
              <a:prstGeom prst="rect">
                <a:avLst/>
              </a:prstGeom>
              <a:blipFill>
                <a:blip r:embed="rId2"/>
                <a:stretch>
                  <a:fillRect l="-2450" t="-14667" r="-1225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/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EAB74BA-E40D-475E-9232-CA42CE74A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1700808"/>
                <a:ext cx="425353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A95DFF-351A-449A-B182-A1B2D0D4E155}"/>
              </a:ext>
            </a:extLst>
          </p:cNvPr>
          <p:cNvSpPr txBox="1"/>
          <p:nvPr/>
        </p:nvSpPr>
        <p:spPr>
          <a:xfrm>
            <a:off x="539552" y="2420888"/>
            <a:ext cx="5799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しかし、以下が成り立つ</a:t>
            </a:r>
            <a:r>
              <a:rPr lang="en-US" altLang="ja-JP" sz="2400" dirty="0"/>
              <a:t>(Lie-Trotter</a:t>
            </a:r>
            <a:r>
              <a:rPr lang="ja-JP" altLang="en-US" sz="2400" dirty="0"/>
              <a:t>公式</a:t>
            </a:r>
            <a:r>
              <a:rPr lang="en-US" altLang="ja-JP" sz="2400" dirty="0"/>
              <a:t>)</a:t>
            </a:r>
            <a:endParaRPr kumimoji="1"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/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p>
                        <m:s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ja-JP" sz="28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kumimoji="1" lang="en-US" altLang="ja-JP" sz="28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kumimoji="1" lang="en-US" altLang="ja-JP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55F2381-811B-45F8-957F-E0B53191E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068960"/>
                <a:ext cx="6632008" cy="6532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7B1062-328B-4447-9706-C55075E1AEF0}"/>
              </a:ext>
            </a:extLst>
          </p:cNvPr>
          <p:cNvSpPr txBox="1"/>
          <p:nvPr/>
        </p:nvSpPr>
        <p:spPr>
          <a:xfrm>
            <a:off x="611560" y="3789040"/>
            <a:ext cx="6511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有限の</a:t>
            </a:r>
            <a:r>
              <a:rPr lang="en-US" altLang="ja-JP" sz="2400" dirty="0"/>
              <a:t>n</a:t>
            </a:r>
            <a:r>
              <a:rPr lang="ja-JP" altLang="en-US" sz="2400" dirty="0"/>
              <a:t>で止めることで、以下の近似式を得る</a:t>
            </a:r>
            <a:endParaRPr lang="en-US" altLang="ja-JP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/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13D888F-59EB-470A-A948-206B6ABB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157192"/>
                <a:ext cx="6018122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/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h𝐴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ja-JP" sz="24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0792BA2-E09A-466B-B2D4-6488974D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6165304"/>
                <a:ext cx="7756162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E40DC4-1AFD-4E78-859D-DAA7AB3256AB}"/>
              </a:ext>
            </a:extLst>
          </p:cNvPr>
          <p:cNvSpPr txBox="1"/>
          <p:nvPr/>
        </p:nvSpPr>
        <p:spPr>
          <a:xfrm>
            <a:off x="323528" y="472514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一次の公式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B9BE40-B759-4F29-BC9B-BC902D303D3D}"/>
              </a:ext>
            </a:extLst>
          </p:cNvPr>
          <p:cNvSpPr txBox="1"/>
          <p:nvPr/>
        </p:nvSpPr>
        <p:spPr>
          <a:xfrm>
            <a:off x="323528" y="5805264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>
                <a:solidFill>
                  <a:srgbClr val="011893"/>
                </a:solidFill>
              </a:rPr>
              <a:t>二次の公式</a:t>
            </a:r>
            <a:endParaRPr kumimoji="1" lang="ja-JP" altLang="en-US" sz="2000" dirty="0">
              <a:solidFill>
                <a:srgbClr val="0118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974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042FB7-DB5E-4F4B-9F6F-A44328D53A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/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𝑖𝐿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E05EEE9-4F78-4BB5-B97E-0F2FBFD64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1844824"/>
                <a:ext cx="3755836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FEA0008-2EB4-47BF-BEDA-AACD886BE1B7}"/>
              </a:ext>
            </a:extLst>
          </p:cNvPr>
          <p:cNvSpPr txBox="1"/>
          <p:nvPr/>
        </p:nvSpPr>
        <p:spPr>
          <a:xfrm>
            <a:off x="323528" y="1268760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リュービル演算子を二つに分解する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4D3A7A0-EF04-4ACC-8D44-E8575A1F0002}"/>
              </a:ext>
            </a:extLst>
          </p:cNvPr>
          <p:cNvSpPr txBox="1"/>
          <p:nvPr/>
        </p:nvSpPr>
        <p:spPr>
          <a:xfrm>
            <a:off x="323528" y="2708920"/>
            <a:ext cx="7441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求めたい時間発展演算子を</a:t>
            </a:r>
            <a:r>
              <a:rPr lang="en-US" altLang="ja-JP" sz="2400" dirty="0"/>
              <a:t>Lie-Trotter</a:t>
            </a:r>
            <a:r>
              <a:rPr lang="ja-JP" altLang="en-US" sz="2400" dirty="0"/>
              <a:t>公式で分解する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/>
              <p:nvPr/>
            </p:nvSpPr>
            <p:spPr>
              <a:xfrm>
                <a:off x="611560" y="3717032"/>
                <a:ext cx="4119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32CA42A-4265-4BA1-B987-62F666108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3717032"/>
                <a:ext cx="4119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6745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5F2EDE9-1A53-4768-9C3D-339AACE1E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シンプレクティック積分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/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1C5A020-6BB5-497D-9D65-071DA12AC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8760"/>
                <a:ext cx="4201984" cy="523220"/>
              </a:xfrm>
              <a:prstGeom prst="rect">
                <a:avLst/>
              </a:prstGeom>
              <a:blipFill>
                <a:blip r:embed="rId2"/>
                <a:stretch>
                  <a:fillRect t="-15116" r="-1594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/>
              <p:nvPr/>
            </p:nvSpPr>
            <p:spPr>
              <a:xfrm>
                <a:off x="611560" y="2276872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D6294D9-3D52-46A2-94AC-5157A9905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76872"/>
                <a:ext cx="3453701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/>
              <p:nvPr/>
            </p:nvSpPr>
            <p:spPr>
              <a:xfrm>
                <a:off x="1907704" y="2924944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𝑖h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35EE4C6-384C-4541-BFBB-64653572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2924944"/>
                <a:ext cx="2171620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/>
              <p:nvPr/>
            </p:nvSpPr>
            <p:spPr>
              <a:xfrm>
                <a:off x="1907704" y="3645024"/>
                <a:ext cx="2796791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A825CFE-D54D-4D12-8CDA-3232D8906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645024"/>
                <a:ext cx="2796791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/>
              <p:nvPr/>
            </p:nvSpPr>
            <p:spPr>
              <a:xfrm>
                <a:off x="1907704" y="4725144"/>
                <a:ext cx="1727396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4B0EA03-E049-4B36-8DA9-BA9703D3E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725144"/>
                <a:ext cx="1727396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/>
              <p:nvPr/>
            </p:nvSpPr>
            <p:spPr>
              <a:xfrm>
                <a:off x="683568" y="5949280"/>
                <a:ext cx="72119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 dirty="0"/>
                  <a:t>それぞれ、お互いを無視して時間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だけ運動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C0B01C9-D322-4DB9-A6C4-2A349D4B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949280"/>
                <a:ext cx="7211974" cy="523220"/>
              </a:xfrm>
              <a:prstGeom prst="rect">
                <a:avLst/>
              </a:prstGeom>
              <a:blipFill>
                <a:blip r:embed="rId7"/>
                <a:stretch>
                  <a:fillRect l="-1691" t="-16279" r="-8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/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ja-JP" altLang="en-US" sz="2800" dirty="0"/>
                  <a:t>に演算してみる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ACA9C29-DD54-4115-856A-A60DFBB64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1196752"/>
                <a:ext cx="4267258" cy="523220"/>
              </a:xfrm>
              <a:prstGeom prst="rect">
                <a:avLst/>
              </a:prstGeom>
              <a:blipFill>
                <a:blip r:embed="rId8"/>
                <a:stretch>
                  <a:fillRect t="-15116" r="-571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/>
              <p:nvPr/>
            </p:nvSpPr>
            <p:spPr>
              <a:xfrm>
                <a:off x="4860032" y="2276872"/>
                <a:ext cx="3453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  <m:sSub>
                                <m:sSubPr>
                                  <m:ctrlP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kumimoji="1" lang="en-US" altLang="ja-JP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04D759C-7A16-46E2-B26E-D32E6350B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276872"/>
                <a:ext cx="3453701" cy="461665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/>
              <p:nvPr/>
            </p:nvSpPr>
            <p:spPr>
              <a:xfrm>
                <a:off x="6156176" y="2924944"/>
                <a:ext cx="21716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F533CCE-CBE8-4827-8EB2-40F184318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924944"/>
                <a:ext cx="2171620" cy="461665"/>
              </a:xfrm>
              <a:prstGeom prst="rect">
                <a:avLst/>
              </a:prstGeom>
              <a:blipFill>
                <a:blip r:embed="rId10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/>
              <p:nvPr/>
            </p:nvSpPr>
            <p:spPr>
              <a:xfrm>
                <a:off x="6156176" y="3645024"/>
                <a:ext cx="2794996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ℋ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C0B2799-4CF0-4F14-895C-D38F45D57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645024"/>
                <a:ext cx="2794996" cy="9221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/>
              <p:nvPr/>
            </p:nvSpPr>
            <p:spPr>
              <a:xfrm>
                <a:off x="6156176" y="4725144"/>
                <a:ext cx="174849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DD4831-8C25-4ABF-B9E5-F0E9369E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725144"/>
                <a:ext cx="1748492" cy="8568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2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7008</TotalTime>
  <Words>4470</Words>
  <Application>Microsoft Office PowerPoint</Application>
  <PresentationFormat>画面に合わせる (4:3)</PresentationFormat>
  <Paragraphs>698</Paragraphs>
  <Slides>79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79</vt:i4>
      </vt:variant>
    </vt:vector>
  </HeadingPairs>
  <TitlesOfParts>
    <vt:vector size="85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972</cp:revision>
  <dcterms:created xsi:type="dcterms:W3CDTF">2019-01-02T05:23:01Z</dcterms:created>
  <dcterms:modified xsi:type="dcterms:W3CDTF">2022-04-29T06:28:10Z</dcterms:modified>
</cp:coreProperties>
</file>