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339" r:id="rId3"/>
    <p:sldId id="418" r:id="rId4"/>
    <p:sldId id="421" r:id="rId5"/>
    <p:sldId id="420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19" r:id="rId18"/>
    <p:sldId id="417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CC"/>
    <a:srgbClr val="011893"/>
    <a:srgbClr val="FFCCFF"/>
    <a:srgbClr val="CCECFF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5767" autoAdjust="0"/>
  </p:normalViewPr>
  <p:slideViewPr>
    <p:cSldViewPr>
      <p:cViewPr varScale="1">
        <p:scale>
          <a:sx n="160" d="100"/>
          <a:sy n="160" d="100"/>
        </p:scale>
        <p:origin x="109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2024/5/1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モンテカルロ法</a:t>
            </a:r>
            <a:r>
              <a:rPr lang="en-US" altLang="ja-JP" sz="3200">
                <a:solidFill>
                  <a:srgbClr val="011893"/>
                </a:solidFill>
              </a:rPr>
              <a:t>(3) </a:t>
            </a:r>
            <a:r>
              <a:rPr lang="ja-JP" altLang="en-US" sz="3200">
                <a:solidFill>
                  <a:srgbClr val="011893"/>
                </a:solidFill>
              </a:rPr>
              <a:t>マルコフ遷移行列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D08362D-A5E6-FDCC-2590-D455BE994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FF0E31-313E-4EB9-A750-DF7AC1F8F54E}"/>
              </a:ext>
            </a:extLst>
          </p:cNvPr>
          <p:cNvSpPr txBox="1"/>
          <p:nvPr/>
        </p:nvSpPr>
        <p:spPr>
          <a:xfrm>
            <a:off x="568482" y="1061049"/>
            <a:ext cx="7236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/>
              <a:t>最初に状態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にいたとき、</a:t>
            </a:r>
            <a:r>
              <a:rPr kumimoji="1" lang="en-US" altLang="ja-JP" sz="2000" dirty="0"/>
              <a:t>t</a:t>
            </a:r>
            <a:r>
              <a:rPr kumimoji="1" lang="ja-JP" altLang="en-US" sz="2000"/>
              <a:t>ステップ後に各状態にいる確率</a:t>
            </a:r>
            <a:endParaRPr kumimoji="1"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5F87866-3623-BE6D-7E60-44E386A13A74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163083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5F87866-3623-BE6D-7E60-44E386A13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1630831" cy="976614"/>
              </a:xfrm>
              <a:prstGeom prst="rect">
                <a:avLst/>
              </a:prstGeom>
              <a:blipFill>
                <a:blip r:embed="rId2"/>
                <a:stretch>
                  <a:fillRect l="-3077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226054-D688-C620-899A-D4180B67C9C3}"/>
              </a:ext>
            </a:extLst>
          </p:cNvPr>
          <p:cNvSpPr txBox="1"/>
          <p:nvPr/>
        </p:nvSpPr>
        <p:spPr>
          <a:xfrm>
            <a:off x="2483768" y="2004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として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D62547-8B94-E3B5-4300-B5ED071C9D21}"/>
                  </a:ext>
                </a:extLst>
              </p:cNvPr>
              <p:cNvSpPr txBox="1"/>
              <p:nvPr/>
            </p:nvSpPr>
            <p:spPr>
              <a:xfrm>
                <a:off x="3530300" y="1881338"/>
                <a:ext cx="27124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D62547-8B94-E3B5-4300-B5ED071C9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00" y="1881338"/>
                <a:ext cx="2712409" cy="492443"/>
              </a:xfrm>
              <a:prstGeom prst="rect">
                <a:avLst/>
              </a:prstGeom>
              <a:blipFill>
                <a:blip r:embed="rId3"/>
                <a:stretch>
                  <a:fillRect l="-2326" t="-38462" r="-4651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D785BD-10DB-4ADE-C0F1-DFDDFA58B176}"/>
              </a:ext>
            </a:extLst>
          </p:cNvPr>
          <p:cNvSpPr txBox="1"/>
          <p:nvPr/>
        </p:nvSpPr>
        <p:spPr>
          <a:xfrm>
            <a:off x="6300192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を計算すれば良い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A7E8EA-3659-DBE2-CA76-413428C40FA4}"/>
              </a:ext>
            </a:extLst>
          </p:cNvPr>
          <p:cNvSpPr txBox="1"/>
          <p:nvPr/>
        </p:nvSpPr>
        <p:spPr>
          <a:xfrm>
            <a:off x="611560" y="2904322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行列の</a:t>
            </a:r>
            <a:r>
              <a:rPr lang="ja-JP" altLang="en-US"/>
              <a:t>ベキ</a:t>
            </a:r>
            <a:r>
              <a:rPr kumimoji="1" lang="ja-JP" altLang="en-US"/>
              <a:t>乗を求めるには対角化する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929479-D87E-CBDE-1CE7-1744F15072EA}"/>
                  </a:ext>
                </a:extLst>
              </p:cNvPr>
              <p:cNvSpPr txBox="1"/>
              <p:nvPr/>
            </p:nvSpPr>
            <p:spPr>
              <a:xfrm>
                <a:off x="2314399" y="3413669"/>
                <a:ext cx="248157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929479-D87E-CBDE-1CE7-1744F1507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399" y="3413669"/>
                <a:ext cx="2481577" cy="553998"/>
              </a:xfrm>
              <a:prstGeom prst="rect">
                <a:avLst/>
              </a:prstGeom>
              <a:blipFill>
                <a:blip r:embed="rId4"/>
                <a:stretch>
                  <a:fillRect l="-3061" r="-3061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B814AFD-044E-E077-9D7B-F8C1EBC83556}"/>
                  </a:ext>
                </a:extLst>
              </p:cNvPr>
              <p:cNvSpPr txBox="1"/>
              <p:nvPr/>
            </p:nvSpPr>
            <p:spPr>
              <a:xfrm>
                <a:off x="2120142" y="4208152"/>
                <a:ext cx="3219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ja-JP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e>
                          </m:d>
                        </m:e>
                        <m:sup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B814AFD-044E-E077-9D7B-F8C1EBC83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142" y="4208152"/>
                <a:ext cx="3219343" cy="553998"/>
              </a:xfrm>
              <a:prstGeom prst="rect">
                <a:avLst/>
              </a:prstGeom>
              <a:blipFill>
                <a:blip r:embed="rId5"/>
                <a:stretch>
                  <a:fillRect l="-275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1EBA6C-81B0-107C-EE39-C20EFBE65932}"/>
                  </a:ext>
                </a:extLst>
              </p:cNvPr>
              <p:cNvSpPr txBox="1"/>
              <p:nvPr/>
            </p:nvSpPr>
            <p:spPr>
              <a:xfrm>
                <a:off x="2743854" y="4803034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𝐴𝑃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F1EBA6C-81B0-107C-EE39-C20EFBE65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54" y="4803034"/>
                <a:ext cx="45720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AB2EA28-A3A1-8CA6-F77C-8FEE171A10B3}"/>
                  </a:ext>
                </a:extLst>
              </p:cNvPr>
              <p:cNvSpPr txBox="1"/>
              <p:nvPr/>
            </p:nvSpPr>
            <p:spPr>
              <a:xfrm>
                <a:off x="1619672" y="5385194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AB2EA28-A3A1-8CA6-F77C-8FEE171A1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385194"/>
                <a:ext cx="4572000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51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59B89B0-AB4D-E7CD-2F87-15813429B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1976F1-AD6F-56A6-27E6-F979BA76424D}"/>
              </a:ext>
            </a:extLst>
          </p:cNvPr>
          <p:cNvSpPr txBox="1"/>
          <p:nvPr/>
        </p:nvSpPr>
        <p:spPr>
          <a:xfrm>
            <a:off x="324851" y="994626"/>
            <a:ext cx="763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/>
              <a:t>十分に時間が経過したとき、各状態にいる確率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D29D57-0FBA-62AD-C388-1A5C98F3C197}"/>
                  </a:ext>
                </a:extLst>
              </p:cNvPr>
              <p:cNvSpPr txBox="1"/>
              <p:nvPr/>
            </p:nvSpPr>
            <p:spPr>
              <a:xfrm>
                <a:off x="1575042" y="1577906"/>
                <a:ext cx="26492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(∞)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D29D57-0FBA-62AD-C388-1A5C98F3C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042" y="1577906"/>
                <a:ext cx="2649250" cy="430887"/>
              </a:xfrm>
              <a:prstGeom prst="rect">
                <a:avLst/>
              </a:prstGeom>
              <a:blipFill>
                <a:blip r:embed="rId2"/>
                <a:stretch>
                  <a:fillRect l="-1905" t="-37143" r="-3810" b="-3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46958B-7AD1-30D8-012C-37CCDFB3EE1D}"/>
              </a:ext>
            </a:extLst>
          </p:cNvPr>
          <p:cNvSpPr txBox="1"/>
          <p:nvPr/>
        </p:nvSpPr>
        <p:spPr>
          <a:xfrm>
            <a:off x="4240641" y="155508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を求めたい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A780C9F-1462-6AC8-12EA-80D4AB673ED3}"/>
                  </a:ext>
                </a:extLst>
              </p:cNvPr>
              <p:cNvSpPr txBox="1"/>
              <p:nvPr/>
            </p:nvSpPr>
            <p:spPr>
              <a:xfrm>
                <a:off x="348705" y="2213590"/>
                <a:ext cx="72887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000"/>
                  <a:t>マルコフ行列の固有値を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、</m:t>
                    </m:r>
                  </m:oMath>
                </a14:m>
                <a:r>
                  <a:rPr kumimoji="1" lang="ja-JP" altLang="en-US" sz="2000"/>
                  <a:t>対応する固有ベクトルを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/>
                  <a:t>とする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A780C9F-1462-6AC8-12EA-80D4AB673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05" y="2213590"/>
                <a:ext cx="7288727" cy="400110"/>
              </a:xfrm>
              <a:prstGeom prst="rect">
                <a:avLst/>
              </a:prstGeom>
              <a:blipFill>
                <a:blip r:embed="rId3"/>
                <a:stretch>
                  <a:fillRect l="-870" t="-1562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85D22E3-74A5-D167-305A-AAEB1A8A61A1}"/>
              </a:ext>
            </a:extLst>
          </p:cNvPr>
          <p:cNvSpPr txBox="1"/>
          <p:nvPr/>
        </p:nvSpPr>
        <p:spPr>
          <a:xfrm>
            <a:off x="357914" y="3409222"/>
            <a:ext cx="6226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マルコフ行列の最大固有値の絶対値は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であるから、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F006139-3AB2-2E15-2038-A7A6860C4542}"/>
                  </a:ext>
                </a:extLst>
              </p:cNvPr>
              <p:cNvSpPr txBox="1"/>
              <p:nvPr/>
            </p:nvSpPr>
            <p:spPr>
              <a:xfrm>
                <a:off x="1043271" y="4016678"/>
                <a:ext cx="29413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1=|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|&gt;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F006139-3AB2-2E15-2038-A7A6860C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71" y="4016678"/>
                <a:ext cx="2941318" cy="369332"/>
              </a:xfrm>
              <a:prstGeom prst="rect">
                <a:avLst/>
              </a:prstGeom>
              <a:blipFill>
                <a:blip r:embed="rId4"/>
                <a:stretch>
                  <a:fillRect l="-1724" r="-3017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84C9D50-96CE-5E30-D8DD-9543FA3CF12C}"/>
              </a:ext>
            </a:extLst>
          </p:cNvPr>
          <p:cNvSpPr txBox="1"/>
          <p:nvPr/>
        </p:nvSpPr>
        <p:spPr>
          <a:xfrm>
            <a:off x="4002452" y="402922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とすると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FF0BDC-48CF-15B5-9DA2-78055FEFD75E}"/>
                  </a:ext>
                </a:extLst>
              </p:cNvPr>
              <p:cNvSpPr txBox="1"/>
              <p:nvPr/>
            </p:nvSpPr>
            <p:spPr>
              <a:xfrm>
                <a:off x="3192865" y="4612699"/>
                <a:ext cx="15834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05FF0BDC-48CF-15B5-9DA2-78055FEFD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865" y="4612699"/>
                <a:ext cx="1583447" cy="430887"/>
              </a:xfrm>
              <a:prstGeom prst="rect">
                <a:avLst/>
              </a:prstGeom>
              <a:blipFill>
                <a:blip r:embed="rId5"/>
                <a:stretch>
                  <a:fillRect l="-3968" t="-38235" r="-794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604A016-D5F0-199C-345A-E62020148464}"/>
                  </a:ext>
                </a:extLst>
              </p:cNvPr>
              <p:cNvSpPr txBox="1"/>
              <p:nvPr/>
            </p:nvSpPr>
            <p:spPr>
              <a:xfrm>
                <a:off x="3151896" y="2783717"/>
                <a:ext cx="17970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604A016-D5F0-199C-345A-E62020148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896" y="2783717"/>
                <a:ext cx="1797094" cy="430887"/>
              </a:xfrm>
              <a:prstGeom prst="rect">
                <a:avLst/>
              </a:prstGeom>
              <a:blipFill>
                <a:blip r:embed="rId6"/>
                <a:stretch>
                  <a:fillRect l="-4225" t="-38235" r="-704" b="-205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2BA40E-476E-3B40-7230-BFE9783A5C52}"/>
              </a:ext>
            </a:extLst>
          </p:cNvPr>
          <p:cNvSpPr txBox="1"/>
          <p:nvPr/>
        </p:nvSpPr>
        <p:spPr>
          <a:xfrm>
            <a:off x="557937" y="516178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定常状態が存在するなら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9243C2B-1E3B-1DC7-E2D0-9B881D8FFE48}"/>
                  </a:ext>
                </a:extLst>
              </p:cNvPr>
              <p:cNvSpPr txBox="1"/>
              <p:nvPr/>
            </p:nvSpPr>
            <p:spPr>
              <a:xfrm>
                <a:off x="3563888" y="5064650"/>
                <a:ext cx="249972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(∞)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9243C2B-1E3B-1DC7-E2D0-9B881D8F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5064650"/>
                <a:ext cx="2499722" cy="430887"/>
              </a:xfrm>
              <a:prstGeom prst="rect">
                <a:avLst/>
              </a:prstGeom>
              <a:blipFill>
                <a:blip r:embed="rId7"/>
                <a:stretch>
                  <a:fillRect l="-2525" t="-34286" r="-4040" b="-3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B1981E-1178-6734-8BF3-CB85F50173EB}"/>
              </a:ext>
            </a:extLst>
          </p:cNvPr>
          <p:cNvSpPr txBox="1"/>
          <p:nvPr/>
        </p:nvSpPr>
        <p:spPr>
          <a:xfrm>
            <a:off x="6028245" y="509542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であるから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195789C-1112-D750-A3D5-DC8EE6D86932}"/>
                  </a:ext>
                </a:extLst>
              </p:cNvPr>
              <p:cNvSpPr txBox="1"/>
              <p:nvPr/>
            </p:nvSpPr>
            <p:spPr>
              <a:xfrm>
                <a:off x="3049685" y="5613733"/>
                <a:ext cx="17266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(∞)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195789C-1112-D750-A3D5-DC8EE6D86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85" y="5613733"/>
                <a:ext cx="1726627" cy="430887"/>
              </a:xfrm>
              <a:prstGeom prst="rect">
                <a:avLst/>
              </a:prstGeom>
              <a:blipFill>
                <a:blip r:embed="rId8"/>
                <a:stretch>
                  <a:fillRect l="-4380" t="-37143" r="-730" b="-3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A19FAA0-8321-55BF-DDC0-4C0028B26C60}"/>
              </a:ext>
            </a:extLst>
          </p:cNvPr>
          <p:cNvSpPr txBox="1"/>
          <p:nvPr/>
        </p:nvSpPr>
        <p:spPr>
          <a:xfrm>
            <a:off x="848060" y="6192351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rgbClr val="FF0000"/>
                </a:solidFill>
              </a:rPr>
              <a:t>定常状態とは、マルコフ行列の最大固有値に対応する固有ベクトル</a:t>
            </a:r>
          </a:p>
        </p:txBody>
      </p:sp>
    </p:spTree>
    <p:extLst>
      <p:ext uri="{BB962C8B-B14F-4D97-AF65-F5344CB8AC3E}">
        <p14:creationId xmlns:p14="http://schemas.microsoft.com/office/powerpoint/2010/main" val="185651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9E2B0F-22D3-E9ED-F565-201181EBB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詳細釣り合い条件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3EF9657-8780-D22F-25C2-BEDB832BFA76}"/>
              </a:ext>
            </a:extLst>
          </p:cNvPr>
          <p:cNvSpPr txBox="1"/>
          <p:nvPr/>
        </p:nvSpPr>
        <p:spPr>
          <a:xfrm>
            <a:off x="215516" y="908720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定常状態はマルコフ行列の最大固有状態だが、行列の対角化をせずに定常状態を求めたい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17E7938-913F-180B-9252-89C266686963}"/>
                  </a:ext>
                </a:extLst>
              </p:cNvPr>
              <p:cNvSpPr txBox="1"/>
              <p:nvPr/>
            </p:nvSpPr>
            <p:spPr>
              <a:xfrm>
                <a:off x="683568" y="1875228"/>
                <a:ext cx="2193741" cy="1135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(∞)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17E7938-913F-180B-9252-89C26668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75228"/>
                <a:ext cx="2193741" cy="1135375"/>
              </a:xfrm>
              <a:prstGeom prst="rect">
                <a:avLst/>
              </a:prstGeom>
              <a:blipFill>
                <a:blip r:embed="rId2"/>
                <a:stretch>
                  <a:fillRect l="-2874" b="-54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AC7251-B686-96C9-36A0-53A6816B390D}"/>
                  </a:ext>
                </a:extLst>
              </p:cNvPr>
              <p:cNvSpPr txBox="1"/>
              <p:nvPr/>
            </p:nvSpPr>
            <p:spPr>
              <a:xfrm>
                <a:off x="3347864" y="2212082"/>
                <a:ext cx="51905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/>
                  <a:t>定常状態において状態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400"/>
                  <a:t>にいる確率</a:t>
                </a: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4AC7251-B686-96C9-36A0-53A6816B3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212082"/>
                <a:ext cx="5190588" cy="461665"/>
              </a:xfrm>
              <a:prstGeom prst="rect">
                <a:avLst/>
              </a:prstGeom>
              <a:blipFill>
                <a:blip r:embed="rId3"/>
                <a:stretch>
                  <a:fillRect t="-13514" r="-732" b="-27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D385FA-A108-90DE-30DE-2C0CC72F7A63}"/>
              </a:ext>
            </a:extLst>
          </p:cNvPr>
          <p:cNvSpPr txBox="1"/>
          <p:nvPr/>
        </p:nvSpPr>
        <p:spPr>
          <a:xfrm>
            <a:off x="323528" y="3356992"/>
            <a:ext cx="6482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ここで、マルコフ遷移図のある</a:t>
            </a:r>
            <a:r>
              <a:rPr kumimoji="1" lang="en-US" altLang="ja-JP" sz="2000" dirty="0"/>
              <a:t>2</a:t>
            </a:r>
            <a:r>
              <a:rPr kumimoji="1" lang="ja-JP" altLang="en-US" sz="2000"/>
              <a:t>状態の遷移に注目する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5A24321-B22F-FA2C-7BB9-1F05A463A259}"/>
              </a:ext>
            </a:extLst>
          </p:cNvPr>
          <p:cNvGrpSpPr/>
          <p:nvPr/>
        </p:nvGrpSpPr>
        <p:grpSpPr>
          <a:xfrm>
            <a:off x="2339752" y="4103491"/>
            <a:ext cx="2936584" cy="2030002"/>
            <a:chOff x="1230562" y="1770270"/>
            <a:chExt cx="7087598" cy="489951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ACA97C7D-34BD-E291-2F8B-11AAEAB80241}"/>
                </a:ext>
              </a:extLst>
            </p:cNvPr>
            <p:cNvSpPr/>
            <p:nvPr/>
          </p:nvSpPr>
          <p:spPr>
            <a:xfrm>
              <a:off x="4064653" y="2564904"/>
              <a:ext cx="1014694" cy="101469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bg1"/>
                  </a:solidFill>
                </a:rPr>
                <a:t>1</a:t>
              </a:r>
              <a:endParaRPr kumimoji="1"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A6D3F90D-0343-B512-4A0F-FE08B57950CE}"/>
                </a:ext>
              </a:extLst>
            </p:cNvPr>
            <p:cNvSpPr/>
            <p:nvPr/>
          </p:nvSpPr>
          <p:spPr>
            <a:xfrm>
              <a:off x="2480477" y="5081148"/>
              <a:ext cx="1014694" cy="1014694"/>
            </a:xfrm>
            <a:prstGeom prst="ellipse">
              <a:avLst/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2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17" name="円/楕円 16">
              <a:extLst>
                <a:ext uri="{FF2B5EF4-FFF2-40B4-BE49-F238E27FC236}">
                  <a16:creationId xmlns:a16="http://schemas.microsoft.com/office/drawing/2014/main" id="{31BB3C25-0BE1-3048-BFD5-74E15237406C}"/>
                </a:ext>
              </a:extLst>
            </p:cNvPr>
            <p:cNvSpPr/>
            <p:nvPr/>
          </p:nvSpPr>
          <p:spPr>
            <a:xfrm>
              <a:off x="5648829" y="5081148"/>
              <a:ext cx="1014694" cy="1014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832BDDF4-A6E4-BDEB-3C96-871D395BA381}"/>
                </a:ext>
              </a:extLst>
            </p:cNvPr>
            <p:cNvCxnSpPr/>
            <p:nvPr/>
          </p:nvCxnSpPr>
          <p:spPr>
            <a:xfrm flipH="1">
              <a:off x="3136776" y="357959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1C17D37-276E-DC3D-0AC3-6C7C765EABE8}"/>
                </a:ext>
              </a:extLst>
            </p:cNvPr>
            <p:cNvCxnSpPr/>
            <p:nvPr/>
          </p:nvCxnSpPr>
          <p:spPr>
            <a:xfrm flipH="1">
              <a:off x="3495170" y="3790313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1BE2B16E-3D84-ECA8-78DA-F55EF504649F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054305" y="378106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C8FDCFA2-ECE7-AA2B-4D9F-4045DC6CC62E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395896" y="3539945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9450C234-22E3-6DCE-669A-F9C027AA5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630" y="5547977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E932A4A4-5E48-5700-A0F8-A41115CA8E6B}"/>
                </a:ext>
              </a:extLst>
            </p:cNvPr>
            <p:cNvCxnSpPr/>
            <p:nvPr/>
          </p:nvCxnSpPr>
          <p:spPr>
            <a:xfrm>
              <a:off x="3971630" y="6021288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72926708-F3E5-7E6B-3C24-A31EA644DB41}"/>
                </a:ext>
              </a:extLst>
            </p:cNvPr>
            <p:cNvSpPr/>
            <p:nvPr/>
          </p:nvSpPr>
          <p:spPr>
            <a:xfrm rot="2700000">
              <a:off x="4984048" y="2061183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301C7971-2A52-4B89-25A1-DE5E5D907842}"/>
                </a:ext>
              </a:extLst>
            </p:cNvPr>
            <p:cNvSpPr/>
            <p:nvPr/>
          </p:nvSpPr>
          <p:spPr>
            <a:xfrm rot="5400000">
              <a:off x="6810579" y="5499808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3688C309-4CD4-BBBE-80BC-435239CFE356}"/>
                </a:ext>
              </a:extLst>
            </p:cNvPr>
            <p:cNvSpPr/>
            <p:nvPr/>
          </p:nvSpPr>
          <p:spPr>
            <a:xfrm rot="14211246">
              <a:off x="1869550" y="5621375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DE080B3-531E-4B15-D268-D24988E98200}"/>
                </a:ext>
              </a:extLst>
            </p:cNvPr>
            <p:cNvSpPr txBox="1"/>
            <p:nvPr/>
          </p:nvSpPr>
          <p:spPr>
            <a:xfrm>
              <a:off x="5414201" y="1770270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1/6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647224F-C49C-F797-B515-15DD3D733048}"/>
                </a:ext>
              </a:extLst>
            </p:cNvPr>
            <p:cNvSpPr txBox="1"/>
            <p:nvPr/>
          </p:nvSpPr>
          <p:spPr>
            <a:xfrm>
              <a:off x="2843104" y="3599516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1/3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0FDFD34-28C1-2051-32B1-1BAC3A8BC828}"/>
                </a:ext>
              </a:extLst>
            </p:cNvPr>
            <p:cNvSpPr txBox="1"/>
            <p:nvPr/>
          </p:nvSpPr>
          <p:spPr>
            <a:xfrm>
              <a:off x="4849133" y="4269439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1/2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41A0B4C-AC25-569F-D8A5-5C29E9AF8606}"/>
                </a:ext>
              </a:extLst>
            </p:cNvPr>
            <p:cNvSpPr txBox="1"/>
            <p:nvPr/>
          </p:nvSpPr>
          <p:spPr>
            <a:xfrm>
              <a:off x="1230562" y="5890832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1/3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D33A304-7B6B-050E-8051-BC1DC023DDC8}"/>
                </a:ext>
              </a:extLst>
            </p:cNvPr>
            <p:cNvSpPr txBox="1"/>
            <p:nvPr/>
          </p:nvSpPr>
          <p:spPr>
            <a:xfrm>
              <a:off x="7400450" y="5559533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1/2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5CC7137-7EC8-2B0F-095D-6EE035380066}"/>
                </a:ext>
              </a:extLst>
            </p:cNvPr>
            <p:cNvSpPr txBox="1"/>
            <p:nvPr/>
          </p:nvSpPr>
          <p:spPr>
            <a:xfrm>
              <a:off x="3725328" y="424185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1/6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D8006D2-7D6B-9713-195E-7FF85FA081BD}"/>
                </a:ext>
              </a:extLst>
            </p:cNvPr>
            <p:cNvSpPr txBox="1"/>
            <p:nvPr/>
          </p:nvSpPr>
          <p:spPr>
            <a:xfrm>
              <a:off x="4204447" y="603837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1/2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030EA1F3-DFD3-86AA-BF25-5C967B92607A}"/>
                </a:ext>
              </a:extLst>
            </p:cNvPr>
            <p:cNvSpPr txBox="1"/>
            <p:nvPr/>
          </p:nvSpPr>
          <p:spPr>
            <a:xfrm>
              <a:off x="5700622" y="367144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1/6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594AF152-EB72-8B38-E587-460FA3331022}"/>
                </a:ext>
              </a:extLst>
            </p:cNvPr>
            <p:cNvSpPr txBox="1"/>
            <p:nvPr/>
          </p:nvSpPr>
          <p:spPr>
            <a:xfrm>
              <a:off x="4204447" y="506036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1/3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</p:grpSp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9D8AA3E5-2D42-226A-DD88-85FA8E9D48B2}"/>
              </a:ext>
            </a:extLst>
          </p:cNvPr>
          <p:cNvSpPr/>
          <p:nvPr/>
        </p:nvSpPr>
        <p:spPr>
          <a:xfrm rot="2333837">
            <a:off x="2983500" y="3671132"/>
            <a:ext cx="744336" cy="294726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300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C5A67D-A3EC-3135-5620-F4F0A98109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詳細釣り合い条件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12464381-23E1-552D-CE4A-98EEF39199B0}"/>
              </a:ext>
            </a:extLst>
          </p:cNvPr>
          <p:cNvSpPr/>
          <p:nvPr/>
        </p:nvSpPr>
        <p:spPr>
          <a:xfrm>
            <a:off x="2554802" y="1700808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1</a:t>
            </a:r>
            <a:endParaRPr kumimoji="1" lang="ja-JP" altLang="en-US" sz="4000">
              <a:solidFill>
                <a:schemeClr val="tx1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D6CB75BE-175E-54C9-322F-6F0943B810A9}"/>
              </a:ext>
            </a:extLst>
          </p:cNvPr>
          <p:cNvSpPr/>
          <p:nvPr/>
        </p:nvSpPr>
        <p:spPr>
          <a:xfrm>
            <a:off x="5652120" y="1700808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2</a:t>
            </a:r>
            <a:endParaRPr kumimoji="1" lang="ja-JP" altLang="en-US" sz="4000">
              <a:solidFill>
                <a:schemeClr val="tx1"/>
              </a:solidFill>
            </a:endParaRP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936D165E-F4CF-5786-DAB0-9A2546EB6863}"/>
              </a:ext>
            </a:extLst>
          </p:cNvPr>
          <p:cNvSpPr/>
          <p:nvPr/>
        </p:nvSpPr>
        <p:spPr>
          <a:xfrm rot="18815011">
            <a:off x="2203380" y="1319080"/>
            <a:ext cx="488330" cy="431989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A4D42D35-4239-079B-6E4F-5D1FE0C74E5E}"/>
              </a:ext>
            </a:extLst>
          </p:cNvPr>
          <p:cNvSpPr/>
          <p:nvPr/>
        </p:nvSpPr>
        <p:spPr>
          <a:xfrm rot="3600000">
            <a:off x="6509180" y="1384764"/>
            <a:ext cx="488330" cy="431989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0AEB25C-427E-761F-5995-74E62F0924B1}"/>
              </a:ext>
            </a:extLst>
          </p:cNvPr>
          <p:cNvCxnSpPr/>
          <p:nvPr/>
        </p:nvCxnSpPr>
        <p:spPr>
          <a:xfrm>
            <a:off x="3635896" y="1860850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1A4CB1E-1875-2177-6619-2839882878E4}"/>
              </a:ext>
            </a:extLst>
          </p:cNvPr>
          <p:cNvCxnSpPr>
            <a:cxnSpLocks/>
          </p:cNvCxnSpPr>
          <p:nvPr/>
        </p:nvCxnSpPr>
        <p:spPr>
          <a:xfrm flipH="1">
            <a:off x="3634922" y="2361428"/>
            <a:ext cx="18011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F84E42-6A0F-5270-7070-B90BD4D1C8B3}"/>
              </a:ext>
            </a:extLst>
          </p:cNvPr>
          <p:cNvSpPr txBox="1"/>
          <p:nvPr/>
        </p:nvSpPr>
        <p:spPr>
          <a:xfrm>
            <a:off x="4283968" y="13533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F80D7FB-1E9D-0051-1FD8-05B9F03B54A4}"/>
              </a:ext>
            </a:extLst>
          </p:cNvPr>
          <p:cNvSpPr txBox="1"/>
          <p:nvPr/>
        </p:nvSpPr>
        <p:spPr>
          <a:xfrm>
            <a:off x="4268384" y="24691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1/6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776A9D-526E-E98D-0E88-A62B9D42308A}"/>
              </a:ext>
            </a:extLst>
          </p:cNvPr>
          <p:cNvSpPr txBox="1"/>
          <p:nvPr/>
        </p:nvSpPr>
        <p:spPr>
          <a:xfrm>
            <a:off x="690707" y="2951946"/>
            <a:ext cx="5303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状態</a:t>
            </a:r>
            <a:r>
              <a:rPr lang="en-US" altLang="ja-JP" sz="2400" dirty="0"/>
              <a:t>1</a:t>
            </a:r>
            <a:r>
              <a:rPr lang="ja-JP" altLang="en-US" sz="2400"/>
              <a:t>から</a:t>
            </a:r>
            <a:r>
              <a:rPr lang="en-US" altLang="ja-JP" sz="2400" dirty="0"/>
              <a:t>2</a:t>
            </a:r>
            <a:r>
              <a:rPr lang="ja-JP" altLang="en-US" sz="2400"/>
              <a:t>へは確率</a:t>
            </a:r>
            <a:r>
              <a:rPr lang="en-US" altLang="ja-JP" sz="2400" dirty="0"/>
              <a:t>1/3</a:t>
            </a:r>
            <a:r>
              <a:rPr lang="ja-JP" altLang="en-US" sz="2400"/>
              <a:t>で遷移する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状態</a:t>
            </a:r>
            <a:r>
              <a:rPr lang="en-US" altLang="ja-JP" sz="2400" dirty="0"/>
              <a:t>2</a:t>
            </a:r>
            <a:r>
              <a:rPr lang="ja-JP" altLang="en-US" sz="2400"/>
              <a:t>から</a:t>
            </a:r>
            <a:r>
              <a:rPr lang="en-US" altLang="ja-JP" sz="2400" dirty="0"/>
              <a:t>1</a:t>
            </a:r>
            <a:r>
              <a:rPr lang="ja-JP" altLang="en-US" sz="2400"/>
              <a:t>へは確率</a:t>
            </a:r>
            <a:r>
              <a:rPr lang="en-US" altLang="ja-JP" sz="2400" dirty="0"/>
              <a:t>1/6</a:t>
            </a:r>
            <a:r>
              <a:rPr lang="ja-JP" altLang="en-US" sz="2400"/>
              <a:t>で遷移する</a:t>
            </a:r>
            <a:endParaRPr kumimoji="1" lang="ja-JP" altLang="en-US" sz="24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7DAFB1-6050-F203-98DC-966810C6EB9A}"/>
              </a:ext>
            </a:extLst>
          </p:cNvPr>
          <p:cNvSpPr txBox="1"/>
          <p:nvPr/>
        </p:nvSpPr>
        <p:spPr>
          <a:xfrm>
            <a:off x="690707" y="3777104"/>
            <a:ext cx="7432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/>
              <a:t>定常状態なら、上記のやりとりで確率が変わらない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7ECA856-B90D-6D4E-2543-AC4F3BA6A115}"/>
                  </a:ext>
                </a:extLst>
              </p:cNvPr>
              <p:cNvSpPr txBox="1"/>
              <p:nvPr/>
            </p:nvSpPr>
            <p:spPr>
              <a:xfrm>
                <a:off x="3609601" y="4369180"/>
                <a:ext cx="2098267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7ECA856-B90D-6D4E-2543-AC4F3BA6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601" y="4369180"/>
                <a:ext cx="2098267" cy="925190"/>
              </a:xfrm>
              <a:prstGeom prst="rect">
                <a:avLst/>
              </a:prstGeom>
              <a:blipFill>
                <a:blip r:embed="rId2"/>
                <a:stretch>
                  <a:fillRect l="-3614" t="-1370" r="-602" b="-136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250726-01F6-3619-5792-BEFADE1805EC}"/>
              </a:ext>
            </a:extLst>
          </p:cNvPr>
          <p:cNvSpPr txBox="1"/>
          <p:nvPr/>
        </p:nvSpPr>
        <p:spPr>
          <a:xfrm>
            <a:off x="1915355" y="5397813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状態</a:t>
            </a:r>
            <a:r>
              <a:rPr kumimoji="1" lang="en-US" altLang="ja-JP" dirty="0"/>
              <a:t>1</a:t>
            </a:r>
            <a:r>
              <a:rPr kumimoji="1" lang="ja-JP" altLang="en-US"/>
              <a:t>から</a:t>
            </a:r>
            <a:r>
              <a:rPr kumimoji="1" lang="en-US" altLang="ja-JP" dirty="0"/>
              <a:t>2</a:t>
            </a:r>
            <a:r>
              <a:rPr kumimoji="1" lang="ja-JP" altLang="en-US"/>
              <a:t>に行く流れ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F1364C-CFE8-95CB-BB93-6EA7C533E62D}"/>
              </a:ext>
            </a:extLst>
          </p:cNvPr>
          <p:cNvSpPr txBox="1"/>
          <p:nvPr/>
        </p:nvSpPr>
        <p:spPr>
          <a:xfrm>
            <a:off x="4734443" y="5421362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状態</a:t>
            </a:r>
            <a:r>
              <a:rPr lang="en-US" altLang="ja-JP" dirty="0"/>
              <a:t>2</a:t>
            </a:r>
            <a:r>
              <a:rPr kumimoji="1" lang="ja-JP" altLang="en-US"/>
              <a:t>から</a:t>
            </a:r>
            <a:r>
              <a:rPr kumimoji="1" lang="en-US" altLang="ja-JP" dirty="0"/>
              <a:t>1</a:t>
            </a:r>
            <a:r>
              <a:rPr kumimoji="1" lang="ja-JP" altLang="en-US"/>
              <a:t>に行く流れ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036737C-86AB-D5E1-B16A-F34DA23E49AE}"/>
                  </a:ext>
                </a:extLst>
              </p:cNvPr>
              <p:cNvSpPr txBox="1"/>
              <p:nvPr/>
            </p:nvSpPr>
            <p:spPr>
              <a:xfrm>
                <a:off x="3275856" y="6032901"/>
                <a:ext cx="23162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=1:2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036737C-86AB-D5E1-B16A-F34DA23E4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6032901"/>
                <a:ext cx="2316275" cy="492443"/>
              </a:xfrm>
              <a:prstGeom prst="rect">
                <a:avLst/>
              </a:prstGeom>
              <a:blipFill>
                <a:blip r:embed="rId3"/>
                <a:stretch>
                  <a:fillRect l="-1087" r="-3261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56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D5FCB33-3F55-7FC6-D642-7DCB9E1FD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詳細釣り合い条件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840CF7B4-0BB8-6E3D-483B-59CAD5A38732}"/>
              </a:ext>
            </a:extLst>
          </p:cNvPr>
          <p:cNvSpPr/>
          <p:nvPr/>
        </p:nvSpPr>
        <p:spPr>
          <a:xfrm>
            <a:off x="2554802" y="1700808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2</a:t>
            </a:r>
            <a:endParaRPr kumimoji="1" lang="ja-JP" altLang="en-US" sz="4000">
              <a:solidFill>
                <a:schemeClr val="tx1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C1F89A3-A439-BC69-45CA-AD6C2DD63BFF}"/>
              </a:ext>
            </a:extLst>
          </p:cNvPr>
          <p:cNvSpPr/>
          <p:nvPr/>
        </p:nvSpPr>
        <p:spPr>
          <a:xfrm>
            <a:off x="5652120" y="1700808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>
                <a:solidFill>
                  <a:schemeClr val="tx1"/>
                </a:solidFill>
              </a:rPr>
              <a:t>3</a:t>
            </a:r>
            <a:endParaRPr kumimoji="1" lang="ja-JP" altLang="en-US" sz="4000">
              <a:solidFill>
                <a:schemeClr val="tx1"/>
              </a:solidFill>
            </a:endParaRP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C3CCAF73-F7B1-5152-F783-8CCC77A6266D}"/>
              </a:ext>
            </a:extLst>
          </p:cNvPr>
          <p:cNvSpPr/>
          <p:nvPr/>
        </p:nvSpPr>
        <p:spPr>
          <a:xfrm rot="18815011">
            <a:off x="2203380" y="1319080"/>
            <a:ext cx="488330" cy="431989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D9DE68AC-7458-8380-0C87-84A33F2EA5EB}"/>
              </a:ext>
            </a:extLst>
          </p:cNvPr>
          <p:cNvSpPr/>
          <p:nvPr/>
        </p:nvSpPr>
        <p:spPr>
          <a:xfrm rot="3600000">
            <a:off x="6509180" y="1384764"/>
            <a:ext cx="488330" cy="431989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0BE192C-8D11-6D96-5A23-CD31D694769E}"/>
              </a:ext>
            </a:extLst>
          </p:cNvPr>
          <p:cNvCxnSpPr/>
          <p:nvPr/>
        </p:nvCxnSpPr>
        <p:spPr>
          <a:xfrm>
            <a:off x="3635896" y="1860850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33436886-1F15-6060-9F35-ED555A8C85F0}"/>
              </a:ext>
            </a:extLst>
          </p:cNvPr>
          <p:cNvCxnSpPr>
            <a:cxnSpLocks/>
          </p:cNvCxnSpPr>
          <p:nvPr/>
        </p:nvCxnSpPr>
        <p:spPr>
          <a:xfrm flipH="1">
            <a:off x="3634922" y="2361428"/>
            <a:ext cx="18011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C9336C6-D8E9-3E2D-6A8F-3C2BD9A387B7}"/>
              </a:ext>
            </a:extLst>
          </p:cNvPr>
          <p:cNvSpPr txBox="1"/>
          <p:nvPr/>
        </p:nvSpPr>
        <p:spPr>
          <a:xfrm>
            <a:off x="4283968" y="13533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1/2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E114BD-F845-C929-AE0A-B5905B51FE8C}"/>
              </a:ext>
            </a:extLst>
          </p:cNvPr>
          <p:cNvSpPr txBox="1"/>
          <p:nvPr/>
        </p:nvSpPr>
        <p:spPr>
          <a:xfrm>
            <a:off x="4268384" y="246918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69E9F1-DCD6-28AE-3E3B-F451291DAC58}"/>
              </a:ext>
            </a:extLst>
          </p:cNvPr>
          <p:cNvSpPr txBox="1"/>
          <p:nvPr/>
        </p:nvSpPr>
        <p:spPr>
          <a:xfrm>
            <a:off x="690707" y="2951946"/>
            <a:ext cx="53030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状態</a:t>
            </a:r>
            <a:r>
              <a:rPr lang="en-US" altLang="ja-JP" sz="2400" dirty="0"/>
              <a:t>2</a:t>
            </a:r>
            <a:r>
              <a:rPr lang="ja-JP" altLang="en-US" sz="2400"/>
              <a:t>から</a:t>
            </a:r>
            <a:r>
              <a:rPr lang="en-US" altLang="ja-JP" sz="2400" dirty="0"/>
              <a:t>3</a:t>
            </a:r>
            <a:r>
              <a:rPr lang="ja-JP" altLang="en-US" sz="2400"/>
              <a:t>へは確率</a:t>
            </a:r>
            <a:r>
              <a:rPr lang="en-US" altLang="ja-JP" sz="2400" dirty="0"/>
              <a:t>1/2</a:t>
            </a:r>
            <a:r>
              <a:rPr lang="ja-JP" altLang="en-US" sz="2400"/>
              <a:t>で遷移する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状態</a:t>
            </a:r>
            <a:r>
              <a:rPr lang="en-US" altLang="ja-JP" sz="2400" dirty="0"/>
              <a:t>3</a:t>
            </a:r>
            <a:r>
              <a:rPr lang="ja-JP" altLang="en-US" sz="2400"/>
              <a:t>から</a:t>
            </a:r>
            <a:r>
              <a:rPr lang="en-US" altLang="ja-JP" sz="2400" dirty="0"/>
              <a:t>2</a:t>
            </a:r>
            <a:r>
              <a:rPr lang="ja-JP" altLang="en-US" sz="2400"/>
              <a:t>へは確率</a:t>
            </a:r>
            <a:r>
              <a:rPr lang="en-US" altLang="ja-JP" sz="2400" dirty="0"/>
              <a:t>1/3</a:t>
            </a:r>
            <a:r>
              <a:rPr lang="ja-JP" altLang="en-US" sz="2400"/>
              <a:t>で遷移する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D293804-3750-E255-CBC9-0249C07B875C}"/>
                  </a:ext>
                </a:extLst>
              </p:cNvPr>
              <p:cNvSpPr txBox="1"/>
              <p:nvPr/>
            </p:nvSpPr>
            <p:spPr>
              <a:xfrm>
                <a:off x="3522866" y="3929616"/>
                <a:ext cx="2098267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D293804-3750-E255-CBC9-0249C07B8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66" y="3929616"/>
                <a:ext cx="2098267" cy="925190"/>
              </a:xfrm>
              <a:prstGeom prst="rect">
                <a:avLst/>
              </a:prstGeom>
              <a:blipFill>
                <a:blip r:embed="rId2"/>
                <a:stretch>
                  <a:fillRect l="-3614" t="-1351" r="-1205" b="-13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249470-4CAB-7587-8986-F31FB4ABCA45}"/>
              </a:ext>
            </a:extLst>
          </p:cNvPr>
          <p:cNvSpPr txBox="1"/>
          <p:nvPr/>
        </p:nvSpPr>
        <p:spPr>
          <a:xfrm>
            <a:off x="1907704" y="5023467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状態</a:t>
            </a:r>
            <a:r>
              <a:rPr kumimoji="1" lang="en-US" altLang="ja-JP" dirty="0"/>
              <a:t>2</a:t>
            </a:r>
            <a:r>
              <a:rPr kumimoji="1" lang="ja-JP" altLang="en-US"/>
              <a:t>から</a:t>
            </a:r>
            <a:r>
              <a:rPr kumimoji="1" lang="en-US" altLang="ja-JP" dirty="0"/>
              <a:t>3</a:t>
            </a:r>
            <a:r>
              <a:rPr kumimoji="1" lang="ja-JP" altLang="en-US"/>
              <a:t>に行く流れ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B80EE0-CBF9-ED18-09C5-9339C664B1DF}"/>
              </a:ext>
            </a:extLst>
          </p:cNvPr>
          <p:cNvSpPr txBox="1"/>
          <p:nvPr/>
        </p:nvSpPr>
        <p:spPr>
          <a:xfrm>
            <a:off x="4726792" y="5047016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状態</a:t>
            </a:r>
            <a:r>
              <a:rPr lang="en-US" altLang="ja-JP" dirty="0"/>
              <a:t>3</a:t>
            </a:r>
            <a:r>
              <a:rPr kumimoji="1" lang="ja-JP" altLang="en-US"/>
              <a:t>から</a:t>
            </a:r>
            <a:r>
              <a:rPr kumimoji="1" lang="en-US" altLang="ja-JP" dirty="0"/>
              <a:t>2</a:t>
            </a:r>
            <a:r>
              <a:rPr kumimoji="1" lang="ja-JP" altLang="en-US"/>
              <a:t>に行く流れ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8C7645D-C148-4DB0-C580-7C5F582DA5AE}"/>
                  </a:ext>
                </a:extLst>
              </p:cNvPr>
              <p:cNvSpPr txBox="1"/>
              <p:nvPr/>
            </p:nvSpPr>
            <p:spPr>
              <a:xfrm>
                <a:off x="3418898" y="5608558"/>
                <a:ext cx="23162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=2:3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8C7645D-C148-4DB0-C580-7C5F582DA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98" y="5608558"/>
                <a:ext cx="2316275" cy="492443"/>
              </a:xfrm>
              <a:prstGeom prst="rect">
                <a:avLst/>
              </a:prstGeom>
              <a:blipFill>
                <a:blip r:embed="rId3"/>
                <a:stretch>
                  <a:fillRect l="-1639" r="-3279" b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77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0948209-04AB-60AE-0FD5-C5F9C6D44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詳細釣り合い条件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ECD345-D491-B1C4-0986-FD036E25E1D9}"/>
              </a:ext>
            </a:extLst>
          </p:cNvPr>
          <p:cNvSpPr txBox="1"/>
          <p:nvPr/>
        </p:nvSpPr>
        <p:spPr>
          <a:xfrm>
            <a:off x="683568" y="11967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5D662C0-0374-6FA0-4424-475880099B93}"/>
                  </a:ext>
                </a:extLst>
              </p:cNvPr>
              <p:cNvSpPr txBox="1"/>
              <p:nvPr/>
            </p:nvSpPr>
            <p:spPr>
              <a:xfrm>
                <a:off x="1494046" y="1719972"/>
                <a:ext cx="333257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=1:2:3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5D662C0-0374-6FA0-4424-475880099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046" y="1719972"/>
                <a:ext cx="3332579" cy="492443"/>
              </a:xfrm>
              <a:prstGeom prst="rect">
                <a:avLst/>
              </a:prstGeom>
              <a:blipFill>
                <a:blip r:embed="rId2"/>
                <a:stretch>
                  <a:fillRect l="-758" r="-1894" b="-1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5769D9-80BC-FD62-CD13-B9370DB59C44}"/>
                  </a:ext>
                </a:extLst>
              </p:cNvPr>
              <p:cNvSpPr txBox="1"/>
              <p:nvPr/>
            </p:nvSpPr>
            <p:spPr>
              <a:xfrm>
                <a:off x="755576" y="2564904"/>
                <a:ext cx="2193741" cy="1135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(∞)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75769D9-80BC-FD62-CD13-B9370DB59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564904"/>
                <a:ext cx="2193741" cy="1135375"/>
              </a:xfrm>
              <a:prstGeom prst="rect">
                <a:avLst/>
              </a:prstGeom>
              <a:blipFill>
                <a:blip r:embed="rId3"/>
                <a:stretch>
                  <a:fillRect l="-2874"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137283-BFC4-7E68-2260-F3FC0A5EC4D5}"/>
              </a:ext>
            </a:extLst>
          </p:cNvPr>
          <p:cNvSpPr txBox="1"/>
          <p:nvPr/>
        </p:nvSpPr>
        <p:spPr>
          <a:xfrm>
            <a:off x="3059832" y="29017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であり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BC0C09-5CC6-020E-8543-910236EC3785}"/>
                  </a:ext>
                </a:extLst>
              </p:cNvPr>
              <p:cNvSpPr txBox="1"/>
              <p:nvPr/>
            </p:nvSpPr>
            <p:spPr>
              <a:xfrm>
                <a:off x="667849" y="3897179"/>
                <a:ext cx="31447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CBC0C09-5CC6-020E-8543-910236EC3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9" y="3897179"/>
                <a:ext cx="3144707" cy="492443"/>
              </a:xfrm>
              <a:prstGeom prst="rect">
                <a:avLst/>
              </a:prstGeom>
              <a:blipFill>
                <a:blip r:embed="rId4"/>
                <a:stretch>
                  <a:fillRect l="-806" r="-241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165577-EAE9-83D1-C8C6-B2170EB4C7D4}"/>
              </a:ext>
            </a:extLst>
          </p:cNvPr>
          <p:cNvSpPr txBox="1"/>
          <p:nvPr/>
        </p:nvSpPr>
        <p:spPr>
          <a:xfrm>
            <a:off x="3910884" y="392795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だから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48A651-0E5E-4C5D-D551-BE70939A4E6F}"/>
                  </a:ext>
                </a:extLst>
              </p:cNvPr>
              <p:cNvSpPr txBox="1"/>
              <p:nvPr/>
            </p:nvSpPr>
            <p:spPr>
              <a:xfrm>
                <a:off x="2631624" y="4529674"/>
                <a:ext cx="2387256" cy="12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(∞)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2/6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3/6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48A651-0E5E-4C5D-D551-BE70939A4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624" y="4529674"/>
                <a:ext cx="2387256" cy="1260410"/>
              </a:xfrm>
              <a:prstGeom prst="rect">
                <a:avLst/>
              </a:prstGeom>
              <a:blipFill>
                <a:blip r:embed="rId5"/>
                <a:stretch>
                  <a:fillRect l="-2646" t="-2970" b="-118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9B3375-0AE5-222E-7F47-CF21A1CF2151}"/>
              </a:ext>
            </a:extLst>
          </p:cNvPr>
          <p:cNvSpPr txBox="1"/>
          <p:nvPr/>
        </p:nvSpPr>
        <p:spPr>
          <a:xfrm>
            <a:off x="755576" y="594928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定常状態が、マルコフ行列の固有値、固有ベクトルを求めずに決まった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896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C72E4E9-15D1-0F55-0312-7982504B34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詳細釣り合い</a:t>
            </a: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505CA5CA-7C53-F84E-6128-44D977B90998}"/>
              </a:ext>
            </a:extLst>
          </p:cNvPr>
          <p:cNvSpPr/>
          <p:nvPr/>
        </p:nvSpPr>
        <p:spPr>
          <a:xfrm>
            <a:off x="2554802" y="1700808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solidFill>
                <a:schemeClr val="tx1"/>
              </a:solidFill>
            </a:endParaRP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037C3C17-D144-8D8D-8E4F-6F756F8C8702}"/>
              </a:ext>
            </a:extLst>
          </p:cNvPr>
          <p:cNvSpPr/>
          <p:nvPr/>
        </p:nvSpPr>
        <p:spPr>
          <a:xfrm>
            <a:off x="5652120" y="1700808"/>
            <a:ext cx="864096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000">
              <a:solidFill>
                <a:schemeClr val="tx1"/>
              </a:solidFill>
            </a:endParaRPr>
          </a:p>
        </p:txBody>
      </p:sp>
      <p:sp>
        <p:nvSpPr>
          <p:cNvPr id="5" name="フリーフォーム 4">
            <a:extLst>
              <a:ext uri="{FF2B5EF4-FFF2-40B4-BE49-F238E27FC236}">
                <a16:creationId xmlns:a16="http://schemas.microsoft.com/office/drawing/2014/main" id="{587AEF39-F0D1-739C-4C35-9D041DCC406F}"/>
              </a:ext>
            </a:extLst>
          </p:cNvPr>
          <p:cNvSpPr/>
          <p:nvPr/>
        </p:nvSpPr>
        <p:spPr>
          <a:xfrm rot="18815011">
            <a:off x="2203380" y="1319080"/>
            <a:ext cx="488330" cy="431989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6" name="フリーフォーム 5">
            <a:extLst>
              <a:ext uri="{FF2B5EF4-FFF2-40B4-BE49-F238E27FC236}">
                <a16:creationId xmlns:a16="http://schemas.microsoft.com/office/drawing/2014/main" id="{5289523A-9A4B-E6F3-B8EF-52D2107AF642}"/>
              </a:ext>
            </a:extLst>
          </p:cNvPr>
          <p:cNvSpPr/>
          <p:nvPr/>
        </p:nvSpPr>
        <p:spPr>
          <a:xfrm rot="3600000">
            <a:off x="6509180" y="1384764"/>
            <a:ext cx="488330" cy="431989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CFCA883-4E35-6703-D918-E3E08C484059}"/>
              </a:ext>
            </a:extLst>
          </p:cNvPr>
          <p:cNvCxnSpPr/>
          <p:nvPr/>
        </p:nvCxnSpPr>
        <p:spPr>
          <a:xfrm>
            <a:off x="3635896" y="1860850"/>
            <a:ext cx="18002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B6A8C4F-505B-923A-092C-0C16EE39C455}"/>
              </a:ext>
            </a:extLst>
          </p:cNvPr>
          <p:cNvCxnSpPr>
            <a:cxnSpLocks/>
          </p:cNvCxnSpPr>
          <p:nvPr/>
        </p:nvCxnSpPr>
        <p:spPr>
          <a:xfrm flipH="1">
            <a:off x="3634922" y="2361428"/>
            <a:ext cx="180117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73EBBA9-C87B-C920-419E-22F3D4BD6182}"/>
                  </a:ext>
                </a:extLst>
              </p:cNvPr>
              <p:cNvSpPr txBox="1"/>
              <p:nvPr/>
            </p:nvSpPr>
            <p:spPr>
              <a:xfrm>
                <a:off x="2843808" y="1844824"/>
                <a:ext cx="28879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73EBBA9-C87B-C920-419E-22F3D4BD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844824"/>
                <a:ext cx="288797" cy="553998"/>
              </a:xfrm>
              <a:prstGeom prst="rect">
                <a:avLst/>
              </a:prstGeom>
              <a:blipFill>
                <a:blip r:embed="rId2"/>
                <a:stretch>
                  <a:fillRect l="-34783" r="-2608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0ED878-9B8D-1AAE-0A31-F3D4D3079B1C}"/>
                  </a:ext>
                </a:extLst>
              </p:cNvPr>
              <p:cNvSpPr txBox="1"/>
              <p:nvPr/>
            </p:nvSpPr>
            <p:spPr>
              <a:xfrm>
                <a:off x="5940152" y="1818498"/>
                <a:ext cx="3028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00ED878-9B8D-1AAE-0A31-F3D4D3079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818498"/>
                <a:ext cx="302839" cy="553998"/>
              </a:xfrm>
              <a:prstGeom prst="rect">
                <a:avLst/>
              </a:prstGeom>
              <a:blipFill>
                <a:blip r:embed="rId3"/>
                <a:stretch>
                  <a:fillRect l="-44000" r="-44000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7789FB3-D5C7-67DC-116D-067EE2AF7211}"/>
                  </a:ext>
                </a:extLst>
              </p:cNvPr>
              <p:cNvSpPr txBox="1"/>
              <p:nvPr/>
            </p:nvSpPr>
            <p:spPr>
              <a:xfrm>
                <a:off x="3707904" y="1249596"/>
                <a:ext cx="15759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67789FB3-D5C7-67DC-116D-067EE2AF7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249596"/>
                <a:ext cx="1575944" cy="523220"/>
              </a:xfrm>
              <a:prstGeom prst="rect">
                <a:avLst/>
              </a:prstGeom>
              <a:blipFill>
                <a:blip r:embed="rId4"/>
                <a:stretch>
                  <a:fillRect r="-794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D0F0CF-D96C-5B90-83CA-D0C8CA734DD8}"/>
                  </a:ext>
                </a:extLst>
              </p:cNvPr>
              <p:cNvSpPr txBox="1"/>
              <p:nvPr/>
            </p:nvSpPr>
            <p:spPr>
              <a:xfrm>
                <a:off x="3716136" y="2420888"/>
                <a:ext cx="15759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0D0F0CF-D96C-5B90-83CA-D0C8CA734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36" y="2420888"/>
                <a:ext cx="1575944" cy="523220"/>
              </a:xfrm>
              <a:prstGeom prst="rect">
                <a:avLst/>
              </a:prstGeom>
              <a:blipFill>
                <a:blip r:embed="rId5"/>
                <a:stretch>
                  <a:fillRect r="-16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DA95863-B2CD-0A2D-C463-F12646E77E36}"/>
                  </a:ext>
                </a:extLst>
              </p:cNvPr>
              <p:cNvSpPr txBox="1"/>
              <p:nvPr/>
            </p:nvSpPr>
            <p:spPr>
              <a:xfrm>
                <a:off x="791580" y="3190049"/>
                <a:ext cx="756084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状態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2400"/>
                  <a:t>の定常状態の確率を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/>
                  <a:t>として、任意の</a:t>
                </a:r>
                <a:r>
                  <a:rPr kumimoji="1" lang="en-US" altLang="ja-JP" sz="2400" dirty="0"/>
                  <a:t>2</a:t>
                </a:r>
                <a:r>
                  <a:rPr kumimoji="1" lang="ja-JP" altLang="en-US" sz="2400"/>
                  <a:t>状態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sz="2400"/>
                  <a:t>について以下が成立することを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詳細釣り合い条件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DA95863-B2CD-0A2D-C463-F12646E7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80" y="3190049"/>
                <a:ext cx="7560840" cy="830997"/>
              </a:xfrm>
              <a:prstGeom prst="rect">
                <a:avLst/>
              </a:prstGeom>
              <a:blipFill>
                <a:blip r:embed="rId6"/>
                <a:stretch>
                  <a:fillRect l="-1342" t="-7576" r="-503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E7EA76-9E6C-DCE3-5C46-15381492C990}"/>
                  </a:ext>
                </a:extLst>
              </p:cNvPr>
              <p:cNvSpPr txBox="1"/>
              <p:nvPr/>
            </p:nvSpPr>
            <p:spPr>
              <a:xfrm>
                <a:off x="2206817" y="4186420"/>
                <a:ext cx="4535088" cy="624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E7EA76-9E6C-DCE3-5C46-15381492C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817" y="4186420"/>
                <a:ext cx="4535088" cy="624338"/>
              </a:xfrm>
              <a:prstGeom prst="rect">
                <a:avLst/>
              </a:prstGeom>
              <a:blipFill>
                <a:blip r:embed="rId7"/>
                <a:stretch>
                  <a:fillRect r="-559"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494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336800-B6D3-398A-275B-4EF1A8209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AFC2EAF-F4A1-F112-F215-49DC687D38EC}"/>
              </a:ext>
            </a:extLst>
          </p:cNvPr>
          <p:cNvGrpSpPr/>
          <p:nvPr/>
        </p:nvGrpSpPr>
        <p:grpSpPr>
          <a:xfrm>
            <a:off x="1043608" y="1628800"/>
            <a:ext cx="792088" cy="792088"/>
            <a:chOff x="395536" y="5085184"/>
            <a:chExt cx="792088" cy="792088"/>
          </a:xfrm>
        </p:grpSpPr>
        <p:sp>
          <p:nvSpPr>
            <p:cNvPr id="4" name="角丸四角形 6">
              <a:extLst>
                <a:ext uri="{FF2B5EF4-FFF2-40B4-BE49-F238E27FC236}">
                  <a16:creationId xmlns:a16="http://schemas.microsoft.com/office/drawing/2014/main" id="{D5A14843-C1BC-B294-054D-FACC7077B969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7">
              <a:extLst>
                <a:ext uri="{FF2B5EF4-FFF2-40B4-BE49-F238E27FC236}">
                  <a16:creationId xmlns:a16="http://schemas.microsoft.com/office/drawing/2014/main" id="{78E0E8DD-6495-8953-F40F-F144EA65D461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E130E5B-1A08-881D-DC50-15841D826DFE}"/>
              </a:ext>
            </a:extLst>
          </p:cNvPr>
          <p:cNvGrpSpPr/>
          <p:nvPr/>
        </p:nvGrpSpPr>
        <p:grpSpPr>
          <a:xfrm>
            <a:off x="3131840" y="1628800"/>
            <a:ext cx="792088" cy="792088"/>
            <a:chOff x="2555776" y="5085184"/>
            <a:chExt cx="792088" cy="792088"/>
          </a:xfrm>
        </p:grpSpPr>
        <p:sp>
          <p:nvSpPr>
            <p:cNvPr id="7" name="角丸四角形 11">
              <a:extLst>
                <a:ext uri="{FF2B5EF4-FFF2-40B4-BE49-F238E27FC236}">
                  <a16:creationId xmlns:a16="http://schemas.microsoft.com/office/drawing/2014/main" id="{E3EA91D3-E82C-447B-62EA-7F8A56C241D5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12">
              <a:extLst>
                <a:ext uri="{FF2B5EF4-FFF2-40B4-BE49-F238E27FC236}">
                  <a16:creationId xmlns:a16="http://schemas.microsoft.com/office/drawing/2014/main" id="{F8D11CF1-A9BB-7BC2-D6C7-2CD6A5930829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3">
              <a:extLst>
                <a:ext uri="{FF2B5EF4-FFF2-40B4-BE49-F238E27FC236}">
                  <a16:creationId xmlns:a16="http://schemas.microsoft.com/office/drawing/2014/main" id="{6640759E-DFB3-A325-F265-2165F2794057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4">
              <a:extLst>
                <a:ext uri="{FF2B5EF4-FFF2-40B4-BE49-F238E27FC236}">
                  <a16:creationId xmlns:a16="http://schemas.microsoft.com/office/drawing/2014/main" id="{6E131EDC-B5D9-54AA-288B-EAE438D6B232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6A8EB30-E4CB-E296-B720-A9EDA152E366}"/>
              </a:ext>
            </a:extLst>
          </p:cNvPr>
          <p:cNvGrpSpPr/>
          <p:nvPr/>
        </p:nvGrpSpPr>
        <p:grpSpPr>
          <a:xfrm>
            <a:off x="2051720" y="1628800"/>
            <a:ext cx="792088" cy="792088"/>
            <a:chOff x="2555776" y="5085184"/>
            <a:chExt cx="792088" cy="79208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9B6B8F8C-928B-4D20-A6BA-2B8748EFC989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02F934D-615F-67B5-5DE9-1B1BDA41CA5A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DFA49C67-AB87-3E82-DCBA-7F82FBF90299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E1C8FB-81ED-632A-6DFB-63345732783D}"/>
              </a:ext>
            </a:extLst>
          </p:cNvPr>
          <p:cNvGrpSpPr/>
          <p:nvPr/>
        </p:nvGrpSpPr>
        <p:grpSpPr>
          <a:xfrm>
            <a:off x="6228184" y="1628800"/>
            <a:ext cx="792088" cy="792088"/>
            <a:chOff x="6588224" y="2996952"/>
            <a:chExt cx="792088" cy="792088"/>
          </a:xfrm>
        </p:grpSpPr>
        <p:sp>
          <p:nvSpPr>
            <p:cNvPr id="16" name="角丸四角形 26">
              <a:extLst>
                <a:ext uri="{FF2B5EF4-FFF2-40B4-BE49-F238E27FC236}">
                  <a16:creationId xmlns:a16="http://schemas.microsoft.com/office/drawing/2014/main" id="{7BE724EF-1FA9-ACF6-ABE4-1F6C115B784E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C54CD75-4B95-EECE-1A1D-ADB64396C2D9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18" name="円/楕円 28">
                <a:extLst>
                  <a:ext uri="{FF2B5EF4-FFF2-40B4-BE49-F238E27FC236}">
                    <a16:creationId xmlns:a16="http://schemas.microsoft.com/office/drawing/2014/main" id="{F7D90D90-BAB1-92CE-3224-C42BE370B425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30">
                <a:extLst>
                  <a:ext uri="{FF2B5EF4-FFF2-40B4-BE49-F238E27FC236}">
                    <a16:creationId xmlns:a16="http://schemas.microsoft.com/office/drawing/2014/main" id="{BA9082B2-D4D9-5B60-AC7E-DA1EB3F79BF7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32">
                <a:extLst>
                  <a:ext uri="{FF2B5EF4-FFF2-40B4-BE49-F238E27FC236}">
                    <a16:creationId xmlns:a16="http://schemas.microsoft.com/office/drawing/2014/main" id="{32495A1B-15D3-BAA1-AB94-EC3064F3CEFB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33">
                <a:extLst>
                  <a:ext uri="{FF2B5EF4-FFF2-40B4-BE49-F238E27FC236}">
                    <a16:creationId xmlns:a16="http://schemas.microsoft.com/office/drawing/2014/main" id="{ECAE030D-B0A4-3716-2526-DBBE6757C767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34">
                <a:extLst>
                  <a:ext uri="{FF2B5EF4-FFF2-40B4-BE49-F238E27FC236}">
                    <a16:creationId xmlns:a16="http://schemas.microsoft.com/office/drawing/2014/main" id="{61A5D0E9-0A16-9F9C-D761-01CDCDD01CB9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35">
                <a:extLst>
                  <a:ext uri="{FF2B5EF4-FFF2-40B4-BE49-F238E27FC236}">
                    <a16:creationId xmlns:a16="http://schemas.microsoft.com/office/drawing/2014/main" id="{36AADE63-8115-8C2F-1241-8B65E2495D8F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33DD3C1-2BAD-A566-E5CE-2F22613FEA92}"/>
              </a:ext>
            </a:extLst>
          </p:cNvPr>
          <p:cNvGrpSpPr/>
          <p:nvPr/>
        </p:nvGrpSpPr>
        <p:grpSpPr>
          <a:xfrm>
            <a:off x="5148064" y="1628800"/>
            <a:ext cx="792088" cy="792088"/>
            <a:chOff x="2123728" y="3573016"/>
            <a:chExt cx="792088" cy="792088"/>
          </a:xfrm>
        </p:grpSpPr>
        <p:sp>
          <p:nvSpPr>
            <p:cNvPr id="25" name="角丸四角形 15">
              <a:extLst>
                <a:ext uri="{FF2B5EF4-FFF2-40B4-BE49-F238E27FC236}">
                  <a16:creationId xmlns:a16="http://schemas.microsoft.com/office/drawing/2014/main" id="{09CEF476-91FD-9234-EDA2-3BE8742B0885}"/>
                </a:ext>
              </a:extLst>
            </p:cNvPr>
            <p:cNvSpPr/>
            <p:nvPr/>
          </p:nvSpPr>
          <p:spPr>
            <a:xfrm>
              <a:off x="2123728" y="3573016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B826B00-0657-2EBE-BDDA-DF1D0A5C6E36}"/>
                </a:ext>
              </a:extLst>
            </p:cNvPr>
            <p:cNvGrpSpPr/>
            <p:nvPr/>
          </p:nvGrpSpPr>
          <p:grpSpPr>
            <a:xfrm>
              <a:off x="2213097" y="3662385"/>
              <a:ext cx="613351" cy="613351"/>
              <a:chOff x="5508104" y="2996952"/>
              <a:chExt cx="613351" cy="613351"/>
            </a:xfrm>
          </p:grpSpPr>
          <p:sp>
            <p:nvSpPr>
              <p:cNvPr id="27" name="円/楕円 16">
                <a:extLst>
                  <a:ext uri="{FF2B5EF4-FFF2-40B4-BE49-F238E27FC236}">
                    <a16:creationId xmlns:a16="http://schemas.microsoft.com/office/drawing/2014/main" id="{A92A5E80-FA82-BCE4-36E8-5144BA81E8A1}"/>
                  </a:ext>
                </a:extLst>
              </p:cNvPr>
              <p:cNvSpPr/>
              <p:nvPr/>
            </p:nvSpPr>
            <p:spPr>
              <a:xfrm>
                <a:off x="5508104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17">
                <a:extLst>
                  <a:ext uri="{FF2B5EF4-FFF2-40B4-BE49-F238E27FC236}">
                    <a16:creationId xmlns:a16="http://schemas.microsoft.com/office/drawing/2014/main" id="{7D5EB85B-8646-044D-EB10-FD2BC9ADD6A9}"/>
                  </a:ext>
                </a:extLst>
              </p:cNvPr>
              <p:cNvSpPr/>
              <p:nvPr/>
            </p:nvSpPr>
            <p:spPr>
              <a:xfrm>
                <a:off x="5940152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18">
                <a:extLst>
                  <a:ext uri="{FF2B5EF4-FFF2-40B4-BE49-F238E27FC236}">
                    <a16:creationId xmlns:a16="http://schemas.microsoft.com/office/drawing/2014/main" id="{965AB914-91D0-D2A8-5060-B2C367E2BACB}"/>
                  </a:ext>
                </a:extLst>
              </p:cNvPr>
              <p:cNvSpPr/>
              <p:nvPr/>
            </p:nvSpPr>
            <p:spPr>
              <a:xfrm>
                <a:off x="5508104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19">
                <a:extLst>
                  <a:ext uri="{FF2B5EF4-FFF2-40B4-BE49-F238E27FC236}">
                    <a16:creationId xmlns:a16="http://schemas.microsoft.com/office/drawing/2014/main" id="{6A1C143C-103C-E780-43F1-88EA12D0781B}"/>
                  </a:ext>
                </a:extLst>
              </p:cNvPr>
              <p:cNvSpPr/>
              <p:nvPr/>
            </p:nvSpPr>
            <p:spPr>
              <a:xfrm>
                <a:off x="5940152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19">
                <a:extLst>
                  <a:ext uri="{FF2B5EF4-FFF2-40B4-BE49-F238E27FC236}">
                    <a16:creationId xmlns:a16="http://schemas.microsoft.com/office/drawing/2014/main" id="{0075A614-1FA9-3D8C-A7C9-132A8401B3E0}"/>
                  </a:ext>
                </a:extLst>
              </p:cNvPr>
              <p:cNvSpPr/>
              <p:nvPr/>
            </p:nvSpPr>
            <p:spPr>
              <a:xfrm>
                <a:off x="5724128" y="3212976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B9A08A1-EF84-E6CD-B60C-6FBDE230AB53}"/>
              </a:ext>
            </a:extLst>
          </p:cNvPr>
          <p:cNvGrpSpPr/>
          <p:nvPr/>
        </p:nvGrpSpPr>
        <p:grpSpPr>
          <a:xfrm>
            <a:off x="4139952" y="1628800"/>
            <a:ext cx="792088" cy="792088"/>
            <a:chOff x="3563888" y="5085184"/>
            <a:chExt cx="792088" cy="792088"/>
          </a:xfrm>
        </p:grpSpPr>
        <p:sp>
          <p:nvSpPr>
            <p:cNvPr id="33" name="角丸四角形 67">
              <a:extLst>
                <a:ext uri="{FF2B5EF4-FFF2-40B4-BE49-F238E27FC236}">
                  <a16:creationId xmlns:a16="http://schemas.microsoft.com/office/drawing/2014/main" id="{E16211C5-5E5E-9457-A9C9-EFCF2820ED91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68">
              <a:extLst>
                <a:ext uri="{FF2B5EF4-FFF2-40B4-BE49-F238E27FC236}">
                  <a16:creationId xmlns:a16="http://schemas.microsoft.com/office/drawing/2014/main" id="{C1285FCE-0AFD-38EC-2787-99036D1ECAD3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69">
              <a:extLst>
                <a:ext uri="{FF2B5EF4-FFF2-40B4-BE49-F238E27FC236}">
                  <a16:creationId xmlns:a16="http://schemas.microsoft.com/office/drawing/2014/main" id="{5F73951E-32D1-2D87-1ED8-7970C2B0A85A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70">
              <a:extLst>
                <a:ext uri="{FF2B5EF4-FFF2-40B4-BE49-F238E27FC236}">
                  <a16:creationId xmlns:a16="http://schemas.microsoft.com/office/drawing/2014/main" id="{53D9175B-01AE-01B0-AB24-32B2C5021BFD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71">
              <a:extLst>
                <a:ext uri="{FF2B5EF4-FFF2-40B4-BE49-F238E27FC236}">
                  <a16:creationId xmlns:a16="http://schemas.microsoft.com/office/drawing/2014/main" id="{61D48873-0082-9417-4EC6-FD3C116EDD16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477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DE0308-0763-4D86-94B9-2736A2775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本日のまとめ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130D3B-7F2C-42A1-B478-042A12551ED5}"/>
              </a:ext>
            </a:extLst>
          </p:cNvPr>
          <p:cNvSpPr txBox="1"/>
          <p:nvPr/>
        </p:nvSpPr>
        <p:spPr>
          <a:xfrm>
            <a:off x="107504" y="1412776"/>
            <a:ext cx="8820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状態の重みの総和を分配関数とよぶ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分配関数を書き直す＝見方を変える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見方を変えると、効率がよくなる場合がある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同じものを異なる数式で表現すると、異なる世界が見えてくる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何十年も前の発見を活用してブレイクスルーが生まれることがある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19808A-6442-43EE-82D8-61EAA6377670}"/>
              </a:ext>
            </a:extLst>
          </p:cNvPr>
          <p:cNvSpPr txBox="1"/>
          <p:nvPr/>
        </p:nvSpPr>
        <p:spPr>
          <a:xfrm>
            <a:off x="2123728" y="4725144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※ Fortuin-</a:t>
            </a:r>
            <a:r>
              <a:rPr lang="en-US" altLang="ja-JP" dirty="0" err="1"/>
              <a:t>Kasteleyn</a:t>
            </a:r>
            <a:r>
              <a:rPr lang="ja-JP" altLang="en-US" dirty="0"/>
              <a:t>表現が</a:t>
            </a:r>
            <a:r>
              <a:rPr lang="en-US" altLang="ja-JP" dirty="0"/>
              <a:t>1972</a:t>
            </a:r>
            <a:r>
              <a:rPr lang="ja-JP" altLang="en-US" dirty="0"/>
              <a:t>年、</a:t>
            </a:r>
            <a:r>
              <a:rPr lang="en-US" altLang="ja-JP" dirty="0" err="1"/>
              <a:t>Swendsen</a:t>
            </a:r>
            <a:r>
              <a:rPr lang="en-US" altLang="ja-JP" dirty="0"/>
              <a:t>-Wang</a:t>
            </a:r>
            <a:r>
              <a:rPr lang="ja-JP" altLang="en-US" dirty="0"/>
              <a:t>が</a:t>
            </a:r>
            <a:r>
              <a:rPr lang="en-US" altLang="ja-JP" dirty="0"/>
              <a:t>1987</a:t>
            </a:r>
            <a:r>
              <a:rPr lang="ja-JP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59637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状態遷移図を理解し、描けるようになる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マルコフ遷移行列の固有値、固有ベクトルの意味を理解する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モンテカルロ法とは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数値計算では、何かの和や積分の推定値を計算することが多い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和の形を変形することで、異なるアルゴリズムが生まれる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6461DC-98D2-EBE1-A32D-1EAD7E78628E}"/>
              </a:ext>
            </a:extLst>
          </p:cNvPr>
          <p:cNvSpPr/>
          <p:nvPr/>
        </p:nvSpPr>
        <p:spPr>
          <a:xfrm rot="5400000">
            <a:off x="6156176" y="4437112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60A9AD-5A32-B82F-716B-81D7A90279EA}"/>
              </a:ext>
            </a:extLst>
          </p:cNvPr>
          <p:cNvSpPr/>
          <p:nvPr/>
        </p:nvSpPr>
        <p:spPr>
          <a:xfrm rot="1836777">
            <a:off x="5429834" y="334558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5D50B6-22A3-7320-9B4E-E9E7324A630A}"/>
              </a:ext>
            </a:extLst>
          </p:cNvPr>
          <p:cNvSpPr/>
          <p:nvPr/>
        </p:nvSpPr>
        <p:spPr>
          <a:xfrm rot="19603671">
            <a:off x="6852176" y="336713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FCF7F-E33A-0C28-5515-23A16F58F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AE197C-6624-9A5D-1E90-B09EE7697520}"/>
              </a:ext>
            </a:extLst>
          </p:cNvPr>
          <p:cNvSpPr txBox="1"/>
          <p:nvPr/>
        </p:nvSpPr>
        <p:spPr>
          <a:xfrm>
            <a:off x="251520" y="980728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3</a:t>
            </a:r>
            <a:r>
              <a:rPr kumimoji="1" lang="ja-JP" altLang="en-US" sz="2000"/>
              <a:t>つのマスがある「すごろく」を考える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マスをそれぞれ「マス</a:t>
            </a:r>
            <a:r>
              <a:rPr lang="en-US" altLang="ja-JP" sz="2000" dirty="0"/>
              <a:t>1</a:t>
            </a:r>
            <a:r>
              <a:rPr lang="ja-JP" altLang="en-US" sz="2000"/>
              <a:t>」「マス</a:t>
            </a:r>
            <a:r>
              <a:rPr lang="en-US" altLang="ja-JP" sz="2000" dirty="0"/>
              <a:t>2</a:t>
            </a:r>
            <a:r>
              <a:rPr lang="ja-JP" altLang="en-US" sz="2000"/>
              <a:t>」「マス</a:t>
            </a:r>
            <a:r>
              <a:rPr lang="en-US" altLang="ja-JP" sz="2000" dirty="0"/>
              <a:t>3</a:t>
            </a:r>
            <a:r>
              <a:rPr lang="ja-JP" altLang="en-US" sz="2000"/>
              <a:t>」と名前をつける</a:t>
            </a:r>
            <a:endParaRPr lang="en-US" altLang="ja-JP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532A9-A660-54DD-896A-3F68A3A1BBA0}"/>
              </a:ext>
            </a:extLst>
          </p:cNvPr>
          <p:cNvSpPr txBox="1"/>
          <p:nvPr/>
        </p:nvSpPr>
        <p:spPr>
          <a:xfrm>
            <a:off x="296866" y="2046409"/>
            <a:ext cx="39604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/>
              <a:t>サイコロを振って・・・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2,3</a:t>
            </a:r>
            <a:r>
              <a:rPr lang="ja-JP" altLang="en-US" sz="2000"/>
              <a:t>が出たらマス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4,5,6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1,2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3</a:t>
            </a:r>
            <a:r>
              <a:rPr lang="ja-JP" altLang="en-US" sz="2000"/>
              <a:t>が出たらマス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4,5,6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1,2,3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</a:t>
            </a:r>
            <a:r>
              <a:rPr lang="ja-JP" altLang="en-US" sz="2000"/>
              <a:t>が出たらマス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D76FE4BD-0666-70C2-182D-1519B0F67F2B}"/>
              </a:ext>
            </a:extLst>
          </p:cNvPr>
          <p:cNvSpPr/>
          <p:nvPr/>
        </p:nvSpPr>
        <p:spPr>
          <a:xfrm>
            <a:off x="5681542" y="2839529"/>
            <a:ext cx="1368152" cy="136815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bg1"/>
                </a:solidFill>
              </a:rPr>
              <a:t>1</a:t>
            </a:r>
            <a:endParaRPr kumimoji="1" lang="ja-JP" altLang="en-US" sz="6000">
              <a:solidFill>
                <a:schemeClr val="bg1"/>
              </a:solidFill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1D63403-8A89-055C-F156-F64124C62DA0}"/>
              </a:ext>
            </a:extLst>
          </p:cNvPr>
          <p:cNvSpPr/>
          <p:nvPr/>
        </p:nvSpPr>
        <p:spPr>
          <a:xfrm>
            <a:off x="4331158" y="4931767"/>
            <a:ext cx="1368152" cy="1368152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A98C341-5ACA-DBBE-8A5E-9865A0206BCC}"/>
              </a:ext>
            </a:extLst>
          </p:cNvPr>
          <p:cNvSpPr/>
          <p:nvPr/>
        </p:nvSpPr>
        <p:spPr>
          <a:xfrm>
            <a:off x="6912260" y="4931767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16C606-29BE-2149-A84F-078E371883B9}"/>
              </a:ext>
            </a:extLst>
          </p:cNvPr>
          <p:cNvCxnSpPr>
            <a:cxnSpLocks/>
          </p:cNvCxnSpPr>
          <p:nvPr/>
        </p:nvCxnSpPr>
        <p:spPr>
          <a:xfrm flipH="1">
            <a:off x="5026871" y="3861048"/>
            <a:ext cx="594590" cy="9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EFDB7FB-7113-6FE3-5995-B628EBB6C431}"/>
              </a:ext>
            </a:extLst>
          </p:cNvPr>
          <p:cNvGrpSpPr/>
          <p:nvPr/>
        </p:nvGrpSpPr>
        <p:grpSpPr>
          <a:xfrm>
            <a:off x="4815785" y="3703625"/>
            <a:ext cx="504056" cy="504056"/>
            <a:chOff x="2555776" y="5085184"/>
            <a:chExt cx="792088" cy="792088"/>
          </a:xfrm>
        </p:grpSpPr>
        <p:sp>
          <p:nvSpPr>
            <p:cNvPr id="20" name="角丸四角形 11">
              <a:extLst>
                <a:ext uri="{FF2B5EF4-FFF2-40B4-BE49-F238E27FC236}">
                  <a16:creationId xmlns:a16="http://schemas.microsoft.com/office/drawing/2014/main" id="{EC935B44-D335-A571-7B66-0E1E5DFF9B22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12">
              <a:extLst>
                <a:ext uri="{FF2B5EF4-FFF2-40B4-BE49-F238E27FC236}">
                  <a16:creationId xmlns:a16="http://schemas.microsoft.com/office/drawing/2014/main" id="{A4674C2A-21D7-B2CB-949C-6026E5E2BA10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13">
              <a:extLst>
                <a:ext uri="{FF2B5EF4-FFF2-40B4-BE49-F238E27FC236}">
                  <a16:creationId xmlns:a16="http://schemas.microsoft.com/office/drawing/2014/main" id="{2315A664-8CD9-884D-C8DA-571B3FB20DA0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14">
              <a:extLst>
                <a:ext uri="{FF2B5EF4-FFF2-40B4-BE49-F238E27FC236}">
                  <a16:creationId xmlns:a16="http://schemas.microsoft.com/office/drawing/2014/main" id="{49564BE2-F578-B49B-5D2C-1B2EC2B7DD27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57DAAEF-C8FF-1E8D-9ED7-EDE78FC7D6F1}"/>
              </a:ext>
            </a:extLst>
          </p:cNvPr>
          <p:cNvGrpSpPr/>
          <p:nvPr/>
        </p:nvGrpSpPr>
        <p:grpSpPr>
          <a:xfrm>
            <a:off x="4152464" y="3703625"/>
            <a:ext cx="504056" cy="504056"/>
            <a:chOff x="2555776" y="5085184"/>
            <a:chExt cx="792088" cy="792088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9E9A77F2-EC83-7067-CAA9-385DC249AC11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850F2F7E-6E01-E21B-80CC-FA51EE369025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7EF6B12E-C299-641D-FB66-7B4D29C9F6DB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立っている男の子のイラスト（ポーズ）">
            <a:extLst>
              <a:ext uri="{FF2B5EF4-FFF2-40B4-BE49-F238E27FC236}">
                <a16:creationId xmlns:a16="http://schemas.microsoft.com/office/drawing/2014/main" id="{9C4F05BB-BF73-5704-9EFE-FD3FE85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71" y="1794954"/>
            <a:ext cx="836493" cy="12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3D09BA8-DCF5-A8CA-FBA7-4835B60A7790}"/>
              </a:ext>
            </a:extLst>
          </p:cNvPr>
          <p:cNvGrpSpPr/>
          <p:nvPr/>
        </p:nvGrpSpPr>
        <p:grpSpPr>
          <a:xfrm>
            <a:off x="7850930" y="4237784"/>
            <a:ext cx="504056" cy="504056"/>
            <a:chOff x="6588224" y="2996952"/>
            <a:chExt cx="792088" cy="792088"/>
          </a:xfrm>
        </p:grpSpPr>
        <p:sp>
          <p:nvSpPr>
            <p:cNvPr id="29" name="角丸四角形 26">
              <a:extLst>
                <a:ext uri="{FF2B5EF4-FFF2-40B4-BE49-F238E27FC236}">
                  <a16:creationId xmlns:a16="http://schemas.microsoft.com/office/drawing/2014/main" id="{8F9A7440-BCEA-AE2D-3058-71C8569A54A4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EE43C4F5-7A7F-D97B-2EDF-888EBECB2242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31" name="円/楕円 28">
                <a:extLst>
                  <a:ext uri="{FF2B5EF4-FFF2-40B4-BE49-F238E27FC236}">
                    <a16:creationId xmlns:a16="http://schemas.microsoft.com/office/drawing/2014/main" id="{D368A5D2-AFAE-965E-2870-4C46F6B55167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0">
                <a:extLst>
                  <a:ext uri="{FF2B5EF4-FFF2-40B4-BE49-F238E27FC236}">
                    <a16:creationId xmlns:a16="http://schemas.microsoft.com/office/drawing/2014/main" id="{4516F707-C7DB-82E1-C939-DCEC77D26825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4E78C3CA-F43B-7516-2BB5-9CF7497AF993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2D9F0B-1D47-0567-6F39-022ACB783427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708EC81A-3B75-2811-E273-D3AB46659993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6CFA9955-EA0D-92A1-7C21-41323CBABD04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A5039D9-4A61-A4A7-5848-5C3CFABCB525}"/>
              </a:ext>
            </a:extLst>
          </p:cNvPr>
          <p:cNvGrpSpPr/>
          <p:nvPr/>
        </p:nvGrpSpPr>
        <p:grpSpPr>
          <a:xfrm>
            <a:off x="8154251" y="3657802"/>
            <a:ext cx="504056" cy="504056"/>
            <a:chOff x="2123728" y="3573016"/>
            <a:chExt cx="792088" cy="792088"/>
          </a:xfrm>
        </p:grpSpPr>
        <p:sp>
          <p:nvSpPr>
            <p:cNvPr id="38" name="角丸四角形 15">
              <a:extLst>
                <a:ext uri="{FF2B5EF4-FFF2-40B4-BE49-F238E27FC236}">
                  <a16:creationId xmlns:a16="http://schemas.microsoft.com/office/drawing/2014/main" id="{99BCBB8E-7C0E-8090-4538-6F37A7EE1347}"/>
                </a:ext>
              </a:extLst>
            </p:cNvPr>
            <p:cNvSpPr/>
            <p:nvPr/>
          </p:nvSpPr>
          <p:spPr>
            <a:xfrm>
              <a:off x="2123728" y="3573016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97AD9621-5AF9-226C-BA39-DD1E8EF2A739}"/>
                </a:ext>
              </a:extLst>
            </p:cNvPr>
            <p:cNvGrpSpPr/>
            <p:nvPr/>
          </p:nvGrpSpPr>
          <p:grpSpPr>
            <a:xfrm>
              <a:off x="2213097" y="3662385"/>
              <a:ext cx="613351" cy="613351"/>
              <a:chOff x="5508104" y="2996952"/>
              <a:chExt cx="613351" cy="613351"/>
            </a:xfrm>
          </p:grpSpPr>
          <p:sp>
            <p:nvSpPr>
              <p:cNvPr id="40" name="円/楕円 16">
                <a:extLst>
                  <a:ext uri="{FF2B5EF4-FFF2-40B4-BE49-F238E27FC236}">
                    <a16:creationId xmlns:a16="http://schemas.microsoft.com/office/drawing/2014/main" id="{D5984E61-7AB8-2222-D2CB-C90AE4D3DA2B}"/>
                  </a:ext>
                </a:extLst>
              </p:cNvPr>
              <p:cNvSpPr/>
              <p:nvPr/>
            </p:nvSpPr>
            <p:spPr>
              <a:xfrm>
                <a:off x="5508104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17">
                <a:extLst>
                  <a:ext uri="{FF2B5EF4-FFF2-40B4-BE49-F238E27FC236}">
                    <a16:creationId xmlns:a16="http://schemas.microsoft.com/office/drawing/2014/main" id="{FF4D2CEC-D141-A3DD-AFF0-360975A7F9CD}"/>
                  </a:ext>
                </a:extLst>
              </p:cNvPr>
              <p:cNvSpPr/>
              <p:nvPr/>
            </p:nvSpPr>
            <p:spPr>
              <a:xfrm>
                <a:off x="5940152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18">
                <a:extLst>
                  <a:ext uri="{FF2B5EF4-FFF2-40B4-BE49-F238E27FC236}">
                    <a16:creationId xmlns:a16="http://schemas.microsoft.com/office/drawing/2014/main" id="{141FA596-74C9-AD9E-13BA-0C32169FB01B}"/>
                  </a:ext>
                </a:extLst>
              </p:cNvPr>
              <p:cNvSpPr/>
              <p:nvPr/>
            </p:nvSpPr>
            <p:spPr>
              <a:xfrm>
                <a:off x="5508104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19">
                <a:extLst>
                  <a:ext uri="{FF2B5EF4-FFF2-40B4-BE49-F238E27FC236}">
                    <a16:creationId xmlns:a16="http://schemas.microsoft.com/office/drawing/2014/main" id="{080259E4-AAAC-CE8C-4DE7-67FE7345FF54}"/>
                  </a:ext>
                </a:extLst>
              </p:cNvPr>
              <p:cNvSpPr/>
              <p:nvPr/>
            </p:nvSpPr>
            <p:spPr>
              <a:xfrm>
                <a:off x="5940152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19">
                <a:extLst>
                  <a:ext uri="{FF2B5EF4-FFF2-40B4-BE49-F238E27FC236}">
                    <a16:creationId xmlns:a16="http://schemas.microsoft.com/office/drawing/2014/main" id="{C7B4755B-8A19-955E-4303-746D11047F1A}"/>
                  </a:ext>
                </a:extLst>
              </p:cNvPr>
              <p:cNvSpPr/>
              <p:nvPr/>
            </p:nvSpPr>
            <p:spPr>
              <a:xfrm>
                <a:off x="5724128" y="3212976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FF81872-15ED-5D52-C3B0-7DFD666F02EF}"/>
              </a:ext>
            </a:extLst>
          </p:cNvPr>
          <p:cNvGrpSpPr/>
          <p:nvPr/>
        </p:nvGrpSpPr>
        <p:grpSpPr>
          <a:xfrm>
            <a:off x="7532661" y="3657802"/>
            <a:ext cx="504056" cy="504056"/>
            <a:chOff x="3563888" y="5085184"/>
            <a:chExt cx="792088" cy="792088"/>
          </a:xfrm>
        </p:grpSpPr>
        <p:sp>
          <p:nvSpPr>
            <p:cNvPr id="46" name="角丸四角形 67">
              <a:extLst>
                <a:ext uri="{FF2B5EF4-FFF2-40B4-BE49-F238E27FC236}">
                  <a16:creationId xmlns:a16="http://schemas.microsoft.com/office/drawing/2014/main" id="{7437D3C7-43EE-BA65-0757-C8BBEE6865EC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68">
              <a:extLst>
                <a:ext uri="{FF2B5EF4-FFF2-40B4-BE49-F238E27FC236}">
                  <a16:creationId xmlns:a16="http://schemas.microsoft.com/office/drawing/2014/main" id="{1260E12B-224B-11F3-F0B1-30E998E3BF79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69">
              <a:extLst>
                <a:ext uri="{FF2B5EF4-FFF2-40B4-BE49-F238E27FC236}">
                  <a16:creationId xmlns:a16="http://schemas.microsoft.com/office/drawing/2014/main" id="{7BD5D969-495E-AF2C-2A42-6524E63909BF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70">
              <a:extLst>
                <a:ext uri="{FF2B5EF4-FFF2-40B4-BE49-F238E27FC236}">
                  <a16:creationId xmlns:a16="http://schemas.microsoft.com/office/drawing/2014/main" id="{2EE1CF7E-5A6C-2F71-C172-229DCF544F6C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71">
              <a:extLst>
                <a:ext uri="{FF2B5EF4-FFF2-40B4-BE49-F238E27FC236}">
                  <a16:creationId xmlns:a16="http://schemas.microsoft.com/office/drawing/2014/main" id="{B7ED5548-03D8-7B3B-BFE9-97506D5315DA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028786-586D-EBD0-E2A1-F1F040EA58FB}"/>
              </a:ext>
            </a:extLst>
          </p:cNvPr>
          <p:cNvCxnSpPr>
            <a:cxnSpLocks/>
          </p:cNvCxnSpPr>
          <p:nvPr/>
        </p:nvCxnSpPr>
        <p:spPr>
          <a:xfrm>
            <a:off x="7068200" y="3886918"/>
            <a:ext cx="559618" cy="912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9D164C53-50D1-72B7-1F26-E4DDF4642466}"/>
              </a:ext>
            </a:extLst>
          </p:cNvPr>
          <p:cNvSpPr/>
          <p:nvPr/>
        </p:nvSpPr>
        <p:spPr>
          <a:xfrm rot="2700000">
            <a:off x="6686614" y="2270187"/>
            <a:ext cx="846321" cy="748677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E8F30F3-A05F-85E9-0B3E-70F9132D446F}"/>
              </a:ext>
            </a:extLst>
          </p:cNvPr>
          <p:cNvGrpSpPr/>
          <p:nvPr/>
        </p:nvGrpSpPr>
        <p:grpSpPr>
          <a:xfrm>
            <a:off x="7395191" y="1839760"/>
            <a:ext cx="504056" cy="504056"/>
            <a:chOff x="395536" y="5085184"/>
            <a:chExt cx="792088" cy="792088"/>
          </a:xfrm>
        </p:grpSpPr>
        <p:sp>
          <p:nvSpPr>
            <p:cNvPr id="56" name="角丸四角形 6">
              <a:extLst>
                <a:ext uri="{FF2B5EF4-FFF2-40B4-BE49-F238E27FC236}">
                  <a16:creationId xmlns:a16="http://schemas.microsoft.com/office/drawing/2014/main" id="{002CB665-5923-1742-096C-C48515B0F922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7">
              <a:extLst>
                <a:ext uri="{FF2B5EF4-FFF2-40B4-BE49-F238E27FC236}">
                  <a16:creationId xmlns:a16="http://schemas.microsoft.com/office/drawing/2014/main" id="{3A441CC6-9113-666D-E552-FE86E5BD8797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83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6461DC-98D2-EBE1-A32D-1EAD7E78628E}"/>
              </a:ext>
            </a:extLst>
          </p:cNvPr>
          <p:cNvSpPr/>
          <p:nvPr/>
        </p:nvSpPr>
        <p:spPr>
          <a:xfrm rot="5400000">
            <a:off x="6156176" y="4437112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60A9AD-5A32-B82F-716B-81D7A90279EA}"/>
              </a:ext>
            </a:extLst>
          </p:cNvPr>
          <p:cNvSpPr/>
          <p:nvPr/>
        </p:nvSpPr>
        <p:spPr>
          <a:xfrm rot="1836777">
            <a:off x="5429834" y="334558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5D50B6-22A3-7320-9B4E-E9E7324A630A}"/>
              </a:ext>
            </a:extLst>
          </p:cNvPr>
          <p:cNvSpPr/>
          <p:nvPr/>
        </p:nvSpPr>
        <p:spPr>
          <a:xfrm rot="19603671">
            <a:off x="6852176" y="336713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FCF7F-E33A-0C28-5515-23A16F58F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AE197C-6624-9A5D-1E90-B09EE7697520}"/>
              </a:ext>
            </a:extLst>
          </p:cNvPr>
          <p:cNvSpPr txBox="1"/>
          <p:nvPr/>
        </p:nvSpPr>
        <p:spPr>
          <a:xfrm>
            <a:off x="251520" y="980728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/>
              <a:t>3</a:t>
            </a:r>
            <a:r>
              <a:rPr kumimoji="1" lang="ja-JP" altLang="en-US" sz="2000"/>
              <a:t>つのマスがある「すごろく」を考える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マスをそれぞれ「マス</a:t>
            </a:r>
            <a:r>
              <a:rPr lang="en-US" altLang="ja-JP" sz="2000"/>
              <a:t>1</a:t>
            </a:r>
            <a:r>
              <a:rPr lang="ja-JP" altLang="en-US" sz="2000"/>
              <a:t>」「マス</a:t>
            </a:r>
            <a:r>
              <a:rPr lang="en-US" altLang="ja-JP" sz="2000"/>
              <a:t>2</a:t>
            </a:r>
            <a:r>
              <a:rPr lang="ja-JP" altLang="en-US" sz="2000"/>
              <a:t>」「マス</a:t>
            </a:r>
            <a:r>
              <a:rPr lang="en-US" altLang="ja-JP" sz="2000"/>
              <a:t>3</a:t>
            </a:r>
            <a:r>
              <a:rPr lang="ja-JP" altLang="en-US" sz="2000"/>
              <a:t>」と名前をつける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532A9-A660-54DD-896A-3F68A3A1BBA0}"/>
              </a:ext>
            </a:extLst>
          </p:cNvPr>
          <p:cNvSpPr txBox="1"/>
          <p:nvPr/>
        </p:nvSpPr>
        <p:spPr>
          <a:xfrm>
            <a:off x="296866" y="2046409"/>
            <a:ext cx="39604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/>
              <a:t>サイコロを振って・・・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D76FE4BD-0666-70C2-182D-1519B0F67F2B}"/>
              </a:ext>
            </a:extLst>
          </p:cNvPr>
          <p:cNvSpPr/>
          <p:nvPr/>
        </p:nvSpPr>
        <p:spPr>
          <a:xfrm>
            <a:off x="5681542" y="2839529"/>
            <a:ext cx="1368152" cy="136815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bg1"/>
                </a:solidFill>
              </a:rPr>
              <a:t>1</a:t>
            </a:r>
            <a:endParaRPr kumimoji="1" lang="ja-JP" altLang="en-US" sz="6000">
              <a:solidFill>
                <a:schemeClr val="bg1"/>
              </a:solidFill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1D63403-8A89-055C-F156-F64124C62DA0}"/>
              </a:ext>
            </a:extLst>
          </p:cNvPr>
          <p:cNvSpPr/>
          <p:nvPr/>
        </p:nvSpPr>
        <p:spPr>
          <a:xfrm>
            <a:off x="4331158" y="4931767"/>
            <a:ext cx="1368152" cy="1368152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A98C341-5ACA-DBBE-8A5E-9865A0206BCC}"/>
              </a:ext>
            </a:extLst>
          </p:cNvPr>
          <p:cNvSpPr/>
          <p:nvPr/>
        </p:nvSpPr>
        <p:spPr>
          <a:xfrm>
            <a:off x="6912260" y="4931767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16C606-29BE-2149-A84F-078E371883B9}"/>
              </a:ext>
            </a:extLst>
          </p:cNvPr>
          <p:cNvCxnSpPr>
            <a:cxnSpLocks/>
          </p:cNvCxnSpPr>
          <p:nvPr/>
        </p:nvCxnSpPr>
        <p:spPr>
          <a:xfrm flipH="1">
            <a:off x="5026871" y="3861048"/>
            <a:ext cx="594590" cy="9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立っている男の子のイラスト（ポーズ）">
            <a:extLst>
              <a:ext uri="{FF2B5EF4-FFF2-40B4-BE49-F238E27FC236}">
                <a16:creationId xmlns:a16="http://schemas.microsoft.com/office/drawing/2014/main" id="{9C4F05BB-BF73-5704-9EFE-FD3FE85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71" y="1794954"/>
            <a:ext cx="836493" cy="12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028786-586D-EBD0-E2A1-F1F040EA58FB}"/>
              </a:ext>
            </a:extLst>
          </p:cNvPr>
          <p:cNvCxnSpPr>
            <a:cxnSpLocks/>
          </p:cNvCxnSpPr>
          <p:nvPr/>
        </p:nvCxnSpPr>
        <p:spPr>
          <a:xfrm>
            <a:off x="7068200" y="3886918"/>
            <a:ext cx="559618" cy="912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9D164C53-50D1-72B7-1F26-E4DDF4642466}"/>
              </a:ext>
            </a:extLst>
          </p:cNvPr>
          <p:cNvSpPr/>
          <p:nvPr/>
        </p:nvSpPr>
        <p:spPr>
          <a:xfrm rot="2700000">
            <a:off x="6686614" y="2270187"/>
            <a:ext cx="846321" cy="748677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721783-E4E0-5A69-9974-79B72C2D8B50}"/>
              </a:ext>
            </a:extLst>
          </p:cNvPr>
          <p:cNvSpPr txBox="1"/>
          <p:nvPr/>
        </p:nvSpPr>
        <p:spPr>
          <a:xfrm>
            <a:off x="7596336" y="198515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1/6</a:t>
            </a:r>
            <a:endParaRPr kumimoji="1" lang="ja-JP" altLang="en-US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E5F904-9546-8976-3C18-31FB36E54B28}"/>
              </a:ext>
            </a:extLst>
          </p:cNvPr>
          <p:cNvSpPr txBox="1"/>
          <p:nvPr/>
        </p:nvSpPr>
        <p:spPr>
          <a:xfrm>
            <a:off x="4312449" y="380123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1/3</a:t>
            </a:r>
            <a:endParaRPr kumimoji="1" lang="ja-JP" alt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39FD81-DE1D-C578-4925-A7A7DE5E8918}"/>
              </a:ext>
            </a:extLst>
          </p:cNvPr>
          <p:cNvSpPr txBox="1"/>
          <p:nvPr/>
        </p:nvSpPr>
        <p:spPr>
          <a:xfrm>
            <a:off x="7393032" y="372190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1/2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87197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6F47DB-9499-F2DD-1ABA-8E47EE9B3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111DCF4-CE9D-B3FC-008F-14996E3DD0F6}"/>
              </a:ext>
            </a:extLst>
          </p:cNvPr>
          <p:cNvSpPr txBox="1"/>
          <p:nvPr/>
        </p:nvSpPr>
        <p:spPr>
          <a:xfrm>
            <a:off x="405734" y="1010553"/>
            <a:ext cx="8557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ある状態から、次のステップにどんな確率でどこに行くかを表した図を</a:t>
            </a:r>
            <a:r>
              <a:rPr lang="ja-JP" altLang="en-US" sz="2400">
                <a:solidFill>
                  <a:srgbClr val="FF0000"/>
                </a:solidFill>
              </a:rPr>
              <a:t>状態遷移図</a:t>
            </a:r>
            <a:r>
              <a:rPr lang="ja-JP" altLang="en-US" sz="2400"/>
              <a:t>と呼ぶ</a:t>
            </a:r>
            <a:endParaRPr kumimoji="1" lang="en-US" altLang="ja-JP" sz="24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BF08A1C-82DD-57D6-92B8-B450F40462F0}"/>
              </a:ext>
            </a:extLst>
          </p:cNvPr>
          <p:cNvGrpSpPr/>
          <p:nvPr/>
        </p:nvGrpSpPr>
        <p:grpSpPr>
          <a:xfrm>
            <a:off x="1547664" y="2204864"/>
            <a:ext cx="5637821" cy="3937884"/>
            <a:chOff x="1230562" y="1770270"/>
            <a:chExt cx="6922122" cy="4834939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549BA08-7135-46CE-49D1-40C555E54D7A}"/>
                </a:ext>
              </a:extLst>
            </p:cNvPr>
            <p:cNvSpPr/>
            <p:nvPr/>
          </p:nvSpPr>
          <p:spPr>
            <a:xfrm>
              <a:off x="4064653" y="2564904"/>
              <a:ext cx="1014694" cy="101469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bg1"/>
                  </a:solidFill>
                </a:rPr>
                <a:t>1</a:t>
              </a:r>
              <a:endParaRPr kumimoji="1" lang="ja-JP" altLang="en-US" sz="5400">
                <a:solidFill>
                  <a:schemeClr val="bg1"/>
                </a:solidFill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F8D5EDBB-2A9E-FE23-F73A-EFBA772E6696}"/>
                </a:ext>
              </a:extLst>
            </p:cNvPr>
            <p:cNvSpPr/>
            <p:nvPr/>
          </p:nvSpPr>
          <p:spPr>
            <a:xfrm>
              <a:off x="2480477" y="5081148"/>
              <a:ext cx="1014694" cy="1014694"/>
            </a:xfrm>
            <a:prstGeom prst="ellipse">
              <a:avLst/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2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999DD903-BBDC-5730-809B-0FC2C6897944}"/>
                </a:ext>
              </a:extLst>
            </p:cNvPr>
            <p:cNvSpPr/>
            <p:nvPr/>
          </p:nvSpPr>
          <p:spPr>
            <a:xfrm>
              <a:off x="5648829" y="5081148"/>
              <a:ext cx="1014694" cy="1014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3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092DEF6-0892-CFD7-4F05-F89554B1B86A}"/>
                </a:ext>
              </a:extLst>
            </p:cNvPr>
            <p:cNvCxnSpPr/>
            <p:nvPr/>
          </p:nvCxnSpPr>
          <p:spPr>
            <a:xfrm flipH="1">
              <a:off x="3136776" y="357959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EE4D3EA4-3A88-B88F-2F2F-D928DC41D1A5}"/>
                </a:ext>
              </a:extLst>
            </p:cNvPr>
            <p:cNvCxnSpPr/>
            <p:nvPr/>
          </p:nvCxnSpPr>
          <p:spPr>
            <a:xfrm flipH="1">
              <a:off x="3495170" y="3790313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06EF7FB-B002-34ED-7509-89DDA56D27E5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054305" y="378106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833EBB2-FC65-2F16-49F1-D35AE1381E18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395896" y="3539945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6BBB73E-6534-FB0D-D5FA-76B2DC675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630" y="5547977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302436F-4A22-23A9-02D9-476CEF1E0ACA}"/>
                </a:ext>
              </a:extLst>
            </p:cNvPr>
            <p:cNvCxnSpPr/>
            <p:nvPr/>
          </p:nvCxnSpPr>
          <p:spPr>
            <a:xfrm>
              <a:off x="3971630" y="6021288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AC8F4A6A-B1FA-B117-CBD9-B776FA856EDD}"/>
                </a:ext>
              </a:extLst>
            </p:cNvPr>
            <p:cNvSpPr/>
            <p:nvPr/>
          </p:nvSpPr>
          <p:spPr>
            <a:xfrm rot="2700000">
              <a:off x="4984048" y="2061183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600BF415-FDC0-1522-DB36-3F1423EBAFC7}"/>
                </a:ext>
              </a:extLst>
            </p:cNvPr>
            <p:cNvSpPr/>
            <p:nvPr/>
          </p:nvSpPr>
          <p:spPr>
            <a:xfrm rot="5400000">
              <a:off x="6810579" y="5499808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B074EC7-28F5-0285-2933-14B76F5C00F0}"/>
                </a:ext>
              </a:extLst>
            </p:cNvPr>
            <p:cNvSpPr/>
            <p:nvPr/>
          </p:nvSpPr>
          <p:spPr>
            <a:xfrm rot="14211246">
              <a:off x="1869550" y="5621375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A3BE6F4-22C6-FF6F-87F4-9C65226F187C}"/>
                </a:ext>
              </a:extLst>
            </p:cNvPr>
            <p:cNvSpPr txBox="1"/>
            <p:nvPr/>
          </p:nvSpPr>
          <p:spPr>
            <a:xfrm>
              <a:off x="5414201" y="1770270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1/6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1E0D8C3-AA79-2483-7C84-FC4C34233D33}"/>
                </a:ext>
              </a:extLst>
            </p:cNvPr>
            <p:cNvSpPr txBox="1"/>
            <p:nvPr/>
          </p:nvSpPr>
          <p:spPr>
            <a:xfrm>
              <a:off x="2843104" y="3599515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1/3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3CBE563-A004-1ACE-6B32-FC51D7BA02AC}"/>
                </a:ext>
              </a:extLst>
            </p:cNvPr>
            <p:cNvSpPr txBox="1"/>
            <p:nvPr/>
          </p:nvSpPr>
          <p:spPr>
            <a:xfrm>
              <a:off x="4849134" y="4269439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1/2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6B26070-169F-29AF-7338-B7E9023A712E}"/>
                </a:ext>
              </a:extLst>
            </p:cNvPr>
            <p:cNvSpPr txBox="1"/>
            <p:nvPr/>
          </p:nvSpPr>
          <p:spPr>
            <a:xfrm>
              <a:off x="1230562" y="5890832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1/3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6AA2501-E4C6-3E2C-EDFF-E05865CAAC93}"/>
                </a:ext>
              </a:extLst>
            </p:cNvPr>
            <p:cNvSpPr txBox="1"/>
            <p:nvPr/>
          </p:nvSpPr>
          <p:spPr>
            <a:xfrm>
              <a:off x="7400450" y="5559531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1/2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85080A09-F342-81EF-7949-8A7EFB480BC9}"/>
                </a:ext>
              </a:extLst>
            </p:cNvPr>
            <p:cNvSpPr txBox="1"/>
            <p:nvPr/>
          </p:nvSpPr>
          <p:spPr>
            <a:xfrm>
              <a:off x="3725328" y="4241857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1/6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44737543-9FF1-1CD1-7087-ADD1AA05D332}"/>
                </a:ext>
              </a:extLst>
            </p:cNvPr>
            <p:cNvSpPr txBox="1"/>
            <p:nvPr/>
          </p:nvSpPr>
          <p:spPr>
            <a:xfrm>
              <a:off x="4204447" y="6038376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1/2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DAB5D66-98B8-07B3-5049-1FB363F95916}"/>
                </a:ext>
              </a:extLst>
            </p:cNvPr>
            <p:cNvSpPr txBox="1"/>
            <p:nvPr/>
          </p:nvSpPr>
          <p:spPr>
            <a:xfrm>
              <a:off x="5700621" y="3671447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1/6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C34D409-8F88-7688-3197-4E6683B346E7}"/>
                </a:ext>
              </a:extLst>
            </p:cNvPr>
            <p:cNvSpPr txBox="1"/>
            <p:nvPr/>
          </p:nvSpPr>
          <p:spPr>
            <a:xfrm>
              <a:off x="4204447" y="5060369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1/3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6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924637-A0C4-2122-BE70-C0A964927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655D24-DCA0-FFE1-9486-3F4563A92273}"/>
              </a:ext>
            </a:extLst>
          </p:cNvPr>
          <p:cNvSpPr txBox="1"/>
          <p:nvPr/>
        </p:nvSpPr>
        <p:spPr>
          <a:xfrm>
            <a:off x="323528" y="1039267"/>
            <a:ext cx="7156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以下の状態遷移図において、以下のようなことを知りたい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最初に状態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にいたとき、</a:t>
            </a:r>
            <a:r>
              <a:rPr kumimoji="1" lang="en-US" altLang="ja-JP" sz="2000" dirty="0"/>
              <a:t>t</a:t>
            </a:r>
            <a:r>
              <a:rPr kumimoji="1" lang="ja-JP" altLang="en-US" sz="2000"/>
              <a:t>ステップ後に各状態にいる確率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十分に時間が経過したとき、各状態にいる確率</a:t>
            </a:r>
            <a:endParaRPr kumimoji="1" lang="ja-JP" altLang="en-US" sz="2000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17FB542-35CC-1618-D793-518FE82D063C}"/>
              </a:ext>
            </a:extLst>
          </p:cNvPr>
          <p:cNvGrpSpPr/>
          <p:nvPr/>
        </p:nvGrpSpPr>
        <p:grpSpPr>
          <a:xfrm>
            <a:off x="1547664" y="2492896"/>
            <a:ext cx="5637821" cy="3937884"/>
            <a:chOff x="1230562" y="1770270"/>
            <a:chExt cx="6922122" cy="4834939"/>
          </a:xfrm>
        </p:grpSpPr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62789A41-8150-57FC-5377-963B060564D2}"/>
                </a:ext>
              </a:extLst>
            </p:cNvPr>
            <p:cNvSpPr/>
            <p:nvPr/>
          </p:nvSpPr>
          <p:spPr>
            <a:xfrm>
              <a:off x="4064653" y="2564904"/>
              <a:ext cx="1014694" cy="101469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bg1"/>
                  </a:solidFill>
                </a:rPr>
                <a:t>1</a:t>
              </a:r>
              <a:endParaRPr kumimoji="1" lang="ja-JP" altLang="en-US" sz="5400">
                <a:solidFill>
                  <a:schemeClr val="bg1"/>
                </a:solidFill>
              </a:endParaRPr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15AC7ECB-6101-D135-BAB0-AC3011DA6F62}"/>
                </a:ext>
              </a:extLst>
            </p:cNvPr>
            <p:cNvSpPr/>
            <p:nvPr/>
          </p:nvSpPr>
          <p:spPr>
            <a:xfrm>
              <a:off x="2480477" y="5081148"/>
              <a:ext cx="1014694" cy="1014694"/>
            </a:xfrm>
            <a:prstGeom prst="ellipse">
              <a:avLst/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2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E867D8EB-E8C5-2FCE-1869-D964DF08C9AA}"/>
                </a:ext>
              </a:extLst>
            </p:cNvPr>
            <p:cNvSpPr/>
            <p:nvPr/>
          </p:nvSpPr>
          <p:spPr>
            <a:xfrm>
              <a:off x="5648829" y="5081148"/>
              <a:ext cx="1014694" cy="1014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3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9C135364-159A-371E-E674-9C57C681C974}"/>
                </a:ext>
              </a:extLst>
            </p:cNvPr>
            <p:cNvCxnSpPr/>
            <p:nvPr/>
          </p:nvCxnSpPr>
          <p:spPr>
            <a:xfrm flipH="1">
              <a:off x="3136776" y="357959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C66FF0B1-E977-CE6A-A03F-E1E85710BF89}"/>
                </a:ext>
              </a:extLst>
            </p:cNvPr>
            <p:cNvCxnSpPr/>
            <p:nvPr/>
          </p:nvCxnSpPr>
          <p:spPr>
            <a:xfrm flipH="1">
              <a:off x="3495170" y="3790313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904F1CF-7CA7-F875-1960-BE4D2D0A9C4B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054305" y="378106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5DDAD7CF-70DE-164E-3F37-B48E0D649BE8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395896" y="3539945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2719E76B-FE17-A923-9D74-400EF9427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630" y="5547977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615F31C-457F-481D-9D74-989165CCBC34}"/>
                </a:ext>
              </a:extLst>
            </p:cNvPr>
            <p:cNvCxnSpPr/>
            <p:nvPr/>
          </p:nvCxnSpPr>
          <p:spPr>
            <a:xfrm>
              <a:off x="3971630" y="6021288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B674915C-1E9F-E077-2874-377044747C05}"/>
                </a:ext>
              </a:extLst>
            </p:cNvPr>
            <p:cNvSpPr/>
            <p:nvPr/>
          </p:nvSpPr>
          <p:spPr>
            <a:xfrm rot="2700000">
              <a:off x="4984048" y="2061183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A95E6FE5-59D0-BE28-7FA6-DA831641F4C2}"/>
                </a:ext>
              </a:extLst>
            </p:cNvPr>
            <p:cNvSpPr/>
            <p:nvPr/>
          </p:nvSpPr>
          <p:spPr>
            <a:xfrm rot="5400000">
              <a:off x="6810579" y="5499808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04F4C843-49A1-973C-F4CB-DFD3D8683AFB}"/>
                </a:ext>
              </a:extLst>
            </p:cNvPr>
            <p:cNvSpPr/>
            <p:nvPr/>
          </p:nvSpPr>
          <p:spPr>
            <a:xfrm rot="14211246">
              <a:off x="1869550" y="5621375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B99BBFC-73AC-9997-A135-BA385886DEFA}"/>
                </a:ext>
              </a:extLst>
            </p:cNvPr>
            <p:cNvSpPr txBox="1"/>
            <p:nvPr/>
          </p:nvSpPr>
          <p:spPr>
            <a:xfrm>
              <a:off x="5414201" y="1770270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1/6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AF89F23-857B-90FC-BC2F-B0B45DB97A4B}"/>
                </a:ext>
              </a:extLst>
            </p:cNvPr>
            <p:cNvSpPr txBox="1"/>
            <p:nvPr/>
          </p:nvSpPr>
          <p:spPr>
            <a:xfrm>
              <a:off x="2843104" y="3599515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1/3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F6A553C-1706-4AB9-AABD-BBE88E856F27}"/>
                </a:ext>
              </a:extLst>
            </p:cNvPr>
            <p:cNvSpPr txBox="1"/>
            <p:nvPr/>
          </p:nvSpPr>
          <p:spPr>
            <a:xfrm>
              <a:off x="4849134" y="4269439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1/2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2799E1F-17F6-4B42-252E-72AAEE4E6628}"/>
                </a:ext>
              </a:extLst>
            </p:cNvPr>
            <p:cNvSpPr txBox="1"/>
            <p:nvPr/>
          </p:nvSpPr>
          <p:spPr>
            <a:xfrm>
              <a:off x="1230562" y="5890832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1/3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3B54ED9-08A2-8D17-9873-32E222BA8686}"/>
                </a:ext>
              </a:extLst>
            </p:cNvPr>
            <p:cNvSpPr txBox="1"/>
            <p:nvPr/>
          </p:nvSpPr>
          <p:spPr>
            <a:xfrm>
              <a:off x="7400450" y="5559531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1/2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932C00-31E2-0FBA-1E65-80FE02968E16}"/>
                </a:ext>
              </a:extLst>
            </p:cNvPr>
            <p:cNvSpPr txBox="1"/>
            <p:nvPr/>
          </p:nvSpPr>
          <p:spPr>
            <a:xfrm>
              <a:off x="3725328" y="4241857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1/6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044A6A2-E154-E758-D20E-ACE4BC0AA476}"/>
                </a:ext>
              </a:extLst>
            </p:cNvPr>
            <p:cNvSpPr txBox="1"/>
            <p:nvPr/>
          </p:nvSpPr>
          <p:spPr>
            <a:xfrm>
              <a:off x="4204447" y="6038376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1/2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D2675B7-7A50-1CF1-431C-88888541C26B}"/>
                </a:ext>
              </a:extLst>
            </p:cNvPr>
            <p:cNvSpPr txBox="1"/>
            <p:nvPr/>
          </p:nvSpPr>
          <p:spPr>
            <a:xfrm>
              <a:off x="5700621" y="3671447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1/6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791258E-F8E8-86CD-17EE-028D819624E3}"/>
                </a:ext>
              </a:extLst>
            </p:cNvPr>
            <p:cNvSpPr txBox="1"/>
            <p:nvPr/>
          </p:nvSpPr>
          <p:spPr>
            <a:xfrm>
              <a:off x="4204447" y="5060369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1/3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59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4FB4D9-006D-0E17-7D68-9F83FC723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2DB03D-E750-8A84-6F7B-6024F305AF2F}"/>
                  </a:ext>
                </a:extLst>
              </p:cNvPr>
              <p:cNvSpPr txBox="1"/>
              <p:nvPr/>
            </p:nvSpPr>
            <p:spPr>
              <a:xfrm>
                <a:off x="683568" y="942673"/>
                <a:ext cx="974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2DB03D-E750-8A84-6F7B-6024F305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42673"/>
                <a:ext cx="974882" cy="492443"/>
              </a:xfrm>
              <a:prstGeom prst="rect">
                <a:avLst/>
              </a:prstGeom>
              <a:blipFill>
                <a:blip r:embed="rId2"/>
                <a:stretch>
                  <a:fillRect l="-7692" r="-14103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6871870-8BA6-C808-FD9C-ACC2E3F5678B}"/>
                  </a:ext>
                </a:extLst>
              </p:cNvPr>
              <p:cNvSpPr txBox="1"/>
              <p:nvPr/>
            </p:nvSpPr>
            <p:spPr>
              <a:xfrm>
                <a:off x="1763688" y="973451"/>
                <a:ext cx="4730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/>
                  <a:t>において、状態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400"/>
                  <a:t>にいる確率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6871870-8BA6-C808-FD9C-ACC2E3F5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73451"/>
                <a:ext cx="4730398" cy="461665"/>
              </a:xfrm>
              <a:prstGeom prst="rect">
                <a:avLst/>
              </a:prstGeom>
              <a:blipFill>
                <a:blip r:embed="rId3"/>
                <a:stretch>
                  <a:fillRect l="-1872" t="-10811" r="-1070" b="-27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E9465BC-3282-8CD0-91E4-47D756B5A097}"/>
                  </a:ext>
                </a:extLst>
              </p:cNvPr>
              <p:cNvSpPr txBox="1"/>
              <p:nvPr/>
            </p:nvSpPr>
            <p:spPr>
              <a:xfrm>
                <a:off x="1645671" y="3887858"/>
                <a:ext cx="5167440" cy="2081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E9465BC-3282-8CD0-91E4-47D756B5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71" y="3887858"/>
                <a:ext cx="5167440" cy="2081532"/>
              </a:xfrm>
              <a:prstGeom prst="rect">
                <a:avLst/>
              </a:prstGeom>
              <a:blipFill>
                <a:blip r:embed="rId4"/>
                <a:stretch>
                  <a:fillRect l="-735" t="-610" r="-1471" b="-4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18BC864-8755-A5A6-90C8-667854DFB8C7}"/>
              </a:ext>
            </a:extLst>
          </p:cNvPr>
          <p:cNvSpPr txBox="1"/>
          <p:nvPr/>
        </p:nvSpPr>
        <p:spPr>
          <a:xfrm>
            <a:off x="899592" y="608719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行列とベクトルの形にかけそう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41B667F4-6DE8-AB5D-FFDD-5E63ACC4AEE7}"/>
              </a:ext>
            </a:extLst>
          </p:cNvPr>
          <p:cNvGrpSpPr/>
          <p:nvPr/>
        </p:nvGrpSpPr>
        <p:grpSpPr>
          <a:xfrm>
            <a:off x="2987824" y="1711496"/>
            <a:ext cx="2936584" cy="2030002"/>
            <a:chOff x="1230562" y="1770270"/>
            <a:chExt cx="7087598" cy="4899517"/>
          </a:xfrm>
        </p:grpSpPr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C5383E99-19D5-B462-C955-3B15749D43FC}"/>
                </a:ext>
              </a:extLst>
            </p:cNvPr>
            <p:cNvSpPr/>
            <p:nvPr/>
          </p:nvSpPr>
          <p:spPr>
            <a:xfrm>
              <a:off x="4064653" y="2564904"/>
              <a:ext cx="1014694" cy="101469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bg1"/>
                  </a:solidFill>
                </a:rPr>
                <a:t>1</a:t>
              </a:r>
              <a:endParaRPr kumimoji="1"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ECD19664-C528-0873-4F94-062B6C225965}"/>
                </a:ext>
              </a:extLst>
            </p:cNvPr>
            <p:cNvSpPr/>
            <p:nvPr/>
          </p:nvSpPr>
          <p:spPr>
            <a:xfrm>
              <a:off x="2480477" y="5081148"/>
              <a:ext cx="1014694" cy="1014694"/>
            </a:xfrm>
            <a:prstGeom prst="ellipse">
              <a:avLst/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2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047CE342-CAF5-6BBB-C66F-6616C500F000}"/>
                </a:ext>
              </a:extLst>
            </p:cNvPr>
            <p:cNvSpPr/>
            <p:nvPr/>
          </p:nvSpPr>
          <p:spPr>
            <a:xfrm>
              <a:off x="5648829" y="5081148"/>
              <a:ext cx="1014694" cy="1014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BCC67E4B-193E-31F5-2EBA-41898F28D2FC}"/>
                </a:ext>
              </a:extLst>
            </p:cNvPr>
            <p:cNvCxnSpPr/>
            <p:nvPr/>
          </p:nvCxnSpPr>
          <p:spPr>
            <a:xfrm flipH="1">
              <a:off x="3136776" y="357959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79A44299-741F-51C5-CDF3-DD44499E9B25}"/>
                </a:ext>
              </a:extLst>
            </p:cNvPr>
            <p:cNvCxnSpPr/>
            <p:nvPr/>
          </p:nvCxnSpPr>
          <p:spPr>
            <a:xfrm flipH="1">
              <a:off x="3495170" y="3790313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946DB80B-3D1D-0934-7798-E15365CD0D82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054305" y="378106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AC5794D8-1CB9-731F-53CC-C1786F09CDF6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395896" y="3539945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D82D05EC-BE84-9A60-AC1D-98E68C294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630" y="5547977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D45ECC76-B5D5-FBFE-B3B5-2B44AE21C05C}"/>
                </a:ext>
              </a:extLst>
            </p:cNvPr>
            <p:cNvCxnSpPr/>
            <p:nvPr/>
          </p:nvCxnSpPr>
          <p:spPr>
            <a:xfrm>
              <a:off x="3971630" y="6021288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BAC35619-AFCB-8E13-1040-2912730EA45C}"/>
                </a:ext>
              </a:extLst>
            </p:cNvPr>
            <p:cNvSpPr/>
            <p:nvPr/>
          </p:nvSpPr>
          <p:spPr>
            <a:xfrm rot="2700000">
              <a:off x="4984048" y="2061183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7D899C1E-7631-1135-0C9B-214846844D3B}"/>
                </a:ext>
              </a:extLst>
            </p:cNvPr>
            <p:cNvSpPr/>
            <p:nvPr/>
          </p:nvSpPr>
          <p:spPr>
            <a:xfrm rot="5400000">
              <a:off x="6810579" y="5499808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A271C009-E075-293C-0981-48CA75D065BE}"/>
                </a:ext>
              </a:extLst>
            </p:cNvPr>
            <p:cNvSpPr/>
            <p:nvPr/>
          </p:nvSpPr>
          <p:spPr>
            <a:xfrm rot="14211246">
              <a:off x="1869550" y="5621375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91B1921A-3C2C-CA91-8887-F1F34B831F8F}"/>
                </a:ext>
              </a:extLst>
            </p:cNvPr>
            <p:cNvSpPr txBox="1"/>
            <p:nvPr/>
          </p:nvSpPr>
          <p:spPr>
            <a:xfrm>
              <a:off x="5414201" y="1770270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1/6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7A41F6CD-DEC7-BD35-FD85-82AF039598F4}"/>
                </a:ext>
              </a:extLst>
            </p:cNvPr>
            <p:cNvSpPr txBox="1"/>
            <p:nvPr/>
          </p:nvSpPr>
          <p:spPr>
            <a:xfrm>
              <a:off x="2843104" y="3599516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1/3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6C87C58-5DC2-206D-A9B9-83A8B4F6959C}"/>
                </a:ext>
              </a:extLst>
            </p:cNvPr>
            <p:cNvSpPr txBox="1"/>
            <p:nvPr/>
          </p:nvSpPr>
          <p:spPr>
            <a:xfrm>
              <a:off x="4849133" y="4269439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1/2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8ED9CC4-EE92-C850-2EE1-855EE9413F15}"/>
                </a:ext>
              </a:extLst>
            </p:cNvPr>
            <p:cNvSpPr txBox="1"/>
            <p:nvPr/>
          </p:nvSpPr>
          <p:spPr>
            <a:xfrm>
              <a:off x="1230562" y="5890832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1/3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8A934F7-09E3-1577-5F94-544046121235}"/>
                </a:ext>
              </a:extLst>
            </p:cNvPr>
            <p:cNvSpPr txBox="1"/>
            <p:nvPr/>
          </p:nvSpPr>
          <p:spPr>
            <a:xfrm>
              <a:off x="7400450" y="5559533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1/2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15F830A-7E3E-6D97-144F-90750FBEAF26}"/>
                </a:ext>
              </a:extLst>
            </p:cNvPr>
            <p:cNvSpPr txBox="1"/>
            <p:nvPr/>
          </p:nvSpPr>
          <p:spPr>
            <a:xfrm>
              <a:off x="3725328" y="424185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1/6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3B53E99E-9BFE-C99D-7811-851214D1FC7D}"/>
                </a:ext>
              </a:extLst>
            </p:cNvPr>
            <p:cNvSpPr txBox="1"/>
            <p:nvPr/>
          </p:nvSpPr>
          <p:spPr>
            <a:xfrm>
              <a:off x="4204447" y="603837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1/2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F047A7-0D79-C701-C97F-457F11092401}"/>
                </a:ext>
              </a:extLst>
            </p:cNvPr>
            <p:cNvSpPr txBox="1"/>
            <p:nvPr/>
          </p:nvSpPr>
          <p:spPr>
            <a:xfrm>
              <a:off x="5700622" y="367144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1/6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7CA5732-1E51-88B1-64F0-C1D69405B004}"/>
                </a:ext>
              </a:extLst>
            </p:cNvPr>
            <p:cNvSpPr txBox="1"/>
            <p:nvPr/>
          </p:nvSpPr>
          <p:spPr>
            <a:xfrm>
              <a:off x="4204447" y="506036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1/3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02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A7A17A-0F63-B347-0C29-0F75FF998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F2AE69D-FCBF-D176-4EA4-9759DE7496D9}"/>
                  </a:ext>
                </a:extLst>
              </p:cNvPr>
              <p:cNvSpPr txBox="1"/>
              <p:nvPr/>
            </p:nvSpPr>
            <p:spPr>
              <a:xfrm>
                <a:off x="683568" y="1124744"/>
                <a:ext cx="215501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F2AE69D-FCBF-D176-4EA4-9759DE749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24744"/>
                <a:ext cx="2155014" cy="1189043"/>
              </a:xfrm>
              <a:prstGeom prst="rect">
                <a:avLst/>
              </a:prstGeom>
              <a:blipFill>
                <a:blip r:embed="rId2"/>
                <a:stretch>
                  <a:fillRect l="-2339" b="-7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C4396F-A522-181E-9019-B35BF24346BB}"/>
              </a:ext>
            </a:extLst>
          </p:cNvPr>
          <p:cNvSpPr txBox="1"/>
          <p:nvPr/>
        </p:nvSpPr>
        <p:spPr>
          <a:xfrm>
            <a:off x="3057328" y="1488432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時刻</a:t>
            </a:r>
            <a:r>
              <a:rPr kumimoji="1" lang="en-US" altLang="ja-JP" sz="2400" dirty="0"/>
              <a:t>t</a:t>
            </a:r>
            <a:r>
              <a:rPr kumimoji="1" lang="ja-JP" altLang="en-US" sz="2400"/>
              <a:t>における状態ベクトル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914D4C-EA64-A1A8-450E-4FE3749A4614}"/>
                  </a:ext>
                </a:extLst>
              </p:cNvPr>
              <p:cNvSpPr txBox="1"/>
              <p:nvPr/>
            </p:nvSpPr>
            <p:spPr>
              <a:xfrm>
                <a:off x="2627784" y="2769496"/>
                <a:ext cx="36215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914D4C-EA64-A1A8-450E-4FE3749A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769496"/>
                <a:ext cx="3621504" cy="553998"/>
              </a:xfrm>
              <a:prstGeom prst="rect">
                <a:avLst/>
              </a:prstGeom>
              <a:blipFill>
                <a:blip r:embed="rId3"/>
                <a:stretch>
                  <a:fillRect l="-2091" t="-31111" r="-348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40C825-D04D-72B5-6DAC-C84F769DF927}"/>
                  </a:ext>
                </a:extLst>
              </p:cNvPr>
              <p:cNvSpPr txBox="1"/>
              <p:nvPr/>
            </p:nvSpPr>
            <p:spPr>
              <a:xfrm>
                <a:off x="1593102" y="3779204"/>
                <a:ext cx="4826771" cy="1620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40C825-D04D-72B5-6DAC-C84F769D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02" y="3779204"/>
                <a:ext cx="4826771" cy="1620700"/>
              </a:xfrm>
              <a:prstGeom prst="rect">
                <a:avLst/>
              </a:prstGeom>
              <a:blipFill>
                <a:blip r:embed="rId4"/>
                <a:stretch>
                  <a:fillRect l="-1312" t="-2326" b="-1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46CC1-E44B-46E3-9ED2-2F85B454AD2D}"/>
              </a:ext>
            </a:extLst>
          </p:cNvPr>
          <p:cNvSpPr txBox="1"/>
          <p:nvPr/>
        </p:nvSpPr>
        <p:spPr>
          <a:xfrm>
            <a:off x="456180" y="43587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ただし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C73032-8394-6712-E6E7-BBD724106D89}"/>
              </a:ext>
            </a:extLst>
          </p:cNvPr>
          <p:cNvSpPr txBox="1"/>
          <p:nvPr/>
        </p:nvSpPr>
        <p:spPr>
          <a:xfrm>
            <a:off x="467544" y="5847655"/>
            <a:ext cx="777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この行列を</a:t>
            </a:r>
            <a:r>
              <a:rPr lang="ja-JP" altLang="en-US" sz="2400">
                <a:solidFill>
                  <a:srgbClr val="FF0000"/>
                </a:solidFill>
              </a:rPr>
              <a:t>マルコフ行列</a:t>
            </a:r>
            <a:r>
              <a:rPr lang="en-US" altLang="ja-JP" sz="2400" dirty="0"/>
              <a:t>(</a:t>
            </a:r>
            <a:r>
              <a:rPr lang="ja-JP" altLang="en-US" sz="2400"/>
              <a:t>もしくは遷移確率行列</a:t>
            </a:r>
            <a:r>
              <a:rPr lang="en-US" altLang="ja-JP" sz="2400" dirty="0"/>
              <a:t>)</a:t>
            </a:r>
            <a:r>
              <a:rPr lang="ja-JP" altLang="en-US" sz="2400"/>
              <a:t>と呼ぶ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758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0F0D1E-4D00-776F-2B43-A99D6D859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マルコフ行列の性質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3B47CE-3FEF-008B-230C-A16DF254E6C6}"/>
              </a:ext>
            </a:extLst>
          </p:cNvPr>
          <p:cNvSpPr txBox="1"/>
          <p:nvPr/>
        </p:nvSpPr>
        <p:spPr>
          <a:xfrm>
            <a:off x="683568" y="1031187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すべての要素が</a:t>
            </a:r>
            <a:r>
              <a:rPr kumimoji="1" lang="en-US" altLang="ja-JP" sz="2000" dirty="0"/>
              <a:t>0</a:t>
            </a:r>
            <a:r>
              <a:rPr kumimoji="1" lang="ja-JP" altLang="en-US" sz="2000"/>
              <a:t>から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の間の実数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確率だから</a:t>
            </a:r>
            <a:r>
              <a:rPr kumimoji="1" lang="en-US" altLang="ja-JP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各列の値の総和は</a:t>
            </a:r>
            <a:r>
              <a:rPr lang="en-US" altLang="ja-JP" sz="2000" dirty="0"/>
              <a:t>1(</a:t>
            </a:r>
            <a:r>
              <a:rPr lang="ja-JP" altLang="en-US" sz="2000"/>
              <a:t>確率の保存則</a:t>
            </a:r>
            <a:r>
              <a:rPr lang="en-US" altLang="ja-JP" sz="2000" dirty="0"/>
              <a:t>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B69BA1-E6DF-0CD0-841D-D498FBBDC6B8}"/>
                  </a:ext>
                </a:extLst>
              </p:cNvPr>
              <p:cNvSpPr txBox="1"/>
              <p:nvPr/>
            </p:nvSpPr>
            <p:spPr>
              <a:xfrm>
                <a:off x="1619672" y="2208228"/>
                <a:ext cx="4826771" cy="1620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B69BA1-E6DF-0CD0-841D-D498FBBD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08228"/>
                <a:ext cx="4826771" cy="1620700"/>
              </a:xfrm>
              <a:prstGeom prst="rect">
                <a:avLst/>
              </a:prstGeom>
              <a:blipFill>
                <a:blip r:embed="rId2"/>
                <a:stretch>
                  <a:fillRect l="-1575" t="-2326" b="-1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19993BC-209E-4259-BE08-CA5F6FC8D5EE}"/>
              </a:ext>
            </a:extLst>
          </p:cNvPr>
          <p:cNvSpPr/>
          <p:nvPr/>
        </p:nvSpPr>
        <p:spPr>
          <a:xfrm>
            <a:off x="2987825" y="2064212"/>
            <a:ext cx="785554" cy="180048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AE55BCE-071F-4F98-211E-D2095A04DDA3}"/>
              </a:ext>
            </a:extLst>
          </p:cNvPr>
          <p:cNvSpPr/>
          <p:nvPr/>
        </p:nvSpPr>
        <p:spPr>
          <a:xfrm>
            <a:off x="4137802" y="2065835"/>
            <a:ext cx="794238" cy="180048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8B296F9-4693-D9DA-FF89-528DC3DD42EB}"/>
              </a:ext>
            </a:extLst>
          </p:cNvPr>
          <p:cNvSpPr/>
          <p:nvPr/>
        </p:nvSpPr>
        <p:spPr>
          <a:xfrm>
            <a:off x="5287780" y="2064212"/>
            <a:ext cx="794239" cy="18004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E990D3-FC23-30BC-CD02-9A93C003126A}"/>
              </a:ext>
            </a:extLst>
          </p:cNvPr>
          <p:cNvSpPr txBox="1"/>
          <p:nvPr/>
        </p:nvSpPr>
        <p:spPr>
          <a:xfrm>
            <a:off x="683568" y="3972639"/>
            <a:ext cx="662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状態ベクトルにかけると次の状態ベクトルが得られる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7309513-BCC9-86DE-0514-A8F35CFF75B5}"/>
                  </a:ext>
                </a:extLst>
              </p:cNvPr>
              <p:cNvSpPr txBox="1"/>
              <p:nvPr/>
            </p:nvSpPr>
            <p:spPr>
              <a:xfrm>
                <a:off x="2627784" y="4340928"/>
                <a:ext cx="3216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7309513-BCC9-86DE-0514-A8F35CFF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340928"/>
                <a:ext cx="3216329" cy="492443"/>
              </a:xfrm>
              <a:prstGeom prst="rect">
                <a:avLst/>
              </a:prstGeom>
              <a:blipFill>
                <a:blip r:embed="rId3"/>
                <a:stretch>
                  <a:fillRect l="-1961" t="-35000" r="-3529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D23D07-8383-2EC6-D239-7C13E9FACA82}"/>
              </a:ext>
            </a:extLst>
          </p:cNvPr>
          <p:cNvSpPr txBox="1"/>
          <p:nvPr/>
        </p:nvSpPr>
        <p:spPr>
          <a:xfrm>
            <a:off x="683568" y="4912289"/>
            <a:ext cx="6401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n</a:t>
            </a:r>
            <a:r>
              <a:rPr kumimoji="1" lang="ja-JP" altLang="en-US" sz="2000"/>
              <a:t>回かけると</a:t>
            </a:r>
            <a:r>
              <a:rPr kumimoji="1" lang="en-US" altLang="ja-JP" sz="2000" dirty="0"/>
              <a:t>n</a:t>
            </a:r>
            <a:r>
              <a:rPr kumimoji="1" lang="ja-JP" altLang="en-US" sz="2000"/>
              <a:t>ステップ後の状態ベクトルが得られる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7C47A79-2341-4447-DC45-F970664BB731}"/>
                  </a:ext>
                </a:extLst>
              </p:cNvPr>
              <p:cNvSpPr txBox="1"/>
              <p:nvPr/>
            </p:nvSpPr>
            <p:spPr>
              <a:xfrm>
                <a:off x="2627784" y="5326809"/>
                <a:ext cx="34474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7C47A79-2341-4447-DC45-F970664BB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5326809"/>
                <a:ext cx="3447482" cy="492443"/>
              </a:xfrm>
              <a:prstGeom prst="rect">
                <a:avLst/>
              </a:prstGeom>
              <a:blipFill>
                <a:blip r:embed="rId4"/>
                <a:stretch>
                  <a:fillRect l="-1832" t="-35000" r="-3297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48AF28-2FBF-FC9F-8624-41F0F1AE879B}"/>
              </a:ext>
            </a:extLst>
          </p:cNvPr>
          <p:cNvSpPr txBox="1"/>
          <p:nvPr/>
        </p:nvSpPr>
        <p:spPr>
          <a:xfrm>
            <a:off x="545096" y="5949280"/>
            <a:ext cx="7027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>
                <a:solidFill>
                  <a:srgbClr val="FF0000"/>
                </a:solidFill>
              </a:rPr>
              <a:t>最大固有値は</a:t>
            </a:r>
            <a:r>
              <a:rPr kumimoji="1" lang="en-US" altLang="ja-JP" sz="2000" dirty="0">
                <a:solidFill>
                  <a:srgbClr val="FF0000"/>
                </a:solidFill>
              </a:rPr>
              <a:t>1</a:t>
            </a:r>
            <a:r>
              <a:rPr kumimoji="1" lang="ja-JP" altLang="en-US" sz="2000">
                <a:solidFill>
                  <a:srgbClr val="FF0000"/>
                </a:solidFill>
              </a:rPr>
              <a:t>であり、対応する固有ベクトルが定常状態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7656CC-F2E4-5651-C2C2-50D1320F0483}"/>
              </a:ext>
            </a:extLst>
          </p:cNvPr>
          <p:cNvSpPr txBox="1"/>
          <p:nvPr/>
        </p:nvSpPr>
        <p:spPr>
          <a:xfrm>
            <a:off x="2639232" y="6409902"/>
            <a:ext cx="4673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/>
              <a:t>マルコフ過程が非周期的、正再帰的、既約である場合</a:t>
            </a:r>
          </a:p>
        </p:txBody>
      </p:sp>
    </p:spTree>
    <p:extLst>
      <p:ext uri="{BB962C8B-B14F-4D97-AF65-F5344CB8AC3E}">
        <p14:creationId xmlns:p14="http://schemas.microsoft.com/office/powerpoint/2010/main" val="402707163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6150</TotalTime>
  <Words>1150</Words>
  <Application>Microsoft Macintosh PowerPoint</Application>
  <PresentationFormat>画面に合わせる (4:3)</PresentationFormat>
  <Paragraphs>207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928</cp:revision>
  <dcterms:created xsi:type="dcterms:W3CDTF">2019-01-02T05:23:01Z</dcterms:created>
  <dcterms:modified xsi:type="dcterms:W3CDTF">2024-05-01T11:12:55Z</dcterms:modified>
</cp:coreProperties>
</file>