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9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CCFF"/>
    <a:srgbClr val="CCECFF"/>
    <a:srgbClr val="FFFFCC"/>
    <a:srgbClr val="CCFF99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9459" autoAdjust="0"/>
  </p:normalViewPr>
  <p:slideViewPr>
    <p:cSldViewPr>
      <p:cViewPr>
        <p:scale>
          <a:sx n="56" d="100"/>
          <a:sy n="56" d="100"/>
        </p:scale>
        <p:origin x="15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37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0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6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7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79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solidFill>
                  <a:srgbClr val="011893"/>
                </a:solidFill>
              </a:rPr>
              <a:t>分子動力学法</a:t>
            </a:r>
            <a:r>
              <a:rPr lang="en-US" altLang="ja-JP" sz="3200">
                <a:solidFill>
                  <a:srgbClr val="011893"/>
                </a:solidFill>
              </a:rPr>
              <a:t>(3)</a:t>
            </a:r>
            <a:r>
              <a:rPr lang="ja-JP" altLang="en-US" sz="3200">
                <a:solidFill>
                  <a:srgbClr val="011893"/>
                </a:solidFill>
              </a:rPr>
              <a:t>理論的背景と実装の詳細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3FB3AA-6025-464F-AAA7-972F40CC8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力学系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/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/>
                  <a:t>変数の組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時間微分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関数として書けている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blipFill>
                <a:blip r:embed="rId2"/>
                <a:stretch>
                  <a:fillRect l="-2280" t="-7643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/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/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/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603832-1688-4BC3-B23E-1BF1D688F099}"/>
              </a:ext>
            </a:extLst>
          </p:cNvPr>
          <p:cNvSpPr txBox="1"/>
          <p:nvPr/>
        </p:nvSpPr>
        <p:spPr>
          <a:xfrm>
            <a:off x="323528" y="5517232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このような系を</a:t>
            </a:r>
            <a:r>
              <a:rPr lang="ja-JP" altLang="en-US" sz="2800">
                <a:solidFill>
                  <a:srgbClr val="FF0000"/>
                </a:solidFill>
              </a:rPr>
              <a:t>力学系</a:t>
            </a:r>
            <a:r>
              <a:rPr lang="en-US" altLang="ja-JP" sz="2800">
                <a:solidFill>
                  <a:srgbClr val="FF0000"/>
                </a:solidFill>
              </a:rPr>
              <a:t>(dynamical system)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57291-7019-4CF0-A4F6-944BAAFEFBD3}"/>
              </a:ext>
            </a:extLst>
          </p:cNvPr>
          <p:cNvSpPr txBox="1"/>
          <p:nvPr/>
        </p:nvSpPr>
        <p:spPr>
          <a:xfrm>
            <a:off x="539552" y="40770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一般的に書くと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8EBE32-0CF2-4EFF-A69D-A2B1A47F37DF}"/>
              </a:ext>
            </a:extLst>
          </p:cNvPr>
          <p:cNvSpPr txBox="1"/>
          <p:nvPr/>
        </p:nvSpPr>
        <p:spPr>
          <a:xfrm>
            <a:off x="4842897" y="62373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lang="ja-JP" altLang="en-US"/>
              <a:t>運動方程式は力学系の一種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/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/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31CA19-8DC8-4EDC-901A-832E0ABAC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A96F2-7661-46C5-9169-B12927910BF9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D931DC-2951-474A-B3F5-1F9B673D6F31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3A02B4C-4918-4ABE-A765-FA0842506887}"/>
              </a:ext>
            </a:extLst>
          </p:cNvPr>
          <p:cNvGrpSpPr/>
          <p:nvPr/>
        </p:nvGrpSpPr>
        <p:grpSpPr>
          <a:xfrm>
            <a:off x="539552" y="1774557"/>
            <a:ext cx="3810188" cy="1050374"/>
            <a:chOff x="646670" y="1010474"/>
            <a:chExt cx="4071394" cy="112238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5588B1-3505-480F-B525-D4CF96A7273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C4CD7C0-E8C4-49A2-BB93-7A694162E95A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8184C85-D58C-4629-87BF-0B7806BB7B45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15CB38A1-0FE3-4CBD-A9EB-6EB4F00B801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9318DC69-7F74-411C-9FCC-AFFD3BD58EB0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91779AD7-A05C-45D3-94C0-22F5E09D852D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DDE0D61-E952-4A80-8592-387C6B7642D0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78A37955-1204-42A1-A55D-175B71B03F1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3BDC1943-1267-4415-9D34-0C37DFA35C0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869AE811-948A-4F9A-A789-79A5070FCB0C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8790361E-9194-47F7-80C6-0E033F097C9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A980152D-EFEB-412F-8806-05E20C45FF65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42C2AEF-00A7-4F92-A885-F8D0A111A309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0D10AB-CCEB-418F-89BF-49E2CDA94472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D6D162C6-5887-40E8-A918-3E11749A42C3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55A4DB3-6B98-48EC-B527-DCF46BC5E09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8D9298B-EBC3-459A-8E13-6B17E448D94F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615E974-2A8B-44A9-A393-29339E71A9FB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292FA6-B793-4A19-A140-0FC754CC641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D553E60D-72F7-4168-B5F0-6C2C6F8BAE51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BDE7AB2E-D1CC-44B9-9EF6-6E2046C52DC0}"/>
              </a:ext>
            </a:extLst>
          </p:cNvPr>
          <p:cNvSpPr/>
          <p:nvPr/>
        </p:nvSpPr>
        <p:spPr>
          <a:xfrm>
            <a:off x="7362734" y="333522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34213B-C421-434B-B29F-7BD5AA8B23B9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417CBF-B3A0-4F91-AA11-45E9BC959269}"/>
              </a:ext>
            </a:extLst>
          </p:cNvPr>
          <p:cNvSpPr txBox="1"/>
          <p:nvPr/>
        </p:nvSpPr>
        <p:spPr>
          <a:xfrm>
            <a:off x="395536" y="980728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原点で右向きに運動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C718BA-ED66-4F72-9308-38DB74CFDDC5}"/>
              </a:ext>
            </a:extLst>
          </p:cNvPr>
          <p:cNvSpPr txBox="1"/>
          <p:nvPr/>
        </p:nvSpPr>
        <p:spPr>
          <a:xfrm>
            <a:off x="467544" y="465313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右向きに運動し、加速度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3E8673A-17C6-4366-9247-6643FBC5865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470746" y="2708920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CF9FDA-338C-463E-B651-2AA997730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9244B8-2189-4B38-95F4-790957C01D85}"/>
              </a:ext>
            </a:extLst>
          </p:cNvPr>
          <p:cNvSpPr/>
          <p:nvPr/>
        </p:nvSpPr>
        <p:spPr>
          <a:xfrm>
            <a:off x="539552" y="1774557"/>
            <a:ext cx="169307" cy="10503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E87C31-D027-4EBF-88D6-85F0A8A0D965}"/>
              </a:ext>
            </a:extLst>
          </p:cNvPr>
          <p:cNvGrpSpPr/>
          <p:nvPr/>
        </p:nvGrpSpPr>
        <p:grpSpPr>
          <a:xfrm>
            <a:off x="708858" y="2164968"/>
            <a:ext cx="2639005" cy="592575"/>
            <a:chOff x="899592" y="2492896"/>
            <a:chExt cx="6768752" cy="1152128"/>
          </a:xfrm>
        </p:grpSpPr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69B0ACE-4F6A-499A-8F1C-0ABDEAA6923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154F27EC-C619-4855-AA88-7E01F87E84D4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42A05821-60C6-4E2B-8530-B0F5EDEB1CC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53AB9035-D0F0-4265-A24E-6D26909DB2A9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6D5BEC87-71B0-4189-919A-5F005895221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161FC4B4-2485-40C6-A512-6269AD666BAC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DB7054C8-25E2-4CE8-B93E-75FBD3FC341D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AE728AC7-3B43-49B1-AF74-269E70B7055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44497F02-C8FC-4876-8E97-80783BD9C92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5911873E-0FD5-43CE-84E8-08FC2E464FF0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D259A504-5B00-4EBF-9D6D-69CA2EE66B0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40300890-28EA-40CA-9406-250F9D89840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3A9CB833-8DE0-4A54-A180-69A3522AA81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13FE1C2-FCA5-4BE2-88FC-B8B8D042470B}"/>
                </a:ext>
              </a:extLst>
            </p:cNvPr>
            <p:cNvCxnSpPr>
              <a:stCxn id="1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81AC4C7-1D84-4488-B9FB-94991FBE407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065-2E32-45F9-8B0A-4433B050FFA5}"/>
              </a:ext>
            </a:extLst>
          </p:cNvPr>
          <p:cNvSpPr/>
          <p:nvPr/>
        </p:nvSpPr>
        <p:spPr>
          <a:xfrm>
            <a:off x="3347864" y="2017304"/>
            <a:ext cx="808659" cy="808659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C7459D9-B74D-4DA1-8537-DCC2EAABE0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206" y="2824931"/>
            <a:ext cx="37255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AE40D1-F7A6-49CE-80AB-704A3B7171CC}"/>
              </a:ext>
            </a:extLst>
          </p:cNvPr>
          <p:cNvSpPr txBox="1"/>
          <p:nvPr/>
        </p:nvSpPr>
        <p:spPr>
          <a:xfrm>
            <a:off x="323528" y="1124744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バネが伸び切って停止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986A2E-AF7C-485C-9890-67528E75B1DF}"/>
              </a:ext>
            </a:extLst>
          </p:cNvPr>
          <p:cNvSpPr txBox="1"/>
          <p:nvPr/>
        </p:nvSpPr>
        <p:spPr>
          <a:xfrm>
            <a:off x="467544" y="4653136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左向きに加速し、速度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=(−1,0)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7D3063-DF1B-4416-B582-2E0B66A8F610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4CC79-7934-48D2-8F09-20446CDF0C8A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>
            <a:extLst>
              <a:ext uri="{FF2B5EF4-FFF2-40B4-BE49-F238E27FC236}">
                <a16:creationId xmlns:a16="http://schemas.microsoft.com/office/drawing/2014/main" id="{A31E441D-5009-4B21-91C1-C25D4959ABF3}"/>
              </a:ext>
            </a:extLst>
          </p:cNvPr>
          <p:cNvSpPr/>
          <p:nvPr/>
        </p:nvSpPr>
        <p:spPr>
          <a:xfrm>
            <a:off x="6627574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27E48C-AD7B-4BE5-80BF-413AA5E18ADC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38E7FAB-4A39-466A-8D81-05789D0606C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12160" y="2705574"/>
            <a:ext cx="615414" cy="33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7957CD-BA5D-48C7-9180-789FE2D42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3A1FD5E-E8F0-495D-8056-5A62DC1492B8}"/>
              </a:ext>
            </a:extLst>
          </p:cNvPr>
          <p:cNvGrpSpPr/>
          <p:nvPr/>
        </p:nvGrpSpPr>
        <p:grpSpPr>
          <a:xfrm>
            <a:off x="2195736" y="1412776"/>
            <a:ext cx="4491206" cy="4464496"/>
            <a:chOff x="2411760" y="1412776"/>
            <a:chExt cx="4925839" cy="489654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B56FE07-2063-467D-BFDE-4B61F8EDAB0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149080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C16D03E4-059A-4B87-9856-D3084374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988840"/>
              <a:ext cx="0" cy="43204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/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/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6425D1-8E95-461F-AB69-876BF60406B3}"/>
                </a:ext>
              </a:extLst>
            </p:cNvPr>
            <p:cNvSpPr txBox="1"/>
            <p:nvPr/>
          </p:nvSpPr>
          <p:spPr>
            <a:xfrm>
              <a:off x="4283968" y="4149080"/>
              <a:ext cx="38933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O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76AE89B-E0EF-4481-A00A-0A4325D9348C}"/>
                </a:ext>
              </a:extLst>
            </p:cNvPr>
            <p:cNvCxnSpPr/>
            <p:nvPr/>
          </p:nvCxnSpPr>
          <p:spPr>
            <a:xfrm flipV="1">
              <a:off x="6012160" y="34290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08A3FD8-F9D0-4A0C-AD4F-289E915A6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1920" y="270892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7D4CC7C-3364-4539-9A7B-AFFDFA5331FA}"/>
                </a:ext>
              </a:extLst>
            </p:cNvPr>
            <p:cNvCxnSpPr/>
            <p:nvPr/>
          </p:nvCxnSpPr>
          <p:spPr>
            <a:xfrm rot="10800000" flipV="1">
              <a:off x="3131840" y="414908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CB04AEC-8FD9-4DAB-938D-98AC59C2584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63616" y="558924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5A080D9-7332-49F8-80C5-BA53DB90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3789040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D5C3102-B8EA-4DF9-B674-07F32B0D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414908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DC9484-4F76-48EA-83EC-A14B38A4ED8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69160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1C62389-5CF1-4A49-8940-62228CED9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3429000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003D4BE-0FCF-4693-BB2B-30DFF1920E7A}"/>
                </a:ext>
              </a:extLst>
            </p:cNvPr>
            <p:cNvCxnSpPr>
              <a:cxnSpLocks/>
            </p:cNvCxnSpPr>
            <p:nvPr/>
          </p:nvCxnSpPr>
          <p:spPr>
            <a:xfrm rot="18889415" flipV="1">
              <a:off x="4954892" y="3330183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F71F169-0A02-4B3F-B981-CB42190B9107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4211672" y="459855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B1A5F7DE-F9E5-4897-A9D0-98E4DBFA2633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5029620" y="4528999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DF11095-3FB9-4B92-8D8B-0BF73CA0FF38}"/>
                </a:ext>
              </a:extLst>
            </p:cNvPr>
            <p:cNvCxnSpPr>
              <a:cxnSpLocks/>
            </p:cNvCxnSpPr>
            <p:nvPr/>
          </p:nvCxnSpPr>
          <p:spPr>
            <a:xfrm rot="18889415" flipH="1">
              <a:off x="3755577" y="3772135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D0D8E0-660E-4E39-8527-F6D4DEE23017}"/>
                </a:ext>
              </a:extLst>
            </p:cNvPr>
            <p:cNvCxnSpPr/>
            <p:nvPr/>
          </p:nvCxnSpPr>
          <p:spPr>
            <a:xfrm rot="18978679" flipV="1">
              <a:off x="5364691" y="2533918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15AD076-883A-4303-892B-8BAAA5D22F85}"/>
                </a:ext>
              </a:extLst>
            </p:cNvPr>
            <p:cNvCxnSpPr>
              <a:cxnSpLocks/>
            </p:cNvCxnSpPr>
            <p:nvPr/>
          </p:nvCxnSpPr>
          <p:spPr>
            <a:xfrm rot="18978679" flipH="1">
              <a:off x="2955677" y="3353493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82B6BC4-684F-404A-B5E8-CD2A0510E92C}"/>
                </a:ext>
              </a:extLst>
            </p:cNvPr>
            <p:cNvCxnSpPr/>
            <p:nvPr/>
          </p:nvCxnSpPr>
          <p:spPr>
            <a:xfrm rot="8178679" flipV="1">
              <a:off x="3779309" y="5044162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504DE13-5BC6-4B9E-83E2-372D22434806}"/>
                </a:ext>
              </a:extLst>
            </p:cNvPr>
            <p:cNvCxnSpPr>
              <a:cxnSpLocks/>
            </p:cNvCxnSpPr>
            <p:nvPr/>
          </p:nvCxnSpPr>
          <p:spPr>
            <a:xfrm rot="8178679" flipH="1">
              <a:off x="5459859" y="4944667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1224C81-F743-4826-B116-6FA54098A14F}"/>
              </a:ext>
            </a:extLst>
          </p:cNvPr>
          <p:cNvSpPr txBox="1"/>
          <p:nvPr/>
        </p:nvSpPr>
        <p:spPr>
          <a:xfrm>
            <a:off x="251520" y="9087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今の手続きを様々な点で繰り返すと・・・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6C9C7-2A40-4892-8D59-96F102CFB6E3}"/>
              </a:ext>
            </a:extLst>
          </p:cNvPr>
          <p:cNvSpPr txBox="1"/>
          <p:nvPr/>
        </p:nvSpPr>
        <p:spPr>
          <a:xfrm>
            <a:off x="323528" y="609329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運動方程式は位相空間にベクトル場を定義する</a:t>
            </a:r>
            <a:endParaRPr kumimoji="1" lang="en-US" altLang="ja-JP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6EA91-2171-498C-A7E8-2C9B123EEC43}"/>
              </a:ext>
            </a:extLst>
          </p:cNvPr>
          <p:cNvSpPr txBox="1"/>
          <p:nvPr/>
        </p:nvSpPr>
        <p:spPr>
          <a:xfrm>
            <a:off x="5724128" y="2276872"/>
            <a:ext cx="2698175" cy="523220"/>
          </a:xfrm>
          <a:prstGeom prst="rect">
            <a:avLst/>
          </a:prstGeom>
          <a:noFill/>
          <a:ln>
            <a:solidFill>
              <a:srgbClr val="011893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/>
              <a:t>回転する速度場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275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6C518B-D318-4C9B-9D33-7EA3489A3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51E9A66-EC1B-4626-BB41-278F633548E4}"/>
              </a:ext>
            </a:extLst>
          </p:cNvPr>
          <p:cNvCxnSpPr>
            <a:cxnSpLocks/>
          </p:cNvCxnSpPr>
          <p:nvPr/>
        </p:nvCxnSpPr>
        <p:spPr>
          <a:xfrm>
            <a:off x="4572000" y="3619609"/>
            <a:ext cx="38736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732369-3F35-43EE-9590-95F1DBA924F6}"/>
              </a:ext>
            </a:extLst>
          </p:cNvPr>
          <p:cNvCxnSpPr>
            <a:cxnSpLocks/>
          </p:cNvCxnSpPr>
          <p:nvPr/>
        </p:nvCxnSpPr>
        <p:spPr>
          <a:xfrm flipV="1">
            <a:off x="6541631" y="1649979"/>
            <a:ext cx="0" cy="39392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/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/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C29040-659D-403E-832D-120442EE88CC}"/>
              </a:ext>
            </a:extLst>
          </p:cNvPr>
          <p:cNvSpPr txBox="1"/>
          <p:nvPr/>
        </p:nvSpPr>
        <p:spPr>
          <a:xfrm>
            <a:off x="6279013" y="3619609"/>
            <a:ext cx="354982" cy="3367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67E0B2-9D12-48F1-911B-FB46BEA2D0FC}"/>
              </a:ext>
            </a:extLst>
          </p:cNvPr>
          <p:cNvCxnSpPr/>
          <p:nvPr/>
        </p:nvCxnSpPr>
        <p:spPr>
          <a:xfrm flipV="1">
            <a:off x="7854718" y="2963066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E4382D-A9D1-4C71-8945-1855AA1C61A2}"/>
              </a:ext>
            </a:extLst>
          </p:cNvPr>
          <p:cNvCxnSpPr>
            <a:cxnSpLocks/>
          </p:cNvCxnSpPr>
          <p:nvPr/>
        </p:nvCxnSpPr>
        <p:spPr>
          <a:xfrm flipH="1">
            <a:off x="5885087" y="2306522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654A6C-5324-443C-AF2C-2C0791BCDC3D}"/>
              </a:ext>
            </a:extLst>
          </p:cNvPr>
          <p:cNvCxnSpPr/>
          <p:nvPr/>
        </p:nvCxnSpPr>
        <p:spPr>
          <a:xfrm rot="10800000" flipV="1">
            <a:off x="5228544" y="3619609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6DC767-D74A-4809-97BC-0E659B0ED02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33986" y="4932696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3FD757A-6260-46B1-AE0C-1D714A88D1A1}"/>
              </a:ext>
            </a:extLst>
          </p:cNvPr>
          <p:cNvCxnSpPr>
            <a:cxnSpLocks/>
          </p:cNvCxnSpPr>
          <p:nvPr/>
        </p:nvCxnSpPr>
        <p:spPr>
          <a:xfrm flipV="1">
            <a:off x="7198174" y="329133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698DD89-60CF-4D81-9A6A-A0EAF67CDE27}"/>
              </a:ext>
            </a:extLst>
          </p:cNvPr>
          <p:cNvCxnSpPr>
            <a:cxnSpLocks/>
          </p:cNvCxnSpPr>
          <p:nvPr/>
        </p:nvCxnSpPr>
        <p:spPr>
          <a:xfrm>
            <a:off x="5885087" y="3619609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8C686D-3E16-4206-8E84-9D66D10CE5B3}"/>
              </a:ext>
            </a:extLst>
          </p:cNvPr>
          <p:cNvCxnSpPr>
            <a:cxnSpLocks/>
          </p:cNvCxnSpPr>
          <p:nvPr/>
        </p:nvCxnSpPr>
        <p:spPr>
          <a:xfrm>
            <a:off x="6541631" y="4276153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A4D38B-7098-4067-9114-75216FF5E7A5}"/>
              </a:ext>
            </a:extLst>
          </p:cNvPr>
          <p:cNvCxnSpPr>
            <a:cxnSpLocks/>
          </p:cNvCxnSpPr>
          <p:nvPr/>
        </p:nvCxnSpPr>
        <p:spPr>
          <a:xfrm flipH="1">
            <a:off x="6213359" y="2963066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430D2A-1429-4BF9-9B6F-6681BA508C06}"/>
              </a:ext>
            </a:extLst>
          </p:cNvPr>
          <p:cNvCxnSpPr>
            <a:cxnSpLocks/>
          </p:cNvCxnSpPr>
          <p:nvPr/>
        </p:nvCxnSpPr>
        <p:spPr>
          <a:xfrm rot="18889415" flipV="1">
            <a:off x="6890738" y="287296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3B7D3CA-F75B-4B3C-861B-B1CAE529EB36}"/>
              </a:ext>
            </a:extLst>
          </p:cNvPr>
          <p:cNvCxnSpPr>
            <a:cxnSpLocks/>
          </p:cNvCxnSpPr>
          <p:nvPr/>
        </p:nvCxnSpPr>
        <p:spPr>
          <a:xfrm rot="18889415">
            <a:off x="6213096" y="4029420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115005-D36D-4EC6-BC67-81B2F4D423E5}"/>
              </a:ext>
            </a:extLst>
          </p:cNvPr>
          <p:cNvCxnSpPr>
            <a:cxnSpLocks/>
          </p:cNvCxnSpPr>
          <p:nvPr/>
        </p:nvCxnSpPr>
        <p:spPr>
          <a:xfrm rot="18889415">
            <a:off x="6958872" y="3966006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1F4D5F-DAD3-4B84-ACEC-105C5683F743}"/>
              </a:ext>
            </a:extLst>
          </p:cNvPr>
          <p:cNvCxnSpPr>
            <a:cxnSpLocks/>
          </p:cNvCxnSpPr>
          <p:nvPr/>
        </p:nvCxnSpPr>
        <p:spPr>
          <a:xfrm rot="18889415" flipH="1">
            <a:off x="5797245" y="3275924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71862C-38ED-4B69-A8C9-C74A108F4DA9}"/>
              </a:ext>
            </a:extLst>
          </p:cNvPr>
          <p:cNvCxnSpPr/>
          <p:nvPr/>
        </p:nvCxnSpPr>
        <p:spPr>
          <a:xfrm rot="18978679" flipV="1">
            <a:off x="7264378" y="2146962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9AAF488-6DBC-41A9-9BDA-9B9AACC0E9F8}"/>
              </a:ext>
            </a:extLst>
          </p:cNvPr>
          <p:cNvCxnSpPr>
            <a:cxnSpLocks/>
          </p:cNvCxnSpPr>
          <p:nvPr/>
        </p:nvCxnSpPr>
        <p:spPr>
          <a:xfrm rot="18978679" flipH="1">
            <a:off x="5067924" y="2894221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A97C7B-6B8A-4BA5-8D33-2F405E974410}"/>
              </a:ext>
            </a:extLst>
          </p:cNvPr>
          <p:cNvCxnSpPr/>
          <p:nvPr/>
        </p:nvCxnSpPr>
        <p:spPr>
          <a:xfrm rot="8178679" flipV="1">
            <a:off x="5818883" y="4435714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64046F-4AFC-42FC-9688-326E45D48994}"/>
              </a:ext>
            </a:extLst>
          </p:cNvPr>
          <p:cNvCxnSpPr>
            <a:cxnSpLocks/>
          </p:cNvCxnSpPr>
          <p:nvPr/>
        </p:nvCxnSpPr>
        <p:spPr>
          <a:xfrm rot="8178679" flipH="1">
            <a:off x="7351149" y="4344998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C11BBEA-FB36-4BCC-9FB6-D9568DB16B38}"/>
              </a:ext>
            </a:extLst>
          </p:cNvPr>
          <p:cNvGrpSpPr/>
          <p:nvPr/>
        </p:nvGrpSpPr>
        <p:grpSpPr>
          <a:xfrm>
            <a:off x="539552" y="1484784"/>
            <a:ext cx="3810188" cy="1050374"/>
            <a:chOff x="646670" y="1010474"/>
            <a:chExt cx="4071394" cy="11223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E9F25E5-4652-436A-8E7F-466ABC8F18ED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589C4DD-E594-4594-AB0B-7ED1712195E6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B4822178-1F8D-4C4F-8FBB-0CCC4FFEF3A8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2C518E3D-6C8B-44D8-A0DF-9473EC66D172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弧 32">
                <a:extLst>
                  <a:ext uri="{FF2B5EF4-FFF2-40B4-BE49-F238E27FC236}">
                    <a16:creationId xmlns:a16="http://schemas.microsoft.com/office/drawing/2014/main" id="{67989AC2-0972-46AB-AD34-0E727BD69677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弧 33">
                <a:extLst>
                  <a:ext uri="{FF2B5EF4-FFF2-40B4-BE49-F238E27FC236}">
                    <a16:creationId xmlns:a16="http://schemas.microsoft.com/office/drawing/2014/main" id="{463FCCD5-02B7-4EAE-A3A7-C6E5F653188C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3A35B299-0E50-40F5-9D50-2301F152D80B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84CB49A3-6760-4330-B15C-82BD14A5575F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3332D151-EAE6-4271-B57C-B5A3DF96D15B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A44EAF3B-0D71-4FB3-B493-7B274B5FC54A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A76C42B7-40CD-44B7-A3B8-B9C22D8B65BC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5049C8CA-B634-48EA-BEDF-39E38AB3D7D9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B72CFCF-7E4F-4C1A-8225-90023218DC42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001A6A33-5DBA-441A-92EA-08D18862321D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C0A927D2-2E33-40CD-AFA1-D1C0378F2739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5EDA84B-6518-456D-8AD1-9FBF1D544E80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B4816CC-73A9-42BF-BCFF-8859F882061E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95A04D3-88AD-4280-9B65-4EFCA0F8B5A3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98BC782-500E-484D-A5B3-B6A729E5B53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16184325-5A43-4132-BE03-765CDFCD525A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/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628A4AC4-0AC0-427A-945C-C2061CD32DB2}"/>
              </a:ext>
            </a:extLst>
          </p:cNvPr>
          <p:cNvSpPr/>
          <p:nvPr/>
        </p:nvSpPr>
        <p:spPr>
          <a:xfrm>
            <a:off x="7377472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48B7985-F24B-4B16-ADE0-F4A3895492FA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485484" y="2874708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68430293-CE27-4AA0-97D4-44C02755E9E6}"/>
              </a:ext>
            </a:extLst>
          </p:cNvPr>
          <p:cNvSpPr/>
          <p:nvPr/>
        </p:nvSpPr>
        <p:spPr>
          <a:xfrm>
            <a:off x="5649280" y="2708920"/>
            <a:ext cx="1780643" cy="846068"/>
          </a:xfrm>
          <a:custGeom>
            <a:avLst/>
            <a:gdLst>
              <a:gd name="connsiteX0" fmla="*/ 1873405 w 1873405"/>
              <a:gd name="connsiteY0" fmla="*/ 1010227 h 1010227"/>
              <a:gd name="connsiteX1" fmla="*/ 1773044 w 1873405"/>
              <a:gd name="connsiteY1" fmla="*/ 463817 h 1010227"/>
              <a:gd name="connsiteX2" fmla="*/ 1349297 w 1873405"/>
              <a:gd name="connsiteY2" fmla="*/ 62373 h 1010227"/>
              <a:gd name="connsiteX3" fmla="*/ 769434 w 1873405"/>
              <a:gd name="connsiteY3" fmla="*/ 17768 h 1010227"/>
              <a:gd name="connsiteX4" fmla="*/ 200722 w 1873405"/>
              <a:gd name="connsiteY4" fmla="*/ 229642 h 1010227"/>
              <a:gd name="connsiteX5" fmla="*/ 0 w 1873405"/>
              <a:gd name="connsiteY5" fmla="*/ 586481 h 10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405" h="1010227">
                <a:moveTo>
                  <a:pt x="1873405" y="1010227"/>
                </a:moveTo>
                <a:cubicBezTo>
                  <a:pt x="1866900" y="816010"/>
                  <a:pt x="1860395" y="621793"/>
                  <a:pt x="1773044" y="463817"/>
                </a:cubicBezTo>
                <a:cubicBezTo>
                  <a:pt x="1685693" y="305841"/>
                  <a:pt x="1516565" y="136714"/>
                  <a:pt x="1349297" y="62373"/>
                </a:cubicBezTo>
                <a:cubicBezTo>
                  <a:pt x="1182029" y="-11969"/>
                  <a:pt x="960863" y="-10110"/>
                  <a:pt x="769434" y="17768"/>
                </a:cubicBezTo>
                <a:cubicBezTo>
                  <a:pt x="578005" y="45646"/>
                  <a:pt x="328961" y="134857"/>
                  <a:pt x="200722" y="229642"/>
                </a:cubicBezTo>
                <a:cubicBezTo>
                  <a:pt x="72483" y="324427"/>
                  <a:pt x="36241" y="455454"/>
                  <a:pt x="0" y="586481"/>
                </a:cubicBezTo>
              </a:path>
            </a:pathLst>
          </a:custGeom>
          <a:noFill/>
          <a:ln w="28575">
            <a:solidFill>
              <a:srgbClr val="01189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2916293-FCC5-4322-8CB2-4FDCCE66BC59}"/>
              </a:ext>
            </a:extLst>
          </p:cNvPr>
          <p:cNvSpPr txBox="1"/>
          <p:nvPr/>
        </p:nvSpPr>
        <p:spPr>
          <a:xfrm>
            <a:off x="323528" y="573325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初期条件：位相空間にトレーサーを置くこと</a:t>
            </a:r>
            <a:endParaRPr kumimoji="1" lang="en-US" altLang="ja-JP" sz="2800"/>
          </a:p>
          <a:p>
            <a:r>
              <a:rPr kumimoji="1" lang="ja-JP" altLang="en-US" sz="2800"/>
              <a:t>方程式の解：トレーサーの軌跡</a:t>
            </a:r>
          </a:p>
        </p:txBody>
      </p:sp>
    </p:spTree>
    <p:extLst>
      <p:ext uri="{BB962C8B-B14F-4D97-AF65-F5344CB8AC3E}">
        <p14:creationId xmlns:p14="http://schemas.microsoft.com/office/powerpoint/2010/main" val="39820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8679F9-DBA4-4458-B4F1-B8212D83D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ここまでのまとめ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6CBBB5-1A7E-4B6D-A16F-38D35A92CC77}"/>
              </a:ext>
            </a:extLst>
          </p:cNvPr>
          <p:cNvSpPr txBox="1"/>
          <p:nvPr/>
        </p:nvSpPr>
        <p:spPr>
          <a:xfrm>
            <a:off x="251520" y="155679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運動方程式に従う系の状態を一意に決めることができる空間を</a:t>
            </a:r>
            <a:r>
              <a:rPr kumimoji="1" lang="ja-JP" altLang="en-US" sz="3200">
                <a:solidFill>
                  <a:srgbClr val="FF0000"/>
                </a:solidFill>
              </a:rPr>
              <a:t>位相空間</a:t>
            </a:r>
            <a:r>
              <a:rPr kumimoji="1" lang="ja-JP" altLang="en-US" sz="3200"/>
              <a:t>と呼ぶ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運動方程式とは、位相空間に</a:t>
            </a:r>
            <a:r>
              <a:rPr kumimoji="1" lang="ja-JP" altLang="en-US" sz="3200">
                <a:solidFill>
                  <a:srgbClr val="FF0000"/>
                </a:solidFill>
              </a:rPr>
              <a:t>ベクトル場</a:t>
            </a:r>
            <a:r>
              <a:rPr kumimoji="1" lang="en-US" altLang="ja-JP" sz="3200">
                <a:solidFill>
                  <a:srgbClr val="FF0000"/>
                </a:solidFill>
              </a:rPr>
              <a:t>(</a:t>
            </a:r>
            <a:r>
              <a:rPr kumimoji="1" lang="ja-JP" altLang="en-US" sz="3200">
                <a:solidFill>
                  <a:srgbClr val="FF0000"/>
                </a:solidFill>
              </a:rPr>
              <a:t>速度場</a:t>
            </a:r>
            <a:r>
              <a:rPr kumimoji="1" lang="en-US" altLang="ja-JP" sz="3200">
                <a:solidFill>
                  <a:srgbClr val="FF0000"/>
                </a:solidFill>
              </a:rPr>
              <a:t>)</a:t>
            </a:r>
            <a:r>
              <a:rPr kumimoji="1" lang="ja-JP" altLang="en-US" sz="3200"/>
              <a:t>を定義するものである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系の状態は、位相空間上の一点で表現できる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系の運動は、位相空間上の軌跡で表現され、運動方程式が定義した速度場に従って動く点の軌跡である</a:t>
            </a:r>
          </a:p>
        </p:txBody>
      </p:sp>
    </p:spTree>
    <p:extLst>
      <p:ext uri="{BB962C8B-B14F-4D97-AF65-F5344CB8AC3E}">
        <p14:creationId xmlns:p14="http://schemas.microsoft.com/office/powerpoint/2010/main" val="410329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0ECCC0-E588-4F1C-A598-E5B98549C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次元空間に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粒子がいる場合、その位相空間は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endParaRPr kumimoji="1" lang="en-US" altLang="ja-JP" sz="2400"/>
              </a:p>
              <a:p>
                <a:r>
                  <a:rPr kumimoji="1" lang="en-US" altLang="ja-JP" sz="2400"/>
                  <a:t>(</a:t>
                </a:r>
                <a:r>
                  <a:rPr kumimoji="1" lang="ja-JP" altLang="en-US" sz="2400"/>
                  <a:t>位置が</a:t>
                </a:r>
                <a:r>
                  <a:rPr kumimoji="1" lang="en-US" altLang="ja-JP" sz="2400"/>
                  <a:t>3</a:t>
                </a:r>
                <a:r>
                  <a:rPr lang="ja-JP" altLang="en-US" sz="2400"/>
                  <a:t>成分</a:t>
                </a:r>
                <a:r>
                  <a:rPr kumimoji="1" lang="ja-JP" altLang="en-US" sz="2400"/>
                  <a:t>、速度が</a:t>
                </a:r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成分で粒子あたり</a:t>
                </a:r>
                <a:r>
                  <a:rPr kumimoji="1" lang="en-US" altLang="ja-JP" sz="2400"/>
                  <a:t>6</a:t>
                </a:r>
                <a:r>
                  <a:rPr kumimoji="1" lang="ja-JP" altLang="en-US" sz="2400"/>
                  <a:t>成分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blipFill>
                <a:blip r:embed="rId3"/>
                <a:stretch>
                  <a:fillRect l="-1178" t="-8029" b="-16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/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CFB3A60-E3FB-4BD1-9DD2-48F4807368A6}"/>
              </a:ext>
            </a:extLst>
          </p:cNvPr>
          <p:cNvSpPr/>
          <p:nvPr/>
        </p:nvSpPr>
        <p:spPr>
          <a:xfrm rot="16200000">
            <a:off x="4045978" y="-1057462"/>
            <a:ext cx="504056" cy="7604771"/>
          </a:xfrm>
          <a:prstGeom prst="leftBrace">
            <a:avLst>
              <a:gd name="adj1" fmla="val 8333"/>
              <a:gd name="adj2" fmla="val 4984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/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/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次元の空間にベクトル場を定義するには、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本の</m:t>
                    </m:r>
                  </m:oMath>
                </a14:m>
                <a:r>
                  <a:rPr kumimoji="1" lang="ja-JP" altLang="en-US" sz="2400"/>
                  <a:t>関数が必要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blipFill>
                <a:blip r:embed="rId6"/>
                <a:stretch>
                  <a:fillRect l="-204" t="-14474" r="-6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/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/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40F7A9-6348-4EAB-9335-2ACE7E949EC2}"/>
              </a:ext>
            </a:extLst>
          </p:cNvPr>
          <p:cNvSpPr txBox="1"/>
          <p:nvPr/>
        </p:nvSpPr>
        <p:spPr>
          <a:xfrm rot="5400000">
            <a:off x="3117031" y="53160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781D7D14-73EB-483F-8E3E-509F1969C531}"/>
              </a:ext>
            </a:extLst>
          </p:cNvPr>
          <p:cNvSpPr/>
          <p:nvPr/>
        </p:nvSpPr>
        <p:spPr>
          <a:xfrm>
            <a:off x="6876256" y="4509120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/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2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CD935B-B1CC-40F1-9AD6-0F2B2C64F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/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ラグランジアンというスカラー関数</a:t>
                </a:r>
                <a:r>
                  <a:rPr lang="ja-JP" altLang="en-US" sz="2400"/>
                  <a:t>ひと</a:t>
                </a:r>
                <a:r>
                  <a:rPr kumimoji="1" lang="ja-JP" altLang="en-US" sz="2400"/>
                  <a:t>つから、運動方程式に必要な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本の方程式を生み出すことができる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blipFill>
                <a:blip r:embed="rId3"/>
                <a:stretch>
                  <a:fillRect l="-1135" t="-5839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/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/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A978B-532F-4D1A-B869-05139930EC26}"/>
              </a:ext>
            </a:extLst>
          </p:cNvPr>
          <p:cNvSpPr txBox="1"/>
          <p:nvPr/>
        </p:nvSpPr>
        <p:spPr>
          <a:xfrm rot="5400000">
            <a:off x="3549079" y="50118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4320685-F76E-4F08-BE33-8D9BD2649113}"/>
              </a:ext>
            </a:extLst>
          </p:cNvPr>
          <p:cNvSpPr/>
          <p:nvPr/>
        </p:nvSpPr>
        <p:spPr>
          <a:xfrm>
            <a:off x="7308304" y="4204988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/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1A1676B1-5C54-42A3-BBEB-93F39F545A0C}"/>
              </a:ext>
            </a:extLst>
          </p:cNvPr>
          <p:cNvSpPr/>
          <p:nvPr/>
        </p:nvSpPr>
        <p:spPr>
          <a:xfrm>
            <a:off x="3923928" y="3212976"/>
            <a:ext cx="720080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F36DCF-3F39-4E86-B594-A0E82075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/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D6D50-5765-4755-9D96-8071A9FDBBF2}"/>
              </a:ext>
            </a:extLst>
          </p:cNvPr>
          <p:cNvSpPr txBox="1"/>
          <p:nvPr/>
        </p:nvSpPr>
        <p:spPr>
          <a:xfrm>
            <a:off x="100950" y="1412776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運動はラグランジアンの時間積分を最小にするように決まる</a:t>
            </a:r>
            <a:r>
              <a:rPr kumimoji="1" lang="en-US" altLang="ja-JP" sz="2400"/>
              <a:t>(※)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EC6689-7E16-4946-9DEA-4C9E3C4FBF73}"/>
              </a:ext>
            </a:extLst>
          </p:cNvPr>
          <p:cNvSpPr txBox="1"/>
          <p:nvPr/>
        </p:nvSpPr>
        <p:spPr>
          <a:xfrm>
            <a:off x="107504" y="630002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「</a:t>
            </a:r>
            <a:r>
              <a:rPr lang="ja-JP" altLang="en-US"/>
              <a:t>最小」ではなく「極小」の方が正確だが、以下では「最小」を使う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/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/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/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7F69B-92B7-4228-80FE-E62289E454CA}"/>
              </a:ext>
            </a:extLst>
          </p:cNvPr>
          <p:cNvSpPr txBox="1"/>
          <p:nvPr/>
        </p:nvSpPr>
        <p:spPr>
          <a:xfrm rot="5400000">
            <a:off x="5277301" y="47959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1D543FD-4547-4205-92F7-58BA986C8521}"/>
              </a:ext>
            </a:extLst>
          </p:cNvPr>
          <p:cNvSpPr/>
          <p:nvPr/>
        </p:nvSpPr>
        <p:spPr>
          <a:xfrm>
            <a:off x="1691680" y="450912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</p:spTree>
    <p:extLst>
      <p:ext uri="{BB962C8B-B14F-4D97-AF65-F5344CB8AC3E}">
        <p14:creationId xmlns:p14="http://schemas.microsoft.com/office/powerpoint/2010/main" val="8905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解析力学の復習</a:t>
            </a:r>
            <a:endParaRPr lang="en-US" altLang="ja-JP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分子動力学法の時間発展アルゴリズム</a:t>
            </a:r>
            <a:endParaRPr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分子動力学法とは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原子や分子にかかる「力」を計算し、位置を更新していく数値計算手法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背景にある理論は解析力学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412B7DD-B709-468B-B998-2529A5A856AA}"/>
              </a:ext>
            </a:extLst>
          </p:cNvPr>
          <p:cNvSpPr/>
          <p:nvPr/>
        </p:nvSpPr>
        <p:spPr>
          <a:xfrm>
            <a:off x="539552" y="609329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8FDD4-1C54-415F-9121-28B2174A81D5}"/>
              </a:ext>
            </a:extLst>
          </p:cNvPr>
          <p:cNvSpPr txBox="1"/>
          <p:nvPr/>
        </p:nvSpPr>
        <p:spPr>
          <a:xfrm>
            <a:off x="1403648" y="602128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歩きづらさの総和が最小になる経路を選ぶ</a:t>
            </a:r>
            <a:endParaRPr kumimoji="1" lang="ja-JP" altLang="en-US" sz="28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ACCEB-C6B2-48B9-B086-A2F27A4B03BB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58A860-9705-4A41-A622-77481A438C24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B6A6BB-FEEE-47F7-AA1C-930163EC896B}"/>
              </a:ext>
            </a:extLst>
          </p:cNvPr>
          <p:cNvSpPr/>
          <p:nvPr/>
        </p:nvSpPr>
        <p:spPr>
          <a:xfrm>
            <a:off x="899592" y="2204864"/>
            <a:ext cx="5760640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B53ED-5CC6-4CD1-AAE2-B35797CA3A22}"/>
              </a:ext>
            </a:extLst>
          </p:cNvPr>
          <p:cNvSpPr/>
          <p:nvPr/>
        </p:nvSpPr>
        <p:spPr>
          <a:xfrm>
            <a:off x="899592" y="3717032"/>
            <a:ext cx="5760640" cy="1512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0E120-C549-464A-AB3A-55C80B360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pic>
        <p:nvPicPr>
          <p:cNvPr id="2050" name="Picture 2" descr="懐中電灯のイラスト">
            <a:extLst>
              <a:ext uri="{FF2B5EF4-FFF2-40B4-BE49-F238E27FC236}">
                <a16:creationId xmlns:a16="http://schemas.microsoft.com/office/drawing/2014/main" id="{02051D9D-098C-4BB4-9DBE-6CFE1E97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30778">
            <a:off x="480760" y="1786031"/>
            <a:ext cx="780553" cy="7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バツのマークのイラスト「×」">
            <a:extLst>
              <a:ext uri="{FF2B5EF4-FFF2-40B4-BE49-F238E27FC236}">
                <a16:creationId xmlns:a16="http://schemas.microsoft.com/office/drawing/2014/main" id="{0B64471C-E900-4297-9C4A-1A5CD545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バツのマークのイラスト「×」">
            <a:extLst>
              <a:ext uri="{FF2B5EF4-FFF2-40B4-BE49-F238E27FC236}">
                <a16:creationId xmlns:a16="http://schemas.microsoft.com/office/drawing/2014/main" id="{3171DC2C-B8B9-4E5E-8356-3A1418BE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22A7CE-CBB4-4CE0-8F68-C73977D43587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5250E0-17E3-4CE0-9B7E-D173851427C9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4496C6A-0461-4461-A004-8510A95FD868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E246EE-C904-42A1-A44D-EE3F8EA35138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9EEE86-EA43-4C7B-B9E9-EDC2E3978941}"/>
              </a:ext>
            </a:extLst>
          </p:cNvPr>
          <p:cNvSpPr txBox="1"/>
          <p:nvPr/>
        </p:nvSpPr>
        <p:spPr>
          <a:xfrm>
            <a:off x="6804248" y="2492896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屈折率が小さい</a:t>
            </a:r>
            <a:endParaRPr lang="en-US" altLang="ja-JP" sz="2000"/>
          </a:p>
          <a:p>
            <a:r>
              <a:rPr lang="ja-JP" altLang="en-US" sz="2000"/>
              <a:t>進みやすい</a:t>
            </a:r>
            <a:endParaRPr lang="en-US" altLang="ja-JP" sz="2000"/>
          </a:p>
          <a:p>
            <a:r>
              <a:rPr kumimoji="1" lang="ja-JP" altLang="en-US" sz="2000"/>
              <a:t>光路長が短い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020AC4-0310-4FFD-8627-F1B387C55963}"/>
              </a:ext>
            </a:extLst>
          </p:cNvPr>
          <p:cNvSpPr txBox="1"/>
          <p:nvPr/>
        </p:nvSpPr>
        <p:spPr>
          <a:xfrm>
            <a:off x="6804248" y="4077072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屈折率が大きい</a:t>
            </a:r>
            <a:endParaRPr lang="en-US" altLang="ja-JP" sz="2000"/>
          </a:p>
          <a:p>
            <a:r>
              <a:rPr lang="ja-JP" altLang="en-US" sz="2000"/>
              <a:t>進みにくい</a:t>
            </a:r>
            <a:endParaRPr lang="en-US" altLang="ja-JP" sz="2000"/>
          </a:p>
          <a:p>
            <a:r>
              <a:rPr kumimoji="1" lang="ja-JP" altLang="en-US" sz="2000"/>
              <a:t>光路長が長い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20EC02-689D-460A-BBB1-D54C8D42B5AB}"/>
              </a:ext>
            </a:extLst>
          </p:cNvPr>
          <p:cNvSpPr txBox="1"/>
          <p:nvPr/>
        </p:nvSpPr>
        <p:spPr>
          <a:xfrm>
            <a:off x="395536" y="5589240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光の経路は、光学的距離を最小</a:t>
            </a:r>
            <a:r>
              <a:rPr kumimoji="1" lang="en-US" altLang="ja-JP" sz="2400"/>
              <a:t>(</a:t>
            </a:r>
            <a:r>
              <a:rPr kumimoji="1" lang="ja-JP" altLang="en-US" sz="2400"/>
              <a:t>極小</a:t>
            </a:r>
            <a:r>
              <a:rPr kumimoji="1" lang="en-US" altLang="ja-JP" sz="2400"/>
              <a:t>)</a:t>
            </a:r>
            <a:r>
              <a:rPr kumimoji="1" lang="ja-JP" altLang="en-US" sz="2400"/>
              <a:t>にするように決まる</a:t>
            </a:r>
          </a:p>
        </p:txBody>
      </p:sp>
    </p:spTree>
    <p:extLst>
      <p:ext uri="{BB962C8B-B14F-4D97-AF65-F5344CB8AC3E}">
        <p14:creationId xmlns:p14="http://schemas.microsoft.com/office/powerpoint/2010/main" val="219235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DF0DAD-1CFC-4D7C-9325-9930DD05F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/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/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における屈折率を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として、光の経路を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400"/>
                  <a:t>とすると</a:t>
                </a:r>
                <a:endParaRPr kumimoji="1" lang="en-US" altLang="ja-JP" sz="2400"/>
              </a:p>
              <a:p>
                <a:r>
                  <a:rPr kumimoji="1" lang="ja-JP" altLang="en-US" sz="2400"/>
                  <a:t>光路長を最小にするように経路が選ばれる</a:t>
                </a:r>
                <a:r>
                  <a:rPr kumimoji="1" lang="en-US" altLang="ja-JP" sz="2400"/>
                  <a:t>(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フェルマーの原理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blipFill>
                <a:blip r:embed="rId3"/>
                <a:stretch>
                  <a:fillRect l="-1112" t="-8088" r="-69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D8B83-A66D-4542-BF5A-33676BB6FF07}"/>
              </a:ext>
            </a:extLst>
          </p:cNvPr>
          <p:cNvSpPr txBox="1"/>
          <p:nvPr/>
        </p:nvSpPr>
        <p:spPr>
          <a:xfrm>
            <a:off x="107504" y="119675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屈折率は、その場所における「光の進みづらさ」を表している</a:t>
            </a:r>
            <a:endParaRPr kumimoji="1" lang="en-US" altLang="ja-JP" sz="2400"/>
          </a:p>
          <a:p>
            <a:r>
              <a:rPr kumimoji="1" lang="ja-JP" altLang="en-US" sz="2400"/>
              <a:t>光は「進みづらさ」を最小にしたい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AFD5A1-2C59-4A92-95D9-F3829CAC22B3}"/>
              </a:ext>
            </a:extLst>
          </p:cNvPr>
          <p:cNvSpPr txBox="1"/>
          <p:nvPr/>
        </p:nvSpPr>
        <p:spPr>
          <a:xfrm>
            <a:off x="611560" y="5085184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この積分の意味は？</a:t>
            </a:r>
            <a:endParaRPr lang="en-US" altLang="ja-JP" sz="3200"/>
          </a:p>
          <a:p>
            <a:r>
              <a:rPr kumimoji="1" lang="ja-JP" altLang="en-US" sz="3200"/>
              <a:t>積分を最小にする経路とは？</a:t>
            </a:r>
          </a:p>
        </p:txBody>
      </p:sp>
    </p:spTree>
    <p:extLst>
      <p:ext uri="{BB962C8B-B14F-4D97-AF65-F5344CB8AC3E}">
        <p14:creationId xmlns:p14="http://schemas.microsoft.com/office/powerpoint/2010/main" val="15405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210C2AA-51DB-4FCF-9926-D3FF5F50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02C2BD7-10CA-4C33-934B-146529930DA8}"/>
              </a:ext>
            </a:extLst>
          </p:cNvPr>
          <p:cNvCxnSpPr/>
          <p:nvPr/>
        </p:nvCxnSpPr>
        <p:spPr>
          <a:xfrm flipV="1">
            <a:off x="1882833" y="2420888"/>
            <a:ext cx="0" cy="38884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CCDDB32-F59A-46C6-974F-0BF92FF50EC4}"/>
              </a:ext>
            </a:extLst>
          </p:cNvPr>
          <p:cNvCxnSpPr/>
          <p:nvPr/>
        </p:nvCxnSpPr>
        <p:spPr>
          <a:xfrm>
            <a:off x="1522793" y="5949280"/>
            <a:ext cx="5400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C294F7E-8FE2-46C3-B126-199BF3F7E902}"/>
              </a:ext>
            </a:extLst>
          </p:cNvPr>
          <p:cNvSpPr/>
          <p:nvPr/>
        </p:nvSpPr>
        <p:spPr>
          <a:xfrm>
            <a:off x="2411759" y="3480420"/>
            <a:ext cx="3688703" cy="1964804"/>
          </a:xfrm>
          <a:custGeom>
            <a:avLst/>
            <a:gdLst>
              <a:gd name="connsiteX0" fmla="*/ 0 w 4217670"/>
              <a:gd name="connsiteY0" fmla="*/ 2446020 h 2446020"/>
              <a:gd name="connsiteX1" fmla="*/ 1017270 w 4217670"/>
              <a:gd name="connsiteY1" fmla="*/ 1131570 h 2446020"/>
              <a:gd name="connsiteX2" fmla="*/ 2743200 w 4217670"/>
              <a:gd name="connsiteY2" fmla="*/ 1200150 h 2446020"/>
              <a:gd name="connsiteX3" fmla="*/ 4217670 w 4217670"/>
              <a:gd name="connsiteY3" fmla="*/ 0 h 24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7670" h="2446020">
                <a:moveTo>
                  <a:pt x="0" y="2446020"/>
                </a:moveTo>
                <a:cubicBezTo>
                  <a:pt x="280035" y="1892617"/>
                  <a:pt x="560070" y="1339215"/>
                  <a:pt x="1017270" y="1131570"/>
                </a:cubicBezTo>
                <a:cubicBezTo>
                  <a:pt x="1474470" y="923925"/>
                  <a:pt x="2209800" y="1388745"/>
                  <a:pt x="2743200" y="1200150"/>
                </a:cubicBezTo>
                <a:cubicBezTo>
                  <a:pt x="3276600" y="1011555"/>
                  <a:pt x="3747135" y="505777"/>
                  <a:pt x="42176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/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/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/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/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経路は一次元なので、一つのスカラーパラメータ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sz="2400"/>
                  <a:t>で指定できる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blipFill>
                <a:blip r:embed="rId6"/>
                <a:stretch>
                  <a:fillRect l="-1022" t="-14474" r="-13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637D08BF-22E5-4CBF-AD08-3395F90AB673}"/>
              </a:ext>
            </a:extLst>
          </p:cNvPr>
          <p:cNvSpPr/>
          <p:nvPr/>
        </p:nvSpPr>
        <p:spPr>
          <a:xfrm>
            <a:off x="2339752" y="53012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BD84C5-DF77-48C4-9BDD-680139666675}"/>
              </a:ext>
            </a:extLst>
          </p:cNvPr>
          <p:cNvSpPr/>
          <p:nvPr/>
        </p:nvSpPr>
        <p:spPr>
          <a:xfrm>
            <a:off x="6012160" y="335699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/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/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7D983A3-C29B-4B3F-ABF5-0E5AA1F9877F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2836654" y="3365703"/>
            <a:ext cx="464792" cy="1023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E8D8CB3-3BF3-4DC8-8F40-8B7BE7ECFEF8}"/>
              </a:ext>
            </a:extLst>
          </p:cNvPr>
          <p:cNvSpPr/>
          <p:nvPr/>
        </p:nvSpPr>
        <p:spPr>
          <a:xfrm>
            <a:off x="4716016" y="4365104"/>
            <a:ext cx="216024" cy="216024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/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50D5070-07F6-4E3C-ABB0-380034F349C3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4900404" y="4549492"/>
            <a:ext cx="463684" cy="540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E9B88C-FF88-4EFA-9EC5-23BE1A82FE4C}"/>
              </a:ext>
            </a:extLst>
          </p:cNvPr>
          <p:cNvSpPr txBox="1"/>
          <p:nvPr/>
        </p:nvSpPr>
        <p:spPr>
          <a:xfrm>
            <a:off x="1475656" y="60119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99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D19123-F781-49F9-B050-4169D508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屈折率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は場所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の関数</a:t>
                </a:r>
                <a:endParaRPr kumimoji="1" lang="en-US" altLang="ja-JP" sz="2800"/>
              </a:p>
              <a:p>
                <a:r>
                  <a:rPr kumimoji="1" lang="ja-JP" altLang="en-US" sz="2800"/>
                  <a:t>→場所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ベクトル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が入力、スカラーが出力</a:t>
                </a:r>
                <a:endParaRPr kumimoji="1" lang="en-US" altLang="ja-JP" sz="2800"/>
              </a:p>
              <a:p>
                <a:r>
                  <a:rPr lang="ja-JP" altLang="en-US" sz="2800"/>
                  <a:t>経路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800"/>
                  <a:t>は、パラメータ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</a:t>
                </a:r>
                <a:endParaRPr kumimoji="1" lang="en-US" altLang="ja-JP" sz="2800"/>
              </a:p>
              <a:p>
                <a:r>
                  <a:rPr lang="ja-JP" altLang="en-US" sz="2800"/>
                  <a:t>→スカラーが入力、場所</a:t>
                </a:r>
                <a:r>
                  <a:rPr lang="en-US" altLang="ja-JP" sz="2800"/>
                  <a:t>(</a:t>
                </a:r>
                <a:r>
                  <a:rPr lang="ja-JP" altLang="en-US" sz="2800"/>
                  <a:t>ベクトル</a:t>
                </a:r>
                <a:r>
                  <a:rPr lang="en-US" altLang="ja-JP" sz="2800"/>
                  <a:t>)</a:t>
                </a:r>
                <a:r>
                  <a:rPr lang="ja-JP" altLang="en-US" sz="2800"/>
                  <a:t>が出力</a:t>
                </a:r>
                <a:endParaRPr kumimoji="1" lang="ja-JP" altLang="en-US" sz="28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blipFill>
                <a:blip r:embed="rId2"/>
                <a:stretch>
                  <a:fillRect l="-1770" t="-4698" r="-442" b="-8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/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/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作用積分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ja-JP" altLang="en-US" sz="2800"/>
                  <a:t>は関数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経路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の汎関数</a:t>
                </a:r>
                <a:endParaRPr kumimoji="1" lang="en-US" altLang="ja-JP" sz="2800"/>
              </a:p>
              <a:p>
                <a:r>
                  <a:rPr lang="ja-JP" altLang="en-US" sz="2800"/>
                  <a:t>→ 経路が入力、スカラーが出力</a:t>
                </a:r>
                <a:endParaRPr lang="en-US" altLang="ja-JP" sz="28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blipFill>
                <a:blip r:embed="rId4"/>
                <a:stretch>
                  <a:fillRect l="-2411" t="-8280" r="-804" b="-16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C72B5E42-9177-49A3-8111-DBDA62F05481}"/>
              </a:ext>
            </a:extLst>
          </p:cNvPr>
          <p:cNvSpPr/>
          <p:nvPr/>
        </p:nvSpPr>
        <p:spPr>
          <a:xfrm>
            <a:off x="3852331" y="486916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47BF7-C3A4-4A5F-AEC4-829C94D617DC}"/>
              </a:ext>
            </a:extLst>
          </p:cNvPr>
          <p:cNvSpPr txBox="1"/>
          <p:nvPr/>
        </p:nvSpPr>
        <p:spPr>
          <a:xfrm>
            <a:off x="5042177" y="544522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ここを決めたい</a:t>
            </a:r>
            <a:endParaRPr kumimoji="1" lang="ja-JP" altLang="en-US" sz="28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9B6E005-4CAE-4A70-A63E-F1CAC4C11056}"/>
              </a:ext>
            </a:extLst>
          </p:cNvPr>
          <p:cNvSpPr/>
          <p:nvPr/>
        </p:nvSpPr>
        <p:spPr>
          <a:xfrm>
            <a:off x="2760781" y="4293096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9EF21D8-05BA-49BE-A396-9126F62E0470}"/>
              </a:ext>
            </a:extLst>
          </p:cNvPr>
          <p:cNvCxnSpPr>
            <a:stCxn id="7" idx="1"/>
            <a:endCxn id="6" idx="4"/>
          </p:cNvCxnSpPr>
          <p:nvPr/>
        </p:nvCxnSpPr>
        <p:spPr>
          <a:xfrm rot="10800000">
            <a:off x="4068355" y="5301208"/>
            <a:ext cx="973822" cy="4056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D7723-2205-4891-AEB9-3C2FD97441C7}"/>
              </a:ext>
            </a:extLst>
          </p:cNvPr>
          <p:cNvSpPr txBox="1"/>
          <p:nvPr/>
        </p:nvSpPr>
        <p:spPr>
          <a:xfrm>
            <a:off x="577681" y="5013176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ここを最小に</a:t>
            </a:r>
            <a:endParaRPr lang="en-US" altLang="ja-JP" sz="2800"/>
          </a:p>
          <a:p>
            <a:r>
              <a:rPr lang="ja-JP" altLang="en-US" sz="2800"/>
              <a:t>するように</a:t>
            </a:r>
            <a:endParaRPr kumimoji="1" lang="ja-JP" altLang="en-US" sz="28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F3011F4-A981-4542-8006-1E71567C10A3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rot="5400000" flipH="1" flipV="1">
            <a:off x="2037982" y="4290378"/>
            <a:ext cx="432048" cy="10135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2985DB-45C1-45AD-A8A9-6905656D26C0}"/>
              </a:ext>
            </a:extLst>
          </p:cNvPr>
          <p:cNvSpPr txBox="1"/>
          <p:nvPr/>
        </p:nvSpPr>
        <p:spPr>
          <a:xfrm>
            <a:off x="1619672" y="616530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これを決める方法が汎関数微分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7656074-031D-46AD-A680-2E740E0D21CF}"/>
              </a:ext>
            </a:extLst>
          </p:cNvPr>
          <p:cNvSpPr/>
          <p:nvPr/>
        </p:nvSpPr>
        <p:spPr>
          <a:xfrm>
            <a:off x="1115616" y="6184728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4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F753D4-AF44-4ED5-AAE3-04234A64D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/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/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/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/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A0506A-B1FF-4D6F-AD93-9FD72500F6A4}"/>
              </a:ext>
            </a:extLst>
          </p:cNvPr>
          <p:cNvSpPr txBox="1"/>
          <p:nvPr/>
        </p:nvSpPr>
        <p:spPr>
          <a:xfrm>
            <a:off x="6300192" y="19888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汎関数微分</a:t>
            </a:r>
            <a:endParaRPr kumimoji="1" lang="ja-JP" altLang="en-US" sz="24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CFCC38D-0C20-44BD-AB98-41D9B5392A65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4520269" y="1679927"/>
            <a:ext cx="432048" cy="1504380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01CF74-AF36-4ABF-9BFA-54D9CFC0F630}"/>
              </a:ext>
            </a:extLst>
          </p:cNvPr>
          <p:cNvCxnSpPr/>
          <p:nvPr/>
        </p:nvCxnSpPr>
        <p:spPr>
          <a:xfrm>
            <a:off x="2339752" y="3645024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B63690-3B21-41C2-8AAE-91119373B2D7}"/>
              </a:ext>
            </a:extLst>
          </p:cNvPr>
          <p:cNvCxnSpPr>
            <a:cxnSpLocks/>
          </p:cNvCxnSpPr>
          <p:nvPr/>
        </p:nvCxnSpPr>
        <p:spPr>
          <a:xfrm flipV="1">
            <a:off x="2555776" y="4869160"/>
            <a:ext cx="1512168" cy="19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1AAF54-B716-4B5F-97FA-9F56507DF3D9}"/>
              </a:ext>
            </a:extLst>
          </p:cNvPr>
          <p:cNvSpPr txBox="1"/>
          <p:nvPr/>
        </p:nvSpPr>
        <p:spPr>
          <a:xfrm>
            <a:off x="251520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部分積分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04EB3E6-8565-4202-9D33-25C3576A6BE3}"/>
              </a:ext>
            </a:extLst>
          </p:cNvPr>
          <p:cNvSpPr/>
          <p:nvPr/>
        </p:nvSpPr>
        <p:spPr>
          <a:xfrm>
            <a:off x="2483768" y="4797152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0DA0CD7-D8B3-4FA2-83E3-69BBDCD522C0}"/>
              </a:ext>
            </a:extLst>
          </p:cNvPr>
          <p:cNvSpPr/>
          <p:nvPr/>
        </p:nvSpPr>
        <p:spPr>
          <a:xfrm>
            <a:off x="2267744" y="3573016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1C1AC3CC-F38E-4849-A9D4-33063EE2F7C8}"/>
              </a:ext>
            </a:extLst>
          </p:cNvPr>
          <p:cNvCxnSpPr>
            <a:stCxn id="23" idx="2"/>
            <a:endCxn id="22" idx="2"/>
          </p:cNvCxnSpPr>
          <p:nvPr/>
        </p:nvCxnSpPr>
        <p:spPr>
          <a:xfrm rot="10800000" flipH="1" flipV="1">
            <a:off x="2267744" y="3670176"/>
            <a:ext cx="216024" cy="1224136"/>
          </a:xfrm>
          <a:prstGeom prst="bentConnector3">
            <a:avLst>
              <a:gd name="adj1" fmla="val -21693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/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2400"/>
                  <a:t>でまとめる</a:t>
                </a: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blipFill>
                <a:blip r:embed="rId6"/>
                <a:stretch>
                  <a:fillRect l="-896" t="-14667" r="-388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77DA1B5-DF91-487D-B105-3C4C205C0024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868144" y="4391290"/>
            <a:ext cx="144016" cy="1512168"/>
          </a:xfrm>
          <a:prstGeom prst="bentConnector3">
            <a:avLst>
              <a:gd name="adj1" fmla="val 25873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8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CBB7EE-4B06-4C8E-8D35-7A7A4FE0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16CBB6-10B9-4E1B-AC64-7BCCE6A48565}"/>
              </a:ext>
            </a:extLst>
          </p:cNvPr>
          <p:cNvSpPr txBox="1"/>
          <p:nvPr/>
        </p:nvSpPr>
        <p:spPr>
          <a:xfrm>
            <a:off x="4283968" y="1628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が最小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/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blipFill>
                <a:blip r:embed="rId3"/>
                <a:stretch>
                  <a:fillRect l="-10286" t="-1551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/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/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=0→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7F85B5E-F744-4856-9A15-6EF19C1858CF}"/>
              </a:ext>
            </a:extLst>
          </p:cNvPr>
          <p:cNvCxnSpPr>
            <a:cxnSpLocks/>
          </p:cNvCxnSpPr>
          <p:nvPr/>
        </p:nvCxnSpPr>
        <p:spPr>
          <a:xfrm>
            <a:off x="4355976" y="3933056"/>
            <a:ext cx="237626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A35867-FDAD-4C1A-9990-FF657E807B38}"/>
              </a:ext>
            </a:extLst>
          </p:cNvPr>
          <p:cNvSpPr txBox="1"/>
          <p:nvPr/>
        </p:nvSpPr>
        <p:spPr>
          <a:xfrm>
            <a:off x="5060546" y="40770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=0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/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6D6E9A-EA09-4CE5-A632-E919AEFD1112}"/>
              </a:ext>
            </a:extLst>
          </p:cNvPr>
          <p:cNvSpPr txBox="1"/>
          <p:nvPr/>
        </p:nvSpPr>
        <p:spPr>
          <a:xfrm>
            <a:off x="539552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以上から、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67744D-9C9D-45AE-883D-BCDE82EF25DE}"/>
              </a:ext>
            </a:extLst>
          </p:cNvPr>
          <p:cNvSpPr txBox="1"/>
          <p:nvPr/>
        </p:nvSpPr>
        <p:spPr>
          <a:xfrm>
            <a:off x="1259632" y="616530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これを</a:t>
            </a:r>
            <a:r>
              <a:rPr kumimoji="1" lang="ja-JP" altLang="en-US" sz="2400">
                <a:solidFill>
                  <a:srgbClr val="FF0000"/>
                </a:solidFill>
              </a:rPr>
              <a:t>オイラー・ラグランジュ方程式</a:t>
            </a:r>
            <a:r>
              <a:rPr kumimoji="1" lang="ja-JP" altLang="en-US" sz="2400"/>
              <a:t>とよぶ</a:t>
            </a:r>
          </a:p>
        </p:txBody>
      </p:sp>
    </p:spTree>
    <p:extLst>
      <p:ext uri="{BB962C8B-B14F-4D97-AF65-F5344CB8AC3E}">
        <p14:creationId xmlns:p14="http://schemas.microsoft.com/office/powerpoint/2010/main" val="212142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154303-29CB-46F2-B73D-3948E7041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0123"/>
            <a:ext cx="9144000" cy="754062"/>
          </a:xfrm>
        </p:spPr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B9DCF37-57B0-4E8A-AC78-94D6E4084F09}"/>
                  </a:ext>
                </a:extLst>
              </p:cNvPr>
              <p:cNvSpPr txBox="1"/>
              <p:nvPr/>
            </p:nvSpPr>
            <p:spPr>
              <a:xfrm>
                <a:off x="395536" y="1988840"/>
                <a:ext cx="8424936" cy="566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B9DCF37-57B0-4E8A-AC78-94D6E408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88840"/>
                <a:ext cx="8424936" cy="566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775237-9EA5-4F89-BD90-0314B843AC06}"/>
              </a:ext>
            </a:extLst>
          </p:cNvPr>
          <p:cNvSpPr txBox="1"/>
          <p:nvPr/>
        </p:nvSpPr>
        <p:spPr>
          <a:xfrm>
            <a:off x="323528" y="119675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多変数の場合</a:t>
            </a:r>
            <a:endParaRPr kumimoji="1" lang="ja-JP" alt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/>
              <p:nvPr/>
            </p:nvSpPr>
            <p:spPr>
              <a:xfrm>
                <a:off x="683568" y="2924944"/>
                <a:ext cx="8281050" cy="581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28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通し番号を</m:t>
                    </m:r>
                  </m:oMath>
                </a14:m>
                <a:r>
                  <a:rPr kumimoji="1" lang="ja-JP" altLang="en-US" sz="2800"/>
                  <a:t>つけると</a:t>
                </a: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924944"/>
                <a:ext cx="8281050" cy="581057"/>
              </a:xfrm>
              <a:prstGeom prst="rect">
                <a:avLst/>
              </a:prstGeom>
              <a:blipFill>
                <a:blip r:embed="rId3"/>
                <a:stretch>
                  <a:fillRect t="-11579" r="-442" b="-1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/>
              <p:nvPr/>
            </p:nvSpPr>
            <p:spPr>
              <a:xfrm>
                <a:off x="3851920" y="4221088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221088"/>
                <a:ext cx="4589144" cy="119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6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01622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 10">
            <a:extLst>
              <a:ext uri="{FF2B5EF4-FFF2-40B4-BE49-F238E27FC236}">
                <a16:creationId xmlns:a16="http://schemas.microsoft.com/office/drawing/2014/main" id="{477367D4-6C91-4580-9984-263445ABA2C3}"/>
              </a:ext>
            </a:extLst>
          </p:cNvPr>
          <p:cNvSpPr/>
          <p:nvPr/>
        </p:nvSpPr>
        <p:spPr>
          <a:xfrm>
            <a:off x="3347864" y="4581128"/>
            <a:ext cx="648072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7C7DD9-8006-41EF-B831-85CC507EDFC7}"/>
              </a:ext>
            </a:extLst>
          </p:cNvPr>
          <p:cNvSpPr txBox="1"/>
          <p:nvPr/>
        </p:nvSpPr>
        <p:spPr>
          <a:xfrm>
            <a:off x="971600" y="5661248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ひとつの多変数スカラー関数の変分から必要な数の微分方程式が全て得られる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79753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DA4767-AF74-46E6-968F-B6C0F04CD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/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9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A5DACC-769B-4B5D-A683-A7E839FFAC07}"/>
              </a:ext>
            </a:extLst>
          </p:cNvPr>
          <p:cNvSpPr txBox="1"/>
          <p:nvPr/>
        </p:nvSpPr>
        <p:spPr>
          <a:xfrm>
            <a:off x="961137" y="41490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物体の加速度は力に比例する</a:t>
            </a:r>
            <a:endParaRPr kumimoji="1" lang="en-US" altLang="ja-JP" sz="3600"/>
          </a:p>
          <a:p>
            <a:r>
              <a:rPr lang="ja-JP" altLang="en-US" sz="3600"/>
              <a:t>物体の動きにくさは質量に比例する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8401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C13895-54F5-405E-A467-48947AE1E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/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/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580CA-9651-43E8-8FB1-1397AD6A32A2}"/>
              </a:ext>
            </a:extLst>
          </p:cNvPr>
          <p:cNvSpPr txBox="1"/>
          <p:nvPr/>
        </p:nvSpPr>
        <p:spPr>
          <a:xfrm>
            <a:off x="3419872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加速度とは速度の時間変化率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0F61C-5700-4180-ABBB-DD9A42217F0B}"/>
              </a:ext>
            </a:extLst>
          </p:cNvPr>
          <p:cNvSpPr txBox="1"/>
          <p:nvPr/>
        </p:nvSpPr>
        <p:spPr>
          <a:xfrm>
            <a:off x="3707904" y="32129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速度とは位置の時間変化率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DBEF8EB8-446E-46D8-AB84-2134181CFF7C}"/>
              </a:ext>
            </a:extLst>
          </p:cNvPr>
          <p:cNvSpPr/>
          <p:nvPr/>
        </p:nvSpPr>
        <p:spPr>
          <a:xfrm>
            <a:off x="323528" y="5013176"/>
            <a:ext cx="648072" cy="7006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79F3C-C052-4DE6-BB9F-164D805CD39F}"/>
              </a:ext>
            </a:extLst>
          </p:cNvPr>
          <p:cNvSpPr txBox="1"/>
          <p:nvPr/>
        </p:nvSpPr>
        <p:spPr>
          <a:xfrm>
            <a:off x="3995936" y="479715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</a:t>
            </a:r>
            <a:endParaRPr kumimoji="1" lang="en-US" altLang="ja-JP" sz="2800"/>
          </a:p>
          <a:p>
            <a:r>
              <a:rPr kumimoji="1" lang="ja-JP" altLang="en-US" sz="2800"/>
              <a:t>位置の二階微分方程式</a:t>
            </a:r>
          </a:p>
        </p:txBody>
      </p:sp>
    </p:spTree>
    <p:extLst>
      <p:ext uri="{BB962C8B-B14F-4D97-AF65-F5344CB8AC3E}">
        <p14:creationId xmlns:p14="http://schemas.microsoft.com/office/powerpoint/2010/main" val="97685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E7984A-6846-4B1C-8B2B-BCD4CE843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8D0448-C138-4660-A8EF-FA7E78463659}"/>
              </a:ext>
            </a:extLst>
          </p:cNvPr>
          <p:cNvSpPr/>
          <p:nvPr/>
        </p:nvSpPr>
        <p:spPr>
          <a:xfrm>
            <a:off x="1403648" y="148478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4CA5F-F06C-451C-9375-503F4B209F85}"/>
              </a:ext>
            </a:extLst>
          </p:cNvPr>
          <p:cNvGrpSpPr/>
          <p:nvPr/>
        </p:nvGrpSpPr>
        <p:grpSpPr>
          <a:xfrm>
            <a:off x="1584562" y="1901959"/>
            <a:ext cx="2285239" cy="633199"/>
            <a:chOff x="899592" y="2492896"/>
            <a:chExt cx="6768752" cy="1152128"/>
          </a:xfrm>
        </p:grpSpPr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E91089F0-3D30-4CA4-B4C0-402512B3E6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E450F00D-F8C3-464D-8B27-3EB9444456B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D1B5E83B-80F7-470D-9D36-0FEF0B65704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0298E682-3EED-4FD8-9D9F-BB126F0929B2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16763CC7-3BDF-42F4-8A2A-B5AB5B0CA68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0AB7411C-06C5-45FC-AD9E-7F9D7A0A1CDE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762BB040-1E3F-4B5F-83E0-627F67762350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42FB23A8-D231-4BE4-8FC4-CAF69F82FAB4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724FC1DA-D8F9-40CF-9904-592EE8C2F0A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6E1F3DAD-05A1-435C-8B29-ED3A1EA86F84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B0D04582-4FC6-4D1F-AE5D-93C3E19E7465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3B7A4021-0ED3-4D6F-B048-DE75AD9EC6AE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3EC6E346-A4B7-4747-BA4E-326F099FDA07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E378AED-6D72-4D53-B55C-7C4FA0700BC4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E2469AD-A5C7-402C-B791-E39B525CDBD2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29DD19-1C9B-45D8-87CF-63FE39BEC463}"/>
              </a:ext>
            </a:extLst>
          </p:cNvPr>
          <p:cNvSpPr/>
          <p:nvPr/>
        </p:nvSpPr>
        <p:spPr>
          <a:xfrm>
            <a:off x="3816810" y="174307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2D0B26-22E5-48A3-A009-CB738059C7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94105" y="2607166"/>
            <a:ext cx="5635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6A5FE88-8175-406C-8BF9-2A5F40D15565}"/>
              </a:ext>
            </a:extLst>
          </p:cNvPr>
          <p:cNvCxnSpPr/>
          <p:nvPr/>
        </p:nvCxnSpPr>
        <p:spPr>
          <a:xfrm flipV="1">
            <a:off x="4680906" y="2406015"/>
            <a:ext cx="0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67A32C-377B-4D92-A5C1-8C171C66EA97}"/>
              </a:ext>
            </a:extLst>
          </p:cNvPr>
          <p:cNvSpPr txBox="1"/>
          <p:nvPr/>
        </p:nvSpPr>
        <p:spPr>
          <a:xfrm>
            <a:off x="4464882" y="28380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/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471FBA-4A7B-45AD-B761-73382F156BDF}"/>
              </a:ext>
            </a:extLst>
          </p:cNvPr>
          <p:cNvSpPr txBox="1"/>
          <p:nvPr/>
        </p:nvSpPr>
        <p:spPr>
          <a:xfrm>
            <a:off x="1907704" y="3573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自然長の位置を原点にとる</a:t>
            </a:r>
            <a:endParaRPr kumimoji="1" lang="en-US" altLang="ja-JP" sz="3200"/>
          </a:p>
          <a:p>
            <a:r>
              <a:rPr kumimoji="1" lang="ja-JP" altLang="en-US" sz="3200"/>
              <a:t>質量とバネ定数は</a:t>
            </a:r>
            <a:r>
              <a:rPr kumimoji="1" lang="en-US" altLang="ja-JP" sz="3200"/>
              <a:t>1</a:t>
            </a:r>
            <a:r>
              <a:rPr kumimoji="1" lang="ja-JP" altLang="en-US" sz="3200"/>
              <a:t>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/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0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5F5A78-1607-45DB-A8C5-120C6E171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529D82-47BC-457E-A8A3-A2FF8D1471F7}"/>
              </a:ext>
            </a:extLst>
          </p:cNvPr>
          <p:cNvSpPr/>
          <p:nvPr/>
        </p:nvSpPr>
        <p:spPr>
          <a:xfrm>
            <a:off x="430646" y="31707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3CFA5B-B288-4E2E-A3AA-BF68250ED0BB}"/>
              </a:ext>
            </a:extLst>
          </p:cNvPr>
          <p:cNvGrpSpPr/>
          <p:nvPr/>
        </p:nvGrpSpPr>
        <p:grpSpPr>
          <a:xfrm>
            <a:off x="611560" y="3587889"/>
            <a:ext cx="2285239" cy="633199"/>
            <a:chOff x="899592" y="2492896"/>
            <a:chExt cx="6768752" cy="1152128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6FBD526B-97B2-4635-A72B-6BF6B3FB9AA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ED69846-E5D3-4B87-BC1E-19BA383E1582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987619A7-D46D-4D01-A5BA-3B08D19C798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294CF72-865F-47F5-B863-2F196B50BE28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AA49545-41B0-4138-A96F-228B23C4DF6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75F7FB56-A042-4282-89FF-51DE2CC62709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5EE445F6-331D-4D60-AF30-2A4DB365ABE9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3CBA112F-5D83-4834-B34F-AE2583292EC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4EEFBF4A-4F9C-4F3E-B156-C6433271584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45AC3CAA-596F-4C8B-9D89-470A0A53BE2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B75D6B0-A5DB-48E7-86D3-A54C71AACD9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927D2297-5A9A-4C6C-B5C3-19780C62677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1A3FC-41AB-42C4-9320-8851F3349CC4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AE04618-FC98-42FE-A369-4D0EF5C7BA45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845FCC-F6D3-4436-AA57-0E18AE01B560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978AF-1593-408B-8FB6-97BB022FD277}"/>
              </a:ext>
            </a:extLst>
          </p:cNvPr>
          <p:cNvSpPr/>
          <p:nvPr/>
        </p:nvSpPr>
        <p:spPr>
          <a:xfrm>
            <a:off x="2843808" y="34290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4A0715-C707-4721-88E7-BB12350539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1103" y="42930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92B9-BB0A-41BB-9F5C-B5055DC254AF}"/>
              </a:ext>
            </a:extLst>
          </p:cNvPr>
          <p:cNvSpPr txBox="1"/>
          <p:nvPr/>
        </p:nvSpPr>
        <p:spPr>
          <a:xfrm>
            <a:off x="1979712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物体が原点にいる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03EA0F0-617F-41AA-A73F-B5F94BD21FED}"/>
              </a:ext>
            </a:extLst>
          </p:cNvPr>
          <p:cNvSpPr txBox="1"/>
          <p:nvPr/>
        </p:nvSpPr>
        <p:spPr>
          <a:xfrm>
            <a:off x="61156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これだけでは系の状態が定まらない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1C3A82-E024-4191-920C-BC79D323FAE5}"/>
              </a:ext>
            </a:extLst>
          </p:cNvPr>
          <p:cNvSpPr/>
          <p:nvPr/>
        </p:nvSpPr>
        <p:spPr>
          <a:xfrm>
            <a:off x="430646" y="49709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FD77C6-B861-4302-AC6D-DA330D869860}"/>
              </a:ext>
            </a:extLst>
          </p:cNvPr>
          <p:cNvGrpSpPr/>
          <p:nvPr/>
        </p:nvGrpSpPr>
        <p:grpSpPr>
          <a:xfrm>
            <a:off x="611560" y="5388089"/>
            <a:ext cx="2285239" cy="633199"/>
            <a:chOff x="899592" y="2492896"/>
            <a:chExt cx="6768752" cy="1152128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6BCD13A6-846D-4062-A39F-242C3F562E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351E9C60-12F8-4247-864B-AC48B4EEDF00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88F5111A-8A65-46D7-B219-F24FB1D6159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03BEE49E-54C2-4D74-B30E-CA714CB1B6B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A0858872-ECE2-45A7-BD0B-B36805478FAC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9EFA5DD3-69F3-43E9-8C8F-9B52CE8722C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AC5C65F1-B2AF-48D6-AB95-35F4D54E10F6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C0166761-2A7E-444A-AAC9-D5C579A937F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3651966F-E4F1-4D96-B5A6-ED6A5E327E6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55C7282-6499-4AC0-840F-3BCE7A9A408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13FB559-EB7F-4EC3-B663-7EF359250C4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087901-330B-45AF-85D5-9460C70172C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264683-477E-4BD9-B97E-E51A134057F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F205A8B-7966-42FB-9663-99F9BF98F385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CE272CE-63F5-47A8-BF06-8EDA980D436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6BFB8C-735D-47A7-B474-910061A1A9A6}"/>
              </a:ext>
            </a:extLst>
          </p:cNvPr>
          <p:cNvSpPr/>
          <p:nvPr/>
        </p:nvSpPr>
        <p:spPr>
          <a:xfrm>
            <a:off x="2843808" y="52292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F6BD09-2F8F-4465-98C8-8DAE10B52CF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21103" y="60932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04EB2EB-B721-4ECB-A602-59C582CA142D}"/>
              </a:ext>
            </a:extLst>
          </p:cNvPr>
          <p:cNvSpPr/>
          <p:nvPr/>
        </p:nvSpPr>
        <p:spPr>
          <a:xfrm>
            <a:off x="3851920" y="5445224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9AAF936-718E-4DF0-80AB-B65F65280DFE}"/>
              </a:ext>
            </a:extLst>
          </p:cNvPr>
          <p:cNvSpPr txBox="1"/>
          <p:nvPr/>
        </p:nvSpPr>
        <p:spPr>
          <a:xfrm>
            <a:off x="4788024" y="35730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止まった状態かもしれない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0828DB-8830-4F36-8474-D9EC075B7D46}"/>
              </a:ext>
            </a:extLst>
          </p:cNvPr>
          <p:cNvSpPr txBox="1"/>
          <p:nvPr/>
        </p:nvSpPr>
        <p:spPr>
          <a:xfrm>
            <a:off x="4788024" y="515719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運動中にちょうど原点を</a:t>
            </a:r>
            <a:endParaRPr lang="en-US" altLang="ja-JP" sz="2400"/>
          </a:p>
          <a:p>
            <a:r>
              <a:rPr lang="ja-JP" altLang="en-US" sz="2400"/>
              <a:t>通過したところかもしれない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918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47AF8-77DC-444B-9173-2F338195D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3600" b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/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物体が原点にいて、速度が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blipFill>
                <a:blip r:embed="rId3"/>
                <a:stretch>
                  <a:fillRect l="-2594" t="-1627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4A2EFF-5F59-4203-A589-8984AA1BB27F}"/>
              </a:ext>
            </a:extLst>
          </p:cNvPr>
          <p:cNvSpPr/>
          <p:nvPr/>
        </p:nvSpPr>
        <p:spPr>
          <a:xfrm>
            <a:off x="2014822" y="2306618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C86852-D05A-4088-8F77-3B1AA6046EB6}"/>
              </a:ext>
            </a:extLst>
          </p:cNvPr>
          <p:cNvGrpSpPr/>
          <p:nvPr/>
        </p:nvGrpSpPr>
        <p:grpSpPr>
          <a:xfrm>
            <a:off x="2195736" y="2723793"/>
            <a:ext cx="2285239" cy="633199"/>
            <a:chOff x="899592" y="2492896"/>
            <a:chExt cx="6768752" cy="1152128"/>
          </a:xfrm>
        </p:grpSpPr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C82E7DCD-D8F0-46B2-9B0A-A0CB275F760A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1811F401-77B2-41AD-B1C2-338B39EAB2A1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7375691-2B80-4078-9865-D52736A3EA0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DBF264F-C0A4-4E13-8A43-22239CBB03BE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03DF965-E9CB-4178-AC00-146D69375535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D86BE174-C268-4360-B382-539F13CA204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C6912FD-1CCC-40E4-9ABD-F27AC1DE703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24D585A-F8F4-4E46-BF68-B261084F2C21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87F6AA7-3FD2-4C50-8F68-26C2590C9905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C5D0F60A-BE57-466C-8571-669020EE7B02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80D8BFBB-0AB3-4AC6-8E73-6499F345A34C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A3015D14-1DC5-4370-B067-32E80E9E6A0B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41FBA3A3-84F8-4833-90F1-CC61361FD45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BAE4B4A-728E-4547-85FE-02FEA92DA4AB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2644ABC-6CAB-4EF7-96C0-1CE443AC9F08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CA1321-E435-4CB7-94F4-502A9CD07171}"/>
              </a:ext>
            </a:extLst>
          </p:cNvPr>
          <p:cNvSpPr/>
          <p:nvPr/>
        </p:nvSpPr>
        <p:spPr>
          <a:xfrm>
            <a:off x="4427984" y="2564904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24F1C0B-71FE-424B-A232-16BC0455D6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279" y="3429000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38ADC9B-DA3A-47A1-BEC5-47B594DD2FFE}"/>
              </a:ext>
            </a:extLst>
          </p:cNvPr>
          <p:cNvSpPr/>
          <p:nvPr/>
        </p:nvSpPr>
        <p:spPr>
          <a:xfrm>
            <a:off x="5436096" y="2780928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/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DF5F1F-47C6-45F3-9F54-EBB7EA1D5961}"/>
              </a:ext>
            </a:extLst>
          </p:cNvPr>
          <p:cNvSpPr txBox="1"/>
          <p:nvPr/>
        </p:nvSpPr>
        <p:spPr>
          <a:xfrm>
            <a:off x="323528" y="5517232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二階の常微分方程式で初期条件を二つ与えたので、</a:t>
            </a:r>
            <a:endParaRPr lang="en-US" altLang="ja-JP" sz="2400"/>
          </a:p>
          <a:p>
            <a:r>
              <a:rPr lang="ja-JP" altLang="en-US" sz="2400"/>
              <a:t>この系の運動は完全に定まる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5841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9804C-0C97-499C-AFA5-F8959B45D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AD6AD3-90F4-4D6F-ABD4-6418239FD1EF}"/>
              </a:ext>
            </a:extLst>
          </p:cNvPr>
          <p:cNvCxnSpPr>
            <a:cxnSpLocks/>
          </p:cNvCxnSpPr>
          <p:nvPr/>
        </p:nvCxnSpPr>
        <p:spPr>
          <a:xfrm>
            <a:off x="529208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3C203D-9733-44E9-85CB-5CF266F80CAD}"/>
              </a:ext>
            </a:extLst>
          </p:cNvPr>
          <p:cNvCxnSpPr>
            <a:cxnSpLocks/>
          </p:cNvCxnSpPr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790EA6-4FA2-4EA5-BC50-9880D5C0332B}"/>
              </a:ext>
            </a:extLst>
          </p:cNvPr>
          <p:cNvGrpSpPr/>
          <p:nvPr/>
        </p:nvGrpSpPr>
        <p:grpSpPr>
          <a:xfrm>
            <a:off x="539552" y="1700808"/>
            <a:ext cx="3810188" cy="1050374"/>
            <a:chOff x="646670" y="1010474"/>
            <a:chExt cx="4071394" cy="112238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62F9811-4699-4EEC-B090-1B15824FA34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1BF5751-DEA9-4ADA-8AB3-E6C9215C24A8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5B4D0ADC-8B82-4490-8087-1219849C95B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462BF28E-878A-4EE6-9632-8B28B40892AF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43A44B3E-C299-4D28-86C5-E1E959F5962D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66FCD6B7-BA89-499E-A290-DAAAA98E14E7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637E9C9F-1B7D-4AF8-A7F8-18F57E16472F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95C15046-8B1B-478B-A54A-09B57212CA96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A173DDA9-5FEE-443C-8056-1EA7F1CD2D8F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30F49D5E-322C-494A-8658-0C715A24BE03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9D7FD5B-3B2B-43F1-A7B2-CA787C45133D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7098841A-5782-446F-A77D-B910473961EE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9B1F71-FE7F-4840-8E41-61E8DDC77B9C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DA8A78C-71F2-47AB-8FFB-B3A521E9BEFC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048D323B-6D56-434F-9D5B-E492AF66F18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DCB31D1-4832-42F3-B024-FFA484C41E66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D00BBBE-4279-424C-872A-46626969B890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69FA4C-27DB-4C7A-87A1-E90C63D74A9A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4F3F66D-94CF-48AE-BC3E-BBF36FF4DA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6A65C653-222B-4561-936F-CE3E785D0F79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/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/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/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9C50F8D1-C740-4A0A-92D6-88931E399198}"/>
              </a:ext>
            </a:extLst>
          </p:cNvPr>
          <p:cNvSpPr/>
          <p:nvPr/>
        </p:nvSpPr>
        <p:spPr>
          <a:xfrm>
            <a:off x="7369426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1B0FA-D821-4509-89F4-337FB510EBF9}"/>
              </a:ext>
            </a:extLst>
          </p:cNvPr>
          <p:cNvSpPr txBox="1"/>
          <p:nvPr/>
        </p:nvSpPr>
        <p:spPr>
          <a:xfrm>
            <a:off x="6372200" y="27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/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この系の状態は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空間の</m:t>
                    </m:r>
                  </m:oMath>
                </a14:m>
                <a:r>
                  <a:rPr kumimoji="1" lang="ja-JP" altLang="en-US" sz="2400"/>
                  <a:t>点を指定することで一意に定まる</a:t>
                </a:r>
                <a:endParaRPr kumimoji="1" lang="en-US" altLang="ja-JP" sz="2400"/>
              </a:p>
              <a:p>
                <a:r>
                  <a:rPr kumimoji="1" lang="ja-JP" altLang="en-US" sz="2400"/>
                  <a:t>この空間を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位相空間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(Phase Space)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r="-2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0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308873-4A76-464A-B304-69F14DB5E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/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系の状態は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空間で</m:t>
                    </m:r>
                  </m:oMath>
                </a14:m>
                <a:r>
                  <a:rPr kumimoji="1" lang="ja-JP" altLang="en-US" sz="2800"/>
                  <a:t>指定できるのだから</a:t>
                </a:r>
                <a:endParaRPr kumimoji="1" lang="en-US" altLang="ja-JP" sz="2800"/>
              </a:p>
              <a:p>
                <a:r>
                  <a:rPr kumimoji="1" lang="ja-JP" altLang="en-US" sz="2800"/>
                  <a:t>運動方程式も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800"/>
                  <a:t>書きたい</a:t>
                </a:r>
                <a:endParaRPr kumimoji="1" lang="en-US" altLang="ja-JP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blipFill>
                <a:blip r:embed="rId2"/>
                <a:stretch>
                  <a:fillRect l="-1710"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/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/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4F3A14E6-6C88-4172-8118-01ED37E637BE}"/>
              </a:ext>
            </a:extLst>
          </p:cNvPr>
          <p:cNvSpPr/>
          <p:nvPr/>
        </p:nvSpPr>
        <p:spPr>
          <a:xfrm>
            <a:off x="3707904" y="3789040"/>
            <a:ext cx="720080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B2CB06-1F97-4778-A7F0-674689FE63F6}"/>
              </a:ext>
            </a:extLst>
          </p:cNvPr>
          <p:cNvSpPr txBox="1"/>
          <p:nvPr/>
        </p:nvSpPr>
        <p:spPr>
          <a:xfrm>
            <a:off x="395536" y="5661248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二階の常微分方程式を一階の連立常微分方程式に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/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6458</TotalTime>
  <Words>1514</Words>
  <Application>Microsoft Office PowerPoint</Application>
  <PresentationFormat>画面に合わせる (4:3)</PresentationFormat>
  <Paragraphs>210</Paragraphs>
  <Slides>27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HGｺﾞｼｯｸE</vt:lpstr>
      <vt:lpstr>游ゴシック</vt:lpstr>
      <vt:lpstr>Arial</vt:lpstr>
      <vt:lpstr>Cambria Math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913</cp:revision>
  <dcterms:created xsi:type="dcterms:W3CDTF">2019-01-02T05:23:01Z</dcterms:created>
  <dcterms:modified xsi:type="dcterms:W3CDTF">2022-04-24T11:59:19Z</dcterms:modified>
</cp:coreProperties>
</file>