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8"/>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34" r:id="rId74"/>
    <p:sldId id="410" r:id="rId75"/>
    <p:sldId id="411" r:id="rId76"/>
    <p:sldId id="412"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8" r:id="rId91"/>
    <p:sldId id="427" r:id="rId92"/>
    <p:sldId id="429" r:id="rId93"/>
    <p:sldId id="430" r:id="rId94"/>
    <p:sldId id="431" r:id="rId95"/>
    <p:sldId id="432" r:id="rId96"/>
    <p:sldId id="433"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011893"/>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96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7.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8.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2.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83.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 Id="rId5" Type="http://schemas.openxmlformats.org/officeDocument/2006/relationships/image" Target="../media/image278.png"/><Relationship Id="rId4" Type="http://schemas.openxmlformats.org/officeDocument/2006/relationships/image" Target="../media/image277.png"/></Relationships>
</file>

<file path=ppt/slides/_rels/slide8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1.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85.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1.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86.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94.png"/><Relationship Id="rId2" Type="http://schemas.openxmlformats.org/officeDocument/2006/relationships/image" Target="../media/image289.png"/><Relationship Id="rId1" Type="http://schemas.openxmlformats.org/officeDocument/2006/relationships/slideLayout" Target="../slideLayouts/slideLayout1.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291.png"/></Relationships>
</file>

<file path=ppt/slides/_rels/slide87.xml.rels><?xml version="1.0" encoding="UTF-8" standalone="yes"?>
<Relationships xmlns="http://schemas.openxmlformats.org/package/2006/relationships"><Relationship Id="rId3" Type="http://schemas.openxmlformats.org/officeDocument/2006/relationships/image" Target="../media/image296.png"/><Relationship Id="rId7" Type="http://schemas.openxmlformats.org/officeDocument/2006/relationships/image" Target="../media/image300.png"/><Relationship Id="rId2" Type="http://schemas.openxmlformats.org/officeDocument/2006/relationships/image" Target="../media/image295.png"/><Relationship Id="rId1" Type="http://schemas.openxmlformats.org/officeDocument/2006/relationships/slideLayout" Target="../slideLayouts/slideLayout1.xml"/><Relationship Id="rId6" Type="http://schemas.openxmlformats.org/officeDocument/2006/relationships/image" Target="../media/image299.png"/><Relationship Id="rId5" Type="http://schemas.openxmlformats.org/officeDocument/2006/relationships/image" Target="../media/image298.png"/><Relationship Id="rId4" Type="http://schemas.openxmlformats.org/officeDocument/2006/relationships/image" Target="../media/image297.png"/></Relationships>
</file>

<file path=ppt/slides/_rels/slide88.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1.xml"/><Relationship Id="rId6" Type="http://schemas.openxmlformats.org/officeDocument/2006/relationships/image" Target="../media/image305.png"/><Relationship Id="rId5" Type="http://schemas.openxmlformats.org/officeDocument/2006/relationships/image" Target="../media/image304.png"/><Relationship Id="rId4" Type="http://schemas.openxmlformats.org/officeDocument/2006/relationships/image" Target="../media/image303.png"/></Relationships>
</file>

<file path=ppt/slides/_rels/slide89.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image" Target="../media/image306.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9.png"/><Relationship Id="rId4" Type="http://schemas.openxmlformats.org/officeDocument/2006/relationships/image" Target="../media/image30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8" Type="http://schemas.openxmlformats.org/officeDocument/2006/relationships/image" Target="../media/image317.png"/><Relationship Id="rId3" Type="http://schemas.openxmlformats.org/officeDocument/2006/relationships/image" Target="../media/image312.png"/><Relationship Id="rId7" Type="http://schemas.openxmlformats.org/officeDocument/2006/relationships/image" Target="../media/image316.png"/><Relationship Id="rId2" Type="http://schemas.openxmlformats.org/officeDocument/2006/relationships/image" Target="../media/image311.png"/><Relationship Id="rId1" Type="http://schemas.openxmlformats.org/officeDocument/2006/relationships/slideLayout" Target="../slideLayouts/slideLayout1.xml"/><Relationship Id="rId6" Type="http://schemas.openxmlformats.org/officeDocument/2006/relationships/image" Target="../media/image315.png"/><Relationship Id="rId5" Type="http://schemas.openxmlformats.org/officeDocument/2006/relationships/image" Target="../media/image314.png"/><Relationship Id="rId4" Type="http://schemas.openxmlformats.org/officeDocument/2006/relationships/image" Target="../media/image3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image" Target="../media/image318.png"/><Relationship Id="rId1" Type="http://schemas.openxmlformats.org/officeDocument/2006/relationships/slideLayout" Target="../slideLayouts/slideLayout1.xml"/><Relationship Id="rId4" Type="http://schemas.openxmlformats.org/officeDocument/2006/relationships/image" Target="../media/image320.png"/></Relationships>
</file>

<file path=ppt/slides/_rels/slide93.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hyperlink" Target="bindroplet.mpg" TargetMode="External"/><Relationship Id="rId1" Type="http://schemas.openxmlformats.org/officeDocument/2006/relationships/slideLayout" Target="../slideLayouts/slideLayout1.xml"/><Relationship Id="rId5" Type="http://schemas.openxmlformats.org/officeDocument/2006/relationships/image" Target="../media/image322.png"/><Relationship Id="rId4" Type="http://schemas.openxmlformats.org/officeDocument/2006/relationships/image" Target="../media/image70.pdf"/></Relationships>
</file>

<file path=ppt/slides/_rels/slide94.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image" Target="../media/image323.png"/><Relationship Id="rId1" Type="http://schemas.openxmlformats.org/officeDocument/2006/relationships/slideLayout" Target="../slideLayouts/slideLayout1.xml"/><Relationship Id="rId5" Type="http://schemas.openxmlformats.org/officeDocument/2006/relationships/image" Target="../media/image326.png"/><Relationship Id="rId4" Type="http://schemas.openxmlformats.org/officeDocument/2006/relationships/image" Target="../media/image32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dirty="0"/>
              <a:t>カノニカルアンサンブル</a:t>
            </a:r>
            <a:endParaRPr lang="en-US" altLang="ja-JP" sz="2400" dirty="0"/>
          </a:p>
          <a:p>
            <a:r>
              <a:rPr lang="ja-JP" altLang="en-US" sz="2400" dirty="0"/>
              <a:t>粒子数</a:t>
            </a:r>
            <a:r>
              <a:rPr lang="en-US" altLang="ja-JP" sz="2400" dirty="0"/>
              <a:t>N</a:t>
            </a:r>
            <a:r>
              <a:rPr lang="ja-JP" altLang="en-US" sz="2400" dirty="0"/>
              <a:t>、体積</a:t>
            </a:r>
            <a:r>
              <a:rPr lang="en-US" altLang="ja-JP" sz="2400" dirty="0"/>
              <a:t>V</a:t>
            </a:r>
            <a:r>
              <a:rPr lang="ja-JP" altLang="en-US" sz="2400" dirty="0"/>
              <a:t>、</a:t>
            </a:r>
            <a:r>
              <a:rPr lang="ja-JP" altLang="en-US" sz="2400" dirty="0">
                <a:solidFill>
                  <a:srgbClr val="FF0000"/>
                </a:solidFill>
              </a:rPr>
              <a:t>温度</a:t>
            </a:r>
            <a:r>
              <a:rPr lang="en-US" altLang="ja-JP" sz="2400" dirty="0">
                <a:solidFill>
                  <a:srgbClr val="FF0000"/>
                </a:solidFill>
              </a:rPr>
              <a:t>T</a:t>
            </a:r>
            <a:r>
              <a:rPr lang="ja-JP" altLang="en-US" sz="2400" dirty="0"/>
              <a:t>が一定</a:t>
            </a:r>
            <a:endParaRPr lang="en-US" altLang="ja-JP" sz="2400" dirty="0"/>
          </a:p>
          <a:p>
            <a:r>
              <a:rPr lang="en-US" altLang="ja-JP" sz="2400" dirty="0"/>
              <a:t>NVT</a:t>
            </a:r>
            <a:r>
              <a:rPr lang="ja-JP" altLang="en-US" sz="2400" dirty="0"/>
              <a:t>アンサンブル</a:t>
            </a:r>
            <a:endParaRPr lang="en-US" altLang="ja-JP" sz="2400" dirty="0"/>
          </a:p>
          <a:p>
            <a:r>
              <a:rPr lang="ja-JP" altLang="en-US" sz="2400" dirty="0"/>
              <a:t>エネルギーが揺らぐ</a:t>
            </a:r>
            <a:endParaRPr lang="en-US" altLang="ja-JP" sz="2400" dirty="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3162FE-D111-AD89-2C49-10955E193162}"/>
              </a:ext>
            </a:extLst>
          </p:cNvPr>
          <p:cNvSpPr>
            <a:spLocks noGrp="1"/>
          </p:cNvSpPr>
          <p:nvPr>
            <p:ph type="body" sz="quarter" idx="10"/>
          </p:nvPr>
        </p:nvSpPr>
        <p:spPr/>
        <p:txBody>
          <a:bodyPr/>
          <a:lstStyle/>
          <a:p>
            <a:r>
              <a:rPr kumimoji="1" lang="en-US" altLang="ja-JP" dirty="0"/>
              <a:t>Prof. William Hoover</a:t>
            </a:r>
            <a:endParaRPr kumimoji="1" lang="ja-JP" altLang="en-US" dirty="0"/>
          </a:p>
        </p:txBody>
      </p:sp>
      <p:pic>
        <p:nvPicPr>
          <p:cNvPr id="4" name="図 3">
            <a:extLst>
              <a:ext uri="{FF2B5EF4-FFF2-40B4-BE49-F238E27FC236}">
                <a16:creationId xmlns:a16="http://schemas.microsoft.com/office/drawing/2014/main" id="{3D61648E-16A0-0C7A-0C6B-C8B19849527B}"/>
              </a:ext>
            </a:extLst>
          </p:cNvPr>
          <p:cNvPicPr>
            <a:picLocks noChangeAspect="1"/>
          </p:cNvPicPr>
          <p:nvPr/>
        </p:nvPicPr>
        <p:blipFill>
          <a:blip r:embed="rId2"/>
          <a:stretch>
            <a:fillRect/>
          </a:stretch>
        </p:blipFill>
        <p:spPr>
          <a:xfrm>
            <a:off x="1187624" y="1268760"/>
            <a:ext cx="6696744" cy="5183820"/>
          </a:xfrm>
          <a:prstGeom prst="rect">
            <a:avLst/>
          </a:prstGeom>
        </p:spPr>
      </p:pic>
    </p:spTree>
    <p:extLst>
      <p:ext uri="{BB962C8B-B14F-4D97-AF65-F5344CB8AC3E}">
        <p14:creationId xmlns:p14="http://schemas.microsoft.com/office/powerpoint/2010/main" val="1062386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805264"/>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xmlns="">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xmlns="">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4CF7BD-F8B3-9AFA-E3F6-7BA1B469E872}"/>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7EF40DF-4339-F3DA-08D7-E439409451FF}"/>
                  </a:ext>
                </a:extLst>
              </p:cNvPr>
              <p:cNvSpPr txBox="1"/>
              <p:nvPr/>
            </p:nvSpPr>
            <p:spPr>
              <a:xfrm>
                <a:off x="251520" y="1340768"/>
                <a:ext cx="8080995" cy="461665"/>
              </a:xfrm>
              <a:prstGeom prst="rect">
                <a:avLst/>
              </a:prstGeom>
              <a:noFill/>
            </p:spPr>
            <p:txBody>
              <a:bodyPr wrap="none" rtlCol="0">
                <a:spAutoFit/>
              </a:bodyPr>
              <a:lstStyle/>
              <a:p>
                <a:r>
                  <a:rPr lang="ja-JP" altLang="en-US" sz="2400"/>
                  <a:t>分布関数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時刻</a:t>
                </a:r>
                <a14:m>
                  <m:oMath xmlns:m="http://schemas.openxmlformats.org/officeDocument/2006/math">
                    <m:r>
                      <a:rPr lang="en-US" altLang="ja-JP" sz="2400" b="0" i="1" smtClean="0">
                        <a:latin typeface="Cambria Math" panose="02040503050406030204" pitchFamily="18" charset="0"/>
                      </a:rPr>
                      <m:t>𝑡</m:t>
                    </m:r>
                    <m:r>
                      <a:rPr lang="ja-JP" altLang="en-US" sz="2400" i="1">
                        <a:latin typeface="Cambria Math" panose="02040503050406030204" pitchFamily="18" charset="0"/>
                      </a:rPr>
                      <m:t>、</m:t>
                    </m:r>
                  </m:oMath>
                </a14:m>
                <a:r>
                  <a:rPr lang="ja-JP" altLang="en-US" sz="2400"/>
                  <a:t>場所</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における</m:t>
                    </m:r>
                  </m:oMath>
                </a14:m>
                <a:r>
                  <a:rPr lang="ja-JP" altLang="en-US" sz="2400"/>
                  <a:t>系の存在確率</a:t>
                </a:r>
                <a:endParaRPr lang="en-US" altLang="ja-JP" sz="2400"/>
              </a:p>
            </p:txBody>
          </p:sp>
        </mc:Choice>
        <mc:Fallback xmlns="">
          <p:sp>
            <p:nvSpPr>
              <p:cNvPr id="3" name="テキスト ボックス 2">
                <a:extLst>
                  <a:ext uri="{FF2B5EF4-FFF2-40B4-BE49-F238E27FC236}">
                    <a16:creationId xmlns:a16="http://schemas.microsoft.com/office/drawing/2014/main" id="{27EF40DF-4339-F3DA-08D7-E439409451FF}"/>
                  </a:ext>
                </a:extLst>
              </p:cNvPr>
              <p:cNvSpPr txBox="1">
                <a:spLocks noRot="1" noChangeAspect="1" noMove="1" noResize="1" noEditPoints="1" noAdjustHandles="1" noChangeArrowheads="1" noChangeShapeType="1" noTextEdit="1"/>
              </p:cNvSpPr>
              <p:nvPr/>
            </p:nvSpPr>
            <p:spPr>
              <a:xfrm>
                <a:off x="251520" y="1340768"/>
                <a:ext cx="8080995" cy="461665"/>
              </a:xfrm>
              <a:prstGeom prst="rect">
                <a:avLst/>
              </a:prstGeom>
              <a:blipFill>
                <a:blip r:embed="rId2"/>
                <a:stretch>
                  <a:fillRect l="-1131" t="-14474" r="-22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B882C66-6083-5668-AFCC-C6522930CB90}"/>
                  </a:ext>
                </a:extLst>
              </p:cNvPr>
              <p:cNvSpPr txBox="1"/>
              <p:nvPr/>
            </p:nvSpPr>
            <p:spPr>
              <a:xfrm>
                <a:off x="251520" y="3429000"/>
                <a:ext cx="6480720" cy="461665"/>
              </a:xfrm>
              <a:prstGeom prst="rect">
                <a:avLst/>
              </a:prstGeom>
              <a:noFill/>
            </p:spPr>
            <p:txBody>
              <a:bodyPr wrap="square">
                <a:spAutoFit/>
              </a:bodyPr>
              <a:lstStyle/>
              <a:p>
                <a:r>
                  <a:rPr lang="ja-JP" altLang="en-US" sz="2400"/>
                  <a:t>運動方程式は位相空間に速度場</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𝑣</m:t>
                        </m:r>
                      </m:e>
                    </m:ac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を作る</a:t>
                </a:r>
                <a:endParaRPr lang="en-US" altLang="ja-JP" sz="2400"/>
              </a:p>
            </p:txBody>
          </p:sp>
        </mc:Choice>
        <mc:Fallback xmlns="">
          <p:sp>
            <p:nvSpPr>
              <p:cNvPr id="5" name="テキスト ボックス 4">
                <a:extLst>
                  <a:ext uri="{FF2B5EF4-FFF2-40B4-BE49-F238E27FC236}">
                    <a16:creationId xmlns:a16="http://schemas.microsoft.com/office/drawing/2014/main" id="{CB882C66-6083-5668-AFCC-C6522930CB90}"/>
                  </a:ext>
                </a:extLst>
              </p:cNvPr>
              <p:cNvSpPr txBox="1">
                <a:spLocks noRot="1" noChangeAspect="1" noMove="1" noResize="1" noEditPoints="1" noAdjustHandles="1" noChangeArrowheads="1" noChangeShapeType="1" noTextEdit="1"/>
              </p:cNvSpPr>
              <p:nvPr/>
            </p:nvSpPr>
            <p:spPr>
              <a:xfrm>
                <a:off x="251520" y="3429000"/>
                <a:ext cx="6480720" cy="461665"/>
              </a:xfrm>
              <a:prstGeom prst="rect">
                <a:avLst/>
              </a:prstGeom>
              <a:blipFill>
                <a:blip r:embed="rId3"/>
                <a:stretch>
                  <a:fillRect l="-1411" t="-1733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1EF523-56BD-0096-B72B-367011E2FFB1}"/>
                  </a:ext>
                </a:extLst>
              </p:cNvPr>
              <p:cNvSpPr txBox="1"/>
              <p:nvPr/>
            </p:nvSpPr>
            <p:spPr>
              <a:xfrm>
                <a:off x="1043608" y="1916832"/>
                <a:ext cx="7560840" cy="1200329"/>
              </a:xfrm>
              <a:prstGeom prst="rect">
                <a:avLst/>
              </a:prstGeom>
              <a:noFill/>
            </p:spPr>
            <p:txBody>
              <a:bodyPr wrap="square" rtlCol="0">
                <a:spAutoFit/>
              </a:bodyPr>
              <a:lstStyle/>
              <a:p>
                <a:r>
                  <a:rPr lang="ja-JP" altLang="en-US" sz="2400"/>
                  <a:t>マクロな条件</a:t>
                </a:r>
                <a:r>
                  <a:rPr lang="en-US" altLang="ja-JP" sz="2400"/>
                  <a:t>(</a:t>
                </a:r>
                <a:r>
                  <a:rPr lang="ja-JP" altLang="en-US" sz="2400"/>
                  <a:t>エネルギーや体積といった熱力学変数</a:t>
                </a:r>
                <a:r>
                  <a:rPr lang="en-US" altLang="ja-JP" sz="2400"/>
                  <a:t>)</a:t>
                </a:r>
                <a:r>
                  <a:rPr lang="ja-JP" altLang="en-US" sz="2400"/>
                  <a:t>が等しい多数の系</a:t>
                </a:r>
                <a:r>
                  <a:rPr lang="en-US" altLang="ja-JP" sz="2400"/>
                  <a:t>(</a:t>
                </a:r>
                <a:r>
                  <a:rPr lang="ja-JP" altLang="en-US" sz="2400"/>
                  <a:t>統計集団</a:t>
                </a:r>
                <a:r>
                  <a:rPr lang="en-US" altLang="ja-JP" sz="2400"/>
                  <a:t>)</a:t>
                </a:r>
                <a:r>
                  <a:rPr lang="ja-JP" altLang="en-US" sz="2400"/>
                  <a:t>を用意したとき、そのミクロな状態が</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であるような確率密度</a:t>
                </a:r>
                <a:endParaRPr lang="en-US" altLang="ja-JP" sz="2400"/>
              </a:p>
            </p:txBody>
          </p:sp>
        </mc:Choice>
        <mc:Fallback xmlns="">
          <p:sp>
            <p:nvSpPr>
              <p:cNvPr id="6" name="テキスト ボックス 5">
                <a:extLst>
                  <a:ext uri="{FF2B5EF4-FFF2-40B4-BE49-F238E27FC236}">
                    <a16:creationId xmlns:a16="http://schemas.microsoft.com/office/drawing/2014/main" id="{9F1EF523-56BD-0096-B72B-367011E2FFB1}"/>
                  </a:ext>
                </a:extLst>
              </p:cNvPr>
              <p:cNvSpPr txBox="1">
                <a:spLocks noRot="1" noChangeAspect="1" noMove="1" noResize="1" noEditPoints="1" noAdjustHandles="1" noChangeArrowheads="1" noChangeShapeType="1" noTextEdit="1"/>
              </p:cNvSpPr>
              <p:nvPr/>
            </p:nvSpPr>
            <p:spPr>
              <a:xfrm>
                <a:off x="1043608" y="1916832"/>
                <a:ext cx="7560840" cy="1200329"/>
              </a:xfrm>
              <a:prstGeom prst="rect">
                <a:avLst/>
              </a:prstGeom>
              <a:blipFill>
                <a:blip r:embed="rId4"/>
                <a:stretch>
                  <a:fillRect l="-1210" t="-5584" b="-9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A88EBDB-FFB5-BAC4-DD22-A6E58FA8EE6E}"/>
              </a:ext>
            </a:extLst>
          </p:cNvPr>
          <p:cNvSpPr txBox="1"/>
          <p:nvPr/>
        </p:nvSpPr>
        <p:spPr>
          <a:xfrm>
            <a:off x="251520" y="4005064"/>
            <a:ext cx="6340197" cy="461665"/>
          </a:xfrm>
          <a:prstGeom prst="rect">
            <a:avLst/>
          </a:prstGeom>
          <a:noFill/>
        </p:spPr>
        <p:txBody>
          <a:bodyPr wrap="none" rtlCol="0">
            <a:spAutoFit/>
          </a:bodyPr>
          <a:lstStyle/>
          <a:p>
            <a:r>
              <a:rPr kumimoji="1" lang="ja-JP" altLang="en-US" sz="2400"/>
              <a:t>確率の保存から、以下の連続の式が成り立つ</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2FB777-4D7F-4E8A-FAB0-EAB2C3550CFC}"/>
                  </a:ext>
                </a:extLst>
              </p:cNvPr>
              <p:cNvSpPr txBox="1"/>
              <p:nvPr/>
            </p:nvSpPr>
            <p:spPr>
              <a:xfrm>
                <a:off x="2483768" y="472514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B32FB777-4D7F-4E8A-FAB0-EAB2C3550CFC}"/>
                  </a:ext>
                </a:extLst>
              </p:cNvPr>
              <p:cNvSpPr txBox="1">
                <a:spLocks noRot="1" noChangeAspect="1" noMove="1" noResize="1" noEditPoints="1" noAdjustHandles="1" noChangeArrowheads="1" noChangeShapeType="1" noTextEdit="1"/>
              </p:cNvSpPr>
              <p:nvPr/>
            </p:nvSpPr>
            <p:spPr>
              <a:xfrm>
                <a:off x="2483768" y="4725144"/>
                <a:ext cx="3309560" cy="114576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780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D73AEA-05CC-BF2B-06BB-77255B82D47F}"/>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B2715112-1138-016C-9242-5428DA29FC94}"/>
              </a:ext>
            </a:extLst>
          </p:cNvPr>
          <p:cNvSpPr txBox="1"/>
          <p:nvPr/>
        </p:nvSpPr>
        <p:spPr>
          <a:xfrm>
            <a:off x="251520" y="1268760"/>
            <a:ext cx="5416868" cy="461665"/>
          </a:xfrm>
          <a:prstGeom prst="rect">
            <a:avLst/>
          </a:prstGeom>
          <a:noFill/>
        </p:spPr>
        <p:txBody>
          <a:bodyPr wrap="none" rtlCol="0">
            <a:spAutoFit/>
          </a:bodyPr>
          <a:lstStyle/>
          <a:p>
            <a:r>
              <a:rPr lang="ja-JP" altLang="en-US" sz="2400"/>
              <a:t>ハミルトンダイナミクスが作る速度場</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779172E-EEF7-B29A-D45A-A97B82EE9426}"/>
                  </a:ext>
                </a:extLst>
              </p:cNvPr>
              <p:cNvSpPr txBox="1"/>
              <p:nvPr/>
            </p:nvSpPr>
            <p:spPr>
              <a:xfrm>
                <a:off x="1979712" y="1844824"/>
                <a:ext cx="226818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A779172E-EEF7-B29A-D45A-A97B82EE9426}"/>
                  </a:ext>
                </a:extLst>
              </p:cNvPr>
              <p:cNvSpPr txBox="1">
                <a:spLocks noRot="1" noChangeAspect="1" noMove="1" noResize="1" noEditPoints="1" noAdjustHandles="1" noChangeArrowheads="1" noChangeShapeType="1" noTextEdit="1"/>
              </p:cNvSpPr>
              <p:nvPr/>
            </p:nvSpPr>
            <p:spPr>
              <a:xfrm>
                <a:off x="1979712" y="1844824"/>
                <a:ext cx="2268185" cy="10604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61B3125-3BAA-70B6-D0A5-1CA8FD52DDA7}"/>
                  </a:ext>
                </a:extLst>
              </p:cNvPr>
              <p:cNvSpPr txBox="1"/>
              <p:nvPr/>
            </p:nvSpPr>
            <p:spPr>
              <a:xfrm>
                <a:off x="6372200" y="1844824"/>
                <a:ext cx="163929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61B3125-3BAA-70B6-D0A5-1CA8FD52DDA7}"/>
                  </a:ext>
                </a:extLst>
              </p:cNvPr>
              <p:cNvSpPr txBox="1">
                <a:spLocks noRot="1" noChangeAspect="1" noMove="1" noResize="1" noEditPoints="1" noAdjustHandles="1" noChangeArrowheads="1" noChangeShapeType="1" noTextEdit="1"/>
              </p:cNvSpPr>
              <p:nvPr/>
            </p:nvSpPr>
            <p:spPr>
              <a:xfrm>
                <a:off x="6372200" y="1844824"/>
                <a:ext cx="1639295" cy="10604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34ED6E-7728-574C-6085-2244EFE48EB8}"/>
                  </a:ext>
                </a:extLst>
              </p:cNvPr>
              <p:cNvSpPr txBox="1"/>
              <p:nvPr/>
            </p:nvSpPr>
            <p:spPr>
              <a:xfrm>
                <a:off x="827584" y="3212976"/>
                <a:ext cx="261270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A634ED6E-7728-574C-6085-2244EFE48EB8}"/>
                  </a:ext>
                </a:extLst>
              </p:cNvPr>
              <p:cNvSpPr txBox="1">
                <a:spLocks noRot="1" noChangeAspect="1" noMove="1" noResize="1" noEditPoints="1" noAdjustHandles="1" noChangeArrowheads="1" noChangeShapeType="1" noTextEdit="1"/>
              </p:cNvSpPr>
              <p:nvPr/>
            </p:nvSpPr>
            <p:spPr>
              <a:xfrm>
                <a:off x="827584" y="3212976"/>
                <a:ext cx="2612703"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1AB8D-2E51-576B-FBF8-7B4B9073B440}"/>
                  </a:ext>
                </a:extLst>
              </p:cNvPr>
              <p:cNvSpPr txBox="1"/>
              <p:nvPr/>
            </p:nvSpPr>
            <p:spPr>
              <a:xfrm>
                <a:off x="1331640" y="4005064"/>
                <a:ext cx="531761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4D1AB8D-2E51-576B-FBF8-7B4B9073B440}"/>
                  </a:ext>
                </a:extLst>
              </p:cNvPr>
              <p:cNvSpPr txBox="1">
                <a:spLocks noRot="1" noChangeAspect="1" noMove="1" noResize="1" noEditPoints="1" noAdjustHandles="1" noChangeArrowheads="1" noChangeShapeType="1" noTextEdit="1"/>
              </p:cNvSpPr>
              <p:nvPr/>
            </p:nvSpPr>
            <p:spPr>
              <a:xfrm>
                <a:off x="1331640" y="4005064"/>
                <a:ext cx="5317610" cy="106048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C5A2C0E1-ED5D-2070-2AE5-22C49E7B7CEB}"/>
              </a:ext>
            </a:extLst>
          </p:cNvPr>
          <p:cNvSpPr txBox="1"/>
          <p:nvPr/>
        </p:nvSpPr>
        <p:spPr>
          <a:xfrm>
            <a:off x="6300192" y="1268760"/>
            <a:ext cx="2031325" cy="461665"/>
          </a:xfrm>
          <a:prstGeom prst="rect">
            <a:avLst/>
          </a:prstGeom>
          <a:noFill/>
        </p:spPr>
        <p:txBody>
          <a:bodyPr wrap="none" rtlCol="0">
            <a:spAutoFit/>
          </a:bodyPr>
          <a:lstStyle/>
          <a:p>
            <a:r>
              <a:rPr kumimoji="1" lang="ja-JP" altLang="en-US" sz="2400"/>
              <a:t>ナブラ演算子</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C19932-506D-AF92-68A5-7ED57F384FE7}"/>
                  </a:ext>
                </a:extLst>
              </p:cNvPr>
              <p:cNvSpPr txBox="1"/>
              <p:nvPr/>
            </p:nvSpPr>
            <p:spPr>
              <a:xfrm>
                <a:off x="1403648" y="5157192"/>
                <a:ext cx="7184531"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 </m:t>
                              </m:r>
                            </m:den>
                          </m:f>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62C19932-506D-AF92-68A5-7ED57F384FE7}"/>
                  </a:ext>
                </a:extLst>
              </p:cNvPr>
              <p:cNvSpPr txBox="1">
                <a:spLocks noRot="1" noChangeAspect="1" noMove="1" noResize="1" noEditPoints="1" noAdjustHandles="1" noChangeArrowheads="1" noChangeShapeType="1" noTextEdit="1"/>
              </p:cNvSpPr>
              <p:nvPr/>
            </p:nvSpPr>
            <p:spPr>
              <a:xfrm>
                <a:off x="1403648" y="5157192"/>
                <a:ext cx="7184531" cy="1069139"/>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CBD471EC-4BCE-6B50-3ADE-3AE94E6B0FD2}"/>
              </a:ext>
            </a:extLst>
          </p:cNvPr>
          <p:cNvSpPr/>
          <p:nvPr/>
        </p:nvSpPr>
        <p:spPr>
          <a:xfrm>
            <a:off x="3779912"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313C904-1AD9-6D28-68E9-AB4178F64B2E}"/>
              </a:ext>
            </a:extLst>
          </p:cNvPr>
          <p:cNvSpPr/>
          <p:nvPr/>
        </p:nvSpPr>
        <p:spPr>
          <a:xfrm>
            <a:off x="6876256"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FE1968B6-6DC2-6812-FB18-1A754E4EC3B1}"/>
              </a:ext>
            </a:extLst>
          </p:cNvPr>
          <p:cNvCxnSpPr>
            <a:stCxn id="11" idx="2"/>
            <a:endCxn id="12" idx="2"/>
          </p:cNvCxnSpPr>
          <p:nvPr/>
        </p:nvCxnSpPr>
        <p:spPr>
          <a:xfrm rot="16200000" flipH="1">
            <a:off x="6084168" y="4689140"/>
            <a:ext cx="12700" cy="3096344"/>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E53C106-642C-CD36-E35A-50C402C71A6C}"/>
              </a:ext>
            </a:extLst>
          </p:cNvPr>
          <p:cNvSpPr txBox="1"/>
          <p:nvPr/>
        </p:nvSpPr>
        <p:spPr>
          <a:xfrm>
            <a:off x="5220072" y="6488668"/>
            <a:ext cx="1338828" cy="369332"/>
          </a:xfrm>
          <a:prstGeom prst="rect">
            <a:avLst/>
          </a:prstGeom>
          <a:noFill/>
        </p:spPr>
        <p:txBody>
          <a:bodyPr wrap="none" rtlCol="0">
            <a:spAutoFit/>
          </a:bodyPr>
          <a:lstStyle/>
          <a:p>
            <a:r>
              <a:rPr kumimoji="1" lang="ja-JP" altLang="en-US"/>
              <a:t>キャンセル</a:t>
            </a:r>
          </a:p>
        </p:txBody>
      </p:sp>
    </p:spTree>
    <p:extLst>
      <p:ext uri="{BB962C8B-B14F-4D97-AF65-F5344CB8AC3E}">
        <p14:creationId xmlns:p14="http://schemas.microsoft.com/office/powerpoint/2010/main" val="192356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1BF30C-CB15-9B87-04F9-B1F28992CAB9}"/>
              </a:ext>
            </a:extLst>
          </p:cNvPr>
          <p:cNvSpPr>
            <a:spLocks noGrp="1"/>
          </p:cNvSpPr>
          <p:nvPr>
            <p:ph type="body" sz="quarter" idx="10"/>
          </p:nvPr>
        </p:nvSpPr>
        <p:spPr>
          <a:xfrm>
            <a:off x="0" y="188640"/>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89EC949-F57F-869E-09C4-226867F17957}"/>
                  </a:ext>
                </a:extLst>
              </p:cNvPr>
              <p:cNvSpPr txBox="1"/>
              <p:nvPr/>
            </p:nvSpPr>
            <p:spPr>
              <a:xfrm>
                <a:off x="2195736" y="1196752"/>
                <a:ext cx="3930820"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i="1">
                              <a:latin typeface="Cambria Math" panose="02040503050406030204" pitchFamily="18" charset="0"/>
                            </a:rPr>
                            <m:t>𝑝</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A89EC949-F57F-869E-09C4-226867F17957}"/>
                  </a:ext>
                </a:extLst>
              </p:cNvPr>
              <p:cNvSpPr txBox="1">
                <a:spLocks noRot="1" noChangeAspect="1" noMove="1" noResize="1" noEditPoints="1" noAdjustHandles="1" noChangeArrowheads="1" noChangeShapeType="1" noTextEdit="1"/>
              </p:cNvSpPr>
              <p:nvPr/>
            </p:nvSpPr>
            <p:spPr>
              <a:xfrm>
                <a:off x="2195736" y="1196752"/>
                <a:ext cx="3930820"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837879-D005-D82A-B054-A9FD6FF7127D}"/>
                  </a:ext>
                </a:extLst>
              </p:cNvPr>
              <p:cNvSpPr txBox="1"/>
              <p:nvPr/>
            </p:nvSpPr>
            <p:spPr>
              <a:xfrm>
                <a:off x="611560" y="2492896"/>
                <a:ext cx="4962512" cy="523220"/>
              </a:xfrm>
              <a:prstGeom prst="rect">
                <a:avLst/>
              </a:prstGeom>
              <a:noFill/>
            </p:spPr>
            <p:txBody>
              <a:bodyPr wrap="none" rtlCol="0">
                <a:spAutoFit/>
              </a:bodyPr>
              <a:lstStyle/>
              <a:p>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oMath>
                </a14:m>
                <a:r>
                  <a:rPr kumimoji="1" lang="ja-JP" altLang="en-US" sz="2800"/>
                  <a:t>が</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のみの</m:t>
                    </m:r>
                  </m:oMath>
                </a14:m>
                <a:r>
                  <a:rPr kumimoji="1" lang="ja-JP" altLang="en-US" sz="2800"/>
                  <a:t>関数なら</a:t>
                </a:r>
              </a:p>
            </p:txBody>
          </p:sp>
        </mc:Choice>
        <mc:Fallback xmlns="">
          <p:sp>
            <p:nvSpPr>
              <p:cNvPr id="4" name="テキスト ボックス 3">
                <a:extLst>
                  <a:ext uri="{FF2B5EF4-FFF2-40B4-BE49-F238E27FC236}">
                    <a16:creationId xmlns:a16="http://schemas.microsoft.com/office/drawing/2014/main" id="{F8837879-D005-D82A-B054-A9FD6FF7127D}"/>
                  </a:ext>
                </a:extLst>
              </p:cNvPr>
              <p:cNvSpPr txBox="1">
                <a:spLocks noRot="1" noChangeAspect="1" noMove="1" noResize="1" noEditPoints="1" noAdjustHandles="1" noChangeArrowheads="1" noChangeShapeType="1" noTextEdit="1"/>
              </p:cNvSpPr>
              <p:nvPr/>
            </p:nvSpPr>
            <p:spPr>
              <a:xfrm>
                <a:off x="611560" y="2492896"/>
                <a:ext cx="4962512" cy="523220"/>
              </a:xfrm>
              <a:prstGeom prst="rect">
                <a:avLst/>
              </a:prstGeom>
              <a:blipFill>
                <a:blip r:embed="rId3"/>
                <a:stretch>
                  <a:fillRect l="-2457" t="-16279" r="-159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33407B-D3EB-5D4F-B5CA-21B15EB0D6DE}"/>
                  </a:ext>
                </a:extLst>
              </p:cNvPr>
              <p:cNvSpPr txBox="1"/>
              <p:nvPr/>
            </p:nvSpPr>
            <p:spPr>
              <a:xfrm>
                <a:off x="1331640" y="3212976"/>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433407B-D3EB-5D4F-B5CA-21B15EB0D6DE}"/>
                  </a:ext>
                </a:extLst>
              </p:cNvPr>
              <p:cNvSpPr txBox="1">
                <a:spLocks noRot="1" noChangeAspect="1" noMove="1" noResize="1" noEditPoints="1" noAdjustHandles="1" noChangeArrowheads="1" noChangeShapeType="1" noTextEdit="1"/>
              </p:cNvSpPr>
              <p:nvPr/>
            </p:nvSpPr>
            <p:spPr>
              <a:xfrm>
                <a:off x="1331640" y="3212976"/>
                <a:ext cx="2171557"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5D3686-ACA4-4E82-BB77-A40A431EB935}"/>
                  </a:ext>
                </a:extLst>
              </p:cNvPr>
              <p:cNvSpPr txBox="1"/>
              <p:nvPr/>
            </p:nvSpPr>
            <p:spPr>
              <a:xfrm>
                <a:off x="4716016" y="3284984"/>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D75D3686-ACA4-4E82-BB77-A40A431EB935}"/>
                  </a:ext>
                </a:extLst>
              </p:cNvPr>
              <p:cNvSpPr txBox="1">
                <a:spLocks noRot="1" noChangeAspect="1" noMove="1" noResize="1" noEditPoints="1" noAdjustHandles="1" noChangeArrowheads="1" noChangeShapeType="1" noTextEdit="1"/>
              </p:cNvSpPr>
              <p:nvPr/>
            </p:nvSpPr>
            <p:spPr>
              <a:xfrm>
                <a:off x="4716016" y="3284984"/>
                <a:ext cx="2171557" cy="984116"/>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717C8E9-CDB7-5AF8-E92F-64CE6C0BE1CB}"/>
              </a:ext>
            </a:extLst>
          </p:cNvPr>
          <p:cNvSpPr txBox="1"/>
          <p:nvPr/>
        </p:nvSpPr>
        <p:spPr>
          <a:xfrm>
            <a:off x="395536" y="4725144"/>
            <a:ext cx="1980029" cy="523220"/>
          </a:xfrm>
          <a:prstGeom prst="rect">
            <a:avLst/>
          </a:prstGeom>
          <a:noFill/>
        </p:spPr>
        <p:txBody>
          <a:bodyPr wrap="none" rtlCol="0">
            <a:spAutoFit/>
          </a:bodyPr>
          <a:lstStyle/>
          <a:p>
            <a:r>
              <a:rPr lang="ja-JP" altLang="en-US" sz="2800"/>
              <a:t>代入すると</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EF9629C-D620-2969-E592-B079EE827EEF}"/>
                  </a:ext>
                </a:extLst>
              </p:cNvPr>
              <p:cNvSpPr txBox="1"/>
              <p:nvPr/>
            </p:nvSpPr>
            <p:spPr>
              <a:xfrm>
                <a:off x="2699792" y="4437112"/>
                <a:ext cx="1525995"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a:rPr lang="en-US" altLang="ja-JP" sz="320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EF9629C-D620-2969-E592-B079EE827EEF}"/>
                  </a:ext>
                </a:extLst>
              </p:cNvPr>
              <p:cNvSpPr txBox="1">
                <a:spLocks noRot="1" noChangeAspect="1" noMove="1" noResize="1" noEditPoints="1" noAdjustHandles="1" noChangeArrowheads="1" noChangeShapeType="1" noTextEdit="1"/>
              </p:cNvSpPr>
              <p:nvPr/>
            </p:nvSpPr>
            <p:spPr>
              <a:xfrm>
                <a:off x="2699792" y="4437112"/>
                <a:ext cx="1525995" cy="1028743"/>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6F37EE8-A2B8-AF1E-E23D-2B4B0114F0C3}"/>
              </a:ext>
            </a:extLst>
          </p:cNvPr>
          <p:cNvSpPr txBox="1"/>
          <p:nvPr/>
        </p:nvSpPr>
        <p:spPr>
          <a:xfrm>
            <a:off x="683568" y="5661248"/>
            <a:ext cx="7263527" cy="830997"/>
          </a:xfrm>
          <a:prstGeom prst="rect">
            <a:avLst/>
          </a:prstGeom>
          <a:noFill/>
        </p:spPr>
        <p:txBody>
          <a:bodyPr wrap="none" rtlCol="0">
            <a:spAutoFit/>
          </a:bodyPr>
          <a:lstStyle/>
          <a:p>
            <a:r>
              <a:rPr lang="ja-JP" altLang="en-US" sz="2400"/>
              <a:t>ハミルトンダイナミクスは分布関数を変化させない</a:t>
            </a:r>
            <a:endParaRPr lang="en-US" altLang="ja-JP" sz="2400"/>
          </a:p>
          <a:p>
            <a:r>
              <a:rPr kumimoji="1" lang="ja-JP" altLang="en-US" sz="2400"/>
              <a:t>→ミクロカノニカルアンサンブル</a:t>
            </a:r>
          </a:p>
        </p:txBody>
      </p:sp>
    </p:spTree>
    <p:extLst>
      <p:ext uri="{BB962C8B-B14F-4D97-AF65-F5344CB8AC3E}">
        <p14:creationId xmlns:p14="http://schemas.microsoft.com/office/powerpoint/2010/main" val="1353836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7A2F1A-A11C-3A00-BE8F-8CAC0B807118}"/>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4" name="テキスト ボックス 3">
            <a:extLst>
              <a:ext uri="{FF2B5EF4-FFF2-40B4-BE49-F238E27FC236}">
                <a16:creationId xmlns:a16="http://schemas.microsoft.com/office/drawing/2014/main" id="{52A35CFB-FDAB-EA7E-4D59-ECB1E5000D95}"/>
              </a:ext>
            </a:extLst>
          </p:cNvPr>
          <p:cNvSpPr txBox="1"/>
          <p:nvPr/>
        </p:nvSpPr>
        <p:spPr>
          <a:xfrm>
            <a:off x="395536" y="1196752"/>
            <a:ext cx="6048672" cy="461665"/>
          </a:xfrm>
          <a:prstGeom prst="rect">
            <a:avLst/>
          </a:prstGeom>
          <a:noFill/>
        </p:spPr>
        <p:txBody>
          <a:bodyPr wrap="square">
            <a:spAutoFit/>
          </a:bodyPr>
          <a:lstStyle/>
          <a:p>
            <a:r>
              <a:rPr kumimoji="1" lang="en-US" altLang="ja-JP" sz="2400"/>
              <a:t>Nosé-Hoover</a:t>
            </a:r>
            <a:r>
              <a:rPr kumimoji="1" lang="ja-JP" altLang="en-US" sz="2400"/>
              <a:t>の運動方程式が作る速度場</a:t>
            </a:r>
            <a:endParaRPr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6C071F6-9164-5254-C1DB-6EF403B0ED69}"/>
                  </a:ext>
                </a:extLst>
              </p:cNvPr>
              <p:cNvSpPr txBox="1"/>
              <p:nvPr/>
            </p:nvSpPr>
            <p:spPr>
              <a:xfrm>
                <a:off x="5148064" y="2708920"/>
                <a:ext cx="1282338"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6C071F6-9164-5254-C1DB-6EF403B0ED69}"/>
                  </a:ext>
                </a:extLst>
              </p:cNvPr>
              <p:cNvSpPr txBox="1">
                <a:spLocks noRot="1" noChangeAspect="1" noMove="1" noResize="1" noEditPoints="1" noAdjustHandles="1" noChangeArrowheads="1" noChangeShapeType="1" noTextEdit="1"/>
              </p:cNvSpPr>
              <p:nvPr/>
            </p:nvSpPr>
            <p:spPr>
              <a:xfrm>
                <a:off x="5148064" y="2708920"/>
                <a:ext cx="1282338"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DA5AE4-FF0E-C246-CEE2-86565610B111}"/>
                  </a:ext>
                </a:extLst>
              </p:cNvPr>
              <p:cNvSpPr txBox="1"/>
              <p:nvPr/>
            </p:nvSpPr>
            <p:spPr>
              <a:xfrm>
                <a:off x="5148064" y="1772816"/>
                <a:ext cx="2259273"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FCDA5AE4-FF0E-C246-CEE2-86565610B111}"/>
                  </a:ext>
                </a:extLst>
              </p:cNvPr>
              <p:cNvSpPr txBox="1">
                <a:spLocks noRot="1" noChangeAspect="1" noMove="1" noResize="1" noEditPoints="1" noAdjustHandles="1" noChangeArrowheads="1" noChangeShapeType="1" noTextEdit="1"/>
              </p:cNvSpPr>
              <p:nvPr/>
            </p:nvSpPr>
            <p:spPr>
              <a:xfrm>
                <a:off x="5148064" y="1772816"/>
                <a:ext cx="2259273"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C92375-8C72-44FE-5759-A017C1C7CDB7}"/>
                  </a:ext>
                </a:extLst>
              </p:cNvPr>
              <p:cNvSpPr txBox="1"/>
              <p:nvPr/>
            </p:nvSpPr>
            <p:spPr>
              <a:xfrm>
                <a:off x="5148064" y="3573016"/>
                <a:ext cx="283981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5C92375-8C72-44FE-5759-A017C1C7CDB7}"/>
                  </a:ext>
                </a:extLst>
              </p:cNvPr>
              <p:cNvSpPr txBox="1">
                <a:spLocks noRot="1" noChangeAspect="1" noMove="1" noResize="1" noEditPoints="1" noAdjustHandles="1" noChangeArrowheads="1" noChangeShapeType="1" noTextEdit="1"/>
              </p:cNvSpPr>
              <p:nvPr/>
            </p:nvSpPr>
            <p:spPr>
              <a:xfrm>
                <a:off x="5148064" y="3573016"/>
                <a:ext cx="2839816" cy="9221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188FE6-A79B-1A16-BE48-0AA3E749296A}"/>
                  </a:ext>
                </a:extLst>
              </p:cNvPr>
              <p:cNvSpPr txBox="1"/>
              <p:nvPr/>
            </p:nvSpPr>
            <p:spPr>
              <a:xfrm>
                <a:off x="1115616" y="2204864"/>
                <a:ext cx="2129237" cy="1875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1"/>
                                    <m:mcJc m:val="center"/>
                                  </m:mcPr>
                                </m:mc>
                              </m:mcs>
                              <m:ctrlPr>
                                <a:rPr kumimoji="1" lang="en-US" altLang="ja-JP" sz="3600" b="0" i="1" smtClean="0">
                                  <a:latin typeface="Cambria Math" panose="02040503050406030204" pitchFamily="18" charset="0"/>
                                </a:rPr>
                              </m:ctrlPr>
                            </m:mPr>
                            <m:m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𝑝</m:t>
                                    </m:r>
                                  </m:e>
                                </m:acc>
                              </m:e>
                            </m:mr>
                            <m:m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𝑞</m:t>
                                    </m:r>
                                  </m:e>
                                </m:acc>
                              </m:e>
                            </m:mr>
                            <m:mr>
                              <m:e>
                                <m:r>
                                  <a:rPr kumimoji="1" lang="en-US" altLang="ja-JP" sz="3600" b="0" i="1" smtClean="0">
                                    <a:latin typeface="Cambria Math" panose="02040503050406030204" pitchFamily="18" charset="0"/>
                                  </a:rPr>
                                  <m:t>𝜁</m:t>
                                </m:r>
                                <m:r>
                                  <a:rPr kumimoji="1" lang="en-US" altLang="ja-JP" sz="3600" b="0" i="1" smtClean="0">
                                    <a:latin typeface="Cambria Math" panose="02040503050406030204" pitchFamily="18" charset="0"/>
                                  </a:rPr>
                                  <m:t> ̇</m:t>
                                </m:r>
                              </m:e>
                            </m:mr>
                          </m:m>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7E188FE6-A79B-1A16-BE48-0AA3E749296A}"/>
                  </a:ext>
                </a:extLst>
              </p:cNvPr>
              <p:cNvSpPr txBox="1">
                <a:spLocks noRot="1" noChangeAspect="1" noMove="1" noResize="1" noEditPoints="1" noAdjustHandles="1" noChangeArrowheads="1" noChangeShapeType="1" noTextEdit="1"/>
              </p:cNvSpPr>
              <p:nvPr/>
            </p:nvSpPr>
            <p:spPr>
              <a:xfrm>
                <a:off x="1115616" y="2204864"/>
                <a:ext cx="2129237" cy="18758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C5CE0EF-93EE-D8EB-0944-526A29CA71AA}"/>
                  </a:ext>
                </a:extLst>
              </p:cNvPr>
              <p:cNvSpPr txBox="1"/>
              <p:nvPr/>
            </p:nvSpPr>
            <p:spPr>
              <a:xfrm>
                <a:off x="395536" y="4797152"/>
                <a:ext cx="7655429" cy="523220"/>
              </a:xfrm>
              <a:prstGeom prst="rect">
                <a:avLst/>
              </a:prstGeom>
              <a:noFill/>
            </p:spPr>
            <p:txBody>
              <a:bodyPr wrap="none" rtlCol="0">
                <a:spAutoFit/>
              </a:bodyPr>
              <a:lstStyle/>
              <a:p>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𝜁</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について</m:t>
                    </m:r>
                  </m:oMath>
                </a14:m>
                <a:r>
                  <a:rPr kumimoji="1" lang="ja-JP" altLang="en-US" sz="2800"/>
                  <a:t>連続の式が成り立つ</a:t>
                </a:r>
              </a:p>
            </p:txBody>
          </p:sp>
        </mc:Choice>
        <mc:Fallback xmlns="">
          <p:sp>
            <p:nvSpPr>
              <p:cNvPr id="9" name="テキスト ボックス 8">
                <a:extLst>
                  <a:ext uri="{FF2B5EF4-FFF2-40B4-BE49-F238E27FC236}">
                    <a16:creationId xmlns:a16="http://schemas.microsoft.com/office/drawing/2014/main" id="{EC5CE0EF-93EE-D8EB-0944-526A29CA71AA}"/>
                  </a:ext>
                </a:extLst>
              </p:cNvPr>
              <p:cNvSpPr txBox="1">
                <a:spLocks noRot="1" noChangeAspect="1" noMove="1" noResize="1" noEditPoints="1" noAdjustHandles="1" noChangeArrowheads="1" noChangeShapeType="1" noTextEdit="1"/>
              </p:cNvSpPr>
              <p:nvPr/>
            </p:nvSpPr>
            <p:spPr>
              <a:xfrm>
                <a:off x="395536" y="4797152"/>
                <a:ext cx="7655429" cy="523220"/>
              </a:xfrm>
              <a:prstGeom prst="rect">
                <a:avLst/>
              </a:prstGeom>
              <a:blipFill>
                <a:blip r:embed="rId6"/>
                <a:stretch>
                  <a:fillRect l="-1672" t="-16279" r="-5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A0A93-CBD6-DE64-E557-2429257ACE55}"/>
                  </a:ext>
                </a:extLst>
              </p:cNvPr>
              <p:cNvSpPr txBox="1"/>
              <p:nvPr/>
            </p:nvSpPr>
            <p:spPr>
              <a:xfrm>
                <a:off x="2411760" y="544522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E51A0A93-CBD6-DE64-E557-2429257ACE55}"/>
                  </a:ext>
                </a:extLst>
              </p:cNvPr>
              <p:cNvSpPr txBox="1">
                <a:spLocks noRot="1" noChangeAspect="1" noMove="1" noResize="1" noEditPoints="1" noAdjustHandles="1" noChangeArrowheads="1" noChangeShapeType="1" noTextEdit="1"/>
              </p:cNvSpPr>
              <p:nvPr/>
            </p:nvSpPr>
            <p:spPr>
              <a:xfrm>
                <a:off x="2411760" y="5445224"/>
                <a:ext cx="3309560" cy="114576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562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0A0C92-842D-6590-A137-7E5008AD910B}"/>
              </a:ext>
            </a:extLst>
          </p:cNvPr>
          <p:cNvSpPr>
            <a:spLocks noGrp="1"/>
          </p:cNvSpPr>
          <p:nvPr>
            <p:ph type="body" sz="quarter" idx="10"/>
          </p:nvPr>
        </p:nvSpPr>
        <p:spPr>
          <a:xfrm>
            <a:off x="0" y="139333"/>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330945F-4CFB-9E32-04F0-D7F62A7180E3}"/>
                  </a:ext>
                </a:extLst>
              </p:cNvPr>
              <p:cNvSpPr txBox="1"/>
              <p:nvPr/>
            </p:nvSpPr>
            <p:spPr>
              <a:xfrm>
                <a:off x="539552" y="1124744"/>
                <a:ext cx="3505319" cy="571695"/>
              </a:xfrm>
              <a:prstGeom prst="rect">
                <a:avLst/>
              </a:prstGeom>
              <a:noFill/>
            </p:spPr>
            <p:txBody>
              <a:bodyPr wrap="none" rtlCol="0">
                <a:spAutoFit/>
              </a:bodyPr>
              <a:lstStyle/>
              <a:p>
                <a:r>
                  <a:rPr kumimoji="1" lang="ja-JP" altLang="en-US" sz="2800"/>
                  <a:t>定常</a:t>
                </a:r>
                <a14:m>
                  <m:oMath xmlns:m="http://schemas.openxmlformats.org/officeDocument/2006/math">
                    <m:r>
                      <a:rPr kumimoji="1" lang="ja-JP" altLang="en-US" sz="2800" b="0" i="1" smtClean="0">
                        <a:latin typeface="Cambria Math" panose="02040503050406030204" pitchFamily="18" charset="0"/>
                      </a:rPr>
                      <m:t>分布</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lang="ja-JP" altLang="en-US" sz="2800" i="1">
                        <a:latin typeface="Cambria Math" panose="02040503050406030204" pitchFamily="18" charset="0"/>
                      </a:rPr>
                      <m:t>を</m:t>
                    </m:r>
                  </m:oMath>
                </a14:m>
                <a:r>
                  <a:rPr kumimoji="1" lang="ja-JP" altLang="en-US" sz="2800"/>
                  <a:t>考える</a:t>
                </a:r>
              </a:p>
            </p:txBody>
          </p:sp>
        </mc:Choice>
        <mc:Fallback xmlns="">
          <p:sp>
            <p:nvSpPr>
              <p:cNvPr id="3" name="テキスト ボックス 2">
                <a:extLst>
                  <a:ext uri="{FF2B5EF4-FFF2-40B4-BE49-F238E27FC236}">
                    <a16:creationId xmlns:a16="http://schemas.microsoft.com/office/drawing/2014/main" id="{0330945F-4CFB-9E32-04F0-D7F62A7180E3}"/>
                  </a:ext>
                </a:extLst>
              </p:cNvPr>
              <p:cNvSpPr txBox="1">
                <a:spLocks noRot="1" noChangeAspect="1" noMove="1" noResize="1" noEditPoints="1" noAdjustHandles="1" noChangeArrowheads="1" noChangeShapeType="1" noTextEdit="1"/>
              </p:cNvSpPr>
              <p:nvPr/>
            </p:nvSpPr>
            <p:spPr>
              <a:xfrm>
                <a:off x="539552" y="1124744"/>
                <a:ext cx="3505319" cy="571695"/>
              </a:xfrm>
              <a:prstGeom prst="rect">
                <a:avLst/>
              </a:prstGeom>
              <a:blipFill>
                <a:blip r:embed="rId2"/>
                <a:stretch>
                  <a:fillRect l="-3652" t="-13978" r="-2609"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00A3F4B-1C40-5A25-B714-07AD27C562E1}"/>
                  </a:ext>
                </a:extLst>
              </p:cNvPr>
              <p:cNvSpPr txBox="1"/>
              <p:nvPr/>
            </p:nvSpPr>
            <p:spPr>
              <a:xfrm>
                <a:off x="1403648" y="1844824"/>
                <a:ext cx="2013756" cy="1166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lang="en-US" altLang="ja-JP" sz="3600" i="1">
                          <a:latin typeface="Cambria Math" panose="02040503050406030204" pitchFamily="18" charset="0"/>
                        </a:rPr>
                        <m:t>=0</m:t>
                      </m:r>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700A3F4B-1C40-5A25-B714-07AD27C562E1}"/>
                  </a:ext>
                </a:extLst>
              </p:cNvPr>
              <p:cNvSpPr txBox="1">
                <a:spLocks noRot="1" noChangeAspect="1" noMove="1" noResize="1" noEditPoints="1" noAdjustHandles="1" noChangeArrowheads="1" noChangeShapeType="1" noTextEdit="1"/>
              </p:cNvSpPr>
              <p:nvPr/>
            </p:nvSpPr>
            <p:spPr>
              <a:xfrm>
                <a:off x="1403648" y="1844824"/>
                <a:ext cx="2013756" cy="116660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440D6C-411D-F425-0946-4D0DC4CB2524}"/>
                  </a:ext>
                </a:extLst>
              </p:cNvPr>
              <p:cNvSpPr txBox="1"/>
              <p:nvPr/>
            </p:nvSpPr>
            <p:spPr>
              <a:xfrm>
                <a:off x="4283968" y="2132856"/>
                <a:ext cx="3312368"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e>
                      </m:d>
                      <m:r>
                        <a:rPr kumimoji="1" lang="en-US" altLang="ja-JP" sz="3600" b="0" i="1" smtClean="0">
                          <a:latin typeface="Cambria Math" panose="02040503050406030204" pitchFamily="18" charset="0"/>
                        </a:rPr>
                        <m:t>=0</m:t>
                      </m:r>
                    </m:oMath>
                  </m:oMathPara>
                </a14:m>
                <a:endParaRPr lang="ja-JP" altLang="en-US" sz="3600"/>
              </a:p>
            </p:txBody>
          </p:sp>
        </mc:Choice>
        <mc:Fallback xmlns="">
          <p:sp>
            <p:nvSpPr>
              <p:cNvPr id="6" name="テキスト ボックス 5">
                <a:extLst>
                  <a:ext uri="{FF2B5EF4-FFF2-40B4-BE49-F238E27FC236}">
                    <a16:creationId xmlns:a16="http://schemas.microsoft.com/office/drawing/2014/main" id="{90440D6C-411D-F425-0946-4D0DC4CB2524}"/>
                  </a:ext>
                </a:extLst>
              </p:cNvPr>
              <p:cNvSpPr txBox="1">
                <a:spLocks noRot="1" noChangeAspect="1" noMove="1" noResize="1" noEditPoints="1" noAdjustHandles="1" noChangeArrowheads="1" noChangeShapeType="1" noTextEdit="1"/>
              </p:cNvSpPr>
              <p:nvPr/>
            </p:nvSpPr>
            <p:spPr>
              <a:xfrm>
                <a:off x="4283968" y="2132856"/>
                <a:ext cx="3312368" cy="728854"/>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EF190BEE-2A62-40DE-7663-0E3898BFF894}"/>
              </a:ext>
            </a:extLst>
          </p:cNvPr>
          <p:cNvSpPr/>
          <p:nvPr/>
        </p:nvSpPr>
        <p:spPr>
          <a:xfrm>
            <a:off x="370790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36A208-6278-9D4F-53FD-E874478FFCF5}"/>
                  </a:ext>
                </a:extLst>
              </p:cNvPr>
              <p:cNvSpPr txBox="1"/>
              <p:nvPr/>
            </p:nvSpPr>
            <p:spPr>
              <a:xfrm>
                <a:off x="395536" y="3140968"/>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oMath>
                  </m:oMathPara>
                </a14:m>
                <a:endParaRPr lang="ja-JP" altLang="en-US" sz="3200"/>
              </a:p>
            </p:txBody>
          </p:sp>
        </mc:Choice>
        <mc:Fallback xmlns="">
          <p:sp>
            <p:nvSpPr>
              <p:cNvPr id="9" name="テキスト ボックス 8">
                <a:extLst>
                  <a:ext uri="{FF2B5EF4-FFF2-40B4-BE49-F238E27FC236}">
                    <a16:creationId xmlns:a16="http://schemas.microsoft.com/office/drawing/2014/main" id="{7836A208-6278-9D4F-53FD-E874478FFCF5}"/>
                  </a:ext>
                </a:extLst>
              </p:cNvPr>
              <p:cNvSpPr txBox="1">
                <a:spLocks noRot="1" noChangeAspect="1" noMove="1" noResize="1" noEditPoints="1" noAdjustHandles="1" noChangeArrowheads="1" noChangeShapeType="1" noTextEdit="1"/>
              </p:cNvSpPr>
              <p:nvPr/>
            </p:nvSpPr>
            <p:spPr>
              <a:xfrm>
                <a:off x="395536" y="3140968"/>
                <a:ext cx="8352928" cy="11116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ABF7E3-C4F7-45F3-D35F-FB217EA8803F}"/>
                  </a:ext>
                </a:extLst>
              </p:cNvPr>
              <p:cNvSpPr txBox="1"/>
              <p:nvPr/>
            </p:nvSpPr>
            <p:spPr>
              <a:xfrm>
                <a:off x="2051720" y="4293096"/>
                <a:ext cx="125963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=0</m:t>
                      </m:r>
                    </m:oMath>
                  </m:oMathPara>
                </a14:m>
                <a:endParaRPr lang="ja-JP" altLang="en-US" sz="3200"/>
              </a:p>
            </p:txBody>
          </p:sp>
        </mc:Choice>
        <mc:Fallback xmlns="">
          <p:sp>
            <p:nvSpPr>
              <p:cNvPr id="12" name="テキスト ボックス 11">
                <a:extLst>
                  <a:ext uri="{FF2B5EF4-FFF2-40B4-BE49-F238E27FC236}">
                    <a16:creationId xmlns:a16="http://schemas.microsoft.com/office/drawing/2014/main" id="{A1ABF7E3-C4F7-45F3-D35F-FB217EA8803F}"/>
                  </a:ext>
                </a:extLst>
              </p:cNvPr>
              <p:cNvSpPr txBox="1">
                <a:spLocks noRot="1" noChangeAspect="1" noMove="1" noResize="1" noEditPoints="1" noAdjustHandles="1" noChangeArrowheads="1" noChangeShapeType="1" noTextEdit="1"/>
              </p:cNvSpPr>
              <p:nvPr/>
            </p:nvSpPr>
            <p:spPr>
              <a:xfrm>
                <a:off x="2051720" y="4293096"/>
                <a:ext cx="1259632" cy="584775"/>
              </a:xfrm>
              <a:prstGeom prst="rect">
                <a:avLst/>
              </a:prstGeom>
              <a:blipFill>
                <a:blip r:embed="rId6"/>
                <a:stretch>
                  <a:fillRect/>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993370D1-1A23-FA46-B3FC-7077A3E3999D}"/>
              </a:ext>
            </a:extLst>
          </p:cNvPr>
          <p:cNvSpPr/>
          <p:nvPr/>
        </p:nvSpPr>
        <p:spPr>
          <a:xfrm>
            <a:off x="2339752" y="3068960"/>
            <a:ext cx="6264696"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D05F05F-3AE9-583B-B112-5DDDB7A47868}"/>
                  </a:ext>
                </a:extLst>
              </p:cNvPr>
              <p:cNvSpPr txBox="1"/>
              <p:nvPr/>
            </p:nvSpPr>
            <p:spPr>
              <a:xfrm>
                <a:off x="251520" y="5373216"/>
                <a:ext cx="7956794" cy="504497"/>
              </a:xfrm>
              <a:prstGeom prst="rect">
                <a:avLst/>
              </a:prstGeom>
              <a:noFill/>
            </p:spPr>
            <p:txBody>
              <a:bodyPr wrap="none" rtlCol="0">
                <a:spAutoFit/>
              </a:bodyPr>
              <a:lstStyle/>
              <a:p>
                <a:r>
                  <a:rPr lang="ja-JP" altLang="en-US" sz="2400"/>
                  <a:t>定常分布</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m:rPr>
                            <m:sty m:val="p"/>
                          </m:rPr>
                          <a:rPr lang="en-US" altLang="ja-JP" sz="2400" b="0" i="0" smtClean="0">
                            <a:latin typeface="Cambria Math" panose="02040503050406030204" pitchFamily="18" charset="0"/>
                          </a:rPr>
                          <m:t>eq</m:t>
                        </m:r>
                      </m:sub>
                    </m:sSub>
                    <m:r>
                      <a:rPr kumimoji="1" lang="ja-JP" altLang="en-US" sz="2400" i="1">
                        <a:latin typeface="Cambria Math" panose="02040503050406030204" pitchFamily="18" charset="0"/>
                      </a:rPr>
                      <m:t>が</m:t>
                    </m:r>
                    <m:r>
                      <a:rPr lang="ja-JP" altLang="en-US" sz="2400" i="1" smtClean="0">
                        <a:latin typeface="Cambria Math" panose="02040503050406030204" pitchFamily="18" charset="0"/>
                      </a:rPr>
                      <m:t>存在するな</m:t>
                    </m:r>
                    <m:r>
                      <a:rPr kumimoji="1" lang="ja-JP" altLang="en-US" sz="2400" i="1">
                        <a:latin typeface="Cambria Math" panose="02040503050406030204" pitchFamily="18" charset="0"/>
                      </a:rPr>
                      <m:t>ら、</m:t>
                    </m:r>
                  </m:oMath>
                </a14:m>
                <a:r>
                  <a:rPr kumimoji="1" lang="ja-JP" altLang="en-US" sz="2400"/>
                  <a:t>この偏微分方程式を満たす</a:t>
                </a:r>
              </a:p>
            </p:txBody>
          </p:sp>
        </mc:Choice>
        <mc:Fallback xmlns="">
          <p:sp>
            <p:nvSpPr>
              <p:cNvPr id="14" name="テキスト ボックス 13">
                <a:extLst>
                  <a:ext uri="{FF2B5EF4-FFF2-40B4-BE49-F238E27FC236}">
                    <a16:creationId xmlns:a16="http://schemas.microsoft.com/office/drawing/2014/main" id="{ED05F05F-3AE9-583B-B112-5DDDB7A47868}"/>
                  </a:ext>
                </a:extLst>
              </p:cNvPr>
              <p:cNvSpPr txBox="1">
                <a:spLocks noRot="1" noChangeAspect="1" noMove="1" noResize="1" noEditPoints="1" noAdjustHandles="1" noChangeArrowheads="1" noChangeShapeType="1" noTextEdit="1"/>
              </p:cNvSpPr>
              <p:nvPr/>
            </p:nvSpPr>
            <p:spPr>
              <a:xfrm>
                <a:off x="251520" y="5373216"/>
                <a:ext cx="7956794" cy="504497"/>
              </a:xfrm>
              <a:prstGeom prst="rect">
                <a:avLst/>
              </a:prstGeom>
              <a:blipFill>
                <a:blip r:embed="rId7"/>
                <a:stretch>
                  <a:fillRect l="-1149" t="-12048" r="-230" b="-15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79163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3187FA-A8B8-829E-FCFC-565C981BF4D4}"/>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B4B2C4-48D9-57C3-D874-B87D308B8BA0}"/>
                  </a:ext>
                </a:extLst>
              </p:cNvPr>
              <p:cNvSpPr txBox="1"/>
              <p:nvPr/>
            </p:nvSpPr>
            <p:spPr>
              <a:xfrm>
                <a:off x="0" y="1844824"/>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r>
                        <a:rPr lang="en-US" altLang="ja-JP" sz="3200" b="0" i="1" smtClean="0">
                          <a:latin typeface="Cambria Math" panose="02040503050406030204" pitchFamily="18" charset="0"/>
                        </a:rPr>
                        <m:t>=0</m:t>
                      </m:r>
                    </m:oMath>
                  </m:oMathPara>
                </a14:m>
                <a:endParaRPr lang="ja-JP" altLang="en-US" sz="3200"/>
              </a:p>
            </p:txBody>
          </p:sp>
        </mc:Choice>
        <mc:Fallback xmlns="">
          <p:sp>
            <p:nvSpPr>
              <p:cNvPr id="3" name="テキスト ボックス 2">
                <a:extLst>
                  <a:ext uri="{FF2B5EF4-FFF2-40B4-BE49-F238E27FC236}">
                    <a16:creationId xmlns:a16="http://schemas.microsoft.com/office/drawing/2014/main" id="{C6B4B2C4-48D9-57C3-D874-B87D308B8BA0}"/>
                  </a:ext>
                </a:extLst>
              </p:cNvPr>
              <p:cNvSpPr txBox="1">
                <a:spLocks noRot="1" noChangeAspect="1" noMove="1" noResize="1" noEditPoints="1" noAdjustHandles="1" noChangeArrowheads="1" noChangeShapeType="1" noTextEdit="1"/>
              </p:cNvSpPr>
              <p:nvPr/>
            </p:nvSpPr>
            <p:spPr>
              <a:xfrm>
                <a:off x="0" y="1844824"/>
                <a:ext cx="8352928"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B32801-73F1-9053-D59B-B56A7BC53195}"/>
                  </a:ext>
                </a:extLst>
              </p:cNvPr>
              <p:cNvSpPr txBox="1"/>
              <p:nvPr/>
            </p:nvSpPr>
            <p:spPr>
              <a:xfrm>
                <a:off x="3491880" y="3880685"/>
                <a:ext cx="1428340"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87B32801-73F1-9053-D59B-B56A7BC53195}"/>
                  </a:ext>
                </a:extLst>
              </p:cNvPr>
              <p:cNvSpPr txBox="1">
                <a:spLocks noRot="1" noChangeAspect="1" noMove="1" noResize="1" noEditPoints="1" noAdjustHandles="1" noChangeArrowheads="1" noChangeShapeType="1" noTextEdit="1"/>
              </p:cNvSpPr>
              <p:nvPr/>
            </p:nvSpPr>
            <p:spPr>
              <a:xfrm>
                <a:off x="3491880" y="3880685"/>
                <a:ext cx="1428340" cy="9841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6299EE7-7441-ECF4-5B6A-278188D78925}"/>
                  </a:ext>
                </a:extLst>
              </p:cNvPr>
              <p:cNvSpPr txBox="1"/>
              <p:nvPr/>
            </p:nvSpPr>
            <p:spPr>
              <a:xfrm>
                <a:off x="611560" y="3880685"/>
                <a:ext cx="2567306"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𝜁</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16299EE7-7441-ECF4-5B6A-278188D78925}"/>
                  </a:ext>
                </a:extLst>
              </p:cNvPr>
              <p:cNvSpPr txBox="1">
                <a:spLocks noRot="1" noChangeAspect="1" noMove="1" noResize="1" noEditPoints="1" noAdjustHandles="1" noChangeArrowheads="1" noChangeShapeType="1" noTextEdit="1"/>
              </p:cNvSpPr>
              <p:nvPr/>
            </p:nvSpPr>
            <p:spPr>
              <a:xfrm>
                <a:off x="611560" y="3880685"/>
                <a:ext cx="2567306"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9B42639-AB3E-F6C8-3E2A-90E936873B14}"/>
                  </a:ext>
                </a:extLst>
              </p:cNvPr>
              <p:cNvSpPr txBox="1"/>
              <p:nvPr/>
            </p:nvSpPr>
            <p:spPr>
              <a:xfrm>
                <a:off x="5292080" y="3880685"/>
                <a:ext cx="324351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𝜁</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𝑄</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B9B42639-AB3E-F6C8-3E2A-90E936873B14}"/>
                  </a:ext>
                </a:extLst>
              </p:cNvPr>
              <p:cNvSpPr txBox="1">
                <a:spLocks noRot="1" noChangeAspect="1" noMove="1" noResize="1" noEditPoints="1" noAdjustHandles="1" noChangeArrowheads="1" noChangeShapeType="1" noTextEdit="1"/>
              </p:cNvSpPr>
              <p:nvPr/>
            </p:nvSpPr>
            <p:spPr>
              <a:xfrm>
                <a:off x="5292080" y="3880685"/>
                <a:ext cx="3243517" cy="106048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76B6620-56EA-9F5D-26D1-603EE2E82A1B}"/>
              </a:ext>
            </a:extLst>
          </p:cNvPr>
          <p:cNvSpPr txBox="1"/>
          <p:nvPr/>
        </p:nvSpPr>
        <p:spPr>
          <a:xfrm>
            <a:off x="251520" y="1196752"/>
            <a:ext cx="4134465" cy="523220"/>
          </a:xfrm>
          <a:prstGeom prst="rect">
            <a:avLst/>
          </a:prstGeom>
          <a:noFill/>
        </p:spPr>
        <p:txBody>
          <a:bodyPr wrap="none" rtlCol="0">
            <a:spAutoFit/>
          </a:bodyPr>
          <a:lstStyle/>
          <a:p>
            <a:r>
              <a:rPr lang="ja-JP" altLang="en-US" sz="2800"/>
              <a:t>定常分布が満たすべき式</a:t>
            </a:r>
            <a:endParaRPr kumimoji="1" lang="ja-JP" altLang="en-US" sz="2800"/>
          </a:p>
        </p:txBody>
      </p:sp>
      <p:sp>
        <p:nvSpPr>
          <p:cNvPr id="9" name="テキスト ボックス 8">
            <a:extLst>
              <a:ext uri="{FF2B5EF4-FFF2-40B4-BE49-F238E27FC236}">
                <a16:creationId xmlns:a16="http://schemas.microsoft.com/office/drawing/2014/main" id="{8B4B583D-4DC1-C023-EDCE-D4C3547C3D8B}"/>
              </a:ext>
            </a:extLst>
          </p:cNvPr>
          <p:cNvSpPr txBox="1"/>
          <p:nvPr/>
        </p:nvSpPr>
        <p:spPr>
          <a:xfrm>
            <a:off x="395536" y="3284984"/>
            <a:ext cx="5400600" cy="523220"/>
          </a:xfrm>
          <a:prstGeom prst="rect">
            <a:avLst/>
          </a:prstGeom>
          <a:noFill/>
        </p:spPr>
        <p:txBody>
          <a:bodyPr wrap="square">
            <a:spAutoFit/>
          </a:bodyPr>
          <a:lstStyle/>
          <a:p>
            <a:r>
              <a:rPr kumimoji="1" lang="en-US" altLang="ja-JP" sz="2800"/>
              <a:t>Nosé-Hoover</a:t>
            </a:r>
            <a:r>
              <a:rPr kumimoji="1" lang="ja-JP" altLang="en-US" sz="2800"/>
              <a:t>法の運動方程式</a:t>
            </a:r>
            <a:endParaRPr lang="ja-JP" altLang="en-US" sz="28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91C977-E243-366E-A1F1-04CEA6CA8EF7}"/>
                  </a:ext>
                </a:extLst>
              </p:cNvPr>
              <p:cNvSpPr txBox="1"/>
              <p:nvPr/>
            </p:nvSpPr>
            <p:spPr>
              <a:xfrm>
                <a:off x="755576" y="5157192"/>
                <a:ext cx="5544616"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𝛽</m:t>
                              </m:r>
                            </m:num>
                            <m:den>
                              <m:r>
                                <a:rPr kumimoji="1" lang="en-US" altLang="ja-JP" sz="3600" b="0" i="1" smtClean="0">
                                  <a:latin typeface="Cambria Math" panose="02040503050406030204" pitchFamily="18" charset="0"/>
                                </a:rPr>
                                <m:t>2</m:t>
                              </m:r>
                            </m:den>
                          </m:f>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𝜁</m:t>
                              </m:r>
                            </m:e>
                            <m:sup>
                              <m:r>
                                <a:rPr kumimoji="1" lang="en-US" altLang="ja-JP" sz="3600" b="0" i="1" smtClean="0">
                                  <a:latin typeface="Cambria Math" panose="02040503050406030204" pitchFamily="18" charset="0"/>
                                </a:rPr>
                                <m:t>2</m:t>
                              </m:r>
                            </m:sup>
                          </m:sSup>
                        </m:e>
                      </m:d>
                    </m:oMath>
                  </m:oMathPara>
                </a14:m>
                <a:endParaRPr lang="ja-JP" altLang="en-US" sz="3600"/>
              </a:p>
            </p:txBody>
          </p:sp>
        </mc:Choice>
        <mc:Fallback xmlns="">
          <p:sp>
            <p:nvSpPr>
              <p:cNvPr id="11" name="テキスト ボックス 10">
                <a:extLst>
                  <a:ext uri="{FF2B5EF4-FFF2-40B4-BE49-F238E27FC236}">
                    <a16:creationId xmlns:a16="http://schemas.microsoft.com/office/drawing/2014/main" id="{1D91C977-E243-366E-A1F1-04CEA6CA8EF7}"/>
                  </a:ext>
                </a:extLst>
              </p:cNvPr>
              <p:cNvSpPr txBox="1">
                <a:spLocks noRot="1" noChangeAspect="1" noMove="1" noResize="1" noEditPoints="1" noAdjustHandles="1" noChangeArrowheads="1" noChangeShapeType="1" noTextEdit="1"/>
              </p:cNvSpPr>
              <p:nvPr/>
            </p:nvSpPr>
            <p:spPr>
              <a:xfrm>
                <a:off x="755576" y="5157192"/>
                <a:ext cx="5544616" cy="133716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5367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6F21C9-7BCB-50E6-BA25-10A54EDB27E4}"/>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646891DE-5FE4-924A-EEC1-C0A72C4B0B0B}"/>
              </a:ext>
            </a:extLst>
          </p:cNvPr>
          <p:cNvSpPr txBox="1"/>
          <p:nvPr/>
        </p:nvSpPr>
        <p:spPr>
          <a:xfrm>
            <a:off x="251520" y="1340768"/>
            <a:ext cx="4288353" cy="584775"/>
          </a:xfrm>
          <a:prstGeom prst="rect">
            <a:avLst/>
          </a:prstGeom>
          <a:noFill/>
        </p:spPr>
        <p:txBody>
          <a:bodyPr wrap="none" rtlCol="0">
            <a:spAutoFit/>
          </a:bodyPr>
          <a:lstStyle/>
          <a:p>
            <a:r>
              <a:rPr lang="ja-JP" altLang="en-US" sz="3200"/>
              <a:t>我々が興味ある分布は</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347FC2B-94D1-C8F7-DF73-FDA21C9DDA00}"/>
                  </a:ext>
                </a:extLst>
              </p:cNvPr>
              <p:cNvSpPr txBox="1"/>
              <p:nvPr/>
            </p:nvSpPr>
            <p:spPr>
              <a:xfrm>
                <a:off x="4499992" y="1268760"/>
                <a:ext cx="178965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𝑝</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d>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347FC2B-94D1-C8F7-DF73-FDA21C9DDA00}"/>
                  </a:ext>
                </a:extLst>
              </p:cNvPr>
              <p:cNvSpPr txBox="1">
                <a:spLocks noRot="1" noChangeAspect="1" noMove="1" noResize="1" noEditPoints="1" noAdjustHandles="1" noChangeArrowheads="1" noChangeShapeType="1" noTextEdit="1"/>
              </p:cNvSpPr>
              <p:nvPr/>
            </p:nvSpPr>
            <p:spPr>
              <a:xfrm>
                <a:off x="4499992" y="1268760"/>
                <a:ext cx="1789657" cy="64633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0BF6C36-3BEC-5F19-0332-E4DDBA188BDC}"/>
              </a:ext>
            </a:extLst>
          </p:cNvPr>
          <p:cNvSpPr txBox="1"/>
          <p:nvPr/>
        </p:nvSpPr>
        <p:spPr>
          <a:xfrm>
            <a:off x="6300192" y="1332057"/>
            <a:ext cx="1415772" cy="584775"/>
          </a:xfrm>
          <a:prstGeom prst="rect">
            <a:avLst/>
          </a:prstGeom>
          <a:noFill/>
        </p:spPr>
        <p:txBody>
          <a:bodyPr wrap="none" rtlCol="0">
            <a:spAutoFit/>
          </a:bodyPr>
          <a:lstStyle/>
          <a:p>
            <a:r>
              <a:rPr kumimoji="1" lang="ja-JP" altLang="en-US" sz="3200"/>
              <a:t>なので</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47F75A-CAFD-35F3-BF9A-2A5C58C0CE60}"/>
                  </a:ext>
                </a:extLst>
              </p:cNvPr>
              <p:cNvSpPr txBox="1"/>
              <p:nvPr/>
            </p:nvSpPr>
            <p:spPr>
              <a:xfrm>
                <a:off x="251520" y="2060848"/>
                <a:ext cx="5731056" cy="584775"/>
              </a:xfrm>
              <a:prstGeom prst="rect">
                <a:avLst/>
              </a:prstGeom>
              <a:noFill/>
            </p:spPr>
            <p:txBody>
              <a:bodyPr wrap="none" rtlCol="0">
                <a:spAutoFit/>
              </a:bodyPr>
              <a:lstStyle/>
              <a:p>
                <a:r>
                  <a:rPr kumimoji="1" lang="ja-JP" altLang="en-US" sz="3200"/>
                  <a:t>追加された自由度</a:t>
                </a:r>
                <a14:m>
                  <m:oMath xmlns:m="http://schemas.openxmlformats.org/officeDocument/2006/math">
                    <m:r>
                      <a:rPr kumimoji="1" lang="en-US" altLang="ja-JP" sz="3200" b="0" i="1" smtClean="0">
                        <a:latin typeface="Cambria Math" panose="02040503050406030204" pitchFamily="18" charset="0"/>
                      </a:rPr>
                      <m:t>𝜁</m:t>
                    </m:r>
                  </m:oMath>
                </a14:m>
                <a:r>
                  <a:rPr kumimoji="1" lang="ja-JP" altLang="en-US" sz="3200"/>
                  <a:t>を消去する</a:t>
                </a:r>
              </a:p>
            </p:txBody>
          </p:sp>
        </mc:Choice>
        <mc:Fallback xmlns="">
          <p:sp>
            <p:nvSpPr>
              <p:cNvPr id="6" name="テキスト ボックス 5">
                <a:extLst>
                  <a:ext uri="{FF2B5EF4-FFF2-40B4-BE49-F238E27FC236}">
                    <a16:creationId xmlns:a16="http://schemas.microsoft.com/office/drawing/2014/main" id="{CD47F75A-CAFD-35F3-BF9A-2A5C58C0CE60}"/>
                  </a:ext>
                </a:extLst>
              </p:cNvPr>
              <p:cNvSpPr txBox="1">
                <a:spLocks noRot="1" noChangeAspect="1" noMove="1" noResize="1" noEditPoints="1" noAdjustHandles="1" noChangeArrowheads="1" noChangeShapeType="1" noTextEdit="1"/>
              </p:cNvSpPr>
              <p:nvPr/>
            </p:nvSpPr>
            <p:spPr>
              <a:xfrm>
                <a:off x="251520" y="2060848"/>
                <a:ext cx="5731056" cy="584775"/>
              </a:xfrm>
              <a:prstGeom prst="rect">
                <a:avLst/>
              </a:prstGeom>
              <a:blipFill>
                <a:blip r:embed="rId3"/>
                <a:stretch>
                  <a:fillRect l="-2660" t="-16667" r="-1809"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8E2F071-3189-6855-A698-8E6F82964A32}"/>
                  </a:ext>
                </a:extLst>
              </p:cNvPr>
              <p:cNvSpPr txBox="1"/>
              <p:nvPr/>
            </p:nvSpPr>
            <p:spPr>
              <a:xfrm>
                <a:off x="1907704" y="2708920"/>
                <a:ext cx="424943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0</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e>
                      </m:d>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𝜁</m:t>
                          </m:r>
                        </m:e>
                      </m:nary>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8E2F071-3189-6855-A698-8E6F82964A32}"/>
                  </a:ext>
                </a:extLst>
              </p:cNvPr>
              <p:cNvSpPr txBox="1">
                <a:spLocks noRot="1" noChangeAspect="1" noMove="1" noResize="1" noEditPoints="1" noAdjustHandles="1" noChangeArrowheads="1" noChangeShapeType="1" noTextEdit="1"/>
              </p:cNvSpPr>
              <p:nvPr/>
            </p:nvSpPr>
            <p:spPr>
              <a:xfrm>
                <a:off x="1907704" y="2708920"/>
                <a:ext cx="424943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4BCD5A8-F1AB-CA0E-8D45-32C2F0E29873}"/>
                  </a:ext>
                </a:extLst>
              </p:cNvPr>
              <p:cNvSpPr txBox="1"/>
              <p:nvPr/>
            </p:nvSpPr>
            <p:spPr>
              <a:xfrm>
                <a:off x="179512" y="3933056"/>
                <a:ext cx="4608512"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𝛽</m:t>
                              </m:r>
                            </m:num>
                            <m:den>
                              <m:r>
                                <a:rPr kumimoji="1" lang="en-US" altLang="ja-JP" sz="2800" b="0" i="1" smtClean="0">
                                  <a:latin typeface="Cambria Math" panose="02040503050406030204" pitchFamily="18" charset="0"/>
                                </a:rPr>
                                <m:t>2</m:t>
                              </m:r>
                            </m:den>
                          </m:f>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𝜁</m:t>
                              </m:r>
                            </m:e>
                            <m:sup>
                              <m:r>
                                <a:rPr kumimoji="1" lang="en-US" altLang="ja-JP" sz="2800" b="0" i="1" smtClean="0">
                                  <a:latin typeface="Cambria Math" panose="02040503050406030204" pitchFamily="18" charset="0"/>
                                </a:rPr>
                                <m:t>2</m:t>
                              </m:r>
                            </m:sup>
                          </m:sSup>
                        </m:e>
                      </m:d>
                    </m:oMath>
                  </m:oMathPara>
                </a14:m>
                <a:endParaRPr lang="ja-JP" altLang="en-US" sz="2800"/>
              </a:p>
            </p:txBody>
          </p:sp>
        </mc:Choice>
        <mc:Fallback xmlns="">
          <p:sp>
            <p:nvSpPr>
              <p:cNvPr id="8" name="テキスト ボックス 7">
                <a:extLst>
                  <a:ext uri="{FF2B5EF4-FFF2-40B4-BE49-F238E27FC236}">
                    <a16:creationId xmlns:a16="http://schemas.microsoft.com/office/drawing/2014/main" id="{C4BCD5A8-F1AB-CA0E-8D45-32C2F0E29873}"/>
                  </a:ext>
                </a:extLst>
              </p:cNvPr>
              <p:cNvSpPr txBox="1">
                <a:spLocks noRot="1" noChangeAspect="1" noMove="1" noResize="1" noEditPoints="1" noAdjustHandles="1" noChangeArrowheads="1" noChangeShapeType="1" noTextEdit="1"/>
              </p:cNvSpPr>
              <p:nvPr/>
            </p:nvSpPr>
            <p:spPr>
              <a:xfrm>
                <a:off x="179512" y="3933056"/>
                <a:ext cx="4608512" cy="106048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F7AEABA-2EAD-255C-18DA-C9D8357A3247}"/>
              </a:ext>
            </a:extLst>
          </p:cNvPr>
          <p:cNvSpPr txBox="1"/>
          <p:nvPr/>
        </p:nvSpPr>
        <p:spPr>
          <a:xfrm>
            <a:off x="4572000" y="4293096"/>
            <a:ext cx="2339102" cy="523220"/>
          </a:xfrm>
          <a:prstGeom prst="rect">
            <a:avLst/>
          </a:prstGeom>
          <a:noFill/>
        </p:spPr>
        <p:txBody>
          <a:bodyPr wrap="none" rtlCol="0">
            <a:spAutoFit/>
          </a:bodyPr>
          <a:lstStyle/>
          <a:p>
            <a:r>
              <a:rPr lang="ja-JP" altLang="en-US" sz="2800"/>
              <a:t>であったから</a:t>
            </a:r>
            <a:endParaRPr kumimoji="1" lang="ja-JP" altLang="en-US" sz="28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B635A3-9AA5-4BF8-9731-A67DA08BDEC6}"/>
                  </a:ext>
                </a:extLst>
              </p:cNvPr>
              <p:cNvSpPr txBox="1"/>
              <p:nvPr/>
            </p:nvSpPr>
            <p:spPr>
              <a:xfrm>
                <a:off x="2555776" y="5157192"/>
                <a:ext cx="338437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e>
                      </m:d>
                    </m:oMath>
                  </m:oMathPara>
                </a14:m>
                <a:endParaRPr lang="ja-JP" altLang="en-US" sz="3600"/>
              </a:p>
            </p:txBody>
          </p:sp>
        </mc:Choice>
        <mc:Fallback xmlns="">
          <p:sp>
            <p:nvSpPr>
              <p:cNvPr id="10" name="テキスト ボックス 9">
                <a:extLst>
                  <a:ext uri="{FF2B5EF4-FFF2-40B4-BE49-F238E27FC236}">
                    <a16:creationId xmlns:a16="http://schemas.microsoft.com/office/drawing/2014/main" id="{06B635A3-9AA5-4BF8-9731-A67DA08BDEC6}"/>
                  </a:ext>
                </a:extLst>
              </p:cNvPr>
              <p:cNvSpPr txBox="1">
                <a:spLocks noRot="1" noChangeAspect="1" noMove="1" noResize="1" noEditPoints="1" noAdjustHandles="1" noChangeArrowheads="1" noChangeShapeType="1" noTextEdit="1"/>
              </p:cNvSpPr>
              <p:nvPr/>
            </p:nvSpPr>
            <p:spPr>
              <a:xfrm>
                <a:off x="2555776" y="5157192"/>
                <a:ext cx="3384376" cy="646331"/>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12CDE3A-4B14-FFFD-E996-89268736F97E}"/>
              </a:ext>
            </a:extLst>
          </p:cNvPr>
          <p:cNvSpPr txBox="1"/>
          <p:nvPr/>
        </p:nvSpPr>
        <p:spPr>
          <a:xfrm>
            <a:off x="611560" y="6063679"/>
            <a:ext cx="6955750" cy="461665"/>
          </a:xfrm>
          <a:prstGeom prst="rect">
            <a:avLst/>
          </a:prstGeom>
          <a:noFill/>
        </p:spPr>
        <p:txBody>
          <a:bodyPr wrap="none" rtlCol="0">
            <a:spAutoFit/>
          </a:bodyPr>
          <a:lstStyle/>
          <a:p>
            <a:r>
              <a:rPr lang="ja-JP" altLang="en-US" sz="2400"/>
              <a:t>もとの世界で見ると、カノニカル分布が実現する</a:t>
            </a:r>
            <a:endParaRPr kumimoji="1" lang="ja-JP" altLang="en-US" sz="2400"/>
          </a:p>
        </p:txBody>
      </p:sp>
    </p:spTree>
    <p:extLst>
      <p:ext uri="{BB962C8B-B14F-4D97-AF65-F5344CB8AC3E}">
        <p14:creationId xmlns:p14="http://schemas.microsoft.com/office/powerpoint/2010/main" val="8029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357B9F-F758-A022-4D0A-676FD35E5B93}"/>
              </a:ext>
            </a:extLst>
          </p:cNvPr>
          <p:cNvSpPr>
            <a:spLocks noGrp="1"/>
          </p:cNvSpPr>
          <p:nvPr>
            <p:ph type="body" sz="quarter" idx="10"/>
          </p:nvPr>
        </p:nvSpPr>
        <p:spPr/>
        <p:txBody>
          <a:bodyPr/>
          <a:lstStyle/>
          <a:p>
            <a:r>
              <a:rPr lang="ja-JP" altLang="en-US"/>
              <a:t>温度と位相空間の流れ</a:t>
            </a:r>
            <a:endParaRPr kumimoji="1" lang="ja-JP" altLang="en-US"/>
          </a:p>
        </p:txBody>
      </p:sp>
      <p:grpSp>
        <p:nvGrpSpPr>
          <p:cNvPr id="22" name="グループ化 21">
            <a:extLst>
              <a:ext uri="{FF2B5EF4-FFF2-40B4-BE49-F238E27FC236}">
                <a16:creationId xmlns:a16="http://schemas.microsoft.com/office/drawing/2014/main" id="{EE456450-4017-BAE6-7C5D-21B614B4CCB0}"/>
              </a:ext>
            </a:extLst>
          </p:cNvPr>
          <p:cNvGrpSpPr/>
          <p:nvPr/>
        </p:nvGrpSpPr>
        <p:grpSpPr>
          <a:xfrm>
            <a:off x="755576" y="3356992"/>
            <a:ext cx="3122529" cy="3240360"/>
            <a:chOff x="467544" y="2708920"/>
            <a:chExt cx="3816424" cy="3960440"/>
          </a:xfrm>
        </p:grpSpPr>
        <p:cxnSp>
          <p:nvCxnSpPr>
            <p:cNvPr id="4" name="直線矢印コネクタ 3">
              <a:extLst>
                <a:ext uri="{FF2B5EF4-FFF2-40B4-BE49-F238E27FC236}">
                  <a16:creationId xmlns:a16="http://schemas.microsoft.com/office/drawing/2014/main" id="{DA291722-E3CF-596F-6E69-D5E5EE510C61}"/>
                </a:ext>
              </a:extLst>
            </p:cNvPr>
            <p:cNvCxnSpPr/>
            <p:nvPr/>
          </p:nvCxnSpPr>
          <p:spPr>
            <a:xfrm>
              <a:off x="467544" y="5013176"/>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2B7D460E-A42E-4E20-8A96-57CFFD30002F}"/>
                </a:ext>
              </a:extLst>
            </p:cNvPr>
            <p:cNvCxnSpPr/>
            <p:nvPr/>
          </p:nvCxnSpPr>
          <p:spPr>
            <a:xfrm flipV="1">
              <a:off x="2051720" y="3356992"/>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円弧 6">
              <a:extLst>
                <a:ext uri="{FF2B5EF4-FFF2-40B4-BE49-F238E27FC236}">
                  <a16:creationId xmlns:a16="http://schemas.microsoft.com/office/drawing/2014/main" id="{79DC9DEF-8BAB-604E-6AD1-2BCE72BCDB40}"/>
                </a:ext>
              </a:extLst>
            </p:cNvPr>
            <p:cNvSpPr/>
            <p:nvPr/>
          </p:nvSpPr>
          <p:spPr>
            <a:xfrm>
              <a:off x="827584" y="3789040"/>
              <a:ext cx="2448272" cy="2448272"/>
            </a:xfrm>
            <a:prstGeom prst="arc">
              <a:avLst>
                <a:gd name="adj1" fmla="val 14089279"/>
                <a:gd name="adj2" fmla="val 11297476"/>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2FC563-62B6-7392-3D73-958E9F5EEA08}"/>
                    </a:ext>
                  </a:extLst>
                </p:cNvPr>
                <p:cNvSpPr txBox="1"/>
                <p:nvPr/>
              </p:nvSpPr>
              <p:spPr>
                <a:xfrm>
                  <a:off x="3795180" y="4725144"/>
                  <a:ext cx="4887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132FC563-62B6-7392-3D73-958E9F5EEA08}"/>
                    </a:ext>
                  </a:extLst>
                </p:cNvPr>
                <p:cNvSpPr txBox="1">
                  <a:spLocks noRot="1" noChangeAspect="1" noMove="1" noResize="1" noEditPoints="1" noAdjustHandles="1" noChangeArrowheads="1" noChangeShapeType="1" noTextEdit="1"/>
                </p:cNvSpPr>
                <p:nvPr/>
              </p:nvSpPr>
              <p:spPr>
                <a:xfrm>
                  <a:off x="3795180" y="4725144"/>
                  <a:ext cx="488788" cy="523220"/>
                </a:xfrm>
                <a:prstGeom prst="rect">
                  <a:avLst/>
                </a:prstGeom>
                <a:blipFill>
                  <a:blip r:embed="rId2"/>
                  <a:stretch>
                    <a:fillRect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9B1377-F6E3-EF86-860A-E23A1200912C}"/>
                    </a:ext>
                  </a:extLst>
                </p:cNvPr>
                <p:cNvSpPr txBox="1"/>
                <p:nvPr/>
              </p:nvSpPr>
              <p:spPr>
                <a:xfrm>
                  <a:off x="1763688" y="2708920"/>
                  <a:ext cx="4889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459B1377-F6E3-EF86-860A-E23A1200912C}"/>
                    </a:ext>
                  </a:extLst>
                </p:cNvPr>
                <p:cNvSpPr txBox="1">
                  <a:spLocks noRot="1" noChangeAspect="1" noMove="1" noResize="1" noEditPoints="1" noAdjustHandles="1" noChangeArrowheads="1" noChangeShapeType="1" noTextEdit="1"/>
                </p:cNvSpPr>
                <p:nvPr/>
              </p:nvSpPr>
              <p:spPr>
                <a:xfrm>
                  <a:off x="1763688" y="2708920"/>
                  <a:ext cx="488916" cy="523220"/>
                </a:xfrm>
                <a:prstGeom prst="rect">
                  <a:avLst/>
                </a:prstGeom>
                <a:blipFill>
                  <a:blip r:embed="rId3"/>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B8D2905-A6C7-95C5-EDC8-C4FDE94E4FBC}"/>
                </a:ext>
              </a:extLst>
            </p:cNvPr>
            <p:cNvSpPr txBox="1"/>
            <p:nvPr/>
          </p:nvSpPr>
          <p:spPr>
            <a:xfrm>
              <a:off x="1763688" y="5013176"/>
              <a:ext cx="364202" cy="369332"/>
            </a:xfrm>
            <a:prstGeom prst="rect">
              <a:avLst/>
            </a:prstGeom>
            <a:noFill/>
          </p:spPr>
          <p:txBody>
            <a:bodyPr wrap="none" rtlCol="0">
              <a:spAutoFit/>
            </a:bodyPr>
            <a:lstStyle/>
            <a:p>
              <a:r>
                <a:rPr kumimoji="1" lang="en-US" altLang="ja-JP"/>
                <a:t>O</a:t>
              </a:r>
              <a:endParaRPr kumimoji="1" lang="ja-JP" altLang="en-US"/>
            </a:p>
          </p:txBody>
        </p:sp>
      </p:grpSp>
      <p:grpSp>
        <p:nvGrpSpPr>
          <p:cNvPr id="23" name="グループ化 22">
            <a:extLst>
              <a:ext uri="{FF2B5EF4-FFF2-40B4-BE49-F238E27FC236}">
                <a16:creationId xmlns:a16="http://schemas.microsoft.com/office/drawing/2014/main" id="{4030B920-F8D5-755D-DBB2-13852BA8C181}"/>
              </a:ext>
            </a:extLst>
          </p:cNvPr>
          <p:cNvGrpSpPr/>
          <p:nvPr/>
        </p:nvGrpSpPr>
        <p:grpSpPr>
          <a:xfrm>
            <a:off x="5076056" y="3429000"/>
            <a:ext cx="3122529" cy="3240360"/>
            <a:chOff x="4788024" y="2780928"/>
            <a:chExt cx="3816424" cy="3960440"/>
          </a:xfrm>
        </p:grpSpPr>
        <p:cxnSp>
          <p:nvCxnSpPr>
            <p:cNvPr id="11" name="直線矢印コネクタ 10">
              <a:extLst>
                <a:ext uri="{FF2B5EF4-FFF2-40B4-BE49-F238E27FC236}">
                  <a16:creationId xmlns:a16="http://schemas.microsoft.com/office/drawing/2014/main" id="{3BC53AF7-0C9A-A40C-C4DD-74301F451D80}"/>
                </a:ext>
              </a:extLst>
            </p:cNvPr>
            <p:cNvCxnSpPr/>
            <p:nvPr/>
          </p:nvCxnSpPr>
          <p:spPr>
            <a:xfrm>
              <a:off x="4788024" y="5085184"/>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15DDD03-8B74-2FAD-5766-44CAC99656F7}"/>
                </a:ext>
              </a:extLst>
            </p:cNvPr>
            <p:cNvCxnSpPr/>
            <p:nvPr/>
          </p:nvCxnSpPr>
          <p:spPr>
            <a:xfrm flipV="1">
              <a:off x="6372200" y="3429000"/>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39F9590-9FDD-EB1B-CED0-30F2D4BEADF2}"/>
                    </a:ext>
                  </a:extLst>
                </p:cNvPr>
                <p:cNvSpPr txBox="1"/>
                <p:nvPr/>
              </p:nvSpPr>
              <p:spPr>
                <a:xfrm>
                  <a:off x="8115660" y="4797152"/>
                  <a:ext cx="4887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14" name="テキスト ボックス 13">
                  <a:extLst>
                    <a:ext uri="{FF2B5EF4-FFF2-40B4-BE49-F238E27FC236}">
                      <a16:creationId xmlns:a16="http://schemas.microsoft.com/office/drawing/2014/main" id="{039F9590-9FDD-EB1B-CED0-30F2D4BEADF2}"/>
                    </a:ext>
                  </a:extLst>
                </p:cNvPr>
                <p:cNvSpPr txBox="1">
                  <a:spLocks noRot="1" noChangeAspect="1" noMove="1" noResize="1" noEditPoints="1" noAdjustHandles="1" noChangeArrowheads="1" noChangeShapeType="1" noTextEdit="1"/>
                </p:cNvSpPr>
                <p:nvPr/>
              </p:nvSpPr>
              <p:spPr>
                <a:xfrm>
                  <a:off x="8115660" y="4797152"/>
                  <a:ext cx="488788" cy="523220"/>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8726093-FAAD-9B72-F19F-04A968187F90}"/>
                    </a:ext>
                  </a:extLst>
                </p:cNvPr>
                <p:cNvSpPr txBox="1"/>
                <p:nvPr/>
              </p:nvSpPr>
              <p:spPr>
                <a:xfrm>
                  <a:off x="6084168" y="2780928"/>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xmlns="">
            <p:sp>
              <p:nvSpPr>
                <p:cNvPr id="15" name="テキスト ボックス 14">
                  <a:extLst>
                    <a:ext uri="{FF2B5EF4-FFF2-40B4-BE49-F238E27FC236}">
                      <a16:creationId xmlns:a16="http://schemas.microsoft.com/office/drawing/2014/main" id="{18726093-FAAD-9B72-F19F-04A968187F90}"/>
                    </a:ext>
                  </a:extLst>
                </p:cNvPr>
                <p:cNvSpPr txBox="1">
                  <a:spLocks noRot="1" noChangeAspect="1" noMove="1" noResize="1" noEditPoints="1" noAdjustHandles="1" noChangeArrowheads="1" noChangeShapeType="1" noTextEdit="1"/>
                </p:cNvSpPr>
                <p:nvPr/>
              </p:nvSpPr>
              <p:spPr>
                <a:xfrm>
                  <a:off x="6084168" y="2780928"/>
                  <a:ext cx="504056" cy="523220"/>
                </a:xfrm>
                <a:prstGeom prst="rect">
                  <a:avLst/>
                </a:prstGeom>
                <a:blipFill>
                  <a:blip r:embed="rId5"/>
                  <a:stretch>
                    <a:fillRect b="-8571"/>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49487471-63A7-A316-84A7-623C198A4D7E}"/>
                </a:ext>
              </a:extLst>
            </p:cNvPr>
            <p:cNvSpPr txBox="1"/>
            <p:nvPr/>
          </p:nvSpPr>
          <p:spPr>
            <a:xfrm>
              <a:off x="6084168" y="5085184"/>
              <a:ext cx="364202" cy="369332"/>
            </a:xfrm>
            <a:prstGeom prst="rect">
              <a:avLst/>
            </a:prstGeom>
            <a:noFill/>
          </p:spPr>
          <p:txBody>
            <a:bodyPr wrap="none" rtlCol="0">
              <a:spAutoFit/>
            </a:bodyPr>
            <a:lstStyle/>
            <a:p>
              <a:r>
                <a:rPr kumimoji="1" lang="en-US" altLang="ja-JP"/>
                <a:t>O</a:t>
              </a:r>
              <a:endParaRPr kumimoji="1" lang="ja-JP" altLang="en-US"/>
            </a:p>
          </p:txBody>
        </p:sp>
        <p:sp>
          <p:nvSpPr>
            <p:cNvPr id="17" name="円弧 16">
              <a:extLst>
                <a:ext uri="{FF2B5EF4-FFF2-40B4-BE49-F238E27FC236}">
                  <a16:creationId xmlns:a16="http://schemas.microsoft.com/office/drawing/2014/main" id="{6C2D63CF-B4A0-6104-D841-8FC010218784}"/>
                </a:ext>
              </a:extLst>
            </p:cNvPr>
            <p:cNvSpPr/>
            <p:nvPr/>
          </p:nvSpPr>
          <p:spPr>
            <a:xfrm>
              <a:off x="666023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FB97A332-B515-D1FD-C1E8-C32DED3E2A3F}"/>
                </a:ext>
              </a:extLst>
            </p:cNvPr>
            <p:cNvSpPr/>
            <p:nvPr/>
          </p:nvSpPr>
          <p:spPr>
            <a:xfrm flipH="1">
              <a:off x="522007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687679F1-9C18-4719-360D-ED6310204A93}"/>
              </a:ext>
            </a:extLst>
          </p:cNvPr>
          <p:cNvSpPr txBox="1"/>
          <p:nvPr/>
        </p:nvSpPr>
        <p:spPr>
          <a:xfrm>
            <a:off x="611560" y="3068960"/>
            <a:ext cx="3877985" cy="369332"/>
          </a:xfrm>
          <a:prstGeom prst="rect">
            <a:avLst/>
          </a:prstGeom>
          <a:noFill/>
        </p:spPr>
        <p:txBody>
          <a:bodyPr wrap="none" rtlCol="0">
            <a:spAutoFit/>
          </a:bodyPr>
          <a:lstStyle/>
          <a:p>
            <a:r>
              <a:rPr kumimoji="1" lang="ja-JP" altLang="en-US"/>
              <a:t>ハミルトンダイナミクス由来の流れ</a:t>
            </a:r>
          </a:p>
        </p:txBody>
      </p:sp>
      <p:sp>
        <p:nvSpPr>
          <p:cNvPr id="21" name="テキスト ボックス 20">
            <a:extLst>
              <a:ext uri="{FF2B5EF4-FFF2-40B4-BE49-F238E27FC236}">
                <a16:creationId xmlns:a16="http://schemas.microsoft.com/office/drawing/2014/main" id="{4952477F-A2B8-5111-4DE9-3431BFEB1F51}"/>
              </a:ext>
            </a:extLst>
          </p:cNvPr>
          <p:cNvSpPr txBox="1"/>
          <p:nvPr/>
        </p:nvSpPr>
        <p:spPr>
          <a:xfrm>
            <a:off x="5292080" y="3059668"/>
            <a:ext cx="1800493" cy="369332"/>
          </a:xfrm>
          <a:prstGeom prst="rect">
            <a:avLst/>
          </a:prstGeom>
          <a:noFill/>
        </p:spPr>
        <p:txBody>
          <a:bodyPr wrap="none" rtlCol="0">
            <a:spAutoFit/>
          </a:bodyPr>
          <a:lstStyle/>
          <a:p>
            <a:r>
              <a:rPr kumimoji="1" lang="ja-JP" altLang="en-US"/>
              <a:t>熱浴由来の流れ</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B487D26-B9B7-E1A7-DDE2-674EF31A997B}"/>
                  </a:ext>
                </a:extLst>
              </p:cNvPr>
              <p:cNvSpPr txBox="1"/>
              <p:nvPr/>
            </p:nvSpPr>
            <p:spPr>
              <a:xfrm>
                <a:off x="2094062" y="1632645"/>
                <a:ext cx="1387752"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BB487D26-B9B7-E1A7-DDE2-674EF31A997B}"/>
                  </a:ext>
                </a:extLst>
              </p:cNvPr>
              <p:cNvSpPr txBox="1">
                <a:spLocks noRot="1" noChangeAspect="1" noMove="1" noResize="1" noEditPoints="1" noAdjustHandles="1" noChangeArrowheads="1" noChangeShapeType="1" noTextEdit="1"/>
              </p:cNvSpPr>
              <p:nvPr/>
            </p:nvSpPr>
            <p:spPr>
              <a:xfrm>
                <a:off x="2094062" y="1632645"/>
                <a:ext cx="1387752" cy="490199"/>
              </a:xfrm>
              <a:prstGeom prst="rect">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E221399-025E-E14C-A482-7AD1A1B6C951}"/>
                  </a:ext>
                </a:extLst>
              </p:cNvPr>
              <p:cNvSpPr txBox="1"/>
              <p:nvPr/>
            </p:nvSpPr>
            <p:spPr>
              <a:xfrm>
                <a:off x="2094062" y="1056581"/>
                <a:ext cx="23110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𝑞</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25" name="テキスト ボックス 24">
                <a:extLst>
                  <a:ext uri="{FF2B5EF4-FFF2-40B4-BE49-F238E27FC236}">
                    <a16:creationId xmlns:a16="http://schemas.microsoft.com/office/drawing/2014/main" id="{3E221399-025E-E14C-A482-7AD1A1B6C951}"/>
                  </a:ext>
                </a:extLst>
              </p:cNvPr>
              <p:cNvSpPr txBox="1">
                <a:spLocks noRot="1" noChangeAspect="1" noMove="1" noResize="1" noEditPoints="1" noAdjustHandles="1" noChangeArrowheads="1" noChangeShapeType="1" noTextEdit="1"/>
              </p:cNvSpPr>
              <p:nvPr/>
            </p:nvSpPr>
            <p:spPr>
              <a:xfrm>
                <a:off x="2094062" y="1056581"/>
                <a:ext cx="2311017" cy="490199"/>
              </a:xfrm>
              <a:prstGeom prst="rect">
                <a:avLst/>
              </a:prstGeom>
              <a:blipFill>
                <a:blip r:embed="rId7"/>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BB6C5AD-C834-4EF0-D605-9793A697C359}"/>
                  </a:ext>
                </a:extLst>
              </p:cNvPr>
              <p:cNvSpPr txBox="1"/>
              <p:nvPr/>
            </p:nvSpPr>
            <p:spPr>
              <a:xfrm>
                <a:off x="2094062" y="2196149"/>
                <a:ext cx="3072059" cy="5166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𝑄</m:t>
                          </m:r>
                        </m:e>
                        <m:sup>
                          <m:r>
                            <a:rPr kumimoji="1" lang="en-US" altLang="ja-JP" sz="2400" b="0" i="1" smtClean="0">
                              <a:latin typeface="Cambria Math" panose="02040503050406030204" pitchFamily="18" charset="0"/>
                            </a:rPr>
                            <m:t>−1</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26" name="テキスト ボックス 25">
                <a:extLst>
                  <a:ext uri="{FF2B5EF4-FFF2-40B4-BE49-F238E27FC236}">
                    <a16:creationId xmlns:a16="http://schemas.microsoft.com/office/drawing/2014/main" id="{8BB6C5AD-C834-4EF0-D605-9793A697C359}"/>
                  </a:ext>
                </a:extLst>
              </p:cNvPr>
              <p:cNvSpPr txBox="1">
                <a:spLocks noRot="1" noChangeAspect="1" noMove="1" noResize="1" noEditPoints="1" noAdjustHandles="1" noChangeArrowheads="1" noChangeShapeType="1" noTextEdit="1"/>
              </p:cNvSpPr>
              <p:nvPr/>
            </p:nvSpPr>
            <p:spPr>
              <a:xfrm>
                <a:off x="2094062" y="2196149"/>
                <a:ext cx="3072059" cy="516616"/>
              </a:xfrm>
              <a:prstGeom prst="rect">
                <a:avLst/>
              </a:prstGeom>
              <a:blipFill>
                <a:blip r:embed="rId8"/>
                <a:stretch>
                  <a:fillRect/>
                </a:stretch>
              </a:blipFill>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954EEABE-92E6-5147-77AE-5F71E549031E}"/>
              </a:ext>
            </a:extLst>
          </p:cNvPr>
          <p:cNvSpPr/>
          <p:nvPr/>
        </p:nvSpPr>
        <p:spPr>
          <a:xfrm>
            <a:off x="2670126" y="984573"/>
            <a:ext cx="936104" cy="1080120"/>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A388E9EE-31CB-4F36-2797-D03C4B2ED4A7}"/>
              </a:ext>
            </a:extLst>
          </p:cNvPr>
          <p:cNvSpPr/>
          <p:nvPr/>
        </p:nvSpPr>
        <p:spPr>
          <a:xfrm>
            <a:off x="1907704" y="908720"/>
            <a:ext cx="3448050" cy="2124075"/>
          </a:xfrm>
          <a:custGeom>
            <a:avLst/>
            <a:gdLst>
              <a:gd name="connsiteX0" fmla="*/ 1809750 w 3448050"/>
              <a:gd name="connsiteY0" fmla="*/ 962025 h 2124075"/>
              <a:gd name="connsiteX1" fmla="*/ 1809750 w 3448050"/>
              <a:gd name="connsiteY1" fmla="*/ 962025 h 2124075"/>
              <a:gd name="connsiteX2" fmla="*/ 1819275 w 3448050"/>
              <a:gd name="connsiteY2" fmla="*/ 142875 h 2124075"/>
              <a:gd name="connsiteX3" fmla="*/ 1866900 w 3448050"/>
              <a:gd name="connsiteY3" fmla="*/ 76200 h 2124075"/>
              <a:gd name="connsiteX4" fmla="*/ 1905000 w 3448050"/>
              <a:gd name="connsiteY4" fmla="*/ 57150 h 2124075"/>
              <a:gd name="connsiteX5" fmla="*/ 1933575 w 3448050"/>
              <a:gd name="connsiteY5" fmla="*/ 28575 h 2124075"/>
              <a:gd name="connsiteX6" fmla="*/ 2000250 w 3448050"/>
              <a:gd name="connsiteY6" fmla="*/ 0 h 2124075"/>
              <a:gd name="connsiteX7" fmla="*/ 2324100 w 3448050"/>
              <a:gd name="connsiteY7" fmla="*/ 19050 h 2124075"/>
              <a:gd name="connsiteX8" fmla="*/ 2400300 w 3448050"/>
              <a:gd name="connsiteY8" fmla="*/ 28575 h 2124075"/>
              <a:gd name="connsiteX9" fmla="*/ 2438400 w 3448050"/>
              <a:gd name="connsiteY9" fmla="*/ 47625 h 2124075"/>
              <a:gd name="connsiteX10" fmla="*/ 2495550 w 3448050"/>
              <a:gd name="connsiteY10" fmla="*/ 66675 h 2124075"/>
              <a:gd name="connsiteX11" fmla="*/ 2590800 w 3448050"/>
              <a:gd name="connsiteY11" fmla="*/ 257175 h 2124075"/>
              <a:gd name="connsiteX12" fmla="*/ 2609850 w 3448050"/>
              <a:gd name="connsiteY12" fmla="*/ 323850 h 2124075"/>
              <a:gd name="connsiteX13" fmla="*/ 2619375 w 3448050"/>
              <a:gd name="connsiteY13" fmla="*/ 971550 h 2124075"/>
              <a:gd name="connsiteX14" fmla="*/ 2743200 w 3448050"/>
              <a:gd name="connsiteY14" fmla="*/ 1057275 h 2124075"/>
              <a:gd name="connsiteX15" fmla="*/ 3028950 w 3448050"/>
              <a:gd name="connsiteY15" fmla="*/ 1190625 h 2124075"/>
              <a:gd name="connsiteX16" fmla="*/ 3152775 w 3448050"/>
              <a:gd name="connsiteY16" fmla="*/ 1238250 h 2124075"/>
              <a:gd name="connsiteX17" fmla="*/ 3314700 w 3448050"/>
              <a:gd name="connsiteY17" fmla="*/ 1333500 h 2124075"/>
              <a:gd name="connsiteX18" fmla="*/ 3352800 w 3448050"/>
              <a:gd name="connsiteY18" fmla="*/ 1352550 h 2124075"/>
              <a:gd name="connsiteX19" fmla="*/ 3419475 w 3448050"/>
              <a:gd name="connsiteY19" fmla="*/ 1419225 h 2124075"/>
              <a:gd name="connsiteX20" fmla="*/ 3429000 w 3448050"/>
              <a:gd name="connsiteY20" fmla="*/ 1457325 h 2124075"/>
              <a:gd name="connsiteX21" fmla="*/ 3448050 w 3448050"/>
              <a:gd name="connsiteY21" fmla="*/ 1485900 h 2124075"/>
              <a:gd name="connsiteX22" fmla="*/ 3429000 w 3448050"/>
              <a:gd name="connsiteY22" fmla="*/ 1638300 h 2124075"/>
              <a:gd name="connsiteX23" fmla="*/ 3381375 w 3448050"/>
              <a:gd name="connsiteY23" fmla="*/ 1704975 h 2124075"/>
              <a:gd name="connsiteX24" fmla="*/ 3200400 w 3448050"/>
              <a:gd name="connsiteY24" fmla="*/ 1876425 h 2124075"/>
              <a:gd name="connsiteX25" fmla="*/ 3076575 w 3448050"/>
              <a:gd name="connsiteY25" fmla="*/ 1962150 h 2124075"/>
              <a:gd name="connsiteX26" fmla="*/ 3019425 w 3448050"/>
              <a:gd name="connsiteY26" fmla="*/ 2000250 h 2124075"/>
              <a:gd name="connsiteX27" fmla="*/ 2952750 w 3448050"/>
              <a:gd name="connsiteY27" fmla="*/ 2047875 h 2124075"/>
              <a:gd name="connsiteX28" fmla="*/ 2762250 w 3448050"/>
              <a:gd name="connsiteY28" fmla="*/ 2105025 h 2124075"/>
              <a:gd name="connsiteX29" fmla="*/ 2552700 w 3448050"/>
              <a:gd name="connsiteY29" fmla="*/ 2124075 h 2124075"/>
              <a:gd name="connsiteX30" fmla="*/ 1943100 w 3448050"/>
              <a:gd name="connsiteY30" fmla="*/ 2114550 h 2124075"/>
              <a:gd name="connsiteX31" fmla="*/ 1409700 w 3448050"/>
              <a:gd name="connsiteY31" fmla="*/ 2085975 h 2124075"/>
              <a:gd name="connsiteX32" fmla="*/ 952500 w 3448050"/>
              <a:gd name="connsiteY32" fmla="*/ 2057400 h 2124075"/>
              <a:gd name="connsiteX33" fmla="*/ 628650 w 3448050"/>
              <a:gd name="connsiteY33" fmla="*/ 2000250 h 2124075"/>
              <a:gd name="connsiteX34" fmla="*/ 514350 w 3448050"/>
              <a:gd name="connsiteY34" fmla="*/ 1981200 h 2124075"/>
              <a:gd name="connsiteX35" fmla="*/ 333375 w 3448050"/>
              <a:gd name="connsiteY35" fmla="*/ 1943100 h 2124075"/>
              <a:gd name="connsiteX36" fmla="*/ 171450 w 3448050"/>
              <a:gd name="connsiteY36" fmla="*/ 1857375 h 2124075"/>
              <a:gd name="connsiteX37" fmla="*/ 66675 w 3448050"/>
              <a:gd name="connsiteY37" fmla="*/ 1781175 h 2124075"/>
              <a:gd name="connsiteX38" fmla="*/ 19050 w 3448050"/>
              <a:gd name="connsiteY38" fmla="*/ 1676400 h 2124075"/>
              <a:gd name="connsiteX39" fmla="*/ 0 w 3448050"/>
              <a:gd name="connsiteY39" fmla="*/ 1609725 h 2124075"/>
              <a:gd name="connsiteX40" fmla="*/ 19050 w 3448050"/>
              <a:gd name="connsiteY40" fmla="*/ 1485900 h 2124075"/>
              <a:gd name="connsiteX41" fmla="*/ 85725 w 3448050"/>
              <a:gd name="connsiteY41" fmla="*/ 1428750 h 2124075"/>
              <a:gd name="connsiteX42" fmla="*/ 171450 w 3448050"/>
              <a:gd name="connsiteY42" fmla="*/ 1371600 h 2124075"/>
              <a:gd name="connsiteX43" fmla="*/ 219075 w 3448050"/>
              <a:gd name="connsiteY43" fmla="*/ 1333500 h 2124075"/>
              <a:gd name="connsiteX44" fmla="*/ 304800 w 3448050"/>
              <a:gd name="connsiteY44" fmla="*/ 1295400 h 2124075"/>
              <a:gd name="connsiteX45" fmla="*/ 371475 w 3448050"/>
              <a:gd name="connsiteY45" fmla="*/ 1285875 h 2124075"/>
              <a:gd name="connsiteX46" fmla="*/ 781050 w 3448050"/>
              <a:gd name="connsiteY46" fmla="*/ 1295400 h 2124075"/>
              <a:gd name="connsiteX47" fmla="*/ 904875 w 3448050"/>
              <a:gd name="connsiteY47" fmla="*/ 1304925 h 2124075"/>
              <a:gd name="connsiteX48" fmla="*/ 952500 w 3448050"/>
              <a:gd name="connsiteY48" fmla="*/ 1323975 h 2124075"/>
              <a:gd name="connsiteX49" fmla="*/ 1095375 w 3448050"/>
              <a:gd name="connsiteY49" fmla="*/ 1343025 h 2124075"/>
              <a:gd name="connsiteX50" fmla="*/ 1457325 w 3448050"/>
              <a:gd name="connsiteY50" fmla="*/ 1333500 h 2124075"/>
              <a:gd name="connsiteX51" fmla="*/ 1524000 w 3448050"/>
              <a:gd name="connsiteY51" fmla="*/ 1314450 h 2124075"/>
              <a:gd name="connsiteX52" fmla="*/ 1571625 w 3448050"/>
              <a:gd name="connsiteY52" fmla="*/ 1304925 h 2124075"/>
              <a:gd name="connsiteX53" fmla="*/ 1638300 w 3448050"/>
              <a:gd name="connsiteY53" fmla="*/ 1276350 h 2124075"/>
              <a:gd name="connsiteX54" fmla="*/ 1695450 w 3448050"/>
              <a:gd name="connsiteY54" fmla="*/ 1257300 h 2124075"/>
              <a:gd name="connsiteX55" fmla="*/ 1743075 w 3448050"/>
              <a:gd name="connsiteY55" fmla="*/ 1238250 h 2124075"/>
              <a:gd name="connsiteX56" fmla="*/ 1809750 w 3448050"/>
              <a:gd name="connsiteY56" fmla="*/ 1171575 h 2124075"/>
              <a:gd name="connsiteX57" fmla="*/ 1847850 w 3448050"/>
              <a:gd name="connsiteY57" fmla="*/ 1123950 h 2124075"/>
              <a:gd name="connsiteX58" fmla="*/ 1828800 w 3448050"/>
              <a:gd name="connsiteY58" fmla="*/ 1038225 h 2124075"/>
              <a:gd name="connsiteX59" fmla="*/ 1819275 w 3448050"/>
              <a:gd name="connsiteY59" fmla="*/ 1009650 h 2124075"/>
              <a:gd name="connsiteX60" fmla="*/ 1809750 w 3448050"/>
              <a:gd name="connsiteY60" fmla="*/ 962025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48050" h="2124075">
                <a:moveTo>
                  <a:pt x="1809750" y="962025"/>
                </a:moveTo>
                <a:lnTo>
                  <a:pt x="1809750" y="962025"/>
                </a:lnTo>
                <a:cubicBezTo>
                  <a:pt x="1812925" y="688975"/>
                  <a:pt x="1813140" y="415875"/>
                  <a:pt x="1819275" y="142875"/>
                </a:cubicBezTo>
                <a:cubicBezTo>
                  <a:pt x="1819913" y="114503"/>
                  <a:pt x="1847759" y="90556"/>
                  <a:pt x="1866900" y="76200"/>
                </a:cubicBezTo>
                <a:cubicBezTo>
                  <a:pt x="1878259" y="67681"/>
                  <a:pt x="1893446" y="65403"/>
                  <a:pt x="1905000" y="57150"/>
                </a:cubicBezTo>
                <a:cubicBezTo>
                  <a:pt x="1915961" y="49320"/>
                  <a:pt x="1922024" y="35505"/>
                  <a:pt x="1933575" y="28575"/>
                </a:cubicBezTo>
                <a:cubicBezTo>
                  <a:pt x="1954309" y="16134"/>
                  <a:pt x="1978025" y="9525"/>
                  <a:pt x="2000250" y="0"/>
                </a:cubicBezTo>
                <a:lnTo>
                  <a:pt x="2324100" y="19050"/>
                </a:lnTo>
                <a:cubicBezTo>
                  <a:pt x="2349633" y="20874"/>
                  <a:pt x="2375467" y="22367"/>
                  <a:pt x="2400300" y="28575"/>
                </a:cubicBezTo>
                <a:cubicBezTo>
                  <a:pt x="2414075" y="32019"/>
                  <a:pt x="2425217" y="42352"/>
                  <a:pt x="2438400" y="47625"/>
                </a:cubicBezTo>
                <a:cubicBezTo>
                  <a:pt x="2457044" y="55083"/>
                  <a:pt x="2476500" y="60325"/>
                  <a:pt x="2495550" y="66675"/>
                </a:cubicBezTo>
                <a:cubicBezTo>
                  <a:pt x="2585389" y="156514"/>
                  <a:pt x="2545299" y="97921"/>
                  <a:pt x="2590800" y="257175"/>
                </a:cubicBezTo>
                <a:lnTo>
                  <a:pt x="2609850" y="323850"/>
                </a:lnTo>
                <a:cubicBezTo>
                  <a:pt x="2613025" y="539750"/>
                  <a:pt x="2580749" y="759110"/>
                  <a:pt x="2619375" y="971550"/>
                </a:cubicBezTo>
                <a:cubicBezTo>
                  <a:pt x="2628355" y="1020941"/>
                  <a:pt x="2700012" y="1031682"/>
                  <a:pt x="2743200" y="1057275"/>
                </a:cubicBezTo>
                <a:cubicBezTo>
                  <a:pt x="2807885" y="1095607"/>
                  <a:pt x="2962969" y="1163323"/>
                  <a:pt x="3028950" y="1190625"/>
                </a:cubicBezTo>
                <a:cubicBezTo>
                  <a:pt x="3069812" y="1207534"/>
                  <a:pt x="3112574" y="1219824"/>
                  <a:pt x="3152775" y="1238250"/>
                </a:cubicBezTo>
                <a:cubicBezTo>
                  <a:pt x="3274653" y="1294111"/>
                  <a:pt x="3226174" y="1280384"/>
                  <a:pt x="3314700" y="1333500"/>
                </a:cubicBezTo>
                <a:cubicBezTo>
                  <a:pt x="3326876" y="1340805"/>
                  <a:pt x="3341811" y="1343559"/>
                  <a:pt x="3352800" y="1352550"/>
                </a:cubicBezTo>
                <a:cubicBezTo>
                  <a:pt x="3377126" y="1372453"/>
                  <a:pt x="3419475" y="1419225"/>
                  <a:pt x="3419475" y="1419225"/>
                </a:cubicBezTo>
                <a:cubicBezTo>
                  <a:pt x="3422650" y="1431925"/>
                  <a:pt x="3423843" y="1445293"/>
                  <a:pt x="3429000" y="1457325"/>
                </a:cubicBezTo>
                <a:cubicBezTo>
                  <a:pt x="3433509" y="1467847"/>
                  <a:pt x="3448050" y="1474452"/>
                  <a:pt x="3448050" y="1485900"/>
                </a:cubicBezTo>
                <a:cubicBezTo>
                  <a:pt x="3448050" y="1537095"/>
                  <a:pt x="3443906" y="1589323"/>
                  <a:pt x="3429000" y="1638300"/>
                </a:cubicBezTo>
                <a:cubicBezTo>
                  <a:pt x="3421048" y="1664429"/>
                  <a:pt x="3398028" y="1683327"/>
                  <a:pt x="3381375" y="1704975"/>
                </a:cubicBezTo>
                <a:cubicBezTo>
                  <a:pt x="3327760" y="1774675"/>
                  <a:pt x="3278237" y="1822538"/>
                  <a:pt x="3200400" y="1876425"/>
                </a:cubicBezTo>
                <a:lnTo>
                  <a:pt x="3076575" y="1962150"/>
                </a:lnTo>
                <a:cubicBezTo>
                  <a:pt x="3057679" y="1975079"/>
                  <a:pt x="3038249" y="1987218"/>
                  <a:pt x="3019425" y="2000250"/>
                </a:cubicBezTo>
                <a:cubicBezTo>
                  <a:pt x="2996969" y="2015796"/>
                  <a:pt x="2978911" y="2040027"/>
                  <a:pt x="2952750" y="2047875"/>
                </a:cubicBezTo>
                <a:cubicBezTo>
                  <a:pt x="2889250" y="2066925"/>
                  <a:pt x="2828217" y="2098428"/>
                  <a:pt x="2762250" y="2105025"/>
                </a:cubicBezTo>
                <a:cubicBezTo>
                  <a:pt x="2628958" y="2118354"/>
                  <a:pt x="2698798" y="2111900"/>
                  <a:pt x="2552700" y="2124075"/>
                </a:cubicBezTo>
                <a:lnTo>
                  <a:pt x="1943100" y="2114550"/>
                </a:lnTo>
                <a:cubicBezTo>
                  <a:pt x="1541202" y="2103176"/>
                  <a:pt x="1661970" y="2101742"/>
                  <a:pt x="1409700" y="2085975"/>
                </a:cubicBezTo>
                <a:cubicBezTo>
                  <a:pt x="889696" y="2053475"/>
                  <a:pt x="1256214" y="2079094"/>
                  <a:pt x="952500" y="2057400"/>
                </a:cubicBezTo>
                <a:lnTo>
                  <a:pt x="628650" y="2000250"/>
                </a:lnTo>
                <a:cubicBezTo>
                  <a:pt x="590596" y="1993632"/>
                  <a:pt x="550993" y="1993414"/>
                  <a:pt x="514350" y="1981200"/>
                </a:cubicBezTo>
                <a:cubicBezTo>
                  <a:pt x="398354" y="1942535"/>
                  <a:pt x="458596" y="1955622"/>
                  <a:pt x="333375" y="1943100"/>
                </a:cubicBezTo>
                <a:cubicBezTo>
                  <a:pt x="163911" y="1858368"/>
                  <a:pt x="355699" y="1955641"/>
                  <a:pt x="171450" y="1857375"/>
                </a:cubicBezTo>
                <a:cubicBezTo>
                  <a:pt x="111372" y="1825334"/>
                  <a:pt x="111280" y="1836931"/>
                  <a:pt x="66675" y="1781175"/>
                </a:cubicBezTo>
                <a:cubicBezTo>
                  <a:pt x="38744" y="1746262"/>
                  <a:pt x="32050" y="1718649"/>
                  <a:pt x="19050" y="1676400"/>
                </a:cubicBezTo>
                <a:cubicBezTo>
                  <a:pt x="12252" y="1654308"/>
                  <a:pt x="6350" y="1631950"/>
                  <a:pt x="0" y="1609725"/>
                </a:cubicBezTo>
                <a:cubicBezTo>
                  <a:pt x="6350" y="1568450"/>
                  <a:pt x="1173" y="1523641"/>
                  <a:pt x="19050" y="1485900"/>
                </a:cubicBezTo>
                <a:cubicBezTo>
                  <a:pt x="31581" y="1459446"/>
                  <a:pt x="62307" y="1446313"/>
                  <a:pt x="85725" y="1428750"/>
                </a:cubicBezTo>
                <a:cubicBezTo>
                  <a:pt x="113199" y="1408144"/>
                  <a:pt x="143504" y="1391561"/>
                  <a:pt x="171450" y="1371600"/>
                </a:cubicBezTo>
                <a:cubicBezTo>
                  <a:pt x="187993" y="1359783"/>
                  <a:pt x="202159" y="1344777"/>
                  <a:pt x="219075" y="1333500"/>
                </a:cubicBezTo>
                <a:cubicBezTo>
                  <a:pt x="232931" y="1324263"/>
                  <a:pt x="291600" y="1298700"/>
                  <a:pt x="304800" y="1295400"/>
                </a:cubicBezTo>
                <a:cubicBezTo>
                  <a:pt x="326580" y="1289955"/>
                  <a:pt x="349250" y="1289050"/>
                  <a:pt x="371475" y="1285875"/>
                </a:cubicBezTo>
                <a:lnTo>
                  <a:pt x="781050" y="1295400"/>
                </a:lnTo>
                <a:cubicBezTo>
                  <a:pt x="822421" y="1296878"/>
                  <a:pt x="864041" y="1298119"/>
                  <a:pt x="904875" y="1304925"/>
                </a:cubicBezTo>
                <a:cubicBezTo>
                  <a:pt x="921740" y="1307736"/>
                  <a:pt x="935734" y="1320622"/>
                  <a:pt x="952500" y="1323975"/>
                </a:cubicBezTo>
                <a:cubicBezTo>
                  <a:pt x="999613" y="1333398"/>
                  <a:pt x="1047750" y="1336675"/>
                  <a:pt x="1095375" y="1343025"/>
                </a:cubicBezTo>
                <a:cubicBezTo>
                  <a:pt x="1216025" y="1339850"/>
                  <a:pt x="1336901" y="1341528"/>
                  <a:pt x="1457325" y="1333500"/>
                </a:cubicBezTo>
                <a:cubicBezTo>
                  <a:pt x="1480388" y="1331962"/>
                  <a:pt x="1501576" y="1320056"/>
                  <a:pt x="1524000" y="1314450"/>
                </a:cubicBezTo>
                <a:cubicBezTo>
                  <a:pt x="1539706" y="1310523"/>
                  <a:pt x="1555750" y="1308100"/>
                  <a:pt x="1571625" y="1304925"/>
                </a:cubicBezTo>
                <a:cubicBezTo>
                  <a:pt x="1593850" y="1295400"/>
                  <a:pt x="1615732" y="1285030"/>
                  <a:pt x="1638300" y="1276350"/>
                </a:cubicBezTo>
                <a:cubicBezTo>
                  <a:pt x="1657042" y="1269142"/>
                  <a:pt x="1676579" y="1264162"/>
                  <a:pt x="1695450" y="1257300"/>
                </a:cubicBezTo>
                <a:cubicBezTo>
                  <a:pt x="1711518" y="1251457"/>
                  <a:pt x="1727200" y="1244600"/>
                  <a:pt x="1743075" y="1238250"/>
                </a:cubicBezTo>
                <a:cubicBezTo>
                  <a:pt x="1763032" y="1178380"/>
                  <a:pt x="1736968" y="1237079"/>
                  <a:pt x="1809750" y="1171575"/>
                </a:cubicBezTo>
                <a:cubicBezTo>
                  <a:pt x="1824861" y="1157975"/>
                  <a:pt x="1835150" y="1139825"/>
                  <a:pt x="1847850" y="1123950"/>
                </a:cubicBezTo>
                <a:cubicBezTo>
                  <a:pt x="1841500" y="1095375"/>
                  <a:pt x="1835900" y="1066623"/>
                  <a:pt x="1828800" y="1038225"/>
                </a:cubicBezTo>
                <a:cubicBezTo>
                  <a:pt x="1826365" y="1028485"/>
                  <a:pt x="1820520" y="1019613"/>
                  <a:pt x="1819275" y="1009650"/>
                </a:cubicBezTo>
                <a:cubicBezTo>
                  <a:pt x="1817306" y="993898"/>
                  <a:pt x="1811338" y="969963"/>
                  <a:pt x="1809750" y="96202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コネクタ: カギ線 29">
            <a:extLst>
              <a:ext uri="{FF2B5EF4-FFF2-40B4-BE49-F238E27FC236}">
                <a16:creationId xmlns:a16="http://schemas.microsoft.com/office/drawing/2014/main" id="{5B821B63-B6DA-DD2F-BFB1-2C9930D437E4}"/>
              </a:ext>
            </a:extLst>
          </p:cNvPr>
          <p:cNvCxnSpPr>
            <a:stCxn id="27" idx="1"/>
            <a:endCxn id="20" idx="1"/>
          </p:cNvCxnSpPr>
          <p:nvPr/>
        </p:nvCxnSpPr>
        <p:spPr>
          <a:xfrm rot="10800000" flipV="1">
            <a:off x="611560" y="1524632"/>
            <a:ext cx="2058566" cy="1728993"/>
          </a:xfrm>
          <a:prstGeom prst="bentConnector3">
            <a:avLst>
              <a:gd name="adj1" fmla="val 11110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C779084-9C71-E789-CAC4-AD7F4D6872CA}"/>
              </a:ext>
            </a:extLst>
          </p:cNvPr>
          <p:cNvCxnSpPr>
            <a:stCxn id="28" idx="18"/>
            <a:endCxn id="21" idx="3"/>
          </p:cNvCxnSpPr>
          <p:nvPr/>
        </p:nvCxnSpPr>
        <p:spPr>
          <a:xfrm>
            <a:off x="5260504" y="2261270"/>
            <a:ext cx="1832069" cy="983064"/>
          </a:xfrm>
          <a:prstGeom prst="bentConnector3">
            <a:avLst>
              <a:gd name="adj1" fmla="val 11247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023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46F7E0-C27E-2E99-FCB0-A3DFFB94A2A2}"/>
              </a:ext>
            </a:extLst>
          </p:cNvPr>
          <p:cNvSpPr>
            <a:spLocks noGrp="1"/>
          </p:cNvSpPr>
          <p:nvPr>
            <p:ph type="body" sz="quarter" idx="10"/>
          </p:nvPr>
        </p:nvSpPr>
        <p:spPr/>
        <p:txBody>
          <a:bodyPr/>
          <a:lstStyle/>
          <a:p>
            <a:r>
              <a:rPr lang="ja-JP" altLang="en-US"/>
              <a:t>温度と位相空間の流れのまとめ</a:t>
            </a:r>
            <a:endParaRPr kumimoji="1" lang="ja-JP" altLang="en-US"/>
          </a:p>
        </p:txBody>
      </p:sp>
      <p:sp>
        <p:nvSpPr>
          <p:cNvPr id="4" name="テキスト ボックス 3">
            <a:extLst>
              <a:ext uri="{FF2B5EF4-FFF2-40B4-BE49-F238E27FC236}">
                <a16:creationId xmlns:a16="http://schemas.microsoft.com/office/drawing/2014/main" id="{13C1FF73-4089-ACA3-7DEA-C2DC08CB538E}"/>
              </a:ext>
            </a:extLst>
          </p:cNvPr>
          <p:cNvSpPr txBox="1"/>
          <p:nvPr/>
        </p:nvSpPr>
        <p:spPr>
          <a:xfrm>
            <a:off x="539552" y="1257722"/>
            <a:ext cx="7920880" cy="353943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a:t>
            </a:r>
            <a:r>
              <a:rPr lang="ja-JP" altLang="en-US" sz="2800"/>
              <a:t>は、ハミルトンダイナミクスに追加自由度を追加して温度制御をする手法</a:t>
            </a:r>
            <a:endParaRPr lang="en-US" altLang="ja-JP" sz="2800"/>
          </a:p>
          <a:p>
            <a:pPr marL="342900" indent="-342900">
              <a:buFont typeface="Arial" panose="020B0604020202020204" pitchFamily="34" charset="0"/>
              <a:buChar char="•"/>
            </a:pPr>
            <a:r>
              <a:rPr kumimoji="1" lang="ja-JP" altLang="en-US" sz="2800"/>
              <a:t>追加自由度を消去し、もとの世界の位相空間に射影すると、分布関数が厳密にカノニカル分布となる</a:t>
            </a:r>
            <a:endParaRPr lang="en-US" altLang="ja-JP" sz="2800"/>
          </a:p>
          <a:p>
            <a:pPr marL="342900" indent="-342900">
              <a:buFont typeface="Arial" panose="020B0604020202020204" pitchFamily="34" charset="0"/>
              <a:buChar char="•"/>
            </a:pPr>
            <a:r>
              <a:rPr lang="ja-JP" altLang="en-US" sz="2800"/>
              <a:t>ハミルトンダイナミクスが位相空間に作る流れが</a:t>
            </a:r>
            <a:r>
              <a:rPr lang="ja-JP" altLang="en-US" sz="2800">
                <a:solidFill>
                  <a:srgbClr val="FF0000"/>
                </a:solidFill>
              </a:rPr>
              <a:t>非圧縮流</a:t>
            </a:r>
            <a:r>
              <a:rPr lang="ja-JP" altLang="en-US" sz="2800"/>
              <a:t>になるのに対して、</a:t>
            </a:r>
            <a:r>
              <a:rPr kumimoji="1" lang="en-US" altLang="ja-JP" sz="2800"/>
              <a:t> Nosé-Hoover</a:t>
            </a:r>
            <a:r>
              <a:rPr kumimoji="1" lang="ja-JP" altLang="en-US" sz="2800"/>
              <a:t>法が作る流れは</a:t>
            </a:r>
            <a:r>
              <a:rPr kumimoji="1" lang="ja-JP" altLang="en-US" sz="2800">
                <a:solidFill>
                  <a:srgbClr val="FF0000"/>
                </a:solidFill>
              </a:rPr>
              <a:t>圧縮流になる</a:t>
            </a:r>
            <a:endParaRPr kumimoji="1" lang="en-US" altLang="ja-JP" sz="2800">
              <a:solidFill>
                <a:srgbClr val="FF0000"/>
              </a:solidFill>
            </a:endParaRPr>
          </a:p>
        </p:txBody>
      </p:sp>
      <p:sp>
        <p:nvSpPr>
          <p:cNvPr id="5" name="テキスト ボックス 4">
            <a:extLst>
              <a:ext uri="{FF2B5EF4-FFF2-40B4-BE49-F238E27FC236}">
                <a16:creationId xmlns:a16="http://schemas.microsoft.com/office/drawing/2014/main" id="{C8ED5B0B-37DF-4256-19E5-4948DE7870CA}"/>
              </a:ext>
            </a:extLst>
          </p:cNvPr>
          <p:cNvSpPr txBox="1"/>
          <p:nvPr/>
        </p:nvSpPr>
        <p:spPr>
          <a:xfrm>
            <a:off x="395536" y="5301208"/>
            <a:ext cx="8136904" cy="830997"/>
          </a:xfrm>
          <a:prstGeom prst="rect">
            <a:avLst/>
          </a:prstGeom>
          <a:noFill/>
        </p:spPr>
        <p:txBody>
          <a:bodyPr wrap="square" rtlCol="0">
            <a:spAutoFit/>
          </a:bodyPr>
          <a:lstStyle/>
          <a:p>
            <a:r>
              <a:rPr kumimoji="1" lang="en-US" altLang="ja-JP" sz="2400"/>
              <a:t>Nosé-Hoover</a:t>
            </a:r>
            <a:r>
              <a:rPr kumimoji="1" lang="ja-JP" altLang="en-US" sz="2400"/>
              <a:t>法</a:t>
            </a:r>
            <a:r>
              <a:rPr lang="ja-JP" altLang="en-US" sz="2400"/>
              <a:t>は、単に温度制御をする手法にとどまらず、拡張ハミルトンダイナミクスという分野を生み出した</a:t>
            </a:r>
            <a:endParaRPr kumimoji="1" lang="ja-JP" altLang="en-US" sz="2400"/>
          </a:p>
        </p:txBody>
      </p:sp>
    </p:spTree>
    <p:extLst>
      <p:ext uri="{BB962C8B-B14F-4D97-AF65-F5344CB8AC3E}">
        <p14:creationId xmlns:p14="http://schemas.microsoft.com/office/powerpoint/2010/main" val="31313342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D01905-8F15-F9AA-037C-93EEB9AAEC7E}"/>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56C993-571D-34C6-4E10-3D7956F842E5}"/>
                  </a:ext>
                </a:extLst>
              </p:cNvPr>
              <p:cNvSpPr txBox="1"/>
              <p:nvPr/>
            </p:nvSpPr>
            <p:spPr>
              <a:xfrm>
                <a:off x="611560" y="1124744"/>
                <a:ext cx="2481606" cy="8568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0C56C993-571D-34C6-4E10-3D7956F842E5}"/>
                  </a:ext>
                </a:extLst>
              </p:cNvPr>
              <p:cNvSpPr txBox="1">
                <a:spLocks noRot="1" noChangeAspect="1" noMove="1" noResize="1" noEditPoints="1" noAdjustHandles="1" noChangeArrowheads="1" noChangeShapeType="1" noTextEdit="1"/>
              </p:cNvSpPr>
              <p:nvPr/>
            </p:nvSpPr>
            <p:spPr>
              <a:xfrm>
                <a:off x="611560" y="1124744"/>
                <a:ext cx="2481606"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EEC3A6-48EA-6826-24DD-121EF7E253B7}"/>
                  </a:ext>
                </a:extLst>
              </p:cNvPr>
              <p:cNvSpPr txBox="1"/>
              <p:nvPr/>
            </p:nvSpPr>
            <p:spPr>
              <a:xfrm>
                <a:off x="683568" y="2132856"/>
                <a:ext cx="2454337"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𝑘</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2AEEC3A6-48EA-6826-24DD-121EF7E253B7}"/>
                  </a:ext>
                </a:extLst>
              </p:cNvPr>
              <p:cNvSpPr txBox="1">
                <a:spLocks noRot="1" noChangeAspect="1" noMove="1" noResize="1" noEditPoints="1" noAdjustHandles="1" noChangeArrowheads="1" noChangeShapeType="1" noTextEdit="1"/>
              </p:cNvSpPr>
              <p:nvPr/>
            </p:nvSpPr>
            <p:spPr>
              <a:xfrm>
                <a:off x="683568" y="2132856"/>
                <a:ext cx="2454337" cy="848566"/>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9D305209-73D7-E809-FF45-60F1A56EEA74}"/>
              </a:ext>
            </a:extLst>
          </p:cNvPr>
          <p:cNvSpPr txBox="1"/>
          <p:nvPr/>
        </p:nvSpPr>
        <p:spPr>
          <a:xfrm>
            <a:off x="3602038" y="1556792"/>
            <a:ext cx="5544616" cy="954107"/>
          </a:xfrm>
          <a:prstGeom prst="rect">
            <a:avLst/>
          </a:prstGeom>
          <a:noFill/>
        </p:spPr>
        <p:txBody>
          <a:bodyPr wrap="square">
            <a:spAutoFit/>
          </a:bodyPr>
          <a:lstStyle/>
          <a:p>
            <a:r>
              <a:rPr lang="en-US" altLang="ja-JP" sz="2800"/>
              <a:t>Nosé-Hoover</a:t>
            </a:r>
            <a:r>
              <a:rPr lang="ja-JP" altLang="en-US" sz="2800"/>
              <a:t>法は「全体の温度」しかチェックしていない</a:t>
            </a:r>
          </a:p>
        </p:txBody>
      </p:sp>
      <p:sp>
        <p:nvSpPr>
          <p:cNvPr id="9" name="四角形: 角を丸くする 8">
            <a:extLst>
              <a:ext uri="{FF2B5EF4-FFF2-40B4-BE49-F238E27FC236}">
                <a16:creationId xmlns:a16="http://schemas.microsoft.com/office/drawing/2014/main" id="{14149947-4B40-3D76-4480-F56A0FA62504}"/>
              </a:ext>
            </a:extLst>
          </p:cNvPr>
          <p:cNvSpPr/>
          <p:nvPr/>
        </p:nvSpPr>
        <p:spPr>
          <a:xfrm>
            <a:off x="1907704" y="2348880"/>
            <a:ext cx="432048" cy="43204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33031D3C-EDFD-74B4-02D5-847F50D47453}"/>
              </a:ext>
            </a:extLst>
          </p:cNvPr>
          <p:cNvCxnSpPr>
            <a:stCxn id="8" idx="1"/>
            <a:endCxn id="9" idx="0"/>
          </p:cNvCxnSpPr>
          <p:nvPr/>
        </p:nvCxnSpPr>
        <p:spPr>
          <a:xfrm rot="10800000" flipV="1">
            <a:off x="2123728" y="2033846"/>
            <a:ext cx="1478310" cy="3150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D55E5CF-936C-30B7-2311-981679389D42}"/>
                  </a:ext>
                </a:extLst>
              </p:cNvPr>
              <p:cNvSpPr txBox="1"/>
              <p:nvPr/>
            </p:nvSpPr>
            <p:spPr>
              <a:xfrm>
                <a:off x="755576" y="3284984"/>
                <a:ext cx="2378023"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oMath>
                  </m:oMathPara>
                </a14:m>
                <a:endParaRPr kumimoji="1" lang="ja-JP" altLang="en-US" sz="2400"/>
              </a:p>
            </p:txBody>
          </p:sp>
        </mc:Choice>
        <mc:Fallback xmlns="">
          <p:sp>
            <p:nvSpPr>
              <p:cNvPr id="12" name="テキスト ボックス 11">
                <a:extLst>
                  <a:ext uri="{FF2B5EF4-FFF2-40B4-BE49-F238E27FC236}">
                    <a16:creationId xmlns:a16="http://schemas.microsoft.com/office/drawing/2014/main" id="{8D55E5CF-936C-30B7-2311-981679389D42}"/>
                  </a:ext>
                </a:extLst>
              </p:cNvPr>
              <p:cNvSpPr txBox="1">
                <a:spLocks noRot="1" noChangeAspect="1" noMove="1" noResize="1" noEditPoints="1" noAdjustHandles="1" noChangeArrowheads="1" noChangeShapeType="1" noTextEdit="1"/>
              </p:cNvSpPr>
              <p:nvPr/>
            </p:nvSpPr>
            <p:spPr>
              <a:xfrm>
                <a:off x="755576" y="3284984"/>
                <a:ext cx="2378023" cy="1031693"/>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FEC9766F-CB8A-6727-495F-A4A29B492331}"/>
              </a:ext>
            </a:extLst>
          </p:cNvPr>
          <p:cNvSpPr txBox="1"/>
          <p:nvPr/>
        </p:nvSpPr>
        <p:spPr>
          <a:xfrm>
            <a:off x="3635896" y="3501008"/>
            <a:ext cx="3877985" cy="461665"/>
          </a:xfrm>
          <a:prstGeom prst="rect">
            <a:avLst/>
          </a:prstGeom>
          <a:noFill/>
        </p:spPr>
        <p:txBody>
          <a:bodyPr wrap="none" rtlCol="0">
            <a:spAutoFit/>
          </a:bodyPr>
          <a:lstStyle/>
          <a:p>
            <a:r>
              <a:rPr lang="ja-JP" altLang="en-US" sz="2400"/>
              <a:t>温度は速度の分散で求める</a:t>
            </a:r>
            <a:endParaRPr kumimoji="1" lang="ja-JP" altLang="en-US" sz="2400"/>
          </a:p>
        </p:txBody>
      </p:sp>
      <p:grpSp>
        <p:nvGrpSpPr>
          <p:cNvPr id="22" name="グループ化 21">
            <a:extLst>
              <a:ext uri="{FF2B5EF4-FFF2-40B4-BE49-F238E27FC236}">
                <a16:creationId xmlns:a16="http://schemas.microsoft.com/office/drawing/2014/main" id="{C94E5FE2-1781-919B-A548-EADCC5D63D6B}"/>
              </a:ext>
            </a:extLst>
          </p:cNvPr>
          <p:cNvGrpSpPr/>
          <p:nvPr/>
        </p:nvGrpSpPr>
        <p:grpSpPr>
          <a:xfrm>
            <a:off x="5364088" y="5229200"/>
            <a:ext cx="914400" cy="914400"/>
            <a:chOff x="5148064" y="4509120"/>
            <a:chExt cx="914400" cy="914400"/>
          </a:xfrm>
        </p:grpSpPr>
        <p:sp>
          <p:nvSpPr>
            <p:cNvPr id="17" name="四角形: 角を丸くする 16">
              <a:extLst>
                <a:ext uri="{FF2B5EF4-FFF2-40B4-BE49-F238E27FC236}">
                  <a16:creationId xmlns:a16="http://schemas.microsoft.com/office/drawing/2014/main" id="{0CFB5ED1-EB75-BE28-B6C5-88702CA1F8D9}"/>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0AC7DA3-B0FE-0EB6-9606-7D3EE1F4BBEB}"/>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568C1B7-DD80-B406-E6A0-0AEE2A101DE7}"/>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7A9EF2A6-F506-5696-C8BE-E966F267F45A}"/>
              </a:ext>
            </a:extLst>
          </p:cNvPr>
          <p:cNvGrpSpPr/>
          <p:nvPr/>
        </p:nvGrpSpPr>
        <p:grpSpPr>
          <a:xfrm>
            <a:off x="2123728" y="5229200"/>
            <a:ext cx="914400" cy="914400"/>
            <a:chOff x="5148064" y="4509120"/>
            <a:chExt cx="914400" cy="914400"/>
          </a:xfrm>
        </p:grpSpPr>
        <p:sp>
          <p:nvSpPr>
            <p:cNvPr id="24" name="四角形: 角を丸くする 23">
              <a:extLst>
                <a:ext uri="{FF2B5EF4-FFF2-40B4-BE49-F238E27FC236}">
                  <a16:creationId xmlns:a16="http://schemas.microsoft.com/office/drawing/2014/main" id="{ABE5A11A-CB14-EDE5-2074-1972CF2957FB}"/>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DE20A72-2F20-A43D-11C0-C2EB068A7295}"/>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E395087-AE91-7E26-EAD6-F8E7950CEC75}"/>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35BDAFDE-93C8-6A73-636C-E0776A50A64C}"/>
              </a:ext>
            </a:extLst>
          </p:cNvPr>
          <p:cNvSpPr txBox="1"/>
          <p:nvPr/>
        </p:nvSpPr>
        <p:spPr>
          <a:xfrm>
            <a:off x="827584" y="4437112"/>
            <a:ext cx="3203121" cy="523220"/>
          </a:xfrm>
          <a:prstGeom prst="rect">
            <a:avLst/>
          </a:prstGeom>
          <a:noFill/>
        </p:spPr>
        <p:txBody>
          <a:bodyPr wrap="none" rtlCol="0">
            <a:spAutoFit/>
          </a:bodyPr>
          <a:lstStyle/>
          <a:p>
            <a:r>
              <a:rPr kumimoji="1" lang="en-US" altLang="ja-JP" sz="2800"/>
              <a:t>Flying icecube</a:t>
            </a:r>
            <a:r>
              <a:rPr kumimoji="1" lang="ja-JP" altLang="en-US" sz="2800"/>
              <a:t>問題</a:t>
            </a:r>
          </a:p>
        </p:txBody>
      </p:sp>
      <p:sp>
        <p:nvSpPr>
          <p:cNvPr id="28" name="矢印: 右 27">
            <a:extLst>
              <a:ext uri="{FF2B5EF4-FFF2-40B4-BE49-F238E27FC236}">
                <a16:creationId xmlns:a16="http://schemas.microsoft.com/office/drawing/2014/main" id="{BF91E1E3-5FFB-E4F9-3484-2C3352620967}"/>
              </a:ext>
            </a:extLst>
          </p:cNvPr>
          <p:cNvSpPr/>
          <p:nvPr/>
        </p:nvSpPr>
        <p:spPr>
          <a:xfrm>
            <a:off x="313184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219A5F1D-4CEB-C72B-025F-06FB605FF6E4}"/>
              </a:ext>
            </a:extLst>
          </p:cNvPr>
          <p:cNvSpPr/>
          <p:nvPr/>
        </p:nvSpPr>
        <p:spPr>
          <a:xfrm rot="10800000">
            <a:off x="457200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DFFE7AF-BADA-7647-048E-51C4E3909FAE}"/>
              </a:ext>
            </a:extLst>
          </p:cNvPr>
          <p:cNvSpPr txBox="1"/>
          <p:nvPr/>
        </p:nvSpPr>
        <p:spPr>
          <a:xfrm>
            <a:off x="1187624" y="6309320"/>
            <a:ext cx="6853158" cy="400110"/>
          </a:xfrm>
          <a:prstGeom prst="rect">
            <a:avLst/>
          </a:prstGeom>
          <a:noFill/>
        </p:spPr>
        <p:txBody>
          <a:bodyPr wrap="none" rtlCol="0">
            <a:spAutoFit/>
          </a:bodyPr>
          <a:lstStyle/>
          <a:p>
            <a:r>
              <a:rPr kumimoji="1" lang="ja-JP" altLang="en-US" sz="2000"/>
              <a:t>高速ですれ違う氷二つの系は「温度が高い」といえる</a:t>
            </a:r>
            <a:r>
              <a:rPr lang="ja-JP" altLang="en-US" sz="2000"/>
              <a:t>か？</a:t>
            </a:r>
            <a:endParaRPr kumimoji="1" lang="ja-JP" altLang="en-US" sz="2000"/>
          </a:p>
        </p:txBody>
      </p:sp>
    </p:spTree>
    <p:extLst>
      <p:ext uri="{BB962C8B-B14F-4D97-AF65-F5344CB8AC3E}">
        <p14:creationId xmlns:p14="http://schemas.microsoft.com/office/powerpoint/2010/main" val="1662121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44ADB6-8572-401D-E2E6-F41F710C3A1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sp>
        <p:nvSpPr>
          <p:cNvPr id="3" name="テキスト ボックス 2">
            <a:extLst>
              <a:ext uri="{FF2B5EF4-FFF2-40B4-BE49-F238E27FC236}">
                <a16:creationId xmlns:a16="http://schemas.microsoft.com/office/drawing/2014/main" id="{6643AAA0-9DB8-15F6-5B41-AD8236D81BAF}"/>
              </a:ext>
            </a:extLst>
          </p:cNvPr>
          <p:cNvSpPr txBox="1"/>
          <p:nvPr/>
        </p:nvSpPr>
        <p:spPr>
          <a:xfrm>
            <a:off x="683568" y="1268760"/>
            <a:ext cx="7725192" cy="523220"/>
          </a:xfrm>
          <a:prstGeom prst="rect">
            <a:avLst/>
          </a:prstGeom>
          <a:noFill/>
        </p:spPr>
        <p:txBody>
          <a:bodyPr wrap="none" rtlCol="0">
            <a:spAutoFit/>
          </a:bodyPr>
          <a:lstStyle/>
          <a:p>
            <a:r>
              <a:rPr kumimoji="1" lang="ja-JP" altLang="en-US" sz="2800"/>
              <a:t>系が相分離していると、温度が一様にならない</a:t>
            </a:r>
          </a:p>
        </p:txBody>
      </p:sp>
      <p:pic>
        <p:nvPicPr>
          <p:cNvPr id="5" name="図 4" descr="conf0025.png">
            <a:hlinkClick r:id="rId2" action="ppaction://hlinkfile"/>
            <a:extLst>
              <a:ext uri="{FF2B5EF4-FFF2-40B4-BE49-F238E27FC236}">
                <a16:creationId xmlns:a16="http://schemas.microsoft.com/office/drawing/2014/main" id="{9304246C-70F1-A172-BD8A-0F5731986C42}"/>
              </a:ext>
            </a:extLst>
          </p:cNvPr>
          <p:cNvPicPr>
            <a:picLocks noChangeAspect="1"/>
          </p:cNvPicPr>
          <p:nvPr/>
        </p:nvPicPr>
        <p:blipFill>
          <a:blip r:embed="rId3"/>
          <a:stretch>
            <a:fillRect/>
          </a:stretch>
        </p:blipFill>
        <p:spPr>
          <a:xfrm>
            <a:off x="251520" y="2852936"/>
            <a:ext cx="2808312" cy="2106233"/>
          </a:xfrm>
          <a:prstGeom prst="rect">
            <a:avLst/>
          </a:prstGeom>
        </p:spPr>
      </p:pic>
      <p:sp>
        <p:nvSpPr>
          <p:cNvPr id="9" name="テキスト ボックス 8">
            <a:extLst>
              <a:ext uri="{FF2B5EF4-FFF2-40B4-BE49-F238E27FC236}">
                <a16:creationId xmlns:a16="http://schemas.microsoft.com/office/drawing/2014/main" id="{3E672A16-62C3-FA57-DBAD-8A95678D174B}"/>
              </a:ext>
            </a:extLst>
          </p:cNvPr>
          <p:cNvSpPr txBox="1"/>
          <p:nvPr/>
        </p:nvSpPr>
        <p:spPr>
          <a:xfrm>
            <a:off x="1907704" y="2132856"/>
            <a:ext cx="2304256" cy="523220"/>
          </a:xfrm>
          <a:prstGeom prst="rect">
            <a:avLst/>
          </a:prstGeom>
          <a:noFill/>
        </p:spPr>
        <p:txBody>
          <a:bodyPr wrap="square" rtlCol="0">
            <a:spAutoFit/>
          </a:bodyPr>
          <a:lstStyle/>
          <a:p>
            <a:r>
              <a:rPr kumimoji="1" lang="en-US" altLang="ja-JP" sz="2800"/>
              <a:t>B</a:t>
            </a:r>
            <a:r>
              <a:rPr kumimoji="1" lang="ja-JP" altLang="en-US" sz="2800"/>
              <a:t>原子の温度</a:t>
            </a:r>
          </a:p>
        </p:txBody>
      </p:sp>
      <p:pic>
        <p:nvPicPr>
          <p:cNvPr id="14" name="図 13" descr="bindroplet_nosehoover.eps">
            <a:extLst>
              <a:ext uri="{FF2B5EF4-FFF2-40B4-BE49-F238E27FC236}">
                <a16:creationId xmlns:a16="http://schemas.microsoft.com/office/drawing/2014/main" id="{EF705356-7AB9-DB1B-67FF-C392782F60B0}"/>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139952" y="2420888"/>
            <a:ext cx="4824536" cy="3377174"/>
          </a:xfrm>
          <a:prstGeom prst="rect">
            <a:avLst/>
          </a:prstGeom>
        </p:spPr>
      </p:pic>
      <p:sp>
        <p:nvSpPr>
          <p:cNvPr id="17" name="テキスト ボックス 16">
            <a:extLst>
              <a:ext uri="{FF2B5EF4-FFF2-40B4-BE49-F238E27FC236}">
                <a16:creationId xmlns:a16="http://schemas.microsoft.com/office/drawing/2014/main" id="{DBF3028A-676B-D8B7-9B41-1661E44D37F8}"/>
              </a:ext>
            </a:extLst>
          </p:cNvPr>
          <p:cNvSpPr txBox="1"/>
          <p:nvPr/>
        </p:nvSpPr>
        <p:spPr>
          <a:xfrm>
            <a:off x="1979712" y="5013176"/>
            <a:ext cx="2304256" cy="523220"/>
          </a:xfrm>
          <a:prstGeom prst="rect">
            <a:avLst/>
          </a:prstGeom>
          <a:noFill/>
        </p:spPr>
        <p:txBody>
          <a:bodyPr wrap="square" rtlCol="0">
            <a:spAutoFit/>
          </a:bodyPr>
          <a:lstStyle/>
          <a:p>
            <a:r>
              <a:rPr kumimoji="1" lang="en-US" altLang="ja-JP" sz="2800"/>
              <a:t>A</a:t>
            </a:r>
            <a:r>
              <a:rPr kumimoji="1" lang="ja-JP" altLang="en-US" sz="2800"/>
              <a:t>原子の温度</a:t>
            </a:r>
          </a:p>
        </p:txBody>
      </p:sp>
      <p:cxnSp>
        <p:nvCxnSpPr>
          <p:cNvPr id="18" name="直線矢印コネクタ 17">
            <a:extLst>
              <a:ext uri="{FF2B5EF4-FFF2-40B4-BE49-F238E27FC236}">
                <a16:creationId xmlns:a16="http://schemas.microsoft.com/office/drawing/2014/main" id="{0032ED90-4464-3297-EA19-D3C5E62FE56B}"/>
              </a:ext>
            </a:extLst>
          </p:cNvPr>
          <p:cNvCxnSpPr>
            <a:cxnSpLocks/>
            <a:stCxn id="9" idx="1"/>
          </p:cNvCxnSpPr>
          <p:nvPr/>
        </p:nvCxnSpPr>
        <p:spPr>
          <a:xfrm flipH="1">
            <a:off x="1619672" y="2394466"/>
            <a:ext cx="288032" cy="11785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88B0380-ACD6-1CB2-C9DA-E8E0ECDB20A4}"/>
              </a:ext>
            </a:extLst>
          </p:cNvPr>
          <p:cNvCxnSpPr>
            <a:cxnSpLocks/>
            <a:stCxn id="17" idx="1"/>
          </p:cNvCxnSpPr>
          <p:nvPr/>
        </p:nvCxnSpPr>
        <p:spPr>
          <a:xfrm flipH="1" flipV="1">
            <a:off x="1259632" y="4653136"/>
            <a:ext cx="720080" cy="6216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D369662-F1F4-470B-10E1-201700526B20}"/>
              </a:ext>
            </a:extLst>
          </p:cNvPr>
          <p:cNvCxnSpPr>
            <a:cxnSpLocks/>
            <a:stCxn id="9" idx="3"/>
          </p:cNvCxnSpPr>
          <p:nvPr/>
        </p:nvCxnSpPr>
        <p:spPr>
          <a:xfrm>
            <a:off x="4211960" y="2394466"/>
            <a:ext cx="936104" cy="1034534"/>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D86C04-37B8-BF23-F98C-77154BD082FE}"/>
              </a:ext>
            </a:extLst>
          </p:cNvPr>
          <p:cNvCxnSpPr>
            <a:cxnSpLocks/>
            <a:stCxn id="17" idx="3"/>
          </p:cNvCxnSpPr>
          <p:nvPr/>
        </p:nvCxnSpPr>
        <p:spPr>
          <a:xfrm flipV="1">
            <a:off x="4283968" y="4509120"/>
            <a:ext cx="1080120" cy="76566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24943ED-11FB-4121-9DF3-F4FD4A40DC9C}"/>
              </a:ext>
            </a:extLst>
          </p:cNvPr>
          <p:cNvSpPr txBox="1"/>
          <p:nvPr/>
        </p:nvSpPr>
        <p:spPr>
          <a:xfrm>
            <a:off x="6228184" y="5949280"/>
            <a:ext cx="2304256" cy="523220"/>
          </a:xfrm>
          <a:prstGeom prst="rect">
            <a:avLst/>
          </a:prstGeom>
          <a:noFill/>
        </p:spPr>
        <p:txBody>
          <a:bodyPr wrap="square" rtlCol="0">
            <a:spAutoFit/>
          </a:bodyPr>
          <a:lstStyle/>
          <a:p>
            <a:r>
              <a:rPr kumimoji="1" lang="ja-JP" altLang="en-US" sz="2800"/>
              <a:t>全体の温度</a:t>
            </a:r>
          </a:p>
        </p:txBody>
      </p:sp>
      <p:cxnSp>
        <p:nvCxnSpPr>
          <p:cNvPr id="36" name="直線矢印コネクタ 35">
            <a:extLst>
              <a:ext uri="{FF2B5EF4-FFF2-40B4-BE49-F238E27FC236}">
                <a16:creationId xmlns:a16="http://schemas.microsoft.com/office/drawing/2014/main" id="{8F397DA9-B0AE-DA86-F11A-59276D437327}"/>
              </a:ext>
            </a:extLst>
          </p:cNvPr>
          <p:cNvCxnSpPr>
            <a:cxnSpLocks/>
            <a:stCxn id="35" idx="0"/>
          </p:cNvCxnSpPr>
          <p:nvPr/>
        </p:nvCxnSpPr>
        <p:spPr>
          <a:xfrm flipV="1">
            <a:off x="7380312" y="4005064"/>
            <a:ext cx="0" cy="194421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892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9A61AA4-ECDF-ED0A-4D4A-5DB3040FA16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pic>
        <p:nvPicPr>
          <p:cNvPr id="3" name="Picture 2">
            <a:extLst>
              <a:ext uri="{FF2B5EF4-FFF2-40B4-BE49-F238E27FC236}">
                <a16:creationId xmlns:a16="http://schemas.microsoft.com/office/drawing/2014/main" id="{AB59B85F-8582-E008-1FF0-DDA642970611}"/>
              </a:ext>
            </a:extLst>
          </p:cNvPr>
          <p:cNvPicPr>
            <a:picLocks noChangeAspect="1" noChangeArrowheads="1"/>
          </p:cNvPicPr>
          <p:nvPr/>
        </p:nvPicPr>
        <p:blipFill>
          <a:blip r:embed="rId2" cstate="print"/>
          <a:srcRect/>
          <a:stretch>
            <a:fillRect/>
          </a:stretch>
        </p:blipFill>
        <p:spPr bwMode="auto">
          <a:xfrm>
            <a:off x="539552" y="3645024"/>
            <a:ext cx="3492973" cy="2520280"/>
          </a:xfrm>
          <a:prstGeom prst="rect">
            <a:avLst/>
          </a:prstGeom>
          <a:noFill/>
          <a:ln w="9525">
            <a:noFill/>
            <a:miter lim="800000"/>
            <a:headEnd/>
            <a:tailEnd/>
          </a:ln>
        </p:spPr>
      </p:pic>
      <p:pic>
        <p:nvPicPr>
          <p:cNvPr id="4" name="Picture 2">
            <a:extLst>
              <a:ext uri="{FF2B5EF4-FFF2-40B4-BE49-F238E27FC236}">
                <a16:creationId xmlns:a16="http://schemas.microsoft.com/office/drawing/2014/main" id="{C43A04D9-83D7-427F-E286-9F437430CAEB}"/>
              </a:ext>
            </a:extLst>
          </p:cNvPr>
          <p:cNvPicPr>
            <a:picLocks noChangeAspect="1" noChangeArrowheads="1"/>
          </p:cNvPicPr>
          <p:nvPr/>
        </p:nvPicPr>
        <p:blipFill>
          <a:blip r:embed="rId3" cstate="print"/>
          <a:srcRect/>
          <a:stretch>
            <a:fillRect/>
          </a:stretch>
        </p:blipFill>
        <p:spPr bwMode="auto">
          <a:xfrm>
            <a:off x="4788024" y="3717032"/>
            <a:ext cx="3396120" cy="2376264"/>
          </a:xfrm>
          <a:prstGeom prst="rect">
            <a:avLst/>
          </a:prstGeom>
          <a:noFill/>
          <a:ln w="9525">
            <a:noFill/>
            <a:miter lim="800000"/>
            <a:headEnd/>
            <a:tailEnd/>
          </a:ln>
        </p:spPr>
      </p:pic>
      <p:sp>
        <p:nvSpPr>
          <p:cNvPr id="5" name="テキスト ボックス 4">
            <a:extLst>
              <a:ext uri="{FF2B5EF4-FFF2-40B4-BE49-F238E27FC236}">
                <a16:creationId xmlns:a16="http://schemas.microsoft.com/office/drawing/2014/main" id="{07956105-3A8B-63D3-B9E5-FF843C249CDB}"/>
              </a:ext>
            </a:extLst>
          </p:cNvPr>
          <p:cNvSpPr txBox="1"/>
          <p:nvPr/>
        </p:nvSpPr>
        <p:spPr>
          <a:xfrm>
            <a:off x="1475656" y="3284984"/>
            <a:ext cx="1800493" cy="369332"/>
          </a:xfrm>
          <a:prstGeom prst="rect">
            <a:avLst/>
          </a:prstGeom>
          <a:noFill/>
        </p:spPr>
        <p:txBody>
          <a:bodyPr wrap="none" rtlCol="0">
            <a:spAutoFit/>
          </a:bodyPr>
          <a:lstStyle/>
          <a:p>
            <a:r>
              <a:rPr kumimoji="1" lang="ja-JP" altLang="en-US"/>
              <a:t>温度の時間発展</a:t>
            </a:r>
          </a:p>
        </p:txBody>
      </p:sp>
      <p:sp>
        <p:nvSpPr>
          <p:cNvPr id="6" name="テキスト ボックス 5">
            <a:extLst>
              <a:ext uri="{FF2B5EF4-FFF2-40B4-BE49-F238E27FC236}">
                <a16:creationId xmlns:a16="http://schemas.microsoft.com/office/drawing/2014/main" id="{4F8D18BC-F321-5719-F817-E5D13DD629F5}"/>
              </a:ext>
            </a:extLst>
          </p:cNvPr>
          <p:cNvSpPr txBox="1"/>
          <p:nvPr/>
        </p:nvSpPr>
        <p:spPr>
          <a:xfrm>
            <a:off x="6012160" y="3284984"/>
            <a:ext cx="1338828" cy="369332"/>
          </a:xfrm>
          <a:prstGeom prst="rect">
            <a:avLst/>
          </a:prstGeom>
          <a:noFill/>
        </p:spPr>
        <p:txBody>
          <a:bodyPr wrap="none" rtlCol="0">
            <a:spAutoFit/>
          </a:bodyPr>
          <a:lstStyle/>
          <a:p>
            <a:r>
              <a:rPr lang="ja-JP" altLang="en-US"/>
              <a:t>スペクトル</a:t>
            </a:r>
            <a:endParaRPr kumimoji="1" lang="ja-JP" altLang="en-US"/>
          </a:p>
        </p:txBody>
      </p:sp>
      <p:sp>
        <p:nvSpPr>
          <p:cNvPr id="7" name="テキスト ボックス 6">
            <a:extLst>
              <a:ext uri="{FF2B5EF4-FFF2-40B4-BE49-F238E27FC236}">
                <a16:creationId xmlns:a16="http://schemas.microsoft.com/office/drawing/2014/main" id="{486BAD5E-CE0C-589C-A95F-2EE9400C469F}"/>
              </a:ext>
            </a:extLst>
          </p:cNvPr>
          <p:cNvSpPr txBox="1"/>
          <p:nvPr/>
        </p:nvSpPr>
        <p:spPr>
          <a:xfrm>
            <a:off x="1115616" y="4365104"/>
            <a:ext cx="1569660" cy="369332"/>
          </a:xfrm>
          <a:prstGeom prst="rect">
            <a:avLst/>
          </a:prstGeom>
          <a:noFill/>
        </p:spPr>
        <p:txBody>
          <a:bodyPr wrap="none" rtlCol="0">
            <a:spAutoFit/>
          </a:bodyPr>
          <a:lstStyle/>
          <a:p>
            <a:r>
              <a:rPr kumimoji="1" lang="ja-JP" altLang="en-US"/>
              <a:t>温度制御なし</a:t>
            </a:r>
          </a:p>
        </p:txBody>
      </p:sp>
      <p:sp>
        <p:nvSpPr>
          <p:cNvPr id="8" name="テキスト ボックス 7">
            <a:extLst>
              <a:ext uri="{FF2B5EF4-FFF2-40B4-BE49-F238E27FC236}">
                <a16:creationId xmlns:a16="http://schemas.microsoft.com/office/drawing/2014/main" id="{7DD13181-6DD2-329E-3C48-75A618DDC4A7}"/>
              </a:ext>
            </a:extLst>
          </p:cNvPr>
          <p:cNvSpPr txBox="1"/>
          <p:nvPr/>
        </p:nvSpPr>
        <p:spPr>
          <a:xfrm>
            <a:off x="1187624" y="4869160"/>
            <a:ext cx="1569660" cy="369332"/>
          </a:xfrm>
          <a:prstGeom prst="rect">
            <a:avLst/>
          </a:prstGeom>
          <a:noFill/>
        </p:spPr>
        <p:txBody>
          <a:bodyPr wrap="none" rtlCol="0">
            <a:spAutoFit/>
          </a:bodyPr>
          <a:lstStyle/>
          <a:p>
            <a:r>
              <a:rPr kumimoji="1" lang="ja-JP" altLang="en-US"/>
              <a:t>温度制御あり</a:t>
            </a:r>
          </a:p>
        </p:txBody>
      </p:sp>
      <p:cxnSp>
        <p:nvCxnSpPr>
          <p:cNvPr id="9" name="直線矢印コネクタ 8">
            <a:extLst>
              <a:ext uri="{FF2B5EF4-FFF2-40B4-BE49-F238E27FC236}">
                <a16:creationId xmlns:a16="http://schemas.microsoft.com/office/drawing/2014/main" id="{0B5E406D-293F-71D4-1F80-68E38ECB2378}"/>
              </a:ext>
            </a:extLst>
          </p:cNvPr>
          <p:cNvCxnSpPr>
            <a:cxnSpLocks/>
          </p:cNvCxnSpPr>
          <p:nvPr/>
        </p:nvCxnSpPr>
        <p:spPr>
          <a:xfrm flipV="1">
            <a:off x="2195736" y="41490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A20841B-0299-E527-EB43-33C1DFDA1C39}"/>
              </a:ext>
            </a:extLst>
          </p:cNvPr>
          <p:cNvCxnSpPr>
            <a:cxnSpLocks/>
          </p:cNvCxnSpPr>
          <p:nvPr/>
        </p:nvCxnSpPr>
        <p:spPr>
          <a:xfrm>
            <a:off x="2195736" y="5157192"/>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2824663-A80B-4667-F4D6-35EB54093E28}"/>
              </a:ext>
            </a:extLst>
          </p:cNvPr>
          <p:cNvSpPr txBox="1"/>
          <p:nvPr/>
        </p:nvSpPr>
        <p:spPr>
          <a:xfrm>
            <a:off x="4716016" y="4941168"/>
            <a:ext cx="1569660" cy="369332"/>
          </a:xfrm>
          <a:prstGeom prst="rect">
            <a:avLst/>
          </a:prstGeom>
          <a:solidFill>
            <a:schemeClr val="bg1"/>
          </a:solidFill>
          <a:ln>
            <a:solidFill>
              <a:schemeClr val="tx1"/>
            </a:solidFill>
          </a:ln>
        </p:spPr>
        <p:txBody>
          <a:bodyPr wrap="none" rtlCol="0">
            <a:spAutoFit/>
          </a:bodyPr>
          <a:lstStyle/>
          <a:p>
            <a:r>
              <a:rPr kumimoji="1" lang="ja-JP" altLang="en-US"/>
              <a:t>温度制御あり</a:t>
            </a:r>
          </a:p>
        </p:txBody>
      </p:sp>
      <p:cxnSp>
        <p:nvCxnSpPr>
          <p:cNvPr id="12" name="直線矢印コネクタ 11">
            <a:extLst>
              <a:ext uri="{FF2B5EF4-FFF2-40B4-BE49-F238E27FC236}">
                <a16:creationId xmlns:a16="http://schemas.microsoft.com/office/drawing/2014/main" id="{0E39C50A-C1F7-DB9F-3713-52AE974F99DA}"/>
              </a:ext>
            </a:extLst>
          </p:cNvPr>
          <p:cNvCxnSpPr>
            <a:cxnSpLocks/>
          </p:cNvCxnSpPr>
          <p:nvPr/>
        </p:nvCxnSpPr>
        <p:spPr>
          <a:xfrm>
            <a:off x="5868144" y="5445224"/>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72E602B-4FA5-2D1E-F888-2DF7B371E48C}"/>
              </a:ext>
            </a:extLst>
          </p:cNvPr>
          <p:cNvSpPr txBox="1"/>
          <p:nvPr/>
        </p:nvSpPr>
        <p:spPr>
          <a:xfrm>
            <a:off x="6084168" y="6165304"/>
            <a:ext cx="1569660" cy="369332"/>
          </a:xfrm>
          <a:prstGeom prst="rect">
            <a:avLst/>
          </a:prstGeom>
          <a:noFill/>
        </p:spPr>
        <p:txBody>
          <a:bodyPr wrap="none" rtlCol="0">
            <a:spAutoFit/>
          </a:bodyPr>
          <a:lstStyle/>
          <a:p>
            <a:r>
              <a:rPr kumimoji="1" lang="ja-JP" altLang="en-US"/>
              <a:t>温度制御なし</a:t>
            </a:r>
          </a:p>
        </p:txBody>
      </p:sp>
      <p:cxnSp>
        <p:nvCxnSpPr>
          <p:cNvPr id="14" name="直線矢印コネクタ 13">
            <a:extLst>
              <a:ext uri="{FF2B5EF4-FFF2-40B4-BE49-F238E27FC236}">
                <a16:creationId xmlns:a16="http://schemas.microsoft.com/office/drawing/2014/main" id="{6C39609F-7B99-A9C5-9D41-7ACD0FAC95C3}"/>
              </a:ext>
            </a:extLst>
          </p:cNvPr>
          <p:cNvCxnSpPr>
            <a:cxnSpLocks/>
          </p:cNvCxnSpPr>
          <p:nvPr/>
        </p:nvCxnSpPr>
        <p:spPr>
          <a:xfrm flipV="1">
            <a:off x="7020272" y="59492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C104B1F-F1E2-4018-B08D-ED0E052E908D}"/>
              </a:ext>
            </a:extLst>
          </p:cNvPr>
          <p:cNvSpPr txBox="1"/>
          <p:nvPr/>
        </p:nvSpPr>
        <p:spPr>
          <a:xfrm>
            <a:off x="4572000" y="3933056"/>
            <a:ext cx="1800493" cy="369332"/>
          </a:xfrm>
          <a:prstGeom prst="rect">
            <a:avLst/>
          </a:prstGeom>
          <a:solidFill>
            <a:schemeClr val="bg1"/>
          </a:solidFill>
          <a:ln>
            <a:solidFill>
              <a:schemeClr val="tx1"/>
            </a:solidFill>
          </a:ln>
        </p:spPr>
        <p:txBody>
          <a:bodyPr wrap="none" rtlCol="0">
            <a:spAutoFit/>
          </a:bodyPr>
          <a:lstStyle/>
          <a:p>
            <a:r>
              <a:rPr lang="ja-JP" altLang="en-US"/>
              <a:t>非自明なピーク</a:t>
            </a:r>
            <a:endParaRPr kumimoji="1" lang="ja-JP" altLang="en-US"/>
          </a:p>
        </p:txBody>
      </p:sp>
      <p:cxnSp>
        <p:nvCxnSpPr>
          <p:cNvPr id="16" name="直線矢印コネクタ 15">
            <a:extLst>
              <a:ext uri="{FF2B5EF4-FFF2-40B4-BE49-F238E27FC236}">
                <a16:creationId xmlns:a16="http://schemas.microsoft.com/office/drawing/2014/main" id="{36B59AD2-6E2C-DDBD-3474-679C71D7E6B7}"/>
              </a:ext>
            </a:extLst>
          </p:cNvPr>
          <p:cNvCxnSpPr>
            <a:cxnSpLocks/>
          </p:cNvCxnSpPr>
          <p:nvPr/>
        </p:nvCxnSpPr>
        <p:spPr>
          <a:xfrm>
            <a:off x="6516216" y="4077072"/>
            <a:ext cx="2160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4B7B3FB-04FD-8505-95C3-1DEAEEC65B33}"/>
              </a:ext>
            </a:extLst>
          </p:cNvPr>
          <p:cNvSpPr txBox="1"/>
          <p:nvPr/>
        </p:nvSpPr>
        <p:spPr>
          <a:xfrm>
            <a:off x="1907704" y="6165304"/>
            <a:ext cx="646331" cy="369332"/>
          </a:xfrm>
          <a:prstGeom prst="rect">
            <a:avLst/>
          </a:prstGeom>
          <a:noFill/>
        </p:spPr>
        <p:txBody>
          <a:bodyPr wrap="none" rtlCol="0">
            <a:spAutoFit/>
          </a:bodyPr>
          <a:lstStyle/>
          <a:p>
            <a:r>
              <a:rPr lang="ja-JP" altLang="en-US"/>
              <a:t>時間</a:t>
            </a:r>
            <a:endParaRPr kumimoji="1" lang="ja-JP" altLang="en-US"/>
          </a:p>
        </p:txBody>
      </p:sp>
      <p:cxnSp>
        <p:nvCxnSpPr>
          <p:cNvPr id="19" name="直線矢印コネクタ 18">
            <a:extLst>
              <a:ext uri="{FF2B5EF4-FFF2-40B4-BE49-F238E27FC236}">
                <a16:creationId xmlns:a16="http://schemas.microsoft.com/office/drawing/2014/main" id="{7C550806-9047-D8E2-E1FD-4106AD737789}"/>
              </a:ext>
            </a:extLst>
          </p:cNvPr>
          <p:cNvCxnSpPr/>
          <p:nvPr/>
        </p:nvCxnSpPr>
        <p:spPr>
          <a:xfrm>
            <a:off x="107504" y="2279490"/>
            <a:ext cx="183416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EEE9EA6-B047-1494-64FC-9190FF7DC49D}"/>
              </a:ext>
            </a:extLst>
          </p:cNvPr>
          <p:cNvCxnSpPr/>
          <p:nvPr/>
        </p:nvCxnSpPr>
        <p:spPr>
          <a:xfrm flipV="1">
            <a:off x="1004207" y="1346005"/>
            <a:ext cx="0" cy="18669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E942D0-20FD-AFC8-E826-BE327246DD02}"/>
                  </a:ext>
                </a:extLst>
              </p:cNvPr>
              <p:cNvSpPr txBox="1"/>
              <p:nvPr/>
            </p:nvSpPr>
            <p:spPr>
              <a:xfrm>
                <a:off x="1979712" y="1988840"/>
                <a:ext cx="564704" cy="519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ECE942D0-20FD-AFC8-E826-BE327246DD02}"/>
                  </a:ext>
                </a:extLst>
              </p:cNvPr>
              <p:cNvSpPr txBox="1">
                <a:spLocks noRot="1" noChangeAspect="1" noMove="1" noResize="1" noEditPoints="1" noAdjustHandles="1" noChangeArrowheads="1" noChangeShapeType="1" noTextEdit="1"/>
              </p:cNvSpPr>
              <p:nvPr/>
            </p:nvSpPr>
            <p:spPr>
              <a:xfrm>
                <a:off x="1979712" y="1988840"/>
                <a:ext cx="564704" cy="51976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0312E6A-F4FD-1337-B7F1-251F84BDEF83}"/>
                  </a:ext>
                </a:extLst>
              </p:cNvPr>
              <p:cNvSpPr txBox="1"/>
              <p:nvPr/>
            </p:nvSpPr>
            <p:spPr>
              <a:xfrm>
                <a:off x="841170" y="836712"/>
                <a:ext cx="285315" cy="29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xmlns="">
          <p:sp>
            <p:nvSpPr>
              <p:cNvPr id="22" name="テキスト ボックス 21">
                <a:extLst>
                  <a:ext uri="{FF2B5EF4-FFF2-40B4-BE49-F238E27FC236}">
                    <a16:creationId xmlns:a16="http://schemas.microsoft.com/office/drawing/2014/main" id="{20312E6A-F4FD-1337-B7F1-251F84BDEF83}"/>
                  </a:ext>
                </a:extLst>
              </p:cNvPr>
              <p:cNvSpPr txBox="1">
                <a:spLocks noRot="1" noChangeAspect="1" noMove="1" noResize="1" noEditPoints="1" noAdjustHandles="1" noChangeArrowheads="1" noChangeShapeType="1" noTextEdit="1"/>
              </p:cNvSpPr>
              <p:nvPr/>
            </p:nvSpPr>
            <p:spPr>
              <a:xfrm>
                <a:off x="841170" y="836712"/>
                <a:ext cx="285315" cy="294906"/>
              </a:xfrm>
              <a:prstGeom prst="rect">
                <a:avLst/>
              </a:prstGeom>
              <a:blipFill>
                <a:blip r:embed="rId5"/>
                <a:stretch>
                  <a:fillRect b="-57143"/>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9D5FAC9F-A628-B828-3781-11E8E02C940B}"/>
              </a:ext>
            </a:extLst>
          </p:cNvPr>
          <p:cNvSpPr txBox="1"/>
          <p:nvPr/>
        </p:nvSpPr>
        <p:spPr>
          <a:xfrm>
            <a:off x="694719" y="2216015"/>
            <a:ext cx="291746" cy="369332"/>
          </a:xfrm>
          <a:prstGeom prst="rect">
            <a:avLst/>
          </a:prstGeom>
          <a:noFill/>
        </p:spPr>
        <p:txBody>
          <a:bodyPr wrap="square" rtlCol="0">
            <a:spAutoFit/>
          </a:bodyPr>
          <a:lstStyle/>
          <a:p>
            <a:r>
              <a:rPr kumimoji="1" lang="en-US" altLang="ja-JP"/>
              <a:t>O</a:t>
            </a:r>
            <a:endParaRPr kumimoji="1" lang="ja-JP" altLang="en-US"/>
          </a:p>
        </p:txBody>
      </p:sp>
      <p:sp>
        <p:nvSpPr>
          <p:cNvPr id="24" name="円弧 23">
            <a:extLst>
              <a:ext uri="{FF2B5EF4-FFF2-40B4-BE49-F238E27FC236}">
                <a16:creationId xmlns:a16="http://schemas.microsoft.com/office/drawing/2014/main" id="{070BDAA2-9C4B-6735-31C5-212A0685F386}"/>
              </a:ext>
            </a:extLst>
          </p:cNvPr>
          <p:cNvSpPr/>
          <p:nvPr/>
        </p:nvSpPr>
        <p:spPr>
          <a:xfrm>
            <a:off x="1167244"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円弧 24">
            <a:extLst>
              <a:ext uri="{FF2B5EF4-FFF2-40B4-BE49-F238E27FC236}">
                <a16:creationId xmlns:a16="http://schemas.microsoft.com/office/drawing/2014/main" id="{EDF53204-2721-0026-21D2-A23585878A2A}"/>
              </a:ext>
            </a:extLst>
          </p:cNvPr>
          <p:cNvSpPr/>
          <p:nvPr/>
        </p:nvSpPr>
        <p:spPr>
          <a:xfrm flipH="1">
            <a:off x="352059"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BD65732F-18CA-03DC-4D6D-49A8A4F14430}"/>
              </a:ext>
            </a:extLst>
          </p:cNvPr>
          <p:cNvSpPr txBox="1"/>
          <p:nvPr/>
        </p:nvSpPr>
        <p:spPr>
          <a:xfrm>
            <a:off x="2627784" y="1556792"/>
            <a:ext cx="6288901" cy="954107"/>
          </a:xfrm>
          <a:prstGeom prst="rect">
            <a:avLst/>
          </a:prstGeom>
          <a:noFill/>
        </p:spPr>
        <p:txBody>
          <a:bodyPr wrap="none" rtlCol="0">
            <a:spAutoFit/>
          </a:bodyPr>
          <a:lstStyle/>
          <a:p>
            <a:r>
              <a:rPr kumimoji="1" lang="ja-JP" altLang="en-US" sz="2800"/>
              <a:t>熱浴由来の流れの「回転」を反映し、</a:t>
            </a:r>
            <a:endParaRPr kumimoji="1" lang="en-US" altLang="ja-JP" sz="2800"/>
          </a:p>
          <a:p>
            <a:r>
              <a:rPr lang="ja-JP" altLang="en-US" sz="2800"/>
              <a:t>系に熱浴由来の振動が加わる</a:t>
            </a:r>
            <a:endParaRPr kumimoji="1" lang="ja-JP" altLang="en-US" sz="2800"/>
          </a:p>
        </p:txBody>
      </p:sp>
    </p:spTree>
    <p:extLst>
      <p:ext uri="{BB962C8B-B14F-4D97-AF65-F5344CB8AC3E}">
        <p14:creationId xmlns:p14="http://schemas.microsoft.com/office/powerpoint/2010/main" val="10887438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705C65-45DD-9C1A-8D51-0040088B85AC}"/>
              </a:ext>
            </a:extLst>
          </p:cNvPr>
          <p:cNvSpPr>
            <a:spLocks noGrp="1"/>
          </p:cNvSpPr>
          <p:nvPr>
            <p:ph type="body" sz="quarter" idx="10"/>
          </p:nvPr>
        </p:nvSpPr>
        <p:spPr/>
        <p:txBody>
          <a:bodyPr/>
          <a:lstStyle/>
          <a:p>
            <a:r>
              <a:rPr lang="en-US" altLang="ja-JP"/>
              <a:t>Nosé-Hoover</a:t>
            </a:r>
            <a:r>
              <a:rPr lang="ja-JP" altLang="en-US"/>
              <a:t>法の問題点のまとめ</a:t>
            </a:r>
            <a:endParaRPr kumimoji="1" lang="ja-JP" altLang="en-US"/>
          </a:p>
        </p:txBody>
      </p:sp>
      <p:sp>
        <p:nvSpPr>
          <p:cNvPr id="3" name="テキスト ボックス 2">
            <a:extLst>
              <a:ext uri="{FF2B5EF4-FFF2-40B4-BE49-F238E27FC236}">
                <a16:creationId xmlns:a16="http://schemas.microsoft.com/office/drawing/2014/main" id="{0B3DDA44-E3AF-9750-6F27-2EA706D816F5}"/>
              </a:ext>
            </a:extLst>
          </p:cNvPr>
          <p:cNvSpPr txBox="1"/>
          <p:nvPr/>
        </p:nvSpPr>
        <p:spPr>
          <a:xfrm>
            <a:off x="467544" y="980728"/>
            <a:ext cx="7920880" cy="440120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法は、</a:t>
            </a:r>
            <a:r>
              <a:rPr kumimoji="1" lang="ja-JP" altLang="en-US" sz="2800">
                <a:solidFill>
                  <a:srgbClr val="FF0000"/>
                </a:solidFill>
              </a:rPr>
              <a:t>系がエルゴード的かつ定常状態であれば</a:t>
            </a:r>
            <a:r>
              <a:rPr kumimoji="1" lang="ja-JP" altLang="en-US" sz="2800"/>
              <a:t>厳密にカノニカル分布を実現する</a:t>
            </a:r>
            <a:r>
              <a:rPr lang="ja-JP" altLang="en-US" sz="2800"/>
              <a:t>→条件によっては正しく温度制御ができない</a:t>
            </a:r>
            <a:endParaRPr lang="en-US" altLang="ja-JP" sz="2800"/>
          </a:p>
          <a:p>
            <a:pPr marL="342900" indent="-342900">
              <a:buFont typeface="Arial" panose="020B0604020202020204" pitchFamily="34" charset="0"/>
              <a:buChar char="•"/>
            </a:pPr>
            <a:r>
              <a:rPr lang="ja-JP" altLang="en-US" sz="2800"/>
              <a:t>相分離するような系では、それぞれの部分系が異なる温度に落ち着くことがある</a:t>
            </a:r>
            <a:endParaRPr lang="en-US" altLang="ja-JP" sz="2800"/>
          </a:p>
          <a:p>
            <a:pPr marL="342900" indent="-342900">
              <a:buFont typeface="Arial" panose="020B0604020202020204" pitchFamily="34" charset="0"/>
              <a:buChar char="•"/>
            </a:pPr>
            <a:r>
              <a:rPr lang="ja-JP" altLang="en-US" sz="2800"/>
              <a:t>熱浴由来のエネルギー振動が入るため、ダイナミクスが信頼できないことがある</a:t>
            </a:r>
            <a:endParaRPr lang="en-US" altLang="ja-JP" sz="2800"/>
          </a:p>
          <a:p>
            <a:pPr marL="342900" indent="-342900">
              <a:buFont typeface="Arial" panose="020B0604020202020204" pitchFamily="34" charset="0"/>
              <a:buChar char="•"/>
            </a:pPr>
            <a:r>
              <a:rPr lang="ja-JP" altLang="en-US" sz="2800"/>
              <a:t>別の手法である</a:t>
            </a:r>
            <a:r>
              <a:rPr lang="en-US" altLang="ja-JP" sz="2800"/>
              <a:t>Langevin</a:t>
            </a:r>
            <a:r>
              <a:rPr lang="ja-JP" altLang="en-US" sz="2800"/>
              <a:t>熱浴ではこの問題はおきない</a:t>
            </a:r>
            <a:r>
              <a:rPr lang="en-US" altLang="ja-JP" sz="2800"/>
              <a:t>(</a:t>
            </a:r>
            <a:r>
              <a:rPr lang="ja-JP" altLang="en-US" sz="2800"/>
              <a:t>ただし温度収束が遅い</a:t>
            </a:r>
            <a:r>
              <a:rPr lang="en-US" altLang="ja-JP" sz="2800"/>
              <a:t>)</a:t>
            </a:r>
          </a:p>
        </p:txBody>
      </p:sp>
      <p:sp>
        <p:nvSpPr>
          <p:cNvPr id="5" name="テキスト ボックス 4">
            <a:extLst>
              <a:ext uri="{FF2B5EF4-FFF2-40B4-BE49-F238E27FC236}">
                <a16:creationId xmlns:a16="http://schemas.microsoft.com/office/drawing/2014/main" id="{2DAB5B31-166A-81E4-1FC7-CD9E7699A004}"/>
              </a:ext>
            </a:extLst>
          </p:cNvPr>
          <p:cNvSpPr txBox="1"/>
          <p:nvPr/>
        </p:nvSpPr>
        <p:spPr>
          <a:xfrm>
            <a:off x="611560" y="5733256"/>
            <a:ext cx="7725192" cy="523220"/>
          </a:xfrm>
          <a:prstGeom prst="rect">
            <a:avLst/>
          </a:prstGeom>
          <a:noFill/>
        </p:spPr>
        <p:txBody>
          <a:bodyPr wrap="none" rtlCol="0">
            <a:spAutoFit/>
          </a:bodyPr>
          <a:lstStyle/>
          <a:p>
            <a:r>
              <a:rPr lang="ja-JP" altLang="en-US" sz="2800"/>
              <a:t>「手法」は前提条件を理解して使わないと危険</a:t>
            </a:r>
            <a:endParaRPr kumimoji="1" lang="ja-JP" altLang="en-US" sz="2800"/>
          </a:p>
        </p:txBody>
      </p:sp>
    </p:spTree>
    <p:extLst>
      <p:ext uri="{BB962C8B-B14F-4D97-AF65-F5344CB8AC3E}">
        <p14:creationId xmlns:p14="http://schemas.microsoft.com/office/powerpoint/2010/main" val="17262718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E6FF06-812C-7CB0-66C2-0251E44584BE}"/>
              </a:ext>
            </a:extLst>
          </p:cNvPr>
          <p:cNvSpPr>
            <a:spLocks noGrp="1"/>
          </p:cNvSpPr>
          <p:nvPr>
            <p:ph type="body" sz="quarter" idx="10"/>
          </p:nvPr>
        </p:nvSpPr>
        <p:spPr/>
        <p:txBody>
          <a:bodyPr/>
          <a:lstStyle/>
          <a:p>
            <a:r>
              <a:rPr kumimoji="1" lang="ja-JP" altLang="en-US"/>
              <a:t>本日の講義のまとめ</a:t>
            </a:r>
          </a:p>
        </p:txBody>
      </p:sp>
      <p:sp>
        <p:nvSpPr>
          <p:cNvPr id="3" name="テキスト ボックス 2">
            <a:extLst>
              <a:ext uri="{FF2B5EF4-FFF2-40B4-BE49-F238E27FC236}">
                <a16:creationId xmlns:a16="http://schemas.microsoft.com/office/drawing/2014/main" id="{450F373B-0491-906A-844F-38439367F191}"/>
              </a:ext>
            </a:extLst>
          </p:cNvPr>
          <p:cNvSpPr txBox="1"/>
          <p:nvPr/>
        </p:nvSpPr>
        <p:spPr>
          <a:xfrm>
            <a:off x="395536" y="1268760"/>
            <a:ext cx="8208912"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a:t>物理量の定義は難しい</a:t>
            </a:r>
            <a:endParaRPr lang="en-US" altLang="ja-JP" sz="3200"/>
          </a:p>
          <a:p>
            <a:pPr marL="457200" indent="-457200">
              <a:buFont typeface="Arial" panose="020B0604020202020204" pitchFamily="34" charset="0"/>
              <a:buChar char="•"/>
            </a:pPr>
            <a:r>
              <a:rPr lang="ja-JP" altLang="en-US" sz="3200"/>
              <a:t>温度や圧力の定義は自明ではない</a:t>
            </a:r>
            <a:endParaRPr lang="en-US" altLang="ja-JP" sz="3200"/>
          </a:p>
          <a:p>
            <a:pPr marL="457200" indent="-457200">
              <a:buFont typeface="Arial" panose="020B0604020202020204" pitchFamily="34" charset="0"/>
              <a:buChar char="•"/>
            </a:pPr>
            <a:r>
              <a:rPr kumimoji="1" lang="ja-JP" altLang="en-US" sz="3200"/>
              <a:t>数値計算では、支配方程式により</a:t>
            </a:r>
            <a:r>
              <a:rPr kumimoji="1" lang="en-US" altLang="ja-JP" sz="3200"/>
              <a:t>a priori</a:t>
            </a:r>
            <a:r>
              <a:rPr kumimoji="1" lang="ja-JP" altLang="en-US" sz="3200"/>
              <a:t>な変数と観測量が異なる</a:t>
            </a:r>
            <a:endParaRPr kumimoji="1" lang="en-US" altLang="ja-JP" sz="3200"/>
          </a:p>
          <a:p>
            <a:pPr marL="457200" indent="-457200">
              <a:buFont typeface="Arial" panose="020B0604020202020204" pitchFamily="34" charset="0"/>
              <a:buChar char="•"/>
            </a:pPr>
            <a:r>
              <a:rPr kumimoji="1" lang="ja-JP" altLang="en-US" sz="3200"/>
              <a:t>ハミルトンの運動方程式は</a:t>
            </a:r>
            <a:r>
              <a:rPr kumimoji="1" lang="en-US" altLang="ja-JP" sz="3200"/>
              <a:t>NVE</a:t>
            </a:r>
            <a:r>
              <a:rPr kumimoji="1" lang="ja-JP" altLang="en-US" sz="3200"/>
              <a:t>アンサンブルを実現する</a:t>
            </a:r>
            <a:endParaRPr kumimoji="1" lang="en-US" altLang="ja-JP" sz="3200"/>
          </a:p>
          <a:p>
            <a:pPr marL="457200" indent="-457200">
              <a:buFont typeface="Arial" panose="020B0604020202020204" pitchFamily="34" charset="0"/>
              <a:buChar char="•"/>
            </a:pPr>
            <a:r>
              <a:rPr lang="ja-JP" altLang="en-US" sz="3200"/>
              <a:t>運動方程式を拡張することで、温度や圧力を制御できる</a:t>
            </a:r>
            <a:endParaRPr lang="en-US" altLang="ja-JP" sz="3200"/>
          </a:p>
          <a:p>
            <a:pPr marL="457200" indent="-457200">
              <a:buFont typeface="Arial" panose="020B0604020202020204" pitchFamily="34" charset="0"/>
              <a:buChar char="•"/>
            </a:pPr>
            <a:r>
              <a:rPr kumimoji="1" lang="ja-JP" altLang="en-US" sz="3200"/>
              <a:t>手法の性質をよく知らずに使うのは危険</a:t>
            </a:r>
          </a:p>
        </p:txBody>
      </p:sp>
    </p:spTree>
    <p:extLst>
      <p:ext uri="{BB962C8B-B14F-4D97-AF65-F5344CB8AC3E}">
        <p14:creationId xmlns:p14="http://schemas.microsoft.com/office/powerpoint/2010/main" val="80644274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8468</TotalTime>
  <Words>5014</Words>
  <Application>Microsoft Office PowerPoint</Application>
  <PresentationFormat>画面に合わせる (4:3)</PresentationFormat>
  <Paragraphs>793</Paragraphs>
  <Slides>96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96</vt:i4>
      </vt:variant>
    </vt:vector>
  </HeadingPairs>
  <TitlesOfParts>
    <vt:vector size="101"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1047</cp:revision>
  <dcterms:created xsi:type="dcterms:W3CDTF">2019-01-02T05:23:01Z</dcterms:created>
  <dcterms:modified xsi:type="dcterms:W3CDTF">2022-05-16T05:40:13Z</dcterms:modified>
</cp:coreProperties>
</file>