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91"/>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5" r:id="rId57"/>
    <p:sldId id="393" r:id="rId58"/>
    <p:sldId id="394"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10" r:id="rId74"/>
    <p:sldId id="411" r:id="rId75"/>
    <p:sldId id="412" r:id="rId76"/>
    <p:sldId id="414" r:id="rId77"/>
    <p:sldId id="415" r:id="rId78"/>
    <p:sldId id="416" r:id="rId79"/>
    <p:sldId id="417" r:id="rId80"/>
    <p:sldId id="418" r:id="rId81"/>
    <p:sldId id="419" r:id="rId82"/>
    <p:sldId id="420" r:id="rId83"/>
    <p:sldId id="421" r:id="rId84"/>
    <p:sldId id="422" r:id="rId85"/>
    <p:sldId id="423" r:id="rId86"/>
    <p:sldId id="424" r:id="rId87"/>
    <p:sldId id="425" r:id="rId88"/>
    <p:sldId id="426" r:id="rId89"/>
    <p:sldId id="427" r:id="rId9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11893"/>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1.xml"/><Relationship Id="rId5" Type="http://schemas.openxmlformats.org/officeDocument/2006/relationships/image" Target="../media/image176.png"/><Relationship Id="rId4" Type="http://schemas.openxmlformats.org/officeDocument/2006/relationships/image" Target="../media/image175.png"/></Relationships>
</file>

<file path=ppt/slides/_rels/slide59.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83.png"/><Relationship Id="rId7" Type="http://schemas.openxmlformats.org/officeDocument/2006/relationships/image" Target="../media/image187.png"/><Relationship Id="rId2"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86.png"/><Relationship Id="rId5" Type="http://schemas.openxmlformats.org/officeDocument/2006/relationships/image" Target="../media/image185.png"/><Relationship Id="rId10" Type="http://schemas.openxmlformats.org/officeDocument/2006/relationships/image" Target="../media/image190.png"/><Relationship Id="rId4" Type="http://schemas.openxmlformats.org/officeDocument/2006/relationships/image" Target="../media/image184.png"/><Relationship Id="rId9" Type="http://schemas.openxmlformats.org/officeDocument/2006/relationships/image" Target="../media/image189.png"/></Relationships>
</file>

<file path=ppt/slides/_rels/slide6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3.png"/></Relationships>
</file>

<file path=ppt/slides/_rels/slide62.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xml"/><Relationship Id="rId4" Type="http://schemas.openxmlformats.org/officeDocument/2006/relationships/image" Target="../media/image19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04.png"/><Relationship Id="rId2" Type="http://schemas.openxmlformats.org/officeDocument/2006/relationships/image" Target="../media/image199.png"/><Relationship Id="rId1" Type="http://schemas.openxmlformats.org/officeDocument/2006/relationships/slideLayout" Target="../slideLayouts/slideLayout1.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66.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199.png"/><Relationship Id="rId1" Type="http://schemas.openxmlformats.org/officeDocument/2006/relationships/slideLayout" Target="../slideLayouts/slideLayout1.xml"/><Relationship Id="rId5" Type="http://schemas.openxmlformats.org/officeDocument/2006/relationships/image" Target="../media/image207.png"/><Relationship Id="rId4" Type="http://schemas.openxmlformats.org/officeDocument/2006/relationships/image" Target="../media/image206.png"/></Relationships>
</file>

<file path=ppt/slides/_rels/slide67.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1.xml"/><Relationship Id="rId5" Type="http://schemas.openxmlformats.org/officeDocument/2006/relationships/image" Target="../media/image211.png"/><Relationship Id="rId4" Type="http://schemas.openxmlformats.org/officeDocument/2006/relationships/image" Target="../media/image210.png"/></Relationships>
</file>

<file path=ppt/slides/_rels/slide6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xml"/><Relationship Id="rId5" Type="http://schemas.openxmlformats.org/officeDocument/2006/relationships/image" Target="../media/image215.png"/><Relationship Id="rId4" Type="http://schemas.openxmlformats.org/officeDocument/2006/relationships/image" Target="../media/image214.png"/></Relationships>
</file>

<file path=ppt/slides/_rels/slide69.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image" Target="../media/image216.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9.png"/><Relationship Id="rId4" Type="http://schemas.openxmlformats.org/officeDocument/2006/relationships/image" Target="../media/image2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229.png"/><Relationship Id="rId3" Type="http://schemas.openxmlformats.org/officeDocument/2006/relationships/image" Target="../media/image224.png"/><Relationship Id="rId7" Type="http://schemas.openxmlformats.org/officeDocument/2006/relationships/image" Target="../media/image228.png"/><Relationship Id="rId2" Type="http://schemas.openxmlformats.org/officeDocument/2006/relationships/image" Target="../media/image223.png"/><Relationship Id="rId1" Type="http://schemas.openxmlformats.org/officeDocument/2006/relationships/slideLayout" Target="../slideLayouts/slideLayout1.xml"/><Relationship Id="rId6" Type="http://schemas.openxmlformats.org/officeDocument/2006/relationships/image" Target="../media/image227.png"/><Relationship Id="rId5" Type="http://schemas.openxmlformats.org/officeDocument/2006/relationships/image" Target="../media/image226.png"/><Relationship Id="rId4" Type="http://schemas.openxmlformats.org/officeDocument/2006/relationships/image" Target="../media/image225.png"/></Relationships>
</file>

<file path=ppt/slides/_rels/slide71.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34.png"/><Relationship Id="rId5" Type="http://schemas.openxmlformats.org/officeDocument/2006/relationships/image" Target="../media/image233.png"/><Relationship Id="rId4" Type="http://schemas.openxmlformats.org/officeDocument/2006/relationships/image" Target="../media/image232.png"/></Relationships>
</file>

<file path=ppt/slides/_rels/slide72.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1.xml"/><Relationship Id="rId6" Type="http://schemas.openxmlformats.org/officeDocument/2006/relationships/image" Target="../media/image239.png"/><Relationship Id="rId5" Type="http://schemas.openxmlformats.org/officeDocument/2006/relationships/image" Target="../media/image238.png"/><Relationship Id="rId4" Type="http://schemas.openxmlformats.org/officeDocument/2006/relationships/image" Target="../media/image237.png"/></Relationships>
</file>

<file path=ppt/slides/_rels/slide73.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png"/><Relationship Id="rId1" Type="http://schemas.openxmlformats.org/officeDocument/2006/relationships/slideLayout" Target="../slideLayouts/slideLayout1.xml"/><Relationship Id="rId5" Type="http://schemas.openxmlformats.org/officeDocument/2006/relationships/image" Target="../media/image243.png"/><Relationship Id="rId4" Type="http://schemas.openxmlformats.org/officeDocument/2006/relationships/image" Target="../media/image24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slideLayout" Target="../slideLayouts/slideLayout1.xml"/><Relationship Id="rId5" Type="http://schemas.openxmlformats.org/officeDocument/2006/relationships/image" Target="../media/image247.png"/><Relationship Id="rId4" Type="http://schemas.openxmlformats.org/officeDocument/2006/relationships/image" Target="../media/image246.png"/></Relationships>
</file>

<file path=ppt/slides/_rels/slide76.xml.rels><?xml version="1.0" encoding="UTF-8" standalone="yes"?>
<Relationships xmlns="http://schemas.openxmlformats.org/package/2006/relationships"><Relationship Id="rId3" Type="http://schemas.openxmlformats.org/officeDocument/2006/relationships/image" Target="../media/image249.png"/><Relationship Id="rId7" Type="http://schemas.openxmlformats.org/officeDocument/2006/relationships/image" Target="../media/image253.png"/><Relationship Id="rId2" Type="http://schemas.openxmlformats.org/officeDocument/2006/relationships/image" Target="../media/image248.png"/><Relationship Id="rId1" Type="http://schemas.openxmlformats.org/officeDocument/2006/relationships/slideLayout" Target="../slideLayouts/slideLayout1.xml"/><Relationship Id="rId6" Type="http://schemas.openxmlformats.org/officeDocument/2006/relationships/image" Target="../media/image252.png"/><Relationship Id="rId5" Type="http://schemas.openxmlformats.org/officeDocument/2006/relationships/image" Target="../media/image251.png"/><Relationship Id="rId4" Type="http://schemas.openxmlformats.org/officeDocument/2006/relationships/image" Target="../media/image250.png"/></Relationships>
</file>

<file path=ppt/slides/_rels/slide77.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image" Target="../media/image25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1.xml"/><Relationship Id="rId5" Type="http://schemas.openxmlformats.org/officeDocument/2006/relationships/image" Target="../media/image259.png"/><Relationship Id="rId4" Type="http://schemas.openxmlformats.org/officeDocument/2006/relationships/image" Target="../media/image258.png"/></Relationships>
</file>

<file path=ppt/slides/_rels/slide7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image" Target="../media/image267.png"/><Relationship Id="rId3" Type="http://schemas.openxmlformats.org/officeDocument/2006/relationships/image" Target="../media/image262.png"/><Relationship Id="rId7" Type="http://schemas.openxmlformats.org/officeDocument/2006/relationships/image" Target="../media/image266.png"/><Relationship Id="rId2" Type="http://schemas.openxmlformats.org/officeDocument/2006/relationships/image" Target="../media/image261.png"/><Relationship Id="rId1" Type="http://schemas.openxmlformats.org/officeDocument/2006/relationships/slideLayout" Target="../slideLayouts/slideLayout1.xml"/><Relationship Id="rId6" Type="http://schemas.openxmlformats.org/officeDocument/2006/relationships/image" Target="../media/image265.png"/><Relationship Id="rId5" Type="http://schemas.openxmlformats.org/officeDocument/2006/relationships/image" Target="../media/image264.png"/><Relationship Id="rId4" Type="http://schemas.openxmlformats.org/officeDocument/2006/relationships/image" Target="../media/image263.png"/><Relationship Id="rId9" Type="http://schemas.openxmlformats.org/officeDocument/2006/relationships/image" Target="../media/image268.png"/></Relationships>
</file>

<file path=ppt/slides/_rels/slide81.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274.png"/><Relationship Id="rId2" Type="http://schemas.openxmlformats.org/officeDocument/2006/relationships/image" Target="../media/image269.png"/><Relationship Id="rId1" Type="http://schemas.openxmlformats.org/officeDocument/2006/relationships/slideLayout" Target="../slideLayouts/slideLayout1.xml"/><Relationship Id="rId6" Type="http://schemas.openxmlformats.org/officeDocument/2006/relationships/image" Target="../media/image273.png"/><Relationship Id="rId5" Type="http://schemas.openxmlformats.org/officeDocument/2006/relationships/image" Target="../media/image272.png"/><Relationship Id="rId4" Type="http://schemas.openxmlformats.org/officeDocument/2006/relationships/image" Target="../media/image271.png"/></Relationships>
</file>

<file path=ppt/slides/_rels/slide82.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slideLayout" Target="../slideLayouts/slideLayout1.xml"/><Relationship Id="rId5" Type="http://schemas.openxmlformats.org/officeDocument/2006/relationships/image" Target="../media/image278.png"/><Relationship Id="rId4" Type="http://schemas.openxmlformats.org/officeDocument/2006/relationships/image" Target="../media/image277.png"/></Relationships>
</file>

<file path=ppt/slides/_rels/slide8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9.png"/><Relationship Id="rId1" Type="http://schemas.openxmlformats.org/officeDocument/2006/relationships/slideLayout" Target="../slideLayouts/slideLayout1.xml"/><Relationship Id="rId6" Type="http://schemas.openxmlformats.org/officeDocument/2006/relationships/image" Target="../media/image283.png"/><Relationship Id="rId5" Type="http://schemas.openxmlformats.org/officeDocument/2006/relationships/image" Target="../media/image282.png"/><Relationship Id="rId4" Type="http://schemas.openxmlformats.org/officeDocument/2006/relationships/image" Target="../media/image281.png"/></Relationships>
</file>

<file path=ppt/slides/_rels/slide84.xml.rels><?xml version="1.0" encoding="UTF-8" standalone="yes"?>
<Relationships xmlns="http://schemas.openxmlformats.org/package/2006/relationships"><Relationship Id="rId3" Type="http://schemas.openxmlformats.org/officeDocument/2006/relationships/image" Target="../media/image285.png"/><Relationship Id="rId2" Type="http://schemas.openxmlformats.org/officeDocument/2006/relationships/image" Target="../media/image284.png"/><Relationship Id="rId1" Type="http://schemas.openxmlformats.org/officeDocument/2006/relationships/slideLayout" Target="../slideLayouts/slideLayout1.xml"/><Relationship Id="rId6" Type="http://schemas.openxmlformats.org/officeDocument/2006/relationships/image" Target="../media/image288.png"/><Relationship Id="rId5" Type="http://schemas.openxmlformats.org/officeDocument/2006/relationships/image" Target="../media/image287.png"/><Relationship Id="rId4" Type="http://schemas.openxmlformats.org/officeDocument/2006/relationships/image" Target="../media/image286.png"/></Relationships>
</file>

<file path=ppt/slides/_rels/slide85.xml.rels><?xml version="1.0" encoding="UTF-8" standalone="yes"?>
<Relationships xmlns="http://schemas.openxmlformats.org/package/2006/relationships"><Relationship Id="rId3" Type="http://schemas.openxmlformats.org/officeDocument/2006/relationships/image" Target="../media/image290.png"/><Relationship Id="rId7" Type="http://schemas.openxmlformats.org/officeDocument/2006/relationships/image" Target="../media/image294.png"/><Relationship Id="rId2" Type="http://schemas.openxmlformats.org/officeDocument/2006/relationships/image" Target="../media/image289.png"/><Relationship Id="rId1" Type="http://schemas.openxmlformats.org/officeDocument/2006/relationships/slideLayout" Target="../slideLayouts/slideLayout1.xml"/><Relationship Id="rId6" Type="http://schemas.openxmlformats.org/officeDocument/2006/relationships/image" Target="../media/image293.png"/><Relationship Id="rId5" Type="http://schemas.openxmlformats.org/officeDocument/2006/relationships/image" Target="../media/image292.png"/><Relationship Id="rId4" Type="http://schemas.openxmlformats.org/officeDocument/2006/relationships/image" Target="../media/image291.png"/></Relationships>
</file>

<file path=ppt/slides/_rels/slide86.xml.rels><?xml version="1.0" encoding="UTF-8" standalone="yes"?>
<Relationships xmlns="http://schemas.openxmlformats.org/package/2006/relationships"><Relationship Id="rId3" Type="http://schemas.openxmlformats.org/officeDocument/2006/relationships/image" Target="../media/image296.png"/><Relationship Id="rId7" Type="http://schemas.openxmlformats.org/officeDocument/2006/relationships/image" Target="../media/image300.png"/><Relationship Id="rId2" Type="http://schemas.openxmlformats.org/officeDocument/2006/relationships/image" Target="../media/image295.png"/><Relationship Id="rId1" Type="http://schemas.openxmlformats.org/officeDocument/2006/relationships/slideLayout" Target="../slideLayouts/slideLayout1.xml"/><Relationship Id="rId6" Type="http://schemas.openxmlformats.org/officeDocument/2006/relationships/image" Target="../media/image299.png"/><Relationship Id="rId5" Type="http://schemas.openxmlformats.org/officeDocument/2006/relationships/image" Target="../media/image298.png"/><Relationship Id="rId4" Type="http://schemas.openxmlformats.org/officeDocument/2006/relationships/image" Target="../media/image297.png"/></Relationships>
</file>

<file path=ppt/slides/_rels/slide87.xml.rels><?xml version="1.0" encoding="UTF-8" standalone="yes"?>
<Relationships xmlns="http://schemas.openxmlformats.org/package/2006/relationships"><Relationship Id="rId3" Type="http://schemas.openxmlformats.org/officeDocument/2006/relationships/image" Target="../media/image302.png"/><Relationship Id="rId2" Type="http://schemas.openxmlformats.org/officeDocument/2006/relationships/image" Target="../media/image301.png"/><Relationship Id="rId1" Type="http://schemas.openxmlformats.org/officeDocument/2006/relationships/slideLayout" Target="../slideLayouts/slideLayout1.xml"/><Relationship Id="rId6" Type="http://schemas.openxmlformats.org/officeDocument/2006/relationships/image" Target="../media/image305.png"/><Relationship Id="rId5" Type="http://schemas.openxmlformats.org/officeDocument/2006/relationships/image" Target="../media/image304.png"/><Relationship Id="rId4" Type="http://schemas.openxmlformats.org/officeDocument/2006/relationships/image" Target="../media/image303.png"/></Relationships>
</file>

<file path=ppt/slides/_rels/slide88.xml.rels><?xml version="1.0" encoding="UTF-8" standalone="yes"?>
<Relationships xmlns="http://schemas.openxmlformats.org/package/2006/relationships"><Relationship Id="rId3" Type="http://schemas.openxmlformats.org/officeDocument/2006/relationships/image" Target="../media/image307.png"/><Relationship Id="rId2" Type="http://schemas.openxmlformats.org/officeDocument/2006/relationships/image" Target="../media/image306.png"/><Relationship Id="rId1" Type="http://schemas.openxmlformats.org/officeDocument/2006/relationships/slideLayout" Target="../slideLayouts/slideLayout1.xml"/><Relationship Id="rId6" Type="http://schemas.openxmlformats.org/officeDocument/2006/relationships/image" Target="../media/image310.png"/><Relationship Id="rId5" Type="http://schemas.openxmlformats.org/officeDocument/2006/relationships/image" Target="../media/image309.png"/><Relationship Id="rId4" Type="http://schemas.openxmlformats.org/officeDocument/2006/relationships/image" Target="../media/image308.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dirty="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dirty="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dirty="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dirty="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dirty="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dirty="0"/>
              <a:t>a priori</a:t>
            </a:r>
            <a:r>
              <a:rPr kumimoji="1" lang="ja-JP" altLang="en-US" sz="2800"/>
              <a:t>な量</a:t>
            </a:r>
            <a:endParaRPr kumimoji="1" lang="en-US" altLang="ja-JP" sz="2800" dirty="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dirty="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dirty="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dirty="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dirty="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dirty="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dirty="0"/>
              <a:t>(</a:t>
            </a:r>
            <a:r>
              <a:rPr kumimoji="1" lang="ja-JP" altLang="en-US"/>
              <a:t>規格化</a:t>
            </a:r>
            <a:r>
              <a:rPr lang="ja-JP" altLang="en-US"/>
              <a:t>条件</a:t>
            </a:r>
            <a:r>
              <a:rPr kumimoji="1" lang="ja-JP" altLang="en-US"/>
              <a:t>から決まる</a:t>
            </a:r>
            <a:r>
              <a:rPr kumimoji="1" lang="en-US" altLang="ja-JP" dirty="0"/>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dirty="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dirty="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dirty="0"/>
              <a:t>(</a:t>
            </a:r>
            <a:r>
              <a:rPr kumimoji="1" lang="ja-JP" altLang="en-US" sz="2400"/>
              <a:t>解析力学における</a:t>
            </a:r>
            <a:r>
              <a:rPr kumimoji="1" lang="en-US" altLang="ja-JP" sz="2400" dirty="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dirty="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dirty="0"/>
              <a:t>(</a:t>
            </a:r>
            <a:r>
              <a:rPr kumimoji="1" lang="ja-JP" altLang="en-US" sz="2400"/>
              <a:t>非平衡状態</a:t>
            </a:r>
            <a:r>
              <a:rPr kumimoji="1" lang="en-US" altLang="ja-JP" sz="2400" dirty="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dirty="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dirty="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dirty="0"/>
                  <a:t>(</a:t>
                </a:r>
                <a:r>
                  <a:rPr kumimoji="1" lang="ja-JP" altLang="en-US" sz="2800">
                    <a:solidFill>
                      <a:srgbClr val="011893"/>
                    </a:solidFill>
                  </a:rPr>
                  <a:t>運動温度</a:t>
                </a:r>
                <a:r>
                  <a:rPr kumimoji="1" lang="en-US" altLang="ja-JP" sz="2800" dirty="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dirty="0"/>
                  <a:t>(</a:t>
                </a:r>
                <a:r>
                  <a:rPr kumimoji="1" lang="ja-JP" altLang="en-US" sz="2800">
                    <a:solidFill>
                      <a:srgbClr val="011893"/>
                    </a:solidFill>
                  </a:rPr>
                  <a:t>状態温度</a:t>
                </a:r>
                <a:r>
                  <a:rPr kumimoji="1" lang="en-US" altLang="ja-JP" sz="2800" dirty="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dirty="0"/>
              <a:t>(</a:t>
            </a:r>
            <a:r>
              <a:rPr lang="ja-JP" altLang="en-US" sz="2800"/>
              <a:t>周期的境界条件</a:t>
            </a:r>
            <a:r>
              <a:rPr lang="en-US" altLang="ja-JP" sz="2800" dirty="0"/>
              <a:t>)</a:t>
            </a:r>
            <a:r>
              <a:rPr lang="ja-JP" altLang="en-US" sz="2800"/>
              <a:t>で圧力は定義できるか？</a:t>
            </a:r>
            <a:endParaRPr lang="en-US" altLang="ja-JP" sz="2800" dirty="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dirty="0"/>
                  <a:t>3</a:t>
                </a:r>
                <a:r>
                  <a:rPr lang="ja-JP" altLang="en-US" sz="2800"/>
                  <a:t>次元</a:t>
                </a:r>
                <a:r>
                  <a:rPr lang="en-US" altLang="ja-JP" sz="2800" dirty="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dirty="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dirty="0" err="1"/>
                  <a:t>x,y,z</a:t>
                </a:r>
                <a:r>
                  <a:rPr lang="ja-JP" altLang="en-US" sz="2800" dirty="0"/>
                  <a:t>座標をまとめて</a:t>
                </a:r>
                <a:r>
                  <a:rPr lang="en-US" altLang="ja-JP" sz="2800" dirty="0" err="1"/>
                  <a:t>i</a:t>
                </a:r>
                <a:r>
                  <a:rPr lang="ja-JP" altLang="en-US" sz="2800" dirty="0"/>
                  <a:t>のインデックスに押し込める</a:t>
                </a:r>
                <a:endParaRPr lang="en-US" altLang="ja-JP" sz="2800" dirty="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460324"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xmlns="">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a:t>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温度</a:t>
            </a:r>
            <a:r>
              <a:rPr lang="en-US" altLang="ja-JP" sz="2400">
                <a:solidFill>
                  <a:srgbClr val="FF0000"/>
                </a:solidFill>
              </a:rPr>
              <a:t>T</a:t>
            </a:r>
            <a:r>
              <a:rPr lang="ja-JP" altLang="en-US" sz="2400"/>
              <a:t>が一定</a:t>
            </a:r>
            <a:endParaRPr lang="en-US" altLang="ja-JP" sz="2400"/>
          </a:p>
          <a:p>
            <a:r>
              <a:rPr lang="en-US" altLang="ja-JP" sz="2400"/>
              <a:t>NVE</a:t>
            </a:r>
            <a:r>
              <a:rPr lang="ja-JP" altLang="en-US" sz="2400"/>
              <a:t>アンサンブル</a:t>
            </a:r>
            <a:endParaRPr lang="en-US" altLang="ja-JP" sz="2400"/>
          </a:p>
          <a:p>
            <a:r>
              <a:rPr lang="ja-JP" altLang="en-US" sz="2400"/>
              <a:t>エネルギーが揺らぐ</a:t>
            </a:r>
            <a:endParaRPr lang="en-US" altLang="ja-JP" sz="240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oMath>
                </a14:m>
                <a:r>
                  <a:rPr kumimoji="1" lang="ja-JP" altLang="en-US" sz="2800"/>
                  <a:t>の時</a:t>
                </a:r>
              </a:p>
            </p:txBody>
          </p:sp>
        </mc:Choice>
        <mc:Fallback xmlns="">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xmlns="">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xmlns="">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xmlns="">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xmlns="">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xmlns="">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dirty="0"/>
              </a:p>
            </p:txBody>
          </p:sp>
        </mc:Choice>
        <mc:Fallback xmlns="">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467544" y="5013176"/>
                <a:ext cx="7007046" cy="954107"/>
              </a:xfrm>
              <a:prstGeom prst="rect">
                <a:avLst/>
              </a:prstGeom>
              <a:noFill/>
            </p:spPr>
            <p:txBody>
              <a:bodyPr wrap="none" rtlCol="0">
                <a:spAutoFit/>
              </a:bodyPr>
              <a:lstStyle/>
              <a:p>
                <a:r>
                  <a:rPr kumimoji="1" lang="ja-JP" altLang="en-US" sz="2800"/>
                  <a:t>厳密に解けてない問題を解きたいのだから</a:t>
                </a:r>
                <a:endParaRPr kumimoji="1" lang="en-US" altLang="ja-JP" sz="2800"/>
              </a:p>
              <a:p>
                <a:r>
                  <a:rPr kumimoji="1" lang="ja-JP" altLang="en-US" sz="2800"/>
                  <a:t>一般に</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oMath>
                </a14:m>
                <a:r>
                  <a:rPr kumimoji="1" lang="ja-JP" altLang="en-US" sz="2800"/>
                  <a:t>はわからない</a:t>
                </a:r>
              </a:p>
            </p:txBody>
          </p:sp>
        </mc:Choice>
        <mc:Fallback xmlns="">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467544" y="5013176"/>
                <a:ext cx="7007046" cy="954107"/>
              </a:xfrm>
              <a:prstGeom prst="rect">
                <a:avLst/>
              </a:prstGeom>
              <a:blipFill>
                <a:blip r:embed="rId3"/>
                <a:stretch>
                  <a:fillRect l="-1828" t="-8280" r="-870" b="-14650"/>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B9360-3FB2-109A-43A8-C01B861BAEFB}"/>
              </a:ext>
            </a:extLst>
          </p:cNvPr>
          <p:cNvSpPr/>
          <p:nvPr/>
        </p:nvSpPr>
        <p:spPr>
          <a:xfrm>
            <a:off x="1475656" y="6165304"/>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554B1A-A094-F578-0C03-7A28C66B51E4}"/>
              </a:ext>
            </a:extLst>
          </p:cNvPr>
          <p:cNvSpPr txBox="1"/>
          <p:nvPr/>
        </p:nvSpPr>
        <p:spPr>
          <a:xfrm>
            <a:off x="2123728" y="6165304"/>
            <a:ext cx="5929828" cy="523220"/>
          </a:xfrm>
          <a:prstGeom prst="rect">
            <a:avLst/>
          </a:prstGeom>
          <a:noFill/>
        </p:spPr>
        <p:txBody>
          <a:bodyPr wrap="none" rtlCol="0">
            <a:spAutoFit/>
          </a:bodyPr>
          <a:lstStyle/>
          <a:p>
            <a:r>
              <a:rPr kumimoji="1" lang="ja-JP" altLang="en-US" sz="2800"/>
              <a:t>フィードバック制御による温度調整</a:t>
            </a:r>
          </a:p>
        </p:txBody>
      </p:sp>
    </p:spTree>
    <p:extLst>
      <p:ext uri="{BB962C8B-B14F-4D97-AF65-F5344CB8AC3E}">
        <p14:creationId xmlns:p14="http://schemas.microsoft.com/office/powerpoint/2010/main" val="20895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707275-6FE9-C36E-79B4-E2E79DAF2ACF}"/>
              </a:ext>
            </a:extLst>
          </p:cNvPr>
          <p:cNvSpPr>
            <a:spLocks noGrp="1"/>
          </p:cNvSpPr>
          <p:nvPr>
            <p:ph type="body" sz="quarter" idx="10"/>
          </p:nvPr>
        </p:nvSpPr>
        <p:spPr/>
        <p:txBody>
          <a:bodyPr/>
          <a:lstStyle/>
          <a:p>
            <a:r>
              <a:rPr lang="ja-JP" altLang="en-US" dirty="0"/>
              <a:t>温度制御</a:t>
            </a:r>
            <a:endParaRPr kumimoji="1" lang="ja-JP" altLang="en-US" dirty="0"/>
          </a:p>
        </p:txBody>
      </p:sp>
      <p:grpSp>
        <p:nvGrpSpPr>
          <p:cNvPr id="23" name="グループ化 22">
            <a:extLst>
              <a:ext uri="{FF2B5EF4-FFF2-40B4-BE49-F238E27FC236}">
                <a16:creationId xmlns:a16="http://schemas.microsoft.com/office/drawing/2014/main" id="{6A5E1350-9CFB-90DF-DA16-047D245951D9}"/>
              </a:ext>
            </a:extLst>
          </p:cNvPr>
          <p:cNvGrpSpPr/>
          <p:nvPr/>
        </p:nvGrpSpPr>
        <p:grpSpPr>
          <a:xfrm>
            <a:off x="1403648" y="3501008"/>
            <a:ext cx="2160240" cy="2160240"/>
            <a:chOff x="395536" y="1484784"/>
            <a:chExt cx="2160240" cy="2160240"/>
          </a:xfrm>
        </p:grpSpPr>
        <p:sp>
          <p:nvSpPr>
            <p:cNvPr id="3" name="正方形/長方形 2">
              <a:extLst>
                <a:ext uri="{FF2B5EF4-FFF2-40B4-BE49-F238E27FC236}">
                  <a16:creationId xmlns:a16="http://schemas.microsoft.com/office/drawing/2014/main" id="{2D7AEB30-A9EA-1791-0208-794D5426C561}"/>
                </a:ext>
              </a:extLst>
            </p:cNvPr>
            <p:cNvSpPr/>
            <p:nvPr/>
          </p:nvSpPr>
          <p:spPr>
            <a:xfrm>
              <a:off x="395536" y="1484784"/>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243A88-424D-F604-70F2-3BCF836ADAF2}"/>
                </a:ext>
              </a:extLst>
            </p:cNvPr>
            <p:cNvSpPr/>
            <p:nvPr/>
          </p:nvSpPr>
          <p:spPr>
            <a:xfrm>
              <a:off x="395536" y="14847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7AD501-865B-2CA4-CE54-34E930F00951}"/>
                </a:ext>
              </a:extLst>
            </p:cNvPr>
            <p:cNvSpPr/>
            <p:nvPr/>
          </p:nvSpPr>
          <p:spPr>
            <a:xfrm>
              <a:off x="395536" y="3356992"/>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3E1E667-3CF9-DA92-127C-33BA24A9DE97}"/>
                </a:ext>
              </a:extLst>
            </p:cNvPr>
            <p:cNvSpPr/>
            <p:nvPr/>
          </p:nvSpPr>
          <p:spPr>
            <a:xfrm rot="5400000">
              <a:off x="-540568"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7B038-C1E8-552E-3D18-EE11A87F904E}"/>
                </a:ext>
              </a:extLst>
            </p:cNvPr>
            <p:cNvSpPr/>
            <p:nvPr/>
          </p:nvSpPr>
          <p:spPr>
            <a:xfrm rot="5400000">
              <a:off x="1331640"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815D8546-7BC4-5C6F-0086-A091B9DD1FAF}"/>
                </a:ext>
              </a:extLst>
            </p:cNvPr>
            <p:cNvGrpSpPr/>
            <p:nvPr/>
          </p:nvGrpSpPr>
          <p:grpSpPr>
            <a:xfrm rot="18289369">
              <a:off x="1053724" y="1989943"/>
              <a:ext cx="504056" cy="288032"/>
              <a:chOff x="5148064" y="2564904"/>
              <a:chExt cx="504056" cy="288032"/>
            </a:xfrm>
            <a:solidFill>
              <a:srgbClr val="011893"/>
            </a:solidFill>
          </p:grpSpPr>
          <p:sp>
            <p:nvSpPr>
              <p:cNvPr id="9" name="楕円 8">
                <a:extLst>
                  <a:ext uri="{FF2B5EF4-FFF2-40B4-BE49-F238E27FC236}">
                    <a16:creationId xmlns:a16="http://schemas.microsoft.com/office/drawing/2014/main" id="{6FF65B66-DF0D-829E-5BAC-B6E3BAA8C95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026321F-2B48-E127-1B4E-46FDBBC3BB64}"/>
                  </a:ext>
                </a:extLst>
              </p:cNvPr>
              <p:cNvCxnSpPr>
                <a:stCxn id="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B63FF370-CEBB-69F5-DB5C-CFB830212189}"/>
                </a:ext>
              </a:extLst>
            </p:cNvPr>
            <p:cNvGrpSpPr/>
            <p:nvPr/>
          </p:nvGrpSpPr>
          <p:grpSpPr>
            <a:xfrm rot="12022274">
              <a:off x="789947" y="2643630"/>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FCDACB36-C2E5-E3D2-20A9-733305C543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8DBD30D-B6E1-CA61-EF9A-21CBBE69DB0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6FB4FE12-6379-91A7-12DD-86A496295C51}"/>
                </a:ext>
              </a:extLst>
            </p:cNvPr>
            <p:cNvGrpSpPr/>
            <p:nvPr/>
          </p:nvGrpSpPr>
          <p:grpSpPr>
            <a:xfrm rot="12022274">
              <a:off x="1366009" y="2499612"/>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1ED8BF5B-90FF-31A3-1DB1-24CA3864D3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14A4011-7EBF-2D98-F4BC-CC5EA15A0A08}"/>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1273BBF-5EFB-8652-E0A9-C34D228F1951}"/>
                </a:ext>
              </a:extLst>
            </p:cNvPr>
            <p:cNvGrpSpPr/>
            <p:nvPr/>
          </p:nvGrpSpPr>
          <p:grpSpPr>
            <a:xfrm rot="4101219">
              <a:off x="1654041" y="213957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894384E-1568-1D6C-578E-9B85D607A8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5EDE510-AACC-2165-25E8-C97683824057}"/>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D970F5D4-B22F-4E44-70DA-DA7C8DC35D91}"/>
              </a:ext>
            </a:extLst>
          </p:cNvPr>
          <p:cNvSpPr txBox="1"/>
          <p:nvPr/>
        </p:nvSpPr>
        <p:spPr>
          <a:xfrm>
            <a:off x="395536" y="1124744"/>
            <a:ext cx="7167347"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運動エネルギーから温度を計算する</a:t>
            </a:r>
          </a:p>
          <a:p>
            <a:pPr marL="514350" indent="-514350">
              <a:buFont typeface="+mj-lt"/>
              <a:buAutoNum type="arabicPeriod"/>
            </a:pPr>
            <a:r>
              <a:rPr kumimoji="1" lang="ja-JP" altLang="en-US" sz="2800" dirty="0"/>
              <a:t>目標温度との差を見てエネルギーを調整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619F12D-8B49-B3C7-161A-4BC0D2EB790E}"/>
                  </a:ext>
                </a:extLst>
              </p:cNvPr>
              <p:cNvSpPr txBox="1"/>
              <p:nvPr/>
            </p:nvSpPr>
            <p:spPr>
              <a:xfrm>
                <a:off x="4427984" y="2636912"/>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0619F12D-8B49-B3C7-161A-4BC0D2EB790E}"/>
                  </a:ext>
                </a:extLst>
              </p:cNvPr>
              <p:cNvSpPr txBox="1">
                <a:spLocks noRot="1" noChangeAspect="1" noMove="1" noResize="1" noEditPoints="1" noAdjustHandles="1" noChangeArrowheads="1" noChangeShapeType="1" noTextEdit="1"/>
              </p:cNvSpPr>
              <p:nvPr/>
            </p:nvSpPr>
            <p:spPr>
              <a:xfrm>
                <a:off x="4427984" y="2636912"/>
                <a:ext cx="1852430" cy="1017523"/>
              </a:xfrm>
              <a:prstGeom prst="rect">
                <a:avLst/>
              </a:prstGeom>
              <a:blipFill>
                <a:blip r:embed="rId2"/>
                <a:stretch>
                  <a:fillRect/>
                </a:stretch>
              </a:blipFill>
            </p:spPr>
            <p:txBody>
              <a:bodyPr/>
              <a:lstStyle/>
              <a:p>
                <a:r>
                  <a:rPr lang="ja-JP" altLang="en-US">
                    <a:noFill/>
                  </a:rPr>
                  <a:t> </a:t>
                </a:r>
              </a:p>
            </p:txBody>
          </p:sp>
        </mc:Fallback>
      </mc:AlternateContent>
      <p:pic>
        <p:nvPicPr>
          <p:cNvPr id="1026" name="Picture 2" descr="温度計のイラスト">
            <a:extLst>
              <a:ext uri="{FF2B5EF4-FFF2-40B4-BE49-F238E27FC236}">
                <a16:creationId xmlns:a16="http://schemas.microsoft.com/office/drawing/2014/main" id="{680E84CE-E3FF-8766-8F88-641AC372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45024"/>
            <a:ext cx="1755090" cy="1832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火加減のイラスト「中火」">
            <a:extLst>
              <a:ext uri="{FF2B5EF4-FFF2-40B4-BE49-F238E27FC236}">
                <a16:creationId xmlns:a16="http://schemas.microsoft.com/office/drawing/2014/main" id="{6F729100-7330-D1DE-9E72-5A1D14BC8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2016224" cy="88713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a:extLst>
              <a:ext uri="{FF2B5EF4-FFF2-40B4-BE49-F238E27FC236}">
                <a16:creationId xmlns:a16="http://schemas.microsoft.com/office/drawing/2014/main" id="{A6C5E700-4BE0-123B-6A42-B46E25ADA78F}"/>
              </a:ext>
            </a:extLst>
          </p:cNvPr>
          <p:cNvCxnSpPr>
            <a:stCxn id="7" idx="0"/>
            <a:endCxn id="1026" idx="1"/>
          </p:cNvCxnSpPr>
          <p:nvPr/>
        </p:nvCxnSpPr>
        <p:spPr>
          <a:xfrm flipV="1">
            <a:off x="3563888" y="4561520"/>
            <a:ext cx="936104" cy="196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15F38A3E-F734-0439-029C-1864B33B181F}"/>
              </a:ext>
            </a:extLst>
          </p:cNvPr>
          <p:cNvCxnSpPr>
            <a:stCxn id="1026" idx="2"/>
            <a:endCxn id="1028" idx="3"/>
          </p:cNvCxnSpPr>
          <p:nvPr/>
        </p:nvCxnSpPr>
        <p:spPr>
          <a:xfrm rot="5400000">
            <a:off x="4121308" y="4848589"/>
            <a:ext cx="626802" cy="18856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0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3A0EC7-FCE7-F971-4EB3-226145BC3062}"/>
              </a:ext>
            </a:extLst>
          </p:cNvPr>
          <p:cNvSpPr>
            <a:spLocks noGrp="1"/>
          </p:cNvSpPr>
          <p:nvPr>
            <p:ph type="body" sz="quarter" idx="10"/>
          </p:nvPr>
        </p:nvSpPr>
        <p:spPr/>
        <p:txBody>
          <a:bodyPr/>
          <a:lstStyle/>
          <a:p>
            <a:r>
              <a:rPr lang="ja-JP" altLang="en-US" dirty="0"/>
              <a:t>圧力と体積</a:t>
            </a:r>
            <a:endParaRPr kumimoji="1" lang="ja-JP" altLang="en-US" dirty="0"/>
          </a:p>
        </p:txBody>
      </p:sp>
      <p:sp>
        <p:nvSpPr>
          <p:cNvPr id="3" name="テキスト ボックス 2">
            <a:extLst>
              <a:ext uri="{FF2B5EF4-FFF2-40B4-BE49-F238E27FC236}">
                <a16:creationId xmlns:a16="http://schemas.microsoft.com/office/drawing/2014/main" id="{661281CC-A363-D0A3-1DC3-29A40FEFE729}"/>
              </a:ext>
            </a:extLst>
          </p:cNvPr>
          <p:cNvSpPr txBox="1"/>
          <p:nvPr/>
        </p:nvSpPr>
        <p:spPr>
          <a:xfrm>
            <a:off x="467544" y="908720"/>
            <a:ext cx="8084264" cy="523220"/>
          </a:xfrm>
          <a:prstGeom prst="rect">
            <a:avLst/>
          </a:prstGeom>
          <a:noFill/>
        </p:spPr>
        <p:txBody>
          <a:bodyPr wrap="none" rtlCol="0">
            <a:spAutoFit/>
          </a:bodyPr>
          <a:lstStyle/>
          <a:p>
            <a:r>
              <a:rPr kumimoji="1" lang="ja-JP" altLang="en-US" sz="2800" dirty="0"/>
              <a:t>圧縮率：圧力が</a:t>
            </a:r>
            <a:r>
              <a:rPr kumimoji="1" lang="ja-JP" altLang="en-US" sz="2800" dirty="0">
                <a:solidFill>
                  <a:srgbClr val="FF0000"/>
                </a:solidFill>
              </a:rPr>
              <a:t>増えた</a:t>
            </a:r>
            <a:r>
              <a:rPr kumimoji="1" lang="ja-JP" altLang="en-US" sz="2800" dirty="0"/>
              <a:t>時、どれだけ体積が</a:t>
            </a:r>
            <a:r>
              <a:rPr kumimoji="1" lang="ja-JP" altLang="en-US" sz="2800" dirty="0">
                <a:solidFill>
                  <a:srgbClr val="011893"/>
                </a:solidFill>
              </a:rPr>
              <a:t>減る</a:t>
            </a:r>
            <a:r>
              <a:rPr kumimoji="1" lang="ja-JP" altLang="en-US" sz="2800" dirty="0"/>
              <a:t>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52D6C3D-8606-E019-88CE-D8FA2F3C6D12}"/>
                  </a:ext>
                </a:extLst>
              </p:cNvPr>
              <p:cNvSpPr txBox="1"/>
              <p:nvPr/>
            </p:nvSpPr>
            <p:spPr>
              <a:xfrm>
                <a:off x="3419872" y="1412776"/>
                <a:ext cx="2014269"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𝜅</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252D6C3D-8606-E019-88CE-D8FA2F3C6D12}"/>
                  </a:ext>
                </a:extLst>
              </p:cNvPr>
              <p:cNvSpPr txBox="1">
                <a:spLocks noRot="1" noChangeAspect="1" noMove="1" noResize="1" noEditPoints="1" noAdjustHandles="1" noChangeArrowheads="1" noChangeShapeType="1" noTextEdit="1"/>
              </p:cNvSpPr>
              <p:nvPr/>
            </p:nvSpPr>
            <p:spPr>
              <a:xfrm>
                <a:off x="3419872" y="1412776"/>
                <a:ext cx="2014269" cy="91159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6E7A81E-FF18-D4A4-B9A0-9E500FD67272}"/>
              </a:ext>
            </a:extLst>
          </p:cNvPr>
          <p:cNvSpPr txBox="1"/>
          <p:nvPr/>
        </p:nvSpPr>
        <p:spPr>
          <a:xfrm>
            <a:off x="467544" y="5229200"/>
            <a:ext cx="7879080" cy="461665"/>
          </a:xfrm>
          <a:prstGeom prst="rect">
            <a:avLst/>
          </a:prstGeom>
          <a:noFill/>
        </p:spPr>
        <p:txBody>
          <a:bodyPr wrap="none" rtlCol="0">
            <a:spAutoFit/>
          </a:bodyPr>
          <a:lstStyle/>
          <a:p>
            <a:r>
              <a:rPr kumimoji="1" lang="ja-JP" altLang="en-US" sz="2400" dirty="0"/>
              <a:t>熱力学的に安定な系は、圧縮率が正でなくてはならない</a:t>
            </a:r>
            <a:endParaRPr lang="en-US" altLang="ja-JP" sz="2400" dirty="0"/>
          </a:p>
        </p:txBody>
      </p:sp>
      <p:sp>
        <p:nvSpPr>
          <p:cNvPr id="7" name="正方形/長方形 6">
            <a:extLst>
              <a:ext uri="{FF2B5EF4-FFF2-40B4-BE49-F238E27FC236}">
                <a16:creationId xmlns:a16="http://schemas.microsoft.com/office/drawing/2014/main" id="{5A6B250B-AD2D-1B04-8378-22BA0BE190C8}"/>
              </a:ext>
            </a:extLst>
          </p:cNvPr>
          <p:cNvSpPr/>
          <p:nvPr/>
        </p:nvSpPr>
        <p:spPr>
          <a:xfrm>
            <a:off x="880923"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4E994F-C415-427A-009B-B477048365E0}"/>
              </a:ext>
            </a:extLst>
          </p:cNvPr>
          <p:cNvSpPr/>
          <p:nvPr/>
        </p:nvSpPr>
        <p:spPr>
          <a:xfrm>
            <a:off x="880923"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3D9017F-DF91-7C42-6DF7-E77565A97409}"/>
              </a:ext>
            </a:extLst>
          </p:cNvPr>
          <p:cNvSpPr/>
          <p:nvPr/>
        </p:nvSpPr>
        <p:spPr>
          <a:xfrm rot="5400000">
            <a:off x="291524"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1326FE0-7DA4-A632-426E-C2B7A855F01F}"/>
              </a:ext>
            </a:extLst>
          </p:cNvPr>
          <p:cNvGrpSpPr/>
          <p:nvPr/>
        </p:nvGrpSpPr>
        <p:grpSpPr>
          <a:xfrm rot="18289369">
            <a:off x="1295338" y="3589713"/>
            <a:ext cx="317369" cy="181353"/>
            <a:chOff x="5148064" y="2564904"/>
            <a:chExt cx="504056" cy="288032"/>
          </a:xfrm>
          <a:solidFill>
            <a:srgbClr val="011893"/>
          </a:solidFill>
        </p:grpSpPr>
        <p:sp>
          <p:nvSpPr>
            <p:cNvPr id="11" name="楕円 10">
              <a:extLst>
                <a:ext uri="{FF2B5EF4-FFF2-40B4-BE49-F238E27FC236}">
                  <a16:creationId xmlns:a16="http://schemas.microsoft.com/office/drawing/2014/main" id="{491183FB-84C7-3D17-6DFE-E5C7CB67713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CA25D02-37A7-49B9-1667-307165929C9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08E12FAD-D49E-6875-3CB1-11689EFB0C6B}"/>
              </a:ext>
            </a:extLst>
          </p:cNvPr>
          <p:cNvGrpSpPr/>
          <p:nvPr/>
        </p:nvGrpSpPr>
        <p:grpSpPr>
          <a:xfrm rot="12022274">
            <a:off x="1129256" y="4001294"/>
            <a:ext cx="317369" cy="181353"/>
            <a:chOff x="5148064" y="2564904"/>
            <a:chExt cx="504056" cy="288032"/>
          </a:xfrm>
          <a:solidFill>
            <a:srgbClr val="011893"/>
          </a:solidFill>
        </p:grpSpPr>
        <p:sp>
          <p:nvSpPr>
            <p:cNvPr id="14" name="楕円 13">
              <a:extLst>
                <a:ext uri="{FF2B5EF4-FFF2-40B4-BE49-F238E27FC236}">
                  <a16:creationId xmlns:a16="http://schemas.microsoft.com/office/drawing/2014/main" id="{0CF753D0-9A09-FD0B-8247-C4EDF69CCA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33CFDB0C-301B-84CB-821D-941B09EA8C0A}"/>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6A11D9FB-9479-9DAB-C078-A16A0CDE1058}"/>
              </a:ext>
            </a:extLst>
          </p:cNvPr>
          <p:cNvGrpSpPr/>
          <p:nvPr/>
        </p:nvGrpSpPr>
        <p:grpSpPr>
          <a:xfrm rot="12022274">
            <a:off x="1491962" y="3910616"/>
            <a:ext cx="317369" cy="181353"/>
            <a:chOff x="5148064" y="2564904"/>
            <a:chExt cx="504056" cy="288032"/>
          </a:xfrm>
          <a:solidFill>
            <a:srgbClr val="011893"/>
          </a:solidFill>
        </p:grpSpPr>
        <p:sp>
          <p:nvSpPr>
            <p:cNvPr id="17" name="楕円 16">
              <a:extLst>
                <a:ext uri="{FF2B5EF4-FFF2-40B4-BE49-F238E27FC236}">
                  <a16:creationId xmlns:a16="http://schemas.microsoft.com/office/drawing/2014/main" id="{39C00F85-01BB-25CA-C5B9-6A3840554D1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69FD11E-A999-1501-9B15-648E2AB80414}"/>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976A3F3-A462-3041-D41A-3A11C829461D}"/>
              </a:ext>
            </a:extLst>
          </p:cNvPr>
          <p:cNvGrpSpPr/>
          <p:nvPr/>
        </p:nvGrpSpPr>
        <p:grpSpPr>
          <a:xfrm rot="4101219">
            <a:off x="1673315" y="3683924"/>
            <a:ext cx="317369" cy="181353"/>
            <a:chOff x="5148064" y="2564904"/>
            <a:chExt cx="504056" cy="288032"/>
          </a:xfrm>
          <a:solidFill>
            <a:srgbClr val="011893"/>
          </a:solidFill>
        </p:grpSpPr>
        <p:sp>
          <p:nvSpPr>
            <p:cNvPr id="20" name="楕円 19">
              <a:extLst>
                <a:ext uri="{FF2B5EF4-FFF2-40B4-BE49-F238E27FC236}">
                  <a16:creationId xmlns:a16="http://schemas.microsoft.com/office/drawing/2014/main" id="{185D24F0-B2F8-1439-0BCF-83A6EA5AD85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CC23741-CD69-20CF-7884-ADFA039F56A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DEB09E27-7852-CA34-CEBC-F2FDD2172CF1}"/>
              </a:ext>
            </a:extLst>
          </p:cNvPr>
          <p:cNvSpPr/>
          <p:nvPr/>
        </p:nvSpPr>
        <p:spPr>
          <a:xfrm rot="5400000">
            <a:off x="1560999"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A0A0160-3CFA-FDF7-05D1-4D64EAFA5EB9}"/>
              </a:ext>
            </a:extLst>
          </p:cNvPr>
          <p:cNvSpPr/>
          <p:nvPr/>
        </p:nvSpPr>
        <p:spPr>
          <a:xfrm rot="5400000">
            <a:off x="2354421" y="3670362"/>
            <a:ext cx="77340" cy="576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DC6CBDB-B572-9222-4749-E365C8D16715}"/>
              </a:ext>
            </a:extLst>
          </p:cNvPr>
          <p:cNvSpPr txBox="1"/>
          <p:nvPr/>
        </p:nvSpPr>
        <p:spPr>
          <a:xfrm>
            <a:off x="467544" y="2492896"/>
            <a:ext cx="5211683" cy="523220"/>
          </a:xfrm>
          <a:prstGeom prst="rect">
            <a:avLst/>
          </a:prstGeom>
          <a:noFill/>
        </p:spPr>
        <p:txBody>
          <a:bodyPr wrap="none" rtlCol="0">
            <a:spAutoFit/>
          </a:bodyPr>
          <a:lstStyle/>
          <a:p>
            <a:r>
              <a:rPr kumimoji="1" lang="ja-JP" altLang="en-US" sz="2800" dirty="0"/>
              <a:t>平衡状態で</a:t>
            </a:r>
            <a:r>
              <a:rPr lang="ja-JP" altLang="en-US" sz="2800" dirty="0"/>
              <a:t>ピストンを少し押す</a:t>
            </a:r>
            <a:endParaRPr kumimoji="1" lang="ja-JP" altLang="en-US" sz="2800" dirty="0"/>
          </a:p>
        </p:txBody>
      </p:sp>
      <p:sp>
        <p:nvSpPr>
          <p:cNvPr id="26" name="矢印: 右 25">
            <a:extLst>
              <a:ext uri="{FF2B5EF4-FFF2-40B4-BE49-F238E27FC236}">
                <a16:creationId xmlns:a16="http://schemas.microsoft.com/office/drawing/2014/main" id="{2A77D678-1A5A-36DF-5B06-0D26EA41409A}"/>
              </a:ext>
            </a:extLst>
          </p:cNvPr>
          <p:cNvSpPr/>
          <p:nvPr/>
        </p:nvSpPr>
        <p:spPr>
          <a:xfrm rot="10800000">
            <a:off x="2753131" y="370369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B06AA9D-C799-4429-D6CC-369E64C93B5E}"/>
              </a:ext>
            </a:extLst>
          </p:cNvPr>
          <p:cNvSpPr/>
          <p:nvPr/>
        </p:nvSpPr>
        <p:spPr>
          <a:xfrm>
            <a:off x="3977267"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CE0832C-E2EC-FBD6-DAE3-09B48D9C2E8D}"/>
              </a:ext>
            </a:extLst>
          </p:cNvPr>
          <p:cNvSpPr/>
          <p:nvPr/>
        </p:nvSpPr>
        <p:spPr>
          <a:xfrm>
            <a:off x="3977267"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F0D5FBD-F274-0C2A-21E9-12FDCB92A4B8}"/>
              </a:ext>
            </a:extLst>
          </p:cNvPr>
          <p:cNvSpPr/>
          <p:nvPr/>
        </p:nvSpPr>
        <p:spPr>
          <a:xfrm rot="5400000">
            <a:off x="3387868"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41958C4F-020F-28C3-0412-9D3756510354}"/>
              </a:ext>
            </a:extLst>
          </p:cNvPr>
          <p:cNvGrpSpPr/>
          <p:nvPr/>
        </p:nvGrpSpPr>
        <p:grpSpPr>
          <a:xfrm rot="18289369">
            <a:off x="4271668" y="3579045"/>
            <a:ext cx="317369" cy="181353"/>
            <a:chOff x="5148064" y="2564904"/>
            <a:chExt cx="504056" cy="288032"/>
          </a:xfrm>
          <a:solidFill>
            <a:srgbClr val="011893"/>
          </a:solidFill>
        </p:grpSpPr>
        <p:sp>
          <p:nvSpPr>
            <p:cNvPr id="44" name="楕円 43">
              <a:extLst>
                <a:ext uri="{FF2B5EF4-FFF2-40B4-BE49-F238E27FC236}">
                  <a16:creationId xmlns:a16="http://schemas.microsoft.com/office/drawing/2014/main" id="{A4DEC41A-CB64-7CEA-A6DC-8D8B387354D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51D35D90-7D8A-9A21-9B62-F30946B3D951}"/>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59A9AAE5-5DBB-9C8C-8C2F-A925C0EF1E26}"/>
              </a:ext>
            </a:extLst>
          </p:cNvPr>
          <p:cNvGrpSpPr/>
          <p:nvPr/>
        </p:nvGrpSpPr>
        <p:grpSpPr>
          <a:xfrm rot="12022274">
            <a:off x="4142923" y="4041298"/>
            <a:ext cx="317369" cy="181353"/>
            <a:chOff x="5148064" y="2564904"/>
            <a:chExt cx="504056" cy="288032"/>
          </a:xfrm>
          <a:solidFill>
            <a:srgbClr val="011893"/>
          </a:solidFill>
        </p:grpSpPr>
        <p:sp>
          <p:nvSpPr>
            <p:cNvPr id="42" name="楕円 41">
              <a:extLst>
                <a:ext uri="{FF2B5EF4-FFF2-40B4-BE49-F238E27FC236}">
                  <a16:creationId xmlns:a16="http://schemas.microsoft.com/office/drawing/2014/main" id="{0620236D-5AA8-7533-0E2E-D4D433AAC99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9BFC0525-95F6-714F-794C-7E1AF225681D}"/>
                </a:ext>
              </a:extLst>
            </p:cNvPr>
            <p:cNvCxnSpPr>
              <a:stCxn id="4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10D7F47B-FA74-3E38-5495-25528F313ADF}"/>
              </a:ext>
            </a:extLst>
          </p:cNvPr>
          <p:cNvGrpSpPr/>
          <p:nvPr/>
        </p:nvGrpSpPr>
        <p:grpSpPr>
          <a:xfrm rot="12022274">
            <a:off x="4358947" y="4185312"/>
            <a:ext cx="317369" cy="181353"/>
            <a:chOff x="5148064" y="2564904"/>
            <a:chExt cx="504056" cy="288032"/>
          </a:xfrm>
          <a:solidFill>
            <a:srgbClr val="011893"/>
          </a:solidFill>
        </p:grpSpPr>
        <p:sp>
          <p:nvSpPr>
            <p:cNvPr id="40" name="楕円 39">
              <a:extLst>
                <a:ext uri="{FF2B5EF4-FFF2-40B4-BE49-F238E27FC236}">
                  <a16:creationId xmlns:a16="http://schemas.microsoft.com/office/drawing/2014/main" id="{7EA8BF5C-1D45-A5E3-FDA2-49C8F4FA8A0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13208B33-EC5F-346E-3F76-C58B116DE0FA}"/>
                </a:ext>
              </a:extLst>
            </p:cNvPr>
            <p:cNvCxnSpPr>
              <a:stCxn id="4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96617DF2-C325-7A75-2B11-D05E209667F5}"/>
              </a:ext>
            </a:extLst>
          </p:cNvPr>
          <p:cNvGrpSpPr/>
          <p:nvPr/>
        </p:nvGrpSpPr>
        <p:grpSpPr>
          <a:xfrm rot="4101219">
            <a:off x="4465455" y="3793963"/>
            <a:ext cx="317369" cy="181353"/>
            <a:chOff x="5148064" y="2564904"/>
            <a:chExt cx="504056" cy="288032"/>
          </a:xfrm>
          <a:solidFill>
            <a:srgbClr val="011893"/>
          </a:solidFill>
        </p:grpSpPr>
        <p:sp>
          <p:nvSpPr>
            <p:cNvPr id="38" name="楕円 37">
              <a:extLst>
                <a:ext uri="{FF2B5EF4-FFF2-40B4-BE49-F238E27FC236}">
                  <a16:creationId xmlns:a16="http://schemas.microsoft.com/office/drawing/2014/main" id="{99E109B2-9189-362F-B296-594A94940C8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B106C503-FD22-9959-9484-2F0B40BAD297}"/>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a:extLst>
              <a:ext uri="{FF2B5EF4-FFF2-40B4-BE49-F238E27FC236}">
                <a16:creationId xmlns:a16="http://schemas.microsoft.com/office/drawing/2014/main" id="{07426771-EC26-B199-ED17-7A6A72556202}"/>
              </a:ext>
            </a:extLst>
          </p:cNvPr>
          <p:cNvSpPr/>
          <p:nvPr/>
        </p:nvSpPr>
        <p:spPr>
          <a:xfrm rot="5400000">
            <a:off x="4315972"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C02997C-E55E-3758-676D-7510F4964902}"/>
              </a:ext>
            </a:extLst>
          </p:cNvPr>
          <p:cNvSpPr/>
          <p:nvPr/>
        </p:nvSpPr>
        <p:spPr>
          <a:xfrm rot="5400000">
            <a:off x="5404092" y="3316988"/>
            <a:ext cx="136015" cy="1224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5ECD280-D3FE-F603-D699-E61C257E44BD}"/>
              </a:ext>
            </a:extLst>
          </p:cNvPr>
          <p:cNvSpPr txBox="1"/>
          <p:nvPr/>
        </p:nvSpPr>
        <p:spPr>
          <a:xfrm>
            <a:off x="6516216" y="2996952"/>
            <a:ext cx="2185214" cy="646331"/>
          </a:xfrm>
          <a:prstGeom prst="rect">
            <a:avLst/>
          </a:prstGeom>
          <a:noFill/>
        </p:spPr>
        <p:txBody>
          <a:bodyPr wrap="none" rtlCol="0">
            <a:spAutoFit/>
          </a:bodyPr>
          <a:lstStyle/>
          <a:p>
            <a:r>
              <a:rPr kumimoji="1" lang="ja-JP" altLang="en-US" dirty="0"/>
              <a:t>圧縮率が正</a:t>
            </a:r>
            <a:r>
              <a:rPr lang="ja-JP" altLang="en-US" dirty="0"/>
              <a:t>なら</a:t>
            </a:r>
            <a:endParaRPr lang="en-US" altLang="ja-JP" dirty="0"/>
          </a:p>
          <a:p>
            <a:r>
              <a:rPr kumimoji="1" lang="ja-JP" altLang="en-US" dirty="0"/>
              <a:t>押し返される</a:t>
            </a:r>
            <a:r>
              <a:rPr kumimoji="1" lang="en-US" altLang="ja-JP" dirty="0"/>
              <a:t>(</a:t>
            </a:r>
            <a:r>
              <a:rPr kumimoji="1" lang="ja-JP" altLang="en-US" dirty="0"/>
              <a:t>安定</a:t>
            </a:r>
            <a:r>
              <a:rPr kumimoji="1" lang="en-US" altLang="ja-JP" dirty="0"/>
              <a:t>)</a:t>
            </a:r>
            <a:endParaRPr kumimoji="1" lang="ja-JP" altLang="en-US" dirty="0"/>
          </a:p>
        </p:txBody>
      </p:sp>
      <p:sp>
        <p:nvSpPr>
          <p:cNvPr id="65" name="テキスト ボックス 64">
            <a:extLst>
              <a:ext uri="{FF2B5EF4-FFF2-40B4-BE49-F238E27FC236}">
                <a16:creationId xmlns:a16="http://schemas.microsoft.com/office/drawing/2014/main" id="{D2835B8F-715C-3FCE-0DF5-DB5E55D95669}"/>
              </a:ext>
            </a:extLst>
          </p:cNvPr>
          <p:cNvSpPr txBox="1"/>
          <p:nvPr/>
        </p:nvSpPr>
        <p:spPr>
          <a:xfrm>
            <a:off x="6372200" y="4077072"/>
            <a:ext cx="2262158" cy="923330"/>
          </a:xfrm>
          <a:prstGeom prst="rect">
            <a:avLst/>
          </a:prstGeom>
          <a:noFill/>
        </p:spPr>
        <p:txBody>
          <a:bodyPr wrap="none" rtlCol="0">
            <a:spAutoFit/>
          </a:bodyPr>
          <a:lstStyle/>
          <a:p>
            <a:r>
              <a:rPr kumimoji="1" lang="ja-JP" altLang="en-US" dirty="0"/>
              <a:t>圧縮率が負なら</a:t>
            </a:r>
            <a:endParaRPr kumimoji="1" lang="en-US" altLang="ja-JP" dirty="0"/>
          </a:p>
          <a:p>
            <a:r>
              <a:rPr lang="ja-JP" altLang="en-US" dirty="0"/>
              <a:t>さらに引き込まれる</a:t>
            </a:r>
            <a:endParaRPr lang="en-US" altLang="ja-JP" dirty="0"/>
          </a:p>
          <a:p>
            <a:r>
              <a:rPr kumimoji="1" lang="en-US" altLang="ja-JP" dirty="0"/>
              <a:t>(</a:t>
            </a:r>
            <a:r>
              <a:rPr kumimoji="1" lang="ja-JP" altLang="en-US" dirty="0"/>
              <a:t>不安定</a:t>
            </a:r>
            <a:r>
              <a:rPr kumimoji="1" lang="en-US" altLang="ja-JP" dirty="0"/>
              <a:t>)</a:t>
            </a:r>
            <a:endParaRPr kumimoji="1" lang="ja-JP" altLang="en-US" dirty="0"/>
          </a:p>
        </p:txBody>
      </p:sp>
      <p:sp>
        <p:nvSpPr>
          <p:cNvPr id="66" name="矢印: 右 65">
            <a:extLst>
              <a:ext uri="{FF2B5EF4-FFF2-40B4-BE49-F238E27FC236}">
                <a16:creationId xmlns:a16="http://schemas.microsoft.com/office/drawing/2014/main" id="{9C731C5F-C539-FA6A-DB62-AE47EBD1A311}"/>
              </a:ext>
            </a:extLst>
          </p:cNvPr>
          <p:cNvSpPr/>
          <p:nvPr/>
        </p:nvSpPr>
        <p:spPr>
          <a:xfrm>
            <a:off x="5796136" y="314096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CC96FE3A-9BFF-1EC2-0E32-647F2D51A206}"/>
              </a:ext>
            </a:extLst>
          </p:cNvPr>
          <p:cNvSpPr/>
          <p:nvPr/>
        </p:nvSpPr>
        <p:spPr>
          <a:xfrm rot="10800000">
            <a:off x="5796136" y="422108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C54EE125-16FA-24BA-E2EF-DD544567E695}"/>
              </a:ext>
            </a:extLst>
          </p:cNvPr>
          <p:cNvSpPr txBox="1"/>
          <p:nvPr/>
        </p:nvSpPr>
        <p:spPr>
          <a:xfrm>
            <a:off x="683568" y="6021288"/>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70" name="テキスト ボックス 69">
            <a:extLst>
              <a:ext uri="{FF2B5EF4-FFF2-40B4-BE49-F238E27FC236}">
                <a16:creationId xmlns:a16="http://schemas.microsoft.com/office/drawing/2014/main" id="{8A5D7ED3-E166-03ED-935C-61643A2A3505}"/>
              </a:ext>
            </a:extLst>
          </p:cNvPr>
          <p:cNvSpPr txBox="1"/>
          <p:nvPr/>
        </p:nvSpPr>
        <p:spPr>
          <a:xfrm>
            <a:off x="3275856" y="5805264"/>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71" name="矢印: 右 70">
            <a:extLst>
              <a:ext uri="{FF2B5EF4-FFF2-40B4-BE49-F238E27FC236}">
                <a16:creationId xmlns:a16="http://schemas.microsoft.com/office/drawing/2014/main" id="{66BB10C4-E784-C8FE-BAB8-1C12C5334620}"/>
              </a:ext>
            </a:extLst>
          </p:cNvPr>
          <p:cNvSpPr/>
          <p:nvPr/>
        </p:nvSpPr>
        <p:spPr>
          <a:xfrm>
            <a:off x="2483768" y="6093296"/>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6497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46A14F-0CE3-DEB2-1B3D-4F4CE5FA9039}"/>
              </a:ext>
            </a:extLst>
          </p:cNvPr>
          <p:cNvSpPr>
            <a:spLocks noGrp="1"/>
          </p:cNvSpPr>
          <p:nvPr>
            <p:ph type="body" sz="quarter" idx="10"/>
          </p:nvPr>
        </p:nvSpPr>
        <p:spPr/>
        <p:txBody>
          <a:bodyPr/>
          <a:lstStyle/>
          <a:p>
            <a:r>
              <a:rPr lang="ja-JP" altLang="en-US" dirty="0"/>
              <a:t>圧力制御</a:t>
            </a:r>
            <a:endParaRPr kumimoji="1" lang="ja-JP" altLang="en-US" dirty="0"/>
          </a:p>
        </p:txBody>
      </p:sp>
      <p:sp>
        <p:nvSpPr>
          <p:cNvPr id="3" name="テキスト ボックス 2">
            <a:extLst>
              <a:ext uri="{FF2B5EF4-FFF2-40B4-BE49-F238E27FC236}">
                <a16:creationId xmlns:a16="http://schemas.microsoft.com/office/drawing/2014/main" id="{42C4CA74-76F2-0E95-0EA3-57D18CA4A6D3}"/>
              </a:ext>
            </a:extLst>
          </p:cNvPr>
          <p:cNvSpPr txBox="1"/>
          <p:nvPr/>
        </p:nvSpPr>
        <p:spPr>
          <a:xfrm>
            <a:off x="395536" y="1124744"/>
            <a:ext cx="6090129"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ビリアル定理から圧力を計算する</a:t>
            </a:r>
          </a:p>
          <a:p>
            <a:pPr marL="514350" indent="-514350">
              <a:buFont typeface="+mj-lt"/>
              <a:buAutoNum type="arabicPeriod"/>
            </a:pPr>
            <a:r>
              <a:rPr kumimoji="1" lang="ja-JP" altLang="en-US" sz="2800" dirty="0"/>
              <a:t>目標</a:t>
            </a:r>
            <a:r>
              <a:rPr lang="ja-JP" altLang="en-US" sz="2800" dirty="0"/>
              <a:t>圧力</a:t>
            </a:r>
            <a:r>
              <a:rPr kumimoji="1" lang="ja-JP" altLang="en-US" sz="2800" dirty="0"/>
              <a:t>との差を見て体積を調整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p:sp>
        <p:nvSpPr>
          <p:cNvPr id="6" name="正方形/長方形 5">
            <a:extLst>
              <a:ext uri="{FF2B5EF4-FFF2-40B4-BE49-F238E27FC236}">
                <a16:creationId xmlns:a16="http://schemas.microsoft.com/office/drawing/2014/main" id="{DDB0C218-38BF-42DA-151C-F7E451823F17}"/>
              </a:ext>
            </a:extLst>
          </p:cNvPr>
          <p:cNvSpPr/>
          <p:nvPr/>
        </p:nvSpPr>
        <p:spPr>
          <a:xfrm>
            <a:off x="971600" y="3573016"/>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740892-4B55-F9B8-D6B3-C2E042979B4F}"/>
              </a:ext>
            </a:extLst>
          </p:cNvPr>
          <p:cNvSpPr/>
          <p:nvPr/>
        </p:nvSpPr>
        <p:spPr>
          <a:xfrm>
            <a:off x="971600" y="544522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EE1BC5C-6D2E-C91E-52A6-F97529862855}"/>
              </a:ext>
            </a:extLst>
          </p:cNvPr>
          <p:cNvSpPr/>
          <p:nvPr/>
        </p:nvSpPr>
        <p:spPr>
          <a:xfrm rot="5400000">
            <a:off x="35496" y="450912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99507F5B-EE19-D2D1-EF0A-892461F4A2F8}"/>
              </a:ext>
            </a:extLst>
          </p:cNvPr>
          <p:cNvGrpSpPr/>
          <p:nvPr/>
        </p:nvGrpSpPr>
        <p:grpSpPr>
          <a:xfrm rot="18289369">
            <a:off x="1629788" y="4078175"/>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DE32FAA3-6014-6A71-BD3B-4DEEC14E25C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B7CAB5F5-C875-3CE3-8C68-185C9C9A1097}"/>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F20DAA72-5690-1825-2BE8-F3822E3E103E}"/>
              </a:ext>
            </a:extLst>
          </p:cNvPr>
          <p:cNvGrpSpPr/>
          <p:nvPr/>
        </p:nvGrpSpPr>
        <p:grpSpPr>
          <a:xfrm rot="12022274">
            <a:off x="1366011" y="473186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8FF59924-F5FD-01E0-CAFC-45725725320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3AE72211-093C-0938-06AF-CEC026FE1A16}"/>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AF6DC6A-1BA6-B4FA-994F-0142578CC3ED}"/>
              </a:ext>
            </a:extLst>
          </p:cNvPr>
          <p:cNvGrpSpPr/>
          <p:nvPr/>
        </p:nvGrpSpPr>
        <p:grpSpPr>
          <a:xfrm rot="12022274">
            <a:off x="1942073" y="4587844"/>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9F4B788F-762D-45F4-9776-604028BEA6E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221AF58-34B2-B4CB-BC7E-45958DF3E83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0873DA5-07FA-12BE-74D2-A6A734C44C9A}"/>
              </a:ext>
            </a:extLst>
          </p:cNvPr>
          <p:cNvGrpSpPr/>
          <p:nvPr/>
        </p:nvGrpSpPr>
        <p:grpSpPr>
          <a:xfrm rot="4101219">
            <a:off x="2230105" y="422780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328247F9-2C70-B15E-43D9-9485CCAA1E8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0F1DD67-F6C2-81ED-9C2A-65DDF2532547}"/>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圧力計のイラスト">
            <a:extLst>
              <a:ext uri="{FF2B5EF4-FFF2-40B4-BE49-F238E27FC236}">
                <a16:creationId xmlns:a16="http://schemas.microsoft.com/office/drawing/2014/main" id="{51451CB8-987B-1AD3-9A68-118E329728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636912"/>
            <a:ext cx="1215185" cy="1472952"/>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C5EA9AC2-5E96-B8C7-2013-442519249207}"/>
              </a:ext>
            </a:extLst>
          </p:cNvPr>
          <p:cNvSpPr/>
          <p:nvPr/>
        </p:nvSpPr>
        <p:spPr>
          <a:xfrm rot="5400000">
            <a:off x="2051720" y="4581128"/>
            <a:ext cx="1584176" cy="14401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DF96CAF-4E1A-D2C3-F05B-04509C200769}"/>
              </a:ext>
            </a:extLst>
          </p:cNvPr>
          <p:cNvSpPr/>
          <p:nvPr/>
        </p:nvSpPr>
        <p:spPr>
          <a:xfrm rot="5400000">
            <a:off x="3779912" y="3645024"/>
            <a:ext cx="216024" cy="19442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3443BD4-D2AB-2C82-E797-FF95DC21ED51}"/>
              </a:ext>
            </a:extLst>
          </p:cNvPr>
          <p:cNvCxnSpPr/>
          <p:nvPr/>
        </p:nvCxnSpPr>
        <p:spPr>
          <a:xfrm flipV="1">
            <a:off x="2627784" y="3429000"/>
            <a:ext cx="2232248"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7513BA4E-38CB-6FDE-D135-58AE1F2E7A9F}"/>
              </a:ext>
            </a:extLst>
          </p:cNvPr>
          <p:cNvSpPr/>
          <p:nvPr/>
        </p:nvSpPr>
        <p:spPr>
          <a:xfrm rot="10800000">
            <a:off x="5076056" y="4437112"/>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D9BC4D2E-8C86-50C5-0CF4-56747339A8E0}"/>
              </a:ext>
            </a:extLst>
          </p:cNvPr>
          <p:cNvCxnSpPr>
            <a:stCxn id="1026" idx="3"/>
            <a:endCxn id="26" idx="1"/>
          </p:cNvCxnSpPr>
          <p:nvPr/>
        </p:nvCxnSpPr>
        <p:spPr>
          <a:xfrm flipH="1">
            <a:off x="5508104" y="3373388"/>
            <a:ext cx="711129" cy="1279748"/>
          </a:xfrm>
          <a:prstGeom prst="bentConnector3">
            <a:avLst>
              <a:gd name="adj1" fmla="val -321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B5B26B5-2E8B-97BE-9609-E5978C095227}"/>
              </a:ext>
            </a:extLst>
          </p:cNvPr>
          <p:cNvSpPr txBox="1"/>
          <p:nvPr/>
        </p:nvSpPr>
        <p:spPr>
          <a:xfrm>
            <a:off x="1115616" y="5877272"/>
            <a:ext cx="6647974" cy="830997"/>
          </a:xfrm>
          <a:prstGeom prst="rect">
            <a:avLst/>
          </a:prstGeom>
          <a:noFill/>
        </p:spPr>
        <p:txBody>
          <a:bodyPr wrap="none" rtlCol="0">
            <a:spAutoFit/>
          </a:bodyPr>
          <a:lstStyle/>
          <a:p>
            <a:r>
              <a:rPr lang="ja-JP" altLang="en-US" sz="2400" dirty="0"/>
              <a:t>数値シミュレーションにおける体積変化とは？</a:t>
            </a:r>
            <a:endParaRPr lang="en-US" altLang="ja-JP" sz="2400" dirty="0"/>
          </a:p>
          <a:p>
            <a:r>
              <a:rPr kumimoji="1" lang="ja-JP" altLang="en-US" sz="2400" dirty="0"/>
              <a:t>周期的境界条件ではどうするか？</a:t>
            </a:r>
          </a:p>
        </p:txBody>
      </p:sp>
    </p:spTree>
    <p:extLst>
      <p:ext uri="{BB962C8B-B14F-4D97-AF65-F5344CB8AC3E}">
        <p14:creationId xmlns:p14="http://schemas.microsoft.com/office/powerpoint/2010/main" val="3880210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92860-D029-B083-62A4-BBB40578768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7" name="テキスト ボックス 6">
            <a:extLst>
              <a:ext uri="{FF2B5EF4-FFF2-40B4-BE49-F238E27FC236}">
                <a16:creationId xmlns:a16="http://schemas.microsoft.com/office/drawing/2014/main" id="{BE9B7848-B355-6726-E13A-764270896456}"/>
              </a:ext>
            </a:extLst>
          </p:cNvPr>
          <p:cNvSpPr txBox="1"/>
          <p:nvPr/>
        </p:nvSpPr>
        <p:spPr>
          <a:xfrm>
            <a:off x="323528" y="1268760"/>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9B7C028-B057-3C61-8164-77C0D0C815DB}"/>
                  </a:ext>
                </a:extLst>
              </p:cNvPr>
              <p:cNvSpPr txBox="1"/>
              <p:nvPr/>
            </p:nvSpPr>
            <p:spPr>
              <a:xfrm>
                <a:off x="1547664" y="1844824"/>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79B7C028-B057-3C61-8164-77C0D0C815DB}"/>
                  </a:ext>
                </a:extLst>
              </p:cNvPr>
              <p:cNvSpPr txBox="1">
                <a:spLocks noRot="1" noChangeAspect="1" noMove="1" noResize="1" noEditPoints="1" noAdjustHandles="1" noChangeArrowheads="1" noChangeShapeType="1" noTextEdit="1"/>
              </p:cNvSpPr>
              <p:nvPr/>
            </p:nvSpPr>
            <p:spPr>
              <a:xfrm>
                <a:off x="1547664" y="1844824"/>
                <a:ext cx="4460324"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91D9FC7-7E68-C085-1ECC-9CBBB7996E9D}"/>
                  </a:ext>
                </a:extLst>
              </p:cNvPr>
              <p:cNvSpPr txBox="1"/>
              <p:nvPr/>
            </p:nvSpPr>
            <p:spPr>
              <a:xfrm>
                <a:off x="323528" y="3284984"/>
                <a:ext cx="7457170"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𝛼</m:t>
                    </m:r>
                  </m:oMath>
                </a14:m>
                <a:r>
                  <a:rPr kumimoji="1" lang="ja-JP" altLang="en-US" sz="2400" dirty="0"/>
                  <a:t>を一般化座標に含めたハミルトニアン</a:t>
                </a:r>
              </a:p>
            </p:txBody>
          </p:sp>
        </mc:Choice>
        <mc:Fallback xmlns="">
          <p:sp>
            <p:nvSpPr>
              <p:cNvPr id="9" name="テキスト ボックス 8">
                <a:extLst>
                  <a:ext uri="{FF2B5EF4-FFF2-40B4-BE49-F238E27FC236}">
                    <a16:creationId xmlns:a16="http://schemas.microsoft.com/office/drawing/2014/main" id="{691D9FC7-7E68-C085-1ECC-9CBBB7996E9D}"/>
                  </a:ext>
                </a:extLst>
              </p:cNvPr>
              <p:cNvSpPr txBox="1">
                <a:spLocks noRot="1" noChangeAspect="1" noMove="1" noResize="1" noEditPoints="1" noAdjustHandles="1" noChangeArrowheads="1" noChangeShapeType="1" noTextEdit="1"/>
              </p:cNvSpPr>
              <p:nvPr/>
            </p:nvSpPr>
            <p:spPr>
              <a:xfrm>
                <a:off x="323528" y="3284984"/>
                <a:ext cx="7457170" cy="461665"/>
              </a:xfrm>
              <a:prstGeom prst="rect">
                <a:avLst/>
              </a:prstGeom>
              <a:blipFill>
                <a:blip r:embed="rId3"/>
                <a:stretch>
                  <a:fillRect l="-1226" t="-14474" r="-32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892E3FF-DD1B-A600-BACF-24389181BB98}"/>
                  </a:ext>
                </a:extLst>
              </p:cNvPr>
              <p:cNvSpPr txBox="1"/>
              <p:nvPr/>
            </p:nvSpPr>
            <p:spPr>
              <a:xfrm>
                <a:off x="1259632" y="3933056"/>
                <a:ext cx="5823582"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E892E3FF-DD1B-A600-BACF-24389181BB98}"/>
                  </a:ext>
                </a:extLst>
              </p:cNvPr>
              <p:cNvSpPr txBox="1">
                <a:spLocks noRot="1" noChangeAspect="1" noMove="1" noResize="1" noEditPoints="1" noAdjustHandles="1" noChangeArrowheads="1" noChangeShapeType="1" noTextEdit="1"/>
              </p:cNvSpPr>
              <p:nvPr/>
            </p:nvSpPr>
            <p:spPr>
              <a:xfrm>
                <a:off x="1259632" y="3933056"/>
                <a:ext cx="5823582" cy="10734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6F4F9E1-AEFA-1CD1-9BB9-F5A8F1509123}"/>
                  </a:ext>
                </a:extLst>
              </p:cNvPr>
              <p:cNvSpPr txBox="1"/>
              <p:nvPr/>
            </p:nvSpPr>
            <p:spPr>
              <a:xfrm>
                <a:off x="323528" y="5229200"/>
                <a:ext cx="8179355" cy="830997"/>
              </a:xfrm>
              <a:prstGeom prst="rect">
                <a:avLst/>
              </a:prstGeom>
              <a:noFill/>
            </p:spPr>
            <p:txBody>
              <a:bodyPr wrap="none" rtlCol="0">
                <a:spAutoFit/>
              </a:bodyPr>
              <a:lstStyle/>
              <a:p>
                <a:r>
                  <a:rPr lang="ja-JP" altLang="en-US" sz="2400" dirty="0"/>
                  <a:t>このハミルトニアンに従う系は、目標圧力</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0</m:t>
                        </m:r>
                      </m:sub>
                    </m:sSub>
                  </m:oMath>
                </a14:m>
                <a:r>
                  <a:rPr kumimoji="1" lang="ja-JP" altLang="en-US" sz="2400" dirty="0"/>
                  <a:t>に制御される</a:t>
                </a:r>
                <a:endParaRPr kumimoji="1" lang="en-US" altLang="ja-JP" sz="2400" dirty="0"/>
              </a:p>
              <a:p>
                <a:r>
                  <a:rPr kumimoji="1" lang="en-US" altLang="ja-JP" sz="2400" dirty="0"/>
                  <a:t>(Andersen</a:t>
                </a:r>
                <a:r>
                  <a:rPr kumimoji="1" lang="ja-JP" altLang="en-US" sz="2400" dirty="0"/>
                  <a:t>のハミルトニアン</a:t>
                </a:r>
                <a:r>
                  <a:rPr kumimoji="1" lang="en-US" altLang="ja-JP" sz="2400" dirty="0"/>
                  <a:t>)</a:t>
                </a:r>
                <a:endParaRPr kumimoji="1" lang="ja-JP" altLang="en-US" sz="2400" dirty="0"/>
              </a:p>
            </p:txBody>
          </p:sp>
        </mc:Choice>
        <mc:Fallback xmlns="">
          <p:sp>
            <p:nvSpPr>
              <p:cNvPr id="12" name="テキスト ボックス 11">
                <a:extLst>
                  <a:ext uri="{FF2B5EF4-FFF2-40B4-BE49-F238E27FC236}">
                    <a16:creationId xmlns:a16="http://schemas.microsoft.com/office/drawing/2014/main" id="{36F4F9E1-AEFA-1CD1-9BB9-F5A8F1509123}"/>
                  </a:ext>
                </a:extLst>
              </p:cNvPr>
              <p:cNvSpPr txBox="1">
                <a:spLocks noRot="1" noChangeAspect="1" noMove="1" noResize="1" noEditPoints="1" noAdjustHandles="1" noChangeArrowheads="1" noChangeShapeType="1" noTextEdit="1"/>
              </p:cNvSpPr>
              <p:nvPr/>
            </p:nvSpPr>
            <p:spPr>
              <a:xfrm>
                <a:off x="323528" y="5229200"/>
                <a:ext cx="8179355" cy="830997"/>
              </a:xfrm>
              <a:prstGeom prst="rect">
                <a:avLst/>
              </a:prstGeom>
              <a:blipFill>
                <a:blip r:embed="rId5"/>
                <a:stretch>
                  <a:fillRect l="-1118" t="-8088" r="-224"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601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AA29826-B256-979B-15C1-9FAD12ABC4F7}"/>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0A476F-D3B2-6707-227C-D003AF2B5AEA}"/>
                  </a:ext>
                </a:extLst>
              </p:cNvPr>
              <p:cNvSpPr txBox="1"/>
              <p:nvPr/>
            </p:nvSpPr>
            <p:spPr>
              <a:xfrm>
                <a:off x="1115616" y="105273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140A476F-D3B2-6707-227C-D003AF2B5AEA}"/>
                  </a:ext>
                </a:extLst>
              </p:cNvPr>
              <p:cNvSpPr txBox="1">
                <a:spLocks noRot="1" noChangeAspect="1" noMove="1" noResize="1" noEditPoints="1" noAdjustHandles="1" noChangeArrowheads="1" noChangeShapeType="1" noTextEdit="1"/>
              </p:cNvSpPr>
              <p:nvPr/>
            </p:nvSpPr>
            <p:spPr>
              <a:xfrm>
                <a:off x="1115616" y="1052736"/>
                <a:ext cx="585686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F37DE8-3D3C-2430-7808-6494E5F2FA01}"/>
                  </a:ext>
                </a:extLst>
              </p:cNvPr>
              <p:cNvSpPr txBox="1"/>
              <p:nvPr/>
            </p:nvSpPr>
            <p:spPr>
              <a:xfrm>
                <a:off x="611560" y="2276872"/>
                <a:ext cx="4896544" cy="461665"/>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と</m:t>
                    </m:r>
                    <m:r>
                      <a:rPr lang="en-US" altLang="ja-JP" sz="2400" b="0" i="1" smtClean="0">
                        <a:latin typeface="Cambria Math" panose="02040503050406030204" pitchFamily="18" charset="0"/>
                      </a:rPr>
                      <m:t>𝛼</m:t>
                    </m:r>
                  </m:oMath>
                </a14:m>
                <a:r>
                  <a:rPr kumimoji="1" lang="ja-JP" altLang="en-US" sz="2400" b="0" dirty="0"/>
                  <a:t>が共役な変数であると考える</a:t>
                </a:r>
                <a:endParaRPr kumimoji="1" lang="en-US" altLang="ja-JP" sz="2400" b="0" dirty="0"/>
              </a:p>
            </p:txBody>
          </p:sp>
        </mc:Choice>
        <mc:Fallback xmlns="">
          <p:sp>
            <p:nvSpPr>
              <p:cNvPr id="5" name="テキスト ボックス 4">
                <a:extLst>
                  <a:ext uri="{FF2B5EF4-FFF2-40B4-BE49-F238E27FC236}">
                    <a16:creationId xmlns:a16="http://schemas.microsoft.com/office/drawing/2014/main" id="{89F37DE8-3D3C-2430-7808-6494E5F2FA01}"/>
                  </a:ext>
                </a:extLst>
              </p:cNvPr>
              <p:cNvSpPr txBox="1">
                <a:spLocks noRot="1" noChangeAspect="1" noMove="1" noResize="1" noEditPoints="1" noAdjustHandles="1" noChangeArrowheads="1" noChangeShapeType="1" noTextEdit="1"/>
              </p:cNvSpPr>
              <p:nvPr/>
            </p:nvSpPr>
            <p:spPr>
              <a:xfrm>
                <a:off x="611560" y="2276872"/>
                <a:ext cx="4896544" cy="461665"/>
              </a:xfrm>
              <a:prstGeom prst="rect">
                <a:avLst/>
              </a:prstGeom>
              <a:blipFill>
                <a:blip r:embed="rId3"/>
                <a:stretch>
                  <a:fillRect t="-14667" r="-37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410608-FADC-F326-DF46-EE2064BC89DA}"/>
                  </a:ext>
                </a:extLst>
              </p:cNvPr>
              <p:cNvSpPr txBox="1"/>
              <p:nvPr/>
            </p:nvSpPr>
            <p:spPr>
              <a:xfrm>
                <a:off x="467544" y="306896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23410608-FADC-F326-DF46-EE2064BC89DA}"/>
                  </a:ext>
                </a:extLst>
              </p:cNvPr>
              <p:cNvSpPr txBox="1">
                <a:spLocks noRot="1" noChangeAspect="1" noMove="1" noResize="1" noEditPoints="1" noAdjustHandles="1" noChangeArrowheads="1" noChangeShapeType="1" noTextEdit="1"/>
              </p:cNvSpPr>
              <p:nvPr/>
            </p:nvSpPr>
            <p:spPr>
              <a:xfrm>
                <a:off x="467544" y="3068960"/>
                <a:ext cx="2439770"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A5AED8A-B854-6307-086F-75473C5C2D33}"/>
                  </a:ext>
                </a:extLst>
              </p:cNvPr>
              <p:cNvSpPr txBox="1"/>
              <p:nvPr/>
            </p:nvSpPr>
            <p:spPr>
              <a:xfrm>
                <a:off x="3275856" y="3212976"/>
                <a:ext cx="5437194" cy="83240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𝛼</m:t>
                    </m:r>
                    <m:r>
                      <a:rPr lang="ja-JP" altLang="en-US" sz="2400" i="1">
                        <a:latin typeface="Cambria Math" panose="02040503050406030204" pitchFamily="18" charset="0"/>
                      </a:rPr>
                      <m:t>が</m:t>
                    </m:r>
                  </m:oMath>
                </a14:m>
                <a:r>
                  <a:rPr kumimoji="1" lang="ja-JP" altLang="en-US" sz="2400" dirty="0"/>
                  <a:t>座標、</a:t>
                </a:r>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が</m:t>
                    </m:r>
                  </m:oMath>
                </a14:m>
                <a:r>
                  <a:rPr kumimoji="1" lang="ja-JP" altLang="en-US" sz="2400" dirty="0"/>
                  <a:t>運動量、</a:t>
                </a:r>
                <a14:m>
                  <m:oMath xmlns:m="http://schemas.openxmlformats.org/officeDocument/2006/math">
                    <m:r>
                      <a:rPr kumimoji="1" lang="en-US" altLang="ja-JP" sz="2400" b="0" i="1" smtClean="0">
                        <a:latin typeface="Cambria Math" panose="02040503050406030204" pitchFamily="18" charset="0"/>
                      </a:rPr>
                      <m:t>𝑀</m:t>
                    </m:r>
                  </m:oMath>
                </a14:m>
                <a:r>
                  <a:rPr kumimoji="1" lang="ja-JP" altLang="en-US" sz="2400" dirty="0"/>
                  <a:t>が質量となる</a:t>
                </a:r>
                <a:endParaRPr kumimoji="1" lang="en-US" altLang="ja-JP" sz="2400" dirty="0"/>
              </a:p>
              <a:p>
                <a:r>
                  <a:rPr lang="ja-JP" altLang="en-US" sz="2400" dirty="0"/>
                  <a:t>仮想粒子</a:t>
                </a:r>
                <a:endParaRPr kumimoji="1" lang="ja-JP" altLang="en-US" sz="2400" dirty="0"/>
              </a:p>
            </p:txBody>
          </p:sp>
        </mc:Choice>
        <mc:Fallback xmlns="">
          <p:sp>
            <p:nvSpPr>
              <p:cNvPr id="7" name="テキスト ボックス 6">
                <a:extLst>
                  <a:ext uri="{FF2B5EF4-FFF2-40B4-BE49-F238E27FC236}">
                    <a16:creationId xmlns:a16="http://schemas.microsoft.com/office/drawing/2014/main" id="{BA5AED8A-B854-6307-086F-75473C5C2D33}"/>
                  </a:ext>
                </a:extLst>
              </p:cNvPr>
              <p:cNvSpPr txBox="1">
                <a:spLocks noRot="1" noChangeAspect="1" noMove="1" noResize="1" noEditPoints="1" noAdjustHandles="1" noChangeArrowheads="1" noChangeShapeType="1" noTextEdit="1"/>
              </p:cNvSpPr>
              <p:nvPr/>
            </p:nvSpPr>
            <p:spPr>
              <a:xfrm>
                <a:off x="3275856" y="3212976"/>
                <a:ext cx="5437194" cy="832407"/>
              </a:xfrm>
              <a:prstGeom prst="rect">
                <a:avLst/>
              </a:prstGeom>
              <a:blipFill>
                <a:blip r:embed="rId5"/>
                <a:stretch>
                  <a:fillRect l="-1682" t="-8029" r="-8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C078A4E-316A-4850-DFE2-2FF56BFD6D47}"/>
                  </a:ext>
                </a:extLst>
              </p:cNvPr>
              <p:cNvSpPr txBox="1"/>
              <p:nvPr/>
            </p:nvSpPr>
            <p:spPr>
              <a:xfrm>
                <a:off x="467544" y="4365104"/>
                <a:ext cx="7944354"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𝛼</m:t>
                                  </m:r>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8" name="テキスト ボックス 7">
                <a:extLst>
                  <a:ext uri="{FF2B5EF4-FFF2-40B4-BE49-F238E27FC236}">
                    <a16:creationId xmlns:a16="http://schemas.microsoft.com/office/drawing/2014/main" id="{8C078A4E-316A-4850-DFE2-2FF56BFD6D47}"/>
                  </a:ext>
                </a:extLst>
              </p:cNvPr>
              <p:cNvSpPr txBox="1">
                <a:spLocks noRot="1" noChangeAspect="1" noMove="1" noResize="1" noEditPoints="1" noAdjustHandles="1" noChangeArrowheads="1" noChangeShapeType="1" noTextEdit="1"/>
              </p:cNvSpPr>
              <p:nvPr/>
            </p:nvSpPr>
            <p:spPr>
              <a:xfrm>
                <a:off x="467544" y="4365104"/>
                <a:ext cx="7944354" cy="1237005"/>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E0346703-AC60-8BFB-812D-00560785A163}"/>
              </a:ext>
            </a:extLst>
          </p:cNvPr>
          <p:cNvSpPr/>
          <p:nvPr/>
        </p:nvSpPr>
        <p:spPr>
          <a:xfrm>
            <a:off x="2699792" y="4365104"/>
            <a:ext cx="5688632"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86A99DC-8253-030B-8C20-7789A086644C}"/>
              </a:ext>
            </a:extLst>
          </p:cNvPr>
          <p:cNvSpPr txBox="1"/>
          <p:nvPr/>
        </p:nvSpPr>
        <p:spPr>
          <a:xfrm>
            <a:off x="3995936" y="5733256"/>
            <a:ext cx="2646878" cy="461665"/>
          </a:xfrm>
          <a:prstGeom prst="rect">
            <a:avLst/>
          </a:prstGeom>
          <a:noFill/>
        </p:spPr>
        <p:txBody>
          <a:bodyPr wrap="none" rtlCol="0">
            <a:spAutoFit/>
          </a:bodyPr>
          <a:lstStyle/>
          <a:p>
            <a:r>
              <a:rPr lang="ja-JP" altLang="en-US" sz="2400" dirty="0"/>
              <a:t>仮想粒子に働く力</a:t>
            </a:r>
            <a:endParaRPr kumimoji="1" lang="ja-JP" altLang="en-US" sz="2400" dirty="0"/>
          </a:p>
        </p:txBody>
      </p:sp>
    </p:spTree>
    <p:extLst>
      <p:ext uri="{BB962C8B-B14F-4D97-AF65-F5344CB8AC3E}">
        <p14:creationId xmlns:p14="http://schemas.microsoft.com/office/powerpoint/2010/main" val="158239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dirty="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dirty="0"/>
              <a:t>a priori</a:t>
            </a:r>
            <a:r>
              <a:rPr lang="ja-JP" altLang="en-US" sz="3200"/>
              <a:t>に認める物理量</a:t>
            </a:r>
            <a:endParaRPr lang="en-US" altLang="ja-JP" sz="3200" dirty="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dirty="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dirty="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02C418-6222-012D-533E-2F46C037AE18}"/>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3" name="テキスト ボックス 2">
            <a:extLst>
              <a:ext uri="{FF2B5EF4-FFF2-40B4-BE49-F238E27FC236}">
                <a16:creationId xmlns:a16="http://schemas.microsoft.com/office/drawing/2014/main" id="{4879A880-A79B-28F7-9DD1-C0BF38A7B3D0}"/>
              </a:ext>
            </a:extLst>
          </p:cNvPr>
          <p:cNvSpPr txBox="1"/>
          <p:nvPr/>
        </p:nvSpPr>
        <p:spPr>
          <a:xfrm>
            <a:off x="467544" y="1196752"/>
            <a:ext cx="6955750" cy="461665"/>
          </a:xfrm>
          <a:prstGeom prst="rect">
            <a:avLst/>
          </a:prstGeom>
          <a:noFill/>
        </p:spPr>
        <p:txBody>
          <a:bodyPr wrap="none" rtlCol="0">
            <a:spAutoFit/>
          </a:bodyPr>
          <a:lstStyle/>
          <a:p>
            <a:r>
              <a:rPr kumimoji="1" lang="ja-JP" altLang="en-US" sz="2400" dirty="0"/>
              <a:t>スケールされた運動量と座標を導入</a:t>
            </a:r>
            <a:r>
              <a:rPr lang="ja-JP" altLang="en-US" sz="2400" dirty="0"/>
              <a:t>して書き直す</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10A3AB3-1C98-5765-7674-C8D834CBAA18}"/>
                  </a:ext>
                </a:extLst>
              </p:cNvPr>
              <p:cNvSpPr txBox="1"/>
              <p:nvPr/>
            </p:nvSpPr>
            <p:spPr>
              <a:xfrm>
                <a:off x="1979712" y="1700808"/>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E10A3AB3-1C98-5765-7674-C8D834CBAA18}"/>
                  </a:ext>
                </a:extLst>
              </p:cNvPr>
              <p:cNvSpPr txBox="1">
                <a:spLocks noRot="1" noChangeAspect="1" noMove="1" noResize="1" noEditPoints="1" noAdjustHandles="1" noChangeArrowheads="1" noChangeShapeType="1" noTextEdit="1"/>
              </p:cNvSpPr>
              <p:nvPr/>
            </p:nvSpPr>
            <p:spPr>
              <a:xfrm>
                <a:off x="1979712" y="1700808"/>
                <a:ext cx="199259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D134306-8B3F-2BCB-F990-609DFDF1744A}"/>
                  </a:ext>
                </a:extLst>
              </p:cNvPr>
              <p:cNvSpPr txBox="1"/>
              <p:nvPr/>
            </p:nvSpPr>
            <p:spPr>
              <a:xfrm>
                <a:off x="4499992" y="1700808"/>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D134306-8B3F-2BCB-F990-609DFDF1744A}"/>
                  </a:ext>
                </a:extLst>
              </p:cNvPr>
              <p:cNvSpPr txBox="1">
                <a:spLocks noRot="1" noChangeAspect="1" noMove="1" noResize="1" noEditPoints="1" noAdjustHandles="1" noChangeArrowheads="1" noChangeShapeType="1" noTextEdit="1"/>
              </p:cNvSpPr>
              <p:nvPr/>
            </p:nvSpPr>
            <p:spPr>
              <a:xfrm>
                <a:off x="4499992" y="1700808"/>
                <a:ext cx="165949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4388EE-FA34-179B-D6F1-75867E197D2E}"/>
                  </a:ext>
                </a:extLst>
              </p:cNvPr>
              <p:cNvSpPr txBox="1"/>
              <p:nvPr/>
            </p:nvSpPr>
            <p:spPr>
              <a:xfrm>
                <a:off x="683568" y="2348880"/>
                <a:ext cx="6573979"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364388EE-FA34-179B-D6F1-75867E197D2E}"/>
                  </a:ext>
                </a:extLst>
              </p:cNvPr>
              <p:cNvSpPr txBox="1">
                <a:spLocks noRot="1" noChangeAspect="1" noMove="1" noResize="1" noEditPoints="1" noAdjustHandles="1" noChangeArrowheads="1" noChangeShapeType="1" noTextEdit="1"/>
              </p:cNvSpPr>
              <p:nvPr/>
            </p:nvSpPr>
            <p:spPr>
              <a:xfrm>
                <a:off x="683568" y="2348880"/>
                <a:ext cx="6573979" cy="1237005"/>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F147155E-6596-56C9-F13D-D2B16C570BDE}"/>
              </a:ext>
            </a:extLst>
          </p:cNvPr>
          <p:cNvCxnSpPr/>
          <p:nvPr/>
        </p:nvCxnSpPr>
        <p:spPr>
          <a:xfrm>
            <a:off x="2051720" y="3501008"/>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6D1172F-8175-7C96-E3F5-5AF71B43E947}"/>
                  </a:ext>
                </a:extLst>
              </p:cNvPr>
              <p:cNvSpPr txBox="1"/>
              <p:nvPr/>
            </p:nvSpPr>
            <p:spPr>
              <a:xfrm flipH="1">
                <a:off x="2051720" y="3645024"/>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E6D1172F-8175-7C96-E3F5-5AF71B43E947}"/>
                  </a:ext>
                </a:extLst>
              </p:cNvPr>
              <p:cNvSpPr txBox="1">
                <a:spLocks noRot="1" noChangeAspect="1" noMove="1" noResize="1" noEditPoints="1" noAdjustHandles="1" noChangeArrowheads="1" noChangeShapeType="1" noTextEdit="1"/>
              </p:cNvSpPr>
              <p:nvPr/>
            </p:nvSpPr>
            <p:spPr>
              <a:xfrm flipH="1">
                <a:off x="2051720" y="3645024"/>
                <a:ext cx="792088" cy="400110"/>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4AADED1B-5C50-5D72-13CF-6CE148EC06FB}"/>
              </a:ext>
            </a:extLst>
          </p:cNvPr>
          <p:cNvCxnSpPr/>
          <p:nvPr/>
        </p:nvCxnSpPr>
        <p:spPr>
          <a:xfrm>
            <a:off x="4211960" y="32849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B67D0B8-FC99-C05A-FBC3-1C3B99959FD4}"/>
                  </a:ext>
                </a:extLst>
              </p:cNvPr>
              <p:cNvSpPr txBox="1"/>
              <p:nvPr/>
            </p:nvSpPr>
            <p:spPr>
              <a:xfrm flipH="1">
                <a:off x="4283968" y="3429000"/>
                <a:ext cx="792088" cy="4451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𝑓</m:t>
                              </m:r>
                            </m:e>
                          </m:acc>
                        </m:e>
                        <m:sub>
                          <m:r>
                            <a:rPr kumimoji="1" lang="en-US" altLang="ja-JP" sz="2000" b="0" i="1" smtClean="0">
                              <a:latin typeface="Cambria Math" panose="02040503050406030204" pitchFamily="18" charset="0"/>
                            </a:rPr>
                            <m:t>𝑖𝑗</m:t>
                          </m:r>
                        </m:sub>
                      </m:sSub>
                    </m:oMath>
                  </m:oMathPara>
                </a14:m>
                <a:endParaRPr kumimoji="1" lang="ja-JP" altLang="en-US" sz="2000" dirty="0"/>
              </a:p>
            </p:txBody>
          </p:sp>
        </mc:Choice>
        <mc:Fallback xmlns="">
          <p:sp>
            <p:nvSpPr>
              <p:cNvPr id="11" name="テキスト ボックス 10">
                <a:extLst>
                  <a:ext uri="{FF2B5EF4-FFF2-40B4-BE49-F238E27FC236}">
                    <a16:creationId xmlns:a16="http://schemas.microsoft.com/office/drawing/2014/main" id="{AB67D0B8-FC99-C05A-FBC3-1C3B99959FD4}"/>
                  </a:ext>
                </a:extLst>
              </p:cNvPr>
              <p:cNvSpPr txBox="1">
                <a:spLocks noRot="1" noChangeAspect="1" noMove="1" noResize="1" noEditPoints="1" noAdjustHandles="1" noChangeArrowheads="1" noChangeShapeType="1" noTextEdit="1"/>
              </p:cNvSpPr>
              <p:nvPr/>
            </p:nvSpPr>
            <p:spPr>
              <a:xfrm flipH="1">
                <a:off x="4283968" y="3429000"/>
                <a:ext cx="792088" cy="445186"/>
              </a:xfrm>
              <a:prstGeom prst="rect">
                <a:avLst/>
              </a:prstGeom>
              <a:blipFill>
                <a:blip r:embed="rId6"/>
                <a:stretch>
                  <a:fillRect t="-4110" r="-28462" b="-8219"/>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E80D919B-A8C6-CFB4-74EA-2F1A30C636C0}"/>
              </a:ext>
            </a:extLst>
          </p:cNvPr>
          <p:cNvCxnSpPr>
            <a:cxnSpLocks/>
          </p:cNvCxnSpPr>
          <p:nvPr/>
        </p:nvCxnSpPr>
        <p:spPr>
          <a:xfrm>
            <a:off x="6084168" y="3140968"/>
            <a:ext cx="57606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10D612C-5083-EAB7-BEAC-9A189521834E}"/>
                  </a:ext>
                </a:extLst>
              </p:cNvPr>
              <p:cNvSpPr txBox="1"/>
              <p:nvPr/>
            </p:nvSpPr>
            <p:spPr>
              <a:xfrm flipH="1">
                <a:off x="6012160" y="3212976"/>
                <a:ext cx="11521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𝛼</m:t>
                      </m:r>
                    </m:oMath>
                  </m:oMathPara>
                </a14:m>
                <a:endParaRPr kumimoji="1" lang="ja-JP" altLang="en-US" sz="2000" dirty="0"/>
              </a:p>
            </p:txBody>
          </p:sp>
        </mc:Choice>
        <mc:Fallback xmlns="">
          <p:sp>
            <p:nvSpPr>
              <p:cNvPr id="15" name="テキスト ボックス 14">
                <a:extLst>
                  <a:ext uri="{FF2B5EF4-FFF2-40B4-BE49-F238E27FC236}">
                    <a16:creationId xmlns:a16="http://schemas.microsoft.com/office/drawing/2014/main" id="{B10D612C-5083-EAB7-BEAC-9A189521834E}"/>
                  </a:ext>
                </a:extLst>
              </p:cNvPr>
              <p:cNvSpPr txBox="1">
                <a:spLocks noRot="1" noChangeAspect="1" noMove="1" noResize="1" noEditPoints="1" noAdjustHandles="1" noChangeArrowheads="1" noChangeShapeType="1" noTextEdit="1"/>
              </p:cNvSpPr>
              <p:nvPr/>
            </p:nvSpPr>
            <p:spPr>
              <a:xfrm flipH="1">
                <a:off x="6012160" y="3212976"/>
                <a:ext cx="1152128" cy="400110"/>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6E42C66-7A79-5535-850F-79BBE656F6B0}"/>
                  </a:ext>
                </a:extLst>
              </p:cNvPr>
              <p:cNvSpPr txBox="1"/>
              <p:nvPr/>
            </p:nvSpPr>
            <p:spPr>
              <a:xfrm>
                <a:off x="1331640" y="4149080"/>
                <a:ext cx="4152612"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𝑉</m:t>
                              </m:r>
                            </m:e>
                          </m:nary>
                        </m:e>
                      </m:d>
                    </m:oMath>
                  </m:oMathPara>
                </a14:m>
                <a:endParaRPr kumimoji="1" lang="ja-JP" altLang="en-US" sz="2400" dirty="0"/>
              </a:p>
            </p:txBody>
          </p:sp>
        </mc:Choice>
        <mc:Fallback xmlns="">
          <p:sp>
            <p:nvSpPr>
              <p:cNvPr id="16" name="テキスト ボックス 15">
                <a:extLst>
                  <a:ext uri="{FF2B5EF4-FFF2-40B4-BE49-F238E27FC236}">
                    <a16:creationId xmlns:a16="http://schemas.microsoft.com/office/drawing/2014/main" id="{F6E42C66-7A79-5535-850F-79BBE656F6B0}"/>
                  </a:ext>
                </a:extLst>
              </p:cNvPr>
              <p:cNvSpPr txBox="1">
                <a:spLocks noRot="1" noChangeAspect="1" noMove="1" noResize="1" noEditPoints="1" noAdjustHandles="1" noChangeArrowheads="1" noChangeShapeType="1" noTextEdit="1"/>
              </p:cNvSpPr>
              <p:nvPr/>
            </p:nvSpPr>
            <p:spPr>
              <a:xfrm>
                <a:off x="1331640" y="4149080"/>
                <a:ext cx="4152612" cy="1046890"/>
              </a:xfrm>
              <a:prstGeom prst="rect">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FDEF6EC-E3FD-8A67-91FE-9CBA345A1E7B}"/>
              </a:ext>
            </a:extLst>
          </p:cNvPr>
          <p:cNvCxnSpPr>
            <a:cxnSpLocks/>
          </p:cNvCxnSpPr>
          <p:nvPr/>
        </p:nvCxnSpPr>
        <p:spPr>
          <a:xfrm>
            <a:off x="2267744" y="5229200"/>
            <a:ext cx="187220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52CF2BF-D299-7A10-BD37-ED39793F58E4}"/>
                  </a:ext>
                </a:extLst>
              </p:cNvPr>
              <p:cNvSpPr txBox="1"/>
              <p:nvPr/>
            </p:nvSpPr>
            <p:spPr>
              <a:xfrm flipH="1">
                <a:off x="2771800" y="5301208"/>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𝑃𝑉</m:t>
                      </m:r>
                    </m:oMath>
                  </m:oMathPara>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52CF2BF-D299-7A10-BD37-ED39793F58E4}"/>
                  </a:ext>
                </a:extLst>
              </p:cNvPr>
              <p:cNvSpPr txBox="1">
                <a:spLocks noRot="1" noChangeAspect="1" noMove="1" noResize="1" noEditPoints="1" noAdjustHandles="1" noChangeArrowheads="1" noChangeShapeType="1" noTextEdit="1"/>
              </p:cNvSpPr>
              <p:nvPr/>
            </p:nvSpPr>
            <p:spPr>
              <a:xfrm flipH="1">
                <a:off x="2771800" y="5301208"/>
                <a:ext cx="792088" cy="400110"/>
              </a:xfrm>
              <a:prstGeom prst="rect">
                <a:avLst/>
              </a:prstGeom>
              <a:blipFill>
                <a:blip r:embed="rId9"/>
                <a:stretch>
                  <a:fillRect r="-1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6B7F567-AA58-47AE-F4C2-68BF38AE3EAB}"/>
                  </a:ext>
                </a:extLst>
              </p:cNvPr>
              <p:cNvSpPr txBox="1"/>
              <p:nvPr/>
            </p:nvSpPr>
            <p:spPr>
              <a:xfrm>
                <a:off x="1331640" y="5661248"/>
                <a:ext cx="2127698" cy="786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66B7F567-AA58-47AE-F4C2-68BF38AE3EAB}"/>
                  </a:ext>
                </a:extLst>
              </p:cNvPr>
              <p:cNvSpPr txBox="1">
                <a:spLocks noRot="1" noChangeAspect="1" noMove="1" noResize="1" noEditPoints="1" noAdjustHandles="1" noChangeArrowheads="1" noChangeShapeType="1" noTextEdit="1"/>
              </p:cNvSpPr>
              <p:nvPr/>
            </p:nvSpPr>
            <p:spPr>
              <a:xfrm>
                <a:off x="1331640" y="5661248"/>
                <a:ext cx="2127698" cy="786241"/>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0978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44267-839F-983B-1616-2FBE997A9B94}"/>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1F20AAF-2B98-AE18-CE71-075EDA3B2069}"/>
                  </a:ext>
                </a:extLst>
              </p:cNvPr>
              <p:cNvSpPr txBox="1"/>
              <p:nvPr/>
            </p:nvSpPr>
            <p:spPr>
              <a:xfrm>
                <a:off x="611560" y="378904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3" name="テキスト ボックス 2">
                <a:extLst>
                  <a:ext uri="{FF2B5EF4-FFF2-40B4-BE49-F238E27FC236}">
                    <a16:creationId xmlns:a16="http://schemas.microsoft.com/office/drawing/2014/main" id="{D1F20AAF-2B98-AE18-CE71-075EDA3B2069}"/>
                  </a:ext>
                </a:extLst>
              </p:cNvPr>
              <p:cNvSpPr txBox="1">
                <a:spLocks noRot="1" noChangeAspect="1" noMove="1" noResize="1" noEditPoints="1" noAdjustHandles="1" noChangeArrowheads="1" noChangeShapeType="1" noTextEdit="1"/>
              </p:cNvSpPr>
              <p:nvPr/>
            </p:nvSpPr>
            <p:spPr>
              <a:xfrm>
                <a:off x="611560" y="3789040"/>
                <a:ext cx="2439770" cy="9115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E356F7A-9EAE-F8E5-588C-915D0EEF09B3}"/>
                  </a:ext>
                </a:extLst>
              </p:cNvPr>
              <p:cNvSpPr txBox="1"/>
              <p:nvPr/>
            </p:nvSpPr>
            <p:spPr>
              <a:xfrm>
                <a:off x="539552" y="2636912"/>
                <a:ext cx="2983253"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𝛼</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𝑃</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DE356F7A-9EAE-F8E5-588C-915D0EEF09B3}"/>
                  </a:ext>
                </a:extLst>
              </p:cNvPr>
              <p:cNvSpPr txBox="1">
                <a:spLocks noRot="1" noChangeAspect="1" noMove="1" noResize="1" noEditPoints="1" noAdjustHandles="1" noChangeArrowheads="1" noChangeShapeType="1" noTextEdit="1"/>
              </p:cNvSpPr>
              <p:nvPr/>
            </p:nvSpPr>
            <p:spPr>
              <a:xfrm>
                <a:off x="539552" y="2636912"/>
                <a:ext cx="2983253" cy="9103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0EC8373-3903-E8A8-744D-B00C2043B387}"/>
                  </a:ext>
                </a:extLst>
              </p:cNvPr>
              <p:cNvSpPr txBox="1"/>
              <p:nvPr/>
            </p:nvSpPr>
            <p:spPr>
              <a:xfrm>
                <a:off x="683568" y="980728"/>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50EC8373-3903-E8A8-744D-B00C2043B387}"/>
                  </a:ext>
                </a:extLst>
              </p:cNvPr>
              <p:cNvSpPr txBox="1">
                <a:spLocks noRot="1" noChangeAspect="1" noMove="1" noResize="1" noEditPoints="1" noAdjustHandles="1" noChangeArrowheads="1" noChangeShapeType="1" noTextEdit="1"/>
              </p:cNvSpPr>
              <p:nvPr/>
            </p:nvSpPr>
            <p:spPr>
              <a:xfrm>
                <a:off x="683568" y="980728"/>
                <a:ext cx="5856860" cy="1073499"/>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45C7BB8F-16A6-E1E0-119F-C2200DFFBDBD}"/>
              </a:ext>
            </a:extLst>
          </p:cNvPr>
          <p:cNvSpPr/>
          <p:nvPr/>
        </p:nvSpPr>
        <p:spPr>
          <a:xfrm>
            <a:off x="4499992" y="980728"/>
            <a:ext cx="1800200"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E13754-85B5-3A8B-6A55-2584EFD9D5ED}"/>
              </a:ext>
            </a:extLst>
          </p:cNvPr>
          <p:cNvSpPr txBox="1"/>
          <p:nvPr/>
        </p:nvSpPr>
        <p:spPr>
          <a:xfrm>
            <a:off x="4427984" y="213285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8" name="テキスト ボックス 7">
            <a:extLst>
              <a:ext uri="{FF2B5EF4-FFF2-40B4-BE49-F238E27FC236}">
                <a16:creationId xmlns:a16="http://schemas.microsoft.com/office/drawing/2014/main" id="{DF291AE7-80D5-8469-D03F-2E784F488CED}"/>
              </a:ext>
            </a:extLst>
          </p:cNvPr>
          <p:cNvSpPr txBox="1"/>
          <p:nvPr/>
        </p:nvSpPr>
        <p:spPr>
          <a:xfrm>
            <a:off x="3635896" y="2852936"/>
            <a:ext cx="4801314" cy="707886"/>
          </a:xfrm>
          <a:prstGeom prst="rect">
            <a:avLst/>
          </a:prstGeom>
          <a:noFill/>
        </p:spPr>
        <p:txBody>
          <a:bodyPr wrap="none" rtlCol="0">
            <a:spAutoFit/>
          </a:bodyPr>
          <a:lstStyle/>
          <a:p>
            <a:r>
              <a:rPr lang="ja-JP" altLang="en-US" sz="2000" dirty="0"/>
              <a:t>現在の圧力が設定圧力より高ければ加速</a:t>
            </a:r>
            <a:endParaRPr lang="en-US" altLang="ja-JP" sz="2000" dirty="0"/>
          </a:p>
          <a:p>
            <a:r>
              <a:rPr kumimoji="1" lang="ja-JP" altLang="en-US" sz="2000" dirty="0"/>
              <a:t>そうでなければ減速</a:t>
            </a:r>
          </a:p>
        </p:txBody>
      </p:sp>
      <p:sp>
        <p:nvSpPr>
          <p:cNvPr id="9" name="テキスト ボックス 8">
            <a:extLst>
              <a:ext uri="{FF2B5EF4-FFF2-40B4-BE49-F238E27FC236}">
                <a16:creationId xmlns:a16="http://schemas.microsoft.com/office/drawing/2014/main" id="{0D1A2A52-A12A-735F-7D51-A0E42009112E}"/>
              </a:ext>
            </a:extLst>
          </p:cNvPr>
          <p:cNvSpPr txBox="1"/>
          <p:nvPr/>
        </p:nvSpPr>
        <p:spPr>
          <a:xfrm>
            <a:off x="3707904" y="3933056"/>
            <a:ext cx="3775393" cy="707886"/>
          </a:xfrm>
          <a:prstGeom prst="rect">
            <a:avLst/>
          </a:prstGeom>
          <a:noFill/>
        </p:spPr>
        <p:txBody>
          <a:bodyPr wrap="none" rtlCol="0">
            <a:spAutoFit/>
          </a:bodyPr>
          <a:lstStyle/>
          <a:p>
            <a:r>
              <a:rPr kumimoji="1" lang="ja-JP" altLang="en-US" sz="2000" dirty="0"/>
              <a:t>仮想粒子の運動量が正なら膨張</a:t>
            </a:r>
            <a:endParaRPr kumimoji="1" lang="en-US" altLang="ja-JP" sz="2000" dirty="0"/>
          </a:p>
          <a:p>
            <a:r>
              <a:rPr lang="ja-JP" altLang="en-US" sz="2000" dirty="0"/>
              <a:t>負なら収縮</a:t>
            </a:r>
            <a:endParaRPr kumimoji="1" lang="ja-JP" altLang="en-US" sz="2000" dirty="0"/>
          </a:p>
        </p:txBody>
      </p:sp>
      <p:sp>
        <p:nvSpPr>
          <p:cNvPr id="10" name="テキスト ボックス 9">
            <a:extLst>
              <a:ext uri="{FF2B5EF4-FFF2-40B4-BE49-F238E27FC236}">
                <a16:creationId xmlns:a16="http://schemas.microsoft.com/office/drawing/2014/main" id="{63E6F379-664E-8FF9-74B1-584F10E9BC56}"/>
              </a:ext>
            </a:extLst>
          </p:cNvPr>
          <p:cNvSpPr txBox="1"/>
          <p:nvPr/>
        </p:nvSpPr>
        <p:spPr>
          <a:xfrm>
            <a:off x="611560" y="5229200"/>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11" name="テキスト ボックス 10">
            <a:extLst>
              <a:ext uri="{FF2B5EF4-FFF2-40B4-BE49-F238E27FC236}">
                <a16:creationId xmlns:a16="http://schemas.microsoft.com/office/drawing/2014/main" id="{DADACA6F-FE97-6610-CD33-E84CA6B4B6B6}"/>
              </a:ext>
            </a:extLst>
          </p:cNvPr>
          <p:cNvSpPr txBox="1"/>
          <p:nvPr/>
        </p:nvSpPr>
        <p:spPr>
          <a:xfrm>
            <a:off x="3203848" y="5013176"/>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12" name="矢印: 右 11">
            <a:extLst>
              <a:ext uri="{FF2B5EF4-FFF2-40B4-BE49-F238E27FC236}">
                <a16:creationId xmlns:a16="http://schemas.microsoft.com/office/drawing/2014/main" id="{3600000E-7165-4ABE-7941-D61B1BE23717}"/>
              </a:ext>
            </a:extLst>
          </p:cNvPr>
          <p:cNvSpPr/>
          <p:nvPr/>
        </p:nvSpPr>
        <p:spPr>
          <a:xfrm>
            <a:off x="2411760" y="5301208"/>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CF3660-48DD-4F8B-2C03-BF9D63CC54BB}"/>
              </a:ext>
            </a:extLst>
          </p:cNvPr>
          <p:cNvSpPr txBox="1"/>
          <p:nvPr/>
        </p:nvSpPr>
        <p:spPr>
          <a:xfrm>
            <a:off x="1331640" y="6093296"/>
            <a:ext cx="5929828" cy="523220"/>
          </a:xfrm>
          <a:prstGeom prst="rect">
            <a:avLst/>
          </a:prstGeom>
          <a:noFill/>
        </p:spPr>
        <p:txBody>
          <a:bodyPr wrap="none" rtlCol="0">
            <a:spAutoFit/>
          </a:bodyPr>
          <a:lstStyle/>
          <a:p>
            <a:r>
              <a:rPr kumimoji="1" lang="ja-JP" altLang="en-US" sz="2800" dirty="0"/>
              <a:t>最終的に圧力が目標圧力に収束する</a:t>
            </a:r>
          </a:p>
        </p:txBody>
      </p:sp>
    </p:spTree>
    <p:extLst>
      <p:ext uri="{BB962C8B-B14F-4D97-AF65-F5344CB8AC3E}">
        <p14:creationId xmlns:p14="http://schemas.microsoft.com/office/powerpoint/2010/main" val="3905212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479A16-FBEE-BF60-ECF9-BDB230ACA9E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0D59383-EF07-1F7D-1EC7-C1277BF79393}"/>
                  </a:ext>
                </a:extLst>
              </p:cNvPr>
              <p:cNvSpPr txBox="1"/>
              <p:nvPr/>
            </p:nvSpPr>
            <p:spPr>
              <a:xfrm>
                <a:off x="1403648"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0D59383-EF07-1F7D-1EC7-C1277BF79393}"/>
                  </a:ext>
                </a:extLst>
              </p:cNvPr>
              <p:cNvSpPr txBox="1">
                <a:spLocks noRot="1" noChangeAspect="1" noMove="1" noResize="1" noEditPoints="1" noAdjustHandles="1" noChangeArrowheads="1" noChangeShapeType="1" noTextEdit="1"/>
              </p:cNvSpPr>
              <p:nvPr/>
            </p:nvSpPr>
            <p:spPr>
              <a:xfrm>
                <a:off x="1403648"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B5FE543-0EC8-55C3-C124-95857B928E09}"/>
              </a:ext>
            </a:extLst>
          </p:cNvPr>
          <p:cNvSpPr txBox="1"/>
          <p:nvPr/>
        </p:nvSpPr>
        <p:spPr>
          <a:xfrm>
            <a:off x="755576" y="1105580"/>
            <a:ext cx="5211683" cy="523220"/>
          </a:xfrm>
          <a:prstGeom prst="rect">
            <a:avLst/>
          </a:prstGeom>
          <a:noFill/>
        </p:spPr>
        <p:txBody>
          <a:bodyPr wrap="none" rtlCol="0">
            <a:spAutoFit/>
          </a:bodyPr>
          <a:lstStyle/>
          <a:p>
            <a:r>
              <a:rPr kumimoji="1" lang="ja-JP" altLang="en-US" sz="2800" dirty="0"/>
              <a:t>運動を支配するハミルトニアン</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6BB785-37AE-09C6-33F5-C8B1FD2E8CB3}"/>
                  </a:ext>
                </a:extLst>
              </p:cNvPr>
              <p:cNvSpPr txBox="1"/>
              <p:nvPr/>
            </p:nvSpPr>
            <p:spPr>
              <a:xfrm>
                <a:off x="1907704" y="3573016"/>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96BB785-37AE-09C6-33F5-C8B1FD2E8CB3}"/>
                  </a:ext>
                </a:extLst>
              </p:cNvPr>
              <p:cNvSpPr txBox="1">
                <a:spLocks noRot="1" noChangeAspect="1" noMove="1" noResize="1" noEditPoints="1" noAdjustHandles="1" noChangeArrowheads="1" noChangeShapeType="1" noTextEdit="1"/>
              </p:cNvSpPr>
              <p:nvPr/>
            </p:nvSpPr>
            <p:spPr>
              <a:xfrm>
                <a:off x="1907704" y="3573016"/>
                <a:ext cx="1992597"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D81EAC3-F41A-E0D8-36CB-3D6989A511AB}"/>
                  </a:ext>
                </a:extLst>
              </p:cNvPr>
              <p:cNvSpPr txBox="1"/>
              <p:nvPr/>
            </p:nvSpPr>
            <p:spPr>
              <a:xfrm>
                <a:off x="4427984" y="3573016"/>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BD81EAC3-F41A-E0D8-36CB-3D6989A511AB}"/>
                  </a:ext>
                </a:extLst>
              </p:cNvPr>
              <p:cNvSpPr txBox="1">
                <a:spLocks noRot="1" noChangeAspect="1" noMove="1" noResize="1" noEditPoints="1" noAdjustHandles="1" noChangeArrowheads="1" noChangeShapeType="1" noTextEdit="1"/>
              </p:cNvSpPr>
              <p:nvPr/>
            </p:nvSpPr>
            <p:spPr>
              <a:xfrm>
                <a:off x="4427984" y="3573016"/>
                <a:ext cx="1659492" cy="584775"/>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907EBAA-B574-7311-2416-AAACEA3E0A8E}"/>
              </a:ext>
            </a:extLst>
          </p:cNvPr>
          <p:cNvSpPr txBox="1"/>
          <p:nvPr/>
        </p:nvSpPr>
        <p:spPr>
          <a:xfrm>
            <a:off x="755576" y="2996952"/>
            <a:ext cx="4852610" cy="523220"/>
          </a:xfrm>
          <a:prstGeom prst="rect">
            <a:avLst/>
          </a:prstGeom>
          <a:noFill/>
        </p:spPr>
        <p:txBody>
          <a:bodyPr wrap="none" rtlCol="0">
            <a:spAutoFit/>
          </a:bodyPr>
          <a:lstStyle/>
          <a:p>
            <a:r>
              <a:rPr kumimoji="1" lang="ja-JP" altLang="en-US" sz="2800" dirty="0"/>
              <a:t>スケールされた運動量と座標</a:t>
            </a:r>
          </a:p>
        </p:txBody>
      </p:sp>
      <p:sp>
        <p:nvSpPr>
          <p:cNvPr id="8" name="テキスト ボックス 7">
            <a:extLst>
              <a:ext uri="{FF2B5EF4-FFF2-40B4-BE49-F238E27FC236}">
                <a16:creationId xmlns:a16="http://schemas.microsoft.com/office/drawing/2014/main" id="{EC8D7A50-B34E-6286-1130-229C359030C3}"/>
              </a:ext>
            </a:extLst>
          </p:cNvPr>
          <p:cNvSpPr txBox="1"/>
          <p:nvPr/>
        </p:nvSpPr>
        <p:spPr>
          <a:xfrm>
            <a:off x="611560" y="4509120"/>
            <a:ext cx="7366119" cy="523220"/>
          </a:xfrm>
          <a:prstGeom prst="rect">
            <a:avLst/>
          </a:prstGeom>
          <a:noFill/>
        </p:spPr>
        <p:txBody>
          <a:bodyPr wrap="none" rtlCol="0">
            <a:spAutoFit/>
          </a:bodyPr>
          <a:lstStyle/>
          <a:p>
            <a:r>
              <a:rPr kumimoji="1" lang="ja-JP" altLang="en-US" sz="2800" dirty="0"/>
              <a:t>圧力が制御されるのは、スケールされた世界</a:t>
            </a:r>
          </a:p>
        </p:txBody>
      </p:sp>
      <p:sp>
        <p:nvSpPr>
          <p:cNvPr id="9" name="テキスト ボックス 8">
            <a:extLst>
              <a:ext uri="{FF2B5EF4-FFF2-40B4-BE49-F238E27FC236}">
                <a16:creationId xmlns:a16="http://schemas.microsoft.com/office/drawing/2014/main" id="{FF8AFAE6-7273-081A-2BA6-A02423D34C09}"/>
              </a:ext>
            </a:extLst>
          </p:cNvPr>
          <p:cNvSpPr txBox="1"/>
          <p:nvPr/>
        </p:nvSpPr>
        <p:spPr>
          <a:xfrm>
            <a:off x="1547664" y="5229200"/>
            <a:ext cx="7007046" cy="954107"/>
          </a:xfrm>
          <a:prstGeom prst="rect">
            <a:avLst/>
          </a:prstGeom>
          <a:noFill/>
        </p:spPr>
        <p:txBody>
          <a:bodyPr wrap="none" rtlCol="0">
            <a:spAutoFit/>
          </a:bodyPr>
          <a:lstStyle/>
          <a:p>
            <a:r>
              <a:rPr kumimoji="1" lang="ja-JP" altLang="en-US" sz="2800" dirty="0"/>
              <a:t>「運動方程式に従う座標と運動量」と</a:t>
            </a:r>
            <a:endParaRPr kumimoji="1" lang="en-US" altLang="ja-JP" sz="2800" dirty="0"/>
          </a:p>
          <a:p>
            <a:r>
              <a:rPr lang="ja-JP" altLang="en-US" sz="2800" dirty="0"/>
              <a:t>「我々が観測する座標と運動量」が異なる</a:t>
            </a:r>
            <a:endParaRPr kumimoji="1" lang="ja-JP" altLang="en-US" sz="2800" dirty="0"/>
          </a:p>
        </p:txBody>
      </p:sp>
      <p:sp>
        <p:nvSpPr>
          <p:cNvPr id="10" name="矢印: 右 9">
            <a:extLst>
              <a:ext uri="{FF2B5EF4-FFF2-40B4-BE49-F238E27FC236}">
                <a16:creationId xmlns:a16="http://schemas.microsoft.com/office/drawing/2014/main" id="{FB13621C-7C7D-3FEF-8E69-0F63596E3F19}"/>
              </a:ext>
            </a:extLst>
          </p:cNvPr>
          <p:cNvSpPr/>
          <p:nvPr/>
        </p:nvSpPr>
        <p:spPr>
          <a:xfrm>
            <a:off x="1115616" y="54452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08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8E47ACE-88CA-8EF3-0812-20C7A848BC43}"/>
              </a:ext>
            </a:extLst>
          </p:cNvPr>
          <p:cNvSpPr>
            <a:spLocks noGrp="1"/>
          </p:cNvSpPr>
          <p:nvPr>
            <p:ph type="body" sz="quarter" idx="10"/>
          </p:nvPr>
        </p:nvSpPr>
        <p:spPr/>
        <p:txBody>
          <a:bodyPr/>
          <a:lstStyle/>
          <a:p>
            <a:r>
              <a:rPr kumimoji="1" lang="ja-JP" altLang="en-US" dirty="0"/>
              <a:t>圧力制御のまとめ</a:t>
            </a:r>
          </a:p>
        </p:txBody>
      </p:sp>
      <p:sp>
        <p:nvSpPr>
          <p:cNvPr id="3" name="テキスト ボックス 2">
            <a:extLst>
              <a:ext uri="{FF2B5EF4-FFF2-40B4-BE49-F238E27FC236}">
                <a16:creationId xmlns:a16="http://schemas.microsoft.com/office/drawing/2014/main" id="{46DC13CC-D49C-56B1-A58B-1D9DFBF1CBAF}"/>
              </a:ext>
            </a:extLst>
          </p:cNvPr>
          <p:cNvSpPr txBox="1"/>
          <p:nvPr/>
        </p:nvSpPr>
        <p:spPr>
          <a:xfrm>
            <a:off x="323528" y="1484784"/>
            <a:ext cx="8496944" cy="37856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熱力学的に安定な系では、体積が増えると圧力は下がり、体積が減ると圧力が上がる</a:t>
            </a:r>
            <a:endParaRPr kumimoji="1" lang="en-US" altLang="ja-JP" sz="2400" dirty="0"/>
          </a:p>
          <a:p>
            <a:pPr marL="285750" indent="-285750">
              <a:buFont typeface="Arial" panose="020B0604020202020204" pitchFamily="34" charset="0"/>
              <a:buChar char="•"/>
            </a:pPr>
            <a:r>
              <a:rPr kumimoji="1" lang="ja-JP" altLang="en-US" sz="2400" dirty="0"/>
              <a:t>ハミルトニアンにスケールをつかさどる仮想粒子を追加したハミルトニアンを考える</a:t>
            </a:r>
            <a:r>
              <a:rPr kumimoji="1" lang="en-US" altLang="ja-JP" sz="2400" dirty="0"/>
              <a:t>(Andersen</a:t>
            </a:r>
            <a:r>
              <a:rPr kumimoji="1" lang="ja-JP" altLang="en-US" sz="2400" dirty="0"/>
              <a:t>のハミルトニアン</a:t>
            </a:r>
            <a:r>
              <a:rPr kumimoji="1" lang="en-US" altLang="ja-JP" sz="2400" dirty="0"/>
              <a:t>)</a:t>
            </a:r>
          </a:p>
          <a:p>
            <a:pPr marL="285750" indent="-285750">
              <a:buFont typeface="Arial" panose="020B0604020202020204" pitchFamily="34" charset="0"/>
              <a:buChar char="•"/>
            </a:pPr>
            <a:r>
              <a:rPr kumimoji="1" lang="en-US" altLang="ja-JP" sz="2400" dirty="0"/>
              <a:t>Andersen</a:t>
            </a:r>
            <a:r>
              <a:rPr kumimoji="1" lang="ja-JP" altLang="en-US" sz="2400" dirty="0"/>
              <a:t>のハミルトニアンは、現在の圧力が目標圧力より高いと系が膨張し、低いと系が収縮するダイナミクスを記述する</a:t>
            </a:r>
            <a:endParaRPr kumimoji="1" lang="en-US" altLang="ja-JP" sz="2400" dirty="0"/>
          </a:p>
          <a:p>
            <a:pPr marL="285750" indent="-285750">
              <a:buFont typeface="Arial" panose="020B0604020202020204" pitchFamily="34" charset="0"/>
              <a:buChar char="•"/>
            </a:pPr>
            <a:r>
              <a:rPr kumimoji="1" lang="ja-JP" altLang="en-US" sz="2400" dirty="0"/>
              <a:t>スケールされた座標と運動量を観測すると、圧力が制御されているように見える</a:t>
            </a:r>
            <a:endParaRPr lang="en-US" altLang="ja-JP" sz="2400" dirty="0"/>
          </a:p>
          <a:p>
            <a:pPr marL="285750" indent="-285750">
              <a:buFont typeface="Arial" panose="020B0604020202020204" pitchFamily="34" charset="0"/>
              <a:buChar char="•"/>
            </a:pPr>
            <a:r>
              <a:rPr lang="ja-JP" altLang="en-US" sz="2400" dirty="0">
                <a:solidFill>
                  <a:srgbClr val="FF0000"/>
                </a:solidFill>
              </a:rPr>
              <a:t>「</a:t>
            </a:r>
            <a:r>
              <a:rPr kumimoji="1" lang="ja-JP" altLang="en-US" sz="2400" dirty="0">
                <a:solidFill>
                  <a:srgbClr val="FF0000"/>
                </a:solidFill>
              </a:rPr>
              <a:t>運動に従う変数」と「観測する変数」が異なる</a:t>
            </a:r>
            <a:endParaRPr kumimoji="1" lang="en-US" altLang="ja-JP" sz="2400" dirty="0">
              <a:solidFill>
                <a:srgbClr val="FF0000"/>
              </a:solidFill>
            </a:endParaRPr>
          </a:p>
        </p:txBody>
      </p:sp>
    </p:spTree>
    <p:extLst>
      <p:ext uri="{BB962C8B-B14F-4D97-AF65-F5344CB8AC3E}">
        <p14:creationId xmlns:p14="http://schemas.microsoft.com/office/powerpoint/2010/main" val="3758958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7E8160-E5B3-E736-EEF8-37A377598261}"/>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56BF01-02B7-65A9-D3A0-1EB377D95735}"/>
                  </a:ext>
                </a:extLst>
              </p:cNvPr>
              <p:cNvSpPr txBox="1"/>
              <p:nvPr/>
            </p:nvSpPr>
            <p:spPr>
              <a:xfrm>
                <a:off x="1187624"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256BF01-02B7-65A9-D3A0-1EB377D95735}"/>
                  </a:ext>
                </a:extLst>
              </p:cNvPr>
              <p:cNvSpPr txBox="1">
                <a:spLocks noRot="1" noChangeAspect="1" noMove="1" noResize="1" noEditPoints="1" noAdjustHandles="1" noChangeArrowheads="1" noChangeShapeType="1" noTextEdit="1"/>
              </p:cNvSpPr>
              <p:nvPr/>
            </p:nvSpPr>
            <p:spPr>
              <a:xfrm>
                <a:off x="1187624"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441299F-235A-35A1-2D83-14C9E8746499}"/>
              </a:ext>
            </a:extLst>
          </p:cNvPr>
          <p:cNvSpPr txBox="1"/>
          <p:nvPr/>
        </p:nvSpPr>
        <p:spPr>
          <a:xfrm>
            <a:off x="395536" y="1124744"/>
            <a:ext cx="7659469" cy="461665"/>
          </a:xfrm>
          <a:prstGeom prst="rect">
            <a:avLst/>
          </a:prstGeom>
          <a:noFill/>
        </p:spPr>
        <p:txBody>
          <a:bodyPr wrap="none" rtlCol="0">
            <a:spAutoFit/>
          </a:bodyPr>
          <a:lstStyle/>
          <a:p>
            <a:r>
              <a:rPr kumimoji="1" lang="en-US" altLang="ja-JP" sz="2400" dirty="0"/>
              <a:t>Andersen</a:t>
            </a:r>
            <a:r>
              <a:rPr kumimoji="1" lang="ja-JP" altLang="en-US" sz="2400" dirty="0"/>
              <a:t>のハミルトニアン：仮想粒子による圧力制御</a:t>
            </a:r>
          </a:p>
        </p:txBody>
      </p:sp>
      <p:sp>
        <p:nvSpPr>
          <p:cNvPr id="5" name="テキスト ボックス 4">
            <a:extLst>
              <a:ext uri="{FF2B5EF4-FFF2-40B4-BE49-F238E27FC236}">
                <a16:creationId xmlns:a16="http://schemas.microsoft.com/office/drawing/2014/main" id="{809F88D0-6B31-6C7E-72A3-A2633CA4CEE2}"/>
              </a:ext>
            </a:extLst>
          </p:cNvPr>
          <p:cNvSpPr txBox="1"/>
          <p:nvPr/>
        </p:nvSpPr>
        <p:spPr>
          <a:xfrm>
            <a:off x="395536" y="3284984"/>
            <a:ext cx="6955750" cy="461665"/>
          </a:xfrm>
          <a:prstGeom prst="rect">
            <a:avLst/>
          </a:prstGeom>
          <a:noFill/>
        </p:spPr>
        <p:txBody>
          <a:bodyPr wrap="none" rtlCol="0">
            <a:spAutoFit/>
          </a:bodyPr>
          <a:lstStyle/>
          <a:p>
            <a:r>
              <a:rPr kumimoji="1" lang="ja-JP" altLang="en-US" sz="2400" dirty="0"/>
              <a:t>能勢のハミルトニアン：仮想粒子による温度制御</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D3151-E5E1-3C5A-E301-7DFE77FBE3B6}"/>
                  </a:ext>
                </a:extLst>
              </p:cNvPr>
              <p:cNvSpPr txBox="1"/>
              <p:nvPr/>
            </p:nvSpPr>
            <p:spPr>
              <a:xfrm>
                <a:off x="1187624" y="3861048"/>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1AED3151-E5E1-3C5A-E301-7DFE77FBE3B6}"/>
                  </a:ext>
                </a:extLst>
              </p:cNvPr>
              <p:cNvSpPr txBox="1">
                <a:spLocks noRot="1" noChangeAspect="1" noMove="1" noResize="1" noEditPoints="1" noAdjustHandles="1" noChangeArrowheads="1" noChangeShapeType="1" noTextEdit="1"/>
              </p:cNvSpPr>
              <p:nvPr/>
            </p:nvSpPr>
            <p:spPr>
              <a:xfrm>
                <a:off x="1187624" y="3861048"/>
                <a:ext cx="6422720" cy="1073499"/>
              </a:xfrm>
              <a:prstGeom prst="rect">
                <a:avLst/>
              </a:prstGeom>
              <a:blipFill>
                <a:blip r:embed="rId3"/>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8F2B493B-6826-6D69-036A-22D32164FADC}"/>
              </a:ext>
            </a:extLst>
          </p:cNvPr>
          <p:cNvSpPr/>
          <p:nvPr/>
        </p:nvSpPr>
        <p:spPr>
          <a:xfrm>
            <a:off x="4932040" y="3861048"/>
            <a:ext cx="2664296"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5D5D127-9356-B6E8-1B5B-DDBE0675F59E}"/>
              </a:ext>
            </a:extLst>
          </p:cNvPr>
          <p:cNvSpPr txBox="1"/>
          <p:nvPr/>
        </p:nvSpPr>
        <p:spPr>
          <a:xfrm>
            <a:off x="4860032" y="501317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9" name="四角形: 角を丸くする 8">
            <a:extLst>
              <a:ext uri="{FF2B5EF4-FFF2-40B4-BE49-F238E27FC236}">
                <a16:creationId xmlns:a16="http://schemas.microsoft.com/office/drawing/2014/main" id="{D6D2A0BC-2C6B-BFE2-BAD0-FCB371125197}"/>
              </a:ext>
            </a:extLst>
          </p:cNvPr>
          <p:cNvSpPr/>
          <p:nvPr/>
        </p:nvSpPr>
        <p:spPr>
          <a:xfrm>
            <a:off x="5076056" y="1772816"/>
            <a:ext cx="2016224"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9E8F4B1-CD88-BFD9-FFEA-4993C8C3885F}"/>
              </a:ext>
            </a:extLst>
          </p:cNvPr>
          <p:cNvSpPr/>
          <p:nvPr/>
        </p:nvSpPr>
        <p:spPr>
          <a:xfrm>
            <a:off x="1907704" y="3789040"/>
            <a:ext cx="1296144"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192D82-265B-C694-9664-4D0B8AFF5F01}"/>
              </a:ext>
            </a:extLst>
          </p:cNvPr>
          <p:cNvSpPr txBox="1"/>
          <p:nvPr/>
        </p:nvSpPr>
        <p:spPr>
          <a:xfrm>
            <a:off x="1475656" y="4941168"/>
            <a:ext cx="2236510" cy="707886"/>
          </a:xfrm>
          <a:prstGeom prst="rect">
            <a:avLst/>
          </a:prstGeom>
          <a:noFill/>
        </p:spPr>
        <p:txBody>
          <a:bodyPr wrap="none" rtlCol="0">
            <a:spAutoFit/>
          </a:bodyPr>
          <a:lstStyle/>
          <a:p>
            <a:r>
              <a:rPr lang="ja-JP" altLang="en-US" sz="2000" dirty="0"/>
              <a:t>スケールするのは</a:t>
            </a:r>
            <a:endParaRPr lang="en-US" altLang="ja-JP" sz="2000" dirty="0"/>
          </a:p>
          <a:p>
            <a:r>
              <a:rPr kumimoji="1" lang="ja-JP" altLang="en-US" sz="2000" dirty="0"/>
              <a:t>運動量のみ</a:t>
            </a:r>
          </a:p>
        </p:txBody>
      </p:sp>
    </p:spTree>
    <p:extLst>
      <p:ext uri="{BB962C8B-B14F-4D97-AF65-F5344CB8AC3E}">
        <p14:creationId xmlns:p14="http://schemas.microsoft.com/office/powerpoint/2010/main" val="148877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B129C4-A9B7-9EBB-E376-B44CF4B8C659}"/>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C29D3D0-797D-5E35-1BAF-CA8E35555AE2}"/>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3C29D3D0-797D-5E35-1BAF-CA8E35555AE2}"/>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2D9FFA-2F12-D3F6-93E9-7FA21E981BD2}"/>
                  </a:ext>
                </a:extLst>
              </p:cNvPr>
              <p:cNvSpPr txBox="1"/>
              <p:nvPr/>
            </p:nvSpPr>
            <p:spPr>
              <a:xfrm>
                <a:off x="1043608" y="3068960"/>
                <a:ext cx="4769575"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B82D9FFA-2F12-D3F6-93E9-7FA21E981BD2}"/>
                  </a:ext>
                </a:extLst>
              </p:cNvPr>
              <p:cNvSpPr txBox="1">
                <a:spLocks noRot="1" noChangeAspect="1" noMove="1" noResize="1" noEditPoints="1" noAdjustHandles="1" noChangeArrowheads="1" noChangeShapeType="1" noTextEdit="1"/>
              </p:cNvSpPr>
              <p:nvPr/>
            </p:nvSpPr>
            <p:spPr>
              <a:xfrm>
                <a:off x="1043608" y="3068960"/>
                <a:ext cx="4769575" cy="1031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0A800B-347A-552D-55D4-4C8399923F8D}"/>
                  </a:ext>
                </a:extLst>
              </p:cNvPr>
              <p:cNvSpPr txBox="1"/>
              <p:nvPr/>
            </p:nvSpPr>
            <p:spPr>
              <a:xfrm>
                <a:off x="4644008" y="2276872"/>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560A800B-347A-552D-55D4-4C8399923F8D}"/>
                  </a:ext>
                </a:extLst>
              </p:cNvPr>
              <p:cNvSpPr txBox="1">
                <a:spLocks noRot="1" noChangeAspect="1" noMove="1" noResize="1" noEditPoints="1" noAdjustHandles="1" noChangeArrowheads="1" noChangeShapeType="1" noTextEdit="1"/>
              </p:cNvSpPr>
              <p:nvPr/>
            </p:nvSpPr>
            <p:spPr>
              <a:xfrm>
                <a:off x="4644008" y="2276872"/>
                <a:ext cx="1992597" cy="58477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F9D6AE0-C29C-3816-36F0-058A199F7D60}"/>
              </a:ext>
            </a:extLst>
          </p:cNvPr>
          <p:cNvSpPr txBox="1"/>
          <p:nvPr/>
        </p:nvSpPr>
        <p:spPr>
          <a:xfrm>
            <a:off x="611560" y="2420888"/>
            <a:ext cx="4185761" cy="461665"/>
          </a:xfrm>
          <a:prstGeom prst="rect">
            <a:avLst/>
          </a:prstGeom>
          <a:noFill/>
        </p:spPr>
        <p:txBody>
          <a:bodyPr wrap="none" rtlCol="0">
            <a:spAutoFit/>
          </a:bodyPr>
          <a:lstStyle/>
          <a:p>
            <a:r>
              <a:rPr kumimoji="1" lang="ja-JP" altLang="en-US" sz="2400" dirty="0"/>
              <a:t>スケールされた運動量</a:t>
            </a:r>
            <a:r>
              <a:rPr lang="ja-JP" altLang="en-US" sz="2400" dirty="0"/>
              <a:t>を導入</a:t>
            </a:r>
            <a:endParaRPr kumimoji="1" lang="ja-JP" altLang="en-US"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0267BD-71EC-9B85-D107-5641A2314F13}"/>
                  </a:ext>
                </a:extLst>
              </p:cNvPr>
              <p:cNvSpPr txBox="1"/>
              <p:nvPr/>
            </p:nvSpPr>
            <p:spPr>
              <a:xfrm>
                <a:off x="2627784" y="4077072"/>
                <a:ext cx="2818977"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D0267BD-71EC-9B85-D107-5641A2314F13}"/>
                  </a:ext>
                </a:extLst>
              </p:cNvPr>
              <p:cNvSpPr txBox="1">
                <a:spLocks noRot="1" noChangeAspect="1" noMove="1" noResize="1" noEditPoints="1" noAdjustHandles="1" noChangeArrowheads="1" noChangeShapeType="1" noTextEdit="1"/>
              </p:cNvSpPr>
              <p:nvPr/>
            </p:nvSpPr>
            <p:spPr>
              <a:xfrm>
                <a:off x="2627784" y="4077072"/>
                <a:ext cx="2818977" cy="10316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672654F-55C2-6D18-7AD5-27E851DE0F80}"/>
                  </a:ext>
                </a:extLst>
              </p:cNvPr>
              <p:cNvSpPr txBox="1"/>
              <p:nvPr/>
            </p:nvSpPr>
            <p:spPr>
              <a:xfrm>
                <a:off x="2699792" y="5589240"/>
                <a:ext cx="2313775" cy="793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num>
                        <m:den>
                          <m:r>
                            <a:rPr kumimoji="1" lang="en-US" altLang="ja-JP" sz="2400" b="0" i="1" smtClean="0">
                              <a:latin typeface="Cambria Math" panose="02040503050406030204" pitchFamily="18" charset="0"/>
                            </a:rPr>
                            <m:t>𝑠</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672654F-55C2-6D18-7AD5-27E851DE0F80}"/>
                  </a:ext>
                </a:extLst>
              </p:cNvPr>
              <p:cNvSpPr txBox="1">
                <a:spLocks noRot="1" noChangeAspect="1" noMove="1" noResize="1" noEditPoints="1" noAdjustHandles="1" noChangeArrowheads="1" noChangeShapeType="1" noTextEdit="1"/>
              </p:cNvSpPr>
              <p:nvPr/>
            </p:nvSpPr>
            <p:spPr>
              <a:xfrm>
                <a:off x="2699792" y="5589240"/>
                <a:ext cx="2313775" cy="793743"/>
              </a:xfrm>
              <a:prstGeom prst="rect">
                <a:avLst/>
              </a:prstGeom>
              <a:blipFill>
                <a:blip r:embed="rId6"/>
                <a:stretch>
                  <a:fillRect/>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A477A349-8EFD-437C-834C-B2516D41759E}"/>
              </a:ext>
            </a:extLst>
          </p:cNvPr>
          <p:cNvCxnSpPr/>
          <p:nvPr/>
        </p:nvCxnSpPr>
        <p:spPr>
          <a:xfrm>
            <a:off x="3347864" y="50851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4C17A-6F5B-CF2F-A622-CA99D7A1A1CD}"/>
                  </a:ext>
                </a:extLst>
              </p:cNvPr>
              <p:cNvSpPr txBox="1"/>
              <p:nvPr/>
            </p:nvSpPr>
            <p:spPr>
              <a:xfrm flipH="1">
                <a:off x="3707904" y="5157192"/>
                <a:ext cx="17281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𝑁𝑘𝑇</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E514C17A-6F5B-CF2F-A622-CA99D7A1A1CD}"/>
                  </a:ext>
                </a:extLst>
              </p:cNvPr>
              <p:cNvSpPr txBox="1">
                <a:spLocks noRot="1" noChangeAspect="1" noMove="1" noResize="1" noEditPoints="1" noAdjustHandles="1" noChangeArrowheads="1" noChangeShapeType="1" noTextEdit="1"/>
              </p:cNvSpPr>
              <p:nvPr/>
            </p:nvSpPr>
            <p:spPr>
              <a:xfrm flipH="1">
                <a:off x="3707904" y="5157192"/>
                <a:ext cx="1728192" cy="40011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9722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014763-4B32-C3AD-2F51-270EB4DEC2EC}"/>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9066201-C3E3-F516-0205-598CC98BF9B4}"/>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79066201-C3E3-F516-0205-598CC98BF9B4}"/>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B67107-6D36-EC97-042A-DC2CB9C420E4}"/>
                  </a:ext>
                </a:extLst>
              </p:cNvPr>
              <p:cNvSpPr txBox="1"/>
              <p:nvPr/>
            </p:nvSpPr>
            <p:spPr>
              <a:xfrm>
                <a:off x="611560" y="3356992"/>
                <a:ext cx="2324162" cy="975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𝑑𝑠</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𝑄</m:t>
                          </m:r>
                        </m:den>
                      </m:f>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13B67107-6D36-EC97-042A-DC2CB9C420E4}"/>
                  </a:ext>
                </a:extLst>
              </p:cNvPr>
              <p:cNvSpPr txBox="1">
                <a:spLocks noRot="1" noChangeAspect="1" noMove="1" noResize="1" noEditPoints="1" noAdjustHandles="1" noChangeArrowheads="1" noChangeShapeType="1" noTextEdit="1"/>
              </p:cNvSpPr>
              <p:nvPr/>
            </p:nvSpPr>
            <p:spPr>
              <a:xfrm>
                <a:off x="611560" y="3356992"/>
                <a:ext cx="2324162" cy="97578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1B451B-84C7-6A2D-FE02-AEE885BFA9C3}"/>
                  </a:ext>
                </a:extLst>
              </p:cNvPr>
              <p:cNvSpPr txBox="1"/>
              <p:nvPr/>
            </p:nvSpPr>
            <p:spPr>
              <a:xfrm>
                <a:off x="539552" y="2204864"/>
                <a:ext cx="3199466"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m:t>
                          </m:r>
                        </m:num>
                        <m:den>
                          <m:r>
                            <a:rPr kumimoji="1" lang="en-US" altLang="ja-JP" sz="2800" b="0" i="1" smtClean="0">
                              <a:latin typeface="Cambria Math" panose="02040503050406030204" pitchFamily="18" charset="0"/>
                            </a:rPr>
                            <m:t>𝑠</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5" name="テキスト ボックス 4">
                <a:extLst>
                  <a:ext uri="{FF2B5EF4-FFF2-40B4-BE49-F238E27FC236}">
                    <a16:creationId xmlns:a16="http://schemas.microsoft.com/office/drawing/2014/main" id="{1F1B451B-84C7-6A2D-FE02-AEE885BFA9C3}"/>
                  </a:ext>
                </a:extLst>
              </p:cNvPr>
              <p:cNvSpPr txBox="1">
                <a:spLocks noRot="1" noChangeAspect="1" noMove="1" noResize="1" noEditPoints="1" noAdjustHandles="1" noChangeArrowheads="1" noChangeShapeType="1" noTextEdit="1"/>
              </p:cNvSpPr>
              <p:nvPr/>
            </p:nvSpPr>
            <p:spPr>
              <a:xfrm>
                <a:off x="539552" y="2204864"/>
                <a:ext cx="3199466" cy="910506"/>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118BCD0-A675-6622-8C64-473F0CCB8F8F}"/>
              </a:ext>
            </a:extLst>
          </p:cNvPr>
          <p:cNvSpPr txBox="1"/>
          <p:nvPr/>
        </p:nvSpPr>
        <p:spPr>
          <a:xfrm>
            <a:off x="3779912" y="2420888"/>
            <a:ext cx="4801314" cy="707886"/>
          </a:xfrm>
          <a:prstGeom prst="rect">
            <a:avLst/>
          </a:prstGeom>
          <a:noFill/>
        </p:spPr>
        <p:txBody>
          <a:bodyPr wrap="none" rtlCol="0">
            <a:spAutoFit/>
          </a:bodyPr>
          <a:lstStyle/>
          <a:p>
            <a:r>
              <a:rPr lang="ja-JP" altLang="en-US" sz="2000" dirty="0"/>
              <a:t>現在の温度が設定温度より高ければ減速</a:t>
            </a:r>
            <a:endParaRPr lang="en-US" altLang="ja-JP" sz="2000" dirty="0"/>
          </a:p>
          <a:p>
            <a:r>
              <a:rPr kumimoji="1" lang="ja-JP" altLang="en-US" sz="2000" dirty="0"/>
              <a:t>そうでなければ加速</a:t>
            </a:r>
          </a:p>
        </p:txBody>
      </p:sp>
      <p:sp>
        <p:nvSpPr>
          <p:cNvPr id="7" name="テキスト ボックス 6">
            <a:extLst>
              <a:ext uri="{FF2B5EF4-FFF2-40B4-BE49-F238E27FC236}">
                <a16:creationId xmlns:a16="http://schemas.microsoft.com/office/drawing/2014/main" id="{D09DB08A-CADF-D1AC-38E3-10FAE8FEDBF9}"/>
              </a:ext>
            </a:extLst>
          </p:cNvPr>
          <p:cNvSpPr txBox="1"/>
          <p:nvPr/>
        </p:nvSpPr>
        <p:spPr>
          <a:xfrm>
            <a:off x="3851920" y="3501008"/>
            <a:ext cx="3775393" cy="707886"/>
          </a:xfrm>
          <a:prstGeom prst="rect">
            <a:avLst/>
          </a:prstGeom>
          <a:noFill/>
        </p:spPr>
        <p:txBody>
          <a:bodyPr wrap="none" rtlCol="0">
            <a:spAutoFit/>
          </a:bodyPr>
          <a:lstStyle/>
          <a:p>
            <a:r>
              <a:rPr kumimoji="1" lang="ja-JP" altLang="en-US" sz="2000" dirty="0"/>
              <a:t>仮想粒子の運動量が正なら</a:t>
            </a:r>
            <a:r>
              <a:rPr lang="ja-JP" altLang="en-US" sz="2000" dirty="0"/>
              <a:t>減速</a:t>
            </a:r>
            <a:endParaRPr kumimoji="1" lang="en-US" altLang="ja-JP" sz="2000" dirty="0"/>
          </a:p>
          <a:p>
            <a:r>
              <a:rPr lang="ja-JP" altLang="en-US" sz="2000" dirty="0"/>
              <a:t>負なら加速</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457C99-621C-B8E7-0308-9A74D9268D88}"/>
                  </a:ext>
                </a:extLst>
              </p:cNvPr>
              <p:cNvSpPr txBox="1"/>
              <p:nvPr/>
            </p:nvSpPr>
            <p:spPr>
              <a:xfrm>
                <a:off x="1115616" y="4523636"/>
                <a:ext cx="5177251" cy="1569660"/>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dirty="0"/>
                  <a:t>→ </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𝜋</m:t>
                        </m:r>
                      </m:e>
                    </m:acc>
                    <m:r>
                      <a:rPr kumimoji="1" lang="en-US" altLang="ja-JP" sz="2400" b="0" i="1" dirty="0" smtClean="0">
                        <a:latin typeface="Cambria Math" panose="02040503050406030204" pitchFamily="18" charset="0"/>
                      </a:rPr>
                      <m:t>&gt;0</m:t>
                    </m:r>
                    <m:r>
                      <a:rPr lang="ja-JP" altLang="en-US" sz="2400" i="1" dirty="0">
                        <a:latin typeface="Cambria Math" panose="02040503050406030204" pitchFamily="18" charset="0"/>
                      </a:rPr>
                      <m:t>なので、</m:t>
                    </m:r>
                  </m:oMath>
                </a14:m>
                <a:r>
                  <a:rPr kumimoji="1" lang="ja-JP" altLang="en-US" sz="2400" dirty="0"/>
                  <a:t>いつか</a:t>
                </a:r>
                <a14:m>
                  <m:oMath xmlns:m="http://schemas.openxmlformats.org/officeDocument/2006/math">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&gt;0</m:t>
                    </m:r>
                  </m:oMath>
                </a14:m>
                <a:r>
                  <a:rPr kumimoji="1" lang="ja-JP" altLang="en-US" sz="2400" dirty="0"/>
                  <a:t>になる</a:t>
                </a:r>
                <a:endParaRPr kumimoji="1" lang="en-US" altLang="ja-JP" sz="2400" dirty="0"/>
              </a:p>
              <a:p>
                <a:r>
                  <a:rPr lang="ja-JP" altLang="en-US" sz="2400" dirty="0"/>
                  <a:t>→ </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a:t>
                </a:r>
                <a:r>
                  <a:rPr lang="ja-JP" altLang="en-US" sz="2400" dirty="0"/>
                  <a:t>増える</a:t>
                </a:r>
                <a:endParaRPr kumimoji="1" lang="en-US" altLang="ja-JP" sz="2400" dirty="0"/>
              </a:p>
              <a:p>
                <a:r>
                  <a:rPr lang="ja-JP" altLang="en-US" sz="2400" dirty="0"/>
                  <a:t>→</a:t>
                </a:r>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が</m:t>
                    </m:r>
                  </m:oMath>
                </a14:m>
                <a:r>
                  <a:rPr kumimoji="1" lang="ja-JP" altLang="en-US" sz="2400" dirty="0"/>
                  <a:t>小さくなる→温度が</a:t>
                </a:r>
                <a:r>
                  <a:rPr kumimoji="1" lang="ja-JP" altLang="en-US" sz="2400" dirty="0">
                    <a:solidFill>
                      <a:srgbClr val="011893"/>
                    </a:solidFill>
                  </a:rPr>
                  <a:t>下がる</a:t>
                </a:r>
                <a:endParaRPr kumimoji="1" lang="en-US" altLang="ja-JP" sz="2400" dirty="0">
                  <a:solidFill>
                    <a:srgbClr val="011893"/>
                  </a:solidFill>
                </a:endParaRPr>
              </a:p>
            </p:txBody>
          </p:sp>
        </mc:Choice>
        <mc:Fallback xmlns="">
          <p:sp>
            <p:nvSpPr>
              <p:cNvPr id="9" name="テキスト ボックス 8">
                <a:extLst>
                  <a:ext uri="{FF2B5EF4-FFF2-40B4-BE49-F238E27FC236}">
                    <a16:creationId xmlns:a16="http://schemas.microsoft.com/office/drawing/2014/main" id="{E3457C99-621C-B8E7-0308-9A74D9268D88}"/>
                  </a:ext>
                </a:extLst>
              </p:cNvPr>
              <p:cNvSpPr txBox="1">
                <a:spLocks noRot="1" noChangeAspect="1" noMove="1" noResize="1" noEditPoints="1" noAdjustHandles="1" noChangeArrowheads="1" noChangeShapeType="1" noTextEdit="1"/>
              </p:cNvSpPr>
              <p:nvPr/>
            </p:nvSpPr>
            <p:spPr>
              <a:xfrm>
                <a:off x="1115616" y="4523636"/>
                <a:ext cx="5177251" cy="1569660"/>
              </a:xfrm>
              <a:prstGeom prst="rect">
                <a:avLst/>
              </a:prstGeom>
              <a:blipFill>
                <a:blip r:embed="rId5"/>
                <a:stretch>
                  <a:fillRect l="-1767" t="-4264" r="-1060" b="-814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C7ACFCA-26A4-E09D-3945-8A57E65891DC}"/>
              </a:ext>
            </a:extLst>
          </p:cNvPr>
          <p:cNvSpPr txBox="1"/>
          <p:nvPr/>
        </p:nvSpPr>
        <p:spPr>
          <a:xfrm>
            <a:off x="1331640" y="6237312"/>
            <a:ext cx="5929828" cy="523220"/>
          </a:xfrm>
          <a:prstGeom prst="rect">
            <a:avLst/>
          </a:prstGeom>
          <a:noFill/>
        </p:spPr>
        <p:txBody>
          <a:bodyPr wrap="none" rtlCol="0">
            <a:spAutoFit/>
          </a:bodyPr>
          <a:lstStyle/>
          <a:p>
            <a:r>
              <a:rPr kumimoji="1" lang="ja-JP" altLang="en-US" sz="2800" dirty="0"/>
              <a:t>最終的に</a:t>
            </a:r>
            <a:r>
              <a:rPr lang="ja-JP" altLang="en-US" sz="2800" dirty="0"/>
              <a:t>温度</a:t>
            </a:r>
            <a:r>
              <a:rPr kumimoji="1" lang="ja-JP" altLang="en-US" sz="2800" dirty="0"/>
              <a:t>が目標温度に収束する</a:t>
            </a:r>
          </a:p>
        </p:txBody>
      </p:sp>
    </p:spTree>
    <p:extLst>
      <p:ext uri="{BB962C8B-B14F-4D97-AF65-F5344CB8AC3E}">
        <p14:creationId xmlns:p14="http://schemas.microsoft.com/office/powerpoint/2010/main" val="528709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15F79-1510-0D4B-9462-0A60F138A446}"/>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F6A62E2-4648-E36D-FF3E-F3BF7DD0845D}"/>
                  </a:ext>
                </a:extLst>
              </p:cNvPr>
              <p:cNvSpPr txBox="1"/>
              <p:nvPr/>
            </p:nvSpPr>
            <p:spPr>
              <a:xfrm>
                <a:off x="467544" y="1412776"/>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3" name="テキスト ボックス 2">
                <a:extLst>
                  <a:ext uri="{FF2B5EF4-FFF2-40B4-BE49-F238E27FC236}">
                    <a16:creationId xmlns:a16="http://schemas.microsoft.com/office/drawing/2014/main" id="{0F6A62E2-4648-E36D-FF3E-F3BF7DD0845D}"/>
                  </a:ext>
                </a:extLst>
              </p:cNvPr>
              <p:cNvSpPr txBox="1">
                <a:spLocks noRot="1" noChangeAspect="1" noMove="1" noResize="1" noEditPoints="1" noAdjustHandles="1" noChangeArrowheads="1" noChangeShapeType="1" noTextEdit="1"/>
              </p:cNvSpPr>
              <p:nvPr/>
            </p:nvSpPr>
            <p:spPr>
              <a:xfrm>
                <a:off x="467544" y="1412776"/>
                <a:ext cx="1765099" cy="584775"/>
              </a:xfrm>
              <a:prstGeom prst="rect">
                <a:avLst/>
              </a:prstGeom>
              <a:blipFill>
                <a:blip r:embed="rId2"/>
                <a:stretch>
                  <a:fillRect t="-16667" r="-7958" b="-30208"/>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FB318334-6292-1089-DDB3-F1033B7A688C}"/>
              </a:ext>
            </a:extLst>
          </p:cNvPr>
          <p:cNvCxnSpPr>
            <a:cxnSpLocks/>
          </p:cNvCxnSpPr>
          <p:nvPr/>
        </p:nvCxnSpPr>
        <p:spPr>
          <a:xfrm>
            <a:off x="827584" y="2492896"/>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EB00F80-AFDF-B186-4A97-9AA69C81DFD0}"/>
              </a:ext>
            </a:extLst>
          </p:cNvPr>
          <p:cNvCxnSpPr/>
          <p:nvPr/>
        </p:nvCxnSpPr>
        <p:spPr>
          <a:xfrm>
            <a:off x="9716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FA76D6-1ADA-D1DE-15B5-5FFA939D9550}"/>
              </a:ext>
            </a:extLst>
          </p:cNvPr>
          <p:cNvCxnSpPr/>
          <p:nvPr/>
        </p:nvCxnSpPr>
        <p:spPr>
          <a:xfrm>
            <a:off x="16916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EFB879-6913-C08A-D57D-6BCFCB6DBEF1}"/>
              </a:ext>
            </a:extLst>
          </p:cNvPr>
          <p:cNvCxnSpPr/>
          <p:nvPr/>
        </p:nvCxnSpPr>
        <p:spPr>
          <a:xfrm>
            <a:off x="24117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22A6331-0949-B707-1BB0-AB59ADC5E401}"/>
              </a:ext>
            </a:extLst>
          </p:cNvPr>
          <p:cNvCxnSpPr/>
          <p:nvPr/>
        </p:nvCxnSpPr>
        <p:spPr>
          <a:xfrm>
            <a:off x="313184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C22C217-5C6B-02CB-642E-9BA09FFC1C8A}"/>
              </a:ext>
            </a:extLst>
          </p:cNvPr>
          <p:cNvCxnSpPr/>
          <p:nvPr/>
        </p:nvCxnSpPr>
        <p:spPr>
          <a:xfrm>
            <a:off x="385192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9A228C5-ECDB-944C-B091-AE7534B4F1CA}"/>
              </a:ext>
            </a:extLst>
          </p:cNvPr>
          <p:cNvCxnSpPr/>
          <p:nvPr/>
        </p:nvCxnSpPr>
        <p:spPr>
          <a:xfrm>
            <a:off x="45720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EBC9304-F8B6-AD53-FA26-33B547C202A8}"/>
              </a:ext>
            </a:extLst>
          </p:cNvPr>
          <p:cNvCxnSpPr/>
          <p:nvPr/>
        </p:nvCxnSpPr>
        <p:spPr>
          <a:xfrm>
            <a:off x="52920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83F0A6-061F-6D50-E78F-8DCEAFE9E00B}"/>
              </a:ext>
            </a:extLst>
          </p:cNvPr>
          <p:cNvCxnSpPr/>
          <p:nvPr/>
        </p:nvCxnSpPr>
        <p:spPr>
          <a:xfrm>
            <a:off x="60121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03F7AB4-CA56-4074-8327-90C9C6AF73EC}"/>
              </a:ext>
            </a:extLst>
          </p:cNvPr>
          <p:cNvSpPr txBox="1"/>
          <p:nvPr/>
        </p:nvSpPr>
        <p:spPr>
          <a:xfrm>
            <a:off x="6948264" y="2276872"/>
            <a:ext cx="646331" cy="369332"/>
          </a:xfrm>
          <a:prstGeom prst="rect">
            <a:avLst/>
          </a:prstGeom>
          <a:noFill/>
        </p:spPr>
        <p:txBody>
          <a:bodyPr wrap="none" rtlCol="0">
            <a:spAutoFit/>
          </a:bodyPr>
          <a:lstStyle/>
          <a:p>
            <a:r>
              <a:rPr kumimoji="1" lang="ja-JP" altLang="en-US" dirty="0"/>
              <a:t>時間</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DC-AC4A-8920-9B70-2D15B560E309}"/>
                  </a:ext>
                </a:extLst>
              </p:cNvPr>
              <p:cNvSpPr txBox="1"/>
              <p:nvPr/>
            </p:nvSpPr>
            <p:spPr>
              <a:xfrm>
                <a:off x="467544" y="3140968"/>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17" name="テキスト ボックス 16">
                <a:extLst>
                  <a:ext uri="{FF2B5EF4-FFF2-40B4-BE49-F238E27FC236}">
                    <a16:creationId xmlns:a16="http://schemas.microsoft.com/office/drawing/2014/main" id="{52C312DC-AC4A-8920-9B70-2D15B560E309}"/>
                  </a:ext>
                </a:extLst>
              </p:cNvPr>
              <p:cNvSpPr txBox="1">
                <a:spLocks noRot="1" noChangeAspect="1" noMove="1" noResize="1" noEditPoints="1" noAdjustHandles="1" noChangeArrowheads="1" noChangeShapeType="1" noTextEdit="1"/>
              </p:cNvSpPr>
              <p:nvPr/>
            </p:nvSpPr>
            <p:spPr>
              <a:xfrm>
                <a:off x="467544" y="3140968"/>
                <a:ext cx="1765099" cy="584775"/>
              </a:xfrm>
              <a:prstGeom prst="rect">
                <a:avLst/>
              </a:prstGeom>
              <a:blipFill>
                <a:blip r:embed="rId3"/>
                <a:stretch>
                  <a:fillRect t="-16667" r="-7958" b="-30208"/>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54710E53-8BFF-EA1A-AFA4-6E31CE8C34BA}"/>
              </a:ext>
            </a:extLst>
          </p:cNvPr>
          <p:cNvCxnSpPr>
            <a:cxnSpLocks/>
          </p:cNvCxnSpPr>
          <p:nvPr/>
        </p:nvCxnSpPr>
        <p:spPr>
          <a:xfrm>
            <a:off x="827584" y="4149080"/>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E5CEA2-7A3C-00B8-E13C-D36C878BF38B}"/>
              </a:ext>
            </a:extLst>
          </p:cNvPr>
          <p:cNvCxnSpPr/>
          <p:nvPr/>
        </p:nvCxnSpPr>
        <p:spPr>
          <a:xfrm>
            <a:off x="97160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669D987-4221-79E3-F05C-B15D56B704D5}"/>
              </a:ext>
            </a:extLst>
          </p:cNvPr>
          <p:cNvCxnSpPr/>
          <p:nvPr/>
        </p:nvCxnSpPr>
        <p:spPr>
          <a:xfrm>
            <a:off x="19077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2013951-7DF2-1C1E-74D0-8F32AE37CFA1}"/>
              </a:ext>
            </a:extLst>
          </p:cNvPr>
          <p:cNvCxnSpPr>
            <a:cxnSpLocks/>
          </p:cNvCxnSpPr>
          <p:nvPr/>
        </p:nvCxnSpPr>
        <p:spPr>
          <a:xfrm>
            <a:off x="2843808"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14854AD-C162-4576-669C-4945CA2257D1}"/>
              </a:ext>
            </a:extLst>
          </p:cNvPr>
          <p:cNvCxnSpPr/>
          <p:nvPr/>
        </p:nvCxnSpPr>
        <p:spPr>
          <a:xfrm>
            <a:off x="313184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6D45C7-C825-ED97-E62C-E5A466485F4C}"/>
              </a:ext>
            </a:extLst>
          </p:cNvPr>
          <p:cNvCxnSpPr/>
          <p:nvPr/>
        </p:nvCxnSpPr>
        <p:spPr>
          <a:xfrm>
            <a:off x="334786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1B4D8C-4E05-C3DE-97EF-8FA0639E1578}"/>
              </a:ext>
            </a:extLst>
          </p:cNvPr>
          <p:cNvCxnSpPr/>
          <p:nvPr/>
        </p:nvCxnSpPr>
        <p:spPr>
          <a:xfrm>
            <a:off x="37079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B6AE626-9466-2FCB-51C5-72ED01B51FB4}"/>
              </a:ext>
            </a:extLst>
          </p:cNvPr>
          <p:cNvCxnSpPr/>
          <p:nvPr/>
        </p:nvCxnSpPr>
        <p:spPr>
          <a:xfrm>
            <a:off x="55081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DDD08AC-529E-6FAE-8FD1-B1956CF41553}"/>
              </a:ext>
            </a:extLst>
          </p:cNvPr>
          <p:cNvCxnSpPr/>
          <p:nvPr/>
        </p:nvCxnSpPr>
        <p:spPr>
          <a:xfrm>
            <a:off x="6300192"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40379CC-69B2-08C3-3737-4D6095551D4B}"/>
              </a:ext>
            </a:extLst>
          </p:cNvPr>
          <p:cNvSpPr txBox="1"/>
          <p:nvPr/>
        </p:nvSpPr>
        <p:spPr>
          <a:xfrm>
            <a:off x="6948264" y="3933056"/>
            <a:ext cx="646331" cy="369332"/>
          </a:xfrm>
          <a:prstGeom prst="rect">
            <a:avLst/>
          </a:prstGeom>
          <a:noFill/>
        </p:spPr>
        <p:txBody>
          <a:bodyPr wrap="none" rtlCol="0">
            <a:spAutoFit/>
          </a:bodyPr>
          <a:lstStyle/>
          <a:p>
            <a:r>
              <a:rPr kumimoji="1" lang="ja-JP" altLang="en-US" dirty="0"/>
              <a:t>時間</a:t>
            </a:r>
          </a:p>
        </p:txBody>
      </p:sp>
      <p:pic>
        <p:nvPicPr>
          <p:cNvPr id="2050" name="Picture 2" descr="歪む時間のイラスト">
            <a:extLst>
              <a:ext uri="{FF2B5EF4-FFF2-40B4-BE49-F238E27FC236}">
                <a16:creationId xmlns:a16="http://schemas.microsoft.com/office/drawing/2014/main" id="{8F3FA585-D8DC-E7E3-60B5-B418F16138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365104"/>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F9AE8F9D-71E9-D097-20E5-29FE2E5BAE7D}"/>
              </a:ext>
            </a:extLst>
          </p:cNvPr>
          <p:cNvSpPr txBox="1"/>
          <p:nvPr/>
        </p:nvSpPr>
        <p:spPr>
          <a:xfrm>
            <a:off x="611560" y="4725144"/>
            <a:ext cx="5040560" cy="707886"/>
          </a:xfrm>
          <a:prstGeom prst="rect">
            <a:avLst/>
          </a:prstGeom>
          <a:noFill/>
        </p:spPr>
        <p:txBody>
          <a:bodyPr wrap="square" rtlCol="0">
            <a:spAutoFit/>
          </a:bodyPr>
          <a:lstStyle/>
          <a:p>
            <a:r>
              <a:rPr kumimoji="1" lang="ja-JP" altLang="en-US" sz="2000" dirty="0"/>
              <a:t>能勢のハミルトニアンは仮想時間を</a:t>
            </a:r>
            <a:endParaRPr kumimoji="1" lang="en-US" altLang="ja-JP" sz="2000" dirty="0"/>
          </a:p>
          <a:p>
            <a:r>
              <a:rPr kumimoji="1" lang="ja-JP" altLang="en-US" sz="2000" dirty="0"/>
              <a:t>スケールすることで</a:t>
            </a:r>
            <a:r>
              <a:rPr lang="ja-JP" altLang="en-US" sz="2000" dirty="0"/>
              <a:t>温度を調整している</a:t>
            </a:r>
            <a:endParaRPr kumimoji="1" lang="ja-JP" altLang="en-US" sz="2000" dirty="0"/>
          </a:p>
        </p:txBody>
      </p:sp>
      <p:cxnSp>
        <p:nvCxnSpPr>
          <p:cNvPr id="31" name="直線矢印コネクタ 30">
            <a:extLst>
              <a:ext uri="{FF2B5EF4-FFF2-40B4-BE49-F238E27FC236}">
                <a16:creationId xmlns:a16="http://schemas.microsoft.com/office/drawing/2014/main" id="{D6AAA916-A5A8-AC7F-9FBD-011F29878C60}"/>
              </a:ext>
            </a:extLst>
          </p:cNvPr>
          <p:cNvCxnSpPr/>
          <p:nvPr/>
        </p:nvCxnSpPr>
        <p:spPr>
          <a:xfrm>
            <a:off x="3707904" y="3789040"/>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9B6DFD9-670B-604E-4884-1D581CAA50C1}"/>
                  </a:ext>
                </a:extLst>
              </p:cNvPr>
              <p:cNvSpPr txBox="1"/>
              <p:nvPr/>
            </p:nvSpPr>
            <p:spPr>
              <a:xfrm>
                <a:off x="4283968" y="3140968"/>
                <a:ext cx="53559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𝑠</m:t>
                      </m:r>
                    </m:oMath>
                  </m:oMathPara>
                </a14:m>
                <a:endParaRPr kumimoji="1" lang="ja-JP" altLang="en-US" sz="3600" dirty="0"/>
              </a:p>
            </p:txBody>
          </p:sp>
        </mc:Choice>
        <mc:Fallback xmlns="">
          <p:sp>
            <p:nvSpPr>
              <p:cNvPr id="33" name="テキスト ボックス 32">
                <a:extLst>
                  <a:ext uri="{FF2B5EF4-FFF2-40B4-BE49-F238E27FC236}">
                    <a16:creationId xmlns:a16="http://schemas.microsoft.com/office/drawing/2014/main" id="{D9B6DFD9-670B-604E-4884-1D581CAA50C1}"/>
                  </a:ext>
                </a:extLst>
              </p:cNvPr>
              <p:cNvSpPr txBox="1">
                <a:spLocks noRot="1" noChangeAspect="1" noMove="1" noResize="1" noEditPoints="1" noAdjustHandles="1" noChangeArrowheads="1" noChangeShapeType="1" noTextEdit="1"/>
              </p:cNvSpPr>
              <p:nvPr/>
            </p:nvSpPr>
            <p:spPr>
              <a:xfrm>
                <a:off x="4283968" y="3140968"/>
                <a:ext cx="535596" cy="646331"/>
              </a:xfrm>
              <a:prstGeom prst="rect">
                <a:avLst/>
              </a:prstGeom>
              <a:blipFill>
                <a:blip r:embed="rId5"/>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264D6456-E290-39DC-281C-B5B5BC86FAE0}"/>
              </a:ext>
            </a:extLst>
          </p:cNvPr>
          <p:cNvSpPr txBox="1"/>
          <p:nvPr/>
        </p:nvSpPr>
        <p:spPr>
          <a:xfrm>
            <a:off x="683568" y="5733256"/>
            <a:ext cx="6032421" cy="461665"/>
          </a:xfrm>
          <a:prstGeom prst="rect">
            <a:avLst/>
          </a:prstGeom>
          <a:noFill/>
        </p:spPr>
        <p:txBody>
          <a:bodyPr wrap="none" rtlCol="0">
            <a:spAutoFit/>
          </a:bodyPr>
          <a:lstStyle/>
          <a:p>
            <a:r>
              <a:rPr lang="ja-JP" altLang="en-US" sz="2400" dirty="0"/>
              <a:t>いちいち仮想時間を考えるのは面倒くさい</a:t>
            </a:r>
            <a:endParaRPr kumimoji="1" lang="ja-JP" altLang="en-US" sz="2400" dirty="0"/>
          </a:p>
        </p:txBody>
      </p:sp>
      <p:sp>
        <p:nvSpPr>
          <p:cNvPr id="37" name="テキスト ボックス 36">
            <a:extLst>
              <a:ext uri="{FF2B5EF4-FFF2-40B4-BE49-F238E27FC236}">
                <a16:creationId xmlns:a16="http://schemas.microsoft.com/office/drawing/2014/main" id="{A3075A90-172D-48E7-BC92-0090C975EB31}"/>
              </a:ext>
            </a:extLst>
          </p:cNvPr>
          <p:cNvSpPr txBox="1"/>
          <p:nvPr/>
        </p:nvSpPr>
        <p:spPr>
          <a:xfrm>
            <a:off x="2627784" y="6218148"/>
            <a:ext cx="2664512" cy="523220"/>
          </a:xfrm>
          <a:prstGeom prst="rect">
            <a:avLst/>
          </a:prstGeom>
          <a:noFill/>
        </p:spPr>
        <p:txBody>
          <a:bodyPr wrap="none" rtlCol="0">
            <a:spAutoFit/>
          </a:bodyPr>
          <a:lstStyle/>
          <a:p>
            <a:r>
              <a:rPr lang="en-US" altLang="ja-JP" sz="2800" dirty="0"/>
              <a:t>Nosé-Hoover</a:t>
            </a:r>
            <a:r>
              <a:rPr lang="ja-JP" altLang="en-US" sz="2800" dirty="0"/>
              <a:t>法</a:t>
            </a:r>
            <a:endParaRPr kumimoji="1" lang="ja-JP" altLang="en-US" sz="2800" dirty="0"/>
          </a:p>
        </p:txBody>
      </p:sp>
      <p:sp>
        <p:nvSpPr>
          <p:cNvPr id="36" name="矢印: 右 35">
            <a:extLst>
              <a:ext uri="{FF2B5EF4-FFF2-40B4-BE49-F238E27FC236}">
                <a16:creationId xmlns:a16="http://schemas.microsoft.com/office/drawing/2014/main" id="{8E37FB0E-22CF-8426-B724-08694CBE2B55}"/>
              </a:ext>
            </a:extLst>
          </p:cNvPr>
          <p:cNvSpPr/>
          <p:nvPr/>
        </p:nvSpPr>
        <p:spPr>
          <a:xfrm>
            <a:off x="2267744" y="6309320"/>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6925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86183-93A4-C365-4F09-508066CF9273}"/>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7" name="テキスト ボックス 6">
            <a:extLst>
              <a:ext uri="{FF2B5EF4-FFF2-40B4-BE49-F238E27FC236}">
                <a16:creationId xmlns:a16="http://schemas.microsoft.com/office/drawing/2014/main" id="{0897716F-3DDB-9763-3F73-03411A431603}"/>
              </a:ext>
            </a:extLst>
          </p:cNvPr>
          <p:cNvSpPr txBox="1"/>
          <p:nvPr/>
        </p:nvSpPr>
        <p:spPr>
          <a:xfrm>
            <a:off x="755576" y="1124744"/>
            <a:ext cx="4185761" cy="461665"/>
          </a:xfrm>
          <a:prstGeom prst="rect">
            <a:avLst/>
          </a:prstGeom>
          <a:noFill/>
        </p:spPr>
        <p:txBody>
          <a:bodyPr wrap="none" rtlCol="0">
            <a:spAutoFit/>
          </a:bodyPr>
          <a:lstStyle/>
          <a:p>
            <a:r>
              <a:rPr kumimoji="1" lang="ja-JP" altLang="en-US" sz="2400" dirty="0"/>
              <a:t>温度制御前のハミルトニアン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4332028-37A7-AB53-5E5F-F63A85D3431A}"/>
                  </a:ext>
                </a:extLst>
              </p:cNvPr>
              <p:cNvSpPr txBox="1"/>
              <p:nvPr/>
            </p:nvSpPr>
            <p:spPr>
              <a:xfrm>
                <a:off x="1331640" y="1556792"/>
                <a:ext cx="3054554" cy="833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A4332028-37A7-AB53-5E5F-F63A85D3431A}"/>
                  </a:ext>
                </a:extLst>
              </p:cNvPr>
              <p:cNvSpPr txBox="1">
                <a:spLocks noRot="1" noChangeAspect="1" noMove="1" noResize="1" noEditPoints="1" noAdjustHandles="1" noChangeArrowheads="1" noChangeShapeType="1" noTextEdit="1"/>
              </p:cNvSpPr>
              <p:nvPr/>
            </p:nvSpPr>
            <p:spPr>
              <a:xfrm>
                <a:off x="1331640" y="1556792"/>
                <a:ext cx="3054554" cy="833498"/>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51D6F6F-4551-4313-B7BF-90E67FE76792}"/>
              </a:ext>
            </a:extLst>
          </p:cNvPr>
          <p:cNvSpPr txBox="1"/>
          <p:nvPr/>
        </p:nvSpPr>
        <p:spPr>
          <a:xfrm>
            <a:off x="5436096" y="1844824"/>
            <a:ext cx="3057247" cy="307777"/>
          </a:xfrm>
          <a:prstGeom prst="rect">
            <a:avLst/>
          </a:prstGeom>
          <a:noFill/>
        </p:spPr>
        <p:txBody>
          <a:bodyPr wrap="none" rtlCol="0">
            <a:spAutoFit/>
          </a:bodyPr>
          <a:lstStyle/>
          <a:p>
            <a:r>
              <a:rPr lang="en-US" altLang="ja-JP" sz="1400" dirty="0"/>
              <a:t>※</a:t>
            </a:r>
            <a:r>
              <a:rPr lang="ja-JP" altLang="en-US" sz="1400" dirty="0"/>
              <a:t>簡単のために一自由度系を考える</a:t>
            </a:r>
            <a:endParaRPr kumimoji="1" lang="ja-JP" altLang="en-US" sz="1400" dirty="0"/>
          </a:p>
        </p:txBody>
      </p:sp>
      <p:sp>
        <p:nvSpPr>
          <p:cNvPr id="10" name="テキスト ボックス 9">
            <a:extLst>
              <a:ext uri="{FF2B5EF4-FFF2-40B4-BE49-F238E27FC236}">
                <a16:creationId xmlns:a16="http://schemas.microsoft.com/office/drawing/2014/main" id="{AEFD07B1-B00A-A623-53FD-EF8195345B2B}"/>
              </a:ext>
            </a:extLst>
          </p:cNvPr>
          <p:cNvSpPr txBox="1"/>
          <p:nvPr/>
        </p:nvSpPr>
        <p:spPr>
          <a:xfrm>
            <a:off x="827584" y="2492896"/>
            <a:ext cx="3262432" cy="461665"/>
          </a:xfrm>
          <a:prstGeom prst="rect">
            <a:avLst/>
          </a:prstGeom>
          <a:noFill/>
        </p:spPr>
        <p:txBody>
          <a:bodyPr wrap="none" rtlCol="0">
            <a:spAutoFit/>
          </a:bodyPr>
          <a:lstStyle/>
          <a:p>
            <a:r>
              <a:rPr kumimoji="1" lang="ja-JP" altLang="en-US" sz="2400" dirty="0"/>
              <a:t>能勢のハミルトニアン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D1289A9-12DA-D867-B620-AD610F51865B}"/>
                  </a:ext>
                </a:extLst>
              </p:cNvPr>
              <p:cNvSpPr txBox="1"/>
              <p:nvPr/>
            </p:nvSpPr>
            <p:spPr>
              <a:xfrm>
                <a:off x="1331640" y="2924944"/>
                <a:ext cx="4445768" cy="888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𝑁</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3D1289A9-12DA-D867-B620-AD610F51865B}"/>
                  </a:ext>
                </a:extLst>
              </p:cNvPr>
              <p:cNvSpPr txBox="1">
                <a:spLocks noRot="1" noChangeAspect="1" noMove="1" noResize="1" noEditPoints="1" noAdjustHandles="1" noChangeArrowheads="1" noChangeShapeType="1" noTextEdit="1"/>
              </p:cNvSpPr>
              <p:nvPr/>
            </p:nvSpPr>
            <p:spPr>
              <a:xfrm>
                <a:off x="1331640" y="2924944"/>
                <a:ext cx="4445768" cy="888448"/>
              </a:xfrm>
              <a:prstGeom prst="rect">
                <a:avLst/>
              </a:prstGeom>
              <a:blipFill>
                <a:blip r:embed="rId3"/>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A6BEC73-6390-C0B9-840F-9623E3244825}"/>
              </a:ext>
            </a:extLst>
          </p:cNvPr>
          <p:cNvSpPr txBox="1"/>
          <p:nvPr/>
        </p:nvSpPr>
        <p:spPr>
          <a:xfrm>
            <a:off x="971600" y="3933056"/>
            <a:ext cx="1723549" cy="461665"/>
          </a:xfrm>
          <a:prstGeom prst="rect">
            <a:avLst/>
          </a:prstGeom>
          <a:noFill/>
        </p:spPr>
        <p:txBody>
          <a:bodyPr wrap="none" rtlCol="0">
            <a:spAutoFit/>
          </a:bodyPr>
          <a:lstStyle/>
          <a:p>
            <a:r>
              <a:rPr lang="ja-JP" altLang="en-US" sz="2400" dirty="0"/>
              <a:t>運動方程式</a:t>
            </a:r>
            <a:endParaRPr kumimoji="1" lang="ja-JP" altLang="en-US" sz="24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863E86-2A8B-8E09-3906-E8E1DDB7CF26}"/>
                  </a:ext>
                </a:extLst>
              </p:cNvPr>
              <p:cNvSpPr txBox="1"/>
              <p:nvPr/>
            </p:nvSpPr>
            <p:spPr>
              <a:xfrm>
                <a:off x="1763688" y="4581128"/>
                <a:ext cx="2152384"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𝑑𝑝</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dirty="0"/>
              </a:p>
            </p:txBody>
          </p:sp>
        </mc:Choice>
        <mc:Fallback xmlns="">
          <p:sp>
            <p:nvSpPr>
              <p:cNvPr id="13" name="テキスト ボックス 12">
                <a:extLst>
                  <a:ext uri="{FF2B5EF4-FFF2-40B4-BE49-F238E27FC236}">
                    <a16:creationId xmlns:a16="http://schemas.microsoft.com/office/drawing/2014/main" id="{BA863E86-2A8B-8E09-3906-E8E1DDB7CF26}"/>
                  </a:ext>
                </a:extLst>
              </p:cNvPr>
              <p:cNvSpPr txBox="1">
                <a:spLocks noRot="1" noChangeAspect="1" noMove="1" noResize="1" noEditPoints="1" noAdjustHandles="1" noChangeArrowheads="1" noChangeShapeType="1" noTextEdit="1"/>
              </p:cNvSpPr>
              <p:nvPr/>
            </p:nvSpPr>
            <p:spPr>
              <a:xfrm>
                <a:off x="1763688" y="4581128"/>
                <a:ext cx="2152384"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20411B4-541B-00C2-C9E0-652BB7EE82D6}"/>
                  </a:ext>
                </a:extLst>
              </p:cNvPr>
              <p:cNvSpPr txBox="1"/>
              <p:nvPr/>
            </p:nvSpPr>
            <p:spPr>
              <a:xfrm>
                <a:off x="4355976" y="4581128"/>
                <a:ext cx="182498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820411B4-541B-00C2-C9E0-652BB7EE82D6}"/>
                  </a:ext>
                </a:extLst>
              </p:cNvPr>
              <p:cNvSpPr txBox="1">
                <a:spLocks noRot="1" noChangeAspect="1" noMove="1" noResize="1" noEditPoints="1" noAdjustHandles="1" noChangeArrowheads="1" noChangeShapeType="1" noTextEdit="1"/>
              </p:cNvSpPr>
              <p:nvPr/>
            </p:nvSpPr>
            <p:spPr>
              <a:xfrm>
                <a:off x="4355976" y="4581128"/>
                <a:ext cx="1824987" cy="984116"/>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18969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E4718E-EFE6-1315-0965-7C1E31B1A73A}"/>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FA5340-BA74-673D-702D-D5615443E97B}"/>
                  </a:ext>
                </a:extLst>
              </p:cNvPr>
              <p:cNvSpPr txBox="1"/>
              <p:nvPr/>
            </p:nvSpPr>
            <p:spPr>
              <a:xfrm>
                <a:off x="1475656" y="1556792"/>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5FA5340-BA74-673D-702D-D5615443E97B}"/>
                  </a:ext>
                </a:extLst>
              </p:cNvPr>
              <p:cNvSpPr txBox="1">
                <a:spLocks noRot="1" noChangeAspect="1" noMove="1" noResize="1" noEditPoints="1" noAdjustHandles="1" noChangeArrowheads="1" noChangeShapeType="1" noTextEdit="1"/>
              </p:cNvSpPr>
              <p:nvPr/>
            </p:nvSpPr>
            <p:spPr>
              <a:xfrm>
                <a:off x="1475656" y="1556792"/>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7739401-9031-BEEF-2EF9-62C19241EDA4}"/>
              </a:ext>
            </a:extLst>
          </p:cNvPr>
          <p:cNvSpPr txBox="1"/>
          <p:nvPr/>
        </p:nvSpPr>
        <p:spPr>
          <a:xfrm>
            <a:off x="611560" y="1124744"/>
            <a:ext cx="5109091" cy="461665"/>
          </a:xfrm>
          <a:prstGeom prst="rect">
            <a:avLst/>
          </a:prstGeom>
          <a:noFill/>
        </p:spPr>
        <p:txBody>
          <a:bodyPr wrap="none" rtlCol="0">
            <a:spAutoFit/>
          </a:bodyPr>
          <a:lstStyle/>
          <a:p>
            <a:r>
              <a:rPr kumimoji="1" lang="ja-JP" altLang="en-US" sz="2400" dirty="0"/>
              <a:t>スケールされた運動量</a:t>
            </a:r>
            <a:r>
              <a:rPr lang="ja-JP" altLang="en-US" sz="2400" dirty="0"/>
              <a:t>と時間を導入</a:t>
            </a:r>
            <a:endParaRPr kumimoji="1" lang="ja-JP" altLang="en-US" sz="24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DBBACA0-5F2A-8D22-FED1-133A2FC9DB11}"/>
                  </a:ext>
                </a:extLst>
              </p:cNvPr>
              <p:cNvSpPr txBox="1"/>
              <p:nvPr/>
            </p:nvSpPr>
            <p:spPr>
              <a:xfrm>
                <a:off x="4211960" y="1628800"/>
                <a:ext cx="15760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DBBACA0-5F2A-8D22-FED1-133A2FC9DB11}"/>
                  </a:ext>
                </a:extLst>
              </p:cNvPr>
              <p:cNvSpPr txBox="1">
                <a:spLocks noRot="1" noChangeAspect="1" noMove="1" noResize="1" noEditPoints="1" noAdjustHandles="1" noChangeArrowheads="1" noChangeShapeType="1" noTextEdit="1"/>
              </p:cNvSpPr>
              <p:nvPr/>
            </p:nvSpPr>
            <p:spPr>
              <a:xfrm>
                <a:off x="4211960" y="1628800"/>
                <a:ext cx="1576009"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E21C45A-5475-68BD-2C03-076C379F8D8B}"/>
                  </a:ext>
                </a:extLst>
              </p:cNvPr>
              <p:cNvSpPr txBox="1"/>
              <p:nvPr/>
            </p:nvSpPr>
            <p:spPr>
              <a:xfrm>
                <a:off x="971600" y="2492896"/>
                <a:ext cx="5735288" cy="9855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𝑠</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dirty="0"/>
              </a:p>
            </p:txBody>
          </p:sp>
        </mc:Choice>
        <mc:Fallback xmlns="">
          <p:sp>
            <p:nvSpPr>
              <p:cNvPr id="6" name="テキスト ボックス 5">
                <a:extLst>
                  <a:ext uri="{FF2B5EF4-FFF2-40B4-BE49-F238E27FC236}">
                    <a16:creationId xmlns:a16="http://schemas.microsoft.com/office/drawing/2014/main" id="{4E21C45A-5475-68BD-2C03-076C379F8D8B}"/>
                  </a:ext>
                </a:extLst>
              </p:cNvPr>
              <p:cNvSpPr txBox="1">
                <a:spLocks noRot="1" noChangeAspect="1" noMove="1" noResize="1" noEditPoints="1" noAdjustHandles="1" noChangeArrowheads="1" noChangeShapeType="1" noTextEdit="1"/>
              </p:cNvSpPr>
              <p:nvPr/>
            </p:nvSpPr>
            <p:spPr>
              <a:xfrm>
                <a:off x="971600" y="2492896"/>
                <a:ext cx="5735288" cy="9855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40F8BC-D396-CB6F-1F63-9E6B6508ED1C}"/>
                  </a:ext>
                </a:extLst>
              </p:cNvPr>
              <p:cNvSpPr txBox="1"/>
              <p:nvPr/>
            </p:nvSpPr>
            <p:spPr>
              <a:xfrm>
                <a:off x="2699792" y="3645024"/>
                <a:ext cx="2806089"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den>
                      </m:f>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𝑑</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num>
                        <m:den>
                          <m:r>
                            <a:rPr lang="en-US" altLang="ja-JP" sz="2800" b="0" i="1" smtClean="0">
                              <a:latin typeface="Cambria Math" panose="02040503050406030204" pitchFamily="18" charset="0"/>
                            </a:rPr>
                            <m:t>𝑑𝑝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𝑠</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den>
                      </m:f>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7B40F8BC-D396-CB6F-1F63-9E6B6508ED1C}"/>
                  </a:ext>
                </a:extLst>
              </p:cNvPr>
              <p:cNvSpPr txBox="1">
                <a:spLocks noRot="1" noChangeAspect="1" noMove="1" noResize="1" noEditPoints="1" noAdjustHandles="1" noChangeArrowheads="1" noChangeShapeType="1" noTextEdit="1"/>
              </p:cNvSpPr>
              <p:nvPr/>
            </p:nvSpPr>
            <p:spPr>
              <a:xfrm>
                <a:off x="2699792" y="3645024"/>
                <a:ext cx="2806089" cy="98411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9AC238-B20C-C89F-455A-AAC7A9322A1C}"/>
                  </a:ext>
                </a:extLst>
              </p:cNvPr>
              <p:cNvSpPr txBox="1"/>
              <p:nvPr/>
            </p:nvSpPr>
            <p:spPr>
              <a:xfrm>
                <a:off x="755576" y="4869160"/>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9" name="テキスト ボックス 8">
                <a:extLst>
                  <a:ext uri="{FF2B5EF4-FFF2-40B4-BE49-F238E27FC236}">
                    <a16:creationId xmlns:a16="http://schemas.microsoft.com/office/drawing/2014/main" id="{129AC238-B20C-C89F-455A-AAC7A9322A1C}"/>
                  </a:ext>
                </a:extLst>
              </p:cNvPr>
              <p:cNvSpPr txBox="1">
                <a:spLocks noRot="1" noChangeAspect="1" noMove="1" noResize="1" noEditPoints="1" noAdjustHandles="1" noChangeArrowheads="1" noChangeShapeType="1" noTextEdit="1"/>
              </p:cNvSpPr>
              <p:nvPr/>
            </p:nvSpPr>
            <p:spPr>
              <a:xfrm>
                <a:off x="755576" y="4869160"/>
                <a:ext cx="3047629" cy="461665"/>
              </a:xfrm>
              <a:prstGeom prst="rect">
                <a:avLst/>
              </a:prstGeom>
              <a:blipFill>
                <a:blip r:embed="rId6"/>
                <a:stretch>
                  <a:fillRect l="-600" t="-14667" r="-2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9A4F0A-04D3-B2B9-7ADE-BEF69ABDD453}"/>
                  </a:ext>
                </a:extLst>
              </p:cNvPr>
              <p:cNvSpPr txBox="1"/>
              <p:nvPr/>
            </p:nvSpPr>
            <p:spPr>
              <a:xfrm>
                <a:off x="1979712" y="5517232"/>
                <a:ext cx="1841402"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𝑑𝑞</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𝑝</m:t>
                              </m:r>
                            </m:e>
                          </m:acc>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AA9A4F0A-04D3-B2B9-7ADE-BEF69ABDD453}"/>
                  </a:ext>
                </a:extLst>
              </p:cNvPr>
              <p:cNvSpPr txBox="1">
                <a:spLocks noRot="1" noChangeAspect="1" noMove="1" noResize="1" noEditPoints="1" noAdjustHandles="1" noChangeArrowheads="1" noChangeShapeType="1" noTextEdit="1"/>
              </p:cNvSpPr>
              <p:nvPr/>
            </p:nvSpPr>
            <p:spPr>
              <a:xfrm>
                <a:off x="1979712" y="5517232"/>
                <a:ext cx="1841402" cy="111165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D302E9-8A3D-7E93-7490-8695F77F331F}"/>
                  </a:ext>
                </a:extLst>
              </p:cNvPr>
              <p:cNvSpPr txBox="1"/>
              <p:nvPr/>
            </p:nvSpPr>
            <p:spPr>
              <a:xfrm>
                <a:off x="4355976" y="580526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1" name="テキスト ボックス 10">
                <a:extLst>
                  <a:ext uri="{FF2B5EF4-FFF2-40B4-BE49-F238E27FC236}">
                    <a16:creationId xmlns:a16="http://schemas.microsoft.com/office/drawing/2014/main" id="{58D302E9-8A3D-7E93-7490-8695F77F331F}"/>
                  </a:ext>
                </a:extLst>
              </p:cNvPr>
              <p:cNvSpPr txBox="1">
                <a:spLocks noRot="1" noChangeAspect="1" noMove="1" noResize="1" noEditPoints="1" noAdjustHandles="1" noChangeArrowheads="1" noChangeShapeType="1" noTextEdit="1"/>
              </p:cNvSpPr>
              <p:nvPr/>
            </p:nvSpPr>
            <p:spPr>
              <a:xfrm>
                <a:off x="4355976" y="5805264"/>
                <a:ext cx="3411383" cy="461665"/>
              </a:xfrm>
              <a:prstGeom prst="rect">
                <a:avLst/>
              </a:prstGeom>
              <a:blipFill>
                <a:blip r:embed="rId8"/>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9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dirty="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dirty="0"/>
          </a:p>
        </p:txBody>
      </p:sp>
    </p:spTree>
    <p:extLst>
      <p:ext uri="{BB962C8B-B14F-4D97-AF65-F5344CB8AC3E}">
        <p14:creationId xmlns:p14="http://schemas.microsoft.com/office/powerpoint/2010/main" val="1523585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F6DDC2-C6EF-65E9-A625-33ABE9CF91C1}"/>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0354892-6EA9-D6A1-FFFD-BFE45590A148}"/>
                  </a:ext>
                </a:extLst>
              </p:cNvPr>
              <p:cNvSpPr txBox="1"/>
              <p:nvPr/>
            </p:nvSpPr>
            <p:spPr>
              <a:xfrm>
                <a:off x="6804248" y="980728"/>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0354892-6EA9-D6A1-FFFD-BFE45590A148}"/>
                  </a:ext>
                </a:extLst>
              </p:cNvPr>
              <p:cNvSpPr txBox="1">
                <a:spLocks noRot="1" noChangeAspect="1" noMove="1" noResize="1" noEditPoints="1" noAdjustHandles="1" noChangeArrowheads="1" noChangeShapeType="1" noTextEdit="1"/>
              </p:cNvSpPr>
              <p:nvPr/>
            </p:nvSpPr>
            <p:spPr>
              <a:xfrm>
                <a:off x="6804248" y="980728"/>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52A6B6B-9E3D-F7BA-4198-6CF45BF9B7A7}"/>
              </a:ext>
            </a:extLst>
          </p:cNvPr>
          <p:cNvSpPr txBox="1"/>
          <p:nvPr/>
        </p:nvSpPr>
        <p:spPr>
          <a:xfrm>
            <a:off x="611560" y="1124744"/>
            <a:ext cx="6032421" cy="461665"/>
          </a:xfrm>
          <a:prstGeom prst="rect">
            <a:avLst/>
          </a:prstGeom>
          <a:noFill/>
        </p:spPr>
        <p:txBody>
          <a:bodyPr wrap="none" rtlCol="0">
            <a:spAutoFit/>
          </a:bodyPr>
          <a:lstStyle/>
          <a:p>
            <a:r>
              <a:rPr kumimoji="1" lang="ja-JP" altLang="en-US" sz="2400" dirty="0"/>
              <a:t>スケールされた運動量</a:t>
            </a:r>
            <a:r>
              <a:rPr lang="ja-JP" altLang="en-US" sz="2400" dirty="0"/>
              <a:t>の時間微分を考える</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4D34397-116E-F8D8-7980-68BAFF7F1491}"/>
                  </a:ext>
                </a:extLst>
              </p:cNvPr>
              <p:cNvSpPr txBox="1"/>
              <p:nvPr/>
            </p:nvSpPr>
            <p:spPr>
              <a:xfrm>
                <a:off x="1691680" y="1897419"/>
                <a:ext cx="3475182"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𝑑𝑠</m:t>
                          </m:r>
                        </m:num>
                        <m:den>
                          <m:r>
                            <a:rPr kumimoji="1" lang="en-US" altLang="ja-JP" sz="3200" b="0" i="1" smtClean="0">
                              <a:latin typeface="Cambria Math" panose="02040503050406030204" pitchFamily="18" charset="0"/>
                            </a:rPr>
                            <m:t>𝑑𝑡</m:t>
                          </m:r>
                        </m:den>
                      </m:f>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4D34397-116E-F8D8-7980-68BAFF7F1491}"/>
                  </a:ext>
                </a:extLst>
              </p:cNvPr>
              <p:cNvSpPr txBox="1">
                <a:spLocks noRot="1" noChangeAspect="1" noMove="1" noResize="1" noEditPoints="1" noAdjustHandles="1" noChangeArrowheads="1" noChangeShapeType="1" noTextEdit="1"/>
              </p:cNvSpPr>
              <p:nvPr/>
            </p:nvSpPr>
            <p:spPr>
              <a:xfrm>
                <a:off x="1691680" y="1897419"/>
                <a:ext cx="3475182" cy="102752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283317-984D-A69C-3344-A6600C12904A}"/>
                  </a:ext>
                </a:extLst>
              </p:cNvPr>
              <p:cNvSpPr txBox="1"/>
              <p:nvPr/>
            </p:nvSpPr>
            <p:spPr>
              <a:xfrm>
                <a:off x="2339752" y="2996952"/>
                <a:ext cx="3172215"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𝜋</m:t>
                          </m:r>
                        </m:num>
                        <m:den>
                          <m:r>
                            <a:rPr lang="en-US" altLang="ja-JP" sz="3200" b="0" i="1" smtClean="0">
                              <a:latin typeface="Cambria Math" panose="02040503050406030204" pitchFamily="18" charset="0"/>
                            </a:rPr>
                            <m:t>𝑄</m:t>
                          </m:r>
                        </m:den>
                      </m:f>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F5283317-984D-A69C-3344-A6600C12904A}"/>
                  </a:ext>
                </a:extLst>
              </p:cNvPr>
              <p:cNvSpPr txBox="1">
                <a:spLocks noRot="1" noChangeAspect="1" noMove="1" noResize="1" noEditPoints="1" noAdjustHandles="1" noChangeArrowheads="1" noChangeShapeType="1" noTextEdit="1"/>
              </p:cNvSpPr>
              <p:nvPr/>
            </p:nvSpPr>
            <p:spPr>
              <a:xfrm>
                <a:off x="2339752" y="2996952"/>
                <a:ext cx="3172215" cy="1111651"/>
              </a:xfrm>
              <a:prstGeom prst="rect">
                <a:avLst/>
              </a:prstGeom>
              <a:blipFill>
                <a:blip r:embed="rId4"/>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0C96C704-75E6-5C8C-D3E5-8FFFC3F4DDA7}"/>
              </a:ext>
            </a:extLst>
          </p:cNvPr>
          <p:cNvSpPr/>
          <p:nvPr/>
        </p:nvSpPr>
        <p:spPr>
          <a:xfrm>
            <a:off x="5004048" y="3068960"/>
            <a:ext cx="504056"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B6A79D-C87B-130A-D25D-BE75E2E1C765}"/>
                  </a:ext>
                </a:extLst>
              </p:cNvPr>
              <p:cNvSpPr txBox="1"/>
              <p:nvPr/>
            </p:nvSpPr>
            <p:spPr>
              <a:xfrm>
                <a:off x="5148064" y="4077072"/>
                <a:ext cx="6040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𝜁</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EB6A79D-C87B-130A-D25D-BE75E2E1C765}"/>
                  </a:ext>
                </a:extLst>
              </p:cNvPr>
              <p:cNvSpPr txBox="1">
                <a:spLocks noRot="1" noChangeAspect="1" noMove="1" noResize="1" noEditPoints="1" noAdjustHandles="1" noChangeArrowheads="1" noChangeShapeType="1" noTextEdit="1"/>
              </p:cNvSpPr>
              <p:nvPr/>
            </p:nvSpPr>
            <p:spPr>
              <a:xfrm>
                <a:off x="5148064" y="4077072"/>
                <a:ext cx="604075" cy="369332"/>
              </a:xfrm>
              <a:prstGeom prst="rect">
                <a:avLst/>
              </a:prstGeom>
              <a:blipFill>
                <a:blip r:embed="rId5"/>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4B6669F-244F-6A6D-A4D0-5382A2E7F4EE}"/>
                  </a:ext>
                </a:extLst>
              </p:cNvPr>
              <p:cNvSpPr txBox="1"/>
              <p:nvPr/>
            </p:nvSpPr>
            <p:spPr>
              <a:xfrm>
                <a:off x="2123728" y="5301208"/>
                <a:ext cx="3163943"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13" name="テキスト ボックス 12">
                <a:extLst>
                  <a:ext uri="{FF2B5EF4-FFF2-40B4-BE49-F238E27FC236}">
                    <a16:creationId xmlns:a16="http://schemas.microsoft.com/office/drawing/2014/main" id="{C4B6669F-244F-6A6D-A4D0-5382A2E7F4EE}"/>
                  </a:ext>
                </a:extLst>
              </p:cNvPr>
              <p:cNvSpPr txBox="1">
                <a:spLocks noRot="1" noChangeAspect="1" noMove="1" noResize="1" noEditPoints="1" noAdjustHandles="1" noChangeArrowheads="1" noChangeShapeType="1" noTextEdit="1"/>
              </p:cNvSpPr>
              <p:nvPr/>
            </p:nvSpPr>
            <p:spPr>
              <a:xfrm>
                <a:off x="2123728" y="5301208"/>
                <a:ext cx="3163943" cy="11116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962A40D-7E72-ED9A-4CEA-555DE6644834}"/>
                  </a:ext>
                </a:extLst>
              </p:cNvPr>
              <p:cNvSpPr txBox="1"/>
              <p:nvPr/>
            </p:nvSpPr>
            <p:spPr>
              <a:xfrm>
                <a:off x="755576" y="4437112"/>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15" name="テキスト ボックス 14">
                <a:extLst>
                  <a:ext uri="{FF2B5EF4-FFF2-40B4-BE49-F238E27FC236}">
                    <a16:creationId xmlns:a16="http://schemas.microsoft.com/office/drawing/2014/main" id="{B962A40D-7E72-ED9A-4CEA-555DE6644834}"/>
                  </a:ext>
                </a:extLst>
              </p:cNvPr>
              <p:cNvSpPr txBox="1">
                <a:spLocks noRot="1" noChangeAspect="1" noMove="1" noResize="1" noEditPoints="1" noAdjustHandles="1" noChangeArrowheads="1" noChangeShapeType="1" noTextEdit="1"/>
              </p:cNvSpPr>
              <p:nvPr/>
            </p:nvSpPr>
            <p:spPr>
              <a:xfrm>
                <a:off x="755576" y="4437112"/>
                <a:ext cx="3047629" cy="461665"/>
              </a:xfrm>
              <a:prstGeom prst="rect">
                <a:avLst/>
              </a:prstGeom>
              <a:blipFill>
                <a:blip r:embed="rId7"/>
                <a:stretch>
                  <a:fillRect l="-600" t="-14474" r="-2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F09581-EA72-CBF9-3E5D-879EAE17D6B0}"/>
                  </a:ext>
                </a:extLst>
              </p:cNvPr>
              <p:cNvSpPr txBox="1"/>
              <p:nvPr/>
            </p:nvSpPr>
            <p:spPr>
              <a:xfrm>
                <a:off x="5580112" y="5589240"/>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6" name="テキスト ボックス 15">
                <a:extLst>
                  <a:ext uri="{FF2B5EF4-FFF2-40B4-BE49-F238E27FC236}">
                    <a16:creationId xmlns:a16="http://schemas.microsoft.com/office/drawing/2014/main" id="{A0F09581-EA72-CBF9-3E5D-879EAE17D6B0}"/>
                  </a:ext>
                </a:extLst>
              </p:cNvPr>
              <p:cNvSpPr txBox="1">
                <a:spLocks noRot="1" noChangeAspect="1" noMove="1" noResize="1" noEditPoints="1" noAdjustHandles="1" noChangeArrowheads="1" noChangeShapeType="1" noTextEdit="1"/>
              </p:cNvSpPr>
              <p:nvPr/>
            </p:nvSpPr>
            <p:spPr>
              <a:xfrm>
                <a:off x="5580112" y="5589240"/>
                <a:ext cx="3411383" cy="461665"/>
              </a:xfrm>
              <a:prstGeom prst="rect">
                <a:avLst/>
              </a:prstGeom>
              <a:blipFill>
                <a:blip r:embed="rId8"/>
                <a:stretch>
                  <a:fillRect l="-2679" t="-14474" r="-178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0553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2E4190-D5F2-9A0C-B289-372002EF315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3" name="テキスト ボックス 2">
            <a:extLst>
              <a:ext uri="{FF2B5EF4-FFF2-40B4-BE49-F238E27FC236}">
                <a16:creationId xmlns:a16="http://schemas.microsoft.com/office/drawing/2014/main" id="{CEEF2796-4604-C77B-C624-FADE156E0E7A}"/>
              </a:ext>
            </a:extLst>
          </p:cNvPr>
          <p:cNvSpPr txBox="1"/>
          <p:nvPr/>
        </p:nvSpPr>
        <p:spPr>
          <a:xfrm>
            <a:off x="755576" y="1268760"/>
            <a:ext cx="5416868" cy="461665"/>
          </a:xfrm>
          <a:prstGeom prst="rect">
            <a:avLst/>
          </a:prstGeom>
          <a:noFill/>
        </p:spPr>
        <p:txBody>
          <a:bodyPr wrap="none" rtlCol="0">
            <a:spAutoFit/>
          </a:bodyPr>
          <a:lstStyle/>
          <a:p>
            <a:r>
              <a:rPr lang="ja-JP" altLang="en-US" sz="2400" dirty="0"/>
              <a:t>仮想粒子の運動量の時間微分を考える</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15167B-C523-45F5-855C-EE2DFB129B39}"/>
                  </a:ext>
                </a:extLst>
              </p:cNvPr>
              <p:cNvSpPr txBox="1"/>
              <p:nvPr/>
            </p:nvSpPr>
            <p:spPr>
              <a:xfrm>
                <a:off x="6588224" y="1196752"/>
                <a:ext cx="1045158" cy="777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𝑄</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15167B-C523-45F5-855C-EE2DFB129B39}"/>
                  </a:ext>
                </a:extLst>
              </p:cNvPr>
              <p:cNvSpPr txBox="1">
                <a:spLocks noRot="1" noChangeAspect="1" noMove="1" noResize="1" noEditPoints="1" noAdjustHandles="1" noChangeArrowheads="1" noChangeShapeType="1" noTextEdit="1"/>
              </p:cNvSpPr>
              <p:nvPr/>
            </p:nvSpPr>
            <p:spPr>
              <a:xfrm>
                <a:off x="6588224" y="1196752"/>
                <a:ext cx="1045158" cy="77732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CD8199-454F-4C54-BCE2-27A22DF0FA5A}"/>
                  </a:ext>
                </a:extLst>
              </p:cNvPr>
              <p:cNvSpPr txBox="1"/>
              <p:nvPr/>
            </p:nvSpPr>
            <p:spPr>
              <a:xfrm>
                <a:off x="1403648" y="1988840"/>
                <a:ext cx="42525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𝑄𝑠</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ACD8199-454F-4C54-BCE2-27A22DF0FA5A}"/>
                  </a:ext>
                </a:extLst>
              </p:cNvPr>
              <p:cNvSpPr txBox="1">
                <a:spLocks noRot="1" noChangeAspect="1" noMove="1" noResize="1" noEditPoints="1" noAdjustHandles="1" noChangeArrowheads="1" noChangeShapeType="1" noTextEdit="1"/>
              </p:cNvSpPr>
              <p:nvPr/>
            </p:nvSpPr>
            <p:spPr>
              <a:xfrm>
                <a:off x="1403648" y="1988840"/>
                <a:ext cx="4252574" cy="11988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7ECB850-CF0C-6DD5-CF7D-0055C456CFE6}"/>
              </a:ext>
            </a:extLst>
          </p:cNvPr>
          <p:cNvSpPr txBox="1"/>
          <p:nvPr/>
        </p:nvSpPr>
        <p:spPr>
          <a:xfrm>
            <a:off x="7020272" y="2708920"/>
            <a:ext cx="1338828" cy="369332"/>
          </a:xfrm>
          <a:prstGeom prst="rect">
            <a:avLst/>
          </a:prstGeom>
          <a:noFill/>
        </p:spPr>
        <p:txBody>
          <a:bodyPr wrap="none" rtlCol="0">
            <a:spAutoFit/>
          </a:bodyPr>
          <a:lstStyle/>
          <a:p>
            <a:r>
              <a:rPr lang="en-US" altLang="ja-JP" dirty="0"/>
              <a:t>※</a:t>
            </a:r>
            <a:r>
              <a:rPr lang="ja-JP" altLang="en-US" dirty="0"/>
              <a:t>計算省略</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3117684-5943-35CB-7239-4579AE77BBEB}"/>
                  </a:ext>
                </a:extLst>
              </p:cNvPr>
              <p:cNvSpPr txBox="1"/>
              <p:nvPr/>
            </p:nvSpPr>
            <p:spPr>
              <a:xfrm>
                <a:off x="755576" y="3789040"/>
                <a:ext cx="3523978"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𝑑</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𝑠</m:t>
                    </m:r>
                  </m:oMath>
                </a14:m>
                <a:r>
                  <a:rPr kumimoji="1" lang="ja-JP" altLang="en-US" sz="2800" dirty="0"/>
                  <a:t>であるから</a:t>
                </a:r>
              </a:p>
            </p:txBody>
          </p:sp>
        </mc:Choice>
        <mc:Fallback xmlns="">
          <p:sp>
            <p:nvSpPr>
              <p:cNvPr id="8" name="テキスト ボックス 7">
                <a:extLst>
                  <a:ext uri="{FF2B5EF4-FFF2-40B4-BE49-F238E27FC236}">
                    <a16:creationId xmlns:a16="http://schemas.microsoft.com/office/drawing/2014/main" id="{13117684-5943-35CB-7239-4579AE77BBEB}"/>
                  </a:ext>
                </a:extLst>
              </p:cNvPr>
              <p:cNvSpPr txBox="1">
                <a:spLocks noRot="1" noChangeAspect="1" noMove="1" noResize="1" noEditPoints="1" noAdjustHandles="1" noChangeArrowheads="1" noChangeShapeType="1" noTextEdit="1"/>
              </p:cNvSpPr>
              <p:nvPr/>
            </p:nvSpPr>
            <p:spPr>
              <a:xfrm>
                <a:off x="755576" y="3789040"/>
                <a:ext cx="3523978" cy="523220"/>
              </a:xfrm>
              <a:prstGeom prst="rect">
                <a:avLst/>
              </a:prstGeom>
              <a:blipFill>
                <a:blip r:embed="rId4"/>
                <a:stretch>
                  <a:fillRect t="-16471" r="-259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BC17AB-FF1A-1B12-23E1-6362FDAB8EC4}"/>
                  </a:ext>
                </a:extLst>
              </p:cNvPr>
              <p:cNvSpPr txBox="1"/>
              <p:nvPr/>
            </p:nvSpPr>
            <p:spPr>
              <a:xfrm>
                <a:off x="1403648" y="4653136"/>
                <a:ext cx="40670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BC17AB-FF1A-1B12-23E1-6362FDAB8EC4}"/>
                  </a:ext>
                </a:extLst>
              </p:cNvPr>
              <p:cNvSpPr txBox="1">
                <a:spLocks noRot="1" noChangeAspect="1" noMove="1" noResize="1" noEditPoints="1" noAdjustHandles="1" noChangeArrowheads="1" noChangeShapeType="1" noTextEdit="1"/>
              </p:cNvSpPr>
              <p:nvPr/>
            </p:nvSpPr>
            <p:spPr>
              <a:xfrm>
                <a:off x="1403648" y="4653136"/>
                <a:ext cx="4067074" cy="11988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E39526-CE66-547C-5128-B0CD1F77BF99}"/>
                  </a:ext>
                </a:extLst>
              </p:cNvPr>
              <p:cNvSpPr txBox="1"/>
              <p:nvPr/>
            </p:nvSpPr>
            <p:spPr>
              <a:xfrm>
                <a:off x="5508104" y="508518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0" name="テキスト ボックス 9">
                <a:extLst>
                  <a:ext uri="{FF2B5EF4-FFF2-40B4-BE49-F238E27FC236}">
                    <a16:creationId xmlns:a16="http://schemas.microsoft.com/office/drawing/2014/main" id="{DCE39526-CE66-547C-5128-B0CD1F77BF99}"/>
                  </a:ext>
                </a:extLst>
              </p:cNvPr>
              <p:cNvSpPr txBox="1">
                <a:spLocks noRot="1" noChangeAspect="1" noMove="1" noResize="1" noEditPoints="1" noAdjustHandles="1" noChangeArrowheads="1" noChangeShapeType="1" noTextEdit="1"/>
              </p:cNvSpPr>
              <p:nvPr/>
            </p:nvSpPr>
            <p:spPr>
              <a:xfrm>
                <a:off x="5508104" y="5085184"/>
                <a:ext cx="3411383" cy="461665"/>
              </a:xfrm>
              <a:prstGeom prst="rect">
                <a:avLst/>
              </a:prstGeom>
              <a:blipFill>
                <a:blip r:embed="rId6"/>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2689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0942-BB61-C24C-743A-8F0C78D4DAD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4E4DCF6-5FF6-D1C5-9BC2-91EE561B0E2A}"/>
                  </a:ext>
                </a:extLst>
              </p:cNvPr>
              <p:cNvSpPr txBox="1"/>
              <p:nvPr/>
            </p:nvSpPr>
            <p:spPr>
              <a:xfrm>
                <a:off x="467544" y="1124744"/>
                <a:ext cx="8333628" cy="523220"/>
              </a:xfrm>
              <a:prstGeom prst="rect">
                <a:avLst/>
              </a:prstGeom>
              <a:noFill/>
            </p:spPr>
            <p:txBody>
              <a:bodyPr wrap="none" rtlCol="0">
                <a:spAutoFit/>
              </a:bodyPr>
              <a:lstStyle/>
              <a:p>
                <a:r>
                  <a:rPr kumimoji="1" lang="ja-JP" altLang="en-US" sz="2800" b="0" dirty="0"/>
                  <a:t>スケール</a:t>
                </a:r>
                <a14:m>
                  <m:oMath xmlns:m="http://schemas.openxmlformats.org/officeDocument/2006/math">
                    <m:r>
                      <a:rPr lang="ja-JP" altLang="en-US" sz="2800" i="1">
                        <a:latin typeface="Cambria Math" panose="02040503050406030204" pitchFamily="18" charset="0"/>
                      </a:rPr>
                      <m:t>された</m:t>
                    </m:r>
                    <m:r>
                      <a:rPr lang="ja-JP" altLang="en-US" sz="2800" i="1" smtClean="0">
                        <a:latin typeface="Cambria Math" panose="02040503050406030204" pitchFamily="18" charset="0"/>
                      </a:rPr>
                      <m:t>物理量</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oMath>
                </a14:m>
                <a:r>
                  <a:rPr kumimoji="1" lang="ja-JP" altLang="en-US" sz="2800" dirty="0"/>
                  <a:t>をあらためて</a:t>
                </a:r>
                <a14:m>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lang="ja-JP" altLang="en-US" sz="2800" i="1">
                        <a:latin typeface="Cambria Math" panose="02040503050406030204" pitchFamily="18" charset="0"/>
                      </a:rPr>
                      <m:t>と</m:t>
                    </m:r>
                  </m:oMath>
                </a14:m>
                <a:r>
                  <a:rPr kumimoji="1" lang="ja-JP" altLang="en-US" sz="2800" dirty="0"/>
                  <a:t>書くと</a:t>
                </a:r>
              </a:p>
            </p:txBody>
          </p:sp>
        </mc:Choice>
        <mc:Fallback xmlns="">
          <p:sp>
            <p:nvSpPr>
              <p:cNvPr id="3" name="テキスト ボックス 2">
                <a:extLst>
                  <a:ext uri="{FF2B5EF4-FFF2-40B4-BE49-F238E27FC236}">
                    <a16:creationId xmlns:a16="http://schemas.microsoft.com/office/drawing/2014/main" id="{A4E4DCF6-5FF6-D1C5-9BC2-91EE561B0E2A}"/>
                  </a:ext>
                </a:extLst>
              </p:cNvPr>
              <p:cNvSpPr txBox="1">
                <a:spLocks noRot="1" noChangeAspect="1" noMove="1" noResize="1" noEditPoints="1" noAdjustHandles="1" noChangeArrowheads="1" noChangeShapeType="1" noTextEdit="1"/>
              </p:cNvSpPr>
              <p:nvPr/>
            </p:nvSpPr>
            <p:spPr>
              <a:xfrm>
                <a:off x="467544" y="1124744"/>
                <a:ext cx="8333628" cy="523220"/>
              </a:xfrm>
              <a:prstGeom prst="rect">
                <a:avLst/>
              </a:prstGeom>
              <a:blipFill>
                <a:blip r:embed="rId2"/>
                <a:stretch>
                  <a:fillRect l="-1536" t="-16471" r="-439"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18832FA-8701-96E3-0435-7921CBA86BF5}"/>
                  </a:ext>
                </a:extLst>
              </p:cNvPr>
              <p:cNvSpPr txBox="1"/>
              <p:nvPr/>
            </p:nvSpPr>
            <p:spPr>
              <a:xfrm>
                <a:off x="1547664" y="2924944"/>
                <a:ext cx="1427122"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E18832FA-8701-96E3-0435-7921CBA86BF5}"/>
                  </a:ext>
                </a:extLst>
              </p:cNvPr>
              <p:cNvSpPr txBox="1">
                <a:spLocks noRot="1" noChangeAspect="1" noMove="1" noResize="1" noEditPoints="1" noAdjustHandles="1" noChangeArrowheads="1" noChangeShapeType="1" noTextEdit="1"/>
              </p:cNvSpPr>
              <p:nvPr/>
            </p:nvSpPr>
            <p:spPr>
              <a:xfrm>
                <a:off x="1547664" y="2924944"/>
                <a:ext cx="1427122"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F462E51-F873-39A3-A027-50479F219E15}"/>
                  </a:ext>
                </a:extLst>
              </p:cNvPr>
              <p:cNvSpPr txBox="1"/>
              <p:nvPr/>
            </p:nvSpPr>
            <p:spPr>
              <a:xfrm>
                <a:off x="1547664" y="1988840"/>
                <a:ext cx="2404056"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2F462E51-F873-39A3-A027-50479F219E15}"/>
                  </a:ext>
                </a:extLst>
              </p:cNvPr>
              <p:cNvSpPr txBox="1">
                <a:spLocks noRot="1" noChangeAspect="1" noMove="1" noResize="1" noEditPoints="1" noAdjustHandles="1" noChangeArrowheads="1" noChangeShapeType="1" noTextEdit="1"/>
              </p:cNvSpPr>
              <p:nvPr/>
            </p:nvSpPr>
            <p:spPr>
              <a:xfrm>
                <a:off x="1547664" y="1988840"/>
                <a:ext cx="2404056" cy="8568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7914557-3417-2288-72FA-1AE5909C6F83}"/>
                  </a:ext>
                </a:extLst>
              </p:cNvPr>
              <p:cNvSpPr txBox="1"/>
              <p:nvPr/>
            </p:nvSpPr>
            <p:spPr>
              <a:xfrm>
                <a:off x="1547664" y="3789040"/>
                <a:ext cx="2984600"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87914557-3417-2288-72FA-1AE5909C6F83}"/>
                  </a:ext>
                </a:extLst>
              </p:cNvPr>
              <p:cNvSpPr txBox="1">
                <a:spLocks noRot="1" noChangeAspect="1" noMove="1" noResize="1" noEditPoints="1" noAdjustHandles="1" noChangeArrowheads="1" noChangeShapeType="1" noTextEdit="1"/>
              </p:cNvSpPr>
              <p:nvPr/>
            </p:nvSpPr>
            <p:spPr>
              <a:xfrm>
                <a:off x="1547664" y="3789040"/>
                <a:ext cx="2984600" cy="922176"/>
              </a:xfrm>
              <a:prstGeom prst="rect">
                <a:avLst/>
              </a:prstGeom>
              <a:blipFill>
                <a:blip r:embed="rId5"/>
                <a:stretch>
                  <a:fillRect/>
                </a:stretch>
              </a:blipFill>
            </p:spPr>
            <p:txBody>
              <a:bodyPr/>
              <a:lstStyle/>
              <a:p>
                <a:r>
                  <a:rPr lang="ja-JP" altLang="en-US">
                    <a:noFill/>
                  </a:rPr>
                  <a:t> </a:t>
                </a:r>
              </a:p>
            </p:txBody>
          </p:sp>
        </mc:Fallback>
      </mc:AlternateContent>
      <p:sp>
        <p:nvSpPr>
          <p:cNvPr id="8" name="左中かっこ 7">
            <a:extLst>
              <a:ext uri="{FF2B5EF4-FFF2-40B4-BE49-F238E27FC236}">
                <a16:creationId xmlns:a16="http://schemas.microsoft.com/office/drawing/2014/main" id="{9BCC8DF4-DE9E-CBE9-40FB-CDD6A7D113C6}"/>
              </a:ext>
            </a:extLst>
          </p:cNvPr>
          <p:cNvSpPr/>
          <p:nvPr/>
        </p:nvSpPr>
        <p:spPr>
          <a:xfrm>
            <a:off x="1187624" y="2132856"/>
            <a:ext cx="432048" cy="252028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313D4C-5382-0A33-8C5D-1F5257467F55}"/>
              </a:ext>
            </a:extLst>
          </p:cNvPr>
          <p:cNvSpPr txBox="1"/>
          <p:nvPr/>
        </p:nvSpPr>
        <p:spPr>
          <a:xfrm>
            <a:off x="251520" y="5589240"/>
            <a:ext cx="8352928" cy="461665"/>
          </a:xfrm>
          <a:prstGeom prst="rect">
            <a:avLst/>
          </a:prstGeom>
          <a:noFill/>
        </p:spPr>
        <p:txBody>
          <a:bodyPr wrap="square" rtlCol="0">
            <a:spAutoFit/>
          </a:bodyPr>
          <a:lstStyle/>
          <a:p>
            <a:r>
              <a:rPr lang="ja-JP" altLang="en-US" sz="2400" dirty="0"/>
              <a:t>この運動方程式による温度制御法を</a:t>
            </a:r>
            <a:r>
              <a:rPr lang="en-US" altLang="ja-JP" sz="2400" dirty="0"/>
              <a:t>Nosé-Hoover</a:t>
            </a:r>
            <a:r>
              <a:rPr lang="ja-JP" altLang="en-US" sz="2400" dirty="0"/>
              <a:t>法</a:t>
            </a:r>
            <a:r>
              <a:rPr lang="ja-JP" altLang="en-US" sz="2400"/>
              <a:t>と呼ぶ</a:t>
            </a:r>
            <a:endParaRPr lang="en-US" altLang="ja-JP" sz="24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2DF548D-4EE5-2FB7-B4C1-6B364E3B0CFB}"/>
                  </a:ext>
                </a:extLst>
              </p:cNvPr>
              <p:cNvSpPr txBox="1"/>
              <p:nvPr/>
            </p:nvSpPr>
            <p:spPr>
              <a:xfrm>
                <a:off x="251520" y="5013176"/>
                <a:ext cx="8335808" cy="461665"/>
              </a:xfrm>
              <a:prstGeom prst="rect">
                <a:avLst/>
              </a:prstGeom>
              <a:noFill/>
            </p:spPr>
            <p:txBody>
              <a:bodyPr wrap="none" rtlCol="0">
                <a:spAutoFit/>
              </a:bodyPr>
              <a:lstStyle/>
              <a:p>
                <a:r>
                  <a:rPr kumimoji="1" lang="ja-JP" altLang="en-US" sz="2400"/>
                  <a:t>時間スケール</a:t>
                </a:r>
                <a:r>
                  <a:rPr lang="ja-JP" altLang="en-US" sz="2400"/>
                  <a:t>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a:t>が消え、運動空間と観測空間が一致した</a:t>
                </a:r>
              </a:p>
            </p:txBody>
          </p:sp>
        </mc:Choice>
        <mc:Fallback xmlns="">
          <p:sp>
            <p:nvSpPr>
              <p:cNvPr id="11" name="テキスト ボックス 10">
                <a:extLst>
                  <a:ext uri="{FF2B5EF4-FFF2-40B4-BE49-F238E27FC236}">
                    <a16:creationId xmlns:a16="http://schemas.microsoft.com/office/drawing/2014/main" id="{92DF548D-4EE5-2FB7-B4C1-6B364E3B0CFB}"/>
                  </a:ext>
                </a:extLst>
              </p:cNvPr>
              <p:cNvSpPr txBox="1">
                <a:spLocks noRot="1" noChangeAspect="1" noMove="1" noResize="1" noEditPoints="1" noAdjustHandles="1" noChangeArrowheads="1" noChangeShapeType="1" noTextEdit="1"/>
              </p:cNvSpPr>
              <p:nvPr/>
            </p:nvSpPr>
            <p:spPr>
              <a:xfrm>
                <a:off x="251520" y="5013176"/>
                <a:ext cx="8335808" cy="461665"/>
              </a:xfrm>
              <a:prstGeom prst="rect">
                <a:avLst/>
              </a:prstGeom>
              <a:blipFill>
                <a:blip r:embed="rId6"/>
                <a:stretch>
                  <a:fillRect l="-1096" t="-14474" r="-14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4824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F0A5B0-DCB6-5314-4A74-9D8A137B5DF3}"/>
              </a:ext>
            </a:extLst>
          </p:cNvPr>
          <p:cNvSpPr>
            <a:spLocks noGrp="1"/>
          </p:cNvSpPr>
          <p:nvPr>
            <p:ph type="body" sz="quarter" idx="10"/>
          </p:nvPr>
        </p:nvSpPr>
        <p:spPr/>
        <p:txBody>
          <a:bodyPr/>
          <a:lstStyle/>
          <a:p>
            <a:r>
              <a:rPr lang="en-US" altLang="ja-JP"/>
              <a:t>Nosé-Hoover</a:t>
            </a:r>
            <a:r>
              <a:rPr lang="ja-JP" altLang="en-US"/>
              <a:t>法</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72CD4F-3D92-F179-7185-779F1E8C1BA1}"/>
                  </a:ext>
                </a:extLst>
              </p:cNvPr>
              <p:cNvSpPr txBox="1"/>
              <p:nvPr/>
            </p:nvSpPr>
            <p:spPr>
              <a:xfrm>
                <a:off x="611560" y="2492896"/>
                <a:ext cx="223224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lang="ja-JP" altLang="en-US" sz="3200"/>
              </a:p>
            </p:txBody>
          </p:sp>
        </mc:Choice>
        <mc:Fallback xmlns="">
          <p:sp>
            <p:nvSpPr>
              <p:cNvPr id="4" name="テキスト ボックス 3">
                <a:extLst>
                  <a:ext uri="{FF2B5EF4-FFF2-40B4-BE49-F238E27FC236}">
                    <a16:creationId xmlns:a16="http://schemas.microsoft.com/office/drawing/2014/main" id="{C472CD4F-3D92-F179-7185-779F1E8C1BA1}"/>
                  </a:ext>
                </a:extLst>
              </p:cNvPr>
              <p:cNvSpPr txBox="1">
                <a:spLocks noRot="1" noChangeAspect="1" noMove="1" noResize="1" noEditPoints="1" noAdjustHandles="1" noChangeArrowheads="1" noChangeShapeType="1" noTextEdit="1"/>
              </p:cNvSpPr>
              <p:nvPr/>
            </p:nvSpPr>
            <p:spPr>
              <a:xfrm>
                <a:off x="611560" y="2492896"/>
                <a:ext cx="2232248" cy="1111651"/>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4B45838-FE21-8FD8-EBE6-A7E154BA2C73}"/>
              </a:ext>
            </a:extLst>
          </p:cNvPr>
          <p:cNvSpPr txBox="1"/>
          <p:nvPr/>
        </p:nvSpPr>
        <p:spPr>
          <a:xfrm>
            <a:off x="2771800" y="2852936"/>
            <a:ext cx="5724644" cy="461665"/>
          </a:xfrm>
          <a:prstGeom prst="rect">
            <a:avLst/>
          </a:prstGeom>
          <a:noFill/>
        </p:spPr>
        <p:txBody>
          <a:bodyPr wrap="none" rtlCol="0">
            <a:spAutoFit/>
          </a:bodyPr>
          <a:lstStyle/>
          <a:p>
            <a:r>
              <a:rPr kumimoji="1" lang="ja-JP" altLang="en-US" sz="2400"/>
              <a:t>であるから、摩擦係数のダイナミクスは</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A60556A-68B4-7F3C-3914-9D816C07706E}"/>
                  </a:ext>
                </a:extLst>
              </p:cNvPr>
              <p:cNvSpPr txBox="1"/>
              <p:nvPr/>
            </p:nvSpPr>
            <p:spPr>
              <a:xfrm>
                <a:off x="683568" y="1268760"/>
                <a:ext cx="3145926"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FA60556A-68B4-7F3C-3914-9D816C07706E}"/>
                  </a:ext>
                </a:extLst>
              </p:cNvPr>
              <p:cNvSpPr txBox="1">
                <a:spLocks noRot="1" noChangeAspect="1" noMove="1" noResize="1" noEditPoints="1" noAdjustHandles="1" noChangeArrowheads="1" noChangeShapeType="1" noTextEdit="1"/>
              </p:cNvSpPr>
              <p:nvPr/>
            </p:nvSpPr>
            <p:spPr>
              <a:xfrm>
                <a:off x="683568" y="1268760"/>
                <a:ext cx="3145926"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2FBC50-A5DE-7FD9-F3AE-2E22F6EB7450}"/>
                  </a:ext>
                </a:extLst>
              </p:cNvPr>
              <p:cNvSpPr txBox="1"/>
              <p:nvPr/>
            </p:nvSpPr>
            <p:spPr>
              <a:xfrm>
                <a:off x="755576" y="3861048"/>
                <a:ext cx="3110916" cy="11006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𝑘</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2FBC50-A5DE-7FD9-F3AE-2E22F6EB7450}"/>
                  </a:ext>
                </a:extLst>
              </p:cNvPr>
              <p:cNvSpPr txBox="1">
                <a:spLocks noRot="1" noChangeAspect="1" noMove="1" noResize="1" noEditPoints="1" noAdjustHandles="1" noChangeArrowheads="1" noChangeShapeType="1" noTextEdit="1"/>
              </p:cNvSpPr>
              <p:nvPr/>
            </p:nvSpPr>
            <p:spPr>
              <a:xfrm>
                <a:off x="755576" y="3861048"/>
                <a:ext cx="3110916" cy="11006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FF6E158-61CC-D5C8-E0A2-86740306A6BC}"/>
                  </a:ext>
                </a:extLst>
              </p:cNvPr>
              <p:cNvSpPr txBox="1"/>
              <p:nvPr/>
            </p:nvSpPr>
            <p:spPr>
              <a:xfrm>
                <a:off x="3923928" y="3717032"/>
                <a:ext cx="4493538" cy="1571071"/>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a:t>→</a:t>
                </a:r>
                <a:r>
                  <a:rPr lang="en-US" altLang="ja-JP" sz="2400"/>
                  <a:t> </a:t>
                </a:r>
                <a14:m>
                  <m:oMath xmlns:m="http://schemas.openxmlformats.org/officeDocument/2006/math">
                    <m:r>
                      <a:rPr lang="ja-JP" altLang="en-US" sz="2400" b="0" i="1" smtClean="0">
                        <a:latin typeface="Cambria Math" panose="02040503050406030204" pitchFamily="18" charset="0"/>
                      </a:rPr>
                      <m:t>摩擦係数</m:t>
                    </m:r>
                    <m:r>
                      <a:rPr lang="en-US" altLang="ja-JP" sz="2400" b="0" i="1" smtClean="0">
                        <a:latin typeface="Cambria Math" panose="02040503050406030204" pitchFamily="18" charset="0"/>
                      </a:rPr>
                      <m:t>𝜁</m:t>
                    </m:r>
                    <m:r>
                      <a:rPr kumimoji="1" lang="ja-JP" altLang="en-US" sz="2400" i="1">
                        <a:latin typeface="Cambria Math" panose="02040503050406030204" pitchFamily="18" charset="0"/>
                      </a:rPr>
                      <m:t>が</m:t>
                    </m:r>
                  </m:oMath>
                </a14:m>
                <a:r>
                  <a:rPr kumimoji="1" lang="ja-JP" altLang="en-US" sz="2400"/>
                  <a:t>大きくなる</a:t>
                </a:r>
                <a:endParaRPr kumimoji="1" lang="en-US" altLang="ja-JP" sz="2400"/>
              </a:p>
              <a:p>
                <a:r>
                  <a:rPr lang="ja-JP" altLang="en-US" sz="2400"/>
                  <a:t>→ 運動量が小さくなる</a:t>
                </a:r>
                <a:endParaRPr lang="en-US" altLang="ja-JP" sz="2400"/>
              </a:p>
              <a:p>
                <a:r>
                  <a:rPr kumimoji="1" lang="ja-JP" altLang="en-US" sz="2400"/>
                  <a:t>→ 温度が下がる</a:t>
                </a:r>
                <a:endParaRPr kumimoji="1" lang="en-US" altLang="ja-JP" sz="2400" dirty="0"/>
              </a:p>
            </p:txBody>
          </p:sp>
        </mc:Choice>
        <mc:Fallback xmlns="">
          <p:sp>
            <p:nvSpPr>
              <p:cNvPr id="11" name="テキスト ボックス 10">
                <a:extLst>
                  <a:ext uri="{FF2B5EF4-FFF2-40B4-BE49-F238E27FC236}">
                    <a16:creationId xmlns:a16="http://schemas.microsoft.com/office/drawing/2014/main" id="{9FF6E158-61CC-D5C8-E0A2-86740306A6BC}"/>
                  </a:ext>
                </a:extLst>
              </p:cNvPr>
              <p:cNvSpPr txBox="1">
                <a:spLocks noRot="1" noChangeAspect="1" noMove="1" noResize="1" noEditPoints="1" noAdjustHandles="1" noChangeArrowheads="1" noChangeShapeType="1" noTextEdit="1"/>
              </p:cNvSpPr>
              <p:nvPr/>
            </p:nvSpPr>
            <p:spPr>
              <a:xfrm>
                <a:off x="3923928" y="3717032"/>
                <a:ext cx="4493538" cy="1571071"/>
              </a:xfrm>
              <a:prstGeom prst="rect">
                <a:avLst/>
              </a:prstGeom>
              <a:blipFill>
                <a:blip r:embed="rId5"/>
                <a:stretch>
                  <a:fillRect l="-2171" t="-4280" r="-1085" b="-8560"/>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62CBF43-0762-E26B-78E7-4DB76AAD1514}"/>
              </a:ext>
            </a:extLst>
          </p:cNvPr>
          <p:cNvSpPr/>
          <p:nvPr/>
        </p:nvSpPr>
        <p:spPr>
          <a:xfrm>
            <a:off x="2771800" y="1484784"/>
            <a:ext cx="1008112"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A5C9F70-F3E8-6759-7AB8-961D910EA6AA}"/>
              </a:ext>
            </a:extLst>
          </p:cNvPr>
          <p:cNvSpPr txBox="1"/>
          <p:nvPr/>
        </p:nvSpPr>
        <p:spPr>
          <a:xfrm>
            <a:off x="3275856" y="908720"/>
            <a:ext cx="1261884" cy="523220"/>
          </a:xfrm>
          <a:prstGeom prst="rect">
            <a:avLst/>
          </a:prstGeom>
          <a:noFill/>
        </p:spPr>
        <p:txBody>
          <a:bodyPr wrap="none" rtlCol="0">
            <a:spAutoFit/>
          </a:bodyPr>
          <a:lstStyle/>
          <a:p>
            <a:r>
              <a:rPr lang="ja-JP" altLang="en-US" sz="2800"/>
              <a:t>摩擦項</a:t>
            </a:r>
            <a:endParaRPr kumimoji="1" lang="ja-JP" altLang="en-US" sz="2800"/>
          </a:p>
        </p:txBody>
      </p:sp>
      <p:sp>
        <p:nvSpPr>
          <p:cNvPr id="15" name="テキスト ボックス 14">
            <a:extLst>
              <a:ext uri="{FF2B5EF4-FFF2-40B4-BE49-F238E27FC236}">
                <a16:creationId xmlns:a16="http://schemas.microsoft.com/office/drawing/2014/main" id="{7382288F-DFC8-1E15-972F-52FAB377B243}"/>
              </a:ext>
            </a:extLst>
          </p:cNvPr>
          <p:cNvSpPr txBox="1"/>
          <p:nvPr/>
        </p:nvSpPr>
        <p:spPr>
          <a:xfrm>
            <a:off x="467544" y="5445224"/>
            <a:ext cx="8186857" cy="830997"/>
          </a:xfrm>
          <a:prstGeom prst="rect">
            <a:avLst/>
          </a:prstGeom>
          <a:noFill/>
        </p:spPr>
        <p:txBody>
          <a:bodyPr wrap="none" rtlCol="0">
            <a:spAutoFit/>
          </a:bodyPr>
          <a:lstStyle/>
          <a:p>
            <a:r>
              <a:rPr lang="ja-JP" altLang="en-US" sz="2400"/>
              <a:t>現在の温度が目標温度より低い場合は摩擦係数が負になる</a:t>
            </a:r>
            <a:endParaRPr lang="en-US" altLang="ja-JP" sz="2400"/>
          </a:p>
          <a:p>
            <a:r>
              <a:rPr kumimoji="1" lang="ja-JP" altLang="en-US" sz="2400"/>
              <a:t>→温度が制御される</a:t>
            </a:r>
          </a:p>
        </p:txBody>
      </p:sp>
    </p:spTree>
    <p:extLst>
      <p:ext uri="{BB962C8B-B14F-4D97-AF65-F5344CB8AC3E}">
        <p14:creationId xmlns:p14="http://schemas.microsoft.com/office/powerpoint/2010/main" val="11287378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782251-C052-426C-774C-0D63FEBDAE24}"/>
              </a:ext>
            </a:extLst>
          </p:cNvPr>
          <p:cNvSpPr>
            <a:spLocks noGrp="1"/>
          </p:cNvSpPr>
          <p:nvPr>
            <p:ph type="body" sz="quarter" idx="10"/>
          </p:nvPr>
        </p:nvSpPr>
        <p:spPr/>
        <p:txBody>
          <a:bodyPr/>
          <a:lstStyle/>
          <a:p>
            <a:r>
              <a:rPr lang="en-US" altLang="ja-JP"/>
              <a:t>Nosé-Hoover</a:t>
            </a:r>
            <a:r>
              <a:rPr lang="ja-JP" altLang="en-US"/>
              <a:t>法のまとめ</a:t>
            </a:r>
            <a:endParaRPr kumimoji="1" lang="ja-JP" altLang="en-US"/>
          </a:p>
        </p:txBody>
      </p:sp>
      <p:sp>
        <p:nvSpPr>
          <p:cNvPr id="4" name="テキスト ボックス 3">
            <a:extLst>
              <a:ext uri="{FF2B5EF4-FFF2-40B4-BE49-F238E27FC236}">
                <a16:creationId xmlns:a16="http://schemas.microsoft.com/office/drawing/2014/main" id="{1DFBF22A-CC4B-9EED-08FC-8CFC2464C2C7}"/>
              </a:ext>
            </a:extLst>
          </p:cNvPr>
          <p:cNvSpPr txBox="1"/>
          <p:nvPr/>
        </p:nvSpPr>
        <p:spPr>
          <a:xfrm>
            <a:off x="323528" y="1052736"/>
            <a:ext cx="8064896" cy="39703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ハミルトンの運動方程式に仮想粒子を追加し、空間スケールを制御することで圧力を制御するのが</a:t>
            </a:r>
            <a:r>
              <a:rPr kumimoji="1" lang="en-US" altLang="ja-JP" sz="2800"/>
              <a:t>Andersen</a:t>
            </a:r>
            <a:r>
              <a:rPr kumimoji="1" lang="ja-JP" altLang="en-US" sz="2800"/>
              <a:t>の圧力制御</a:t>
            </a:r>
            <a:endParaRPr lang="en-US" altLang="ja-JP" sz="2800"/>
          </a:p>
          <a:p>
            <a:pPr marL="457200" indent="-457200">
              <a:buFont typeface="Arial" panose="020B0604020202020204" pitchFamily="34" charset="0"/>
              <a:buChar char="•"/>
            </a:pPr>
            <a:r>
              <a:rPr kumimoji="1" lang="ja-JP" altLang="en-US" sz="2800"/>
              <a:t>ハミルトンの運動方程式に仮想粒子を追加し、</a:t>
            </a:r>
            <a:r>
              <a:rPr lang="ja-JP" altLang="en-US" sz="2800"/>
              <a:t>時間</a:t>
            </a:r>
            <a:r>
              <a:rPr kumimoji="1" lang="ja-JP" altLang="en-US" sz="2800"/>
              <a:t>スケールを制御することで温度を制御するのが能勢の温度制御</a:t>
            </a:r>
            <a:endParaRPr kumimoji="1" lang="en-US" altLang="ja-JP" sz="2800"/>
          </a:p>
          <a:p>
            <a:pPr marL="457200" indent="-457200">
              <a:buFont typeface="Arial" panose="020B0604020202020204" pitchFamily="34" charset="0"/>
              <a:buChar char="•"/>
            </a:pPr>
            <a:r>
              <a:rPr kumimoji="1" lang="ja-JP" altLang="en-US" sz="2800"/>
              <a:t>変数変換にスケール因子を消去し、時間発展系と観測系を一致させた手法が</a:t>
            </a:r>
            <a:r>
              <a:rPr kumimoji="1" lang="en-US" altLang="ja-JP" sz="2800"/>
              <a:t>Nosé-Hoover</a:t>
            </a:r>
            <a:r>
              <a:rPr kumimoji="1" lang="ja-JP" altLang="en-US" sz="2800"/>
              <a:t>法</a:t>
            </a:r>
            <a:endParaRPr kumimoji="1" lang="en-US" altLang="ja-JP" sz="2800"/>
          </a:p>
        </p:txBody>
      </p:sp>
    </p:spTree>
    <p:extLst>
      <p:ext uri="{BB962C8B-B14F-4D97-AF65-F5344CB8AC3E}">
        <p14:creationId xmlns:p14="http://schemas.microsoft.com/office/powerpoint/2010/main" val="1670737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B0E66-EAA1-7131-A027-D1342D085F61}"/>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5B1CFE-9582-00D4-62DF-15834C125C86}"/>
              </a:ext>
            </a:extLst>
          </p:cNvPr>
          <p:cNvSpPr txBox="1"/>
          <p:nvPr/>
        </p:nvSpPr>
        <p:spPr>
          <a:xfrm>
            <a:off x="251520" y="1106741"/>
            <a:ext cx="8424936" cy="954107"/>
          </a:xfrm>
          <a:prstGeom prst="rect">
            <a:avLst/>
          </a:prstGeom>
          <a:noFill/>
        </p:spPr>
        <p:txBody>
          <a:bodyPr wrap="square" rtlCol="0">
            <a:spAutoFit/>
          </a:bodyPr>
          <a:lstStyle/>
          <a:p>
            <a:r>
              <a:rPr lang="en-US" altLang="ja-JP" sz="2800"/>
              <a:t>Nosé-Hoover</a:t>
            </a:r>
            <a:r>
              <a:rPr lang="ja-JP" altLang="en-US" sz="2800"/>
              <a:t>法は温度が制御できるだけでなく</a:t>
            </a:r>
            <a:endParaRPr lang="en-US" altLang="ja-JP" sz="2800"/>
          </a:p>
          <a:p>
            <a:r>
              <a:rPr lang="ja-JP" altLang="en-US" sz="2800">
                <a:solidFill>
                  <a:srgbClr val="FF0000"/>
                </a:solidFill>
              </a:rPr>
              <a:t>定常分布が厳密なカノニカル分布になる</a:t>
            </a:r>
            <a:endParaRPr kumimoji="1" lang="ja-JP" altLang="en-US" sz="2800">
              <a:solidFill>
                <a:srgbClr val="FF0000"/>
              </a:solidFill>
            </a:endParaRPr>
          </a:p>
        </p:txBody>
      </p:sp>
      <p:cxnSp>
        <p:nvCxnSpPr>
          <p:cNvPr id="20" name="直線矢印コネクタ 19">
            <a:extLst>
              <a:ext uri="{FF2B5EF4-FFF2-40B4-BE49-F238E27FC236}">
                <a16:creationId xmlns:a16="http://schemas.microsoft.com/office/drawing/2014/main" id="{B3CD9A8E-3ACA-9872-BA8C-B10F42255A35}"/>
              </a:ext>
            </a:extLst>
          </p:cNvPr>
          <p:cNvCxnSpPr>
            <a:cxnSpLocks/>
          </p:cNvCxnSpPr>
          <p:nvPr/>
        </p:nvCxnSpPr>
        <p:spPr>
          <a:xfrm>
            <a:off x="425551"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0D5F16C-9A4E-1261-834B-66A9B686C9FA}"/>
              </a:ext>
            </a:extLst>
          </p:cNvPr>
          <p:cNvCxnSpPr>
            <a:cxnSpLocks/>
          </p:cNvCxnSpPr>
          <p:nvPr/>
        </p:nvCxnSpPr>
        <p:spPr>
          <a:xfrm flipV="1">
            <a:off x="713583"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C5033EF-552E-DE71-F5A8-3476AC967BCE}"/>
                  </a:ext>
                </a:extLst>
              </p:cNvPr>
              <p:cNvSpPr txBox="1"/>
              <p:nvPr/>
            </p:nvSpPr>
            <p:spPr>
              <a:xfrm>
                <a:off x="4169967"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23" name="テキスト ボックス 22">
                <a:extLst>
                  <a:ext uri="{FF2B5EF4-FFF2-40B4-BE49-F238E27FC236}">
                    <a16:creationId xmlns:a16="http://schemas.microsoft.com/office/drawing/2014/main" id="{CC5033EF-552E-DE71-F5A8-3476AC967BCE}"/>
                  </a:ext>
                </a:extLst>
              </p:cNvPr>
              <p:cNvSpPr txBox="1">
                <a:spLocks noRot="1" noChangeAspect="1" noMove="1" noResize="1" noEditPoints="1" noAdjustHandles="1" noChangeArrowheads="1" noChangeShapeType="1" noTextEdit="1"/>
              </p:cNvSpPr>
              <p:nvPr/>
            </p:nvSpPr>
            <p:spPr>
              <a:xfrm>
                <a:off x="4169967" y="5517232"/>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25E213-890B-C8AB-B3D3-01E200C6920F}"/>
                  </a:ext>
                </a:extLst>
              </p:cNvPr>
              <p:cNvSpPr txBox="1"/>
              <p:nvPr/>
            </p:nvSpPr>
            <p:spPr>
              <a:xfrm>
                <a:off x="353543"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4" name="テキスト ボックス 23">
                <a:extLst>
                  <a:ext uri="{FF2B5EF4-FFF2-40B4-BE49-F238E27FC236}">
                    <a16:creationId xmlns:a16="http://schemas.microsoft.com/office/drawing/2014/main" id="{DD25E213-890B-C8AB-B3D3-01E200C6920F}"/>
                  </a:ext>
                </a:extLst>
              </p:cNvPr>
              <p:cNvSpPr txBox="1">
                <a:spLocks noRot="1" noChangeAspect="1" noMove="1" noResize="1" noEditPoints="1" noAdjustHandles="1" noChangeArrowheads="1" noChangeShapeType="1" noTextEdit="1"/>
              </p:cNvSpPr>
              <p:nvPr/>
            </p:nvSpPr>
            <p:spPr>
              <a:xfrm>
                <a:off x="353543" y="2996952"/>
                <a:ext cx="909480" cy="461665"/>
              </a:xfrm>
              <a:prstGeom prst="rect">
                <a:avLst/>
              </a:prstGeom>
              <a:blipFill>
                <a:blip r:embed="rId3"/>
                <a:stretch>
                  <a:fillRect l="-671" r="-671" b="-21333"/>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BC33E5E3-2BAC-B803-3EB3-C798875EE415}"/>
              </a:ext>
            </a:extLst>
          </p:cNvPr>
          <p:cNvCxnSpPr>
            <a:cxnSpLocks/>
          </p:cNvCxnSpPr>
          <p:nvPr/>
        </p:nvCxnSpPr>
        <p:spPr>
          <a:xfrm flipV="1">
            <a:off x="2153743" y="4365104"/>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30157A1C-2385-DB88-D1E7-A14C1CF5306E}"/>
              </a:ext>
            </a:extLst>
          </p:cNvPr>
          <p:cNvSpPr/>
          <p:nvPr/>
        </p:nvSpPr>
        <p:spPr>
          <a:xfrm>
            <a:off x="2081735" y="422108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9EDEF90-14A8-B0B6-8400-097D79D8199F}"/>
              </a:ext>
            </a:extLst>
          </p:cNvPr>
          <p:cNvSpPr txBox="1"/>
          <p:nvPr/>
        </p:nvSpPr>
        <p:spPr>
          <a:xfrm>
            <a:off x="68356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30" name="直線矢印コネクタ 29">
            <a:extLst>
              <a:ext uri="{FF2B5EF4-FFF2-40B4-BE49-F238E27FC236}">
                <a16:creationId xmlns:a16="http://schemas.microsoft.com/office/drawing/2014/main" id="{527ACB95-5C3E-E508-959D-13CD87118BAB}"/>
              </a:ext>
            </a:extLst>
          </p:cNvPr>
          <p:cNvCxnSpPr>
            <a:cxnSpLocks/>
          </p:cNvCxnSpPr>
          <p:nvPr/>
        </p:nvCxnSpPr>
        <p:spPr>
          <a:xfrm>
            <a:off x="4788024"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C296852-CE05-7365-4EC4-0EA11E3A6E05}"/>
              </a:ext>
            </a:extLst>
          </p:cNvPr>
          <p:cNvCxnSpPr>
            <a:cxnSpLocks/>
          </p:cNvCxnSpPr>
          <p:nvPr/>
        </p:nvCxnSpPr>
        <p:spPr>
          <a:xfrm flipV="1">
            <a:off x="5076056"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A280063-B3A4-5767-8DF9-B8DF3FD16D8D}"/>
                  </a:ext>
                </a:extLst>
              </p:cNvPr>
              <p:cNvSpPr txBox="1"/>
              <p:nvPr/>
            </p:nvSpPr>
            <p:spPr>
              <a:xfrm>
                <a:off x="8532440"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5A280063-B3A4-5767-8DF9-B8DF3FD16D8D}"/>
                  </a:ext>
                </a:extLst>
              </p:cNvPr>
              <p:cNvSpPr txBox="1">
                <a:spLocks noRot="1" noChangeAspect="1" noMove="1" noResize="1" noEditPoints="1" noAdjustHandles="1" noChangeArrowheads="1" noChangeShapeType="1" noTextEdit="1"/>
              </p:cNvSpPr>
              <p:nvPr/>
            </p:nvSpPr>
            <p:spPr>
              <a:xfrm>
                <a:off x="8532440" y="5517232"/>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9D89064-7AF0-3F13-5CBD-68EE5D00E703}"/>
                  </a:ext>
                </a:extLst>
              </p:cNvPr>
              <p:cNvSpPr txBox="1"/>
              <p:nvPr/>
            </p:nvSpPr>
            <p:spPr>
              <a:xfrm>
                <a:off x="4716016"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E9D89064-7AF0-3F13-5CBD-68EE5D00E703}"/>
                  </a:ext>
                </a:extLst>
              </p:cNvPr>
              <p:cNvSpPr txBox="1">
                <a:spLocks noRot="1" noChangeAspect="1" noMove="1" noResize="1" noEditPoints="1" noAdjustHandles="1" noChangeArrowheads="1" noChangeShapeType="1" noTextEdit="1"/>
              </p:cNvSpPr>
              <p:nvPr/>
            </p:nvSpPr>
            <p:spPr>
              <a:xfrm>
                <a:off x="4716016" y="2996952"/>
                <a:ext cx="909480" cy="461665"/>
              </a:xfrm>
              <a:prstGeom prst="rect">
                <a:avLst/>
              </a:prstGeom>
              <a:blipFill>
                <a:blip r:embed="rId5"/>
                <a:stretch>
                  <a:fillRect l="-671" r="-671" b="-21333"/>
                </a:stretch>
              </a:blipFill>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0C9EDB01-39BE-D380-1E3F-08FC826F3E6F}"/>
              </a:ext>
            </a:extLst>
          </p:cNvPr>
          <p:cNvSpPr/>
          <p:nvPr/>
        </p:nvSpPr>
        <p:spPr>
          <a:xfrm>
            <a:off x="6412736" y="4005064"/>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FDC562F-6F63-0033-FCCB-5B60E46F819D}"/>
              </a:ext>
            </a:extLst>
          </p:cNvPr>
          <p:cNvSpPr txBox="1"/>
          <p:nvPr/>
        </p:nvSpPr>
        <p:spPr>
          <a:xfrm>
            <a:off x="536408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
        <p:nvSpPr>
          <p:cNvPr id="36" name="四角形: 角を丸くする 35">
            <a:extLst>
              <a:ext uri="{FF2B5EF4-FFF2-40B4-BE49-F238E27FC236}">
                <a16:creationId xmlns:a16="http://schemas.microsoft.com/office/drawing/2014/main" id="{157C071B-18A4-3D59-47C0-331FEB9A012A}"/>
              </a:ext>
            </a:extLst>
          </p:cNvPr>
          <p:cNvSpPr/>
          <p:nvPr/>
        </p:nvSpPr>
        <p:spPr>
          <a:xfrm>
            <a:off x="6084168" y="3861048"/>
            <a:ext cx="936104"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17AF7FE-00B5-D81C-3488-8019EBF2EA0A}"/>
              </a:ext>
            </a:extLst>
          </p:cNvPr>
          <p:cNvSpPr txBox="1"/>
          <p:nvPr/>
        </p:nvSpPr>
        <p:spPr>
          <a:xfrm>
            <a:off x="539552" y="6237312"/>
            <a:ext cx="5416868" cy="461665"/>
          </a:xfrm>
          <a:prstGeom prst="rect">
            <a:avLst/>
          </a:prstGeom>
          <a:noFill/>
        </p:spPr>
        <p:txBody>
          <a:bodyPr wrap="none" rtlCol="0">
            <a:spAutoFit/>
          </a:bodyPr>
          <a:lstStyle/>
          <a:p>
            <a:r>
              <a:rPr kumimoji="1" lang="ja-JP" altLang="en-US" sz="2400"/>
              <a:t>この揺らぎも含めて正しい分布になる</a:t>
            </a:r>
          </a:p>
        </p:txBody>
      </p:sp>
      <p:cxnSp>
        <p:nvCxnSpPr>
          <p:cNvPr id="19" name="コネクタ: カギ線 18">
            <a:extLst>
              <a:ext uri="{FF2B5EF4-FFF2-40B4-BE49-F238E27FC236}">
                <a16:creationId xmlns:a16="http://schemas.microsoft.com/office/drawing/2014/main" id="{67CF7659-3643-43B8-7212-0A6354069100}"/>
              </a:ext>
            </a:extLst>
          </p:cNvPr>
          <p:cNvCxnSpPr>
            <a:stCxn id="4" idx="3"/>
            <a:endCxn id="36" idx="2"/>
          </p:cNvCxnSpPr>
          <p:nvPr/>
        </p:nvCxnSpPr>
        <p:spPr>
          <a:xfrm flipV="1">
            <a:off x="5956420" y="5733256"/>
            <a:ext cx="59580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977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358E72-6992-5F63-9C8F-AC6E4F8C28C3}"/>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A8DF785E-3BA1-439A-3519-6F5E1219FFF3}"/>
              </a:ext>
            </a:extLst>
          </p:cNvPr>
          <p:cNvCxnSpPr/>
          <p:nvPr/>
        </p:nvCxnSpPr>
        <p:spPr>
          <a:xfrm flipV="1">
            <a:off x="611560"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ADE64EF5-8E5F-6E11-4774-6451B9A080E0}"/>
              </a:ext>
            </a:extLst>
          </p:cNvPr>
          <p:cNvCxnSpPr/>
          <p:nvPr/>
        </p:nvCxnSpPr>
        <p:spPr>
          <a:xfrm>
            <a:off x="395536"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C3B2AF7-97F9-3B01-4E3A-95E466167A65}"/>
                  </a:ext>
                </a:extLst>
              </p:cNvPr>
              <p:cNvSpPr txBox="1"/>
              <p:nvPr/>
            </p:nvSpPr>
            <p:spPr>
              <a:xfrm>
                <a:off x="3635896"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DC3B2AF7-97F9-3B01-4E3A-95E466167A65}"/>
                  </a:ext>
                </a:extLst>
              </p:cNvPr>
              <p:cNvSpPr txBox="1">
                <a:spLocks noRot="1" noChangeAspect="1" noMove="1" noResize="1" noEditPoints="1" noAdjustHandles="1" noChangeArrowheads="1" noChangeShapeType="1" noTextEdit="1"/>
              </p:cNvSpPr>
              <p:nvPr/>
            </p:nvSpPr>
            <p:spPr>
              <a:xfrm>
                <a:off x="3635896" y="6093296"/>
                <a:ext cx="379848" cy="369332"/>
              </a:xfrm>
              <a:prstGeom prst="rect">
                <a:avLst/>
              </a:prstGeom>
              <a:blipFill>
                <a:blip r:embed="rId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4E692F5-D4C7-CED1-F138-7DE3B1270E8E}"/>
                  </a:ext>
                </a:extLst>
              </p:cNvPr>
              <p:cNvSpPr txBox="1"/>
              <p:nvPr/>
            </p:nvSpPr>
            <p:spPr>
              <a:xfrm>
                <a:off x="323528"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14E692F5-D4C7-CED1-F138-7DE3B1270E8E}"/>
                  </a:ext>
                </a:extLst>
              </p:cNvPr>
              <p:cNvSpPr txBox="1">
                <a:spLocks noRot="1" noChangeAspect="1" noMove="1" noResize="1" noEditPoints="1" noAdjustHandles="1" noChangeArrowheads="1" noChangeShapeType="1" noTextEdit="1"/>
              </p:cNvSpPr>
              <p:nvPr/>
            </p:nvSpPr>
            <p:spPr>
              <a:xfrm>
                <a:off x="323528" y="3212976"/>
                <a:ext cx="380809" cy="369332"/>
              </a:xfrm>
              <a:prstGeom prst="rect">
                <a:avLst/>
              </a:prstGeom>
              <a:blipFill>
                <a:blip r:embed="rId3"/>
                <a:stretch>
                  <a:fillRect b="-819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65E09DF-8A58-CF65-0C63-16E40A697C87}"/>
              </a:ext>
            </a:extLst>
          </p:cNvPr>
          <p:cNvSpPr txBox="1"/>
          <p:nvPr/>
        </p:nvSpPr>
        <p:spPr>
          <a:xfrm>
            <a:off x="247358" y="6237312"/>
            <a:ext cx="364202" cy="369332"/>
          </a:xfrm>
          <a:prstGeom prst="rect">
            <a:avLst/>
          </a:prstGeom>
          <a:noFill/>
        </p:spPr>
        <p:txBody>
          <a:bodyPr wrap="none" rtlCol="0">
            <a:spAutoFit/>
          </a:bodyPr>
          <a:lstStyle/>
          <a:p>
            <a:r>
              <a:rPr lang="en-US" altLang="ja-JP"/>
              <a:t>O</a:t>
            </a:r>
            <a:endParaRPr kumimoji="1" lang="ja-JP" altLang="en-US"/>
          </a:p>
        </p:txBody>
      </p:sp>
      <p:sp>
        <p:nvSpPr>
          <p:cNvPr id="8" name="楕円 7">
            <a:extLst>
              <a:ext uri="{FF2B5EF4-FFF2-40B4-BE49-F238E27FC236}">
                <a16:creationId xmlns:a16="http://schemas.microsoft.com/office/drawing/2014/main" id="{170DD0E6-6A82-2531-F4B4-2165E3598E8C}"/>
              </a:ext>
            </a:extLst>
          </p:cNvPr>
          <p:cNvSpPr/>
          <p:nvPr/>
        </p:nvSpPr>
        <p:spPr>
          <a:xfrm>
            <a:off x="1979712" y="551723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DADC8E8-0DAE-FD43-DF99-015C2DDC29CC}"/>
              </a:ext>
            </a:extLst>
          </p:cNvPr>
          <p:cNvSpPr txBox="1"/>
          <p:nvPr/>
        </p:nvSpPr>
        <p:spPr>
          <a:xfrm>
            <a:off x="467544" y="1268760"/>
            <a:ext cx="3467616" cy="584775"/>
          </a:xfrm>
          <a:prstGeom prst="rect">
            <a:avLst/>
          </a:prstGeom>
          <a:noFill/>
        </p:spPr>
        <p:txBody>
          <a:bodyPr wrap="none" rtlCol="0">
            <a:spAutoFit/>
          </a:bodyPr>
          <a:lstStyle/>
          <a:p>
            <a:r>
              <a:rPr lang="ja-JP" altLang="en-US" sz="3200"/>
              <a:t>点のダイナミクス</a:t>
            </a:r>
            <a:endParaRPr kumimoji="1" lang="ja-JP" altLang="en-US" sz="3200"/>
          </a:p>
        </p:txBody>
      </p:sp>
      <p:sp>
        <p:nvSpPr>
          <p:cNvPr id="10" name="フリーフォーム: 図形 9">
            <a:extLst>
              <a:ext uri="{FF2B5EF4-FFF2-40B4-BE49-F238E27FC236}">
                <a16:creationId xmlns:a16="http://schemas.microsoft.com/office/drawing/2014/main" id="{50E58BD9-F9C1-B989-E0DF-E7B8B92C476E}"/>
              </a:ext>
            </a:extLst>
          </p:cNvPr>
          <p:cNvSpPr/>
          <p:nvPr/>
        </p:nvSpPr>
        <p:spPr>
          <a:xfrm>
            <a:off x="2072640" y="4399280"/>
            <a:ext cx="863600" cy="1171044"/>
          </a:xfrm>
          <a:custGeom>
            <a:avLst/>
            <a:gdLst>
              <a:gd name="connsiteX0" fmla="*/ 0 w 863600"/>
              <a:gd name="connsiteY0" fmla="*/ 1158240 h 1171044"/>
              <a:gd name="connsiteX1" fmla="*/ 132080 w 863600"/>
              <a:gd name="connsiteY1" fmla="*/ 1117600 h 1171044"/>
              <a:gd name="connsiteX2" fmla="*/ 721360 w 863600"/>
              <a:gd name="connsiteY2" fmla="*/ 731520 h 1171044"/>
              <a:gd name="connsiteX3" fmla="*/ 863600 w 863600"/>
              <a:gd name="connsiteY3" fmla="*/ 0 h 1171044"/>
            </a:gdLst>
            <a:ahLst/>
            <a:cxnLst>
              <a:cxn ang="0">
                <a:pos x="connsiteX0" y="connsiteY0"/>
              </a:cxn>
              <a:cxn ang="0">
                <a:pos x="connsiteX1" y="connsiteY1"/>
              </a:cxn>
              <a:cxn ang="0">
                <a:pos x="connsiteX2" y="connsiteY2"/>
              </a:cxn>
              <a:cxn ang="0">
                <a:pos x="connsiteX3" y="connsiteY3"/>
              </a:cxn>
            </a:cxnLst>
            <a:rect l="l" t="t" r="r" b="b"/>
            <a:pathLst>
              <a:path w="863600" h="1171044">
                <a:moveTo>
                  <a:pt x="0" y="1158240"/>
                </a:moveTo>
                <a:cubicBezTo>
                  <a:pt x="5926" y="1173480"/>
                  <a:pt x="11853" y="1188720"/>
                  <a:pt x="132080" y="1117600"/>
                </a:cubicBezTo>
                <a:cubicBezTo>
                  <a:pt x="252307" y="1046480"/>
                  <a:pt x="599440" y="917787"/>
                  <a:pt x="721360" y="731520"/>
                </a:cubicBezTo>
                <a:cubicBezTo>
                  <a:pt x="843280" y="545253"/>
                  <a:pt x="853440" y="272626"/>
                  <a:pt x="86360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D90CFF24-078F-A259-FCAD-B2A213B4A1C3}"/>
              </a:ext>
            </a:extLst>
          </p:cNvPr>
          <p:cNvCxnSpPr/>
          <p:nvPr/>
        </p:nvCxnSpPr>
        <p:spPr>
          <a:xfrm flipV="1">
            <a:off x="5076056"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6EC2AEE-3029-272C-5D47-59233644497E}"/>
              </a:ext>
            </a:extLst>
          </p:cNvPr>
          <p:cNvCxnSpPr/>
          <p:nvPr/>
        </p:nvCxnSpPr>
        <p:spPr>
          <a:xfrm>
            <a:off x="4860032"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A82A3F7-E727-4C8E-41FC-EA51EFCBFF3B}"/>
                  </a:ext>
                </a:extLst>
              </p:cNvPr>
              <p:cNvSpPr txBox="1"/>
              <p:nvPr/>
            </p:nvSpPr>
            <p:spPr>
              <a:xfrm>
                <a:off x="8100392"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3A82A3F7-E727-4C8E-41FC-EA51EFCBFF3B}"/>
                  </a:ext>
                </a:extLst>
              </p:cNvPr>
              <p:cNvSpPr txBox="1">
                <a:spLocks noRot="1" noChangeAspect="1" noMove="1" noResize="1" noEditPoints="1" noAdjustHandles="1" noChangeArrowheads="1" noChangeShapeType="1" noTextEdit="1"/>
              </p:cNvSpPr>
              <p:nvPr/>
            </p:nvSpPr>
            <p:spPr>
              <a:xfrm>
                <a:off x="8100392" y="6093296"/>
                <a:ext cx="379848" cy="369332"/>
              </a:xfrm>
              <a:prstGeom prst="rect">
                <a:avLst/>
              </a:prstGeom>
              <a:blipFill>
                <a:blip r:embed="rId4"/>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C8EDCA1-6360-0C46-8505-830C16591E62}"/>
                  </a:ext>
                </a:extLst>
              </p:cNvPr>
              <p:cNvSpPr txBox="1"/>
              <p:nvPr/>
            </p:nvSpPr>
            <p:spPr>
              <a:xfrm>
                <a:off x="4788024"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FC8EDCA1-6360-0C46-8505-830C16591E62}"/>
                  </a:ext>
                </a:extLst>
              </p:cNvPr>
              <p:cNvSpPr txBox="1">
                <a:spLocks noRot="1" noChangeAspect="1" noMove="1" noResize="1" noEditPoints="1" noAdjustHandles="1" noChangeArrowheads="1" noChangeShapeType="1" noTextEdit="1"/>
              </p:cNvSpPr>
              <p:nvPr/>
            </p:nvSpPr>
            <p:spPr>
              <a:xfrm>
                <a:off x="4788024" y="3212976"/>
                <a:ext cx="380809" cy="369332"/>
              </a:xfrm>
              <a:prstGeom prst="rect">
                <a:avLst/>
              </a:prstGeom>
              <a:blipFill>
                <a:blip r:embed="rId5"/>
                <a:stretch>
                  <a:fillRect b="-8197"/>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A470480-CBC2-933B-651E-CA5B82ACED2A}"/>
              </a:ext>
            </a:extLst>
          </p:cNvPr>
          <p:cNvSpPr txBox="1"/>
          <p:nvPr/>
        </p:nvSpPr>
        <p:spPr>
          <a:xfrm>
            <a:off x="4711854" y="6237312"/>
            <a:ext cx="364202" cy="369332"/>
          </a:xfrm>
          <a:prstGeom prst="rect">
            <a:avLst/>
          </a:prstGeom>
          <a:noFill/>
        </p:spPr>
        <p:txBody>
          <a:bodyPr wrap="none" rtlCol="0">
            <a:spAutoFit/>
          </a:bodyPr>
          <a:lstStyle/>
          <a:p>
            <a:r>
              <a:rPr lang="en-US" altLang="ja-JP"/>
              <a:t>O</a:t>
            </a:r>
            <a:endParaRPr kumimoji="1" lang="ja-JP" altLang="en-US"/>
          </a:p>
        </p:txBody>
      </p:sp>
      <p:sp>
        <p:nvSpPr>
          <p:cNvPr id="16" name="楕円 15">
            <a:extLst>
              <a:ext uri="{FF2B5EF4-FFF2-40B4-BE49-F238E27FC236}">
                <a16:creationId xmlns:a16="http://schemas.microsoft.com/office/drawing/2014/main" id="{7FDEB248-8F29-399E-F55C-09E34F0AFA8A}"/>
              </a:ext>
            </a:extLst>
          </p:cNvPr>
          <p:cNvSpPr/>
          <p:nvPr/>
        </p:nvSpPr>
        <p:spPr>
          <a:xfrm>
            <a:off x="5436096" y="5157192"/>
            <a:ext cx="648072" cy="64807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B3B28F1C-F02E-1337-40C8-5BD8ACCBE0F0}"/>
              </a:ext>
            </a:extLst>
          </p:cNvPr>
          <p:cNvSpPr/>
          <p:nvPr/>
        </p:nvSpPr>
        <p:spPr>
          <a:xfrm>
            <a:off x="6660232" y="3717032"/>
            <a:ext cx="1008112" cy="1045344"/>
          </a:xfrm>
          <a:custGeom>
            <a:avLst/>
            <a:gdLst>
              <a:gd name="connsiteX0" fmla="*/ 2292040 w 2292040"/>
              <a:gd name="connsiteY0" fmla="*/ 751840 h 1879600"/>
              <a:gd name="connsiteX1" fmla="*/ 2292040 w 2292040"/>
              <a:gd name="connsiteY1" fmla="*/ 751840 h 1879600"/>
              <a:gd name="connsiteX2" fmla="*/ 2129480 w 2292040"/>
              <a:gd name="connsiteY2" fmla="*/ 1066800 h 1879600"/>
              <a:gd name="connsiteX3" fmla="*/ 1763720 w 2292040"/>
              <a:gd name="connsiteY3" fmla="*/ 1503680 h 1879600"/>
              <a:gd name="connsiteX4" fmla="*/ 1316680 w 2292040"/>
              <a:gd name="connsiteY4" fmla="*/ 1818640 h 1879600"/>
              <a:gd name="connsiteX5" fmla="*/ 1154120 w 2292040"/>
              <a:gd name="connsiteY5" fmla="*/ 1869440 h 1879600"/>
              <a:gd name="connsiteX6" fmla="*/ 991560 w 2292040"/>
              <a:gd name="connsiteY6" fmla="*/ 1879600 h 1879600"/>
              <a:gd name="connsiteX7" fmla="*/ 768040 w 2292040"/>
              <a:gd name="connsiteY7" fmla="*/ 1869440 h 1879600"/>
              <a:gd name="connsiteX8" fmla="*/ 544520 w 2292040"/>
              <a:gd name="connsiteY8" fmla="*/ 1788160 h 1879600"/>
              <a:gd name="connsiteX9" fmla="*/ 260040 w 2292040"/>
              <a:gd name="connsiteY9" fmla="*/ 1584960 h 1879600"/>
              <a:gd name="connsiteX10" fmla="*/ 46680 w 2292040"/>
              <a:gd name="connsiteY10" fmla="*/ 1239520 h 1879600"/>
              <a:gd name="connsiteX11" fmla="*/ 26360 w 2292040"/>
              <a:gd name="connsiteY11" fmla="*/ 599440 h 1879600"/>
              <a:gd name="connsiteX12" fmla="*/ 97480 w 2292040"/>
              <a:gd name="connsiteY12" fmla="*/ 152400 h 1879600"/>
              <a:gd name="connsiteX13" fmla="*/ 127960 w 2292040"/>
              <a:gd name="connsiteY13" fmla="*/ 50800 h 1879600"/>
              <a:gd name="connsiteX14" fmla="*/ 168600 w 2292040"/>
              <a:gd name="connsiteY14" fmla="*/ 0 h 1879600"/>
              <a:gd name="connsiteX15" fmla="*/ 463240 w 2292040"/>
              <a:gd name="connsiteY15" fmla="*/ 233680 h 1879600"/>
              <a:gd name="connsiteX16" fmla="*/ 493720 w 2292040"/>
              <a:gd name="connsiteY16" fmla="*/ 314960 h 1879600"/>
              <a:gd name="connsiteX17" fmla="*/ 483560 w 2292040"/>
              <a:gd name="connsiteY17" fmla="*/ 629920 h 1879600"/>
              <a:gd name="connsiteX18" fmla="*/ 493720 w 2292040"/>
              <a:gd name="connsiteY18" fmla="*/ 985520 h 1879600"/>
              <a:gd name="connsiteX19" fmla="*/ 544520 w 2292040"/>
              <a:gd name="connsiteY19" fmla="*/ 1117600 h 1879600"/>
              <a:gd name="connsiteX20" fmla="*/ 768040 w 2292040"/>
              <a:gd name="connsiteY20" fmla="*/ 1442720 h 1879600"/>
              <a:gd name="connsiteX21" fmla="*/ 829000 w 2292040"/>
              <a:gd name="connsiteY21" fmla="*/ 1513840 h 1879600"/>
              <a:gd name="connsiteX22" fmla="*/ 900120 w 2292040"/>
              <a:gd name="connsiteY22" fmla="*/ 1554480 h 1879600"/>
              <a:gd name="connsiteX23" fmla="*/ 961080 w 2292040"/>
              <a:gd name="connsiteY23" fmla="*/ 1595120 h 1879600"/>
              <a:gd name="connsiteX24" fmla="*/ 1032200 w 2292040"/>
              <a:gd name="connsiteY24" fmla="*/ 1615440 h 1879600"/>
              <a:gd name="connsiteX25" fmla="*/ 1174440 w 2292040"/>
              <a:gd name="connsiteY25" fmla="*/ 1605280 h 1879600"/>
              <a:gd name="connsiteX26" fmla="*/ 1428440 w 2292040"/>
              <a:gd name="connsiteY26" fmla="*/ 1432560 h 1879600"/>
              <a:gd name="connsiteX27" fmla="*/ 1489400 w 2292040"/>
              <a:gd name="connsiteY27" fmla="*/ 1371600 h 1879600"/>
              <a:gd name="connsiteX28" fmla="*/ 1560520 w 2292040"/>
              <a:gd name="connsiteY28" fmla="*/ 1270000 h 1879600"/>
              <a:gd name="connsiteX29" fmla="*/ 1621480 w 2292040"/>
              <a:gd name="connsiteY29" fmla="*/ 1188720 h 1879600"/>
              <a:gd name="connsiteX30" fmla="*/ 1682440 w 2292040"/>
              <a:gd name="connsiteY30" fmla="*/ 1117600 h 1879600"/>
              <a:gd name="connsiteX31" fmla="*/ 1702760 w 2292040"/>
              <a:gd name="connsiteY31" fmla="*/ 1076960 h 1879600"/>
              <a:gd name="connsiteX32" fmla="*/ 1905960 w 2292040"/>
              <a:gd name="connsiteY32" fmla="*/ 883920 h 1879600"/>
              <a:gd name="connsiteX33" fmla="*/ 1966920 w 2292040"/>
              <a:gd name="connsiteY33" fmla="*/ 853440 h 1879600"/>
              <a:gd name="connsiteX34" fmla="*/ 2017720 w 2292040"/>
              <a:gd name="connsiteY34" fmla="*/ 812800 h 1879600"/>
              <a:gd name="connsiteX35" fmla="*/ 2099000 w 2292040"/>
              <a:gd name="connsiteY35" fmla="*/ 772160 h 1879600"/>
              <a:gd name="connsiteX36" fmla="*/ 2271720 w 2292040"/>
              <a:gd name="connsiteY36" fmla="*/ 782320 h 1879600"/>
              <a:gd name="connsiteX37" fmla="*/ 2241240 w 2292040"/>
              <a:gd name="connsiteY37" fmla="*/ 792480 h 1879600"/>
              <a:gd name="connsiteX38" fmla="*/ 2251400 w 2292040"/>
              <a:gd name="connsiteY38" fmla="*/ 762000 h 1879600"/>
              <a:gd name="connsiteX39" fmla="*/ 2292040 w 2292040"/>
              <a:gd name="connsiteY39" fmla="*/ 75184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92040" h="1879600">
                <a:moveTo>
                  <a:pt x="2292040" y="751840"/>
                </a:moveTo>
                <a:lnTo>
                  <a:pt x="2292040" y="751840"/>
                </a:lnTo>
                <a:cubicBezTo>
                  <a:pt x="2237853" y="856827"/>
                  <a:pt x="2189382" y="964966"/>
                  <a:pt x="2129480" y="1066800"/>
                </a:cubicBezTo>
                <a:cubicBezTo>
                  <a:pt x="2031527" y="1233320"/>
                  <a:pt x="1906065" y="1373197"/>
                  <a:pt x="1763720" y="1503680"/>
                </a:cubicBezTo>
                <a:cubicBezTo>
                  <a:pt x="1628318" y="1627799"/>
                  <a:pt x="1485751" y="1744050"/>
                  <a:pt x="1316680" y="1818640"/>
                </a:cubicBezTo>
                <a:cubicBezTo>
                  <a:pt x="1264739" y="1841555"/>
                  <a:pt x="1209919" y="1858978"/>
                  <a:pt x="1154120" y="1869440"/>
                </a:cubicBezTo>
                <a:cubicBezTo>
                  <a:pt x="1100758" y="1879445"/>
                  <a:pt x="1045747" y="1876213"/>
                  <a:pt x="991560" y="1879600"/>
                </a:cubicBezTo>
                <a:cubicBezTo>
                  <a:pt x="917053" y="1876213"/>
                  <a:pt x="841111" y="1884386"/>
                  <a:pt x="768040" y="1869440"/>
                </a:cubicBezTo>
                <a:cubicBezTo>
                  <a:pt x="690368" y="1853553"/>
                  <a:pt x="617288" y="1819627"/>
                  <a:pt x="544520" y="1788160"/>
                </a:cubicBezTo>
                <a:cubicBezTo>
                  <a:pt x="422285" y="1735302"/>
                  <a:pt x="348013" y="1687009"/>
                  <a:pt x="260040" y="1584960"/>
                </a:cubicBezTo>
                <a:cubicBezTo>
                  <a:pt x="156714" y="1465101"/>
                  <a:pt x="119178" y="1376461"/>
                  <a:pt x="46680" y="1239520"/>
                </a:cubicBezTo>
                <a:cubicBezTo>
                  <a:pt x="-7196" y="929732"/>
                  <a:pt x="-15070" y="986122"/>
                  <a:pt x="26360" y="599440"/>
                </a:cubicBezTo>
                <a:cubicBezTo>
                  <a:pt x="42434" y="449411"/>
                  <a:pt x="70005" y="300765"/>
                  <a:pt x="97480" y="152400"/>
                </a:cubicBezTo>
                <a:cubicBezTo>
                  <a:pt x="103918" y="117633"/>
                  <a:pt x="113008" y="82841"/>
                  <a:pt x="127960" y="50800"/>
                </a:cubicBezTo>
                <a:cubicBezTo>
                  <a:pt x="137130" y="31149"/>
                  <a:pt x="155053" y="16933"/>
                  <a:pt x="168600" y="0"/>
                </a:cubicBezTo>
                <a:cubicBezTo>
                  <a:pt x="321029" y="94361"/>
                  <a:pt x="380422" y="98159"/>
                  <a:pt x="463240" y="233680"/>
                </a:cubicBezTo>
                <a:cubicBezTo>
                  <a:pt x="478329" y="258370"/>
                  <a:pt x="483560" y="287867"/>
                  <a:pt x="493720" y="314960"/>
                </a:cubicBezTo>
                <a:cubicBezTo>
                  <a:pt x="519703" y="626753"/>
                  <a:pt x="491570" y="197375"/>
                  <a:pt x="483560" y="629920"/>
                </a:cubicBezTo>
                <a:cubicBezTo>
                  <a:pt x="481364" y="748481"/>
                  <a:pt x="479012" y="867854"/>
                  <a:pt x="493720" y="985520"/>
                </a:cubicBezTo>
                <a:cubicBezTo>
                  <a:pt x="499571" y="1032327"/>
                  <a:pt x="526140" y="1074157"/>
                  <a:pt x="544520" y="1117600"/>
                </a:cubicBezTo>
                <a:cubicBezTo>
                  <a:pt x="624160" y="1305840"/>
                  <a:pt x="602997" y="1247669"/>
                  <a:pt x="768040" y="1442720"/>
                </a:cubicBezTo>
                <a:cubicBezTo>
                  <a:pt x="788209" y="1466556"/>
                  <a:pt x="801890" y="1498349"/>
                  <a:pt x="829000" y="1513840"/>
                </a:cubicBezTo>
                <a:cubicBezTo>
                  <a:pt x="852707" y="1527387"/>
                  <a:pt x="876866" y="1540170"/>
                  <a:pt x="900120" y="1554480"/>
                </a:cubicBezTo>
                <a:cubicBezTo>
                  <a:pt x="920919" y="1567279"/>
                  <a:pt x="938906" y="1584886"/>
                  <a:pt x="961080" y="1595120"/>
                </a:cubicBezTo>
                <a:cubicBezTo>
                  <a:pt x="983466" y="1605452"/>
                  <a:pt x="1008493" y="1608667"/>
                  <a:pt x="1032200" y="1615440"/>
                </a:cubicBezTo>
                <a:cubicBezTo>
                  <a:pt x="1079613" y="1612053"/>
                  <a:pt x="1128864" y="1618784"/>
                  <a:pt x="1174440" y="1605280"/>
                </a:cubicBezTo>
                <a:cubicBezTo>
                  <a:pt x="1265881" y="1578186"/>
                  <a:pt x="1360378" y="1493060"/>
                  <a:pt x="1428440" y="1432560"/>
                </a:cubicBezTo>
                <a:cubicBezTo>
                  <a:pt x="1449918" y="1413468"/>
                  <a:pt x="1470176" y="1392960"/>
                  <a:pt x="1489400" y="1371600"/>
                </a:cubicBezTo>
                <a:cubicBezTo>
                  <a:pt x="1511824" y="1346685"/>
                  <a:pt x="1543239" y="1294194"/>
                  <a:pt x="1560520" y="1270000"/>
                </a:cubicBezTo>
                <a:cubicBezTo>
                  <a:pt x="1580205" y="1242442"/>
                  <a:pt x="1600324" y="1215165"/>
                  <a:pt x="1621480" y="1188720"/>
                </a:cubicBezTo>
                <a:cubicBezTo>
                  <a:pt x="1640985" y="1164339"/>
                  <a:pt x="1664075" y="1142852"/>
                  <a:pt x="1682440" y="1117600"/>
                </a:cubicBezTo>
                <a:cubicBezTo>
                  <a:pt x="1691348" y="1105351"/>
                  <a:pt x="1693526" y="1088965"/>
                  <a:pt x="1702760" y="1076960"/>
                </a:cubicBezTo>
                <a:cubicBezTo>
                  <a:pt x="1761204" y="1000983"/>
                  <a:pt x="1827927" y="940278"/>
                  <a:pt x="1905960" y="883920"/>
                </a:cubicBezTo>
                <a:cubicBezTo>
                  <a:pt x="1924377" y="870619"/>
                  <a:pt x="1946600" y="863600"/>
                  <a:pt x="1966920" y="853440"/>
                </a:cubicBezTo>
                <a:cubicBezTo>
                  <a:pt x="1998741" y="805708"/>
                  <a:pt x="1970779" y="834137"/>
                  <a:pt x="2017720" y="812800"/>
                </a:cubicBezTo>
                <a:cubicBezTo>
                  <a:pt x="2045296" y="800265"/>
                  <a:pt x="2099000" y="772160"/>
                  <a:pt x="2099000" y="772160"/>
                </a:cubicBezTo>
                <a:cubicBezTo>
                  <a:pt x="2156573" y="775547"/>
                  <a:pt x="2214627" y="774164"/>
                  <a:pt x="2271720" y="782320"/>
                </a:cubicBezTo>
                <a:cubicBezTo>
                  <a:pt x="2282322" y="783835"/>
                  <a:pt x="2248813" y="800053"/>
                  <a:pt x="2241240" y="792480"/>
                </a:cubicBezTo>
                <a:cubicBezTo>
                  <a:pt x="2233667" y="784907"/>
                  <a:pt x="2243827" y="769573"/>
                  <a:pt x="2251400" y="762000"/>
                </a:cubicBezTo>
                <a:cubicBezTo>
                  <a:pt x="2285093" y="728307"/>
                  <a:pt x="2285267" y="753533"/>
                  <a:pt x="2292040" y="751840"/>
                </a:cubicBezTo>
                <a:close/>
              </a:path>
            </a:pathLst>
          </a:cu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58A7B9C6-7487-7220-9213-303CA04A0501}"/>
              </a:ext>
            </a:extLst>
          </p:cNvPr>
          <p:cNvSpPr/>
          <p:nvPr/>
        </p:nvSpPr>
        <p:spPr>
          <a:xfrm rot="18908056">
            <a:off x="6174143" y="4541898"/>
            <a:ext cx="52599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00DC273-5C5F-3545-23FE-C6A81D731DBC}"/>
              </a:ext>
            </a:extLst>
          </p:cNvPr>
          <p:cNvSpPr txBox="1"/>
          <p:nvPr/>
        </p:nvSpPr>
        <p:spPr>
          <a:xfrm>
            <a:off x="5004048" y="1268760"/>
            <a:ext cx="3877985" cy="584775"/>
          </a:xfrm>
          <a:prstGeom prst="rect">
            <a:avLst/>
          </a:prstGeom>
          <a:noFill/>
        </p:spPr>
        <p:txBody>
          <a:bodyPr wrap="none" rtlCol="0">
            <a:spAutoFit/>
          </a:bodyPr>
          <a:lstStyle/>
          <a:p>
            <a:r>
              <a:rPr lang="ja-JP" altLang="en-US" sz="3200"/>
              <a:t>分布のダイナミクス</a:t>
            </a:r>
            <a:endParaRPr kumimoji="1" lang="ja-JP" altLang="en-US" sz="320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8BFD764-0AB0-4D27-762A-5CAA19C9A694}"/>
                  </a:ext>
                </a:extLst>
              </p:cNvPr>
              <p:cNvSpPr txBox="1"/>
              <p:nvPr/>
            </p:nvSpPr>
            <p:spPr>
              <a:xfrm>
                <a:off x="683568" y="2060848"/>
                <a:ext cx="303705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𝑝</m:t>
                                </m:r>
                              </m:e>
                            </m:mr>
                            <m:mr>
                              <m:e>
                                <m:r>
                                  <a:rPr kumimoji="1" lang="en-US" altLang="ja-JP" sz="2800" b="0" i="1" smtClean="0">
                                    <a:latin typeface="Cambria Math" panose="02040503050406030204" pitchFamily="18" charset="0"/>
                                  </a:rPr>
                                  <m:t>𝑞</m:t>
                                </m:r>
                              </m:e>
                            </m:mr>
                          </m:m>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E8BFD764-0AB0-4D27-762A-5CAA19C9A694}"/>
                  </a:ext>
                </a:extLst>
              </p:cNvPr>
              <p:cNvSpPr txBox="1">
                <a:spLocks noRot="1" noChangeAspect="1" noMove="1" noResize="1" noEditPoints="1" noAdjustHandles="1" noChangeArrowheads="1" noChangeShapeType="1" noTextEdit="1"/>
              </p:cNvSpPr>
              <p:nvPr/>
            </p:nvSpPr>
            <p:spPr>
              <a:xfrm>
                <a:off x="683568" y="2060848"/>
                <a:ext cx="3037050" cy="106048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F2EB25E-6C61-B9E4-C029-511FD9316F7B}"/>
                  </a:ext>
                </a:extLst>
              </p:cNvPr>
              <p:cNvSpPr txBox="1"/>
              <p:nvPr/>
            </p:nvSpPr>
            <p:spPr>
              <a:xfrm>
                <a:off x="5292080" y="2132856"/>
                <a:ext cx="261135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1" name="テキスト ボックス 20">
                <a:extLst>
                  <a:ext uri="{FF2B5EF4-FFF2-40B4-BE49-F238E27FC236}">
                    <a16:creationId xmlns:a16="http://schemas.microsoft.com/office/drawing/2014/main" id="{8F2EB25E-6C61-B9E4-C029-511FD9316F7B}"/>
                  </a:ext>
                </a:extLst>
              </p:cNvPr>
              <p:cNvSpPr txBox="1">
                <a:spLocks noRot="1" noChangeAspect="1" noMove="1" noResize="1" noEditPoints="1" noAdjustHandles="1" noChangeArrowheads="1" noChangeShapeType="1" noTextEdit="1"/>
              </p:cNvSpPr>
              <p:nvPr/>
            </p:nvSpPr>
            <p:spPr>
              <a:xfrm>
                <a:off x="5292080" y="2132856"/>
                <a:ext cx="2611356" cy="911596"/>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6688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7767FF-B31A-0D33-0E5B-F12A6508456E}"/>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03E1A8-301E-FABD-0B7B-ECA17246E3F3}"/>
              </a:ext>
            </a:extLst>
          </p:cNvPr>
          <p:cNvSpPr txBox="1"/>
          <p:nvPr/>
        </p:nvSpPr>
        <p:spPr>
          <a:xfrm>
            <a:off x="539552" y="1124744"/>
            <a:ext cx="7366119" cy="1384995"/>
          </a:xfrm>
          <a:prstGeom prst="rect">
            <a:avLst/>
          </a:prstGeom>
          <a:noFill/>
        </p:spPr>
        <p:txBody>
          <a:bodyPr wrap="none" rtlCol="0">
            <a:spAutoFit/>
          </a:bodyPr>
          <a:lstStyle/>
          <a:p>
            <a:r>
              <a:rPr lang="ja-JP" altLang="en-US" sz="2800"/>
              <a:t>運動方程式：位相空間に速度場を定義</a:t>
            </a:r>
            <a:endParaRPr lang="en-US" altLang="ja-JP" sz="2800"/>
          </a:p>
          <a:p>
            <a:r>
              <a:rPr kumimoji="1" lang="ja-JP" altLang="en-US" sz="2800"/>
              <a:t>初期条件：位相空間にトレーサーを置くこと</a:t>
            </a:r>
            <a:endParaRPr kumimoji="1" lang="en-US" altLang="ja-JP" sz="2800"/>
          </a:p>
          <a:p>
            <a:r>
              <a:rPr lang="ja-JP" altLang="en-US" sz="2800"/>
              <a:t>方程式の解：トレーサーの軌跡</a:t>
            </a:r>
            <a:endParaRPr kumimoji="1" lang="ja-JP" altLang="en-US" sz="2800"/>
          </a:p>
        </p:txBody>
      </p:sp>
      <p:grpSp>
        <p:nvGrpSpPr>
          <p:cNvPr id="51" name="グループ化 50">
            <a:extLst>
              <a:ext uri="{FF2B5EF4-FFF2-40B4-BE49-F238E27FC236}">
                <a16:creationId xmlns:a16="http://schemas.microsoft.com/office/drawing/2014/main" id="{80D4F655-7CBE-1014-76F1-A3DD24BEE089}"/>
              </a:ext>
            </a:extLst>
          </p:cNvPr>
          <p:cNvGrpSpPr/>
          <p:nvPr/>
        </p:nvGrpSpPr>
        <p:grpSpPr>
          <a:xfrm>
            <a:off x="2339752" y="2780928"/>
            <a:ext cx="3612019" cy="3841839"/>
            <a:chOff x="2915816" y="2012452"/>
            <a:chExt cx="4537625" cy="4826339"/>
          </a:xfrm>
        </p:grpSpPr>
        <p:cxnSp>
          <p:nvCxnSpPr>
            <p:cNvPr id="27" name="直線矢印コネクタ 26">
              <a:extLst>
                <a:ext uri="{FF2B5EF4-FFF2-40B4-BE49-F238E27FC236}">
                  <a16:creationId xmlns:a16="http://schemas.microsoft.com/office/drawing/2014/main" id="{6A57FD4B-BBF9-65E3-AAE0-18E6CEB1F32B}"/>
                </a:ext>
              </a:extLst>
            </p:cNvPr>
            <p:cNvCxnSpPr>
              <a:cxnSpLocks/>
            </p:cNvCxnSpPr>
            <p:nvPr/>
          </p:nvCxnSpPr>
          <p:spPr>
            <a:xfrm>
              <a:off x="2915816" y="4869160"/>
              <a:ext cx="387360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E5E8E3E-ABEB-67D5-16AA-EAB8A59FCE4F}"/>
                </a:ext>
              </a:extLst>
            </p:cNvPr>
            <p:cNvCxnSpPr>
              <a:cxnSpLocks/>
            </p:cNvCxnSpPr>
            <p:nvPr/>
          </p:nvCxnSpPr>
          <p:spPr>
            <a:xfrm flipV="1">
              <a:off x="4885447" y="2899530"/>
              <a:ext cx="0" cy="39392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CD4D1CE-76CE-D6B8-4CF9-8293312760DF}"/>
                    </a:ext>
                  </a:extLst>
                </p:cNvPr>
                <p:cNvSpPr txBox="1"/>
                <p:nvPr/>
              </p:nvSpPr>
              <p:spPr>
                <a:xfrm>
                  <a:off x="4634567" y="2012452"/>
                  <a:ext cx="53213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29" name="テキスト ボックス 28">
                  <a:extLst>
                    <a:ext uri="{FF2B5EF4-FFF2-40B4-BE49-F238E27FC236}">
                      <a16:creationId xmlns:a16="http://schemas.microsoft.com/office/drawing/2014/main" id="{4CD4D1CE-76CE-D6B8-4CF9-8293312760DF}"/>
                    </a:ext>
                  </a:extLst>
                </p:cNvPr>
                <p:cNvSpPr txBox="1">
                  <a:spLocks noRot="1" noChangeAspect="1" noMove="1" noResize="1" noEditPoints="1" noAdjustHandles="1" noChangeArrowheads="1" noChangeShapeType="1" noTextEdit="1"/>
                </p:cNvSpPr>
                <p:nvPr/>
              </p:nvSpPr>
              <p:spPr>
                <a:xfrm>
                  <a:off x="4634567" y="2012452"/>
                  <a:ext cx="532132" cy="584775"/>
                </a:xfrm>
                <a:prstGeom prst="rect">
                  <a:avLst/>
                </a:prstGeom>
                <a:blipFill>
                  <a:blip r:embed="rId2"/>
                  <a:stretch>
                    <a:fillRect b="-12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1FAC927-B4C5-3EAD-B19B-19C58C6F71DB}"/>
                    </a:ext>
                  </a:extLst>
                </p:cNvPr>
                <p:cNvSpPr txBox="1"/>
                <p:nvPr/>
              </p:nvSpPr>
              <p:spPr>
                <a:xfrm>
                  <a:off x="6920731" y="4540889"/>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0" name="テキスト ボックス 29">
                  <a:extLst>
                    <a:ext uri="{FF2B5EF4-FFF2-40B4-BE49-F238E27FC236}">
                      <a16:creationId xmlns:a16="http://schemas.microsoft.com/office/drawing/2014/main" id="{E1FAC927-B4C5-3EAD-B19B-19C58C6F71DB}"/>
                    </a:ext>
                  </a:extLst>
                </p:cNvPr>
                <p:cNvSpPr txBox="1">
                  <a:spLocks noRot="1" noChangeAspect="1" noMove="1" noResize="1" noEditPoints="1" noAdjustHandles="1" noChangeArrowheads="1" noChangeShapeType="1" noTextEdit="1"/>
                </p:cNvSpPr>
                <p:nvPr/>
              </p:nvSpPr>
              <p:spPr>
                <a:xfrm>
                  <a:off x="6920731" y="4540889"/>
                  <a:ext cx="532710" cy="584775"/>
                </a:xfrm>
                <a:prstGeom prst="rect">
                  <a:avLst/>
                </a:prstGeom>
                <a:blipFill>
                  <a:blip r:embed="rId3"/>
                  <a:stretch>
                    <a:fillRect b="-12987"/>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12A495D1-4B93-5701-E172-1FA1FA5679A4}"/>
                </a:ext>
              </a:extLst>
            </p:cNvPr>
            <p:cNvSpPr txBox="1"/>
            <p:nvPr/>
          </p:nvSpPr>
          <p:spPr>
            <a:xfrm>
              <a:off x="4622829" y="4869160"/>
              <a:ext cx="354982" cy="336744"/>
            </a:xfrm>
            <a:prstGeom prst="rect">
              <a:avLst/>
            </a:prstGeom>
            <a:noFill/>
            <a:ln w="28575">
              <a:noFill/>
            </a:ln>
          </p:spPr>
          <p:txBody>
            <a:bodyPr wrap="square" rtlCol="0">
              <a:spAutoFit/>
            </a:bodyPr>
            <a:lstStyle/>
            <a:p>
              <a:r>
                <a:rPr kumimoji="1" lang="en-US" altLang="ja-JP"/>
                <a:t>O</a:t>
              </a:r>
              <a:endParaRPr kumimoji="1" lang="ja-JP" altLang="en-US"/>
            </a:p>
          </p:txBody>
        </p:sp>
        <p:cxnSp>
          <p:nvCxnSpPr>
            <p:cNvPr id="32" name="直線矢印コネクタ 31">
              <a:extLst>
                <a:ext uri="{FF2B5EF4-FFF2-40B4-BE49-F238E27FC236}">
                  <a16:creationId xmlns:a16="http://schemas.microsoft.com/office/drawing/2014/main" id="{81D6C3ED-011C-62BE-1D64-138EB684677B}"/>
                </a:ext>
              </a:extLst>
            </p:cNvPr>
            <p:cNvCxnSpPr/>
            <p:nvPr/>
          </p:nvCxnSpPr>
          <p:spPr>
            <a:xfrm flipV="1">
              <a:off x="6198534" y="4212617"/>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74B257B-BED8-C65C-0954-7B90D66261BA}"/>
                </a:ext>
              </a:extLst>
            </p:cNvPr>
            <p:cNvCxnSpPr>
              <a:cxnSpLocks/>
            </p:cNvCxnSpPr>
            <p:nvPr/>
          </p:nvCxnSpPr>
          <p:spPr>
            <a:xfrm flipH="1">
              <a:off x="4228903" y="3556073"/>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55CC7A5C-1310-FE45-892E-66C5C7E9DEF5}"/>
                </a:ext>
              </a:extLst>
            </p:cNvPr>
            <p:cNvCxnSpPr/>
            <p:nvPr/>
          </p:nvCxnSpPr>
          <p:spPr>
            <a:xfrm rot="10800000" flipV="1">
              <a:off x="3572360" y="4869160"/>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B9E3F46-972D-21A1-67F0-FD0C9BCFA383}"/>
                </a:ext>
              </a:extLst>
            </p:cNvPr>
            <p:cNvCxnSpPr>
              <a:cxnSpLocks/>
            </p:cNvCxnSpPr>
            <p:nvPr/>
          </p:nvCxnSpPr>
          <p:spPr>
            <a:xfrm rot="10800000" flipH="1">
              <a:off x="4877802" y="6182247"/>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99CCEE3-DCEF-A6DA-222F-46F1FF263ABD}"/>
                </a:ext>
              </a:extLst>
            </p:cNvPr>
            <p:cNvCxnSpPr>
              <a:cxnSpLocks/>
            </p:cNvCxnSpPr>
            <p:nvPr/>
          </p:nvCxnSpPr>
          <p:spPr>
            <a:xfrm flipV="1">
              <a:off x="5541990" y="454088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B7359A1-B952-E6E1-DC10-400274C00074}"/>
                </a:ext>
              </a:extLst>
            </p:cNvPr>
            <p:cNvCxnSpPr>
              <a:cxnSpLocks/>
            </p:cNvCxnSpPr>
            <p:nvPr/>
          </p:nvCxnSpPr>
          <p:spPr>
            <a:xfrm>
              <a:off x="4228903" y="4869160"/>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9CBBE84-BDA8-CDCC-4B5C-10B31D39A0B6}"/>
                </a:ext>
              </a:extLst>
            </p:cNvPr>
            <p:cNvCxnSpPr>
              <a:cxnSpLocks/>
            </p:cNvCxnSpPr>
            <p:nvPr/>
          </p:nvCxnSpPr>
          <p:spPr>
            <a:xfrm>
              <a:off x="4885447" y="5525704"/>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9809570-B39F-4B40-2C9A-B9BC8DDD07C6}"/>
                </a:ext>
              </a:extLst>
            </p:cNvPr>
            <p:cNvCxnSpPr>
              <a:cxnSpLocks/>
            </p:cNvCxnSpPr>
            <p:nvPr/>
          </p:nvCxnSpPr>
          <p:spPr>
            <a:xfrm flipH="1">
              <a:off x="4557175" y="4212617"/>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084CB08D-2C5D-B354-672D-55672385A659}"/>
                </a:ext>
              </a:extLst>
            </p:cNvPr>
            <p:cNvCxnSpPr>
              <a:cxnSpLocks/>
            </p:cNvCxnSpPr>
            <p:nvPr/>
          </p:nvCxnSpPr>
          <p:spPr>
            <a:xfrm rot="18889415" flipV="1">
              <a:off x="5234554" y="412251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77E4DCE-6557-C98A-DF9B-BC636B51A09F}"/>
                </a:ext>
              </a:extLst>
            </p:cNvPr>
            <p:cNvCxnSpPr>
              <a:cxnSpLocks/>
            </p:cNvCxnSpPr>
            <p:nvPr/>
          </p:nvCxnSpPr>
          <p:spPr>
            <a:xfrm rot="18889415">
              <a:off x="4556912" y="5278971"/>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597A5D6-EC56-6CC0-CE74-558A44BE679F}"/>
                </a:ext>
              </a:extLst>
            </p:cNvPr>
            <p:cNvCxnSpPr>
              <a:cxnSpLocks/>
            </p:cNvCxnSpPr>
            <p:nvPr/>
          </p:nvCxnSpPr>
          <p:spPr>
            <a:xfrm rot="18889415">
              <a:off x="5302688" y="5215557"/>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E25839D-0E61-F982-F086-149596725F9B}"/>
                </a:ext>
              </a:extLst>
            </p:cNvPr>
            <p:cNvCxnSpPr>
              <a:cxnSpLocks/>
            </p:cNvCxnSpPr>
            <p:nvPr/>
          </p:nvCxnSpPr>
          <p:spPr>
            <a:xfrm rot="18889415" flipH="1">
              <a:off x="4141061" y="4525475"/>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9CBF503-3F40-989A-E92E-26A88B35FD5E}"/>
                </a:ext>
              </a:extLst>
            </p:cNvPr>
            <p:cNvCxnSpPr/>
            <p:nvPr/>
          </p:nvCxnSpPr>
          <p:spPr>
            <a:xfrm rot="18978679" flipV="1">
              <a:off x="5608194" y="3396513"/>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CCB819D-9CF3-F1A4-2444-8A9AA0D8B573}"/>
                </a:ext>
              </a:extLst>
            </p:cNvPr>
            <p:cNvCxnSpPr>
              <a:cxnSpLocks/>
            </p:cNvCxnSpPr>
            <p:nvPr/>
          </p:nvCxnSpPr>
          <p:spPr>
            <a:xfrm rot="18978679" flipH="1">
              <a:off x="3411740" y="4143772"/>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5DA2D8F-4995-C883-8BC7-9774D0CF8B5E}"/>
                </a:ext>
              </a:extLst>
            </p:cNvPr>
            <p:cNvCxnSpPr/>
            <p:nvPr/>
          </p:nvCxnSpPr>
          <p:spPr>
            <a:xfrm rot="8178679" flipV="1">
              <a:off x="4162699" y="5685265"/>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AD20719E-9BB9-2C86-9A50-1BF2C5115826}"/>
                </a:ext>
              </a:extLst>
            </p:cNvPr>
            <p:cNvCxnSpPr>
              <a:cxnSpLocks/>
            </p:cNvCxnSpPr>
            <p:nvPr/>
          </p:nvCxnSpPr>
          <p:spPr>
            <a:xfrm rot="8178679" flipH="1">
              <a:off x="5694965" y="5594549"/>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A1917F02-F640-7FB8-9207-036F10E4F656}"/>
                </a:ext>
              </a:extLst>
            </p:cNvPr>
            <p:cNvSpPr/>
            <p:nvPr/>
          </p:nvSpPr>
          <p:spPr>
            <a:xfrm>
              <a:off x="5721288" y="4750559"/>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矢印コネクタ 48">
              <a:extLst>
                <a:ext uri="{FF2B5EF4-FFF2-40B4-BE49-F238E27FC236}">
                  <a16:creationId xmlns:a16="http://schemas.microsoft.com/office/drawing/2014/main" id="{5A8167A1-EC74-C3AE-1005-E4287B1610AD}"/>
                </a:ext>
              </a:extLst>
            </p:cNvPr>
            <p:cNvCxnSpPr>
              <a:cxnSpLocks/>
              <a:stCxn id="48" idx="0"/>
            </p:cNvCxnSpPr>
            <p:nvPr/>
          </p:nvCxnSpPr>
          <p:spPr>
            <a:xfrm flipV="1">
              <a:off x="5829300" y="4124259"/>
              <a:ext cx="0" cy="62630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フリーフォーム: 図形 49">
              <a:extLst>
                <a:ext uri="{FF2B5EF4-FFF2-40B4-BE49-F238E27FC236}">
                  <a16:creationId xmlns:a16="http://schemas.microsoft.com/office/drawing/2014/main" id="{C84EDBBA-7580-989E-A25B-AAFE00B3A8E2}"/>
                </a:ext>
              </a:extLst>
            </p:cNvPr>
            <p:cNvSpPr/>
            <p:nvPr/>
          </p:nvSpPr>
          <p:spPr>
            <a:xfrm>
              <a:off x="3993096" y="3958471"/>
              <a:ext cx="1780643" cy="846068"/>
            </a:xfrm>
            <a:custGeom>
              <a:avLst/>
              <a:gdLst>
                <a:gd name="connsiteX0" fmla="*/ 1873405 w 1873405"/>
                <a:gd name="connsiteY0" fmla="*/ 1010227 h 1010227"/>
                <a:gd name="connsiteX1" fmla="*/ 1773044 w 1873405"/>
                <a:gd name="connsiteY1" fmla="*/ 463817 h 1010227"/>
                <a:gd name="connsiteX2" fmla="*/ 1349297 w 1873405"/>
                <a:gd name="connsiteY2" fmla="*/ 62373 h 1010227"/>
                <a:gd name="connsiteX3" fmla="*/ 769434 w 1873405"/>
                <a:gd name="connsiteY3" fmla="*/ 17768 h 1010227"/>
                <a:gd name="connsiteX4" fmla="*/ 200722 w 1873405"/>
                <a:gd name="connsiteY4" fmla="*/ 229642 h 1010227"/>
                <a:gd name="connsiteX5" fmla="*/ 0 w 1873405"/>
                <a:gd name="connsiteY5" fmla="*/ 586481 h 101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405" h="1010227">
                  <a:moveTo>
                    <a:pt x="1873405" y="1010227"/>
                  </a:moveTo>
                  <a:cubicBezTo>
                    <a:pt x="1866900" y="816010"/>
                    <a:pt x="1860395" y="621793"/>
                    <a:pt x="1773044" y="463817"/>
                  </a:cubicBezTo>
                  <a:cubicBezTo>
                    <a:pt x="1685693" y="305841"/>
                    <a:pt x="1516565" y="136714"/>
                    <a:pt x="1349297" y="62373"/>
                  </a:cubicBezTo>
                  <a:cubicBezTo>
                    <a:pt x="1182029" y="-11969"/>
                    <a:pt x="960863" y="-10110"/>
                    <a:pt x="769434" y="17768"/>
                  </a:cubicBezTo>
                  <a:cubicBezTo>
                    <a:pt x="578005" y="45646"/>
                    <a:pt x="328961" y="134857"/>
                    <a:pt x="200722" y="229642"/>
                  </a:cubicBezTo>
                  <a:cubicBezTo>
                    <a:pt x="72483" y="324427"/>
                    <a:pt x="36241" y="455454"/>
                    <a:pt x="0" y="586481"/>
                  </a:cubicBezTo>
                </a:path>
              </a:pathLst>
            </a:custGeom>
            <a:noFill/>
            <a:ln w="28575">
              <a:solidFill>
                <a:srgbClr val="01189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489015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C3AE4D-4695-D17D-26AA-0209858DB491}"/>
              </a:ext>
            </a:extLst>
          </p:cNvPr>
          <p:cNvSpPr>
            <a:spLocks noGrp="1"/>
          </p:cNvSpPr>
          <p:nvPr>
            <p:ph type="body" sz="quarter" idx="10"/>
          </p:nvPr>
        </p:nvSpPr>
        <p:spPr/>
        <p:txBody>
          <a:bodyPr/>
          <a:lstStyle/>
          <a:p>
            <a:r>
              <a:rPr kumimoji="1" lang="ja-JP" altLang="en-US"/>
              <a:t>温度と位相空間の流れ</a:t>
            </a:r>
          </a:p>
        </p:txBody>
      </p:sp>
      <p:cxnSp>
        <p:nvCxnSpPr>
          <p:cNvPr id="31" name="直線矢印コネクタ 30">
            <a:extLst>
              <a:ext uri="{FF2B5EF4-FFF2-40B4-BE49-F238E27FC236}">
                <a16:creationId xmlns:a16="http://schemas.microsoft.com/office/drawing/2014/main" id="{171109FB-4A18-F025-2300-7AA3AF0B6A31}"/>
              </a:ext>
            </a:extLst>
          </p:cNvPr>
          <p:cNvCxnSpPr/>
          <p:nvPr/>
        </p:nvCxnSpPr>
        <p:spPr>
          <a:xfrm>
            <a:off x="683568"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C044F60-6251-BF45-B19B-CD607931C977}"/>
              </a:ext>
            </a:extLst>
          </p:cNvPr>
          <p:cNvCxnSpPr>
            <a:cxnSpLocks/>
          </p:cNvCxnSpPr>
          <p:nvPr/>
        </p:nvCxnSpPr>
        <p:spPr>
          <a:xfrm flipV="1">
            <a:off x="971600"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287DFD6-9297-27CB-0C6D-C4E289C356FD}"/>
                  </a:ext>
                </a:extLst>
              </p:cNvPr>
              <p:cNvSpPr txBox="1"/>
              <p:nvPr/>
            </p:nvSpPr>
            <p:spPr>
              <a:xfrm>
                <a:off x="3923928"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1287DFD6-9297-27CB-0C6D-C4E289C356FD}"/>
                  </a:ext>
                </a:extLst>
              </p:cNvPr>
              <p:cNvSpPr txBox="1">
                <a:spLocks noRot="1" noChangeAspect="1" noMove="1" noResize="1" noEditPoints="1" noAdjustHandles="1" noChangeArrowheads="1" noChangeShapeType="1" noTextEdit="1"/>
              </p:cNvSpPr>
              <p:nvPr/>
            </p:nvSpPr>
            <p:spPr>
              <a:xfrm>
                <a:off x="3923928" y="5229200"/>
                <a:ext cx="532710"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B24F3E0-DEF8-F1C4-BDAC-9590661D12AB}"/>
                  </a:ext>
                </a:extLst>
              </p:cNvPr>
              <p:cNvSpPr txBox="1"/>
              <p:nvPr/>
            </p:nvSpPr>
            <p:spPr>
              <a:xfrm>
                <a:off x="683568"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36" name="テキスト ボックス 35">
                <a:extLst>
                  <a:ext uri="{FF2B5EF4-FFF2-40B4-BE49-F238E27FC236}">
                    <a16:creationId xmlns:a16="http://schemas.microsoft.com/office/drawing/2014/main" id="{3B24F3E0-DEF8-F1C4-BDAC-9590661D12AB}"/>
                  </a:ext>
                </a:extLst>
              </p:cNvPr>
              <p:cNvSpPr txBox="1">
                <a:spLocks noRot="1" noChangeAspect="1" noMove="1" noResize="1" noEditPoints="1" noAdjustHandles="1" noChangeArrowheads="1" noChangeShapeType="1" noTextEdit="1"/>
              </p:cNvSpPr>
              <p:nvPr/>
            </p:nvSpPr>
            <p:spPr>
              <a:xfrm>
                <a:off x="683568" y="1988840"/>
                <a:ext cx="532710" cy="584775"/>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17C7436E-6B16-E927-DCDA-773130C6183C}"/>
              </a:ext>
            </a:extLst>
          </p:cNvPr>
          <p:cNvSpPr txBox="1"/>
          <p:nvPr/>
        </p:nvSpPr>
        <p:spPr>
          <a:xfrm>
            <a:off x="607398"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4" name="直線矢印コネクタ 3">
            <a:extLst>
              <a:ext uri="{FF2B5EF4-FFF2-40B4-BE49-F238E27FC236}">
                <a16:creationId xmlns:a16="http://schemas.microsoft.com/office/drawing/2014/main" id="{C78BED97-FB1D-BB1F-FA06-4D4B6C2D2BA6}"/>
              </a:ext>
            </a:extLst>
          </p:cNvPr>
          <p:cNvCxnSpPr>
            <a:cxnSpLocks/>
          </p:cNvCxnSpPr>
          <p:nvPr/>
        </p:nvCxnSpPr>
        <p:spPr>
          <a:xfrm flipV="1">
            <a:off x="1763688"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EE63EA4-90CC-3A99-C537-51BB304CE146}"/>
              </a:ext>
            </a:extLst>
          </p:cNvPr>
          <p:cNvCxnSpPr/>
          <p:nvPr/>
        </p:nvCxnSpPr>
        <p:spPr>
          <a:xfrm flipV="1">
            <a:off x="1187624"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E5FF459-E4E8-F5F4-3E70-2A0449F742EE}"/>
              </a:ext>
            </a:extLst>
          </p:cNvPr>
          <p:cNvCxnSpPr>
            <a:cxnSpLocks/>
          </p:cNvCxnSpPr>
          <p:nvPr/>
        </p:nvCxnSpPr>
        <p:spPr>
          <a:xfrm flipV="1">
            <a:off x="2555776"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47A5CEA-0E3A-0E43-1492-67294F40B0E4}"/>
              </a:ext>
            </a:extLst>
          </p:cNvPr>
          <p:cNvCxnSpPr>
            <a:cxnSpLocks/>
          </p:cNvCxnSpPr>
          <p:nvPr/>
        </p:nvCxnSpPr>
        <p:spPr>
          <a:xfrm flipV="1">
            <a:off x="1547664"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6DD198C-3710-17EF-990D-C38F4657DCD2}"/>
              </a:ext>
            </a:extLst>
          </p:cNvPr>
          <p:cNvCxnSpPr>
            <a:cxnSpLocks/>
          </p:cNvCxnSpPr>
          <p:nvPr/>
        </p:nvCxnSpPr>
        <p:spPr>
          <a:xfrm>
            <a:off x="2555776"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59DBE4C-D939-880F-1230-9DF45287962B}"/>
              </a:ext>
            </a:extLst>
          </p:cNvPr>
          <p:cNvCxnSpPr>
            <a:cxnSpLocks/>
          </p:cNvCxnSpPr>
          <p:nvPr/>
        </p:nvCxnSpPr>
        <p:spPr>
          <a:xfrm flipV="1">
            <a:off x="2195736"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CCDC74A-7B32-B71E-F744-D686A559931B}"/>
              </a:ext>
            </a:extLst>
          </p:cNvPr>
          <p:cNvSpPr txBox="1"/>
          <p:nvPr/>
        </p:nvSpPr>
        <p:spPr>
          <a:xfrm>
            <a:off x="179512" y="1124744"/>
            <a:ext cx="3877985" cy="830997"/>
          </a:xfrm>
          <a:prstGeom prst="rect">
            <a:avLst/>
          </a:prstGeom>
          <a:noFill/>
        </p:spPr>
        <p:txBody>
          <a:bodyPr wrap="none" rtlCol="0">
            <a:spAutoFit/>
          </a:bodyPr>
          <a:lstStyle/>
          <a:p>
            <a:r>
              <a:rPr kumimoji="1" lang="ja-JP" altLang="en-US" sz="2400"/>
              <a:t>速度場に一つトレーサーを</a:t>
            </a:r>
            <a:endParaRPr kumimoji="1" lang="en-US" altLang="ja-JP" sz="2400"/>
          </a:p>
          <a:p>
            <a:r>
              <a:rPr kumimoji="1" lang="ja-JP" altLang="en-US" sz="2400"/>
              <a:t>置く</a:t>
            </a:r>
            <a:r>
              <a:rPr lang="ja-JP" altLang="en-US" sz="2400"/>
              <a:t>と</a:t>
            </a:r>
            <a:r>
              <a:rPr kumimoji="1" lang="ja-JP" altLang="en-US" sz="2400">
                <a:solidFill>
                  <a:srgbClr val="FF0000"/>
                </a:solidFill>
              </a:rPr>
              <a:t>軌跡</a:t>
            </a:r>
            <a:r>
              <a:rPr kumimoji="1" lang="ja-JP" altLang="en-US" sz="2400"/>
              <a:t>を追える</a:t>
            </a:r>
          </a:p>
        </p:txBody>
      </p:sp>
      <p:sp>
        <p:nvSpPr>
          <p:cNvPr id="26" name="楕円 25">
            <a:extLst>
              <a:ext uri="{FF2B5EF4-FFF2-40B4-BE49-F238E27FC236}">
                <a16:creationId xmlns:a16="http://schemas.microsoft.com/office/drawing/2014/main" id="{E587F001-2F3E-8D6D-61E3-B66FE1CEF407}"/>
              </a:ext>
            </a:extLst>
          </p:cNvPr>
          <p:cNvSpPr/>
          <p:nvPr/>
        </p:nvSpPr>
        <p:spPr>
          <a:xfrm>
            <a:off x="1526743"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A17FB5A2-3D9F-8606-72E3-D3EC176BBD37}"/>
              </a:ext>
            </a:extLst>
          </p:cNvPr>
          <p:cNvSpPr/>
          <p:nvPr/>
        </p:nvSpPr>
        <p:spPr>
          <a:xfrm>
            <a:off x="1645920" y="3434080"/>
            <a:ext cx="995680" cy="1493520"/>
          </a:xfrm>
          <a:custGeom>
            <a:avLst/>
            <a:gdLst>
              <a:gd name="connsiteX0" fmla="*/ 0 w 995680"/>
              <a:gd name="connsiteY0" fmla="*/ 1493520 h 1493520"/>
              <a:gd name="connsiteX1" fmla="*/ 487680 w 995680"/>
              <a:gd name="connsiteY1" fmla="*/ 1036320 h 1493520"/>
              <a:gd name="connsiteX2" fmla="*/ 995680 w 995680"/>
              <a:gd name="connsiteY2" fmla="*/ 0 h 1493520"/>
            </a:gdLst>
            <a:ahLst/>
            <a:cxnLst>
              <a:cxn ang="0">
                <a:pos x="connsiteX0" y="connsiteY0"/>
              </a:cxn>
              <a:cxn ang="0">
                <a:pos x="connsiteX1" y="connsiteY1"/>
              </a:cxn>
              <a:cxn ang="0">
                <a:pos x="connsiteX2" y="connsiteY2"/>
              </a:cxn>
            </a:cxnLst>
            <a:rect l="l" t="t" r="r" b="b"/>
            <a:pathLst>
              <a:path w="995680" h="1493520">
                <a:moveTo>
                  <a:pt x="0" y="1493520"/>
                </a:moveTo>
                <a:cubicBezTo>
                  <a:pt x="160866" y="1389380"/>
                  <a:pt x="321733" y="1285240"/>
                  <a:pt x="487680" y="1036320"/>
                </a:cubicBezTo>
                <a:cubicBezTo>
                  <a:pt x="653627" y="787400"/>
                  <a:pt x="824653" y="393700"/>
                  <a:pt x="995680" y="0"/>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25F320E-6604-4992-6C99-2FBA33CFE5AE}"/>
              </a:ext>
            </a:extLst>
          </p:cNvPr>
          <p:cNvSpPr txBox="1"/>
          <p:nvPr/>
        </p:nvSpPr>
        <p:spPr>
          <a:xfrm>
            <a:off x="4788024" y="1157843"/>
            <a:ext cx="4185761" cy="830997"/>
          </a:xfrm>
          <a:prstGeom prst="rect">
            <a:avLst/>
          </a:prstGeom>
          <a:noFill/>
        </p:spPr>
        <p:txBody>
          <a:bodyPr wrap="none" rtlCol="0">
            <a:spAutoFit/>
          </a:bodyPr>
          <a:lstStyle/>
          <a:p>
            <a:r>
              <a:rPr kumimoji="1" lang="ja-JP" altLang="en-US" sz="2400"/>
              <a:t>速度場に多数のトレーサーを</a:t>
            </a:r>
            <a:endParaRPr kumimoji="1" lang="en-US" altLang="ja-JP" sz="2400"/>
          </a:p>
          <a:p>
            <a:r>
              <a:rPr kumimoji="1" lang="ja-JP" altLang="en-US" sz="2400"/>
              <a:t>置く</a:t>
            </a:r>
            <a:r>
              <a:rPr lang="ja-JP" altLang="en-US" sz="2400"/>
              <a:t>と</a:t>
            </a:r>
            <a:r>
              <a:rPr lang="ja-JP" altLang="en-US" sz="2400">
                <a:solidFill>
                  <a:srgbClr val="FF0000"/>
                </a:solidFill>
              </a:rPr>
              <a:t>分布</a:t>
            </a:r>
            <a:r>
              <a:rPr kumimoji="1" lang="ja-JP" altLang="en-US" sz="2400"/>
              <a:t>を追える</a:t>
            </a:r>
          </a:p>
        </p:txBody>
      </p:sp>
      <p:cxnSp>
        <p:nvCxnSpPr>
          <p:cNvPr id="48" name="直線矢印コネクタ 47">
            <a:extLst>
              <a:ext uri="{FF2B5EF4-FFF2-40B4-BE49-F238E27FC236}">
                <a16:creationId xmlns:a16="http://schemas.microsoft.com/office/drawing/2014/main" id="{6F283FB8-15A7-27E0-78BD-BA3B09C6BA70}"/>
              </a:ext>
            </a:extLst>
          </p:cNvPr>
          <p:cNvCxnSpPr/>
          <p:nvPr/>
        </p:nvCxnSpPr>
        <p:spPr>
          <a:xfrm>
            <a:off x="4860032"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52315E5-92A6-C174-08A0-B5EEA11EF24F}"/>
              </a:ext>
            </a:extLst>
          </p:cNvPr>
          <p:cNvCxnSpPr>
            <a:cxnSpLocks/>
          </p:cNvCxnSpPr>
          <p:nvPr/>
        </p:nvCxnSpPr>
        <p:spPr>
          <a:xfrm flipV="1">
            <a:off x="5148064"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E188DA2-B933-6927-4DA9-F41F6DFC1696}"/>
                  </a:ext>
                </a:extLst>
              </p:cNvPr>
              <p:cNvSpPr txBox="1"/>
              <p:nvPr/>
            </p:nvSpPr>
            <p:spPr>
              <a:xfrm>
                <a:off x="8100392"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50" name="テキスト ボックス 49">
                <a:extLst>
                  <a:ext uri="{FF2B5EF4-FFF2-40B4-BE49-F238E27FC236}">
                    <a16:creationId xmlns:a16="http://schemas.microsoft.com/office/drawing/2014/main" id="{FE188DA2-B933-6927-4DA9-F41F6DFC1696}"/>
                  </a:ext>
                </a:extLst>
              </p:cNvPr>
              <p:cNvSpPr txBox="1">
                <a:spLocks noRot="1" noChangeAspect="1" noMove="1" noResize="1" noEditPoints="1" noAdjustHandles="1" noChangeArrowheads="1" noChangeShapeType="1" noTextEdit="1"/>
              </p:cNvSpPr>
              <p:nvPr/>
            </p:nvSpPr>
            <p:spPr>
              <a:xfrm>
                <a:off x="8100392" y="5229200"/>
                <a:ext cx="532710"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F58FA463-80AD-5F71-63C8-A226D405B023}"/>
                  </a:ext>
                </a:extLst>
              </p:cNvPr>
              <p:cNvSpPr txBox="1"/>
              <p:nvPr/>
            </p:nvSpPr>
            <p:spPr>
              <a:xfrm>
                <a:off x="4860032"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51" name="テキスト ボックス 50">
                <a:extLst>
                  <a:ext uri="{FF2B5EF4-FFF2-40B4-BE49-F238E27FC236}">
                    <a16:creationId xmlns:a16="http://schemas.microsoft.com/office/drawing/2014/main" id="{F58FA463-80AD-5F71-63C8-A226D405B023}"/>
                  </a:ext>
                </a:extLst>
              </p:cNvPr>
              <p:cNvSpPr txBox="1">
                <a:spLocks noRot="1" noChangeAspect="1" noMove="1" noResize="1" noEditPoints="1" noAdjustHandles="1" noChangeArrowheads="1" noChangeShapeType="1" noTextEdit="1"/>
              </p:cNvSpPr>
              <p:nvPr/>
            </p:nvSpPr>
            <p:spPr>
              <a:xfrm>
                <a:off x="4860032" y="1988840"/>
                <a:ext cx="532710" cy="584775"/>
              </a:xfrm>
              <a:prstGeom prst="rect">
                <a:avLst/>
              </a:prstGeom>
              <a:blipFill>
                <a:blip r:embed="rId5"/>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943957FA-A72D-D3BB-87E9-D92B0ADF48CF}"/>
              </a:ext>
            </a:extLst>
          </p:cNvPr>
          <p:cNvSpPr txBox="1"/>
          <p:nvPr/>
        </p:nvSpPr>
        <p:spPr>
          <a:xfrm>
            <a:off x="4783862"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53" name="直線矢印コネクタ 52">
            <a:extLst>
              <a:ext uri="{FF2B5EF4-FFF2-40B4-BE49-F238E27FC236}">
                <a16:creationId xmlns:a16="http://schemas.microsoft.com/office/drawing/2014/main" id="{F0ACE496-EC8A-B633-51D7-868EA1A928CB}"/>
              </a:ext>
            </a:extLst>
          </p:cNvPr>
          <p:cNvCxnSpPr>
            <a:cxnSpLocks/>
          </p:cNvCxnSpPr>
          <p:nvPr/>
        </p:nvCxnSpPr>
        <p:spPr>
          <a:xfrm flipV="1">
            <a:off x="5940152"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F6486778-E441-7E92-F327-26341DF58569}"/>
              </a:ext>
            </a:extLst>
          </p:cNvPr>
          <p:cNvCxnSpPr/>
          <p:nvPr/>
        </p:nvCxnSpPr>
        <p:spPr>
          <a:xfrm flipV="1">
            <a:off x="5364088"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CC2E8283-E472-46F1-50F1-A7AB2E12EEE1}"/>
              </a:ext>
            </a:extLst>
          </p:cNvPr>
          <p:cNvCxnSpPr>
            <a:cxnSpLocks/>
          </p:cNvCxnSpPr>
          <p:nvPr/>
        </p:nvCxnSpPr>
        <p:spPr>
          <a:xfrm flipV="1">
            <a:off x="6732240"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8CB049-6839-3C0E-701A-C80F2451A851}"/>
              </a:ext>
            </a:extLst>
          </p:cNvPr>
          <p:cNvCxnSpPr>
            <a:cxnSpLocks/>
          </p:cNvCxnSpPr>
          <p:nvPr/>
        </p:nvCxnSpPr>
        <p:spPr>
          <a:xfrm flipV="1">
            <a:off x="5724128"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97AEA61-4C57-666D-4B59-E99E42FF78AB}"/>
              </a:ext>
            </a:extLst>
          </p:cNvPr>
          <p:cNvCxnSpPr>
            <a:cxnSpLocks/>
          </p:cNvCxnSpPr>
          <p:nvPr/>
        </p:nvCxnSpPr>
        <p:spPr>
          <a:xfrm>
            <a:off x="6732240"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4CB176B0-50E3-5A43-DCF5-F25571F40F66}"/>
              </a:ext>
            </a:extLst>
          </p:cNvPr>
          <p:cNvCxnSpPr>
            <a:cxnSpLocks/>
          </p:cNvCxnSpPr>
          <p:nvPr/>
        </p:nvCxnSpPr>
        <p:spPr>
          <a:xfrm flipV="1">
            <a:off x="6372200"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楕円 58">
            <a:extLst>
              <a:ext uri="{FF2B5EF4-FFF2-40B4-BE49-F238E27FC236}">
                <a16:creationId xmlns:a16="http://schemas.microsoft.com/office/drawing/2014/main" id="{D8DC2B78-54A5-7F12-0872-A3FD8651B5FA}"/>
              </a:ext>
            </a:extLst>
          </p:cNvPr>
          <p:cNvSpPr/>
          <p:nvPr/>
        </p:nvSpPr>
        <p:spPr>
          <a:xfrm>
            <a:off x="5703207"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8DAE67F1-3D17-EE27-0F86-A81B55595978}"/>
              </a:ext>
            </a:extLst>
          </p:cNvPr>
          <p:cNvSpPr/>
          <p:nvPr/>
        </p:nvSpPr>
        <p:spPr>
          <a:xfrm>
            <a:off x="5724128"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985CDC62-44A4-2555-FAC3-3B08A361EAE3}"/>
              </a:ext>
            </a:extLst>
          </p:cNvPr>
          <p:cNvSpPr/>
          <p:nvPr/>
        </p:nvSpPr>
        <p:spPr>
          <a:xfrm>
            <a:off x="5508104"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8E20B9C3-A358-5A8C-88C1-98B243CF45F5}"/>
              </a:ext>
            </a:extLst>
          </p:cNvPr>
          <p:cNvSpPr/>
          <p:nvPr/>
        </p:nvSpPr>
        <p:spPr>
          <a:xfrm>
            <a:off x="5855607"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AD0BE801-4726-ABB6-8FED-32066F3347DB}"/>
              </a:ext>
            </a:extLst>
          </p:cNvPr>
          <p:cNvSpPr/>
          <p:nvPr/>
        </p:nvSpPr>
        <p:spPr>
          <a:xfrm>
            <a:off x="550810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A490BE3-10B5-A88C-08CB-819BB23363D5}"/>
              </a:ext>
            </a:extLst>
          </p:cNvPr>
          <p:cNvSpPr/>
          <p:nvPr/>
        </p:nvSpPr>
        <p:spPr>
          <a:xfrm>
            <a:off x="5652120" y="4725144"/>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9D6CDA0A-8F99-E87C-1C98-E7E5F586B239}"/>
              </a:ext>
            </a:extLst>
          </p:cNvPr>
          <p:cNvSpPr/>
          <p:nvPr/>
        </p:nvSpPr>
        <p:spPr>
          <a:xfrm>
            <a:off x="5508104"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F5E4C4A1-54BE-F4E8-28A4-10D3DEBDF06D}"/>
              </a:ext>
            </a:extLst>
          </p:cNvPr>
          <p:cNvSpPr/>
          <p:nvPr/>
        </p:nvSpPr>
        <p:spPr>
          <a:xfrm>
            <a:off x="586814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AE3D25E0-E2DE-0B69-DBC7-64AE673CF912}"/>
              </a:ext>
            </a:extLst>
          </p:cNvPr>
          <p:cNvSpPr/>
          <p:nvPr/>
        </p:nvSpPr>
        <p:spPr>
          <a:xfrm>
            <a:off x="7032112" y="3266146"/>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27BC7B7-CC36-BB6C-837E-6CD3FB1D8CED}"/>
              </a:ext>
            </a:extLst>
          </p:cNvPr>
          <p:cNvSpPr/>
          <p:nvPr/>
        </p:nvSpPr>
        <p:spPr>
          <a:xfrm>
            <a:off x="7076279"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3F60ED43-A439-55A8-0530-D6FDFB70B185}"/>
              </a:ext>
            </a:extLst>
          </p:cNvPr>
          <p:cNvSpPr/>
          <p:nvPr/>
        </p:nvSpPr>
        <p:spPr>
          <a:xfrm>
            <a:off x="6620228"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FECE6801-9C68-453B-772E-1231CA288428}"/>
              </a:ext>
            </a:extLst>
          </p:cNvPr>
          <p:cNvSpPr/>
          <p:nvPr/>
        </p:nvSpPr>
        <p:spPr>
          <a:xfrm>
            <a:off x="7353845"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3D7F434C-9EFB-EDE2-EE2F-58D0C3DCDC24}"/>
              </a:ext>
            </a:extLst>
          </p:cNvPr>
          <p:cNvSpPr/>
          <p:nvPr/>
        </p:nvSpPr>
        <p:spPr>
          <a:xfrm>
            <a:off x="6620228"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FCA7B745-4CD4-5358-DD4F-B0D60A7F48C3}"/>
              </a:ext>
            </a:extLst>
          </p:cNvPr>
          <p:cNvSpPr/>
          <p:nvPr/>
        </p:nvSpPr>
        <p:spPr>
          <a:xfrm>
            <a:off x="6924262" y="2900941"/>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2DBEA900-FF12-D9B8-51A7-9B29D55B979D}"/>
              </a:ext>
            </a:extLst>
          </p:cNvPr>
          <p:cNvSpPr/>
          <p:nvPr/>
        </p:nvSpPr>
        <p:spPr>
          <a:xfrm>
            <a:off x="6620228"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6A19A8B7-51A5-508C-0041-BB60D62AA7B2}"/>
              </a:ext>
            </a:extLst>
          </p:cNvPr>
          <p:cNvSpPr/>
          <p:nvPr/>
        </p:nvSpPr>
        <p:spPr>
          <a:xfrm>
            <a:off x="7380312"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75A7084E-422E-4771-EEF6-9B456E522FB3}"/>
              </a:ext>
            </a:extLst>
          </p:cNvPr>
          <p:cNvSpPr/>
          <p:nvPr/>
        </p:nvSpPr>
        <p:spPr>
          <a:xfrm rot="18900000">
            <a:off x="6088595" y="4091211"/>
            <a:ext cx="648072" cy="484632"/>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7CCDD37-0BE7-0D20-AAD7-3E7B1FA04CEF}"/>
              </a:ext>
            </a:extLst>
          </p:cNvPr>
          <p:cNvSpPr txBox="1"/>
          <p:nvPr/>
        </p:nvSpPr>
        <p:spPr>
          <a:xfrm>
            <a:off x="1259632" y="6165304"/>
            <a:ext cx="1415772" cy="461665"/>
          </a:xfrm>
          <a:prstGeom prst="rect">
            <a:avLst/>
          </a:prstGeom>
          <a:noFill/>
        </p:spPr>
        <p:txBody>
          <a:bodyPr wrap="none" rtlCol="0">
            <a:spAutoFit/>
          </a:bodyPr>
          <a:lstStyle/>
          <a:p>
            <a:r>
              <a:rPr kumimoji="1" lang="ja-JP" altLang="en-US" sz="2400"/>
              <a:t>点が動く</a:t>
            </a:r>
          </a:p>
        </p:txBody>
      </p:sp>
      <p:sp>
        <p:nvSpPr>
          <p:cNvPr id="76" name="テキスト ボックス 75">
            <a:extLst>
              <a:ext uri="{FF2B5EF4-FFF2-40B4-BE49-F238E27FC236}">
                <a16:creationId xmlns:a16="http://schemas.microsoft.com/office/drawing/2014/main" id="{D2810549-0F0D-537A-CAED-2C7DEF952D06}"/>
              </a:ext>
            </a:extLst>
          </p:cNvPr>
          <p:cNvSpPr txBox="1"/>
          <p:nvPr/>
        </p:nvSpPr>
        <p:spPr>
          <a:xfrm>
            <a:off x="5872787" y="6093296"/>
            <a:ext cx="1723549" cy="461665"/>
          </a:xfrm>
          <a:prstGeom prst="rect">
            <a:avLst/>
          </a:prstGeom>
          <a:noFill/>
        </p:spPr>
        <p:txBody>
          <a:bodyPr wrap="none" rtlCol="0">
            <a:spAutoFit/>
          </a:bodyPr>
          <a:lstStyle/>
          <a:p>
            <a:r>
              <a:rPr kumimoji="1" lang="ja-JP" altLang="en-US" sz="2400"/>
              <a:t>分布が動く</a:t>
            </a:r>
          </a:p>
        </p:txBody>
      </p:sp>
    </p:spTree>
    <p:extLst>
      <p:ext uri="{BB962C8B-B14F-4D97-AF65-F5344CB8AC3E}">
        <p14:creationId xmlns:p14="http://schemas.microsoft.com/office/powerpoint/2010/main" val="2972961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F08A7D-9646-9CAD-96DE-7AE64788438C}"/>
              </a:ext>
            </a:extLst>
          </p:cNvPr>
          <p:cNvSpPr>
            <a:spLocks noGrp="1"/>
          </p:cNvSpPr>
          <p:nvPr>
            <p:ph type="body" sz="quarter" idx="10"/>
          </p:nvPr>
        </p:nvSpPr>
        <p:spPr/>
        <p:txBody>
          <a:bodyPr/>
          <a:lstStyle/>
          <a:p>
            <a:r>
              <a:rPr kumimoji="1" lang="ja-JP" altLang="en-US"/>
              <a:t>温度と位相空間の流れ</a:t>
            </a:r>
          </a:p>
        </p:txBody>
      </p:sp>
      <p:cxnSp>
        <p:nvCxnSpPr>
          <p:cNvPr id="4" name="直線コネクタ 3">
            <a:extLst>
              <a:ext uri="{FF2B5EF4-FFF2-40B4-BE49-F238E27FC236}">
                <a16:creationId xmlns:a16="http://schemas.microsoft.com/office/drawing/2014/main" id="{50B1392C-8A45-DA3E-87AF-5F8CE99137F0}"/>
              </a:ext>
            </a:extLst>
          </p:cNvPr>
          <p:cNvCxnSpPr>
            <a:cxnSpLocks/>
          </p:cNvCxnSpPr>
          <p:nvPr/>
        </p:nvCxnSpPr>
        <p:spPr>
          <a:xfrm>
            <a:off x="467544" y="3356992"/>
            <a:ext cx="77048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車のキャラクターのイラスト（赤）">
            <a:extLst>
              <a:ext uri="{FF2B5EF4-FFF2-40B4-BE49-F238E27FC236}">
                <a16:creationId xmlns:a16="http://schemas.microsoft.com/office/drawing/2014/main" id="{508195C6-62BE-86BB-3624-260DC2458A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955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車のキャラクターのイラスト（赤）">
            <a:extLst>
              <a:ext uri="{FF2B5EF4-FFF2-40B4-BE49-F238E27FC236}">
                <a16:creationId xmlns:a16="http://schemas.microsoft.com/office/drawing/2014/main" id="{C7E74A04-9A1F-A431-7C71-3AF1D82414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6368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車のキャラクターのイラスト（赤）">
            <a:extLst>
              <a:ext uri="{FF2B5EF4-FFF2-40B4-BE49-F238E27FC236}">
                <a16:creationId xmlns:a16="http://schemas.microsoft.com/office/drawing/2014/main" id="{97FFD3C2-115F-1854-1F26-E7FCD19D46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0019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車のキャラクターのイラスト（赤）">
            <a:extLst>
              <a:ext uri="{FF2B5EF4-FFF2-40B4-BE49-F238E27FC236}">
                <a16:creationId xmlns:a16="http://schemas.microsoft.com/office/drawing/2014/main" id="{CCB4CEB4-0776-A1C7-4C84-77DA1CC295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52432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車のキャラクターのイラスト（赤）">
            <a:extLst>
              <a:ext uri="{FF2B5EF4-FFF2-40B4-BE49-F238E27FC236}">
                <a16:creationId xmlns:a16="http://schemas.microsoft.com/office/drawing/2014/main" id="{A72E0F78-34F1-51A6-4CA0-17512AEFF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20384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車のキャラクターのイラスト（赤）">
            <a:extLst>
              <a:ext uri="{FF2B5EF4-FFF2-40B4-BE49-F238E27FC236}">
                <a16:creationId xmlns:a16="http://schemas.microsoft.com/office/drawing/2014/main" id="{0902BBE6-568D-6B14-522B-CF4B564F77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066959"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車のキャラクターのイラスト（赤）">
            <a:extLst>
              <a:ext uri="{FF2B5EF4-FFF2-40B4-BE49-F238E27FC236}">
                <a16:creationId xmlns:a16="http://schemas.microsoft.com/office/drawing/2014/main" id="{76D6FCFA-BF5B-E50D-F873-23C13C0544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788024" y="2780928"/>
            <a:ext cx="793073" cy="57497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50E1BD3-2537-7C83-7508-DB07A964F016}"/>
              </a:ext>
            </a:extLst>
          </p:cNvPr>
          <p:cNvSpPr txBox="1"/>
          <p:nvPr/>
        </p:nvSpPr>
        <p:spPr>
          <a:xfrm>
            <a:off x="323528" y="1052736"/>
            <a:ext cx="1569660" cy="646331"/>
          </a:xfrm>
          <a:prstGeom prst="rect">
            <a:avLst/>
          </a:prstGeom>
          <a:noFill/>
        </p:spPr>
        <p:txBody>
          <a:bodyPr wrap="none" rtlCol="0">
            <a:spAutoFit/>
          </a:bodyPr>
          <a:lstStyle/>
          <a:p>
            <a:r>
              <a:rPr kumimoji="1" lang="ja-JP" altLang="en-US" sz="3600"/>
              <a:t>速度場</a:t>
            </a:r>
          </a:p>
        </p:txBody>
      </p:sp>
      <p:cxnSp>
        <p:nvCxnSpPr>
          <p:cNvPr id="17" name="直線矢印コネクタ 16">
            <a:extLst>
              <a:ext uri="{FF2B5EF4-FFF2-40B4-BE49-F238E27FC236}">
                <a16:creationId xmlns:a16="http://schemas.microsoft.com/office/drawing/2014/main" id="{E4FAE247-90A8-2BDC-1AF6-754C7CCE1093}"/>
              </a:ext>
            </a:extLst>
          </p:cNvPr>
          <p:cNvCxnSpPr/>
          <p:nvPr/>
        </p:nvCxnSpPr>
        <p:spPr>
          <a:xfrm>
            <a:off x="827584"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57E428D-E9B1-EE59-0C88-E52325F5D7C8}"/>
              </a:ext>
            </a:extLst>
          </p:cNvPr>
          <p:cNvCxnSpPr/>
          <p:nvPr/>
        </p:nvCxnSpPr>
        <p:spPr>
          <a:xfrm>
            <a:off x="2051720"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2A910DA-32E6-0797-4C1D-B85FEE6AD93C}"/>
              </a:ext>
            </a:extLst>
          </p:cNvPr>
          <p:cNvCxnSpPr>
            <a:cxnSpLocks/>
          </p:cNvCxnSpPr>
          <p:nvPr/>
        </p:nvCxnSpPr>
        <p:spPr>
          <a:xfrm>
            <a:off x="3419872" y="2268488"/>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7E62A92-0F05-CA7A-DC8B-66FFDA31D6D4}"/>
              </a:ext>
            </a:extLst>
          </p:cNvPr>
          <p:cNvCxnSpPr>
            <a:cxnSpLocks/>
          </p:cNvCxnSpPr>
          <p:nvPr/>
        </p:nvCxnSpPr>
        <p:spPr>
          <a:xfrm flipV="1">
            <a:off x="4272032" y="2276232"/>
            <a:ext cx="299968" cy="6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04A4696-E735-9847-1ED5-A10CCCA2130C}"/>
              </a:ext>
            </a:extLst>
          </p:cNvPr>
          <p:cNvCxnSpPr>
            <a:cxnSpLocks/>
          </p:cNvCxnSpPr>
          <p:nvPr/>
        </p:nvCxnSpPr>
        <p:spPr>
          <a:xfrm>
            <a:off x="4932040" y="227687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0006576-9786-AACA-14EB-3791AE846AF1}"/>
              </a:ext>
            </a:extLst>
          </p:cNvPr>
          <p:cNvCxnSpPr/>
          <p:nvPr/>
        </p:nvCxnSpPr>
        <p:spPr>
          <a:xfrm>
            <a:off x="6516216"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C358013-C8C7-C6DE-BA92-8A672E2B996D}"/>
              </a:ext>
            </a:extLst>
          </p:cNvPr>
          <p:cNvCxnSpPr/>
          <p:nvPr/>
        </p:nvCxnSpPr>
        <p:spPr>
          <a:xfrm>
            <a:off x="7740352"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278D72C-22FE-7E76-A0B4-9DADE5DE6844}"/>
              </a:ext>
            </a:extLst>
          </p:cNvPr>
          <p:cNvSpPr txBox="1"/>
          <p:nvPr/>
        </p:nvSpPr>
        <p:spPr>
          <a:xfrm>
            <a:off x="395536" y="3717032"/>
            <a:ext cx="1569660" cy="646331"/>
          </a:xfrm>
          <a:prstGeom prst="rect">
            <a:avLst/>
          </a:prstGeom>
          <a:noFill/>
        </p:spPr>
        <p:txBody>
          <a:bodyPr wrap="none" rtlCol="0">
            <a:spAutoFit/>
          </a:bodyPr>
          <a:lstStyle/>
          <a:p>
            <a:r>
              <a:rPr lang="ja-JP" altLang="en-US" sz="3600"/>
              <a:t>密度</a:t>
            </a:r>
            <a:r>
              <a:rPr kumimoji="1" lang="ja-JP" altLang="en-US" sz="3600"/>
              <a:t>場</a:t>
            </a:r>
          </a:p>
        </p:txBody>
      </p:sp>
      <p:sp>
        <p:nvSpPr>
          <p:cNvPr id="33" name="フリーフォーム: 図形 32">
            <a:extLst>
              <a:ext uri="{FF2B5EF4-FFF2-40B4-BE49-F238E27FC236}">
                <a16:creationId xmlns:a16="http://schemas.microsoft.com/office/drawing/2014/main" id="{9E49A3F6-38EC-C0D9-B28C-FAC5850C3FD6}"/>
              </a:ext>
            </a:extLst>
          </p:cNvPr>
          <p:cNvSpPr/>
          <p:nvPr/>
        </p:nvSpPr>
        <p:spPr>
          <a:xfrm>
            <a:off x="609600" y="4437112"/>
            <a:ext cx="7620000" cy="1067048"/>
          </a:xfrm>
          <a:custGeom>
            <a:avLst/>
            <a:gdLst>
              <a:gd name="connsiteX0" fmla="*/ 0 w 7620000"/>
              <a:gd name="connsiteY0" fmla="*/ 1067048 h 1067048"/>
              <a:gd name="connsiteX1" fmla="*/ 2611120 w 7620000"/>
              <a:gd name="connsiteY1" fmla="*/ 762248 h 1067048"/>
              <a:gd name="connsiteX2" fmla="*/ 3921760 w 7620000"/>
              <a:gd name="connsiteY2" fmla="*/ 248 h 1067048"/>
              <a:gd name="connsiteX3" fmla="*/ 4897120 w 7620000"/>
              <a:gd name="connsiteY3" fmla="*/ 680968 h 1067048"/>
              <a:gd name="connsiteX4" fmla="*/ 7620000 w 7620000"/>
              <a:gd name="connsiteY4" fmla="*/ 894328 h 1067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067048">
                <a:moveTo>
                  <a:pt x="0" y="1067048"/>
                </a:moveTo>
                <a:cubicBezTo>
                  <a:pt x="978746" y="1003548"/>
                  <a:pt x="1957493" y="940048"/>
                  <a:pt x="2611120" y="762248"/>
                </a:cubicBezTo>
                <a:cubicBezTo>
                  <a:pt x="3264747" y="584448"/>
                  <a:pt x="3540760" y="13795"/>
                  <a:pt x="3921760" y="248"/>
                </a:cubicBezTo>
                <a:cubicBezTo>
                  <a:pt x="4302760" y="-13299"/>
                  <a:pt x="4280747" y="531955"/>
                  <a:pt x="4897120" y="680968"/>
                </a:cubicBezTo>
                <a:cubicBezTo>
                  <a:pt x="5513493" y="829981"/>
                  <a:pt x="6566746" y="862154"/>
                  <a:pt x="7620000" y="89432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7A8412F9-1F14-D764-0431-1693D08A6BEA}"/>
              </a:ext>
            </a:extLst>
          </p:cNvPr>
          <p:cNvCxnSpPr/>
          <p:nvPr/>
        </p:nvCxnSpPr>
        <p:spPr>
          <a:xfrm>
            <a:off x="539552" y="564103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17B224B-DE99-0B6D-A8A0-8F4E92FE2992}"/>
              </a:ext>
            </a:extLst>
          </p:cNvPr>
          <p:cNvCxnSpPr/>
          <p:nvPr/>
        </p:nvCxnSpPr>
        <p:spPr>
          <a:xfrm flipV="1">
            <a:off x="755576" y="448890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5620072F-1737-EB2A-4CEA-0F9175204AAA}"/>
              </a:ext>
            </a:extLst>
          </p:cNvPr>
          <p:cNvSpPr txBox="1"/>
          <p:nvPr/>
        </p:nvSpPr>
        <p:spPr>
          <a:xfrm>
            <a:off x="1043608" y="6021288"/>
            <a:ext cx="6647974" cy="523220"/>
          </a:xfrm>
          <a:prstGeom prst="rect">
            <a:avLst/>
          </a:prstGeom>
          <a:noFill/>
        </p:spPr>
        <p:txBody>
          <a:bodyPr wrap="none" rtlCol="0">
            <a:spAutoFit/>
          </a:bodyPr>
          <a:lstStyle/>
          <a:p>
            <a:r>
              <a:rPr kumimoji="1" lang="ja-JP" altLang="en-US" sz="2800"/>
              <a:t>速度が変化するところで密度が変化する</a:t>
            </a:r>
          </a:p>
        </p:txBody>
      </p:sp>
    </p:spTree>
    <p:extLst>
      <p:ext uri="{BB962C8B-B14F-4D97-AF65-F5344CB8AC3E}">
        <p14:creationId xmlns:p14="http://schemas.microsoft.com/office/powerpoint/2010/main" val="247663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dirty="0"/>
              <a:t>(</a:t>
            </a:r>
            <a:r>
              <a:rPr kumimoji="1" lang="ja-JP" altLang="en-US" sz="3600"/>
              <a:t>非圧縮</a:t>
            </a:r>
            <a:r>
              <a:rPr kumimoji="1" lang="en-US" altLang="ja-JP" sz="3600" dirty="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FBE9E-3F87-E1D3-31DE-A0321036EFA8}"/>
              </a:ext>
            </a:extLst>
          </p:cNvPr>
          <p:cNvSpPr>
            <a:spLocks noGrp="1"/>
          </p:cNvSpPr>
          <p:nvPr>
            <p:ph type="body" sz="quarter" idx="10"/>
          </p:nvPr>
        </p:nvSpPr>
        <p:spPr/>
        <p:txBody>
          <a:bodyPr/>
          <a:lstStyle/>
          <a:p>
            <a:r>
              <a:rPr kumimoji="1" lang="ja-JP" altLang="en-US"/>
              <a:t>温度と位相空間の流れ</a:t>
            </a:r>
          </a:p>
        </p:txBody>
      </p:sp>
      <p:cxnSp>
        <p:nvCxnSpPr>
          <p:cNvPr id="4" name="直線矢印コネクタ 3">
            <a:extLst>
              <a:ext uri="{FF2B5EF4-FFF2-40B4-BE49-F238E27FC236}">
                <a16:creationId xmlns:a16="http://schemas.microsoft.com/office/drawing/2014/main" id="{B3A49B9D-041E-BE44-400A-777C441F05A2}"/>
              </a:ext>
            </a:extLst>
          </p:cNvPr>
          <p:cNvCxnSpPr/>
          <p:nvPr/>
        </p:nvCxnSpPr>
        <p:spPr>
          <a:xfrm>
            <a:off x="1187624" y="378904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D0B755F3-F90C-A975-901D-AB9F96F83176}"/>
              </a:ext>
            </a:extLst>
          </p:cNvPr>
          <p:cNvCxnSpPr>
            <a:cxnSpLocks/>
          </p:cNvCxnSpPr>
          <p:nvPr/>
        </p:nvCxnSpPr>
        <p:spPr>
          <a:xfrm flipV="1">
            <a:off x="269979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CB0D594-02B7-AC2D-05B2-D68F92816A63}"/>
              </a:ext>
            </a:extLst>
          </p:cNvPr>
          <p:cNvCxnSpPr>
            <a:cxnSpLocks/>
          </p:cNvCxnSpPr>
          <p:nvPr/>
        </p:nvCxnSpPr>
        <p:spPr>
          <a:xfrm flipV="1">
            <a:off x="558011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C765425-4783-BA85-FC33-67A4EBC27C72}"/>
              </a:ext>
            </a:extLst>
          </p:cNvPr>
          <p:cNvCxnSpPr/>
          <p:nvPr/>
        </p:nvCxnSpPr>
        <p:spPr>
          <a:xfrm>
            <a:off x="1187624" y="234888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A93EC37-7BB4-9696-3D60-E22CFEFE2213}"/>
                  </a:ext>
                </a:extLst>
              </p:cNvPr>
              <p:cNvSpPr txBox="1"/>
              <p:nvPr/>
            </p:nvSpPr>
            <p:spPr>
              <a:xfrm>
                <a:off x="2411760" y="3789040"/>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15" name="テキスト ボックス 14">
                <a:extLst>
                  <a:ext uri="{FF2B5EF4-FFF2-40B4-BE49-F238E27FC236}">
                    <a16:creationId xmlns:a16="http://schemas.microsoft.com/office/drawing/2014/main" id="{9A93EC37-7BB4-9696-3D60-E22CFEFE2213}"/>
                  </a:ext>
                </a:extLst>
              </p:cNvPr>
              <p:cNvSpPr txBox="1">
                <a:spLocks noRot="1" noChangeAspect="1" noMove="1" noResize="1" noEditPoints="1" noAdjustHandles="1" noChangeArrowheads="1" noChangeShapeType="1" noTextEdit="1"/>
              </p:cNvSpPr>
              <p:nvPr/>
            </p:nvSpPr>
            <p:spPr>
              <a:xfrm>
                <a:off x="2411760" y="3789040"/>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971A486-83CA-6D48-E9E7-E27B05308CD6}"/>
                  </a:ext>
                </a:extLst>
              </p:cNvPr>
              <p:cNvSpPr txBox="1"/>
              <p:nvPr/>
            </p:nvSpPr>
            <p:spPr>
              <a:xfrm>
                <a:off x="4932040" y="3852337"/>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B971A486-83CA-6D48-E9E7-E27B05308CD6}"/>
                  </a:ext>
                </a:extLst>
              </p:cNvPr>
              <p:cNvSpPr txBox="1">
                <a:spLocks noRot="1" noChangeAspect="1" noMove="1" noResize="1" noEditPoints="1" noAdjustHandles="1" noChangeArrowheads="1" noChangeShapeType="1" noTextEdit="1"/>
              </p:cNvSpPr>
              <p:nvPr/>
            </p:nvSpPr>
            <p:spPr>
              <a:xfrm>
                <a:off x="4932040" y="3852337"/>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41936B0-04D9-1066-0BE0-088F445E14C7}"/>
                  </a:ext>
                </a:extLst>
              </p:cNvPr>
              <p:cNvSpPr txBox="1"/>
              <p:nvPr/>
            </p:nvSpPr>
            <p:spPr>
              <a:xfrm>
                <a:off x="539552" y="2780928"/>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7" name="テキスト ボックス 16">
                <a:extLst>
                  <a:ext uri="{FF2B5EF4-FFF2-40B4-BE49-F238E27FC236}">
                    <a16:creationId xmlns:a16="http://schemas.microsoft.com/office/drawing/2014/main" id="{D41936B0-04D9-1066-0BE0-088F445E14C7}"/>
                  </a:ext>
                </a:extLst>
              </p:cNvPr>
              <p:cNvSpPr txBox="1">
                <a:spLocks noRot="1" noChangeAspect="1" noMove="1" noResize="1" noEditPoints="1" noAdjustHandles="1" noChangeArrowheads="1" noChangeShapeType="1" noTextEdit="1"/>
              </p:cNvSpPr>
              <p:nvPr/>
            </p:nvSpPr>
            <p:spPr>
              <a:xfrm>
                <a:off x="539552" y="2780928"/>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808ACC17-A6E8-58CD-15D5-925F9B31D79E}"/>
              </a:ext>
            </a:extLst>
          </p:cNvPr>
          <p:cNvSpPr/>
          <p:nvPr/>
        </p:nvSpPr>
        <p:spPr>
          <a:xfrm>
            <a:off x="2411760" y="2852936"/>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B1E7D156-A246-355F-064D-89B32681AD07}"/>
              </a:ext>
            </a:extLst>
          </p:cNvPr>
          <p:cNvSpPr/>
          <p:nvPr/>
        </p:nvSpPr>
        <p:spPr>
          <a:xfrm>
            <a:off x="5436096" y="2852936"/>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BB42561-E9F2-E60F-7814-B6C2D4236BB1}"/>
                  </a:ext>
                </a:extLst>
              </p:cNvPr>
              <p:cNvSpPr txBox="1"/>
              <p:nvPr/>
            </p:nvSpPr>
            <p:spPr>
              <a:xfrm>
                <a:off x="5940152" y="2852936"/>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BBB42561-E9F2-E60F-7814-B6C2D4236BB1}"/>
                  </a:ext>
                </a:extLst>
              </p:cNvPr>
              <p:cNvSpPr txBox="1">
                <a:spLocks noRot="1" noChangeAspect="1" noMove="1" noResize="1" noEditPoints="1" noAdjustHandles="1" noChangeArrowheads="1" noChangeShapeType="1" noTextEdit="1"/>
              </p:cNvSpPr>
              <p:nvPr/>
            </p:nvSpPr>
            <p:spPr>
              <a:xfrm>
                <a:off x="5940152" y="2852936"/>
                <a:ext cx="2880320" cy="523220"/>
              </a:xfrm>
              <a:prstGeom prst="rect">
                <a:avLst/>
              </a:prstGeom>
              <a:blipFill>
                <a:blip r:embed="rId5"/>
                <a:stretch>
                  <a:fillRect/>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08452C86-1F86-C4D6-7CA2-6B70AA4B0E2D}"/>
              </a:ext>
            </a:extLst>
          </p:cNvPr>
          <p:cNvCxnSpPr/>
          <p:nvPr/>
        </p:nvCxnSpPr>
        <p:spPr>
          <a:xfrm>
            <a:off x="2483768" y="2060848"/>
            <a:ext cx="64807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CE0B99-2836-7920-26E9-B4F6047FE747}"/>
              </a:ext>
            </a:extLst>
          </p:cNvPr>
          <p:cNvCxnSpPr>
            <a:cxnSpLocks/>
          </p:cNvCxnSpPr>
          <p:nvPr/>
        </p:nvCxnSpPr>
        <p:spPr>
          <a:xfrm>
            <a:off x="5364088" y="1988840"/>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D11387A-B945-D3CC-BB8B-B41E4F2E8664}"/>
                  </a:ext>
                </a:extLst>
              </p:cNvPr>
              <p:cNvSpPr txBox="1"/>
              <p:nvPr/>
            </p:nvSpPr>
            <p:spPr>
              <a:xfrm>
                <a:off x="2123728" y="4941168"/>
                <a:ext cx="990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5" name="テキスト ボックス 24">
                <a:extLst>
                  <a:ext uri="{FF2B5EF4-FFF2-40B4-BE49-F238E27FC236}">
                    <a16:creationId xmlns:a16="http://schemas.microsoft.com/office/drawing/2014/main" id="{CD11387A-B945-D3CC-BB8B-B41E4F2E8664}"/>
                  </a:ext>
                </a:extLst>
              </p:cNvPr>
              <p:cNvSpPr txBox="1">
                <a:spLocks noRot="1" noChangeAspect="1" noMove="1" noResize="1" noEditPoints="1" noAdjustHandles="1" noChangeArrowheads="1" noChangeShapeType="1" noTextEdit="1"/>
              </p:cNvSpPr>
              <p:nvPr/>
            </p:nvSpPr>
            <p:spPr>
              <a:xfrm>
                <a:off x="2123728" y="4941168"/>
                <a:ext cx="990206"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444BC39-4FF1-0765-0FF8-7C094A217C3E}"/>
                  </a:ext>
                </a:extLst>
              </p:cNvPr>
              <p:cNvSpPr txBox="1"/>
              <p:nvPr/>
            </p:nvSpPr>
            <p:spPr>
              <a:xfrm>
                <a:off x="5076056" y="1412776"/>
                <a:ext cx="16221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6" name="テキスト ボックス 25">
                <a:extLst>
                  <a:ext uri="{FF2B5EF4-FFF2-40B4-BE49-F238E27FC236}">
                    <a16:creationId xmlns:a16="http://schemas.microsoft.com/office/drawing/2014/main" id="{7444BC39-4FF1-0765-0FF8-7C094A217C3E}"/>
                  </a:ext>
                </a:extLst>
              </p:cNvPr>
              <p:cNvSpPr txBox="1">
                <a:spLocks noRot="1" noChangeAspect="1" noMove="1" noResize="1" noEditPoints="1" noAdjustHandles="1" noChangeArrowheads="1" noChangeShapeType="1" noTextEdit="1"/>
              </p:cNvSpPr>
              <p:nvPr/>
            </p:nvSpPr>
            <p:spPr>
              <a:xfrm>
                <a:off x="5076056" y="1412776"/>
                <a:ext cx="1622111" cy="523220"/>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FD11A2C0-1B0C-F49E-A4D7-736A47F53F73}"/>
              </a:ext>
            </a:extLst>
          </p:cNvPr>
          <p:cNvSpPr txBox="1"/>
          <p:nvPr/>
        </p:nvSpPr>
        <p:spPr>
          <a:xfrm>
            <a:off x="539552" y="1412776"/>
            <a:ext cx="1261884" cy="523220"/>
          </a:xfrm>
          <a:prstGeom prst="rect">
            <a:avLst/>
          </a:prstGeom>
          <a:noFill/>
        </p:spPr>
        <p:txBody>
          <a:bodyPr wrap="none" rtlCol="0">
            <a:spAutoFit/>
          </a:bodyPr>
          <a:lstStyle/>
          <a:p>
            <a:r>
              <a:rPr kumimoji="1" lang="ja-JP" altLang="en-US" sz="2800"/>
              <a:t>速度場</a:t>
            </a:r>
          </a:p>
        </p:txBody>
      </p:sp>
      <p:sp>
        <p:nvSpPr>
          <p:cNvPr id="28" name="テキスト ボックス 27">
            <a:extLst>
              <a:ext uri="{FF2B5EF4-FFF2-40B4-BE49-F238E27FC236}">
                <a16:creationId xmlns:a16="http://schemas.microsoft.com/office/drawing/2014/main" id="{52B353C6-1D4D-B804-B3F1-DAE21A958FB2}"/>
              </a:ext>
            </a:extLst>
          </p:cNvPr>
          <p:cNvSpPr txBox="1"/>
          <p:nvPr/>
        </p:nvSpPr>
        <p:spPr>
          <a:xfrm>
            <a:off x="539552" y="4437112"/>
            <a:ext cx="1261884" cy="523220"/>
          </a:xfrm>
          <a:prstGeom prst="rect">
            <a:avLst/>
          </a:prstGeom>
          <a:noFill/>
        </p:spPr>
        <p:txBody>
          <a:bodyPr wrap="none" rtlCol="0">
            <a:spAutoFit/>
          </a:bodyPr>
          <a:lstStyle/>
          <a:p>
            <a:r>
              <a:rPr kumimoji="1" lang="ja-JP" altLang="en-US" sz="2800"/>
              <a:t>密度場</a:t>
            </a:r>
          </a:p>
        </p:txBody>
      </p:sp>
      <p:cxnSp>
        <p:nvCxnSpPr>
          <p:cNvPr id="30" name="直線矢印コネクタ 29">
            <a:extLst>
              <a:ext uri="{FF2B5EF4-FFF2-40B4-BE49-F238E27FC236}">
                <a16:creationId xmlns:a16="http://schemas.microsoft.com/office/drawing/2014/main" id="{0141DE66-94CE-5FA0-0E65-FDED6490FA14}"/>
              </a:ext>
            </a:extLst>
          </p:cNvPr>
          <p:cNvCxnSpPr/>
          <p:nvPr/>
        </p:nvCxnSpPr>
        <p:spPr>
          <a:xfrm>
            <a:off x="827584" y="623731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B2D34CF-ECB6-25D2-7EED-F83A820F34B5}"/>
              </a:ext>
            </a:extLst>
          </p:cNvPr>
          <p:cNvCxnSpPr/>
          <p:nvPr/>
        </p:nvCxnSpPr>
        <p:spPr>
          <a:xfrm flipV="1">
            <a:off x="1043608" y="508518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フリーフォーム: 図形 35">
            <a:extLst>
              <a:ext uri="{FF2B5EF4-FFF2-40B4-BE49-F238E27FC236}">
                <a16:creationId xmlns:a16="http://schemas.microsoft.com/office/drawing/2014/main" id="{243F4805-0444-D963-69D3-2E7186533C95}"/>
              </a:ext>
            </a:extLst>
          </p:cNvPr>
          <p:cNvSpPr/>
          <p:nvPr/>
        </p:nvSpPr>
        <p:spPr>
          <a:xfrm>
            <a:off x="1475656" y="5013176"/>
            <a:ext cx="6236672" cy="1152128"/>
          </a:xfrm>
          <a:custGeom>
            <a:avLst/>
            <a:gdLst>
              <a:gd name="connsiteX0" fmla="*/ 0 w 4531360"/>
              <a:gd name="connsiteY0" fmla="*/ 1341387 h 1341387"/>
              <a:gd name="connsiteX1" fmla="*/ 1270000 w 4531360"/>
              <a:gd name="connsiteY1" fmla="*/ 772427 h 1341387"/>
              <a:gd name="connsiteX2" fmla="*/ 2316480 w 4531360"/>
              <a:gd name="connsiteY2" fmla="*/ 267 h 1341387"/>
              <a:gd name="connsiteX3" fmla="*/ 3058160 w 4531360"/>
              <a:gd name="connsiteY3" fmla="*/ 691147 h 1341387"/>
              <a:gd name="connsiteX4" fmla="*/ 4531360 w 4531360"/>
              <a:gd name="connsiteY4" fmla="*/ 1199147 h 1341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1360" h="1341387">
                <a:moveTo>
                  <a:pt x="0" y="1341387"/>
                </a:moveTo>
                <a:cubicBezTo>
                  <a:pt x="441960" y="1168667"/>
                  <a:pt x="883920" y="995947"/>
                  <a:pt x="1270000" y="772427"/>
                </a:cubicBezTo>
                <a:cubicBezTo>
                  <a:pt x="1656080" y="548907"/>
                  <a:pt x="2018453" y="13814"/>
                  <a:pt x="2316480" y="267"/>
                </a:cubicBezTo>
                <a:cubicBezTo>
                  <a:pt x="2614507" y="-13280"/>
                  <a:pt x="2689013" y="491334"/>
                  <a:pt x="3058160" y="691147"/>
                </a:cubicBezTo>
                <a:cubicBezTo>
                  <a:pt x="3427307" y="890960"/>
                  <a:pt x="3979333" y="1045053"/>
                  <a:pt x="4531360" y="1199147"/>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43C2533-1D8E-E82E-6BE8-5207A35C6D80}"/>
              </a:ext>
            </a:extLst>
          </p:cNvPr>
          <p:cNvCxnSpPr>
            <a:cxnSpLocks/>
          </p:cNvCxnSpPr>
          <p:nvPr/>
        </p:nvCxnSpPr>
        <p:spPr>
          <a:xfrm flipV="1">
            <a:off x="2699792" y="5805264"/>
            <a:ext cx="0"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7C2F67E-7E22-D487-46A1-E181AAB3DFF2}"/>
                  </a:ext>
                </a:extLst>
              </p:cNvPr>
              <p:cNvSpPr txBox="1"/>
              <p:nvPr/>
            </p:nvSpPr>
            <p:spPr>
              <a:xfrm>
                <a:off x="2267744" y="1412776"/>
                <a:ext cx="989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0" name="テキスト ボックス 39">
                <a:extLst>
                  <a:ext uri="{FF2B5EF4-FFF2-40B4-BE49-F238E27FC236}">
                    <a16:creationId xmlns:a16="http://schemas.microsoft.com/office/drawing/2014/main" id="{37C2F67E-7E22-D487-46A1-E181AAB3DFF2}"/>
                  </a:ext>
                </a:extLst>
              </p:cNvPr>
              <p:cNvSpPr txBox="1">
                <a:spLocks noRot="1" noChangeAspect="1" noMove="1" noResize="1" noEditPoints="1" noAdjustHandles="1" noChangeArrowheads="1" noChangeShapeType="1" noTextEdit="1"/>
              </p:cNvSpPr>
              <p:nvPr/>
            </p:nvSpPr>
            <p:spPr>
              <a:xfrm>
                <a:off x="2267744" y="1412776"/>
                <a:ext cx="989951"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16239F9-F731-27BD-FD8E-277C58B35D6C}"/>
                  </a:ext>
                </a:extLst>
              </p:cNvPr>
              <p:cNvSpPr txBox="1"/>
              <p:nvPr/>
            </p:nvSpPr>
            <p:spPr>
              <a:xfrm>
                <a:off x="5292080" y="4797152"/>
                <a:ext cx="16223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1" name="テキスト ボックス 40">
                <a:extLst>
                  <a:ext uri="{FF2B5EF4-FFF2-40B4-BE49-F238E27FC236}">
                    <a16:creationId xmlns:a16="http://schemas.microsoft.com/office/drawing/2014/main" id="{116239F9-F731-27BD-FD8E-277C58B35D6C}"/>
                  </a:ext>
                </a:extLst>
              </p:cNvPr>
              <p:cNvSpPr txBox="1">
                <a:spLocks noRot="1" noChangeAspect="1" noMove="1" noResize="1" noEditPoints="1" noAdjustHandles="1" noChangeArrowheads="1" noChangeShapeType="1" noTextEdit="1"/>
              </p:cNvSpPr>
              <p:nvPr/>
            </p:nvSpPr>
            <p:spPr>
              <a:xfrm>
                <a:off x="5292080" y="4797152"/>
                <a:ext cx="1622367" cy="523220"/>
              </a:xfrm>
              <a:prstGeom prst="rect">
                <a:avLst/>
              </a:prstGeom>
              <a:blipFill>
                <a:blip r:embed="rId9"/>
                <a:stretch>
                  <a:fillRect/>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AEDFCA35-36D5-4A40-8E1B-9F68F547F5AB}"/>
              </a:ext>
            </a:extLst>
          </p:cNvPr>
          <p:cNvCxnSpPr>
            <a:cxnSpLocks/>
          </p:cNvCxnSpPr>
          <p:nvPr/>
        </p:nvCxnSpPr>
        <p:spPr>
          <a:xfrm flipV="1">
            <a:off x="5580112" y="5805264"/>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AAB83F0C-6A40-E4DE-7AD6-0FE12BB62D80}"/>
              </a:ext>
            </a:extLst>
          </p:cNvPr>
          <p:cNvSpPr txBox="1"/>
          <p:nvPr/>
        </p:nvSpPr>
        <p:spPr>
          <a:xfrm>
            <a:off x="3275856" y="2780928"/>
            <a:ext cx="1826141" cy="584775"/>
          </a:xfrm>
          <a:prstGeom prst="rect">
            <a:avLst/>
          </a:prstGeom>
          <a:noFill/>
        </p:spPr>
        <p:txBody>
          <a:bodyPr wrap="none" rtlCol="0">
            <a:spAutoFit/>
          </a:bodyPr>
          <a:lstStyle/>
          <a:p>
            <a:r>
              <a:rPr lang="ja-JP" altLang="en-US" sz="3200"/>
              <a:t>注目領域</a:t>
            </a:r>
            <a:endParaRPr kumimoji="1" lang="ja-JP" altLang="en-US" sz="3200"/>
          </a:p>
        </p:txBody>
      </p:sp>
    </p:spTree>
    <p:extLst>
      <p:ext uri="{BB962C8B-B14F-4D97-AF65-F5344CB8AC3E}">
        <p14:creationId xmlns:p14="http://schemas.microsoft.com/office/powerpoint/2010/main" val="26493102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68FE81-7B5A-1974-6D6B-28196274E878}"/>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0F657A94-1CA3-1B13-EA47-899FDD1370FE}"/>
              </a:ext>
            </a:extLst>
          </p:cNvPr>
          <p:cNvCxnSpPr/>
          <p:nvPr/>
        </p:nvCxnSpPr>
        <p:spPr>
          <a:xfrm>
            <a:off x="1187624" y="299695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36BC945-2E6D-A3C9-E98B-5C43D0E2F2D8}"/>
              </a:ext>
            </a:extLst>
          </p:cNvPr>
          <p:cNvCxnSpPr>
            <a:cxnSpLocks/>
          </p:cNvCxnSpPr>
          <p:nvPr/>
        </p:nvCxnSpPr>
        <p:spPr>
          <a:xfrm flipV="1">
            <a:off x="269979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012126F-1FF5-975F-DB45-D6F18245EE7B}"/>
              </a:ext>
            </a:extLst>
          </p:cNvPr>
          <p:cNvCxnSpPr>
            <a:cxnSpLocks/>
          </p:cNvCxnSpPr>
          <p:nvPr/>
        </p:nvCxnSpPr>
        <p:spPr>
          <a:xfrm flipV="1">
            <a:off x="558011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774271E4-44C1-F9E4-A8E4-08B4AD266F90}"/>
              </a:ext>
            </a:extLst>
          </p:cNvPr>
          <p:cNvCxnSpPr/>
          <p:nvPr/>
        </p:nvCxnSpPr>
        <p:spPr>
          <a:xfrm>
            <a:off x="1187624" y="155679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9398D32-5AFE-EC40-42AC-0AB09C2F2B38}"/>
                  </a:ext>
                </a:extLst>
              </p:cNvPr>
              <p:cNvSpPr txBox="1"/>
              <p:nvPr/>
            </p:nvSpPr>
            <p:spPr>
              <a:xfrm>
                <a:off x="2411760" y="2996952"/>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9398D32-5AFE-EC40-42AC-0AB09C2F2B38}"/>
                  </a:ext>
                </a:extLst>
              </p:cNvPr>
              <p:cNvSpPr txBox="1">
                <a:spLocks noRot="1" noChangeAspect="1" noMove="1" noResize="1" noEditPoints="1" noAdjustHandles="1" noChangeArrowheads="1" noChangeShapeType="1" noTextEdit="1"/>
              </p:cNvSpPr>
              <p:nvPr/>
            </p:nvSpPr>
            <p:spPr>
              <a:xfrm>
                <a:off x="2411760" y="2996952"/>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5E06479-129A-C05C-73F8-DA8715C06DF7}"/>
                  </a:ext>
                </a:extLst>
              </p:cNvPr>
              <p:cNvSpPr txBox="1"/>
              <p:nvPr/>
            </p:nvSpPr>
            <p:spPr>
              <a:xfrm>
                <a:off x="4932040" y="3060249"/>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05E06479-129A-C05C-73F8-DA8715C06DF7}"/>
                  </a:ext>
                </a:extLst>
              </p:cNvPr>
              <p:cNvSpPr txBox="1">
                <a:spLocks noRot="1" noChangeAspect="1" noMove="1" noResize="1" noEditPoints="1" noAdjustHandles="1" noChangeArrowheads="1" noChangeShapeType="1" noTextEdit="1"/>
              </p:cNvSpPr>
              <p:nvPr/>
            </p:nvSpPr>
            <p:spPr>
              <a:xfrm>
                <a:off x="4932040" y="3060249"/>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F8CE99B-1088-EAF8-0768-2A2D758C92A3}"/>
                  </a:ext>
                </a:extLst>
              </p:cNvPr>
              <p:cNvSpPr txBox="1"/>
              <p:nvPr/>
            </p:nvSpPr>
            <p:spPr>
              <a:xfrm>
                <a:off x="539552" y="2204864"/>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3F8CE99B-1088-EAF8-0768-2A2D758C92A3}"/>
                  </a:ext>
                </a:extLst>
              </p:cNvPr>
              <p:cNvSpPr txBox="1">
                <a:spLocks noRot="1" noChangeAspect="1" noMove="1" noResize="1" noEditPoints="1" noAdjustHandles="1" noChangeArrowheads="1" noChangeShapeType="1" noTextEdit="1"/>
              </p:cNvSpPr>
              <p:nvPr/>
            </p:nvSpPr>
            <p:spPr>
              <a:xfrm>
                <a:off x="539552" y="2204864"/>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C956DD41-9EA1-2362-07EE-78DF9FEC3923}"/>
              </a:ext>
            </a:extLst>
          </p:cNvPr>
          <p:cNvSpPr/>
          <p:nvPr/>
        </p:nvSpPr>
        <p:spPr>
          <a:xfrm>
            <a:off x="2411760" y="2060848"/>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2C7285C9-F4AF-E8E5-E75E-E17DE125101A}"/>
              </a:ext>
            </a:extLst>
          </p:cNvPr>
          <p:cNvSpPr/>
          <p:nvPr/>
        </p:nvSpPr>
        <p:spPr>
          <a:xfrm>
            <a:off x="5436096" y="2060848"/>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8B4CC8C-0115-9C50-8951-3131965A6F03}"/>
                  </a:ext>
                </a:extLst>
              </p:cNvPr>
              <p:cNvSpPr txBox="1"/>
              <p:nvPr/>
            </p:nvSpPr>
            <p:spPr>
              <a:xfrm>
                <a:off x="5940152" y="2204864"/>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28B4CC8C-0115-9C50-8951-3131965A6F03}"/>
                  </a:ext>
                </a:extLst>
              </p:cNvPr>
              <p:cNvSpPr txBox="1">
                <a:spLocks noRot="1" noChangeAspect="1" noMove="1" noResize="1" noEditPoints="1" noAdjustHandles="1" noChangeArrowheads="1" noChangeShapeType="1" noTextEdit="1"/>
              </p:cNvSpPr>
              <p:nvPr/>
            </p:nvSpPr>
            <p:spPr>
              <a:xfrm>
                <a:off x="5940152" y="2204864"/>
                <a:ext cx="2880320" cy="523220"/>
              </a:xfrm>
              <a:prstGeom prst="rect">
                <a:avLst/>
              </a:prstGeom>
              <a:blipFill>
                <a:blip r:embed="rId5"/>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829EE40-73B7-6E8B-99AE-BB08F5808240}"/>
              </a:ext>
            </a:extLst>
          </p:cNvPr>
          <p:cNvSpPr txBox="1"/>
          <p:nvPr/>
        </p:nvSpPr>
        <p:spPr>
          <a:xfrm>
            <a:off x="3275856" y="1988840"/>
            <a:ext cx="1826141" cy="584775"/>
          </a:xfrm>
          <a:prstGeom prst="rect">
            <a:avLst/>
          </a:prstGeom>
          <a:noFill/>
        </p:spPr>
        <p:txBody>
          <a:bodyPr wrap="none" rtlCol="0">
            <a:spAutoFit/>
          </a:bodyPr>
          <a:lstStyle/>
          <a:p>
            <a:r>
              <a:rPr lang="ja-JP" altLang="en-US" sz="3200"/>
              <a:t>注目領域</a:t>
            </a:r>
            <a:endParaRPr kumimoji="1" lang="ja-JP" altLang="en-US" sz="3200"/>
          </a:p>
        </p:txBody>
      </p:sp>
      <p:sp>
        <p:nvSpPr>
          <p:cNvPr id="16" name="テキスト ボックス 15">
            <a:extLst>
              <a:ext uri="{FF2B5EF4-FFF2-40B4-BE49-F238E27FC236}">
                <a16:creationId xmlns:a16="http://schemas.microsoft.com/office/drawing/2014/main" id="{AFE8FBDB-0AD9-F44A-EAEC-6EEB8160B8E1}"/>
              </a:ext>
            </a:extLst>
          </p:cNvPr>
          <p:cNvSpPr txBox="1"/>
          <p:nvPr/>
        </p:nvSpPr>
        <p:spPr>
          <a:xfrm>
            <a:off x="683568" y="1700808"/>
            <a:ext cx="1569660" cy="369332"/>
          </a:xfrm>
          <a:prstGeom prst="rect">
            <a:avLst/>
          </a:prstGeom>
          <a:noFill/>
        </p:spPr>
        <p:txBody>
          <a:bodyPr wrap="none" rtlCol="0">
            <a:spAutoFit/>
          </a:bodyPr>
          <a:lstStyle/>
          <a:p>
            <a:r>
              <a:rPr kumimoji="1" lang="ja-JP" altLang="en-US"/>
              <a:t>入ってくる量</a:t>
            </a:r>
          </a:p>
        </p:txBody>
      </p:sp>
      <p:sp>
        <p:nvSpPr>
          <p:cNvPr id="17" name="テキスト ボックス 16">
            <a:extLst>
              <a:ext uri="{FF2B5EF4-FFF2-40B4-BE49-F238E27FC236}">
                <a16:creationId xmlns:a16="http://schemas.microsoft.com/office/drawing/2014/main" id="{A3DD6B21-1DC8-5DC6-7266-005E0795C92B}"/>
              </a:ext>
            </a:extLst>
          </p:cNvPr>
          <p:cNvSpPr txBox="1"/>
          <p:nvPr/>
        </p:nvSpPr>
        <p:spPr>
          <a:xfrm>
            <a:off x="6156176" y="1700808"/>
            <a:ext cx="1338828" cy="369332"/>
          </a:xfrm>
          <a:prstGeom prst="rect">
            <a:avLst/>
          </a:prstGeom>
          <a:noFill/>
        </p:spPr>
        <p:txBody>
          <a:bodyPr wrap="none" rtlCol="0">
            <a:spAutoFit/>
          </a:bodyPr>
          <a:lstStyle/>
          <a:p>
            <a:r>
              <a:rPr kumimoji="1" lang="ja-JP" altLang="en-US"/>
              <a:t>出ていく量</a:t>
            </a:r>
          </a:p>
        </p:txBody>
      </p:sp>
      <p:sp>
        <p:nvSpPr>
          <p:cNvPr id="18" name="テキスト ボックス 17">
            <a:extLst>
              <a:ext uri="{FF2B5EF4-FFF2-40B4-BE49-F238E27FC236}">
                <a16:creationId xmlns:a16="http://schemas.microsoft.com/office/drawing/2014/main" id="{E73DE06B-146A-9BA4-73C6-5A3137BE4EB3}"/>
              </a:ext>
            </a:extLst>
          </p:cNvPr>
          <p:cNvSpPr txBox="1"/>
          <p:nvPr/>
        </p:nvSpPr>
        <p:spPr>
          <a:xfrm>
            <a:off x="323528" y="3717032"/>
            <a:ext cx="5827236" cy="400110"/>
          </a:xfrm>
          <a:prstGeom prst="rect">
            <a:avLst/>
          </a:prstGeom>
          <a:noFill/>
        </p:spPr>
        <p:txBody>
          <a:bodyPr wrap="none" rtlCol="0">
            <a:spAutoFit/>
          </a:bodyPr>
          <a:lstStyle/>
          <a:p>
            <a:r>
              <a:rPr kumimoji="1" lang="ja-JP" altLang="en-US" sz="2000"/>
              <a:t>注目領域の量の変化＝入ってくる量ー出ていく量</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82E32-7503-8D16-7236-CA4E99064E40}"/>
                  </a:ext>
                </a:extLst>
              </p:cNvPr>
              <p:cNvSpPr txBox="1"/>
              <p:nvPr/>
            </p:nvSpPr>
            <p:spPr>
              <a:xfrm>
                <a:off x="1403648" y="4149080"/>
                <a:ext cx="647824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i="1">
                          <a:latin typeface="Cambria Math" panose="02040503050406030204" pitchFamily="18" charset="0"/>
                        </a:rPr>
                        <m:t>𝜌</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oMath>
                  </m:oMathPara>
                </a14:m>
                <a:endParaRPr lang="ja-JP" altLang="en-US" sz="3200"/>
              </a:p>
            </p:txBody>
          </p:sp>
        </mc:Choice>
        <mc:Fallback xmlns="">
          <p:sp>
            <p:nvSpPr>
              <p:cNvPr id="19" name="テキスト ボックス 18">
                <a:extLst>
                  <a:ext uri="{FF2B5EF4-FFF2-40B4-BE49-F238E27FC236}">
                    <a16:creationId xmlns:a16="http://schemas.microsoft.com/office/drawing/2014/main" id="{96882E32-7503-8D16-7236-CA4E99064E40}"/>
                  </a:ext>
                </a:extLst>
              </p:cNvPr>
              <p:cNvSpPr txBox="1">
                <a:spLocks noRot="1" noChangeAspect="1" noMove="1" noResize="1" noEditPoints="1" noAdjustHandles="1" noChangeArrowheads="1" noChangeShapeType="1" noTextEdit="1"/>
              </p:cNvSpPr>
              <p:nvPr/>
            </p:nvSpPr>
            <p:spPr>
              <a:xfrm>
                <a:off x="1403648" y="4149080"/>
                <a:ext cx="6478248"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63AD4A-6F41-44B3-B95C-5CADB5D3C81B}"/>
                  </a:ext>
                </a:extLst>
              </p:cNvPr>
              <p:cNvSpPr txBox="1"/>
              <p:nvPr/>
            </p:nvSpPr>
            <p:spPr>
              <a:xfrm>
                <a:off x="1475656" y="5589240"/>
                <a:ext cx="2959079"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𝜌</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𝜌</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r>
                        <a:rPr kumimoji="1" lang="en-US" altLang="ja-JP" sz="3200" b="0" i="1" smtClean="0">
                          <a:latin typeface="Cambria Math" panose="02040503050406030204" pitchFamily="18" charset="0"/>
                        </a:rPr>
                        <m:t>)</m:t>
                      </m:r>
                    </m:oMath>
                  </m:oMathPara>
                </a14:m>
                <a:endParaRPr lang="ja-JP" altLang="en-US" sz="3200"/>
              </a:p>
            </p:txBody>
          </p:sp>
        </mc:Choice>
        <mc:Fallback xmlns="">
          <p:sp>
            <p:nvSpPr>
              <p:cNvPr id="20" name="テキスト ボックス 19">
                <a:extLst>
                  <a:ext uri="{FF2B5EF4-FFF2-40B4-BE49-F238E27FC236}">
                    <a16:creationId xmlns:a16="http://schemas.microsoft.com/office/drawing/2014/main" id="{3F63AD4A-6F41-44B3-B95C-5CADB5D3C81B}"/>
                  </a:ext>
                </a:extLst>
              </p:cNvPr>
              <p:cNvSpPr txBox="1">
                <a:spLocks noRot="1" noChangeAspect="1" noMove="1" noResize="1" noEditPoints="1" noAdjustHandles="1" noChangeArrowheads="1" noChangeShapeType="1" noTextEdit="1"/>
              </p:cNvSpPr>
              <p:nvPr/>
            </p:nvSpPr>
            <p:spPr>
              <a:xfrm>
                <a:off x="1475656" y="5589240"/>
                <a:ext cx="2959079" cy="1028743"/>
              </a:xfrm>
              <a:prstGeom prst="rect">
                <a:avLst/>
              </a:prstGeom>
              <a:blipFill>
                <a:blip r:embed="rId7"/>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E74B0B85-EF19-2C88-62BC-7F40EDA57F7B}"/>
              </a:ext>
            </a:extLst>
          </p:cNvPr>
          <p:cNvSpPr txBox="1"/>
          <p:nvPr/>
        </p:nvSpPr>
        <p:spPr>
          <a:xfrm>
            <a:off x="2051720" y="5013176"/>
            <a:ext cx="1415772" cy="461665"/>
          </a:xfrm>
          <a:prstGeom prst="rect">
            <a:avLst/>
          </a:prstGeom>
          <a:noFill/>
        </p:spPr>
        <p:txBody>
          <a:bodyPr wrap="none" rtlCol="0">
            <a:spAutoFit/>
          </a:bodyPr>
          <a:lstStyle/>
          <a:p>
            <a:r>
              <a:rPr kumimoji="1" lang="ja-JP" altLang="en-US" sz="2400"/>
              <a:t>連続極限</a:t>
            </a:r>
          </a:p>
        </p:txBody>
      </p:sp>
      <p:cxnSp>
        <p:nvCxnSpPr>
          <p:cNvPr id="23" name="コネクタ: カギ線 22">
            <a:extLst>
              <a:ext uri="{FF2B5EF4-FFF2-40B4-BE49-F238E27FC236}">
                <a16:creationId xmlns:a16="http://schemas.microsoft.com/office/drawing/2014/main" id="{39612DB2-2D6A-A793-AA59-31C86483DEFC}"/>
              </a:ext>
            </a:extLst>
          </p:cNvPr>
          <p:cNvCxnSpPr>
            <a:stCxn id="19" idx="1"/>
            <a:endCxn id="20" idx="1"/>
          </p:cNvCxnSpPr>
          <p:nvPr/>
        </p:nvCxnSpPr>
        <p:spPr>
          <a:xfrm rot="10800000" flipH="1" flipV="1">
            <a:off x="1403648" y="4441468"/>
            <a:ext cx="72008" cy="1662144"/>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61F1E8C-3ED9-5CEC-61A6-AC07A08055CF}"/>
              </a:ext>
            </a:extLst>
          </p:cNvPr>
          <p:cNvSpPr txBox="1"/>
          <p:nvPr/>
        </p:nvSpPr>
        <p:spPr>
          <a:xfrm>
            <a:off x="4427984" y="5877272"/>
            <a:ext cx="1826141" cy="584775"/>
          </a:xfrm>
          <a:prstGeom prst="rect">
            <a:avLst/>
          </a:prstGeom>
          <a:noFill/>
        </p:spPr>
        <p:txBody>
          <a:bodyPr wrap="none" rtlCol="0">
            <a:spAutoFit/>
          </a:bodyPr>
          <a:lstStyle/>
          <a:p>
            <a:r>
              <a:rPr kumimoji="1" lang="ja-JP" altLang="en-US" sz="3200">
                <a:solidFill>
                  <a:srgbClr val="FF0000"/>
                </a:solidFill>
              </a:rPr>
              <a:t>連続の式</a:t>
            </a:r>
          </a:p>
        </p:txBody>
      </p:sp>
    </p:spTree>
    <p:extLst>
      <p:ext uri="{BB962C8B-B14F-4D97-AF65-F5344CB8AC3E}">
        <p14:creationId xmlns:p14="http://schemas.microsoft.com/office/powerpoint/2010/main" val="16072493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54CF7BD-F8B3-9AFA-E3F6-7BA1B469E872}"/>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7EF40DF-4339-F3DA-08D7-E439409451FF}"/>
                  </a:ext>
                </a:extLst>
              </p:cNvPr>
              <p:cNvSpPr txBox="1"/>
              <p:nvPr/>
            </p:nvSpPr>
            <p:spPr>
              <a:xfrm>
                <a:off x="251520" y="1340768"/>
                <a:ext cx="8080995" cy="461665"/>
              </a:xfrm>
              <a:prstGeom prst="rect">
                <a:avLst/>
              </a:prstGeom>
              <a:noFill/>
            </p:spPr>
            <p:txBody>
              <a:bodyPr wrap="none" rtlCol="0">
                <a:spAutoFit/>
              </a:bodyPr>
              <a:lstStyle/>
              <a:p>
                <a:r>
                  <a:rPr lang="ja-JP" altLang="en-US" sz="2400"/>
                  <a:t>分布関数</a:t>
                </a: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ja-JP" altLang="en-US" sz="2400" i="1">
                        <a:latin typeface="Cambria Math" panose="02040503050406030204" pitchFamily="18" charset="0"/>
                      </a:rPr>
                      <m:t>：</m:t>
                    </m:r>
                  </m:oMath>
                </a14:m>
                <a:r>
                  <a:rPr lang="ja-JP" altLang="en-US" sz="2400"/>
                  <a:t>時刻</a:t>
                </a:r>
                <a14:m>
                  <m:oMath xmlns:m="http://schemas.openxmlformats.org/officeDocument/2006/math">
                    <m:r>
                      <a:rPr lang="en-US" altLang="ja-JP" sz="2400" b="0" i="1" smtClean="0">
                        <a:latin typeface="Cambria Math" panose="02040503050406030204" pitchFamily="18" charset="0"/>
                      </a:rPr>
                      <m:t>𝑡</m:t>
                    </m:r>
                    <m:r>
                      <a:rPr lang="ja-JP" altLang="en-US" sz="2400" i="1">
                        <a:latin typeface="Cambria Math" panose="02040503050406030204" pitchFamily="18" charset="0"/>
                      </a:rPr>
                      <m:t>、</m:t>
                    </m:r>
                  </m:oMath>
                </a14:m>
                <a:r>
                  <a:rPr lang="ja-JP" altLang="en-US" sz="2400"/>
                  <a:t>場所</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ja-JP" altLang="en-US" sz="2400" i="1">
                        <a:latin typeface="Cambria Math" panose="02040503050406030204" pitchFamily="18" charset="0"/>
                      </a:rPr>
                      <m:t>における</m:t>
                    </m:r>
                  </m:oMath>
                </a14:m>
                <a:r>
                  <a:rPr lang="ja-JP" altLang="en-US" sz="2400"/>
                  <a:t>系の存在確率</a:t>
                </a:r>
                <a:endParaRPr lang="en-US" altLang="ja-JP" sz="2400"/>
              </a:p>
            </p:txBody>
          </p:sp>
        </mc:Choice>
        <mc:Fallback xmlns="">
          <p:sp>
            <p:nvSpPr>
              <p:cNvPr id="3" name="テキスト ボックス 2">
                <a:extLst>
                  <a:ext uri="{FF2B5EF4-FFF2-40B4-BE49-F238E27FC236}">
                    <a16:creationId xmlns:a16="http://schemas.microsoft.com/office/drawing/2014/main" id="{27EF40DF-4339-F3DA-08D7-E439409451FF}"/>
                  </a:ext>
                </a:extLst>
              </p:cNvPr>
              <p:cNvSpPr txBox="1">
                <a:spLocks noRot="1" noChangeAspect="1" noMove="1" noResize="1" noEditPoints="1" noAdjustHandles="1" noChangeArrowheads="1" noChangeShapeType="1" noTextEdit="1"/>
              </p:cNvSpPr>
              <p:nvPr/>
            </p:nvSpPr>
            <p:spPr>
              <a:xfrm>
                <a:off x="251520" y="1340768"/>
                <a:ext cx="8080995" cy="461665"/>
              </a:xfrm>
              <a:prstGeom prst="rect">
                <a:avLst/>
              </a:prstGeom>
              <a:blipFill>
                <a:blip r:embed="rId2"/>
                <a:stretch>
                  <a:fillRect l="-1131" t="-14474" r="-226"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B882C66-6083-5668-AFCC-C6522930CB90}"/>
                  </a:ext>
                </a:extLst>
              </p:cNvPr>
              <p:cNvSpPr txBox="1"/>
              <p:nvPr/>
            </p:nvSpPr>
            <p:spPr>
              <a:xfrm>
                <a:off x="251520" y="3429000"/>
                <a:ext cx="6480720" cy="461665"/>
              </a:xfrm>
              <a:prstGeom prst="rect">
                <a:avLst/>
              </a:prstGeom>
              <a:noFill/>
            </p:spPr>
            <p:txBody>
              <a:bodyPr wrap="square">
                <a:spAutoFit/>
              </a:bodyPr>
              <a:lstStyle/>
              <a:p>
                <a:r>
                  <a:rPr lang="ja-JP" altLang="en-US" sz="2400"/>
                  <a:t>運動方程式は位相空間に速度場</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𝑣</m:t>
                        </m:r>
                      </m:e>
                    </m:ac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を作る</a:t>
                </a:r>
                <a:endParaRPr lang="en-US" altLang="ja-JP" sz="2400"/>
              </a:p>
            </p:txBody>
          </p:sp>
        </mc:Choice>
        <mc:Fallback xmlns="">
          <p:sp>
            <p:nvSpPr>
              <p:cNvPr id="5" name="テキスト ボックス 4">
                <a:extLst>
                  <a:ext uri="{FF2B5EF4-FFF2-40B4-BE49-F238E27FC236}">
                    <a16:creationId xmlns:a16="http://schemas.microsoft.com/office/drawing/2014/main" id="{CB882C66-6083-5668-AFCC-C6522930CB90}"/>
                  </a:ext>
                </a:extLst>
              </p:cNvPr>
              <p:cNvSpPr txBox="1">
                <a:spLocks noRot="1" noChangeAspect="1" noMove="1" noResize="1" noEditPoints="1" noAdjustHandles="1" noChangeArrowheads="1" noChangeShapeType="1" noTextEdit="1"/>
              </p:cNvSpPr>
              <p:nvPr/>
            </p:nvSpPr>
            <p:spPr>
              <a:xfrm>
                <a:off x="251520" y="3429000"/>
                <a:ext cx="6480720" cy="461665"/>
              </a:xfrm>
              <a:prstGeom prst="rect">
                <a:avLst/>
              </a:prstGeom>
              <a:blipFill>
                <a:blip r:embed="rId3"/>
                <a:stretch>
                  <a:fillRect l="-1411" t="-1733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1EF523-56BD-0096-B72B-367011E2FFB1}"/>
                  </a:ext>
                </a:extLst>
              </p:cNvPr>
              <p:cNvSpPr txBox="1"/>
              <p:nvPr/>
            </p:nvSpPr>
            <p:spPr>
              <a:xfrm>
                <a:off x="1043608" y="1916832"/>
                <a:ext cx="7560840" cy="1200329"/>
              </a:xfrm>
              <a:prstGeom prst="rect">
                <a:avLst/>
              </a:prstGeom>
              <a:noFill/>
            </p:spPr>
            <p:txBody>
              <a:bodyPr wrap="square" rtlCol="0">
                <a:spAutoFit/>
              </a:bodyPr>
              <a:lstStyle/>
              <a:p>
                <a:r>
                  <a:rPr lang="ja-JP" altLang="en-US" sz="2400"/>
                  <a:t>マクロな条件</a:t>
                </a:r>
                <a:r>
                  <a:rPr lang="en-US" altLang="ja-JP" sz="2400"/>
                  <a:t>(</a:t>
                </a:r>
                <a:r>
                  <a:rPr lang="ja-JP" altLang="en-US" sz="2400"/>
                  <a:t>エネルギーや体積といった熱力学変数</a:t>
                </a:r>
                <a:r>
                  <a:rPr lang="en-US" altLang="ja-JP" sz="2400"/>
                  <a:t>)</a:t>
                </a:r>
                <a:r>
                  <a:rPr lang="ja-JP" altLang="en-US" sz="2400"/>
                  <a:t>が等しい多数の系</a:t>
                </a:r>
                <a:r>
                  <a:rPr lang="en-US" altLang="ja-JP" sz="2400"/>
                  <a:t>(</a:t>
                </a:r>
                <a:r>
                  <a:rPr lang="ja-JP" altLang="en-US" sz="2400"/>
                  <a:t>統計集団</a:t>
                </a:r>
                <a:r>
                  <a:rPr lang="en-US" altLang="ja-JP" sz="2400"/>
                  <a:t>)</a:t>
                </a:r>
                <a:r>
                  <a:rPr lang="ja-JP" altLang="en-US" sz="2400"/>
                  <a:t>を用意したとき、そのミクロな状態が</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であるような確率密度</a:t>
                </a:r>
                <a:endParaRPr lang="en-US" altLang="ja-JP" sz="2400"/>
              </a:p>
            </p:txBody>
          </p:sp>
        </mc:Choice>
        <mc:Fallback xmlns="">
          <p:sp>
            <p:nvSpPr>
              <p:cNvPr id="6" name="テキスト ボックス 5">
                <a:extLst>
                  <a:ext uri="{FF2B5EF4-FFF2-40B4-BE49-F238E27FC236}">
                    <a16:creationId xmlns:a16="http://schemas.microsoft.com/office/drawing/2014/main" id="{9F1EF523-56BD-0096-B72B-367011E2FFB1}"/>
                  </a:ext>
                </a:extLst>
              </p:cNvPr>
              <p:cNvSpPr txBox="1">
                <a:spLocks noRot="1" noChangeAspect="1" noMove="1" noResize="1" noEditPoints="1" noAdjustHandles="1" noChangeArrowheads="1" noChangeShapeType="1" noTextEdit="1"/>
              </p:cNvSpPr>
              <p:nvPr/>
            </p:nvSpPr>
            <p:spPr>
              <a:xfrm>
                <a:off x="1043608" y="1916832"/>
                <a:ext cx="7560840" cy="1200329"/>
              </a:xfrm>
              <a:prstGeom prst="rect">
                <a:avLst/>
              </a:prstGeom>
              <a:blipFill>
                <a:blip r:embed="rId4"/>
                <a:stretch>
                  <a:fillRect l="-1210" t="-5584" b="-913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A88EBDB-FFB5-BAC4-DD22-A6E58FA8EE6E}"/>
              </a:ext>
            </a:extLst>
          </p:cNvPr>
          <p:cNvSpPr txBox="1"/>
          <p:nvPr/>
        </p:nvSpPr>
        <p:spPr>
          <a:xfrm>
            <a:off x="251520" y="4005064"/>
            <a:ext cx="6340197" cy="461665"/>
          </a:xfrm>
          <a:prstGeom prst="rect">
            <a:avLst/>
          </a:prstGeom>
          <a:noFill/>
        </p:spPr>
        <p:txBody>
          <a:bodyPr wrap="none" rtlCol="0">
            <a:spAutoFit/>
          </a:bodyPr>
          <a:lstStyle/>
          <a:p>
            <a:r>
              <a:rPr kumimoji="1" lang="ja-JP" altLang="en-US" sz="2400"/>
              <a:t>確率の保存から、以下の連続の式が成り立つ</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32FB777-4D7F-4E8A-FAB0-EAB2C3550CFC}"/>
                  </a:ext>
                </a:extLst>
              </p:cNvPr>
              <p:cNvSpPr txBox="1"/>
              <p:nvPr/>
            </p:nvSpPr>
            <p:spPr>
              <a:xfrm>
                <a:off x="2483768" y="4725144"/>
                <a:ext cx="3309560" cy="1145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B32FB777-4D7F-4E8A-FAB0-EAB2C3550CFC}"/>
                  </a:ext>
                </a:extLst>
              </p:cNvPr>
              <p:cNvSpPr txBox="1">
                <a:spLocks noRot="1" noChangeAspect="1" noMove="1" noResize="1" noEditPoints="1" noAdjustHandles="1" noChangeArrowheads="1" noChangeShapeType="1" noTextEdit="1"/>
              </p:cNvSpPr>
              <p:nvPr/>
            </p:nvSpPr>
            <p:spPr>
              <a:xfrm>
                <a:off x="2483768" y="4725144"/>
                <a:ext cx="3309560" cy="114576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7804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4D73AEA-05CC-BF2B-06BB-77255B82D47F}"/>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B2715112-1138-016C-9242-5428DA29FC94}"/>
              </a:ext>
            </a:extLst>
          </p:cNvPr>
          <p:cNvSpPr txBox="1"/>
          <p:nvPr/>
        </p:nvSpPr>
        <p:spPr>
          <a:xfrm>
            <a:off x="251520" y="1268760"/>
            <a:ext cx="5416868" cy="461665"/>
          </a:xfrm>
          <a:prstGeom prst="rect">
            <a:avLst/>
          </a:prstGeom>
          <a:noFill/>
        </p:spPr>
        <p:txBody>
          <a:bodyPr wrap="none" rtlCol="0">
            <a:spAutoFit/>
          </a:bodyPr>
          <a:lstStyle/>
          <a:p>
            <a:r>
              <a:rPr lang="ja-JP" altLang="en-US" sz="2400"/>
              <a:t>ハミルトンダイナミクスが作る速度場</a:t>
            </a:r>
            <a:endParaRPr kumimoji="1" lang="ja-JP" altLang="en-US" sz="24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779172E-EEF7-B29A-D45A-A97B82EE9426}"/>
                  </a:ext>
                </a:extLst>
              </p:cNvPr>
              <p:cNvSpPr txBox="1"/>
              <p:nvPr/>
            </p:nvSpPr>
            <p:spPr>
              <a:xfrm>
                <a:off x="1979712" y="1844824"/>
                <a:ext cx="226818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A779172E-EEF7-B29A-D45A-A97B82EE9426}"/>
                  </a:ext>
                </a:extLst>
              </p:cNvPr>
              <p:cNvSpPr txBox="1">
                <a:spLocks noRot="1" noChangeAspect="1" noMove="1" noResize="1" noEditPoints="1" noAdjustHandles="1" noChangeArrowheads="1" noChangeShapeType="1" noTextEdit="1"/>
              </p:cNvSpPr>
              <p:nvPr/>
            </p:nvSpPr>
            <p:spPr>
              <a:xfrm>
                <a:off x="1979712" y="1844824"/>
                <a:ext cx="2268185" cy="106048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61B3125-3BAA-70B6-D0A5-1CA8FD52DDA7}"/>
                  </a:ext>
                </a:extLst>
              </p:cNvPr>
              <p:cNvSpPr txBox="1"/>
              <p:nvPr/>
            </p:nvSpPr>
            <p:spPr>
              <a:xfrm>
                <a:off x="6372200" y="1844824"/>
                <a:ext cx="163929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e>
                            </m:mr>
                          </m:m>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961B3125-3BAA-70B6-D0A5-1CA8FD52DDA7}"/>
                  </a:ext>
                </a:extLst>
              </p:cNvPr>
              <p:cNvSpPr txBox="1">
                <a:spLocks noRot="1" noChangeAspect="1" noMove="1" noResize="1" noEditPoints="1" noAdjustHandles="1" noChangeArrowheads="1" noChangeShapeType="1" noTextEdit="1"/>
              </p:cNvSpPr>
              <p:nvPr/>
            </p:nvSpPr>
            <p:spPr>
              <a:xfrm>
                <a:off x="6372200" y="1844824"/>
                <a:ext cx="1639295" cy="10604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634ED6E-7728-574C-6085-2244EFE48EB8}"/>
                  </a:ext>
                </a:extLst>
              </p:cNvPr>
              <p:cNvSpPr txBox="1"/>
              <p:nvPr/>
            </p:nvSpPr>
            <p:spPr>
              <a:xfrm>
                <a:off x="827584" y="3212976"/>
                <a:ext cx="2612703"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A634ED6E-7728-574C-6085-2244EFE48EB8}"/>
                  </a:ext>
                </a:extLst>
              </p:cNvPr>
              <p:cNvSpPr txBox="1">
                <a:spLocks noRot="1" noChangeAspect="1" noMove="1" noResize="1" noEditPoints="1" noAdjustHandles="1" noChangeArrowheads="1" noChangeShapeType="1" noTextEdit="1"/>
              </p:cNvSpPr>
              <p:nvPr/>
            </p:nvSpPr>
            <p:spPr>
              <a:xfrm>
                <a:off x="827584" y="3212976"/>
                <a:ext cx="2612703"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D1AB8D-2E51-576B-FBF8-7B4B9073B440}"/>
                  </a:ext>
                </a:extLst>
              </p:cNvPr>
              <p:cNvSpPr txBox="1"/>
              <p:nvPr/>
            </p:nvSpPr>
            <p:spPr>
              <a:xfrm>
                <a:off x="1331640" y="4005064"/>
                <a:ext cx="531761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24D1AB8D-2E51-576B-FBF8-7B4B9073B440}"/>
                  </a:ext>
                </a:extLst>
              </p:cNvPr>
              <p:cNvSpPr txBox="1">
                <a:spLocks noRot="1" noChangeAspect="1" noMove="1" noResize="1" noEditPoints="1" noAdjustHandles="1" noChangeArrowheads="1" noChangeShapeType="1" noTextEdit="1"/>
              </p:cNvSpPr>
              <p:nvPr/>
            </p:nvSpPr>
            <p:spPr>
              <a:xfrm>
                <a:off x="1331640" y="4005064"/>
                <a:ext cx="5317610" cy="1060483"/>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C5A2C0E1-ED5D-2070-2AE5-22C49E7B7CEB}"/>
              </a:ext>
            </a:extLst>
          </p:cNvPr>
          <p:cNvSpPr txBox="1"/>
          <p:nvPr/>
        </p:nvSpPr>
        <p:spPr>
          <a:xfrm>
            <a:off x="6300192" y="1268760"/>
            <a:ext cx="2031325" cy="461665"/>
          </a:xfrm>
          <a:prstGeom prst="rect">
            <a:avLst/>
          </a:prstGeom>
          <a:noFill/>
        </p:spPr>
        <p:txBody>
          <a:bodyPr wrap="none" rtlCol="0">
            <a:spAutoFit/>
          </a:bodyPr>
          <a:lstStyle/>
          <a:p>
            <a:r>
              <a:rPr kumimoji="1" lang="ja-JP" altLang="en-US" sz="2400"/>
              <a:t>ナブラ演算子</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C19932-506D-AF92-68A5-7ED57F384FE7}"/>
                  </a:ext>
                </a:extLst>
              </p:cNvPr>
              <p:cNvSpPr txBox="1"/>
              <p:nvPr/>
            </p:nvSpPr>
            <p:spPr>
              <a:xfrm>
                <a:off x="1403648" y="5157192"/>
                <a:ext cx="7184531" cy="1069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lang="en-US" altLang="ja-JP" sz="2800" i="1">
                                  <a:latin typeface="Cambria Math" panose="02040503050406030204" pitchFamily="18" charset="0"/>
                                </a:rPr>
                              </m:ctrlPr>
                            </m:fPr>
                            <m:num>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 </m:t>
                              </m:r>
                            </m:den>
                          </m:f>
                        </m:e>
                      </m:d>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62C19932-506D-AF92-68A5-7ED57F384FE7}"/>
                  </a:ext>
                </a:extLst>
              </p:cNvPr>
              <p:cNvSpPr txBox="1">
                <a:spLocks noRot="1" noChangeAspect="1" noMove="1" noResize="1" noEditPoints="1" noAdjustHandles="1" noChangeArrowheads="1" noChangeShapeType="1" noTextEdit="1"/>
              </p:cNvSpPr>
              <p:nvPr/>
            </p:nvSpPr>
            <p:spPr>
              <a:xfrm>
                <a:off x="1403648" y="5157192"/>
                <a:ext cx="7184531" cy="1069139"/>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CBD471EC-4BCE-6B50-3ADE-3AE94E6B0FD2}"/>
              </a:ext>
            </a:extLst>
          </p:cNvPr>
          <p:cNvSpPr/>
          <p:nvPr/>
        </p:nvSpPr>
        <p:spPr>
          <a:xfrm>
            <a:off x="3779912"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3313C904-1AD9-6D28-68E9-AB4178F64B2E}"/>
              </a:ext>
            </a:extLst>
          </p:cNvPr>
          <p:cNvSpPr/>
          <p:nvPr/>
        </p:nvSpPr>
        <p:spPr>
          <a:xfrm>
            <a:off x="6876256"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コネクタ: カギ線 13">
            <a:extLst>
              <a:ext uri="{FF2B5EF4-FFF2-40B4-BE49-F238E27FC236}">
                <a16:creationId xmlns:a16="http://schemas.microsoft.com/office/drawing/2014/main" id="{FE1968B6-6DC2-6812-FB18-1A754E4EC3B1}"/>
              </a:ext>
            </a:extLst>
          </p:cNvPr>
          <p:cNvCxnSpPr>
            <a:stCxn id="11" idx="2"/>
            <a:endCxn id="12" idx="2"/>
          </p:cNvCxnSpPr>
          <p:nvPr/>
        </p:nvCxnSpPr>
        <p:spPr>
          <a:xfrm rot="16200000" flipH="1">
            <a:off x="6084168" y="4689140"/>
            <a:ext cx="12700" cy="3096344"/>
          </a:xfrm>
          <a:prstGeom prst="bentConnector3">
            <a:avLst>
              <a:gd name="adj1" fmla="val 180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E53C106-642C-CD36-E35A-50C402C71A6C}"/>
              </a:ext>
            </a:extLst>
          </p:cNvPr>
          <p:cNvSpPr txBox="1"/>
          <p:nvPr/>
        </p:nvSpPr>
        <p:spPr>
          <a:xfrm>
            <a:off x="5220072" y="6488668"/>
            <a:ext cx="1338828" cy="369332"/>
          </a:xfrm>
          <a:prstGeom prst="rect">
            <a:avLst/>
          </a:prstGeom>
          <a:noFill/>
        </p:spPr>
        <p:txBody>
          <a:bodyPr wrap="none" rtlCol="0">
            <a:spAutoFit/>
          </a:bodyPr>
          <a:lstStyle/>
          <a:p>
            <a:r>
              <a:rPr kumimoji="1" lang="ja-JP" altLang="en-US"/>
              <a:t>キャンセル</a:t>
            </a:r>
          </a:p>
        </p:txBody>
      </p:sp>
    </p:spTree>
    <p:extLst>
      <p:ext uri="{BB962C8B-B14F-4D97-AF65-F5344CB8AC3E}">
        <p14:creationId xmlns:p14="http://schemas.microsoft.com/office/powerpoint/2010/main" val="1923565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1BF30C-CB15-9B87-04F9-B1F28992CAB9}"/>
              </a:ext>
            </a:extLst>
          </p:cNvPr>
          <p:cNvSpPr>
            <a:spLocks noGrp="1"/>
          </p:cNvSpPr>
          <p:nvPr>
            <p:ph type="body" sz="quarter" idx="10"/>
          </p:nvPr>
        </p:nvSpPr>
        <p:spPr>
          <a:xfrm>
            <a:off x="0" y="188640"/>
            <a:ext cx="9144000" cy="754062"/>
          </a:xfrm>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89EC949-F57F-869E-09C4-226867F17957}"/>
                  </a:ext>
                </a:extLst>
              </p:cNvPr>
              <p:cNvSpPr txBox="1"/>
              <p:nvPr/>
            </p:nvSpPr>
            <p:spPr>
              <a:xfrm>
                <a:off x="2195736" y="1196752"/>
                <a:ext cx="3930820"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i="1">
                              <a:latin typeface="Cambria Math" panose="02040503050406030204" pitchFamily="18" charset="0"/>
                            </a:rPr>
                            <m:t>𝑝</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A89EC949-F57F-869E-09C4-226867F17957}"/>
                  </a:ext>
                </a:extLst>
              </p:cNvPr>
              <p:cNvSpPr txBox="1">
                <a:spLocks noRot="1" noChangeAspect="1" noMove="1" noResize="1" noEditPoints="1" noAdjustHandles="1" noChangeArrowheads="1" noChangeShapeType="1" noTextEdit="1"/>
              </p:cNvSpPr>
              <p:nvPr/>
            </p:nvSpPr>
            <p:spPr>
              <a:xfrm>
                <a:off x="2195736" y="1196752"/>
                <a:ext cx="3930820"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8837879-D005-D82A-B054-A9FD6FF7127D}"/>
                  </a:ext>
                </a:extLst>
              </p:cNvPr>
              <p:cNvSpPr txBox="1"/>
              <p:nvPr/>
            </p:nvSpPr>
            <p:spPr>
              <a:xfrm>
                <a:off x="611560" y="2492896"/>
                <a:ext cx="4962512" cy="523220"/>
              </a:xfrm>
              <a:prstGeom prst="rect">
                <a:avLst/>
              </a:prstGeom>
              <a:noFill/>
            </p:spPr>
            <p:txBody>
              <a:bodyPr wrap="none" rtlCol="0">
                <a:spAutoFit/>
              </a:bodyPr>
              <a:lstStyle/>
              <a:p>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oMath>
                </a14:m>
                <a:r>
                  <a:rPr kumimoji="1" lang="ja-JP" altLang="en-US" sz="2800"/>
                  <a:t>が</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のみの</m:t>
                    </m:r>
                  </m:oMath>
                </a14:m>
                <a:r>
                  <a:rPr kumimoji="1" lang="ja-JP" altLang="en-US" sz="2800"/>
                  <a:t>関数なら</a:t>
                </a:r>
              </a:p>
            </p:txBody>
          </p:sp>
        </mc:Choice>
        <mc:Fallback xmlns="">
          <p:sp>
            <p:nvSpPr>
              <p:cNvPr id="4" name="テキスト ボックス 3">
                <a:extLst>
                  <a:ext uri="{FF2B5EF4-FFF2-40B4-BE49-F238E27FC236}">
                    <a16:creationId xmlns:a16="http://schemas.microsoft.com/office/drawing/2014/main" id="{F8837879-D005-D82A-B054-A9FD6FF7127D}"/>
                  </a:ext>
                </a:extLst>
              </p:cNvPr>
              <p:cNvSpPr txBox="1">
                <a:spLocks noRot="1" noChangeAspect="1" noMove="1" noResize="1" noEditPoints="1" noAdjustHandles="1" noChangeArrowheads="1" noChangeShapeType="1" noTextEdit="1"/>
              </p:cNvSpPr>
              <p:nvPr/>
            </p:nvSpPr>
            <p:spPr>
              <a:xfrm>
                <a:off x="611560" y="2492896"/>
                <a:ext cx="4962512" cy="523220"/>
              </a:xfrm>
              <a:prstGeom prst="rect">
                <a:avLst/>
              </a:prstGeom>
              <a:blipFill>
                <a:blip r:embed="rId3"/>
                <a:stretch>
                  <a:fillRect l="-2457" t="-16279" r="-159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433407B-D3EB-5D4F-B5CA-21B15EB0D6DE}"/>
                  </a:ext>
                </a:extLst>
              </p:cNvPr>
              <p:cNvSpPr txBox="1"/>
              <p:nvPr/>
            </p:nvSpPr>
            <p:spPr>
              <a:xfrm>
                <a:off x="1331640" y="3212976"/>
                <a:ext cx="217155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433407B-D3EB-5D4F-B5CA-21B15EB0D6DE}"/>
                  </a:ext>
                </a:extLst>
              </p:cNvPr>
              <p:cNvSpPr txBox="1">
                <a:spLocks noRot="1" noChangeAspect="1" noMove="1" noResize="1" noEditPoints="1" noAdjustHandles="1" noChangeArrowheads="1" noChangeShapeType="1" noTextEdit="1"/>
              </p:cNvSpPr>
              <p:nvPr/>
            </p:nvSpPr>
            <p:spPr>
              <a:xfrm>
                <a:off x="1331640" y="3212976"/>
                <a:ext cx="2171557"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5D3686-ACA4-4E82-BB77-A40A431EB935}"/>
                  </a:ext>
                </a:extLst>
              </p:cNvPr>
              <p:cNvSpPr txBox="1"/>
              <p:nvPr/>
            </p:nvSpPr>
            <p:spPr>
              <a:xfrm>
                <a:off x="4716016" y="3284984"/>
                <a:ext cx="217155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D75D3686-ACA4-4E82-BB77-A40A431EB935}"/>
                  </a:ext>
                </a:extLst>
              </p:cNvPr>
              <p:cNvSpPr txBox="1">
                <a:spLocks noRot="1" noChangeAspect="1" noMove="1" noResize="1" noEditPoints="1" noAdjustHandles="1" noChangeArrowheads="1" noChangeShapeType="1" noTextEdit="1"/>
              </p:cNvSpPr>
              <p:nvPr/>
            </p:nvSpPr>
            <p:spPr>
              <a:xfrm>
                <a:off x="4716016" y="3284984"/>
                <a:ext cx="2171557" cy="984116"/>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717C8E9-CDB7-5AF8-E92F-64CE6C0BE1CB}"/>
              </a:ext>
            </a:extLst>
          </p:cNvPr>
          <p:cNvSpPr txBox="1"/>
          <p:nvPr/>
        </p:nvSpPr>
        <p:spPr>
          <a:xfrm>
            <a:off x="395536" y="4725144"/>
            <a:ext cx="1980029" cy="523220"/>
          </a:xfrm>
          <a:prstGeom prst="rect">
            <a:avLst/>
          </a:prstGeom>
          <a:noFill/>
        </p:spPr>
        <p:txBody>
          <a:bodyPr wrap="none" rtlCol="0">
            <a:spAutoFit/>
          </a:bodyPr>
          <a:lstStyle/>
          <a:p>
            <a:r>
              <a:rPr lang="ja-JP" altLang="en-US" sz="2800"/>
              <a:t>代入すると</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EF9629C-D620-2969-E592-B079EE827EEF}"/>
                  </a:ext>
                </a:extLst>
              </p:cNvPr>
              <p:cNvSpPr txBox="1"/>
              <p:nvPr/>
            </p:nvSpPr>
            <p:spPr>
              <a:xfrm>
                <a:off x="2699792" y="4437112"/>
                <a:ext cx="1525995"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a:rPr lang="en-US" altLang="ja-JP" sz="3200" i="1" smtClean="0">
                          <a:latin typeface="Cambria Math" panose="02040503050406030204" pitchFamily="18" charset="0"/>
                        </a:rPr>
                        <m:t>0</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EF9629C-D620-2969-E592-B079EE827EEF}"/>
                  </a:ext>
                </a:extLst>
              </p:cNvPr>
              <p:cNvSpPr txBox="1">
                <a:spLocks noRot="1" noChangeAspect="1" noMove="1" noResize="1" noEditPoints="1" noAdjustHandles="1" noChangeArrowheads="1" noChangeShapeType="1" noTextEdit="1"/>
              </p:cNvSpPr>
              <p:nvPr/>
            </p:nvSpPr>
            <p:spPr>
              <a:xfrm>
                <a:off x="2699792" y="4437112"/>
                <a:ext cx="1525995" cy="1028743"/>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E6F37EE8-A2B8-AF1E-E23D-2B4B0114F0C3}"/>
              </a:ext>
            </a:extLst>
          </p:cNvPr>
          <p:cNvSpPr txBox="1"/>
          <p:nvPr/>
        </p:nvSpPr>
        <p:spPr>
          <a:xfrm>
            <a:off x="683568" y="5661248"/>
            <a:ext cx="7263527" cy="830997"/>
          </a:xfrm>
          <a:prstGeom prst="rect">
            <a:avLst/>
          </a:prstGeom>
          <a:noFill/>
        </p:spPr>
        <p:txBody>
          <a:bodyPr wrap="none" rtlCol="0">
            <a:spAutoFit/>
          </a:bodyPr>
          <a:lstStyle/>
          <a:p>
            <a:r>
              <a:rPr lang="ja-JP" altLang="en-US" sz="2400"/>
              <a:t>ハミルトンダイナミクスは分布関数を変化させない</a:t>
            </a:r>
            <a:endParaRPr lang="en-US" altLang="ja-JP" sz="2400"/>
          </a:p>
          <a:p>
            <a:r>
              <a:rPr kumimoji="1" lang="ja-JP" altLang="en-US" sz="2400"/>
              <a:t>→ミクロカノニカルアンサンブル</a:t>
            </a:r>
          </a:p>
        </p:txBody>
      </p:sp>
    </p:spTree>
    <p:extLst>
      <p:ext uri="{BB962C8B-B14F-4D97-AF65-F5344CB8AC3E}">
        <p14:creationId xmlns:p14="http://schemas.microsoft.com/office/powerpoint/2010/main" val="13538365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7A2F1A-A11C-3A00-BE8F-8CAC0B807118}"/>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4" name="テキスト ボックス 3">
            <a:extLst>
              <a:ext uri="{FF2B5EF4-FFF2-40B4-BE49-F238E27FC236}">
                <a16:creationId xmlns:a16="http://schemas.microsoft.com/office/drawing/2014/main" id="{52A35CFB-FDAB-EA7E-4D59-ECB1E5000D95}"/>
              </a:ext>
            </a:extLst>
          </p:cNvPr>
          <p:cNvSpPr txBox="1"/>
          <p:nvPr/>
        </p:nvSpPr>
        <p:spPr>
          <a:xfrm>
            <a:off x="395536" y="1196752"/>
            <a:ext cx="6048672" cy="461665"/>
          </a:xfrm>
          <a:prstGeom prst="rect">
            <a:avLst/>
          </a:prstGeom>
          <a:noFill/>
        </p:spPr>
        <p:txBody>
          <a:bodyPr wrap="square">
            <a:spAutoFit/>
          </a:bodyPr>
          <a:lstStyle/>
          <a:p>
            <a:r>
              <a:rPr kumimoji="1" lang="en-US" altLang="ja-JP" sz="2400"/>
              <a:t>Nosé-Hoover</a:t>
            </a:r>
            <a:r>
              <a:rPr kumimoji="1" lang="ja-JP" altLang="en-US" sz="2400"/>
              <a:t>の運動方程式が作る速度場</a:t>
            </a:r>
            <a:endParaRPr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6C071F6-9164-5254-C1DB-6EF403B0ED69}"/>
                  </a:ext>
                </a:extLst>
              </p:cNvPr>
              <p:cNvSpPr txBox="1"/>
              <p:nvPr/>
            </p:nvSpPr>
            <p:spPr>
              <a:xfrm>
                <a:off x="5148064" y="2708920"/>
                <a:ext cx="1282338"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6C071F6-9164-5254-C1DB-6EF403B0ED69}"/>
                  </a:ext>
                </a:extLst>
              </p:cNvPr>
              <p:cNvSpPr txBox="1">
                <a:spLocks noRot="1" noChangeAspect="1" noMove="1" noResize="1" noEditPoints="1" noAdjustHandles="1" noChangeArrowheads="1" noChangeShapeType="1" noTextEdit="1"/>
              </p:cNvSpPr>
              <p:nvPr/>
            </p:nvSpPr>
            <p:spPr>
              <a:xfrm>
                <a:off x="5148064" y="2708920"/>
                <a:ext cx="1282338" cy="85683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CDA5AE4-FF0E-C246-CEE2-86565610B111}"/>
                  </a:ext>
                </a:extLst>
              </p:cNvPr>
              <p:cNvSpPr txBox="1"/>
              <p:nvPr/>
            </p:nvSpPr>
            <p:spPr>
              <a:xfrm>
                <a:off x="5148064" y="1772816"/>
                <a:ext cx="2259273"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FCDA5AE4-FF0E-C246-CEE2-86565610B111}"/>
                  </a:ext>
                </a:extLst>
              </p:cNvPr>
              <p:cNvSpPr txBox="1">
                <a:spLocks noRot="1" noChangeAspect="1" noMove="1" noResize="1" noEditPoints="1" noAdjustHandles="1" noChangeArrowheads="1" noChangeShapeType="1" noTextEdit="1"/>
              </p:cNvSpPr>
              <p:nvPr/>
            </p:nvSpPr>
            <p:spPr>
              <a:xfrm>
                <a:off x="5148064" y="1772816"/>
                <a:ext cx="2259273"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C92375-8C72-44FE-5759-A017C1C7CDB7}"/>
                  </a:ext>
                </a:extLst>
              </p:cNvPr>
              <p:cNvSpPr txBox="1"/>
              <p:nvPr/>
            </p:nvSpPr>
            <p:spPr>
              <a:xfrm>
                <a:off x="5148064" y="3573016"/>
                <a:ext cx="2839816"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𝜁</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F5C92375-8C72-44FE-5759-A017C1C7CDB7}"/>
                  </a:ext>
                </a:extLst>
              </p:cNvPr>
              <p:cNvSpPr txBox="1">
                <a:spLocks noRot="1" noChangeAspect="1" noMove="1" noResize="1" noEditPoints="1" noAdjustHandles="1" noChangeArrowheads="1" noChangeShapeType="1" noTextEdit="1"/>
              </p:cNvSpPr>
              <p:nvPr/>
            </p:nvSpPr>
            <p:spPr>
              <a:xfrm>
                <a:off x="5148064" y="3573016"/>
                <a:ext cx="2839816" cy="9221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188FE6-A79B-1A16-BE48-0AA3E749296A}"/>
                  </a:ext>
                </a:extLst>
              </p:cNvPr>
              <p:cNvSpPr txBox="1"/>
              <p:nvPr/>
            </p:nvSpPr>
            <p:spPr>
              <a:xfrm>
                <a:off x="1115616" y="2204864"/>
                <a:ext cx="2129237" cy="18758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m>
                            <m:mPr>
                              <m:mcs>
                                <m:mc>
                                  <m:mcPr>
                                    <m:count m:val="1"/>
                                    <m:mcJc m:val="center"/>
                                  </m:mcPr>
                                </m:mc>
                              </m:mcs>
                              <m:ctrlPr>
                                <a:rPr kumimoji="1" lang="en-US" altLang="ja-JP" sz="3600" b="0" i="1" smtClean="0">
                                  <a:latin typeface="Cambria Math" panose="02040503050406030204" pitchFamily="18" charset="0"/>
                                </a:rPr>
                              </m:ctrlPr>
                            </m:mPr>
                            <m:m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𝑝</m:t>
                                    </m:r>
                                  </m:e>
                                </m:acc>
                              </m:e>
                            </m:mr>
                            <m:m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𝑞</m:t>
                                    </m:r>
                                  </m:e>
                                </m:acc>
                              </m:e>
                            </m:mr>
                            <m:mr>
                              <m:e>
                                <m:r>
                                  <a:rPr kumimoji="1" lang="en-US" altLang="ja-JP" sz="3600" b="0" i="1" smtClean="0">
                                    <a:latin typeface="Cambria Math" panose="02040503050406030204" pitchFamily="18" charset="0"/>
                                  </a:rPr>
                                  <m:t>𝜁</m:t>
                                </m:r>
                                <m:r>
                                  <a:rPr kumimoji="1" lang="en-US" altLang="ja-JP" sz="3600" b="0" i="1" smtClean="0">
                                    <a:latin typeface="Cambria Math" panose="02040503050406030204" pitchFamily="18" charset="0"/>
                                  </a:rPr>
                                  <m:t> ̇</m:t>
                                </m:r>
                              </m:e>
                            </m:mr>
                          </m:m>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7E188FE6-A79B-1A16-BE48-0AA3E749296A}"/>
                  </a:ext>
                </a:extLst>
              </p:cNvPr>
              <p:cNvSpPr txBox="1">
                <a:spLocks noRot="1" noChangeAspect="1" noMove="1" noResize="1" noEditPoints="1" noAdjustHandles="1" noChangeArrowheads="1" noChangeShapeType="1" noTextEdit="1"/>
              </p:cNvSpPr>
              <p:nvPr/>
            </p:nvSpPr>
            <p:spPr>
              <a:xfrm>
                <a:off x="1115616" y="2204864"/>
                <a:ext cx="2129237" cy="18758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C5CE0EF-93EE-D8EB-0944-526A29CA71AA}"/>
                  </a:ext>
                </a:extLst>
              </p:cNvPr>
              <p:cNvSpPr txBox="1"/>
              <p:nvPr/>
            </p:nvSpPr>
            <p:spPr>
              <a:xfrm>
                <a:off x="395536" y="4797152"/>
                <a:ext cx="7655429" cy="523220"/>
              </a:xfrm>
              <a:prstGeom prst="rect">
                <a:avLst/>
              </a:prstGeom>
              <a:noFill/>
            </p:spPr>
            <p:txBody>
              <a:bodyPr wrap="none" rtlCol="0">
                <a:spAutoFit/>
              </a:bodyPr>
              <a:lstStyle/>
              <a:p>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𝜁</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について</m:t>
                    </m:r>
                  </m:oMath>
                </a14:m>
                <a:r>
                  <a:rPr kumimoji="1" lang="ja-JP" altLang="en-US" sz="2800"/>
                  <a:t>連続の式が成り立つ</a:t>
                </a:r>
              </a:p>
            </p:txBody>
          </p:sp>
        </mc:Choice>
        <mc:Fallback xmlns="">
          <p:sp>
            <p:nvSpPr>
              <p:cNvPr id="9" name="テキスト ボックス 8">
                <a:extLst>
                  <a:ext uri="{FF2B5EF4-FFF2-40B4-BE49-F238E27FC236}">
                    <a16:creationId xmlns:a16="http://schemas.microsoft.com/office/drawing/2014/main" id="{EC5CE0EF-93EE-D8EB-0944-526A29CA71AA}"/>
                  </a:ext>
                </a:extLst>
              </p:cNvPr>
              <p:cNvSpPr txBox="1">
                <a:spLocks noRot="1" noChangeAspect="1" noMove="1" noResize="1" noEditPoints="1" noAdjustHandles="1" noChangeArrowheads="1" noChangeShapeType="1" noTextEdit="1"/>
              </p:cNvSpPr>
              <p:nvPr/>
            </p:nvSpPr>
            <p:spPr>
              <a:xfrm>
                <a:off x="395536" y="4797152"/>
                <a:ext cx="7655429" cy="523220"/>
              </a:xfrm>
              <a:prstGeom prst="rect">
                <a:avLst/>
              </a:prstGeom>
              <a:blipFill>
                <a:blip r:embed="rId6"/>
                <a:stretch>
                  <a:fillRect l="-1672" t="-16279" r="-5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A0A93-CBD6-DE64-E557-2429257ACE55}"/>
                  </a:ext>
                </a:extLst>
              </p:cNvPr>
              <p:cNvSpPr txBox="1"/>
              <p:nvPr/>
            </p:nvSpPr>
            <p:spPr>
              <a:xfrm>
                <a:off x="2411760" y="5445224"/>
                <a:ext cx="3309560" cy="1145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0" name="テキスト ボックス 9">
                <a:extLst>
                  <a:ext uri="{FF2B5EF4-FFF2-40B4-BE49-F238E27FC236}">
                    <a16:creationId xmlns:a16="http://schemas.microsoft.com/office/drawing/2014/main" id="{E51A0A93-CBD6-DE64-E557-2429257ACE55}"/>
                  </a:ext>
                </a:extLst>
              </p:cNvPr>
              <p:cNvSpPr txBox="1">
                <a:spLocks noRot="1" noChangeAspect="1" noMove="1" noResize="1" noEditPoints="1" noAdjustHandles="1" noChangeArrowheads="1" noChangeShapeType="1" noTextEdit="1"/>
              </p:cNvSpPr>
              <p:nvPr/>
            </p:nvSpPr>
            <p:spPr>
              <a:xfrm>
                <a:off x="2411760" y="5445224"/>
                <a:ext cx="3309560" cy="114576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55626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0A0C92-842D-6590-A137-7E5008AD910B}"/>
              </a:ext>
            </a:extLst>
          </p:cNvPr>
          <p:cNvSpPr>
            <a:spLocks noGrp="1"/>
          </p:cNvSpPr>
          <p:nvPr>
            <p:ph type="body" sz="quarter" idx="10"/>
          </p:nvPr>
        </p:nvSpPr>
        <p:spPr>
          <a:xfrm>
            <a:off x="0" y="139333"/>
            <a:ext cx="9144000" cy="754062"/>
          </a:xfrm>
        </p:spPr>
        <p:txBody>
          <a:bodyPr/>
          <a:lstStyle/>
          <a:p>
            <a:r>
              <a:rPr lang="ja-JP" altLang="en-US"/>
              <a:t>温度と位相空間の流れ</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330945F-4CFB-9E32-04F0-D7F62A7180E3}"/>
                  </a:ext>
                </a:extLst>
              </p:cNvPr>
              <p:cNvSpPr txBox="1"/>
              <p:nvPr/>
            </p:nvSpPr>
            <p:spPr>
              <a:xfrm>
                <a:off x="539552" y="1124744"/>
                <a:ext cx="3505319" cy="571695"/>
              </a:xfrm>
              <a:prstGeom prst="rect">
                <a:avLst/>
              </a:prstGeom>
              <a:noFill/>
            </p:spPr>
            <p:txBody>
              <a:bodyPr wrap="none" rtlCol="0">
                <a:spAutoFit/>
              </a:bodyPr>
              <a:lstStyle/>
              <a:p>
                <a:r>
                  <a:rPr kumimoji="1" lang="ja-JP" altLang="en-US" sz="2800"/>
                  <a:t>定常</a:t>
                </a:r>
                <a14:m>
                  <m:oMath xmlns:m="http://schemas.openxmlformats.org/officeDocument/2006/math">
                    <m:r>
                      <a:rPr kumimoji="1" lang="ja-JP" altLang="en-US" sz="2800" b="0" i="1" smtClean="0">
                        <a:latin typeface="Cambria Math" panose="02040503050406030204" pitchFamily="18" charset="0"/>
                      </a:rPr>
                      <m:t>分布</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lang="ja-JP" altLang="en-US" sz="2800" i="1">
                        <a:latin typeface="Cambria Math" panose="02040503050406030204" pitchFamily="18" charset="0"/>
                      </a:rPr>
                      <m:t>を</m:t>
                    </m:r>
                  </m:oMath>
                </a14:m>
                <a:r>
                  <a:rPr kumimoji="1" lang="ja-JP" altLang="en-US" sz="2800"/>
                  <a:t>考える</a:t>
                </a:r>
              </a:p>
            </p:txBody>
          </p:sp>
        </mc:Choice>
        <mc:Fallback>
          <p:sp>
            <p:nvSpPr>
              <p:cNvPr id="3" name="テキスト ボックス 2">
                <a:extLst>
                  <a:ext uri="{FF2B5EF4-FFF2-40B4-BE49-F238E27FC236}">
                    <a16:creationId xmlns:a16="http://schemas.microsoft.com/office/drawing/2014/main" id="{0330945F-4CFB-9E32-04F0-D7F62A7180E3}"/>
                  </a:ext>
                </a:extLst>
              </p:cNvPr>
              <p:cNvSpPr txBox="1">
                <a:spLocks noRot="1" noChangeAspect="1" noMove="1" noResize="1" noEditPoints="1" noAdjustHandles="1" noChangeArrowheads="1" noChangeShapeType="1" noTextEdit="1"/>
              </p:cNvSpPr>
              <p:nvPr/>
            </p:nvSpPr>
            <p:spPr>
              <a:xfrm>
                <a:off x="539552" y="1124744"/>
                <a:ext cx="3505319" cy="571695"/>
              </a:xfrm>
              <a:prstGeom prst="rect">
                <a:avLst/>
              </a:prstGeom>
              <a:blipFill>
                <a:blip r:embed="rId2"/>
                <a:stretch>
                  <a:fillRect l="-3652" t="-13978" r="-2609" b="-193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00A3F4B-1C40-5A25-B714-07AD27C562E1}"/>
                  </a:ext>
                </a:extLst>
              </p:cNvPr>
              <p:cNvSpPr txBox="1"/>
              <p:nvPr/>
            </p:nvSpPr>
            <p:spPr>
              <a:xfrm>
                <a:off x="1403648" y="1844824"/>
                <a:ext cx="2013756" cy="11666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lang="en-US" altLang="ja-JP" sz="3600" i="1">
                          <a:latin typeface="Cambria Math" panose="02040503050406030204" pitchFamily="18" charset="0"/>
                        </a:rPr>
                        <m:t>=0</m:t>
                      </m:r>
                    </m:oMath>
                  </m:oMathPara>
                </a14:m>
                <a:endParaRPr kumimoji="1" lang="ja-JP" altLang="en-US" sz="3600"/>
              </a:p>
            </p:txBody>
          </p:sp>
        </mc:Choice>
        <mc:Fallback>
          <p:sp>
            <p:nvSpPr>
              <p:cNvPr id="4" name="テキスト ボックス 3">
                <a:extLst>
                  <a:ext uri="{FF2B5EF4-FFF2-40B4-BE49-F238E27FC236}">
                    <a16:creationId xmlns:a16="http://schemas.microsoft.com/office/drawing/2014/main" id="{700A3F4B-1C40-5A25-B714-07AD27C562E1}"/>
                  </a:ext>
                </a:extLst>
              </p:cNvPr>
              <p:cNvSpPr txBox="1">
                <a:spLocks noRot="1" noChangeAspect="1" noMove="1" noResize="1" noEditPoints="1" noAdjustHandles="1" noChangeArrowheads="1" noChangeShapeType="1" noTextEdit="1"/>
              </p:cNvSpPr>
              <p:nvPr/>
            </p:nvSpPr>
            <p:spPr>
              <a:xfrm>
                <a:off x="1403648" y="1844824"/>
                <a:ext cx="2013756" cy="116660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0440D6C-411D-F425-0946-4D0DC4CB2524}"/>
                  </a:ext>
                </a:extLst>
              </p:cNvPr>
              <p:cNvSpPr txBox="1"/>
              <p:nvPr/>
            </p:nvSpPr>
            <p:spPr>
              <a:xfrm>
                <a:off x="4283968" y="2132856"/>
                <a:ext cx="3312368" cy="728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e>
                      </m:d>
                      <m:r>
                        <a:rPr kumimoji="1" lang="en-US" altLang="ja-JP" sz="3600" b="0" i="1" smtClean="0">
                          <a:latin typeface="Cambria Math" panose="02040503050406030204" pitchFamily="18" charset="0"/>
                        </a:rPr>
                        <m:t>=0</m:t>
                      </m:r>
                    </m:oMath>
                  </m:oMathPara>
                </a14:m>
                <a:endParaRPr lang="ja-JP" altLang="en-US" sz="3600"/>
              </a:p>
            </p:txBody>
          </p:sp>
        </mc:Choice>
        <mc:Fallback xmlns="">
          <p:sp>
            <p:nvSpPr>
              <p:cNvPr id="6" name="テキスト ボックス 5">
                <a:extLst>
                  <a:ext uri="{FF2B5EF4-FFF2-40B4-BE49-F238E27FC236}">
                    <a16:creationId xmlns:a16="http://schemas.microsoft.com/office/drawing/2014/main" id="{90440D6C-411D-F425-0946-4D0DC4CB2524}"/>
                  </a:ext>
                </a:extLst>
              </p:cNvPr>
              <p:cNvSpPr txBox="1">
                <a:spLocks noRot="1" noChangeAspect="1" noMove="1" noResize="1" noEditPoints="1" noAdjustHandles="1" noChangeArrowheads="1" noChangeShapeType="1" noTextEdit="1"/>
              </p:cNvSpPr>
              <p:nvPr/>
            </p:nvSpPr>
            <p:spPr>
              <a:xfrm>
                <a:off x="4283968" y="2132856"/>
                <a:ext cx="3312368" cy="728854"/>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EF190BEE-2A62-40DE-7663-0E3898BFF894}"/>
              </a:ext>
            </a:extLst>
          </p:cNvPr>
          <p:cNvSpPr/>
          <p:nvPr/>
        </p:nvSpPr>
        <p:spPr>
          <a:xfrm>
            <a:off x="370790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836A208-6278-9D4F-53FD-E874478FFCF5}"/>
                  </a:ext>
                </a:extLst>
              </p:cNvPr>
              <p:cNvSpPr txBox="1"/>
              <p:nvPr/>
            </p:nvSpPr>
            <p:spPr>
              <a:xfrm>
                <a:off x="395536" y="3140968"/>
                <a:ext cx="835292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𝑞</m:t>
                              </m:r>
                            </m:e>
                          </m:acc>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𝜁</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𝜁</m:t>
                              </m:r>
                            </m:e>
                          </m:acc>
                        </m:e>
                      </m:d>
                    </m:oMath>
                  </m:oMathPara>
                </a14:m>
                <a:endParaRPr lang="ja-JP" altLang="en-US" sz="3200"/>
              </a:p>
            </p:txBody>
          </p:sp>
        </mc:Choice>
        <mc:Fallback>
          <p:sp>
            <p:nvSpPr>
              <p:cNvPr id="9" name="テキスト ボックス 8">
                <a:extLst>
                  <a:ext uri="{FF2B5EF4-FFF2-40B4-BE49-F238E27FC236}">
                    <a16:creationId xmlns:a16="http://schemas.microsoft.com/office/drawing/2014/main" id="{7836A208-6278-9D4F-53FD-E874478FFCF5}"/>
                  </a:ext>
                </a:extLst>
              </p:cNvPr>
              <p:cNvSpPr txBox="1">
                <a:spLocks noRot="1" noChangeAspect="1" noMove="1" noResize="1" noEditPoints="1" noAdjustHandles="1" noChangeArrowheads="1" noChangeShapeType="1" noTextEdit="1"/>
              </p:cNvSpPr>
              <p:nvPr/>
            </p:nvSpPr>
            <p:spPr>
              <a:xfrm>
                <a:off x="395536" y="3140968"/>
                <a:ext cx="8352928" cy="11116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A1ABF7E3-C4F7-45F3-D35F-FB217EA8803F}"/>
                  </a:ext>
                </a:extLst>
              </p:cNvPr>
              <p:cNvSpPr txBox="1"/>
              <p:nvPr/>
            </p:nvSpPr>
            <p:spPr>
              <a:xfrm>
                <a:off x="2051720" y="4293096"/>
                <a:ext cx="125963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=0</m:t>
                      </m:r>
                    </m:oMath>
                  </m:oMathPara>
                </a14:m>
                <a:endParaRPr lang="ja-JP" altLang="en-US" sz="3200"/>
              </a:p>
            </p:txBody>
          </p:sp>
        </mc:Choice>
        <mc:Fallback>
          <p:sp>
            <p:nvSpPr>
              <p:cNvPr id="12" name="テキスト ボックス 11">
                <a:extLst>
                  <a:ext uri="{FF2B5EF4-FFF2-40B4-BE49-F238E27FC236}">
                    <a16:creationId xmlns:a16="http://schemas.microsoft.com/office/drawing/2014/main" id="{A1ABF7E3-C4F7-45F3-D35F-FB217EA8803F}"/>
                  </a:ext>
                </a:extLst>
              </p:cNvPr>
              <p:cNvSpPr txBox="1">
                <a:spLocks noRot="1" noChangeAspect="1" noMove="1" noResize="1" noEditPoints="1" noAdjustHandles="1" noChangeArrowheads="1" noChangeShapeType="1" noTextEdit="1"/>
              </p:cNvSpPr>
              <p:nvPr/>
            </p:nvSpPr>
            <p:spPr>
              <a:xfrm>
                <a:off x="2051720" y="4293096"/>
                <a:ext cx="1259632" cy="584775"/>
              </a:xfrm>
              <a:prstGeom prst="rect">
                <a:avLst/>
              </a:prstGeom>
              <a:blipFill>
                <a:blip r:embed="rId6"/>
                <a:stretch>
                  <a:fillRect/>
                </a:stretch>
              </a:blipFill>
            </p:spPr>
            <p:txBody>
              <a:bodyPr/>
              <a:lstStyle/>
              <a:p>
                <a:r>
                  <a:rPr lang="ja-JP" altLang="en-US">
                    <a:noFill/>
                  </a:rPr>
                  <a:t> </a:t>
                </a:r>
              </a:p>
            </p:txBody>
          </p:sp>
        </mc:Fallback>
      </mc:AlternateContent>
      <p:sp>
        <p:nvSpPr>
          <p:cNvPr id="13" name="四角形: 角を丸くする 12">
            <a:extLst>
              <a:ext uri="{FF2B5EF4-FFF2-40B4-BE49-F238E27FC236}">
                <a16:creationId xmlns:a16="http://schemas.microsoft.com/office/drawing/2014/main" id="{993370D1-1A23-FA46-B3FC-7077A3E3999D}"/>
              </a:ext>
            </a:extLst>
          </p:cNvPr>
          <p:cNvSpPr/>
          <p:nvPr/>
        </p:nvSpPr>
        <p:spPr>
          <a:xfrm>
            <a:off x="2339752" y="3068960"/>
            <a:ext cx="6264696"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ED05F05F-3AE9-583B-B112-5DDDB7A47868}"/>
                  </a:ext>
                </a:extLst>
              </p:cNvPr>
              <p:cNvSpPr txBox="1"/>
              <p:nvPr/>
            </p:nvSpPr>
            <p:spPr>
              <a:xfrm>
                <a:off x="251520" y="5373216"/>
                <a:ext cx="7956794" cy="504497"/>
              </a:xfrm>
              <a:prstGeom prst="rect">
                <a:avLst/>
              </a:prstGeom>
              <a:noFill/>
            </p:spPr>
            <p:txBody>
              <a:bodyPr wrap="none" rtlCol="0">
                <a:spAutoFit/>
              </a:bodyPr>
              <a:lstStyle/>
              <a:p>
                <a:r>
                  <a:rPr lang="ja-JP" altLang="en-US" sz="2400"/>
                  <a:t>定常分布</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m:rPr>
                            <m:sty m:val="p"/>
                          </m:rPr>
                          <a:rPr lang="en-US" altLang="ja-JP" sz="2400" b="0" i="0" smtClean="0">
                            <a:latin typeface="Cambria Math" panose="02040503050406030204" pitchFamily="18" charset="0"/>
                          </a:rPr>
                          <m:t>eq</m:t>
                        </m:r>
                      </m:sub>
                    </m:sSub>
                    <m:r>
                      <a:rPr kumimoji="1" lang="ja-JP" altLang="en-US" sz="2400" i="1">
                        <a:latin typeface="Cambria Math" panose="02040503050406030204" pitchFamily="18" charset="0"/>
                      </a:rPr>
                      <m:t>が</m:t>
                    </m:r>
                    <m:r>
                      <a:rPr lang="ja-JP" altLang="en-US" sz="2400" i="1" smtClean="0">
                        <a:latin typeface="Cambria Math" panose="02040503050406030204" pitchFamily="18" charset="0"/>
                      </a:rPr>
                      <m:t>存在するな</m:t>
                    </m:r>
                    <m:r>
                      <a:rPr kumimoji="1" lang="ja-JP" altLang="en-US" sz="2400" i="1">
                        <a:latin typeface="Cambria Math" panose="02040503050406030204" pitchFamily="18" charset="0"/>
                      </a:rPr>
                      <m:t>ら、</m:t>
                    </m:r>
                  </m:oMath>
                </a14:m>
                <a:r>
                  <a:rPr kumimoji="1" lang="ja-JP" altLang="en-US" sz="2400"/>
                  <a:t>この偏微分方程式を満たす</a:t>
                </a:r>
              </a:p>
            </p:txBody>
          </p:sp>
        </mc:Choice>
        <mc:Fallback>
          <p:sp>
            <p:nvSpPr>
              <p:cNvPr id="14" name="テキスト ボックス 13">
                <a:extLst>
                  <a:ext uri="{FF2B5EF4-FFF2-40B4-BE49-F238E27FC236}">
                    <a16:creationId xmlns:a16="http://schemas.microsoft.com/office/drawing/2014/main" id="{ED05F05F-3AE9-583B-B112-5DDDB7A47868}"/>
                  </a:ext>
                </a:extLst>
              </p:cNvPr>
              <p:cNvSpPr txBox="1">
                <a:spLocks noRot="1" noChangeAspect="1" noMove="1" noResize="1" noEditPoints="1" noAdjustHandles="1" noChangeArrowheads="1" noChangeShapeType="1" noTextEdit="1"/>
              </p:cNvSpPr>
              <p:nvPr/>
            </p:nvSpPr>
            <p:spPr>
              <a:xfrm>
                <a:off x="251520" y="5373216"/>
                <a:ext cx="7956794" cy="504497"/>
              </a:xfrm>
              <a:prstGeom prst="rect">
                <a:avLst/>
              </a:prstGeom>
              <a:blipFill>
                <a:blip r:embed="rId7"/>
                <a:stretch>
                  <a:fillRect l="-1149" t="-12048" r="-230" b="-156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79163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33187FA-A8B8-829E-FCFC-565C981BF4D4}"/>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C6B4B2C4-48D9-57C3-D874-B87D308B8BA0}"/>
                  </a:ext>
                </a:extLst>
              </p:cNvPr>
              <p:cNvSpPr txBox="1"/>
              <p:nvPr/>
            </p:nvSpPr>
            <p:spPr>
              <a:xfrm>
                <a:off x="0" y="1844824"/>
                <a:ext cx="835292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𝑞</m:t>
                              </m:r>
                            </m:e>
                          </m:acc>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𝜁</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𝜁</m:t>
                              </m:r>
                            </m:e>
                          </m:acc>
                        </m:e>
                      </m:d>
                      <m:r>
                        <a:rPr lang="en-US" altLang="ja-JP" sz="3200" b="0" i="1" smtClean="0">
                          <a:latin typeface="Cambria Math" panose="02040503050406030204" pitchFamily="18" charset="0"/>
                        </a:rPr>
                        <m:t>=0</m:t>
                      </m:r>
                    </m:oMath>
                  </m:oMathPara>
                </a14:m>
                <a:endParaRPr lang="ja-JP" altLang="en-US" sz="3200"/>
              </a:p>
            </p:txBody>
          </p:sp>
        </mc:Choice>
        <mc:Fallback>
          <p:sp>
            <p:nvSpPr>
              <p:cNvPr id="3" name="テキスト ボックス 2">
                <a:extLst>
                  <a:ext uri="{FF2B5EF4-FFF2-40B4-BE49-F238E27FC236}">
                    <a16:creationId xmlns:a16="http://schemas.microsoft.com/office/drawing/2014/main" id="{C6B4B2C4-48D9-57C3-D874-B87D308B8BA0}"/>
                  </a:ext>
                </a:extLst>
              </p:cNvPr>
              <p:cNvSpPr txBox="1">
                <a:spLocks noRot="1" noChangeAspect="1" noMove="1" noResize="1" noEditPoints="1" noAdjustHandles="1" noChangeArrowheads="1" noChangeShapeType="1" noTextEdit="1"/>
              </p:cNvSpPr>
              <p:nvPr/>
            </p:nvSpPr>
            <p:spPr>
              <a:xfrm>
                <a:off x="0" y="1844824"/>
                <a:ext cx="8352928"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7B32801-73F1-9053-D59B-B56A7BC53195}"/>
                  </a:ext>
                </a:extLst>
              </p:cNvPr>
              <p:cNvSpPr txBox="1"/>
              <p:nvPr/>
            </p:nvSpPr>
            <p:spPr>
              <a:xfrm>
                <a:off x="3491880" y="3880685"/>
                <a:ext cx="1428340"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p:sp>
            <p:nvSpPr>
              <p:cNvPr id="4" name="テキスト ボックス 3">
                <a:extLst>
                  <a:ext uri="{FF2B5EF4-FFF2-40B4-BE49-F238E27FC236}">
                    <a16:creationId xmlns:a16="http://schemas.microsoft.com/office/drawing/2014/main" id="{87B32801-73F1-9053-D59B-B56A7BC53195}"/>
                  </a:ext>
                </a:extLst>
              </p:cNvPr>
              <p:cNvSpPr txBox="1">
                <a:spLocks noRot="1" noChangeAspect="1" noMove="1" noResize="1" noEditPoints="1" noAdjustHandles="1" noChangeArrowheads="1" noChangeShapeType="1" noTextEdit="1"/>
              </p:cNvSpPr>
              <p:nvPr/>
            </p:nvSpPr>
            <p:spPr>
              <a:xfrm>
                <a:off x="3491880" y="3880685"/>
                <a:ext cx="1428340" cy="98411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6299EE7-7441-ECF4-5B6A-278188D78925}"/>
                  </a:ext>
                </a:extLst>
              </p:cNvPr>
              <p:cNvSpPr txBox="1"/>
              <p:nvPr/>
            </p:nvSpPr>
            <p:spPr>
              <a:xfrm>
                <a:off x="611560" y="3880685"/>
                <a:ext cx="2567306"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𝜁</m:t>
                      </m:r>
                    </m:oMath>
                  </m:oMathPara>
                </a14:m>
                <a:endParaRPr kumimoji="1" lang="ja-JP" altLang="en-US" sz="2800" dirty="0"/>
              </a:p>
            </p:txBody>
          </p:sp>
        </mc:Choice>
        <mc:Fallback>
          <p:sp>
            <p:nvSpPr>
              <p:cNvPr id="5" name="テキスト ボックス 4">
                <a:extLst>
                  <a:ext uri="{FF2B5EF4-FFF2-40B4-BE49-F238E27FC236}">
                    <a16:creationId xmlns:a16="http://schemas.microsoft.com/office/drawing/2014/main" id="{16299EE7-7441-ECF4-5B6A-278188D78925}"/>
                  </a:ext>
                </a:extLst>
              </p:cNvPr>
              <p:cNvSpPr txBox="1">
                <a:spLocks noRot="1" noChangeAspect="1" noMove="1" noResize="1" noEditPoints="1" noAdjustHandles="1" noChangeArrowheads="1" noChangeShapeType="1" noTextEdit="1"/>
              </p:cNvSpPr>
              <p:nvPr/>
            </p:nvSpPr>
            <p:spPr>
              <a:xfrm>
                <a:off x="611560" y="3880685"/>
                <a:ext cx="2567306"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B9B42639-AB3E-F6C8-3E2A-90E936873B14}"/>
                  </a:ext>
                </a:extLst>
              </p:cNvPr>
              <p:cNvSpPr txBox="1"/>
              <p:nvPr/>
            </p:nvSpPr>
            <p:spPr>
              <a:xfrm>
                <a:off x="5292080" y="3880685"/>
                <a:ext cx="3243517"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𝜁</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𝑄</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e>
                      </m:d>
                    </m:oMath>
                  </m:oMathPara>
                </a14:m>
                <a:endParaRPr kumimoji="1" lang="ja-JP" altLang="en-US" sz="2800" dirty="0"/>
              </a:p>
            </p:txBody>
          </p:sp>
        </mc:Choice>
        <mc:Fallback>
          <p:sp>
            <p:nvSpPr>
              <p:cNvPr id="6" name="テキスト ボックス 5">
                <a:extLst>
                  <a:ext uri="{FF2B5EF4-FFF2-40B4-BE49-F238E27FC236}">
                    <a16:creationId xmlns:a16="http://schemas.microsoft.com/office/drawing/2014/main" id="{B9B42639-AB3E-F6C8-3E2A-90E936873B14}"/>
                  </a:ext>
                </a:extLst>
              </p:cNvPr>
              <p:cNvSpPr txBox="1">
                <a:spLocks noRot="1" noChangeAspect="1" noMove="1" noResize="1" noEditPoints="1" noAdjustHandles="1" noChangeArrowheads="1" noChangeShapeType="1" noTextEdit="1"/>
              </p:cNvSpPr>
              <p:nvPr/>
            </p:nvSpPr>
            <p:spPr>
              <a:xfrm>
                <a:off x="5292080" y="3880685"/>
                <a:ext cx="3243517" cy="1060483"/>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76B6620-56EA-9F5D-26D1-603EE2E82A1B}"/>
              </a:ext>
            </a:extLst>
          </p:cNvPr>
          <p:cNvSpPr txBox="1"/>
          <p:nvPr/>
        </p:nvSpPr>
        <p:spPr>
          <a:xfrm>
            <a:off x="251520" y="1196752"/>
            <a:ext cx="4134465" cy="523220"/>
          </a:xfrm>
          <a:prstGeom prst="rect">
            <a:avLst/>
          </a:prstGeom>
          <a:noFill/>
        </p:spPr>
        <p:txBody>
          <a:bodyPr wrap="none" rtlCol="0">
            <a:spAutoFit/>
          </a:bodyPr>
          <a:lstStyle/>
          <a:p>
            <a:r>
              <a:rPr lang="ja-JP" altLang="en-US" sz="2800"/>
              <a:t>定常分布が満たすべき式</a:t>
            </a:r>
            <a:endParaRPr kumimoji="1" lang="ja-JP" altLang="en-US" sz="2800"/>
          </a:p>
        </p:txBody>
      </p:sp>
      <p:sp>
        <p:nvSpPr>
          <p:cNvPr id="9" name="テキスト ボックス 8">
            <a:extLst>
              <a:ext uri="{FF2B5EF4-FFF2-40B4-BE49-F238E27FC236}">
                <a16:creationId xmlns:a16="http://schemas.microsoft.com/office/drawing/2014/main" id="{8B4B583D-4DC1-C023-EDCE-D4C3547C3D8B}"/>
              </a:ext>
            </a:extLst>
          </p:cNvPr>
          <p:cNvSpPr txBox="1"/>
          <p:nvPr/>
        </p:nvSpPr>
        <p:spPr>
          <a:xfrm>
            <a:off x="395536" y="3284984"/>
            <a:ext cx="5400600" cy="523220"/>
          </a:xfrm>
          <a:prstGeom prst="rect">
            <a:avLst/>
          </a:prstGeom>
          <a:noFill/>
        </p:spPr>
        <p:txBody>
          <a:bodyPr wrap="square">
            <a:spAutoFit/>
          </a:bodyPr>
          <a:lstStyle/>
          <a:p>
            <a:r>
              <a:rPr kumimoji="1" lang="en-US" altLang="ja-JP" sz="2800"/>
              <a:t>Nosé-Hoover</a:t>
            </a:r>
            <a:r>
              <a:rPr kumimoji="1" lang="ja-JP" altLang="en-US" sz="2800"/>
              <a:t>法の運動方程式</a:t>
            </a:r>
            <a:endParaRPr lang="ja-JP" altLang="en-US" sz="2800"/>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1D91C977-E243-366E-A1F1-04CEA6CA8EF7}"/>
                  </a:ext>
                </a:extLst>
              </p:cNvPr>
              <p:cNvSpPr txBox="1"/>
              <p:nvPr/>
            </p:nvSpPr>
            <p:spPr>
              <a:xfrm>
                <a:off x="755576" y="5157192"/>
                <a:ext cx="5544616" cy="1337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exp</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𝐻</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𝛽</m:t>
                              </m:r>
                            </m:num>
                            <m:den>
                              <m:r>
                                <a:rPr kumimoji="1" lang="en-US" altLang="ja-JP" sz="3600" b="0" i="1" smtClean="0">
                                  <a:latin typeface="Cambria Math" panose="02040503050406030204" pitchFamily="18" charset="0"/>
                                </a:rPr>
                                <m:t>2</m:t>
                              </m:r>
                            </m:den>
                          </m:f>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𝜁</m:t>
                              </m:r>
                            </m:e>
                            <m:sup>
                              <m:r>
                                <a:rPr kumimoji="1" lang="en-US" altLang="ja-JP" sz="3600" b="0" i="1" smtClean="0">
                                  <a:latin typeface="Cambria Math" panose="02040503050406030204" pitchFamily="18" charset="0"/>
                                </a:rPr>
                                <m:t>2</m:t>
                              </m:r>
                            </m:sup>
                          </m:sSup>
                        </m:e>
                      </m:d>
                    </m:oMath>
                  </m:oMathPara>
                </a14:m>
                <a:endParaRPr lang="ja-JP" altLang="en-US" sz="3600"/>
              </a:p>
            </p:txBody>
          </p:sp>
        </mc:Choice>
        <mc:Fallback>
          <p:sp>
            <p:nvSpPr>
              <p:cNvPr id="11" name="テキスト ボックス 10">
                <a:extLst>
                  <a:ext uri="{FF2B5EF4-FFF2-40B4-BE49-F238E27FC236}">
                    <a16:creationId xmlns:a16="http://schemas.microsoft.com/office/drawing/2014/main" id="{1D91C977-E243-366E-A1F1-04CEA6CA8EF7}"/>
                  </a:ext>
                </a:extLst>
              </p:cNvPr>
              <p:cNvSpPr txBox="1">
                <a:spLocks noRot="1" noChangeAspect="1" noMove="1" noResize="1" noEditPoints="1" noAdjustHandles="1" noChangeArrowheads="1" noChangeShapeType="1" noTextEdit="1"/>
              </p:cNvSpPr>
              <p:nvPr/>
            </p:nvSpPr>
            <p:spPr>
              <a:xfrm>
                <a:off x="755576" y="5157192"/>
                <a:ext cx="5544616" cy="133716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915367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6F21C9-7BCB-50E6-BA25-10A54EDB27E4}"/>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646891DE-5FE4-924A-EEC1-C0A72C4B0B0B}"/>
              </a:ext>
            </a:extLst>
          </p:cNvPr>
          <p:cNvSpPr txBox="1"/>
          <p:nvPr/>
        </p:nvSpPr>
        <p:spPr>
          <a:xfrm>
            <a:off x="251520" y="1340768"/>
            <a:ext cx="4288353" cy="584775"/>
          </a:xfrm>
          <a:prstGeom prst="rect">
            <a:avLst/>
          </a:prstGeom>
          <a:noFill/>
        </p:spPr>
        <p:txBody>
          <a:bodyPr wrap="none" rtlCol="0">
            <a:spAutoFit/>
          </a:bodyPr>
          <a:lstStyle/>
          <a:p>
            <a:r>
              <a:rPr lang="ja-JP" altLang="en-US" sz="3200"/>
              <a:t>我々が興味ある分布は</a:t>
            </a:r>
            <a:endParaRPr kumimoji="1" lang="ja-JP" altLang="en-US" sz="32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347FC2B-94D1-C8F7-DF73-FDA21C9DDA00}"/>
                  </a:ext>
                </a:extLst>
              </p:cNvPr>
              <p:cNvSpPr txBox="1"/>
              <p:nvPr/>
            </p:nvSpPr>
            <p:spPr>
              <a:xfrm>
                <a:off x="4499992" y="1268760"/>
                <a:ext cx="1789657"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0</m:t>
                          </m:r>
                        </m:sub>
                      </m:sSub>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𝑝</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e>
                      </m:d>
                    </m:oMath>
                  </m:oMathPara>
                </a14:m>
                <a:endParaRPr kumimoji="1" lang="ja-JP" altLang="en-US" sz="3600"/>
              </a:p>
            </p:txBody>
          </p:sp>
        </mc:Choice>
        <mc:Fallback>
          <p:sp>
            <p:nvSpPr>
              <p:cNvPr id="4" name="テキスト ボックス 3">
                <a:extLst>
                  <a:ext uri="{FF2B5EF4-FFF2-40B4-BE49-F238E27FC236}">
                    <a16:creationId xmlns:a16="http://schemas.microsoft.com/office/drawing/2014/main" id="{C347FC2B-94D1-C8F7-DF73-FDA21C9DDA00}"/>
                  </a:ext>
                </a:extLst>
              </p:cNvPr>
              <p:cNvSpPr txBox="1">
                <a:spLocks noRot="1" noChangeAspect="1" noMove="1" noResize="1" noEditPoints="1" noAdjustHandles="1" noChangeArrowheads="1" noChangeShapeType="1" noTextEdit="1"/>
              </p:cNvSpPr>
              <p:nvPr/>
            </p:nvSpPr>
            <p:spPr>
              <a:xfrm>
                <a:off x="4499992" y="1268760"/>
                <a:ext cx="1789657" cy="64633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0BF6C36-3BEC-5F19-0332-E4DDBA188BDC}"/>
              </a:ext>
            </a:extLst>
          </p:cNvPr>
          <p:cNvSpPr txBox="1"/>
          <p:nvPr/>
        </p:nvSpPr>
        <p:spPr>
          <a:xfrm>
            <a:off x="6300192" y="1332057"/>
            <a:ext cx="1415772" cy="584775"/>
          </a:xfrm>
          <a:prstGeom prst="rect">
            <a:avLst/>
          </a:prstGeom>
          <a:noFill/>
        </p:spPr>
        <p:txBody>
          <a:bodyPr wrap="none" rtlCol="0">
            <a:spAutoFit/>
          </a:bodyPr>
          <a:lstStyle/>
          <a:p>
            <a:r>
              <a:rPr kumimoji="1" lang="ja-JP" altLang="en-US" sz="3200"/>
              <a:t>なので</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D47F75A-CAFD-35F3-BF9A-2A5C58C0CE60}"/>
                  </a:ext>
                </a:extLst>
              </p:cNvPr>
              <p:cNvSpPr txBox="1"/>
              <p:nvPr/>
            </p:nvSpPr>
            <p:spPr>
              <a:xfrm>
                <a:off x="251520" y="2060848"/>
                <a:ext cx="5731056" cy="584775"/>
              </a:xfrm>
              <a:prstGeom prst="rect">
                <a:avLst/>
              </a:prstGeom>
              <a:noFill/>
            </p:spPr>
            <p:txBody>
              <a:bodyPr wrap="none" rtlCol="0">
                <a:spAutoFit/>
              </a:bodyPr>
              <a:lstStyle/>
              <a:p>
                <a:r>
                  <a:rPr kumimoji="1" lang="ja-JP" altLang="en-US" sz="3200"/>
                  <a:t>追加された自由度</a:t>
                </a:r>
                <a14:m>
                  <m:oMath xmlns:m="http://schemas.openxmlformats.org/officeDocument/2006/math">
                    <m:r>
                      <a:rPr kumimoji="1" lang="en-US" altLang="ja-JP" sz="3200" b="0" i="1" smtClean="0">
                        <a:latin typeface="Cambria Math" panose="02040503050406030204" pitchFamily="18" charset="0"/>
                      </a:rPr>
                      <m:t>𝜁</m:t>
                    </m:r>
                  </m:oMath>
                </a14:m>
                <a:r>
                  <a:rPr kumimoji="1" lang="ja-JP" altLang="en-US" sz="3200"/>
                  <a:t>を消去する</a:t>
                </a:r>
              </a:p>
            </p:txBody>
          </p:sp>
        </mc:Choice>
        <mc:Fallback>
          <p:sp>
            <p:nvSpPr>
              <p:cNvPr id="6" name="テキスト ボックス 5">
                <a:extLst>
                  <a:ext uri="{FF2B5EF4-FFF2-40B4-BE49-F238E27FC236}">
                    <a16:creationId xmlns:a16="http://schemas.microsoft.com/office/drawing/2014/main" id="{CD47F75A-CAFD-35F3-BF9A-2A5C58C0CE60}"/>
                  </a:ext>
                </a:extLst>
              </p:cNvPr>
              <p:cNvSpPr txBox="1">
                <a:spLocks noRot="1" noChangeAspect="1" noMove="1" noResize="1" noEditPoints="1" noAdjustHandles="1" noChangeArrowheads="1" noChangeShapeType="1" noTextEdit="1"/>
              </p:cNvSpPr>
              <p:nvPr/>
            </p:nvSpPr>
            <p:spPr>
              <a:xfrm>
                <a:off x="251520" y="2060848"/>
                <a:ext cx="5731056" cy="584775"/>
              </a:xfrm>
              <a:prstGeom prst="rect">
                <a:avLst/>
              </a:prstGeom>
              <a:blipFill>
                <a:blip r:embed="rId3"/>
                <a:stretch>
                  <a:fillRect l="-2660" t="-16667" r="-1809" b="-302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58E2F071-3189-6855-A698-8E6F82964A32}"/>
                  </a:ext>
                </a:extLst>
              </p:cNvPr>
              <p:cNvSpPr txBox="1"/>
              <p:nvPr/>
            </p:nvSpPr>
            <p:spPr>
              <a:xfrm>
                <a:off x="1907704" y="2708920"/>
                <a:ext cx="4249432" cy="122251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0</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e>
                      </m:d>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𝜁</m:t>
                          </m:r>
                        </m:e>
                      </m:nary>
                    </m:oMath>
                  </m:oMathPara>
                </a14:m>
                <a:endParaRPr kumimoji="1" lang="ja-JP" altLang="en-US" sz="2800"/>
              </a:p>
            </p:txBody>
          </p:sp>
        </mc:Choice>
        <mc:Fallback>
          <p:sp>
            <p:nvSpPr>
              <p:cNvPr id="7" name="テキスト ボックス 6">
                <a:extLst>
                  <a:ext uri="{FF2B5EF4-FFF2-40B4-BE49-F238E27FC236}">
                    <a16:creationId xmlns:a16="http://schemas.microsoft.com/office/drawing/2014/main" id="{58E2F071-3189-6855-A698-8E6F82964A32}"/>
                  </a:ext>
                </a:extLst>
              </p:cNvPr>
              <p:cNvSpPr txBox="1">
                <a:spLocks noRot="1" noChangeAspect="1" noMove="1" noResize="1" noEditPoints="1" noAdjustHandles="1" noChangeArrowheads="1" noChangeShapeType="1" noTextEdit="1"/>
              </p:cNvSpPr>
              <p:nvPr/>
            </p:nvSpPr>
            <p:spPr>
              <a:xfrm>
                <a:off x="1907704" y="2708920"/>
                <a:ext cx="424943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C4BCD5A8-F1AB-CA0E-8D45-32C2F0E29873}"/>
                  </a:ext>
                </a:extLst>
              </p:cNvPr>
              <p:cNvSpPr txBox="1"/>
              <p:nvPr/>
            </p:nvSpPr>
            <p:spPr>
              <a:xfrm>
                <a:off x="179512" y="3933056"/>
                <a:ext cx="4608512"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𝛽</m:t>
                              </m:r>
                            </m:num>
                            <m:den>
                              <m:r>
                                <a:rPr kumimoji="1" lang="en-US" altLang="ja-JP" sz="2800" b="0" i="1" smtClean="0">
                                  <a:latin typeface="Cambria Math" panose="02040503050406030204" pitchFamily="18" charset="0"/>
                                </a:rPr>
                                <m:t>2</m:t>
                              </m:r>
                            </m:den>
                          </m:f>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𝜁</m:t>
                              </m:r>
                            </m:e>
                            <m:sup>
                              <m:r>
                                <a:rPr kumimoji="1" lang="en-US" altLang="ja-JP" sz="2800" b="0" i="1" smtClean="0">
                                  <a:latin typeface="Cambria Math" panose="02040503050406030204" pitchFamily="18" charset="0"/>
                                </a:rPr>
                                <m:t>2</m:t>
                              </m:r>
                            </m:sup>
                          </m:sSup>
                        </m:e>
                      </m:d>
                    </m:oMath>
                  </m:oMathPara>
                </a14:m>
                <a:endParaRPr lang="ja-JP" altLang="en-US" sz="2800"/>
              </a:p>
            </p:txBody>
          </p:sp>
        </mc:Choice>
        <mc:Fallback>
          <p:sp>
            <p:nvSpPr>
              <p:cNvPr id="8" name="テキスト ボックス 7">
                <a:extLst>
                  <a:ext uri="{FF2B5EF4-FFF2-40B4-BE49-F238E27FC236}">
                    <a16:creationId xmlns:a16="http://schemas.microsoft.com/office/drawing/2014/main" id="{C4BCD5A8-F1AB-CA0E-8D45-32C2F0E29873}"/>
                  </a:ext>
                </a:extLst>
              </p:cNvPr>
              <p:cNvSpPr txBox="1">
                <a:spLocks noRot="1" noChangeAspect="1" noMove="1" noResize="1" noEditPoints="1" noAdjustHandles="1" noChangeArrowheads="1" noChangeShapeType="1" noTextEdit="1"/>
              </p:cNvSpPr>
              <p:nvPr/>
            </p:nvSpPr>
            <p:spPr>
              <a:xfrm>
                <a:off x="179512" y="3933056"/>
                <a:ext cx="4608512" cy="106048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F7AEABA-2EAD-255C-18DA-C9D8357A3247}"/>
              </a:ext>
            </a:extLst>
          </p:cNvPr>
          <p:cNvSpPr txBox="1"/>
          <p:nvPr/>
        </p:nvSpPr>
        <p:spPr>
          <a:xfrm>
            <a:off x="4572000" y="4293096"/>
            <a:ext cx="2339102" cy="523220"/>
          </a:xfrm>
          <a:prstGeom prst="rect">
            <a:avLst/>
          </a:prstGeom>
          <a:noFill/>
        </p:spPr>
        <p:txBody>
          <a:bodyPr wrap="none" rtlCol="0">
            <a:spAutoFit/>
          </a:bodyPr>
          <a:lstStyle/>
          <a:p>
            <a:r>
              <a:rPr lang="ja-JP" altLang="en-US" sz="2800"/>
              <a:t>であったから</a:t>
            </a:r>
            <a:endParaRPr kumimoji="1" lang="ja-JP" altLang="en-US" sz="2800"/>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06B635A3-9AA5-4BF8-9731-A67DA08BDEC6}"/>
                  </a:ext>
                </a:extLst>
              </p:cNvPr>
              <p:cNvSpPr txBox="1"/>
              <p:nvPr/>
            </p:nvSpPr>
            <p:spPr>
              <a:xfrm>
                <a:off x="2555776" y="5157192"/>
                <a:ext cx="3384376"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0</m:t>
                          </m:r>
                        </m:sub>
                      </m:sSub>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exp</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𝐻</m:t>
                          </m:r>
                        </m:e>
                      </m:d>
                    </m:oMath>
                  </m:oMathPara>
                </a14:m>
                <a:endParaRPr lang="ja-JP" altLang="en-US" sz="3600"/>
              </a:p>
            </p:txBody>
          </p:sp>
        </mc:Choice>
        <mc:Fallback>
          <p:sp>
            <p:nvSpPr>
              <p:cNvPr id="10" name="テキスト ボックス 9">
                <a:extLst>
                  <a:ext uri="{FF2B5EF4-FFF2-40B4-BE49-F238E27FC236}">
                    <a16:creationId xmlns:a16="http://schemas.microsoft.com/office/drawing/2014/main" id="{06B635A3-9AA5-4BF8-9731-A67DA08BDEC6}"/>
                  </a:ext>
                </a:extLst>
              </p:cNvPr>
              <p:cNvSpPr txBox="1">
                <a:spLocks noRot="1" noChangeAspect="1" noMove="1" noResize="1" noEditPoints="1" noAdjustHandles="1" noChangeArrowheads="1" noChangeShapeType="1" noTextEdit="1"/>
              </p:cNvSpPr>
              <p:nvPr/>
            </p:nvSpPr>
            <p:spPr>
              <a:xfrm>
                <a:off x="2555776" y="5157192"/>
                <a:ext cx="3384376" cy="646331"/>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12CDE3A-4B14-FFFD-E996-89268736F97E}"/>
              </a:ext>
            </a:extLst>
          </p:cNvPr>
          <p:cNvSpPr txBox="1"/>
          <p:nvPr/>
        </p:nvSpPr>
        <p:spPr>
          <a:xfrm>
            <a:off x="611560" y="6063679"/>
            <a:ext cx="6955750" cy="461665"/>
          </a:xfrm>
          <a:prstGeom prst="rect">
            <a:avLst/>
          </a:prstGeom>
          <a:noFill/>
        </p:spPr>
        <p:txBody>
          <a:bodyPr wrap="none" rtlCol="0">
            <a:spAutoFit/>
          </a:bodyPr>
          <a:lstStyle/>
          <a:p>
            <a:r>
              <a:rPr lang="ja-JP" altLang="en-US" sz="2400"/>
              <a:t>もとの世界で見ると、カノニカル分布が実現する</a:t>
            </a:r>
            <a:endParaRPr kumimoji="1" lang="ja-JP" altLang="en-US" sz="2400"/>
          </a:p>
        </p:txBody>
      </p:sp>
    </p:spTree>
    <p:extLst>
      <p:ext uri="{BB962C8B-B14F-4D97-AF65-F5344CB8AC3E}">
        <p14:creationId xmlns:p14="http://schemas.microsoft.com/office/powerpoint/2010/main" val="802998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46F7E0-C27E-2E99-FCB0-A3DFFB94A2A2}"/>
              </a:ext>
            </a:extLst>
          </p:cNvPr>
          <p:cNvSpPr>
            <a:spLocks noGrp="1"/>
          </p:cNvSpPr>
          <p:nvPr>
            <p:ph type="body" sz="quarter" idx="10"/>
          </p:nvPr>
        </p:nvSpPr>
        <p:spPr/>
        <p:txBody>
          <a:bodyPr/>
          <a:lstStyle/>
          <a:p>
            <a:r>
              <a:rPr lang="ja-JP" altLang="en-US"/>
              <a:t>温度と位相空間の流れのまとめ</a:t>
            </a:r>
            <a:endParaRPr kumimoji="1" lang="ja-JP" altLang="en-US"/>
          </a:p>
        </p:txBody>
      </p:sp>
    </p:spTree>
    <p:extLst>
      <p:ext uri="{BB962C8B-B14F-4D97-AF65-F5344CB8AC3E}">
        <p14:creationId xmlns:p14="http://schemas.microsoft.com/office/powerpoint/2010/main" val="3131334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dirty="0">
                    <a:solidFill>
                      <a:srgbClr val="FF0000"/>
                    </a:solidFill>
                  </a:rPr>
                  <a:t>(observable</a:t>
                </a:r>
                <a:r>
                  <a:rPr kumimoji="1" lang="en-US" altLang="ja-JP" sz="2800" dirty="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8300</TotalTime>
  <Words>4578</Words>
  <Application>Microsoft Office PowerPoint</Application>
  <PresentationFormat>画面に合わせる (4:3)</PresentationFormat>
  <Paragraphs>736</Paragraphs>
  <Slides>89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89</vt:i4>
      </vt:variant>
    </vt:vector>
  </HeadingPairs>
  <TitlesOfParts>
    <vt:vector size="94"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1044</cp:revision>
  <dcterms:created xsi:type="dcterms:W3CDTF">2019-01-02T05:23:01Z</dcterms:created>
  <dcterms:modified xsi:type="dcterms:W3CDTF">2022-05-07T09:32:16Z</dcterms:modified>
</cp:coreProperties>
</file>